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2" r:id="rId4"/>
    <p:sldId id="256" r:id="rId5"/>
    <p:sldId id="263" r:id="rId6"/>
    <p:sldId id="265" r:id="rId7"/>
    <p:sldId id="257" r:id="rId8"/>
    <p:sldId id="264" r:id="rId9"/>
    <p:sldId id="258" r:id="rId10"/>
    <p:sldId id="266" r:id="rId11"/>
    <p:sldId id="259" r:id="rId12"/>
    <p:sldId id="267" r:id="rId13"/>
    <p:sldId id="26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4" autoAdjust="0"/>
    <p:restoredTop sz="94660"/>
  </p:normalViewPr>
  <p:slideViewPr>
    <p:cSldViewPr>
      <p:cViewPr varScale="1">
        <p:scale>
          <a:sx n="74" d="100"/>
          <a:sy n="74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>
                <a:solidFill>
                  <a:srgbClr val="FFFF00"/>
                </a:solidFill>
              </a:rPr>
              <a:t>La </a:t>
            </a:r>
            <a:r>
              <a:rPr lang="en-GB" sz="8800" dirty="0" err="1" smtClean="0">
                <a:solidFill>
                  <a:srgbClr val="FFFF00"/>
                </a:solidFill>
              </a:rPr>
              <a:t>Voix</a:t>
            </a:r>
            <a:r>
              <a:rPr lang="en-GB" sz="8800" dirty="0" smtClean="0">
                <a:solidFill>
                  <a:srgbClr val="FFFF00"/>
                </a:solidFill>
              </a:rPr>
              <a:t> Passive</a:t>
            </a:r>
            <a:endParaRPr lang="en-GB" sz="8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85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</a:rPr>
              <a:t>The Declaration of Independence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was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adopted </a:t>
            </a:r>
            <a:r>
              <a:rPr lang="en-GB" sz="2800" dirty="0" smtClean="0">
                <a:solidFill>
                  <a:schemeClr val="bg1"/>
                </a:solidFill>
              </a:rPr>
              <a:t>in 1776.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124200" y="1524000"/>
            <a:ext cx="26670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191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was </a:t>
            </a:r>
            <a:r>
              <a:rPr lang="en-GB" sz="2800" u="sng" dirty="0" smtClean="0">
                <a:solidFill>
                  <a:srgbClr val="FF0000"/>
                </a:solidFill>
              </a:rPr>
              <a:t>the Declaration of Independence</a:t>
            </a:r>
            <a:r>
              <a:rPr lang="en-GB" sz="2800" dirty="0" smtClean="0">
                <a:solidFill>
                  <a:srgbClr val="FFFF00"/>
                </a:solidFill>
              </a:rPr>
              <a:t>  adopted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2011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  <a:latin typeface="Comic Sans MS" pitchFamily="66" charset="0"/>
              </a:rPr>
              <a:t>WHEN 						 	  	?</a:t>
            </a:r>
            <a:endParaRPr lang="en-GB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28600"/>
            <a:ext cx="6172200" cy="47478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257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</a:rPr>
              <a:t>The first president / George Washington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was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elected </a:t>
            </a:r>
            <a:r>
              <a:rPr lang="en-GB" sz="2800" dirty="0" smtClean="0">
                <a:solidFill>
                  <a:schemeClr val="bg1"/>
                </a:solidFill>
              </a:rPr>
              <a:t>in 1789.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</a:rPr>
              <a:t>The first president / George Washington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was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elected </a:t>
            </a:r>
            <a:r>
              <a:rPr lang="en-GB" sz="2800" dirty="0" smtClean="0">
                <a:solidFill>
                  <a:schemeClr val="bg1"/>
                </a:solidFill>
              </a:rPr>
              <a:t>in 1789.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200400" y="990600"/>
            <a:ext cx="26670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667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  <a:latin typeface="Comic Sans MS" pitchFamily="66" charset="0"/>
              </a:rPr>
              <a:t>WHEN 								?</a:t>
            </a:r>
            <a:endParaRPr lang="en-GB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181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  <a:latin typeface="Comic Sans MS" pitchFamily="66" charset="0"/>
              </a:rPr>
              <a:t>WHO 					?</a:t>
            </a:r>
            <a:endParaRPr lang="en-GB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667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was     </a:t>
            </a:r>
            <a:r>
              <a:rPr lang="en-GB" sz="2800" u="sng" dirty="0" smtClean="0">
                <a:solidFill>
                  <a:srgbClr val="FF0000"/>
                </a:solidFill>
              </a:rPr>
              <a:t>George Washington</a:t>
            </a:r>
            <a:r>
              <a:rPr lang="en-GB" sz="2800" dirty="0" smtClean="0">
                <a:solidFill>
                  <a:srgbClr val="FFFF00"/>
                </a:solidFill>
              </a:rPr>
              <a:t>      elected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609600" y="51917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was      </a:t>
            </a:r>
            <a:r>
              <a:rPr lang="en-GB" sz="2800" dirty="0" smtClean="0">
                <a:solidFill>
                  <a:srgbClr val="FFFF00"/>
                </a:solidFill>
              </a:rPr>
              <a:t>elected     </a:t>
            </a:r>
            <a:r>
              <a:rPr lang="en-GB" sz="2800" dirty="0" smtClean="0">
                <a:solidFill>
                  <a:schemeClr val="bg1"/>
                </a:solidFill>
              </a:rPr>
              <a:t>in 1789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"/>
            <a:ext cx="6096000" cy="4871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28600" y="5257800"/>
            <a:ext cx="937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</a:rPr>
              <a:t>The Civil War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was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fought </a:t>
            </a:r>
            <a:r>
              <a:rPr lang="en-GB" sz="2800" dirty="0" smtClean="0">
                <a:solidFill>
                  <a:schemeClr val="bg1"/>
                </a:solidFill>
              </a:rPr>
              <a:t>by the </a:t>
            </a:r>
            <a:r>
              <a:rPr lang="en-GB" sz="2800" dirty="0" err="1" smtClean="0">
                <a:solidFill>
                  <a:schemeClr val="bg1"/>
                </a:solidFill>
              </a:rPr>
              <a:t>Northen</a:t>
            </a:r>
            <a:r>
              <a:rPr lang="en-GB" sz="2800" dirty="0" smtClean="0">
                <a:solidFill>
                  <a:schemeClr val="bg1"/>
                </a:solidFill>
              </a:rPr>
              <a:t> and the Southern States.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0" y="228600"/>
            <a:ext cx="937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</a:rPr>
              <a:t>The Civil War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was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fought </a:t>
            </a:r>
            <a:r>
              <a:rPr lang="en-GB" sz="2800" dirty="0" smtClean="0">
                <a:solidFill>
                  <a:schemeClr val="bg1"/>
                </a:solidFill>
              </a:rPr>
              <a:t>by the </a:t>
            </a:r>
            <a:r>
              <a:rPr lang="en-GB" sz="2800" dirty="0" err="1" smtClean="0">
                <a:solidFill>
                  <a:schemeClr val="bg1"/>
                </a:solidFill>
              </a:rPr>
              <a:t>Northen</a:t>
            </a:r>
            <a:r>
              <a:rPr lang="en-GB" sz="2800" dirty="0" smtClean="0">
                <a:solidFill>
                  <a:schemeClr val="bg1"/>
                </a:solidFill>
              </a:rPr>
              <a:t> and the Southern States.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124200" y="1524000"/>
            <a:ext cx="26670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-609600" y="40487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was </a:t>
            </a:r>
            <a:r>
              <a:rPr lang="en-GB" sz="2800" u="sng" dirty="0" smtClean="0">
                <a:solidFill>
                  <a:srgbClr val="FF0000"/>
                </a:solidFill>
              </a:rPr>
              <a:t>the Civil War</a:t>
            </a:r>
            <a:r>
              <a:rPr lang="en-GB" sz="2800" dirty="0" smtClean="0">
                <a:solidFill>
                  <a:srgbClr val="FFFF00"/>
                </a:solidFill>
              </a:rPr>
              <a:t>  fought  </a:t>
            </a:r>
            <a:r>
              <a:rPr lang="en-GB" sz="2800" dirty="0" smtClean="0">
                <a:solidFill>
                  <a:schemeClr val="bg1"/>
                </a:solidFill>
              </a:rPr>
              <a:t>by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038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  <a:latin typeface="Comic Sans MS" pitchFamily="66" charset="0"/>
              </a:rPr>
              <a:t>WHO 					?</a:t>
            </a:r>
            <a:endParaRPr lang="en-GB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 smtClean="0">
                <a:solidFill>
                  <a:srgbClr val="FFFF00"/>
                </a:solidFill>
              </a:rPr>
              <a:t>On utilise la </a:t>
            </a:r>
            <a:r>
              <a:rPr lang="en-GB" sz="4000" dirty="0" err="1" smtClean="0">
                <a:solidFill>
                  <a:srgbClr val="FFFF00"/>
                </a:solidFill>
              </a:rPr>
              <a:t>voix</a:t>
            </a:r>
            <a:r>
              <a:rPr lang="en-GB" sz="4000" dirty="0" smtClean="0">
                <a:solidFill>
                  <a:srgbClr val="FFFF00"/>
                </a:solidFill>
              </a:rPr>
              <a:t> passive </a:t>
            </a:r>
            <a:r>
              <a:rPr lang="en-GB" sz="4000" dirty="0" err="1" smtClean="0">
                <a:solidFill>
                  <a:srgbClr val="FFFF00"/>
                </a:solidFill>
              </a:rPr>
              <a:t>quand</a:t>
            </a:r>
            <a:r>
              <a:rPr lang="en-GB" sz="4000" dirty="0" smtClean="0">
                <a:solidFill>
                  <a:srgbClr val="FFFF00"/>
                </a:solidFill>
              </a:rPr>
              <a:t> le </a:t>
            </a:r>
            <a:r>
              <a:rPr lang="en-GB" sz="4000" dirty="0" err="1" smtClean="0">
                <a:solidFill>
                  <a:srgbClr val="FFFF00"/>
                </a:solidFill>
              </a:rPr>
              <a:t>sujet</a:t>
            </a:r>
            <a:r>
              <a:rPr lang="en-GB" sz="4000" dirty="0" smtClean="0">
                <a:solidFill>
                  <a:srgbClr val="FFFF00"/>
                </a:solidFill>
              </a:rPr>
              <a:t> </a:t>
            </a:r>
            <a:r>
              <a:rPr lang="en-GB" sz="4000" dirty="0" err="1" smtClean="0">
                <a:solidFill>
                  <a:srgbClr val="FFFF00"/>
                </a:solidFill>
              </a:rPr>
              <a:t>subit</a:t>
            </a:r>
            <a:r>
              <a:rPr lang="en-GB" sz="4000" dirty="0" smtClean="0">
                <a:solidFill>
                  <a:srgbClr val="FFFF00"/>
                </a:solidFill>
              </a:rPr>
              <a:t> </a:t>
            </a:r>
            <a:r>
              <a:rPr lang="en-GB" sz="4000" dirty="0" err="1" smtClean="0">
                <a:solidFill>
                  <a:srgbClr val="FFFF00"/>
                </a:solidFill>
              </a:rPr>
              <a:t>l’action</a:t>
            </a:r>
            <a:r>
              <a:rPr lang="en-GB" sz="4000" dirty="0" smtClean="0">
                <a:solidFill>
                  <a:srgbClr val="FFFF00"/>
                </a:solidFill>
              </a:rPr>
              <a:t>. </a:t>
            </a:r>
          </a:p>
          <a:p>
            <a:pPr algn="ctr"/>
            <a:endParaRPr lang="en-GB" sz="4000" dirty="0" smtClean="0">
              <a:solidFill>
                <a:srgbClr val="FFFF00"/>
              </a:solidFill>
            </a:endParaRPr>
          </a:p>
          <a:p>
            <a:pPr algn="ctr"/>
            <a:r>
              <a:rPr lang="en-GB" sz="4000" dirty="0" smtClean="0">
                <a:solidFill>
                  <a:srgbClr val="FFFF00"/>
                </a:solidFill>
              </a:rPr>
              <a:t>Pour faire </a:t>
            </a:r>
            <a:r>
              <a:rPr lang="en-GB" sz="4000" dirty="0" err="1" smtClean="0">
                <a:solidFill>
                  <a:srgbClr val="FFFF00"/>
                </a:solidFill>
              </a:rPr>
              <a:t>une</a:t>
            </a:r>
            <a:r>
              <a:rPr lang="en-GB" sz="4000" dirty="0" smtClean="0">
                <a:solidFill>
                  <a:srgbClr val="FFFF00"/>
                </a:solidFill>
              </a:rPr>
              <a:t> phrase affirmative:</a:t>
            </a:r>
          </a:p>
          <a:p>
            <a:pPr algn="ctr"/>
            <a:endParaRPr lang="en-GB" sz="4000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GB" sz="4000" dirty="0" smtClean="0">
                <a:solidFill>
                  <a:srgbClr val="FFFF00"/>
                </a:solidFill>
              </a:rPr>
              <a:t>Le </a:t>
            </a:r>
            <a:r>
              <a:rPr lang="en-GB" sz="4000" dirty="0" err="1" smtClean="0">
                <a:solidFill>
                  <a:srgbClr val="FFFF00"/>
                </a:solidFill>
              </a:rPr>
              <a:t>sujet</a:t>
            </a:r>
            <a:endParaRPr lang="en-GB" sz="4000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GB" sz="4000" dirty="0" err="1" smtClean="0">
                <a:solidFill>
                  <a:srgbClr val="FFFF00"/>
                </a:solidFill>
              </a:rPr>
              <a:t>L’auxiliaire</a:t>
            </a:r>
            <a:r>
              <a:rPr lang="en-GB" sz="4000" dirty="0" smtClean="0">
                <a:solidFill>
                  <a:srgbClr val="FFFF00"/>
                </a:solidFill>
              </a:rPr>
              <a:t> BE (</a:t>
            </a:r>
            <a:r>
              <a:rPr lang="en-GB" sz="4000" dirty="0" err="1" smtClean="0">
                <a:solidFill>
                  <a:srgbClr val="FFFF00"/>
                </a:solidFill>
              </a:rPr>
              <a:t>conjugué</a:t>
            </a:r>
            <a:r>
              <a:rPr lang="en-GB" sz="4000" dirty="0" smtClean="0">
                <a:solidFill>
                  <a:srgbClr val="FFFF00"/>
                </a:solidFill>
              </a:rPr>
              <a:t>)</a:t>
            </a:r>
          </a:p>
          <a:p>
            <a:pPr marL="742950" indent="-742950">
              <a:buAutoNum type="arabicPeriod"/>
            </a:pPr>
            <a:r>
              <a:rPr lang="en-GB" sz="4000" dirty="0" smtClean="0">
                <a:solidFill>
                  <a:srgbClr val="FFFF00"/>
                </a:solidFill>
              </a:rPr>
              <a:t>Le </a:t>
            </a:r>
            <a:r>
              <a:rPr lang="en-GB" sz="4000" dirty="0" err="1" smtClean="0">
                <a:solidFill>
                  <a:srgbClr val="FFFF00"/>
                </a:solidFill>
              </a:rPr>
              <a:t>Participe</a:t>
            </a:r>
            <a:r>
              <a:rPr lang="en-GB" sz="4000" dirty="0" smtClean="0">
                <a:solidFill>
                  <a:srgbClr val="FFFF00"/>
                </a:solidFill>
              </a:rPr>
              <a:t> passé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473575"/>
            <a:ext cx="7772400" cy="1470025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rgbClr val="FFFF00"/>
                </a:solidFill>
                <a:latin typeface="Comic Sans MS" pitchFamily="66" charset="0"/>
              </a:rPr>
              <a:t>Les Questions à </a:t>
            </a:r>
            <a:br>
              <a:rPr lang="en-GB" sz="66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6600" dirty="0" smtClean="0">
                <a:solidFill>
                  <a:srgbClr val="FFFF00"/>
                </a:solidFill>
                <a:latin typeface="Comic Sans MS" pitchFamily="66" charset="0"/>
              </a:rPr>
              <a:t>la </a:t>
            </a:r>
            <a:r>
              <a:rPr lang="en-GB" sz="6600" dirty="0" err="1" smtClean="0">
                <a:solidFill>
                  <a:srgbClr val="FFFF00"/>
                </a:solidFill>
                <a:latin typeface="Comic Sans MS" pitchFamily="66" charset="0"/>
              </a:rPr>
              <a:t>voix</a:t>
            </a:r>
            <a:r>
              <a:rPr lang="en-GB" sz="6600" dirty="0" smtClean="0">
                <a:solidFill>
                  <a:srgbClr val="FFFF00"/>
                </a:solidFill>
                <a:latin typeface="Comic Sans MS" pitchFamily="66" charset="0"/>
              </a:rPr>
              <a:t> passive</a:t>
            </a:r>
            <a:endParaRPr lang="en-GB" sz="6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User\Desktop\maupassant\4eme\14. america + syrop\a very short history of the USA.jpg"/>
          <p:cNvPicPr>
            <a:picLocks noChangeAspect="1" noChangeArrowheads="1"/>
          </p:cNvPicPr>
          <p:nvPr/>
        </p:nvPicPr>
        <p:blipFill>
          <a:blip r:embed="rId2" cstate="print"/>
          <a:srcRect l="10293" t="19794" r="8389" b="10928"/>
          <a:stretch>
            <a:fillRect/>
          </a:stretch>
        </p:blipFill>
        <p:spPr bwMode="auto">
          <a:xfrm>
            <a:off x="762000" y="304800"/>
            <a:ext cx="7739743" cy="685800"/>
          </a:xfrm>
          <a:prstGeom prst="rect">
            <a:avLst/>
          </a:prstGeom>
          <a:noFill/>
        </p:spPr>
      </p:pic>
      <p:pic>
        <p:nvPicPr>
          <p:cNvPr id="1027" name="Picture 3" descr="C:\Users\User\Desktop\maupassant\4eme\14. america + syrop\a very short history of the USA -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066800"/>
            <a:ext cx="2696633" cy="3128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5410200" cy="42199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" y="4953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  <a:latin typeface="Comic Sans MS" pitchFamily="66" charset="0"/>
              </a:rPr>
              <a:t>The Colony of Jamestown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800" dirty="0" smtClean="0">
                <a:solidFill>
                  <a:srgbClr val="FFFF00"/>
                </a:solidFill>
                <a:latin typeface="Comic Sans MS" pitchFamily="66" charset="0"/>
              </a:rPr>
              <a:t>founded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</a:rPr>
              <a:t>in May 1607.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  <a:latin typeface="Comic Sans MS" pitchFamily="66" charset="0"/>
              </a:rPr>
              <a:t>The Colony of Jamestown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was </a:t>
            </a:r>
            <a:r>
              <a:rPr lang="en-GB" sz="2800" dirty="0" smtClean="0">
                <a:solidFill>
                  <a:srgbClr val="FFFF00"/>
                </a:solidFill>
                <a:latin typeface="Comic Sans MS" pitchFamily="66" charset="0"/>
              </a:rPr>
              <a:t>founded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</a:rPr>
              <a:t>in May 1607.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352800" y="1143000"/>
            <a:ext cx="26670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581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  <a:latin typeface="Comic Sans MS" pitchFamily="66" charset="0"/>
              </a:rPr>
              <a:t>WHEN 						 		?</a:t>
            </a:r>
            <a:endParaRPr lang="en-GB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rgbClr val="FF0000"/>
                </a:solidFill>
                <a:latin typeface="Comic Sans MS" pitchFamily="66" charset="0"/>
              </a:rPr>
              <a:t>The Colony of Jamestown</a:t>
            </a:r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88776" y="3058180"/>
            <a:ext cx="1550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Comic Sans MS" pitchFamily="66" charset="0"/>
              </a:rPr>
              <a:t>founded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 0.00046 C 0.00086 0.0192 -0.01302 0.04094 -0.03021 0.05689 C -0.0342 0.06059 -0.03872 0.06337 -0.04219 0.06799 C -0.05018 0.07817 -0.0566 0.09043 -0.06372 0.10176 C -0.07934 0.1265 -0.09045 0.1568 -0.10104 0.1864 C -0.1033 0.19265 -0.10295 0.1982 -0.10643 0.20329 C -0.11389 0.21369 -0.11476 0.21022 -0.125 0.21809 C -0.13507 0.22549 -0.14254 0.23751 -0.15191 0.2463 C -0.15764 0.25694 -0.16493 0.26665 -0.17188 0.27637 C -0.17657 0.28284 -0.18056 0.29047 -0.18525 0.29695 C -0.1882 0.30111 -0.19254 0.30273 -0.19584 0.30643 C -0.20209 0.31152 -0.20677 0.31869 -0.21337 0.32331 C -0.22309 0.34135 -0.21059 0.32031 -0.22414 0.33441 C -0.22535 0.3358 -0.22552 0.33811 -0.22674 0.33973 C -0.22969 0.34482 -0.23368 0.34829 -0.23611 0.35338 C -0.24341 0.36795 -0.25174 0.38552 -0.26285 0.39616 C -0.26598 0.40333 -0.26476 0.39963 -0.26667 0.40588 " pathEditMode="relative" rAng="0" ptsTypes="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 0.02845 C 0.06666 0.11379 0.12361 0.18756 0.18715 0.25555 C 0.20711 0.27683 0.22968 0.29996 0.2533 0.3136 C 0.26024 0.31753 0.26788 0.3173 0.27448 0.32308 C 0.27968 0.32771 0.28854 0.33996 0.28854 0.3402 C 0.28941 0.34343 0.29253 0.3543 0.29409 0.35685 C 0.2967 0.36124 0.30451 0.36379 0.30816 0.3661 C 0.3125 0.37234 0.31406 0.38067 0.30955 0.38876 C 0.3059 0.39477 0.29791 0.3957 0.29271 0.39801 C 0.29045 0.39894 0.29271 0.40426 0.29271 0.40749 " pathEditMode="relative" rAng="0" ptsTypes="fffffffff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FF00"/>
                </a:solidFill>
              </a:rPr>
              <a:t>Pour poser </a:t>
            </a:r>
            <a:r>
              <a:rPr lang="en-GB" sz="4000" dirty="0" err="1" smtClean="0">
                <a:solidFill>
                  <a:srgbClr val="FFFF00"/>
                </a:solidFill>
              </a:rPr>
              <a:t>une</a:t>
            </a:r>
            <a:r>
              <a:rPr lang="en-GB" sz="4000" dirty="0" smtClean="0">
                <a:solidFill>
                  <a:srgbClr val="FFFF00"/>
                </a:solidFill>
              </a:rPr>
              <a:t> question à la </a:t>
            </a:r>
            <a:r>
              <a:rPr lang="en-GB" sz="4000" dirty="0" err="1" smtClean="0">
                <a:solidFill>
                  <a:srgbClr val="FFFF00"/>
                </a:solidFill>
              </a:rPr>
              <a:t>voix</a:t>
            </a:r>
            <a:r>
              <a:rPr lang="en-GB" sz="4000" dirty="0" smtClean="0">
                <a:solidFill>
                  <a:srgbClr val="FFFF00"/>
                </a:solidFill>
              </a:rPr>
              <a:t> passive, on inverse le </a:t>
            </a:r>
            <a:r>
              <a:rPr lang="en-GB" sz="4000" dirty="0" smtClean="0">
                <a:solidFill>
                  <a:srgbClr val="FF0000"/>
                </a:solidFill>
              </a:rPr>
              <a:t>________</a:t>
            </a:r>
            <a:r>
              <a:rPr lang="en-GB" sz="4000" dirty="0" smtClean="0">
                <a:solidFill>
                  <a:srgbClr val="FFFF00"/>
                </a:solidFill>
              </a:rPr>
              <a:t> et </a:t>
            </a:r>
            <a:r>
              <a:rPr lang="en-GB" sz="4000" dirty="0" smtClean="0">
                <a:solidFill>
                  <a:srgbClr val="00B050"/>
                </a:solidFill>
              </a:rPr>
              <a:t>_________________  _____</a:t>
            </a:r>
            <a:r>
              <a:rPr lang="en-GB" sz="4000" dirty="0" smtClean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457200" y="36576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5"/>
                </a:solidFill>
                <a:latin typeface="Comic Sans MS" pitchFamily="66" charset="0"/>
              </a:rPr>
              <a:t>1. MOT </a:t>
            </a:r>
          </a:p>
          <a:p>
            <a:pPr algn="ctr"/>
            <a:r>
              <a:rPr lang="en-GB" sz="2000" dirty="0" smtClean="0">
                <a:solidFill>
                  <a:schemeClr val="accent5"/>
                </a:solidFill>
                <a:latin typeface="Comic Sans MS" pitchFamily="66" charset="0"/>
              </a:rPr>
              <a:t>INTERROGATIF</a:t>
            </a:r>
            <a:endParaRPr lang="en-GB" sz="20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6576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2. </a:t>
            </a:r>
            <a:r>
              <a:rPr lang="en-GB" sz="2000" smtClean="0">
                <a:solidFill>
                  <a:srgbClr val="00B050"/>
                </a:solidFill>
                <a:latin typeface="Comic Sans MS" pitchFamily="66" charset="0"/>
              </a:rPr>
              <a:t>L’AUXILIAIRE</a:t>
            </a:r>
            <a:endParaRPr lang="en-GB" sz="20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ctr"/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BE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6576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solidFill>
                  <a:srgbClr val="FF0000"/>
                </a:solidFill>
                <a:latin typeface="Comic Sans MS" pitchFamily="66" charset="0"/>
              </a:rPr>
              <a:t>3. SUJET</a:t>
            </a:r>
            <a:endParaRPr lang="en-GB" sz="20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6576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000" dirty="0" smtClean="0">
                <a:solidFill>
                  <a:srgbClr val="FFFF00"/>
                </a:solidFill>
                <a:latin typeface="Comic Sans MS" pitchFamily="66" charset="0"/>
              </a:rPr>
              <a:t>4. PARTICIPE</a:t>
            </a:r>
          </a:p>
          <a:p>
            <a:pPr lvl="1" algn="ctr"/>
            <a:r>
              <a:rPr lang="en-GB" sz="2000" dirty="0" smtClean="0">
                <a:solidFill>
                  <a:srgbClr val="FFFF00"/>
                </a:solidFill>
                <a:latin typeface="Comic Sans MS" pitchFamily="66" charset="0"/>
              </a:rPr>
              <a:t>PASSÉ</a:t>
            </a:r>
            <a:endParaRPr lang="en-GB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36576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(5. la suite)</a:t>
            </a:r>
            <a:endParaRPr lang="en-GB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129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SUJET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1905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   L’AUXILIAIRE          B E</a:t>
            </a:r>
            <a:endParaRPr lang="en-GB" sz="28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28600"/>
            <a:ext cx="5638800" cy="42933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953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</a:rPr>
              <a:t>The first Thanksgiving </a:t>
            </a:r>
            <a:r>
              <a:rPr lang="en-GB" sz="2800" dirty="0" smtClean="0">
                <a:solidFill>
                  <a:srgbClr val="00B050"/>
                </a:solidFill>
              </a:rPr>
              <a:t>was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celebrated </a:t>
            </a:r>
            <a:r>
              <a:rPr lang="en-GB" sz="2800" dirty="0" smtClean="0">
                <a:solidFill>
                  <a:schemeClr val="bg1"/>
                </a:solidFill>
              </a:rPr>
              <a:t>in 1621 by the Pilgrims and the Wampanoag (Indians).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</a:rPr>
              <a:t>The first Thanksgiving </a:t>
            </a:r>
            <a:r>
              <a:rPr lang="en-GB" sz="2800" dirty="0" smtClean="0">
                <a:solidFill>
                  <a:srgbClr val="00B050"/>
                </a:solidFill>
              </a:rPr>
              <a:t>was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celebrated </a:t>
            </a:r>
            <a:r>
              <a:rPr lang="en-GB" sz="2800" dirty="0" smtClean="0">
                <a:solidFill>
                  <a:schemeClr val="bg1"/>
                </a:solidFill>
              </a:rPr>
              <a:t>in 1621 by the Pilgrims and the Wampanoag (Indians).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124200" y="1524000"/>
            <a:ext cx="26670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581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  <a:latin typeface="Comic Sans MS" pitchFamily="66" charset="0"/>
              </a:rPr>
              <a:t>WHEN 								?</a:t>
            </a:r>
            <a:endParaRPr lang="en-GB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334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  <a:latin typeface="Comic Sans MS" pitchFamily="66" charset="0"/>
              </a:rPr>
              <a:t>WHO 						 	    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</a:rPr>
              <a:t>by</a:t>
            </a:r>
            <a:r>
              <a:rPr lang="en-GB" sz="2800" dirty="0" smtClean="0">
                <a:solidFill>
                  <a:schemeClr val="accent5"/>
                </a:solidFill>
                <a:latin typeface="Comic Sans MS" pitchFamily="66" charset="0"/>
              </a:rPr>
              <a:t>?</a:t>
            </a:r>
            <a:endParaRPr lang="en-GB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381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was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81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rgbClr val="FF0000"/>
                </a:solidFill>
              </a:rPr>
              <a:t>The first Thanksgiving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3048000"/>
            <a:ext cx="2010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Comic Sans MS" pitchFamily="66" charset="0"/>
              </a:rPr>
              <a:t>celebrated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3441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was   </a:t>
            </a:r>
            <a:r>
              <a:rPr lang="en-GB" sz="2800" u="sng" dirty="0" smtClean="0">
                <a:solidFill>
                  <a:srgbClr val="FF0000"/>
                </a:solidFill>
              </a:rPr>
              <a:t>the first Thanksgiving</a:t>
            </a:r>
            <a:r>
              <a:rPr lang="en-GB" sz="2800" dirty="0" smtClean="0">
                <a:solidFill>
                  <a:srgbClr val="FFFF00"/>
                </a:solidFill>
              </a:rPr>
              <a:t>    celebrated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21 0.01942 -0.00312 0.03885 -0.00417 0.05827 C -0.00573 0.08811 -0.00312 0.11378 -0.01979 0.13506 C -0.02344 0.14778 -0.0283 0.15703 -0.03524 0.16697 C -0.03802 0.1709 -0.04375 0.1783 -0.04375 0.1783 C -0.04809 0.19565 -0.06215 0.20975 -0.07049 0.2234 C -0.07413 0.22941 -0.07674 0.23612 -0.08038 0.24213 C -0.08246 0.2456 -0.08524 0.24815 -0.08733 0.25138 C -0.09323 0.2604 -0.09931 0.26734 -0.10573 0.2759 C -0.10764 0.27844 -0.11128 0.2833 -0.11128 0.2833 C -0.11337 0.2944 -0.11892 0.29926 -0.12535 0.30596 C -0.13368 0.31475 -0.14062 0.324 -0.14931 0.3321 C -0.15121 0.33371 -0.16788 0.34227 -0.17049 0.34343 C -0.17465 0.34713 -0.17934 0.34852 -0.18316 0.35268 C -0.18924 0.35915 -0.19479 0.36563 -0.20139 0.37164 C -0.20347 0.37349 -0.20625 0.37372 -0.20851 0.37534 " pathEditMode="relative" ptsTypes="fffffffffffffff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0.03955 C 0.16302 0.04302 0.171 0.04579 0.18246 0.05065 C 0.19201 0.05944 0.18767 0.0569 0.19514 0.06013 C 0.20382 0.06776 0.21146 0.0754 0.22048 0.08257 C 0.22864 0.08904 0.23889 0.10708 0.24583 0.11633 C 0.25416 0.12743 0.26163 0.13368 0.26823 0.14825 C 0.27465 0.16235 0.2809 0.17577 0.28524 0.19149 C 0.28628 0.19519 0.28715 0.19889 0.28802 0.20259 C 0.28854 0.20444 0.28941 0.20838 0.28941 0.20861 C 0.28836 0.24191 0.28802 0.24307 0.28524 0.26642 C 0.28368 0.27961 0.2809 0.30597 0.2809 0.3062 C 0.28021 0.33233 0.27812 0.35986 0.27812 0.38645 " pathEditMode="relative" rAng="0" ptsTypes="fffffffffff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28600"/>
            <a:ext cx="5791200" cy="42460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</a:rPr>
              <a:t>The Declaration of Independence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was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adopted </a:t>
            </a:r>
            <a:r>
              <a:rPr lang="en-GB" sz="2800" dirty="0" smtClean="0">
                <a:solidFill>
                  <a:schemeClr val="bg1"/>
                </a:solidFill>
              </a:rPr>
              <a:t>in 1776.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236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La Voix Passive</vt:lpstr>
      <vt:lpstr>Slide 2</vt:lpstr>
      <vt:lpstr>Les Questions à  la voix passive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Questions à  la voix passive</dc:title>
  <dc:creator>Jake</dc:creator>
  <cp:lastModifiedBy>User</cp:lastModifiedBy>
  <cp:revision>12</cp:revision>
  <dcterms:created xsi:type="dcterms:W3CDTF">2006-08-16T00:00:00Z</dcterms:created>
  <dcterms:modified xsi:type="dcterms:W3CDTF">2015-04-13T10:57:41Z</dcterms:modified>
</cp:coreProperties>
</file>