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70" r:id="rId2"/>
    <p:sldId id="263" r:id="rId3"/>
    <p:sldId id="264" r:id="rId4"/>
    <p:sldId id="265" r:id="rId5"/>
    <p:sldId id="267" r:id="rId6"/>
    <p:sldId id="273" r:id="rId7"/>
    <p:sldId id="266" r:id="rId8"/>
    <p:sldId id="272" r:id="rId9"/>
    <p:sldId id="276" r:id="rId10"/>
    <p:sldId id="274" r:id="rId11"/>
    <p:sldId id="275" r:id="rId12"/>
    <p:sldId id="277" r:id="rId13"/>
    <p:sldId id="260" r:id="rId14"/>
    <p:sldId id="261" r:id="rId15"/>
    <p:sldId id="269" r:id="rId16"/>
    <p:sldId id="257" r:id="rId17"/>
    <p:sldId id="258" r:id="rId18"/>
    <p:sldId id="259" r:id="rId1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8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3DAC-F391-624F-AE96-78B9B3F134D9}" type="datetimeFigureOut">
              <a:rPr lang="fr-FR" smtClean="0"/>
              <a:pPr/>
              <a:t>15/03/15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B802-BAA8-FD4C-B91C-2BFF71C8623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3DAC-F391-624F-AE96-78B9B3F134D9}" type="datetimeFigureOut">
              <a:rPr lang="fr-FR" smtClean="0"/>
              <a:pPr/>
              <a:t>15/03/15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B802-BAA8-FD4C-B91C-2BFF71C8623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3DAC-F391-624F-AE96-78B9B3F134D9}" type="datetimeFigureOut">
              <a:rPr lang="fr-FR" smtClean="0"/>
              <a:pPr/>
              <a:t>15/03/15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B802-BAA8-FD4C-B91C-2BFF71C8623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3DAC-F391-624F-AE96-78B9B3F134D9}" type="datetimeFigureOut">
              <a:rPr lang="fr-FR" smtClean="0"/>
              <a:pPr/>
              <a:t>15/03/15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B802-BAA8-FD4C-B91C-2BFF71C8623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3DAC-F391-624F-AE96-78B9B3F134D9}" type="datetimeFigureOut">
              <a:rPr lang="fr-FR" smtClean="0"/>
              <a:pPr/>
              <a:t>15/03/15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B802-BAA8-FD4C-B91C-2BFF71C8623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3DAC-F391-624F-AE96-78B9B3F134D9}" type="datetimeFigureOut">
              <a:rPr lang="fr-FR" smtClean="0"/>
              <a:pPr/>
              <a:t>15/03/15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B802-BAA8-FD4C-B91C-2BFF71C8623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3DAC-F391-624F-AE96-78B9B3F134D9}" type="datetimeFigureOut">
              <a:rPr lang="fr-FR" smtClean="0"/>
              <a:pPr/>
              <a:t>15/03/15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B802-BAA8-FD4C-B91C-2BFF71C8623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3DAC-F391-624F-AE96-78B9B3F134D9}" type="datetimeFigureOut">
              <a:rPr lang="fr-FR" smtClean="0"/>
              <a:pPr/>
              <a:t>15/03/15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B802-BAA8-FD4C-B91C-2BFF71C8623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3DAC-F391-624F-AE96-78B9B3F134D9}" type="datetimeFigureOut">
              <a:rPr lang="fr-FR" smtClean="0"/>
              <a:pPr/>
              <a:t>15/03/15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B802-BAA8-FD4C-B91C-2BFF71C8623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3DAC-F391-624F-AE96-78B9B3F134D9}" type="datetimeFigureOut">
              <a:rPr lang="fr-FR" smtClean="0"/>
              <a:pPr/>
              <a:t>15/03/15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B802-BAA8-FD4C-B91C-2BFF71C8623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3DAC-F391-624F-AE96-78B9B3F134D9}" type="datetimeFigureOut">
              <a:rPr lang="fr-FR" smtClean="0"/>
              <a:pPr/>
              <a:t>15/03/15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B802-BAA8-FD4C-B91C-2BFF71C8623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43DAC-F391-624F-AE96-78B9B3F134D9}" type="datetimeFigureOut">
              <a:rPr lang="fr-FR" smtClean="0"/>
              <a:pPr/>
              <a:t>15/03/15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EB802-BAA8-FD4C-B91C-2BFF71C86237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henry4school.fr/Art/alloing/EDWARD%20HOPPER%20webquest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2016875" cy="233774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916465" y="190500"/>
            <a:ext cx="54296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Edward Hopper (July 22, 1882 – May 15, 1967) </a:t>
            </a:r>
            <a:r>
              <a:rPr lang="fr-FR" dirty="0" err="1" smtClean="0"/>
              <a:t>was</a:t>
            </a:r>
            <a:r>
              <a:rPr lang="fr-FR" dirty="0" smtClean="0"/>
              <a:t> an </a:t>
            </a:r>
          </a:p>
          <a:p>
            <a:r>
              <a:rPr lang="fr-FR" dirty="0" smtClean="0"/>
              <a:t>American </a:t>
            </a:r>
            <a:r>
              <a:rPr lang="fr-FR" dirty="0" err="1" smtClean="0"/>
              <a:t>realist</a:t>
            </a:r>
            <a:r>
              <a:rPr lang="fr-FR" dirty="0" smtClean="0"/>
              <a:t> </a:t>
            </a:r>
            <a:r>
              <a:rPr lang="fr-FR" dirty="0" err="1" smtClean="0"/>
              <a:t>painter</a:t>
            </a:r>
            <a:r>
              <a:rPr lang="fr-FR" dirty="0" smtClean="0"/>
              <a:t> : </a:t>
            </a:r>
            <a:r>
              <a:rPr lang="fr-FR" dirty="0" err="1" smtClean="0"/>
              <a:t>he</a:t>
            </a:r>
            <a:r>
              <a:rPr lang="fr-FR" dirty="0" smtClean="0"/>
              <a:t> </a:t>
            </a:r>
            <a:r>
              <a:rPr lang="fr-FR" dirty="0" err="1" smtClean="0"/>
              <a:t>painted</a:t>
            </a:r>
            <a:r>
              <a:rPr lang="fr-FR" dirty="0" smtClean="0"/>
              <a:t> lots of </a:t>
            </a:r>
            <a:r>
              <a:rPr lang="fr-FR" dirty="0" err="1" smtClean="0"/>
              <a:t>oil</a:t>
            </a:r>
            <a:r>
              <a:rPr lang="fr-FR" dirty="0" smtClean="0"/>
              <a:t> </a:t>
            </a:r>
            <a:r>
              <a:rPr lang="fr-FR" dirty="0" err="1" smtClean="0"/>
              <a:t>paintings</a:t>
            </a:r>
            <a:endParaRPr lang="fr-FR" dirty="0" smtClean="0"/>
          </a:p>
          <a:p>
            <a:r>
              <a:rPr lang="fr-FR" dirty="0" smtClean="0"/>
              <a:t>and </a:t>
            </a:r>
            <a:r>
              <a:rPr lang="fr-FR" dirty="0" err="1" smtClean="0"/>
              <a:t>watercolours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370141" y="1113830"/>
            <a:ext cx="5439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2. BIOGRAPHY :  diaporama/ anticipation </a:t>
            </a:r>
          </a:p>
          <a:p>
            <a:r>
              <a:rPr lang="fr-FR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                          + doc MP3  </a:t>
            </a:r>
            <a:endParaRPr lang="fr-FR" sz="20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916465" y="2620730"/>
            <a:ext cx="472444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TABLEAUX : les 3 de la bio. MP3 </a:t>
            </a:r>
          </a:p>
          <a:p>
            <a:r>
              <a:rPr lang="fr-FR" dirty="0" smtClean="0"/>
              <a:t>2 tableaux  = intro à faire en cours / modèle vu en </a:t>
            </a:r>
            <a:r>
              <a:rPr lang="fr-FR" b="1" dirty="0" smtClean="0">
                <a:solidFill>
                  <a:srgbClr val="FF0000"/>
                </a:solidFill>
              </a:rPr>
              <a:t>3</a:t>
            </a:r>
            <a:r>
              <a:rPr lang="fr-FR" dirty="0" smtClean="0"/>
              <a:t>. </a:t>
            </a:r>
          </a:p>
          <a:p>
            <a:r>
              <a:rPr lang="fr-FR" dirty="0" smtClean="0"/>
              <a:t>3</a:t>
            </a:r>
            <a:r>
              <a:rPr lang="fr-FR" baseline="30000" dirty="0" smtClean="0"/>
              <a:t>ème</a:t>
            </a:r>
            <a:r>
              <a:rPr lang="fr-FR" dirty="0" smtClean="0"/>
              <a:t> tableau = donner intro à faire en </a:t>
            </a:r>
            <a:r>
              <a:rPr lang="fr-FR" dirty="0" err="1" smtClean="0"/>
              <a:t>homework</a:t>
            </a:r>
            <a:r>
              <a:rPr lang="fr-FR" dirty="0" smtClean="0"/>
              <a:t> </a:t>
            </a:r>
          </a:p>
          <a:p>
            <a:r>
              <a:rPr lang="fr-FR" dirty="0" smtClean="0"/>
              <a:t> </a:t>
            </a:r>
          </a:p>
          <a:p>
            <a:endParaRPr lang="fr-FR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824997" y="5244180"/>
            <a:ext cx="5893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5. Séance en français // épreuve brevet</a:t>
            </a:r>
          </a:p>
          <a:p>
            <a:r>
              <a:rPr lang="fr-FR" dirty="0" smtClean="0"/>
              <a:t>( uniquement pour les élèves qui choisiront de présenter une </a:t>
            </a:r>
          </a:p>
          <a:p>
            <a:r>
              <a:rPr lang="fr-FR" dirty="0" err="1" smtClean="0"/>
              <a:t>oeuvre</a:t>
            </a:r>
            <a:r>
              <a:rPr lang="fr-FR" dirty="0" smtClean="0"/>
              <a:t> de E. Hopper au brevet) 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916465" y="2205075"/>
            <a:ext cx="4893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3</a:t>
            </a:r>
            <a:r>
              <a:rPr lang="fr-FR" dirty="0" smtClean="0"/>
              <a:t>. Un tableau : travail de l’intro (sur ce diaporama) </a:t>
            </a:r>
          </a:p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89441" y="4190391"/>
            <a:ext cx="4838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Comic Sans MS"/>
                <a:cs typeface="Comic Sans MS"/>
              </a:rPr>
              <a:t>4. Méthode / analyse d’un tableau</a:t>
            </a:r>
          </a:p>
          <a:p>
            <a:r>
              <a:rPr lang="fr-FR" b="1" dirty="0" smtClean="0">
                <a:latin typeface="Comic Sans MS"/>
                <a:cs typeface="Comic Sans MS"/>
              </a:rPr>
              <a:t>Choix d’un tableau et entraînement oral . 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16465" y="2205075"/>
            <a:ext cx="5185404" cy="1769214"/>
          </a:xfrm>
          <a:prstGeom prst="rect">
            <a:avLst/>
          </a:prstGeom>
          <a:noFill/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00090" y="286408"/>
            <a:ext cx="4918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When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and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where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was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he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born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? </a:t>
            </a:r>
            <a:endParaRPr lang="fr-FR" sz="2400" b="1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949222" y="440548"/>
            <a:ext cx="4194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What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was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his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nationality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? </a:t>
            </a:r>
            <a:endParaRPr lang="fr-FR" sz="2400" b="1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23015" y="748073"/>
            <a:ext cx="3821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Where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did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he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grow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up ? </a:t>
            </a:r>
            <a:endParaRPr lang="fr-FR" sz="2400" b="1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0090" y="2040735"/>
            <a:ext cx="505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Did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he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have a happy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childhood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?</a:t>
            </a:r>
            <a:endParaRPr lang="fr-FR" sz="2400" b="1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23015" y="1209738"/>
            <a:ext cx="70544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What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did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he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enjoy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doing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when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he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was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a kid ?</a:t>
            </a:r>
          </a:p>
          <a:p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What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was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he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good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at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? </a:t>
            </a:r>
            <a:endParaRPr lang="fr-FR" sz="2400" b="1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23015" y="2502400"/>
            <a:ext cx="6012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What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did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he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study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?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When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?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Where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? </a:t>
            </a:r>
            <a:endParaRPr lang="fr-FR" sz="2400" b="1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23015" y="3515717"/>
            <a:ext cx="627467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Who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was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his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most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important </a:t>
            </a:r>
            <a:r>
              <a:rPr lang="fr-FR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teacher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?</a:t>
            </a:r>
          </a:p>
          <a:p>
            <a:r>
              <a:rPr lang="fr-FR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What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did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he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paint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? </a:t>
            </a:r>
          </a:p>
          <a:p>
            <a:r>
              <a:rPr lang="fr-FR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What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did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he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advise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his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students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to do 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?</a:t>
            </a:r>
          </a:p>
          <a:p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endParaRPr lang="fr-FR" sz="2400" b="1" dirty="0" smtClean="0">
              <a:solidFill>
                <a:srgbClr val="008000"/>
              </a:solidFill>
              <a:latin typeface="Comic Sans MS"/>
              <a:cs typeface="Comic Sans MS"/>
            </a:endParaRPr>
          </a:p>
          <a:p>
            <a:r>
              <a:rPr lang="fr-FR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Did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Hopper </a:t>
            </a:r>
            <a:r>
              <a:rPr lang="fr-FR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agree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with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him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? </a:t>
            </a:r>
          </a:p>
          <a:p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How long </a:t>
            </a:r>
            <a:r>
              <a:rPr lang="fr-FR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did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he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study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there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?</a:t>
            </a:r>
          </a:p>
          <a:p>
            <a:r>
              <a:rPr lang="fr-FR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What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did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Hopper </a:t>
            </a:r>
            <a:r>
              <a:rPr lang="fr-FR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want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to do ? </a:t>
            </a:r>
            <a:r>
              <a:rPr lang="fr-FR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Why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?  </a:t>
            </a:r>
            <a:endParaRPr lang="fr-FR" sz="24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84531" y="0"/>
            <a:ext cx="241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Part 1 : </a:t>
            </a:r>
            <a:r>
              <a:rPr lang="fr-FR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recap</a:t>
            </a:r>
            <a:r>
              <a:rPr lang="fr-FR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P.O.  </a:t>
            </a:r>
            <a:endParaRPr lang="fr-FR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84531" y="3146385"/>
            <a:ext cx="241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Part 2 : </a:t>
            </a:r>
            <a:r>
              <a:rPr lang="fr-FR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recap</a:t>
            </a:r>
            <a:r>
              <a:rPr lang="fr-FR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P.O.   </a:t>
            </a:r>
            <a:endParaRPr lang="fr-FR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74843" y="4515168"/>
            <a:ext cx="87169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When</a:t>
            </a:r>
            <a:r>
              <a:rPr lang="fr-FR" sz="2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did</a:t>
            </a:r>
            <a:r>
              <a:rPr lang="fr-FR" sz="2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he</a:t>
            </a:r>
            <a:r>
              <a:rPr lang="fr-FR" sz="2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become</a:t>
            </a:r>
            <a:r>
              <a:rPr lang="fr-FR" sz="2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famous</a:t>
            </a:r>
            <a:r>
              <a:rPr lang="fr-FR" sz="2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?</a:t>
            </a:r>
          </a:p>
          <a:p>
            <a:r>
              <a:rPr lang="fr-FR" sz="2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How </a:t>
            </a:r>
            <a:r>
              <a:rPr lang="fr-FR" sz="24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did</a:t>
            </a:r>
            <a:r>
              <a:rPr lang="fr-FR" sz="2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it</a:t>
            </a:r>
            <a:r>
              <a:rPr lang="fr-FR" sz="2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happen</a:t>
            </a:r>
            <a:r>
              <a:rPr lang="fr-FR" sz="2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?</a:t>
            </a:r>
            <a:endParaRPr lang="fr-FR" sz="2400" b="1" dirty="0" smtClean="0">
              <a:solidFill>
                <a:srgbClr val="3366FF"/>
              </a:solidFill>
              <a:latin typeface="Comic Sans MS"/>
              <a:cs typeface="Comic Sans MS"/>
            </a:endParaRPr>
          </a:p>
          <a:p>
            <a:r>
              <a:rPr lang="fr-FR" sz="2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So…</a:t>
            </a:r>
            <a:r>
              <a:rPr lang="fr-FR" sz="24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what</a:t>
            </a:r>
            <a:r>
              <a:rPr lang="fr-FR" sz="2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happened</a:t>
            </a:r>
            <a:r>
              <a:rPr lang="fr-FR" sz="2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to </a:t>
            </a:r>
            <a:r>
              <a:rPr lang="fr-FR" sz="24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him</a:t>
            </a:r>
            <a:r>
              <a:rPr lang="fr-FR" sz="2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?</a:t>
            </a:r>
            <a:r>
              <a:rPr lang="fr-FR" sz="20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(//</a:t>
            </a:r>
            <a:r>
              <a:rPr lang="fr-FR" sz="20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Which</a:t>
            </a:r>
            <a:r>
              <a:rPr lang="fr-FR" sz="20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fr-FR" sz="20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decision</a:t>
            </a:r>
            <a:r>
              <a:rPr lang="fr-FR" sz="20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fr-FR" sz="20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did</a:t>
            </a:r>
            <a:r>
              <a:rPr lang="fr-FR" sz="20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fr-FR" sz="20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he</a:t>
            </a:r>
            <a:r>
              <a:rPr lang="fr-FR" sz="20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fr-FR" sz="20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take</a:t>
            </a:r>
            <a:r>
              <a:rPr lang="fr-FR" sz="20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?)</a:t>
            </a:r>
          </a:p>
          <a:p>
            <a:endParaRPr lang="fr-FR" sz="2000" b="1" dirty="0" smtClean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00587" y="3629594"/>
            <a:ext cx="4280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When</a:t>
            </a:r>
            <a:r>
              <a:rPr lang="fr-FR" sz="2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did</a:t>
            </a:r>
            <a:r>
              <a:rPr lang="fr-FR" sz="2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he</a:t>
            </a:r>
            <a:r>
              <a:rPr lang="fr-FR" sz="2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get</a:t>
            </a:r>
            <a:r>
              <a:rPr lang="fr-FR" sz="2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married</a:t>
            </a:r>
            <a:r>
              <a:rPr lang="fr-FR" sz="2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? </a:t>
            </a:r>
            <a:endParaRPr lang="fr-FR" sz="2400" b="1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707234" y="3629594"/>
            <a:ext cx="3225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Who</a:t>
            </a:r>
            <a:r>
              <a:rPr lang="fr-FR" sz="2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did</a:t>
            </a:r>
            <a:r>
              <a:rPr lang="fr-FR" sz="2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he</a:t>
            </a:r>
            <a:r>
              <a:rPr lang="fr-FR" sz="2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marry</a:t>
            </a:r>
            <a:r>
              <a:rPr lang="fr-FR" sz="2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?</a:t>
            </a:r>
            <a:endParaRPr lang="fr-FR" sz="2400" b="1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00587" y="4053503"/>
            <a:ext cx="4206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Did</a:t>
            </a:r>
            <a:r>
              <a:rPr lang="fr-FR" sz="2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he</a:t>
            </a:r>
            <a:r>
              <a:rPr lang="fr-FR" sz="2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have </a:t>
            </a:r>
            <a:r>
              <a:rPr lang="fr-FR" sz="24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any</a:t>
            </a:r>
            <a:r>
              <a:rPr lang="fr-FR" sz="2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children</a:t>
            </a:r>
            <a:r>
              <a:rPr lang="fr-FR" sz="2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?</a:t>
            </a:r>
            <a:endParaRPr lang="fr-FR" sz="2400" b="1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27096" y="39607"/>
            <a:ext cx="869165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What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did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he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do in 1906 ?</a:t>
            </a:r>
          </a:p>
          <a:p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Where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did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he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live ? How long ?  </a:t>
            </a:r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Did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he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go back </a:t>
            </a:r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there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?</a:t>
            </a:r>
          </a:p>
          <a:p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Was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he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influenced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by </a:t>
            </a:r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what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he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discovered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? </a:t>
            </a:r>
          </a:p>
          <a:p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What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did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he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prefer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?</a:t>
            </a:r>
          </a:p>
          <a:p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Where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did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he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settle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when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he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got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back to New York ?</a:t>
            </a:r>
          </a:p>
          <a:p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What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did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he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do for a living?</a:t>
            </a:r>
          </a:p>
          <a:p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Where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(+ </a:t>
            </a:r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when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)  </a:t>
            </a:r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did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his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first exhibition </a:t>
            </a:r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take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place? </a:t>
            </a:r>
          </a:p>
          <a:p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Was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it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successful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?      </a:t>
            </a:r>
            <a:endParaRPr lang="fr-FR" sz="2400" b="1" dirty="0">
              <a:solidFill>
                <a:srgbClr val="FF6600"/>
              </a:solidFill>
              <a:latin typeface="Comic Sans MS"/>
              <a:cs typeface="Comic Sans M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833766" y="0"/>
            <a:ext cx="241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Part 3 : </a:t>
            </a:r>
            <a:r>
              <a:rPr lang="fr-FR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recap</a:t>
            </a:r>
            <a:r>
              <a:rPr lang="fr-FR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P.O.   </a:t>
            </a:r>
            <a:endParaRPr lang="fr-FR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707234" y="4053503"/>
            <a:ext cx="4348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Did</a:t>
            </a:r>
            <a:r>
              <a:rPr lang="fr-FR" sz="2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he</a:t>
            </a:r>
            <a:r>
              <a:rPr lang="fr-FR" sz="2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ever</a:t>
            </a:r>
            <a:r>
              <a:rPr lang="fr-FR" sz="2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get</a:t>
            </a:r>
            <a:r>
              <a:rPr lang="fr-FR" sz="2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a divorce ?</a:t>
            </a:r>
            <a:endParaRPr lang="fr-FR" sz="2400" b="1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74843" y="5766650"/>
            <a:ext cx="72722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What</a:t>
            </a:r>
            <a:r>
              <a:rPr lang="fr-FR" sz="2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could</a:t>
            </a:r>
            <a:r>
              <a:rPr lang="fr-FR" sz="2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Hopper </a:t>
            </a:r>
            <a:r>
              <a:rPr lang="fr-FR" sz="24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afford</a:t>
            </a:r>
            <a:r>
              <a:rPr lang="fr-FR" sz="2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? </a:t>
            </a:r>
          </a:p>
          <a:p>
            <a:r>
              <a:rPr lang="fr-FR" sz="2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// </a:t>
            </a:r>
            <a:r>
              <a:rPr lang="fr-FR" sz="24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What</a:t>
            </a:r>
            <a:r>
              <a:rPr lang="fr-FR" sz="2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did</a:t>
            </a:r>
            <a:r>
              <a:rPr lang="fr-FR" sz="2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he</a:t>
            </a:r>
            <a:r>
              <a:rPr lang="fr-FR" sz="2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and </a:t>
            </a:r>
            <a:r>
              <a:rPr lang="fr-FR" sz="24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his</a:t>
            </a:r>
            <a:r>
              <a:rPr lang="fr-FR" sz="2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wife</a:t>
            </a:r>
            <a:r>
              <a:rPr lang="fr-FR" sz="2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buy</a:t>
            </a:r>
            <a:r>
              <a:rPr lang="fr-FR" sz="2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? </a:t>
            </a:r>
            <a:r>
              <a:rPr lang="fr-FR" sz="2400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What</a:t>
            </a:r>
            <a:r>
              <a:rPr lang="fr-FR" sz="2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for ? </a:t>
            </a:r>
            <a:endParaRPr lang="fr-FR" sz="2400" b="1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27096" y="3260262"/>
            <a:ext cx="241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Part 4 : </a:t>
            </a:r>
            <a:r>
              <a:rPr lang="fr-FR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recap</a:t>
            </a:r>
            <a:r>
              <a:rPr lang="fr-FR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P.O.   </a:t>
            </a:r>
            <a:endParaRPr lang="fr-FR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27096" y="4892419"/>
            <a:ext cx="2960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When</a:t>
            </a:r>
            <a:r>
              <a:rPr lang="fr-FR" sz="24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did</a:t>
            </a:r>
            <a:r>
              <a:rPr lang="fr-FR" sz="24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he</a:t>
            </a:r>
            <a:r>
              <a:rPr lang="fr-FR" sz="24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 die ? </a:t>
            </a:r>
            <a:endParaRPr lang="fr-FR" sz="2400" b="1" dirty="0">
              <a:solidFill>
                <a:srgbClr val="17375E"/>
              </a:solidFill>
              <a:latin typeface="Comic Sans MS"/>
              <a:cs typeface="Comic Sans M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87462" y="4892419"/>
            <a:ext cx="3783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When</a:t>
            </a:r>
            <a:r>
              <a:rPr lang="fr-FR" sz="24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did</a:t>
            </a:r>
            <a:r>
              <a:rPr lang="fr-FR" sz="24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his</a:t>
            </a:r>
            <a:r>
              <a:rPr lang="fr-FR" sz="24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wife</a:t>
            </a:r>
            <a:r>
              <a:rPr lang="fr-FR" sz="24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 die ? </a:t>
            </a:r>
            <a:endParaRPr lang="fr-FR" sz="2400" b="1" dirty="0">
              <a:solidFill>
                <a:srgbClr val="17375E"/>
              </a:solidFill>
              <a:latin typeface="Comic Sans MS"/>
              <a:cs typeface="Comic Sans M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1918" y="152857"/>
            <a:ext cx="241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Part 5 : </a:t>
            </a:r>
            <a:r>
              <a:rPr lang="fr-FR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recap</a:t>
            </a:r>
            <a:r>
              <a:rPr lang="fr-FR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P.O.   </a:t>
            </a:r>
            <a:endParaRPr lang="fr-FR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91918" y="547812"/>
            <a:ext cx="87809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What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happened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 in the 1930S ?</a:t>
            </a:r>
          </a:p>
          <a:p>
            <a:r>
              <a:rPr lang="fr-FR" sz="2400" b="1" dirty="0" err="1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Consequence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: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what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 about American people </a:t>
            </a:r>
            <a:r>
              <a:rPr lang="fr-FR" sz="2400" b="1" dirty="0" err="1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at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that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 time ?</a:t>
            </a:r>
          </a:p>
          <a:p>
            <a:endParaRPr lang="fr-FR" sz="2400" b="1" dirty="0" smtClean="0">
              <a:solidFill>
                <a:schemeClr val="accent3">
                  <a:lumMod val="50000"/>
                </a:schemeClr>
              </a:solidFill>
              <a:latin typeface="Comic Sans MS"/>
              <a:cs typeface="Comic Sans MS"/>
            </a:endParaRPr>
          </a:p>
          <a:p>
            <a:r>
              <a:rPr lang="fr-FR" sz="2400" b="1" dirty="0" err="1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What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did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 Hopper </a:t>
            </a:r>
            <a:r>
              <a:rPr lang="fr-FR" sz="2400" b="1" dirty="0" err="1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paint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 ? (</a:t>
            </a:r>
            <a:r>
              <a:rPr lang="fr-FR" sz="2400" b="1" dirty="0" err="1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What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 about </a:t>
            </a:r>
            <a:r>
              <a:rPr lang="fr-FR" sz="2400" b="1" dirty="0" err="1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his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paintings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?) </a:t>
            </a:r>
          </a:p>
          <a:p>
            <a:r>
              <a:rPr lang="fr-FR" sz="2400" b="1" dirty="0" err="1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Why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did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 people </a:t>
            </a:r>
            <a:r>
              <a:rPr lang="fr-FR" sz="2400" b="1" dirty="0" err="1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like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his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paintings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 ?   </a:t>
            </a:r>
            <a:endParaRPr lang="fr-FR" sz="2400" b="1" dirty="0">
              <a:solidFill>
                <a:schemeClr val="accent3">
                  <a:lumMod val="5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85791" y="2953427"/>
            <a:ext cx="241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Part 6 : </a:t>
            </a:r>
            <a:r>
              <a:rPr lang="fr-FR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recap</a:t>
            </a:r>
            <a:r>
              <a:rPr lang="fr-FR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P.O.   </a:t>
            </a:r>
            <a:endParaRPr lang="fr-FR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27096" y="3322759"/>
            <a:ext cx="86960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When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did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he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start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having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problems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with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his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painting(s)?</a:t>
            </a:r>
          </a:p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2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problems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? - ……………………… + ……………………………… .</a:t>
            </a:r>
          </a:p>
          <a:p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Were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artists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keen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on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realism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at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that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time ? </a:t>
            </a:r>
          </a:p>
          <a:p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What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became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more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popular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?   </a:t>
            </a:r>
            <a:endParaRPr lang="fr-FR" sz="2400" b="1" dirty="0">
              <a:solidFill>
                <a:schemeClr val="tx2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27096" y="5354084"/>
            <a:ext cx="5627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What</a:t>
            </a:r>
            <a:r>
              <a:rPr lang="fr-FR" sz="24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happened</a:t>
            </a:r>
            <a:r>
              <a:rPr lang="fr-FR" sz="24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 in 2004 ? </a:t>
            </a:r>
            <a:r>
              <a:rPr lang="fr-FR" sz="24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Where</a:t>
            </a:r>
            <a:r>
              <a:rPr lang="fr-FR" sz="24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 ? </a:t>
            </a:r>
          </a:p>
          <a:p>
            <a:r>
              <a:rPr lang="fr-FR" sz="24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What</a:t>
            </a:r>
            <a:r>
              <a:rPr lang="fr-FR" sz="24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is</a:t>
            </a:r>
            <a:r>
              <a:rPr lang="fr-FR" sz="24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  </a:t>
            </a:r>
            <a:r>
              <a:rPr lang="fr-FR" sz="24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said</a:t>
            </a:r>
            <a:r>
              <a:rPr lang="fr-FR" sz="24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 about Hopper </a:t>
            </a:r>
            <a:r>
              <a:rPr lang="fr-FR" sz="24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today</a:t>
            </a:r>
            <a:r>
              <a:rPr lang="fr-FR" sz="24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 ?</a:t>
            </a:r>
            <a:endParaRPr lang="fr-FR" sz="2400" b="1" dirty="0">
              <a:solidFill>
                <a:srgbClr val="17375E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 3"/>
          <p:cNvPicPr/>
          <p:nvPr/>
        </p:nvPicPr>
        <p:blipFill>
          <a:blip r:embed="rId2"/>
          <a:stretch>
            <a:fillRect/>
          </a:stretch>
        </p:blipFill>
        <p:spPr>
          <a:xfrm>
            <a:off x="512949" y="752858"/>
            <a:ext cx="3064154" cy="252536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3051" y="3278227"/>
            <a:ext cx="23940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Cape Cod Morning</a:t>
            </a:r>
          </a:p>
          <a:p>
            <a:r>
              <a:rPr lang="fr-FR" sz="2000" b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1950</a:t>
            </a:r>
          </a:p>
          <a:p>
            <a:endParaRPr lang="fr-FR" sz="2000" b="1" smtClean="0">
              <a:solidFill>
                <a:schemeClr val="tx2">
                  <a:lumMod val="75000"/>
                </a:schemeClr>
              </a:solidFill>
              <a:latin typeface="Comic Sans MS"/>
              <a:cs typeface="Comic Sans MS"/>
            </a:endParaRPr>
          </a:p>
          <a:p>
            <a:r>
              <a:rPr lang="fr-FR" sz="2000" b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endParaRPr lang="fr-FR" sz="2000" b="1" dirty="0">
              <a:solidFill>
                <a:schemeClr val="tx2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0" y="249084"/>
            <a:ext cx="20450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000" dirty="0" smtClean="0">
                <a:solidFill>
                  <a:schemeClr val="accent2"/>
                </a:solidFill>
              </a:rPr>
              <a:t>EDWARD HOPPER </a:t>
            </a:r>
            <a:endParaRPr lang="fr-FR" sz="2000" dirty="0">
              <a:solidFill>
                <a:schemeClr val="accent2"/>
              </a:solidFill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2045026" y="279862"/>
            <a:ext cx="11912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1882-1967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205296" y="356806"/>
            <a:ext cx="291623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fr-FR" sz="1600" b="1" dirty="0" err="1" smtClean="0">
                <a:latin typeface="Lucida Handwriting" charset="0"/>
              </a:rPr>
              <a:t>It’s</a:t>
            </a:r>
            <a:r>
              <a:rPr lang="fr-FR" sz="1600" b="1" dirty="0" smtClean="0">
                <a:latin typeface="Lucida Handwriting" charset="0"/>
              </a:rPr>
              <a:t> </a:t>
            </a:r>
            <a:r>
              <a:rPr lang="fr-FR" sz="1600" b="1" dirty="0">
                <a:latin typeface="Lucida Handwriting" charset="0"/>
              </a:rPr>
              <a:t>an  </a:t>
            </a:r>
            <a:r>
              <a:rPr lang="fr-FR" sz="1600" b="1" dirty="0" err="1">
                <a:latin typeface="Lucida Handwriting" charset="0"/>
              </a:rPr>
              <a:t>oil</a:t>
            </a:r>
            <a:r>
              <a:rPr lang="fr-FR" sz="1600" b="1" dirty="0">
                <a:latin typeface="Lucida Handwriting" charset="0"/>
              </a:rPr>
              <a:t>  on  </a:t>
            </a:r>
            <a:r>
              <a:rPr lang="fr-FR" sz="1600" b="1" dirty="0" err="1">
                <a:latin typeface="Lucida Handwriting" charset="0"/>
              </a:rPr>
              <a:t>canvas</a:t>
            </a:r>
            <a:endParaRPr lang="fr-FR" sz="1600" b="1" dirty="0">
              <a:latin typeface="Lucida Handwriting" charset="0"/>
            </a:endParaRPr>
          </a:p>
          <a:p>
            <a:pPr marL="342900" indent="-342900"/>
            <a:r>
              <a:rPr lang="fr-FR" sz="1600" b="1" dirty="0" err="1">
                <a:latin typeface="Lucida Handwriting" charset="0"/>
              </a:rPr>
              <a:t>painted</a:t>
            </a:r>
            <a:r>
              <a:rPr lang="fr-FR" sz="1600" b="1" dirty="0">
                <a:latin typeface="Lucida Handwriting" charset="0"/>
              </a:rPr>
              <a:t>  by … 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5357529" y="941582"/>
            <a:ext cx="30287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600" b="1" dirty="0" smtClean="0">
                <a:latin typeface="Lucida Handwriting" charset="0"/>
              </a:rPr>
              <a:t>…Edward Hopper, an </a:t>
            </a:r>
          </a:p>
          <a:p>
            <a:r>
              <a:rPr lang="fr-FR" sz="1600" b="1" dirty="0" smtClean="0">
                <a:latin typeface="Lucida Handwriting" charset="0"/>
              </a:rPr>
              <a:t>American </a:t>
            </a:r>
            <a:r>
              <a:rPr lang="fr-FR" sz="1600" b="1" dirty="0" err="1">
                <a:latin typeface="Lucida Handwriting" charset="0"/>
              </a:rPr>
              <a:t>artist</a:t>
            </a:r>
            <a:r>
              <a:rPr lang="fr-FR" sz="1600" b="1" dirty="0">
                <a:latin typeface="Lucida Handwriting" charset="0"/>
              </a:rPr>
              <a:t> </a:t>
            </a:r>
            <a:r>
              <a:rPr lang="fr-FR" sz="1600" b="1" dirty="0" err="1">
                <a:latin typeface="Lucida Handwriting" charset="0"/>
              </a:rPr>
              <a:t>who</a:t>
            </a:r>
            <a:r>
              <a:rPr lang="fr-FR" sz="1600" b="1" dirty="0">
                <a:latin typeface="Lucida Handwriting" charset="0"/>
              </a:rPr>
              <a:t> …..</a:t>
            </a:r>
          </a:p>
          <a:p>
            <a:r>
              <a:rPr lang="fr-FR" sz="1600" b="1" dirty="0">
                <a:latin typeface="Lucida Handwriting" charset="0"/>
              </a:rPr>
              <a:t>……. in  ……….and </a:t>
            </a:r>
            <a:r>
              <a:rPr lang="fr-FR" sz="1600" b="1" dirty="0" err="1">
                <a:latin typeface="Lucida Handwriting" charset="0"/>
              </a:rPr>
              <a:t>died</a:t>
            </a:r>
            <a:r>
              <a:rPr lang="fr-FR" sz="1600" b="1" dirty="0">
                <a:latin typeface="Lucida Handwriting" charset="0"/>
              </a:rPr>
              <a:t> </a:t>
            </a:r>
          </a:p>
          <a:p>
            <a:r>
              <a:rPr lang="fr-FR" sz="1600" b="1" dirty="0">
                <a:latin typeface="Lucida Handwriting" charset="0"/>
              </a:rPr>
              <a:t>in ……. .</a:t>
            </a:r>
          </a:p>
          <a:p>
            <a:r>
              <a:rPr lang="fr-FR" sz="1600" b="1" dirty="0">
                <a:latin typeface="Lucida Handwriting" charset="0"/>
              </a:rPr>
              <a:t>He </a:t>
            </a:r>
            <a:r>
              <a:rPr lang="fr-FR" sz="1600" b="1" dirty="0" err="1">
                <a:latin typeface="Lucida Handwriting" charset="0"/>
              </a:rPr>
              <a:t>painted</a:t>
            </a:r>
            <a:r>
              <a:rPr lang="fr-FR" sz="1600" b="1" dirty="0">
                <a:latin typeface="Lucida Handwriting" charset="0"/>
              </a:rPr>
              <a:t> </a:t>
            </a:r>
            <a:r>
              <a:rPr lang="fr-FR" sz="1600" b="1" dirty="0" err="1">
                <a:latin typeface="Lucida Handwriting" charset="0"/>
              </a:rPr>
              <a:t>it</a:t>
            </a:r>
            <a:r>
              <a:rPr lang="fr-FR" sz="1600" b="1" dirty="0">
                <a:latin typeface="Lucida Handwriting" charset="0"/>
              </a:rPr>
              <a:t> in ………… 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5357529" y="2265021"/>
            <a:ext cx="13058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600" b="1" dirty="0" smtClean="0">
                <a:latin typeface="Lucida Handwriting" charset="0"/>
              </a:rPr>
              <a:t>It </a:t>
            </a:r>
            <a:r>
              <a:rPr lang="fr-FR" sz="1600" b="1" dirty="0" err="1">
                <a:latin typeface="Lucida Handwriting" charset="0"/>
              </a:rPr>
              <a:t>is</a:t>
            </a:r>
            <a:r>
              <a:rPr lang="fr-FR" sz="1600" b="1" dirty="0">
                <a:latin typeface="Lucida Handwriting" charset="0"/>
              </a:rPr>
              <a:t> ……..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500899" y="2603575"/>
            <a:ext cx="20193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600" b="1" dirty="0" err="1" smtClean="0">
                <a:latin typeface="Lucida Handwriting" charset="0"/>
              </a:rPr>
              <a:t>It’s</a:t>
            </a:r>
            <a:r>
              <a:rPr lang="fr-FR" sz="1600" b="1" dirty="0" smtClean="0">
                <a:latin typeface="Lucida Handwriting" charset="0"/>
              </a:rPr>
              <a:t> </a:t>
            </a:r>
            <a:r>
              <a:rPr lang="fr-FR" sz="1600" b="1" dirty="0" err="1">
                <a:latin typeface="Lucida Handwriting" charset="0"/>
              </a:rPr>
              <a:t>entitled</a:t>
            </a:r>
            <a:r>
              <a:rPr lang="fr-FR" sz="1600" b="1" dirty="0">
                <a:latin typeface="Lucida Handwriting" charset="0"/>
              </a:rPr>
              <a:t> ……</a:t>
            </a:r>
          </a:p>
          <a:p>
            <a:r>
              <a:rPr lang="fr-FR" sz="1600" b="1" dirty="0">
                <a:latin typeface="Lucida Handwriting" charset="0"/>
              </a:rPr>
              <a:t>It </a:t>
            </a:r>
            <a:r>
              <a:rPr lang="fr-FR" sz="1600" b="1" dirty="0" err="1">
                <a:latin typeface="Lucida Handwriting" charset="0"/>
              </a:rPr>
              <a:t>can</a:t>
            </a:r>
            <a:r>
              <a:rPr lang="fr-FR" sz="1600" b="1" dirty="0">
                <a:latin typeface="Lucida Handwriting" charset="0"/>
              </a:rPr>
              <a:t> </a:t>
            </a:r>
            <a:r>
              <a:rPr lang="fr-FR" sz="1600" b="1" dirty="0" err="1">
                <a:latin typeface="Lucida Handwriting" charset="0"/>
              </a:rPr>
              <a:t>be</a:t>
            </a:r>
            <a:r>
              <a:rPr lang="fr-FR" sz="1600" b="1" dirty="0">
                <a:latin typeface="Lucida Handwriting" charset="0"/>
              </a:rPr>
              <a:t> </a:t>
            </a:r>
            <a:r>
              <a:rPr lang="fr-FR" sz="1600" b="1" dirty="0" err="1">
                <a:latin typeface="Lucida Handwriting" charset="0"/>
              </a:rPr>
              <a:t>seen</a:t>
            </a:r>
            <a:r>
              <a:rPr lang="fr-FR" sz="1600" b="1" dirty="0">
                <a:latin typeface="Lucida Handwriting" charset="0"/>
              </a:rPr>
              <a:t> in the</a:t>
            </a:r>
            <a:r>
              <a:rPr lang="fr-FR" sz="1600" b="1" dirty="0" smtClean="0">
                <a:latin typeface="Lucida Handwriting" charset="0"/>
              </a:rPr>
              <a:t> ………………..</a:t>
            </a:r>
          </a:p>
          <a:p>
            <a:endParaRPr lang="fr-FR" sz="1600" b="1" dirty="0" smtClean="0">
              <a:latin typeface="Lucida Handwriting" charset="0"/>
            </a:endParaRPr>
          </a:p>
          <a:p>
            <a:r>
              <a:rPr lang="fr-FR" sz="1600" b="1" dirty="0" smtClean="0">
                <a:latin typeface="Lucida Handwriting" charset="0"/>
              </a:rPr>
              <a:t>It shows …………</a:t>
            </a:r>
          </a:p>
          <a:p>
            <a:endParaRPr lang="fr-FR" sz="1600" b="1" dirty="0">
              <a:latin typeface="Lucida Handwriting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46984" y="3930728"/>
            <a:ext cx="2430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86.7 x 102.3 cm.</a:t>
            </a:r>
            <a:endParaRPr lang="fr-FR" sz="2000" b="1" dirty="0">
              <a:solidFill>
                <a:schemeClr val="tx2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46984" y="4330838"/>
            <a:ext cx="4505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Smithsonian</a:t>
            </a:r>
            <a:r>
              <a:rPr lang="fr-FR" sz="20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 American Art </a:t>
            </a:r>
            <a:r>
              <a:rPr lang="fr-FR" sz="20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Museum</a:t>
            </a:r>
            <a:endParaRPr lang="fr-FR" sz="2000" b="1" dirty="0">
              <a:solidFill>
                <a:srgbClr val="17375E"/>
              </a:solidFill>
              <a:latin typeface="Comic Sans MS"/>
              <a:cs typeface="Comic Sans M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4730948"/>
            <a:ext cx="8748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shows a </a:t>
            </a:r>
            <a:r>
              <a:rPr lang="fr-FR" dirty="0" err="1" smtClean="0"/>
              <a:t>woman</a:t>
            </a:r>
            <a:r>
              <a:rPr lang="fr-FR" dirty="0" smtClean="0"/>
              <a:t> </a:t>
            </a:r>
            <a:r>
              <a:rPr lang="fr-FR" dirty="0" err="1" smtClean="0"/>
              <a:t>looking</a:t>
            </a:r>
            <a:r>
              <a:rPr lang="fr-FR" dirty="0" smtClean="0"/>
              <a:t> out … ;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she</a:t>
            </a:r>
            <a:r>
              <a:rPr lang="fr-FR" dirty="0" smtClean="0"/>
              <a:t> </a:t>
            </a:r>
            <a:r>
              <a:rPr lang="fr-FR" dirty="0" err="1" smtClean="0"/>
              <a:t>thinking</a:t>
            </a:r>
            <a:r>
              <a:rPr lang="fr-FR" dirty="0" smtClean="0"/>
              <a:t> about ? </a:t>
            </a:r>
            <a:r>
              <a:rPr lang="fr-FR" dirty="0" err="1" smtClean="0"/>
              <a:t>Does</a:t>
            </a:r>
            <a:r>
              <a:rPr lang="fr-FR" dirty="0" smtClean="0"/>
              <a:t> </a:t>
            </a:r>
            <a:r>
              <a:rPr lang="fr-FR" dirty="0" err="1" smtClean="0"/>
              <a:t>she</a:t>
            </a:r>
            <a:r>
              <a:rPr lang="fr-FR" dirty="0" smtClean="0"/>
              <a:t> look </a:t>
            </a:r>
            <a:r>
              <a:rPr lang="fr-FR" dirty="0" err="1" smtClean="0"/>
              <a:t>sad</a:t>
            </a:r>
            <a:r>
              <a:rPr lang="fr-FR" dirty="0" smtClean="0"/>
              <a:t> or happy?</a:t>
            </a:r>
          </a:p>
          <a:p>
            <a:r>
              <a:rPr lang="fr-FR" dirty="0" err="1" smtClean="0"/>
              <a:t>It’s</a:t>
            </a:r>
            <a:r>
              <a:rPr lang="fr-FR" dirty="0" smtClean="0"/>
              <a:t> </a:t>
            </a:r>
            <a:r>
              <a:rPr lang="fr-FR" dirty="0" err="1" smtClean="0"/>
              <a:t>early</a:t>
            </a:r>
            <a:r>
              <a:rPr lang="fr-FR" dirty="0" smtClean="0"/>
              <a:t> </a:t>
            </a:r>
            <a:r>
              <a:rPr lang="fr-FR" dirty="0" err="1" smtClean="0"/>
              <a:t>morning</a:t>
            </a:r>
            <a:r>
              <a:rPr lang="fr-FR" dirty="0" smtClean="0"/>
              <a:t>  : the </a:t>
            </a:r>
            <a:r>
              <a:rPr lang="fr-FR" dirty="0" err="1" smtClean="0"/>
              <a:t>sun’s</a:t>
            </a:r>
            <a:r>
              <a:rPr lang="fr-FR" dirty="0" smtClean="0"/>
              <a:t> </a:t>
            </a:r>
            <a:r>
              <a:rPr lang="fr-FR" dirty="0" err="1" smtClean="0"/>
              <a:t>rising</a:t>
            </a:r>
            <a:r>
              <a:rPr lang="fr-FR" dirty="0" smtClean="0"/>
              <a:t> …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46984" y="5334505"/>
            <a:ext cx="77354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It shows a </a:t>
            </a:r>
            <a:r>
              <a:rPr lang="fr-FR" dirty="0" err="1" smtClean="0"/>
              <a:t>brightly</a:t>
            </a:r>
            <a:r>
              <a:rPr lang="fr-FR" dirty="0" smtClean="0"/>
              <a:t> </a:t>
            </a:r>
            <a:r>
              <a:rPr lang="fr-FR" dirty="0" err="1" smtClean="0"/>
              <a:t>colored</a:t>
            </a:r>
            <a:r>
              <a:rPr lang="fr-FR" dirty="0" smtClean="0"/>
              <a:t> house in the country.</a:t>
            </a:r>
          </a:p>
          <a:p>
            <a:r>
              <a:rPr lang="fr-FR" dirty="0" smtClean="0"/>
              <a:t> In the middle of the painting, a </a:t>
            </a:r>
            <a:r>
              <a:rPr lang="fr-FR" dirty="0" err="1" smtClean="0"/>
              <a:t>woman</a:t>
            </a:r>
            <a:r>
              <a:rPr lang="fr-FR" dirty="0" smtClean="0"/>
              <a:t> </a:t>
            </a:r>
            <a:r>
              <a:rPr lang="fr-FR" dirty="0" err="1" smtClean="0"/>
              <a:t>leans</a:t>
            </a:r>
            <a:r>
              <a:rPr lang="fr-FR" dirty="0" smtClean="0"/>
              <a:t> on a table and looks out a </a:t>
            </a:r>
            <a:r>
              <a:rPr lang="fr-FR" dirty="0" err="1" smtClean="0"/>
              <a:t>window</a:t>
            </a:r>
            <a:r>
              <a:rPr lang="fr-FR" dirty="0" smtClean="0"/>
              <a:t>. </a:t>
            </a:r>
          </a:p>
          <a:p>
            <a:r>
              <a:rPr lang="fr-FR" dirty="0" err="1" smtClean="0"/>
              <a:t>She</a:t>
            </a:r>
            <a:r>
              <a:rPr lang="fr-FR" dirty="0" smtClean="0"/>
              <a:t> looks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sad</a:t>
            </a:r>
            <a:r>
              <a:rPr lang="fr-FR" dirty="0" smtClean="0"/>
              <a:t>. </a:t>
            </a:r>
            <a:r>
              <a:rPr lang="fr-FR" dirty="0" err="1" smtClean="0"/>
              <a:t>However</a:t>
            </a:r>
            <a:r>
              <a:rPr lang="fr-FR" dirty="0" smtClean="0"/>
              <a:t>, </a:t>
            </a:r>
            <a:r>
              <a:rPr lang="fr-FR" dirty="0" err="1" smtClean="0"/>
              <a:t>nothing</a:t>
            </a:r>
            <a:r>
              <a:rPr lang="fr-FR" dirty="0" smtClean="0"/>
              <a:t> in the painting </a:t>
            </a:r>
            <a:r>
              <a:rPr lang="fr-FR" dirty="0" err="1" smtClean="0"/>
              <a:t>gives</a:t>
            </a:r>
            <a:r>
              <a:rPr lang="fr-FR" dirty="0" smtClean="0"/>
              <a:t>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idea</a:t>
            </a:r>
            <a:r>
              <a:rPr lang="fr-FR" dirty="0" smtClean="0"/>
              <a:t> about </a:t>
            </a:r>
            <a:r>
              <a:rPr lang="fr-FR" dirty="0" err="1" smtClean="0"/>
              <a:t>why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 err="1" smtClean="0"/>
              <a:t>she</a:t>
            </a:r>
            <a:r>
              <a:rPr lang="fr-FR" dirty="0" smtClean="0"/>
              <a:t> </a:t>
            </a:r>
            <a:r>
              <a:rPr lang="fr-FR" dirty="0" err="1" smtClean="0"/>
              <a:t>would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sad</a:t>
            </a:r>
            <a:r>
              <a:rPr lang="fr-FR" dirty="0" smtClean="0"/>
              <a:t>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 2"/>
          <p:cNvPicPr/>
          <p:nvPr/>
        </p:nvPicPr>
        <p:blipFill>
          <a:blip r:embed="rId2"/>
          <a:stretch>
            <a:fillRect/>
          </a:stretch>
        </p:blipFill>
        <p:spPr>
          <a:xfrm>
            <a:off x="423138" y="705018"/>
            <a:ext cx="2951479" cy="27817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6380" y="3539069"/>
            <a:ext cx="29582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House by the </a:t>
            </a:r>
            <a:r>
              <a:rPr lang="fr-FR" sz="20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Railroad</a:t>
            </a:r>
            <a:r>
              <a:rPr lang="fr-FR" sz="20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endParaRPr lang="fr-FR" sz="2000" dirty="0">
              <a:solidFill>
                <a:srgbClr val="17375E"/>
              </a:solidFill>
              <a:latin typeface="Comic Sans MS"/>
              <a:cs typeface="Comic Sans MS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0" y="163809"/>
            <a:ext cx="20450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000" dirty="0" smtClean="0">
                <a:solidFill>
                  <a:schemeClr val="accent2"/>
                </a:solidFill>
              </a:rPr>
              <a:t>EDWARD HOPPER </a:t>
            </a:r>
            <a:endParaRPr lang="fr-FR" sz="2000" dirty="0">
              <a:solidFill>
                <a:schemeClr val="accent2"/>
              </a:solidFill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2532353" y="163809"/>
            <a:ext cx="11912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1882-1967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975833" y="120242"/>
            <a:ext cx="291623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fr-FR" sz="1600" b="1" dirty="0" err="1" smtClean="0">
                <a:latin typeface="Lucida Handwriting" charset="0"/>
              </a:rPr>
              <a:t>It’s</a:t>
            </a:r>
            <a:r>
              <a:rPr lang="fr-FR" sz="1600" b="1" dirty="0" smtClean="0">
                <a:latin typeface="Lucida Handwriting" charset="0"/>
              </a:rPr>
              <a:t> </a:t>
            </a:r>
            <a:r>
              <a:rPr lang="fr-FR" sz="1600" b="1" dirty="0">
                <a:latin typeface="Lucida Handwriting" charset="0"/>
              </a:rPr>
              <a:t>an  </a:t>
            </a:r>
            <a:r>
              <a:rPr lang="fr-FR" sz="1600" b="1" dirty="0" err="1">
                <a:latin typeface="Lucida Handwriting" charset="0"/>
              </a:rPr>
              <a:t>oil</a:t>
            </a:r>
            <a:r>
              <a:rPr lang="fr-FR" sz="1600" b="1" dirty="0">
                <a:latin typeface="Lucida Handwriting" charset="0"/>
              </a:rPr>
              <a:t>  on  </a:t>
            </a:r>
            <a:r>
              <a:rPr lang="fr-FR" sz="1600" b="1" dirty="0" err="1">
                <a:latin typeface="Lucida Handwriting" charset="0"/>
              </a:rPr>
              <a:t>canvas</a:t>
            </a:r>
            <a:endParaRPr lang="fr-FR" sz="1600" b="1" dirty="0">
              <a:latin typeface="Lucida Handwriting" charset="0"/>
            </a:endParaRPr>
          </a:p>
          <a:p>
            <a:pPr marL="342900" indent="-342900"/>
            <a:r>
              <a:rPr lang="fr-FR" sz="1600" b="1" dirty="0" err="1">
                <a:latin typeface="Lucida Handwriting" charset="0"/>
              </a:rPr>
              <a:t>painted</a:t>
            </a:r>
            <a:r>
              <a:rPr lang="fr-FR" sz="1600" b="1" dirty="0">
                <a:latin typeface="Lucida Handwriting" charset="0"/>
              </a:rPr>
              <a:t>  by … 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3975833" y="708292"/>
            <a:ext cx="30287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600" b="1" dirty="0" smtClean="0">
                <a:latin typeface="Lucida Handwriting" charset="0"/>
              </a:rPr>
              <a:t>…Edward Hopper, an </a:t>
            </a:r>
          </a:p>
          <a:p>
            <a:r>
              <a:rPr lang="fr-FR" sz="1600" b="1" dirty="0" smtClean="0">
                <a:latin typeface="Lucida Handwriting" charset="0"/>
              </a:rPr>
              <a:t>American </a:t>
            </a:r>
            <a:r>
              <a:rPr lang="fr-FR" sz="1600" b="1" dirty="0" err="1">
                <a:latin typeface="Lucida Handwriting" charset="0"/>
              </a:rPr>
              <a:t>artist</a:t>
            </a:r>
            <a:r>
              <a:rPr lang="fr-FR" sz="1600" b="1" dirty="0">
                <a:latin typeface="Lucida Handwriting" charset="0"/>
              </a:rPr>
              <a:t> </a:t>
            </a:r>
            <a:r>
              <a:rPr lang="fr-FR" sz="1600" b="1" dirty="0" err="1">
                <a:latin typeface="Lucida Handwriting" charset="0"/>
              </a:rPr>
              <a:t>who</a:t>
            </a:r>
            <a:r>
              <a:rPr lang="fr-FR" sz="1600" b="1" dirty="0">
                <a:latin typeface="Lucida Handwriting" charset="0"/>
              </a:rPr>
              <a:t> …..</a:t>
            </a:r>
          </a:p>
          <a:p>
            <a:r>
              <a:rPr lang="fr-FR" sz="1600" b="1" dirty="0">
                <a:latin typeface="Lucida Handwriting" charset="0"/>
              </a:rPr>
              <a:t>……. in  ……….and </a:t>
            </a:r>
            <a:r>
              <a:rPr lang="fr-FR" sz="1600" b="1" dirty="0" err="1">
                <a:latin typeface="Lucida Handwriting" charset="0"/>
              </a:rPr>
              <a:t>died</a:t>
            </a:r>
            <a:r>
              <a:rPr lang="fr-FR" sz="1600" b="1" dirty="0">
                <a:latin typeface="Lucida Handwriting" charset="0"/>
              </a:rPr>
              <a:t> </a:t>
            </a:r>
          </a:p>
          <a:p>
            <a:r>
              <a:rPr lang="fr-FR" sz="1600" b="1" dirty="0">
                <a:latin typeface="Lucida Handwriting" charset="0"/>
              </a:rPr>
              <a:t>in ……. .</a:t>
            </a:r>
          </a:p>
          <a:p>
            <a:r>
              <a:rPr lang="fr-FR" sz="1600" b="1" dirty="0">
                <a:latin typeface="Lucida Handwriting" charset="0"/>
              </a:rPr>
              <a:t>He </a:t>
            </a:r>
            <a:r>
              <a:rPr lang="fr-FR" sz="1600" b="1" dirty="0" err="1">
                <a:latin typeface="Lucida Handwriting" charset="0"/>
              </a:rPr>
              <a:t>painted</a:t>
            </a:r>
            <a:r>
              <a:rPr lang="fr-FR" sz="1600" b="1" dirty="0">
                <a:latin typeface="Lucida Handwriting" charset="0"/>
              </a:rPr>
              <a:t> </a:t>
            </a:r>
            <a:r>
              <a:rPr lang="fr-FR" sz="1600" b="1" dirty="0" err="1">
                <a:latin typeface="Lucida Handwriting" charset="0"/>
              </a:rPr>
              <a:t>it</a:t>
            </a:r>
            <a:r>
              <a:rPr lang="fr-FR" sz="1600" b="1" dirty="0">
                <a:latin typeface="Lucida Handwriting" charset="0"/>
              </a:rPr>
              <a:t> in ………… 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4051643" y="2031731"/>
            <a:ext cx="13058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600" b="1" dirty="0" smtClean="0">
                <a:latin typeface="Lucida Handwriting" charset="0"/>
              </a:rPr>
              <a:t>It </a:t>
            </a:r>
            <a:r>
              <a:rPr lang="fr-FR" sz="1600" b="1" dirty="0" err="1">
                <a:latin typeface="Lucida Handwriting" charset="0"/>
              </a:rPr>
              <a:t>is</a:t>
            </a:r>
            <a:r>
              <a:rPr lang="fr-FR" sz="1600" b="1" dirty="0">
                <a:latin typeface="Lucida Handwriting" charset="0"/>
              </a:rPr>
              <a:t> ……..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051643" y="2370285"/>
            <a:ext cx="20193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600" b="1" dirty="0" err="1" smtClean="0">
                <a:latin typeface="Lucida Handwriting" charset="0"/>
              </a:rPr>
              <a:t>It’s</a:t>
            </a:r>
            <a:r>
              <a:rPr lang="fr-FR" sz="1600" b="1" dirty="0" smtClean="0">
                <a:latin typeface="Lucida Handwriting" charset="0"/>
              </a:rPr>
              <a:t> </a:t>
            </a:r>
            <a:r>
              <a:rPr lang="fr-FR" sz="1600" b="1" dirty="0" err="1">
                <a:latin typeface="Lucida Handwriting" charset="0"/>
              </a:rPr>
              <a:t>entitled</a:t>
            </a:r>
            <a:r>
              <a:rPr lang="fr-FR" sz="1600" b="1" dirty="0">
                <a:latin typeface="Lucida Handwriting" charset="0"/>
              </a:rPr>
              <a:t> ……</a:t>
            </a:r>
          </a:p>
          <a:p>
            <a:r>
              <a:rPr lang="fr-FR" sz="1600" b="1" dirty="0">
                <a:latin typeface="Lucida Handwriting" charset="0"/>
              </a:rPr>
              <a:t>It </a:t>
            </a:r>
            <a:r>
              <a:rPr lang="fr-FR" sz="1600" b="1" dirty="0" err="1">
                <a:latin typeface="Lucida Handwriting" charset="0"/>
              </a:rPr>
              <a:t>can</a:t>
            </a:r>
            <a:r>
              <a:rPr lang="fr-FR" sz="1600" b="1" dirty="0">
                <a:latin typeface="Lucida Handwriting" charset="0"/>
              </a:rPr>
              <a:t> </a:t>
            </a:r>
            <a:r>
              <a:rPr lang="fr-FR" sz="1600" b="1" dirty="0" err="1">
                <a:latin typeface="Lucida Handwriting" charset="0"/>
              </a:rPr>
              <a:t>be</a:t>
            </a:r>
            <a:r>
              <a:rPr lang="fr-FR" sz="1600" b="1" dirty="0">
                <a:latin typeface="Lucida Handwriting" charset="0"/>
              </a:rPr>
              <a:t> </a:t>
            </a:r>
            <a:r>
              <a:rPr lang="fr-FR" sz="1600" b="1" dirty="0" err="1">
                <a:latin typeface="Lucida Handwriting" charset="0"/>
              </a:rPr>
              <a:t>seen</a:t>
            </a:r>
            <a:r>
              <a:rPr lang="fr-FR" sz="1600" b="1" dirty="0">
                <a:latin typeface="Lucida Handwriting" charset="0"/>
              </a:rPr>
              <a:t> in the</a:t>
            </a:r>
            <a:r>
              <a:rPr lang="fr-FR" sz="1600" b="1" dirty="0" smtClean="0">
                <a:latin typeface="Lucida Handwriting" charset="0"/>
              </a:rPr>
              <a:t> ………………..</a:t>
            </a:r>
          </a:p>
          <a:p>
            <a:r>
              <a:rPr lang="fr-FR" sz="1600" b="1" dirty="0" smtClean="0">
                <a:latin typeface="Lucida Handwriting" charset="0"/>
              </a:rPr>
              <a:t>It shows …………</a:t>
            </a:r>
          </a:p>
          <a:p>
            <a:endParaRPr lang="fr-FR" sz="1600" b="1" dirty="0">
              <a:latin typeface="Lucida Handwriting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23138" y="3939179"/>
            <a:ext cx="810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1925</a:t>
            </a:r>
            <a:endParaRPr lang="fr-FR" sz="2000" b="1" dirty="0">
              <a:solidFill>
                <a:srgbClr val="17375E"/>
              </a:solidFill>
              <a:latin typeface="Comic Sans MS"/>
              <a:cs typeface="Comic Sans M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23138" y="4339289"/>
            <a:ext cx="2005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61 x 73.7 cm.</a:t>
            </a:r>
            <a:endParaRPr lang="fr-FR" sz="2000" b="1" dirty="0">
              <a:solidFill>
                <a:srgbClr val="17375E"/>
              </a:solidFill>
              <a:latin typeface="Comic Sans MS"/>
              <a:cs typeface="Comic Sans M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19104" y="4770395"/>
            <a:ext cx="4419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The </a:t>
            </a:r>
            <a:r>
              <a:rPr lang="fr-FR" sz="2000" b="1" dirty="0" err="1" smtClean="0">
                <a:solidFill>
                  <a:srgbClr val="17375E"/>
                </a:solidFill>
                <a:latin typeface="Comic Sans MS"/>
                <a:cs typeface="Comic Sans MS"/>
              </a:rPr>
              <a:t>Museum</a:t>
            </a:r>
            <a:r>
              <a:rPr lang="fr-FR" sz="20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 of Modern Art, New</a:t>
            </a:r>
          </a:p>
          <a:p>
            <a:r>
              <a:rPr lang="fr-FR" sz="2000" b="1" dirty="0" smtClean="0">
                <a:solidFill>
                  <a:srgbClr val="17375E"/>
                </a:solidFill>
                <a:latin typeface="Comic Sans MS"/>
                <a:cs typeface="Comic Sans MS"/>
              </a:rPr>
              <a:t>York.</a:t>
            </a:r>
            <a:endParaRPr lang="fr-FR" sz="2000" b="1" dirty="0">
              <a:solidFill>
                <a:srgbClr val="17375E"/>
              </a:solidFill>
              <a:latin typeface="Comic Sans MS"/>
              <a:cs typeface="Comic Sans M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564329" y="5178771"/>
            <a:ext cx="6579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 house :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closed</a:t>
            </a:r>
            <a:r>
              <a:rPr lang="fr-FR" dirty="0" smtClean="0"/>
              <a:t> and </a:t>
            </a:r>
            <a:r>
              <a:rPr lang="fr-FR" dirty="0" err="1" smtClean="0"/>
              <a:t>isolated</a:t>
            </a:r>
            <a:r>
              <a:rPr lang="fr-FR" dirty="0" smtClean="0"/>
              <a:t>, as if </a:t>
            </a:r>
            <a:r>
              <a:rPr lang="fr-FR" dirty="0" err="1" smtClean="0"/>
              <a:t>lost</a:t>
            </a:r>
            <a:r>
              <a:rPr lang="fr-FR" dirty="0" smtClean="0"/>
              <a:t> in the middle of </a:t>
            </a:r>
            <a:r>
              <a:rPr lang="fr-FR" dirty="0" err="1" smtClean="0"/>
              <a:t>nowhere</a:t>
            </a:r>
            <a:r>
              <a:rPr lang="fr-FR" dirty="0" smtClean="0"/>
              <a:t>.</a:t>
            </a:r>
          </a:p>
          <a:p>
            <a:r>
              <a:rPr lang="fr-FR" dirty="0" smtClean="0"/>
              <a:t> – </a:t>
            </a:r>
            <a:r>
              <a:rPr lang="fr-FR" dirty="0" err="1" smtClean="0"/>
              <a:t>morning</a:t>
            </a:r>
            <a:r>
              <a:rPr lang="fr-FR" dirty="0" smtClean="0"/>
              <a:t> light – </a:t>
            </a:r>
            <a:r>
              <a:rPr lang="fr-FR" dirty="0" err="1" smtClean="0"/>
              <a:t>nobody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seen</a:t>
            </a:r>
            <a:r>
              <a:rPr lang="fr-FR" dirty="0" smtClean="0"/>
              <a:t> .. 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324011" y="6008118"/>
            <a:ext cx="6101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ANALYSIS :</a:t>
            </a:r>
          </a:p>
          <a:p>
            <a:r>
              <a:rPr lang="fr-FR" dirty="0" smtClean="0"/>
              <a:t>http://</a:t>
            </a:r>
            <a:r>
              <a:rPr lang="fr-FR" dirty="0" err="1" smtClean="0"/>
              <a:t>www.moma.org/collection/object.php?object_id</a:t>
            </a:r>
            <a:r>
              <a:rPr lang="fr-FR" dirty="0" smtClean="0"/>
              <a:t>=78330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 1"/>
          <p:cNvPicPr/>
          <p:nvPr/>
        </p:nvPicPr>
        <p:blipFill>
          <a:blip r:embed="rId2"/>
          <a:stretch>
            <a:fillRect/>
          </a:stretch>
        </p:blipFill>
        <p:spPr>
          <a:xfrm>
            <a:off x="2222427" y="293957"/>
            <a:ext cx="4068573" cy="2422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15406" y="2716157"/>
            <a:ext cx="1313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/>
              <a:t>Nighthawks</a:t>
            </a:r>
            <a:r>
              <a:rPr lang="fr-FR" b="1" dirty="0" smtClean="0"/>
              <a:t>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82213" y="293957"/>
            <a:ext cx="130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Homework</a:t>
            </a:r>
            <a:r>
              <a:rPr lang="fr-FR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endParaRPr lang="fr-FR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Rectangle 4"/>
          <p:cNvSpPr>
            <a:spLocks noChangeArrowheads="1"/>
          </p:cNvSpPr>
          <p:nvPr/>
        </p:nvSpPr>
        <p:spPr bwMode="auto">
          <a:xfrm>
            <a:off x="2627313" y="2420938"/>
            <a:ext cx="2881312" cy="2303462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72" name="Line 5"/>
          <p:cNvSpPr>
            <a:spLocks noChangeShapeType="1"/>
          </p:cNvSpPr>
          <p:nvPr/>
        </p:nvSpPr>
        <p:spPr bwMode="auto">
          <a:xfrm>
            <a:off x="4067175" y="3968750"/>
            <a:ext cx="0" cy="165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73" name="Line 6"/>
          <p:cNvSpPr>
            <a:spLocks noChangeShapeType="1"/>
          </p:cNvSpPr>
          <p:nvPr/>
        </p:nvSpPr>
        <p:spPr bwMode="auto">
          <a:xfrm>
            <a:off x="2987675" y="30686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74" name="Line 7"/>
          <p:cNvSpPr>
            <a:spLocks noChangeShapeType="1"/>
          </p:cNvSpPr>
          <p:nvPr/>
        </p:nvSpPr>
        <p:spPr bwMode="auto">
          <a:xfrm>
            <a:off x="4284663" y="3213100"/>
            <a:ext cx="172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75" name="Line 8"/>
          <p:cNvSpPr>
            <a:spLocks noChangeShapeType="1"/>
          </p:cNvSpPr>
          <p:nvPr/>
        </p:nvSpPr>
        <p:spPr bwMode="auto">
          <a:xfrm flipH="1">
            <a:off x="2268538" y="2636838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50825" y="0"/>
            <a:ext cx="147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At the top </a:t>
            </a:r>
          </a:p>
        </p:txBody>
      </p:sp>
      <p:sp>
        <p:nvSpPr>
          <p:cNvPr id="15377" name="Line 10"/>
          <p:cNvSpPr>
            <a:spLocks noChangeShapeType="1"/>
          </p:cNvSpPr>
          <p:nvPr/>
        </p:nvSpPr>
        <p:spPr bwMode="auto">
          <a:xfrm flipV="1">
            <a:off x="4067175" y="213360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78" name="Line 11"/>
          <p:cNvSpPr>
            <a:spLocks noChangeShapeType="1"/>
          </p:cNvSpPr>
          <p:nvPr/>
        </p:nvSpPr>
        <p:spPr bwMode="auto">
          <a:xfrm>
            <a:off x="4859338" y="4724400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79" name="Line 12"/>
          <p:cNvSpPr>
            <a:spLocks noChangeShapeType="1"/>
          </p:cNvSpPr>
          <p:nvPr/>
        </p:nvSpPr>
        <p:spPr bwMode="auto">
          <a:xfrm flipV="1">
            <a:off x="5148263" y="2349500"/>
            <a:ext cx="64770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80" name="Line 13"/>
          <p:cNvSpPr>
            <a:spLocks noChangeShapeType="1"/>
          </p:cNvSpPr>
          <p:nvPr/>
        </p:nvSpPr>
        <p:spPr bwMode="auto">
          <a:xfrm flipH="1">
            <a:off x="2268538" y="4365625"/>
            <a:ext cx="574675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051050" y="0"/>
            <a:ext cx="1892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At the bottom 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4140200" y="0"/>
            <a:ext cx="2290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In the foreground 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496050" y="-3175"/>
            <a:ext cx="2220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In the background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231775" y="428625"/>
            <a:ext cx="3830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In the bottom left-hand corner 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4408488" y="428625"/>
            <a:ext cx="353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In the top right-hand corner </a:t>
            </a:r>
          </a:p>
        </p:txBody>
      </p:sp>
      <p:sp>
        <p:nvSpPr>
          <p:cNvPr id="15386" name="Text Box 19"/>
          <p:cNvSpPr txBox="1">
            <a:spLocks noChangeArrowheads="1"/>
          </p:cNvSpPr>
          <p:nvPr/>
        </p:nvSpPr>
        <p:spPr bwMode="auto">
          <a:xfrm>
            <a:off x="2555875" y="5661025"/>
            <a:ext cx="282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387" name="Rectangle 20"/>
          <p:cNvSpPr>
            <a:spLocks noChangeArrowheads="1"/>
          </p:cNvSpPr>
          <p:nvPr/>
        </p:nvSpPr>
        <p:spPr bwMode="auto">
          <a:xfrm>
            <a:off x="2339975" y="5734050"/>
            <a:ext cx="338455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88" name="Rectangle 21"/>
          <p:cNvSpPr>
            <a:spLocks noChangeArrowheads="1"/>
          </p:cNvSpPr>
          <p:nvPr/>
        </p:nvSpPr>
        <p:spPr bwMode="auto">
          <a:xfrm>
            <a:off x="4427538" y="4941888"/>
            <a:ext cx="3241675" cy="50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89" name="Rectangle 22"/>
          <p:cNvSpPr>
            <a:spLocks noChangeArrowheads="1"/>
          </p:cNvSpPr>
          <p:nvPr/>
        </p:nvSpPr>
        <p:spPr bwMode="auto">
          <a:xfrm>
            <a:off x="161131" y="4797425"/>
            <a:ext cx="3779838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90" name="Rectangle 23"/>
          <p:cNvSpPr>
            <a:spLocks noChangeArrowheads="1"/>
          </p:cNvSpPr>
          <p:nvPr/>
        </p:nvSpPr>
        <p:spPr bwMode="auto">
          <a:xfrm>
            <a:off x="6084888" y="2924175"/>
            <a:ext cx="2879725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91" name="Rectangle 24"/>
          <p:cNvSpPr>
            <a:spLocks noChangeArrowheads="1"/>
          </p:cNvSpPr>
          <p:nvPr/>
        </p:nvSpPr>
        <p:spPr bwMode="auto">
          <a:xfrm>
            <a:off x="5148264" y="1485900"/>
            <a:ext cx="3816350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92" name="Rectangle 25"/>
          <p:cNvSpPr>
            <a:spLocks noChangeArrowheads="1"/>
          </p:cNvSpPr>
          <p:nvPr/>
        </p:nvSpPr>
        <p:spPr bwMode="auto">
          <a:xfrm>
            <a:off x="3059113" y="1484313"/>
            <a:ext cx="1944687" cy="649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93" name="Rectangle 26"/>
          <p:cNvSpPr>
            <a:spLocks noChangeArrowheads="1"/>
          </p:cNvSpPr>
          <p:nvPr/>
        </p:nvSpPr>
        <p:spPr bwMode="auto">
          <a:xfrm>
            <a:off x="179388" y="2349500"/>
            <a:ext cx="2089150" cy="574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3348038" y="836613"/>
            <a:ext cx="2517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In the middle ground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4624E-7 C -0.00052 0.02266 -0.00157 0.04509 -0.00157 0.06775 C -0.00157 0.14497 -0.03143 0.22543 0.02691 0.22821 C 0.05329 0.22936 0.07986 0.22983 0.10625 0.23052 C 0.12239 0.23468 0.13767 0.23723 0.15399 0.23884 C 0.19948 0.23815 0.24496 0.23676 0.29045 0.23676 C 0.29514 0.23676 0.3 0.23769 0.30468 0.23884 C 0.30798 0.23977 0.31423 0.24301 0.31423 0.24301 C 0.31527 0.24439 0.31736 0.2474 0.31736 0.2474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5087E-6 C 0.00365 0.05827 0.00018 0.12972 0.01285 0.1859 C 0.01476 0.19446 0.01927 0.20139 0.02222 0.20925 C 0.0283 0.24394 0.02136 0.21295 0.03334 0.24532 C 0.04063 0.26474 0.04601 0.28532 0.054 0.30451 C 0.06389 0.3281 0.07014 0.35469 0.08264 0.37596 C 0.09323 0.41503 0.08091 0.37388 0.09375 0.40555 C 0.10104 0.42382 0.10712 0.44486 0.11754 0.46081 C 0.11979 0.46428 0.12309 0.46613 0.12552 0.46914 C 0.14514 0.4955 0.16563 0.52 0.19063 0.53665 C 0.20469 0.54613 0.21389 0.56255 0.22865 0.57087 C 0.23507 0.57943 0.24254 0.5859 0.24931 0.59399 C 0.25104 0.59607 0.25209 0.59885 0.254 0.60024 C 0.25851 0.60417 0.26372 0.60555 0.26841 0.60879 C 0.26997 0.61087 0.27118 0.61388 0.27309 0.61526 C 0.27604 0.61735 0.28264 0.6192 0.28264 0.61943 C 0.29705 0.63214 0.28872 0.62544 0.30799 0.63839 C 0.31094 0.64047 0.31754 0.64255 0.31754 0.64278 C 0.32257 0.64717 0.3283 0.65018 0.33334 0.65526 C 0.33525 0.65688 0.33611 0.66035 0.3382 0.66174 C 0.34167 0.66382 0.34566 0.66428 0.34931 0.66567 C 0.35087 0.66636 0.35243 0.66706 0.354 0.66775 C 0.35886 0.67122 0.36389 0.67469 0.36841 0.67862 C 0.37101 0.68902 0.37257 0.69781 0.37466 0.70821 C 0.37657 0.71723 0.37952 0.72394 0.37952 0.73341 " pathEditMode="relative" rAng="0" ptsTypes="ffffffffffffffffffffffffA">
                                      <p:cBhvr>
                                        <p:cTn id="10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91 0.01618 0.00469 0.0252 0.01111 0.03815 C 0.01459 0.04508 0.01545 0.05225 0.0191 0.05919 C 0.02066 0.0682 0.02379 0.0756 0.02535 0.08439 C 0.02691 0.1045 0.0283 0.12439 0.03177 0.14358 C 0.02917 0.30358 0.03039 0.46335 0.03177 0.62358 C 0.04219 0.61641 0.05382 0.61433 0.06511 0.61086 C 0.07153 0.60901 0.0842 0.60462 0.0842 0.60462 C 0.07865 0.59005 0.06893 0.57572 0.05712 0.57086 C 0.05087 0.56416 0.0474 0.56069 0.03976 0.55815 C 0.03143 0.55052 0.02396 0.54843 0.01424 0.54543 C 0.00851 0.54612 0.00261 0.54612 -0.00312 0.54751 C -0.01076 0.54936 -0.01788 0.56069 -0.02378 0.56647 C -0.0243 0.56855 -0.02465 0.57086 -0.02534 0.57294 C -0.02621 0.57502 -0.02795 0.57687 -0.02864 0.57919 C -0.0302 0.58381 -0.03055 0.58913 -0.03177 0.59398 C -0.0276 0.6215 -0.0085 0.63422 0.01111 0.63815 C 0.01424 0.63745 0.01789 0.63838 0.02066 0.6363 C 0.02275 0.63468 0.02292 0.63075 0.02379 0.62751 C 0.02639 0.61895 0.02795 0.60948 0.03021 0.60046 C 0.02865 0.58104 0.0283 0.56508 0.01424 0.55606 C 0.01129 0.5519 0.00695 0.54589 0.00313 0.54312 C 0.00018 0.54127 -0.00642 0.53872 -0.00642 0.53872 C -0.02656 0.53988 -0.04705 0.53687 -0.06666 0.54312 C -0.06892 0.54381 -0.07083 0.54682 -0.07309 0.54751 C -0.07725 0.54867 -0.08159 0.54867 -0.08576 0.54936 C -0.11788 0.54797 -0.11788 0.5482 -0.13975 0.54127 C -0.14184 0.53988 -0.14392 0.5378 -0.146 0.53687 C -0.14757 0.53595 -0.1493 0.53572 -0.15086 0.53479 C -0.15885 0.52948 -0.16441 0.52161 -0.17326 0.51768 C -0.17586 0.51537 -0.17795 0.51144 -0.1809 0.50936 C -0.18229 0.5082 -0.19132 0.50543 -0.19201 0.5052 C -0.2052 0.49387 -0.22951 0.49202 -0.24444 0.4904 C -0.33159 0.49109 -0.40607 0.49109 -0.48906 0.49664 C -0.49253 0.49826 -0.49618 0.50011 -0.5 0.50104 C -0.50468 0.50196 -0.50955 0.5015 -0.51423 0.50312 C -0.52395 0.50589 -0.53316 0.51237 -0.54288 0.51583 C -0.5618 0.52809 -0.57899 0.53595 -0.6 0.53872 C -0.61909 0.5482 -0.63489 0.54242 -0.65711 0.54127 C -0.66093 0.54057 -0.67118 0.54011 -0.67621 0.53687 C -0.68142 0.53317 -0.68333 0.52901 -0.68889 0.52647 C -0.69132 0.523 -0.69461 0.52138 -0.69687 0.51768 C -0.69965 0.51352 -0.70034 0.50728 -0.70312 0.50312 C -0.70642 0.4978 -0.70972 0.4941 -0.71267 0.48832 C -0.7118 0.46265 -0.7125 0.44716 -0.70955 0.42497 C -0.70885 0.41965 -0.70642 0.39653 -0.70468 0.39514 C -0.70086 0.3926 -0.69618 0.39237 -0.69201 0.39075 C -0.6934 0.37942 -0.6927 0.37687 -0.7 0.37202 " pathEditMode="relative" ptsTypes="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3399 C 0.00122 -0.02705 0.00417 -0.01896 0.0073 -0.01295 C 0.0158 0.0037 0.00539 -0.02127 0.01372 -0.0044 C 0.02171 0.01179 0.02986 0.02774 0.0375 0.04416 C 0.04115 0.05202 0.04705 0.05826 0.05174 0.0652 C 0.05469 0.06959 0.06129 0.07792 0.06129 0.07792 C 0.06337 0.0867 0.06441 0.0941 0.06615 0.10335 C 0.06702 0.10774 0.06684 0.11283 0.06927 0.11607 C 0.07344 0.12162 0.07778 0.12601 0.08039 0.13295 C 0.08455 0.14404 0.07882 0.1348 0.08507 0.14358 C 0.08698 0.16046 0.08681 0.15329 0.08681 0.16462 " pathEditMode="relative" ptsTypes="ffffffffffA">
                                      <p:cBhvr>
                                        <p:cTn id="18" dur="2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3399 C -0.00243 0.0111 -0.00312 0.04809 -0.00937 0.09063 C -0.01284 0.15121 -0.01076 0.1274 -0.01406 0.16254 C -0.01875 0.2689 -0.02222 0.37549 -0.02517 0.48185 C -0.0243 0.51838 -0.02205 0.5667 -0.02517 0.60439 C -0.02604 0.61433 -0.03472 0.6141 -0.03472 0.62982 " pathEditMode="relative" ptsTypes="fffffA">
                                      <p:cBhvr>
                                        <p:cTn id="22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3006 C -0.00174 -0.00462 -0.00208 0.02081 -0.00069 0.04601 C -0.00035 0.05272 0.00382 0.06104 0.00573 0.06728 C 0.01024 0.08139 0.01424 0.10011 0.02639 0.1052 C 0.06233 0.13711 0.13837 0.12162 0.16285 0.12208 C 0.17344 0.12485 0.18264 0.13133 0.19306 0.1348 C 0.20347 0.14405 0.21337 0.1489 0.22483 0.15376 C 0.22951 0.16023 0.23507 0.16023 0.24062 0.16439 C 0.24392 0.16694 0.24705 0.17017 0.25017 0.17295 C 0.26024 0.18196 0.2625 0.19306 0.27396 0.19815 C 0.27743 0.20509 0.27986 0.20832 0.28507 0.21295 C 0.28681 0.22196 0.29462 0.24855 0.29462 0.25526 C 0.29462 0.27144 0.29462 0.28786 0.29462 0.30405 " pathEditMode="relative" ptsTypes="ffffffffffffA">
                                      <p:cBhvr>
                                        <p:cTn id="26" dur="2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26 -0.02867 C -0.07482 -0.0185 -0.07587 -0.0037 -0.08107 0.00486 C -0.08333 0.00879 -0.08906 0.01549 -0.08906 0.01549 C -0.09219 0.02821 -0.0993 0.03815 -0.1066 0.0474 C -0.11128 0.06613 -0.12587 0.06983 -0.13351 0.08532 C -0.13767 0.09387 -0.14201 0.09988 -0.14618 0.10867 C -0.1493 0.11491 -0.15104 0.12139 -0.15417 0.12763 C -0.15868 0.1459 -0.16805 0.16277 -0.17482 0.18058 C -0.17812 0.19792 -0.17969 0.21711 -0.18594 0.23353 C -0.18767 0.24532 -0.18906 0.25017 -0.19375 0.26081 C -0.19479 0.27144 -0.19913 0.29919 -0.20486 0.30728 C -0.20833 0.34058 -0.21111 0.37364 -0.21597 0.40647 C -0.21892 0.46728 -0.22778 0.54451 -0.21597 0.60092 C -0.21302 0.61572 -0.20989 0.63306 -0.2033 0.64532 C -0.20278 0.64832 -0.20278 0.65156 -0.20173 0.6541 C -0.2 0.65873 -0.19548 0.66659 -0.19548 0.66659 C -0.19357 0.67861 -0.18351 0.71144 -0.17639 0.72162 C -0.17048 0.74543 -0.18003 0.7089 -0.17153 0.73433 C -0.16805 0.74474 -0.16632 0.75746 -0.16371 0.76832 C -0.16215 0.77433 -0.15903 0.78266 -0.15885 0.78913 C -0.15833 0.81526 -0.15885 0.84116 -0.15885 0.86728 " pathEditMode="relative" ptsTypes="ffffffffffffffffffffA">
                                      <p:cBhvr>
                                        <p:cTn id="30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34" grpId="0"/>
      <p:bldP spid="5135" grpId="0"/>
      <p:bldP spid="5136" grpId="0"/>
      <p:bldP spid="5137" grpId="0"/>
      <p:bldP spid="5138" grpId="0"/>
      <p:bldP spid="51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627313" y="2420938"/>
            <a:ext cx="2881312" cy="2303462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3995738" y="3933825"/>
            <a:ext cx="0" cy="165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2987675" y="30686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4284663" y="3213100"/>
            <a:ext cx="172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H="1">
            <a:off x="2268538" y="2636838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50825" y="0"/>
            <a:ext cx="147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At the top 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4067175" y="213360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5219700" y="4724400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V="1">
            <a:off x="5148263" y="2349500"/>
            <a:ext cx="64770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H="1">
            <a:off x="2268538" y="4437063"/>
            <a:ext cx="574675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051050" y="0"/>
            <a:ext cx="1892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At the bottom 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4140200" y="0"/>
            <a:ext cx="2290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In the foreground 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6496050" y="-3175"/>
            <a:ext cx="2220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In the background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231775" y="428625"/>
            <a:ext cx="3830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In the bottom left-hand corner 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4408488" y="428625"/>
            <a:ext cx="353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In the top right-hand corner 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2555875" y="5661025"/>
            <a:ext cx="282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2339975" y="5734050"/>
            <a:ext cx="338455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4859338" y="4941888"/>
            <a:ext cx="3241675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231774" y="4868863"/>
            <a:ext cx="354806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6084888" y="2924175"/>
            <a:ext cx="28797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5148264" y="1628775"/>
            <a:ext cx="381635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3059113" y="1484313"/>
            <a:ext cx="1944687" cy="649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231775" y="2349500"/>
            <a:ext cx="1963738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409" name="WordArt 25"/>
          <p:cNvSpPr>
            <a:spLocks noChangeArrowheads="1" noChangeShapeType="1" noTextEdit="1"/>
          </p:cNvSpPr>
          <p:nvPr/>
        </p:nvSpPr>
        <p:spPr bwMode="auto">
          <a:xfrm>
            <a:off x="2771775" y="2781300"/>
            <a:ext cx="1512888" cy="8747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fr-F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Your turn now 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627313" y="2420938"/>
            <a:ext cx="2881312" cy="2303462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3995738" y="3933825"/>
            <a:ext cx="0" cy="165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2987675" y="30686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4284663" y="3213100"/>
            <a:ext cx="172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H="1">
            <a:off x="2268538" y="2636838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5" name="Line 8"/>
          <p:cNvSpPr>
            <a:spLocks noChangeShapeType="1"/>
          </p:cNvSpPr>
          <p:nvPr/>
        </p:nvSpPr>
        <p:spPr bwMode="auto">
          <a:xfrm flipV="1">
            <a:off x="4067175" y="213360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6" name="Line 9"/>
          <p:cNvSpPr>
            <a:spLocks noChangeShapeType="1"/>
          </p:cNvSpPr>
          <p:nvPr/>
        </p:nvSpPr>
        <p:spPr bwMode="auto">
          <a:xfrm>
            <a:off x="5219700" y="4724400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7" name="Line 10"/>
          <p:cNvSpPr>
            <a:spLocks noChangeShapeType="1"/>
          </p:cNvSpPr>
          <p:nvPr/>
        </p:nvSpPr>
        <p:spPr bwMode="auto">
          <a:xfrm flipV="1">
            <a:off x="5148263" y="2349500"/>
            <a:ext cx="64770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 flipH="1">
            <a:off x="2268538" y="4437063"/>
            <a:ext cx="574675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9" name="Text Box 17"/>
          <p:cNvSpPr txBox="1">
            <a:spLocks noChangeArrowheads="1"/>
          </p:cNvSpPr>
          <p:nvPr/>
        </p:nvSpPr>
        <p:spPr bwMode="auto">
          <a:xfrm>
            <a:off x="2555875" y="5661025"/>
            <a:ext cx="282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420" name="Rectangle 18"/>
          <p:cNvSpPr>
            <a:spLocks noChangeArrowheads="1"/>
          </p:cNvSpPr>
          <p:nvPr/>
        </p:nvSpPr>
        <p:spPr bwMode="auto">
          <a:xfrm>
            <a:off x="2339975" y="5734050"/>
            <a:ext cx="338455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21" name="Rectangle 19"/>
          <p:cNvSpPr>
            <a:spLocks noChangeArrowheads="1"/>
          </p:cNvSpPr>
          <p:nvPr/>
        </p:nvSpPr>
        <p:spPr bwMode="auto">
          <a:xfrm>
            <a:off x="4859339" y="4941888"/>
            <a:ext cx="2862262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fr-FR"/>
          </a:p>
        </p:txBody>
      </p:sp>
      <p:sp>
        <p:nvSpPr>
          <p:cNvPr id="17422" name="Rectangle 20"/>
          <p:cNvSpPr>
            <a:spLocks noChangeArrowheads="1"/>
          </p:cNvSpPr>
          <p:nvPr/>
        </p:nvSpPr>
        <p:spPr bwMode="auto">
          <a:xfrm>
            <a:off x="319086" y="4868863"/>
            <a:ext cx="3460751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fr-FR"/>
          </a:p>
        </p:txBody>
      </p:sp>
      <p:sp>
        <p:nvSpPr>
          <p:cNvPr id="17423" name="Rectangle 21"/>
          <p:cNvSpPr>
            <a:spLocks noChangeArrowheads="1"/>
          </p:cNvSpPr>
          <p:nvPr/>
        </p:nvSpPr>
        <p:spPr bwMode="auto">
          <a:xfrm>
            <a:off x="6011864" y="2924175"/>
            <a:ext cx="2987674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24" name="Rectangle 22"/>
          <p:cNvSpPr>
            <a:spLocks noChangeArrowheads="1"/>
          </p:cNvSpPr>
          <p:nvPr/>
        </p:nvSpPr>
        <p:spPr bwMode="auto">
          <a:xfrm>
            <a:off x="5148263" y="1628775"/>
            <a:ext cx="3851274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25" name="Rectangle 23"/>
          <p:cNvSpPr>
            <a:spLocks noChangeArrowheads="1"/>
          </p:cNvSpPr>
          <p:nvPr/>
        </p:nvSpPr>
        <p:spPr bwMode="auto">
          <a:xfrm>
            <a:off x="3059113" y="1484313"/>
            <a:ext cx="1944687" cy="649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26" name="Rectangle 24"/>
          <p:cNvSpPr>
            <a:spLocks noChangeArrowheads="1"/>
          </p:cNvSpPr>
          <p:nvPr/>
        </p:nvSpPr>
        <p:spPr bwMode="auto">
          <a:xfrm>
            <a:off x="141106" y="2349500"/>
            <a:ext cx="2343331" cy="574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27" name="WordArt 25"/>
          <p:cNvSpPr>
            <a:spLocks noChangeArrowheads="1" noChangeShapeType="1" noTextEdit="1"/>
          </p:cNvSpPr>
          <p:nvPr/>
        </p:nvSpPr>
        <p:spPr bwMode="auto">
          <a:xfrm>
            <a:off x="2771775" y="2781300"/>
            <a:ext cx="1512888" cy="8747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fr-F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Your turn now ! </a:t>
            </a:r>
          </a:p>
        </p:txBody>
      </p:sp>
      <p:sp>
        <p:nvSpPr>
          <p:cNvPr id="17428" name="Text Box 26"/>
          <p:cNvSpPr txBox="1">
            <a:spLocks noChangeArrowheads="1"/>
          </p:cNvSpPr>
          <p:nvPr/>
        </p:nvSpPr>
        <p:spPr bwMode="auto">
          <a:xfrm>
            <a:off x="3111500" y="1581150"/>
            <a:ext cx="174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AT THE TOP </a:t>
            </a:r>
          </a:p>
        </p:txBody>
      </p:sp>
      <p:sp>
        <p:nvSpPr>
          <p:cNvPr id="17429" name="Text Box 27"/>
          <p:cNvSpPr txBox="1">
            <a:spLocks noChangeArrowheads="1"/>
          </p:cNvSpPr>
          <p:nvPr/>
        </p:nvSpPr>
        <p:spPr bwMode="auto">
          <a:xfrm>
            <a:off x="2608263" y="6045200"/>
            <a:ext cx="288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IN THE FOREGROUND </a:t>
            </a:r>
          </a:p>
        </p:txBody>
      </p:sp>
      <p:sp>
        <p:nvSpPr>
          <p:cNvPr id="17430" name="Text Box 28"/>
          <p:cNvSpPr txBox="1">
            <a:spLocks noChangeArrowheads="1"/>
          </p:cNvSpPr>
          <p:nvPr/>
        </p:nvSpPr>
        <p:spPr bwMode="auto">
          <a:xfrm>
            <a:off x="5946775" y="2997200"/>
            <a:ext cx="3197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IN THE MIDDLE GROUND</a:t>
            </a:r>
          </a:p>
        </p:txBody>
      </p:sp>
      <p:sp>
        <p:nvSpPr>
          <p:cNvPr id="17431" name="Text Box 29"/>
          <p:cNvSpPr txBox="1">
            <a:spLocks noChangeArrowheads="1"/>
          </p:cNvSpPr>
          <p:nvPr/>
        </p:nvSpPr>
        <p:spPr bwMode="auto">
          <a:xfrm>
            <a:off x="319087" y="2444750"/>
            <a:ext cx="2452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dirty="0"/>
              <a:t>In the background</a:t>
            </a:r>
          </a:p>
        </p:txBody>
      </p:sp>
      <p:sp>
        <p:nvSpPr>
          <p:cNvPr id="17432" name="Text Box 31"/>
          <p:cNvSpPr txBox="1">
            <a:spLocks noChangeArrowheads="1"/>
          </p:cNvSpPr>
          <p:nvPr/>
        </p:nvSpPr>
        <p:spPr bwMode="auto">
          <a:xfrm>
            <a:off x="5508625" y="5013325"/>
            <a:ext cx="221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AT THE BOTTOM</a:t>
            </a:r>
          </a:p>
        </p:txBody>
      </p:sp>
      <p:sp>
        <p:nvSpPr>
          <p:cNvPr id="17433" name="Text Box 32"/>
          <p:cNvSpPr txBox="1">
            <a:spLocks noChangeArrowheads="1"/>
          </p:cNvSpPr>
          <p:nvPr/>
        </p:nvSpPr>
        <p:spPr bwMode="auto">
          <a:xfrm>
            <a:off x="5200650" y="1725613"/>
            <a:ext cx="3430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In the top right-hand corner</a:t>
            </a:r>
          </a:p>
        </p:txBody>
      </p:sp>
      <p:sp>
        <p:nvSpPr>
          <p:cNvPr id="17434" name="Text Box 34"/>
          <p:cNvSpPr txBox="1">
            <a:spLocks noChangeArrowheads="1"/>
          </p:cNvSpPr>
          <p:nvPr/>
        </p:nvSpPr>
        <p:spPr bwMode="auto">
          <a:xfrm>
            <a:off x="402431" y="4941888"/>
            <a:ext cx="3732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/>
              <a:t>In the </a:t>
            </a:r>
            <a:r>
              <a:rPr lang="fr-FR" dirty="0" err="1"/>
              <a:t>bottom</a:t>
            </a:r>
            <a:r>
              <a:rPr lang="fr-FR" dirty="0"/>
              <a:t> </a:t>
            </a:r>
            <a:r>
              <a:rPr lang="fr-FR" dirty="0" err="1"/>
              <a:t>left-hand</a:t>
            </a:r>
            <a:r>
              <a:rPr lang="fr-FR" dirty="0"/>
              <a:t> corner</a:t>
            </a:r>
          </a:p>
        </p:txBody>
      </p:sp>
      <p:sp>
        <p:nvSpPr>
          <p:cNvPr id="17435" name="WordArt 35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4392612" cy="1439862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fr-F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LET'S CHECK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 shadeToTitle="1">
        <a:gradFill flip="none" rotWithShape="1">
          <a:gsLst>
            <a:gs pos="97000">
              <a:schemeClr val="bg1">
                <a:lumMod val="85000"/>
              </a:schemeClr>
            </a:gs>
            <a:gs pos="100000">
              <a:srgbClr val="00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835150" y="260350"/>
            <a:ext cx="61452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800" b="1" dirty="0">
                <a:solidFill>
                  <a:schemeClr val="tx2"/>
                </a:solidFill>
                <a:latin typeface="Lucida Calligraphy" charset="0"/>
              </a:rPr>
              <a:t>WANT to</a:t>
            </a:r>
            <a:r>
              <a:rPr lang="fr-FR" sz="2800" b="1" dirty="0" smtClean="0">
                <a:solidFill>
                  <a:schemeClr val="tx2"/>
                </a:solidFill>
                <a:latin typeface="Lucida Calligraphy" charset="0"/>
              </a:rPr>
              <a:t> FIND OUT ABOUT </a:t>
            </a:r>
          </a:p>
          <a:p>
            <a:r>
              <a:rPr lang="fr-FR" sz="2800" b="1" dirty="0" smtClean="0">
                <a:solidFill>
                  <a:schemeClr val="tx2"/>
                </a:solidFill>
                <a:latin typeface="Lucida Calligraphy" charset="0"/>
              </a:rPr>
              <a:t> EDWARD HOPPER ?</a:t>
            </a:r>
            <a:r>
              <a:rPr lang="fr-FR" sz="2800" b="1" dirty="0">
                <a:solidFill>
                  <a:schemeClr val="tx2"/>
                </a:solidFill>
                <a:latin typeface="Lucida Calligraphy" charset="0"/>
              </a:rPr>
              <a:t>??</a:t>
            </a:r>
          </a:p>
        </p:txBody>
      </p:sp>
      <p:pic>
        <p:nvPicPr>
          <p:cNvPr id="4" name="Imag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620" y="1214457"/>
            <a:ext cx="2336408" cy="188581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55393" y="3561937"/>
            <a:ext cx="4918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When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and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where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was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he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born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? </a:t>
            </a:r>
            <a:endParaRPr lang="fr-FR" sz="2400" b="1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280232" y="4189031"/>
            <a:ext cx="4194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What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was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his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nationality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? </a:t>
            </a:r>
            <a:endParaRPr lang="fr-FR" sz="2400" b="1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95000">
              <a:schemeClr val="accent4">
                <a:lumMod val="40000"/>
                <a:lumOff val="60000"/>
              </a:schemeClr>
            </a:gs>
            <a:gs pos="100000">
              <a:srgbClr val="00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771775" y="188913"/>
            <a:ext cx="3147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36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His</a:t>
            </a:r>
            <a:r>
              <a:rPr lang="fr-FR" sz="36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fr-FR" sz="3600" b="1" dirty="0" err="1">
                <a:solidFill>
                  <a:srgbClr val="000090"/>
                </a:solidFill>
                <a:latin typeface="Comic Sans MS"/>
                <a:cs typeface="Comic Sans MS"/>
              </a:rPr>
              <a:t>childhood</a:t>
            </a:r>
            <a:endParaRPr lang="fr-FR" sz="3600" b="1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58597" y="4159328"/>
            <a:ext cx="3821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Where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did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he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grow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up ? </a:t>
            </a:r>
            <a:endParaRPr lang="fr-FR" sz="2400" b="1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84103">
            <a:off x="5257395" y="1419338"/>
            <a:ext cx="3046863" cy="202754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40933">
            <a:off x="863870" y="1179373"/>
            <a:ext cx="1977651" cy="246883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58597" y="4864823"/>
            <a:ext cx="505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Did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he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have a happy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childhood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?</a:t>
            </a:r>
            <a:endParaRPr lang="fr-FR" sz="2400" b="1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2172" y="5526378"/>
            <a:ext cx="70544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What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did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he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enjoy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doing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when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he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was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a kid ?</a:t>
            </a:r>
          </a:p>
          <a:p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What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was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he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good </a:t>
            </a:r>
            <a:r>
              <a:rPr lang="fr-FR" sz="24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at</a:t>
            </a:r>
            <a:r>
              <a:rPr lang="fr-FR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? </a:t>
            </a:r>
            <a:endParaRPr lang="fr-FR" sz="2400" b="1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 shadeToTitle="1">
        <a:gradFill flip="none" rotWithShape="1">
          <a:gsLst>
            <a:gs pos="94000">
              <a:schemeClr val="accent3">
                <a:lumMod val="40000"/>
                <a:lumOff val="60000"/>
              </a:schemeClr>
            </a:gs>
            <a:gs pos="10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419475" y="173980"/>
            <a:ext cx="21868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His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>
                <a:solidFill>
                  <a:srgbClr val="008000"/>
                </a:solidFill>
                <a:latin typeface="Comic Sans MS"/>
                <a:cs typeface="Comic Sans MS"/>
              </a:rPr>
              <a:t>education</a:t>
            </a:r>
            <a:endParaRPr lang="fr-FR" sz="24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863" y="866478"/>
            <a:ext cx="5751955" cy="32354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23015" y="4582625"/>
            <a:ext cx="4103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Where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was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he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educated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?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644759" y="4190269"/>
            <a:ext cx="4402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Which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school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did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he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go to ? </a:t>
            </a:r>
            <a:endParaRPr lang="fr-FR" sz="24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75880" y="5275122"/>
            <a:ext cx="330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What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did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he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study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? </a:t>
            </a:r>
            <a:endParaRPr lang="fr-FR" sz="24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785168" y="5275122"/>
            <a:ext cx="3485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Where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did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he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study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? </a:t>
            </a:r>
            <a:endParaRPr lang="fr-FR" sz="24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94000">
              <a:schemeClr val="accent6">
                <a:lumMod val="40000"/>
                <a:lumOff val="60000"/>
              </a:schemeClr>
            </a:gs>
            <a:gs pos="10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94" y="297289"/>
            <a:ext cx="2449685" cy="219127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126947" y="297289"/>
            <a:ext cx="4280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When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did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he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get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married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? </a:t>
            </a:r>
            <a:endParaRPr lang="fr-FR" sz="2400" b="1" dirty="0">
              <a:solidFill>
                <a:srgbClr val="FF6600"/>
              </a:solidFill>
              <a:latin typeface="Comic Sans MS"/>
              <a:cs typeface="Comic Sans M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126947" y="758954"/>
            <a:ext cx="3225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Who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did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he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marry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?</a:t>
            </a:r>
            <a:endParaRPr lang="fr-FR" sz="2400" b="1" dirty="0">
              <a:solidFill>
                <a:srgbClr val="FF6600"/>
              </a:solidFill>
              <a:latin typeface="Comic Sans MS"/>
              <a:cs typeface="Comic Sans M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571906" y="5068989"/>
            <a:ext cx="4348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Did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he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ever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get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a divorce ? </a:t>
            </a:r>
          </a:p>
          <a:p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If </a:t>
            </a:r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so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, </a:t>
            </a:r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when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? </a:t>
            </a:r>
            <a:endParaRPr lang="fr-FR" sz="2400" b="1" dirty="0">
              <a:solidFill>
                <a:srgbClr val="FF6600"/>
              </a:solidFill>
              <a:latin typeface="Comic Sans MS"/>
              <a:cs typeface="Comic Sans M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502" y="2998913"/>
            <a:ext cx="2423166" cy="207007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26" y="4541612"/>
            <a:ext cx="2725621" cy="163537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80194" y="6176985"/>
            <a:ext cx="2846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What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did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he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do ? </a:t>
            </a:r>
            <a:endParaRPr lang="fr-FR" sz="2400" b="1" dirty="0">
              <a:solidFill>
                <a:srgbClr val="FF6600"/>
              </a:solidFill>
              <a:latin typeface="Comic Sans MS"/>
              <a:cs typeface="Comic Sans MS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6947" y="1580274"/>
            <a:ext cx="2006282" cy="200628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404825" y="3586556"/>
            <a:ext cx="4206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Did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he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have </a:t>
            </a:r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any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children</a:t>
            </a:r>
            <a:r>
              <a:rPr lang="fr-FR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?</a:t>
            </a:r>
            <a:endParaRPr lang="fr-FR" sz="2400" b="1" dirty="0">
              <a:solidFill>
                <a:srgbClr val="FF66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 shadeToTitle="1">
        <a:gradFill flip="none" rotWithShape="1">
          <a:gsLst>
            <a:gs pos="2000">
              <a:srgbClr val="FFFF00"/>
            </a:gs>
            <a:gs pos="10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6837" y="5867367"/>
            <a:ext cx="759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He </a:t>
            </a:r>
            <a:r>
              <a:rPr lang="fr-FR" dirty="0" err="1" smtClean="0"/>
              <a:t>struggled</a:t>
            </a:r>
            <a:r>
              <a:rPr lang="fr-FR" dirty="0" smtClean="0"/>
              <a:t> for </a:t>
            </a:r>
            <a:r>
              <a:rPr lang="fr-FR" dirty="0" err="1" smtClean="0"/>
              <a:t>years</a:t>
            </a:r>
            <a:r>
              <a:rPr lang="fr-FR" dirty="0" smtClean="0"/>
              <a:t> to </a:t>
            </a:r>
            <a:r>
              <a:rPr lang="fr-FR" dirty="0" err="1" smtClean="0"/>
              <a:t>sell</a:t>
            </a:r>
            <a:r>
              <a:rPr lang="fr-FR" dirty="0" smtClean="0"/>
              <a:t> a painting but </a:t>
            </a:r>
            <a:r>
              <a:rPr lang="fr-FR" dirty="0" err="1" smtClean="0"/>
              <a:t>he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today</a:t>
            </a:r>
            <a:r>
              <a:rPr lang="fr-FR" dirty="0" smtClean="0"/>
              <a:t> one of the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popular</a:t>
            </a:r>
            <a:r>
              <a:rPr lang="fr-FR" dirty="0" smtClean="0"/>
              <a:t> </a:t>
            </a:r>
          </a:p>
          <a:p>
            <a:r>
              <a:rPr lang="fr-FR" dirty="0" smtClean="0"/>
              <a:t>American </a:t>
            </a:r>
            <a:r>
              <a:rPr lang="fr-FR" dirty="0" err="1" smtClean="0"/>
              <a:t>artists</a:t>
            </a:r>
            <a:r>
              <a:rPr lang="fr-FR" dirty="0" smtClean="0"/>
              <a:t>. 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87" y="354353"/>
            <a:ext cx="4445000" cy="9398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87929" y="2679703"/>
            <a:ext cx="452166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latin typeface="Comic Sans MS"/>
                <a:cs typeface="Comic Sans MS"/>
              </a:rPr>
              <a:t>When</a:t>
            </a:r>
            <a:r>
              <a:rPr lang="fr-FR" sz="2000" b="1" dirty="0" smtClean="0">
                <a:latin typeface="Comic Sans MS"/>
                <a:cs typeface="Comic Sans MS"/>
              </a:rPr>
              <a:t> </a:t>
            </a:r>
            <a:r>
              <a:rPr lang="fr-FR" sz="2000" b="1" dirty="0" err="1" smtClean="0">
                <a:latin typeface="Comic Sans MS"/>
                <a:cs typeface="Comic Sans MS"/>
              </a:rPr>
              <a:t>did</a:t>
            </a:r>
            <a:r>
              <a:rPr lang="fr-FR" sz="2000" b="1" dirty="0" smtClean="0">
                <a:latin typeface="Comic Sans MS"/>
                <a:cs typeface="Comic Sans MS"/>
              </a:rPr>
              <a:t> </a:t>
            </a:r>
            <a:r>
              <a:rPr lang="fr-FR" sz="2000" b="1" dirty="0" err="1" smtClean="0">
                <a:latin typeface="Comic Sans MS"/>
                <a:cs typeface="Comic Sans MS"/>
              </a:rPr>
              <a:t>he</a:t>
            </a:r>
            <a:r>
              <a:rPr lang="fr-FR" sz="2000" b="1" dirty="0" smtClean="0">
                <a:latin typeface="Comic Sans MS"/>
                <a:cs typeface="Comic Sans MS"/>
              </a:rPr>
              <a:t> </a:t>
            </a:r>
            <a:r>
              <a:rPr lang="fr-FR" sz="2000" b="1" dirty="0" err="1" smtClean="0">
                <a:latin typeface="Comic Sans MS"/>
                <a:cs typeface="Comic Sans MS"/>
              </a:rPr>
              <a:t>become</a:t>
            </a:r>
            <a:r>
              <a:rPr lang="fr-FR" sz="2000" b="1" dirty="0" smtClean="0">
                <a:latin typeface="Comic Sans MS"/>
                <a:cs typeface="Comic Sans MS"/>
              </a:rPr>
              <a:t> </a:t>
            </a:r>
            <a:r>
              <a:rPr lang="fr-FR" sz="2000" b="1" dirty="0" err="1" smtClean="0">
                <a:latin typeface="Comic Sans MS"/>
                <a:cs typeface="Comic Sans MS"/>
              </a:rPr>
              <a:t>famous</a:t>
            </a:r>
            <a:r>
              <a:rPr lang="fr-FR" sz="2000" b="1" dirty="0" smtClean="0">
                <a:latin typeface="Comic Sans MS"/>
                <a:cs typeface="Comic Sans MS"/>
              </a:rPr>
              <a:t> ?</a:t>
            </a:r>
          </a:p>
          <a:p>
            <a:r>
              <a:rPr lang="fr-FR" sz="2000" b="1" dirty="0" smtClean="0">
                <a:latin typeface="Comic Sans MS"/>
                <a:cs typeface="Comic Sans MS"/>
              </a:rPr>
              <a:t>How </a:t>
            </a:r>
            <a:r>
              <a:rPr lang="fr-FR" sz="2000" b="1" dirty="0" err="1" smtClean="0">
                <a:latin typeface="Comic Sans MS"/>
                <a:cs typeface="Comic Sans MS"/>
              </a:rPr>
              <a:t>did</a:t>
            </a:r>
            <a:r>
              <a:rPr lang="fr-FR" sz="2000" b="1" dirty="0" smtClean="0">
                <a:latin typeface="Comic Sans MS"/>
                <a:cs typeface="Comic Sans MS"/>
              </a:rPr>
              <a:t> </a:t>
            </a:r>
            <a:r>
              <a:rPr lang="fr-FR" sz="2000" b="1" dirty="0" err="1" smtClean="0">
                <a:latin typeface="Comic Sans MS"/>
                <a:cs typeface="Comic Sans MS"/>
              </a:rPr>
              <a:t>it</a:t>
            </a:r>
            <a:r>
              <a:rPr lang="fr-FR" sz="2000" b="1" dirty="0" smtClean="0">
                <a:latin typeface="Comic Sans MS"/>
                <a:cs typeface="Comic Sans MS"/>
              </a:rPr>
              <a:t> </a:t>
            </a:r>
            <a:r>
              <a:rPr lang="fr-FR" sz="2000" b="1" dirty="0" err="1" smtClean="0">
                <a:latin typeface="Comic Sans MS"/>
                <a:cs typeface="Comic Sans MS"/>
              </a:rPr>
              <a:t>happen</a:t>
            </a:r>
            <a:r>
              <a:rPr lang="fr-FR" sz="2000" b="1" dirty="0" smtClean="0">
                <a:latin typeface="Comic Sans MS"/>
                <a:cs typeface="Comic Sans MS"/>
              </a:rPr>
              <a:t> ?</a:t>
            </a:r>
          </a:p>
          <a:p>
            <a:r>
              <a:rPr lang="fr-FR" sz="2000" b="1" dirty="0" err="1" smtClean="0">
                <a:latin typeface="Comic Sans MS"/>
                <a:cs typeface="Comic Sans MS"/>
              </a:rPr>
              <a:t>What</a:t>
            </a:r>
            <a:r>
              <a:rPr lang="fr-FR" sz="2000" b="1" dirty="0" smtClean="0">
                <a:latin typeface="Comic Sans MS"/>
                <a:cs typeface="Comic Sans MS"/>
              </a:rPr>
              <a:t> </a:t>
            </a:r>
            <a:r>
              <a:rPr lang="fr-FR" sz="2000" b="1" dirty="0" err="1" smtClean="0">
                <a:latin typeface="Comic Sans MS"/>
                <a:cs typeface="Comic Sans MS"/>
              </a:rPr>
              <a:t>happened</a:t>
            </a:r>
            <a:r>
              <a:rPr lang="fr-FR" sz="2000" b="1" dirty="0" smtClean="0">
                <a:latin typeface="Comic Sans MS"/>
                <a:cs typeface="Comic Sans MS"/>
              </a:rPr>
              <a:t> to </a:t>
            </a:r>
            <a:r>
              <a:rPr lang="fr-FR" sz="2000" b="1" dirty="0" err="1" smtClean="0">
                <a:latin typeface="Comic Sans MS"/>
                <a:cs typeface="Comic Sans MS"/>
              </a:rPr>
              <a:t>him</a:t>
            </a:r>
            <a:r>
              <a:rPr lang="fr-FR" sz="2000" b="1" dirty="0" smtClean="0">
                <a:latin typeface="Comic Sans MS"/>
                <a:cs typeface="Comic Sans MS"/>
              </a:rPr>
              <a:t> ?</a:t>
            </a:r>
          </a:p>
          <a:p>
            <a:r>
              <a:rPr lang="fr-FR" sz="2000" b="1" dirty="0" err="1" smtClean="0">
                <a:latin typeface="Comic Sans MS"/>
                <a:cs typeface="Comic Sans MS"/>
              </a:rPr>
              <a:t>Which</a:t>
            </a:r>
            <a:r>
              <a:rPr lang="fr-FR" sz="2000" b="1" dirty="0" smtClean="0">
                <a:latin typeface="Comic Sans MS"/>
                <a:cs typeface="Comic Sans MS"/>
              </a:rPr>
              <a:t> painting made </a:t>
            </a:r>
            <a:r>
              <a:rPr lang="fr-FR" sz="2000" b="1" dirty="0" err="1" smtClean="0">
                <a:latin typeface="Comic Sans MS"/>
                <a:cs typeface="Comic Sans MS"/>
              </a:rPr>
              <a:t>him</a:t>
            </a:r>
            <a:r>
              <a:rPr lang="fr-FR" sz="2000" b="1" dirty="0" smtClean="0">
                <a:latin typeface="Comic Sans MS"/>
                <a:cs typeface="Comic Sans MS"/>
              </a:rPr>
              <a:t> </a:t>
            </a:r>
            <a:r>
              <a:rPr lang="fr-FR" sz="2000" b="1" dirty="0" err="1" smtClean="0">
                <a:latin typeface="Comic Sans MS"/>
                <a:cs typeface="Comic Sans MS"/>
              </a:rPr>
              <a:t>famous</a:t>
            </a:r>
            <a:r>
              <a:rPr lang="fr-FR" sz="2000" b="1" dirty="0" smtClean="0">
                <a:latin typeface="Comic Sans MS"/>
                <a:cs typeface="Comic Sans MS"/>
              </a:rPr>
              <a:t> ? </a:t>
            </a:r>
          </a:p>
          <a:p>
            <a:r>
              <a:rPr lang="fr-FR" sz="2000" b="1" dirty="0" err="1" smtClean="0">
                <a:latin typeface="Comic Sans MS"/>
                <a:cs typeface="Comic Sans MS"/>
              </a:rPr>
              <a:t>Which</a:t>
            </a:r>
            <a:r>
              <a:rPr lang="fr-FR" sz="2000" b="1" dirty="0" smtClean="0">
                <a:latin typeface="Comic Sans MS"/>
                <a:cs typeface="Comic Sans MS"/>
              </a:rPr>
              <a:t> exhibition ……  ?   </a:t>
            </a:r>
            <a:endParaRPr lang="fr-FR" sz="2000" b="1" dirty="0">
              <a:latin typeface="Comic Sans MS"/>
              <a:cs typeface="Comic Sans M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99810">
            <a:off x="593584" y="1959299"/>
            <a:ext cx="1440806" cy="144080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07313">
            <a:off x="6341822" y="424967"/>
            <a:ext cx="1925419" cy="1375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95000">
              <a:schemeClr val="tx2">
                <a:lumMod val="20000"/>
                <a:lumOff val="80000"/>
              </a:schemeClr>
            </a:gs>
            <a:gs pos="100000">
              <a:srgbClr val="00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60" y="823076"/>
            <a:ext cx="2172994" cy="238585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547" y="591906"/>
            <a:ext cx="2599832" cy="379575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159762" y="3312734"/>
            <a:ext cx="3693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Where</a:t>
            </a:r>
            <a:r>
              <a:rPr lang="fr-FR" sz="2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was</a:t>
            </a:r>
            <a:r>
              <a:rPr lang="fr-FR" sz="2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he</a:t>
            </a:r>
            <a:r>
              <a:rPr lang="fr-FR" sz="2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buried</a:t>
            </a:r>
            <a:r>
              <a:rPr lang="fr-FR" sz="2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 ? </a:t>
            </a:r>
            <a:endParaRPr lang="fr-FR" sz="2400" b="1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616561" y="2316375"/>
            <a:ext cx="3397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Where</a:t>
            </a:r>
            <a:r>
              <a:rPr lang="fr-FR" sz="2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is</a:t>
            </a:r>
            <a:r>
              <a:rPr lang="fr-FR" sz="2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he</a:t>
            </a:r>
            <a:r>
              <a:rPr lang="fr-FR" sz="2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buried</a:t>
            </a:r>
            <a:r>
              <a:rPr lang="fr-FR" sz="2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 ? </a:t>
            </a:r>
            <a:endParaRPr lang="fr-FR" sz="2400" b="1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892685" y="1305166"/>
            <a:ext cx="2960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When</a:t>
            </a:r>
            <a:r>
              <a:rPr lang="fr-FR" sz="2400" b="1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did</a:t>
            </a:r>
            <a:r>
              <a:rPr lang="fr-FR" sz="2400" b="1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he</a:t>
            </a:r>
            <a:r>
              <a:rPr lang="fr-FR" sz="2400" b="1" dirty="0" smtClean="0">
                <a:solidFill>
                  <a:schemeClr val="tx2"/>
                </a:solidFill>
                <a:latin typeface="Comic Sans MS"/>
                <a:cs typeface="Comic Sans MS"/>
              </a:rPr>
              <a:t> die ? </a:t>
            </a:r>
            <a:endParaRPr lang="fr-FR" sz="2400" b="1" dirty="0">
              <a:solidFill>
                <a:schemeClr val="tx2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865188"/>
          </a:xfrm>
        </p:spPr>
        <p:txBody>
          <a:bodyPr/>
          <a:lstStyle/>
          <a:p>
            <a:pPr eaLnBrk="1" hangingPunct="1"/>
            <a:r>
              <a:rPr lang="fr-FR" sz="2400" b="1" dirty="0">
                <a:latin typeface="Comic Sans MS" charset="0"/>
              </a:rPr>
              <a:t>So </a:t>
            </a:r>
            <a:r>
              <a:rPr lang="fr-FR" sz="2400" b="1" dirty="0" err="1">
                <a:latin typeface="Comic Sans MS" charset="0"/>
              </a:rPr>
              <a:t>let’s</a:t>
            </a:r>
            <a:r>
              <a:rPr lang="fr-FR" sz="2400" b="1" dirty="0">
                <a:latin typeface="Comic Sans MS" charset="0"/>
              </a:rPr>
              <a:t> </a:t>
            </a:r>
            <a:r>
              <a:rPr lang="fr-FR" sz="2400" b="1" dirty="0" err="1">
                <a:latin typeface="Comic Sans MS" charset="0"/>
              </a:rPr>
              <a:t>recap</a:t>
            </a:r>
            <a:r>
              <a:rPr lang="fr-FR" sz="2400" b="1" dirty="0">
                <a:latin typeface="Comic Sans MS" charset="0"/>
              </a:rPr>
              <a:t>!!</a:t>
            </a:r>
            <a:br>
              <a:rPr lang="fr-FR" sz="2400" b="1" dirty="0">
                <a:latin typeface="Comic Sans MS" charset="0"/>
              </a:rPr>
            </a:br>
            <a:r>
              <a:rPr lang="fr-FR" sz="2400" b="1" dirty="0">
                <a:latin typeface="Comic Sans MS" charset="0"/>
              </a:rPr>
              <a:t>You </a:t>
            </a:r>
            <a:r>
              <a:rPr lang="fr-FR" sz="2400" b="1" dirty="0" err="1">
                <a:latin typeface="Comic Sans MS" charset="0"/>
              </a:rPr>
              <a:t>remember</a:t>
            </a:r>
            <a:r>
              <a:rPr lang="fr-FR" sz="2400" b="1" dirty="0">
                <a:latin typeface="Comic Sans MS" charset="0"/>
              </a:rPr>
              <a:t> all the questions, </a:t>
            </a:r>
            <a:r>
              <a:rPr lang="fr-FR" sz="2400" b="1" dirty="0" err="1">
                <a:latin typeface="Comic Sans MS" charset="0"/>
              </a:rPr>
              <a:t>don’t</a:t>
            </a:r>
            <a:r>
              <a:rPr lang="fr-FR" sz="2400" b="1" dirty="0">
                <a:latin typeface="Comic Sans MS" charset="0"/>
              </a:rPr>
              <a:t> </a:t>
            </a:r>
            <a:r>
              <a:rPr lang="fr-FR" sz="2400" b="1" dirty="0" err="1">
                <a:latin typeface="Comic Sans MS" charset="0"/>
              </a:rPr>
              <a:t>you</a:t>
            </a:r>
            <a:r>
              <a:rPr lang="fr-FR" sz="2400" b="1" dirty="0">
                <a:latin typeface="Comic Sans MS" charset="0"/>
              </a:rPr>
              <a:t>?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63713" y="1412875"/>
            <a:ext cx="5905500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fr-FR" sz="2000" b="1" dirty="0">
                <a:latin typeface="Comic Sans MS" charset="0"/>
              </a:rPr>
              <a:t>Date and place of </a:t>
            </a:r>
            <a:r>
              <a:rPr lang="fr-FR" sz="2000" b="1" dirty="0" err="1">
                <a:latin typeface="Comic Sans MS" charset="0"/>
              </a:rPr>
              <a:t>birth</a:t>
            </a:r>
            <a:r>
              <a:rPr lang="fr-FR" sz="2000" b="1" dirty="0">
                <a:latin typeface="Comic Sans MS" charset="0"/>
              </a:rPr>
              <a:t>?</a:t>
            </a:r>
            <a:endParaRPr lang="fr-FR" sz="2000" b="1" dirty="0" smtClean="0">
              <a:latin typeface="Comic Sans MS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fr-FR" sz="2000" b="1" dirty="0" smtClean="0">
              <a:latin typeface="Comic Sans MS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2000" b="1" dirty="0" err="1">
                <a:latin typeface="Comic Sans MS" charset="0"/>
              </a:rPr>
              <a:t>Childhood</a:t>
            </a:r>
            <a:r>
              <a:rPr lang="fr-FR" sz="2000" b="1" dirty="0">
                <a:latin typeface="Comic Sans MS" charset="0"/>
              </a:rPr>
              <a:t>?</a:t>
            </a:r>
          </a:p>
          <a:p>
            <a:pPr eaLnBrk="1" hangingPunct="1">
              <a:lnSpc>
                <a:spcPct val="80000"/>
              </a:lnSpc>
            </a:pPr>
            <a:endParaRPr lang="fr-FR" sz="2000" b="1" dirty="0">
              <a:latin typeface="Comic Sans MS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2000" b="1" dirty="0">
                <a:latin typeface="Comic Sans MS" charset="0"/>
              </a:rPr>
              <a:t>Education (place + </a:t>
            </a:r>
            <a:r>
              <a:rPr lang="fr-FR" sz="2000" b="1" dirty="0" err="1">
                <a:latin typeface="Comic Sans MS" charset="0"/>
              </a:rPr>
              <a:t>what</a:t>
            </a:r>
            <a:r>
              <a:rPr lang="fr-FR" sz="2000" b="1" dirty="0">
                <a:latin typeface="Comic Sans MS" charset="0"/>
              </a:rPr>
              <a:t>?)</a:t>
            </a:r>
          </a:p>
          <a:p>
            <a:pPr eaLnBrk="1" hangingPunct="1">
              <a:lnSpc>
                <a:spcPct val="80000"/>
              </a:lnSpc>
            </a:pPr>
            <a:endParaRPr lang="fr-FR" sz="2000" b="1" dirty="0">
              <a:latin typeface="Comic Sans MS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2000" b="1" dirty="0" err="1" smtClean="0">
                <a:latin typeface="Comic Sans MS" charset="0"/>
              </a:rPr>
              <a:t>Marriage</a:t>
            </a:r>
            <a:r>
              <a:rPr lang="fr-FR" sz="2000" b="1" dirty="0" smtClean="0">
                <a:latin typeface="Comic Sans MS" charset="0"/>
              </a:rPr>
              <a:t>(s)?</a:t>
            </a:r>
            <a:endParaRPr lang="fr-FR" sz="2000" b="1" dirty="0">
              <a:latin typeface="Comic Sans MS" charset="0"/>
            </a:endParaRPr>
          </a:p>
          <a:p>
            <a:pPr eaLnBrk="1" hangingPunct="1">
              <a:lnSpc>
                <a:spcPct val="80000"/>
              </a:lnSpc>
            </a:pPr>
            <a:endParaRPr lang="fr-FR" sz="2000" b="1" dirty="0">
              <a:latin typeface="Comic Sans MS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2000" b="1" dirty="0" err="1">
                <a:latin typeface="Comic Sans MS" charset="0"/>
              </a:rPr>
              <a:t>Children</a:t>
            </a:r>
            <a:r>
              <a:rPr lang="fr-FR" sz="2000" b="1" dirty="0" smtClean="0">
                <a:latin typeface="Comic Sans MS" charset="0"/>
              </a:rPr>
              <a:t>?</a:t>
            </a:r>
          </a:p>
          <a:p>
            <a:pPr eaLnBrk="1" hangingPunct="1">
              <a:lnSpc>
                <a:spcPct val="80000"/>
              </a:lnSpc>
              <a:buNone/>
            </a:pPr>
            <a:endParaRPr lang="fr-FR" sz="2000" b="1" dirty="0" smtClean="0">
              <a:latin typeface="Comic Sans MS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fr-FR" sz="2595" b="1" dirty="0" smtClean="0">
                <a:latin typeface="Comic Sans MS" charset="0"/>
              </a:rPr>
              <a:t>.</a:t>
            </a:r>
            <a:r>
              <a:rPr lang="fr-FR" sz="2000" b="1" dirty="0" smtClean="0">
                <a:latin typeface="Comic Sans MS" charset="0"/>
              </a:rPr>
              <a:t> Job ?</a:t>
            </a:r>
          </a:p>
          <a:p>
            <a:pPr eaLnBrk="1" hangingPunct="1">
              <a:lnSpc>
                <a:spcPct val="80000"/>
              </a:lnSpc>
              <a:buNone/>
            </a:pPr>
            <a:endParaRPr lang="fr-FR" sz="2000" b="1" dirty="0" smtClean="0">
              <a:latin typeface="Comic Sans MS" charset="0"/>
            </a:endParaRPr>
          </a:p>
          <a:p>
            <a:pPr>
              <a:lnSpc>
                <a:spcPct val="80000"/>
              </a:lnSpc>
              <a:buNone/>
            </a:pPr>
            <a:r>
              <a:rPr lang="fr-FR" sz="2000" b="1" dirty="0" smtClean="0">
                <a:latin typeface="Comic Sans MS" charset="0"/>
              </a:rPr>
              <a:t>.  </a:t>
            </a:r>
            <a:r>
              <a:rPr lang="fr-FR" sz="2000" b="1" dirty="0" err="1" smtClean="0">
                <a:latin typeface="Comic Sans MS" charset="0"/>
              </a:rPr>
              <a:t>Success</a:t>
            </a:r>
            <a:r>
              <a:rPr lang="fr-FR" sz="2000" b="1" dirty="0" smtClean="0">
                <a:latin typeface="Comic Sans MS" charset="0"/>
              </a:rPr>
              <a:t> ?</a:t>
            </a:r>
          </a:p>
          <a:p>
            <a:pPr eaLnBrk="1" hangingPunct="1">
              <a:lnSpc>
                <a:spcPct val="80000"/>
              </a:lnSpc>
            </a:pPr>
            <a:endParaRPr lang="fr-FR" sz="2000" b="1" dirty="0">
              <a:latin typeface="Comic Sans MS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2000" b="1" dirty="0">
                <a:latin typeface="Comic Sans MS" charset="0"/>
              </a:rPr>
              <a:t>Date and place of </a:t>
            </a:r>
            <a:r>
              <a:rPr lang="fr-FR" sz="2000" b="1" dirty="0" err="1">
                <a:latin typeface="Comic Sans MS" charset="0"/>
              </a:rPr>
              <a:t>death</a:t>
            </a:r>
            <a:r>
              <a:rPr lang="fr-FR" sz="2000" b="1" dirty="0">
                <a:latin typeface="Comic Sans MS" charset="0"/>
              </a:rPr>
              <a:t>?</a:t>
            </a:r>
            <a:endParaRPr lang="fr-FR" sz="2000" b="1" dirty="0" smtClean="0">
              <a:latin typeface="Comic Sans MS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2000" b="1" dirty="0" smtClean="0">
              <a:latin typeface="Comic Sans MS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2000" b="1" dirty="0" err="1">
                <a:latin typeface="Comic Sans MS" charset="0"/>
              </a:rPr>
              <a:t>Burial</a:t>
            </a:r>
            <a:r>
              <a:rPr lang="fr-FR" sz="2000" b="1" dirty="0">
                <a:latin typeface="Comic Sans MS" charset="0"/>
              </a:rPr>
              <a:t> place?</a:t>
            </a:r>
          </a:p>
          <a:p>
            <a:pPr eaLnBrk="1" hangingPunct="1">
              <a:lnSpc>
                <a:spcPct val="80000"/>
              </a:lnSpc>
            </a:pPr>
            <a:endParaRPr lang="fr-FR" sz="2000" b="1" dirty="0">
              <a:latin typeface="Comic Sans MS" charset="0"/>
            </a:endParaRPr>
          </a:p>
          <a:p>
            <a:pPr eaLnBrk="1" hangingPunct="1">
              <a:lnSpc>
                <a:spcPct val="80000"/>
              </a:lnSpc>
            </a:pPr>
            <a:endParaRPr lang="fr-FR" sz="2000" b="1" dirty="0">
              <a:latin typeface="Comic Sans MS" charset="0"/>
            </a:endParaRPr>
          </a:p>
          <a:p>
            <a:pPr eaLnBrk="1" hangingPunct="1">
              <a:lnSpc>
                <a:spcPct val="80000"/>
              </a:lnSpc>
            </a:pPr>
            <a:endParaRPr lang="fr-FR" sz="2000" b="1" dirty="0">
              <a:latin typeface="Comic Sans MS" charset="0"/>
            </a:endParaRPr>
          </a:p>
          <a:p>
            <a:pPr eaLnBrk="1" hangingPunct="1">
              <a:lnSpc>
                <a:spcPct val="80000"/>
              </a:lnSpc>
            </a:pPr>
            <a:endParaRPr lang="fr-FR" sz="2000" b="1" dirty="0">
              <a:latin typeface="Comic Sans MS" charset="0"/>
            </a:endParaRPr>
          </a:p>
          <a:p>
            <a:pPr eaLnBrk="1" hangingPunct="1">
              <a:lnSpc>
                <a:spcPct val="80000"/>
              </a:lnSpc>
            </a:pPr>
            <a:endParaRPr lang="fr-FR" sz="2000" b="1" dirty="0">
              <a:latin typeface="Comic Sans MS" charset="0"/>
            </a:endParaRPr>
          </a:p>
          <a:p>
            <a:pPr eaLnBrk="1" hangingPunct="1">
              <a:lnSpc>
                <a:spcPct val="80000"/>
              </a:lnSpc>
            </a:pPr>
            <a:endParaRPr lang="fr-FR" sz="2000" b="1" dirty="0">
              <a:latin typeface="Comic Sans MS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27096" y="5796170"/>
            <a:ext cx="62871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HOMEWORK (lien donné sur </a:t>
            </a:r>
            <a:r>
              <a:rPr lang="fr-FR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pronote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)  : </a:t>
            </a:r>
          </a:p>
          <a:p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endParaRPr lang="fr-FR" sz="24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27096" y="6211669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hlinkClick r:id="rId2"/>
              </a:rPr>
              <a:t>http://www.henry4school.fr/Art/alloing/EDWARD%20HOPPER%20webquest.pdf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5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5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5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500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500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500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500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500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500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500"/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500"/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500"/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500"/>
                                        <p:tgtEl>
                                          <p:spTgt spid="48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500"/>
                                        <p:tgtEl>
                                          <p:spTgt spid="48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500"/>
                                        <p:tgtEl>
                                          <p:spTgt spid="48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500"/>
                                        <p:tgtEl>
                                          <p:spTgt spid="481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500"/>
                                        <p:tgtEl>
                                          <p:spTgt spid="481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500"/>
                                        <p:tgtEl>
                                          <p:spTgt spid="481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500"/>
                                        <p:tgtEl>
                                          <p:spTgt spid="481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500"/>
                                        <p:tgtEl>
                                          <p:spTgt spid="481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500"/>
                                        <p:tgtEl>
                                          <p:spTgt spid="481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500"/>
                                        <p:tgtEl>
                                          <p:spTgt spid="4813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500"/>
                                        <p:tgtEl>
                                          <p:spTgt spid="4813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500"/>
                                        <p:tgtEl>
                                          <p:spTgt spid="4813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500"/>
                                        <p:tgtEl>
                                          <p:spTgt spid="4813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500"/>
                                        <p:tgtEl>
                                          <p:spTgt spid="4813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500"/>
                                        <p:tgtEl>
                                          <p:spTgt spid="4813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2" grpId="0" build="p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211649"/>
            <a:ext cx="90332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Comic Sans MS"/>
                <a:cs typeface="Comic Sans MS"/>
              </a:rPr>
              <a:t>C.O. // VOA – démarche </a:t>
            </a:r>
          </a:p>
          <a:p>
            <a:pPr marL="342900" indent="-342900">
              <a:buAutoNum type="arabicPeriod"/>
            </a:pPr>
            <a:r>
              <a:rPr lang="fr-FR" b="1" dirty="0" smtClean="0">
                <a:latin typeface="Comic Sans MS"/>
                <a:cs typeface="Comic Sans MS"/>
              </a:rPr>
              <a:t>Chaque </a:t>
            </a:r>
            <a:r>
              <a:rPr lang="fr-FR" b="1" dirty="0" smtClean="0">
                <a:latin typeface="Comic Sans MS"/>
                <a:cs typeface="Comic Sans MS"/>
              </a:rPr>
              <a:t>îlot travaille sur un extrait – bilan relevé et auquel sera attribué un </a:t>
            </a:r>
          </a:p>
          <a:p>
            <a:pPr marL="342900" indent="-342900"/>
            <a:r>
              <a:rPr lang="fr-FR" b="1" dirty="0" smtClean="0">
                <a:latin typeface="Comic Sans MS"/>
                <a:cs typeface="Comic Sans MS"/>
              </a:rPr>
              <a:t>certain nombre de </a:t>
            </a:r>
            <a:r>
              <a:rPr lang="fr-FR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green points </a:t>
            </a:r>
            <a:r>
              <a:rPr lang="fr-FR" b="1" dirty="0" smtClean="0">
                <a:latin typeface="Comic Sans MS"/>
                <a:cs typeface="Comic Sans MS"/>
              </a:rPr>
              <a:t>en fonction des infos trouvées par chaque îlot. 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1134979"/>
            <a:ext cx="8376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Comic Sans MS"/>
                <a:cs typeface="Comic Sans MS"/>
              </a:rPr>
              <a:t>2. P.O. : questions / réponses</a:t>
            </a:r>
          </a:p>
          <a:p>
            <a:r>
              <a:rPr lang="fr-FR" b="1" dirty="0" smtClean="0">
                <a:latin typeface="Comic Sans MS"/>
                <a:cs typeface="Comic Sans MS"/>
              </a:rPr>
              <a:t>Les élèves posent de nouveau des questions ; l’</a:t>
            </a:r>
            <a:r>
              <a:rPr lang="fr-FR" b="1" dirty="0" err="1" smtClean="0">
                <a:latin typeface="Comic Sans MS"/>
                <a:cs typeface="Comic Sans MS"/>
              </a:rPr>
              <a:t>il</a:t>
            </a:r>
            <a:r>
              <a:rPr lang="fr-FR" b="1" dirty="0" err="1" smtClean="0">
                <a:latin typeface="Comic Sans MS"/>
                <a:cs typeface="Comic Sans MS"/>
              </a:rPr>
              <a:t>ôt</a:t>
            </a:r>
            <a:r>
              <a:rPr lang="fr-FR" b="1" dirty="0" smtClean="0">
                <a:latin typeface="Comic Sans MS"/>
                <a:cs typeface="Comic Sans MS"/>
              </a:rPr>
              <a:t> qui a </a:t>
            </a:r>
            <a:r>
              <a:rPr lang="fr-FR" b="1" dirty="0" smtClean="0">
                <a:latin typeface="Comic Sans MS"/>
                <a:cs typeface="Comic Sans MS"/>
              </a:rPr>
              <a:t>une réponse la  </a:t>
            </a:r>
          </a:p>
          <a:p>
            <a:r>
              <a:rPr lang="fr-FR" b="1" dirty="0" smtClean="0">
                <a:latin typeface="Comic Sans MS"/>
                <a:cs typeface="Comic Sans MS"/>
              </a:rPr>
              <a:t>donne. 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2058309"/>
            <a:ext cx="86426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Comic Sans MS"/>
                <a:cs typeface="Comic Sans MS"/>
              </a:rPr>
              <a:t>3. P.O. / PPC </a:t>
            </a:r>
            <a:r>
              <a:rPr lang="fr-FR" b="1" dirty="0" smtClean="0">
                <a:latin typeface="Comic Sans MS"/>
                <a:cs typeface="Comic Sans MS"/>
              </a:rPr>
              <a:t>îlot</a:t>
            </a:r>
            <a:endParaRPr lang="fr-FR" b="1" dirty="0" smtClean="0">
              <a:latin typeface="Comic Sans MS"/>
              <a:cs typeface="Comic Sans MS"/>
            </a:endParaRPr>
          </a:p>
          <a:p>
            <a:r>
              <a:rPr lang="fr-FR" b="1" dirty="0" smtClean="0">
                <a:latin typeface="Comic Sans MS"/>
                <a:cs typeface="Comic Sans MS"/>
              </a:rPr>
              <a:t>Questions de </a:t>
            </a:r>
            <a:r>
              <a:rPr lang="fr-FR" b="1" dirty="0" err="1" smtClean="0">
                <a:latin typeface="Comic Sans MS"/>
                <a:cs typeface="Comic Sans MS"/>
              </a:rPr>
              <a:t>recap</a:t>
            </a:r>
            <a:r>
              <a:rPr lang="fr-FR" b="1" dirty="0" smtClean="0">
                <a:latin typeface="Comic Sans MS"/>
                <a:cs typeface="Comic Sans MS"/>
              </a:rPr>
              <a:t> données à chaque </a:t>
            </a:r>
            <a:r>
              <a:rPr lang="fr-FR" b="1" dirty="0" smtClean="0">
                <a:latin typeface="Comic Sans MS"/>
                <a:cs typeface="Comic Sans MS"/>
              </a:rPr>
              <a:t>îlot qui se prépare à ‘</a:t>
            </a:r>
            <a:r>
              <a:rPr lang="fr-FR" b="1" dirty="0" err="1" smtClean="0">
                <a:latin typeface="Comic Sans MS"/>
                <a:cs typeface="Comic Sans MS"/>
              </a:rPr>
              <a:t>recap</a:t>
            </a:r>
            <a:r>
              <a:rPr lang="fr-FR" b="1" dirty="0" smtClean="0">
                <a:latin typeface="Comic Sans MS"/>
                <a:cs typeface="Comic Sans MS"/>
              </a:rPr>
              <a:t>’ les infos</a:t>
            </a:r>
          </a:p>
          <a:p>
            <a:r>
              <a:rPr lang="fr-FR" b="1" dirty="0" smtClean="0">
                <a:latin typeface="Comic Sans MS"/>
                <a:cs typeface="Comic Sans MS"/>
              </a:rPr>
              <a:t>(Voir les diapos suivantes.)</a:t>
            </a:r>
          </a:p>
          <a:p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3073972"/>
            <a:ext cx="6188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Comic Sans MS"/>
                <a:cs typeface="Comic Sans MS"/>
              </a:rPr>
              <a:t>4. Donner le </a:t>
            </a:r>
            <a:r>
              <a:rPr lang="fr-FR" b="1" dirty="0" err="1" smtClean="0">
                <a:latin typeface="Comic Sans MS"/>
                <a:cs typeface="Comic Sans MS"/>
              </a:rPr>
              <a:t>homework</a:t>
            </a:r>
            <a:r>
              <a:rPr lang="fr-FR" b="1" dirty="0" smtClean="0">
                <a:latin typeface="Comic Sans MS"/>
                <a:cs typeface="Comic Sans MS"/>
              </a:rPr>
              <a:t> : </a:t>
            </a:r>
          </a:p>
          <a:p>
            <a:pPr>
              <a:buFontTx/>
              <a:buChar char="-"/>
            </a:pPr>
            <a:r>
              <a:rPr lang="fr-FR" b="1" dirty="0" smtClean="0">
                <a:latin typeface="Comic Sans MS"/>
                <a:cs typeface="Comic Sans MS"/>
              </a:rPr>
              <a:t>  HOPPPER ‘s </a:t>
            </a:r>
            <a:r>
              <a:rPr lang="fr-FR" b="1" dirty="0" err="1" smtClean="0">
                <a:latin typeface="Comic Sans MS"/>
                <a:cs typeface="Comic Sans MS"/>
              </a:rPr>
              <a:t>biography</a:t>
            </a:r>
            <a:r>
              <a:rPr lang="fr-FR" b="1" dirty="0" smtClean="0">
                <a:latin typeface="Comic Sans MS"/>
                <a:cs typeface="Comic Sans MS"/>
              </a:rPr>
              <a:t> / texte lacunaire</a:t>
            </a:r>
          </a:p>
          <a:p>
            <a:r>
              <a:rPr lang="fr-FR" b="1" dirty="0" smtClean="0">
                <a:latin typeface="Comic Sans MS"/>
                <a:cs typeface="Comic Sans MS"/>
              </a:rPr>
              <a:t>- + exo de </a:t>
            </a:r>
            <a:r>
              <a:rPr lang="fr-FR" b="1" dirty="0" err="1" smtClean="0">
                <a:latin typeface="Comic Sans MS"/>
                <a:cs typeface="Comic Sans MS"/>
              </a:rPr>
              <a:t>matching</a:t>
            </a:r>
            <a:r>
              <a:rPr lang="fr-FR" b="1" dirty="0" smtClean="0">
                <a:latin typeface="Comic Sans MS"/>
                <a:cs typeface="Comic Sans MS"/>
              </a:rPr>
              <a:t> : WU des questions et réponses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4181968"/>
            <a:ext cx="554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Comic Sans MS"/>
                <a:cs typeface="Comic Sans MS"/>
              </a:rPr>
              <a:t>5. Prévoir un test : les questions // </a:t>
            </a:r>
            <a:r>
              <a:rPr lang="fr-FR" b="1" dirty="0" err="1" smtClean="0">
                <a:latin typeface="Comic Sans MS"/>
                <a:cs typeface="Comic Sans MS"/>
              </a:rPr>
              <a:t>biography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35178" y="5091323"/>
            <a:ext cx="72280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17375E"/>
                </a:solidFill>
              </a:rPr>
              <a:t>6. INTRO. / savoir introduire une présentation de tableau</a:t>
            </a:r>
          </a:p>
          <a:p>
            <a:r>
              <a:rPr lang="fr-FR" b="1" dirty="0" smtClean="0">
                <a:solidFill>
                  <a:srgbClr val="17375E"/>
                </a:solidFill>
              </a:rPr>
              <a:t>7. How to analyse a painting  ( + situer éléments / tableau : </a:t>
            </a:r>
            <a:r>
              <a:rPr lang="fr-FR" b="1" dirty="0" err="1" smtClean="0">
                <a:solidFill>
                  <a:srgbClr val="17375E"/>
                </a:solidFill>
              </a:rPr>
              <a:t>foreground</a:t>
            </a:r>
            <a:r>
              <a:rPr lang="fr-FR" b="1" dirty="0" smtClean="0">
                <a:solidFill>
                  <a:srgbClr val="17375E"/>
                </a:solidFill>
              </a:rPr>
              <a:t> …. </a:t>
            </a:r>
          </a:p>
          <a:p>
            <a:r>
              <a:rPr lang="fr-FR" b="1" dirty="0" smtClean="0">
                <a:solidFill>
                  <a:srgbClr val="17375E"/>
                </a:solidFill>
              </a:rPr>
              <a:t>8. Choisir un tableau et en préparer la présentation </a:t>
            </a:r>
            <a:endParaRPr lang="fr-FR" b="1" dirty="0">
              <a:solidFill>
                <a:srgbClr val="17375E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1342</Words>
  <Application>Microsoft Macintosh PowerPoint</Application>
  <PresentationFormat>Présentation à l'écran (4:3)</PresentationFormat>
  <Paragraphs>210</Paragraphs>
  <Slides>18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So let’s recap!! You remember all the questions, don’t you?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Corinne Brugiere</dc:creator>
  <cp:lastModifiedBy>Corinne Brugiere</cp:lastModifiedBy>
  <cp:revision>12</cp:revision>
  <dcterms:created xsi:type="dcterms:W3CDTF">2015-03-15T15:31:12Z</dcterms:created>
  <dcterms:modified xsi:type="dcterms:W3CDTF">2015-03-15T16:16:53Z</dcterms:modified>
</cp:coreProperties>
</file>