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1" r:id="rId4"/>
    <p:sldId id="269" r:id="rId5"/>
    <p:sldId id="257" r:id="rId6"/>
    <p:sldId id="258" r:id="rId7"/>
    <p:sldId id="270" r:id="rId8"/>
    <p:sldId id="259" r:id="rId9"/>
    <p:sldId id="260" r:id="rId10"/>
    <p:sldId id="271" r:id="rId11"/>
    <p:sldId id="262" r:id="rId12"/>
    <p:sldId id="263"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89620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238205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2902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455328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7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3058431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440816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56703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170832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6137B3-4DF7-4638-9305-F6C3CCA5820B}"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306197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46137B3-4DF7-4638-9305-F6C3CCA5820B}" type="datetimeFigureOut">
              <a:rPr lang="fr-FR" smtClean="0"/>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55825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46137B3-4DF7-4638-9305-F6C3CCA5820B}" type="datetimeFigureOut">
              <a:rPr lang="fr-FR" smtClean="0"/>
              <a:t>06/10/2017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402464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46137B3-4DF7-4638-9305-F6C3CCA5820B}" type="datetimeFigureOut">
              <a:rPr lang="fr-FR" smtClean="0"/>
              <a:t>06/10/2017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9171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137B3-4DF7-4638-9305-F6C3CCA5820B}" type="datetimeFigureOut">
              <a:rPr lang="fr-FR" smtClean="0"/>
              <a:t>06/10/2017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336512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46137B3-4DF7-4638-9305-F6C3CCA5820B}" type="datetimeFigureOut">
              <a:rPr lang="fr-FR" smtClean="0"/>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1266307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46137B3-4DF7-4638-9305-F6C3CCA5820B}" type="datetimeFigureOut">
              <a:rPr lang="fr-FR" smtClean="0"/>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32DFFA-CCFA-4655-A912-C8B1B21FFFEE}" type="slidenum">
              <a:rPr lang="fr-FR" smtClean="0"/>
              <a:t>‹N°›</a:t>
            </a:fld>
            <a:endParaRPr lang="fr-FR"/>
          </a:p>
        </p:txBody>
      </p:sp>
    </p:spTree>
    <p:extLst>
      <p:ext uri="{BB962C8B-B14F-4D97-AF65-F5344CB8AC3E}">
        <p14:creationId xmlns:p14="http://schemas.microsoft.com/office/powerpoint/2010/main" val="102391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6137B3-4DF7-4638-9305-F6C3CCA5820B}" type="datetimeFigureOut">
              <a:rPr lang="fr-FR" smtClean="0"/>
              <a:t>06/10/2017</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32DFFA-CCFA-4655-A912-C8B1B21FFFEE}" type="slidenum">
              <a:rPr lang="fr-FR" smtClean="0"/>
              <a:t>‹N°›</a:t>
            </a:fld>
            <a:endParaRPr lang="fr-FR"/>
          </a:p>
        </p:txBody>
      </p:sp>
    </p:spTree>
    <p:extLst>
      <p:ext uri="{BB962C8B-B14F-4D97-AF65-F5344CB8AC3E}">
        <p14:creationId xmlns:p14="http://schemas.microsoft.com/office/powerpoint/2010/main" val="2011839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rimlangues.education.fr/" TargetMode="External"/><Relationship Id="rId2" Type="http://schemas.openxmlformats.org/officeDocument/2006/relationships/hyperlink" Target="http://www.emilangues.education.f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Accueil référents assistants</a:t>
            </a:r>
            <a:endParaRPr lang="fr-FR" dirty="0"/>
          </a:p>
        </p:txBody>
      </p:sp>
      <p:sp>
        <p:nvSpPr>
          <p:cNvPr id="3" name="Sous-titre 2"/>
          <p:cNvSpPr>
            <a:spLocks noGrp="1"/>
          </p:cNvSpPr>
          <p:nvPr>
            <p:ph type="subTitle" idx="1"/>
          </p:nvPr>
        </p:nvSpPr>
        <p:spPr/>
        <p:txBody>
          <a:bodyPr/>
          <a:lstStyle/>
          <a:p>
            <a:r>
              <a:rPr lang="fr-FR" dirty="0" smtClean="0"/>
              <a:t>Retour sur les modalités </a:t>
            </a:r>
            <a:r>
              <a:rPr lang="fr-FR" smtClean="0"/>
              <a:t>d’intervention.</a:t>
            </a:r>
          </a:p>
          <a:p>
            <a:r>
              <a:rPr lang="fr-FR" smtClean="0"/>
              <a:t>O3/10/2017 </a:t>
            </a:r>
            <a:endParaRPr lang="fr-FR" dirty="0"/>
          </a:p>
        </p:txBody>
      </p:sp>
    </p:spTree>
    <p:extLst>
      <p:ext uri="{BB962C8B-B14F-4D97-AF65-F5344CB8AC3E}">
        <p14:creationId xmlns:p14="http://schemas.microsoft.com/office/powerpoint/2010/main" val="2773238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d’un projet </a:t>
            </a:r>
            <a:endParaRPr lang="fr-FR" dirty="0"/>
          </a:p>
        </p:txBody>
      </p:sp>
      <p:sp>
        <p:nvSpPr>
          <p:cNvPr id="3" name="Espace réservé du contenu 2"/>
          <p:cNvSpPr>
            <a:spLocks noGrp="1"/>
          </p:cNvSpPr>
          <p:nvPr>
            <p:ph idx="1"/>
          </p:nvPr>
        </p:nvSpPr>
        <p:spPr/>
        <p:txBody>
          <a:bodyPr/>
          <a:lstStyle/>
          <a:p>
            <a:endParaRPr lang="fr-FR" dirty="0"/>
          </a:p>
        </p:txBody>
      </p:sp>
      <p:sp>
        <p:nvSpPr>
          <p:cNvPr id="4" name="Rectangle 3"/>
          <p:cNvSpPr/>
          <p:nvPr/>
        </p:nvSpPr>
        <p:spPr>
          <a:xfrm>
            <a:off x="971006" y="2160589"/>
            <a:ext cx="6096000" cy="3970318"/>
          </a:xfrm>
          <a:prstGeom prst="rect">
            <a:avLst/>
          </a:prstGeom>
        </p:spPr>
        <p:txBody>
          <a:bodyPr>
            <a:spAutoFit/>
          </a:bodyPr>
          <a:lstStyle/>
          <a:p>
            <a:endParaRPr lang="fr-FR" dirty="0" smtClean="0"/>
          </a:p>
          <a:p>
            <a:r>
              <a:rPr lang="fr-FR" dirty="0" smtClean="0"/>
              <a:t>Un projet doit être </a:t>
            </a:r>
            <a:endParaRPr lang="fr-FR" dirty="0"/>
          </a:p>
          <a:p>
            <a:r>
              <a:rPr lang="fr-FR" dirty="0"/>
              <a:t>- intégré à l’enseignement ; </a:t>
            </a:r>
          </a:p>
          <a:p>
            <a:r>
              <a:rPr lang="fr-FR" dirty="0"/>
              <a:t>- séquentiel avec des </a:t>
            </a:r>
            <a:r>
              <a:rPr lang="fr-FR" dirty="0" smtClean="0"/>
              <a:t>bilans, </a:t>
            </a:r>
            <a:endParaRPr lang="fr-FR" dirty="0"/>
          </a:p>
          <a:p>
            <a:r>
              <a:rPr lang="fr-FR" dirty="0"/>
              <a:t>- collectif ; </a:t>
            </a:r>
          </a:p>
          <a:p>
            <a:r>
              <a:rPr lang="fr-FR" dirty="0"/>
              <a:t>- évolutif et adaptable ; </a:t>
            </a:r>
          </a:p>
          <a:p>
            <a:r>
              <a:rPr lang="fr-FR" dirty="0"/>
              <a:t>- modeste ou sur une longue durée, mais structuré et pensé en avance. Le projet doit s’inscrire dans la durée (que ce soit une durée de quelques heures ou de plusieurs années). </a:t>
            </a:r>
          </a:p>
          <a:p>
            <a:endParaRPr lang="fr-FR" dirty="0"/>
          </a:p>
          <a:p>
            <a:r>
              <a:rPr lang="fr-FR" b="1" dirty="0"/>
              <a:t>&gt; </a:t>
            </a:r>
            <a:r>
              <a:rPr lang="fr-FR" dirty="0"/>
              <a:t>Un projet nécessite un calendrier et une organisation particulière ; une globalisation des horaires serait peut-être nécessaire. </a:t>
            </a:r>
          </a:p>
        </p:txBody>
      </p:sp>
    </p:spTree>
    <p:extLst>
      <p:ext uri="{BB962C8B-B14F-4D97-AF65-F5344CB8AC3E}">
        <p14:creationId xmlns:p14="http://schemas.microsoft.com/office/powerpoint/2010/main" val="1321886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 de projets/d’activités</a:t>
            </a:r>
            <a:endParaRPr lang="fr-FR" dirty="0"/>
          </a:p>
        </p:txBody>
      </p:sp>
      <p:sp>
        <p:nvSpPr>
          <p:cNvPr id="3" name="Espace réservé du contenu 2"/>
          <p:cNvSpPr>
            <a:spLocks noGrp="1"/>
          </p:cNvSpPr>
          <p:nvPr>
            <p:ph idx="1"/>
          </p:nvPr>
        </p:nvSpPr>
        <p:spPr>
          <a:xfrm>
            <a:off x="677334" y="1834018"/>
            <a:ext cx="8596668" cy="3880773"/>
          </a:xfrm>
        </p:spPr>
        <p:txBody>
          <a:bodyPr>
            <a:normAutofit/>
          </a:bodyPr>
          <a:lstStyle/>
          <a:p>
            <a:pPr lvl="0"/>
            <a:r>
              <a:rPr lang="fr-FR" dirty="0"/>
              <a:t>En lycée général : création d’un « </a:t>
            </a:r>
            <a:r>
              <a:rPr lang="fr-FR" dirty="0" err="1"/>
              <a:t>yearbook</a:t>
            </a:r>
            <a:r>
              <a:rPr lang="fr-FR" dirty="0"/>
              <a:t> » en anglais. Objectif : découvrir la vie d’un lycée américain à travers son </a:t>
            </a:r>
            <a:r>
              <a:rPr lang="fr-FR" dirty="0" err="1"/>
              <a:t>yearbook</a:t>
            </a:r>
            <a:r>
              <a:rPr lang="fr-FR" dirty="0" smtClean="0"/>
              <a:t>.</a:t>
            </a:r>
            <a:endParaRPr lang="fr-FR" dirty="0"/>
          </a:p>
          <a:p>
            <a:r>
              <a:rPr lang="fr-FR" dirty="0"/>
              <a:t>Autres exemples : mise en place d’ateliers cinéma, exploitation de films et intervention de l’assistante pour le débat.</a:t>
            </a:r>
          </a:p>
          <a:p>
            <a:r>
              <a:rPr lang="fr-FR" dirty="0"/>
              <a:t>-  Semaine de la presse, fiche de travail pour aider à la recherche des unes de journaux français et italiens.</a:t>
            </a:r>
          </a:p>
          <a:p>
            <a:pPr lvl="0"/>
            <a:r>
              <a:rPr lang="fr-FR" dirty="0"/>
              <a:t>Projet théâtre :</a:t>
            </a:r>
          </a:p>
          <a:p>
            <a:pPr lvl="0"/>
            <a:r>
              <a:rPr lang="fr-FR" dirty="0"/>
              <a:t>Mise en scène d’œuvres littéraires et d’évènements historiques du programme</a:t>
            </a:r>
          </a:p>
          <a:p>
            <a:pPr lvl="0"/>
            <a:r>
              <a:rPr lang="fr-FR" dirty="0"/>
              <a:t>Réalisation d’un journal, d’un blog par les élèves.</a:t>
            </a:r>
          </a:p>
          <a:p>
            <a:r>
              <a:rPr lang="fr-FR" dirty="0"/>
              <a:t> </a:t>
            </a:r>
            <a:r>
              <a:rPr lang="fr-FR" dirty="0" smtClean="0"/>
              <a:t>Correspondance virtuelle, rédaction de documentation, brochures…</a:t>
            </a:r>
            <a:endParaRPr lang="fr-FR" dirty="0"/>
          </a:p>
          <a:p>
            <a:endParaRPr lang="fr-FR" dirty="0"/>
          </a:p>
        </p:txBody>
      </p:sp>
    </p:spTree>
    <p:extLst>
      <p:ext uri="{BB962C8B-B14F-4D97-AF65-F5344CB8AC3E}">
        <p14:creationId xmlns:p14="http://schemas.microsoft.com/office/powerpoint/2010/main" val="371210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bonnes pratiques</a:t>
            </a:r>
            <a:endParaRPr lang="fr-FR" dirty="0"/>
          </a:p>
        </p:txBody>
      </p:sp>
      <p:sp>
        <p:nvSpPr>
          <p:cNvPr id="3" name="Espace réservé du contenu 2"/>
          <p:cNvSpPr>
            <a:spLocks noGrp="1"/>
          </p:cNvSpPr>
          <p:nvPr>
            <p:ph idx="1"/>
          </p:nvPr>
        </p:nvSpPr>
        <p:spPr/>
        <p:txBody>
          <a:bodyPr>
            <a:normAutofit/>
          </a:bodyPr>
          <a:lstStyle/>
          <a:p>
            <a:r>
              <a:rPr lang="fr-FR" dirty="0"/>
              <a:t>Mise en place de visioconférences pour compenser l’éloignement rural et permettre à davantage d’élèves de bénéficier des interventions d’une </a:t>
            </a:r>
            <a:r>
              <a:rPr lang="fr-FR" dirty="0" smtClean="0"/>
              <a:t>assistante</a:t>
            </a:r>
          </a:p>
          <a:p>
            <a:endParaRPr lang="fr-FR" dirty="0" smtClean="0"/>
          </a:p>
          <a:p>
            <a:r>
              <a:rPr lang="fr-FR" dirty="0" smtClean="0"/>
              <a:t>Sur </a:t>
            </a:r>
            <a:r>
              <a:rPr lang="fr-FR" dirty="0"/>
              <a:t>le plan pédagogique, les bonnes pratiques relayées via les sites </a:t>
            </a:r>
            <a:r>
              <a:rPr lang="fr-FR" dirty="0" err="1"/>
              <a:t>emilangues</a:t>
            </a:r>
            <a:r>
              <a:rPr lang="fr-FR" dirty="0"/>
              <a:t>, </a:t>
            </a:r>
            <a:r>
              <a:rPr lang="fr-FR" u="sng" dirty="0">
                <a:hlinkClick r:id="rId2"/>
              </a:rPr>
              <a:t>www.emilangues.education.fr</a:t>
            </a:r>
            <a:r>
              <a:rPr lang="fr-FR" dirty="0"/>
              <a:t>, </a:t>
            </a:r>
            <a:r>
              <a:rPr lang="fr-FR" dirty="0" err="1"/>
              <a:t>primlangues</a:t>
            </a:r>
            <a:r>
              <a:rPr lang="fr-FR" dirty="0"/>
              <a:t> : </a:t>
            </a:r>
            <a:r>
              <a:rPr lang="fr-FR" u="sng" dirty="0">
                <a:hlinkClick r:id="rId3"/>
              </a:rPr>
              <a:t>www.primlangues.education.fr</a:t>
            </a:r>
            <a:r>
              <a:rPr lang="fr-FR" dirty="0"/>
              <a:t> et les sites académiques devraient contribuer à faire évoluer les pratiques des enseignants et les conduire à mieux guider les assistants dans leurs tâches.</a:t>
            </a:r>
          </a:p>
          <a:p>
            <a:r>
              <a:rPr lang="fr-FR" dirty="0"/>
              <a:t> </a:t>
            </a:r>
          </a:p>
          <a:p>
            <a:endParaRPr lang="fr-FR" dirty="0"/>
          </a:p>
        </p:txBody>
      </p:sp>
    </p:spTree>
    <p:extLst>
      <p:ext uri="{BB962C8B-B14F-4D97-AF65-F5344CB8AC3E}">
        <p14:creationId xmlns:p14="http://schemas.microsoft.com/office/powerpoint/2010/main" val="3300534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lstStyle/>
          <a:p>
            <a:r>
              <a:rPr lang="fr-FR" dirty="0"/>
              <a:t>l’assistant est une valeur ajoutée dans tout ce qu’il apporte à l’établissement et aux élèves, qui apprécient sa présence. L’assistant est également un instrument de rayonnement, qui promeut notre langue et notre culture à l’étranger. </a:t>
            </a:r>
          </a:p>
        </p:txBody>
      </p:sp>
    </p:spTree>
    <p:extLst>
      <p:ext uri="{BB962C8B-B14F-4D97-AF65-F5344CB8AC3E}">
        <p14:creationId xmlns:p14="http://schemas.microsoft.com/office/powerpoint/2010/main" val="271732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CONSTATS</a:t>
            </a:r>
            <a:endParaRPr lang="fr-FR" dirty="0"/>
          </a:p>
        </p:txBody>
      </p:sp>
      <p:sp>
        <p:nvSpPr>
          <p:cNvPr id="3" name="Espace réservé du contenu 2"/>
          <p:cNvSpPr>
            <a:spLocks noGrp="1"/>
          </p:cNvSpPr>
          <p:nvPr>
            <p:ph idx="1"/>
          </p:nvPr>
        </p:nvSpPr>
        <p:spPr/>
        <p:txBody>
          <a:bodyPr>
            <a:normAutofit/>
          </a:bodyPr>
          <a:lstStyle/>
          <a:p>
            <a:r>
              <a:rPr lang="fr-FR" dirty="0" smtClean="0"/>
              <a:t>90% environ des assistants sont satisfaits de leur séjour</a:t>
            </a:r>
            <a:r>
              <a:rPr lang="fr-FR" dirty="0" smtClean="0"/>
              <a:t>;</a:t>
            </a:r>
          </a:p>
          <a:p>
            <a:endParaRPr lang="fr-FR" dirty="0" smtClean="0"/>
          </a:p>
          <a:p>
            <a:r>
              <a:rPr lang="fr-FR" dirty="0" smtClean="0"/>
              <a:t>80</a:t>
            </a:r>
            <a:r>
              <a:rPr lang="fr-FR" dirty="0" smtClean="0"/>
              <a:t>% pensent que leurs compétences sont bien utilisées, ce qui est en nette évolution</a:t>
            </a:r>
            <a:r>
              <a:rPr lang="fr-FR" dirty="0" smtClean="0"/>
              <a:t>,</a:t>
            </a:r>
          </a:p>
          <a:p>
            <a:endParaRPr lang="fr-FR" dirty="0" smtClean="0"/>
          </a:p>
          <a:p>
            <a:r>
              <a:rPr lang="fr-FR" dirty="0" smtClean="0"/>
              <a:t>+ l’enseignant fait </a:t>
            </a:r>
            <a:r>
              <a:rPr lang="fr-FR" dirty="0" smtClean="0"/>
              <a:t>confiance </a:t>
            </a:r>
            <a:r>
              <a:rPr lang="fr-FR" dirty="0" smtClean="0"/>
              <a:t>à l’assistant et lui laisse une grande autonomie </a:t>
            </a:r>
          </a:p>
          <a:p>
            <a:endParaRPr lang="fr-FR" dirty="0" smtClean="0"/>
          </a:p>
          <a:p>
            <a:r>
              <a:rPr lang="fr-FR" dirty="0" smtClean="0"/>
              <a:t>- l’assistant est en attente et se sent parfois peu accompagné.</a:t>
            </a:r>
          </a:p>
        </p:txBody>
      </p:sp>
    </p:spTree>
    <p:extLst>
      <p:ext uri="{BB962C8B-B14F-4D97-AF65-F5344CB8AC3E}">
        <p14:creationId xmlns:p14="http://schemas.microsoft.com/office/powerpoint/2010/main" val="3827934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Lien enseignant/assistant</a:t>
            </a:r>
            <a:endParaRPr lang="fr-FR" dirty="0"/>
          </a:p>
        </p:txBody>
      </p:sp>
      <p:sp>
        <p:nvSpPr>
          <p:cNvPr id="3" name="Espace réservé du contenu 2"/>
          <p:cNvSpPr>
            <a:spLocks noGrp="1"/>
          </p:cNvSpPr>
          <p:nvPr>
            <p:ph idx="1"/>
          </p:nvPr>
        </p:nvSpPr>
        <p:spPr>
          <a:xfrm>
            <a:off x="509451" y="1410789"/>
            <a:ext cx="8764551" cy="4630573"/>
          </a:xfrm>
        </p:spPr>
        <p:txBody>
          <a:bodyPr>
            <a:noAutofit/>
          </a:bodyPr>
          <a:lstStyle/>
          <a:p>
            <a:pPr marL="0" indent="0">
              <a:buNone/>
            </a:pPr>
            <a:endParaRPr lang="fr-FR" dirty="0"/>
          </a:p>
          <a:p>
            <a:r>
              <a:rPr lang="fr-FR" dirty="0"/>
              <a:t> </a:t>
            </a:r>
            <a:r>
              <a:rPr lang="fr-FR" dirty="0">
                <a:latin typeface="+mj-lt"/>
              </a:rPr>
              <a:t>Le professeur, bien souvent, attend et exige bien trop de son assistant. </a:t>
            </a:r>
            <a:endParaRPr lang="fr-FR" dirty="0" smtClean="0">
              <a:latin typeface="+mj-lt"/>
            </a:endParaRPr>
          </a:p>
          <a:p>
            <a:r>
              <a:rPr lang="fr-FR" dirty="0" smtClean="0">
                <a:latin typeface="+mj-lt"/>
              </a:rPr>
              <a:t>L’assistant </a:t>
            </a:r>
            <a:r>
              <a:rPr lang="fr-FR" dirty="0">
                <a:latin typeface="+mj-lt"/>
              </a:rPr>
              <a:t>n’est pas un </a:t>
            </a:r>
            <a:r>
              <a:rPr lang="fr-FR" dirty="0" smtClean="0">
                <a:latin typeface="+mj-lt"/>
              </a:rPr>
              <a:t>enseignant, il n’est pas expert dans tous les domaines, il ne sait pas gérer l’hétérogénéité</a:t>
            </a:r>
            <a:r>
              <a:rPr lang="fr-FR" dirty="0" smtClean="0">
                <a:latin typeface="+mj-lt"/>
              </a:rPr>
              <a:t>.</a:t>
            </a:r>
          </a:p>
          <a:p>
            <a:endParaRPr lang="fr-FR" dirty="0" smtClean="0">
              <a:latin typeface="+mj-lt"/>
            </a:endParaRPr>
          </a:p>
          <a:p>
            <a:r>
              <a:rPr lang="fr-FR" dirty="0" smtClean="0">
                <a:latin typeface="+mj-lt"/>
              </a:rPr>
              <a:t>Il </a:t>
            </a:r>
            <a:r>
              <a:rPr lang="fr-FR" dirty="0">
                <a:latin typeface="+mj-lt"/>
              </a:rPr>
              <a:t>faut préparer et outiller l’assistant car il découvre un système qu’il ne connait pas. Il faut l’associer à la réflexion. </a:t>
            </a:r>
            <a:endParaRPr lang="fr-FR" dirty="0" smtClean="0">
              <a:latin typeface="+mj-lt"/>
            </a:endParaRPr>
          </a:p>
          <a:p>
            <a:endParaRPr lang="fr-FR" dirty="0" smtClean="0">
              <a:latin typeface="+mj-lt"/>
            </a:endParaRPr>
          </a:p>
          <a:p>
            <a:r>
              <a:rPr lang="fr-FR" dirty="0" smtClean="0">
                <a:latin typeface="+mj-lt"/>
              </a:rPr>
              <a:t>Le </a:t>
            </a:r>
            <a:r>
              <a:rPr lang="fr-FR" dirty="0">
                <a:latin typeface="+mj-lt"/>
              </a:rPr>
              <a:t>voir comme un témoin, un représentant d’une identité culturelle plus qu’une expertise académique</a:t>
            </a:r>
          </a:p>
          <a:p>
            <a:endParaRPr lang="fr-FR" dirty="0">
              <a:latin typeface="+mj-lt"/>
            </a:endParaRPr>
          </a:p>
          <a:p>
            <a:pPr marL="0" indent="0">
              <a:buNone/>
            </a:pPr>
            <a:r>
              <a:rPr lang="fr-FR" dirty="0" smtClean="0">
                <a:latin typeface="+mj-lt"/>
              </a:rPr>
              <a:t>   </a:t>
            </a:r>
            <a:endParaRPr lang="fr-FR" dirty="0">
              <a:latin typeface="+mj-lt"/>
            </a:endParaRPr>
          </a:p>
        </p:txBody>
      </p:sp>
    </p:spTree>
    <p:extLst>
      <p:ext uri="{BB962C8B-B14F-4D97-AF65-F5344CB8AC3E}">
        <p14:creationId xmlns:p14="http://schemas.microsoft.com/office/powerpoint/2010/main" val="656241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Lien enseignant/assistant </a:t>
            </a:r>
            <a:endParaRPr lang="fr-FR" dirty="0"/>
          </a:p>
        </p:txBody>
      </p:sp>
      <p:sp>
        <p:nvSpPr>
          <p:cNvPr id="3" name="Espace réservé du contenu 2"/>
          <p:cNvSpPr>
            <a:spLocks noGrp="1"/>
          </p:cNvSpPr>
          <p:nvPr>
            <p:ph idx="1"/>
          </p:nvPr>
        </p:nvSpPr>
        <p:spPr/>
        <p:txBody>
          <a:bodyPr/>
          <a:lstStyle/>
          <a:p>
            <a:r>
              <a:rPr lang="fr-FR" dirty="0"/>
              <a:t>I</a:t>
            </a:r>
            <a:r>
              <a:rPr lang="fr-FR" dirty="0" smtClean="0"/>
              <a:t>l </a:t>
            </a:r>
            <a:r>
              <a:rPr lang="fr-FR" dirty="0"/>
              <a:t>est impératif que professeur et assistant se rencontrent, se comprennent dans le but d’utiliser l’assistant en fonction de ses compétences personnelles, de son histoire, de son parcours. </a:t>
            </a:r>
          </a:p>
          <a:p>
            <a:endParaRPr lang="fr-FR" dirty="0"/>
          </a:p>
          <a:p>
            <a:r>
              <a:rPr lang="fr-FR" dirty="0"/>
              <a:t>  De son côté, l’assistant, souvent jeune, a l’impression que tout est possible. Il ne s’interroge pas sur les capacités et les besoins des élèves ou sur les programmes. </a:t>
            </a:r>
            <a:r>
              <a:rPr lang="fr-FR" dirty="0" smtClean="0"/>
              <a:t> Programmes présentés lors de cette journée.</a:t>
            </a:r>
          </a:p>
          <a:p>
            <a:endParaRPr lang="fr-FR" dirty="0"/>
          </a:p>
          <a:p>
            <a:r>
              <a:rPr lang="fr-FR" dirty="0" smtClean="0"/>
              <a:t>Temps d’échanges et de concertation nécessaires pour établir le lien entre le cours, le projet et le rôle de l’assistant,</a:t>
            </a:r>
            <a:endParaRPr lang="fr-FR" dirty="0"/>
          </a:p>
          <a:p>
            <a:pPr marL="0" indent="0">
              <a:buNone/>
            </a:pPr>
            <a:endParaRPr lang="fr-FR" dirty="0"/>
          </a:p>
        </p:txBody>
      </p:sp>
    </p:spTree>
    <p:extLst>
      <p:ext uri="{BB962C8B-B14F-4D97-AF65-F5344CB8AC3E}">
        <p14:creationId xmlns:p14="http://schemas.microsoft.com/office/powerpoint/2010/main" val="2116920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 de l’emploi du temps</a:t>
            </a:r>
            <a:endParaRPr lang="fr-FR" dirty="0"/>
          </a:p>
        </p:txBody>
      </p:sp>
      <p:sp>
        <p:nvSpPr>
          <p:cNvPr id="3" name="Espace réservé du contenu 2"/>
          <p:cNvSpPr>
            <a:spLocks noGrp="1"/>
          </p:cNvSpPr>
          <p:nvPr>
            <p:ph idx="1"/>
          </p:nvPr>
        </p:nvSpPr>
        <p:spPr/>
        <p:txBody>
          <a:bodyPr/>
          <a:lstStyle/>
          <a:p>
            <a:r>
              <a:rPr lang="fr-FR" dirty="0" smtClean="0"/>
              <a:t>Globaliser ou non en fonction de la répartition de l’horaire de l’assistant,</a:t>
            </a:r>
          </a:p>
          <a:p>
            <a:endParaRPr lang="fr-FR" dirty="0" smtClean="0"/>
          </a:p>
          <a:p>
            <a:r>
              <a:rPr lang="fr-FR" dirty="0" smtClean="0"/>
              <a:t>Globaliser en fonction des projets, EPI</a:t>
            </a:r>
          </a:p>
          <a:p>
            <a:endParaRPr lang="fr-FR" dirty="0" smtClean="0"/>
          </a:p>
          <a:p>
            <a:r>
              <a:rPr lang="fr-FR" dirty="0" smtClean="0"/>
              <a:t>Faire un emploi du temps sur une période définie (mois, trimestre) </a:t>
            </a:r>
          </a:p>
          <a:p>
            <a:endParaRPr lang="fr-FR" dirty="0" smtClean="0"/>
          </a:p>
          <a:p>
            <a:r>
              <a:rPr lang="fr-FR" dirty="0" smtClean="0"/>
              <a:t>Essayer de modifier le moins possible mais en même temps essayer de faire en sorte que le maximum d’élèves en profite,</a:t>
            </a:r>
            <a:endParaRPr lang="fr-FR" dirty="0"/>
          </a:p>
        </p:txBody>
      </p:sp>
    </p:spTree>
    <p:extLst>
      <p:ext uri="{BB962C8B-B14F-4D97-AF65-F5344CB8AC3E}">
        <p14:creationId xmlns:p14="http://schemas.microsoft.com/office/powerpoint/2010/main" val="3983087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Questions que se posent les assistants</a:t>
            </a:r>
            <a:endParaRPr lang="fr-FR" dirty="0"/>
          </a:p>
        </p:txBody>
      </p:sp>
      <p:sp>
        <p:nvSpPr>
          <p:cNvPr id="3" name="Espace réservé du contenu 2"/>
          <p:cNvSpPr>
            <a:spLocks noGrp="1"/>
          </p:cNvSpPr>
          <p:nvPr>
            <p:ph idx="1"/>
          </p:nvPr>
        </p:nvSpPr>
        <p:spPr/>
        <p:txBody>
          <a:bodyPr/>
          <a:lstStyle/>
          <a:p>
            <a:r>
              <a:rPr lang="fr-FR" dirty="0"/>
              <a:t>Comment </a:t>
            </a:r>
            <a:r>
              <a:rPr lang="fr-FR" dirty="0" smtClean="0"/>
              <a:t>articuler la séance de l’enseignant avec celle de l’assistant </a:t>
            </a:r>
            <a:r>
              <a:rPr lang="fr-FR" dirty="0"/>
              <a:t>? </a:t>
            </a:r>
            <a:endParaRPr lang="fr-FR" dirty="0" smtClean="0"/>
          </a:p>
          <a:p>
            <a:r>
              <a:rPr lang="fr-FR" dirty="0" smtClean="0"/>
              <a:t>Faire </a:t>
            </a:r>
            <a:r>
              <a:rPr lang="fr-FR" dirty="0"/>
              <a:t>régner la discipline ? Gérer les problèmes de comportement </a:t>
            </a:r>
            <a:r>
              <a:rPr lang="fr-FR" dirty="0" smtClean="0"/>
              <a:t>?</a:t>
            </a:r>
          </a:p>
          <a:p>
            <a:r>
              <a:rPr lang="fr-FR" dirty="0" smtClean="0"/>
              <a:t> </a:t>
            </a:r>
            <a:r>
              <a:rPr lang="fr-FR" dirty="0"/>
              <a:t>Conduire un projet sur le long terme avec des élèves que l’on voit sur un nombre réduit de séances </a:t>
            </a:r>
            <a:r>
              <a:rPr lang="fr-FR" dirty="0" smtClean="0"/>
              <a:t>?</a:t>
            </a:r>
          </a:p>
          <a:p>
            <a:r>
              <a:rPr lang="fr-FR" dirty="0" smtClean="0"/>
              <a:t> </a:t>
            </a:r>
            <a:r>
              <a:rPr lang="fr-FR" dirty="0"/>
              <a:t>Établir un lien avec les élèves quand les groupes sont trop nombreux ? Quelles activités choisir selon les classes ? Y </a:t>
            </a:r>
            <a:r>
              <a:rPr lang="fr-FR" dirty="0" err="1"/>
              <a:t>a-t-il</a:t>
            </a:r>
            <a:r>
              <a:rPr lang="fr-FR" dirty="0"/>
              <a:t> un programme ? Que faire lorsque les élèves ne comprennent absolument pas la langue </a:t>
            </a:r>
            <a:r>
              <a:rPr lang="fr-FR" dirty="0" smtClean="0"/>
              <a:t>?</a:t>
            </a:r>
          </a:p>
          <a:p>
            <a:r>
              <a:rPr lang="fr-FR" dirty="0" smtClean="0"/>
              <a:t> </a:t>
            </a:r>
            <a:r>
              <a:rPr lang="fr-FR" dirty="0"/>
              <a:t>Quel est le degré d’initiative attendu / permis ? </a:t>
            </a:r>
            <a:endParaRPr lang="fr-FR" dirty="0" smtClean="0"/>
          </a:p>
          <a:p>
            <a:r>
              <a:rPr lang="fr-FR" dirty="0" smtClean="0"/>
              <a:t>Doit-on </a:t>
            </a:r>
            <a:r>
              <a:rPr lang="fr-FR" dirty="0"/>
              <a:t>noter les élèves ? </a:t>
            </a:r>
            <a:r>
              <a:rPr lang="fr-FR" dirty="0" smtClean="0"/>
              <a:t>NON</a:t>
            </a:r>
          </a:p>
          <a:p>
            <a:r>
              <a:rPr lang="fr-FR" dirty="0" smtClean="0"/>
              <a:t>Combien d’élèves accepter dans un cours? ( 12 13 maximum )</a:t>
            </a:r>
            <a:endParaRPr lang="fr-FR" dirty="0" smtClean="0"/>
          </a:p>
        </p:txBody>
      </p:sp>
    </p:spTree>
    <p:extLst>
      <p:ext uri="{BB962C8B-B14F-4D97-AF65-F5344CB8AC3E}">
        <p14:creationId xmlns:p14="http://schemas.microsoft.com/office/powerpoint/2010/main" val="3130417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l’assistant </a:t>
            </a:r>
            <a:endParaRPr lang="fr-FR" dirty="0"/>
          </a:p>
        </p:txBody>
      </p:sp>
      <p:sp>
        <p:nvSpPr>
          <p:cNvPr id="3" name="Espace réservé du contenu 2"/>
          <p:cNvSpPr>
            <a:spLocks noGrp="1"/>
          </p:cNvSpPr>
          <p:nvPr>
            <p:ph idx="1"/>
          </p:nvPr>
        </p:nvSpPr>
        <p:spPr/>
        <p:txBody>
          <a:bodyPr/>
          <a:lstStyle/>
          <a:p>
            <a:r>
              <a:rPr lang="fr-FR" b="1" dirty="0" smtClean="0"/>
              <a:t>L’assistant de langue apporte dans la </a:t>
            </a:r>
            <a:endParaRPr lang="fr-FR" b="1" dirty="0"/>
          </a:p>
        </p:txBody>
      </p:sp>
      <p:sp>
        <p:nvSpPr>
          <p:cNvPr id="4" name="Rectangle 3"/>
          <p:cNvSpPr/>
          <p:nvPr/>
        </p:nvSpPr>
        <p:spPr>
          <a:xfrm>
            <a:off x="677334" y="2160589"/>
            <a:ext cx="6096000" cy="3693319"/>
          </a:xfrm>
          <a:prstGeom prst="rect">
            <a:avLst/>
          </a:prstGeom>
        </p:spPr>
        <p:txBody>
          <a:bodyPr>
            <a:spAutoFit/>
          </a:bodyPr>
          <a:lstStyle/>
          <a:p>
            <a:endParaRPr lang="fr-FR" dirty="0" smtClean="0"/>
          </a:p>
          <a:p>
            <a:r>
              <a:rPr lang="fr-FR" dirty="0" smtClean="0"/>
              <a:t>Classe sa propre culture pas seulement sa langue</a:t>
            </a:r>
          </a:p>
          <a:p>
            <a:r>
              <a:rPr lang="fr-FR" dirty="0" smtClean="0"/>
              <a:t>. </a:t>
            </a:r>
            <a:endParaRPr lang="fr-FR" dirty="0" smtClean="0"/>
          </a:p>
          <a:p>
            <a:r>
              <a:rPr lang="fr-FR" dirty="0" smtClean="0"/>
              <a:t>Il </a:t>
            </a:r>
            <a:r>
              <a:rPr lang="fr-FR" dirty="0" smtClean="0"/>
              <a:t> </a:t>
            </a:r>
            <a:r>
              <a:rPr lang="fr-FR" dirty="0"/>
              <a:t>peut être amené à travailler : </a:t>
            </a:r>
          </a:p>
          <a:p>
            <a:r>
              <a:rPr lang="fr-FR" dirty="0"/>
              <a:t>- avec le professeur ; </a:t>
            </a:r>
          </a:p>
          <a:p>
            <a:r>
              <a:rPr lang="fr-FR" dirty="0"/>
              <a:t>- seul avec des groupes d’élèves ; </a:t>
            </a:r>
          </a:p>
          <a:p>
            <a:r>
              <a:rPr lang="fr-FR" dirty="0"/>
              <a:t>- dans des « </a:t>
            </a:r>
            <a:r>
              <a:rPr lang="fr-FR" dirty="0" err="1"/>
              <a:t>after-school</a:t>
            </a:r>
            <a:r>
              <a:rPr lang="fr-FR" dirty="0"/>
              <a:t> clubs » </a:t>
            </a:r>
          </a:p>
          <a:p>
            <a:endParaRPr lang="fr-FR" dirty="0"/>
          </a:p>
          <a:p>
            <a:r>
              <a:rPr lang="fr-FR" dirty="0"/>
              <a:t>et dans les contextes suivants : </a:t>
            </a:r>
          </a:p>
          <a:p>
            <a:r>
              <a:rPr lang="fr-FR" dirty="0" smtClean="0"/>
              <a:t>- </a:t>
            </a:r>
            <a:r>
              <a:rPr lang="fr-FR" dirty="0"/>
              <a:t>travail sur des exercices de compréhension et d’expression orale et écrite ; </a:t>
            </a:r>
          </a:p>
          <a:p>
            <a:r>
              <a:rPr lang="fr-FR" dirty="0"/>
              <a:t>- travail sur des projets pédagogiques interdisciplinaires ; </a:t>
            </a:r>
          </a:p>
          <a:p>
            <a:r>
              <a:rPr lang="fr-FR" dirty="0"/>
              <a:t>- contribution à des projets internationaux. </a:t>
            </a:r>
          </a:p>
        </p:txBody>
      </p:sp>
    </p:spTree>
    <p:extLst>
      <p:ext uri="{BB962C8B-B14F-4D97-AF65-F5344CB8AC3E}">
        <p14:creationId xmlns:p14="http://schemas.microsoft.com/office/powerpoint/2010/main" val="481945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Travail et rôle de l’assistant</a:t>
            </a:r>
            <a:endParaRPr lang="fr-FR" dirty="0"/>
          </a:p>
        </p:txBody>
      </p:sp>
      <p:sp>
        <p:nvSpPr>
          <p:cNvPr id="3" name="Espace réservé du contenu 2"/>
          <p:cNvSpPr>
            <a:spLocks noGrp="1"/>
          </p:cNvSpPr>
          <p:nvPr>
            <p:ph idx="1"/>
          </p:nvPr>
        </p:nvSpPr>
        <p:spPr/>
        <p:txBody>
          <a:bodyPr/>
          <a:lstStyle/>
          <a:p>
            <a:r>
              <a:rPr lang="fr-FR" dirty="0"/>
              <a:t>Travail avec des groupes d’élèves : éviter la très grande hétérogénéité </a:t>
            </a:r>
            <a:r>
              <a:rPr lang="fr-FR" dirty="0" smtClean="0"/>
              <a:t>qui </a:t>
            </a:r>
            <a:r>
              <a:rPr lang="fr-FR" dirty="0"/>
              <a:t>requiert des compétences pédagogiques que n’ont pas les </a:t>
            </a:r>
            <a:r>
              <a:rPr lang="fr-FR" dirty="0" smtClean="0"/>
              <a:t>assistants </a:t>
            </a:r>
            <a:r>
              <a:rPr lang="fr-FR" dirty="0"/>
              <a:t>tout en veillant à la diversité des profils de compétence des élèves. </a:t>
            </a:r>
            <a:endParaRPr lang="fr-FR" dirty="0" smtClean="0"/>
          </a:p>
          <a:p>
            <a:r>
              <a:rPr lang="fr-FR" dirty="0"/>
              <a:t>En coopération avec un professeur de LVE (condition sine qua non) / avec professeurs d’autres </a:t>
            </a:r>
            <a:r>
              <a:rPr lang="fr-FR" dirty="0" smtClean="0"/>
              <a:t>disciplines</a:t>
            </a:r>
            <a:r>
              <a:rPr lang="fr-FR" dirty="0"/>
              <a:t>,</a:t>
            </a:r>
            <a:r>
              <a:rPr lang="fr-FR" dirty="0" smtClean="0"/>
              <a:t> </a:t>
            </a:r>
            <a:r>
              <a:rPr lang="fr-FR" dirty="0"/>
              <a:t>documentation, CPE, etc. </a:t>
            </a:r>
          </a:p>
          <a:p>
            <a:r>
              <a:rPr lang="fr-FR" dirty="0"/>
              <a:t>Dans les sections d’enseignement spécifiques : art et culture / audio-visuel / sports / technique / voie professionnelle / BTS… </a:t>
            </a:r>
          </a:p>
          <a:p>
            <a:r>
              <a:rPr lang="fr-FR" dirty="0"/>
              <a:t>Dans les projets de mobilité / partenariats / ouverture internationale. </a:t>
            </a:r>
          </a:p>
          <a:p>
            <a:r>
              <a:rPr lang="fr-FR" dirty="0"/>
              <a:t>Au collège : EPI / Histoire des arts / dans les parcours </a:t>
            </a:r>
          </a:p>
          <a:p>
            <a:r>
              <a:rPr lang="fr-FR" dirty="0"/>
              <a:t>Au lycée : TPE / LELE / LVA </a:t>
            </a:r>
            <a:r>
              <a:rPr lang="fr-FR" dirty="0" smtClean="0"/>
              <a:t>, sections européennes</a:t>
            </a:r>
            <a:endParaRPr lang="fr-FR" dirty="0"/>
          </a:p>
        </p:txBody>
      </p:sp>
    </p:spTree>
    <p:extLst>
      <p:ext uri="{BB962C8B-B14F-4D97-AF65-F5344CB8AC3E}">
        <p14:creationId xmlns:p14="http://schemas.microsoft.com/office/powerpoint/2010/main" val="215242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Intégrer l’assistant dans des projets (EPI° ou autres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L’assistant </a:t>
            </a:r>
            <a:r>
              <a:rPr lang="fr-FR" dirty="0"/>
              <a:t>a un rôle à jouer dans les sections européennes en appui des enseignants de DNL. Il peut intervenir dans l’enseignement de l’ETLV et d’une façon générale il aide à la conception d’activités innovantes</a:t>
            </a:r>
            <a:r>
              <a:rPr lang="fr-FR" dirty="0" smtClean="0"/>
              <a:t>.</a:t>
            </a:r>
            <a:endParaRPr lang="fr-FR" dirty="0"/>
          </a:p>
          <a:p>
            <a:endParaRPr lang="fr-FR" dirty="0"/>
          </a:p>
          <a:p>
            <a:r>
              <a:rPr lang="fr-FR" dirty="0"/>
              <a:t>Un projet contient une dimension culturelle et humaine et doit donc intégrer l’assistant pour ce qu’il est. L’assistant </a:t>
            </a:r>
            <a:r>
              <a:rPr lang="fr-FR" dirty="0" smtClean="0"/>
              <a:t>apporte la composante culturelle, </a:t>
            </a:r>
            <a:r>
              <a:rPr lang="fr-FR" dirty="0"/>
              <a:t>les codes sociaux et linguistiques de sa propre culture. Il faut essayer de marier le profil de l’assistant avec le projet quand cela est possible</a:t>
            </a:r>
          </a:p>
          <a:p>
            <a:pPr marL="0" indent="0">
              <a:buNone/>
            </a:pPr>
            <a:r>
              <a:rPr lang="fr-FR" dirty="0" smtClean="0"/>
              <a:t> </a:t>
            </a:r>
          </a:p>
        </p:txBody>
      </p:sp>
    </p:spTree>
    <p:extLst>
      <p:ext uri="{BB962C8B-B14F-4D97-AF65-F5344CB8AC3E}">
        <p14:creationId xmlns:p14="http://schemas.microsoft.com/office/powerpoint/2010/main" val="3476594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213</TotalTime>
  <Words>876</Words>
  <Application>Microsoft Office PowerPoint</Application>
  <PresentationFormat>Grand écran</PresentationFormat>
  <Paragraphs>95</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Trebuchet MS</vt:lpstr>
      <vt:lpstr>Wingdings 3</vt:lpstr>
      <vt:lpstr>Facette</vt:lpstr>
      <vt:lpstr>Accueil référents assistants</vt:lpstr>
      <vt:lpstr>CONSTATS</vt:lpstr>
      <vt:lpstr>Lien enseignant/assistant</vt:lpstr>
      <vt:lpstr>Lien enseignant/assistant </vt:lpstr>
      <vt:lpstr>Organisation de l’emploi du temps</vt:lpstr>
      <vt:lpstr>Questions que se posent les assistants</vt:lpstr>
      <vt:lpstr>Rôle de l’assistant </vt:lpstr>
      <vt:lpstr>Travail et rôle de l’assistant</vt:lpstr>
      <vt:lpstr>Intégrer l’assistant dans des projets (EPI° ou autres </vt:lpstr>
      <vt:lpstr>Caractéristiques d’un projet </vt:lpstr>
      <vt:lpstr>Exemples de projets/d’activités</vt:lpstr>
      <vt:lpstr>Les bonnes pratiques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Accueil référents assistants</dc:title>
  <dc:creator>Monique-marie Reynal</dc:creator>
  <cp:lastModifiedBy>Monique-marie Reynal</cp:lastModifiedBy>
  <cp:revision>18</cp:revision>
  <dcterms:created xsi:type="dcterms:W3CDTF">2017-09-15T13:46:27Z</dcterms:created>
  <dcterms:modified xsi:type="dcterms:W3CDTF">2017-10-06T07:41:01Z</dcterms:modified>
</cp:coreProperties>
</file>