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365" r:id="rId4"/>
    <p:sldId id="326" r:id="rId5"/>
    <p:sldId id="321" r:id="rId6"/>
    <p:sldId id="372" r:id="rId7"/>
    <p:sldId id="324" r:id="rId8"/>
    <p:sldId id="327" r:id="rId9"/>
    <p:sldId id="364" r:id="rId10"/>
    <p:sldId id="368" r:id="rId11"/>
    <p:sldId id="371" r:id="rId12"/>
    <p:sldId id="304" r:id="rId13"/>
    <p:sldId id="312" r:id="rId14"/>
    <p:sldId id="315" r:id="rId15"/>
    <p:sldId id="305" r:id="rId16"/>
    <p:sldId id="306" r:id="rId17"/>
    <p:sldId id="307" r:id="rId18"/>
    <p:sldId id="333" r:id="rId19"/>
    <p:sldId id="366" r:id="rId20"/>
    <p:sldId id="373" r:id="rId21"/>
  </p:sldIdLst>
  <p:sldSz cx="12192000" cy="6858000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A9C50-D8A2-4765-988A-5CA88D880AFE}" type="datetimeFigureOut">
              <a:rPr lang="fr-FR" smtClean="0"/>
              <a:t>03/01/2023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E4D05B-B859-4047-A335-43FAE1B7F2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4186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56181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298914-D196-47B8-9FE6-612CEC92D94D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8879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298914-D196-47B8-9FE6-612CEC92D94D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09939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298914-D196-47B8-9FE6-612CEC92D94D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9449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1860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1208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2102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298914-D196-47B8-9FE6-612CEC92D94D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355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298914-D196-47B8-9FE6-612CEC92D94D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2121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298914-D196-47B8-9FE6-612CEC92D94D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83080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298914-D196-47B8-9FE6-612CEC92D94D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51750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5442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64CB1C-8AEB-4F75-9BCF-DBC9384AB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9395DD9-5C18-49EA-B63D-BD0223D845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1C68D6-B386-48E6-A006-F9D3364DC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F632-D1FB-495C-92B7-FFE26B4488FF}" type="datetimeFigureOut">
              <a:rPr lang="fr-FR" smtClean="0"/>
              <a:t>03/01/2023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E05074-8F12-447F-B438-342967F9D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72309FC-42E2-468F-AE98-B83EF142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EDA2-E429-42EB-A52F-0EA656CF46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7348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DD1EE6-8BC9-40AD-BFB4-D3DF6DF51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1792393-9D42-4980-9CBA-48B01CCFE4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B38B19F-3845-4C23-B9B4-E995A2D68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F632-D1FB-495C-92B7-FFE26B4488FF}" type="datetimeFigureOut">
              <a:rPr lang="fr-FR" smtClean="0"/>
              <a:t>03/01/2023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DC815E-54B4-4653-A7CC-66B54F89A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A3300F-7BCA-4EE3-8E6F-E57D95FD3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EDA2-E429-42EB-A52F-0EA656CF46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8108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C529A88-95A8-4FD2-9119-F62BF1EE20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7E8450D-F965-4F33-B517-E139A8F14F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F57326-775C-4BBA-B378-27B1653F9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F632-D1FB-495C-92B7-FFE26B4488FF}" type="datetimeFigureOut">
              <a:rPr lang="fr-FR" smtClean="0"/>
              <a:t>03/01/2023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9997C6-5144-422E-A675-298184D2E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09CDA5-49E9-41DC-91CA-DCCD5F27D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EDA2-E429-42EB-A52F-0EA656CF46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778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5316A04F-3D4F-4328-82E6-BB5007EBFB32}" type="datetime1">
              <a:rPr lang="fr-FR" cap="all" smtClean="0"/>
              <a:t>03/01/2023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IA-IPR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210400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7CA7CD-E4E6-4609-B89A-024EA155C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B3CD85-EB53-4135-A171-889871462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2D37AF-6A0C-4D34-9024-515C39AC4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F632-D1FB-495C-92B7-FFE26B4488FF}" type="datetimeFigureOut">
              <a:rPr lang="fr-FR" smtClean="0"/>
              <a:t>03/01/2023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933C89-2C80-4229-86AF-868894294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2D7EA9-E160-4EDC-94D3-7B7C67733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EDA2-E429-42EB-A52F-0EA656CF46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7528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AD643F-FFCF-4B87-82F8-174FBB319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992139B-719C-4E11-B43F-246F48CC7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DC59F1-F3F2-493C-87BF-C5B1293BC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F632-D1FB-495C-92B7-FFE26B4488FF}" type="datetimeFigureOut">
              <a:rPr lang="fr-FR" smtClean="0"/>
              <a:t>03/01/2023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6B4E90-CF45-4C92-973D-34492B162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A75EDF-29CB-4A07-87DA-E291ECCDF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EDA2-E429-42EB-A52F-0EA656CF46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3223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FCBCD1-2101-484B-AF9E-35172D6ED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AD15CE-A0D6-4B42-BC4E-1AE8820880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029440-EA98-4E07-8789-79AC99CB73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5BEDD99-D0E8-475E-B277-B3121373A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F632-D1FB-495C-92B7-FFE26B4488FF}" type="datetimeFigureOut">
              <a:rPr lang="fr-FR" smtClean="0"/>
              <a:t>03/01/2023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4098034-18A9-437C-89DA-1AF8FDD04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442FA63-362F-47F1-87FA-4A1B79349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EDA2-E429-42EB-A52F-0EA656CF46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008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0EA652-DE6F-45F6-9134-947D48D4D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FDFE42E-D21A-4599-836A-7372989B8D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C89C112-D031-4E78-8EA1-4A4A011072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2B2832F-77D4-4498-89DD-7BE2A6F56B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0CCBC52-0075-486F-8337-BD8D9B054A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566B40C-7453-4992-8EA2-DBA1C09F9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F632-D1FB-495C-92B7-FFE26B4488FF}" type="datetimeFigureOut">
              <a:rPr lang="fr-FR" smtClean="0"/>
              <a:t>03/01/2023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29CDC50-B3D0-4DA2-B9DE-151B53C45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CA81877-828B-4525-9DD3-65D815A33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EDA2-E429-42EB-A52F-0EA656CF46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00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8037CF-5ACE-47F0-8EFC-379D55BAA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A6FDB3B-C611-45EB-99E3-EEE6D0573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F632-D1FB-495C-92B7-FFE26B4488FF}" type="datetimeFigureOut">
              <a:rPr lang="fr-FR" smtClean="0"/>
              <a:t>03/01/2023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59CA5C2-3B05-4E3A-B3EF-607546EE0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F8C82DA-F0D9-42C8-91CF-E920297F2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EDA2-E429-42EB-A52F-0EA656CF46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9718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5432F05-53D3-400F-AB7F-A7342DBC8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F632-D1FB-495C-92B7-FFE26B4488FF}" type="datetimeFigureOut">
              <a:rPr lang="fr-FR" smtClean="0"/>
              <a:t>03/01/2023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50F3203-65CE-403F-95CA-D71277C67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A3DA47F-C06B-434B-92F0-E8AD17653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EDA2-E429-42EB-A52F-0EA656CF46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432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3388B1-54E8-4D01-B7A7-245487B2F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17ED92-D902-49EA-AA30-017EC4084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139B57B-C2EA-43FF-9EFC-3DF4114DA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B273700-FE31-497D-82C9-AB03BBC9B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F632-D1FB-495C-92B7-FFE26B4488FF}" type="datetimeFigureOut">
              <a:rPr lang="fr-FR" smtClean="0"/>
              <a:t>03/01/2023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FF4D21D-7922-4022-911F-267B4FAB5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465BA68-D272-4396-93C3-DF308C54C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EDA2-E429-42EB-A52F-0EA656CF46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7549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F45B18-E4A5-44C0-881A-023AB9525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6791FCA-AF2D-49D8-99F2-7C5A1A5B03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C49CF68-77CB-4928-B3D3-2BCAB03CF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ADAF0BB-DEC8-432C-8E90-6128A88C3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F632-D1FB-495C-92B7-FFE26B4488FF}" type="datetimeFigureOut">
              <a:rPr lang="fr-FR" smtClean="0"/>
              <a:t>03/01/2023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45FF5DE-88D3-413F-A209-921235E01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7D2DCA7-43BA-4D88-8BEA-96B7C9D64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EDA2-E429-42EB-A52F-0EA656CF46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7526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1408248-2CCA-4DCA-ACDC-4A76BAE45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81EDB9F-0657-42C4-81B4-792317E9D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A9F6DB-4EED-4207-A088-30C2BAA57F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EF632-D1FB-495C-92B7-FFE26B4488FF}" type="datetimeFigureOut">
              <a:rPr lang="fr-FR" smtClean="0"/>
              <a:t>03/01/2023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CDB285-A9EB-4BF5-95EE-D9CBB84F44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D7206B-6011-49A1-A0CA-A9AB3D513F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FEDA2-E429-42EB-A52F-0EA656CF46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882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../Bac/Bac%20session%202021/Grilles%20Grand%20Oral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ache.media.education.gouv.fr/file/SPE6-MENJS-31-7-2020/42/6/spe311_annexe_OK_1313426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2C68E8-B082-41F1-8AE5-C6090D8586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/>
              <a:t>Oraux et LVE au baccalauréat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FE8E1E0-6C8E-4C9E-9929-AC4240CBB2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Catherine Plankeele</a:t>
            </a:r>
          </a:p>
          <a:p>
            <a:r>
              <a:rPr lang="fr-FR" dirty="0"/>
              <a:t>IA-IPR de LVE – spécialité anglais</a:t>
            </a:r>
          </a:p>
          <a:p>
            <a:r>
              <a:rPr lang="fr-FR" dirty="0"/>
              <a:t>Lundi 14 mars 2022</a:t>
            </a:r>
          </a:p>
        </p:txBody>
      </p:sp>
    </p:spTree>
    <p:extLst>
      <p:ext uri="{BB962C8B-B14F-4D97-AF65-F5344CB8AC3E}">
        <p14:creationId xmlns:p14="http://schemas.microsoft.com/office/powerpoint/2010/main" val="2831828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2EDBDD-5632-404E-A0D1-358625F2D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La question de la langue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5CBA70-AE22-4C6C-85E2-F8A0C2447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z="2667" dirty="0"/>
          </a:p>
          <a:p>
            <a:r>
              <a:rPr lang="fr-FR" dirty="0"/>
              <a:t>« Si la question traitée concerne l'enseignement de spécialité langues, littératures et cultures étrangères et régionales, </a:t>
            </a:r>
            <a:r>
              <a:rPr lang="fr-FR" b="1" dirty="0"/>
              <a:t>chacun des deux premiers temps</a:t>
            </a:r>
            <a:r>
              <a:rPr lang="fr-FR" dirty="0"/>
              <a:t> de l'épreuve orale terminale peut se dérouler, en partie, dans la langue vivante concernée par l'enseignement de spécialité, </a:t>
            </a:r>
            <a:r>
              <a:rPr lang="fr-FR" b="1" dirty="0"/>
              <a:t>selon le choix du candidat</a:t>
            </a:r>
            <a:r>
              <a:rPr lang="fr-FR" dirty="0"/>
              <a:t> »</a:t>
            </a:r>
            <a:endParaRPr lang="fr-FR" dirty="0">
              <a:highlight>
                <a:srgbClr val="FFFF00"/>
              </a:highlight>
            </a:endParaRPr>
          </a:p>
          <a:p>
            <a:r>
              <a:rPr lang="fr-FR" b="1" dirty="0"/>
              <a:t>« …sans que l’épreuve évalue pour autant sa maîtrise de la langue étrangère », </a:t>
            </a:r>
            <a:r>
              <a:rPr lang="fr-FR" dirty="0"/>
              <a:t>page 47 de </a:t>
            </a:r>
            <a:r>
              <a:rPr lang="fr-FR" i="1" dirty="0"/>
              <a:t>GO et EDS</a:t>
            </a:r>
            <a:r>
              <a:rPr lang="fr-FR" dirty="0"/>
              <a:t>, document ressource de l’IGESR (Eduscol, cf. diapo 2)</a:t>
            </a: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84436D1-E9CC-4C20-AE5B-14753DA0F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D6C3-0C64-4940-8A20-B66683045FD7}" type="slidenum">
              <a:rPr lang="fr-FR" altLang="fr-FR" smtClean="0"/>
              <a:pPr/>
              <a:t>10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13857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8136C6-32A4-4DE7-9FF9-560F787DE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Les questions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1280AB-5B6D-4E98-A10E-1848232CE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008" y="2187788"/>
            <a:ext cx="10972800" cy="3917032"/>
          </a:xfrm>
        </p:spPr>
        <p:txBody>
          <a:bodyPr/>
          <a:lstStyle/>
          <a:p>
            <a:pPr marL="0" indent="0">
              <a:buNone/>
            </a:pPr>
            <a:r>
              <a:rPr lang="fr-FR" u="sng" dirty="0"/>
              <a:t>Au début de l’épreuve :</a:t>
            </a:r>
          </a:p>
          <a:p>
            <a:pPr marL="457189" indent="-457189"/>
            <a:r>
              <a:rPr lang="fr-FR" dirty="0"/>
              <a:t>le candidat présente au jury </a:t>
            </a:r>
            <a:r>
              <a:rPr lang="fr-FR" b="1" dirty="0"/>
              <a:t>deux questions</a:t>
            </a:r>
          </a:p>
          <a:p>
            <a:pPr marL="457189" indent="-457189"/>
            <a:r>
              <a:rPr lang="fr-FR" dirty="0"/>
              <a:t>le jury en choisit une</a:t>
            </a:r>
          </a:p>
          <a:p>
            <a:pPr marL="457189" indent="-457189"/>
            <a:r>
              <a:rPr lang="fr-FR" dirty="0"/>
              <a:t>le candidat dispose de 20 min pour mettre en ordre ses idées et réaliser, s’il le souhaite, un support</a:t>
            </a:r>
            <a:r>
              <a:rPr lang="fr-FR" b="1" dirty="0"/>
              <a:t> </a:t>
            </a:r>
            <a:r>
              <a:rPr lang="fr-FR" dirty="0"/>
              <a:t>qu’il remettra au jury ensuite (le support ne fera pas l’objet de l’évaluation) et utiliser ce support dans la 2° partie de l’épreuve</a:t>
            </a: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A0DC35F-9890-489B-A9E7-1A5EBAC10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D6C3-0C64-4940-8A20-B66683045FD7}" type="slidenum">
              <a:rPr lang="fr-FR" altLang="fr-FR" smtClean="0"/>
              <a:pPr/>
              <a:t>11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631343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21ED52-5E4B-45EE-8A41-6B14A5BB9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Que sont ces questions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992676-D6DD-4A70-A4F6-BF510D96E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988840"/>
            <a:ext cx="10972800" cy="3917032"/>
          </a:xfrm>
        </p:spPr>
        <p:txBody>
          <a:bodyPr/>
          <a:lstStyle/>
          <a:p>
            <a:pPr marL="457189" indent="-457189"/>
            <a:r>
              <a:rPr lang="fr-FR" dirty="0"/>
              <a:t>portent sur les deux EDS, </a:t>
            </a:r>
            <a:r>
              <a:rPr lang="fr-FR" b="1" dirty="0"/>
              <a:t>pris isolément ou abordés de manière transversale</a:t>
            </a:r>
          </a:p>
          <a:p>
            <a:pPr marL="457189" indent="-457189"/>
            <a:r>
              <a:rPr lang="fr-FR" dirty="0"/>
              <a:t>mettent en lumière </a:t>
            </a:r>
            <a:r>
              <a:rPr lang="fr-FR" b="1" dirty="0"/>
              <a:t>un des grands enjeux </a:t>
            </a:r>
            <a:r>
              <a:rPr lang="fr-FR" dirty="0"/>
              <a:t>du ou des programmes d’EDS</a:t>
            </a:r>
          </a:p>
          <a:p>
            <a:pPr marL="457189" indent="-457189"/>
            <a:r>
              <a:rPr lang="fr-FR" dirty="0"/>
              <a:t>sont adossées à tout ou partie du </a:t>
            </a:r>
            <a:r>
              <a:rPr lang="fr-FR" b="1" dirty="0"/>
              <a:t>programme du cycle terminal</a:t>
            </a:r>
          </a:p>
          <a:p>
            <a:pPr marL="457189" indent="-457189"/>
            <a:r>
              <a:rPr lang="fr-FR" dirty="0"/>
              <a:t>ont été élaborées et préparées </a:t>
            </a:r>
            <a:r>
              <a:rPr lang="fr-FR" b="1" dirty="0"/>
              <a:t>par le candidat </a:t>
            </a:r>
            <a:r>
              <a:rPr lang="fr-FR" dirty="0"/>
              <a:t>avec ses professeurs</a:t>
            </a:r>
          </a:p>
          <a:p>
            <a:pPr marL="457189" indent="-457189"/>
            <a:r>
              <a:rPr lang="fr-FR" dirty="0"/>
              <a:t>sont directes, simples et </a:t>
            </a:r>
            <a:r>
              <a:rPr lang="fr-FR" b="1" dirty="0"/>
              <a:t>personnelles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&gt;&gt;&gt; il est donc tout à fait impossible que plusieurs élèves partagent les mêmes questions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F01332B-654F-4F90-AD1C-97110AEC2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D6C3-0C64-4940-8A20-B66683045FD7}" type="slidenum">
              <a:rPr lang="fr-FR" altLang="fr-FR" smtClean="0"/>
              <a:pPr/>
              <a:t>12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302240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3F8612-AC60-48CD-BE81-2773E5D19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965" y="500062"/>
            <a:ext cx="10515600" cy="1325563"/>
          </a:xfrm>
        </p:spPr>
        <p:txBody>
          <a:bodyPr/>
          <a:lstStyle/>
          <a:p>
            <a:r>
              <a:rPr lang="fr-FR" b="1" dirty="0"/>
              <a:t>Exemple de question </a:t>
            </a:r>
            <a:r>
              <a:rPr lang="fr-FR" dirty="0">
                <a:solidFill>
                  <a:srgbClr val="00B050"/>
                </a:solidFill>
              </a:rPr>
              <a:t>LLCER anglais (I)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FC540F-5A37-488E-B8F5-744EFEF26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sz="2400" dirty="0"/>
          </a:p>
          <a:p>
            <a:r>
              <a:rPr lang="fr-FR" sz="2667" dirty="0"/>
              <a:t>adossée à la thématique Arts et débats d'idées (axe d'étude 2 : l'art qui fait débat) : </a:t>
            </a:r>
          </a:p>
          <a:p>
            <a:endParaRPr lang="fr-FR" sz="2667" i="1" dirty="0"/>
          </a:p>
          <a:p>
            <a:r>
              <a:rPr lang="fr-FR" sz="2667" i="1" dirty="0">
                <a:solidFill>
                  <a:srgbClr val="0070C0"/>
                </a:solidFill>
              </a:rPr>
              <a:t>Est-il normal que des œuvres d'art contemporain, par exemple "</a:t>
            </a:r>
            <a:r>
              <a:rPr lang="fr-FR" sz="2667" i="1" dirty="0" err="1">
                <a:solidFill>
                  <a:srgbClr val="0070C0"/>
                </a:solidFill>
              </a:rPr>
              <a:t>Devolved</a:t>
            </a:r>
            <a:r>
              <a:rPr lang="fr-FR" sz="2667" i="1" dirty="0">
                <a:solidFill>
                  <a:srgbClr val="0070C0"/>
                </a:solidFill>
              </a:rPr>
              <a:t> </a:t>
            </a:r>
            <a:r>
              <a:rPr lang="fr-FR" sz="2667" i="1" dirty="0" err="1">
                <a:solidFill>
                  <a:srgbClr val="0070C0"/>
                </a:solidFill>
              </a:rPr>
              <a:t>Parliament</a:t>
            </a:r>
            <a:r>
              <a:rPr lang="fr-FR" sz="2667" i="1" dirty="0">
                <a:solidFill>
                  <a:srgbClr val="0070C0"/>
                </a:solidFill>
              </a:rPr>
              <a:t>" </a:t>
            </a:r>
            <a:r>
              <a:rPr lang="fr-FR" sz="2667" i="1">
                <a:solidFill>
                  <a:srgbClr val="0070C0"/>
                </a:solidFill>
              </a:rPr>
              <a:t>de Banksy, </a:t>
            </a:r>
            <a:r>
              <a:rPr lang="fr-FR" sz="2667" i="1" dirty="0">
                <a:solidFill>
                  <a:srgbClr val="0070C0"/>
                </a:solidFill>
              </a:rPr>
              <a:t>se vendent des millions de livres ?</a:t>
            </a:r>
          </a:p>
          <a:p>
            <a:endParaRPr lang="fr-FR" sz="2400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BD66F64-1A0B-47EA-8C87-F08527998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D6C3-0C64-4940-8A20-B66683045FD7}" type="slidenum">
              <a:rPr lang="fr-FR" altLang="fr-FR" smtClean="0"/>
              <a:pPr/>
              <a:t>13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594425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056836-2327-4F7B-8E19-19F2455B8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Exemple de question </a:t>
            </a:r>
            <a:r>
              <a:rPr lang="fr-FR" dirty="0">
                <a:solidFill>
                  <a:srgbClr val="00B050"/>
                </a:solidFill>
              </a:rPr>
              <a:t>LLCER anglais, monde contemporain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D9C5F5-5487-464D-8234-95042912B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424" y="2564905"/>
            <a:ext cx="10177131" cy="3672409"/>
          </a:xfrm>
        </p:spPr>
        <p:txBody>
          <a:bodyPr/>
          <a:lstStyle/>
          <a:p>
            <a:r>
              <a:rPr lang="fr-FR" sz="2667" dirty="0"/>
              <a:t>adossée à la thématique Faire société (axe d'étude 1 : unité et pluralité) : </a:t>
            </a:r>
          </a:p>
          <a:p>
            <a:endParaRPr lang="fr-FR" sz="2667" i="1" dirty="0"/>
          </a:p>
          <a:p>
            <a:r>
              <a:rPr lang="fr-FR" sz="2667" i="1" dirty="0">
                <a:solidFill>
                  <a:srgbClr val="0070C0"/>
                </a:solidFill>
              </a:rPr>
              <a:t>D’Obama à Trump, les Etats-Unis désunis</a:t>
            </a:r>
          </a:p>
          <a:p>
            <a:endParaRPr lang="fr-FR" sz="2667" dirty="0">
              <a:solidFill>
                <a:srgbClr val="0070C0"/>
              </a:solidFill>
            </a:endParaRPr>
          </a:p>
          <a:p>
            <a:r>
              <a:rPr lang="fr-FR" sz="2667" dirty="0"/>
              <a:t>ou bien </a:t>
            </a:r>
            <a:r>
              <a:rPr lang="fr-FR" sz="2667" i="1" dirty="0">
                <a:solidFill>
                  <a:srgbClr val="0070C0"/>
                </a:solidFill>
              </a:rPr>
              <a:t>Attaque sur le Capitole : les Etats-Unis désunis</a:t>
            </a: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94B5BDD-0132-457A-B357-BCBC31EE3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D6C3-0C64-4940-8A20-B66683045FD7}" type="slidenum">
              <a:rPr lang="fr-FR" altLang="fr-FR" smtClean="0"/>
              <a:pPr/>
              <a:t>14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798419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F93814-5FC9-46D2-B4CF-C089EA74F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Le déroulé du Grand oral </a:t>
            </a:r>
            <a:r>
              <a:rPr lang="fr-FR" dirty="0"/>
              <a:t>(I)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8F6D14-586E-4C92-BD9F-D2960DBF9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2116069"/>
            <a:ext cx="10849205" cy="3917032"/>
          </a:xfrm>
        </p:spPr>
        <p:txBody>
          <a:bodyPr/>
          <a:lstStyle/>
          <a:p>
            <a:r>
              <a:rPr lang="fr-FR" sz="3200" b="1" dirty="0"/>
              <a:t>Premier temps (5 min) : présentation de la question, debout et sans note</a:t>
            </a:r>
            <a:endParaRPr lang="fr-FR" sz="3200" dirty="0"/>
          </a:p>
          <a:p>
            <a:r>
              <a:rPr lang="fr-FR" sz="3200" dirty="0"/>
              <a:t>	Le candidat explique pourquoi il a choisi cette question et la développe :</a:t>
            </a:r>
          </a:p>
          <a:p>
            <a:pPr lvl="4"/>
            <a:r>
              <a:rPr lang="fr-FR" sz="2667" dirty="0"/>
              <a:t> expression personnelle</a:t>
            </a:r>
          </a:p>
          <a:p>
            <a:pPr lvl="4"/>
            <a:r>
              <a:rPr lang="fr-FR" sz="2667" dirty="0"/>
              <a:t> qui montre une appropriation du/des programme(s)</a:t>
            </a:r>
          </a:p>
        </p:txBody>
      </p:sp>
      <p:sp>
        <p:nvSpPr>
          <p:cNvPr id="5" name="Flèche : droite à entaille 4">
            <a:extLst>
              <a:ext uri="{FF2B5EF4-FFF2-40B4-BE49-F238E27FC236}">
                <a16:creationId xmlns:a16="http://schemas.microsoft.com/office/drawing/2014/main" id="{3C7E86A7-B29B-4527-BFE9-64C5C26E8F38}"/>
              </a:ext>
            </a:extLst>
          </p:cNvPr>
          <p:cNvSpPr/>
          <p:nvPr/>
        </p:nvSpPr>
        <p:spPr>
          <a:xfrm>
            <a:off x="517375" y="3015754"/>
            <a:ext cx="957713" cy="640961"/>
          </a:xfrm>
          <a:prstGeom prst="notchedRightArrow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5931669-9CB0-4FD4-A9C4-3568BE372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D6C3-0C64-4940-8A20-B66683045FD7}" type="slidenum">
              <a:rPr lang="fr-FR" altLang="fr-FR" smtClean="0"/>
              <a:pPr/>
              <a:t>15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955636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14A091-2ACF-489D-92E4-184903DBD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déroulé du Grand oral (II)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A7D987-305A-440D-9B45-D9F215376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372883"/>
            <a:ext cx="10972800" cy="3917032"/>
          </a:xfrm>
        </p:spPr>
        <p:txBody>
          <a:bodyPr/>
          <a:lstStyle/>
          <a:p>
            <a:r>
              <a:rPr lang="fr-FR" sz="3200" b="1" dirty="0"/>
              <a:t>Deuxième temps (10 min) : échanges entre candidat et jury </a:t>
            </a:r>
            <a:r>
              <a:rPr lang="fr-FR" sz="3200" dirty="0"/>
              <a:t>(assis ou debout, au choix du candidat)</a:t>
            </a:r>
          </a:p>
          <a:p>
            <a:pPr marL="239994" lvl="1" indent="0">
              <a:buNone/>
            </a:pPr>
            <a:r>
              <a:rPr lang="fr-FR" dirty="0"/>
              <a:t>	</a:t>
            </a:r>
            <a:r>
              <a:rPr lang="fr-FR" sz="3200" dirty="0"/>
              <a:t>Le candidat fait preuve de recul critique :</a:t>
            </a:r>
          </a:p>
          <a:p>
            <a:pPr lvl="3"/>
            <a:r>
              <a:rPr lang="fr-FR" sz="2400" dirty="0"/>
              <a:t> </a:t>
            </a:r>
            <a:r>
              <a:rPr lang="fr-FR" sz="2667" dirty="0"/>
              <a:t>vulgarisation intelligente / mise à portée / pas de jargon</a:t>
            </a:r>
          </a:p>
          <a:p>
            <a:pPr lvl="3"/>
            <a:r>
              <a:rPr lang="fr-FR" sz="2667" dirty="0"/>
              <a:t> potentiellement, les interrogations du jury peuvent porter sur toute partie du programme du cycle terminal des EDS</a:t>
            </a:r>
          </a:p>
          <a:p>
            <a:pPr marL="239994" lvl="1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42137BE-7479-4C49-BB44-664A87E13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D6C3-0C64-4940-8A20-B66683045FD7}" type="slidenum">
              <a:rPr lang="fr-FR" altLang="fr-FR" smtClean="0"/>
              <a:pPr/>
              <a:t>16</a:t>
            </a:fld>
            <a:endParaRPr lang="fr-FR" altLang="fr-FR" dirty="0"/>
          </a:p>
        </p:txBody>
      </p:sp>
      <p:sp>
        <p:nvSpPr>
          <p:cNvPr id="5" name="Flèche : droite à entaille 4">
            <a:extLst>
              <a:ext uri="{FF2B5EF4-FFF2-40B4-BE49-F238E27FC236}">
                <a16:creationId xmlns:a16="http://schemas.microsoft.com/office/drawing/2014/main" id="{963EED15-0679-4ADE-AFC1-ADC7979474A4}"/>
              </a:ext>
            </a:extLst>
          </p:cNvPr>
          <p:cNvSpPr/>
          <p:nvPr/>
        </p:nvSpPr>
        <p:spPr>
          <a:xfrm>
            <a:off x="463825" y="3177209"/>
            <a:ext cx="1069911" cy="768085"/>
          </a:xfrm>
          <a:prstGeom prst="notchedRightArrow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594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D7E6BB-D36E-4876-B390-F1B7B56C1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déroulé du Grand Oral (III)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37A3D8-4708-4B2F-A2AC-557B5F827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458" y="2079899"/>
            <a:ext cx="11088609" cy="4536504"/>
          </a:xfrm>
        </p:spPr>
        <p:txBody>
          <a:bodyPr>
            <a:normAutofit/>
          </a:bodyPr>
          <a:lstStyle/>
          <a:p>
            <a:r>
              <a:rPr lang="fr-FR" sz="3200" b="1" dirty="0"/>
              <a:t>Troisième temps (5 min) :</a:t>
            </a:r>
            <a:r>
              <a:rPr lang="fr-FR" sz="3200" dirty="0"/>
              <a:t> </a:t>
            </a:r>
            <a:r>
              <a:rPr lang="fr-FR" sz="3200" b="1" dirty="0"/>
              <a:t>échange sur le projet d'orientation du candidat </a:t>
            </a:r>
            <a:r>
              <a:rPr lang="fr-FR" sz="3200" dirty="0"/>
              <a:t>(assis ou debout, au choix du candidat)</a:t>
            </a:r>
          </a:p>
          <a:p>
            <a:r>
              <a:rPr lang="fr-FR" sz="3200" b="1" dirty="0"/>
              <a:t>	« </a:t>
            </a:r>
            <a:r>
              <a:rPr lang="fr-FR" sz="3200" dirty="0"/>
              <a:t>Le candidat explique en quoi la question traitée 	éclaire son projet de poursuite d'études, voire son 	projet professionnel » :</a:t>
            </a:r>
          </a:p>
          <a:p>
            <a:pPr lvl="4"/>
            <a:r>
              <a:rPr lang="fr-FR" sz="2667" dirty="0"/>
              <a:t>	 curiosité intellectuelle</a:t>
            </a:r>
          </a:p>
          <a:p>
            <a:pPr lvl="4"/>
            <a:r>
              <a:rPr lang="fr-FR" sz="2667" dirty="0"/>
              <a:t>	 motivation : le candidat interroge le sens de son passage 	au lycée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Flèche : droite à entaille 4">
            <a:extLst>
              <a:ext uri="{FF2B5EF4-FFF2-40B4-BE49-F238E27FC236}">
                <a16:creationId xmlns:a16="http://schemas.microsoft.com/office/drawing/2014/main" id="{FE6E7EA8-DC3B-4989-8686-E426F020D66A}"/>
              </a:ext>
            </a:extLst>
          </p:cNvPr>
          <p:cNvSpPr/>
          <p:nvPr/>
        </p:nvSpPr>
        <p:spPr>
          <a:xfrm>
            <a:off x="163525" y="2984965"/>
            <a:ext cx="957713" cy="692369"/>
          </a:xfrm>
          <a:prstGeom prst="notchedRightArrow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60D19A-BB29-459E-B36B-F03950EAC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D6C3-0C64-4940-8A20-B66683045FD7}" type="slidenum">
              <a:rPr lang="fr-FR" altLang="fr-FR" smtClean="0"/>
              <a:pPr/>
              <a:t>17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91686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FA5773-AD8E-4668-B47B-3AE594D18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La grille d’évaluation du Grand oral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D14B9E-BD81-4046-A24F-72ADEC444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934" y="1935883"/>
            <a:ext cx="10273141" cy="4680520"/>
          </a:xfrm>
        </p:spPr>
        <p:txBody>
          <a:bodyPr/>
          <a:lstStyle/>
          <a:p>
            <a:pPr marL="0" indent="0">
              <a:buNone/>
            </a:pPr>
            <a:r>
              <a:rPr lang="fr-FR" sz="2667" dirty="0">
                <a:hlinkClick r:id="rId3" action="ppaction://hlinkfile"/>
              </a:rPr>
              <a:t>Grille d’évaluation indicative de l’épreuve orale </a:t>
            </a:r>
            <a:endParaRPr lang="fr-FR" sz="2667" dirty="0"/>
          </a:p>
          <a:p>
            <a:endParaRPr lang="fr-FR" sz="2667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4E4ABE6-7CFC-453B-AD45-92D80242E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D6C3-0C64-4940-8A20-B66683045FD7}" type="slidenum">
              <a:rPr lang="fr-FR" altLang="fr-FR" smtClean="0"/>
              <a:pPr/>
              <a:t>18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6239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CE35B9-0254-4E45-8892-68B0B0E1C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Déontologie de l’examinateur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768931A-4C11-4A36-B7DE-EB6D8A807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Pour les deux épreuves : </a:t>
            </a:r>
          </a:p>
          <a:p>
            <a:r>
              <a:rPr lang="fr-FR" dirty="0"/>
              <a:t>On ne commente pas le dossier (LLCER)</a:t>
            </a:r>
          </a:p>
          <a:p>
            <a:r>
              <a:rPr lang="fr-FR" dirty="0"/>
              <a:t>On ne commente pas les questions (Grand oral)</a:t>
            </a:r>
          </a:p>
          <a:p>
            <a:r>
              <a:rPr lang="fr-FR" dirty="0"/>
              <a:t>On s’abstient de toute remarque sur le niveau de langue (les deux épreuves)</a:t>
            </a:r>
          </a:p>
          <a:p>
            <a:r>
              <a:rPr lang="fr-FR" dirty="0"/>
              <a:t>On s’abstient de toute remarque sur le projet de l’élève (Grand oral, 3° partie)</a:t>
            </a:r>
          </a:p>
          <a:p>
            <a:r>
              <a:rPr lang="fr-FR" dirty="0"/>
              <a:t>Attention : le visage de l’examinateur peut être plus expressif qu’on ne l’imagine et l’élève, en situation de stress, y lira forcément un message : </a:t>
            </a:r>
            <a:r>
              <a:rPr lang="fr-FR" b="1" dirty="0"/>
              <a:t>essayer de rester impassible sans être sinistre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7363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75B40E-6236-42FC-9BB0-401044B2E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Plan de la visioconférence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AE9F0A-C97F-4CDB-9169-FB7E817CD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1 – Différence oral de LLCER et Grand oral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	l’oral de l’enseignement de spécialité LLCER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	le Grand oral</a:t>
            </a:r>
          </a:p>
          <a:p>
            <a:pPr marL="0" indent="0">
              <a:buNone/>
            </a:pPr>
            <a:r>
              <a:rPr lang="fr-FR" dirty="0"/>
              <a:t>2 – Questions/réponses</a:t>
            </a:r>
          </a:p>
          <a:p>
            <a:pPr marL="0" indent="0">
              <a:buNone/>
            </a:pPr>
            <a:r>
              <a:rPr lang="fr-FR" dirty="0"/>
              <a:t>3 – Déontologie de l’examinateur</a:t>
            </a:r>
          </a:p>
          <a:p>
            <a:pPr marL="0" indent="0">
              <a:buNone/>
            </a:pPr>
            <a:r>
              <a:rPr lang="fr-FR" dirty="0"/>
              <a:t>4 – Organisation des examens pour l’anglais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50274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005226-415B-4B9A-A379-37B75609E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Organisation des examens pour l’anglais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24C7FD-D998-456F-B7AA-65FA409DB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Ecrits de LLCER : en priorité les professeurs enseignant en terminale</a:t>
            </a:r>
          </a:p>
          <a:p>
            <a:pPr lvl="1"/>
            <a:r>
              <a:rPr lang="fr-FR" dirty="0"/>
              <a:t>Date : 11-13 mai (début des corrections le 17 mai ?)</a:t>
            </a:r>
          </a:p>
          <a:p>
            <a:pPr lvl="1"/>
            <a:r>
              <a:rPr lang="fr-FR" dirty="0"/>
              <a:t>Nombre de copies : entre 25 et 30 copies</a:t>
            </a:r>
          </a:p>
          <a:p>
            <a:pPr lvl="1"/>
            <a:r>
              <a:rPr lang="fr-FR" dirty="0"/>
              <a:t>Réunions d’entente : le lundi 16 mai</a:t>
            </a:r>
          </a:p>
          <a:p>
            <a:r>
              <a:rPr lang="fr-FR" dirty="0"/>
              <a:t>Oraux de LLCER : en priorité les professeurs enseignant en 1°</a:t>
            </a:r>
          </a:p>
          <a:p>
            <a:pPr lvl="1"/>
            <a:r>
              <a:rPr lang="fr-FR" dirty="0"/>
              <a:t>Date : après les écrits</a:t>
            </a:r>
          </a:p>
          <a:p>
            <a:r>
              <a:rPr lang="fr-FR" dirty="0"/>
              <a:t>Epreuves de remplacement LLCER : du 7 au 9 juin potentiellement</a:t>
            </a:r>
          </a:p>
          <a:p>
            <a:r>
              <a:rPr lang="fr-FR" dirty="0"/>
              <a:t>Grand oral : en priorité les professeurs enseignant en terminale</a:t>
            </a:r>
          </a:p>
          <a:p>
            <a:pPr lvl="1"/>
            <a:r>
              <a:rPr lang="fr-FR" dirty="0"/>
              <a:t>Dates : 21 juin – 1 juillet au plus tard</a:t>
            </a:r>
          </a:p>
          <a:p>
            <a:r>
              <a:rPr lang="fr-FR" dirty="0"/>
              <a:t>Candidats individuels, épreuves spécifiques écrites : 1 juillet</a:t>
            </a:r>
          </a:p>
          <a:p>
            <a:r>
              <a:rPr lang="fr-FR" dirty="0"/>
              <a:t>(BTS)</a:t>
            </a:r>
          </a:p>
          <a:p>
            <a:pPr marL="457200" lvl="1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88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73C6C4-5097-446A-AB02-7D7184C3D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3498" y="1200000"/>
            <a:ext cx="10128500" cy="960000"/>
          </a:xfrm>
        </p:spPr>
        <p:txBody>
          <a:bodyPr/>
          <a:lstStyle/>
          <a:p>
            <a:r>
              <a:rPr lang="fr-FR" sz="3733" dirty="0">
                <a:solidFill>
                  <a:srgbClr val="FF0000"/>
                </a:solidFill>
              </a:rPr>
              <a:t>Oral LLCER		 ≠  	   Grand Oral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178BB97-288C-48D7-9932-AA52CFADF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02755BB-CC1C-482B-83B5-1A30E0E164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16000" y="-376375"/>
            <a:ext cx="7296000" cy="60959"/>
          </a:xfrm>
        </p:spPr>
        <p:txBody>
          <a:bodyPr>
            <a:normAutofit fontScale="25000" lnSpcReduction="20000"/>
          </a:bodyPr>
          <a:lstStyle/>
          <a:p>
            <a:endParaRPr lang="fr-FR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340C77F7-22CD-4824-8109-E5BE7C0C68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1371" y="2448000"/>
            <a:ext cx="5231959" cy="3432000"/>
          </a:xfrm>
        </p:spPr>
        <p:txBody>
          <a:bodyPr>
            <a:noAutofit/>
          </a:bodyPr>
          <a:lstStyle/>
          <a:p>
            <a:pPr marL="380990" indent="-380990">
              <a:lnSpc>
                <a:spcPct val="100000"/>
              </a:lnSpc>
              <a:defRPr/>
            </a:pPr>
            <a:r>
              <a:rPr lang="fr-FR" sz="2130" dirty="0"/>
              <a:t>20 min sans préparation</a:t>
            </a:r>
          </a:p>
          <a:p>
            <a:pPr marL="380990" indent="-380990">
              <a:lnSpc>
                <a:spcPct val="100000"/>
              </a:lnSpc>
              <a:defRPr/>
            </a:pPr>
            <a:r>
              <a:rPr lang="fr-FR" sz="2130" dirty="0"/>
              <a:t>1 seul examinateur angliciste</a:t>
            </a:r>
          </a:p>
          <a:p>
            <a:pPr marL="0" indent="0">
              <a:lnSpc>
                <a:spcPct val="100000"/>
              </a:lnSpc>
              <a:buNone/>
              <a:defRPr/>
            </a:pPr>
            <a:endParaRPr lang="fr-FR" sz="2130" dirty="0"/>
          </a:p>
          <a:p>
            <a:pPr marL="380990" indent="-380990">
              <a:lnSpc>
                <a:spcPct val="100000"/>
              </a:lnSpc>
              <a:defRPr/>
            </a:pPr>
            <a:r>
              <a:rPr lang="fr-FR" sz="2130" dirty="0"/>
              <a:t>1 seule discipline LLCER</a:t>
            </a:r>
          </a:p>
          <a:p>
            <a:pPr marL="380990" indent="-380990">
              <a:lnSpc>
                <a:spcPct val="100000"/>
              </a:lnSpc>
              <a:defRPr/>
            </a:pPr>
            <a:r>
              <a:rPr lang="fr-FR" sz="2130" dirty="0"/>
              <a:t>Dossier personnel </a:t>
            </a:r>
          </a:p>
          <a:p>
            <a:pPr marL="380990" indent="-380990">
              <a:lnSpc>
                <a:spcPct val="100000"/>
              </a:lnSpc>
              <a:defRPr/>
            </a:pPr>
            <a:r>
              <a:rPr lang="fr-FR" sz="2130" dirty="0"/>
              <a:t>Réaction personnelle à des documents étudiés ou non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DD099411-B660-45E2-B21A-CD3C0D29F79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80043" y="2448000"/>
            <a:ext cx="5049072" cy="3432000"/>
          </a:xfrm>
        </p:spPr>
        <p:txBody>
          <a:bodyPr/>
          <a:lstStyle/>
          <a:p>
            <a:pPr marL="380990" indent="-380990">
              <a:defRPr/>
            </a:pPr>
            <a:r>
              <a:rPr lang="fr-FR" sz="2133" dirty="0"/>
              <a:t>20 + 20 min</a:t>
            </a:r>
          </a:p>
          <a:p>
            <a:pPr marL="380990" indent="-380990"/>
            <a:r>
              <a:rPr lang="fr-FR" sz="2133" dirty="0"/>
              <a:t>2 examinateurs dont un non expert : parler à un non spécialiste / vulgarisation intelligente / pas de jargon</a:t>
            </a:r>
          </a:p>
          <a:p>
            <a:pPr marL="380990" indent="-380990"/>
            <a:r>
              <a:rPr lang="fr-FR" sz="2133" dirty="0"/>
              <a:t>LLCER et un autre EDS</a:t>
            </a:r>
          </a:p>
          <a:p>
            <a:pPr marL="380990" indent="-380990"/>
            <a:r>
              <a:rPr lang="fr-FR" sz="2133" dirty="0"/>
              <a:t>Questions proposées par le candidat</a:t>
            </a:r>
          </a:p>
          <a:p>
            <a:pPr marL="380990" indent="-380990"/>
            <a:r>
              <a:rPr lang="fr-FR" sz="2133" dirty="0"/>
              <a:t>Appropriation des programmes et prise de recul</a:t>
            </a:r>
          </a:p>
          <a:p>
            <a:endParaRPr lang="fr-FR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620685B1-280A-4D97-87E1-B743014214D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 flipH="1">
            <a:off x="15348075" y="2448000"/>
            <a:ext cx="60959" cy="343200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9" name="Picture 2" descr="Résultat de recherche d'images pour &quot;attention&quot;">
            <a:extLst>
              <a:ext uri="{FF2B5EF4-FFF2-40B4-BE49-F238E27FC236}">
                <a16:creationId xmlns:a16="http://schemas.microsoft.com/office/drawing/2014/main" id="{AF442C63-FA16-48F6-91AA-DC97A96C9C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37" y="912001"/>
            <a:ext cx="884044" cy="768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350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6C1814-E253-46CA-8408-CA9B8A5B9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Le dossier pour l’oral de LLCER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18C376-20C4-43E5-BCAD-1442ACB6A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Ce qui intéresse l’élève, y compris des œuvres ou documents vus au collège ou en tronc commun ou trouvés par l’élève lui-même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&gt;&gt;&gt; inutile d’inventer une problématique élaborée : le simple plaisir d’avoir découvert, lu, regardé les extraits choisis, d’avoir ensuite fait des recherches, lu ou regardé autre chose peut suffire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&gt;&gt;&gt; la « logique interne » est personnelle et ce qui importe pour l’élève, c’est de </a:t>
            </a:r>
            <a:r>
              <a:rPr lang="fr-FR" b="1" dirty="0"/>
              <a:t>passer du ressenti à l’analyse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D711305-C3AC-469E-8F6D-435E8B2B6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IA-IPR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EDD424E-2FF2-4127-8A47-B5487C35D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1411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7C613B-9224-43A9-B61E-94C2AC956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0092"/>
          </a:xfrm>
        </p:spPr>
        <p:txBody>
          <a:bodyPr>
            <a:normAutofit/>
          </a:bodyPr>
          <a:lstStyle/>
          <a:p>
            <a:r>
              <a:rPr lang="fr-FR" dirty="0"/>
              <a:t>LLCER suivi en terminale (rappel)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D58D8408-69AD-420D-A131-880A42272B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9529326"/>
              </p:ext>
            </p:extLst>
          </p:nvPr>
        </p:nvGraphicFramePr>
        <p:xfrm>
          <a:off x="527382" y="1126435"/>
          <a:ext cx="10826418" cy="57315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13209">
                  <a:extLst>
                    <a:ext uri="{9D8B030D-6E8A-4147-A177-3AD203B41FA5}">
                      <a16:colId xmlns:a16="http://schemas.microsoft.com/office/drawing/2014/main" val="3346536577"/>
                    </a:ext>
                  </a:extLst>
                </a:gridCol>
                <a:gridCol w="5413209">
                  <a:extLst>
                    <a:ext uri="{9D8B030D-6E8A-4147-A177-3AD203B41FA5}">
                      <a16:colId xmlns:a16="http://schemas.microsoft.com/office/drawing/2014/main" val="400131986"/>
                    </a:ext>
                  </a:extLst>
                </a:gridCol>
              </a:tblGrid>
              <a:tr h="29799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Partie écrite (50% de la note finale)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Sujets nationaux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Quand : mois de mars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Programme de terminale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Durée : 3h30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Contenu :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FR" sz="1200" dirty="0">
                          <a:effectLst/>
                        </a:rPr>
                        <a:t>Synthèse en LVE d’un dossier * ; peut être complétée par un écrit argumentatif (16/20)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FR" sz="1200" dirty="0">
                          <a:effectLst/>
                        </a:rPr>
                        <a:t>Traduction ou transposition en français (4/20)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Matériel : dictionnaire unilingue non encyclopédique autorisé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Niveau : B2/C1 (C1 pour LLCER anglais, monde contemporain)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80" marR="41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Partie orale (50% de la note finale)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Quand : mois de mars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Durée : 20 mn sans préparation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Support : « dossier personnel présenté par le candidat et visé par son professeur de l'année de terminale » ** ; le dossier n’est pas évalué ; il sert d’appui à la prise de parole ; le candidat remet le dossier au début de sa prise de parole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Contenu :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EOC : présentation du dossier et de sa logique interne (maximum 10 mn)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EOI : interaction avec l’examinateur (maximum 10 mn)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« Si le candidat ne présente pas de dossier, l'examinateur lui remet trois documents de natures différentes en lien avec une des thématiques du programme du cycle terminal. Le candidat commente ces documents »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Niveau : B2/C1 (C1 pour LLCER anglais, monde contemporain)</a:t>
                      </a:r>
                    </a:p>
                    <a:p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Candidats individuels : mêmes conditions et dossier de même format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80" marR="417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131020"/>
                  </a:ext>
                </a:extLst>
              </a:tr>
              <a:tr h="27516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* « Le dossier documentaire est composé de documents de natures diverses, tels que 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- un document iconographique (image, graphique, tableau, etc.) 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- un texte littéraire (obligatoirement pour la spécialité LLCER autre qu'anglais, monde contemporain) 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- un texte de presse (obligatoirement pour la spécialité LLCER anglais, monde contemporain) 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- un extrait d'essai, etc.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La longueur cumulée des textes est comprise entre 4000 et 5000 signes, blancs et espaces compris »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80" marR="41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</a:rPr>
                        <a:t>** « Le dossier est composé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de quatre à six documents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</a:rPr>
                        <a:t>textuels et /ou iconographiques (étudiés ou non en classe) en lien avec une ou plusieurs thématiques du programme du cycle terminal. Il comprend 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</a:rPr>
                        <a:t>Pour la spécialité LLCER autre qu'anglais, monde contemporain 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</a:rPr>
                        <a:t>- au moins une des œuvres intégrales étudiées au cours du cycle terminal (œuvre matérialisée par un extrait ou une illustration) 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</a:rPr>
                        <a:t>- au moins </a:t>
                      </a:r>
                      <a:r>
                        <a:rPr lang="fr-FR" sz="1100" dirty="0">
                          <a:solidFill>
                            <a:srgbClr val="FF0000"/>
                          </a:solidFill>
                          <a:effectLst/>
                        </a:rPr>
                        <a:t>un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</a:rPr>
                        <a:t> texte littéraire, sans se limiter au genre romanesque ; le candidat peut prendre appui sur les annexes publiées avec les programmes du cycle terminal, mais peut, s'il le juge pertinent, enrichir son dossier de textes littéraires de son choix 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</a:rPr>
                        <a:t>- au plus deux œuvres d'art visuel (affiche, caricature, dessin, extrait de film, peinture, sculpture, etc.) 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</a:rPr>
                        <a:t>- au moins un texte non littéraire (article de presse, extrait de discours, d'essai, etc.).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</a:rPr>
                        <a:t>Pour la spécialité LLCER anglais, monde contemporain 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</a:rPr>
                        <a:t>- au moins un article de presse 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</a:rPr>
                        <a:t>- au plus deux textes d'une autre nature 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</a:rPr>
                        <a:t>- au plus deux documents iconographiques »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780" marR="41780" marT="0" marB="0"/>
                </a:tc>
                <a:extLst>
                  <a:ext uri="{0D108BD9-81ED-4DB2-BD59-A6C34878D82A}">
                    <a16:rowId xmlns:a16="http://schemas.microsoft.com/office/drawing/2014/main" val="570354459"/>
                  </a:ext>
                </a:extLst>
              </a:tr>
            </a:tbl>
          </a:graphicData>
        </a:graphic>
      </p:graphicFrame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E228AA2-AD2D-4CE3-B0D8-E5221C992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IA-IPR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1987536-DDFF-49EB-8BFC-C01DDA58D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96267" y="6310312"/>
            <a:ext cx="2857533" cy="365125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6444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E147E2-B040-4C7F-A94E-BE6522D06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Déroulé de l’épreuve orale de LLCER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86561B-DC17-44DC-B53B-B0CA74052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20 minutes, sans préparation, en langue cible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fr-FR" dirty="0"/>
              <a:t>EOC : présentation du dossier et de sa logique interne (maximum 10 minutes)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fr-FR" dirty="0"/>
              <a:t>EOI : interaction avec l’examinateur (maximum 10 minutes)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dirty="0">
                <a:highlight>
                  <a:srgbClr val="FFFF00"/>
                </a:highlight>
              </a:rPr>
              <a:t>« Si le candidat ne présente pas de dossier, l'examinateur lui remet trois documents de natures différentes en lien avec une des thématiques du programme du cycle terminal. Le candidat commente ces documents »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8743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E42C7C-D66C-42B9-B0B7-104E4C07A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Qu’est-ce qu’une synthèse (rappel) ? 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58EEE6-8795-4304-84E8-F776BA9BF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Rendre compte des documents en les tressant, </a:t>
            </a:r>
            <a:r>
              <a:rPr lang="fr-FR" b="1" dirty="0"/>
              <a:t>en en montrant les échos et les différences pour en analyser les effets </a:t>
            </a:r>
            <a:r>
              <a:rPr lang="fr-FR" dirty="0"/>
              <a:t>(sur le spectateur, le lecteur)</a:t>
            </a:r>
          </a:p>
          <a:p>
            <a:pPr marL="0" indent="0">
              <a:buNone/>
            </a:pPr>
            <a:r>
              <a:rPr lang="fr-FR" dirty="0"/>
              <a:t>&gt;&gt;&gt; suivre la/les question(s) ou consigne(s) </a:t>
            </a:r>
          </a:p>
          <a:p>
            <a:pPr marL="0" indent="0">
              <a:buNone/>
            </a:pPr>
            <a:r>
              <a:rPr lang="fr-FR" dirty="0"/>
              <a:t>&gt;&gt;&gt; se sentir libre d’approfondir </a:t>
            </a:r>
          </a:p>
          <a:p>
            <a:pPr marL="0" indent="0">
              <a:buNone/>
            </a:pPr>
            <a:r>
              <a:rPr lang="fr-FR" dirty="0"/>
              <a:t>&gt;&gt;&gt; ne pas réciter un cours sur la thématique ou l’axe (sauf, éventuellement  en conclusion)</a:t>
            </a:r>
          </a:p>
          <a:p>
            <a:pPr marL="0" indent="0">
              <a:buNone/>
            </a:pPr>
            <a:r>
              <a:rPr lang="fr-FR" dirty="0"/>
              <a:t>&gt;&gt;&gt; inutile d’avoir une problématique autre que celle suggérée par la question/consigne : </a:t>
            </a:r>
            <a:r>
              <a:rPr lang="fr-FR" b="1" dirty="0"/>
              <a:t>on peut présenter brièvement les documents et leur nature si on en fait quelque chose ensuite (question de la source)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7E277D8-431E-4765-BF29-E950FC08A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IA-IPR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0F2EA19-F2EA-4573-A04C-31ABFE670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0492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400751-901B-4E91-AD38-162B76A8A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Grilles d’évaluation pour LLCER (terminale)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DE8647-5927-4EE1-8501-7B2D82F8A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>
                <a:hlinkClick r:id="rId2"/>
              </a:rPr>
              <a:t>Epreuves écrite et orale de terminale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DACFCB8-4D4B-4068-8C24-05DAAF0E4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IA-IPR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1906C8B-858A-49D8-A6D7-3B6C742F6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6730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A176A1-8561-4A47-A615-DB7EC2125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1200000"/>
            <a:ext cx="11232000" cy="960000"/>
          </a:xfrm>
        </p:spPr>
        <p:txBody>
          <a:bodyPr/>
          <a:lstStyle/>
          <a:p>
            <a:r>
              <a:rPr lang="fr-FR" b="1" dirty="0"/>
              <a:t>Pourquoi le Grand oral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BFF488-6712-49AC-9128-6933AF58E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60000"/>
            <a:ext cx="10972800" cy="3357233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« L'épreuve permet au candidat de montrer sa capacité à </a:t>
            </a:r>
            <a:r>
              <a:rPr lang="fr-FR" b="1" dirty="0"/>
              <a:t>prendre la parole en public de façon claire et convaincante</a:t>
            </a:r>
            <a:r>
              <a:rPr lang="fr-FR" dirty="0"/>
              <a:t>. Elle lui permet aussi de mettre les </a:t>
            </a:r>
            <a:r>
              <a:rPr lang="fr-FR" b="1" dirty="0"/>
              <a:t>savoirs</a:t>
            </a:r>
            <a:r>
              <a:rPr lang="fr-FR" dirty="0"/>
              <a:t> qu'il a acquis, particulièrement dans ses enseignements de spécialité, au service d'une </a:t>
            </a:r>
            <a:r>
              <a:rPr lang="fr-FR" b="1" dirty="0"/>
              <a:t>argumentation</a:t>
            </a:r>
            <a:r>
              <a:rPr lang="fr-FR" dirty="0"/>
              <a:t>, et de montrer comment ces savoirs ont nourri son </a:t>
            </a:r>
            <a:r>
              <a:rPr lang="fr-FR" b="1" dirty="0"/>
              <a:t>projet de poursuite d'études, voire son projet professionnel. »</a:t>
            </a: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99D024E-E618-4517-9283-B6A55C757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D6C3-0C64-4940-8A20-B66683045FD7}" type="slidenum">
              <a:rPr lang="fr-FR" altLang="fr-FR" smtClean="0"/>
              <a:pPr/>
              <a:t>9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935384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848</Words>
  <Application>Microsoft Office PowerPoint</Application>
  <PresentationFormat>Grand écran</PresentationFormat>
  <Paragraphs>178</Paragraphs>
  <Slides>20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Symbol</vt:lpstr>
      <vt:lpstr>Times New Roman</vt:lpstr>
      <vt:lpstr>Wingdings</vt:lpstr>
      <vt:lpstr>Thème Office</vt:lpstr>
      <vt:lpstr>Oraux et LVE au baccalauréat</vt:lpstr>
      <vt:lpstr>Plan de la visioconférence</vt:lpstr>
      <vt:lpstr>Oral LLCER   ≠      Grand Oral</vt:lpstr>
      <vt:lpstr>Le dossier pour l’oral de LLCER</vt:lpstr>
      <vt:lpstr>LLCER suivi en terminale (rappel)</vt:lpstr>
      <vt:lpstr>Déroulé de l’épreuve orale de LLCER </vt:lpstr>
      <vt:lpstr>Qu’est-ce qu’une synthèse (rappel) ? </vt:lpstr>
      <vt:lpstr>Grilles d’évaluation pour LLCER (terminale)</vt:lpstr>
      <vt:lpstr>Pourquoi le Grand oral ?</vt:lpstr>
      <vt:lpstr>La question de la langue</vt:lpstr>
      <vt:lpstr>Les questions </vt:lpstr>
      <vt:lpstr>Que sont ces questions ?</vt:lpstr>
      <vt:lpstr>Exemple de question LLCER anglais (I)</vt:lpstr>
      <vt:lpstr>Exemple de question LLCER anglais, monde contemporain</vt:lpstr>
      <vt:lpstr>Le déroulé du Grand oral (I)</vt:lpstr>
      <vt:lpstr>Le déroulé du Grand oral (II)</vt:lpstr>
      <vt:lpstr>Le déroulé du Grand Oral (III)</vt:lpstr>
      <vt:lpstr>La grille d’évaluation du Grand oral</vt:lpstr>
      <vt:lpstr>Déontologie de l’examinateur</vt:lpstr>
      <vt:lpstr>Organisation des examens pour l’anglais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oraux de LVE au baccalauréat</dc:title>
  <dc:creator>Catherine Plankeele</dc:creator>
  <cp:lastModifiedBy>Catherine Plankeele</cp:lastModifiedBy>
  <cp:revision>17</cp:revision>
  <cp:lastPrinted>2022-03-14T12:16:05Z</cp:lastPrinted>
  <dcterms:created xsi:type="dcterms:W3CDTF">2022-03-09T14:14:00Z</dcterms:created>
  <dcterms:modified xsi:type="dcterms:W3CDTF">2023-01-03T10:00:43Z</dcterms:modified>
</cp:coreProperties>
</file>