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286" r:id="rId5"/>
    <p:sldId id="287" r:id="rId6"/>
    <p:sldId id="257" r:id="rId7"/>
    <p:sldId id="293" r:id="rId8"/>
    <p:sldId id="267" r:id="rId9"/>
    <p:sldId id="295" r:id="rId10"/>
    <p:sldId id="298" r:id="rId11"/>
    <p:sldId id="297" r:id="rId12"/>
    <p:sldId id="299" r:id="rId13"/>
    <p:sldId id="294" r:id="rId14"/>
    <p:sldId id="300" r:id="rId15"/>
    <p:sldId id="301" r:id="rId16"/>
    <p:sldId id="272" r:id="rId17"/>
    <p:sldId id="269" r:id="rId18"/>
    <p:sldId id="271" r:id="rId19"/>
    <p:sldId id="273" r:id="rId20"/>
    <p:sldId id="302" r:id="rId21"/>
    <p:sldId id="308" r:id="rId22"/>
    <p:sldId id="304" r:id="rId23"/>
    <p:sldId id="309" r:id="rId24"/>
    <p:sldId id="305" r:id="rId25"/>
    <p:sldId id="306" r:id="rId26"/>
    <p:sldId id="307" r:id="rId27"/>
    <p:sldId id="311" r:id="rId28"/>
    <p:sldId id="312" r:id="rId29"/>
    <p:sldId id="318" r:id="rId30"/>
    <p:sldId id="320" r:id="rId31"/>
    <p:sldId id="319" r:id="rId32"/>
    <p:sldId id="321" r:id="rId33"/>
    <p:sldId id="322" r:id="rId34"/>
    <p:sldId id="313" r:id="rId35"/>
    <p:sldId id="317" r:id="rId36"/>
    <p:sldId id="314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B5907-E4A7-4B5C-BD2F-E6F9703BDFF1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D36C3-080F-4E5D-A4F9-0979433BE9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534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B5E7C72E-A164-4D08-B8C6-B49D84D32788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fr-FR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fr-FR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28761-3563-4B6E-B16A-33AD43EFC695}" type="slidenum">
              <a:rPr lang="fr-FR" altLang="fr-FR">
                <a:solidFill>
                  <a:prstClr val="black"/>
                </a:solidFill>
              </a:rPr>
              <a:pPr/>
              <a:t>24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143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08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6416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B8D49-17EF-4C0E-8B65-8AD419CB542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45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BBEC5-4BE9-4843-AE73-B6D9257051A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43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0D344-199B-4B26-9E9F-0D67358425A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80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FBE5-F040-4500-95C9-206859224E1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28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B1EF2-5080-4A96-B079-9DED80B3A763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4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E4B1-DC0F-4D8D-B395-1C134E4D7DB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11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DE830-2749-408A-B5D0-59A98B16E87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011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EB94-0036-407C-9C97-752A735034C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5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797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A6D37-DCE7-4835-8A89-CD604BE8A0C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3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271E6-9920-46D1-A0BA-8A94F41F951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20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DD81-73E2-44F1-AD0D-F230DC0DAF80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43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74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375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761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65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823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33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00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470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25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534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64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323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352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04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911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758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48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55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8946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01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283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63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495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6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390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640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93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249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611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C13E-B541-41A9-9888-BCC985895AE2}" type="datetimeFigureOut">
              <a:rPr lang="fr-FR" smtClean="0"/>
              <a:pPr/>
              <a:t>04/07/2019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C554-6E2D-460F-9359-A0912E7D5F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624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AA6958-F404-485D-9BFF-3754001B381F}" type="slidenum">
              <a:rPr lang="fr-FR" alt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83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EE92-FF68-4F73-9A46-475A9807EDB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1D80-A676-490C-9349-38605B91483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7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C13E-B541-41A9-9888-BCC985895AE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C554-6E2D-460F-9359-A0912E7D5F7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7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EANCE%202%20CO%20VIDEO%20THE%20ROMANS/ROMAN%20BRITAIN.mp4" TargetMode="External"/><Relationship Id="rId2" Type="http://schemas.openxmlformats.org/officeDocument/2006/relationships/hyperlink" Target="https://www.youtube.com/watch?v=BNQNTvEDt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fr/url?sa=i&amp;rct=j&amp;q=&amp;esrc=s&amp;source=images&amp;cd=&amp;ved=2ahUKEwiPtraLwe3iAhVLz4UKHa0SCPAQjRx6BAgBEAU&amp;url=https://www.flickr.com/photos/quisnovus/5135579782&amp;psig=AOvVaw05kTSCvpYkkqpPbf4XpxIt&amp;ust=1560757521788540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EANCE%203%20CO%20VIDEO%20THE%20VIKINGS/2%20Minute%20Exploration%20of%20the%20Re-Imagined%20JORVIK%20Viking%20Centre.mp4" TargetMode="External"/><Relationship Id="rId2" Type="http://schemas.openxmlformats.org/officeDocument/2006/relationships/hyperlink" Target="https://www.youtube.com/watch?v=R7Pp73z-YyE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s://www.google.fr/url?sa=i&amp;rct=j&amp;q=&amp;esrc=s&amp;source=images&amp;cd=&amp;ved=2ahUKEwjQ5cq7-u_iAhVK-YUKHfA8AQwQjRx6BAgBEAU&amp;url=https://commons.wikimedia.org/wiki/File:Jorvik_Fishermen_tableau_05_May_2017.jpg&amp;psig=AOvVaw2P5_x_fozeN4KUeYzzhXYy&amp;ust=1560841364427797" TargetMode="External"/><Relationship Id="rId2" Type="http://schemas.openxmlformats.org/officeDocument/2006/relationships/hyperlink" Target="https://www.google.fr/url?sa=i&amp;rct=j&amp;q=&amp;esrc=s&amp;source=images&amp;cd=&amp;ved=2ahUKEwisgci1-e_iAhUETBoKHXdVDZcQjRx6BAgBEAU&amp;url=https://www.geograph.org.uk/photo/2521909&amp;psig=AOvVaw2P5_x_fozeN4KUeYzzhXYy&amp;ust=1560841364427797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hyperlink" Target="https://www.google.fr/url?sa=i&amp;rct=j&amp;q=&amp;esrc=s&amp;source=images&amp;cd=&amp;ved=2ahUKEwj24s3B-e_iAhUPz4UKHaWADaEQjRx6BAgBEAU&amp;url=https://fr.wikipedia.org/wiki/Fichier:Coin_making_at_Jorvik_Viking_Centre.jpg&amp;psig=AOvVaw2P5_x_fozeN4KUeYzzhXYy&amp;ust=1560841364427797" TargetMode="External"/><Relationship Id="rId9" Type="http://schemas.openxmlformats.org/officeDocument/2006/relationships/hyperlink" Target="https://www.google.fr/url?sa=i&amp;rct=j&amp;q=&amp;esrc=s&amp;source=images&amp;cd=&amp;ved=2ahUKEwiw5IDQ-u_iAhUmxIUKHbetAOAQjRx6BAgBEAU&amp;url=https://en.wikipedia.org/wiki/Sutton_Hoo_helmet&amp;psig=AOvVaw1j4VBsp447jUqkb-GGaCGY&amp;ust=156084169801948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QNTvEDtBA" TargetMode="External"/><Relationship Id="rId2" Type="http://schemas.openxmlformats.org/officeDocument/2006/relationships/hyperlink" Target="https://www.youtube.com/watch?v=R7Pp73z-Yy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imaryhomeworkhelp.co.uk/" TargetMode="External"/><Relationship Id="rId4" Type="http://schemas.openxmlformats.org/officeDocument/2006/relationships/hyperlink" Target="https://www.bbc.com/bitesize/lear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url?sa=i&amp;rct=j&amp;q=&amp;esrc=s&amp;source=images&amp;cd=&amp;ved=2ahUKEwjL58mHgfDiAhVPxYUKHd8gBP0QjRx6BAgBEAU&amp;url=https://fr.wikipedia.org/wiki/Fichier:Alfred_the_Great_-_19th_Century.jpg&amp;psig=AOvVaw2CjsZ9y4crVoM4cq739W9n&amp;ust=1560843424361956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oogle.fr/url?sa=i&amp;rct=j&amp;q=&amp;esrc=s&amp;source=images&amp;cd=&amp;ved=2ahUKEwimpbPygPDiAhVR1xoKHc4pDgIQjRx6BAgBEAU&amp;url=https://www.publicdomainpictures.net/en/view-image.php?image=119662&amp;picture=england-flag&amp;psig=AOvVaw3yfcIJyRRGr8ZzbZdX5Eu4&amp;ust=1560843385585197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lprintables.com/vocabulary_worksheets/places/the_tower_of_london/The_Tower_of_London_732466/" TargetMode="External"/><Relationship Id="rId3" Type="http://schemas.openxmlformats.org/officeDocument/2006/relationships/hyperlink" Target="http://www.camelotintl.com/tower_site/index.html" TargetMode="External"/><Relationship Id="rId7" Type="http://schemas.openxmlformats.org/officeDocument/2006/relationships/image" Target="../media/image43.emf"/><Relationship Id="rId2" Type="http://schemas.openxmlformats.org/officeDocument/2006/relationships/hyperlink" Target="http://stephen.hicks.pagesperso-orange.fr/toweroflondonwebquest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emf"/><Relationship Id="rId5" Type="http://schemas.openxmlformats.org/officeDocument/2006/relationships/hyperlink" Target="https://www.hrp.org.uk/tower-of-london/history-and-stories/the-story-of-the-tower-of-london/" TargetMode="External"/><Relationship Id="rId4" Type="http://schemas.openxmlformats.org/officeDocument/2006/relationships/hyperlink" Target="https://www.hrp.org.uk/tower-of-lond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ducksters.com/history/middle_ages/william_the_conqueror.php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cksters.com/biography/quiz/william_the_conqueror_questions.php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englischlehrer.de/texts/william.php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s://www.youtube.com/watch?v=yMqNLopAhDA" TargetMode="External"/><Relationship Id="rId7" Type="http://schemas.openxmlformats.org/officeDocument/2006/relationships/image" Target="../media/image56.jpeg"/><Relationship Id="rId2" Type="http://schemas.openxmlformats.org/officeDocument/2006/relationships/hyperlink" Target="https://blabberize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hyperlink" Target="https://play.howstuffworks.com/quiz/english-history-quiz" TargetMode="External"/><Relationship Id="rId4" Type="http://schemas.openxmlformats.org/officeDocument/2006/relationships/hyperlink" Target="https://www.ticeman.fr/lecoutelas/?p=4050" TargetMode="External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fr/url?sa=i&amp;rct=j&amp;q=&amp;esrc=s&amp;source=images&amp;cd=&amp;ved=2ahUKEwjL0eXut-3iAhUMQhoKHQayCbQQjRx6BAgBEAU&amp;url=https://pixabay.com/illustrations/the-roman-centurion-soldier-armor-4198446/&amp;psig=AOvVaw2QO85UzMPf682j6ggcGRXA&amp;ust=156075501845397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google.fr/url?sa=i&amp;rct=j&amp;q=&amp;esrc=s&amp;source=images&amp;cd=&amp;ved=2ahUKEwj1ieTTuO3iAhUpxIUKHR4PAQIQjRx6BAgBEAU&amp;url=https://commons.wikimedia.org/wiki/File:Vexilloid_of_the_Roman_Empire.svg&amp;psig=AOvVaw2MqmmPRlNrIMpySOhkjt_a&amp;ust=156075524305088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fr/url?sa=i&amp;rct=j&amp;q=&amp;esrc=s&amp;source=images&amp;cd=&amp;ved=2ahUKEwjP6uW3tO3iAhVnxYUKHdDiBNcQjRx6BAgBEAU&amp;url=https://www.flickr.com/photos/jumborois/42762083060&amp;psig=AOvVaw2GcBIngDxSt5f3CI4J9Aet&amp;ust=156075413969643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fr/url?sa=i&amp;rct=j&amp;q=&amp;esrc=s&amp;source=images&amp;cd=&amp;ved=2ahUKEwiQ-LHHvu3iAhWrxYUKHfDxCOwQjRx6BAgBEAU&amp;url=https://commons.wikimedia.org/wiki/File:Anglo-Saxon_heptarchy_flag.png&amp;psig=AOvVaw3-DOryMtXTQ7m9UUPyUKCE&amp;ust=156075685584015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google.fr/url?sa=i&amp;rct=j&amp;q=&amp;esrc=s&amp;source=images&amp;cd=&amp;ved=2ahUKEwisrqHjvu3iAhUsxoUKHeezBbgQjRx6BAgBEAU&amp;url=https://commons.wikimedia.org/wiki/File:Alfred_the_Great.jpg&amp;psig=AOvVaw0NSzkcST94IKK3td06thYt&amp;ust=15607568980560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s://www.google.fr/url?sa=i&amp;rct=j&amp;q=&amp;esrc=s&amp;source=images&amp;cd=&amp;ved=2ahUKEwimwv6pu-3iAhVB6RoKHYr-AWUQjRx6BAgBEAU&amp;url=https://fr.m.wikipedia.org/wiki/Fichier:William_the_Conqueror_invades_England.jpg&amp;psig=AOvVaw0nNk8e62Mt858eCbWROBde&amp;ust=156075598928013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fr/url?sa=i&amp;rct=j&amp;q=&amp;esrc=s&amp;source=images&amp;cd=&amp;ved=2ahUKEwjDrsXHu-3iAhUDuRoKHWQrCPkQjRx6BAgBEAU&amp;url=https://commons.wikimedia.org/wiki/File:British_-_William_the_Conqueror_-_Google_Art_Project.jpg&amp;psig=AOvVaw0nNk8e62Mt858eCbWROBde&amp;ust=1560755989280132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fr/url?sa=i&amp;rct=j&amp;q=&amp;esrc=s&amp;source=images&amp;cd=&amp;ved=2ahUKEwi2ivK1u-3iAhUExhoKHYrQCrYQjRx6BAgBEAU&amp;url=https://commons.wikimedia.org/wiki/File:Bayeuxtapestryodowilliamrobert.jpg&amp;psig=AOvVaw0nNk8e62Mt858eCbWROBde&amp;ust=15607559892801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fr-FR" sz="2800" b="1" kern="50" dirty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SEQUENCE FIN 3</a:t>
            </a:r>
            <a:r>
              <a:rPr lang="fr-FR" sz="2800" b="1" kern="50" baseline="30000" dirty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ème</a:t>
            </a:r>
            <a:r>
              <a:rPr lang="fr-FR" sz="2800" b="1" kern="50" dirty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 : </a:t>
            </a:r>
            <a:endParaRPr lang="fr-FR" sz="2800" b="1" kern="50" dirty="0" smtClean="0">
              <a:solidFill>
                <a:srgbClr val="0000FF"/>
              </a:solidFill>
              <a:latin typeface="Lucida Calligraphy"/>
              <a:ea typeface="Lucida Calligraphy"/>
              <a:cs typeface="Lucida Calligraphy"/>
            </a:endParaRPr>
          </a:p>
          <a:p>
            <a:pPr algn="ctr" hangingPunct="0">
              <a:spcAft>
                <a:spcPts val="0"/>
              </a:spcAft>
            </a:pPr>
            <a:r>
              <a:rPr lang="fr-FR" sz="2800" b="1" kern="50" dirty="0" smtClean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BRITISH HISTORY</a:t>
            </a:r>
            <a:endParaRPr lang="fr-FR" sz="28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Niveau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du CECRL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A2 / B1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Classes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concernées</a:t>
            </a:r>
            <a:r>
              <a:rPr lang="fr-FR" b="1" kern="50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3</a:t>
            </a:r>
            <a:r>
              <a:rPr lang="fr-FR" b="1" kern="50" baseline="30000" dirty="0">
                <a:latin typeface="Arial Black"/>
                <a:ea typeface="Arial Black"/>
                <a:cs typeface="Arial Black"/>
              </a:rPr>
              <a:t>ème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 (cycle 4) 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Thème(s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) culturel(s) :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 (cycle 4) Découverte d’autres </a:t>
            </a: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cultures (repères historiques)</a:t>
            </a:r>
            <a:r>
              <a:rPr lang="fr-FR" sz="1600" kern="50" dirty="0" smtClean="0">
                <a:ea typeface="Times New Roman"/>
                <a:cs typeface="Times New Roman"/>
              </a:rPr>
              <a:t> 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Domaines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 : 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1, 2 et 5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Activités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langagières privilégiées</a:t>
            </a:r>
            <a:r>
              <a:rPr lang="fr-FR" b="1" kern="50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compréhension orale + compréhension écrite 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Autres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activités développées</a:t>
            </a:r>
            <a:r>
              <a:rPr lang="fr-FR" b="1" u="sng" kern="50" dirty="0">
                <a:latin typeface="Arial Black"/>
                <a:ea typeface="Arial Black"/>
                <a:cs typeface="Arial Black"/>
              </a:rPr>
              <a:t>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</a:t>
            </a: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expression 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orale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fr-FR" sz="1600" kern="50" dirty="0">
                <a:ea typeface="Times New Roman"/>
                <a:cs typeface="Times New Roman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Tâche(s) finale(s)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Expression Orale en Continu : Créer un avatar via le logiciel BLABBERIZE qui présente son peuple (période, raisons de leur venue, mode de vie et ce qu’ils ont apporté/laissé à la culture britannique)</a:t>
            </a:r>
            <a:endParaRPr lang="fr-FR" sz="1600" kern="5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7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8724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Travail de CO à partir de la vidéo Roman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Britain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(focus on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Hadrian’s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Wall) </a:t>
            </a:r>
          </a:p>
          <a:p>
            <a:pPr>
              <a:lnSpc>
                <a:spcPct val="115000"/>
              </a:lnSpc>
            </a:pPr>
            <a:r>
              <a:rPr lang="fr-FR" b="1" dirty="0"/>
              <a:t>(de 0.07 à 1.33</a:t>
            </a:r>
            <a:r>
              <a:rPr lang="fr-FR" b="1" dirty="0" smtClean="0"/>
              <a:t>)  </a:t>
            </a:r>
            <a:r>
              <a:rPr lang="en-US" b="1" kern="50" dirty="0" smtClean="0">
                <a:solidFill>
                  <a:prstClr val="black"/>
                </a:solidFill>
                <a:latin typeface="Arial Black"/>
                <a:ea typeface="Times New Roman"/>
                <a:cs typeface="Times New Roman"/>
                <a:hlinkClick r:id="rId2"/>
              </a:rPr>
              <a:t>https</a:t>
            </a:r>
            <a:r>
              <a:rPr lang="en-US" b="1" kern="50" dirty="0">
                <a:solidFill>
                  <a:prstClr val="black"/>
                </a:solidFill>
                <a:latin typeface="Arial Black"/>
                <a:ea typeface="Times New Roman"/>
                <a:cs typeface="Times New Roman"/>
                <a:hlinkClick r:id="rId2"/>
              </a:rPr>
              <a:t>://www.youtube.com/watch?v=BNQNTvEDtBA</a:t>
            </a:r>
            <a:endParaRPr lang="en-US" b="1" kern="50" dirty="0">
              <a:solidFill>
                <a:prstClr val="black"/>
              </a:solidFill>
              <a:latin typeface="Arial Black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fr-FR" kern="0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9" y="1124744"/>
            <a:ext cx="855538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" y="2132855"/>
            <a:ext cx="9046504" cy="313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37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579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30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" y="187198"/>
            <a:ext cx="909343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88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93" y="116632"/>
            <a:ext cx="88724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kern="0" dirty="0" smtClean="0">
                <a:solidFill>
                  <a:prstClr val="black"/>
                </a:solidFill>
                <a:latin typeface="Comic Sans MS"/>
                <a:ea typeface="Calibri"/>
              </a:rPr>
              <a:t>SEANCE 3:</a:t>
            </a:r>
          </a:p>
          <a:p>
            <a:pPr marL="342900" indent="-342900">
              <a:lnSpc>
                <a:spcPct val="115000"/>
              </a:lnSpc>
              <a:buAutoNum type="arabicParenR"/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Correction exercice de CE </a:t>
            </a:r>
          </a:p>
          <a:p>
            <a:pPr marL="342900" indent="-342900">
              <a:lnSpc>
                <a:spcPct val="115000"/>
              </a:lnSpc>
              <a:buAutoNum type="arabicParenR"/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WU – vidéo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</a:rPr>
              <a:t>Hadrian’s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</a:rPr>
              <a:t>wall</a:t>
            </a:r>
            <a:endParaRPr lang="fr-FR" kern="0" dirty="0" smtClean="0">
              <a:solidFill>
                <a:prstClr val="black"/>
              </a:solidFill>
              <a:latin typeface="Comic Sans MS"/>
              <a:ea typeface="Calibri"/>
            </a:endParaRPr>
          </a:p>
        </p:txBody>
      </p:sp>
      <p:pic>
        <p:nvPicPr>
          <p:cNvPr id="11266" name="Picture 2" descr="Résultat de recherche d'images pour &quot;hadrian's wall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558002" cy="3411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32"/>
          <p:cNvSpPr>
            <a:spLocks noChangeArrowheads="1" noChangeShapeType="1" noTextEdit="1"/>
          </p:cNvSpPr>
          <p:nvPr/>
        </p:nvSpPr>
        <p:spPr bwMode="auto">
          <a:xfrm>
            <a:off x="4636990" y="1150480"/>
            <a:ext cx="2876550" cy="7080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NAME?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7" name="WordArt 32"/>
          <p:cNvSpPr>
            <a:spLocks noChangeArrowheads="1" noChangeShapeType="1" noTextEdit="1"/>
          </p:cNvSpPr>
          <p:nvPr/>
        </p:nvSpPr>
        <p:spPr bwMode="auto">
          <a:xfrm>
            <a:off x="5940152" y="2403411"/>
            <a:ext cx="2876550" cy="7080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WHERE?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8" name="WordArt 32"/>
          <p:cNvSpPr>
            <a:spLocks noChangeArrowheads="1" noChangeShapeType="1" noTextEdit="1"/>
          </p:cNvSpPr>
          <p:nvPr/>
        </p:nvSpPr>
        <p:spPr bwMode="auto">
          <a:xfrm>
            <a:off x="5940152" y="3939083"/>
            <a:ext cx="2876550" cy="7080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WHEN?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264050" y="3340583"/>
            <a:ext cx="2876550" cy="7080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WHO?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205136" y="1858505"/>
            <a:ext cx="2876550" cy="7080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WHY?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1" name="WordArt 32"/>
          <p:cNvSpPr>
            <a:spLocks noChangeArrowheads="1" noChangeShapeType="1" noTextEdit="1"/>
          </p:cNvSpPr>
          <p:nvPr/>
        </p:nvSpPr>
        <p:spPr bwMode="auto">
          <a:xfrm>
            <a:off x="539552" y="4293095"/>
            <a:ext cx="4343851" cy="244827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DETAILS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ABOUT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THE MONUMENT?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1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60648"/>
            <a:ext cx="887243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3) Travail de CO à partir de la vidéo sur le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</a:rPr>
              <a:t>Jorvik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 Centre de York</a:t>
            </a:r>
          </a:p>
          <a:p>
            <a:pPr>
              <a:lnSpc>
                <a:spcPct val="115000"/>
              </a:lnSpc>
            </a:pPr>
            <a:r>
              <a:rPr lang="en-US" b="1" kern="50" dirty="0">
                <a:solidFill>
                  <a:schemeClr val="accent2"/>
                </a:solidFill>
                <a:latin typeface="Arial Black"/>
                <a:ea typeface="Times New Roman"/>
                <a:hlinkClick r:id="rId2"/>
              </a:rPr>
              <a:t>https://</a:t>
            </a:r>
            <a:r>
              <a:rPr lang="en-US" b="1" kern="50" dirty="0" smtClean="0">
                <a:solidFill>
                  <a:schemeClr val="accent2"/>
                </a:solidFill>
                <a:latin typeface="Arial Black"/>
                <a:ea typeface="Times New Roman"/>
                <a:hlinkClick r:id="rId2"/>
              </a:rPr>
              <a:t>www.youtube.com/watch?v=R7Pp73z-YyE</a:t>
            </a:r>
            <a:endParaRPr lang="en-US" b="1" kern="50" dirty="0" smtClean="0">
              <a:solidFill>
                <a:schemeClr val="accent2"/>
              </a:solidFill>
              <a:latin typeface="Arial Black"/>
              <a:ea typeface="Times New Roman"/>
            </a:endParaRPr>
          </a:p>
          <a:p>
            <a:pPr>
              <a:lnSpc>
                <a:spcPct val="115000"/>
              </a:lnSpc>
            </a:pPr>
            <a:endParaRPr lang="en-US" b="1" kern="50" dirty="0">
              <a:latin typeface="Arial Black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 </a:t>
            </a:r>
            <a:endParaRPr lang="en-US" b="1" kern="50" dirty="0">
              <a:solidFill>
                <a:prstClr val="black"/>
              </a:solidFill>
              <a:latin typeface="Arial Black"/>
              <a:ea typeface="Times New Roman"/>
            </a:endParaRPr>
          </a:p>
          <a:p>
            <a:pPr>
              <a:lnSpc>
                <a:spcPct val="115000"/>
              </a:lnSpc>
            </a:pPr>
            <a:endParaRPr lang="fr-FR" kern="0" dirty="0" smtClean="0">
              <a:solidFill>
                <a:prstClr val="black"/>
              </a:solidFill>
              <a:latin typeface="Comic Sans MS"/>
              <a:ea typeface="Calibri"/>
            </a:endParaRPr>
          </a:p>
        </p:txBody>
      </p:sp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9" y="1124744"/>
            <a:ext cx="855538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98558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9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8" y="185944"/>
            <a:ext cx="8965292" cy="51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97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78"/>
            <a:ext cx="7686669" cy="68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80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93" y="116632"/>
            <a:ext cx="887243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kern="0" dirty="0" smtClean="0">
                <a:solidFill>
                  <a:prstClr val="black"/>
                </a:solidFill>
                <a:latin typeface="Comic Sans MS"/>
                <a:ea typeface="Calibri"/>
              </a:rPr>
              <a:t>SEANCE 4:</a:t>
            </a:r>
          </a:p>
          <a:p>
            <a:pPr marL="342900" indent="-342900">
              <a:lnSpc>
                <a:spcPct val="115000"/>
              </a:lnSpc>
              <a:buAutoNum type="arabicParenR"/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WU – vidéo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</a:rPr>
              <a:t>Jorvik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 Centre</a:t>
            </a:r>
          </a:p>
        </p:txBody>
      </p:sp>
      <p:pic>
        <p:nvPicPr>
          <p:cNvPr id="15362" name="Picture 2" descr="Résultat de recherche d'images pour &quot;jorvik viking centre york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78" y="2271088"/>
            <a:ext cx="3426741" cy="257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ésultat de recherche d'images pour &quot;jorvik viking centre york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3345"/>
            <a:ext cx="1913979" cy="1435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www.jorvikvikingcentre.co.uk/wp-content/uploads/2017/01/Comb-Case-810x5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376250"/>
            <a:ext cx="1791212" cy="1249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ésultat de recherche d'images pour &quot;jorvik viking centre york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45" y="1472220"/>
            <a:ext cx="2516762" cy="1381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Résultat de recherche d'images pour &quot;jorvik viking time machine centre york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2755900" y="-1668463"/>
            <a:ext cx="2914650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9" y="3906219"/>
            <a:ext cx="1432881" cy="171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0404" y="245897"/>
            <a:ext cx="4225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Place ? </a:t>
            </a:r>
          </a:p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fr-FR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hat</a:t>
            </a:r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about? </a:t>
            </a:r>
            <a:r>
              <a:rPr lang="fr-FR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Where</a:t>
            </a:r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?)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0" y="5733256"/>
            <a:ext cx="1662666" cy="8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72980" y="5399871"/>
            <a:ext cx="1010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853233"/>
            <a:ext cx="3078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ctivities</a:t>
            </a:r>
            <a:r>
              <a:rPr lang="fr-F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5344" y="5733256"/>
            <a:ext cx="38347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fr-FR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museum</a:t>
            </a:r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7059" y="2560845"/>
            <a:ext cx="21659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Story</a:t>
            </a:r>
          </a:p>
          <a:p>
            <a:pPr algn="ctr"/>
            <a:r>
              <a:rPr lang="fr-F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fr-F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f the </a:t>
            </a:r>
          </a:p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place?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9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4559"/>
            <a:ext cx="887243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fr-FR" kern="0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2)Travail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sur la biographie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d’Alfred the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G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reat</a:t>
            </a:r>
          </a:p>
          <a:p>
            <a:pPr>
              <a:lnSpc>
                <a:spcPct val="115000"/>
              </a:lnSpc>
            </a:pPr>
            <a:endParaRPr lang="fr-FR" kern="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STEP 1: (EOC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à partir d’une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diapo)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 : 5 à 10 minutes de préparation en groupes </a:t>
            </a:r>
            <a:endParaRPr lang="fr-FR" kern="0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fr-FR" kern="0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puis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challenge oral (1 point par phrase simple / 2 points par phrase complexe) </a:t>
            </a:r>
            <a:endParaRPr lang="fr-FR" kern="5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9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92760" y="301320"/>
            <a:ext cx="2273400" cy="5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fr-FR" sz="20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BIOGRAPHY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4"/>
          <p:cNvPicPr/>
          <p:nvPr/>
        </p:nvPicPr>
        <p:blipFill>
          <a:blip r:embed="rId3" cstate="print"/>
          <a:stretch/>
        </p:blipFill>
        <p:spPr>
          <a:xfrm>
            <a:off x="68067" y="665798"/>
            <a:ext cx="765360" cy="61884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899592" y="322158"/>
            <a:ext cx="2819160" cy="1306121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between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847 and 849</a:t>
            </a:r>
          </a:p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(in England, in the Royal</a:t>
            </a:r>
          </a:p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 Estate of </a:t>
            </a:r>
            <a:r>
              <a:rPr 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Wantage</a:t>
            </a:r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 =</a:t>
            </a:r>
          </a:p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 </a:t>
            </a:r>
            <a:r>
              <a:rPr lang="en-US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Oxfordshire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)</a:t>
            </a: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07974" y="2199182"/>
            <a:ext cx="3069277" cy="2309938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FAMILY</a:t>
            </a:r>
            <a:r>
              <a:rPr lang="en-US" dirty="0">
                <a:solidFill>
                  <a:prstClr val="black"/>
                </a:solidFill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Father :King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Aethelwulf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of 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Wessex (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death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858)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Mother :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Osburh</a:t>
            </a:r>
            <a:endParaRPr lang="fr-F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 </a:t>
            </a:r>
            <a:r>
              <a:rPr lang="fr-FR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lder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brothers</a:t>
            </a: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His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wife</a:t>
            </a:r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Ealhswith</a:t>
            </a:r>
            <a:endParaRPr lang="fr-FR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 or 6 </a:t>
            </a:r>
            <a:r>
              <a:rPr lang="fr-FR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children</a:t>
            </a: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2451260" y="4859320"/>
            <a:ext cx="3391368" cy="416008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r>
              <a:rPr lang="fr-FR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N</a:t>
            </a:r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ame</a:t>
            </a:r>
            <a:r>
              <a:rPr lang="fr-F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: Alfred the Great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5901928" y="3789041"/>
            <a:ext cx="3210840" cy="1921316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Important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facts: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Great warrior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-Establish </a:t>
            </a: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peace </a:t>
            </a:r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with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Vikings 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Convert them to Christianity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Build </a:t>
            </a: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Kingdom </a:t>
            </a:r>
            <a:endParaRPr lang="en-US" sz="16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</a:t>
            </a:r>
            <a:r>
              <a:rPr lang="en-U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England</a:t>
            </a:r>
            <a:endParaRPr lang="fr-F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2797208" y="5855391"/>
            <a:ext cx="4007039" cy="949687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PERSONALITY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 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excellent 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listener / courageous</a:t>
            </a:r>
          </a:p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Open-minded</a:t>
            </a: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396815" y="4865298"/>
            <a:ext cx="1937605" cy="1939782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     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          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4"/>
          <p:cNvPicPr/>
          <p:nvPr/>
        </p:nvPicPr>
        <p:blipFill>
          <a:blip r:embed="rId4" cstate="print"/>
          <a:stretch/>
        </p:blipFill>
        <p:spPr>
          <a:xfrm>
            <a:off x="637872" y="5464657"/>
            <a:ext cx="523440" cy="491400"/>
          </a:xfrm>
          <a:prstGeom prst="rect">
            <a:avLst/>
          </a:prstGeom>
          <a:ln>
            <a:noFill/>
          </a:ln>
        </p:spPr>
      </p:pic>
      <p:sp>
        <p:nvSpPr>
          <p:cNvPr id="221" name="CustomShape 9"/>
          <p:cNvSpPr/>
          <p:nvPr/>
        </p:nvSpPr>
        <p:spPr>
          <a:xfrm>
            <a:off x="5957043" y="1185806"/>
            <a:ext cx="3100607" cy="2459218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CAREER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-King of </a:t>
            </a:r>
            <a:r>
              <a:rPr lang="en-US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Wessex</a:t>
            </a: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from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871 to c. 886  </a:t>
            </a:r>
            <a:endParaRPr lang="en-US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-King of the Anglo-Saxon</a:t>
            </a:r>
          </a:p>
          <a:p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from c. 886 to 899. </a:t>
            </a:r>
            <a:endParaRPr lang="en-US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Victory against </a:t>
            </a:r>
          </a:p>
          <a:p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fr-FR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Danish</a:t>
            </a: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King </a:t>
            </a:r>
            <a:r>
              <a:rPr lang="fr-FR" sz="20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Guthrum</a:t>
            </a:r>
            <a:r>
              <a:rPr lang="fr-F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at </a:t>
            </a:r>
            <a:r>
              <a:rPr lang="fr-FR" sz="20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Chippenham</a:t>
            </a:r>
            <a:endParaRPr lang="fr-F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</a:endParaRPr>
          </a:p>
        </p:txBody>
      </p:sp>
      <p:pic>
        <p:nvPicPr>
          <p:cNvPr id="224" name="Picture 8"/>
          <p:cNvPicPr/>
          <p:nvPr/>
        </p:nvPicPr>
        <p:blipFill>
          <a:blip r:embed="rId5" cstate="print"/>
          <a:stretch/>
        </p:blipFill>
        <p:spPr>
          <a:xfrm>
            <a:off x="4744800" y="187967"/>
            <a:ext cx="547200" cy="684000"/>
          </a:xfrm>
          <a:prstGeom prst="rect">
            <a:avLst/>
          </a:prstGeom>
          <a:ln>
            <a:noFill/>
          </a:ln>
        </p:spPr>
      </p:pic>
      <p:sp>
        <p:nvSpPr>
          <p:cNvPr id="225" name="CustomShape 10"/>
          <p:cNvSpPr/>
          <p:nvPr/>
        </p:nvSpPr>
        <p:spPr>
          <a:xfrm>
            <a:off x="5301945" y="239857"/>
            <a:ext cx="2637360" cy="673678"/>
          </a:xfrm>
          <a:prstGeom prst="rect">
            <a:avLst/>
          </a:prstGeom>
          <a:solidFill>
            <a:schemeClr val="bg1"/>
          </a:solidFill>
          <a:ln w="3816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October 26</a:t>
            </a:r>
            <a:r>
              <a:rPr lang="en-US" b="1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899</a:t>
            </a:r>
          </a:p>
          <a:p>
            <a:r>
              <a:rPr lang="en-US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</a:rPr>
              <a:t>England (Winchester)</a:t>
            </a: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75" y="2060848"/>
            <a:ext cx="2221165" cy="21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37" y="4936375"/>
            <a:ext cx="851965" cy="9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RÃ©sultat de recherche d'images pour &quot;poem carto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60" y="5894363"/>
            <a:ext cx="742982" cy="79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/>
          <p:nvPr/>
        </p:nvPicPr>
        <p:blipFill>
          <a:blip r:embed="rId4" cstate="print"/>
          <a:stretch/>
        </p:blipFill>
        <p:spPr>
          <a:xfrm>
            <a:off x="637872" y="5415422"/>
            <a:ext cx="523440" cy="491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7316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5" y="30235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fr-FR" sz="1400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Supports </a:t>
            </a:r>
            <a:r>
              <a:rPr lang="fr-FR" sz="1400" b="1" kern="50" dirty="0">
                <a:latin typeface="Arial Black"/>
                <a:ea typeface="Arial Black"/>
                <a:cs typeface="Arial Black"/>
              </a:rPr>
              <a:t>: </a:t>
            </a:r>
            <a:endParaRPr lang="fr-FR" sz="1400" kern="50" dirty="0">
              <a:ea typeface="Times New Roman"/>
              <a:cs typeface="Times New Roman"/>
            </a:endParaRP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en-US" sz="1400" b="1" kern="50" dirty="0">
                <a:latin typeface="Arial Black"/>
                <a:ea typeface="Arial Black"/>
                <a:cs typeface="Arial Black"/>
              </a:rPr>
              <a:t> </a:t>
            </a:r>
            <a:r>
              <a:rPr lang="en-US" sz="1400" b="1" kern="50" dirty="0" err="1" smtClean="0">
                <a:latin typeface="Arial Black"/>
                <a:ea typeface="Arial Black"/>
                <a:cs typeface="Arial Black"/>
              </a:rPr>
              <a:t>vidéos</a:t>
            </a:r>
            <a:r>
              <a:rPr lang="en-US" sz="1400" b="1" kern="50" dirty="0" smtClean="0">
                <a:latin typeface="Arial Black"/>
                <a:ea typeface="Arial Black"/>
                <a:cs typeface="Arial Black"/>
              </a:rPr>
              <a:t> </a:t>
            </a:r>
          </a:p>
          <a:p>
            <a:pPr algn="just" hangingPunct="0">
              <a:spcAft>
                <a:spcPts val="0"/>
              </a:spcAft>
            </a:pPr>
            <a:r>
              <a:rPr lang="en-US" sz="1400" b="1" kern="50" dirty="0" smtClean="0">
                <a:latin typeface="Arial Black"/>
                <a:ea typeface="Times New Roman"/>
                <a:cs typeface="Times New Roman"/>
              </a:rPr>
              <a:t>JORVIK VIKING CENTRE (YORK) </a:t>
            </a:r>
            <a:r>
              <a:rPr lang="en-US" sz="1400" b="1" kern="50" dirty="0">
                <a:latin typeface="Arial Black"/>
                <a:ea typeface="Times New Roman"/>
                <a:cs typeface="Times New Roman"/>
              </a:rPr>
              <a:t>: </a:t>
            </a:r>
            <a:r>
              <a:rPr lang="en-US" sz="1400" b="1" kern="50" dirty="0">
                <a:latin typeface="Arial Black"/>
                <a:ea typeface="Times New Roman"/>
                <a:cs typeface="Times New Roman"/>
                <a:hlinkClick r:id="rId2"/>
              </a:rPr>
              <a:t>https://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  <a:hlinkClick r:id="rId2"/>
              </a:rPr>
              <a:t>www.youtube.com/watch?v=R7Pp73z-YyE</a:t>
            </a:r>
            <a:endParaRPr lang="en-US" sz="1400" b="1" kern="50" dirty="0" smtClean="0">
              <a:latin typeface="Arial Black"/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en-US" sz="1400" b="1" kern="50" dirty="0">
                <a:latin typeface="Arial Black"/>
                <a:ea typeface="Times New Roman"/>
                <a:cs typeface="Times New Roman"/>
              </a:rPr>
              <a:t>HADRIAN’S WALL: </a:t>
            </a:r>
            <a:r>
              <a:rPr lang="en-US" sz="1400" b="1" kern="50" dirty="0">
                <a:latin typeface="Arial Black"/>
                <a:ea typeface="Times New Roman"/>
                <a:cs typeface="Times New Roman"/>
                <a:hlinkClick r:id="rId3"/>
              </a:rPr>
              <a:t>https://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  <a:hlinkClick r:id="rId3"/>
              </a:rPr>
              <a:t>www.youtube.com/watch?v=BNQNTvEDtBA</a:t>
            </a:r>
            <a:endParaRPr lang="en-US" sz="1400" b="1" kern="50" dirty="0" smtClean="0">
              <a:latin typeface="Arial Black"/>
              <a:ea typeface="Times New Roman"/>
              <a:cs typeface="Times New Roman"/>
            </a:endParaRP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en-US" sz="1400" b="1" kern="50" dirty="0" err="1" smtClean="0">
                <a:latin typeface="Arial Black"/>
                <a:ea typeface="Times New Roman"/>
                <a:cs typeface="Times New Roman"/>
              </a:rPr>
              <a:t>Textes</a:t>
            </a:r>
            <a:endParaRPr lang="en-US" sz="1400" b="1" kern="50" dirty="0" smtClean="0">
              <a:latin typeface="Arial Black"/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en-US" sz="1400" b="1" kern="50" dirty="0" err="1" smtClean="0">
                <a:latin typeface="Arial Black"/>
                <a:ea typeface="Times New Roman"/>
                <a:cs typeface="Times New Roman"/>
              </a:rPr>
              <a:t>Extraits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</a:rPr>
              <a:t>/adaptations </a:t>
            </a:r>
            <a:r>
              <a:rPr lang="en-US" sz="1400" b="1" kern="50" dirty="0" err="1" smtClean="0">
                <a:latin typeface="Arial Black"/>
                <a:ea typeface="Times New Roman"/>
                <a:cs typeface="Times New Roman"/>
              </a:rPr>
              <a:t>tirés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</a:rPr>
              <a:t> du livre British History by Miles Kelly</a:t>
            </a:r>
          </a:p>
          <a:p>
            <a:pPr algn="just" hangingPunct="0">
              <a:spcAft>
                <a:spcPts val="0"/>
              </a:spcAft>
            </a:pPr>
            <a:r>
              <a:rPr lang="en-US" sz="1400" b="1" kern="50" dirty="0" err="1" smtClean="0">
                <a:latin typeface="Arial Black"/>
                <a:ea typeface="Times New Roman"/>
                <a:cs typeface="Times New Roman"/>
              </a:rPr>
              <a:t>Extraits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</a:rPr>
              <a:t>/adaptation </a:t>
            </a:r>
            <a:r>
              <a:rPr lang="en-US" sz="1400" b="1" kern="50" dirty="0">
                <a:latin typeface="Arial Black"/>
                <a:ea typeface="Times New Roman"/>
                <a:cs typeface="Times New Roman"/>
              </a:rPr>
              <a:t>du site BBC GCSE BITESIZE : </a:t>
            </a:r>
            <a:r>
              <a:rPr lang="en-US" sz="1400" b="1" kern="50" dirty="0">
                <a:latin typeface="Arial Black"/>
                <a:ea typeface="Times New Roman"/>
                <a:cs typeface="Times New Roman"/>
                <a:hlinkClick r:id="rId4"/>
              </a:rPr>
              <a:t>https://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  <a:hlinkClick r:id="rId4"/>
              </a:rPr>
              <a:t>www.bbc.com/bitesize/learn</a:t>
            </a:r>
            <a:endParaRPr lang="en-US" sz="1400" b="1" kern="50" dirty="0" smtClean="0">
              <a:latin typeface="Arial Black"/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en-US" sz="1400" b="1" kern="50" dirty="0" err="1" smtClean="0">
                <a:latin typeface="Arial Black"/>
                <a:ea typeface="Times New Roman"/>
                <a:cs typeface="Times New Roman"/>
              </a:rPr>
              <a:t>Extraits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</a:rPr>
              <a:t>/adaptation </a:t>
            </a:r>
            <a:r>
              <a:rPr lang="en-US" sz="1400" b="1" kern="50" dirty="0" err="1" smtClean="0">
                <a:latin typeface="Arial Black"/>
                <a:ea typeface="Times New Roman"/>
                <a:cs typeface="Times New Roman"/>
              </a:rPr>
              <a:t>tirés</a:t>
            </a:r>
            <a:r>
              <a:rPr lang="en-US" sz="1400" b="1" kern="50" dirty="0" smtClean="0">
                <a:latin typeface="Arial Black"/>
                <a:ea typeface="Times New Roman"/>
                <a:cs typeface="Times New Roman"/>
              </a:rPr>
              <a:t> du site : </a:t>
            </a:r>
            <a:r>
              <a:rPr lang="fr-FR" sz="1400" u="sng" dirty="0" smtClean="0">
                <a:latin typeface="Arial Black" panose="020B0A04020102020204" pitchFamily="34" charset="0"/>
                <a:hlinkClick r:id="rId5"/>
              </a:rPr>
              <a:t>www.primaryhomeworkhelp.co.uk</a:t>
            </a:r>
            <a:endParaRPr lang="fr-FR" sz="1400" u="sng" dirty="0" smtClean="0">
              <a:latin typeface="Arial Black" panose="020B0A04020102020204" pitchFamily="34" charset="0"/>
            </a:endParaRP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endParaRPr lang="fr-FR" sz="14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fr-FR" sz="1400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Evaluations</a:t>
            </a:r>
            <a:r>
              <a:rPr lang="fr-FR" sz="1400" kern="50" dirty="0">
                <a:latin typeface="Arial Black"/>
                <a:ea typeface="Arial Black"/>
                <a:cs typeface="Arial Black"/>
              </a:rPr>
              <a:t> :</a:t>
            </a:r>
            <a:endParaRPr lang="fr-FR" sz="14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fr-FR" sz="1400" kern="50" dirty="0">
                <a:latin typeface="Arial Black"/>
                <a:ea typeface="Arial Black"/>
                <a:cs typeface="Arial Black"/>
              </a:rPr>
              <a:t>- </a:t>
            </a:r>
            <a:r>
              <a:rPr lang="fr-FR" sz="1400" kern="50" dirty="0" smtClean="0">
                <a:latin typeface="Arial Black"/>
                <a:ea typeface="Arial Black"/>
                <a:cs typeface="Arial Black"/>
              </a:rPr>
              <a:t>CO vidéo ou CE (par exemple sur la ville de Bath)</a:t>
            </a:r>
            <a:endParaRPr lang="fr-FR" sz="14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r>
              <a:rPr lang="fr-FR" sz="1400" kern="50" dirty="0">
                <a:latin typeface="Arial Black"/>
                <a:ea typeface="Arial Black"/>
                <a:cs typeface="Arial Black"/>
              </a:rPr>
              <a:t> </a:t>
            </a:r>
            <a:endParaRPr lang="fr-FR" sz="1400" kern="50" dirty="0">
              <a:ea typeface="Times New Roman"/>
              <a:cs typeface="Times New Roman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7200062"/>
              </p:ext>
            </p:extLst>
          </p:nvPr>
        </p:nvGraphicFramePr>
        <p:xfrm>
          <a:off x="238981" y="3140968"/>
          <a:ext cx="8712967" cy="2809953"/>
        </p:xfrm>
        <a:graphic>
          <a:graphicData uri="http://schemas.openxmlformats.org/drawingml/2006/table">
            <a:tbl>
              <a:tblPr firstRow="1" firstCol="1" bandRow="1"/>
              <a:tblGrid>
                <a:gridCol w="1411363"/>
                <a:gridCol w="1826572"/>
                <a:gridCol w="2652893"/>
                <a:gridCol w="2822139"/>
              </a:tblGrid>
              <a:tr h="33775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Objectifs grammaticaux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Objectifs lexicaux</a:t>
                      </a:r>
                      <a:endParaRPr lang="fr-FR" sz="1000" kern="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Objectifs culturels</a:t>
                      </a:r>
                      <a:endParaRPr lang="fr-FR" sz="1000" kern="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Objectifs pragmatiques</a:t>
                      </a:r>
                      <a:endParaRPr lang="fr-FR" sz="1000" kern="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196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900" dirty="0">
                          <a:effectLst/>
                          <a:latin typeface="Arial Black"/>
                        </a:rPr>
                        <a:t>Séquence de fin d’année= </a:t>
                      </a:r>
                      <a:r>
                        <a:rPr lang="fr-FR" sz="900" dirty="0" err="1">
                          <a:effectLst/>
                          <a:latin typeface="Arial Black"/>
                        </a:rPr>
                        <a:t>rebrassage</a:t>
                      </a:r>
                      <a:r>
                        <a:rPr lang="fr-FR" sz="900" dirty="0">
                          <a:effectLst/>
                          <a:latin typeface="Arial Black"/>
                        </a:rPr>
                        <a:t> grammatical de beaucoup de points vus au collège, entre autres :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 smtClean="0">
                          <a:effectLst/>
                          <a:latin typeface="Arial Black"/>
                        </a:rPr>
                        <a:t>Prétérit </a:t>
                      </a:r>
                      <a:r>
                        <a:rPr lang="fr-FR" sz="900" dirty="0">
                          <a:effectLst/>
                          <a:latin typeface="Arial Black"/>
                        </a:rPr>
                        <a:t>simple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 err="1" smtClean="0">
                          <a:effectLst/>
                          <a:latin typeface="Arial Black"/>
                        </a:rPr>
                        <a:t>Used</a:t>
                      </a:r>
                      <a:r>
                        <a:rPr lang="fr-FR" sz="900" dirty="0" smtClean="0">
                          <a:effectLst/>
                          <a:latin typeface="Arial Black"/>
                        </a:rPr>
                        <a:t> to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 smtClean="0">
                          <a:effectLst/>
                          <a:latin typeface="Arial Black"/>
                        </a:rPr>
                        <a:t>Voix passive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 smtClean="0">
                          <a:effectLst/>
                          <a:latin typeface="Arial Black"/>
                        </a:rPr>
                        <a:t>Questions</a:t>
                      </a:r>
                    </a:p>
                    <a:p>
                      <a:pPr marL="0" lvl="0" indent="0" fontAlgn="auto" hangingPunct="1">
                        <a:buFont typeface="Symbol"/>
                        <a:buNone/>
                      </a:pPr>
                      <a:endParaRPr lang="fr-FR" sz="900" dirty="0" smtClean="0">
                        <a:effectLst/>
                        <a:latin typeface="Arial Black"/>
                      </a:endParaRPr>
                    </a:p>
                    <a:p>
                      <a:pPr marL="0" lvl="0" indent="0" fontAlgn="auto" hangingPunct="1">
                        <a:buFont typeface="Symbol"/>
                        <a:buNone/>
                      </a:pP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Arial Black"/>
                        </a:rPr>
                        <a:t> 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Arial Black"/>
                        </a:rPr>
                        <a:t> 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adjectifs de personnalité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900" kern="5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 smtClean="0">
                          <a:effectLst/>
                          <a:latin typeface="Arial Black"/>
                        </a:rPr>
                        <a:t>Exprimer les dates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900" kern="5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Vocabulaire thème </a:t>
                      </a:r>
                      <a:r>
                        <a:rPr lang="fr-FR" sz="900" dirty="0" smtClean="0">
                          <a:effectLst/>
                          <a:latin typeface="Arial Black"/>
                        </a:rPr>
                        <a:t>et champ lexical de la guerre, des batailles, des armes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900" kern="5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Arial Black"/>
                        </a:rPr>
                        <a:t> 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Découverte </a:t>
                      </a:r>
                      <a:r>
                        <a:rPr lang="fr-FR" sz="900" dirty="0" smtClean="0">
                          <a:effectLst/>
                          <a:latin typeface="Arial Black"/>
                        </a:rPr>
                        <a:t>de</a:t>
                      </a:r>
                      <a:r>
                        <a:rPr lang="fr-FR" sz="900" baseline="0" dirty="0" smtClean="0">
                          <a:effectLst/>
                          <a:latin typeface="Arial Black"/>
                        </a:rPr>
                        <a:t> l’histoire des vagues successives d’invasion</a:t>
                      </a:r>
                      <a:r>
                        <a:rPr lang="fr-FR" sz="900" dirty="0" smtClean="0">
                          <a:effectLst/>
                          <a:latin typeface="Arial Black"/>
                        </a:rPr>
                        <a:t> </a:t>
                      </a:r>
                      <a:r>
                        <a:rPr lang="fr-FR" sz="900" dirty="0">
                          <a:effectLst/>
                          <a:latin typeface="Arial Black"/>
                        </a:rPr>
                        <a:t>(avec focus sur quelques éléments culturels et historiques)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Arial Black"/>
                        </a:rPr>
                        <a:t> 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Découverte </a:t>
                      </a:r>
                      <a:r>
                        <a:rPr lang="fr-FR" sz="900" dirty="0" smtClean="0">
                          <a:effectLst/>
                          <a:latin typeface="Arial Black"/>
                        </a:rPr>
                        <a:t>de personnages historiques emblématiques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Savoir formuler des hypothèses et utiliser le visuel pour appuyer son propos 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900" kern="50" dirty="0">
                          <a:effectLst/>
                          <a:latin typeface="Arial Black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Organiser son propos afin de décrire/ donner des informations de façon claire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900" kern="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kern="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Elaborer des stratégies d’écoute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900" dirty="0">
                          <a:effectLst/>
                          <a:latin typeface="Arial Black"/>
                        </a:rPr>
                        <a:t>Savoir repérer les éléments factuels dans un texte </a:t>
                      </a:r>
                      <a:endParaRPr lang="fr-FR" sz="900" dirty="0">
                        <a:effectLst/>
                        <a:latin typeface="Times New Roman"/>
                      </a:endParaRPr>
                    </a:p>
                    <a:p>
                      <a:pPr fontAlgn="auto" hangingPunct="1"/>
                      <a:r>
                        <a:rPr lang="fr-FR" sz="900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1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STEP 2 : EE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 (activité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différenciée)</a:t>
            </a:r>
          </a:p>
          <a:p>
            <a:pPr>
              <a:lnSpc>
                <a:spcPct val="115000"/>
              </a:lnSpc>
            </a:pPr>
            <a:endParaRPr lang="fr-FR" kern="0" dirty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Expansion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d’énoncés (rédaction biographie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d’Alfred the Great à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partir de la carte d’identité) </a:t>
            </a:r>
            <a:endParaRPr lang="fr-FR" kern="5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endParaRPr lang="fr-FR" dirty="0">
              <a:solidFill>
                <a:prstClr val="black"/>
              </a:solidFill>
              <a:latin typeface="Comic Sans MS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5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188639"/>
            <a:ext cx="8856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rgbClr val="FF0000"/>
                </a:solidFill>
              </a:rPr>
              <a:t>Writing</a:t>
            </a:r>
            <a:r>
              <a:rPr lang="fr-FR" sz="1000" b="1" dirty="0" smtClean="0">
                <a:solidFill>
                  <a:srgbClr val="FF0000"/>
                </a:solidFill>
              </a:rPr>
              <a:t> workshop : </a:t>
            </a:r>
            <a:r>
              <a:rPr lang="fr-FR" sz="1000" b="1" dirty="0" err="1" smtClean="0">
                <a:solidFill>
                  <a:srgbClr val="FF0000"/>
                </a:solidFill>
              </a:rPr>
              <a:t>writing</a:t>
            </a:r>
            <a:r>
              <a:rPr lang="fr-FR" sz="1000" b="1" dirty="0" smtClean="0">
                <a:solidFill>
                  <a:srgbClr val="FF0000"/>
                </a:solidFill>
              </a:rPr>
              <a:t> a </a:t>
            </a:r>
            <a:r>
              <a:rPr lang="fr-FR" sz="1000" b="1" dirty="0" err="1" smtClean="0">
                <a:solidFill>
                  <a:srgbClr val="FF0000"/>
                </a:solidFill>
              </a:rPr>
              <a:t>biography</a:t>
            </a:r>
            <a:endParaRPr lang="fr-FR" sz="1000" b="1" dirty="0" smtClean="0">
              <a:solidFill>
                <a:srgbClr val="FF0000"/>
              </a:solidFill>
            </a:endParaRPr>
          </a:p>
          <a:p>
            <a:endParaRPr lang="fr-FR" sz="1000" b="1" dirty="0">
              <a:solidFill>
                <a:prstClr val="black"/>
              </a:solidFill>
            </a:endParaRPr>
          </a:p>
          <a:p>
            <a:r>
              <a:rPr lang="fr-FR" sz="1000" b="1" dirty="0" smtClean="0">
                <a:solidFill>
                  <a:prstClr val="black"/>
                </a:solidFill>
              </a:rPr>
              <a:t>Use the information </a:t>
            </a:r>
            <a:r>
              <a:rPr lang="fr-FR" sz="1000" b="1" dirty="0" err="1" smtClean="0">
                <a:solidFill>
                  <a:prstClr val="black"/>
                </a:solidFill>
              </a:rPr>
              <a:t>from</a:t>
            </a:r>
            <a:r>
              <a:rPr lang="fr-FR" sz="1000" b="1" dirty="0" smtClean="0">
                <a:solidFill>
                  <a:prstClr val="black"/>
                </a:solidFill>
              </a:rPr>
              <a:t> the </a:t>
            </a:r>
            <a:r>
              <a:rPr lang="fr-FR" sz="1000" b="1" dirty="0" err="1" smtClean="0">
                <a:solidFill>
                  <a:prstClr val="black"/>
                </a:solidFill>
              </a:rPr>
              <a:t>Identity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card</a:t>
            </a:r>
            <a:r>
              <a:rPr lang="fr-FR" sz="1000" b="1" dirty="0" smtClean="0">
                <a:solidFill>
                  <a:prstClr val="black"/>
                </a:solidFill>
              </a:rPr>
              <a:t> and </a:t>
            </a:r>
            <a:r>
              <a:rPr lang="fr-FR" sz="1000" b="1" dirty="0" err="1" smtClean="0">
                <a:solidFill>
                  <a:prstClr val="black"/>
                </a:solidFill>
              </a:rPr>
              <a:t>write</a:t>
            </a:r>
            <a:r>
              <a:rPr lang="fr-FR" sz="1000" b="1" dirty="0" smtClean="0">
                <a:solidFill>
                  <a:prstClr val="black"/>
                </a:solidFill>
              </a:rPr>
              <a:t> Alfred The </a:t>
            </a:r>
            <a:r>
              <a:rPr lang="fr-FR" sz="1000" b="1" dirty="0" err="1" smtClean="0">
                <a:solidFill>
                  <a:prstClr val="black"/>
                </a:solidFill>
              </a:rPr>
              <a:t>Great’s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biography</a:t>
            </a:r>
            <a:r>
              <a:rPr lang="fr-FR" sz="1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FR" sz="1000" b="1" dirty="0" smtClean="0">
                <a:solidFill>
                  <a:prstClr val="black"/>
                </a:solidFill>
              </a:rPr>
              <a:t>Look at the HELP </a:t>
            </a:r>
            <a:r>
              <a:rPr lang="fr-FR" sz="1000" b="1" dirty="0" err="1" smtClean="0">
                <a:solidFill>
                  <a:prstClr val="black"/>
                </a:solidFill>
              </a:rPr>
              <a:t>column</a:t>
            </a:r>
            <a:r>
              <a:rPr lang="fr-FR" sz="1000" b="1" dirty="0" smtClean="0">
                <a:solidFill>
                  <a:prstClr val="black"/>
                </a:solidFill>
              </a:rPr>
              <a:t> to guide </a:t>
            </a:r>
            <a:r>
              <a:rPr lang="fr-FR" sz="1000" b="1" dirty="0" err="1" smtClean="0">
                <a:solidFill>
                  <a:prstClr val="black"/>
                </a:solidFill>
              </a:rPr>
              <a:t>you</a:t>
            </a:r>
            <a:r>
              <a:rPr lang="fr-FR" sz="1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FR" sz="1000" b="1" dirty="0" smtClean="0">
                <a:solidFill>
                  <a:prstClr val="black"/>
                </a:solidFill>
              </a:rPr>
              <a:t>To </a:t>
            </a:r>
            <a:r>
              <a:rPr lang="fr-FR" sz="1000" b="1" dirty="0" err="1" smtClean="0">
                <a:solidFill>
                  <a:prstClr val="black"/>
                </a:solidFill>
              </a:rPr>
              <a:t>improve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your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presentation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you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can</a:t>
            </a:r>
            <a:r>
              <a:rPr lang="fr-FR" sz="1000" b="1" dirty="0" smtClean="0">
                <a:solidFill>
                  <a:prstClr val="black"/>
                </a:solidFill>
              </a:rPr>
              <a:t> use </a:t>
            </a:r>
            <a:r>
              <a:rPr lang="fr-FR" sz="1000" b="1" dirty="0" err="1" smtClean="0">
                <a:solidFill>
                  <a:prstClr val="black"/>
                </a:solidFill>
              </a:rPr>
              <a:t>linking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words</a:t>
            </a:r>
            <a:r>
              <a:rPr lang="fr-FR" sz="1000" b="1" dirty="0" smtClean="0">
                <a:solidFill>
                  <a:prstClr val="black"/>
                </a:solidFill>
              </a:rPr>
              <a:t>: </a:t>
            </a:r>
            <a:r>
              <a:rPr lang="fr-FR" sz="1000" b="1" dirty="0" smtClean="0">
                <a:solidFill>
                  <a:srgbClr val="FF0000"/>
                </a:solidFill>
              </a:rPr>
              <a:t>BUT / AND / BECAUSE</a:t>
            </a:r>
          </a:p>
          <a:p>
            <a:endParaRPr lang="fr-FR" sz="1000" b="1" dirty="0">
              <a:solidFill>
                <a:prstClr val="black"/>
              </a:solidFill>
            </a:endParaRPr>
          </a:p>
          <a:p>
            <a:endParaRPr lang="fr-FR" sz="10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5755504"/>
              </p:ext>
            </p:extLst>
          </p:nvPr>
        </p:nvGraphicFramePr>
        <p:xfrm>
          <a:off x="1403648" y="1124744"/>
          <a:ext cx="6216352" cy="526984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08176"/>
                <a:gridCol w="3108176"/>
              </a:tblGrid>
              <a:tr h="398524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Name: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</a:rPr>
                        <a:t> Alfred the Great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HELP</a:t>
                      </a:r>
                      <a:endParaRPr lang="fr-F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birth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847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Estate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Wantage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dates: in 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In + place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1441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Family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FATHER: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(BE the King….) + die in…….</a:t>
                      </a: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HAVE 4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older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brothers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HAVE 5 or 6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children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Preterit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simple: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Regular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verbs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BV+ (e)d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Irregular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verbs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2</a:t>
                      </a:r>
                      <a:r>
                        <a:rPr lang="fr-FR" sz="9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column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Preterit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BE =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were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Die =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755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Career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King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 of Wessex + of the Anglo-Saxon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Victory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Danish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King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……….and </a:t>
                      </a:r>
                      <a:r>
                        <a:rPr lang="fr-FR" sz="900" b="1" baseline="0" smtClean="0">
                          <a:solidFill>
                            <a:schemeClr val="tx1"/>
                          </a:solidFill>
                        </a:rPr>
                        <a:t>…..too</a:t>
                      </a: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Verbs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fight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(FOUGHT) 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win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(WON) 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9651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facts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great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warrior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Establish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peace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Vikings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convert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them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christianity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Kingdom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Establish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Convert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(BUILT)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Personality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an excellent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listener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open-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minded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courageaous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Hobbies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hunt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poetry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ING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Date of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death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 26 / 10 /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899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dates: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+ ordinal (-th) 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45994"/>
            <a:ext cx="337284" cy="3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5" y="5752653"/>
            <a:ext cx="2619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39"/>
            <a:ext cx="539552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5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44625"/>
            <a:ext cx="9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prstClr val="black"/>
                </a:solidFill>
              </a:rPr>
              <a:t>Writing</a:t>
            </a:r>
            <a:r>
              <a:rPr lang="fr-FR" sz="1000" b="1" dirty="0" smtClean="0">
                <a:solidFill>
                  <a:prstClr val="black"/>
                </a:solidFill>
              </a:rPr>
              <a:t> workshop : </a:t>
            </a:r>
            <a:r>
              <a:rPr lang="fr-FR" sz="1000" b="1" dirty="0" err="1" smtClean="0">
                <a:solidFill>
                  <a:prstClr val="black"/>
                </a:solidFill>
              </a:rPr>
              <a:t>writing</a:t>
            </a:r>
            <a:r>
              <a:rPr lang="fr-FR" sz="1000" b="1" dirty="0" smtClean="0">
                <a:solidFill>
                  <a:prstClr val="black"/>
                </a:solidFill>
              </a:rPr>
              <a:t> a </a:t>
            </a:r>
            <a:r>
              <a:rPr lang="fr-FR" sz="1000" b="1" dirty="0" err="1" smtClean="0">
                <a:solidFill>
                  <a:prstClr val="black"/>
                </a:solidFill>
              </a:rPr>
              <a:t>biography</a:t>
            </a:r>
            <a:endParaRPr lang="fr-FR" sz="1000" b="1" dirty="0" smtClean="0">
              <a:solidFill>
                <a:prstClr val="black"/>
              </a:solidFill>
            </a:endParaRPr>
          </a:p>
          <a:p>
            <a:endParaRPr lang="fr-FR" sz="1000" b="1" dirty="0">
              <a:solidFill>
                <a:prstClr val="black"/>
              </a:solidFill>
            </a:endParaRPr>
          </a:p>
          <a:p>
            <a:r>
              <a:rPr lang="fr-FR" sz="1000" b="1" dirty="0" smtClean="0">
                <a:solidFill>
                  <a:prstClr val="black"/>
                </a:solidFill>
              </a:rPr>
              <a:t>Use the information </a:t>
            </a:r>
            <a:r>
              <a:rPr lang="fr-FR" sz="1000" b="1" dirty="0" err="1" smtClean="0">
                <a:solidFill>
                  <a:prstClr val="black"/>
                </a:solidFill>
              </a:rPr>
              <a:t>from</a:t>
            </a:r>
            <a:r>
              <a:rPr lang="fr-FR" sz="1000" b="1" dirty="0" smtClean="0">
                <a:solidFill>
                  <a:prstClr val="black"/>
                </a:solidFill>
              </a:rPr>
              <a:t> the </a:t>
            </a:r>
            <a:r>
              <a:rPr lang="fr-FR" sz="1000" b="1" dirty="0" err="1" smtClean="0">
                <a:solidFill>
                  <a:prstClr val="black"/>
                </a:solidFill>
              </a:rPr>
              <a:t>Identity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card</a:t>
            </a:r>
            <a:r>
              <a:rPr lang="fr-FR" sz="1000" b="1" dirty="0" smtClean="0">
                <a:solidFill>
                  <a:prstClr val="black"/>
                </a:solidFill>
              </a:rPr>
              <a:t> and </a:t>
            </a:r>
            <a:r>
              <a:rPr lang="fr-FR" sz="1000" b="1" dirty="0" err="1" smtClean="0">
                <a:solidFill>
                  <a:prstClr val="black"/>
                </a:solidFill>
              </a:rPr>
              <a:t>write</a:t>
            </a:r>
            <a:r>
              <a:rPr lang="fr-FR" sz="1000" b="1" dirty="0" smtClean="0">
                <a:solidFill>
                  <a:prstClr val="black"/>
                </a:solidFill>
              </a:rPr>
              <a:t> Alfred The </a:t>
            </a:r>
            <a:r>
              <a:rPr lang="fr-FR" sz="1000" b="1" dirty="0" err="1" smtClean="0">
                <a:solidFill>
                  <a:prstClr val="black"/>
                </a:solidFill>
              </a:rPr>
              <a:t>Great’s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biography</a:t>
            </a:r>
            <a:r>
              <a:rPr lang="fr-FR" sz="1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FR" sz="1000" b="1" dirty="0" smtClean="0">
                <a:solidFill>
                  <a:prstClr val="black"/>
                </a:solidFill>
              </a:rPr>
              <a:t>Look at the HELP </a:t>
            </a:r>
            <a:r>
              <a:rPr lang="fr-FR" sz="1000" b="1" dirty="0" err="1" smtClean="0">
                <a:solidFill>
                  <a:prstClr val="black"/>
                </a:solidFill>
              </a:rPr>
              <a:t>column</a:t>
            </a:r>
            <a:r>
              <a:rPr lang="fr-FR" sz="1000" b="1" dirty="0" smtClean="0">
                <a:solidFill>
                  <a:prstClr val="black"/>
                </a:solidFill>
              </a:rPr>
              <a:t> to guide </a:t>
            </a:r>
            <a:r>
              <a:rPr lang="fr-FR" sz="1000" b="1" dirty="0" err="1" smtClean="0">
                <a:solidFill>
                  <a:prstClr val="black"/>
                </a:solidFill>
              </a:rPr>
              <a:t>you</a:t>
            </a:r>
            <a:r>
              <a:rPr lang="fr-FR" sz="1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FR" sz="1000" b="1" dirty="0" smtClean="0">
                <a:solidFill>
                  <a:prstClr val="black"/>
                </a:solidFill>
              </a:rPr>
              <a:t>To </a:t>
            </a:r>
            <a:r>
              <a:rPr lang="fr-FR" sz="1000" b="1" dirty="0" err="1" smtClean="0">
                <a:solidFill>
                  <a:prstClr val="black"/>
                </a:solidFill>
              </a:rPr>
              <a:t>improve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your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presentation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you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can</a:t>
            </a:r>
            <a:r>
              <a:rPr lang="fr-FR" sz="1000" b="1" dirty="0" smtClean="0">
                <a:solidFill>
                  <a:prstClr val="black"/>
                </a:solidFill>
              </a:rPr>
              <a:t> use </a:t>
            </a:r>
            <a:r>
              <a:rPr lang="fr-FR" sz="1000" b="1" dirty="0" err="1" smtClean="0">
                <a:solidFill>
                  <a:prstClr val="black"/>
                </a:solidFill>
              </a:rPr>
              <a:t>linking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words</a:t>
            </a:r>
            <a:r>
              <a:rPr lang="fr-FR" sz="1000" b="1" dirty="0" smtClean="0">
                <a:solidFill>
                  <a:prstClr val="black"/>
                </a:solidFill>
              </a:rPr>
              <a:t>:</a:t>
            </a:r>
          </a:p>
          <a:p>
            <a:endParaRPr lang="fr-FR" sz="1000" b="1" dirty="0">
              <a:solidFill>
                <a:prstClr val="black"/>
              </a:solidFill>
            </a:endParaRPr>
          </a:p>
          <a:p>
            <a:endParaRPr lang="fr-FR" sz="10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3491752"/>
              </p:ext>
            </p:extLst>
          </p:nvPr>
        </p:nvGraphicFramePr>
        <p:xfrm>
          <a:off x="1763688" y="1772816"/>
          <a:ext cx="6216352" cy="51261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08176"/>
                <a:gridCol w="3108176"/>
              </a:tblGrid>
              <a:tr h="398524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Name: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</a:rPr>
                        <a:t> Alfred the Great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HELP</a:t>
                      </a:r>
                      <a:endParaRPr lang="fr-F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birth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847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Estate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Wantage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dates: in 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In + place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429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Family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FATHER: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(BE the King….) + die in…….</a:t>
                      </a: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HAVE 4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older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brothers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HAVE 5 or 6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children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Preterit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simple: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Regular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verbs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BV+ (e)d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Irregular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verbs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2</a:t>
                      </a:r>
                      <a:r>
                        <a:rPr lang="fr-FR" sz="9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column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Preterit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BE =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were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5813">
                <a:tc>
                  <a:txBody>
                    <a:bodyPr/>
                    <a:lstStyle/>
                    <a:p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Career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King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 of Wessex + of the Anglo-Saxon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Victory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Danish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King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813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facts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great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warrior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Establish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peace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Vikings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convert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them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christianity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Kingdom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Personality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an excellent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listener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open-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minded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courageaous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Hobbies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hunt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poetry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                          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Enjoy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 fond of+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Date of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death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 26 / 10 /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899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dates: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+ ordinal (-th) 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8518668"/>
              </p:ext>
            </p:extLst>
          </p:nvPr>
        </p:nvGraphicFramePr>
        <p:xfrm>
          <a:off x="1547664" y="980728"/>
          <a:ext cx="6023992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6621"/>
                <a:gridCol w="4387371"/>
              </a:tblGrid>
              <a:tr h="3600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/ AND..TOO / BECAUSE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8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FIRST</a:t>
                      </a:r>
                      <a:r>
                        <a:rPr lang="fr-FR" sz="1100" b="1" baseline="0" dirty="0" smtClean="0"/>
                        <a:t> / THEN / WHEREAS / THAT’S WHY</a:t>
                      </a:r>
                      <a:endParaRPr lang="fr-FR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31" y="979567"/>
            <a:ext cx="297649" cy="28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31" y="1412776"/>
            <a:ext cx="275920" cy="2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80" y="1400998"/>
            <a:ext cx="288355" cy="2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65304"/>
            <a:ext cx="261938" cy="24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341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RÃ©sultat de recherche d'images pour &quot;smiley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04" y="188640"/>
            <a:ext cx="677965" cy="508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569" y="198011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60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44625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>
                <a:solidFill>
                  <a:srgbClr val="FF0000"/>
                </a:solidFill>
              </a:rPr>
              <a:t>Writing</a:t>
            </a:r>
            <a:r>
              <a:rPr lang="fr-FR" sz="1000" b="1" dirty="0" smtClean="0">
                <a:solidFill>
                  <a:srgbClr val="FF0000"/>
                </a:solidFill>
              </a:rPr>
              <a:t> workshop : </a:t>
            </a:r>
            <a:r>
              <a:rPr lang="fr-FR" sz="1000" b="1" dirty="0" err="1" smtClean="0">
                <a:solidFill>
                  <a:srgbClr val="FF0000"/>
                </a:solidFill>
              </a:rPr>
              <a:t>writing</a:t>
            </a:r>
            <a:r>
              <a:rPr lang="fr-FR" sz="1000" b="1" dirty="0" smtClean="0">
                <a:solidFill>
                  <a:srgbClr val="FF0000"/>
                </a:solidFill>
              </a:rPr>
              <a:t> a </a:t>
            </a:r>
            <a:r>
              <a:rPr lang="fr-FR" sz="1000" b="1" dirty="0" err="1" smtClean="0">
                <a:solidFill>
                  <a:srgbClr val="FF0000"/>
                </a:solidFill>
              </a:rPr>
              <a:t>biography</a:t>
            </a:r>
            <a:endParaRPr lang="fr-FR" sz="1000" b="1" dirty="0" smtClean="0">
              <a:solidFill>
                <a:srgbClr val="FF0000"/>
              </a:solidFill>
            </a:endParaRPr>
          </a:p>
          <a:p>
            <a:endParaRPr lang="fr-FR" sz="1000" b="1" dirty="0">
              <a:solidFill>
                <a:prstClr val="black"/>
              </a:solidFill>
            </a:endParaRPr>
          </a:p>
          <a:p>
            <a:r>
              <a:rPr lang="fr-FR" sz="1000" b="1" dirty="0" smtClean="0">
                <a:solidFill>
                  <a:prstClr val="black"/>
                </a:solidFill>
              </a:rPr>
              <a:t>Use the information </a:t>
            </a:r>
            <a:r>
              <a:rPr lang="fr-FR" sz="1000" b="1" dirty="0" err="1" smtClean="0">
                <a:solidFill>
                  <a:prstClr val="black"/>
                </a:solidFill>
              </a:rPr>
              <a:t>from</a:t>
            </a:r>
            <a:r>
              <a:rPr lang="fr-FR" sz="1000" b="1" dirty="0" smtClean="0">
                <a:solidFill>
                  <a:prstClr val="black"/>
                </a:solidFill>
              </a:rPr>
              <a:t> the </a:t>
            </a:r>
            <a:r>
              <a:rPr lang="fr-FR" sz="1000" b="1" dirty="0" err="1" smtClean="0">
                <a:solidFill>
                  <a:prstClr val="black"/>
                </a:solidFill>
              </a:rPr>
              <a:t>Identity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card</a:t>
            </a:r>
            <a:r>
              <a:rPr lang="fr-FR" sz="1000" b="1" dirty="0" smtClean="0">
                <a:solidFill>
                  <a:prstClr val="black"/>
                </a:solidFill>
              </a:rPr>
              <a:t> and </a:t>
            </a:r>
            <a:r>
              <a:rPr lang="fr-FR" sz="1000" b="1" dirty="0" err="1" smtClean="0">
                <a:solidFill>
                  <a:prstClr val="black"/>
                </a:solidFill>
              </a:rPr>
              <a:t>write</a:t>
            </a:r>
            <a:r>
              <a:rPr lang="fr-FR" sz="1000" b="1" dirty="0" smtClean="0">
                <a:solidFill>
                  <a:prstClr val="black"/>
                </a:solidFill>
              </a:rPr>
              <a:t> Alfred The </a:t>
            </a:r>
            <a:r>
              <a:rPr lang="fr-FR" sz="1000" b="1" dirty="0" err="1" smtClean="0">
                <a:solidFill>
                  <a:prstClr val="black"/>
                </a:solidFill>
              </a:rPr>
              <a:t>Great’s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biography</a:t>
            </a:r>
            <a:r>
              <a:rPr lang="fr-FR" sz="1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FR" sz="1000" b="1" dirty="0" smtClean="0">
                <a:solidFill>
                  <a:prstClr val="black"/>
                </a:solidFill>
              </a:rPr>
              <a:t>Look at the HELP </a:t>
            </a:r>
            <a:r>
              <a:rPr lang="fr-FR" sz="1000" b="1" dirty="0" err="1" smtClean="0">
                <a:solidFill>
                  <a:prstClr val="black"/>
                </a:solidFill>
              </a:rPr>
              <a:t>column</a:t>
            </a:r>
            <a:r>
              <a:rPr lang="fr-FR" sz="1000" b="1" dirty="0" smtClean="0">
                <a:solidFill>
                  <a:prstClr val="black"/>
                </a:solidFill>
              </a:rPr>
              <a:t> to guide </a:t>
            </a:r>
            <a:r>
              <a:rPr lang="fr-FR" sz="1000" b="1" dirty="0" err="1" smtClean="0">
                <a:solidFill>
                  <a:prstClr val="black"/>
                </a:solidFill>
              </a:rPr>
              <a:t>you</a:t>
            </a:r>
            <a:r>
              <a:rPr lang="fr-FR" sz="1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FR" sz="1000" b="1" dirty="0" smtClean="0">
                <a:solidFill>
                  <a:prstClr val="black"/>
                </a:solidFill>
              </a:rPr>
              <a:t>To </a:t>
            </a:r>
            <a:r>
              <a:rPr lang="fr-FR" sz="1000" b="1" dirty="0" err="1" smtClean="0">
                <a:solidFill>
                  <a:prstClr val="black"/>
                </a:solidFill>
              </a:rPr>
              <a:t>improve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your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presentation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you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can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explain</a:t>
            </a:r>
            <a:r>
              <a:rPr lang="fr-FR" sz="1000" b="1" dirty="0" smtClean="0">
                <a:solidFill>
                  <a:prstClr val="black"/>
                </a:solidFill>
              </a:rPr>
              <a:t> / </a:t>
            </a:r>
            <a:r>
              <a:rPr lang="fr-FR" sz="1000" b="1" dirty="0" err="1" smtClean="0">
                <a:solidFill>
                  <a:prstClr val="black"/>
                </a:solidFill>
              </a:rPr>
              <a:t>justify</a:t>
            </a:r>
            <a:r>
              <a:rPr lang="fr-FR" sz="1000" b="1" dirty="0" smtClean="0">
                <a:solidFill>
                  <a:prstClr val="black"/>
                </a:solidFill>
              </a:rPr>
              <a:t> / </a:t>
            </a:r>
            <a:r>
              <a:rPr lang="fr-FR" sz="1000" b="1" dirty="0" err="1" smtClean="0">
                <a:solidFill>
                  <a:prstClr val="black"/>
                </a:solidFill>
              </a:rPr>
              <a:t>link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infomraion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together</a:t>
            </a:r>
            <a:r>
              <a:rPr lang="fr-FR" sz="1000" b="1" dirty="0" smtClean="0">
                <a:solidFill>
                  <a:prstClr val="black"/>
                </a:solidFill>
              </a:rPr>
              <a:t> and use </a:t>
            </a:r>
            <a:r>
              <a:rPr lang="fr-FR" sz="1000" b="1" dirty="0" err="1" smtClean="0">
                <a:solidFill>
                  <a:prstClr val="black"/>
                </a:solidFill>
              </a:rPr>
              <a:t>linking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words</a:t>
            </a:r>
            <a:r>
              <a:rPr lang="fr-FR" sz="1000" b="1" dirty="0" smtClean="0">
                <a:solidFill>
                  <a:prstClr val="black"/>
                </a:solidFill>
              </a:rPr>
              <a:t>: first, </a:t>
            </a:r>
            <a:r>
              <a:rPr lang="fr-FR" sz="1000" b="1" dirty="0" err="1" smtClean="0">
                <a:solidFill>
                  <a:prstClr val="black"/>
                </a:solidFill>
              </a:rPr>
              <a:t>then</a:t>
            </a:r>
            <a:r>
              <a:rPr lang="fr-FR" sz="1000" b="1" dirty="0" smtClean="0">
                <a:solidFill>
                  <a:prstClr val="black"/>
                </a:solidFill>
              </a:rPr>
              <a:t>, </a:t>
            </a:r>
          </a:p>
          <a:p>
            <a:r>
              <a:rPr lang="fr-FR" sz="1000" b="1" dirty="0" err="1" smtClean="0">
                <a:solidFill>
                  <a:prstClr val="black"/>
                </a:solidFill>
              </a:rPr>
              <a:t>Although</a:t>
            </a:r>
            <a:r>
              <a:rPr lang="fr-FR" sz="1000" b="1" dirty="0" smtClean="0">
                <a:solidFill>
                  <a:prstClr val="black"/>
                </a:solidFill>
              </a:rPr>
              <a:t>, </a:t>
            </a:r>
            <a:r>
              <a:rPr lang="fr-FR" sz="1000" b="1" dirty="0" err="1" smtClean="0">
                <a:solidFill>
                  <a:prstClr val="black"/>
                </a:solidFill>
              </a:rPr>
              <a:t>that’s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r>
              <a:rPr lang="fr-FR" sz="1000" b="1" dirty="0" err="1" smtClean="0">
                <a:solidFill>
                  <a:prstClr val="black"/>
                </a:solidFill>
              </a:rPr>
              <a:t>why</a:t>
            </a:r>
            <a:r>
              <a:rPr lang="fr-FR" sz="1000" b="1" dirty="0" smtClean="0">
                <a:solidFill>
                  <a:prstClr val="black"/>
                </a:solidFill>
              </a:rPr>
              <a:t>, </a:t>
            </a:r>
            <a:r>
              <a:rPr lang="fr-FR" sz="1000" b="1" dirty="0" err="1" smtClean="0">
                <a:solidFill>
                  <a:prstClr val="black"/>
                </a:solidFill>
              </a:rPr>
              <a:t>so</a:t>
            </a:r>
            <a:r>
              <a:rPr lang="fr-FR" sz="1000" b="1" dirty="0" smtClean="0">
                <a:solidFill>
                  <a:prstClr val="black"/>
                </a:solidFill>
              </a:rPr>
              <a:t>, </a:t>
            </a:r>
            <a:r>
              <a:rPr lang="fr-FR" sz="1000" b="1" dirty="0" err="1" smtClean="0">
                <a:solidFill>
                  <a:prstClr val="black"/>
                </a:solidFill>
              </a:rPr>
              <a:t>since</a:t>
            </a:r>
            <a:r>
              <a:rPr lang="fr-FR" sz="1000" b="1" dirty="0" smtClean="0">
                <a:solidFill>
                  <a:prstClr val="black"/>
                </a:solidFill>
              </a:rPr>
              <a:t>, as ………</a:t>
            </a:r>
          </a:p>
          <a:p>
            <a:endParaRPr lang="fr-FR" sz="1000" b="1" dirty="0">
              <a:solidFill>
                <a:prstClr val="black"/>
              </a:solidFill>
            </a:endParaRPr>
          </a:p>
          <a:p>
            <a:endParaRPr lang="fr-FR" sz="10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1062079"/>
              </p:ext>
            </p:extLst>
          </p:nvPr>
        </p:nvGraphicFramePr>
        <p:xfrm>
          <a:off x="1763688" y="1340768"/>
          <a:ext cx="6216352" cy="481894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08176"/>
                <a:gridCol w="3108176"/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Name:</a:t>
                      </a:r>
                      <a:r>
                        <a:rPr lang="fr-FR" sz="800" baseline="0" dirty="0" smtClean="0">
                          <a:solidFill>
                            <a:schemeClr val="tx1"/>
                          </a:solidFill>
                        </a:rPr>
                        <a:t> Alfred the Great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GUIDELINES</a:t>
                      </a:r>
                      <a:endParaRPr lang="fr-FR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birth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 847 (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Estate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Wantage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429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Family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FATHER: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King of Wessex</a:t>
                      </a: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4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older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brothers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5 or 6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children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900" b="1" baseline="0" dirty="0" err="1" smtClean="0">
                          <a:solidFill>
                            <a:srgbClr val="FF0000"/>
                          </a:solidFill>
                        </a:rPr>
                        <a:t>Big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rgbClr val="FF0000"/>
                          </a:solidFill>
                        </a:rPr>
                        <a:t>family</a:t>
                      </a:r>
                      <a:r>
                        <a:rPr lang="fr-FR" sz="9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773">
                <a:tc>
                  <a:txBody>
                    <a:bodyPr/>
                    <a:lstStyle/>
                    <a:p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Career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King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 of Wessex + of the Anglo-Saxon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Victory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against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Danish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King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813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facts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great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warrior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Establish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peace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Vikings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convert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them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christianity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Kingdom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England</a:t>
                      </a:r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Explain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why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he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fr-FR" sz="900" baseline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famous</a:t>
                      </a:r>
                      <a:endParaRPr lang="fr-FR" sz="9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81">
                <a:tc>
                  <a:txBody>
                    <a:bodyPr/>
                    <a:lstStyle/>
                    <a:p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Personality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an excellent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listener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open-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minded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courageaous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rgbClr val="FF0000"/>
                          </a:solidFill>
                        </a:rPr>
                        <a:t>Say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he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was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wasn’t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like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give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your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opinion and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justify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the HOBBIES + HIS CAREER</a:t>
                      </a:r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Hobbies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hunt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900" b="1" baseline="0" dirty="0" err="1" smtClean="0">
                          <a:solidFill>
                            <a:schemeClr val="tx1"/>
                          </a:solidFill>
                        </a:rPr>
                        <a:t>poetry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solidFill>
                            <a:srgbClr val="FF0000"/>
                          </a:solidFill>
                        </a:rPr>
                        <a:t>Interdiction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to use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like</a:t>
                      </a:r>
                      <a:r>
                        <a:rPr lang="fr-FR" sz="900" baseline="0" dirty="0" smtClean="0">
                          <a:solidFill>
                            <a:srgbClr val="FF0000"/>
                          </a:solidFill>
                        </a:rPr>
                        <a:t> / love / </a:t>
                      </a:r>
                      <a:r>
                        <a:rPr lang="fr-FR" sz="900" baseline="0" dirty="0" err="1" smtClean="0">
                          <a:solidFill>
                            <a:srgbClr val="FF0000"/>
                          </a:solidFill>
                        </a:rPr>
                        <a:t>enjoy</a:t>
                      </a:r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47"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Date of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death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: 26 / 10 /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 899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812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00" y="59812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812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04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4" name="WordArt 18"/>
          <p:cNvSpPr>
            <a:spLocks noChangeArrowheads="1" noChangeShapeType="1" noTextEdit="1"/>
          </p:cNvSpPr>
          <p:nvPr/>
        </p:nvSpPr>
        <p:spPr bwMode="auto">
          <a:xfrm>
            <a:off x="314325" y="746563"/>
            <a:ext cx="2976574" cy="167998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PERSONAL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INFORMATION?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1877" name="WordArt 21"/>
          <p:cNvSpPr>
            <a:spLocks noChangeArrowheads="1" noChangeShapeType="1" noTextEdit="1"/>
          </p:cNvSpPr>
          <p:nvPr/>
        </p:nvSpPr>
        <p:spPr bwMode="auto">
          <a:xfrm>
            <a:off x="155575" y="3501008"/>
            <a:ext cx="2876550" cy="7080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FAMILY?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1878" name="WordArt 22"/>
          <p:cNvSpPr>
            <a:spLocks noChangeArrowheads="1" noChangeShapeType="1" noTextEdit="1"/>
          </p:cNvSpPr>
          <p:nvPr/>
        </p:nvSpPr>
        <p:spPr bwMode="auto">
          <a:xfrm>
            <a:off x="437696" y="5130610"/>
            <a:ext cx="2800350" cy="141446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PERSONALITY?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1884" name="WordArt 28"/>
          <p:cNvSpPr>
            <a:spLocks noChangeArrowheads="1" noChangeShapeType="1" noTextEdit="1"/>
          </p:cNvSpPr>
          <p:nvPr/>
        </p:nvSpPr>
        <p:spPr bwMode="auto">
          <a:xfrm>
            <a:off x="6123043" y="1124744"/>
            <a:ext cx="2102637" cy="1164054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CAREER?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1889" name="WordArt 33"/>
          <p:cNvSpPr>
            <a:spLocks noChangeArrowheads="1" noChangeShapeType="1" noTextEdit="1"/>
          </p:cNvSpPr>
          <p:nvPr/>
        </p:nvSpPr>
        <p:spPr bwMode="auto">
          <a:xfrm>
            <a:off x="6123043" y="2815666"/>
            <a:ext cx="2853787" cy="1837469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IMPORTANT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FACTS?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" name="AutoShape 2" descr="Résultat de recherche d'images pour &quot;interview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2" name="WordArt 18"/>
          <p:cNvSpPr>
            <a:spLocks noChangeArrowheads="1" noChangeShapeType="1" noTextEdit="1"/>
          </p:cNvSpPr>
          <p:nvPr/>
        </p:nvSpPr>
        <p:spPr bwMode="auto">
          <a:xfrm>
            <a:off x="5241743" y="5073681"/>
            <a:ext cx="2983938" cy="105932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HOBBIES?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93" y="116632"/>
            <a:ext cx="887243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kern="0" dirty="0" smtClean="0">
                <a:solidFill>
                  <a:prstClr val="black"/>
                </a:solidFill>
                <a:latin typeface="Comic Sans MS"/>
                <a:ea typeface="Calibri"/>
              </a:rPr>
              <a:t>SEANCE 5:</a:t>
            </a:r>
            <a:r>
              <a:rPr lang="fr-FR" b="1" kern="0" dirty="0">
                <a:solidFill>
                  <a:prstClr val="black"/>
                </a:solidFill>
                <a:latin typeface="Comic Sans MS"/>
                <a:ea typeface="Calibri"/>
              </a:rPr>
              <a:t> </a:t>
            </a:r>
            <a:endParaRPr lang="fr-FR" b="1" kern="0" dirty="0" smtClean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1) WU: SHOW YOU REMEMBER!</a:t>
            </a:r>
          </a:p>
        </p:txBody>
      </p:sp>
      <p:sp>
        <p:nvSpPr>
          <p:cNvPr id="24" name="WordArt 18"/>
          <p:cNvSpPr>
            <a:spLocks noChangeArrowheads="1" noChangeShapeType="1" noTextEdit="1"/>
          </p:cNvSpPr>
          <p:nvPr/>
        </p:nvSpPr>
        <p:spPr bwMode="auto">
          <a:xfrm>
            <a:off x="3717619" y="322073"/>
            <a:ext cx="2188051" cy="94712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NAME?</a:t>
            </a:r>
            <a:endParaRPr lang="fr-FR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25" name="Picture 4"/>
          <p:cNvPicPr/>
          <p:nvPr/>
        </p:nvPicPr>
        <p:blipFill>
          <a:blip r:embed="rId3" cstate="print"/>
          <a:stretch/>
        </p:blipFill>
        <p:spPr>
          <a:xfrm>
            <a:off x="6363305" y="5995077"/>
            <a:ext cx="740814" cy="628483"/>
          </a:xfrm>
          <a:prstGeom prst="rect">
            <a:avLst/>
          </a:prstGeom>
          <a:ln>
            <a:noFill/>
          </a:ln>
        </p:spPr>
      </p:pic>
      <p:pic>
        <p:nvPicPr>
          <p:cNvPr id="26" name="Picture 4"/>
          <p:cNvPicPr/>
          <p:nvPr/>
        </p:nvPicPr>
        <p:blipFill>
          <a:blip r:embed="rId4" cstate="print"/>
          <a:stretch/>
        </p:blipFill>
        <p:spPr>
          <a:xfrm>
            <a:off x="406120" y="2473666"/>
            <a:ext cx="765360" cy="618840"/>
          </a:xfrm>
          <a:prstGeom prst="rect">
            <a:avLst/>
          </a:prstGeom>
          <a:ln>
            <a:noFill/>
          </a:ln>
        </p:spPr>
      </p:pic>
      <p:pic>
        <p:nvPicPr>
          <p:cNvPr id="27" name="Picture 8"/>
          <p:cNvPicPr/>
          <p:nvPr/>
        </p:nvPicPr>
        <p:blipFill>
          <a:blip r:embed="rId5" cstate="print"/>
          <a:stretch/>
        </p:blipFill>
        <p:spPr>
          <a:xfrm>
            <a:off x="1371894" y="2156007"/>
            <a:ext cx="547200" cy="684000"/>
          </a:xfrm>
          <a:prstGeom prst="rect">
            <a:avLst/>
          </a:prstGeom>
          <a:ln>
            <a:noFill/>
          </a:ln>
        </p:spPr>
      </p:pic>
      <p:pic>
        <p:nvPicPr>
          <p:cNvPr id="16386" name="Picture 2" descr="Résultat de recherche d'images pour &quot;ENGLISH FLAG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16" y="1967607"/>
            <a:ext cx="917939" cy="642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ésultat de recherche d'images pour &quot;ALFRED THE GREAT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65" y="1757932"/>
            <a:ext cx="2847975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93" y="851330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http://</a:t>
            </a:r>
            <a:r>
              <a:rPr lang="fr-FR" sz="1400" dirty="0" smtClean="0">
                <a:hlinkClick r:id="rId2"/>
              </a:rPr>
              <a:t>stephen.hicks.pagesperso-orange.fr/toweroflondonwebquest.html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93" y="1202165"/>
            <a:ext cx="5422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http://</a:t>
            </a:r>
            <a:r>
              <a:rPr lang="fr-FR" sz="1400" dirty="0" smtClean="0">
                <a:hlinkClick r:id="rId3"/>
              </a:rPr>
              <a:t>www.camelotintl.com/tower_site/index.html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104393" y="1510044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hlinkClick r:id="rId4"/>
              </a:rPr>
              <a:t>https://www.hrp.org.uk/tower-of-london/#</a:t>
            </a:r>
            <a:r>
              <a:rPr lang="fr-FR" sz="1400" dirty="0" smtClean="0">
                <a:solidFill>
                  <a:schemeClr val="accent2"/>
                </a:solidFill>
                <a:hlinkClick r:id="rId4"/>
              </a:rPr>
              <a:t>gs.k46s56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530" y="1817821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5"/>
              </a:rPr>
              <a:t>https://www.hrp.org.uk/tower-of-london/history-and-stories/the-story-of-the-tower-of-london/#</a:t>
            </a:r>
            <a:r>
              <a:rPr lang="fr-FR" sz="1400" dirty="0" smtClean="0">
                <a:hlinkClick r:id="rId5"/>
              </a:rPr>
              <a:t>gs.k472s8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4393" y="116632"/>
            <a:ext cx="887243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2) WEBQUEST </a:t>
            </a:r>
          </a:p>
          <a:p>
            <a:pPr>
              <a:lnSpc>
                <a:spcPct val="115000"/>
              </a:lnSpc>
            </a:pPr>
            <a:r>
              <a:rPr lang="fr-FR" u="sng" kern="0" dirty="0" smtClean="0">
                <a:solidFill>
                  <a:prstClr val="black"/>
                </a:solidFill>
                <a:latin typeface="Comic Sans MS"/>
                <a:ea typeface="Calibri"/>
              </a:rPr>
              <a:t>Piste 1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: the Tower of London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3" y="2261746"/>
            <a:ext cx="2880320" cy="429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53" y="2261746"/>
            <a:ext cx="3021225" cy="433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20758" y="59492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hlinkClick r:id="rId8"/>
              </a:rPr>
              <a:t>https://www.eslprintables.com/vocabulary_worksheets/places/the_tower_of_london/The_Tower_of_London_732466</a:t>
            </a:r>
            <a:r>
              <a:rPr lang="fr-FR" sz="1400" dirty="0" smtClean="0">
                <a:hlinkClick r:id="rId8"/>
              </a:rPr>
              <a:t>/</a:t>
            </a:r>
            <a:endParaRPr lang="fr-FR" sz="1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542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93" y="116632"/>
            <a:ext cx="8872438" cy="38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u="sng" kern="0" dirty="0" smtClean="0">
                <a:solidFill>
                  <a:prstClr val="black"/>
                </a:solidFill>
                <a:latin typeface="Comic Sans MS"/>
                <a:ea typeface="Calibri"/>
              </a:rPr>
              <a:t>Piste 2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: William the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</a:rPr>
              <a:t>Conqueror</a:t>
            </a:r>
            <a:endParaRPr lang="fr-FR" kern="0" dirty="0" smtClean="0">
              <a:solidFill>
                <a:prstClr val="black"/>
              </a:solidFill>
              <a:latin typeface="Comic Sans MS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0577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www.ducksters.com/history/middle_ages/william_the_conqueror.php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52736"/>
            <a:ext cx="7058623" cy="49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04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836712"/>
            <a:ext cx="7025147" cy="57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962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www.ducksters.com/biography/quiz/william_the_conqueror_questions.php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535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5654" y="805288"/>
            <a:ext cx="3980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fr-FR" dirty="0" smtClean="0">
                <a:solidFill>
                  <a:srgbClr val="000000"/>
                </a:solidFill>
                <a:hlinkClick r:id="rId2"/>
              </a:rPr>
              <a:t>englischlehrer.de/texts/william.php</a:t>
            </a:r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93" y="116632"/>
            <a:ext cx="88724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Autre possibilité (si difficulté matérielle) Travail sur une BD à propos de William the </a:t>
            </a:r>
            <a:r>
              <a:rPr lang="fr-FR" kern="0" dirty="0" err="1" smtClean="0">
                <a:solidFill>
                  <a:prstClr val="black"/>
                </a:solidFill>
                <a:latin typeface="Comic Sans MS"/>
                <a:ea typeface="Calibri"/>
              </a:rPr>
              <a:t>Conqueror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: BD composée de 3 planches, prévoir une carte d’identité à faire compléter par les élèves.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204841"/>
            <a:ext cx="6696744" cy="54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32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32656"/>
            <a:ext cx="7547688" cy="54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3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82" y="65038"/>
            <a:ext cx="88075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fr-FR" b="1" kern="50" dirty="0" smtClean="0">
                <a:latin typeface="Comic Sans MS"/>
                <a:ea typeface="Times New Roman"/>
                <a:cs typeface="Times New Roman"/>
              </a:rPr>
              <a:t>SEANCE 1: travail de Compréhension écrite en groupes</a:t>
            </a:r>
          </a:p>
          <a:p>
            <a:r>
              <a:rPr lang="fr-FR" dirty="0" smtClean="0"/>
              <a:t>4 à 8 </a:t>
            </a:r>
            <a:r>
              <a:rPr lang="fr-FR" dirty="0"/>
              <a:t>groupes </a:t>
            </a:r>
            <a:r>
              <a:rPr lang="fr-FR" dirty="0" smtClean="0"/>
              <a:t>selon l’effectif de la classe </a:t>
            </a:r>
          </a:p>
          <a:p>
            <a:r>
              <a:rPr lang="fr-FR" dirty="0" smtClean="0"/>
              <a:t>Remarque: prévoir les groupes à l’avance (différenciation)</a:t>
            </a:r>
          </a:p>
          <a:p>
            <a:endParaRPr lang="fr-FR" b="1" u="sng" dirty="0" smtClean="0"/>
          </a:p>
          <a:p>
            <a:r>
              <a:rPr lang="fr-FR" b="1" u="sng" dirty="0" smtClean="0"/>
              <a:t>STEP 1</a:t>
            </a:r>
            <a:r>
              <a:rPr lang="fr-FR" dirty="0" smtClean="0"/>
              <a:t>: Chaque groupe travaille sur un peuple pour compléter la FICHE DE ROUTE (qui servira tout au long de la séquence et pourra être complétée au fur et à mesure) avec des notes.</a:t>
            </a:r>
            <a:endParaRPr lang="fr-FR" dirty="0"/>
          </a:p>
          <a:p>
            <a:r>
              <a:rPr lang="fr-FR" b="1" u="sng" dirty="0">
                <a:solidFill>
                  <a:prstClr val="black"/>
                </a:solidFill>
              </a:rPr>
              <a:t>STEP </a:t>
            </a:r>
            <a:r>
              <a:rPr lang="fr-FR" b="1" u="sng" dirty="0" smtClean="0">
                <a:solidFill>
                  <a:prstClr val="black"/>
                </a:solidFill>
              </a:rPr>
              <a:t>2</a:t>
            </a:r>
            <a:r>
              <a:rPr lang="fr-FR" dirty="0" smtClean="0">
                <a:solidFill>
                  <a:prstClr val="black"/>
                </a:solidFill>
              </a:rPr>
              <a:t>: mutualisation (chaque groupe rend compte à l’oral et les autres prennent des notes)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algn="just" hangingPunct="0">
              <a:spcAft>
                <a:spcPts val="0"/>
              </a:spcAft>
            </a:pPr>
            <a:endParaRPr lang="fr-FR" kern="50" dirty="0">
              <a:ea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4" y="2276421"/>
            <a:ext cx="6158160" cy="411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23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58642"/>
            <a:ext cx="7541803" cy="63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14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93" y="116632"/>
            <a:ext cx="8872438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kern="0" dirty="0" smtClean="0">
                <a:solidFill>
                  <a:prstClr val="black"/>
                </a:solidFill>
                <a:latin typeface="Comic Sans MS"/>
                <a:ea typeface="Calibri"/>
              </a:rPr>
              <a:t>SEANCE 6: TF (préparation/entraînement)</a:t>
            </a:r>
          </a:p>
          <a:p>
            <a:pPr>
              <a:lnSpc>
                <a:spcPct val="115000"/>
              </a:lnSpc>
            </a:pPr>
            <a:endParaRPr lang="fr-FR" kern="0" dirty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Chaque élève va devoir se créer un AVATAR : nouvelle identité, se présenter et expliquer à quel peuple il appartient et raconter « sa vie ». Pour cela les élèves utiliseront la fiche de route et prépareront </a:t>
            </a:r>
            <a:r>
              <a:rPr lang="fr-FR" b="1" u="sng" kern="0" dirty="0" smtClean="0">
                <a:solidFill>
                  <a:prstClr val="black"/>
                </a:solidFill>
                <a:latin typeface="Comic Sans MS"/>
                <a:ea typeface="Calibri"/>
              </a:rPr>
              <a:t>sous forme de notes personnelles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leur présentation.</a:t>
            </a:r>
          </a:p>
          <a:p>
            <a:pPr>
              <a:lnSpc>
                <a:spcPct val="115000"/>
              </a:lnSpc>
            </a:pPr>
            <a:r>
              <a:rPr lang="fr-FR" b="1" u="sng" kern="0" dirty="0" smtClean="0">
                <a:solidFill>
                  <a:prstClr val="black"/>
                </a:solidFill>
                <a:latin typeface="Comic Sans MS"/>
                <a:ea typeface="Calibri"/>
              </a:rPr>
              <a:t>ATTENTION: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 il faut croiser les groupes par rapport à la séance 1, de sorte que chaque élève présente un autre peuple que celui sur lequel il a travaillé en CE lors de la première séance.</a:t>
            </a:r>
          </a:p>
          <a:p>
            <a:pPr>
              <a:lnSpc>
                <a:spcPct val="115000"/>
              </a:lnSpc>
            </a:pPr>
            <a:endParaRPr lang="fr-FR" kern="0" dirty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Prévoir à la fin de cette séance de faire passer quelques élèves à l’oral devant la classe.</a:t>
            </a:r>
          </a:p>
          <a:p>
            <a:pPr>
              <a:lnSpc>
                <a:spcPct val="115000"/>
              </a:lnSpc>
            </a:pPr>
            <a:endParaRPr lang="fr-FR" kern="0" dirty="0" smtClean="0">
              <a:solidFill>
                <a:prstClr val="black"/>
              </a:solidFill>
              <a:latin typeface="Comic Sans MS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7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9444124"/>
              </p:ext>
            </p:extLst>
          </p:nvPr>
        </p:nvGraphicFramePr>
        <p:xfrm>
          <a:off x="448666" y="1478720"/>
          <a:ext cx="3326744" cy="5070348"/>
        </p:xfrm>
        <a:graphic>
          <a:graphicData uri="http://schemas.openxmlformats.org/drawingml/2006/table">
            <a:tbl>
              <a:tblPr firstRow="1" firstCol="1" bandRow="1"/>
              <a:tblGrid>
                <a:gridCol w="967660"/>
                <a:gridCol w="2359084"/>
              </a:tblGrid>
              <a:tr h="86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NAME AND PORTRAIT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ORIGIN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REASONS FOR COMING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EVERYDAY LIFE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LEGACY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6" marR="3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87" y="646234"/>
            <a:ext cx="549275" cy="67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2" descr="Cartoon Character Roman Sold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6234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39" y="717672"/>
            <a:ext cx="666750" cy="452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89" y="666622"/>
            <a:ext cx="473075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2" descr="https://tse3.mm.bing.net/th?id=OIP.M57d28de40ac6375460227abdc5b517b4H0&amp;pid=15.1&amp;P=0&amp;w=214&amp;h=1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13"/>
          <a:stretch>
            <a:fillRect/>
          </a:stretch>
        </p:blipFill>
        <p:spPr bwMode="auto">
          <a:xfrm>
            <a:off x="3531122" y="66850"/>
            <a:ext cx="299720" cy="2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3.mm.bing.net/th?id=OIP.M57d28de40ac6375460227abdc5b517b4H0&amp;pid=15.1&amp;P=0&amp;w=214&amp;h=1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6" r="11574"/>
          <a:stretch>
            <a:fillRect/>
          </a:stretch>
        </p:blipFill>
        <p:spPr bwMode="auto">
          <a:xfrm>
            <a:off x="3843761" y="66850"/>
            <a:ext cx="261937" cy="25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908300" y="1503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6212" y="73750"/>
            <a:ext cx="3836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FINAL TASK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Choose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your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avatar and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present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your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people/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tribe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Complete the ID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NOTES, NO SENTENCES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Then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practise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your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oral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90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13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93" y="2805682"/>
            <a:ext cx="88724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Comment utiliser </a:t>
            </a:r>
            <a:r>
              <a:rPr lang="fr-FR" b="1" dirty="0" err="1">
                <a:solidFill>
                  <a:srgbClr val="000000"/>
                </a:solidFill>
              </a:rPr>
              <a:t>Blabberize</a:t>
            </a:r>
            <a:r>
              <a:rPr lang="fr-FR" b="1" dirty="0">
                <a:solidFill>
                  <a:srgbClr val="000000"/>
                </a:solidFill>
              </a:rPr>
              <a:t> pour faire parler un personnage sur une image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Se rendre sur </a:t>
            </a:r>
            <a:r>
              <a:rPr lang="fr-FR" dirty="0">
                <a:solidFill>
                  <a:srgbClr val="000000"/>
                </a:solidFill>
              </a:rPr>
              <a:t>blabberize.com</a:t>
            </a:r>
          </a:p>
          <a:p>
            <a:r>
              <a:rPr lang="fr-FR" dirty="0">
                <a:solidFill>
                  <a:srgbClr val="000000"/>
                </a:solidFill>
              </a:rPr>
              <a:t>Cliquer sur login/</a:t>
            </a:r>
            <a:r>
              <a:rPr lang="fr-FR" dirty="0" err="1">
                <a:solidFill>
                  <a:srgbClr val="000000"/>
                </a:solidFill>
              </a:rPr>
              <a:t>signup</a:t>
            </a:r>
            <a:r>
              <a:rPr lang="fr-FR" dirty="0">
                <a:solidFill>
                  <a:srgbClr val="000000"/>
                </a:solidFill>
              </a:rPr>
              <a:t>. La première fois, inscrivez-vous en rentrant une adresse mail et un mot de passe. Les fois suivantes, identifiez-vous.</a:t>
            </a:r>
          </a:p>
          <a:p>
            <a:r>
              <a:rPr lang="fr-FR" dirty="0">
                <a:solidFill>
                  <a:srgbClr val="000000"/>
                </a:solidFill>
              </a:rPr>
              <a:t>Une fois identifié, en haut de la page, cliquez sur MAKE.</a:t>
            </a:r>
          </a:p>
          <a:p>
            <a:r>
              <a:rPr lang="fr-FR" dirty="0">
                <a:solidFill>
                  <a:srgbClr val="000000"/>
                </a:solidFill>
              </a:rPr>
              <a:t>Une fois affiché « </a:t>
            </a:r>
            <a:r>
              <a:rPr lang="fr-FR" dirty="0" err="1">
                <a:solidFill>
                  <a:srgbClr val="000000"/>
                </a:solidFill>
              </a:rPr>
              <a:t>Find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picture</a:t>
            </a:r>
            <a:r>
              <a:rPr lang="fr-FR" dirty="0">
                <a:solidFill>
                  <a:srgbClr val="000000"/>
                </a:solidFill>
              </a:rPr>
              <a:t> », cliquez sur </a:t>
            </a:r>
            <a:r>
              <a:rPr lang="fr-FR" dirty="0" err="1">
                <a:solidFill>
                  <a:srgbClr val="000000"/>
                </a:solidFill>
              </a:rPr>
              <a:t>Browse</a:t>
            </a:r>
            <a:r>
              <a:rPr lang="fr-FR" dirty="0">
                <a:solidFill>
                  <a:srgbClr val="000000"/>
                </a:solidFill>
              </a:rPr>
              <a:t> et allez chercher la photo que vous souhaitez utiliser dans votre ordinateur.</a:t>
            </a:r>
          </a:p>
          <a:p>
            <a:r>
              <a:rPr lang="fr-FR" dirty="0">
                <a:solidFill>
                  <a:srgbClr val="000000"/>
                </a:solidFill>
              </a:rPr>
              <a:t>A l’aide des points de couleur rose situés aux coins de l’image, vous pouvez sélectionner une partie de votre image,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94" y="483508"/>
            <a:ext cx="887243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1) Chaque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élève se crée un avatar parmi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des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images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(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que le professeur aura au préalable envoyées aux 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élèves ou mis sur le site en se créant un compte )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sur BLABBERIZE </a:t>
            </a:r>
          </a:p>
          <a:p>
            <a:pPr>
              <a:lnSpc>
                <a:spcPct val="115000"/>
              </a:lnSpc>
            </a:pP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hlinkClick r:id="rId2"/>
              </a:rPr>
              <a:t>https://blabberize.com</a:t>
            </a: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  <a:hlinkClick r:id="rId2"/>
              </a:rPr>
              <a:t>/</a:t>
            </a:r>
            <a:endParaRPr lang="fr-FR" kern="0" dirty="0" smtClean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endParaRPr lang="fr-FR" kern="0" dirty="0" smtClean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fr-FR" kern="0" dirty="0" smtClean="0">
                <a:solidFill>
                  <a:prstClr val="black"/>
                </a:solidFill>
                <a:latin typeface="Comic Sans MS"/>
                <a:ea typeface="Calibri"/>
              </a:rPr>
              <a:t>TUTORIEL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IN ENGLISH: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hlinkClick r:id="rId3"/>
              </a:rPr>
              <a:t>https://www.youtube.com/watch?v=yMqNLopAhDA</a:t>
            </a:r>
            <a:endParaRPr lang="fr-FR" kern="0" dirty="0">
              <a:solidFill>
                <a:prstClr val="black"/>
              </a:solidFill>
              <a:latin typeface="Comic Sans MS"/>
              <a:ea typeface="Calibri"/>
            </a:endParaRPr>
          </a:p>
          <a:p>
            <a:pPr>
              <a:lnSpc>
                <a:spcPct val="115000"/>
              </a:lnSpc>
            </a:pP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</a:rPr>
              <a:t>TUTORIEL IN FRENCH/ </a:t>
            </a:r>
            <a:r>
              <a:rPr lang="fr-FR" kern="0" dirty="0">
                <a:solidFill>
                  <a:prstClr val="black"/>
                </a:solidFill>
                <a:latin typeface="Comic Sans MS"/>
                <a:ea typeface="Calibri"/>
                <a:hlinkClick r:id="rId4"/>
              </a:rPr>
              <a:t>https://www.ticeman.fr/lecoutelas/?p=4050</a:t>
            </a:r>
            <a:endParaRPr lang="fr-FR" kern="0" dirty="0">
              <a:solidFill>
                <a:prstClr val="black"/>
              </a:solidFill>
              <a:latin typeface="Comic Sans MS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94" y="116632"/>
            <a:ext cx="8500053" cy="38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b="1" kern="0" dirty="0">
                <a:solidFill>
                  <a:prstClr val="black"/>
                </a:solidFill>
                <a:latin typeface="Comic Sans MS"/>
                <a:ea typeface="Calibri"/>
              </a:rPr>
              <a:t>SEANCE </a:t>
            </a:r>
            <a:r>
              <a:rPr lang="fr-FR" b="1" kern="0" dirty="0" smtClean="0">
                <a:solidFill>
                  <a:prstClr val="black"/>
                </a:solidFill>
                <a:latin typeface="Comic Sans MS"/>
                <a:ea typeface="Calibri"/>
              </a:rPr>
              <a:t>7: </a:t>
            </a:r>
            <a:r>
              <a:rPr lang="fr-FR" b="1" kern="0" dirty="0">
                <a:solidFill>
                  <a:prstClr val="black"/>
                </a:solidFill>
                <a:latin typeface="Comic Sans MS"/>
                <a:ea typeface="Calibri"/>
              </a:rPr>
              <a:t>TF </a:t>
            </a:r>
            <a:r>
              <a:rPr lang="fr-FR" b="1" kern="0" dirty="0" smtClean="0">
                <a:solidFill>
                  <a:prstClr val="black"/>
                </a:solidFill>
                <a:latin typeface="Comic Sans MS"/>
                <a:ea typeface="Calibri"/>
              </a:rPr>
              <a:t>(enregistrement)</a:t>
            </a:r>
            <a:endParaRPr lang="fr-FR" b="1" kern="0" dirty="0">
              <a:solidFill>
                <a:prstClr val="black"/>
              </a:solidFill>
              <a:latin typeface="Comic Sans MS"/>
              <a:ea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7084" y="5380672"/>
            <a:ext cx="92111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r>
              <a:rPr lang="fr-FR" dirty="0" smtClean="0">
                <a:latin typeface="Comic Sans MS" panose="030F0702030302020204" pitchFamily="66" charset="0"/>
              </a:rPr>
              <a:t>) Les élèves s’enregistrent et créent leur vidéo qui pourra être ensuite téléchargée</a:t>
            </a:r>
          </a:p>
          <a:p>
            <a:r>
              <a:rPr lang="fr-FR" dirty="0">
                <a:latin typeface="Comic Sans MS" panose="030F0702030302020204" pitchFamily="66" charset="0"/>
              </a:rPr>
              <a:t>e</a:t>
            </a:r>
            <a:r>
              <a:rPr lang="fr-FR" dirty="0" smtClean="0">
                <a:latin typeface="Comic Sans MS" panose="030F0702030302020204" pitchFamily="66" charset="0"/>
              </a:rPr>
              <a:t>t envoyée à l’enseignant.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3) On peut imaginer un QUIZ GEANT pour terminer la séquence.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Exemple de quiz (</a:t>
            </a:r>
            <a:r>
              <a:rPr lang="fr-FR" dirty="0" err="1" smtClean="0">
                <a:latin typeface="Comic Sans MS" panose="030F0702030302020204" pitchFamily="66" charset="0"/>
              </a:rPr>
              <a:t>from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omic Sans MS" panose="030F0702030302020204" pitchFamily="66" charset="0"/>
              </a:rPr>
              <a:t>aesar to </a:t>
            </a:r>
            <a:r>
              <a:rPr lang="fr-FR" dirty="0" err="1" smtClean="0">
                <a:latin typeface="Comic Sans MS" panose="030F0702030302020204" pitchFamily="66" charset="0"/>
              </a:rPr>
              <a:t>Brexit</a:t>
            </a:r>
            <a:r>
              <a:rPr lang="fr-FR" dirty="0" smtClean="0">
                <a:latin typeface="Comic Sans MS" panose="030F0702030302020204" pitchFamily="66" charset="0"/>
              </a:rPr>
              <a:t>) </a:t>
            </a:r>
          </a:p>
          <a:p>
            <a:r>
              <a:rPr lang="fr-FR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fr-FR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fr-FR" dirty="0" smtClean="0">
                <a:latin typeface="Comic Sans MS" panose="030F0702030302020204" pitchFamily="66" charset="0"/>
                <a:hlinkClick r:id="rId5"/>
              </a:rPr>
              <a:t>play.howstuffworks.com/quiz/english-history-quiz</a:t>
            </a:r>
            <a:endParaRPr lang="fr-FR" dirty="0" smtClean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6" cstate="print"/>
          <a:srcRect/>
          <a:stretch/>
        </p:blipFill>
        <p:spPr bwMode="auto">
          <a:xfrm>
            <a:off x="2868988" y="1155797"/>
            <a:ext cx="622892" cy="905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 7" descr="Cartoon Character Roman Soldier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25" y="1110525"/>
            <a:ext cx="846686" cy="95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1237983" cy="90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81" y="1087888"/>
            <a:ext cx="833615" cy="95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735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5689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prstClr val="black"/>
                </a:solidFill>
                <a:latin typeface="Tahoma"/>
                <a:ea typeface="Calibri"/>
                <a:cs typeface="Times New Roman"/>
              </a:rPr>
              <a:t>HW : demander aux élèves </a:t>
            </a:r>
            <a:r>
              <a:rPr lang="fr-FR" sz="1600" b="1" dirty="0" smtClean="0">
                <a:solidFill>
                  <a:prstClr val="black"/>
                </a:solidFill>
                <a:latin typeface="Tahoma"/>
                <a:ea typeface="Calibri"/>
                <a:cs typeface="Times New Roman"/>
              </a:rPr>
              <a:t>de mémoriser </a:t>
            </a:r>
            <a:r>
              <a:rPr lang="fr-FR" sz="1600" b="1" dirty="0">
                <a:solidFill>
                  <a:prstClr val="black"/>
                </a:solidFill>
                <a:latin typeface="Tahoma"/>
                <a:ea typeface="Calibri"/>
                <a:cs typeface="Times New Roman"/>
              </a:rPr>
              <a:t>un maximum d’informations (en vue d’un petit quiz de début d’heure par exemple)</a:t>
            </a:r>
            <a:endParaRPr lang="fr-FR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6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87243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fr-FR" b="1" kern="0" dirty="0" smtClean="0">
                <a:latin typeface="Comic Sans MS"/>
                <a:ea typeface="Calibri"/>
                <a:cs typeface="Times New Roman"/>
              </a:rPr>
              <a:t>SEANCE 2:</a:t>
            </a:r>
          </a:p>
          <a:p>
            <a:pPr>
              <a:lnSpc>
                <a:spcPct val="115000"/>
              </a:lnSpc>
            </a:pPr>
            <a:r>
              <a:rPr lang="fr-FR" kern="0" dirty="0" smtClean="0">
                <a:latin typeface="Comic Sans MS"/>
                <a:ea typeface="Calibri"/>
                <a:cs typeface="Times New Roman"/>
              </a:rPr>
              <a:t>WU – Show </a:t>
            </a:r>
            <a:r>
              <a:rPr lang="fr-FR" kern="0" dirty="0" err="1" smtClean="0">
                <a:latin typeface="Comic Sans MS"/>
                <a:ea typeface="Calibri"/>
                <a:cs typeface="Times New Roman"/>
              </a:rPr>
              <a:t>you</a:t>
            </a:r>
            <a:r>
              <a:rPr lang="fr-FR" kern="0" dirty="0" smtClean="0">
                <a:latin typeface="Comic Sans MS"/>
                <a:ea typeface="Calibri"/>
                <a:cs typeface="Times New Roman"/>
              </a:rPr>
              <a:t> </a:t>
            </a:r>
            <a:r>
              <a:rPr lang="fr-FR" kern="0" dirty="0" err="1" smtClean="0">
                <a:latin typeface="Comic Sans MS"/>
                <a:ea typeface="Calibri"/>
                <a:cs typeface="Times New Roman"/>
              </a:rPr>
              <a:t>remember</a:t>
            </a:r>
            <a:r>
              <a:rPr lang="fr-FR" kern="0" dirty="0" smtClean="0">
                <a:latin typeface="Comic Sans MS"/>
                <a:ea typeface="Calibri"/>
                <a:cs typeface="Times New Roman"/>
              </a:rPr>
              <a:t>!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504" y="1151856"/>
            <a:ext cx="19442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VIKINGS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246920" y="1163935"/>
            <a:ext cx="1935832" cy="922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ROMANS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76482" y="990078"/>
            <a:ext cx="1905871" cy="10934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ANGLO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SAXONS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480291" y="1221946"/>
            <a:ext cx="22322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NORMANS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96776" y="3010949"/>
            <a:ext cx="869389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15888" y="3875045"/>
            <a:ext cx="1935832" cy="922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ROMANS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32601" y="3876548"/>
            <a:ext cx="1913466" cy="11033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ANGLO SAXONS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231704" y="3867991"/>
            <a:ext cx="19442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VIKINGS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308993" y="3904050"/>
            <a:ext cx="22322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NORMANS</a:t>
            </a:r>
            <a:endParaRPr lang="fr-FR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3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359091" y="2204864"/>
            <a:ext cx="2780486" cy="13281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ROMANS</a:t>
            </a:r>
            <a:endParaRPr lang="fr-FR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Résultat de recherche d'images pour &quot;the romans 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48" y="1354889"/>
            <a:ext cx="1743075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157218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</a:t>
            </a:r>
            <a:r>
              <a:rPr lang="fr-FR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254469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origin</a:t>
            </a:r>
            <a:r>
              <a:rPr lang="fr-FR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1291" y="2350694"/>
            <a:ext cx="173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</a:t>
            </a:r>
            <a:r>
              <a:rPr lang="fr-FR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0002" y="4581128"/>
            <a:ext cx="2849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Everyday</a:t>
            </a:r>
            <a:endParaRPr lang="fr-FR" sz="5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life?</a:t>
            </a:r>
            <a:endParaRPr lang="fr-FR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754" y="3861048"/>
            <a:ext cx="3262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endParaRPr lang="fr-FR" sz="5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Historical</a:t>
            </a:r>
            <a:endParaRPr lang="fr-FR" sz="5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character</a:t>
            </a:r>
            <a:r>
              <a:rPr lang="fr-FR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Résultat de recherche d'images pour &quot;the romans logo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12" y="2354676"/>
            <a:ext cx="1012950" cy="141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23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62250" y="2350694"/>
            <a:ext cx="2780486" cy="13281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VIKINGS</a:t>
            </a:r>
            <a:endParaRPr lang="fr-FR" sz="4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57218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</a:t>
            </a:r>
            <a:r>
              <a:rPr lang="fr-FR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254469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origin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7505" y="2350694"/>
            <a:ext cx="173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0002" y="4581128"/>
            <a:ext cx="2849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Everyday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754" y="3861048"/>
            <a:ext cx="3262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Historical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character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4" descr="Résultat de recherche d'images pour &quot;the viking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2542085"/>
            <a:ext cx="2681822" cy="1136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39" y="1670736"/>
            <a:ext cx="1484489" cy="255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34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776637" y="1990215"/>
            <a:ext cx="2780486" cy="18340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fr-FR" sz="4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ANGLO SAXONS</a:t>
            </a:r>
            <a:endParaRPr lang="fr-FR" sz="4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57218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</a:t>
            </a:r>
            <a:r>
              <a:rPr lang="fr-FR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254469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origin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0656" y="2350694"/>
            <a:ext cx="173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0002" y="4581128"/>
            <a:ext cx="2849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Everyday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754" y="3861048"/>
            <a:ext cx="3262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Historical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character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Résultat de recherche d'images pour &quot;THE anglo SAXON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2" y="2300182"/>
            <a:ext cx="2055883" cy="1233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THE anglo SAXON alfred the great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74" y="1475172"/>
            <a:ext cx="1638738" cy="288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00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57218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</a:t>
            </a:r>
            <a:r>
              <a:rPr lang="fr-FR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254469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origin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7505" y="2350694"/>
            <a:ext cx="173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0002" y="4581128"/>
            <a:ext cx="2849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Everyday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754" y="3861048"/>
            <a:ext cx="3262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Historical</a:t>
            </a:r>
            <a:endParaRPr lang="fr-FR" sz="54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5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character</a:t>
            </a:r>
            <a:r>
              <a:rPr lang="fr-FR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40675" y="2350942"/>
            <a:ext cx="3240360" cy="1294330"/>
          </a:xfrm>
          <a:prstGeom prst="roundRect">
            <a:avLst>
              <a:gd name="adj" fmla="val 1522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NORMANS</a:t>
            </a:r>
            <a:endParaRPr lang="fr-FR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Résultat de recherche d'images pour &quot;WILLIAM THE CONQUERO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7" y="2045299"/>
            <a:ext cx="194382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WILLIAM THE CONQUEROR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33" y="4149080"/>
            <a:ext cx="2052637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Résultat de recherche d'images pour &quot;WILLIAM THE CONQUEROR&quot;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395663" y="-1173163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70" y="2080548"/>
            <a:ext cx="141504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1356</Words>
  <Application>Microsoft Office PowerPoint</Application>
  <PresentationFormat>Affichage à l'écran (4:3)</PresentationFormat>
  <Paragraphs>405</Paragraphs>
  <Slides>33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Thème Office</vt:lpstr>
      <vt:lpstr>Modèle par défaut</vt:lpstr>
      <vt:lpstr>1_Thème Office</vt:lpstr>
      <vt:lpstr>2_Thème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raphaeljube@ymail.com</dc:creator>
  <cp:lastModifiedBy>Utilisateur Windows</cp:lastModifiedBy>
  <cp:revision>88</cp:revision>
  <dcterms:created xsi:type="dcterms:W3CDTF">2018-04-20T16:22:31Z</dcterms:created>
  <dcterms:modified xsi:type="dcterms:W3CDTF">2019-07-04T08:45:03Z</dcterms:modified>
</cp:coreProperties>
</file>