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87" r:id="rId3"/>
    <p:sldId id="288" r:id="rId4"/>
    <p:sldId id="295" r:id="rId5"/>
    <p:sldId id="296" r:id="rId6"/>
    <p:sldId id="289" r:id="rId7"/>
    <p:sldId id="297" r:id="rId8"/>
    <p:sldId id="298" r:id="rId9"/>
    <p:sldId id="290" r:id="rId10"/>
    <p:sldId id="299" r:id="rId11"/>
    <p:sldId id="300" r:id="rId12"/>
    <p:sldId id="301" r:id="rId13"/>
    <p:sldId id="292" r:id="rId14"/>
    <p:sldId id="29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B5907-E4A7-4B5C-BD2F-E6F9703BDFF1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D36C3-080F-4E5D-A4F9-0979433BE9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34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43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80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16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97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0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90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40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37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49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AC13E-B541-41A9-9888-BCC985895AE2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FC554-6E2D-460F-9359-A0912E7D5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11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C13E-B541-41A9-9888-BCC985895AE2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FC554-6E2D-460F-9359-A0912E7D5F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4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qrAPOZxgz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JmwitbBuqY" TargetMode="External"/><Relationship Id="rId2" Type="http://schemas.openxmlformats.org/officeDocument/2006/relationships/hyperlink" Target="https://www.youtube.com/watch?v=lzEdaazjIdw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2D2T3wGCYg" TargetMode="External"/><Relationship Id="rId2" Type="http://schemas.openxmlformats.org/officeDocument/2006/relationships/hyperlink" Target="http://news.bbc.co.uk/2/hi/entertainment/2601493.s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RvMxqcgBhW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0"/>
              </a:spcAft>
            </a:pPr>
            <a:r>
              <a:rPr lang="fr-FR" sz="2800" b="1" kern="50" dirty="0">
                <a:solidFill>
                  <a:srgbClr val="0000FF"/>
                </a:solidFill>
                <a:latin typeface="Lucida Calligraphy"/>
                <a:ea typeface="Lucida Calligraphy"/>
                <a:cs typeface="Lucida Calligraphy"/>
              </a:rPr>
              <a:t>SEQUENCE FIN 3</a:t>
            </a:r>
            <a:r>
              <a:rPr lang="fr-FR" sz="2800" b="1" kern="50" baseline="30000" dirty="0">
                <a:solidFill>
                  <a:srgbClr val="0000FF"/>
                </a:solidFill>
                <a:latin typeface="Lucida Calligraphy"/>
                <a:ea typeface="Lucida Calligraphy"/>
                <a:cs typeface="Lucida Calligraphy"/>
              </a:rPr>
              <a:t>ème</a:t>
            </a:r>
            <a:r>
              <a:rPr lang="fr-FR" sz="2800" b="1" kern="50" dirty="0">
                <a:solidFill>
                  <a:srgbClr val="0000FF"/>
                </a:solidFill>
                <a:latin typeface="Lucida Calligraphy"/>
                <a:ea typeface="Lucida Calligraphy"/>
                <a:cs typeface="Lucida Calligraphy"/>
              </a:rPr>
              <a:t> : </a:t>
            </a:r>
            <a:endParaRPr lang="fr-FR" sz="2800" b="1" kern="50" dirty="0" smtClean="0">
              <a:solidFill>
                <a:srgbClr val="0000FF"/>
              </a:solidFill>
              <a:latin typeface="Lucida Calligraphy"/>
              <a:ea typeface="Lucida Calligraphy"/>
              <a:cs typeface="Lucida Calligraphy"/>
            </a:endParaRPr>
          </a:p>
          <a:p>
            <a:pPr algn="ctr" hangingPunct="0">
              <a:spcAft>
                <a:spcPts val="0"/>
              </a:spcAft>
            </a:pPr>
            <a:r>
              <a:rPr lang="fr-FR" sz="2800" b="1" kern="50" dirty="0" smtClean="0">
                <a:solidFill>
                  <a:srgbClr val="0000FF"/>
                </a:solidFill>
                <a:latin typeface="Lucida Calligraphy"/>
                <a:ea typeface="Times New Roman"/>
                <a:cs typeface="Times New Roman"/>
              </a:rPr>
              <a:t>PUNK MOVEMENT</a:t>
            </a:r>
            <a:endParaRPr lang="fr-FR" sz="28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endParaRPr lang="fr-FR" b="1" u="sng" kern="50" dirty="0" smtClean="0">
              <a:solidFill>
                <a:srgbClr val="33CC66"/>
              </a:solidFill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r>
              <a:rPr lang="fr-FR" b="1" u="sng" kern="50" dirty="0" smtClean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Niveau </a:t>
            </a: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du CECRL 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: A2 / B1</a:t>
            </a:r>
            <a:endParaRPr lang="fr-FR" sz="16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endParaRPr lang="fr-FR" b="1" u="sng" kern="50" dirty="0" smtClean="0">
              <a:solidFill>
                <a:srgbClr val="33CC66"/>
              </a:solidFill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r>
              <a:rPr lang="fr-FR" b="1" u="sng" kern="50" dirty="0" smtClean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Classes </a:t>
            </a: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concernées</a:t>
            </a:r>
            <a:r>
              <a:rPr lang="fr-FR" b="1" kern="50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 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: 3</a:t>
            </a:r>
            <a:r>
              <a:rPr lang="fr-FR" b="1" kern="50" baseline="30000" dirty="0">
                <a:latin typeface="Arial Black"/>
                <a:ea typeface="Arial Black"/>
                <a:cs typeface="Arial Black"/>
              </a:rPr>
              <a:t>ème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 (cycle 4) </a:t>
            </a:r>
            <a:endParaRPr lang="fr-FR" sz="16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endParaRPr lang="fr-FR" b="1" u="sng" kern="50" dirty="0" smtClean="0">
              <a:solidFill>
                <a:srgbClr val="33CC66"/>
              </a:solidFill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r>
              <a:rPr lang="fr-FR" b="1" u="sng" kern="50" dirty="0" smtClean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Thème(s</a:t>
            </a: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) culturel(s) :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 (cycle 4) </a:t>
            </a:r>
            <a:r>
              <a:rPr lang="fr-FR" b="1" kern="50" dirty="0" smtClean="0">
                <a:latin typeface="Arial Black"/>
                <a:ea typeface="Arial Black"/>
                <a:cs typeface="Arial Black"/>
              </a:rPr>
              <a:t>LANGAGES</a:t>
            </a:r>
            <a:endParaRPr lang="fr-FR" sz="16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endParaRPr lang="fr-FR" b="1" u="sng" kern="50" dirty="0" smtClean="0">
              <a:solidFill>
                <a:srgbClr val="33CC66"/>
              </a:solidFill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r>
              <a:rPr lang="fr-FR" b="1" u="sng" kern="50" dirty="0" smtClean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Domaines</a:t>
            </a: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 : 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1, 2 et 5</a:t>
            </a:r>
            <a:endParaRPr lang="fr-FR" sz="1600" kern="50" dirty="0">
              <a:ea typeface="Times New Roman"/>
              <a:cs typeface="Times New Roman"/>
            </a:endParaRPr>
          </a:p>
          <a:p>
            <a:pPr algn="just" hangingPunct="0">
              <a:spcAft>
                <a:spcPts val="0"/>
              </a:spcAft>
            </a:pPr>
            <a:endParaRPr lang="fr-FR" b="1" u="sng" kern="50" dirty="0" smtClean="0">
              <a:solidFill>
                <a:srgbClr val="33CC66"/>
              </a:solidFill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r>
              <a:rPr lang="fr-FR" b="1" u="sng" kern="50" dirty="0" smtClean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Activités </a:t>
            </a: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langagières privilégiées</a:t>
            </a:r>
            <a:r>
              <a:rPr lang="fr-FR" b="1" kern="50" dirty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 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: compréhension orale + compréhension écrite </a:t>
            </a:r>
            <a:endParaRPr lang="fr-FR" b="1" kern="50" dirty="0" smtClean="0"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endParaRPr lang="fr-FR" b="1" u="sng" kern="50" dirty="0">
              <a:solidFill>
                <a:srgbClr val="33CC66"/>
              </a:solidFill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r>
              <a:rPr lang="fr-FR" sz="1600" kern="50" dirty="0">
                <a:ea typeface="Times New Roman"/>
                <a:cs typeface="Times New Roman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Tâche(s) finale(s) </a:t>
            </a:r>
            <a:r>
              <a:rPr lang="fr-FR" b="1" kern="50" dirty="0" smtClean="0">
                <a:latin typeface="Arial Black"/>
                <a:ea typeface="Arial Black"/>
                <a:cs typeface="Arial Black"/>
              </a:rPr>
              <a:t>: A l’occasion de la reformation du groupe des </a:t>
            </a:r>
            <a:r>
              <a:rPr lang="fr-FR" b="1" kern="50" dirty="0" err="1" smtClean="0">
                <a:latin typeface="Arial Black"/>
                <a:ea typeface="Arial Black"/>
                <a:cs typeface="Arial Black"/>
              </a:rPr>
              <a:t>Sex</a:t>
            </a:r>
            <a:r>
              <a:rPr lang="fr-FR" b="1" kern="50" dirty="0" smtClean="0">
                <a:latin typeface="Arial Black"/>
                <a:ea typeface="Arial Black"/>
                <a:cs typeface="Arial Black"/>
              </a:rPr>
              <a:t> </a:t>
            </a:r>
            <a:r>
              <a:rPr lang="fr-FR" b="1" kern="50" dirty="0" err="1" smtClean="0">
                <a:latin typeface="Arial Black"/>
                <a:ea typeface="Arial Black"/>
                <a:cs typeface="Arial Black"/>
              </a:rPr>
              <a:t>Pistols</a:t>
            </a:r>
            <a:r>
              <a:rPr lang="fr-FR" b="1" kern="50" dirty="0" smtClean="0">
                <a:latin typeface="Arial Black"/>
                <a:ea typeface="Arial Black"/>
                <a:cs typeface="Arial Black"/>
              </a:rPr>
              <a:t> en 2011, tu as assisté à un des concerts et tu vas rédiger un article de presse pour le journal du collège dans lequel tu rendras compte de l’évènement.</a:t>
            </a:r>
            <a:endParaRPr lang="fr-FR" sz="1600" kern="50" dirty="0">
              <a:ea typeface="Times New Roman"/>
              <a:cs typeface="Times New Roman"/>
            </a:endParaRPr>
          </a:p>
          <a:p>
            <a:pPr algn="just" hangingPunct="0"/>
            <a:endParaRPr lang="fr-FR" sz="1600" dirty="0">
              <a:latin typeface="Arial Black" panose="020B0A04020102020204" pitchFamily="34" charset="0"/>
            </a:endParaRPr>
          </a:p>
          <a:p>
            <a:pPr algn="just" hangingPunct="0"/>
            <a:endParaRPr lang="fr-FR" sz="1600" kern="5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47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030" y="620688"/>
            <a:ext cx="8640960" cy="474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fr-FR" b="1" u="sng" dirty="0">
                <a:latin typeface="Comic Sans MS" panose="030F0702030302020204" pitchFamily="66" charset="0"/>
                <a:ea typeface="Calibri"/>
                <a:cs typeface="Times New Roman"/>
              </a:rPr>
              <a:t>“montrer” la chanson : </a:t>
            </a:r>
            <a:r>
              <a:rPr lang="fr-FR" b="1" u="sng" dirty="0">
                <a:solidFill>
                  <a:srgbClr val="0000FF"/>
                </a:solidFill>
                <a:latin typeface="Comic Sans MS" panose="030F0702030302020204" pitchFamily="66" charset="0"/>
                <a:ea typeface="Calibri"/>
                <a:cs typeface="Times New Roman"/>
                <a:hlinkClick r:id="rId2"/>
              </a:rPr>
              <a:t>https://www.youtube.com/watch?v=yqrAPOZxgzU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Look at the clip and focus on the musicians and the </a:t>
            </a:r>
            <a:r>
              <a:rPr lang="en-GB" dirty="0" smtClean="0">
                <a:latin typeface="Comic Sans MS" panose="030F0702030302020204" pitchFamily="66" charset="0"/>
                <a:ea typeface="Calibri"/>
                <a:cs typeface="Times New Roman"/>
              </a:rPr>
              <a:t>music.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Comic Sans MS" panose="030F0702030302020204" pitchFamily="66" charset="0"/>
                <a:ea typeface="Calibri"/>
                <a:cs typeface="Times New Roman"/>
              </a:rPr>
              <a:t>Productions </a:t>
            </a:r>
            <a:r>
              <a:rPr lang="en-GB" dirty="0" err="1">
                <a:latin typeface="Comic Sans MS" panose="030F0702030302020204" pitchFamily="66" charset="0"/>
                <a:ea typeface="Calibri"/>
                <a:cs typeface="Times New Roman"/>
              </a:rPr>
              <a:t>attendues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 : 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It’s a rock group because we can see and hear a guitar, a guitar bass and drums. They are British because there are Union Jacks behind them / in the background / behind the drums. They wear funny / strange / weird clothes : their T-shirts are ripped / torn. The singer is the strangest member of the group. He has a strange attitude : he is drinking beer on stage and he seems to be yelling/shouting more than singing. His face 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strange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too : he looks furious / angry</a:t>
            </a:r>
            <a:endParaRPr lang="fr-FR" dirty="0">
              <a:solidFill>
                <a:srgbClr val="FF000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  <a:sym typeface="Wingdings"/>
              </a:rPr>
              <a:t>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They are punk rockers : they are provocative. They want to shock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people/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to attract people’s attention. </a:t>
            </a:r>
            <a:endParaRPr lang="fr-FR" dirty="0">
              <a:solidFill>
                <a:srgbClr val="FF000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333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65" y="332656"/>
            <a:ext cx="8568952" cy="523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fr-FR" b="1" u="sng" dirty="0" err="1">
                <a:latin typeface="Comic Sans MS" panose="030F0702030302020204" pitchFamily="66" charset="0"/>
                <a:ea typeface="Calibri"/>
                <a:cs typeface="Times New Roman"/>
              </a:rPr>
              <a:t>Understanding</a:t>
            </a:r>
            <a:r>
              <a:rPr lang="fr-FR" b="1" u="sng" dirty="0">
                <a:latin typeface="Comic Sans MS" panose="030F0702030302020204" pitchFamily="66" charset="0"/>
                <a:ea typeface="Calibri"/>
                <a:cs typeface="Times New Roman"/>
              </a:rPr>
              <a:t>  : phase de compréhension du “message” : distribuer les paroles. 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fr-FR" b="1" dirty="0" err="1">
                <a:latin typeface="Comic Sans MS" panose="030F0702030302020204" pitchFamily="66" charset="0"/>
                <a:ea typeface="Calibri"/>
                <a:cs typeface="Times New Roman"/>
              </a:rPr>
              <a:t>Vocabulary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 : élucidation du vocabulaire : mots à travailler : </a:t>
            </a:r>
            <a:r>
              <a:rPr lang="fr-FR" dirty="0" err="1">
                <a:latin typeface="Comic Sans MS" panose="030F0702030302020204" pitchFamily="66" charset="0"/>
                <a:ea typeface="Calibri"/>
                <a:cs typeface="Times New Roman"/>
              </a:rPr>
              <a:t>moron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 – </a:t>
            </a:r>
            <a:r>
              <a:rPr lang="fr-FR" dirty="0" err="1">
                <a:latin typeface="Comic Sans MS" panose="030F0702030302020204" pitchFamily="66" charset="0"/>
                <a:ea typeface="Calibri"/>
                <a:cs typeface="Times New Roman"/>
              </a:rPr>
              <a:t>figurehead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 – </a:t>
            </a:r>
            <a:r>
              <a:rPr lang="fr-FR" dirty="0" err="1">
                <a:latin typeface="Comic Sans MS" panose="030F0702030302020204" pitchFamily="66" charset="0"/>
                <a:ea typeface="Calibri"/>
                <a:cs typeface="Times New Roman"/>
              </a:rPr>
              <a:t>mercy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 – sin.</a:t>
            </a:r>
            <a:b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</a:b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WHO is the singer talking about?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The Queen !!!!</a:t>
            </a:r>
            <a:endParaRPr lang="fr-FR" dirty="0">
              <a:solidFill>
                <a:srgbClr val="FF000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A negative view of the Monarchy: </a:t>
            </a: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How is she described? </a:t>
            </a:r>
            <a:endParaRPr lang="fr-FR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She is said to be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fascist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. She is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not a human being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, she is not what she seems. She is compared to a criminal (all crimes are paid). She is useless: all she can do is attract tourists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Wait a minute… why does he say “we love our Queen » ????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This is irony.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 Or maybe she is not personally responsible for the situation. Maybe he says “the Queen” but it means “the Monarchical system”: the system is rotten / useless / old-fashioned…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260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568952" cy="5936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WHO is the song addressed to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?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YOU / WE: the youth / young people.</a:t>
            </a:r>
            <a:endParaRPr lang="fr-FR" dirty="0">
              <a:solidFill>
                <a:srgbClr val="FF000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What is the message delivered / conveyed?</a:t>
            </a:r>
            <a:endParaRPr lang="fr-FR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Young people are idiots: they shouldn’t listen to what they are told. They mustn’t believe the politicians. (don’t be told what you want/need). They have to think by themselves.  They are “dreaming”  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He wants young people to rebel: they are “potential H bombs” : they still have the power to do something about it because it’s not too late. There is no hope / future for young people and they have to protest against the political system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They are “flowers in the dustbin”: politicians are not interested in young people, they feel as if they were neglected / rejected / abandoned when they are the future of England. They shouldn’t be forgotten. 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Young people are “the poison in your human machine”: they won’t let them do and they will react: they will try to do something to change the system. Young people are the future.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It is vital / crucial to react. Otherwise “there’s no future”.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59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 smtClean="0">
                <a:latin typeface="Comic Sans MS"/>
                <a:ea typeface="Times New Roman"/>
              </a:rPr>
              <a:t>Final </a:t>
            </a:r>
            <a:r>
              <a:rPr lang="fr-FR" b="1" dirty="0" err="1" smtClean="0">
                <a:latin typeface="Comic Sans MS"/>
                <a:ea typeface="Times New Roman"/>
              </a:rPr>
              <a:t>task</a:t>
            </a:r>
            <a:r>
              <a:rPr lang="fr-FR" b="1" dirty="0" smtClean="0">
                <a:latin typeface="Comic Sans MS"/>
                <a:ea typeface="Times New Roman"/>
              </a:rPr>
              <a:t>: rédaction d’un article de presse pour le journal du collège à l’occasion de la reformation du groupe des </a:t>
            </a:r>
            <a:r>
              <a:rPr lang="fr-FR" b="1" dirty="0" err="1" smtClean="0">
                <a:latin typeface="Comic Sans MS"/>
                <a:ea typeface="Times New Roman"/>
              </a:rPr>
              <a:t>Sex</a:t>
            </a:r>
            <a:r>
              <a:rPr lang="fr-FR" b="1" dirty="0" smtClean="0">
                <a:latin typeface="Comic Sans MS"/>
                <a:ea typeface="Times New Roman"/>
              </a:rPr>
              <a:t> </a:t>
            </a:r>
            <a:r>
              <a:rPr lang="fr-FR" b="1" dirty="0" err="1" smtClean="0">
                <a:latin typeface="Comic Sans MS"/>
                <a:ea typeface="Times New Roman"/>
              </a:rPr>
              <a:t>Pistols</a:t>
            </a:r>
            <a:r>
              <a:rPr lang="fr-FR" b="1" dirty="0">
                <a:latin typeface="Comic Sans MS"/>
                <a:ea typeface="Times New Roman"/>
              </a:rPr>
              <a:t>.</a:t>
            </a:r>
            <a:endParaRPr lang="fr-FR" b="1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b="1" dirty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5" y="1383815"/>
            <a:ext cx="8743954" cy="378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latin typeface="Comic Sans MS" panose="030F0702030302020204" pitchFamily="66" charset="0"/>
                <a:ea typeface="Times New Roman"/>
              </a:rPr>
              <a:t>IDEES </a:t>
            </a:r>
            <a:r>
              <a:rPr lang="fr-FR" dirty="0" smtClean="0">
                <a:latin typeface="Comic Sans MS" panose="030F0702030302020204" pitchFamily="66" charset="0"/>
                <a:ea typeface="Times New Roman"/>
              </a:rPr>
              <a:t> </a:t>
            </a:r>
            <a:r>
              <a:rPr lang="fr-FR" b="1" dirty="0">
                <a:latin typeface="Comic Sans MS" panose="030F0702030302020204" pitchFamily="66" charset="0"/>
              </a:rPr>
              <a:t>Punk </a:t>
            </a:r>
            <a:r>
              <a:rPr lang="fr-FR" b="1" dirty="0" err="1">
                <a:latin typeface="Comic Sans MS" panose="030F0702030302020204" pitchFamily="66" charset="0"/>
              </a:rPr>
              <a:t>fashion</a:t>
            </a:r>
            <a:r>
              <a:rPr lang="fr-FR" dirty="0">
                <a:latin typeface="Comic Sans MS" panose="030F0702030302020204" pitchFamily="66" charset="0"/>
              </a:rPr>
              <a:t> : </a:t>
            </a:r>
            <a:r>
              <a:rPr lang="fr-FR" dirty="0" smtClean="0">
                <a:latin typeface="Comic Sans MS" panose="030F0702030302020204" pitchFamily="66" charset="0"/>
              </a:rPr>
              <a:t>documents </a:t>
            </a:r>
            <a:r>
              <a:rPr lang="fr-FR" dirty="0">
                <a:latin typeface="Comic Sans MS" panose="030F0702030302020204" pitchFamily="66" charset="0"/>
              </a:rPr>
              <a:t>vidéo </a:t>
            </a:r>
            <a:r>
              <a:rPr lang="fr-FR" dirty="0" smtClean="0">
                <a:latin typeface="Comic Sans MS" panose="030F0702030302020204" pitchFamily="66" charset="0"/>
              </a:rPr>
              <a:t>qui mettent l’accent sur la mode </a:t>
            </a:r>
            <a:r>
              <a:rPr lang="fr-FR" dirty="0">
                <a:latin typeface="Comic Sans MS" panose="030F0702030302020204" pitchFamily="66" charset="0"/>
              </a:rPr>
              <a:t>punk .</a:t>
            </a:r>
          </a:p>
          <a:p>
            <a:pPr>
              <a:spcAft>
                <a:spcPts val="0"/>
              </a:spcAft>
            </a:pPr>
            <a:endParaRPr lang="fr-FR" dirty="0">
              <a:effectLst/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48" y="58099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  <a:hlinkClick r:id="rId2"/>
              </a:rPr>
              <a:t>https://</a:t>
            </a:r>
            <a:r>
              <a:rPr lang="fr-FR" dirty="0" smtClean="0">
                <a:latin typeface="Comic Sans MS" panose="030F0702030302020204" pitchFamily="66" charset="0"/>
                <a:hlinkClick r:id="rId2"/>
              </a:rPr>
              <a:t>www.youtube.com/watch?v=lzEdaazjIdw</a:t>
            </a:r>
            <a:endParaRPr lang="fr-FR" dirty="0" smtClean="0">
              <a:latin typeface="Comic Sans MS" panose="030F0702030302020204" pitchFamily="66" charset="0"/>
            </a:endParaRPr>
          </a:p>
          <a:p>
            <a:r>
              <a:rPr lang="fr-FR" dirty="0" smtClean="0">
                <a:latin typeface="Comic Sans MS" panose="030F0702030302020204" pitchFamily="66" charset="0"/>
              </a:rPr>
              <a:t>CAMDEN MARKET/FASHION  avec passage sur punk </a:t>
            </a:r>
            <a:r>
              <a:rPr lang="fr-FR" dirty="0" err="1" smtClean="0">
                <a:latin typeface="Comic Sans MS" panose="030F0702030302020204" pitchFamily="66" charset="0"/>
              </a:rPr>
              <a:t>fashion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224" y="141277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  <a:hlinkClick r:id="rId3"/>
              </a:rPr>
              <a:t>https://</a:t>
            </a:r>
            <a:r>
              <a:rPr lang="fr-FR" dirty="0" smtClean="0">
                <a:latin typeface="Comic Sans MS" panose="030F0702030302020204" pitchFamily="66" charset="0"/>
                <a:hlinkClick r:id="rId3"/>
              </a:rPr>
              <a:t>www.youtube.com/watch?v=LJmwitbBuqY</a:t>
            </a:r>
            <a:endParaRPr lang="fr-FR" dirty="0" smtClean="0">
              <a:latin typeface="Comic Sans MS" panose="030F0702030302020204" pitchFamily="66" charset="0"/>
            </a:endParaRPr>
          </a:p>
          <a:p>
            <a:r>
              <a:rPr lang="fr-FR" dirty="0" smtClean="0">
                <a:latin typeface="Comic Sans MS" panose="030F0702030302020204" pitchFamily="66" charset="0"/>
              </a:rPr>
              <a:t>BBC News Punk </a:t>
            </a:r>
            <a:r>
              <a:rPr lang="fr-FR" dirty="0" err="1" smtClean="0">
                <a:latin typeface="Comic Sans MS" panose="030F0702030302020204" pitchFamily="66" charset="0"/>
              </a:rPr>
              <a:t>fashion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from</a:t>
            </a:r>
            <a:r>
              <a:rPr lang="fr-FR" dirty="0" smtClean="0">
                <a:latin typeface="Comic Sans MS" panose="030F0702030302020204" pitchFamily="66" charset="0"/>
              </a:rPr>
              <a:t> chaos to couture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934" y="2276872"/>
            <a:ext cx="8186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Autre tâche finale possible: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un défilé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de mode punk réalisé par les 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élèves.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Certains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élèves réalisent des interviews des « mannequins 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» A2 (et dans ce cas il faudrait intégrer à la séquence un travail d’EOI)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Tandis </a:t>
            </a:r>
            <a:r>
              <a:rPr lang="fr-FR" dirty="0">
                <a:solidFill>
                  <a:prstClr val="black"/>
                </a:solidFill>
                <a:latin typeface="Comic Sans MS" panose="030F0702030302020204" pitchFamily="66" charset="0"/>
              </a:rPr>
              <a:t>que d’autres font les « commentaires » du défilé</a:t>
            </a:r>
            <a:r>
              <a:rPr lang="fr-FR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B1</a:t>
            </a:r>
            <a:endParaRPr lang="fr-F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39" y="116632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fr-FR" b="1" u="sng" kern="50" dirty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Supports </a:t>
            </a:r>
            <a:r>
              <a:rPr lang="fr-FR" b="1" kern="50" dirty="0">
                <a:latin typeface="Arial Black"/>
                <a:ea typeface="Arial Black"/>
                <a:cs typeface="Arial Black"/>
              </a:rPr>
              <a:t>: </a:t>
            </a:r>
            <a:endParaRPr lang="fr-FR" kern="50" dirty="0">
              <a:ea typeface="Times New Roman"/>
              <a:cs typeface="Times New Roman"/>
            </a:endParaRPr>
          </a:p>
          <a:p>
            <a:pPr marL="285750" indent="-285750" hangingPunct="0">
              <a:spcAft>
                <a:spcPts val="0"/>
              </a:spcAft>
              <a:buFontTx/>
              <a:buChar char="-"/>
            </a:pPr>
            <a:r>
              <a:rPr lang="en-US" b="1" kern="50" dirty="0" smtClean="0">
                <a:latin typeface="Arial Black"/>
                <a:ea typeface="Arial Black"/>
                <a:cs typeface="Arial Black"/>
              </a:rPr>
              <a:t>Article de la BBC sur </a:t>
            </a:r>
            <a:r>
              <a:rPr lang="en-US" b="1" kern="50" dirty="0" err="1" smtClean="0">
                <a:latin typeface="Arial Black"/>
                <a:ea typeface="Arial Black"/>
                <a:cs typeface="Arial Black"/>
              </a:rPr>
              <a:t>l’histoire</a:t>
            </a:r>
            <a:r>
              <a:rPr lang="en-US" b="1" kern="50" dirty="0" smtClean="0">
                <a:latin typeface="Arial Black"/>
                <a:ea typeface="Arial Black"/>
                <a:cs typeface="Arial Black"/>
              </a:rPr>
              <a:t> du </a:t>
            </a:r>
            <a:r>
              <a:rPr lang="en-US" b="1" kern="50" dirty="0" err="1" smtClean="0">
                <a:latin typeface="Arial Black"/>
                <a:ea typeface="Arial Black"/>
                <a:cs typeface="Arial Black"/>
              </a:rPr>
              <a:t>mouvement</a:t>
            </a:r>
            <a:r>
              <a:rPr lang="en-US" b="1" kern="50" dirty="0">
                <a:latin typeface="Arial Black"/>
                <a:ea typeface="Arial Black"/>
                <a:cs typeface="Arial Black"/>
              </a:rPr>
              <a:t> punk: </a:t>
            </a:r>
            <a:r>
              <a:rPr lang="en-US" b="1" kern="50" dirty="0">
                <a:latin typeface="Arial Black"/>
                <a:ea typeface="Arial Black"/>
                <a:cs typeface="Arial Black"/>
                <a:hlinkClick r:id="rId2"/>
              </a:rPr>
              <a:t>http://</a:t>
            </a:r>
            <a:r>
              <a:rPr lang="en-US" b="1" kern="50" dirty="0" smtClean="0">
                <a:latin typeface="Arial Black"/>
                <a:ea typeface="Arial Black"/>
                <a:cs typeface="Arial Black"/>
                <a:hlinkClick r:id="rId2"/>
              </a:rPr>
              <a:t>news.bbc.co.uk/2/hi/entertainment/2601493.stm</a:t>
            </a:r>
            <a:endParaRPr lang="en-US" b="1" kern="50" dirty="0" smtClean="0">
              <a:latin typeface="Arial Black"/>
              <a:ea typeface="Arial Black"/>
              <a:cs typeface="Arial Black"/>
            </a:endParaRPr>
          </a:p>
          <a:p>
            <a:pPr marL="285750" indent="-285750" hangingPunct="0">
              <a:spcAft>
                <a:spcPts val="0"/>
              </a:spcAft>
              <a:buFontTx/>
              <a:buChar char="-"/>
            </a:pPr>
            <a:r>
              <a:rPr lang="en-US" b="1" kern="50" dirty="0" smtClean="0">
                <a:latin typeface="Arial Black"/>
                <a:ea typeface="Arial Black"/>
                <a:cs typeface="Arial Black"/>
              </a:rPr>
              <a:t>God Save the Queen by the Sex Pistols:</a:t>
            </a:r>
          </a:p>
          <a:p>
            <a:pPr hangingPunct="0">
              <a:spcAft>
                <a:spcPts val="0"/>
              </a:spcAft>
            </a:pPr>
            <a:r>
              <a:rPr lang="en-US" b="1" kern="50" dirty="0">
                <a:latin typeface="Arial Black"/>
                <a:ea typeface="Arial Black"/>
                <a:cs typeface="Arial Black"/>
                <a:hlinkClick r:id="rId3"/>
              </a:rPr>
              <a:t>https://www.youtube.com/watch?v=02D2T3wGCYg</a:t>
            </a:r>
            <a:endParaRPr lang="en-US" b="1" kern="50" dirty="0">
              <a:latin typeface="Arial Black"/>
              <a:ea typeface="Arial Black"/>
              <a:cs typeface="Arial Black"/>
            </a:endParaRPr>
          </a:p>
          <a:p>
            <a:pPr hangingPunct="0">
              <a:spcAft>
                <a:spcPts val="0"/>
              </a:spcAft>
            </a:pPr>
            <a:r>
              <a:rPr lang="en-US" b="1" kern="50" dirty="0">
                <a:latin typeface="Arial Black"/>
                <a:ea typeface="Arial Black"/>
                <a:cs typeface="Arial Black"/>
                <a:hlinkClick r:id="rId4"/>
              </a:rPr>
              <a:t>https://www.youtube.com/watch?v=RvMxqcgBhWQ</a:t>
            </a:r>
            <a:endParaRPr lang="en-US" b="1" kern="50" dirty="0">
              <a:latin typeface="Arial Black"/>
              <a:ea typeface="Arial Black"/>
              <a:cs typeface="Arial Black"/>
            </a:endParaRPr>
          </a:p>
          <a:p>
            <a:pPr hangingPunct="0">
              <a:spcAft>
                <a:spcPts val="0"/>
              </a:spcAft>
            </a:pPr>
            <a:endParaRPr lang="en-US" b="1" kern="50" dirty="0">
              <a:latin typeface="Arial Black"/>
              <a:ea typeface="Arial Black"/>
              <a:cs typeface="Arial Black"/>
            </a:endParaRPr>
          </a:p>
          <a:p>
            <a:pPr lvl="0" algn="just" hangingPunct="0"/>
            <a:r>
              <a:rPr lang="fr-FR" b="1" u="sng" kern="50" dirty="0" smtClean="0">
                <a:solidFill>
                  <a:srgbClr val="33CC66"/>
                </a:solidFill>
                <a:latin typeface="Arial Black"/>
                <a:ea typeface="Arial Black"/>
                <a:cs typeface="Arial Black"/>
              </a:rPr>
              <a:t>Evaluations possibles</a:t>
            </a:r>
            <a:r>
              <a:rPr lang="fr-FR" kern="50" dirty="0">
                <a:latin typeface="Arial Black"/>
                <a:ea typeface="Arial Black"/>
                <a:cs typeface="Arial Black"/>
              </a:rPr>
              <a:t> </a:t>
            </a:r>
            <a:r>
              <a:rPr lang="fr-FR" kern="50" dirty="0" smtClean="0">
                <a:latin typeface="Arial Black"/>
                <a:ea typeface="Arial Black"/>
                <a:cs typeface="Arial Black"/>
              </a:rPr>
              <a:t>: </a:t>
            </a:r>
            <a:r>
              <a:rPr lang="fr-FR" kern="50" dirty="0" smtClean="0">
                <a:solidFill>
                  <a:prstClr val="black"/>
                </a:solidFill>
                <a:latin typeface="Arial Black"/>
                <a:ea typeface="Arial Black"/>
                <a:cs typeface="Arial Black"/>
              </a:rPr>
              <a:t>CE </a:t>
            </a:r>
            <a:r>
              <a:rPr lang="fr-FR" kern="50" dirty="0">
                <a:solidFill>
                  <a:prstClr val="black"/>
                </a:solidFill>
                <a:latin typeface="Arial Black"/>
                <a:ea typeface="Arial Black"/>
                <a:cs typeface="Arial Black"/>
              </a:rPr>
              <a:t>article de presse sur le mouvement punk/biographie d’un groupe emblématique</a:t>
            </a:r>
            <a:endParaRPr lang="fr-FR" b="1" u="sng" kern="50" dirty="0">
              <a:solidFill>
                <a:srgbClr val="33CC66"/>
              </a:solidFill>
              <a:latin typeface="Arial Black"/>
              <a:ea typeface="Arial Black"/>
              <a:cs typeface="Arial Black"/>
            </a:endParaRPr>
          </a:p>
          <a:p>
            <a:pPr algn="just" hangingPunct="0">
              <a:spcAft>
                <a:spcPts val="0"/>
              </a:spcAft>
            </a:pPr>
            <a:endParaRPr lang="fr-FR" sz="1400" kern="50" dirty="0">
              <a:ea typeface="Times New Roman"/>
              <a:cs typeface="Times New Roman"/>
            </a:endParaRPr>
          </a:p>
          <a:p>
            <a:r>
              <a:rPr lang="fr-FR" dirty="0">
                <a:latin typeface="Arial Black" panose="020B0A04020102020204" pitchFamily="34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r>
              <a:rPr lang="fr-FR" sz="1400" kern="50" dirty="0">
                <a:latin typeface="Arial Black"/>
                <a:ea typeface="Arial Black"/>
                <a:cs typeface="Arial Black"/>
              </a:rPr>
              <a:t> </a:t>
            </a:r>
            <a:endParaRPr lang="fr-FR" sz="1400" kern="50" dirty="0">
              <a:ea typeface="Times New Roman"/>
              <a:cs typeface="Times New Roman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1253"/>
              </p:ext>
            </p:extLst>
          </p:nvPr>
        </p:nvGraphicFramePr>
        <p:xfrm>
          <a:off x="291459" y="2708920"/>
          <a:ext cx="8640959" cy="3627120"/>
        </p:xfrm>
        <a:graphic>
          <a:graphicData uri="http://schemas.openxmlformats.org/drawingml/2006/table">
            <a:tbl>
              <a:tblPr firstRow="1" firstCol="1" bandRow="1"/>
              <a:tblGrid>
                <a:gridCol w="1339355"/>
                <a:gridCol w="1826572"/>
                <a:gridCol w="2652893"/>
                <a:gridCol w="2822139"/>
              </a:tblGrid>
              <a:tr h="33775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4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Objectifs grammaticaux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4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Objectifs lexicaux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4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Objectifs culturels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fr-FR" sz="1400" kern="5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Objectifs pragmatiques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196">
                <a:tc>
                  <a:txBody>
                    <a:bodyPr/>
                    <a:lstStyle/>
                    <a:p>
                      <a:pPr fontAlgn="auto" hangingPunct="1"/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Séquence de fin d’année= </a:t>
                      </a:r>
                      <a:r>
                        <a:rPr lang="fr-F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rebrassage</a:t>
                      </a: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grammatical de  points vus au collège, entre autres :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Présent simple et BE+ING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Prétérit simple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modaux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auto" hangingPunct="1"/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 vocabulaire de la</a:t>
                      </a:r>
                      <a:r>
                        <a:rPr lang="fr-FR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musique</a:t>
                      </a:r>
                      <a:endParaRPr lang="fr-FR" sz="14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 sentiments et émotions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 vocabulaire de l’apparence physique et des vêtements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endParaRPr lang="fr-F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hangingPunct="0">
                        <a:spcAft>
                          <a:spcPts val="0"/>
                        </a:spcAft>
                      </a:pPr>
                      <a:r>
                        <a:rPr lang="fr-FR" sz="1400" kern="5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Découverte </a:t>
                      </a: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d’un mouvement  artistique à part entière:</a:t>
                      </a:r>
                      <a:r>
                        <a:rPr lang="fr-FR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musique Punk, son histoire et les idées véhiculées à travers elle</a:t>
                      </a:r>
                      <a:endParaRPr lang="fr-F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auto" hangingPunct="1"/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Découverte </a:t>
                      </a: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d’un groupe emblématique du mouvement </a:t>
                      </a:r>
                      <a:r>
                        <a:rPr lang="fr-FR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Punk: the </a:t>
                      </a:r>
                      <a:r>
                        <a:rPr lang="fr-FR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  <a:r>
                        <a:rPr lang="fr-FR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Pistols</a:t>
                      </a:r>
                      <a:endParaRPr lang="fr-FR" sz="1400" baseline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endParaRPr lang="fr-F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hangingPunct="0">
                        <a:spcAft>
                          <a:spcPts val="0"/>
                        </a:spcAft>
                      </a:pPr>
                      <a:r>
                        <a:rPr lang="fr-FR" sz="1400" kern="5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Savoir formuler des hypothèses et utiliser le visuel pour appuyer son propos 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Organiser son propos afin de décrire/ donner des informations de façon claire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Elaborer des stratégies d’écoute </a:t>
                      </a:r>
                    </a:p>
                    <a:p>
                      <a:pPr marL="342900" lvl="0" indent="-342900" fontAlgn="auto" hangingPunct="1">
                        <a:buFont typeface="Symbol"/>
                        <a:buChar char=""/>
                      </a:pPr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Savoir repérer les éléments factuels dans un texte </a:t>
                      </a:r>
                    </a:p>
                    <a:p>
                      <a:pPr fontAlgn="auto" hangingPunct="1"/>
                      <a:r>
                        <a:rPr lang="fr-F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57200" hangingPunct="0">
                        <a:spcAft>
                          <a:spcPts val="0"/>
                        </a:spcAft>
                      </a:pPr>
                      <a:endParaRPr lang="fr-FR" sz="1400" kern="5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9731" marR="59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9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omic Sans MS"/>
                <a:ea typeface="Times New Roman"/>
              </a:rPr>
              <a:t>Séance 1</a:t>
            </a:r>
            <a:r>
              <a:rPr lang="en-GB" dirty="0">
                <a:latin typeface="Comic Sans MS"/>
                <a:ea typeface="Times New Roman"/>
              </a:rPr>
              <a:t> : </a:t>
            </a:r>
            <a:r>
              <a:rPr lang="en-GB" u="sng" dirty="0">
                <a:latin typeface="Comic Sans MS"/>
                <a:ea typeface="Times New Roman"/>
              </a:rPr>
              <a:t>Introduction </a:t>
            </a:r>
            <a:r>
              <a:rPr lang="en-GB" u="sng" dirty="0" smtClean="0">
                <a:latin typeface="Comic Sans MS"/>
                <a:ea typeface="Times New Roman"/>
              </a:rPr>
              <a:t>au </a:t>
            </a:r>
            <a:r>
              <a:rPr lang="en-GB" u="sng" dirty="0" err="1" smtClean="0">
                <a:latin typeface="Comic Sans MS"/>
                <a:ea typeface="Times New Roman"/>
              </a:rPr>
              <a:t>thème</a:t>
            </a:r>
            <a:endParaRPr lang="en-GB" u="sng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endParaRPr lang="en-GB" dirty="0">
              <a:latin typeface="Comic Sans MS"/>
              <a:ea typeface="Times New Roman"/>
            </a:endParaRPr>
          </a:p>
          <a:p>
            <a:r>
              <a:rPr lang="en-GB" dirty="0" err="1" smtClean="0">
                <a:latin typeface="Comic Sans MS"/>
                <a:ea typeface="Times New Roman"/>
              </a:rPr>
              <a:t>Objectifs</a:t>
            </a:r>
            <a:r>
              <a:rPr lang="en-GB" dirty="0" smtClean="0">
                <a:latin typeface="Comic Sans MS" panose="030F0702030302020204" pitchFamily="66" charset="0"/>
                <a:ea typeface="Times New Roman"/>
              </a:rPr>
              <a:t>: </a:t>
            </a:r>
            <a:r>
              <a:rPr lang="fr-FR" dirty="0" smtClean="0">
                <a:latin typeface="Comic Sans MS" panose="030F0702030302020204" pitchFamily="66" charset="0"/>
              </a:rPr>
              <a:t>identifier </a:t>
            </a:r>
            <a:r>
              <a:rPr lang="fr-FR" dirty="0">
                <a:latin typeface="Comic Sans MS" panose="030F0702030302020204" pitchFamily="66" charset="0"/>
              </a:rPr>
              <a:t>le lieu, la période, de qui on parle et en quoi cela consiste</a:t>
            </a:r>
            <a:r>
              <a:rPr lang="fr-FR" dirty="0" smtClean="0">
                <a:latin typeface="Comic Sans MS" panose="030F0702030302020204" pitchFamily="66" charset="0"/>
              </a:rPr>
              <a:t>.</a:t>
            </a:r>
          </a:p>
          <a:p>
            <a:endParaRPr lang="fr-FR" dirty="0"/>
          </a:p>
          <a:p>
            <a:r>
              <a:rPr lang="fr-FR" dirty="0" smtClean="0">
                <a:latin typeface="Comic Sans MS" panose="030F0702030302020204" pitchFamily="66" charset="0"/>
              </a:rPr>
              <a:t>Pistes possibles: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1) Medley des </a:t>
            </a:r>
            <a:r>
              <a:rPr lang="fr-FR" dirty="0" err="1" smtClean="0">
                <a:latin typeface="Comic Sans MS" panose="030F0702030302020204" pitchFamily="66" charset="0"/>
              </a:rPr>
              <a:t>Sex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Pistols</a:t>
            </a:r>
            <a:endParaRPr lang="fr-FR" dirty="0" smtClean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P</a:t>
            </a:r>
            <a:r>
              <a:rPr lang="fr-FR" dirty="0" smtClean="0">
                <a:latin typeface="Comic Sans MS" panose="030F0702030302020204" pitchFamily="66" charset="0"/>
              </a:rPr>
              <a:t>asser un medley des </a:t>
            </a:r>
            <a:r>
              <a:rPr lang="fr-FR" dirty="0" err="1" smtClean="0">
                <a:latin typeface="Comic Sans MS" panose="030F0702030302020204" pitchFamily="66" charset="0"/>
              </a:rPr>
              <a:t>Sex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Pistols</a:t>
            </a:r>
            <a:r>
              <a:rPr lang="fr-FR" dirty="0" smtClean="0">
                <a:latin typeface="Comic Sans MS" panose="030F0702030302020204" pitchFamily="66" charset="0"/>
              </a:rPr>
              <a:t> avec des extraits par exemple de </a:t>
            </a:r>
            <a:r>
              <a:rPr lang="fr-FR" dirty="0" err="1" smtClean="0">
                <a:latin typeface="Comic Sans MS" panose="030F0702030302020204" pitchFamily="66" charset="0"/>
              </a:rPr>
              <a:t>Problems</a:t>
            </a:r>
            <a:r>
              <a:rPr lang="fr-FR" dirty="0" smtClean="0">
                <a:latin typeface="Comic Sans MS" panose="030F0702030302020204" pitchFamily="66" charset="0"/>
              </a:rPr>
              <a:t>, </a:t>
            </a:r>
            <a:r>
              <a:rPr lang="fr-FR" dirty="0" err="1" smtClean="0">
                <a:latin typeface="Comic Sans MS" panose="030F0702030302020204" pitchFamily="66" charset="0"/>
              </a:rPr>
              <a:t>God</a:t>
            </a:r>
            <a:r>
              <a:rPr lang="fr-FR" dirty="0" smtClean="0">
                <a:latin typeface="Comic Sans MS" panose="030F0702030302020204" pitchFamily="66" charset="0"/>
              </a:rPr>
              <a:t> Save the </a:t>
            </a:r>
            <a:r>
              <a:rPr lang="fr-FR" dirty="0" err="1" smtClean="0">
                <a:latin typeface="Comic Sans MS" panose="030F0702030302020204" pitchFamily="66" charset="0"/>
              </a:rPr>
              <a:t>Queen</a:t>
            </a:r>
            <a:r>
              <a:rPr lang="fr-FR" dirty="0" smtClean="0">
                <a:latin typeface="Comic Sans MS" panose="030F0702030302020204" pitchFamily="66" charset="0"/>
              </a:rPr>
              <a:t> et </a:t>
            </a:r>
            <a:r>
              <a:rPr lang="fr-FR" dirty="0" err="1" smtClean="0">
                <a:latin typeface="Comic Sans MS" panose="030F0702030302020204" pitchFamily="66" charset="0"/>
              </a:rPr>
              <a:t>Anarchy</a:t>
            </a:r>
            <a:r>
              <a:rPr lang="fr-FR" dirty="0" smtClean="0">
                <a:latin typeface="Comic Sans MS" panose="030F0702030302020204" pitchFamily="66" charset="0"/>
              </a:rPr>
              <a:t> in the UK, en demandant aux élèves de repérer des mots clés (</a:t>
            </a:r>
            <a:r>
              <a:rPr lang="fr-FR" dirty="0" err="1" smtClean="0">
                <a:latin typeface="Comic Sans MS" panose="030F0702030302020204" pitchFamily="66" charset="0"/>
              </a:rPr>
              <a:t>anarchy</a:t>
            </a:r>
            <a:r>
              <a:rPr lang="fr-FR" dirty="0" smtClean="0">
                <a:latin typeface="Comic Sans MS" panose="030F0702030302020204" pitchFamily="66" charset="0"/>
              </a:rPr>
              <a:t>, no future, the </a:t>
            </a:r>
            <a:r>
              <a:rPr lang="fr-FR" dirty="0" err="1" smtClean="0">
                <a:latin typeface="Comic Sans MS" panose="030F0702030302020204" pitchFamily="66" charset="0"/>
              </a:rPr>
              <a:t>problem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is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you</a:t>
            </a:r>
            <a:r>
              <a:rPr lang="fr-FR" dirty="0" smtClean="0">
                <a:latin typeface="Comic Sans MS" panose="030F0702030302020204" pitchFamily="66" charset="0"/>
              </a:rPr>
              <a:t>, </a:t>
            </a:r>
            <a:r>
              <a:rPr lang="fr-FR" dirty="0" err="1" smtClean="0">
                <a:latin typeface="Comic Sans MS" panose="030F0702030302020204" pitchFamily="66" charset="0"/>
              </a:rPr>
              <a:t>too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many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err="1" smtClean="0">
                <a:latin typeface="Comic Sans MS" panose="030F0702030302020204" pitchFamily="66" charset="0"/>
              </a:rPr>
              <a:t>problems</a:t>
            </a:r>
            <a:r>
              <a:rPr lang="fr-FR" dirty="0" smtClean="0">
                <a:latin typeface="Comic Sans MS" panose="030F0702030302020204" pitchFamily="66" charset="0"/>
              </a:rPr>
              <a:t>, money, </a:t>
            </a:r>
            <a:r>
              <a:rPr lang="fr-FR" dirty="0" err="1" smtClean="0">
                <a:latin typeface="Comic Sans MS" panose="030F0702030302020204" pitchFamily="66" charset="0"/>
              </a:rPr>
              <a:t>regime</a:t>
            </a:r>
            <a:r>
              <a:rPr lang="fr-FR" dirty="0" smtClean="0">
                <a:latin typeface="Comic Sans MS" panose="030F0702030302020204" pitchFamily="66" charset="0"/>
              </a:rPr>
              <a:t>…) et à partir de ce relevé, classer en </a:t>
            </a:r>
            <a:r>
              <a:rPr lang="fr-FR" dirty="0" smtClean="0">
                <a:latin typeface="Comic Sans MS" panose="030F0702030302020204" pitchFamily="66" charset="0"/>
              </a:rPr>
              <a:t>positive/</a:t>
            </a:r>
            <a:r>
              <a:rPr lang="fr-FR" dirty="0" err="1" smtClean="0">
                <a:latin typeface="Comic Sans MS" panose="030F0702030302020204" pitchFamily="66" charset="0"/>
              </a:rPr>
              <a:t>negative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dirty="0" smtClean="0">
                <a:latin typeface="Comic Sans MS" panose="030F0702030302020204" pitchFamily="66" charset="0"/>
              </a:rPr>
              <a:t>pour les aider à identifier le genre musical.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latin typeface="Comic Sans MS"/>
                <a:ea typeface="Times New Roman"/>
              </a:rPr>
              <a:t>2) BRAINSTORMING : what is PUNK?</a:t>
            </a:r>
          </a:p>
          <a:p>
            <a:pPr>
              <a:spcAft>
                <a:spcPts val="0"/>
              </a:spcAft>
            </a:pPr>
            <a:endParaRPr lang="en-GB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latin typeface="Comic Sans MS"/>
                <a:ea typeface="Times New Roman"/>
              </a:rPr>
              <a:t>3) Travail sur le montage </a:t>
            </a:r>
            <a:r>
              <a:rPr lang="en-GB" dirty="0" err="1" smtClean="0">
                <a:latin typeface="Comic Sans MS"/>
                <a:ea typeface="Times New Roman"/>
              </a:rPr>
              <a:t>d’images</a:t>
            </a:r>
            <a:endParaRPr lang="en-GB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latin typeface="Comic Sans MS"/>
                <a:ea typeface="Times New Roman"/>
              </a:rPr>
              <a:t>pour faire </a:t>
            </a:r>
            <a:r>
              <a:rPr lang="en-GB" dirty="0" err="1" smtClean="0">
                <a:latin typeface="Comic Sans MS"/>
                <a:ea typeface="Times New Roman"/>
              </a:rPr>
              <a:t>émerger</a:t>
            </a:r>
            <a:r>
              <a:rPr lang="en-GB" dirty="0" smtClean="0">
                <a:latin typeface="Comic Sans MS"/>
                <a:ea typeface="Times New Roman"/>
              </a:rPr>
              <a:t> du </a:t>
            </a:r>
            <a:r>
              <a:rPr lang="en-GB" dirty="0" err="1" smtClean="0">
                <a:latin typeface="Comic Sans MS"/>
                <a:ea typeface="Times New Roman"/>
              </a:rPr>
              <a:t>vocabulaire</a:t>
            </a:r>
            <a:r>
              <a:rPr lang="en-GB" dirty="0" smtClean="0">
                <a:latin typeface="Comic Sans MS"/>
                <a:ea typeface="Times New Roman"/>
              </a:rPr>
              <a:t> et </a:t>
            </a:r>
          </a:p>
          <a:p>
            <a:pPr>
              <a:spcAft>
                <a:spcPts val="0"/>
              </a:spcAft>
            </a:pPr>
            <a:r>
              <a:rPr lang="en-GB" dirty="0" err="1">
                <a:latin typeface="Comic Sans MS"/>
                <a:ea typeface="Times New Roman"/>
              </a:rPr>
              <a:t>p</a:t>
            </a:r>
            <a:r>
              <a:rPr lang="en-GB" dirty="0" err="1" smtClean="0">
                <a:latin typeface="Comic Sans MS"/>
                <a:ea typeface="Times New Roman"/>
              </a:rPr>
              <a:t>ermettre</a:t>
            </a:r>
            <a:r>
              <a:rPr lang="en-GB" dirty="0" smtClean="0">
                <a:latin typeface="Comic Sans MS"/>
                <a:ea typeface="Times New Roman"/>
              </a:rPr>
              <a:t> </a:t>
            </a:r>
            <a:r>
              <a:rPr lang="en-GB" dirty="0" err="1" smtClean="0">
                <a:latin typeface="Comic Sans MS"/>
                <a:ea typeface="Times New Roman"/>
              </a:rPr>
              <a:t>en</a:t>
            </a:r>
            <a:r>
              <a:rPr lang="en-GB" dirty="0" smtClean="0">
                <a:latin typeface="Comic Sans MS"/>
                <a:ea typeface="Times New Roman"/>
              </a:rPr>
              <a:t> fin </a:t>
            </a:r>
            <a:r>
              <a:rPr lang="en-GB" dirty="0" err="1" smtClean="0">
                <a:latin typeface="Comic Sans MS"/>
                <a:ea typeface="Times New Roman"/>
              </a:rPr>
              <a:t>d’heure</a:t>
            </a:r>
            <a:r>
              <a:rPr lang="en-GB" dirty="0" smtClean="0">
                <a:latin typeface="Comic Sans MS"/>
                <a:ea typeface="Times New Roman"/>
              </a:rPr>
              <a:t> </a:t>
            </a:r>
            <a:r>
              <a:rPr lang="en-GB" dirty="0" err="1" smtClean="0">
                <a:latin typeface="Comic Sans MS"/>
                <a:ea typeface="Times New Roman"/>
              </a:rPr>
              <a:t>d’arriver</a:t>
            </a:r>
            <a:r>
              <a:rPr lang="en-GB" dirty="0" smtClean="0">
                <a:latin typeface="Comic Sans MS"/>
                <a:ea typeface="Times New Roman"/>
              </a:rPr>
              <a:t> à </a:t>
            </a:r>
            <a:r>
              <a:rPr lang="en-GB" dirty="0" err="1" smtClean="0">
                <a:latin typeface="Comic Sans MS"/>
                <a:ea typeface="Times New Roman"/>
              </a:rPr>
              <a:t>une</a:t>
            </a:r>
            <a:endParaRPr lang="en-GB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dirty="0" err="1">
                <a:latin typeface="Comic Sans MS"/>
                <a:ea typeface="Times New Roman"/>
              </a:rPr>
              <a:t>d</a:t>
            </a:r>
            <a:r>
              <a:rPr lang="en-GB" dirty="0" err="1" smtClean="0">
                <a:latin typeface="Comic Sans MS"/>
                <a:ea typeface="Times New Roman"/>
              </a:rPr>
              <a:t>éfinition</a:t>
            </a:r>
            <a:r>
              <a:rPr lang="en-GB" dirty="0" smtClean="0">
                <a:latin typeface="Comic Sans MS"/>
                <a:ea typeface="Times New Roman"/>
              </a:rPr>
              <a:t>/description du </a:t>
            </a:r>
            <a:r>
              <a:rPr lang="en-GB" dirty="0" err="1" smtClean="0">
                <a:latin typeface="Comic Sans MS"/>
                <a:ea typeface="Times New Roman"/>
              </a:rPr>
              <a:t>mouvement</a:t>
            </a:r>
            <a:endParaRPr lang="en-GB" dirty="0" smtClean="0">
              <a:latin typeface="Comic Sans MS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latin typeface="Comic Sans MS"/>
                <a:ea typeface="Times New Roman"/>
              </a:rPr>
              <a:t>Punk.</a:t>
            </a:r>
          </a:p>
          <a:p>
            <a:pPr>
              <a:spcAft>
                <a:spcPts val="0"/>
              </a:spcAft>
            </a:pPr>
            <a:endParaRPr lang="fr-FR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Comic Sans MS"/>
                <a:ea typeface="Times New Roman"/>
              </a:rPr>
              <a:t> </a:t>
            </a:r>
            <a:endParaRPr lang="fr-FR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00" y="3645024"/>
            <a:ext cx="4066672" cy="303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4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" y="103097"/>
            <a:ext cx="52995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82471" y="15605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400" kern="150" dirty="0" err="1" smtClean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Who</a:t>
            </a:r>
            <a:r>
              <a:rPr lang="fr-FR" sz="2400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/ </a:t>
            </a:r>
            <a:r>
              <a:rPr lang="fr-FR" sz="2400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what</a:t>
            </a:r>
            <a:r>
              <a:rPr lang="fr-FR" sz="2400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about </a:t>
            </a:r>
            <a:r>
              <a:rPr lang="fr-FR" sz="2400" kern="150" dirty="0">
                <a:latin typeface="Comic Sans MS" panose="030F0702030302020204" pitchFamily="66" charset="0"/>
                <a:ea typeface="SimSun"/>
                <a:cs typeface="Lucida Sans"/>
              </a:rPr>
              <a:t>? </a:t>
            </a:r>
            <a:endParaRPr lang="fr-FR" sz="2400" kern="150" dirty="0" smtClean="0">
              <a:latin typeface="Comic Sans MS" panose="030F0702030302020204" pitchFamily="66" charset="0"/>
              <a:ea typeface="SimSun"/>
              <a:cs typeface="Lucida Sans"/>
            </a:endParaRPr>
          </a:p>
          <a:p>
            <a:pPr>
              <a:spcAft>
                <a:spcPts val="0"/>
              </a:spcAft>
            </a:pPr>
            <a:r>
              <a:rPr lang="fr-FR" sz="2400" kern="150" dirty="0" smtClean="0">
                <a:latin typeface="Comic Sans MS" panose="030F0702030302020204" pitchFamily="66" charset="0"/>
                <a:ea typeface="SimSun"/>
                <a:cs typeface="Lucida Sans"/>
              </a:rPr>
              <a:t>Punks</a:t>
            </a:r>
            <a:r>
              <a:rPr lang="fr-FR" sz="2400" kern="150" dirty="0">
                <a:latin typeface="Comic Sans MS" panose="030F0702030302020204" pitchFamily="66" charset="0"/>
                <a:ea typeface="SimSun"/>
                <a:cs typeface="Lucida Sans"/>
              </a:rPr>
              <a:t>/ the Punk culture</a:t>
            </a:r>
            <a:endParaRPr lang="fr-FR" sz="2400" kern="150" dirty="0">
              <a:effectLst/>
              <a:latin typeface="Comic Sans MS" panose="030F0702030302020204" pitchFamily="66" charset="0"/>
              <a:ea typeface="SimSun"/>
              <a:cs typeface="Lucida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42" y="4453662"/>
            <a:ext cx="26350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Physical </a:t>
            </a:r>
            <a:r>
              <a:rPr lang="fr-FR" sz="2000" kern="150" dirty="0" err="1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appearance</a:t>
            </a:r>
            <a:r>
              <a:rPr lang="fr-FR" sz="2000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endParaRPr lang="fr-FR" sz="2000" kern="150" dirty="0">
              <a:latin typeface="Comic Sans MS" panose="030F0702030302020204" pitchFamily="66" charset="0"/>
              <a:ea typeface="SimSun"/>
              <a:cs typeface="Lucida Sans"/>
            </a:endParaRPr>
          </a:p>
          <a:p>
            <a:pPr>
              <a:spcAft>
                <a:spcPts val="0"/>
              </a:spcAft>
            </a:pP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tatoos</a:t>
            </a: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 /piercing </a:t>
            </a:r>
          </a:p>
          <a:p>
            <a:pPr>
              <a:spcAft>
                <a:spcPts val="0"/>
              </a:spcAft>
            </a:pP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sz="2000" kern="150" dirty="0" smtClean="0">
                <a:latin typeface="Comic Sans MS" panose="030F0702030302020204" pitchFamily="66" charset="0"/>
                <a:ea typeface="SimSun"/>
                <a:cs typeface="Lucida Sans"/>
              </a:rPr>
              <a:t>a </a:t>
            </a: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crest</a:t>
            </a: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sz="2000" kern="150" dirty="0" smtClean="0">
                <a:latin typeface="Comic Sans MS" panose="030F0702030302020204" pitchFamily="66" charset="0"/>
                <a:ea typeface="SimSun"/>
                <a:cs typeface="Lucida Sans"/>
              </a:rPr>
              <a:t>/ </a:t>
            </a:r>
            <a:r>
              <a:rPr lang="fr-FR" sz="2000" kern="150" dirty="0" err="1" smtClean="0">
                <a:latin typeface="Comic Sans MS" panose="030F0702030302020204" pitchFamily="66" charset="0"/>
                <a:ea typeface="SimSun"/>
                <a:cs typeface="Lucida Sans"/>
              </a:rPr>
              <a:t>spiky</a:t>
            </a:r>
            <a:r>
              <a:rPr lang="fr-FR" sz="2000" kern="150" dirty="0" smtClean="0"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sz="2000" kern="150" dirty="0" err="1" smtClean="0">
                <a:latin typeface="Comic Sans MS" panose="030F0702030302020204" pitchFamily="66" charset="0"/>
                <a:ea typeface="SimSun"/>
                <a:cs typeface="Lucida Sans"/>
              </a:rPr>
              <a:t>hair</a:t>
            </a:r>
            <a:endParaRPr lang="fr-FR" sz="2000" kern="150" dirty="0">
              <a:latin typeface="Comic Sans MS" panose="030F0702030302020204" pitchFamily="66" charset="0"/>
              <a:ea typeface="SimSun"/>
              <a:cs typeface="Lucida Sans"/>
            </a:endParaRPr>
          </a:p>
          <a:p>
            <a:pPr>
              <a:spcAft>
                <a:spcPts val="0"/>
              </a:spcAft>
            </a:pP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a </a:t>
            </a: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special</a:t>
            </a: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sz="2000" kern="150" dirty="0" err="1" smtClean="0">
                <a:latin typeface="Comic Sans MS" panose="030F0702030302020204" pitchFamily="66" charset="0"/>
                <a:ea typeface="SimSun"/>
                <a:cs typeface="Lucida Sans"/>
              </a:rPr>
              <a:t>hairdo</a:t>
            </a:r>
            <a:r>
              <a:rPr lang="fr-FR" sz="2000" kern="150" dirty="0" smtClean="0">
                <a:latin typeface="Comic Sans MS" panose="030F0702030302020204" pitchFamily="66" charset="0"/>
                <a:ea typeface="SimSun"/>
                <a:cs typeface="Lucida Sans"/>
              </a:rPr>
              <a:t>/</a:t>
            </a:r>
            <a:r>
              <a:rPr lang="fr-FR" sz="2000" kern="150" dirty="0" err="1" smtClean="0">
                <a:latin typeface="Comic Sans MS" panose="030F0702030302020204" pitchFamily="66" charset="0"/>
                <a:ea typeface="SimSun"/>
                <a:cs typeface="Lucida Sans"/>
              </a:rPr>
              <a:t>haircu</a:t>
            </a:r>
            <a:r>
              <a:rPr lang="fr-FR" sz="2000" kern="150" dirty="0" err="1" smtClean="0">
                <a:latin typeface="Times New Roman"/>
                <a:ea typeface="SimSun"/>
                <a:cs typeface="Lucida Sans"/>
              </a:rPr>
              <a:t>t</a:t>
            </a:r>
            <a:endParaRPr lang="fr-FR" sz="2000" kern="150" dirty="0">
              <a:effectLst/>
              <a:latin typeface="Times New Roman"/>
              <a:ea typeface="SimSun"/>
              <a:cs typeface="Lucida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439948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kern="150" dirty="0" err="1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Clothes</a:t>
            </a:r>
            <a:endParaRPr lang="fr-FR" sz="2000" kern="150" dirty="0">
              <a:latin typeface="Comic Sans MS" panose="030F0702030302020204" pitchFamily="66" charset="0"/>
              <a:ea typeface="SimSun"/>
              <a:cs typeface="Lucida Sans"/>
            </a:endParaRPr>
          </a:p>
          <a:p>
            <a:pPr>
              <a:spcAft>
                <a:spcPts val="0"/>
              </a:spcAft>
            </a:pP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sexy </a:t>
            </a: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clothes</a:t>
            </a:r>
            <a:endParaRPr lang="fr-FR" sz="2000" kern="150" dirty="0">
              <a:latin typeface="Comic Sans MS" panose="030F0702030302020204" pitchFamily="66" charset="0"/>
              <a:ea typeface="SimSun"/>
              <a:cs typeface="Lucida Sans"/>
            </a:endParaRPr>
          </a:p>
          <a:p>
            <a:pPr>
              <a:spcAft>
                <a:spcPts val="0"/>
              </a:spcAft>
            </a:pP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close-</a:t>
            </a: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fitting</a:t>
            </a: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clothes</a:t>
            </a:r>
            <a:endParaRPr lang="fr-FR" sz="2000" kern="150" dirty="0">
              <a:latin typeface="Comic Sans MS" panose="030F0702030302020204" pitchFamily="66" charset="0"/>
              <a:ea typeface="SimSun"/>
              <a:cs typeface="Lucida Sans"/>
            </a:endParaRPr>
          </a:p>
          <a:p>
            <a:pPr>
              <a:spcAft>
                <a:spcPts val="0"/>
              </a:spcAft>
            </a:pP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low-cut</a:t>
            </a: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sz="2000" kern="150" dirty="0" smtClean="0">
                <a:latin typeface="Comic Sans MS" panose="030F0702030302020204" pitchFamily="66" charset="0"/>
                <a:ea typeface="SimSun"/>
                <a:cs typeface="Lucida Sans"/>
              </a:rPr>
              <a:t>T-shirts </a:t>
            </a: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with</a:t>
            </a: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</a:p>
          <a:p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provocative</a:t>
            </a: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signs</a:t>
            </a:r>
            <a:endParaRPr lang="fr-FR" sz="2000" kern="150" dirty="0">
              <a:latin typeface="Comic Sans MS" panose="030F0702030302020204" pitchFamily="66" charset="0"/>
              <a:ea typeface="SimSun"/>
              <a:cs typeface="Lucida Sans"/>
            </a:endParaRPr>
          </a:p>
          <a:p>
            <a:pPr>
              <a:spcAft>
                <a:spcPts val="0"/>
              </a:spcAft>
            </a:pPr>
            <a:r>
              <a:rPr lang="fr-FR" sz="2000" kern="150" dirty="0" smtClean="0">
                <a:latin typeface="Comic Sans MS" panose="030F0702030302020204" pitchFamily="66" charset="0"/>
                <a:ea typeface="SimSun"/>
                <a:cs typeface="Lucida Sans"/>
              </a:rPr>
              <a:t>ex</a:t>
            </a: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 : the </a:t>
            </a:r>
            <a:r>
              <a:rPr lang="fr-FR" sz="2000" kern="150" dirty="0" err="1" smtClean="0">
                <a:latin typeface="Comic Sans MS" panose="030F0702030302020204" pitchFamily="66" charset="0"/>
                <a:ea typeface="SimSun"/>
                <a:cs typeface="Lucida Sans"/>
              </a:rPr>
              <a:t>Swastica</a:t>
            </a:r>
            <a:endParaRPr lang="fr-FR" sz="2000" kern="150" dirty="0">
              <a:latin typeface="Comic Sans MS" panose="030F0702030302020204" pitchFamily="66" charset="0"/>
              <a:ea typeface="SimSun"/>
              <a:cs typeface="Lucida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8184" y="4276759"/>
            <a:ext cx="2502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kern="150" dirty="0" err="1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Behaviour</a:t>
            </a:r>
            <a:endParaRPr lang="fr-FR" sz="2000" kern="150" dirty="0">
              <a:latin typeface="Comic Sans MS" panose="030F0702030302020204" pitchFamily="66" charset="0"/>
              <a:ea typeface="SimSun"/>
              <a:cs typeface="Lucida Sans"/>
            </a:endParaRPr>
          </a:p>
          <a:p>
            <a:pPr>
              <a:spcAft>
                <a:spcPts val="0"/>
              </a:spcAft>
            </a:pP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a </a:t>
            </a: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provocative</a:t>
            </a: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 attitude</a:t>
            </a:r>
          </a:p>
          <a:p>
            <a:pPr>
              <a:spcAft>
                <a:spcPts val="0"/>
              </a:spcAft>
            </a:pP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to stand out (</a:t>
            </a: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from</a:t>
            </a: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)</a:t>
            </a:r>
          </a:p>
          <a:p>
            <a:pPr>
              <a:spcAft>
                <a:spcPts val="0"/>
              </a:spcAft>
            </a:pP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a </a:t>
            </a: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challenging</a:t>
            </a: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behaviour</a:t>
            </a:r>
            <a:endParaRPr lang="fr-FR" sz="2000" kern="150" dirty="0">
              <a:latin typeface="Comic Sans MS" panose="030F0702030302020204" pitchFamily="66" charset="0"/>
              <a:ea typeface="SimSun"/>
              <a:cs typeface="Lucida Sans"/>
            </a:endParaRPr>
          </a:p>
          <a:p>
            <a:pPr>
              <a:spcAft>
                <a:spcPts val="0"/>
              </a:spcAft>
            </a:pPr>
            <a:r>
              <a:rPr lang="fr-FR" sz="2000" kern="150" dirty="0" err="1">
                <a:latin typeface="Comic Sans MS" panose="030F0702030302020204" pitchFamily="66" charset="0"/>
                <a:ea typeface="SimSun"/>
                <a:cs typeface="Lucida Sans"/>
              </a:rPr>
              <a:t>provocative</a:t>
            </a:r>
            <a:r>
              <a:rPr lang="fr-FR" sz="2000" kern="150" dirty="0">
                <a:latin typeface="Comic Sans MS" panose="030F0702030302020204" pitchFamily="66" charset="0"/>
                <a:ea typeface="SimSun"/>
                <a:cs typeface="Lucida Sans"/>
              </a:rPr>
              <a:t> poses</a:t>
            </a:r>
            <a:endParaRPr lang="fr-FR" sz="2000" kern="150" dirty="0">
              <a:effectLst/>
              <a:latin typeface="Comic Sans MS" panose="030F0702030302020204" pitchFamily="66" charset="0"/>
              <a:ea typeface="SimSun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0489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0" y="116632"/>
            <a:ext cx="3219368" cy="240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90969" y="260648"/>
            <a:ext cx="4973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Slogans/</a:t>
            </a:r>
            <a:r>
              <a:rPr lang="fr-FR" sz="2400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Symbols</a:t>
            </a:r>
            <a:r>
              <a:rPr lang="fr-FR" sz="2400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 : </a:t>
            </a:r>
            <a:endParaRPr lang="fr-FR" sz="2400" kern="150" dirty="0" smtClean="0">
              <a:solidFill>
                <a:srgbClr val="FF3333"/>
              </a:solidFill>
              <a:latin typeface="Comic Sans MS" panose="030F0702030302020204" pitchFamily="66" charset="0"/>
              <a:ea typeface="SimSun"/>
              <a:cs typeface="Lucida Sans"/>
            </a:endParaRPr>
          </a:p>
          <a:p>
            <a:r>
              <a:rPr lang="fr-FR" sz="2400" kern="150" dirty="0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repérage </a:t>
            </a:r>
            <a:r>
              <a:rPr lang="fr-FR" sz="2400" kern="150" dirty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des </a:t>
            </a:r>
            <a:r>
              <a:rPr lang="fr-FR" sz="2400" kern="150" dirty="0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slogans/symboles</a:t>
            </a:r>
            <a:endParaRPr lang="fr-FR" sz="2400" kern="150" dirty="0">
              <a:solidFill>
                <a:prstClr val="black"/>
              </a:solidFill>
              <a:latin typeface="Comic Sans MS" panose="030F0702030302020204" pitchFamily="66" charset="0"/>
              <a:ea typeface="SimSun"/>
              <a:cs typeface="Lucida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2733" y="1196752"/>
            <a:ext cx="5093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kern="150" dirty="0">
                <a:solidFill>
                  <a:prstClr val="black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«No Future» + « Violence </a:t>
            </a:r>
            <a:r>
              <a:rPr lang="fr-FR" kern="150" dirty="0" err="1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grows</a:t>
            </a: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 »</a:t>
            </a:r>
            <a:r>
              <a:rPr lang="fr-FR" kern="150" dirty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endParaRPr lang="fr-FR" kern="150" dirty="0" smtClean="0">
              <a:solidFill>
                <a:srgbClr val="000000"/>
              </a:solidFill>
              <a:latin typeface="Comic Sans MS" panose="030F0702030302020204" pitchFamily="66" charset="0"/>
              <a:ea typeface="SimSun"/>
              <a:cs typeface="Lucida Sans"/>
            </a:endParaRPr>
          </a:p>
          <a:p>
            <a:r>
              <a:rPr lang="fr-FR" kern="150" dirty="0" smtClean="0">
                <a:solidFill>
                  <a:srgbClr val="1C1C1C"/>
                </a:solidFill>
                <a:latin typeface="Comic Sans MS" panose="030F0702030302020204" pitchFamily="66" charset="0"/>
                <a:ea typeface="SimSun"/>
                <a:cs typeface="Lucida Sans"/>
              </a:rPr>
              <a:t>= </a:t>
            </a:r>
            <a:r>
              <a:rPr lang="fr-FR" kern="150" dirty="0" err="1">
                <a:solidFill>
                  <a:srgbClr val="1C1C1C"/>
                </a:solidFill>
                <a:latin typeface="Comic Sans MS" panose="030F0702030302020204" pitchFamily="66" charset="0"/>
                <a:ea typeface="SimSun"/>
                <a:cs typeface="Lucida Sans"/>
              </a:rPr>
              <a:t>pessimistic</a:t>
            </a:r>
            <a:r>
              <a:rPr lang="fr-FR" kern="150" dirty="0">
                <a:solidFill>
                  <a:srgbClr val="1C1C1C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>
                <a:solidFill>
                  <a:srgbClr val="1C1C1C"/>
                </a:solidFill>
                <a:latin typeface="Comic Sans MS" panose="030F0702030302020204" pitchFamily="66" charset="0"/>
                <a:ea typeface="SimSun"/>
                <a:cs typeface="Lucida Sans"/>
              </a:rPr>
              <a:t>words</a:t>
            </a:r>
            <a:r>
              <a:rPr lang="fr-FR" kern="150" dirty="0">
                <a:solidFill>
                  <a:srgbClr val="1C1C1C"/>
                </a:solidFill>
                <a:latin typeface="Comic Sans MS" panose="030F0702030302020204" pitchFamily="66" charset="0"/>
                <a:ea typeface="SimSun"/>
                <a:cs typeface="Lucida Sans"/>
              </a:rPr>
              <a:t>/vision of the world</a:t>
            </a:r>
            <a:endParaRPr lang="fr-FR" kern="150" dirty="0">
              <a:solidFill>
                <a:prstClr val="black"/>
              </a:solidFill>
              <a:latin typeface="Comic Sans MS" panose="030F0702030302020204" pitchFamily="66" charset="0"/>
              <a:ea typeface="SimSun"/>
              <a:cs typeface="Lucida Sans"/>
            </a:endParaRPr>
          </a:p>
          <a:p>
            <a:r>
              <a:rPr lang="fr-FR" kern="150" dirty="0" smtClean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= 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chorus of the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song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« 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God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Save The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Queen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 » </a:t>
            </a:r>
            <a:endParaRPr lang="fr-FR" kern="150" dirty="0" smtClean="0">
              <a:solidFill>
                <a:srgbClr val="FF3333"/>
              </a:solidFill>
              <a:latin typeface="Comic Sans MS" panose="030F0702030302020204" pitchFamily="66" charset="0"/>
              <a:ea typeface="SimSun"/>
              <a:cs typeface="Lucida Sans"/>
            </a:endParaRPr>
          </a:p>
          <a:p>
            <a:r>
              <a:rPr lang="fr-FR" kern="150" dirty="0" smtClean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by 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the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Sex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Pistols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,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famous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band of the 70s</a:t>
            </a:r>
            <a:endParaRPr lang="fr-F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492" y="2708920"/>
            <a:ext cx="8711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kern="150" dirty="0">
                <a:solidFill>
                  <a:srgbClr val="FF3333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«  The </a:t>
            </a:r>
            <a:r>
              <a:rPr lang="fr-FR" kern="150" dirty="0" err="1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Filth</a:t>
            </a: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and the Fury » 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=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title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of the film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released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in 2000 and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focusing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on the story of the punk rock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pioneers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= the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Sex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Pistols</a:t>
            </a:r>
            <a:endParaRPr lang="fr-F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1197" y="3645024"/>
            <a:ext cx="8565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+ </a:t>
            </a:r>
            <a:r>
              <a:rPr lang="fr-FR" kern="150" dirty="0" err="1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Anarchy</a:t>
            </a: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symbol</a:t>
            </a: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 :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anarchy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= a state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without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government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or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law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/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lack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of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obedience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to </a:t>
            </a:r>
            <a:r>
              <a:rPr lang="fr-FR" kern="150" dirty="0" smtClean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an  </a:t>
            </a:r>
            <a:r>
              <a:rPr lang="fr-FR" kern="150" dirty="0" err="1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authority</a:t>
            </a: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/ confusion and </a:t>
            </a:r>
            <a:r>
              <a:rPr lang="fr-FR" kern="150" dirty="0" err="1" smtClean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disorder</a:t>
            </a:r>
            <a:r>
              <a:rPr lang="fr-FR" kern="150" dirty="0">
                <a:solidFill>
                  <a:prstClr val="black"/>
                </a:solidFill>
                <a:latin typeface="Comic Sans MS" panose="030F0702030302020204" pitchFamily="66" charset="0"/>
                <a:ea typeface="SimSun"/>
                <a:cs typeface="Lucida Sans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063" y="4509120"/>
            <a:ext cx="8548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kern="150" dirty="0">
                <a:solidFill>
                  <a:srgbClr val="FF3333"/>
                </a:solidFill>
                <a:latin typeface="Comic Sans MS" panose="030F0702030302020204" pitchFamily="66" charset="0"/>
                <a:ea typeface="SimSun"/>
                <a:cs typeface="Lucida Sans"/>
              </a:rPr>
              <a:t>+ </a:t>
            </a: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photo of the </a:t>
            </a:r>
            <a:r>
              <a:rPr lang="fr-FR" kern="150" dirty="0" err="1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queen</a:t>
            </a: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with</a:t>
            </a: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her</a:t>
            </a: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eyes</a:t>
            </a: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and </a:t>
            </a:r>
            <a:r>
              <a:rPr lang="fr-FR" kern="150" dirty="0" err="1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mouth</a:t>
            </a: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covered</a:t>
            </a: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by a message</a:t>
            </a:r>
            <a:endParaRPr lang="fr-FR" kern="150" dirty="0">
              <a:latin typeface="Comic Sans MS" panose="030F0702030302020204" pitchFamily="66" charset="0"/>
              <a:ea typeface="SimSun"/>
              <a:cs typeface="Lucida Sans"/>
            </a:endParaRPr>
          </a:p>
          <a:p>
            <a:pPr>
              <a:spcAft>
                <a:spcPts val="0"/>
              </a:spcAft>
            </a:pPr>
            <a:r>
              <a:rPr lang="fr-FR" kern="150" dirty="0">
                <a:solidFill>
                  <a:srgbClr val="009933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« </a:t>
            </a:r>
            <a:r>
              <a:rPr lang="fr-FR" kern="150" dirty="0" err="1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God</a:t>
            </a:r>
            <a:r>
              <a:rPr lang="fr-FR" kern="150" dirty="0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save</a:t>
            </a:r>
            <a:r>
              <a:rPr lang="fr-FR" kern="150" dirty="0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 the </a:t>
            </a:r>
            <a:r>
              <a:rPr lang="fr-FR" kern="150" dirty="0" err="1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Queen</a:t>
            </a:r>
            <a:r>
              <a:rPr lang="fr-FR" kern="150" dirty="0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 » = the national anthem + allusion to the </a:t>
            </a:r>
            <a:r>
              <a:rPr lang="fr-FR" kern="150" dirty="0" err="1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Sex</a:t>
            </a:r>
            <a:r>
              <a:rPr lang="fr-FR" kern="150" dirty="0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>
                <a:solidFill>
                  <a:srgbClr val="FF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Pistols</a:t>
            </a:r>
            <a:endParaRPr lang="fr-FR" kern="150" dirty="0">
              <a:effectLst/>
              <a:latin typeface="Comic Sans MS" panose="030F0702030302020204" pitchFamily="66" charset="0"/>
              <a:ea typeface="SimSun"/>
              <a:cs typeface="Lucida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916" y="5241974"/>
            <a:ext cx="7920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kern="150" dirty="0">
                <a:solidFill>
                  <a:srgbClr val="000000"/>
                </a:solidFill>
                <a:latin typeface="Times New Roman"/>
                <a:ea typeface="SimSun"/>
                <a:cs typeface="Lucida Sans"/>
              </a:rPr>
              <a:t> </a:t>
            </a:r>
            <a:r>
              <a:rPr lang="fr-FR" kern="15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ironical</a:t>
            </a:r>
            <a:r>
              <a:rPr lang="fr-FR" kern="150" dirty="0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here</a:t>
            </a:r>
            <a:endParaRPr lang="fr-FR" kern="150" dirty="0">
              <a:solidFill>
                <a:srgbClr val="000000"/>
              </a:solidFill>
              <a:latin typeface="Comic Sans MS" panose="030F0702030302020204" pitchFamily="66" charset="0"/>
              <a:ea typeface="SimSun"/>
              <a:cs typeface="Lucida Sans"/>
            </a:endParaRPr>
          </a:p>
          <a:p>
            <a:pPr>
              <a:spcAft>
                <a:spcPts val="0"/>
              </a:spcAft>
            </a:pPr>
            <a:r>
              <a:rPr lang="fr-FR" kern="150" dirty="0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rejection </a:t>
            </a:r>
            <a:r>
              <a:rPr lang="fr-FR" kern="150" dirty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of the </a:t>
            </a:r>
            <a:r>
              <a:rPr lang="fr-FR" kern="15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monarchy</a:t>
            </a:r>
            <a:r>
              <a:rPr lang="fr-FR" kern="150" dirty="0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/the </a:t>
            </a:r>
            <a:r>
              <a:rPr lang="fr-FR" kern="15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established</a:t>
            </a:r>
            <a:r>
              <a:rPr lang="fr-FR" kern="150" dirty="0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order</a:t>
            </a:r>
            <a:r>
              <a:rPr lang="fr-FR" kern="150" dirty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/the </a:t>
            </a:r>
            <a:r>
              <a:rPr lang="fr-FR" kern="150" dirty="0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conventions</a:t>
            </a:r>
          </a:p>
          <a:p>
            <a:pPr>
              <a:spcAft>
                <a:spcPts val="0"/>
              </a:spcAft>
            </a:pPr>
            <a:r>
              <a:rPr lang="fr-FR" kern="150" dirty="0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 </a:t>
            </a:r>
            <a:r>
              <a:rPr lang="fr-FR" kern="150" dirty="0" err="1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refusal</a:t>
            </a:r>
            <a:r>
              <a:rPr lang="fr-FR" kern="150" dirty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 to </a:t>
            </a:r>
            <a:r>
              <a:rPr lang="fr-FR" kern="150" dirty="0" err="1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conform</a:t>
            </a:r>
            <a:r>
              <a:rPr lang="fr-FR" kern="150" dirty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 to the </a:t>
            </a:r>
            <a:r>
              <a:rPr lang="fr-FR" kern="15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rules</a:t>
            </a:r>
            <a:r>
              <a:rPr lang="fr-FR" kern="150" dirty="0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 / </a:t>
            </a:r>
            <a:r>
              <a:rPr lang="fr-FR" kern="15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SimSun"/>
                <a:cs typeface="Lucida Sans"/>
              </a:rPr>
              <a:t>rebellion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latin typeface="Comic Sans MS"/>
                <a:ea typeface="Times New Roman"/>
              </a:rPr>
              <a:t>Séance 2</a:t>
            </a:r>
            <a:r>
              <a:rPr lang="en-GB" dirty="0">
                <a:latin typeface="Comic Sans MS"/>
                <a:ea typeface="Times New Roman"/>
              </a:rPr>
              <a:t> : </a:t>
            </a:r>
            <a:r>
              <a:rPr lang="en-GB" dirty="0" smtClean="0">
                <a:latin typeface="Comic Sans MS"/>
                <a:ea typeface="Times New Roman"/>
              </a:rPr>
              <a:t>CE – A BRIEF HISTORY OF PUNK </a:t>
            </a:r>
            <a:endParaRPr lang="en-GB" u="sng" dirty="0" smtClean="0">
              <a:latin typeface="Comic Sans MS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646" y="559157"/>
            <a:ext cx="8568817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Pistes d’exploitation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u="sng" dirty="0" err="1">
                <a:latin typeface="Comic Sans MS" panose="030F0702030302020204" pitchFamily="66" charset="0"/>
                <a:ea typeface="Calibri"/>
                <a:cs typeface="Times New Roman"/>
              </a:rPr>
              <a:t>Compréhension</a:t>
            </a:r>
            <a:r>
              <a:rPr lang="en-GB" b="1" u="sng" dirty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en-GB" b="1" u="sng" dirty="0" err="1">
                <a:latin typeface="Comic Sans MS" panose="030F0702030302020204" pitchFamily="66" charset="0"/>
                <a:ea typeface="Calibri"/>
                <a:cs typeface="Times New Roman"/>
              </a:rPr>
              <a:t>globale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 : Read the text twice and try to say : 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GB" u="sng" dirty="0">
                <a:latin typeface="Comic Sans MS" panose="030F0702030302020204" pitchFamily="66" charset="0"/>
                <a:ea typeface="Calibri"/>
                <a:cs typeface="Times New Roman"/>
              </a:rPr>
              <a:t>type of document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 : an article from the BBC website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GB" u="sng" dirty="0">
                <a:latin typeface="Comic Sans MS" panose="030F0702030302020204" pitchFamily="66" charset="0"/>
                <a:ea typeface="Calibri"/>
                <a:cs typeface="Times New Roman"/>
              </a:rPr>
              <a:t>date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 : written on December 2002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en-GB" u="sng" dirty="0">
                <a:latin typeface="Comic Sans MS" panose="030F0702030302020204" pitchFamily="66" charset="0"/>
                <a:ea typeface="Calibri"/>
                <a:cs typeface="Times New Roman"/>
              </a:rPr>
              <a:t>Topic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 : the punk movement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500" y="2681616"/>
            <a:ext cx="7961900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u="sng" dirty="0">
                <a:latin typeface="Comic Sans MS" panose="030F0702030302020204" pitchFamily="66" charset="0"/>
                <a:ea typeface="Calibri"/>
                <a:cs typeface="Times New Roman"/>
              </a:rPr>
              <a:t>How many parts are there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 ? give them a title.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L1 à 17 : the beginnings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L18 à 24 : success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L25 à fin : punk rock </a:t>
            </a:r>
            <a:r>
              <a:rPr lang="fr-FR" dirty="0" err="1">
                <a:latin typeface="Comic Sans MS" panose="030F0702030302020204" pitchFamily="66" charset="0"/>
                <a:ea typeface="Calibri"/>
                <a:cs typeface="Times New Roman"/>
              </a:rPr>
              <a:t>nowadays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 / inspiration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686" y="4420676"/>
            <a:ext cx="8617794" cy="117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u="sng" dirty="0">
                <a:latin typeface="Comic Sans MS" panose="030F0702030302020204" pitchFamily="66" charset="0"/>
                <a:ea typeface="Calibri"/>
                <a:cs typeface="Times New Roman"/>
              </a:rPr>
              <a:t>Read again and try to give a title to the document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 : 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Mettre en évidence la différence entre genre musical (punk music) et véritable mouvement (punk </a:t>
            </a:r>
            <a:r>
              <a:rPr lang="fr-FR" dirty="0" err="1">
                <a:latin typeface="Comic Sans MS" panose="030F0702030302020204" pitchFamily="66" charset="0"/>
                <a:ea typeface="Calibri"/>
                <a:cs typeface="Times New Roman"/>
              </a:rPr>
              <a:t>movement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) : punk music ou punk </a:t>
            </a:r>
            <a:r>
              <a:rPr lang="fr-FR" dirty="0" err="1">
                <a:latin typeface="Comic Sans MS" panose="030F0702030302020204" pitchFamily="66" charset="0"/>
                <a:ea typeface="Calibri"/>
                <a:cs typeface="Times New Roman"/>
              </a:rPr>
              <a:t>movement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 ? </a:t>
            </a:r>
            <a:r>
              <a:rPr lang="fr-FR" dirty="0" err="1">
                <a:latin typeface="Comic Sans MS" panose="030F0702030302020204" pitchFamily="66" charset="0"/>
                <a:ea typeface="Calibri"/>
                <a:cs typeface="Times New Roman"/>
              </a:rPr>
              <a:t>Well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, </a:t>
            </a:r>
            <a:r>
              <a:rPr lang="fr-FR" dirty="0" err="1">
                <a:latin typeface="Comic Sans MS" panose="030F0702030302020204" pitchFamily="66" charset="0"/>
                <a:ea typeface="Calibri"/>
                <a:cs typeface="Times New Roman"/>
              </a:rPr>
              <a:t>let’s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fr-FR" dirty="0" err="1">
                <a:latin typeface="Comic Sans MS" panose="030F0702030302020204" pitchFamily="66" charset="0"/>
                <a:ea typeface="Calibri"/>
                <a:cs typeface="Times New Roman"/>
              </a:rPr>
              <a:t>see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470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28668"/>
              </p:ext>
            </p:extLst>
          </p:nvPr>
        </p:nvGraphicFramePr>
        <p:xfrm>
          <a:off x="323528" y="980728"/>
          <a:ext cx="7848871" cy="2851787"/>
        </p:xfrm>
        <a:graphic>
          <a:graphicData uri="http://schemas.openxmlformats.org/drawingml/2006/table">
            <a:tbl>
              <a:tblPr firstRow="1" firstCol="1" bandRow="1"/>
              <a:tblGrid>
                <a:gridCol w="1920703"/>
                <a:gridCol w="2075006"/>
                <a:gridCol w="1811956"/>
                <a:gridCol w="2041206"/>
              </a:tblGrid>
              <a:tr h="958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word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Possible grammatical category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Meaning / translation 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Possible synonym 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Befriended (9)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Delighted (10)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Boredom (14)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Upheaval (16)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Hugely (20)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mic Sans MS" panose="030F0702030302020204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fr-FR" sz="1800" dirty="0">
                        <a:effectLst/>
                        <a:latin typeface="Comic Sans MS" panose="030F07020303020202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7690" y="188640"/>
            <a:ext cx="699101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Compréhension détaillée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 :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Vocabulary</a:t>
            </a:r>
            <a:r>
              <a:rPr kumimoji="0" lang="en-GB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 : try to find the possible meaning of these words : </a:t>
            </a: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4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"/>
            <a:ext cx="8856984" cy="494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err="1">
                <a:latin typeface="Comic Sans MS" panose="030F0702030302020204" pitchFamily="66" charset="0"/>
                <a:ea typeface="Calibri"/>
                <a:cs typeface="Times New Roman"/>
              </a:rPr>
              <a:t>Différenciation</a:t>
            </a:r>
            <a:r>
              <a:rPr lang="en-GB" sz="1600" b="1" dirty="0">
                <a:latin typeface="Comic Sans MS" panose="030F0702030302020204" pitchFamily="66" charset="0"/>
                <a:ea typeface="Calibri"/>
                <a:cs typeface="Times New Roman"/>
              </a:rPr>
              <a:t> : exploitation A2 : </a:t>
            </a:r>
            <a:endParaRPr lang="fr-FR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u="sng" dirty="0">
                <a:latin typeface="Comic Sans MS" panose="030F0702030302020204" pitchFamily="66" charset="0"/>
                <a:ea typeface="Calibri"/>
                <a:cs typeface="Times New Roman"/>
              </a:rPr>
              <a:t>Part 1 : Punk rock, an ID card : </a:t>
            </a:r>
            <a:endParaRPr lang="en-GB" sz="1600" u="sng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dirty="0" smtClean="0">
                <a:latin typeface="Comic Sans MS" panose="030F0702030302020204" pitchFamily="66" charset="0"/>
                <a:ea typeface="Calibri"/>
                <a:cs typeface="Times New Roman"/>
              </a:rPr>
              <a:t>Faire </a:t>
            </a:r>
            <a:r>
              <a:rPr lang="en-GB" sz="1600" dirty="0" err="1">
                <a:latin typeface="Comic Sans MS" panose="030F0702030302020204" pitchFamily="66" charset="0"/>
                <a:ea typeface="Calibri"/>
                <a:cs typeface="Times New Roman"/>
              </a:rPr>
              <a:t>repérer</a:t>
            </a: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 : date and place of birth (New York, the seventies)– aim/goal of the movement  : to shock the established order– aspects of the movement : a state of mind + a musical genre + a fashion style movement – first groups : Television + the New York Dolls – attitude : disgust / shock / provoke people. (give examples) – </a:t>
            </a:r>
            <a:r>
              <a:rPr lang="en-GB" sz="1600" dirty="0" smtClean="0">
                <a:latin typeface="Comic Sans MS" panose="030F0702030302020204" pitchFamily="66" charset="0"/>
                <a:ea typeface="Calibri"/>
                <a:cs typeface="Times New Roman"/>
              </a:rPr>
              <a:t>social </a:t>
            </a: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background : disillusioned teenagers + boredom + unemployment…</a:t>
            </a:r>
            <a:endParaRPr lang="fr-FR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u="sng" dirty="0">
                <a:latin typeface="Comic Sans MS" panose="030F0702030302020204" pitchFamily="66" charset="0"/>
                <a:ea typeface="Calibri"/>
                <a:cs typeface="Times New Roman"/>
              </a:rPr>
              <a:t>Part 2 : The turning point : popularity </a:t>
            </a:r>
            <a:endParaRPr lang="fr-FR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Date  : 1976 – successful groups : The Ramones + the Sex Pistols – reason for success : inspiration for young people – the philosophy behind the movement : “you didn’t have to be able to play an instrument[…], you just had to have something to say</a:t>
            </a:r>
            <a:endParaRPr lang="fr-FR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u="sng" dirty="0">
                <a:latin typeface="Comic Sans MS" panose="030F0702030302020204" pitchFamily="66" charset="0"/>
                <a:ea typeface="Calibri"/>
                <a:cs typeface="Times New Roman"/>
              </a:rPr>
              <a:t>Part  3 : inspiration : </a:t>
            </a:r>
            <a:endParaRPr lang="fr-FR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latin typeface="Comic Sans MS" panose="030F0702030302020204" pitchFamily="66" charset="0"/>
                <a:ea typeface="Calibri"/>
                <a:cs typeface="Times New Roman"/>
              </a:rPr>
              <a:t>Mettre en lumière le fait que si le mouvement a assez vite disparu (l-2 et 3), il reste une source d’inspiration.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4941168"/>
            <a:ext cx="9036495" cy="1916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latin typeface="Comic Sans MS" panose="030F0702030302020204" pitchFamily="66" charset="0"/>
                <a:ea typeface="Calibri"/>
                <a:cs typeface="Times New Roman"/>
              </a:rPr>
              <a:t>Exploitation B1 : idem mais par simple repérage au brouillon (pas de grille)</a:t>
            </a:r>
            <a:endParaRPr lang="fr-FR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b="1" dirty="0">
                <a:latin typeface="Comic Sans MS" panose="030F0702030302020204" pitchFamily="66" charset="0"/>
                <a:ea typeface="Calibri"/>
                <a:cs typeface="Times New Roman"/>
              </a:rPr>
              <a:t>ET</a:t>
            </a:r>
            <a:r>
              <a:rPr lang="fr-FR" sz="1600" dirty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fr-FR" sz="1600" u="sng" dirty="0">
                <a:latin typeface="Comic Sans MS" panose="030F0702030302020204" pitchFamily="66" charset="0"/>
                <a:ea typeface="Calibri"/>
                <a:cs typeface="Times New Roman"/>
              </a:rPr>
              <a:t>insister sur la dernière idée du texte</a:t>
            </a:r>
            <a:r>
              <a:rPr lang="fr-FR" sz="1600" dirty="0">
                <a:latin typeface="Comic Sans MS" panose="030F0702030302020204" pitchFamily="66" charset="0"/>
                <a:ea typeface="Calibri"/>
                <a:cs typeface="Times New Roman"/>
              </a:rPr>
              <a:t> (L28 et 29):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« </a:t>
            </a:r>
            <a:r>
              <a:rPr lang="en-GB" sz="1600" dirty="0" smtClean="0">
                <a:latin typeface="Comic Sans MS" panose="030F0702030302020204" pitchFamily="66" charset="0"/>
                <a:ea typeface="Calibri"/>
                <a:cs typeface="Times New Roman"/>
              </a:rPr>
              <a:t>pioneers</a:t>
            </a: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 » : </a:t>
            </a:r>
            <a:r>
              <a:rPr lang="en-GB" sz="1600" dirty="0" err="1">
                <a:latin typeface="Comic Sans MS" panose="030F0702030302020204" pitchFamily="66" charset="0"/>
                <a:ea typeface="Calibri"/>
                <a:cs typeface="Times New Roman"/>
              </a:rPr>
              <a:t>pourquoi</a:t>
            </a: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 ? they did something </a:t>
            </a:r>
            <a:r>
              <a:rPr lang="en-GB" sz="1600" dirty="0" smtClean="0">
                <a:latin typeface="Comic Sans MS" panose="030F0702030302020204" pitchFamily="66" charset="0"/>
                <a:ea typeface="Calibri"/>
                <a:cs typeface="Times New Roman"/>
              </a:rPr>
              <a:t>no one </a:t>
            </a:r>
            <a:r>
              <a:rPr lang="en-GB" sz="1600" dirty="0">
                <a:latin typeface="Comic Sans MS" panose="030F0702030302020204" pitchFamily="66" charset="0"/>
                <a:ea typeface="Calibri"/>
                <a:cs typeface="Times New Roman"/>
              </a:rPr>
              <a:t>had done before…</a:t>
            </a:r>
            <a:endParaRPr lang="fr-FR" sz="1600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latin typeface="Comic Sans MS" panose="030F0702030302020204" pitchFamily="66" charset="0"/>
                <a:ea typeface="Calibri"/>
                <a:cs typeface="Times New Roman"/>
              </a:rPr>
              <a:t>“</a:t>
            </a:r>
            <a:r>
              <a:rPr lang="fr-FR" sz="1600" dirty="0" err="1">
                <a:latin typeface="Comic Sans MS" panose="030F0702030302020204" pitchFamily="66" charset="0"/>
                <a:ea typeface="Calibri"/>
                <a:cs typeface="Times New Roman"/>
              </a:rPr>
              <a:t>making</a:t>
            </a:r>
            <a:r>
              <a:rPr lang="fr-FR" sz="1600" dirty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fr-FR" sz="1600" dirty="0" err="1">
                <a:latin typeface="Comic Sans MS" panose="030F0702030302020204" pitchFamily="66" charset="0"/>
                <a:ea typeface="Calibri"/>
                <a:cs typeface="Times New Roman"/>
              </a:rPr>
              <a:t>anything</a:t>
            </a:r>
            <a:r>
              <a:rPr lang="fr-FR" sz="1600" dirty="0"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fr-FR" sz="1600" dirty="0" err="1">
                <a:latin typeface="Comic Sans MS" panose="030F0702030302020204" pitchFamily="66" charset="0"/>
                <a:ea typeface="Calibri"/>
                <a:cs typeface="Times New Roman"/>
              </a:rPr>
              <a:t>seem</a:t>
            </a:r>
            <a:r>
              <a:rPr lang="fr-FR" sz="1600" dirty="0">
                <a:latin typeface="Comic Sans MS" panose="030F0702030302020204" pitchFamily="66" charset="0"/>
                <a:ea typeface="Calibri"/>
                <a:cs typeface="Times New Roman"/>
              </a:rPr>
              <a:t> possible” : ils ont ouvert des portes d’un point de vue musical et social !</a:t>
            </a:r>
          </a:p>
        </p:txBody>
      </p:sp>
    </p:spTree>
    <p:extLst>
      <p:ext uri="{BB962C8B-B14F-4D97-AF65-F5344CB8AC3E}">
        <p14:creationId xmlns:p14="http://schemas.microsoft.com/office/powerpoint/2010/main" val="328600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latin typeface="Comic Sans MS" panose="030F0702030302020204" pitchFamily="66" charset="0"/>
                <a:ea typeface="Times New Roman"/>
              </a:rPr>
              <a:t>Séance </a:t>
            </a:r>
            <a:r>
              <a:rPr lang="fr-FR" b="1" dirty="0" smtClean="0">
                <a:latin typeface="Comic Sans MS" panose="030F0702030302020204" pitchFamily="66" charset="0"/>
                <a:ea typeface="Times New Roman"/>
              </a:rPr>
              <a:t>3: </a:t>
            </a:r>
            <a:r>
              <a:rPr lang="en-GB" b="1" dirty="0">
                <a:latin typeface="Comic Sans MS" panose="030F0702030302020204" pitchFamily="66" charset="0"/>
              </a:rPr>
              <a:t>Music</a:t>
            </a:r>
            <a:r>
              <a:rPr lang="en-GB" dirty="0">
                <a:latin typeface="Comic Sans MS" panose="030F0702030302020204" pitchFamily="66" charset="0"/>
              </a:rPr>
              <a:t> : </a:t>
            </a:r>
            <a:r>
              <a:rPr lang="en-GB" dirty="0" smtClean="0">
                <a:latin typeface="Comic Sans MS" panose="030F0702030302020204" pitchFamily="66" charset="0"/>
              </a:rPr>
              <a:t>«</a:t>
            </a:r>
            <a:r>
              <a:rPr lang="en-GB" dirty="0">
                <a:latin typeface="Comic Sans MS" panose="030F0702030302020204" pitchFamily="66" charset="0"/>
              </a:rPr>
              <a:t> God Save the Queen </a:t>
            </a:r>
            <a:r>
              <a:rPr lang="en-GB" dirty="0" smtClean="0">
                <a:latin typeface="Comic Sans MS" panose="030F0702030302020204" pitchFamily="66" charset="0"/>
              </a:rPr>
              <a:t>» by the </a:t>
            </a:r>
            <a:r>
              <a:rPr lang="en-GB" dirty="0">
                <a:latin typeface="Comic Sans MS" panose="030F0702030302020204" pitchFamily="66" charset="0"/>
              </a:rPr>
              <a:t>Sex Pistols.</a:t>
            </a:r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 smtClean="0">
                <a:latin typeface="Comic Sans MS" panose="030F0702030302020204" pitchFamily="66" charset="0"/>
              </a:rPr>
              <a:t>Etudier </a:t>
            </a:r>
            <a:r>
              <a:rPr lang="fr-FR" dirty="0">
                <a:latin typeface="Comic Sans MS" panose="030F0702030302020204" pitchFamily="66" charset="0"/>
              </a:rPr>
              <a:t>les paroles de la chanson pour mettre en lumière le côté contestataire et provocateur de la chanson et du mouvement en général.</a:t>
            </a:r>
          </a:p>
          <a:p>
            <a:pPr>
              <a:spcAft>
                <a:spcPts val="0"/>
              </a:spcAft>
            </a:pPr>
            <a:endParaRPr lang="fr-FR" dirty="0">
              <a:latin typeface="Comic Sans MS"/>
              <a:ea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388969"/>
            <a:ext cx="8678305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Pistes d’exploitation 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b="1" u="sng" dirty="0">
                <a:latin typeface="Comic Sans MS" panose="030F0702030302020204" pitchFamily="66" charset="0"/>
                <a:ea typeface="Calibri"/>
                <a:cs typeface="Times New Roman"/>
              </a:rPr>
              <a:t>Compréhension globale : écouter la chanson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 (pas de </a:t>
            </a:r>
            <a:r>
              <a:rPr lang="fr-FR" dirty="0" smtClean="0">
                <a:latin typeface="Comic Sans MS" panose="030F0702030302020204" pitchFamily="66" charset="0"/>
                <a:ea typeface="Calibri"/>
                <a:cs typeface="Times New Roman"/>
              </a:rPr>
              <a:t>vidéo) 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: faire trouver le titre. 2 choses attendues :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/>
              <a:buChar char="-"/>
            </a:pPr>
            <a:r>
              <a:rPr lang="en-GB" u="sng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God save the Queen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 : bonne </a:t>
            </a:r>
            <a:r>
              <a:rPr lang="en-GB" dirty="0" err="1">
                <a:latin typeface="Comic Sans MS" panose="030F0702030302020204" pitchFamily="66" charset="0"/>
                <a:ea typeface="Calibri"/>
                <a:cs typeface="Times New Roman"/>
              </a:rPr>
              <a:t>réponse</a:t>
            </a: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  <a:endParaRPr lang="fr-FR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/>
              <a:buChar char="-"/>
            </a:pPr>
            <a:r>
              <a:rPr lang="fr-FR" u="sng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No future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: titre original, changé à la dernière minute par le manager des </a:t>
            </a:r>
            <a:r>
              <a:rPr lang="fr-FR" dirty="0" err="1">
                <a:latin typeface="Comic Sans MS" panose="030F0702030302020204" pitchFamily="66" charset="0"/>
                <a:ea typeface="Calibri"/>
                <a:cs typeface="Times New Roman"/>
              </a:rPr>
              <a:t>Pistols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 Malcolm Mc </a:t>
            </a:r>
            <a:r>
              <a:rPr lang="fr-FR" dirty="0" err="1">
                <a:latin typeface="Comic Sans MS" panose="030F0702030302020204" pitchFamily="66" charset="0"/>
                <a:ea typeface="Calibri"/>
                <a:cs typeface="Times New Roman"/>
              </a:rPr>
              <a:t>Laren</a:t>
            </a:r>
            <a:r>
              <a:rPr lang="fr-FR" dirty="0"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omic Sans MS" panose="030F0702030302020204" pitchFamily="66" charset="0"/>
                <a:ea typeface="Calibri"/>
                <a:cs typeface="Times New Roman"/>
              </a:rPr>
              <a:t>It’s a famous song by the Sex Pistols, a British punk Rock band from the seventies. The title is God Save the Queen. It’s also the name of the National British Anthem. </a:t>
            </a:r>
            <a:endParaRPr lang="en-GB" dirty="0" smtClean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 smtClean="0">
                <a:latin typeface="Comic Sans MS" panose="030F0702030302020204" pitchFamily="66" charset="0"/>
                <a:ea typeface="Calibri"/>
                <a:cs typeface="Times New Roman"/>
              </a:rPr>
              <a:t>Why </a:t>
            </a:r>
            <a:r>
              <a:rPr lang="en-GB" b="1" dirty="0">
                <a:latin typeface="Comic Sans MS" panose="030F0702030302020204" pitchFamily="66" charset="0"/>
                <a:ea typeface="Calibri"/>
                <a:cs typeface="Times New Roman"/>
              </a:rPr>
              <a:t>did they choose such a title? Well, listen and understand !</a:t>
            </a:r>
            <a:endParaRPr lang="fr-FR" b="1" dirty="0"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66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915</Words>
  <Application>Microsoft Office PowerPoint</Application>
  <PresentationFormat>Affichage à l'écran (4:3)</PresentationFormat>
  <Paragraphs>181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raphaeljube@ymail.com</dc:creator>
  <cp:lastModifiedBy>raphaeljube@ymail.com</cp:lastModifiedBy>
  <cp:revision>108</cp:revision>
  <dcterms:created xsi:type="dcterms:W3CDTF">2018-04-20T16:22:31Z</dcterms:created>
  <dcterms:modified xsi:type="dcterms:W3CDTF">2019-07-01T06:58:53Z</dcterms:modified>
</cp:coreProperties>
</file>