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29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90A8-9A73-471C-8471-40C6389BF920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C17D-7902-4782-B322-4DD8676525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294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90A8-9A73-471C-8471-40C6389BF920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C17D-7902-4782-B322-4DD8676525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9534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90A8-9A73-471C-8471-40C6389BF920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C17D-7902-4782-B322-4DD8676525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0514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90A8-9A73-471C-8471-40C6389BF920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C17D-7902-4782-B322-4DD8676525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494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90A8-9A73-471C-8471-40C6389BF920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C17D-7902-4782-B322-4DD8676525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4750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90A8-9A73-471C-8471-40C6389BF920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C17D-7902-4782-B322-4DD8676525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40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90A8-9A73-471C-8471-40C6389BF920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C17D-7902-4782-B322-4DD8676525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9860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90A8-9A73-471C-8471-40C6389BF920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C17D-7902-4782-B322-4DD8676525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180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90A8-9A73-471C-8471-40C6389BF920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C17D-7902-4782-B322-4DD8676525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812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90A8-9A73-471C-8471-40C6389BF920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C17D-7902-4782-B322-4DD8676525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328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90A8-9A73-471C-8471-40C6389BF920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C17D-7902-4782-B322-4DD8676525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464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390A8-9A73-471C-8471-40C6389BF920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7C17D-7902-4782-B322-4DD8676525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388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mailto:elodie.rougier@ac-limoges.fr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23F36308-0C53-4D1A-8A54-D8F9591CA163}"/>
              </a:ext>
            </a:extLst>
          </p:cNvPr>
          <p:cNvSpPr txBox="1"/>
          <p:nvPr/>
        </p:nvSpPr>
        <p:spPr>
          <a:xfrm>
            <a:off x="2308122" y="1227698"/>
            <a:ext cx="2917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TEST DE LECTURE EN KABYLE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2481211-E6EA-4B21-A5C6-1EDBC7359791}"/>
              </a:ext>
            </a:extLst>
          </p:cNvPr>
          <p:cNvSpPr/>
          <p:nvPr/>
        </p:nvSpPr>
        <p:spPr>
          <a:xfrm>
            <a:off x="3443052" y="2623564"/>
            <a:ext cx="199887" cy="18466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2329C359-D8A4-4AE1-91B5-A685B9D0936C}"/>
              </a:ext>
            </a:extLst>
          </p:cNvPr>
          <p:cNvSpPr/>
          <p:nvPr/>
        </p:nvSpPr>
        <p:spPr>
          <a:xfrm>
            <a:off x="3424515" y="4756995"/>
            <a:ext cx="199887" cy="18466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5C81F0FC-BEEA-4A09-AF04-2D94CF4D65C4}"/>
              </a:ext>
            </a:extLst>
          </p:cNvPr>
          <p:cNvSpPr/>
          <p:nvPr/>
        </p:nvSpPr>
        <p:spPr>
          <a:xfrm>
            <a:off x="3413779" y="5936841"/>
            <a:ext cx="199887" cy="18466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85DDE3BA-B74A-48E5-9662-5375FB911093}"/>
              </a:ext>
            </a:extLst>
          </p:cNvPr>
          <p:cNvSpPr/>
          <p:nvPr/>
        </p:nvSpPr>
        <p:spPr>
          <a:xfrm>
            <a:off x="3426736" y="7360111"/>
            <a:ext cx="199887" cy="18466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3F590916-25BF-4944-ACB9-889AFA612D66}"/>
              </a:ext>
            </a:extLst>
          </p:cNvPr>
          <p:cNvSpPr/>
          <p:nvPr/>
        </p:nvSpPr>
        <p:spPr>
          <a:xfrm>
            <a:off x="3452322" y="3675809"/>
            <a:ext cx="199887" cy="18466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FD54239A-6833-47F3-AB0D-4B433DF04356}"/>
              </a:ext>
            </a:extLst>
          </p:cNvPr>
          <p:cNvSpPr/>
          <p:nvPr/>
        </p:nvSpPr>
        <p:spPr>
          <a:xfrm>
            <a:off x="3450537" y="8736890"/>
            <a:ext cx="199887" cy="18466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39_logoDSDEN_87_acLIMOGES">
            <a:extLst>
              <a:ext uri="{FF2B5EF4-FFF2-40B4-BE49-F238E27FC236}">
                <a16:creationId xmlns:a16="http://schemas.microsoft.com/office/drawing/2014/main" id="{69AE76AA-F1A2-4AD2-B2E1-C8756834E72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113"/>
          <a:stretch/>
        </p:blipFill>
        <p:spPr bwMode="auto">
          <a:xfrm>
            <a:off x="490785" y="323225"/>
            <a:ext cx="1181552" cy="10071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1" name="Ellipse 20">
            <a:extLst>
              <a:ext uri="{FF2B5EF4-FFF2-40B4-BE49-F238E27FC236}">
                <a16:creationId xmlns:a16="http://schemas.microsoft.com/office/drawing/2014/main" id="{A831791E-7730-4167-96DC-AA7047E3E6D3}"/>
              </a:ext>
            </a:extLst>
          </p:cNvPr>
          <p:cNvSpPr/>
          <p:nvPr/>
        </p:nvSpPr>
        <p:spPr>
          <a:xfrm>
            <a:off x="4807713" y="2421636"/>
            <a:ext cx="199887" cy="18466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3D8BB1E1-0F9D-4D9D-AED9-6B16382D5529}"/>
              </a:ext>
            </a:extLst>
          </p:cNvPr>
          <p:cNvSpPr/>
          <p:nvPr/>
        </p:nvSpPr>
        <p:spPr>
          <a:xfrm>
            <a:off x="4882050" y="3911043"/>
            <a:ext cx="199887" cy="18466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B980216C-BE53-40E7-8D10-7C0EA869DEFA}"/>
              </a:ext>
            </a:extLst>
          </p:cNvPr>
          <p:cNvSpPr/>
          <p:nvPr/>
        </p:nvSpPr>
        <p:spPr>
          <a:xfrm>
            <a:off x="4873985" y="6853734"/>
            <a:ext cx="199887" cy="18466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1133E31F-B937-4221-97EF-38CE0C81DD90}"/>
              </a:ext>
            </a:extLst>
          </p:cNvPr>
          <p:cNvSpPr/>
          <p:nvPr/>
        </p:nvSpPr>
        <p:spPr>
          <a:xfrm>
            <a:off x="4846704" y="5439774"/>
            <a:ext cx="199887" cy="18466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0" name="Connecteur droit 49">
            <a:extLst>
              <a:ext uri="{FF2B5EF4-FFF2-40B4-BE49-F238E27FC236}">
                <a16:creationId xmlns:a16="http://schemas.microsoft.com/office/drawing/2014/main" id="{BA2D01B4-2DFF-466B-9019-75C658E9C7E4}"/>
              </a:ext>
            </a:extLst>
          </p:cNvPr>
          <p:cNvCxnSpPr>
            <a:stCxn id="8" idx="0"/>
            <a:endCxn id="8" idx="7"/>
          </p:cNvCxnSpPr>
          <p:nvPr/>
        </p:nvCxnSpPr>
        <p:spPr>
          <a:xfrm>
            <a:off x="3542996" y="2623564"/>
            <a:ext cx="70670" cy="27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>
            <a:extLst>
              <a:ext uri="{FF2B5EF4-FFF2-40B4-BE49-F238E27FC236}">
                <a16:creationId xmlns:a16="http://schemas.microsoft.com/office/drawing/2014/main" id="{4ABFD1B5-D6CF-4CA6-A92C-984B3D260527}"/>
              </a:ext>
            </a:extLst>
          </p:cNvPr>
          <p:cNvCxnSpPr>
            <a:cxnSpLocks/>
            <a:stCxn id="8" idx="5"/>
            <a:endCxn id="23" idx="1"/>
          </p:cNvCxnSpPr>
          <p:nvPr/>
        </p:nvCxnSpPr>
        <p:spPr>
          <a:xfrm>
            <a:off x="3613666" y="2781186"/>
            <a:ext cx="1297657" cy="1156901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7" name="Zone de texte 5">
            <a:extLst>
              <a:ext uri="{FF2B5EF4-FFF2-40B4-BE49-F238E27FC236}">
                <a16:creationId xmlns:a16="http://schemas.microsoft.com/office/drawing/2014/main" id="{B1F33DEE-44D0-4F4D-9962-9B12277ACBD4}"/>
              </a:ext>
            </a:extLst>
          </p:cNvPr>
          <p:cNvSpPr txBox="1"/>
          <p:nvPr/>
        </p:nvSpPr>
        <p:spPr>
          <a:xfrm>
            <a:off x="5199180" y="559146"/>
            <a:ext cx="1869711" cy="25996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dirty="0" err="1">
                <a:solidFill>
                  <a:srgbClr val="548235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Casnav</a:t>
            </a:r>
            <a:r>
              <a:rPr lang="fr-FR" sz="1100" dirty="0">
                <a:solidFill>
                  <a:srgbClr val="548235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LIMOGES</a:t>
            </a:r>
            <a:endParaRPr lang="fr-FR" sz="11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883C3A0-D15F-410D-B142-D00974547BFD}"/>
              </a:ext>
            </a:extLst>
          </p:cNvPr>
          <p:cNvSpPr/>
          <p:nvPr/>
        </p:nvSpPr>
        <p:spPr>
          <a:xfrm>
            <a:off x="490785" y="10169354"/>
            <a:ext cx="6691894" cy="44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fr-FR" sz="1000" i="1" dirty="0">
                <a:solidFill>
                  <a:srgbClr val="5482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Elodie ROUGIER – </a:t>
            </a:r>
            <a:r>
              <a:rPr lang="fr-FR" sz="1000" i="1" dirty="0">
                <a:solidFill>
                  <a:srgbClr val="54823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Chargée de mission académique EANA 1er degré – </a:t>
            </a:r>
            <a:r>
              <a:rPr lang="fr-FR" sz="1000" i="1" u="sng" dirty="0">
                <a:solidFill>
                  <a:srgbClr val="54823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elodie.rougier@ac-limoges.fr</a:t>
            </a:r>
            <a:endParaRPr lang="fr-FR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fr-FR" sz="1000" i="1" dirty="0">
                <a:solidFill>
                  <a:srgbClr val="54823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Tél : 05.55.11.40.56.</a:t>
            </a:r>
            <a:endParaRPr lang="fr-FR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2721EC-208A-4F12-959E-AE982042E49A}"/>
              </a:ext>
            </a:extLst>
          </p:cNvPr>
          <p:cNvSpPr/>
          <p:nvPr/>
        </p:nvSpPr>
        <p:spPr>
          <a:xfrm>
            <a:off x="2452528" y="2494591"/>
            <a:ext cx="848622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000" dirty="0" err="1">
                <a:ea typeface="Verdana" panose="020B0604030504040204" pitchFamily="34" charset="0"/>
              </a:rPr>
              <a:t>Amcic</a:t>
            </a:r>
            <a:endParaRPr lang="fr-FR" sz="2000" dirty="0">
              <a:ea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E86511-833D-4EA2-9372-8891DDE49244}"/>
              </a:ext>
            </a:extLst>
          </p:cNvPr>
          <p:cNvSpPr/>
          <p:nvPr/>
        </p:nvSpPr>
        <p:spPr>
          <a:xfrm>
            <a:off x="657445" y="4674508"/>
            <a:ext cx="2643705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000" dirty="0" err="1">
                <a:ea typeface="Verdana" panose="020B0604030504040204" pitchFamily="34" charset="0"/>
              </a:rPr>
              <a:t>Igen</a:t>
            </a:r>
            <a:r>
              <a:rPr lang="fr-FR" sz="2000" dirty="0">
                <a:ea typeface="Verdana" panose="020B0604030504040204" pitchFamily="34" charset="0"/>
              </a:rPr>
              <a:t> </a:t>
            </a:r>
            <a:r>
              <a:rPr lang="fr-FR" sz="2000" dirty="0" err="1">
                <a:ea typeface="Verdana" panose="020B0604030504040204" pitchFamily="34" charset="0"/>
              </a:rPr>
              <a:t>uqjun</a:t>
            </a:r>
            <a:r>
              <a:rPr lang="fr-FR" sz="2000" dirty="0">
                <a:ea typeface="Verdana" panose="020B0604030504040204" pitchFamily="34" charset="0"/>
              </a:rPr>
              <a:t> </a:t>
            </a:r>
            <a:r>
              <a:rPr lang="fr-FR" sz="2000" dirty="0" err="1">
                <a:ea typeface="Verdana" panose="020B0604030504040204" pitchFamily="34" charset="0"/>
              </a:rPr>
              <a:t>ɣef</a:t>
            </a:r>
            <a:r>
              <a:rPr lang="fr-FR" sz="2000" dirty="0">
                <a:ea typeface="Verdana" panose="020B0604030504040204" pitchFamily="34" charset="0"/>
              </a:rPr>
              <a:t> </a:t>
            </a:r>
            <a:r>
              <a:rPr lang="fr-FR" sz="2000" dirty="0" err="1">
                <a:ea typeface="Verdana" panose="020B0604030504040204" pitchFamily="34" charset="0"/>
              </a:rPr>
              <a:t>ukanapi</a:t>
            </a:r>
            <a:r>
              <a:rPr lang="fr-FR" sz="2000" dirty="0">
                <a:ea typeface="Verdana" panose="020B0604030504040204" pitchFamily="34" charset="0"/>
              </a:rPr>
              <a:t>.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4C8986B-0AAA-4944-AD48-ABC89499E5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9181" y="1941477"/>
            <a:ext cx="1740899" cy="11294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B2A490D-896A-44AE-89D1-989BA05CA4D6}"/>
              </a:ext>
            </a:extLst>
          </p:cNvPr>
          <p:cNvSpPr/>
          <p:nvPr/>
        </p:nvSpPr>
        <p:spPr>
          <a:xfrm>
            <a:off x="937934" y="5750151"/>
            <a:ext cx="2363216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000" dirty="0">
                <a:ea typeface="Verdana" panose="020B0604030504040204" pitchFamily="34" charset="0"/>
              </a:rPr>
              <a:t>Tom </a:t>
            </a:r>
            <a:r>
              <a:rPr lang="fr-FR" sz="2000" dirty="0" err="1">
                <a:ea typeface="Verdana" panose="020B0604030504040204" pitchFamily="34" charset="0"/>
              </a:rPr>
              <a:t>atan</a:t>
            </a:r>
            <a:r>
              <a:rPr lang="fr-FR" sz="2000" dirty="0">
                <a:ea typeface="Verdana" panose="020B0604030504040204" pitchFamily="34" charset="0"/>
              </a:rPr>
              <a:t> </a:t>
            </a:r>
            <a:r>
              <a:rPr lang="fr-FR" sz="2000" dirty="0" err="1">
                <a:ea typeface="Verdana" panose="020B0604030504040204" pitchFamily="34" charset="0"/>
              </a:rPr>
              <a:t>deg</a:t>
            </a:r>
            <a:r>
              <a:rPr lang="fr-FR" sz="2000" dirty="0">
                <a:ea typeface="Verdana" panose="020B0604030504040204" pitchFamily="34" charset="0"/>
              </a:rPr>
              <a:t> </a:t>
            </a:r>
            <a:r>
              <a:rPr lang="fr-FR" sz="2000" dirty="0" err="1">
                <a:ea typeface="Verdana" panose="020B0604030504040204" pitchFamily="34" charset="0"/>
              </a:rPr>
              <a:t>wusu</a:t>
            </a:r>
            <a:r>
              <a:rPr lang="fr-FR" sz="2000" dirty="0">
                <a:ea typeface="Verdana" panose="020B0604030504040204" pitchFamily="34" charset="0"/>
              </a:rPr>
              <a:t> </a:t>
            </a:r>
            <a:r>
              <a:rPr lang="fr-FR" sz="2000" dirty="0" err="1">
                <a:ea typeface="Verdana" panose="020B0604030504040204" pitchFamily="34" charset="0"/>
              </a:rPr>
              <a:t>yerna</a:t>
            </a:r>
            <a:r>
              <a:rPr lang="fr-FR" sz="2000" dirty="0">
                <a:ea typeface="Verdana" panose="020B0604030504040204" pitchFamily="34" charset="0"/>
              </a:rPr>
              <a:t> </a:t>
            </a:r>
            <a:r>
              <a:rPr lang="fr-FR" sz="2000" dirty="0" err="1">
                <a:ea typeface="Verdana" panose="020B0604030504040204" pitchFamily="34" charset="0"/>
              </a:rPr>
              <a:t>yesɛa</a:t>
            </a:r>
            <a:r>
              <a:rPr lang="fr-FR" sz="2000" dirty="0">
                <a:ea typeface="Verdana" panose="020B0604030504040204" pitchFamily="34" charset="0"/>
              </a:rPr>
              <a:t> </a:t>
            </a:r>
            <a:r>
              <a:rPr lang="fr-FR" sz="2000" dirty="0" err="1">
                <a:ea typeface="Verdana" panose="020B0604030504040204" pitchFamily="34" charset="0"/>
              </a:rPr>
              <a:t>tawla</a:t>
            </a:r>
            <a:r>
              <a:rPr lang="fr-FR" sz="2000" dirty="0">
                <a:ea typeface="Verdana" panose="020B0604030504040204" pitchFamily="34" charset="0"/>
              </a:rPr>
              <a:t>.</a:t>
            </a:r>
          </a:p>
        </p:txBody>
      </p:sp>
      <p:pic>
        <p:nvPicPr>
          <p:cNvPr id="40" name="Image 39">
            <a:extLst>
              <a:ext uri="{FF2B5EF4-FFF2-40B4-BE49-F238E27FC236}">
                <a16:creationId xmlns:a16="http://schemas.microsoft.com/office/drawing/2014/main" id="{8B0DAA73-EB3D-4AA2-8086-AE2AD43469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99180" y="8798656"/>
            <a:ext cx="1641165" cy="1092121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68874A9F-47FF-4720-900A-3E8A5C49643F}"/>
              </a:ext>
            </a:extLst>
          </p:cNvPr>
          <p:cNvSpPr/>
          <p:nvPr/>
        </p:nvSpPr>
        <p:spPr>
          <a:xfrm>
            <a:off x="364332" y="7111808"/>
            <a:ext cx="2936818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000" dirty="0" err="1">
                <a:ea typeface="Verdana" panose="020B0604030504040204" pitchFamily="34" charset="0"/>
              </a:rPr>
              <a:t>Aydi</a:t>
            </a:r>
            <a:r>
              <a:rPr lang="fr-FR" sz="2000" dirty="0">
                <a:ea typeface="Verdana" panose="020B0604030504040204" pitchFamily="34" charset="0"/>
              </a:rPr>
              <a:t> </a:t>
            </a:r>
            <a:r>
              <a:rPr lang="fr-FR" sz="2000" dirty="0" err="1">
                <a:ea typeface="Verdana" panose="020B0604030504040204" pitchFamily="34" charset="0"/>
              </a:rPr>
              <a:t>yettḍafar</a:t>
            </a:r>
            <a:r>
              <a:rPr lang="fr-FR" sz="2000" dirty="0">
                <a:ea typeface="Verdana" panose="020B0604030504040204" pitchFamily="34" charset="0"/>
              </a:rPr>
              <a:t> </a:t>
            </a:r>
            <a:r>
              <a:rPr lang="fr-FR" sz="2000" dirty="0" err="1">
                <a:ea typeface="Verdana" panose="020B0604030504040204" pitchFamily="34" charset="0"/>
              </a:rPr>
              <a:t>amcic</a:t>
            </a:r>
            <a:r>
              <a:rPr lang="fr-FR" sz="2000" dirty="0">
                <a:ea typeface="Verdana" panose="020B0604030504040204" pitchFamily="34" charset="0"/>
              </a:rPr>
              <a:t>, ma d </a:t>
            </a:r>
            <a:r>
              <a:rPr lang="fr-FR" sz="2000" dirty="0" err="1">
                <a:ea typeface="Verdana" panose="020B0604030504040204" pitchFamily="34" charset="0"/>
              </a:rPr>
              <a:t>amcic</a:t>
            </a:r>
            <a:r>
              <a:rPr lang="fr-FR" sz="2000" dirty="0">
                <a:ea typeface="Verdana" panose="020B0604030504040204" pitchFamily="34" charset="0"/>
              </a:rPr>
              <a:t> </a:t>
            </a:r>
            <a:r>
              <a:rPr lang="fr-FR" sz="2000" dirty="0" err="1">
                <a:ea typeface="Verdana" panose="020B0604030504040204" pitchFamily="34" charset="0"/>
              </a:rPr>
              <a:t>yettḍafar</a:t>
            </a:r>
            <a:r>
              <a:rPr lang="fr-FR" sz="2000" dirty="0">
                <a:ea typeface="Verdana" panose="020B0604030504040204" pitchFamily="34" charset="0"/>
              </a:rPr>
              <a:t> </a:t>
            </a:r>
            <a:r>
              <a:rPr lang="fr-FR" sz="2000" dirty="0" err="1">
                <a:ea typeface="Verdana" panose="020B0604030504040204" pitchFamily="34" charset="0"/>
              </a:rPr>
              <a:t>aɣerday</a:t>
            </a:r>
            <a:r>
              <a:rPr lang="fr-FR" sz="2000" dirty="0">
                <a:ea typeface="Verdana" panose="020B0604030504040204" pitchFamily="34" charset="0"/>
              </a:rPr>
              <a:t>.</a:t>
            </a:r>
          </a:p>
        </p:txBody>
      </p:sp>
      <p:pic>
        <p:nvPicPr>
          <p:cNvPr id="67" name="Image 66">
            <a:extLst>
              <a:ext uri="{FF2B5EF4-FFF2-40B4-BE49-F238E27FC236}">
                <a16:creationId xmlns:a16="http://schemas.microsoft.com/office/drawing/2014/main" id="{6693D7DF-FD6F-4B22-A963-5E3F29601EB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3538"/>
          <a:stretch/>
        </p:blipFill>
        <p:spPr>
          <a:xfrm>
            <a:off x="5199181" y="4578534"/>
            <a:ext cx="1641164" cy="1520891"/>
          </a:xfrm>
          <a:prstGeom prst="rect">
            <a:avLst/>
          </a:prstGeom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FED530DC-1CC9-43B8-8762-5ADCBD1FA40E}"/>
              </a:ext>
            </a:extLst>
          </p:cNvPr>
          <p:cNvSpPr/>
          <p:nvPr/>
        </p:nvSpPr>
        <p:spPr>
          <a:xfrm>
            <a:off x="2001371" y="3598865"/>
            <a:ext cx="1299779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sz="2000" dirty="0">
                <a:ea typeface="Verdana" panose="020B0604030504040204" pitchFamily="34" charset="0"/>
              </a:rPr>
              <a:t>D </a:t>
            </a:r>
            <a:r>
              <a:rPr lang="fr-FR" sz="2000" dirty="0" err="1">
                <a:ea typeface="Verdana" panose="020B0604030504040204" pitchFamily="34" charset="0"/>
              </a:rPr>
              <a:t>akeryun</a:t>
            </a:r>
            <a:r>
              <a:rPr lang="fr-FR" sz="2000" dirty="0">
                <a:ea typeface="Verdana" panose="020B0604030504040204" pitchFamily="34" charset="0"/>
              </a:rPr>
              <a:t>.</a:t>
            </a:r>
          </a:p>
        </p:txBody>
      </p:sp>
      <p:pic>
        <p:nvPicPr>
          <p:cNvPr id="60" name="Image 59">
            <a:extLst>
              <a:ext uri="{FF2B5EF4-FFF2-40B4-BE49-F238E27FC236}">
                <a16:creationId xmlns:a16="http://schemas.microsoft.com/office/drawing/2014/main" id="{478AF44C-28D9-4126-96F4-3F7D9A5C53C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7621" t="17248" r="10195" b="25530"/>
          <a:stretch/>
        </p:blipFill>
        <p:spPr>
          <a:xfrm>
            <a:off x="5199181" y="6508012"/>
            <a:ext cx="1116923" cy="646342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BFC7EE1A-8016-4BBE-A0E0-20A7B8C01DCF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30524"/>
          <a:stretch/>
        </p:blipFill>
        <p:spPr>
          <a:xfrm>
            <a:off x="5199181" y="7362804"/>
            <a:ext cx="1615627" cy="1306598"/>
          </a:xfrm>
          <a:prstGeom prst="rect">
            <a:avLst/>
          </a:prstGeom>
        </p:spPr>
      </p:pic>
      <p:pic>
        <p:nvPicPr>
          <p:cNvPr id="1026" name="Picture 2" descr="Le chat : description, lieu de vie, alimentation, reproduction des chats">
            <a:extLst>
              <a:ext uri="{FF2B5EF4-FFF2-40B4-BE49-F238E27FC236}">
                <a16:creationId xmlns:a16="http://schemas.microsoft.com/office/drawing/2014/main" id="{7E92BA4B-5439-436F-AFE9-552EC458E6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181" y="3450572"/>
            <a:ext cx="1817841" cy="99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Rectangle 64">
            <a:extLst>
              <a:ext uri="{FF2B5EF4-FFF2-40B4-BE49-F238E27FC236}">
                <a16:creationId xmlns:a16="http://schemas.microsoft.com/office/drawing/2014/main" id="{78DFCAEF-0708-4A8D-BFAF-AF2A4D29D4D1}"/>
              </a:ext>
            </a:extLst>
          </p:cNvPr>
          <p:cNvSpPr/>
          <p:nvPr/>
        </p:nvSpPr>
        <p:spPr>
          <a:xfrm>
            <a:off x="1376199" y="8635161"/>
            <a:ext cx="1924951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sz="2000" dirty="0" err="1">
                <a:ea typeface="Verdana" panose="020B0604030504040204" pitchFamily="34" charset="0"/>
              </a:rPr>
              <a:t>Iban</a:t>
            </a:r>
            <a:r>
              <a:rPr lang="fr-FR" sz="2000" dirty="0">
                <a:ea typeface="Verdana" panose="020B0604030504040204" pitchFamily="34" charset="0"/>
              </a:rPr>
              <a:t> </a:t>
            </a:r>
            <a:r>
              <a:rPr lang="fr-FR" sz="2000" dirty="0" err="1">
                <a:ea typeface="Verdana" panose="020B0604030504040204" pitchFamily="34" charset="0"/>
              </a:rPr>
              <a:t>yefṛeḥ</a:t>
            </a:r>
            <a:r>
              <a:rPr lang="fr-FR" sz="2000" dirty="0">
                <a:ea typeface="Verdana" panose="020B0604030504040204" pitchFamily="34" charset="0"/>
              </a:rPr>
              <a:t> </a:t>
            </a:r>
            <a:r>
              <a:rPr lang="fr-FR" sz="2000" dirty="0" err="1">
                <a:ea typeface="Verdana" panose="020B0604030504040204" pitchFamily="34" charset="0"/>
              </a:rPr>
              <a:t>aṭas</a:t>
            </a:r>
            <a:r>
              <a:rPr lang="fr-FR" sz="2000" dirty="0">
                <a:ea typeface="Verdana" panose="020B0604030504040204" pitchFamily="34" charset="0"/>
              </a:rPr>
              <a:t>.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390255C-8A94-438D-A193-3BD5C842AD8F}"/>
              </a:ext>
            </a:extLst>
          </p:cNvPr>
          <p:cNvSpPr/>
          <p:nvPr/>
        </p:nvSpPr>
        <p:spPr>
          <a:xfrm>
            <a:off x="812809" y="6459352"/>
            <a:ext cx="23632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i="1" dirty="0">
                <a:solidFill>
                  <a:srgbClr val="11182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Tom est au lit avec de la fièvre.</a:t>
            </a:r>
            <a:endParaRPr lang="fr-FR" sz="12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C3B6E46-9F6F-455F-9ACA-7162F485FDBA}"/>
              </a:ext>
            </a:extLst>
          </p:cNvPr>
          <p:cNvSpPr/>
          <p:nvPr/>
        </p:nvSpPr>
        <p:spPr>
          <a:xfrm>
            <a:off x="558161" y="5092365"/>
            <a:ext cx="26341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1200" i="1" dirty="0">
                <a:solidFill>
                  <a:srgbClr val="111827"/>
                </a:solidFill>
                <a:latin typeface="Roboto"/>
              </a:rPr>
              <a:t>Le chien dort sur le canapé.</a:t>
            </a:r>
            <a:endParaRPr lang="fr-FR" sz="1200" i="1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0531A2E-34E1-4D3B-A820-6092A784C1E4}"/>
              </a:ext>
            </a:extLst>
          </p:cNvPr>
          <p:cNvSpPr/>
          <p:nvPr/>
        </p:nvSpPr>
        <p:spPr>
          <a:xfrm>
            <a:off x="2390068" y="2900013"/>
            <a:ext cx="8258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i="1" dirty="0">
                <a:solidFill>
                  <a:srgbClr val="11182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 chat</a:t>
            </a:r>
            <a:endParaRPr lang="fr-FR" sz="12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BBF0D651-DA6F-46F5-A570-109F2F692BB2}"/>
              </a:ext>
            </a:extLst>
          </p:cNvPr>
          <p:cNvSpPr/>
          <p:nvPr/>
        </p:nvSpPr>
        <p:spPr>
          <a:xfrm>
            <a:off x="364332" y="7837441"/>
            <a:ext cx="29368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i="1" dirty="0">
                <a:solidFill>
                  <a:srgbClr val="11182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 chien court après un chat et le chat court après une souris.</a:t>
            </a:r>
            <a:endParaRPr lang="fr-FR" sz="12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6FBBDCE-E150-49F7-83D5-49CB8723309C}"/>
              </a:ext>
            </a:extLst>
          </p:cNvPr>
          <p:cNvSpPr/>
          <p:nvPr/>
        </p:nvSpPr>
        <p:spPr>
          <a:xfrm>
            <a:off x="1863326" y="4007862"/>
            <a:ext cx="132561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i="1" dirty="0">
                <a:solidFill>
                  <a:srgbClr val="111827"/>
                </a:solidFill>
                <a:latin typeface="Roboto"/>
              </a:rPr>
              <a:t>C'est un crayon.</a:t>
            </a:r>
            <a:endParaRPr lang="fr-FR" sz="1200" i="1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8801089C-4104-4F42-8D7C-A0D0885BDB2E}"/>
              </a:ext>
            </a:extLst>
          </p:cNvPr>
          <p:cNvSpPr/>
          <p:nvPr/>
        </p:nvSpPr>
        <p:spPr>
          <a:xfrm>
            <a:off x="1265117" y="9010583"/>
            <a:ext cx="19109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i="1" dirty="0">
                <a:solidFill>
                  <a:srgbClr val="111827"/>
                </a:solidFill>
                <a:latin typeface="Roboto"/>
              </a:rPr>
              <a:t>Il semble assez content.</a:t>
            </a:r>
            <a:endParaRPr lang="fr-FR" sz="1200" i="1" dirty="0"/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28FF3C3F-2DAF-4CE6-96BD-04C057A9E605}"/>
              </a:ext>
            </a:extLst>
          </p:cNvPr>
          <p:cNvSpPr/>
          <p:nvPr/>
        </p:nvSpPr>
        <p:spPr>
          <a:xfrm>
            <a:off x="4920819" y="7980972"/>
            <a:ext cx="199887" cy="18466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>
            <a:extLst>
              <a:ext uri="{FF2B5EF4-FFF2-40B4-BE49-F238E27FC236}">
                <a16:creationId xmlns:a16="http://schemas.microsoft.com/office/drawing/2014/main" id="{D3096266-0B99-4A3B-9D6D-C643745EA0E2}"/>
              </a:ext>
            </a:extLst>
          </p:cNvPr>
          <p:cNvSpPr/>
          <p:nvPr/>
        </p:nvSpPr>
        <p:spPr>
          <a:xfrm>
            <a:off x="4920818" y="9330917"/>
            <a:ext cx="199887" cy="18466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27293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</TotalTime>
  <Words>74</Words>
  <Application>Microsoft Office PowerPoint</Application>
  <PresentationFormat>Personnalisé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Roboto</vt:lpstr>
      <vt:lpstr>Times New Roman</vt:lpstr>
      <vt:lpstr>Verdana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Elodie Rougier</dc:creator>
  <cp:lastModifiedBy>Elodie Rougier</cp:lastModifiedBy>
  <cp:revision>31</cp:revision>
  <cp:lastPrinted>2023-02-23T14:15:53Z</cp:lastPrinted>
  <dcterms:created xsi:type="dcterms:W3CDTF">2023-01-30T10:15:00Z</dcterms:created>
  <dcterms:modified xsi:type="dcterms:W3CDTF">2023-10-02T14:46:12Z</dcterms:modified>
</cp:coreProperties>
</file>