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theme/theme10.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1.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4"/>
    <p:sldMasterId id="2147483658" r:id="rId5"/>
    <p:sldMasterId id="2147483660" r:id="rId6"/>
    <p:sldMasterId id="2147483662" r:id="rId7"/>
    <p:sldMasterId id="2147483664" r:id="rId8"/>
    <p:sldMasterId id="2147483666" r:id="rId9"/>
    <p:sldMasterId id="2147483713" r:id="rId10"/>
    <p:sldMasterId id="2147483669" r:id="rId11"/>
    <p:sldMasterId id="2147483672" r:id="rId12"/>
    <p:sldMasterId id="2147483676" r:id="rId13"/>
    <p:sldMasterId id="2147483680" r:id="rId14"/>
    <p:sldMasterId id="2147483701" r:id="rId15"/>
    <p:sldMasterId id="2147483724" r:id="rId16"/>
    <p:sldMasterId id="2147483734" r:id="rId17"/>
  </p:sldMasterIdLst>
  <p:notesMasterIdLst>
    <p:notesMasterId r:id="rId74"/>
  </p:notesMasterIdLst>
  <p:handoutMasterIdLst>
    <p:handoutMasterId r:id="rId75"/>
  </p:handoutMasterIdLst>
  <p:sldIdLst>
    <p:sldId id="417" r:id="rId18"/>
    <p:sldId id="418" r:id="rId19"/>
    <p:sldId id="293" r:id="rId20"/>
    <p:sldId id="335" r:id="rId21"/>
    <p:sldId id="297" r:id="rId22"/>
    <p:sldId id="425" r:id="rId23"/>
    <p:sldId id="336" r:id="rId24"/>
    <p:sldId id="423" r:id="rId25"/>
    <p:sldId id="295" r:id="rId26"/>
    <p:sldId id="299" r:id="rId27"/>
    <p:sldId id="375" r:id="rId28"/>
    <p:sldId id="301" r:id="rId29"/>
    <p:sldId id="424" r:id="rId30"/>
    <p:sldId id="328" r:id="rId31"/>
    <p:sldId id="374" r:id="rId32"/>
    <p:sldId id="358" r:id="rId33"/>
    <p:sldId id="359" r:id="rId34"/>
    <p:sldId id="337" r:id="rId35"/>
    <p:sldId id="376" r:id="rId36"/>
    <p:sldId id="377" r:id="rId37"/>
    <p:sldId id="426" r:id="rId38"/>
    <p:sldId id="361" r:id="rId39"/>
    <p:sldId id="364" r:id="rId40"/>
    <p:sldId id="391" r:id="rId41"/>
    <p:sldId id="366" r:id="rId42"/>
    <p:sldId id="392" r:id="rId43"/>
    <p:sldId id="393" r:id="rId44"/>
    <p:sldId id="401" r:id="rId45"/>
    <p:sldId id="427" r:id="rId46"/>
    <p:sldId id="428" r:id="rId47"/>
    <p:sldId id="368" r:id="rId48"/>
    <p:sldId id="394" r:id="rId49"/>
    <p:sldId id="395" r:id="rId50"/>
    <p:sldId id="372" r:id="rId51"/>
    <p:sldId id="378" r:id="rId52"/>
    <p:sldId id="402" r:id="rId53"/>
    <p:sldId id="403" r:id="rId54"/>
    <p:sldId id="404" r:id="rId55"/>
    <p:sldId id="384" r:id="rId56"/>
    <p:sldId id="429" r:id="rId57"/>
    <p:sldId id="430" r:id="rId58"/>
    <p:sldId id="431" r:id="rId59"/>
    <p:sldId id="397" r:id="rId60"/>
    <p:sldId id="385" r:id="rId61"/>
    <p:sldId id="387" r:id="rId62"/>
    <p:sldId id="379" r:id="rId63"/>
    <p:sldId id="398" r:id="rId64"/>
    <p:sldId id="432" r:id="rId65"/>
    <p:sldId id="382" r:id="rId66"/>
    <p:sldId id="383" r:id="rId67"/>
    <p:sldId id="405" r:id="rId68"/>
    <p:sldId id="433" r:id="rId69"/>
    <p:sldId id="434" r:id="rId70"/>
    <p:sldId id="435" r:id="rId71"/>
    <p:sldId id="416" r:id="rId72"/>
    <p:sldId id="436" r:id="rId73"/>
  </p:sldIdLst>
  <p:sldSz cx="9144000" cy="6858000" type="screen4x3"/>
  <p:notesSz cx="6858000"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5">
          <p15:clr>
            <a:srgbClr val="A4A3A4"/>
          </p15:clr>
        </p15:guide>
        <p15:guide id="2" pos="29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guide id="3" orient="horz" pos="3126" userDrawn="1">
          <p15:clr>
            <a:srgbClr val="A4A3A4"/>
          </p15:clr>
        </p15:guide>
        <p15:guide id="4"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2260"/>
    <a:srgbClr val="FF6600"/>
    <a:srgbClr val="203B73"/>
    <a:srgbClr val="C92360"/>
    <a:srgbClr val="213B76"/>
    <a:srgbClr val="2CD7E0"/>
    <a:srgbClr val="FFFFFF"/>
    <a:srgbClr val="078EE9"/>
    <a:srgbClr val="0790FF"/>
    <a:srgbClr val="42C9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8943" autoAdjust="0"/>
  </p:normalViewPr>
  <p:slideViewPr>
    <p:cSldViewPr showGuides="1">
      <p:cViewPr varScale="1">
        <p:scale>
          <a:sx n="78" d="100"/>
          <a:sy n="78" d="100"/>
        </p:scale>
        <p:origin x="1598" y="77"/>
      </p:cViewPr>
      <p:guideLst>
        <p:guide orient="horz" pos="935"/>
        <p:guide pos="295"/>
      </p:guideLst>
    </p:cSldViewPr>
  </p:slideViewPr>
  <p:notesTextViewPr>
    <p:cViewPr>
      <p:scale>
        <a:sx n="1" d="1"/>
        <a:sy n="1" d="1"/>
      </p:scale>
      <p:origin x="0" y="0"/>
    </p:cViewPr>
  </p:notesTextViewPr>
  <p:sorterViewPr>
    <p:cViewPr>
      <p:scale>
        <a:sx n="100" d="100"/>
        <a:sy n="100" d="100"/>
      </p:scale>
      <p:origin x="0" y="144"/>
    </p:cViewPr>
  </p:sorterViewPr>
  <p:notesViewPr>
    <p:cSldViewPr showGuides="1">
      <p:cViewPr varScale="1">
        <p:scale>
          <a:sx n="78" d="100"/>
          <a:sy n="78" d="100"/>
        </p:scale>
        <p:origin x="3324" y="60"/>
      </p:cViewPr>
      <p:guideLst>
        <p:guide orient="horz" pos="3127"/>
        <p:guide pos="2142"/>
        <p:guide orient="horz" pos="3126"/>
        <p:guide pos="216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5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44.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4.xml"/><Relationship Id="rId72" Type="http://schemas.openxmlformats.org/officeDocument/2006/relationships/slide" Target="slides/slide5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2971800"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2"/>
            <a:ext cx="2971800" cy="496332"/>
          </a:xfrm>
          <a:prstGeom prst="rect">
            <a:avLst/>
          </a:prstGeom>
        </p:spPr>
        <p:txBody>
          <a:bodyPr vert="horz" lIns="91440" tIns="45720" rIns="91440" bIns="45720" rtlCol="0"/>
          <a:lstStyle>
            <a:lvl1pPr algn="r">
              <a:defRPr sz="1200"/>
            </a:lvl1pPr>
          </a:lstStyle>
          <a:p>
            <a:fld id="{DABC637A-FDE1-4C8E-81B5-D38D5E80240B}" type="datetime1">
              <a:rPr lang="fr-FR" smtClean="0"/>
              <a:t>25/01/2023</a:t>
            </a:fld>
            <a:endParaRPr lang="fr-FR" dirty="0"/>
          </a:p>
        </p:txBody>
      </p:sp>
      <p:sp>
        <p:nvSpPr>
          <p:cNvPr id="4" name="Espace réservé du pied de page 3"/>
          <p:cNvSpPr>
            <a:spLocks noGrp="1"/>
          </p:cNvSpPr>
          <p:nvPr>
            <p:ph type="ftr" sz="quarter" idx="2"/>
          </p:nvPr>
        </p:nvSpPr>
        <p:spPr>
          <a:xfrm>
            <a:off x="0" y="9428585"/>
            <a:ext cx="2971800" cy="496332"/>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9428585"/>
            <a:ext cx="2971800" cy="496332"/>
          </a:xfrm>
          <a:prstGeom prst="rect">
            <a:avLst/>
          </a:prstGeom>
        </p:spPr>
        <p:txBody>
          <a:bodyPr vert="horz" lIns="91440" tIns="45720" rIns="91440" bIns="45720" rtlCol="0" anchor="b"/>
          <a:lstStyle>
            <a:lvl1pPr algn="r">
              <a:defRPr sz="1200"/>
            </a:lvl1pPr>
          </a:lstStyle>
          <a:p>
            <a:fld id="{29EA1FEA-FA98-4772-924A-90B3C0D14886}" type="slidenum">
              <a:rPr lang="fr-FR" smtClean="0"/>
              <a:t>‹N°›</a:t>
            </a:fld>
            <a:endParaRPr lang="fr-FR" dirty="0"/>
          </a:p>
        </p:txBody>
      </p:sp>
    </p:spTree>
    <p:extLst>
      <p:ext uri="{BB962C8B-B14F-4D97-AF65-F5344CB8AC3E}">
        <p14:creationId xmlns:p14="http://schemas.microsoft.com/office/powerpoint/2010/main" val="367969256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2971800"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2"/>
            <a:ext cx="2971800" cy="496332"/>
          </a:xfrm>
          <a:prstGeom prst="rect">
            <a:avLst/>
          </a:prstGeom>
        </p:spPr>
        <p:txBody>
          <a:bodyPr vert="horz" lIns="91440" tIns="45720" rIns="91440" bIns="45720" rtlCol="0"/>
          <a:lstStyle>
            <a:lvl1pPr algn="r">
              <a:defRPr sz="1200"/>
            </a:lvl1pPr>
          </a:lstStyle>
          <a:p>
            <a:fld id="{9211C57B-DCD1-4DA7-A59D-E2833EE7B4D1}" type="datetime1">
              <a:rPr lang="fr-FR" smtClean="0"/>
              <a:t>25/01/2023</a:t>
            </a:fld>
            <a:endParaRPr lang="fr-FR" dirty="0"/>
          </a:p>
        </p:txBody>
      </p:sp>
      <p:sp>
        <p:nvSpPr>
          <p:cNvPr id="4" name="Espace réservé de l'image des diapositives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1" y="4715154"/>
            <a:ext cx="548640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5"/>
            <a:ext cx="2971800" cy="496332"/>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9428585"/>
            <a:ext cx="2971800" cy="496332"/>
          </a:xfrm>
          <a:prstGeom prst="rect">
            <a:avLst/>
          </a:prstGeom>
        </p:spPr>
        <p:txBody>
          <a:bodyPr vert="horz" lIns="91440" tIns="45720" rIns="91440" bIns="45720" rtlCol="0" anchor="b"/>
          <a:lstStyle>
            <a:lvl1pPr algn="r">
              <a:defRPr sz="1200"/>
            </a:lvl1pPr>
          </a:lstStyle>
          <a:p>
            <a:fld id="{7FADAAED-A6AA-4455-8E21-FCD3A4153FBA}" type="slidenum">
              <a:rPr lang="fr-FR" smtClean="0"/>
              <a:t>‹N°›</a:t>
            </a:fld>
            <a:endParaRPr lang="fr-FR" dirty="0"/>
          </a:p>
        </p:txBody>
      </p:sp>
    </p:spTree>
    <p:extLst>
      <p:ext uri="{BB962C8B-B14F-4D97-AF65-F5344CB8AC3E}">
        <p14:creationId xmlns:p14="http://schemas.microsoft.com/office/powerpoint/2010/main" val="400086006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be-infoservice.fr/glossaire?title=assurance%20emprunteur"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abe-infoservice.fr/glossaire?title=pr%C3%AAt" TargetMode="External"/><Relationship Id="rId5" Type="http://schemas.openxmlformats.org/officeDocument/2006/relationships/hyperlink" Target="https://www.abe-infoservice.fr/glossaire?title=devoir%20de%20conseil" TargetMode="External"/><Relationship Id="rId4" Type="http://schemas.openxmlformats.org/officeDocument/2006/relationships/hyperlink" Target="https://www.abe-infoservice.fr/glossaire?title=indemnisatio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dirty="0" smtClean="0">
                <a:solidFill>
                  <a:schemeClr val="tx1"/>
                </a:solidFill>
                <a:effectLst/>
                <a:latin typeface="+mn-lt"/>
                <a:ea typeface="+mn-ea"/>
                <a:cs typeface="+mn-cs"/>
              </a:rPr>
              <a:t> Auteurs des pictogrammes utilisés : </a:t>
            </a:r>
            <a:r>
              <a:rPr lang="fr-FR" sz="1200" b="0" i="0" u="none" strike="noStrike" kern="1200" dirty="0" err="1" smtClean="0">
                <a:solidFill>
                  <a:schemeClr val="tx1"/>
                </a:solidFill>
                <a:effectLst/>
                <a:latin typeface="+mn-lt"/>
                <a:ea typeface="+mn-ea"/>
                <a:cs typeface="+mn-cs"/>
              </a:rPr>
              <a:t>Chanut</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Freepik</a:t>
            </a:r>
            <a:r>
              <a:rPr lang="fr-FR" sz="1200" b="0" i="0" u="none" strike="noStrike" kern="1200" dirty="0" smtClean="0">
                <a:solidFill>
                  <a:schemeClr val="tx1"/>
                </a:solidFill>
                <a:effectLst/>
                <a:latin typeface="+mn-lt"/>
                <a:ea typeface="+mn-ea"/>
                <a:cs typeface="+mn-cs"/>
              </a:rPr>
              <a:t>, Yannick, </a:t>
            </a:r>
            <a:r>
              <a:rPr lang="fr-FR" sz="1200" b="0" i="0" u="none" strike="noStrike" kern="1200" dirty="0" err="1" smtClean="0">
                <a:solidFill>
                  <a:schemeClr val="tx1"/>
                </a:solidFill>
                <a:effectLst/>
                <a:latin typeface="+mn-lt"/>
                <a:ea typeface="+mn-ea"/>
                <a:cs typeface="+mn-cs"/>
              </a:rPr>
              <a:t>Strlastudio</a:t>
            </a:r>
            <a:r>
              <a:rPr lang="fr-FR" sz="1200" b="0" i="0" u="none" strike="noStrike" kern="1200" dirty="0" smtClean="0">
                <a:solidFill>
                  <a:schemeClr val="tx1"/>
                </a:solidFill>
                <a:effectLst/>
                <a:latin typeface="+mn-lt"/>
                <a:ea typeface="+mn-ea"/>
                <a:cs typeface="+mn-cs"/>
              </a:rPr>
              <a:t>,</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Those</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Icons</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Becris</a:t>
            </a:r>
            <a:r>
              <a:rPr lang="fr-FR" sz="1200" b="0" i="0" u="none" strike="noStrike" kern="1200" baseline="0" dirty="0" smtClean="0">
                <a:solidFill>
                  <a:schemeClr val="tx1"/>
                </a:solidFill>
                <a:effectLst/>
                <a:latin typeface="+mn-lt"/>
                <a:ea typeface="+mn-ea"/>
                <a:cs typeface="+mn-cs"/>
              </a:rPr>
              <a:t> et </a:t>
            </a:r>
            <a:r>
              <a:rPr lang="fr-FR" sz="1200" b="0" i="0" u="none" strike="noStrike" kern="1200" baseline="0" dirty="0" err="1" smtClean="0">
                <a:solidFill>
                  <a:schemeClr val="tx1"/>
                </a:solidFill>
                <a:effectLst/>
                <a:latin typeface="+mn-lt"/>
                <a:ea typeface="+mn-ea"/>
                <a:cs typeface="+mn-cs"/>
              </a:rPr>
              <a:t>Vectors</a:t>
            </a:r>
            <a:r>
              <a:rPr lang="fr-FR" sz="1200" b="0" i="0" u="none" strike="noStrike" kern="1200" baseline="0" dirty="0" smtClean="0">
                <a:solidFill>
                  <a:schemeClr val="tx1"/>
                </a:solidFill>
                <a:effectLst/>
                <a:latin typeface="+mn-lt"/>
                <a:ea typeface="+mn-ea"/>
                <a:cs typeface="+mn-cs"/>
              </a:rPr>
              <a:t> </a:t>
            </a:r>
            <a:r>
              <a:rPr lang="fr-FR" sz="1200" b="0" i="0" u="none" strike="noStrike" kern="1200" baseline="0" dirty="0" err="1" smtClean="0">
                <a:solidFill>
                  <a:schemeClr val="tx1"/>
                </a:solidFill>
                <a:effectLst/>
                <a:latin typeface="+mn-lt"/>
                <a:ea typeface="+mn-ea"/>
                <a:cs typeface="+mn-cs"/>
              </a:rPr>
              <a:t>Market</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de www.flaticon.com.</a:t>
            </a:r>
            <a:r>
              <a:rPr lang="fr-FR" dirty="0" smtClean="0"/>
              <a:t> </a:t>
            </a:r>
          </a:p>
          <a:p>
            <a:endParaRPr lang="fr-FR" dirty="0" smtClean="0"/>
          </a:p>
          <a:p>
            <a:r>
              <a:rPr lang="fr-FR" dirty="0" smtClean="0"/>
              <a:t>V 01/2022 : mise à jour avec les recommandations du HCSF</a:t>
            </a:r>
            <a:r>
              <a:rPr lang="fr-FR" baseline="0" dirty="0" smtClean="0"/>
              <a:t> (35% maximum de taux d’endettement) slide 13</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V</a:t>
            </a:r>
            <a:r>
              <a:rPr lang="fr-FR" baseline="0" dirty="0" smtClean="0"/>
              <a:t> 02/2022 : mise à jour du plafond d’emprunt et de la durée maximum de remboursement en matière de microcrédit personnel (portés, respectivement, à 8000 € et 7 ans). Slide 46</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V 02/03/2022 : mise à jour de la slide 13 avec les nouvelles dispositions de la loi du 28 février 2022 autorisant notamment la délégation d’assurance à tout moment et non plus à chaque date anniversaire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V 10/2022 : slide 8 actualisation du taux de détention de crédits  - + parties LOA et convention </a:t>
            </a:r>
            <a:r>
              <a:rPr lang="fr-FR" baseline="0" dirty="0" err="1" smtClean="0"/>
              <a:t>Aeras</a:t>
            </a:r>
            <a:r>
              <a:rPr lang="fr-FR" baseline="0" dirty="0" smtClean="0"/>
              <a:t> plus fournies par rapport aux précédentes versions</a:t>
            </a:r>
            <a:endParaRPr lang="fr-FR" dirty="0" smtClean="0"/>
          </a:p>
          <a:p>
            <a:endParaRPr lang="fr-FR" dirty="0"/>
          </a:p>
        </p:txBody>
      </p:sp>
    </p:spTree>
    <p:extLst>
      <p:ext uri="{BB962C8B-B14F-4D97-AF65-F5344CB8AC3E}">
        <p14:creationId xmlns:p14="http://schemas.microsoft.com/office/powerpoint/2010/main" val="3550978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u="sng" baseline="0" dirty="0" smtClean="0"/>
              <a:t>Définition : </a:t>
            </a:r>
            <a:endParaRPr lang="fr-FR" sz="1200" b="0" i="0" u="sng" strike="noStrike" kern="1200" baseline="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b="1" i="0" u="none" strike="noStrike" kern="1200" baseline="0" dirty="0" smtClean="0">
                <a:solidFill>
                  <a:schemeClr val="tx1"/>
                </a:solidFill>
                <a:latin typeface="+mn-lt"/>
                <a:ea typeface="+mn-ea"/>
                <a:cs typeface="+mn-cs"/>
              </a:rPr>
              <a:t>Le taux de l’usure </a:t>
            </a:r>
            <a:r>
              <a:rPr lang="fr-FR" sz="1200" b="0" i="0" u="none" strike="noStrike" kern="1200" baseline="0" dirty="0" smtClean="0">
                <a:solidFill>
                  <a:schemeClr val="tx1"/>
                </a:solidFill>
                <a:latin typeface="+mn-lt"/>
                <a:ea typeface="+mn-ea"/>
                <a:cs typeface="+mn-cs"/>
              </a:rPr>
              <a:t>est le taux d’intérêt maximum qu’un prêteur a le droit de pratiquer. Il existe différents taux en fonction de la situation (somme empruntée, type de prêt, durée…). </a:t>
            </a:r>
            <a:r>
              <a:rPr lang="fr-FR" sz="1200" b="0" i="0" u="none" strike="noStrike" kern="1200" baseline="0" dirty="0" smtClean="0">
                <a:solidFill>
                  <a:srgbClr val="002060"/>
                </a:solidFill>
                <a:latin typeface="+mn-lt"/>
                <a:ea typeface="+mn-ea"/>
                <a:cs typeface="+mn-cs"/>
              </a:rPr>
              <a:t>Un taux est usuraire lorsque son TAEG excède, au moment où il est consenti, de plus du tiers le taux effectif moyen pratiqué au cours du trimestre précédent par les établissements de crédit pour des opérations de même nature comportant des risques identiques.</a:t>
            </a:r>
          </a:p>
          <a:p>
            <a:pPr algn="just"/>
            <a:r>
              <a:rPr lang="fr-FR" sz="1200" b="0" i="0" u="none" strike="noStrike" kern="1200" baseline="0" dirty="0" smtClean="0">
                <a:solidFill>
                  <a:schemeClr val="tx1"/>
                </a:solidFill>
                <a:latin typeface="+mn-lt"/>
                <a:ea typeface="+mn-ea"/>
                <a:cs typeface="+mn-cs"/>
              </a:rPr>
              <a:t>La Banque de France calcule chaque trimestre ce taux pour chaque catégorie de prêt (Taux effectif moyen (TEM)) </a:t>
            </a:r>
            <a:r>
              <a:rPr lang="fr-FR" sz="1200" b="1" i="0" u="sng" strike="noStrike" kern="1200" baseline="0" dirty="0" smtClean="0">
                <a:solidFill>
                  <a:srgbClr val="002060"/>
                </a:solidFill>
                <a:latin typeface="+mn-lt"/>
                <a:ea typeface="+mn-ea"/>
                <a:cs typeface="+mn-cs"/>
              </a:rPr>
              <a:t>https://www.banque-france.fr/statistiques/taux-et-cours/taux-dusure</a:t>
            </a:r>
          </a:p>
          <a:p>
            <a:pPr algn="just"/>
            <a:r>
              <a:rPr lang="fr-FR" sz="1200" b="0" i="0" u="none" strike="noStrike" kern="1200" baseline="0" dirty="0" smtClean="0">
                <a:solidFill>
                  <a:srgbClr val="002060"/>
                </a:solidFill>
                <a:latin typeface="+mn-lt"/>
                <a:ea typeface="+mn-ea"/>
                <a:cs typeface="+mn-cs"/>
              </a:rPr>
              <a:t>A quoi ça sert : protéger l’emprunteur contre des taux excessifs qui lui seraient proposés : des taux élevés pourraient le placer dans une situation financière difficile et à plus grande échelle déstabiliser l’économie globale =&gt; rôle régulateur du taux d’usure</a:t>
            </a:r>
          </a:p>
          <a:p>
            <a:pPr algn="just"/>
            <a:r>
              <a:rPr lang="fr-FR" sz="1200" b="0" i="0" u="none" strike="noStrike" kern="1200" baseline="0" dirty="0" smtClean="0">
                <a:solidFill>
                  <a:schemeClr val="tx1"/>
                </a:solidFill>
                <a:latin typeface="+mn-lt"/>
                <a:ea typeface="+mn-ea"/>
                <a:cs typeface="+mn-cs"/>
              </a:rPr>
              <a:t>Sanctions : le prêteur qui dépasse cette limite s’expose à des poursuites judiciaires (2 ans d’emprisonnement et/ou amende de 3000 000€) + réduction des intérêts perçus au taux maximal autorisé</a:t>
            </a:r>
          </a:p>
          <a:p>
            <a:pPr algn="just"/>
            <a:endParaRPr lang="fr-FR" sz="1200" b="0" i="0" u="none" strike="noStrike" kern="1200" baseline="0" dirty="0" smtClean="0">
              <a:solidFill>
                <a:schemeClr val="tx1"/>
              </a:solidFill>
              <a:latin typeface="+mn-lt"/>
              <a:ea typeface="+mn-ea"/>
              <a:cs typeface="+mn-cs"/>
            </a:endParaRPr>
          </a:p>
          <a:p>
            <a:pPr algn="just"/>
            <a:r>
              <a:rPr lang="fr-FR" sz="1200" b="1" i="0" u="none" strike="noStrike" kern="1200" baseline="0" dirty="0" smtClean="0">
                <a:solidFill>
                  <a:schemeClr val="tx1"/>
                </a:solidFill>
                <a:latin typeface="+mn-lt"/>
                <a:ea typeface="+mn-ea"/>
                <a:cs typeface="+mn-cs"/>
              </a:rPr>
              <a:t>Taux d’intérêt nominal </a:t>
            </a:r>
            <a:r>
              <a:rPr lang="fr-FR" sz="1200" b="0" i="0" u="none" strike="noStrike" kern="1200" baseline="0" dirty="0" smtClean="0">
                <a:solidFill>
                  <a:schemeClr val="tx1"/>
                </a:solidFill>
                <a:latin typeface="+mn-lt"/>
                <a:ea typeface="+mn-ea"/>
                <a:cs typeface="+mn-cs"/>
              </a:rPr>
              <a:t>: fixé contractuellement et librement par la banque sous réserve qu’il ne dépasse pas le taux de l’usure. Certains taux sont réglementés (exemple : crédits souscrits grâce à un plan d’épargne logement – PEL)</a:t>
            </a:r>
          </a:p>
          <a:p>
            <a:pPr algn="just"/>
            <a:r>
              <a:rPr lang="fr-FR" sz="1200" b="1" i="0" u="none" strike="noStrike" kern="1200" baseline="0" dirty="0" smtClean="0">
                <a:solidFill>
                  <a:schemeClr val="tx1"/>
                </a:solidFill>
                <a:latin typeface="+mn-lt"/>
                <a:ea typeface="+mn-ea"/>
                <a:cs typeface="+mn-cs"/>
              </a:rPr>
              <a:t>Taux fixe : </a:t>
            </a:r>
            <a:r>
              <a:rPr lang="fr-FR" sz="1200" b="0" i="0" u="none" strike="noStrike" kern="1200" baseline="0" dirty="0" smtClean="0">
                <a:solidFill>
                  <a:schemeClr val="tx1"/>
                </a:solidFill>
                <a:latin typeface="+mn-lt"/>
                <a:ea typeface="+mn-ea"/>
                <a:cs typeface="+mn-cs"/>
              </a:rPr>
              <a:t>taux qui est connu dès la signature du contrat et qui ne varie pas.</a:t>
            </a:r>
            <a:endParaRPr lang="fr-FR" sz="1200" b="1" i="0" u="none" strike="noStrike" kern="1200" baseline="0" dirty="0" smtClean="0">
              <a:solidFill>
                <a:schemeClr val="tx1"/>
              </a:solidFill>
              <a:latin typeface="+mn-lt"/>
              <a:ea typeface="+mn-ea"/>
              <a:cs typeface="+mn-cs"/>
            </a:endParaRPr>
          </a:p>
          <a:p>
            <a:pPr algn="just"/>
            <a:r>
              <a:rPr lang="fr-FR" sz="1200" b="1" i="0" u="none" strike="noStrike" kern="1200" baseline="0" dirty="0" smtClean="0">
                <a:solidFill>
                  <a:schemeClr val="tx1"/>
                </a:solidFill>
                <a:latin typeface="+mn-lt"/>
                <a:ea typeface="+mn-ea"/>
                <a:cs typeface="+mn-cs"/>
              </a:rPr>
              <a:t>Taux v</a:t>
            </a:r>
            <a:r>
              <a:rPr lang="fr-FR" b="1" baseline="0" dirty="0" smtClean="0"/>
              <a:t>ariable ou révisable </a:t>
            </a:r>
            <a:r>
              <a:rPr lang="fr-FR" baseline="0" dirty="0" smtClean="0"/>
              <a:t>: calculé sur la base d’un indice de référence (par exemple </a:t>
            </a:r>
            <a:r>
              <a:rPr lang="fr-FR" baseline="0" dirty="0" err="1" smtClean="0"/>
              <a:t>l’euribor</a:t>
            </a:r>
            <a:r>
              <a:rPr lang="fr-FR" baseline="0" dirty="0" smtClean="0"/>
              <a:t>), il évolue avec le temps à la hausse ou à la baisse. Le </a:t>
            </a:r>
            <a:r>
              <a:rPr lang="fr-FR" sz="1200" b="0" i="0" u="none" strike="noStrike" kern="1200" baseline="0" dirty="0" smtClean="0">
                <a:solidFill>
                  <a:schemeClr val="tx1"/>
                </a:solidFill>
                <a:latin typeface="+mn-lt"/>
                <a:ea typeface="+mn-ea"/>
                <a:cs typeface="+mn-cs"/>
              </a:rPr>
              <a:t>prêteur doit informer, une fois par an, du montant du capital restant à rembourser. En plus, deux documents spécifiques aux crédits à taux variable depuis le 1er octobre 2008 sont obligatoires :</a:t>
            </a:r>
          </a:p>
          <a:p>
            <a:pPr algn="just"/>
            <a:r>
              <a:rPr lang="fr-FR" sz="1200" b="0" i="0" u="none" strike="noStrike" kern="1200" baseline="0" dirty="0" smtClean="0">
                <a:solidFill>
                  <a:schemeClr val="tx1"/>
                </a:solidFill>
                <a:latin typeface="+mn-lt"/>
                <a:ea typeface="+mn-ea"/>
                <a:cs typeface="+mn-cs"/>
              </a:rPr>
              <a:t>- une notice présentant les conditions et modalités de variation du taux d’intérêt ;</a:t>
            </a:r>
          </a:p>
          <a:p>
            <a:pPr marL="0" indent="0" algn="just">
              <a:buFontTx/>
              <a:buNone/>
            </a:pPr>
            <a:r>
              <a:rPr lang="fr-FR" sz="1200" b="0" i="0" u="none" strike="noStrike" kern="1200" baseline="0" dirty="0" smtClean="0">
                <a:solidFill>
                  <a:schemeClr val="tx1"/>
                </a:solidFill>
                <a:latin typeface="+mn-lt"/>
                <a:ea typeface="+mn-ea"/>
                <a:cs typeface="+mn-cs"/>
              </a:rPr>
              <a:t>- une simulation de variation des taux ; ce document doit préciser la valeur indicative de la simulation et l’absence de responsabilité du prêteur quant à l’impact de l’évolution des taux d’intérêt sur les mensualités. </a:t>
            </a:r>
          </a:p>
          <a:p>
            <a:pPr marL="0" indent="0" algn="just">
              <a:buFontTx/>
              <a:buNone/>
            </a:pPr>
            <a:endParaRPr lang="fr-FR" sz="1200" b="0" i="0" u="none" strike="noStrike" kern="1200" baseline="0" dirty="0" smtClean="0">
              <a:solidFill>
                <a:schemeClr val="tx1"/>
              </a:solidFill>
              <a:latin typeface="+mn-lt"/>
              <a:ea typeface="+mn-ea"/>
              <a:cs typeface="+mn-cs"/>
            </a:endParaRPr>
          </a:p>
          <a:p>
            <a:pPr marL="0" indent="0" algn="just">
              <a:buFontTx/>
              <a:buNone/>
            </a:pPr>
            <a:r>
              <a:rPr lang="fr-FR" sz="1200" b="1" i="0" u="sng" strike="noStrike" kern="1200" baseline="0" dirty="0" smtClean="0">
                <a:solidFill>
                  <a:schemeClr val="tx1"/>
                </a:solidFill>
                <a:latin typeface="+mn-lt"/>
                <a:ea typeface="+mn-ea"/>
                <a:cs typeface="+mn-cs"/>
              </a:rPr>
              <a:t>Bon à savoir : </a:t>
            </a:r>
            <a:r>
              <a:rPr lang="fr-FR" sz="1200" b="0" i="0" u="none" strike="noStrike" kern="1200" baseline="0" dirty="0" smtClean="0">
                <a:solidFill>
                  <a:schemeClr val="tx1"/>
                </a:solidFill>
                <a:latin typeface="+mn-lt"/>
                <a:ea typeface="+mn-ea"/>
                <a:cs typeface="+mn-cs"/>
              </a:rPr>
              <a:t>il est possible de limiter les risques de hausse du taux en optant pour un </a:t>
            </a:r>
            <a:r>
              <a:rPr lang="fr-FR" sz="1200" b="1" i="0" u="none" strike="noStrike" kern="1200" baseline="0" dirty="0" smtClean="0">
                <a:solidFill>
                  <a:schemeClr val="tx1"/>
                </a:solidFill>
                <a:latin typeface="+mn-lt"/>
                <a:ea typeface="+mn-ea"/>
                <a:cs typeface="+mn-cs"/>
              </a:rPr>
              <a:t>« taux capé » plus couramment appelé « taux plafond » </a:t>
            </a:r>
            <a:r>
              <a:rPr lang="fr-FR" sz="1200" b="0" i="0" u="none" strike="noStrike" kern="1200" baseline="0" dirty="0" smtClean="0">
                <a:solidFill>
                  <a:schemeClr val="tx1"/>
                </a:solidFill>
                <a:latin typeface="+mn-lt"/>
                <a:ea typeface="+mn-ea"/>
                <a:cs typeface="+mn-cs"/>
              </a:rPr>
              <a:t>(plafond d'évolution du taux), un plafonnement de l'échéance ou une option de transformation du prêt en taux fixe en contrepartie d’une indemnité.</a:t>
            </a:r>
          </a:p>
          <a:p>
            <a:pPr marL="0" indent="0" algn="just">
              <a:buFontTx/>
              <a:buNone/>
            </a:pPr>
            <a:endParaRPr lang="fr-FR" sz="1200" b="0" i="0" u="none" strike="noStrike" kern="1200" baseline="0" dirty="0" smtClean="0">
              <a:solidFill>
                <a:schemeClr val="tx1"/>
              </a:solidFill>
              <a:latin typeface="+mn-lt"/>
              <a:ea typeface="+mn-ea"/>
              <a:cs typeface="+mn-cs"/>
            </a:endParaRPr>
          </a:p>
          <a:p>
            <a:pPr marL="0" indent="0" algn="just">
              <a:buFontTx/>
              <a:buNone/>
            </a:pPr>
            <a:endParaRPr lang="fr-FR" sz="1200" b="0" i="0" u="none" strike="noStrike" kern="1200" baseline="0" dirty="0" smtClean="0">
              <a:solidFill>
                <a:schemeClr val="tx1"/>
              </a:solidFill>
              <a:latin typeface="+mn-lt"/>
              <a:ea typeface="+mn-ea"/>
              <a:cs typeface="+mn-cs"/>
            </a:endParaRPr>
          </a:p>
          <a:p>
            <a:pPr algn="just"/>
            <a:r>
              <a:rPr lang="fr-FR" sz="1200" b="0" i="0" u="none" strike="noStrike" kern="1200" baseline="0" dirty="0" smtClean="0">
                <a:solidFill>
                  <a:schemeClr val="tx1"/>
                </a:solidFill>
                <a:latin typeface="+mn-lt"/>
                <a:ea typeface="+mn-ea"/>
                <a:cs typeface="+mn-cs"/>
              </a:rPr>
              <a:t>Depuis le 1 octobre 2016, pour répondre aux nouvelles normes européennes, le Taux Effectif Global (TEG) devient le «Taux annuel effectif global » (TAEG)</a:t>
            </a:r>
          </a:p>
          <a:p>
            <a:pPr algn="just"/>
            <a:r>
              <a:rPr lang="fr-FR" sz="1200" b="1" i="0" u="none" strike="noStrike" kern="1200" baseline="0" dirty="0" smtClean="0">
                <a:solidFill>
                  <a:schemeClr val="tx1"/>
                </a:solidFill>
                <a:latin typeface="+mn-lt"/>
                <a:ea typeface="+mn-ea"/>
                <a:cs typeface="+mn-cs"/>
              </a:rPr>
              <a:t>Le TEG/TAEG </a:t>
            </a:r>
            <a:r>
              <a:rPr lang="fr-FR" sz="1200" b="0" i="0" u="none" strike="noStrike" kern="1200" baseline="0" dirty="0" smtClean="0">
                <a:solidFill>
                  <a:schemeClr val="tx1"/>
                </a:solidFill>
                <a:latin typeface="+mn-lt"/>
                <a:ea typeface="+mn-ea"/>
                <a:cs typeface="+mn-cs"/>
              </a:rPr>
              <a:t> est le taux englobant les intérêts et l'ensemble des frais annexes liés à l’octroi d’un crédit (frais de dossier, frais d'assurance, de garantie, d'hypothèque...). Il permet de mesurer le coût total du prêt et de comparer ainsi plusieurs offres de crédit. Il ne doit jamais dépasser le seuil de l'usure. </a:t>
            </a:r>
          </a:p>
          <a:p>
            <a:pPr algn="just"/>
            <a:r>
              <a:rPr lang="fr-FR" sz="1200" b="0" i="0" u="none" strike="noStrike" kern="1200" baseline="0" dirty="0" smtClean="0">
                <a:solidFill>
                  <a:schemeClr val="tx1"/>
                </a:solidFill>
                <a:latin typeface="+mn-lt"/>
                <a:ea typeface="+mn-ea"/>
                <a:cs typeface="+mn-cs"/>
              </a:rPr>
              <a:t>Le TAEG doit obligatoirement figurer dans les publicités, les offres préalables de crédit et les contrats de prêt.</a:t>
            </a:r>
          </a:p>
          <a:p>
            <a:pPr marL="0" indent="0" algn="just">
              <a:buFontTx/>
              <a:buNone/>
            </a:pPr>
            <a:endParaRPr lang="fr-FR" sz="1200" b="0" i="0" u="none" strike="noStrike" kern="1200" baseline="0" dirty="0" smtClean="0">
              <a:solidFill>
                <a:schemeClr val="tx1"/>
              </a:solidFill>
              <a:latin typeface="+mn-lt"/>
              <a:ea typeface="+mn-ea"/>
              <a:cs typeface="+mn-cs"/>
            </a:endParaRPr>
          </a:p>
          <a:p>
            <a:pPr algn="just"/>
            <a:endParaRPr lang="fr-FR" baseline="0" dirty="0" smtClean="0"/>
          </a:p>
        </p:txBody>
      </p:sp>
      <p:sp>
        <p:nvSpPr>
          <p:cNvPr id="7" name="Espace réservé de la date 6"/>
          <p:cNvSpPr>
            <a:spLocks noGrp="1"/>
          </p:cNvSpPr>
          <p:nvPr>
            <p:ph type="dt" idx="10"/>
          </p:nvPr>
        </p:nvSpPr>
        <p:spPr/>
        <p:txBody>
          <a:bodyPr/>
          <a:lstStyle/>
          <a:p>
            <a:fld id="{E8BC2755-C1A9-4775-BBC1-CA990A2D1F13}" type="datetime1">
              <a:rPr lang="fr-FR" smtClean="0"/>
              <a:t>25/01/2023</a:t>
            </a:fld>
            <a:endParaRPr lang="fr-FR" dirty="0"/>
          </a:p>
        </p:txBody>
      </p:sp>
    </p:spTree>
    <p:extLst>
      <p:ext uri="{BB962C8B-B14F-4D97-AF65-F5344CB8AC3E}">
        <p14:creationId xmlns:p14="http://schemas.microsoft.com/office/powerpoint/2010/main" val="16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endParaRPr lang="fr-FR" dirty="0" smtClean="0"/>
          </a:p>
          <a:p>
            <a:pPr algn="just"/>
            <a:endParaRPr lang="fr-FR" dirty="0" smtClean="0"/>
          </a:p>
          <a:p>
            <a:pPr algn="just"/>
            <a:endParaRPr lang="fr-FR" baseline="0" dirty="0" smtClean="0"/>
          </a:p>
        </p:txBody>
      </p:sp>
      <p:sp>
        <p:nvSpPr>
          <p:cNvPr id="7" name="Espace réservé de la date 6"/>
          <p:cNvSpPr>
            <a:spLocks noGrp="1"/>
          </p:cNvSpPr>
          <p:nvPr>
            <p:ph type="dt" idx="10"/>
          </p:nvPr>
        </p:nvSpPr>
        <p:spPr/>
        <p:txBody>
          <a:bodyPr/>
          <a:lstStyle/>
          <a:p>
            <a:fld id="{EEF9926D-8F3B-4D76-949A-5694082976B8}" type="datetime1">
              <a:rPr lang="fr-FR" smtClean="0"/>
              <a:t>25/01/2023</a:t>
            </a:fld>
            <a:endParaRPr lang="fr-FR" dirty="0"/>
          </a:p>
        </p:txBody>
      </p:sp>
    </p:spTree>
    <p:extLst>
      <p:ext uri="{BB962C8B-B14F-4D97-AF65-F5344CB8AC3E}">
        <p14:creationId xmlns:p14="http://schemas.microsoft.com/office/powerpoint/2010/main" val="2885259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u="none" baseline="0" dirty="0" smtClean="0"/>
              <a:t>L’article L. 313-1 du code de la consommation donne une définition. Il est issu de l’ordonnance n° 2016-351 du 25 mars 2016 qui transpose la directive européenne n° 214/17/UE du 4 février 2014 sur les contrats de crédit aux consommateurs relatifs aux biens immobiliers à usage résidentiel. C’est une directive d’harmonisation minimale entrée en application (pour la plupart de ses dispositions) en juillet 2016.</a:t>
            </a:r>
          </a:p>
          <a:p>
            <a:pPr algn="just"/>
            <a:endParaRPr lang="fr-FR" b="0" u="none" baseline="0" dirty="0" smtClean="0"/>
          </a:p>
          <a:p>
            <a:pPr algn="just"/>
            <a:r>
              <a:rPr lang="fr-FR" b="0" u="none" baseline="0" dirty="0" smtClean="0"/>
              <a:t>La </a:t>
            </a:r>
            <a:r>
              <a:rPr lang="fr-FR" b="0" u="sng" baseline="0" dirty="0" smtClean="0"/>
              <a:t>construction ou l’acquisition </a:t>
            </a:r>
            <a:r>
              <a:rPr lang="fr-FR" b="0" u="none" baseline="0" dirty="0" smtClean="0"/>
              <a:t>= directement ou via une société civile immobilière. </a:t>
            </a:r>
            <a:r>
              <a:rPr lang="fr-FR" b="0" u="sng" baseline="0" dirty="0" smtClean="0"/>
              <a:t>Usage mixte </a:t>
            </a:r>
            <a:r>
              <a:rPr lang="fr-FR" b="0" u="none" baseline="0" dirty="0" smtClean="0"/>
              <a:t>= habitation/professionnel mais jamais au service exclusif d’une activité professionnelle</a:t>
            </a:r>
          </a:p>
          <a:p>
            <a:pPr algn="just"/>
            <a:endParaRPr lang="fr-FR" b="0" u="none" baseline="0" dirty="0" smtClean="0"/>
          </a:p>
          <a:p>
            <a:pPr algn="just"/>
            <a:r>
              <a:rPr lang="fr-FR" b="0" u="none" baseline="0" dirty="0" smtClean="0"/>
              <a:t>L’ordonnance </a:t>
            </a:r>
            <a:r>
              <a:rPr lang="fr-FR" b="1" u="none" baseline="0" dirty="0" smtClean="0"/>
              <a:t>ajoute au champ d’application du crédit immobilier </a:t>
            </a:r>
            <a:r>
              <a:rPr lang="fr-FR" b="0" u="none" baseline="0" dirty="0" smtClean="0"/>
              <a:t>: </a:t>
            </a:r>
            <a:r>
              <a:rPr lang="fr-FR" b="1" u="none" baseline="0" dirty="0" smtClean="0"/>
              <a:t>les contrats garantis par une hypothèque (ou une sûreté comparable : exemple : Privilège du prêteur de deniers, gage immobilier, fiducie) quel que soit le montant ou l’objet </a:t>
            </a:r>
            <a:r>
              <a:rPr lang="fr-FR" b="0" u="none" baseline="0" dirty="0" smtClean="0"/>
              <a:t>comme par exemple le financement de travaux). Les crédits finançant des dépenses de réparation, d’amélioration et d’entretien d’un immeuble, dont le montant est supérieur à 75 000 € seront soumis au régime du crédit immobilier, uniquement s’ils sont garantis par une hypothèque. </a:t>
            </a:r>
            <a:r>
              <a:rPr lang="fr-FR" b="1" u="none" baseline="0" dirty="0" smtClean="0"/>
              <a:t>À l’inverse, ceux non garantis ne relèvent plus du régime du crédit immobilier, mais de celui du crédit à la consommation</a:t>
            </a:r>
            <a:r>
              <a:rPr lang="fr-FR" b="0" u="none" baseline="0" dirty="0" smtClean="0"/>
              <a:t>.</a:t>
            </a:r>
          </a:p>
          <a:p>
            <a:pPr algn="just"/>
            <a:r>
              <a:rPr lang="fr-FR" b="0" u="none" baseline="0" dirty="0" smtClean="0"/>
              <a:t> </a:t>
            </a:r>
          </a:p>
          <a:p>
            <a:pPr algn="just"/>
            <a:r>
              <a:rPr lang="fr-FR" b="0" u="none" baseline="0" dirty="0" smtClean="0"/>
              <a:t>La loi exclu expressément du champs d’application :</a:t>
            </a:r>
          </a:p>
          <a:p>
            <a:pPr marL="171450" indent="-171450" algn="just">
              <a:buFontTx/>
              <a:buChar char="-"/>
            </a:pPr>
            <a:r>
              <a:rPr lang="fr-FR" b="0" u="none" baseline="0" dirty="0" smtClean="0"/>
              <a:t>Les prêt destinés à financer une activité professionnelle</a:t>
            </a:r>
          </a:p>
          <a:p>
            <a:pPr marL="171450" indent="-171450" algn="just">
              <a:buFontTx/>
              <a:buChar char="-"/>
            </a:pPr>
            <a:r>
              <a:rPr lang="fr-FR" b="0" u="none" baseline="0" dirty="0" smtClean="0"/>
              <a:t>Les opérations de crédit assorties d’aucun intérêt ni aucun frais autre que ceux couvrant les coûts liés à la garantie du crédit (prêt zéro)</a:t>
            </a:r>
          </a:p>
          <a:p>
            <a:pPr marL="171450" indent="-171450" algn="just">
              <a:buFontTx/>
              <a:buChar char="-"/>
            </a:pPr>
            <a:r>
              <a:rPr lang="fr-FR" b="0" u="none" baseline="0" dirty="0" smtClean="0"/>
              <a:t>Le prêt viager hypothécaire (contrat par lequel l’établissement de crédit consent à une personne physique un prêt sous forme d’un capital ou de versements périodiques. Ce contrat est garanti par une hypothèque constituée sur un bien immobilier de l’emprunteur et dont le remboursement ne peut être exigé qu’au décès de l’emprunteur ou lors de l’aliénation ou démembrement de la propriété de l’immeuble s’ils surviennent avant le décès). Voir articles L. 315-1 et suivants pour les règles spécifiques à ce type de contrat.</a:t>
            </a:r>
          </a:p>
          <a:p>
            <a:pPr algn="just"/>
            <a:endParaRPr lang="fr-FR" dirty="0" smtClean="0"/>
          </a:p>
          <a:p>
            <a:pPr algn="just"/>
            <a:endParaRPr lang="fr-FR" dirty="0" smtClean="0"/>
          </a:p>
        </p:txBody>
      </p:sp>
      <p:sp>
        <p:nvSpPr>
          <p:cNvPr id="7" name="Espace réservé de la date 6"/>
          <p:cNvSpPr>
            <a:spLocks noGrp="1"/>
          </p:cNvSpPr>
          <p:nvPr>
            <p:ph type="dt" idx="10"/>
          </p:nvPr>
        </p:nvSpPr>
        <p:spPr/>
        <p:txBody>
          <a:bodyPr/>
          <a:lstStyle/>
          <a:p>
            <a:fld id="{76448BC3-66DA-49B7-9E67-1D541D9015B0}" type="datetime1">
              <a:rPr lang="fr-FR" smtClean="0"/>
              <a:t>25/01/2023</a:t>
            </a:fld>
            <a:endParaRPr lang="fr-FR" dirty="0"/>
          </a:p>
        </p:txBody>
      </p:sp>
    </p:spTree>
    <p:extLst>
      <p:ext uri="{BB962C8B-B14F-4D97-AF65-F5344CB8AC3E}">
        <p14:creationId xmlns:p14="http://schemas.microsoft.com/office/powerpoint/2010/main" val="967383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endParaRPr lang="fr-FR" b="1" u="sng"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fr-FR" b="1" u="sng" dirty="0" smtClean="0"/>
              <a:t>Recommandation du Haut</a:t>
            </a:r>
            <a:r>
              <a:rPr lang="fr-FR" b="1" u="sng" baseline="0" dirty="0" smtClean="0"/>
              <a:t> Conseil de la Stabilité Financière : </a:t>
            </a:r>
            <a:r>
              <a:rPr lang="fr-FR" sz="1200" b="1" i="0" kern="1200" dirty="0" smtClean="0">
                <a:solidFill>
                  <a:schemeClr val="tx1"/>
                </a:solidFill>
                <a:effectLst/>
                <a:latin typeface="+mn-lt"/>
                <a:ea typeface="+mn-ea"/>
                <a:cs typeface="+mn-cs"/>
              </a:rPr>
              <a:t>À compter du 1er janvier 2022, les banques doivent respecter certaines règles liées aux crédits immobiliers : ils ne doivent pas dépasser une durée de 25 ans (27 dans le neuf) et le taux d’endettement des emprunteurs ne devra pas dépasser 35 % (avec un taux de dérogation possible de 20 %). La</a:t>
            </a:r>
            <a:r>
              <a:rPr lang="fr-FR" sz="1200" b="1" i="0" kern="1200" baseline="0" dirty="0" smtClean="0">
                <a:solidFill>
                  <a:schemeClr val="tx1"/>
                </a:solidFill>
                <a:effectLst/>
                <a:latin typeface="+mn-lt"/>
                <a:ea typeface="+mn-ea"/>
                <a:cs typeface="+mn-cs"/>
              </a:rPr>
              <a:t> recommandation existait déjà mais à compter de janvier 2022, elle prend un caractère juridique contraignant. L’Autorité de contrôle prudentiel et de résolution est chargée du contrôle.</a:t>
            </a:r>
            <a:endParaRPr lang="fr-FR" sz="1200" b="1"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Le Haut Conseil de stabilité financière (HCSF) est l’autorité </a:t>
            </a:r>
            <a:r>
              <a:rPr lang="fr-FR" sz="1200" b="0" i="0" kern="1200" dirty="0" err="1" smtClean="0">
                <a:solidFill>
                  <a:schemeClr val="tx1"/>
                </a:solidFill>
                <a:effectLst/>
                <a:latin typeface="+mn-lt"/>
                <a:ea typeface="+mn-ea"/>
                <a:cs typeface="+mn-cs"/>
              </a:rPr>
              <a:t>macroprudentielle</a:t>
            </a:r>
            <a:r>
              <a:rPr lang="fr-FR" sz="1200" b="0" i="0" kern="1200" dirty="0" smtClean="0">
                <a:solidFill>
                  <a:schemeClr val="tx1"/>
                </a:solidFill>
                <a:effectLst/>
                <a:latin typeface="+mn-lt"/>
                <a:ea typeface="+mn-ea"/>
                <a:cs typeface="+mn-cs"/>
              </a:rPr>
              <a:t> française chargée d’exercer la surveillance du système financier dans son ensemble, dans le but d’en préserver la stabilité et la capacité à assurer une contribution soutenable à la croissance économique. Le HCSF est également chargé de faciliter la coopération et l’échange d’informations entre les institutions que ses membres représentent. Ces échanges permettent de limiter les angles morts de la surveillance et de mieux prendre en compte les risques liés aux interconnexions entre les différents acteurs ou secteurs et aux interactions entre les réglementations.</a:t>
            </a:r>
          </a:p>
          <a:p>
            <a:r>
              <a:rPr lang="fr-FR" sz="1200" b="0" i="0" kern="1200" dirty="0" smtClean="0">
                <a:solidFill>
                  <a:schemeClr val="tx1"/>
                </a:solidFill>
                <a:effectLst/>
                <a:latin typeface="+mn-lt"/>
                <a:ea typeface="+mn-ea"/>
                <a:cs typeface="+mn-cs"/>
              </a:rPr>
              <a:t>Membres de droit</a:t>
            </a:r>
            <a:r>
              <a:rPr lang="fr-FR" sz="1200" b="0" i="0" kern="1200" baseline="0" dirty="0" smtClean="0">
                <a:solidFill>
                  <a:schemeClr val="tx1"/>
                </a:solidFill>
                <a:effectLst/>
                <a:latin typeface="+mn-lt"/>
                <a:ea typeface="+mn-ea"/>
                <a:cs typeface="+mn-cs"/>
              </a:rPr>
              <a:t> : Bruno LE MAIRE, ministre de l’économie et des finances, président du HCSF, François VILLEROY DE GALHAU, gouverneur BDF, Jean-Paul FAUGERE, vice-pdt ACPR, Robert OPHELE, pdt Autorité des Marchés Financiers (AMF), Patrick DE CAMBMOUR, pdt de l’Autorité des Normes Comptables (ANC).</a:t>
            </a:r>
            <a:r>
              <a:rPr lang="fr-FR" sz="1200" b="0" i="0" kern="1200" dirty="0" smtClean="0">
                <a:solidFill>
                  <a:schemeClr val="tx1"/>
                </a:solidFill>
                <a:effectLst/>
                <a:latin typeface="+mn-lt"/>
                <a:ea typeface="+mn-ea"/>
                <a:cs typeface="+mn-cs"/>
              </a:rPr>
              <a:t/>
            </a:r>
            <a:br>
              <a:rPr lang="fr-FR" sz="1200" b="0" i="0" kern="1200" dirty="0" smtClean="0">
                <a:solidFill>
                  <a:schemeClr val="tx1"/>
                </a:solidFill>
                <a:effectLst/>
                <a:latin typeface="+mn-lt"/>
                <a:ea typeface="+mn-ea"/>
                <a:cs typeface="+mn-cs"/>
              </a:rPr>
            </a:br>
            <a:endParaRPr lang="fr-FR" b="1" u="sng" dirty="0" smtClean="0"/>
          </a:p>
          <a:p>
            <a:pPr algn="just"/>
            <a:endParaRPr lang="fr-FR" b="1" u="sng" dirty="0" smtClean="0"/>
          </a:p>
          <a:p>
            <a:pPr algn="just"/>
            <a:r>
              <a:rPr lang="fr-FR" b="1" u="sng" dirty="0" smtClean="0"/>
              <a:t>Le taux </a:t>
            </a:r>
            <a:r>
              <a:rPr lang="fr-FR" b="0" u="none" dirty="0" smtClean="0"/>
              <a:t>: il peut être fixe, variable ou révisable.</a:t>
            </a:r>
            <a:r>
              <a:rPr lang="fr-FR" b="0" u="none" baseline="0" dirty="0" smtClean="0"/>
              <a:t> </a:t>
            </a:r>
            <a:r>
              <a:rPr lang="fr-FR" sz="1200" b="0" i="0" u="none" strike="noStrike" kern="1200" baseline="0" dirty="0" smtClean="0">
                <a:solidFill>
                  <a:schemeClr val="tx1"/>
                </a:solidFill>
                <a:latin typeface="+mn-lt"/>
                <a:ea typeface="+mn-ea"/>
                <a:cs typeface="+mn-cs"/>
              </a:rPr>
              <a:t>Code de la consommation, articles L. 313-25 et R. 313-23 : pour les offres de prêt dont le taux est variable ou révisable, elles doivent être accompagnées d’une notice présentant les conditions et modalités de variation du taux d’intérêt et d’un document contenant une simulation de l’impact d’une variation de ce taux sur les mensualités, la durée du prêt et le coût total du crédit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b="1" u="sng" dirty="0" smtClean="0"/>
              <a:t>La</a:t>
            </a:r>
            <a:r>
              <a:rPr lang="fr-FR" b="1" u="sng" baseline="0" dirty="0" smtClean="0"/>
              <a:t> durée </a:t>
            </a:r>
            <a:r>
              <a:rPr lang="fr-FR" b="0" u="none" baseline="0" dirty="0" smtClean="0"/>
              <a:t>: Elle varie de 5 à 30 ans en fonction de l’age du demandeur et de sa capacité de remboursement. La durée du crédit va jouer sur le taux d’intérêt (plus la durée est longue plus la banque prend de risque de défaut de paiement (ex : pour une même somme empruntée le taux d’intérêt pourra être de 1,5% sur 15 ans alors qu’il sera de 1,90 sur 25 ans). MAIS MEME A TAUX D’INTERET EGAL, la durée influe sur le paiement des intérêts : chaque mois on paie des mensualités pour rembourser une partie du capital emprunté ainsi que les intérêts. Plus il y a de mensualités, plus il y a d’intérêts à rembourser. Un prêt plus long coûte donc nécessairement plus cher. </a:t>
            </a:r>
            <a:r>
              <a:rPr lang="fr-FR" dirty="0" smtClean="0">
                <a:effectLst/>
              </a:rPr>
              <a:t>Les intérêts payés sont égaux au taux d’intérêt multiplié par le capital restant dû :</a:t>
            </a:r>
            <a:r>
              <a:rPr lang="fr-FR" baseline="0" dirty="0" smtClean="0">
                <a:effectLst/>
              </a:rPr>
              <a:t> c’est pourquoi les intérêts sont importants en début de prêt puisque le capital restant dû est important. Ils le seront de moins en moins au fur et à mesure du remboursement du prêt. Les calculs sont compliqués -&gt; </a:t>
            </a:r>
            <a:r>
              <a:rPr lang="fr-FR" baseline="0" dirty="0" err="1" smtClean="0">
                <a:effectLst/>
              </a:rPr>
              <a:t>Cf</a:t>
            </a:r>
            <a:r>
              <a:rPr lang="fr-FR" baseline="0" dirty="0" smtClean="0">
                <a:effectLst/>
              </a:rPr>
              <a:t> simulateurs sur internet </a:t>
            </a:r>
            <a:endParaRPr lang="fr-FR" dirty="0" smtClean="0"/>
          </a:p>
          <a:p>
            <a:pPr algn="just"/>
            <a:endParaRPr lang="fr-FR" b="0" u="none" baseline="0" dirty="0" smtClean="0"/>
          </a:p>
          <a:p>
            <a:pPr algn="just"/>
            <a:r>
              <a:rPr lang="fr-FR" b="1" u="sng" dirty="0" smtClean="0"/>
              <a:t>La capacité de remboursement </a:t>
            </a:r>
            <a:r>
              <a:rPr lang="fr-FR" b="0" u="none" dirty="0" smtClean="0"/>
              <a:t>: (quelle somme peut on rembourser chaque mois sans déséquilibrer son budget) elle dépend de la </a:t>
            </a:r>
            <a:r>
              <a:rPr lang="fr-FR" b="0" u="none" baseline="0" dirty="0" smtClean="0"/>
              <a:t> situation personnelle et professionnelle, de l’apport personnel, du patrimoine existant….. En général il est recommandé de ne pas dépasser 1/3 des revenus.</a:t>
            </a:r>
          </a:p>
          <a:p>
            <a:pPr algn="just"/>
            <a:r>
              <a:rPr lang="fr-FR" b="1" u="sng" baseline="0" dirty="0" smtClean="0"/>
              <a:t>La garantie liée au prêt </a:t>
            </a:r>
            <a:r>
              <a:rPr lang="fr-FR" b="0" u="none" baseline="0" dirty="0" smtClean="0"/>
              <a:t>: </a:t>
            </a:r>
          </a:p>
          <a:p>
            <a:pPr marL="171450" indent="-171450" algn="just">
              <a:buFontTx/>
              <a:buChar char="-"/>
            </a:pPr>
            <a:r>
              <a:rPr lang="fr-FR" b="0" u="none" baseline="0" dirty="0" smtClean="0"/>
              <a:t>l’hypothèque : elle donne droit à la banque de saisir ou vendre le bien immobilier et de se rembourser grâce à la somme obtenue.</a:t>
            </a:r>
          </a:p>
          <a:p>
            <a:pPr marL="171450" indent="-171450" algn="just">
              <a:buFontTx/>
              <a:buChar char="-"/>
            </a:pPr>
            <a:r>
              <a:rPr lang="fr-FR" b="0" u="none" baseline="0" dirty="0" smtClean="0"/>
              <a:t>L’inscription en privilège de prêteur de deniers (IPPD) : comme l’hypothèque, elle donne priorité à la banque pour se faire rembourser mais elle coûte moins cher. Elle ne concerne que le montant de l’achat immobilier et exclu donc la vente en état futur d’achèvement et la portion du prêt qui viendrait à être dépensée pour des travaux.</a:t>
            </a:r>
          </a:p>
          <a:p>
            <a:pPr marL="171450" indent="-171450" algn="just">
              <a:buFontTx/>
              <a:buChar char="-"/>
            </a:pPr>
            <a:r>
              <a:rPr lang="fr-FR" b="0" u="none" baseline="0" dirty="0" smtClean="0"/>
              <a:t>Le cautionnement : un organisme spécialisé se porte garant auprés de la banque. Les frais de garantie peuvent être restituables en partie sous certaines conditions lorsque le prêt est totalement remboursé.</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b="1" u="sng" baseline="0" dirty="0" smtClean="0"/>
              <a:t>L’assurance emprunteur </a:t>
            </a:r>
            <a:r>
              <a:rPr lang="fr-FR" b="0" u="none" baseline="0" dirty="0" smtClean="0"/>
              <a:t>: </a:t>
            </a:r>
            <a:r>
              <a:rPr lang="fr-FR" sz="1200" b="0" i="0" u="none" strike="noStrike" kern="1200" baseline="0" dirty="0" smtClean="0">
                <a:solidFill>
                  <a:schemeClr val="tx1"/>
                </a:solidFill>
                <a:latin typeface="+mn-lt"/>
                <a:ea typeface="+mn-ea"/>
                <a:cs typeface="+mn-cs"/>
              </a:rPr>
              <a:t> La souscription d’une assurance pour un crédit n’est pas exigée par la loi mais elle peut être imposée par le prêteur à l’emprunteur pour obtenir son financement (ce qui est quasiment le cas à chaque fois en matière de crédit immobilier). </a:t>
            </a:r>
          </a:p>
          <a:p>
            <a:pPr algn="just"/>
            <a:r>
              <a:rPr lang="fr-FR" sz="1200" b="0" i="0" u="none" strike="noStrike" kern="1200" baseline="0" dirty="0" smtClean="0">
                <a:solidFill>
                  <a:schemeClr val="tx1"/>
                </a:solidFill>
                <a:latin typeface="+mn-lt"/>
                <a:ea typeface="+mn-ea"/>
                <a:cs typeface="+mn-cs"/>
              </a:rPr>
              <a:t>Cette assurance prémuni les banques contre le risque pour l'emprunteur de ne plus pouvoir payer les échéances de son prêt en cas d'accident de la vie (maladie, décès, invalidité, chômage...) mais elle protège aussi les assurés, car en cas de difficultés, elle prend le relai pour rembourser (partiellement, totalement ou de manière temporaire) les mensualités.</a:t>
            </a:r>
          </a:p>
          <a:p>
            <a:pPr marL="0" indent="0" algn="just">
              <a:buFontTx/>
              <a:buNone/>
            </a:pPr>
            <a:endParaRPr lang="fr-FR" b="0" u="none" dirty="0" smtClean="0"/>
          </a:p>
          <a:p>
            <a:pPr marL="0" indent="0" algn="just">
              <a:buFontTx/>
              <a:buNone/>
            </a:pPr>
            <a:r>
              <a:rPr lang="fr-FR" b="1" u="none" dirty="0" smtClean="0"/>
              <a:t>Changement d’assurance (délégation) : </a:t>
            </a:r>
          </a:p>
          <a:p>
            <a:pPr marL="0" indent="0" algn="just">
              <a:buFontTx/>
              <a:buNone/>
            </a:pPr>
            <a:r>
              <a:rPr lang="fr-FR" b="0" u="none" dirty="0" smtClean="0"/>
              <a:t>Loi Hamon : durant la première année de souscription de l’assurance, l’emprunteur est </a:t>
            </a:r>
            <a:r>
              <a:rPr lang="fr-FR" sz="1200" b="0" i="0" kern="1200" dirty="0" smtClean="0">
                <a:solidFill>
                  <a:schemeClr val="tx1"/>
                </a:solidFill>
                <a:effectLst/>
                <a:latin typeface="+mn-lt"/>
                <a:ea typeface="+mn-ea"/>
                <a:cs typeface="+mn-cs"/>
              </a:rPr>
              <a:t>libre de changer d’assurance de prêt, à tout moment au cours de la 1ère année de souscription en respectant un préavis de 2 semaines.</a:t>
            </a:r>
            <a:endParaRPr lang="fr-FR" b="0" u="none" dirty="0" smtClean="0"/>
          </a:p>
          <a:p>
            <a:pPr marL="0" indent="0" algn="just">
              <a:buFontTx/>
              <a:buNone/>
            </a:pPr>
            <a:r>
              <a:rPr lang="fr-FR" b="0" u="none" dirty="0" smtClean="0"/>
              <a:t>Loi du 21 février</a:t>
            </a:r>
            <a:r>
              <a:rPr lang="fr-FR" b="0" u="none" baseline="0" dirty="0" smtClean="0"/>
              <a:t> 2017 (amendement Bourquin) : depuis le 1</a:t>
            </a:r>
            <a:r>
              <a:rPr lang="fr-FR" b="0" u="none" baseline="30000" dirty="0" smtClean="0"/>
              <a:t>er</a:t>
            </a:r>
            <a:r>
              <a:rPr lang="fr-FR" b="0" u="none" baseline="0" dirty="0" smtClean="0"/>
              <a:t> janvier 2018 les clients ont la possibilité de changer d’assurance emprunteur à  chaque date anniversaire du contrat à</a:t>
            </a:r>
            <a:r>
              <a:rPr lang="fr-FR" sz="1200" b="0" i="0" kern="1200" dirty="0" smtClean="0">
                <a:solidFill>
                  <a:schemeClr val="tx1"/>
                </a:solidFill>
                <a:effectLst/>
                <a:latin typeface="+mn-lt"/>
                <a:ea typeface="+mn-ea"/>
                <a:cs typeface="+mn-cs"/>
              </a:rPr>
              <a:t> condition de respecter l’équivalence des garanties et un délai de préavis de 2 mois minimum.</a:t>
            </a:r>
            <a:endParaRPr lang="fr-FR" b="0" u="none" baseline="0" dirty="0" smtClean="0"/>
          </a:p>
          <a:p>
            <a:pPr marL="0" indent="0" algn="just">
              <a:buFontTx/>
              <a:buNone/>
            </a:pPr>
            <a:r>
              <a:rPr lang="fr-FR" b="1" u="none" baseline="0" dirty="0" smtClean="0"/>
              <a:t>MISE A JOUR :</a:t>
            </a:r>
          </a:p>
          <a:p>
            <a:pPr marL="0" indent="0" algn="just">
              <a:buFontTx/>
              <a:buNone/>
            </a:pPr>
            <a:r>
              <a:rPr lang="fr-FR" sz="1200" b="1" kern="1200" dirty="0" smtClean="0">
                <a:solidFill>
                  <a:schemeClr val="tx1"/>
                </a:solidFill>
                <a:effectLst/>
                <a:latin typeface="+mn-lt"/>
                <a:ea typeface="+mn-ea"/>
                <a:cs typeface="+mn-cs"/>
              </a:rPr>
              <a:t>La loi du 28 février 2022 </a:t>
            </a: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pour un accès plus juste, plus simple et plus transparent au marché de l'assurance emprunteur</a:t>
            </a:r>
            <a:r>
              <a:rPr lang="fr-FR" sz="1200" kern="1200" dirty="0" smtClean="0">
                <a:solidFill>
                  <a:schemeClr val="tx1"/>
                </a:solidFill>
                <a:effectLst/>
                <a:latin typeface="+mn-lt"/>
                <a:ea typeface="+mn-ea"/>
                <a:cs typeface="+mn-cs"/>
              </a:rPr>
              <a:t> » autorise la délégation d’assurance tout au long du remboursement du crédit, et non plus seulement à la date anniversaire ou lors de la première année.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Ces dispositions entreront en vigueur le 1</a:t>
            </a:r>
            <a:r>
              <a:rPr lang="fr-FR" sz="1200" kern="1200" baseline="30000" dirty="0" smtClean="0">
                <a:solidFill>
                  <a:schemeClr val="tx1"/>
                </a:solidFill>
                <a:effectLst/>
                <a:latin typeface="+mn-lt"/>
                <a:ea typeface="+mn-ea"/>
                <a:cs typeface="+mn-cs"/>
              </a:rPr>
              <a:t>er</a:t>
            </a:r>
            <a:r>
              <a:rPr lang="fr-FR" sz="1200" kern="1200" dirty="0" smtClean="0">
                <a:solidFill>
                  <a:schemeClr val="tx1"/>
                </a:solidFill>
                <a:effectLst/>
                <a:latin typeface="+mn-lt"/>
                <a:ea typeface="+mn-ea"/>
                <a:cs typeface="+mn-cs"/>
              </a:rPr>
              <a:t> juin 2022 pour les contrats signés à partir de cette date, et le 1</a:t>
            </a:r>
            <a:r>
              <a:rPr lang="fr-FR" sz="1200" kern="1200" baseline="30000" dirty="0" smtClean="0">
                <a:solidFill>
                  <a:schemeClr val="tx1"/>
                </a:solidFill>
                <a:effectLst/>
                <a:latin typeface="+mn-lt"/>
                <a:ea typeface="+mn-ea"/>
                <a:cs typeface="+mn-cs"/>
              </a:rPr>
              <a:t>er</a:t>
            </a:r>
            <a:r>
              <a:rPr lang="fr-FR" sz="1200" kern="1200" dirty="0" smtClean="0">
                <a:solidFill>
                  <a:schemeClr val="tx1"/>
                </a:solidFill>
                <a:effectLst/>
                <a:latin typeface="+mn-lt"/>
                <a:ea typeface="+mn-ea"/>
                <a:cs typeface="+mn-cs"/>
              </a:rPr>
              <a:t> septembre 2022 pour les contrats en cours.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La loi précitée prévoit également une suppression du questionnaire médical pour les prêts inférieurs à 200 000 € par personne (soit 400 000 pour un couple emprunteur) et dont le terme intervient avant la 60</a:t>
            </a:r>
            <a:r>
              <a:rPr lang="fr-FR" sz="1200" kern="1200" baseline="30000" dirty="0" smtClean="0">
                <a:solidFill>
                  <a:schemeClr val="tx1"/>
                </a:solidFill>
                <a:effectLst/>
                <a:latin typeface="+mn-lt"/>
                <a:ea typeface="+mn-ea"/>
                <a:cs typeface="+mn-cs"/>
              </a:rPr>
              <a:t>ème</a:t>
            </a:r>
            <a:r>
              <a:rPr lang="fr-FR" sz="1200" kern="1200" dirty="0" smtClean="0">
                <a:solidFill>
                  <a:schemeClr val="tx1"/>
                </a:solidFill>
                <a:effectLst/>
                <a:latin typeface="+mn-lt"/>
                <a:ea typeface="+mn-ea"/>
                <a:cs typeface="+mn-cs"/>
              </a:rPr>
              <a:t> année de l’emprunteur (seuils modulables par décret). Enfin, le délai du droit à l’oubli pour les cancers et l’hépatite C, qui était de 10 ans, est réduit à 5 ans. </a:t>
            </a:r>
          </a:p>
          <a:p>
            <a:pPr marL="0" indent="0" algn="just">
              <a:buFontTx/>
              <a:buNone/>
            </a:pPr>
            <a:endParaRPr lang="fr-FR" b="1" u="none" dirty="0"/>
          </a:p>
        </p:txBody>
      </p:sp>
      <p:sp>
        <p:nvSpPr>
          <p:cNvPr id="7" name="Espace réservé de la date 6"/>
          <p:cNvSpPr>
            <a:spLocks noGrp="1"/>
          </p:cNvSpPr>
          <p:nvPr>
            <p:ph type="dt" idx="10"/>
          </p:nvPr>
        </p:nvSpPr>
        <p:spPr/>
        <p:txBody>
          <a:bodyPr/>
          <a:lstStyle/>
          <a:p>
            <a:fld id="{76448BC3-66DA-49B7-9E67-1D541D9015B0}" type="datetime1">
              <a:rPr lang="fr-FR" smtClean="0"/>
              <a:t>25/01/2023</a:t>
            </a:fld>
            <a:endParaRPr lang="fr-FR" dirty="0"/>
          </a:p>
        </p:txBody>
      </p:sp>
    </p:spTree>
    <p:extLst>
      <p:ext uri="{BB962C8B-B14F-4D97-AF65-F5344CB8AC3E}">
        <p14:creationId xmlns:p14="http://schemas.microsoft.com/office/powerpoint/2010/main" val="1552023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lgn="just"/>
            <a:r>
              <a:rPr lang="fr-FR" sz="1200" b="0" u="sng" dirty="0" smtClean="0"/>
              <a:t>Dans les différentes étapes du crédit immobilier, l’emprunteur est protégé </a:t>
            </a:r>
          </a:p>
          <a:p>
            <a:pPr lvl="0" algn="just"/>
            <a:r>
              <a:rPr lang="fr-FR" sz="1200" b="1" u="sng" dirty="0" smtClean="0"/>
              <a:t>PHASE PRECONTRACTUELLE </a:t>
            </a:r>
          </a:p>
          <a:p>
            <a:pPr lvl="0" algn="just"/>
            <a:r>
              <a:rPr lang="fr-FR" sz="1200" b="1" u="sng" dirty="0" smtClean="0"/>
              <a:t>Vérification et analyse</a:t>
            </a:r>
            <a:r>
              <a:rPr lang="fr-FR" sz="1200" dirty="0" smtClean="0"/>
              <a:t> </a:t>
            </a:r>
          </a:p>
          <a:p>
            <a:pPr lvl="0" algn="just"/>
            <a:r>
              <a:rPr lang="fr-FR" sz="1200" dirty="0" smtClean="0"/>
              <a:t>Avant de vous accorder le crédit, le prêteur doit </a:t>
            </a:r>
            <a:r>
              <a:rPr lang="fr-FR" sz="1200" b="1" dirty="0" smtClean="0"/>
              <a:t>s’assurer de votre capacité </a:t>
            </a:r>
            <a:r>
              <a:rPr lang="fr-FR" sz="1200" dirty="0" smtClean="0"/>
              <a:t>à respecter les obligations du crédit, en particulier le respect des échéances de remboursement. Il étudiera votre dossier avec les informations et les justificatifs que vous lui aurez remis (ressources, épargne, dépenses régulières, dettes, patrimoine, crédits en cours….). = </a:t>
            </a:r>
            <a:r>
              <a:rPr lang="fr-FR" sz="1200" b="1" dirty="0" smtClean="0"/>
              <a:t>évaluation de la solvabilité </a:t>
            </a:r>
            <a:r>
              <a:rPr lang="fr-FR" sz="1200" dirty="0" smtClean="0"/>
              <a:t>L. 313-16  du code de la consommation. Cette étude de la solvabilité</a:t>
            </a:r>
            <a:r>
              <a:rPr lang="fr-FR" sz="1200" baseline="0" dirty="0" smtClean="0"/>
              <a:t> est en partie réalisée grâce à la techniques du « </a:t>
            </a:r>
            <a:r>
              <a:rPr lang="fr-FR" sz="1200" baseline="0" dirty="0" err="1" smtClean="0"/>
              <a:t>scoring</a:t>
            </a:r>
            <a:r>
              <a:rPr lang="fr-FR" sz="1200" baseline="0" dirty="0" smtClean="0"/>
              <a:t> » (analyse du profil de risque au regard des revenus, du taux d’endettement, de l’espérance de vie).</a:t>
            </a:r>
            <a:endParaRPr lang="fr-FR" sz="1200" dirty="0" smtClean="0"/>
          </a:p>
          <a:p>
            <a:pPr lvl="0" algn="just"/>
            <a:r>
              <a:rPr lang="fr-FR" sz="1200" dirty="0" smtClean="0"/>
              <a:t>.</a:t>
            </a:r>
            <a:r>
              <a:rPr lang="fr-FR" sz="1200" baseline="0" dirty="0" smtClean="0"/>
              <a:t> </a:t>
            </a:r>
            <a:r>
              <a:rPr lang="fr-FR" sz="1200" dirty="0" smtClean="0"/>
              <a:t>Il doit </a:t>
            </a:r>
            <a:r>
              <a:rPr lang="fr-FR" sz="1200" b="1" dirty="0" smtClean="0"/>
              <a:t>consulter le Fichier national des Incidents de remboursement des Crédits aux Particuliers </a:t>
            </a:r>
            <a:r>
              <a:rPr lang="fr-FR" sz="1200" dirty="0" smtClean="0"/>
              <a:t>(FICP). C’</a:t>
            </a:r>
            <a:r>
              <a:rPr lang="fr-FR" sz="1200" b="0" dirty="0" smtClean="0"/>
              <a:t>est un fichier géré par la Banque de France. Il recense les incidents de remboursement de crédit, les découverts non autorisés sur le compte bancaire, et les inscriptions</a:t>
            </a:r>
            <a:r>
              <a:rPr lang="fr-FR" sz="1200" b="0" baseline="0" dirty="0" smtClean="0"/>
              <a:t> dans le cadre de la procédure de surendettement</a:t>
            </a:r>
            <a:r>
              <a:rPr lang="fr-FR" sz="1200" b="0" dirty="0" smtClean="0"/>
              <a:t>. Consultable par les</a:t>
            </a:r>
            <a:r>
              <a:rPr lang="fr-FR" sz="1200" b="0" baseline="0" dirty="0" smtClean="0"/>
              <a:t> établissements prêteurs. </a:t>
            </a:r>
            <a:r>
              <a:rPr lang="fr-FR" sz="1200" b="1" u="sng" dirty="0" smtClean="0"/>
              <a:t>U</a:t>
            </a:r>
            <a:r>
              <a:rPr lang="fr-FR" sz="1200" b="1" u="sng" baseline="0" dirty="0" smtClean="0"/>
              <a:t>ne inscription au FICP n’interdit pas la personne de bénéficier d’un crédit mais alerte l’établissement financier sur le risque de lui accorder un prêt. </a:t>
            </a:r>
          </a:p>
          <a:p>
            <a:pPr marL="0" lvl="0" indent="0">
              <a:buFont typeface="Arial" panose="020B0604020202020204" pitchFamily="34" charset="0"/>
              <a:buNone/>
            </a:pPr>
            <a:endParaRPr lang="fr-FR" sz="1200" b="1" u="sng" baseline="0" dirty="0" smtClean="0"/>
          </a:p>
          <a:p>
            <a:pPr marL="0" lvl="0" indent="0">
              <a:buFont typeface="Arial" panose="020B0604020202020204" pitchFamily="34" charset="0"/>
              <a:buNone/>
            </a:pPr>
            <a:r>
              <a:rPr lang="fr-FR" sz="1200" b="1" u="sng" baseline="0" dirty="0" smtClean="0"/>
              <a:t>Remise de documents L. 313-7 du code la consommation</a:t>
            </a:r>
          </a:p>
          <a:p>
            <a:pPr lvl="0" algn="just"/>
            <a:r>
              <a:rPr lang="fr-FR" sz="1200" dirty="0" smtClean="0"/>
              <a:t>.</a:t>
            </a:r>
            <a:r>
              <a:rPr lang="fr-FR" sz="1200" baseline="0" dirty="0" smtClean="0"/>
              <a:t> Le prêteur doit remettre (au plus tard lors de l’émission de l’offre) u</a:t>
            </a:r>
            <a:r>
              <a:rPr lang="fr-FR" sz="1200" dirty="0" smtClean="0"/>
              <a:t>ne </a:t>
            </a:r>
            <a:r>
              <a:rPr lang="fr-FR" sz="1200" b="1" dirty="0" smtClean="0"/>
              <a:t>fiche d’information standardisée européenne </a:t>
            </a:r>
            <a:r>
              <a:rPr lang="fr-FR" sz="1200" dirty="0" smtClean="0"/>
              <a:t>(FISE) qui comprend les informations sur le prêteur, les principales caractéristiques du crédit, les modalités de remboursement, le Taux annuel effectif global (TAEG)…. Elle permet de </a:t>
            </a:r>
            <a:r>
              <a:rPr lang="fr-FR" sz="1200" b="1" dirty="0" smtClean="0"/>
              <a:t>comparer les différentes offres disponibles</a:t>
            </a:r>
            <a:r>
              <a:rPr lang="fr-FR" sz="1200" dirty="0" smtClean="0"/>
              <a:t> sur le marché,</a:t>
            </a:r>
            <a:r>
              <a:rPr lang="fr-FR" sz="1200" baseline="0" dirty="0" smtClean="0"/>
              <a:t> d’évaluer leur implication et de se déterminer en toute connaissance de cause sur l’opportunité de conclure un contrat de crédit</a:t>
            </a:r>
          </a:p>
          <a:p>
            <a:pPr lvl="0" algn="just"/>
            <a:endParaRPr lang="fr-FR" sz="1200" dirty="0" smtClean="0"/>
          </a:p>
          <a:p>
            <a:pPr lvl="0" algn="just"/>
            <a:r>
              <a:rPr lang="fr-FR" sz="1200" dirty="0" smtClean="0"/>
              <a:t>Si l’emprunteur sollicite ou se voit proposer une assurance ayant</a:t>
            </a:r>
            <a:r>
              <a:rPr lang="fr-FR" sz="1200" baseline="0" dirty="0" smtClean="0"/>
              <a:t> pour objet le remboursement du prêt immobilier, la banque doit lui fournir </a:t>
            </a:r>
            <a:r>
              <a:rPr lang="fr-FR" sz="1200" dirty="0" smtClean="0"/>
              <a:t>une </a:t>
            </a:r>
            <a:r>
              <a:rPr lang="fr-FR" sz="1200" b="1" dirty="0" smtClean="0"/>
              <a:t>Fiche standardisée d'information </a:t>
            </a:r>
            <a:r>
              <a:rPr lang="fr-FR" sz="1200" dirty="0" smtClean="0"/>
              <a:t>(FSI) qui mentionne notamment: </a:t>
            </a:r>
          </a:p>
          <a:p>
            <a:pPr lvl="0" algn="just"/>
            <a:r>
              <a:rPr lang="fr-FR" sz="1200" dirty="0" smtClean="0"/>
              <a:t>o la définition et la description des types de garanties proposées au titre de l’assurance, </a:t>
            </a:r>
          </a:p>
          <a:p>
            <a:pPr lvl="0" algn="just"/>
            <a:r>
              <a:rPr lang="fr-FR" sz="1200" dirty="0" smtClean="0"/>
              <a:t>o les caractéristiques des garanties minimales exigées par le prêteur pour l’octroi du prêt immobilier, </a:t>
            </a:r>
          </a:p>
          <a:p>
            <a:pPr lvl="0" algn="just"/>
            <a:r>
              <a:rPr lang="fr-FR" sz="1200" dirty="0" smtClean="0"/>
              <a:t>o les types de garanties que l’emprunteur envisage de choisir la part du capital emprunté à courir, </a:t>
            </a:r>
          </a:p>
          <a:p>
            <a:pPr lvl="0" algn="just"/>
            <a:r>
              <a:rPr lang="fr-FR" sz="1200" dirty="0" smtClean="0"/>
              <a:t>o une estimation du coût de la solution d’assurance envisagée, </a:t>
            </a:r>
          </a:p>
          <a:p>
            <a:pPr lvl="0" algn="just"/>
            <a:r>
              <a:rPr lang="fr-FR" sz="1200" dirty="0" smtClean="0"/>
              <a:t>o la possibilité pour l’emprunteur de choisir une autre assurance présentant les mêmes garanties. </a:t>
            </a:r>
          </a:p>
          <a:p>
            <a:pPr lvl="0" algn="just"/>
            <a:r>
              <a:rPr lang="fr-FR" sz="1200" dirty="0" smtClean="0"/>
              <a:t>(Arrêté du 29 avril 2015 fixe le format et le contenu exact de la FSI)</a:t>
            </a:r>
          </a:p>
          <a:p>
            <a:r>
              <a:rPr lang="fr-FR" sz="1200" b="1" i="0" kern="1200" dirty="0" smtClean="0">
                <a:solidFill>
                  <a:schemeClr val="tx1"/>
                </a:solidFill>
                <a:effectLst/>
                <a:latin typeface="+mn-lt"/>
                <a:ea typeface="+mn-ea"/>
                <a:cs typeface="+mn-cs"/>
              </a:rPr>
              <a:t>Fiche standardisée d’information (FSI) : à quoi sert-elle ?</a:t>
            </a:r>
          </a:p>
          <a:p>
            <a:r>
              <a:rPr lang="fr-FR" sz="1200" b="0" i="0" kern="1200" dirty="0" smtClean="0">
                <a:solidFill>
                  <a:schemeClr val="tx1"/>
                </a:solidFill>
                <a:effectLst/>
                <a:latin typeface="+mn-lt"/>
                <a:ea typeface="+mn-ea"/>
                <a:cs typeface="+mn-cs"/>
              </a:rPr>
              <a:t>La Fiche standardisée d’information (FSI) est un </a:t>
            </a:r>
            <a:r>
              <a:rPr lang="fr-FR" sz="1200" b="1" i="0" kern="1200" dirty="0" smtClean="0">
                <a:solidFill>
                  <a:schemeClr val="tx1"/>
                </a:solidFill>
                <a:effectLst/>
                <a:latin typeface="+mn-lt"/>
                <a:ea typeface="+mn-ea"/>
                <a:cs typeface="+mn-cs"/>
              </a:rPr>
              <a:t>document d’information</a:t>
            </a:r>
            <a:r>
              <a:rPr lang="fr-FR" sz="1200" b="0" i="0" kern="1200" dirty="0" smtClean="0">
                <a:solidFill>
                  <a:schemeClr val="tx1"/>
                </a:solidFill>
                <a:effectLst/>
                <a:latin typeface="+mn-lt"/>
                <a:ea typeface="+mn-ea"/>
                <a:cs typeface="+mn-cs"/>
              </a:rPr>
              <a:t> sur l’</a:t>
            </a:r>
            <a:r>
              <a:rPr lang="fr-FR" sz="1200" b="0" i="0" u="none" strike="noStrike" kern="1200" dirty="0" smtClean="0">
                <a:solidFill>
                  <a:schemeClr val="tx1"/>
                </a:solidFill>
                <a:effectLst/>
                <a:latin typeface="+mn-lt"/>
                <a:ea typeface="+mn-ea"/>
                <a:cs typeface="+mn-cs"/>
                <a:hlinkClick r:id="rId3" tooltip="assurance emprunteur"/>
              </a:rPr>
              <a:t>assurance emprunteur</a:t>
            </a:r>
            <a:r>
              <a:rPr lang="fr-FR" sz="1200" b="0" i="0" kern="1200" dirty="0" smtClean="0">
                <a:solidFill>
                  <a:schemeClr val="tx1"/>
                </a:solidFill>
                <a:effectLst/>
                <a:latin typeface="+mn-lt"/>
                <a:ea typeface="+mn-ea"/>
                <a:cs typeface="+mn-cs"/>
              </a:rPr>
              <a:t> qui permet de </a:t>
            </a:r>
            <a:r>
              <a:rPr lang="fr-FR" sz="1200" b="1" i="0" kern="1200" dirty="0" smtClean="0">
                <a:solidFill>
                  <a:schemeClr val="tx1"/>
                </a:solidFill>
                <a:effectLst/>
                <a:latin typeface="+mn-lt"/>
                <a:ea typeface="+mn-ea"/>
                <a:cs typeface="+mn-cs"/>
              </a:rPr>
              <a:t>faciliter la comparaison des propositions de contrats</a:t>
            </a:r>
            <a:r>
              <a:rPr lang="fr-FR" sz="1200" b="0" i="0" kern="1200" dirty="0" smtClean="0">
                <a:solidFill>
                  <a:schemeClr val="tx1"/>
                </a:solidFill>
                <a:effectLst/>
                <a:latin typeface="+mn-lt"/>
                <a:ea typeface="+mn-ea"/>
                <a:cs typeface="+mn-cs"/>
              </a:rPr>
              <a:t> d’</a:t>
            </a:r>
            <a:r>
              <a:rPr lang="fr-FR" sz="1200" b="0" i="0" u="none" strike="noStrike" kern="1200" dirty="0" smtClean="0">
                <a:solidFill>
                  <a:schemeClr val="tx1"/>
                </a:solidFill>
                <a:effectLst/>
                <a:latin typeface="+mn-lt"/>
                <a:ea typeface="+mn-ea"/>
                <a:cs typeface="+mn-cs"/>
                <a:hlinkClick r:id="rId3" tooltip="assurance emprunteur"/>
              </a:rPr>
              <a:t>assurance emprunteur</a:t>
            </a:r>
            <a:r>
              <a:rPr lang="fr-FR" sz="1200" b="0" i="0" kern="1200" dirty="0" smtClean="0">
                <a:solidFill>
                  <a:schemeClr val="tx1"/>
                </a:solidFill>
                <a:effectLst/>
                <a:latin typeface="+mn-lt"/>
                <a:ea typeface="+mn-ea"/>
                <a:cs typeface="+mn-cs"/>
              </a:rPr>
              <a:t>.</a:t>
            </a:r>
          </a:p>
          <a:p>
            <a:r>
              <a:rPr lang="fr-FR" sz="1200" b="0" i="0" kern="1200" dirty="0" smtClean="0">
                <a:solidFill>
                  <a:schemeClr val="tx1"/>
                </a:solidFill>
                <a:effectLst/>
                <a:latin typeface="+mn-lt"/>
                <a:ea typeface="+mn-ea"/>
                <a:cs typeface="+mn-cs"/>
              </a:rPr>
              <a:t>Ce document :</a:t>
            </a:r>
          </a:p>
          <a:p>
            <a:r>
              <a:rPr lang="fr-FR" sz="1200" b="0" i="0" kern="1200" dirty="0" smtClean="0">
                <a:solidFill>
                  <a:schemeClr val="tx1"/>
                </a:solidFill>
                <a:effectLst/>
                <a:latin typeface="+mn-lt"/>
                <a:ea typeface="+mn-ea"/>
                <a:cs typeface="+mn-cs"/>
              </a:rPr>
              <a:t>     ○  </a:t>
            </a:r>
            <a:r>
              <a:rPr lang="fr-FR" sz="1200" b="1" i="0" kern="1200" dirty="0" smtClean="0">
                <a:solidFill>
                  <a:schemeClr val="tx1"/>
                </a:solidFill>
                <a:effectLst/>
                <a:latin typeface="+mn-lt"/>
                <a:ea typeface="+mn-ea"/>
                <a:cs typeface="+mn-cs"/>
              </a:rPr>
              <a:t>décrit les principales caractéristiques</a:t>
            </a:r>
            <a:r>
              <a:rPr lang="fr-FR" sz="1200" b="0" i="0" kern="1200" dirty="0" smtClean="0">
                <a:solidFill>
                  <a:schemeClr val="tx1"/>
                </a:solidFill>
                <a:effectLst/>
                <a:latin typeface="+mn-lt"/>
                <a:ea typeface="+mn-ea"/>
                <a:cs typeface="+mn-cs"/>
              </a:rPr>
              <a:t> d’un contrat d’</a:t>
            </a:r>
            <a:r>
              <a:rPr lang="fr-FR" sz="1200" b="0" i="0" u="none" strike="noStrike" kern="1200" dirty="0" smtClean="0">
                <a:solidFill>
                  <a:schemeClr val="tx1"/>
                </a:solidFill>
                <a:effectLst/>
                <a:latin typeface="+mn-lt"/>
                <a:ea typeface="+mn-ea"/>
                <a:cs typeface="+mn-cs"/>
                <a:hlinkClick r:id="rId3" tooltip="assurance emprunteur"/>
              </a:rPr>
              <a:t>assurance emprunteur</a:t>
            </a:r>
            <a:r>
              <a:rPr lang="fr-FR" sz="1200" b="0" i="0" kern="1200" dirty="0" smtClean="0">
                <a:solidFill>
                  <a:schemeClr val="tx1"/>
                </a:solidFill>
                <a:effectLst/>
                <a:latin typeface="+mn-lt"/>
                <a:ea typeface="+mn-ea"/>
                <a:cs typeface="+mn-cs"/>
              </a:rPr>
              <a:t> (définitions et précisions sur l’étendue des garanties, montants et limites de l’</a:t>
            </a:r>
            <a:r>
              <a:rPr lang="fr-FR" sz="1200" b="0" i="0" u="none" strike="noStrike" kern="1200" dirty="0" smtClean="0">
                <a:solidFill>
                  <a:schemeClr val="tx1"/>
                </a:solidFill>
                <a:effectLst/>
                <a:latin typeface="+mn-lt"/>
                <a:ea typeface="+mn-ea"/>
                <a:cs typeface="+mn-cs"/>
                <a:hlinkClick r:id="rId4" tooltip="indemnisation"/>
              </a:rPr>
              <a:t>indemnisation</a:t>
            </a:r>
            <a:r>
              <a:rPr lang="fr-FR" sz="1200" b="0" i="0" kern="1200" dirty="0" smtClean="0">
                <a:solidFill>
                  <a:schemeClr val="tx1"/>
                </a:solidFill>
                <a:effectLst/>
                <a:latin typeface="+mn-lt"/>
                <a:ea typeface="+mn-ea"/>
                <a:cs typeface="+mn-cs"/>
              </a:rPr>
              <a:t>, tarification…).</a:t>
            </a:r>
          </a:p>
          <a:p>
            <a:r>
              <a:rPr lang="fr-FR" sz="1200" b="0" i="0" kern="1200" dirty="0" smtClean="0">
                <a:solidFill>
                  <a:schemeClr val="tx1"/>
                </a:solidFill>
                <a:effectLst/>
                <a:latin typeface="+mn-lt"/>
                <a:ea typeface="+mn-ea"/>
                <a:cs typeface="+mn-cs"/>
              </a:rPr>
              <a:t>     ○  peut également </a:t>
            </a:r>
            <a:r>
              <a:rPr lang="fr-FR" sz="1200" b="1" i="0" kern="1200" dirty="0" smtClean="0">
                <a:solidFill>
                  <a:schemeClr val="tx1"/>
                </a:solidFill>
                <a:effectLst/>
                <a:latin typeface="+mn-lt"/>
                <a:ea typeface="+mn-ea"/>
                <a:cs typeface="+mn-cs"/>
              </a:rPr>
              <a:t>lister les critères qui constituent les exigences générales d’un prêteur</a:t>
            </a:r>
            <a:r>
              <a:rPr lang="fr-FR" sz="1200" b="0" i="0" kern="1200" dirty="0" smtClean="0">
                <a:solidFill>
                  <a:schemeClr val="tx1"/>
                </a:solidFill>
                <a:effectLst/>
                <a:latin typeface="+mn-lt"/>
                <a:ea typeface="+mn-ea"/>
                <a:cs typeface="+mn-cs"/>
              </a:rPr>
              <a:t> en matière d’</a:t>
            </a:r>
            <a:r>
              <a:rPr lang="fr-FR" sz="1200" b="0" i="0" u="none" strike="noStrike" kern="1200" dirty="0" smtClean="0">
                <a:solidFill>
                  <a:schemeClr val="tx1"/>
                </a:solidFill>
                <a:effectLst/>
                <a:latin typeface="+mn-lt"/>
                <a:ea typeface="+mn-ea"/>
                <a:cs typeface="+mn-cs"/>
                <a:hlinkClick r:id="rId3" tooltip="assurance emprunteur"/>
              </a:rPr>
              <a:t>assurance emprunteur</a:t>
            </a:r>
            <a:r>
              <a:rPr lang="fr-FR" sz="1200" b="0" i="0" kern="1200" dirty="0" smtClean="0">
                <a:solidFill>
                  <a:schemeClr val="tx1"/>
                </a:solidFill>
                <a:effectLst/>
                <a:latin typeface="+mn-lt"/>
                <a:ea typeface="+mn-ea"/>
                <a:cs typeface="+mn-cs"/>
              </a:rPr>
              <a:t>.</a:t>
            </a:r>
          </a:p>
          <a:p>
            <a:r>
              <a:rPr lang="fr-FR" sz="1200" b="0" i="0" kern="1200" dirty="0" smtClean="0">
                <a:solidFill>
                  <a:schemeClr val="tx1"/>
                </a:solidFill>
                <a:effectLst/>
                <a:latin typeface="+mn-lt"/>
                <a:ea typeface="+mn-ea"/>
                <a:cs typeface="+mn-cs"/>
              </a:rPr>
              <a:t>     ○  peut, en outre, </a:t>
            </a:r>
            <a:r>
              <a:rPr lang="fr-FR" sz="1200" b="1" i="0" kern="1200" dirty="0" smtClean="0">
                <a:solidFill>
                  <a:schemeClr val="tx1"/>
                </a:solidFill>
                <a:effectLst/>
                <a:latin typeface="+mn-lt"/>
                <a:ea typeface="+mn-ea"/>
                <a:cs typeface="+mn-cs"/>
              </a:rPr>
              <a:t>servir de support à un intermédiaire en assurance pour formaliser son </a:t>
            </a:r>
            <a:r>
              <a:rPr lang="fr-FR" sz="1200" b="1" i="0" u="none" strike="noStrike" kern="1200" dirty="0" smtClean="0">
                <a:solidFill>
                  <a:schemeClr val="tx1"/>
                </a:solidFill>
                <a:effectLst/>
                <a:latin typeface="+mn-lt"/>
                <a:ea typeface="+mn-ea"/>
                <a:cs typeface="+mn-cs"/>
                <a:hlinkClick r:id="rId5" tooltip="devoir de conseil"/>
              </a:rPr>
              <a:t>devoir de conseil</a:t>
            </a:r>
            <a:r>
              <a:rPr lang="fr-FR" sz="1200" b="1" i="0" kern="1200" dirty="0" smtClean="0">
                <a:solidFill>
                  <a:schemeClr val="tx1"/>
                </a:solidFill>
                <a:effectLst/>
                <a:latin typeface="+mn-lt"/>
                <a:ea typeface="+mn-ea"/>
                <a:cs typeface="+mn-cs"/>
              </a:rPr>
              <a:t> et d’information.</a:t>
            </a: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Un candidat à l’emprunt en possession de plusieurs fiches standardisés d’information (FSI) sera ainsi en mesure de comparer les différentes propositions de contrats d’</a:t>
            </a:r>
            <a:r>
              <a:rPr lang="fr-FR" sz="1200" b="0" i="0" u="none" strike="noStrike" kern="1200" dirty="0" smtClean="0">
                <a:solidFill>
                  <a:schemeClr val="tx1"/>
                </a:solidFill>
                <a:effectLst/>
                <a:latin typeface="+mn-lt"/>
                <a:ea typeface="+mn-ea"/>
                <a:cs typeface="+mn-cs"/>
                <a:hlinkClick r:id="rId3" tooltip="assurance emprunteur"/>
              </a:rPr>
              <a:t>assurance emprunteur</a:t>
            </a:r>
            <a:r>
              <a:rPr lang="fr-FR" sz="1200" b="0" i="0" kern="1200" dirty="0" smtClean="0">
                <a:solidFill>
                  <a:schemeClr val="tx1"/>
                </a:solidFill>
                <a:effectLst/>
                <a:latin typeface="+mn-lt"/>
                <a:ea typeface="+mn-ea"/>
                <a:cs typeface="+mn-cs"/>
              </a:rPr>
              <a:t> qui lui ont été soumises.</a:t>
            </a:r>
          </a:p>
          <a:p>
            <a:r>
              <a:rPr lang="fr-FR" sz="1200" b="1" i="0" kern="1200" dirty="0" smtClean="0">
                <a:solidFill>
                  <a:schemeClr val="tx1"/>
                </a:solidFill>
                <a:effectLst/>
                <a:latin typeface="+mn-lt"/>
                <a:ea typeface="+mn-ea"/>
                <a:cs typeface="+mn-cs"/>
              </a:rPr>
              <a:t/>
            </a:r>
            <a:br>
              <a:rPr lang="fr-FR" sz="1200" b="1" i="0" kern="1200" dirty="0" smtClean="0">
                <a:solidFill>
                  <a:schemeClr val="tx1"/>
                </a:solidFill>
                <a:effectLst/>
                <a:latin typeface="+mn-lt"/>
                <a:ea typeface="+mn-ea"/>
                <a:cs typeface="+mn-cs"/>
              </a:rPr>
            </a:br>
            <a:r>
              <a:rPr lang="fr-FR" sz="1200" b="1" i="0" kern="1200" dirty="0" smtClean="0">
                <a:solidFill>
                  <a:schemeClr val="tx1"/>
                </a:solidFill>
                <a:effectLst/>
                <a:latin typeface="+mn-lt"/>
                <a:ea typeface="+mn-ea"/>
                <a:cs typeface="+mn-cs"/>
              </a:rPr>
              <a:t>Fiche standardisée d’information (FSI) : quand est-elle communiquée ?</a:t>
            </a:r>
          </a:p>
          <a:p>
            <a:r>
              <a:rPr lang="fr-FR" sz="1200" b="1" i="0" kern="1200" dirty="0" smtClean="0">
                <a:solidFill>
                  <a:schemeClr val="tx1"/>
                </a:solidFill>
                <a:effectLst/>
                <a:latin typeface="+mn-lt"/>
                <a:ea typeface="+mn-ea"/>
                <a:cs typeface="+mn-cs"/>
              </a:rPr>
              <a:t>Depuis le 1er juillet 2009</a:t>
            </a:r>
            <a:r>
              <a:rPr lang="fr-FR" sz="1200" b="0" i="0" kern="1200" dirty="0" smtClean="0">
                <a:solidFill>
                  <a:schemeClr val="tx1"/>
                </a:solidFill>
                <a:effectLst/>
                <a:latin typeface="+mn-lt"/>
                <a:ea typeface="+mn-ea"/>
                <a:cs typeface="+mn-cs"/>
              </a:rPr>
              <a:t>, la Fiche standardisée d’information (FSI), doit </a:t>
            </a:r>
            <a:r>
              <a:rPr lang="fr-FR" sz="1200" b="1" i="0" kern="1200" dirty="0" smtClean="0">
                <a:solidFill>
                  <a:schemeClr val="tx1"/>
                </a:solidFill>
                <a:effectLst/>
                <a:latin typeface="+mn-lt"/>
                <a:ea typeface="+mn-ea"/>
                <a:cs typeface="+mn-cs"/>
              </a:rPr>
              <a:t>systématiquement être remise</a:t>
            </a:r>
            <a:r>
              <a:rPr lang="fr-FR" sz="1200" b="0" i="0" kern="1200" dirty="0" smtClean="0">
                <a:solidFill>
                  <a:schemeClr val="tx1"/>
                </a:solidFill>
                <a:effectLst/>
                <a:latin typeface="+mn-lt"/>
                <a:ea typeface="+mn-ea"/>
                <a:cs typeface="+mn-cs"/>
              </a:rPr>
              <a:t>,</a:t>
            </a:r>
            <a:r>
              <a:rPr lang="fr-FR" sz="1200" b="1" i="0" kern="1200" dirty="0" smtClean="0">
                <a:solidFill>
                  <a:schemeClr val="tx1"/>
                </a:solidFill>
                <a:effectLst/>
                <a:latin typeface="+mn-lt"/>
                <a:ea typeface="+mn-ea"/>
                <a:cs typeface="+mn-cs"/>
              </a:rPr>
              <a:t> dès la première simulation chiffrée</a:t>
            </a:r>
            <a:r>
              <a:rPr lang="fr-FR" sz="1200" b="0" i="0" kern="1200" dirty="0" smtClean="0">
                <a:solidFill>
                  <a:schemeClr val="tx1"/>
                </a:solidFill>
                <a:effectLst/>
                <a:latin typeface="+mn-lt"/>
                <a:ea typeface="+mn-ea"/>
                <a:cs typeface="+mn-cs"/>
              </a:rPr>
              <a:t>, par les professionnels (organismes d’assurance et intermédiaires en assurance) à toute personne qui se voit proposer ou qui sollicite une assurance ayant pour objet de garantir le remboursement d'un </a:t>
            </a:r>
            <a:r>
              <a:rPr lang="fr-FR" sz="1200" b="0" i="0" u="none" strike="noStrike" kern="1200" dirty="0" smtClean="0">
                <a:solidFill>
                  <a:schemeClr val="tx1"/>
                </a:solidFill>
                <a:effectLst/>
                <a:latin typeface="+mn-lt"/>
                <a:ea typeface="+mn-ea"/>
                <a:cs typeface="+mn-cs"/>
                <a:hlinkClick r:id="rId6" tooltip="prêt"/>
              </a:rPr>
              <a:t>prêt</a:t>
            </a:r>
            <a:r>
              <a:rPr lang="fr-FR" sz="1200" b="0" i="0" kern="1200" dirty="0" smtClean="0">
                <a:solidFill>
                  <a:schemeClr val="tx1"/>
                </a:solidFill>
                <a:effectLst/>
                <a:latin typeface="+mn-lt"/>
                <a:ea typeface="+mn-ea"/>
                <a:cs typeface="+mn-cs"/>
              </a:rPr>
              <a:t> immobilier.</a:t>
            </a:r>
          </a:p>
          <a:p>
            <a:pPr lvl="0" algn="just"/>
            <a:endParaRPr lang="fr-FR" sz="1200" dirty="0" smtClean="0"/>
          </a:p>
          <a:p>
            <a:pPr lvl="0" algn="just"/>
            <a:r>
              <a:rPr lang="fr-FR" sz="1200" b="1" u="sng" dirty="0" smtClean="0"/>
              <a:t>Information et conseil</a:t>
            </a:r>
          </a:p>
          <a:p>
            <a:pPr lvl="0" algn="just"/>
            <a:r>
              <a:rPr lang="fr-FR" sz="1200" b="1" dirty="0" smtClean="0"/>
              <a:t>Devoir d’explication</a:t>
            </a:r>
            <a:r>
              <a:rPr lang="fr-FR" sz="1200" dirty="0" smtClean="0"/>
              <a:t> : le prêteur doit également apporter des </a:t>
            </a:r>
            <a:r>
              <a:rPr lang="fr-FR" sz="1200" b="1" dirty="0" smtClean="0"/>
              <a:t>explications adéquates </a:t>
            </a:r>
            <a:r>
              <a:rPr lang="fr-FR" sz="1200" dirty="0" smtClean="0"/>
              <a:t>pour permettre à l’emprunteur de déterminer si le contrat proposé correspond bien à ses besoins, </a:t>
            </a:r>
          </a:p>
          <a:p>
            <a:pPr lvl="0" algn="just"/>
            <a:r>
              <a:rPr lang="fr-FR" sz="1200" b="1" dirty="0" smtClean="0"/>
              <a:t>Devoir</a:t>
            </a:r>
            <a:r>
              <a:rPr lang="fr-FR" sz="1200" b="1" baseline="0" dirty="0" smtClean="0"/>
              <a:t> de mise en garde </a:t>
            </a:r>
            <a:r>
              <a:rPr lang="fr-FR" sz="1200" baseline="0" dirty="0" smtClean="0"/>
              <a:t>: </a:t>
            </a:r>
            <a:r>
              <a:rPr lang="fr-FR" sz="1200" dirty="0" smtClean="0"/>
              <a:t> le </a:t>
            </a:r>
            <a:r>
              <a:rPr lang="fr-FR" sz="1200" b="1" dirty="0" smtClean="0"/>
              <a:t>mettre en garde </a:t>
            </a:r>
            <a:r>
              <a:rPr lang="fr-FR" sz="1200" dirty="0" smtClean="0"/>
              <a:t>sur les risques encourus, en fonction sa situation financière (article L. 313-12 du code de la consommation : « sans préjudice de l’examen de la solvabilité… le prêteur</a:t>
            </a:r>
            <a:r>
              <a:rPr lang="fr-FR" sz="1200" baseline="0" dirty="0" smtClean="0"/>
              <a:t> met en garde gratuitement l’emprunteur lorsque, compte tenu de sa situation financière, un contrat de crédit peut induire des risques spécifiques pour lui. </a:t>
            </a:r>
            <a:r>
              <a:rPr lang="fr-FR" sz="1200" dirty="0" smtClean="0"/>
              <a:t> </a:t>
            </a:r>
          </a:p>
          <a:p>
            <a:pPr lvl="0" algn="just"/>
            <a:r>
              <a:rPr lang="fr-FR" sz="1200" dirty="0" smtClean="0"/>
              <a:t>Le prêteur peut fournir un service de conseil (optionnel) qui consiste</a:t>
            </a:r>
            <a:r>
              <a:rPr lang="fr-FR" sz="1200" baseline="0" dirty="0" smtClean="0"/>
              <a:t> en la fourniture de recommandations personnalisées sur un ou plusieurs contrats de crédit. Cela constitue une activité distincte de l’octroi de crédit et de l’activité d’intermédiation (L. 313-13). Un contrat distinct est conclu.</a:t>
            </a:r>
            <a:endParaRPr lang="fr-FR" sz="1200" dirty="0" smtClean="0"/>
          </a:p>
          <a:p>
            <a:pPr lvl="0" algn="just"/>
            <a:endParaRPr lang="fr-FR" sz="1200" dirty="0" smtClean="0"/>
          </a:p>
          <a:p>
            <a:pPr marL="0" lvl="0" indent="0">
              <a:buFont typeface="Arial" panose="020B0604020202020204" pitchFamily="34" charset="0"/>
              <a:buNone/>
            </a:pPr>
            <a:r>
              <a:rPr lang="fr-FR" sz="1200" b="1" dirty="0" smtClean="0"/>
              <a:t>FORMATION DU CONTRAT </a:t>
            </a:r>
            <a:r>
              <a:rPr lang="fr-FR" sz="1200" dirty="0" smtClean="0"/>
              <a:t>: </a:t>
            </a:r>
          </a:p>
          <a:p>
            <a:pPr marL="0" lvl="0" indent="0">
              <a:buFont typeface="Arial" panose="020B0604020202020204" pitchFamily="34" charset="0"/>
              <a:buNone/>
            </a:pPr>
            <a:r>
              <a:rPr lang="fr-FR" sz="1200" dirty="0" smtClean="0"/>
              <a:t>Si </a:t>
            </a:r>
            <a:r>
              <a:rPr lang="fr-FR" sz="1200" b="1" dirty="0" smtClean="0"/>
              <a:t>l’offre c</a:t>
            </a:r>
            <a:r>
              <a:rPr lang="fr-FR" sz="1200" dirty="0" smtClean="0"/>
              <a:t>onvient à l’emprunteur, l’établissement financier la lui</a:t>
            </a:r>
            <a:r>
              <a:rPr lang="fr-FR" sz="1200" baseline="0" dirty="0" smtClean="0"/>
              <a:t> t</a:t>
            </a:r>
            <a:r>
              <a:rPr lang="fr-FR" sz="1200" dirty="0" smtClean="0"/>
              <a:t>ransmet par voie postale, ou électronique (depuis le 01/07/16)</a:t>
            </a:r>
            <a:r>
              <a:rPr lang="fr-FR" sz="1200" baseline="0" dirty="0" smtClean="0"/>
              <a:t> qui doit être accompagnée de la FISE. </a:t>
            </a:r>
            <a:r>
              <a:rPr lang="fr-FR" sz="1200" b="0" dirty="0" smtClean="0"/>
              <a:t>L’offre de prêt</a:t>
            </a:r>
            <a:r>
              <a:rPr lang="fr-FR" sz="1200" b="0" baseline="0" dirty="0" smtClean="0"/>
              <a:t> (valable 30 jours à compter de sa réception)</a:t>
            </a:r>
            <a:r>
              <a:rPr lang="fr-FR" sz="1200" b="0" dirty="0" smtClean="0"/>
              <a:t>  doit comporter notamment</a:t>
            </a:r>
            <a:r>
              <a:rPr lang="fr-FR" sz="1200" b="0" baseline="0" dirty="0" smtClean="0"/>
              <a:t> </a:t>
            </a:r>
            <a:r>
              <a:rPr lang="fr-FR" sz="1200" b="0" dirty="0" smtClean="0"/>
              <a:t>les informations suivantes : </a:t>
            </a:r>
          </a:p>
          <a:p>
            <a:pPr marL="628650" lvl="1" indent="-171450">
              <a:buFont typeface="Arial" panose="020B0604020202020204" pitchFamily="34" charset="0"/>
              <a:buChar char="•"/>
            </a:pPr>
            <a:endParaRPr lang="fr-FR" sz="1200" dirty="0" smtClean="0"/>
          </a:p>
          <a:p>
            <a:pPr marL="628650" lvl="1" indent="-171450">
              <a:buFont typeface="Arial" panose="020B0604020202020204" pitchFamily="34" charset="0"/>
              <a:buChar char="•"/>
            </a:pPr>
            <a:r>
              <a:rPr lang="fr-FR" sz="1200" dirty="0" smtClean="0"/>
              <a:t>L’identité des parties</a:t>
            </a:r>
          </a:p>
          <a:p>
            <a:pPr marL="628650" lvl="1" indent="-171450">
              <a:buFont typeface="Arial" panose="020B0604020202020204" pitchFamily="34" charset="0"/>
              <a:buChar char="•"/>
            </a:pPr>
            <a:r>
              <a:rPr lang="fr-FR" sz="1200" dirty="0" smtClean="0"/>
              <a:t>La nature, l’objet et les modalités du prêt</a:t>
            </a:r>
          </a:p>
          <a:p>
            <a:pPr marL="628650" lvl="1" indent="-171450">
              <a:buFont typeface="Arial" panose="020B0604020202020204" pitchFamily="34" charset="0"/>
              <a:buChar char="•"/>
            </a:pPr>
            <a:r>
              <a:rPr lang="fr-FR" sz="1200" dirty="0" smtClean="0"/>
              <a:t>Le montant du prêt, son coût total et son Taux annuel d’effectif global (TAEG)</a:t>
            </a:r>
          </a:p>
          <a:p>
            <a:pPr marL="628650" lvl="1" indent="-171450">
              <a:buFont typeface="Arial" panose="020B0604020202020204" pitchFamily="34" charset="0"/>
              <a:buChar char="•"/>
            </a:pPr>
            <a:r>
              <a:rPr lang="fr-FR" sz="1200" dirty="0" smtClean="0"/>
              <a:t>l’adhésion à l’assurance groupe ou le choix d’une autre assurance</a:t>
            </a:r>
          </a:p>
          <a:p>
            <a:pPr marL="628650" lvl="1" indent="-171450">
              <a:buFont typeface="Arial" panose="020B0604020202020204" pitchFamily="34" charset="0"/>
              <a:buChar char="•"/>
            </a:pPr>
            <a:r>
              <a:rPr lang="fr-FR" sz="1200" dirty="0" smtClean="0"/>
              <a:t>les garanties (hypothèque, cautionnement….)</a:t>
            </a:r>
          </a:p>
          <a:p>
            <a:pPr marL="628650" lvl="1" indent="-171450">
              <a:buFont typeface="Arial" panose="020B0604020202020204" pitchFamily="34" charset="0"/>
              <a:buChar char="•"/>
            </a:pPr>
            <a:r>
              <a:rPr lang="fr-FR" sz="1200" dirty="0" smtClean="0"/>
              <a:t>pour les prêts à taux fixe : le tableau d’amortissement détaillant la répartition du remboursement entre capital, intérêts et assurance </a:t>
            </a:r>
          </a:p>
          <a:p>
            <a:pPr marL="628650" lvl="1" indent="-171450">
              <a:buFont typeface="Arial" panose="020B0604020202020204" pitchFamily="34" charset="0"/>
              <a:buChar char="•"/>
            </a:pPr>
            <a:r>
              <a:rPr lang="fr-FR" sz="1200" dirty="0" smtClean="0"/>
              <a:t>Pour les prêts à taux variable : une notice présentant les conditions et les modalités de variation du taux d'intérêt ainsi qu’un document d'information contenant, à titre indicatif, une simulation de l'impact d'une variation de ce taux sur les mensualités, la durée du prêt et le coût total</a:t>
            </a:r>
            <a:r>
              <a:rPr lang="fr-FR" sz="1200" baseline="0" dirty="0" smtClean="0"/>
              <a:t> du crédit</a:t>
            </a:r>
            <a:r>
              <a:rPr lang="fr-FR" sz="1200" dirty="0" smtClean="0"/>
              <a:t> </a:t>
            </a:r>
          </a:p>
          <a:p>
            <a:pPr marL="628650" lvl="1" indent="-171450">
              <a:buFont typeface="Arial" panose="020B0604020202020204" pitchFamily="34" charset="0"/>
              <a:buChar char="•"/>
            </a:pPr>
            <a:endParaRPr lang="fr-FR" sz="1200" dirty="0" smtClean="0"/>
          </a:p>
          <a:p>
            <a:pPr marL="0" lvl="0" indent="0">
              <a:buFont typeface="Arial" panose="020B0604020202020204" pitchFamily="34" charset="0"/>
              <a:buNone/>
            </a:pPr>
            <a:r>
              <a:rPr lang="fr-FR" sz="1200" dirty="0" smtClean="0"/>
              <a:t>L’emprunteur dispose ensuite </a:t>
            </a:r>
            <a:r>
              <a:rPr lang="fr-FR" sz="1200" b="1" dirty="0" smtClean="0"/>
              <a:t>d’un délai de réflexion de 10 jours </a:t>
            </a:r>
            <a:r>
              <a:rPr lang="fr-FR" sz="1200" dirty="0" smtClean="0"/>
              <a:t>durant lequel </a:t>
            </a:r>
            <a:r>
              <a:rPr lang="fr-FR" sz="1200" b="1" dirty="0" smtClean="0"/>
              <a:t>il</a:t>
            </a:r>
            <a:r>
              <a:rPr lang="fr-FR" sz="1200" b="1" baseline="0" dirty="0" smtClean="0"/>
              <a:t> ne peut pas accepter l’offre</a:t>
            </a:r>
            <a:r>
              <a:rPr lang="fr-FR" sz="1200" dirty="0" smtClean="0"/>
              <a:t>. </a:t>
            </a:r>
          </a:p>
          <a:p>
            <a:pPr lvl="1" algn="just"/>
            <a:r>
              <a:rPr lang="fr-FR" sz="1200" dirty="0" smtClean="0"/>
              <a:t>Si elle est acceptée, l’offre est </a:t>
            </a:r>
            <a:r>
              <a:rPr lang="fr-FR" sz="1200" b="1" dirty="0" smtClean="0"/>
              <a:t>signée et renvoyée</a:t>
            </a:r>
            <a:r>
              <a:rPr lang="fr-FR" sz="1200" b="1" baseline="0" dirty="0" smtClean="0"/>
              <a:t> </a:t>
            </a:r>
            <a:r>
              <a:rPr lang="fr-FR" sz="1200" b="1" dirty="0" smtClean="0"/>
              <a:t>à compter du onzième jour après sa réception</a:t>
            </a:r>
            <a:r>
              <a:rPr lang="fr-FR" sz="1200" dirty="0" smtClean="0"/>
              <a:t>, le cachet de la Poste faisant foi.</a:t>
            </a:r>
          </a:p>
          <a:p>
            <a:pPr lvl="1" algn="just"/>
            <a:r>
              <a:rPr lang="fr-FR" sz="1200" b="1" dirty="0" smtClean="0"/>
              <a:t>Une acceptation anticipée </a:t>
            </a:r>
            <a:r>
              <a:rPr lang="fr-FR" sz="1200" dirty="0" smtClean="0"/>
              <a:t>(c’est-à-dire avant le onzième jour) peut entraîner la nullité du contrat. </a:t>
            </a:r>
          </a:p>
          <a:p>
            <a:pPr lvl="1" algn="just"/>
            <a:endParaRPr lang="fr-FR" sz="1200" dirty="0" smtClean="0"/>
          </a:p>
          <a:p>
            <a:pPr lvl="0" algn="just"/>
            <a:r>
              <a:rPr lang="fr-FR" sz="1200" b="1" dirty="0" smtClean="0"/>
              <a:t>VERSEMENT DES FONDS</a:t>
            </a:r>
          </a:p>
          <a:p>
            <a:pPr lvl="0" algn="just"/>
            <a:r>
              <a:rPr lang="fr-FR" sz="1200" dirty="0" smtClean="0"/>
              <a:t>Une fois l’offre acceptée et renvoyée, le prêteur fait ensuite savoir sa décision d’accorder le crédit. Le versement total ou partiel des fonds est effectué chez le notaire pour la signature du contrat de vente. Le contrat prend fin à la dernière échéance prévue. </a:t>
            </a:r>
          </a:p>
          <a:p>
            <a:pPr lvl="1" algn="just"/>
            <a:endParaRPr lang="fr-FR" sz="1200" dirty="0" smtClean="0"/>
          </a:p>
          <a:p>
            <a:pPr marL="0" lvl="0" indent="0">
              <a:buFont typeface="Arial" panose="020B0604020202020204" pitchFamily="34" charset="0"/>
              <a:buNone/>
            </a:pPr>
            <a:r>
              <a:rPr lang="fr-FR" sz="1200" b="1" u="sng" baseline="0" dirty="0" smtClean="0"/>
              <a:t>A savoir </a:t>
            </a:r>
            <a:r>
              <a:rPr lang="fr-FR" sz="1200" b="0" baseline="0" dirty="0" smtClean="0"/>
              <a:t>:  en cas de non-respect du devoir d’explication ou de vérification de la solvabilité, le prêteur risque la déchéance totale ou partielle du droit aux intérêts, c’est-à-dire qu’une décision du juge pourrait le priver du droit de percevoir des intérêts sur le crédit.</a:t>
            </a:r>
          </a:p>
          <a:p>
            <a:pPr marL="0" lvl="0" indent="0">
              <a:buFont typeface="Arial" panose="020B0604020202020204" pitchFamily="34" charset="0"/>
              <a:buNone/>
            </a:pPr>
            <a:endParaRPr lang="fr-FR" b="0" baseline="0" dirty="0" smtClean="0"/>
          </a:p>
          <a:p>
            <a:pPr lvl="0"/>
            <a:endParaRPr lang="fr-FR" b="1" dirty="0" smtClean="0"/>
          </a:p>
          <a:p>
            <a:endParaRPr lang="fr-FR" dirty="0"/>
          </a:p>
        </p:txBody>
      </p:sp>
      <p:sp>
        <p:nvSpPr>
          <p:cNvPr id="7" name="Espace réservé de la date 6"/>
          <p:cNvSpPr>
            <a:spLocks noGrp="1"/>
          </p:cNvSpPr>
          <p:nvPr>
            <p:ph type="dt" idx="10"/>
          </p:nvPr>
        </p:nvSpPr>
        <p:spPr/>
        <p:txBody>
          <a:bodyPr/>
          <a:lstStyle/>
          <a:p>
            <a:fld id="{F5B2AB3C-A45F-423C-95FB-423BF6585E48}" type="datetime1">
              <a:rPr lang="fr-FR" smtClean="0"/>
              <a:t>25/01/2023</a:t>
            </a:fld>
            <a:endParaRPr lang="fr-FR" dirty="0"/>
          </a:p>
        </p:txBody>
      </p:sp>
    </p:spTree>
    <p:extLst>
      <p:ext uri="{BB962C8B-B14F-4D97-AF65-F5344CB8AC3E}">
        <p14:creationId xmlns:p14="http://schemas.microsoft.com/office/powerpoint/2010/main" val="2885259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None/>
            </a:pPr>
            <a:endParaRPr lang="fr-FR" baseline="0" dirty="0" smtClean="0"/>
          </a:p>
          <a:p>
            <a:pPr marL="0" indent="0" algn="just">
              <a:buNone/>
            </a:pPr>
            <a:r>
              <a:rPr lang="fr-FR" baseline="0" dirty="0" smtClean="0"/>
              <a:t>Pour résumer : Après la signature du compromis de vente : (en moyenne délai total de 90 jours)</a:t>
            </a:r>
          </a:p>
          <a:p>
            <a:pPr marL="228600" indent="-228600" algn="just">
              <a:buAutoNum type="arabicPeriod"/>
            </a:pPr>
            <a:r>
              <a:rPr lang="fr-FR" baseline="0" dirty="0" smtClean="0"/>
              <a:t>Établissement d’un plan de financement par le prêteur (après avoir fourni informations et explications) qui donne un accord de principe</a:t>
            </a:r>
          </a:p>
          <a:p>
            <a:pPr marL="228600" indent="-228600" algn="just">
              <a:buAutoNum type="arabicPeriod"/>
            </a:pPr>
            <a:r>
              <a:rPr lang="fr-FR" baseline="0" dirty="0" smtClean="0"/>
              <a:t>Remise de l’offre valable 30 jours, à l’emprunteur et à la caution éventuelle. </a:t>
            </a:r>
          </a:p>
          <a:p>
            <a:pPr marL="228600" indent="-228600" algn="just">
              <a:buAutoNum type="arabicPeriod"/>
            </a:pPr>
            <a:r>
              <a:rPr lang="fr-FR" baseline="0" dirty="0" smtClean="0"/>
              <a:t>L’emprunteur a 10 jours à compter de la réception du courrier pour réfléchir avant de signer l’offre = délai de réflexion obligatoire</a:t>
            </a:r>
          </a:p>
          <a:p>
            <a:pPr marL="228600" indent="-228600" algn="just">
              <a:buAutoNum type="arabicPeriod"/>
            </a:pPr>
            <a:r>
              <a:rPr lang="fr-FR" baseline="0" dirty="0" smtClean="0"/>
              <a:t>L’offre signée est retourné au prêteur à partir du 11</a:t>
            </a:r>
            <a:r>
              <a:rPr lang="fr-FR" baseline="30000" dirty="0" smtClean="0"/>
              <a:t>ème</a:t>
            </a:r>
            <a:r>
              <a:rPr lang="fr-FR" baseline="0" dirty="0" smtClean="0"/>
              <a:t> jour et avant le 30 </a:t>
            </a:r>
            <a:r>
              <a:rPr lang="fr-FR" baseline="30000" dirty="0" smtClean="0"/>
              <a:t>ème </a:t>
            </a:r>
            <a:r>
              <a:rPr lang="fr-FR" baseline="0" dirty="0" smtClean="0"/>
              <a:t>jour</a:t>
            </a:r>
          </a:p>
          <a:p>
            <a:pPr marL="228600" indent="-228600" algn="just">
              <a:buAutoNum type="arabicPeriod"/>
            </a:pPr>
            <a:r>
              <a:rPr lang="fr-FR" baseline="0" dirty="0" smtClean="0"/>
              <a:t>Versement total ou partiel des fonds chez le notaire lors de la signature du contrat de vente, le déblocage dans le cadre d’une construction ou d’une acquisition de neuf se fait en fonction des travaux ( appel de fonds)</a:t>
            </a:r>
          </a:p>
          <a:p>
            <a:pPr marL="228600" indent="-228600" algn="just">
              <a:buAutoNum type="arabicPeriod"/>
            </a:pPr>
            <a:endParaRPr lang="fr-FR" dirty="0"/>
          </a:p>
        </p:txBody>
      </p:sp>
      <p:sp>
        <p:nvSpPr>
          <p:cNvPr id="7" name="Espace réservé de la date 6"/>
          <p:cNvSpPr>
            <a:spLocks noGrp="1"/>
          </p:cNvSpPr>
          <p:nvPr>
            <p:ph type="dt" idx="10"/>
          </p:nvPr>
        </p:nvSpPr>
        <p:spPr/>
        <p:txBody>
          <a:bodyPr/>
          <a:lstStyle/>
          <a:p>
            <a:fld id="{D14DEBCA-EA6E-49E4-AB8B-83AAA0C956F7}" type="datetime1">
              <a:rPr lang="fr-FR" smtClean="0"/>
              <a:t>25/01/2023</a:t>
            </a:fld>
            <a:endParaRPr lang="fr-FR" dirty="0"/>
          </a:p>
        </p:txBody>
      </p:sp>
    </p:spTree>
    <p:extLst>
      <p:ext uri="{BB962C8B-B14F-4D97-AF65-F5344CB8AC3E}">
        <p14:creationId xmlns:p14="http://schemas.microsoft.com/office/powerpoint/2010/main" val="2885259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b="1" dirty="0" smtClean="0"/>
              <a:t>Réponse</a:t>
            </a:r>
          </a:p>
          <a:p>
            <a:pPr algn="just"/>
            <a:r>
              <a:rPr lang="fr-FR" dirty="0" smtClean="0"/>
              <a:t>Les 3 réponses.</a:t>
            </a:r>
          </a:p>
          <a:p>
            <a:pPr algn="just"/>
            <a:r>
              <a:rPr lang="fr-FR" dirty="0" smtClean="0"/>
              <a:t>-</a:t>
            </a:r>
            <a:r>
              <a:rPr lang="fr-FR" baseline="0" dirty="0" smtClean="0"/>
              <a:t> Avant d’accorder un crédit, le prêteur doit s’assurer de la capacité à respecter les obligations du crédit (respect des échéances de remboursement),</a:t>
            </a:r>
          </a:p>
          <a:p>
            <a:pPr marL="171450" indent="-171450" algn="just">
              <a:buFontTx/>
              <a:buChar char="-"/>
            </a:pPr>
            <a:r>
              <a:rPr lang="fr-FR" baseline="0" dirty="0" smtClean="0"/>
              <a:t>Il doit consulter le Fichier national des Incidents de Remboursements des Crédits aux Particuliers (FICP), </a:t>
            </a:r>
          </a:p>
          <a:p>
            <a:pPr marL="171450" indent="-171450" algn="just">
              <a:buFontTx/>
              <a:buChar char="-"/>
            </a:pPr>
            <a:r>
              <a:rPr lang="fr-FR" baseline="0" dirty="0" smtClean="0"/>
              <a:t>Il doit remettre une Fiche d’information standardisée européenne (FISE) qui comprend les informations sur le prêteur, les caractéristiques du crédit, les modalités de remboursement, le taux ….. Cette fiche permet aussi de comparer les différentes offres disponibles sur le marché.</a:t>
            </a:r>
            <a:endParaRPr lang="fr-FR" dirty="0"/>
          </a:p>
        </p:txBody>
      </p:sp>
      <p:sp>
        <p:nvSpPr>
          <p:cNvPr id="4" name="Espace réservé de la date 3"/>
          <p:cNvSpPr>
            <a:spLocks noGrp="1"/>
          </p:cNvSpPr>
          <p:nvPr>
            <p:ph type="dt" idx="10"/>
          </p:nvPr>
        </p:nvSpPr>
        <p:spPr/>
        <p:txBody>
          <a:bodyPr/>
          <a:lstStyle/>
          <a:p>
            <a:fld id="{852B3693-9984-487F-9C99-CE43E19942A5}" type="datetime1">
              <a:rPr lang="fr-FR" smtClean="0"/>
              <a:t>25/01/2023</a:t>
            </a:fld>
            <a:endParaRPr lang="fr-FR" dirty="0"/>
          </a:p>
        </p:txBody>
      </p:sp>
    </p:spTree>
    <p:extLst>
      <p:ext uri="{BB962C8B-B14F-4D97-AF65-F5344CB8AC3E}">
        <p14:creationId xmlns:p14="http://schemas.microsoft.com/office/powerpoint/2010/main" val="2048463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b="1" i="0" u="none" strike="noStrike" kern="1200" baseline="0" dirty="0" smtClean="0">
                <a:solidFill>
                  <a:schemeClr val="tx1"/>
                </a:solidFill>
                <a:latin typeface="+mn-lt"/>
                <a:ea typeface="+mn-ea"/>
                <a:cs typeface="+mn-cs"/>
              </a:rPr>
              <a:t>Réponse</a:t>
            </a:r>
          </a:p>
          <a:p>
            <a:pPr algn="just"/>
            <a:r>
              <a:rPr lang="fr-FR" sz="1200" b="0" i="0" u="none" strike="noStrike" kern="1200" baseline="0" dirty="0" smtClean="0">
                <a:solidFill>
                  <a:schemeClr val="tx1"/>
                </a:solidFill>
                <a:latin typeface="+mn-lt"/>
                <a:ea typeface="+mn-ea"/>
                <a:cs typeface="+mn-cs"/>
              </a:rPr>
              <a:t>Vrai</a:t>
            </a:r>
          </a:p>
          <a:p>
            <a:pPr algn="just"/>
            <a:r>
              <a:rPr lang="fr-FR" sz="1200" b="1" i="0" u="sng" strike="noStrike" kern="1200" baseline="0" dirty="0" smtClean="0">
                <a:solidFill>
                  <a:schemeClr val="tx1"/>
                </a:solidFill>
                <a:latin typeface="+mn-lt"/>
                <a:ea typeface="+mn-ea"/>
                <a:cs typeface="+mn-cs"/>
              </a:rPr>
              <a:t>Important :</a:t>
            </a:r>
            <a:r>
              <a:rPr lang="fr-FR" sz="1200" b="0" i="0" u="none" strike="noStrike" kern="1200" baseline="0" dirty="0" smtClean="0">
                <a:solidFill>
                  <a:schemeClr val="tx1"/>
                </a:solidFill>
                <a:latin typeface="+mn-lt"/>
                <a:ea typeface="+mn-ea"/>
                <a:cs typeface="+mn-cs"/>
              </a:rPr>
              <a:t> Penser à négocier à la signature du crédit les modalités de remboursement par anticipation.</a:t>
            </a:r>
          </a:p>
          <a:p>
            <a:pPr algn="just"/>
            <a:endParaRPr lang="fr-FR" sz="1200" b="0" i="0" u="none" strike="noStrike" kern="1200" baseline="0" dirty="0" smtClean="0">
              <a:solidFill>
                <a:schemeClr val="tx1"/>
              </a:solidFill>
              <a:latin typeface="+mn-lt"/>
              <a:ea typeface="+mn-ea"/>
              <a:cs typeface="+mn-cs"/>
            </a:endParaRPr>
          </a:p>
          <a:p>
            <a:pPr algn="just"/>
            <a:r>
              <a:rPr lang="fr-FR" sz="1200" b="0" i="0" u="none" strike="noStrike" kern="1200" baseline="0" dirty="0" smtClean="0">
                <a:solidFill>
                  <a:schemeClr val="tx1"/>
                </a:solidFill>
                <a:latin typeface="+mn-lt"/>
                <a:ea typeface="+mn-ea"/>
                <a:cs typeface="+mn-cs"/>
              </a:rPr>
              <a:t> </a:t>
            </a:r>
          </a:p>
          <a:p>
            <a:pPr algn="just"/>
            <a:endParaRPr lang="fr-FR" sz="1200" b="0" i="0" u="none" strike="noStrike" kern="1200" baseline="0" dirty="0" smtClean="0">
              <a:solidFill>
                <a:schemeClr val="tx1"/>
              </a:solidFill>
              <a:latin typeface="+mn-lt"/>
              <a:ea typeface="+mn-ea"/>
              <a:cs typeface="+mn-cs"/>
            </a:endParaRPr>
          </a:p>
          <a:p>
            <a:pPr algn="just"/>
            <a:r>
              <a:rPr lang="fr-FR" sz="1200" b="0" i="0" u="none" strike="noStrike" kern="1200" baseline="0" dirty="0" smtClean="0">
                <a:solidFill>
                  <a:schemeClr val="tx1"/>
                </a:solidFill>
                <a:latin typeface="+mn-lt"/>
                <a:ea typeface="+mn-ea"/>
                <a:cs typeface="+mn-cs"/>
              </a:rPr>
              <a:t>	</a:t>
            </a:r>
          </a:p>
          <a:p>
            <a:pPr algn="just"/>
            <a:endParaRPr lang="fr-FR" dirty="0"/>
          </a:p>
        </p:txBody>
      </p:sp>
      <p:sp>
        <p:nvSpPr>
          <p:cNvPr id="4" name="Espace réservé de la date 3"/>
          <p:cNvSpPr>
            <a:spLocks noGrp="1"/>
          </p:cNvSpPr>
          <p:nvPr>
            <p:ph type="dt" idx="10"/>
          </p:nvPr>
        </p:nvSpPr>
        <p:spPr/>
        <p:txBody>
          <a:bodyPr/>
          <a:lstStyle/>
          <a:p>
            <a:fld id="{1875FE58-B864-4523-9585-85307D67EAA6}" type="datetime1">
              <a:rPr lang="fr-FR" smtClean="0"/>
              <a:t>25/01/2023</a:t>
            </a:fld>
            <a:endParaRPr lang="fr-FR" dirty="0"/>
          </a:p>
        </p:txBody>
      </p:sp>
    </p:spTree>
    <p:extLst>
      <p:ext uri="{BB962C8B-B14F-4D97-AF65-F5344CB8AC3E}">
        <p14:creationId xmlns:p14="http://schemas.microsoft.com/office/powerpoint/2010/main" val="3182151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FontTx/>
              <a:buNone/>
            </a:pPr>
            <a:r>
              <a:rPr lang="fr-FR" strike="noStrike" baseline="0" dirty="0" smtClean="0">
                <a:effectLst/>
              </a:rPr>
              <a:t>- Le Prêt à l’accession sociale (PAS ) : taux avantageux, réservé aux primos-accédants et ayant des revenus modestes pour une durée entre 5 à 30 ans</a:t>
            </a:r>
          </a:p>
          <a:p>
            <a:pPr marL="0" indent="0" algn="just">
              <a:buFontTx/>
              <a:buNone/>
            </a:pPr>
            <a:r>
              <a:rPr lang="fr-FR" strike="noStrike" baseline="0" dirty="0" smtClean="0">
                <a:effectLst/>
              </a:rPr>
              <a:t>- Le prêt conventionné (prêt aidé par l’état , régis par les articles R.331-63 à 77 du code de la construction et de l’habitation. Accordés par des établissements de crédit ayant passé une convention avec l’</a:t>
            </a:r>
            <a:r>
              <a:rPr lang="fr-FR" strike="noStrike" baseline="0" dirty="0" err="1" smtClean="0">
                <a:effectLst/>
              </a:rPr>
              <a:t>Etat</a:t>
            </a:r>
            <a:r>
              <a:rPr lang="fr-FR" strike="noStrike" baseline="0" dirty="0" smtClean="0">
                <a:effectLst/>
              </a:rPr>
              <a:t> et peuvent financer par exemple l’acquisition de logements)</a:t>
            </a:r>
          </a:p>
          <a:p>
            <a:pPr marL="0" indent="0" algn="just">
              <a:buFontTx/>
              <a:buNone/>
            </a:pPr>
            <a:r>
              <a:rPr lang="fr-FR" strike="noStrike" baseline="0" dirty="0" smtClean="0">
                <a:effectLst/>
              </a:rPr>
              <a:t>- Prêt action Logement (prêt accordé par Action Logement (ex 1% logement) aux salariés des entreprises du secteur privé de 10 salariés et plus (hors secteur agricole) adhérentes au Comité interprofessionnel du logement (CIL). Il permet de financer l'acquisition ou construction de logements neufs ou anciens.</a:t>
            </a:r>
          </a:p>
          <a:p>
            <a:pPr marL="0" indent="0" algn="just">
              <a:buFontTx/>
              <a:buNone/>
            </a:pPr>
            <a:r>
              <a:rPr lang="fr-FR" strike="noStrike" baseline="0" dirty="0" smtClean="0">
                <a:effectLst/>
              </a:rPr>
              <a:t>- Prêt à taux zéro </a:t>
            </a:r>
          </a:p>
          <a:p>
            <a:pPr marL="0" indent="0" algn="just">
              <a:buFontTx/>
              <a:buNone/>
            </a:pPr>
            <a:endParaRPr lang="fr-FR" strike="noStrike" baseline="0" dirty="0" smtClean="0">
              <a:effectLst/>
            </a:endParaRPr>
          </a:p>
          <a:p>
            <a:pPr marL="0" indent="0" algn="just">
              <a:buFontTx/>
              <a:buNone/>
            </a:pPr>
            <a:r>
              <a:rPr lang="fr-FR" strike="sngStrike" baseline="0" dirty="0" smtClean="0">
                <a:effectLst>
                  <a:outerShdw blurRad="38100" dist="38100" dir="2700000" algn="tl">
                    <a:srgbClr val="000000">
                      <a:alpha val="43137"/>
                    </a:srgbClr>
                  </a:outerShdw>
                </a:effectLst>
              </a:rPr>
              <a:t>Le micro crédit</a:t>
            </a:r>
          </a:p>
          <a:p>
            <a:pPr marL="0" indent="0" algn="just">
              <a:buFontTx/>
              <a:buNone/>
            </a:pPr>
            <a:r>
              <a:rPr lang="fr-FR" strike="sngStrike" baseline="0" dirty="0" smtClean="0">
                <a:effectLst>
                  <a:outerShdw blurRad="38100" dist="38100" dir="2700000" algn="tl">
                    <a:srgbClr val="000000">
                      <a:alpha val="43137"/>
                    </a:srgbClr>
                  </a:outerShdw>
                </a:effectLst>
              </a:rPr>
              <a:t>Le crédit renouvelable </a:t>
            </a:r>
            <a:r>
              <a:rPr lang="fr-FR" strike="noStrike" baseline="0" dirty="0" smtClean="0">
                <a:effectLst/>
              </a:rPr>
              <a:t> (Il s’agit d’un crédit à la consommation. A ne pas confondre avec un crédit à taux variable).</a:t>
            </a:r>
            <a:endParaRPr lang="fr-FR" strike="sngStrike" baseline="0" dirty="0" smtClean="0">
              <a:effectLst>
                <a:outerShdw blurRad="38100" dist="38100" dir="2700000" algn="tl">
                  <a:srgbClr val="000000">
                    <a:alpha val="43137"/>
                  </a:srgbClr>
                </a:outerShdw>
              </a:effectLst>
            </a:endParaRPr>
          </a:p>
          <a:p>
            <a:pPr marL="0" indent="0" algn="just">
              <a:buFontTx/>
              <a:buNone/>
            </a:pPr>
            <a:r>
              <a:rPr lang="fr-FR" strike="sngStrike" baseline="0" dirty="0" smtClean="0">
                <a:effectLst>
                  <a:outerShdw blurRad="38100" dist="38100" dir="2700000" algn="tl">
                    <a:srgbClr val="000000">
                      <a:alpha val="43137"/>
                    </a:srgbClr>
                  </a:outerShdw>
                </a:effectLst>
              </a:rPr>
              <a:t>PEL </a:t>
            </a:r>
            <a:r>
              <a:rPr lang="fr-FR" strike="noStrike" baseline="0" dirty="0" smtClean="0">
                <a:effectLst/>
              </a:rPr>
              <a:t>  </a:t>
            </a:r>
            <a:r>
              <a:rPr lang="fr-FR" b="1" u="sng" strike="noStrike" baseline="0" dirty="0" smtClean="0">
                <a:effectLst/>
              </a:rPr>
              <a:t>Attention :</a:t>
            </a:r>
            <a:r>
              <a:rPr lang="fr-FR" strike="noStrike" baseline="0" dirty="0" smtClean="0">
                <a:effectLst/>
              </a:rPr>
              <a:t> le Plan Épargne Logement n’est pas un prêt en lui-même. Il s’agit d’une épargne bloquée qui produit des intérêts, et peut permettre à son terme (4 ans) d'obtenir un prêt immobilier à taux privilégié. </a:t>
            </a:r>
            <a:endParaRPr lang="fr-FR" strike="sngStrike" baseline="0" dirty="0" smtClean="0">
              <a:effectLst>
                <a:outerShdw blurRad="38100" dist="38100" dir="2700000" algn="tl">
                  <a:srgbClr val="000000">
                    <a:alpha val="43137"/>
                  </a:srgbClr>
                </a:outerShdw>
              </a:effectLst>
            </a:endParaRPr>
          </a:p>
          <a:p>
            <a:pPr marL="0" indent="0" algn="just">
              <a:buFontTx/>
              <a:buNone/>
            </a:pPr>
            <a:endParaRPr lang="fr-FR" strike="sngStrike" baseline="0" dirty="0">
              <a:effectLst>
                <a:outerShdw blurRad="38100" dist="38100" dir="2700000" algn="tl">
                  <a:srgbClr val="000000">
                    <a:alpha val="43137"/>
                  </a:srgbClr>
                </a:outerShdw>
              </a:effectLst>
            </a:endParaRPr>
          </a:p>
          <a:p>
            <a:pPr marL="0" indent="0" algn="just">
              <a:buFontTx/>
              <a:buNone/>
            </a:pPr>
            <a:endParaRPr lang="fr-FR" strike="sngStrike" baseline="0" dirty="0" smtClean="0">
              <a:effectLst>
                <a:outerShdw blurRad="38100" dist="38100" dir="2700000" algn="tl">
                  <a:srgbClr val="000000">
                    <a:alpha val="43137"/>
                  </a:srgbClr>
                </a:outerShdw>
              </a:effectLst>
            </a:endParaRPr>
          </a:p>
        </p:txBody>
      </p:sp>
      <p:sp>
        <p:nvSpPr>
          <p:cNvPr id="4" name="Espace réservé de la date 3"/>
          <p:cNvSpPr>
            <a:spLocks noGrp="1"/>
          </p:cNvSpPr>
          <p:nvPr>
            <p:ph type="dt" idx="10"/>
          </p:nvPr>
        </p:nvSpPr>
        <p:spPr/>
        <p:txBody>
          <a:bodyPr/>
          <a:lstStyle/>
          <a:p>
            <a:fld id="{7B5436A6-2CFB-4C94-B9DF-F70E9AD51F02}" type="datetime1">
              <a:rPr lang="fr-FR" smtClean="0"/>
              <a:t>25/01/2023</a:t>
            </a:fld>
            <a:endParaRPr lang="fr-FR" dirty="0"/>
          </a:p>
        </p:txBody>
      </p:sp>
    </p:spTree>
    <p:extLst>
      <p:ext uri="{BB962C8B-B14F-4D97-AF65-F5344CB8AC3E}">
        <p14:creationId xmlns:p14="http://schemas.microsoft.com/office/powerpoint/2010/main" val="2716871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FontTx/>
              <a:buNone/>
            </a:pPr>
            <a:r>
              <a:rPr lang="fr-FR" b="1" u="sng" dirty="0" err="1" smtClean="0"/>
              <a:t>Prets</a:t>
            </a:r>
            <a:r>
              <a:rPr lang="fr-FR" b="1" u="sng" dirty="0" smtClean="0"/>
              <a:t> d’aide à l’accession :</a:t>
            </a:r>
          </a:p>
          <a:p>
            <a:pPr marL="171450" indent="-171450" algn="just">
              <a:buFontTx/>
              <a:buChar char="-"/>
            </a:pPr>
            <a:r>
              <a:rPr lang="fr-FR" b="1" u="sng" dirty="0" smtClean="0"/>
              <a:t>Le prêt à l’accession sociale (PAS)</a:t>
            </a:r>
            <a:r>
              <a:rPr lang="fr-FR" b="1" u="sng" baseline="0" dirty="0" smtClean="0"/>
              <a:t> </a:t>
            </a:r>
            <a:r>
              <a:rPr lang="fr-FR" baseline="0" dirty="0" smtClean="0"/>
              <a:t>: </a:t>
            </a:r>
            <a:r>
              <a:rPr lang="fr-FR" sz="1200" kern="1200" dirty="0" smtClean="0">
                <a:solidFill>
                  <a:schemeClr val="tx1"/>
                </a:solidFill>
                <a:effectLst/>
                <a:latin typeface="+mn-lt"/>
                <a:ea typeface="+mn-ea"/>
                <a:cs typeface="+mn-cs"/>
              </a:rPr>
              <a:t>ce type de prêt est réservé aux personnes ayant des ressources modestes pour financer une résidence principale (achat ou construction), ou pour financer des travaux dans la résidence principale. Pour y avoir droit, il y a des conditions de revenus, qui varient en fonction de la localisation du bien. En revanche, il n'y a pas de condition de primo accédant. </a:t>
            </a:r>
          </a:p>
          <a:p>
            <a:pPr marL="171450" indent="-171450" algn="just">
              <a:buFontTx/>
              <a:buChar char="-"/>
            </a:pPr>
            <a:endParaRPr lang="fr-FR" baseline="0" dirty="0" smtClean="0"/>
          </a:p>
          <a:p>
            <a:pPr marL="171450" indent="-171450" algn="just">
              <a:buFontTx/>
              <a:buChar char="-"/>
            </a:pPr>
            <a:r>
              <a:rPr lang="fr-FR" b="1" u="sng" baseline="0" dirty="0" smtClean="0"/>
              <a:t>Le prêt conventionné </a:t>
            </a:r>
            <a:r>
              <a:rPr lang="fr-FR" baseline="0" dirty="0" smtClean="0"/>
              <a:t>: prêt aidé par l’état, accordé sur une durée de 5 à 35 ans, sans condition de ressources et pour financer une résidence principale (taux d’intérêt plafonné et frais de notaire réduits) logement neuf ou ancien, terrain voire amélioration de logement. Pas de possibilité de mettre en location le bien objet du prêt pendant les 6 années qui suivent la contraction, sauf exception (divorce, chômage, incapacité ou invalidité,…). Possibilité de cumuler avec d’autres financements : Prêt à taux zéro, prêt relais, Aide au logement</a:t>
            </a:r>
          </a:p>
          <a:p>
            <a:pPr marL="171450" indent="-171450" algn="just">
              <a:buFontTx/>
              <a:buChar char="-"/>
            </a:pPr>
            <a:endParaRPr lang="fr-FR" baseline="0" dirty="0" smtClean="0"/>
          </a:p>
          <a:p>
            <a:pPr marL="171450" indent="-171450" algn="just">
              <a:buFontTx/>
              <a:buChar char="-"/>
            </a:pPr>
            <a:r>
              <a:rPr lang="fr-FR" b="1" u="sng" baseline="0" dirty="0" smtClean="0"/>
              <a:t>Le prêt épargne logement </a:t>
            </a:r>
            <a:r>
              <a:rPr lang="fr-FR" baseline="0" dirty="0" smtClean="0"/>
              <a:t>: possible avec un Plan épargne logement (PEL) de plus de 4 ans (tout retrait avant 4 ans entraine la clôture)</a:t>
            </a:r>
          </a:p>
          <a:p>
            <a:pPr marL="171450" indent="-171450" algn="just">
              <a:buFontTx/>
              <a:buChar char="-"/>
            </a:pPr>
            <a:endParaRPr lang="fr-FR" baseline="0" dirty="0" smtClean="0"/>
          </a:p>
          <a:p>
            <a:pPr algn="just"/>
            <a:r>
              <a:rPr lang="fr-FR" u="sng" dirty="0" smtClean="0"/>
              <a:t>Focus sur le PEL </a:t>
            </a:r>
            <a:r>
              <a:rPr lang="fr-FR" dirty="0" smtClean="0"/>
              <a:t>:</a:t>
            </a:r>
            <a:r>
              <a:rPr lang="fr-FR" baseline="0" dirty="0" smtClean="0"/>
              <a:t> </a:t>
            </a:r>
            <a:r>
              <a:rPr lang="fr-FR" dirty="0" smtClean="0"/>
              <a:t>Le pla</a:t>
            </a:r>
            <a:r>
              <a:rPr lang="fr-FR" baseline="0" dirty="0" smtClean="0"/>
              <a:t>n épargne logement (PEL) </a:t>
            </a:r>
            <a:r>
              <a:rPr lang="fr-FR" dirty="0" smtClean="0"/>
              <a:t>est une épargne bloquée qui produit des intérêts et peut permettre d'obtenir un prêt immobilier. </a:t>
            </a:r>
            <a:r>
              <a:rPr lang="fr-FR" dirty="0" smtClean="0">
                <a:effectLst/>
              </a:rPr>
              <a:t>Toute personne, majeure ou mineure, peut être titulaire d'un PEL.</a:t>
            </a:r>
          </a:p>
          <a:p>
            <a:pPr lvl="1" algn="just"/>
            <a:r>
              <a:rPr lang="fr-FR" dirty="0" smtClean="0">
                <a:effectLst/>
              </a:rPr>
              <a:t>- Vous ne pouvez être titulaire que d'un seul PEL.</a:t>
            </a:r>
          </a:p>
          <a:p>
            <a:pPr lvl="1" algn="just"/>
            <a:r>
              <a:rPr lang="fr-FR" dirty="0" smtClean="0">
                <a:effectLst/>
              </a:rPr>
              <a:t>- Pour ouvrir un PEL, vous signez un contrat écrit avec l'établissement bancaire.</a:t>
            </a:r>
          </a:p>
          <a:p>
            <a:pPr lvl="1" algn="just"/>
            <a:r>
              <a:rPr lang="fr-FR" dirty="0" smtClean="0">
                <a:effectLst/>
              </a:rPr>
              <a:t>- Le versement initial est de 225 € minimum. Versement annuel : 540 € minimum</a:t>
            </a:r>
          </a:p>
          <a:p>
            <a:pPr marL="628650" lvl="1" indent="-171450" algn="just">
              <a:buFontTx/>
              <a:buChar char="-"/>
            </a:pPr>
            <a:r>
              <a:rPr lang="fr-FR" dirty="0" smtClean="0">
                <a:effectLst/>
              </a:rPr>
              <a:t>Le plafond est de 61</a:t>
            </a:r>
            <a:r>
              <a:rPr lang="fr-FR" baseline="0" dirty="0" smtClean="0">
                <a:effectLst/>
              </a:rPr>
              <a:t> 200 euros (hors intérêts capitalisés)</a:t>
            </a:r>
          </a:p>
          <a:p>
            <a:pPr marL="628650" lvl="1" indent="-171450" algn="just">
              <a:buFontTx/>
              <a:buChar char="-"/>
            </a:pPr>
            <a:r>
              <a:rPr lang="fr-FR" baseline="0" dirty="0" smtClean="0">
                <a:effectLst/>
              </a:rPr>
              <a:t>Durée d’alimentation minimum = 4 ans/ maximum = 10 ans</a:t>
            </a:r>
          </a:p>
          <a:p>
            <a:pPr marL="457200" lvl="1" indent="0" algn="just">
              <a:buFontTx/>
              <a:buNone/>
            </a:pPr>
            <a:r>
              <a:rPr lang="fr-FR" dirty="0" smtClean="0"/>
              <a:t>- Taux de rémunération du PEL (hors prime d'État) est différent selon la date d’ouverture : </a:t>
            </a:r>
          </a:p>
          <a:p>
            <a:pPr marL="171450" indent="-171450" algn="just">
              <a:buFontTx/>
              <a:buChar char="-"/>
            </a:pPr>
            <a:endParaRPr lang="fr-FR" dirty="0" smtClean="0"/>
          </a:p>
          <a:p>
            <a:pPr marL="0" indent="0" algn="just">
              <a:buFontTx/>
              <a:buNone/>
            </a:pPr>
            <a:r>
              <a:rPr lang="fr-FR" dirty="0" smtClean="0"/>
              <a:t>ex</a:t>
            </a:r>
            <a:r>
              <a:rPr lang="fr-FR" baseline="0" dirty="0" smtClean="0"/>
              <a:t> : 1</a:t>
            </a:r>
            <a:r>
              <a:rPr lang="fr-FR" baseline="30000" dirty="0" smtClean="0"/>
              <a:t>er</a:t>
            </a:r>
            <a:r>
              <a:rPr lang="fr-FR" baseline="0" dirty="0" smtClean="0"/>
              <a:t> aout 2003 au 31 janvier 2015  : 2,5%</a:t>
            </a:r>
          </a:p>
          <a:p>
            <a:pPr marL="0" indent="0" algn="just">
              <a:buFontTx/>
              <a:buNone/>
            </a:pPr>
            <a:r>
              <a:rPr lang="fr-FR" dirty="0" smtClean="0"/>
              <a:t> </a:t>
            </a:r>
            <a:r>
              <a:rPr lang="fr-FR" baseline="0" dirty="0" smtClean="0"/>
              <a:t>      </a:t>
            </a:r>
            <a:r>
              <a:rPr lang="fr-FR" dirty="0" smtClean="0"/>
              <a:t>du 1</a:t>
            </a:r>
            <a:r>
              <a:rPr lang="fr-FR" baseline="30000" dirty="0" smtClean="0"/>
              <a:t>er</a:t>
            </a:r>
            <a:r>
              <a:rPr lang="fr-FR" dirty="0" smtClean="0"/>
              <a:t> février 2015 au 31 janvier 2016 : 2%</a:t>
            </a:r>
          </a:p>
          <a:p>
            <a:pPr marL="0" indent="0" algn="just">
              <a:buFontTx/>
              <a:buNone/>
            </a:pPr>
            <a:r>
              <a:rPr lang="fr-FR" dirty="0" smtClean="0"/>
              <a:t>       du</a:t>
            </a:r>
            <a:r>
              <a:rPr lang="fr-FR" baseline="0" dirty="0" smtClean="0"/>
              <a:t> </a:t>
            </a:r>
            <a:r>
              <a:rPr lang="fr-FR" dirty="0" smtClean="0"/>
              <a:t>1</a:t>
            </a:r>
            <a:r>
              <a:rPr lang="fr-FR" baseline="30000" dirty="0" smtClean="0"/>
              <a:t>er</a:t>
            </a:r>
            <a:r>
              <a:rPr lang="fr-FR" dirty="0" smtClean="0"/>
              <a:t> février 2016 au 31 juillet 2016 :</a:t>
            </a:r>
            <a:r>
              <a:rPr lang="fr-FR" baseline="0" dirty="0" smtClean="0"/>
              <a:t> 1,5%</a:t>
            </a:r>
            <a:endParaRPr lang="fr-FR" dirty="0" smtClean="0"/>
          </a:p>
          <a:p>
            <a:pPr marL="0" indent="0" algn="just">
              <a:buFontTx/>
              <a:buNone/>
            </a:pPr>
            <a:r>
              <a:rPr lang="fr-FR" dirty="0" smtClean="0"/>
              <a:t>       depuis le 1 er aout 2016 : 1 %</a:t>
            </a:r>
          </a:p>
          <a:p>
            <a:pPr marL="0" indent="0" algn="just">
              <a:buFontTx/>
              <a:buNone/>
            </a:pPr>
            <a:endParaRPr lang="fr-FR" dirty="0" smtClean="0"/>
          </a:p>
          <a:p>
            <a:pPr marL="0" indent="0" algn="just">
              <a:buFontTx/>
              <a:buNone/>
            </a:pPr>
            <a:r>
              <a:rPr lang="fr-FR" dirty="0" smtClean="0"/>
              <a:t>Le montant et la durée du prêt dépendent des intérêts acquis pendant la phase d'épargne du PEL.</a:t>
            </a:r>
          </a:p>
          <a:p>
            <a:pPr marL="0" indent="0" algn="just">
              <a:buFontTx/>
              <a:buNone/>
            </a:pPr>
            <a:r>
              <a:rPr lang="fr-FR" dirty="0" smtClean="0"/>
              <a:t>Montant maximum du prêt : 92 000 €.</a:t>
            </a:r>
          </a:p>
          <a:p>
            <a:pPr marL="0" indent="0" algn="just">
              <a:buFontTx/>
              <a:buNone/>
            </a:pPr>
            <a:r>
              <a:rPr lang="fr-FR" dirty="0" smtClean="0"/>
              <a:t>Durée du prêt : 2 à 15 ans.</a:t>
            </a:r>
          </a:p>
          <a:p>
            <a:pPr marL="0" indent="0" algn="just">
              <a:buFontTx/>
              <a:buNone/>
            </a:pPr>
            <a:endParaRPr lang="fr-FR" baseline="0" dirty="0" smtClean="0"/>
          </a:p>
          <a:p>
            <a:pPr algn="just"/>
            <a:r>
              <a:rPr lang="fr-FR" u="sng" baseline="0" dirty="0" smtClean="0">
                <a:effectLst/>
              </a:rPr>
              <a:t>Pour plus d’informations voir le lien suivant </a:t>
            </a:r>
            <a:r>
              <a:rPr lang="fr-FR" baseline="0" dirty="0" smtClean="0">
                <a:effectLst/>
              </a:rPr>
              <a:t>: https://www.service-public.fr/particuliers/vosdroits/F16140</a:t>
            </a:r>
          </a:p>
          <a:p>
            <a:pPr algn="just"/>
            <a:endParaRPr lang="fr-FR" dirty="0" smtClean="0">
              <a:effectLst/>
            </a:endParaRPr>
          </a:p>
          <a:p>
            <a:pPr marL="171450" indent="-171450" algn="just">
              <a:buFontTx/>
              <a:buChar char="-"/>
            </a:pPr>
            <a:r>
              <a:rPr lang="fr-FR" b="1" u="sng" baseline="0" dirty="0" smtClean="0"/>
              <a:t>Le prêt à taux zéro (PTZ) </a:t>
            </a:r>
            <a:r>
              <a:rPr lang="fr-FR" b="0" baseline="0" dirty="0" smtClean="0"/>
              <a:t>: </a:t>
            </a:r>
            <a:r>
              <a:rPr lang="fr-FR" baseline="0" dirty="0" smtClean="0"/>
              <a:t>prêt complémentaire sans intérêts pour le financement d’un premier logement neuf ou l’achat d’un logement ancien avec travaux.</a:t>
            </a:r>
          </a:p>
          <a:p>
            <a:pPr marL="171450" indent="-171450" algn="just">
              <a:buFontTx/>
              <a:buChar char="-"/>
            </a:pPr>
            <a:endParaRPr lang="fr-FR" baseline="0" dirty="0" smtClean="0"/>
          </a:p>
          <a:p>
            <a:pPr algn="just"/>
            <a:r>
              <a:rPr lang="fr-FR" sz="1200" b="0" i="0" u="sng" strike="noStrike" kern="1200" baseline="0" dirty="0" smtClean="0">
                <a:solidFill>
                  <a:schemeClr val="tx1"/>
                </a:solidFill>
                <a:latin typeface="+mn-lt"/>
                <a:ea typeface="+mn-ea"/>
                <a:cs typeface="+mn-cs"/>
              </a:rPr>
              <a:t>Conditions pour bénéficier d’un PTZ :</a:t>
            </a:r>
          </a:p>
          <a:p>
            <a:pPr algn="just"/>
            <a:endParaRPr lang="fr-FR" sz="1200" b="0" i="0" u="sng" strike="noStrike" kern="1200" baseline="0" dirty="0" smtClean="0">
              <a:solidFill>
                <a:schemeClr val="tx1"/>
              </a:solidFill>
              <a:latin typeface="+mn-lt"/>
              <a:ea typeface="+mn-ea"/>
              <a:cs typeface="+mn-cs"/>
            </a:endParaRPr>
          </a:p>
          <a:p>
            <a:pPr algn="just"/>
            <a:r>
              <a:rPr lang="fr-FR" sz="1200" b="0" i="0" u="none" strike="noStrike" kern="1200" baseline="0" dirty="0" smtClean="0">
                <a:solidFill>
                  <a:schemeClr val="tx1"/>
                </a:solidFill>
                <a:latin typeface="+mn-lt"/>
                <a:ea typeface="+mn-ea"/>
                <a:cs typeface="+mn-cs"/>
              </a:rPr>
              <a:t>-  l’emprunteur ne doit pas avoir été propriétaire de sa résidence principale au cours des 2 dernières années précédant l’offre de prêt.</a:t>
            </a:r>
          </a:p>
          <a:p>
            <a:pPr marL="171450" indent="-171450" algn="just">
              <a:buFontTx/>
              <a:buChar char="-"/>
            </a:pPr>
            <a:r>
              <a:rPr lang="fr-FR" sz="1200" b="0" i="0" u="none" strike="noStrike" kern="1200" baseline="0" dirty="0" smtClean="0">
                <a:solidFill>
                  <a:schemeClr val="tx1"/>
                </a:solidFill>
                <a:latin typeface="+mn-lt"/>
                <a:ea typeface="+mn-ea"/>
                <a:cs typeface="+mn-cs"/>
              </a:rPr>
              <a:t>le logement doit être occupé au plus tard 1 an après la fin des travaux ou l’achat du logement ; il ne peut être loué tant que le prêt n’est pas remboursé.</a:t>
            </a:r>
          </a:p>
          <a:p>
            <a:pPr marL="171450" indent="-171450" algn="just">
              <a:buFontTx/>
              <a:buChar char="-"/>
            </a:pPr>
            <a:r>
              <a:rPr lang="fr-FR" sz="1200" b="0" i="0" u="none" strike="noStrike" kern="1200" baseline="0" dirty="0" smtClean="0">
                <a:solidFill>
                  <a:schemeClr val="tx1"/>
                </a:solidFill>
                <a:latin typeface="+mn-lt"/>
                <a:ea typeface="+mn-ea"/>
                <a:cs typeface="+mn-cs"/>
              </a:rPr>
              <a:t>le montant total des ressources des personnes occupant le logement doit être inférieur à un plafond, en fonction de la localisation du logement (zones géographiques et de la composition du ménage (lors de la demande, l’emprunteur doit produire l’avis d’imposition de l’ensemble des personnes occupant le logement). </a:t>
            </a:r>
          </a:p>
          <a:p>
            <a:pPr marL="171450" indent="-171450" algn="just">
              <a:buFontTx/>
              <a:buChar char="-"/>
            </a:pPr>
            <a:r>
              <a:rPr lang="fr-FR" sz="1200" b="0" i="0" u="none" strike="noStrike" kern="1200" baseline="0" dirty="0" smtClean="0">
                <a:solidFill>
                  <a:schemeClr val="tx1"/>
                </a:solidFill>
                <a:latin typeface="+mn-lt"/>
                <a:ea typeface="+mn-ea"/>
                <a:cs typeface="+mn-cs"/>
              </a:rPr>
              <a:t>Il ne peut y avoir qu’un seul PTZ + par ménage et par opération.</a:t>
            </a:r>
          </a:p>
          <a:p>
            <a:pPr marL="0" indent="0" algn="just">
              <a:buFontTx/>
              <a:buNone/>
            </a:pPr>
            <a:r>
              <a:rPr lang="fr-FR" sz="1200" b="1" i="0" u="none" strike="noStrike" kern="1200" baseline="0" dirty="0" smtClean="0">
                <a:solidFill>
                  <a:schemeClr val="tx1"/>
                </a:solidFill>
                <a:latin typeface="+mn-lt"/>
                <a:ea typeface="+mn-ea"/>
                <a:cs typeface="+mn-cs"/>
              </a:rPr>
              <a:t>Attention : le PTZ sera modifié en 2023 (nouvelles conditions de ressource notamment)</a:t>
            </a:r>
          </a:p>
          <a:p>
            <a:pPr algn="just"/>
            <a:endParaRPr lang="fr-FR" sz="1200" b="0" i="0" u="none" strike="noStrike" kern="1200" baseline="0" dirty="0" smtClean="0">
              <a:solidFill>
                <a:schemeClr val="tx1"/>
              </a:solidFill>
              <a:latin typeface="+mn-lt"/>
              <a:ea typeface="+mn-ea"/>
              <a:cs typeface="+mn-cs"/>
            </a:endParaRPr>
          </a:p>
          <a:p>
            <a:pPr algn="just"/>
            <a:r>
              <a:rPr lang="fr-FR" sz="1200" b="0" i="0" u="sng" strike="noStrike" kern="1200" baseline="0" dirty="0" smtClean="0">
                <a:solidFill>
                  <a:schemeClr val="tx1"/>
                </a:solidFill>
                <a:latin typeface="+mn-lt"/>
                <a:ea typeface="+mn-ea"/>
                <a:cs typeface="+mn-cs"/>
              </a:rPr>
              <a:t>Pour plus d’informations sur les conditions vous pouvez consulter le site de l’ANIL</a:t>
            </a:r>
            <a:endParaRPr lang="fr-FR" sz="1200" b="0" i="0" u="none" strike="noStrike" kern="1200" baseline="0" dirty="0" smtClean="0">
              <a:solidFill>
                <a:schemeClr val="tx1"/>
              </a:solidFill>
              <a:latin typeface="+mn-lt"/>
              <a:ea typeface="+mn-ea"/>
              <a:cs typeface="+mn-cs"/>
            </a:endParaRPr>
          </a:p>
          <a:p>
            <a:pPr marL="0" indent="0" algn="just">
              <a:buFontTx/>
              <a:buNone/>
            </a:pPr>
            <a:endParaRPr lang="fr-FR" baseline="0" dirty="0" smtClean="0"/>
          </a:p>
          <a:p>
            <a:pPr marL="0" indent="0" algn="just">
              <a:buFontTx/>
              <a:buNone/>
            </a:pPr>
            <a:r>
              <a:rPr lang="fr-FR" strike="noStrike" baseline="0" dirty="0" smtClean="0">
                <a:effectLst>
                  <a:outerShdw blurRad="38100" dist="38100" dir="2700000" algn="tl">
                    <a:srgbClr val="000000">
                      <a:alpha val="43137"/>
                    </a:srgbClr>
                  </a:outerShdw>
                </a:effectLst>
              </a:rPr>
              <a:t>-   </a:t>
            </a:r>
            <a:r>
              <a:rPr lang="fr-FR" b="1" u="sng" baseline="0" dirty="0" smtClean="0"/>
              <a:t>Le prêt Action Logement </a:t>
            </a:r>
            <a:r>
              <a:rPr lang="fr-FR" baseline="0" dirty="0" smtClean="0"/>
              <a:t>:  (ex 1% logement) réservé aux salariés d’entreprise de plus de 10 salariés qui versent une contribution à un organisme collecteur. Action Logement propose aux salariés du secteur privé des prêts immobiliers à taux réduit pour les aider à financer l’achat ou la construction de leur résidence principale</a:t>
            </a:r>
            <a:endParaRPr lang="fr-FR" strike="noStrike" baseline="0" dirty="0" smtClean="0">
              <a:effectLst>
                <a:outerShdw blurRad="38100" dist="38100" dir="2700000" algn="tl">
                  <a:srgbClr val="000000">
                    <a:alpha val="43137"/>
                  </a:srgbClr>
                </a:outerShdw>
              </a:effectLst>
            </a:endParaRPr>
          </a:p>
          <a:p>
            <a:pPr marL="0" indent="0" algn="just">
              <a:buFontTx/>
              <a:buNone/>
            </a:pPr>
            <a:endParaRPr lang="fr-FR" strike="noStrike" baseline="0" dirty="0" smtClean="0">
              <a:effectLst>
                <a:outerShdw blurRad="38100" dist="38100" dir="2700000" algn="tl">
                  <a:srgbClr val="000000">
                    <a:alpha val="43137"/>
                  </a:srgbClr>
                </a:outerShdw>
              </a:effectLst>
            </a:endParaRPr>
          </a:p>
          <a:p>
            <a:pPr marL="171450" indent="-171450" algn="just">
              <a:buFontTx/>
              <a:buChar char="-"/>
            </a:pPr>
            <a:r>
              <a:rPr lang="fr-FR" b="1" u="sng" strike="noStrike" baseline="0" dirty="0" smtClean="0">
                <a:effectLst>
                  <a:outerShdw blurRad="38100" dist="38100" dir="2700000" algn="tl">
                    <a:srgbClr val="000000">
                      <a:alpha val="43137"/>
                    </a:srgbClr>
                  </a:outerShdw>
                </a:effectLst>
              </a:rPr>
              <a:t>Le prêt de la fonction publique </a:t>
            </a:r>
            <a:r>
              <a:rPr lang="fr-FR" strike="noStrike" baseline="0" dirty="0" smtClean="0">
                <a:effectLst>
                  <a:outerShdw blurRad="38100" dist="38100" dir="2700000" algn="tl">
                    <a:srgbClr val="000000">
                      <a:alpha val="43137"/>
                    </a:srgbClr>
                  </a:outerShdw>
                </a:effectLst>
              </a:rPr>
              <a:t>: réservé aux agents d’état.</a:t>
            </a:r>
          </a:p>
          <a:p>
            <a:pPr marL="171450" indent="-171450" algn="just">
              <a:buFontTx/>
              <a:buChar char="-"/>
            </a:pPr>
            <a:endParaRPr lang="fr-FR" strike="noStrike" baseline="0" dirty="0" smtClean="0">
              <a:effectLst>
                <a:outerShdw blurRad="38100" dist="38100" dir="2700000" algn="tl">
                  <a:srgbClr val="000000">
                    <a:alpha val="43137"/>
                  </a:srgbClr>
                </a:outerShdw>
              </a:effectLst>
            </a:endParaRPr>
          </a:p>
          <a:p>
            <a:pPr marL="171450" indent="-171450" algn="just">
              <a:buFontTx/>
              <a:buChar char="-"/>
            </a:pPr>
            <a:r>
              <a:rPr lang="fr-FR" b="1" u="sng" strike="noStrike" baseline="0" dirty="0" smtClean="0">
                <a:effectLst/>
              </a:rPr>
              <a:t>Le prêt des collectivités territoriales </a:t>
            </a:r>
            <a:r>
              <a:rPr lang="fr-FR" b="1" strike="noStrike" baseline="0" dirty="0" smtClean="0">
                <a:effectLst>
                  <a:outerShdw blurRad="38100" dist="38100" dir="2700000" algn="tl">
                    <a:srgbClr val="000000">
                      <a:alpha val="43137"/>
                    </a:srgbClr>
                  </a:outerShdw>
                </a:effectLst>
              </a:rPr>
              <a:t>:</a:t>
            </a:r>
            <a:r>
              <a:rPr lang="fr-FR" strike="noStrike" baseline="0" dirty="0" smtClean="0">
                <a:effectLst>
                  <a:outerShdw blurRad="38100" dist="38100" dir="2700000" algn="tl">
                    <a:srgbClr val="000000">
                      <a:alpha val="43137"/>
                    </a:srgbClr>
                  </a:outerShdw>
                </a:effectLst>
              </a:rPr>
              <a:t> prêt supplémentaire accordé par les collectivités locales (région, département, commune) pour les revenus modestes. Utilisé à la marge pour la construction ou l'acquisition d'un logement neuf ou ancien, avec ou sans travaux.</a:t>
            </a:r>
          </a:p>
          <a:p>
            <a:pPr marL="0" indent="0" algn="just">
              <a:buFontTx/>
              <a:buNone/>
            </a:pPr>
            <a:endParaRPr lang="fr-FR" strike="noStrike" baseline="0" dirty="0" smtClean="0">
              <a:effectLst>
                <a:outerShdw blurRad="38100" dist="38100" dir="2700000" algn="tl">
                  <a:srgbClr val="000000">
                    <a:alpha val="43137"/>
                  </a:srgbClr>
                </a:outerShdw>
              </a:effectLst>
            </a:endParaRPr>
          </a:p>
          <a:p>
            <a:pPr marL="171450" indent="-171450" algn="just">
              <a:buFontTx/>
              <a:buChar char="-"/>
            </a:pPr>
            <a:r>
              <a:rPr lang="fr-FR" b="1" u="sng" strike="noStrike" baseline="0" dirty="0" smtClean="0">
                <a:effectLst/>
              </a:rPr>
              <a:t>Le prêt relais:</a:t>
            </a:r>
            <a:r>
              <a:rPr lang="fr-FR" b="0" u="sng" strike="noStrike" baseline="0" dirty="0" smtClean="0">
                <a:effectLst/>
              </a:rPr>
              <a:t>  (lorsqu’on souhaite acheter un nouveau bien avant d’avoir vendu le 1</a:t>
            </a:r>
            <a:r>
              <a:rPr lang="fr-FR" b="0" u="sng" strike="noStrike" baseline="30000" dirty="0" smtClean="0">
                <a:effectLst/>
              </a:rPr>
              <a:t>er</a:t>
            </a:r>
            <a:r>
              <a:rPr lang="fr-FR" b="0" u="sng" strike="noStrike" baseline="0" dirty="0" smtClean="0">
                <a:effectLst/>
              </a:rPr>
              <a:t>) </a:t>
            </a:r>
            <a:r>
              <a:rPr lang="fr-FR" b="0" u="none" strike="noStrike" baseline="0" dirty="0" smtClean="0">
                <a:effectLst/>
              </a:rPr>
              <a:t>le crédit relais complète souvent un apport personnel et/ou d'autres prêts immobiliers. Sa durée varie de 1 à 2 ans. C'est dans ce délai qu’il faut vendre le bien pour pouvoir rembourser le prêt relais. Pour plus d’info : consulter le site internet La Finance pour tous </a:t>
            </a:r>
          </a:p>
          <a:p>
            <a:pPr marL="171450" indent="-171450" algn="just">
              <a:buFontTx/>
              <a:buChar char="-"/>
            </a:pPr>
            <a:endParaRPr lang="fr-FR" b="0" u="none" strike="noStrike" baseline="0" dirty="0" smtClean="0">
              <a:effectLst/>
            </a:endParaRPr>
          </a:p>
          <a:p>
            <a:pPr marL="0" indent="0" algn="just">
              <a:buFontTx/>
              <a:buNone/>
            </a:pPr>
            <a:r>
              <a:rPr lang="fr-FR" b="0" u="none" strike="noStrike" baseline="0" dirty="0" smtClean="0">
                <a:effectLst/>
              </a:rPr>
              <a:t>NB sur les </a:t>
            </a:r>
            <a:r>
              <a:rPr lang="fr-FR" sz="1200" kern="1200" dirty="0" smtClean="0">
                <a:solidFill>
                  <a:schemeClr val="tx1"/>
                </a:solidFill>
                <a:effectLst/>
                <a:latin typeface="+mn-lt"/>
                <a:ea typeface="+mn-ea"/>
                <a:cs typeface="+mn-cs"/>
              </a:rPr>
              <a:t>prêts immobiliers donnant droit aux aides de la CAF : </a:t>
            </a:r>
          </a:p>
          <a:p>
            <a:pPr marL="0" indent="0" algn="just">
              <a:buFontTx/>
              <a:buNone/>
            </a:pPr>
            <a:r>
              <a:rPr lang="fr-FR" sz="1200" kern="1200" dirty="0" smtClean="0">
                <a:solidFill>
                  <a:schemeClr val="tx1"/>
                </a:solidFill>
                <a:effectLst/>
                <a:latin typeface="+mn-lt"/>
                <a:ea typeface="+mn-ea"/>
                <a:cs typeface="+mn-cs"/>
              </a:rPr>
              <a:t>Avant le 31 janvier 2018, il était possible pour tout propriétaire de faire une demande d'APL (APL accession) à condition de remplir certaines conditions financières. Depuis le 1er février 2018, l'aide est plus restrictive (éligibilité dans le cadre de l'achat d'un logement ancien et selon plusieurs critères). L'APL accession s'adresse désormais aux personnes ayant souscrit un prêt aidé par l'</a:t>
            </a:r>
            <a:r>
              <a:rPr lang="fr-FR" sz="1200" kern="1200" dirty="0" err="1" smtClean="0">
                <a:solidFill>
                  <a:schemeClr val="tx1"/>
                </a:solidFill>
                <a:effectLst/>
                <a:latin typeface="+mn-lt"/>
                <a:ea typeface="+mn-ea"/>
                <a:cs typeface="+mn-cs"/>
              </a:rPr>
              <a:t>Etat</a:t>
            </a:r>
            <a:r>
              <a:rPr lang="fr-FR" sz="1200" kern="1200" dirty="0" smtClean="0">
                <a:solidFill>
                  <a:schemeClr val="tx1"/>
                </a:solidFill>
                <a:effectLst/>
                <a:latin typeface="+mn-lt"/>
                <a:ea typeface="+mn-ea"/>
                <a:cs typeface="+mn-cs"/>
              </a:rPr>
              <a:t> AVANT le 1er janvier 2020 (prêt conventionné, PAS,...) , ayant acheté un logement ancien et qui se situe en zone 3 (commune de moins de 100 000 habitants). Un propriétaire ne peut donc plus bénéficier de l'aide s'il a signé un prêt aidé après le 1er janvier 2020. </a:t>
            </a:r>
            <a:endParaRPr lang="fr-FR" b="0" u="none" strike="noStrike" baseline="0" dirty="0" smtClean="0">
              <a:effectLst/>
            </a:endParaRPr>
          </a:p>
          <a:p>
            <a:pPr marL="0" indent="0" algn="just">
              <a:buFontTx/>
              <a:buNone/>
            </a:pPr>
            <a:endParaRPr lang="fr-FR" strike="noStrike" baseline="0" dirty="0" smtClean="0">
              <a:effectLst/>
            </a:endParaRPr>
          </a:p>
          <a:p>
            <a:pPr marL="0" indent="0" algn="just">
              <a:buFontTx/>
              <a:buNone/>
            </a:pPr>
            <a:endParaRPr lang="fr-FR" strike="sngStrike" baseline="0" dirty="0" smtClean="0">
              <a:effectLst>
                <a:outerShdw blurRad="38100" dist="38100" dir="2700000" algn="tl">
                  <a:srgbClr val="000000">
                    <a:alpha val="43137"/>
                  </a:srgbClr>
                </a:outerShdw>
              </a:effectLst>
            </a:endParaRPr>
          </a:p>
          <a:p>
            <a:pPr marL="0" indent="0" algn="just">
              <a:buFontTx/>
              <a:buNone/>
            </a:pPr>
            <a:endParaRPr lang="fr-FR" strike="sngStrike" baseline="0" dirty="0" smtClean="0">
              <a:effectLst>
                <a:outerShdw blurRad="38100" dist="38100" dir="2700000" algn="tl">
                  <a:srgbClr val="000000">
                    <a:alpha val="43137"/>
                  </a:srgbClr>
                </a:outerShdw>
              </a:effectLst>
            </a:endParaRPr>
          </a:p>
          <a:p>
            <a:pPr algn="just"/>
            <a:endParaRPr lang="fr-FR" dirty="0"/>
          </a:p>
        </p:txBody>
      </p:sp>
      <p:sp>
        <p:nvSpPr>
          <p:cNvPr id="7" name="Espace réservé de la date 6"/>
          <p:cNvSpPr>
            <a:spLocks noGrp="1"/>
          </p:cNvSpPr>
          <p:nvPr>
            <p:ph type="dt" idx="10"/>
          </p:nvPr>
        </p:nvSpPr>
        <p:spPr/>
        <p:txBody>
          <a:bodyPr/>
          <a:lstStyle/>
          <a:p>
            <a:fld id="{B6E990CA-FA2C-45CE-A745-00A78FAF0263}" type="datetime1">
              <a:rPr lang="fr-FR" smtClean="0"/>
              <a:t>25/01/2023</a:t>
            </a:fld>
            <a:endParaRPr lang="fr-FR" dirty="0"/>
          </a:p>
        </p:txBody>
      </p:sp>
    </p:spTree>
    <p:extLst>
      <p:ext uri="{BB962C8B-B14F-4D97-AF65-F5344CB8AC3E}">
        <p14:creationId xmlns:p14="http://schemas.microsoft.com/office/powerpoint/2010/main" val="2885259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482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b="1" dirty="0" smtClean="0"/>
              <a:t>Réponse</a:t>
            </a:r>
          </a:p>
          <a:p>
            <a:pPr algn="just"/>
            <a:r>
              <a:rPr lang="fr-FR" dirty="0" smtClean="0"/>
              <a:t>Vrai (et faux) </a:t>
            </a:r>
          </a:p>
          <a:p>
            <a:pPr algn="l"/>
            <a:r>
              <a:rPr lang="fr-FR" dirty="0" smtClean="0"/>
              <a:t>Si  l’emprunteur souscrit ce crédit d’un montant de 100 000 euros qu’il ne garanti pas par une hypothèque ou une sûreté</a:t>
            </a:r>
            <a:r>
              <a:rPr lang="fr-FR" baseline="0" dirty="0" smtClean="0"/>
              <a:t> assimilée, </a:t>
            </a:r>
            <a:r>
              <a:rPr lang="fr-FR" dirty="0" smtClean="0"/>
              <a:t>alors il s’agira d’un crédit à la consommation. Dans le cas contraire (hypothèque/sûreté</a:t>
            </a:r>
            <a:r>
              <a:rPr lang="fr-FR" baseline="0" dirty="0" smtClean="0"/>
              <a:t> as</a:t>
            </a:r>
            <a:r>
              <a:rPr lang="fr-FR" dirty="0" smtClean="0"/>
              <a:t>similée), le régime du crédit immobilier s’appliquera. </a:t>
            </a:r>
            <a:br>
              <a:rPr lang="fr-FR" dirty="0" smtClean="0"/>
            </a:br>
            <a:r>
              <a:rPr lang="fr-FR" dirty="0" smtClean="0"/>
              <a:t>A l’inverse, un crédit d’un montant de 60 000 euros garanti par une hypothèque ou une sûreté assimilée est un crédit immobilier. </a:t>
            </a:r>
          </a:p>
          <a:p>
            <a:pPr algn="just"/>
            <a:r>
              <a:rPr lang="fr-FR" b="1" dirty="0" smtClean="0"/>
              <a:t> Hypothèque</a:t>
            </a:r>
            <a:r>
              <a:rPr lang="fr-FR" b="1" baseline="0" dirty="0" smtClean="0"/>
              <a:t> </a:t>
            </a:r>
            <a:r>
              <a:rPr lang="fr-FR" baseline="0" dirty="0" smtClean="0"/>
              <a:t>: </a:t>
            </a:r>
            <a:r>
              <a:rPr lang="fr-FR" dirty="0" smtClean="0"/>
              <a:t>Garantie portant, le plus souvent, sur un bien immobilier, qui pourra être saisi par le créancier pour se rembourser si le crédit n'est pas payé dans les délais prévus.</a:t>
            </a:r>
          </a:p>
          <a:p>
            <a:pPr algn="just"/>
            <a:r>
              <a:rPr lang="fr-FR" dirty="0" smtClean="0"/>
              <a:t> </a:t>
            </a:r>
            <a:r>
              <a:rPr lang="fr-FR" b="1" dirty="0" smtClean="0"/>
              <a:t>Sûreté</a:t>
            </a:r>
            <a:r>
              <a:rPr lang="fr-FR" dirty="0" smtClean="0"/>
              <a:t> : Garantie accordée au créancier pour le recouvrement de sa créance (gage, hypothèque)</a:t>
            </a:r>
          </a:p>
          <a:p>
            <a:pPr algn="just"/>
            <a:endParaRPr lang="fr-FR" dirty="0" smtClean="0"/>
          </a:p>
          <a:p>
            <a:pPr algn="just"/>
            <a:r>
              <a:rPr lang="fr-FR" b="1" u="sng" dirty="0" smtClean="0"/>
              <a:t>La règle : </a:t>
            </a:r>
          </a:p>
          <a:p>
            <a:pPr algn="just"/>
            <a:r>
              <a:rPr lang="fr-FR" b="1" u="sng" dirty="0" smtClean="0"/>
              <a:t>Crédit conso : son montant en principe doit être inférieur à 75 000 euros MAIS 2 exceptions existent en</a:t>
            </a:r>
            <a:r>
              <a:rPr lang="fr-FR" b="1" u="sng" baseline="0" dirty="0" smtClean="0"/>
              <a:t> cas de :</a:t>
            </a:r>
            <a:r>
              <a:rPr lang="fr-FR" b="1" u="sng" dirty="0" smtClean="0"/>
              <a:t> </a:t>
            </a:r>
          </a:p>
          <a:p>
            <a:pPr marL="171450" indent="-171450" algn="just">
              <a:buFontTx/>
              <a:buChar char="-"/>
            </a:pPr>
            <a:r>
              <a:rPr lang="fr-FR" b="1" u="sng" dirty="0" smtClean="0"/>
              <a:t>regroupement de crédits</a:t>
            </a:r>
          </a:p>
          <a:p>
            <a:pPr marL="171450" indent="-171450" algn="just">
              <a:buFontTx/>
              <a:buChar char="-"/>
            </a:pPr>
            <a:r>
              <a:rPr lang="fr-FR" b="1" u="sng" dirty="0" smtClean="0"/>
              <a:t>crédit destiné au financement de travaux d’un immeuble à usage d’habitation (ou mixte) qui ne serait pas garanti par</a:t>
            </a:r>
            <a:r>
              <a:rPr lang="fr-FR" b="1" u="sng" baseline="0" dirty="0" smtClean="0"/>
              <a:t> une hypothèque ou sûreté assimilée.</a:t>
            </a:r>
            <a:endParaRPr lang="fr-FR" b="1" u="sng" dirty="0"/>
          </a:p>
        </p:txBody>
      </p:sp>
      <p:sp>
        <p:nvSpPr>
          <p:cNvPr id="4" name="Espace réservé de la date 3"/>
          <p:cNvSpPr>
            <a:spLocks noGrp="1"/>
          </p:cNvSpPr>
          <p:nvPr>
            <p:ph type="dt" idx="10"/>
          </p:nvPr>
        </p:nvSpPr>
        <p:spPr/>
        <p:txBody>
          <a:bodyPr/>
          <a:lstStyle/>
          <a:p>
            <a:fld id="{4703C5E6-6DB7-4EF1-87B2-EF520EEBCFE2}" type="datetime1">
              <a:rPr lang="fr-FR" smtClean="0"/>
              <a:t>25/01/2023</a:t>
            </a:fld>
            <a:endParaRPr lang="fr-FR" dirty="0"/>
          </a:p>
        </p:txBody>
      </p:sp>
    </p:spTree>
    <p:extLst>
      <p:ext uri="{BB962C8B-B14F-4D97-AF65-F5344CB8AC3E}">
        <p14:creationId xmlns:p14="http://schemas.microsoft.com/office/powerpoint/2010/main" val="1905749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b="1" dirty="0" smtClean="0"/>
              <a:t>DEBLOCAGE DES FONDS</a:t>
            </a:r>
          </a:p>
          <a:p>
            <a:pPr algn="just"/>
            <a:r>
              <a:rPr lang="fr-FR" dirty="0" smtClean="0"/>
              <a:t>Il s’effectue soit en une fois et le prêt commence à être amorti immédiatement, soit en plusieurs fois (dans le cas par exemple d’une Vente en état futur d’achèvement, ou construction d’une maison individuelle et dans ce cas il faudra attendre que l’intégralité du prêt soit débloquée pour commencer à l’amortir. Entre temps la banque prélève des intérêts intercalaires au prorata du temps d’immobilisation des fonds. </a:t>
            </a:r>
          </a:p>
          <a:p>
            <a:pPr algn="just"/>
            <a:r>
              <a:rPr lang="fr-FR" dirty="0" smtClean="0"/>
              <a:t>Exemple si nécessaire : un prêt de 120000</a:t>
            </a:r>
            <a:r>
              <a:rPr lang="fr-FR" baseline="0" dirty="0" smtClean="0"/>
              <a:t> € à 2% pour la construction d’une maison. Un premier appel de fonds de 6000 € effectué à la signature du contrat le 1</a:t>
            </a:r>
            <a:r>
              <a:rPr lang="fr-FR" baseline="30000" dirty="0" smtClean="0"/>
              <a:t>er</a:t>
            </a:r>
            <a:r>
              <a:rPr lang="fr-FR" baseline="0" dirty="0" smtClean="0"/>
              <a:t> septembre puis un nouvel appel de fonds le 20 septembre : la banque va prélever une somme qui correspond aux intérêts dus pendant la période du 1</a:t>
            </a:r>
            <a:r>
              <a:rPr lang="fr-FR" baseline="30000" dirty="0" smtClean="0"/>
              <a:t>er</a:t>
            </a:r>
            <a:r>
              <a:rPr lang="fr-FR" baseline="0" dirty="0" smtClean="0"/>
              <a:t> au 20 pour 6000 € au taux de 2% (6,57 € : 6000 x 2% x 20/365)</a:t>
            </a:r>
            <a:endParaRPr lang="fr-FR" dirty="0" smtClean="0"/>
          </a:p>
          <a:p>
            <a:pPr algn="just"/>
            <a:endParaRPr lang="fr-FR" dirty="0" smtClean="0"/>
          </a:p>
          <a:p>
            <a:pPr algn="just"/>
            <a:r>
              <a:rPr lang="fr-FR" b="1" dirty="0" smtClean="0"/>
              <a:t>MODALITES</a:t>
            </a:r>
            <a:r>
              <a:rPr lang="fr-FR" b="1" baseline="0" dirty="0" smtClean="0"/>
              <a:t> DE REMBOURSEMENT</a:t>
            </a:r>
          </a:p>
          <a:p>
            <a:pPr algn="just"/>
            <a:r>
              <a:rPr lang="fr-FR" b="1" baseline="0" dirty="0" smtClean="0"/>
              <a:t>- On peut bien évidement rembourser par échéances constantes mais on peut aussi rembourser par différé d’amortissement , échéances modulables ou encore par anticipation</a:t>
            </a:r>
          </a:p>
          <a:p>
            <a:pPr algn="just"/>
            <a:r>
              <a:rPr lang="fr-FR" dirty="0" smtClean="0"/>
              <a:t>-</a:t>
            </a:r>
            <a:r>
              <a:rPr lang="fr-FR" u="sng" dirty="0" smtClean="0"/>
              <a:t>Différé total ou partiel </a:t>
            </a:r>
            <a:r>
              <a:rPr lang="fr-FR" dirty="0" smtClean="0"/>
              <a:t>: le différé total consiste à ne rembourser que l’assurance du prêt et reporter le remboursement du capital et des intérêts de quelques mois. Le différé partiel consiste à ne rembourser que les intérêts et l’assurance du prêt L’amortissement ne débutera qu’à la fin de cette période de différé. </a:t>
            </a:r>
          </a:p>
          <a:p>
            <a:pPr algn="just"/>
            <a:r>
              <a:rPr lang="fr-FR" dirty="0" smtClean="0"/>
              <a:t>- </a:t>
            </a:r>
            <a:r>
              <a:rPr lang="fr-FR" u="sng" dirty="0" smtClean="0"/>
              <a:t>Modulation des échéances  </a:t>
            </a:r>
            <a:r>
              <a:rPr lang="fr-FR" dirty="0" smtClean="0"/>
              <a:t>: permet d’aménager le remboursement</a:t>
            </a:r>
            <a:r>
              <a:rPr lang="fr-FR" baseline="0" dirty="0" smtClean="0"/>
              <a:t> du prêt pour tenir compte de difficultés passagères ou permettre de rembourser plus rapidement le prêt dès lors que sa situation financière le permet</a:t>
            </a:r>
            <a:endParaRPr lang="fr-FR" dirty="0" smtClean="0"/>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fr-FR" u="sng" dirty="0" smtClean="0"/>
              <a:t>Remboursement anticipé </a:t>
            </a:r>
            <a:r>
              <a:rPr lang="fr-FR" dirty="0" smtClean="0"/>
              <a:t>: </a:t>
            </a:r>
            <a:r>
              <a:rPr lang="fr-FR" sz="1200" b="1" dirty="0" smtClean="0">
                <a:solidFill>
                  <a:srgbClr val="C92360"/>
                </a:solidFill>
              </a:rPr>
              <a:t>Articles L. 313-47 à 49 du code de la consommation</a:t>
            </a:r>
          </a:p>
          <a:p>
            <a:pPr marL="0" indent="0" algn="just">
              <a:buFontTx/>
              <a:buNone/>
            </a:pPr>
            <a:r>
              <a:rPr lang="fr-FR" dirty="0" smtClean="0"/>
              <a:t>*L’emprunteur peut toujours, à son initiative, rembourser par anticipation </a:t>
            </a:r>
            <a:r>
              <a:rPr lang="fr-FR" b="1" dirty="0" smtClean="0"/>
              <a:t>la totalité ou une partie du prêt </a:t>
            </a:r>
            <a:r>
              <a:rPr lang="fr-FR" dirty="0" smtClean="0"/>
              <a:t>qui lui a été accordé. Il s’agit ici de concilier les intérêts de l’emprunteur qui peut avoir eu une  entrée d’argent qui</a:t>
            </a:r>
            <a:r>
              <a:rPr lang="fr-FR" baseline="0" dirty="0" smtClean="0"/>
              <a:t> lui permet de rembourser plus vite son prêt et les intérêts du prêteur car un remboursement anticipé induit un manque à gagner puisqu’il recevra moins d’intérêts que prévu.</a:t>
            </a:r>
            <a:endParaRPr lang="fr-FR" dirty="0" smtClean="0"/>
          </a:p>
          <a:p>
            <a:pPr marL="0" indent="0" algn="just">
              <a:buFontTx/>
              <a:buNone/>
            </a:pPr>
            <a:r>
              <a:rPr lang="fr-FR" dirty="0" smtClean="0"/>
              <a:t>*En fonction du contrat : le remboursement anticipé peut être gratuit ou assorti d’une indemnité de remboursement anticipé. Elle est plafonnée Cf. L. 313-25 du code de la consommation : Toutefois, le contrat de prêt peut interdire les remboursements égaux ou inférieurs à 10 % du montant initial du prêt, sauf s’il s’agit de son solde.</a:t>
            </a:r>
          </a:p>
          <a:p>
            <a:pPr marL="0" indent="0" algn="just">
              <a:buFontTx/>
              <a:buNone/>
            </a:pPr>
            <a:r>
              <a:rPr lang="fr-FR" dirty="0" smtClean="0"/>
              <a:t>*Le contrat de prêt peut prévoir que le remboursement anticipé donne lieu au paiement d’une indemnité au prêteur au titre des intérêts non encore échus.</a:t>
            </a:r>
          </a:p>
          <a:p>
            <a:pPr marL="0" indent="0" algn="just">
              <a:buFontTx/>
              <a:buNone/>
            </a:pPr>
            <a:r>
              <a:rPr lang="fr-FR" dirty="0" smtClean="0"/>
              <a:t>Le montant des pénalités est encadré par la loi.</a:t>
            </a:r>
            <a:r>
              <a:rPr lang="fr-FR" baseline="0" dirty="0" smtClean="0"/>
              <a:t> </a:t>
            </a:r>
            <a:r>
              <a:rPr lang="fr-FR" b="1" dirty="0" smtClean="0"/>
              <a:t>L’</a:t>
            </a:r>
            <a:r>
              <a:rPr lang="fr-FR" b="1" baseline="0" dirty="0" smtClean="0"/>
              <a:t> </a:t>
            </a:r>
            <a:r>
              <a:rPr lang="fr-FR" b="1" dirty="0" smtClean="0"/>
              <a:t>indemnité ne peut excéder la valeur de 6 mois d’intérêt sur le capital remboursé au taux moyen du prêt, sans pouvoir dépasser 3 % du capital restant dû avant le remboursement.</a:t>
            </a:r>
          </a:p>
          <a:p>
            <a:pPr marL="0" indent="0" algn="just">
              <a:buFontTx/>
              <a:buNone/>
            </a:pPr>
            <a:r>
              <a:rPr lang="fr-FR" dirty="0" smtClean="0"/>
              <a:t>*Pour les contrats conclus à compter du 1er juillet 1999, aucune indemnité n’est due par l’emprunteur en cas de remboursement anticipé, dès lors que le remboursement est motivé par la vente du bien immobilier faisant suite à un changement du lieu d’activité professionnelle de l’emprunteur ou de son conjoint, par le décès ou par la cessation forcée de l’activité professionnelle de ces derniers.</a:t>
            </a:r>
          </a:p>
          <a:p>
            <a:pPr marL="0" indent="0" algn="just">
              <a:buFontTx/>
              <a:buNone/>
            </a:pPr>
            <a:r>
              <a:rPr lang="fr-FR" b="1" u="sng" dirty="0" smtClean="0"/>
              <a:t>Attention</a:t>
            </a:r>
            <a:r>
              <a:rPr lang="fr-FR" b="1" u="sng" baseline="0" dirty="0" smtClean="0"/>
              <a:t> :</a:t>
            </a:r>
            <a:r>
              <a:rPr lang="fr-FR" b="1" u="none" baseline="0" dirty="0" smtClean="0"/>
              <a:t> </a:t>
            </a:r>
            <a:r>
              <a:rPr lang="fr-FR" b="0" u="none" baseline="0" dirty="0" smtClean="0"/>
              <a:t>pensez à négocier à la signature du crédit les modalités de remboursement par anticipation. En effet il sera difficile de négocier la pénalité avec la banque au moment du remboursement.</a:t>
            </a:r>
          </a:p>
          <a:p>
            <a:pPr marL="0" indent="0" algn="just">
              <a:buFontTx/>
              <a:buNone/>
            </a:pPr>
            <a:r>
              <a:rPr lang="fr-FR" b="1" u="sng" dirty="0" smtClean="0"/>
              <a:t>A savoir : </a:t>
            </a:r>
          </a:p>
          <a:p>
            <a:pPr marL="0" indent="0" algn="just">
              <a:buFontTx/>
              <a:buNone/>
            </a:pPr>
            <a:endParaRPr lang="fr-FR" b="1" u="sng" dirty="0" smtClean="0"/>
          </a:p>
          <a:p>
            <a:pPr marL="0" indent="0" algn="just">
              <a:buFontTx/>
              <a:buNone/>
            </a:pPr>
            <a:r>
              <a:rPr lang="fr-FR" b="1" u="sng" dirty="0" smtClean="0"/>
              <a:t>Crédit en cours de remboursement</a:t>
            </a:r>
          </a:p>
          <a:p>
            <a:pPr marL="0" indent="0" algn="just">
              <a:buFontTx/>
              <a:buNone/>
            </a:pPr>
            <a:r>
              <a:rPr lang="fr-FR" b="0" u="none" dirty="0" smtClean="0"/>
              <a:t>Certaines banques refusent de clôturer un compte au motif qu’un crédit est en cours de remboursement.</a:t>
            </a:r>
            <a:r>
              <a:rPr lang="fr-FR" b="0" u="none" baseline="0" dirty="0" smtClean="0"/>
              <a:t> </a:t>
            </a:r>
            <a:r>
              <a:rPr lang="fr-FR" b="0" u="none" dirty="0" smtClean="0"/>
              <a:t>A ce titre, le client doit vérifier sur son contrat la présence d’une éventuelle clause l’obligeant à garder son compte ouvert pendant toute la durée du crédit. Si c’est le cas, il devra maintenir le compte ouvert jusqu’au remboursement intégral.</a:t>
            </a:r>
          </a:p>
          <a:p>
            <a:pPr marL="0" indent="0" algn="just">
              <a:buFontTx/>
              <a:buNone/>
            </a:pPr>
            <a:r>
              <a:rPr lang="fr-FR" b="0" u="none" dirty="0" smtClean="0"/>
              <a:t>La commission des clauses abusives recommande que cette clause soit supprimée des contrats de prêt immobilier. Si cette clause existe, seul un juge pourra constater son caractère abusif. Elle reste donc valable jusqu'au jugement. (Il s’agit de la recommandation 2004-03).</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u="sng" baseline="0" dirty="0" smtClean="0"/>
              <a:t>A savoir :</a:t>
            </a:r>
            <a:r>
              <a:rPr lang="fr-FR" u="none" baseline="0" dirty="0" smtClean="0"/>
              <a:t> chaque mensualité comporte une partie de capital et une partie d'intérêts. Le tableau d’amortissement permet de connaître pour chaque mois la partie en capital, la partie en intérêts remboursées et le capital restant dû. Les premières mensualités comportent un maximum d 'intérêts. Au fur et à mesure, la partie du capital amorti (déjà payé) augmente et la partie des intérêts (restant à payer) diminue.</a:t>
            </a:r>
            <a:endParaRPr lang="fr-FR" u="none" dirty="0" smtClean="0"/>
          </a:p>
          <a:p>
            <a:pPr marL="0" indent="0" algn="just">
              <a:buFontTx/>
              <a:buNone/>
            </a:pPr>
            <a:r>
              <a:rPr lang="fr-FR" dirty="0" smtClean="0"/>
              <a:t> </a:t>
            </a:r>
          </a:p>
        </p:txBody>
      </p:sp>
      <p:sp>
        <p:nvSpPr>
          <p:cNvPr id="7" name="Espace réservé de la date 6"/>
          <p:cNvSpPr>
            <a:spLocks noGrp="1"/>
          </p:cNvSpPr>
          <p:nvPr>
            <p:ph type="dt" idx="10"/>
          </p:nvPr>
        </p:nvSpPr>
        <p:spPr/>
        <p:txBody>
          <a:bodyPr/>
          <a:lstStyle/>
          <a:p>
            <a:fld id="{2D4A6A76-5E1F-48CC-BBBE-9B0DFE4F6155}" type="datetime1">
              <a:rPr lang="fr-FR" smtClean="0"/>
              <a:t>25/01/2023</a:t>
            </a:fld>
            <a:endParaRPr lang="fr-FR" dirty="0"/>
          </a:p>
        </p:txBody>
      </p:sp>
    </p:spTree>
    <p:extLst>
      <p:ext uri="{BB962C8B-B14F-4D97-AF65-F5344CB8AC3E}">
        <p14:creationId xmlns:p14="http://schemas.microsoft.com/office/powerpoint/2010/main" val="1608038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dirty="0" smtClean="0"/>
              <a:t>- Le prêteur peut éventuellement proposer un réaménagement des échéances</a:t>
            </a:r>
            <a:r>
              <a:rPr lang="fr-FR" baseline="0" dirty="0" smtClean="0"/>
              <a:t> = le prêt peut être renégocié dans le même établissement bancaire. Il peut aussi être racheté par un autre établissement.</a:t>
            </a:r>
            <a:endParaRPr lang="fr-FR" dirty="0" smtClean="0"/>
          </a:p>
          <a:p>
            <a:pPr marL="0" indent="0" algn="just">
              <a:buFontTx/>
              <a:buNone/>
            </a:pPr>
            <a:r>
              <a:rPr lang="fr-FR" dirty="0" smtClean="0"/>
              <a:t>- Il peut aussi exiger le remboursement immédiat du capital restant dû (ce qu’on appelle la déchéance du terme),</a:t>
            </a:r>
            <a:r>
              <a:rPr lang="fr-FR" baseline="0" dirty="0" smtClean="0"/>
              <a:t> majoré des intérêts échus impayés, et d’une indemnité maximum de 7 % du capital restant dû à la date de défaillance.</a:t>
            </a:r>
          </a:p>
          <a:p>
            <a:pPr marL="0" indent="0" algn="just">
              <a:buFontTx/>
              <a:buNone/>
            </a:pPr>
            <a:endParaRPr lang="fr-FR" b="1" baseline="0" dirty="0" smtClean="0"/>
          </a:p>
          <a:p>
            <a:pPr marL="0" indent="0" algn="just">
              <a:buFontTx/>
              <a:buNone/>
            </a:pPr>
            <a:r>
              <a:rPr lang="fr-FR" dirty="0" smtClean="0"/>
              <a:t>En cas de </a:t>
            </a:r>
            <a:r>
              <a:rPr lang="fr-FR" b="0" dirty="0" smtClean="0"/>
              <a:t>retard dans le remboursement d'un crédit</a:t>
            </a:r>
            <a:r>
              <a:rPr lang="fr-FR" dirty="0" smtClean="0"/>
              <a:t>, l’établissement de crédit doit vous avertir de l’incident de paiement (non paiement de 2 mensualités, non paiement pendant plus de 60 jours d’une échéance non mensuelle, non remboursement des sommes restant dues après mise en demeure de payer du prêteur ). Vous disposez alors de 30 jours pour régulariser votre situation en payant les sommes dues. Si vous ne le faites pas dans ce délai de 30 jours, l'établissement qui vous a accordé le crédit demandera à la Banque de France votre inscription au FICP</a:t>
            </a:r>
            <a:r>
              <a:rPr lang="fr-FR" baseline="0" dirty="0" smtClean="0"/>
              <a:t> </a:t>
            </a:r>
            <a:r>
              <a:rPr lang="fr-FR" b="1" baseline="0" dirty="0" smtClean="0"/>
              <a:t>pour un durée maximum de 5 ans.</a:t>
            </a:r>
            <a:endParaRPr lang="fr-FR" b="1"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fr-FR" dirty="0" smtClean="0"/>
              <a:t>Cette inscription ne constitue pas légalement une interdiction de crédit. Les établissements sont libres de vous accorder ou non un crédit, au vu de l'ensemble de votre dossier de demande de prêt, dont l’inscription au FICP n’est qu’un des éléments. </a:t>
            </a:r>
          </a:p>
          <a:p>
            <a:pPr marL="0" marR="0" indent="0" algn="just"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fr-FR" u="sng" dirty="0" smtClean="0"/>
              <a:t>Délai de grâce : </a:t>
            </a:r>
            <a:r>
              <a:rPr lang="fr-FR" dirty="0" smtClean="0"/>
              <a:t>pour demander à un juge de prononcer la suspension des mensualités, il faut pouvoir justifier de difficultés conjoncturelles et être en mesure de démontrer qu’à l’issue du délai accordé, il sera possible de reprendre le règlement des échéances ou de retrouver une situation financière saine. Le débiteur doit être de bonne foi.</a:t>
            </a:r>
          </a:p>
          <a:p>
            <a:pPr marL="0" indent="0" algn="just">
              <a:buFontTx/>
              <a:buNone/>
            </a:pPr>
            <a:r>
              <a:rPr lang="fr-FR" baseline="0" dirty="0" smtClean="0"/>
              <a:t>Dans le cas où la diminution des ressources est définitive et/ou il n’existe pas de perspectives d’amélioration de la situation, il est préférable que le débiteur s’oriente vers une procédure de surendettement </a:t>
            </a:r>
          </a:p>
          <a:p>
            <a:pPr marL="0" indent="0" algn="just">
              <a:buFontTx/>
              <a:buNone/>
            </a:pPr>
            <a:endParaRPr lang="fr-FR" dirty="0" smtClean="0"/>
          </a:p>
          <a:p>
            <a:pPr algn="just"/>
            <a:r>
              <a:rPr lang="fr-FR" u="sng" dirty="0" smtClean="0"/>
              <a:t>Dossier</a:t>
            </a:r>
            <a:r>
              <a:rPr lang="fr-FR" u="sng" baseline="0" dirty="0" smtClean="0"/>
              <a:t> de surendettement:</a:t>
            </a:r>
            <a:endParaRPr lang="fr-FR" u="sng" dirty="0" smtClean="0"/>
          </a:p>
          <a:p>
            <a:pPr algn="just"/>
            <a:r>
              <a:rPr lang="fr-FR" dirty="0" smtClean="0"/>
              <a:t>Si</a:t>
            </a:r>
            <a:r>
              <a:rPr lang="fr-FR" baseline="0" dirty="0" smtClean="0"/>
              <a:t> les difficultés de remboursement persistent, vous pouvez vous rapprocher de la Banque de France la plus proche de votre domicile, qui étudiera votre situation et pourra vous informera de votre éligibilité à la procédure de surendettement.</a:t>
            </a:r>
          </a:p>
          <a:p>
            <a:pPr algn="just"/>
            <a:endParaRPr lang="fr-FR" baseline="0" dirty="0" smtClean="0"/>
          </a:p>
          <a:p>
            <a:pPr marL="0" indent="0" algn="just">
              <a:buFontTx/>
              <a:buNone/>
            </a:pPr>
            <a:endParaRPr lang="fr-FR" dirty="0"/>
          </a:p>
        </p:txBody>
      </p:sp>
      <p:sp>
        <p:nvSpPr>
          <p:cNvPr id="7" name="Espace réservé de la date 6"/>
          <p:cNvSpPr>
            <a:spLocks noGrp="1"/>
          </p:cNvSpPr>
          <p:nvPr>
            <p:ph type="dt" idx="10"/>
          </p:nvPr>
        </p:nvSpPr>
        <p:spPr/>
        <p:txBody>
          <a:bodyPr/>
          <a:lstStyle/>
          <a:p>
            <a:fld id="{2D4A6A76-5E1F-48CC-BBBE-9B0DFE4F6155}" type="datetime1">
              <a:rPr lang="fr-FR" smtClean="0"/>
              <a:t>25/01/2023</a:t>
            </a:fld>
            <a:endParaRPr lang="fr-FR" dirty="0"/>
          </a:p>
        </p:txBody>
      </p:sp>
    </p:spTree>
    <p:extLst>
      <p:ext uri="{BB962C8B-B14F-4D97-AF65-F5344CB8AC3E}">
        <p14:creationId xmlns:p14="http://schemas.microsoft.com/office/powerpoint/2010/main" val="2885259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u="sng" dirty="0" smtClean="0"/>
              <a:t>A.Caractéristiques</a:t>
            </a:r>
          </a:p>
          <a:p>
            <a:pPr marL="171450" indent="-171450">
              <a:buFont typeface="Arial" panose="020B0604020202020204" pitchFamily="34" charset="0"/>
              <a:buChar char="•"/>
            </a:pPr>
            <a:r>
              <a:rPr lang="fr-FR" dirty="0" smtClean="0"/>
              <a:t>Définition</a:t>
            </a:r>
          </a:p>
          <a:p>
            <a:pPr marL="171450" indent="-171450">
              <a:buFont typeface="Arial" panose="020B0604020202020204" pitchFamily="34" charset="0"/>
              <a:buChar char="•"/>
            </a:pPr>
            <a:r>
              <a:rPr lang="fr-FR" dirty="0" smtClean="0"/>
              <a:t>Les différentes étapes</a:t>
            </a:r>
          </a:p>
          <a:p>
            <a:pPr marL="171450" indent="-171450">
              <a:buFont typeface="Arial" panose="020B0604020202020204" pitchFamily="34" charset="0"/>
              <a:buChar char="•"/>
            </a:pPr>
            <a:r>
              <a:rPr lang="fr-FR" dirty="0" smtClean="0"/>
              <a:t>Point réglementaire</a:t>
            </a:r>
          </a:p>
          <a:p>
            <a:endParaRPr lang="fr-FR" dirty="0" smtClean="0"/>
          </a:p>
          <a:p>
            <a:r>
              <a:rPr lang="fr-FR" b="1" u="sng" dirty="0" smtClean="0"/>
              <a:t>B. Différents types</a:t>
            </a:r>
          </a:p>
          <a:p>
            <a:pPr marL="171450" indent="-171450">
              <a:buFont typeface="Arial" panose="020B0604020202020204" pitchFamily="34" charset="0"/>
              <a:buChar char="•"/>
            </a:pPr>
            <a:r>
              <a:rPr lang="fr-FR" dirty="0" smtClean="0"/>
              <a:t>Prêt perso</a:t>
            </a:r>
          </a:p>
          <a:p>
            <a:pPr marL="171450" indent="-171450">
              <a:buFont typeface="Arial" panose="020B0604020202020204" pitchFamily="34" charset="0"/>
              <a:buChar char="•"/>
            </a:pPr>
            <a:r>
              <a:rPr lang="fr-FR" dirty="0" smtClean="0"/>
              <a:t>Crédit renouvelable</a:t>
            </a:r>
          </a:p>
          <a:p>
            <a:pPr marL="171450" indent="-171450">
              <a:buFont typeface="Arial" panose="020B0604020202020204" pitchFamily="34" charset="0"/>
              <a:buChar char="•"/>
            </a:pPr>
            <a:r>
              <a:rPr lang="fr-FR" dirty="0" smtClean="0"/>
              <a:t>Crédit affecté</a:t>
            </a:r>
          </a:p>
          <a:p>
            <a:pPr marL="171450" indent="-171450">
              <a:buFont typeface="Arial" panose="020B0604020202020204" pitchFamily="34" charset="0"/>
              <a:buChar char="•"/>
            </a:pPr>
            <a:r>
              <a:rPr lang="fr-FR" dirty="0" smtClean="0"/>
              <a:t>Location</a:t>
            </a:r>
            <a:r>
              <a:rPr lang="fr-FR" baseline="0" dirty="0" smtClean="0"/>
              <a:t> avec option d’achat (LOA)</a:t>
            </a:r>
            <a:endParaRPr lang="fr-FR" dirty="0" smtClean="0"/>
          </a:p>
          <a:p>
            <a:endParaRPr lang="fr-FR" b="1" u="sng" dirty="0" smtClean="0"/>
          </a:p>
          <a:p>
            <a:r>
              <a:rPr lang="fr-FR" b="1" u="sng" dirty="0" smtClean="0"/>
              <a:t>C. Remboursement</a:t>
            </a:r>
          </a:p>
          <a:p>
            <a:pPr marL="171450" indent="-171450">
              <a:buFont typeface="Arial" panose="020B0604020202020204" pitchFamily="34" charset="0"/>
              <a:buChar char="•"/>
            </a:pPr>
            <a:r>
              <a:rPr lang="fr-FR" dirty="0" smtClean="0"/>
              <a:t>Mensualités</a:t>
            </a:r>
          </a:p>
          <a:p>
            <a:pPr marL="171450" indent="-171450">
              <a:buFont typeface="Arial" panose="020B0604020202020204" pitchFamily="34" charset="0"/>
              <a:buChar char="•"/>
            </a:pPr>
            <a:r>
              <a:rPr lang="fr-FR" dirty="0" smtClean="0"/>
              <a:t>Taux</a:t>
            </a:r>
          </a:p>
          <a:p>
            <a:pPr marL="171450" indent="-171450">
              <a:buFont typeface="Arial" panose="020B0604020202020204" pitchFamily="34" charset="0"/>
              <a:buChar char="•"/>
            </a:pPr>
            <a:r>
              <a:rPr lang="fr-FR" dirty="0" smtClean="0"/>
              <a:t>Difficultés</a:t>
            </a:r>
          </a:p>
          <a:p>
            <a:endParaRPr lang="fr-FR" dirty="0"/>
          </a:p>
        </p:txBody>
      </p:sp>
      <p:sp>
        <p:nvSpPr>
          <p:cNvPr id="7" name="Espace réservé de la date 6"/>
          <p:cNvSpPr>
            <a:spLocks noGrp="1"/>
          </p:cNvSpPr>
          <p:nvPr>
            <p:ph type="dt" idx="10"/>
          </p:nvPr>
        </p:nvSpPr>
        <p:spPr/>
        <p:txBody>
          <a:bodyPr/>
          <a:lstStyle/>
          <a:p>
            <a:fld id="{BD625AB6-691D-42DE-85FC-DFF656912A60}" type="datetime1">
              <a:rPr lang="fr-FR" smtClean="0"/>
              <a:t>25/01/2023</a:t>
            </a:fld>
            <a:endParaRPr lang="fr-FR" dirty="0"/>
          </a:p>
        </p:txBody>
      </p:sp>
    </p:spTree>
    <p:extLst>
      <p:ext uri="{BB962C8B-B14F-4D97-AF65-F5344CB8AC3E}">
        <p14:creationId xmlns:p14="http://schemas.microsoft.com/office/powerpoint/2010/main" val="2885259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b="1" dirty="0" smtClean="0"/>
              <a:t>Réponse </a:t>
            </a:r>
          </a:p>
          <a:p>
            <a:pPr marL="171450" indent="-171450" algn="just">
              <a:buFont typeface="Arial" panose="020B0604020202020204" pitchFamily="34" charset="0"/>
              <a:buChar char="•"/>
            </a:pPr>
            <a:r>
              <a:rPr lang="fr-FR" dirty="0" smtClean="0"/>
              <a:t>Un voyage</a:t>
            </a:r>
          </a:p>
          <a:p>
            <a:pPr marL="171450" indent="-171450" algn="just">
              <a:buFont typeface="Arial" panose="020B0604020202020204" pitchFamily="34" charset="0"/>
              <a:buChar char="•"/>
            </a:pPr>
            <a:r>
              <a:rPr lang="fr-FR" dirty="0" smtClean="0"/>
              <a:t>Un four micro-ondes</a:t>
            </a:r>
          </a:p>
          <a:p>
            <a:pPr marL="171450" indent="-171450" algn="just">
              <a:buFont typeface="Arial" panose="020B0604020202020204" pitchFamily="34" charset="0"/>
              <a:buChar char="•"/>
            </a:pPr>
            <a:r>
              <a:rPr lang="fr-FR" dirty="0" smtClean="0"/>
              <a:t>Des travaux</a:t>
            </a:r>
            <a:r>
              <a:rPr lang="fr-FR" baseline="0" dirty="0" smtClean="0"/>
              <a:t> (seulement dans le cas où ils ne sont pas garantis par une hypothèque, sinon = crédit immo)</a:t>
            </a:r>
            <a:endParaRPr lang="fr-FR" dirty="0"/>
          </a:p>
        </p:txBody>
      </p:sp>
      <p:sp>
        <p:nvSpPr>
          <p:cNvPr id="4" name="Espace réservé de la date 3"/>
          <p:cNvSpPr>
            <a:spLocks noGrp="1"/>
          </p:cNvSpPr>
          <p:nvPr>
            <p:ph type="dt" idx="10"/>
          </p:nvPr>
        </p:nvSpPr>
        <p:spPr/>
        <p:txBody>
          <a:bodyPr/>
          <a:lstStyle/>
          <a:p>
            <a:fld id="{02190585-3B99-4FC2-ABB5-BC3CD51E0868}" type="datetime1">
              <a:rPr lang="fr-FR" smtClean="0"/>
              <a:t>25/01/2023</a:t>
            </a:fld>
            <a:endParaRPr lang="fr-FR" dirty="0"/>
          </a:p>
        </p:txBody>
      </p:sp>
    </p:spTree>
    <p:extLst>
      <p:ext uri="{BB962C8B-B14F-4D97-AF65-F5344CB8AC3E}">
        <p14:creationId xmlns:p14="http://schemas.microsoft.com/office/powerpoint/2010/main" val="2048463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dirty="0" smtClean="0"/>
              <a:t>Article L. 311-1 6°</a:t>
            </a:r>
            <a:r>
              <a:rPr lang="fr-FR" baseline="0" dirty="0" smtClean="0"/>
              <a:t> </a:t>
            </a:r>
            <a:r>
              <a:rPr lang="fr-FR" dirty="0" smtClean="0"/>
              <a:t>du code de la consommation :  Opération ou contrat par lequel « </a:t>
            </a:r>
            <a:r>
              <a:rPr lang="fr-FR" i="1" dirty="0" smtClean="0"/>
              <a:t>un prêteur consent ou s'engage à consentir à l'emprunteur un crédit</a:t>
            </a:r>
            <a:r>
              <a:rPr lang="fr-FR" i="1" baseline="0" dirty="0" smtClean="0"/>
              <a:t> […] </a:t>
            </a:r>
            <a:r>
              <a:rPr lang="fr-FR" i="1" dirty="0" smtClean="0"/>
              <a:t>sous la forme d'un délai de paiement, d'un prêt, y compris sous forme de découvert ou de toute autre facilité de paiement similaire, à l'exception des contrats conclus en vue de la fourniture d'une prestation continue ou à exécution successive de services ou de biens de même nature et aux termes desquels l'emprunteur en règle le coût par paiements échelonnés pendant toute la durée de la fourniture ».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b="1" i="1"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fr-FR" b="1" i="0" dirty="0" smtClean="0"/>
              <a:t>-Le crédit</a:t>
            </a:r>
            <a:r>
              <a:rPr lang="fr-FR" b="1" i="0" baseline="0" dirty="0" smtClean="0"/>
              <a:t> sert à financer </a:t>
            </a:r>
            <a:r>
              <a:rPr lang="fr-FR" b="0" i="0" baseline="0" dirty="0" smtClean="0"/>
              <a:t>des biens personnels (</a:t>
            </a:r>
            <a:r>
              <a:rPr lang="fr-FR" b="0" dirty="0" smtClean="0"/>
              <a:t>mais non</a:t>
            </a:r>
            <a:r>
              <a:rPr lang="fr-FR" dirty="0" smtClean="0"/>
              <a:t> professionnels) comme l'achat de biens mobiliers (voiture, électroménager...) ou la prestation de services (travaux, voyages...). </a:t>
            </a:r>
          </a:p>
          <a:p>
            <a:pPr algn="just"/>
            <a:r>
              <a:rPr lang="fr-FR" b="0" i="0" dirty="0" smtClean="0"/>
              <a:t>-Le</a:t>
            </a:r>
            <a:r>
              <a:rPr lang="fr-FR" b="0" i="0" baseline="0" dirty="0" smtClean="0"/>
              <a:t> </a:t>
            </a:r>
            <a:r>
              <a:rPr lang="fr-FR" b="1" i="0" baseline="0" dirty="0" smtClean="0"/>
              <a:t>prêteur agit </a:t>
            </a:r>
            <a:r>
              <a:rPr lang="fr-FR" b="0" i="0" baseline="0" dirty="0" smtClean="0"/>
              <a:t>dans le cadre de ses </a:t>
            </a:r>
            <a:r>
              <a:rPr lang="fr-FR" b="1" i="0" baseline="0" dirty="0" smtClean="0"/>
              <a:t>activités commerciales ou professionnelles </a:t>
            </a:r>
            <a:r>
              <a:rPr lang="fr-FR" b="0" i="0" baseline="0" dirty="0" smtClean="0"/>
              <a:t>et </a:t>
            </a:r>
            <a:r>
              <a:rPr lang="fr-FR" b="1" i="0" baseline="0" dirty="0" smtClean="0"/>
              <a:t>l’emprunteur agit </a:t>
            </a:r>
            <a:r>
              <a:rPr lang="fr-FR" b="0" i="0" baseline="0" dirty="0" smtClean="0"/>
              <a:t>dans un </a:t>
            </a:r>
            <a:r>
              <a:rPr lang="fr-FR" b="1" i="0" baseline="0" dirty="0" smtClean="0"/>
              <a:t>but étranger à ces activités</a:t>
            </a:r>
            <a:r>
              <a:rPr lang="fr-FR" b="0" i="0" baseline="0" dirty="0" smtClean="0"/>
              <a:t>. </a:t>
            </a:r>
          </a:p>
          <a:p>
            <a:pPr algn="just"/>
            <a:r>
              <a:rPr lang="fr-FR" dirty="0" smtClean="0"/>
              <a:t>- Le </a:t>
            </a:r>
            <a:r>
              <a:rPr lang="fr-FR" b="1" dirty="0" smtClean="0"/>
              <a:t>montant du crédit </a:t>
            </a:r>
            <a:r>
              <a:rPr lang="fr-FR" dirty="0" smtClean="0"/>
              <a:t>est égal ou supérieur à 200 € et égal ou inférieur à 75 000 €. </a:t>
            </a:r>
          </a:p>
          <a:p>
            <a:pPr marL="171450" indent="-171450" algn="just">
              <a:buFontTx/>
              <a:buChar char="-"/>
            </a:pPr>
            <a:r>
              <a:rPr lang="fr-FR" dirty="0" smtClean="0"/>
              <a:t>Sa durée doit être supérieure à 1 mois</a:t>
            </a:r>
          </a:p>
          <a:p>
            <a:pPr marL="171450" indent="-171450" algn="just">
              <a:buFontTx/>
              <a:buChar char="-"/>
            </a:pPr>
            <a:r>
              <a:rPr lang="fr-FR" dirty="0" smtClean="0"/>
              <a:t>Concerne également les crédits gratuits dont</a:t>
            </a:r>
            <a:r>
              <a:rPr lang="fr-FR" baseline="0" dirty="0" smtClean="0"/>
              <a:t> la durée de remboursement est égale ou supérieure à 3 mois (ex : 3 ou 4 fois sans frais)</a:t>
            </a:r>
            <a:endParaRPr lang="fr-FR" dirty="0" smtClean="0"/>
          </a:p>
          <a:p>
            <a:pPr marL="0" indent="0" algn="just">
              <a:buFontTx/>
              <a:buNone/>
            </a:pPr>
            <a:r>
              <a:rPr lang="fr-FR" b="1" u="sng" dirty="0" smtClean="0"/>
              <a:t>Attention : </a:t>
            </a:r>
            <a:r>
              <a:rPr lang="fr-FR" dirty="0" smtClean="0"/>
              <a:t>depuis le 1er juillet 2016</a:t>
            </a:r>
            <a:r>
              <a:rPr lang="fr-FR" baseline="0" dirty="0" smtClean="0"/>
              <a:t> (ordonnance n°2016-351 du 25 mars 2016) </a:t>
            </a:r>
            <a:r>
              <a:rPr lang="fr-FR" dirty="0" smtClean="0"/>
              <a:t>les crédits finançant des dépenses de réparation, d’amélioration et d’entretien d’un immeuble, dont le montant est supérieur à 75 000 € seront soumis au régime du crédit immobilier, uniquement s’ils sont garantis par une hypothèque. À l’inverse, ceux non garantis ne relèveront plus du régime du crédit immobilier, mais de celui du crédit à la consommation.</a:t>
            </a:r>
          </a:p>
          <a:p>
            <a:pPr marL="0" indent="0" algn="just">
              <a:buFontTx/>
              <a:buNone/>
            </a:pPr>
            <a:r>
              <a:rPr lang="fr-FR" dirty="0" smtClean="0"/>
              <a:t>De même en cas de regroupement de crédit : si la part du crédit immobilier </a:t>
            </a:r>
            <a:r>
              <a:rPr lang="fr-FR" sz="1200" b="0" i="0" kern="1200" dirty="0" smtClean="0">
                <a:solidFill>
                  <a:schemeClr val="tx1"/>
                </a:solidFill>
                <a:effectLst/>
                <a:latin typeface="+mn-lt"/>
                <a:ea typeface="+mn-ea"/>
                <a:cs typeface="+mn-cs"/>
              </a:rPr>
              <a:t>représente au moins 60 % du montant total de l'opération de regroupement de crédits, alors le nouveau crédit est soumis aux dispositions du crédit immobilier. Si la proportion est moindre, alors le nouveau crédit est soumis aux dispositions du crédit à la consommation.</a:t>
            </a:r>
          </a:p>
          <a:p>
            <a:pPr marL="0" indent="0" algn="just">
              <a:buFontTx/>
              <a:buNone/>
            </a:pPr>
            <a:endParaRPr lang="fr-FR" b="1" u="sng" dirty="0" smtClean="0"/>
          </a:p>
          <a:p>
            <a:pPr marL="0" indent="0" algn="just">
              <a:buFontTx/>
              <a:buNone/>
            </a:pPr>
            <a:r>
              <a:rPr lang="fr-FR" b="1" u="sng" dirty="0" smtClean="0"/>
              <a:t>Pourquoi qualifier ou non de crédit à la consommation</a:t>
            </a:r>
            <a:r>
              <a:rPr lang="fr-FR" b="1" u="sng" baseline="0" dirty="0" smtClean="0"/>
              <a:t> ? cela permet à l’emprunteur de bénéficier des mesures légales de protection du consommateur. Certains crédits peuvent être assimilés à un crédit à la consommation mais ils ne bénéficient pas de ces mesures.</a:t>
            </a:r>
            <a:endParaRPr lang="fr-FR" b="1" u="sng" dirty="0" smtClean="0"/>
          </a:p>
          <a:p>
            <a:pPr algn="just"/>
            <a:endParaRPr lang="fr-FR" dirty="0"/>
          </a:p>
        </p:txBody>
      </p:sp>
      <p:sp>
        <p:nvSpPr>
          <p:cNvPr id="7" name="Espace réservé de la date 6"/>
          <p:cNvSpPr>
            <a:spLocks noGrp="1"/>
          </p:cNvSpPr>
          <p:nvPr>
            <p:ph type="dt" idx="10"/>
          </p:nvPr>
        </p:nvSpPr>
        <p:spPr/>
        <p:txBody>
          <a:bodyPr/>
          <a:lstStyle/>
          <a:p>
            <a:fld id="{0CF89C4B-B62B-4249-9FD8-31C93323C76F}" type="datetime1">
              <a:rPr lang="fr-FR" smtClean="0"/>
              <a:t>25/01/2023</a:t>
            </a:fld>
            <a:endParaRPr lang="fr-FR" dirty="0"/>
          </a:p>
        </p:txBody>
      </p:sp>
    </p:spTree>
    <p:extLst>
      <p:ext uri="{BB962C8B-B14F-4D97-AF65-F5344CB8AC3E}">
        <p14:creationId xmlns:p14="http://schemas.microsoft.com/office/powerpoint/2010/main" val="2885259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b="1" i="0" u="none" strike="noStrike" kern="1200" baseline="0" dirty="0" smtClean="0">
                <a:solidFill>
                  <a:schemeClr val="tx1"/>
                </a:solidFill>
                <a:latin typeface="+mn-lt"/>
                <a:ea typeface="+mn-ea"/>
                <a:cs typeface="+mn-cs"/>
              </a:rPr>
              <a:t>Réponse</a:t>
            </a:r>
          </a:p>
          <a:p>
            <a:pPr algn="just"/>
            <a:r>
              <a:rPr lang="fr-FR" sz="1200" b="0" i="0" u="none" strike="noStrike" kern="1200" baseline="0" dirty="0" smtClean="0">
                <a:solidFill>
                  <a:schemeClr val="tx1"/>
                </a:solidFill>
                <a:latin typeface="+mn-lt"/>
                <a:ea typeface="+mn-ea"/>
                <a:cs typeface="+mn-cs"/>
              </a:rPr>
              <a:t>Faux car le fichage au FICP n’a pas de caractère bloquant, c’est une alerte pour les établissements de crédit et les banques. En pratique cependant, les banques seront réticentes à prêter à un « mauvais payeur »</a:t>
            </a:r>
          </a:p>
          <a:p>
            <a:pPr algn="just"/>
            <a:r>
              <a:rPr lang="fr-FR" sz="1200" b="0" i="0" u="none" strike="noStrike" kern="1200" baseline="0" dirty="0" smtClean="0">
                <a:solidFill>
                  <a:schemeClr val="tx1"/>
                </a:solidFill>
                <a:latin typeface="+mn-lt"/>
                <a:ea typeface="+mn-ea"/>
                <a:cs typeface="+mn-cs"/>
              </a:rPr>
              <a:t> </a:t>
            </a:r>
          </a:p>
          <a:p>
            <a:pPr algn="just"/>
            <a:endParaRPr lang="fr-FR" sz="1200" b="0" i="0" u="none" strike="noStrike" kern="1200" baseline="0" dirty="0" smtClean="0">
              <a:solidFill>
                <a:schemeClr val="tx1"/>
              </a:solidFill>
              <a:latin typeface="+mn-lt"/>
              <a:ea typeface="+mn-ea"/>
              <a:cs typeface="+mn-cs"/>
            </a:endParaRPr>
          </a:p>
          <a:p>
            <a:pPr algn="just"/>
            <a:r>
              <a:rPr lang="fr-FR" sz="1200" b="0" i="0" u="none" strike="noStrike" kern="1200" baseline="0" dirty="0" smtClean="0">
                <a:solidFill>
                  <a:schemeClr val="tx1"/>
                </a:solidFill>
                <a:latin typeface="+mn-lt"/>
                <a:ea typeface="+mn-ea"/>
                <a:cs typeface="+mn-cs"/>
              </a:rPr>
              <a:t>	</a:t>
            </a:r>
          </a:p>
          <a:p>
            <a:pPr algn="just"/>
            <a:endParaRPr lang="fr-FR" dirty="0"/>
          </a:p>
        </p:txBody>
      </p:sp>
      <p:sp>
        <p:nvSpPr>
          <p:cNvPr id="4" name="Espace réservé de la date 3"/>
          <p:cNvSpPr>
            <a:spLocks noGrp="1"/>
          </p:cNvSpPr>
          <p:nvPr>
            <p:ph type="dt" idx="10"/>
          </p:nvPr>
        </p:nvSpPr>
        <p:spPr/>
        <p:txBody>
          <a:bodyPr/>
          <a:lstStyle/>
          <a:p>
            <a:fld id="{8760ECB1-E6EA-4965-9CE5-9C0D3E688CD1}" type="datetime1">
              <a:rPr lang="fr-FR" smtClean="0"/>
              <a:t>25/01/2023</a:t>
            </a:fld>
            <a:endParaRPr lang="fr-FR" dirty="0"/>
          </a:p>
        </p:txBody>
      </p:sp>
    </p:spTree>
    <p:extLst>
      <p:ext uri="{BB962C8B-B14F-4D97-AF65-F5344CB8AC3E}">
        <p14:creationId xmlns:p14="http://schemas.microsoft.com/office/powerpoint/2010/main" val="3182151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dirty="0" smtClean="0"/>
              <a:t>Réponse slide suivante</a:t>
            </a:r>
          </a:p>
        </p:txBody>
      </p:sp>
      <p:sp>
        <p:nvSpPr>
          <p:cNvPr id="4" name="Espace réservé de la date 3"/>
          <p:cNvSpPr>
            <a:spLocks noGrp="1"/>
          </p:cNvSpPr>
          <p:nvPr>
            <p:ph type="dt" idx="10"/>
          </p:nvPr>
        </p:nvSpPr>
        <p:spPr/>
        <p:txBody>
          <a:bodyPr/>
          <a:lstStyle/>
          <a:p>
            <a:fld id="{8EB90D94-FAC1-499A-AC48-9E76FA59EF16}" type="datetime1">
              <a:rPr lang="fr-FR" smtClean="0"/>
              <a:t>25/01/2023</a:t>
            </a:fld>
            <a:endParaRPr lang="fr-FR" dirty="0"/>
          </a:p>
        </p:txBody>
      </p:sp>
    </p:spTree>
    <p:extLst>
      <p:ext uri="{BB962C8B-B14F-4D97-AF65-F5344CB8AC3E}">
        <p14:creationId xmlns:p14="http://schemas.microsoft.com/office/powerpoint/2010/main" val="436215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eriod"/>
            </a:pPr>
            <a:r>
              <a:rPr lang="fr-FR" dirty="0" smtClean="0"/>
              <a:t>Dépôt de la demande</a:t>
            </a:r>
          </a:p>
          <a:p>
            <a:pPr marL="228600" indent="-228600">
              <a:buAutoNum type="arabicPeriod"/>
            </a:pPr>
            <a:r>
              <a:rPr lang="fr-FR" dirty="0" smtClean="0"/>
              <a:t>Analyse du dossier</a:t>
            </a:r>
            <a:r>
              <a:rPr lang="fr-FR" baseline="0" dirty="0" smtClean="0"/>
              <a:t> (FICP, </a:t>
            </a:r>
            <a:r>
              <a:rPr lang="fr-FR" baseline="0" dirty="0" err="1" smtClean="0"/>
              <a:t>scoring</a:t>
            </a:r>
            <a:r>
              <a:rPr lang="fr-FR" baseline="0" dirty="0" smtClean="0"/>
              <a:t> …)</a:t>
            </a:r>
            <a:endParaRPr lang="fr-FR" dirty="0" smtClean="0"/>
          </a:p>
          <a:p>
            <a:pPr marL="228600" indent="-228600">
              <a:buAutoNum type="arabicPeriod"/>
            </a:pPr>
            <a:r>
              <a:rPr lang="fr-FR" dirty="0" smtClean="0"/>
              <a:t>Infos et remise de documents (Fiche</a:t>
            </a:r>
            <a:r>
              <a:rPr lang="fr-FR" baseline="0" dirty="0" smtClean="0"/>
              <a:t> d’information précontractuelle + fiche de dialogue)</a:t>
            </a:r>
            <a:endParaRPr lang="fr-FR" dirty="0" smtClean="0"/>
          </a:p>
          <a:p>
            <a:pPr marL="228600" indent="-228600">
              <a:buAutoNum type="arabicPeriod"/>
            </a:pPr>
            <a:r>
              <a:rPr lang="fr-FR" dirty="0" smtClean="0"/>
              <a:t>Offre</a:t>
            </a:r>
            <a:r>
              <a:rPr lang="fr-FR" baseline="0" dirty="0" smtClean="0"/>
              <a:t> de crédit</a:t>
            </a:r>
          </a:p>
          <a:p>
            <a:pPr marL="228600" indent="-228600">
              <a:buAutoNum type="arabicPeriod"/>
            </a:pPr>
            <a:r>
              <a:rPr lang="fr-FR" baseline="0" dirty="0" smtClean="0"/>
              <a:t>Signature du contrat</a:t>
            </a:r>
          </a:p>
          <a:p>
            <a:pPr marL="228600" indent="-228600">
              <a:buAutoNum type="arabicPeriod"/>
            </a:pPr>
            <a:r>
              <a:rPr lang="fr-FR" baseline="0" dirty="0" smtClean="0"/>
              <a:t>Mise à disposition des fonds</a:t>
            </a:r>
            <a:endParaRPr lang="fr-FR" dirty="0" smtClean="0"/>
          </a:p>
          <a:p>
            <a:pPr marL="0" indent="0">
              <a:buNone/>
            </a:pPr>
            <a:endParaRPr lang="fr-FR" dirty="0" smtClean="0"/>
          </a:p>
          <a:p>
            <a:pPr algn="just"/>
            <a:r>
              <a:rPr lang="fr-FR" dirty="0" smtClean="0"/>
              <a:t>Rappel : Une banque n’est jamais obligée d’accorder un crédit au client qui lui en fait la demande. Il n’existe pas de droit au crédit.</a:t>
            </a:r>
          </a:p>
          <a:p>
            <a:pPr algn="just"/>
            <a:endParaRPr lang="fr-FR" dirty="0" smtClean="0"/>
          </a:p>
          <a:p>
            <a:pPr algn="just"/>
            <a:r>
              <a:rPr lang="fr-FR" dirty="0" smtClean="0"/>
              <a:t>Chaque banque peut fixer ses propres critères d’octroi. Elle étudie le dossier du client en fonction de différents points, le plus généralement : </a:t>
            </a:r>
          </a:p>
          <a:p>
            <a:pPr algn="just"/>
            <a:r>
              <a:rPr lang="fr-FR" dirty="0" smtClean="0"/>
              <a:t>- </a:t>
            </a:r>
            <a:r>
              <a:rPr lang="fr-FR" b="1" dirty="0" smtClean="0"/>
              <a:t>Le </a:t>
            </a:r>
            <a:r>
              <a:rPr lang="fr-FR" b="1" dirty="0" err="1" smtClean="0"/>
              <a:t>scoring</a:t>
            </a:r>
            <a:r>
              <a:rPr lang="fr-FR" b="1" dirty="0" smtClean="0"/>
              <a:t> </a:t>
            </a:r>
            <a:r>
              <a:rPr lang="fr-FR" dirty="0" smtClean="0"/>
              <a:t>(La méthode du </a:t>
            </a:r>
            <a:r>
              <a:rPr lang="fr-FR" dirty="0" err="1" smtClean="0"/>
              <a:t>scoring</a:t>
            </a:r>
            <a:r>
              <a:rPr lang="fr-FR" dirty="0" smtClean="0"/>
              <a:t> consiste à étudier la demande de crédit selon une grille de points attribués en fonction des réponses à un questionnaire. L'emprunteur potentiel doit répondre à un certain nombre de questions portant sur sa situation familiale, sa situation professionnelle et sa situation financière.)</a:t>
            </a:r>
          </a:p>
          <a:p>
            <a:pPr algn="just"/>
            <a:r>
              <a:rPr lang="fr-FR" dirty="0" smtClean="0"/>
              <a:t>- </a:t>
            </a:r>
            <a:r>
              <a:rPr lang="fr-FR" b="1" dirty="0" smtClean="0"/>
              <a:t>La situation financière du demandeur </a:t>
            </a:r>
            <a:r>
              <a:rPr lang="fr-FR" dirty="0" smtClean="0"/>
              <a:t>(revenus, charges, nombre de crédits, consultation du Fichier Central</a:t>
            </a:r>
            <a:r>
              <a:rPr lang="fr-FR" baseline="0" dirty="0" smtClean="0"/>
              <a:t> des </a:t>
            </a:r>
            <a:r>
              <a:rPr lang="fr-FR" dirty="0" smtClean="0"/>
              <a:t>Chèques (FCC) et Fichier national de Incidents de remboursements des Crédits</a:t>
            </a:r>
            <a:r>
              <a:rPr lang="fr-FR" baseline="0" dirty="0" smtClean="0"/>
              <a:t> aux Particuliers(FICP))</a:t>
            </a:r>
            <a:r>
              <a:rPr lang="fr-FR" dirty="0" smtClean="0"/>
              <a:t>.</a:t>
            </a:r>
          </a:p>
          <a:p>
            <a:pPr algn="just"/>
            <a:r>
              <a:rPr lang="fr-FR" dirty="0" smtClean="0"/>
              <a:t>- Les garanties (cautions …). </a:t>
            </a:r>
          </a:p>
          <a:p>
            <a:pPr algn="just"/>
            <a:r>
              <a:rPr lang="fr-FR" b="1" dirty="0" smtClean="0"/>
              <a:t>Attention :</a:t>
            </a:r>
            <a:r>
              <a:rPr lang="fr-FR" dirty="0" smtClean="0"/>
              <a:t> Une inscription au FICP est une mesure destinée à alerter les banquiers sur la situation financière d’un client dans le cadre d’une demande de crédit et </a:t>
            </a:r>
            <a:r>
              <a:rPr lang="fr-FR" b="1" dirty="0" smtClean="0"/>
              <a:t>ne constitue pas une interdiction de crédit.</a:t>
            </a:r>
          </a:p>
          <a:p>
            <a:pPr algn="just"/>
            <a:endParaRPr lang="fr-FR" dirty="0" smtClean="0"/>
          </a:p>
          <a:p>
            <a:pPr algn="just"/>
            <a:r>
              <a:rPr lang="fr-FR" dirty="0" smtClean="0"/>
              <a:t>Le prêteur ou l’intermédiaire de crédit doit remettre une fiche d’information afin que le client puisse comparer les différentes offres de crédit et choisir la plus adaptée à sa situation.</a:t>
            </a:r>
          </a:p>
          <a:p>
            <a:pPr algn="just"/>
            <a:endParaRPr lang="fr-FR" dirty="0" smtClean="0"/>
          </a:p>
          <a:p>
            <a:pPr algn="just"/>
            <a:r>
              <a:rPr lang="fr-FR" dirty="0" smtClean="0"/>
              <a:t>L’offre de contrat de crédit est établie par écrit ou sur un autre support durable (voie électronique). </a:t>
            </a:r>
          </a:p>
          <a:p>
            <a:pPr algn="just"/>
            <a:r>
              <a:rPr lang="fr-FR" dirty="0" smtClean="0"/>
              <a:t>Votre prêteur a pour obligation de maintenir les conditions proposées dans l’offre pendant une durée minimale de 15 jours à compter de cet envoi</a:t>
            </a:r>
          </a:p>
          <a:p>
            <a:pPr algn="just"/>
            <a:endParaRPr lang="fr-FR" dirty="0" smtClean="0"/>
          </a:p>
          <a:p>
            <a:pPr algn="just"/>
            <a:r>
              <a:rPr lang="fr-FR" b="1" u="sng" dirty="0" smtClean="0"/>
              <a:t>A savoir :</a:t>
            </a:r>
            <a:r>
              <a:rPr lang="fr-FR" b="1" u="none" dirty="0" smtClean="0"/>
              <a:t>  </a:t>
            </a:r>
            <a:r>
              <a:rPr lang="fr-FR" dirty="0" smtClean="0"/>
              <a:t>en cas de non-respect du devoir d’explication ou de vérification de votre solvabilité, votre prêteur risque la déchéance totale ou partielle du droit aux intérêts, c’est-à-dire, qu’une décision du juge pourrait le priver du droit de percevoir des intérêts sur le crédit.</a:t>
            </a:r>
          </a:p>
          <a:p>
            <a:pPr algn="just"/>
            <a:endParaRPr lang="fr-FR" dirty="0" smtClean="0"/>
          </a:p>
          <a:p>
            <a:pPr marL="0" indent="0">
              <a:buNone/>
            </a:pPr>
            <a:endParaRPr lang="fr-FR" dirty="0" smtClean="0"/>
          </a:p>
        </p:txBody>
      </p:sp>
      <p:sp>
        <p:nvSpPr>
          <p:cNvPr id="4" name="Espace réservé de la date 3"/>
          <p:cNvSpPr>
            <a:spLocks noGrp="1"/>
          </p:cNvSpPr>
          <p:nvPr>
            <p:ph type="dt" idx="10"/>
          </p:nvPr>
        </p:nvSpPr>
        <p:spPr/>
        <p:txBody>
          <a:bodyPr/>
          <a:lstStyle/>
          <a:p>
            <a:fld id="{9D9612FA-F7D3-48B6-932A-818B20E2DDAE}" type="datetime1">
              <a:rPr lang="fr-FR" smtClean="0"/>
              <a:t>25/01/2023</a:t>
            </a:fld>
            <a:endParaRPr lang="fr-FR" dirty="0"/>
          </a:p>
        </p:txBody>
      </p:sp>
    </p:spTree>
    <p:extLst>
      <p:ext uri="{BB962C8B-B14F-4D97-AF65-F5344CB8AC3E}">
        <p14:creationId xmlns:p14="http://schemas.microsoft.com/office/powerpoint/2010/main" val="436215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législation encadre de façon stricte le crédit à la consommation </a:t>
            </a:r>
          </a:p>
          <a:p>
            <a:endParaRPr lang="fr-FR" dirty="0" smtClean="0"/>
          </a:p>
          <a:p>
            <a:r>
              <a:rPr lang="fr-FR" b="1" u="sng" dirty="0" smtClean="0"/>
              <a:t>Phase précontractuelle</a:t>
            </a:r>
          </a:p>
          <a:p>
            <a:r>
              <a:rPr lang="fr-FR" b="1" u="none" dirty="0" smtClean="0"/>
              <a:t>Toute publicité comprend </a:t>
            </a:r>
            <a:endParaRPr lang="fr-FR" b="0" u="none" dirty="0" smtClean="0"/>
          </a:p>
          <a:p>
            <a:pPr marL="171450" indent="-171450">
              <a:buFontTx/>
              <a:buChar char="-"/>
            </a:pPr>
            <a:r>
              <a:rPr lang="fr-FR" b="0" u="none" baseline="0" dirty="0" smtClean="0"/>
              <a:t>l’avertissement « un crédit vous engage et doit être remboursé. Vérifiez vos capacités de remboursement avant de vous engager »</a:t>
            </a:r>
          </a:p>
          <a:p>
            <a:pPr marL="171450" indent="-171450">
              <a:buFontTx/>
              <a:buChar char="-"/>
            </a:pPr>
            <a:r>
              <a:rPr lang="fr-FR" b="0" u="none" baseline="0" dirty="0" smtClean="0"/>
              <a:t>Si elle indique un taux d’intérêt ou des informations chiffrées liées au coût : doit mentionner le montant total du crédit et le TAEG</a:t>
            </a:r>
          </a:p>
          <a:p>
            <a:pPr marL="171450" indent="-171450">
              <a:buFontTx/>
              <a:buChar char="-"/>
            </a:pPr>
            <a:r>
              <a:rPr lang="fr-FR" b="0" u="none" baseline="0" dirty="0" smtClean="0"/>
              <a:t>Si le crédit est assorti d’une proposition d’assurance la publicité doit mentionner le coût de l’assurance avec un exemple représentatif</a:t>
            </a:r>
          </a:p>
          <a:p>
            <a:pPr marL="171450" indent="-171450">
              <a:buFontTx/>
              <a:buChar char="-"/>
            </a:pPr>
            <a:endParaRPr lang="fr-FR" b="0" u="none" baseline="0" dirty="0" smtClean="0"/>
          </a:p>
          <a:p>
            <a:pPr marL="171450" indent="-171450">
              <a:buFontTx/>
              <a:buChar char="-"/>
            </a:pPr>
            <a:r>
              <a:rPr lang="fr-FR" b="1" u="none" baseline="0" dirty="0" smtClean="0"/>
              <a:t>Information préalable :</a:t>
            </a:r>
          </a:p>
          <a:p>
            <a:pPr marL="0" indent="0">
              <a:buFontTx/>
              <a:buNone/>
            </a:pPr>
            <a:r>
              <a:rPr lang="fr-FR" b="0" u="none" baseline="0" dirty="0" smtClean="0"/>
              <a:t>L’organisme prêteur doit remettre à l’emprunteur une fiche d’information standardisée lui permettant de connaître pleinement l’étendue de son engagement et de comparer les offres.</a:t>
            </a:r>
          </a:p>
          <a:p>
            <a:pPr marL="0" indent="0" algn="just">
              <a:buFontTx/>
              <a:buNone/>
            </a:pPr>
            <a:r>
              <a:rPr lang="fr-FR" b="1" u="sng" dirty="0" smtClean="0"/>
              <a:t>La fiche doit comporter notamment les informations suivantes :</a:t>
            </a:r>
          </a:p>
          <a:p>
            <a:pPr marL="0" indent="0" algn="just">
              <a:buFontTx/>
              <a:buNone/>
            </a:pPr>
            <a:r>
              <a:rPr lang="fr-FR" dirty="0" smtClean="0"/>
              <a:t>- l’identité et l’adresse du prêteur et, le cas échéant, celles de l’intermédiaire de crédit,</a:t>
            </a:r>
          </a:p>
          <a:p>
            <a:pPr marL="0" indent="0" algn="just">
              <a:buFontTx/>
              <a:buNone/>
            </a:pPr>
            <a:r>
              <a:rPr lang="fr-FR" dirty="0" smtClean="0"/>
              <a:t>- le type de crédit,</a:t>
            </a:r>
          </a:p>
          <a:p>
            <a:pPr marL="0" indent="0" algn="just">
              <a:buFontTx/>
              <a:buNone/>
            </a:pPr>
            <a:r>
              <a:rPr lang="fr-FR" dirty="0" smtClean="0"/>
              <a:t>- le montant total du crédit et les conditions de mise à disposition des fonds,</a:t>
            </a:r>
          </a:p>
          <a:p>
            <a:pPr marL="0" indent="0" algn="just">
              <a:buFontTx/>
              <a:buNone/>
            </a:pPr>
            <a:r>
              <a:rPr lang="fr-FR" dirty="0" smtClean="0"/>
              <a:t>- la durée du contrat de crédit,</a:t>
            </a:r>
          </a:p>
          <a:p>
            <a:pPr marL="0" indent="0" algn="just">
              <a:buFontTx/>
              <a:buNone/>
            </a:pPr>
            <a:r>
              <a:rPr lang="fr-FR" dirty="0" smtClean="0"/>
              <a:t>- le montant, le nombre et la périodicité des échéances que l’emprunteur doit verser et, le cas échéant, l’ordre dans lequel les échéances seront affectées aux différents soldes dus fixés à des taux différents aux fins de remboursement,</a:t>
            </a:r>
          </a:p>
          <a:p>
            <a:pPr marL="0" indent="0" algn="just">
              <a:buFontTx/>
              <a:buNone/>
            </a:pPr>
            <a:r>
              <a:rPr lang="fr-FR" dirty="0" smtClean="0"/>
              <a:t>- le montant total dû par l’emprunteur,</a:t>
            </a:r>
          </a:p>
          <a:p>
            <a:pPr marL="0" indent="0" algn="just">
              <a:buFontTx/>
              <a:buNone/>
            </a:pPr>
            <a:r>
              <a:rPr lang="fr-FR" dirty="0" smtClean="0"/>
              <a:t>- le cas échéant, les sûretés exigées,</a:t>
            </a:r>
          </a:p>
          <a:p>
            <a:pPr marL="0" indent="0" algn="just">
              <a:buFontTx/>
              <a:buNone/>
            </a:pPr>
            <a:r>
              <a:rPr lang="fr-FR" dirty="0" smtClean="0"/>
              <a:t>- le taux débiteur, les conditions applicables à ce taux et, le cas échéant, tout indice ou taux de référence qui se rapporte au taux initial débiteur, ainsi que les périodes, conditions et procédures d’adaptation du taux. Si différents taux débiteurs s’appliquent en fonction des circonstances, ces informations portent sur tous les taux applicables,</a:t>
            </a:r>
          </a:p>
          <a:p>
            <a:pPr marL="0" indent="0" algn="just">
              <a:buFontTx/>
              <a:buNone/>
            </a:pPr>
            <a:r>
              <a:rPr lang="fr-FR" dirty="0" smtClean="0"/>
              <a:t>- le Taux annuel effectif</a:t>
            </a:r>
            <a:r>
              <a:rPr lang="fr-FR" baseline="0" dirty="0" smtClean="0"/>
              <a:t> global (</a:t>
            </a:r>
            <a:r>
              <a:rPr lang="fr-FR" dirty="0" smtClean="0"/>
              <a:t>TAEG) à l’aide d’un exemple représentatif,</a:t>
            </a:r>
          </a:p>
          <a:p>
            <a:pPr marL="0" indent="0" algn="just">
              <a:buFontTx/>
              <a:buNone/>
            </a:pPr>
            <a:r>
              <a:rPr lang="fr-FR" dirty="0" smtClean="0"/>
              <a:t>- tous les frais liés à l’exécution du contrat de crédit,</a:t>
            </a:r>
          </a:p>
          <a:p>
            <a:pPr marL="0" indent="0" algn="just">
              <a:buFontTx/>
              <a:buNone/>
            </a:pPr>
            <a:r>
              <a:rPr lang="fr-FR" dirty="0" smtClean="0"/>
              <a:t>- les indemnités en cas de retard de paiement,</a:t>
            </a:r>
          </a:p>
          <a:p>
            <a:pPr marL="0" indent="0" algn="just">
              <a:buFontTx/>
              <a:buNone/>
            </a:pPr>
            <a:r>
              <a:rPr lang="fr-FR" dirty="0" smtClean="0"/>
              <a:t>- le délai pendant lequel le prêteur est engagé par les informations précontractuelles,</a:t>
            </a:r>
          </a:p>
          <a:p>
            <a:pPr marL="171450" indent="-171450" algn="just">
              <a:buFontTx/>
              <a:buChar char="-"/>
            </a:pPr>
            <a:r>
              <a:rPr lang="fr-FR" dirty="0" smtClean="0"/>
              <a:t>l’existence du droit de rétractation.</a:t>
            </a:r>
          </a:p>
          <a:p>
            <a:pPr marL="171450" indent="-171450" algn="just">
              <a:buFontTx/>
              <a:buChar char="-"/>
            </a:pPr>
            <a:endParaRPr lang="fr-FR" dirty="0" smtClean="0"/>
          </a:p>
          <a:p>
            <a:pPr marL="0" indent="0" algn="just">
              <a:buFontTx/>
              <a:buNone/>
            </a:pPr>
            <a:r>
              <a:rPr lang="fr-FR" b="1" u="sng" dirty="0" smtClean="0"/>
              <a:t>Important</a:t>
            </a:r>
            <a:r>
              <a:rPr lang="fr-FR" b="1" u="sng" baseline="0" dirty="0" smtClean="0"/>
              <a:t> : </a:t>
            </a:r>
            <a:r>
              <a:rPr lang="fr-FR" b="0" u="none" baseline="0" dirty="0" smtClean="0"/>
              <a:t> c</a:t>
            </a:r>
            <a:r>
              <a:rPr lang="fr-FR" b="0" u="none" dirty="0" smtClean="0"/>
              <a:t>ette </a:t>
            </a:r>
            <a:r>
              <a:rPr lang="fr-FR" dirty="0" smtClean="0"/>
              <a:t>fiche, remise dans tous les cas, ne doit pas être confondue avec la fiche de dialogue, que doit remplir le prêteur avec l’emprunteur en cas de transaction à distance ou sur le lieu de vente, pour évaluer sa solvabilité. Dans un tel cas, le prêteur doit remettre la Fiche d ’Information</a:t>
            </a:r>
            <a:r>
              <a:rPr lang="fr-FR" baseline="0" dirty="0" smtClean="0"/>
              <a:t> Précontractuelle (</a:t>
            </a:r>
            <a:r>
              <a:rPr lang="fr-FR" dirty="0" smtClean="0"/>
              <a:t>FIP) et établir la fiche de dialogue.</a:t>
            </a:r>
          </a:p>
          <a:p>
            <a:pPr marL="0" indent="0" algn="just">
              <a:buFontTx/>
              <a:buNone/>
            </a:pPr>
            <a:endParaRPr lang="fr-FR" dirty="0" smtClean="0"/>
          </a:p>
          <a:p>
            <a:pPr marL="0" indent="0" algn="just">
              <a:buFontTx/>
              <a:buNone/>
            </a:pPr>
            <a:r>
              <a:rPr lang="fr-FR" b="1" u="sng" dirty="0" smtClean="0"/>
              <a:t>A savoir :  </a:t>
            </a:r>
            <a:r>
              <a:rPr lang="fr-FR" dirty="0" smtClean="0"/>
              <a:t>en cas de non-respect du devoir d’explication ou de vérification de votre solvabilité, votre prêteur risque la déchéance totale ou partielle du droit aux intérêts, c’est-à-dire, qu’une décision du juge pourrait le priver du droit de percevoir des intérêts sur le crédit. </a:t>
            </a:r>
          </a:p>
          <a:p>
            <a:pPr marL="0" indent="0">
              <a:buFontTx/>
              <a:buNone/>
            </a:pPr>
            <a:endParaRPr lang="fr-FR" b="0" u="none" baseline="0" dirty="0" smtClean="0"/>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fr-FR" b="0" u="none" baseline="0" dirty="0" smtClean="0"/>
              <a:t>Cas de l’opération conclue sur un lieu de vente : le prêteur doit remettre une fiche spéciale qui comporte des éléments relatifs aux ressources et charges de l’emprunteur (+ crédits en cours) Cette fiche doit être signée ou validée par l’emprunteur. Si le crédit est supérieur à 3000 € il est nécessaire d’obtenir des pièces justificatives (justificatif de domicile, de revenus, identité).</a:t>
            </a:r>
          </a:p>
          <a:p>
            <a:pPr marL="0" indent="0">
              <a:buFont typeface="Symbol" panose="05050102010706020507" pitchFamily="18" charset="2"/>
              <a:buNone/>
            </a:pPr>
            <a:endParaRPr lang="fr-FR" b="0" u="none" baseline="0" dirty="0" smtClean="0"/>
          </a:p>
          <a:p>
            <a:pPr marL="171450" indent="-171450">
              <a:buFontTx/>
              <a:buChar char="-"/>
            </a:pPr>
            <a:r>
              <a:rPr lang="fr-FR" b="1" u="none" baseline="0" dirty="0" smtClean="0"/>
              <a:t>Obligations d’explication et de vérification de la solvabilité </a:t>
            </a:r>
          </a:p>
          <a:p>
            <a:pPr marL="0" indent="0">
              <a:buFontTx/>
              <a:buNone/>
            </a:pPr>
            <a:r>
              <a:rPr lang="fr-FR" b="0" u="none" dirty="0" smtClean="0"/>
              <a:t>Avant de conclure le contrat, le prêteur</a:t>
            </a:r>
            <a:r>
              <a:rPr lang="fr-FR" b="0" u="none" baseline="0" dirty="0" smtClean="0"/>
              <a:t> doit fournir toute explication à l’emprunteur lui permettant de savoir si le crédit proposé est adapté à ses besoins et sa situation financière . Il doit attirer l’attention sur les conséquences que ce crédit peut avoir sur sa situation financière y compris en cas de défaut de paiement. Il doit également vérifier la solvabilité et consulter le FICP. </a:t>
            </a:r>
          </a:p>
          <a:p>
            <a:pPr marL="0" indent="0">
              <a:buFontTx/>
              <a:buNone/>
            </a:pPr>
            <a:r>
              <a:rPr lang="fr-FR" b="0" u="none" baseline="0" dirty="0" smtClean="0"/>
              <a:t>A savoir : le devoir de mise en garde n’est pas prévu par la loi mais la Cour de cassation a mis à la charge des prêteurs une obligation de vérifier l’aptitude du client à rembourser le crédit au regard de ses capacités financières au jour de sa souscription.</a:t>
            </a:r>
            <a:endParaRPr lang="fr-FR" b="0" u="none" dirty="0"/>
          </a:p>
        </p:txBody>
      </p:sp>
      <p:sp>
        <p:nvSpPr>
          <p:cNvPr id="7" name="Espace réservé de la date 6"/>
          <p:cNvSpPr>
            <a:spLocks noGrp="1"/>
          </p:cNvSpPr>
          <p:nvPr>
            <p:ph type="dt" idx="10"/>
          </p:nvPr>
        </p:nvSpPr>
        <p:spPr/>
        <p:txBody>
          <a:bodyPr/>
          <a:lstStyle/>
          <a:p>
            <a:fld id="{F5B2AB3C-A45F-423C-95FB-423BF6585E48}" type="datetime1">
              <a:rPr lang="fr-FR" smtClean="0"/>
              <a:t>25/01/2023</a:t>
            </a:fld>
            <a:endParaRPr lang="fr-FR" dirty="0"/>
          </a:p>
        </p:txBody>
      </p:sp>
    </p:spTree>
    <p:extLst>
      <p:ext uri="{BB962C8B-B14F-4D97-AF65-F5344CB8AC3E}">
        <p14:creationId xmlns:p14="http://schemas.microsoft.com/office/powerpoint/2010/main" val="681556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endParaRPr lang="fr-FR" dirty="0" smtClean="0"/>
          </a:p>
          <a:p>
            <a:pPr marL="0" indent="0">
              <a:buFontTx/>
              <a:buNone/>
            </a:pPr>
            <a:endParaRPr lang="fr-FR" dirty="0"/>
          </a:p>
        </p:txBody>
      </p:sp>
      <p:sp>
        <p:nvSpPr>
          <p:cNvPr id="7" name="Espace réservé de la date 6"/>
          <p:cNvSpPr>
            <a:spLocks noGrp="1"/>
          </p:cNvSpPr>
          <p:nvPr>
            <p:ph type="dt" idx="10"/>
          </p:nvPr>
        </p:nvSpPr>
        <p:spPr/>
        <p:txBody>
          <a:bodyPr/>
          <a:lstStyle/>
          <a:p>
            <a:fld id="{3C64BE72-DB45-4B54-8BAB-B3B81C553A57}" type="datetime1">
              <a:rPr lang="fr-FR" smtClean="0"/>
              <a:t>25/01/2023</a:t>
            </a:fld>
            <a:endParaRPr lang="fr-FR" dirty="0"/>
          </a:p>
        </p:txBody>
      </p:sp>
    </p:spTree>
    <p:extLst>
      <p:ext uri="{BB962C8B-B14F-4D97-AF65-F5344CB8AC3E}">
        <p14:creationId xmlns:p14="http://schemas.microsoft.com/office/powerpoint/2010/main" val="3813244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Formation</a:t>
            </a:r>
            <a:r>
              <a:rPr lang="fr-FR" baseline="0" dirty="0" smtClean="0"/>
              <a:t> du contrat :</a:t>
            </a:r>
          </a:p>
          <a:p>
            <a:endParaRPr lang="fr-FR" baseline="0" dirty="0" smtClean="0"/>
          </a:p>
          <a:p>
            <a:pPr marL="171450" indent="-171450">
              <a:buFontTx/>
              <a:buChar char="-"/>
            </a:pPr>
            <a:r>
              <a:rPr lang="fr-FR" baseline="0" dirty="0" smtClean="0"/>
              <a:t>L’offre : </a:t>
            </a:r>
          </a:p>
          <a:p>
            <a:pPr marL="171450" indent="-171450">
              <a:buFontTx/>
              <a:buChar char="-"/>
            </a:pPr>
            <a:r>
              <a:rPr lang="fr-FR" baseline="0" dirty="0" smtClean="0"/>
              <a:t>Elle doit être écrite</a:t>
            </a:r>
          </a:p>
          <a:p>
            <a:pPr marL="171450" indent="-171450">
              <a:buFontTx/>
              <a:buChar char="-"/>
            </a:pPr>
            <a:r>
              <a:rPr lang="fr-FR" baseline="0" dirty="0" smtClean="0"/>
              <a:t>Envoyée à la caution si elle existe</a:t>
            </a:r>
          </a:p>
          <a:p>
            <a:pPr marL="171450" indent="-171450">
              <a:buFontTx/>
              <a:buChar char="-"/>
            </a:pPr>
            <a:r>
              <a:rPr lang="fr-FR" baseline="0" dirty="0" smtClean="0"/>
              <a:t>En pratique elle est remise à la fin de l’entretien préalable ou envoyée par courrier.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Accompagnée de la fiche précontractuelle standardisée.</a:t>
            </a:r>
          </a:p>
          <a:p>
            <a:pPr marL="171450" indent="-171450">
              <a:buFontTx/>
              <a:buChar char="-"/>
            </a:pPr>
            <a:r>
              <a:rPr lang="fr-FR" baseline="0" dirty="0" smtClean="0"/>
              <a:t>Validité de l’offre : 15 jours période pendant laquelle l’emprunteur peut accepter et retourner l’offre. Après cette période le prêteur pourra changer son offre par exemple augmenter les taux</a:t>
            </a:r>
          </a:p>
          <a:p>
            <a:pPr marL="171450" indent="-171450">
              <a:buFontTx/>
              <a:buChar char="-"/>
            </a:pPr>
            <a:endParaRPr lang="fr-FR" baseline="0" dirty="0" smtClean="0"/>
          </a:p>
          <a:p>
            <a:pPr marL="171450" indent="-171450">
              <a:buFontTx/>
              <a:buChar char="-"/>
            </a:pPr>
            <a:r>
              <a:rPr lang="fr-FR" baseline="0" dirty="0" smtClean="0"/>
              <a:t>L’acceptation de l’offre est matérialisée par la signature du contrat qui est le point de départ du délai de rétractation de 14 jours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L’offre de crédit est conclue à la double condition que le client n’utilise pas sa faculté de rétractation et que le prêteur lui fasse connaître sa décision d’octroyer le crédit dans un délai de 7 jours à compter de l’acceptation dudit crédit par le client. Cette décision peut notamment se faire par la remise des fonds.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Forme de la rétractation : </a:t>
            </a:r>
            <a:r>
              <a:rPr lang="fr-FR" sz="1200" i="1" kern="1200" dirty="0" smtClean="0">
                <a:solidFill>
                  <a:schemeClr val="tx1"/>
                </a:solidFill>
                <a:effectLst/>
                <a:latin typeface="+mn-lt"/>
                <a:ea typeface="+mn-ea"/>
                <a:cs typeface="+mn-cs"/>
              </a:rPr>
              <a:t>un formulaire détachable est joint à son exemplaire du contrat de crédit.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1" kern="1200" baseline="0" dirty="0" smtClean="0">
              <a:solidFill>
                <a:schemeClr val="tx1"/>
              </a:solidFill>
              <a:effectLst/>
              <a:latin typeface="+mn-lt"/>
              <a:ea typeface="+mn-ea"/>
              <a:cs typeface="+mn-cs"/>
            </a:endParaRPr>
          </a:p>
          <a:p>
            <a:r>
              <a:rPr lang="fr-FR" sz="1200" i="1" kern="1200" baseline="0" dirty="0" smtClean="0">
                <a:solidFill>
                  <a:schemeClr val="tx1"/>
                </a:solidFill>
                <a:effectLst/>
                <a:latin typeface="+mn-lt"/>
                <a:ea typeface="+mn-ea"/>
                <a:cs typeface="+mn-cs"/>
              </a:rPr>
              <a:t>Pour aller plus loin : </a:t>
            </a:r>
          </a:p>
          <a:p>
            <a:r>
              <a:rPr lang="fr-FR" sz="1200" i="1" kern="1200" baseline="0" dirty="0" smtClean="0">
                <a:solidFill>
                  <a:schemeClr val="tx1"/>
                </a:solidFill>
                <a:effectLst/>
                <a:latin typeface="+mn-lt"/>
                <a:ea typeface="+mn-ea"/>
                <a:cs typeface="+mn-cs"/>
              </a:rPr>
              <a:t>Exception crédit affecté : Si l’emprunteur demande expressément de raccourcir le délai peut être ramené à 3 jours calendaires (ex : souhait d’obtenir la livraison immédiate du bien)</a:t>
            </a:r>
          </a:p>
          <a:p>
            <a:r>
              <a:rPr lang="fr-FR" sz="1200" kern="1200" dirty="0" smtClean="0">
                <a:solidFill>
                  <a:schemeClr val="tx1"/>
                </a:solidFill>
                <a:effectLst/>
                <a:latin typeface="+mn-lt"/>
                <a:ea typeface="+mn-ea"/>
                <a:cs typeface="+mn-cs"/>
              </a:rPr>
              <a:t>Les articles L. 312-19 et suivants du code de la consommation prévoient que « </a:t>
            </a:r>
            <a:r>
              <a:rPr lang="fr-FR" sz="1200" i="1" kern="1200" dirty="0" smtClean="0">
                <a:solidFill>
                  <a:schemeClr val="tx1"/>
                </a:solidFill>
                <a:effectLst/>
                <a:latin typeface="+mn-lt"/>
                <a:ea typeface="+mn-ea"/>
                <a:cs typeface="+mn-cs"/>
              </a:rPr>
              <a:t>l'emprunteur peut se rétracter sans motifs dans un délai de quatorze jours calendaires révolus à compter du jour de l'acceptation de l'offre de contrat de crédit comprenant les informations prévues à l'article L. 312-28  Afin de permettre l'exercice de ce droit de rétractation mentionné à l’article L. 312‑19, un formulaire détachable est joint à son exemplaire du contrat de crédit. L'exercice par l'emprunteur de son droit de rétractation ne peut donner lieu à enregistrement sur un fichier. En cas d'exercice de son droit de rétractation, l'emprunteur n'est plus tenu par le contrat de service accessoire au contrat de crédit » et « le contrat accepté par l'emprunteur ne devient parfait qu'à la double condition que celui-ci n'ait pas usage de sa faculté de rétractation et que le </a:t>
            </a:r>
            <a:r>
              <a:rPr lang="fr-FR" sz="1200" b="0" i="1" kern="1200" dirty="0" smtClean="0">
                <a:solidFill>
                  <a:schemeClr val="tx1"/>
                </a:solidFill>
                <a:effectLst/>
                <a:latin typeface="+mn-lt"/>
                <a:ea typeface="+mn-ea"/>
                <a:cs typeface="+mn-cs"/>
              </a:rPr>
              <a:t>prêteur ait fait connaître à l'emprunteur sa décision d'accorder le crédit, dans un délai de sept jours. </a:t>
            </a:r>
            <a:r>
              <a:rPr lang="fr-FR" sz="1200" i="1" kern="1200" dirty="0" smtClean="0">
                <a:solidFill>
                  <a:schemeClr val="tx1"/>
                </a:solidFill>
                <a:effectLst/>
                <a:latin typeface="+mn-lt"/>
                <a:ea typeface="+mn-ea"/>
                <a:cs typeface="+mn-cs"/>
              </a:rPr>
              <a:t>L'agrément de la personne de l'emprunteur est réputé refusé si, à l'expiration de ce délai, la décision d'accorder le crédit n'a pas été portée à la connaissance de l'intéressé. L'agrément de la personne de l'emprunteur parvenu à sa connaissance après l'expiration de ce délai reste néanmoins valable si celui-ci entend toujours bénéficier du crédit. La mise à disposition des fonds au-delà du délai de sept jours mentionné à l'article L. 312-25 vaut agrément de l'emprunteur par le prêteur</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p:txBody>
      </p:sp>
      <p:sp>
        <p:nvSpPr>
          <p:cNvPr id="7" name="Espace réservé de la date 6"/>
          <p:cNvSpPr>
            <a:spLocks noGrp="1"/>
          </p:cNvSpPr>
          <p:nvPr>
            <p:ph type="dt" idx="10"/>
          </p:nvPr>
        </p:nvSpPr>
        <p:spPr/>
        <p:txBody>
          <a:bodyPr/>
          <a:lstStyle/>
          <a:p>
            <a:fld id="{F5B2AB3C-A45F-423C-95FB-423BF6585E48}" type="datetime1">
              <a:rPr lang="fr-FR" smtClean="0"/>
              <a:t>25/01/2023</a:t>
            </a:fld>
            <a:endParaRPr lang="fr-FR" dirty="0"/>
          </a:p>
        </p:txBody>
      </p:sp>
    </p:spTree>
    <p:extLst>
      <p:ext uri="{BB962C8B-B14F-4D97-AF65-F5344CB8AC3E}">
        <p14:creationId xmlns:p14="http://schemas.microsoft.com/office/powerpoint/2010/main" val="671004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dirty="0" smtClean="0"/>
              <a:t>1. Analyse : Analyse de la capacité financière + Consultation FICP</a:t>
            </a:r>
          </a:p>
          <a:p>
            <a:pPr algn="just"/>
            <a:r>
              <a:rPr lang="fr-FR" dirty="0" smtClean="0"/>
              <a:t>2. Fiche d’info + dialogue</a:t>
            </a:r>
          </a:p>
          <a:p>
            <a:pPr algn="just"/>
            <a:r>
              <a:rPr lang="fr-FR" dirty="0" smtClean="0"/>
              <a:t>3. Offre de crédit</a:t>
            </a:r>
            <a:r>
              <a:rPr lang="fr-FR" baseline="0" dirty="0" smtClean="0"/>
              <a:t> valable 15 jours</a:t>
            </a:r>
          </a:p>
          <a:p>
            <a:pPr algn="just"/>
            <a:r>
              <a:rPr lang="fr-FR" baseline="0" dirty="0" smtClean="0"/>
              <a:t>4. Signature du contrat : lorsque le client accepte l’offre de crédit, il bénéficie d’un délai de rétractation de 14 jours calendaires à compter de la date d’acceptation. Pour faciliter ce droit, le prêteur doit joindre au contrat de crédit un formulaire de rétractation détachable. Le client n’a pas à justifier cette décision et  le prêteur ne pourra pas enregistrer dans un fichier l’exercice de ce droit de rétractation.</a:t>
            </a:r>
          </a:p>
          <a:p>
            <a:pPr algn="just"/>
            <a:r>
              <a:rPr lang="fr-FR" baseline="0" dirty="0" smtClean="0"/>
              <a:t>5. L’offre de crédit est conclue à la double condition que le client n’utilise pas sa faculté de rétractation et que le prêteur lui fasse connaître sa décision d’octroyer le crédit dans un délai de 7 jours à compter de l’acceptation dudit crédit par le client. Cette décision peut notamment se faire par la remise des fonds. </a:t>
            </a:r>
            <a:endParaRPr lang="fr-FR" dirty="0"/>
          </a:p>
        </p:txBody>
      </p:sp>
      <p:sp>
        <p:nvSpPr>
          <p:cNvPr id="7" name="Espace réservé de la date 6"/>
          <p:cNvSpPr>
            <a:spLocks noGrp="1"/>
          </p:cNvSpPr>
          <p:nvPr>
            <p:ph type="dt" idx="10"/>
          </p:nvPr>
        </p:nvSpPr>
        <p:spPr/>
        <p:txBody>
          <a:bodyPr/>
          <a:lstStyle/>
          <a:p>
            <a:fld id="{463855E4-1192-44B9-B442-BBEA7A9EC464}" type="datetime1">
              <a:rPr lang="fr-FR" smtClean="0"/>
              <a:t>25/01/2023</a:t>
            </a:fld>
            <a:endParaRPr lang="fr-FR" dirty="0"/>
          </a:p>
        </p:txBody>
      </p:sp>
    </p:spTree>
    <p:extLst>
      <p:ext uri="{BB962C8B-B14F-4D97-AF65-F5344CB8AC3E}">
        <p14:creationId xmlns:p14="http://schemas.microsoft.com/office/powerpoint/2010/main" val="2885259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b="1" i="0" u="none" strike="noStrike" kern="1200" baseline="0" dirty="0" smtClean="0">
                <a:solidFill>
                  <a:schemeClr val="tx1"/>
                </a:solidFill>
                <a:latin typeface="+mn-lt"/>
                <a:ea typeface="+mn-ea"/>
                <a:cs typeface="+mn-cs"/>
              </a:rPr>
              <a:t>Réponse</a:t>
            </a:r>
          </a:p>
          <a:p>
            <a:pPr algn="just"/>
            <a:r>
              <a:rPr lang="fr-FR" sz="1200" b="0" i="0" u="none" strike="noStrike" kern="1200" baseline="0" dirty="0" smtClean="0">
                <a:solidFill>
                  <a:schemeClr val="tx1"/>
                </a:solidFill>
                <a:latin typeface="+mn-lt"/>
                <a:ea typeface="+mn-ea"/>
                <a:cs typeface="+mn-cs"/>
              </a:rPr>
              <a:t>Faux</a:t>
            </a:r>
          </a:p>
          <a:p>
            <a:pPr algn="just"/>
            <a:r>
              <a:rPr lang="fr-FR" sz="1200" b="0" i="0" u="none" strike="noStrike" kern="1200" baseline="0" dirty="0" smtClean="0">
                <a:solidFill>
                  <a:schemeClr val="tx1"/>
                </a:solidFill>
                <a:latin typeface="+mn-lt"/>
                <a:ea typeface="+mn-ea"/>
                <a:cs typeface="+mn-cs"/>
              </a:rPr>
              <a:t> </a:t>
            </a:r>
          </a:p>
          <a:p>
            <a:pPr algn="just"/>
            <a:r>
              <a:rPr lang="fr-FR" sz="1200" b="0" i="0" u="none" strike="noStrike" kern="1200" baseline="0" dirty="0" smtClean="0">
                <a:solidFill>
                  <a:schemeClr val="tx1"/>
                </a:solidFill>
                <a:latin typeface="+mn-lt"/>
                <a:ea typeface="+mn-ea"/>
                <a:cs typeface="+mn-cs"/>
              </a:rPr>
              <a:t>FIP : Fiche d’information précontractuelle : document indispensable sur lequel se trouvent mentionnées les diverses informations qui permettent à l’emprunteur de s’engager, autrement dire de souscrire un crédit en toute connaissance de cause.</a:t>
            </a:r>
          </a:p>
          <a:p>
            <a:pPr algn="just"/>
            <a:endParaRPr lang="fr-FR" sz="1200" b="0" i="0" u="none" strike="noStrike" kern="1200" baseline="0" dirty="0" smtClean="0">
              <a:solidFill>
                <a:schemeClr val="tx1"/>
              </a:solidFill>
              <a:latin typeface="+mn-lt"/>
              <a:ea typeface="+mn-ea"/>
              <a:cs typeface="+mn-cs"/>
            </a:endParaRPr>
          </a:p>
          <a:p>
            <a:pPr algn="just"/>
            <a:r>
              <a:rPr lang="fr-FR" sz="1200" b="0" i="0" u="none" strike="noStrike" kern="1200" baseline="0" dirty="0" smtClean="0">
                <a:solidFill>
                  <a:schemeClr val="tx1"/>
                </a:solidFill>
                <a:latin typeface="+mn-lt"/>
                <a:ea typeface="+mn-ea"/>
                <a:cs typeface="+mn-cs"/>
              </a:rPr>
              <a:t>	</a:t>
            </a:r>
          </a:p>
          <a:p>
            <a:pPr algn="just"/>
            <a:endParaRPr lang="fr-FR" dirty="0"/>
          </a:p>
        </p:txBody>
      </p:sp>
      <p:sp>
        <p:nvSpPr>
          <p:cNvPr id="4" name="Espace réservé de la date 3"/>
          <p:cNvSpPr>
            <a:spLocks noGrp="1"/>
          </p:cNvSpPr>
          <p:nvPr>
            <p:ph type="dt" idx="10"/>
          </p:nvPr>
        </p:nvSpPr>
        <p:spPr/>
        <p:txBody>
          <a:bodyPr/>
          <a:lstStyle/>
          <a:p>
            <a:fld id="{1FCD5766-A709-42EB-A5D2-FD12A4AA2593}" type="datetime1">
              <a:rPr lang="fr-FR" smtClean="0"/>
              <a:t>25/01/2023</a:t>
            </a:fld>
            <a:endParaRPr lang="fr-FR" dirty="0"/>
          </a:p>
        </p:txBody>
      </p:sp>
    </p:spTree>
    <p:extLst>
      <p:ext uri="{BB962C8B-B14F-4D97-AF65-F5344CB8AC3E}">
        <p14:creationId xmlns:p14="http://schemas.microsoft.com/office/powerpoint/2010/main" val="3182151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fr-FR" strike="noStrike" baseline="0" dirty="0" smtClean="0">
                <a:effectLst/>
              </a:rPr>
              <a:t>Le prêt personnel		</a:t>
            </a:r>
            <a:r>
              <a:rPr lang="fr-FR" strike="sngStrike" baseline="0" dirty="0" smtClean="0">
                <a:effectLst/>
              </a:rPr>
              <a:t>Le crédit d’impôt</a:t>
            </a:r>
          </a:p>
          <a:p>
            <a:pPr marL="0" indent="0">
              <a:buFontTx/>
              <a:buNone/>
            </a:pPr>
            <a:r>
              <a:rPr lang="fr-FR" strike="noStrike" baseline="0" dirty="0" smtClean="0">
                <a:effectLst/>
              </a:rPr>
              <a:t>Le crédit affecté		</a:t>
            </a:r>
            <a:r>
              <a:rPr lang="fr-FR" strike="sngStrike" baseline="0" dirty="0" smtClean="0">
                <a:effectLst/>
              </a:rPr>
              <a:t>Le PTZ</a:t>
            </a:r>
          </a:p>
          <a:p>
            <a:pPr marL="0" indent="0">
              <a:buFontTx/>
              <a:buNone/>
            </a:pPr>
            <a:r>
              <a:rPr lang="fr-FR" strike="noStrike" baseline="0" dirty="0" smtClean="0">
                <a:effectLst/>
              </a:rPr>
              <a:t>Le crédit renouvelable		</a:t>
            </a:r>
            <a:r>
              <a:rPr lang="fr-FR" u="none" strike="sngStrike" baseline="0" dirty="0" smtClean="0">
                <a:effectLst/>
              </a:rPr>
              <a:t>Le crédit professionnel</a:t>
            </a:r>
          </a:p>
          <a:p>
            <a:pPr marL="0" indent="0">
              <a:buFontTx/>
              <a:buNone/>
            </a:pPr>
            <a:r>
              <a:rPr lang="fr-FR" strike="noStrike" baseline="0" dirty="0" smtClean="0">
                <a:effectLst/>
              </a:rPr>
              <a:t>			</a:t>
            </a:r>
            <a:r>
              <a:rPr lang="fr-FR" strike="sngStrike" baseline="0" dirty="0" smtClean="0">
                <a:effectLst/>
              </a:rPr>
              <a:t>Le compte à terme</a:t>
            </a:r>
            <a:endParaRPr lang="fr-FR" strike="sngStrike" baseline="0" dirty="0">
              <a:effectLst/>
            </a:endParaRPr>
          </a:p>
          <a:p>
            <a:pPr marL="0" indent="0">
              <a:buFontTx/>
              <a:buNone/>
            </a:pPr>
            <a:endParaRPr lang="fr-FR" strike="sngStrike" baseline="0" dirty="0" smtClean="0">
              <a:effectLst>
                <a:outerShdw blurRad="38100" dist="38100" dir="2700000" algn="tl">
                  <a:srgbClr val="000000">
                    <a:alpha val="43137"/>
                  </a:srgbClr>
                </a:outerShdw>
              </a:effectLst>
            </a:endParaRPr>
          </a:p>
        </p:txBody>
      </p:sp>
      <p:sp>
        <p:nvSpPr>
          <p:cNvPr id="4" name="Espace réservé de la date 3"/>
          <p:cNvSpPr>
            <a:spLocks noGrp="1"/>
          </p:cNvSpPr>
          <p:nvPr>
            <p:ph type="dt" idx="10"/>
          </p:nvPr>
        </p:nvSpPr>
        <p:spPr/>
        <p:txBody>
          <a:bodyPr/>
          <a:lstStyle/>
          <a:p>
            <a:fld id="{959CB915-2488-4FDD-9727-6558167785F1}" type="datetime1">
              <a:rPr lang="fr-FR" smtClean="0"/>
              <a:t>25/01/2023</a:t>
            </a:fld>
            <a:endParaRPr lang="fr-FR" dirty="0"/>
          </a:p>
        </p:txBody>
      </p:sp>
    </p:spTree>
    <p:extLst>
      <p:ext uri="{BB962C8B-B14F-4D97-AF65-F5344CB8AC3E}">
        <p14:creationId xmlns:p14="http://schemas.microsoft.com/office/powerpoint/2010/main" val="2716871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FontTx/>
              <a:buNone/>
            </a:pPr>
            <a:r>
              <a:rPr lang="fr-FR" dirty="0" smtClean="0"/>
              <a:t>Il s’agit d’un crédit à taux fixe dont les mensualités sont constantes et la durée de remboursement est connue dès le départ (on parle alors de crédit amortissable). Les fonds sont mis à disposition en une seule fois et peuvent être utilisés pour financer un ou plusieurs projets, ou pour faire face à une difficulté ponctuelle de trésorerie. </a:t>
            </a:r>
          </a:p>
          <a:p>
            <a:pPr marL="0" indent="0" algn="just">
              <a:buFontTx/>
              <a:buNone/>
            </a:pPr>
            <a:endParaRPr lang="fr-FR" dirty="0" smtClean="0"/>
          </a:p>
          <a:p>
            <a:pPr marL="0" indent="0" algn="just">
              <a:buFontTx/>
              <a:buNone/>
            </a:pPr>
            <a:r>
              <a:rPr lang="fr-FR" dirty="0" smtClean="0"/>
              <a:t>Le contrat de crédit personnel est obligatoirement un contrat établi par écrit (ou sur un support durable) et comporte un encadré reprenant les caractéristiques essentielles du prêt. Le contrat doit également comporter un formulaire détachable afin que l'emprunteur puisse exercer un droit de rétractation dans les 14 jours calendaires à compter du jour de l'acceptation de l'offre.</a:t>
            </a:r>
          </a:p>
          <a:p>
            <a:pPr marL="0" indent="0" algn="just">
              <a:buFontTx/>
              <a:buNone/>
            </a:pPr>
            <a:endParaRPr lang="fr-FR" dirty="0" smtClean="0"/>
          </a:p>
          <a:p>
            <a:pPr marL="0" indent="0" algn="just">
              <a:buFontTx/>
              <a:buNone/>
            </a:pPr>
            <a:r>
              <a:rPr lang="fr-FR" dirty="0" smtClean="0"/>
              <a:t>En fonction du montant du prêt personnel et de l’appréciation du risque qui sera réalisée par la banque, des garanties pourront être exigées par le prêteur.</a:t>
            </a:r>
          </a:p>
          <a:p>
            <a:pPr marL="0" indent="0" algn="just">
              <a:buFontTx/>
              <a:buNone/>
            </a:pPr>
            <a:r>
              <a:rPr lang="fr-FR" dirty="0" smtClean="0"/>
              <a:t>Ces garanties ne porteront pas sur les biens financés puisqu’il s’agit d’un prêt non affecté mais sur d’autres biens ou avoirs (nantissement de compte à terme, hypothèque…). Il pourra également être demandé le cautionnement d’une personne proche de l’emprunteur.</a:t>
            </a:r>
          </a:p>
          <a:p>
            <a:pPr marL="0" indent="0" algn="just">
              <a:buFontTx/>
              <a:buNone/>
            </a:pPr>
            <a:endParaRPr lang="fr-FR" dirty="0" smtClean="0"/>
          </a:p>
        </p:txBody>
      </p:sp>
      <p:sp>
        <p:nvSpPr>
          <p:cNvPr id="4" name="Espace réservé de la date 3"/>
          <p:cNvSpPr>
            <a:spLocks noGrp="1"/>
          </p:cNvSpPr>
          <p:nvPr>
            <p:ph type="dt" idx="10"/>
          </p:nvPr>
        </p:nvSpPr>
        <p:spPr/>
        <p:txBody>
          <a:bodyPr/>
          <a:lstStyle/>
          <a:p>
            <a:fld id="{05741E1F-65E6-4313-9CE1-523788D36722}" type="datetime1">
              <a:rPr lang="fr-FR" smtClean="0"/>
              <a:t>25/01/2023</a:t>
            </a:fld>
            <a:endParaRPr lang="fr-FR" dirty="0"/>
          </a:p>
        </p:txBody>
      </p:sp>
    </p:spTree>
    <p:extLst>
      <p:ext uri="{BB962C8B-B14F-4D97-AF65-F5344CB8AC3E}">
        <p14:creationId xmlns:p14="http://schemas.microsoft.com/office/powerpoint/2010/main" val="2703179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FontTx/>
              <a:buNone/>
            </a:pPr>
            <a:r>
              <a:rPr lang="fr-FR" b="1" u="sng" dirty="0" smtClean="0"/>
              <a:t>Définition</a:t>
            </a:r>
          </a:p>
          <a:p>
            <a:pPr marL="0" indent="0" algn="just">
              <a:buFontTx/>
              <a:buNone/>
            </a:pPr>
            <a:r>
              <a:rPr lang="fr-FR" dirty="0" smtClean="0"/>
              <a:t>Toute ouverture de crédit qui, assortie ou non d’une carte de crédit, offre à son bénéficiaire la possibilité de disposer de façon fractionnée, aux dates de son choix, du montant du crédit consenti qui est désignée sous le seul vocable : crédit renouvelable (le terme Crédit revolving ne</a:t>
            </a:r>
            <a:r>
              <a:rPr lang="fr-FR" baseline="0" dirty="0" smtClean="0"/>
              <a:t> doit plus être utilisé)</a:t>
            </a:r>
            <a:endParaRPr lang="fr-FR" dirty="0" smtClean="0"/>
          </a:p>
          <a:p>
            <a:pPr marL="0" indent="0" algn="just">
              <a:buFontTx/>
              <a:buNone/>
            </a:pPr>
            <a:endParaRPr lang="fr-FR" dirty="0" smtClean="0"/>
          </a:p>
          <a:p>
            <a:pPr marL="0" indent="0" algn="just">
              <a:buFontTx/>
              <a:buNone/>
            </a:pPr>
            <a:r>
              <a:rPr lang="fr-FR" dirty="0" smtClean="0"/>
              <a:t>Concrètement,</a:t>
            </a:r>
            <a:r>
              <a:rPr lang="fr-FR" baseline="0" dirty="0" smtClean="0"/>
              <a:t> cette forme de crédit consiste à mettre à la disposition de l'emprunteur une réserve d'argent, sur un compte ouvert à son nom, qui peut être utilisée pour les achats de son choix. Une partie des remboursements, c'est une des particularités du crédit renouvelable, vient reconstituer la réserve disponible en vue de financer, au besoin, de nouveaux achats (d'où le nom de crédit permanent ou renouvelable). </a:t>
            </a:r>
          </a:p>
          <a:p>
            <a:pPr marL="0" indent="0" algn="just">
              <a:buFontTx/>
              <a:buNone/>
            </a:pPr>
            <a:endParaRPr lang="fr-FR" baseline="0" dirty="0" smtClean="0"/>
          </a:p>
          <a:p>
            <a:pPr marL="0" indent="0" algn="just">
              <a:buFontTx/>
              <a:buNone/>
            </a:pPr>
            <a:r>
              <a:rPr lang="fr-FR" b="1" dirty="0" smtClean="0"/>
              <a:t>Ce type de crédit doit rester un mode de financement ponctuel, </a:t>
            </a:r>
            <a:r>
              <a:rPr lang="fr-FR" b="1" u="sng" dirty="0" smtClean="0"/>
              <a:t>si possible exceptionnel</a:t>
            </a:r>
            <a:r>
              <a:rPr lang="fr-FR" b="1" dirty="0" smtClean="0"/>
              <a:t>, pour financer des biens de faibles montants.</a:t>
            </a:r>
          </a:p>
          <a:p>
            <a:pPr marL="0" indent="0" algn="just">
              <a:buFontTx/>
              <a:buNone/>
            </a:pPr>
            <a:endParaRPr lang="fr-FR" dirty="0" smtClean="0"/>
          </a:p>
          <a:p>
            <a:pPr marL="0" indent="0" algn="just">
              <a:buFontTx/>
              <a:buNone/>
            </a:pPr>
            <a:r>
              <a:rPr lang="fr-FR" b="1" u="sng" dirty="0" smtClean="0">
                <a:solidFill>
                  <a:srgbClr val="FF0000"/>
                </a:solidFill>
              </a:rPr>
              <a:t>A savoir :</a:t>
            </a:r>
            <a:r>
              <a:rPr lang="fr-FR" b="1" u="none" dirty="0" smtClean="0">
                <a:solidFill>
                  <a:srgbClr val="FF0000"/>
                </a:solidFill>
              </a:rPr>
              <a:t> </a:t>
            </a:r>
            <a:r>
              <a:rPr lang="fr-FR" b="0" dirty="0" smtClean="0">
                <a:solidFill>
                  <a:srgbClr val="FF0000"/>
                </a:solidFill>
              </a:rPr>
              <a:t>Le</a:t>
            </a:r>
            <a:r>
              <a:rPr lang="fr-FR" b="0" baseline="0" dirty="0" smtClean="0">
                <a:solidFill>
                  <a:srgbClr val="FF0000"/>
                </a:solidFill>
              </a:rPr>
              <a:t> site internet La Finance pour tous a créé un calculateur pour aider les consommateurs à comprendre comment marche un crédit renouvelable.</a:t>
            </a:r>
          </a:p>
          <a:p>
            <a:pPr marL="0" indent="0" algn="just">
              <a:buFontTx/>
              <a:buNone/>
            </a:pPr>
            <a:r>
              <a:rPr lang="fr-FR" b="1" dirty="0" smtClean="0">
                <a:solidFill>
                  <a:srgbClr val="FF0000"/>
                </a:solidFill>
              </a:rPr>
              <a:t>http://www.lafinancepourtous.com/calculateurs/revolving/credit_revolving.php</a:t>
            </a:r>
          </a:p>
          <a:p>
            <a:pPr marL="0" indent="0" algn="just">
              <a:buFontTx/>
              <a:buNone/>
            </a:pPr>
            <a:endParaRPr lang="fr-FR" dirty="0" smtClean="0"/>
          </a:p>
          <a:p>
            <a:pPr marL="0" indent="0" algn="just">
              <a:buFontTx/>
              <a:buNone/>
            </a:pPr>
            <a:r>
              <a:rPr lang="fr-FR" b="1" u="sng" dirty="0" smtClean="0"/>
              <a:t>L’offre </a:t>
            </a:r>
          </a:p>
          <a:p>
            <a:pPr marL="0" indent="0" algn="just">
              <a:buFontTx/>
              <a:buNone/>
            </a:pPr>
            <a:r>
              <a:rPr lang="fr-FR" dirty="0" smtClean="0"/>
              <a:t>Outre les mentions prévues pour tout crédit à la consommation, l’offre doit préciser que </a:t>
            </a:r>
            <a:r>
              <a:rPr lang="fr-FR" b="1" dirty="0" smtClean="0"/>
              <a:t>le taux est révisable </a:t>
            </a:r>
            <a:r>
              <a:rPr lang="fr-FR" dirty="0" smtClean="0"/>
              <a:t>et qu’il suivra les variations en plus ou en moins du taux de base que le prêteur applique aux opérations de même nature ou du taux qui figure dans les barèmes qu’il diffuse auprès du public. L’emprunteur dispose d’un délai de 30 jours pour refuser cette révision ; dans ce cas, l’emprunteur doit rembourser le crédit aux conditions prévues auparavant.</a:t>
            </a:r>
          </a:p>
          <a:p>
            <a:pPr marL="0" indent="0" algn="just">
              <a:buFontTx/>
              <a:buNone/>
            </a:pPr>
            <a:endParaRPr lang="fr-FR" dirty="0" smtClean="0"/>
          </a:p>
          <a:p>
            <a:pPr marL="0" indent="0" algn="just">
              <a:buFontTx/>
              <a:buNone/>
            </a:pPr>
            <a:r>
              <a:rPr lang="fr-FR" dirty="0" smtClean="0"/>
              <a:t>L’emprunteur dispose d’un délai de rétractation de 14 jours après son acceptation de l’offre de crédit.</a:t>
            </a:r>
          </a:p>
          <a:p>
            <a:pPr marL="0" indent="0" algn="just">
              <a:buFontTx/>
              <a:buNone/>
            </a:pPr>
            <a:endParaRPr lang="fr-FR" dirty="0" smtClean="0"/>
          </a:p>
          <a:p>
            <a:pPr marL="0" indent="0" algn="just">
              <a:buFontTx/>
              <a:buNone/>
            </a:pPr>
            <a:r>
              <a:rPr lang="fr-FR" b="1" u="sng" dirty="0" smtClean="0"/>
              <a:t>Modalités du crédit</a:t>
            </a:r>
          </a:p>
          <a:p>
            <a:pPr marL="0" indent="0" algn="just">
              <a:buFontTx/>
              <a:buNone/>
            </a:pPr>
            <a:r>
              <a:rPr lang="fr-FR" dirty="0" smtClean="0"/>
              <a:t>Remboursement minimal :</a:t>
            </a:r>
          </a:p>
          <a:p>
            <a:pPr marL="0" indent="0" algn="just">
              <a:buFontTx/>
              <a:buNone/>
            </a:pPr>
            <a:r>
              <a:rPr lang="fr-FR" dirty="0" smtClean="0"/>
              <a:t>Chaque échéance comprend un remboursement minimal du capital emprunté.</a:t>
            </a:r>
          </a:p>
          <a:p>
            <a:pPr marL="0" indent="0" algn="just">
              <a:buFontTx/>
              <a:buNone/>
            </a:pPr>
            <a:r>
              <a:rPr lang="fr-FR" dirty="0" smtClean="0"/>
              <a:t>La durée maximale de remboursement est de :</a:t>
            </a:r>
          </a:p>
          <a:p>
            <a:pPr marL="0" indent="0" algn="just">
              <a:buFontTx/>
              <a:buNone/>
            </a:pPr>
            <a:r>
              <a:rPr lang="fr-FR" dirty="0" smtClean="0"/>
              <a:t> 3 ans jusqu’à un plafond de 3 000 €,</a:t>
            </a:r>
          </a:p>
          <a:p>
            <a:pPr marL="0" indent="0" algn="just">
              <a:buFontTx/>
              <a:buNone/>
            </a:pPr>
            <a:r>
              <a:rPr lang="fr-FR" dirty="0" smtClean="0"/>
              <a:t> 5 ans au-delà.</a:t>
            </a:r>
          </a:p>
          <a:p>
            <a:pPr marL="0" indent="0" algn="just">
              <a:buFontTx/>
              <a:buNone/>
            </a:pPr>
            <a:r>
              <a:rPr lang="fr-FR" dirty="0" smtClean="0"/>
              <a:t>Bon à savoir : si crédit renouvelable</a:t>
            </a:r>
            <a:r>
              <a:rPr lang="fr-FR" baseline="0" dirty="0" smtClean="0"/>
              <a:t> supérieur à 1000 € proposé sur un lieu de vente ou par un moyen de vente à distance : obligation de proposer un crédit amortissable</a:t>
            </a:r>
          </a:p>
          <a:p>
            <a:pPr marL="0" indent="0" algn="just">
              <a:buFontTx/>
              <a:buNone/>
            </a:pPr>
            <a:endParaRPr lang="fr-FR" dirty="0" smtClean="0"/>
          </a:p>
          <a:p>
            <a:pPr marL="0" indent="0" algn="just">
              <a:buFontTx/>
              <a:buNone/>
            </a:pPr>
            <a:r>
              <a:rPr lang="fr-FR" b="1" u="sng" dirty="0" smtClean="0"/>
              <a:t>Les échéances </a:t>
            </a:r>
          </a:p>
          <a:p>
            <a:pPr marL="0" indent="0" algn="just">
              <a:buFontTx/>
              <a:buNone/>
            </a:pPr>
            <a:r>
              <a:rPr lang="fr-FR" dirty="0" smtClean="0"/>
              <a:t> mensuelles : dans ce cas, le remboursement ne peut être inférieur à 15 €,</a:t>
            </a:r>
          </a:p>
          <a:p>
            <a:pPr marL="0" indent="0" algn="just">
              <a:buFontTx/>
              <a:buNone/>
            </a:pPr>
            <a:r>
              <a:rPr lang="fr-FR" dirty="0" smtClean="0"/>
              <a:t> à un autre rythme : le prêteur détermine le pourcentage et le montant minimal de l’échéance au prorata de la période couverte par cette échéance.</a:t>
            </a:r>
          </a:p>
          <a:p>
            <a:pPr marL="0" indent="0" algn="just">
              <a:buFontTx/>
              <a:buNone/>
            </a:pPr>
            <a:endParaRPr lang="fr-FR" dirty="0" smtClean="0"/>
          </a:p>
          <a:p>
            <a:pPr marL="0" indent="0" algn="just">
              <a:buFontTx/>
              <a:buNone/>
            </a:pPr>
            <a:r>
              <a:rPr lang="fr-FR" dirty="0" smtClean="0"/>
              <a:t>En cas de difficultés financières ou de dégradation de la solvabilité de l’emprunteur, celui-ci peut demander, au maximum 2 fois par an, un report d’échéances (le prêteur n’est pas tenu d’accepter). En ce cas, le droit à utilisation du crédit est suspendu jusqu’au remboursement du capital contenu dans les échéances concernées et il ne doit pas lui être facturé de frais autres que les intérêts correspondants (et éventuellement, la cotisation d’assurance).</a:t>
            </a:r>
          </a:p>
          <a:p>
            <a:pPr marL="0" indent="0" algn="just">
              <a:buFontTx/>
              <a:buNone/>
            </a:pPr>
            <a:endParaRPr lang="fr-FR" dirty="0" smtClean="0"/>
          </a:p>
          <a:p>
            <a:pPr marL="0" indent="0" algn="just">
              <a:buFontTx/>
              <a:buNone/>
            </a:pPr>
            <a:r>
              <a:rPr lang="fr-FR" b="1" u="sng" dirty="0" smtClean="0"/>
              <a:t>Durée</a:t>
            </a:r>
          </a:p>
          <a:p>
            <a:pPr marL="0" indent="0" algn="just">
              <a:buFontTx/>
              <a:buNone/>
            </a:pPr>
            <a:r>
              <a:rPr lang="fr-FR" dirty="0" smtClean="0"/>
              <a:t>La durée du contrat de crédit est limitée à un an renouvelable ; le prêteur devra indiquer, trois mois avant l’échéance, les conditions de reconduction du contrat. Le contrat fixe les modalités du remboursement, qui doit être échelonné, des sommes restant dues dans le cas où le débiteur demande à ne plus bénéficier de son ouverture de crédit.</a:t>
            </a:r>
          </a:p>
          <a:p>
            <a:pPr marL="0" indent="0" algn="just">
              <a:buFontTx/>
              <a:buNone/>
            </a:pPr>
            <a:endParaRPr lang="fr-FR" dirty="0" smtClean="0"/>
          </a:p>
          <a:p>
            <a:pPr marL="0" indent="0" algn="just">
              <a:buFontTx/>
              <a:buNone/>
            </a:pPr>
            <a:r>
              <a:rPr lang="fr-FR" b="1" u="sng" dirty="0" smtClean="0"/>
              <a:t>A savoir</a:t>
            </a:r>
            <a:r>
              <a:rPr lang="fr-FR" b="1" u="sng" baseline="0" dirty="0" smtClean="0"/>
              <a:t> : </a:t>
            </a:r>
          </a:p>
          <a:p>
            <a:pPr marL="0" indent="0" algn="just">
              <a:buFontTx/>
              <a:buNone/>
            </a:pPr>
            <a:r>
              <a:rPr lang="fr-FR" b="0" u="none" baseline="0" dirty="0" smtClean="0"/>
              <a:t>- E</a:t>
            </a:r>
            <a:r>
              <a:rPr lang="fr-FR" dirty="0" smtClean="0"/>
              <a:t>n cas de diminution de la solvabilité de l’emprunteur, le prêteur peut réduire, suspendre ou ne pas proposer la reconduction du crédit, après en avoir informé l’emprunteur ; celui-ci est tenu, dans les deux derniers cas, de rembourser le crédit dans les conditions fixées par le contrat.</a:t>
            </a:r>
          </a:p>
          <a:p>
            <a:pPr marL="0" indent="0" algn="just">
              <a:buFontTx/>
              <a:buNone/>
            </a:pPr>
            <a:endParaRPr lang="fr-FR" dirty="0" smtClean="0"/>
          </a:p>
          <a:p>
            <a:pPr marL="171450" indent="-171450" algn="just">
              <a:buFontTx/>
              <a:buChar char="-"/>
            </a:pPr>
            <a:r>
              <a:rPr lang="fr-FR" dirty="0" smtClean="0"/>
              <a:t>Le prêteur doit adresser tous les mois à l’emprunteur, avant la date de paiement, un état actualisé de son crédit renouvelable.</a:t>
            </a:r>
          </a:p>
          <a:p>
            <a:pPr marL="171450" indent="-171450" algn="just">
              <a:buFontTx/>
              <a:buChar char="-"/>
            </a:pPr>
            <a:endParaRPr lang="fr-FR" dirty="0" smtClean="0"/>
          </a:p>
          <a:p>
            <a:pPr marL="171450" indent="-171450" algn="just">
              <a:buFontTx/>
              <a:buChar char="-"/>
            </a:pPr>
            <a:r>
              <a:rPr lang="fr-FR" dirty="0" smtClean="0"/>
              <a:t>Il est possible</a:t>
            </a:r>
            <a:r>
              <a:rPr lang="fr-FR" baseline="0" dirty="0" smtClean="0"/>
              <a:t> de demander la transformation du crédit renouvelable en crédit classique lors du renouvellement annuel du contrat.</a:t>
            </a:r>
            <a:endParaRPr lang="fr-FR" dirty="0" smtClean="0"/>
          </a:p>
          <a:p>
            <a:pPr marL="0" indent="0" algn="just">
              <a:buFontTx/>
              <a:buNone/>
            </a:pPr>
            <a:endParaRPr lang="fr-FR" dirty="0" smtClean="0"/>
          </a:p>
          <a:p>
            <a:pPr marL="0" indent="0" algn="just">
              <a:buFontTx/>
              <a:buNone/>
            </a:pPr>
            <a:r>
              <a:rPr lang="fr-FR" dirty="0" smtClean="0"/>
              <a:t>- Carte de fidélité associée à un crédit renouvelable</a:t>
            </a:r>
          </a:p>
          <a:p>
            <a:pPr marL="0" indent="0" algn="just">
              <a:buFontTx/>
              <a:buNone/>
            </a:pPr>
            <a:r>
              <a:rPr lang="fr-FR" dirty="0" smtClean="0"/>
              <a:t> il est interdit de conditionner les avantages commerciaux à l’utilisation à crédit de la carte de fidélité ;</a:t>
            </a:r>
          </a:p>
          <a:p>
            <a:pPr marL="0" indent="0" algn="just">
              <a:buFontTx/>
              <a:buNone/>
            </a:pPr>
            <a:r>
              <a:rPr lang="fr-FR" dirty="0" smtClean="0"/>
              <a:t> par défaut, la fonction paiement au comptant de la carte de fidélité ou bancaire sera activée ;</a:t>
            </a:r>
          </a:p>
          <a:p>
            <a:pPr marL="0" indent="0" algn="just">
              <a:buFontTx/>
              <a:buNone/>
            </a:pPr>
            <a:r>
              <a:rPr lang="fr-FR" dirty="0" smtClean="0"/>
              <a:t> les cartes de fidélité auxquelles une fonction crédit est attachée devront obligatoirement comprendre une fonction paiement au comptant ;</a:t>
            </a:r>
          </a:p>
          <a:p>
            <a:pPr marL="0" indent="0" algn="just">
              <a:buFontTx/>
              <a:buNone/>
            </a:pPr>
            <a:r>
              <a:rPr lang="fr-FR" dirty="0" smtClean="0"/>
              <a:t> l’activation de la fonction crédit de la carte ne sera plus possible sans l’accord exprès du consommateur à chaque opération.</a:t>
            </a:r>
          </a:p>
          <a:p>
            <a:pPr marL="0" indent="0" algn="just">
              <a:buFontTx/>
              <a:buNone/>
            </a:pPr>
            <a:endParaRPr lang="fr-FR" dirty="0" smtClean="0"/>
          </a:p>
          <a:p>
            <a:pPr marL="0" indent="0">
              <a:buFontTx/>
              <a:buNone/>
            </a:pPr>
            <a:r>
              <a:rPr lang="fr-FR" dirty="0" smtClean="0"/>
              <a:t>Exemple de fonctionnement du crédit renouvelable :</a:t>
            </a:r>
            <a:r>
              <a:rPr lang="fr-FR" baseline="0" dirty="0" smtClean="0"/>
              <a:t> </a:t>
            </a:r>
            <a:r>
              <a:rPr lang="fr-FR" sz="1200" b="0" i="0" kern="1200" dirty="0" smtClean="0">
                <a:solidFill>
                  <a:schemeClr val="tx1"/>
                </a:solidFill>
                <a:effectLst/>
                <a:latin typeface="+mn-lt"/>
                <a:ea typeface="+mn-ea"/>
                <a:cs typeface="+mn-cs"/>
              </a:rPr>
              <a:t>La réserve d’argent baisse à chaque achat et est reconstituée lorsque les mensualités sont remboursées.</a:t>
            </a:r>
            <a:endParaRPr lang="fr-FR" dirty="0" smtClean="0"/>
          </a:p>
          <a:p>
            <a:pPr marL="0" indent="0">
              <a:buFontTx/>
              <a:buNone/>
            </a:pPr>
            <a:endParaRPr lang="fr-FR" dirty="0" smtClean="0"/>
          </a:p>
          <a:p>
            <a:pPr marL="0" indent="0">
              <a:buFontTx/>
              <a:buNone/>
            </a:pPr>
            <a:r>
              <a:rPr lang="fr-FR" dirty="0" smtClean="0"/>
              <a:t>Avantages du crédit renouvelable : souple et adaptable : on ne paie les intérêts que sur la somme utilisée</a:t>
            </a:r>
          </a:p>
          <a:p>
            <a:pPr marL="0" indent="0">
              <a:buFontTx/>
              <a:buNone/>
            </a:pPr>
            <a:r>
              <a:rPr lang="fr-FR" dirty="0" smtClean="0"/>
              <a:t>Inconvénients : incite à la consommation et taux d’intérêts élevés (par</a:t>
            </a:r>
            <a:r>
              <a:rPr lang="fr-FR" baseline="0" dirty="0" smtClean="0"/>
              <a:t> exemple, pour 1000 € utilisés, avec un TAEG révisable de 21,19%, le montant dû pourra être supérieur à 1300€)</a:t>
            </a:r>
            <a:endParaRPr lang="fr-FR" dirty="0" smtClean="0"/>
          </a:p>
          <a:p>
            <a:pPr marL="0" indent="0">
              <a:buFontTx/>
              <a:buNone/>
            </a:pPr>
            <a:endParaRPr lang="fr-FR" dirty="0" smtClean="0"/>
          </a:p>
          <a:p>
            <a:pPr marL="0" indent="0">
              <a:buFontTx/>
              <a:buNone/>
            </a:pPr>
            <a:r>
              <a:rPr lang="fr-FR" dirty="0" smtClean="0"/>
              <a:t>Remboursements : en pratique l’emprunteur choisit la durée de remboursement</a:t>
            </a:r>
            <a:r>
              <a:rPr lang="fr-FR" baseline="0" dirty="0" smtClean="0"/>
              <a:t>. </a:t>
            </a:r>
            <a:r>
              <a:rPr lang="fr-FR" baseline="0" smtClean="0"/>
              <a:t>Le taux d’intérêt est adapté à la vitesse de remboursement : plus on rembourse vite plus le taux est bas. </a:t>
            </a:r>
            <a:endParaRPr lang="fr-FR" smtClean="0"/>
          </a:p>
          <a:p>
            <a:pPr marL="0" indent="0" algn="just">
              <a:buFontTx/>
              <a:buNone/>
            </a:pPr>
            <a:endParaRPr lang="fr-FR" dirty="0" smtClean="0"/>
          </a:p>
        </p:txBody>
      </p:sp>
      <p:sp>
        <p:nvSpPr>
          <p:cNvPr id="4" name="Espace réservé de la date 3"/>
          <p:cNvSpPr>
            <a:spLocks noGrp="1"/>
          </p:cNvSpPr>
          <p:nvPr>
            <p:ph type="dt" idx="10"/>
          </p:nvPr>
        </p:nvSpPr>
        <p:spPr/>
        <p:txBody>
          <a:bodyPr/>
          <a:lstStyle/>
          <a:p>
            <a:fld id="{85CF5030-7D93-4BA1-87C5-E47EEAF27ADB}" type="datetime1">
              <a:rPr lang="fr-FR" smtClean="0"/>
              <a:t>25/01/2023</a:t>
            </a:fld>
            <a:endParaRPr lang="fr-FR" dirty="0"/>
          </a:p>
        </p:txBody>
      </p:sp>
    </p:spTree>
    <p:extLst>
      <p:ext uri="{BB962C8B-B14F-4D97-AF65-F5344CB8AC3E}">
        <p14:creationId xmlns:p14="http://schemas.microsoft.com/office/powerpoint/2010/main" val="2703179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fr-FR" dirty="0" smtClean="0"/>
              <a:t>Exemple de fonctionnement du crédit renouvelable :</a:t>
            </a:r>
            <a:r>
              <a:rPr lang="fr-FR" baseline="0" dirty="0" smtClean="0"/>
              <a:t> </a:t>
            </a:r>
            <a:r>
              <a:rPr lang="fr-FR" sz="1200" b="0" i="0" kern="1200" dirty="0" smtClean="0">
                <a:solidFill>
                  <a:schemeClr val="tx1"/>
                </a:solidFill>
                <a:effectLst/>
                <a:latin typeface="+mn-lt"/>
                <a:ea typeface="+mn-ea"/>
                <a:cs typeface="+mn-cs"/>
              </a:rPr>
              <a:t>La réserve d’argent baisse à chaque achat et est reconstituée lorsque les mensualités sont remboursées.</a:t>
            </a:r>
            <a:endParaRPr lang="fr-FR" dirty="0" smtClean="0"/>
          </a:p>
          <a:p>
            <a:pPr marL="0" indent="0">
              <a:buFontTx/>
              <a:buNone/>
            </a:pPr>
            <a:endParaRPr lang="fr-FR" dirty="0" smtClean="0"/>
          </a:p>
          <a:p>
            <a:pPr marL="0" indent="0">
              <a:buFontTx/>
              <a:buNone/>
            </a:pPr>
            <a:r>
              <a:rPr lang="fr-FR" dirty="0" smtClean="0"/>
              <a:t>Avantages du crédit renouvelable : souple et adaptable : on ne paie les intérêts que sur la somme utilisée</a:t>
            </a:r>
          </a:p>
          <a:p>
            <a:pPr marL="0" indent="0">
              <a:buFontTx/>
              <a:buNone/>
            </a:pPr>
            <a:r>
              <a:rPr lang="fr-FR" dirty="0" smtClean="0"/>
              <a:t>Inconvénients : incite à la consommation et taux d’intérêts élevés (par</a:t>
            </a:r>
            <a:r>
              <a:rPr lang="fr-FR" baseline="0" dirty="0" smtClean="0"/>
              <a:t> exemple, pour 1000 € utilisés, avec un TAEG révisable de 21,19%, le montant dû pourra être supérieur à 1300€)</a:t>
            </a:r>
            <a:endParaRPr lang="fr-FR" dirty="0" smtClean="0"/>
          </a:p>
          <a:p>
            <a:pPr marL="0" indent="0">
              <a:buFontTx/>
              <a:buNone/>
            </a:pPr>
            <a:endParaRPr lang="fr-FR" dirty="0" smtClean="0"/>
          </a:p>
          <a:p>
            <a:pPr marL="0" indent="0">
              <a:buFontTx/>
              <a:buNone/>
            </a:pPr>
            <a:r>
              <a:rPr lang="fr-FR" dirty="0" smtClean="0"/>
              <a:t>Remboursements : en pratique l’emprunteur choisit la durée de remboursement</a:t>
            </a:r>
            <a:r>
              <a:rPr lang="fr-FR" baseline="0" dirty="0" smtClean="0"/>
              <a:t>. Le taux d’intérêt est adapté à la vitesse de remboursement : plus on rembourse vite plus le taux est bas. </a:t>
            </a:r>
            <a:endParaRPr lang="fr-FR" dirty="0" smtClean="0"/>
          </a:p>
        </p:txBody>
      </p:sp>
      <p:sp>
        <p:nvSpPr>
          <p:cNvPr id="4" name="Espace réservé de la date 3"/>
          <p:cNvSpPr>
            <a:spLocks noGrp="1"/>
          </p:cNvSpPr>
          <p:nvPr>
            <p:ph type="dt" idx="10"/>
          </p:nvPr>
        </p:nvSpPr>
        <p:spPr/>
        <p:txBody>
          <a:bodyPr/>
          <a:lstStyle/>
          <a:p>
            <a:fld id="{31570D2C-CA84-424C-8F02-D68C15FA102A}" type="datetime1">
              <a:rPr lang="fr-FR" smtClean="0"/>
              <a:t>25/01/2023</a:t>
            </a:fld>
            <a:endParaRPr lang="fr-FR" dirty="0"/>
          </a:p>
        </p:txBody>
      </p:sp>
    </p:spTree>
    <p:extLst>
      <p:ext uri="{BB962C8B-B14F-4D97-AF65-F5344CB8AC3E}">
        <p14:creationId xmlns:p14="http://schemas.microsoft.com/office/powerpoint/2010/main" val="2703179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dirty="0" smtClean="0"/>
          </a:p>
        </p:txBody>
      </p:sp>
      <p:sp>
        <p:nvSpPr>
          <p:cNvPr id="4" name="Espace réservé de la date 3"/>
          <p:cNvSpPr>
            <a:spLocks noGrp="1"/>
          </p:cNvSpPr>
          <p:nvPr>
            <p:ph type="dt" idx="10"/>
          </p:nvPr>
        </p:nvSpPr>
        <p:spPr/>
        <p:txBody>
          <a:bodyPr/>
          <a:lstStyle/>
          <a:p>
            <a:fld id="{236AD9B2-B56C-4C5B-B49C-5BC7EFDB252F}" type="datetime1">
              <a:rPr lang="fr-FR" smtClean="0"/>
              <a:t>25/01/2023</a:t>
            </a:fld>
            <a:endParaRPr lang="fr-FR" dirty="0"/>
          </a:p>
        </p:txBody>
      </p:sp>
    </p:spTree>
    <p:extLst>
      <p:ext uri="{BB962C8B-B14F-4D97-AF65-F5344CB8AC3E}">
        <p14:creationId xmlns:p14="http://schemas.microsoft.com/office/powerpoint/2010/main" val="2703179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fr-FR" dirty="0" smtClean="0"/>
              <a:t>(jusqu’à 3000 € : durée de remboursement = 3 ans)</a:t>
            </a:r>
          </a:p>
        </p:txBody>
      </p:sp>
      <p:sp>
        <p:nvSpPr>
          <p:cNvPr id="4" name="Espace réservé de la date 3"/>
          <p:cNvSpPr>
            <a:spLocks noGrp="1"/>
          </p:cNvSpPr>
          <p:nvPr>
            <p:ph type="dt" idx="10"/>
          </p:nvPr>
        </p:nvSpPr>
        <p:spPr/>
        <p:txBody>
          <a:bodyPr/>
          <a:lstStyle/>
          <a:p>
            <a:fld id="{2261E26B-7B26-4502-8E95-8815F5F13949}" type="datetime1">
              <a:rPr lang="fr-FR" smtClean="0"/>
              <a:t>25/01/2023</a:t>
            </a:fld>
            <a:endParaRPr lang="fr-FR" dirty="0"/>
          </a:p>
        </p:txBody>
      </p:sp>
    </p:spTree>
    <p:extLst>
      <p:ext uri="{BB962C8B-B14F-4D97-AF65-F5344CB8AC3E}">
        <p14:creationId xmlns:p14="http://schemas.microsoft.com/office/powerpoint/2010/main" val="2703179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FontTx/>
              <a:buNone/>
            </a:pPr>
            <a:r>
              <a:rPr lang="fr-FR" b="1" u="sng" dirty="0" smtClean="0"/>
              <a:t>Définition :</a:t>
            </a:r>
          </a:p>
          <a:p>
            <a:pPr marL="0" indent="0" algn="just">
              <a:buFontTx/>
              <a:buNone/>
            </a:pPr>
            <a:r>
              <a:rPr lang="fr-FR" dirty="0" smtClean="0"/>
              <a:t>Il s’agit d’un crédit utilisé pour financer un achat particulier spécifié dans le contrat (par exemple l’achat d’un véhicule, de produit électroménager ou encore le prêt étudiant). </a:t>
            </a:r>
          </a:p>
          <a:p>
            <a:pPr marL="0" indent="0" algn="just">
              <a:buFontTx/>
              <a:buNone/>
            </a:pPr>
            <a:endParaRPr lang="fr-FR"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fr-FR" dirty="0" smtClean="0"/>
              <a:t>Le</a:t>
            </a:r>
            <a:r>
              <a:rPr lang="fr-FR" baseline="0" dirty="0" smtClean="0"/>
              <a:t> crédit affecté est encadré par les règles classiques du crédit conso + des règles spécifiques</a:t>
            </a:r>
            <a:endParaRPr lang="fr-FR" dirty="0" smtClean="0"/>
          </a:p>
          <a:p>
            <a:pPr marL="0" indent="0" algn="just">
              <a:buFontTx/>
              <a:buNone/>
            </a:pPr>
            <a:endParaRPr lang="fr-FR" dirty="0" smtClean="0"/>
          </a:p>
          <a:p>
            <a:pPr marL="0" indent="0" algn="just">
              <a:buFontTx/>
              <a:buNone/>
            </a:pPr>
            <a:r>
              <a:rPr lang="fr-FR" dirty="0" smtClean="0"/>
              <a:t>Le bien (ou la prestation) acheté est lié au crédit affecté qui le finance. Ainsi :</a:t>
            </a:r>
          </a:p>
          <a:p>
            <a:pPr marL="0" indent="0" algn="just">
              <a:buFontTx/>
              <a:buNone/>
            </a:pPr>
            <a:r>
              <a:rPr lang="fr-FR" b="1" dirty="0" smtClean="0"/>
              <a:t>- les obligations envers l'établissement de crédit naissent à compter de la livraison conforme du bien acheté. Si l'achat n'a finalement pas lieu ou si le bien n'a pas été livré, le crédit est annulé d'office. </a:t>
            </a:r>
          </a:p>
          <a:p>
            <a:pPr marL="0" indent="0" algn="just">
              <a:buFontTx/>
              <a:buNone/>
            </a:pPr>
            <a:r>
              <a:rPr lang="fr-FR" b="1" dirty="0" smtClean="0"/>
              <a:t>- la destination de l'argent prêté ne peut pas être modifiée et les fonds ne peuvent donc pas servir à autre chose que ce que prévoit le contrat. Si le prêt n'est pas obtenu, la vente est automatiquement annulée.</a:t>
            </a:r>
          </a:p>
          <a:p>
            <a:pPr marL="0" indent="0" algn="just">
              <a:buFontTx/>
              <a:buNone/>
            </a:pPr>
            <a:endParaRPr lang="fr-FR" dirty="0" smtClean="0"/>
          </a:p>
        </p:txBody>
      </p:sp>
      <p:sp>
        <p:nvSpPr>
          <p:cNvPr id="4" name="Espace réservé de la date 3"/>
          <p:cNvSpPr>
            <a:spLocks noGrp="1"/>
          </p:cNvSpPr>
          <p:nvPr>
            <p:ph type="dt" idx="10"/>
          </p:nvPr>
        </p:nvSpPr>
        <p:spPr/>
        <p:txBody>
          <a:bodyPr/>
          <a:lstStyle/>
          <a:p>
            <a:fld id="{CED3B9F9-F9A3-495D-B164-0426337B50AD}" type="datetime1">
              <a:rPr lang="fr-FR" smtClean="0"/>
              <a:t>25/01/2023</a:t>
            </a:fld>
            <a:endParaRPr lang="fr-FR" dirty="0"/>
          </a:p>
        </p:txBody>
      </p:sp>
    </p:spTree>
    <p:extLst>
      <p:ext uri="{BB962C8B-B14F-4D97-AF65-F5344CB8AC3E}">
        <p14:creationId xmlns:p14="http://schemas.microsoft.com/office/powerpoint/2010/main" val="2703179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Réponse</a:t>
            </a:r>
          </a:p>
          <a:p>
            <a:r>
              <a:rPr lang="fr-FR" dirty="0" smtClean="0"/>
              <a:t>Vrai : principe de la liberté contractuelle (il existe un droit au compte mais pas de droit au crédit)</a:t>
            </a:r>
            <a:endParaRPr lang="fr-FR" dirty="0"/>
          </a:p>
        </p:txBody>
      </p:sp>
      <p:sp>
        <p:nvSpPr>
          <p:cNvPr id="4" name="Espace réservé de la date 3"/>
          <p:cNvSpPr>
            <a:spLocks noGrp="1"/>
          </p:cNvSpPr>
          <p:nvPr>
            <p:ph type="dt" idx="10"/>
          </p:nvPr>
        </p:nvSpPr>
        <p:spPr/>
        <p:txBody>
          <a:bodyPr/>
          <a:lstStyle/>
          <a:p>
            <a:fld id="{AD17A6CC-5B94-4BA0-A3AD-E8F259381D63}" type="datetime1">
              <a:rPr lang="fr-FR" smtClean="0"/>
              <a:t>25/01/2023</a:t>
            </a:fld>
            <a:endParaRPr lang="fr-FR" dirty="0"/>
          </a:p>
        </p:txBody>
      </p:sp>
    </p:spTree>
    <p:extLst>
      <p:ext uri="{BB962C8B-B14F-4D97-AF65-F5344CB8AC3E}">
        <p14:creationId xmlns:p14="http://schemas.microsoft.com/office/powerpoint/2010/main" val="7003077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FontTx/>
              <a:buNone/>
            </a:pPr>
            <a:r>
              <a:rPr lang="fr-FR" dirty="0" smtClean="0"/>
              <a:t>La location avec option d’achat dite LOA permet d’utiliser un véhicule neuf moyennant le paiement de loyers à la société de crédit qui l’a financé, avec possibilité (option) d'acquérir ce véhicule à l’issue de la période de location.</a:t>
            </a:r>
          </a:p>
          <a:p>
            <a:pPr marL="0" indent="0" algn="just">
              <a:buFontTx/>
              <a:buNone/>
            </a:pPr>
            <a:endParaRPr lang="fr-FR" dirty="0" smtClean="0"/>
          </a:p>
          <a:p>
            <a:pPr marL="0" indent="0" algn="just">
              <a:buFontTx/>
              <a:buNone/>
            </a:pPr>
            <a:r>
              <a:rPr lang="fr-FR" dirty="0" smtClean="0"/>
              <a:t>Il peut être utilisé si le client n’est pas sûr de garder le bien durablement.</a:t>
            </a:r>
            <a:r>
              <a:rPr lang="fr-FR" baseline="0" dirty="0" smtClean="0"/>
              <a:t> </a:t>
            </a:r>
            <a:r>
              <a:rPr lang="fr-FR" dirty="0" smtClean="0"/>
              <a:t>Il en sera seulement</a:t>
            </a:r>
            <a:r>
              <a:rPr lang="fr-FR" baseline="0" dirty="0" smtClean="0"/>
              <a:t> </a:t>
            </a:r>
            <a:r>
              <a:rPr lang="fr-FR" dirty="0" smtClean="0"/>
              <a:t>locataire pendant une durée déterminée (de 24 à 72 mois généralement).</a:t>
            </a:r>
          </a:p>
          <a:p>
            <a:pPr marL="0" indent="0" algn="just">
              <a:buFontTx/>
              <a:buNone/>
            </a:pPr>
            <a:endParaRPr lang="fr-FR" dirty="0" smtClean="0"/>
          </a:p>
          <a:p>
            <a:pPr marL="0" indent="0" algn="just">
              <a:buFontTx/>
              <a:buNone/>
            </a:pPr>
            <a:r>
              <a:rPr lang="fr-FR" dirty="0" smtClean="0"/>
              <a:t>C'est une banque ou un établissement de crédit qui achète le bien pour le compte du client et qui en est propriétaire. En cas d'incident de paiement, le propriétaire peut reprendre le bien.</a:t>
            </a:r>
          </a:p>
          <a:p>
            <a:pPr marL="0" indent="0" algn="just">
              <a:buFontTx/>
              <a:buNone/>
            </a:pPr>
            <a:endParaRPr lang="fr-FR" dirty="0" smtClean="0"/>
          </a:p>
          <a:p>
            <a:pPr marL="0" indent="0" algn="just">
              <a:buFontTx/>
              <a:buNone/>
            </a:pPr>
            <a:r>
              <a:rPr lang="fr-FR" dirty="0" smtClean="0"/>
              <a:t>À l'issue de ce délai, le bien peut être acheté et acquis définitivement ou rendu au propriétaire</a:t>
            </a:r>
            <a:r>
              <a:rPr lang="fr-FR" baseline="0" dirty="0" smtClean="0"/>
              <a:t> (la banque).</a:t>
            </a:r>
          </a:p>
          <a:p>
            <a:pPr marL="0" indent="0" algn="just">
              <a:buFontTx/>
              <a:buNone/>
            </a:pPr>
            <a:endParaRPr lang="fr-FR" baseline="0" dirty="0" smtClean="0"/>
          </a:p>
          <a:p>
            <a:pPr marL="0" indent="0" algn="just">
              <a:buFontTx/>
              <a:buNone/>
            </a:pPr>
            <a:r>
              <a:rPr lang="fr-FR" baseline="0" dirty="0" smtClean="0"/>
              <a:t>Attention aux piège de la LOA : les mensualités dépendent d’un nombre de kilomètres annuels à respecter + en cas de vol ou perte, le locataire continue de payer (sauf assurance spéciale qui vient a</a:t>
            </a:r>
          </a:p>
          <a:p>
            <a:pPr algn="just"/>
            <a:r>
              <a:rPr lang="fr-FR" b="1" dirty="0" smtClean="0"/>
              <a:t>Location avec Option d’Achat : </a:t>
            </a:r>
            <a:r>
              <a:rPr lang="fr-FR" dirty="0" smtClean="0"/>
              <a:t>est également appelée </a:t>
            </a:r>
            <a:r>
              <a:rPr lang="fr-FR" i="1" dirty="0" smtClean="0"/>
              <a:t>leasing</a:t>
            </a:r>
            <a:r>
              <a:rPr lang="fr-FR" dirty="0" smtClean="0"/>
              <a:t>, </a:t>
            </a:r>
            <a:r>
              <a:rPr lang="fr-FR" i="1" dirty="0" smtClean="0"/>
              <a:t>location avec promesse de vente </a:t>
            </a:r>
            <a:r>
              <a:rPr lang="fr-FR" dirty="0" smtClean="0"/>
              <a:t>ou </a:t>
            </a:r>
            <a:r>
              <a:rPr lang="fr-FR" i="1" dirty="0" smtClean="0"/>
              <a:t>crédit-bail</a:t>
            </a:r>
            <a:r>
              <a:rPr lang="fr-FR" dirty="0" smtClean="0"/>
              <a:t>. Souvent utilisée pour l'achat de véhicule, c'est un crédit à la consommation. Elle permet à un consommateur de disposer d'un bien en payant chaque mois un loyer et pourra - s'il le souhaite - acheter le bien à la fin du contrat. Dans le cas contraire, le bien devra être restitué au prêteur. Pendant toute la période de location, le débiteur n’est pas le propriétaire du bien. C'est un établissement de crédit qui achète le bien pour le compte du débiteur et qui en est le propriétaire. Le débiteur s’engage à verser chaque mois un loyer durant cette période et à utiliser le bien selon les termes du contrat. En cas d'incident de paiement, le propriétaire peut reprendre le bien. </a:t>
            </a:r>
          </a:p>
          <a:p>
            <a:pPr algn="just"/>
            <a:endParaRPr lang="fr-FR" dirty="0" smtClean="0"/>
          </a:p>
          <a:p>
            <a:pPr algn="just"/>
            <a:r>
              <a:rPr lang="fr-FR" dirty="0" smtClean="0"/>
              <a:t>2 possibilités pour le surendettement: conservation du véhicule si la situation du débiteur le permet ou restitution du véhicule dans le cas contraire.</a:t>
            </a:r>
          </a:p>
          <a:p>
            <a:pPr algn="just"/>
            <a:endParaRPr lang="fr-FR" dirty="0" smtClean="0"/>
          </a:p>
          <a:p>
            <a:pPr algn="just"/>
            <a:r>
              <a:rPr lang="fr-FR" b="1" dirty="0" smtClean="0"/>
              <a:t>Location Longue Durée :</a:t>
            </a:r>
            <a:r>
              <a:rPr lang="fr-FR" dirty="0" smtClean="0"/>
              <a:t> est une forme de financement d’un bien – généralement un véhicule – permettant à un débiteur de l’utiliser moyennant le paiement d’un loyer, sans en être propriétaire. La propriété est celle de l’établissement de crédit finançant l’opération. </a:t>
            </a:r>
          </a:p>
          <a:p>
            <a:pPr algn="just"/>
            <a:r>
              <a:rPr lang="fr-FR" dirty="0" smtClean="0"/>
              <a:t>À l’issue du contrat, le débiteur n’a pas la possibilité de racheter le bien, il doit le restituer. </a:t>
            </a:r>
          </a:p>
          <a:p>
            <a:pPr marL="0" indent="0" algn="just">
              <a:buFontTx/>
              <a:buNone/>
            </a:pPr>
            <a:r>
              <a:rPr lang="fr-FR" baseline="0" dirty="0" err="1" smtClean="0"/>
              <a:t>ugmenter</a:t>
            </a:r>
            <a:r>
              <a:rPr lang="fr-FR" baseline="0" dirty="0" smtClean="0"/>
              <a:t> les mensualités)</a:t>
            </a:r>
            <a:endParaRPr lang="fr-FR" dirty="0" smtClean="0"/>
          </a:p>
        </p:txBody>
      </p:sp>
      <p:sp>
        <p:nvSpPr>
          <p:cNvPr id="4" name="Espace réservé de la date 3"/>
          <p:cNvSpPr>
            <a:spLocks noGrp="1"/>
          </p:cNvSpPr>
          <p:nvPr>
            <p:ph type="dt" idx="10"/>
          </p:nvPr>
        </p:nvSpPr>
        <p:spPr/>
        <p:txBody>
          <a:bodyPr/>
          <a:lstStyle/>
          <a:p>
            <a:fld id="{47875A05-FD3D-47F8-9F02-5F43C7C5CC38}" type="datetime1">
              <a:rPr lang="fr-FR" smtClean="0"/>
              <a:t>25/01/2023</a:t>
            </a:fld>
            <a:endParaRPr lang="fr-FR" dirty="0"/>
          </a:p>
        </p:txBody>
      </p:sp>
    </p:spTree>
    <p:extLst>
      <p:ext uri="{BB962C8B-B14F-4D97-AF65-F5344CB8AC3E}">
        <p14:creationId xmlns:p14="http://schemas.microsoft.com/office/powerpoint/2010/main" val="29963260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FontTx/>
              <a:buNone/>
            </a:pPr>
            <a:r>
              <a:rPr lang="fr-FR" dirty="0" smtClean="0"/>
              <a:t>La location avec option d’achat dite LOA permet d’utiliser un véhicule neuf moyennant le paiement de loyers à la société de crédit qui l’a financé, avec possibilité (option) d'acquérir ce véhicule à l’issue de la période de location.</a:t>
            </a:r>
          </a:p>
          <a:p>
            <a:pPr marL="0" indent="0" algn="just">
              <a:buFontTx/>
              <a:buNone/>
            </a:pPr>
            <a:endParaRPr lang="fr-FR" dirty="0" smtClean="0"/>
          </a:p>
          <a:p>
            <a:pPr marL="0" indent="0" algn="just">
              <a:buFontTx/>
              <a:buNone/>
            </a:pPr>
            <a:r>
              <a:rPr lang="fr-FR" dirty="0" smtClean="0"/>
              <a:t>Il peut être utilisé si le client n’est pas sûr de garder le bien durablement.</a:t>
            </a:r>
            <a:r>
              <a:rPr lang="fr-FR" baseline="0" dirty="0" smtClean="0"/>
              <a:t> </a:t>
            </a:r>
            <a:r>
              <a:rPr lang="fr-FR" dirty="0" smtClean="0"/>
              <a:t>Il en sera seulement</a:t>
            </a:r>
            <a:r>
              <a:rPr lang="fr-FR" baseline="0" dirty="0" smtClean="0"/>
              <a:t> </a:t>
            </a:r>
            <a:r>
              <a:rPr lang="fr-FR" dirty="0" smtClean="0"/>
              <a:t>locataire pendant une durée déterminée (de 24 à 72 mois généralement).</a:t>
            </a:r>
          </a:p>
          <a:p>
            <a:pPr marL="0" indent="0" algn="just">
              <a:buFontTx/>
              <a:buNone/>
            </a:pPr>
            <a:endParaRPr lang="fr-FR" dirty="0" smtClean="0"/>
          </a:p>
          <a:p>
            <a:pPr marL="0" indent="0" algn="just">
              <a:buFontTx/>
              <a:buNone/>
            </a:pPr>
            <a:r>
              <a:rPr lang="fr-FR" dirty="0" smtClean="0"/>
              <a:t>C'est une banque ou un établissement de crédit qui achète le bien pour le compte du client et qui en est propriétaire. En cas d'incident de paiement, le propriétaire peut reprendre le bien.</a:t>
            </a:r>
          </a:p>
          <a:p>
            <a:pPr marL="0" indent="0" algn="just">
              <a:buFontTx/>
              <a:buNone/>
            </a:pPr>
            <a:endParaRPr lang="fr-FR" dirty="0" smtClean="0"/>
          </a:p>
          <a:p>
            <a:pPr marL="0" indent="0" algn="just">
              <a:buFontTx/>
              <a:buNone/>
            </a:pPr>
            <a:r>
              <a:rPr lang="fr-FR" dirty="0" smtClean="0"/>
              <a:t>À l'issue de ce délai, le bien peut être acheté et acquis définitivement ou rendu au propriétaire</a:t>
            </a:r>
            <a:r>
              <a:rPr lang="fr-FR" baseline="0" dirty="0" smtClean="0"/>
              <a:t> (la banque).</a:t>
            </a:r>
          </a:p>
          <a:p>
            <a:pPr marL="0" indent="0" algn="just">
              <a:buFontTx/>
              <a:buNone/>
            </a:pPr>
            <a:endParaRPr lang="fr-FR" baseline="0" dirty="0" smtClean="0"/>
          </a:p>
          <a:p>
            <a:pPr marL="0" indent="0" algn="just">
              <a:buFontTx/>
              <a:buNone/>
            </a:pPr>
            <a:r>
              <a:rPr lang="fr-FR" baseline="0" dirty="0" smtClean="0"/>
              <a:t>Attention aux piège de la LOA : les mensualités dépendent d’un nombre de kilomètres annuels à respecter + en cas de vol ou perte, le locataire continue de payer (sauf assurance spéciale qui vient augmenter les mensualités)</a:t>
            </a:r>
            <a:endParaRPr lang="fr-FR" dirty="0" smtClean="0"/>
          </a:p>
        </p:txBody>
      </p:sp>
      <p:sp>
        <p:nvSpPr>
          <p:cNvPr id="4" name="Espace réservé de la date 3"/>
          <p:cNvSpPr>
            <a:spLocks noGrp="1"/>
          </p:cNvSpPr>
          <p:nvPr>
            <p:ph type="dt" idx="10"/>
          </p:nvPr>
        </p:nvSpPr>
        <p:spPr/>
        <p:txBody>
          <a:bodyPr/>
          <a:lstStyle/>
          <a:p>
            <a:fld id="{47875A05-FD3D-47F8-9F02-5F43C7C5CC38}" type="datetime1">
              <a:rPr lang="fr-FR" smtClean="0"/>
              <a:t>25/01/2023</a:t>
            </a:fld>
            <a:endParaRPr lang="fr-FR" dirty="0"/>
          </a:p>
        </p:txBody>
      </p:sp>
    </p:spTree>
    <p:extLst>
      <p:ext uri="{BB962C8B-B14F-4D97-AF65-F5344CB8AC3E}">
        <p14:creationId xmlns:p14="http://schemas.microsoft.com/office/powerpoint/2010/main" val="27157381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FontTx/>
              <a:buNone/>
            </a:pPr>
            <a:r>
              <a:rPr lang="fr-FR" dirty="0" smtClean="0"/>
              <a:t>La location avec option d’achat dite LOA permet d’utiliser un véhicule neuf moyennant le paiement de loyers à la société de crédit qui l’a financé, avec possibilité (option) d'acquérir ce véhicule à l’issue de la période de location.</a:t>
            </a:r>
          </a:p>
          <a:p>
            <a:pPr marL="0" indent="0" algn="just">
              <a:buFontTx/>
              <a:buNone/>
            </a:pPr>
            <a:endParaRPr lang="fr-FR" dirty="0" smtClean="0"/>
          </a:p>
          <a:p>
            <a:pPr marL="0" indent="0" algn="just">
              <a:buFontTx/>
              <a:buNone/>
            </a:pPr>
            <a:r>
              <a:rPr lang="fr-FR" dirty="0" smtClean="0"/>
              <a:t>Il peut être utilisé si le client n’est pas sûr de garder le bien durablement.</a:t>
            </a:r>
            <a:r>
              <a:rPr lang="fr-FR" baseline="0" dirty="0" smtClean="0"/>
              <a:t> </a:t>
            </a:r>
            <a:r>
              <a:rPr lang="fr-FR" dirty="0" smtClean="0"/>
              <a:t>Il en sera seulement</a:t>
            </a:r>
            <a:r>
              <a:rPr lang="fr-FR" baseline="0" dirty="0" smtClean="0"/>
              <a:t> </a:t>
            </a:r>
            <a:r>
              <a:rPr lang="fr-FR" dirty="0" smtClean="0"/>
              <a:t>locataire pendant une durée déterminée (de 24 à 72 mois généralement).</a:t>
            </a:r>
          </a:p>
          <a:p>
            <a:pPr marL="0" indent="0" algn="just">
              <a:buFontTx/>
              <a:buNone/>
            </a:pPr>
            <a:endParaRPr lang="fr-FR" dirty="0" smtClean="0"/>
          </a:p>
          <a:p>
            <a:pPr marL="0" indent="0" algn="just">
              <a:buFontTx/>
              <a:buNone/>
            </a:pPr>
            <a:r>
              <a:rPr lang="fr-FR" dirty="0" smtClean="0"/>
              <a:t>C'est une banque ou un établissement de crédit qui achète le bien pour le compte du client et qui en est propriétaire. En cas d'incident de paiement, le propriétaire peut reprendre le bien.</a:t>
            </a:r>
          </a:p>
          <a:p>
            <a:pPr marL="0" indent="0" algn="just">
              <a:buFontTx/>
              <a:buNone/>
            </a:pPr>
            <a:endParaRPr lang="fr-FR" dirty="0" smtClean="0"/>
          </a:p>
          <a:p>
            <a:pPr marL="0" indent="0" algn="just">
              <a:buFontTx/>
              <a:buNone/>
            </a:pPr>
            <a:r>
              <a:rPr lang="fr-FR" dirty="0" smtClean="0"/>
              <a:t>À l'issue de ce délai, le bien peut être acheté et acquis définitivement ou rendu au propriétaire</a:t>
            </a:r>
            <a:r>
              <a:rPr lang="fr-FR" baseline="0" dirty="0" smtClean="0"/>
              <a:t> (la banque).</a:t>
            </a:r>
          </a:p>
          <a:p>
            <a:pPr marL="0" indent="0" algn="just">
              <a:buFontTx/>
              <a:buNone/>
            </a:pPr>
            <a:endParaRPr lang="fr-FR" baseline="0" dirty="0" smtClean="0"/>
          </a:p>
          <a:p>
            <a:pPr marL="0" indent="0" algn="just">
              <a:buFontTx/>
              <a:buNone/>
            </a:pPr>
            <a:r>
              <a:rPr lang="fr-FR" baseline="0" dirty="0" smtClean="0"/>
              <a:t>Attention aux piège de la LOA : les mensualités dépendent d’un nombre de kilomètres annuels à respecter + en cas de vol ou perte, le locataire continue de payer (sauf assurance spéciale qui vient augmenter les mensualités)</a:t>
            </a:r>
            <a:endParaRPr lang="fr-FR" dirty="0" smtClean="0"/>
          </a:p>
        </p:txBody>
      </p:sp>
      <p:sp>
        <p:nvSpPr>
          <p:cNvPr id="4" name="Espace réservé de la date 3"/>
          <p:cNvSpPr>
            <a:spLocks noGrp="1"/>
          </p:cNvSpPr>
          <p:nvPr>
            <p:ph type="dt" idx="10"/>
          </p:nvPr>
        </p:nvSpPr>
        <p:spPr/>
        <p:txBody>
          <a:bodyPr/>
          <a:lstStyle/>
          <a:p>
            <a:fld id="{47875A05-FD3D-47F8-9F02-5F43C7C5CC38}" type="datetime1">
              <a:rPr lang="fr-FR" smtClean="0"/>
              <a:t>25/01/2023</a:t>
            </a:fld>
            <a:endParaRPr lang="fr-FR" dirty="0"/>
          </a:p>
        </p:txBody>
      </p:sp>
    </p:spTree>
    <p:extLst>
      <p:ext uri="{BB962C8B-B14F-4D97-AF65-F5344CB8AC3E}">
        <p14:creationId xmlns:p14="http://schemas.microsoft.com/office/powerpoint/2010/main" val="9605730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b="1" dirty="0" smtClean="0"/>
              <a:t>Réponse</a:t>
            </a:r>
          </a:p>
          <a:p>
            <a:pPr algn="just"/>
            <a:r>
              <a:rPr lang="fr-FR" dirty="0" smtClean="0"/>
              <a:t>A</a:t>
            </a:r>
            <a:r>
              <a:rPr lang="fr-FR" baseline="0" dirty="0" smtClean="0"/>
              <a:t> et B</a:t>
            </a:r>
          </a:p>
          <a:p>
            <a:pPr algn="just"/>
            <a:r>
              <a:rPr lang="fr-FR" b="1" baseline="0" dirty="0" smtClean="0"/>
              <a:t>Attention :</a:t>
            </a:r>
            <a:r>
              <a:rPr lang="fr-FR" baseline="0" dirty="0" smtClean="0"/>
              <a:t> le médiateur ne peut pas être saisi pour des difficultés de remboursement et ne peut pas être saisi immédiatement (circuit de traitement des réclamations à respecter)</a:t>
            </a:r>
          </a:p>
          <a:p>
            <a:pPr algn="just"/>
            <a:endParaRPr lang="fr-FR" baseline="0" dirty="0" smtClean="0"/>
          </a:p>
          <a:p>
            <a:pPr algn="just"/>
            <a:r>
              <a:rPr lang="fr-FR" baseline="0" dirty="0" smtClean="0"/>
              <a:t>Pour aller plus loin : le médiateur bancaire est compétent notamment pour les litiges relatifs aux services fournis et aux contrats conclus en matière d’opérations de banque (gestion de compte, opérations de crédit,…), de services de paiement, de services d’investissement, d’instruments financiers et de produits d’épargne.</a:t>
            </a:r>
            <a:endParaRPr lang="fr-FR" dirty="0"/>
          </a:p>
        </p:txBody>
      </p:sp>
      <p:sp>
        <p:nvSpPr>
          <p:cNvPr id="4" name="Espace réservé de la date 3"/>
          <p:cNvSpPr>
            <a:spLocks noGrp="1"/>
          </p:cNvSpPr>
          <p:nvPr>
            <p:ph type="dt" idx="10"/>
          </p:nvPr>
        </p:nvSpPr>
        <p:spPr/>
        <p:txBody>
          <a:bodyPr/>
          <a:lstStyle/>
          <a:p>
            <a:fld id="{DCCD3391-F819-4AC2-90F9-EB26DF469294}" type="datetime1">
              <a:rPr lang="fr-FR" smtClean="0"/>
              <a:t>25/01/2023</a:t>
            </a:fld>
            <a:endParaRPr lang="fr-FR" dirty="0"/>
          </a:p>
        </p:txBody>
      </p:sp>
    </p:spTree>
    <p:extLst>
      <p:ext uri="{BB962C8B-B14F-4D97-AF65-F5344CB8AC3E}">
        <p14:creationId xmlns:p14="http://schemas.microsoft.com/office/powerpoint/2010/main" val="20484636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FontTx/>
              <a:buNone/>
            </a:pPr>
            <a:r>
              <a:rPr lang="fr-FR" b="1" dirty="0" smtClean="0"/>
              <a:t>Code de la Consommation, articles L.312-34 et D.312-15</a:t>
            </a:r>
          </a:p>
          <a:p>
            <a:pPr marL="0" indent="0" algn="just">
              <a:buFontTx/>
              <a:buNone/>
            </a:pPr>
            <a:endParaRPr lang="fr-FR" dirty="0" smtClean="0"/>
          </a:p>
          <a:p>
            <a:pPr marL="0" indent="0" algn="just">
              <a:buFontTx/>
              <a:buNone/>
            </a:pPr>
            <a:r>
              <a:rPr lang="fr-FR" dirty="0" smtClean="0"/>
              <a:t>L’emprunteur peut toujours rembourser par anticipation, en partie ou en totalité, le crédit qui lui a été consenti. Dans ce cas, les intérêts et frais afférents à la durée résiduelle du crédit ne sont pas dus.</a:t>
            </a:r>
          </a:p>
          <a:p>
            <a:pPr marL="0" indent="0" algn="just">
              <a:buFontTx/>
              <a:buNone/>
            </a:pPr>
            <a:r>
              <a:rPr lang="fr-FR" dirty="0" smtClean="0"/>
              <a:t>Le prêteur ne peut pas interdire ce remboursement anticipé.</a:t>
            </a:r>
          </a:p>
          <a:p>
            <a:pPr marL="0" indent="0" algn="just">
              <a:buFontTx/>
              <a:buNone/>
            </a:pPr>
            <a:endParaRPr lang="fr-FR" dirty="0" smtClean="0"/>
          </a:p>
          <a:p>
            <a:pPr marL="0" indent="0" algn="just">
              <a:buFontTx/>
              <a:buNone/>
            </a:pPr>
            <a:r>
              <a:rPr lang="fr-FR" b="1" u="sng" dirty="0" smtClean="0"/>
              <a:t>Indemnités :</a:t>
            </a:r>
          </a:p>
          <a:p>
            <a:pPr marL="0" indent="0" algn="just">
              <a:buFontTx/>
              <a:buNone/>
            </a:pPr>
            <a:r>
              <a:rPr lang="fr-FR" dirty="0" smtClean="0"/>
              <a:t>- Sans indemnité, dans les cas suivants :</a:t>
            </a:r>
          </a:p>
          <a:p>
            <a:pPr marL="0" indent="0" algn="just">
              <a:buFontTx/>
              <a:buNone/>
            </a:pPr>
            <a:r>
              <a:rPr lang="fr-FR" dirty="0" smtClean="0"/>
              <a:t> un crédit renouvelable ;</a:t>
            </a:r>
          </a:p>
          <a:p>
            <a:pPr marL="0" indent="0" algn="just">
              <a:buFontTx/>
              <a:buNone/>
            </a:pPr>
            <a:r>
              <a:rPr lang="fr-FR" dirty="0" smtClean="0"/>
              <a:t> en cas de remboursement d’un découvert  autorisé;</a:t>
            </a:r>
          </a:p>
          <a:p>
            <a:pPr marL="0" indent="0" algn="just">
              <a:buFontTx/>
              <a:buNone/>
            </a:pPr>
            <a:r>
              <a:rPr lang="fr-FR" dirty="0" smtClean="0"/>
              <a:t> si le montant du remboursement anticipé est inférieur à 10 000 € ;</a:t>
            </a:r>
          </a:p>
          <a:p>
            <a:pPr marL="0" indent="0" algn="just">
              <a:buFontTx/>
              <a:buNone/>
            </a:pPr>
            <a:r>
              <a:rPr lang="fr-FR" dirty="0" smtClean="0"/>
              <a:t> si le remboursement anticipé intervient dans une période où le taux débiteur est variable.</a:t>
            </a:r>
          </a:p>
          <a:p>
            <a:pPr marL="0" indent="0" algn="just">
              <a:buFontTx/>
              <a:buNone/>
            </a:pPr>
            <a:endParaRPr lang="fr-FR" dirty="0" smtClean="0"/>
          </a:p>
          <a:p>
            <a:pPr marL="0" indent="0" algn="just">
              <a:buFontTx/>
              <a:buNone/>
            </a:pPr>
            <a:r>
              <a:rPr lang="fr-FR" dirty="0" smtClean="0"/>
              <a:t>- Avec une indemnité, dans les autres cas, limitée à :</a:t>
            </a:r>
          </a:p>
          <a:p>
            <a:pPr marL="0" indent="0" algn="just">
              <a:buFontTx/>
              <a:buNone/>
            </a:pPr>
            <a:r>
              <a:rPr lang="fr-FR" dirty="0" smtClean="0"/>
              <a:t> 1 % du montant de ce crédit, si le délai entre le remboursement anticipé et la date de fin du contrat de crédit est supérieur à un an (+ de 12 mensualités);</a:t>
            </a:r>
          </a:p>
          <a:p>
            <a:pPr marL="0" indent="0" algn="just">
              <a:buFontTx/>
              <a:buNone/>
            </a:pPr>
            <a:r>
              <a:rPr lang="fr-FR" dirty="0" smtClean="0"/>
              <a:t> 0,5 % du montant de ce crédit, si le délai ne dépasse pas un an.</a:t>
            </a:r>
          </a:p>
          <a:p>
            <a:pPr marL="0" indent="0" algn="just">
              <a:buFontTx/>
              <a:buNone/>
            </a:pPr>
            <a:r>
              <a:rPr lang="fr-FR" dirty="0" smtClean="0"/>
              <a:t>En aucun cas l’indemnité ne</a:t>
            </a:r>
            <a:r>
              <a:rPr lang="fr-FR" baseline="0" dirty="0" smtClean="0"/>
              <a:t> peut dépasser le montant des intérêts que l’emprunteur aurait payé durant la période comprise entre le remboursement anticipé et la date de fin de contrat.</a:t>
            </a:r>
            <a:endParaRPr lang="fr-FR" dirty="0" smtClean="0"/>
          </a:p>
          <a:p>
            <a:pPr marL="0" indent="0" algn="just">
              <a:buFontTx/>
              <a:buNone/>
            </a:pPr>
            <a:endParaRPr lang="fr-FR" dirty="0" smtClean="0"/>
          </a:p>
          <a:p>
            <a:pPr marL="0" indent="0" algn="just">
              <a:buFontTx/>
              <a:buNone/>
            </a:pPr>
            <a:endParaRPr lang="fr-FR" dirty="0" smtClean="0"/>
          </a:p>
          <a:p>
            <a:pPr marL="0" indent="0" algn="just">
              <a:buFontTx/>
              <a:buNone/>
            </a:pPr>
            <a:endParaRPr lang="fr-FR" dirty="0" smtClean="0"/>
          </a:p>
          <a:p>
            <a:pPr marL="0" indent="0" algn="just">
              <a:buFontTx/>
              <a:buNone/>
            </a:pPr>
            <a:endParaRPr lang="fr-FR" dirty="0" smtClean="0"/>
          </a:p>
        </p:txBody>
      </p:sp>
      <p:sp>
        <p:nvSpPr>
          <p:cNvPr id="4" name="Espace réservé de la date 3"/>
          <p:cNvSpPr>
            <a:spLocks noGrp="1"/>
          </p:cNvSpPr>
          <p:nvPr>
            <p:ph type="dt" idx="10"/>
          </p:nvPr>
        </p:nvSpPr>
        <p:spPr/>
        <p:txBody>
          <a:bodyPr/>
          <a:lstStyle/>
          <a:p>
            <a:fld id="{60F685ED-7D41-4425-9609-F98E1966CD6F}" type="datetime1">
              <a:rPr lang="fr-FR" smtClean="0"/>
              <a:t>25/01/2023</a:t>
            </a:fld>
            <a:endParaRPr lang="fr-FR" dirty="0"/>
          </a:p>
        </p:txBody>
      </p:sp>
    </p:spTree>
    <p:extLst>
      <p:ext uri="{BB962C8B-B14F-4D97-AF65-F5344CB8AC3E}">
        <p14:creationId xmlns:p14="http://schemas.microsoft.com/office/powerpoint/2010/main" val="2703179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FontTx/>
              <a:buNone/>
            </a:pPr>
            <a:r>
              <a:rPr lang="fr-FR" dirty="0" smtClean="0"/>
              <a:t>Dès le premier manquement de l’emprunteur à son obligation de rembourser, le prêteur doit l’informer des risques qu’il encourt.</a:t>
            </a:r>
          </a:p>
          <a:p>
            <a:pPr marL="0" indent="0" algn="just">
              <a:buFontTx/>
              <a:buNone/>
            </a:pPr>
            <a:r>
              <a:rPr lang="fr-FR" dirty="0" smtClean="0"/>
              <a:t>En cas de défaillance de l’emprunteur, le prêteur peut soit :</a:t>
            </a:r>
          </a:p>
          <a:p>
            <a:pPr marL="0" indent="0" algn="just">
              <a:buFontTx/>
              <a:buNone/>
            </a:pPr>
            <a:endParaRPr lang="fr-FR" dirty="0" smtClean="0"/>
          </a:p>
          <a:p>
            <a:pPr marL="0" indent="0" algn="just">
              <a:buFontTx/>
              <a:buNone/>
            </a:pPr>
            <a:r>
              <a:rPr lang="fr-FR" dirty="0" smtClean="0"/>
              <a:t>- Exiger le remboursement immédiat du prêt qui comprend :</a:t>
            </a:r>
          </a:p>
          <a:p>
            <a:pPr marL="0" indent="0" algn="just">
              <a:buFontTx/>
              <a:buNone/>
            </a:pPr>
            <a:r>
              <a:rPr lang="fr-FR" dirty="0" smtClean="0"/>
              <a:t> le remboursement immédiat du capital restant dû,</a:t>
            </a:r>
          </a:p>
          <a:p>
            <a:pPr marL="0" indent="0" algn="just">
              <a:buFontTx/>
              <a:buNone/>
            </a:pPr>
            <a:r>
              <a:rPr lang="fr-FR" dirty="0" smtClean="0"/>
              <a:t> les intérêts échus mais non payés,</a:t>
            </a:r>
          </a:p>
          <a:p>
            <a:pPr marL="0" indent="0" algn="just">
              <a:buFontTx/>
              <a:buNone/>
            </a:pPr>
            <a:r>
              <a:rPr lang="fr-FR" dirty="0" smtClean="0"/>
              <a:t> jusqu’à la date de règlement effectif, des intérêts de retard, produits par les sommes restant dues, à un taux égal à celui du prêt,</a:t>
            </a:r>
          </a:p>
          <a:p>
            <a:pPr marL="0" indent="0" algn="just">
              <a:buFontTx/>
              <a:buNone/>
            </a:pPr>
            <a:r>
              <a:rPr lang="fr-FR" dirty="0" smtClean="0"/>
              <a:t> une indemnité égale à 8 % du capital restant dû à la date de la défaillance,</a:t>
            </a:r>
          </a:p>
          <a:p>
            <a:pPr marL="0" indent="0" algn="just">
              <a:buFontTx/>
              <a:buNone/>
            </a:pPr>
            <a:r>
              <a:rPr lang="fr-FR" dirty="0" smtClean="0"/>
              <a:t> le remboursement des frais taxables (frais de justice, honoraires d’huissier) qui lui auront été occasionnés par la défaillance, à l’exclusion de tout remboursement forfaitaire de frais de recouvrement.</a:t>
            </a:r>
          </a:p>
          <a:p>
            <a:pPr marL="0" indent="0" algn="just">
              <a:buFontTx/>
              <a:buNone/>
            </a:pPr>
            <a:endParaRPr lang="fr-FR" dirty="0" smtClean="0"/>
          </a:p>
          <a:p>
            <a:pPr marL="0" indent="0" algn="just">
              <a:buFontTx/>
              <a:buNone/>
            </a:pPr>
            <a:r>
              <a:rPr lang="fr-FR" dirty="0" smtClean="0"/>
              <a:t>- Ne pas exiger le remboursement immédiat du capital restant dû mais seulement celui des échéances impayées,</a:t>
            </a:r>
            <a:r>
              <a:rPr lang="fr-FR" baseline="0" dirty="0" smtClean="0"/>
              <a:t> il </a:t>
            </a:r>
            <a:r>
              <a:rPr lang="fr-FR" dirty="0" smtClean="0"/>
              <a:t>peut alors demander à l’emprunteur défaillant soit :</a:t>
            </a:r>
          </a:p>
          <a:p>
            <a:pPr marL="0" indent="0" algn="just">
              <a:buFontTx/>
              <a:buNone/>
            </a:pPr>
            <a:r>
              <a:rPr lang="fr-FR" dirty="0" smtClean="0"/>
              <a:t> une indemnité égale à 8 % des échéances échues impayées,</a:t>
            </a:r>
          </a:p>
          <a:p>
            <a:pPr marL="0" indent="0" algn="just">
              <a:buFontTx/>
              <a:buNone/>
            </a:pPr>
            <a:r>
              <a:rPr lang="fr-FR" dirty="0" smtClean="0"/>
              <a:t> dans le cas où le prêteur accepte des reports d’échéances à venir, l’indemnité est limitée à 4 % des échéances reportée.</a:t>
            </a:r>
          </a:p>
          <a:p>
            <a:pPr marL="0" indent="0" algn="just">
              <a:buFontTx/>
              <a:buNone/>
            </a:pPr>
            <a:endParaRPr lang="fr-FR" dirty="0" smtClean="0"/>
          </a:p>
          <a:p>
            <a:pPr marL="0" indent="0" algn="just">
              <a:buFontTx/>
              <a:buNone/>
            </a:pPr>
            <a:endParaRPr lang="fr-FR" dirty="0" smtClean="0"/>
          </a:p>
        </p:txBody>
      </p:sp>
      <p:sp>
        <p:nvSpPr>
          <p:cNvPr id="4" name="Espace réservé de la date 3"/>
          <p:cNvSpPr>
            <a:spLocks noGrp="1"/>
          </p:cNvSpPr>
          <p:nvPr>
            <p:ph type="dt" idx="10"/>
          </p:nvPr>
        </p:nvSpPr>
        <p:spPr/>
        <p:txBody>
          <a:bodyPr/>
          <a:lstStyle/>
          <a:p>
            <a:fld id="{90637B60-E179-4693-A7D1-3A2C94EFB0F4}" type="datetime1">
              <a:rPr lang="fr-FR" smtClean="0"/>
              <a:t>25/01/2023</a:t>
            </a:fld>
            <a:endParaRPr lang="fr-FR" dirty="0"/>
          </a:p>
        </p:txBody>
      </p:sp>
    </p:spTree>
    <p:extLst>
      <p:ext uri="{BB962C8B-B14F-4D97-AF65-F5344CB8AC3E}">
        <p14:creationId xmlns:p14="http://schemas.microsoft.com/office/powerpoint/2010/main" val="27031799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a:p>
            <a:endParaRPr lang="fr-FR" baseline="0" dirty="0" smtClean="0"/>
          </a:p>
        </p:txBody>
      </p:sp>
      <p:sp>
        <p:nvSpPr>
          <p:cNvPr id="4" name="Espace réservé de la date 3"/>
          <p:cNvSpPr>
            <a:spLocks noGrp="1"/>
          </p:cNvSpPr>
          <p:nvPr>
            <p:ph type="dt" idx="10"/>
          </p:nvPr>
        </p:nvSpPr>
        <p:spPr/>
        <p:txBody>
          <a:bodyPr/>
          <a:lstStyle/>
          <a:p>
            <a:fld id="{8A9BB108-890E-4397-9EAC-CABC8B06C349}" type="datetime1">
              <a:rPr lang="fr-FR" smtClean="0"/>
              <a:t>25/01/2023</a:t>
            </a:fld>
            <a:endParaRPr lang="fr-FR" dirty="0"/>
          </a:p>
        </p:txBody>
      </p:sp>
    </p:spTree>
    <p:extLst>
      <p:ext uri="{BB962C8B-B14F-4D97-AF65-F5344CB8AC3E}">
        <p14:creationId xmlns:p14="http://schemas.microsoft.com/office/powerpoint/2010/main" val="510701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b="1" i="0" u="none" strike="noStrike" kern="1200" baseline="0" dirty="0" smtClean="0">
                <a:solidFill>
                  <a:schemeClr val="tx1"/>
                </a:solidFill>
                <a:latin typeface="+mn-lt"/>
                <a:ea typeface="+mn-ea"/>
                <a:cs typeface="+mn-cs"/>
              </a:rPr>
              <a:t>Réponse</a:t>
            </a:r>
          </a:p>
          <a:p>
            <a:pPr algn="just"/>
            <a:r>
              <a:rPr lang="fr-FR" sz="1200" b="0" i="0" u="none" strike="noStrike" kern="1200" baseline="0" dirty="0" smtClean="0">
                <a:solidFill>
                  <a:schemeClr val="tx1"/>
                </a:solidFill>
                <a:latin typeface="+mn-lt"/>
                <a:ea typeface="+mn-ea"/>
                <a:cs typeface="+mn-cs"/>
              </a:rPr>
              <a:t>Faux </a:t>
            </a:r>
          </a:p>
          <a:p>
            <a:pPr algn="just"/>
            <a:r>
              <a:rPr lang="fr-FR" sz="1200" b="0" i="0" u="none" strike="noStrike" kern="1200" baseline="0" dirty="0" smtClean="0">
                <a:solidFill>
                  <a:schemeClr val="tx1"/>
                </a:solidFill>
                <a:latin typeface="+mn-lt"/>
                <a:ea typeface="+mn-ea"/>
                <a:cs typeface="+mn-cs"/>
              </a:rPr>
              <a:t>Micro-crédit personnel + professionnel (auto-entrepreneur, micro-entreprise, entreprise individuelle, EURL, SASU, SARL, SAS…)</a:t>
            </a:r>
          </a:p>
          <a:p>
            <a:pPr algn="just"/>
            <a:endParaRPr lang="fr-FR" sz="1200" b="0" i="0" u="none" strike="noStrike" kern="1200" baseline="0" dirty="0" smtClean="0">
              <a:solidFill>
                <a:schemeClr val="tx1"/>
              </a:solidFill>
              <a:latin typeface="+mn-lt"/>
              <a:ea typeface="+mn-ea"/>
              <a:cs typeface="+mn-cs"/>
            </a:endParaRPr>
          </a:p>
          <a:p>
            <a:pPr algn="just"/>
            <a:endParaRPr lang="fr-FR" sz="1200" b="0" i="0" u="none" strike="noStrike" kern="1200" baseline="0" dirty="0" smtClean="0">
              <a:solidFill>
                <a:schemeClr val="tx1"/>
              </a:solidFill>
              <a:latin typeface="+mn-lt"/>
              <a:ea typeface="+mn-ea"/>
              <a:cs typeface="+mn-cs"/>
            </a:endParaRPr>
          </a:p>
          <a:p>
            <a:pPr algn="just"/>
            <a:r>
              <a:rPr lang="fr-FR" sz="1200" b="0" i="0" u="none" strike="noStrike" kern="1200" baseline="0" dirty="0" smtClean="0">
                <a:solidFill>
                  <a:schemeClr val="tx1"/>
                </a:solidFill>
                <a:latin typeface="+mn-lt"/>
                <a:ea typeface="+mn-ea"/>
                <a:cs typeface="+mn-cs"/>
              </a:rPr>
              <a:t>	</a:t>
            </a:r>
          </a:p>
          <a:p>
            <a:pPr algn="just"/>
            <a:endParaRPr lang="fr-FR" dirty="0"/>
          </a:p>
        </p:txBody>
      </p:sp>
      <p:sp>
        <p:nvSpPr>
          <p:cNvPr id="4" name="Espace réservé de la date 3"/>
          <p:cNvSpPr>
            <a:spLocks noGrp="1"/>
          </p:cNvSpPr>
          <p:nvPr>
            <p:ph type="dt" idx="10"/>
          </p:nvPr>
        </p:nvSpPr>
        <p:spPr/>
        <p:txBody>
          <a:bodyPr/>
          <a:lstStyle/>
          <a:p>
            <a:fld id="{CB125C9C-54FC-4D5E-92A5-4C77FD2D40A4}" type="datetime1">
              <a:rPr lang="fr-FR" smtClean="0"/>
              <a:t>25/01/2023</a:t>
            </a:fld>
            <a:endParaRPr lang="fr-FR" dirty="0"/>
          </a:p>
        </p:txBody>
      </p:sp>
    </p:spTree>
    <p:extLst>
      <p:ext uri="{BB962C8B-B14F-4D97-AF65-F5344CB8AC3E}">
        <p14:creationId xmlns:p14="http://schemas.microsoft.com/office/powerpoint/2010/main" val="3182151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b="1" dirty="0" smtClean="0"/>
              <a:t>Le Micro-crédit personnel : </a:t>
            </a:r>
            <a:r>
              <a:rPr lang="fr-FR" b="0" dirty="0" smtClean="0"/>
              <a:t>C’est un crédit à la consommation destiné aux majeurs et mineurs émancipés exclus du crédit bancaire "classique" en raison notamment de leurs faibles ressources,</a:t>
            </a:r>
            <a:r>
              <a:rPr lang="fr-FR" b="0" baseline="0" dirty="0" smtClean="0"/>
              <a:t> bénéficiaires de minima sociaux </a:t>
            </a:r>
            <a:r>
              <a:rPr lang="fr-FR" b="0" dirty="0" smtClean="0"/>
              <a:t>ou de leur situation professionnelle précaire. Mais il peut aussi être accordé à</a:t>
            </a:r>
            <a:r>
              <a:rPr lang="fr-FR" b="0" baseline="0" dirty="0" smtClean="0"/>
              <a:t> des personnes qui ne sont pas dans cette situation. Il n’y a pas de condition de ressources définies mais il faut avoir un projet personnel visant à l’insertion sociale  ou professionnelle</a:t>
            </a:r>
            <a:endParaRPr lang="fr-FR" b="0" dirty="0" smtClean="0"/>
          </a:p>
          <a:p>
            <a:pPr algn="just"/>
            <a:r>
              <a:rPr lang="fr-FR" dirty="0" smtClean="0">
                <a:solidFill>
                  <a:schemeClr val="tx1"/>
                </a:solidFill>
              </a:rPr>
              <a:t>Il est généralement destiné à financer l’achat de biens ou services permettant d'améliorer la situation de l'emprunteur dans le cadre d’un projet personnel. </a:t>
            </a:r>
          </a:p>
          <a:p>
            <a:pPr algn="just"/>
            <a:r>
              <a:rPr lang="fr-FR" dirty="0" smtClean="0">
                <a:solidFill>
                  <a:schemeClr val="tx1"/>
                </a:solidFill>
              </a:rPr>
              <a:t>Il est accordé par une banque, par l’intermédiaire d’un service d’accompagnement social. ( CCAS, CAF, Pôle Emploi, Le secours Catholique……)</a:t>
            </a:r>
          </a:p>
          <a:p>
            <a:pPr algn="just"/>
            <a:endParaRPr lang="fr-FR" dirty="0" smtClean="0">
              <a:solidFill>
                <a:schemeClr val="tx1"/>
              </a:solidFill>
            </a:endParaRPr>
          </a:p>
          <a:p>
            <a:pPr algn="just"/>
            <a:r>
              <a:rPr lang="fr-FR" b="1" dirty="0" smtClean="0"/>
              <a:t>Son montant est compris entre 300 et 8 000 euros</a:t>
            </a:r>
            <a:r>
              <a:rPr lang="fr-FR" dirty="0" smtClean="0"/>
              <a:t> </a:t>
            </a:r>
            <a:r>
              <a:rPr lang="fr-FR" b="1" dirty="0" smtClean="0"/>
              <a:t>et sa durée entre 6 mois et 7ans. </a:t>
            </a:r>
            <a:endParaRPr lang="fr-FR" dirty="0" smtClean="0"/>
          </a:p>
          <a:p>
            <a:pPr algn="just"/>
            <a:r>
              <a:rPr lang="fr-FR" dirty="0" smtClean="0"/>
              <a:t>Attention en pratique, les montant et durée maximums sont souvent inférieurs. </a:t>
            </a:r>
          </a:p>
          <a:p>
            <a:pPr algn="just"/>
            <a:r>
              <a:rPr lang="fr-FR" b="1" dirty="0" smtClean="0"/>
              <a:t>Son taux d’intérêt est fixé par la banque</a:t>
            </a:r>
            <a:r>
              <a:rPr lang="fr-FR" dirty="0" smtClean="0"/>
              <a:t>. Il n’y a pas de frais de dossier ou de caution demandée.</a:t>
            </a:r>
          </a:p>
          <a:p>
            <a:pPr marL="0" indent="0" algn="just">
              <a:buFontTx/>
              <a:buNone/>
            </a:pPr>
            <a:endParaRPr lang="fr-FR" dirty="0" smtClean="0">
              <a:solidFill>
                <a:schemeClr val="tx1"/>
              </a:solidFill>
            </a:endParaRPr>
          </a:p>
          <a:p>
            <a:pPr marL="0" indent="0" algn="just">
              <a:buFontTx/>
              <a:buNone/>
            </a:pPr>
            <a:r>
              <a:rPr lang="fr-FR" dirty="0" smtClean="0">
                <a:solidFill>
                  <a:schemeClr val="tx1"/>
                </a:solidFill>
              </a:rPr>
              <a:t>Le remboursement anticipé : possibilité de rembourser partiellement ou totalement, le remboursement par anticipation est gratuit.</a:t>
            </a:r>
          </a:p>
          <a:p>
            <a:pPr marL="0" indent="0" algn="just">
              <a:buFontTx/>
              <a:buNone/>
            </a:pPr>
            <a:endParaRPr lang="fr-FR" dirty="0" smtClean="0">
              <a:solidFill>
                <a:schemeClr val="tx1"/>
              </a:solidFill>
            </a:endParaRPr>
          </a:p>
          <a:p>
            <a:pPr marL="0" indent="0" algn="just">
              <a:buFontTx/>
              <a:buNone/>
            </a:pPr>
            <a:r>
              <a:rPr lang="fr-FR" b="1" u="sng" dirty="0" smtClean="0">
                <a:solidFill>
                  <a:schemeClr val="tx1"/>
                </a:solidFill>
              </a:rPr>
              <a:t>Les garanties du microcrédit:</a:t>
            </a:r>
          </a:p>
          <a:p>
            <a:pPr marL="0" indent="0" algn="just">
              <a:buFontTx/>
              <a:buNone/>
            </a:pPr>
            <a:r>
              <a:rPr lang="fr-FR" dirty="0" smtClean="0">
                <a:solidFill>
                  <a:schemeClr val="tx1"/>
                </a:solidFill>
              </a:rPr>
              <a:t>Ces crédits peuvent bénéficier de la garantie apportée par l’État dans le cadre du Fonds de Cohésion Sociale. </a:t>
            </a:r>
          </a:p>
          <a:p>
            <a:pPr marL="0" indent="0" algn="just">
              <a:buFontTx/>
              <a:buNone/>
            </a:pPr>
            <a:r>
              <a:rPr lang="fr-FR" dirty="0" smtClean="0">
                <a:solidFill>
                  <a:schemeClr val="tx1"/>
                </a:solidFill>
              </a:rPr>
              <a:t>Cela veut dire que si vous ne remboursez pas votre prêt, ce Fonds devra payer pour vous une partie de la valeur du prêt. </a:t>
            </a:r>
          </a:p>
          <a:p>
            <a:pPr marL="0" indent="0" algn="just">
              <a:buFontTx/>
              <a:buNone/>
            </a:pPr>
            <a:r>
              <a:rPr lang="fr-FR" dirty="0" smtClean="0">
                <a:solidFill>
                  <a:schemeClr val="tx1"/>
                </a:solidFill>
              </a:rPr>
              <a:t>La gestion du Fonds de Cohésion Sociale a été confiée à la Caisse des Dépôts.</a:t>
            </a:r>
          </a:p>
          <a:p>
            <a:pPr marL="0" indent="0" algn="just">
              <a:buFontTx/>
              <a:buNone/>
            </a:pPr>
            <a:r>
              <a:rPr lang="fr-FR" dirty="0" smtClean="0">
                <a:solidFill>
                  <a:schemeClr val="tx1"/>
                </a:solidFill>
              </a:rPr>
              <a:t>Le Fond de Cohésion Sociale (FCS) garantit jusqu’à 50 % des encours de microcrédit personnel ou professionnel.  </a:t>
            </a:r>
          </a:p>
          <a:p>
            <a:pPr marL="0" indent="0" algn="just">
              <a:buFontTx/>
              <a:buNone/>
            </a:pPr>
            <a:r>
              <a:rPr lang="fr-FR" dirty="0" smtClean="0">
                <a:solidFill>
                  <a:schemeClr val="tx1"/>
                </a:solidFill>
              </a:rPr>
              <a:t>Dans tous les cas, l’emprunteur ou le créateur d’entreprise devront faire l’objet d’un accompagnement tout au long du prêt. </a:t>
            </a:r>
          </a:p>
          <a:p>
            <a:pPr marL="0" indent="0" algn="just">
              <a:buFontTx/>
              <a:buNone/>
            </a:pPr>
            <a:endParaRPr lang="fr-FR" dirty="0" smtClean="0">
              <a:solidFill>
                <a:schemeClr val="tx1"/>
              </a:solidFill>
            </a:endParaRPr>
          </a:p>
        </p:txBody>
      </p:sp>
      <p:sp>
        <p:nvSpPr>
          <p:cNvPr id="4" name="Espace réservé de la date 3"/>
          <p:cNvSpPr>
            <a:spLocks noGrp="1"/>
          </p:cNvSpPr>
          <p:nvPr>
            <p:ph type="dt" idx="10"/>
          </p:nvPr>
        </p:nvSpPr>
        <p:spPr/>
        <p:txBody>
          <a:bodyPr/>
          <a:lstStyle/>
          <a:p>
            <a:fld id="{A5C977CB-7361-47D9-BF68-A39D7F8B1552}" type="datetime1">
              <a:rPr lang="fr-FR" smtClean="0"/>
              <a:t>25/01/2023</a:t>
            </a:fld>
            <a:endParaRPr lang="fr-FR" dirty="0"/>
          </a:p>
        </p:txBody>
      </p:sp>
    </p:spTree>
    <p:extLst>
      <p:ext uri="{BB962C8B-B14F-4D97-AF65-F5344CB8AC3E}">
        <p14:creationId xmlns:p14="http://schemas.microsoft.com/office/powerpoint/2010/main" val="9396449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b="0" dirty="0" smtClean="0"/>
              <a:t>Permet le financement de la création et du développement de micro entreprises notamment lorsqu’il s’agit de la création d’entreprises par un demandeur d’emploi. </a:t>
            </a:r>
            <a:endParaRPr lang="fr-FR" b="1" dirty="0" smtClean="0"/>
          </a:p>
          <a:p>
            <a:pPr algn="just"/>
            <a:r>
              <a:rPr lang="fr-FR" b="0" dirty="0" smtClean="0"/>
              <a:t>Tous les entrepreneurs peuvent accéder à ce mode de financement, peu importe leur secteur d’activité et leur statut (auto-entrepreneur, micro-entreprise, entreprise individuelle, EURL, SASU, SARL, SAS…).</a:t>
            </a:r>
            <a:r>
              <a:rPr lang="fr-FR" b="0" baseline="0" dirty="0" smtClean="0"/>
              <a:t> L’entreprise doit être en cours de création ou avoir moins de 5 années d’existence. On peut solliciter un microcrédit uniquement si on n’a pas pu obtenir de crédit bancaire possible.</a:t>
            </a:r>
          </a:p>
          <a:p>
            <a:pPr algn="just"/>
            <a:r>
              <a:rPr lang="fr-FR" b="0" baseline="0" dirty="0" smtClean="0"/>
              <a:t>Ex : achat de stock, matériel, véhicule trésorerie,….</a:t>
            </a:r>
            <a:endParaRPr lang="fr-FR" b="0" dirty="0" smtClean="0"/>
          </a:p>
          <a:p>
            <a:pPr algn="just"/>
            <a:endParaRPr lang="fr-FR" b="0" dirty="0" smtClean="0"/>
          </a:p>
          <a:p>
            <a:pPr algn="just"/>
            <a:r>
              <a:rPr lang="fr-FR" b="0" dirty="0" smtClean="0"/>
              <a:t>Le montant du microcrédit professionnel peut aller jusqu’à 12 000 euros maximum, et il s’agit d’un prêt rémunéré par un intérêt, souvent au moins égal à 5%.</a:t>
            </a:r>
          </a:p>
          <a:p>
            <a:pPr algn="just"/>
            <a:endParaRPr lang="fr-FR" b="0" dirty="0" smtClean="0"/>
          </a:p>
          <a:p>
            <a:pPr algn="just"/>
            <a:r>
              <a:rPr lang="fr-FR" b="0" dirty="0" smtClean="0"/>
              <a:t>L’ADIE, qui accorde des microcrédits professionnels, propose par exemple un</a:t>
            </a:r>
            <a:r>
              <a:rPr lang="fr-FR" sz="1200" kern="1200" dirty="0" smtClean="0">
                <a:solidFill>
                  <a:schemeClr val="tx1"/>
                </a:solidFill>
                <a:effectLst/>
                <a:latin typeface="+mn-lt"/>
                <a:ea typeface="+mn-ea"/>
                <a:cs typeface="+mn-cs"/>
              </a:rPr>
              <a:t> taux de 7,45 % pour un max de 10000€ remboursable sur 3 ans</a:t>
            </a:r>
            <a:endParaRPr lang="fr-FR" b="0" dirty="0" smtClean="0"/>
          </a:p>
          <a:p>
            <a:pPr algn="just"/>
            <a:r>
              <a:rPr lang="fr-FR" b="0" dirty="0" smtClean="0"/>
              <a:t>Le microcrédit professionnel est remboursable sur une durée allant généralement jusqu’à 60 mois maximum.</a:t>
            </a:r>
          </a:p>
          <a:p>
            <a:pPr algn="just"/>
            <a:r>
              <a:rPr lang="fr-FR" b="0" dirty="0" smtClean="0"/>
              <a:t>L’entrepreneur peut, en fonction de l’organisme à qui il s’adresse, demander un différé de remboursement.</a:t>
            </a:r>
          </a:p>
          <a:p>
            <a:pPr algn="just"/>
            <a:endParaRPr lang="fr-FR" b="0" dirty="0" smtClean="0"/>
          </a:p>
          <a:p>
            <a:pPr algn="just"/>
            <a:r>
              <a:rPr lang="fr-FR" b="0" dirty="0" smtClean="0"/>
              <a:t>Demande auprès d’un organisme habilité : le plus simple est de se rendre</a:t>
            </a:r>
            <a:r>
              <a:rPr lang="fr-FR" b="0" baseline="0" dirty="0" smtClean="0"/>
              <a:t> dans une chambre de commerce ou une chambre des métiers pour connaître l’ensemble des organismes habilités à octroyer le microcrédit professionnel. </a:t>
            </a:r>
          </a:p>
          <a:p>
            <a:pPr algn="just"/>
            <a:endParaRPr lang="fr-FR" b="0" dirty="0" smtClean="0"/>
          </a:p>
          <a:p>
            <a:pPr algn="just"/>
            <a:r>
              <a:rPr lang="fr-FR" b="0" dirty="0" smtClean="0"/>
              <a:t>A savoir :</a:t>
            </a:r>
          </a:p>
          <a:p>
            <a:pPr algn="just"/>
            <a:r>
              <a:rPr lang="fr-FR" b="1" dirty="0" smtClean="0"/>
              <a:t>L’Association pour le Droit à l'Initiative Économique (ADIE) </a:t>
            </a:r>
            <a:r>
              <a:rPr lang="fr-FR" b="0" dirty="0" smtClean="0"/>
              <a:t>est une catégorie à part du fait de sa double mission. </a:t>
            </a:r>
          </a:p>
          <a:p>
            <a:pPr algn="just"/>
            <a:r>
              <a:rPr lang="fr-FR" b="0" dirty="0" smtClean="0"/>
              <a:t>Fondée en 1989 pour aider les personnes en difficulté (chômeurs, allocataires du RSA…) voulant entreprendre, elle conjugue la qualité de prêteur et d’accompagnateur. </a:t>
            </a:r>
          </a:p>
          <a:p>
            <a:pPr algn="just"/>
            <a:r>
              <a:rPr lang="fr-FR" b="0" dirty="0" smtClean="0"/>
              <a:t>Elle possède l’agrément bancaire lui permettant d’ octroyer des microcrédits, mais son intérêt majeur par rapport aux banques classiques est l’accompagnement personnalisé qu’elle propose, tout comme France Active. </a:t>
            </a:r>
          </a:p>
          <a:p>
            <a:pPr algn="just"/>
            <a:r>
              <a:rPr lang="fr-FR" b="0" dirty="0" smtClean="0"/>
              <a:t>La complémentarité de ces activités explique le taux de réinsertion de 84 % qu’elle parvient à atteindre depuis sa création.</a:t>
            </a:r>
          </a:p>
          <a:p>
            <a:pPr algn="just"/>
            <a:endParaRPr lang="fr-FR" b="1" dirty="0" smtClean="0"/>
          </a:p>
          <a:p>
            <a:pPr algn="just"/>
            <a:r>
              <a:rPr lang="fr-FR" b="1" u="sng" dirty="0" smtClean="0"/>
              <a:t>Pour plus d’infos :</a:t>
            </a:r>
            <a:r>
              <a:rPr lang="fr-FR" b="1" u="none" dirty="0" smtClean="0"/>
              <a:t>	</a:t>
            </a:r>
          </a:p>
          <a:p>
            <a:pPr algn="just"/>
            <a:r>
              <a:rPr lang="fr-FR" b="0" dirty="0" smtClean="0"/>
              <a:t>https://www.adie.org/</a:t>
            </a:r>
          </a:p>
          <a:p>
            <a:pPr algn="just"/>
            <a:r>
              <a:rPr lang="fr-FR" b="0" dirty="0" smtClean="0"/>
              <a:t>http://www.franceactive.org/</a:t>
            </a:r>
          </a:p>
          <a:p>
            <a:pPr algn="just"/>
            <a:r>
              <a:rPr lang="fr-FR" b="0" dirty="0" smtClean="0"/>
              <a:t>http://www.initiative-france.fr/</a:t>
            </a:r>
          </a:p>
          <a:p>
            <a:pPr algn="just"/>
            <a:endParaRPr lang="fr-FR" b="1" dirty="0" smtClean="0"/>
          </a:p>
          <a:p>
            <a:pPr algn="just"/>
            <a:endParaRPr lang="fr-FR" b="1" dirty="0"/>
          </a:p>
        </p:txBody>
      </p:sp>
      <p:sp>
        <p:nvSpPr>
          <p:cNvPr id="4" name="Espace réservé de la date 3"/>
          <p:cNvSpPr>
            <a:spLocks noGrp="1"/>
          </p:cNvSpPr>
          <p:nvPr>
            <p:ph type="dt" idx="10"/>
          </p:nvPr>
        </p:nvSpPr>
        <p:spPr/>
        <p:txBody>
          <a:bodyPr/>
          <a:lstStyle/>
          <a:p>
            <a:fld id="{E8C92794-5587-4E4A-A0AF-129E2A8B4BEA}" type="datetime1">
              <a:rPr lang="fr-FR" smtClean="0"/>
              <a:t>25/01/2023</a:t>
            </a:fld>
            <a:endParaRPr lang="fr-FR" dirty="0"/>
          </a:p>
        </p:txBody>
      </p:sp>
    </p:spTree>
    <p:extLst>
      <p:ext uri="{BB962C8B-B14F-4D97-AF65-F5344CB8AC3E}">
        <p14:creationId xmlns:p14="http://schemas.microsoft.com/office/powerpoint/2010/main" val="4047462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endParaRPr lang="fr-FR" u="sng" dirty="0" smtClean="0"/>
          </a:p>
          <a:p>
            <a:pPr algn="just"/>
            <a:endParaRPr lang="fr-FR" u="sng" dirty="0" smtClean="0"/>
          </a:p>
          <a:p>
            <a:pPr algn="just"/>
            <a:r>
              <a:rPr lang="fr-FR" u="sng" dirty="0" smtClean="0"/>
              <a:t>La définition du contrat de crédit est donnée par l’article L. 311-1</a:t>
            </a:r>
            <a:r>
              <a:rPr lang="fr-FR" u="sng" baseline="0" dirty="0" smtClean="0"/>
              <a:t> du code de la consommation : « contrat en vertu duquel un prêteur consent ou s’engage à consentir à l’emprunteur un crédit, […], sous la forme d’un délai de paiement, d’un prêt, y compris sous forme de découvert ou toute autre facilité de paiement similaire… »</a:t>
            </a:r>
          </a:p>
          <a:p>
            <a:pPr algn="just"/>
            <a:r>
              <a:rPr lang="fr-FR" u="none" dirty="0" smtClean="0"/>
              <a:t>C’est une définition très large qui permet d’englober l’ensemble des opérations imaginées par la pratique, du moment qu’il s’agit de procurer un crédit à un particulier. </a:t>
            </a:r>
          </a:p>
          <a:p>
            <a:pPr algn="just"/>
            <a:endParaRPr lang="fr-FR" u="none" dirty="0" smtClean="0"/>
          </a:p>
          <a:p>
            <a:pPr algn="just"/>
            <a:r>
              <a:rPr lang="fr-FR" u="none" dirty="0" smtClean="0"/>
              <a:t>En résumé, c’est l’opération par laquelle un prêteur (créancier) met une somme d’argent à disposition d’une autre personne (le débiteur/celui qui demande le prêt) qui s’engage à la rembourser selon les modalités prévues au contrat de crédit.</a:t>
            </a:r>
          </a:p>
          <a:p>
            <a:pPr algn="just"/>
            <a:endParaRPr lang="fr-FR" u="none" dirty="0" smtClean="0"/>
          </a:p>
          <a:p>
            <a:pPr algn="just"/>
            <a:r>
              <a:rPr lang="fr-FR" u="none" dirty="0" smtClean="0"/>
              <a:t>Exclusion</a:t>
            </a:r>
            <a:r>
              <a:rPr lang="fr-FR" u="none" baseline="0" dirty="0" smtClean="0"/>
              <a:t> : ventes ou prestations de services à paiement échelonnés.</a:t>
            </a:r>
          </a:p>
          <a:p>
            <a:pPr algn="just"/>
            <a:r>
              <a:rPr lang="fr-FR" u="none" baseline="0" dirty="0" smtClean="0"/>
              <a:t>Toutefois, la Cour de cassation a récemment rappelé que la qualification d’opération de crédit s’entend « notamment de toute facilité de paiement ». Elle considère par exemple que l’achat d’un téléphone mobile dont le prix d’acquisition est inclus dans le forfait téléphonique est une opération de crédit. </a:t>
            </a:r>
          </a:p>
          <a:p>
            <a:pPr algn="just"/>
            <a:endParaRPr lang="fr-FR" u="none" baseline="0" dirty="0" smtClean="0"/>
          </a:p>
          <a:p>
            <a:pPr algn="just"/>
            <a:r>
              <a:rPr lang="fr-FR" b="1" u="none" baseline="0" dirty="0" smtClean="0"/>
              <a:t>Le prêteur </a:t>
            </a:r>
            <a:r>
              <a:rPr lang="fr-FR" u="none" baseline="0" dirty="0" smtClean="0"/>
              <a:t>: « toute personne qui consent ou s’engage à consentir un crédit mentionné à l’article L. 311-2 dans le cadre de l’exercice de ses activités commerciales ou professionnelles » (L. 311-1). Cela exclu donc les prêts accordés par des non professionnels par exemple au sein de la famille ou entre amis. </a:t>
            </a:r>
          </a:p>
          <a:p>
            <a:pPr algn="just"/>
            <a:r>
              <a:rPr lang="fr-FR" b="1" u="none" baseline="0" dirty="0" smtClean="0"/>
              <a:t>L’emprunteur</a:t>
            </a:r>
            <a:r>
              <a:rPr lang="fr-FR" u="none" baseline="0" dirty="0" smtClean="0"/>
              <a:t> : « toute personne physique qui est en relation avec le prêteur, dans le cadre de l’opération de crédit réalisée ou envisagée dans un but étranger à son activité commerciale ou professionnelle (=consommateur)</a:t>
            </a:r>
          </a:p>
          <a:p>
            <a:pPr algn="just"/>
            <a:endParaRPr lang="fr-FR" u="none" dirty="0" smtClean="0"/>
          </a:p>
          <a:p>
            <a:pPr algn="just"/>
            <a:r>
              <a:rPr lang="fr-FR" u="sng" dirty="0" smtClean="0"/>
              <a:t>Contrat sur support papier ou durable (ex : voie électronique).</a:t>
            </a:r>
          </a:p>
        </p:txBody>
      </p:sp>
      <p:sp>
        <p:nvSpPr>
          <p:cNvPr id="7" name="Espace réservé de la date 6"/>
          <p:cNvSpPr>
            <a:spLocks noGrp="1"/>
          </p:cNvSpPr>
          <p:nvPr>
            <p:ph type="dt" idx="10"/>
          </p:nvPr>
        </p:nvSpPr>
        <p:spPr/>
        <p:txBody>
          <a:bodyPr/>
          <a:lstStyle/>
          <a:p>
            <a:fld id="{97BEFE87-D893-419D-A97B-5BF33DA52AC1}" type="datetime1">
              <a:rPr lang="fr-FR" smtClean="0"/>
              <a:t>25/01/2023</a:t>
            </a:fld>
            <a:endParaRPr lang="fr-FR" dirty="0"/>
          </a:p>
        </p:txBody>
      </p:sp>
    </p:spTree>
    <p:extLst>
      <p:ext uri="{BB962C8B-B14F-4D97-AF65-F5344CB8AC3E}">
        <p14:creationId xmlns:p14="http://schemas.microsoft.com/office/powerpoint/2010/main" val="24561716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1" y="4715152"/>
            <a:ext cx="5486400" cy="5431084"/>
          </a:xfrm>
        </p:spPr>
        <p:txBody>
          <a:bodyPr/>
          <a:lstStyle/>
          <a:p>
            <a:pPr algn="just"/>
            <a:r>
              <a:rPr lang="fr-FR" dirty="0" smtClean="0"/>
              <a:t>Un regroupement de crédits consiste à regrouper en un seul crédit plusieurs prêts de durée et taux différents, se caractérisant par un montant réduit des mensualités de remboursement sur une durée plus longue. On appelle aussi cette opération une restructuration de crédits, une consolidation ou un rachat de crédits. </a:t>
            </a:r>
          </a:p>
          <a:p>
            <a:pPr algn="just"/>
            <a:endParaRPr lang="fr-FR" dirty="0" smtClean="0"/>
          </a:p>
          <a:p>
            <a:pPr algn="just"/>
            <a:r>
              <a:rPr lang="fr-FR" b="1" dirty="0" smtClean="0"/>
              <a:t>Le regroupement de crédits à la consommation </a:t>
            </a:r>
            <a:r>
              <a:rPr lang="fr-FR" dirty="0" smtClean="0"/>
              <a:t>: cette opération est soumise aux dispositions du code de la consommation, même si son montant total dépasse les 75.000 €, plafond habituel des crédits à la consommation.</a:t>
            </a:r>
          </a:p>
          <a:p>
            <a:pPr algn="just"/>
            <a:r>
              <a:rPr lang="fr-FR" b="1" dirty="0" smtClean="0"/>
              <a:t>Le regroupement de prêts immobiliers </a:t>
            </a:r>
            <a:r>
              <a:rPr lang="fr-FR" dirty="0" smtClean="0"/>
              <a:t>: cette opération est soumise aux dispositions du code de la consommation régissant les prêts immobiliers, même si son montant total est inférieur à 75.000 €.</a:t>
            </a:r>
          </a:p>
          <a:p>
            <a:pPr algn="just"/>
            <a:r>
              <a:rPr lang="fr-FR" b="1" dirty="0" smtClean="0"/>
              <a:t>Le regroupement de prêts à la consommation et de prêts immobiliers </a:t>
            </a:r>
            <a:r>
              <a:rPr lang="fr-FR" dirty="0" smtClean="0"/>
              <a:t>: lorsque la part du ou des crédit(s) immobilier représente</a:t>
            </a:r>
            <a:r>
              <a:rPr lang="fr-FR" baseline="0" dirty="0" smtClean="0"/>
              <a:t> au moins 60 % du montant total du regroupement,</a:t>
            </a:r>
            <a:r>
              <a:rPr lang="fr-FR" dirty="0" smtClean="0"/>
              <a:t> le nouveau contrat de crédit relève des dispositions sur les crédits immobiliers. Dans le cas contraire, le rachat de crédits est soumis au régime du crédit à la consommation.</a:t>
            </a:r>
          </a:p>
          <a:p>
            <a:pPr algn="just"/>
            <a:endParaRPr lang="fr-FR" b="1" dirty="0" smtClean="0"/>
          </a:p>
          <a:p>
            <a:pPr algn="just"/>
            <a:r>
              <a:rPr lang="fr-FR" b="1" dirty="0" smtClean="0"/>
              <a:t>Le regroupement de crédit peut être une solution mais également une forme de cavalerie budgétaire, s’il n’est pas fait dans le cadre d’une analyse globale de la situation financière du débiteur.</a:t>
            </a:r>
          </a:p>
          <a:p>
            <a:pPr algn="just"/>
            <a:r>
              <a:rPr lang="fr-FR" b="1" dirty="0" smtClean="0"/>
              <a:t>Avoir en tête que le regroupement inclura</a:t>
            </a:r>
            <a:r>
              <a:rPr lang="fr-FR" b="1" baseline="0" dirty="0" smtClean="0"/>
              <a:t> le montant des indemnités de remboursement anticipé.</a:t>
            </a:r>
          </a:p>
          <a:p>
            <a:pPr algn="just"/>
            <a:r>
              <a:rPr lang="fr-FR" b="1" baseline="0" dirty="0" smtClean="0"/>
              <a:t>Il peut être intéressant lorsque le taux appliqué est celui du crédit immobilier (moins élevé que le crédit à </a:t>
            </a:r>
            <a:r>
              <a:rPr lang="fr-FR" b="1" baseline="0" smtClean="0"/>
              <a:t>la consommation)</a:t>
            </a:r>
            <a:endParaRPr lang="fr-FR" b="1" dirty="0" smtClean="0"/>
          </a:p>
          <a:p>
            <a:pPr algn="just"/>
            <a:endParaRPr lang="fr-FR" b="1" dirty="0" smtClean="0"/>
          </a:p>
          <a:p>
            <a:pPr algn="just"/>
            <a:r>
              <a:rPr lang="fr-FR" b="1" u="sng" dirty="0" smtClean="0"/>
              <a:t>Attention</a:t>
            </a:r>
            <a:r>
              <a:rPr lang="fr-FR" b="1" u="sng" baseline="0" dirty="0" smtClean="0"/>
              <a:t> !!! Éviter de prendre d'autres crédits, vous risqueriez de retomber immédiatement dans les difficultés de remboursement = risque de surendettement !!</a:t>
            </a:r>
            <a:endParaRPr lang="fr-FR" b="1" u="sng" dirty="0" smtClean="0"/>
          </a:p>
          <a:p>
            <a:pPr algn="just"/>
            <a:endParaRPr lang="fr-FR" dirty="0" smtClean="0"/>
          </a:p>
          <a:p>
            <a:pPr algn="just"/>
            <a:endParaRPr lang="fr-FR" dirty="0"/>
          </a:p>
        </p:txBody>
      </p:sp>
      <p:sp>
        <p:nvSpPr>
          <p:cNvPr id="4" name="Espace réservé de la date 3"/>
          <p:cNvSpPr>
            <a:spLocks noGrp="1"/>
          </p:cNvSpPr>
          <p:nvPr>
            <p:ph type="dt" idx="10"/>
          </p:nvPr>
        </p:nvSpPr>
        <p:spPr/>
        <p:txBody>
          <a:bodyPr/>
          <a:lstStyle/>
          <a:p>
            <a:fld id="{6A8A1899-8D86-447B-BC3F-D0827E0FA63E}" type="datetime1">
              <a:rPr lang="fr-FR" smtClean="0"/>
              <a:t>25/01/2023</a:t>
            </a:fld>
            <a:endParaRPr lang="fr-FR" dirty="0"/>
          </a:p>
        </p:txBody>
      </p:sp>
    </p:spTree>
    <p:extLst>
      <p:ext uri="{BB962C8B-B14F-4D97-AF65-F5344CB8AC3E}">
        <p14:creationId xmlns:p14="http://schemas.microsoft.com/office/powerpoint/2010/main" val="21467258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FontTx/>
              <a:buNone/>
            </a:pPr>
            <a:r>
              <a:rPr lang="fr-FR" strike="noStrike" baseline="0" dirty="0" smtClean="0">
                <a:effectLst/>
              </a:rPr>
              <a:t>Le droit à l’oubli			</a:t>
            </a:r>
            <a:r>
              <a:rPr lang="fr-FR" strike="sngStrike" baseline="0" dirty="0" smtClean="0">
                <a:effectLst/>
              </a:rPr>
              <a:t>Taux préférentiels</a:t>
            </a:r>
          </a:p>
          <a:p>
            <a:pPr marL="0" indent="0" algn="just">
              <a:buFontTx/>
              <a:buNone/>
            </a:pPr>
            <a:r>
              <a:rPr lang="fr-FR" strike="noStrike" baseline="0" dirty="0" smtClean="0">
                <a:effectLst/>
              </a:rPr>
              <a:t>Assurance décès			</a:t>
            </a:r>
            <a:r>
              <a:rPr lang="fr-FR" strike="sngStrike" baseline="0" dirty="0" smtClean="0">
                <a:effectLst/>
              </a:rPr>
              <a:t>Pas de limite d’âge</a:t>
            </a:r>
          </a:p>
          <a:p>
            <a:pPr marL="0" indent="0" algn="just">
              <a:buFontTx/>
              <a:buNone/>
            </a:pPr>
            <a:r>
              <a:rPr lang="fr-FR" strike="noStrike" baseline="0" dirty="0" smtClean="0">
                <a:effectLst/>
              </a:rPr>
              <a:t>Questionnaire de santé : absence</a:t>
            </a:r>
          </a:p>
          <a:p>
            <a:pPr marL="0" indent="0" algn="just">
              <a:buFontTx/>
              <a:buNone/>
            </a:pPr>
            <a:r>
              <a:rPr lang="fr-FR" strike="noStrike" baseline="0" dirty="0" smtClean="0">
                <a:effectLst/>
              </a:rPr>
              <a:t>Assurance décès</a:t>
            </a:r>
          </a:p>
          <a:p>
            <a:pPr marL="0" indent="0" algn="just">
              <a:buFontTx/>
              <a:buNone/>
            </a:pPr>
            <a:r>
              <a:rPr lang="fr-FR" strike="noStrike" baseline="0" dirty="0" smtClean="0">
                <a:effectLst/>
              </a:rPr>
              <a:t>Prêt immobilier</a:t>
            </a:r>
            <a:endParaRPr lang="fr-FR" strike="noStrike" baseline="0" dirty="0">
              <a:effectLst/>
            </a:endParaRPr>
          </a:p>
          <a:p>
            <a:pPr marL="0" indent="0" algn="just">
              <a:buFontTx/>
              <a:buNone/>
            </a:pPr>
            <a:endParaRPr lang="fr-FR" strike="sngStrike" baseline="0" dirty="0" smtClean="0">
              <a:effectLst>
                <a:outerShdw blurRad="38100" dist="38100" dir="2700000" algn="tl">
                  <a:srgbClr val="000000">
                    <a:alpha val="43137"/>
                  </a:srgbClr>
                </a:outerShdw>
              </a:effectLst>
            </a:endParaRPr>
          </a:p>
        </p:txBody>
      </p:sp>
      <p:sp>
        <p:nvSpPr>
          <p:cNvPr id="4" name="Espace réservé de la date 3"/>
          <p:cNvSpPr>
            <a:spLocks noGrp="1"/>
          </p:cNvSpPr>
          <p:nvPr>
            <p:ph type="dt" idx="10"/>
          </p:nvPr>
        </p:nvSpPr>
        <p:spPr/>
        <p:txBody>
          <a:bodyPr/>
          <a:lstStyle/>
          <a:p>
            <a:fld id="{E740A9FE-1BD5-4B6A-B883-98400AD34EC0}" type="datetime1">
              <a:rPr lang="fr-FR" smtClean="0"/>
              <a:t>25/01/2023</a:t>
            </a:fld>
            <a:endParaRPr lang="fr-FR" dirty="0"/>
          </a:p>
        </p:txBody>
      </p:sp>
    </p:spTree>
    <p:extLst>
      <p:ext uri="{BB962C8B-B14F-4D97-AF65-F5344CB8AC3E}">
        <p14:creationId xmlns:p14="http://schemas.microsoft.com/office/powerpoint/2010/main" val="27168711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dirty="0" smtClean="0"/>
              <a:t>En savoir plus : http://www.areas.fr/medias/fichiers/convention_aeras.pdf</a:t>
            </a:r>
          </a:p>
          <a:p>
            <a:pPr algn="just"/>
            <a:endParaRPr lang="fr-FR" dirty="0" smtClean="0"/>
          </a:p>
          <a:p>
            <a:pPr algn="just"/>
            <a:r>
              <a:rPr lang="fr-FR" b="1" dirty="0" smtClean="0"/>
              <a:t>La convention « AERAS »</a:t>
            </a:r>
            <a:r>
              <a:rPr lang="fr-FR" dirty="0" smtClean="0"/>
              <a:t> (s’Assurer et Emprunter avec un Risque Aggravé de Santé) a pour but de faciliter l’accès à l’emprunt et à l’assurance aux personnes en situation de risque de santé aggravé du fait d’une maladie ou d’un handicap.</a:t>
            </a:r>
          </a:p>
          <a:p>
            <a:pPr algn="just"/>
            <a:endParaRPr lang="fr-FR" dirty="0" smtClean="0"/>
          </a:p>
          <a:p>
            <a:pPr algn="just"/>
            <a:r>
              <a:rPr lang="fr-FR" dirty="0" smtClean="0"/>
              <a:t>Elle a été signée entre les pouvoirs publics, les fédérations professionnelles de la banque, de l’assurance et de la mutualité, et les associations de malades et de consommateurs.</a:t>
            </a:r>
          </a:p>
          <a:p>
            <a:pPr algn="just"/>
            <a:r>
              <a:rPr lang="fr-FR" dirty="0" smtClean="0"/>
              <a:t>La convention AERAS est d’application automatique par les assureurs et les banquiers dès lors que le candidat à l’assurance et à l’emprunt présente un risque aggravé de santé.</a:t>
            </a:r>
          </a:p>
          <a:p>
            <a:pPr algn="just"/>
            <a:endParaRPr lang="fr-FR" dirty="0" smtClean="0"/>
          </a:p>
          <a:p>
            <a:r>
              <a:rPr lang="fr-FR" b="1" u="sng" dirty="0" smtClean="0"/>
              <a:t>DROIT À L’OUBLI : </a:t>
            </a:r>
            <a:r>
              <a:rPr lang="fr-FR" dirty="0" smtClean="0"/>
              <a:t>Le dispositif du "droit à l'oubli" s'applique lorsque les 2 conditions suivantes sont réunies :</a:t>
            </a:r>
          </a:p>
          <a:p>
            <a:r>
              <a:rPr lang="fr-FR" dirty="0" smtClean="0">
                <a:effectLst/>
              </a:rPr>
              <a:t>Nature du prêt : les contrats d'assurance couvrent les prêts à la consommation affectés ou dédiés, les prêts professionnels pour l'acquisition de locaux et/ou de matériels, les prêts immobiliers ;</a:t>
            </a:r>
          </a:p>
          <a:p>
            <a:r>
              <a:rPr lang="fr-FR" dirty="0" smtClean="0">
                <a:effectLst/>
              </a:rPr>
              <a:t>l'échéance des contrats d'assurance doit intervenir avant le 71ème anniversaire de l'emprunteur.</a:t>
            </a:r>
          </a:p>
          <a:p>
            <a:r>
              <a:rPr lang="fr-FR" dirty="0" smtClean="0">
                <a:effectLst/>
              </a:rPr>
              <a:t>Aucune information médicale relative à une pathologie cancéreuse ou à l’hépatite virale C ne pourra être sollicitée par l'assureur :</a:t>
            </a:r>
          </a:p>
          <a:p>
            <a:r>
              <a:rPr lang="fr-FR" dirty="0" smtClean="0">
                <a:effectLst/>
              </a:rPr>
              <a:t>- à partir de 5 ans à compter de la fin du protocole thérapeutique et en l’absence de rechute, depuis le 2 mars 2022 ;</a:t>
            </a:r>
          </a:p>
          <a:p>
            <a:r>
              <a:rPr lang="fr-FR" dirty="0" smtClean="0">
                <a:effectLst/>
              </a:rPr>
              <a:t>- avant vos  21 ans* et que le protocole thérapeutique est terminé depuis plus de 5 ans et qu’aucune rechute n’a été constatée ;</a:t>
            </a:r>
          </a:p>
          <a:p>
            <a:r>
              <a:rPr lang="fr-FR" dirty="0" smtClean="0">
                <a:effectLst/>
              </a:rPr>
              <a:t>- après vos 21 ans* et que le protocole thérapeutique est terminé depuis plus de10 ans et qu’aucune rechute n’a été constatée.</a:t>
            </a:r>
          </a:p>
          <a:p>
            <a:pPr algn="just"/>
            <a:endParaRPr lang="fr-FR" b="1" u="sng" dirty="0" smtClean="0"/>
          </a:p>
          <a:p>
            <a:r>
              <a:rPr lang="fr-FR" b="1" u="sng" dirty="0" smtClean="0"/>
              <a:t>Le questionnaire de santé : </a:t>
            </a:r>
            <a:r>
              <a:rPr lang="fr-FR" b="1" dirty="0" smtClean="0"/>
              <a:t>Il existe deux types de questionnaires de santé </a:t>
            </a:r>
            <a:r>
              <a:rPr lang="fr-FR" dirty="0" smtClean="0"/>
              <a:t> ; le questionnaire simplifié et le questionnaire détaillé par pathologie :</a:t>
            </a:r>
          </a:p>
          <a:p>
            <a:r>
              <a:rPr lang="fr-FR" dirty="0" smtClean="0">
                <a:effectLst/>
              </a:rPr>
              <a:t>Le questionnaire simplifié comprend une série limitée de questions simples (entre 10 et 15 questions). Il correspond au niveau 1 d’assurance. Vous pouvez le remplir seul, sans difficulté.</a:t>
            </a:r>
          </a:p>
          <a:p>
            <a:r>
              <a:rPr lang="fr-FR" dirty="0" smtClean="0">
                <a:effectLst/>
              </a:rPr>
              <a:t>Le questionnaire par pathologie est plus détaillé. Il correspond à l’examen des demandes de niveau 2 et 3.</a:t>
            </a:r>
          </a:p>
          <a:p>
            <a:endParaRPr lang="fr-FR" b="1" dirty="0" smtClean="0"/>
          </a:p>
          <a:p>
            <a:r>
              <a:rPr lang="fr-FR" b="1" dirty="0" smtClean="0"/>
              <a:t>A partir du 1er juin 2022</a:t>
            </a:r>
            <a:r>
              <a:rPr lang="fr-FR" dirty="0" smtClean="0"/>
              <a:t>, l'assureur ne peut exiger aucune information sur la santé de l'emprunteur lorsque les 2 conditions suivantes sont remplies :</a:t>
            </a:r>
          </a:p>
          <a:p>
            <a:r>
              <a:rPr lang="fr-FR" dirty="0" smtClean="0"/>
              <a:t>- Le montant du prêt est inférieur ou égal à 200 000 € par emprunteur</a:t>
            </a:r>
          </a:p>
          <a:p>
            <a:r>
              <a:rPr lang="fr-FR" dirty="0" smtClean="0"/>
              <a:t>- La fin du remboursement du crédit intervient avant les 60 ans de l'emprunteur</a:t>
            </a:r>
          </a:p>
          <a:p>
            <a:endParaRPr lang="fr-FR" baseline="0" dirty="0" smtClean="0">
              <a:effectLst/>
            </a:endParaRPr>
          </a:p>
          <a:p>
            <a:r>
              <a:rPr lang="fr-FR" dirty="0" smtClean="0"/>
              <a:t>Les principales caractéristiques du dispositif sont les suivantes :</a:t>
            </a:r>
          </a:p>
          <a:p>
            <a:pPr algn="just"/>
            <a:endParaRPr lang="fr-FR" dirty="0" smtClean="0"/>
          </a:p>
          <a:p>
            <a:pPr marL="0" indent="0" algn="just">
              <a:buNone/>
            </a:pPr>
            <a:r>
              <a:rPr lang="fr-FR" b="1" dirty="0" smtClean="0"/>
              <a:t>1. L’assurance des prêts immobiliers et prêts professionnels</a:t>
            </a:r>
          </a:p>
          <a:p>
            <a:pPr marL="0" indent="0" algn="just">
              <a:buNone/>
            </a:pPr>
            <a:r>
              <a:rPr lang="fr-FR" dirty="0" smtClean="0"/>
              <a:t>L’encours cumulé de prêts ne doit pas dépasser 320 000 euros (pas de plafond pour les crédits relais pour l’achat d’une résidence principale) et l’âge de l’emprunteur en fin de prêt ne doit pas excéder 70 ans. La convention prévoit deux niveaux d’examen de la demande d’assurance dès lors que la demande a fait l’objet d’un refus.</a:t>
            </a:r>
          </a:p>
          <a:p>
            <a:pPr marL="0" indent="0" algn="just">
              <a:buNone/>
            </a:pPr>
            <a:r>
              <a:rPr lang="fr-FR" dirty="0" smtClean="0"/>
              <a:t>La durée globale de traitement des dossiers de demande de prêts immobiliers par les établissements de crédit et les assureurs ne doit pas dépasser une durée maximale de 5 semaines à compter de la réception du dossier complet.</a:t>
            </a:r>
          </a:p>
          <a:p>
            <a:pPr marL="0" indent="0" algn="just">
              <a:buNone/>
            </a:pPr>
            <a:endParaRPr lang="fr-FR" dirty="0" smtClean="0"/>
          </a:p>
          <a:p>
            <a:pPr marL="0" indent="0" algn="just">
              <a:buNone/>
            </a:pPr>
            <a:r>
              <a:rPr lang="fr-FR" b="1" dirty="0" smtClean="0"/>
              <a:t>2. L’assurance décès des prêts à la consommation affectés ou dédiés</a:t>
            </a:r>
          </a:p>
          <a:p>
            <a:pPr marL="0" indent="0" algn="just">
              <a:buNone/>
            </a:pPr>
            <a:r>
              <a:rPr lang="fr-FR" dirty="0" smtClean="0"/>
              <a:t>Leur montant ne doit pas dépasser 17 000 euros, la durée du prêt ne doit pas excéder 4 ans et l’emprunteur doit être âgé de 50 ans au plus. La convention prévoit que l’emprunteur bénéficie d’une assurance-décès sans avoir à remplir de questionnaire de santé.</a:t>
            </a:r>
          </a:p>
          <a:p>
            <a:pPr marL="0" indent="0" algn="just">
              <a:buNone/>
            </a:pPr>
            <a:endParaRPr lang="fr-FR" dirty="0" smtClean="0"/>
          </a:p>
          <a:p>
            <a:pPr marL="0" indent="0" algn="just">
              <a:buNone/>
            </a:pPr>
            <a:r>
              <a:rPr lang="fr-FR" b="1" dirty="0" smtClean="0"/>
              <a:t>3. Délégation d’assurance</a:t>
            </a:r>
          </a:p>
          <a:p>
            <a:pPr marL="0" indent="0" algn="just">
              <a:buNone/>
            </a:pPr>
            <a:r>
              <a:rPr lang="fr-FR" dirty="0" smtClean="0"/>
              <a:t>Les établissements de crédit doivent accepter des contrats d’assurance présentant un niveau de garantie équivalent au contrat de groupe. Ils doivent pratiquer des tarifs modérés. Les refus de délégation doivent être motivés.</a:t>
            </a:r>
          </a:p>
          <a:p>
            <a:pPr marL="0" indent="0" algn="just">
              <a:buNone/>
            </a:pPr>
            <a:endParaRPr lang="fr-FR" dirty="0" smtClean="0"/>
          </a:p>
          <a:p>
            <a:pPr marL="0" indent="0" algn="just">
              <a:buNone/>
            </a:pPr>
            <a:r>
              <a:rPr lang="fr-FR" b="1" dirty="0" smtClean="0"/>
              <a:t>4.Garantie des prêts immobiliers et professionnels en cas de risque d’invalidité</a:t>
            </a:r>
          </a:p>
          <a:p>
            <a:pPr marL="0" indent="0" algn="just">
              <a:buNone/>
            </a:pPr>
            <a:r>
              <a:rPr lang="fr-FR" dirty="0" smtClean="0"/>
              <a:t>Les assureurs se sont engagés à proposer :</a:t>
            </a:r>
          </a:p>
          <a:p>
            <a:pPr marL="0" indent="0" algn="just">
              <a:buNone/>
            </a:pPr>
            <a:r>
              <a:rPr lang="fr-FR" dirty="0" smtClean="0"/>
              <a:t>- lorsque la garantie du risque invalidité est possible :</a:t>
            </a:r>
          </a:p>
          <a:p>
            <a:pPr marL="0" indent="0" algn="just">
              <a:buNone/>
            </a:pPr>
            <a:r>
              <a:rPr lang="fr-FR" dirty="0" smtClean="0"/>
              <a:t> une garantie invalidité aux conditions de base standard de l’assureur avec, le cas échéant, exclusion(s) et/ou surprime ;</a:t>
            </a:r>
          </a:p>
          <a:p>
            <a:pPr marL="0" indent="0" algn="just">
              <a:buNone/>
            </a:pPr>
            <a:r>
              <a:rPr lang="fr-FR" dirty="0" smtClean="0"/>
              <a:t> une garantie invalidité spécifique à la convention AERAS, au taux de 70 % par rapport au barème d’invalidité annexé au code des pensions civiles et militaires, et répondant aux conditions déterminées par les signataires.</a:t>
            </a:r>
          </a:p>
          <a:p>
            <a:pPr marL="0" indent="0" algn="just">
              <a:buNone/>
            </a:pPr>
            <a:r>
              <a:rPr lang="fr-FR" dirty="0" smtClean="0"/>
              <a:t>- lorsque la garantie spécifique n’est pas possible, les assureurs s’engagent à proposer au minimum la couverture du risque de perte totale et irréversible d’autonomie.</a:t>
            </a:r>
          </a:p>
          <a:p>
            <a:pPr marL="171450" indent="-171450" algn="just">
              <a:buFontTx/>
              <a:buChar char="-"/>
            </a:pPr>
            <a:r>
              <a:rPr lang="fr-FR" dirty="0" smtClean="0"/>
              <a:t>en cas de refus de garantie, l’assureur doit préciser à quel niveau d’examen de la demande ce refus est intervenu, pour permettre au candidat à l’emprunt de faire une demande auprès d’autres assureurs.</a:t>
            </a:r>
          </a:p>
          <a:p>
            <a:pPr marL="171450" indent="-171450" algn="just">
              <a:buFontTx/>
              <a:buChar char="-"/>
            </a:pPr>
            <a:endParaRPr lang="fr-FR" dirty="0" smtClean="0"/>
          </a:p>
          <a:p>
            <a:pPr marL="0" indent="0" algn="just">
              <a:buFontTx/>
              <a:buNone/>
            </a:pPr>
            <a:r>
              <a:rPr lang="fr-FR" b="1" dirty="0" smtClean="0"/>
              <a:t>5. Garanties alternatives à l’assurance</a:t>
            </a:r>
          </a:p>
          <a:p>
            <a:pPr marL="0" indent="0" algn="just">
              <a:buFontTx/>
              <a:buNone/>
            </a:pPr>
            <a:r>
              <a:rPr lang="fr-FR" dirty="0" smtClean="0"/>
              <a:t>Si l’assurance est finalement refusée, l’organisme prêteur s’engage à accepter des garanties alternatives dont la valeur et la mise en jeu offrent la même sécurité (caution, hypothèque, nantissement, délégation d’un contrat d’assurance-vie ou de prévoyance individuelle).</a:t>
            </a:r>
          </a:p>
          <a:p>
            <a:pPr marL="0" indent="0" algn="just">
              <a:buFontTx/>
              <a:buNone/>
            </a:pPr>
            <a:endParaRPr lang="fr-FR" dirty="0" smtClean="0"/>
          </a:p>
          <a:p>
            <a:pPr marL="0" indent="0" algn="just">
              <a:buFontTx/>
              <a:buNone/>
            </a:pPr>
            <a:r>
              <a:rPr lang="fr-FR" b="1" dirty="0" smtClean="0"/>
              <a:t>6. Dispositif d’écrêtement des surprimes d’assurance</a:t>
            </a:r>
          </a:p>
          <a:p>
            <a:pPr marL="0" indent="0" algn="just">
              <a:buFontTx/>
              <a:buNone/>
            </a:pPr>
            <a:r>
              <a:rPr lang="fr-FR" dirty="0" smtClean="0"/>
              <a:t>Il est prévu une prise en charge d’une partie des surprimes éventuelles pour les personnes aux revenus modestes pour les prêts immobiliers en vue de l’acquisition de la résidence principale et pour les prêts professionnels.</a:t>
            </a:r>
          </a:p>
          <a:p>
            <a:pPr marL="0" indent="0" algn="just">
              <a:buFontTx/>
              <a:buNone/>
            </a:pPr>
            <a:endParaRPr lang="fr-FR" dirty="0" smtClean="0"/>
          </a:p>
          <a:p>
            <a:pPr marL="0" indent="0" algn="just">
              <a:buFontTx/>
              <a:buNone/>
            </a:pPr>
            <a:r>
              <a:rPr lang="fr-FR" b="1" dirty="0" smtClean="0"/>
              <a:t>7. En cas de litige, il est possible de faire appel à :</a:t>
            </a:r>
          </a:p>
          <a:p>
            <a:r>
              <a:rPr lang="fr-FR" sz="1200" b="1" kern="1200" dirty="0" smtClean="0">
                <a:solidFill>
                  <a:schemeClr val="tx1"/>
                </a:solidFill>
                <a:effectLst/>
                <a:latin typeface="+mn-lt"/>
                <a:ea typeface="+mn-ea"/>
                <a:cs typeface="+mn-cs"/>
              </a:rPr>
              <a:t>Commission de médiation</a:t>
            </a:r>
            <a:br>
              <a:rPr lang="fr-FR" sz="1200" b="1" kern="1200" dirty="0" smtClean="0">
                <a:solidFill>
                  <a:schemeClr val="tx1"/>
                </a:solidFill>
                <a:effectLst/>
                <a:latin typeface="+mn-lt"/>
                <a:ea typeface="+mn-ea"/>
                <a:cs typeface="+mn-cs"/>
              </a:rPr>
            </a:br>
            <a:r>
              <a:rPr lang="fr-FR" sz="1200" b="1" kern="1200" dirty="0" smtClean="0">
                <a:solidFill>
                  <a:schemeClr val="tx1"/>
                </a:solidFill>
                <a:effectLst/>
                <a:latin typeface="+mn-lt"/>
                <a:ea typeface="+mn-ea"/>
                <a:cs typeface="+mn-cs"/>
              </a:rPr>
              <a:t>de la convention AERAS,</a:t>
            </a:r>
            <a:endParaRPr lang="fr-FR" dirty="0" smtClean="0"/>
          </a:p>
          <a:p>
            <a:r>
              <a:rPr lang="fr-FR" sz="1200" b="1" kern="1200" dirty="0" smtClean="0">
                <a:solidFill>
                  <a:schemeClr val="tx1"/>
                </a:solidFill>
                <a:effectLst/>
                <a:latin typeface="+mn-lt"/>
                <a:ea typeface="+mn-ea"/>
                <a:cs typeface="+mn-cs"/>
              </a:rPr>
              <a:t>4 place de Budapest</a:t>
            </a:r>
            <a:endParaRPr lang="fr-FR" dirty="0" smtClean="0"/>
          </a:p>
          <a:p>
            <a:r>
              <a:rPr lang="fr-FR" sz="1200" b="1" kern="1200" dirty="0" smtClean="0">
                <a:solidFill>
                  <a:schemeClr val="tx1"/>
                </a:solidFill>
                <a:effectLst/>
                <a:latin typeface="+mn-lt"/>
                <a:ea typeface="+mn-ea"/>
                <a:cs typeface="+mn-cs"/>
              </a:rPr>
              <a:t>CS 92459,  75436 Paris cedex 09,</a:t>
            </a:r>
            <a:endParaRPr lang="fr-FR" dirty="0" smtClean="0"/>
          </a:p>
          <a:p>
            <a:pPr marL="0" indent="0" algn="just">
              <a:buFontTx/>
              <a:buNone/>
            </a:pPr>
            <a:endParaRPr lang="fr-FR" b="1" dirty="0" smtClean="0"/>
          </a:p>
        </p:txBody>
      </p:sp>
      <p:sp>
        <p:nvSpPr>
          <p:cNvPr id="4" name="Espace réservé de la date 3"/>
          <p:cNvSpPr>
            <a:spLocks noGrp="1"/>
          </p:cNvSpPr>
          <p:nvPr>
            <p:ph type="dt" idx="10"/>
          </p:nvPr>
        </p:nvSpPr>
        <p:spPr/>
        <p:txBody>
          <a:bodyPr/>
          <a:lstStyle/>
          <a:p>
            <a:fld id="{EB301B63-C81B-46A4-A2F6-D5187525D114}" type="datetime1">
              <a:rPr lang="fr-FR" smtClean="0"/>
              <a:t>25/01/2023</a:t>
            </a:fld>
            <a:endParaRPr lang="fr-FR" dirty="0"/>
          </a:p>
        </p:txBody>
      </p:sp>
    </p:spTree>
    <p:extLst>
      <p:ext uri="{BB962C8B-B14F-4D97-AF65-F5344CB8AC3E}">
        <p14:creationId xmlns:p14="http://schemas.microsoft.com/office/powerpoint/2010/main" val="4877680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dirty="0" smtClean="0"/>
              <a:t>En savoir plus : http://www.areas.fr/medias/fichiers/convention_aeras.pdf</a:t>
            </a:r>
          </a:p>
          <a:p>
            <a:pPr algn="just"/>
            <a:endParaRPr lang="fr-FR" dirty="0" smtClean="0"/>
          </a:p>
          <a:p>
            <a:pPr algn="just"/>
            <a:r>
              <a:rPr lang="fr-FR" b="1" dirty="0" smtClean="0"/>
              <a:t>La convention « AERAS »</a:t>
            </a:r>
            <a:r>
              <a:rPr lang="fr-FR" dirty="0" smtClean="0"/>
              <a:t> (s’Assurer et Emprunter avec un Risque Aggravé de Santé) a pour but de faciliter l’accès à l’emprunt et à l’assurance aux personnes en situation de risque de santé aggravé du fait d’une maladie ou d’un handicap.</a:t>
            </a:r>
          </a:p>
          <a:p>
            <a:pPr algn="just"/>
            <a:endParaRPr lang="fr-FR" dirty="0" smtClean="0"/>
          </a:p>
          <a:p>
            <a:pPr algn="just"/>
            <a:r>
              <a:rPr lang="fr-FR" dirty="0" smtClean="0"/>
              <a:t>Elle a été signée entre les pouvoirs publics, les fédérations professionnelles de la banque, de l’assurance et de la mutualité, et les associations de malades et de consommateurs.</a:t>
            </a:r>
          </a:p>
          <a:p>
            <a:pPr algn="just"/>
            <a:r>
              <a:rPr lang="fr-FR" dirty="0" smtClean="0"/>
              <a:t>La convention AERAS est d’application automatique par les assureurs et les banquiers dès lors que le candidat à l’assurance et à l’emprunt présente un risque aggravé de santé.</a:t>
            </a:r>
          </a:p>
          <a:p>
            <a:pPr algn="just"/>
            <a:endParaRPr lang="fr-FR" dirty="0" smtClean="0"/>
          </a:p>
          <a:p>
            <a:r>
              <a:rPr lang="fr-FR" b="1" u="sng" dirty="0" smtClean="0"/>
              <a:t>DROIT À L’OUBLI : </a:t>
            </a:r>
            <a:r>
              <a:rPr lang="fr-FR" dirty="0" smtClean="0"/>
              <a:t>Le dispositif du "droit à l'oubli" s'applique lorsque les 2 conditions suivantes sont réunies :</a:t>
            </a:r>
          </a:p>
          <a:p>
            <a:r>
              <a:rPr lang="fr-FR" dirty="0" smtClean="0">
                <a:effectLst/>
              </a:rPr>
              <a:t>Nature du prêt : les contrats d'assurance couvrent les prêts à la consommation affectés ou dédiés, les prêts professionnels pour l'acquisition de locaux et/ou de matériels, les prêts immobiliers ;</a:t>
            </a:r>
          </a:p>
          <a:p>
            <a:r>
              <a:rPr lang="fr-FR" dirty="0" smtClean="0">
                <a:effectLst/>
              </a:rPr>
              <a:t>l'échéance des contrats d'assurance doit intervenir avant le 71ème anniversaire de l'emprunteur.</a:t>
            </a:r>
          </a:p>
          <a:p>
            <a:r>
              <a:rPr lang="fr-FR" dirty="0" smtClean="0">
                <a:effectLst/>
              </a:rPr>
              <a:t>Aucune information médicale relative à une pathologie cancéreuse ou à l’hépatite virale C ne pourra être sollicitée par l'assureur :</a:t>
            </a:r>
          </a:p>
          <a:p>
            <a:r>
              <a:rPr lang="fr-FR" dirty="0" smtClean="0">
                <a:effectLst/>
              </a:rPr>
              <a:t>- à partir de 5 ans à compter de la fin du protocole thérapeutique et en l’absence de rechute, depuis le 2 mars 2022 ;</a:t>
            </a:r>
          </a:p>
          <a:p>
            <a:r>
              <a:rPr lang="fr-FR" dirty="0" smtClean="0">
                <a:effectLst/>
              </a:rPr>
              <a:t>- avant vos  21 ans* et que le protocole thérapeutique est terminé depuis plus de 5 ans et qu’aucune rechute n’a été constatée ;</a:t>
            </a:r>
          </a:p>
          <a:p>
            <a:r>
              <a:rPr lang="fr-FR" dirty="0" smtClean="0">
                <a:effectLst/>
              </a:rPr>
              <a:t>- après vos 21 ans* et que le protocole thérapeutique est terminé depuis plus de10 ans et qu’aucune rechute n’a été constatée.</a:t>
            </a:r>
          </a:p>
          <a:p>
            <a:pPr algn="just"/>
            <a:endParaRPr lang="fr-FR" b="1" u="sng" dirty="0" smtClean="0"/>
          </a:p>
          <a:p>
            <a:r>
              <a:rPr lang="fr-FR" b="1" u="sng" dirty="0" smtClean="0"/>
              <a:t>Le questionnaire de santé : </a:t>
            </a:r>
            <a:r>
              <a:rPr lang="fr-FR" b="1" dirty="0" smtClean="0"/>
              <a:t>Il existe deux types de questionnaires de santé </a:t>
            </a:r>
            <a:r>
              <a:rPr lang="fr-FR" dirty="0" smtClean="0"/>
              <a:t> ; le questionnaire simplifié et le questionnaire détaillé par pathologie :</a:t>
            </a:r>
          </a:p>
          <a:p>
            <a:r>
              <a:rPr lang="fr-FR" dirty="0" smtClean="0">
                <a:effectLst/>
              </a:rPr>
              <a:t>Le questionnaire simplifié comprend une série limitée de questions simples (entre 10 et 15 questions). Il correspond au niveau 1 d’assurance. Vous pouvez le remplir seul, sans difficulté.</a:t>
            </a:r>
          </a:p>
          <a:p>
            <a:r>
              <a:rPr lang="fr-FR" dirty="0" smtClean="0">
                <a:effectLst/>
              </a:rPr>
              <a:t>Le questionnaire par pathologie est plus détaillé. Il correspond à l’examen des demandes de niveau 2 et 3.</a:t>
            </a:r>
          </a:p>
          <a:p>
            <a:endParaRPr lang="fr-FR" b="1" dirty="0" smtClean="0"/>
          </a:p>
          <a:p>
            <a:r>
              <a:rPr lang="fr-FR" b="1" dirty="0" smtClean="0"/>
              <a:t>A partir du 1er juin 2022</a:t>
            </a:r>
            <a:r>
              <a:rPr lang="fr-FR" dirty="0" smtClean="0"/>
              <a:t>, l'assureur ne peut exiger aucune information sur la santé de l'emprunteur lorsque les 2 conditions suivantes sont remplies :</a:t>
            </a:r>
          </a:p>
          <a:p>
            <a:r>
              <a:rPr lang="fr-FR" dirty="0" smtClean="0"/>
              <a:t>- Le montant du prêt est inférieur ou égal à 200 000 € par emprunteur</a:t>
            </a:r>
          </a:p>
          <a:p>
            <a:r>
              <a:rPr lang="fr-FR" dirty="0" smtClean="0"/>
              <a:t>- La fin du remboursement du crédit intervient avant les 60 ans de l'emprunteur</a:t>
            </a:r>
          </a:p>
          <a:p>
            <a:endParaRPr lang="fr-FR" baseline="0" dirty="0" smtClean="0">
              <a:effectLst/>
            </a:endParaRPr>
          </a:p>
          <a:p>
            <a:r>
              <a:rPr lang="fr-FR" dirty="0" smtClean="0"/>
              <a:t>Les principales caractéristiques du dispositif sont les suivantes :</a:t>
            </a:r>
          </a:p>
          <a:p>
            <a:pPr algn="just"/>
            <a:endParaRPr lang="fr-FR" dirty="0" smtClean="0"/>
          </a:p>
          <a:p>
            <a:pPr marL="0" indent="0" algn="just">
              <a:buNone/>
            </a:pPr>
            <a:r>
              <a:rPr lang="fr-FR" b="1" dirty="0" smtClean="0"/>
              <a:t>1. L’assurance des prêts immobiliers et prêts professionnels</a:t>
            </a:r>
          </a:p>
          <a:p>
            <a:pPr marL="0" indent="0" algn="just">
              <a:buNone/>
            </a:pPr>
            <a:r>
              <a:rPr lang="fr-FR" dirty="0" smtClean="0"/>
              <a:t>L’encours cumulé de prêts ne doit pas dépasser 320 000 euros (pas de plafond pour les crédits relais pour l’achat d’une résidence principale) et l’âge de l’emprunteur en fin de prêt ne doit pas excéder 70 ans. La convention prévoit deux niveaux d’examen de la demande d’assurance dès lors que la demande a fait l’objet d’un refus.</a:t>
            </a:r>
          </a:p>
          <a:p>
            <a:pPr marL="0" indent="0" algn="just">
              <a:buNone/>
            </a:pPr>
            <a:r>
              <a:rPr lang="fr-FR" dirty="0" smtClean="0"/>
              <a:t>La durée globale de traitement des dossiers de demande de prêts immobiliers par les établissements de crédit et les assureurs ne doit pas dépasser une durée maximale de 5 semaines à compter de la réception du dossier complet.</a:t>
            </a:r>
          </a:p>
          <a:p>
            <a:pPr marL="0" indent="0" algn="just">
              <a:buNone/>
            </a:pPr>
            <a:endParaRPr lang="fr-FR" dirty="0" smtClean="0"/>
          </a:p>
          <a:p>
            <a:pPr marL="0" indent="0" algn="just">
              <a:buNone/>
            </a:pPr>
            <a:r>
              <a:rPr lang="fr-FR" b="1" dirty="0" smtClean="0"/>
              <a:t>2. L’assurance décès des prêts à la consommation affectés ou dédiés</a:t>
            </a:r>
          </a:p>
          <a:p>
            <a:pPr marL="0" indent="0" algn="just">
              <a:buNone/>
            </a:pPr>
            <a:r>
              <a:rPr lang="fr-FR" dirty="0" smtClean="0"/>
              <a:t>Leur montant ne doit pas dépasser 17 000 euros, la durée du prêt ne doit pas excéder 4 ans et l’emprunteur doit être âgé de 50 ans au plus. La convention prévoit que l’emprunteur bénéficie d’une assurance-décès sans avoir à remplir de questionnaire de santé.</a:t>
            </a:r>
          </a:p>
          <a:p>
            <a:pPr marL="0" indent="0" algn="just">
              <a:buNone/>
            </a:pPr>
            <a:endParaRPr lang="fr-FR" dirty="0" smtClean="0"/>
          </a:p>
          <a:p>
            <a:pPr marL="0" indent="0" algn="just">
              <a:buNone/>
            </a:pPr>
            <a:r>
              <a:rPr lang="fr-FR" b="1" dirty="0" smtClean="0"/>
              <a:t>3. Délégation d’assurance</a:t>
            </a:r>
          </a:p>
          <a:p>
            <a:pPr marL="0" indent="0" algn="just">
              <a:buNone/>
            </a:pPr>
            <a:r>
              <a:rPr lang="fr-FR" dirty="0" smtClean="0"/>
              <a:t>Les établissements de crédit doivent accepter des contrats d’assurance présentant un niveau de garantie équivalent au contrat de groupe. Ils doivent pratiquer des tarifs modérés. Les refus de délégation doivent être motivés.</a:t>
            </a:r>
          </a:p>
          <a:p>
            <a:pPr marL="0" indent="0" algn="just">
              <a:buNone/>
            </a:pPr>
            <a:endParaRPr lang="fr-FR" dirty="0" smtClean="0"/>
          </a:p>
          <a:p>
            <a:pPr marL="0" indent="0" algn="just">
              <a:buNone/>
            </a:pPr>
            <a:r>
              <a:rPr lang="fr-FR" b="1" dirty="0" smtClean="0"/>
              <a:t>4.Garantie des prêts immobiliers et professionnels en cas de risque d’invalidité</a:t>
            </a:r>
          </a:p>
          <a:p>
            <a:pPr marL="0" indent="0" algn="just">
              <a:buNone/>
            </a:pPr>
            <a:r>
              <a:rPr lang="fr-FR" dirty="0" smtClean="0"/>
              <a:t>Les assureurs se sont engagés à proposer :</a:t>
            </a:r>
          </a:p>
          <a:p>
            <a:pPr marL="0" indent="0" algn="just">
              <a:buNone/>
            </a:pPr>
            <a:r>
              <a:rPr lang="fr-FR" dirty="0" smtClean="0"/>
              <a:t>- lorsque la garantie du risque invalidité est possible :</a:t>
            </a:r>
          </a:p>
          <a:p>
            <a:pPr marL="0" indent="0" algn="just">
              <a:buNone/>
            </a:pPr>
            <a:r>
              <a:rPr lang="fr-FR" dirty="0" smtClean="0"/>
              <a:t> une garantie invalidité aux conditions de base standard de l’assureur avec, le cas échéant, exclusion(s) et/ou surprime ;</a:t>
            </a:r>
          </a:p>
          <a:p>
            <a:pPr marL="0" indent="0" algn="just">
              <a:buNone/>
            </a:pPr>
            <a:r>
              <a:rPr lang="fr-FR" dirty="0" smtClean="0"/>
              <a:t> une garantie invalidité spécifique à la convention AERAS, au taux de 70 % par rapport au barème d’invalidité annexé au code des pensions civiles et militaires, et répondant aux conditions déterminées par les signataires.</a:t>
            </a:r>
          </a:p>
          <a:p>
            <a:pPr marL="0" indent="0" algn="just">
              <a:buNone/>
            </a:pPr>
            <a:r>
              <a:rPr lang="fr-FR" dirty="0" smtClean="0"/>
              <a:t>- lorsque la garantie spécifique n’est pas possible, les assureurs s’engagent à proposer au minimum la couverture du risque de perte totale et irréversible d’autonomie.</a:t>
            </a:r>
          </a:p>
          <a:p>
            <a:pPr marL="171450" indent="-171450" algn="just">
              <a:buFontTx/>
              <a:buChar char="-"/>
            </a:pPr>
            <a:r>
              <a:rPr lang="fr-FR" dirty="0" smtClean="0"/>
              <a:t>en cas de refus de garantie, l’assureur doit préciser à quel niveau d’examen de la demande ce refus est intervenu, pour permettre au candidat à l’emprunt de faire une demande auprès d’autres assureurs.</a:t>
            </a:r>
          </a:p>
          <a:p>
            <a:pPr marL="171450" indent="-171450" algn="just">
              <a:buFontTx/>
              <a:buChar char="-"/>
            </a:pPr>
            <a:endParaRPr lang="fr-FR" dirty="0" smtClean="0"/>
          </a:p>
          <a:p>
            <a:pPr marL="0" indent="0" algn="just">
              <a:buFontTx/>
              <a:buNone/>
            </a:pPr>
            <a:r>
              <a:rPr lang="fr-FR" b="1" dirty="0" smtClean="0"/>
              <a:t>5. Garanties alternatives à l’assurance</a:t>
            </a:r>
          </a:p>
          <a:p>
            <a:pPr marL="0" indent="0" algn="just">
              <a:buFontTx/>
              <a:buNone/>
            </a:pPr>
            <a:r>
              <a:rPr lang="fr-FR" dirty="0" smtClean="0"/>
              <a:t>Si l’assurance est finalement refusée, l’organisme prêteur s’engage à accepter des garanties alternatives dont la valeur et la mise en jeu offrent la même sécurité (caution, hypothèque, nantissement, délégation d’un contrat d’assurance-vie ou de prévoyance individuelle).</a:t>
            </a:r>
          </a:p>
          <a:p>
            <a:pPr marL="0" indent="0" algn="just">
              <a:buFontTx/>
              <a:buNone/>
            </a:pPr>
            <a:endParaRPr lang="fr-FR" dirty="0" smtClean="0"/>
          </a:p>
          <a:p>
            <a:pPr marL="0" indent="0" algn="just">
              <a:buFontTx/>
              <a:buNone/>
            </a:pPr>
            <a:r>
              <a:rPr lang="fr-FR" b="1" dirty="0" smtClean="0"/>
              <a:t>6. Dispositif d’écrêtement des surprimes d’assurance</a:t>
            </a:r>
          </a:p>
          <a:p>
            <a:pPr marL="0" indent="0" algn="just">
              <a:buFontTx/>
              <a:buNone/>
            </a:pPr>
            <a:r>
              <a:rPr lang="fr-FR" dirty="0" smtClean="0"/>
              <a:t>Il est prévu une prise en charge d’une partie des surprimes éventuelles pour les personnes aux revenus modestes pour les prêts immobiliers en vue de l’acquisition de la résidence principale et pour les prêts professionnels.</a:t>
            </a:r>
          </a:p>
          <a:p>
            <a:pPr marL="0" indent="0" algn="just">
              <a:buFontTx/>
              <a:buNone/>
            </a:pPr>
            <a:endParaRPr lang="fr-FR" dirty="0" smtClean="0"/>
          </a:p>
          <a:p>
            <a:pPr marL="0" indent="0" algn="just">
              <a:buFontTx/>
              <a:buNone/>
            </a:pPr>
            <a:r>
              <a:rPr lang="fr-FR" b="1" dirty="0" smtClean="0"/>
              <a:t>7. En cas de litige, il est possible de faire appel à :</a:t>
            </a:r>
          </a:p>
          <a:p>
            <a:r>
              <a:rPr lang="fr-FR" sz="1200" b="1" kern="1200" dirty="0" smtClean="0">
                <a:solidFill>
                  <a:schemeClr val="tx1"/>
                </a:solidFill>
                <a:effectLst/>
                <a:latin typeface="+mn-lt"/>
                <a:ea typeface="+mn-ea"/>
                <a:cs typeface="+mn-cs"/>
              </a:rPr>
              <a:t>Commission de médiation</a:t>
            </a:r>
            <a:br>
              <a:rPr lang="fr-FR" sz="1200" b="1" kern="1200" dirty="0" smtClean="0">
                <a:solidFill>
                  <a:schemeClr val="tx1"/>
                </a:solidFill>
                <a:effectLst/>
                <a:latin typeface="+mn-lt"/>
                <a:ea typeface="+mn-ea"/>
                <a:cs typeface="+mn-cs"/>
              </a:rPr>
            </a:br>
            <a:r>
              <a:rPr lang="fr-FR" sz="1200" b="1" kern="1200" dirty="0" smtClean="0">
                <a:solidFill>
                  <a:schemeClr val="tx1"/>
                </a:solidFill>
                <a:effectLst/>
                <a:latin typeface="+mn-lt"/>
                <a:ea typeface="+mn-ea"/>
                <a:cs typeface="+mn-cs"/>
              </a:rPr>
              <a:t>de la convention AERAS,</a:t>
            </a:r>
            <a:endParaRPr lang="fr-FR" dirty="0" smtClean="0"/>
          </a:p>
          <a:p>
            <a:r>
              <a:rPr lang="fr-FR" sz="1200" b="1" kern="1200" dirty="0" smtClean="0">
                <a:solidFill>
                  <a:schemeClr val="tx1"/>
                </a:solidFill>
                <a:effectLst/>
                <a:latin typeface="+mn-lt"/>
                <a:ea typeface="+mn-ea"/>
                <a:cs typeface="+mn-cs"/>
              </a:rPr>
              <a:t>4 place de Budapest</a:t>
            </a:r>
            <a:endParaRPr lang="fr-FR" dirty="0" smtClean="0"/>
          </a:p>
          <a:p>
            <a:r>
              <a:rPr lang="fr-FR" sz="1200" b="1" kern="1200" dirty="0" smtClean="0">
                <a:solidFill>
                  <a:schemeClr val="tx1"/>
                </a:solidFill>
                <a:effectLst/>
                <a:latin typeface="+mn-lt"/>
                <a:ea typeface="+mn-ea"/>
                <a:cs typeface="+mn-cs"/>
              </a:rPr>
              <a:t>CS 92459,  75436 Paris cedex 09,</a:t>
            </a:r>
            <a:endParaRPr lang="fr-FR" dirty="0" smtClean="0"/>
          </a:p>
          <a:p>
            <a:pPr marL="0" indent="0" algn="just">
              <a:buFontTx/>
              <a:buNone/>
            </a:pPr>
            <a:endParaRPr lang="fr-FR" b="1" dirty="0" smtClean="0"/>
          </a:p>
        </p:txBody>
      </p:sp>
      <p:sp>
        <p:nvSpPr>
          <p:cNvPr id="4" name="Espace réservé de la date 3"/>
          <p:cNvSpPr>
            <a:spLocks noGrp="1"/>
          </p:cNvSpPr>
          <p:nvPr>
            <p:ph type="dt" idx="10"/>
          </p:nvPr>
        </p:nvSpPr>
        <p:spPr/>
        <p:txBody>
          <a:bodyPr/>
          <a:lstStyle/>
          <a:p>
            <a:fld id="{EB301B63-C81B-46A4-A2F6-D5187525D114}" type="datetime1">
              <a:rPr lang="fr-FR" smtClean="0"/>
              <a:t>25/01/2023</a:t>
            </a:fld>
            <a:endParaRPr lang="fr-FR" dirty="0"/>
          </a:p>
        </p:txBody>
      </p:sp>
    </p:spTree>
    <p:extLst>
      <p:ext uri="{BB962C8B-B14F-4D97-AF65-F5344CB8AC3E}">
        <p14:creationId xmlns:p14="http://schemas.microsoft.com/office/powerpoint/2010/main" val="21275846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dirty="0" smtClean="0"/>
              <a:t>En savoir plus : http://www.areas.fr/medias/fichiers/convention_aeras.pdf</a:t>
            </a:r>
          </a:p>
          <a:p>
            <a:pPr algn="just"/>
            <a:endParaRPr lang="fr-FR" dirty="0" smtClean="0"/>
          </a:p>
          <a:p>
            <a:pPr algn="just"/>
            <a:r>
              <a:rPr lang="fr-FR" b="1" dirty="0" smtClean="0"/>
              <a:t>La convention « AERAS »</a:t>
            </a:r>
            <a:r>
              <a:rPr lang="fr-FR" dirty="0" smtClean="0"/>
              <a:t> (s’Assurer et Emprunter avec un Risque Aggravé de Santé) a pour but de faciliter l’accès à l’emprunt et à l’assurance aux personnes en situation de risque de santé aggravé du fait d’une maladie ou d’un handicap.</a:t>
            </a:r>
          </a:p>
          <a:p>
            <a:pPr algn="just"/>
            <a:endParaRPr lang="fr-FR" dirty="0" smtClean="0"/>
          </a:p>
          <a:p>
            <a:pPr algn="just"/>
            <a:r>
              <a:rPr lang="fr-FR" dirty="0" smtClean="0"/>
              <a:t>Elle a été signée entre les pouvoirs publics, les fédérations professionnelles de la banque, de l’assurance et de la mutualité, et les associations de malades et de consommateurs.</a:t>
            </a:r>
          </a:p>
          <a:p>
            <a:pPr algn="just"/>
            <a:r>
              <a:rPr lang="fr-FR" dirty="0" smtClean="0"/>
              <a:t>La convention AERAS est d’application automatique par les assureurs et les banquiers dès lors que le candidat à l’assurance et à l’emprunt présente un risque aggravé de santé.</a:t>
            </a:r>
          </a:p>
          <a:p>
            <a:pPr algn="just"/>
            <a:endParaRPr lang="fr-FR" dirty="0" smtClean="0"/>
          </a:p>
          <a:p>
            <a:r>
              <a:rPr lang="fr-FR" b="1" u="sng" dirty="0" smtClean="0"/>
              <a:t>DROIT À L’OUBLI : </a:t>
            </a:r>
            <a:r>
              <a:rPr lang="fr-FR" dirty="0" smtClean="0"/>
              <a:t>Le dispositif du "droit à l'oubli" s'applique lorsque les 2 conditions suivantes sont réunies :</a:t>
            </a:r>
          </a:p>
          <a:p>
            <a:r>
              <a:rPr lang="fr-FR" dirty="0" smtClean="0">
                <a:effectLst/>
              </a:rPr>
              <a:t>Nature du prêt : les contrats d'assurance couvrent les prêts à la consommation affectés ou dédiés, les prêts professionnels pour l'acquisition de locaux et/ou de matériels, les prêts immobiliers ;</a:t>
            </a:r>
          </a:p>
          <a:p>
            <a:r>
              <a:rPr lang="fr-FR" dirty="0" smtClean="0">
                <a:effectLst/>
              </a:rPr>
              <a:t>l'échéance des contrats d'assurance doit intervenir avant le 71ème anniversaire de l'emprunteur.</a:t>
            </a:r>
          </a:p>
          <a:p>
            <a:r>
              <a:rPr lang="fr-FR" dirty="0" smtClean="0">
                <a:effectLst/>
              </a:rPr>
              <a:t>Aucune information médicale relative à une pathologie cancéreuse ou à l’hépatite virale C ne pourra être sollicitée par l'assureur :</a:t>
            </a:r>
          </a:p>
          <a:p>
            <a:r>
              <a:rPr lang="fr-FR" dirty="0" smtClean="0">
                <a:effectLst/>
              </a:rPr>
              <a:t>- à partir de 5 ans à compter de la fin du protocole thérapeutique et en l’absence de rechute, depuis le 2 mars 2022 ;</a:t>
            </a:r>
          </a:p>
          <a:p>
            <a:r>
              <a:rPr lang="fr-FR" dirty="0" smtClean="0">
                <a:effectLst/>
              </a:rPr>
              <a:t>- avant vos  21 ans* et que le protocole thérapeutique est terminé depuis plus de 5 ans et qu’aucune rechute n’a été constatée ;</a:t>
            </a:r>
          </a:p>
          <a:p>
            <a:r>
              <a:rPr lang="fr-FR" dirty="0" smtClean="0">
                <a:effectLst/>
              </a:rPr>
              <a:t>- après vos 21 ans* et que le protocole thérapeutique est terminé depuis plus de10 ans et qu’aucune rechute n’a été constatée.</a:t>
            </a:r>
          </a:p>
          <a:p>
            <a:pPr algn="just"/>
            <a:endParaRPr lang="fr-FR" b="1" u="sng" dirty="0" smtClean="0"/>
          </a:p>
          <a:p>
            <a:r>
              <a:rPr lang="fr-FR" b="1" u="sng" dirty="0" smtClean="0"/>
              <a:t>Le questionnaire de santé : </a:t>
            </a:r>
            <a:r>
              <a:rPr lang="fr-FR" b="1" dirty="0" smtClean="0"/>
              <a:t>Il existe deux types de questionnaires de santé </a:t>
            </a:r>
            <a:r>
              <a:rPr lang="fr-FR" dirty="0" smtClean="0"/>
              <a:t> ; le questionnaire simplifié et le questionnaire détaillé par pathologie :</a:t>
            </a:r>
          </a:p>
          <a:p>
            <a:r>
              <a:rPr lang="fr-FR" dirty="0" smtClean="0">
                <a:effectLst/>
              </a:rPr>
              <a:t>Le questionnaire simplifié comprend une série limitée de questions simples (entre 10 et 15 questions). Il correspond au niveau 1 d’assurance. Vous pouvez le remplir seul, sans difficulté.</a:t>
            </a:r>
          </a:p>
          <a:p>
            <a:r>
              <a:rPr lang="fr-FR" dirty="0" smtClean="0">
                <a:effectLst/>
              </a:rPr>
              <a:t>Le questionnaire par pathologie est plus détaillé. Il correspond à l’examen des demandes de niveau 2 et 3.</a:t>
            </a:r>
          </a:p>
          <a:p>
            <a:endParaRPr lang="fr-FR" b="1" dirty="0" smtClean="0"/>
          </a:p>
          <a:p>
            <a:r>
              <a:rPr lang="fr-FR" b="1" dirty="0" smtClean="0"/>
              <a:t>A partir du 1er juin 2022</a:t>
            </a:r>
            <a:r>
              <a:rPr lang="fr-FR" dirty="0" smtClean="0"/>
              <a:t>, l'assureur ne peut exiger aucune information sur la santé de l'emprunteur lorsque les 2 conditions suivantes sont remplies :</a:t>
            </a:r>
          </a:p>
          <a:p>
            <a:r>
              <a:rPr lang="fr-FR" dirty="0" smtClean="0"/>
              <a:t>- Le montant du prêt est inférieur ou égal à 200 000 € par emprunteur</a:t>
            </a:r>
          </a:p>
          <a:p>
            <a:r>
              <a:rPr lang="fr-FR" dirty="0" smtClean="0"/>
              <a:t>- La fin du remboursement du crédit intervient avant les 60 ans de l'emprunteur</a:t>
            </a:r>
          </a:p>
          <a:p>
            <a:endParaRPr lang="fr-FR" baseline="0" dirty="0" smtClean="0">
              <a:effectLst/>
            </a:endParaRPr>
          </a:p>
          <a:p>
            <a:r>
              <a:rPr lang="fr-FR" dirty="0" smtClean="0"/>
              <a:t>Les principales caractéristiques du dispositif sont les suivantes :</a:t>
            </a:r>
          </a:p>
          <a:p>
            <a:pPr algn="just"/>
            <a:endParaRPr lang="fr-FR" dirty="0" smtClean="0"/>
          </a:p>
          <a:p>
            <a:pPr marL="0" indent="0" algn="just">
              <a:buNone/>
            </a:pPr>
            <a:r>
              <a:rPr lang="fr-FR" b="1" dirty="0" smtClean="0"/>
              <a:t>1. L’assurance des prêts immobiliers et prêts professionnels</a:t>
            </a:r>
          </a:p>
          <a:p>
            <a:pPr marL="0" indent="0" algn="just">
              <a:buNone/>
            </a:pPr>
            <a:r>
              <a:rPr lang="fr-FR" dirty="0" smtClean="0"/>
              <a:t>L’encours cumulé de prêts ne doit pas dépasser 320 000 euros (pas de plafond pour les crédits relais pour l’achat d’une résidence principale) et l’âge de l’emprunteur en fin de prêt ne doit pas excéder 70 ans. La convention prévoit deux niveaux d’examen de la demande d’assurance dès lors que la demande a fait l’objet d’un refus.</a:t>
            </a:r>
          </a:p>
          <a:p>
            <a:pPr marL="0" indent="0" algn="just">
              <a:buNone/>
            </a:pPr>
            <a:r>
              <a:rPr lang="fr-FR" dirty="0" smtClean="0"/>
              <a:t>La durée globale de traitement des dossiers de demande de prêts immobiliers par les établissements de crédit et les assureurs ne doit pas dépasser une durée maximale de 5 semaines à compter de la réception du dossier complet.</a:t>
            </a:r>
          </a:p>
          <a:p>
            <a:pPr marL="0" indent="0" algn="just">
              <a:buNone/>
            </a:pPr>
            <a:endParaRPr lang="fr-FR" dirty="0" smtClean="0"/>
          </a:p>
          <a:p>
            <a:pPr marL="0" indent="0" algn="just">
              <a:buNone/>
            </a:pPr>
            <a:r>
              <a:rPr lang="fr-FR" b="1" dirty="0" smtClean="0"/>
              <a:t>2. L’assurance décès des prêts à la consommation affectés ou dédiés</a:t>
            </a:r>
          </a:p>
          <a:p>
            <a:pPr marL="0" indent="0" algn="just">
              <a:buNone/>
            </a:pPr>
            <a:r>
              <a:rPr lang="fr-FR" dirty="0" smtClean="0"/>
              <a:t>Leur montant ne doit pas dépasser 17 000 euros, la durée du prêt ne doit pas excéder 4 ans et l’emprunteur doit être âgé de 50 ans au plus. La convention prévoit que l’emprunteur bénéficie d’une assurance-décès sans avoir à remplir de questionnaire de santé.</a:t>
            </a:r>
          </a:p>
          <a:p>
            <a:pPr marL="0" indent="0" algn="just">
              <a:buNone/>
            </a:pPr>
            <a:endParaRPr lang="fr-FR" dirty="0" smtClean="0"/>
          </a:p>
          <a:p>
            <a:pPr marL="0" indent="0" algn="just">
              <a:buNone/>
            </a:pPr>
            <a:r>
              <a:rPr lang="fr-FR" b="1" dirty="0" smtClean="0"/>
              <a:t>3. Délégation d’assurance</a:t>
            </a:r>
          </a:p>
          <a:p>
            <a:pPr marL="0" indent="0" algn="just">
              <a:buNone/>
            </a:pPr>
            <a:r>
              <a:rPr lang="fr-FR" dirty="0" smtClean="0"/>
              <a:t>Les établissements de crédit doivent accepter des contrats d’assurance présentant un niveau de garantie équivalent au contrat de groupe. Ils doivent pratiquer des tarifs modérés. Les refus de délégation doivent être motivés.</a:t>
            </a:r>
          </a:p>
          <a:p>
            <a:pPr marL="0" indent="0" algn="just">
              <a:buNone/>
            </a:pPr>
            <a:endParaRPr lang="fr-FR" dirty="0" smtClean="0"/>
          </a:p>
          <a:p>
            <a:pPr marL="0" indent="0" algn="just">
              <a:buNone/>
            </a:pPr>
            <a:r>
              <a:rPr lang="fr-FR" b="1" dirty="0" smtClean="0"/>
              <a:t>4.Garantie des prêts immobiliers et professionnels en cas de risque d’invalidité</a:t>
            </a:r>
          </a:p>
          <a:p>
            <a:pPr marL="0" indent="0" algn="just">
              <a:buNone/>
            </a:pPr>
            <a:r>
              <a:rPr lang="fr-FR" dirty="0" smtClean="0"/>
              <a:t>Les assureurs se sont engagés à proposer :</a:t>
            </a:r>
          </a:p>
          <a:p>
            <a:pPr marL="0" indent="0" algn="just">
              <a:buNone/>
            </a:pPr>
            <a:r>
              <a:rPr lang="fr-FR" dirty="0" smtClean="0"/>
              <a:t>- lorsque la garantie du risque invalidité est possible :</a:t>
            </a:r>
          </a:p>
          <a:p>
            <a:pPr marL="0" indent="0" algn="just">
              <a:buNone/>
            </a:pPr>
            <a:r>
              <a:rPr lang="fr-FR" dirty="0" smtClean="0"/>
              <a:t> une garantie invalidité aux conditions de base standard de l’assureur avec, le cas échéant, exclusion(s) et/ou surprime ;</a:t>
            </a:r>
          </a:p>
          <a:p>
            <a:pPr marL="0" indent="0" algn="just">
              <a:buNone/>
            </a:pPr>
            <a:r>
              <a:rPr lang="fr-FR" dirty="0" smtClean="0"/>
              <a:t> une garantie invalidité spécifique à la convention AERAS, au taux de 70 % par rapport au barème d’invalidité annexé au code des pensions civiles et militaires, et répondant aux conditions déterminées par les signataires.</a:t>
            </a:r>
          </a:p>
          <a:p>
            <a:pPr marL="0" indent="0" algn="just">
              <a:buNone/>
            </a:pPr>
            <a:r>
              <a:rPr lang="fr-FR" dirty="0" smtClean="0"/>
              <a:t>- lorsque la garantie spécifique n’est pas possible, les assureurs s’engagent à proposer au minimum la couverture du risque de perte totale et irréversible d’autonomie.</a:t>
            </a:r>
          </a:p>
          <a:p>
            <a:pPr marL="171450" indent="-171450" algn="just">
              <a:buFontTx/>
              <a:buChar char="-"/>
            </a:pPr>
            <a:r>
              <a:rPr lang="fr-FR" dirty="0" smtClean="0"/>
              <a:t>en cas de refus de garantie, l’assureur doit préciser à quel niveau d’examen de la demande ce refus est intervenu, pour permettre au candidat à l’emprunt de faire une demande auprès d’autres assureurs.</a:t>
            </a:r>
          </a:p>
          <a:p>
            <a:pPr marL="171450" indent="-171450" algn="just">
              <a:buFontTx/>
              <a:buChar char="-"/>
            </a:pPr>
            <a:endParaRPr lang="fr-FR" dirty="0" smtClean="0"/>
          </a:p>
          <a:p>
            <a:pPr marL="0" indent="0" algn="just">
              <a:buFontTx/>
              <a:buNone/>
            </a:pPr>
            <a:r>
              <a:rPr lang="fr-FR" b="1" dirty="0" smtClean="0"/>
              <a:t>5. Garanties alternatives à l’assurance</a:t>
            </a:r>
          </a:p>
          <a:p>
            <a:pPr marL="0" indent="0" algn="just">
              <a:buFontTx/>
              <a:buNone/>
            </a:pPr>
            <a:r>
              <a:rPr lang="fr-FR" dirty="0" smtClean="0"/>
              <a:t>Si l’assurance est finalement refusée, l’organisme prêteur s’engage à accepter des garanties alternatives dont la valeur et la mise en jeu offrent la même sécurité (caution, hypothèque, nantissement, délégation d’un contrat d’assurance-vie ou de prévoyance individuelle).</a:t>
            </a:r>
          </a:p>
          <a:p>
            <a:pPr marL="0" indent="0" algn="just">
              <a:buFontTx/>
              <a:buNone/>
            </a:pPr>
            <a:endParaRPr lang="fr-FR" dirty="0" smtClean="0"/>
          </a:p>
          <a:p>
            <a:pPr marL="0" indent="0" algn="just">
              <a:buFontTx/>
              <a:buNone/>
            </a:pPr>
            <a:r>
              <a:rPr lang="fr-FR" b="1" dirty="0" smtClean="0"/>
              <a:t>6. Dispositif d’écrêtement des surprimes d’assurance</a:t>
            </a:r>
          </a:p>
          <a:p>
            <a:pPr marL="0" indent="0" algn="just">
              <a:buFontTx/>
              <a:buNone/>
            </a:pPr>
            <a:r>
              <a:rPr lang="fr-FR" dirty="0" smtClean="0"/>
              <a:t>Il est prévu une prise en charge d’une partie des surprimes éventuelles pour les personnes aux revenus modestes pour les prêts immobiliers en vue de l’acquisition de la résidence principale et pour les prêts professionnels.</a:t>
            </a:r>
          </a:p>
          <a:p>
            <a:pPr marL="0" indent="0" algn="just">
              <a:buFontTx/>
              <a:buNone/>
            </a:pPr>
            <a:endParaRPr lang="fr-FR" dirty="0" smtClean="0"/>
          </a:p>
          <a:p>
            <a:pPr marL="0" indent="0" algn="just">
              <a:buFontTx/>
              <a:buNone/>
            </a:pPr>
            <a:r>
              <a:rPr lang="fr-FR" b="1" dirty="0" smtClean="0"/>
              <a:t>7. En cas de litige, il est possible de faire appel à :</a:t>
            </a:r>
          </a:p>
          <a:p>
            <a:r>
              <a:rPr lang="fr-FR" sz="1200" b="1" kern="1200" dirty="0" smtClean="0">
                <a:solidFill>
                  <a:schemeClr val="tx1"/>
                </a:solidFill>
                <a:effectLst/>
                <a:latin typeface="+mn-lt"/>
                <a:ea typeface="+mn-ea"/>
                <a:cs typeface="+mn-cs"/>
              </a:rPr>
              <a:t>Commission de médiation</a:t>
            </a:r>
            <a:br>
              <a:rPr lang="fr-FR" sz="1200" b="1" kern="1200" dirty="0" smtClean="0">
                <a:solidFill>
                  <a:schemeClr val="tx1"/>
                </a:solidFill>
                <a:effectLst/>
                <a:latin typeface="+mn-lt"/>
                <a:ea typeface="+mn-ea"/>
                <a:cs typeface="+mn-cs"/>
              </a:rPr>
            </a:br>
            <a:r>
              <a:rPr lang="fr-FR" sz="1200" b="1" kern="1200" dirty="0" smtClean="0">
                <a:solidFill>
                  <a:schemeClr val="tx1"/>
                </a:solidFill>
                <a:effectLst/>
                <a:latin typeface="+mn-lt"/>
                <a:ea typeface="+mn-ea"/>
                <a:cs typeface="+mn-cs"/>
              </a:rPr>
              <a:t>de la convention AERAS,</a:t>
            </a:r>
            <a:endParaRPr lang="fr-FR" dirty="0" smtClean="0"/>
          </a:p>
          <a:p>
            <a:r>
              <a:rPr lang="fr-FR" sz="1200" b="1" kern="1200" dirty="0" smtClean="0">
                <a:solidFill>
                  <a:schemeClr val="tx1"/>
                </a:solidFill>
                <a:effectLst/>
                <a:latin typeface="+mn-lt"/>
                <a:ea typeface="+mn-ea"/>
                <a:cs typeface="+mn-cs"/>
              </a:rPr>
              <a:t>4 place de Budapest</a:t>
            </a:r>
            <a:endParaRPr lang="fr-FR" dirty="0" smtClean="0"/>
          </a:p>
          <a:p>
            <a:r>
              <a:rPr lang="fr-FR" sz="1200" b="1" kern="1200" dirty="0" smtClean="0">
                <a:solidFill>
                  <a:schemeClr val="tx1"/>
                </a:solidFill>
                <a:effectLst/>
                <a:latin typeface="+mn-lt"/>
                <a:ea typeface="+mn-ea"/>
                <a:cs typeface="+mn-cs"/>
              </a:rPr>
              <a:t>CS 92459,  75436 Paris cedex 09,</a:t>
            </a:r>
            <a:endParaRPr lang="fr-FR" dirty="0" smtClean="0"/>
          </a:p>
          <a:p>
            <a:pPr marL="0" indent="0" algn="just">
              <a:buFontTx/>
              <a:buNone/>
            </a:pPr>
            <a:endParaRPr lang="fr-FR" b="1" dirty="0" smtClean="0"/>
          </a:p>
        </p:txBody>
      </p:sp>
      <p:sp>
        <p:nvSpPr>
          <p:cNvPr id="4" name="Espace réservé de la date 3"/>
          <p:cNvSpPr>
            <a:spLocks noGrp="1"/>
          </p:cNvSpPr>
          <p:nvPr>
            <p:ph type="dt" idx="10"/>
          </p:nvPr>
        </p:nvSpPr>
        <p:spPr/>
        <p:txBody>
          <a:bodyPr/>
          <a:lstStyle/>
          <a:p>
            <a:fld id="{EB301B63-C81B-46A4-A2F6-D5187525D114}" type="datetime1">
              <a:rPr lang="fr-FR" smtClean="0"/>
              <a:t>25/01/2023</a:t>
            </a:fld>
            <a:endParaRPr lang="fr-FR" dirty="0"/>
          </a:p>
        </p:txBody>
      </p:sp>
    </p:spTree>
    <p:extLst>
      <p:ext uri="{BB962C8B-B14F-4D97-AF65-F5344CB8AC3E}">
        <p14:creationId xmlns:p14="http://schemas.microsoft.com/office/powerpoint/2010/main" val="6980703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440792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77900" y="744538"/>
            <a:ext cx="4960938" cy="3721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t>56</a:t>
            </a:fld>
            <a:endParaRPr lang="fr-FR"/>
          </a:p>
        </p:txBody>
      </p:sp>
    </p:spTree>
    <p:extLst>
      <p:ext uri="{BB962C8B-B14F-4D97-AF65-F5344CB8AC3E}">
        <p14:creationId xmlns:p14="http://schemas.microsoft.com/office/powerpoint/2010/main" val="4129264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endParaRPr lang="fr-FR" b="0" u="none" baseline="0" dirty="0" smtClean="0"/>
          </a:p>
          <a:p>
            <a:pPr algn="just"/>
            <a:r>
              <a:rPr lang="fr-FR" b="1" baseline="0" dirty="0" smtClean="0"/>
              <a:t>Un crédit est réalisé par les établissements de crédit (</a:t>
            </a:r>
            <a:r>
              <a:rPr lang="fr-FR" sz="1200" b="0" i="0" kern="1200" dirty="0" smtClean="0">
                <a:solidFill>
                  <a:schemeClr val="tx1"/>
                </a:solidFill>
                <a:effectLst/>
                <a:latin typeface="+mn-lt"/>
                <a:ea typeface="+mn-ea"/>
                <a:cs typeface="+mn-cs"/>
              </a:rPr>
              <a:t>banque, banque mutualiste ou coopérative, établissement de crédit spécialisé ou caisse de crédit municipal)</a:t>
            </a:r>
            <a:r>
              <a:rPr lang="fr-FR" sz="1200" b="0" i="0" kern="1200" baseline="0" dirty="0" smtClean="0">
                <a:solidFill>
                  <a:schemeClr val="tx1"/>
                </a:solidFill>
                <a:effectLst/>
                <a:latin typeface="+mn-lt"/>
                <a:ea typeface="+mn-ea"/>
                <a:cs typeface="+mn-cs"/>
              </a:rPr>
              <a:t> </a:t>
            </a:r>
            <a:r>
              <a:rPr lang="fr-FR" b="1" baseline="0" dirty="0" smtClean="0"/>
              <a:t>et les sociétés de financement (</a:t>
            </a:r>
            <a:r>
              <a:rPr lang="fr-FR" sz="1200" b="0" i="0" kern="1200" dirty="0" smtClean="0">
                <a:solidFill>
                  <a:schemeClr val="tx1"/>
                </a:solidFill>
                <a:effectLst/>
                <a:latin typeface="+mn-lt"/>
                <a:ea typeface="+mn-ea"/>
                <a:cs typeface="+mn-cs"/>
              </a:rPr>
              <a:t>personnes morales, autres que des établissements de crédit, qui effectuent à titre de profession habituelle et pour leur propre compte des opérations de crédit dans les conditions et limites définies par leur agrément. Exemple : Action logement services, </a:t>
            </a:r>
            <a:r>
              <a:rPr lang="fr-FR" sz="1200" b="0" i="0" kern="1200" dirty="0" err="1" smtClean="0">
                <a:solidFill>
                  <a:schemeClr val="tx1"/>
                </a:solidFill>
                <a:effectLst/>
                <a:latin typeface="+mn-lt"/>
                <a:ea typeface="+mn-ea"/>
                <a:cs typeface="+mn-cs"/>
              </a:rPr>
              <a:t>sogefinancement</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franfinance</a:t>
            </a:r>
            <a:r>
              <a:rPr lang="fr-FR" sz="1200" b="0" i="0" kern="1200" dirty="0" smtClean="0">
                <a:solidFill>
                  <a:schemeClr val="tx1"/>
                </a:solidFill>
                <a:effectLst/>
                <a:latin typeface="+mn-lt"/>
                <a:ea typeface="+mn-ea"/>
                <a:cs typeface="+mn-cs"/>
              </a:rPr>
              <a:t>…)</a:t>
            </a:r>
            <a:r>
              <a:rPr lang="fr-FR" baseline="0" dirty="0" smtClean="0"/>
              <a:t>. </a:t>
            </a:r>
          </a:p>
          <a:p>
            <a:pPr algn="just"/>
            <a:r>
              <a:rPr lang="fr-FR" baseline="0" dirty="0" smtClean="0"/>
              <a:t>Pour savoir si un établissement est notamment autorisé à octroyer un crédit, consulter le registre des agents financiers – </a:t>
            </a:r>
            <a:r>
              <a:rPr lang="fr-FR" baseline="0" dirty="0" err="1" smtClean="0"/>
              <a:t>Regafi</a:t>
            </a:r>
            <a:r>
              <a:rPr lang="fr-FR" baseline="0" dirty="0" smtClean="0"/>
              <a:t>. www.regafi.fr</a:t>
            </a:r>
          </a:p>
          <a:p>
            <a:pPr algn="just"/>
            <a:r>
              <a:rPr lang="fr-FR" baseline="0" dirty="0" smtClean="0"/>
              <a:t>Il y a la possibilité de s’adresser à un </a:t>
            </a:r>
            <a:r>
              <a:rPr lang="fr-FR" b="1" baseline="0" dirty="0" smtClean="0"/>
              <a:t>courtier ou un intermédiaire en opérations de banque et en services de paiement (IOPSB) </a:t>
            </a:r>
            <a:r>
              <a:rPr lang="fr-FR" baseline="0" dirty="0" smtClean="0"/>
              <a:t>dont le rôle est de chercher à la place de l’emprunteur l’offre la plus intéressante parmi les banques avec lesquelles il est en relation.</a:t>
            </a:r>
            <a:endParaRPr lang="fr-FR" dirty="0" smtClean="0"/>
          </a:p>
          <a:p>
            <a:pPr algn="just"/>
            <a:r>
              <a:rPr lang="fr-FR" dirty="0" smtClean="0"/>
              <a:t>Les IOBSP doivent être immatriculés sur le registre unique des intermédiaires tenu par l’ Organisme pour le registre unique des intermédiaires en assurance, banque et finance (ORIAS) et doivent satisfaire à quatre conditions professionnelles d’exercice : honorabilité, capacité professionnelle, assurance de responsabilité civile professionnelle et garantie financière, lesquelles font l’objet de vérifications par l’ORIAS lors de leur immatriculation. </a:t>
            </a:r>
          </a:p>
          <a:p>
            <a:pPr algn="just"/>
            <a:r>
              <a:rPr lang="fr-FR" dirty="0" smtClean="0"/>
              <a:t>La consultation de ce registre est librement accessible au public et permet aux clients ainsi qu’aux fournisseurs d’un intermédiaire de vérifier que celui-ci remplit l’ensemble des conditions posées par les textes pour pouvoir exercer cette activité]</a:t>
            </a:r>
          </a:p>
          <a:p>
            <a:pPr algn="just"/>
            <a:endParaRPr lang="fr-FR" dirty="0" smtClean="0"/>
          </a:p>
          <a:p>
            <a:pPr algn="just"/>
            <a:endParaRPr lang="fr-FR" dirty="0" smtClean="0"/>
          </a:p>
        </p:txBody>
      </p:sp>
      <p:sp>
        <p:nvSpPr>
          <p:cNvPr id="7" name="Espace réservé de la date 6"/>
          <p:cNvSpPr>
            <a:spLocks noGrp="1"/>
          </p:cNvSpPr>
          <p:nvPr>
            <p:ph type="dt" idx="10"/>
          </p:nvPr>
        </p:nvSpPr>
        <p:spPr/>
        <p:txBody>
          <a:bodyPr/>
          <a:lstStyle/>
          <a:p>
            <a:fld id="{76448BC3-66DA-49B7-9E67-1D541D9015B0}" type="datetime1">
              <a:rPr lang="fr-FR" smtClean="0"/>
              <a:t>25/01/2023</a:t>
            </a:fld>
            <a:endParaRPr lang="fr-FR" dirty="0"/>
          </a:p>
        </p:txBody>
      </p:sp>
    </p:spTree>
    <p:extLst>
      <p:ext uri="{BB962C8B-B14F-4D97-AF65-F5344CB8AC3E}">
        <p14:creationId xmlns:p14="http://schemas.microsoft.com/office/powerpoint/2010/main" val="1271399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b="1" dirty="0" smtClean="0"/>
              <a:t>Réponse</a:t>
            </a:r>
            <a:r>
              <a:rPr lang="fr-FR" dirty="0" smtClean="0"/>
              <a:t>  Vrai </a:t>
            </a:r>
          </a:p>
          <a:p>
            <a:pPr algn="just"/>
            <a:r>
              <a:rPr lang="fr-FR" sz="1200" b="1" i="0" u="sng" strike="noStrike" kern="1200" baseline="0" dirty="0" smtClean="0">
                <a:solidFill>
                  <a:schemeClr val="tx1"/>
                </a:solidFill>
                <a:latin typeface="+mn-lt"/>
                <a:ea typeface="+mn-ea"/>
                <a:cs typeface="+mn-cs"/>
              </a:rPr>
              <a:t>En effet, un découvert est un crédit utilisable par débit du compte. Les sommes utilisées  au-delà du solde disponible sont équivalentes à des sommes prêtées par la banque.</a:t>
            </a:r>
          </a:p>
          <a:p>
            <a:pPr algn="just"/>
            <a:endParaRPr lang="fr-FR" sz="1200" b="1" i="0" u="none" strike="noStrike" kern="1200" baseline="0" dirty="0" smtClean="0">
              <a:solidFill>
                <a:schemeClr val="tx1"/>
              </a:solidFill>
              <a:latin typeface="+mn-lt"/>
              <a:ea typeface="+mn-ea"/>
              <a:cs typeface="+mn-cs"/>
            </a:endParaRPr>
          </a:p>
          <a:p>
            <a:pPr algn="just"/>
            <a:endParaRPr lang="fr-FR" sz="1200" b="1" i="0" u="none" strike="noStrike" kern="1200" baseline="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smtClean="0">
                <a:solidFill>
                  <a:schemeClr val="tx1"/>
                </a:solidFill>
                <a:latin typeface="+mn-lt"/>
                <a:ea typeface="+mn-ea"/>
                <a:cs typeface="+mn-cs"/>
              </a:rPr>
              <a:t>Les découverts  dont la durée de remboursement est supérieure à un mois sans dépasser 3 mois (si entraîne application d’agios) et l’ouverture de crédit utilisable par découvert en compte d’une durée supérieure à 3 mois et en général inférieure à un an sont des CREDITS A LA CONSOMMATION et relèvent des dispositions applicables aux crédits à la consommation. Code de la consommation : articles L.312-84 à L.312-94 et R.312-32 à R.312-34 	</a:t>
            </a:r>
          </a:p>
          <a:p>
            <a:pPr algn="just"/>
            <a:endParaRPr lang="fr-FR" sz="1200" b="0" i="0" u="none" strike="noStrike" kern="1200" baseline="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smtClean="0">
                <a:solidFill>
                  <a:schemeClr val="tx1"/>
                </a:solidFill>
                <a:latin typeface="+mn-lt"/>
                <a:ea typeface="+mn-ea"/>
                <a:cs typeface="+mn-cs"/>
              </a:rPr>
              <a:t>En revanche les dispositions protectrices du code de la consommation ne s’appliqueront pas pour les découverts d’une durée totale inférieure à un mois et remboursables en 1 mois (ou facilités de caisse)  ou les découverts temporaires (tolérance accordée au cas par cas)</a:t>
            </a:r>
          </a:p>
          <a:p>
            <a:pPr algn="just"/>
            <a:endParaRPr lang="fr-FR" sz="1200" b="1" i="0" u="none" strike="noStrike" kern="1200" baseline="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b="0" i="0" u="sng" strike="noStrike" kern="1200" baseline="0" dirty="0" smtClean="0">
                <a:solidFill>
                  <a:schemeClr val="tx1"/>
                </a:solidFill>
                <a:latin typeface="+mn-lt"/>
                <a:ea typeface="+mn-ea"/>
                <a:cs typeface="+mn-cs"/>
              </a:rPr>
              <a:t>Pour être plus précis : l’ensemble des dispositions du code de la consommation relatives au crédit à la consommation s’appliqueront aux découverts supérieurs à 3 mois, seulement certaines dispositions pour les autorisations de découvert remboursables dans un délai supérieur à 1 mois et inférieur à trois mois) (Voir article L. 312-84 </a:t>
            </a:r>
            <a:r>
              <a:rPr lang="fr-FR" sz="1200" b="0" i="0" u="sng" strike="noStrike" kern="1200" baseline="0" dirty="0" err="1" smtClean="0">
                <a:solidFill>
                  <a:schemeClr val="tx1"/>
                </a:solidFill>
                <a:latin typeface="+mn-lt"/>
                <a:ea typeface="+mn-ea"/>
                <a:cs typeface="+mn-cs"/>
              </a:rPr>
              <a:t>Cconso</a:t>
            </a:r>
            <a:r>
              <a:rPr lang="fr-FR" sz="1200" b="0" i="0" u="sng" strike="noStrike" kern="1200" baseline="0" dirty="0" smtClean="0">
                <a:solidFill>
                  <a:schemeClr val="tx1"/>
                </a:solidFill>
                <a:latin typeface="+mn-lt"/>
                <a:ea typeface="+mn-ea"/>
                <a:cs typeface="+mn-cs"/>
              </a:rPr>
              <a:t> : notamment évaluation de la solvabilité, remise de la fiche de dialogue, obligations en cas de défaillance de l’emprunteur,…).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200" b="0" i="0" u="sng" strike="noStrike" kern="1200" baseline="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b="0" i="0" u="sng" strike="noStrike" kern="1200" baseline="0" dirty="0" smtClean="0">
                <a:solidFill>
                  <a:schemeClr val="tx1"/>
                </a:solidFill>
                <a:effectLst/>
                <a:latin typeface="+mn-lt"/>
                <a:ea typeface="+mn-ea"/>
                <a:cs typeface="+mn-cs"/>
              </a:rPr>
              <a:t>Exemple  : </a:t>
            </a:r>
            <a:r>
              <a:rPr lang="fr-FR" dirty="0" smtClean="0"/>
              <a:t>Si la banque accorde un découvert bancaire compris entre 1 et 3 mois, l'obligation d'information précontractuelle du client prévue par le code de la consommation s’applique. Ainsi, la banque doit transmettre les caractéristiques du crédit (durée, taux, frais) préalablement à la signature, afin que son client comprenne l'étendue de son engagement.</a:t>
            </a:r>
            <a:endParaRPr lang="fr-FR" sz="1200" b="0" i="0" u="sng" strike="noStrike" kern="1200" baseline="0" dirty="0" smtClean="0">
              <a:solidFill>
                <a:schemeClr val="tx1"/>
              </a:solidFill>
              <a:latin typeface="+mn-lt"/>
              <a:ea typeface="+mn-ea"/>
              <a:cs typeface="+mn-cs"/>
            </a:endParaRPr>
          </a:p>
          <a:p>
            <a:pPr algn="just"/>
            <a:endParaRPr lang="fr-FR" dirty="0"/>
          </a:p>
        </p:txBody>
      </p:sp>
      <p:sp>
        <p:nvSpPr>
          <p:cNvPr id="4" name="Espace réservé de la date 3"/>
          <p:cNvSpPr>
            <a:spLocks noGrp="1"/>
          </p:cNvSpPr>
          <p:nvPr>
            <p:ph type="dt" idx="10"/>
          </p:nvPr>
        </p:nvSpPr>
        <p:spPr/>
        <p:txBody>
          <a:bodyPr/>
          <a:lstStyle/>
          <a:p>
            <a:fld id="{6D3C7104-EC45-466C-9B1A-0A2F24BBA8DB}" type="datetime1">
              <a:rPr lang="fr-FR" smtClean="0"/>
              <a:t>25/01/2023</a:t>
            </a:fld>
            <a:endParaRPr lang="fr-FR" dirty="0"/>
          </a:p>
        </p:txBody>
      </p:sp>
    </p:spTree>
    <p:extLst>
      <p:ext uri="{BB962C8B-B14F-4D97-AF65-F5344CB8AC3E}">
        <p14:creationId xmlns:p14="http://schemas.microsoft.com/office/powerpoint/2010/main" val="2353463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endParaRPr lang="fr-FR" u="sng" dirty="0" smtClean="0"/>
          </a:p>
          <a:p>
            <a:pPr algn="just"/>
            <a:r>
              <a:rPr lang="fr-FR" u="none" dirty="0" smtClean="0"/>
              <a:t>Qu’il s’agisse de faire face à des dépenses de consommation courante, de loisirs ou d’acheter des biens durables</a:t>
            </a:r>
            <a:r>
              <a:rPr lang="fr-FR" u="none" baseline="0" dirty="0" smtClean="0"/>
              <a:t> (véhicule, logement, appareils ménagers, …), le crédit est la solution qui permet d’obtenir une avance d’argent remboursable sur une période plus ou moins longue. </a:t>
            </a:r>
          </a:p>
          <a:p>
            <a:pPr algn="just"/>
            <a:endParaRPr lang="fr-FR" u="none" baseline="0" dirty="0" smtClean="0"/>
          </a:p>
          <a:p>
            <a:pPr algn="just"/>
            <a:r>
              <a:rPr lang="fr-FR" u="none" dirty="0" smtClean="0"/>
              <a:t>Un peu moins de la moitié des ménages détient</a:t>
            </a:r>
            <a:r>
              <a:rPr lang="fr-FR" u="none" baseline="0" dirty="0" smtClean="0"/>
              <a:t> un crédit (46,5 % en 2020 selon l’Observatoire des crédits aux ménages)</a:t>
            </a:r>
            <a:endParaRPr lang="fr-FR" u="none" dirty="0" smtClean="0"/>
          </a:p>
          <a:p>
            <a:pPr algn="just"/>
            <a:endParaRPr lang="fr-FR" u="sng" dirty="0" smtClean="0"/>
          </a:p>
          <a:p>
            <a:pPr algn="just"/>
            <a:r>
              <a:rPr lang="fr-FR" u="none" dirty="0" smtClean="0"/>
              <a:t>On distingue traditionnellement deux types de financement : achat immobilier/achat de biens ou services. Ces deux formes de crédit au consommateur font</a:t>
            </a:r>
            <a:r>
              <a:rPr lang="fr-FR" u="none" baseline="0" dirty="0" smtClean="0"/>
              <a:t> l’objet de règles impératives dans le code de la consommation. Certaines sont communes d’autres sont propre à chacun</a:t>
            </a:r>
            <a:endParaRPr lang="fr-FR" u="none" dirty="0" smtClean="0"/>
          </a:p>
          <a:p>
            <a:pPr algn="just"/>
            <a:endParaRPr lang="fr-FR" u="sng" dirty="0" smtClean="0"/>
          </a:p>
          <a:p>
            <a:pPr algn="just"/>
            <a:r>
              <a:rPr lang="fr-FR" u="sng" dirty="0" smtClean="0"/>
              <a:t>A savoir :</a:t>
            </a:r>
          </a:p>
          <a:p>
            <a:pPr algn="just"/>
            <a:r>
              <a:rPr lang="fr-FR" dirty="0" smtClean="0"/>
              <a:t>Même si le crédit immobilier est plus</a:t>
            </a:r>
            <a:r>
              <a:rPr lang="fr-FR" baseline="0" dirty="0" smtClean="0"/>
              <a:t> avantageux en terme de taux, certaines personnes ont recours à un crédit à la consommation pour l’achat d’un bien immobilier, si ce dernier est égal inférieur à 75 000 euros, et en cas de refus de prêt immobilier par la banque.</a:t>
            </a:r>
            <a:endParaRPr lang="fr-FR" dirty="0"/>
          </a:p>
        </p:txBody>
      </p:sp>
      <p:sp>
        <p:nvSpPr>
          <p:cNvPr id="7" name="Espace réservé de la date 6"/>
          <p:cNvSpPr>
            <a:spLocks noGrp="1"/>
          </p:cNvSpPr>
          <p:nvPr>
            <p:ph type="dt" idx="10"/>
          </p:nvPr>
        </p:nvSpPr>
        <p:spPr/>
        <p:txBody>
          <a:bodyPr/>
          <a:lstStyle/>
          <a:p>
            <a:fld id="{5AB3A2C2-1408-4AA2-8AF9-238373D63DB6}" type="datetime1">
              <a:rPr lang="fr-FR" smtClean="0"/>
              <a:t>25/01/2023</a:t>
            </a:fld>
            <a:endParaRPr lang="fr-FR" dirty="0"/>
          </a:p>
        </p:txBody>
      </p:sp>
    </p:spTree>
    <p:extLst>
      <p:ext uri="{BB962C8B-B14F-4D97-AF65-F5344CB8AC3E}">
        <p14:creationId xmlns:p14="http://schemas.microsoft.com/office/powerpoint/2010/main" val="4147535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b="0" baseline="0" dirty="0" smtClean="0"/>
              <a:t>Le crédit est un contrat. L’offre de contrat de crédit doit être signée par l’emprunteur et le prêteur qui doivent disposer chacun d’un exemplaire du contrat (+ un exemplaire pour la caution éventuelle).</a:t>
            </a:r>
          </a:p>
          <a:p>
            <a:pPr algn="just"/>
            <a:r>
              <a:rPr lang="fr-FR" dirty="0" smtClean="0"/>
              <a:t>Le contrat va prévoir les principales caractéristiques du crédit</a:t>
            </a:r>
          </a:p>
          <a:p>
            <a:pPr algn="just"/>
            <a:r>
              <a:rPr lang="fr-FR" dirty="0" smtClean="0"/>
              <a:t>- Le </a:t>
            </a:r>
            <a:r>
              <a:rPr lang="fr-FR" b="1" dirty="0" smtClean="0"/>
              <a:t>type de prêt </a:t>
            </a:r>
            <a:r>
              <a:rPr lang="fr-FR" dirty="0" smtClean="0"/>
              <a:t>(crédit immobilier/crédit à la consommation)</a:t>
            </a:r>
          </a:p>
          <a:p>
            <a:pPr algn="just"/>
            <a:r>
              <a:rPr lang="fr-FR" baseline="0" dirty="0" smtClean="0"/>
              <a:t>- Le </a:t>
            </a:r>
            <a:r>
              <a:rPr lang="fr-FR" b="1" baseline="0" dirty="0" smtClean="0"/>
              <a:t>montant</a:t>
            </a:r>
            <a:r>
              <a:rPr lang="fr-FR" baseline="0" dirty="0" smtClean="0"/>
              <a:t> : c’est la somme empruntée</a:t>
            </a:r>
          </a:p>
          <a:p>
            <a:pPr algn="just"/>
            <a:r>
              <a:rPr lang="fr-FR" baseline="0" dirty="0" smtClean="0"/>
              <a:t>- La </a:t>
            </a:r>
            <a:r>
              <a:rPr lang="fr-FR" b="1" baseline="0" dirty="0" smtClean="0"/>
              <a:t>durée de remboursement </a:t>
            </a:r>
            <a:r>
              <a:rPr lang="fr-FR" baseline="0" dirty="0" smtClean="0"/>
              <a:t>(court terme &lt;2 ans – moyen terme : 2 à 5 ans – long terme : plus de 7 ans)</a:t>
            </a:r>
          </a:p>
          <a:p>
            <a:pPr marL="0" indent="0" algn="just">
              <a:buFontTx/>
              <a:buNone/>
            </a:pPr>
            <a:r>
              <a:rPr lang="fr-FR" baseline="0" dirty="0" smtClean="0"/>
              <a:t>- Les </a:t>
            </a:r>
            <a:r>
              <a:rPr lang="fr-FR" b="1" baseline="0" dirty="0" smtClean="0"/>
              <a:t>modalités de remboursement  </a:t>
            </a:r>
            <a:r>
              <a:rPr lang="fr-FR" baseline="0" dirty="0" smtClean="0"/>
              <a:t>(périodicité, le montant des mensualités) : Le crédit peut être remboursé à échéances constantes (c’est le plus souvent le cas) c’est-à-dire que l’emprunteur verse le même montant à chaque échéance (chaque mois par exemple), ou à échéances variables (les échéances sont modulables en fonction des capacités de remboursement, à la hausse ou à la baisse). A savoir : on parle de remboursement in fine quand le capital est remboursé intégralement à l’échéance (seuls les intérêts et les assurances sont payés à chaque échéance).</a:t>
            </a:r>
          </a:p>
          <a:p>
            <a:pPr marL="171450" indent="-171450" algn="just">
              <a:buFontTx/>
              <a:buChar char="-"/>
            </a:pPr>
            <a:r>
              <a:rPr lang="fr-FR" b="1" baseline="0" dirty="0" smtClean="0"/>
              <a:t>Les garanties </a:t>
            </a:r>
            <a:r>
              <a:rPr lang="fr-FR" b="0" baseline="0" dirty="0" smtClean="0"/>
              <a:t>: le prêteur demande souvent de couvrir le crédit par une garantie = cautionnement, hypothèque, privilège du prêteur de deniers</a:t>
            </a:r>
          </a:p>
          <a:p>
            <a:pPr marL="171450" indent="-171450" algn="just">
              <a:buFontTx/>
              <a:buChar char="-"/>
            </a:pPr>
            <a:r>
              <a:rPr lang="fr-FR" b="1" baseline="0" dirty="0" smtClean="0"/>
              <a:t>Les assurances : </a:t>
            </a:r>
            <a:r>
              <a:rPr lang="fr-FR" b="0" baseline="0" dirty="0" smtClean="0"/>
              <a:t>il n’y a pas d’obligation d’assurance mais certaines peuvent être exigées par l’établissement prêteur (assurance décès, assurance PTIA-perte totale et irréversible d’autonomie-, assurance incapacité et invalidité, assurance chômage).</a:t>
            </a:r>
            <a:endParaRPr lang="fr-FR" b="1" baseline="0" dirty="0" smtClean="0"/>
          </a:p>
          <a:p>
            <a:pPr marL="171450" indent="-171450" algn="just">
              <a:buFontTx/>
              <a:buChar char="-"/>
            </a:pPr>
            <a:r>
              <a:rPr lang="fr-FR" baseline="0" dirty="0" smtClean="0"/>
              <a:t>Le </a:t>
            </a:r>
            <a:r>
              <a:rPr lang="fr-FR" b="1" baseline="0" dirty="0" smtClean="0"/>
              <a:t>taux d’intérêt (taux nominal) </a:t>
            </a:r>
            <a:r>
              <a:rPr lang="fr-FR" baseline="0" dirty="0" smtClean="0"/>
              <a:t>qui peut être fixe ou variable (cf. slide suivante)</a:t>
            </a:r>
          </a:p>
          <a:p>
            <a:pPr marL="171450" indent="-171450" algn="just">
              <a:buFontTx/>
              <a:buChar char="-"/>
            </a:pPr>
            <a:r>
              <a:rPr lang="fr-FR" baseline="0" dirty="0" smtClean="0"/>
              <a:t>Le </a:t>
            </a:r>
            <a:r>
              <a:rPr lang="fr-FR" b="1" baseline="0" dirty="0" smtClean="0"/>
              <a:t>TAEG</a:t>
            </a:r>
            <a:r>
              <a:rPr lang="fr-FR" baseline="0" dirty="0" smtClean="0"/>
              <a:t> (TAEG : taux annuel effectif global) c’est-à-dire le taux réel du crédit. (cf. slide suivante)</a:t>
            </a:r>
          </a:p>
          <a:p>
            <a:pPr marL="171450" indent="-171450" algn="just">
              <a:buFontTx/>
              <a:buChar char="-"/>
            </a:pPr>
            <a:endParaRPr lang="fr-FR" b="1" baseline="0" dirty="0" smtClean="0"/>
          </a:p>
          <a:p>
            <a:pPr algn="just"/>
            <a:endParaRPr lang="fr-FR" b="0" baseline="0" dirty="0" smtClean="0"/>
          </a:p>
          <a:p>
            <a:pPr algn="just"/>
            <a:r>
              <a:rPr lang="fr-FR" b="0" baseline="0" dirty="0" smtClean="0"/>
              <a:t>Le contrat doit notamment préciser :</a:t>
            </a:r>
          </a:p>
          <a:p>
            <a:pPr algn="just"/>
            <a:r>
              <a:rPr lang="fr-FR" b="0" baseline="0" dirty="0" smtClean="0"/>
              <a:t>- la façon et les conditions selon lesquelles vous devez vous y prendre si vous souhaitez rembourser le crédit par anticipation, y compris le mode de calcul de l’indemnité de remboursement anticipé.</a:t>
            </a:r>
          </a:p>
          <a:p>
            <a:pPr algn="just"/>
            <a:r>
              <a:rPr lang="fr-FR" b="0" baseline="0" dirty="0" smtClean="0"/>
              <a:t>- la façon et les conditions que vous devez respecter pour le résilier.</a:t>
            </a:r>
          </a:p>
          <a:p>
            <a:pPr algn="just"/>
            <a:endParaRPr lang="fr-FR" b="0" baseline="0" dirty="0" smtClean="0"/>
          </a:p>
          <a:p>
            <a:pPr algn="just"/>
            <a:r>
              <a:rPr lang="fr-FR" b="0" baseline="0" dirty="0" smtClean="0"/>
              <a:t>La somme mise à disposition de l’emprunteur devra être remboursée selon les modalités du contrat.</a:t>
            </a:r>
          </a:p>
          <a:p>
            <a:pPr algn="just"/>
            <a:endParaRPr lang="fr-FR" b="1" baseline="0" dirty="0" smtClean="0"/>
          </a:p>
          <a:p>
            <a:pPr algn="just"/>
            <a:r>
              <a:rPr lang="fr-FR" b="1" baseline="0" dirty="0" smtClean="0"/>
              <a:t>ATTENTION : il n’y a pas de droit au crédit de sorte que l’établissement prêteur peut refuser une demande de crédit et n’a pas à justifier sa décision.	</a:t>
            </a:r>
          </a:p>
          <a:p>
            <a:pPr algn="just"/>
            <a:endParaRPr lang="fr-FR" dirty="0"/>
          </a:p>
        </p:txBody>
      </p:sp>
      <p:sp>
        <p:nvSpPr>
          <p:cNvPr id="7" name="Espace réservé de la date 6"/>
          <p:cNvSpPr>
            <a:spLocks noGrp="1"/>
          </p:cNvSpPr>
          <p:nvPr>
            <p:ph type="dt" idx="10"/>
          </p:nvPr>
        </p:nvSpPr>
        <p:spPr/>
        <p:txBody>
          <a:bodyPr/>
          <a:lstStyle/>
          <a:p>
            <a:fld id="{13766B1D-799E-4A7F-9ED6-616CE3392249}" type="datetime1">
              <a:rPr lang="fr-FR" smtClean="0"/>
              <a:t>25/01/2023</a:t>
            </a:fld>
            <a:endParaRPr lang="fr-FR" dirty="0"/>
          </a:p>
        </p:txBody>
      </p:sp>
    </p:spTree>
    <p:extLst>
      <p:ext uri="{BB962C8B-B14F-4D97-AF65-F5344CB8AC3E}">
        <p14:creationId xmlns:p14="http://schemas.microsoft.com/office/powerpoint/2010/main" val="734486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www.mesquestionsdargent.fr/" TargetMode="External"/><Relationship Id="rId2" Type="http://schemas.openxmlformats.org/officeDocument/2006/relationships/image" Target="../media/image6.emf"/><Relationship Id="rId1" Type="http://schemas.openxmlformats.org/officeDocument/2006/relationships/slideMaster" Target="../slideMasters/slideMaster10.xml"/><Relationship Id="rId5" Type="http://schemas.openxmlformats.org/officeDocument/2006/relationships/image" Target="../media/image7.png"/><Relationship Id="rId4" Type="http://schemas.openxmlformats.org/officeDocument/2006/relationships/hyperlink" Target="https://www.banque-france.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www.mesquestionsdargent.fr/" TargetMode="External"/><Relationship Id="rId2" Type="http://schemas.openxmlformats.org/officeDocument/2006/relationships/image" Target="../media/image6.emf"/><Relationship Id="rId1" Type="http://schemas.openxmlformats.org/officeDocument/2006/relationships/slideMaster" Target="../slideMasters/slideMaster13.xml"/><Relationship Id="rId5" Type="http://schemas.openxmlformats.org/officeDocument/2006/relationships/image" Target="../media/image26.jpeg"/><Relationship Id="rId4" Type="http://schemas.openxmlformats.org/officeDocument/2006/relationships/hyperlink" Target="https://www.banque-france.fr/" TargetMode="Externa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s://www.mesquestionsdargent.fr/" TargetMode="External"/><Relationship Id="rId2" Type="http://schemas.openxmlformats.org/officeDocument/2006/relationships/image" Target="../media/image6.emf"/><Relationship Id="rId1" Type="http://schemas.openxmlformats.org/officeDocument/2006/relationships/slideMaster" Target="../slideMasters/slideMaster14.xml"/><Relationship Id="rId5" Type="http://schemas.openxmlformats.org/officeDocument/2006/relationships/image" Target="../media/image26.jpeg"/><Relationship Id="rId4" Type="http://schemas.openxmlformats.org/officeDocument/2006/relationships/hyperlink" Target="https://www.banque-france.fr/" TargetMode="Externa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mière page power poin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0112" y="2348880"/>
            <a:ext cx="3312368" cy="1143000"/>
          </a:xfrm>
          <a:prstGeom prst="rect">
            <a:avLst/>
          </a:prstGeom>
        </p:spPr>
        <p:txBody>
          <a:bodyPr/>
          <a:lstStyle>
            <a:lvl1pPr>
              <a:defRPr sz="2400" b="1">
                <a:solidFill>
                  <a:srgbClr val="078EE9"/>
                </a:solidFill>
                <a:latin typeface="Myriad Pro" pitchFamily="34" charset="0"/>
              </a:defRPr>
            </a:lvl1pPr>
          </a:lstStyle>
          <a:p>
            <a:r>
              <a:rPr lang="fr-FR" dirty="0" smtClean="0"/>
              <a:t>MODIFIEZ LE STYLE DU TITRE</a:t>
            </a:r>
            <a:endParaRPr lang="fr-FR" dirty="0"/>
          </a:p>
        </p:txBody>
      </p:sp>
    </p:spTree>
    <p:extLst>
      <p:ext uri="{BB962C8B-B14F-4D97-AF65-F5344CB8AC3E}">
        <p14:creationId xmlns:p14="http://schemas.microsoft.com/office/powerpoint/2010/main" val="17175788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ommaire 6 titres">
    <p:spTree>
      <p:nvGrpSpPr>
        <p:cNvPr id="1" name=""/>
        <p:cNvGrpSpPr/>
        <p:nvPr/>
      </p:nvGrpSpPr>
      <p:grpSpPr>
        <a:xfrm>
          <a:off x="0" y="0"/>
          <a:ext cx="0" cy="0"/>
          <a:chOff x="0" y="0"/>
          <a:chExt cx="0" cy="0"/>
        </a:xfrm>
      </p:grpSpPr>
      <p:cxnSp>
        <p:nvCxnSpPr>
          <p:cNvPr id="8" name="Connecteur droit 7"/>
          <p:cNvCxnSpPr/>
          <p:nvPr userDrawn="1"/>
        </p:nvCxnSpPr>
        <p:spPr>
          <a:xfrm flipV="1">
            <a:off x="1444858" y="693539"/>
            <a:ext cx="1656000" cy="6264696"/>
          </a:xfrm>
          <a:prstGeom prst="line">
            <a:avLst/>
          </a:prstGeom>
          <a:ln w="57150">
            <a:solidFill>
              <a:srgbClr val="078EE9"/>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userDrawn="1"/>
        </p:nvCxnSpPr>
        <p:spPr>
          <a:xfrm flipV="1">
            <a:off x="1444858" y="1516367"/>
            <a:ext cx="1656000" cy="6264696"/>
          </a:xfrm>
          <a:prstGeom prst="line">
            <a:avLst/>
          </a:prstGeom>
          <a:ln w="57150">
            <a:solidFill>
              <a:srgbClr val="078EE9">
                <a:alpha val="80000"/>
              </a:srgbClr>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flipV="1">
            <a:off x="1444858" y="2339195"/>
            <a:ext cx="1656000" cy="6264696"/>
          </a:xfrm>
          <a:prstGeom prst="line">
            <a:avLst/>
          </a:prstGeom>
          <a:ln w="57150">
            <a:solidFill>
              <a:srgbClr val="078EE9">
                <a:alpha val="60000"/>
              </a:srgb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flipV="1">
            <a:off x="1444858" y="3162023"/>
            <a:ext cx="1656000" cy="6264696"/>
          </a:xfrm>
          <a:prstGeom prst="line">
            <a:avLst/>
          </a:prstGeom>
          <a:ln w="57150">
            <a:solidFill>
              <a:srgbClr val="078EE9">
                <a:alpha val="40000"/>
              </a:srgbClr>
            </a:solidFill>
          </a:ln>
        </p:spPr>
        <p:style>
          <a:lnRef idx="1">
            <a:schemeClr val="accent1"/>
          </a:lnRef>
          <a:fillRef idx="0">
            <a:schemeClr val="accent1"/>
          </a:fillRef>
          <a:effectRef idx="0">
            <a:schemeClr val="accent1"/>
          </a:effectRef>
          <a:fontRef idx="minor">
            <a:schemeClr val="tx1"/>
          </a:fontRef>
        </p:style>
      </p:cxnSp>
      <p:sp>
        <p:nvSpPr>
          <p:cNvPr id="15" name="Espace réservé du texte 12"/>
          <p:cNvSpPr>
            <a:spLocks noGrp="1"/>
          </p:cNvSpPr>
          <p:nvPr>
            <p:ph type="body" sz="quarter" idx="14" hasCustomPrompt="1"/>
          </p:nvPr>
        </p:nvSpPr>
        <p:spPr>
          <a:xfrm>
            <a:off x="3059832" y="1217085"/>
            <a:ext cx="5760640" cy="432048"/>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2ème titre</a:t>
            </a:r>
            <a:endParaRPr lang="fr-FR" dirty="0"/>
          </a:p>
        </p:txBody>
      </p:sp>
      <p:sp>
        <p:nvSpPr>
          <p:cNvPr id="18" name="Espace réservé du texte 12"/>
          <p:cNvSpPr>
            <a:spLocks noGrp="1"/>
          </p:cNvSpPr>
          <p:nvPr>
            <p:ph type="body" sz="quarter" idx="15" hasCustomPrompt="1"/>
          </p:nvPr>
        </p:nvSpPr>
        <p:spPr>
          <a:xfrm>
            <a:off x="3059832" y="2029506"/>
            <a:ext cx="5760640" cy="432048"/>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3ème titre</a:t>
            </a:r>
            <a:endParaRPr lang="fr-FR" dirty="0"/>
          </a:p>
        </p:txBody>
      </p:sp>
      <p:sp>
        <p:nvSpPr>
          <p:cNvPr id="19" name="Espace réservé du texte 12"/>
          <p:cNvSpPr>
            <a:spLocks noGrp="1"/>
          </p:cNvSpPr>
          <p:nvPr>
            <p:ph type="body" sz="quarter" idx="16" hasCustomPrompt="1"/>
          </p:nvPr>
        </p:nvSpPr>
        <p:spPr>
          <a:xfrm>
            <a:off x="3059832" y="2841927"/>
            <a:ext cx="5760640" cy="432048"/>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4ème titre</a:t>
            </a:r>
            <a:endParaRPr lang="fr-FR" dirty="0"/>
          </a:p>
        </p:txBody>
      </p:sp>
      <p:sp>
        <p:nvSpPr>
          <p:cNvPr id="20" name="Espace réservé du texte 12"/>
          <p:cNvSpPr>
            <a:spLocks noGrp="1"/>
          </p:cNvSpPr>
          <p:nvPr>
            <p:ph type="body" sz="quarter" idx="17" hasCustomPrompt="1"/>
          </p:nvPr>
        </p:nvSpPr>
        <p:spPr>
          <a:xfrm>
            <a:off x="3059832" y="404664"/>
            <a:ext cx="5760640" cy="432048"/>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1er titre</a:t>
            </a:r>
            <a:endParaRPr lang="fr-FR" dirty="0"/>
          </a:p>
        </p:txBody>
      </p:sp>
      <p:sp>
        <p:nvSpPr>
          <p:cNvPr id="21" name="Espace réservé du texte 12"/>
          <p:cNvSpPr>
            <a:spLocks noGrp="1"/>
          </p:cNvSpPr>
          <p:nvPr>
            <p:ph type="body" sz="quarter" idx="18" hasCustomPrompt="1"/>
          </p:nvPr>
        </p:nvSpPr>
        <p:spPr>
          <a:xfrm>
            <a:off x="3059832" y="3654348"/>
            <a:ext cx="5760640" cy="432048"/>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5ème titre</a:t>
            </a:r>
            <a:endParaRPr lang="fr-FR" dirty="0"/>
          </a:p>
        </p:txBody>
      </p:sp>
      <p:cxnSp>
        <p:nvCxnSpPr>
          <p:cNvPr id="22" name="Connecteur droit 21"/>
          <p:cNvCxnSpPr/>
          <p:nvPr userDrawn="1"/>
        </p:nvCxnSpPr>
        <p:spPr>
          <a:xfrm flipV="1">
            <a:off x="1444858" y="3984851"/>
            <a:ext cx="1656000" cy="6264696"/>
          </a:xfrm>
          <a:prstGeom prst="line">
            <a:avLst/>
          </a:prstGeom>
          <a:ln w="57150">
            <a:solidFill>
              <a:srgbClr val="078EE9">
                <a:alpha val="27000"/>
              </a:srgbClr>
            </a:solidFill>
          </a:ln>
        </p:spPr>
        <p:style>
          <a:lnRef idx="1">
            <a:schemeClr val="accent1"/>
          </a:lnRef>
          <a:fillRef idx="0">
            <a:schemeClr val="accent1"/>
          </a:fillRef>
          <a:effectRef idx="0">
            <a:schemeClr val="accent1"/>
          </a:effectRef>
          <a:fontRef idx="minor">
            <a:schemeClr val="tx1"/>
          </a:fontRef>
        </p:style>
      </p:cxnSp>
      <p:sp>
        <p:nvSpPr>
          <p:cNvPr id="12" name="Espace réservé du texte 12"/>
          <p:cNvSpPr>
            <a:spLocks noGrp="1"/>
          </p:cNvSpPr>
          <p:nvPr>
            <p:ph type="body" sz="quarter" idx="19" hasCustomPrompt="1"/>
          </p:nvPr>
        </p:nvSpPr>
        <p:spPr>
          <a:xfrm>
            <a:off x="3059832" y="4466769"/>
            <a:ext cx="5760640" cy="432891"/>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6ème titre</a:t>
            </a:r>
            <a:endParaRPr lang="fr-FR" dirty="0"/>
          </a:p>
        </p:txBody>
      </p:sp>
      <p:cxnSp>
        <p:nvCxnSpPr>
          <p:cNvPr id="13" name="Connecteur droit 12"/>
          <p:cNvCxnSpPr/>
          <p:nvPr userDrawn="1"/>
        </p:nvCxnSpPr>
        <p:spPr>
          <a:xfrm flipV="1">
            <a:off x="1444858" y="4807679"/>
            <a:ext cx="1656000" cy="6264696"/>
          </a:xfrm>
          <a:prstGeom prst="line">
            <a:avLst/>
          </a:prstGeom>
          <a:ln w="57150">
            <a:solidFill>
              <a:srgbClr val="078EE9">
                <a:alpha val="16000"/>
              </a:srgbClr>
            </a:solidFill>
          </a:ln>
        </p:spPr>
        <p:style>
          <a:lnRef idx="1">
            <a:schemeClr val="accent1"/>
          </a:lnRef>
          <a:fillRef idx="0">
            <a:schemeClr val="accent1"/>
          </a:fillRef>
          <a:effectRef idx="0">
            <a:schemeClr val="accent1"/>
          </a:effectRef>
          <a:fontRef idx="minor">
            <a:schemeClr val="tx1"/>
          </a:fontRef>
        </p:style>
      </p:cxnSp>
      <p:sp>
        <p:nvSpPr>
          <p:cNvPr id="14" name="Espace réservé du texte 12"/>
          <p:cNvSpPr>
            <a:spLocks noGrp="1"/>
          </p:cNvSpPr>
          <p:nvPr>
            <p:ph type="body" sz="quarter" idx="20" hasCustomPrompt="1"/>
          </p:nvPr>
        </p:nvSpPr>
        <p:spPr>
          <a:xfrm>
            <a:off x="3059832" y="5280033"/>
            <a:ext cx="5760640" cy="432891"/>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7ème titre</a:t>
            </a:r>
            <a:endParaRPr lang="fr-FR" dirty="0"/>
          </a:p>
        </p:txBody>
      </p:sp>
      <p:sp>
        <p:nvSpPr>
          <p:cNvPr id="16" name="Espace réservé du texte 12"/>
          <p:cNvSpPr>
            <a:spLocks noGrp="1"/>
          </p:cNvSpPr>
          <p:nvPr>
            <p:ph type="body" sz="quarter" idx="21" hasCustomPrompt="1"/>
          </p:nvPr>
        </p:nvSpPr>
        <p:spPr>
          <a:xfrm>
            <a:off x="3059832" y="6093296"/>
            <a:ext cx="5760640" cy="432891"/>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8ème titre</a:t>
            </a:r>
            <a:endParaRPr lang="fr-FR" dirty="0"/>
          </a:p>
        </p:txBody>
      </p:sp>
      <p:cxnSp>
        <p:nvCxnSpPr>
          <p:cNvPr id="17" name="Connecteur droit 16"/>
          <p:cNvCxnSpPr/>
          <p:nvPr userDrawn="1"/>
        </p:nvCxnSpPr>
        <p:spPr>
          <a:xfrm flipV="1">
            <a:off x="1444858" y="5630507"/>
            <a:ext cx="1656000" cy="6264696"/>
          </a:xfrm>
          <a:prstGeom prst="line">
            <a:avLst/>
          </a:prstGeom>
          <a:ln w="57150">
            <a:solidFill>
              <a:srgbClr val="078EE9">
                <a:alpha val="16000"/>
              </a:srgb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flipV="1">
            <a:off x="1444858" y="6453336"/>
            <a:ext cx="1656000" cy="6264696"/>
          </a:xfrm>
          <a:prstGeom prst="line">
            <a:avLst/>
          </a:prstGeom>
          <a:ln w="57150">
            <a:solidFill>
              <a:srgbClr val="078EE9">
                <a:alpha val="16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1528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rai ou faux">
    <p:spTree>
      <p:nvGrpSpPr>
        <p:cNvPr id="1" name=""/>
        <p:cNvGrpSpPr/>
        <p:nvPr/>
      </p:nvGrpSpPr>
      <p:grpSpPr>
        <a:xfrm>
          <a:off x="0" y="0"/>
          <a:ext cx="0" cy="0"/>
          <a:chOff x="0" y="0"/>
          <a:chExt cx="0" cy="0"/>
        </a:xfrm>
      </p:grpSpPr>
      <p:sp>
        <p:nvSpPr>
          <p:cNvPr id="10" name="Rectangle 9"/>
          <p:cNvSpPr/>
          <p:nvPr userDrawn="1"/>
        </p:nvSpPr>
        <p:spPr>
          <a:xfrm>
            <a:off x="4564" y="3068960"/>
            <a:ext cx="9144000" cy="378904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p:cNvSpPr>
            <a:spLocks noGrp="1"/>
          </p:cNvSpPr>
          <p:nvPr>
            <p:ph type="subTitle" idx="1" hasCustomPrompt="1"/>
          </p:nvPr>
        </p:nvSpPr>
        <p:spPr>
          <a:xfrm>
            <a:off x="292088" y="3501008"/>
            <a:ext cx="8568952" cy="1752600"/>
          </a:xfrm>
        </p:spPr>
        <p:txBody>
          <a:bodyPr>
            <a:normAutofit/>
          </a:bodyPr>
          <a:lstStyle>
            <a:lvl1pPr marL="0" indent="0" algn="ctr">
              <a:buNone/>
              <a:defRPr sz="2800" b="1" baseline="0">
                <a:solidFill>
                  <a:srgbClr val="078EE9"/>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Question</a:t>
            </a:r>
            <a:endParaRPr lang="fr-FR" dirty="0"/>
          </a:p>
        </p:txBody>
      </p:sp>
      <p:sp>
        <p:nvSpPr>
          <p:cNvPr id="7" name="Titre 1"/>
          <p:cNvSpPr txBox="1">
            <a:spLocks/>
          </p:cNvSpPr>
          <p:nvPr userDrawn="1"/>
        </p:nvSpPr>
        <p:spPr>
          <a:xfrm>
            <a:off x="4564" y="748653"/>
            <a:ext cx="9252992"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baseline="0">
                <a:solidFill>
                  <a:schemeClr val="tx1"/>
                </a:solidFill>
                <a:latin typeface="+mj-lt"/>
                <a:ea typeface="+mj-ea"/>
                <a:cs typeface="+mj-cs"/>
              </a:defRPr>
            </a:lvl1pPr>
          </a:lstStyle>
          <a:p>
            <a:r>
              <a:rPr lang="fr-FR" sz="9600" b="1" dirty="0" smtClean="0">
                <a:solidFill>
                  <a:srgbClr val="CA2260"/>
                </a:solidFill>
                <a:latin typeface="Myriad Pro" pitchFamily="34" charset="0"/>
              </a:rPr>
              <a:t>VRAI ou FAUX</a:t>
            </a:r>
          </a:p>
        </p:txBody>
      </p:sp>
      <p:sp>
        <p:nvSpPr>
          <p:cNvPr id="2" name="ZoneTexte 1"/>
          <p:cNvSpPr txBox="1"/>
          <p:nvPr userDrawn="1"/>
        </p:nvSpPr>
        <p:spPr>
          <a:xfrm>
            <a:off x="4049942" y="2021939"/>
            <a:ext cx="1044116" cy="830997"/>
          </a:xfrm>
          <a:prstGeom prst="rect">
            <a:avLst/>
          </a:prstGeom>
          <a:noFill/>
        </p:spPr>
        <p:txBody>
          <a:bodyPr wrap="square" lIns="36000" rIns="36000" rtlCol="0">
            <a:spAutoFit/>
          </a:bodyPr>
          <a:lstStyle/>
          <a:p>
            <a:r>
              <a:rPr kumimoji="0" lang="fr-FR" sz="4800" b="1" i="0" u="none" strike="noStrike" kern="1200" cap="none" spc="0" normalizeH="0" baseline="0" noProof="0" dirty="0" smtClean="0">
                <a:ln>
                  <a:noFill/>
                </a:ln>
                <a:solidFill>
                  <a:prstClr val="white"/>
                </a:solidFill>
                <a:effectLst/>
                <a:uLnTx/>
                <a:uFillTx/>
                <a:latin typeface="Myriad Pro" pitchFamily="34" charset="0"/>
                <a:ea typeface="+mn-ea"/>
                <a:cs typeface="+mn-cs"/>
              </a:rPr>
              <a:t>OU</a:t>
            </a:r>
            <a:endParaRPr lang="fr-FR" dirty="0"/>
          </a:p>
        </p:txBody>
      </p:sp>
      <p:sp>
        <p:nvSpPr>
          <p:cNvPr id="14" name="ZoneTexte 13"/>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sp>
        <p:nvSpPr>
          <p:cNvPr id="12" name="Espace réservé du texte 15"/>
          <p:cNvSpPr>
            <a:spLocks noGrp="1"/>
          </p:cNvSpPr>
          <p:nvPr>
            <p:ph type="body" sz="quarter" idx="11" hasCustomPrompt="1"/>
          </p:nvPr>
        </p:nvSpPr>
        <p:spPr>
          <a:xfrm>
            <a:off x="2232000" y="6453336"/>
            <a:ext cx="4680000" cy="360000"/>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Tree>
    <p:extLst>
      <p:ext uri="{BB962C8B-B14F-4D97-AF65-F5344CB8AC3E}">
        <p14:creationId xmlns:p14="http://schemas.microsoft.com/office/powerpoint/2010/main" val="40843536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avec hiérarchie I. II. … avec puces ">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468312" y="1484312"/>
            <a:ext cx="8424167" cy="4392960"/>
          </a:xfr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titre 1"/>
          <p:cNvSpPr>
            <a:spLocks noGrp="1"/>
          </p:cNvSpPr>
          <p:nvPr>
            <p:ph type="title" hasCustomPrompt="1"/>
          </p:nvPr>
        </p:nvSpPr>
        <p:spPr>
          <a:xfrm>
            <a:off x="468313" y="0"/>
            <a:ext cx="8435280" cy="1368000"/>
          </a:xfrm>
          <a:prstGeom prst="rect">
            <a:avLst/>
          </a:prstGeom>
        </p:spPr>
        <p:txBody>
          <a:bodyPr vert="horz" lIns="91440" tIns="45720" rIns="91440" bIns="45720" rtlCol="0" anchor="ctr">
            <a:normAutofit/>
          </a:bodyPr>
          <a:lstStyle>
            <a:lvl1pPr marL="571500" indent="-571500" algn="l">
              <a:buFont typeface="+mj-lt"/>
              <a:buAutoNum type="romanUcPeriod"/>
              <a:defRPr sz="3200" b="1" baseline="0">
                <a:solidFill>
                  <a:srgbClr val="078EE9"/>
                </a:solidFill>
                <a:latin typeface="Myriad Pro"/>
              </a:defRPr>
            </a:lvl1pPr>
          </a:lstStyle>
          <a:p>
            <a:r>
              <a:rPr lang="fr-FR" dirty="0" smtClean="0"/>
              <a:t>Titre avec hiérarchie I. II. … avec puces </a:t>
            </a:r>
          </a:p>
        </p:txBody>
      </p:sp>
      <p:sp>
        <p:nvSpPr>
          <p:cNvPr id="10" name="Espace réservé du texte 15"/>
          <p:cNvSpPr>
            <a:spLocks noGrp="1"/>
          </p:cNvSpPr>
          <p:nvPr>
            <p:ph type="body" sz="quarter" idx="11" hasCustomPrompt="1"/>
          </p:nvPr>
        </p:nvSpPr>
        <p:spPr>
          <a:xfrm>
            <a:off x="2232000" y="6453336"/>
            <a:ext cx="4680000" cy="360000"/>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2" name="ZoneTexte 11"/>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spTree>
    <p:extLst>
      <p:ext uri="{BB962C8B-B14F-4D97-AF65-F5344CB8AC3E}">
        <p14:creationId xmlns:p14="http://schemas.microsoft.com/office/powerpoint/2010/main" val="1902251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rai sans puce">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a:xfrm>
            <a:off x="539552" y="2420888"/>
            <a:ext cx="7848872" cy="3217912"/>
          </a:xfrm>
        </p:spPr>
        <p:txBody>
          <a:bodyPr>
            <a:normAutofit/>
          </a:bodyPr>
          <a:lstStyle>
            <a:lvl1pPr marL="0" indent="0" algn="just">
              <a:buNone/>
              <a:defRPr sz="2000" b="0">
                <a:solidFill>
                  <a:srgbClr val="078EE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Réponse</a:t>
            </a:r>
            <a:endParaRPr lang="fr-FR" dirty="0"/>
          </a:p>
        </p:txBody>
      </p:sp>
      <p:sp>
        <p:nvSpPr>
          <p:cNvPr id="6" name="Espace réservé du texte 15"/>
          <p:cNvSpPr>
            <a:spLocks noGrp="1"/>
          </p:cNvSpPr>
          <p:nvPr>
            <p:ph type="body" sz="quarter" idx="11" hasCustomPrompt="1"/>
          </p:nvPr>
        </p:nvSpPr>
        <p:spPr>
          <a:xfrm>
            <a:off x="2232000" y="6453336"/>
            <a:ext cx="4680000" cy="360000"/>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0" name="ZoneTexte 9"/>
          <p:cNvSpPr txBox="1"/>
          <p:nvPr userDrawn="1"/>
        </p:nvSpPr>
        <p:spPr>
          <a:xfrm>
            <a:off x="467544" y="6453336"/>
            <a:ext cx="1008000" cy="360000"/>
          </a:xfrm>
          <a:prstGeom prst="rect">
            <a:avLst/>
          </a:prstGeom>
          <a:noFill/>
        </p:spPr>
        <p:txBody>
          <a:bodyPr wrap="square" rtlCol="0" anchor="ctr">
            <a:spAutoFit/>
          </a:bodyPr>
          <a:lstStyle/>
          <a:p>
            <a:r>
              <a:rPr lang="fr-FR" sz="1200" dirty="0" smtClean="0">
                <a:solidFill>
                  <a:srgbClr val="078EE9"/>
                </a:solidFill>
              </a:rPr>
              <a:t>31/01/2017</a:t>
            </a:r>
            <a:endParaRPr lang="fr-FR" dirty="0">
              <a:solidFill>
                <a:srgbClr val="078EE9"/>
              </a:solidFill>
            </a:endParaRPr>
          </a:p>
        </p:txBody>
      </p:sp>
      <p:sp>
        <p:nvSpPr>
          <p:cNvPr id="11" name="ZoneTexte 10"/>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spTree>
    <p:extLst>
      <p:ext uri="{BB962C8B-B14F-4D97-AF65-F5344CB8AC3E}">
        <p14:creationId xmlns:p14="http://schemas.microsoft.com/office/powerpoint/2010/main" val="38815589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rai avec puces">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a:xfrm>
            <a:off x="539552" y="2420888"/>
            <a:ext cx="7848872" cy="3217912"/>
          </a:xfrm>
        </p:spPr>
        <p:txBody>
          <a:bodyPr>
            <a:normAutofit/>
          </a:bodyPr>
          <a:lstStyle>
            <a:lvl1pPr marL="342900" indent="-342900" algn="just">
              <a:spcAft>
                <a:spcPts val="600"/>
              </a:spcAft>
              <a:buFontTx/>
              <a:buBlip>
                <a:blip r:embed="rId2"/>
              </a:buBlip>
              <a:defRPr sz="2000" b="0">
                <a:solidFill>
                  <a:srgbClr val="078EE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Réponse</a:t>
            </a:r>
            <a:endParaRPr lang="fr-FR" dirty="0"/>
          </a:p>
        </p:txBody>
      </p:sp>
      <p:sp>
        <p:nvSpPr>
          <p:cNvPr id="6" name="Espace réservé du texte 15"/>
          <p:cNvSpPr>
            <a:spLocks noGrp="1"/>
          </p:cNvSpPr>
          <p:nvPr>
            <p:ph type="body" sz="quarter" idx="11" hasCustomPrompt="1"/>
          </p:nvPr>
        </p:nvSpPr>
        <p:spPr>
          <a:xfrm>
            <a:off x="2232000" y="6453336"/>
            <a:ext cx="4680000" cy="360000"/>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0" name="ZoneTexte 9"/>
          <p:cNvSpPr txBox="1"/>
          <p:nvPr userDrawn="1"/>
        </p:nvSpPr>
        <p:spPr>
          <a:xfrm>
            <a:off x="467544" y="6453336"/>
            <a:ext cx="1008000" cy="360000"/>
          </a:xfrm>
          <a:prstGeom prst="rect">
            <a:avLst/>
          </a:prstGeom>
          <a:noFill/>
        </p:spPr>
        <p:txBody>
          <a:bodyPr wrap="square" rtlCol="0" anchor="ctr">
            <a:spAutoFit/>
          </a:bodyPr>
          <a:lstStyle/>
          <a:p>
            <a:r>
              <a:rPr lang="fr-FR" sz="1200" dirty="0" smtClean="0">
                <a:solidFill>
                  <a:srgbClr val="078EE9"/>
                </a:solidFill>
              </a:rPr>
              <a:t>31/01/2017</a:t>
            </a:r>
            <a:endParaRPr lang="fr-FR" dirty="0">
              <a:solidFill>
                <a:srgbClr val="078EE9"/>
              </a:solidFill>
            </a:endParaRPr>
          </a:p>
        </p:txBody>
      </p:sp>
      <p:sp>
        <p:nvSpPr>
          <p:cNvPr id="11" name="ZoneTexte 10"/>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spTree>
    <p:extLst>
      <p:ext uri="{BB962C8B-B14F-4D97-AF65-F5344CB8AC3E}">
        <p14:creationId xmlns:p14="http://schemas.microsoft.com/office/powerpoint/2010/main" val="129135944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ux sans puc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39552" y="2420888"/>
            <a:ext cx="7848872" cy="3240360"/>
          </a:xfrm>
          <a:prstGeom prst="rect">
            <a:avLst/>
          </a:prstGeom>
        </p:spPr>
        <p:txBody>
          <a:bodyPr/>
          <a:lstStyle>
            <a:lvl1pPr algn="l">
              <a:defRPr sz="2000">
                <a:solidFill>
                  <a:srgbClr val="078EE9"/>
                </a:solidFill>
                <a:latin typeface="Myriad Pro" pitchFamily="34" charset="0"/>
              </a:defRPr>
            </a:lvl1pPr>
          </a:lstStyle>
          <a:p>
            <a:r>
              <a:rPr lang="fr-FR" dirty="0" smtClean="0"/>
              <a:t>Réponse</a:t>
            </a:r>
            <a:endParaRPr lang="fr-FR" dirty="0"/>
          </a:p>
        </p:txBody>
      </p:sp>
      <p:sp>
        <p:nvSpPr>
          <p:cNvPr id="12" name="Espace réservé du texte 15"/>
          <p:cNvSpPr>
            <a:spLocks noGrp="1"/>
          </p:cNvSpPr>
          <p:nvPr>
            <p:ph type="body" sz="quarter" idx="11" hasCustomPrompt="1"/>
          </p:nvPr>
        </p:nvSpPr>
        <p:spPr>
          <a:xfrm>
            <a:off x="2232000" y="6453336"/>
            <a:ext cx="4680000" cy="360000"/>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3" name="ZoneTexte 12"/>
          <p:cNvSpPr txBox="1"/>
          <p:nvPr userDrawn="1"/>
        </p:nvSpPr>
        <p:spPr>
          <a:xfrm>
            <a:off x="467544" y="6453336"/>
            <a:ext cx="1008000" cy="360000"/>
          </a:xfrm>
          <a:prstGeom prst="rect">
            <a:avLst/>
          </a:prstGeom>
          <a:noFill/>
        </p:spPr>
        <p:txBody>
          <a:bodyPr wrap="square" rtlCol="0" anchor="ctr">
            <a:spAutoFit/>
          </a:bodyPr>
          <a:lstStyle/>
          <a:p>
            <a:r>
              <a:rPr lang="fr-FR" sz="1200" dirty="0" smtClean="0">
                <a:solidFill>
                  <a:srgbClr val="078EE9"/>
                </a:solidFill>
              </a:rPr>
              <a:t>31/01/2017</a:t>
            </a:r>
            <a:endParaRPr lang="fr-FR" dirty="0">
              <a:solidFill>
                <a:srgbClr val="078EE9"/>
              </a:solidFill>
            </a:endParaRPr>
          </a:p>
        </p:txBody>
      </p:sp>
      <p:sp>
        <p:nvSpPr>
          <p:cNvPr id="14" name="ZoneTexte 13"/>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spTree>
    <p:extLst>
      <p:ext uri="{BB962C8B-B14F-4D97-AF65-F5344CB8AC3E}">
        <p14:creationId xmlns:p14="http://schemas.microsoft.com/office/powerpoint/2010/main" val="2830617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ux avec puces">
    <p:spTree>
      <p:nvGrpSpPr>
        <p:cNvPr id="1" name=""/>
        <p:cNvGrpSpPr/>
        <p:nvPr/>
      </p:nvGrpSpPr>
      <p:grpSpPr>
        <a:xfrm>
          <a:off x="0" y="0"/>
          <a:ext cx="0" cy="0"/>
          <a:chOff x="0" y="0"/>
          <a:chExt cx="0" cy="0"/>
        </a:xfrm>
      </p:grpSpPr>
      <p:sp>
        <p:nvSpPr>
          <p:cNvPr id="6" name="Sous-titre 2"/>
          <p:cNvSpPr>
            <a:spLocks noGrp="1"/>
          </p:cNvSpPr>
          <p:nvPr>
            <p:ph type="subTitle" idx="1" hasCustomPrompt="1"/>
          </p:nvPr>
        </p:nvSpPr>
        <p:spPr>
          <a:xfrm>
            <a:off x="539552" y="2420888"/>
            <a:ext cx="7848872" cy="3217912"/>
          </a:xfrm>
        </p:spPr>
        <p:txBody>
          <a:bodyPr>
            <a:normAutofit/>
          </a:bodyPr>
          <a:lstStyle>
            <a:lvl1pPr marL="342900" indent="-342900" algn="just">
              <a:spcAft>
                <a:spcPts val="600"/>
              </a:spcAft>
              <a:buFontTx/>
              <a:buBlip>
                <a:blip r:embed="rId2"/>
              </a:buBlip>
              <a:defRPr sz="2000" b="0">
                <a:solidFill>
                  <a:srgbClr val="078EE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Réponse</a:t>
            </a:r>
            <a:endParaRPr lang="fr-FR" dirty="0"/>
          </a:p>
        </p:txBody>
      </p:sp>
      <p:sp>
        <p:nvSpPr>
          <p:cNvPr id="11" name="Espace réservé du texte 15"/>
          <p:cNvSpPr>
            <a:spLocks noGrp="1"/>
          </p:cNvSpPr>
          <p:nvPr>
            <p:ph type="body" sz="quarter" idx="11" hasCustomPrompt="1"/>
          </p:nvPr>
        </p:nvSpPr>
        <p:spPr>
          <a:xfrm>
            <a:off x="2232000" y="6453336"/>
            <a:ext cx="4680000" cy="360000"/>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2" name="ZoneTexte 11"/>
          <p:cNvSpPr txBox="1"/>
          <p:nvPr userDrawn="1"/>
        </p:nvSpPr>
        <p:spPr>
          <a:xfrm>
            <a:off x="467544" y="6453336"/>
            <a:ext cx="1008000" cy="360000"/>
          </a:xfrm>
          <a:prstGeom prst="rect">
            <a:avLst/>
          </a:prstGeom>
          <a:noFill/>
        </p:spPr>
        <p:txBody>
          <a:bodyPr wrap="square" rtlCol="0" anchor="ctr">
            <a:spAutoFit/>
          </a:bodyPr>
          <a:lstStyle/>
          <a:p>
            <a:r>
              <a:rPr lang="fr-FR" sz="1200" dirty="0" smtClean="0">
                <a:solidFill>
                  <a:srgbClr val="078EE9"/>
                </a:solidFill>
              </a:rPr>
              <a:t>31/01/2017</a:t>
            </a:r>
            <a:endParaRPr lang="fr-FR" dirty="0">
              <a:solidFill>
                <a:srgbClr val="078EE9"/>
              </a:solidFill>
            </a:endParaRPr>
          </a:p>
        </p:txBody>
      </p:sp>
      <p:sp>
        <p:nvSpPr>
          <p:cNvPr id="13" name="ZoneTexte 12"/>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spTree>
    <p:extLst>
      <p:ext uri="{BB962C8B-B14F-4D97-AF65-F5344CB8AC3E}">
        <p14:creationId xmlns:p14="http://schemas.microsoft.com/office/powerpoint/2010/main" val="34944996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iz première page">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l="72484" r="1"/>
          <a:stretch/>
        </p:blipFill>
        <p:spPr>
          <a:xfrm>
            <a:off x="107504" y="16183"/>
            <a:ext cx="2999062" cy="6860739"/>
          </a:xfrm>
          <a:prstGeom prst="rect">
            <a:avLst/>
          </a:prstGeom>
        </p:spPr>
      </p:pic>
      <p:sp>
        <p:nvSpPr>
          <p:cNvPr id="11" name="Titre 1"/>
          <p:cNvSpPr txBox="1">
            <a:spLocks/>
          </p:cNvSpPr>
          <p:nvPr userDrawn="1"/>
        </p:nvSpPr>
        <p:spPr>
          <a:xfrm>
            <a:off x="-186680" y="1484783"/>
            <a:ext cx="5334744"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baseline="0">
                <a:solidFill>
                  <a:schemeClr val="tx1"/>
                </a:solidFill>
                <a:latin typeface="+mj-lt"/>
                <a:ea typeface="+mj-ea"/>
                <a:cs typeface="+mj-cs"/>
              </a:defRPr>
            </a:lvl1pPr>
          </a:lstStyle>
          <a:p>
            <a:r>
              <a:rPr lang="fr-FR" sz="9600" b="1" dirty="0" smtClean="0">
                <a:solidFill>
                  <a:schemeClr val="bg1"/>
                </a:solidFill>
                <a:latin typeface="Myriad Pro" pitchFamily="34" charset="0"/>
              </a:rPr>
              <a:t>QUIZ</a:t>
            </a:r>
            <a:endParaRPr lang="fr-FR" sz="4000" b="1" dirty="0" smtClean="0">
              <a:solidFill>
                <a:schemeClr val="bg1"/>
              </a:solidFill>
              <a:latin typeface="Myriad Pro" pitchFamily="34" charset="0"/>
            </a:endParaRPr>
          </a:p>
        </p:txBody>
      </p:sp>
    </p:spTree>
    <p:extLst>
      <p:ext uri="{BB962C8B-B14F-4D97-AF65-F5344CB8AC3E}">
        <p14:creationId xmlns:p14="http://schemas.microsoft.com/office/powerpoint/2010/main" val="326180818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iz question">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72484" r="1"/>
          <a:stretch/>
        </p:blipFill>
        <p:spPr>
          <a:xfrm>
            <a:off x="107504" y="16183"/>
            <a:ext cx="2999062" cy="6860739"/>
          </a:xfrm>
          <a:prstGeom prst="rect">
            <a:avLst/>
          </a:prstGeom>
        </p:spPr>
      </p:pic>
      <p:sp>
        <p:nvSpPr>
          <p:cNvPr id="7" name="Rectangle 6"/>
          <p:cNvSpPr/>
          <p:nvPr userDrawn="1"/>
        </p:nvSpPr>
        <p:spPr>
          <a:xfrm>
            <a:off x="4564" y="1844824"/>
            <a:ext cx="9144000" cy="5013176"/>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title" hasCustomPrompt="1"/>
          </p:nvPr>
        </p:nvSpPr>
        <p:spPr>
          <a:xfrm>
            <a:off x="2699792" y="2132856"/>
            <a:ext cx="6120680" cy="4104456"/>
          </a:xfrm>
        </p:spPr>
        <p:txBody>
          <a:bodyPr>
            <a:noAutofit/>
          </a:bodyPr>
          <a:lstStyle>
            <a:lvl1pPr algn="l">
              <a:defRPr sz="2000" b="1">
                <a:solidFill>
                  <a:srgbClr val="078EE9"/>
                </a:solidFill>
                <a:latin typeface="Myriad Pro" pitchFamily="34" charset="0"/>
                <a:cs typeface="Myriad Arabic" pitchFamily="50" charset="-78"/>
              </a:defRPr>
            </a:lvl1pPr>
          </a:lstStyle>
          <a:p>
            <a:r>
              <a:rPr lang="fr-FR" dirty="0" smtClean="0"/>
              <a:t>Questions </a:t>
            </a:r>
            <a:endParaRPr lang="fr-FR" dirty="0"/>
          </a:p>
        </p:txBody>
      </p:sp>
      <p:sp>
        <p:nvSpPr>
          <p:cNvPr id="9" name="Titre 1"/>
          <p:cNvSpPr txBox="1">
            <a:spLocks/>
          </p:cNvSpPr>
          <p:nvPr userDrawn="1"/>
        </p:nvSpPr>
        <p:spPr>
          <a:xfrm>
            <a:off x="4355976" y="24583"/>
            <a:ext cx="5334744"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baseline="0">
                <a:solidFill>
                  <a:schemeClr val="tx1"/>
                </a:solidFill>
                <a:latin typeface="+mj-lt"/>
                <a:ea typeface="+mj-ea"/>
                <a:cs typeface="+mj-cs"/>
              </a:defRPr>
            </a:lvl1pPr>
          </a:lstStyle>
          <a:p>
            <a:r>
              <a:rPr lang="fr-FR" sz="9600" b="1" dirty="0" smtClean="0">
                <a:solidFill>
                  <a:srgbClr val="CA2260"/>
                </a:solidFill>
                <a:latin typeface="Myriad Pro" pitchFamily="34" charset="0"/>
              </a:rPr>
              <a:t>QUIZ</a:t>
            </a:r>
            <a:endParaRPr lang="fr-FR" sz="4000" b="1" dirty="0" smtClean="0">
              <a:solidFill>
                <a:srgbClr val="CA2260"/>
              </a:solidFill>
              <a:latin typeface="Myriad Pro" pitchFamily="34" charset="0"/>
            </a:endParaRPr>
          </a:p>
        </p:txBody>
      </p:sp>
      <p:sp>
        <p:nvSpPr>
          <p:cNvPr id="13" name="Espace réservé du texte 15"/>
          <p:cNvSpPr>
            <a:spLocks noGrp="1"/>
          </p:cNvSpPr>
          <p:nvPr>
            <p:ph type="body" sz="quarter" idx="11" hasCustomPrompt="1"/>
          </p:nvPr>
        </p:nvSpPr>
        <p:spPr>
          <a:xfrm>
            <a:off x="2232000" y="6453336"/>
            <a:ext cx="4680000" cy="360000"/>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5" name="ZoneTexte 14"/>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spTree>
    <p:extLst>
      <p:ext uri="{BB962C8B-B14F-4D97-AF65-F5344CB8AC3E}">
        <p14:creationId xmlns:p14="http://schemas.microsoft.com/office/powerpoint/2010/main" val="218046566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quiz question">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72484" r="1"/>
          <a:stretch/>
        </p:blipFill>
        <p:spPr>
          <a:xfrm>
            <a:off x="107504" y="16183"/>
            <a:ext cx="2999062" cy="6860739"/>
          </a:xfrm>
          <a:prstGeom prst="rect">
            <a:avLst/>
          </a:prstGeom>
        </p:spPr>
      </p:pic>
      <p:sp>
        <p:nvSpPr>
          <p:cNvPr id="7" name="Rectangle 6"/>
          <p:cNvSpPr/>
          <p:nvPr userDrawn="1"/>
        </p:nvSpPr>
        <p:spPr>
          <a:xfrm>
            <a:off x="4564" y="1844824"/>
            <a:ext cx="9144000" cy="5013176"/>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title" hasCustomPrompt="1"/>
          </p:nvPr>
        </p:nvSpPr>
        <p:spPr>
          <a:xfrm>
            <a:off x="2699792" y="2132856"/>
            <a:ext cx="6120680" cy="4104456"/>
          </a:xfrm>
        </p:spPr>
        <p:txBody>
          <a:bodyPr>
            <a:noAutofit/>
          </a:bodyPr>
          <a:lstStyle>
            <a:lvl1pPr algn="l">
              <a:defRPr sz="2000" b="1">
                <a:solidFill>
                  <a:srgbClr val="078EE9"/>
                </a:solidFill>
                <a:latin typeface="Myriad Pro" pitchFamily="34" charset="0"/>
                <a:cs typeface="Myriad Arabic" pitchFamily="50" charset="-78"/>
              </a:defRPr>
            </a:lvl1pPr>
          </a:lstStyle>
          <a:p>
            <a:r>
              <a:rPr lang="fr-FR" dirty="0" smtClean="0"/>
              <a:t>Réponses</a:t>
            </a:r>
            <a:endParaRPr lang="fr-FR" dirty="0"/>
          </a:p>
        </p:txBody>
      </p:sp>
      <p:sp>
        <p:nvSpPr>
          <p:cNvPr id="9" name="Titre 1"/>
          <p:cNvSpPr txBox="1">
            <a:spLocks/>
          </p:cNvSpPr>
          <p:nvPr userDrawn="1"/>
        </p:nvSpPr>
        <p:spPr>
          <a:xfrm>
            <a:off x="4355976" y="24583"/>
            <a:ext cx="5334744"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baseline="0">
                <a:solidFill>
                  <a:schemeClr val="tx1"/>
                </a:solidFill>
                <a:latin typeface="+mj-lt"/>
                <a:ea typeface="+mj-ea"/>
                <a:cs typeface="+mj-cs"/>
              </a:defRPr>
            </a:lvl1pPr>
          </a:lstStyle>
          <a:p>
            <a:r>
              <a:rPr lang="fr-FR" sz="9600" b="1" dirty="0" smtClean="0">
                <a:solidFill>
                  <a:srgbClr val="CA2260"/>
                </a:solidFill>
                <a:latin typeface="Myriad Pro" pitchFamily="34" charset="0"/>
              </a:rPr>
              <a:t>QUIZ</a:t>
            </a:r>
            <a:endParaRPr lang="fr-FR" sz="4000" b="1" dirty="0" smtClean="0">
              <a:solidFill>
                <a:srgbClr val="CA2260"/>
              </a:solidFill>
              <a:latin typeface="Myriad Pro" pitchFamily="34" charset="0"/>
            </a:endParaRPr>
          </a:p>
        </p:txBody>
      </p:sp>
      <p:sp>
        <p:nvSpPr>
          <p:cNvPr id="8" name="Titre 1"/>
          <p:cNvSpPr txBox="1">
            <a:spLocks/>
          </p:cNvSpPr>
          <p:nvPr userDrawn="1"/>
        </p:nvSpPr>
        <p:spPr>
          <a:xfrm>
            <a:off x="-1836712" y="4149079"/>
            <a:ext cx="5334744"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baseline="0">
                <a:solidFill>
                  <a:schemeClr val="tx1"/>
                </a:solidFill>
                <a:latin typeface="+mj-lt"/>
                <a:ea typeface="+mj-ea"/>
                <a:cs typeface="+mj-cs"/>
              </a:defRPr>
            </a:lvl1pPr>
          </a:lstStyle>
          <a:p>
            <a:r>
              <a:rPr lang="fr-FR" sz="49600" b="1" dirty="0" smtClean="0">
                <a:solidFill>
                  <a:schemeClr val="bg1"/>
                </a:solidFill>
                <a:latin typeface="Aparajita" panose="020B0604020202020204" pitchFamily="34" charset="0"/>
                <a:ea typeface="Adobe Myungjo Std M" pitchFamily="18" charset="-128"/>
                <a:cs typeface="Aparajita" panose="020B0604020202020204" pitchFamily="34" charset="0"/>
              </a:rPr>
              <a:t>?</a:t>
            </a:r>
            <a:endParaRPr lang="fr-FR" sz="9600" b="1" dirty="0" smtClean="0">
              <a:solidFill>
                <a:schemeClr val="bg1"/>
              </a:solidFill>
              <a:latin typeface="Aparajita" panose="020B0604020202020204" pitchFamily="34" charset="0"/>
              <a:ea typeface="Adobe Myungjo Std M" pitchFamily="18" charset="-128"/>
              <a:cs typeface="Aparajita" panose="020B0604020202020204" pitchFamily="34" charset="0"/>
            </a:endParaRPr>
          </a:p>
        </p:txBody>
      </p:sp>
      <p:sp>
        <p:nvSpPr>
          <p:cNvPr id="13" name="Espace réservé du texte 15"/>
          <p:cNvSpPr>
            <a:spLocks noGrp="1"/>
          </p:cNvSpPr>
          <p:nvPr>
            <p:ph type="body" sz="quarter" idx="11" hasCustomPrompt="1"/>
          </p:nvPr>
        </p:nvSpPr>
        <p:spPr>
          <a:xfrm>
            <a:off x="2232000" y="6453336"/>
            <a:ext cx="4680000" cy="360000"/>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4" name="ZoneTexte 13"/>
          <p:cNvSpPr txBox="1"/>
          <p:nvPr userDrawn="1"/>
        </p:nvSpPr>
        <p:spPr>
          <a:xfrm>
            <a:off x="467544" y="6453336"/>
            <a:ext cx="1008000" cy="360000"/>
          </a:xfrm>
          <a:prstGeom prst="rect">
            <a:avLst/>
          </a:prstGeom>
          <a:noFill/>
        </p:spPr>
        <p:txBody>
          <a:bodyPr wrap="square" rtlCol="0" anchor="ctr">
            <a:spAutoFit/>
          </a:bodyPr>
          <a:lstStyle/>
          <a:p>
            <a:r>
              <a:rPr lang="fr-FR" sz="1200" dirty="0" smtClean="0">
                <a:solidFill>
                  <a:srgbClr val="078EE9"/>
                </a:solidFill>
              </a:rPr>
              <a:t>31/01/2017</a:t>
            </a:r>
            <a:endParaRPr lang="fr-FR" dirty="0">
              <a:solidFill>
                <a:srgbClr val="078EE9"/>
              </a:solidFill>
            </a:endParaRPr>
          </a:p>
        </p:txBody>
      </p:sp>
      <p:sp>
        <p:nvSpPr>
          <p:cNvPr id="15" name="ZoneTexte 14"/>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spTree>
    <p:extLst>
      <p:ext uri="{BB962C8B-B14F-4D97-AF65-F5344CB8AC3E}">
        <p14:creationId xmlns:p14="http://schemas.microsoft.com/office/powerpoint/2010/main" val="41034590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sommaire 6 titres">
    <p:spTree>
      <p:nvGrpSpPr>
        <p:cNvPr id="1" name=""/>
        <p:cNvGrpSpPr/>
        <p:nvPr/>
      </p:nvGrpSpPr>
      <p:grpSpPr>
        <a:xfrm>
          <a:off x="0" y="0"/>
          <a:ext cx="0" cy="0"/>
          <a:chOff x="0" y="0"/>
          <a:chExt cx="0" cy="0"/>
        </a:xfrm>
      </p:grpSpPr>
      <p:sp>
        <p:nvSpPr>
          <p:cNvPr id="15" name="Espace réservé du texte 12"/>
          <p:cNvSpPr>
            <a:spLocks noGrp="1"/>
          </p:cNvSpPr>
          <p:nvPr>
            <p:ph type="body" sz="quarter" idx="14" hasCustomPrompt="1"/>
          </p:nvPr>
        </p:nvSpPr>
        <p:spPr>
          <a:xfrm>
            <a:off x="3059832" y="1217085"/>
            <a:ext cx="5760640" cy="432048"/>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2ème titre</a:t>
            </a:r>
            <a:endParaRPr lang="fr-FR" dirty="0"/>
          </a:p>
        </p:txBody>
      </p:sp>
      <p:sp>
        <p:nvSpPr>
          <p:cNvPr id="18" name="Espace réservé du texte 12"/>
          <p:cNvSpPr>
            <a:spLocks noGrp="1"/>
          </p:cNvSpPr>
          <p:nvPr>
            <p:ph type="body" sz="quarter" idx="15" hasCustomPrompt="1"/>
          </p:nvPr>
        </p:nvSpPr>
        <p:spPr>
          <a:xfrm>
            <a:off x="3059832" y="2029506"/>
            <a:ext cx="5760640" cy="432048"/>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3ème titre</a:t>
            </a:r>
            <a:endParaRPr lang="fr-FR" dirty="0"/>
          </a:p>
        </p:txBody>
      </p:sp>
      <p:sp>
        <p:nvSpPr>
          <p:cNvPr id="19" name="Espace réservé du texte 12"/>
          <p:cNvSpPr>
            <a:spLocks noGrp="1"/>
          </p:cNvSpPr>
          <p:nvPr>
            <p:ph type="body" sz="quarter" idx="16" hasCustomPrompt="1"/>
          </p:nvPr>
        </p:nvSpPr>
        <p:spPr>
          <a:xfrm>
            <a:off x="3059832" y="2841927"/>
            <a:ext cx="5760640" cy="432048"/>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4ème titre</a:t>
            </a:r>
            <a:endParaRPr lang="fr-FR" dirty="0"/>
          </a:p>
        </p:txBody>
      </p:sp>
      <p:sp>
        <p:nvSpPr>
          <p:cNvPr id="20" name="Espace réservé du texte 12"/>
          <p:cNvSpPr>
            <a:spLocks noGrp="1"/>
          </p:cNvSpPr>
          <p:nvPr>
            <p:ph type="body" sz="quarter" idx="17" hasCustomPrompt="1"/>
          </p:nvPr>
        </p:nvSpPr>
        <p:spPr>
          <a:xfrm>
            <a:off x="3059832" y="404664"/>
            <a:ext cx="5760640" cy="432048"/>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1er titre</a:t>
            </a:r>
            <a:endParaRPr lang="fr-FR" dirty="0"/>
          </a:p>
        </p:txBody>
      </p:sp>
      <p:sp>
        <p:nvSpPr>
          <p:cNvPr id="21" name="Espace réservé du texte 12"/>
          <p:cNvSpPr>
            <a:spLocks noGrp="1"/>
          </p:cNvSpPr>
          <p:nvPr>
            <p:ph type="body" sz="quarter" idx="18" hasCustomPrompt="1"/>
          </p:nvPr>
        </p:nvSpPr>
        <p:spPr>
          <a:xfrm>
            <a:off x="3059832" y="3654348"/>
            <a:ext cx="5760640" cy="432048"/>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5ème titre</a:t>
            </a:r>
            <a:endParaRPr lang="fr-FR" dirty="0"/>
          </a:p>
        </p:txBody>
      </p:sp>
      <p:sp>
        <p:nvSpPr>
          <p:cNvPr id="12" name="Espace réservé du texte 12"/>
          <p:cNvSpPr>
            <a:spLocks noGrp="1"/>
          </p:cNvSpPr>
          <p:nvPr>
            <p:ph type="body" sz="quarter" idx="19" hasCustomPrompt="1"/>
          </p:nvPr>
        </p:nvSpPr>
        <p:spPr>
          <a:xfrm>
            <a:off x="3059832" y="4466769"/>
            <a:ext cx="5760640" cy="432891"/>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6ème titre</a:t>
            </a:r>
            <a:endParaRPr lang="fr-FR" dirty="0"/>
          </a:p>
        </p:txBody>
      </p:sp>
      <p:sp>
        <p:nvSpPr>
          <p:cNvPr id="14" name="Espace réservé du texte 12"/>
          <p:cNvSpPr>
            <a:spLocks noGrp="1"/>
          </p:cNvSpPr>
          <p:nvPr>
            <p:ph type="body" sz="quarter" idx="20" hasCustomPrompt="1"/>
          </p:nvPr>
        </p:nvSpPr>
        <p:spPr>
          <a:xfrm>
            <a:off x="3059832" y="5280033"/>
            <a:ext cx="5760640" cy="432891"/>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7ème titre</a:t>
            </a:r>
            <a:endParaRPr lang="fr-FR" dirty="0"/>
          </a:p>
        </p:txBody>
      </p:sp>
      <p:sp>
        <p:nvSpPr>
          <p:cNvPr id="16" name="Espace réservé du texte 12"/>
          <p:cNvSpPr>
            <a:spLocks noGrp="1"/>
          </p:cNvSpPr>
          <p:nvPr>
            <p:ph type="body" sz="quarter" idx="21" hasCustomPrompt="1"/>
          </p:nvPr>
        </p:nvSpPr>
        <p:spPr>
          <a:xfrm>
            <a:off x="3059832" y="6093296"/>
            <a:ext cx="5760640" cy="432891"/>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8ème titre</a:t>
            </a:r>
            <a:endParaRPr lang="fr-FR" dirty="0"/>
          </a:p>
        </p:txBody>
      </p:sp>
    </p:spTree>
    <p:extLst>
      <p:ext uri="{BB962C8B-B14F-4D97-AF65-F5344CB8AC3E}">
        <p14:creationId xmlns:p14="http://schemas.microsoft.com/office/powerpoint/2010/main" val="38693933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ur aller plus loi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46856" y="1052051"/>
            <a:ext cx="8229600" cy="576750"/>
          </a:xfrm>
        </p:spPr>
        <p:txBody>
          <a:bodyPr>
            <a:normAutofit/>
          </a:bodyPr>
          <a:lstStyle>
            <a:lvl1pPr>
              <a:defRPr sz="20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ZoneTexte 6"/>
          <p:cNvSpPr txBox="1"/>
          <p:nvPr userDrawn="1"/>
        </p:nvSpPr>
        <p:spPr>
          <a:xfrm>
            <a:off x="395536" y="260648"/>
            <a:ext cx="8280920" cy="769441"/>
          </a:xfrm>
          <a:prstGeom prst="rect">
            <a:avLst/>
          </a:prstGeom>
          <a:noFill/>
        </p:spPr>
        <p:txBody>
          <a:bodyPr wrap="square" rtlCol="0">
            <a:spAutoFit/>
          </a:bodyPr>
          <a:lstStyle/>
          <a:p>
            <a:pPr algn="ctr"/>
            <a:r>
              <a:rPr lang="fr-FR" sz="4400" b="1" dirty="0" smtClean="0">
                <a:solidFill>
                  <a:srgbClr val="078EE9"/>
                </a:solidFill>
                <a:latin typeface="Myriad Pro" pitchFamily="34" charset="0"/>
              </a:rPr>
              <a:t>Pour aller plus</a:t>
            </a:r>
            <a:r>
              <a:rPr lang="fr-FR" sz="4400" b="1" baseline="0" dirty="0" smtClean="0">
                <a:solidFill>
                  <a:srgbClr val="078EE9"/>
                </a:solidFill>
                <a:latin typeface="Myriad Pro" pitchFamily="34" charset="0"/>
              </a:rPr>
              <a:t> loin</a:t>
            </a:r>
            <a:endParaRPr lang="fr-FR" sz="4400" b="1" dirty="0">
              <a:solidFill>
                <a:srgbClr val="078EE9"/>
              </a:solidFill>
              <a:latin typeface="Myriad Pro" pitchFamily="34" charset="0"/>
            </a:endParaRPr>
          </a:p>
        </p:txBody>
      </p:sp>
      <p:sp>
        <p:nvSpPr>
          <p:cNvPr id="11" name="Espace réservé du texte 15"/>
          <p:cNvSpPr>
            <a:spLocks noGrp="1"/>
          </p:cNvSpPr>
          <p:nvPr>
            <p:ph type="body" sz="quarter" idx="11" hasCustomPrompt="1"/>
          </p:nvPr>
        </p:nvSpPr>
        <p:spPr>
          <a:xfrm>
            <a:off x="2232000" y="6453336"/>
            <a:ext cx="4680000" cy="360000"/>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2" name="ZoneTexte 11"/>
          <p:cNvSpPr txBox="1"/>
          <p:nvPr userDrawn="1"/>
        </p:nvSpPr>
        <p:spPr>
          <a:xfrm>
            <a:off x="467544" y="6453336"/>
            <a:ext cx="1008000" cy="360000"/>
          </a:xfrm>
          <a:prstGeom prst="rect">
            <a:avLst/>
          </a:prstGeom>
          <a:noFill/>
        </p:spPr>
        <p:txBody>
          <a:bodyPr wrap="square" rtlCol="0" anchor="ctr">
            <a:spAutoFit/>
          </a:bodyPr>
          <a:lstStyle/>
          <a:p>
            <a:r>
              <a:rPr lang="fr-FR" sz="1200" dirty="0" smtClean="0">
                <a:solidFill>
                  <a:srgbClr val="078EE9"/>
                </a:solidFill>
              </a:rPr>
              <a:t>31/01/2017</a:t>
            </a:r>
            <a:endParaRPr lang="fr-FR" dirty="0">
              <a:solidFill>
                <a:srgbClr val="078EE9"/>
              </a:solidFill>
            </a:endParaRPr>
          </a:p>
        </p:txBody>
      </p:sp>
      <p:sp>
        <p:nvSpPr>
          <p:cNvPr id="13" name="ZoneTexte 12"/>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spTree>
    <p:extLst>
      <p:ext uri="{BB962C8B-B14F-4D97-AF65-F5344CB8AC3E}">
        <p14:creationId xmlns:p14="http://schemas.microsoft.com/office/powerpoint/2010/main" val="3214988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ise chronologiqu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35280" cy="1143000"/>
          </a:xfr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435280" cy="4525963"/>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Espace réservé du texte 15"/>
          <p:cNvSpPr>
            <a:spLocks noGrp="1"/>
          </p:cNvSpPr>
          <p:nvPr>
            <p:ph type="body" sz="quarter" idx="11" hasCustomPrompt="1"/>
          </p:nvPr>
        </p:nvSpPr>
        <p:spPr>
          <a:xfrm>
            <a:off x="3060352" y="6453336"/>
            <a:ext cx="4680000" cy="360000"/>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4" name="ZoneTexte 13"/>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spTree>
    <p:extLst>
      <p:ext uri="{BB962C8B-B14F-4D97-AF65-F5344CB8AC3E}">
        <p14:creationId xmlns:p14="http://schemas.microsoft.com/office/powerpoint/2010/main" val="124208524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n contact de proximité">
    <p:spTree>
      <p:nvGrpSpPr>
        <p:cNvPr id="1" name=""/>
        <p:cNvGrpSpPr/>
        <p:nvPr/>
      </p:nvGrpSpPr>
      <p:grpSpPr>
        <a:xfrm>
          <a:off x="0" y="0"/>
          <a:ext cx="0" cy="0"/>
          <a:chOff x="0" y="0"/>
          <a:chExt cx="0" cy="0"/>
        </a:xfrm>
      </p:grpSpPr>
      <p:sp>
        <p:nvSpPr>
          <p:cNvPr id="11" name="Rectangle 10"/>
          <p:cNvSpPr/>
          <p:nvPr userDrawn="1"/>
        </p:nvSpPr>
        <p:spPr>
          <a:xfrm>
            <a:off x="5954861" y="1383741"/>
            <a:ext cx="1194719" cy="1295968"/>
          </a:xfrm>
          <a:prstGeom prst="rect">
            <a:avLst/>
          </a:prstGeom>
          <a:solidFill>
            <a:schemeClr val="bg1"/>
          </a:solidFill>
          <a:ln w="38100">
            <a:solidFill>
              <a:srgbClr val="078E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8220" y="1383742"/>
            <a:ext cx="1188000" cy="1288948"/>
          </a:xfrm>
          <a:prstGeom prst="rect">
            <a:avLst/>
          </a:prstGeom>
        </p:spPr>
      </p:pic>
      <p:sp>
        <p:nvSpPr>
          <p:cNvPr id="12" name="Sous-titre 2"/>
          <p:cNvSpPr txBox="1">
            <a:spLocks/>
          </p:cNvSpPr>
          <p:nvPr userDrawn="1"/>
        </p:nvSpPr>
        <p:spPr>
          <a:xfrm>
            <a:off x="467544" y="3040220"/>
            <a:ext cx="3960440" cy="312508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b="1" kern="1200" baseline="0">
                <a:solidFill>
                  <a:schemeClr val="bg1"/>
                </a:solidFill>
                <a:latin typeface="Myriad Pro"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yriad Pro"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yriad Pro"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yriad Pro"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yriad Pro"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dirty="0" smtClean="0">
                <a:solidFill>
                  <a:prstClr val="white"/>
                </a:solidFill>
              </a:rPr>
              <a:t>Nom du contact</a:t>
            </a:r>
          </a:p>
        </p:txBody>
      </p:sp>
      <p:sp>
        <p:nvSpPr>
          <p:cNvPr id="9" name="ZoneTexte 8"/>
          <p:cNvSpPr txBox="1"/>
          <p:nvPr userDrawn="1"/>
        </p:nvSpPr>
        <p:spPr>
          <a:xfrm>
            <a:off x="431441" y="2823319"/>
            <a:ext cx="3096344" cy="461665"/>
          </a:xfrm>
          <a:prstGeom prst="rect">
            <a:avLst/>
          </a:prstGeom>
          <a:noFill/>
        </p:spPr>
        <p:txBody>
          <a:bodyPr wrap="square" rtlCol="0">
            <a:spAutoFit/>
          </a:bodyPr>
          <a:lstStyle/>
          <a:p>
            <a:pPr algn="ctr"/>
            <a:r>
              <a:rPr lang="fr-FR" sz="2400" b="1" dirty="0" smtClean="0">
                <a:solidFill>
                  <a:srgbClr val="078EE9"/>
                </a:solidFill>
                <a:latin typeface="Myriad Pro" pitchFamily="34" charset="0"/>
              </a:rPr>
              <a:t>Coordonnées</a:t>
            </a:r>
            <a:endParaRPr lang="fr-FR" sz="2400" b="1" dirty="0">
              <a:solidFill>
                <a:srgbClr val="078EE9"/>
              </a:solidFill>
              <a:latin typeface="Myriad Pro" pitchFamily="34" charset="0"/>
            </a:endParaRPr>
          </a:p>
        </p:txBody>
      </p:sp>
      <p:sp>
        <p:nvSpPr>
          <p:cNvPr id="13" name="ZoneTexte 12"/>
          <p:cNvSpPr txBox="1"/>
          <p:nvPr userDrawn="1"/>
        </p:nvSpPr>
        <p:spPr>
          <a:xfrm>
            <a:off x="5004048" y="2837550"/>
            <a:ext cx="3096344" cy="461665"/>
          </a:xfrm>
          <a:prstGeom prst="rect">
            <a:avLst/>
          </a:prstGeom>
          <a:noFill/>
        </p:spPr>
        <p:txBody>
          <a:bodyPr wrap="square" rtlCol="0">
            <a:spAutoFit/>
          </a:bodyPr>
          <a:lstStyle/>
          <a:p>
            <a:pPr algn="ctr"/>
            <a:r>
              <a:rPr lang="fr-FR" sz="2400" b="1" dirty="0" smtClean="0">
                <a:solidFill>
                  <a:srgbClr val="078EE9"/>
                </a:solidFill>
                <a:latin typeface="Myriad Pro" pitchFamily="34" charset="0"/>
              </a:rPr>
              <a:t>Contact</a:t>
            </a:r>
            <a:endParaRPr lang="fr-FR" sz="2400" b="1" dirty="0">
              <a:solidFill>
                <a:srgbClr val="078EE9"/>
              </a:solidFill>
              <a:latin typeface="Myriad Pro" pitchFamily="34" charset="0"/>
            </a:endParaRPr>
          </a:p>
        </p:txBody>
      </p:sp>
      <p:pic>
        <p:nvPicPr>
          <p:cNvPr id="1027" name="Picture 3" descr="Y:\Education_financiere_Public\01-ACTIONS\A-PORTAIL\images\Photos originales\Fotolia_82705244_Subscription_Yearly_M.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49243" y="1124744"/>
            <a:ext cx="1728000" cy="1728000"/>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userDrawn="1"/>
        </p:nvSpPr>
        <p:spPr>
          <a:xfrm>
            <a:off x="467544" y="3623405"/>
            <a:ext cx="3528392" cy="2308324"/>
          </a:xfrm>
          <a:prstGeom prst="rect">
            <a:avLst/>
          </a:prstGeom>
          <a:noFill/>
          <a:ln w="3175" cap="sq">
            <a:solidFill>
              <a:srgbClr val="078EE9"/>
            </a:solidFill>
          </a:ln>
        </p:spPr>
        <p:txBody>
          <a:bodyPr wrap="square" rtlCol="0">
            <a:spAutoFit/>
          </a:bodyPr>
          <a:lstStyle/>
          <a:p>
            <a:pPr algn="ctr"/>
            <a:endParaRPr lang="fr-FR" sz="2400" b="1" kern="1200" baseline="0" dirty="0" smtClean="0">
              <a:solidFill>
                <a:srgbClr val="078EE9"/>
              </a:solidFill>
              <a:latin typeface="Myriad Pro" pitchFamily="34" charset="0"/>
              <a:ea typeface="+mn-ea"/>
              <a:cs typeface="+mn-cs"/>
            </a:endParaRPr>
          </a:p>
          <a:p>
            <a:pPr algn="ctr"/>
            <a:endParaRPr lang="fr-FR" sz="2400" b="1" kern="1200" baseline="0" dirty="0" smtClean="0">
              <a:solidFill>
                <a:srgbClr val="078EE9"/>
              </a:solidFill>
              <a:latin typeface="Myriad Pro" pitchFamily="34" charset="0"/>
              <a:ea typeface="+mn-ea"/>
              <a:cs typeface="+mn-cs"/>
            </a:endParaRPr>
          </a:p>
          <a:p>
            <a:pPr algn="ctr"/>
            <a:endParaRPr lang="fr-FR" sz="2400" b="1" kern="1200" baseline="0" dirty="0" smtClean="0">
              <a:solidFill>
                <a:srgbClr val="078EE9"/>
              </a:solidFill>
              <a:latin typeface="Myriad Pro" pitchFamily="34" charset="0"/>
              <a:ea typeface="+mn-ea"/>
              <a:cs typeface="+mn-cs"/>
            </a:endParaRPr>
          </a:p>
          <a:p>
            <a:pPr algn="ctr"/>
            <a:endParaRPr lang="fr-FR" sz="2400" b="1" kern="1200" baseline="0" dirty="0" smtClean="0">
              <a:solidFill>
                <a:srgbClr val="078EE9"/>
              </a:solidFill>
              <a:latin typeface="Myriad Pro" pitchFamily="34" charset="0"/>
              <a:ea typeface="+mn-ea"/>
              <a:cs typeface="+mn-cs"/>
            </a:endParaRPr>
          </a:p>
          <a:p>
            <a:pPr algn="ctr"/>
            <a:endParaRPr lang="fr-FR" sz="2400" b="1" kern="1200" baseline="0" dirty="0" smtClean="0">
              <a:solidFill>
                <a:srgbClr val="078EE9"/>
              </a:solidFill>
              <a:latin typeface="Myriad Pro" pitchFamily="34" charset="0"/>
              <a:ea typeface="+mn-ea"/>
              <a:cs typeface="+mn-cs"/>
            </a:endParaRPr>
          </a:p>
          <a:p>
            <a:pPr algn="ctr"/>
            <a:endParaRPr lang="fr-FR" sz="2400" b="1" kern="1200" baseline="0" dirty="0">
              <a:solidFill>
                <a:srgbClr val="078EE9"/>
              </a:solidFill>
              <a:latin typeface="Myriad Pro" pitchFamily="34" charset="0"/>
              <a:ea typeface="+mn-ea"/>
              <a:cs typeface="+mn-cs"/>
            </a:endParaRPr>
          </a:p>
        </p:txBody>
      </p:sp>
      <p:sp>
        <p:nvSpPr>
          <p:cNvPr id="16" name="Sous-titre 2"/>
          <p:cNvSpPr txBox="1">
            <a:spLocks/>
          </p:cNvSpPr>
          <p:nvPr userDrawn="1"/>
        </p:nvSpPr>
        <p:spPr>
          <a:xfrm>
            <a:off x="4724400" y="3623405"/>
            <a:ext cx="3960440" cy="2308324"/>
          </a:xfrm>
          <a:prstGeom prst="rect">
            <a:avLst/>
          </a:prstGeom>
          <a:ln w="3175" cap="sq">
            <a:solidFill>
              <a:srgbClr val="078EE9"/>
            </a:solid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000" b="1" kern="1200" baseline="0">
                <a:solidFill>
                  <a:srgbClr val="078EE9"/>
                </a:solidFill>
                <a:latin typeface="Myriad Pro"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yriad Pro"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yriad Pro"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yriad Pro"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yriad Pro"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FR" dirty="0" smtClean="0"/>
              <a:t>Nom :</a:t>
            </a:r>
          </a:p>
          <a:p>
            <a:pPr algn="l"/>
            <a:endParaRPr lang="fr-FR" dirty="0" smtClean="0"/>
          </a:p>
          <a:p>
            <a:pPr algn="l"/>
            <a:r>
              <a:rPr lang="fr-FR" dirty="0" smtClean="0"/>
              <a:t>Numéro de téléphone :</a:t>
            </a:r>
          </a:p>
          <a:p>
            <a:pPr algn="l"/>
            <a:endParaRPr lang="fr-FR" dirty="0" smtClean="0"/>
          </a:p>
          <a:p>
            <a:pPr algn="l"/>
            <a:r>
              <a:rPr lang="fr-FR" dirty="0" smtClean="0"/>
              <a:t>E-mail :</a:t>
            </a:r>
          </a:p>
          <a:p>
            <a:endParaRPr lang="fr-FR" dirty="0" smtClean="0"/>
          </a:p>
        </p:txBody>
      </p:sp>
      <p:sp>
        <p:nvSpPr>
          <p:cNvPr id="3" name="Espace réservé du texte 2"/>
          <p:cNvSpPr>
            <a:spLocks noGrp="1"/>
          </p:cNvSpPr>
          <p:nvPr>
            <p:ph type="body" sz="quarter" idx="13"/>
          </p:nvPr>
        </p:nvSpPr>
        <p:spPr>
          <a:xfrm>
            <a:off x="468511" y="3623405"/>
            <a:ext cx="3527425" cy="2308225"/>
          </a:xfrm>
          <a:prstGeom prst="rect">
            <a:avLst/>
          </a:prstGeom>
        </p:spPr>
        <p:txBody>
          <a:bodyPr/>
          <a:lstStyle>
            <a:lvl1pPr marL="0" indent="0" algn="just">
              <a:buNone/>
              <a:defRPr sz="1800" b="0"/>
            </a:lvl1pPr>
          </a:lstStyle>
          <a:p>
            <a:pPr lvl="0"/>
            <a:endParaRPr lang="fr-FR" dirty="0"/>
          </a:p>
        </p:txBody>
      </p:sp>
      <p:sp>
        <p:nvSpPr>
          <p:cNvPr id="8" name="Espace réservé du texte 7"/>
          <p:cNvSpPr>
            <a:spLocks noGrp="1"/>
          </p:cNvSpPr>
          <p:nvPr>
            <p:ph type="body" sz="quarter" idx="14" hasCustomPrompt="1"/>
          </p:nvPr>
        </p:nvSpPr>
        <p:spPr>
          <a:xfrm>
            <a:off x="4860032" y="3861866"/>
            <a:ext cx="3824808" cy="503238"/>
          </a:xfrm>
          <a:prstGeom prst="rect">
            <a:avLst/>
          </a:prstGeom>
        </p:spPr>
        <p:txBody>
          <a:bodyPr anchor="ctr"/>
          <a:lstStyle>
            <a:lvl1pPr marL="0" indent="0" algn="just">
              <a:buNone/>
              <a:defRPr sz="2000" b="0">
                <a:solidFill>
                  <a:schemeClr val="bg1"/>
                </a:solidFill>
              </a:defRPr>
            </a:lvl1pPr>
          </a:lstStyle>
          <a:p>
            <a:pPr lvl="0"/>
            <a:r>
              <a:rPr lang="fr-FR" dirty="0" smtClean="0"/>
              <a:t>Indiquez le prénom et le nom</a:t>
            </a:r>
            <a:endParaRPr lang="fr-FR" dirty="0"/>
          </a:p>
        </p:txBody>
      </p:sp>
      <p:sp>
        <p:nvSpPr>
          <p:cNvPr id="18" name="Espace réservé du texte 7"/>
          <p:cNvSpPr>
            <a:spLocks noGrp="1"/>
          </p:cNvSpPr>
          <p:nvPr>
            <p:ph type="body" sz="quarter" idx="15" hasCustomPrompt="1"/>
          </p:nvPr>
        </p:nvSpPr>
        <p:spPr>
          <a:xfrm>
            <a:off x="4860032" y="4581946"/>
            <a:ext cx="3824808" cy="503238"/>
          </a:xfrm>
          <a:prstGeom prst="rect">
            <a:avLst/>
          </a:prstGeom>
        </p:spPr>
        <p:txBody>
          <a:bodyPr lIns="36000" rIns="36000" anchor="ctr"/>
          <a:lstStyle>
            <a:lvl1pPr marL="0" indent="0" algn="just">
              <a:buNone/>
              <a:defRPr sz="2000" b="0" baseline="0">
                <a:solidFill>
                  <a:schemeClr val="bg1"/>
                </a:solidFill>
              </a:defRPr>
            </a:lvl1pPr>
          </a:lstStyle>
          <a:p>
            <a:pPr lvl="0"/>
            <a:r>
              <a:rPr lang="fr-FR" dirty="0" smtClean="0"/>
              <a:t>Indiquez le téléphone</a:t>
            </a:r>
            <a:endParaRPr lang="fr-FR" dirty="0"/>
          </a:p>
        </p:txBody>
      </p:sp>
      <p:sp>
        <p:nvSpPr>
          <p:cNvPr id="19" name="Espace réservé du texte 7"/>
          <p:cNvSpPr>
            <a:spLocks noGrp="1"/>
          </p:cNvSpPr>
          <p:nvPr>
            <p:ph type="body" sz="quarter" idx="16" hasCustomPrompt="1"/>
          </p:nvPr>
        </p:nvSpPr>
        <p:spPr>
          <a:xfrm>
            <a:off x="4860032" y="5302026"/>
            <a:ext cx="3824808" cy="503238"/>
          </a:xfrm>
          <a:prstGeom prst="rect">
            <a:avLst/>
          </a:prstGeom>
        </p:spPr>
        <p:txBody>
          <a:bodyPr anchor="ctr"/>
          <a:lstStyle>
            <a:lvl1pPr marL="0" indent="0" algn="just">
              <a:buNone/>
              <a:defRPr sz="2000" b="0" baseline="0">
                <a:solidFill>
                  <a:schemeClr val="bg1"/>
                </a:solidFill>
              </a:defRPr>
            </a:lvl1pPr>
          </a:lstStyle>
          <a:p>
            <a:pPr lvl="0"/>
            <a:r>
              <a:rPr lang="fr-FR" dirty="0" smtClean="0"/>
              <a:t>Indiquez l’adresse e-mail</a:t>
            </a:r>
            <a:endParaRPr lang="fr-FR" dirty="0"/>
          </a:p>
        </p:txBody>
      </p:sp>
      <p:sp>
        <p:nvSpPr>
          <p:cNvPr id="22" name="Espace réservé du texte 15"/>
          <p:cNvSpPr>
            <a:spLocks noGrp="1"/>
          </p:cNvSpPr>
          <p:nvPr>
            <p:ph type="body" sz="quarter" idx="11" hasCustomPrompt="1"/>
          </p:nvPr>
        </p:nvSpPr>
        <p:spPr>
          <a:xfrm>
            <a:off x="2232000" y="6453336"/>
            <a:ext cx="4680000" cy="36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24" name="ZoneTexte 23"/>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spTree>
    <p:extLst>
      <p:ext uri="{BB962C8B-B14F-4D97-AF65-F5344CB8AC3E}">
        <p14:creationId xmlns:p14="http://schemas.microsoft.com/office/powerpoint/2010/main" val="39452607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 savoir plus">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9064" y="1628800"/>
            <a:ext cx="1770808"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a:off x="4763523" y="2695029"/>
            <a:ext cx="3768917" cy="369332"/>
          </a:xfrm>
          <a:prstGeom prst="rect">
            <a:avLst/>
          </a:prstGeom>
        </p:spPr>
        <p:txBody>
          <a:bodyPr wrap="none">
            <a:spAutoFit/>
          </a:bodyPr>
          <a:lstStyle/>
          <a:p>
            <a:r>
              <a:rPr lang="fr-FR" dirty="0">
                <a:hlinkClick r:id="rId3"/>
              </a:rPr>
              <a:t>https://</a:t>
            </a:r>
            <a:r>
              <a:rPr lang="fr-FR" dirty="0" smtClean="0">
                <a:hlinkClick r:id="rId3"/>
              </a:rPr>
              <a:t>www.mesquestionsdargent.fr</a:t>
            </a:r>
            <a:endParaRPr lang="fr-FR" dirty="0"/>
          </a:p>
        </p:txBody>
      </p:sp>
      <p:sp>
        <p:nvSpPr>
          <p:cNvPr id="12" name="Rectangle 11"/>
          <p:cNvSpPr/>
          <p:nvPr userDrawn="1"/>
        </p:nvSpPr>
        <p:spPr>
          <a:xfrm>
            <a:off x="889420" y="2695029"/>
            <a:ext cx="3116687" cy="369332"/>
          </a:xfrm>
          <a:prstGeom prst="rect">
            <a:avLst/>
          </a:prstGeom>
        </p:spPr>
        <p:txBody>
          <a:bodyPr wrap="none">
            <a:spAutoFit/>
          </a:bodyPr>
          <a:lstStyle/>
          <a:p>
            <a:r>
              <a:rPr lang="fr-FR" dirty="0">
                <a:hlinkClick r:id="rId4"/>
              </a:rPr>
              <a:t>https://</a:t>
            </a:r>
            <a:r>
              <a:rPr lang="fr-FR" dirty="0" smtClean="0">
                <a:hlinkClick r:id="rId4"/>
              </a:rPr>
              <a:t>www.banque-france.fr</a:t>
            </a:r>
            <a:endParaRPr lang="fr-FR" dirty="0"/>
          </a:p>
        </p:txBody>
      </p:sp>
      <p:sp>
        <p:nvSpPr>
          <p:cNvPr id="19" name="ZoneTexte 18"/>
          <p:cNvSpPr txBox="1"/>
          <p:nvPr userDrawn="1"/>
        </p:nvSpPr>
        <p:spPr>
          <a:xfrm>
            <a:off x="0" y="427311"/>
            <a:ext cx="9144000" cy="769441"/>
          </a:xfrm>
          <a:prstGeom prst="rect">
            <a:avLst/>
          </a:prstGeom>
          <a:noFill/>
        </p:spPr>
        <p:txBody>
          <a:bodyPr wrap="square" rtlCol="0">
            <a:spAutoFit/>
          </a:bodyPr>
          <a:lstStyle/>
          <a:p>
            <a:pPr algn="ctr"/>
            <a:r>
              <a:rPr lang="fr-FR" sz="4400" b="1" dirty="0" smtClean="0">
                <a:solidFill>
                  <a:srgbClr val="078EE9"/>
                </a:solidFill>
                <a:latin typeface="Myriad Pro"/>
              </a:rPr>
              <a:t>En</a:t>
            </a:r>
            <a:r>
              <a:rPr lang="fr-FR" sz="4400" b="1" baseline="0" dirty="0" smtClean="0">
                <a:solidFill>
                  <a:srgbClr val="078EE9"/>
                </a:solidFill>
                <a:latin typeface="Myriad Pro"/>
              </a:rPr>
              <a:t> savoir plus</a:t>
            </a:r>
            <a:endParaRPr lang="fr-FR" sz="4400" b="1" dirty="0">
              <a:solidFill>
                <a:srgbClr val="078EE9"/>
              </a:solidFill>
              <a:latin typeface="Myriad Pro"/>
            </a:endParaRPr>
          </a:p>
        </p:txBody>
      </p:sp>
      <p:sp>
        <p:nvSpPr>
          <p:cNvPr id="27" name="Espace réservé du texte 26"/>
          <p:cNvSpPr>
            <a:spLocks noGrp="1"/>
          </p:cNvSpPr>
          <p:nvPr>
            <p:ph type="body" sz="quarter" idx="13"/>
          </p:nvPr>
        </p:nvSpPr>
        <p:spPr>
          <a:xfrm>
            <a:off x="467544" y="3227279"/>
            <a:ext cx="3528000" cy="2880000"/>
          </a:xfrm>
          <a:ln w="25400">
            <a:solidFill>
              <a:srgbClr val="078EE9"/>
            </a:solidFill>
          </a:ln>
        </p:spPr>
        <p:txBody>
          <a:bodyPr/>
          <a:lstStyle>
            <a:lvl1pPr>
              <a:spcAft>
                <a:spcPts val="600"/>
              </a:spcAft>
              <a:defRPr b="0"/>
            </a:lvl1pPr>
            <a:lvl2pPr>
              <a:defRPr b="0"/>
            </a:lvl2pPr>
            <a:lvl3pPr>
              <a:defRPr b="0"/>
            </a:lvl3pPr>
            <a:lvl4pPr>
              <a:defRPr b="0"/>
            </a:lvl4pPr>
            <a:lvl5pPr>
              <a:defRPr b="0"/>
            </a:lvl5pPr>
          </a:lstStyle>
          <a:p>
            <a:pPr lvl="0"/>
            <a:endParaRPr lang="fr-FR" dirty="0"/>
          </a:p>
        </p:txBody>
      </p:sp>
      <p:sp>
        <p:nvSpPr>
          <p:cNvPr id="28" name="Espace réservé du texte 26"/>
          <p:cNvSpPr>
            <a:spLocks noGrp="1"/>
          </p:cNvSpPr>
          <p:nvPr>
            <p:ph type="body" sz="quarter" idx="14"/>
          </p:nvPr>
        </p:nvSpPr>
        <p:spPr>
          <a:xfrm>
            <a:off x="4860424" y="3227279"/>
            <a:ext cx="3528000" cy="2880000"/>
          </a:xfrm>
          <a:ln w="25400">
            <a:solidFill>
              <a:srgbClr val="078EE9"/>
            </a:solidFill>
          </a:ln>
        </p:spPr>
        <p:txBody>
          <a:bodyPr/>
          <a:lstStyle>
            <a:lvl1pPr>
              <a:spcAft>
                <a:spcPts val="600"/>
              </a:spcAft>
              <a:defRPr b="0"/>
            </a:lvl1pPr>
            <a:lvl2pPr>
              <a:defRPr b="0"/>
            </a:lvl2pPr>
            <a:lvl3pPr>
              <a:defRPr b="0"/>
            </a:lvl3pPr>
            <a:lvl4pPr>
              <a:defRPr b="0"/>
            </a:lvl4pPr>
            <a:lvl5pPr>
              <a:defRPr b="0"/>
            </a:lvl5pPr>
          </a:lstStyle>
          <a:p>
            <a:pPr lvl="0"/>
            <a:endParaRPr lang="fr-FR" dirty="0"/>
          </a:p>
        </p:txBody>
      </p:sp>
      <p:sp>
        <p:nvSpPr>
          <p:cNvPr id="16" name="Espace réservé du texte 15"/>
          <p:cNvSpPr>
            <a:spLocks noGrp="1"/>
          </p:cNvSpPr>
          <p:nvPr>
            <p:ph type="body" sz="quarter" idx="11" hasCustomPrompt="1"/>
          </p:nvPr>
        </p:nvSpPr>
        <p:spPr>
          <a:xfrm>
            <a:off x="2232000" y="6453336"/>
            <a:ext cx="4680000" cy="360000"/>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8" name="ZoneTexte 17"/>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pic>
        <p:nvPicPr>
          <p:cNvPr id="2" name="Imag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46807" y="1784571"/>
            <a:ext cx="4033540" cy="696458"/>
          </a:xfrm>
          <a:prstGeom prst="rect">
            <a:avLst/>
          </a:prstGeom>
        </p:spPr>
      </p:pic>
    </p:spTree>
    <p:extLst>
      <p:ext uri="{BB962C8B-B14F-4D97-AF65-F5344CB8AC3E}">
        <p14:creationId xmlns:p14="http://schemas.microsoft.com/office/powerpoint/2010/main" val="3897425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6" name="Espace réservé du texte 15"/>
          <p:cNvSpPr>
            <a:spLocks noGrp="1"/>
          </p:cNvSpPr>
          <p:nvPr>
            <p:ph type="body" sz="quarter" idx="11" hasCustomPrompt="1"/>
          </p:nvPr>
        </p:nvSpPr>
        <p:spPr>
          <a:xfrm>
            <a:off x="2232000" y="6453336"/>
            <a:ext cx="4680000" cy="36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7" name="ZoneTexte 6"/>
          <p:cNvSpPr txBox="1"/>
          <p:nvPr userDrawn="1"/>
        </p:nvSpPr>
        <p:spPr>
          <a:xfrm>
            <a:off x="467544" y="6453336"/>
            <a:ext cx="1008000" cy="360000"/>
          </a:xfrm>
          <a:prstGeom prst="rect">
            <a:avLst/>
          </a:prstGeom>
          <a:noFill/>
        </p:spPr>
        <p:txBody>
          <a:bodyPr wrap="square" rtlCol="0" anchor="ctr">
            <a:spAutoFit/>
          </a:bodyPr>
          <a:lstStyle/>
          <a:p>
            <a:r>
              <a:rPr lang="fr-FR" sz="1200" dirty="0" smtClean="0">
                <a:solidFill>
                  <a:srgbClr val="078EE9"/>
                </a:solidFill>
              </a:rPr>
              <a:t>31/01/2017</a:t>
            </a:r>
            <a:endParaRPr lang="fr-FR" dirty="0">
              <a:solidFill>
                <a:srgbClr val="078EE9"/>
              </a:solidFill>
            </a:endParaRPr>
          </a:p>
        </p:txBody>
      </p:sp>
      <p:sp>
        <p:nvSpPr>
          <p:cNvPr id="8" name="ZoneTexte 7"/>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spTree>
    <p:extLst>
      <p:ext uri="{BB962C8B-B14F-4D97-AF65-F5344CB8AC3E}">
        <p14:creationId xmlns:p14="http://schemas.microsoft.com/office/powerpoint/2010/main" val="1117991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dée réflexion">
    <p:spTree>
      <p:nvGrpSpPr>
        <p:cNvPr id="1" name=""/>
        <p:cNvGrpSpPr/>
        <p:nvPr/>
      </p:nvGrpSpPr>
      <p:grpSpPr>
        <a:xfrm>
          <a:off x="0" y="0"/>
          <a:ext cx="0" cy="0"/>
          <a:chOff x="0" y="0"/>
          <a:chExt cx="0" cy="0"/>
        </a:xfrm>
      </p:grpSpPr>
      <p:pic>
        <p:nvPicPr>
          <p:cNvPr id="5" name="Image 4"/>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1475976" y="1485168"/>
            <a:ext cx="2448000" cy="3456000"/>
          </a:xfrm>
          <a:prstGeom prst="rect">
            <a:avLst/>
          </a:prstGeom>
        </p:spPr>
      </p:pic>
      <p:pic>
        <p:nvPicPr>
          <p:cNvPr id="6" name="Image 5"/>
          <p:cNvPicPr preferRelativeResize="0">
            <a:picLocks/>
          </p:cNvPicPr>
          <p:nvPr userDrawn="1"/>
        </p:nvPicPr>
        <p:blipFill>
          <a:blip r:embed="rId3">
            <a:extLst>
              <a:ext uri="{28A0092B-C50C-407E-A947-70E740481C1C}">
                <a14:useLocalDpi xmlns:a14="http://schemas.microsoft.com/office/drawing/2010/main" val="0"/>
              </a:ext>
            </a:extLst>
          </a:blip>
          <a:stretch>
            <a:fillRect/>
          </a:stretch>
        </p:blipFill>
        <p:spPr>
          <a:xfrm>
            <a:off x="5796408" y="1485168"/>
            <a:ext cx="2448000" cy="3456000"/>
          </a:xfrm>
          <a:prstGeom prst="rect">
            <a:avLst/>
          </a:prstGeom>
        </p:spPr>
      </p:pic>
      <p:sp>
        <p:nvSpPr>
          <p:cNvPr id="13" name="Espace réservé du texte 15"/>
          <p:cNvSpPr>
            <a:spLocks noGrp="1"/>
          </p:cNvSpPr>
          <p:nvPr>
            <p:ph type="body" sz="quarter" idx="11" hasCustomPrompt="1"/>
          </p:nvPr>
        </p:nvSpPr>
        <p:spPr>
          <a:xfrm>
            <a:off x="2232000" y="6453336"/>
            <a:ext cx="4680000" cy="36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4" name="ZoneTexte 13"/>
          <p:cNvSpPr txBox="1"/>
          <p:nvPr userDrawn="1"/>
        </p:nvSpPr>
        <p:spPr>
          <a:xfrm>
            <a:off x="467544" y="6453336"/>
            <a:ext cx="1008000" cy="360000"/>
          </a:xfrm>
          <a:prstGeom prst="rect">
            <a:avLst/>
          </a:prstGeom>
          <a:noFill/>
        </p:spPr>
        <p:txBody>
          <a:bodyPr wrap="square" rtlCol="0" anchor="ctr">
            <a:spAutoFit/>
          </a:bodyPr>
          <a:lstStyle/>
          <a:p>
            <a:r>
              <a:rPr lang="fr-FR" sz="1200" dirty="0" smtClean="0">
                <a:solidFill>
                  <a:srgbClr val="078EE9"/>
                </a:solidFill>
              </a:rPr>
              <a:t>31/01/2017</a:t>
            </a:r>
            <a:endParaRPr lang="fr-FR" dirty="0">
              <a:solidFill>
                <a:srgbClr val="078EE9"/>
              </a:solidFill>
            </a:endParaRPr>
          </a:p>
        </p:txBody>
      </p:sp>
      <p:sp>
        <p:nvSpPr>
          <p:cNvPr id="15" name="ZoneTexte 14"/>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spTree>
    <p:extLst>
      <p:ext uri="{BB962C8B-B14F-4D97-AF65-F5344CB8AC3E}">
        <p14:creationId xmlns:p14="http://schemas.microsoft.com/office/powerpoint/2010/main" val="2914063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oleur d'euros">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0080" y="1716166"/>
            <a:ext cx="5223841" cy="3425669"/>
          </a:xfrm>
          <a:prstGeom prst="rect">
            <a:avLst/>
          </a:prstGeom>
        </p:spPr>
      </p:pic>
      <p:sp>
        <p:nvSpPr>
          <p:cNvPr id="10" name="Espace réservé du texte 15"/>
          <p:cNvSpPr>
            <a:spLocks noGrp="1"/>
          </p:cNvSpPr>
          <p:nvPr>
            <p:ph type="body" sz="quarter" idx="11" hasCustomPrompt="1"/>
          </p:nvPr>
        </p:nvSpPr>
        <p:spPr>
          <a:xfrm>
            <a:off x="2232000" y="6453336"/>
            <a:ext cx="4680000" cy="36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1" name="ZoneTexte 10"/>
          <p:cNvSpPr txBox="1"/>
          <p:nvPr userDrawn="1"/>
        </p:nvSpPr>
        <p:spPr>
          <a:xfrm>
            <a:off x="467544" y="6453336"/>
            <a:ext cx="1008000" cy="360000"/>
          </a:xfrm>
          <a:prstGeom prst="rect">
            <a:avLst/>
          </a:prstGeom>
          <a:noFill/>
        </p:spPr>
        <p:txBody>
          <a:bodyPr wrap="square" rtlCol="0" anchor="ctr">
            <a:spAutoFit/>
          </a:bodyPr>
          <a:lstStyle/>
          <a:p>
            <a:r>
              <a:rPr lang="fr-FR" sz="1200" dirty="0" smtClean="0">
                <a:solidFill>
                  <a:srgbClr val="078EE9"/>
                </a:solidFill>
              </a:rPr>
              <a:t>31/01/2017</a:t>
            </a:r>
            <a:endParaRPr lang="fr-FR" dirty="0">
              <a:solidFill>
                <a:srgbClr val="078EE9"/>
              </a:solidFill>
            </a:endParaRPr>
          </a:p>
        </p:txBody>
      </p:sp>
      <p:sp>
        <p:nvSpPr>
          <p:cNvPr id="12" name="ZoneTexte 11"/>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spTree>
    <p:extLst>
      <p:ext uri="{BB962C8B-B14F-4D97-AF65-F5344CB8AC3E}">
        <p14:creationId xmlns:p14="http://schemas.microsoft.com/office/powerpoint/2010/main" val="2465306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 de dialogue bleue sans texte possibl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7784" y="810985"/>
            <a:ext cx="5327216" cy="4122592"/>
          </a:xfrm>
          <a:prstGeom prst="rect">
            <a:avLst/>
          </a:prstGeom>
        </p:spPr>
      </p:pic>
      <p:sp>
        <p:nvSpPr>
          <p:cNvPr id="10" name="Espace réservé du texte 15"/>
          <p:cNvSpPr>
            <a:spLocks noGrp="1"/>
          </p:cNvSpPr>
          <p:nvPr>
            <p:ph type="body" sz="quarter" idx="11" hasCustomPrompt="1"/>
          </p:nvPr>
        </p:nvSpPr>
        <p:spPr>
          <a:xfrm>
            <a:off x="2232000" y="6453336"/>
            <a:ext cx="4680000" cy="36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1" name="ZoneTexte 10"/>
          <p:cNvSpPr txBox="1"/>
          <p:nvPr userDrawn="1"/>
        </p:nvSpPr>
        <p:spPr>
          <a:xfrm>
            <a:off x="467544" y="6453336"/>
            <a:ext cx="1008000" cy="360000"/>
          </a:xfrm>
          <a:prstGeom prst="rect">
            <a:avLst/>
          </a:prstGeom>
          <a:noFill/>
        </p:spPr>
        <p:txBody>
          <a:bodyPr wrap="square" rtlCol="0" anchor="ctr">
            <a:spAutoFit/>
          </a:bodyPr>
          <a:lstStyle/>
          <a:p>
            <a:r>
              <a:rPr lang="fr-FR" sz="1200" dirty="0" smtClean="0">
                <a:solidFill>
                  <a:srgbClr val="078EE9"/>
                </a:solidFill>
              </a:rPr>
              <a:t>31/01/2017</a:t>
            </a:r>
            <a:endParaRPr lang="fr-FR" dirty="0">
              <a:solidFill>
                <a:srgbClr val="078EE9"/>
              </a:solidFill>
            </a:endParaRPr>
          </a:p>
        </p:txBody>
      </p:sp>
      <p:sp>
        <p:nvSpPr>
          <p:cNvPr id="12" name="ZoneTexte 11"/>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spTree>
    <p:extLst>
      <p:ext uri="{BB962C8B-B14F-4D97-AF65-F5344CB8AC3E}">
        <p14:creationId xmlns:p14="http://schemas.microsoft.com/office/powerpoint/2010/main" val="4243039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lle de dialogue bleue avec texte possibl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7784" y="810985"/>
            <a:ext cx="5327216" cy="4122592"/>
          </a:xfrm>
          <a:prstGeom prst="rect">
            <a:avLst/>
          </a:prstGeom>
        </p:spPr>
      </p:pic>
      <p:sp>
        <p:nvSpPr>
          <p:cNvPr id="7" name="Espace réservé du texte 6"/>
          <p:cNvSpPr>
            <a:spLocks noGrp="1"/>
          </p:cNvSpPr>
          <p:nvPr>
            <p:ph type="body" sz="quarter" idx="13"/>
          </p:nvPr>
        </p:nvSpPr>
        <p:spPr>
          <a:xfrm>
            <a:off x="3635375" y="1484312"/>
            <a:ext cx="3744937" cy="1800671"/>
          </a:xfrm>
          <a:prstGeom prst="rect">
            <a:avLst/>
          </a:prstGeom>
        </p:spPr>
        <p:txBody>
          <a:bodyPr anchor="ctr"/>
          <a:lstStyle>
            <a:lvl1pPr marL="0" indent="0" algn="just">
              <a:spcAft>
                <a:spcPts val="600"/>
              </a:spcAft>
              <a:buNone/>
              <a:defRPr sz="2000" b="0">
                <a:solidFill>
                  <a:schemeClr val="bg1"/>
                </a:solidFill>
              </a:defRPr>
            </a:lvl1pPr>
          </a:lstStyle>
          <a:p>
            <a:pPr lvl="0"/>
            <a:endParaRPr lang="fr-FR" dirty="0"/>
          </a:p>
        </p:txBody>
      </p:sp>
      <p:sp>
        <p:nvSpPr>
          <p:cNvPr id="11" name="Espace réservé du texte 15"/>
          <p:cNvSpPr>
            <a:spLocks noGrp="1"/>
          </p:cNvSpPr>
          <p:nvPr>
            <p:ph type="body" sz="quarter" idx="11" hasCustomPrompt="1"/>
          </p:nvPr>
        </p:nvSpPr>
        <p:spPr>
          <a:xfrm>
            <a:off x="2232000" y="6453336"/>
            <a:ext cx="4680000" cy="36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2" name="ZoneTexte 11"/>
          <p:cNvSpPr txBox="1"/>
          <p:nvPr userDrawn="1"/>
        </p:nvSpPr>
        <p:spPr>
          <a:xfrm>
            <a:off x="467544" y="6453336"/>
            <a:ext cx="1008000" cy="360000"/>
          </a:xfrm>
          <a:prstGeom prst="rect">
            <a:avLst/>
          </a:prstGeom>
          <a:noFill/>
        </p:spPr>
        <p:txBody>
          <a:bodyPr wrap="square" rtlCol="0" anchor="ctr">
            <a:spAutoFit/>
          </a:bodyPr>
          <a:lstStyle/>
          <a:p>
            <a:r>
              <a:rPr lang="fr-FR" sz="1200" dirty="0" smtClean="0">
                <a:solidFill>
                  <a:srgbClr val="078EE9"/>
                </a:solidFill>
              </a:rPr>
              <a:t>31/01/2017</a:t>
            </a:r>
            <a:endParaRPr lang="fr-FR" dirty="0">
              <a:solidFill>
                <a:srgbClr val="078EE9"/>
              </a:solidFill>
            </a:endParaRPr>
          </a:p>
        </p:txBody>
      </p:sp>
      <p:sp>
        <p:nvSpPr>
          <p:cNvPr id="13" name="ZoneTexte 12"/>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spTree>
    <p:extLst>
      <p:ext uri="{BB962C8B-B14F-4D97-AF65-F5344CB8AC3E}">
        <p14:creationId xmlns:p14="http://schemas.microsoft.com/office/powerpoint/2010/main" val="3485253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rteau de jug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848" y="1893054"/>
            <a:ext cx="4694304" cy="3071892"/>
          </a:xfrm>
          <a:prstGeom prst="rect">
            <a:avLst/>
          </a:prstGeom>
        </p:spPr>
      </p:pic>
      <p:sp>
        <p:nvSpPr>
          <p:cNvPr id="10" name="Espace réservé du texte 15"/>
          <p:cNvSpPr>
            <a:spLocks noGrp="1"/>
          </p:cNvSpPr>
          <p:nvPr>
            <p:ph type="body" sz="quarter" idx="11" hasCustomPrompt="1"/>
          </p:nvPr>
        </p:nvSpPr>
        <p:spPr>
          <a:xfrm>
            <a:off x="2232000" y="6453336"/>
            <a:ext cx="4680000" cy="36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1" name="ZoneTexte 10"/>
          <p:cNvSpPr txBox="1"/>
          <p:nvPr userDrawn="1"/>
        </p:nvSpPr>
        <p:spPr>
          <a:xfrm>
            <a:off x="467544" y="6453336"/>
            <a:ext cx="1008000" cy="360000"/>
          </a:xfrm>
          <a:prstGeom prst="rect">
            <a:avLst/>
          </a:prstGeom>
          <a:noFill/>
        </p:spPr>
        <p:txBody>
          <a:bodyPr wrap="square" rtlCol="0" anchor="ctr">
            <a:spAutoFit/>
          </a:bodyPr>
          <a:lstStyle/>
          <a:p>
            <a:r>
              <a:rPr lang="fr-FR" sz="1200" dirty="0" smtClean="0">
                <a:solidFill>
                  <a:srgbClr val="078EE9"/>
                </a:solidFill>
              </a:rPr>
              <a:t>31/01/2017</a:t>
            </a:r>
            <a:endParaRPr lang="fr-FR" dirty="0">
              <a:solidFill>
                <a:srgbClr val="078EE9"/>
              </a:solidFill>
            </a:endParaRPr>
          </a:p>
        </p:txBody>
      </p:sp>
      <p:sp>
        <p:nvSpPr>
          <p:cNvPr id="12" name="ZoneTexte 11"/>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spTree>
    <p:extLst>
      <p:ext uri="{BB962C8B-B14F-4D97-AF65-F5344CB8AC3E}">
        <p14:creationId xmlns:p14="http://schemas.microsoft.com/office/powerpoint/2010/main" val="404298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87824" y="692696"/>
            <a:ext cx="5616624" cy="5544616"/>
          </a:xfrm>
          <a:prstGeom prst="rect">
            <a:avLst/>
          </a:prstGeom>
        </p:spPr>
        <p:txBody>
          <a:bodyPr/>
          <a:lstStyle>
            <a:lvl1pPr>
              <a:defRPr sz="2400" b="1">
                <a:solidFill>
                  <a:srgbClr val="078EE9"/>
                </a:solidFill>
                <a:latin typeface="Myriad Pro" pitchFamily="34" charset="0"/>
              </a:defRPr>
            </a:lvl1pPr>
            <a:lvl2pPr>
              <a:defRPr>
                <a:solidFill>
                  <a:srgbClr val="078EE9"/>
                </a:solidFill>
              </a:defRPr>
            </a:lvl2pPr>
            <a:lvl3pPr>
              <a:defRPr>
                <a:solidFill>
                  <a:srgbClr val="078EE9"/>
                </a:solidFill>
              </a:defRPr>
            </a:lvl3pPr>
            <a:lvl4pPr>
              <a:defRPr>
                <a:solidFill>
                  <a:srgbClr val="078EE9"/>
                </a:solidFill>
              </a:defRPr>
            </a:lvl4pPr>
            <a:lvl5pPr>
              <a:defRPr>
                <a:solidFill>
                  <a:srgbClr val="078EE9"/>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72968957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ermé">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3848" y="1196751"/>
            <a:ext cx="3480529" cy="1243481"/>
          </a:xfrm>
          <a:prstGeom prst="rect">
            <a:avLst/>
          </a:prstGeom>
        </p:spPr>
      </p:pic>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4961" y="3435095"/>
            <a:ext cx="2968507" cy="1231290"/>
          </a:xfrm>
          <a:prstGeom prst="rect">
            <a:avLst/>
          </a:prstGeom>
        </p:spPr>
      </p:pic>
      <p:pic>
        <p:nvPicPr>
          <p:cNvPr id="9" name="Imag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544" y="2996952"/>
            <a:ext cx="2968507" cy="1231290"/>
          </a:xfrm>
          <a:prstGeom prst="rect">
            <a:avLst/>
          </a:prstGeom>
        </p:spPr>
      </p:pic>
      <p:pic>
        <p:nvPicPr>
          <p:cNvPr id="10" name="Imag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1643" y="4932904"/>
            <a:ext cx="3480529" cy="1243481"/>
          </a:xfrm>
          <a:prstGeom prst="rect">
            <a:avLst/>
          </a:prstGeom>
        </p:spPr>
      </p:pic>
      <p:pic>
        <p:nvPicPr>
          <p:cNvPr id="11" name="Imag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71999" y="4869160"/>
            <a:ext cx="3474433" cy="1243481"/>
          </a:xfrm>
          <a:prstGeom prst="rect">
            <a:avLst/>
          </a:prstGeom>
        </p:spPr>
      </p:pic>
      <p:sp>
        <p:nvSpPr>
          <p:cNvPr id="15" name="Espace réservé du texte 15"/>
          <p:cNvSpPr>
            <a:spLocks noGrp="1"/>
          </p:cNvSpPr>
          <p:nvPr>
            <p:ph type="body" sz="quarter" idx="11" hasCustomPrompt="1"/>
          </p:nvPr>
        </p:nvSpPr>
        <p:spPr>
          <a:xfrm>
            <a:off x="2232000" y="6453336"/>
            <a:ext cx="4680000" cy="36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6" name="ZoneTexte 15"/>
          <p:cNvSpPr txBox="1"/>
          <p:nvPr userDrawn="1"/>
        </p:nvSpPr>
        <p:spPr>
          <a:xfrm>
            <a:off x="467544" y="6453336"/>
            <a:ext cx="1008000" cy="360000"/>
          </a:xfrm>
          <a:prstGeom prst="rect">
            <a:avLst/>
          </a:prstGeom>
          <a:noFill/>
        </p:spPr>
        <p:txBody>
          <a:bodyPr wrap="square" rtlCol="0" anchor="ctr">
            <a:spAutoFit/>
          </a:bodyPr>
          <a:lstStyle/>
          <a:p>
            <a:r>
              <a:rPr lang="fr-FR" sz="1200" dirty="0" smtClean="0">
                <a:solidFill>
                  <a:srgbClr val="078EE9"/>
                </a:solidFill>
              </a:rPr>
              <a:t>31/01/2017</a:t>
            </a:r>
            <a:endParaRPr lang="fr-FR" dirty="0">
              <a:solidFill>
                <a:srgbClr val="078EE9"/>
              </a:solidFill>
            </a:endParaRPr>
          </a:p>
        </p:txBody>
      </p:sp>
      <p:sp>
        <p:nvSpPr>
          <p:cNvPr id="17" name="ZoneTexte 16"/>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spTree>
    <p:extLst>
      <p:ext uri="{BB962C8B-B14F-4D97-AF65-F5344CB8AC3E}">
        <p14:creationId xmlns:p14="http://schemas.microsoft.com/office/powerpoint/2010/main" val="1102311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ns interdit">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6328" y="2173328"/>
            <a:ext cx="2511345" cy="2511345"/>
          </a:xfrm>
          <a:prstGeom prst="rect">
            <a:avLst/>
          </a:prstGeom>
        </p:spPr>
      </p:pic>
      <p:sp>
        <p:nvSpPr>
          <p:cNvPr id="9" name="Espace réservé du texte 15"/>
          <p:cNvSpPr>
            <a:spLocks noGrp="1"/>
          </p:cNvSpPr>
          <p:nvPr>
            <p:ph type="body" sz="quarter" idx="11" hasCustomPrompt="1"/>
          </p:nvPr>
        </p:nvSpPr>
        <p:spPr>
          <a:xfrm>
            <a:off x="2232000" y="6453336"/>
            <a:ext cx="4680000" cy="36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0" name="ZoneTexte 9"/>
          <p:cNvSpPr txBox="1"/>
          <p:nvPr userDrawn="1"/>
        </p:nvSpPr>
        <p:spPr>
          <a:xfrm>
            <a:off x="467544" y="6453336"/>
            <a:ext cx="1008000" cy="360000"/>
          </a:xfrm>
          <a:prstGeom prst="rect">
            <a:avLst/>
          </a:prstGeom>
          <a:noFill/>
        </p:spPr>
        <p:txBody>
          <a:bodyPr wrap="square" rtlCol="0" anchor="ctr">
            <a:spAutoFit/>
          </a:bodyPr>
          <a:lstStyle/>
          <a:p>
            <a:r>
              <a:rPr lang="fr-FR" sz="1200" dirty="0" smtClean="0">
                <a:solidFill>
                  <a:srgbClr val="078EE9"/>
                </a:solidFill>
              </a:rPr>
              <a:t>31/01/2017</a:t>
            </a:r>
            <a:endParaRPr lang="fr-FR" dirty="0">
              <a:solidFill>
                <a:srgbClr val="078EE9"/>
              </a:solidFill>
            </a:endParaRPr>
          </a:p>
        </p:txBody>
      </p:sp>
      <p:sp>
        <p:nvSpPr>
          <p:cNvPr id="11" name="ZoneTexte 10"/>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spTree>
    <p:extLst>
      <p:ext uri="{BB962C8B-B14F-4D97-AF65-F5344CB8AC3E}">
        <p14:creationId xmlns:p14="http://schemas.microsoft.com/office/powerpoint/2010/main" val="30596370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sans hierarchie avec puces">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468312" y="1484312"/>
            <a:ext cx="8424167" cy="4392960"/>
          </a:xfr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titre 1"/>
          <p:cNvSpPr>
            <a:spLocks noGrp="1"/>
          </p:cNvSpPr>
          <p:nvPr>
            <p:ph type="title" hasCustomPrompt="1"/>
          </p:nvPr>
        </p:nvSpPr>
        <p:spPr>
          <a:xfrm>
            <a:off x="468313" y="0"/>
            <a:ext cx="8435280" cy="1368000"/>
          </a:xfrm>
          <a:prstGeom prst="rect">
            <a:avLst/>
          </a:prstGeom>
        </p:spPr>
        <p:txBody>
          <a:bodyPr vert="horz" lIns="91440" tIns="45720" rIns="91440" bIns="45720" rtlCol="0" anchor="ctr">
            <a:normAutofit/>
          </a:bodyPr>
          <a:lstStyle>
            <a:lvl1pPr algn="l">
              <a:defRPr sz="3200" b="1">
                <a:solidFill>
                  <a:srgbClr val="078EE9"/>
                </a:solidFill>
                <a:latin typeface="Myriad Pro"/>
              </a:defRPr>
            </a:lvl1pPr>
          </a:lstStyle>
          <a:p>
            <a:r>
              <a:rPr lang="fr-FR" dirty="0" smtClean="0"/>
              <a:t>Titre sans hiérarchie avec puces </a:t>
            </a:r>
          </a:p>
        </p:txBody>
      </p:sp>
      <p:sp>
        <p:nvSpPr>
          <p:cNvPr id="7" name="Espace réservé du texte 15"/>
          <p:cNvSpPr>
            <a:spLocks noGrp="1"/>
          </p:cNvSpPr>
          <p:nvPr>
            <p:ph type="body" sz="quarter" idx="11" hasCustomPrompt="1"/>
          </p:nvPr>
        </p:nvSpPr>
        <p:spPr>
          <a:xfrm>
            <a:off x="2232000" y="6453336"/>
            <a:ext cx="4680000" cy="360000"/>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baseline="0">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La relation banque - client</a:t>
            </a:r>
          </a:p>
          <a:p>
            <a:pPr lvl="0"/>
            <a:endParaRPr lang="fr-FR" dirty="0"/>
          </a:p>
        </p:txBody>
      </p:sp>
      <p:sp>
        <p:nvSpPr>
          <p:cNvPr id="10" name="ZoneTexte 9"/>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spTree>
    <p:extLst>
      <p:ext uri="{BB962C8B-B14F-4D97-AF65-F5344CB8AC3E}">
        <p14:creationId xmlns:p14="http://schemas.microsoft.com/office/powerpoint/2010/main" val="3250441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re avec hiérarchie I. II. … avec puces ">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468312" y="1484312"/>
            <a:ext cx="8424167" cy="4392960"/>
          </a:xfr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titre 1"/>
          <p:cNvSpPr>
            <a:spLocks noGrp="1"/>
          </p:cNvSpPr>
          <p:nvPr>
            <p:ph type="title" hasCustomPrompt="1"/>
          </p:nvPr>
        </p:nvSpPr>
        <p:spPr>
          <a:xfrm>
            <a:off x="468313" y="0"/>
            <a:ext cx="8435280" cy="1368000"/>
          </a:xfrm>
          <a:prstGeom prst="rect">
            <a:avLst/>
          </a:prstGeom>
        </p:spPr>
        <p:txBody>
          <a:bodyPr vert="horz" lIns="91440" tIns="45720" rIns="91440" bIns="45720" rtlCol="0" anchor="ctr">
            <a:normAutofit/>
          </a:bodyPr>
          <a:lstStyle>
            <a:lvl1pPr marL="571500" indent="-571500" algn="l">
              <a:buFont typeface="+mj-lt"/>
              <a:buAutoNum type="romanUcPeriod"/>
              <a:defRPr sz="3200" b="1" baseline="0">
                <a:solidFill>
                  <a:srgbClr val="078EE9"/>
                </a:solidFill>
                <a:latin typeface="Myriad Pro"/>
              </a:defRPr>
            </a:lvl1pPr>
          </a:lstStyle>
          <a:p>
            <a:r>
              <a:rPr lang="fr-FR" dirty="0" smtClean="0"/>
              <a:t>Titre avec hiérarchie I. II. … avec puces </a:t>
            </a:r>
          </a:p>
        </p:txBody>
      </p:sp>
      <p:sp>
        <p:nvSpPr>
          <p:cNvPr id="10" name="Espace réservé du texte 15"/>
          <p:cNvSpPr>
            <a:spLocks noGrp="1"/>
          </p:cNvSpPr>
          <p:nvPr>
            <p:ph type="body" sz="quarter" idx="11" hasCustomPrompt="1"/>
          </p:nvPr>
        </p:nvSpPr>
        <p:spPr>
          <a:xfrm>
            <a:off x="2232000" y="6453336"/>
            <a:ext cx="4680000" cy="360000"/>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2" name="ZoneTexte 11"/>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spTree>
    <p:extLst>
      <p:ext uri="{BB962C8B-B14F-4D97-AF65-F5344CB8AC3E}">
        <p14:creationId xmlns:p14="http://schemas.microsoft.com/office/powerpoint/2010/main" val="2707015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re et sous titre avec hiérarchie I. II. … avec puces ">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468312" y="2276872"/>
            <a:ext cx="8424167" cy="3384376"/>
          </a:xfrm>
        </p:spPr>
        <p:txBody>
          <a:bodyPr/>
          <a:lstStyle>
            <a:lvl1pPr marL="809625" indent="-342900">
              <a:defRPr>
                <a:latin typeface="Myriad Pro"/>
              </a:defRPr>
            </a:lvl1pPr>
            <a:lvl2pPr marL="1076325" indent="-285750">
              <a:defRPr>
                <a:latin typeface="Myriad Pro"/>
              </a:defRPr>
            </a:lvl2pPr>
            <a:lvl3pPr marL="1343025" indent="-228600">
              <a:defRPr>
                <a:latin typeface="Myriad Pro"/>
              </a:defRPr>
            </a:lvl3pPr>
            <a:lvl4pPr marL="1704975" indent="-228600">
              <a:defRPr>
                <a:latin typeface="Myriad Pro"/>
              </a:defRPr>
            </a:lvl4pPr>
            <a:lvl5pPr>
              <a:defRPr>
                <a:latin typeface="Myriad Pro"/>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titre 1"/>
          <p:cNvSpPr>
            <a:spLocks noGrp="1"/>
          </p:cNvSpPr>
          <p:nvPr>
            <p:ph type="title" hasCustomPrompt="1"/>
          </p:nvPr>
        </p:nvSpPr>
        <p:spPr>
          <a:xfrm>
            <a:off x="468313" y="0"/>
            <a:ext cx="8435280" cy="1368000"/>
          </a:xfrm>
          <a:prstGeom prst="rect">
            <a:avLst/>
          </a:prstGeom>
        </p:spPr>
        <p:txBody>
          <a:bodyPr vert="horz" lIns="91440" tIns="45720" rIns="91440" bIns="45720" rtlCol="0" anchor="ctr">
            <a:normAutofit/>
          </a:bodyPr>
          <a:lstStyle>
            <a:lvl1pPr marL="571500" indent="-571500" algn="l">
              <a:buFont typeface="+mj-lt"/>
              <a:buAutoNum type="romanUcPeriod"/>
              <a:defRPr sz="3200" b="1" baseline="0">
                <a:solidFill>
                  <a:srgbClr val="078EE9"/>
                </a:solidFill>
                <a:latin typeface="Myriad Pro"/>
              </a:defRPr>
            </a:lvl1pPr>
          </a:lstStyle>
          <a:p>
            <a:r>
              <a:rPr lang="fr-FR" dirty="0" smtClean="0"/>
              <a:t>Titre avec hiérarchie I. II. … avec puces </a:t>
            </a:r>
          </a:p>
        </p:txBody>
      </p:sp>
      <p:sp>
        <p:nvSpPr>
          <p:cNvPr id="3" name="Espace réservé du texte 2"/>
          <p:cNvSpPr>
            <a:spLocks noGrp="1"/>
          </p:cNvSpPr>
          <p:nvPr>
            <p:ph type="body" sz="quarter" idx="11" hasCustomPrompt="1"/>
          </p:nvPr>
        </p:nvSpPr>
        <p:spPr>
          <a:xfrm>
            <a:off x="467544" y="1484784"/>
            <a:ext cx="8424936" cy="757237"/>
          </a:xfrm>
          <a:noFill/>
        </p:spPr>
        <p:txBody>
          <a:bodyPr/>
          <a:lstStyle>
            <a:lvl1pPr marL="895350" indent="-457200">
              <a:buFont typeface="+mj-lt"/>
              <a:buAutoNum type="arabicPeriod"/>
              <a:defRPr b="1"/>
            </a:lvl1pPr>
          </a:lstStyle>
          <a:p>
            <a:pPr lvl="0"/>
            <a:r>
              <a:rPr lang="fr-FR" dirty="0" smtClean="0"/>
              <a:t>Sous-titre</a:t>
            </a:r>
            <a:endParaRPr lang="fr-FR" dirty="0"/>
          </a:p>
        </p:txBody>
      </p:sp>
      <p:sp>
        <p:nvSpPr>
          <p:cNvPr id="8" name="Espace réservé du texte 15"/>
          <p:cNvSpPr>
            <a:spLocks noGrp="1"/>
          </p:cNvSpPr>
          <p:nvPr>
            <p:ph type="body" sz="quarter" idx="12" hasCustomPrompt="1"/>
          </p:nvPr>
        </p:nvSpPr>
        <p:spPr>
          <a:xfrm>
            <a:off x="2232000" y="6453336"/>
            <a:ext cx="4680000" cy="360000"/>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0" name="ZoneTexte 9"/>
          <p:cNvSpPr txBox="1"/>
          <p:nvPr userDrawn="1"/>
        </p:nvSpPr>
        <p:spPr>
          <a:xfrm>
            <a:off x="467544" y="6453336"/>
            <a:ext cx="1008000" cy="360000"/>
          </a:xfrm>
          <a:prstGeom prst="rect">
            <a:avLst/>
          </a:prstGeom>
          <a:noFill/>
        </p:spPr>
        <p:txBody>
          <a:bodyPr wrap="square" rtlCol="0" anchor="ctr">
            <a:spAutoFit/>
          </a:bodyPr>
          <a:lstStyle/>
          <a:p>
            <a:r>
              <a:rPr lang="fr-FR" sz="1200" dirty="0" smtClean="0">
                <a:solidFill>
                  <a:srgbClr val="078EE9"/>
                </a:solidFill>
              </a:rPr>
              <a:t>31/01/2017</a:t>
            </a:r>
            <a:endParaRPr lang="fr-FR" dirty="0">
              <a:solidFill>
                <a:srgbClr val="078EE9"/>
              </a:solidFill>
            </a:endParaRPr>
          </a:p>
        </p:txBody>
      </p:sp>
      <p:sp>
        <p:nvSpPr>
          <p:cNvPr id="11" name="ZoneTexte 10"/>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spTree>
    <p:extLst>
      <p:ext uri="{BB962C8B-B14F-4D97-AF65-F5344CB8AC3E}">
        <p14:creationId xmlns:p14="http://schemas.microsoft.com/office/powerpoint/2010/main" val="700991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re avec hiérarchie 1. 2. … avec puces ">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468312" y="1484312"/>
            <a:ext cx="8424167" cy="4392960"/>
          </a:xfr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titre 1"/>
          <p:cNvSpPr>
            <a:spLocks noGrp="1"/>
          </p:cNvSpPr>
          <p:nvPr>
            <p:ph type="title" hasCustomPrompt="1"/>
          </p:nvPr>
        </p:nvSpPr>
        <p:spPr>
          <a:xfrm>
            <a:off x="468313" y="0"/>
            <a:ext cx="8435280" cy="1368000"/>
          </a:xfrm>
          <a:prstGeom prst="rect">
            <a:avLst/>
          </a:prstGeom>
        </p:spPr>
        <p:txBody>
          <a:bodyPr vert="horz" lIns="91440" tIns="45720" rIns="91440" bIns="45720" rtlCol="0" anchor="ctr">
            <a:normAutofit/>
          </a:bodyPr>
          <a:lstStyle>
            <a:lvl1pPr marL="571500" indent="-571500" algn="l">
              <a:buFont typeface="+mj-lt"/>
              <a:buAutoNum type="arabicPeriod"/>
              <a:defRPr sz="3200" b="1" baseline="0">
                <a:solidFill>
                  <a:srgbClr val="078EE9"/>
                </a:solidFill>
                <a:latin typeface="Myriad Pro"/>
              </a:defRPr>
            </a:lvl1pPr>
          </a:lstStyle>
          <a:p>
            <a:r>
              <a:rPr lang="fr-FR" dirty="0" smtClean="0"/>
              <a:t>Titre avec hiérarchie 1. 2. … avec puces </a:t>
            </a:r>
          </a:p>
        </p:txBody>
      </p:sp>
      <p:sp>
        <p:nvSpPr>
          <p:cNvPr id="10" name="Espace réservé du texte 15"/>
          <p:cNvSpPr>
            <a:spLocks noGrp="1"/>
          </p:cNvSpPr>
          <p:nvPr>
            <p:ph type="body" sz="quarter" idx="11" hasCustomPrompt="1"/>
          </p:nvPr>
        </p:nvSpPr>
        <p:spPr>
          <a:xfrm>
            <a:off x="2232000" y="6453336"/>
            <a:ext cx="4680000" cy="360000"/>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1" name="ZoneTexte 10"/>
          <p:cNvSpPr txBox="1"/>
          <p:nvPr userDrawn="1"/>
        </p:nvSpPr>
        <p:spPr>
          <a:xfrm>
            <a:off x="467544" y="6453336"/>
            <a:ext cx="1008000" cy="360000"/>
          </a:xfrm>
          <a:prstGeom prst="rect">
            <a:avLst/>
          </a:prstGeom>
          <a:noFill/>
        </p:spPr>
        <p:txBody>
          <a:bodyPr wrap="square" rtlCol="0" anchor="ctr">
            <a:spAutoFit/>
          </a:bodyPr>
          <a:lstStyle/>
          <a:p>
            <a:r>
              <a:rPr lang="fr-FR" sz="1200" dirty="0" smtClean="0">
                <a:solidFill>
                  <a:srgbClr val="078EE9"/>
                </a:solidFill>
              </a:rPr>
              <a:t>31/01/2017</a:t>
            </a:r>
            <a:endParaRPr lang="fr-FR" dirty="0">
              <a:solidFill>
                <a:srgbClr val="078EE9"/>
              </a:solidFill>
            </a:endParaRPr>
          </a:p>
        </p:txBody>
      </p:sp>
      <p:sp>
        <p:nvSpPr>
          <p:cNvPr id="12" name="ZoneTexte 11"/>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spTree>
    <p:extLst>
      <p:ext uri="{BB962C8B-B14F-4D97-AF65-F5344CB8AC3E}">
        <p14:creationId xmlns:p14="http://schemas.microsoft.com/office/powerpoint/2010/main" val="3685304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quiz question">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72484" r="1"/>
          <a:stretch/>
        </p:blipFill>
        <p:spPr>
          <a:xfrm>
            <a:off x="107504" y="16183"/>
            <a:ext cx="2999062" cy="6860739"/>
          </a:xfrm>
          <a:prstGeom prst="rect">
            <a:avLst/>
          </a:prstGeom>
        </p:spPr>
      </p:pic>
      <p:sp>
        <p:nvSpPr>
          <p:cNvPr id="7" name="Rectangle 6"/>
          <p:cNvSpPr/>
          <p:nvPr userDrawn="1"/>
        </p:nvSpPr>
        <p:spPr>
          <a:xfrm>
            <a:off x="4564" y="1844824"/>
            <a:ext cx="9144000" cy="5013176"/>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title" hasCustomPrompt="1"/>
          </p:nvPr>
        </p:nvSpPr>
        <p:spPr>
          <a:xfrm>
            <a:off x="2699792" y="2132856"/>
            <a:ext cx="6120680" cy="4104456"/>
          </a:xfrm>
        </p:spPr>
        <p:txBody>
          <a:bodyPr>
            <a:noAutofit/>
          </a:bodyPr>
          <a:lstStyle>
            <a:lvl1pPr algn="l">
              <a:defRPr sz="2000" b="1">
                <a:solidFill>
                  <a:srgbClr val="078EE9"/>
                </a:solidFill>
                <a:latin typeface="Myriad Pro" pitchFamily="34" charset="0"/>
                <a:cs typeface="Myriad Arabic" pitchFamily="50" charset="-78"/>
              </a:defRPr>
            </a:lvl1pPr>
          </a:lstStyle>
          <a:p>
            <a:r>
              <a:rPr lang="fr-FR" dirty="0" smtClean="0"/>
              <a:t>Questions </a:t>
            </a:r>
            <a:endParaRPr lang="fr-FR" dirty="0"/>
          </a:p>
        </p:txBody>
      </p:sp>
      <p:sp>
        <p:nvSpPr>
          <p:cNvPr id="9" name="Titre 1"/>
          <p:cNvSpPr txBox="1">
            <a:spLocks/>
          </p:cNvSpPr>
          <p:nvPr userDrawn="1"/>
        </p:nvSpPr>
        <p:spPr>
          <a:xfrm>
            <a:off x="4355976" y="24583"/>
            <a:ext cx="5334744"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baseline="0">
                <a:solidFill>
                  <a:schemeClr val="tx1"/>
                </a:solidFill>
                <a:latin typeface="+mj-lt"/>
                <a:ea typeface="+mj-ea"/>
                <a:cs typeface="+mj-cs"/>
              </a:defRPr>
            </a:lvl1pPr>
          </a:lstStyle>
          <a:p>
            <a:r>
              <a:rPr lang="fr-FR" sz="9600" b="1" dirty="0" smtClean="0">
                <a:solidFill>
                  <a:srgbClr val="CA2260"/>
                </a:solidFill>
                <a:latin typeface="Myriad Pro" pitchFamily="34" charset="0"/>
              </a:rPr>
              <a:t>QUIZ</a:t>
            </a:r>
            <a:endParaRPr lang="fr-FR" sz="4000" b="1" dirty="0" smtClean="0">
              <a:solidFill>
                <a:srgbClr val="CA2260"/>
              </a:solidFill>
              <a:latin typeface="Myriad Pro" pitchFamily="34" charset="0"/>
            </a:endParaRPr>
          </a:p>
        </p:txBody>
      </p:sp>
      <p:sp>
        <p:nvSpPr>
          <p:cNvPr id="13" name="Espace réservé du texte 15"/>
          <p:cNvSpPr>
            <a:spLocks noGrp="1"/>
          </p:cNvSpPr>
          <p:nvPr>
            <p:ph type="body" sz="quarter" idx="11" hasCustomPrompt="1"/>
          </p:nvPr>
        </p:nvSpPr>
        <p:spPr>
          <a:xfrm>
            <a:off x="2232000" y="6453336"/>
            <a:ext cx="4680000" cy="360000"/>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5" name="ZoneTexte 14"/>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spTree>
    <p:extLst>
      <p:ext uri="{BB962C8B-B14F-4D97-AF65-F5344CB8AC3E}">
        <p14:creationId xmlns:p14="http://schemas.microsoft.com/office/powerpoint/2010/main" val="281287970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frise chronologiqu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35280" cy="1143000"/>
          </a:xfr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43528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2" name="Espace réservé du texte 15"/>
          <p:cNvSpPr>
            <a:spLocks noGrp="1"/>
          </p:cNvSpPr>
          <p:nvPr>
            <p:ph type="body" sz="quarter" idx="11" hasCustomPrompt="1"/>
          </p:nvPr>
        </p:nvSpPr>
        <p:spPr>
          <a:xfrm>
            <a:off x="3060352" y="6453336"/>
            <a:ext cx="4680000" cy="360000"/>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4" name="ZoneTexte 13"/>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b="0" smtClean="0">
                <a:solidFill>
                  <a:srgbClr val="078EE9"/>
                </a:solidFill>
              </a:rPr>
              <a:pPr/>
              <a:t>‹N°›</a:t>
            </a:fld>
            <a:endParaRPr lang="fr-FR" dirty="0">
              <a:solidFill>
                <a:srgbClr val="078EE9"/>
              </a:solidFill>
            </a:endParaRPr>
          </a:p>
        </p:txBody>
      </p:sp>
    </p:spTree>
    <p:extLst>
      <p:ext uri="{BB962C8B-B14F-4D97-AF65-F5344CB8AC3E}">
        <p14:creationId xmlns:p14="http://schemas.microsoft.com/office/powerpoint/2010/main" val="414114727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r>
              <a:rPr lang="fr-FR" smtClean="0"/>
              <a:t>Le crédit</a:t>
            </a:r>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2ED1A259-E3D7-48A2-ACD4-24B5EF8A586D}" type="slidenum">
              <a:rPr lang="fr-FR" smtClean="0"/>
              <a:t>‹N°›</a:t>
            </a:fld>
            <a:endParaRPr lang="fr-FR"/>
          </a:p>
        </p:txBody>
      </p:sp>
    </p:spTree>
    <p:extLst>
      <p:ext uri="{BB962C8B-B14F-4D97-AF65-F5344CB8AC3E}">
        <p14:creationId xmlns:p14="http://schemas.microsoft.com/office/powerpoint/2010/main" val="4192341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emière page power poin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0112" y="2348880"/>
            <a:ext cx="3312368" cy="1143000"/>
          </a:xfrm>
          <a:prstGeom prst="rect">
            <a:avLst/>
          </a:prstGeom>
        </p:spPr>
        <p:txBody>
          <a:bodyPr/>
          <a:lstStyle>
            <a:lvl1pPr>
              <a:defRPr sz="2400" b="1">
                <a:solidFill>
                  <a:srgbClr val="078EE9"/>
                </a:solidFill>
                <a:latin typeface="Myriad Pro" pitchFamily="34" charset="0"/>
              </a:defRPr>
            </a:lvl1pPr>
          </a:lstStyle>
          <a:p>
            <a:r>
              <a:rPr lang="fr-FR" dirty="0" smtClean="0"/>
              <a:t>MODIFIEZ LE STYLE DU TITRE</a:t>
            </a:r>
            <a:endParaRPr lang="fr-FR" dirty="0"/>
          </a:p>
        </p:txBody>
      </p:sp>
    </p:spTree>
    <p:extLst>
      <p:ext uri="{BB962C8B-B14F-4D97-AF65-F5344CB8AC3E}">
        <p14:creationId xmlns:p14="http://schemas.microsoft.com/office/powerpoint/2010/main" val="13962854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2 titres">
    <p:spTree>
      <p:nvGrpSpPr>
        <p:cNvPr id="1" name=""/>
        <p:cNvGrpSpPr/>
        <p:nvPr/>
      </p:nvGrpSpPr>
      <p:grpSpPr>
        <a:xfrm>
          <a:off x="0" y="0"/>
          <a:ext cx="0" cy="0"/>
          <a:chOff x="0" y="0"/>
          <a:chExt cx="0" cy="0"/>
        </a:xfrm>
      </p:grpSpPr>
      <p:cxnSp>
        <p:nvCxnSpPr>
          <p:cNvPr id="8" name="Connecteur droit 7"/>
          <p:cNvCxnSpPr/>
          <p:nvPr userDrawn="1"/>
        </p:nvCxnSpPr>
        <p:spPr>
          <a:xfrm flipV="1">
            <a:off x="1475656" y="1988840"/>
            <a:ext cx="1656000" cy="6264696"/>
          </a:xfrm>
          <a:prstGeom prst="line">
            <a:avLst/>
          </a:prstGeom>
          <a:ln w="57150">
            <a:solidFill>
              <a:srgbClr val="078EE9"/>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userDrawn="1"/>
        </p:nvCxnSpPr>
        <p:spPr>
          <a:xfrm flipV="1">
            <a:off x="1475840" y="3573016"/>
            <a:ext cx="1656000" cy="6264696"/>
          </a:xfrm>
          <a:prstGeom prst="line">
            <a:avLst/>
          </a:prstGeom>
          <a:ln w="57150">
            <a:solidFill>
              <a:srgbClr val="078EE9">
                <a:alpha val="80000"/>
              </a:srgbClr>
            </a:solidFill>
          </a:ln>
        </p:spPr>
        <p:style>
          <a:lnRef idx="1">
            <a:schemeClr val="accent1"/>
          </a:lnRef>
          <a:fillRef idx="0">
            <a:schemeClr val="accent1"/>
          </a:fillRef>
          <a:effectRef idx="0">
            <a:schemeClr val="accent1"/>
          </a:effectRef>
          <a:fontRef idx="minor">
            <a:schemeClr val="tx1"/>
          </a:fontRef>
        </p:style>
      </p:cxnSp>
      <p:sp>
        <p:nvSpPr>
          <p:cNvPr id="15" name="Espace réservé du texte 12"/>
          <p:cNvSpPr>
            <a:spLocks noGrp="1"/>
          </p:cNvSpPr>
          <p:nvPr>
            <p:ph type="body" sz="quarter" idx="14" hasCustomPrompt="1"/>
          </p:nvPr>
        </p:nvSpPr>
        <p:spPr>
          <a:xfrm>
            <a:off x="3059832" y="3284984"/>
            <a:ext cx="5616624" cy="1152971"/>
          </a:xfrm>
          <a:prstGeom prst="rect">
            <a:avLst/>
          </a:prstGeom>
        </p:spPr>
        <p:txBody>
          <a:bodyPr/>
          <a:lstStyle>
            <a:lvl1pPr marL="265113" indent="-265113">
              <a:defRPr sz="24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2ème titre</a:t>
            </a:r>
            <a:endParaRPr lang="fr-FR" dirty="0"/>
          </a:p>
        </p:txBody>
      </p:sp>
      <p:sp>
        <p:nvSpPr>
          <p:cNvPr id="20" name="Espace réservé du texte 12"/>
          <p:cNvSpPr>
            <a:spLocks noGrp="1"/>
          </p:cNvSpPr>
          <p:nvPr>
            <p:ph type="body" sz="quarter" idx="17" hasCustomPrompt="1"/>
          </p:nvPr>
        </p:nvSpPr>
        <p:spPr>
          <a:xfrm>
            <a:off x="3059832" y="1699965"/>
            <a:ext cx="5616624" cy="1152971"/>
          </a:xfrm>
          <a:prstGeom prst="rect">
            <a:avLst/>
          </a:prstGeom>
        </p:spPr>
        <p:txBody>
          <a:bodyPr/>
          <a:lstStyle>
            <a:lvl1pPr marL="265113" indent="-265113">
              <a:defRPr sz="24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1er titre</a:t>
            </a:r>
            <a:endParaRPr lang="fr-FR" dirty="0"/>
          </a:p>
        </p:txBody>
      </p:sp>
    </p:spTree>
    <p:extLst>
      <p:ext uri="{BB962C8B-B14F-4D97-AF65-F5344CB8AC3E}">
        <p14:creationId xmlns:p14="http://schemas.microsoft.com/office/powerpoint/2010/main" val="183525554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re avec hiérarchie I. II. … avec puces ">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468312" y="1484312"/>
            <a:ext cx="8424167" cy="4392960"/>
          </a:xfrm>
          <a:prstGeom prst="rect">
            <a:avLst/>
          </a:prstGeo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titre 1"/>
          <p:cNvSpPr>
            <a:spLocks noGrp="1"/>
          </p:cNvSpPr>
          <p:nvPr>
            <p:ph type="title" hasCustomPrompt="1"/>
          </p:nvPr>
        </p:nvSpPr>
        <p:spPr>
          <a:xfrm>
            <a:off x="468313" y="0"/>
            <a:ext cx="8435280" cy="1368000"/>
          </a:xfrm>
          <a:prstGeom prst="rect">
            <a:avLst/>
          </a:prstGeom>
        </p:spPr>
        <p:txBody>
          <a:bodyPr vert="horz" lIns="91440" tIns="45720" rIns="91440" bIns="45720" rtlCol="0" anchor="ctr">
            <a:normAutofit/>
          </a:bodyPr>
          <a:lstStyle>
            <a:lvl1pPr marL="571500" indent="-571500" algn="l">
              <a:buFont typeface="+mj-lt"/>
              <a:buAutoNum type="romanUcPeriod"/>
              <a:defRPr sz="3200" b="1" baseline="0">
                <a:solidFill>
                  <a:srgbClr val="078EE9"/>
                </a:solidFill>
                <a:latin typeface="Myriad Pro"/>
              </a:defRPr>
            </a:lvl1pPr>
          </a:lstStyle>
          <a:p>
            <a:r>
              <a:rPr lang="fr-FR" dirty="0" smtClean="0"/>
              <a:t>Titre avec hiérarchie I. II. … avec puces </a:t>
            </a:r>
          </a:p>
        </p:txBody>
      </p:sp>
      <p:sp>
        <p:nvSpPr>
          <p:cNvPr id="10" name="Espace réservé du texte 15"/>
          <p:cNvSpPr>
            <a:spLocks noGrp="1"/>
          </p:cNvSpPr>
          <p:nvPr>
            <p:ph type="body" sz="quarter" idx="11" hasCustomPrompt="1"/>
          </p:nvPr>
        </p:nvSpPr>
        <p:spPr>
          <a:xfrm>
            <a:off x="2232000" y="6453336"/>
            <a:ext cx="4680000" cy="36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2" name="ZoneTexte 11"/>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smtClean="0">
                <a:solidFill>
                  <a:srgbClr val="078EE9"/>
                </a:solidFill>
              </a:rPr>
              <a:pPr algn="r"/>
              <a:t>‹N°›</a:t>
            </a:fld>
            <a:endParaRPr lang="fr-FR" dirty="0">
              <a:solidFill>
                <a:srgbClr val="078EE9"/>
              </a:solidFill>
            </a:endParaRPr>
          </a:p>
        </p:txBody>
      </p:sp>
    </p:spTree>
    <p:extLst>
      <p:ext uri="{BB962C8B-B14F-4D97-AF65-F5344CB8AC3E}">
        <p14:creationId xmlns:p14="http://schemas.microsoft.com/office/powerpoint/2010/main" val="11009055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re uniquement">
    <p:spTree>
      <p:nvGrpSpPr>
        <p:cNvPr id="1" name=""/>
        <p:cNvGrpSpPr/>
        <p:nvPr/>
      </p:nvGrpSpPr>
      <p:grpSpPr>
        <a:xfrm>
          <a:off x="0" y="0"/>
          <a:ext cx="0" cy="0"/>
          <a:chOff x="0" y="0"/>
          <a:chExt cx="0" cy="0"/>
        </a:xfrm>
      </p:grpSpPr>
      <p:sp>
        <p:nvSpPr>
          <p:cNvPr id="19" name="Rectangle 8"/>
          <p:cNvSpPr>
            <a:spLocks noGrp="1"/>
          </p:cNvSpPr>
          <p:nvPr>
            <p:ph type="body" sz="quarter" idx="13" hasCustomPrompt="1"/>
          </p:nvPr>
        </p:nvSpPr>
        <p:spPr>
          <a:xfrm>
            <a:off x="304800" y="381000"/>
            <a:ext cx="8839200" cy="383704"/>
          </a:xfrm>
          <a:prstGeom prst="rect">
            <a:avLst/>
          </a:prstGeom>
          <a:solidFill>
            <a:srgbClr val="00B0F0"/>
          </a:solidFill>
        </p:spPr>
        <p:txBody>
          <a:bodyPr>
            <a:noAutofit/>
          </a:bodyPr>
          <a:lstStyle>
            <a:lvl1pPr eaLnBrk="1" latinLnBrk="0" hangingPunct="1">
              <a:defRPr kumimoji="0" lang="fr-FR" sz="2000" b="0">
                <a:solidFill>
                  <a:schemeClr val="bg1"/>
                </a:solidFill>
                <a:latin typeface="+mj-lt"/>
              </a:defRPr>
            </a:lvl1pPr>
            <a:extLst/>
          </a:lstStyle>
          <a:p>
            <a:pPr lvl="0"/>
            <a:r>
              <a:rPr kumimoji="0" lang="fr-FR" dirty="0"/>
              <a:t>Cliquez pour ajouter un titre</a:t>
            </a:r>
          </a:p>
        </p:txBody>
      </p:sp>
      <p:sp>
        <p:nvSpPr>
          <p:cNvPr id="4" name="ZoneTexte 3"/>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smtClean="0">
                <a:solidFill>
                  <a:srgbClr val="078EE9"/>
                </a:solidFill>
              </a:rPr>
              <a:pPr algn="r"/>
              <a:t>‹N°›</a:t>
            </a:fld>
            <a:endParaRPr lang="fr-FR" dirty="0">
              <a:solidFill>
                <a:srgbClr val="078EE9"/>
              </a:solidFill>
            </a:endParaRPr>
          </a:p>
        </p:txBody>
      </p:sp>
    </p:spTree>
    <p:extLst>
      <p:ext uri="{BB962C8B-B14F-4D97-AF65-F5344CB8AC3E}">
        <p14:creationId xmlns:p14="http://schemas.microsoft.com/office/powerpoint/2010/main" val="1884049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FR" smtClean="0">
                <a:solidFill>
                  <a:prstClr val="black"/>
                </a:solidFill>
              </a:rPr>
              <a:t>Le crédit</a:t>
            </a:r>
            <a:endParaRPr lang="fr-FR">
              <a:solidFill>
                <a:prstClr val="black"/>
              </a:solidFill>
            </a:endParaRPr>
          </a:p>
        </p:txBody>
      </p:sp>
      <p:sp>
        <p:nvSpPr>
          <p:cNvPr id="7" name="ZoneTexte 6"/>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smtClean="0">
                <a:solidFill>
                  <a:srgbClr val="078EE9"/>
                </a:solidFill>
              </a:rPr>
              <a:pPr algn="r"/>
              <a:t>‹N°›</a:t>
            </a:fld>
            <a:endParaRPr lang="fr-FR" dirty="0">
              <a:solidFill>
                <a:srgbClr val="078EE9"/>
              </a:solidFill>
            </a:endParaRPr>
          </a:p>
        </p:txBody>
      </p:sp>
    </p:spTree>
    <p:extLst>
      <p:ext uri="{BB962C8B-B14F-4D97-AF65-F5344CB8AC3E}">
        <p14:creationId xmlns:p14="http://schemas.microsoft.com/office/powerpoint/2010/main" val="36125940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quiz question">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72484" r="1"/>
          <a:stretch/>
        </p:blipFill>
        <p:spPr>
          <a:xfrm>
            <a:off x="107504" y="16183"/>
            <a:ext cx="2999062" cy="6860739"/>
          </a:xfrm>
          <a:prstGeom prst="rect">
            <a:avLst/>
          </a:prstGeom>
        </p:spPr>
      </p:pic>
      <p:sp>
        <p:nvSpPr>
          <p:cNvPr id="7" name="Rectangle 6"/>
          <p:cNvSpPr/>
          <p:nvPr userDrawn="1"/>
        </p:nvSpPr>
        <p:spPr>
          <a:xfrm>
            <a:off x="4564" y="1844824"/>
            <a:ext cx="9144000" cy="5013176"/>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panose="020B0604020202020204" pitchFamily="34" charset="0"/>
              <a:cs typeface="Arial" panose="020B0604020202020204" pitchFamily="34" charset="0"/>
            </a:endParaRPr>
          </a:p>
        </p:txBody>
      </p:sp>
      <p:sp>
        <p:nvSpPr>
          <p:cNvPr id="2" name="Titre 1"/>
          <p:cNvSpPr>
            <a:spLocks noGrp="1"/>
          </p:cNvSpPr>
          <p:nvPr>
            <p:ph type="title" hasCustomPrompt="1"/>
          </p:nvPr>
        </p:nvSpPr>
        <p:spPr>
          <a:xfrm>
            <a:off x="2411760" y="2132856"/>
            <a:ext cx="6408712" cy="4104456"/>
          </a:xfrm>
          <a:prstGeom prst="rect">
            <a:avLst/>
          </a:prstGeom>
        </p:spPr>
        <p:txBody>
          <a:bodyPr>
            <a:noAutofit/>
          </a:bodyPr>
          <a:lstStyle>
            <a:lvl1pPr algn="l">
              <a:defRPr sz="2000" b="1">
                <a:solidFill>
                  <a:srgbClr val="078EE9"/>
                </a:solidFill>
                <a:latin typeface="Myriad Pro" pitchFamily="34" charset="0"/>
                <a:cs typeface="Myriad Arabic" pitchFamily="50" charset="-78"/>
              </a:defRPr>
            </a:lvl1pPr>
          </a:lstStyle>
          <a:p>
            <a:r>
              <a:rPr lang="fr-FR" dirty="0" smtClean="0"/>
              <a:t>Questions </a:t>
            </a:r>
            <a:endParaRPr lang="fr-FR" dirty="0"/>
          </a:p>
        </p:txBody>
      </p:sp>
      <p:sp>
        <p:nvSpPr>
          <p:cNvPr id="9" name="Titre 1"/>
          <p:cNvSpPr txBox="1">
            <a:spLocks/>
          </p:cNvSpPr>
          <p:nvPr userDrawn="1"/>
        </p:nvSpPr>
        <p:spPr>
          <a:xfrm>
            <a:off x="4355976" y="24583"/>
            <a:ext cx="5334744"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baseline="0">
                <a:solidFill>
                  <a:schemeClr val="tx1"/>
                </a:solidFill>
                <a:latin typeface="+mj-lt"/>
                <a:ea typeface="+mj-ea"/>
                <a:cs typeface="+mj-cs"/>
              </a:defRPr>
            </a:lvl1pPr>
          </a:lstStyle>
          <a:p>
            <a:r>
              <a:rPr lang="fr-FR" sz="9600" b="1" dirty="0" smtClean="0">
                <a:solidFill>
                  <a:srgbClr val="C92360"/>
                </a:solidFill>
                <a:latin typeface="Arial" panose="020B0604020202020204" pitchFamily="34" charset="0"/>
                <a:cs typeface="Arial" panose="020B0604020202020204" pitchFamily="34" charset="0"/>
              </a:rPr>
              <a:t>QUIZ</a:t>
            </a:r>
            <a:endParaRPr lang="fr-FR" sz="4000" b="1" dirty="0" smtClean="0">
              <a:solidFill>
                <a:srgbClr val="C92360"/>
              </a:solidFill>
              <a:latin typeface="Arial" panose="020B0604020202020204" pitchFamily="34" charset="0"/>
              <a:cs typeface="Arial" panose="020B0604020202020204" pitchFamily="34" charset="0"/>
            </a:endParaRPr>
          </a:p>
        </p:txBody>
      </p:sp>
      <p:sp>
        <p:nvSpPr>
          <p:cNvPr id="13" name="Espace réservé du texte 15"/>
          <p:cNvSpPr>
            <a:spLocks noGrp="1"/>
          </p:cNvSpPr>
          <p:nvPr>
            <p:ph type="body" sz="quarter" idx="11" hasCustomPrompt="1"/>
          </p:nvPr>
        </p:nvSpPr>
        <p:spPr>
          <a:xfrm>
            <a:off x="2232000" y="6453336"/>
            <a:ext cx="4680000" cy="36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5" name="ZoneTexte 14"/>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smtClean="0">
                <a:solidFill>
                  <a:srgbClr val="078EE9"/>
                </a:solidFill>
              </a:rPr>
              <a:pPr algn="r"/>
              <a:t>‹N°›</a:t>
            </a:fld>
            <a:endParaRPr lang="fr-FR" dirty="0">
              <a:solidFill>
                <a:srgbClr val="078EE9"/>
              </a:solidFill>
            </a:endParaRPr>
          </a:p>
        </p:txBody>
      </p:sp>
    </p:spTree>
    <p:extLst>
      <p:ext uri="{BB962C8B-B14F-4D97-AF65-F5344CB8AC3E}">
        <p14:creationId xmlns:p14="http://schemas.microsoft.com/office/powerpoint/2010/main" val="408542131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vrai ou faux">
    <p:spTree>
      <p:nvGrpSpPr>
        <p:cNvPr id="1" name=""/>
        <p:cNvGrpSpPr/>
        <p:nvPr/>
      </p:nvGrpSpPr>
      <p:grpSpPr>
        <a:xfrm>
          <a:off x="0" y="0"/>
          <a:ext cx="0" cy="0"/>
          <a:chOff x="0" y="0"/>
          <a:chExt cx="0" cy="0"/>
        </a:xfrm>
      </p:grpSpPr>
      <p:sp>
        <p:nvSpPr>
          <p:cNvPr id="10" name="Rectangle 9"/>
          <p:cNvSpPr/>
          <p:nvPr userDrawn="1"/>
        </p:nvSpPr>
        <p:spPr>
          <a:xfrm>
            <a:off x="4564" y="3068960"/>
            <a:ext cx="9144000" cy="378904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3" name="Sous-titre 2"/>
          <p:cNvSpPr>
            <a:spLocks noGrp="1"/>
          </p:cNvSpPr>
          <p:nvPr>
            <p:ph type="subTitle" idx="1" hasCustomPrompt="1"/>
          </p:nvPr>
        </p:nvSpPr>
        <p:spPr>
          <a:xfrm>
            <a:off x="292088" y="3501008"/>
            <a:ext cx="8568952" cy="1752600"/>
          </a:xfrm>
          <a:prstGeom prst="rect">
            <a:avLst/>
          </a:prstGeom>
        </p:spPr>
        <p:txBody>
          <a:bodyPr>
            <a:normAutofit/>
          </a:bodyPr>
          <a:lstStyle>
            <a:lvl1pPr marL="0" indent="0" algn="ctr">
              <a:buNone/>
              <a:defRPr sz="2800" b="1" baseline="0">
                <a:solidFill>
                  <a:srgbClr val="078EE9"/>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Question</a:t>
            </a:r>
            <a:endParaRPr lang="fr-FR" dirty="0"/>
          </a:p>
        </p:txBody>
      </p:sp>
      <p:sp>
        <p:nvSpPr>
          <p:cNvPr id="7" name="Titre 1"/>
          <p:cNvSpPr txBox="1">
            <a:spLocks/>
          </p:cNvSpPr>
          <p:nvPr userDrawn="1"/>
        </p:nvSpPr>
        <p:spPr>
          <a:xfrm>
            <a:off x="4564" y="748653"/>
            <a:ext cx="9252992"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baseline="0">
                <a:solidFill>
                  <a:schemeClr val="tx1"/>
                </a:solidFill>
                <a:latin typeface="+mj-lt"/>
                <a:ea typeface="+mj-ea"/>
                <a:cs typeface="+mj-cs"/>
              </a:defRPr>
            </a:lvl1pPr>
          </a:lstStyle>
          <a:p>
            <a:r>
              <a:rPr lang="fr-FR" sz="9600" b="1" dirty="0" smtClean="0">
                <a:solidFill>
                  <a:srgbClr val="CA2260"/>
                </a:solidFill>
                <a:latin typeface="Myriad Pro" pitchFamily="34" charset="0"/>
              </a:rPr>
              <a:t>VRAI ou FAUX</a:t>
            </a:r>
          </a:p>
        </p:txBody>
      </p:sp>
      <p:sp>
        <p:nvSpPr>
          <p:cNvPr id="2" name="ZoneTexte 1"/>
          <p:cNvSpPr txBox="1"/>
          <p:nvPr userDrawn="1"/>
        </p:nvSpPr>
        <p:spPr>
          <a:xfrm>
            <a:off x="4049942" y="2021939"/>
            <a:ext cx="1044116" cy="830997"/>
          </a:xfrm>
          <a:prstGeom prst="rect">
            <a:avLst/>
          </a:prstGeom>
          <a:noFill/>
        </p:spPr>
        <p:txBody>
          <a:bodyPr wrap="square" lIns="36000" rIns="36000" rtlCol="0">
            <a:spAutoFit/>
          </a:bodyPr>
          <a:lstStyle/>
          <a:p>
            <a:r>
              <a:rPr lang="fr-FR" sz="4800" b="1" dirty="0" smtClean="0">
                <a:solidFill>
                  <a:prstClr val="white"/>
                </a:solidFill>
                <a:latin typeface="Myriad Pro" pitchFamily="34" charset="0"/>
              </a:rPr>
              <a:t>OU</a:t>
            </a:r>
            <a:endParaRPr lang="fr-FR" dirty="0">
              <a:solidFill>
                <a:prstClr val="black"/>
              </a:solidFill>
            </a:endParaRPr>
          </a:p>
        </p:txBody>
      </p:sp>
      <p:sp>
        <p:nvSpPr>
          <p:cNvPr id="14" name="ZoneTexte 13"/>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smtClean="0">
                <a:solidFill>
                  <a:srgbClr val="078EE9"/>
                </a:solidFill>
              </a:rPr>
              <a:pPr algn="r"/>
              <a:t>‹N°›</a:t>
            </a:fld>
            <a:endParaRPr lang="fr-FR" dirty="0">
              <a:solidFill>
                <a:srgbClr val="078EE9"/>
              </a:solidFill>
            </a:endParaRPr>
          </a:p>
        </p:txBody>
      </p:sp>
      <p:sp>
        <p:nvSpPr>
          <p:cNvPr id="12" name="Espace réservé du texte 15"/>
          <p:cNvSpPr>
            <a:spLocks noGrp="1"/>
          </p:cNvSpPr>
          <p:nvPr>
            <p:ph type="body" sz="quarter" idx="11" hasCustomPrompt="1"/>
          </p:nvPr>
        </p:nvSpPr>
        <p:spPr>
          <a:xfrm>
            <a:off x="2232000" y="6453336"/>
            <a:ext cx="4680000" cy="36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Tree>
    <p:extLst>
      <p:ext uri="{BB962C8B-B14F-4D97-AF65-F5344CB8AC3E}">
        <p14:creationId xmlns:p14="http://schemas.microsoft.com/office/powerpoint/2010/main" val="301344166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En savoir plus">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9064" y="1628800"/>
            <a:ext cx="1770808"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a:off x="4763523" y="2695029"/>
            <a:ext cx="3768917" cy="369332"/>
          </a:xfrm>
          <a:prstGeom prst="rect">
            <a:avLst/>
          </a:prstGeom>
        </p:spPr>
        <p:txBody>
          <a:bodyPr wrap="none">
            <a:spAutoFit/>
          </a:bodyPr>
          <a:lstStyle/>
          <a:p>
            <a:r>
              <a:rPr lang="fr-FR" dirty="0">
                <a:solidFill>
                  <a:prstClr val="black"/>
                </a:solidFill>
                <a:hlinkClick r:id="rId3"/>
              </a:rPr>
              <a:t>https://</a:t>
            </a:r>
            <a:r>
              <a:rPr lang="fr-FR" dirty="0" smtClean="0">
                <a:solidFill>
                  <a:prstClr val="black"/>
                </a:solidFill>
                <a:hlinkClick r:id="rId3"/>
              </a:rPr>
              <a:t>www.mesquestionsdargent.fr</a:t>
            </a:r>
            <a:endParaRPr lang="fr-FR" dirty="0">
              <a:solidFill>
                <a:prstClr val="black"/>
              </a:solidFill>
            </a:endParaRPr>
          </a:p>
        </p:txBody>
      </p:sp>
      <p:sp>
        <p:nvSpPr>
          <p:cNvPr id="12" name="Rectangle 11"/>
          <p:cNvSpPr/>
          <p:nvPr userDrawn="1"/>
        </p:nvSpPr>
        <p:spPr>
          <a:xfrm>
            <a:off x="889420" y="2695029"/>
            <a:ext cx="3116687" cy="369332"/>
          </a:xfrm>
          <a:prstGeom prst="rect">
            <a:avLst/>
          </a:prstGeom>
        </p:spPr>
        <p:txBody>
          <a:bodyPr wrap="none">
            <a:spAutoFit/>
          </a:bodyPr>
          <a:lstStyle/>
          <a:p>
            <a:r>
              <a:rPr lang="fr-FR" dirty="0">
                <a:solidFill>
                  <a:prstClr val="black"/>
                </a:solidFill>
                <a:hlinkClick r:id="rId4"/>
              </a:rPr>
              <a:t>https://</a:t>
            </a:r>
            <a:r>
              <a:rPr lang="fr-FR" dirty="0" smtClean="0">
                <a:solidFill>
                  <a:prstClr val="black"/>
                </a:solidFill>
                <a:hlinkClick r:id="rId4"/>
              </a:rPr>
              <a:t>www.banque-france.fr</a:t>
            </a:r>
            <a:endParaRPr lang="fr-FR" dirty="0">
              <a:solidFill>
                <a:prstClr val="black"/>
              </a:solidFill>
            </a:endParaRPr>
          </a:p>
        </p:txBody>
      </p:sp>
      <p:sp>
        <p:nvSpPr>
          <p:cNvPr id="19" name="ZoneTexte 18"/>
          <p:cNvSpPr txBox="1"/>
          <p:nvPr userDrawn="1"/>
        </p:nvSpPr>
        <p:spPr>
          <a:xfrm>
            <a:off x="0" y="427311"/>
            <a:ext cx="9144000" cy="769441"/>
          </a:xfrm>
          <a:prstGeom prst="rect">
            <a:avLst/>
          </a:prstGeom>
          <a:noFill/>
        </p:spPr>
        <p:txBody>
          <a:bodyPr wrap="square" rtlCol="0">
            <a:spAutoFit/>
          </a:bodyPr>
          <a:lstStyle/>
          <a:p>
            <a:pPr algn="ctr"/>
            <a:r>
              <a:rPr lang="fr-FR" sz="4400" b="1" dirty="0" smtClean="0">
                <a:solidFill>
                  <a:srgbClr val="213B76"/>
                </a:solidFill>
                <a:latin typeface="Arial" panose="020B0604020202020204" pitchFamily="34" charset="0"/>
                <a:cs typeface="Arial" panose="020B0604020202020204" pitchFamily="34" charset="0"/>
              </a:rPr>
              <a:t>En savoir plus</a:t>
            </a:r>
            <a:endParaRPr lang="fr-FR" sz="4400" b="1" dirty="0">
              <a:solidFill>
                <a:srgbClr val="213B76"/>
              </a:solidFill>
              <a:latin typeface="Arial" panose="020B0604020202020204" pitchFamily="34" charset="0"/>
              <a:cs typeface="Arial" panose="020B0604020202020204" pitchFamily="34" charset="0"/>
            </a:endParaRPr>
          </a:p>
        </p:txBody>
      </p:sp>
      <p:sp>
        <p:nvSpPr>
          <p:cNvPr id="27" name="Espace réservé du texte 26"/>
          <p:cNvSpPr>
            <a:spLocks noGrp="1"/>
          </p:cNvSpPr>
          <p:nvPr>
            <p:ph type="body" sz="quarter" idx="13"/>
          </p:nvPr>
        </p:nvSpPr>
        <p:spPr>
          <a:xfrm>
            <a:off x="467544" y="3227279"/>
            <a:ext cx="3528000" cy="2880000"/>
          </a:xfrm>
          <a:prstGeom prst="rect">
            <a:avLst/>
          </a:prstGeom>
          <a:ln w="25400">
            <a:solidFill>
              <a:srgbClr val="213B76"/>
            </a:solidFill>
          </a:ln>
        </p:spPr>
        <p:txBody>
          <a:bodyPr/>
          <a:lstStyle>
            <a:lvl1pPr marL="0" indent="0">
              <a:spcAft>
                <a:spcPts val="600"/>
              </a:spcAft>
              <a:buNone/>
              <a:defRPr b="0">
                <a:solidFill>
                  <a:srgbClr val="213B76"/>
                </a:solidFill>
              </a:defRPr>
            </a:lvl1pPr>
            <a:lvl2pPr>
              <a:defRPr b="0"/>
            </a:lvl2pPr>
            <a:lvl3pPr>
              <a:defRPr b="0"/>
            </a:lvl3pPr>
            <a:lvl4pPr>
              <a:defRPr b="0"/>
            </a:lvl4pPr>
            <a:lvl5pPr>
              <a:defRPr b="0"/>
            </a:lvl5pPr>
          </a:lstStyle>
          <a:p>
            <a:pPr lvl="0"/>
            <a:endParaRPr lang="fr-FR" dirty="0"/>
          </a:p>
        </p:txBody>
      </p:sp>
      <p:sp>
        <p:nvSpPr>
          <p:cNvPr id="28" name="Espace réservé du texte 26"/>
          <p:cNvSpPr>
            <a:spLocks noGrp="1"/>
          </p:cNvSpPr>
          <p:nvPr>
            <p:ph type="body" sz="quarter" idx="14"/>
          </p:nvPr>
        </p:nvSpPr>
        <p:spPr>
          <a:xfrm>
            <a:off x="4860424" y="3227279"/>
            <a:ext cx="3528000" cy="2880000"/>
          </a:xfrm>
          <a:prstGeom prst="rect">
            <a:avLst/>
          </a:prstGeom>
          <a:ln w="25400">
            <a:solidFill>
              <a:srgbClr val="213B76"/>
            </a:solidFill>
          </a:ln>
        </p:spPr>
        <p:txBody>
          <a:bodyPr/>
          <a:lstStyle>
            <a:lvl1pPr marL="0" indent="0">
              <a:spcAft>
                <a:spcPts val="600"/>
              </a:spcAft>
              <a:buNone/>
              <a:defRPr b="0">
                <a:solidFill>
                  <a:srgbClr val="213B76"/>
                </a:solidFill>
              </a:defRPr>
            </a:lvl1pPr>
            <a:lvl2pPr>
              <a:defRPr b="0"/>
            </a:lvl2pPr>
            <a:lvl3pPr>
              <a:defRPr b="0"/>
            </a:lvl3pPr>
            <a:lvl4pPr>
              <a:defRPr b="0"/>
            </a:lvl4pPr>
            <a:lvl5pPr>
              <a:defRPr b="0"/>
            </a:lvl5pPr>
          </a:lstStyle>
          <a:p>
            <a:pPr lvl="0"/>
            <a:endParaRPr lang="fr-FR" dirty="0"/>
          </a:p>
        </p:txBody>
      </p:sp>
      <p:sp>
        <p:nvSpPr>
          <p:cNvPr id="16" name="Espace réservé du texte 15"/>
          <p:cNvSpPr>
            <a:spLocks noGrp="1"/>
          </p:cNvSpPr>
          <p:nvPr>
            <p:ph type="body" sz="quarter" idx="11" hasCustomPrompt="1"/>
          </p:nvPr>
        </p:nvSpPr>
        <p:spPr>
          <a:xfrm>
            <a:off x="2232000" y="6453336"/>
            <a:ext cx="4680000" cy="36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8" name="ZoneTexte 17"/>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smtClean="0">
                <a:solidFill>
                  <a:srgbClr val="078EE9"/>
                </a:solidFill>
              </a:rPr>
              <a:pPr algn="r"/>
              <a:t>‹N°›</a:t>
            </a:fld>
            <a:endParaRPr lang="fr-FR" dirty="0">
              <a:solidFill>
                <a:srgbClr val="078EE9"/>
              </a:solidFill>
            </a:endParaRPr>
          </a:p>
        </p:txBody>
      </p:sp>
      <p:pic>
        <p:nvPicPr>
          <p:cNvPr id="1026" name="Picture 2" descr="Y:\Education_financiere_Public\02-COMMUNICATION\E-IMAGES\logo MQDA\Logo_MesQuestionsDargent_HD.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681628" y="1815556"/>
            <a:ext cx="3922820" cy="67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35893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3123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emière page power poin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0112" y="2348880"/>
            <a:ext cx="3312368" cy="1143000"/>
          </a:xfrm>
          <a:prstGeom prst="rect">
            <a:avLst/>
          </a:prstGeom>
        </p:spPr>
        <p:txBody>
          <a:bodyPr/>
          <a:lstStyle>
            <a:lvl1pPr>
              <a:defRPr sz="2400" b="1">
                <a:solidFill>
                  <a:srgbClr val="078EE9"/>
                </a:solidFill>
                <a:latin typeface="Myriad Pro" pitchFamily="34" charset="0"/>
              </a:defRPr>
            </a:lvl1pPr>
          </a:lstStyle>
          <a:p>
            <a:r>
              <a:rPr lang="fr-FR" dirty="0" smtClean="0"/>
              <a:t>MODIFIEZ LE STYLE DU TITRE</a:t>
            </a:r>
            <a:endParaRPr lang="fr-FR" dirty="0"/>
          </a:p>
        </p:txBody>
      </p:sp>
    </p:spTree>
    <p:extLst>
      <p:ext uri="{BB962C8B-B14F-4D97-AF65-F5344CB8AC3E}">
        <p14:creationId xmlns:p14="http://schemas.microsoft.com/office/powerpoint/2010/main" val="9048267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re avec hiérarchie I. II. … avec puces ">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468312" y="1484312"/>
            <a:ext cx="8424167" cy="4392960"/>
          </a:xfrm>
          <a:prstGeom prst="rect">
            <a:avLst/>
          </a:prstGeo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titre 1"/>
          <p:cNvSpPr>
            <a:spLocks noGrp="1"/>
          </p:cNvSpPr>
          <p:nvPr>
            <p:ph type="title" hasCustomPrompt="1"/>
          </p:nvPr>
        </p:nvSpPr>
        <p:spPr>
          <a:xfrm>
            <a:off x="468313" y="0"/>
            <a:ext cx="8435280" cy="1368000"/>
          </a:xfrm>
          <a:prstGeom prst="rect">
            <a:avLst/>
          </a:prstGeom>
        </p:spPr>
        <p:txBody>
          <a:bodyPr vert="horz" lIns="91440" tIns="45720" rIns="91440" bIns="45720" rtlCol="0" anchor="ctr">
            <a:normAutofit/>
          </a:bodyPr>
          <a:lstStyle>
            <a:lvl1pPr marL="571500" indent="-571500" algn="l">
              <a:buFont typeface="+mj-lt"/>
              <a:buAutoNum type="romanUcPeriod"/>
              <a:defRPr sz="3200" b="1" baseline="0">
                <a:solidFill>
                  <a:srgbClr val="078EE9"/>
                </a:solidFill>
                <a:latin typeface="Myriad Pro"/>
              </a:defRPr>
            </a:lvl1pPr>
          </a:lstStyle>
          <a:p>
            <a:r>
              <a:rPr lang="fr-FR" dirty="0" smtClean="0"/>
              <a:t>Titre avec hiérarchie I. II. … avec puces </a:t>
            </a:r>
          </a:p>
        </p:txBody>
      </p:sp>
      <p:sp>
        <p:nvSpPr>
          <p:cNvPr id="10" name="Espace réservé du texte 15"/>
          <p:cNvSpPr>
            <a:spLocks noGrp="1"/>
          </p:cNvSpPr>
          <p:nvPr>
            <p:ph type="body" sz="quarter" idx="11" hasCustomPrompt="1"/>
          </p:nvPr>
        </p:nvSpPr>
        <p:spPr>
          <a:xfrm>
            <a:off x="2232000" y="6453336"/>
            <a:ext cx="4680000" cy="36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2" name="ZoneTexte 11"/>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smtClean="0">
                <a:solidFill>
                  <a:srgbClr val="078EE9"/>
                </a:solidFill>
              </a:rPr>
              <a:pPr algn="r"/>
              <a:t>‹N°›</a:t>
            </a:fld>
            <a:endParaRPr lang="fr-FR" dirty="0">
              <a:solidFill>
                <a:srgbClr val="078EE9"/>
              </a:solidFill>
            </a:endParaRPr>
          </a:p>
        </p:txBody>
      </p:sp>
    </p:spTree>
    <p:extLst>
      <p:ext uri="{BB962C8B-B14F-4D97-AF65-F5344CB8AC3E}">
        <p14:creationId xmlns:p14="http://schemas.microsoft.com/office/powerpoint/2010/main" val="19843606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re uniquement">
    <p:spTree>
      <p:nvGrpSpPr>
        <p:cNvPr id="1" name=""/>
        <p:cNvGrpSpPr/>
        <p:nvPr/>
      </p:nvGrpSpPr>
      <p:grpSpPr>
        <a:xfrm>
          <a:off x="0" y="0"/>
          <a:ext cx="0" cy="0"/>
          <a:chOff x="0" y="0"/>
          <a:chExt cx="0" cy="0"/>
        </a:xfrm>
      </p:grpSpPr>
      <p:sp>
        <p:nvSpPr>
          <p:cNvPr id="19" name="Rectangle 8"/>
          <p:cNvSpPr>
            <a:spLocks noGrp="1"/>
          </p:cNvSpPr>
          <p:nvPr>
            <p:ph type="body" sz="quarter" idx="13" hasCustomPrompt="1"/>
          </p:nvPr>
        </p:nvSpPr>
        <p:spPr>
          <a:xfrm>
            <a:off x="304800" y="381000"/>
            <a:ext cx="8839200" cy="383704"/>
          </a:xfrm>
          <a:prstGeom prst="rect">
            <a:avLst/>
          </a:prstGeom>
          <a:solidFill>
            <a:srgbClr val="00B0F0"/>
          </a:solidFill>
        </p:spPr>
        <p:txBody>
          <a:bodyPr>
            <a:noAutofit/>
          </a:bodyPr>
          <a:lstStyle>
            <a:lvl1pPr eaLnBrk="1" latinLnBrk="0" hangingPunct="1">
              <a:defRPr kumimoji="0" lang="fr-FR" sz="2000" b="0">
                <a:solidFill>
                  <a:schemeClr val="bg1"/>
                </a:solidFill>
                <a:latin typeface="+mj-lt"/>
              </a:defRPr>
            </a:lvl1pPr>
            <a:extLst/>
          </a:lstStyle>
          <a:p>
            <a:pPr lvl="0"/>
            <a:r>
              <a:rPr kumimoji="0" lang="fr-FR" dirty="0"/>
              <a:t>Cliquez pour ajouter un titre</a:t>
            </a:r>
          </a:p>
        </p:txBody>
      </p:sp>
      <p:sp>
        <p:nvSpPr>
          <p:cNvPr id="8" name="Rectangle 8"/>
          <p:cNvSpPr>
            <a:spLocks noGrp="1"/>
          </p:cNvSpPr>
          <p:nvPr>
            <p:ph type="sldNum" sz="quarter" idx="15"/>
          </p:nvPr>
        </p:nvSpPr>
        <p:spPr>
          <a:xfrm>
            <a:off x="6512381" y="6275914"/>
            <a:ext cx="1009650" cy="365125"/>
          </a:xfrm>
          <a:prstGeom prst="rect">
            <a:avLst/>
          </a:prstGeom>
        </p:spPr>
        <p:txBody>
          <a:bodyPr/>
          <a:lstStyle/>
          <a:p>
            <a:fld id="{256D3EEF-DE4E-429D-8EC4-DDC531AFF587}" type="slidenum">
              <a:rPr>
                <a:solidFill>
                  <a:prstClr val="white"/>
                </a:solidFill>
              </a:rPr>
              <a:pPr/>
              <a:t>‹N°›</a:t>
            </a:fld>
            <a:endParaRPr dirty="0">
              <a:solidFill>
                <a:prstClr val="white"/>
              </a:solidFill>
            </a:endParaRPr>
          </a:p>
        </p:txBody>
      </p:sp>
    </p:spTree>
    <p:extLst>
      <p:ext uri="{BB962C8B-B14F-4D97-AF65-F5344CB8AC3E}">
        <p14:creationId xmlns:p14="http://schemas.microsoft.com/office/powerpoint/2010/main" val="72218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3 titres">
    <p:spTree>
      <p:nvGrpSpPr>
        <p:cNvPr id="1" name=""/>
        <p:cNvGrpSpPr/>
        <p:nvPr/>
      </p:nvGrpSpPr>
      <p:grpSpPr>
        <a:xfrm>
          <a:off x="0" y="0"/>
          <a:ext cx="0" cy="0"/>
          <a:chOff x="0" y="0"/>
          <a:chExt cx="0" cy="0"/>
        </a:xfrm>
      </p:grpSpPr>
      <p:cxnSp>
        <p:nvCxnSpPr>
          <p:cNvPr id="8" name="Connecteur droit 7"/>
          <p:cNvCxnSpPr/>
          <p:nvPr userDrawn="1"/>
        </p:nvCxnSpPr>
        <p:spPr>
          <a:xfrm flipV="1">
            <a:off x="1475656" y="1556792"/>
            <a:ext cx="1656000" cy="6264696"/>
          </a:xfrm>
          <a:prstGeom prst="line">
            <a:avLst/>
          </a:prstGeom>
          <a:ln w="57150">
            <a:solidFill>
              <a:srgbClr val="078EE9"/>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userDrawn="1"/>
        </p:nvCxnSpPr>
        <p:spPr>
          <a:xfrm flipV="1">
            <a:off x="1475840" y="2924944"/>
            <a:ext cx="1656000" cy="6264696"/>
          </a:xfrm>
          <a:prstGeom prst="line">
            <a:avLst/>
          </a:prstGeom>
          <a:ln w="57150">
            <a:solidFill>
              <a:srgbClr val="078EE9">
                <a:alpha val="80000"/>
              </a:srgbClr>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flipV="1">
            <a:off x="1475840" y="4293096"/>
            <a:ext cx="1656000" cy="6264696"/>
          </a:xfrm>
          <a:prstGeom prst="line">
            <a:avLst/>
          </a:prstGeom>
          <a:ln w="57150">
            <a:solidFill>
              <a:srgbClr val="078EE9">
                <a:alpha val="60000"/>
              </a:srgbClr>
            </a:solidFill>
          </a:ln>
        </p:spPr>
        <p:style>
          <a:lnRef idx="1">
            <a:schemeClr val="accent1"/>
          </a:lnRef>
          <a:fillRef idx="0">
            <a:schemeClr val="accent1"/>
          </a:fillRef>
          <a:effectRef idx="0">
            <a:schemeClr val="accent1"/>
          </a:effectRef>
          <a:fontRef idx="minor">
            <a:schemeClr val="tx1"/>
          </a:fontRef>
        </p:style>
      </p:cxnSp>
      <p:sp>
        <p:nvSpPr>
          <p:cNvPr id="15" name="Espace réservé du texte 12"/>
          <p:cNvSpPr>
            <a:spLocks noGrp="1"/>
          </p:cNvSpPr>
          <p:nvPr>
            <p:ph type="body" sz="quarter" idx="14" hasCustomPrompt="1"/>
          </p:nvPr>
        </p:nvSpPr>
        <p:spPr>
          <a:xfrm>
            <a:off x="3059832" y="2636912"/>
            <a:ext cx="5616624" cy="1152971"/>
          </a:xfrm>
          <a:prstGeom prst="rect">
            <a:avLst/>
          </a:prstGeom>
        </p:spPr>
        <p:txBody>
          <a:bodyPr/>
          <a:lstStyle>
            <a:lvl1pPr marL="265113" indent="-265113">
              <a:defRPr sz="24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2ème titre</a:t>
            </a:r>
            <a:endParaRPr lang="fr-FR" dirty="0"/>
          </a:p>
        </p:txBody>
      </p:sp>
      <p:sp>
        <p:nvSpPr>
          <p:cNvPr id="18" name="Espace réservé du texte 12"/>
          <p:cNvSpPr>
            <a:spLocks noGrp="1"/>
          </p:cNvSpPr>
          <p:nvPr>
            <p:ph type="body" sz="quarter" idx="15" hasCustomPrompt="1"/>
          </p:nvPr>
        </p:nvSpPr>
        <p:spPr>
          <a:xfrm>
            <a:off x="3059832" y="4005064"/>
            <a:ext cx="5616624" cy="1152971"/>
          </a:xfrm>
          <a:prstGeom prst="rect">
            <a:avLst/>
          </a:prstGeom>
        </p:spPr>
        <p:txBody>
          <a:bodyPr/>
          <a:lstStyle>
            <a:lvl1pPr marL="265113" indent="-265113">
              <a:defRPr sz="24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3ème titre</a:t>
            </a:r>
            <a:endParaRPr lang="fr-FR" dirty="0"/>
          </a:p>
        </p:txBody>
      </p:sp>
      <p:sp>
        <p:nvSpPr>
          <p:cNvPr id="20" name="Espace réservé du texte 12"/>
          <p:cNvSpPr>
            <a:spLocks noGrp="1"/>
          </p:cNvSpPr>
          <p:nvPr>
            <p:ph type="body" sz="quarter" idx="17" hasCustomPrompt="1"/>
          </p:nvPr>
        </p:nvSpPr>
        <p:spPr>
          <a:xfrm>
            <a:off x="3059832" y="1267917"/>
            <a:ext cx="5616624" cy="1152971"/>
          </a:xfrm>
          <a:prstGeom prst="rect">
            <a:avLst/>
          </a:prstGeom>
        </p:spPr>
        <p:txBody>
          <a:bodyPr/>
          <a:lstStyle>
            <a:lvl1pPr marL="265113" indent="-265113">
              <a:defRPr sz="24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1er titre</a:t>
            </a:r>
            <a:endParaRPr lang="fr-FR" dirty="0"/>
          </a:p>
        </p:txBody>
      </p:sp>
    </p:spTree>
    <p:extLst>
      <p:ext uri="{BB962C8B-B14F-4D97-AF65-F5344CB8AC3E}">
        <p14:creationId xmlns:p14="http://schemas.microsoft.com/office/powerpoint/2010/main" val="355056350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quiz question">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72484" r="1"/>
          <a:stretch/>
        </p:blipFill>
        <p:spPr>
          <a:xfrm>
            <a:off x="107504" y="16183"/>
            <a:ext cx="2999062" cy="6860739"/>
          </a:xfrm>
          <a:prstGeom prst="rect">
            <a:avLst/>
          </a:prstGeom>
        </p:spPr>
      </p:pic>
      <p:sp>
        <p:nvSpPr>
          <p:cNvPr id="7" name="Rectangle 6"/>
          <p:cNvSpPr/>
          <p:nvPr userDrawn="1"/>
        </p:nvSpPr>
        <p:spPr>
          <a:xfrm>
            <a:off x="4564" y="1844824"/>
            <a:ext cx="9144000" cy="5013176"/>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panose="020B0604020202020204" pitchFamily="34" charset="0"/>
              <a:cs typeface="Arial" panose="020B0604020202020204" pitchFamily="34" charset="0"/>
            </a:endParaRPr>
          </a:p>
        </p:txBody>
      </p:sp>
      <p:sp>
        <p:nvSpPr>
          <p:cNvPr id="2" name="Titre 1"/>
          <p:cNvSpPr>
            <a:spLocks noGrp="1"/>
          </p:cNvSpPr>
          <p:nvPr>
            <p:ph type="title" hasCustomPrompt="1"/>
          </p:nvPr>
        </p:nvSpPr>
        <p:spPr>
          <a:xfrm>
            <a:off x="2411760" y="2132856"/>
            <a:ext cx="6408712" cy="4104456"/>
          </a:xfrm>
          <a:prstGeom prst="rect">
            <a:avLst/>
          </a:prstGeom>
        </p:spPr>
        <p:txBody>
          <a:bodyPr>
            <a:noAutofit/>
          </a:bodyPr>
          <a:lstStyle>
            <a:lvl1pPr algn="l">
              <a:defRPr sz="2000" b="1">
                <a:solidFill>
                  <a:srgbClr val="078EE9"/>
                </a:solidFill>
                <a:latin typeface="Myriad Pro" pitchFamily="34" charset="0"/>
                <a:cs typeface="Myriad Arabic" pitchFamily="50" charset="-78"/>
              </a:defRPr>
            </a:lvl1pPr>
          </a:lstStyle>
          <a:p>
            <a:r>
              <a:rPr lang="fr-FR" dirty="0" smtClean="0"/>
              <a:t>Questions </a:t>
            </a:r>
            <a:endParaRPr lang="fr-FR" dirty="0"/>
          </a:p>
        </p:txBody>
      </p:sp>
      <p:sp>
        <p:nvSpPr>
          <p:cNvPr id="9" name="Titre 1"/>
          <p:cNvSpPr txBox="1">
            <a:spLocks/>
          </p:cNvSpPr>
          <p:nvPr userDrawn="1"/>
        </p:nvSpPr>
        <p:spPr>
          <a:xfrm>
            <a:off x="4355976" y="24583"/>
            <a:ext cx="5334744"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baseline="0">
                <a:solidFill>
                  <a:schemeClr val="tx1"/>
                </a:solidFill>
                <a:latin typeface="+mj-lt"/>
                <a:ea typeface="+mj-ea"/>
                <a:cs typeface="+mj-cs"/>
              </a:defRPr>
            </a:lvl1pPr>
          </a:lstStyle>
          <a:p>
            <a:r>
              <a:rPr lang="fr-FR" sz="9600" b="1" dirty="0" smtClean="0">
                <a:solidFill>
                  <a:srgbClr val="C92360"/>
                </a:solidFill>
                <a:latin typeface="Arial" panose="020B0604020202020204" pitchFamily="34" charset="0"/>
                <a:cs typeface="Arial" panose="020B0604020202020204" pitchFamily="34" charset="0"/>
              </a:rPr>
              <a:t>QUIZ</a:t>
            </a:r>
            <a:endParaRPr lang="fr-FR" sz="4000" b="1" dirty="0" smtClean="0">
              <a:solidFill>
                <a:srgbClr val="C92360"/>
              </a:solidFill>
              <a:latin typeface="Arial" panose="020B0604020202020204" pitchFamily="34" charset="0"/>
              <a:cs typeface="Arial" panose="020B0604020202020204" pitchFamily="34" charset="0"/>
            </a:endParaRPr>
          </a:p>
        </p:txBody>
      </p:sp>
      <p:sp>
        <p:nvSpPr>
          <p:cNvPr id="13" name="Espace réservé du texte 15"/>
          <p:cNvSpPr>
            <a:spLocks noGrp="1"/>
          </p:cNvSpPr>
          <p:nvPr>
            <p:ph type="body" sz="quarter" idx="11" hasCustomPrompt="1"/>
          </p:nvPr>
        </p:nvSpPr>
        <p:spPr>
          <a:xfrm>
            <a:off x="2232000" y="6453336"/>
            <a:ext cx="4680000" cy="36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5" name="ZoneTexte 14"/>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smtClean="0">
                <a:solidFill>
                  <a:srgbClr val="078EE9"/>
                </a:solidFill>
              </a:rPr>
              <a:pPr algn="r"/>
              <a:t>‹N°›</a:t>
            </a:fld>
            <a:endParaRPr lang="fr-FR" dirty="0">
              <a:solidFill>
                <a:srgbClr val="078EE9"/>
              </a:solidFill>
            </a:endParaRPr>
          </a:p>
        </p:txBody>
      </p:sp>
    </p:spTree>
    <p:extLst>
      <p:ext uri="{BB962C8B-B14F-4D97-AF65-F5344CB8AC3E}">
        <p14:creationId xmlns:p14="http://schemas.microsoft.com/office/powerpoint/2010/main" val="52682536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vrai ou faux">
    <p:spTree>
      <p:nvGrpSpPr>
        <p:cNvPr id="1" name=""/>
        <p:cNvGrpSpPr/>
        <p:nvPr/>
      </p:nvGrpSpPr>
      <p:grpSpPr>
        <a:xfrm>
          <a:off x="0" y="0"/>
          <a:ext cx="0" cy="0"/>
          <a:chOff x="0" y="0"/>
          <a:chExt cx="0" cy="0"/>
        </a:xfrm>
      </p:grpSpPr>
      <p:sp>
        <p:nvSpPr>
          <p:cNvPr id="10" name="Rectangle 9"/>
          <p:cNvSpPr/>
          <p:nvPr userDrawn="1"/>
        </p:nvSpPr>
        <p:spPr>
          <a:xfrm>
            <a:off x="4564" y="3068960"/>
            <a:ext cx="9144000" cy="378904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3" name="Sous-titre 2"/>
          <p:cNvSpPr>
            <a:spLocks noGrp="1"/>
          </p:cNvSpPr>
          <p:nvPr>
            <p:ph type="subTitle" idx="1" hasCustomPrompt="1"/>
          </p:nvPr>
        </p:nvSpPr>
        <p:spPr>
          <a:xfrm>
            <a:off x="292088" y="3501008"/>
            <a:ext cx="8568952" cy="1752600"/>
          </a:xfrm>
          <a:prstGeom prst="rect">
            <a:avLst/>
          </a:prstGeom>
        </p:spPr>
        <p:txBody>
          <a:bodyPr>
            <a:normAutofit/>
          </a:bodyPr>
          <a:lstStyle>
            <a:lvl1pPr marL="0" indent="0" algn="ctr">
              <a:buNone/>
              <a:defRPr sz="2800" b="1" baseline="0">
                <a:solidFill>
                  <a:srgbClr val="078EE9"/>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Question</a:t>
            </a:r>
            <a:endParaRPr lang="fr-FR" dirty="0"/>
          </a:p>
        </p:txBody>
      </p:sp>
      <p:sp>
        <p:nvSpPr>
          <p:cNvPr id="7" name="Titre 1"/>
          <p:cNvSpPr txBox="1">
            <a:spLocks/>
          </p:cNvSpPr>
          <p:nvPr userDrawn="1"/>
        </p:nvSpPr>
        <p:spPr>
          <a:xfrm>
            <a:off x="4564" y="748653"/>
            <a:ext cx="9252992"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baseline="0">
                <a:solidFill>
                  <a:schemeClr val="tx1"/>
                </a:solidFill>
                <a:latin typeface="+mj-lt"/>
                <a:ea typeface="+mj-ea"/>
                <a:cs typeface="+mj-cs"/>
              </a:defRPr>
            </a:lvl1pPr>
          </a:lstStyle>
          <a:p>
            <a:r>
              <a:rPr lang="fr-FR" sz="9600" b="1" dirty="0" smtClean="0">
                <a:solidFill>
                  <a:srgbClr val="CA2260"/>
                </a:solidFill>
                <a:latin typeface="Myriad Pro" pitchFamily="34" charset="0"/>
              </a:rPr>
              <a:t>VRAI ou FAUX</a:t>
            </a:r>
          </a:p>
        </p:txBody>
      </p:sp>
      <p:sp>
        <p:nvSpPr>
          <p:cNvPr id="2" name="ZoneTexte 1"/>
          <p:cNvSpPr txBox="1"/>
          <p:nvPr userDrawn="1"/>
        </p:nvSpPr>
        <p:spPr>
          <a:xfrm>
            <a:off x="4049942" y="2021939"/>
            <a:ext cx="1044116" cy="830997"/>
          </a:xfrm>
          <a:prstGeom prst="rect">
            <a:avLst/>
          </a:prstGeom>
          <a:noFill/>
        </p:spPr>
        <p:txBody>
          <a:bodyPr wrap="square" lIns="36000" rIns="36000" rtlCol="0">
            <a:spAutoFit/>
          </a:bodyPr>
          <a:lstStyle/>
          <a:p>
            <a:r>
              <a:rPr lang="fr-FR" sz="4800" b="1" dirty="0" smtClean="0">
                <a:solidFill>
                  <a:prstClr val="white"/>
                </a:solidFill>
                <a:latin typeface="Myriad Pro" pitchFamily="34" charset="0"/>
              </a:rPr>
              <a:t>OU</a:t>
            </a:r>
            <a:endParaRPr lang="fr-FR" dirty="0">
              <a:solidFill>
                <a:prstClr val="black"/>
              </a:solidFill>
            </a:endParaRPr>
          </a:p>
        </p:txBody>
      </p:sp>
      <p:sp>
        <p:nvSpPr>
          <p:cNvPr id="14" name="ZoneTexte 13"/>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smtClean="0">
                <a:solidFill>
                  <a:srgbClr val="078EE9"/>
                </a:solidFill>
              </a:rPr>
              <a:pPr algn="r"/>
              <a:t>‹N°›</a:t>
            </a:fld>
            <a:endParaRPr lang="fr-FR" dirty="0">
              <a:solidFill>
                <a:srgbClr val="078EE9"/>
              </a:solidFill>
            </a:endParaRPr>
          </a:p>
        </p:txBody>
      </p:sp>
      <p:sp>
        <p:nvSpPr>
          <p:cNvPr id="12" name="Espace réservé du texte 15"/>
          <p:cNvSpPr>
            <a:spLocks noGrp="1"/>
          </p:cNvSpPr>
          <p:nvPr>
            <p:ph type="body" sz="quarter" idx="11" hasCustomPrompt="1"/>
          </p:nvPr>
        </p:nvSpPr>
        <p:spPr>
          <a:xfrm>
            <a:off x="2232000" y="6453336"/>
            <a:ext cx="4680000" cy="36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Tree>
    <p:extLst>
      <p:ext uri="{BB962C8B-B14F-4D97-AF65-F5344CB8AC3E}">
        <p14:creationId xmlns:p14="http://schemas.microsoft.com/office/powerpoint/2010/main" val="260747858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En savoir plus">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9064" y="1628800"/>
            <a:ext cx="1770808"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a:off x="4763523" y="2695029"/>
            <a:ext cx="3768917" cy="369332"/>
          </a:xfrm>
          <a:prstGeom prst="rect">
            <a:avLst/>
          </a:prstGeom>
        </p:spPr>
        <p:txBody>
          <a:bodyPr wrap="none">
            <a:spAutoFit/>
          </a:bodyPr>
          <a:lstStyle/>
          <a:p>
            <a:r>
              <a:rPr lang="fr-FR" dirty="0">
                <a:solidFill>
                  <a:prstClr val="black"/>
                </a:solidFill>
                <a:hlinkClick r:id="rId3"/>
              </a:rPr>
              <a:t>https://</a:t>
            </a:r>
            <a:r>
              <a:rPr lang="fr-FR" dirty="0" smtClean="0">
                <a:solidFill>
                  <a:prstClr val="black"/>
                </a:solidFill>
                <a:hlinkClick r:id="rId3"/>
              </a:rPr>
              <a:t>www.mesquestionsdargent.fr</a:t>
            </a:r>
            <a:endParaRPr lang="fr-FR" dirty="0">
              <a:solidFill>
                <a:prstClr val="black"/>
              </a:solidFill>
            </a:endParaRPr>
          </a:p>
        </p:txBody>
      </p:sp>
      <p:sp>
        <p:nvSpPr>
          <p:cNvPr id="12" name="Rectangle 11"/>
          <p:cNvSpPr/>
          <p:nvPr userDrawn="1"/>
        </p:nvSpPr>
        <p:spPr>
          <a:xfrm>
            <a:off x="889420" y="2695029"/>
            <a:ext cx="3116687" cy="369332"/>
          </a:xfrm>
          <a:prstGeom prst="rect">
            <a:avLst/>
          </a:prstGeom>
        </p:spPr>
        <p:txBody>
          <a:bodyPr wrap="none">
            <a:spAutoFit/>
          </a:bodyPr>
          <a:lstStyle/>
          <a:p>
            <a:r>
              <a:rPr lang="fr-FR" dirty="0">
                <a:solidFill>
                  <a:prstClr val="black"/>
                </a:solidFill>
                <a:hlinkClick r:id="rId4"/>
              </a:rPr>
              <a:t>https://</a:t>
            </a:r>
            <a:r>
              <a:rPr lang="fr-FR" dirty="0" smtClean="0">
                <a:solidFill>
                  <a:prstClr val="black"/>
                </a:solidFill>
                <a:hlinkClick r:id="rId4"/>
              </a:rPr>
              <a:t>www.banque-france.fr</a:t>
            </a:r>
            <a:endParaRPr lang="fr-FR" dirty="0">
              <a:solidFill>
                <a:prstClr val="black"/>
              </a:solidFill>
            </a:endParaRPr>
          </a:p>
        </p:txBody>
      </p:sp>
      <p:sp>
        <p:nvSpPr>
          <p:cNvPr id="19" name="ZoneTexte 18"/>
          <p:cNvSpPr txBox="1"/>
          <p:nvPr userDrawn="1"/>
        </p:nvSpPr>
        <p:spPr>
          <a:xfrm>
            <a:off x="0" y="427311"/>
            <a:ext cx="9144000" cy="769441"/>
          </a:xfrm>
          <a:prstGeom prst="rect">
            <a:avLst/>
          </a:prstGeom>
          <a:noFill/>
        </p:spPr>
        <p:txBody>
          <a:bodyPr wrap="square" rtlCol="0">
            <a:spAutoFit/>
          </a:bodyPr>
          <a:lstStyle/>
          <a:p>
            <a:pPr algn="ctr"/>
            <a:r>
              <a:rPr lang="fr-FR" sz="4400" b="1" dirty="0" smtClean="0">
                <a:solidFill>
                  <a:srgbClr val="213B76"/>
                </a:solidFill>
                <a:latin typeface="Arial" panose="020B0604020202020204" pitchFamily="34" charset="0"/>
                <a:cs typeface="Arial" panose="020B0604020202020204" pitchFamily="34" charset="0"/>
              </a:rPr>
              <a:t>En savoir plus</a:t>
            </a:r>
            <a:endParaRPr lang="fr-FR" sz="4400" b="1" dirty="0">
              <a:solidFill>
                <a:srgbClr val="213B76"/>
              </a:solidFill>
              <a:latin typeface="Arial" panose="020B0604020202020204" pitchFamily="34" charset="0"/>
              <a:cs typeface="Arial" panose="020B0604020202020204" pitchFamily="34" charset="0"/>
            </a:endParaRPr>
          </a:p>
        </p:txBody>
      </p:sp>
      <p:sp>
        <p:nvSpPr>
          <p:cNvPr id="27" name="Espace réservé du texte 26"/>
          <p:cNvSpPr>
            <a:spLocks noGrp="1"/>
          </p:cNvSpPr>
          <p:nvPr>
            <p:ph type="body" sz="quarter" idx="13"/>
          </p:nvPr>
        </p:nvSpPr>
        <p:spPr>
          <a:xfrm>
            <a:off x="467544" y="3227279"/>
            <a:ext cx="3528000" cy="2880000"/>
          </a:xfrm>
          <a:prstGeom prst="rect">
            <a:avLst/>
          </a:prstGeom>
          <a:ln w="25400">
            <a:solidFill>
              <a:srgbClr val="213B76"/>
            </a:solidFill>
          </a:ln>
        </p:spPr>
        <p:txBody>
          <a:bodyPr/>
          <a:lstStyle>
            <a:lvl1pPr marL="0" indent="0">
              <a:spcAft>
                <a:spcPts val="600"/>
              </a:spcAft>
              <a:buNone/>
              <a:defRPr b="0">
                <a:solidFill>
                  <a:srgbClr val="213B76"/>
                </a:solidFill>
              </a:defRPr>
            </a:lvl1pPr>
            <a:lvl2pPr>
              <a:defRPr b="0"/>
            </a:lvl2pPr>
            <a:lvl3pPr>
              <a:defRPr b="0"/>
            </a:lvl3pPr>
            <a:lvl4pPr>
              <a:defRPr b="0"/>
            </a:lvl4pPr>
            <a:lvl5pPr>
              <a:defRPr b="0"/>
            </a:lvl5pPr>
          </a:lstStyle>
          <a:p>
            <a:pPr lvl="0"/>
            <a:endParaRPr lang="fr-FR" dirty="0"/>
          </a:p>
        </p:txBody>
      </p:sp>
      <p:sp>
        <p:nvSpPr>
          <p:cNvPr id="28" name="Espace réservé du texte 26"/>
          <p:cNvSpPr>
            <a:spLocks noGrp="1"/>
          </p:cNvSpPr>
          <p:nvPr>
            <p:ph type="body" sz="quarter" idx="14"/>
          </p:nvPr>
        </p:nvSpPr>
        <p:spPr>
          <a:xfrm>
            <a:off x="4860424" y="3227279"/>
            <a:ext cx="3528000" cy="2880000"/>
          </a:xfrm>
          <a:prstGeom prst="rect">
            <a:avLst/>
          </a:prstGeom>
          <a:ln w="25400">
            <a:solidFill>
              <a:srgbClr val="213B76"/>
            </a:solidFill>
          </a:ln>
        </p:spPr>
        <p:txBody>
          <a:bodyPr/>
          <a:lstStyle>
            <a:lvl1pPr marL="0" indent="0">
              <a:spcAft>
                <a:spcPts val="600"/>
              </a:spcAft>
              <a:buNone/>
              <a:defRPr b="0">
                <a:solidFill>
                  <a:srgbClr val="213B76"/>
                </a:solidFill>
              </a:defRPr>
            </a:lvl1pPr>
            <a:lvl2pPr>
              <a:defRPr b="0"/>
            </a:lvl2pPr>
            <a:lvl3pPr>
              <a:defRPr b="0"/>
            </a:lvl3pPr>
            <a:lvl4pPr>
              <a:defRPr b="0"/>
            </a:lvl4pPr>
            <a:lvl5pPr>
              <a:defRPr b="0"/>
            </a:lvl5pPr>
          </a:lstStyle>
          <a:p>
            <a:pPr lvl="0"/>
            <a:endParaRPr lang="fr-FR" dirty="0"/>
          </a:p>
        </p:txBody>
      </p:sp>
      <p:sp>
        <p:nvSpPr>
          <p:cNvPr id="16" name="Espace réservé du texte 15"/>
          <p:cNvSpPr>
            <a:spLocks noGrp="1"/>
          </p:cNvSpPr>
          <p:nvPr>
            <p:ph type="body" sz="quarter" idx="11" hasCustomPrompt="1"/>
          </p:nvPr>
        </p:nvSpPr>
        <p:spPr>
          <a:xfrm>
            <a:off x="2232000" y="6453336"/>
            <a:ext cx="4680000" cy="36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18" name="ZoneTexte 17"/>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smtClean="0">
                <a:solidFill>
                  <a:srgbClr val="078EE9"/>
                </a:solidFill>
              </a:rPr>
              <a:pPr algn="r"/>
              <a:t>‹N°›</a:t>
            </a:fld>
            <a:endParaRPr lang="fr-FR" dirty="0">
              <a:solidFill>
                <a:srgbClr val="078EE9"/>
              </a:solidFill>
            </a:endParaRPr>
          </a:p>
        </p:txBody>
      </p:sp>
      <p:pic>
        <p:nvPicPr>
          <p:cNvPr id="1026" name="Picture 2" descr="Y:\Education_financiere_Public\02-COMMUNICATION\E-IMAGES\logo MQDA\Logo_MesQuestionsDargent_HD.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681628" y="1815556"/>
            <a:ext cx="3922820" cy="67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52054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un contact de proximité">
    <p:spTree>
      <p:nvGrpSpPr>
        <p:cNvPr id="1" name=""/>
        <p:cNvGrpSpPr/>
        <p:nvPr/>
      </p:nvGrpSpPr>
      <p:grpSpPr>
        <a:xfrm>
          <a:off x="0" y="0"/>
          <a:ext cx="0" cy="0"/>
          <a:chOff x="0" y="0"/>
          <a:chExt cx="0" cy="0"/>
        </a:xfrm>
      </p:grpSpPr>
      <p:sp>
        <p:nvSpPr>
          <p:cNvPr id="12" name="Sous-titre 2"/>
          <p:cNvSpPr txBox="1">
            <a:spLocks/>
          </p:cNvSpPr>
          <p:nvPr userDrawn="1"/>
        </p:nvSpPr>
        <p:spPr>
          <a:xfrm>
            <a:off x="467544" y="3040220"/>
            <a:ext cx="3960440" cy="312508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b="1" kern="1200" baseline="0">
                <a:solidFill>
                  <a:schemeClr val="bg1"/>
                </a:solidFill>
                <a:latin typeface="Myriad Pro"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yriad Pro"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yriad Pro"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yriad Pro"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yriad Pro"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dirty="0" smtClean="0">
                <a:solidFill>
                  <a:prstClr val="white"/>
                </a:solidFill>
              </a:rPr>
              <a:t>Nom du contact</a:t>
            </a:r>
          </a:p>
        </p:txBody>
      </p:sp>
      <p:sp>
        <p:nvSpPr>
          <p:cNvPr id="9" name="ZoneTexte 8"/>
          <p:cNvSpPr txBox="1"/>
          <p:nvPr userDrawn="1"/>
        </p:nvSpPr>
        <p:spPr>
          <a:xfrm>
            <a:off x="431441" y="2823319"/>
            <a:ext cx="3096344" cy="461665"/>
          </a:xfrm>
          <a:prstGeom prst="rect">
            <a:avLst/>
          </a:prstGeom>
          <a:noFill/>
        </p:spPr>
        <p:txBody>
          <a:bodyPr wrap="square" rtlCol="0">
            <a:spAutoFit/>
          </a:bodyPr>
          <a:lstStyle/>
          <a:p>
            <a:pPr algn="ctr"/>
            <a:r>
              <a:rPr lang="fr-FR" sz="2400" b="1" dirty="0" smtClean="0">
                <a:solidFill>
                  <a:srgbClr val="C92360"/>
                </a:solidFill>
                <a:latin typeface="Arial" panose="020B0604020202020204" pitchFamily="34" charset="0"/>
                <a:cs typeface="Arial" panose="020B0604020202020204" pitchFamily="34" charset="0"/>
              </a:rPr>
              <a:t>Coordonnées</a:t>
            </a:r>
            <a:endParaRPr lang="fr-FR" sz="2400" b="1" dirty="0">
              <a:solidFill>
                <a:srgbClr val="C92360"/>
              </a:solidFill>
              <a:latin typeface="Arial" panose="020B0604020202020204" pitchFamily="34" charset="0"/>
              <a:cs typeface="Arial" panose="020B0604020202020204" pitchFamily="34" charset="0"/>
            </a:endParaRPr>
          </a:p>
        </p:txBody>
      </p:sp>
      <p:sp>
        <p:nvSpPr>
          <p:cNvPr id="13" name="ZoneTexte 12"/>
          <p:cNvSpPr txBox="1"/>
          <p:nvPr userDrawn="1"/>
        </p:nvSpPr>
        <p:spPr>
          <a:xfrm>
            <a:off x="5004048" y="2837550"/>
            <a:ext cx="3096344" cy="461665"/>
          </a:xfrm>
          <a:prstGeom prst="rect">
            <a:avLst/>
          </a:prstGeom>
          <a:noFill/>
        </p:spPr>
        <p:txBody>
          <a:bodyPr wrap="square" rtlCol="0">
            <a:spAutoFit/>
          </a:bodyPr>
          <a:lstStyle/>
          <a:p>
            <a:pPr algn="ctr"/>
            <a:r>
              <a:rPr lang="fr-FR" sz="2400" b="1" dirty="0" smtClean="0">
                <a:solidFill>
                  <a:srgbClr val="C92360"/>
                </a:solidFill>
                <a:latin typeface="Arial" panose="020B0604020202020204" pitchFamily="34" charset="0"/>
                <a:cs typeface="Arial" panose="020B0604020202020204" pitchFamily="34" charset="0"/>
              </a:rPr>
              <a:t>Contact</a:t>
            </a:r>
            <a:endParaRPr lang="fr-FR" sz="2400" b="1" dirty="0">
              <a:solidFill>
                <a:srgbClr val="C92360"/>
              </a:solidFill>
              <a:latin typeface="Arial" panose="020B0604020202020204" pitchFamily="34" charset="0"/>
              <a:cs typeface="Arial" panose="020B0604020202020204" pitchFamily="34" charset="0"/>
            </a:endParaRPr>
          </a:p>
        </p:txBody>
      </p:sp>
      <p:sp>
        <p:nvSpPr>
          <p:cNvPr id="15" name="ZoneTexte 14"/>
          <p:cNvSpPr txBox="1"/>
          <p:nvPr userDrawn="1"/>
        </p:nvSpPr>
        <p:spPr>
          <a:xfrm>
            <a:off x="467544" y="3623405"/>
            <a:ext cx="3528392" cy="2308324"/>
          </a:xfrm>
          <a:prstGeom prst="rect">
            <a:avLst/>
          </a:prstGeom>
          <a:noFill/>
          <a:ln w="3175" cap="sq">
            <a:solidFill>
              <a:srgbClr val="078EE9"/>
            </a:solidFill>
          </a:ln>
        </p:spPr>
        <p:txBody>
          <a:bodyPr wrap="square" rtlCol="0">
            <a:spAutoFit/>
          </a:bodyPr>
          <a:lstStyle/>
          <a:p>
            <a:pPr algn="ctr"/>
            <a:endParaRPr lang="fr-FR" sz="2400" b="1" dirty="0" smtClean="0">
              <a:solidFill>
                <a:srgbClr val="078EE9"/>
              </a:solidFill>
              <a:latin typeface="Arial" panose="020B0604020202020204" pitchFamily="34" charset="0"/>
              <a:cs typeface="Arial" panose="020B0604020202020204" pitchFamily="34" charset="0"/>
            </a:endParaRPr>
          </a:p>
          <a:p>
            <a:pPr algn="ctr"/>
            <a:endParaRPr lang="fr-FR" sz="2400" b="1" dirty="0" smtClean="0">
              <a:solidFill>
                <a:srgbClr val="078EE9"/>
              </a:solidFill>
              <a:latin typeface="Arial" panose="020B0604020202020204" pitchFamily="34" charset="0"/>
              <a:cs typeface="Arial" panose="020B0604020202020204" pitchFamily="34" charset="0"/>
            </a:endParaRPr>
          </a:p>
          <a:p>
            <a:pPr algn="ctr"/>
            <a:endParaRPr lang="fr-FR" sz="2400" b="1" dirty="0" smtClean="0">
              <a:solidFill>
                <a:srgbClr val="078EE9"/>
              </a:solidFill>
              <a:latin typeface="Arial" panose="020B0604020202020204" pitchFamily="34" charset="0"/>
              <a:cs typeface="Arial" panose="020B0604020202020204" pitchFamily="34" charset="0"/>
            </a:endParaRPr>
          </a:p>
          <a:p>
            <a:pPr algn="ctr"/>
            <a:endParaRPr lang="fr-FR" sz="2400" b="1" dirty="0" smtClean="0">
              <a:solidFill>
                <a:srgbClr val="078EE9"/>
              </a:solidFill>
              <a:latin typeface="Arial" panose="020B0604020202020204" pitchFamily="34" charset="0"/>
              <a:cs typeface="Arial" panose="020B0604020202020204" pitchFamily="34" charset="0"/>
            </a:endParaRPr>
          </a:p>
          <a:p>
            <a:pPr algn="ctr"/>
            <a:endParaRPr lang="fr-FR" sz="2400" b="1" dirty="0" smtClean="0">
              <a:solidFill>
                <a:srgbClr val="078EE9"/>
              </a:solidFill>
              <a:latin typeface="Arial" panose="020B0604020202020204" pitchFamily="34" charset="0"/>
              <a:cs typeface="Arial" panose="020B0604020202020204" pitchFamily="34" charset="0"/>
            </a:endParaRPr>
          </a:p>
          <a:p>
            <a:pPr algn="ctr"/>
            <a:endParaRPr lang="fr-FR" sz="2400" b="1" dirty="0">
              <a:solidFill>
                <a:srgbClr val="078EE9"/>
              </a:solidFill>
              <a:latin typeface="Arial" panose="020B0604020202020204" pitchFamily="34" charset="0"/>
              <a:cs typeface="Arial" panose="020B0604020202020204" pitchFamily="34" charset="0"/>
            </a:endParaRPr>
          </a:p>
        </p:txBody>
      </p:sp>
      <p:sp>
        <p:nvSpPr>
          <p:cNvPr id="16" name="Sous-titre 2"/>
          <p:cNvSpPr txBox="1">
            <a:spLocks/>
          </p:cNvSpPr>
          <p:nvPr userDrawn="1"/>
        </p:nvSpPr>
        <p:spPr>
          <a:xfrm>
            <a:off x="4724400" y="3623405"/>
            <a:ext cx="3960440" cy="2308324"/>
          </a:xfrm>
          <a:prstGeom prst="rect">
            <a:avLst/>
          </a:prstGeom>
          <a:ln w="3175" cap="sq">
            <a:solidFill>
              <a:srgbClr val="213B76"/>
            </a:solid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000" b="1" kern="1200" baseline="0">
                <a:solidFill>
                  <a:srgbClr val="078EE9"/>
                </a:solidFill>
                <a:latin typeface="Myriad Pro"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yriad Pro"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yriad Pro"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yriad Pro"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yriad Pro"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FR" dirty="0" smtClean="0">
                <a:solidFill>
                  <a:srgbClr val="213B76"/>
                </a:solidFill>
                <a:latin typeface="Arial" panose="020B0604020202020204" pitchFamily="34" charset="0"/>
                <a:cs typeface="Arial" panose="020B0604020202020204" pitchFamily="34" charset="0"/>
              </a:rPr>
              <a:t>Nom :</a:t>
            </a:r>
          </a:p>
          <a:p>
            <a:pPr algn="l"/>
            <a:endParaRPr lang="fr-FR" dirty="0" smtClean="0">
              <a:solidFill>
                <a:srgbClr val="213B76"/>
              </a:solidFill>
              <a:latin typeface="Arial" panose="020B0604020202020204" pitchFamily="34" charset="0"/>
              <a:cs typeface="Arial" panose="020B0604020202020204" pitchFamily="34" charset="0"/>
            </a:endParaRPr>
          </a:p>
          <a:p>
            <a:pPr algn="l"/>
            <a:r>
              <a:rPr lang="fr-FR" dirty="0" smtClean="0">
                <a:solidFill>
                  <a:srgbClr val="213B76"/>
                </a:solidFill>
                <a:latin typeface="Arial" panose="020B0604020202020204" pitchFamily="34" charset="0"/>
                <a:cs typeface="Arial" panose="020B0604020202020204" pitchFamily="34" charset="0"/>
              </a:rPr>
              <a:t>Numéro de téléphone :</a:t>
            </a:r>
          </a:p>
          <a:p>
            <a:pPr algn="l"/>
            <a:endParaRPr lang="fr-FR" dirty="0" smtClean="0">
              <a:solidFill>
                <a:srgbClr val="213B76"/>
              </a:solidFill>
              <a:latin typeface="Arial" panose="020B0604020202020204" pitchFamily="34" charset="0"/>
              <a:cs typeface="Arial" panose="020B0604020202020204" pitchFamily="34" charset="0"/>
            </a:endParaRPr>
          </a:p>
          <a:p>
            <a:pPr algn="l"/>
            <a:r>
              <a:rPr lang="fr-FR" dirty="0" smtClean="0">
                <a:solidFill>
                  <a:srgbClr val="213B76"/>
                </a:solidFill>
                <a:latin typeface="Arial" panose="020B0604020202020204" pitchFamily="34" charset="0"/>
                <a:cs typeface="Arial" panose="020B0604020202020204" pitchFamily="34" charset="0"/>
              </a:rPr>
              <a:t>E-mail :</a:t>
            </a:r>
          </a:p>
          <a:p>
            <a:endParaRPr lang="fr-FR" dirty="0" smtClean="0">
              <a:solidFill>
                <a:srgbClr val="213B76"/>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sz="quarter" idx="13"/>
          </p:nvPr>
        </p:nvSpPr>
        <p:spPr>
          <a:xfrm>
            <a:off x="468511" y="3623405"/>
            <a:ext cx="3527425" cy="2308225"/>
          </a:xfrm>
          <a:prstGeom prst="rect">
            <a:avLst/>
          </a:prstGeom>
          <a:ln>
            <a:solidFill>
              <a:srgbClr val="213B76"/>
            </a:solidFill>
          </a:ln>
        </p:spPr>
        <p:txBody>
          <a:bodyPr/>
          <a:lstStyle>
            <a:lvl1pPr marL="0" indent="0" algn="just">
              <a:buNone/>
              <a:defRPr sz="1800" b="0">
                <a:solidFill>
                  <a:srgbClr val="213B76"/>
                </a:solidFill>
              </a:defRPr>
            </a:lvl1pPr>
          </a:lstStyle>
          <a:p>
            <a:pPr lvl="0"/>
            <a:endParaRPr lang="fr-FR" dirty="0"/>
          </a:p>
        </p:txBody>
      </p:sp>
      <p:sp>
        <p:nvSpPr>
          <p:cNvPr id="8" name="Espace réservé du texte 7"/>
          <p:cNvSpPr>
            <a:spLocks noGrp="1"/>
          </p:cNvSpPr>
          <p:nvPr>
            <p:ph type="body" sz="quarter" idx="14" hasCustomPrompt="1"/>
          </p:nvPr>
        </p:nvSpPr>
        <p:spPr>
          <a:xfrm>
            <a:off x="4860032" y="3861866"/>
            <a:ext cx="3824808" cy="503238"/>
          </a:xfrm>
          <a:prstGeom prst="rect">
            <a:avLst/>
          </a:prstGeom>
          <a:ln>
            <a:noFill/>
          </a:ln>
        </p:spPr>
        <p:txBody>
          <a:bodyPr anchor="ctr"/>
          <a:lstStyle>
            <a:lvl1pPr marL="0" indent="0" algn="just">
              <a:buNone/>
              <a:defRPr sz="2000" b="0">
                <a:solidFill>
                  <a:srgbClr val="213B76"/>
                </a:solidFill>
                <a:latin typeface="Arial" panose="020B0604020202020204" pitchFamily="34" charset="0"/>
                <a:cs typeface="Arial" panose="020B0604020202020204" pitchFamily="34" charset="0"/>
              </a:defRPr>
            </a:lvl1pPr>
          </a:lstStyle>
          <a:p>
            <a:pPr lvl="0"/>
            <a:r>
              <a:rPr lang="fr-FR" dirty="0" smtClean="0"/>
              <a:t>Indiquez le prénom et le nom</a:t>
            </a:r>
            <a:endParaRPr lang="fr-FR" dirty="0"/>
          </a:p>
        </p:txBody>
      </p:sp>
      <p:sp>
        <p:nvSpPr>
          <p:cNvPr id="18" name="Espace réservé du texte 7"/>
          <p:cNvSpPr>
            <a:spLocks noGrp="1"/>
          </p:cNvSpPr>
          <p:nvPr>
            <p:ph type="body" sz="quarter" idx="15" hasCustomPrompt="1"/>
          </p:nvPr>
        </p:nvSpPr>
        <p:spPr>
          <a:xfrm>
            <a:off x="4860032" y="4581946"/>
            <a:ext cx="3824808" cy="503238"/>
          </a:xfrm>
          <a:prstGeom prst="rect">
            <a:avLst/>
          </a:prstGeom>
          <a:ln>
            <a:noFill/>
          </a:ln>
        </p:spPr>
        <p:txBody>
          <a:bodyPr lIns="36000" rIns="36000" anchor="ctr"/>
          <a:lstStyle>
            <a:lvl1pPr marL="0" indent="0" algn="just">
              <a:buNone/>
              <a:defRPr sz="2000" b="0" baseline="0">
                <a:solidFill>
                  <a:srgbClr val="213B76"/>
                </a:solidFill>
              </a:defRPr>
            </a:lvl1pPr>
          </a:lstStyle>
          <a:p>
            <a:pPr lvl="0"/>
            <a:r>
              <a:rPr lang="fr-FR" dirty="0" smtClean="0"/>
              <a:t>Indiquez le téléphone</a:t>
            </a:r>
            <a:endParaRPr lang="fr-FR" dirty="0"/>
          </a:p>
        </p:txBody>
      </p:sp>
      <p:sp>
        <p:nvSpPr>
          <p:cNvPr id="19" name="Espace réservé du texte 7"/>
          <p:cNvSpPr>
            <a:spLocks noGrp="1"/>
          </p:cNvSpPr>
          <p:nvPr>
            <p:ph type="body" sz="quarter" idx="16" hasCustomPrompt="1"/>
          </p:nvPr>
        </p:nvSpPr>
        <p:spPr>
          <a:xfrm>
            <a:off x="4860032" y="5302026"/>
            <a:ext cx="3824808" cy="503238"/>
          </a:xfrm>
          <a:prstGeom prst="rect">
            <a:avLst/>
          </a:prstGeom>
          <a:ln>
            <a:noFill/>
          </a:ln>
        </p:spPr>
        <p:txBody>
          <a:bodyPr anchor="ctr"/>
          <a:lstStyle>
            <a:lvl1pPr marL="0" indent="0" algn="just">
              <a:buNone/>
              <a:defRPr sz="2000" b="0" baseline="0">
                <a:solidFill>
                  <a:srgbClr val="213B76"/>
                </a:solidFill>
                <a:latin typeface="Arial" panose="020B0604020202020204" pitchFamily="34" charset="0"/>
                <a:cs typeface="Arial" panose="020B0604020202020204" pitchFamily="34" charset="0"/>
              </a:defRPr>
            </a:lvl1pPr>
          </a:lstStyle>
          <a:p>
            <a:pPr lvl="0"/>
            <a:r>
              <a:rPr lang="fr-FR" dirty="0" smtClean="0"/>
              <a:t>Indiquez l’adresse e-mail</a:t>
            </a:r>
            <a:endParaRPr lang="fr-FR" dirty="0"/>
          </a:p>
        </p:txBody>
      </p:sp>
      <p:sp>
        <p:nvSpPr>
          <p:cNvPr id="22" name="Espace réservé du texte 15"/>
          <p:cNvSpPr>
            <a:spLocks noGrp="1"/>
          </p:cNvSpPr>
          <p:nvPr>
            <p:ph type="body" sz="quarter" idx="11" hasCustomPrompt="1"/>
          </p:nvPr>
        </p:nvSpPr>
        <p:spPr>
          <a:xfrm>
            <a:off x="2232000" y="6453336"/>
            <a:ext cx="4680000" cy="36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200" b="0" i="0" u="none">
                <a:solidFill>
                  <a:srgbClr val="078EE9"/>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8EE9"/>
                </a:solidFill>
                <a:effectLst/>
                <a:uLnTx/>
                <a:uFillTx/>
                <a:latin typeface="+mn-lt"/>
                <a:ea typeface="+mn-ea"/>
                <a:cs typeface="+mn-cs"/>
              </a:rPr>
              <a:t>Nom du PowerPoint</a:t>
            </a:r>
          </a:p>
          <a:p>
            <a:pPr lvl="0"/>
            <a:endParaRPr lang="fr-FR" dirty="0"/>
          </a:p>
        </p:txBody>
      </p:sp>
      <p:sp>
        <p:nvSpPr>
          <p:cNvPr id="24" name="ZoneTexte 23"/>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smtClean="0">
                <a:solidFill>
                  <a:srgbClr val="078EE9"/>
                </a:solidFill>
              </a:rPr>
              <a:pPr algn="r"/>
              <a:t>‹N°›</a:t>
            </a:fld>
            <a:endParaRPr lang="fr-FR" dirty="0">
              <a:solidFill>
                <a:srgbClr val="078EE9"/>
              </a:solidFill>
            </a:endParaRPr>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8220" y="1383742"/>
            <a:ext cx="1188000" cy="1288948"/>
          </a:xfrm>
          <a:prstGeom prst="rect">
            <a:avLst/>
          </a:prstGeom>
          <a:solidFill>
            <a:srgbClr val="203B73"/>
          </a:solidFill>
          <a:ln>
            <a:solidFill>
              <a:srgbClr val="203B73"/>
            </a:solidFill>
          </a:ln>
        </p:spPr>
      </p:pic>
      <p:pic>
        <p:nvPicPr>
          <p:cNvPr id="21" name="Picture 3" descr="Z:\Education_financiere_Public\01-ACTIONS\A-PORTAIL\02-Images\6-Picto PPT\conference-hall-bleu.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03648" y="1505550"/>
            <a:ext cx="1332000" cy="13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83179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435280" cy="1143000"/>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endParaRPr lang="fr-FR">
              <a:solidFill>
                <a:prstClr val="black">
                  <a:tint val="75000"/>
                </a:prstClr>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r>
              <a:rPr lang="fr-FR" smtClean="0">
                <a:solidFill>
                  <a:prstClr val="black">
                    <a:tint val="75000"/>
                  </a:prstClr>
                </a:solidFill>
              </a:rPr>
              <a:t>Le crédit</a:t>
            </a:r>
            <a:endParaRPr lang="fr-FR">
              <a:solidFill>
                <a:prstClr val="black">
                  <a:tint val="75000"/>
                </a:prstClr>
              </a:solidFill>
            </a:endParaRP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8A86452D-3AD0-4735-9089-877E434C6BFC}" type="slidenum">
              <a:rPr lang="fr-FR" smtClean="0">
                <a:solidFill>
                  <a:prstClr val="black">
                    <a:tint val="75000"/>
                  </a:prstClr>
                </a:solidFill>
              </a:rPr>
              <a:pPr/>
              <a:t>‹N°›</a:t>
            </a:fld>
            <a:endParaRPr lang="fr-FR">
              <a:solidFill>
                <a:prstClr val="black">
                  <a:tint val="75000"/>
                </a:prstClr>
              </a:solidFill>
            </a:endParaRPr>
          </a:p>
        </p:txBody>
      </p:sp>
      <p:sp>
        <p:nvSpPr>
          <p:cNvPr id="6" name="ZoneTexte 5"/>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smtClean="0">
                <a:solidFill>
                  <a:srgbClr val="078EE9"/>
                </a:solidFill>
              </a:rPr>
              <a:pPr algn="r"/>
              <a:t>‹N°›</a:t>
            </a:fld>
            <a:endParaRPr lang="fr-FR" dirty="0">
              <a:solidFill>
                <a:srgbClr val="078EE9"/>
              </a:solidFill>
            </a:endParaRPr>
          </a:p>
        </p:txBody>
      </p:sp>
    </p:spTree>
    <p:extLst>
      <p:ext uri="{BB962C8B-B14F-4D97-AF65-F5344CB8AC3E}">
        <p14:creationId xmlns:p14="http://schemas.microsoft.com/office/powerpoint/2010/main" val="368129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4 titres">
    <p:spTree>
      <p:nvGrpSpPr>
        <p:cNvPr id="1" name=""/>
        <p:cNvGrpSpPr/>
        <p:nvPr/>
      </p:nvGrpSpPr>
      <p:grpSpPr>
        <a:xfrm>
          <a:off x="0" y="0"/>
          <a:ext cx="0" cy="0"/>
          <a:chOff x="0" y="0"/>
          <a:chExt cx="0" cy="0"/>
        </a:xfrm>
      </p:grpSpPr>
      <p:sp>
        <p:nvSpPr>
          <p:cNvPr id="15" name="Espace réservé du texte 12"/>
          <p:cNvSpPr>
            <a:spLocks noGrp="1"/>
          </p:cNvSpPr>
          <p:nvPr>
            <p:ph type="body" sz="quarter" idx="14" hasCustomPrompt="1"/>
          </p:nvPr>
        </p:nvSpPr>
        <p:spPr>
          <a:xfrm>
            <a:off x="3059832" y="2132856"/>
            <a:ext cx="5616624" cy="1152971"/>
          </a:xfrm>
          <a:prstGeom prst="rect">
            <a:avLst/>
          </a:prstGeom>
        </p:spPr>
        <p:txBody>
          <a:bodyPr/>
          <a:lstStyle>
            <a:lvl1pPr marL="265113" indent="-265113">
              <a:defRPr sz="24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2ème titre</a:t>
            </a:r>
            <a:endParaRPr lang="fr-FR" dirty="0"/>
          </a:p>
        </p:txBody>
      </p:sp>
      <p:sp>
        <p:nvSpPr>
          <p:cNvPr id="18" name="Espace réservé du texte 12"/>
          <p:cNvSpPr>
            <a:spLocks noGrp="1"/>
          </p:cNvSpPr>
          <p:nvPr>
            <p:ph type="body" sz="quarter" idx="15" hasCustomPrompt="1"/>
          </p:nvPr>
        </p:nvSpPr>
        <p:spPr>
          <a:xfrm>
            <a:off x="3059832" y="3429000"/>
            <a:ext cx="5616624" cy="1152971"/>
          </a:xfrm>
          <a:prstGeom prst="rect">
            <a:avLst/>
          </a:prstGeom>
        </p:spPr>
        <p:txBody>
          <a:bodyPr/>
          <a:lstStyle>
            <a:lvl1pPr marL="265113" indent="-265113">
              <a:defRPr sz="24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3ème titre</a:t>
            </a:r>
            <a:endParaRPr lang="fr-FR" dirty="0"/>
          </a:p>
        </p:txBody>
      </p:sp>
      <p:sp>
        <p:nvSpPr>
          <p:cNvPr id="19" name="Espace réservé du texte 12"/>
          <p:cNvSpPr>
            <a:spLocks noGrp="1"/>
          </p:cNvSpPr>
          <p:nvPr>
            <p:ph type="body" sz="quarter" idx="16" hasCustomPrompt="1"/>
          </p:nvPr>
        </p:nvSpPr>
        <p:spPr>
          <a:xfrm>
            <a:off x="3059832" y="4725144"/>
            <a:ext cx="5616624" cy="1152971"/>
          </a:xfrm>
          <a:prstGeom prst="rect">
            <a:avLst/>
          </a:prstGeom>
        </p:spPr>
        <p:txBody>
          <a:bodyPr/>
          <a:lstStyle>
            <a:lvl1pPr marL="265113" indent="-265113">
              <a:defRPr sz="24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4ème titre</a:t>
            </a:r>
            <a:endParaRPr lang="fr-FR" dirty="0"/>
          </a:p>
        </p:txBody>
      </p:sp>
      <p:sp>
        <p:nvSpPr>
          <p:cNvPr id="20" name="Espace réservé du texte 12"/>
          <p:cNvSpPr>
            <a:spLocks noGrp="1"/>
          </p:cNvSpPr>
          <p:nvPr>
            <p:ph type="body" sz="quarter" idx="17" hasCustomPrompt="1"/>
          </p:nvPr>
        </p:nvSpPr>
        <p:spPr>
          <a:xfrm>
            <a:off x="3059832" y="835869"/>
            <a:ext cx="5616624" cy="1152971"/>
          </a:xfrm>
          <a:prstGeom prst="rect">
            <a:avLst/>
          </a:prstGeom>
        </p:spPr>
        <p:txBody>
          <a:bodyPr/>
          <a:lstStyle>
            <a:lvl1pPr marL="265113" indent="-265113">
              <a:defRPr sz="24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1er titre</a:t>
            </a:r>
            <a:endParaRPr lang="fr-FR" dirty="0"/>
          </a:p>
        </p:txBody>
      </p:sp>
    </p:spTree>
    <p:extLst>
      <p:ext uri="{BB962C8B-B14F-4D97-AF65-F5344CB8AC3E}">
        <p14:creationId xmlns:p14="http://schemas.microsoft.com/office/powerpoint/2010/main" val="32756454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5 titres">
    <p:spTree>
      <p:nvGrpSpPr>
        <p:cNvPr id="1" name=""/>
        <p:cNvGrpSpPr/>
        <p:nvPr/>
      </p:nvGrpSpPr>
      <p:grpSpPr>
        <a:xfrm>
          <a:off x="0" y="0"/>
          <a:ext cx="0" cy="0"/>
          <a:chOff x="0" y="0"/>
          <a:chExt cx="0" cy="0"/>
        </a:xfrm>
      </p:grpSpPr>
      <p:cxnSp>
        <p:nvCxnSpPr>
          <p:cNvPr id="8" name="Connecteur droit 7"/>
          <p:cNvCxnSpPr/>
          <p:nvPr userDrawn="1"/>
        </p:nvCxnSpPr>
        <p:spPr>
          <a:xfrm flipV="1">
            <a:off x="1475656" y="1124744"/>
            <a:ext cx="1656000" cy="6264696"/>
          </a:xfrm>
          <a:prstGeom prst="line">
            <a:avLst/>
          </a:prstGeom>
          <a:ln w="57150">
            <a:solidFill>
              <a:srgbClr val="078EE9"/>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userDrawn="1"/>
        </p:nvCxnSpPr>
        <p:spPr>
          <a:xfrm flipV="1">
            <a:off x="1475840" y="2276872"/>
            <a:ext cx="1656000" cy="6264696"/>
          </a:xfrm>
          <a:prstGeom prst="line">
            <a:avLst/>
          </a:prstGeom>
          <a:ln w="57150">
            <a:solidFill>
              <a:srgbClr val="078EE9">
                <a:alpha val="80000"/>
              </a:srgbClr>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flipV="1">
            <a:off x="1475840" y="3429000"/>
            <a:ext cx="1656000" cy="6264696"/>
          </a:xfrm>
          <a:prstGeom prst="line">
            <a:avLst/>
          </a:prstGeom>
          <a:ln w="57150">
            <a:solidFill>
              <a:srgbClr val="078EE9">
                <a:alpha val="60000"/>
              </a:srgb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flipV="1">
            <a:off x="1475840" y="4581128"/>
            <a:ext cx="1656000" cy="6264696"/>
          </a:xfrm>
          <a:prstGeom prst="line">
            <a:avLst/>
          </a:prstGeom>
          <a:ln w="57150">
            <a:solidFill>
              <a:srgbClr val="078EE9">
                <a:alpha val="40000"/>
              </a:srgbClr>
            </a:solidFill>
          </a:ln>
        </p:spPr>
        <p:style>
          <a:lnRef idx="1">
            <a:schemeClr val="accent1"/>
          </a:lnRef>
          <a:fillRef idx="0">
            <a:schemeClr val="accent1"/>
          </a:fillRef>
          <a:effectRef idx="0">
            <a:schemeClr val="accent1"/>
          </a:effectRef>
          <a:fontRef idx="minor">
            <a:schemeClr val="tx1"/>
          </a:fontRef>
        </p:style>
      </p:cxnSp>
      <p:sp>
        <p:nvSpPr>
          <p:cNvPr id="15" name="Espace réservé du texte 12"/>
          <p:cNvSpPr>
            <a:spLocks noGrp="1"/>
          </p:cNvSpPr>
          <p:nvPr>
            <p:ph type="body" sz="quarter" idx="14" hasCustomPrompt="1"/>
          </p:nvPr>
        </p:nvSpPr>
        <p:spPr>
          <a:xfrm>
            <a:off x="3059832" y="1988840"/>
            <a:ext cx="5616624" cy="1152971"/>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2ème titre</a:t>
            </a:r>
            <a:endParaRPr lang="fr-FR" dirty="0"/>
          </a:p>
        </p:txBody>
      </p:sp>
      <p:sp>
        <p:nvSpPr>
          <p:cNvPr id="18" name="Espace réservé du texte 12"/>
          <p:cNvSpPr>
            <a:spLocks noGrp="1"/>
          </p:cNvSpPr>
          <p:nvPr>
            <p:ph type="body" sz="quarter" idx="15" hasCustomPrompt="1"/>
          </p:nvPr>
        </p:nvSpPr>
        <p:spPr>
          <a:xfrm>
            <a:off x="3059832" y="3140968"/>
            <a:ext cx="5616624" cy="1152971"/>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3ème titre</a:t>
            </a:r>
            <a:endParaRPr lang="fr-FR" dirty="0"/>
          </a:p>
        </p:txBody>
      </p:sp>
      <p:sp>
        <p:nvSpPr>
          <p:cNvPr id="19" name="Espace réservé du texte 12"/>
          <p:cNvSpPr>
            <a:spLocks noGrp="1"/>
          </p:cNvSpPr>
          <p:nvPr>
            <p:ph type="body" sz="quarter" idx="16" hasCustomPrompt="1"/>
          </p:nvPr>
        </p:nvSpPr>
        <p:spPr>
          <a:xfrm>
            <a:off x="3059832" y="4293096"/>
            <a:ext cx="5616624" cy="1152971"/>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4ème titre</a:t>
            </a:r>
            <a:endParaRPr lang="fr-FR" dirty="0"/>
          </a:p>
        </p:txBody>
      </p:sp>
      <p:sp>
        <p:nvSpPr>
          <p:cNvPr id="20" name="Espace réservé du texte 12"/>
          <p:cNvSpPr>
            <a:spLocks noGrp="1"/>
          </p:cNvSpPr>
          <p:nvPr>
            <p:ph type="body" sz="quarter" idx="17" hasCustomPrompt="1"/>
          </p:nvPr>
        </p:nvSpPr>
        <p:spPr>
          <a:xfrm>
            <a:off x="3059832" y="835869"/>
            <a:ext cx="5616624" cy="1152971"/>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1er titre</a:t>
            </a:r>
            <a:endParaRPr lang="fr-FR" dirty="0"/>
          </a:p>
        </p:txBody>
      </p:sp>
      <p:sp>
        <p:nvSpPr>
          <p:cNvPr id="21" name="Espace réservé du texte 12"/>
          <p:cNvSpPr>
            <a:spLocks noGrp="1"/>
          </p:cNvSpPr>
          <p:nvPr>
            <p:ph type="body" sz="quarter" idx="18" hasCustomPrompt="1"/>
          </p:nvPr>
        </p:nvSpPr>
        <p:spPr>
          <a:xfrm>
            <a:off x="3059832" y="5444381"/>
            <a:ext cx="5616624" cy="1152971"/>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5ème titre</a:t>
            </a:r>
            <a:endParaRPr lang="fr-FR" dirty="0"/>
          </a:p>
        </p:txBody>
      </p:sp>
      <p:cxnSp>
        <p:nvCxnSpPr>
          <p:cNvPr id="22" name="Connecteur droit 21"/>
          <p:cNvCxnSpPr/>
          <p:nvPr userDrawn="1"/>
        </p:nvCxnSpPr>
        <p:spPr>
          <a:xfrm flipV="1">
            <a:off x="1475656" y="5733256"/>
            <a:ext cx="1656000" cy="6264696"/>
          </a:xfrm>
          <a:prstGeom prst="line">
            <a:avLst/>
          </a:prstGeom>
          <a:ln w="57150">
            <a:solidFill>
              <a:srgbClr val="078EE9">
                <a:alpha val="27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0480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mmaire 6 titres">
    <p:spTree>
      <p:nvGrpSpPr>
        <p:cNvPr id="1" name=""/>
        <p:cNvGrpSpPr/>
        <p:nvPr/>
      </p:nvGrpSpPr>
      <p:grpSpPr>
        <a:xfrm>
          <a:off x="0" y="0"/>
          <a:ext cx="0" cy="0"/>
          <a:chOff x="0" y="0"/>
          <a:chExt cx="0" cy="0"/>
        </a:xfrm>
      </p:grpSpPr>
      <p:cxnSp>
        <p:nvCxnSpPr>
          <p:cNvPr id="8" name="Connecteur droit 7"/>
          <p:cNvCxnSpPr/>
          <p:nvPr userDrawn="1"/>
        </p:nvCxnSpPr>
        <p:spPr>
          <a:xfrm flipV="1">
            <a:off x="1475656" y="693539"/>
            <a:ext cx="1656000" cy="6264696"/>
          </a:xfrm>
          <a:prstGeom prst="line">
            <a:avLst/>
          </a:prstGeom>
          <a:ln w="57150">
            <a:solidFill>
              <a:srgbClr val="078EE9"/>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userDrawn="1"/>
        </p:nvCxnSpPr>
        <p:spPr>
          <a:xfrm flipV="1">
            <a:off x="1475840" y="1772816"/>
            <a:ext cx="1656000" cy="6264696"/>
          </a:xfrm>
          <a:prstGeom prst="line">
            <a:avLst/>
          </a:prstGeom>
          <a:ln w="57150">
            <a:solidFill>
              <a:srgbClr val="078EE9">
                <a:alpha val="80000"/>
              </a:srgbClr>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flipV="1">
            <a:off x="1475840" y="2852936"/>
            <a:ext cx="1656000" cy="6264696"/>
          </a:xfrm>
          <a:prstGeom prst="line">
            <a:avLst/>
          </a:prstGeom>
          <a:ln w="57150">
            <a:solidFill>
              <a:srgbClr val="078EE9">
                <a:alpha val="60000"/>
              </a:srgb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flipV="1">
            <a:off x="1475840" y="3933056"/>
            <a:ext cx="1656000" cy="6264696"/>
          </a:xfrm>
          <a:prstGeom prst="line">
            <a:avLst/>
          </a:prstGeom>
          <a:ln w="57150">
            <a:solidFill>
              <a:srgbClr val="078EE9">
                <a:alpha val="40000"/>
              </a:srgbClr>
            </a:solidFill>
          </a:ln>
        </p:spPr>
        <p:style>
          <a:lnRef idx="1">
            <a:schemeClr val="accent1"/>
          </a:lnRef>
          <a:fillRef idx="0">
            <a:schemeClr val="accent1"/>
          </a:fillRef>
          <a:effectRef idx="0">
            <a:schemeClr val="accent1"/>
          </a:effectRef>
          <a:fontRef idx="minor">
            <a:schemeClr val="tx1"/>
          </a:fontRef>
        </p:style>
      </p:cxnSp>
      <p:sp>
        <p:nvSpPr>
          <p:cNvPr id="15" name="Espace réservé du texte 12"/>
          <p:cNvSpPr>
            <a:spLocks noGrp="1"/>
          </p:cNvSpPr>
          <p:nvPr>
            <p:ph type="body" sz="quarter" idx="14" hasCustomPrompt="1"/>
          </p:nvPr>
        </p:nvSpPr>
        <p:spPr>
          <a:xfrm>
            <a:off x="3059832" y="1484784"/>
            <a:ext cx="5760640" cy="1008000"/>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2ème titre</a:t>
            </a:r>
            <a:endParaRPr lang="fr-FR" dirty="0"/>
          </a:p>
        </p:txBody>
      </p:sp>
      <p:sp>
        <p:nvSpPr>
          <p:cNvPr id="18" name="Espace réservé du texte 12"/>
          <p:cNvSpPr>
            <a:spLocks noGrp="1"/>
          </p:cNvSpPr>
          <p:nvPr>
            <p:ph type="body" sz="quarter" idx="15" hasCustomPrompt="1"/>
          </p:nvPr>
        </p:nvSpPr>
        <p:spPr>
          <a:xfrm>
            <a:off x="3059832" y="2564904"/>
            <a:ext cx="5760640" cy="1008000"/>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3ème titre</a:t>
            </a:r>
            <a:endParaRPr lang="fr-FR" dirty="0"/>
          </a:p>
        </p:txBody>
      </p:sp>
      <p:sp>
        <p:nvSpPr>
          <p:cNvPr id="19" name="Espace réservé du texte 12"/>
          <p:cNvSpPr>
            <a:spLocks noGrp="1"/>
          </p:cNvSpPr>
          <p:nvPr>
            <p:ph type="body" sz="quarter" idx="16" hasCustomPrompt="1"/>
          </p:nvPr>
        </p:nvSpPr>
        <p:spPr>
          <a:xfrm>
            <a:off x="3059832" y="3645024"/>
            <a:ext cx="5760640" cy="1008000"/>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4ème titre</a:t>
            </a:r>
            <a:endParaRPr lang="fr-FR" dirty="0"/>
          </a:p>
        </p:txBody>
      </p:sp>
      <p:sp>
        <p:nvSpPr>
          <p:cNvPr id="20" name="Espace réservé du texte 12"/>
          <p:cNvSpPr>
            <a:spLocks noGrp="1"/>
          </p:cNvSpPr>
          <p:nvPr>
            <p:ph type="body" sz="quarter" idx="17" hasCustomPrompt="1"/>
          </p:nvPr>
        </p:nvSpPr>
        <p:spPr>
          <a:xfrm>
            <a:off x="3059832" y="404664"/>
            <a:ext cx="5760640" cy="1008000"/>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1er titre</a:t>
            </a:r>
            <a:endParaRPr lang="fr-FR" dirty="0"/>
          </a:p>
        </p:txBody>
      </p:sp>
      <p:sp>
        <p:nvSpPr>
          <p:cNvPr id="21" name="Espace réservé du texte 12"/>
          <p:cNvSpPr>
            <a:spLocks noGrp="1"/>
          </p:cNvSpPr>
          <p:nvPr>
            <p:ph type="body" sz="quarter" idx="18" hasCustomPrompt="1"/>
          </p:nvPr>
        </p:nvSpPr>
        <p:spPr>
          <a:xfrm>
            <a:off x="3059832" y="4725144"/>
            <a:ext cx="5760640" cy="1008000"/>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5ème titre</a:t>
            </a:r>
            <a:endParaRPr lang="fr-FR" dirty="0"/>
          </a:p>
        </p:txBody>
      </p:sp>
      <p:cxnSp>
        <p:nvCxnSpPr>
          <p:cNvPr id="22" name="Connecteur droit 21"/>
          <p:cNvCxnSpPr/>
          <p:nvPr userDrawn="1"/>
        </p:nvCxnSpPr>
        <p:spPr>
          <a:xfrm flipV="1">
            <a:off x="1475656" y="5014019"/>
            <a:ext cx="1656000" cy="6264696"/>
          </a:xfrm>
          <a:prstGeom prst="line">
            <a:avLst/>
          </a:prstGeom>
          <a:ln w="57150">
            <a:solidFill>
              <a:srgbClr val="078EE9">
                <a:alpha val="27000"/>
              </a:srgbClr>
            </a:solidFill>
          </a:ln>
        </p:spPr>
        <p:style>
          <a:lnRef idx="1">
            <a:schemeClr val="accent1"/>
          </a:lnRef>
          <a:fillRef idx="0">
            <a:schemeClr val="accent1"/>
          </a:fillRef>
          <a:effectRef idx="0">
            <a:schemeClr val="accent1"/>
          </a:effectRef>
          <a:fontRef idx="minor">
            <a:schemeClr val="tx1"/>
          </a:fontRef>
        </p:style>
      </p:cxnSp>
      <p:sp>
        <p:nvSpPr>
          <p:cNvPr id="12" name="Espace réservé du texte 12"/>
          <p:cNvSpPr>
            <a:spLocks noGrp="1"/>
          </p:cNvSpPr>
          <p:nvPr>
            <p:ph type="body" sz="quarter" idx="19" hasCustomPrompt="1"/>
          </p:nvPr>
        </p:nvSpPr>
        <p:spPr>
          <a:xfrm>
            <a:off x="3059832" y="5804421"/>
            <a:ext cx="5760640" cy="1008000"/>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6ème titre</a:t>
            </a:r>
            <a:endParaRPr lang="fr-FR" dirty="0"/>
          </a:p>
        </p:txBody>
      </p:sp>
      <p:cxnSp>
        <p:nvCxnSpPr>
          <p:cNvPr id="13" name="Connecteur droit 12"/>
          <p:cNvCxnSpPr/>
          <p:nvPr userDrawn="1"/>
        </p:nvCxnSpPr>
        <p:spPr>
          <a:xfrm flipV="1">
            <a:off x="1475656" y="6093296"/>
            <a:ext cx="1656000" cy="6264696"/>
          </a:xfrm>
          <a:prstGeom prst="line">
            <a:avLst/>
          </a:prstGeom>
          <a:ln w="57150">
            <a:solidFill>
              <a:srgbClr val="078EE9">
                <a:alpha val="16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6146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ommaire 6 titres">
    <p:spTree>
      <p:nvGrpSpPr>
        <p:cNvPr id="1" name=""/>
        <p:cNvGrpSpPr/>
        <p:nvPr/>
      </p:nvGrpSpPr>
      <p:grpSpPr>
        <a:xfrm>
          <a:off x="0" y="0"/>
          <a:ext cx="0" cy="0"/>
          <a:chOff x="0" y="0"/>
          <a:chExt cx="0" cy="0"/>
        </a:xfrm>
      </p:grpSpPr>
      <p:cxnSp>
        <p:nvCxnSpPr>
          <p:cNvPr id="8" name="Connecteur droit 7"/>
          <p:cNvCxnSpPr/>
          <p:nvPr userDrawn="1"/>
        </p:nvCxnSpPr>
        <p:spPr>
          <a:xfrm flipV="1">
            <a:off x="1475840" y="693539"/>
            <a:ext cx="1656000" cy="6264696"/>
          </a:xfrm>
          <a:prstGeom prst="line">
            <a:avLst/>
          </a:prstGeom>
          <a:ln w="57150">
            <a:solidFill>
              <a:srgbClr val="078EE9"/>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userDrawn="1"/>
        </p:nvCxnSpPr>
        <p:spPr>
          <a:xfrm flipV="1">
            <a:off x="1475840" y="1617501"/>
            <a:ext cx="1656000" cy="6264696"/>
          </a:xfrm>
          <a:prstGeom prst="line">
            <a:avLst/>
          </a:prstGeom>
          <a:ln w="57150">
            <a:solidFill>
              <a:srgbClr val="078EE9">
                <a:alpha val="80000"/>
              </a:srgbClr>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flipV="1">
            <a:off x="1475840" y="2541463"/>
            <a:ext cx="1656000" cy="6264696"/>
          </a:xfrm>
          <a:prstGeom prst="line">
            <a:avLst/>
          </a:prstGeom>
          <a:ln w="57150">
            <a:solidFill>
              <a:srgbClr val="078EE9">
                <a:alpha val="60000"/>
              </a:srgb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flipV="1">
            <a:off x="1475840" y="3465425"/>
            <a:ext cx="1656000" cy="6264696"/>
          </a:xfrm>
          <a:prstGeom prst="line">
            <a:avLst/>
          </a:prstGeom>
          <a:ln w="57150">
            <a:solidFill>
              <a:srgbClr val="078EE9">
                <a:alpha val="40000"/>
              </a:srgbClr>
            </a:solidFill>
          </a:ln>
        </p:spPr>
        <p:style>
          <a:lnRef idx="1">
            <a:schemeClr val="accent1"/>
          </a:lnRef>
          <a:fillRef idx="0">
            <a:schemeClr val="accent1"/>
          </a:fillRef>
          <a:effectRef idx="0">
            <a:schemeClr val="accent1"/>
          </a:effectRef>
          <a:fontRef idx="minor">
            <a:schemeClr val="tx1"/>
          </a:fontRef>
        </p:style>
      </p:cxnSp>
      <p:sp>
        <p:nvSpPr>
          <p:cNvPr id="15" name="Espace réservé du texte 12"/>
          <p:cNvSpPr>
            <a:spLocks noGrp="1"/>
          </p:cNvSpPr>
          <p:nvPr>
            <p:ph type="body" sz="quarter" idx="14" hasCustomPrompt="1"/>
          </p:nvPr>
        </p:nvSpPr>
        <p:spPr>
          <a:xfrm>
            <a:off x="3059832" y="1352559"/>
            <a:ext cx="5760640" cy="432048"/>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2ème titre</a:t>
            </a:r>
            <a:endParaRPr lang="fr-FR" dirty="0"/>
          </a:p>
        </p:txBody>
      </p:sp>
      <p:sp>
        <p:nvSpPr>
          <p:cNvPr id="18" name="Espace réservé du texte 12"/>
          <p:cNvSpPr>
            <a:spLocks noGrp="1"/>
          </p:cNvSpPr>
          <p:nvPr>
            <p:ph type="body" sz="quarter" idx="15" hasCustomPrompt="1"/>
          </p:nvPr>
        </p:nvSpPr>
        <p:spPr>
          <a:xfrm>
            <a:off x="3059832" y="2228446"/>
            <a:ext cx="5760640" cy="432048"/>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3ème titre</a:t>
            </a:r>
            <a:endParaRPr lang="fr-FR" dirty="0"/>
          </a:p>
        </p:txBody>
      </p:sp>
      <p:sp>
        <p:nvSpPr>
          <p:cNvPr id="19" name="Espace réservé du texte 12"/>
          <p:cNvSpPr>
            <a:spLocks noGrp="1"/>
          </p:cNvSpPr>
          <p:nvPr>
            <p:ph type="body" sz="quarter" idx="16" hasCustomPrompt="1"/>
          </p:nvPr>
        </p:nvSpPr>
        <p:spPr>
          <a:xfrm>
            <a:off x="3059832" y="3104333"/>
            <a:ext cx="5760640" cy="504056"/>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4ème titre</a:t>
            </a:r>
            <a:endParaRPr lang="fr-FR" dirty="0"/>
          </a:p>
        </p:txBody>
      </p:sp>
      <p:sp>
        <p:nvSpPr>
          <p:cNvPr id="20" name="Espace réservé du texte 12"/>
          <p:cNvSpPr>
            <a:spLocks noGrp="1"/>
          </p:cNvSpPr>
          <p:nvPr>
            <p:ph type="body" sz="quarter" idx="17" hasCustomPrompt="1"/>
          </p:nvPr>
        </p:nvSpPr>
        <p:spPr>
          <a:xfrm>
            <a:off x="3059832" y="404664"/>
            <a:ext cx="5760640" cy="504056"/>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1er titre</a:t>
            </a:r>
            <a:endParaRPr lang="fr-FR" dirty="0"/>
          </a:p>
        </p:txBody>
      </p:sp>
      <p:sp>
        <p:nvSpPr>
          <p:cNvPr id="21" name="Espace réservé du texte 12"/>
          <p:cNvSpPr>
            <a:spLocks noGrp="1"/>
          </p:cNvSpPr>
          <p:nvPr>
            <p:ph type="body" sz="quarter" idx="18" hasCustomPrompt="1"/>
          </p:nvPr>
        </p:nvSpPr>
        <p:spPr>
          <a:xfrm>
            <a:off x="3059832" y="4052227"/>
            <a:ext cx="5760640" cy="504056"/>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5ème titre</a:t>
            </a:r>
            <a:endParaRPr lang="fr-FR" dirty="0"/>
          </a:p>
        </p:txBody>
      </p:sp>
      <p:cxnSp>
        <p:nvCxnSpPr>
          <p:cNvPr id="22" name="Connecteur droit 21"/>
          <p:cNvCxnSpPr/>
          <p:nvPr userDrawn="1"/>
        </p:nvCxnSpPr>
        <p:spPr>
          <a:xfrm flipV="1">
            <a:off x="1475840" y="4389387"/>
            <a:ext cx="1656000" cy="6264696"/>
          </a:xfrm>
          <a:prstGeom prst="line">
            <a:avLst/>
          </a:prstGeom>
          <a:ln w="57150">
            <a:solidFill>
              <a:srgbClr val="078EE9">
                <a:alpha val="27000"/>
              </a:srgbClr>
            </a:solidFill>
          </a:ln>
        </p:spPr>
        <p:style>
          <a:lnRef idx="1">
            <a:schemeClr val="accent1"/>
          </a:lnRef>
          <a:fillRef idx="0">
            <a:schemeClr val="accent1"/>
          </a:fillRef>
          <a:effectRef idx="0">
            <a:schemeClr val="accent1"/>
          </a:effectRef>
          <a:fontRef idx="minor">
            <a:schemeClr val="tx1"/>
          </a:fontRef>
        </p:style>
      </p:cxnSp>
      <p:sp>
        <p:nvSpPr>
          <p:cNvPr id="12" name="Espace réservé du texte 12"/>
          <p:cNvSpPr>
            <a:spLocks noGrp="1"/>
          </p:cNvSpPr>
          <p:nvPr>
            <p:ph type="body" sz="quarter" idx="19" hasCustomPrompt="1"/>
          </p:nvPr>
        </p:nvSpPr>
        <p:spPr>
          <a:xfrm>
            <a:off x="3059832" y="5000121"/>
            <a:ext cx="5760640" cy="432891"/>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6ème titre</a:t>
            </a:r>
            <a:endParaRPr lang="fr-FR" dirty="0"/>
          </a:p>
        </p:txBody>
      </p:sp>
      <p:cxnSp>
        <p:nvCxnSpPr>
          <p:cNvPr id="13" name="Connecteur droit 12"/>
          <p:cNvCxnSpPr/>
          <p:nvPr userDrawn="1"/>
        </p:nvCxnSpPr>
        <p:spPr>
          <a:xfrm flipV="1">
            <a:off x="1475840" y="5313349"/>
            <a:ext cx="1656000" cy="6264696"/>
          </a:xfrm>
          <a:prstGeom prst="line">
            <a:avLst/>
          </a:prstGeom>
          <a:ln w="57150">
            <a:solidFill>
              <a:srgbClr val="078EE9">
                <a:alpha val="16000"/>
              </a:srgbClr>
            </a:solidFill>
          </a:ln>
        </p:spPr>
        <p:style>
          <a:lnRef idx="1">
            <a:schemeClr val="accent1"/>
          </a:lnRef>
          <a:fillRef idx="0">
            <a:schemeClr val="accent1"/>
          </a:fillRef>
          <a:effectRef idx="0">
            <a:schemeClr val="accent1"/>
          </a:effectRef>
          <a:fontRef idx="minor">
            <a:schemeClr val="tx1"/>
          </a:fontRef>
        </p:style>
      </p:cxnSp>
      <p:sp>
        <p:nvSpPr>
          <p:cNvPr id="14" name="Espace réservé du texte 12"/>
          <p:cNvSpPr>
            <a:spLocks noGrp="1"/>
          </p:cNvSpPr>
          <p:nvPr>
            <p:ph type="body" sz="quarter" idx="20" hasCustomPrompt="1"/>
          </p:nvPr>
        </p:nvSpPr>
        <p:spPr>
          <a:xfrm>
            <a:off x="3059832" y="5876850"/>
            <a:ext cx="5760640" cy="432891"/>
          </a:xfrm>
          <a:prstGeom prst="rect">
            <a:avLst/>
          </a:prstGeom>
        </p:spPr>
        <p:txBody>
          <a:bodyPr/>
          <a:lstStyle>
            <a:lvl1pPr marL="265113" indent="-265113">
              <a:defRPr sz="2200" b="1" baseline="0">
                <a:solidFill>
                  <a:srgbClr val="078EE9"/>
                </a:solidFill>
                <a:latin typeface="Myriad Pro"/>
              </a:defRPr>
            </a:lvl1pPr>
            <a:lvl2pPr>
              <a:defRPr sz="3200">
                <a:solidFill>
                  <a:srgbClr val="078EE9"/>
                </a:solidFill>
                <a:latin typeface="Myriad Pro"/>
              </a:defRPr>
            </a:lvl2pPr>
            <a:lvl3pPr>
              <a:defRPr sz="2800">
                <a:solidFill>
                  <a:srgbClr val="078EE9"/>
                </a:solidFill>
                <a:latin typeface="Myriad Pro"/>
              </a:defRPr>
            </a:lvl3pPr>
            <a:lvl4pPr>
              <a:defRPr sz="2400">
                <a:solidFill>
                  <a:srgbClr val="078EE9"/>
                </a:solidFill>
                <a:latin typeface="Myriad Pro"/>
              </a:defRPr>
            </a:lvl4pPr>
            <a:lvl5pPr>
              <a:defRPr sz="2400">
                <a:solidFill>
                  <a:srgbClr val="078EE9"/>
                </a:solidFill>
                <a:latin typeface="Myriad Pro"/>
              </a:defRPr>
            </a:lvl5pPr>
          </a:lstStyle>
          <a:p>
            <a:pPr lvl="0"/>
            <a:r>
              <a:rPr lang="fr-FR" dirty="0" smtClean="0"/>
              <a:t>Renseignez le 7ème titre</a:t>
            </a:r>
            <a:endParaRPr lang="fr-FR" dirty="0"/>
          </a:p>
        </p:txBody>
      </p:sp>
      <p:cxnSp>
        <p:nvCxnSpPr>
          <p:cNvPr id="16" name="Connecteur droit 15"/>
          <p:cNvCxnSpPr/>
          <p:nvPr userDrawn="1"/>
        </p:nvCxnSpPr>
        <p:spPr>
          <a:xfrm flipV="1">
            <a:off x="1475840" y="6237312"/>
            <a:ext cx="1656000" cy="6264696"/>
          </a:xfrm>
          <a:prstGeom prst="line">
            <a:avLst/>
          </a:prstGeom>
          <a:ln w="57150">
            <a:solidFill>
              <a:srgbClr val="078EE9">
                <a:alpha val="16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0277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0.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9.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png"/><Relationship Id="rId5" Type="http://schemas.openxmlformats.org/officeDocument/2006/relationships/slideLayout" Target="../slideLayouts/slideLayout28.xml"/><Relationship Id="rId1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slideLayout" Target="../slideLayouts/slideLayout27.xml"/><Relationship Id="rId9" Type="http://schemas.openxmlformats.org/officeDocument/2006/relationships/theme" Target="../theme/theme11.xml"/><Relationship Id="rId14" Type="http://schemas.openxmlformats.org/officeDocument/2006/relationships/image" Target="../media/image10.pn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13" Type="http://schemas.openxmlformats.org/officeDocument/2006/relationships/image" Target="../media/image25.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24.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23.png"/><Relationship Id="rId5" Type="http://schemas.openxmlformats.org/officeDocument/2006/relationships/slideLayout" Target="../slideLayouts/slideLayout36.xml"/><Relationship Id="rId10" Type="http://schemas.openxmlformats.org/officeDocument/2006/relationships/image" Target="../media/image10.png"/><Relationship Id="rId4" Type="http://schemas.openxmlformats.org/officeDocument/2006/relationships/slideLayout" Target="../slideLayouts/slideLayout35.xml"/><Relationship Id="rId9" Type="http://schemas.openxmlformats.org/officeDocument/2006/relationships/image" Target="../media/image9.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1.png"/><Relationship Id="rId4" Type="http://schemas.openxmlformats.org/officeDocument/2006/relationships/slideLayout" Target="../slideLayouts/slideLayout42.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25.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24.png"/><Relationship Id="rId5" Type="http://schemas.openxmlformats.org/officeDocument/2006/relationships/slideLayout" Target="../slideLayouts/slideLayout51.xml"/><Relationship Id="rId10" Type="http://schemas.openxmlformats.org/officeDocument/2006/relationships/image" Target="../media/image1.png"/><Relationship Id="rId4" Type="http://schemas.openxmlformats.org/officeDocument/2006/relationships/slideLayout" Target="../slideLayouts/slideLayout50.xml"/><Relationship Id="rId9"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4">
            <a:extLst>
              <a:ext uri="{28A0092B-C50C-407E-A947-70E740481C1C}">
                <a14:useLocalDpi xmlns:a14="http://schemas.microsoft.com/office/drawing/2010/main" val="0"/>
              </a:ext>
            </a:extLst>
          </a:blip>
          <a:srcRect l="65320" t="44766"/>
          <a:stretch/>
        </p:blipFill>
        <p:spPr>
          <a:xfrm>
            <a:off x="-9582" y="3087445"/>
            <a:ext cx="3779912" cy="3789477"/>
          </a:xfrm>
          <a:prstGeom prst="rect">
            <a:avLst/>
          </a:prstGeom>
        </p:spPr>
      </p:pic>
      <p:pic>
        <p:nvPicPr>
          <p:cNvPr id="13" name="Image 12"/>
          <p:cNvPicPr>
            <a:picLocks noChangeAspect="1"/>
          </p:cNvPicPr>
          <p:nvPr userDrawn="1"/>
        </p:nvPicPr>
        <p:blipFill rotWithShape="1">
          <a:blip r:embed="rId4">
            <a:extLst>
              <a:ext uri="{28A0092B-C50C-407E-A947-70E740481C1C}">
                <a14:useLocalDpi xmlns:a14="http://schemas.microsoft.com/office/drawing/2010/main" val="0"/>
              </a:ext>
            </a:extLst>
          </a:blip>
          <a:srcRect l="65320" t="44766"/>
          <a:stretch/>
        </p:blipFill>
        <p:spPr>
          <a:xfrm>
            <a:off x="-9582" y="3087445"/>
            <a:ext cx="3779912" cy="3789477"/>
          </a:xfrm>
          <a:prstGeom prst="rect">
            <a:avLst/>
          </a:prstGeom>
        </p:spPr>
      </p:pic>
      <p:pic>
        <p:nvPicPr>
          <p:cNvPr id="14" name="Image 13"/>
          <p:cNvPicPr>
            <a:picLocks noChangeAspect="1"/>
          </p:cNvPicPr>
          <p:nvPr userDrawn="1"/>
        </p:nvPicPr>
        <p:blipFill rotWithShape="1">
          <a:blip r:embed="rId4">
            <a:extLst>
              <a:ext uri="{28A0092B-C50C-407E-A947-70E740481C1C}">
                <a14:useLocalDpi xmlns:a14="http://schemas.microsoft.com/office/drawing/2010/main" val="0"/>
              </a:ext>
            </a:extLst>
          </a:blip>
          <a:srcRect l="65320" t="44766"/>
          <a:stretch/>
        </p:blipFill>
        <p:spPr>
          <a:xfrm>
            <a:off x="0" y="3087445"/>
            <a:ext cx="3779912" cy="3789477"/>
          </a:xfrm>
          <a:prstGeom prst="rect">
            <a:avLst/>
          </a:prstGeom>
        </p:spPr>
      </p:pic>
      <p:pic>
        <p:nvPicPr>
          <p:cNvPr id="15" name="Image 14"/>
          <p:cNvPicPr>
            <a:picLocks noChangeAspect="1"/>
          </p:cNvPicPr>
          <p:nvPr userDrawn="1"/>
        </p:nvPicPr>
        <p:blipFill rotWithShape="1">
          <a:blip r:embed="rId4">
            <a:extLst>
              <a:ext uri="{28A0092B-C50C-407E-A947-70E740481C1C}">
                <a14:useLocalDpi xmlns:a14="http://schemas.microsoft.com/office/drawing/2010/main" val="0"/>
              </a:ext>
            </a:extLst>
          </a:blip>
          <a:srcRect l="65320" t="44766"/>
          <a:stretch/>
        </p:blipFill>
        <p:spPr>
          <a:xfrm>
            <a:off x="-9582" y="3087444"/>
            <a:ext cx="3779912" cy="3789477"/>
          </a:xfrm>
          <a:prstGeom prst="rect">
            <a:avLst/>
          </a:prstGeom>
        </p:spPr>
      </p:pic>
    </p:spTree>
    <p:extLst>
      <p:ext uri="{BB962C8B-B14F-4D97-AF65-F5344CB8AC3E}">
        <p14:creationId xmlns:p14="http://schemas.microsoft.com/office/powerpoint/2010/main" val="2278985828"/>
      </p:ext>
    </p:extLst>
  </p:cSld>
  <p:clrMap bg1="lt1" tx1="dk1" bg2="lt2" tx2="dk2" accent1="accent1" accent2="accent2" accent3="accent3" accent4="accent4" accent5="accent5" accent6="accent6" hlink="hlink" folHlink="folHlink"/>
  <p:sldLayoutIdLst>
    <p:sldLayoutId id="2147483657" r:id="rId1"/>
    <p:sldLayoutId id="2147483746"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3" y="0"/>
            <a:ext cx="9139774" cy="6858000"/>
          </a:xfrm>
          <a:prstGeom prst="rect">
            <a:avLst/>
          </a:prstGeom>
        </p:spPr>
      </p:pic>
      <p:pic>
        <p:nvPicPr>
          <p:cNvPr id="8" name="Image 7"/>
          <p:cNvPicPr>
            <a:picLocks noChangeAspect="1"/>
          </p:cNvPicPr>
          <p:nvPr userDrawn="1"/>
        </p:nvPicPr>
        <p:blipFill rotWithShape="1">
          <a:blip r:embed="rId4">
            <a:extLst>
              <a:ext uri="{28A0092B-C50C-407E-A947-70E740481C1C}">
                <a14:useLocalDpi xmlns:a14="http://schemas.microsoft.com/office/drawing/2010/main" val="0"/>
              </a:ext>
            </a:extLst>
          </a:blip>
          <a:srcRect l="65320"/>
          <a:stretch/>
        </p:blipFill>
        <p:spPr>
          <a:xfrm>
            <a:off x="0" y="16183"/>
            <a:ext cx="3779912" cy="6860739"/>
          </a:xfrm>
          <a:prstGeom prst="rect">
            <a:avLst/>
          </a:prstGeom>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En savoir plus</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p:txBody>
      </p:sp>
    </p:spTree>
    <p:extLst>
      <p:ext uri="{BB962C8B-B14F-4D97-AF65-F5344CB8AC3E}">
        <p14:creationId xmlns:p14="http://schemas.microsoft.com/office/powerpoint/2010/main" val="1387572617"/>
      </p:ext>
    </p:extLst>
  </p:cSld>
  <p:clrMap bg1="lt1" tx1="dk1" bg2="lt2" tx2="dk2" accent1="accent1" accent2="accent2" accent3="accent3" accent4="accent4" accent5="accent5" accent6="accent6" hlink="hlink" folHlink="folHlink"/>
  <p:sldLayoutIdLst>
    <p:sldLayoutId id="2147483677" r:id="rId1"/>
  </p:sldLayoutIdLst>
  <p:hf hdr="0" dt="0"/>
  <p:txStyles>
    <p:titleStyle>
      <a:lvl1pPr algn="ctr" defTabSz="914400" rtl="0" eaLnBrk="1" latinLnBrk="0" hangingPunct="1">
        <a:spcBef>
          <a:spcPct val="0"/>
        </a:spcBef>
        <a:buNone/>
        <a:defRPr sz="4400" b="1" kern="1200">
          <a:solidFill>
            <a:srgbClr val="078EE9"/>
          </a:solidFill>
          <a:latin typeface="Myriad Pro" pitchFamily="34" charset="0"/>
          <a:ea typeface="+mj-ea"/>
          <a:cs typeface="+mj-cs"/>
        </a:defRPr>
      </a:lvl1pPr>
    </p:titleStyle>
    <p:bodyStyle>
      <a:lvl1pPr marL="571500" indent="-571500" algn="l" defTabSz="914400" rtl="0" eaLnBrk="1" latinLnBrk="0" hangingPunct="1">
        <a:spcBef>
          <a:spcPct val="20000"/>
        </a:spcBef>
        <a:buFontTx/>
        <a:buBlip>
          <a:blip r:embed="rId5"/>
        </a:buBlip>
        <a:defRPr sz="1800" b="1" kern="1200">
          <a:solidFill>
            <a:srgbClr val="078EE9"/>
          </a:solidFill>
          <a:latin typeface="Myriad Pro" pitchFamily="34" charset="0"/>
          <a:ea typeface="+mn-ea"/>
          <a:cs typeface="+mn-cs"/>
        </a:defRPr>
      </a:lvl1pPr>
      <a:lvl2pPr marL="971550" indent="-514350" algn="l" defTabSz="914400" rtl="0" eaLnBrk="1" latinLnBrk="0" hangingPunct="1">
        <a:spcBef>
          <a:spcPct val="20000"/>
        </a:spcBef>
        <a:buFont typeface="+mj-lt"/>
        <a:buAutoNum type="arabicPeriod"/>
        <a:defRPr sz="2800" kern="1200">
          <a:solidFill>
            <a:srgbClr val="078EE9"/>
          </a:solidFill>
          <a:latin typeface="Myriad Pro" pitchFamily="34" charset="0"/>
          <a:ea typeface="+mn-ea"/>
          <a:cs typeface="+mn-cs"/>
        </a:defRPr>
      </a:lvl2pPr>
      <a:lvl3pPr marL="1371600" indent="-457200" algn="l" defTabSz="914400" rtl="0" eaLnBrk="1" latinLnBrk="0" hangingPunct="1">
        <a:spcBef>
          <a:spcPct val="20000"/>
        </a:spcBef>
        <a:buFont typeface="+mj-lt"/>
        <a:buAutoNum type="alphaLcPeriod"/>
        <a:defRPr sz="2000" i="1" kern="1200">
          <a:solidFill>
            <a:srgbClr val="078EE9"/>
          </a:solidFill>
          <a:latin typeface="Myriad Pro" pitchFamily="34" charset="0"/>
          <a:ea typeface="+mn-ea"/>
          <a:cs typeface="+mn-cs"/>
        </a:defRPr>
      </a:lvl3pPr>
      <a:lvl4pPr marL="1828800" indent="-457200" algn="l" defTabSz="914400" rtl="0" eaLnBrk="1" latinLnBrk="0" hangingPunct="1">
        <a:spcBef>
          <a:spcPct val="20000"/>
        </a:spcBef>
        <a:buFont typeface="+mj-lt"/>
        <a:buAutoNum type="arabicPeriod"/>
        <a:defRPr sz="2000" kern="1200">
          <a:solidFill>
            <a:srgbClr val="078EE9"/>
          </a:solidFill>
          <a:latin typeface="Myriad Pro" pitchFamily="34" charset="0"/>
          <a:ea typeface="+mn-ea"/>
          <a:cs typeface="+mn-cs"/>
        </a:defRPr>
      </a:lvl4pPr>
      <a:lvl5pPr marL="2286000" indent="-457200" algn="l" defTabSz="914400" rtl="0" eaLnBrk="1" latinLnBrk="0" hangingPunct="1">
        <a:spcBef>
          <a:spcPct val="20000"/>
        </a:spcBef>
        <a:buFont typeface="+mj-lt"/>
        <a:buAutoNum type="arabicPeriod"/>
        <a:defRPr sz="2000" kern="1200">
          <a:solidFill>
            <a:srgbClr val="078EE9"/>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113" y="0"/>
            <a:ext cx="9139774" cy="6858000"/>
          </a:xfrm>
          <a:prstGeom prst="rect">
            <a:avLst/>
          </a:prstGeom>
        </p:spPr>
      </p:pic>
      <p:pic>
        <p:nvPicPr>
          <p:cNvPr id="8" name="Image 7"/>
          <p:cNvPicPr>
            <a:picLocks noChangeAspect="1"/>
          </p:cNvPicPr>
          <p:nvPr userDrawn="1"/>
        </p:nvPicPr>
        <p:blipFill rotWithShape="1">
          <a:blip r:embed="rId11">
            <a:extLst>
              <a:ext uri="{28A0092B-C50C-407E-A947-70E740481C1C}">
                <a14:useLocalDpi xmlns:a14="http://schemas.microsoft.com/office/drawing/2010/main" val="0"/>
              </a:ext>
            </a:extLst>
          </a:blip>
          <a:srcRect l="65320"/>
          <a:stretch/>
        </p:blipFill>
        <p:spPr>
          <a:xfrm>
            <a:off x="0" y="16183"/>
            <a:ext cx="3779912" cy="6860739"/>
          </a:xfrm>
          <a:prstGeom prst="rect">
            <a:avLst/>
          </a:prstGeom>
        </p:spPr>
      </p:pic>
      <p:sp>
        <p:nvSpPr>
          <p:cNvPr id="7" name="Rectangle 6"/>
          <p:cNvSpPr/>
          <p:nvPr userDrawn="1"/>
        </p:nvSpPr>
        <p:spPr>
          <a:xfrm>
            <a:off x="0" y="6237312"/>
            <a:ext cx="9144000" cy="63961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475654949"/>
      </p:ext>
    </p:extLst>
  </p:cSld>
  <p:clrMap bg1="lt1" tx1="dk1" bg2="lt2" tx2="dk2" accent1="accent1" accent2="accent2" accent3="accent3" accent4="accent4" accent5="accent5" accent6="accent6" hlink="hlink" folHlink="folHlink"/>
  <p:sldLayoutIdLst>
    <p:sldLayoutId id="2147483708" r:id="rId1"/>
    <p:sldLayoutId id="2147483685" r:id="rId2"/>
    <p:sldLayoutId id="2147483686" r:id="rId3"/>
    <p:sldLayoutId id="2147483687" r:id="rId4"/>
    <p:sldLayoutId id="2147483688" r:id="rId5"/>
    <p:sldLayoutId id="2147483689" r:id="rId6"/>
    <p:sldLayoutId id="2147483690" r:id="rId7"/>
    <p:sldLayoutId id="2147483691" r:id="rId8"/>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rgbClr val="078EE9"/>
          </a:solidFill>
          <a:latin typeface="Myriad Pro" pitchFamily="34" charset="0"/>
          <a:ea typeface="+mj-ea"/>
          <a:cs typeface="+mj-cs"/>
        </a:defRPr>
      </a:lvl1pPr>
    </p:titleStyle>
    <p:bodyStyle>
      <a:lvl1pPr marL="342900" indent="-342900" algn="l" defTabSz="914400" rtl="0" eaLnBrk="1" latinLnBrk="0" hangingPunct="1">
        <a:spcBef>
          <a:spcPct val="20000"/>
        </a:spcBef>
        <a:buFontTx/>
        <a:buBlip>
          <a:blip r:embed="rId12"/>
        </a:buBlip>
        <a:defRPr sz="3200" b="1" kern="1200">
          <a:solidFill>
            <a:srgbClr val="078EE9"/>
          </a:solidFill>
          <a:latin typeface="Myriad Pro" pitchFamily="34" charset="0"/>
          <a:ea typeface="+mn-ea"/>
          <a:cs typeface="+mn-cs"/>
        </a:defRPr>
      </a:lvl1pPr>
      <a:lvl2pPr marL="742950" indent="-285750" algn="l" defTabSz="914400" rtl="0" eaLnBrk="1" latinLnBrk="0" hangingPunct="1">
        <a:spcBef>
          <a:spcPct val="20000"/>
        </a:spcBef>
        <a:buFontTx/>
        <a:buBlip>
          <a:blip r:embed="rId13"/>
        </a:buBlip>
        <a:defRPr sz="2800" b="0" kern="1200">
          <a:solidFill>
            <a:srgbClr val="078EE9"/>
          </a:solidFill>
          <a:latin typeface="Myriad Pro" pitchFamily="34" charset="0"/>
          <a:ea typeface="+mn-ea"/>
          <a:cs typeface="+mn-cs"/>
        </a:defRPr>
      </a:lvl2pPr>
      <a:lvl3pPr marL="1143000" indent="-228600" algn="l" defTabSz="914400" rtl="0" eaLnBrk="1" latinLnBrk="0" hangingPunct="1">
        <a:spcBef>
          <a:spcPct val="20000"/>
        </a:spcBef>
        <a:buFontTx/>
        <a:buBlip>
          <a:blip r:embed="rId14"/>
        </a:buBlip>
        <a:defRPr sz="2400" b="0" kern="1200">
          <a:solidFill>
            <a:srgbClr val="078EE9"/>
          </a:solidFill>
          <a:latin typeface="Myriad Pro" pitchFamily="34" charset="0"/>
          <a:ea typeface="+mn-ea"/>
          <a:cs typeface="+mn-cs"/>
        </a:defRPr>
      </a:lvl3pPr>
      <a:lvl4pPr marL="1600200" indent="-228600" algn="l" defTabSz="914400" rtl="0" eaLnBrk="1" latinLnBrk="0" hangingPunct="1">
        <a:spcBef>
          <a:spcPct val="20000"/>
        </a:spcBef>
        <a:buSzPct val="25000"/>
        <a:buFontTx/>
        <a:buBlip>
          <a:blip r:embed="rId15"/>
        </a:buBlip>
        <a:defRPr sz="2000" b="0" kern="1200">
          <a:solidFill>
            <a:srgbClr val="078EE9"/>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078EE9"/>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484784"/>
            <a:ext cx="8435280" cy="4608512"/>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space réservé du texte 14"/>
          <p:cNvSpPr txBox="1">
            <a:spLocks/>
          </p:cNvSpPr>
          <p:nvPr userDrawn="1"/>
        </p:nvSpPr>
        <p:spPr>
          <a:xfrm>
            <a:off x="0" y="-3435"/>
            <a:ext cx="9144000" cy="1152525"/>
          </a:xfrm>
          <a:prstGeom prst="rect">
            <a:avLst/>
          </a:prstGeom>
        </p:spPr>
        <p:txBody>
          <a:bodyPr/>
          <a:lstStyle>
            <a:lvl1pPr marL="361950" marR="0" indent="0" algn="just" defTabSz="914400" rtl="0" eaLnBrk="1" fontAlgn="auto" latinLnBrk="0" hangingPunct="1">
              <a:lnSpc>
                <a:spcPct val="100000"/>
              </a:lnSpc>
              <a:spcBef>
                <a:spcPts val="0"/>
              </a:spcBef>
              <a:spcAft>
                <a:spcPts val="0"/>
              </a:spcAft>
              <a:buClrTx/>
              <a:buSzTx/>
              <a:buFontTx/>
              <a:buNone/>
              <a:tabLst/>
              <a:defRPr sz="2400" b="0" kern="1200">
                <a:solidFill>
                  <a:srgbClr val="078EE9"/>
                </a:solidFill>
                <a:latin typeface="Myriad Pro"/>
                <a:ea typeface="+mn-ea"/>
                <a:cs typeface="+mn-cs"/>
              </a:defRPr>
            </a:lvl1pPr>
            <a:lvl2pPr marL="742950" indent="-285750" algn="l" defTabSz="914400" rtl="0" eaLnBrk="1" latinLnBrk="0" hangingPunct="1">
              <a:spcBef>
                <a:spcPct val="20000"/>
              </a:spcBef>
              <a:buFontTx/>
              <a:buBlip>
                <a:blip r:embed="rId9"/>
              </a:buBlip>
              <a:defRPr sz="2200" kern="1200">
                <a:solidFill>
                  <a:srgbClr val="078EE9"/>
                </a:solidFill>
                <a:latin typeface="+mn-lt"/>
                <a:ea typeface="+mn-ea"/>
                <a:cs typeface="+mn-cs"/>
              </a:defRPr>
            </a:lvl2pPr>
            <a:lvl3pPr marL="1143000" indent="-228600" algn="l" defTabSz="914400" rtl="0" eaLnBrk="1" latinLnBrk="0" hangingPunct="1">
              <a:spcBef>
                <a:spcPct val="20000"/>
              </a:spcBef>
              <a:buFontTx/>
              <a:buBlip>
                <a:blip r:embed="rId10"/>
              </a:buBlip>
              <a:defRPr sz="2000" kern="1200">
                <a:solidFill>
                  <a:srgbClr val="078EE9"/>
                </a:solidFill>
                <a:latin typeface="+mn-lt"/>
                <a:ea typeface="+mn-ea"/>
                <a:cs typeface="+mn-cs"/>
              </a:defRPr>
            </a:lvl3pPr>
            <a:lvl4pPr marL="1600200" indent="-228600" algn="l" defTabSz="914400" rtl="0" eaLnBrk="1" latinLnBrk="0" hangingPunct="1">
              <a:spcBef>
                <a:spcPct val="20000"/>
              </a:spcBef>
              <a:buClr>
                <a:srgbClr val="612A8A"/>
              </a:buClr>
              <a:buFont typeface="Arial" panose="020B0604020202020204" pitchFamily="34" charset="0"/>
              <a:buChar char="–"/>
              <a:defRPr sz="2000" kern="1200">
                <a:solidFill>
                  <a:srgbClr val="078EE9"/>
                </a:solidFill>
                <a:latin typeface="+mn-lt"/>
                <a:ea typeface="+mn-ea"/>
                <a:cs typeface="+mn-cs"/>
              </a:defRPr>
            </a:lvl4pPr>
            <a:lvl5pPr marL="2057400" indent="-228600" algn="l" defTabSz="914400" rtl="0" eaLnBrk="1" latinLnBrk="0" hangingPunct="1">
              <a:spcBef>
                <a:spcPct val="20000"/>
              </a:spcBef>
              <a:buClr>
                <a:srgbClr val="078EE9"/>
              </a:buClr>
              <a:buFont typeface="Arial" panose="020B0604020202020204" pitchFamily="34" charset="0"/>
              <a:buChar char="»"/>
              <a:defRPr sz="2000" kern="1200">
                <a:solidFill>
                  <a:srgbClr val="078EE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fr-FR" sz="3000" b="1" kern="0" dirty="0" smtClean="0">
              <a:latin typeface="Franklin Gothic Demi Cond" panose="020B0706030402020204" pitchFamily="34" charset="0"/>
              <a:cs typeface="Lucida Sans Unicode" pitchFamily="34" charset="0"/>
            </a:endParaRPr>
          </a:p>
        </p:txBody>
      </p:sp>
      <p:sp>
        <p:nvSpPr>
          <p:cNvPr id="11" name="Espace réservé du titre 1"/>
          <p:cNvSpPr>
            <a:spLocks noGrp="1"/>
          </p:cNvSpPr>
          <p:nvPr>
            <p:ph type="title"/>
          </p:nvPr>
        </p:nvSpPr>
        <p:spPr>
          <a:xfrm>
            <a:off x="457200" y="274638"/>
            <a:ext cx="8435280" cy="1143000"/>
          </a:xfrm>
          <a:prstGeom prst="rect">
            <a:avLst/>
          </a:prstGeom>
        </p:spPr>
        <p:txBody>
          <a:bodyPr vert="horz" lIns="91440" tIns="45720" rIns="91440" bIns="45720" rtlCol="0" anchor="ctr">
            <a:normAutofit/>
          </a:bodyPr>
          <a:lstStyle/>
          <a:p>
            <a:r>
              <a:rPr lang="fr-FR" smtClean="0"/>
              <a:t>Modifiez le style du titre</a:t>
            </a:r>
            <a:endParaRPr lang="fr-FR"/>
          </a:p>
        </p:txBody>
      </p:sp>
    </p:spTree>
    <p:extLst>
      <p:ext uri="{BB962C8B-B14F-4D97-AF65-F5344CB8AC3E}">
        <p14:creationId xmlns:p14="http://schemas.microsoft.com/office/powerpoint/2010/main" val="4107592285"/>
      </p:ext>
    </p:extLst>
  </p:cSld>
  <p:clrMap bg1="lt1" tx1="dk1" bg2="lt2" tx2="dk2" accent1="accent1" accent2="accent2" accent3="accent3" accent4="accent4" accent5="accent5" accent6="accent6" hlink="hlink" folHlink="folHlink"/>
  <p:sldLayoutIdLst>
    <p:sldLayoutId id="2147483702" r:id="rId1"/>
    <p:sldLayoutId id="2147483704" r:id="rId2"/>
    <p:sldLayoutId id="2147483706" r:id="rId3"/>
    <p:sldLayoutId id="2147483705" r:id="rId4"/>
    <p:sldLayoutId id="2147483719" r:id="rId5"/>
    <p:sldLayoutId id="2147483721" r:id="rId6"/>
    <p:sldLayoutId id="2147483745" r:id="rId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Blip>
          <a:blip r:embed="rId11"/>
        </a:buBlip>
        <a:defRPr sz="2400" kern="1200">
          <a:solidFill>
            <a:srgbClr val="078EE9"/>
          </a:solidFill>
          <a:latin typeface="+mn-lt"/>
          <a:ea typeface="+mn-ea"/>
          <a:cs typeface="+mn-cs"/>
        </a:defRPr>
      </a:lvl1pPr>
      <a:lvl2pPr marL="742950" indent="-285750" algn="l" defTabSz="914400" rtl="0" eaLnBrk="1" latinLnBrk="0" hangingPunct="1">
        <a:spcBef>
          <a:spcPct val="20000"/>
        </a:spcBef>
        <a:buFontTx/>
        <a:buBlip>
          <a:blip r:embed="rId12"/>
        </a:buBlip>
        <a:defRPr sz="2200" kern="1200">
          <a:solidFill>
            <a:srgbClr val="078EE9"/>
          </a:solidFill>
          <a:latin typeface="+mn-lt"/>
          <a:ea typeface="+mn-ea"/>
          <a:cs typeface="+mn-cs"/>
        </a:defRPr>
      </a:lvl2pPr>
      <a:lvl3pPr marL="1143000" indent="-228600" algn="l" defTabSz="914400" rtl="0" eaLnBrk="1" latinLnBrk="0" hangingPunct="1">
        <a:spcBef>
          <a:spcPct val="20000"/>
        </a:spcBef>
        <a:buFontTx/>
        <a:buBlip>
          <a:blip r:embed="rId13"/>
        </a:buBlip>
        <a:defRPr sz="2000" kern="1200">
          <a:solidFill>
            <a:srgbClr val="078EE9"/>
          </a:solidFill>
          <a:latin typeface="+mn-lt"/>
          <a:ea typeface="+mn-ea"/>
          <a:cs typeface="+mn-cs"/>
        </a:defRPr>
      </a:lvl3pPr>
      <a:lvl4pPr marL="1600200" indent="-228600" algn="l" defTabSz="914400" rtl="0" eaLnBrk="1" latinLnBrk="0" hangingPunct="1">
        <a:spcBef>
          <a:spcPct val="20000"/>
        </a:spcBef>
        <a:buClr>
          <a:srgbClr val="612A8A"/>
        </a:buClr>
        <a:buFont typeface="Arial" panose="020B0604020202020204" pitchFamily="34" charset="0"/>
        <a:buChar char="–"/>
        <a:defRPr sz="2000" kern="1200">
          <a:solidFill>
            <a:srgbClr val="078EE9"/>
          </a:solidFill>
          <a:latin typeface="+mn-lt"/>
          <a:ea typeface="+mn-ea"/>
          <a:cs typeface="+mn-cs"/>
        </a:defRPr>
      </a:lvl4pPr>
      <a:lvl5pPr marL="2057400" indent="-228600" algn="l" defTabSz="914400" rtl="0" eaLnBrk="1" latinLnBrk="0" hangingPunct="1">
        <a:spcBef>
          <a:spcPct val="20000"/>
        </a:spcBef>
        <a:buClr>
          <a:srgbClr val="078EE9"/>
        </a:buClr>
        <a:buFont typeface="Arial" panose="020B0604020202020204" pitchFamily="34" charset="0"/>
        <a:buChar char="»"/>
        <a:defRPr sz="2000" kern="1200">
          <a:solidFill>
            <a:srgbClr val="078EE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10">
            <a:extLst>
              <a:ext uri="{28A0092B-C50C-407E-A947-70E740481C1C}">
                <a14:useLocalDpi xmlns:a14="http://schemas.microsoft.com/office/drawing/2010/main" val="0"/>
              </a:ext>
            </a:extLst>
          </a:blip>
          <a:srcRect l="65320" t="44766"/>
          <a:stretch/>
        </p:blipFill>
        <p:spPr>
          <a:xfrm>
            <a:off x="-9582" y="3087445"/>
            <a:ext cx="3779912" cy="3789477"/>
          </a:xfrm>
          <a:prstGeom prst="rect">
            <a:avLst/>
          </a:prstGeom>
        </p:spPr>
      </p:pic>
      <p:pic>
        <p:nvPicPr>
          <p:cNvPr id="13" name="Image 12"/>
          <p:cNvPicPr>
            <a:picLocks noChangeAspect="1"/>
          </p:cNvPicPr>
          <p:nvPr userDrawn="1"/>
        </p:nvPicPr>
        <p:blipFill rotWithShape="1">
          <a:blip r:embed="rId10">
            <a:extLst>
              <a:ext uri="{28A0092B-C50C-407E-A947-70E740481C1C}">
                <a14:useLocalDpi xmlns:a14="http://schemas.microsoft.com/office/drawing/2010/main" val="0"/>
              </a:ext>
            </a:extLst>
          </a:blip>
          <a:srcRect l="65320" t="44766"/>
          <a:stretch/>
        </p:blipFill>
        <p:spPr>
          <a:xfrm>
            <a:off x="-9582" y="3087445"/>
            <a:ext cx="3779912" cy="3789477"/>
          </a:xfrm>
          <a:prstGeom prst="rect">
            <a:avLst/>
          </a:prstGeom>
        </p:spPr>
      </p:pic>
      <p:pic>
        <p:nvPicPr>
          <p:cNvPr id="14" name="Image 13"/>
          <p:cNvPicPr>
            <a:picLocks noChangeAspect="1"/>
          </p:cNvPicPr>
          <p:nvPr userDrawn="1"/>
        </p:nvPicPr>
        <p:blipFill rotWithShape="1">
          <a:blip r:embed="rId10">
            <a:extLst>
              <a:ext uri="{28A0092B-C50C-407E-A947-70E740481C1C}">
                <a14:useLocalDpi xmlns:a14="http://schemas.microsoft.com/office/drawing/2010/main" val="0"/>
              </a:ext>
            </a:extLst>
          </a:blip>
          <a:srcRect l="65320" t="44766"/>
          <a:stretch/>
        </p:blipFill>
        <p:spPr>
          <a:xfrm>
            <a:off x="0" y="3087445"/>
            <a:ext cx="3779912" cy="3789477"/>
          </a:xfrm>
          <a:prstGeom prst="rect">
            <a:avLst/>
          </a:prstGeom>
        </p:spPr>
      </p:pic>
      <p:pic>
        <p:nvPicPr>
          <p:cNvPr id="15" name="Image 14"/>
          <p:cNvPicPr>
            <a:picLocks noChangeAspect="1"/>
          </p:cNvPicPr>
          <p:nvPr userDrawn="1"/>
        </p:nvPicPr>
        <p:blipFill rotWithShape="1">
          <a:blip r:embed="rId10">
            <a:extLst>
              <a:ext uri="{28A0092B-C50C-407E-A947-70E740481C1C}">
                <a14:useLocalDpi xmlns:a14="http://schemas.microsoft.com/office/drawing/2010/main" val="0"/>
              </a:ext>
            </a:extLst>
          </a:blip>
          <a:srcRect l="65320" t="44766"/>
          <a:stretch/>
        </p:blipFill>
        <p:spPr>
          <a:xfrm>
            <a:off x="-9582" y="3087444"/>
            <a:ext cx="3779912" cy="3789477"/>
          </a:xfrm>
          <a:prstGeom prst="rect">
            <a:avLst/>
          </a:prstGeom>
        </p:spPr>
      </p:pic>
    </p:spTree>
    <p:extLst>
      <p:ext uri="{BB962C8B-B14F-4D97-AF65-F5344CB8AC3E}">
        <p14:creationId xmlns:p14="http://schemas.microsoft.com/office/powerpoint/2010/main" val="3871790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48" r:id="rId8"/>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10">
            <a:extLst>
              <a:ext uri="{28A0092B-C50C-407E-A947-70E740481C1C}">
                <a14:useLocalDpi xmlns:a14="http://schemas.microsoft.com/office/drawing/2010/main" val="0"/>
              </a:ext>
            </a:extLst>
          </a:blip>
          <a:srcRect l="65320" t="44766"/>
          <a:stretch/>
        </p:blipFill>
        <p:spPr>
          <a:xfrm>
            <a:off x="-9582" y="3087445"/>
            <a:ext cx="3779912" cy="3789477"/>
          </a:xfrm>
          <a:prstGeom prst="rect">
            <a:avLst/>
          </a:prstGeom>
        </p:spPr>
      </p:pic>
      <p:pic>
        <p:nvPicPr>
          <p:cNvPr id="13" name="Image 12"/>
          <p:cNvPicPr>
            <a:picLocks noChangeAspect="1"/>
          </p:cNvPicPr>
          <p:nvPr userDrawn="1"/>
        </p:nvPicPr>
        <p:blipFill rotWithShape="1">
          <a:blip r:embed="rId10">
            <a:extLst>
              <a:ext uri="{28A0092B-C50C-407E-A947-70E740481C1C}">
                <a14:useLocalDpi xmlns:a14="http://schemas.microsoft.com/office/drawing/2010/main" val="0"/>
              </a:ext>
            </a:extLst>
          </a:blip>
          <a:srcRect l="65320" t="44766"/>
          <a:stretch/>
        </p:blipFill>
        <p:spPr>
          <a:xfrm>
            <a:off x="-9582" y="3087445"/>
            <a:ext cx="3779912" cy="3789477"/>
          </a:xfrm>
          <a:prstGeom prst="rect">
            <a:avLst/>
          </a:prstGeom>
        </p:spPr>
      </p:pic>
      <p:pic>
        <p:nvPicPr>
          <p:cNvPr id="14" name="Image 13"/>
          <p:cNvPicPr>
            <a:picLocks noChangeAspect="1"/>
          </p:cNvPicPr>
          <p:nvPr userDrawn="1"/>
        </p:nvPicPr>
        <p:blipFill rotWithShape="1">
          <a:blip r:embed="rId10">
            <a:extLst>
              <a:ext uri="{28A0092B-C50C-407E-A947-70E740481C1C}">
                <a14:useLocalDpi xmlns:a14="http://schemas.microsoft.com/office/drawing/2010/main" val="0"/>
              </a:ext>
            </a:extLst>
          </a:blip>
          <a:srcRect l="65320" t="44766"/>
          <a:stretch/>
        </p:blipFill>
        <p:spPr>
          <a:xfrm>
            <a:off x="0" y="3087445"/>
            <a:ext cx="3779912" cy="3789477"/>
          </a:xfrm>
          <a:prstGeom prst="rect">
            <a:avLst/>
          </a:prstGeom>
        </p:spPr>
      </p:pic>
      <p:pic>
        <p:nvPicPr>
          <p:cNvPr id="15" name="Image 14"/>
          <p:cNvPicPr>
            <a:picLocks noChangeAspect="1"/>
          </p:cNvPicPr>
          <p:nvPr userDrawn="1"/>
        </p:nvPicPr>
        <p:blipFill rotWithShape="1">
          <a:blip r:embed="rId10">
            <a:extLst>
              <a:ext uri="{28A0092B-C50C-407E-A947-70E740481C1C}">
                <a14:useLocalDpi xmlns:a14="http://schemas.microsoft.com/office/drawing/2010/main" val="0"/>
              </a:ext>
            </a:extLst>
          </a:blip>
          <a:srcRect l="65320" t="44766"/>
          <a:stretch/>
        </p:blipFill>
        <p:spPr>
          <a:xfrm>
            <a:off x="-9582" y="3087444"/>
            <a:ext cx="3779912" cy="3789477"/>
          </a:xfrm>
          <a:prstGeom prst="rect">
            <a:avLst/>
          </a:prstGeom>
        </p:spPr>
      </p:pic>
      <p:sp>
        <p:nvSpPr>
          <p:cNvPr id="6" name="Espace réservé du texte 3"/>
          <p:cNvSpPr txBox="1">
            <a:spLocks/>
          </p:cNvSpPr>
          <p:nvPr userDrawn="1"/>
        </p:nvSpPr>
        <p:spPr>
          <a:xfrm>
            <a:off x="2232000" y="6453336"/>
            <a:ext cx="4680000" cy="360000"/>
          </a:xfrm>
          <a:prstGeom prst="rect">
            <a:avLst/>
          </a:prstGeom>
        </p:spPr>
        <p:txBody>
          <a:bodyPr vert="horz" lIns="91440" tIns="45720" rIns="91440" bIns="45720" rtlCol="0">
            <a:normAutofit/>
          </a:bodyPr>
          <a:lstStyle>
            <a:lvl1pPr marR="0" indent="0" algn="ctr" fontAlgn="auto">
              <a:lnSpc>
                <a:spcPct val="100000"/>
              </a:lnSpc>
              <a:spcBef>
                <a:spcPts val="0"/>
              </a:spcBef>
              <a:spcAft>
                <a:spcPts val="0"/>
              </a:spcAft>
              <a:buClrTx/>
              <a:buSzTx/>
              <a:buFontTx/>
              <a:buNone/>
              <a:tabLst/>
              <a:defRPr sz="1200" b="0" i="0" u="none">
                <a:solidFill>
                  <a:srgbClr val="078EE9"/>
                </a:solidFill>
              </a:defRPr>
            </a:lvl1pPr>
            <a:lvl2pPr marL="742950" indent="-285750">
              <a:spcBef>
                <a:spcPct val="20000"/>
              </a:spcBef>
              <a:buFontTx/>
              <a:buBlip>
                <a:blip r:embed="rId11"/>
              </a:buBlip>
              <a:defRPr sz="2200">
                <a:solidFill>
                  <a:srgbClr val="078EE9"/>
                </a:solidFill>
              </a:defRPr>
            </a:lvl2pPr>
            <a:lvl3pPr marL="1143000" indent="-228600">
              <a:spcBef>
                <a:spcPct val="20000"/>
              </a:spcBef>
              <a:buFontTx/>
              <a:buBlip>
                <a:blip r:embed="rId12"/>
              </a:buBlip>
              <a:defRPr sz="2000">
                <a:solidFill>
                  <a:srgbClr val="078EE9"/>
                </a:solidFill>
              </a:defRPr>
            </a:lvl3pPr>
            <a:lvl4pPr marL="1600200" indent="-228600">
              <a:spcBef>
                <a:spcPct val="20000"/>
              </a:spcBef>
              <a:buClr>
                <a:srgbClr val="612A8A"/>
              </a:buClr>
              <a:buFont typeface="Arial" panose="020B0604020202020204" pitchFamily="34" charset="0"/>
              <a:buChar char="–"/>
              <a:defRPr sz="2000">
                <a:solidFill>
                  <a:srgbClr val="078EE9"/>
                </a:solidFill>
              </a:defRPr>
            </a:lvl4pPr>
            <a:lvl5pPr marL="2057400" indent="-228600">
              <a:spcBef>
                <a:spcPct val="20000"/>
              </a:spcBef>
              <a:buClr>
                <a:srgbClr val="078EE9"/>
              </a:buClr>
              <a:buFont typeface="Arial" panose="020B0604020202020204" pitchFamily="34" charset="0"/>
              <a:buChar char="»"/>
              <a:defRPr sz="2000">
                <a:solidFill>
                  <a:srgbClr val="078EE9"/>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fr-FR" dirty="0"/>
              <a:t>Le crédit</a:t>
            </a:r>
          </a:p>
        </p:txBody>
      </p:sp>
      <p:sp>
        <p:nvSpPr>
          <p:cNvPr id="7" name="ZoneTexte 6"/>
          <p:cNvSpPr txBox="1"/>
          <p:nvPr userDrawn="1"/>
        </p:nvSpPr>
        <p:spPr>
          <a:xfrm>
            <a:off x="7885572" y="6453336"/>
            <a:ext cx="1008000" cy="360000"/>
          </a:xfrm>
          <a:prstGeom prst="rect">
            <a:avLst/>
          </a:prstGeom>
          <a:noFill/>
        </p:spPr>
        <p:txBody>
          <a:bodyPr wrap="square" rtlCol="0" anchor="ctr">
            <a:spAutoFit/>
          </a:bodyPr>
          <a:lstStyle/>
          <a:p>
            <a:pPr algn="r"/>
            <a:fld id="{FD52098B-B478-43CE-92C2-4B62AB70EFEA}" type="slidenum">
              <a:rPr lang="fr-FR" sz="1200" smtClean="0">
                <a:solidFill>
                  <a:srgbClr val="078EE9"/>
                </a:solidFill>
              </a:rPr>
              <a:pPr algn="r"/>
              <a:t>‹N°›</a:t>
            </a:fld>
            <a:endParaRPr lang="fr-FR" dirty="0">
              <a:solidFill>
                <a:srgbClr val="078EE9"/>
              </a:solidFill>
            </a:endParaRPr>
          </a:p>
        </p:txBody>
      </p:sp>
    </p:spTree>
    <p:extLst>
      <p:ext uri="{BB962C8B-B14F-4D97-AF65-F5344CB8AC3E}">
        <p14:creationId xmlns:p14="http://schemas.microsoft.com/office/powerpoint/2010/main" val="121055180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9" r:id="rId4"/>
    <p:sldLayoutId id="2147483740" r:id="rId5"/>
    <p:sldLayoutId id="2147483741" r:id="rId6"/>
    <p:sldLayoutId id="2147483742" r:id="rId7"/>
    <p:sldLayoutId id="2147483743" r:id="rId8"/>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ZoneTexte 9"/>
          <p:cNvSpPr txBox="1"/>
          <p:nvPr userDrawn="1"/>
        </p:nvSpPr>
        <p:spPr>
          <a:xfrm rot="17089365">
            <a:off x="-2050948" y="2438742"/>
            <a:ext cx="7160340" cy="1569660"/>
          </a:xfrm>
          <a:prstGeom prst="rect">
            <a:avLst/>
          </a:prstGeom>
          <a:noFill/>
        </p:spPr>
        <p:txBody>
          <a:bodyPr wrap="square" rtlCol="0">
            <a:spAutoFit/>
          </a:bodyPr>
          <a:lstStyle/>
          <a:p>
            <a:r>
              <a:rPr lang="fr-FR" sz="9600" b="1" dirty="0" smtClean="0">
                <a:solidFill>
                  <a:srgbClr val="CA2260"/>
                </a:solidFill>
                <a:latin typeface="Myriad Pro" pitchFamily="34" charset="0"/>
              </a:rPr>
              <a:t>SOMMAIRE</a:t>
            </a:r>
            <a:endParaRPr lang="fr-FR" sz="9600" b="1" dirty="0">
              <a:solidFill>
                <a:srgbClr val="CA2260"/>
              </a:solidFill>
              <a:latin typeface="Myriad Pro" pitchFamily="34" charset="0"/>
            </a:endParaRPr>
          </a:p>
        </p:txBody>
      </p:sp>
    </p:spTree>
    <p:extLst>
      <p:ext uri="{BB962C8B-B14F-4D97-AF65-F5344CB8AC3E}">
        <p14:creationId xmlns:p14="http://schemas.microsoft.com/office/powerpoint/2010/main" val="4068475765"/>
      </p:ext>
    </p:extLst>
  </p:cSld>
  <p:clrMap bg1="lt1" tx1="dk1" bg2="lt2" tx2="dk2" accent1="accent1" accent2="accent2" accent3="accent3" accent4="accent4" accent5="accent5" accent6="accent6" hlink="hlink" folHlink="folHlink"/>
  <p:sldLayoutIdLst>
    <p:sldLayoutId id="2147483659" r:id="rId1"/>
    <p:sldLayoutId id="2147483695" r:id="rId2"/>
    <p:sldLayoutId id="2147483696" r:id="rId3"/>
    <p:sldLayoutId id="2147483697" r:id="rId4"/>
    <p:sldLayoutId id="2147483694" r:id="rId5"/>
    <p:sldLayoutId id="2147483707" r:id="rId6"/>
    <p:sldLayoutId id="2147483715" r:id="rId7"/>
    <p:sldLayoutId id="2147483716" r:id="rId8"/>
  </p:sldLayoutIdLst>
  <p:timing>
    <p:tnLst>
      <p:par>
        <p:cTn id="1" dur="indefinite" restart="never" nodeType="tmRoot"/>
      </p:par>
    </p:tnLst>
  </p:timing>
  <p:hf hdr="0" dt="0"/>
  <p:txStyles>
    <p:titleStyle>
      <a:lvl1pPr algn="ctr" defTabSz="914400" rtl="0" eaLnBrk="1" latinLnBrk="0" hangingPunct="1">
        <a:spcBef>
          <a:spcPct val="0"/>
        </a:spcBef>
        <a:buNone/>
        <a:defRPr sz="9600" b="1" kern="1200">
          <a:solidFill>
            <a:schemeClr val="bg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664417839"/>
      </p:ext>
    </p:extLst>
  </p:cSld>
  <p:clrMap bg1="lt1" tx1="dk1" bg2="lt2" tx2="dk2" accent1="accent1" accent2="accent2" accent3="accent3" accent4="accent4" accent5="accent5" accent6="accent6" hlink="hlink" folHlink="folHlink"/>
  <p:sldLayoutIdLst>
    <p:sldLayoutId id="2147483661" r:id="rId1"/>
    <p:sldLayoutId id="2147483747"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772816"/>
            <a:ext cx="8229600" cy="4353347"/>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ZoneTexte 9"/>
          <p:cNvSpPr txBox="1"/>
          <p:nvPr userDrawn="1"/>
        </p:nvSpPr>
        <p:spPr>
          <a:xfrm>
            <a:off x="5724128" y="0"/>
            <a:ext cx="5328592" cy="1569660"/>
          </a:xfrm>
          <a:prstGeom prst="rect">
            <a:avLst/>
          </a:prstGeom>
          <a:noFill/>
        </p:spPr>
        <p:txBody>
          <a:bodyPr wrap="square" rtlCol="0">
            <a:spAutoFit/>
          </a:bodyPr>
          <a:lstStyle/>
          <a:p>
            <a:pPr algn="l"/>
            <a:r>
              <a:rPr lang="fr-FR" sz="9600" b="1" dirty="0" smtClean="0">
                <a:solidFill>
                  <a:schemeClr val="bg1"/>
                </a:solidFill>
                <a:latin typeface="Myriad Pro" pitchFamily="34" charset="0"/>
              </a:rPr>
              <a:t>VRAI</a:t>
            </a:r>
            <a:endParaRPr lang="fr-FR" sz="8800" b="1" dirty="0">
              <a:solidFill>
                <a:schemeClr val="bg1"/>
              </a:solidFill>
              <a:latin typeface="Myriad Pro" pitchFamily="34" charset="0"/>
            </a:endParaRPr>
          </a:p>
        </p:txBody>
      </p:sp>
    </p:spTree>
    <p:extLst>
      <p:ext uri="{BB962C8B-B14F-4D97-AF65-F5344CB8AC3E}">
        <p14:creationId xmlns:p14="http://schemas.microsoft.com/office/powerpoint/2010/main" val="3317939306"/>
      </p:ext>
    </p:extLst>
  </p:cSld>
  <p:clrMap bg1="lt1" tx1="dk1" bg2="lt2" tx2="dk2" accent1="accent1" accent2="accent2" accent3="accent3" accent4="accent4" accent5="accent5" accent6="accent6" hlink="hlink" folHlink="folHlink"/>
  <p:sldLayoutIdLst>
    <p:sldLayoutId id="2147483663" r:id="rId1"/>
    <p:sldLayoutId id="2147483692" r:id="rId2"/>
  </p:sldLayoutIdLst>
  <p:timing>
    <p:tnLst>
      <p:par>
        <p:cTn id="1" dur="indefinite" restart="never" nodeType="tmRoot"/>
      </p:par>
    </p:tnLst>
  </p:timing>
  <p:hf hdr="0" dt="0"/>
  <p:txStyles>
    <p:titleStyle>
      <a:lvl1pPr algn="l" defTabSz="914400" rtl="0" eaLnBrk="1" latinLnBrk="0" hangingPunct="1">
        <a:spcBef>
          <a:spcPct val="0"/>
        </a:spcBef>
        <a:buNone/>
        <a:defRPr sz="13800" b="1" kern="1200">
          <a:solidFill>
            <a:srgbClr val="078EE9"/>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78EE9"/>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78EE9"/>
          </a:solidFill>
          <a:latin typeface="Myriad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78EE9"/>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78EE9"/>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78EE9"/>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700808"/>
            <a:ext cx="8229600" cy="4425355"/>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ZoneTexte 9"/>
          <p:cNvSpPr txBox="1"/>
          <p:nvPr userDrawn="1"/>
        </p:nvSpPr>
        <p:spPr>
          <a:xfrm>
            <a:off x="2051720" y="0"/>
            <a:ext cx="5328592" cy="1569660"/>
          </a:xfrm>
          <a:prstGeom prst="rect">
            <a:avLst/>
          </a:prstGeom>
          <a:noFill/>
        </p:spPr>
        <p:txBody>
          <a:bodyPr wrap="square" rtlCol="0">
            <a:spAutoFit/>
          </a:bodyPr>
          <a:lstStyle/>
          <a:p>
            <a:pPr algn="l"/>
            <a:r>
              <a:rPr lang="fr-FR" sz="9600" b="1" dirty="0" smtClean="0">
                <a:solidFill>
                  <a:srgbClr val="CA2260"/>
                </a:solidFill>
                <a:latin typeface="Myriad Pro" pitchFamily="34" charset="0"/>
              </a:rPr>
              <a:t>FAUX</a:t>
            </a:r>
            <a:endParaRPr lang="fr-FR" sz="8800" b="1" dirty="0">
              <a:solidFill>
                <a:srgbClr val="CA2260"/>
              </a:solidFill>
              <a:latin typeface="Myriad Pro" pitchFamily="34" charset="0"/>
            </a:endParaRPr>
          </a:p>
        </p:txBody>
      </p:sp>
    </p:spTree>
    <p:extLst>
      <p:ext uri="{BB962C8B-B14F-4D97-AF65-F5344CB8AC3E}">
        <p14:creationId xmlns:p14="http://schemas.microsoft.com/office/powerpoint/2010/main" val="3681218006"/>
      </p:ext>
    </p:extLst>
  </p:cSld>
  <p:clrMap bg1="lt1" tx1="dk1" bg2="lt2" tx2="dk2" accent1="accent1" accent2="accent2" accent3="accent3" accent4="accent4" accent5="accent5" accent6="accent6" hlink="hlink" folHlink="folHlink"/>
  <p:sldLayoutIdLst>
    <p:sldLayoutId id="2147483665" r:id="rId1"/>
    <p:sldLayoutId id="2147483693"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78EE9"/>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78EE9"/>
          </a:solidFill>
          <a:latin typeface="Myriad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78EE9"/>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78EE9"/>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78EE9"/>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568820703"/>
      </p:ext>
    </p:extLst>
  </p:cSld>
  <p:clrMap bg1="lt1" tx1="dk1" bg2="lt2" tx2="dk2" accent1="accent1" accent2="accent2" accent3="accent3" accent4="accent4" accent5="accent5" accent6="accent6" hlink="hlink" folHlink="folHlink"/>
  <p:sldLayoutIdLst>
    <p:sldLayoutId id="2147483711" r:id="rId1"/>
    <p:sldLayoutId id="2147483668" r:id="rId2"/>
    <p:sldLayoutId id="2147483712" r:id="rId3"/>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001929415"/>
      </p:ext>
    </p:extLst>
  </p:cSld>
  <p:clrMap bg1="lt1" tx1="dk1" bg2="lt2" tx2="dk2" accent1="accent1" accent2="accent2" accent3="accent3" accent4="accent4" accent5="accent5" accent6="accent6" hlink="hlink" folHlink="folHlink"/>
  <p:sldLayoutIdLst>
    <p:sldLayoutId id="2147483714" r:id="rId1"/>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rgbClr val="078EE9"/>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b="1" kern="1200">
          <a:solidFill>
            <a:srgbClr val="078EE9"/>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78EE9"/>
          </a:solidFill>
          <a:latin typeface="Myriad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78EE9"/>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78EE9"/>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rgbClr val="078EE9"/>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264847180"/>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rgbClr val="078EE9"/>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rgbClr val="078EE9"/>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78EE9"/>
          </a:solidFill>
          <a:latin typeface="Myriad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78EE9"/>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78EE9"/>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78EE9"/>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Texte 8"/>
          <p:cNvSpPr txBox="1"/>
          <p:nvPr userDrawn="1"/>
        </p:nvSpPr>
        <p:spPr>
          <a:xfrm>
            <a:off x="683568" y="399895"/>
            <a:ext cx="8280920" cy="769441"/>
          </a:xfrm>
          <a:prstGeom prst="rect">
            <a:avLst/>
          </a:prstGeom>
          <a:noFill/>
        </p:spPr>
        <p:txBody>
          <a:bodyPr wrap="square" rtlCol="0">
            <a:spAutoFit/>
          </a:bodyPr>
          <a:lstStyle/>
          <a:p>
            <a:pPr algn="ctr"/>
            <a:r>
              <a:rPr lang="fr-FR" sz="4400" b="1" dirty="0" smtClean="0">
                <a:solidFill>
                  <a:srgbClr val="CA2260"/>
                </a:solidFill>
                <a:latin typeface="Myriad Pro" pitchFamily="34" charset="0"/>
              </a:rPr>
              <a:t>Un contact de proximité</a:t>
            </a:r>
            <a:endParaRPr lang="fr-FR" b="1" dirty="0">
              <a:solidFill>
                <a:srgbClr val="CA2260"/>
              </a:solidFill>
            </a:endParaRPr>
          </a:p>
        </p:txBody>
      </p:sp>
    </p:spTree>
    <p:extLst>
      <p:ext uri="{BB962C8B-B14F-4D97-AF65-F5344CB8AC3E}">
        <p14:creationId xmlns:p14="http://schemas.microsoft.com/office/powerpoint/2010/main" val="3177418961"/>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hdr="0" dt="0"/>
  <p:txStyles>
    <p:titleStyle>
      <a:lvl1pPr algn="ctr" defTabSz="914400" rtl="0" eaLnBrk="1" latinLnBrk="0" hangingPunct="1">
        <a:spcBef>
          <a:spcPct val="0"/>
        </a:spcBef>
        <a:buNone/>
        <a:defRPr sz="4400" kern="1200" baseline="0">
          <a:solidFill>
            <a:schemeClr val="bg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rgbClr val="078EE9"/>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78EE9"/>
          </a:solidFill>
          <a:latin typeface="Myriad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78EE9"/>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78EE9"/>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78EE9"/>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jpe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6.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33.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3.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3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33.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36.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33.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33.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33.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33.xml"/><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33.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2.xml"/><Relationship Id="rId1" Type="http://schemas.openxmlformats.org/officeDocument/2006/relationships/slideLayout" Target="../slideLayouts/slideLayout33.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36.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33.xml"/><Relationship Id="rId5" Type="http://schemas.microsoft.com/office/2007/relationships/hdphoto" Target="../media/hdphoto1.wdp"/><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6.xml"/><Relationship Id="rId1" Type="http://schemas.openxmlformats.org/officeDocument/2006/relationships/slideLayout" Target="../slideLayouts/slideLayout33.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9.xml"/><Relationship Id="rId1" Type="http://schemas.openxmlformats.org/officeDocument/2006/relationships/slideLayout" Target="../slideLayouts/slideLayout33.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0.xml"/><Relationship Id="rId1" Type="http://schemas.openxmlformats.org/officeDocument/2006/relationships/slideLayout" Target="../slideLayouts/slideLayout33.xml"/><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1.xml"/><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2.xml"/><Relationship Id="rId1" Type="http://schemas.openxmlformats.org/officeDocument/2006/relationships/slideLayout" Target="../slideLayouts/slideLayout33.xml"/><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3.xml"/><Relationship Id="rId1" Type="http://schemas.openxmlformats.org/officeDocument/2006/relationships/slideLayout" Target="../slideLayouts/slideLayout33.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4.xml"/><Relationship Id="rId1" Type="http://schemas.openxmlformats.org/officeDocument/2006/relationships/slideLayout" Target="../slideLayouts/slideLayout33.xml"/><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5.xml"/><Relationship Id="rId1" Type="http://schemas.openxmlformats.org/officeDocument/2006/relationships/slideLayout" Target="../slideLayouts/slideLayout38.xml"/><Relationship Id="rId5" Type="http://schemas.openxmlformats.org/officeDocument/2006/relationships/image" Target="../media/image73.png"/><Relationship Id="rId4" Type="http://schemas.openxmlformats.org/officeDocument/2006/relationships/hyperlink" Target="http://www.mesquestionsdargent.fr/"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6.xml"/><Relationship Id="rId1" Type="http://schemas.openxmlformats.org/officeDocument/2006/relationships/slideLayout" Target="../slideLayouts/slideLayout46.xml"/><Relationship Id="rId4" Type="http://schemas.openxmlformats.org/officeDocument/2006/relationships/image" Target="../media/image75.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389453"/>
            <a:ext cx="9144000" cy="684077"/>
          </a:xfrm>
        </p:spPr>
        <p:txBody>
          <a:bodyPr/>
          <a:lstStyle/>
          <a:p>
            <a:r>
              <a:rPr lang="fr-FR" sz="3200" dirty="0" smtClean="0">
                <a:solidFill>
                  <a:srgbClr val="213B76"/>
                </a:solidFill>
                <a:cs typeface="Arial" panose="020B0604020202020204" pitchFamily="34" charset="0"/>
              </a:rPr>
              <a:t>LE CREDIT</a:t>
            </a:r>
            <a:endParaRPr lang="fr-FR" sz="3200" dirty="0">
              <a:solidFill>
                <a:srgbClr val="213B76"/>
              </a:solidFill>
              <a:cs typeface="Arial" panose="020B0604020202020204" pitchFamily="34" charset="0"/>
            </a:endParaRPr>
          </a:p>
        </p:txBody>
      </p:sp>
      <p:pic>
        <p:nvPicPr>
          <p:cNvPr id="1026" name="Picture 2" descr="X:\COM-BUD\02-COMMUNICATION\03-Images\04-Illustrations\Ppt\Illustrations Flat Design\Microcrédit_Plan de travai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6" y="1988840"/>
            <a:ext cx="9211704" cy="40145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51520" y="329815"/>
            <a:ext cx="1647728" cy="8696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Z:\Education_financiere_Public\02-COMMUNICATION\05- IMAGES\1-LOGO-MQDA\MQA_Logo_Vecto-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116632"/>
            <a:ext cx="3118446" cy="1296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5864077"/>
            <a:ext cx="9144000" cy="738664"/>
          </a:xfrm>
          <a:prstGeom prst="rect">
            <a:avLst/>
          </a:prstGeom>
          <a:solidFill>
            <a:schemeClr val="bg1"/>
          </a:solidFill>
        </p:spPr>
        <p:txBody>
          <a:bodyPr wrap="square">
            <a:spAutoFit/>
          </a:bodyPr>
          <a:lstStyle/>
          <a:p>
            <a:pPr algn="just"/>
            <a:r>
              <a:rPr lang="fr-FR" sz="1050" b="1" i="1" dirty="0">
                <a:solidFill>
                  <a:srgbClr val="59999A"/>
                </a:solidFill>
                <a:latin typeface="Calibri" panose="020F0502020204030204" pitchFamily="34" charset="0"/>
                <a:ea typeface="Calibri" panose="020F0502020204030204" pitchFamily="34" charset="0"/>
              </a:rPr>
              <a:t>Ce document est la propriété exclusive de </a:t>
            </a:r>
            <a:r>
              <a:rPr lang="fr-FR" sz="1050" b="1" i="1" u="sng" dirty="0">
                <a:solidFill>
                  <a:srgbClr val="59999A"/>
                </a:solidFill>
                <a:latin typeface="Calibri" panose="020F0502020204030204" pitchFamily="34" charset="0"/>
                <a:ea typeface="Calibri" panose="020F0502020204030204" pitchFamily="34" charset="0"/>
              </a:rPr>
              <a:t>la Banque de France, opérateur national  EDUCFI</a:t>
            </a:r>
            <a:r>
              <a:rPr lang="fr-FR" sz="1050" b="1" i="1" dirty="0">
                <a:solidFill>
                  <a:srgbClr val="59999A"/>
                </a:solidFill>
                <a:latin typeface="Calibri" panose="020F0502020204030204" pitchFamily="34" charset="0"/>
                <a:ea typeface="Calibri" panose="020F0502020204030204" pitchFamily="34" charset="0"/>
              </a:rPr>
              <a:t>. Il est fourni gratuitement à titre purement informatif sans que cette mise à disposition entraîne  un quelconque transfert des droits de propriété intellectuelle sur ledit document. Toute représentation ou reproduction intégrale ou partielle du document sans le consentement </a:t>
            </a:r>
            <a:r>
              <a:rPr lang="fr-FR" sz="1050" b="1" i="1" u="sng" dirty="0">
                <a:solidFill>
                  <a:srgbClr val="59999A"/>
                </a:solidFill>
                <a:latin typeface="Calibri" panose="020F0502020204030204" pitchFamily="34" charset="0"/>
                <a:ea typeface="Calibri" panose="020F0502020204030204" pitchFamily="34" charset="0"/>
              </a:rPr>
              <a:t>de la Banque de France</a:t>
            </a:r>
            <a:r>
              <a:rPr lang="fr-FR" sz="1050" b="1" i="1" dirty="0">
                <a:solidFill>
                  <a:srgbClr val="59999A"/>
                </a:solidFill>
                <a:latin typeface="Calibri" panose="020F0502020204030204" pitchFamily="34" charset="0"/>
                <a:ea typeface="Calibri" panose="020F0502020204030204" pitchFamily="34" charset="0"/>
              </a:rPr>
              <a:t> constitue un délit de contrefaçon sanctionnée par les articles L 335-2 et suivants du Code de la propriété intellectuelle. </a:t>
            </a:r>
            <a:endParaRPr lang="fr-FR" sz="1050" b="1" dirty="0">
              <a:solidFill>
                <a:srgbClr val="59999A"/>
              </a:solidFill>
              <a:latin typeface="Calibri" panose="020F0502020204030204" pitchFamily="34" charset="0"/>
              <a:ea typeface="Calibri" panose="020F0502020204030204" pitchFamily="34" charset="0"/>
            </a:endParaRPr>
          </a:p>
        </p:txBody>
      </p:sp>
      <p:sp>
        <p:nvSpPr>
          <p:cNvPr id="3" name="ZoneTexte 2"/>
          <p:cNvSpPr txBox="1"/>
          <p:nvPr/>
        </p:nvSpPr>
        <p:spPr>
          <a:xfrm>
            <a:off x="6516216" y="6597352"/>
            <a:ext cx="2376264" cy="307777"/>
          </a:xfrm>
          <a:prstGeom prst="rect">
            <a:avLst/>
          </a:prstGeom>
          <a:noFill/>
        </p:spPr>
        <p:txBody>
          <a:bodyPr wrap="square" rtlCol="0">
            <a:spAutoFit/>
          </a:bodyPr>
          <a:lstStyle/>
          <a:p>
            <a:r>
              <a:rPr lang="fr-FR" sz="1400" smtClean="0"/>
              <a:t>Version mars 2022</a:t>
            </a:r>
            <a:endParaRPr lang="fr-FR" sz="1400" dirty="0"/>
          </a:p>
        </p:txBody>
      </p:sp>
    </p:spTree>
    <p:extLst>
      <p:ext uri="{BB962C8B-B14F-4D97-AF65-F5344CB8AC3E}">
        <p14:creationId xmlns:p14="http://schemas.microsoft.com/office/powerpoint/2010/main" val="3450154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80528" y="1214168"/>
            <a:ext cx="8424167" cy="4969024"/>
          </a:xfrm>
        </p:spPr>
        <p:txBody>
          <a:bodyPr>
            <a:normAutofit/>
          </a:bodyPr>
          <a:lstStyle/>
          <a:p>
            <a:pPr marL="0" lvl="1" indent="0">
              <a:buNone/>
            </a:pPr>
            <a:r>
              <a:rPr lang="fr-FR" sz="2800" b="1" dirty="0" smtClean="0">
                <a:solidFill>
                  <a:srgbClr val="CA2260"/>
                </a:solidFill>
                <a:latin typeface="Myriad Pro" panose="020B0503030403020204" pitchFamily="34" charset="0"/>
                <a:cs typeface="Arial" panose="020B0604020202020204" pitchFamily="34" charset="0"/>
              </a:rPr>
              <a:t>Focus sur les taux</a:t>
            </a:r>
          </a:p>
          <a:p>
            <a:pPr marL="0" lvl="1" indent="0">
              <a:buNone/>
            </a:pPr>
            <a:endParaRPr lang="fr-FR" sz="800" dirty="0">
              <a:solidFill>
                <a:srgbClr val="203B73"/>
              </a:solidFill>
              <a:latin typeface="Arial" panose="020B0604020202020204" pitchFamily="34" charset="0"/>
              <a:cs typeface="Arial" panose="020B0604020202020204" pitchFamily="34" charset="0"/>
            </a:endParaRPr>
          </a:p>
          <a:p>
            <a:pPr marL="457200" lvl="1" indent="0" algn="just">
              <a:buNone/>
            </a:pPr>
            <a:r>
              <a:rPr lang="fr-FR" sz="800" u="sng" dirty="0" smtClean="0">
                <a:solidFill>
                  <a:srgbClr val="203B73"/>
                </a:solidFill>
                <a:latin typeface="Arial" panose="020B0604020202020204" pitchFamily="34" charset="0"/>
                <a:cs typeface="Arial" panose="020B0604020202020204" pitchFamily="34" charset="0"/>
              </a:rPr>
              <a:t>            </a:t>
            </a:r>
            <a:endParaRPr lang="fr-FR" sz="2400" dirty="0" smtClean="0">
              <a:solidFill>
                <a:srgbClr val="203B73"/>
              </a:solidFill>
              <a:latin typeface="Arial" panose="020B0604020202020204" pitchFamily="34" charset="0"/>
              <a:cs typeface="Arial" panose="020B0604020202020204" pitchFamily="34" charset="0"/>
            </a:endParaRPr>
          </a:p>
          <a:p>
            <a:pPr marL="457200" lvl="1" indent="0" algn="just">
              <a:buNone/>
            </a:pPr>
            <a:endParaRPr lang="fr-FR" sz="1800" dirty="0" smtClean="0">
              <a:solidFill>
                <a:srgbClr val="203B73"/>
              </a:solidFill>
              <a:latin typeface="Arial" panose="020B0604020202020204" pitchFamily="34" charset="0"/>
              <a:cs typeface="Arial" panose="020B0604020202020204" pitchFamily="34" charset="0"/>
            </a:endParaRPr>
          </a:p>
          <a:p>
            <a:pPr marL="457200" lvl="1" indent="0" algn="just">
              <a:buNone/>
            </a:pPr>
            <a:r>
              <a:rPr lang="fr-FR" sz="2400" dirty="0" smtClean="0">
                <a:solidFill>
                  <a:srgbClr val="203B73"/>
                </a:solidFill>
                <a:latin typeface="Myriad Pro" panose="020B0503030403020204" pitchFamily="34" charset="0"/>
                <a:cs typeface="Arial" panose="020B0604020202020204" pitchFamily="34" charset="0"/>
              </a:rPr>
              <a:t>Taux d’usure</a:t>
            </a:r>
          </a:p>
          <a:p>
            <a:pPr marL="457200" lvl="1" indent="0" algn="just">
              <a:buNone/>
            </a:pPr>
            <a:endParaRPr lang="fr-FR" sz="2400" dirty="0" smtClean="0">
              <a:solidFill>
                <a:srgbClr val="203B73"/>
              </a:solidFill>
              <a:latin typeface="Myriad Pro" panose="020B0503030403020204" pitchFamily="34" charset="0"/>
              <a:cs typeface="Arial" panose="020B0604020202020204" pitchFamily="34" charset="0"/>
            </a:endParaRPr>
          </a:p>
          <a:p>
            <a:pPr marL="457200" lvl="1" indent="0" algn="just">
              <a:buNone/>
            </a:pPr>
            <a:endParaRPr lang="fr-FR" sz="2400" dirty="0" smtClean="0">
              <a:solidFill>
                <a:srgbClr val="203B73"/>
              </a:solidFill>
              <a:latin typeface="Myriad Pro" panose="020B0503030403020204" pitchFamily="34" charset="0"/>
              <a:cs typeface="Arial" panose="020B0604020202020204" pitchFamily="34" charset="0"/>
            </a:endParaRPr>
          </a:p>
          <a:p>
            <a:pPr marL="457200" lvl="1" indent="0" algn="just">
              <a:buNone/>
            </a:pPr>
            <a:r>
              <a:rPr lang="fr-FR" sz="2400" dirty="0">
                <a:solidFill>
                  <a:srgbClr val="203B73"/>
                </a:solidFill>
                <a:latin typeface="Myriad Pro" panose="020B0503030403020204" pitchFamily="34" charset="0"/>
                <a:cs typeface="Arial" panose="020B0604020202020204" pitchFamily="34" charset="0"/>
              </a:rPr>
              <a:t>Taux d’intérêt </a:t>
            </a:r>
            <a:r>
              <a:rPr lang="fr-FR" sz="2400" dirty="0" smtClean="0">
                <a:solidFill>
                  <a:srgbClr val="203B73"/>
                </a:solidFill>
                <a:latin typeface="Myriad Pro" panose="020B0503030403020204" pitchFamily="34" charset="0"/>
                <a:cs typeface="Arial" panose="020B0604020202020204" pitchFamily="34" charset="0"/>
              </a:rPr>
              <a:t>nominal : fixe / variable </a:t>
            </a:r>
            <a:endParaRPr lang="fr-FR" sz="2400" dirty="0">
              <a:solidFill>
                <a:srgbClr val="203B73"/>
              </a:solidFill>
              <a:latin typeface="Myriad Pro" panose="020B0503030403020204" pitchFamily="34" charset="0"/>
              <a:cs typeface="Arial" panose="020B0604020202020204" pitchFamily="34" charset="0"/>
            </a:endParaRPr>
          </a:p>
          <a:p>
            <a:pPr marL="457200" lvl="1" indent="0" algn="just">
              <a:buNone/>
            </a:pPr>
            <a:endParaRPr lang="fr-FR" sz="2400" dirty="0" smtClean="0">
              <a:solidFill>
                <a:srgbClr val="203B73"/>
              </a:solidFill>
              <a:latin typeface="Myriad Pro" panose="020B0503030403020204" pitchFamily="34" charset="0"/>
              <a:cs typeface="Arial" panose="020B0604020202020204" pitchFamily="34" charset="0"/>
            </a:endParaRPr>
          </a:p>
          <a:p>
            <a:pPr marL="457200" lvl="1" indent="0" algn="just">
              <a:buNone/>
            </a:pPr>
            <a:endParaRPr lang="fr-FR" sz="2400" dirty="0" smtClean="0">
              <a:solidFill>
                <a:srgbClr val="203B73"/>
              </a:solidFill>
              <a:latin typeface="Myriad Pro" panose="020B0503030403020204" pitchFamily="34" charset="0"/>
              <a:cs typeface="Arial" panose="020B0604020202020204" pitchFamily="34" charset="0"/>
            </a:endParaRPr>
          </a:p>
          <a:p>
            <a:pPr marL="457200" lvl="1" indent="0" algn="just">
              <a:buNone/>
            </a:pPr>
            <a:r>
              <a:rPr lang="fr-FR" sz="2400" dirty="0" smtClean="0">
                <a:solidFill>
                  <a:srgbClr val="203B73"/>
                </a:solidFill>
                <a:latin typeface="Myriad Pro" panose="020B0503030403020204" pitchFamily="34" charset="0"/>
                <a:cs typeface="Arial" panose="020B0604020202020204" pitchFamily="34" charset="0"/>
              </a:rPr>
              <a:t>Taux </a:t>
            </a:r>
            <a:r>
              <a:rPr lang="fr-FR" sz="2400" dirty="0">
                <a:solidFill>
                  <a:srgbClr val="203B73"/>
                </a:solidFill>
                <a:latin typeface="Myriad Pro" panose="020B0503030403020204" pitchFamily="34" charset="0"/>
                <a:cs typeface="Arial" panose="020B0604020202020204" pitchFamily="34" charset="0"/>
              </a:rPr>
              <a:t>annuel effectif global (TEG / TAEG)</a:t>
            </a:r>
          </a:p>
          <a:p>
            <a:pPr marL="457200" lvl="1" indent="0" algn="just">
              <a:buNone/>
            </a:pPr>
            <a:endParaRPr lang="fr-FR" sz="2400" dirty="0">
              <a:solidFill>
                <a:srgbClr val="203B73"/>
              </a:solidFill>
              <a:latin typeface="Myriad Pro" panose="020B0503030403020204" pitchFamily="34" charset="0"/>
              <a:cs typeface="Arial" panose="020B0604020202020204" pitchFamily="34" charset="0"/>
            </a:endParaRPr>
          </a:p>
          <a:p>
            <a:pPr marL="457200" lvl="1" indent="0" algn="just">
              <a:buNone/>
            </a:pPr>
            <a:endParaRPr lang="fr-FR" sz="2400" dirty="0">
              <a:latin typeface="Arial" panose="020B0604020202020204" pitchFamily="34" charset="0"/>
              <a:cs typeface="Arial" panose="020B0604020202020204" pitchFamily="34" charset="0"/>
            </a:endParaRPr>
          </a:p>
          <a:p>
            <a:pPr marL="457200" lvl="1" indent="0" algn="just">
              <a:buNone/>
            </a:pPr>
            <a:endParaRPr lang="fr-FR" dirty="0" smtClean="0">
              <a:latin typeface="Arial" panose="020B0604020202020204" pitchFamily="34" charset="0"/>
              <a:cs typeface="Arial" panose="020B0604020202020204" pitchFamily="34" charset="0"/>
            </a:endParaRPr>
          </a:p>
          <a:p>
            <a:pPr marL="457200" lvl="1" indent="0" algn="just">
              <a:buNone/>
            </a:pPr>
            <a:endParaRPr lang="fr-FR" sz="900" dirty="0">
              <a:latin typeface="Arial" panose="020B0604020202020204" pitchFamily="34" charset="0"/>
              <a:cs typeface="Arial" panose="020B0604020202020204" pitchFamily="34" charset="0"/>
            </a:endParaRPr>
          </a:p>
          <a:p>
            <a:pPr marL="457200" lvl="1" indent="0" algn="just">
              <a:buNone/>
            </a:pPr>
            <a:endParaRPr lang="fr-FR" dirty="0">
              <a:latin typeface="Arial" panose="020B0604020202020204" pitchFamily="34" charset="0"/>
              <a:cs typeface="Arial" panose="020B0604020202020204" pitchFamily="34" charset="0"/>
            </a:endParaRPr>
          </a:p>
          <a:p>
            <a:pPr marL="457200" indent="-457200" algn="just">
              <a:buFont typeface="+mj-lt"/>
              <a:buAutoNum type="arabicPeriod"/>
            </a:pPr>
            <a:endParaRPr lang="fr-FR" dirty="0">
              <a:latin typeface="Arial" panose="020B0604020202020204" pitchFamily="34" charset="0"/>
              <a:cs typeface="Arial" panose="020B0604020202020204" pitchFamily="34" charset="0"/>
            </a:endParaRPr>
          </a:p>
          <a:p>
            <a:pPr marL="0" indent="0" algn="just">
              <a:buNone/>
            </a:pPr>
            <a:endParaRPr lang="fr-FR" dirty="0"/>
          </a:p>
        </p:txBody>
      </p:sp>
      <p:sp>
        <p:nvSpPr>
          <p:cNvPr id="7" name="Titre 2"/>
          <p:cNvSpPr>
            <a:spLocks noGrp="1"/>
          </p:cNvSpPr>
          <p:nvPr>
            <p:ph type="title"/>
          </p:nvPr>
        </p:nvSpPr>
        <p:spPr>
          <a:xfrm>
            <a:off x="468313" y="0"/>
            <a:ext cx="8435280" cy="1368000"/>
          </a:xfrm>
        </p:spPr>
        <p:txBody>
          <a:bodyPr/>
          <a:lstStyle/>
          <a:p>
            <a:r>
              <a:rPr lang="fr-FR" dirty="0" smtClean="0">
                <a:solidFill>
                  <a:srgbClr val="203B73"/>
                </a:solidFill>
                <a:latin typeface="Myriad Pro" panose="020B0503030403020204" pitchFamily="34" charset="0"/>
                <a:cs typeface="Arial" panose="020B0604020202020204" pitchFamily="34" charset="0"/>
              </a:rPr>
              <a:t>Généralités</a:t>
            </a:r>
            <a:endParaRPr lang="fr-FR" dirty="0">
              <a:solidFill>
                <a:srgbClr val="203B73"/>
              </a:solidFill>
              <a:latin typeface="Myriad Pro" panose="020B0503030403020204" pitchFamily="34" charset="0"/>
              <a:cs typeface="Arial" panose="020B0604020202020204" pitchFamily="34" charset="0"/>
            </a:endParaRPr>
          </a:p>
        </p:txBody>
      </p:sp>
      <p:sp>
        <p:nvSpPr>
          <p:cNvPr id="10" name="Espace réservé du texte 3"/>
          <p:cNvSpPr>
            <a:spLocks noGrp="1"/>
          </p:cNvSpPr>
          <p:nvPr>
            <p:ph type="body" sz="quarter" idx="11"/>
          </p:nvPr>
        </p:nvSpPr>
        <p:spPr>
          <a:xfrm>
            <a:off x="2232000" y="6453336"/>
            <a:ext cx="4680000" cy="360000"/>
          </a:xfrm>
        </p:spPr>
        <p:txBody>
          <a:bodyPr/>
          <a:lstStyle/>
          <a:p>
            <a:r>
              <a:rPr lang="fr-FR" b="1" dirty="0" smtClean="0">
                <a:solidFill>
                  <a:srgbClr val="2CD7E0"/>
                </a:solidFill>
              </a:rPr>
              <a:t>Le crédit</a:t>
            </a:r>
            <a:endParaRPr lang="fr-FR" b="1" dirty="0">
              <a:solidFill>
                <a:srgbClr val="2CD7E0"/>
              </a:solidFill>
            </a:endParaRPr>
          </a:p>
        </p:txBody>
      </p:sp>
      <p:pic>
        <p:nvPicPr>
          <p:cNvPr id="1026" name="Picture 2" descr="Y:\Education_financiere_Public\01-ACTIONS\A-PORTAIL\02-Images\6-Picto PPT\increase-r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926184"/>
            <a:ext cx="2772496" cy="27724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X:\Education_financiere_Public\01-ACTIONS\A-PORTAIL\02-Images\6-Picto PPT\checklist-checked-bo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528" y="2405701"/>
            <a:ext cx="287984" cy="2879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X:\Education_financiere_Public\01-ACTIONS\A-PORTAIL\02-Images\6-Picto PPT\checklist-checked-bo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528" y="5034509"/>
            <a:ext cx="287984" cy="2879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X:\Education_financiere_Public\01-ACTIONS\A-PORTAIL\02-Images\6-Picto PPT\checklist-checked-bo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528" y="3698680"/>
            <a:ext cx="287984" cy="287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706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a:spLocks noGrp="1"/>
          </p:cNvSpPr>
          <p:nvPr>
            <p:ph type="title"/>
          </p:nvPr>
        </p:nvSpPr>
        <p:spPr>
          <a:xfrm>
            <a:off x="468313" y="0"/>
            <a:ext cx="8435280" cy="1368000"/>
          </a:xfrm>
        </p:spPr>
        <p:txBody>
          <a:bodyPr/>
          <a:lstStyle/>
          <a:p>
            <a:pPr marL="0" indent="0">
              <a:buNone/>
            </a:pPr>
            <a:r>
              <a:rPr lang="fr-FR" dirty="0" smtClean="0">
                <a:solidFill>
                  <a:srgbClr val="203B73"/>
                </a:solidFill>
                <a:latin typeface="Myriad Pro" panose="020B0503030403020204" pitchFamily="34" charset="0"/>
                <a:cs typeface="Arial" panose="020B0604020202020204" pitchFamily="34" charset="0"/>
              </a:rPr>
              <a:t>II.   Le </a:t>
            </a:r>
            <a:r>
              <a:rPr lang="fr-FR" dirty="0">
                <a:solidFill>
                  <a:srgbClr val="203B73"/>
                </a:solidFill>
                <a:latin typeface="Myriad Pro" panose="020B0503030403020204" pitchFamily="34" charset="0"/>
                <a:cs typeface="Arial" panose="020B0604020202020204" pitchFamily="34" charset="0"/>
              </a:rPr>
              <a:t>C</a:t>
            </a:r>
            <a:r>
              <a:rPr lang="fr-FR" dirty="0" smtClean="0">
                <a:solidFill>
                  <a:srgbClr val="203B73"/>
                </a:solidFill>
                <a:latin typeface="Myriad Pro" panose="020B0503030403020204" pitchFamily="34" charset="0"/>
                <a:cs typeface="Arial" panose="020B0604020202020204" pitchFamily="34" charset="0"/>
              </a:rPr>
              <a:t>rédit immobilier</a:t>
            </a:r>
            <a:endParaRPr lang="fr-FR" dirty="0">
              <a:solidFill>
                <a:srgbClr val="203B73"/>
              </a:solidFill>
              <a:latin typeface="Myriad Pro" panose="020B0503030403020204" pitchFamily="34" charset="0"/>
              <a:cs typeface="Arial" panose="020B0604020202020204" pitchFamily="34" charset="0"/>
            </a:endParaRPr>
          </a:p>
        </p:txBody>
      </p:sp>
      <p:sp>
        <p:nvSpPr>
          <p:cNvPr id="10"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sp>
        <p:nvSpPr>
          <p:cNvPr id="8" name="Espace réservé du texte 1"/>
          <p:cNvSpPr>
            <a:spLocks noGrp="1"/>
          </p:cNvSpPr>
          <p:nvPr>
            <p:ph type="body" sz="quarter" idx="10"/>
          </p:nvPr>
        </p:nvSpPr>
        <p:spPr>
          <a:xfrm>
            <a:off x="903777" y="1484312"/>
            <a:ext cx="5633531" cy="4392960"/>
          </a:xfrm>
        </p:spPr>
        <p:txBody>
          <a:bodyPr>
            <a:normAutofit lnSpcReduction="10000"/>
          </a:bodyPr>
          <a:lstStyle/>
          <a:p>
            <a:pPr marL="0" indent="0">
              <a:buNone/>
            </a:pPr>
            <a:endParaRPr lang="fr-FR" sz="2600" dirty="0" smtClean="0"/>
          </a:p>
          <a:p>
            <a:pPr marL="0" indent="0">
              <a:buNone/>
            </a:pPr>
            <a:r>
              <a:rPr lang="fr-FR" dirty="0" smtClean="0">
                <a:solidFill>
                  <a:srgbClr val="203B73"/>
                </a:solidFill>
                <a:latin typeface="Myriad Pro" panose="020B0503030403020204" pitchFamily="34" charset="0"/>
                <a:cs typeface="Arial" panose="020B0604020202020204" pitchFamily="34" charset="0"/>
              </a:rPr>
              <a:t>Définition</a:t>
            </a:r>
          </a:p>
          <a:p>
            <a:pPr marL="0" indent="0">
              <a:buNone/>
            </a:pPr>
            <a:endParaRPr lang="fr-FR" dirty="0" smtClean="0">
              <a:solidFill>
                <a:srgbClr val="203B73"/>
              </a:solidFill>
              <a:latin typeface="Myriad Pro" panose="020B0503030403020204" pitchFamily="34" charset="0"/>
              <a:cs typeface="Arial" panose="020B0604020202020204" pitchFamily="34" charset="0"/>
            </a:endParaRPr>
          </a:p>
          <a:p>
            <a:pPr marL="0" indent="0">
              <a:buNone/>
            </a:pPr>
            <a:r>
              <a:rPr lang="fr-FR" dirty="0" smtClean="0">
                <a:solidFill>
                  <a:srgbClr val="203B73"/>
                </a:solidFill>
                <a:latin typeface="Myriad Pro" panose="020B0503030403020204" pitchFamily="34" charset="0"/>
                <a:cs typeface="Arial" panose="020B0604020202020204" pitchFamily="34" charset="0"/>
              </a:rPr>
              <a:t>Caractéristiques</a:t>
            </a:r>
          </a:p>
          <a:p>
            <a:pPr marL="0" indent="0">
              <a:buNone/>
            </a:pPr>
            <a:endParaRPr lang="fr-FR" dirty="0" smtClean="0">
              <a:solidFill>
                <a:srgbClr val="203B73"/>
              </a:solidFill>
              <a:latin typeface="Myriad Pro" panose="020B0503030403020204" pitchFamily="34" charset="0"/>
              <a:cs typeface="Arial" panose="020B0604020202020204" pitchFamily="34" charset="0"/>
            </a:endParaRPr>
          </a:p>
          <a:p>
            <a:pPr marL="0" indent="0">
              <a:buNone/>
            </a:pPr>
            <a:r>
              <a:rPr lang="fr-FR" dirty="0" smtClean="0">
                <a:solidFill>
                  <a:srgbClr val="203B73"/>
                </a:solidFill>
                <a:latin typeface="Myriad Pro" panose="020B0503030403020204" pitchFamily="34" charset="0"/>
                <a:cs typeface="Arial" panose="020B0604020202020204" pitchFamily="34" charset="0"/>
              </a:rPr>
              <a:t>Souscription</a:t>
            </a:r>
          </a:p>
          <a:p>
            <a:pPr marL="0" indent="0">
              <a:buNone/>
            </a:pPr>
            <a:endParaRPr lang="fr-FR" dirty="0" smtClean="0">
              <a:solidFill>
                <a:srgbClr val="203B73"/>
              </a:solidFill>
              <a:latin typeface="Myriad Pro" panose="020B0503030403020204" pitchFamily="34" charset="0"/>
              <a:cs typeface="Arial" panose="020B0604020202020204" pitchFamily="34" charset="0"/>
            </a:endParaRPr>
          </a:p>
          <a:p>
            <a:pPr marL="0" indent="0">
              <a:buNone/>
            </a:pPr>
            <a:r>
              <a:rPr lang="fr-FR" dirty="0" smtClean="0">
                <a:solidFill>
                  <a:srgbClr val="203B73"/>
                </a:solidFill>
                <a:latin typeface="Myriad Pro" panose="020B0503030403020204" pitchFamily="34" charset="0"/>
                <a:cs typeface="Arial" panose="020B0604020202020204" pitchFamily="34" charset="0"/>
              </a:rPr>
              <a:t>Les évènements liés à la vie du crédit</a:t>
            </a:r>
            <a:endParaRPr lang="fr-FR" dirty="0">
              <a:solidFill>
                <a:srgbClr val="203B73"/>
              </a:solidFill>
              <a:latin typeface="Myriad Pro" panose="020B0503030403020204" pitchFamily="34" charset="0"/>
              <a:cs typeface="Arial" panose="020B0604020202020204" pitchFamily="34" charset="0"/>
            </a:endParaRPr>
          </a:p>
          <a:p>
            <a:pPr marL="0" indent="0">
              <a:buNone/>
            </a:pPr>
            <a:endParaRPr lang="fr-FR" dirty="0" smtClean="0">
              <a:solidFill>
                <a:srgbClr val="203B73"/>
              </a:solidFill>
              <a:latin typeface="Myriad Pro" panose="020B0503030403020204" pitchFamily="34" charset="0"/>
              <a:cs typeface="Arial" panose="020B0604020202020204" pitchFamily="34" charset="0"/>
            </a:endParaRPr>
          </a:p>
          <a:p>
            <a:pPr marL="0" indent="0">
              <a:buNone/>
            </a:pPr>
            <a:r>
              <a:rPr lang="fr-FR" dirty="0">
                <a:solidFill>
                  <a:srgbClr val="203B73"/>
                </a:solidFill>
                <a:latin typeface="Myriad Pro" panose="020B0503030403020204" pitchFamily="34" charset="0"/>
                <a:cs typeface="Arial" panose="020B0604020202020204" pitchFamily="34" charset="0"/>
              </a:rPr>
              <a:t>Les différents types</a:t>
            </a:r>
          </a:p>
          <a:p>
            <a:pPr marL="0" indent="0">
              <a:buNone/>
            </a:pPr>
            <a:endParaRPr lang="fr-FR" dirty="0" smtClean="0">
              <a:latin typeface="Myriad Pro" panose="020B0503030403020204" pitchFamily="34" charset="0"/>
            </a:endParaRPr>
          </a:p>
          <a:p>
            <a:pPr marL="0" indent="0">
              <a:buNone/>
            </a:pPr>
            <a:endParaRPr lang="fr-FR" sz="2600" dirty="0" smtClean="0"/>
          </a:p>
          <a:p>
            <a:pPr marL="0" indent="0">
              <a:buNone/>
            </a:pPr>
            <a:endParaRPr lang="fr-FR" sz="2600" dirty="0" smtClean="0"/>
          </a:p>
          <a:p>
            <a:pPr marL="0" indent="0">
              <a:buNone/>
            </a:pPr>
            <a:endParaRPr lang="fr-FR" sz="2600" dirty="0"/>
          </a:p>
          <a:p>
            <a:pPr marL="0" indent="0">
              <a:buNone/>
            </a:pPr>
            <a:endParaRPr lang="fr-FR" sz="2600" dirty="0" smtClean="0"/>
          </a:p>
          <a:p>
            <a:pPr marL="0" indent="0">
              <a:buNone/>
            </a:pPr>
            <a:endParaRPr lang="fr-FR" sz="2600" dirty="0" smtClean="0"/>
          </a:p>
        </p:txBody>
      </p:sp>
      <p:pic>
        <p:nvPicPr>
          <p:cNvPr id="3074" name="Picture 2" descr="Y:\Education_financiere_Public\01-ACTIONS\A-PORTAIL\02-Images\6-Picto PPT\house-ro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484312"/>
            <a:ext cx="2745928" cy="27459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988840"/>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405" y="2770379"/>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582432"/>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650" y="4394485"/>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173" y="5188770"/>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7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44713" y="1616909"/>
            <a:ext cx="8424167" cy="5256584"/>
          </a:xfrm>
        </p:spPr>
        <p:txBody>
          <a:bodyPr>
            <a:normAutofit/>
          </a:bodyPr>
          <a:lstStyle/>
          <a:p>
            <a:pPr marL="0" indent="0" algn="just">
              <a:buNone/>
            </a:pPr>
            <a:r>
              <a:rPr lang="fr-FR" sz="2800" b="1" dirty="0" smtClean="0">
                <a:solidFill>
                  <a:srgbClr val="CA2260"/>
                </a:solidFill>
                <a:latin typeface="Myriad Pro" panose="020B0503030403020204" pitchFamily="34" charset="0"/>
                <a:cs typeface="Arial" panose="020B0604020202020204" pitchFamily="34" charset="0"/>
              </a:rPr>
              <a:t>Définition</a:t>
            </a:r>
          </a:p>
          <a:p>
            <a:pPr marL="0" lvl="1" indent="0">
              <a:buNone/>
            </a:pPr>
            <a:endParaRPr lang="fr-FR" sz="900" dirty="0">
              <a:latin typeface="Arial" panose="020B0604020202020204" pitchFamily="34" charset="0"/>
              <a:cs typeface="Arial" panose="020B0604020202020204" pitchFamily="34" charset="0"/>
            </a:endParaRPr>
          </a:p>
          <a:p>
            <a:pPr marL="0" indent="0">
              <a:buNone/>
            </a:pPr>
            <a:r>
              <a:rPr lang="fr-FR" dirty="0" smtClean="0">
                <a:solidFill>
                  <a:srgbClr val="213B76"/>
                </a:solidFill>
                <a:latin typeface="Myriad Pro" panose="020B0503030403020204" pitchFamily="34" charset="0"/>
              </a:rPr>
              <a:t>Crédit destiné à financer la construction ou l’acquisition par un particulier d’un immeuble (logement, terrain) à usage d’habitation ou à usage mixte, garanti ou non par une hypothèque. </a:t>
            </a:r>
          </a:p>
          <a:p>
            <a:pPr marL="0" indent="0">
              <a:buNone/>
            </a:pPr>
            <a:endParaRPr lang="fr-FR" dirty="0">
              <a:solidFill>
                <a:srgbClr val="213B76"/>
              </a:solidFill>
              <a:latin typeface="Myriad Pro" panose="020B0503030403020204" pitchFamily="34" charset="0"/>
            </a:endParaRPr>
          </a:p>
          <a:p>
            <a:pPr marL="0" indent="0">
              <a:buNone/>
            </a:pPr>
            <a:r>
              <a:rPr lang="fr-FR" dirty="0" smtClean="0">
                <a:solidFill>
                  <a:srgbClr val="213B76"/>
                </a:solidFill>
                <a:latin typeface="Myriad Pro" panose="020B0503030403020204" pitchFamily="34" charset="0"/>
              </a:rPr>
              <a:t>Sont également soumis au régime du crédit immobilier tous les contrats garantis par une hypothèque (ou une sûreté comparable sur un bien immobilier) quel que soit le montant ou l’objet.</a:t>
            </a:r>
          </a:p>
        </p:txBody>
      </p:sp>
      <p:sp>
        <p:nvSpPr>
          <p:cNvPr id="6" name="Titre 2"/>
          <p:cNvSpPr>
            <a:spLocks noGrp="1"/>
          </p:cNvSpPr>
          <p:nvPr>
            <p:ph type="title"/>
          </p:nvPr>
        </p:nvSpPr>
        <p:spPr>
          <a:xfrm>
            <a:off x="468313" y="0"/>
            <a:ext cx="8435280" cy="1368000"/>
          </a:xfrm>
        </p:spPr>
        <p:txBody>
          <a:bodyPr/>
          <a:lstStyle/>
          <a:p>
            <a:pPr marL="0" indent="0">
              <a:buNone/>
            </a:pPr>
            <a:r>
              <a:rPr lang="fr-FR" dirty="0" smtClean="0">
                <a:solidFill>
                  <a:srgbClr val="203B73"/>
                </a:solidFill>
                <a:latin typeface="Myriad Pro" panose="020B0503030403020204" pitchFamily="34" charset="0"/>
                <a:cs typeface="Arial" panose="020B0604020202020204" pitchFamily="34" charset="0"/>
              </a:rPr>
              <a:t>II. Le </a:t>
            </a:r>
            <a:r>
              <a:rPr lang="fr-FR" dirty="0">
                <a:solidFill>
                  <a:srgbClr val="203B73"/>
                </a:solidFill>
                <a:latin typeface="Myriad Pro" panose="020B0503030403020204" pitchFamily="34" charset="0"/>
                <a:cs typeface="Arial" panose="020B0604020202020204" pitchFamily="34" charset="0"/>
              </a:rPr>
              <a:t>C</a:t>
            </a:r>
            <a:r>
              <a:rPr lang="fr-FR" dirty="0" smtClean="0">
                <a:solidFill>
                  <a:srgbClr val="203B73"/>
                </a:solidFill>
                <a:latin typeface="Myriad Pro" panose="020B0503030403020204" pitchFamily="34" charset="0"/>
                <a:cs typeface="Arial" panose="020B0604020202020204" pitchFamily="34" charset="0"/>
              </a:rPr>
              <a:t>rédit immobilier</a:t>
            </a:r>
            <a:endParaRPr lang="fr-FR" dirty="0">
              <a:solidFill>
                <a:srgbClr val="203B73"/>
              </a:solidFill>
              <a:latin typeface="Myriad Pro" panose="020B0503030403020204" pitchFamily="34" charset="0"/>
              <a:cs typeface="Arial" panose="020B0604020202020204" pitchFamily="34" charset="0"/>
            </a:endParaRPr>
          </a:p>
        </p:txBody>
      </p:sp>
      <p:sp>
        <p:nvSpPr>
          <p:cNvPr id="8"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pic>
        <p:nvPicPr>
          <p:cNvPr id="15" name="Picture 2" descr="Y:\Education_financiere_Public\01-ACTIONS\A-PORTAIL\02-Images\6-Picto PPT\house-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4025" y="116632"/>
            <a:ext cx="1920434" cy="192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024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67542" y="1265635"/>
            <a:ext cx="8424167" cy="5256584"/>
          </a:xfrm>
        </p:spPr>
        <p:txBody>
          <a:bodyPr>
            <a:normAutofit/>
          </a:bodyPr>
          <a:lstStyle/>
          <a:p>
            <a:pPr marL="0" indent="0" algn="just">
              <a:buNone/>
            </a:pPr>
            <a:r>
              <a:rPr lang="fr-FR" sz="2800" b="1" dirty="0" smtClean="0">
                <a:solidFill>
                  <a:srgbClr val="CA2260"/>
                </a:solidFill>
                <a:latin typeface="Myriad Pro" panose="020B0503030403020204" pitchFamily="34" charset="0"/>
                <a:cs typeface="Arial" panose="020B0604020202020204" pitchFamily="34" charset="0"/>
              </a:rPr>
              <a:t>Caractéristiques</a:t>
            </a:r>
          </a:p>
          <a:p>
            <a:pPr marL="0" lvl="1" indent="0">
              <a:buNone/>
            </a:pPr>
            <a:endParaRPr lang="fr-FR" sz="900" dirty="0">
              <a:latin typeface="Arial" panose="020B0604020202020204" pitchFamily="34" charset="0"/>
              <a:cs typeface="Arial" panose="020B0604020202020204" pitchFamily="34" charset="0"/>
            </a:endParaRPr>
          </a:p>
          <a:p>
            <a:pPr marL="457200" lvl="1" indent="0">
              <a:buNone/>
            </a:pPr>
            <a:r>
              <a:rPr lang="fr-FR" sz="2400" dirty="0" smtClean="0">
                <a:solidFill>
                  <a:srgbClr val="203B73"/>
                </a:solidFill>
                <a:latin typeface="Myriad Pro" panose="020B0503030403020204" pitchFamily="34" charset="0"/>
                <a:cs typeface="Arial" panose="020B0604020202020204" pitchFamily="34" charset="0"/>
              </a:rPr>
              <a:t>Le taux</a:t>
            </a:r>
          </a:p>
          <a:p>
            <a:pPr marL="457200" lvl="1" indent="0">
              <a:buNone/>
            </a:pPr>
            <a:r>
              <a:rPr lang="fr-FR" sz="2400" b="1" i="1" dirty="0" smtClean="0">
                <a:solidFill>
                  <a:srgbClr val="CA2260"/>
                </a:solidFill>
                <a:latin typeface="Myriad Pro" panose="020B0503030403020204" pitchFamily="34" charset="0"/>
                <a:cs typeface="Arial" panose="020B0604020202020204" pitchFamily="34" charset="0"/>
              </a:rPr>
              <a:t> </a:t>
            </a:r>
            <a:endParaRPr lang="fr-FR" sz="2400" dirty="0">
              <a:solidFill>
                <a:srgbClr val="203B73"/>
              </a:solidFill>
              <a:latin typeface="Myriad Pro" panose="020B0503030403020204" pitchFamily="34" charset="0"/>
              <a:cs typeface="Arial" panose="020B0604020202020204" pitchFamily="34" charset="0"/>
            </a:endParaRPr>
          </a:p>
          <a:p>
            <a:pPr marL="457200" lvl="1" indent="0">
              <a:buNone/>
            </a:pPr>
            <a:r>
              <a:rPr lang="fr-FR" sz="2400" dirty="0" smtClean="0">
                <a:solidFill>
                  <a:srgbClr val="203B73"/>
                </a:solidFill>
                <a:latin typeface="Myriad Pro" panose="020B0503030403020204" pitchFamily="34" charset="0"/>
                <a:cs typeface="Arial" panose="020B0604020202020204" pitchFamily="34" charset="0"/>
              </a:rPr>
              <a:t>La durée</a:t>
            </a:r>
          </a:p>
          <a:p>
            <a:pPr marL="457200" lvl="1" indent="0">
              <a:buNone/>
            </a:pPr>
            <a:endParaRPr lang="fr-FR" sz="2400" dirty="0">
              <a:solidFill>
                <a:srgbClr val="203B73"/>
              </a:solidFill>
              <a:latin typeface="Myriad Pro" panose="020B0503030403020204" pitchFamily="34" charset="0"/>
              <a:cs typeface="Arial" panose="020B0604020202020204" pitchFamily="34" charset="0"/>
            </a:endParaRPr>
          </a:p>
          <a:p>
            <a:pPr marL="457200" lvl="1" indent="0">
              <a:buNone/>
            </a:pPr>
            <a:r>
              <a:rPr lang="fr-FR" sz="2400" dirty="0" smtClean="0">
                <a:solidFill>
                  <a:srgbClr val="203B73"/>
                </a:solidFill>
                <a:latin typeface="Myriad Pro" panose="020B0503030403020204" pitchFamily="34" charset="0"/>
                <a:cs typeface="Arial" panose="020B0604020202020204" pitchFamily="34" charset="0"/>
              </a:rPr>
              <a:t>La capacité de remboursement</a:t>
            </a:r>
          </a:p>
          <a:p>
            <a:pPr marL="457200" lvl="1" indent="0">
              <a:buNone/>
            </a:pPr>
            <a:endParaRPr lang="fr-FR" sz="2400" dirty="0" smtClean="0">
              <a:solidFill>
                <a:srgbClr val="203B73"/>
              </a:solidFill>
              <a:latin typeface="Myriad Pro" panose="020B0503030403020204" pitchFamily="34" charset="0"/>
              <a:cs typeface="Arial" panose="020B0604020202020204" pitchFamily="34" charset="0"/>
            </a:endParaRPr>
          </a:p>
          <a:p>
            <a:pPr marL="457200" lvl="1" indent="0">
              <a:buNone/>
            </a:pPr>
            <a:r>
              <a:rPr lang="fr-FR" sz="2400" dirty="0" smtClean="0">
                <a:solidFill>
                  <a:srgbClr val="203B73"/>
                </a:solidFill>
                <a:latin typeface="Myriad Pro" panose="020B0503030403020204" pitchFamily="34" charset="0"/>
                <a:cs typeface="Arial" panose="020B0604020202020204" pitchFamily="34" charset="0"/>
              </a:rPr>
              <a:t>La garantie</a:t>
            </a:r>
          </a:p>
          <a:p>
            <a:pPr marL="457200" lvl="1" indent="0">
              <a:buNone/>
            </a:pPr>
            <a:endParaRPr lang="fr-FR" sz="2400" dirty="0">
              <a:solidFill>
                <a:srgbClr val="203B73"/>
              </a:solidFill>
              <a:latin typeface="Myriad Pro" panose="020B0503030403020204" pitchFamily="34" charset="0"/>
              <a:cs typeface="Arial" panose="020B0604020202020204" pitchFamily="34" charset="0"/>
            </a:endParaRPr>
          </a:p>
          <a:p>
            <a:pPr marL="457200" lvl="1" indent="0">
              <a:buNone/>
            </a:pPr>
            <a:r>
              <a:rPr lang="fr-FR" sz="2400" dirty="0" smtClean="0">
                <a:solidFill>
                  <a:srgbClr val="203B73"/>
                </a:solidFill>
                <a:latin typeface="Myriad Pro" panose="020B0503030403020204" pitchFamily="34" charset="0"/>
                <a:cs typeface="Arial" panose="020B0604020202020204" pitchFamily="34" charset="0"/>
              </a:rPr>
              <a:t>L’assurance emprunteur</a:t>
            </a:r>
            <a:endParaRPr lang="fr-FR" sz="2400" dirty="0">
              <a:solidFill>
                <a:srgbClr val="203B73"/>
              </a:solidFill>
              <a:latin typeface="Myriad Pro" panose="020B0503030403020204" pitchFamily="34" charset="0"/>
              <a:cs typeface="Arial" panose="020B0604020202020204" pitchFamily="34" charset="0"/>
            </a:endParaRPr>
          </a:p>
          <a:p>
            <a:pPr marL="0" indent="0">
              <a:buNone/>
            </a:pPr>
            <a:endParaRPr lang="fr-FR" dirty="0">
              <a:latin typeface="Myriad Pro" panose="020B0503030403020204" pitchFamily="34" charset="0"/>
            </a:endParaRPr>
          </a:p>
        </p:txBody>
      </p:sp>
      <p:sp>
        <p:nvSpPr>
          <p:cNvPr id="6" name="Titre 2"/>
          <p:cNvSpPr>
            <a:spLocks noGrp="1"/>
          </p:cNvSpPr>
          <p:nvPr>
            <p:ph type="title"/>
          </p:nvPr>
        </p:nvSpPr>
        <p:spPr>
          <a:xfrm>
            <a:off x="468313" y="0"/>
            <a:ext cx="8435280" cy="1368000"/>
          </a:xfrm>
        </p:spPr>
        <p:txBody>
          <a:bodyPr/>
          <a:lstStyle/>
          <a:p>
            <a:pPr marL="0" indent="0">
              <a:buNone/>
            </a:pPr>
            <a:r>
              <a:rPr lang="fr-FR" dirty="0" smtClean="0">
                <a:solidFill>
                  <a:srgbClr val="203B73"/>
                </a:solidFill>
                <a:latin typeface="Myriad Pro" panose="020B0503030403020204" pitchFamily="34" charset="0"/>
                <a:cs typeface="Arial" panose="020B0604020202020204" pitchFamily="34" charset="0"/>
              </a:rPr>
              <a:t>II. Le </a:t>
            </a:r>
            <a:r>
              <a:rPr lang="fr-FR" dirty="0">
                <a:solidFill>
                  <a:srgbClr val="203B73"/>
                </a:solidFill>
                <a:latin typeface="Myriad Pro" panose="020B0503030403020204" pitchFamily="34" charset="0"/>
                <a:cs typeface="Arial" panose="020B0604020202020204" pitchFamily="34" charset="0"/>
              </a:rPr>
              <a:t>C</a:t>
            </a:r>
            <a:r>
              <a:rPr lang="fr-FR" dirty="0" smtClean="0">
                <a:solidFill>
                  <a:srgbClr val="203B73"/>
                </a:solidFill>
                <a:latin typeface="Myriad Pro" panose="020B0503030403020204" pitchFamily="34" charset="0"/>
                <a:cs typeface="Arial" panose="020B0604020202020204" pitchFamily="34" charset="0"/>
              </a:rPr>
              <a:t>rédit immobilier</a:t>
            </a:r>
            <a:endParaRPr lang="fr-FR" dirty="0">
              <a:solidFill>
                <a:srgbClr val="203B73"/>
              </a:solidFill>
              <a:latin typeface="Myriad Pro" panose="020B0503030403020204" pitchFamily="34" charset="0"/>
              <a:cs typeface="Arial" panose="020B0604020202020204" pitchFamily="34" charset="0"/>
            </a:endParaRPr>
          </a:p>
        </p:txBody>
      </p:sp>
      <p:sp>
        <p:nvSpPr>
          <p:cNvPr id="8"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sp>
        <p:nvSpPr>
          <p:cNvPr id="3" name="ZoneTexte 2"/>
          <p:cNvSpPr txBox="1"/>
          <p:nvPr/>
        </p:nvSpPr>
        <p:spPr>
          <a:xfrm>
            <a:off x="2018210" y="3008387"/>
            <a:ext cx="6885383" cy="369332"/>
          </a:xfrm>
          <a:prstGeom prst="rect">
            <a:avLst/>
          </a:prstGeom>
          <a:noFill/>
        </p:spPr>
        <p:txBody>
          <a:bodyPr wrap="square" rtlCol="0">
            <a:spAutoFit/>
          </a:bodyPr>
          <a:lstStyle/>
          <a:p>
            <a:pPr algn="ctr"/>
            <a:r>
              <a:rPr lang="fr-FR" b="1" i="1" dirty="0" smtClean="0">
                <a:solidFill>
                  <a:srgbClr val="CA2260"/>
                </a:solidFill>
                <a:latin typeface="Myriad Pro" panose="020B0503030403020204" pitchFamily="34" charset="0"/>
                <a:cs typeface="Arial" panose="020B0604020202020204" pitchFamily="34" charset="0"/>
              </a:rPr>
              <a:t>Plus la durée du crédit est longue, plus le coût du crédit augmente. </a:t>
            </a:r>
            <a:endParaRPr lang="fr-FR" b="1" i="1" dirty="0">
              <a:solidFill>
                <a:srgbClr val="CA2260"/>
              </a:solidFill>
              <a:latin typeface="Myriad Pro" panose="020B0503030403020204" pitchFamily="34" charset="0"/>
              <a:cs typeface="Arial" panose="020B0604020202020204" pitchFamily="34" charset="0"/>
            </a:endParaRPr>
          </a:p>
        </p:txBody>
      </p:sp>
      <p:pic>
        <p:nvPicPr>
          <p:cNvPr id="16" name="Picture 2" descr="X:\Education_financiere_Public\01-ACTIONS\A-PORTAIL\02-Images\6-Picto PPT\checklist-checked-bo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92" y="2070625"/>
            <a:ext cx="287984" cy="2879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X:\Education_financiere_Public\01-ACTIONS\A-PORTAIL\02-Images\6-Picto PPT\checklist-checked-bo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92" y="2864395"/>
            <a:ext cx="287984" cy="2879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X:\Education_financiere_Public\01-ACTIONS\A-PORTAIL\02-Images\6-Picto PPT\checklist-checked-bo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92" y="3777194"/>
            <a:ext cx="287984" cy="2879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X:\Education_financiere_Public\01-ACTIONS\A-PORTAIL\02-Images\6-Picto PPT\checklist-checked-bo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92" y="5522041"/>
            <a:ext cx="287984" cy="28798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X:\Education_financiere_Public\01-ACTIONS\A-PORTAIL\02-Images\6-Picto PPT\checklist-checked-bo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92" y="4653184"/>
            <a:ext cx="287984" cy="2879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COM-BUD\02-COMMUNICATION\03-Images\01-Banque Pictogrammes\download-business-statistics-symbol-of-a-graphi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572531"/>
            <a:ext cx="2147380" cy="21473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à coins arrondis 3"/>
          <p:cNvSpPr/>
          <p:nvPr/>
        </p:nvSpPr>
        <p:spPr>
          <a:xfrm>
            <a:off x="5292080" y="4437111"/>
            <a:ext cx="3599629" cy="1725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Attention à la recommandation du HCSF  (caractère juridiquement contraignant): </a:t>
            </a:r>
          </a:p>
          <a:p>
            <a:pPr marL="285750" indent="-285750">
              <a:buFont typeface="Wingdings" panose="05000000000000000000" pitchFamily="2" charset="2"/>
              <a:buChar char="§"/>
            </a:pPr>
            <a:r>
              <a:rPr lang="fr-FR" dirty="0" smtClean="0"/>
              <a:t>Taux d’effort : 35%</a:t>
            </a:r>
          </a:p>
          <a:p>
            <a:pPr marL="285750" indent="-285750">
              <a:buFont typeface="Wingdings" panose="05000000000000000000" pitchFamily="2" charset="2"/>
              <a:buChar char="§"/>
            </a:pPr>
            <a:r>
              <a:rPr lang="fr-FR" dirty="0" smtClean="0"/>
              <a:t>Durée : 25 ans </a:t>
            </a:r>
          </a:p>
          <a:p>
            <a:pPr algn="ctr"/>
            <a:endParaRPr lang="fr-FR" dirty="0"/>
          </a:p>
        </p:txBody>
      </p:sp>
    </p:spTree>
    <p:extLst>
      <p:ext uri="{BB962C8B-B14F-4D97-AF65-F5344CB8AC3E}">
        <p14:creationId xmlns:p14="http://schemas.microsoft.com/office/powerpoint/2010/main" val="3503919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68313" y="980728"/>
            <a:ext cx="11232479" cy="5832608"/>
          </a:xfrm>
        </p:spPr>
        <p:txBody>
          <a:bodyPr>
            <a:normAutofit fontScale="62500" lnSpcReduction="20000"/>
          </a:bodyPr>
          <a:lstStyle/>
          <a:p>
            <a:pPr marL="0" lvl="1" indent="0" algn="just">
              <a:lnSpc>
                <a:spcPct val="90000"/>
              </a:lnSpc>
              <a:buNone/>
            </a:pPr>
            <a:r>
              <a:rPr lang="fr-FR" sz="3200" b="1" dirty="0">
                <a:solidFill>
                  <a:srgbClr val="CA2260"/>
                </a:solidFill>
                <a:latin typeface="Myriad Pro" panose="020B0503030403020204" pitchFamily="34" charset="0"/>
                <a:cs typeface="Arial" panose="020B0604020202020204" pitchFamily="34" charset="0"/>
              </a:rPr>
              <a:t>S</a:t>
            </a:r>
            <a:r>
              <a:rPr lang="fr-FR" sz="3200" b="1" dirty="0" smtClean="0">
                <a:solidFill>
                  <a:srgbClr val="CA2260"/>
                </a:solidFill>
                <a:latin typeface="Myriad Pro" panose="020B0503030403020204" pitchFamily="34" charset="0"/>
                <a:cs typeface="Arial" panose="020B0604020202020204" pitchFamily="34" charset="0"/>
              </a:rPr>
              <a:t>ouscrire……</a:t>
            </a:r>
          </a:p>
          <a:p>
            <a:pPr marL="0" lvl="1" indent="0" algn="just">
              <a:lnSpc>
                <a:spcPct val="90000"/>
              </a:lnSpc>
              <a:buNone/>
            </a:pPr>
            <a:endParaRPr lang="fr-FR" sz="3200" dirty="0">
              <a:solidFill>
                <a:srgbClr val="203B73"/>
              </a:solidFill>
              <a:latin typeface="Myriad Pro" panose="020B0503030403020204" pitchFamily="34" charset="0"/>
              <a:cs typeface="Arial" panose="020B0604020202020204" pitchFamily="34" charset="0"/>
            </a:endParaRPr>
          </a:p>
          <a:p>
            <a:pPr marL="457200" lvl="1" indent="0">
              <a:lnSpc>
                <a:spcPct val="70000"/>
              </a:lnSpc>
              <a:buNone/>
            </a:pPr>
            <a:endParaRPr lang="fr-FR" sz="3100" dirty="0" smtClean="0">
              <a:solidFill>
                <a:srgbClr val="203B73"/>
              </a:solidFill>
              <a:latin typeface="Myriad Pro" panose="020B0503030403020204" pitchFamily="34" charset="0"/>
              <a:cs typeface="Arial" panose="020B0604020202020204" pitchFamily="34" charset="0"/>
            </a:endParaRPr>
          </a:p>
          <a:p>
            <a:pPr marL="457200" lvl="1" indent="0">
              <a:lnSpc>
                <a:spcPct val="70000"/>
              </a:lnSpc>
              <a:buNone/>
            </a:pPr>
            <a:r>
              <a:rPr lang="fr-FR" sz="3100" b="1" dirty="0" smtClean="0">
                <a:solidFill>
                  <a:srgbClr val="203B73"/>
                </a:solidFill>
                <a:latin typeface="Myriad Pro" panose="020B0503030403020204" pitchFamily="34" charset="0"/>
                <a:cs typeface="Arial" panose="020B0604020202020204" pitchFamily="34" charset="0"/>
              </a:rPr>
              <a:t>Phase précontractuelle</a:t>
            </a:r>
          </a:p>
          <a:p>
            <a:pPr marL="457200" lvl="1" indent="0">
              <a:lnSpc>
                <a:spcPct val="70000"/>
              </a:lnSpc>
              <a:buNone/>
            </a:pPr>
            <a:r>
              <a:rPr lang="fr-FR" sz="3100" dirty="0">
                <a:solidFill>
                  <a:srgbClr val="203B73"/>
                </a:solidFill>
                <a:latin typeface="Myriad Pro" panose="020B0503030403020204" pitchFamily="34" charset="0"/>
                <a:cs typeface="Arial" panose="020B0604020202020204" pitchFamily="34" charset="0"/>
              </a:rPr>
              <a:t>	</a:t>
            </a:r>
            <a:endParaRPr lang="fr-FR" sz="3100" dirty="0" smtClean="0">
              <a:solidFill>
                <a:srgbClr val="203B73"/>
              </a:solidFill>
              <a:latin typeface="Myriad Pro" panose="020B0503030403020204" pitchFamily="34" charset="0"/>
              <a:cs typeface="Arial" panose="020B0604020202020204" pitchFamily="34" charset="0"/>
            </a:endParaRPr>
          </a:p>
          <a:p>
            <a:pPr marL="457200" lvl="1" indent="0">
              <a:lnSpc>
                <a:spcPct val="120000"/>
              </a:lnSpc>
              <a:buNone/>
            </a:pPr>
            <a:r>
              <a:rPr lang="fr-FR" sz="3100" dirty="0">
                <a:solidFill>
                  <a:srgbClr val="203B73"/>
                </a:solidFill>
                <a:latin typeface="Myriad Pro" panose="020B0503030403020204" pitchFamily="34" charset="0"/>
                <a:cs typeface="Arial" panose="020B0604020202020204" pitchFamily="34" charset="0"/>
              </a:rPr>
              <a:t> </a:t>
            </a:r>
            <a:r>
              <a:rPr lang="fr-FR" sz="3100" dirty="0" smtClean="0">
                <a:solidFill>
                  <a:srgbClr val="203B73"/>
                </a:solidFill>
                <a:latin typeface="Myriad Pro" panose="020B0503030403020204" pitchFamily="34" charset="0"/>
                <a:cs typeface="Arial" panose="020B0604020202020204" pitchFamily="34" charset="0"/>
              </a:rPr>
              <a:t>      Vérification et analyse (étude de la solvabilité, consultation du FICP) </a:t>
            </a:r>
          </a:p>
          <a:p>
            <a:pPr marL="457200" lvl="1" indent="0">
              <a:lnSpc>
                <a:spcPct val="120000"/>
              </a:lnSpc>
              <a:buNone/>
            </a:pPr>
            <a:r>
              <a:rPr lang="fr-FR" sz="3100" dirty="0" smtClean="0">
                <a:solidFill>
                  <a:srgbClr val="203B73"/>
                </a:solidFill>
                <a:latin typeface="Myriad Pro" panose="020B0503030403020204" pitchFamily="34" charset="0"/>
                <a:cs typeface="Arial" panose="020B0604020202020204" pitchFamily="34" charset="0"/>
              </a:rPr>
              <a:t>       Remise </a:t>
            </a:r>
            <a:r>
              <a:rPr lang="fr-FR" sz="3100" dirty="0">
                <a:solidFill>
                  <a:srgbClr val="203B73"/>
                </a:solidFill>
                <a:latin typeface="Myriad Pro" panose="020B0503030403020204" pitchFamily="34" charset="0"/>
                <a:cs typeface="Arial" panose="020B0604020202020204" pitchFamily="34" charset="0"/>
              </a:rPr>
              <a:t>de </a:t>
            </a:r>
            <a:r>
              <a:rPr lang="fr-FR" sz="3100" dirty="0" smtClean="0">
                <a:solidFill>
                  <a:srgbClr val="203B73"/>
                </a:solidFill>
                <a:latin typeface="Myriad Pro" panose="020B0503030403020204" pitchFamily="34" charset="0"/>
                <a:cs typeface="Arial" panose="020B0604020202020204" pitchFamily="34" charset="0"/>
              </a:rPr>
              <a:t>documents (FISE, FSI en cas d’assurance)</a:t>
            </a:r>
            <a:endParaRPr lang="fr-FR" sz="3100" dirty="0">
              <a:solidFill>
                <a:srgbClr val="203B73"/>
              </a:solidFill>
              <a:latin typeface="Myriad Pro" panose="020B0503030403020204" pitchFamily="34" charset="0"/>
              <a:cs typeface="Arial" panose="020B0604020202020204" pitchFamily="34" charset="0"/>
            </a:endParaRPr>
          </a:p>
          <a:p>
            <a:pPr marL="457200" lvl="1" indent="0">
              <a:lnSpc>
                <a:spcPct val="120000"/>
              </a:lnSpc>
              <a:buNone/>
            </a:pPr>
            <a:r>
              <a:rPr lang="fr-FR" sz="3100" dirty="0" smtClean="0">
                <a:solidFill>
                  <a:srgbClr val="203B73"/>
                </a:solidFill>
                <a:latin typeface="Myriad Pro" panose="020B0503030403020204" pitchFamily="34" charset="0"/>
                <a:cs typeface="Arial" panose="020B0604020202020204" pitchFamily="34" charset="0"/>
              </a:rPr>
              <a:t>       Informations (devoir d’explication/devoir de mise en garde)</a:t>
            </a:r>
          </a:p>
          <a:p>
            <a:pPr marL="457200" lvl="1" indent="0">
              <a:lnSpc>
                <a:spcPct val="120000"/>
              </a:lnSpc>
              <a:buNone/>
            </a:pPr>
            <a:r>
              <a:rPr lang="fr-FR" sz="3100" dirty="0">
                <a:solidFill>
                  <a:srgbClr val="203B73"/>
                </a:solidFill>
                <a:latin typeface="Myriad Pro" panose="020B0503030403020204" pitchFamily="34" charset="0"/>
                <a:cs typeface="Arial" panose="020B0604020202020204" pitchFamily="34" charset="0"/>
              </a:rPr>
              <a:t>	</a:t>
            </a:r>
            <a:r>
              <a:rPr lang="fr-FR" sz="3100" dirty="0" smtClean="0">
                <a:solidFill>
                  <a:srgbClr val="203B73"/>
                </a:solidFill>
                <a:latin typeface="Myriad Pro" panose="020B0503030403020204" pitchFamily="34" charset="0"/>
                <a:cs typeface="Arial" panose="020B0604020202020204" pitchFamily="34" charset="0"/>
              </a:rPr>
              <a:t>Service de conseil indépendant</a:t>
            </a:r>
          </a:p>
          <a:p>
            <a:pPr marL="457200" lvl="1" indent="0">
              <a:lnSpc>
                <a:spcPct val="70000"/>
              </a:lnSpc>
              <a:buNone/>
            </a:pPr>
            <a:endParaRPr lang="fr-FR" sz="3100" dirty="0" smtClean="0">
              <a:solidFill>
                <a:srgbClr val="203B73"/>
              </a:solidFill>
              <a:latin typeface="Myriad Pro" panose="020B0503030403020204" pitchFamily="34" charset="0"/>
              <a:cs typeface="Arial" panose="020B0604020202020204" pitchFamily="34" charset="0"/>
            </a:endParaRPr>
          </a:p>
          <a:p>
            <a:pPr marL="457200" lvl="1" indent="0">
              <a:lnSpc>
                <a:spcPct val="70000"/>
              </a:lnSpc>
              <a:buNone/>
            </a:pPr>
            <a:endParaRPr lang="fr-FR" sz="3100" dirty="0" smtClean="0">
              <a:solidFill>
                <a:srgbClr val="203B73"/>
              </a:solidFill>
              <a:latin typeface="Myriad Pro" panose="020B0503030403020204" pitchFamily="34" charset="0"/>
              <a:cs typeface="Arial" panose="020B0604020202020204" pitchFamily="34" charset="0"/>
            </a:endParaRPr>
          </a:p>
          <a:p>
            <a:pPr marL="457200" lvl="1" indent="0">
              <a:lnSpc>
                <a:spcPct val="70000"/>
              </a:lnSpc>
              <a:buNone/>
            </a:pPr>
            <a:endParaRPr lang="fr-FR" sz="3100" dirty="0" smtClean="0">
              <a:solidFill>
                <a:srgbClr val="203B73"/>
              </a:solidFill>
              <a:latin typeface="Myriad Pro" panose="020B0503030403020204" pitchFamily="34" charset="0"/>
              <a:cs typeface="Arial" panose="020B0604020202020204" pitchFamily="34" charset="0"/>
            </a:endParaRPr>
          </a:p>
          <a:p>
            <a:pPr marL="457200" lvl="1" indent="0">
              <a:lnSpc>
                <a:spcPct val="70000"/>
              </a:lnSpc>
              <a:buNone/>
            </a:pPr>
            <a:r>
              <a:rPr lang="fr-FR" sz="3100" b="1" dirty="0" smtClean="0">
                <a:solidFill>
                  <a:srgbClr val="203B73"/>
                </a:solidFill>
                <a:latin typeface="Myriad Pro" panose="020B0503030403020204" pitchFamily="34" charset="0"/>
                <a:cs typeface="Arial" panose="020B0604020202020204" pitchFamily="34" charset="0"/>
              </a:rPr>
              <a:t>Formation du contrat </a:t>
            </a:r>
          </a:p>
          <a:p>
            <a:pPr marL="457200" lvl="1" indent="0">
              <a:lnSpc>
                <a:spcPct val="70000"/>
              </a:lnSpc>
              <a:buNone/>
            </a:pPr>
            <a:endParaRPr lang="fr-FR" sz="3100" dirty="0">
              <a:solidFill>
                <a:srgbClr val="203B73"/>
              </a:solidFill>
              <a:latin typeface="Myriad Pro" panose="020B0503030403020204" pitchFamily="34" charset="0"/>
              <a:cs typeface="Arial" panose="020B0604020202020204" pitchFamily="34" charset="0"/>
            </a:endParaRPr>
          </a:p>
          <a:p>
            <a:pPr marL="457200" lvl="1" indent="0">
              <a:lnSpc>
                <a:spcPct val="120000"/>
              </a:lnSpc>
              <a:buNone/>
            </a:pPr>
            <a:r>
              <a:rPr lang="fr-FR" sz="3100" dirty="0" smtClean="0">
                <a:solidFill>
                  <a:srgbClr val="203B73"/>
                </a:solidFill>
                <a:latin typeface="Myriad Pro" panose="020B0503030403020204" pitchFamily="34" charset="0"/>
                <a:cs typeface="Arial" panose="020B0604020202020204" pitchFamily="34" charset="0"/>
              </a:rPr>
              <a:t>	Envoi de l’offre de crédit  valable </a:t>
            </a:r>
            <a:r>
              <a:rPr lang="fr-FR" sz="3100" b="1" dirty="0" smtClean="0">
                <a:solidFill>
                  <a:srgbClr val="203B73"/>
                </a:solidFill>
                <a:latin typeface="Myriad Pro" panose="020B0503030403020204" pitchFamily="34" charset="0"/>
                <a:cs typeface="Arial" panose="020B0604020202020204" pitchFamily="34" charset="0"/>
              </a:rPr>
              <a:t>30 jours </a:t>
            </a:r>
            <a:r>
              <a:rPr lang="fr-FR" sz="3100" dirty="0" smtClean="0">
                <a:solidFill>
                  <a:srgbClr val="203B73"/>
                </a:solidFill>
                <a:latin typeface="Myriad Pro" panose="020B0503030403020204" pitchFamily="34" charset="0"/>
                <a:cs typeface="Arial" panose="020B0604020202020204" pitchFamily="34" charset="0"/>
              </a:rPr>
              <a:t>à compter de sa réception </a:t>
            </a:r>
          </a:p>
          <a:p>
            <a:pPr marL="457200" lvl="1" indent="0">
              <a:lnSpc>
                <a:spcPct val="120000"/>
              </a:lnSpc>
              <a:buNone/>
            </a:pPr>
            <a:r>
              <a:rPr lang="fr-FR" sz="3100" dirty="0">
                <a:solidFill>
                  <a:srgbClr val="203B73"/>
                </a:solidFill>
                <a:latin typeface="Myriad Pro" panose="020B0503030403020204" pitchFamily="34" charset="0"/>
                <a:cs typeface="Arial" panose="020B0604020202020204" pitchFamily="34" charset="0"/>
              </a:rPr>
              <a:t>	</a:t>
            </a:r>
            <a:r>
              <a:rPr lang="fr-FR" sz="3100" dirty="0" smtClean="0">
                <a:solidFill>
                  <a:srgbClr val="203B73"/>
                </a:solidFill>
                <a:latin typeface="Myriad Pro" panose="020B0503030403020204" pitchFamily="34" charset="0"/>
                <a:cs typeface="Arial" panose="020B0604020202020204" pitchFamily="34" charset="0"/>
              </a:rPr>
              <a:t>Délai de réflexion incompressible de </a:t>
            </a:r>
            <a:r>
              <a:rPr lang="fr-FR" sz="3100" b="1" dirty="0" smtClean="0">
                <a:solidFill>
                  <a:srgbClr val="203B73"/>
                </a:solidFill>
                <a:latin typeface="Myriad Pro" panose="020B0503030403020204" pitchFamily="34" charset="0"/>
                <a:cs typeface="Arial" panose="020B0604020202020204" pitchFamily="34" charset="0"/>
              </a:rPr>
              <a:t>10 jours</a:t>
            </a:r>
          </a:p>
          <a:p>
            <a:pPr marL="457200" lvl="1" indent="0">
              <a:lnSpc>
                <a:spcPct val="70000"/>
              </a:lnSpc>
              <a:buNone/>
            </a:pPr>
            <a:endParaRPr lang="fr-FR" sz="3100" dirty="0" smtClean="0">
              <a:solidFill>
                <a:srgbClr val="203B73"/>
              </a:solidFill>
              <a:latin typeface="Myriad Pro" panose="020B0503030403020204" pitchFamily="34" charset="0"/>
              <a:cs typeface="Arial" panose="020B0604020202020204" pitchFamily="34" charset="0"/>
            </a:endParaRPr>
          </a:p>
          <a:p>
            <a:pPr marL="457200" lvl="1" indent="0">
              <a:lnSpc>
                <a:spcPct val="70000"/>
              </a:lnSpc>
              <a:buNone/>
            </a:pPr>
            <a:endParaRPr lang="fr-FR" sz="3100" dirty="0" smtClean="0">
              <a:solidFill>
                <a:srgbClr val="203B73"/>
              </a:solidFill>
              <a:latin typeface="Myriad Pro" panose="020B0503030403020204" pitchFamily="34" charset="0"/>
              <a:cs typeface="Arial" panose="020B0604020202020204" pitchFamily="34" charset="0"/>
            </a:endParaRPr>
          </a:p>
          <a:p>
            <a:pPr marL="457200" lvl="1" indent="0">
              <a:lnSpc>
                <a:spcPct val="70000"/>
              </a:lnSpc>
              <a:buNone/>
            </a:pPr>
            <a:endParaRPr lang="fr-FR" sz="3100" dirty="0" smtClean="0">
              <a:solidFill>
                <a:srgbClr val="203B73"/>
              </a:solidFill>
              <a:latin typeface="Myriad Pro" panose="020B0503030403020204" pitchFamily="34" charset="0"/>
              <a:cs typeface="Arial" panose="020B0604020202020204" pitchFamily="34" charset="0"/>
            </a:endParaRPr>
          </a:p>
          <a:p>
            <a:pPr marL="457200" lvl="1" indent="0">
              <a:lnSpc>
                <a:spcPct val="70000"/>
              </a:lnSpc>
              <a:buNone/>
            </a:pPr>
            <a:r>
              <a:rPr lang="fr-FR" sz="3100" b="1" dirty="0" smtClean="0">
                <a:solidFill>
                  <a:srgbClr val="203B73"/>
                </a:solidFill>
                <a:latin typeface="Myriad Pro" panose="020B0503030403020204" pitchFamily="34" charset="0"/>
                <a:cs typeface="Arial" panose="020B0604020202020204" pitchFamily="34" charset="0"/>
              </a:rPr>
              <a:t>Versement des fonds</a:t>
            </a:r>
          </a:p>
          <a:p>
            <a:pPr marL="457200" lvl="1" indent="0">
              <a:lnSpc>
                <a:spcPct val="70000"/>
              </a:lnSpc>
              <a:buNone/>
            </a:pPr>
            <a:endParaRPr lang="fr-FR" sz="3100" dirty="0" smtClean="0">
              <a:solidFill>
                <a:srgbClr val="203B73"/>
              </a:solidFill>
              <a:latin typeface="Myriad Pro" panose="020B0503030403020204" pitchFamily="34" charset="0"/>
              <a:cs typeface="Arial" panose="020B0604020202020204" pitchFamily="34" charset="0"/>
            </a:endParaRPr>
          </a:p>
          <a:p>
            <a:pPr marL="457200" lvl="1" indent="0">
              <a:lnSpc>
                <a:spcPct val="70000"/>
              </a:lnSpc>
              <a:buNone/>
            </a:pPr>
            <a:r>
              <a:rPr lang="fr-FR" sz="3100" dirty="0" smtClean="0">
                <a:solidFill>
                  <a:srgbClr val="203B73"/>
                </a:solidFill>
                <a:latin typeface="Myriad Pro" panose="020B0503030403020204" pitchFamily="34" charset="0"/>
                <a:cs typeface="Arial" panose="020B0604020202020204" pitchFamily="34" charset="0"/>
              </a:rPr>
              <a:t> </a:t>
            </a:r>
          </a:p>
          <a:p>
            <a:pPr marL="457200" lvl="1" indent="0">
              <a:lnSpc>
                <a:spcPct val="70000"/>
              </a:lnSpc>
              <a:buNone/>
            </a:pPr>
            <a:endParaRPr lang="fr-FR" sz="2400" dirty="0" smtClean="0">
              <a:solidFill>
                <a:srgbClr val="203B73"/>
              </a:solidFill>
              <a:latin typeface="Arial" panose="020B0604020202020204" pitchFamily="34" charset="0"/>
              <a:cs typeface="Arial" panose="020B0604020202020204" pitchFamily="34" charset="0"/>
            </a:endParaRPr>
          </a:p>
          <a:p>
            <a:pPr marL="457200" lvl="1" indent="0">
              <a:lnSpc>
                <a:spcPct val="70000"/>
              </a:lnSpc>
              <a:buNone/>
            </a:pPr>
            <a:endParaRPr lang="fr-FR" sz="2400" dirty="0" smtClean="0">
              <a:solidFill>
                <a:srgbClr val="203B73"/>
              </a:solidFill>
              <a:latin typeface="Arial" panose="020B0604020202020204" pitchFamily="34" charset="0"/>
              <a:cs typeface="Arial" panose="020B0604020202020204" pitchFamily="34" charset="0"/>
            </a:endParaRPr>
          </a:p>
          <a:p>
            <a:pPr lvl="1">
              <a:lnSpc>
                <a:spcPct val="70000"/>
              </a:lnSpc>
            </a:pPr>
            <a:endParaRPr lang="fr-FR" sz="2400" dirty="0" smtClean="0">
              <a:solidFill>
                <a:srgbClr val="203B73"/>
              </a:solidFill>
              <a:latin typeface="Arial" panose="020B0604020202020204" pitchFamily="34" charset="0"/>
              <a:cs typeface="Arial" panose="020B0604020202020204" pitchFamily="34" charset="0"/>
            </a:endParaRPr>
          </a:p>
          <a:p>
            <a:pPr lvl="1">
              <a:lnSpc>
                <a:spcPct val="70000"/>
              </a:lnSpc>
            </a:pPr>
            <a:endParaRPr lang="fr-FR" sz="900" dirty="0" smtClean="0">
              <a:solidFill>
                <a:srgbClr val="203B73"/>
              </a:solidFill>
              <a:latin typeface="Arial" panose="020B0604020202020204" pitchFamily="34" charset="0"/>
              <a:cs typeface="Arial" panose="020B0604020202020204" pitchFamily="34" charset="0"/>
            </a:endParaRPr>
          </a:p>
          <a:p>
            <a:pPr marL="457200" lvl="1" indent="0">
              <a:lnSpc>
                <a:spcPct val="70000"/>
              </a:lnSpc>
              <a:buNone/>
            </a:pPr>
            <a:endParaRPr lang="fr-FR" sz="2000" dirty="0" smtClean="0">
              <a:solidFill>
                <a:srgbClr val="203B73"/>
              </a:solidFill>
            </a:endParaRPr>
          </a:p>
          <a:p>
            <a:pPr marL="857250" lvl="3" indent="0" algn="just">
              <a:lnSpc>
                <a:spcPct val="90000"/>
              </a:lnSpc>
              <a:buNone/>
            </a:pPr>
            <a:endParaRPr lang="fr-FR" sz="1600" dirty="0" smtClean="0">
              <a:solidFill>
                <a:srgbClr val="203B73"/>
              </a:solidFill>
              <a:latin typeface="Arial" panose="020B0604020202020204" pitchFamily="34" charset="0"/>
              <a:cs typeface="Arial" panose="020B0604020202020204" pitchFamily="34" charset="0"/>
            </a:endParaRPr>
          </a:p>
          <a:p>
            <a:pPr marL="857250" lvl="3" indent="0" algn="just">
              <a:lnSpc>
                <a:spcPct val="90000"/>
              </a:lnSpc>
              <a:buNone/>
            </a:pPr>
            <a:endParaRPr lang="fr-FR" sz="1600" dirty="0" smtClean="0">
              <a:solidFill>
                <a:srgbClr val="203B73"/>
              </a:solidFill>
              <a:latin typeface="Arial" panose="020B0604020202020204" pitchFamily="34" charset="0"/>
              <a:cs typeface="Arial" panose="020B0604020202020204" pitchFamily="34" charset="0"/>
            </a:endParaRPr>
          </a:p>
        </p:txBody>
      </p:sp>
      <p:sp>
        <p:nvSpPr>
          <p:cNvPr id="10"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sp>
        <p:nvSpPr>
          <p:cNvPr id="8" name="Titre 2"/>
          <p:cNvSpPr>
            <a:spLocks noGrp="1"/>
          </p:cNvSpPr>
          <p:nvPr>
            <p:ph type="title"/>
          </p:nvPr>
        </p:nvSpPr>
        <p:spPr>
          <a:xfrm>
            <a:off x="468313" y="-130628"/>
            <a:ext cx="8435280" cy="1368000"/>
          </a:xfrm>
        </p:spPr>
        <p:txBody>
          <a:bodyPr/>
          <a:lstStyle/>
          <a:p>
            <a:pPr marL="0" indent="0">
              <a:buNone/>
            </a:pPr>
            <a:r>
              <a:rPr lang="fr-FR" dirty="0" smtClean="0">
                <a:solidFill>
                  <a:srgbClr val="203B73"/>
                </a:solidFill>
                <a:latin typeface="Myriad Pro" panose="020B0503030403020204" pitchFamily="34" charset="0"/>
                <a:cs typeface="Arial" panose="020B0604020202020204" pitchFamily="34" charset="0"/>
              </a:rPr>
              <a:t>II. Le </a:t>
            </a:r>
            <a:r>
              <a:rPr lang="fr-FR" dirty="0">
                <a:solidFill>
                  <a:srgbClr val="203B73"/>
                </a:solidFill>
                <a:latin typeface="Myriad Pro" panose="020B0503030403020204" pitchFamily="34" charset="0"/>
                <a:cs typeface="Arial" panose="020B0604020202020204" pitchFamily="34" charset="0"/>
              </a:rPr>
              <a:t>C</a:t>
            </a:r>
            <a:r>
              <a:rPr lang="fr-FR" dirty="0" smtClean="0">
                <a:solidFill>
                  <a:srgbClr val="203B73"/>
                </a:solidFill>
                <a:latin typeface="Myriad Pro" panose="020B0503030403020204" pitchFamily="34" charset="0"/>
                <a:cs typeface="Arial" panose="020B0604020202020204" pitchFamily="34" charset="0"/>
              </a:rPr>
              <a:t>rédit immobilier</a:t>
            </a:r>
            <a:endParaRPr lang="fr-FR" dirty="0">
              <a:solidFill>
                <a:srgbClr val="203B73"/>
              </a:solidFill>
              <a:latin typeface="Myriad Pro" panose="020B0503030403020204" pitchFamily="34" charset="0"/>
              <a:cs typeface="Arial" panose="020B0604020202020204" pitchFamily="34" charset="0"/>
            </a:endParaRPr>
          </a:p>
        </p:txBody>
      </p:sp>
      <p:pic>
        <p:nvPicPr>
          <p:cNvPr id="4098" name="Picture 2" descr="Y:\Education_financiere_Public\01-ACTIONS\A-PORTAIL\02-Images\6-Picto PPT\line-dot-char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34564"/>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611" y="1664450"/>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611" y="5733256"/>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611" y="4080435"/>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64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a:spLocks noGrp="1"/>
          </p:cNvSpPr>
          <p:nvPr>
            <p:ph type="title"/>
          </p:nvPr>
        </p:nvSpPr>
        <p:spPr>
          <a:xfrm>
            <a:off x="468313" y="0"/>
            <a:ext cx="8435280" cy="1368000"/>
          </a:xfrm>
        </p:spPr>
        <p:txBody>
          <a:bodyPr/>
          <a:lstStyle/>
          <a:p>
            <a:pPr marL="0" indent="0">
              <a:buNone/>
            </a:pPr>
            <a:r>
              <a:rPr lang="fr-FR" dirty="0" smtClean="0">
                <a:solidFill>
                  <a:srgbClr val="203B73"/>
                </a:solidFill>
                <a:latin typeface="Myriad Pro" panose="020B0503030403020204" pitchFamily="34" charset="0"/>
                <a:cs typeface="Arial" panose="020B0604020202020204" pitchFamily="34" charset="0"/>
              </a:rPr>
              <a:t>II. Le </a:t>
            </a:r>
            <a:r>
              <a:rPr lang="fr-FR" dirty="0">
                <a:solidFill>
                  <a:srgbClr val="203B73"/>
                </a:solidFill>
                <a:latin typeface="Myriad Pro" panose="020B0503030403020204" pitchFamily="34" charset="0"/>
                <a:cs typeface="Arial" panose="020B0604020202020204" pitchFamily="34" charset="0"/>
              </a:rPr>
              <a:t>C</a:t>
            </a:r>
            <a:r>
              <a:rPr lang="fr-FR" dirty="0" smtClean="0">
                <a:solidFill>
                  <a:srgbClr val="203B73"/>
                </a:solidFill>
                <a:latin typeface="Myriad Pro" panose="020B0503030403020204" pitchFamily="34" charset="0"/>
                <a:cs typeface="Arial" panose="020B0604020202020204" pitchFamily="34" charset="0"/>
              </a:rPr>
              <a:t>rédit immobilier</a:t>
            </a:r>
            <a:endParaRPr lang="fr-FR" dirty="0">
              <a:solidFill>
                <a:srgbClr val="203B73"/>
              </a:solidFill>
              <a:latin typeface="Myriad Pro" panose="020B0503030403020204" pitchFamily="34" charset="0"/>
              <a:cs typeface="Arial" panose="020B0604020202020204" pitchFamily="34" charset="0"/>
            </a:endParaRPr>
          </a:p>
        </p:txBody>
      </p:sp>
      <p:sp>
        <p:nvSpPr>
          <p:cNvPr id="10" name="Espace réservé du texte 3"/>
          <p:cNvSpPr>
            <a:spLocks noGrp="1"/>
          </p:cNvSpPr>
          <p:nvPr>
            <p:ph type="body" sz="quarter" idx="11"/>
          </p:nvPr>
        </p:nvSpPr>
        <p:spPr>
          <a:xfrm>
            <a:off x="2220577" y="6473600"/>
            <a:ext cx="4680000" cy="360000"/>
          </a:xfrm>
        </p:spPr>
        <p:txBody>
          <a:bodyPr/>
          <a:lstStyle/>
          <a:p>
            <a:r>
              <a:rPr lang="fr-FR" dirty="0" smtClean="0"/>
              <a:t>Le crédit</a:t>
            </a:r>
            <a:endParaRPr lang="fr-FR" dirty="0"/>
          </a:p>
        </p:txBody>
      </p:sp>
      <p:sp>
        <p:nvSpPr>
          <p:cNvPr id="11" name="Espace réservé du texte 1"/>
          <p:cNvSpPr>
            <a:spLocks noGrp="1"/>
          </p:cNvSpPr>
          <p:nvPr>
            <p:ph type="body" sz="quarter" idx="10"/>
          </p:nvPr>
        </p:nvSpPr>
        <p:spPr>
          <a:xfrm>
            <a:off x="468313" y="1368000"/>
            <a:ext cx="8424166" cy="605288"/>
          </a:xfrm>
        </p:spPr>
        <p:txBody>
          <a:bodyPr>
            <a:normAutofit/>
          </a:bodyPr>
          <a:lstStyle/>
          <a:p>
            <a:pPr marL="0" indent="0">
              <a:buNone/>
            </a:pPr>
            <a:r>
              <a:rPr lang="fr-FR" b="1" dirty="0" smtClean="0">
                <a:solidFill>
                  <a:srgbClr val="CA2260"/>
                </a:solidFill>
              </a:rPr>
              <a:t>En résumé…</a:t>
            </a:r>
          </a:p>
          <a:p>
            <a:pPr marL="0" indent="0">
              <a:buNone/>
            </a:pPr>
            <a:endParaRPr lang="fr-FR" sz="2200" b="1" u="sng" dirty="0" smtClean="0"/>
          </a:p>
          <a:p>
            <a:pPr marL="457200" lvl="1" indent="0" algn="just">
              <a:buNone/>
            </a:pPr>
            <a:endParaRPr lang="fr-FR" b="1" u="sng" dirty="0" smtClean="0"/>
          </a:p>
          <a:p>
            <a:pPr marL="914400" lvl="2" indent="0">
              <a:lnSpc>
                <a:spcPct val="90000"/>
              </a:lnSpc>
              <a:buNone/>
            </a:pPr>
            <a:endParaRPr lang="fr-FR" sz="2200" b="1" dirty="0">
              <a:latin typeface="Arial" panose="020B0604020202020204" pitchFamily="34" charset="0"/>
              <a:cs typeface="Arial" panose="020B0604020202020204" pitchFamily="34" charset="0"/>
            </a:endParaRPr>
          </a:p>
          <a:p>
            <a:pPr marL="914400" lvl="2" indent="0">
              <a:lnSpc>
                <a:spcPct val="80000"/>
              </a:lnSpc>
              <a:buNone/>
            </a:pPr>
            <a:endParaRPr lang="fr-FR" sz="2200" b="1" dirty="0" smtClean="0">
              <a:latin typeface="Arial" panose="020B0604020202020204" pitchFamily="34" charset="0"/>
              <a:cs typeface="Arial" panose="020B0604020202020204" pitchFamily="34" charset="0"/>
            </a:endParaRPr>
          </a:p>
          <a:p>
            <a:pPr marL="914400" lvl="2" indent="0">
              <a:lnSpc>
                <a:spcPct val="80000"/>
              </a:lnSpc>
              <a:buNone/>
            </a:pPr>
            <a:endParaRPr lang="fr-FR" sz="2200" b="1" dirty="0" smtClean="0">
              <a:latin typeface="Arial" panose="020B0604020202020204" pitchFamily="34" charset="0"/>
              <a:cs typeface="Arial" panose="020B0604020202020204" pitchFamily="34" charset="0"/>
            </a:endParaRPr>
          </a:p>
          <a:p>
            <a:pPr marL="457200" lvl="1" indent="0" algn="just">
              <a:buNone/>
            </a:pPr>
            <a:endParaRPr lang="fr-FR" b="1" dirty="0">
              <a:latin typeface="Arial" panose="020B0604020202020204" pitchFamily="34" charset="0"/>
              <a:cs typeface="Arial" panose="020B0604020202020204" pitchFamily="34" charset="0"/>
            </a:endParaRPr>
          </a:p>
          <a:p>
            <a:pPr marL="0" indent="0">
              <a:buNone/>
            </a:pPr>
            <a:endParaRPr lang="fr-FR" sz="2200" b="1" dirty="0" smtClean="0"/>
          </a:p>
        </p:txBody>
      </p:sp>
      <p:pic>
        <p:nvPicPr>
          <p:cNvPr id="1027" name="Picture 3" descr="\\intra\profils\D000\K806297\D\Desktop\FriseChronologique-PPTCrédit-Slide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060848"/>
            <a:ext cx="7446670" cy="364318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960316" y="5969627"/>
            <a:ext cx="1440160" cy="338554"/>
          </a:xfrm>
          <a:prstGeom prst="rect">
            <a:avLst/>
          </a:prstGeom>
          <a:noFill/>
        </p:spPr>
        <p:txBody>
          <a:bodyPr wrap="square" rtlCol="0">
            <a:spAutoFit/>
          </a:bodyPr>
          <a:lstStyle/>
          <a:p>
            <a:r>
              <a:rPr lang="fr-FR" sz="1600" b="1" dirty="0" smtClean="0">
                <a:solidFill>
                  <a:srgbClr val="FF6600"/>
                </a:solidFill>
                <a:latin typeface="Myriad Pro" panose="020B0503030403020204" pitchFamily="34" charset="0"/>
              </a:rPr>
              <a:t>30 JOURS</a:t>
            </a:r>
            <a:endParaRPr lang="fr-FR" sz="1600" b="1" dirty="0">
              <a:solidFill>
                <a:srgbClr val="FF6600"/>
              </a:solidFill>
              <a:latin typeface="Myriad Pro" panose="020B0503030403020204" pitchFamily="34" charset="0"/>
            </a:endParaRPr>
          </a:p>
        </p:txBody>
      </p:sp>
      <p:sp>
        <p:nvSpPr>
          <p:cNvPr id="3" name="ZoneTexte 2"/>
          <p:cNvSpPr txBox="1"/>
          <p:nvPr/>
        </p:nvSpPr>
        <p:spPr>
          <a:xfrm rot="1170377">
            <a:off x="3967244" y="2252103"/>
            <a:ext cx="1728192" cy="338554"/>
          </a:xfrm>
          <a:prstGeom prst="rect">
            <a:avLst/>
          </a:prstGeom>
          <a:noFill/>
        </p:spPr>
        <p:txBody>
          <a:bodyPr wrap="square" rtlCol="0">
            <a:spAutoFit/>
          </a:bodyPr>
          <a:lstStyle/>
          <a:p>
            <a:r>
              <a:rPr lang="fr-FR" sz="1600" b="1" dirty="0" smtClean="0">
                <a:solidFill>
                  <a:srgbClr val="C92360"/>
                </a:solidFill>
                <a:latin typeface="Myriad Pro" panose="020B0503030403020204" pitchFamily="34" charset="0"/>
              </a:rPr>
              <a:t>10 JOURS</a:t>
            </a:r>
            <a:endParaRPr lang="fr-FR" sz="1600" b="1" dirty="0">
              <a:solidFill>
                <a:srgbClr val="C92360"/>
              </a:solidFill>
              <a:latin typeface="Myriad Pro" panose="020B0503030403020204" pitchFamily="34" charset="0"/>
            </a:endParaRPr>
          </a:p>
        </p:txBody>
      </p:sp>
      <p:cxnSp>
        <p:nvCxnSpPr>
          <p:cNvPr id="8" name="Connecteur droit avec flèche 7"/>
          <p:cNvCxnSpPr/>
          <p:nvPr/>
        </p:nvCxnSpPr>
        <p:spPr>
          <a:xfrm>
            <a:off x="3131840" y="6308181"/>
            <a:ext cx="2880320" cy="1139"/>
          </a:xfrm>
          <a:prstGeom prst="straightConnector1">
            <a:avLst/>
          </a:prstGeom>
          <a:ln w="38100" cmpd="thickThin">
            <a:solidFill>
              <a:srgbClr val="FF66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779912" y="2519185"/>
            <a:ext cx="45719" cy="369332"/>
          </a:xfrm>
          <a:prstGeom prst="rect">
            <a:avLst/>
          </a:prstGeom>
          <a:noFill/>
        </p:spPr>
        <p:txBody>
          <a:bodyPr wrap="square" rtlCol="0">
            <a:spAutoFit/>
          </a:bodyPr>
          <a:lstStyle/>
          <a:p>
            <a:endParaRPr lang="fr-FR" dirty="0"/>
          </a:p>
        </p:txBody>
      </p:sp>
    </p:spTree>
    <p:extLst>
      <p:ext uri="{BB962C8B-B14F-4D97-AF65-F5344CB8AC3E}">
        <p14:creationId xmlns:p14="http://schemas.microsoft.com/office/powerpoint/2010/main" val="3534658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5" y="1628801"/>
            <a:ext cx="8784976" cy="1256088"/>
          </a:xfrm>
        </p:spPr>
        <p:txBody>
          <a:bodyPr/>
          <a:lstStyle/>
          <a:p>
            <a:pPr algn="ctr"/>
            <a:r>
              <a:rPr lang="fr-FR" sz="3200" dirty="0">
                <a:solidFill>
                  <a:srgbClr val="203B73"/>
                </a:solidFill>
                <a:ea typeface="+mn-ea"/>
                <a:cs typeface="Arial" panose="020B0604020202020204" pitchFamily="34" charset="0"/>
              </a:rPr>
              <a:t>A votre avis, </a:t>
            </a:r>
            <a:r>
              <a:rPr lang="fr-FR" sz="3200" dirty="0" smtClean="0">
                <a:solidFill>
                  <a:srgbClr val="203B73"/>
                </a:solidFill>
                <a:ea typeface="+mn-ea"/>
                <a:cs typeface="Arial" panose="020B0604020202020204" pitchFamily="34" charset="0"/>
              </a:rPr>
              <a:t>quelles </a:t>
            </a:r>
            <a:r>
              <a:rPr lang="fr-FR" sz="3200" dirty="0">
                <a:solidFill>
                  <a:srgbClr val="203B73"/>
                </a:solidFill>
                <a:ea typeface="+mn-ea"/>
                <a:cs typeface="Arial" panose="020B0604020202020204" pitchFamily="34" charset="0"/>
              </a:rPr>
              <a:t>sont les obligations du prêteur ?</a:t>
            </a:r>
          </a:p>
        </p:txBody>
      </p:sp>
      <p:sp>
        <p:nvSpPr>
          <p:cNvPr id="10" name="ZoneTexte 9"/>
          <p:cNvSpPr txBox="1"/>
          <p:nvPr/>
        </p:nvSpPr>
        <p:spPr>
          <a:xfrm>
            <a:off x="683569" y="3068456"/>
            <a:ext cx="7694617" cy="430887"/>
          </a:xfrm>
          <a:prstGeom prst="rect">
            <a:avLst/>
          </a:prstGeom>
          <a:noFill/>
        </p:spPr>
        <p:txBody>
          <a:bodyPr wrap="square" rtlCol="0">
            <a:spAutoFit/>
          </a:bodyPr>
          <a:lstStyle/>
          <a:p>
            <a:r>
              <a:rPr lang="fr-FR" sz="2200" dirty="0" smtClean="0">
                <a:solidFill>
                  <a:srgbClr val="203B73"/>
                </a:solidFill>
                <a:latin typeface="Myriad Pro" panose="020B0503030403020204" pitchFamily="34" charset="0"/>
                <a:cs typeface="Arial" panose="020B0604020202020204" pitchFamily="34" charset="0"/>
              </a:rPr>
              <a:t>A - S’assurer de la capacité à rembourser de l’emprunteur</a:t>
            </a:r>
            <a:endParaRPr lang="fr-FR" sz="2200" dirty="0">
              <a:solidFill>
                <a:srgbClr val="203B73"/>
              </a:solidFill>
              <a:latin typeface="Myriad Pro" panose="020B0503030403020204" pitchFamily="34" charset="0"/>
              <a:cs typeface="Arial" panose="020B0604020202020204" pitchFamily="34" charset="0"/>
            </a:endParaRPr>
          </a:p>
        </p:txBody>
      </p:sp>
      <p:sp>
        <p:nvSpPr>
          <p:cNvPr id="11" name="ZoneTexte 10"/>
          <p:cNvSpPr txBox="1"/>
          <p:nvPr/>
        </p:nvSpPr>
        <p:spPr>
          <a:xfrm>
            <a:off x="683569" y="3868735"/>
            <a:ext cx="8280920" cy="769441"/>
          </a:xfrm>
          <a:prstGeom prst="rect">
            <a:avLst/>
          </a:prstGeom>
          <a:noFill/>
        </p:spPr>
        <p:txBody>
          <a:bodyPr wrap="square" rtlCol="0">
            <a:spAutoFit/>
          </a:bodyPr>
          <a:lstStyle/>
          <a:p>
            <a:r>
              <a:rPr lang="fr-FR" sz="2200" dirty="0" smtClean="0">
                <a:solidFill>
                  <a:srgbClr val="203B73"/>
                </a:solidFill>
                <a:latin typeface="Myriad Pro" panose="020B0503030403020204" pitchFamily="34" charset="0"/>
                <a:cs typeface="Arial" panose="020B0604020202020204" pitchFamily="34" charset="0"/>
              </a:rPr>
              <a:t>B - Consulter le Fichier national des Incidents de Remboursements des Crédits aux Particuliers (FICP)</a:t>
            </a:r>
            <a:endParaRPr lang="fr-FR" sz="2200" dirty="0">
              <a:solidFill>
                <a:srgbClr val="203B73"/>
              </a:solidFill>
              <a:latin typeface="Myriad Pro" panose="020B0503030403020204" pitchFamily="34" charset="0"/>
              <a:cs typeface="Arial" panose="020B0604020202020204" pitchFamily="34" charset="0"/>
            </a:endParaRPr>
          </a:p>
        </p:txBody>
      </p:sp>
      <p:sp>
        <p:nvSpPr>
          <p:cNvPr id="12" name="ZoneTexte 11"/>
          <p:cNvSpPr txBox="1"/>
          <p:nvPr/>
        </p:nvSpPr>
        <p:spPr>
          <a:xfrm>
            <a:off x="683569" y="5065839"/>
            <a:ext cx="8208912" cy="769441"/>
          </a:xfrm>
          <a:prstGeom prst="rect">
            <a:avLst/>
          </a:prstGeom>
          <a:noFill/>
        </p:spPr>
        <p:txBody>
          <a:bodyPr wrap="square" rtlCol="0">
            <a:spAutoFit/>
          </a:bodyPr>
          <a:lstStyle/>
          <a:p>
            <a:r>
              <a:rPr lang="fr-FR" sz="2200" dirty="0" smtClean="0">
                <a:solidFill>
                  <a:srgbClr val="203B73"/>
                </a:solidFill>
                <a:latin typeface="Myriad Pro" panose="020B0503030403020204" pitchFamily="34" charset="0"/>
                <a:cs typeface="Arial" panose="020B0604020202020204" pitchFamily="34" charset="0"/>
              </a:rPr>
              <a:t>C - Remettre une Fiche d’Informations Standardisée Européenne (FISE)</a:t>
            </a:r>
            <a:endParaRPr lang="fr-FR" sz="2200" dirty="0">
              <a:solidFill>
                <a:srgbClr val="203B73"/>
              </a:solidFill>
              <a:latin typeface="Myriad Pro" panose="020B0503030403020204" pitchFamily="34" charset="0"/>
              <a:cs typeface="Arial" panose="020B0604020202020204" pitchFamily="34" charset="0"/>
            </a:endParaRPr>
          </a:p>
        </p:txBody>
      </p:sp>
      <p:sp>
        <p:nvSpPr>
          <p:cNvPr id="13"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pic>
        <p:nvPicPr>
          <p:cNvPr id="5122" name="Picture 2" descr="X:\Education_financiere_Public\01-ACTIONS\A-PORTAIL\02-Images\6-Picto PPT\businessman-questio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0987" y="366661"/>
            <a:ext cx="1406155" cy="14061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770" y="3168466"/>
            <a:ext cx="288032" cy="27482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770" y="3958256"/>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770" y="5162527"/>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05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323528" y="2636912"/>
            <a:ext cx="8568952" cy="1752600"/>
          </a:xfrm>
        </p:spPr>
        <p:txBody>
          <a:bodyPr>
            <a:normAutofit/>
          </a:bodyPr>
          <a:lstStyle/>
          <a:p>
            <a:r>
              <a:rPr lang="fr-FR" sz="3200" dirty="0" smtClean="0">
                <a:solidFill>
                  <a:srgbClr val="203B73"/>
                </a:solidFill>
                <a:cs typeface="Arial" panose="020B0604020202020204" pitchFamily="34" charset="0"/>
              </a:rPr>
              <a:t>On peut à tout moment rembourser un prêt immobilier par anticipation</a:t>
            </a:r>
            <a:endParaRPr lang="fr-FR" sz="2400" dirty="0">
              <a:solidFill>
                <a:srgbClr val="203B73"/>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sz="quarter" idx="11"/>
          </p:nvPr>
        </p:nvSpPr>
        <p:spPr/>
        <p:txBody>
          <a:bodyPr/>
          <a:lstStyle/>
          <a:p>
            <a:r>
              <a:rPr lang="fr-FR" dirty="0" smtClean="0"/>
              <a:t>Le crédit</a:t>
            </a:r>
            <a:endParaRPr lang="fr-FR" dirty="0"/>
          </a:p>
        </p:txBody>
      </p:sp>
      <p:pic>
        <p:nvPicPr>
          <p:cNvPr id="5" name="Picture 2" descr="X:\Education_financiere_Public\01-ACTIONS\A-PORTAIL\02-Images\6-Picto PPT\businessman-ques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3573016"/>
            <a:ext cx="2622132" cy="262213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427984" y="4653136"/>
            <a:ext cx="2340000" cy="1200329"/>
          </a:xfrm>
          <a:prstGeom prst="rect">
            <a:avLst/>
          </a:prstGeom>
          <a:noFill/>
        </p:spPr>
        <p:txBody>
          <a:bodyPr wrap="square" rtlCol="0">
            <a:spAutoFit/>
          </a:bodyPr>
          <a:lstStyle/>
          <a:p>
            <a:r>
              <a:rPr lang="fr-FR" sz="7200" dirty="0" smtClean="0">
                <a:solidFill>
                  <a:srgbClr val="CA2260"/>
                </a:solidFill>
              </a:rPr>
              <a:t>VRAI</a:t>
            </a:r>
            <a:endParaRPr lang="fr-FR" sz="7200" dirty="0">
              <a:solidFill>
                <a:srgbClr val="CA2260"/>
              </a:solidFill>
            </a:endParaRPr>
          </a:p>
        </p:txBody>
      </p:sp>
    </p:spTree>
    <p:extLst>
      <p:ext uri="{BB962C8B-B14F-4D97-AF65-F5344CB8AC3E}">
        <p14:creationId xmlns:p14="http://schemas.microsoft.com/office/powerpoint/2010/main" val="162992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74706" y="260648"/>
            <a:ext cx="7791375" cy="1077218"/>
          </a:xfrm>
          <a:prstGeom prst="rect">
            <a:avLst/>
          </a:prstGeom>
          <a:noFill/>
        </p:spPr>
        <p:txBody>
          <a:bodyPr wrap="square" rtlCol="0">
            <a:spAutoFit/>
          </a:bodyPr>
          <a:lstStyle/>
          <a:p>
            <a:pPr>
              <a:spcBef>
                <a:spcPct val="0"/>
              </a:spcBef>
            </a:pPr>
            <a:r>
              <a:rPr lang="fr-FR" sz="3200" b="1" dirty="0" smtClean="0">
                <a:solidFill>
                  <a:srgbClr val="203B73"/>
                </a:solidFill>
                <a:latin typeface="Myriad Pro" panose="020B0503030403020204" pitchFamily="34" charset="0"/>
                <a:ea typeface="+mj-ea"/>
                <a:cs typeface="Arial" panose="020B0604020202020204" pitchFamily="34" charset="0"/>
              </a:rPr>
              <a:t>Selon vous, quels sont les différents types de crédits immobiliers ?</a:t>
            </a:r>
            <a:endParaRPr lang="fr-FR" sz="3200" b="1" dirty="0">
              <a:solidFill>
                <a:srgbClr val="203B73"/>
              </a:solidFill>
              <a:latin typeface="Myriad Pro" panose="020B0503030403020204" pitchFamily="34" charset="0"/>
              <a:ea typeface="+mj-ea"/>
              <a:cs typeface="Arial" panose="020B0604020202020204" pitchFamily="34" charset="0"/>
            </a:endParaRPr>
          </a:p>
        </p:txBody>
      </p:sp>
      <p:sp>
        <p:nvSpPr>
          <p:cNvPr id="14"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sp>
        <p:nvSpPr>
          <p:cNvPr id="2" name="Rectangle 1"/>
          <p:cNvSpPr/>
          <p:nvPr/>
        </p:nvSpPr>
        <p:spPr>
          <a:xfrm>
            <a:off x="766253" y="2231656"/>
            <a:ext cx="2354734" cy="646331"/>
          </a:xfrm>
          <a:prstGeom prst="rect">
            <a:avLst/>
          </a:prstGeom>
        </p:spPr>
        <p:txBody>
          <a:bodyPr wrap="square">
            <a:spAutoFit/>
          </a:bodyPr>
          <a:lstStyle/>
          <a:p>
            <a:pPr algn="ctr"/>
            <a:r>
              <a:rPr lang="fr-FR" b="1" dirty="0">
                <a:solidFill>
                  <a:srgbClr val="203B73"/>
                </a:solidFill>
                <a:latin typeface="Myriad Pro" panose="020B0503030403020204" pitchFamily="34" charset="0"/>
                <a:cs typeface="Arial" panose="020B0604020202020204" pitchFamily="34" charset="0"/>
              </a:rPr>
              <a:t>Le prêt à l’accession social (PAS)</a:t>
            </a:r>
          </a:p>
        </p:txBody>
      </p:sp>
      <p:sp>
        <p:nvSpPr>
          <p:cNvPr id="3" name="Rectangle 2"/>
          <p:cNvSpPr/>
          <p:nvPr/>
        </p:nvSpPr>
        <p:spPr>
          <a:xfrm>
            <a:off x="3687643" y="2400933"/>
            <a:ext cx="2714627" cy="954107"/>
          </a:xfrm>
          <a:prstGeom prst="rect">
            <a:avLst/>
          </a:prstGeom>
        </p:spPr>
        <p:txBody>
          <a:bodyPr wrap="square">
            <a:spAutoFit/>
          </a:bodyPr>
          <a:lstStyle/>
          <a:p>
            <a:pPr algn="ctr"/>
            <a:r>
              <a:rPr lang="fr-FR" sz="2800" b="1" dirty="0">
                <a:solidFill>
                  <a:srgbClr val="CA2260"/>
                </a:solidFill>
                <a:latin typeface="Myriad Pro" panose="020B0503030403020204" pitchFamily="34" charset="0"/>
                <a:cs typeface="Arial" panose="020B0604020202020204" pitchFamily="34" charset="0"/>
              </a:rPr>
              <a:t>Le prêt conventionné </a:t>
            </a:r>
          </a:p>
        </p:txBody>
      </p:sp>
      <p:sp>
        <p:nvSpPr>
          <p:cNvPr id="4" name="Rectangle 3"/>
          <p:cNvSpPr/>
          <p:nvPr/>
        </p:nvSpPr>
        <p:spPr>
          <a:xfrm>
            <a:off x="1381659" y="3728598"/>
            <a:ext cx="2338845" cy="369332"/>
          </a:xfrm>
          <a:prstGeom prst="rect">
            <a:avLst/>
          </a:prstGeom>
        </p:spPr>
        <p:txBody>
          <a:bodyPr wrap="none">
            <a:spAutoFit/>
          </a:bodyPr>
          <a:lstStyle/>
          <a:p>
            <a:pPr algn="ctr"/>
            <a:r>
              <a:rPr lang="fr-FR" dirty="0">
                <a:solidFill>
                  <a:srgbClr val="CA2260"/>
                </a:solidFill>
                <a:latin typeface="Myriad Pro" panose="020B0503030403020204" pitchFamily="34" charset="0"/>
                <a:cs typeface="Arial" panose="020B0604020202020204" pitchFamily="34" charset="0"/>
              </a:rPr>
              <a:t>Prêt Action Logement </a:t>
            </a:r>
          </a:p>
        </p:txBody>
      </p:sp>
      <p:sp>
        <p:nvSpPr>
          <p:cNvPr id="15" name="Rectangle 14"/>
          <p:cNvSpPr/>
          <p:nvPr/>
        </p:nvSpPr>
        <p:spPr>
          <a:xfrm>
            <a:off x="3870770" y="4641445"/>
            <a:ext cx="1735924" cy="338554"/>
          </a:xfrm>
          <a:prstGeom prst="rect">
            <a:avLst/>
          </a:prstGeom>
        </p:spPr>
        <p:txBody>
          <a:bodyPr wrap="none">
            <a:spAutoFit/>
          </a:bodyPr>
          <a:lstStyle/>
          <a:p>
            <a:pPr algn="ctr"/>
            <a:r>
              <a:rPr lang="fr-FR" sz="1600" dirty="0">
                <a:solidFill>
                  <a:srgbClr val="203B73"/>
                </a:solidFill>
                <a:latin typeface="Myriad Pro" panose="020B0503030403020204" pitchFamily="34" charset="0"/>
                <a:cs typeface="Arial" panose="020B0604020202020204" pitchFamily="34" charset="0"/>
              </a:rPr>
              <a:t>Le Prêt à taux zéro</a:t>
            </a:r>
          </a:p>
        </p:txBody>
      </p:sp>
      <p:sp>
        <p:nvSpPr>
          <p:cNvPr id="16" name="Rectangle 15"/>
          <p:cNvSpPr/>
          <p:nvPr/>
        </p:nvSpPr>
        <p:spPr>
          <a:xfrm>
            <a:off x="783139" y="5426060"/>
            <a:ext cx="2464264" cy="523220"/>
          </a:xfrm>
          <a:prstGeom prst="rect">
            <a:avLst/>
          </a:prstGeom>
        </p:spPr>
        <p:txBody>
          <a:bodyPr wrap="none">
            <a:spAutoFit/>
          </a:bodyPr>
          <a:lstStyle/>
          <a:p>
            <a:pPr algn="ctr"/>
            <a:r>
              <a:rPr lang="fr-FR" sz="2800" b="1" dirty="0">
                <a:solidFill>
                  <a:srgbClr val="203B73"/>
                </a:solidFill>
                <a:latin typeface="Myriad Pro" panose="020B0503030403020204" pitchFamily="34" charset="0"/>
                <a:cs typeface="Arial" panose="020B0604020202020204" pitchFamily="34" charset="0"/>
              </a:rPr>
              <a:t>Le microcrédit</a:t>
            </a:r>
          </a:p>
        </p:txBody>
      </p:sp>
      <p:sp>
        <p:nvSpPr>
          <p:cNvPr id="17" name="Rectangle 16"/>
          <p:cNvSpPr/>
          <p:nvPr/>
        </p:nvSpPr>
        <p:spPr>
          <a:xfrm>
            <a:off x="6179871" y="3785236"/>
            <a:ext cx="2222019" cy="369332"/>
          </a:xfrm>
          <a:prstGeom prst="rect">
            <a:avLst/>
          </a:prstGeom>
        </p:spPr>
        <p:txBody>
          <a:bodyPr wrap="none">
            <a:spAutoFit/>
          </a:bodyPr>
          <a:lstStyle/>
          <a:p>
            <a:pPr algn="ctr"/>
            <a:r>
              <a:rPr lang="fr-FR" b="1" dirty="0">
                <a:solidFill>
                  <a:srgbClr val="203B73"/>
                </a:solidFill>
                <a:latin typeface="Myriad Pro" panose="020B0503030403020204" pitchFamily="34" charset="0"/>
                <a:cs typeface="Arial" panose="020B0604020202020204" pitchFamily="34" charset="0"/>
              </a:rPr>
              <a:t>Crédit renouvelable</a:t>
            </a:r>
          </a:p>
        </p:txBody>
      </p:sp>
      <p:sp>
        <p:nvSpPr>
          <p:cNvPr id="18" name="Rectangle 17"/>
          <p:cNvSpPr/>
          <p:nvPr/>
        </p:nvSpPr>
        <p:spPr>
          <a:xfrm>
            <a:off x="5528554" y="5147080"/>
            <a:ext cx="2803973" cy="1077218"/>
          </a:xfrm>
          <a:prstGeom prst="rect">
            <a:avLst/>
          </a:prstGeom>
        </p:spPr>
        <p:txBody>
          <a:bodyPr wrap="none">
            <a:spAutoFit/>
          </a:bodyPr>
          <a:lstStyle/>
          <a:p>
            <a:r>
              <a:rPr lang="fr-FR" sz="3200" b="1" dirty="0" smtClean="0">
                <a:solidFill>
                  <a:srgbClr val="CA2260"/>
                </a:solidFill>
                <a:latin typeface="Myriad Pro" panose="020B0503030403020204" pitchFamily="34" charset="0"/>
                <a:cs typeface="Arial" panose="020B0604020202020204" pitchFamily="34" charset="0"/>
              </a:rPr>
              <a:t>Plan Épargne</a:t>
            </a:r>
          </a:p>
          <a:p>
            <a:pPr algn="ctr"/>
            <a:r>
              <a:rPr lang="fr-FR" sz="3200" b="1" dirty="0" smtClean="0">
                <a:solidFill>
                  <a:srgbClr val="CA2260"/>
                </a:solidFill>
                <a:latin typeface="Myriad Pro" panose="020B0503030403020204" pitchFamily="34" charset="0"/>
                <a:cs typeface="Arial" panose="020B0604020202020204" pitchFamily="34" charset="0"/>
              </a:rPr>
              <a:t> Logement</a:t>
            </a:r>
            <a:endParaRPr lang="fr-FR" sz="3200" dirty="0">
              <a:solidFill>
                <a:srgbClr val="CA2260"/>
              </a:solidFill>
              <a:latin typeface="Myriad Pro" panose="020B0503030403020204" pitchFamily="34" charset="0"/>
              <a:cs typeface="Arial" panose="020B0604020202020204" pitchFamily="34" charset="0"/>
            </a:endParaRPr>
          </a:p>
        </p:txBody>
      </p:sp>
      <p:pic>
        <p:nvPicPr>
          <p:cNvPr id="12" name="Picture 2" descr="Z:\Education_financiere_Public\01-ACTIONS\A-PORTAIL\02-Images\6-Picto PPT\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13" y="256233"/>
            <a:ext cx="1300559" cy="13005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3528" y="1700808"/>
            <a:ext cx="8357343" cy="4680520"/>
          </a:xfrm>
          <a:prstGeom prst="rect">
            <a:avLst/>
          </a:prstGeom>
          <a:noFill/>
          <a:ln>
            <a:solidFill>
              <a:srgbClr val="CA2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97AB034B-60AF-4036-ADD2-876088795E43}"/>
              </a:ext>
            </a:extLst>
          </p:cNvPr>
          <p:cNvCxnSpPr>
            <a:cxnSpLocks/>
          </p:cNvCxnSpPr>
          <p:nvPr/>
        </p:nvCxnSpPr>
        <p:spPr>
          <a:xfrm flipH="1">
            <a:off x="1691680" y="5301208"/>
            <a:ext cx="1077034" cy="824512"/>
          </a:xfrm>
          <a:prstGeom prst="line">
            <a:avLst/>
          </a:prstGeom>
          <a:ln/>
        </p:spPr>
        <p:style>
          <a:lnRef idx="2">
            <a:schemeClr val="dk1"/>
          </a:lnRef>
          <a:fillRef idx="0">
            <a:schemeClr val="dk1"/>
          </a:fillRef>
          <a:effectRef idx="1">
            <a:schemeClr val="dk1"/>
          </a:effectRef>
          <a:fontRef idx="minor">
            <a:schemeClr val="tx1"/>
          </a:fontRef>
        </p:style>
      </p:cxnSp>
      <p:cxnSp>
        <p:nvCxnSpPr>
          <p:cNvPr id="19" name="Connecteur droit 18">
            <a:extLst>
              <a:ext uri="{FF2B5EF4-FFF2-40B4-BE49-F238E27FC236}">
                <a16:creationId xmlns:a16="http://schemas.microsoft.com/office/drawing/2014/main" id="{97AB034B-60AF-4036-ADD2-876088795E43}"/>
              </a:ext>
            </a:extLst>
          </p:cNvPr>
          <p:cNvCxnSpPr>
            <a:cxnSpLocks/>
          </p:cNvCxnSpPr>
          <p:nvPr/>
        </p:nvCxnSpPr>
        <p:spPr>
          <a:xfrm flipH="1">
            <a:off x="6564143" y="5147080"/>
            <a:ext cx="1224136" cy="1168925"/>
          </a:xfrm>
          <a:prstGeom prst="line">
            <a:avLst/>
          </a:prstGeom>
          <a:ln/>
        </p:spPr>
        <p:style>
          <a:lnRef idx="2">
            <a:schemeClr val="dk1"/>
          </a:lnRef>
          <a:fillRef idx="0">
            <a:schemeClr val="dk1"/>
          </a:fillRef>
          <a:effectRef idx="1">
            <a:schemeClr val="dk1"/>
          </a:effectRef>
          <a:fontRef idx="minor">
            <a:schemeClr val="tx1"/>
          </a:fontRef>
        </p:style>
      </p:cxnSp>
      <p:cxnSp>
        <p:nvCxnSpPr>
          <p:cNvPr id="20" name="Connecteur droit 19">
            <a:extLst>
              <a:ext uri="{FF2B5EF4-FFF2-40B4-BE49-F238E27FC236}">
                <a16:creationId xmlns:a16="http://schemas.microsoft.com/office/drawing/2014/main" id="{97AB034B-60AF-4036-ADD2-876088795E43}"/>
              </a:ext>
            </a:extLst>
          </p:cNvPr>
          <p:cNvCxnSpPr>
            <a:cxnSpLocks/>
          </p:cNvCxnSpPr>
          <p:nvPr/>
        </p:nvCxnSpPr>
        <p:spPr>
          <a:xfrm flipH="1">
            <a:off x="6804248" y="3596480"/>
            <a:ext cx="984031" cy="846647"/>
          </a:xfrm>
          <a:prstGeom prst="line">
            <a:avLst/>
          </a:prstGeom>
          <a:ln/>
        </p:spPr>
        <p:style>
          <a:lnRef idx="2">
            <a:schemeClr val="dk1"/>
          </a:lnRef>
          <a:fillRef idx="0">
            <a:schemeClr val="dk1"/>
          </a:fillRef>
          <a:effectRef idx="1">
            <a:schemeClr val="dk1"/>
          </a:effectRef>
          <a:fontRef idx="minor">
            <a:schemeClr val="tx1"/>
          </a:fontRef>
        </p:style>
      </p:cxnSp>
      <p:cxnSp>
        <p:nvCxnSpPr>
          <p:cNvPr id="27" name="Connecteur droit 26">
            <a:extLst>
              <a:ext uri="{FF2B5EF4-FFF2-40B4-BE49-F238E27FC236}">
                <a16:creationId xmlns:a16="http://schemas.microsoft.com/office/drawing/2014/main" id="{72115C6C-291F-4541-9EE3-D05F4ED77541}"/>
              </a:ext>
            </a:extLst>
          </p:cNvPr>
          <p:cNvCxnSpPr>
            <a:cxnSpLocks/>
          </p:cNvCxnSpPr>
          <p:nvPr/>
        </p:nvCxnSpPr>
        <p:spPr>
          <a:xfrm>
            <a:off x="1738689" y="5282044"/>
            <a:ext cx="973123" cy="843676"/>
          </a:xfrm>
          <a:prstGeom prst="line">
            <a:avLst/>
          </a:prstGeom>
          <a:ln/>
        </p:spPr>
        <p:style>
          <a:lnRef idx="2">
            <a:schemeClr val="dk1"/>
          </a:lnRef>
          <a:fillRef idx="0">
            <a:schemeClr val="dk1"/>
          </a:fillRef>
          <a:effectRef idx="1">
            <a:schemeClr val="dk1"/>
          </a:effectRef>
          <a:fontRef idx="minor">
            <a:schemeClr val="tx1"/>
          </a:fontRef>
        </p:style>
      </p:cxnSp>
      <p:cxnSp>
        <p:nvCxnSpPr>
          <p:cNvPr id="28" name="Connecteur droit 27">
            <a:extLst>
              <a:ext uri="{FF2B5EF4-FFF2-40B4-BE49-F238E27FC236}">
                <a16:creationId xmlns:a16="http://schemas.microsoft.com/office/drawing/2014/main" id="{72115C6C-291F-4541-9EE3-D05F4ED77541}"/>
              </a:ext>
            </a:extLst>
          </p:cNvPr>
          <p:cNvCxnSpPr>
            <a:cxnSpLocks/>
          </p:cNvCxnSpPr>
          <p:nvPr/>
        </p:nvCxnSpPr>
        <p:spPr>
          <a:xfrm>
            <a:off x="6804248" y="3596480"/>
            <a:ext cx="984031" cy="846647"/>
          </a:xfrm>
          <a:prstGeom prst="line">
            <a:avLst/>
          </a:prstGeom>
          <a:ln/>
        </p:spPr>
        <p:style>
          <a:lnRef idx="2">
            <a:schemeClr val="dk1"/>
          </a:lnRef>
          <a:fillRef idx="0">
            <a:schemeClr val="dk1"/>
          </a:fillRef>
          <a:effectRef idx="1">
            <a:schemeClr val="dk1"/>
          </a:effectRef>
          <a:fontRef idx="minor">
            <a:schemeClr val="tx1"/>
          </a:fontRef>
        </p:style>
      </p:cxnSp>
      <p:cxnSp>
        <p:nvCxnSpPr>
          <p:cNvPr id="29" name="Connecteur droit 28">
            <a:extLst>
              <a:ext uri="{FF2B5EF4-FFF2-40B4-BE49-F238E27FC236}">
                <a16:creationId xmlns:a16="http://schemas.microsoft.com/office/drawing/2014/main" id="{72115C6C-291F-4541-9EE3-D05F4ED77541}"/>
              </a:ext>
            </a:extLst>
          </p:cNvPr>
          <p:cNvCxnSpPr>
            <a:cxnSpLocks/>
          </p:cNvCxnSpPr>
          <p:nvPr/>
        </p:nvCxnSpPr>
        <p:spPr>
          <a:xfrm>
            <a:off x="6300192" y="5147080"/>
            <a:ext cx="1488087" cy="1191719"/>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09962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66717" y="1196752"/>
            <a:ext cx="6481547" cy="7128792"/>
          </a:xfrm>
        </p:spPr>
        <p:txBody>
          <a:bodyPr>
            <a:normAutofit/>
          </a:bodyPr>
          <a:lstStyle/>
          <a:p>
            <a:pPr marL="0" lvl="1" indent="0" algn="just">
              <a:lnSpc>
                <a:spcPct val="90000"/>
              </a:lnSpc>
              <a:buNone/>
            </a:pPr>
            <a:r>
              <a:rPr lang="fr-FR" b="1" dirty="0">
                <a:solidFill>
                  <a:srgbClr val="CA2260"/>
                </a:solidFill>
                <a:latin typeface="Arial" panose="020B0604020202020204" pitchFamily="34" charset="0"/>
                <a:cs typeface="Arial" panose="020B0604020202020204" pitchFamily="34" charset="0"/>
              </a:rPr>
              <a:t>Les différents types</a:t>
            </a:r>
          </a:p>
          <a:p>
            <a:pPr marL="457200" lvl="1" indent="0">
              <a:lnSpc>
                <a:spcPct val="70000"/>
              </a:lnSpc>
              <a:buNone/>
            </a:pPr>
            <a:endParaRPr lang="fr-FR" sz="2000" u="sng" dirty="0">
              <a:solidFill>
                <a:srgbClr val="203B73"/>
              </a:solidFill>
              <a:latin typeface="Arial" panose="020B0604020202020204" pitchFamily="34" charset="0"/>
              <a:cs typeface="Arial" panose="020B0604020202020204" pitchFamily="34" charset="0"/>
            </a:endParaRPr>
          </a:p>
          <a:p>
            <a:pPr marL="457200" lvl="1" indent="0">
              <a:lnSpc>
                <a:spcPct val="70000"/>
              </a:lnSpc>
              <a:buNone/>
            </a:pPr>
            <a:r>
              <a:rPr lang="fr-FR" sz="1800" dirty="0" smtClean="0">
                <a:solidFill>
                  <a:srgbClr val="203B73"/>
                </a:solidFill>
                <a:latin typeface="Arial" panose="020B0604020202020204" pitchFamily="34" charset="0"/>
                <a:cs typeface="Arial" panose="020B0604020202020204" pitchFamily="34" charset="0"/>
              </a:rPr>
              <a:t>Le prêt immobilier classique</a:t>
            </a:r>
          </a:p>
          <a:p>
            <a:pPr marL="457200" lvl="1" indent="0">
              <a:lnSpc>
                <a:spcPct val="70000"/>
              </a:lnSpc>
              <a:buNone/>
            </a:pPr>
            <a:endParaRPr lang="fr-FR" sz="1800" dirty="0" smtClean="0">
              <a:solidFill>
                <a:srgbClr val="203B73"/>
              </a:solidFill>
              <a:latin typeface="Arial" panose="020B0604020202020204" pitchFamily="34" charset="0"/>
              <a:cs typeface="Arial" panose="020B0604020202020204" pitchFamily="34" charset="0"/>
            </a:endParaRPr>
          </a:p>
          <a:p>
            <a:pPr marL="457200" lvl="1" indent="0">
              <a:lnSpc>
                <a:spcPct val="70000"/>
              </a:lnSpc>
              <a:buNone/>
            </a:pPr>
            <a:r>
              <a:rPr lang="fr-FR" sz="1800" dirty="0" smtClean="0">
                <a:solidFill>
                  <a:srgbClr val="203B73"/>
                </a:solidFill>
                <a:latin typeface="Arial" panose="020B0604020202020204" pitchFamily="34" charset="0"/>
                <a:cs typeface="Arial" panose="020B0604020202020204" pitchFamily="34" charset="0"/>
              </a:rPr>
              <a:t>Le prêt à l’accession sociale (PAS)</a:t>
            </a:r>
          </a:p>
          <a:p>
            <a:pPr marL="457200" lvl="1" indent="0">
              <a:lnSpc>
                <a:spcPct val="70000"/>
              </a:lnSpc>
              <a:buNone/>
            </a:pPr>
            <a:endParaRPr lang="fr-FR" sz="1800" dirty="0" smtClean="0">
              <a:solidFill>
                <a:srgbClr val="203B73"/>
              </a:solidFill>
              <a:latin typeface="Arial" panose="020B0604020202020204" pitchFamily="34" charset="0"/>
              <a:cs typeface="Arial" panose="020B0604020202020204" pitchFamily="34" charset="0"/>
            </a:endParaRPr>
          </a:p>
          <a:p>
            <a:pPr marL="457200" lvl="1" indent="0">
              <a:lnSpc>
                <a:spcPct val="70000"/>
              </a:lnSpc>
              <a:buNone/>
            </a:pPr>
            <a:r>
              <a:rPr lang="fr-FR" sz="1800" dirty="0" smtClean="0">
                <a:solidFill>
                  <a:srgbClr val="203B73"/>
                </a:solidFill>
                <a:latin typeface="Arial" panose="020B0604020202020204" pitchFamily="34" charset="0"/>
                <a:cs typeface="Arial" panose="020B0604020202020204" pitchFamily="34" charset="0"/>
              </a:rPr>
              <a:t>Le prêt conventionné</a:t>
            </a:r>
          </a:p>
          <a:p>
            <a:pPr marL="457200" lvl="1" indent="0">
              <a:lnSpc>
                <a:spcPct val="70000"/>
              </a:lnSpc>
              <a:buNone/>
            </a:pPr>
            <a:endParaRPr lang="fr-FR" sz="1800" dirty="0" smtClean="0">
              <a:solidFill>
                <a:srgbClr val="203B73"/>
              </a:solidFill>
              <a:latin typeface="Arial" panose="020B0604020202020204" pitchFamily="34" charset="0"/>
              <a:cs typeface="Arial" panose="020B0604020202020204" pitchFamily="34" charset="0"/>
            </a:endParaRPr>
          </a:p>
          <a:p>
            <a:pPr marL="457200" lvl="1" indent="0">
              <a:lnSpc>
                <a:spcPct val="70000"/>
              </a:lnSpc>
              <a:buNone/>
            </a:pPr>
            <a:r>
              <a:rPr lang="fr-FR" sz="1800" dirty="0" smtClean="0">
                <a:solidFill>
                  <a:srgbClr val="203B73"/>
                </a:solidFill>
                <a:latin typeface="Arial" panose="020B0604020202020204" pitchFamily="34" charset="0"/>
                <a:cs typeface="Arial" panose="020B0604020202020204" pitchFamily="34" charset="0"/>
              </a:rPr>
              <a:t>Le prêt épargne logement</a:t>
            </a:r>
          </a:p>
          <a:p>
            <a:pPr marL="457200" lvl="1" indent="0">
              <a:lnSpc>
                <a:spcPct val="70000"/>
              </a:lnSpc>
              <a:buNone/>
            </a:pPr>
            <a:endParaRPr lang="fr-FR" sz="1800" dirty="0" smtClean="0">
              <a:solidFill>
                <a:srgbClr val="203B73"/>
              </a:solidFill>
              <a:latin typeface="Arial" panose="020B0604020202020204" pitchFamily="34" charset="0"/>
              <a:cs typeface="Arial" panose="020B0604020202020204" pitchFamily="34" charset="0"/>
            </a:endParaRPr>
          </a:p>
          <a:p>
            <a:pPr marL="457200" lvl="1" indent="0">
              <a:lnSpc>
                <a:spcPct val="70000"/>
              </a:lnSpc>
              <a:buNone/>
            </a:pPr>
            <a:r>
              <a:rPr lang="fr-FR" sz="1800" dirty="0" smtClean="0">
                <a:solidFill>
                  <a:srgbClr val="203B73"/>
                </a:solidFill>
                <a:latin typeface="Arial" panose="020B0604020202020204" pitchFamily="34" charset="0"/>
                <a:cs typeface="Arial" panose="020B0604020202020204" pitchFamily="34" charset="0"/>
              </a:rPr>
              <a:t>Le prêt à taux zéro </a:t>
            </a:r>
            <a:r>
              <a:rPr lang="fr-FR" sz="1800" dirty="0">
                <a:solidFill>
                  <a:srgbClr val="203B73"/>
                </a:solidFill>
                <a:latin typeface="Arial" panose="020B0604020202020204" pitchFamily="34" charset="0"/>
                <a:cs typeface="Arial" panose="020B0604020202020204" pitchFamily="34" charset="0"/>
              </a:rPr>
              <a:t>(</a:t>
            </a:r>
            <a:r>
              <a:rPr lang="fr-FR" sz="1800" dirty="0" smtClean="0">
                <a:solidFill>
                  <a:srgbClr val="203B73"/>
                </a:solidFill>
                <a:latin typeface="Arial" panose="020B0604020202020204" pitchFamily="34" charset="0"/>
                <a:cs typeface="Arial" panose="020B0604020202020204" pitchFamily="34" charset="0"/>
              </a:rPr>
              <a:t>PTZ)</a:t>
            </a:r>
          </a:p>
          <a:p>
            <a:pPr marL="457200" lvl="1" indent="0">
              <a:lnSpc>
                <a:spcPct val="70000"/>
              </a:lnSpc>
              <a:buNone/>
            </a:pPr>
            <a:endParaRPr lang="fr-FR" sz="1800" dirty="0" smtClean="0">
              <a:solidFill>
                <a:srgbClr val="203B73"/>
              </a:solidFill>
              <a:latin typeface="Arial" panose="020B0604020202020204" pitchFamily="34" charset="0"/>
              <a:cs typeface="Arial" panose="020B0604020202020204" pitchFamily="34" charset="0"/>
            </a:endParaRPr>
          </a:p>
          <a:p>
            <a:pPr marL="457200" lvl="1" indent="0">
              <a:lnSpc>
                <a:spcPct val="70000"/>
              </a:lnSpc>
              <a:buNone/>
            </a:pPr>
            <a:r>
              <a:rPr lang="fr-FR" sz="1800" dirty="0" smtClean="0">
                <a:solidFill>
                  <a:srgbClr val="203B73"/>
                </a:solidFill>
                <a:latin typeface="Arial" panose="020B0604020202020204" pitchFamily="34" charset="0"/>
                <a:cs typeface="Arial" panose="020B0604020202020204" pitchFamily="34" charset="0"/>
              </a:rPr>
              <a:t>Le prêt Action logement (ex 1% logement)</a:t>
            </a:r>
          </a:p>
          <a:p>
            <a:pPr marL="457200" lvl="1" indent="0">
              <a:lnSpc>
                <a:spcPct val="70000"/>
              </a:lnSpc>
              <a:buNone/>
            </a:pPr>
            <a:endParaRPr lang="fr-FR" sz="1800" dirty="0" smtClean="0">
              <a:solidFill>
                <a:srgbClr val="203B73"/>
              </a:solidFill>
              <a:latin typeface="Arial" panose="020B0604020202020204" pitchFamily="34" charset="0"/>
              <a:cs typeface="Arial" panose="020B0604020202020204" pitchFamily="34" charset="0"/>
            </a:endParaRPr>
          </a:p>
          <a:p>
            <a:pPr marL="457200" lvl="1" indent="0">
              <a:lnSpc>
                <a:spcPct val="70000"/>
              </a:lnSpc>
              <a:buNone/>
            </a:pPr>
            <a:r>
              <a:rPr lang="fr-FR" sz="1800" dirty="0" smtClean="0">
                <a:solidFill>
                  <a:srgbClr val="203B73"/>
                </a:solidFill>
                <a:latin typeface="Arial" panose="020B0604020202020204" pitchFamily="34" charset="0"/>
                <a:cs typeface="Arial" panose="020B0604020202020204" pitchFamily="34" charset="0"/>
              </a:rPr>
              <a:t>Le prêt de la fonction publique</a:t>
            </a:r>
          </a:p>
          <a:p>
            <a:pPr marL="457200" lvl="1" indent="0">
              <a:lnSpc>
                <a:spcPct val="70000"/>
              </a:lnSpc>
              <a:buNone/>
            </a:pPr>
            <a:endParaRPr lang="fr-FR" sz="1800" dirty="0">
              <a:solidFill>
                <a:srgbClr val="203B73"/>
              </a:solidFill>
              <a:latin typeface="Arial" panose="020B0604020202020204" pitchFamily="34" charset="0"/>
              <a:cs typeface="Arial" panose="020B0604020202020204" pitchFamily="34" charset="0"/>
            </a:endParaRPr>
          </a:p>
          <a:p>
            <a:pPr marL="457200" lvl="1" indent="0">
              <a:lnSpc>
                <a:spcPct val="70000"/>
              </a:lnSpc>
              <a:buNone/>
            </a:pPr>
            <a:r>
              <a:rPr lang="fr-FR" sz="1800" dirty="0" smtClean="0">
                <a:solidFill>
                  <a:srgbClr val="203B73"/>
                </a:solidFill>
                <a:latin typeface="Arial" panose="020B0604020202020204" pitchFamily="34" charset="0"/>
                <a:cs typeface="Arial" panose="020B0604020202020204" pitchFamily="34" charset="0"/>
              </a:rPr>
              <a:t>Le prêt des collectivités territoriales</a:t>
            </a:r>
          </a:p>
          <a:p>
            <a:pPr marL="457200" lvl="1" indent="0">
              <a:lnSpc>
                <a:spcPct val="70000"/>
              </a:lnSpc>
              <a:buNone/>
            </a:pPr>
            <a:endParaRPr lang="fr-FR" sz="1800" dirty="0">
              <a:solidFill>
                <a:srgbClr val="203B73"/>
              </a:solidFill>
              <a:latin typeface="Arial" panose="020B0604020202020204" pitchFamily="34" charset="0"/>
              <a:cs typeface="Arial" panose="020B0604020202020204" pitchFamily="34" charset="0"/>
            </a:endParaRPr>
          </a:p>
          <a:p>
            <a:pPr marL="457200" lvl="1" indent="0">
              <a:lnSpc>
                <a:spcPct val="70000"/>
              </a:lnSpc>
              <a:buNone/>
            </a:pPr>
            <a:r>
              <a:rPr lang="fr-FR" sz="1800" dirty="0" smtClean="0">
                <a:solidFill>
                  <a:srgbClr val="203B73"/>
                </a:solidFill>
                <a:latin typeface="Arial" panose="020B0604020202020204" pitchFamily="34" charset="0"/>
                <a:cs typeface="Arial" panose="020B0604020202020204" pitchFamily="34" charset="0"/>
              </a:rPr>
              <a:t>Le prêt relais</a:t>
            </a:r>
          </a:p>
          <a:p>
            <a:pPr marL="457200" lvl="1" indent="0">
              <a:lnSpc>
                <a:spcPct val="70000"/>
              </a:lnSpc>
              <a:buNone/>
            </a:pPr>
            <a:endParaRPr lang="fr-FR" sz="2400" dirty="0" smtClean="0">
              <a:solidFill>
                <a:srgbClr val="203B73"/>
              </a:solidFill>
              <a:latin typeface="Arial" panose="020B0604020202020204" pitchFamily="34" charset="0"/>
              <a:cs typeface="Arial" panose="020B0604020202020204" pitchFamily="34" charset="0"/>
            </a:endParaRPr>
          </a:p>
          <a:p>
            <a:pPr marL="457200" lvl="1" indent="0">
              <a:lnSpc>
                <a:spcPct val="70000"/>
              </a:lnSpc>
              <a:buNone/>
            </a:pPr>
            <a:endParaRPr lang="fr-FR" sz="2400" dirty="0">
              <a:solidFill>
                <a:srgbClr val="203B73"/>
              </a:solidFill>
              <a:latin typeface="Arial" panose="020B0604020202020204" pitchFamily="34" charset="0"/>
              <a:cs typeface="Arial" panose="020B0604020202020204" pitchFamily="34" charset="0"/>
            </a:endParaRPr>
          </a:p>
          <a:p>
            <a:pPr marL="457200" lvl="1" indent="0">
              <a:lnSpc>
                <a:spcPct val="70000"/>
              </a:lnSpc>
              <a:buNone/>
            </a:pPr>
            <a:endParaRPr lang="fr-FR" sz="2400" dirty="0" smtClean="0">
              <a:solidFill>
                <a:srgbClr val="203B73"/>
              </a:solidFill>
              <a:latin typeface="Arial" panose="020B0604020202020204" pitchFamily="34" charset="0"/>
              <a:cs typeface="Arial" panose="020B0604020202020204" pitchFamily="34" charset="0"/>
            </a:endParaRPr>
          </a:p>
          <a:p>
            <a:pPr marL="457200" lvl="1" indent="0">
              <a:lnSpc>
                <a:spcPct val="70000"/>
              </a:lnSpc>
              <a:buNone/>
            </a:pPr>
            <a:endParaRPr lang="fr-FR" sz="2400" dirty="0">
              <a:solidFill>
                <a:srgbClr val="203B73"/>
              </a:solidFill>
              <a:latin typeface="Arial" panose="020B0604020202020204" pitchFamily="34" charset="0"/>
              <a:cs typeface="Arial" panose="020B0604020202020204" pitchFamily="34" charset="0"/>
            </a:endParaRPr>
          </a:p>
        </p:txBody>
      </p:sp>
      <p:sp>
        <p:nvSpPr>
          <p:cNvPr id="7" name="Titre 2"/>
          <p:cNvSpPr>
            <a:spLocks noGrp="1"/>
          </p:cNvSpPr>
          <p:nvPr>
            <p:ph type="title"/>
          </p:nvPr>
        </p:nvSpPr>
        <p:spPr>
          <a:xfrm>
            <a:off x="468313" y="0"/>
            <a:ext cx="8435280" cy="1368000"/>
          </a:xfrm>
        </p:spPr>
        <p:txBody>
          <a:bodyPr/>
          <a:lstStyle/>
          <a:p>
            <a:pPr marL="0" indent="0">
              <a:buNone/>
            </a:pPr>
            <a:r>
              <a:rPr lang="fr-FR" dirty="0" smtClean="0">
                <a:solidFill>
                  <a:srgbClr val="203B73"/>
                </a:solidFill>
                <a:latin typeface="Myriad Pro" panose="020B0503030403020204" pitchFamily="34" charset="0"/>
                <a:cs typeface="Arial" panose="020B0604020202020204" pitchFamily="34" charset="0"/>
              </a:rPr>
              <a:t>II. Le </a:t>
            </a:r>
            <a:r>
              <a:rPr lang="fr-FR" dirty="0">
                <a:solidFill>
                  <a:srgbClr val="203B73"/>
                </a:solidFill>
                <a:latin typeface="Myriad Pro" panose="020B0503030403020204" pitchFamily="34" charset="0"/>
                <a:cs typeface="Arial" panose="020B0604020202020204" pitchFamily="34" charset="0"/>
              </a:rPr>
              <a:t>C</a:t>
            </a:r>
            <a:r>
              <a:rPr lang="fr-FR" dirty="0" smtClean="0">
                <a:solidFill>
                  <a:srgbClr val="203B73"/>
                </a:solidFill>
                <a:latin typeface="Myriad Pro" panose="020B0503030403020204" pitchFamily="34" charset="0"/>
                <a:cs typeface="Arial" panose="020B0604020202020204" pitchFamily="34" charset="0"/>
              </a:rPr>
              <a:t>rédit immobilier</a:t>
            </a:r>
            <a:endParaRPr lang="fr-FR" dirty="0">
              <a:solidFill>
                <a:srgbClr val="203B73"/>
              </a:solidFill>
              <a:latin typeface="Myriad Pro" panose="020B0503030403020204" pitchFamily="34" charset="0"/>
              <a:cs typeface="Arial" panose="020B0604020202020204" pitchFamily="34" charset="0"/>
            </a:endParaRPr>
          </a:p>
        </p:txBody>
      </p:sp>
      <p:sp>
        <p:nvSpPr>
          <p:cNvPr id="10"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pic>
        <p:nvPicPr>
          <p:cNvPr id="5122" name="Picture 2" descr="Y:\Education_financiere_Public\01-ACTIONS\A-PORTAIL\02-Images\6-Picto PPT\podiu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670" y="2028379"/>
            <a:ext cx="2592288"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844824"/>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928" y="2348880"/>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716" y="2852936"/>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716" y="3284984"/>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293096"/>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797152"/>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100" y="3789040"/>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100" y="5265204"/>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716" y="5769260"/>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687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sz="quarter" idx="14"/>
          </p:nvPr>
        </p:nvSpPr>
        <p:spPr>
          <a:xfrm>
            <a:off x="3203848" y="2153189"/>
            <a:ext cx="5760640" cy="432048"/>
          </a:xfrm>
        </p:spPr>
        <p:txBody>
          <a:bodyPr/>
          <a:lstStyle/>
          <a:p>
            <a:pPr marL="719138" lvl="0" indent="-719138">
              <a:buFont typeface="+mj-lt"/>
              <a:buAutoNum type="romanUcPeriod" startAt="2"/>
            </a:pPr>
            <a:r>
              <a:rPr lang="fr-FR" sz="2800" dirty="0" smtClean="0">
                <a:solidFill>
                  <a:srgbClr val="213B76"/>
                </a:solidFill>
                <a:latin typeface="Myriad Pro" panose="020B0503030403020204" pitchFamily="34" charset="0"/>
                <a:cs typeface="Arial" panose="020B0604020202020204" pitchFamily="34" charset="0"/>
              </a:rPr>
              <a:t>Le crédit immobilier</a:t>
            </a:r>
            <a:endParaRPr lang="fr-FR" sz="2800" dirty="0">
              <a:solidFill>
                <a:srgbClr val="213B76"/>
              </a:solidFill>
              <a:latin typeface="Myriad Pro" panose="020B0503030403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
        <p:nvSpPr>
          <p:cNvPr id="10" name="Espace réservé du texte 9"/>
          <p:cNvSpPr>
            <a:spLocks noGrp="1"/>
          </p:cNvSpPr>
          <p:nvPr>
            <p:ph type="body" sz="quarter" idx="15"/>
          </p:nvPr>
        </p:nvSpPr>
        <p:spPr>
          <a:xfrm>
            <a:off x="3203848" y="3181634"/>
            <a:ext cx="5760640" cy="535398"/>
          </a:xfrm>
        </p:spPr>
        <p:txBody>
          <a:bodyPr/>
          <a:lstStyle/>
          <a:p>
            <a:pPr marL="725488" lvl="0" indent="-725488">
              <a:buFont typeface="+mj-lt"/>
              <a:buAutoNum type="romanUcPeriod" startAt="3"/>
            </a:pPr>
            <a:r>
              <a:rPr lang="fr-FR" sz="2800" dirty="0" smtClean="0">
                <a:solidFill>
                  <a:srgbClr val="213B76"/>
                </a:solidFill>
                <a:latin typeface="Myriad Pro" panose="020B0503030403020204" pitchFamily="34" charset="0"/>
                <a:cs typeface="Arial" panose="020B0604020202020204" pitchFamily="34" charset="0"/>
              </a:rPr>
              <a:t>Le crédit à la consommation</a:t>
            </a:r>
            <a:endParaRPr lang="fr-FR" sz="2800" dirty="0">
              <a:solidFill>
                <a:srgbClr val="213B76"/>
              </a:solidFill>
              <a:latin typeface="Myriad Pro" panose="020B0503030403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
        <p:nvSpPr>
          <p:cNvPr id="12" name="Espace réservé du texte 11"/>
          <p:cNvSpPr>
            <a:spLocks noGrp="1"/>
          </p:cNvSpPr>
          <p:nvPr>
            <p:ph type="body" sz="quarter" idx="17"/>
          </p:nvPr>
        </p:nvSpPr>
        <p:spPr>
          <a:xfrm>
            <a:off x="3203848" y="1196752"/>
            <a:ext cx="5760640" cy="432048"/>
          </a:xfrm>
        </p:spPr>
        <p:txBody>
          <a:bodyPr/>
          <a:lstStyle/>
          <a:p>
            <a:pPr marL="725488" lvl="0" indent="-725488">
              <a:buFont typeface="+mj-lt"/>
              <a:buAutoNum type="romanUcPeriod"/>
            </a:pPr>
            <a:r>
              <a:rPr lang="fr-FR" sz="2800" dirty="0" smtClean="0">
                <a:solidFill>
                  <a:srgbClr val="213B76"/>
                </a:solidFill>
                <a:latin typeface="Myriad Pro" panose="020B0503030403020204" pitchFamily="34" charset="0"/>
                <a:cs typeface="Arial" panose="020B0604020202020204" pitchFamily="34" charset="0"/>
              </a:rPr>
              <a:t>Généralités</a:t>
            </a:r>
            <a:endParaRPr lang="fr-FR" sz="2800" dirty="0">
              <a:solidFill>
                <a:srgbClr val="213B76"/>
              </a:solidFill>
              <a:latin typeface="Myriad Pro" panose="020B0503030403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
        <p:nvSpPr>
          <p:cNvPr id="17" name="ZoneTexte 16"/>
          <p:cNvSpPr txBox="1"/>
          <p:nvPr/>
        </p:nvSpPr>
        <p:spPr>
          <a:xfrm rot="16200000">
            <a:off x="-2687836" y="2460482"/>
            <a:ext cx="7160340" cy="1569660"/>
          </a:xfrm>
          <a:prstGeom prst="rect">
            <a:avLst/>
          </a:prstGeom>
          <a:noFill/>
        </p:spPr>
        <p:txBody>
          <a:bodyPr wrap="square" rtlCol="0">
            <a:spAutoFit/>
          </a:bodyPr>
          <a:lstStyle/>
          <a:p>
            <a:r>
              <a:rPr lang="fr-FR" sz="9600" b="1" dirty="0" smtClean="0">
                <a:solidFill>
                  <a:srgbClr val="CA2260"/>
                </a:solidFill>
                <a:latin typeface="Myriad Pro" pitchFamily="34" charset="0"/>
              </a:rPr>
              <a:t>SOMMAIRE</a:t>
            </a:r>
            <a:endParaRPr lang="fr-FR" sz="9600" b="1" dirty="0">
              <a:solidFill>
                <a:srgbClr val="CA2260"/>
              </a:solidFill>
              <a:latin typeface="Myriad Pro" pitchFamily="34" charset="0"/>
            </a:endParaRPr>
          </a:p>
        </p:txBody>
      </p:sp>
      <p:pic>
        <p:nvPicPr>
          <p:cNvPr id="6" name="Picture 2" descr="V:\EDUCFI\01-ACTIONS\A-PORTAIL\02-Images\6-Picto PPT\li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912" y="5008742"/>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V:\EDUCFI\01-ACTIONS\A-PORTAIL\02-Images\6-Picto PPT\list-ble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4088" y="5008742"/>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V:\EDUCFI\01-ACTIONS\A-PORTAIL\02-Images\6-Picto PPT\list-oran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4941168"/>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exte 9"/>
          <p:cNvSpPr>
            <a:spLocks noGrp="1"/>
          </p:cNvSpPr>
          <p:nvPr>
            <p:ph type="body" sz="quarter" idx="15"/>
          </p:nvPr>
        </p:nvSpPr>
        <p:spPr>
          <a:xfrm>
            <a:off x="3239912" y="4045730"/>
            <a:ext cx="5760640" cy="535398"/>
          </a:xfrm>
        </p:spPr>
        <p:txBody>
          <a:bodyPr/>
          <a:lstStyle/>
          <a:p>
            <a:pPr marL="0" lvl="0" indent="0">
              <a:buNone/>
            </a:pPr>
            <a:r>
              <a:rPr lang="fr-FR" dirty="0" smtClean="0">
                <a:solidFill>
                  <a:srgbClr val="213B76"/>
                </a:solidFill>
                <a:latin typeface="Arial" panose="020B0604020202020204" pitchFamily="34" charset="0"/>
                <a:cs typeface="Arial" panose="020B0604020202020204" pitchFamily="34" charset="0"/>
              </a:rPr>
              <a:t>IV.     </a:t>
            </a:r>
            <a:r>
              <a:rPr lang="fr-FR" sz="2800" dirty="0" smtClean="0">
                <a:solidFill>
                  <a:srgbClr val="213B76"/>
                </a:solidFill>
                <a:latin typeface="Myriad Pro" panose="020B0503030403020204" pitchFamily="34" charset="0"/>
                <a:cs typeface="Arial" panose="020B0604020202020204" pitchFamily="34" charset="0"/>
              </a:rPr>
              <a:t>Autres</a:t>
            </a:r>
            <a:endParaRPr lang="fr-FR" sz="2800" dirty="0">
              <a:solidFill>
                <a:srgbClr val="213B76"/>
              </a:solidFill>
              <a:latin typeface="Myriad Pro" panose="020B0503030403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6747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3195578" y="2554049"/>
            <a:ext cx="5408424" cy="2112640"/>
          </a:xfrm>
        </p:spPr>
        <p:txBody>
          <a:bodyPr>
            <a:noAutofit/>
          </a:bodyPr>
          <a:lstStyle/>
          <a:p>
            <a:r>
              <a:rPr lang="fr-FR" sz="3200" dirty="0">
                <a:solidFill>
                  <a:srgbClr val="203B73"/>
                </a:solidFill>
                <a:cs typeface="Arial" panose="020B0604020202020204" pitchFamily="34" charset="0"/>
              </a:rPr>
              <a:t>U</a:t>
            </a:r>
            <a:r>
              <a:rPr lang="fr-FR" sz="3200" dirty="0" smtClean="0">
                <a:solidFill>
                  <a:srgbClr val="203B73"/>
                </a:solidFill>
                <a:cs typeface="Arial" panose="020B0604020202020204" pitchFamily="34" charset="0"/>
              </a:rPr>
              <a:t>n </a:t>
            </a:r>
            <a:r>
              <a:rPr lang="fr-FR" sz="3200" dirty="0">
                <a:solidFill>
                  <a:srgbClr val="203B73"/>
                </a:solidFill>
                <a:cs typeface="Arial" panose="020B0604020202020204" pitchFamily="34" charset="0"/>
              </a:rPr>
              <a:t>crédit d’un montant </a:t>
            </a:r>
            <a:r>
              <a:rPr lang="fr-FR" sz="3200" dirty="0" smtClean="0">
                <a:solidFill>
                  <a:srgbClr val="203B73"/>
                </a:solidFill>
                <a:cs typeface="Arial" panose="020B0604020202020204" pitchFamily="34" charset="0"/>
              </a:rPr>
              <a:t>de </a:t>
            </a:r>
            <a:r>
              <a:rPr lang="fr-FR" sz="3200" dirty="0">
                <a:solidFill>
                  <a:srgbClr val="203B73"/>
                </a:solidFill>
                <a:cs typeface="Arial" panose="020B0604020202020204" pitchFamily="34" charset="0"/>
              </a:rPr>
              <a:t>100 </a:t>
            </a:r>
            <a:r>
              <a:rPr lang="fr-FR" sz="3200" dirty="0" smtClean="0">
                <a:solidFill>
                  <a:srgbClr val="203B73"/>
                </a:solidFill>
                <a:cs typeface="Arial" panose="020B0604020202020204" pitchFamily="34" charset="0"/>
              </a:rPr>
              <a:t>000 € </a:t>
            </a:r>
            <a:r>
              <a:rPr lang="fr-FR" sz="3200" dirty="0">
                <a:solidFill>
                  <a:srgbClr val="203B73"/>
                </a:solidFill>
                <a:cs typeface="Arial" panose="020B0604020202020204" pitchFamily="34" charset="0"/>
              </a:rPr>
              <a:t>pour rénover </a:t>
            </a:r>
            <a:r>
              <a:rPr lang="fr-FR" sz="3200" dirty="0" smtClean="0">
                <a:solidFill>
                  <a:srgbClr val="203B73"/>
                </a:solidFill>
                <a:cs typeface="Arial" panose="020B0604020202020204" pitchFamily="34" charset="0"/>
              </a:rPr>
              <a:t>sa maison est un crédit immobilier.</a:t>
            </a:r>
            <a:endParaRPr lang="fr-FR" sz="3200" dirty="0">
              <a:solidFill>
                <a:srgbClr val="203B73"/>
              </a:solidFill>
              <a:cs typeface="Arial" panose="020B0604020202020204" pitchFamily="34" charset="0"/>
            </a:endParaRPr>
          </a:p>
        </p:txBody>
      </p:sp>
      <p:sp>
        <p:nvSpPr>
          <p:cNvPr id="3" name="Espace réservé du texte 2"/>
          <p:cNvSpPr>
            <a:spLocks noGrp="1"/>
          </p:cNvSpPr>
          <p:nvPr>
            <p:ph type="body" sz="quarter" idx="11"/>
          </p:nvPr>
        </p:nvSpPr>
        <p:spPr/>
        <p:txBody>
          <a:bodyPr/>
          <a:lstStyle/>
          <a:p>
            <a:r>
              <a:rPr lang="fr-FR" dirty="0" smtClean="0"/>
              <a:t>Le crédit</a:t>
            </a:r>
            <a:endParaRPr lang="fr-FR" dirty="0"/>
          </a:p>
        </p:txBody>
      </p:sp>
      <p:pic>
        <p:nvPicPr>
          <p:cNvPr id="4" name="Picture 2" descr="Z:\Education_financiere_Public\01-ACTIONS\A-PORTAIL\02-Images\6-Picto PPT\businessman-ques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1" y="2577531"/>
            <a:ext cx="2592288" cy="259228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232000" y="4666395"/>
            <a:ext cx="2844056" cy="1200329"/>
          </a:xfrm>
          <a:prstGeom prst="rect">
            <a:avLst/>
          </a:prstGeom>
          <a:noFill/>
        </p:spPr>
        <p:txBody>
          <a:bodyPr wrap="square" rtlCol="0">
            <a:spAutoFit/>
          </a:bodyPr>
          <a:lstStyle/>
          <a:p>
            <a:r>
              <a:rPr lang="fr-FR" sz="7200" dirty="0" smtClean="0">
                <a:solidFill>
                  <a:srgbClr val="CA2260"/>
                </a:solidFill>
              </a:rPr>
              <a:t>VRAI…</a:t>
            </a:r>
            <a:endParaRPr lang="fr-FR" sz="7200" dirty="0">
              <a:solidFill>
                <a:srgbClr val="CA2260"/>
              </a:solidFill>
            </a:endParaRPr>
          </a:p>
        </p:txBody>
      </p:sp>
      <p:sp>
        <p:nvSpPr>
          <p:cNvPr id="6" name="ZoneTexte 5"/>
          <p:cNvSpPr txBox="1"/>
          <p:nvPr/>
        </p:nvSpPr>
        <p:spPr>
          <a:xfrm>
            <a:off x="5076056" y="4666395"/>
            <a:ext cx="3312368" cy="1200329"/>
          </a:xfrm>
          <a:prstGeom prst="rect">
            <a:avLst/>
          </a:prstGeom>
          <a:noFill/>
        </p:spPr>
        <p:txBody>
          <a:bodyPr wrap="square" rtlCol="0">
            <a:spAutoFit/>
          </a:bodyPr>
          <a:lstStyle/>
          <a:p>
            <a:r>
              <a:rPr lang="fr-FR" sz="7200" dirty="0" smtClean="0">
                <a:solidFill>
                  <a:srgbClr val="CA2260"/>
                </a:solidFill>
              </a:rPr>
              <a:t>ET FAUX</a:t>
            </a:r>
            <a:endParaRPr lang="fr-FR" sz="7200" dirty="0">
              <a:solidFill>
                <a:srgbClr val="CA2260"/>
              </a:solidFill>
            </a:endParaRPr>
          </a:p>
        </p:txBody>
      </p:sp>
    </p:spTree>
    <p:extLst>
      <p:ext uri="{BB962C8B-B14F-4D97-AF65-F5344CB8AC3E}">
        <p14:creationId xmlns:p14="http://schemas.microsoft.com/office/powerpoint/2010/main" val="375304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68313" y="1653226"/>
            <a:ext cx="8424167" cy="4947368"/>
          </a:xfrm>
        </p:spPr>
        <p:txBody>
          <a:bodyPr>
            <a:normAutofit fontScale="92500" lnSpcReduction="20000"/>
          </a:bodyPr>
          <a:lstStyle/>
          <a:p>
            <a:pPr marL="342900" lvl="1" indent="-342900" algn="just">
              <a:lnSpc>
                <a:spcPct val="90000"/>
              </a:lnSpc>
              <a:spcAft>
                <a:spcPts val="600"/>
              </a:spcAft>
              <a:buFont typeface="Wingdings" panose="05000000000000000000" pitchFamily="2" charset="2"/>
              <a:buChar char="ü"/>
            </a:pPr>
            <a:r>
              <a:rPr lang="fr-FR" b="1" dirty="0" smtClean="0">
                <a:solidFill>
                  <a:srgbClr val="CA2260"/>
                </a:solidFill>
                <a:latin typeface="Arial" panose="020B0604020202020204" pitchFamily="34" charset="0"/>
                <a:cs typeface="Arial" panose="020B0604020202020204" pitchFamily="34" charset="0"/>
              </a:rPr>
              <a:t>Déblocage des fonds</a:t>
            </a:r>
          </a:p>
          <a:p>
            <a:pPr marL="0" lvl="1" indent="0" algn="just">
              <a:lnSpc>
                <a:spcPct val="90000"/>
              </a:lnSpc>
              <a:buNone/>
            </a:pPr>
            <a:r>
              <a:rPr lang="fr-FR" sz="2400" dirty="0" smtClean="0">
                <a:solidFill>
                  <a:srgbClr val="203B73"/>
                </a:solidFill>
                <a:latin typeface="Arial" panose="020B0604020202020204" pitchFamily="34" charset="0"/>
                <a:cs typeface="Arial" panose="020B0604020202020204" pitchFamily="34" charset="0"/>
              </a:rPr>
              <a:t>	- en une fois </a:t>
            </a:r>
          </a:p>
          <a:p>
            <a:pPr marL="0" lvl="1" indent="0" algn="just">
              <a:buNone/>
            </a:pPr>
            <a:r>
              <a:rPr lang="fr-FR" sz="2400" dirty="0">
                <a:solidFill>
                  <a:srgbClr val="203B73"/>
                </a:solidFill>
                <a:latin typeface="Arial" panose="020B0604020202020204" pitchFamily="34" charset="0"/>
                <a:cs typeface="Arial" panose="020B0604020202020204" pitchFamily="34" charset="0"/>
              </a:rPr>
              <a:t>	</a:t>
            </a:r>
            <a:r>
              <a:rPr lang="fr-FR" sz="2400" dirty="0" smtClean="0">
                <a:solidFill>
                  <a:srgbClr val="203B73"/>
                </a:solidFill>
                <a:latin typeface="Arial" panose="020B0604020202020204" pitchFamily="34" charset="0"/>
                <a:cs typeface="Arial" panose="020B0604020202020204" pitchFamily="34" charset="0"/>
              </a:rPr>
              <a:t>- en plusieurs fois</a:t>
            </a:r>
            <a:endParaRPr lang="fr-FR" b="1" dirty="0" smtClean="0">
              <a:solidFill>
                <a:srgbClr val="CA2260"/>
              </a:solidFill>
              <a:latin typeface="Arial" panose="020B0604020202020204" pitchFamily="34" charset="0"/>
              <a:cs typeface="Arial" panose="020B0604020202020204" pitchFamily="34" charset="0"/>
            </a:endParaRPr>
          </a:p>
          <a:p>
            <a:pPr marL="0" lvl="1" indent="0" algn="just">
              <a:buNone/>
            </a:pPr>
            <a:endParaRPr lang="fr-FR" b="1" dirty="0" smtClean="0">
              <a:solidFill>
                <a:srgbClr val="CA2260"/>
              </a:solidFill>
              <a:latin typeface="Arial" panose="020B0604020202020204" pitchFamily="34" charset="0"/>
              <a:cs typeface="Arial" panose="020B0604020202020204" pitchFamily="34" charset="0"/>
            </a:endParaRPr>
          </a:p>
          <a:p>
            <a:pPr marL="342900" lvl="1" indent="-342900" algn="just">
              <a:lnSpc>
                <a:spcPct val="90000"/>
              </a:lnSpc>
              <a:spcAft>
                <a:spcPts val="600"/>
              </a:spcAft>
              <a:buFont typeface="Wingdings" panose="05000000000000000000" pitchFamily="2" charset="2"/>
              <a:buChar char="ü"/>
            </a:pPr>
            <a:r>
              <a:rPr lang="fr-FR" b="1" dirty="0" smtClean="0">
                <a:solidFill>
                  <a:srgbClr val="CA2260"/>
                </a:solidFill>
                <a:latin typeface="Arial" panose="020B0604020202020204" pitchFamily="34" charset="0"/>
                <a:cs typeface="Arial" panose="020B0604020202020204" pitchFamily="34" charset="0"/>
              </a:rPr>
              <a:t>Modalités de remboursement </a:t>
            </a:r>
          </a:p>
          <a:p>
            <a:pPr marL="0" lvl="1" indent="0" algn="just">
              <a:lnSpc>
                <a:spcPct val="90000"/>
              </a:lnSpc>
              <a:spcAft>
                <a:spcPts val="600"/>
              </a:spcAft>
              <a:buNone/>
            </a:pPr>
            <a:r>
              <a:rPr lang="fr-FR" sz="2400" dirty="0">
                <a:solidFill>
                  <a:srgbClr val="203B73"/>
                </a:solidFill>
                <a:latin typeface="Arial" panose="020B0604020202020204" pitchFamily="34" charset="0"/>
                <a:cs typeface="Arial" panose="020B0604020202020204" pitchFamily="34" charset="0"/>
              </a:rPr>
              <a:t>	</a:t>
            </a:r>
            <a:r>
              <a:rPr lang="fr-FR" sz="2400" dirty="0" smtClean="0">
                <a:solidFill>
                  <a:srgbClr val="203B73"/>
                </a:solidFill>
                <a:latin typeface="Arial" panose="020B0604020202020204" pitchFamily="34" charset="0"/>
                <a:cs typeface="Arial" panose="020B0604020202020204" pitchFamily="34" charset="0"/>
              </a:rPr>
              <a:t>-  Différé de remboursement  : différé total ou partiel</a:t>
            </a:r>
          </a:p>
          <a:p>
            <a:pPr marL="0" lvl="1" indent="0" algn="just">
              <a:lnSpc>
                <a:spcPct val="90000"/>
              </a:lnSpc>
              <a:spcAft>
                <a:spcPts val="600"/>
              </a:spcAft>
              <a:buNone/>
            </a:pPr>
            <a:r>
              <a:rPr lang="fr-FR" sz="2400" dirty="0">
                <a:solidFill>
                  <a:srgbClr val="203B73"/>
                </a:solidFill>
                <a:latin typeface="Arial" panose="020B0604020202020204" pitchFamily="34" charset="0"/>
                <a:cs typeface="Arial" panose="020B0604020202020204" pitchFamily="34" charset="0"/>
              </a:rPr>
              <a:t>	</a:t>
            </a:r>
            <a:r>
              <a:rPr lang="fr-FR" sz="2400" dirty="0" smtClean="0">
                <a:solidFill>
                  <a:srgbClr val="203B73"/>
                </a:solidFill>
                <a:latin typeface="Arial" panose="020B0604020202020204" pitchFamily="34" charset="0"/>
                <a:cs typeface="Arial" panose="020B0604020202020204" pitchFamily="34" charset="0"/>
              </a:rPr>
              <a:t>- Modulation des échéances : à la hausse, à la baisse, suspension du remboursement, allongement ou raccourcissement de la durée  </a:t>
            </a:r>
          </a:p>
          <a:p>
            <a:pPr marL="0" lvl="1" indent="0" algn="just">
              <a:lnSpc>
                <a:spcPct val="90000"/>
              </a:lnSpc>
              <a:buNone/>
            </a:pPr>
            <a:r>
              <a:rPr lang="fr-FR" sz="2400" dirty="0" smtClean="0">
                <a:solidFill>
                  <a:srgbClr val="203B73"/>
                </a:solidFill>
                <a:latin typeface="Arial" panose="020B0604020202020204" pitchFamily="34" charset="0"/>
                <a:cs typeface="Arial" panose="020B0604020202020204" pitchFamily="34" charset="0"/>
              </a:rPr>
              <a:t>	-  Remboursement par anticipation :</a:t>
            </a:r>
          </a:p>
          <a:p>
            <a:pPr marL="0" lvl="1" indent="0" algn="just">
              <a:lnSpc>
                <a:spcPct val="90000"/>
              </a:lnSpc>
              <a:buNone/>
            </a:pPr>
            <a:endParaRPr lang="fr-FR" sz="2400" dirty="0" smtClean="0">
              <a:solidFill>
                <a:srgbClr val="203B73"/>
              </a:solidFill>
              <a:latin typeface="Arial" panose="020B0604020202020204" pitchFamily="34" charset="0"/>
              <a:cs typeface="Arial" panose="020B0604020202020204" pitchFamily="34" charset="0"/>
            </a:endParaRPr>
          </a:p>
          <a:p>
            <a:pPr marL="1828800" lvl="4" indent="0">
              <a:lnSpc>
                <a:spcPct val="70000"/>
              </a:lnSpc>
              <a:spcBef>
                <a:spcPts val="0"/>
              </a:spcBef>
              <a:buNone/>
            </a:pPr>
            <a:r>
              <a:rPr lang="fr-FR" sz="2200" dirty="0" smtClean="0">
                <a:solidFill>
                  <a:srgbClr val="203B73"/>
                </a:solidFill>
                <a:latin typeface="Myriad Pro" panose="020B0503030403020204" pitchFamily="34" charset="0"/>
                <a:cs typeface="Arial" panose="020B0604020202020204" pitchFamily="34" charset="0"/>
              </a:rPr>
              <a:t>  Remboursement </a:t>
            </a:r>
            <a:r>
              <a:rPr lang="fr-FR" sz="2200" dirty="0">
                <a:solidFill>
                  <a:srgbClr val="203B73"/>
                </a:solidFill>
                <a:latin typeface="Myriad Pro" panose="020B0503030403020204" pitchFamily="34" charset="0"/>
                <a:cs typeface="Arial" panose="020B0604020202020204" pitchFamily="34" charset="0"/>
              </a:rPr>
              <a:t>partiel ou total à tout moment</a:t>
            </a:r>
          </a:p>
          <a:p>
            <a:pPr lvl="4">
              <a:lnSpc>
                <a:spcPct val="70000"/>
              </a:lnSpc>
              <a:spcBef>
                <a:spcPts val="0"/>
              </a:spcBef>
              <a:buFont typeface="Wingdings" panose="05000000000000000000" pitchFamily="2" charset="2"/>
              <a:buChar char="Ø"/>
            </a:pPr>
            <a:endParaRPr lang="fr-FR" sz="2200" dirty="0">
              <a:solidFill>
                <a:srgbClr val="203B73"/>
              </a:solidFill>
              <a:latin typeface="Myriad Pro" panose="020B0503030403020204" pitchFamily="34" charset="0"/>
              <a:cs typeface="Arial" panose="020B0604020202020204" pitchFamily="34" charset="0"/>
            </a:endParaRPr>
          </a:p>
          <a:p>
            <a:pPr marL="1828800" lvl="4" indent="0">
              <a:lnSpc>
                <a:spcPct val="70000"/>
              </a:lnSpc>
              <a:spcBef>
                <a:spcPts val="0"/>
              </a:spcBef>
              <a:buNone/>
            </a:pPr>
            <a:r>
              <a:rPr lang="fr-FR" sz="2200" dirty="0" smtClean="0">
                <a:solidFill>
                  <a:srgbClr val="203B73"/>
                </a:solidFill>
                <a:latin typeface="Myriad Pro" panose="020B0503030403020204" pitchFamily="34" charset="0"/>
                <a:cs typeface="Arial" panose="020B0604020202020204" pitchFamily="34" charset="0"/>
              </a:rPr>
              <a:t>  Gratuit </a:t>
            </a:r>
            <a:r>
              <a:rPr lang="fr-FR" sz="2200" dirty="0">
                <a:solidFill>
                  <a:srgbClr val="203B73"/>
                </a:solidFill>
                <a:latin typeface="Myriad Pro" panose="020B0503030403020204" pitchFamily="34" charset="0"/>
                <a:cs typeface="Arial" panose="020B0604020202020204" pitchFamily="34" charset="0"/>
              </a:rPr>
              <a:t>ou assorti d’une indemnité (plafonné) </a:t>
            </a:r>
          </a:p>
          <a:p>
            <a:pPr lvl="4">
              <a:lnSpc>
                <a:spcPct val="70000"/>
              </a:lnSpc>
              <a:spcBef>
                <a:spcPts val="0"/>
              </a:spcBef>
              <a:buFont typeface="Wingdings" panose="05000000000000000000" pitchFamily="2" charset="2"/>
              <a:buChar char="Ø"/>
            </a:pPr>
            <a:endParaRPr lang="fr-FR" sz="2200" dirty="0">
              <a:solidFill>
                <a:srgbClr val="203B73"/>
              </a:solidFill>
              <a:latin typeface="Myriad Pro" panose="020B0503030403020204" pitchFamily="34" charset="0"/>
              <a:cs typeface="Arial" panose="020B0604020202020204" pitchFamily="34" charset="0"/>
            </a:endParaRPr>
          </a:p>
          <a:p>
            <a:pPr marL="1828800" lvl="4" indent="0">
              <a:lnSpc>
                <a:spcPct val="70000"/>
              </a:lnSpc>
              <a:spcBef>
                <a:spcPts val="0"/>
              </a:spcBef>
              <a:buNone/>
            </a:pPr>
            <a:r>
              <a:rPr lang="fr-FR" sz="2200" dirty="0" smtClean="0">
                <a:solidFill>
                  <a:srgbClr val="203B73"/>
                </a:solidFill>
                <a:latin typeface="Myriad Pro" panose="020B0503030403020204" pitchFamily="34" charset="0"/>
                <a:cs typeface="Arial" panose="020B0604020202020204" pitchFamily="34" charset="0"/>
              </a:rPr>
              <a:t>  Supérieur </a:t>
            </a:r>
            <a:r>
              <a:rPr lang="fr-FR" sz="2200" dirty="0">
                <a:solidFill>
                  <a:srgbClr val="203B73"/>
                </a:solidFill>
                <a:latin typeface="Myriad Pro" panose="020B0503030403020204" pitchFamily="34" charset="0"/>
                <a:cs typeface="Arial" panose="020B0604020202020204" pitchFamily="34" charset="0"/>
              </a:rPr>
              <a:t>à 10 % du montant initial du prêt</a:t>
            </a:r>
          </a:p>
          <a:p>
            <a:pPr lvl="4">
              <a:lnSpc>
                <a:spcPct val="70000"/>
              </a:lnSpc>
              <a:spcBef>
                <a:spcPts val="0"/>
              </a:spcBef>
              <a:buFont typeface="Wingdings" panose="05000000000000000000" pitchFamily="2" charset="2"/>
              <a:buChar char="Ø"/>
            </a:pPr>
            <a:endParaRPr lang="fr-FR" sz="2200" dirty="0">
              <a:solidFill>
                <a:srgbClr val="203B73"/>
              </a:solidFill>
              <a:latin typeface="Myriad Pro" panose="020B0503030403020204" pitchFamily="34" charset="0"/>
              <a:cs typeface="Arial" panose="020B0604020202020204" pitchFamily="34" charset="0"/>
            </a:endParaRPr>
          </a:p>
          <a:p>
            <a:pPr marL="1828800" lvl="4" indent="0">
              <a:lnSpc>
                <a:spcPct val="70000"/>
              </a:lnSpc>
              <a:spcBef>
                <a:spcPts val="0"/>
              </a:spcBef>
              <a:buNone/>
            </a:pPr>
            <a:r>
              <a:rPr lang="fr-FR" sz="2200" dirty="0" smtClean="0">
                <a:solidFill>
                  <a:srgbClr val="203B73"/>
                </a:solidFill>
                <a:latin typeface="Myriad Pro" panose="020B0503030403020204" pitchFamily="34" charset="0"/>
                <a:cs typeface="Arial" panose="020B0604020202020204" pitchFamily="34" charset="0"/>
              </a:rPr>
              <a:t>  Indemnités </a:t>
            </a:r>
            <a:r>
              <a:rPr lang="fr-FR" sz="2200" dirty="0">
                <a:solidFill>
                  <a:srgbClr val="203B73"/>
                </a:solidFill>
                <a:latin typeface="Myriad Pro" panose="020B0503030403020204" pitchFamily="34" charset="0"/>
                <a:cs typeface="Arial" panose="020B0604020202020204" pitchFamily="34" charset="0"/>
              </a:rPr>
              <a:t>prévues, sauf exception</a:t>
            </a:r>
          </a:p>
          <a:p>
            <a:pPr marL="0" lvl="1" indent="0" algn="just">
              <a:lnSpc>
                <a:spcPct val="90000"/>
              </a:lnSpc>
              <a:buNone/>
            </a:pPr>
            <a:endParaRPr lang="fr-FR" sz="2400" dirty="0" smtClean="0">
              <a:solidFill>
                <a:srgbClr val="203B73"/>
              </a:solidFill>
              <a:latin typeface="Arial" panose="020B0604020202020204" pitchFamily="34" charset="0"/>
              <a:cs typeface="Arial" panose="020B0604020202020204" pitchFamily="34" charset="0"/>
            </a:endParaRPr>
          </a:p>
          <a:p>
            <a:pPr marL="457200" lvl="1" indent="0" algn="ctr">
              <a:lnSpc>
                <a:spcPct val="80000"/>
              </a:lnSpc>
              <a:buNone/>
            </a:pPr>
            <a:endParaRPr lang="fr-FR" sz="1800" dirty="0">
              <a:solidFill>
                <a:srgbClr val="C92360"/>
              </a:solidFill>
              <a:latin typeface="Arial" panose="020B0604020202020204" pitchFamily="34" charset="0"/>
              <a:cs typeface="Arial" panose="020B0604020202020204" pitchFamily="34" charset="0"/>
            </a:endParaRPr>
          </a:p>
          <a:p>
            <a:pPr marL="914400" lvl="2" indent="0">
              <a:lnSpc>
                <a:spcPct val="90000"/>
              </a:lnSpc>
              <a:buNone/>
            </a:pPr>
            <a:endParaRPr lang="fr-FR" dirty="0">
              <a:latin typeface="Arial" panose="020B0604020202020204" pitchFamily="34" charset="0"/>
              <a:cs typeface="Arial" panose="020B0604020202020204" pitchFamily="34" charset="0"/>
            </a:endParaRPr>
          </a:p>
          <a:p>
            <a:pPr marL="857250" lvl="3" indent="0" algn="just">
              <a:lnSpc>
                <a:spcPct val="90000"/>
              </a:lnSpc>
              <a:buNone/>
            </a:pPr>
            <a:endParaRPr lang="fr-FR" sz="2400" dirty="0" smtClean="0">
              <a:latin typeface="Arial" panose="020B0604020202020204" pitchFamily="34" charset="0"/>
              <a:cs typeface="Arial" panose="020B0604020202020204" pitchFamily="34" charset="0"/>
            </a:endParaRPr>
          </a:p>
          <a:p>
            <a:pPr marL="857250" lvl="3" indent="0" algn="just">
              <a:lnSpc>
                <a:spcPct val="90000"/>
              </a:lnSpc>
              <a:buNone/>
            </a:pPr>
            <a:endParaRPr lang="fr-FR" sz="2400" dirty="0">
              <a:latin typeface="Arial" panose="020B0604020202020204" pitchFamily="34" charset="0"/>
              <a:cs typeface="Arial" panose="020B0604020202020204" pitchFamily="34" charset="0"/>
            </a:endParaRPr>
          </a:p>
          <a:p>
            <a:pPr marL="1200150" lvl="3" indent="-342900" algn="just">
              <a:lnSpc>
                <a:spcPct val="90000"/>
              </a:lnSpc>
              <a:buBlip>
                <a:blip r:embed="rId3"/>
              </a:buBlip>
            </a:pPr>
            <a:endParaRPr lang="fr-FR" sz="2400" dirty="0">
              <a:latin typeface="Arial" panose="020B0604020202020204" pitchFamily="34" charset="0"/>
              <a:cs typeface="Arial" panose="020B0604020202020204" pitchFamily="34" charset="0"/>
            </a:endParaRPr>
          </a:p>
        </p:txBody>
      </p:sp>
      <p:sp>
        <p:nvSpPr>
          <p:cNvPr id="7" name="Titre 2"/>
          <p:cNvSpPr>
            <a:spLocks noGrp="1"/>
          </p:cNvSpPr>
          <p:nvPr>
            <p:ph type="title"/>
          </p:nvPr>
        </p:nvSpPr>
        <p:spPr>
          <a:xfrm>
            <a:off x="468313" y="0"/>
            <a:ext cx="8435280" cy="1368000"/>
          </a:xfrm>
        </p:spPr>
        <p:txBody>
          <a:bodyPr/>
          <a:lstStyle/>
          <a:p>
            <a:pPr marL="0" indent="0">
              <a:buNone/>
            </a:pPr>
            <a:r>
              <a:rPr lang="fr-FR" dirty="0" smtClean="0">
                <a:solidFill>
                  <a:srgbClr val="203B73"/>
                </a:solidFill>
                <a:latin typeface="Myriad Pro" panose="020B0503030403020204" pitchFamily="34" charset="0"/>
                <a:cs typeface="Arial" panose="020B0604020202020204" pitchFamily="34" charset="0"/>
              </a:rPr>
              <a:t>II.   Le Crédit immobilier</a:t>
            </a:r>
            <a:endParaRPr lang="fr-FR" dirty="0">
              <a:solidFill>
                <a:srgbClr val="203B73"/>
              </a:solidFill>
              <a:latin typeface="Myriad Pro" panose="020B0503030403020204" pitchFamily="34" charset="0"/>
              <a:cs typeface="Arial" panose="020B0604020202020204" pitchFamily="34" charset="0"/>
            </a:endParaRPr>
          </a:p>
        </p:txBody>
      </p:sp>
      <p:sp>
        <p:nvSpPr>
          <p:cNvPr id="10"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sp>
        <p:nvSpPr>
          <p:cNvPr id="3" name="ZoneTexte 2"/>
          <p:cNvSpPr txBox="1"/>
          <p:nvPr/>
        </p:nvSpPr>
        <p:spPr>
          <a:xfrm>
            <a:off x="323528" y="1127934"/>
            <a:ext cx="7056784" cy="480131"/>
          </a:xfrm>
          <a:prstGeom prst="rect">
            <a:avLst/>
          </a:prstGeom>
          <a:noFill/>
        </p:spPr>
        <p:txBody>
          <a:bodyPr wrap="square" rtlCol="0">
            <a:spAutoFit/>
          </a:bodyPr>
          <a:lstStyle/>
          <a:p>
            <a:pPr marL="0" lvl="1" indent="0" algn="just">
              <a:lnSpc>
                <a:spcPct val="90000"/>
              </a:lnSpc>
              <a:buNone/>
            </a:pPr>
            <a:r>
              <a:rPr lang="fr-FR" sz="2800" b="1" dirty="0">
                <a:solidFill>
                  <a:srgbClr val="CA2260"/>
                </a:solidFill>
                <a:latin typeface="Myriad Pro" panose="020B0503030403020204"/>
                <a:cs typeface="Arial" panose="020B0604020202020204" pitchFamily="34" charset="0"/>
              </a:rPr>
              <a:t>Les évènements liés à la vie du crédit </a:t>
            </a:r>
          </a:p>
        </p:txBody>
      </p:sp>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239" y="5905214"/>
            <a:ext cx="252761" cy="252761"/>
          </a:xfrm>
          <a:prstGeom prst="rect">
            <a:avLst/>
          </a:prstGeom>
        </p:spPr>
      </p:pic>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239" y="5600425"/>
            <a:ext cx="252761" cy="252761"/>
          </a:xfrm>
          <a:prstGeom prst="rect">
            <a:avLst/>
          </a:prstGeom>
        </p:spPr>
      </p:pic>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239" y="5302503"/>
            <a:ext cx="252761" cy="252761"/>
          </a:xfrm>
          <a:prstGeom prst="rect">
            <a:avLst/>
          </a:prstGeom>
        </p:spPr>
      </p:pic>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0979" y="5013176"/>
            <a:ext cx="252761" cy="252761"/>
          </a:xfrm>
          <a:prstGeom prst="rect">
            <a:avLst/>
          </a:prstGeom>
        </p:spPr>
      </p:pic>
    </p:spTree>
    <p:extLst>
      <p:ext uri="{BB962C8B-B14F-4D97-AF65-F5344CB8AC3E}">
        <p14:creationId xmlns:p14="http://schemas.microsoft.com/office/powerpoint/2010/main" val="1563911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59978" y="1685968"/>
            <a:ext cx="8424167" cy="4947368"/>
          </a:xfrm>
        </p:spPr>
        <p:txBody>
          <a:bodyPr>
            <a:normAutofit/>
          </a:bodyPr>
          <a:lstStyle/>
          <a:p>
            <a:pPr marL="457200" lvl="1" indent="0">
              <a:lnSpc>
                <a:spcPct val="80000"/>
              </a:lnSpc>
              <a:buNone/>
            </a:pPr>
            <a:r>
              <a:rPr lang="fr-FR" sz="2000" b="1" dirty="0" smtClean="0">
                <a:solidFill>
                  <a:srgbClr val="C92360"/>
                </a:solidFill>
                <a:latin typeface="Arial" panose="020B0604020202020204" pitchFamily="34" charset="0"/>
                <a:cs typeface="Arial" panose="020B0604020202020204" pitchFamily="34" charset="0"/>
              </a:rPr>
              <a:t>Difficultés et incidents de remboursement</a:t>
            </a:r>
            <a:endParaRPr lang="fr-FR" sz="2000" b="1" dirty="0">
              <a:solidFill>
                <a:srgbClr val="C92360"/>
              </a:solidFill>
              <a:latin typeface="Arial" panose="020B0604020202020204" pitchFamily="34" charset="0"/>
              <a:cs typeface="Arial" panose="020B0604020202020204" pitchFamily="34" charset="0"/>
            </a:endParaRPr>
          </a:p>
          <a:p>
            <a:pPr marL="457200" lvl="1" indent="0" algn="ctr">
              <a:lnSpc>
                <a:spcPct val="80000"/>
              </a:lnSpc>
              <a:buNone/>
            </a:pPr>
            <a:endParaRPr lang="fr-FR" sz="1800" dirty="0">
              <a:solidFill>
                <a:srgbClr val="C92360"/>
              </a:solidFill>
              <a:latin typeface="Arial" panose="020B0604020202020204" pitchFamily="34" charset="0"/>
              <a:cs typeface="Arial" panose="020B0604020202020204" pitchFamily="34" charset="0"/>
            </a:endParaRPr>
          </a:p>
          <a:p>
            <a:pPr marL="457200" lvl="1" indent="0">
              <a:lnSpc>
                <a:spcPct val="80000"/>
              </a:lnSpc>
              <a:buNone/>
            </a:pPr>
            <a:r>
              <a:rPr lang="fr-FR" sz="1800" dirty="0" smtClean="0">
                <a:solidFill>
                  <a:srgbClr val="203B73"/>
                </a:solidFill>
                <a:latin typeface="Arial" panose="020B0604020202020204" pitchFamily="34" charset="0"/>
                <a:cs typeface="Arial" panose="020B0604020202020204" pitchFamily="34" charset="0"/>
              </a:rPr>
              <a:t>Incident de paiement caractérisé si 2 échéances consécutives restent impayées après mise en demeure =&gt; FICP + intérêt de retard + pénalités voire déchéance du terme</a:t>
            </a:r>
            <a:endParaRPr lang="fr-FR" sz="1800" dirty="0">
              <a:solidFill>
                <a:srgbClr val="203B73"/>
              </a:solidFill>
              <a:latin typeface="Arial" panose="020B0604020202020204" pitchFamily="34" charset="0"/>
              <a:cs typeface="Arial" panose="020B0604020202020204" pitchFamily="34" charset="0"/>
            </a:endParaRPr>
          </a:p>
          <a:p>
            <a:pPr marL="457200" lvl="1" indent="0">
              <a:lnSpc>
                <a:spcPct val="80000"/>
              </a:lnSpc>
              <a:buNone/>
            </a:pPr>
            <a:endParaRPr lang="fr-FR" sz="1800" dirty="0" smtClean="0">
              <a:solidFill>
                <a:srgbClr val="203B73"/>
              </a:solidFill>
              <a:latin typeface="Arial" panose="020B0604020202020204" pitchFamily="34" charset="0"/>
              <a:cs typeface="Arial" panose="020B0604020202020204" pitchFamily="34" charset="0"/>
            </a:endParaRPr>
          </a:p>
          <a:p>
            <a:pPr marL="457200" lvl="1" indent="0">
              <a:lnSpc>
                <a:spcPct val="80000"/>
              </a:lnSpc>
              <a:buNone/>
            </a:pPr>
            <a:r>
              <a:rPr lang="fr-FR" sz="1800" b="1" dirty="0" smtClean="0">
                <a:solidFill>
                  <a:srgbClr val="203B73"/>
                </a:solidFill>
                <a:latin typeface="Arial" panose="020B0604020202020204" pitchFamily="34" charset="0"/>
                <a:cs typeface="Arial" panose="020B0604020202020204" pitchFamily="34" charset="0"/>
              </a:rPr>
              <a:t>En cas de difficulté </a:t>
            </a:r>
            <a:endParaRPr lang="fr-FR" sz="1800" b="1" dirty="0">
              <a:solidFill>
                <a:srgbClr val="203B73"/>
              </a:solidFill>
              <a:latin typeface="Arial" panose="020B0604020202020204" pitchFamily="34" charset="0"/>
              <a:cs typeface="Arial" panose="020B0604020202020204" pitchFamily="34" charset="0"/>
            </a:endParaRPr>
          </a:p>
          <a:p>
            <a:pPr marL="457200" lvl="1" indent="0">
              <a:lnSpc>
                <a:spcPct val="80000"/>
              </a:lnSpc>
              <a:buNone/>
            </a:pPr>
            <a:endParaRPr lang="fr-FR" sz="1800" dirty="0" smtClean="0">
              <a:solidFill>
                <a:srgbClr val="203B73"/>
              </a:solidFill>
              <a:latin typeface="Arial" panose="020B0604020202020204" pitchFamily="34" charset="0"/>
              <a:cs typeface="Arial" panose="020B0604020202020204" pitchFamily="34" charset="0"/>
            </a:endParaRPr>
          </a:p>
          <a:p>
            <a:pPr marL="457200" lvl="1" indent="0">
              <a:lnSpc>
                <a:spcPct val="80000"/>
              </a:lnSpc>
              <a:buNone/>
            </a:pPr>
            <a:r>
              <a:rPr lang="fr-FR" sz="1800" dirty="0" smtClean="0">
                <a:solidFill>
                  <a:srgbClr val="203B73"/>
                </a:solidFill>
                <a:latin typeface="Arial" panose="020B0604020202020204" pitchFamily="34" charset="0"/>
                <a:cs typeface="Arial" panose="020B0604020202020204" pitchFamily="34" charset="0"/>
              </a:rPr>
              <a:t>Ne </a:t>
            </a:r>
            <a:r>
              <a:rPr lang="fr-FR" sz="1800" dirty="0">
                <a:solidFill>
                  <a:srgbClr val="203B73"/>
                </a:solidFill>
                <a:latin typeface="Arial" panose="020B0604020202020204" pitchFamily="34" charset="0"/>
                <a:cs typeface="Arial" panose="020B0604020202020204" pitchFamily="34" charset="0"/>
              </a:rPr>
              <a:t>pas attendre que la situation </a:t>
            </a:r>
            <a:r>
              <a:rPr lang="fr-FR" sz="1800" dirty="0" smtClean="0">
                <a:solidFill>
                  <a:srgbClr val="203B73"/>
                </a:solidFill>
                <a:latin typeface="Arial" panose="020B0604020202020204" pitchFamily="34" charset="0"/>
                <a:cs typeface="Arial" panose="020B0604020202020204" pitchFamily="34" charset="0"/>
              </a:rPr>
              <a:t>s’aggrave</a:t>
            </a:r>
          </a:p>
          <a:p>
            <a:pPr marL="457200" lvl="1" indent="0">
              <a:lnSpc>
                <a:spcPct val="80000"/>
              </a:lnSpc>
              <a:buNone/>
            </a:pPr>
            <a:endParaRPr lang="fr-FR" sz="1800" dirty="0">
              <a:solidFill>
                <a:srgbClr val="203B73"/>
              </a:solidFill>
              <a:latin typeface="Arial" panose="020B0604020202020204" pitchFamily="34" charset="0"/>
              <a:cs typeface="Arial" panose="020B0604020202020204" pitchFamily="34" charset="0"/>
            </a:endParaRPr>
          </a:p>
          <a:p>
            <a:pPr marL="457200" lvl="1" indent="0">
              <a:lnSpc>
                <a:spcPct val="80000"/>
              </a:lnSpc>
              <a:buNone/>
            </a:pPr>
            <a:r>
              <a:rPr lang="fr-FR" sz="1800" dirty="0" smtClean="0">
                <a:solidFill>
                  <a:srgbClr val="203B73"/>
                </a:solidFill>
                <a:latin typeface="Arial" panose="020B0604020202020204" pitchFamily="34" charset="0"/>
                <a:cs typeface="Arial" panose="020B0604020202020204" pitchFamily="34" charset="0"/>
              </a:rPr>
              <a:t>Contacter </a:t>
            </a:r>
            <a:r>
              <a:rPr lang="fr-FR" sz="1800" dirty="0">
                <a:solidFill>
                  <a:srgbClr val="203B73"/>
                </a:solidFill>
                <a:latin typeface="Arial" panose="020B0604020202020204" pitchFamily="34" charset="0"/>
                <a:cs typeface="Arial" panose="020B0604020202020204" pitchFamily="34" charset="0"/>
              </a:rPr>
              <a:t>l’établissement de </a:t>
            </a:r>
            <a:r>
              <a:rPr lang="fr-FR" sz="1800" dirty="0" smtClean="0">
                <a:solidFill>
                  <a:srgbClr val="203B73"/>
                </a:solidFill>
                <a:latin typeface="Arial" panose="020B0604020202020204" pitchFamily="34" charset="0"/>
                <a:cs typeface="Arial" panose="020B0604020202020204" pitchFamily="34" charset="0"/>
              </a:rPr>
              <a:t>crédit (réaménager les échéances/ négocier les mensualités à la baisse)  </a:t>
            </a:r>
          </a:p>
          <a:p>
            <a:pPr marL="457200" lvl="1" indent="0">
              <a:lnSpc>
                <a:spcPct val="80000"/>
              </a:lnSpc>
              <a:buNone/>
            </a:pPr>
            <a:endParaRPr lang="fr-FR" sz="1800" dirty="0">
              <a:solidFill>
                <a:srgbClr val="203B73"/>
              </a:solidFill>
              <a:latin typeface="Arial" panose="020B0604020202020204" pitchFamily="34" charset="0"/>
              <a:cs typeface="Arial" panose="020B0604020202020204" pitchFamily="34" charset="0"/>
            </a:endParaRPr>
          </a:p>
          <a:p>
            <a:pPr marL="457200" lvl="1" indent="0">
              <a:lnSpc>
                <a:spcPct val="80000"/>
              </a:lnSpc>
              <a:buNone/>
            </a:pPr>
            <a:r>
              <a:rPr lang="fr-FR" sz="1800" dirty="0" smtClean="0">
                <a:solidFill>
                  <a:srgbClr val="203B73"/>
                </a:solidFill>
                <a:latin typeface="Arial" panose="020B0604020202020204" pitchFamily="34" charset="0"/>
                <a:cs typeface="Arial" panose="020B0604020202020204" pitchFamily="34" charset="0"/>
              </a:rPr>
              <a:t>Demander au juge un délai de grâce </a:t>
            </a:r>
          </a:p>
          <a:p>
            <a:pPr marL="457200" lvl="1" indent="0">
              <a:lnSpc>
                <a:spcPct val="80000"/>
              </a:lnSpc>
              <a:buNone/>
            </a:pPr>
            <a:endParaRPr lang="fr-FR" sz="1800" dirty="0">
              <a:solidFill>
                <a:srgbClr val="203B73"/>
              </a:solidFill>
              <a:latin typeface="Arial" panose="020B0604020202020204" pitchFamily="34" charset="0"/>
              <a:cs typeface="Arial" panose="020B0604020202020204" pitchFamily="34" charset="0"/>
            </a:endParaRPr>
          </a:p>
          <a:p>
            <a:pPr marL="457200" lvl="1" indent="0">
              <a:lnSpc>
                <a:spcPct val="80000"/>
              </a:lnSpc>
              <a:buNone/>
            </a:pPr>
            <a:r>
              <a:rPr lang="fr-FR" sz="1800" dirty="0" smtClean="0">
                <a:solidFill>
                  <a:srgbClr val="203B73"/>
                </a:solidFill>
                <a:latin typeface="Arial" panose="020B0604020202020204" pitchFamily="34" charset="0"/>
                <a:cs typeface="Arial" panose="020B0604020202020204" pitchFamily="34" charset="0"/>
              </a:rPr>
              <a:t>Dossier </a:t>
            </a:r>
            <a:r>
              <a:rPr lang="fr-FR" sz="1800" dirty="0">
                <a:solidFill>
                  <a:srgbClr val="203B73"/>
                </a:solidFill>
                <a:latin typeface="Arial" panose="020B0604020202020204" pitchFamily="34" charset="0"/>
                <a:cs typeface="Arial" panose="020B0604020202020204" pitchFamily="34" charset="0"/>
              </a:rPr>
              <a:t>de </a:t>
            </a:r>
            <a:r>
              <a:rPr lang="fr-FR" sz="1800" dirty="0" smtClean="0">
                <a:solidFill>
                  <a:srgbClr val="203B73"/>
                </a:solidFill>
                <a:latin typeface="Arial" panose="020B0604020202020204" pitchFamily="34" charset="0"/>
                <a:cs typeface="Arial" panose="020B0604020202020204" pitchFamily="34" charset="0"/>
              </a:rPr>
              <a:t>surendettement</a:t>
            </a:r>
          </a:p>
          <a:p>
            <a:pPr lvl="2">
              <a:lnSpc>
                <a:spcPct val="90000"/>
              </a:lnSpc>
            </a:pPr>
            <a:endParaRPr lang="fr-FR" dirty="0">
              <a:latin typeface="Arial" panose="020B0604020202020204" pitchFamily="34" charset="0"/>
              <a:cs typeface="Arial" panose="020B0604020202020204" pitchFamily="34" charset="0"/>
            </a:endParaRPr>
          </a:p>
          <a:p>
            <a:pPr marL="914400" lvl="2" indent="0">
              <a:lnSpc>
                <a:spcPct val="90000"/>
              </a:lnSpc>
              <a:buNone/>
            </a:pPr>
            <a:endParaRPr lang="fr-FR" dirty="0">
              <a:latin typeface="Arial" panose="020B0604020202020204" pitchFamily="34" charset="0"/>
              <a:cs typeface="Arial" panose="020B0604020202020204" pitchFamily="34" charset="0"/>
            </a:endParaRPr>
          </a:p>
          <a:p>
            <a:pPr marL="857250" lvl="3" indent="0" algn="just">
              <a:lnSpc>
                <a:spcPct val="90000"/>
              </a:lnSpc>
              <a:buNone/>
            </a:pPr>
            <a:endParaRPr lang="fr-FR" sz="2400" dirty="0" smtClean="0">
              <a:latin typeface="Arial" panose="020B0604020202020204" pitchFamily="34" charset="0"/>
              <a:cs typeface="Arial" panose="020B0604020202020204" pitchFamily="34" charset="0"/>
            </a:endParaRPr>
          </a:p>
          <a:p>
            <a:pPr marL="1200150" lvl="3" indent="-342900" algn="just">
              <a:lnSpc>
                <a:spcPct val="90000"/>
              </a:lnSpc>
              <a:buBlip>
                <a:blip r:embed="rId3"/>
              </a:buBlip>
            </a:pPr>
            <a:endParaRPr lang="fr-FR" sz="2400" dirty="0">
              <a:latin typeface="Arial" panose="020B0604020202020204" pitchFamily="34" charset="0"/>
              <a:cs typeface="Arial" panose="020B0604020202020204" pitchFamily="34" charset="0"/>
            </a:endParaRPr>
          </a:p>
          <a:p>
            <a:pPr marL="857250" lvl="3" indent="0" algn="just">
              <a:lnSpc>
                <a:spcPct val="90000"/>
              </a:lnSpc>
              <a:buNone/>
            </a:pPr>
            <a:endParaRPr lang="fr-FR" sz="2400" dirty="0">
              <a:latin typeface="Arial" panose="020B0604020202020204" pitchFamily="34" charset="0"/>
              <a:cs typeface="Arial" panose="020B0604020202020204" pitchFamily="34" charset="0"/>
            </a:endParaRPr>
          </a:p>
        </p:txBody>
      </p:sp>
      <p:sp>
        <p:nvSpPr>
          <p:cNvPr id="7" name="Titre 2"/>
          <p:cNvSpPr>
            <a:spLocks noGrp="1"/>
          </p:cNvSpPr>
          <p:nvPr>
            <p:ph type="title"/>
          </p:nvPr>
        </p:nvSpPr>
        <p:spPr>
          <a:xfrm>
            <a:off x="468313" y="0"/>
            <a:ext cx="8435280" cy="1368000"/>
          </a:xfrm>
        </p:spPr>
        <p:txBody>
          <a:bodyPr/>
          <a:lstStyle/>
          <a:p>
            <a:pPr marL="0" indent="0">
              <a:buNone/>
            </a:pPr>
            <a:r>
              <a:rPr lang="fr-FR" dirty="0" smtClean="0">
                <a:solidFill>
                  <a:srgbClr val="203B73"/>
                </a:solidFill>
                <a:latin typeface="Myriad Pro" panose="020B0503030403020204" pitchFamily="34" charset="0"/>
                <a:cs typeface="Arial" panose="020B0604020202020204" pitchFamily="34" charset="0"/>
              </a:rPr>
              <a:t>II.   Le Crédit immobilier</a:t>
            </a:r>
            <a:endParaRPr lang="fr-FR" dirty="0">
              <a:solidFill>
                <a:srgbClr val="203B73"/>
              </a:solidFill>
              <a:latin typeface="Myriad Pro" panose="020B0503030403020204" pitchFamily="34" charset="0"/>
              <a:cs typeface="Arial" panose="020B0604020202020204" pitchFamily="34" charset="0"/>
            </a:endParaRPr>
          </a:p>
        </p:txBody>
      </p:sp>
      <p:sp>
        <p:nvSpPr>
          <p:cNvPr id="10"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448" y="5657731"/>
            <a:ext cx="252761" cy="252761"/>
          </a:xfrm>
          <a:prstGeom prst="rect">
            <a:avLst/>
          </a:prstGeom>
        </p:spPr>
      </p:pic>
      <p:pic>
        <p:nvPicPr>
          <p:cNvPr id="15" name="Imag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448" y="5130649"/>
            <a:ext cx="252761" cy="252761"/>
          </a:xfrm>
          <a:prstGeom prst="rect">
            <a:avLst/>
          </a:prstGeom>
        </p:spPr>
      </p:pic>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450" y="3803741"/>
            <a:ext cx="252761" cy="252761"/>
          </a:xfrm>
          <a:prstGeom prst="rect">
            <a:avLst/>
          </a:prstGeom>
        </p:spPr>
      </p:pic>
      <p:pic>
        <p:nvPicPr>
          <p:cNvPr id="17" name="Imag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449" y="4370987"/>
            <a:ext cx="252761" cy="252761"/>
          </a:xfrm>
          <a:prstGeom prst="rect">
            <a:avLst/>
          </a:prstGeom>
        </p:spPr>
      </p:pic>
      <p:sp>
        <p:nvSpPr>
          <p:cNvPr id="3" name="ZoneTexte 2"/>
          <p:cNvSpPr txBox="1"/>
          <p:nvPr/>
        </p:nvSpPr>
        <p:spPr>
          <a:xfrm>
            <a:off x="395536" y="982373"/>
            <a:ext cx="7056784" cy="480131"/>
          </a:xfrm>
          <a:prstGeom prst="rect">
            <a:avLst/>
          </a:prstGeom>
          <a:noFill/>
        </p:spPr>
        <p:txBody>
          <a:bodyPr wrap="square" rtlCol="0">
            <a:spAutoFit/>
          </a:bodyPr>
          <a:lstStyle/>
          <a:p>
            <a:pPr marL="0" lvl="1" indent="0" algn="just">
              <a:lnSpc>
                <a:spcPct val="90000"/>
              </a:lnSpc>
              <a:buNone/>
            </a:pPr>
            <a:r>
              <a:rPr lang="fr-FR" sz="2800" b="1" dirty="0">
                <a:solidFill>
                  <a:srgbClr val="CA2260"/>
                </a:solidFill>
                <a:latin typeface="Myriad Pro" panose="020B0503030403020204"/>
                <a:cs typeface="Arial" panose="020B0604020202020204" pitchFamily="34" charset="0"/>
              </a:rPr>
              <a:t>Les évènements liés à la vie du crédit </a:t>
            </a:r>
          </a:p>
        </p:txBody>
      </p:sp>
      <p:pic>
        <p:nvPicPr>
          <p:cNvPr id="12" name="Picture 5" descr="Y:\Education_financiere_Public\01-ACTIONS\A-PORTAIL\02-Images\6-Picto PPT\exclamation-in-triang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0272" y="332656"/>
            <a:ext cx="1737816" cy="1737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450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a:spLocks noGrp="1"/>
          </p:cNvSpPr>
          <p:nvPr>
            <p:ph type="title"/>
          </p:nvPr>
        </p:nvSpPr>
        <p:spPr>
          <a:xfrm>
            <a:off x="468313" y="0"/>
            <a:ext cx="8435280" cy="1368000"/>
          </a:xfrm>
        </p:spPr>
        <p:txBody>
          <a:bodyPr/>
          <a:lstStyle/>
          <a:p>
            <a:pPr marL="0" indent="0">
              <a:buNone/>
            </a:pPr>
            <a:r>
              <a:rPr lang="fr-FR" dirty="0" smtClean="0">
                <a:solidFill>
                  <a:srgbClr val="203B73"/>
                </a:solidFill>
                <a:latin typeface="Myriad Pro" panose="020B0503030403020204" pitchFamily="34" charset="0"/>
                <a:cs typeface="Arial" panose="020B0604020202020204" pitchFamily="34" charset="0"/>
              </a:rPr>
              <a:t>III.   Le Crédit à la consommation</a:t>
            </a:r>
            <a:endParaRPr lang="fr-FR" dirty="0">
              <a:solidFill>
                <a:srgbClr val="203B73"/>
              </a:solidFill>
              <a:latin typeface="Myriad Pro" panose="020B0503030403020204" pitchFamily="34" charset="0"/>
              <a:cs typeface="Arial" panose="020B0604020202020204" pitchFamily="34" charset="0"/>
            </a:endParaRPr>
          </a:p>
        </p:txBody>
      </p:sp>
      <p:sp>
        <p:nvSpPr>
          <p:cNvPr id="10"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sp>
        <p:nvSpPr>
          <p:cNvPr id="8" name="Espace réservé du texte 1"/>
          <p:cNvSpPr>
            <a:spLocks noGrp="1"/>
          </p:cNvSpPr>
          <p:nvPr>
            <p:ph type="body" sz="quarter" idx="10"/>
          </p:nvPr>
        </p:nvSpPr>
        <p:spPr>
          <a:xfrm>
            <a:off x="437336" y="1818733"/>
            <a:ext cx="5471839" cy="2644469"/>
          </a:xfrm>
        </p:spPr>
        <p:txBody>
          <a:bodyPr>
            <a:normAutofit/>
          </a:bodyPr>
          <a:lstStyle/>
          <a:p>
            <a:pPr marL="400050" lvl="1" indent="0">
              <a:buNone/>
            </a:pPr>
            <a:r>
              <a:rPr lang="fr-FR" sz="1800" dirty="0" smtClean="0">
                <a:solidFill>
                  <a:srgbClr val="203B73"/>
                </a:solidFill>
                <a:latin typeface="Arial" panose="020B0604020202020204" pitchFamily="34" charset="0"/>
                <a:cs typeface="Arial" panose="020B0604020202020204" pitchFamily="34" charset="0"/>
              </a:rPr>
              <a:t>Caractéristiques</a:t>
            </a:r>
          </a:p>
          <a:p>
            <a:pPr marL="400050" lvl="1" indent="0">
              <a:buNone/>
            </a:pPr>
            <a:endParaRPr lang="fr-FR" sz="1800" dirty="0" smtClean="0">
              <a:solidFill>
                <a:srgbClr val="203B73"/>
              </a:solidFill>
              <a:latin typeface="Arial" panose="020B0604020202020204" pitchFamily="34" charset="0"/>
              <a:cs typeface="Arial" panose="020B0604020202020204" pitchFamily="34" charset="0"/>
            </a:endParaRPr>
          </a:p>
          <a:p>
            <a:pPr marL="400050" lvl="1" indent="0">
              <a:buNone/>
            </a:pPr>
            <a:r>
              <a:rPr lang="fr-FR" sz="1800" dirty="0" smtClean="0">
                <a:solidFill>
                  <a:srgbClr val="203B73"/>
                </a:solidFill>
                <a:latin typeface="Arial" panose="020B0604020202020204" pitchFamily="34" charset="0"/>
                <a:cs typeface="Arial" panose="020B0604020202020204" pitchFamily="34" charset="0"/>
              </a:rPr>
              <a:t>Souscription</a:t>
            </a:r>
            <a:endParaRPr lang="fr-FR" sz="1800" dirty="0">
              <a:solidFill>
                <a:srgbClr val="203B73"/>
              </a:solidFill>
              <a:latin typeface="Arial" panose="020B0604020202020204" pitchFamily="34" charset="0"/>
              <a:cs typeface="Arial" panose="020B0604020202020204" pitchFamily="34" charset="0"/>
            </a:endParaRPr>
          </a:p>
          <a:p>
            <a:pPr marL="400050" lvl="1" indent="0">
              <a:buNone/>
            </a:pPr>
            <a:endParaRPr lang="fr-FR" sz="1800" dirty="0" smtClean="0">
              <a:solidFill>
                <a:srgbClr val="203B73"/>
              </a:solidFill>
              <a:latin typeface="Arial" panose="020B0604020202020204" pitchFamily="34" charset="0"/>
              <a:cs typeface="Arial" panose="020B0604020202020204" pitchFamily="34" charset="0"/>
            </a:endParaRPr>
          </a:p>
          <a:p>
            <a:pPr marL="400050" lvl="1" indent="0">
              <a:buNone/>
            </a:pPr>
            <a:r>
              <a:rPr lang="fr-FR" sz="1800" dirty="0" smtClean="0">
                <a:solidFill>
                  <a:srgbClr val="203B73"/>
                </a:solidFill>
                <a:latin typeface="Arial" panose="020B0604020202020204" pitchFamily="34" charset="0"/>
                <a:cs typeface="Arial" panose="020B0604020202020204" pitchFamily="34" charset="0"/>
              </a:rPr>
              <a:t>Les différents types</a:t>
            </a:r>
          </a:p>
          <a:p>
            <a:pPr marL="400050" lvl="1" indent="0">
              <a:buNone/>
            </a:pPr>
            <a:endParaRPr lang="fr-FR" sz="1800" dirty="0">
              <a:solidFill>
                <a:srgbClr val="203B73"/>
              </a:solidFill>
              <a:latin typeface="Arial" panose="020B0604020202020204" pitchFamily="34" charset="0"/>
              <a:cs typeface="Arial" panose="020B0604020202020204" pitchFamily="34" charset="0"/>
            </a:endParaRPr>
          </a:p>
          <a:p>
            <a:pPr marL="400050" lvl="1" indent="0">
              <a:buNone/>
            </a:pPr>
            <a:r>
              <a:rPr lang="fr-FR" sz="1800" dirty="0" smtClean="0">
                <a:solidFill>
                  <a:srgbClr val="203B73"/>
                </a:solidFill>
                <a:latin typeface="Arial" panose="020B0604020202020204" pitchFamily="34" charset="0"/>
                <a:cs typeface="Arial" panose="020B0604020202020204" pitchFamily="34" charset="0"/>
              </a:rPr>
              <a:t>Le remboursement du crédit à la consommation</a:t>
            </a:r>
            <a:endParaRPr lang="fr-FR" sz="1800" dirty="0">
              <a:solidFill>
                <a:srgbClr val="203B73"/>
              </a:solidFill>
              <a:latin typeface="Arial" panose="020B0604020202020204" pitchFamily="34" charset="0"/>
              <a:cs typeface="Arial" panose="020B0604020202020204" pitchFamily="34" charset="0"/>
            </a:endParaRPr>
          </a:p>
        </p:txBody>
      </p:sp>
      <p:pic>
        <p:nvPicPr>
          <p:cNvPr id="8196" name="Picture 4" descr="Y:\Education_financiere_Public\01-ACTIONS\A-PORTAIL\02-Images\6-Picto PPT\credit-cards-payment-ro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085430"/>
            <a:ext cx="2440731" cy="24407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844824"/>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716" y="2507416"/>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716" y="386104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336" y="3172763"/>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968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1652379"/>
            <a:ext cx="7851995" cy="1200557"/>
          </a:xfrm>
        </p:spPr>
        <p:txBody>
          <a:bodyPr/>
          <a:lstStyle/>
          <a:p>
            <a:pPr algn="ctr"/>
            <a:r>
              <a:rPr lang="fr-FR" sz="3200" dirty="0">
                <a:solidFill>
                  <a:srgbClr val="203B73"/>
                </a:solidFill>
                <a:ea typeface="+mn-ea"/>
                <a:cs typeface="Arial" panose="020B0604020202020204" pitchFamily="34" charset="0"/>
              </a:rPr>
              <a:t>Un crédit à la consommation permet de financer :</a:t>
            </a:r>
          </a:p>
        </p:txBody>
      </p:sp>
      <p:sp>
        <p:nvSpPr>
          <p:cNvPr id="10" name="ZoneTexte 9"/>
          <p:cNvSpPr txBox="1"/>
          <p:nvPr/>
        </p:nvSpPr>
        <p:spPr>
          <a:xfrm>
            <a:off x="4033500" y="3151821"/>
            <a:ext cx="2050667" cy="369332"/>
          </a:xfrm>
          <a:prstGeom prst="rect">
            <a:avLst/>
          </a:prstGeom>
          <a:noFill/>
        </p:spPr>
        <p:txBody>
          <a:bodyPr wrap="square" rtlCol="0">
            <a:spAutoFit/>
          </a:bodyPr>
          <a:lstStyle/>
          <a:p>
            <a:r>
              <a:rPr lang="fr-FR" dirty="0" smtClean="0">
                <a:solidFill>
                  <a:srgbClr val="203B73"/>
                </a:solidFill>
                <a:latin typeface="Arial" panose="020B0604020202020204" pitchFamily="34" charset="0"/>
                <a:cs typeface="Arial" panose="020B0604020202020204" pitchFamily="34" charset="0"/>
              </a:rPr>
              <a:t>A - un voyage</a:t>
            </a:r>
            <a:endParaRPr lang="fr-FR" dirty="0">
              <a:solidFill>
                <a:srgbClr val="203B73"/>
              </a:solidFill>
              <a:latin typeface="Arial" panose="020B0604020202020204" pitchFamily="34" charset="0"/>
              <a:cs typeface="Arial" panose="020B0604020202020204" pitchFamily="34" charset="0"/>
            </a:endParaRPr>
          </a:p>
        </p:txBody>
      </p:sp>
      <p:sp>
        <p:nvSpPr>
          <p:cNvPr id="11" name="ZoneTexte 10"/>
          <p:cNvSpPr txBox="1"/>
          <p:nvPr/>
        </p:nvSpPr>
        <p:spPr>
          <a:xfrm>
            <a:off x="4032503" y="5217932"/>
            <a:ext cx="1619617" cy="369332"/>
          </a:xfrm>
          <a:prstGeom prst="rect">
            <a:avLst/>
          </a:prstGeom>
          <a:noFill/>
        </p:spPr>
        <p:txBody>
          <a:bodyPr wrap="square" rtlCol="0">
            <a:spAutoFit/>
          </a:bodyPr>
          <a:lstStyle/>
          <a:p>
            <a:r>
              <a:rPr lang="fr-FR" dirty="0" smtClean="0">
                <a:solidFill>
                  <a:srgbClr val="203B73"/>
                </a:solidFill>
                <a:latin typeface="Arial" panose="020B0604020202020204" pitchFamily="34" charset="0"/>
                <a:cs typeface="Arial" panose="020B0604020202020204" pitchFamily="34" charset="0"/>
              </a:rPr>
              <a:t>D - un studio</a:t>
            </a:r>
            <a:endParaRPr lang="fr-FR" dirty="0">
              <a:solidFill>
                <a:srgbClr val="203B73"/>
              </a:solidFill>
              <a:latin typeface="Arial" panose="020B0604020202020204" pitchFamily="34" charset="0"/>
              <a:cs typeface="Arial" panose="020B0604020202020204" pitchFamily="34" charset="0"/>
            </a:endParaRPr>
          </a:p>
        </p:txBody>
      </p:sp>
      <p:sp>
        <p:nvSpPr>
          <p:cNvPr id="13"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sp>
        <p:nvSpPr>
          <p:cNvPr id="14" name="ZoneTexte 13"/>
          <p:cNvSpPr txBox="1"/>
          <p:nvPr/>
        </p:nvSpPr>
        <p:spPr>
          <a:xfrm>
            <a:off x="4022570" y="3809675"/>
            <a:ext cx="2889430" cy="369332"/>
          </a:xfrm>
          <a:prstGeom prst="rect">
            <a:avLst/>
          </a:prstGeom>
          <a:noFill/>
        </p:spPr>
        <p:txBody>
          <a:bodyPr wrap="square" rtlCol="0">
            <a:spAutoFit/>
          </a:bodyPr>
          <a:lstStyle/>
          <a:p>
            <a:r>
              <a:rPr lang="fr-FR" dirty="0" smtClean="0">
                <a:solidFill>
                  <a:srgbClr val="203B73"/>
                </a:solidFill>
                <a:latin typeface="Arial" panose="020B0604020202020204" pitchFamily="34" charset="0"/>
                <a:cs typeface="Arial" panose="020B0604020202020204" pitchFamily="34" charset="0"/>
              </a:rPr>
              <a:t>B - un four micro-ondes</a:t>
            </a:r>
            <a:endParaRPr lang="fr-FR" dirty="0">
              <a:solidFill>
                <a:srgbClr val="203B73"/>
              </a:solidFill>
              <a:latin typeface="Arial" panose="020B0604020202020204" pitchFamily="34" charset="0"/>
              <a:cs typeface="Arial" panose="020B0604020202020204" pitchFamily="34" charset="0"/>
            </a:endParaRPr>
          </a:p>
        </p:txBody>
      </p:sp>
      <p:sp>
        <p:nvSpPr>
          <p:cNvPr id="15" name="ZoneTexte 14"/>
          <p:cNvSpPr txBox="1"/>
          <p:nvPr/>
        </p:nvSpPr>
        <p:spPr>
          <a:xfrm>
            <a:off x="4022570" y="4532239"/>
            <a:ext cx="1917582" cy="369332"/>
          </a:xfrm>
          <a:prstGeom prst="rect">
            <a:avLst/>
          </a:prstGeom>
          <a:noFill/>
        </p:spPr>
        <p:txBody>
          <a:bodyPr wrap="square" rtlCol="0">
            <a:spAutoFit/>
          </a:bodyPr>
          <a:lstStyle/>
          <a:p>
            <a:r>
              <a:rPr lang="fr-FR" dirty="0" smtClean="0">
                <a:solidFill>
                  <a:srgbClr val="203B73"/>
                </a:solidFill>
                <a:latin typeface="Arial" panose="020B0604020202020204" pitchFamily="34" charset="0"/>
                <a:cs typeface="Arial" panose="020B0604020202020204" pitchFamily="34" charset="0"/>
              </a:rPr>
              <a:t>C - des travaux</a:t>
            </a:r>
            <a:endParaRPr lang="fr-FR" dirty="0">
              <a:solidFill>
                <a:srgbClr val="203B73"/>
              </a:solidFill>
              <a:latin typeface="Arial" panose="020B0604020202020204" pitchFamily="34" charset="0"/>
              <a:cs typeface="Arial" panose="020B0604020202020204" pitchFamily="34" charset="0"/>
            </a:endParaRPr>
          </a:p>
        </p:txBody>
      </p:sp>
      <p:pic>
        <p:nvPicPr>
          <p:cNvPr id="16" name="Picture 2" descr="X:\Education_financiere_Public\01-ACTIONS\A-PORTAIL\02-Images\6-Picto PPT\businessman-ques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459735"/>
            <a:ext cx="2622132" cy="26221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6724" y="3231474"/>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3890975"/>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4584829"/>
            <a:ext cx="288032" cy="2880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cteur droit 11">
            <a:extLst>
              <a:ext uri="{FF2B5EF4-FFF2-40B4-BE49-F238E27FC236}">
                <a16:creationId xmlns:a16="http://schemas.microsoft.com/office/drawing/2014/main" id="{72115C6C-291F-4541-9EE3-D05F4ED77541}"/>
              </a:ext>
            </a:extLst>
          </p:cNvPr>
          <p:cNvCxnSpPr>
            <a:cxnSpLocks/>
            <a:stCxn id="11" idx="0"/>
          </p:cNvCxnSpPr>
          <p:nvPr/>
        </p:nvCxnSpPr>
        <p:spPr>
          <a:xfrm>
            <a:off x="4842312" y="5217932"/>
            <a:ext cx="332352" cy="369332"/>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97AB034B-60AF-4036-ADD2-876088795E43}"/>
              </a:ext>
            </a:extLst>
          </p:cNvPr>
          <p:cNvCxnSpPr>
            <a:cxnSpLocks/>
          </p:cNvCxnSpPr>
          <p:nvPr/>
        </p:nvCxnSpPr>
        <p:spPr>
          <a:xfrm flipH="1">
            <a:off x="4815745" y="5206734"/>
            <a:ext cx="331232" cy="38053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29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a:spLocks noGrp="1"/>
          </p:cNvSpPr>
          <p:nvPr>
            <p:ph type="title"/>
          </p:nvPr>
        </p:nvSpPr>
        <p:spPr>
          <a:xfrm>
            <a:off x="468313" y="0"/>
            <a:ext cx="8435280" cy="1368000"/>
          </a:xfrm>
        </p:spPr>
        <p:txBody>
          <a:bodyPr/>
          <a:lstStyle/>
          <a:p>
            <a:pPr marL="0" indent="0">
              <a:buNone/>
            </a:pPr>
            <a:r>
              <a:rPr lang="fr-FR" dirty="0" smtClean="0">
                <a:solidFill>
                  <a:srgbClr val="203B73"/>
                </a:solidFill>
                <a:latin typeface="Myriad Pro" panose="020B0503030403020204" pitchFamily="34" charset="0"/>
                <a:cs typeface="Arial" panose="020B0604020202020204" pitchFamily="34" charset="0"/>
              </a:rPr>
              <a:t>III.   Le Crédit à la consommation</a:t>
            </a:r>
            <a:endParaRPr lang="fr-FR" dirty="0">
              <a:solidFill>
                <a:srgbClr val="203B73"/>
              </a:solidFill>
              <a:latin typeface="Myriad Pro" panose="020B0503030403020204" pitchFamily="34" charset="0"/>
              <a:cs typeface="Arial" panose="020B0604020202020204" pitchFamily="34" charset="0"/>
            </a:endParaRPr>
          </a:p>
        </p:txBody>
      </p:sp>
      <p:sp>
        <p:nvSpPr>
          <p:cNvPr id="10"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sp>
        <p:nvSpPr>
          <p:cNvPr id="11" name="Espace réservé du texte 1"/>
          <p:cNvSpPr>
            <a:spLocks noGrp="1"/>
          </p:cNvSpPr>
          <p:nvPr>
            <p:ph type="body" sz="quarter" idx="10"/>
          </p:nvPr>
        </p:nvSpPr>
        <p:spPr>
          <a:xfrm>
            <a:off x="468313" y="989000"/>
            <a:ext cx="8496175" cy="5976664"/>
          </a:xfrm>
        </p:spPr>
        <p:txBody>
          <a:bodyPr>
            <a:normAutofit fontScale="92500" lnSpcReduction="20000"/>
          </a:bodyPr>
          <a:lstStyle/>
          <a:p>
            <a:pPr marL="0" indent="0">
              <a:buNone/>
            </a:pPr>
            <a:r>
              <a:rPr lang="fr-FR" sz="2800" b="1" dirty="0" smtClean="0">
                <a:solidFill>
                  <a:srgbClr val="C92360"/>
                </a:solidFill>
                <a:latin typeface="Myriad Pro" panose="020B0503030403020204" pitchFamily="34" charset="0"/>
                <a:cs typeface="Arial" panose="020B0604020202020204" pitchFamily="34" charset="0"/>
              </a:rPr>
              <a:t>Caractéristiques</a:t>
            </a:r>
          </a:p>
          <a:p>
            <a:pPr marL="0" indent="0">
              <a:buNone/>
            </a:pPr>
            <a:endParaRPr lang="fr-FR" sz="2800" b="1" dirty="0" smtClean="0">
              <a:solidFill>
                <a:srgbClr val="C92360"/>
              </a:solidFill>
              <a:latin typeface="Myriad Pro" panose="020B0503030403020204" pitchFamily="34" charset="0"/>
              <a:cs typeface="Arial" panose="020B0604020202020204" pitchFamily="34" charset="0"/>
            </a:endParaRPr>
          </a:p>
          <a:p>
            <a:pPr marL="0" indent="0">
              <a:buNone/>
            </a:pPr>
            <a:r>
              <a:rPr lang="fr-FR" sz="2400" b="1" dirty="0" smtClean="0">
                <a:solidFill>
                  <a:srgbClr val="203B73"/>
                </a:solidFill>
                <a:latin typeface="Myriad Pro" panose="020B0503030403020204" pitchFamily="34" charset="0"/>
                <a:cs typeface="Arial" panose="020B0604020202020204" pitchFamily="34" charset="0"/>
              </a:rPr>
              <a:t>Définition </a:t>
            </a:r>
            <a:endParaRPr lang="fr-FR" sz="2400" dirty="0" smtClean="0">
              <a:solidFill>
                <a:srgbClr val="203B73"/>
              </a:solidFill>
              <a:latin typeface="Myriad Pro" panose="020B0503030403020204" pitchFamily="34" charset="0"/>
              <a:cs typeface="Arial" panose="020B0604020202020204" pitchFamily="34" charset="0"/>
            </a:endParaRPr>
          </a:p>
          <a:p>
            <a:pPr marL="457200" lvl="1" indent="0">
              <a:buNone/>
            </a:pPr>
            <a:endParaRPr lang="fr-FR" sz="2400" dirty="0" smtClean="0">
              <a:solidFill>
                <a:srgbClr val="203B73"/>
              </a:solidFill>
              <a:latin typeface="Myriad Pro" panose="020B0503030403020204" pitchFamily="34" charset="0"/>
            </a:endParaRPr>
          </a:p>
          <a:p>
            <a:pPr marL="457200" lvl="1" indent="0" algn="ctr">
              <a:buNone/>
            </a:pPr>
            <a:r>
              <a:rPr lang="fr-FR" sz="2400" i="1" dirty="0" smtClean="0">
                <a:solidFill>
                  <a:srgbClr val="203B73"/>
                </a:solidFill>
                <a:latin typeface="Myriad Pro" panose="020B0503030403020204" pitchFamily="34" charset="0"/>
              </a:rPr>
              <a:t>Contrat en vertu duquel un prêteur, dans le cadre de son activité professionnelle, consent à un consommateur un prêt pour financer la fourniture d’un bien ou d’un service dans un but non professionnel</a:t>
            </a:r>
          </a:p>
          <a:p>
            <a:pPr marL="914400" lvl="2" indent="0">
              <a:lnSpc>
                <a:spcPct val="110000"/>
              </a:lnSpc>
              <a:buNone/>
            </a:pPr>
            <a:endParaRPr lang="fr-FR" sz="2400" dirty="0">
              <a:solidFill>
                <a:srgbClr val="203B73"/>
              </a:solidFill>
              <a:latin typeface="Myriad Pro" panose="020B0503030403020204" pitchFamily="34" charset="0"/>
              <a:cs typeface="Arial" panose="020B0604020202020204" pitchFamily="34" charset="0"/>
            </a:endParaRPr>
          </a:p>
          <a:p>
            <a:pPr marL="914400" lvl="2" indent="0">
              <a:lnSpc>
                <a:spcPct val="80000"/>
              </a:lnSpc>
              <a:buNone/>
            </a:pPr>
            <a:endParaRPr lang="fr-FR" sz="2400" dirty="0" smtClean="0">
              <a:solidFill>
                <a:srgbClr val="203B73"/>
              </a:solidFill>
              <a:latin typeface="Myriad Pro" panose="020B0503030403020204" pitchFamily="34" charset="0"/>
              <a:cs typeface="Arial" panose="020B0604020202020204" pitchFamily="34" charset="0"/>
            </a:endParaRPr>
          </a:p>
          <a:p>
            <a:pPr marL="914400" lvl="2" indent="0">
              <a:lnSpc>
                <a:spcPct val="80000"/>
              </a:lnSpc>
              <a:buNone/>
            </a:pPr>
            <a:r>
              <a:rPr lang="fr-FR" sz="2400" dirty="0" smtClean="0">
                <a:solidFill>
                  <a:srgbClr val="203B73"/>
                </a:solidFill>
                <a:latin typeface="Myriad Pro" panose="020B0503030403020204" pitchFamily="34" charset="0"/>
                <a:cs typeface="Arial" panose="020B0604020202020204" pitchFamily="34" charset="0"/>
              </a:rPr>
              <a:t>Financer </a:t>
            </a:r>
            <a:r>
              <a:rPr lang="fr-FR" sz="2400" dirty="0">
                <a:solidFill>
                  <a:srgbClr val="203B73"/>
                </a:solidFill>
                <a:latin typeface="Myriad Pro" panose="020B0503030403020204" pitchFamily="34" charset="0"/>
                <a:cs typeface="Arial" panose="020B0604020202020204" pitchFamily="34" charset="0"/>
              </a:rPr>
              <a:t>des biens personnels ou </a:t>
            </a:r>
            <a:r>
              <a:rPr lang="fr-FR" sz="2400" dirty="0" smtClean="0">
                <a:solidFill>
                  <a:srgbClr val="203B73"/>
                </a:solidFill>
                <a:latin typeface="Myriad Pro" panose="020B0503030403020204" pitchFamily="34" charset="0"/>
                <a:cs typeface="Arial" panose="020B0604020202020204" pitchFamily="34" charset="0"/>
              </a:rPr>
              <a:t>des services</a:t>
            </a:r>
            <a:endParaRPr lang="fr-FR" sz="2400" dirty="0">
              <a:solidFill>
                <a:srgbClr val="203B73"/>
              </a:solidFill>
              <a:latin typeface="Myriad Pro" panose="020B0503030403020204" pitchFamily="34" charset="0"/>
              <a:cs typeface="Arial" panose="020B0604020202020204" pitchFamily="34" charset="0"/>
            </a:endParaRPr>
          </a:p>
          <a:p>
            <a:pPr marL="914400" lvl="2" indent="0">
              <a:lnSpc>
                <a:spcPct val="80000"/>
              </a:lnSpc>
              <a:buNone/>
            </a:pPr>
            <a:endParaRPr lang="fr-FR" sz="2400" dirty="0">
              <a:solidFill>
                <a:srgbClr val="203B73"/>
              </a:solidFill>
              <a:latin typeface="Myriad Pro" panose="020B0503030403020204" pitchFamily="34" charset="0"/>
              <a:cs typeface="Arial" panose="020B0604020202020204" pitchFamily="34" charset="0"/>
            </a:endParaRPr>
          </a:p>
          <a:p>
            <a:pPr marL="914400" lvl="2" indent="0">
              <a:lnSpc>
                <a:spcPct val="120000"/>
              </a:lnSpc>
              <a:buNone/>
            </a:pPr>
            <a:r>
              <a:rPr lang="fr-FR" sz="2400" dirty="0">
                <a:solidFill>
                  <a:srgbClr val="203B73"/>
                </a:solidFill>
                <a:latin typeface="Myriad Pro" panose="020B0503030403020204" pitchFamily="34" charset="0"/>
                <a:cs typeface="Arial" panose="020B0604020202020204" pitchFamily="34" charset="0"/>
              </a:rPr>
              <a:t>Montant minimum 200 € et maximum 75 000 </a:t>
            </a:r>
            <a:r>
              <a:rPr lang="fr-FR" sz="2400" dirty="0" smtClean="0">
                <a:solidFill>
                  <a:srgbClr val="203B73"/>
                </a:solidFill>
                <a:latin typeface="Myriad Pro" panose="020B0503030403020204" pitchFamily="34" charset="0"/>
                <a:cs typeface="Arial" panose="020B0604020202020204" pitchFamily="34" charset="0"/>
              </a:rPr>
              <a:t>€ sauf exceptions (travaux non hypothéqués / regroupements de crédits)</a:t>
            </a:r>
            <a:endParaRPr lang="fr-FR" sz="2400" dirty="0">
              <a:solidFill>
                <a:srgbClr val="203B73"/>
              </a:solidFill>
              <a:latin typeface="Myriad Pro" panose="020B0503030403020204" pitchFamily="34" charset="0"/>
              <a:cs typeface="Arial" panose="020B0604020202020204" pitchFamily="34" charset="0"/>
            </a:endParaRPr>
          </a:p>
          <a:p>
            <a:pPr marL="914400" lvl="2" indent="0">
              <a:lnSpc>
                <a:spcPct val="80000"/>
              </a:lnSpc>
              <a:buNone/>
            </a:pPr>
            <a:endParaRPr lang="fr-FR" sz="2400" dirty="0" smtClean="0">
              <a:solidFill>
                <a:srgbClr val="203B73"/>
              </a:solidFill>
              <a:latin typeface="Myriad Pro" panose="020B0503030403020204" pitchFamily="34" charset="0"/>
              <a:cs typeface="Arial" panose="020B0604020202020204" pitchFamily="34" charset="0"/>
            </a:endParaRPr>
          </a:p>
          <a:p>
            <a:pPr marL="914400" lvl="2" indent="0">
              <a:lnSpc>
                <a:spcPct val="80000"/>
              </a:lnSpc>
              <a:buNone/>
            </a:pPr>
            <a:r>
              <a:rPr lang="fr-FR" sz="2400" dirty="0" smtClean="0">
                <a:solidFill>
                  <a:srgbClr val="203B73"/>
                </a:solidFill>
                <a:latin typeface="Myriad Pro" panose="020B0503030403020204" pitchFamily="34" charset="0"/>
                <a:cs typeface="Arial" panose="020B0604020202020204" pitchFamily="34" charset="0"/>
              </a:rPr>
              <a:t>Durée </a:t>
            </a:r>
            <a:r>
              <a:rPr lang="fr-FR" sz="2400" dirty="0">
                <a:solidFill>
                  <a:srgbClr val="203B73"/>
                </a:solidFill>
                <a:latin typeface="Myriad Pro" panose="020B0503030403020204" pitchFamily="34" charset="0"/>
                <a:cs typeface="Arial" panose="020B0604020202020204" pitchFamily="34" charset="0"/>
              </a:rPr>
              <a:t>supérieure à 1 mois</a:t>
            </a:r>
          </a:p>
          <a:p>
            <a:pPr marL="914400" lvl="2" indent="0">
              <a:lnSpc>
                <a:spcPct val="80000"/>
              </a:lnSpc>
              <a:buNone/>
            </a:pPr>
            <a:endParaRPr lang="fr-FR" sz="2400" dirty="0">
              <a:solidFill>
                <a:srgbClr val="203B73"/>
              </a:solidFill>
              <a:latin typeface="Myriad Pro" panose="020B0503030403020204" pitchFamily="34" charset="0"/>
              <a:cs typeface="Arial" panose="020B0604020202020204" pitchFamily="34" charset="0"/>
            </a:endParaRPr>
          </a:p>
          <a:p>
            <a:pPr marL="457200" lvl="1" indent="0">
              <a:buNone/>
            </a:pPr>
            <a:endParaRPr lang="fr-FR" sz="2400" dirty="0">
              <a:latin typeface="Arial" panose="020B0604020202020204" pitchFamily="34" charset="0"/>
              <a:cs typeface="Arial" panose="020B0604020202020204" pitchFamily="34" charset="0"/>
            </a:endParaRPr>
          </a:p>
          <a:p>
            <a:pPr marL="0" indent="0">
              <a:buNone/>
            </a:pPr>
            <a:endParaRPr lang="fr-FR" dirty="0" smtClean="0"/>
          </a:p>
        </p:txBody>
      </p:sp>
      <p:pic>
        <p:nvPicPr>
          <p:cNvPr id="9" name="Picture 2" descr="X:\Education_financiere_Public\01-ACTIONS\A-PORTAIL\02-Images\6-Picto PPT\checklist-checked-box-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725" y="4186449"/>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X:\Education_financiere_Public\01-ACTIONS\A-PORTAIL\02-Images\6-Picto PPT\checklist-checked-box-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725" y="4867169"/>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X:\Education_financiere_Public\01-ACTIONS\A-PORTAIL\02-Images\6-Picto PPT\checklist-checked-box-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725" y="6000185"/>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0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0" y="2348880"/>
            <a:ext cx="8748464" cy="2304256"/>
          </a:xfrm>
        </p:spPr>
        <p:txBody>
          <a:bodyPr>
            <a:noAutofit/>
          </a:bodyPr>
          <a:lstStyle/>
          <a:p>
            <a:r>
              <a:rPr lang="fr-FR" sz="3200" dirty="0" smtClean="0">
                <a:solidFill>
                  <a:srgbClr val="203B73"/>
                </a:solidFill>
                <a:latin typeface="Arial" panose="020B0604020202020204" pitchFamily="34" charset="0"/>
                <a:cs typeface="Arial" panose="020B0604020202020204" pitchFamily="34" charset="0"/>
              </a:rPr>
              <a:t>Une personne inscrite au Fichier national des Incidents de remboursement des Crédits aux Particuliers n’a pas le droit d’obtenir un crédit à la consommation.</a:t>
            </a:r>
            <a:endParaRPr lang="fr-FR" sz="3200" dirty="0">
              <a:solidFill>
                <a:srgbClr val="203B73"/>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sz="quarter" idx="11"/>
          </p:nvPr>
        </p:nvSpPr>
        <p:spPr/>
        <p:txBody>
          <a:bodyPr/>
          <a:lstStyle/>
          <a:p>
            <a:r>
              <a:rPr lang="fr-FR" dirty="0" smtClean="0"/>
              <a:t>Le crédit</a:t>
            </a:r>
            <a:endParaRPr lang="fr-FR" dirty="0"/>
          </a:p>
        </p:txBody>
      </p:sp>
      <p:pic>
        <p:nvPicPr>
          <p:cNvPr id="5" name="Picture 2" descr="X:\Education_financiere_Public\01-ACTIONS\A-PORTAIL\02-Images\6-Picto PPT\businessman-questio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07" y="4527024"/>
            <a:ext cx="1926311" cy="192631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427984" y="4653136"/>
            <a:ext cx="2340000" cy="1200329"/>
          </a:xfrm>
          <a:prstGeom prst="rect">
            <a:avLst/>
          </a:prstGeom>
          <a:noFill/>
        </p:spPr>
        <p:txBody>
          <a:bodyPr wrap="square" rtlCol="0">
            <a:spAutoFit/>
          </a:bodyPr>
          <a:lstStyle/>
          <a:p>
            <a:r>
              <a:rPr lang="fr-FR" sz="7200" dirty="0" smtClean="0">
                <a:solidFill>
                  <a:srgbClr val="CA2260"/>
                </a:solidFill>
              </a:rPr>
              <a:t>FAUX</a:t>
            </a:r>
            <a:endParaRPr lang="fr-FR" sz="7200" dirty="0">
              <a:solidFill>
                <a:srgbClr val="CA2260"/>
              </a:solidFill>
            </a:endParaRPr>
          </a:p>
        </p:txBody>
      </p:sp>
    </p:spTree>
    <p:extLst>
      <p:ext uri="{BB962C8B-B14F-4D97-AF65-F5344CB8AC3E}">
        <p14:creationId xmlns:p14="http://schemas.microsoft.com/office/powerpoint/2010/main" val="53408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79512" y="77360"/>
            <a:ext cx="8640960" cy="1077218"/>
          </a:xfrm>
          <a:prstGeom prst="rect">
            <a:avLst/>
          </a:prstGeom>
          <a:noFill/>
        </p:spPr>
        <p:txBody>
          <a:bodyPr wrap="square" rtlCol="0">
            <a:spAutoFit/>
          </a:bodyPr>
          <a:lstStyle/>
          <a:p>
            <a:pPr algn="ctr"/>
            <a:r>
              <a:rPr lang="fr-FR" sz="3200" b="1" dirty="0" smtClean="0">
                <a:solidFill>
                  <a:srgbClr val="203B73"/>
                </a:solidFill>
                <a:latin typeface="Myriad Pro" panose="020B0503030403020204" pitchFamily="34" charset="0"/>
                <a:cs typeface="Arial" panose="020B0604020202020204" pitchFamily="34" charset="0"/>
              </a:rPr>
              <a:t>Classez par ordre chronologique les étapes </a:t>
            </a:r>
          </a:p>
          <a:p>
            <a:pPr algn="ctr"/>
            <a:r>
              <a:rPr lang="fr-FR" sz="3200" b="1" dirty="0" smtClean="0">
                <a:solidFill>
                  <a:srgbClr val="203B73"/>
                </a:solidFill>
                <a:latin typeface="Myriad Pro" panose="020B0503030403020204" pitchFamily="34" charset="0"/>
                <a:cs typeface="Arial" panose="020B0604020202020204" pitchFamily="34" charset="0"/>
              </a:rPr>
              <a:t>pour obtenir un crédit à la consommation. </a:t>
            </a:r>
            <a:endParaRPr lang="fr-FR" sz="3200" b="1" dirty="0">
              <a:solidFill>
                <a:srgbClr val="203B73"/>
              </a:solidFill>
              <a:latin typeface="Myriad Pro" panose="020B0503030403020204" pitchFamily="34" charset="0"/>
              <a:cs typeface="Arial" panose="020B0604020202020204" pitchFamily="34" charset="0"/>
            </a:endParaRPr>
          </a:p>
        </p:txBody>
      </p:sp>
      <p:sp>
        <p:nvSpPr>
          <p:cNvPr id="7" name="Rectangle 6"/>
          <p:cNvSpPr/>
          <p:nvPr/>
        </p:nvSpPr>
        <p:spPr>
          <a:xfrm>
            <a:off x="1835696" y="1988840"/>
            <a:ext cx="2808312" cy="648072"/>
          </a:xfrm>
          <a:prstGeom prst="rect">
            <a:avLst/>
          </a:prstGeom>
          <a:noFill/>
          <a:ln>
            <a:solidFill>
              <a:srgbClr val="CA2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CA2260"/>
                </a:solidFill>
                <a:latin typeface="Arial" panose="020B0604020202020204" pitchFamily="34" charset="0"/>
                <a:cs typeface="Arial" panose="020B0604020202020204" pitchFamily="34" charset="0"/>
              </a:rPr>
              <a:t>Mise à disposition des fonds</a:t>
            </a:r>
            <a:endParaRPr lang="fr-FR" b="1" dirty="0">
              <a:solidFill>
                <a:srgbClr val="CA2260"/>
              </a:solidFill>
              <a:latin typeface="Arial" panose="020B0604020202020204" pitchFamily="34" charset="0"/>
              <a:cs typeface="Arial" panose="020B0604020202020204" pitchFamily="34" charset="0"/>
            </a:endParaRPr>
          </a:p>
        </p:txBody>
      </p:sp>
      <p:sp>
        <p:nvSpPr>
          <p:cNvPr id="8" name="Rectangle 7"/>
          <p:cNvSpPr/>
          <p:nvPr/>
        </p:nvSpPr>
        <p:spPr>
          <a:xfrm>
            <a:off x="3239852" y="5580281"/>
            <a:ext cx="2808312" cy="648072"/>
          </a:xfrm>
          <a:prstGeom prst="rect">
            <a:avLst/>
          </a:prstGeom>
          <a:noFill/>
          <a:ln>
            <a:solidFill>
              <a:srgbClr val="CA2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CA2260"/>
                </a:solidFill>
                <a:latin typeface="Arial" panose="020B0604020202020204" pitchFamily="34" charset="0"/>
                <a:cs typeface="Arial" panose="020B0604020202020204" pitchFamily="34" charset="0"/>
              </a:rPr>
              <a:t>Analyse du dossier</a:t>
            </a:r>
            <a:endParaRPr lang="fr-FR" b="1" dirty="0">
              <a:solidFill>
                <a:srgbClr val="CA2260"/>
              </a:solidFill>
              <a:latin typeface="Arial" panose="020B0604020202020204" pitchFamily="34" charset="0"/>
              <a:cs typeface="Arial" panose="020B0604020202020204" pitchFamily="34" charset="0"/>
            </a:endParaRPr>
          </a:p>
        </p:txBody>
      </p:sp>
      <p:sp>
        <p:nvSpPr>
          <p:cNvPr id="9" name="Rectangle 8"/>
          <p:cNvSpPr/>
          <p:nvPr/>
        </p:nvSpPr>
        <p:spPr>
          <a:xfrm>
            <a:off x="5629888" y="1484784"/>
            <a:ext cx="2808312" cy="648072"/>
          </a:xfrm>
          <a:prstGeom prst="rect">
            <a:avLst/>
          </a:prstGeom>
          <a:noFill/>
          <a:ln>
            <a:solidFill>
              <a:srgbClr val="CA2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CA2260"/>
                </a:solidFill>
                <a:latin typeface="Arial" panose="020B0604020202020204" pitchFamily="34" charset="0"/>
                <a:cs typeface="Arial" panose="020B0604020202020204" pitchFamily="34" charset="0"/>
              </a:rPr>
              <a:t>Offre de crédit</a:t>
            </a:r>
            <a:endParaRPr lang="fr-FR" b="1" dirty="0">
              <a:solidFill>
                <a:srgbClr val="CA2260"/>
              </a:solidFill>
              <a:latin typeface="Arial" panose="020B0604020202020204" pitchFamily="34" charset="0"/>
              <a:cs typeface="Arial" panose="020B0604020202020204" pitchFamily="34" charset="0"/>
            </a:endParaRPr>
          </a:p>
        </p:txBody>
      </p:sp>
      <p:sp>
        <p:nvSpPr>
          <p:cNvPr id="10" name="Rectangle 9"/>
          <p:cNvSpPr/>
          <p:nvPr/>
        </p:nvSpPr>
        <p:spPr>
          <a:xfrm>
            <a:off x="5796136" y="3320988"/>
            <a:ext cx="2808312" cy="648072"/>
          </a:xfrm>
          <a:prstGeom prst="rect">
            <a:avLst/>
          </a:prstGeom>
          <a:noFill/>
          <a:ln>
            <a:solidFill>
              <a:srgbClr val="CA2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CA2260"/>
                </a:solidFill>
                <a:latin typeface="Arial" panose="020B0604020202020204" pitchFamily="34" charset="0"/>
                <a:cs typeface="Arial" panose="020B0604020202020204" pitchFamily="34" charset="0"/>
              </a:rPr>
              <a:t>Signature du contrat</a:t>
            </a:r>
            <a:endParaRPr lang="fr-FR" b="1" dirty="0">
              <a:solidFill>
                <a:srgbClr val="CA2260"/>
              </a:solidFill>
              <a:latin typeface="Arial" panose="020B0604020202020204" pitchFamily="34" charset="0"/>
              <a:cs typeface="Arial" panose="020B0604020202020204" pitchFamily="34" charset="0"/>
            </a:endParaRPr>
          </a:p>
        </p:txBody>
      </p:sp>
      <p:sp>
        <p:nvSpPr>
          <p:cNvPr id="12" name="Rectangle 11"/>
          <p:cNvSpPr/>
          <p:nvPr/>
        </p:nvSpPr>
        <p:spPr>
          <a:xfrm>
            <a:off x="4644008" y="4509120"/>
            <a:ext cx="2808312" cy="648072"/>
          </a:xfrm>
          <a:prstGeom prst="rect">
            <a:avLst/>
          </a:prstGeom>
          <a:noFill/>
          <a:ln>
            <a:solidFill>
              <a:srgbClr val="CA2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CA2260"/>
                </a:solidFill>
                <a:latin typeface="Arial" panose="020B0604020202020204" pitchFamily="34" charset="0"/>
                <a:cs typeface="Arial" panose="020B0604020202020204" pitchFamily="34" charset="0"/>
              </a:rPr>
              <a:t>Dépôt de la demande</a:t>
            </a:r>
            <a:endParaRPr lang="fr-FR" b="1" dirty="0">
              <a:solidFill>
                <a:srgbClr val="CA2260"/>
              </a:solidFill>
              <a:latin typeface="Arial" panose="020B0604020202020204" pitchFamily="34" charset="0"/>
              <a:cs typeface="Arial" panose="020B0604020202020204" pitchFamily="34" charset="0"/>
            </a:endParaRPr>
          </a:p>
        </p:txBody>
      </p:sp>
      <p:sp>
        <p:nvSpPr>
          <p:cNvPr id="11" name="Rectangle 10"/>
          <p:cNvSpPr/>
          <p:nvPr/>
        </p:nvSpPr>
        <p:spPr>
          <a:xfrm>
            <a:off x="1115616" y="3645024"/>
            <a:ext cx="2808312" cy="648072"/>
          </a:xfrm>
          <a:prstGeom prst="rect">
            <a:avLst/>
          </a:prstGeom>
          <a:noFill/>
          <a:ln>
            <a:solidFill>
              <a:srgbClr val="CA2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CA2260"/>
                </a:solidFill>
                <a:latin typeface="Arial" panose="020B0604020202020204" pitchFamily="34" charset="0"/>
                <a:cs typeface="Arial" panose="020B0604020202020204" pitchFamily="34" charset="0"/>
              </a:rPr>
              <a:t>Infos et remise de documents</a:t>
            </a:r>
            <a:endParaRPr lang="fr-FR" b="1" dirty="0">
              <a:solidFill>
                <a:srgbClr val="CA2260"/>
              </a:solidFill>
              <a:latin typeface="Arial" panose="020B0604020202020204" pitchFamily="34" charset="0"/>
              <a:cs typeface="Arial" panose="020B0604020202020204" pitchFamily="34" charset="0"/>
            </a:endParaRPr>
          </a:p>
        </p:txBody>
      </p:sp>
      <p:sp>
        <p:nvSpPr>
          <p:cNvPr id="13"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pic>
        <p:nvPicPr>
          <p:cNvPr id="10242" name="Picture 2" descr="Y:\Education_financiere_Public\01-ACTIONS\A-PORTAIL\02-Images\6-Picto PPT\distance-bl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716" y="4873972"/>
            <a:ext cx="1372964" cy="1372964"/>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4067944" y="4509120"/>
            <a:ext cx="576064" cy="707886"/>
          </a:xfrm>
          <a:prstGeom prst="rect">
            <a:avLst/>
          </a:prstGeom>
          <a:noFill/>
        </p:spPr>
        <p:txBody>
          <a:bodyPr wrap="square" rtlCol="0">
            <a:spAutoFit/>
          </a:bodyPr>
          <a:lstStyle/>
          <a:p>
            <a:pPr algn="ctr"/>
            <a:r>
              <a:rPr lang="fr-FR" sz="4000" b="1" dirty="0" smtClean="0">
                <a:solidFill>
                  <a:srgbClr val="203B73"/>
                </a:solidFill>
                <a:latin typeface="Arial" panose="020B0604020202020204" pitchFamily="34" charset="0"/>
                <a:cs typeface="Arial" panose="020B0604020202020204" pitchFamily="34" charset="0"/>
              </a:rPr>
              <a:t>1</a:t>
            </a:r>
            <a:endParaRPr lang="fr-FR" sz="4000" b="1" dirty="0">
              <a:solidFill>
                <a:srgbClr val="203B73"/>
              </a:solidFill>
              <a:latin typeface="Arial" panose="020B0604020202020204" pitchFamily="34" charset="0"/>
              <a:cs typeface="Arial" panose="020B0604020202020204" pitchFamily="34" charset="0"/>
            </a:endParaRPr>
          </a:p>
        </p:txBody>
      </p:sp>
      <p:sp>
        <p:nvSpPr>
          <p:cNvPr id="15" name="ZoneTexte 14"/>
          <p:cNvSpPr txBox="1"/>
          <p:nvPr/>
        </p:nvSpPr>
        <p:spPr>
          <a:xfrm>
            <a:off x="2555776" y="5539050"/>
            <a:ext cx="684076" cy="707886"/>
          </a:xfrm>
          <a:prstGeom prst="rect">
            <a:avLst/>
          </a:prstGeom>
          <a:noFill/>
        </p:spPr>
        <p:txBody>
          <a:bodyPr wrap="square" rtlCol="0">
            <a:spAutoFit/>
          </a:bodyPr>
          <a:lstStyle/>
          <a:p>
            <a:pPr algn="ctr"/>
            <a:r>
              <a:rPr lang="fr-FR" sz="4000" b="1" dirty="0">
                <a:solidFill>
                  <a:srgbClr val="203B73"/>
                </a:solidFill>
                <a:latin typeface="Arial" panose="020B0604020202020204" pitchFamily="34" charset="0"/>
                <a:cs typeface="Arial" panose="020B0604020202020204" pitchFamily="34" charset="0"/>
              </a:rPr>
              <a:t>2</a:t>
            </a:r>
          </a:p>
        </p:txBody>
      </p:sp>
      <p:sp>
        <p:nvSpPr>
          <p:cNvPr id="16" name="ZoneTexte 15"/>
          <p:cNvSpPr txBox="1"/>
          <p:nvPr/>
        </p:nvSpPr>
        <p:spPr>
          <a:xfrm>
            <a:off x="478590" y="3645024"/>
            <a:ext cx="637026" cy="707886"/>
          </a:xfrm>
          <a:prstGeom prst="rect">
            <a:avLst/>
          </a:prstGeom>
          <a:noFill/>
        </p:spPr>
        <p:txBody>
          <a:bodyPr wrap="square" rtlCol="0">
            <a:spAutoFit/>
          </a:bodyPr>
          <a:lstStyle/>
          <a:p>
            <a:pPr algn="ctr"/>
            <a:r>
              <a:rPr lang="fr-FR" sz="4000" b="1" dirty="0">
                <a:solidFill>
                  <a:srgbClr val="203B73"/>
                </a:solidFill>
                <a:latin typeface="Arial" panose="020B0604020202020204" pitchFamily="34" charset="0"/>
                <a:cs typeface="Arial" panose="020B0604020202020204" pitchFamily="34" charset="0"/>
              </a:rPr>
              <a:t>3</a:t>
            </a:r>
          </a:p>
        </p:txBody>
      </p:sp>
      <p:sp>
        <p:nvSpPr>
          <p:cNvPr id="17" name="ZoneTexte 16"/>
          <p:cNvSpPr txBox="1"/>
          <p:nvPr/>
        </p:nvSpPr>
        <p:spPr>
          <a:xfrm>
            <a:off x="5040175" y="1454877"/>
            <a:ext cx="589713" cy="707886"/>
          </a:xfrm>
          <a:prstGeom prst="rect">
            <a:avLst/>
          </a:prstGeom>
          <a:noFill/>
        </p:spPr>
        <p:txBody>
          <a:bodyPr wrap="square" rtlCol="0">
            <a:spAutoFit/>
          </a:bodyPr>
          <a:lstStyle/>
          <a:p>
            <a:pPr algn="ctr"/>
            <a:r>
              <a:rPr lang="fr-FR" sz="4000" b="1" dirty="0">
                <a:solidFill>
                  <a:srgbClr val="203B73"/>
                </a:solidFill>
                <a:latin typeface="Arial" panose="020B0604020202020204" pitchFamily="34" charset="0"/>
                <a:cs typeface="Arial" panose="020B0604020202020204" pitchFamily="34" charset="0"/>
              </a:rPr>
              <a:t>4</a:t>
            </a:r>
          </a:p>
        </p:txBody>
      </p:sp>
      <p:sp>
        <p:nvSpPr>
          <p:cNvPr id="18" name="ZoneTexte 17"/>
          <p:cNvSpPr txBox="1"/>
          <p:nvPr/>
        </p:nvSpPr>
        <p:spPr>
          <a:xfrm>
            <a:off x="5239335" y="3266868"/>
            <a:ext cx="504102" cy="707886"/>
          </a:xfrm>
          <a:prstGeom prst="rect">
            <a:avLst/>
          </a:prstGeom>
          <a:noFill/>
        </p:spPr>
        <p:txBody>
          <a:bodyPr wrap="square" rtlCol="0">
            <a:spAutoFit/>
          </a:bodyPr>
          <a:lstStyle/>
          <a:p>
            <a:pPr algn="ctr"/>
            <a:r>
              <a:rPr lang="fr-FR" sz="4000" b="1" dirty="0">
                <a:solidFill>
                  <a:srgbClr val="203B73"/>
                </a:solidFill>
                <a:latin typeface="Arial" panose="020B0604020202020204" pitchFamily="34" charset="0"/>
                <a:cs typeface="Arial" panose="020B0604020202020204" pitchFamily="34" charset="0"/>
              </a:rPr>
              <a:t>5</a:t>
            </a:r>
          </a:p>
        </p:txBody>
      </p:sp>
      <p:sp>
        <p:nvSpPr>
          <p:cNvPr id="19" name="ZoneTexte 18"/>
          <p:cNvSpPr txBox="1"/>
          <p:nvPr/>
        </p:nvSpPr>
        <p:spPr>
          <a:xfrm>
            <a:off x="1142911" y="1912113"/>
            <a:ext cx="548769" cy="707886"/>
          </a:xfrm>
          <a:prstGeom prst="rect">
            <a:avLst/>
          </a:prstGeom>
          <a:noFill/>
        </p:spPr>
        <p:txBody>
          <a:bodyPr wrap="square" rtlCol="0">
            <a:spAutoFit/>
          </a:bodyPr>
          <a:lstStyle/>
          <a:p>
            <a:pPr algn="ctr"/>
            <a:r>
              <a:rPr lang="fr-FR" sz="4000" b="1" dirty="0">
                <a:solidFill>
                  <a:srgbClr val="203B73"/>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42283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169476"/>
            <a:ext cx="8784976" cy="1015663"/>
          </a:xfrm>
          <a:prstGeom prst="rect">
            <a:avLst/>
          </a:prstGeom>
          <a:noFill/>
        </p:spPr>
        <p:txBody>
          <a:bodyPr wrap="square" rtlCol="0">
            <a:spAutoFit/>
          </a:bodyPr>
          <a:lstStyle/>
          <a:p>
            <a:pPr algn="ctr"/>
            <a:r>
              <a:rPr lang="fr-FR" sz="3000" b="1" dirty="0">
                <a:solidFill>
                  <a:srgbClr val="203B73"/>
                </a:solidFill>
                <a:latin typeface="Myriad Pro" panose="020B0503030403020204" pitchFamily="34" charset="0"/>
                <a:cs typeface="Arial" panose="020B0604020202020204" pitchFamily="34" charset="0"/>
              </a:rPr>
              <a:t>L</a:t>
            </a:r>
            <a:r>
              <a:rPr lang="fr-FR" sz="3000" b="1" dirty="0" smtClean="0">
                <a:solidFill>
                  <a:srgbClr val="203B73"/>
                </a:solidFill>
                <a:latin typeface="Myriad Pro" panose="020B0503030403020204" pitchFamily="34" charset="0"/>
                <a:cs typeface="Arial" panose="020B0604020202020204" pitchFamily="34" charset="0"/>
              </a:rPr>
              <a:t>es étapes pour obtenir un crédit à la consommation. </a:t>
            </a:r>
            <a:endParaRPr lang="fr-FR" sz="3000" b="1" dirty="0">
              <a:solidFill>
                <a:srgbClr val="203B73"/>
              </a:solidFill>
              <a:latin typeface="Myriad Pro" panose="020B0503030403020204" pitchFamily="34" charset="0"/>
              <a:cs typeface="Arial" panose="020B0604020202020204" pitchFamily="34" charset="0"/>
            </a:endParaRPr>
          </a:p>
        </p:txBody>
      </p:sp>
      <p:sp>
        <p:nvSpPr>
          <p:cNvPr id="7" name="Rectangle 6"/>
          <p:cNvSpPr/>
          <p:nvPr/>
        </p:nvSpPr>
        <p:spPr>
          <a:xfrm>
            <a:off x="3946549" y="5805264"/>
            <a:ext cx="2808312" cy="648072"/>
          </a:xfrm>
          <a:prstGeom prst="rect">
            <a:avLst/>
          </a:prstGeom>
          <a:noFill/>
          <a:ln>
            <a:solidFill>
              <a:srgbClr val="CA2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CA2260"/>
                </a:solidFill>
                <a:latin typeface="Arial" panose="020B0604020202020204" pitchFamily="34" charset="0"/>
                <a:cs typeface="Arial" panose="020B0604020202020204" pitchFamily="34" charset="0"/>
              </a:rPr>
              <a:t>Mise à disposition des fonds</a:t>
            </a:r>
          </a:p>
        </p:txBody>
      </p:sp>
      <p:sp>
        <p:nvSpPr>
          <p:cNvPr id="8" name="Rectangle 7"/>
          <p:cNvSpPr/>
          <p:nvPr/>
        </p:nvSpPr>
        <p:spPr>
          <a:xfrm>
            <a:off x="3931306" y="2266732"/>
            <a:ext cx="2808312" cy="648072"/>
          </a:xfrm>
          <a:prstGeom prst="rect">
            <a:avLst/>
          </a:prstGeom>
          <a:noFill/>
          <a:ln>
            <a:solidFill>
              <a:srgbClr val="CA2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CA2260"/>
                </a:solidFill>
                <a:latin typeface="Arial" panose="020B0604020202020204" pitchFamily="34" charset="0"/>
                <a:cs typeface="Arial" panose="020B0604020202020204" pitchFamily="34" charset="0"/>
              </a:rPr>
              <a:t>Analyse du dossier</a:t>
            </a:r>
          </a:p>
        </p:txBody>
      </p:sp>
      <p:sp>
        <p:nvSpPr>
          <p:cNvPr id="9" name="Rectangle 8"/>
          <p:cNvSpPr/>
          <p:nvPr/>
        </p:nvSpPr>
        <p:spPr>
          <a:xfrm>
            <a:off x="3946549" y="4034458"/>
            <a:ext cx="2808312" cy="648072"/>
          </a:xfrm>
          <a:prstGeom prst="rect">
            <a:avLst/>
          </a:prstGeom>
          <a:noFill/>
          <a:ln>
            <a:solidFill>
              <a:srgbClr val="CA2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CA2260"/>
                </a:solidFill>
                <a:latin typeface="Arial" panose="020B0604020202020204" pitchFamily="34" charset="0"/>
                <a:cs typeface="Arial" panose="020B0604020202020204" pitchFamily="34" charset="0"/>
              </a:rPr>
              <a:t>Offre de crédit</a:t>
            </a:r>
          </a:p>
        </p:txBody>
      </p:sp>
      <p:sp>
        <p:nvSpPr>
          <p:cNvPr id="10" name="Rectangle 9"/>
          <p:cNvSpPr/>
          <p:nvPr/>
        </p:nvSpPr>
        <p:spPr>
          <a:xfrm>
            <a:off x="3920508" y="4919861"/>
            <a:ext cx="2808312" cy="648072"/>
          </a:xfrm>
          <a:prstGeom prst="rect">
            <a:avLst/>
          </a:prstGeom>
          <a:noFill/>
          <a:ln>
            <a:solidFill>
              <a:srgbClr val="CA2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CA2260"/>
                </a:solidFill>
                <a:latin typeface="Arial" panose="020B0604020202020204" pitchFamily="34" charset="0"/>
                <a:cs typeface="Arial" panose="020B0604020202020204" pitchFamily="34" charset="0"/>
              </a:rPr>
              <a:t>Signature du contrat</a:t>
            </a:r>
          </a:p>
        </p:txBody>
      </p:sp>
      <p:sp>
        <p:nvSpPr>
          <p:cNvPr id="12" name="Rectangle 11"/>
          <p:cNvSpPr/>
          <p:nvPr/>
        </p:nvSpPr>
        <p:spPr>
          <a:xfrm>
            <a:off x="3936986" y="1381329"/>
            <a:ext cx="2808312" cy="648072"/>
          </a:xfrm>
          <a:prstGeom prst="rect">
            <a:avLst/>
          </a:prstGeom>
          <a:noFill/>
          <a:ln>
            <a:solidFill>
              <a:srgbClr val="CA2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CA2260"/>
                </a:solidFill>
                <a:latin typeface="Arial" panose="020B0604020202020204" pitchFamily="34" charset="0"/>
                <a:cs typeface="Arial" panose="020B0604020202020204" pitchFamily="34" charset="0"/>
              </a:rPr>
              <a:t>Dépôt de la demande</a:t>
            </a:r>
          </a:p>
        </p:txBody>
      </p:sp>
      <p:sp>
        <p:nvSpPr>
          <p:cNvPr id="11" name="Rectangle 10"/>
          <p:cNvSpPr/>
          <p:nvPr/>
        </p:nvSpPr>
        <p:spPr>
          <a:xfrm>
            <a:off x="3946549" y="3152135"/>
            <a:ext cx="2808312" cy="648072"/>
          </a:xfrm>
          <a:prstGeom prst="rect">
            <a:avLst/>
          </a:prstGeom>
          <a:noFill/>
          <a:ln>
            <a:solidFill>
              <a:srgbClr val="CA2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CA2260"/>
                </a:solidFill>
                <a:latin typeface="Arial" panose="020B0604020202020204" pitchFamily="34" charset="0"/>
                <a:cs typeface="Arial" panose="020B0604020202020204" pitchFamily="34" charset="0"/>
              </a:rPr>
              <a:t>Infos et remise de documents</a:t>
            </a:r>
          </a:p>
        </p:txBody>
      </p:sp>
      <p:sp>
        <p:nvSpPr>
          <p:cNvPr id="13" name="ZoneTexte 12"/>
          <p:cNvSpPr txBox="1"/>
          <p:nvPr/>
        </p:nvSpPr>
        <p:spPr>
          <a:xfrm>
            <a:off x="2877233" y="1322297"/>
            <a:ext cx="455576" cy="707886"/>
          </a:xfrm>
          <a:prstGeom prst="rect">
            <a:avLst/>
          </a:prstGeom>
          <a:noFill/>
        </p:spPr>
        <p:txBody>
          <a:bodyPr wrap="square" rtlCol="0">
            <a:spAutoFit/>
          </a:bodyPr>
          <a:lstStyle/>
          <a:p>
            <a:pPr algn="ctr"/>
            <a:r>
              <a:rPr lang="fr-FR" sz="4000" b="1" dirty="0" smtClean="0">
                <a:solidFill>
                  <a:srgbClr val="203B73"/>
                </a:solidFill>
                <a:latin typeface="Arial" panose="020B0604020202020204" pitchFamily="34" charset="0"/>
                <a:cs typeface="Arial" panose="020B0604020202020204" pitchFamily="34" charset="0"/>
              </a:rPr>
              <a:t>1</a:t>
            </a:r>
            <a:endParaRPr lang="fr-FR" sz="4000" b="1" dirty="0">
              <a:solidFill>
                <a:srgbClr val="203B73"/>
              </a:solidFill>
              <a:latin typeface="Arial" panose="020B0604020202020204" pitchFamily="34" charset="0"/>
              <a:cs typeface="Arial" panose="020B0604020202020204" pitchFamily="34" charset="0"/>
            </a:endParaRPr>
          </a:p>
        </p:txBody>
      </p:sp>
      <p:sp>
        <p:nvSpPr>
          <p:cNvPr id="15" name="ZoneTexte 14"/>
          <p:cNvSpPr txBox="1"/>
          <p:nvPr/>
        </p:nvSpPr>
        <p:spPr>
          <a:xfrm>
            <a:off x="2849238" y="2246898"/>
            <a:ext cx="517705" cy="707886"/>
          </a:xfrm>
          <a:prstGeom prst="rect">
            <a:avLst/>
          </a:prstGeom>
          <a:noFill/>
        </p:spPr>
        <p:txBody>
          <a:bodyPr wrap="square" rtlCol="0">
            <a:spAutoFit/>
          </a:bodyPr>
          <a:lstStyle/>
          <a:p>
            <a:pPr algn="ctr"/>
            <a:r>
              <a:rPr lang="fr-FR" sz="4000" b="1" dirty="0">
                <a:solidFill>
                  <a:srgbClr val="203B73"/>
                </a:solidFill>
                <a:latin typeface="Arial" panose="020B0604020202020204" pitchFamily="34" charset="0"/>
                <a:cs typeface="Arial" panose="020B0604020202020204" pitchFamily="34" charset="0"/>
              </a:rPr>
              <a:t>2</a:t>
            </a:r>
          </a:p>
        </p:txBody>
      </p:sp>
      <p:sp>
        <p:nvSpPr>
          <p:cNvPr id="16" name="ZoneTexte 15"/>
          <p:cNvSpPr txBox="1"/>
          <p:nvPr/>
        </p:nvSpPr>
        <p:spPr>
          <a:xfrm>
            <a:off x="2808174" y="3191937"/>
            <a:ext cx="562415" cy="707886"/>
          </a:xfrm>
          <a:prstGeom prst="rect">
            <a:avLst/>
          </a:prstGeom>
          <a:noFill/>
        </p:spPr>
        <p:txBody>
          <a:bodyPr wrap="square" rtlCol="0">
            <a:spAutoFit/>
          </a:bodyPr>
          <a:lstStyle/>
          <a:p>
            <a:pPr algn="ctr"/>
            <a:r>
              <a:rPr lang="fr-FR" sz="4000" b="1" dirty="0">
                <a:solidFill>
                  <a:srgbClr val="203B73"/>
                </a:solidFill>
                <a:latin typeface="Arial" panose="020B0604020202020204" pitchFamily="34" charset="0"/>
                <a:cs typeface="Arial" panose="020B0604020202020204" pitchFamily="34" charset="0"/>
              </a:rPr>
              <a:t>3</a:t>
            </a:r>
          </a:p>
        </p:txBody>
      </p:sp>
      <p:sp>
        <p:nvSpPr>
          <p:cNvPr id="17" name="ZoneTexte 16"/>
          <p:cNvSpPr txBox="1"/>
          <p:nvPr/>
        </p:nvSpPr>
        <p:spPr>
          <a:xfrm>
            <a:off x="2837430" y="4004551"/>
            <a:ext cx="455576" cy="707886"/>
          </a:xfrm>
          <a:prstGeom prst="rect">
            <a:avLst/>
          </a:prstGeom>
          <a:noFill/>
        </p:spPr>
        <p:txBody>
          <a:bodyPr wrap="square" rtlCol="0">
            <a:spAutoFit/>
          </a:bodyPr>
          <a:lstStyle/>
          <a:p>
            <a:pPr algn="ctr"/>
            <a:r>
              <a:rPr lang="fr-FR" sz="4000" b="1" dirty="0">
                <a:solidFill>
                  <a:srgbClr val="203B73"/>
                </a:solidFill>
                <a:latin typeface="Arial" panose="020B0604020202020204" pitchFamily="34" charset="0"/>
                <a:cs typeface="Arial" panose="020B0604020202020204" pitchFamily="34" charset="0"/>
              </a:rPr>
              <a:t>4</a:t>
            </a:r>
          </a:p>
        </p:txBody>
      </p:sp>
      <p:sp>
        <p:nvSpPr>
          <p:cNvPr id="18" name="ZoneTexte 17"/>
          <p:cNvSpPr txBox="1"/>
          <p:nvPr/>
        </p:nvSpPr>
        <p:spPr>
          <a:xfrm>
            <a:off x="2834884" y="4887007"/>
            <a:ext cx="508997" cy="707886"/>
          </a:xfrm>
          <a:prstGeom prst="rect">
            <a:avLst/>
          </a:prstGeom>
          <a:noFill/>
        </p:spPr>
        <p:txBody>
          <a:bodyPr wrap="square" rtlCol="0">
            <a:spAutoFit/>
          </a:bodyPr>
          <a:lstStyle/>
          <a:p>
            <a:pPr algn="ctr"/>
            <a:r>
              <a:rPr lang="fr-FR" sz="4000" b="1" dirty="0">
                <a:solidFill>
                  <a:srgbClr val="203B73"/>
                </a:solidFill>
                <a:latin typeface="Arial" panose="020B0604020202020204" pitchFamily="34" charset="0"/>
                <a:cs typeface="Arial" panose="020B0604020202020204" pitchFamily="34" charset="0"/>
              </a:rPr>
              <a:t>5</a:t>
            </a:r>
          </a:p>
        </p:txBody>
      </p:sp>
      <p:sp>
        <p:nvSpPr>
          <p:cNvPr id="19" name="ZoneTexte 18"/>
          <p:cNvSpPr txBox="1"/>
          <p:nvPr/>
        </p:nvSpPr>
        <p:spPr>
          <a:xfrm>
            <a:off x="2834884" y="5769463"/>
            <a:ext cx="540275" cy="707886"/>
          </a:xfrm>
          <a:prstGeom prst="rect">
            <a:avLst/>
          </a:prstGeom>
          <a:noFill/>
        </p:spPr>
        <p:txBody>
          <a:bodyPr wrap="square" rtlCol="0">
            <a:spAutoFit/>
          </a:bodyPr>
          <a:lstStyle/>
          <a:p>
            <a:pPr algn="ctr"/>
            <a:r>
              <a:rPr lang="fr-FR" sz="4000" b="1" dirty="0">
                <a:solidFill>
                  <a:srgbClr val="203B73"/>
                </a:solidFill>
                <a:latin typeface="Arial" panose="020B0604020202020204" pitchFamily="34" charset="0"/>
                <a:cs typeface="Arial" panose="020B0604020202020204" pitchFamily="34" charset="0"/>
              </a:rPr>
              <a:t>6</a:t>
            </a:r>
          </a:p>
        </p:txBody>
      </p:sp>
      <p:sp>
        <p:nvSpPr>
          <p:cNvPr id="20"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pic>
        <p:nvPicPr>
          <p:cNvPr id="11266" name="Picture 2" descr="Y:\Education_financiere_Public\01-ACTIONS\A-PORTAIL\02-Images\6-Picto PPT\books-stack-of-three-bl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5" y="2949484"/>
            <a:ext cx="2111336" cy="211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318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68313" y="980728"/>
            <a:ext cx="8280151" cy="6408712"/>
          </a:xfrm>
        </p:spPr>
        <p:txBody>
          <a:bodyPr>
            <a:normAutofit fontScale="70000" lnSpcReduction="20000"/>
          </a:bodyPr>
          <a:lstStyle/>
          <a:p>
            <a:pPr marL="0" lvl="1" indent="0" algn="just">
              <a:lnSpc>
                <a:spcPct val="90000"/>
              </a:lnSpc>
              <a:buNone/>
            </a:pPr>
            <a:r>
              <a:rPr lang="fr-FR" sz="3200" b="1" dirty="0">
                <a:solidFill>
                  <a:srgbClr val="CA2260"/>
                </a:solidFill>
                <a:latin typeface="Myriad Pro" panose="020B0503030403020204" pitchFamily="34" charset="0"/>
                <a:cs typeface="Arial" panose="020B0604020202020204" pitchFamily="34" charset="0"/>
              </a:rPr>
              <a:t>S</a:t>
            </a:r>
            <a:r>
              <a:rPr lang="fr-FR" sz="3200" b="1" dirty="0" smtClean="0">
                <a:solidFill>
                  <a:srgbClr val="CA2260"/>
                </a:solidFill>
                <a:latin typeface="Myriad Pro" panose="020B0503030403020204" pitchFamily="34" charset="0"/>
                <a:cs typeface="Arial" panose="020B0604020202020204" pitchFamily="34" charset="0"/>
              </a:rPr>
              <a:t>ouscrire……</a:t>
            </a:r>
          </a:p>
          <a:p>
            <a:pPr marL="0" lvl="1" indent="0" algn="just">
              <a:lnSpc>
                <a:spcPct val="90000"/>
              </a:lnSpc>
              <a:buNone/>
            </a:pPr>
            <a:endParaRPr lang="fr-FR" sz="3200" dirty="0">
              <a:solidFill>
                <a:srgbClr val="203B73"/>
              </a:solidFill>
              <a:latin typeface="Myriad Pro" panose="020B0503030403020204" pitchFamily="34" charset="0"/>
              <a:cs typeface="Arial" panose="020B0604020202020204" pitchFamily="34" charset="0"/>
            </a:endParaRPr>
          </a:p>
          <a:p>
            <a:pPr marL="457200" lvl="1" indent="0">
              <a:lnSpc>
                <a:spcPct val="70000"/>
              </a:lnSpc>
              <a:buNone/>
            </a:pPr>
            <a:endParaRPr lang="fr-FR" sz="3100" dirty="0" smtClean="0">
              <a:solidFill>
                <a:srgbClr val="203B73"/>
              </a:solidFill>
              <a:latin typeface="Myriad Pro" panose="020B0503030403020204" pitchFamily="34" charset="0"/>
              <a:cs typeface="Arial" panose="020B0604020202020204" pitchFamily="34" charset="0"/>
            </a:endParaRPr>
          </a:p>
          <a:p>
            <a:pPr marL="457200" lvl="1" indent="0">
              <a:lnSpc>
                <a:spcPct val="70000"/>
              </a:lnSpc>
              <a:buNone/>
            </a:pPr>
            <a:r>
              <a:rPr lang="fr-FR" sz="3100" b="1" u="sng" dirty="0" smtClean="0">
                <a:solidFill>
                  <a:srgbClr val="203B73"/>
                </a:solidFill>
                <a:latin typeface="Myriad Pro" panose="020B0503030403020204" pitchFamily="34" charset="0"/>
                <a:cs typeface="Arial" panose="020B0604020202020204" pitchFamily="34" charset="0"/>
              </a:rPr>
              <a:t>Phase précontractuelle</a:t>
            </a:r>
          </a:p>
          <a:p>
            <a:pPr marL="457200" lvl="1" indent="0">
              <a:lnSpc>
                <a:spcPct val="70000"/>
              </a:lnSpc>
              <a:buNone/>
            </a:pPr>
            <a:r>
              <a:rPr lang="fr-FR" sz="3100" dirty="0">
                <a:solidFill>
                  <a:srgbClr val="203B73"/>
                </a:solidFill>
                <a:latin typeface="Myriad Pro" panose="020B0503030403020204" pitchFamily="34" charset="0"/>
                <a:cs typeface="Arial" panose="020B0604020202020204" pitchFamily="34" charset="0"/>
              </a:rPr>
              <a:t>	</a:t>
            </a:r>
            <a:endParaRPr lang="fr-FR" sz="3100" dirty="0" smtClean="0">
              <a:solidFill>
                <a:srgbClr val="203B73"/>
              </a:solidFill>
              <a:latin typeface="Myriad Pro" panose="020B0503030403020204" pitchFamily="34" charset="0"/>
              <a:cs typeface="Arial" panose="020B0604020202020204" pitchFamily="34" charset="0"/>
            </a:endParaRPr>
          </a:p>
          <a:p>
            <a:pPr marL="457200" lvl="1" indent="0">
              <a:lnSpc>
                <a:spcPct val="120000"/>
              </a:lnSpc>
              <a:buNone/>
            </a:pPr>
            <a:r>
              <a:rPr lang="fr-FR" sz="3100" dirty="0">
                <a:solidFill>
                  <a:srgbClr val="203B73"/>
                </a:solidFill>
                <a:latin typeface="Myriad Pro" panose="020B0503030403020204" pitchFamily="34" charset="0"/>
                <a:cs typeface="Arial" panose="020B0604020202020204" pitchFamily="34" charset="0"/>
              </a:rPr>
              <a:t> </a:t>
            </a:r>
            <a:r>
              <a:rPr lang="fr-FR" sz="3100" dirty="0" smtClean="0">
                <a:solidFill>
                  <a:srgbClr val="203B73"/>
                </a:solidFill>
                <a:latin typeface="Myriad Pro" panose="020B0503030403020204" pitchFamily="34" charset="0"/>
                <a:cs typeface="Arial" panose="020B0604020202020204" pitchFamily="34" charset="0"/>
              </a:rPr>
              <a:t>      </a:t>
            </a:r>
            <a:r>
              <a:rPr lang="fr-FR" sz="3100" b="1" dirty="0" smtClean="0">
                <a:solidFill>
                  <a:srgbClr val="203B73"/>
                </a:solidFill>
                <a:latin typeface="Myriad Pro" panose="020B0503030403020204" pitchFamily="34" charset="0"/>
                <a:cs typeface="Arial" panose="020B0604020202020204" pitchFamily="34" charset="0"/>
              </a:rPr>
              <a:t>Publicité</a:t>
            </a:r>
            <a:r>
              <a:rPr lang="fr-FR" sz="3100" dirty="0" smtClean="0">
                <a:solidFill>
                  <a:srgbClr val="203B73"/>
                </a:solidFill>
                <a:latin typeface="Myriad Pro" panose="020B0503030403020204" pitchFamily="34" charset="0"/>
                <a:cs typeface="Arial" panose="020B0604020202020204" pitchFamily="34" charset="0"/>
              </a:rPr>
              <a:t> : mentions obligatoires (avertissement, TAEG, coût total, coût de l’assurance) </a:t>
            </a:r>
          </a:p>
          <a:p>
            <a:pPr marL="457200" lvl="1" indent="0">
              <a:lnSpc>
                <a:spcPct val="70000"/>
              </a:lnSpc>
              <a:buNone/>
            </a:pPr>
            <a:endParaRPr lang="fr-FR" sz="3100" dirty="0" smtClean="0">
              <a:solidFill>
                <a:srgbClr val="203B73"/>
              </a:solidFill>
              <a:latin typeface="Myriad Pro" panose="020B0503030403020204" pitchFamily="34" charset="0"/>
              <a:cs typeface="Arial" panose="020B0604020202020204" pitchFamily="34" charset="0"/>
            </a:endParaRPr>
          </a:p>
          <a:p>
            <a:pPr marL="457200" lvl="1" indent="0">
              <a:lnSpc>
                <a:spcPct val="120000"/>
              </a:lnSpc>
              <a:buNone/>
            </a:pPr>
            <a:r>
              <a:rPr lang="fr-FR" sz="3100" b="1" dirty="0" smtClean="0">
                <a:solidFill>
                  <a:srgbClr val="203B73"/>
                </a:solidFill>
                <a:latin typeface="Myriad Pro" panose="020B0503030403020204" pitchFamily="34" charset="0"/>
                <a:cs typeface="Arial" panose="020B0604020202020204" pitchFamily="34" charset="0"/>
              </a:rPr>
              <a:t>	Information préalable : </a:t>
            </a:r>
            <a:r>
              <a:rPr lang="fr-FR" sz="3100" dirty="0" smtClean="0">
                <a:solidFill>
                  <a:srgbClr val="203B73"/>
                </a:solidFill>
                <a:latin typeface="Myriad Pro" panose="020B0503030403020204" pitchFamily="34" charset="0"/>
                <a:cs typeface="Arial" panose="020B0604020202020204" pitchFamily="34" charset="0"/>
              </a:rPr>
              <a:t>remise d’une fiche précontractuelle standardisée, fiche de dialogue dans le cas d’une opération de crédit conclue sur un lieu de vente ou au moyen d’une communication à distance. </a:t>
            </a:r>
            <a:endParaRPr lang="fr-FR" sz="3100" dirty="0">
              <a:solidFill>
                <a:srgbClr val="203B73"/>
              </a:solidFill>
              <a:latin typeface="Myriad Pro" panose="020B0503030403020204" pitchFamily="34" charset="0"/>
              <a:cs typeface="Arial" panose="020B0604020202020204" pitchFamily="34" charset="0"/>
            </a:endParaRPr>
          </a:p>
          <a:p>
            <a:pPr marL="457200" lvl="1" indent="0">
              <a:lnSpc>
                <a:spcPct val="120000"/>
              </a:lnSpc>
              <a:buNone/>
            </a:pPr>
            <a:r>
              <a:rPr lang="fr-FR" sz="3100" dirty="0" smtClean="0">
                <a:solidFill>
                  <a:srgbClr val="203B73"/>
                </a:solidFill>
                <a:latin typeface="Myriad Pro" panose="020B0503030403020204" pitchFamily="34" charset="0"/>
                <a:cs typeface="Arial" panose="020B0604020202020204" pitchFamily="34" charset="0"/>
              </a:rPr>
              <a:t>	</a:t>
            </a:r>
          </a:p>
          <a:p>
            <a:pPr marL="457200" lvl="1" indent="0">
              <a:lnSpc>
                <a:spcPct val="120000"/>
              </a:lnSpc>
              <a:buNone/>
            </a:pPr>
            <a:r>
              <a:rPr lang="fr-FR" sz="3100" dirty="0">
                <a:solidFill>
                  <a:srgbClr val="203B73"/>
                </a:solidFill>
                <a:latin typeface="Myriad Pro" panose="020B0503030403020204" pitchFamily="34" charset="0"/>
                <a:cs typeface="Arial" panose="020B0604020202020204" pitchFamily="34" charset="0"/>
              </a:rPr>
              <a:t>	</a:t>
            </a:r>
            <a:r>
              <a:rPr lang="fr-FR" sz="3100" b="1" dirty="0" smtClean="0">
                <a:solidFill>
                  <a:srgbClr val="203B73"/>
                </a:solidFill>
                <a:latin typeface="Myriad Pro" panose="020B0503030403020204" pitchFamily="34" charset="0"/>
                <a:cs typeface="Arial" panose="020B0604020202020204" pitchFamily="34" charset="0"/>
              </a:rPr>
              <a:t>Explications et vérification de la solvabilité : </a:t>
            </a:r>
            <a:r>
              <a:rPr lang="fr-FR" sz="3100" dirty="0" smtClean="0">
                <a:solidFill>
                  <a:srgbClr val="203B73"/>
                </a:solidFill>
                <a:latin typeface="Myriad Pro" panose="020B0503030403020204" pitchFamily="34" charset="0"/>
                <a:cs typeface="Arial" panose="020B0604020202020204" pitchFamily="34" charset="0"/>
              </a:rPr>
              <a:t>obligations à la charge du prêteur</a:t>
            </a:r>
            <a:endParaRPr lang="fr-FR" sz="3100" b="1" dirty="0" smtClean="0">
              <a:solidFill>
                <a:srgbClr val="203B73"/>
              </a:solidFill>
              <a:latin typeface="Myriad Pro" panose="020B0503030403020204" pitchFamily="34" charset="0"/>
              <a:cs typeface="Arial" panose="020B0604020202020204" pitchFamily="34" charset="0"/>
            </a:endParaRPr>
          </a:p>
          <a:p>
            <a:pPr marL="457200" lvl="1" indent="0">
              <a:lnSpc>
                <a:spcPct val="120000"/>
              </a:lnSpc>
              <a:buNone/>
            </a:pPr>
            <a:endParaRPr lang="fr-FR" sz="3100" dirty="0">
              <a:solidFill>
                <a:srgbClr val="203B73"/>
              </a:solidFill>
              <a:latin typeface="Myriad Pro" panose="020B0503030403020204" pitchFamily="34" charset="0"/>
              <a:cs typeface="Arial" panose="020B0604020202020204" pitchFamily="34" charset="0"/>
            </a:endParaRPr>
          </a:p>
          <a:p>
            <a:pPr marL="457200" lvl="1" indent="0">
              <a:lnSpc>
                <a:spcPct val="70000"/>
              </a:lnSpc>
              <a:buNone/>
            </a:pPr>
            <a:endParaRPr lang="fr-FR" sz="3100" dirty="0" smtClean="0">
              <a:solidFill>
                <a:srgbClr val="203B73"/>
              </a:solidFill>
              <a:latin typeface="Myriad Pro" panose="020B0503030403020204" pitchFamily="34" charset="0"/>
              <a:cs typeface="Arial" panose="020B0604020202020204" pitchFamily="34" charset="0"/>
            </a:endParaRPr>
          </a:p>
          <a:p>
            <a:pPr marL="457200" lvl="1" indent="0">
              <a:lnSpc>
                <a:spcPct val="70000"/>
              </a:lnSpc>
              <a:buNone/>
            </a:pPr>
            <a:endParaRPr lang="fr-FR" sz="3100" dirty="0" smtClean="0">
              <a:solidFill>
                <a:srgbClr val="203B73"/>
              </a:solidFill>
              <a:latin typeface="Myriad Pro" panose="020B0503030403020204" pitchFamily="34" charset="0"/>
              <a:cs typeface="Arial" panose="020B0604020202020204" pitchFamily="34" charset="0"/>
            </a:endParaRPr>
          </a:p>
          <a:p>
            <a:pPr marL="457200" lvl="1" indent="0">
              <a:lnSpc>
                <a:spcPct val="70000"/>
              </a:lnSpc>
              <a:buNone/>
            </a:pPr>
            <a:r>
              <a:rPr lang="fr-FR" sz="3100" dirty="0" smtClean="0">
                <a:solidFill>
                  <a:srgbClr val="203B73"/>
                </a:solidFill>
                <a:latin typeface="Myriad Pro" panose="020B0503030403020204" pitchFamily="34" charset="0"/>
                <a:cs typeface="Arial" panose="020B0604020202020204" pitchFamily="34" charset="0"/>
              </a:rPr>
              <a:t> </a:t>
            </a:r>
          </a:p>
          <a:p>
            <a:pPr marL="457200" lvl="1" indent="0">
              <a:lnSpc>
                <a:spcPct val="70000"/>
              </a:lnSpc>
              <a:buNone/>
            </a:pPr>
            <a:endParaRPr lang="fr-FR" sz="2400" dirty="0" smtClean="0">
              <a:solidFill>
                <a:srgbClr val="203B73"/>
              </a:solidFill>
              <a:latin typeface="Arial" panose="020B0604020202020204" pitchFamily="34" charset="0"/>
              <a:cs typeface="Arial" panose="020B0604020202020204" pitchFamily="34" charset="0"/>
            </a:endParaRPr>
          </a:p>
          <a:p>
            <a:pPr marL="457200" lvl="1" indent="0">
              <a:lnSpc>
                <a:spcPct val="70000"/>
              </a:lnSpc>
              <a:buNone/>
            </a:pPr>
            <a:endParaRPr lang="fr-FR" sz="2400" dirty="0" smtClean="0">
              <a:solidFill>
                <a:srgbClr val="203B73"/>
              </a:solidFill>
              <a:latin typeface="Arial" panose="020B0604020202020204" pitchFamily="34" charset="0"/>
              <a:cs typeface="Arial" panose="020B0604020202020204" pitchFamily="34" charset="0"/>
            </a:endParaRPr>
          </a:p>
          <a:p>
            <a:pPr lvl="1">
              <a:lnSpc>
                <a:spcPct val="70000"/>
              </a:lnSpc>
            </a:pPr>
            <a:endParaRPr lang="fr-FR" sz="2400" dirty="0" smtClean="0">
              <a:solidFill>
                <a:srgbClr val="203B73"/>
              </a:solidFill>
              <a:latin typeface="Arial" panose="020B0604020202020204" pitchFamily="34" charset="0"/>
              <a:cs typeface="Arial" panose="020B0604020202020204" pitchFamily="34" charset="0"/>
            </a:endParaRPr>
          </a:p>
          <a:p>
            <a:pPr lvl="1">
              <a:lnSpc>
                <a:spcPct val="70000"/>
              </a:lnSpc>
            </a:pPr>
            <a:endParaRPr lang="fr-FR" sz="900" dirty="0" smtClean="0">
              <a:solidFill>
                <a:srgbClr val="203B73"/>
              </a:solidFill>
              <a:latin typeface="Arial" panose="020B0604020202020204" pitchFamily="34" charset="0"/>
              <a:cs typeface="Arial" panose="020B0604020202020204" pitchFamily="34" charset="0"/>
            </a:endParaRPr>
          </a:p>
          <a:p>
            <a:pPr marL="457200" lvl="1" indent="0">
              <a:lnSpc>
                <a:spcPct val="70000"/>
              </a:lnSpc>
              <a:buNone/>
            </a:pPr>
            <a:endParaRPr lang="fr-FR" sz="2000" dirty="0" smtClean="0">
              <a:solidFill>
                <a:srgbClr val="203B73"/>
              </a:solidFill>
            </a:endParaRPr>
          </a:p>
          <a:p>
            <a:pPr marL="857250" lvl="3" indent="0" algn="just">
              <a:lnSpc>
                <a:spcPct val="90000"/>
              </a:lnSpc>
              <a:buNone/>
            </a:pPr>
            <a:endParaRPr lang="fr-FR" sz="1600" dirty="0" smtClean="0">
              <a:solidFill>
                <a:srgbClr val="203B73"/>
              </a:solidFill>
              <a:latin typeface="Arial" panose="020B0604020202020204" pitchFamily="34" charset="0"/>
              <a:cs typeface="Arial" panose="020B0604020202020204" pitchFamily="34" charset="0"/>
            </a:endParaRPr>
          </a:p>
          <a:p>
            <a:pPr marL="857250" lvl="3" indent="0" algn="just">
              <a:lnSpc>
                <a:spcPct val="90000"/>
              </a:lnSpc>
              <a:buNone/>
            </a:pPr>
            <a:endParaRPr lang="fr-FR" sz="1600" dirty="0" smtClean="0">
              <a:solidFill>
                <a:srgbClr val="203B73"/>
              </a:solidFill>
              <a:latin typeface="Arial" panose="020B0604020202020204" pitchFamily="34" charset="0"/>
              <a:cs typeface="Arial" panose="020B0604020202020204" pitchFamily="34" charset="0"/>
            </a:endParaRPr>
          </a:p>
        </p:txBody>
      </p:sp>
      <p:sp>
        <p:nvSpPr>
          <p:cNvPr id="10"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sp>
        <p:nvSpPr>
          <p:cNvPr id="8" name="Titre 2"/>
          <p:cNvSpPr>
            <a:spLocks noGrp="1"/>
          </p:cNvSpPr>
          <p:nvPr>
            <p:ph type="title"/>
          </p:nvPr>
        </p:nvSpPr>
        <p:spPr>
          <a:xfrm>
            <a:off x="468313" y="-130628"/>
            <a:ext cx="8435280" cy="1368000"/>
          </a:xfrm>
        </p:spPr>
        <p:txBody>
          <a:bodyPr/>
          <a:lstStyle/>
          <a:p>
            <a:pPr marL="0" indent="0">
              <a:buNone/>
            </a:pPr>
            <a:r>
              <a:rPr lang="fr-FR" dirty="0" smtClean="0">
                <a:solidFill>
                  <a:srgbClr val="203B73"/>
                </a:solidFill>
                <a:latin typeface="Myriad Pro" panose="020B0503030403020204" pitchFamily="34" charset="0"/>
                <a:cs typeface="Arial" panose="020B0604020202020204" pitchFamily="34" charset="0"/>
              </a:rPr>
              <a:t>III. Le </a:t>
            </a:r>
            <a:r>
              <a:rPr lang="fr-FR" dirty="0">
                <a:solidFill>
                  <a:srgbClr val="203B73"/>
                </a:solidFill>
                <a:latin typeface="Myriad Pro" panose="020B0503030403020204" pitchFamily="34" charset="0"/>
                <a:cs typeface="Arial" panose="020B0604020202020204" pitchFamily="34" charset="0"/>
              </a:rPr>
              <a:t>C</a:t>
            </a:r>
            <a:r>
              <a:rPr lang="fr-FR" dirty="0" smtClean="0">
                <a:solidFill>
                  <a:srgbClr val="203B73"/>
                </a:solidFill>
                <a:latin typeface="Myriad Pro" panose="020B0503030403020204" pitchFamily="34" charset="0"/>
                <a:cs typeface="Arial" panose="020B0604020202020204" pitchFamily="34" charset="0"/>
              </a:rPr>
              <a:t>rédit à la consommation</a:t>
            </a:r>
            <a:endParaRPr lang="fr-FR" dirty="0">
              <a:solidFill>
                <a:srgbClr val="203B73"/>
              </a:solidFill>
              <a:latin typeface="Myriad Pro" panose="020B0503030403020204" pitchFamily="34" charset="0"/>
              <a:cs typeface="Arial" panose="020B0604020202020204" pitchFamily="34" charset="0"/>
            </a:endParaRPr>
          </a:p>
        </p:txBody>
      </p:sp>
      <p:pic>
        <p:nvPicPr>
          <p:cNvPr id="4098" name="Picture 2" descr="Y:\Education_financiere_Public\01-ACTIONS\A-PORTAIL\02-Images\6-Picto PPT\line-dot-char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2641" y="322448"/>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457" y="234872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555" y="5157192"/>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457" y="3325436"/>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436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971600" y="2107217"/>
            <a:ext cx="6624736" cy="3338007"/>
          </a:xfrm>
        </p:spPr>
        <p:txBody>
          <a:bodyPr>
            <a:normAutofit lnSpcReduction="10000"/>
          </a:bodyPr>
          <a:lstStyle/>
          <a:p>
            <a:pPr marL="0" indent="0" algn="just">
              <a:buNone/>
            </a:pPr>
            <a:r>
              <a:rPr lang="fr-FR" sz="2800" dirty="0" smtClean="0">
                <a:solidFill>
                  <a:srgbClr val="203B73"/>
                </a:solidFill>
                <a:latin typeface="Myriad Pro" panose="020B0503030403020204" pitchFamily="34" charset="0"/>
                <a:cs typeface="Arial" panose="020B0604020202020204" pitchFamily="34" charset="0"/>
              </a:rPr>
              <a:t>Définition générale</a:t>
            </a:r>
          </a:p>
          <a:p>
            <a:pPr marL="0" indent="0" algn="just">
              <a:buNone/>
            </a:pPr>
            <a:endParaRPr lang="fr-FR" sz="2800" dirty="0" smtClean="0">
              <a:solidFill>
                <a:srgbClr val="203B73"/>
              </a:solidFill>
              <a:latin typeface="Myriad Pro" panose="020B0503030403020204" pitchFamily="34" charset="0"/>
              <a:cs typeface="Arial" panose="020B0604020202020204" pitchFamily="34" charset="0"/>
            </a:endParaRPr>
          </a:p>
          <a:p>
            <a:pPr marL="0" indent="0" algn="just">
              <a:buNone/>
            </a:pPr>
            <a:r>
              <a:rPr lang="fr-FR" sz="2800" dirty="0" smtClean="0">
                <a:solidFill>
                  <a:srgbClr val="203B73"/>
                </a:solidFill>
                <a:latin typeface="Myriad Pro" panose="020B0503030403020204" pitchFamily="34" charset="0"/>
                <a:cs typeface="Arial" panose="020B0604020202020204" pitchFamily="34" charset="0"/>
              </a:rPr>
              <a:t>Le financement d’un projet</a:t>
            </a:r>
          </a:p>
          <a:p>
            <a:pPr marL="457200" lvl="1" indent="0" algn="just">
              <a:buNone/>
            </a:pPr>
            <a:endParaRPr lang="fr-FR" sz="2800" dirty="0">
              <a:solidFill>
                <a:srgbClr val="203B73"/>
              </a:solidFill>
              <a:latin typeface="Arial" panose="020B0604020202020204" pitchFamily="34" charset="0"/>
              <a:cs typeface="Arial" panose="020B0604020202020204" pitchFamily="34" charset="0"/>
            </a:endParaRPr>
          </a:p>
          <a:p>
            <a:pPr marL="0" indent="0" algn="just">
              <a:buNone/>
            </a:pPr>
            <a:r>
              <a:rPr lang="fr-FR" sz="2800" dirty="0" smtClean="0">
                <a:solidFill>
                  <a:srgbClr val="203B73"/>
                </a:solidFill>
                <a:latin typeface="Myriad Pro" panose="020B0503030403020204" pitchFamily="34" charset="0"/>
                <a:cs typeface="Arial" panose="020B0604020202020204" pitchFamily="34" charset="0"/>
              </a:rPr>
              <a:t>Les caractéristiques du crédit</a:t>
            </a:r>
          </a:p>
          <a:p>
            <a:pPr marL="0" indent="0" algn="just">
              <a:buNone/>
            </a:pPr>
            <a:endParaRPr lang="fr-FR" sz="2800" dirty="0">
              <a:solidFill>
                <a:srgbClr val="203B73"/>
              </a:solidFill>
              <a:latin typeface="Myriad Pro" panose="020B0503030403020204" pitchFamily="34" charset="0"/>
              <a:cs typeface="Arial" panose="020B0604020202020204" pitchFamily="34" charset="0"/>
            </a:endParaRPr>
          </a:p>
          <a:p>
            <a:pPr marL="0" indent="0" algn="just">
              <a:buNone/>
            </a:pPr>
            <a:r>
              <a:rPr lang="fr-FR" sz="2800" dirty="0" smtClean="0">
                <a:solidFill>
                  <a:srgbClr val="203B73"/>
                </a:solidFill>
                <a:latin typeface="Myriad Pro" panose="020B0503030403020204" pitchFamily="34" charset="0"/>
                <a:cs typeface="Arial" panose="020B0604020202020204" pitchFamily="34" charset="0"/>
              </a:rPr>
              <a:t>Focus sur les taux</a:t>
            </a:r>
            <a:endParaRPr lang="fr-FR" sz="2800" dirty="0">
              <a:solidFill>
                <a:srgbClr val="203B73"/>
              </a:solidFill>
              <a:latin typeface="Myriad Pro" panose="020B0503030403020204" pitchFamily="34" charset="0"/>
              <a:cs typeface="Arial" panose="020B0604020202020204" pitchFamily="34" charset="0"/>
            </a:endParaRPr>
          </a:p>
          <a:p>
            <a:pPr marL="457200" lvl="1" indent="0" algn="just">
              <a:buNone/>
            </a:pPr>
            <a:endParaRPr lang="fr-FR" sz="1000" dirty="0" smtClean="0">
              <a:latin typeface="Arial" panose="020B0604020202020204" pitchFamily="34" charset="0"/>
              <a:cs typeface="Arial" panose="020B0604020202020204" pitchFamily="34" charset="0"/>
            </a:endParaRPr>
          </a:p>
          <a:p>
            <a:pPr marL="0" indent="0" algn="just">
              <a:buNone/>
            </a:pPr>
            <a:endParaRPr lang="fr-FR" dirty="0"/>
          </a:p>
        </p:txBody>
      </p:sp>
      <p:sp>
        <p:nvSpPr>
          <p:cNvPr id="3" name="Titre 2"/>
          <p:cNvSpPr>
            <a:spLocks noGrp="1"/>
          </p:cNvSpPr>
          <p:nvPr>
            <p:ph type="title"/>
          </p:nvPr>
        </p:nvSpPr>
        <p:spPr/>
        <p:txBody>
          <a:bodyPr/>
          <a:lstStyle/>
          <a:p>
            <a:r>
              <a:rPr lang="fr-FR" dirty="0" smtClean="0">
                <a:solidFill>
                  <a:srgbClr val="203B73"/>
                </a:solidFill>
                <a:latin typeface="Myriad Pro" panose="020B0503030403020204" pitchFamily="34" charset="0"/>
                <a:cs typeface="Arial" panose="020B0604020202020204" pitchFamily="34" charset="0"/>
              </a:rPr>
              <a:t>Généralités</a:t>
            </a:r>
            <a:endParaRPr lang="fr-FR" dirty="0">
              <a:solidFill>
                <a:srgbClr val="203B73"/>
              </a:solidFill>
              <a:latin typeface="Myriad Pro" panose="020B0503030403020204" pitchFamily="34" charset="0"/>
              <a:cs typeface="Arial" panose="020B0604020202020204" pitchFamily="34" charset="0"/>
            </a:endParaRPr>
          </a:p>
        </p:txBody>
      </p:sp>
      <p:sp>
        <p:nvSpPr>
          <p:cNvPr id="4" name="Espace réservé du texte 3"/>
          <p:cNvSpPr>
            <a:spLocks noGrp="1"/>
          </p:cNvSpPr>
          <p:nvPr>
            <p:ph type="body" sz="quarter" idx="11"/>
          </p:nvPr>
        </p:nvSpPr>
        <p:spPr/>
        <p:txBody>
          <a:bodyPr/>
          <a:lstStyle/>
          <a:p>
            <a:r>
              <a:rPr lang="fr-FR" dirty="0" smtClean="0"/>
              <a:t>Le crédit</a:t>
            </a:r>
            <a:endParaRPr lang="fr-FR" dirty="0"/>
          </a:p>
        </p:txBody>
      </p:sp>
      <p:pic>
        <p:nvPicPr>
          <p:cNvPr id="1026" name="Picture 2" descr="X:\Education_financiere_Public\01-ACTIONS\A-PORTAIL\02-Images\6-Picto PPT\checklist-checked-box-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164750"/>
            <a:ext cx="330740" cy="3307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X:\Education_financiere_Public\01-ACTIONS\A-PORTAIL\02-Images\6-Picto PPT\checklist-checked-box-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106690"/>
            <a:ext cx="330740" cy="3307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X:\Education_financiere_Public\01-ACTIONS\A-PORTAIL\02-Images\6-Picto PPT\checklist-checked-box-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4010277"/>
            <a:ext cx="330740" cy="3307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X:\Education_financiere_Public\01-ACTIONS\A-PORTAIL\02-Images\6-Picto PPT\checklist-checked-box-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5013176"/>
            <a:ext cx="281683" cy="281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371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68313" y="980728"/>
            <a:ext cx="8280151" cy="5832608"/>
          </a:xfrm>
        </p:spPr>
        <p:txBody>
          <a:bodyPr>
            <a:normAutofit fontScale="70000" lnSpcReduction="20000"/>
          </a:bodyPr>
          <a:lstStyle/>
          <a:p>
            <a:pPr marL="0" lvl="1" indent="0" algn="just">
              <a:lnSpc>
                <a:spcPct val="90000"/>
              </a:lnSpc>
              <a:buNone/>
            </a:pPr>
            <a:r>
              <a:rPr lang="fr-FR" sz="3200" b="1" dirty="0">
                <a:solidFill>
                  <a:srgbClr val="CA2260"/>
                </a:solidFill>
                <a:latin typeface="Myriad Pro" panose="020B0503030403020204" pitchFamily="34" charset="0"/>
                <a:cs typeface="Arial" panose="020B0604020202020204" pitchFamily="34" charset="0"/>
              </a:rPr>
              <a:t>S</a:t>
            </a:r>
            <a:r>
              <a:rPr lang="fr-FR" sz="3200" b="1" dirty="0" smtClean="0">
                <a:solidFill>
                  <a:srgbClr val="CA2260"/>
                </a:solidFill>
                <a:latin typeface="Myriad Pro" panose="020B0503030403020204" pitchFamily="34" charset="0"/>
                <a:cs typeface="Arial" panose="020B0604020202020204" pitchFamily="34" charset="0"/>
              </a:rPr>
              <a:t>ouscrire……</a:t>
            </a:r>
          </a:p>
          <a:p>
            <a:pPr marL="457200" lvl="1" indent="0">
              <a:lnSpc>
                <a:spcPct val="120000"/>
              </a:lnSpc>
              <a:buNone/>
            </a:pPr>
            <a:r>
              <a:rPr lang="fr-FR" sz="3100" b="1" u="sng" dirty="0" smtClean="0">
                <a:solidFill>
                  <a:srgbClr val="203B73"/>
                </a:solidFill>
                <a:latin typeface="Myriad Pro" panose="020B0503030403020204" pitchFamily="34" charset="0"/>
                <a:cs typeface="Arial" panose="020B0604020202020204" pitchFamily="34" charset="0"/>
              </a:rPr>
              <a:t>Formation du contrat</a:t>
            </a:r>
            <a:endParaRPr lang="fr-FR" sz="3100" b="1" u="sng" dirty="0">
              <a:solidFill>
                <a:srgbClr val="203B73"/>
              </a:solidFill>
              <a:latin typeface="Myriad Pro" panose="020B0503030403020204" pitchFamily="34" charset="0"/>
              <a:cs typeface="Arial" panose="020B0604020202020204" pitchFamily="34" charset="0"/>
            </a:endParaRPr>
          </a:p>
          <a:p>
            <a:pPr marL="457200" lvl="1" indent="0">
              <a:lnSpc>
                <a:spcPct val="120000"/>
              </a:lnSpc>
              <a:buNone/>
            </a:pPr>
            <a:r>
              <a:rPr lang="fr-FR" sz="3100" dirty="0" smtClean="0">
                <a:solidFill>
                  <a:srgbClr val="203B73"/>
                </a:solidFill>
                <a:latin typeface="Myriad Pro" panose="020B0503030403020204" pitchFamily="34" charset="0"/>
                <a:cs typeface="Arial" panose="020B0604020202020204" pitchFamily="34" charset="0"/>
              </a:rPr>
              <a:t>	</a:t>
            </a:r>
          </a:p>
          <a:p>
            <a:pPr marL="457200" lvl="1" indent="0">
              <a:lnSpc>
                <a:spcPct val="120000"/>
              </a:lnSpc>
              <a:buNone/>
            </a:pPr>
            <a:r>
              <a:rPr lang="fr-FR" sz="3100" b="1" dirty="0" smtClean="0">
                <a:solidFill>
                  <a:srgbClr val="203B73"/>
                </a:solidFill>
                <a:latin typeface="Myriad Pro" panose="020B0503030403020204" pitchFamily="34" charset="0"/>
                <a:cs typeface="Arial" panose="020B0604020202020204" pitchFamily="34" charset="0"/>
              </a:rPr>
              <a:t>Offre</a:t>
            </a:r>
            <a:r>
              <a:rPr lang="fr-FR" sz="3100" dirty="0" smtClean="0">
                <a:solidFill>
                  <a:srgbClr val="203B73"/>
                </a:solidFill>
                <a:latin typeface="Myriad Pro" panose="020B0503030403020204" pitchFamily="34" charset="0"/>
                <a:cs typeface="Arial" panose="020B0604020202020204" pitchFamily="34" charset="0"/>
              </a:rPr>
              <a:t> : - écrite, </a:t>
            </a:r>
          </a:p>
          <a:p>
            <a:pPr marL="457200" lvl="1" indent="0">
              <a:lnSpc>
                <a:spcPct val="120000"/>
              </a:lnSpc>
              <a:buNone/>
            </a:pPr>
            <a:r>
              <a:rPr lang="fr-FR" sz="3100" dirty="0">
                <a:solidFill>
                  <a:srgbClr val="203B73"/>
                </a:solidFill>
                <a:latin typeface="Myriad Pro" panose="020B0503030403020204" pitchFamily="34" charset="0"/>
                <a:cs typeface="Arial" panose="020B0604020202020204" pitchFamily="34" charset="0"/>
              </a:rPr>
              <a:t> </a:t>
            </a:r>
            <a:r>
              <a:rPr lang="fr-FR" sz="3100" dirty="0" smtClean="0">
                <a:solidFill>
                  <a:srgbClr val="203B73"/>
                </a:solidFill>
                <a:latin typeface="Myriad Pro" panose="020B0503030403020204" pitchFamily="34" charset="0"/>
                <a:cs typeface="Arial" panose="020B0604020202020204" pitchFamily="34" charset="0"/>
              </a:rPr>
              <a:t>           - adressée en autant d’exemplaire que de parties (y compris en cas de caution), </a:t>
            </a:r>
          </a:p>
          <a:p>
            <a:pPr marL="457200" lvl="1" indent="0">
              <a:lnSpc>
                <a:spcPct val="120000"/>
              </a:lnSpc>
              <a:buNone/>
            </a:pPr>
            <a:r>
              <a:rPr lang="fr-FR" sz="3100" dirty="0">
                <a:solidFill>
                  <a:srgbClr val="203B73"/>
                </a:solidFill>
                <a:latin typeface="Myriad Pro" panose="020B0503030403020204" pitchFamily="34" charset="0"/>
                <a:cs typeface="Arial" panose="020B0604020202020204" pitchFamily="34" charset="0"/>
              </a:rPr>
              <a:t> </a:t>
            </a:r>
            <a:r>
              <a:rPr lang="fr-FR" sz="3100" dirty="0" smtClean="0">
                <a:solidFill>
                  <a:srgbClr val="203B73"/>
                </a:solidFill>
                <a:latin typeface="Myriad Pro" panose="020B0503030403020204" pitchFamily="34" charset="0"/>
                <a:cs typeface="Arial" panose="020B0604020202020204" pitchFamily="34" charset="0"/>
              </a:rPr>
              <a:t>            - accompagnée de la fiche précontractuelle standardisée. </a:t>
            </a:r>
          </a:p>
          <a:p>
            <a:pPr marL="457200" lvl="1" indent="0">
              <a:lnSpc>
                <a:spcPct val="120000"/>
              </a:lnSpc>
              <a:buNone/>
            </a:pPr>
            <a:r>
              <a:rPr lang="fr-FR" sz="3100" dirty="0" smtClean="0">
                <a:solidFill>
                  <a:srgbClr val="203B73"/>
                </a:solidFill>
                <a:latin typeface="Myriad Pro" panose="020B0503030403020204" pitchFamily="34" charset="0"/>
                <a:cs typeface="Arial" panose="020B0604020202020204" pitchFamily="34" charset="0"/>
              </a:rPr>
              <a:t>Envoi de l’offre de crédit  : valable 15 jours à compter de sa réception </a:t>
            </a:r>
          </a:p>
          <a:p>
            <a:pPr marL="457200" lvl="1" indent="0">
              <a:lnSpc>
                <a:spcPct val="120000"/>
              </a:lnSpc>
              <a:buNone/>
            </a:pPr>
            <a:r>
              <a:rPr lang="fr-FR" sz="3100" dirty="0">
                <a:solidFill>
                  <a:srgbClr val="203B73"/>
                </a:solidFill>
                <a:latin typeface="Myriad Pro" panose="020B0503030403020204" pitchFamily="34" charset="0"/>
                <a:cs typeface="Arial" panose="020B0604020202020204" pitchFamily="34" charset="0"/>
              </a:rPr>
              <a:t>	</a:t>
            </a:r>
            <a:endParaRPr lang="fr-FR" sz="3100" dirty="0" smtClean="0">
              <a:solidFill>
                <a:srgbClr val="203B73"/>
              </a:solidFill>
              <a:latin typeface="Myriad Pro" panose="020B0503030403020204" pitchFamily="34" charset="0"/>
              <a:cs typeface="Arial" panose="020B0604020202020204" pitchFamily="34" charset="0"/>
            </a:endParaRPr>
          </a:p>
          <a:p>
            <a:pPr marL="457200" lvl="1" indent="0">
              <a:lnSpc>
                <a:spcPct val="120000"/>
              </a:lnSpc>
              <a:buNone/>
            </a:pPr>
            <a:r>
              <a:rPr lang="fr-FR" sz="3100" b="1" dirty="0" smtClean="0">
                <a:solidFill>
                  <a:srgbClr val="203B73"/>
                </a:solidFill>
                <a:latin typeface="Myriad Pro" panose="020B0503030403020204" pitchFamily="34" charset="0"/>
                <a:cs typeface="Arial" panose="020B0604020202020204" pitchFamily="34" charset="0"/>
              </a:rPr>
              <a:t>Acceptation de l’offre : signature du contrat </a:t>
            </a:r>
            <a:r>
              <a:rPr lang="fr-FR" sz="3100" dirty="0" smtClean="0">
                <a:solidFill>
                  <a:srgbClr val="203B73"/>
                </a:solidFill>
                <a:latin typeface="Myriad Pro" panose="020B0503030403020204" pitchFamily="34" charset="0"/>
                <a:cs typeface="Arial" panose="020B0604020202020204" pitchFamily="34" charset="0"/>
              </a:rPr>
              <a:t>= point de départ du délai de rétractation (en principe 14 jours)</a:t>
            </a:r>
          </a:p>
          <a:p>
            <a:pPr marL="457200" lvl="1" indent="0">
              <a:lnSpc>
                <a:spcPct val="70000"/>
              </a:lnSpc>
              <a:buNone/>
            </a:pPr>
            <a:endParaRPr lang="fr-FR" sz="3100" dirty="0" smtClean="0">
              <a:solidFill>
                <a:srgbClr val="203B73"/>
              </a:solidFill>
              <a:latin typeface="Myriad Pro" panose="020B0503030403020204" pitchFamily="34" charset="0"/>
              <a:cs typeface="Arial" panose="020B0604020202020204" pitchFamily="34" charset="0"/>
            </a:endParaRPr>
          </a:p>
          <a:p>
            <a:pPr marL="457200" lvl="1" indent="0">
              <a:lnSpc>
                <a:spcPct val="70000"/>
              </a:lnSpc>
              <a:buNone/>
            </a:pPr>
            <a:r>
              <a:rPr lang="fr-FR" sz="3100" dirty="0" smtClean="0">
                <a:solidFill>
                  <a:srgbClr val="203B73"/>
                </a:solidFill>
                <a:latin typeface="Myriad Pro" panose="020B0503030403020204" pitchFamily="34" charset="0"/>
                <a:cs typeface="Arial" panose="020B0604020202020204" pitchFamily="34" charset="0"/>
              </a:rPr>
              <a:t> </a:t>
            </a:r>
          </a:p>
          <a:p>
            <a:pPr marL="457200" lvl="1" indent="0">
              <a:lnSpc>
                <a:spcPct val="70000"/>
              </a:lnSpc>
              <a:buNone/>
            </a:pPr>
            <a:endParaRPr lang="fr-FR" sz="2400" dirty="0" smtClean="0">
              <a:solidFill>
                <a:srgbClr val="203B73"/>
              </a:solidFill>
              <a:latin typeface="Arial" panose="020B0604020202020204" pitchFamily="34" charset="0"/>
              <a:cs typeface="Arial" panose="020B0604020202020204" pitchFamily="34" charset="0"/>
            </a:endParaRPr>
          </a:p>
          <a:p>
            <a:pPr marL="457200" lvl="1" indent="0">
              <a:lnSpc>
                <a:spcPct val="70000"/>
              </a:lnSpc>
              <a:buNone/>
            </a:pPr>
            <a:endParaRPr lang="fr-FR" sz="2400" dirty="0" smtClean="0">
              <a:solidFill>
                <a:srgbClr val="203B73"/>
              </a:solidFill>
              <a:latin typeface="Arial" panose="020B0604020202020204" pitchFamily="34" charset="0"/>
              <a:cs typeface="Arial" panose="020B0604020202020204" pitchFamily="34" charset="0"/>
            </a:endParaRPr>
          </a:p>
          <a:p>
            <a:pPr lvl="1">
              <a:lnSpc>
                <a:spcPct val="70000"/>
              </a:lnSpc>
            </a:pPr>
            <a:endParaRPr lang="fr-FR" sz="2400" dirty="0" smtClean="0">
              <a:solidFill>
                <a:srgbClr val="203B73"/>
              </a:solidFill>
              <a:latin typeface="Arial" panose="020B0604020202020204" pitchFamily="34" charset="0"/>
              <a:cs typeface="Arial" panose="020B0604020202020204" pitchFamily="34" charset="0"/>
            </a:endParaRPr>
          </a:p>
          <a:p>
            <a:pPr lvl="1">
              <a:lnSpc>
                <a:spcPct val="70000"/>
              </a:lnSpc>
            </a:pPr>
            <a:endParaRPr lang="fr-FR" sz="900" dirty="0" smtClean="0">
              <a:solidFill>
                <a:srgbClr val="203B73"/>
              </a:solidFill>
              <a:latin typeface="Arial" panose="020B0604020202020204" pitchFamily="34" charset="0"/>
              <a:cs typeface="Arial" panose="020B0604020202020204" pitchFamily="34" charset="0"/>
            </a:endParaRPr>
          </a:p>
          <a:p>
            <a:pPr marL="457200" lvl="1" indent="0">
              <a:lnSpc>
                <a:spcPct val="70000"/>
              </a:lnSpc>
              <a:buNone/>
            </a:pPr>
            <a:endParaRPr lang="fr-FR" sz="2000" dirty="0" smtClean="0">
              <a:solidFill>
                <a:srgbClr val="203B73"/>
              </a:solidFill>
            </a:endParaRPr>
          </a:p>
          <a:p>
            <a:pPr marL="857250" lvl="3" indent="0" algn="just">
              <a:lnSpc>
                <a:spcPct val="90000"/>
              </a:lnSpc>
              <a:buNone/>
            </a:pPr>
            <a:endParaRPr lang="fr-FR" sz="1600" dirty="0" smtClean="0">
              <a:solidFill>
                <a:srgbClr val="203B73"/>
              </a:solidFill>
              <a:latin typeface="Arial" panose="020B0604020202020204" pitchFamily="34" charset="0"/>
              <a:cs typeface="Arial" panose="020B0604020202020204" pitchFamily="34" charset="0"/>
            </a:endParaRPr>
          </a:p>
          <a:p>
            <a:pPr marL="857250" lvl="3" indent="0" algn="just">
              <a:lnSpc>
                <a:spcPct val="90000"/>
              </a:lnSpc>
              <a:buNone/>
            </a:pPr>
            <a:endParaRPr lang="fr-FR" sz="1600" dirty="0" smtClean="0">
              <a:solidFill>
                <a:srgbClr val="203B73"/>
              </a:solidFill>
              <a:latin typeface="Arial" panose="020B0604020202020204" pitchFamily="34" charset="0"/>
              <a:cs typeface="Arial" panose="020B0604020202020204" pitchFamily="34" charset="0"/>
            </a:endParaRPr>
          </a:p>
        </p:txBody>
      </p:sp>
      <p:sp>
        <p:nvSpPr>
          <p:cNvPr id="10"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sp>
        <p:nvSpPr>
          <p:cNvPr id="8" name="Titre 2"/>
          <p:cNvSpPr>
            <a:spLocks noGrp="1"/>
          </p:cNvSpPr>
          <p:nvPr>
            <p:ph type="title"/>
          </p:nvPr>
        </p:nvSpPr>
        <p:spPr>
          <a:xfrm>
            <a:off x="468313" y="-130628"/>
            <a:ext cx="8435280" cy="1368000"/>
          </a:xfrm>
        </p:spPr>
        <p:txBody>
          <a:bodyPr/>
          <a:lstStyle/>
          <a:p>
            <a:pPr marL="0" indent="0">
              <a:buNone/>
            </a:pPr>
            <a:r>
              <a:rPr lang="fr-FR" dirty="0" smtClean="0">
                <a:solidFill>
                  <a:srgbClr val="203B73"/>
                </a:solidFill>
                <a:latin typeface="Myriad Pro" panose="020B0503030403020204" pitchFamily="34" charset="0"/>
                <a:cs typeface="Arial" panose="020B0604020202020204" pitchFamily="34" charset="0"/>
              </a:rPr>
              <a:t>III. Le </a:t>
            </a:r>
            <a:r>
              <a:rPr lang="fr-FR" dirty="0">
                <a:solidFill>
                  <a:srgbClr val="203B73"/>
                </a:solidFill>
                <a:latin typeface="Myriad Pro" panose="020B0503030403020204" pitchFamily="34" charset="0"/>
                <a:cs typeface="Arial" panose="020B0604020202020204" pitchFamily="34" charset="0"/>
              </a:rPr>
              <a:t>C</a:t>
            </a:r>
            <a:r>
              <a:rPr lang="fr-FR" dirty="0" smtClean="0">
                <a:solidFill>
                  <a:srgbClr val="203B73"/>
                </a:solidFill>
                <a:latin typeface="Myriad Pro" panose="020B0503030403020204" pitchFamily="34" charset="0"/>
                <a:cs typeface="Arial" panose="020B0604020202020204" pitchFamily="34" charset="0"/>
              </a:rPr>
              <a:t>rédit à la consommation</a:t>
            </a:r>
            <a:endParaRPr lang="fr-FR" dirty="0">
              <a:solidFill>
                <a:srgbClr val="203B73"/>
              </a:solidFill>
              <a:latin typeface="Myriad Pro" panose="020B0503030403020204" pitchFamily="34" charset="0"/>
              <a:cs typeface="Arial" panose="020B0604020202020204" pitchFamily="34" charset="0"/>
            </a:endParaRPr>
          </a:p>
        </p:txBody>
      </p:sp>
      <p:pic>
        <p:nvPicPr>
          <p:cNvPr id="4098" name="Picture 2" descr="Y:\Education_financiere_Public\01-ACTIONS\A-PORTAIL\02-Images\6-Picto PPT\line-dot-char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2641" y="322448"/>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022" y="2204712"/>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022" y="5157192"/>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032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a:spLocks noGrp="1"/>
          </p:cNvSpPr>
          <p:nvPr>
            <p:ph type="title"/>
          </p:nvPr>
        </p:nvSpPr>
        <p:spPr>
          <a:xfrm>
            <a:off x="468313" y="0"/>
            <a:ext cx="8435280" cy="1368000"/>
          </a:xfrm>
        </p:spPr>
        <p:txBody>
          <a:bodyPr/>
          <a:lstStyle/>
          <a:p>
            <a:pPr marL="0" indent="0">
              <a:buNone/>
            </a:pPr>
            <a:r>
              <a:rPr lang="fr-FR" dirty="0" smtClean="0">
                <a:solidFill>
                  <a:srgbClr val="203B73"/>
                </a:solidFill>
                <a:latin typeface="Arial" panose="020B0604020202020204" pitchFamily="34" charset="0"/>
                <a:cs typeface="Arial" panose="020B0604020202020204" pitchFamily="34" charset="0"/>
              </a:rPr>
              <a:t>III.   Le Crédit à la consommation</a:t>
            </a:r>
            <a:endParaRPr lang="fr-FR" dirty="0">
              <a:solidFill>
                <a:srgbClr val="203B73"/>
              </a:solidFill>
              <a:latin typeface="Arial" panose="020B0604020202020204" pitchFamily="34" charset="0"/>
              <a:cs typeface="Arial" panose="020B0604020202020204" pitchFamily="34" charset="0"/>
            </a:endParaRPr>
          </a:p>
        </p:txBody>
      </p:sp>
      <p:sp>
        <p:nvSpPr>
          <p:cNvPr id="10"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sp>
        <p:nvSpPr>
          <p:cNvPr id="11" name="Espace réservé du texte 1"/>
          <p:cNvSpPr>
            <a:spLocks noGrp="1"/>
          </p:cNvSpPr>
          <p:nvPr>
            <p:ph type="body" sz="quarter" idx="10"/>
          </p:nvPr>
        </p:nvSpPr>
        <p:spPr>
          <a:xfrm>
            <a:off x="468312" y="1484312"/>
            <a:ext cx="8424167" cy="4897016"/>
          </a:xfrm>
        </p:spPr>
        <p:txBody>
          <a:bodyPr>
            <a:normAutofit/>
          </a:bodyPr>
          <a:lstStyle/>
          <a:p>
            <a:pPr marL="0" indent="0">
              <a:buNone/>
            </a:pPr>
            <a:endParaRPr lang="fr-FR" sz="1000" u="sng" dirty="0" smtClean="0"/>
          </a:p>
          <a:p>
            <a:pPr marL="457200" lvl="1" indent="0" algn="just">
              <a:buNone/>
            </a:pPr>
            <a:r>
              <a:rPr lang="fr-FR" sz="2000" dirty="0" smtClean="0">
                <a:solidFill>
                  <a:srgbClr val="203B73"/>
                </a:solidFill>
                <a:latin typeface="Arial" panose="020B0604020202020204" pitchFamily="34" charset="0"/>
                <a:cs typeface="Arial" panose="020B0604020202020204" pitchFamily="34" charset="0"/>
              </a:rPr>
              <a:t>Pour résumer…</a:t>
            </a:r>
          </a:p>
          <a:p>
            <a:pPr marL="457200" lvl="1" indent="0" algn="just">
              <a:buNone/>
            </a:pPr>
            <a:endParaRPr lang="fr-FR" sz="1100" u="sng" dirty="0" smtClean="0"/>
          </a:p>
          <a:p>
            <a:pPr marL="914400" lvl="2" indent="0">
              <a:lnSpc>
                <a:spcPct val="90000"/>
              </a:lnSpc>
              <a:buNone/>
            </a:pPr>
            <a:endParaRPr lang="fr-FR" sz="2200" dirty="0">
              <a:latin typeface="Arial" panose="020B0604020202020204" pitchFamily="34" charset="0"/>
              <a:cs typeface="Arial" panose="020B0604020202020204" pitchFamily="34" charset="0"/>
            </a:endParaRPr>
          </a:p>
          <a:p>
            <a:pPr marL="914400" lvl="2" indent="0">
              <a:lnSpc>
                <a:spcPct val="80000"/>
              </a:lnSpc>
              <a:buNone/>
            </a:pPr>
            <a:endParaRPr lang="fr-FR" sz="2400" dirty="0" smtClean="0">
              <a:latin typeface="Arial" panose="020B0604020202020204" pitchFamily="34" charset="0"/>
              <a:cs typeface="Arial" panose="020B0604020202020204" pitchFamily="34" charset="0"/>
            </a:endParaRPr>
          </a:p>
          <a:p>
            <a:pPr marL="914400" lvl="2" indent="0">
              <a:lnSpc>
                <a:spcPct val="80000"/>
              </a:lnSpc>
              <a:buNone/>
            </a:pPr>
            <a:endParaRPr lang="fr-FR" sz="2400" dirty="0" smtClean="0">
              <a:latin typeface="Arial" panose="020B0604020202020204" pitchFamily="34" charset="0"/>
              <a:cs typeface="Arial" panose="020B0604020202020204" pitchFamily="34" charset="0"/>
            </a:endParaRPr>
          </a:p>
          <a:p>
            <a:pPr marL="457200" lvl="1" indent="0" algn="just">
              <a:buNone/>
            </a:pPr>
            <a:endParaRPr lang="fr-FR" sz="2400" dirty="0">
              <a:latin typeface="Arial" panose="020B0604020202020204" pitchFamily="34" charset="0"/>
              <a:cs typeface="Arial" panose="020B0604020202020204" pitchFamily="34" charset="0"/>
            </a:endParaRPr>
          </a:p>
          <a:p>
            <a:pPr marL="0" indent="0">
              <a:buNone/>
            </a:pPr>
            <a:endParaRPr lang="fr-FR" dirty="0" smtClean="0"/>
          </a:p>
        </p:txBody>
      </p:sp>
      <p:grpSp>
        <p:nvGrpSpPr>
          <p:cNvPr id="9" name="Groupe 8"/>
          <p:cNvGrpSpPr/>
          <p:nvPr/>
        </p:nvGrpSpPr>
        <p:grpSpPr>
          <a:xfrm>
            <a:off x="1115616" y="2314028"/>
            <a:ext cx="7344816" cy="3654431"/>
            <a:chOff x="1115616" y="2314028"/>
            <a:chExt cx="7344816" cy="3654431"/>
          </a:xfrm>
        </p:grpSpPr>
        <p:pic>
          <p:nvPicPr>
            <p:cNvPr id="2050" name="Picture 2" descr="\\intra\profils\D000\K806297\D\Desktop\FriseChronologique-PPTCrédit-Slide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314028"/>
              <a:ext cx="7344816" cy="3308323"/>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4139952" y="4352461"/>
              <a:ext cx="1728192" cy="276999"/>
            </a:xfrm>
            <a:prstGeom prst="rect">
              <a:avLst/>
            </a:prstGeom>
            <a:noFill/>
          </p:spPr>
          <p:txBody>
            <a:bodyPr wrap="square" rtlCol="0">
              <a:spAutoFit/>
            </a:bodyPr>
            <a:lstStyle/>
            <a:p>
              <a:r>
                <a:rPr lang="fr-FR" sz="1200" dirty="0" smtClean="0">
                  <a:solidFill>
                    <a:srgbClr val="C92360"/>
                  </a:solidFill>
                </a:rPr>
                <a:t>Validité 15 jours</a:t>
              </a:r>
              <a:endParaRPr lang="fr-FR" sz="1200" dirty="0">
                <a:solidFill>
                  <a:srgbClr val="C92360"/>
                </a:solidFill>
              </a:endParaRPr>
            </a:p>
          </p:txBody>
        </p:sp>
        <p:sp>
          <p:nvSpPr>
            <p:cNvPr id="4" name="ZoneTexte 3"/>
            <p:cNvSpPr txBox="1"/>
            <p:nvPr/>
          </p:nvSpPr>
          <p:spPr>
            <a:xfrm>
              <a:off x="4860032" y="5599127"/>
              <a:ext cx="2448272" cy="369332"/>
            </a:xfrm>
            <a:prstGeom prst="rect">
              <a:avLst/>
            </a:prstGeom>
            <a:noFill/>
          </p:spPr>
          <p:txBody>
            <a:bodyPr wrap="square" rtlCol="0">
              <a:spAutoFit/>
            </a:bodyPr>
            <a:lstStyle/>
            <a:p>
              <a:r>
                <a:rPr lang="fr-FR" dirty="0" smtClean="0">
                  <a:solidFill>
                    <a:srgbClr val="203B73"/>
                  </a:solidFill>
                </a:rPr>
                <a:t>= acceptation de l’offre</a:t>
              </a:r>
              <a:endParaRPr lang="fr-FR" dirty="0">
                <a:solidFill>
                  <a:srgbClr val="203B73"/>
                </a:solidFill>
              </a:endParaRPr>
            </a:p>
          </p:txBody>
        </p:sp>
        <p:cxnSp>
          <p:nvCxnSpPr>
            <p:cNvPr id="6" name="Connecteur droit avec flèche 5"/>
            <p:cNvCxnSpPr/>
            <p:nvPr/>
          </p:nvCxnSpPr>
          <p:spPr>
            <a:xfrm>
              <a:off x="6156176" y="4745169"/>
              <a:ext cx="2088232" cy="18002"/>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
          <p:nvSpPr>
            <p:cNvPr id="8" name="ZoneTexte 7"/>
            <p:cNvSpPr txBox="1"/>
            <p:nvPr/>
          </p:nvSpPr>
          <p:spPr>
            <a:xfrm>
              <a:off x="6156176" y="4835179"/>
              <a:ext cx="2304256" cy="276999"/>
            </a:xfrm>
            <a:prstGeom prst="rect">
              <a:avLst/>
            </a:prstGeom>
            <a:noFill/>
          </p:spPr>
          <p:txBody>
            <a:bodyPr wrap="square" rtlCol="0">
              <a:spAutoFit/>
            </a:bodyPr>
            <a:lstStyle/>
            <a:p>
              <a:r>
                <a:rPr lang="fr-FR" sz="1200" dirty="0" smtClean="0">
                  <a:solidFill>
                    <a:srgbClr val="FF6600"/>
                  </a:solidFill>
                </a:rPr>
                <a:t>Délai de rétractation 14 jours</a:t>
              </a:r>
              <a:endParaRPr lang="fr-FR" sz="1200" dirty="0">
                <a:solidFill>
                  <a:srgbClr val="FF6600"/>
                </a:solidFill>
              </a:endParaRPr>
            </a:p>
          </p:txBody>
        </p:sp>
      </p:grpSp>
    </p:spTree>
    <p:extLst>
      <p:ext uri="{BB962C8B-B14F-4D97-AF65-F5344CB8AC3E}">
        <p14:creationId xmlns:p14="http://schemas.microsoft.com/office/powerpoint/2010/main" val="1734773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3059832" y="2852936"/>
            <a:ext cx="5472608" cy="1752600"/>
          </a:xfrm>
        </p:spPr>
        <p:txBody>
          <a:bodyPr>
            <a:normAutofit/>
          </a:bodyPr>
          <a:lstStyle/>
          <a:p>
            <a:pPr algn="just"/>
            <a:r>
              <a:rPr lang="fr-FR" sz="2400" dirty="0" smtClean="0">
                <a:solidFill>
                  <a:srgbClr val="203B73"/>
                </a:solidFill>
                <a:latin typeface="Arial" panose="020B0604020202020204" pitchFamily="34" charset="0"/>
                <a:cs typeface="Arial" panose="020B0604020202020204" pitchFamily="34" charset="0"/>
              </a:rPr>
              <a:t>La FIP est une fiche de dialogue entre l’emprunteur et le client</a:t>
            </a:r>
            <a:endParaRPr lang="fr-FR" sz="2400" dirty="0">
              <a:solidFill>
                <a:srgbClr val="203B73"/>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sz="quarter" idx="11"/>
          </p:nvPr>
        </p:nvSpPr>
        <p:spPr/>
        <p:txBody>
          <a:bodyPr/>
          <a:lstStyle/>
          <a:p>
            <a:r>
              <a:rPr lang="fr-FR" dirty="0" smtClean="0"/>
              <a:t>Le crédit</a:t>
            </a:r>
            <a:endParaRPr lang="fr-FR" dirty="0"/>
          </a:p>
        </p:txBody>
      </p:sp>
      <p:pic>
        <p:nvPicPr>
          <p:cNvPr id="4" name="Picture 2" descr="X:\Education_financiere_Public\01-ACTIONS\A-PORTAIL\02-Images\6-Picto PPT\businessman-ques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459735"/>
            <a:ext cx="2622132" cy="262213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4427984" y="4653136"/>
            <a:ext cx="2340000" cy="1200329"/>
          </a:xfrm>
          <a:prstGeom prst="rect">
            <a:avLst/>
          </a:prstGeom>
          <a:noFill/>
        </p:spPr>
        <p:txBody>
          <a:bodyPr wrap="square" rtlCol="0">
            <a:spAutoFit/>
          </a:bodyPr>
          <a:lstStyle/>
          <a:p>
            <a:r>
              <a:rPr lang="fr-FR" sz="7200" dirty="0" smtClean="0">
                <a:solidFill>
                  <a:srgbClr val="CA2260"/>
                </a:solidFill>
              </a:rPr>
              <a:t>FAUX</a:t>
            </a:r>
            <a:endParaRPr lang="fr-FR" sz="7200" dirty="0">
              <a:solidFill>
                <a:srgbClr val="CA2260"/>
              </a:solidFill>
            </a:endParaRPr>
          </a:p>
        </p:txBody>
      </p:sp>
    </p:spTree>
    <p:extLst>
      <p:ext uri="{BB962C8B-B14F-4D97-AF65-F5344CB8AC3E}">
        <p14:creationId xmlns:p14="http://schemas.microsoft.com/office/powerpoint/2010/main" val="407773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79512" y="404664"/>
            <a:ext cx="8712968" cy="1077218"/>
          </a:xfrm>
          <a:prstGeom prst="rect">
            <a:avLst/>
          </a:prstGeom>
          <a:noFill/>
        </p:spPr>
        <p:txBody>
          <a:bodyPr wrap="square" rtlCol="0">
            <a:spAutoFit/>
          </a:bodyPr>
          <a:lstStyle/>
          <a:p>
            <a:pPr algn="ctr">
              <a:spcBef>
                <a:spcPct val="0"/>
              </a:spcBef>
            </a:pPr>
            <a:r>
              <a:rPr lang="fr-FR" sz="3200" b="1" dirty="0" smtClean="0">
                <a:solidFill>
                  <a:srgbClr val="CA2260"/>
                </a:solidFill>
                <a:latin typeface="Arial" panose="020B0604020202020204" pitchFamily="34" charset="0"/>
                <a:ea typeface="+mj-ea"/>
                <a:cs typeface="Arial" panose="020B0604020202020204" pitchFamily="34" charset="0"/>
              </a:rPr>
              <a:t>Selon vous, quels sont les différents types de crédits à la consommation ?</a:t>
            </a:r>
            <a:endParaRPr lang="fr-FR" sz="3200" b="1" dirty="0">
              <a:solidFill>
                <a:srgbClr val="CA2260"/>
              </a:solidFill>
              <a:latin typeface="Arial" panose="020B0604020202020204" pitchFamily="34" charset="0"/>
              <a:ea typeface="+mj-ea"/>
              <a:cs typeface="Arial" panose="020B0604020202020204" pitchFamily="34" charset="0"/>
            </a:endParaRPr>
          </a:p>
        </p:txBody>
      </p:sp>
      <p:sp>
        <p:nvSpPr>
          <p:cNvPr id="14"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sp>
        <p:nvSpPr>
          <p:cNvPr id="2" name="Rectangle 1"/>
          <p:cNvSpPr/>
          <p:nvPr/>
        </p:nvSpPr>
        <p:spPr>
          <a:xfrm>
            <a:off x="796825" y="2358221"/>
            <a:ext cx="1877437" cy="369332"/>
          </a:xfrm>
          <a:prstGeom prst="rect">
            <a:avLst/>
          </a:prstGeom>
        </p:spPr>
        <p:txBody>
          <a:bodyPr wrap="none">
            <a:spAutoFit/>
          </a:bodyPr>
          <a:lstStyle/>
          <a:p>
            <a:pPr algn="ctr"/>
            <a:r>
              <a:rPr lang="fr-FR" dirty="0">
                <a:solidFill>
                  <a:srgbClr val="203B73"/>
                </a:solidFill>
                <a:latin typeface="Arial" panose="020B0604020202020204" pitchFamily="34" charset="0"/>
                <a:cs typeface="Arial" panose="020B0604020202020204" pitchFamily="34" charset="0"/>
              </a:rPr>
              <a:t>Le crédit d’impôt</a:t>
            </a:r>
          </a:p>
        </p:txBody>
      </p:sp>
      <p:sp>
        <p:nvSpPr>
          <p:cNvPr id="3" name="Rectangle 2"/>
          <p:cNvSpPr/>
          <p:nvPr/>
        </p:nvSpPr>
        <p:spPr>
          <a:xfrm>
            <a:off x="3798233" y="2246309"/>
            <a:ext cx="1886013" cy="954107"/>
          </a:xfrm>
          <a:prstGeom prst="rect">
            <a:avLst/>
          </a:prstGeom>
        </p:spPr>
        <p:txBody>
          <a:bodyPr wrap="square">
            <a:spAutoFit/>
          </a:bodyPr>
          <a:lstStyle/>
          <a:p>
            <a:pPr algn="ctr"/>
            <a:r>
              <a:rPr lang="fr-FR" sz="2800" b="1" dirty="0">
                <a:solidFill>
                  <a:srgbClr val="203B73"/>
                </a:solidFill>
                <a:latin typeface="Arial" panose="020B0604020202020204" pitchFamily="34" charset="0"/>
                <a:cs typeface="Arial" panose="020B0604020202020204" pitchFamily="34" charset="0"/>
              </a:rPr>
              <a:t>Le prêt personnel</a:t>
            </a:r>
          </a:p>
        </p:txBody>
      </p:sp>
      <p:sp>
        <p:nvSpPr>
          <p:cNvPr id="4" name="Rectangle 3"/>
          <p:cNvSpPr/>
          <p:nvPr/>
        </p:nvSpPr>
        <p:spPr>
          <a:xfrm>
            <a:off x="452111" y="3589847"/>
            <a:ext cx="4305987" cy="584775"/>
          </a:xfrm>
          <a:prstGeom prst="rect">
            <a:avLst/>
          </a:prstGeom>
        </p:spPr>
        <p:txBody>
          <a:bodyPr wrap="none">
            <a:spAutoFit/>
          </a:bodyPr>
          <a:lstStyle/>
          <a:p>
            <a:pPr algn="ctr"/>
            <a:r>
              <a:rPr lang="fr-FR" sz="3200" dirty="0">
                <a:solidFill>
                  <a:srgbClr val="203B73"/>
                </a:solidFill>
                <a:latin typeface="Arial" panose="020B0604020202020204" pitchFamily="34" charset="0"/>
                <a:cs typeface="Arial" panose="020B0604020202020204" pitchFamily="34" charset="0"/>
              </a:rPr>
              <a:t>Le crédit professionnel</a:t>
            </a:r>
          </a:p>
        </p:txBody>
      </p:sp>
      <p:sp>
        <p:nvSpPr>
          <p:cNvPr id="12" name="Rectangle 11"/>
          <p:cNvSpPr/>
          <p:nvPr/>
        </p:nvSpPr>
        <p:spPr>
          <a:xfrm>
            <a:off x="1403648" y="5590688"/>
            <a:ext cx="2160240" cy="646331"/>
          </a:xfrm>
          <a:prstGeom prst="rect">
            <a:avLst/>
          </a:prstGeom>
        </p:spPr>
        <p:txBody>
          <a:bodyPr wrap="square">
            <a:spAutoFit/>
          </a:bodyPr>
          <a:lstStyle/>
          <a:p>
            <a:pPr algn="ctr"/>
            <a:r>
              <a:rPr lang="fr-FR" b="1" dirty="0">
                <a:solidFill>
                  <a:srgbClr val="203B73"/>
                </a:solidFill>
                <a:latin typeface="Arial" panose="020B0604020202020204" pitchFamily="34" charset="0"/>
                <a:cs typeface="Arial" panose="020B0604020202020204" pitchFamily="34" charset="0"/>
              </a:rPr>
              <a:t>Le crédit renouvelable</a:t>
            </a:r>
          </a:p>
        </p:txBody>
      </p:sp>
      <p:sp>
        <p:nvSpPr>
          <p:cNvPr id="15" name="Rectangle 14"/>
          <p:cNvSpPr/>
          <p:nvPr/>
        </p:nvSpPr>
        <p:spPr>
          <a:xfrm>
            <a:off x="6134448" y="3220515"/>
            <a:ext cx="1821974" cy="369332"/>
          </a:xfrm>
          <a:prstGeom prst="rect">
            <a:avLst/>
          </a:prstGeom>
        </p:spPr>
        <p:txBody>
          <a:bodyPr wrap="none">
            <a:spAutoFit/>
          </a:bodyPr>
          <a:lstStyle/>
          <a:p>
            <a:pPr algn="ctr"/>
            <a:r>
              <a:rPr lang="fr-FR" dirty="0">
                <a:solidFill>
                  <a:srgbClr val="203B73"/>
                </a:solidFill>
                <a:latin typeface="Arial" panose="020B0604020202020204" pitchFamily="34" charset="0"/>
                <a:cs typeface="Arial" panose="020B0604020202020204" pitchFamily="34" charset="0"/>
              </a:rPr>
              <a:t>Le crédit affecté</a:t>
            </a:r>
          </a:p>
        </p:txBody>
      </p:sp>
      <p:sp>
        <p:nvSpPr>
          <p:cNvPr id="16" name="Rectangle 15"/>
          <p:cNvSpPr/>
          <p:nvPr/>
        </p:nvSpPr>
        <p:spPr>
          <a:xfrm>
            <a:off x="5249239" y="4869877"/>
            <a:ext cx="3325520" cy="1323439"/>
          </a:xfrm>
          <a:prstGeom prst="rect">
            <a:avLst/>
          </a:prstGeom>
        </p:spPr>
        <p:txBody>
          <a:bodyPr wrap="square">
            <a:spAutoFit/>
          </a:bodyPr>
          <a:lstStyle/>
          <a:p>
            <a:pPr algn="ctr"/>
            <a:r>
              <a:rPr lang="fr-FR" sz="4000" b="1" dirty="0">
                <a:solidFill>
                  <a:srgbClr val="203B73"/>
                </a:solidFill>
                <a:latin typeface="Arial" panose="020B0604020202020204" pitchFamily="34" charset="0"/>
                <a:cs typeface="Arial" panose="020B0604020202020204" pitchFamily="34" charset="0"/>
              </a:rPr>
              <a:t>Le </a:t>
            </a:r>
            <a:r>
              <a:rPr lang="fr-FR" sz="4000" b="1" dirty="0" smtClean="0">
                <a:solidFill>
                  <a:srgbClr val="203B73"/>
                </a:solidFill>
                <a:latin typeface="Arial" panose="020B0604020202020204" pitchFamily="34" charset="0"/>
                <a:cs typeface="Arial" panose="020B0604020202020204" pitchFamily="34" charset="0"/>
              </a:rPr>
              <a:t>Prêt à Taux Zéro </a:t>
            </a:r>
            <a:endParaRPr lang="fr-FR" sz="4000" b="1" dirty="0">
              <a:solidFill>
                <a:srgbClr val="203B73"/>
              </a:solidFill>
              <a:latin typeface="Arial" panose="020B0604020202020204" pitchFamily="34" charset="0"/>
              <a:cs typeface="Arial" panose="020B0604020202020204" pitchFamily="34" charset="0"/>
            </a:endParaRPr>
          </a:p>
        </p:txBody>
      </p:sp>
      <p:sp>
        <p:nvSpPr>
          <p:cNvPr id="18" name="Rectangle 17"/>
          <p:cNvSpPr/>
          <p:nvPr/>
        </p:nvSpPr>
        <p:spPr>
          <a:xfrm>
            <a:off x="5141988" y="4037868"/>
            <a:ext cx="2172391" cy="369332"/>
          </a:xfrm>
          <a:prstGeom prst="rect">
            <a:avLst/>
          </a:prstGeom>
        </p:spPr>
        <p:txBody>
          <a:bodyPr wrap="none">
            <a:spAutoFit/>
          </a:bodyPr>
          <a:lstStyle/>
          <a:p>
            <a:pPr algn="ctr"/>
            <a:r>
              <a:rPr lang="fr-FR" dirty="0">
                <a:solidFill>
                  <a:srgbClr val="203B73"/>
                </a:solidFill>
                <a:latin typeface="Arial" panose="020B0604020202020204" pitchFamily="34" charset="0"/>
                <a:cs typeface="Arial" panose="020B0604020202020204" pitchFamily="34" charset="0"/>
              </a:rPr>
              <a:t>Le </a:t>
            </a:r>
            <a:r>
              <a:rPr lang="fr-FR" dirty="0" smtClean="0">
                <a:solidFill>
                  <a:srgbClr val="203B73"/>
                </a:solidFill>
                <a:latin typeface="Arial" panose="020B0604020202020204" pitchFamily="34" charset="0"/>
                <a:cs typeface="Arial" panose="020B0604020202020204" pitchFamily="34" charset="0"/>
              </a:rPr>
              <a:t>compte à terme </a:t>
            </a:r>
            <a:endParaRPr lang="fr-FR" dirty="0">
              <a:solidFill>
                <a:srgbClr val="203B73"/>
              </a:solidFill>
              <a:latin typeface="Arial" panose="020B0604020202020204" pitchFamily="34" charset="0"/>
              <a:cs typeface="Arial" panose="020B0604020202020204" pitchFamily="34" charset="0"/>
            </a:endParaRPr>
          </a:p>
        </p:txBody>
      </p:sp>
      <p:pic>
        <p:nvPicPr>
          <p:cNvPr id="16386" name="Picture 2" descr="Y:\Education_financiere_Public\01-ACTIONS\A-PORTAIL\02-Images\6-Picto PPT\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0143" y="1634241"/>
            <a:ext cx="1224136" cy="122413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eur droit 12">
            <a:extLst>
              <a:ext uri="{FF2B5EF4-FFF2-40B4-BE49-F238E27FC236}">
                <a16:creationId xmlns:a16="http://schemas.microsoft.com/office/drawing/2014/main" id="{72115C6C-291F-4541-9EE3-D05F4ED77541}"/>
              </a:ext>
            </a:extLst>
          </p:cNvPr>
          <p:cNvCxnSpPr>
            <a:cxnSpLocks/>
          </p:cNvCxnSpPr>
          <p:nvPr/>
        </p:nvCxnSpPr>
        <p:spPr>
          <a:xfrm>
            <a:off x="1259632" y="2140055"/>
            <a:ext cx="864096" cy="789051"/>
          </a:xfrm>
          <a:prstGeom prst="line">
            <a:avLst/>
          </a:prstGeom>
          <a:ln/>
        </p:spPr>
        <p:style>
          <a:lnRef idx="2">
            <a:schemeClr val="dk1"/>
          </a:lnRef>
          <a:fillRef idx="0">
            <a:schemeClr val="dk1"/>
          </a:fillRef>
          <a:effectRef idx="1">
            <a:schemeClr val="dk1"/>
          </a:effectRef>
          <a:fontRef idx="minor">
            <a:schemeClr val="tx1"/>
          </a:fontRef>
        </p:style>
      </p:cxnSp>
      <p:cxnSp>
        <p:nvCxnSpPr>
          <p:cNvPr id="17" name="Connecteur droit 16">
            <a:extLst>
              <a:ext uri="{FF2B5EF4-FFF2-40B4-BE49-F238E27FC236}">
                <a16:creationId xmlns:a16="http://schemas.microsoft.com/office/drawing/2014/main" id="{72115C6C-291F-4541-9EE3-D05F4ED77541}"/>
              </a:ext>
            </a:extLst>
          </p:cNvPr>
          <p:cNvCxnSpPr>
            <a:cxnSpLocks/>
          </p:cNvCxnSpPr>
          <p:nvPr/>
        </p:nvCxnSpPr>
        <p:spPr>
          <a:xfrm>
            <a:off x="6228184" y="4848901"/>
            <a:ext cx="1584176" cy="1460419"/>
          </a:xfrm>
          <a:prstGeom prst="line">
            <a:avLst/>
          </a:prstGeom>
          <a:ln/>
        </p:spPr>
        <p:style>
          <a:lnRef idx="2">
            <a:schemeClr val="dk1"/>
          </a:lnRef>
          <a:fillRef idx="0">
            <a:schemeClr val="dk1"/>
          </a:fillRef>
          <a:effectRef idx="1">
            <a:schemeClr val="dk1"/>
          </a:effectRef>
          <a:fontRef idx="minor">
            <a:schemeClr val="tx1"/>
          </a:fontRef>
        </p:style>
      </p:cxnSp>
      <p:cxnSp>
        <p:nvCxnSpPr>
          <p:cNvPr id="19" name="Connecteur droit 18">
            <a:extLst>
              <a:ext uri="{FF2B5EF4-FFF2-40B4-BE49-F238E27FC236}">
                <a16:creationId xmlns:a16="http://schemas.microsoft.com/office/drawing/2014/main" id="{72115C6C-291F-4541-9EE3-D05F4ED77541}"/>
              </a:ext>
            </a:extLst>
          </p:cNvPr>
          <p:cNvCxnSpPr>
            <a:cxnSpLocks/>
          </p:cNvCxnSpPr>
          <p:nvPr/>
        </p:nvCxnSpPr>
        <p:spPr>
          <a:xfrm>
            <a:off x="1475656" y="3385726"/>
            <a:ext cx="1440521" cy="1137382"/>
          </a:xfrm>
          <a:prstGeom prst="line">
            <a:avLst/>
          </a:prstGeom>
          <a:ln/>
        </p:spPr>
        <p:style>
          <a:lnRef idx="2">
            <a:schemeClr val="dk1"/>
          </a:lnRef>
          <a:fillRef idx="0">
            <a:schemeClr val="dk1"/>
          </a:fillRef>
          <a:effectRef idx="1">
            <a:schemeClr val="dk1"/>
          </a:effectRef>
          <a:fontRef idx="minor">
            <a:schemeClr val="tx1"/>
          </a:fontRef>
        </p:style>
      </p:cxnSp>
      <p:cxnSp>
        <p:nvCxnSpPr>
          <p:cNvPr id="20" name="Connecteur droit 19">
            <a:extLst>
              <a:ext uri="{FF2B5EF4-FFF2-40B4-BE49-F238E27FC236}">
                <a16:creationId xmlns:a16="http://schemas.microsoft.com/office/drawing/2014/main" id="{72115C6C-291F-4541-9EE3-D05F4ED77541}"/>
              </a:ext>
            </a:extLst>
          </p:cNvPr>
          <p:cNvCxnSpPr>
            <a:cxnSpLocks/>
          </p:cNvCxnSpPr>
          <p:nvPr/>
        </p:nvCxnSpPr>
        <p:spPr>
          <a:xfrm>
            <a:off x="5750149" y="3799142"/>
            <a:ext cx="973123" cy="843676"/>
          </a:xfrm>
          <a:prstGeom prst="line">
            <a:avLst/>
          </a:prstGeom>
          <a:ln/>
        </p:spPr>
        <p:style>
          <a:lnRef idx="2">
            <a:schemeClr val="dk1"/>
          </a:lnRef>
          <a:fillRef idx="0">
            <a:schemeClr val="dk1"/>
          </a:fillRef>
          <a:effectRef idx="1">
            <a:schemeClr val="dk1"/>
          </a:effectRef>
          <a:fontRef idx="minor">
            <a:schemeClr val="tx1"/>
          </a:fontRef>
        </p:style>
      </p:cxnSp>
      <p:cxnSp>
        <p:nvCxnSpPr>
          <p:cNvPr id="22" name="Connecteur droit 21">
            <a:extLst>
              <a:ext uri="{FF2B5EF4-FFF2-40B4-BE49-F238E27FC236}">
                <a16:creationId xmlns:a16="http://schemas.microsoft.com/office/drawing/2014/main" id="{97AB034B-60AF-4036-ADD2-876088795E43}"/>
              </a:ext>
            </a:extLst>
          </p:cNvPr>
          <p:cNvCxnSpPr>
            <a:cxnSpLocks/>
          </p:cNvCxnSpPr>
          <p:nvPr/>
        </p:nvCxnSpPr>
        <p:spPr>
          <a:xfrm flipH="1">
            <a:off x="1259633" y="2112541"/>
            <a:ext cx="864095" cy="791935"/>
          </a:xfrm>
          <a:prstGeom prst="line">
            <a:avLst/>
          </a:prstGeom>
          <a:ln/>
        </p:spPr>
        <p:style>
          <a:lnRef idx="2">
            <a:schemeClr val="dk1"/>
          </a:lnRef>
          <a:fillRef idx="0">
            <a:schemeClr val="dk1"/>
          </a:fillRef>
          <a:effectRef idx="1">
            <a:schemeClr val="dk1"/>
          </a:effectRef>
          <a:fontRef idx="minor">
            <a:schemeClr val="tx1"/>
          </a:fontRef>
        </p:style>
      </p:cxnSp>
      <p:cxnSp>
        <p:nvCxnSpPr>
          <p:cNvPr id="23" name="Connecteur droit 22">
            <a:extLst>
              <a:ext uri="{FF2B5EF4-FFF2-40B4-BE49-F238E27FC236}">
                <a16:creationId xmlns:a16="http://schemas.microsoft.com/office/drawing/2014/main" id="{97AB034B-60AF-4036-ADD2-876088795E43}"/>
              </a:ext>
            </a:extLst>
          </p:cNvPr>
          <p:cNvCxnSpPr>
            <a:cxnSpLocks/>
          </p:cNvCxnSpPr>
          <p:nvPr/>
        </p:nvCxnSpPr>
        <p:spPr>
          <a:xfrm flipH="1">
            <a:off x="1475657" y="3361096"/>
            <a:ext cx="1553162" cy="1115907"/>
          </a:xfrm>
          <a:prstGeom prst="line">
            <a:avLst/>
          </a:prstGeom>
          <a:ln/>
        </p:spPr>
        <p:style>
          <a:lnRef idx="2">
            <a:schemeClr val="dk1"/>
          </a:lnRef>
          <a:fillRef idx="0">
            <a:schemeClr val="dk1"/>
          </a:fillRef>
          <a:effectRef idx="1">
            <a:schemeClr val="dk1"/>
          </a:effectRef>
          <a:fontRef idx="minor">
            <a:schemeClr val="tx1"/>
          </a:fontRef>
        </p:style>
      </p:cxnSp>
      <p:cxnSp>
        <p:nvCxnSpPr>
          <p:cNvPr id="24" name="Connecteur droit 23">
            <a:extLst>
              <a:ext uri="{FF2B5EF4-FFF2-40B4-BE49-F238E27FC236}">
                <a16:creationId xmlns:a16="http://schemas.microsoft.com/office/drawing/2014/main" id="{97AB034B-60AF-4036-ADD2-876088795E43}"/>
              </a:ext>
            </a:extLst>
          </p:cNvPr>
          <p:cNvCxnSpPr>
            <a:cxnSpLocks/>
          </p:cNvCxnSpPr>
          <p:nvPr/>
        </p:nvCxnSpPr>
        <p:spPr>
          <a:xfrm flipH="1">
            <a:off x="5712776" y="3806164"/>
            <a:ext cx="984031" cy="846647"/>
          </a:xfrm>
          <a:prstGeom prst="line">
            <a:avLst/>
          </a:prstGeom>
          <a:ln/>
        </p:spPr>
        <p:style>
          <a:lnRef idx="2">
            <a:schemeClr val="dk1"/>
          </a:lnRef>
          <a:fillRef idx="0">
            <a:schemeClr val="dk1"/>
          </a:fillRef>
          <a:effectRef idx="1">
            <a:schemeClr val="dk1"/>
          </a:effectRef>
          <a:fontRef idx="minor">
            <a:schemeClr val="tx1"/>
          </a:fontRef>
        </p:style>
      </p:cxnSp>
      <p:cxnSp>
        <p:nvCxnSpPr>
          <p:cNvPr id="25" name="Connecteur droit 24">
            <a:extLst>
              <a:ext uri="{FF2B5EF4-FFF2-40B4-BE49-F238E27FC236}">
                <a16:creationId xmlns:a16="http://schemas.microsoft.com/office/drawing/2014/main" id="{97AB034B-60AF-4036-ADD2-876088795E43}"/>
              </a:ext>
            </a:extLst>
          </p:cNvPr>
          <p:cNvCxnSpPr>
            <a:cxnSpLocks/>
          </p:cNvCxnSpPr>
          <p:nvPr/>
        </p:nvCxnSpPr>
        <p:spPr>
          <a:xfrm flipH="1">
            <a:off x="6236710" y="4881544"/>
            <a:ext cx="1373197" cy="1455788"/>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71113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p:txBody>
          <a:bodyPr/>
          <a:lstStyle/>
          <a:p>
            <a:r>
              <a:rPr lang="fr-FR" dirty="0" smtClean="0"/>
              <a:t>Le crédit</a:t>
            </a:r>
            <a:endParaRPr lang="fr-FR" dirty="0"/>
          </a:p>
        </p:txBody>
      </p:sp>
      <p:sp>
        <p:nvSpPr>
          <p:cNvPr id="6" name="Espace réservé du texte 1"/>
          <p:cNvSpPr>
            <a:spLocks noGrp="1"/>
          </p:cNvSpPr>
          <p:nvPr>
            <p:ph type="body" sz="quarter" idx="10"/>
          </p:nvPr>
        </p:nvSpPr>
        <p:spPr>
          <a:xfrm>
            <a:off x="468312" y="1484312"/>
            <a:ext cx="8424167" cy="4897016"/>
          </a:xfrm>
        </p:spPr>
        <p:txBody>
          <a:bodyPr>
            <a:normAutofit/>
          </a:bodyPr>
          <a:lstStyle/>
          <a:p>
            <a:pPr marL="0" indent="0">
              <a:buNone/>
            </a:pPr>
            <a:r>
              <a:rPr lang="fr-FR" sz="2200" b="1" dirty="0" smtClean="0">
                <a:solidFill>
                  <a:srgbClr val="CA2260"/>
                </a:solidFill>
                <a:latin typeface="Arial" panose="020B0604020202020204" pitchFamily="34" charset="0"/>
                <a:cs typeface="Arial" panose="020B0604020202020204" pitchFamily="34" charset="0"/>
              </a:rPr>
              <a:t>Les différents types</a:t>
            </a:r>
          </a:p>
          <a:p>
            <a:pPr marL="0" indent="0">
              <a:buNone/>
            </a:pPr>
            <a:endParaRPr lang="fr-FR" sz="1000" u="sng" dirty="0" smtClean="0">
              <a:latin typeface="Arial" panose="020B0604020202020204" pitchFamily="34" charset="0"/>
              <a:cs typeface="Arial" panose="020B0604020202020204" pitchFamily="34" charset="0"/>
            </a:endParaRPr>
          </a:p>
          <a:p>
            <a:pPr marL="457200" lvl="1" indent="0" algn="just">
              <a:buNone/>
            </a:pPr>
            <a:endParaRPr lang="fr-FR" sz="1800" b="1" dirty="0" smtClean="0">
              <a:solidFill>
                <a:srgbClr val="203B73"/>
              </a:solidFill>
              <a:latin typeface="Arial" panose="020B0604020202020204" pitchFamily="34" charset="0"/>
              <a:cs typeface="Arial" panose="020B0604020202020204" pitchFamily="34" charset="0"/>
            </a:endParaRPr>
          </a:p>
          <a:p>
            <a:pPr marL="457200" lvl="1" indent="0" algn="just">
              <a:buNone/>
            </a:pPr>
            <a:r>
              <a:rPr lang="fr-FR" sz="1800" b="1" dirty="0" smtClean="0">
                <a:solidFill>
                  <a:srgbClr val="203B73"/>
                </a:solidFill>
                <a:latin typeface="Arial" panose="020B0604020202020204" pitchFamily="34" charset="0"/>
                <a:cs typeface="Arial" panose="020B0604020202020204" pitchFamily="34" charset="0"/>
              </a:rPr>
              <a:t>Prêt personnel</a:t>
            </a:r>
          </a:p>
          <a:p>
            <a:pPr marL="457200" lvl="1" indent="0" algn="just">
              <a:buNone/>
            </a:pPr>
            <a:endParaRPr lang="fr-FR" sz="1800" dirty="0" smtClean="0">
              <a:solidFill>
                <a:srgbClr val="203B73"/>
              </a:solidFill>
              <a:latin typeface="Arial" panose="020B0604020202020204" pitchFamily="34" charset="0"/>
              <a:cs typeface="Arial" panose="020B0604020202020204" pitchFamily="34" charset="0"/>
            </a:endParaRPr>
          </a:p>
          <a:p>
            <a:pPr marL="914400" lvl="2" indent="0">
              <a:lnSpc>
                <a:spcPct val="80000"/>
              </a:lnSpc>
              <a:buNone/>
            </a:pPr>
            <a:r>
              <a:rPr lang="fr-FR" sz="1800" dirty="0" smtClean="0">
                <a:solidFill>
                  <a:srgbClr val="203B73"/>
                </a:solidFill>
                <a:latin typeface="Arial" panose="020B0604020202020204" pitchFamily="34" charset="0"/>
                <a:cs typeface="Arial" panose="020B0604020202020204" pitchFamily="34" charset="0"/>
              </a:rPr>
              <a:t>Durée </a:t>
            </a:r>
            <a:r>
              <a:rPr lang="fr-FR" sz="1800" dirty="0">
                <a:solidFill>
                  <a:srgbClr val="203B73"/>
                </a:solidFill>
                <a:latin typeface="Arial" panose="020B0604020202020204" pitchFamily="34" charset="0"/>
                <a:cs typeface="Arial" panose="020B0604020202020204" pitchFamily="34" charset="0"/>
              </a:rPr>
              <a:t>de remboursement </a:t>
            </a:r>
            <a:r>
              <a:rPr lang="fr-FR" sz="1800" dirty="0" smtClean="0">
                <a:solidFill>
                  <a:srgbClr val="203B73"/>
                </a:solidFill>
                <a:latin typeface="Arial" panose="020B0604020202020204" pitchFamily="34" charset="0"/>
                <a:cs typeface="Arial" panose="020B0604020202020204" pitchFamily="34" charset="0"/>
              </a:rPr>
              <a:t>connue</a:t>
            </a:r>
          </a:p>
          <a:p>
            <a:pPr marL="914400" lvl="2" indent="0">
              <a:lnSpc>
                <a:spcPct val="80000"/>
              </a:lnSpc>
              <a:buNone/>
            </a:pPr>
            <a:endParaRPr lang="fr-FR" sz="1800" dirty="0">
              <a:solidFill>
                <a:srgbClr val="203B73"/>
              </a:solidFill>
              <a:latin typeface="Arial" panose="020B0604020202020204" pitchFamily="34" charset="0"/>
              <a:cs typeface="Arial" panose="020B0604020202020204" pitchFamily="34" charset="0"/>
            </a:endParaRPr>
          </a:p>
          <a:p>
            <a:pPr marL="914400" lvl="2" indent="0">
              <a:lnSpc>
                <a:spcPct val="80000"/>
              </a:lnSpc>
              <a:buNone/>
            </a:pPr>
            <a:r>
              <a:rPr lang="fr-FR" sz="1800" dirty="0">
                <a:solidFill>
                  <a:srgbClr val="203B73"/>
                </a:solidFill>
                <a:latin typeface="Arial" panose="020B0604020202020204" pitchFamily="34" charset="0"/>
                <a:cs typeface="Arial" panose="020B0604020202020204" pitchFamily="34" charset="0"/>
              </a:rPr>
              <a:t>Taux </a:t>
            </a:r>
            <a:r>
              <a:rPr lang="fr-FR" sz="1800" dirty="0" smtClean="0">
                <a:solidFill>
                  <a:srgbClr val="203B73"/>
                </a:solidFill>
                <a:latin typeface="Arial" panose="020B0604020202020204" pitchFamily="34" charset="0"/>
                <a:cs typeface="Arial" panose="020B0604020202020204" pitchFamily="34" charset="0"/>
              </a:rPr>
              <a:t>fixe</a:t>
            </a:r>
          </a:p>
          <a:p>
            <a:pPr marL="914400" lvl="2" indent="0">
              <a:lnSpc>
                <a:spcPct val="80000"/>
              </a:lnSpc>
              <a:buNone/>
            </a:pPr>
            <a:endParaRPr lang="fr-FR" sz="1800" dirty="0">
              <a:solidFill>
                <a:srgbClr val="203B73"/>
              </a:solidFill>
              <a:latin typeface="Arial" panose="020B0604020202020204" pitchFamily="34" charset="0"/>
              <a:cs typeface="Arial" panose="020B0604020202020204" pitchFamily="34" charset="0"/>
            </a:endParaRPr>
          </a:p>
          <a:p>
            <a:pPr marL="914400" lvl="2" indent="0">
              <a:lnSpc>
                <a:spcPct val="80000"/>
              </a:lnSpc>
              <a:buNone/>
            </a:pPr>
            <a:r>
              <a:rPr lang="fr-FR" sz="1800" dirty="0">
                <a:solidFill>
                  <a:srgbClr val="203B73"/>
                </a:solidFill>
                <a:latin typeface="Arial" panose="020B0604020202020204" pitchFamily="34" charset="0"/>
                <a:cs typeface="Arial" panose="020B0604020202020204" pitchFamily="34" charset="0"/>
              </a:rPr>
              <a:t>Mensualités </a:t>
            </a:r>
            <a:r>
              <a:rPr lang="fr-FR" sz="1800" dirty="0" smtClean="0">
                <a:solidFill>
                  <a:srgbClr val="203B73"/>
                </a:solidFill>
                <a:latin typeface="Arial" panose="020B0604020202020204" pitchFamily="34" charset="0"/>
                <a:cs typeface="Arial" panose="020B0604020202020204" pitchFamily="34" charset="0"/>
              </a:rPr>
              <a:t>constantes</a:t>
            </a:r>
          </a:p>
          <a:p>
            <a:pPr marL="914400" lvl="2" indent="0">
              <a:lnSpc>
                <a:spcPct val="80000"/>
              </a:lnSpc>
              <a:buNone/>
            </a:pPr>
            <a:endParaRPr lang="fr-FR" sz="1800" dirty="0">
              <a:solidFill>
                <a:srgbClr val="203B73"/>
              </a:solidFill>
              <a:latin typeface="Arial" panose="020B0604020202020204" pitchFamily="34" charset="0"/>
              <a:cs typeface="Arial" panose="020B0604020202020204" pitchFamily="34" charset="0"/>
            </a:endParaRPr>
          </a:p>
          <a:p>
            <a:pPr marL="914400" lvl="2" indent="0">
              <a:lnSpc>
                <a:spcPct val="80000"/>
              </a:lnSpc>
              <a:buNone/>
            </a:pPr>
            <a:r>
              <a:rPr lang="fr-FR" sz="1800" dirty="0">
                <a:solidFill>
                  <a:srgbClr val="203B73"/>
                </a:solidFill>
                <a:latin typeface="Arial" panose="020B0604020202020204" pitchFamily="34" charset="0"/>
                <a:cs typeface="Arial" panose="020B0604020202020204" pitchFamily="34" charset="0"/>
              </a:rPr>
              <a:t>Utilisation libre des fonds </a:t>
            </a:r>
          </a:p>
          <a:p>
            <a:pPr marL="914400" lvl="2" indent="0">
              <a:lnSpc>
                <a:spcPct val="80000"/>
              </a:lnSpc>
              <a:buNone/>
            </a:pPr>
            <a:endParaRPr lang="fr-FR" sz="2400" dirty="0">
              <a:latin typeface="Arial" panose="020B0604020202020204" pitchFamily="34" charset="0"/>
              <a:cs typeface="Arial" panose="020B0604020202020204" pitchFamily="34" charset="0"/>
            </a:endParaRPr>
          </a:p>
          <a:p>
            <a:pPr marL="914400" lvl="2" indent="0">
              <a:lnSpc>
                <a:spcPct val="80000"/>
              </a:lnSpc>
              <a:buNone/>
            </a:pPr>
            <a:endParaRPr lang="fr-FR" sz="2400" dirty="0" smtClean="0">
              <a:latin typeface="Arial" panose="020B0604020202020204" pitchFamily="34" charset="0"/>
              <a:cs typeface="Arial" panose="020B0604020202020204" pitchFamily="34" charset="0"/>
            </a:endParaRPr>
          </a:p>
          <a:p>
            <a:pPr marL="457200" lvl="1" indent="0" algn="just">
              <a:buNone/>
            </a:pPr>
            <a:endParaRPr lang="fr-FR" sz="2400" dirty="0">
              <a:latin typeface="Arial" panose="020B0604020202020204" pitchFamily="34" charset="0"/>
              <a:cs typeface="Arial" panose="020B0604020202020204" pitchFamily="34" charset="0"/>
            </a:endParaRPr>
          </a:p>
          <a:p>
            <a:pPr marL="0" indent="0">
              <a:buNone/>
            </a:pPr>
            <a:endParaRPr lang="fr-FR" dirty="0" smtClean="0">
              <a:latin typeface="Arial" panose="020B0604020202020204" pitchFamily="34" charset="0"/>
              <a:cs typeface="Arial" panose="020B0604020202020204" pitchFamily="34" charset="0"/>
            </a:endParaRPr>
          </a:p>
        </p:txBody>
      </p:sp>
      <p:sp>
        <p:nvSpPr>
          <p:cNvPr id="7" name="Titre 2"/>
          <p:cNvSpPr>
            <a:spLocks noGrp="1"/>
          </p:cNvSpPr>
          <p:nvPr>
            <p:ph type="title"/>
          </p:nvPr>
        </p:nvSpPr>
        <p:spPr/>
        <p:txBody>
          <a:bodyPr/>
          <a:lstStyle/>
          <a:p>
            <a:pPr marL="0" indent="0">
              <a:buNone/>
            </a:pPr>
            <a:r>
              <a:rPr lang="fr-FR" dirty="0" smtClean="0">
                <a:solidFill>
                  <a:srgbClr val="203B73"/>
                </a:solidFill>
                <a:latin typeface="Arial" panose="020B0604020202020204" pitchFamily="34" charset="0"/>
                <a:cs typeface="Arial" panose="020B0604020202020204" pitchFamily="34" charset="0"/>
              </a:rPr>
              <a:t>III.   Le Crédit à la consommation</a:t>
            </a:r>
            <a:endParaRPr lang="fr-FR" dirty="0">
              <a:solidFill>
                <a:srgbClr val="203B73"/>
              </a:solidFill>
              <a:latin typeface="Arial" panose="020B0604020202020204" pitchFamily="34" charset="0"/>
              <a:cs typeface="Arial" panose="020B0604020202020204" pitchFamily="34" charset="0"/>
            </a:endParaRPr>
          </a:p>
        </p:txBody>
      </p:sp>
      <p:pic>
        <p:nvPicPr>
          <p:cNvPr id="1026" name="Picture 2" descr="F:\Education_financiere_Public\01-ACTIONS\A-PORTAIL\02-Images\6-Picto PPT\prices-oran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254896"/>
            <a:ext cx="2396328" cy="23963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08490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0831" y="3645024"/>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0772" y="4149080"/>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988" y="4725144"/>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6182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p:txBody>
          <a:bodyPr/>
          <a:lstStyle/>
          <a:p>
            <a:r>
              <a:rPr lang="fr-FR" dirty="0" smtClean="0"/>
              <a:t>Le crédit</a:t>
            </a:r>
            <a:endParaRPr lang="fr-FR" dirty="0"/>
          </a:p>
        </p:txBody>
      </p:sp>
      <p:sp>
        <p:nvSpPr>
          <p:cNvPr id="6" name="Espace réservé du texte 1"/>
          <p:cNvSpPr>
            <a:spLocks noGrp="1"/>
          </p:cNvSpPr>
          <p:nvPr>
            <p:ph type="body" sz="quarter" idx="10"/>
          </p:nvPr>
        </p:nvSpPr>
        <p:spPr>
          <a:xfrm>
            <a:off x="468312" y="1484312"/>
            <a:ext cx="8424167" cy="4897016"/>
          </a:xfrm>
        </p:spPr>
        <p:txBody>
          <a:bodyPr>
            <a:normAutofit/>
          </a:bodyPr>
          <a:lstStyle/>
          <a:p>
            <a:pPr marL="0" indent="0">
              <a:buNone/>
            </a:pPr>
            <a:r>
              <a:rPr lang="fr-FR" sz="2200" b="1" dirty="0" smtClean="0">
                <a:solidFill>
                  <a:srgbClr val="CA2260"/>
                </a:solidFill>
                <a:latin typeface="Arial" panose="020B0604020202020204" pitchFamily="34" charset="0"/>
                <a:cs typeface="Arial" panose="020B0604020202020204" pitchFamily="34" charset="0"/>
              </a:rPr>
              <a:t>Les différents types</a:t>
            </a:r>
          </a:p>
          <a:p>
            <a:pPr marL="0" indent="0">
              <a:buNone/>
            </a:pPr>
            <a:endParaRPr lang="fr-FR" sz="1000" u="sng" dirty="0" smtClean="0">
              <a:latin typeface="Arial" panose="020B0604020202020204" pitchFamily="34" charset="0"/>
              <a:cs typeface="Arial" panose="020B0604020202020204" pitchFamily="34" charset="0"/>
            </a:endParaRPr>
          </a:p>
          <a:p>
            <a:pPr marL="457200" lvl="1" indent="0" algn="just">
              <a:buNone/>
            </a:pPr>
            <a:r>
              <a:rPr lang="fr-FR" sz="1800" b="1" dirty="0" smtClean="0">
                <a:solidFill>
                  <a:srgbClr val="203B73"/>
                </a:solidFill>
                <a:latin typeface="Arial" panose="020B0604020202020204" pitchFamily="34" charset="0"/>
                <a:cs typeface="Arial" panose="020B0604020202020204" pitchFamily="34" charset="0"/>
              </a:rPr>
              <a:t>Crédit renouvelable</a:t>
            </a:r>
          </a:p>
          <a:p>
            <a:pPr marL="914400" lvl="2" indent="0">
              <a:lnSpc>
                <a:spcPct val="80000"/>
              </a:lnSpc>
              <a:buNone/>
            </a:pPr>
            <a:endParaRPr lang="fr-FR" sz="1800" dirty="0">
              <a:latin typeface="Arial" panose="020B0604020202020204" pitchFamily="34" charset="0"/>
              <a:cs typeface="Arial" panose="020B0604020202020204" pitchFamily="34" charset="0"/>
            </a:endParaRPr>
          </a:p>
          <a:p>
            <a:pPr marL="914400" lvl="2" indent="0">
              <a:lnSpc>
                <a:spcPct val="80000"/>
              </a:lnSpc>
              <a:buNone/>
            </a:pPr>
            <a:r>
              <a:rPr lang="fr-FR" sz="1800" dirty="0" smtClean="0">
                <a:solidFill>
                  <a:srgbClr val="203B73"/>
                </a:solidFill>
                <a:latin typeface="Arial" panose="020B0604020202020204" pitchFamily="34" charset="0"/>
                <a:cs typeface="Arial" panose="020B0604020202020204" pitchFamily="34" charset="0"/>
              </a:rPr>
              <a:t>Réserve utilisable </a:t>
            </a:r>
            <a:r>
              <a:rPr lang="fr-FR" sz="1800" dirty="0">
                <a:solidFill>
                  <a:srgbClr val="203B73"/>
                </a:solidFill>
                <a:latin typeface="Arial" panose="020B0604020202020204" pitchFamily="34" charset="0"/>
                <a:cs typeface="Arial" panose="020B0604020202020204" pitchFamily="34" charset="0"/>
              </a:rPr>
              <a:t>en 1 ou plusieurs </a:t>
            </a:r>
            <a:r>
              <a:rPr lang="fr-FR" sz="1800" dirty="0" smtClean="0">
                <a:solidFill>
                  <a:srgbClr val="203B73"/>
                </a:solidFill>
                <a:latin typeface="Arial" panose="020B0604020202020204" pitchFamily="34" charset="0"/>
                <a:cs typeface="Arial" panose="020B0604020202020204" pitchFamily="34" charset="0"/>
              </a:rPr>
              <a:t>fois</a:t>
            </a:r>
          </a:p>
          <a:p>
            <a:pPr marL="914400" lvl="2" indent="0">
              <a:lnSpc>
                <a:spcPct val="80000"/>
              </a:lnSpc>
              <a:buNone/>
            </a:pPr>
            <a:endParaRPr lang="fr-FR" sz="1800" dirty="0">
              <a:solidFill>
                <a:srgbClr val="203B73"/>
              </a:solidFill>
              <a:latin typeface="Arial" panose="020B0604020202020204" pitchFamily="34" charset="0"/>
              <a:cs typeface="Arial" panose="020B0604020202020204" pitchFamily="34" charset="0"/>
            </a:endParaRPr>
          </a:p>
          <a:p>
            <a:pPr marL="914400" lvl="2" indent="0">
              <a:lnSpc>
                <a:spcPct val="80000"/>
              </a:lnSpc>
              <a:buNone/>
            </a:pPr>
            <a:r>
              <a:rPr lang="fr-FR" sz="1800" dirty="0">
                <a:solidFill>
                  <a:srgbClr val="203B73"/>
                </a:solidFill>
                <a:latin typeface="Arial" panose="020B0604020202020204" pitchFamily="34" charset="0"/>
                <a:cs typeface="Arial" panose="020B0604020202020204" pitchFamily="34" charset="0"/>
              </a:rPr>
              <a:t>Durée 1 an </a:t>
            </a:r>
            <a:r>
              <a:rPr lang="fr-FR" sz="1800" dirty="0" smtClean="0">
                <a:solidFill>
                  <a:srgbClr val="203B73"/>
                </a:solidFill>
                <a:latin typeface="Arial" panose="020B0604020202020204" pitchFamily="34" charset="0"/>
                <a:cs typeface="Arial" panose="020B0604020202020204" pitchFamily="34" charset="0"/>
              </a:rPr>
              <a:t>renouvelable</a:t>
            </a:r>
          </a:p>
          <a:p>
            <a:pPr marL="914400" lvl="2" indent="0">
              <a:lnSpc>
                <a:spcPct val="80000"/>
              </a:lnSpc>
              <a:buNone/>
            </a:pPr>
            <a:endParaRPr lang="fr-FR" sz="1800" dirty="0">
              <a:solidFill>
                <a:srgbClr val="203B73"/>
              </a:solidFill>
              <a:latin typeface="Arial" panose="020B0604020202020204" pitchFamily="34" charset="0"/>
              <a:cs typeface="Arial" panose="020B0604020202020204" pitchFamily="34" charset="0"/>
            </a:endParaRPr>
          </a:p>
          <a:p>
            <a:pPr marL="914400" lvl="2" indent="0">
              <a:lnSpc>
                <a:spcPct val="80000"/>
              </a:lnSpc>
              <a:buNone/>
            </a:pPr>
            <a:r>
              <a:rPr lang="fr-FR" sz="1800" dirty="0">
                <a:solidFill>
                  <a:srgbClr val="203B73"/>
                </a:solidFill>
                <a:latin typeface="Arial" panose="020B0604020202020204" pitchFamily="34" charset="0"/>
                <a:cs typeface="Arial" panose="020B0604020202020204" pitchFamily="34" charset="0"/>
              </a:rPr>
              <a:t>Échéances </a:t>
            </a:r>
            <a:r>
              <a:rPr lang="fr-FR" sz="1800" dirty="0" smtClean="0">
                <a:solidFill>
                  <a:srgbClr val="203B73"/>
                </a:solidFill>
                <a:latin typeface="Arial" panose="020B0604020202020204" pitchFamily="34" charset="0"/>
                <a:cs typeface="Arial" panose="020B0604020202020204" pitchFamily="34" charset="0"/>
              </a:rPr>
              <a:t>variables</a:t>
            </a:r>
          </a:p>
          <a:p>
            <a:pPr marL="914400" lvl="2" indent="0">
              <a:lnSpc>
                <a:spcPct val="80000"/>
              </a:lnSpc>
              <a:buNone/>
            </a:pPr>
            <a:endParaRPr lang="fr-FR" sz="1800" dirty="0" smtClean="0">
              <a:solidFill>
                <a:srgbClr val="203B73"/>
              </a:solidFill>
              <a:latin typeface="Arial" panose="020B0604020202020204" pitchFamily="34" charset="0"/>
              <a:cs typeface="Arial" panose="020B0604020202020204" pitchFamily="34" charset="0"/>
            </a:endParaRPr>
          </a:p>
          <a:p>
            <a:pPr marL="914400" lvl="2" indent="0">
              <a:lnSpc>
                <a:spcPct val="80000"/>
              </a:lnSpc>
              <a:buNone/>
            </a:pPr>
            <a:r>
              <a:rPr lang="fr-FR" sz="1800" dirty="0" smtClean="0">
                <a:solidFill>
                  <a:srgbClr val="203B73"/>
                </a:solidFill>
                <a:latin typeface="Arial" panose="020B0604020202020204" pitchFamily="34" charset="0"/>
                <a:cs typeface="Arial" panose="020B0604020202020204" pitchFamily="34" charset="0"/>
              </a:rPr>
              <a:t>Durée maximale de remboursement (3 ou 5 ans)</a:t>
            </a:r>
          </a:p>
          <a:p>
            <a:pPr marL="457200" lvl="1" indent="0" algn="just">
              <a:lnSpc>
                <a:spcPct val="150000"/>
              </a:lnSpc>
              <a:buNone/>
            </a:pPr>
            <a:r>
              <a:rPr lang="fr-FR" sz="2400" dirty="0" smtClean="0">
                <a:latin typeface="Arial" panose="020B0604020202020204" pitchFamily="34" charset="0"/>
                <a:cs typeface="Arial" panose="020B0604020202020204" pitchFamily="34" charset="0"/>
              </a:rPr>
              <a:t>	</a:t>
            </a:r>
            <a:r>
              <a:rPr lang="fr-FR" sz="1800" dirty="0">
                <a:solidFill>
                  <a:srgbClr val="203B73"/>
                </a:solidFill>
                <a:latin typeface="Arial" panose="020B0604020202020204" pitchFamily="34" charset="0"/>
                <a:cs typeface="Arial" panose="020B0604020202020204" pitchFamily="34" charset="0"/>
              </a:rPr>
              <a:t>Taux </a:t>
            </a:r>
            <a:r>
              <a:rPr lang="fr-FR" sz="1800" dirty="0" smtClean="0">
                <a:solidFill>
                  <a:srgbClr val="203B73"/>
                </a:solidFill>
                <a:latin typeface="Arial" panose="020B0604020202020204" pitchFamily="34" charset="0"/>
                <a:cs typeface="Arial" panose="020B0604020202020204" pitchFamily="34" charset="0"/>
              </a:rPr>
              <a:t>révisable (mention dans l’offre)</a:t>
            </a:r>
            <a:endParaRPr lang="fr-FR" sz="1800" dirty="0">
              <a:solidFill>
                <a:srgbClr val="203B73"/>
              </a:solidFill>
              <a:latin typeface="Arial" panose="020B0604020202020204" pitchFamily="34" charset="0"/>
              <a:cs typeface="Arial" panose="020B0604020202020204" pitchFamily="34" charset="0"/>
            </a:endParaRPr>
          </a:p>
          <a:p>
            <a:pPr marL="457200" lvl="1" indent="0" algn="just">
              <a:buNone/>
            </a:pPr>
            <a:endParaRPr lang="fr-FR" sz="1800" dirty="0">
              <a:solidFill>
                <a:srgbClr val="203B73"/>
              </a:solidFill>
              <a:latin typeface="Arial" panose="020B0604020202020204" pitchFamily="34" charset="0"/>
              <a:cs typeface="Arial" panose="020B0604020202020204" pitchFamily="34" charset="0"/>
            </a:endParaRPr>
          </a:p>
          <a:p>
            <a:pPr marL="0" indent="0">
              <a:buNone/>
            </a:pPr>
            <a:endParaRPr lang="fr-FR" dirty="0" smtClean="0">
              <a:latin typeface="Arial" panose="020B0604020202020204" pitchFamily="34" charset="0"/>
              <a:cs typeface="Arial" panose="020B0604020202020204" pitchFamily="34" charset="0"/>
            </a:endParaRPr>
          </a:p>
        </p:txBody>
      </p:sp>
      <p:sp>
        <p:nvSpPr>
          <p:cNvPr id="9" name="Titre 2"/>
          <p:cNvSpPr>
            <a:spLocks noGrp="1"/>
          </p:cNvSpPr>
          <p:nvPr>
            <p:ph type="title"/>
          </p:nvPr>
        </p:nvSpPr>
        <p:spPr/>
        <p:txBody>
          <a:bodyPr/>
          <a:lstStyle/>
          <a:p>
            <a:pPr marL="0" indent="0">
              <a:buNone/>
            </a:pPr>
            <a:r>
              <a:rPr lang="fr-FR" dirty="0" smtClean="0">
                <a:solidFill>
                  <a:srgbClr val="203B73"/>
                </a:solidFill>
                <a:latin typeface="Arial" panose="020B0604020202020204" pitchFamily="34" charset="0"/>
                <a:cs typeface="Arial" panose="020B0604020202020204" pitchFamily="34" charset="0"/>
              </a:rPr>
              <a:t>III.   Le Crédit à la consommation</a:t>
            </a:r>
            <a:endParaRPr lang="fr-FR" dirty="0">
              <a:solidFill>
                <a:srgbClr val="203B73"/>
              </a:solidFill>
              <a:latin typeface="Arial" panose="020B0604020202020204" pitchFamily="34" charset="0"/>
              <a:cs typeface="Arial" panose="020B0604020202020204" pitchFamily="34" charset="0"/>
            </a:endParaRPr>
          </a:p>
        </p:txBody>
      </p:sp>
      <p:pic>
        <p:nvPicPr>
          <p:cNvPr id="15" name="Picture 2" descr="X:\Education_financiere_Public\01-ACTIONS\A-PORTAIL\02-Images\6-Picto PPT\checklist-checked-box-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67" y="2636912"/>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X:\Education_financiere_Public\01-ACTIONS\A-PORTAIL\02-Images\6-Picto PPT\checklist-checked-box-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67" y="3212976"/>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X:\Education_financiere_Public\01-ACTIONS\A-PORTAIL\02-Images\6-Picto PPT\checklist-checked-box-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67" y="3789040"/>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X:\Education_financiere_Public\01-ACTIONS\A-PORTAIL\02-Images\6-Picto PPT\checklist-checked-box-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67" y="4365104"/>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X:\Education_financiere_Public\01-ACTIONS\A-PORTAIL\02-Images\6-Picto PPT\checklist-checked-box-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67" y="4833156"/>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317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p:txBody>
          <a:bodyPr/>
          <a:lstStyle/>
          <a:p>
            <a:r>
              <a:rPr lang="fr-FR" dirty="0" smtClean="0"/>
              <a:t>Le crédit</a:t>
            </a:r>
            <a:endParaRPr lang="fr-FR" dirty="0"/>
          </a:p>
        </p:txBody>
      </p:sp>
      <p:sp>
        <p:nvSpPr>
          <p:cNvPr id="5" name="Titre 2"/>
          <p:cNvSpPr>
            <a:spLocks noGrp="1"/>
          </p:cNvSpPr>
          <p:nvPr>
            <p:ph type="title"/>
          </p:nvPr>
        </p:nvSpPr>
        <p:spPr>
          <a:xfrm>
            <a:off x="468313" y="0"/>
            <a:ext cx="8435280" cy="1368000"/>
          </a:xfrm>
        </p:spPr>
        <p:txBody>
          <a:bodyPr/>
          <a:lstStyle/>
          <a:p>
            <a:pPr marL="0" indent="0">
              <a:buNone/>
            </a:pPr>
            <a:r>
              <a:rPr lang="fr-FR" dirty="0" smtClean="0">
                <a:solidFill>
                  <a:srgbClr val="203B73"/>
                </a:solidFill>
                <a:latin typeface="Arial" panose="020B0604020202020204" pitchFamily="34" charset="0"/>
                <a:cs typeface="Arial" panose="020B0604020202020204" pitchFamily="34" charset="0"/>
              </a:rPr>
              <a:t>III.   Le Crédit à la consommation</a:t>
            </a:r>
            <a:endParaRPr lang="fr-FR" dirty="0">
              <a:solidFill>
                <a:srgbClr val="203B73"/>
              </a:solidFill>
              <a:latin typeface="Arial" panose="020B0604020202020204" pitchFamily="34" charset="0"/>
              <a:cs typeface="Arial" panose="020B0604020202020204" pitchFamily="34" charset="0"/>
            </a:endParaRPr>
          </a:p>
        </p:txBody>
      </p:sp>
      <p:sp>
        <p:nvSpPr>
          <p:cNvPr id="6" name="Espace réservé du texte 1"/>
          <p:cNvSpPr>
            <a:spLocks noGrp="1"/>
          </p:cNvSpPr>
          <p:nvPr>
            <p:ph type="body" sz="quarter" idx="10"/>
          </p:nvPr>
        </p:nvSpPr>
        <p:spPr>
          <a:xfrm>
            <a:off x="468312" y="1552552"/>
            <a:ext cx="8136136" cy="4396728"/>
          </a:xfrm>
        </p:spPr>
        <p:txBody>
          <a:bodyPr>
            <a:normAutofit fontScale="77500" lnSpcReduction="20000"/>
          </a:bodyPr>
          <a:lstStyle/>
          <a:p>
            <a:pPr marL="0" indent="0" algn="just">
              <a:buNone/>
            </a:pPr>
            <a:r>
              <a:rPr lang="fr-FR" sz="2800" b="1" dirty="0" smtClean="0">
                <a:solidFill>
                  <a:srgbClr val="CA2260"/>
                </a:solidFill>
                <a:latin typeface="Arial" panose="020B0604020202020204" pitchFamily="34" charset="0"/>
                <a:cs typeface="Arial" panose="020B0604020202020204" pitchFamily="34" charset="0"/>
              </a:rPr>
              <a:t>Les différents types</a:t>
            </a:r>
          </a:p>
          <a:p>
            <a:pPr marL="0" indent="0" algn="just">
              <a:lnSpc>
                <a:spcPct val="170000"/>
              </a:lnSpc>
              <a:buNone/>
            </a:pPr>
            <a:endParaRPr lang="fr-FR" sz="1600" u="sng" dirty="0" smtClean="0">
              <a:latin typeface="Arial" panose="020B0604020202020204" pitchFamily="34" charset="0"/>
              <a:cs typeface="Arial" panose="020B0604020202020204" pitchFamily="34" charset="0"/>
            </a:endParaRPr>
          </a:p>
          <a:p>
            <a:pPr marL="457200" lvl="1" indent="0" algn="just">
              <a:buNone/>
            </a:pPr>
            <a:r>
              <a:rPr lang="fr-FR" sz="2300" b="1" dirty="0" smtClean="0">
                <a:solidFill>
                  <a:srgbClr val="203B73"/>
                </a:solidFill>
                <a:latin typeface="Arial" panose="020B0604020202020204" pitchFamily="34" charset="0"/>
                <a:cs typeface="Arial" panose="020B0604020202020204" pitchFamily="34" charset="0"/>
              </a:rPr>
              <a:t>Crédit renouvelable</a:t>
            </a:r>
          </a:p>
          <a:p>
            <a:pPr marL="57150" indent="0" algn="just">
              <a:buNone/>
            </a:pPr>
            <a:endParaRPr lang="fr-FR" sz="2300" b="1" u="sng" dirty="0" smtClean="0">
              <a:latin typeface="Arial" panose="020B0604020202020204" pitchFamily="34" charset="0"/>
              <a:cs typeface="Arial" panose="020B0604020202020204" pitchFamily="34" charset="0"/>
            </a:endParaRPr>
          </a:p>
          <a:p>
            <a:pPr marL="57150" indent="0" algn="ctr">
              <a:buNone/>
            </a:pPr>
            <a:r>
              <a:rPr lang="fr-FR" sz="2300" b="1" dirty="0" smtClean="0">
                <a:solidFill>
                  <a:srgbClr val="CA2260"/>
                </a:solidFill>
                <a:latin typeface="Arial" panose="020B0604020202020204" pitchFamily="34" charset="0"/>
                <a:cs typeface="Arial" panose="020B0604020202020204" pitchFamily="34" charset="0"/>
              </a:rPr>
              <a:t>Exemple :</a:t>
            </a:r>
            <a:endParaRPr lang="fr-FR" sz="2300" b="1" dirty="0">
              <a:solidFill>
                <a:srgbClr val="CA2260"/>
              </a:solidFill>
              <a:latin typeface="Arial" panose="020B0604020202020204" pitchFamily="34" charset="0"/>
              <a:cs typeface="Arial" panose="020B0604020202020204" pitchFamily="34" charset="0"/>
            </a:endParaRPr>
          </a:p>
          <a:p>
            <a:pPr algn="just">
              <a:lnSpc>
                <a:spcPct val="120000"/>
              </a:lnSpc>
              <a:buFont typeface="Arial" panose="020B0604020202020204" pitchFamily="34" charset="0"/>
              <a:buChar char="•"/>
            </a:pPr>
            <a:r>
              <a:rPr lang="fr-FR" sz="2700" dirty="0">
                <a:solidFill>
                  <a:srgbClr val="203B73"/>
                </a:solidFill>
                <a:latin typeface="Arial" panose="020B0604020202020204" pitchFamily="34" charset="0"/>
                <a:cs typeface="Arial" panose="020B0604020202020204" pitchFamily="34" charset="0"/>
              </a:rPr>
              <a:t>Madame X souscrit un crédit renouvelable </a:t>
            </a:r>
            <a:r>
              <a:rPr lang="fr-FR" sz="2700" dirty="0" smtClean="0">
                <a:solidFill>
                  <a:srgbClr val="203B73"/>
                </a:solidFill>
                <a:latin typeface="Arial" panose="020B0604020202020204" pitchFamily="34" charset="0"/>
                <a:cs typeface="Arial" panose="020B0604020202020204" pitchFamily="34" charset="0"/>
              </a:rPr>
              <a:t>de 2 000 € ;</a:t>
            </a:r>
            <a:endParaRPr lang="fr-FR" sz="2700" dirty="0">
              <a:solidFill>
                <a:srgbClr val="203B73"/>
              </a:solidFill>
              <a:latin typeface="Arial" panose="020B0604020202020204" pitchFamily="34" charset="0"/>
              <a:cs typeface="Arial" panose="020B0604020202020204" pitchFamily="34" charset="0"/>
            </a:endParaRPr>
          </a:p>
          <a:p>
            <a:pPr algn="just">
              <a:lnSpc>
                <a:spcPct val="120000"/>
              </a:lnSpc>
              <a:buFont typeface="Arial" panose="020B0604020202020204" pitchFamily="34" charset="0"/>
              <a:buChar char="•"/>
            </a:pPr>
            <a:r>
              <a:rPr lang="fr-FR" sz="2700" dirty="0">
                <a:solidFill>
                  <a:srgbClr val="203B73"/>
                </a:solidFill>
                <a:latin typeface="Arial" panose="020B0604020202020204" pitchFamily="34" charset="0"/>
                <a:cs typeface="Arial" panose="020B0604020202020204" pitchFamily="34" charset="0"/>
              </a:rPr>
              <a:t>Elle utilise une partie de cette somme pour acheter un </a:t>
            </a:r>
            <a:r>
              <a:rPr lang="fr-FR" sz="2700" dirty="0" smtClean="0">
                <a:solidFill>
                  <a:srgbClr val="203B73"/>
                </a:solidFill>
                <a:latin typeface="Arial" panose="020B0604020202020204" pitchFamily="34" charset="0"/>
                <a:cs typeface="Arial" panose="020B0604020202020204" pitchFamily="34" charset="0"/>
              </a:rPr>
              <a:t>ordinateur </a:t>
            </a:r>
            <a:r>
              <a:rPr lang="fr-FR" sz="2700" dirty="0">
                <a:solidFill>
                  <a:srgbClr val="203B73"/>
                </a:solidFill>
                <a:latin typeface="Arial" panose="020B0604020202020204" pitchFamily="34" charset="0"/>
                <a:cs typeface="Arial" panose="020B0604020202020204" pitchFamily="34" charset="0"/>
              </a:rPr>
              <a:t>d’une valeur de 600 </a:t>
            </a:r>
            <a:r>
              <a:rPr lang="fr-FR" sz="2700" dirty="0" smtClean="0">
                <a:solidFill>
                  <a:srgbClr val="203B73"/>
                </a:solidFill>
                <a:latin typeface="Arial" panose="020B0604020202020204" pitchFamily="34" charset="0"/>
                <a:cs typeface="Arial" panose="020B0604020202020204" pitchFamily="34" charset="0"/>
              </a:rPr>
              <a:t>€ ; Il </a:t>
            </a:r>
            <a:r>
              <a:rPr lang="fr-FR" sz="2700" dirty="0">
                <a:solidFill>
                  <a:srgbClr val="203B73"/>
                </a:solidFill>
                <a:latin typeface="Arial" panose="020B0604020202020204" pitchFamily="34" charset="0"/>
                <a:cs typeface="Arial" panose="020B0604020202020204" pitchFamily="34" charset="0"/>
              </a:rPr>
              <a:t>reste donc </a:t>
            </a:r>
            <a:r>
              <a:rPr lang="fr-FR" sz="2700" dirty="0" smtClean="0">
                <a:solidFill>
                  <a:srgbClr val="203B73"/>
                </a:solidFill>
                <a:latin typeface="Arial" panose="020B0604020202020204" pitchFamily="34" charset="0"/>
                <a:cs typeface="Arial" panose="020B0604020202020204" pitchFamily="34" charset="0"/>
              </a:rPr>
              <a:t>1 400 </a:t>
            </a:r>
            <a:r>
              <a:rPr lang="fr-FR" sz="2700" dirty="0">
                <a:solidFill>
                  <a:srgbClr val="203B73"/>
                </a:solidFill>
                <a:latin typeface="Arial" panose="020B0604020202020204" pitchFamily="34" charset="0"/>
                <a:cs typeface="Arial" panose="020B0604020202020204" pitchFamily="34" charset="0"/>
              </a:rPr>
              <a:t>€ en </a:t>
            </a:r>
            <a:r>
              <a:rPr lang="fr-FR" sz="2700" dirty="0" smtClean="0">
                <a:solidFill>
                  <a:srgbClr val="203B73"/>
                </a:solidFill>
                <a:latin typeface="Arial" panose="020B0604020202020204" pitchFamily="34" charset="0"/>
                <a:cs typeface="Arial" panose="020B0604020202020204" pitchFamily="34" charset="0"/>
              </a:rPr>
              <a:t>réserve ;</a:t>
            </a:r>
            <a:endParaRPr lang="fr-FR" sz="2700" dirty="0">
              <a:solidFill>
                <a:srgbClr val="203B73"/>
              </a:solidFill>
              <a:latin typeface="Arial" panose="020B0604020202020204" pitchFamily="34" charset="0"/>
              <a:cs typeface="Arial" panose="020B0604020202020204" pitchFamily="34" charset="0"/>
            </a:endParaRPr>
          </a:p>
          <a:p>
            <a:pPr algn="just">
              <a:lnSpc>
                <a:spcPct val="120000"/>
              </a:lnSpc>
              <a:buFont typeface="Arial" panose="020B0604020202020204" pitchFamily="34" charset="0"/>
              <a:buChar char="•"/>
            </a:pPr>
            <a:r>
              <a:rPr lang="fr-FR" sz="2700" dirty="0">
                <a:solidFill>
                  <a:srgbClr val="203B73"/>
                </a:solidFill>
                <a:latin typeface="Arial" panose="020B0604020202020204" pitchFamily="34" charset="0"/>
                <a:cs typeface="Arial" panose="020B0604020202020204" pitchFamily="34" charset="0"/>
              </a:rPr>
              <a:t>Elle peut décider de rembourser intégralement son crédit, ou continuer </a:t>
            </a:r>
            <a:r>
              <a:rPr lang="fr-FR" sz="2700" dirty="0" smtClean="0">
                <a:solidFill>
                  <a:srgbClr val="203B73"/>
                </a:solidFill>
                <a:latin typeface="Arial" panose="020B0604020202020204" pitchFamily="34" charset="0"/>
                <a:cs typeface="Arial" panose="020B0604020202020204" pitchFamily="34" charset="0"/>
              </a:rPr>
              <a:t>de </a:t>
            </a:r>
            <a:r>
              <a:rPr lang="fr-FR" sz="2700" dirty="0">
                <a:solidFill>
                  <a:srgbClr val="203B73"/>
                </a:solidFill>
                <a:latin typeface="Arial" panose="020B0604020202020204" pitchFamily="34" charset="0"/>
                <a:cs typeface="Arial" panose="020B0604020202020204" pitchFamily="34" charset="0"/>
              </a:rPr>
              <a:t>piocher dans la </a:t>
            </a:r>
            <a:r>
              <a:rPr lang="fr-FR" sz="2700" dirty="0" smtClean="0">
                <a:solidFill>
                  <a:srgbClr val="203B73"/>
                </a:solidFill>
                <a:latin typeface="Arial" panose="020B0604020202020204" pitchFamily="34" charset="0"/>
                <a:cs typeface="Arial" panose="020B0604020202020204" pitchFamily="34" charset="0"/>
              </a:rPr>
              <a:t>réserve ;</a:t>
            </a:r>
          </a:p>
          <a:p>
            <a:pPr algn="just">
              <a:lnSpc>
                <a:spcPct val="120000"/>
              </a:lnSpc>
              <a:buFont typeface="Arial" panose="020B0604020202020204" pitchFamily="34" charset="0"/>
              <a:buChar char="•"/>
            </a:pPr>
            <a:r>
              <a:rPr lang="fr-FR" sz="2700" dirty="0" smtClean="0">
                <a:solidFill>
                  <a:srgbClr val="203B73"/>
                </a:solidFill>
                <a:latin typeface="Arial" panose="020B0604020202020204" pitchFamily="34" charset="0"/>
                <a:cs typeface="Arial" panose="020B0604020202020204" pitchFamily="34" charset="0"/>
              </a:rPr>
              <a:t>La réserve se reconstitue automatiquement avec les remboursements mensuels.</a:t>
            </a:r>
            <a:endParaRPr lang="fr-FR" sz="2700" dirty="0">
              <a:solidFill>
                <a:srgbClr val="203B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1610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p:txBody>
          <a:bodyPr/>
          <a:lstStyle/>
          <a:p>
            <a:r>
              <a:rPr lang="fr-FR" dirty="0" smtClean="0"/>
              <a:t>Le crédit</a:t>
            </a:r>
            <a:endParaRPr lang="fr-FR" dirty="0"/>
          </a:p>
        </p:txBody>
      </p:sp>
      <p:sp>
        <p:nvSpPr>
          <p:cNvPr id="5" name="Titre 2"/>
          <p:cNvSpPr>
            <a:spLocks noGrp="1"/>
          </p:cNvSpPr>
          <p:nvPr>
            <p:ph type="title"/>
          </p:nvPr>
        </p:nvSpPr>
        <p:spPr>
          <a:xfrm>
            <a:off x="468313" y="0"/>
            <a:ext cx="8435280" cy="1368000"/>
          </a:xfrm>
        </p:spPr>
        <p:txBody>
          <a:bodyPr/>
          <a:lstStyle/>
          <a:p>
            <a:pPr marL="0" indent="0">
              <a:buNone/>
            </a:pPr>
            <a:r>
              <a:rPr lang="fr-FR" dirty="0" smtClean="0">
                <a:solidFill>
                  <a:srgbClr val="203B73"/>
                </a:solidFill>
                <a:latin typeface="Arial" panose="020B0604020202020204" pitchFamily="34" charset="0"/>
                <a:cs typeface="Arial" panose="020B0604020202020204" pitchFamily="34" charset="0"/>
              </a:rPr>
              <a:t>III.   Le Crédit à la consommation</a:t>
            </a:r>
            <a:endParaRPr lang="fr-FR" dirty="0">
              <a:solidFill>
                <a:srgbClr val="203B73"/>
              </a:solidFill>
              <a:latin typeface="Arial" panose="020B0604020202020204" pitchFamily="34" charset="0"/>
              <a:cs typeface="Arial" panose="020B0604020202020204" pitchFamily="34" charset="0"/>
            </a:endParaRPr>
          </a:p>
        </p:txBody>
      </p:sp>
      <p:sp>
        <p:nvSpPr>
          <p:cNvPr id="7" name="Espace réservé du texte 1"/>
          <p:cNvSpPr>
            <a:spLocks noGrp="1"/>
          </p:cNvSpPr>
          <p:nvPr>
            <p:ph type="body" sz="quarter" idx="10"/>
          </p:nvPr>
        </p:nvSpPr>
        <p:spPr>
          <a:xfrm>
            <a:off x="468312" y="1484312"/>
            <a:ext cx="8568184" cy="4969024"/>
          </a:xfrm>
        </p:spPr>
        <p:txBody>
          <a:bodyPr>
            <a:normAutofit/>
          </a:bodyPr>
          <a:lstStyle/>
          <a:p>
            <a:pPr marL="0" indent="0">
              <a:buNone/>
            </a:pPr>
            <a:r>
              <a:rPr lang="fr-FR" sz="2200" b="1" dirty="0" smtClean="0">
                <a:solidFill>
                  <a:srgbClr val="C92360"/>
                </a:solidFill>
                <a:latin typeface="Arial" panose="020B0604020202020204" pitchFamily="34" charset="0"/>
                <a:cs typeface="Arial" panose="020B0604020202020204" pitchFamily="34" charset="0"/>
              </a:rPr>
              <a:t>Les différents types</a:t>
            </a:r>
          </a:p>
          <a:p>
            <a:pPr marL="0" indent="0">
              <a:buNone/>
            </a:pPr>
            <a:endParaRPr lang="fr-FR" sz="1100" u="sng" dirty="0" smtClean="0">
              <a:latin typeface="Arial" panose="020B0604020202020204" pitchFamily="34" charset="0"/>
              <a:cs typeface="Arial" panose="020B0604020202020204" pitchFamily="34" charset="0"/>
            </a:endParaRPr>
          </a:p>
          <a:p>
            <a:pPr marL="457200" lvl="1" indent="0" algn="just">
              <a:buNone/>
            </a:pPr>
            <a:r>
              <a:rPr lang="fr-FR" sz="1800" b="1" dirty="0" smtClean="0">
                <a:solidFill>
                  <a:srgbClr val="203B73"/>
                </a:solidFill>
                <a:latin typeface="Arial" panose="020B0604020202020204" pitchFamily="34" charset="0"/>
                <a:cs typeface="Arial" panose="020B0604020202020204" pitchFamily="34" charset="0"/>
              </a:rPr>
              <a:t>Crédit renouvelable</a:t>
            </a:r>
          </a:p>
          <a:p>
            <a:pPr marL="457200" lvl="1" indent="0" algn="just">
              <a:buNone/>
            </a:pPr>
            <a:endParaRPr lang="fr-FR" sz="1800" dirty="0" smtClean="0">
              <a:solidFill>
                <a:srgbClr val="203B73"/>
              </a:solidFill>
              <a:latin typeface="Arial" panose="020B0604020202020204" pitchFamily="34" charset="0"/>
              <a:cs typeface="Arial" panose="020B0604020202020204" pitchFamily="34" charset="0"/>
            </a:endParaRPr>
          </a:p>
          <a:p>
            <a:pPr marL="57150" indent="0" algn="ctr">
              <a:buNone/>
            </a:pPr>
            <a:r>
              <a:rPr lang="fr-FR" sz="1800" b="1" dirty="0" smtClean="0">
                <a:solidFill>
                  <a:srgbClr val="C92360"/>
                </a:solidFill>
                <a:latin typeface="Arial" panose="020B0604020202020204" pitchFamily="34" charset="0"/>
                <a:cs typeface="Arial" panose="020B0604020202020204" pitchFamily="34" charset="0"/>
              </a:rPr>
              <a:t>Vocabulaire :</a:t>
            </a:r>
          </a:p>
          <a:p>
            <a:pPr lvl="2">
              <a:buFont typeface="Arial" panose="020B0604020202020204" pitchFamily="34" charset="0"/>
              <a:buChar char="•"/>
            </a:pPr>
            <a:r>
              <a:rPr lang="fr-FR" sz="1800" dirty="0">
                <a:solidFill>
                  <a:srgbClr val="203B73"/>
                </a:solidFill>
                <a:latin typeface="Arial" panose="020B0604020202020204" pitchFamily="34" charset="0"/>
                <a:cs typeface="Arial" panose="020B0604020202020204" pitchFamily="34" charset="0"/>
              </a:rPr>
              <a:t>m</a:t>
            </a:r>
            <a:r>
              <a:rPr lang="fr-FR" sz="1800" dirty="0" smtClean="0">
                <a:solidFill>
                  <a:srgbClr val="203B73"/>
                </a:solidFill>
                <a:latin typeface="Arial" panose="020B0604020202020204" pitchFamily="34" charset="0"/>
                <a:cs typeface="Arial" panose="020B0604020202020204" pitchFamily="34" charset="0"/>
              </a:rPr>
              <a:t>ontant attribué : </a:t>
            </a:r>
            <a:r>
              <a:rPr lang="fr-FR" sz="1800" dirty="0">
                <a:solidFill>
                  <a:srgbClr val="203B73"/>
                </a:solidFill>
                <a:latin typeface="Arial" panose="020B0604020202020204" pitchFamily="34" charset="0"/>
                <a:cs typeface="Arial" panose="020B0604020202020204" pitchFamily="34" charset="0"/>
              </a:rPr>
              <a:t>le montant qui a été accordé lors de l’ouverture du crédit renouvelable ;</a:t>
            </a:r>
          </a:p>
          <a:p>
            <a:pPr lvl="2">
              <a:buFont typeface="Arial" panose="020B0604020202020204" pitchFamily="34" charset="0"/>
              <a:buChar char="•"/>
            </a:pPr>
            <a:r>
              <a:rPr lang="fr-FR" sz="1800" dirty="0">
                <a:solidFill>
                  <a:srgbClr val="203B73"/>
                </a:solidFill>
                <a:latin typeface="Arial" panose="020B0604020202020204" pitchFamily="34" charset="0"/>
                <a:cs typeface="Arial" panose="020B0604020202020204" pitchFamily="34" charset="0"/>
              </a:rPr>
              <a:t>m</a:t>
            </a:r>
            <a:r>
              <a:rPr lang="fr-FR" sz="1800" dirty="0" smtClean="0">
                <a:solidFill>
                  <a:srgbClr val="203B73"/>
                </a:solidFill>
                <a:latin typeface="Arial" panose="020B0604020202020204" pitchFamily="34" charset="0"/>
                <a:cs typeface="Arial" panose="020B0604020202020204" pitchFamily="34" charset="0"/>
              </a:rPr>
              <a:t>ontant disponible : </a:t>
            </a:r>
            <a:r>
              <a:rPr lang="fr-FR" sz="1800" dirty="0">
                <a:solidFill>
                  <a:srgbClr val="203B73"/>
                </a:solidFill>
                <a:latin typeface="Arial" panose="020B0604020202020204" pitchFamily="34" charset="0"/>
                <a:cs typeface="Arial" panose="020B0604020202020204" pitchFamily="34" charset="0"/>
              </a:rPr>
              <a:t>la somme à disposition à ce jour et qui peut être utilisée par le client à son gré ;</a:t>
            </a:r>
          </a:p>
          <a:p>
            <a:pPr lvl="2">
              <a:buFont typeface="Arial" panose="020B0604020202020204" pitchFamily="34" charset="0"/>
              <a:buChar char="•"/>
            </a:pPr>
            <a:r>
              <a:rPr lang="fr-FR" sz="1800" dirty="0" smtClean="0">
                <a:solidFill>
                  <a:srgbClr val="203B73"/>
                </a:solidFill>
                <a:latin typeface="Arial" panose="020B0604020202020204" pitchFamily="34" charset="0"/>
                <a:cs typeface="Arial" panose="020B0604020202020204" pitchFamily="34" charset="0"/>
              </a:rPr>
              <a:t>montant utilisé : </a:t>
            </a:r>
            <a:r>
              <a:rPr lang="fr-FR" sz="1800" dirty="0">
                <a:solidFill>
                  <a:srgbClr val="203B73"/>
                </a:solidFill>
                <a:latin typeface="Arial" panose="020B0604020202020204" pitchFamily="34" charset="0"/>
                <a:cs typeface="Arial" panose="020B0604020202020204" pitchFamily="34" charset="0"/>
              </a:rPr>
              <a:t>le total des dépenses </a:t>
            </a:r>
            <a:r>
              <a:rPr lang="fr-FR" sz="1800" dirty="0" smtClean="0">
                <a:solidFill>
                  <a:srgbClr val="203B73"/>
                </a:solidFill>
                <a:latin typeface="Arial" panose="020B0604020202020204" pitchFamily="34" charset="0"/>
                <a:cs typeface="Arial" panose="020B0604020202020204" pitchFamily="34" charset="0"/>
              </a:rPr>
              <a:t>effectuées ;</a:t>
            </a:r>
            <a:endParaRPr lang="fr-FR" sz="1800" dirty="0">
              <a:solidFill>
                <a:srgbClr val="203B73"/>
              </a:solidFill>
              <a:latin typeface="Arial" panose="020B0604020202020204" pitchFamily="34" charset="0"/>
              <a:cs typeface="Arial" panose="020B0604020202020204" pitchFamily="34" charset="0"/>
            </a:endParaRPr>
          </a:p>
          <a:p>
            <a:pPr lvl="2">
              <a:buFont typeface="Arial" panose="020B0604020202020204" pitchFamily="34" charset="0"/>
              <a:buChar char="•"/>
            </a:pPr>
            <a:r>
              <a:rPr lang="fr-FR" sz="1800" dirty="0" smtClean="0">
                <a:solidFill>
                  <a:srgbClr val="203B73"/>
                </a:solidFill>
                <a:latin typeface="Arial" panose="020B0604020202020204" pitchFamily="34" charset="0"/>
                <a:cs typeface="Arial" panose="020B0604020202020204" pitchFamily="34" charset="0"/>
              </a:rPr>
              <a:t>prochaine mensualité : </a:t>
            </a:r>
            <a:r>
              <a:rPr lang="fr-FR" sz="1800" dirty="0">
                <a:solidFill>
                  <a:srgbClr val="203B73"/>
                </a:solidFill>
                <a:latin typeface="Arial" panose="020B0604020202020204" pitchFamily="34" charset="0"/>
                <a:cs typeface="Arial" panose="020B0604020202020204" pitchFamily="34" charset="0"/>
              </a:rPr>
              <a:t>montant à rembourser le mois </a:t>
            </a:r>
            <a:r>
              <a:rPr lang="fr-FR" sz="1800" dirty="0" smtClean="0">
                <a:solidFill>
                  <a:srgbClr val="203B73"/>
                </a:solidFill>
                <a:latin typeface="Arial" panose="020B0604020202020204" pitchFamily="34" charset="0"/>
                <a:cs typeface="Arial" panose="020B0604020202020204" pitchFamily="34" charset="0"/>
              </a:rPr>
              <a:t>prochain ;</a:t>
            </a:r>
          </a:p>
          <a:p>
            <a:pPr lvl="2">
              <a:buFont typeface="Arial" panose="020B0604020202020204" pitchFamily="34" charset="0"/>
              <a:buChar char="•"/>
            </a:pPr>
            <a:r>
              <a:rPr lang="fr-FR" sz="1800" dirty="0" smtClean="0">
                <a:solidFill>
                  <a:srgbClr val="203B73"/>
                </a:solidFill>
                <a:latin typeface="Arial" panose="020B0604020202020204" pitchFamily="34" charset="0"/>
                <a:cs typeface="Arial" panose="020B0604020202020204" pitchFamily="34" charset="0"/>
              </a:rPr>
              <a:t>montant exigible : montant à rembourser immédiatement.</a:t>
            </a:r>
            <a:endParaRPr lang="fr-FR" sz="1800" dirty="0">
              <a:solidFill>
                <a:srgbClr val="203B73"/>
              </a:solidFill>
              <a:latin typeface="Arial" panose="020B0604020202020204" pitchFamily="34" charset="0"/>
              <a:cs typeface="Arial" panose="020B0604020202020204" pitchFamily="34" charset="0"/>
            </a:endParaRPr>
          </a:p>
        </p:txBody>
      </p:sp>
      <p:pic>
        <p:nvPicPr>
          <p:cNvPr id="3074" name="Picture 2" descr="F:\Education_financiere_Public\01-ACTIONS\A-PORTAIL\02-Images\6-Picto PPT\abc-education-oran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980728"/>
            <a:ext cx="172819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343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p:txBody>
          <a:bodyPr/>
          <a:lstStyle/>
          <a:p>
            <a:r>
              <a:rPr lang="fr-FR" dirty="0" smtClean="0"/>
              <a:t>Le crédit</a:t>
            </a:r>
            <a:endParaRPr lang="fr-FR" dirty="0"/>
          </a:p>
        </p:txBody>
      </p:sp>
      <p:sp>
        <p:nvSpPr>
          <p:cNvPr id="5" name="Titre 2"/>
          <p:cNvSpPr>
            <a:spLocks noGrp="1"/>
          </p:cNvSpPr>
          <p:nvPr>
            <p:ph type="title"/>
          </p:nvPr>
        </p:nvSpPr>
        <p:spPr>
          <a:xfrm>
            <a:off x="468313" y="0"/>
            <a:ext cx="8435280" cy="1368000"/>
          </a:xfrm>
        </p:spPr>
        <p:txBody>
          <a:bodyPr/>
          <a:lstStyle/>
          <a:p>
            <a:pPr marL="0" indent="0">
              <a:buNone/>
            </a:pPr>
            <a:r>
              <a:rPr lang="fr-FR" dirty="0" smtClean="0">
                <a:solidFill>
                  <a:srgbClr val="203B73"/>
                </a:solidFill>
                <a:latin typeface="Arial" panose="020B0604020202020204" pitchFamily="34" charset="0"/>
                <a:cs typeface="Arial" panose="020B0604020202020204" pitchFamily="34" charset="0"/>
              </a:rPr>
              <a:t>III.   Le Crédit à la consommation</a:t>
            </a:r>
            <a:endParaRPr lang="fr-FR" dirty="0">
              <a:solidFill>
                <a:srgbClr val="203B73"/>
              </a:solidFill>
              <a:latin typeface="Arial" panose="020B0604020202020204" pitchFamily="34" charset="0"/>
              <a:cs typeface="Arial" panose="020B0604020202020204" pitchFamily="34" charset="0"/>
            </a:endParaRPr>
          </a:p>
        </p:txBody>
      </p:sp>
      <p:sp>
        <p:nvSpPr>
          <p:cNvPr id="7" name="Espace réservé du texte 1"/>
          <p:cNvSpPr>
            <a:spLocks noGrp="1"/>
          </p:cNvSpPr>
          <p:nvPr>
            <p:ph type="body" sz="quarter" idx="10"/>
          </p:nvPr>
        </p:nvSpPr>
        <p:spPr>
          <a:xfrm>
            <a:off x="468312" y="1470664"/>
            <a:ext cx="8568184" cy="4969024"/>
          </a:xfrm>
        </p:spPr>
        <p:txBody>
          <a:bodyPr>
            <a:normAutofit/>
          </a:bodyPr>
          <a:lstStyle/>
          <a:p>
            <a:pPr marL="0" indent="0">
              <a:buNone/>
            </a:pPr>
            <a:r>
              <a:rPr lang="fr-FR" b="1" dirty="0" smtClean="0">
                <a:solidFill>
                  <a:srgbClr val="C92360"/>
                </a:solidFill>
                <a:latin typeface="Arial" panose="020B0604020202020204" pitchFamily="34" charset="0"/>
                <a:cs typeface="Arial" panose="020B0604020202020204" pitchFamily="34" charset="0"/>
              </a:rPr>
              <a:t>Les différents types</a:t>
            </a:r>
          </a:p>
          <a:p>
            <a:pPr marL="0" indent="0">
              <a:buNone/>
            </a:pPr>
            <a:endParaRPr lang="fr-FR" sz="1100" u="sng" dirty="0" smtClean="0">
              <a:latin typeface="Arial" panose="020B0604020202020204" pitchFamily="34" charset="0"/>
              <a:cs typeface="Arial" panose="020B0604020202020204" pitchFamily="34" charset="0"/>
            </a:endParaRPr>
          </a:p>
          <a:p>
            <a:pPr marL="457200" lvl="1" indent="0" algn="just">
              <a:buNone/>
            </a:pPr>
            <a:r>
              <a:rPr lang="fr-FR" sz="1800" b="1" dirty="0" smtClean="0">
                <a:solidFill>
                  <a:srgbClr val="203B73"/>
                </a:solidFill>
                <a:latin typeface="Arial" panose="020B0604020202020204" pitchFamily="34" charset="0"/>
                <a:cs typeface="Arial" panose="020B0604020202020204" pitchFamily="34" charset="0"/>
              </a:rPr>
              <a:t>Crédit renouvelable</a:t>
            </a:r>
          </a:p>
          <a:p>
            <a:pPr marL="57150" indent="0" algn="just">
              <a:buNone/>
            </a:pPr>
            <a:endParaRPr lang="fr-FR" sz="800" b="1" dirty="0" smtClean="0">
              <a:latin typeface="Arial" panose="020B0604020202020204" pitchFamily="34" charset="0"/>
              <a:cs typeface="Arial" panose="020B0604020202020204" pitchFamily="34" charset="0"/>
            </a:endParaRPr>
          </a:p>
        </p:txBody>
      </p:sp>
      <p:sp>
        <p:nvSpPr>
          <p:cNvPr id="3" name="Rectangle 2"/>
          <p:cNvSpPr/>
          <p:nvPr/>
        </p:nvSpPr>
        <p:spPr>
          <a:xfrm>
            <a:off x="329654" y="3408193"/>
            <a:ext cx="7416824" cy="1865126"/>
          </a:xfrm>
          <a:prstGeom prst="rect">
            <a:avLst/>
          </a:prstGeom>
        </p:spPr>
        <p:txBody>
          <a:bodyPr wrap="square">
            <a:spAutoFit/>
          </a:bodyPr>
          <a:lstStyle/>
          <a:p>
            <a:endParaRPr lang="fr-FR" dirty="0">
              <a:solidFill>
                <a:srgbClr val="203B73"/>
              </a:solidFill>
              <a:latin typeface="Arial" panose="020B0604020202020204" pitchFamily="34" charset="0"/>
              <a:cs typeface="Arial" panose="020B0604020202020204" pitchFamily="34" charset="0"/>
            </a:endParaRPr>
          </a:p>
          <a:p>
            <a:pPr marL="1200150" lvl="2" indent="-285750">
              <a:spcBef>
                <a:spcPct val="20000"/>
              </a:spcBef>
              <a:buFont typeface="Arial" panose="020B0604020202020204" pitchFamily="34" charset="0"/>
              <a:buChar char="•"/>
            </a:pPr>
            <a:r>
              <a:rPr lang="fr-FR" dirty="0">
                <a:solidFill>
                  <a:srgbClr val="203B73"/>
                </a:solidFill>
                <a:latin typeface="Arial" panose="020B0604020202020204" pitchFamily="34" charset="0"/>
                <a:cs typeface="Arial" panose="020B0604020202020204" pitchFamily="34" charset="0"/>
              </a:rPr>
              <a:t>une augmentation du montant, voire du nombre des </a:t>
            </a:r>
            <a:r>
              <a:rPr lang="fr-FR" dirty="0" smtClean="0">
                <a:solidFill>
                  <a:srgbClr val="203B73"/>
                </a:solidFill>
                <a:latin typeface="Arial" panose="020B0604020202020204" pitchFamily="34" charset="0"/>
                <a:cs typeface="Arial" panose="020B0604020202020204" pitchFamily="34" charset="0"/>
              </a:rPr>
              <a:t>échéances ;</a:t>
            </a:r>
            <a:endParaRPr lang="fr-FR" dirty="0">
              <a:solidFill>
                <a:srgbClr val="203B73"/>
              </a:solidFill>
              <a:latin typeface="Arial" panose="020B0604020202020204" pitchFamily="34" charset="0"/>
              <a:cs typeface="Arial" panose="020B0604020202020204" pitchFamily="34" charset="0"/>
            </a:endParaRPr>
          </a:p>
          <a:p>
            <a:pPr marL="1200150" lvl="2" indent="-285750">
              <a:spcBef>
                <a:spcPct val="20000"/>
              </a:spcBef>
              <a:buFont typeface="Arial" panose="020B0604020202020204" pitchFamily="34" charset="0"/>
              <a:buChar char="•"/>
            </a:pPr>
            <a:r>
              <a:rPr lang="fr-FR" dirty="0">
                <a:solidFill>
                  <a:srgbClr val="203B73"/>
                </a:solidFill>
                <a:latin typeface="Arial" panose="020B0604020202020204" pitchFamily="34" charset="0"/>
                <a:cs typeface="Arial" panose="020B0604020202020204" pitchFamily="34" charset="0"/>
              </a:rPr>
              <a:t>un nouveau calcul du capital et des intérêts, et en cas de dépassement du seuil de 3 000 €, la durée de remboursement passe à 5 ans </a:t>
            </a:r>
            <a:r>
              <a:rPr lang="fr-FR" dirty="0" smtClean="0">
                <a:solidFill>
                  <a:srgbClr val="203B73"/>
                </a:solidFill>
                <a:latin typeface="Arial" panose="020B0604020202020204" pitchFamily="34" charset="0"/>
                <a:cs typeface="Arial" panose="020B0604020202020204" pitchFamily="34" charset="0"/>
              </a:rPr>
              <a:t>maximum.</a:t>
            </a:r>
            <a:endParaRPr lang="fr-FR" dirty="0">
              <a:solidFill>
                <a:srgbClr val="203B73"/>
              </a:solidFill>
              <a:latin typeface="Arial" panose="020B0604020202020204" pitchFamily="34" charset="0"/>
              <a:cs typeface="Arial" panose="020B0604020202020204" pitchFamily="34" charset="0"/>
            </a:endParaRPr>
          </a:p>
        </p:txBody>
      </p:sp>
      <p:pic>
        <p:nvPicPr>
          <p:cNvPr id="9" name="Picture 3" descr="Y:\Education_financiere_Public\01-ACTIONS\A-PORTAIL\02-Images\6-Picto PPT\exclamation-in-triangle-bl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406928"/>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Education_financiere_Public\01-ACTIONS\A-PORTAIL\02-Images\6-Picto PPT\lo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1124744"/>
            <a:ext cx="1386019" cy="13860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1863" y="3091004"/>
            <a:ext cx="6906319" cy="313932"/>
          </a:xfrm>
          <a:prstGeom prst="rect">
            <a:avLst/>
          </a:prstGeom>
        </p:spPr>
        <p:txBody>
          <a:bodyPr wrap="square">
            <a:spAutoFit/>
          </a:bodyPr>
          <a:lstStyle/>
          <a:p>
            <a:pPr lvl="2">
              <a:lnSpc>
                <a:spcPct val="80000"/>
              </a:lnSpc>
              <a:spcBef>
                <a:spcPct val="20000"/>
              </a:spcBef>
            </a:pPr>
            <a:r>
              <a:rPr lang="fr-FR" b="1" dirty="0">
                <a:solidFill>
                  <a:srgbClr val="CA2260"/>
                </a:solidFill>
                <a:latin typeface="Arial" panose="020B0604020202020204" pitchFamily="34" charset="0"/>
                <a:cs typeface="Arial" panose="020B0604020202020204" pitchFamily="34" charset="0"/>
              </a:rPr>
              <a:t>Chaque nouvelle utilisation de la réserve </a:t>
            </a:r>
            <a:r>
              <a:rPr lang="fr-FR" b="1" dirty="0" smtClean="0">
                <a:solidFill>
                  <a:srgbClr val="CA2260"/>
                </a:solidFill>
                <a:latin typeface="Arial" panose="020B0604020202020204" pitchFamily="34" charset="0"/>
                <a:cs typeface="Arial" panose="020B0604020202020204" pitchFamily="34" charset="0"/>
              </a:rPr>
              <a:t>entraine :</a:t>
            </a:r>
            <a:endParaRPr lang="fr-FR" b="1" dirty="0">
              <a:solidFill>
                <a:srgbClr val="CA22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8186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p:txBody>
          <a:bodyPr/>
          <a:lstStyle/>
          <a:p>
            <a:r>
              <a:rPr lang="fr-FR" dirty="0" smtClean="0"/>
              <a:t>Le crédit</a:t>
            </a:r>
            <a:endParaRPr lang="fr-FR" dirty="0"/>
          </a:p>
        </p:txBody>
      </p:sp>
      <p:sp>
        <p:nvSpPr>
          <p:cNvPr id="5" name="Titre 2"/>
          <p:cNvSpPr>
            <a:spLocks noGrp="1"/>
          </p:cNvSpPr>
          <p:nvPr>
            <p:ph type="title"/>
          </p:nvPr>
        </p:nvSpPr>
        <p:spPr>
          <a:xfrm>
            <a:off x="468313" y="0"/>
            <a:ext cx="8435280" cy="1368000"/>
          </a:xfrm>
        </p:spPr>
        <p:txBody>
          <a:bodyPr/>
          <a:lstStyle/>
          <a:p>
            <a:pPr marL="0" indent="0">
              <a:buNone/>
            </a:pPr>
            <a:r>
              <a:rPr lang="fr-FR" dirty="0" smtClean="0">
                <a:solidFill>
                  <a:srgbClr val="203B73"/>
                </a:solidFill>
                <a:latin typeface="Arial" panose="020B0604020202020204" pitchFamily="34" charset="0"/>
                <a:cs typeface="Arial" panose="020B0604020202020204" pitchFamily="34" charset="0"/>
              </a:rPr>
              <a:t>III.   Le Crédit à la consommation</a:t>
            </a:r>
            <a:endParaRPr lang="fr-FR" dirty="0">
              <a:solidFill>
                <a:srgbClr val="203B73"/>
              </a:solidFill>
              <a:latin typeface="Arial" panose="020B0604020202020204" pitchFamily="34" charset="0"/>
              <a:cs typeface="Arial" panose="020B0604020202020204" pitchFamily="34" charset="0"/>
            </a:endParaRPr>
          </a:p>
        </p:txBody>
      </p:sp>
      <p:sp>
        <p:nvSpPr>
          <p:cNvPr id="6" name="Espace réservé du texte 1"/>
          <p:cNvSpPr>
            <a:spLocks noGrp="1"/>
          </p:cNvSpPr>
          <p:nvPr>
            <p:ph type="body" sz="quarter" idx="10"/>
          </p:nvPr>
        </p:nvSpPr>
        <p:spPr>
          <a:xfrm>
            <a:off x="468312" y="1484312"/>
            <a:ext cx="8424167" cy="4897016"/>
          </a:xfrm>
        </p:spPr>
        <p:txBody>
          <a:bodyPr>
            <a:normAutofit/>
          </a:bodyPr>
          <a:lstStyle/>
          <a:p>
            <a:pPr marL="0" indent="0">
              <a:buNone/>
            </a:pPr>
            <a:r>
              <a:rPr lang="fr-FR" sz="2200" b="1" dirty="0" smtClean="0">
                <a:solidFill>
                  <a:srgbClr val="C92360"/>
                </a:solidFill>
                <a:latin typeface="Arial" panose="020B0604020202020204" pitchFamily="34" charset="0"/>
                <a:cs typeface="Arial" panose="020B0604020202020204" pitchFamily="34" charset="0"/>
              </a:rPr>
              <a:t>Les différents types</a:t>
            </a:r>
          </a:p>
          <a:p>
            <a:pPr marL="0" indent="0">
              <a:buNone/>
            </a:pPr>
            <a:endParaRPr lang="fr-FR" sz="1000" u="sng" dirty="0" smtClean="0">
              <a:latin typeface="Arial" panose="020B0604020202020204" pitchFamily="34" charset="0"/>
              <a:cs typeface="Arial" panose="020B0604020202020204" pitchFamily="34" charset="0"/>
            </a:endParaRPr>
          </a:p>
          <a:p>
            <a:pPr marL="457200" lvl="1" indent="0" algn="just">
              <a:buNone/>
            </a:pPr>
            <a:r>
              <a:rPr lang="fr-FR" sz="1800" b="1" dirty="0" smtClean="0">
                <a:solidFill>
                  <a:srgbClr val="203B73"/>
                </a:solidFill>
                <a:latin typeface="Arial" panose="020B0604020202020204" pitchFamily="34" charset="0"/>
                <a:cs typeface="Arial" panose="020B0604020202020204" pitchFamily="34" charset="0"/>
              </a:rPr>
              <a:t>Crédit affecté</a:t>
            </a:r>
          </a:p>
          <a:p>
            <a:pPr marL="457200" lvl="1" indent="0" algn="just">
              <a:buNone/>
            </a:pPr>
            <a:endParaRPr lang="fr-FR" sz="1800" dirty="0">
              <a:solidFill>
                <a:srgbClr val="203B73"/>
              </a:solidFill>
              <a:latin typeface="Arial" panose="020B0604020202020204" pitchFamily="34" charset="0"/>
              <a:cs typeface="Arial" panose="020B0604020202020204" pitchFamily="34" charset="0"/>
            </a:endParaRPr>
          </a:p>
          <a:p>
            <a:pPr marL="914400" lvl="2" indent="0">
              <a:lnSpc>
                <a:spcPct val="80000"/>
              </a:lnSpc>
              <a:buNone/>
            </a:pPr>
            <a:r>
              <a:rPr lang="fr-FR" sz="1800" dirty="0">
                <a:solidFill>
                  <a:srgbClr val="203B73"/>
                </a:solidFill>
                <a:latin typeface="Arial" panose="020B0604020202020204" pitchFamily="34" charset="0"/>
                <a:cs typeface="Arial" panose="020B0604020202020204" pitchFamily="34" charset="0"/>
              </a:rPr>
              <a:t>Financement d’un bien </a:t>
            </a:r>
            <a:r>
              <a:rPr lang="fr-FR" sz="1800" dirty="0" smtClean="0">
                <a:solidFill>
                  <a:srgbClr val="203B73"/>
                </a:solidFill>
                <a:latin typeface="Arial" panose="020B0604020202020204" pitchFamily="34" charset="0"/>
                <a:cs typeface="Arial" panose="020B0604020202020204" pitchFamily="34" charset="0"/>
              </a:rPr>
              <a:t>précis</a:t>
            </a:r>
          </a:p>
          <a:p>
            <a:pPr marL="914400" lvl="2" indent="0">
              <a:lnSpc>
                <a:spcPct val="80000"/>
              </a:lnSpc>
              <a:buNone/>
            </a:pPr>
            <a:endParaRPr lang="fr-FR" sz="1800" dirty="0">
              <a:solidFill>
                <a:srgbClr val="203B73"/>
              </a:solidFill>
              <a:latin typeface="Arial" panose="020B0604020202020204" pitchFamily="34" charset="0"/>
              <a:cs typeface="Arial" panose="020B0604020202020204" pitchFamily="34" charset="0"/>
            </a:endParaRPr>
          </a:p>
          <a:p>
            <a:pPr marL="914400" lvl="2" indent="0">
              <a:lnSpc>
                <a:spcPct val="80000"/>
              </a:lnSpc>
              <a:buNone/>
            </a:pPr>
            <a:r>
              <a:rPr lang="fr-FR" sz="1800" dirty="0">
                <a:solidFill>
                  <a:srgbClr val="203B73"/>
                </a:solidFill>
                <a:latin typeface="Arial" panose="020B0604020202020204" pitchFamily="34" charset="0"/>
                <a:cs typeface="Arial" panose="020B0604020202020204" pitchFamily="34" charset="0"/>
              </a:rPr>
              <a:t>Fonds versés directement au </a:t>
            </a:r>
            <a:r>
              <a:rPr lang="fr-FR" sz="1800" dirty="0" smtClean="0">
                <a:solidFill>
                  <a:srgbClr val="203B73"/>
                </a:solidFill>
                <a:latin typeface="Arial" panose="020B0604020202020204" pitchFamily="34" charset="0"/>
                <a:cs typeface="Arial" panose="020B0604020202020204" pitchFamily="34" charset="0"/>
              </a:rPr>
              <a:t>vendeur</a:t>
            </a:r>
          </a:p>
          <a:p>
            <a:pPr marL="914400" lvl="2" indent="0">
              <a:lnSpc>
                <a:spcPct val="80000"/>
              </a:lnSpc>
              <a:buNone/>
            </a:pPr>
            <a:endParaRPr lang="fr-FR" sz="1800" dirty="0">
              <a:solidFill>
                <a:srgbClr val="203B73"/>
              </a:solidFill>
              <a:latin typeface="Arial" panose="020B0604020202020204" pitchFamily="34" charset="0"/>
              <a:cs typeface="Arial" panose="020B0604020202020204" pitchFamily="34" charset="0"/>
            </a:endParaRPr>
          </a:p>
          <a:p>
            <a:pPr marL="914400" lvl="2" indent="0">
              <a:lnSpc>
                <a:spcPct val="80000"/>
              </a:lnSpc>
              <a:buNone/>
            </a:pPr>
            <a:r>
              <a:rPr lang="fr-FR" sz="1800" dirty="0">
                <a:solidFill>
                  <a:srgbClr val="203B73"/>
                </a:solidFill>
                <a:latin typeface="Arial" panose="020B0604020202020204" pitchFamily="34" charset="0"/>
                <a:cs typeface="Arial" panose="020B0604020202020204" pitchFamily="34" charset="0"/>
              </a:rPr>
              <a:t>Remboursement à compter de la livraison du </a:t>
            </a:r>
            <a:r>
              <a:rPr lang="fr-FR" sz="1800" dirty="0" smtClean="0">
                <a:solidFill>
                  <a:srgbClr val="203B73"/>
                </a:solidFill>
                <a:latin typeface="Arial" panose="020B0604020202020204" pitchFamily="34" charset="0"/>
                <a:cs typeface="Arial" panose="020B0604020202020204" pitchFamily="34" charset="0"/>
              </a:rPr>
              <a:t>bien</a:t>
            </a:r>
          </a:p>
          <a:p>
            <a:pPr marL="914400" lvl="2" indent="0">
              <a:lnSpc>
                <a:spcPct val="80000"/>
              </a:lnSpc>
              <a:buNone/>
            </a:pPr>
            <a:endParaRPr lang="fr-FR" sz="1800" dirty="0" smtClean="0">
              <a:solidFill>
                <a:srgbClr val="203B73"/>
              </a:solidFill>
              <a:latin typeface="Arial" panose="020B0604020202020204" pitchFamily="34" charset="0"/>
              <a:cs typeface="Arial" panose="020B0604020202020204" pitchFamily="34" charset="0"/>
            </a:endParaRPr>
          </a:p>
          <a:p>
            <a:pPr marL="914400" lvl="2" indent="0">
              <a:lnSpc>
                <a:spcPct val="80000"/>
              </a:lnSpc>
              <a:buNone/>
            </a:pPr>
            <a:r>
              <a:rPr lang="fr-FR" sz="1800" dirty="0" smtClean="0">
                <a:solidFill>
                  <a:srgbClr val="203B73"/>
                </a:solidFill>
                <a:latin typeface="Arial" panose="020B0604020202020204" pitchFamily="34" charset="0"/>
                <a:cs typeface="Arial" panose="020B0604020202020204" pitchFamily="34" charset="0"/>
              </a:rPr>
              <a:t>3 mensualités minimum</a:t>
            </a:r>
            <a:endParaRPr lang="fr-FR" sz="1800" dirty="0">
              <a:solidFill>
                <a:srgbClr val="203B73"/>
              </a:solidFill>
              <a:latin typeface="Arial" panose="020B0604020202020204" pitchFamily="34" charset="0"/>
              <a:cs typeface="Arial" panose="020B0604020202020204" pitchFamily="34" charset="0"/>
            </a:endParaRPr>
          </a:p>
        </p:txBody>
      </p:sp>
      <p:pic>
        <p:nvPicPr>
          <p:cNvPr id="2050" name="Picture 2" descr="F:\Education_financiere_Public\01-ACTIONS\A-PORTAIL\02-Images\6-Picto PPT\buy-a-car-oran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1079780"/>
            <a:ext cx="201622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0831" y="2708920"/>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215" y="3284984"/>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7599" y="3789040"/>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983" y="4293096"/>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746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2699792" y="2852936"/>
            <a:ext cx="6089240" cy="1198910"/>
          </a:xfrm>
        </p:spPr>
        <p:txBody>
          <a:bodyPr>
            <a:normAutofit/>
          </a:bodyPr>
          <a:lstStyle/>
          <a:p>
            <a:r>
              <a:rPr lang="fr-FR" dirty="0" smtClean="0">
                <a:solidFill>
                  <a:srgbClr val="203B73"/>
                </a:solidFill>
                <a:cs typeface="Arial" panose="020B0604020202020204" pitchFamily="34" charset="0"/>
              </a:rPr>
              <a:t>Un établissement bancaire a </a:t>
            </a:r>
          </a:p>
          <a:p>
            <a:r>
              <a:rPr lang="fr-FR" dirty="0" smtClean="0">
                <a:solidFill>
                  <a:srgbClr val="203B73"/>
                </a:solidFill>
                <a:cs typeface="Arial" panose="020B0604020202020204" pitchFamily="34" charset="0"/>
              </a:rPr>
              <a:t>le droit de refuser un crédit.</a:t>
            </a:r>
            <a:endParaRPr lang="fr-FR" dirty="0">
              <a:solidFill>
                <a:srgbClr val="203B73"/>
              </a:solidFill>
              <a:cs typeface="Arial" panose="020B0604020202020204" pitchFamily="34" charset="0"/>
            </a:endParaRPr>
          </a:p>
        </p:txBody>
      </p:sp>
      <p:sp>
        <p:nvSpPr>
          <p:cNvPr id="5"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pic>
        <p:nvPicPr>
          <p:cNvPr id="4" name="Picture 2" descr="Z:\Education_financiere_Public\01-ACTIONS\A-PORTAIL\02-Images\6-Picto PPT\businessman-ques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 y="2852936"/>
            <a:ext cx="2601912" cy="260191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427984" y="4653136"/>
            <a:ext cx="2340000" cy="1200329"/>
          </a:xfrm>
          <a:prstGeom prst="rect">
            <a:avLst/>
          </a:prstGeom>
          <a:noFill/>
        </p:spPr>
        <p:txBody>
          <a:bodyPr wrap="square" rtlCol="0">
            <a:spAutoFit/>
          </a:bodyPr>
          <a:lstStyle/>
          <a:p>
            <a:r>
              <a:rPr lang="fr-FR" sz="7200" dirty="0" smtClean="0">
                <a:solidFill>
                  <a:srgbClr val="CA2260"/>
                </a:solidFill>
              </a:rPr>
              <a:t>VRAI</a:t>
            </a:r>
            <a:endParaRPr lang="fr-FR" sz="7200" dirty="0">
              <a:solidFill>
                <a:srgbClr val="CA2260"/>
              </a:solidFill>
            </a:endParaRPr>
          </a:p>
        </p:txBody>
      </p:sp>
    </p:spTree>
    <p:extLst>
      <p:ext uri="{BB962C8B-B14F-4D97-AF65-F5344CB8AC3E}">
        <p14:creationId xmlns:p14="http://schemas.microsoft.com/office/powerpoint/2010/main" val="3713664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p:txBody>
          <a:bodyPr/>
          <a:lstStyle/>
          <a:p>
            <a:r>
              <a:rPr lang="fr-FR" dirty="0" smtClean="0"/>
              <a:t>Le crédit</a:t>
            </a:r>
            <a:endParaRPr lang="fr-FR" dirty="0"/>
          </a:p>
        </p:txBody>
      </p:sp>
      <p:sp>
        <p:nvSpPr>
          <p:cNvPr id="5" name="Titre 2"/>
          <p:cNvSpPr>
            <a:spLocks noGrp="1"/>
          </p:cNvSpPr>
          <p:nvPr>
            <p:ph type="title"/>
          </p:nvPr>
        </p:nvSpPr>
        <p:spPr>
          <a:xfrm>
            <a:off x="468313" y="0"/>
            <a:ext cx="8435280" cy="1368000"/>
          </a:xfrm>
        </p:spPr>
        <p:txBody>
          <a:bodyPr/>
          <a:lstStyle/>
          <a:p>
            <a:pPr marL="0" indent="0">
              <a:buNone/>
            </a:pPr>
            <a:r>
              <a:rPr lang="fr-FR" dirty="0" smtClean="0">
                <a:solidFill>
                  <a:srgbClr val="203B73"/>
                </a:solidFill>
                <a:latin typeface="Arial" panose="020B0604020202020204" pitchFamily="34" charset="0"/>
                <a:cs typeface="Arial" panose="020B0604020202020204" pitchFamily="34" charset="0"/>
              </a:rPr>
              <a:t>III.   Le Crédit à la consommation</a:t>
            </a:r>
            <a:endParaRPr lang="fr-FR" dirty="0">
              <a:solidFill>
                <a:srgbClr val="203B73"/>
              </a:solidFill>
              <a:latin typeface="Arial" panose="020B0604020202020204" pitchFamily="34" charset="0"/>
              <a:cs typeface="Arial" panose="020B0604020202020204" pitchFamily="34" charset="0"/>
            </a:endParaRPr>
          </a:p>
        </p:txBody>
      </p:sp>
      <p:sp>
        <p:nvSpPr>
          <p:cNvPr id="7" name="Espace réservé du texte 1"/>
          <p:cNvSpPr>
            <a:spLocks noGrp="1"/>
          </p:cNvSpPr>
          <p:nvPr>
            <p:ph type="body" sz="quarter" idx="10"/>
          </p:nvPr>
        </p:nvSpPr>
        <p:spPr>
          <a:xfrm>
            <a:off x="359916" y="1235125"/>
            <a:ext cx="8424167" cy="5218211"/>
          </a:xfrm>
        </p:spPr>
        <p:txBody>
          <a:bodyPr>
            <a:normAutofit/>
          </a:bodyPr>
          <a:lstStyle/>
          <a:p>
            <a:pPr marL="0" indent="0">
              <a:buNone/>
            </a:pPr>
            <a:r>
              <a:rPr lang="fr-FR" sz="2200" b="1" dirty="0" smtClean="0">
                <a:solidFill>
                  <a:srgbClr val="C92360"/>
                </a:solidFill>
                <a:latin typeface="Arial" panose="020B0604020202020204" pitchFamily="34" charset="0"/>
                <a:cs typeface="Arial" panose="020B0604020202020204" pitchFamily="34" charset="0"/>
              </a:rPr>
              <a:t>Les différents types</a:t>
            </a:r>
          </a:p>
          <a:p>
            <a:pPr marL="0" indent="0">
              <a:buNone/>
            </a:pPr>
            <a:endParaRPr lang="fr-FR" sz="1000" u="sng" dirty="0" smtClean="0">
              <a:latin typeface="Arial" panose="020B0604020202020204" pitchFamily="34" charset="0"/>
              <a:cs typeface="Arial" panose="020B0604020202020204" pitchFamily="34" charset="0"/>
            </a:endParaRPr>
          </a:p>
          <a:p>
            <a:pPr marL="457200" lvl="1" indent="0" algn="just">
              <a:buNone/>
            </a:pPr>
            <a:r>
              <a:rPr lang="fr-FR" sz="1800" b="1" dirty="0" smtClean="0">
                <a:solidFill>
                  <a:srgbClr val="203B73"/>
                </a:solidFill>
                <a:latin typeface="Arial" panose="020B0604020202020204" pitchFamily="34" charset="0"/>
                <a:cs typeface="Arial" panose="020B0604020202020204" pitchFamily="34" charset="0"/>
              </a:rPr>
              <a:t>Location avec option d’achat (LOA), </a:t>
            </a:r>
            <a:r>
              <a:rPr lang="fr-FR" sz="1800" dirty="0" smtClean="0">
                <a:solidFill>
                  <a:srgbClr val="203B73"/>
                </a:solidFill>
                <a:latin typeface="Arial" panose="020B0604020202020204" pitchFamily="34" charset="0"/>
                <a:cs typeface="Arial" panose="020B0604020202020204" pitchFamily="34" charset="0"/>
              </a:rPr>
              <a:t>également </a:t>
            </a:r>
            <a:r>
              <a:rPr lang="fr-FR" sz="1800" dirty="0">
                <a:solidFill>
                  <a:srgbClr val="203B73"/>
                </a:solidFill>
                <a:latin typeface="Arial" panose="020B0604020202020204" pitchFamily="34" charset="0"/>
                <a:cs typeface="Arial" panose="020B0604020202020204" pitchFamily="34" charset="0"/>
              </a:rPr>
              <a:t>appelée leasing ou </a:t>
            </a:r>
            <a:r>
              <a:rPr lang="fr-FR" sz="1800" dirty="0" smtClean="0">
                <a:solidFill>
                  <a:srgbClr val="203B73"/>
                </a:solidFill>
                <a:latin typeface="Arial" panose="020B0604020202020204" pitchFamily="34" charset="0"/>
                <a:cs typeface="Arial" panose="020B0604020202020204" pitchFamily="34" charset="0"/>
              </a:rPr>
              <a:t>crédit-bail : </a:t>
            </a:r>
            <a:endParaRPr lang="fr-FR" sz="1800" dirty="0">
              <a:solidFill>
                <a:srgbClr val="203B73"/>
              </a:solidFill>
              <a:latin typeface="Arial" panose="020B0604020202020204" pitchFamily="34" charset="0"/>
              <a:cs typeface="Arial" panose="020B0604020202020204" pitchFamily="34" charset="0"/>
            </a:endParaRPr>
          </a:p>
          <a:p>
            <a:pPr marL="914400" lvl="2" indent="0">
              <a:buNone/>
            </a:pPr>
            <a:endParaRPr lang="fr-FR" sz="1800" dirty="0" smtClean="0">
              <a:solidFill>
                <a:srgbClr val="203B73"/>
              </a:solidFill>
              <a:latin typeface="Arial" panose="020B0604020202020204" pitchFamily="34" charset="0"/>
              <a:cs typeface="Arial" panose="020B0604020202020204" pitchFamily="34" charset="0"/>
            </a:endParaRPr>
          </a:p>
          <a:p>
            <a:pPr marL="914400" lvl="2" indent="0">
              <a:buNone/>
            </a:pPr>
            <a:r>
              <a:rPr lang="fr-FR" sz="1800" dirty="0">
                <a:solidFill>
                  <a:srgbClr val="203B73"/>
                </a:solidFill>
                <a:latin typeface="Arial" panose="020B0604020202020204" pitchFamily="34" charset="0"/>
                <a:cs typeface="Arial" panose="020B0604020202020204" pitchFamily="34" charset="0"/>
              </a:rPr>
              <a:t>Souvent utilisée pour l’achat d’un </a:t>
            </a:r>
            <a:r>
              <a:rPr lang="fr-FR" sz="1800" dirty="0" smtClean="0">
                <a:solidFill>
                  <a:srgbClr val="203B73"/>
                </a:solidFill>
                <a:latin typeface="Arial" panose="020B0604020202020204" pitchFamily="34" charset="0"/>
                <a:cs typeface="Arial" panose="020B0604020202020204" pitchFamily="34" charset="0"/>
              </a:rPr>
              <a:t>véhicule</a:t>
            </a:r>
          </a:p>
          <a:p>
            <a:pPr marL="914400" lvl="2" indent="0">
              <a:buNone/>
            </a:pPr>
            <a:endParaRPr lang="fr-FR" sz="1800" dirty="0">
              <a:solidFill>
                <a:srgbClr val="203B73"/>
              </a:solidFill>
              <a:latin typeface="Arial" panose="020B0604020202020204" pitchFamily="34" charset="0"/>
              <a:cs typeface="Arial" panose="020B0604020202020204" pitchFamily="34" charset="0"/>
            </a:endParaRPr>
          </a:p>
          <a:p>
            <a:pPr marL="914400" lvl="2" indent="0">
              <a:buNone/>
            </a:pPr>
            <a:r>
              <a:rPr lang="fr-FR" sz="1800" dirty="0" smtClean="0">
                <a:solidFill>
                  <a:srgbClr val="203B73"/>
                </a:solidFill>
                <a:latin typeface="Arial" panose="020B0604020202020204" pitchFamily="34" charset="0"/>
                <a:cs typeface="Arial" panose="020B0604020202020204" pitchFamily="34" charset="0"/>
              </a:rPr>
              <a:t>Permet </a:t>
            </a:r>
            <a:r>
              <a:rPr lang="fr-FR" sz="1800" dirty="0">
                <a:solidFill>
                  <a:srgbClr val="203B73"/>
                </a:solidFill>
                <a:latin typeface="Arial" panose="020B0604020202020204" pitchFamily="34" charset="0"/>
                <a:cs typeface="Arial" panose="020B0604020202020204" pitchFamily="34" charset="0"/>
              </a:rPr>
              <a:t>d’utiliser un véhicule neuf moyennant le paiement de loyers à la société de crédit qui l’a financé, avec possibilité (option) d'acquérir </a:t>
            </a:r>
            <a:r>
              <a:rPr lang="fr-FR" sz="1800" dirty="0" smtClean="0">
                <a:solidFill>
                  <a:srgbClr val="203B73"/>
                </a:solidFill>
                <a:latin typeface="Arial" panose="020B0604020202020204" pitchFamily="34" charset="0"/>
                <a:cs typeface="Arial" panose="020B0604020202020204" pitchFamily="34" charset="0"/>
              </a:rPr>
              <a:t>(ou de restituer) ce </a:t>
            </a:r>
            <a:r>
              <a:rPr lang="fr-FR" sz="1800" dirty="0">
                <a:solidFill>
                  <a:srgbClr val="203B73"/>
                </a:solidFill>
                <a:latin typeface="Arial" panose="020B0604020202020204" pitchFamily="34" charset="0"/>
                <a:cs typeface="Arial" panose="020B0604020202020204" pitchFamily="34" charset="0"/>
              </a:rPr>
              <a:t>véhicule à l’issue de la période de </a:t>
            </a:r>
            <a:r>
              <a:rPr lang="fr-FR" sz="1800" dirty="0" smtClean="0">
                <a:solidFill>
                  <a:srgbClr val="203B73"/>
                </a:solidFill>
                <a:latin typeface="Arial" panose="020B0604020202020204" pitchFamily="34" charset="0"/>
                <a:cs typeface="Arial" panose="020B0604020202020204" pitchFamily="34" charset="0"/>
              </a:rPr>
              <a:t>location (</a:t>
            </a:r>
            <a:r>
              <a:rPr lang="fr-FR" sz="1800" dirty="0">
                <a:solidFill>
                  <a:srgbClr val="203B73"/>
                </a:solidFill>
                <a:latin typeface="Arial" panose="020B0604020202020204" pitchFamily="34" charset="0"/>
                <a:cs typeface="Arial" panose="020B0604020202020204" pitchFamily="34" charset="0"/>
              </a:rPr>
              <a:t>entre 24 et 72 mois </a:t>
            </a:r>
            <a:r>
              <a:rPr lang="fr-FR" sz="1800" dirty="0" smtClean="0">
                <a:solidFill>
                  <a:srgbClr val="203B73"/>
                </a:solidFill>
                <a:latin typeface="Arial" panose="020B0604020202020204" pitchFamily="34" charset="0"/>
                <a:cs typeface="Arial" panose="020B0604020202020204" pitchFamily="34" charset="0"/>
              </a:rPr>
              <a:t>généralement)</a:t>
            </a:r>
          </a:p>
          <a:p>
            <a:pPr marL="914400" lvl="2" indent="0">
              <a:buNone/>
            </a:pPr>
            <a:endParaRPr lang="fr-FR" sz="1800" dirty="0">
              <a:solidFill>
                <a:srgbClr val="203B73"/>
              </a:solidFill>
              <a:latin typeface="Arial" panose="020B0604020202020204" pitchFamily="34" charset="0"/>
              <a:cs typeface="Arial" panose="020B0604020202020204" pitchFamily="34" charset="0"/>
            </a:endParaRPr>
          </a:p>
          <a:p>
            <a:pPr marL="914400" lvl="2" indent="0">
              <a:buNone/>
            </a:pPr>
            <a:r>
              <a:rPr lang="fr-FR" sz="1800" dirty="0" smtClean="0">
                <a:solidFill>
                  <a:srgbClr val="203B73"/>
                </a:solidFill>
                <a:latin typeface="Arial" panose="020B0604020202020204" pitchFamily="34" charset="0"/>
                <a:cs typeface="Arial" panose="020B0604020202020204" pitchFamily="34" charset="0"/>
              </a:rPr>
              <a:t>Assimilé à un crédit à la consommation : la société de crédit qui l’a financé reste propriétaire du véhicule jusqu’à ce que l’emprunteur exerce l’option d’achat</a:t>
            </a:r>
          </a:p>
          <a:p>
            <a:pPr marL="914400" lvl="2" indent="0">
              <a:buNone/>
            </a:pPr>
            <a:endParaRPr lang="fr-FR" sz="1800" dirty="0" smtClean="0">
              <a:solidFill>
                <a:srgbClr val="203B73"/>
              </a:solidFill>
              <a:latin typeface="Arial" panose="020B0604020202020204" pitchFamily="34" charset="0"/>
              <a:cs typeface="Arial" panose="020B0604020202020204" pitchFamily="34" charset="0"/>
            </a:endParaRPr>
          </a:p>
          <a:p>
            <a:pPr marL="914400" lvl="2" indent="0">
              <a:buNone/>
            </a:pPr>
            <a:r>
              <a:rPr lang="fr-FR" sz="1800" dirty="0" smtClean="0">
                <a:solidFill>
                  <a:srgbClr val="203B73"/>
                </a:solidFill>
                <a:latin typeface="Arial" panose="020B0604020202020204" pitchFamily="34" charset="0"/>
                <a:cs typeface="Arial" panose="020B0604020202020204" pitchFamily="34" charset="0"/>
              </a:rPr>
              <a:t>En cas d’impayés, la société de crédit peut récupérer le véhicule</a:t>
            </a:r>
            <a:endParaRPr lang="fr-FR" sz="1800" dirty="0">
              <a:solidFill>
                <a:srgbClr val="203B73"/>
              </a:solidFill>
              <a:latin typeface="Arial" panose="020B0604020202020204" pitchFamily="34" charset="0"/>
              <a:cs typeface="Arial" panose="020B0604020202020204" pitchFamily="34" charset="0"/>
            </a:endParaRPr>
          </a:p>
          <a:p>
            <a:pPr marL="914400" lvl="2" indent="0">
              <a:buNone/>
            </a:pPr>
            <a:endParaRPr lang="fr-FR" sz="1800" dirty="0" smtClean="0">
              <a:solidFill>
                <a:srgbClr val="203B73"/>
              </a:solidFill>
              <a:latin typeface="Arial" panose="020B0604020202020204" pitchFamily="34" charset="0"/>
              <a:cs typeface="Arial" panose="020B0604020202020204" pitchFamily="34" charset="0"/>
            </a:endParaRPr>
          </a:p>
          <a:p>
            <a:pPr marL="914400" lvl="2" indent="0">
              <a:lnSpc>
                <a:spcPct val="80000"/>
              </a:lnSpc>
              <a:buNone/>
            </a:pPr>
            <a:endParaRPr lang="fr-FR" sz="1800" dirty="0" smtClean="0">
              <a:solidFill>
                <a:srgbClr val="203B73"/>
              </a:solidFill>
              <a:latin typeface="Arial" panose="020B0604020202020204" pitchFamily="34" charset="0"/>
              <a:cs typeface="Arial" panose="020B0604020202020204" pitchFamily="34" charset="0"/>
            </a:endParaRPr>
          </a:p>
        </p:txBody>
      </p:sp>
      <p:pic>
        <p:nvPicPr>
          <p:cNvPr id="11" name="Picture 2" descr="X:\Education_financiere_Public\01-ACTIONS\A-PORTAIL\02-Images\6-Picto PPT\checklist-checked-box-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886" y="276309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X:\Education_financiere_Public\01-ACTIONS\A-PORTAIL\02-Images\6-Picto PPT\checklist-checked-box-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886" y="3478620"/>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X:\Education_financiere_Public\01-ACTIONS\A-PORTAIL\02-Images\6-Picto PPT\checklist-checked-box-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886" y="5001777"/>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X:\Education_financiere_Public\01-ACTIONS\A-PORTAIL\02-Images\6-Picto PPT\checklist-checked-box-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886" y="6126859"/>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2256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p:txBody>
          <a:bodyPr/>
          <a:lstStyle/>
          <a:p>
            <a:r>
              <a:rPr lang="fr-FR" dirty="0" smtClean="0"/>
              <a:t>Le crédit</a:t>
            </a:r>
            <a:endParaRPr lang="fr-FR" dirty="0"/>
          </a:p>
        </p:txBody>
      </p:sp>
      <p:sp>
        <p:nvSpPr>
          <p:cNvPr id="5" name="Titre 2"/>
          <p:cNvSpPr>
            <a:spLocks noGrp="1"/>
          </p:cNvSpPr>
          <p:nvPr>
            <p:ph type="title"/>
          </p:nvPr>
        </p:nvSpPr>
        <p:spPr>
          <a:xfrm>
            <a:off x="468313" y="0"/>
            <a:ext cx="8435280" cy="1368000"/>
          </a:xfrm>
        </p:spPr>
        <p:txBody>
          <a:bodyPr/>
          <a:lstStyle/>
          <a:p>
            <a:pPr marL="0" indent="0">
              <a:buNone/>
            </a:pPr>
            <a:r>
              <a:rPr lang="fr-FR" dirty="0" smtClean="0">
                <a:solidFill>
                  <a:srgbClr val="203B73"/>
                </a:solidFill>
                <a:latin typeface="Arial" panose="020B0604020202020204" pitchFamily="34" charset="0"/>
                <a:cs typeface="Arial" panose="020B0604020202020204" pitchFamily="34" charset="0"/>
              </a:rPr>
              <a:t>III.   Le Crédit à la consommation</a:t>
            </a:r>
            <a:endParaRPr lang="fr-FR" dirty="0">
              <a:solidFill>
                <a:srgbClr val="203B73"/>
              </a:solidFill>
              <a:latin typeface="Arial" panose="020B0604020202020204" pitchFamily="34" charset="0"/>
              <a:cs typeface="Arial" panose="020B0604020202020204" pitchFamily="34" charset="0"/>
            </a:endParaRPr>
          </a:p>
        </p:txBody>
      </p:sp>
      <p:sp>
        <p:nvSpPr>
          <p:cNvPr id="7" name="Espace réservé du texte 1"/>
          <p:cNvSpPr>
            <a:spLocks noGrp="1"/>
          </p:cNvSpPr>
          <p:nvPr>
            <p:ph type="body" sz="quarter" idx="10"/>
          </p:nvPr>
        </p:nvSpPr>
        <p:spPr>
          <a:xfrm>
            <a:off x="359916" y="1052736"/>
            <a:ext cx="8424167" cy="6049144"/>
          </a:xfrm>
        </p:spPr>
        <p:txBody>
          <a:bodyPr>
            <a:normAutofit/>
          </a:bodyPr>
          <a:lstStyle/>
          <a:p>
            <a:pPr marL="0" indent="0">
              <a:buNone/>
            </a:pPr>
            <a:r>
              <a:rPr lang="fr-FR" sz="2200" b="1" dirty="0" smtClean="0">
                <a:solidFill>
                  <a:srgbClr val="C92360"/>
                </a:solidFill>
                <a:latin typeface="Arial" panose="020B0604020202020204" pitchFamily="34" charset="0"/>
                <a:cs typeface="Arial" panose="020B0604020202020204" pitchFamily="34" charset="0"/>
              </a:rPr>
              <a:t>Les différents types</a:t>
            </a:r>
          </a:p>
          <a:p>
            <a:pPr marL="0" indent="0">
              <a:buNone/>
            </a:pPr>
            <a:endParaRPr lang="fr-FR" sz="1000" u="sng" dirty="0" smtClean="0">
              <a:latin typeface="Arial" panose="020B0604020202020204" pitchFamily="34" charset="0"/>
              <a:cs typeface="Arial" panose="020B0604020202020204" pitchFamily="34" charset="0"/>
            </a:endParaRPr>
          </a:p>
          <a:p>
            <a:pPr marL="457200" lvl="1" indent="0" algn="just">
              <a:buNone/>
            </a:pPr>
            <a:r>
              <a:rPr lang="fr-FR" sz="1800" b="1" dirty="0" smtClean="0">
                <a:solidFill>
                  <a:srgbClr val="203B73"/>
                </a:solidFill>
                <a:latin typeface="Arial" panose="020B0604020202020204" pitchFamily="34" charset="0"/>
                <a:cs typeface="Arial" panose="020B0604020202020204" pitchFamily="34" charset="0"/>
              </a:rPr>
              <a:t>Location avec option d’achat (LOA) également appelée leasing ou crédit-bail</a:t>
            </a:r>
          </a:p>
          <a:p>
            <a:pPr marL="457200" lvl="1" indent="0" algn="just">
              <a:buNone/>
            </a:pPr>
            <a:r>
              <a:rPr lang="fr-FR" sz="1800" dirty="0" smtClean="0">
                <a:solidFill>
                  <a:srgbClr val="203B73"/>
                </a:solidFill>
                <a:latin typeface="Arial" panose="020B0604020202020204" pitchFamily="34" charset="0"/>
                <a:cs typeface="Arial" panose="020B0604020202020204" pitchFamily="34" charset="0"/>
              </a:rPr>
              <a:t>Formule qui présente des </a:t>
            </a:r>
            <a:r>
              <a:rPr lang="fr-FR" sz="1800" b="1" dirty="0" smtClean="0">
                <a:solidFill>
                  <a:srgbClr val="203B73"/>
                </a:solidFill>
                <a:latin typeface="Arial" panose="020B0604020202020204" pitchFamily="34" charset="0"/>
                <a:cs typeface="Arial" panose="020B0604020202020204" pitchFamily="34" charset="0"/>
              </a:rPr>
              <a:t>avantages</a:t>
            </a:r>
            <a:r>
              <a:rPr lang="fr-FR" sz="1800" dirty="0" smtClean="0">
                <a:solidFill>
                  <a:srgbClr val="203B73"/>
                </a:solidFill>
                <a:latin typeface="Arial" panose="020B0604020202020204" pitchFamily="34" charset="0"/>
                <a:cs typeface="Arial" panose="020B0604020202020204" pitchFamily="34" charset="0"/>
              </a:rPr>
              <a:t> mais aussi des </a:t>
            </a:r>
            <a:r>
              <a:rPr lang="fr-FR" sz="1800" b="1" dirty="0" smtClean="0">
                <a:solidFill>
                  <a:srgbClr val="CA2260"/>
                </a:solidFill>
                <a:latin typeface="Arial" panose="020B0604020202020204" pitchFamily="34" charset="0"/>
                <a:cs typeface="Arial" panose="020B0604020202020204" pitchFamily="34" charset="0"/>
              </a:rPr>
              <a:t>inconvénients</a:t>
            </a:r>
            <a:r>
              <a:rPr lang="fr-FR" sz="1800" dirty="0" smtClean="0">
                <a:solidFill>
                  <a:srgbClr val="203B73"/>
                </a:solidFill>
                <a:latin typeface="Arial" panose="020B0604020202020204" pitchFamily="34" charset="0"/>
                <a:cs typeface="Arial" panose="020B0604020202020204" pitchFamily="34" charset="0"/>
              </a:rPr>
              <a:t>, notamment :  </a:t>
            </a:r>
          </a:p>
          <a:p>
            <a:pPr marL="914400" lvl="2" indent="0">
              <a:lnSpc>
                <a:spcPct val="80000"/>
              </a:lnSpc>
              <a:buNone/>
            </a:pPr>
            <a:endParaRPr lang="fr-FR" sz="1800" dirty="0" smtClean="0">
              <a:solidFill>
                <a:srgbClr val="203B73"/>
              </a:solidFill>
              <a:latin typeface="Arial" panose="020B0604020202020204" pitchFamily="34" charset="0"/>
              <a:cs typeface="Arial" panose="020B0604020202020204" pitchFamily="34" charset="0"/>
            </a:endParaRPr>
          </a:p>
          <a:p>
            <a:pPr marL="914400" lvl="2" indent="0">
              <a:lnSpc>
                <a:spcPct val="80000"/>
              </a:lnSpc>
              <a:buNone/>
            </a:pPr>
            <a:endParaRPr lang="fr-FR" sz="1800" dirty="0" smtClean="0">
              <a:solidFill>
                <a:srgbClr val="203B73"/>
              </a:solidFill>
              <a:latin typeface="Arial" panose="020B0604020202020204" pitchFamily="34" charset="0"/>
              <a:cs typeface="Arial" panose="020B0604020202020204" pitchFamily="34" charset="0"/>
            </a:endParaRPr>
          </a:p>
        </p:txBody>
      </p:sp>
      <p:pic>
        <p:nvPicPr>
          <p:cNvPr id="11" name="Picture 2" descr="X:\Education_financiere_Public\01-ACTIONS\A-PORTAIL\02-Images\6-Picto PPT\checklist-checked-box-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711647"/>
            <a:ext cx="288032" cy="2880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p:cNvGraphicFramePr>
            <a:graphicFrameLocks noGrp="1"/>
          </p:cNvGraphicFramePr>
          <p:nvPr>
            <p:extLst/>
          </p:nvPr>
        </p:nvGraphicFramePr>
        <p:xfrm>
          <a:off x="743322" y="2919391"/>
          <a:ext cx="8100516" cy="3569496"/>
        </p:xfrm>
        <a:graphic>
          <a:graphicData uri="http://schemas.openxmlformats.org/drawingml/2006/table">
            <a:tbl>
              <a:tblPr firstRow="1" bandRow="1">
                <a:tableStyleId>{5C22544A-7EE6-4342-B048-85BDC9FD1C3A}</a:tableStyleId>
              </a:tblPr>
              <a:tblGrid>
                <a:gridCol w="3828678">
                  <a:extLst>
                    <a:ext uri="{9D8B030D-6E8A-4147-A177-3AD203B41FA5}">
                      <a16:colId xmlns:a16="http://schemas.microsoft.com/office/drawing/2014/main" val="1587704841"/>
                    </a:ext>
                  </a:extLst>
                </a:gridCol>
                <a:gridCol w="4271838">
                  <a:extLst>
                    <a:ext uri="{9D8B030D-6E8A-4147-A177-3AD203B41FA5}">
                      <a16:colId xmlns:a16="http://schemas.microsoft.com/office/drawing/2014/main" val="2400933624"/>
                    </a:ext>
                  </a:extLst>
                </a:gridCol>
              </a:tblGrid>
              <a:tr h="8922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latin typeface="+mn-lt"/>
                          <a:cs typeface="Arial" panose="020B0604020202020204" pitchFamily="34" charset="0"/>
                        </a:rPr>
                        <a:t>Permet de rouler</a:t>
                      </a:r>
                      <a:r>
                        <a:rPr lang="fr-FR" sz="1800" b="1" baseline="0" dirty="0" smtClean="0">
                          <a:solidFill>
                            <a:schemeClr val="bg1"/>
                          </a:solidFill>
                          <a:latin typeface="+mn-lt"/>
                          <a:cs typeface="Arial" panose="020B0604020202020204" pitchFamily="34" charset="0"/>
                        </a:rPr>
                        <a:t> dans un véhicule neuf et d’en </a:t>
                      </a:r>
                      <a:r>
                        <a:rPr lang="fr-FR" sz="1800" b="1" dirty="0" smtClean="0">
                          <a:solidFill>
                            <a:schemeClr val="bg1"/>
                          </a:solidFill>
                          <a:latin typeface="+mn-lt"/>
                          <a:cs typeface="Arial" panose="020B0604020202020204" pitchFamily="34" charset="0"/>
                        </a:rPr>
                        <a:t>changer régulièrement</a:t>
                      </a:r>
                      <a:endParaRPr lang="fr-FR" b="1" dirty="0">
                        <a:solidFill>
                          <a:schemeClr val="bg1"/>
                        </a:solidFill>
                        <a:latin typeface="+mn-lt"/>
                      </a:endParaRPr>
                    </a:p>
                  </a:txBody>
                  <a:tcPr>
                    <a:solidFill>
                      <a:srgbClr val="203B7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latin typeface="+mn-lt"/>
                          <a:cs typeface="Arial" panose="020B0604020202020204" pitchFamily="34" charset="0"/>
                        </a:rPr>
                        <a:t>Frais importants en cas de dépassement du forfait kilométrique</a:t>
                      </a:r>
                    </a:p>
                    <a:p>
                      <a:pPr algn="l"/>
                      <a:endParaRPr lang="fr-FR" b="1" dirty="0">
                        <a:solidFill>
                          <a:schemeClr val="bg1"/>
                        </a:solidFill>
                        <a:latin typeface="+mn-lt"/>
                      </a:endParaRPr>
                    </a:p>
                  </a:txBody>
                  <a:tcPr>
                    <a:solidFill>
                      <a:srgbClr val="CA2260"/>
                    </a:solidFill>
                  </a:tcPr>
                </a:tc>
                <a:extLst>
                  <a:ext uri="{0D108BD9-81ED-4DB2-BD59-A6C34878D82A}">
                    <a16:rowId xmlns:a16="http://schemas.microsoft.com/office/drawing/2014/main" val="2622819077"/>
                  </a:ext>
                </a:extLst>
              </a:tr>
              <a:tr h="1427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latin typeface="+mn-lt"/>
                          <a:cs typeface="Arial" panose="020B0604020202020204" pitchFamily="34" charset="0"/>
                        </a:rPr>
                        <a:t>Budget auto maitrisé : la mensualité est connue et comprend généralement en plus des intérêts du crédit, l’assurance et l’entretien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solidFill>
                          <a:schemeClr val="bg1"/>
                        </a:solidFill>
                        <a:latin typeface="+mn-lt"/>
                      </a:endParaRPr>
                    </a:p>
                  </a:txBody>
                  <a:tcPr>
                    <a:solidFill>
                      <a:srgbClr val="203B7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latin typeface="+mn-lt"/>
                          <a:cs typeface="Arial" panose="020B0604020202020204" pitchFamily="34" charset="0"/>
                        </a:rPr>
                        <a:t>Non restitution du dépôt de garantie si</a:t>
                      </a:r>
                      <a:r>
                        <a:rPr lang="fr-FR" sz="1800" b="1" baseline="0" dirty="0" smtClean="0">
                          <a:solidFill>
                            <a:schemeClr val="bg1"/>
                          </a:solidFill>
                          <a:latin typeface="+mn-lt"/>
                          <a:cs typeface="Arial" panose="020B0604020202020204" pitchFamily="34" charset="0"/>
                        </a:rPr>
                        <a:t> le véhicule n’est pas</a:t>
                      </a:r>
                      <a:r>
                        <a:rPr lang="fr-FR" sz="1800" b="1" dirty="0" smtClean="0">
                          <a:solidFill>
                            <a:schemeClr val="bg1"/>
                          </a:solidFill>
                          <a:latin typeface="+mn-lt"/>
                          <a:cs typeface="Arial" panose="020B0604020202020204" pitchFamily="34" charset="0"/>
                        </a:rPr>
                        <a:t> rendu en parfait état </a:t>
                      </a:r>
                    </a:p>
                  </a:txBody>
                  <a:tcPr>
                    <a:solidFill>
                      <a:srgbClr val="CA2260"/>
                    </a:solidFill>
                  </a:tcPr>
                </a:tc>
                <a:extLst>
                  <a:ext uri="{0D108BD9-81ED-4DB2-BD59-A6C34878D82A}">
                    <a16:rowId xmlns:a16="http://schemas.microsoft.com/office/drawing/2014/main" val="1843705237"/>
                  </a:ext>
                </a:extLst>
              </a:tr>
              <a:tr h="1192056">
                <a:tc>
                  <a:txBody>
                    <a:bodyPr/>
                    <a:lstStyle/>
                    <a:p>
                      <a:pPr algn="l"/>
                      <a:endParaRPr lang="fr-FR" b="1" dirty="0">
                        <a:solidFill>
                          <a:schemeClr val="bg1"/>
                        </a:solidFill>
                        <a:latin typeface="+mn-lt"/>
                      </a:endParaRPr>
                    </a:p>
                  </a:txBody>
                  <a:tcPr>
                    <a:solidFill>
                      <a:srgbClr val="203B73"/>
                    </a:solidFill>
                  </a:tcPr>
                </a:tc>
                <a:tc>
                  <a:txBody>
                    <a:bodyPr/>
                    <a:lstStyle/>
                    <a:p>
                      <a:pPr algn="l"/>
                      <a:r>
                        <a:rPr lang="fr-FR" b="1" dirty="0" smtClean="0">
                          <a:solidFill>
                            <a:schemeClr val="bg1"/>
                          </a:solidFill>
                          <a:latin typeface="+mn-lt"/>
                        </a:rPr>
                        <a:t>En cas de vol ou perte, le locataire continue de payer (sauf assurance spéciale qui vient augmenter les mensualités)</a:t>
                      </a:r>
                      <a:endParaRPr lang="fr-FR" b="1" dirty="0">
                        <a:solidFill>
                          <a:schemeClr val="bg1"/>
                        </a:solidFill>
                        <a:latin typeface="+mn-lt"/>
                      </a:endParaRPr>
                    </a:p>
                  </a:txBody>
                  <a:tcPr>
                    <a:solidFill>
                      <a:srgbClr val="CA2260"/>
                    </a:solidFill>
                  </a:tcPr>
                </a:tc>
                <a:extLst>
                  <a:ext uri="{0D108BD9-81ED-4DB2-BD59-A6C34878D82A}">
                    <a16:rowId xmlns:a16="http://schemas.microsoft.com/office/drawing/2014/main" val="897291091"/>
                  </a:ext>
                </a:extLst>
              </a:tr>
            </a:tbl>
          </a:graphicData>
        </a:graphic>
      </p:graphicFrame>
    </p:spTree>
    <p:extLst>
      <p:ext uri="{BB962C8B-B14F-4D97-AF65-F5344CB8AC3E}">
        <p14:creationId xmlns:p14="http://schemas.microsoft.com/office/powerpoint/2010/main" val="29542074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p:txBody>
          <a:bodyPr/>
          <a:lstStyle/>
          <a:p>
            <a:r>
              <a:rPr lang="fr-FR" dirty="0" smtClean="0"/>
              <a:t>Le crédit</a:t>
            </a:r>
            <a:endParaRPr lang="fr-FR" dirty="0"/>
          </a:p>
        </p:txBody>
      </p:sp>
      <p:sp>
        <p:nvSpPr>
          <p:cNvPr id="5" name="Titre 2"/>
          <p:cNvSpPr>
            <a:spLocks noGrp="1"/>
          </p:cNvSpPr>
          <p:nvPr>
            <p:ph type="title"/>
          </p:nvPr>
        </p:nvSpPr>
        <p:spPr>
          <a:xfrm>
            <a:off x="468313" y="0"/>
            <a:ext cx="8435280" cy="1368000"/>
          </a:xfrm>
        </p:spPr>
        <p:txBody>
          <a:bodyPr/>
          <a:lstStyle/>
          <a:p>
            <a:pPr marL="0" indent="0">
              <a:buNone/>
            </a:pPr>
            <a:r>
              <a:rPr lang="fr-FR" dirty="0" smtClean="0">
                <a:solidFill>
                  <a:srgbClr val="203B73"/>
                </a:solidFill>
                <a:latin typeface="Arial" panose="020B0604020202020204" pitchFamily="34" charset="0"/>
                <a:cs typeface="Arial" panose="020B0604020202020204" pitchFamily="34" charset="0"/>
              </a:rPr>
              <a:t>III.   Le Crédit à la consommation</a:t>
            </a:r>
            <a:endParaRPr lang="fr-FR" dirty="0">
              <a:solidFill>
                <a:srgbClr val="203B73"/>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Espace réservé du texte 1"/>
              <p:cNvSpPr>
                <a:spLocks noGrp="1"/>
              </p:cNvSpPr>
              <p:nvPr>
                <p:ph type="body" sz="quarter" idx="10"/>
              </p:nvPr>
            </p:nvSpPr>
            <p:spPr>
              <a:xfrm>
                <a:off x="359916" y="1052736"/>
                <a:ext cx="8424167" cy="6049144"/>
              </a:xfrm>
            </p:spPr>
            <p:txBody>
              <a:bodyPr>
                <a:normAutofit/>
              </a:bodyPr>
              <a:lstStyle/>
              <a:p>
                <a:pPr marL="0" indent="0">
                  <a:buNone/>
                </a:pPr>
                <a:r>
                  <a:rPr lang="fr-FR" sz="2200" b="1" dirty="0" smtClean="0">
                    <a:solidFill>
                      <a:srgbClr val="C92360"/>
                    </a:solidFill>
                    <a:latin typeface="Arial" panose="020B0604020202020204" pitchFamily="34" charset="0"/>
                    <a:cs typeface="Arial" panose="020B0604020202020204" pitchFamily="34" charset="0"/>
                  </a:rPr>
                  <a:t>Les différents types</a:t>
                </a:r>
              </a:p>
              <a:p>
                <a:pPr marL="0" indent="0">
                  <a:buNone/>
                </a:pPr>
                <a:endParaRPr lang="fr-FR" sz="1000" u="sng" dirty="0" smtClean="0">
                  <a:latin typeface="Arial" panose="020B0604020202020204" pitchFamily="34" charset="0"/>
                  <a:cs typeface="Arial" panose="020B0604020202020204" pitchFamily="34" charset="0"/>
                </a:endParaRPr>
              </a:p>
              <a:p>
                <a:pPr marL="457200" lvl="1" indent="0" algn="just">
                  <a:buNone/>
                </a:pPr>
                <a:r>
                  <a:rPr lang="fr-FR" sz="1800" b="1" dirty="0" smtClean="0">
                    <a:solidFill>
                      <a:srgbClr val="203B73"/>
                    </a:solidFill>
                    <a:latin typeface="Arial" panose="020B0604020202020204" pitchFamily="34" charset="0"/>
                    <a:cs typeface="Arial" panose="020B0604020202020204" pitchFamily="34" charset="0"/>
                  </a:rPr>
                  <a:t>LOA</a:t>
                </a:r>
                <a:r>
                  <a:rPr lang="fr-FR" sz="1800" b="1" dirty="0">
                    <a:solidFill>
                      <a:srgbClr val="203B73"/>
                    </a:solidFill>
                    <a:latin typeface="Arial" panose="020B0604020202020204" pitchFamily="34" charset="0"/>
                    <a:cs typeface="Arial" panose="020B0604020202020204" pitchFamily="34" charset="0"/>
                  </a:rPr>
                  <a:t> </a:t>
                </a:r>
                <a14:m>
                  <m:oMath xmlns:m="http://schemas.openxmlformats.org/officeDocument/2006/math">
                    <m:r>
                      <a:rPr lang="fr-FR" sz="1800" b="1" i="0" smtClean="0">
                        <a:solidFill>
                          <a:srgbClr val="203B73"/>
                        </a:solidFill>
                        <a:latin typeface="Cambria Math" panose="02040503050406030204" pitchFamily="18" charset="0"/>
                        <a:ea typeface="Cambria Math" panose="02040503050406030204" pitchFamily="18" charset="0"/>
                        <a:cs typeface="Arial" panose="020B0604020202020204" pitchFamily="34" charset="0"/>
                      </a:rPr>
                      <m:t>≠</m:t>
                    </m:r>
                    <m:r>
                      <a:rPr lang="fr-FR" sz="1800" b="1" i="0" smtClean="0">
                        <a:solidFill>
                          <a:srgbClr val="203B73"/>
                        </a:solidFill>
                        <a:latin typeface="Cambria Math" panose="02040503050406030204" pitchFamily="18" charset="0"/>
                        <a:ea typeface="Cambria Math" panose="02040503050406030204" pitchFamily="18" charset="0"/>
                        <a:cs typeface="Arial" panose="020B0604020202020204" pitchFamily="34" charset="0"/>
                      </a:rPr>
                      <m:t>𝐋𝐎𝐂𝐀𝐓𝐈𝐎𝐍</m:t>
                    </m:r>
                    <m:r>
                      <a:rPr lang="fr-FR" sz="1800" b="1" i="0" smtClean="0">
                        <a:solidFill>
                          <a:srgbClr val="203B73"/>
                        </a:solidFill>
                        <a:latin typeface="Cambria Math" panose="02040503050406030204" pitchFamily="18" charset="0"/>
                        <a:ea typeface="Cambria Math" panose="02040503050406030204" pitchFamily="18" charset="0"/>
                        <a:cs typeface="Arial" panose="020B0604020202020204" pitchFamily="34" charset="0"/>
                      </a:rPr>
                      <m:t> </m:t>
                    </m:r>
                    <m:r>
                      <a:rPr lang="fr-FR" sz="1800" b="1" i="0" smtClean="0">
                        <a:solidFill>
                          <a:srgbClr val="203B73"/>
                        </a:solidFill>
                        <a:latin typeface="Cambria Math" panose="02040503050406030204" pitchFamily="18" charset="0"/>
                        <a:ea typeface="Cambria Math" panose="02040503050406030204" pitchFamily="18" charset="0"/>
                        <a:cs typeface="Arial" panose="020B0604020202020204" pitchFamily="34" charset="0"/>
                      </a:rPr>
                      <m:t>𝐋𝐎𝐍𝐆𝐔𝐄</m:t>
                    </m:r>
                    <m:r>
                      <a:rPr lang="fr-FR" sz="1800" b="1" i="0" smtClean="0">
                        <a:solidFill>
                          <a:srgbClr val="203B73"/>
                        </a:solidFill>
                        <a:latin typeface="Cambria Math" panose="02040503050406030204" pitchFamily="18" charset="0"/>
                        <a:ea typeface="Cambria Math" panose="02040503050406030204" pitchFamily="18" charset="0"/>
                        <a:cs typeface="Arial" panose="020B0604020202020204" pitchFamily="34" charset="0"/>
                      </a:rPr>
                      <m:t> </m:t>
                    </m:r>
                    <m:r>
                      <a:rPr lang="fr-FR" sz="1800" b="1" i="0" smtClean="0">
                        <a:solidFill>
                          <a:srgbClr val="203B73"/>
                        </a:solidFill>
                        <a:latin typeface="Cambria Math" panose="02040503050406030204" pitchFamily="18" charset="0"/>
                        <a:ea typeface="Cambria Math" panose="02040503050406030204" pitchFamily="18" charset="0"/>
                        <a:cs typeface="Arial" panose="020B0604020202020204" pitchFamily="34" charset="0"/>
                      </a:rPr>
                      <m:t>𝐃𝐔𝐑𝐄𝐄</m:t>
                    </m:r>
                    <m:r>
                      <a:rPr lang="fr-FR" sz="1800" b="1" i="0" smtClean="0">
                        <a:solidFill>
                          <a:srgbClr val="203B73"/>
                        </a:solidFill>
                        <a:latin typeface="Cambria Math" panose="02040503050406030204" pitchFamily="18" charset="0"/>
                        <a:ea typeface="Cambria Math" panose="02040503050406030204" pitchFamily="18" charset="0"/>
                        <a:cs typeface="Arial" panose="020B0604020202020204" pitchFamily="34" charset="0"/>
                      </a:rPr>
                      <m:t> (</m:t>
                    </m:r>
                    <m:r>
                      <a:rPr lang="fr-FR" sz="1800" b="1" i="0" smtClean="0">
                        <a:solidFill>
                          <a:srgbClr val="203B73"/>
                        </a:solidFill>
                        <a:latin typeface="Cambria Math" panose="02040503050406030204" pitchFamily="18" charset="0"/>
                        <a:ea typeface="Cambria Math" panose="02040503050406030204" pitchFamily="18" charset="0"/>
                        <a:cs typeface="Arial" panose="020B0604020202020204" pitchFamily="34" charset="0"/>
                      </a:rPr>
                      <m:t>𝐋𝐋𝐃</m:t>
                    </m:r>
                    <m:r>
                      <a:rPr lang="fr-FR" sz="1800" b="1" i="0" smtClean="0">
                        <a:solidFill>
                          <a:srgbClr val="203B73"/>
                        </a:solidFill>
                        <a:latin typeface="Cambria Math" panose="02040503050406030204" pitchFamily="18" charset="0"/>
                        <a:ea typeface="Cambria Math" panose="02040503050406030204" pitchFamily="18" charset="0"/>
                        <a:cs typeface="Arial" panose="020B0604020202020204" pitchFamily="34" charset="0"/>
                      </a:rPr>
                      <m:t>)</m:t>
                    </m:r>
                  </m:oMath>
                </a14:m>
                <a:endParaRPr lang="fr-FR" sz="1800" b="1" dirty="0" smtClean="0">
                  <a:solidFill>
                    <a:srgbClr val="203B73"/>
                  </a:solidFill>
                  <a:latin typeface="Arial" panose="020B0604020202020204" pitchFamily="34" charset="0"/>
                  <a:cs typeface="Arial" panose="020B0604020202020204" pitchFamily="34" charset="0"/>
                </a:endParaRPr>
              </a:p>
              <a:p>
                <a:pPr marL="457200" lvl="1" indent="0" algn="just">
                  <a:buNone/>
                </a:pPr>
                <a:endParaRPr lang="fr-FR" sz="1800" b="1" dirty="0" smtClean="0">
                  <a:solidFill>
                    <a:srgbClr val="203B73"/>
                  </a:solidFill>
                  <a:latin typeface="Arial" panose="020B0604020202020204" pitchFamily="34" charset="0"/>
                  <a:cs typeface="Arial" panose="020B0604020202020204" pitchFamily="34" charset="0"/>
                </a:endParaRPr>
              </a:p>
              <a:p>
                <a:pPr marL="914400" lvl="2" indent="0">
                  <a:lnSpc>
                    <a:spcPct val="80000"/>
                  </a:lnSpc>
                  <a:buNone/>
                </a:pPr>
                <a:r>
                  <a:rPr lang="fr-FR" sz="1800" dirty="0" smtClean="0">
                    <a:solidFill>
                      <a:srgbClr val="203B73"/>
                    </a:solidFill>
                    <a:latin typeface="Arial" panose="020B0604020202020204" pitchFamily="34" charset="0"/>
                    <a:cs typeface="Arial" panose="020B0604020202020204" pitchFamily="34" charset="0"/>
                  </a:rPr>
                  <a:t>Principales différences entre la LOA et la LLD</a:t>
                </a:r>
              </a:p>
              <a:p>
                <a:pPr marL="914400" lvl="2" indent="0">
                  <a:lnSpc>
                    <a:spcPct val="80000"/>
                  </a:lnSpc>
                  <a:buNone/>
                </a:pPr>
                <a:endParaRPr lang="fr-FR" sz="1800" dirty="0" smtClean="0">
                  <a:solidFill>
                    <a:srgbClr val="203B73"/>
                  </a:solidFill>
                  <a:latin typeface="Arial" panose="020B0604020202020204" pitchFamily="34" charset="0"/>
                  <a:cs typeface="Arial" panose="020B0604020202020204" pitchFamily="34" charset="0"/>
                </a:endParaRPr>
              </a:p>
            </p:txBody>
          </p:sp>
        </mc:Choice>
        <mc:Fallback xmlns="">
          <p:sp>
            <p:nvSpPr>
              <p:cNvPr id="7" name="Espace réservé du texte 1"/>
              <p:cNvSpPr>
                <a:spLocks noGrp="1" noRot="1" noChangeAspect="1" noMove="1" noResize="1" noEditPoints="1" noAdjustHandles="1" noChangeArrowheads="1" noChangeShapeType="1" noTextEdit="1"/>
              </p:cNvSpPr>
              <p:nvPr>
                <p:ph type="body" sz="quarter" idx="10"/>
              </p:nvPr>
            </p:nvSpPr>
            <p:spPr>
              <a:xfrm>
                <a:off x="359916" y="1052736"/>
                <a:ext cx="8424167" cy="6049144"/>
              </a:xfrm>
              <a:blipFill>
                <a:blip r:embed="rId3"/>
                <a:stretch>
                  <a:fillRect l="-941" t="-605"/>
                </a:stretch>
              </a:blipFill>
            </p:spPr>
            <p:txBody>
              <a:bodyPr/>
              <a:lstStyle/>
              <a:p>
                <a:r>
                  <a:rPr lang="fr-FR">
                    <a:noFill/>
                  </a:rPr>
                  <a:t> </a:t>
                </a:r>
              </a:p>
            </p:txBody>
          </p:sp>
        </mc:Fallback>
      </mc:AlternateContent>
      <p:pic>
        <p:nvPicPr>
          <p:cNvPr id="11"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2246799"/>
            <a:ext cx="288032" cy="2880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p:cNvGraphicFramePr>
            <a:graphicFrameLocks noGrp="1"/>
          </p:cNvGraphicFramePr>
          <p:nvPr>
            <p:extLst/>
          </p:nvPr>
        </p:nvGraphicFramePr>
        <p:xfrm>
          <a:off x="683567" y="2636913"/>
          <a:ext cx="8100516" cy="3820792"/>
        </p:xfrm>
        <a:graphic>
          <a:graphicData uri="http://schemas.openxmlformats.org/drawingml/2006/table">
            <a:tbl>
              <a:tblPr firstRow="1" bandRow="1">
                <a:tableStyleId>{5C22544A-7EE6-4342-B048-85BDC9FD1C3A}</a:tableStyleId>
              </a:tblPr>
              <a:tblGrid>
                <a:gridCol w="2700172">
                  <a:extLst>
                    <a:ext uri="{9D8B030D-6E8A-4147-A177-3AD203B41FA5}">
                      <a16:colId xmlns:a16="http://schemas.microsoft.com/office/drawing/2014/main" val="1003015385"/>
                    </a:ext>
                  </a:extLst>
                </a:gridCol>
                <a:gridCol w="2700172">
                  <a:extLst>
                    <a:ext uri="{9D8B030D-6E8A-4147-A177-3AD203B41FA5}">
                      <a16:colId xmlns:a16="http://schemas.microsoft.com/office/drawing/2014/main" val="1587704841"/>
                    </a:ext>
                  </a:extLst>
                </a:gridCol>
                <a:gridCol w="2700172">
                  <a:extLst>
                    <a:ext uri="{9D8B030D-6E8A-4147-A177-3AD203B41FA5}">
                      <a16:colId xmlns:a16="http://schemas.microsoft.com/office/drawing/2014/main" val="2400933624"/>
                    </a:ext>
                  </a:extLst>
                </a:gridCol>
              </a:tblGrid>
              <a:tr h="6759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solidFill>
                          <a:schemeClr val="bg1"/>
                        </a:solidFill>
                      </a:endParaRPr>
                    </a:p>
                  </a:txBody>
                  <a:tcPr>
                    <a:solidFill>
                      <a:srgbClr val="203B7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LLD</a:t>
                      </a:r>
                      <a:endParaRPr lang="fr-FR" b="1" dirty="0">
                        <a:solidFill>
                          <a:schemeClr val="bg1"/>
                        </a:solidFill>
                      </a:endParaRPr>
                    </a:p>
                  </a:txBody>
                  <a:tcPr>
                    <a:solidFill>
                      <a:srgbClr val="203B73"/>
                    </a:solidFill>
                  </a:tcPr>
                </a:tc>
                <a:tc>
                  <a:txBody>
                    <a:bodyPr/>
                    <a:lstStyle/>
                    <a:p>
                      <a:pPr algn="ctr"/>
                      <a:endParaRPr lang="fr-FR" b="1" dirty="0" smtClean="0">
                        <a:solidFill>
                          <a:schemeClr val="bg1"/>
                        </a:solidFill>
                      </a:endParaRPr>
                    </a:p>
                    <a:p>
                      <a:pPr algn="ctr"/>
                      <a:r>
                        <a:rPr lang="fr-FR" b="1" dirty="0" smtClean="0">
                          <a:solidFill>
                            <a:schemeClr val="bg1"/>
                          </a:solidFill>
                        </a:rPr>
                        <a:t>LOA</a:t>
                      </a:r>
                      <a:endParaRPr lang="fr-FR" b="1" dirty="0">
                        <a:solidFill>
                          <a:schemeClr val="bg1"/>
                        </a:solidFill>
                      </a:endParaRPr>
                    </a:p>
                  </a:txBody>
                  <a:tcPr>
                    <a:solidFill>
                      <a:srgbClr val="CA2260"/>
                    </a:solidFill>
                  </a:tcPr>
                </a:tc>
                <a:extLst>
                  <a:ext uri="{0D108BD9-81ED-4DB2-BD59-A6C34878D82A}">
                    <a16:rowId xmlns:a16="http://schemas.microsoft.com/office/drawing/2014/main" val="1912087482"/>
                  </a:ext>
                </a:extLst>
              </a:tr>
              <a:tr h="8362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Nature du contrat</a:t>
                      </a:r>
                      <a:endParaRPr lang="fr-FR" b="1" dirty="0">
                        <a:solidFill>
                          <a:schemeClr val="bg1"/>
                        </a:solidFill>
                      </a:endParaRPr>
                    </a:p>
                  </a:txBody>
                  <a:tcPr>
                    <a:solidFill>
                      <a:srgbClr val="203B7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Contrat 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solidFill>
                          <a:schemeClr val="bg1"/>
                        </a:solidFill>
                      </a:endParaRPr>
                    </a:p>
                  </a:txBody>
                  <a:tcPr>
                    <a:solidFill>
                      <a:srgbClr val="203B73"/>
                    </a:solidFill>
                  </a:tcPr>
                </a:tc>
                <a:tc>
                  <a:txBody>
                    <a:bodyPr/>
                    <a:lstStyle/>
                    <a:p>
                      <a:pPr algn="l"/>
                      <a:r>
                        <a:rPr lang="fr-FR" b="1" dirty="0" smtClean="0">
                          <a:solidFill>
                            <a:schemeClr val="bg1"/>
                          </a:solidFill>
                        </a:rPr>
                        <a:t>Assimilé à un crédit à la consommation</a:t>
                      </a:r>
                      <a:endParaRPr lang="fr-FR" b="1" dirty="0">
                        <a:solidFill>
                          <a:schemeClr val="bg1"/>
                        </a:solidFill>
                      </a:endParaRPr>
                    </a:p>
                  </a:txBody>
                  <a:tcPr>
                    <a:solidFill>
                      <a:srgbClr val="CA2260"/>
                    </a:solidFill>
                  </a:tcPr>
                </a:tc>
                <a:extLst>
                  <a:ext uri="{0D108BD9-81ED-4DB2-BD59-A6C34878D82A}">
                    <a16:rowId xmlns:a16="http://schemas.microsoft.com/office/drawing/2014/main" val="2622819077"/>
                  </a:ext>
                </a:extLst>
              </a:tr>
              <a:tr h="6759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Délai de rétractation</a:t>
                      </a:r>
                      <a:endParaRPr lang="fr-FR" b="1" dirty="0">
                        <a:solidFill>
                          <a:schemeClr val="bg1"/>
                        </a:solidFill>
                      </a:endParaRPr>
                    </a:p>
                  </a:txBody>
                  <a:tcPr>
                    <a:solidFill>
                      <a:srgbClr val="203B7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Non</a:t>
                      </a:r>
                      <a:endParaRPr lang="fr-FR" b="1" dirty="0">
                        <a:solidFill>
                          <a:schemeClr val="bg1"/>
                        </a:solidFill>
                      </a:endParaRPr>
                    </a:p>
                  </a:txBody>
                  <a:tcPr>
                    <a:solidFill>
                      <a:srgbClr val="203B73"/>
                    </a:solidFill>
                  </a:tcPr>
                </a:tc>
                <a:tc>
                  <a:txBody>
                    <a:bodyPr/>
                    <a:lstStyle/>
                    <a:p>
                      <a:pPr algn="l"/>
                      <a:r>
                        <a:rPr lang="fr-FR" b="1" dirty="0" smtClean="0">
                          <a:solidFill>
                            <a:schemeClr val="bg1"/>
                          </a:solidFill>
                        </a:rPr>
                        <a:t>Oui</a:t>
                      </a:r>
                      <a:endParaRPr lang="fr-FR" b="1" dirty="0">
                        <a:solidFill>
                          <a:schemeClr val="bg1"/>
                        </a:solidFill>
                      </a:endParaRPr>
                    </a:p>
                  </a:txBody>
                  <a:tcPr>
                    <a:solidFill>
                      <a:srgbClr val="CA2260"/>
                    </a:solidFill>
                  </a:tcPr>
                </a:tc>
                <a:extLst>
                  <a:ext uri="{0D108BD9-81ED-4DB2-BD59-A6C34878D82A}">
                    <a16:rowId xmlns:a16="http://schemas.microsoft.com/office/drawing/2014/main" val="1761955709"/>
                  </a:ext>
                </a:extLst>
              </a:tr>
              <a:tr h="6759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Rachat du véhicule possible</a:t>
                      </a:r>
                      <a:endParaRPr lang="fr-FR" b="1" dirty="0">
                        <a:solidFill>
                          <a:schemeClr val="bg1"/>
                        </a:solidFill>
                      </a:endParaRPr>
                    </a:p>
                  </a:txBody>
                  <a:tcPr>
                    <a:solidFill>
                      <a:srgbClr val="203B7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Non prévu</a:t>
                      </a:r>
                      <a:r>
                        <a:rPr lang="fr-FR" b="1" baseline="0" dirty="0" smtClean="0">
                          <a:solidFill>
                            <a:schemeClr val="bg1"/>
                          </a:solidFill>
                        </a:rPr>
                        <a:t> contractuellement</a:t>
                      </a:r>
                      <a:endParaRPr lang="fr-FR" b="1"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solidFill>
                          <a:schemeClr val="bg1"/>
                        </a:solidFill>
                      </a:endParaRPr>
                    </a:p>
                  </a:txBody>
                  <a:tcPr>
                    <a:solidFill>
                      <a:srgbClr val="203B7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Oui,</a:t>
                      </a:r>
                      <a:r>
                        <a:rPr lang="fr-FR" b="1" baseline="0" dirty="0" smtClean="0">
                          <a:solidFill>
                            <a:schemeClr val="bg1"/>
                          </a:solidFill>
                        </a:rPr>
                        <a:t> prévu </a:t>
                      </a:r>
                      <a:r>
                        <a:rPr lang="fr-FR" b="1" dirty="0" smtClean="0">
                          <a:solidFill>
                            <a:schemeClr val="bg1"/>
                          </a:solidFill>
                        </a:rPr>
                        <a:t>en fin de contrat (option)</a:t>
                      </a:r>
                    </a:p>
                    <a:p>
                      <a:pPr algn="l"/>
                      <a:endParaRPr lang="fr-FR" b="1" dirty="0">
                        <a:solidFill>
                          <a:schemeClr val="bg1"/>
                        </a:solidFill>
                      </a:endParaRPr>
                    </a:p>
                  </a:txBody>
                  <a:tcPr>
                    <a:solidFill>
                      <a:srgbClr val="CA2260"/>
                    </a:solidFill>
                  </a:tcPr>
                </a:tc>
                <a:extLst>
                  <a:ext uri="{0D108BD9-81ED-4DB2-BD59-A6C34878D82A}">
                    <a16:rowId xmlns:a16="http://schemas.microsoft.com/office/drawing/2014/main" val="1843705237"/>
                  </a:ext>
                </a:extLst>
              </a:tr>
              <a:tr h="397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Durée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solidFill>
                          <a:schemeClr val="bg1"/>
                        </a:solidFill>
                      </a:endParaRPr>
                    </a:p>
                  </a:txBody>
                  <a:tcPr>
                    <a:solidFill>
                      <a:srgbClr val="203B7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12-60 mois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solidFill>
                          <a:schemeClr val="bg1"/>
                        </a:solidFill>
                      </a:endParaRPr>
                    </a:p>
                  </a:txBody>
                  <a:tcPr>
                    <a:solidFill>
                      <a:srgbClr val="203B7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24-72 mois</a:t>
                      </a:r>
                    </a:p>
                    <a:p>
                      <a:pPr algn="l"/>
                      <a:endParaRPr lang="fr-FR" b="1" dirty="0">
                        <a:solidFill>
                          <a:schemeClr val="bg1"/>
                        </a:solidFill>
                      </a:endParaRPr>
                    </a:p>
                  </a:txBody>
                  <a:tcPr>
                    <a:solidFill>
                      <a:srgbClr val="CA2260"/>
                    </a:solidFill>
                  </a:tcPr>
                </a:tc>
                <a:extLst>
                  <a:ext uri="{0D108BD9-81ED-4DB2-BD59-A6C34878D82A}">
                    <a16:rowId xmlns:a16="http://schemas.microsoft.com/office/drawing/2014/main" val="141894194"/>
                  </a:ext>
                </a:extLst>
              </a:tr>
            </a:tbl>
          </a:graphicData>
        </a:graphic>
      </p:graphicFrame>
    </p:spTree>
    <p:extLst>
      <p:ext uri="{BB962C8B-B14F-4D97-AF65-F5344CB8AC3E}">
        <p14:creationId xmlns:p14="http://schemas.microsoft.com/office/powerpoint/2010/main" val="4483853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42875" y="1652379"/>
            <a:ext cx="6264696" cy="1776889"/>
          </a:xfrm>
        </p:spPr>
        <p:txBody>
          <a:bodyPr/>
          <a:lstStyle/>
          <a:p>
            <a:pPr algn="ctr"/>
            <a:r>
              <a:rPr lang="fr-FR" sz="2800" dirty="0" smtClean="0">
                <a:solidFill>
                  <a:srgbClr val="203B73"/>
                </a:solidFill>
                <a:latin typeface="Arial" panose="020B0604020202020204" pitchFamily="34" charset="0"/>
                <a:cs typeface="Arial" panose="020B0604020202020204" pitchFamily="34" charset="0"/>
              </a:rPr>
              <a:t>En cas de difficultés de remboursement, le client peut :</a:t>
            </a:r>
            <a:endParaRPr lang="fr-FR" sz="2800" dirty="0">
              <a:solidFill>
                <a:srgbClr val="203B73"/>
              </a:solidFill>
              <a:latin typeface="Arial" panose="020B0604020202020204" pitchFamily="34" charset="0"/>
              <a:cs typeface="Arial" panose="020B0604020202020204" pitchFamily="34" charset="0"/>
            </a:endParaRPr>
          </a:p>
        </p:txBody>
      </p:sp>
      <p:sp>
        <p:nvSpPr>
          <p:cNvPr id="10" name="ZoneTexte 9"/>
          <p:cNvSpPr txBox="1"/>
          <p:nvPr/>
        </p:nvSpPr>
        <p:spPr>
          <a:xfrm>
            <a:off x="2555776" y="3418442"/>
            <a:ext cx="4680520" cy="369332"/>
          </a:xfrm>
          <a:prstGeom prst="rect">
            <a:avLst/>
          </a:prstGeom>
          <a:noFill/>
        </p:spPr>
        <p:txBody>
          <a:bodyPr wrap="square" rtlCol="0">
            <a:spAutoFit/>
          </a:bodyPr>
          <a:lstStyle/>
          <a:p>
            <a:r>
              <a:rPr lang="fr-FR" b="1" dirty="0" smtClean="0">
                <a:solidFill>
                  <a:srgbClr val="203B73"/>
                </a:solidFill>
                <a:latin typeface="Arial" panose="020B0604020202020204" pitchFamily="34" charset="0"/>
                <a:cs typeface="Arial" panose="020B0604020202020204" pitchFamily="34" charset="0"/>
              </a:rPr>
              <a:t>A - renégocier son prêt</a:t>
            </a:r>
            <a:endParaRPr lang="fr-FR" b="1" dirty="0">
              <a:solidFill>
                <a:srgbClr val="203B73"/>
              </a:solidFill>
              <a:latin typeface="Arial" panose="020B0604020202020204" pitchFamily="34" charset="0"/>
              <a:cs typeface="Arial" panose="020B0604020202020204" pitchFamily="34" charset="0"/>
            </a:endParaRPr>
          </a:p>
        </p:txBody>
      </p:sp>
      <p:sp>
        <p:nvSpPr>
          <p:cNvPr id="11" name="ZoneTexte 10"/>
          <p:cNvSpPr txBox="1"/>
          <p:nvPr/>
        </p:nvSpPr>
        <p:spPr>
          <a:xfrm>
            <a:off x="2555776" y="4542717"/>
            <a:ext cx="6192688" cy="369332"/>
          </a:xfrm>
          <a:prstGeom prst="rect">
            <a:avLst/>
          </a:prstGeom>
          <a:noFill/>
        </p:spPr>
        <p:txBody>
          <a:bodyPr wrap="square" rtlCol="0">
            <a:spAutoFit/>
          </a:bodyPr>
          <a:lstStyle/>
          <a:p>
            <a:r>
              <a:rPr lang="fr-FR" b="1" dirty="0" smtClean="0">
                <a:solidFill>
                  <a:srgbClr val="203B73"/>
                </a:solidFill>
                <a:latin typeface="Arial" panose="020B0604020202020204" pitchFamily="34" charset="0"/>
                <a:cs typeface="Arial" panose="020B0604020202020204" pitchFamily="34" charset="0"/>
              </a:rPr>
              <a:t>B - déposer un dossier de surendettement</a:t>
            </a:r>
            <a:endParaRPr lang="fr-FR" b="1" dirty="0">
              <a:solidFill>
                <a:srgbClr val="203B73"/>
              </a:solidFill>
              <a:latin typeface="Arial" panose="020B0604020202020204" pitchFamily="34" charset="0"/>
              <a:cs typeface="Arial" panose="020B0604020202020204" pitchFamily="34" charset="0"/>
            </a:endParaRPr>
          </a:p>
        </p:txBody>
      </p:sp>
      <p:sp>
        <p:nvSpPr>
          <p:cNvPr id="12" name="ZoneTexte 11"/>
          <p:cNvSpPr txBox="1"/>
          <p:nvPr/>
        </p:nvSpPr>
        <p:spPr>
          <a:xfrm>
            <a:off x="2555776" y="5647261"/>
            <a:ext cx="6588224" cy="369332"/>
          </a:xfrm>
          <a:prstGeom prst="rect">
            <a:avLst/>
          </a:prstGeom>
          <a:noFill/>
        </p:spPr>
        <p:txBody>
          <a:bodyPr wrap="square" rtlCol="0">
            <a:spAutoFit/>
          </a:bodyPr>
          <a:lstStyle/>
          <a:p>
            <a:r>
              <a:rPr lang="fr-FR" b="1" dirty="0" smtClean="0">
                <a:solidFill>
                  <a:srgbClr val="203B73"/>
                </a:solidFill>
                <a:latin typeface="Arial" panose="020B0604020202020204" pitchFamily="34" charset="0"/>
                <a:cs typeface="Arial" panose="020B0604020202020204" pitchFamily="34" charset="0"/>
              </a:rPr>
              <a:t>C - contacter le médiateur</a:t>
            </a:r>
            <a:endParaRPr lang="fr-FR" b="1" dirty="0">
              <a:solidFill>
                <a:srgbClr val="203B73"/>
              </a:solidFill>
              <a:latin typeface="Arial" panose="020B0604020202020204" pitchFamily="34" charset="0"/>
              <a:cs typeface="Arial" panose="020B0604020202020204" pitchFamily="34" charset="0"/>
            </a:endParaRPr>
          </a:p>
        </p:txBody>
      </p:sp>
      <p:sp>
        <p:nvSpPr>
          <p:cNvPr id="13"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pic>
        <p:nvPicPr>
          <p:cNvPr id="14" name="Picture 2" descr="X:\Education_financiere_Public\01-ACTIONS\A-PORTAIL\02-Images\6-Picto PPT\businessman-ques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2622132" cy="26221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5344" y="350100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2112" y="4581128"/>
            <a:ext cx="288032" cy="2880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necteur droit 14">
            <a:extLst>
              <a:ext uri="{FF2B5EF4-FFF2-40B4-BE49-F238E27FC236}">
                <a16:creationId xmlns:a16="http://schemas.microsoft.com/office/drawing/2014/main" id="{97AB034B-60AF-4036-ADD2-876088795E43}"/>
              </a:ext>
            </a:extLst>
          </p:cNvPr>
          <p:cNvCxnSpPr>
            <a:cxnSpLocks/>
          </p:cNvCxnSpPr>
          <p:nvPr/>
        </p:nvCxnSpPr>
        <p:spPr>
          <a:xfrm flipH="1">
            <a:off x="3398789" y="5562713"/>
            <a:ext cx="1518330" cy="607388"/>
          </a:xfrm>
          <a:prstGeom prst="line">
            <a:avLst/>
          </a:prstGeom>
          <a:ln/>
        </p:spPr>
        <p:style>
          <a:lnRef idx="2">
            <a:schemeClr val="dk1"/>
          </a:lnRef>
          <a:fillRef idx="0">
            <a:schemeClr val="dk1"/>
          </a:fillRef>
          <a:effectRef idx="1">
            <a:schemeClr val="dk1"/>
          </a:effectRef>
          <a:fontRef idx="minor">
            <a:schemeClr val="tx1"/>
          </a:fontRef>
        </p:style>
      </p:cxnSp>
      <p:cxnSp>
        <p:nvCxnSpPr>
          <p:cNvPr id="16" name="Connecteur droit 15">
            <a:extLst>
              <a:ext uri="{FF2B5EF4-FFF2-40B4-BE49-F238E27FC236}">
                <a16:creationId xmlns:a16="http://schemas.microsoft.com/office/drawing/2014/main" id="{72115C6C-291F-4541-9EE3-D05F4ED77541}"/>
              </a:ext>
            </a:extLst>
          </p:cNvPr>
          <p:cNvCxnSpPr>
            <a:cxnSpLocks/>
          </p:cNvCxnSpPr>
          <p:nvPr/>
        </p:nvCxnSpPr>
        <p:spPr>
          <a:xfrm>
            <a:off x="3419872" y="5521922"/>
            <a:ext cx="1476164" cy="68897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3324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p:txBody>
          <a:bodyPr/>
          <a:lstStyle/>
          <a:p>
            <a:r>
              <a:rPr lang="fr-FR" dirty="0" smtClean="0"/>
              <a:t>Le crédit</a:t>
            </a:r>
            <a:endParaRPr lang="fr-FR" dirty="0"/>
          </a:p>
        </p:txBody>
      </p:sp>
      <p:sp>
        <p:nvSpPr>
          <p:cNvPr id="5" name="Titre 2"/>
          <p:cNvSpPr>
            <a:spLocks noGrp="1"/>
          </p:cNvSpPr>
          <p:nvPr>
            <p:ph type="title"/>
          </p:nvPr>
        </p:nvSpPr>
        <p:spPr>
          <a:xfrm>
            <a:off x="468313" y="0"/>
            <a:ext cx="8435280" cy="1368000"/>
          </a:xfrm>
        </p:spPr>
        <p:txBody>
          <a:bodyPr/>
          <a:lstStyle/>
          <a:p>
            <a:pPr marL="0" indent="0">
              <a:buNone/>
            </a:pPr>
            <a:r>
              <a:rPr lang="fr-FR" dirty="0" smtClean="0">
                <a:solidFill>
                  <a:srgbClr val="203B73"/>
                </a:solidFill>
                <a:latin typeface="Arial" panose="020B0604020202020204" pitchFamily="34" charset="0"/>
                <a:cs typeface="Arial" panose="020B0604020202020204" pitchFamily="34" charset="0"/>
              </a:rPr>
              <a:t>III.   Le Crédit à la consommation</a:t>
            </a:r>
            <a:endParaRPr lang="fr-FR" dirty="0">
              <a:solidFill>
                <a:srgbClr val="203B73"/>
              </a:solidFill>
              <a:latin typeface="Arial" panose="020B0604020202020204" pitchFamily="34" charset="0"/>
              <a:cs typeface="Arial" panose="020B0604020202020204" pitchFamily="34" charset="0"/>
            </a:endParaRPr>
          </a:p>
        </p:txBody>
      </p:sp>
      <p:sp>
        <p:nvSpPr>
          <p:cNvPr id="6" name="Espace réservé du texte 1"/>
          <p:cNvSpPr>
            <a:spLocks noGrp="1"/>
          </p:cNvSpPr>
          <p:nvPr>
            <p:ph type="body" sz="quarter" idx="10"/>
          </p:nvPr>
        </p:nvSpPr>
        <p:spPr>
          <a:xfrm>
            <a:off x="468312" y="1484312"/>
            <a:ext cx="8424167" cy="4897016"/>
          </a:xfrm>
        </p:spPr>
        <p:txBody>
          <a:bodyPr>
            <a:normAutofit lnSpcReduction="10000"/>
          </a:bodyPr>
          <a:lstStyle/>
          <a:p>
            <a:pPr marL="0" indent="0">
              <a:buNone/>
            </a:pPr>
            <a:r>
              <a:rPr lang="fr-FR" sz="2200" b="1" dirty="0" smtClean="0">
                <a:solidFill>
                  <a:srgbClr val="C92360"/>
                </a:solidFill>
                <a:latin typeface="Arial" panose="020B0604020202020204" pitchFamily="34" charset="0"/>
                <a:cs typeface="Arial" panose="020B0604020202020204" pitchFamily="34" charset="0"/>
              </a:rPr>
              <a:t>Remboursement</a:t>
            </a:r>
          </a:p>
          <a:p>
            <a:pPr marL="0" indent="0">
              <a:buNone/>
            </a:pPr>
            <a:endParaRPr lang="fr-FR" sz="1000" dirty="0" smtClean="0">
              <a:latin typeface="Arial" panose="020B0604020202020204" pitchFamily="34" charset="0"/>
              <a:cs typeface="Arial" panose="020B0604020202020204" pitchFamily="34" charset="0"/>
            </a:endParaRPr>
          </a:p>
          <a:p>
            <a:pPr marL="57150" indent="0">
              <a:buNone/>
            </a:pPr>
            <a:r>
              <a:rPr lang="fr-FR" sz="2000" b="1" dirty="0">
                <a:solidFill>
                  <a:srgbClr val="203B73"/>
                </a:solidFill>
                <a:latin typeface="Arial" panose="020B0604020202020204" pitchFamily="34" charset="0"/>
                <a:cs typeface="Arial" panose="020B0604020202020204" pitchFamily="34" charset="0"/>
              </a:rPr>
              <a:t>Remboursement anticipé</a:t>
            </a:r>
          </a:p>
          <a:p>
            <a:pPr marL="0" indent="0">
              <a:buNone/>
            </a:pPr>
            <a:endParaRPr lang="fr-FR" sz="1800" u="sng" dirty="0" smtClean="0">
              <a:latin typeface="Arial" panose="020B0604020202020204" pitchFamily="34" charset="0"/>
              <a:cs typeface="Arial" panose="020B0604020202020204" pitchFamily="34" charset="0"/>
            </a:endParaRPr>
          </a:p>
          <a:p>
            <a:pPr marL="914400" lvl="2" indent="0">
              <a:lnSpc>
                <a:spcPct val="90000"/>
              </a:lnSpc>
              <a:buNone/>
            </a:pPr>
            <a:r>
              <a:rPr lang="fr-FR" sz="1800" dirty="0">
                <a:solidFill>
                  <a:srgbClr val="203B73"/>
                </a:solidFill>
                <a:latin typeface="Arial" panose="020B0604020202020204" pitchFamily="34" charset="0"/>
                <a:cs typeface="Arial" panose="020B0604020202020204" pitchFamily="34" charset="0"/>
              </a:rPr>
              <a:t>Remboursement partiel ou total à tout </a:t>
            </a:r>
            <a:r>
              <a:rPr lang="fr-FR" sz="1800" dirty="0" smtClean="0">
                <a:solidFill>
                  <a:srgbClr val="203B73"/>
                </a:solidFill>
                <a:latin typeface="Arial" panose="020B0604020202020204" pitchFamily="34" charset="0"/>
                <a:cs typeface="Arial" panose="020B0604020202020204" pitchFamily="34" charset="0"/>
              </a:rPr>
              <a:t>moment</a:t>
            </a:r>
          </a:p>
          <a:p>
            <a:pPr marL="914400" lvl="2" indent="0">
              <a:lnSpc>
                <a:spcPct val="90000"/>
              </a:lnSpc>
              <a:buNone/>
            </a:pPr>
            <a:endParaRPr lang="fr-FR" sz="1800" dirty="0" smtClean="0">
              <a:solidFill>
                <a:srgbClr val="203B73"/>
              </a:solidFill>
              <a:latin typeface="Arial" panose="020B0604020202020204" pitchFamily="34" charset="0"/>
              <a:cs typeface="Arial" panose="020B0604020202020204" pitchFamily="34" charset="0"/>
            </a:endParaRPr>
          </a:p>
          <a:p>
            <a:pPr marL="914400" lvl="2" indent="0">
              <a:lnSpc>
                <a:spcPct val="90000"/>
              </a:lnSpc>
              <a:buNone/>
            </a:pPr>
            <a:r>
              <a:rPr lang="fr-FR" sz="1800" dirty="0" smtClean="0">
                <a:solidFill>
                  <a:srgbClr val="203B73"/>
                </a:solidFill>
                <a:latin typeface="Arial" panose="020B0604020202020204" pitchFamily="34" charset="0"/>
                <a:cs typeface="Arial" panose="020B0604020202020204" pitchFamily="34" charset="0"/>
              </a:rPr>
              <a:t>Aucune indemnité</a:t>
            </a:r>
          </a:p>
          <a:p>
            <a:pPr lvl="2">
              <a:lnSpc>
                <a:spcPct val="90000"/>
              </a:lnSpc>
              <a:buFontTx/>
              <a:buChar char="-"/>
            </a:pPr>
            <a:r>
              <a:rPr lang="fr-FR" sz="1800" dirty="0" smtClean="0">
                <a:solidFill>
                  <a:srgbClr val="203B73"/>
                </a:solidFill>
                <a:latin typeface="Arial" panose="020B0604020202020204" pitchFamily="34" charset="0"/>
                <a:cs typeface="Arial" panose="020B0604020202020204" pitchFamily="34" charset="0"/>
              </a:rPr>
              <a:t>Crédit </a:t>
            </a:r>
            <a:r>
              <a:rPr lang="fr-FR" sz="1800" dirty="0">
                <a:solidFill>
                  <a:srgbClr val="203B73"/>
                </a:solidFill>
                <a:latin typeface="Arial" panose="020B0604020202020204" pitchFamily="34" charset="0"/>
                <a:cs typeface="Arial" panose="020B0604020202020204" pitchFamily="34" charset="0"/>
              </a:rPr>
              <a:t>renouvelable, </a:t>
            </a:r>
            <a:endParaRPr lang="fr-FR" sz="1800" dirty="0" smtClean="0">
              <a:solidFill>
                <a:srgbClr val="203B73"/>
              </a:solidFill>
              <a:latin typeface="Arial" panose="020B0604020202020204" pitchFamily="34" charset="0"/>
              <a:cs typeface="Arial" panose="020B0604020202020204" pitchFamily="34" charset="0"/>
            </a:endParaRPr>
          </a:p>
          <a:p>
            <a:pPr lvl="2">
              <a:lnSpc>
                <a:spcPct val="90000"/>
              </a:lnSpc>
              <a:buFontTx/>
              <a:buChar char="-"/>
            </a:pPr>
            <a:r>
              <a:rPr lang="fr-FR" sz="1800" dirty="0" smtClean="0">
                <a:solidFill>
                  <a:srgbClr val="203B73"/>
                </a:solidFill>
                <a:latin typeface="Arial" panose="020B0604020202020204" pitchFamily="34" charset="0"/>
                <a:cs typeface="Arial" panose="020B0604020202020204" pitchFamily="34" charset="0"/>
              </a:rPr>
              <a:t>autorisation de découvert, </a:t>
            </a:r>
          </a:p>
          <a:p>
            <a:pPr lvl="2">
              <a:lnSpc>
                <a:spcPct val="90000"/>
              </a:lnSpc>
              <a:buFontTx/>
              <a:buChar char="-"/>
            </a:pPr>
            <a:r>
              <a:rPr lang="fr-FR" sz="1800" dirty="0" smtClean="0">
                <a:solidFill>
                  <a:srgbClr val="203B73"/>
                </a:solidFill>
                <a:latin typeface="Arial" panose="020B0604020202020204" pitchFamily="34" charset="0"/>
                <a:cs typeface="Arial" panose="020B0604020202020204" pitchFamily="34" charset="0"/>
              </a:rPr>
              <a:t>montant </a:t>
            </a:r>
            <a:r>
              <a:rPr lang="fr-FR" sz="1800" dirty="0">
                <a:solidFill>
                  <a:srgbClr val="203B73"/>
                </a:solidFill>
                <a:latin typeface="Arial" panose="020B0604020202020204" pitchFamily="34" charset="0"/>
                <a:cs typeface="Arial" panose="020B0604020202020204" pitchFamily="34" charset="0"/>
              </a:rPr>
              <a:t>inférieur à </a:t>
            </a:r>
            <a:r>
              <a:rPr lang="fr-FR" sz="1800" dirty="0" smtClean="0">
                <a:solidFill>
                  <a:srgbClr val="203B73"/>
                </a:solidFill>
                <a:latin typeface="Arial" panose="020B0604020202020204" pitchFamily="34" charset="0"/>
                <a:cs typeface="Arial" panose="020B0604020202020204" pitchFamily="34" charset="0"/>
              </a:rPr>
              <a:t>10000 </a:t>
            </a:r>
            <a:r>
              <a:rPr lang="fr-FR" sz="1800" dirty="0">
                <a:solidFill>
                  <a:srgbClr val="203B73"/>
                </a:solidFill>
                <a:latin typeface="Arial" panose="020B0604020202020204" pitchFamily="34" charset="0"/>
                <a:cs typeface="Arial" panose="020B0604020202020204" pitchFamily="34" charset="0"/>
              </a:rPr>
              <a:t>€, </a:t>
            </a:r>
            <a:endParaRPr lang="fr-FR" sz="1800" dirty="0" smtClean="0">
              <a:solidFill>
                <a:srgbClr val="203B73"/>
              </a:solidFill>
              <a:latin typeface="Arial" panose="020B0604020202020204" pitchFamily="34" charset="0"/>
              <a:cs typeface="Arial" panose="020B0604020202020204" pitchFamily="34" charset="0"/>
            </a:endParaRPr>
          </a:p>
          <a:p>
            <a:pPr lvl="2">
              <a:lnSpc>
                <a:spcPct val="90000"/>
              </a:lnSpc>
              <a:buFontTx/>
              <a:buChar char="-"/>
            </a:pPr>
            <a:r>
              <a:rPr lang="fr-FR" sz="1800" dirty="0" smtClean="0">
                <a:solidFill>
                  <a:srgbClr val="203B73"/>
                </a:solidFill>
                <a:latin typeface="Arial" panose="020B0604020202020204" pitchFamily="34" charset="0"/>
                <a:cs typeface="Arial" panose="020B0604020202020204" pitchFamily="34" charset="0"/>
              </a:rPr>
              <a:t>taux </a:t>
            </a:r>
            <a:r>
              <a:rPr lang="fr-FR" sz="1800" dirty="0">
                <a:solidFill>
                  <a:srgbClr val="203B73"/>
                </a:solidFill>
                <a:latin typeface="Arial" panose="020B0604020202020204" pitchFamily="34" charset="0"/>
                <a:cs typeface="Arial" panose="020B0604020202020204" pitchFamily="34" charset="0"/>
              </a:rPr>
              <a:t>variable </a:t>
            </a:r>
          </a:p>
          <a:p>
            <a:pPr marL="914400" lvl="2" indent="0">
              <a:lnSpc>
                <a:spcPct val="90000"/>
              </a:lnSpc>
              <a:buNone/>
            </a:pPr>
            <a:endParaRPr lang="fr-FR" sz="1800" dirty="0" smtClean="0">
              <a:solidFill>
                <a:srgbClr val="203B73"/>
              </a:solidFill>
              <a:latin typeface="Arial" panose="020B0604020202020204" pitchFamily="34" charset="0"/>
              <a:cs typeface="Arial" panose="020B0604020202020204" pitchFamily="34" charset="0"/>
            </a:endParaRPr>
          </a:p>
          <a:p>
            <a:pPr marL="914400" lvl="2" indent="0">
              <a:lnSpc>
                <a:spcPct val="90000"/>
              </a:lnSpc>
              <a:buNone/>
            </a:pPr>
            <a:r>
              <a:rPr lang="fr-FR" sz="1800" dirty="0" smtClean="0">
                <a:solidFill>
                  <a:srgbClr val="203B73"/>
                </a:solidFill>
                <a:latin typeface="Arial" panose="020B0604020202020204" pitchFamily="34" charset="0"/>
                <a:cs typeface="Arial" panose="020B0604020202020204" pitchFamily="34" charset="0"/>
              </a:rPr>
              <a:t>Indemnités </a:t>
            </a:r>
            <a:r>
              <a:rPr lang="fr-FR" sz="1800" dirty="0">
                <a:solidFill>
                  <a:srgbClr val="203B73"/>
                </a:solidFill>
                <a:latin typeface="Arial" panose="020B0604020202020204" pitchFamily="34" charset="0"/>
                <a:cs typeface="Arial" panose="020B0604020202020204" pitchFamily="34" charset="0"/>
              </a:rPr>
              <a:t>possibles mais plafonnées </a:t>
            </a:r>
            <a:r>
              <a:rPr lang="fr-FR" sz="1800" dirty="0" smtClean="0">
                <a:solidFill>
                  <a:srgbClr val="203B73"/>
                </a:solidFill>
                <a:latin typeface="Arial" panose="020B0604020202020204" pitchFamily="34" charset="0"/>
                <a:cs typeface="Arial" panose="020B0604020202020204" pitchFamily="34" charset="0"/>
              </a:rPr>
              <a:t>: prêt perso et crédit affecté </a:t>
            </a:r>
          </a:p>
          <a:p>
            <a:pPr marL="914400" lvl="2" indent="0">
              <a:lnSpc>
                <a:spcPct val="90000"/>
              </a:lnSpc>
              <a:buNone/>
            </a:pPr>
            <a:endParaRPr lang="fr-FR" sz="1800" dirty="0" smtClean="0">
              <a:solidFill>
                <a:srgbClr val="203B73"/>
              </a:solidFill>
              <a:latin typeface="Arial" panose="020B0604020202020204" pitchFamily="34" charset="0"/>
              <a:cs typeface="Arial" panose="020B0604020202020204" pitchFamily="34" charset="0"/>
            </a:endParaRPr>
          </a:p>
          <a:p>
            <a:pPr marL="457200" lvl="1" indent="0" algn="just">
              <a:buNone/>
            </a:pPr>
            <a:endParaRPr lang="fr-FR" sz="1800" dirty="0" smtClean="0">
              <a:solidFill>
                <a:srgbClr val="203B73"/>
              </a:solidFill>
              <a:latin typeface="Arial" panose="020B0604020202020204" pitchFamily="34" charset="0"/>
              <a:cs typeface="Arial" panose="020B0604020202020204" pitchFamily="34" charset="0"/>
            </a:endParaRPr>
          </a:p>
          <a:p>
            <a:pPr marL="457200" lvl="1" indent="0" algn="just">
              <a:buNone/>
            </a:pPr>
            <a:r>
              <a:rPr lang="fr-FR" sz="1800" dirty="0">
                <a:solidFill>
                  <a:srgbClr val="203B73"/>
                </a:solidFill>
                <a:latin typeface="Arial" panose="020B0604020202020204" pitchFamily="34" charset="0"/>
                <a:cs typeface="Arial" panose="020B0604020202020204" pitchFamily="34" charset="0"/>
              </a:rPr>
              <a:t>	</a:t>
            </a:r>
            <a:r>
              <a:rPr lang="fr-FR" sz="1800" dirty="0" smtClean="0">
                <a:solidFill>
                  <a:srgbClr val="203B73"/>
                </a:solidFill>
                <a:latin typeface="Arial" panose="020B0604020202020204" pitchFamily="34" charset="0"/>
                <a:cs typeface="Arial" panose="020B0604020202020204" pitchFamily="34" charset="0"/>
              </a:rPr>
              <a:t>Les </a:t>
            </a:r>
            <a:r>
              <a:rPr lang="fr-FR" sz="1800" dirty="0">
                <a:solidFill>
                  <a:srgbClr val="203B73"/>
                </a:solidFill>
                <a:latin typeface="Arial" panose="020B0604020202020204" pitchFamily="34" charset="0"/>
                <a:cs typeface="Arial" panose="020B0604020202020204" pitchFamily="34" charset="0"/>
              </a:rPr>
              <a:t>Indemnités de remboursement anticipé sont prévues au contrat</a:t>
            </a:r>
          </a:p>
        </p:txBody>
      </p:sp>
      <p:pic>
        <p:nvPicPr>
          <p:cNvPr id="11" name="Picture 2" descr="X:\Education_financiere_Public\01-ACTIONS\A-PORTAIL\02-Images\6-Picto PPT\checklist-checked-box-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609227"/>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X:\Education_financiere_Public\01-ACTIONS\A-PORTAIL\02-Images\6-Picto PPT\checklist-checked-box-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180172"/>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X:\Education_financiere_Public\01-ACTIONS\A-PORTAIL\02-Images\6-Picto PPT\checklist-checked-box-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819226"/>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Y:\Education_financiere_Public\01-ACTIONS\A-PORTAIL\02-Images\6-Picto PPT\exclamation-in-triangle-bleu.png"/>
          <p:cNvPicPr>
            <a:picLocks noChangeAspect="1" noChangeArrowheads="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179512" y="5164063"/>
            <a:ext cx="1368152" cy="1368152"/>
          </a:xfrm>
          <a:prstGeom prst="rect">
            <a:avLst/>
          </a:prstGeom>
          <a:noFill/>
          <a:extLst/>
        </p:spPr>
      </p:pic>
    </p:spTree>
    <p:extLst>
      <p:ext uri="{BB962C8B-B14F-4D97-AF65-F5344CB8AC3E}">
        <p14:creationId xmlns:p14="http://schemas.microsoft.com/office/powerpoint/2010/main" val="27825143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p:txBody>
          <a:bodyPr/>
          <a:lstStyle/>
          <a:p>
            <a:r>
              <a:rPr lang="fr-FR" dirty="0" smtClean="0"/>
              <a:t>Le crédit</a:t>
            </a:r>
            <a:endParaRPr lang="fr-FR" dirty="0"/>
          </a:p>
        </p:txBody>
      </p:sp>
      <p:sp>
        <p:nvSpPr>
          <p:cNvPr id="5" name="Titre 2"/>
          <p:cNvSpPr>
            <a:spLocks noGrp="1"/>
          </p:cNvSpPr>
          <p:nvPr>
            <p:ph type="title"/>
          </p:nvPr>
        </p:nvSpPr>
        <p:spPr>
          <a:xfrm>
            <a:off x="468313" y="0"/>
            <a:ext cx="8435280" cy="1368000"/>
          </a:xfrm>
        </p:spPr>
        <p:txBody>
          <a:bodyPr/>
          <a:lstStyle/>
          <a:p>
            <a:pPr marL="0" indent="0">
              <a:buNone/>
            </a:pPr>
            <a:r>
              <a:rPr lang="fr-FR" dirty="0" smtClean="0">
                <a:solidFill>
                  <a:srgbClr val="203B73"/>
                </a:solidFill>
                <a:latin typeface="Arial" panose="020B0604020202020204" pitchFamily="34" charset="0"/>
                <a:cs typeface="Arial" panose="020B0604020202020204" pitchFamily="34" charset="0"/>
              </a:rPr>
              <a:t>III.   Le Crédit à la consommation</a:t>
            </a:r>
            <a:endParaRPr lang="fr-FR" dirty="0">
              <a:solidFill>
                <a:srgbClr val="203B73"/>
              </a:solidFill>
              <a:latin typeface="Arial" panose="020B0604020202020204" pitchFamily="34" charset="0"/>
              <a:cs typeface="Arial" panose="020B0604020202020204" pitchFamily="34" charset="0"/>
            </a:endParaRPr>
          </a:p>
        </p:txBody>
      </p:sp>
      <p:sp>
        <p:nvSpPr>
          <p:cNvPr id="6" name="Espace réservé du texte 1"/>
          <p:cNvSpPr>
            <a:spLocks noGrp="1"/>
          </p:cNvSpPr>
          <p:nvPr>
            <p:ph type="body" sz="quarter" idx="10"/>
          </p:nvPr>
        </p:nvSpPr>
        <p:spPr>
          <a:xfrm>
            <a:off x="468312" y="1484312"/>
            <a:ext cx="8424167" cy="4897016"/>
          </a:xfrm>
        </p:spPr>
        <p:txBody>
          <a:bodyPr>
            <a:normAutofit fontScale="92500" lnSpcReduction="10000"/>
          </a:bodyPr>
          <a:lstStyle/>
          <a:p>
            <a:pPr marL="0" indent="0">
              <a:buNone/>
            </a:pPr>
            <a:r>
              <a:rPr lang="fr-FR" sz="2600" b="1" dirty="0" smtClean="0">
                <a:solidFill>
                  <a:srgbClr val="C92360"/>
                </a:solidFill>
                <a:latin typeface="Arial" panose="020B0604020202020204" pitchFamily="34" charset="0"/>
                <a:cs typeface="Arial" panose="020B0604020202020204" pitchFamily="34" charset="0"/>
              </a:rPr>
              <a:t>Remboursement</a:t>
            </a:r>
          </a:p>
          <a:p>
            <a:pPr marL="0" indent="0">
              <a:buNone/>
            </a:pPr>
            <a:endParaRPr lang="fr-FR" sz="1000" dirty="0" smtClean="0">
              <a:solidFill>
                <a:srgbClr val="203B73"/>
              </a:solidFill>
              <a:latin typeface="Arial" panose="020B0604020202020204" pitchFamily="34" charset="0"/>
              <a:cs typeface="Arial" panose="020B0604020202020204" pitchFamily="34" charset="0"/>
            </a:endParaRPr>
          </a:p>
          <a:p>
            <a:pPr marL="57150" indent="0" algn="just">
              <a:buNone/>
            </a:pPr>
            <a:r>
              <a:rPr lang="fr-FR" sz="2200" b="1" dirty="0" smtClean="0">
                <a:solidFill>
                  <a:srgbClr val="203B73"/>
                </a:solidFill>
                <a:latin typeface="Arial" panose="020B0604020202020204" pitchFamily="34" charset="0"/>
                <a:cs typeface="Arial" panose="020B0604020202020204" pitchFamily="34" charset="0"/>
              </a:rPr>
              <a:t>Défaillance de l’emprunteur</a:t>
            </a:r>
          </a:p>
          <a:p>
            <a:pPr marL="457200" lvl="1" indent="0" algn="just">
              <a:buNone/>
            </a:pPr>
            <a:endParaRPr lang="fr-FR" sz="1800" b="1" dirty="0" smtClean="0">
              <a:solidFill>
                <a:srgbClr val="203B73"/>
              </a:solidFill>
              <a:latin typeface="Arial" panose="020B0604020202020204" pitchFamily="34" charset="0"/>
              <a:cs typeface="Arial" panose="020B0604020202020204" pitchFamily="34" charset="0"/>
            </a:endParaRPr>
          </a:p>
          <a:p>
            <a:pPr marL="914400" lvl="2" indent="0" algn="ctr">
              <a:lnSpc>
                <a:spcPct val="90000"/>
              </a:lnSpc>
              <a:buNone/>
            </a:pPr>
            <a:r>
              <a:rPr lang="fr-FR" sz="1800" dirty="0">
                <a:solidFill>
                  <a:srgbClr val="203B73"/>
                </a:solidFill>
                <a:latin typeface="Arial" panose="020B0604020202020204" pitchFamily="34" charset="0"/>
                <a:cs typeface="Arial" panose="020B0604020202020204" pitchFamily="34" charset="0"/>
              </a:rPr>
              <a:t>Le prêteur peut exiger le remboursement immédiat</a:t>
            </a:r>
          </a:p>
          <a:p>
            <a:pPr marL="914400" lvl="2" indent="0" algn="ctr">
              <a:lnSpc>
                <a:spcPct val="90000"/>
              </a:lnSpc>
              <a:buNone/>
            </a:pPr>
            <a:r>
              <a:rPr lang="fr-FR" sz="1800" dirty="0">
                <a:solidFill>
                  <a:srgbClr val="203B73"/>
                </a:solidFill>
                <a:latin typeface="Arial" panose="020B0604020202020204" pitchFamily="34" charset="0"/>
                <a:cs typeface="Arial" panose="020B0604020202020204" pitchFamily="34" charset="0"/>
              </a:rPr>
              <a:t>(la déchéance du terme</a:t>
            </a:r>
            <a:r>
              <a:rPr lang="fr-FR" sz="1800" dirty="0" smtClean="0">
                <a:solidFill>
                  <a:srgbClr val="203B73"/>
                </a:solidFill>
                <a:latin typeface="Arial" panose="020B0604020202020204" pitchFamily="34" charset="0"/>
                <a:cs typeface="Arial" panose="020B0604020202020204" pitchFamily="34" charset="0"/>
              </a:rPr>
              <a:t>) ou réclamer des indemnités compensatoires sur les sommes impayées ou les remboursements reportés</a:t>
            </a:r>
          </a:p>
          <a:p>
            <a:pPr marL="114300" indent="0">
              <a:lnSpc>
                <a:spcPct val="90000"/>
              </a:lnSpc>
              <a:buNone/>
            </a:pPr>
            <a:endParaRPr lang="fr-FR" sz="2200" dirty="0" smtClean="0">
              <a:solidFill>
                <a:srgbClr val="203B73"/>
              </a:solidFill>
              <a:latin typeface="Arial" panose="020B0604020202020204" pitchFamily="34" charset="0"/>
              <a:cs typeface="Arial" panose="020B0604020202020204" pitchFamily="34" charset="0"/>
            </a:endParaRPr>
          </a:p>
          <a:p>
            <a:pPr marL="114300" indent="0">
              <a:lnSpc>
                <a:spcPct val="90000"/>
              </a:lnSpc>
              <a:buNone/>
            </a:pPr>
            <a:r>
              <a:rPr lang="fr-FR" sz="2200" b="1" dirty="0" smtClean="0">
                <a:solidFill>
                  <a:srgbClr val="203B73"/>
                </a:solidFill>
                <a:latin typeface="Arial" panose="020B0604020202020204" pitchFamily="34" charset="0"/>
                <a:cs typeface="Arial" panose="020B0604020202020204" pitchFamily="34" charset="0"/>
              </a:rPr>
              <a:t>En cas de difficultés</a:t>
            </a:r>
            <a:endParaRPr lang="fr-FR" sz="2200" b="1" dirty="0">
              <a:solidFill>
                <a:srgbClr val="203B73"/>
              </a:solidFill>
              <a:latin typeface="Arial" panose="020B0604020202020204" pitchFamily="34" charset="0"/>
              <a:cs typeface="Arial" panose="020B0604020202020204" pitchFamily="34" charset="0"/>
            </a:endParaRPr>
          </a:p>
          <a:p>
            <a:pPr marL="914400" lvl="2" indent="0">
              <a:lnSpc>
                <a:spcPct val="90000"/>
              </a:lnSpc>
              <a:buNone/>
            </a:pPr>
            <a:endParaRPr lang="fr-FR" sz="1800" dirty="0" smtClean="0">
              <a:solidFill>
                <a:srgbClr val="203B73"/>
              </a:solidFill>
              <a:latin typeface="Arial" panose="020B0604020202020204" pitchFamily="34" charset="0"/>
              <a:cs typeface="Arial" panose="020B0604020202020204" pitchFamily="34" charset="0"/>
            </a:endParaRPr>
          </a:p>
          <a:p>
            <a:pPr marL="914400" lvl="2" indent="0">
              <a:lnSpc>
                <a:spcPct val="90000"/>
              </a:lnSpc>
              <a:buNone/>
            </a:pPr>
            <a:r>
              <a:rPr lang="fr-FR" sz="1800" dirty="0" smtClean="0">
                <a:solidFill>
                  <a:srgbClr val="203B73"/>
                </a:solidFill>
                <a:latin typeface="Arial" panose="020B0604020202020204" pitchFamily="34" charset="0"/>
                <a:cs typeface="Arial" panose="020B0604020202020204" pitchFamily="34" charset="0"/>
              </a:rPr>
              <a:t>Ne </a:t>
            </a:r>
            <a:r>
              <a:rPr lang="fr-FR" sz="1800" dirty="0">
                <a:solidFill>
                  <a:srgbClr val="203B73"/>
                </a:solidFill>
                <a:latin typeface="Arial" panose="020B0604020202020204" pitchFamily="34" charset="0"/>
                <a:cs typeface="Arial" panose="020B0604020202020204" pitchFamily="34" charset="0"/>
              </a:rPr>
              <a:t>pas attendre que la situation </a:t>
            </a:r>
            <a:r>
              <a:rPr lang="fr-FR" sz="1800" dirty="0" smtClean="0">
                <a:solidFill>
                  <a:srgbClr val="203B73"/>
                </a:solidFill>
                <a:latin typeface="Arial" panose="020B0604020202020204" pitchFamily="34" charset="0"/>
                <a:cs typeface="Arial" panose="020B0604020202020204" pitchFamily="34" charset="0"/>
              </a:rPr>
              <a:t>s’aggrave</a:t>
            </a:r>
          </a:p>
          <a:p>
            <a:pPr marL="914400" lvl="2" indent="0">
              <a:lnSpc>
                <a:spcPct val="90000"/>
              </a:lnSpc>
              <a:buNone/>
            </a:pPr>
            <a:endParaRPr lang="fr-FR" sz="1800" dirty="0">
              <a:solidFill>
                <a:srgbClr val="203B73"/>
              </a:solidFill>
              <a:latin typeface="Arial" panose="020B0604020202020204" pitchFamily="34" charset="0"/>
              <a:cs typeface="Arial" panose="020B0604020202020204" pitchFamily="34" charset="0"/>
            </a:endParaRPr>
          </a:p>
          <a:p>
            <a:pPr marL="914400" lvl="2" indent="0">
              <a:lnSpc>
                <a:spcPct val="90000"/>
              </a:lnSpc>
              <a:buNone/>
            </a:pPr>
            <a:r>
              <a:rPr lang="fr-FR" sz="1800" dirty="0" smtClean="0">
                <a:solidFill>
                  <a:srgbClr val="203B73"/>
                </a:solidFill>
                <a:latin typeface="Arial" panose="020B0604020202020204" pitchFamily="34" charset="0"/>
                <a:cs typeface="Arial" panose="020B0604020202020204" pitchFamily="34" charset="0"/>
              </a:rPr>
              <a:t>Contacter </a:t>
            </a:r>
            <a:r>
              <a:rPr lang="fr-FR" sz="1800" dirty="0">
                <a:solidFill>
                  <a:srgbClr val="203B73"/>
                </a:solidFill>
                <a:latin typeface="Arial" panose="020B0604020202020204" pitchFamily="34" charset="0"/>
                <a:cs typeface="Arial" panose="020B0604020202020204" pitchFamily="34" charset="0"/>
              </a:rPr>
              <a:t>l’établissement de </a:t>
            </a:r>
            <a:r>
              <a:rPr lang="fr-FR" sz="1800" dirty="0" smtClean="0">
                <a:solidFill>
                  <a:srgbClr val="203B73"/>
                </a:solidFill>
                <a:latin typeface="Arial" panose="020B0604020202020204" pitchFamily="34" charset="0"/>
                <a:cs typeface="Arial" panose="020B0604020202020204" pitchFamily="34" charset="0"/>
              </a:rPr>
              <a:t>crédit pour négocier les mensualités à la baisse</a:t>
            </a:r>
            <a:endParaRPr lang="fr-FR" sz="1800" dirty="0">
              <a:solidFill>
                <a:srgbClr val="203B73"/>
              </a:solidFill>
              <a:latin typeface="Arial" panose="020B0604020202020204" pitchFamily="34" charset="0"/>
              <a:cs typeface="Arial" panose="020B0604020202020204" pitchFamily="34" charset="0"/>
            </a:endParaRPr>
          </a:p>
          <a:p>
            <a:pPr marL="914400" lvl="2" indent="0">
              <a:lnSpc>
                <a:spcPct val="90000"/>
              </a:lnSpc>
              <a:buNone/>
            </a:pPr>
            <a:endParaRPr lang="fr-FR" sz="1800" dirty="0" smtClean="0">
              <a:solidFill>
                <a:srgbClr val="203B73"/>
              </a:solidFill>
              <a:latin typeface="Arial" panose="020B0604020202020204" pitchFamily="34" charset="0"/>
              <a:cs typeface="Arial" panose="020B0604020202020204" pitchFamily="34" charset="0"/>
            </a:endParaRPr>
          </a:p>
          <a:p>
            <a:pPr marL="914400" lvl="2" indent="0">
              <a:lnSpc>
                <a:spcPct val="90000"/>
              </a:lnSpc>
              <a:buNone/>
            </a:pPr>
            <a:r>
              <a:rPr lang="fr-FR" sz="1800" dirty="0" smtClean="0">
                <a:solidFill>
                  <a:srgbClr val="203B73"/>
                </a:solidFill>
                <a:latin typeface="Arial" panose="020B0604020202020204" pitchFamily="34" charset="0"/>
                <a:cs typeface="Arial" panose="020B0604020202020204" pitchFamily="34" charset="0"/>
              </a:rPr>
              <a:t>Délais de grâce</a:t>
            </a:r>
            <a:endParaRPr lang="fr-FR" sz="1800" dirty="0">
              <a:solidFill>
                <a:srgbClr val="203B73"/>
              </a:solidFill>
              <a:latin typeface="Arial" panose="020B0604020202020204" pitchFamily="34" charset="0"/>
              <a:cs typeface="Arial" panose="020B0604020202020204" pitchFamily="34" charset="0"/>
            </a:endParaRPr>
          </a:p>
          <a:p>
            <a:pPr marL="914400" lvl="2" indent="0">
              <a:lnSpc>
                <a:spcPct val="90000"/>
              </a:lnSpc>
              <a:buNone/>
            </a:pPr>
            <a:endParaRPr lang="fr-FR" sz="1800" dirty="0" smtClean="0">
              <a:solidFill>
                <a:srgbClr val="203B73"/>
              </a:solidFill>
              <a:latin typeface="Arial" panose="020B0604020202020204" pitchFamily="34" charset="0"/>
              <a:cs typeface="Arial" panose="020B0604020202020204" pitchFamily="34" charset="0"/>
            </a:endParaRPr>
          </a:p>
          <a:p>
            <a:pPr marL="914400" lvl="2" indent="0">
              <a:lnSpc>
                <a:spcPct val="90000"/>
              </a:lnSpc>
              <a:buNone/>
            </a:pPr>
            <a:r>
              <a:rPr lang="fr-FR" sz="1800" dirty="0" smtClean="0">
                <a:solidFill>
                  <a:srgbClr val="203B73"/>
                </a:solidFill>
                <a:latin typeface="Arial" panose="020B0604020202020204" pitchFamily="34" charset="0"/>
                <a:cs typeface="Arial" panose="020B0604020202020204" pitchFamily="34" charset="0"/>
              </a:rPr>
              <a:t>Dossier </a:t>
            </a:r>
            <a:r>
              <a:rPr lang="fr-FR" sz="1800" dirty="0">
                <a:solidFill>
                  <a:srgbClr val="203B73"/>
                </a:solidFill>
                <a:latin typeface="Arial" panose="020B0604020202020204" pitchFamily="34" charset="0"/>
                <a:cs typeface="Arial" panose="020B0604020202020204" pitchFamily="34" charset="0"/>
              </a:rPr>
              <a:t>de surendettement</a:t>
            </a:r>
          </a:p>
          <a:p>
            <a:pPr marL="457200" lvl="1" indent="0" algn="just">
              <a:buNone/>
            </a:pPr>
            <a:endParaRPr lang="fr-FR" sz="2600" dirty="0">
              <a:latin typeface="Arial" panose="020B0604020202020204" pitchFamily="34" charset="0"/>
              <a:cs typeface="Arial" panose="020B0604020202020204" pitchFamily="34" charset="0"/>
            </a:endParaRPr>
          </a:p>
          <a:p>
            <a:pPr marL="0" indent="0">
              <a:buNone/>
            </a:pPr>
            <a:endParaRPr lang="fr-FR" sz="1000" u="sng" dirty="0" smtClean="0">
              <a:latin typeface="Arial" panose="020B0604020202020204" pitchFamily="34" charset="0"/>
              <a:cs typeface="Arial" panose="020B0604020202020204" pitchFamily="34" charset="0"/>
            </a:endParaRPr>
          </a:p>
          <a:p>
            <a:pPr marL="457200" lvl="1" indent="0" algn="just">
              <a:buNone/>
            </a:pPr>
            <a:endParaRPr lang="fr-FR" sz="2400" dirty="0">
              <a:latin typeface="Arial" panose="020B0604020202020204" pitchFamily="34" charset="0"/>
              <a:cs typeface="Arial" panose="020B0604020202020204" pitchFamily="34" charset="0"/>
            </a:endParaRPr>
          </a:p>
        </p:txBody>
      </p:sp>
      <p:pic>
        <p:nvPicPr>
          <p:cNvPr id="11" name="Picture 2" descr="X:\Education_financiere_Public\01-ACTIONS\A-PORTAIL\02-Images\6-Picto PPT\checklist-checked-box-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638" y="4217405"/>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X:\Education_financiere_Public\01-ACTIONS\A-PORTAIL\02-Images\6-Picto PPT\checklist-checked-box-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508" y="5470883"/>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X:\Education_financiere_Public\01-ACTIONS\A-PORTAIL\02-Images\6-Picto PPT\checklist-checked-box-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638" y="4827252"/>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X:\Education_financiere_Public\01-ACTIONS\A-PORTAIL\02-Images\6-Picto PPT\checklist-checked-box-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508" y="5961087"/>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6977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100949" y="1513960"/>
            <a:ext cx="8424167" cy="5011383"/>
          </a:xfrm>
        </p:spPr>
        <p:txBody>
          <a:bodyPr/>
          <a:lstStyle/>
          <a:p>
            <a:pPr marL="0" indent="0">
              <a:buNone/>
            </a:pPr>
            <a:endParaRPr lang="fr-FR" dirty="0"/>
          </a:p>
          <a:p>
            <a:pPr marL="0" indent="0">
              <a:buNone/>
            </a:pPr>
            <a:r>
              <a:rPr lang="fr-FR" sz="2800" dirty="0" smtClean="0">
                <a:solidFill>
                  <a:srgbClr val="203B73"/>
                </a:solidFill>
                <a:latin typeface="Arial" panose="020B0604020202020204" pitchFamily="34" charset="0"/>
                <a:cs typeface="Arial" panose="020B0604020202020204" pitchFamily="34" charset="0"/>
              </a:rPr>
              <a:t>Microcrédit</a:t>
            </a:r>
          </a:p>
          <a:p>
            <a:pPr marL="0" indent="0">
              <a:buNone/>
            </a:pPr>
            <a:endParaRPr lang="fr-FR" sz="2800" dirty="0">
              <a:solidFill>
                <a:srgbClr val="203B73"/>
              </a:solidFill>
              <a:latin typeface="Arial" panose="020B0604020202020204" pitchFamily="34" charset="0"/>
              <a:cs typeface="Arial" panose="020B0604020202020204" pitchFamily="34" charset="0"/>
            </a:endParaRPr>
          </a:p>
          <a:p>
            <a:pPr marL="0" indent="0">
              <a:buNone/>
            </a:pPr>
            <a:r>
              <a:rPr lang="fr-FR" sz="2800" dirty="0" smtClean="0">
                <a:solidFill>
                  <a:srgbClr val="203B73"/>
                </a:solidFill>
                <a:latin typeface="Arial" panose="020B0604020202020204" pitchFamily="34" charset="0"/>
                <a:cs typeface="Arial" panose="020B0604020202020204" pitchFamily="34" charset="0"/>
              </a:rPr>
              <a:t>Regroupement de crédits</a:t>
            </a:r>
          </a:p>
          <a:p>
            <a:pPr marL="0" indent="0">
              <a:buNone/>
            </a:pPr>
            <a:endParaRPr lang="fr-FR" sz="2800" dirty="0" smtClean="0">
              <a:solidFill>
                <a:srgbClr val="203B73"/>
              </a:solidFill>
              <a:latin typeface="Arial" panose="020B0604020202020204" pitchFamily="34" charset="0"/>
              <a:cs typeface="Arial" panose="020B0604020202020204" pitchFamily="34" charset="0"/>
            </a:endParaRPr>
          </a:p>
          <a:p>
            <a:pPr marL="0" indent="0">
              <a:buNone/>
            </a:pPr>
            <a:r>
              <a:rPr lang="fr-FR" sz="2800" dirty="0" smtClean="0">
                <a:solidFill>
                  <a:srgbClr val="203B73"/>
                </a:solidFill>
                <a:latin typeface="Arial" panose="020B0604020202020204" pitchFamily="34" charset="0"/>
                <a:cs typeface="Arial" panose="020B0604020202020204" pitchFamily="34" charset="0"/>
              </a:rPr>
              <a:t>Focus convention AERAS</a:t>
            </a:r>
            <a:endParaRPr lang="fr-FR" sz="2800" dirty="0">
              <a:solidFill>
                <a:srgbClr val="203B73"/>
              </a:solidFill>
              <a:latin typeface="Arial" panose="020B0604020202020204" pitchFamily="34" charset="0"/>
              <a:cs typeface="Arial" panose="020B0604020202020204" pitchFamily="34" charset="0"/>
            </a:endParaRPr>
          </a:p>
        </p:txBody>
      </p:sp>
      <p:sp>
        <p:nvSpPr>
          <p:cNvPr id="3" name="Titre 2"/>
          <p:cNvSpPr>
            <a:spLocks noGrp="1"/>
          </p:cNvSpPr>
          <p:nvPr>
            <p:ph type="title"/>
          </p:nvPr>
        </p:nvSpPr>
        <p:spPr/>
        <p:txBody>
          <a:bodyPr/>
          <a:lstStyle/>
          <a:p>
            <a:pPr marL="0" indent="0">
              <a:buNone/>
            </a:pPr>
            <a:r>
              <a:rPr lang="fr-FR" dirty="0" smtClean="0">
                <a:solidFill>
                  <a:srgbClr val="203B73"/>
                </a:solidFill>
                <a:latin typeface="Arial" panose="020B0604020202020204" pitchFamily="34" charset="0"/>
                <a:cs typeface="Arial" panose="020B0604020202020204" pitchFamily="34" charset="0"/>
              </a:rPr>
              <a:t>IV.   Autres</a:t>
            </a:r>
            <a:endParaRPr lang="fr-FR" dirty="0">
              <a:solidFill>
                <a:srgbClr val="203B73"/>
              </a:solidFill>
              <a:latin typeface="Arial" panose="020B0604020202020204" pitchFamily="34" charset="0"/>
              <a:cs typeface="Arial" panose="020B0604020202020204" pitchFamily="34" charset="0"/>
            </a:endParaRPr>
          </a:p>
        </p:txBody>
      </p:sp>
      <p:sp>
        <p:nvSpPr>
          <p:cNvPr id="4" name="Espace réservé du texte 3"/>
          <p:cNvSpPr>
            <a:spLocks noGrp="1"/>
          </p:cNvSpPr>
          <p:nvPr>
            <p:ph type="body" sz="quarter" idx="11"/>
          </p:nvPr>
        </p:nvSpPr>
        <p:spPr/>
        <p:txBody>
          <a:bodyPr/>
          <a:lstStyle/>
          <a:p>
            <a:r>
              <a:rPr lang="fr-FR" dirty="0" smtClean="0"/>
              <a:t>Le crédit</a:t>
            </a:r>
            <a:endParaRPr lang="fr-FR" dirty="0"/>
          </a:p>
        </p:txBody>
      </p:sp>
      <p:pic>
        <p:nvPicPr>
          <p:cNvPr id="1026" name="Picture 2" descr="F:\Education_financiere_Public\01-ACTIONS\A-PORTAIL\02-Images\6-Picto PPT\magnifying-gla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313904"/>
            <a:ext cx="2187104" cy="21871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331" y="2102204"/>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038" y="3092029"/>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331" y="4195218"/>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6854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287524" y="2996952"/>
            <a:ext cx="8568952" cy="1008112"/>
          </a:xfrm>
        </p:spPr>
        <p:txBody>
          <a:bodyPr/>
          <a:lstStyle/>
          <a:p>
            <a:r>
              <a:rPr lang="fr-FR" dirty="0" smtClean="0">
                <a:solidFill>
                  <a:srgbClr val="203B73"/>
                </a:solidFill>
                <a:latin typeface="Arial" panose="020B0604020202020204" pitchFamily="34" charset="0"/>
                <a:cs typeface="Arial" panose="020B0604020202020204" pitchFamily="34" charset="0"/>
              </a:rPr>
              <a:t>Le microcrédit </a:t>
            </a:r>
            <a:r>
              <a:rPr lang="fr-FR" dirty="0">
                <a:solidFill>
                  <a:srgbClr val="203B73"/>
                </a:solidFill>
                <a:latin typeface="Arial" panose="020B0604020202020204" pitchFamily="34" charset="0"/>
                <a:cs typeface="Arial" panose="020B0604020202020204" pitchFamily="34" charset="0"/>
              </a:rPr>
              <a:t>est </a:t>
            </a:r>
            <a:r>
              <a:rPr lang="fr-FR" dirty="0" smtClean="0">
                <a:solidFill>
                  <a:srgbClr val="203B73"/>
                </a:solidFill>
                <a:latin typeface="Arial" panose="020B0604020202020204" pitchFamily="34" charset="0"/>
                <a:cs typeface="Arial" panose="020B0604020202020204" pitchFamily="34" charset="0"/>
              </a:rPr>
              <a:t>uniquement destiné </a:t>
            </a:r>
            <a:r>
              <a:rPr lang="fr-FR" dirty="0">
                <a:solidFill>
                  <a:srgbClr val="203B73"/>
                </a:solidFill>
                <a:latin typeface="Arial" panose="020B0604020202020204" pitchFamily="34" charset="0"/>
                <a:cs typeface="Arial" panose="020B0604020202020204" pitchFamily="34" charset="0"/>
              </a:rPr>
              <a:t>aux </a:t>
            </a:r>
            <a:r>
              <a:rPr lang="fr-FR" dirty="0" smtClean="0">
                <a:solidFill>
                  <a:srgbClr val="203B73"/>
                </a:solidFill>
                <a:latin typeface="Arial" panose="020B0604020202020204" pitchFamily="34" charset="0"/>
                <a:cs typeface="Arial" panose="020B0604020202020204" pitchFamily="34" charset="0"/>
              </a:rPr>
              <a:t>autoentrepreneurs</a:t>
            </a:r>
            <a:endParaRPr lang="fr-FR" dirty="0">
              <a:solidFill>
                <a:srgbClr val="203B73"/>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sz="quarter" idx="11"/>
          </p:nvPr>
        </p:nvSpPr>
        <p:spPr/>
        <p:txBody>
          <a:bodyPr/>
          <a:lstStyle/>
          <a:p>
            <a:r>
              <a:rPr lang="fr-FR" dirty="0" smtClean="0"/>
              <a:t>Le crédit</a:t>
            </a:r>
            <a:endParaRPr lang="fr-FR" dirty="0"/>
          </a:p>
        </p:txBody>
      </p:sp>
      <p:sp>
        <p:nvSpPr>
          <p:cNvPr id="4" name="ZoneTexte 3"/>
          <p:cNvSpPr txBox="1"/>
          <p:nvPr/>
        </p:nvSpPr>
        <p:spPr>
          <a:xfrm>
            <a:off x="3563888" y="4437112"/>
            <a:ext cx="2340000" cy="1200329"/>
          </a:xfrm>
          <a:prstGeom prst="rect">
            <a:avLst/>
          </a:prstGeom>
          <a:noFill/>
        </p:spPr>
        <p:txBody>
          <a:bodyPr wrap="square" rtlCol="0">
            <a:spAutoFit/>
          </a:bodyPr>
          <a:lstStyle/>
          <a:p>
            <a:r>
              <a:rPr lang="fr-FR" sz="7200" dirty="0" smtClean="0">
                <a:solidFill>
                  <a:srgbClr val="CA2260"/>
                </a:solidFill>
              </a:rPr>
              <a:t>FAUX</a:t>
            </a:r>
            <a:endParaRPr lang="fr-FR" sz="7200" dirty="0">
              <a:solidFill>
                <a:srgbClr val="CA2260"/>
              </a:solidFill>
            </a:endParaRPr>
          </a:p>
        </p:txBody>
      </p:sp>
    </p:spTree>
    <p:extLst>
      <p:ext uri="{BB962C8B-B14F-4D97-AF65-F5344CB8AC3E}">
        <p14:creationId xmlns:p14="http://schemas.microsoft.com/office/powerpoint/2010/main" val="382634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p:txBody>
          <a:bodyPr/>
          <a:lstStyle/>
          <a:p>
            <a:r>
              <a:rPr lang="fr-FR" dirty="0" smtClean="0"/>
              <a:t>Le crédit</a:t>
            </a:r>
            <a:endParaRPr lang="fr-FR" dirty="0"/>
          </a:p>
        </p:txBody>
      </p:sp>
      <p:sp>
        <p:nvSpPr>
          <p:cNvPr id="5" name="Titre 2"/>
          <p:cNvSpPr>
            <a:spLocks noGrp="1"/>
          </p:cNvSpPr>
          <p:nvPr>
            <p:ph type="title"/>
          </p:nvPr>
        </p:nvSpPr>
        <p:spPr>
          <a:xfrm>
            <a:off x="468313" y="0"/>
            <a:ext cx="8435280" cy="1368000"/>
          </a:xfrm>
        </p:spPr>
        <p:txBody>
          <a:bodyPr/>
          <a:lstStyle/>
          <a:p>
            <a:pPr marL="0" indent="0">
              <a:buNone/>
            </a:pPr>
            <a:r>
              <a:rPr lang="fr-FR" dirty="0" smtClean="0">
                <a:solidFill>
                  <a:srgbClr val="203B73"/>
                </a:solidFill>
                <a:latin typeface="Arial" panose="020B0604020202020204" pitchFamily="34" charset="0"/>
                <a:cs typeface="Arial" panose="020B0604020202020204" pitchFamily="34" charset="0"/>
              </a:rPr>
              <a:t>IV.   Autres</a:t>
            </a:r>
            <a:endParaRPr lang="fr-FR" dirty="0">
              <a:solidFill>
                <a:srgbClr val="203B73"/>
              </a:solidFill>
              <a:latin typeface="Arial" panose="020B0604020202020204" pitchFamily="34" charset="0"/>
              <a:cs typeface="Arial" panose="020B0604020202020204" pitchFamily="34" charset="0"/>
            </a:endParaRPr>
          </a:p>
        </p:txBody>
      </p:sp>
      <p:sp>
        <p:nvSpPr>
          <p:cNvPr id="6" name="Espace réservé du texte 1"/>
          <p:cNvSpPr>
            <a:spLocks noGrp="1"/>
          </p:cNvSpPr>
          <p:nvPr>
            <p:ph type="body" sz="quarter" idx="10"/>
          </p:nvPr>
        </p:nvSpPr>
        <p:spPr>
          <a:xfrm>
            <a:off x="500607" y="1058372"/>
            <a:ext cx="8424167" cy="3106368"/>
          </a:xfrm>
        </p:spPr>
        <p:txBody>
          <a:bodyPr>
            <a:normAutofit fontScale="77500" lnSpcReduction="20000"/>
          </a:bodyPr>
          <a:lstStyle/>
          <a:p>
            <a:pPr marL="0" indent="0">
              <a:buNone/>
            </a:pPr>
            <a:r>
              <a:rPr lang="fr-FR" sz="2800" b="1" dirty="0" smtClean="0">
                <a:solidFill>
                  <a:srgbClr val="CA2260"/>
                </a:solidFill>
                <a:latin typeface="Arial" panose="020B0604020202020204" pitchFamily="34" charset="0"/>
                <a:cs typeface="Arial" panose="020B0604020202020204" pitchFamily="34" charset="0"/>
              </a:rPr>
              <a:t>Microcrédit personnel</a:t>
            </a:r>
          </a:p>
          <a:p>
            <a:pPr marL="57150" indent="0" algn="just">
              <a:lnSpc>
                <a:spcPct val="120000"/>
              </a:lnSpc>
              <a:buNone/>
            </a:pPr>
            <a:r>
              <a:rPr lang="fr-FR" sz="1300" b="1" dirty="0" smtClean="0">
                <a:solidFill>
                  <a:srgbClr val="203B73"/>
                </a:solidFill>
                <a:latin typeface="Arial" panose="020B0604020202020204" pitchFamily="34" charset="0"/>
                <a:cs typeface="Arial" panose="020B0604020202020204" pitchFamily="34" charset="0"/>
              </a:rPr>
              <a:t> </a:t>
            </a:r>
          </a:p>
          <a:p>
            <a:pPr marL="57150" indent="0" algn="just">
              <a:lnSpc>
                <a:spcPct val="120000"/>
              </a:lnSpc>
              <a:buNone/>
            </a:pPr>
            <a:r>
              <a:rPr lang="fr-FR" sz="2300" b="1" dirty="0" smtClean="0">
                <a:solidFill>
                  <a:srgbClr val="203B73"/>
                </a:solidFill>
                <a:latin typeface="Arial" panose="020B0604020202020204" pitchFamily="34" charset="0"/>
                <a:cs typeface="Arial" panose="020B0604020202020204" pitchFamily="34" charset="0"/>
              </a:rPr>
              <a:t>Public : </a:t>
            </a:r>
            <a:r>
              <a:rPr lang="fr-FR" sz="2300" dirty="0" smtClean="0">
                <a:solidFill>
                  <a:srgbClr val="203B73"/>
                </a:solidFill>
                <a:latin typeface="Arial" panose="020B0604020202020204" pitchFamily="34" charset="0"/>
                <a:cs typeface="Arial" panose="020B0604020202020204" pitchFamily="34" charset="0"/>
              </a:rPr>
              <a:t>majeurs ou mineurs émancipés exclus du crédit bancaire classique</a:t>
            </a:r>
          </a:p>
          <a:p>
            <a:pPr marL="57150" indent="0" algn="just">
              <a:lnSpc>
                <a:spcPct val="120000"/>
              </a:lnSpc>
              <a:buNone/>
            </a:pPr>
            <a:endParaRPr lang="fr-FR" sz="2300" dirty="0" smtClean="0">
              <a:solidFill>
                <a:srgbClr val="203B73"/>
              </a:solidFill>
              <a:latin typeface="Arial" panose="020B0604020202020204" pitchFamily="34" charset="0"/>
              <a:cs typeface="Arial" panose="020B0604020202020204" pitchFamily="34" charset="0"/>
            </a:endParaRPr>
          </a:p>
          <a:p>
            <a:pPr marL="57150" indent="0" algn="just">
              <a:lnSpc>
                <a:spcPct val="120000"/>
              </a:lnSpc>
              <a:buNone/>
            </a:pPr>
            <a:r>
              <a:rPr lang="fr-FR" sz="2300" b="1" dirty="0" smtClean="0">
                <a:solidFill>
                  <a:srgbClr val="203B73"/>
                </a:solidFill>
                <a:latin typeface="Arial" panose="020B0604020202020204" pitchFamily="34" charset="0"/>
                <a:cs typeface="Arial" panose="020B0604020202020204" pitchFamily="34" charset="0"/>
              </a:rPr>
              <a:t>Finance l’acquisition de </a:t>
            </a:r>
            <a:r>
              <a:rPr lang="fr-FR" sz="2300" b="1" dirty="0">
                <a:solidFill>
                  <a:srgbClr val="203B73"/>
                </a:solidFill>
                <a:latin typeface="Arial" panose="020B0604020202020204" pitchFamily="34" charset="0"/>
                <a:cs typeface="Arial" panose="020B0604020202020204" pitchFamily="34" charset="0"/>
              </a:rPr>
              <a:t>biens ou services permettant l’insertion </a:t>
            </a:r>
            <a:r>
              <a:rPr lang="fr-FR" sz="2300" b="1" dirty="0" smtClean="0">
                <a:solidFill>
                  <a:srgbClr val="203B73"/>
                </a:solidFill>
                <a:latin typeface="Arial" panose="020B0604020202020204" pitchFamily="34" charset="0"/>
                <a:cs typeface="Arial" panose="020B0604020202020204" pitchFamily="34" charset="0"/>
              </a:rPr>
              <a:t>sociale</a:t>
            </a:r>
          </a:p>
          <a:p>
            <a:pPr marL="57150" indent="0" algn="just">
              <a:lnSpc>
                <a:spcPct val="120000"/>
              </a:lnSpc>
              <a:buNone/>
            </a:pPr>
            <a:r>
              <a:rPr lang="fr-FR" sz="2300" dirty="0" smtClean="0">
                <a:solidFill>
                  <a:srgbClr val="203B73"/>
                </a:solidFill>
                <a:latin typeface="Arial" panose="020B0604020202020204" pitchFamily="34" charset="0"/>
                <a:cs typeface="Arial" panose="020B0604020202020204" pitchFamily="34" charset="0"/>
              </a:rPr>
              <a:t>Achat ou </a:t>
            </a:r>
            <a:r>
              <a:rPr lang="fr-FR" sz="2300" dirty="0">
                <a:solidFill>
                  <a:srgbClr val="203B73"/>
                </a:solidFill>
                <a:latin typeface="Arial" panose="020B0604020202020204" pitchFamily="34" charset="0"/>
                <a:cs typeface="Arial" panose="020B0604020202020204" pitchFamily="34" charset="0"/>
              </a:rPr>
              <a:t>réparation de </a:t>
            </a:r>
            <a:r>
              <a:rPr lang="fr-FR" sz="2300" dirty="0" smtClean="0">
                <a:solidFill>
                  <a:srgbClr val="203B73"/>
                </a:solidFill>
                <a:latin typeface="Arial" panose="020B0604020202020204" pitchFamily="34" charset="0"/>
                <a:cs typeface="Arial" panose="020B0604020202020204" pitchFamily="34" charset="0"/>
              </a:rPr>
              <a:t>véhicule, Permis </a:t>
            </a:r>
            <a:r>
              <a:rPr lang="fr-FR" sz="2300" dirty="0">
                <a:solidFill>
                  <a:srgbClr val="203B73"/>
                </a:solidFill>
                <a:latin typeface="Arial" panose="020B0604020202020204" pitchFamily="34" charset="0"/>
                <a:cs typeface="Arial" panose="020B0604020202020204" pitchFamily="34" charset="0"/>
              </a:rPr>
              <a:t>de </a:t>
            </a:r>
            <a:r>
              <a:rPr lang="fr-FR" sz="2300" dirty="0" smtClean="0">
                <a:solidFill>
                  <a:srgbClr val="203B73"/>
                </a:solidFill>
                <a:latin typeface="Arial" panose="020B0604020202020204" pitchFamily="34" charset="0"/>
                <a:cs typeface="Arial" panose="020B0604020202020204" pitchFamily="34" charset="0"/>
              </a:rPr>
              <a:t>conduire, Achat </a:t>
            </a:r>
            <a:r>
              <a:rPr lang="fr-FR" sz="2300" dirty="0">
                <a:solidFill>
                  <a:srgbClr val="203B73"/>
                </a:solidFill>
                <a:latin typeface="Arial" panose="020B0604020202020204" pitchFamily="34" charset="0"/>
                <a:cs typeface="Arial" panose="020B0604020202020204" pitchFamily="34" charset="0"/>
              </a:rPr>
              <a:t>d’appareils </a:t>
            </a:r>
            <a:r>
              <a:rPr lang="fr-FR" sz="2300" dirty="0" smtClean="0">
                <a:solidFill>
                  <a:srgbClr val="203B73"/>
                </a:solidFill>
                <a:latin typeface="Arial" panose="020B0604020202020204" pitchFamily="34" charset="0"/>
                <a:cs typeface="Arial" panose="020B0604020202020204" pitchFamily="34" charset="0"/>
              </a:rPr>
              <a:t>électroménager, Soins </a:t>
            </a:r>
            <a:r>
              <a:rPr lang="fr-FR" sz="2300" dirty="0">
                <a:solidFill>
                  <a:srgbClr val="203B73"/>
                </a:solidFill>
                <a:latin typeface="Arial" panose="020B0604020202020204" pitchFamily="34" charset="0"/>
                <a:cs typeface="Arial" panose="020B0604020202020204" pitchFamily="34" charset="0"/>
              </a:rPr>
              <a:t>de </a:t>
            </a:r>
            <a:r>
              <a:rPr lang="fr-FR" sz="2300" dirty="0" smtClean="0">
                <a:solidFill>
                  <a:srgbClr val="203B73"/>
                </a:solidFill>
                <a:latin typeface="Arial" panose="020B0604020202020204" pitchFamily="34" charset="0"/>
                <a:cs typeface="Arial" panose="020B0604020202020204" pitchFamily="34" charset="0"/>
              </a:rPr>
              <a:t>santé, Formation professionnelle…</a:t>
            </a:r>
          </a:p>
          <a:p>
            <a:pPr marL="57150" indent="0" algn="just">
              <a:lnSpc>
                <a:spcPct val="120000"/>
              </a:lnSpc>
              <a:buNone/>
            </a:pPr>
            <a:endParaRPr lang="fr-FR" sz="2300" dirty="0" smtClean="0">
              <a:solidFill>
                <a:srgbClr val="203B73"/>
              </a:solidFill>
              <a:latin typeface="Arial" panose="020B0604020202020204" pitchFamily="34" charset="0"/>
              <a:cs typeface="Arial" panose="020B0604020202020204" pitchFamily="34" charset="0"/>
            </a:endParaRPr>
          </a:p>
          <a:p>
            <a:pPr marL="57150" indent="0" algn="just">
              <a:lnSpc>
                <a:spcPct val="120000"/>
              </a:lnSpc>
              <a:buNone/>
            </a:pPr>
            <a:r>
              <a:rPr lang="fr-FR" sz="2300" b="1" dirty="0" smtClean="0">
                <a:solidFill>
                  <a:srgbClr val="203B73"/>
                </a:solidFill>
                <a:latin typeface="Arial" panose="020B0604020202020204" pitchFamily="34" charset="0"/>
                <a:cs typeface="Arial" panose="020B0604020202020204" pitchFamily="34" charset="0"/>
              </a:rPr>
              <a:t>Nécessite l’intervention d’un service d’accompagnement social </a:t>
            </a:r>
            <a:r>
              <a:rPr lang="fr-FR" sz="2300" dirty="0" smtClean="0">
                <a:solidFill>
                  <a:srgbClr val="203B73"/>
                </a:solidFill>
                <a:latin typeface="Arial" panose="020B0604020202020204" pitchFamily="34" charset="0"/>
                <a:cs typeface="Arial" panose="020B0604020202020204" pitchFamily="34" charset="0"/>
              </a:rPr>
              <a:t>pour la constitution du dossier et le suivi dans le remboursement du crédit</a:t>
            </a:r>
          </a:p>
          <a:p>
            <a:pPr marL="914400" lvl="2" indent="0">
              <a:lnSpc>
                <a:spcPct val="80000"/>
              </a:lnSpc>
              <a:buNone/>
            </a:pPr>
            <a:endParaRPr lang="fr-FR" sz="2300" dirty="0">
              <a:solidFill>
                <a:srgbClr val="203B73"/>
              </a:solidFill>
              <a:latin typeface="Arial" panose="020B0604020202020204" pitchFamily="34" charset="0"/>
              <a:cs typeface="Arial" panose="020B0604020202020204" pitchFamily="34" charset="0"/>
            </a:endParaRPr>
          </a:p>
          <a:p>
            <a:pPr marL="914400" lvl="2" indent="0">
              <a:lnSpc>
                <a:spcPct val="120000"/>
              </a:lnSpc>
              <a:buNone/>
            </a:pPr>
            <a:endParaRPr lang="fr-FR" sz="2400" dirty="0" smtClean="0">
              <a:solidFill>
                <a:srgbClr val="203B73"/>
              </a:solidFill>
              <a:latin typeface="Arial" panose="020B0604020202020204" pitchFamily="34" charset="0"/>
              <a:cs typeface="Arial" panose="020B0604020202020204" pitchFamily="34" charset="0"/>
            </a:endParaRPr>
          </a:p>
          <a:p>
            <a:pPr marL="914400" lvl="2" indent="0">
              <a:lnSpc>
                <a:spcPct val="80000"/>
              </a:lnSpc>
              <a:buNone/>
            </a:pPr>
            <a:endParaRPr lang="fr-FR" sz="2400" dirty="0" smtClean="0">
              <a:latin typeface="Arial" panose="020B0604020202020204" pitchFamily="34" charset="0"/>
              <a:cs typeface="Arial" panose="020B0604020202020204" pitchFamily="34" charset="0"/>
            </a:endParaRPr>
          </a:p>
          <a:p>
            <a:pPr marL="457200" lvl="1" indent="0" algn="just">
              <a:buNone/>
            </a:pPr>
            <a:endParaRPr lang="fr-FR" sz="2400" dirty="0">
              <a:latin typeface="Arial" panose="020B0604020202020204" pitchFamily="34" charset="0"/>
              <a:cs typeface="Arial" panose="020B0604020202020204" pitchFamily="34" charset="0"/>
            </a:endParaRPr>
          </a:p>
          <a:p>
            <a:pPr marL="0" indent="0">
              <a:buNone/>
            </a:pPr>
            <a:endParaRPr lang="fr-FR" dirty="0" smtClean="0">
              <a:latin typeface="Arial" panose="020B0604020202020204" pitchFamily="34" charset="0"/>
              <a:cs typeface="Arial" panose="020B0604020202020204" pitchFamily="34" charset="0"/>
            </a:endParaRPr>
          </a:p>
        </p:txBody>
      </p:sp>
      <p:pic>
        <p:nvPicPr>
          <p:cNvPr id="14" name="Picture 3" descr="Y:\Education_financiere_Public\01-ACTIONS\A-PORTAIL\02-Images\6-Picto PPT\exclamation-in-triangle-bl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5478758"/>
            <a:ext cx="692869" cy="6928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281" y="2259202"/>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627" y="4242753"/>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547" y="4883336"/>
            <a:ext cx="288032" cy="288032"/>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815187" y="5010132"/>
            <a:ext cx="7730417" cy="1551194"/>
          </a:xfrm>
          <a:prstGeom prst="rect">
            <a:avLst/>
          </a:prstGeom>
          <a:noFill/>
        </p:spPr>
        <p:txBody>
          <a:bodyPr wrap="square" rtlCol="0">
            <a:spAutoFit/>
          </a:bodyPr>
          <a:lstStyle/>
          <a:p>
            <a:pPr lvl="2" algn="just">
              <a:lnSpc>
                <a:spcPct val="120000"/>
              </a:lnSpc>
            </a:pPr>
            <a:endParaRPr lang="fr-FR" sz="2300" b="1" dirty="0">
              <a:solidFill>
                <a:srgbClr val="203B73"/>
              </a:solidFill>
              <a:latin typeface="Arial" panose="020B0604020202020204" pitchFamily="34" charset="0"/>
              <a:cs typeface="Arial" panose="020B0604020202020204" pitchFamily="34" charset="0"/>
            </a:endParaRPr>
          </a:p>
          <a:p>
            <a:pPr lvl="2" algn="just">
              <a:lnSpc>
                <a:spcPct val="120000"/>
              </a:lnSpc>
            </a:pPr>
            <a:r>
              <a:rPr lang="fr-FR" sz="2000" b="1" dirty="0">
                <a:solidFill>
                  <a:srgbClr val="203B73"/>
                </a:solidFill>
                <a:latin typeface="Arial" panose="020B0604020202020204" pitchFamily="34" charset="0"/>
                <a:cs typeface="Arial" panose="020B0604020202020204" pitchFamily="34" charset="0"/>
              </a:rPr>
              <a:t>Ne fonctionne pas pour rembourser des dettes ou régler les charges courantes. </a:t>
            </a:r>
            <a:endParaRPr lang="fr-FR" sz="2000" dirty="0">
              <a:solidFill>
                <a:srgbClr val="203B73"/>
              </a:solidFill>
              <a:latin typeface="Arial" panose="020B0604020202020204" pitchFamily="34" charset="0"/>
              <a:cs typeface="Arial" panose="020B0604020202020204" pitchFamily="34" charset="0"/>
            </a:endParaRPr>
          </a:p>
          <a:p>
            <a:pPr lvl="2">
              <a:lnSpc>
                <a:spcPct val="80000"/>
              </a:lnSpc>
            </a:pPr>
            <a:endParaRPr lang="fr-FR" sz="2400" dirty="0">
              <a:latin typeface="Arial" panose="020B0604020202020204" pitchFamily="34" charset="0"/>
              <a:cs typeface="Arial" panose="020B0604020202020204" pitchFamily="34" charset="0"/>
            </a:endParaRPr>
          </a:p>
        </p:txBody>
      </p:sp>
      <p:sp>
        <p:nvSpPr>
          <p:cNvPr id="8" name="ZoneTexte 7"/>
          <p:cNvSpPr txBox="1"/>
          <p:nvPr/>
        </p:nvSpPr>
        <p:spPr>
          <a:xfrm>
            <a:off x="683568" y="4164740"/>
            <a:ext cx="8391225" cy="1421928"/>
          </a:xfrm>
          <a:prstGeom prst="rect">
            <a:avLst/>
          </a:prstGeom>
          <a:noFill/>
        </p:spPr>
        <p:txBody>
          <a:bodyPr wrap="square" rtlCol="0">
            <a:spAutoFit/>
          </a:bodyPr>
          <a:lstStyle/>
          <a:p>
            <a:pPr marL="57150" indent="0" algn="just">
              <a:lnSpc>
                <a:spcPct val="120000"/>
              </a:lnSpc>
              <a:buNone/>
            </a:pPr>
            <a:r>
              <a:rPr lang="fr-FR" b="1" dirty="0" smtClean="0">
                <a:solidFill>
                  <a:srgbClr val="203B73"/>
                </a:solidFill>
                <a:latin typeface="Arial" panose="020B0604020202020204" pitchFamily="34" charset="0"/>
                <a:cs typeface="Arial" panose="020B0604020202020204" pitchFamily="34" charset="0"/>
              </a:rPr>
              <a:t>Montant  : </a:t>
            </a:r>
            <a:r>
              <a:rPr lang="fr-FR" dirty="0" smtClean="0">
                <a:solidFill>
                  <a:srgbClr val="203B73"/>
                </a:solidFill>
                <a:latin typeface="Arial" panose="020B0604020202020204" pitchFamily="34" charset="0"/>
                <a:cs typeface="Arial" panose="020B0604020202020204" pitchFamily="34" charset="0"/>
              </a:rPr>
              <a:t>entre 300 et 8 000 €</a:t>
            </a:r>
          </a:p>
          <a:p>
            <a:pPr marL="57150" indent="0" algn="just">
              <a:lnSpc>
                <a:spcPct val="120000"/>
              </a:lnSpc>
              <a:buNone/>
            </a:pPr>
            <a:endParaRPr lang="fr-FR" b="1" dirty="0">
              <a:solidFill>
                <a:srgbClr val="203B73"/>
              </a:solidFill>
              <a:latin typeface="Arial" panose="020B0604020202020204" pitchFamily="34" charset="0"/>
              <a:cs typeface="Arial" panose="020B0604020202020204" pitchFamily="34" charset="0"/>
            </a:endParaRPr>
          </a:p>
          <a:p>
            <a:pPr marL="57150" indent="0" algn="just">
              <a:lnSpc>
                <a:spcPct val="120000"/>
              </a:lnSpc>
              <a:buNone/>
            </a:pPr>
            <a:r>
              <a:rPr lang="fr-FR" b="1" dirty="0" smtClean="0">
                <a:solidFill>
                  <a:srgbClr val="203B73"/>
                </a:solidFill>
                <a:latin typeface="Arial" panose="020B0604020202020204" pitchFamily="34" charset="0"/>
                <a:cs typeface="Arial" panose="020B0604020202020204" pitchFamily="34" charset="0"/>
              </a:rPr>
              <a:t>Durée : </a:t>
            </a:r>
            <a:r>
              <a:rPr lang="fr-FR" dirty="0" smtClean="0">
                <a:solidFill>
                  <a:srgbClr val="203B73"/>
                </a:solidFill>
                <a:latin typeface="Arial" panose="020B0604020202020204" pitchFamily="34" charset="0"/>
                <a:cs typeface="Arial" panose="020B0604020202020204" pitchFamily="34" charset="0"/>
              </a:rPr>
              <a:t>de 6 mois à 7 ans</a:t>
            </a:r>
          </a:p>
          <a:p>
            <a:pPr marL="57150" indent="0" algn="just">
              <a:lnSpc>
                <a:spcPct val="120000"/>
              </a:lnSpc>
              <a:buNone/>
            </a:pPr>
            <a:endParaRPr lang="fr-FR" b="1" dirty="0">
              <a:solidFill>
                <a:srgbClr val="203B73"/>
              </a:solidFill>
              <a:latin typeface="Arial" panose="020B0604020202020204" pitchFamily="34" charset="0"/>
              <a:cs typeface="Arial" panose="020B0604020202020204" pitchFamily="34" charset="0"/>
            </a:endParaRPr>
          </a:p>
        </p:txBody>
      </p:sp>
      <p:pic>
        <p:nvPicPr>
          <p:cNvPr id="21"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0" y="1556855"/>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428" y="3540406"/>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9303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500361" y="1172531"/>
            <a:ext cx="8424167" cy="4928089"/>
          </a:xfrm>
        </p:spPr>
        <p:txBody>
          <a:bodyPr>
            <a:normAutofit/>
          </a:bodyPr>
          <a:lstStyle/>
          <a:p>
            <a:pPr marL="0" indent="0">
              <a:buNone/>
            </a:pPr>
            <a:r>
              <a:rPr lang="fr-FR" sz="2200" b="1" dirty="0" smtClean="0">
                <a:solidFill>
                  <a:srgbClr val="CA2260"/>
                </a:solidFill>
                <a:latin typeface="Arial" panose="020B0604020202020204" pitchFamily="34" charset="0"/>
                <a:cs typeface="Arial" panose="020B0604020202020204" pitchFamily="34" charset="0"/>
              </a:rPr>
              <a:t>Microcrédit professionnel</a:t>
            </a:r>
          </a:p>
          <a:p>
            <a:pPr marL="0" indent="0">
              <a:buNone/>
            </a:pPr>
            <a:endParaRPr lang="fr-FR" sz="1100" dirty="0" smtClean="0">
              <a:latin typeface="Arial" panose="020B0604020202020204" pitchFamily="34" charset="0"/>
              <a:cs typeface="Arial" panose="020B0604020202020204" pitchFamily="34" charset="0"/>
            </a:endParaRPr>
          </a:p>
          <a:p>
            <a:pPr marL="0" indent="0">
              <a:buNone/>
            </a:pPr>
            <a:r>
              <a:rPr lang="fr-FR" sz="1800" b="1" dirty="0" smtClean="0">
                <a:solidFill>
                  <a:srgbClr val="203B73"/>
                </a:solidFill>
                <a:latin typeface="Arial" panose="020B0604020202020204" pitchFamily="34" charset="0"/>
                <a:cs typeface="Arial" panose="020B0604020202020204" pitchFamily="34" charset="0"/>
              </a:rPr>
              <a:t>Public : </a:t>
            </a:r>
            <a:r>
              <a:rPr lang="fr-FR" sz="1800" dirty="0" smtClean="0">
                <a:solidFill>
                  <a:srgbClr val="203B73"/>
                </a:solidFill>
                <a:latin typeface="Arial" panose="020B0604020202020204" pitchFamily="34" charset="0"/>
                <a:cs typeface="Arial" panose="020B0604020202020204" pitchFamily="34" charset="0"/>
              </a:rPr>
              <a:t>créateurs ou repreneurs d’entreprises qui ne peuvent accéder aux prêts bancaires classiques</a:t>
            </a:r>
          </a:p>
          <a:p>
            <a:pPr marL="0" indent="0">
              <a:buNone/>
            </a:pPr>
            <a:r>
              <a:rPr lang="fr-FR" sz="1800" dirty="0" smtClean="0">
                <a:solidFill>
                  <a:srgbClr val="203B73"/>
                </a:solidFill>
                <a:latin typeface="Arial" panose="020B0604020202020204" pitchFamily="34" charset="0"/>
                <a:cs typeface="Arial" panose="020B0604020202020204" pitchFamily="34" charset="0"/>
              </a:rPr>
              <a:t>Entreprise en cours de création ou moins de 5 ans</a:t>
            </a:r>
          </a:p>
          <a:p>
            <a:pPr marL="0" indent="0">
              <a:buNone/>
            </a:pPr>
            <a:endParaRPr lang="fr-FR" sz="1800" b="1" dirty="0">
              <a:solidFill>
                <a:srgbClr val="203B73"/>
              </a:solidFill>
              <a:latin typeface="Arial" panose="020B0604020202020204" pitchFamily="34" charset="0"/>
              <a:cs typeface="Arial" panose="020B0604020202020204" pitchFamily="34" charset="0"/>
            </a:endParaRPr>
          </a:p>
          <a:p>
            <a:pPr marL="0" indent="0">
              <a:buNone/>
            </a:pPr>
            <a:r>
              <a:rPr lang="fr-FR" sz="1800" b="1" dirty="0" smtClean="0">
                <a:solidFill>
                  <a:srgbClr val="203B73"/>
                </a:solidFill>
                <a:latin typeface="Arial" panose="020B0604020202020204" pitchFamily="34" charset="0"/>
                <a:cs typeface="Arial" panose="020B0604020202020204" pitchFamily="34" charset="0"/>
              </a:rPr>
              <a:t>Finance la création </a:t>
            </a:r>
            <a:r>
              <a:rPr lang="fr-FR" sz="1800" b="1" dirty="0">
                <a:solidFill>
                  <a:srgbClr val="203B73"/>
                </a:solidFill>
                <a:latin typeface="Arial" panose="020B0604020202020204" pitchFamily="34" charset="0"/>
                <a:cs typeface="Arial" panose="020B0604020202020204" pitchFamily="34" charset="0"/>
              </a:rPr>
              <a:t>et </a:t>
            </a:r>
            <a:r>
              <a:rPr lang="fr-FR" sz="1800" b="1" dirty="0" smtClean="0">
                <a:solidFill>
                  <a:srgbClr val="203B73"/>
                </a:solidFill>
                <a:latin typeface="Arial" panose="020B0604020202020204" pitchFamily="34" charset="0"/>
                <a:cs typeface="Arial" panose="020B0604020202020204" pitchFamily="34" charset="0"/>
              </a:rPr>
              <a:t>le </a:t>
            </a:r>
            <a:r>
              <a:rPr lang="fr-FR" sz="1800" b="1" dirty="0">
                <a:solidFill>
                  <a:srgbClr val="203B73"/>
                </a:solidFill>
                <a:latin typeface="Arial" panose="020B0604020202020204" pitchFamily="34" charset="0"/>
                <a:cs typeface="Arial" panose="020B0604020202020204" pitchFamily="34" charset="0"/>
              </a:rPr>
              <a:t>développement de micro </a:t>
            </a:r>
            <a:r>
              <a:rPr lang="fr-FR" sz="1800" b="1" dirty="0" smtClean="0">
                <a:solidFill>
                  <a:srgbClr val="203B73"/>
                </a:solidFill>
                <a:latin typeface="Arial" panose="020B0604020202020204" pitchFamily="34" charset="0"/>
                <a:cs typeface="Arial" panose="020B0604020202020204" pitchFamily="34" charset="0"/>
              </a:rPr>
              <a:t>entreprises</a:t>
            </a:r>
          </a:p>
          <a:p>
            <a:pPr marL="0" indent="0">
              <a:buNone/>
            </a:pPr>
            <a:endParaRPr lang="fr-FR" sz="1800" b="1" dirty="0">
              <a:solidFill>
                <a:srgbClr val="203B73"/>
              </a:solidFill>
              <a:latin typeface="Arial" panose="020B0604020202020204" pitchFamily="34" charset="0"/>
              <a:cs typeface="Arial" panose="020B0604020202020204" pitchFamily="34" charset="0"/>
            </a:endParaRPr>
          </a:p>
          <a:p>
            <a:pPr marL="0" indent="0">
              <a:buNone/>
            </a:pPr>
            <a:r>
              <a:rPr lang="fr-FR" sz="1800" b="1" dirty="0" smtClean="0">
                <a:solidFill>
                  <a:srgbClr val="203B73"/>
                </a:solidFill>
                <a:latin typeface="Arial" panose="020B0604020202020204" pitchFamily="34" charset="0"/>
                <a:cs typeface="Arial" panose="020B0604020202020204" pitchFamily="34" charset="0"/>
              </a:rPr>
              <a:t>Montant max </a:t>
            </a:r>
            <a:r>
              <a:rPr lang="fr-FR" sz="1800" dirty="0" smtClean="0">
                <a:solidFill>
                  <a:srgbClr val="203B73"/>
                </a:solidFill>
                <a:latin typeface="Arial" panose="020B0604020202020204" pitchFamily="34" charset="0"/>
                <a:cs typeface="Arial" panose="020B0604020202020204" pitchFamily="34" charset="0"/>
              </a:rPr>
              <a:t>: 12 </a:t>
            </a:r>
            <a:r>
              <a:rPr lang="fr-FR" sz="1800" dirty="0">
                <a:solidFill>
                  <a:srgbClr val="203B73"/>
                </a:solidFill>
                <a:latin typeface="Arial" panose="020B0604020202020204" pitchFamily="34" charset="0"/>
                <a:cs typeface="Arial" panose="020B0604020202020204" pitchFamily="34" charset="0"/>
              </a:rPr>
              <a:t>000 </a:t>
            </a:r>
            <a:r>
              <a:rPr lang="fr-FR" sz="1800" dirty="0" smtClean="0">
                <a:solidFill>
                  <a:srgbClr val="203B73"/>
                </a:solidFill>
                <a:latin typeface="Arial" panose="020B0604020202020204" pitchFamily="34" charset="0"/>
                <a:cs typeface="Arial" panose="020B0604020202020204" pitchFamily="34" charset="0"/>
              </a:rPr>
              <a:t>€</a:t>
            </a:r>
          </a:p>
          <a:p>
            <a:pPr marL="0" indent="0">
              <a:buNone/>
            </a:pPr>
            <a:endParaRPr lang="fr-FR" sz="1800" b="1" dirty="0">
              <a:solidFill>
                <a:srgbClr val="203B73"/>
              </a:solidFill>
              <a:latin typeface="Arial" panose="020B0604020202020204" pitchFamily="34" charset="0"/>
              <a:cs typeface="Arial" panose="020B0604020202020204" pitchFamily="34" charset="0"/>
            </a:endParaRPr>
          </a:p>
          <a:p>
            <a:pPr marL="0" indent="0">
              <a:buNone/>
            </a:pPr>
            <a:r>
              <a:rPr lang="fr-FR" sz="1800" b="1" dirty="0" smtClean="0">
                <a:solidFill>
                  <a:srgbClr val="203B73"/>
                </a:solidFill>
                <a:latin typeface="Arial" panose="020B0604020202020204" pitchFamily="34" charset="0"/>
                <a:cs typeface="Arial" panose="020B0604020202020204" pitchFamily="34" charset="0"/>
              </a:rPr>
              <a:t>Durée</a:t>
            </a:r>
            <a:r>
              <a:rPr lang="fr-FR" sz="1800" dirty="0" smtClean="0">
                <a:solidFill>
                  <a:srgbClr val="203B73"/>
                </a:solidFill>
                <a:latin typeface="Arial" panose="020B0604020202020204" pitchFamily="34" charset="0"/>
                <a:cs typeface="Arial" panose="020B0604020202020204" pitchFamily="34" charset="0"/>
              </a:rPr>
              <a:t> : </a:t>
            </a:r>
            <a:r>
              <a:rPr lang="fr-FR" sz="1800" dirty="0">
                <a:solidFill>
                  <a:srgbClr val="203B73"/>
                </a:solidFill>
                <a:latin typeface="Arial" panose="020B0604020202020204" pitchFamily="34" charset="0"/>
                <a:cs typeface="Arial" panose="020B0604020202020204" pitchFamily="34" charset="0"/>
              </a:rPr>
              <a:t>6 à 60 </a:t>
            </a:r>
            <a:r>
              <a:rPr lang="fr-FR" sz="1800" dirty="0" smtClean="0">
                <a:solidFill>
                  <a:srgbClr val="203B73"/>
                </a:solidFill>
                <a:latin typeface="Arial" panose="020B0604020202020204" pitchFamily="34" charset="0"/>
                <a:cs typeface="Arial" panose="020B0604020202020204" pitchFamily="34" charset="0"/>
              </a:rPr>
              <a:t>mois</a:t>
            </a:r>
          </a:p>
          <a:p>
            <a:pPr marL="0" indent="0">
              <a:buNone/>
            </a:pPr>
            <a:endParaRPr lang="fr-FR" sz="1800" dirty="0">
              <a:solidFill>
                <a:srgbClr val="203B73"/>
              </a:solidFill>
              <a:latin typeface="Arial" panose="020B0604020202020204" pitchFamily="34" charset="0"/>
              <a:cs typeface="Arial" panose="020B0604020202020204" pitchFamily="34" charset="0"/>
            </a:endParaRPr>
          </a:p>
          <a:p>
            <a:pPr marL="0" indent="0">
              <a:buNone/>
            </a:pPr>
            <a:r>
              <a:rPr lang="fr-FR" sz="1800" b="1" dirty="0" smtClean="0">
                <a:solidFill>
                  <a:srgbClr val="203B73"/>
                </a:solidFill>
                <a:latin typeface="Arial" panose="020B0604020202020204" pitchFamily="34" charset="0"/>
                <a:cs typeface="Arial" panose="020B0604020202020204" pitchFamily="34" charset="0"/>
              </a:rPr>
              <a:t>Demande</a:t>
            </a:r>
            <a:r>
              <a:rPr lang="fr-FR" sz="1800" dirty="0" smtClean="0">
                <a:solidFill>
                  <a:srgbClr val="203B73"/>
                </a:solidFill>
                <a:latin typeface="Arial" panose="020B0604020202020204" pitchFamily="34" charset="0"/>
                <a:cs typeface="Arial" panose="020B0604020202020204" pitchFamily="34" charset="0"/>
              </a:rPr>
              <a:t> auprès d’un organisme habilité : </a:t>
            </a:r>
          </a:p>
          <a:p>
            <a:pPr marL="0" indent="0">
              <a:buNone/>
            </a:pPr>
            <a:r>
              <a:rPr lang="fr-FR" sz="1800" dirty="0" smtClean="0">
                <a:solidFill>
                  <a:srgbClr val="203B73"/>
                </a:solidFill>
                <a:latin typeface="Arial" panose="020B0604020202020204" pitchFamily="34" charset="0"/>
                <a:cs typeface="Arial" panose="020B0604020202020204" pitchFamily="34" charset="0"/>
              </a:rPr>
              <a:t>ADIE, réseaux bancaires agréés</a:t>
            </a:r>
            <a:endParaRPr lang="fr-FR" dirty="0" smtClean="0">
              <a:latin typeface="Arial" panose="020B0604020202020204" pitchFamily="34" charset="0"/>
              <a:cs typeface="Arial" panose="020B0604020202020204" pitchFamily="34" charset="0"/>
            </a:endParaRPr>
          </a:p>
          <a:p>
            <a:pPr marL="0" indent="0">
              <a:buNone/>
            </a:pPr>
            <a:endParaRPr lang="fr-FR" dirty="0" smtClean="0">
              <a:latin typeface="Arial" panose="020B0604020202020204" pitchFamily="34" charset="0"/>
              <a:cs typeface="Arial" panose="020B0604020202020204" pitchFamily="34" charset="0"/>
            </a:endParaRPr>
          </a:p>
          <a:p>
            <a:pPr marL="0" indent="0">
              <a:buNone/>
            </a:pPr>
            <a:endParaRPr lang="fr-FR" dirty="0">
              <a:latin typeface="Arial" panose="020B0604020202020204" pitchFamily="34" charset="0"/>
              <a:cs typeface="Arial" panose="020B0604020202020204" pitchFamily="34" charset="0"/>
            </a:endParaRPr>
          </a:p>
          <a:p>
            <a:pPr marL="0" indent="0">
              <a:buNone/>
            </a:pPr>
            <a:endParaRPr lang="fr-FR" dirty="0">
              <a:latin typeface="Arial" panose="020B0604020202020204" pitchFamily="34" charset="0"/>
              <a:cs typeface="Arial" panose="020B0604020202020204" pitchFamily="34" charset="0"/>
            </a:endParaRPr>
          </a:p>
        </p:txBody>
      </p:sp>
      <p:sp>
        <p:nvSpPr>
          <p:cNvPr id="3" name="Titre 2"/>
          <p:cNvSpPr>
            <a:spLocks noGrp="1"/>
          </p:cNvSpPr>
          <p:nvPr>
            <p:ph type="title"/>
          </p:nvPr>
        </p:nvSpPr>
        <p:spPr/>
        <p:txBody>
          <a:bodyPr/>
          <a:lstStyle/>
          <a:p>
            <a:pPr marL="0" indent="0">
              <a:buNone/>
            </a:pPr>
            <a:r>
              <a:rPr lang="fr-FR" dirty="0" smtClean="0">
                <a:solidFill>
                  <a:srgbClr val="203B73"/>
                </a:solidFill>
                <a:latin typeface="Arial" panose="020B0604020202020204" pitchFamily="34" charset="0"/>
                <a:cs typeface="Arial" panose="020B0604020202020204" pitchFamily="34" charset="0"/>
              </a:rPr>
              <a:t>IV. </a:t>
            </a:r>
            <a:r>
              <a:rPr lang="fr-FR" dirty="0">
                <a:solidFill>
                  <a:srgbClr val="203B73"/>
                </a:solidFill>
                <a:latin typeface="Arial" panose="020B0604020202020204" pitchFamily="34" charset="0"/>
                <a:cs typeface="Arial" panose="020B0604020202020204" pitchFamily="34" charset="0"/>
              </a:rPr>
              <a:t> </a:t>
            </a:r>
            <a:r>
              <a:rPr lang="fr-FR" dirty="0" smtClean="0">
                <a:solidFill>
                  <a:srgbClr val="203B73"/>
                </a:solidFill>
                <a:latin typeface="Arial" panose="020B0604020202020204" pitchFamily="34" charset="0"/>
                <a:cs typeface="Arial" panose="020B0604020202020204" pitchFamily="34" charset="0"/>
              </a:rPr>
              <a:t>Autres</a:t>
            </a:r>
            <a:endParaRPr lang="fr-FR" dirty="0">
              <a:solidFill>
                <a:srgbClr val="203B73"/>
              </a:solidFill>
              <a:latin typeface="Arial" panose="020B0604020202020204" pitchFamily="34" charset="0"/>
              <a:cs typeface="Arial" panose="020B0604020202020204" pitchFamily="34" charset="0"/>
            </a:endParaRPr>
          </a:p>
        </p:txBody>
      </p:sp>
      <p:sp>
        <p:nvSpPr>
          <p:cNvPr id="4" name="Espace réservé du texte 3"/>
          <p:cNvSpPr>
            <a:spLocks noGrp="1"/>
          </p:cNvSpPr>
          <p:nvPr>
            <p:ph type="body" sz="quarter" idx="11"/>
          </p:nvPr>
        </p:nvSpPr>
        <p:spPr/>
        <p:txBody>
          <a:bodyPr/>
          <a:lstStyle/>
          <a:p>
            <a:r>
              <a:rPr lang="fr-FR" dirty="0" smtClean="0"/>
              <a:t>Le crédit </a:t>
            </a:r>
            <a:endParaRPr lang="fr-FR" dirty="0"/>
          </a:p>
        </p:txBody>
      </p:sp>
      <p:pic>
        <p:nvPicPr>
          <p:cNvPr id="2050" name="Picture 2" descr="F:\Education_financiere_Public\01-ACTIONS\A-PORTAIL\02-Images\6-Picto PPT\man-with-company-oran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647610"/>
            <a:ext cx="2783656" cy="27836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823599"/>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054501"/>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409126"/>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717032"/>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804" y="5045850"/>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267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67544" y="1241464"/>
            <a:ext cx="8424167" cy="4392960"/>
          </a:xfrm>
        </p:spPr>
        <p:txBody>
          <a:bodyPr>
            <a:normAutofit/>
          </a:bodyPr>
          <a:lstStyle/>
          <a:p>
            <a:pPr marL="0" indent="0">
              <a:buNone/>
            </a:pPr>
            <a:r>
              <a:rPr lang="fr-FR" sz="2800" b="1" dirty="0" smtClean="0">
                <a:solidFill>
                  <a:srgbClr val="203B73"/>
                </a:solidFill>
                <a:latin typeface="Myriad Pro" panose="020B0503030403020204" pitchFamily="34" charset="0"/>
                <a:cs typeface="Arial" panose="020B0604020202020204" pitchFamily="34" charset="0"/>
              </a:rPr>
              <a:t>Définition</a:t>
            </a:r>
          </a:p>
          <a:p>
            <a:pPr marL="457200" lvl="1" indent="0" algn="ctr">
              <a:buNone/>
            </a:pPr>
            <a:endParaRPr lang="fr-FR" sz="2400" dirty="0" smtClean="0">
              <a:solidFill>
                <a:srgbClr val="203B73"/>
              </a:solidFill>
            </a:endParaRPr>
          </a:p>
          <a:p>
            <a:pPr marL="57150" indent="0" algn="ctr">
              <a:buNone/>
            </a:pPr>
            <a:r>
              <a:rPr lang="fr-FR" sz="2600" dirty="0" smtClean="0">
                <a:solidFill>
                  <a:srgbClr val="203B73"/>
                </a:solidFill>
              </a:rPr>
              <a:t>Opération </a:t>
            </a:r>
            <a:r>
              <a:rPr lang="fr-FR" sz="2600" dirty="0">
                <a:solidFill>
                  <a:srgbClr val="203B73"/>
                </a:solidFill>
              </a:rPr>
              <a:t>par laquelle un </a:t>
            </a:r>
            <a:r>
              <a:rPr lang="fr-FR" sz="2600" dirty="0" smtClean="0">
                <a:solidFill>
                  <a:srgbClr val="203B73"/>
                </a:solidFill>
              </a:rPr>
              <a:t>prêteur met </a:t>
            </a:r>
            <a:r>
              <a:rPr lang="fr-FR" sz="2600" dirty="0">
                <a:solidFill>
                  <a:srgbClr val="203B73"/>
                </a:solidFill>
              </a:rPr>
              <a:t>une somme d’argent à disposition d’une autre personne </a:t>
            </a:r>
            <a:r>
              <a:rPr lang="fr-FR" sz="2600" dirty="0" smtClean="0">
                <a:solidFill>
                  <a:srgbClr val="203B73"/>
                </a:solidFill>
              </a:rPr>
              <a:t>qui </a:t>
            </a:r>
            <a:r>
              <a:rPr lang="fr-FR" sz="2600" dirty="0">
                <a:solidFill>
                  <a:srgbClr val="203B73"/>
                </a:solidFill>
              </a:rPr>
              <a:t>s’engage à la rembourser selon les modalités prévues au contrat de crédit.</a:t>
            </a:r>
          </a:p>
          <a:p>
            <a:pPr marL="457200" lvl="1" indent="0" algn="just">
              <a:buNone/>
            </a:pPr>
            <a:endParaRPr lang="fr-FR" sz="2400" dirty="0">
              <a:latin typeface="Arial" panose="020B0604020202020204" pitchFamily="34" charset="0"/>
              <a:cs typeface="Arial" panose="020B0604020202020204" pitchFamily="34" charset="0"/>
              <a:sym typeface="Wingdings" panose="05000000000000000000" pitchFamily="2" charset="2"/>
            </a:endParaRPr>
          </a:p>
          <a:p>
            <a:pPr marL="457200" lvl="1" indent="0" algn="just">
              <a:buNone/>
            </a:pPr>
            <a:r>
              <a:rPr lang="fr-FR" sz="2400" dirty="0" smtClean="0">
                <a:solidFill>
                  <a:srgbClr val="FF6600"/>
                </a:solidFill>
                <a:latin typeface="Arial" panose="020B0604020202020204" pitchFamily="34" charset="0"/>
                <a:cs typeface="Arial" panose="020B0604020202020204" pitchFamily="34" charset="0"/>
                <a:sym typeface="Wingdings" panose="05000000000000000000" pitchFamily="2" charset="2"/>
              </a:rPr>
              <a:t></a:t>
            </a:r>
            <a:r>
              <a:rPr lang="fr-FR" sz="2400" dirty="0" smtClean="0">
                <a:latin typeface="Arial" panose="020B0604020202020204" pitchFamily="34" charset="0"/>
                <a:cs typeface="Arial" panose="020B0604020202020204" pitchFamily="34" charset="0"/>
                <a:sym typeface="Wingdings" panose="05000000000000000000" pitchFamily="2" charset="2"/>
              </a:rPr>
              <a:t> </a:t>
            </a:r>
            <a:r>
              <a:rPr lang="fr-FR" sz="2400" b="1" dirty="0">
                <a:solidFill>
                  <a:srgbClr val="FF6600"/>
                </a:solidFill>
                <a:latin typeface="Arial" panose="020B0604020202020204" pitchFamily="34" charset="0"/>
                <a:cs typeface="Arial" panose="020B0604020202020204" pitchFamily="34" charset="0"/>
                <a:sym typeface="Wingdings" panose="05000000000000000000" pitchFamily="2" charset="2"/>
              </a:rPr>
              <a:t>un prêteur </a:t>
            </a:r>
            <a:r>
              <a:rPr lang="fr-FR" sz="2400" dirty="0" smtClean="0">
                <a:latin typeface="Arial" panose="020B0604020202020204" pitchFamily="34" charset="0"/>
                <a:cs typeface="Arial" panose="020B0604020202020204" pitchFamily="34" charset="0"/>
                <a:sym typeface="Wingdings" panose="05000000000000000000" pitchFamily="2" charset="2"/>
              </a:rPr>
              <a:t>				</a:t>
            </a:r>
            <a:r>
              <a:rPr lang="fr-FR" sz="2400" dirty="0" smtClean="0">
                <a:solidFill>
                  <a:srgbClr val="FF6600"/>
                </a:solidFill>
                <a:latin typeface="Arial" panose="020B0604020202020204" pitchFamily="34" charset="0"/>
                <a:cs typeface="Arial" panose="020B0604020202020204" pitchFamily="34" charset="0"/>
                <a:sym typeface="Wingdings" panose="05000000000000000000" pitchFamily="2" charset="2"/>
              </a:rPr>
              <a:t></a:t>
            </a:r>
            <a:r>
              <a:rPr lang="fr-FR" sz="2400" dirty="0" smtClean="0">
                <a:latin typeface="Arial" panose="020B0604020202020204" pitchFamily="34" charset="0"/>
                <a:cs typeface="Arial" panose="020B0604020202020204" pitchFamily="34" charset="0"/>
                <a:sym typeface="Wingdings" panose="05000000000000000000" pitchFamily="2" charset="2"/>
              </a:rPr>
              <a:t> </a:t>
            </a:r>
            <a:r>
              <a:rPr lang="fr-FR" sz="2400" b="1" dirty="0" smtClean="0">
                <a:solidFill>
                  <a:srgbClr val="FF6600"/>
                </a:solidFill>
                <a:latin typeface="Arial" panose="020B0604020202020204" pitchFamily="34" charset="0"/>
                <a:cs typeface="Arial" panose="020B0604020202020204" pitchFamily="34" charset="0"/>
                <a:sym typeface="Wingdings" panose="05000000000000000000" pitchFamily="2" charset="2"/>
              </a:rPr>
              <a:t>un </a:t>
            </a:r>
            <a:r>
              <a:rPr lang="fr-FR" sz="2400" b="1" dirty="0">
                <a:solidFill>
                  <a:srgbClr val="FF6600"/>
                </a:solidFill>
                <a:latin typeface="Arial" panose="020B0604020202020204" pitchFamily="34" charset="0"/>
                <a:cs typeface="Arial" panose="020B0604020202020204" pitchFamily="34" charset="0"/>
                <a:sym typeface="Wingdings" panose="05000000000000000000" pitchFamily="2" charset="2"/>
              </a:rPr>
              <a:t>emprunteur</a:t>
            </a:r>
            <a:endParaRPr lang="fr-FR" sz="2400" b="1" dirty="0" smtClean="0">
              <a:solidFill>
                <a:srgbClr val="FF6600"/>
              </a:solidFill>
              <a:latin typeface="Arial" panose="020B0604020202020204" pitchFamily="34" charset="0"/>
              <a:cs typeface="Arial" panose="020B0604020202020204" pitchFamily="34" charset="0"/>
              <a:sym typeface="Wingdings" panose="05000000000000000000" pitchFamily="2" charset="2"/>
            </a:endParaRPr>
          </a:p>
          <a:p>
            <a:pPr marL="457200" lvl="1" indent="0" algn="just">
              <a:buNone/>
            </a:pPr>
            <a:r>
              <a:rPr lang="fr-FR" sz="2400" dirty="0">
                <a:latin typeface="Arial" panose="020B0604020202020204" pitchFamily="34" charset="0"/>
                <a:cs typeface="Arial" panose="020B0604020202020204" pitchFamily="34" charset="0"/>
                <a:sym typeface="Wingdings" panose="05000000000000000000" pitchFamily="2" charset="2"/>
              </a:rPr>
              <a:t>	</a:t>
            </a:r>
            <a:r>
              <a:rPr lang="fr-FR" sz="2400" dirty="0" smtClean="0">
                <a:latin typeface="Arial" panose="020B0604020202020204" pitchFamily="34" charset="0"/>
                <a:cs typeface="Arial" panose="020B0604020202020204" pitchFamily="34" charset="0"/>
                <a:sym typeface="Wingdings" panose="05000000000000000000" pitchFamily="2" charset="2"/>
              </a:rPr>
              <a:t>					</a:t>
            </a:r>
            <a:endParaRPr lang="fr-FR" sz="2400" dirty="0" smtClean="0">
              <a:latin typeface="Arial" panose="020B0604020202020204" pitchFamily="34" charset="0"/>
              <a:cs typeface="Arial" panose="020B0604020202020204" pitchFamily="34" charset="0"/>
            </a:endParaRPr>
          </a:p>
          <a:p>
            <a:pPr marL="457200" lvl="1" indent="0" algn="just">
              <a:buNone/>
            </a:pPr>
            <a:endParaRPr lang="fr-FR" sz="2400" dirty="0" smtClean="0">
              <a:latin typeface="Arial" panose="020B0604020202020204" pitchFamily="34" charset="0"/>
              <a:cs typeface="Arial" panose="020B0604020202020204" pitchFamily="34" charset="0"/>
            </a:endParaRPr>
          </a:p>
          <a:p>
            <a:pPr marL="457200" lvl="1" indent="0" algn="just">
              <a:buNone/>
            </a:pPr>
            <a:endParaRPr lang="fr-FR" sz="2400" dirty="0"/>
          </a:p>
        </p:txBody>
      </p:sp>
      <p:sp>
        <p:nvSpPr>
          <p:cNvPr id="6" name="Titre 2"/>
          <p:cNvSpPr>
            <a:spLocks noGrp="1"/>
          </p:cNvSpPr>
          <p:nvPr>
            <p:ph type="title"/>
          </p:nvPr>
        </p:nvSpPr>
        <p:spPr>
          <a:xfrm>
            <a:off x="468313" y="0"/>
            <a:ext cx="8435280" cy="1368000"/>
          </a:xfrm>
        </p:spPr>
        <p:txBody>
          <a:bodyPr/>
          <a:lstStyle/>
          <a:p>
            <a:r>
              <a:rPr lang="fr-FR" dirty="0" smtClean="0">
                <a:solidFill>
                  <a:srgbClr val="203B73"/>
                </a:solidFill>
                <a:latin typeface="Myriad Pro" panose="020B0503030403020204" pitchFamily="34" charset="0"/>
                <a:cs typeface="Arial" panose="020B0604020202020204" pitchFamily="34" charset="0"/>
              </a:rPr>
              <a:t>Généralités</a:t>
            </a:r>
            <a:endParaRPr lang="fr-FR" dirty="0">
              <a:solidFill>
                <a:srgbClr val="203B73"/>
              </a:solidFill>
              <a:latin typeface="Myriad Pro" panose="020B0503030403020204" pitchFamily="34" charset="0"/>
              <a:cs typeface="Arial" panose="020B0604020202020204" pitchFamily="34" charset="0"/>
            </a:endParaRPr>
          </a:p>
        </p:txBody>
      </p:sp>
      <p:sp>
        <p:nvSpPr>
          <p:cNvPr id="8"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3861048"/>
            <a:ext cx="2390242" cy="2390242"/>
          </a:xfrm>
          <a:prstGeom prst="rect">
            <a:avLst/>
          </a:prstGeom>
        </p:spPr>
      </p:pic>
    </p:spTree>
    <p:extLst>
      <p:ext uri="{BB962C8B-B14F-4D97-AF65-F5344CB8AC3E}">
        <p14:creationId xmlns:p14="http://schemas.microsoft.com/office/powerpoint/2010/main" val="2177146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68312" y="1170408"/>
            <a:ext cx="8424167" cy="5345056"/>
          </a:xfrm>
        </p:spPr>
        <p:txBody>
          <a:bodyPr>
            <a:normAutofit/>
          </a:bodyPr>
          <a:lstStyle/>
          <a:p>
            <a:pPr marL="0" indent="0">
              <a:buNone/>
            </a:pPr>
            <a:r>
              <a:rPr lang="fr-FR" sz="2200" b="1" dirty="0" smtClean="0">
                <a:solidFill>
                  <a:srgbClr val="CA2260"/>
                </a:solidFill>
                <a:latin typeface="Arial" panose="020B0604020202020204" pitchFamily="34" charset="0"/>
                <a:cs typeface="Arial" panose="020B0604020202020204" pitchFamily="34" charset="0"/>
              </a:rPr>
              <a:t>Regroupement de crédits</a:t>
            </a:r>
          </a:p>
          <a:p>
            <a:pPr marL="457200" lvl="1" indent="0">
              <a:lnSpc>
                <a:spcPct val="70000"/>
              </a:lnSpc>
              <a:buNone/>
            </a:pPr>
            <a:endParaRPr lang="fr-FR" dirty="0">
              <a:latin typeface="Arial" panose="020B0604020202020204" pitchFamily="34" charset="0"/>
              <a:cs typeface="Arial" panose="020B0604020202020204" pitchFamily="34" charset="0"/>
            </a:endParaRPr>
          </a:p>
          <a:p>
            <a:pPr marL="457200" lvl="1" indent="0">
              <a:lnSpc>
                <a:spcPct val="70000"/>
              </a:lnSpc>
              <a:buNone/>
            </a:pPr>
            <a:endParaRPr lang="fr-FR" sz="2000" u="sng" dirty="0" smtClean="0">
              <a:solidFill>
                <a:srgbClr val="203B73"/>
              </a:solidFill>
              <a:latin typeface="Arial" panose="020B0604020202020204" pitchFamily="34" charset="0"/>
              <a:cs typeface="Arial" panose="020B0604020202020204" pitchFamily="34" charset="0"/>
            </a:endParaRPr>
          </a:p>
          <a:p>
            <a:pPr marL="457200" lvl="1" indent="0">
              <a:lnSpc>
                <a:spcPct val="70000"/>
              </a:lnSpc>
              <a:buNone/>
            </a:pPr>
            <a:endParaRPr lang="fr-FR" sz="2000" u="sng" dirty="0">
              <a:solidFill>
                <a:srgbClr val="203B73"/>
              </a:solidFill>
              <a:latin typeface="Arial" panose="020B0604020202020204" pitchFamily="34" charset="0"/>
              <a:cs typeface="Arial" panose="020B0604020202020204" pitchFamily="34" charset="0"/>
            </a:endParaRPr>
          </a:p>
          <a:p>
            <a:pPr marL="457200" lvl="1" indent="0">
              <a:lnSpc>
                <a:spcPct val="70000"/>
              </a:lnSpc>
              <a:buNone/>
            </a:pPr>
            <a:r>
              <a:rPr lang="fr-FR" dirty="0" smtClean="0">
                <a:solidFill>
                  <a:srgbClr val="203B73"/>
                </a:solidFill>
                <a:latin typeface="Arial" panose="020B0604020202020204" pitchFamily="34" charset="0"/>
                <a:cs typeface="Arial" panose="020B0604020202020204" pitchFamily="34" charset="0"/>
              </a:rPr>
              <a:t>	</a:t>
            </a:r>
            <a:r>
              <a:rPr lang="fr-FR" sz="1800" dirty="0" smtClean="0">
                <a:solidFill>
                  <a:srgbClr val="203B73"/>
                </a:solidFill>
                <a:latin typeface="Arial" panose="020B0604020202020204" pitchFamily="34" charset="0"/>
                <a:cs typeface="Arial" panose="020B0604020202020204" pitchFamily="34" charset="0"/>
              </a:rPr>
              <a:t>Regroupement de plusieurs prêts en un seul</a:t>
            </a:r>
            <a:endParaRPr lang="fr-FR" sz="1800" dirty="0">
              <a:solidFill>
                <a:srgbClr val="203B73"/>
              </a:solidFill>
              <a:latin typeface="Arial" panose="020B0604020202020204" pitchFamily="34" charset="0"/>
              <a:cs typeface="Arial" panose="020B0604020202020204" pitchFamily="34" charset="0"/>
            </a:endParaRPr>
          </a:p>
          <a:p>
            <a:pPr marL="457200" lvl="1" indent="0">
              <a:lnSpc>
                <a:spcPct val="70000"/>
              </a:lnSpc>
              <a:buNone/>
            </a:pPr>
            <a:endParaRPr lang="fr-FR" sz="1800" dirty="0">
              <a:solidFill>
                <a:srgbClr val="203B73"/>
              </a:solidFill>
              <a:latin typeface="Arial" panose="020B0604020202020204" pitchFamily="34" charset="0"/>
              <a:cs typeface="Arial" panose="020B0604020202020204" pitchFamily="34" charset="0"/>
            </a:endParaRPr>
          </a:p>
          <a:p>
            <a:pPr marL="457200" lvl="1" indent="0">
              <a:lnSpc>
                <a:spcPct val="70000"/>
              </a:lnSpc>
              <a:buNone/>
            </a:pPr>
            <a:r>
              <a:rPr lang="fr-FR" sz="1800" dirty="0" smtClean="0">
                <a:solidFill>
                  <a:srgbClr val="203B73"/>
                </a:solidFill>
                <a:latin typeface="Arial" panose="020B0604020202020204" pitchFamily="34" charset="0"/>
                <a:cs typeface="Arial" panose="020B0604020202020204" pitchFamily="34" charset="0"/>
              </a:rPr>
              <a:t>	Montant réduit des mensualités</a:t>
            </a:r>
            <a:endParaRPr lang="fr-FR" sz="1800" dirty="0">
              <a:solidFill>
                <a:srgbClr val="203B73"/>
              </a:solidFill>
              <a:latin typeface="Arial" panose="020B0604020202020204" pitchFamily="34" charset="0"/>
              <a:cs typeface="Arial" panose="020B0604020202020204" pitchFamily="34" charset="0"/>
            </a:endParaRPr>
          </a:p>
          <a:p>
            <a:pPr marL="457200" lvl="1" indent="0">
              <a:lnSpc>
                <a:spcPct val="70000"/>
              </a:lnSpc>
              <a:buNone/>
            </a:pPr>
            <a:endParaRPr lang="fr-FR" sz="1800" dirty="0">
              <a:solidFill>
                <a:srgbClr val="203B73"/>
              </a:solidFill>
              <a:latin typeface="Arial" panose="020B0604020202020204" pitchFamily="34" charset="0"/>
              <a:cs typeface="Arial" panose="020B0604020202020204" pitchFamily="34" charset="0"/>
            </a:endParaRPr>
          </a:p>
          <a:p>
            <a:pPr marL="457200" lvl="1" indent="0">
              <a:lnSpc>
                <a:spcPct val="70000"/>
              </a:lnSpc>
              <a:buNone/>
            </a:pPr>
            <a:r>
              <a:rPr lang="fr-FR" sz="1800" dirty="0" smtClean="0">
                <a:solidFill>
                  <a:srgbClr val="203B73"/>
                </a:solidFill>
                <a:latin typeface="Arial" panose="020B0604020202020204" pitchFamily="34" charset="0"/>
                <a:cs typeface="Arial" panose="020B0604020202020204" pitchFamily="34" charset="0"/>
              </a:rPr>
              <a:t>	Durée plus longue</a:t>
            </a:r>
          </a:p>
          <a:p>
            <a:pPr marL="457200" lvl="1" indent="0">
              <a:lnSpc>
                <a:spcPct val="70000"/>
              </a:lnSpc>
              <a:buNone/>
            </a:pPr>
            <a:endParaRPr lang="fr-FR" sz="1800" dirty="0" smtClean="0">
              <a:solidFill>
                <a:srgbClr val="203B73"/>
              </a:solidFill>
              <a:latin typeface="Arial" panose="020B0604020202020204" pitchFamily="34" charset="0"/>
              <a:cs typeface="Arial" panose="020B0604020202020204" pitchFamily="34" charset="0"/>
            </a:endParaRPr>
          </a:p>
          <a:p>
            <a:pPr marL="457200" lvl="1" indent="0">
              <a:lnSpc>
                <a:spcPct val="70000"/>
              </a:lnSpc>
              <a:buNone/>
            </a:pPr>
            <a:r>
              <a:rPr lang="fr-FR" sz="1800" dirty="0" smtClean="0">
                <a:solidFill>
                  <a:srgbClr val="203B73"/>
                </a:solidFill>
                <a:latin typeface="Arial" panose="020B0604020202020204" pitchFamily="34" charset="0"/>
                <a:cs typeface="Arial" panose="020B0604020202020204" pitchFamily="34" charset="0"/>
              </a:rPr>
              <a:t>	Dette finale plus élevée</a:t>
            </a:r>
            <a:endParaRPr lang="fr-FR" sz="1800" dirty="0">
              <a:solidFill>
                <a:srgbClr val="203B73"/>
              </a:solidFill>
              <a:latin typeface="Arial" panose="020B0604020202020204" pitchFamily="34" charset="0"/>
              <a:cs typeface="Arial" panose="020B0604020202020204" pitchFamily="34" charset="0"/>
            </a:endParaRPr>
          </a:p>
          <a:p>
            <a:pPr marL="457200" lvl="1" indent="0">
              <a:lnSpc>
                <a:spcPct val="70000"/>
              </a:lnSpc>
              <a:buNone/>
            </a:pPr>
            <a:endParaRPr lang="fr-FR" sz="2400" dirty="0">
              <a:latin typeface="Arial" panose="020B0604020202020204" pitchFamily="34" charset="0"/>
              <a:cs typeface="Arial" panose="020B0604020202020204" pitchFamily="34" charset="0"/>
            </a:endParaRPr>
          </a:p>
          <a:p>
            <a:pPr marL="0" indent="0">
              <a:buNone/>
            </a:pPr>
            <a:endParaRPr lang="fr-FR" dirty="0" smtClean="0">
              <a:latin typeface="Arial" panose="020B0604020202020204" pitchFamily="34" charset="0"/>
              <a:cs typeface="Arial" panose="020B0604020202020204" pitchFamily="34" charset="0"/>
            </a:endParaRPr>
          </a:p>
          <a:p>
            <a:pPr marL="0" indent="0">
              <a:buNone/>
            </a:pPr>
            <a:endParaRPr lang="fr-FR" dirty="0">
              <a:latin typeface="Arial" panose="020B0604020202020204" pitchFamily="34" charset="0"/>
              <a:cs typeface="Arial" panose="020B0604020202020204" pitchFamily="34" charset="0"/>
            </a:endParaRPr>
          </a:p>
        </p:txBody>
      </p:sp>
      <p:sp>
        <p:nvSpPr>
          <p:cNvPr id="3" name="Titre 2"/>
          <p:cNvSpPr>
            <a:spLocks noGrp="1"/>
          </p:cNvSpPr>
          <p:nvPr>
            <p:ph type="title"/>
          </p:nvPr>
        </p:nvSpPr>
        <p:spPr/>
        <p:txBody>
          <a:bodyPr/>
          <a:lstStyle/>
          <a:p>
            <a:pPr marL="0" indent="0">
              <a:buNone/>
            </a:pPr>
            <a:r>
              <a:rPr lang="fr-FR" dirty="0" smtClean="0">
                <a:solidFill>
                  <a:srgbClr val="203B73"/>
                </a:solidFill>
                <a:latin typeface="Arial" panose="020B0604020202020204" pitchFamily="34" charset="0"/>
                <a:cs typeface="Arial" panose="020B0604020202020204" pitchFamily="34" charset="0"/>
              </a:rPr>
              <a:t>IV.  Autres</a:t>
            </a:r>
            <a:endParaRPr lang="fr-FR" dirty="0">
              <a:solidFill>
                <a:srgbClr val="203B73"/>
              </a:solidFill>
              <a:latin typeface="Arial" panose="020B0604020202020204" pitchFamily="34" charset="0"/>
              <a:cs typeface="Arial" panose="020B0604020202020204" pitchFamily="34" charset="0"/>
            </a:endParaRPr>
          </a:p>
        </p:txBody>
      </p:sp>
      <p:sp>
        <p:nvSpPr>
          <p:cNvPr id="4" name="Espace réservé du texte 3"/>
          <p:cNvSpPr>
            <a:spLocks noGrp="1"/>
          </p:cNvSpPr>
          <p:nvPr>
            <p:ph type="body" sz="quarter" idx="11"/>
          </p:nvPr>
        </p:nvSpPr>
        <p:spPr/>
        <p:txBody>
          <a:bodyPr/>
          <a:lstStyle/>
          <a:p>
            <a:r>
              <a:rPr lang="fr-FR" dirty="0" smtClean="0"/>
              <a:t>Le crédit</a:t>
            </a:r>
            <a:endParaRPr lang="fr-FR" dirty="0"/>
          </a:p>
        </p:txBody>
      </p:sp>
      <p:sp>
        <p:nvSpPr>
          <p:cNvPr id="6" name="ZoneTexte 5"/>
          <p:cNvSpPr txBox="1"/>
          <p:nvPr/>
        </p:nvSpPr>
        <p:spPr>
          <a:xfrm>
            <a:off x="1618656" y="5374957"/>
            <a:ext cx="7525344" cy="646331"/>
          </a:xfrm>
          <a:prstGeom prst="rect">
            <a:avLst/>
          </a:prstGeom>
          <a:noFill/>
        </p:spPr>
        <p:txBody>
          <a:bodyPr wrap="square" rtlCol="0">
            <a:spAutoFit/>
          </a:bodyPr>
          <a:lstStyle/>
          <a:p>
            <a:r>
              <a:rPr lang="fr-FR" b="1" dirty="0">
                <a:solidFill>
                  <a:srgbClr val="203B73"/>
                </a:solidFill>
                <a:latin typeface="Arial" panose="020B0604020202020204" pitchFamily="34" charset="0"/>
                <a:cs typeface="Arial" panose="020B0604020202020204" pitchFamily="34" charset="0"/>
              </a:rPr>
              <a:t>Un établissement de crédit n'est jamais tenu d'accepter </a:t>
            </a:r>
            <a:r>
              <a:rPr lang="fr-FR" b="1" dirty="0" smtClean="0">
                <a:solidFill>
                  <a:srgbClr val="203B73"/>
                </a:solidFill>
                <a:latin typeface="Arial" panose="020B0604020202020204" pitchFamily="34" charset="0"/>
                <a:cs typeface="Arial" panose="020B0604020202020204" pitchFamily="34" charset="0"/>
              </a:rPr>
              <a:t>ce genre d’opération.</a:t>
            </a:r>
            <a:endParaRPr lang="fr-FR" b="1" dirty="0">
              <a:solidFill>
                <a:srgbClr val="203B73"/>
              </a:solidFill>
              <a:latin typeface="Arial" panose="020B0604020202020204" pitchFamily="34" charset="0"/>
              <a:cs typeface="Arial" panose="020B0604020202020204" pitchFamily="34" charset="0"/>
            </a:endParaRPr>
          </a:p>
        </p:txBody>
      </p:sp>
      <p:pic>
        <p:nvPicPr>
          <p:cNvPr id="20" name="Picture 3" descr="Y:\Education_financiere_Public\01-ACTIONS\A-PORTAIL\02-Images\6-Picto PPT\exclamation-in-triangle-bl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191" y="5157190"/>
            <a:ext cx="1010801" cy="10108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445" y="2388373"/>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445" y="291277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445" y="3408746"/>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376" y="3933056"/>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8475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79511" y="49822"/>
            <a:ext cx="8352929" cy="1077218"/>
          </a:xfrm>
          <a:prstGeom prst="rect">
            <a:avLst/>
          </a:prstGeom>
          <a:noFill/>
        </p:spPr>
        <p:txBody>
          <a:bodyPr wrap="square" rtlCol="0">
            <a:spAutoFit/>
          </a:bodyPr>
          <a:lstStyle/>
          <a:p>
            <a:pPr algn="ctr">
              <a:spcBef>
                <a:spcPct val="0"/>
              </a:spcBef>
            </a:pPr>
            <a:r>
              <a:rPr lang="fr-FR" sz="3200" b="1" dirty="0" smtClean="0">
                <a:solidFill>
                  <a:srgbClr val="CA2260"/>
                </a:solidFill>
                <a:latin typeface="Arial" panose="020B0604020202020204" pitchFamily="34" charset="0"/>
                <a:ea typeface="+mj-ea"/>
                <a:cs typeface="Arial" panose="020B0604020202020204" pitchFamily="34" charset="0"/>
              </a:rPr>
              <a:t>Selon vous, quels mots-clés correspondent à la convention AERAS?</a:t>
            </a:r>
            <a:endParaRPr lang="fr-FR" sz="3200" b="1" dirty="0">
              <a:solidFill>
                <a:srgbClr val="CA2260"/>
              </a:solidFill>
              <a:latin typeface="Arial" panose="020B0604020202020204" pitchFamily="34" charset="0"/>
              <a:ea typeface="+mj-ea"/>
              <a:cs typeface="Arial" panose="020B0604020202020204" pitchFamily="34" charset="0"/>
            </a:endParaRPr>
          </a:p>
        </p:txBody>
      </p:sp>
      <p:sp>
        <p:nvSpPr>
          <p:cNvPr id="14"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sp>
        <p:nvSpPr>
          <p:cNvPr id="2" name="Rectangle 1"/>
          <p:cNvSpPr/>
          <p:nvPr/>
        </p:nvSpPr>
        <p:spPr>
          <a:xfrm>
            <a:off x="587547" y="1774267"/>
            <a:ext cx="1518365" cy="369332"/>
          </a:xfrm>
          <a:prstGeom prst="rect">
            <a:avLst/>
          </a:prstGeom>
        </p:spPr>
        <p:txBody>
          <a:bodyPr wrap="none">
            <a:spAutoFit/>
          </a:bodyPr>
          <a:lstStyle/>
          <a:p>
            <a:pPr algn="ctr"/>
            <a:r>
              <a:rPr lang="fr-FR" dirty="0">
                <a:solidFill>
                  <a:srgbClr val="203B73"/>
                </a:solidFill>
                <a:latin typeface="Arial" panose="020B0604020202020204" pitchFamily="34" charset="0"/>
                <a:cs typeface="Arial" panose="020B0604020202020204" pitchFamily="34" charset="0"/>
              </a:rPr>
              <a:t>Droit à l’oubli</a:t>
            </a:r>
          </a:p>
        </p:txBody>
      </p:sp>
      <p:sp>
        <p:nvSpPr>
          <p:cNvPr id="3" name="Rectangle 2"/>
          <p:cNvSpPr/>
          <p:nvPr/>
        </p:nvSpPr>
        <p:spPr>
          <a:xfrm>
            <a:off x="2957412" y="1829723"/>
            <a:ext cx="2585708" cy="954107"/>
          </a:xfrm>
          <a:prstGeom prst="rect">
            <a:avLst/>
          </a:prstGeom>
        </p:spPr>
        <p:txBody>
          <a:bodyPr wrap="square">
            <a:spAutoFit/>
          </a:bodyPr>
          <a:lstStyle/>
          <a:p>
            <a:pPr algn="ctr"/>
            <a:r>
              <a:rPr lang="fr-FR" sz="2800" b="1" dirty="0">
                <a:solidFill>
                  <a:srgbClr val="203B73"/>
                </a:solidFill>
                <a:latin typeface="Arial" panose="020B0604020202020204" pitchFamily="34" charset="0"/>
                <a:cs typeface="Arial" panose="020B0604020202020204" pitchFamily="34" charset="0"/>
              </a:rPr>
              <a:t>Pas de limite d’âge</a:t>
            </a:r>
          </a:p>
        </p:txBody>
      </p:sp>
      <p:sp>
        <p:nvSpPr>
          <p:cNvPr id="4" name="Rectangle 3"/>
          <p:cNvSpPr/>
          <p:nvPr/>
        </p:nvSpPr>
        <p:spPr>
          <a:xfrm>
            <a:off x="1459407" y="3390205"/>
            <a:ext cx="2813206" cy="461665"/>
          </a:xfrm>
          <a:prstGeom prst="rect">
            <a:avLst/>
          </a:prstGeom>
        </p:spPr>
        <p:txBody>
          <a:bodyPr wrap="none">
            <a:spAutoFit/>
          </a:bodyPr>
          <a:lstStyle/>
          <a:p>
            <a:pPr algn="ctr"/>
            <a:r>
              <a:rPr lang="fr-FR" sz="2400" b="1" dirty="0">
                <a:solidFill>
                  <a:srgbClr val="203B73"/>
                </a:solidFill>
                <a:latin typeface="Arial" panose="020B0604020202020204" pitchFamily="34" charset="0"/>
                <a:cs typeface="Arial" panose="020B0604020202020204" pitchFamily="34" charset="0"/>
              </a:rPr>
              <a:t>Taux préférentiels</a:t>
            </a:r>
          </a:p>
        </p:txBody>
      </p:sp>
      <p:sp>
        <p:nvSpPr>
          <p:cNvPr id="12" name="Rectangle 11"/>
          <p:cNvSpPr/>
          <p:nvPr/>
        </p:nvSpPr>
        <p:spPr>
          <a:xfrm>
            <a:off x="5512148" y="3872763"/>
            <a:ext cx="1954381" cy="369332"/>
          </a:xfrm>
          <a:prstGeom prst="rect">
            <a:avLst/>
          </a:prstGeom>
        </p:spPr>
        <p:txBody>
          <a:bodyPr wrap="none">
            <a:spAutoFit/>
          </a:bodyPr>
          <a:lstStyle/>
          <a:p>
            <a:pPr algn="ctr"/>
            <a:r>
              <a:rPr lang="fr-FR" dirty="0">
                <a:solidFill>
                  <a:srgbClr val="203B73"/>
                </a:solidFill>
                <a:latin typeface="Arial" panose="020B0604020202020204" pitchFamily="34" charset="0"/>
                <a:cs typeface="Arial" panose="020B0604020202020204" pitchFamily="34" charset="0"/>
              </a:rPr>
              <a:t>Assurance décès</a:t>
            </a:r>
          </a:p>
        </p:txBody>
      </p:sp>
      <p:sp>
        <p:nvSpPr>
          <p:cNvPr id="15" name="Rectangle 14"/>
          <p:cNvSpPr/>
          <p:nvPr/>
        </p:nvSpPr>
        <p:spPr>
          <a:xfrm>
            <a:off x="538672" y="4744936"/>
            <a:ext cx="2665176" cy="1200329"/>
          </a:xfrm>
          <a:prstGeom prst="rect">
            <a:avLst/>
          </a:prstGeom>
        </p:spPr>
        <p:txBody>
          <a:bodyPr wrap="square">
            <a:spAutoFit/>
          </a:bodyPr>
          <a:lstStyle/>
          <a:p>
            <a:pPr algn="ctr"/>
            <a:r>
              <a:rPr lang="fr-FR" sz="3600" b="1" dirty="0">
                <a:solidFill>
                  <a:srgbClr val="203B73"/>
                </a:solidFill>
                <a:latin typeface="Arial" panose="020B0604020202020204" pitchFamily="34" charset="0"/>
                <a:cs typeface="Arial" panose="020B0604020202020204" pitchFamily="34" charset="0"/>
              </a:rPr>
              <a:t>Prêt immobilier</a:t>
            </a:r>
          </a:p>
        </p:txBody>
      </p:sp>
      <p:sp>
        <p:nvSpPr>
          <p:cNvPr id="16" name="Rectangle 15"/>
          <p:cNvSpPr/>
          <p:nvPr/>
        </p:nvSpPr>
        <p:spPr>
          <a:xfrm>
            <a:off x="4248199" y="4727455"/>
            <a:ext cx="4419801" cy="584775"/>
          </a:xfrm>
          <a:prstGeom prst="rect">
            <a:avLst/>
          </a:prstGeom>
        </p:spPr>
        <p:txBody>
          <a:bodyPr wrap="none">
            <a:spAutoFit/>
          </a:bodyPr>
          <a:lstStyle/>
          <a:p>
            <a:pPr algn="ctr"/>
            <a:r>
              <a:rPr lang="fr-FR" sz="3200" dirty="0">
                <a:solidFill>
                  <a:srgbClr val="203B73"/>
                </a:solidFill>
                <a:latin typeface="Arial" panose="020B0604020202020204" pitchFamily="34" charset="0"/>
                <a:cs typeface="Arial" panose="020B0604020202020204" pitchFamily="34" charset="0"/>
              </a:rPr>
              <a:t>Questionnaire de santé</a:t>
            </a:r>
          </a:p>
        </p:txBody>
      </p:sp>
      <p:pic>
        <p:nvPicPr>
          <p:cNvPr id="11" name="Picture 2" descr="Y:\Education_financiere_Public\01-ACTIONS\A-PORTAIL\02-Images\6-Picto PPT\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1501781"/>
            <a:ext cx="2119256" cy="211925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eur droit 12">
            <a:extLst>
              <a:ext uri="{FF2B5EF4-FFF2-40B4-BE49-F238E27FC236}">
                <a16:creationId xmlns:a16="http://schemas.microsoft.com/office/drawing/2014/main" id="{72115C6C-291F-4541-9EE3-D05F4ED77541}"/>
              </a:ext>
            </a:extLst>
          </p:cNvPr>
          <p:cNvCxnSpPr>
            <a:cxnSpLocks/>
          </p:cNvCxnSpPr>
          <p:nvPr/>
        </p:nvCxnSpPr>
        <p:spPr>
          <a:xfrm>
            <a:off x="2105912" y="3235966"/>
            <a:ext cx="1338308" cy="688970"/>
          </a:xfrm>
          <a:prstGeom prst="line">
            <a:avLst/>
          </a:prstGeom>
          <a:ln/>
        </p:spPr>
        <p:style>
          <a:lnRef idx="2">
            <a:schemeClr val="dk1"/>
          </a:lnRef>
          <a:fillRef idx="0">
            <a:schemeClr val="dk1"/>
          </a:fillRef>
          <a:effectRef idx="1">
            <a:schemeClr val="dk1"/>
          </a:effectRef>
          <a:fontRef idx="minor">
            <a:schemeClr val="tx1"/>
          </a:fontRef>
        </p:style>
      </p:cxnSp>
      <p:cxnSp>
        <p:nvCxnSpPr>
          <p:cNvPr id="17" name="Connecteur droit 16">
            <a:extLst>
              <a:ext uri="{FF2B5EF4-FFF2-40B4-BE49-F238E27FC236}">
                <a16:creationId xmlns:a16="http://schemas.microsoft.com/office/drawing/2014/main" id="{72115C6C-291F-4541-9EE3-D05F4ED77541}"/>
              </a:ext>
            </a:extLst>
          </p:cNvPr>
          <p:cNvCxnSpPr>
            <a:cxnSpLocks/>
          </p:cNvCxnSpPr>
          <p:nvPr/>
        </p:nvCxnSpPr>
        <p:spPr>
          <a:xfrm>
            <a:off x="3203848" y="1635111"/>
            <a:ext cx="1944216" cy="1156574"/>
          </a:xfrm>
          <a:prstGeom prst="line">
            <a:avLst/>
          </a:prstGeom>
          <a:ln/>
        </p:spPr>
        <p:style>
          <a:lnRef idx="2">
            <a:schemeClr val="dk1"/>
          </a:lnRef>
          <a:fillRef idx="0">
            <a:schemeClr val="dk1"/>
          </a:fillRef>
          <a:effectRef idx="1">
            <a:schemeClr val="dk1"/>
          </a:effectRef>
          <a:fontRef idx="minor">
            <a:schemeClr val="tx1"/>
          </a:fontRef>
        </p:style>
      </p:cxnSp>
      <p:cxnSp>
        <p:nvCxnSpPr>
          <p:cNvPr id="18" name="Connecteur droit 17">
            <a:extLst>
              <a:ext uri="{FF2B5EF4-FFF2-40B4-BE49-F238E27FC236}">
                <a16:creationId xmlns:a16="http://schemas.microsoft.com/office/drawing/2014/main" id="{97AB034B-60AF-4036-ADD2-876088795E43}"/>
              </a:ext>
            </a:extLst>
          </p:cNvPr>
          <p:cNvCxnSpPr>
            <a:cxnSpLocks/>
          </p:cNvCxnSpPr>
          <p:nvPr/>
        </p:nvCxnSpPr>
        <p:spPr>
          <a:xfrm flipH="1">
            <a:off x="2016836" y="3243821"/>
            <a:ext cx="1380321" cy="687750"/>
          </a:xfrm>
          <a:prstGeom prst="line">
            <a:avLst/>
          </a:prstGeom>
          <a:ln/>
        </p:spPr>
        <p:style>
          <a:lnRef idx="2">
            <a:schemeClr val="dk1"/>
          </a:lnRef>
          <a:fillRef idx="0">
            <a:schemeClr val="dk1"/>
          </a:fillRef>
          <a:effectRef idx="1">
            <a:schemeClr val="dk1"/>
          </a:effectRef>
          <a:fontRef idx="minor">
            <a:schemeClr val="tx1"/>
          </a:fontRef>
        </p:style>
      </p:cxnSp>
      <p:cxnSp>
        <p:nvCxnSpPr>
          <p:cNvPr id="19" name="Connecteur droit 18">
            <a:extLst>
              <a:ext uri="{FF2B5EF4-FFF2-40B4-BE49-F238E27FC236}">
                <a16:creationId xmlns:a16="http://schemas.microsoft.com/office/drawing/2014/main" id="{97AB034B-60AF-4036-ADD2-876088795E43}"/>
              </a:ext>
            </a:extLst>
          </p:cNvPr>
          <p:cNvCxnSpPr>
            <a:cxnSpLocks/>
          </p:cNvCxnSpPr>
          <p:nvPr/>
        </p:nvCxnSpPr>
        <p:spPr>
          <a:xfrm flipH="1">
            <a:off x="3203848" y="1604157"/>
            <a:ext cx="1800200" cy="1209465"/>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8388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79512" y="928798"/>
            <a:ext cx="8964488" cy="5884538"/>
          </a:xfrm>
        </p:spPr>
        <p:txBody>
          <a:bodyPr>
            <a:normAutofit fontScale="92500" lnSpcReduction="20000"/>
          </a:bodyPr>
          <a:lstStyle/>
          <a:p>
            <a:pPr marL="0" indent="0">
              <a:buNone/>
            </a:pPr>
            <a:r>
              <a:rPr lang="fr-FR" sz="2200" b="1" dirty="0" smtClean="0">
                <a:solidFill>
                  <a:srgbClr val="CA2260"/>
                </a:solidFill>
                <a:latin typeface="Arial" panose="020B0604020202020204" pitchFamily="34" charset="0"/>
                <a:cs typeface="Arial" panose="020B0604020202020204" pitchFamily="34" charset="0"/>
              </a:rPr>
              <a:t>Focus </a:t>
            </a:r>
            <a:r>
              <a:rPr lang="fr-FR" sz="2200" b="1" dirty="0">
                <a:solidFill>
                  <a:srgbClr val="CA2260"/>
                </a:solidFill>
                <a:latin typeface="Arial" panose="020B0604020202020204" pitchFamily="34" charset="0"/>
                <a:cs typeface="Arial" panose="020B0604020202020204" pitchFamily="34" charset="0"/>
              </a:rPr>
              <a:t>convention AERAS : </a:t>
            </a:r>
            <a:r>
              <a:rPr lang="fr-FR" sz="2200" b="1" dirty="0" smtClean="0">
                <a:solidFill>
                  <a:srgbClr val="CA2260"/>
                </a:solidFill>
                <a:latin typeface="Arial" panose="020B0604020202020204" pitchFamily="34" charset="0"/>
                <a:cs typeface="Arial" panose="020B0604020202020204" pitchFamily="34" charset="0"/>
              </a:rPr>
              <a:t>s’Assurer </a:t>
            </a:r>
            <a:r>
              <a:rPr lang="fr-FR" sz="2200" b="1" dirty="0">
                <a:solidFill>
                  <a:srgbClr val="CA2260"/>
                </a:solidFill>
                <a:latin typeface="Arial" panose="020B0604020202020204" pitchFamily="34" charset="0"/>
                <a:cs typeface="Arial" panose="020B0604020202020204" pitchFamily="34" charset="0"/>
              </a:rPr>
              <a:t>et Emprunter avec un </a:t>
            </a:r>
            <a:endParaRPr lang="fr-FR" sz="2200" b="1" dirty="0" smtClean="0">
              <a:solidFill>
                <a:srgbClr val="CA2260"/>
              </a:solidFill>
              <a:latin typeface="Arial" panose="020B0604020202020204" pitchFamily="34" charset="0"/>
              <a:cs typeface="Arial" panose="020B0604020202020204" pitchFamily="34" charset="0"/>
            </a:endParaRPr>
          </a:p>
          <a:p>
            <a:pPr marL="0" indent="0">
              <a:buNone/>
            </a:pPr>
            <a:r>
              <a:rPr lang="fr-FR" sz="2200" b="1" dirty="0" smtClean="0">
                <a:solidFill>
                  <a:srgbClr val="CA2260"/>
                </a:solidFill>
                <a:latin typeface="Arial" panose="020B0604020202020204" pitchFamily="34" charset="0"/>
                <a:cs typeface="Arial" panose="020B0604020202020204" pitchFamily="34" charset="0"/>
              </a:rPr>
              <a:t>Risque </a:t>
            </a:r>
            <a:r>
              <a:rPr lang="fr-FR" sz="2200" b="1" dirty="0">
                <a:solidFill>
                  <a:srgbClr val="CA2260"/>
                </a:solidFill>
                <a:latin typeface="Arial" panose="020B0604020202020204" pitchFamily="34" charset="0"/>
                <a:cs typeface="Arial" panose="020B0604020202020204" pitchFamily="34" charset="0"/>
              </a:rPr>
              <a:t>Aggravé de Santé</a:t>
            </a:r>
          </a:p>
          <a:p>
            <a:pPr marL="457200" lvl="1" indent="0">
              <a:buNone/>
            </a:pPr>
            <a:endParaRPr lang="fr-FR" sz="1100" dirty="0" smtClean="0">
              <a:latin typeface="Arial" panose="020B0604020202020204" pitchFamily="34" charset="0"/>
              <a:cs typeface="Arial" panose="020B0604020202020204" pitchFamily="34" charset="0"/>
            </a:endParaRPr>
          </a:p>
          <a:p>
            <a:pPr marL="457200" lvl="1" indent="0">
              <a:buNone/>
            </a:pPr>
            <a:r>
              <a:rPr lang="fr-FR" sz="1800" dirty="0" smtClean="0">
                <a:solidFill>
                  <a:srgbClr val="203B73"/>
                </a:solidFill>
                <a:latin typeface="Arial" panose="020B0604020202020204" pitchFamily="34" charset="0"/>
                <a:cs typeface="Arial" panose="020B0604020202020204" pitchFamily="34" charset="0"/>
              </a:rPr>
              <a:t>Faciliter </a:t>
            </a:r>
            <a:r>
              <a:rPr lang="fr-FR" sz="1800" dirty="0">
                <a:solidFill>
                  <a:srgbClr val="203B73"/>
                </a:solidFill>
                <a:latin typeface="Arial" panose="020B0604020202020204" pitchFamily="34" charset="0"/>
                <a:cs typeface="Arial" panose="020B0604020202020204" pitchFamily="34" charset="0"/>
              </a:rPr>
              <a:t>l’accès à l’assurance et à l’emprunt des personnes ayant </a:t>
            </a:r>
            <a:r>
              <a:rPr lang="fr-FR" sz="1800" dirty="0" smtClean="0">
                <a:solidFill>
                  <a:srgbClr val="203B73"/>
                </a:solidFill>
                <a:latin typeface="Arial" panose="020B0604020202020204" pitchFamily="34" charset="0"/>
                <a:cs typeface="Arial" panose="020B0604020202020204" pitchFamily="34" charset="0"/>
              </a:rPr>
              <a:t>ou ayant eu un </a:t>
            </a:r>
            <a:r>
              <a:rPr lang="fr-FR" sz="1800" dirty="0">
                <a:solidFill>
                  <a:srgbClr val="203B73"/>
                </a:solidFill>
                <a:latin typeface="Arial" panose="020B0604020202020204" pitchFamily="34" charset="0"/>
                <a:cs typeface="Arial" panose="020B0604020202020204" pitchFamily="34" charset="0"/>
              </a:rPr>
              <a:t>grave problème de </a:t>
            </a:r>
            <a:r>
              <a:rPr lang="fr-FR" sz="1800" dirty="0" smtClean="0">
                <a:solidFill>
                  <a:srgbClr val="203B73"/>
                </a:solidFill>
                <a:latin typeface="Arial" panose="020B0604020202020204" pitchFamily="34" charset="0"/>
                <a:cs typeface="Arial" panose="020B0604020202020204" pitchFamily="34" charset="0"/>
              </a:rPr>
              <a:t>santé</a:t>
            </a:r>
          </a:p>
          <a:p>
            <a:pPr marL="457200" lvl="1" indent="0">
              <a:buNone/>
            </a:pPr>
            <a:endParaRPr lang="fr-FR" sz="1800" dirty="0" smtClean="0">
              <a:solidFill>
                <a:srgbClr val="203B73"/>
              </a:solidFill>
              <a:latin typeface="Arial" panose="020B0604020202020204" pitchFamily="34" charset="0"/>
              <a:cs typeface="Arial" panose="020B0604020202020204" pitchFamily="34" charset="0"/>
            </a:endParaRPr>
          </a:p>
          <a:p>
            <a:pPr marL="457200" lvl="1" indent="0">
              <a:buNone/>
            </a:pPr>
            <a:r>
              <a:rPr lang="fr-FR" sz="1800" dirty="0" smtClean="0">
                <a:solidFill>
                  <a:srgbClr val="203B73"/>
                </a:solidFill>
                <a:latin typeface="Arial" panose="020B0604020202020204" pitchFamily="34" charset="0"/>
                <a:cs typeface="Arial" panose="020B0604020202020204" pitchFamily="34" charset="0"/>
              </a:rPr>
              <a:t>Concerne les crédits immobiliers et les crédits professionnels, à condition que : </a:t>
            </a:r>
            <a:endParaRPr lang="fr-FR" sz="1800" dirty="0">
              <a:solidFill>
                <a:srgbClr val="203B73"/>
              </a:solidFill>
              <a:latin typeface="Arial" panose="020B0604020202020204" pitchFamily="34" charset="0"/>
              <a:cs typeface="Arial" panose="020B0604020202020204" pitchFamily="34" charset="0"/>
            </a:endParaRPr>
          </a:p>
          <a:p>
            <a:pPr lvl="1">
              <a:buFont typeface="Wingdings" panose="05000000000000000000" pitchFamily="2" charset="2"/>
              <a:buChar char="ü"/>
            </a:pPr>
            <a:r>
              <a:rPr lang="fr-FR" sz="1800" dirty="0">
                <a:solidFill>
                  <a:srgbClr val="203B73"/>
                </a:solidFill>
                <a:latin typeface="Arial" panose="020B0604020202020204" pitchFamily="34" charset="0"/>
                <a:cs typeface="Arial" panose="020B0604020202020204" pitchFamily="34" charset="0"/>
              </a:rPr>
              <a:t>l'échéance des contrats d'assurance </a:t>
            </a:r>
            <a:r>
              <a:rPr lang="fr-FR" sz="1800" dirty="0" smtClean="0">
                <a:solidFill>
                  <a:srgbClr val="203B73"/>
                </a:solidFill>
                <a:latin typeface="Arial" panose="020B0604020202020204" pitchFamily="34" charset="0"/>
                <a:cs typeface="Arial" panose="020B0604020202020204" pitchFamily="34" charset="0"/>
              </a:rPr>
              <a:t>intervienne avant </a:t>
            </a:r>
            <a:r>
              <a:rPr lang="fr-FR" sz="1800" dirty="0">
                <a:solidFill>
                  <a:srgbClr val="203B73"/>
                </a:solidFill>
                <a:latin typeface="Arial" panose="020B0604020202020204" pitchFamily="34" charset="0"/>
                <a:cs typeface="Arial" panose="020B0604020202020204" pitchFamily="34" charset="0"/>
              </a:rPr>
              <a:t>le 71ème anniversaire de l'emprunteur ;</a:t>
            </a:r>
          </a:p>
          <a:p>
            <a:pPr lvl="1">
              <a:buFont typeface="Wingdings" panose="05000000000000000000" pitchFamily="2" charset="2"/>
              <a:buChar char="ü"/>
            </a:pPr>
            <a:r>
              <a:rPr lang="fr-FR" sz="1800" dirty="0">
                <a:solidFill>
                  <a:srgbClr val="203B73"/>
                </a:solidFill>
                <a:latin typeface="Arial" panose="020B0604020202020204" pitchFamily="34" charset="0"/>
                <a:cs typeface="Arial" panose="020B0604020202020204" pitchFamily="34" charset="0"/>
              </a:rPr>
              <a:t>s'agissant des prêts immobiliers concernant la résidence principale, la part assurée n’excède pas 320 000 €, sans tenir compte des crédits relais ;</a:t>
            </a:r>
          </a:p>
          <a:p>
            <a:pPr lvl="1">
              <a:buFont typeface="Wingdings" panose="05000000000000000000" pitchFamily="2" charset="2"/>
              <a:buChar char="ü"/>
            </a:pPr>
            <a:r>
              <a:rPr lang="fr-FR" sz="1800" dirty="0">
                <a:solidFill>
                  <a:srgbClr val="203B73"/>
                </a:solidFill>
                <a:latin typeface="Arial" panose="020B0604020202020204" pitchFamily="34" charset="0"/>
                <a:cs typeface="Arial" panose="020B0604020202020204" pitchFamily="34" charset="0"/>
              </a:rPr>
              <a:t>dans les autres cas de prêts immobiliers et de prêts professionnels, la part assurée sur l'encours cumulé de prêts n’excède pas 320 000 €.</a:t>
            </a:r>
          </a:p>
          <a:p>
            <a:pPr marL="457200" lvl="1" indent="0">
              <a:buNone/>
            </a:pPr>
            <a:endParaRPr lang="fr-FR" sz="1800" dirty="0" smtClean="0">
              <a:solidFill>
                <a:srgbClr val="203B73"/>
              </a:solidFill>
              <a:latin typeface="Arial" panose="020B0604020202020204" pitchFamily="34" charset="0"/>
              <a:cs typeface="Arial" panose="020B0604020202020204" pitchFamily="34" charset="0"/>
            </a:endParaRPr>
          </a:p>
          <a:p>
            <a:pPr marL="457200" lvl="1" indent="0">
              <a:buNone/>
            </a:pPr>
            <a:r>
              <a:rPr lang="fr-FR" sz="1800" dirty="0" smtClean="0">
                <a:solidFill>
                  <a:srgbClr val="203B73"/>
                </a:solidFill>
                <a:latin typeface="Arial" panose="020B0604020202020204" pitchFamily="34" charset="0"/>
                <a:cs typeface="Arial" panose="020B0604020202020204" pitchFamily="34" charset="0"/>
              </a:rPr>
              <a:t>Et </a:t>
            </a:r>
            <a:r>
              <a:rPr lang="fr-FR" sz="1800" dirty="0">
                <a:solidFill>
                  <a:srgbClr val="203B73"/>
                </a:solidFill>
                <a:latin typeface="Arial" panose="020B0604020202020204" pitchFamily="34" charset="0"/>
                <a:cs typeface="Arial" panose="020B0604020202020204" pitchFamily="34" charset="0"/>
              </a:rPr>
              <a:t>les crédits à la consommation pour un achat </a:t>
            </a:r>
            <a:r>
              <a:rPr lang="fr-FR" sz="1800" dirty="0" smtClean="0">
                <a:solidFill>
                  <a:srgbClr val="203B73"/>
                </a:solidFill>
                <a:latin typeface="Arial" panose="020B0604020202020204" pitchFamily="34" charset="0"/>
                <a:cs typeface="Arial" panose="020B0604020202020204" pitchFamily="34" charset="0"/>
              </a:rPr>
              <a:t>précis, à condition que :</a:t>
            </a:r>
            <a:endParaRPr lang="fr-FR" dirty="0">
              <a:latin typeface="Arial" panose="020B0604020202020204" pitchFamily="34" charset="0"/>
              <a:cs typeface="Arial" panose="020B0604020202020204" pitchFamily="34" charset="0"/>
            </a:endParaRPr>
          </a:p>
          <a:p>
            <a:pPr lvl="1" fontAlgn="base">
              <a:spcAft>
                <a:spcPct val="0"/>
              </a:spcAft>
              <a:buFont typeface="Wingdings" panose="05000000000000000000" pitchFamily="2" charset="2"/>
              <a:buChar char="ü"/>
            </a:pPr>
            <a:r>
              <a:rPr lang="fr-FR" altLang="fr-FR" sz="1800" dirty="0" smtClean="0">
                <a:solidFill>
                  <a:srgbClr val="203B73"/>
                </a:solidFill>
                <a:latin typeface="Arial" panose="020B0604020202020204" pitchFamily="34" charset="0"/>
                <a:cs typeface="Arial" panose="020B0604020202020204" pitchFamily="34" charset="0"/>
              </a:rPr>
              <a:t>L’emprunteur soit âgé </a:t>
            </a:r>
            <a:r>
              <a:rPr lang="fr-FR" altLang="fr-FR" sz="1800" dirty="0">
                <a:solidFill>
                  <a:srgbClr val="203B73"/>
                </a:solidFill>
                <a:latin typeface="Arial" panose="020B0604020202020204" pitchFamily="34" charset="0"/>
                <a:cs typeface="Arial" panose="020B0604020202020204" pitchFamily="34" charset="0"/>
              </a:rPr>
              <a:t>au maximum de 50 ans ; </a:t>
            </a:r>
          </a:p>
          <a:p>
            <a:pPr lvl="1" fontAlgn="base">
              <a:spcAft>
                <a:spcPct val="0"/>
              </a:spcAft>
              <a:buFont typeface="Wingdings" panose="05000000000000000000" pitchFamily="2" charset="2"/>
              <a:buChar char="ü"/>
            </a:pPr>
            <a:r>
              <a:rPr lang="fr-FR" altLang="fr-FR" sz="1800" dirty="0" smtClean="0">
                <a:solidFill>
                  <a:srgbClr val="203B73"/>
                </a:solidFill>
                <a:latin typeface="Arial" panose="020B0604020202020204" pitchFamily="34" charset="0"/>
                <a:cs typeface="Arial" panose="020B0604020202020204" pitchFamily="34" charset="0"/>
              </a:rPr>
              <a:t>La durée </a:t>
            </a:r>
            <a:r>
              <a:rPr lang="fr-FR" altLang="fr-FR" sz="1800" dirty="0">
                <a:solidFill>
                  <a:srgbClr val="203B73"/>
                </a:solidFill>
                <a:latin typeface="Arial" panose="020B0604020202020204" pitchFamily="34" charset="0"/>
                <a:cs typeface="Arial" panose="020B0604020202020204" pitchFamily="34" charset="0"/>
              </a:rPr>
              <a:t>du crédit </a:t>
            </a:r>
            <a:r>
              <a:rPr lang="fr-FR" altLang="fr-FR" sz="1800" dirty="0" smtClean="0">
                <a:solidFill>
                  <a:srgbClr val="203B73"/>
                </a:solidFill>
                <a:latin typeface="Arial" panose="020B0604020202020204" pitchFamily="34" charset="0"/>
                <a:cs typeface="Arial" panose="020B0604020202020204" pitchFamily="34" charset="0"/>
              </a:rPr>
              <a:t>soit </a:t>
            </a:r>
            <a:r>
              <a:rPr lang="fr-FR" altLang="fr-FR" sz="1800" dirty="0">
                <a:solidFill>
                  <a:srgbClr val="203B73"/>
                </a:solidFill>
                <a:latin typeface="Arial" panose="020B0604020202020204" pitchFamily="34" charset="0"/>
                <a:cs typeface="Arial" panose="020B0604020202020204" pitchFamily="34" charset="0"/>
              </a:rPr>
              <a:t>inférieure ou égale à 4 ans ; </a:t>
            </a:r>
          </a:p>
          <a:p>
            <a:pPr lvl="1" fontAlgn="base">
              <a:spcAft>
                <a:spcPct val="0"/>
              </a:spcAft>
              <a:buFont typeface="Wingdings" panose="05000000000000000000" pitchFamily="2" charset="2"/>
              <a:buChar char="ü"/>
            </a:pPr>
            <a:r>
              <a:rPr lang="fr-FR" altLang="fr-FR" sz="1800" dirty="0" smtClean="0">
                <a:solidFill>
                  <a:srgbClr val="203B73"/>
                </a:solidFill>
                <a:latin typeface="Arial" panose="020B0604020202020204" pitchFamily="34" charset="0"/>
                <a:cs typeface="Arial" panose="020B0604020202020204" pitchFamily="34" charset="0"/>
              </a:rPr>
              <a:t>Le montant </a:t>
            </a:r>
            <a:r>
              <a:rPr lang="fr-FR" altLang="fr-FR" sz="1800" dirty="0">
                <a:solidFill>
                  <a:srgbClr val="203B73"/>
                </a:solidFill>
                <a:latin typeface="Arial" panose="020B0604020202020204" pitchFamily="34" charset="0"/>
                <a:cs typeface="Arial" panose="020B0604020202020204" pitchFamily="34" charset="0"/>
              </a:rPr>
              <a:t>cumulé </a:t>
            </a:r>
            <a:r>
              <a:rPr lang="fr-FR" altLang="fr-FR" sz="1800" dirty="0" smtClean="0">
                <a:solidFill>
                  <a:srgbClr val="203B73"/>
                </a:solidFill>
                <a:latin typeface="Arial" panose="020B0604020202020204" pitchFamily="34" charset="0"/>
                <a:cs typeface="Arial" panose="020B0604020202020204" pitchFamily="34" charset="0"/>
              </a:rPr>
              <a:t>des </a:t>
            </a:r>
            <a:r>
              <a:rPr lang="fr-FR" altLang="fr-FR" sz="1800" dirty="0">
                <a:solidFill>
                  <a:srgbClr val="203B73"/>
                </a:solidFill>
                <a:latin typeface="Arial" panose="020B0604020202020204" pitchFamily="34" charset="0"/>
                <a:cs typeface="Arial" panose="020B0604020202020204" pitchFamily="34" charset="0"/>
              </a:rPr>
              <a:t>crédits entrant dans cette catégorie ne </a:t>
            </a:r>
            <a:r>
              <a:rPr lang="fr-FR" altLang="fr-FR" sz="1800" dirty="0" smtClean="0">
                <a:solidFill>
                  <a:srgbClr val="203B73"/>
                </a:solidFill>
                <a:latin typeface="Arial" panose="020B0604020202020204" pitchFamily="34" charset="0"/>
                <a:cs typeface="Arial" panose="020B0604020202020204" pitchFamily="34" charset="0"/>
              </a:rPr>
              <a:t>dépasse </a:t>
            </a:r>
            <a:r>
              <a:rPr lang="fr-FR" altLang="fr-FR" sz="1800" dirty="0">
                <a:solidFill>
                  <a:srgbClr val="203B73"/>
                </a:solidFill>
                <a:latin typeface="Arial" panose="020B0604020202020204" pitchFamily="34" charset="0"/>
                <a:cs typeface="Arial" panose="020B0604020202020204" pitchFamily="34" charset="0"/>
              </a:rPr>
              <a:t>pas </a:t>
            </a:r>
            <a:r>
              <a:rPr lang="fr-FR" altLang="fr-FR" sz="1800" dirty="0" smtClean="0">
                <a:solidFill>
                  <a:srgbClr val="203B73"/>
                </a:solidFill>
                <a:latin typeface="Arial" panose="020B0604020202020204" pitchFamily="34" charset="0"/>
                <a:cs typeface="Arial" panose="020B0604020202020204" pitchFamily="34" charset="0"/>
              </a:rPr>
              <a:t>        17 </a:t>
            </a:r>
            <a:r>
              <a:rPr lang="fr-FR" altLang="fr-FR" sz="1800" dirty="0">
                <a:solidFill>
                  <a:srgbClr val="203B73"/>
                </a:solidFill>
                <a:latin typeface="Arial" panose="020B0604020202020204" pitchFamily="34" charset="0"/>
                <a:cs typeface="Arial" panose="020B0604020202020204" pitchFamily="34" charset="0"/>
              </a:rPr>
              <a:t>000</a:t>
            </a:r>
            <a:r>
              <a:rPr lang="fr-FR" altLang="fr-FR" sz="1800" dirty="0" smtClean="0">
                <a:solidFill>
                  <a:srgbClr val="203B73"/>
                </a:solidFill>
                <a:latin typeface="Arial" panose="020B0604020202020204" pitchFamily="34" charset="0"/>
                <a:cs typeface="Arial" panose="020B0604020202020204" pitchFamily="34" charset="0"/>
              </a:rPr>
              <a:t>€</a:t>
            </a:r>
          </a:p>
          <a:p>
            <a:pPr marL="457200" lvl="1" indent="0" fontAlgn="base">
              <a:spcAft>
                <a:spcPct val="0"/>
              </a:spcAft>
              <a:buNone/>
            </a:pPr>
            <a:endParaRPr lang="fr-FR" sz="1800" dirty="0">
              <a:solidFill>
                <a:srgbClr val="203B73"/>
              </a:solidFill>
              <a:latin typeface="Arial" panose="020B0604020202020204" pitchFamily="34" charset="0"/>
              <a:cs typeface="Arial" panose="020B0604020202020204" pitchFamily="34" charset="0"/>
            </a:endParaRPr>
          </a:p>
          <a:p>
            <a:pPr marL="457200" lvl="1" indent="0">
              <a:buNone/>
            </a:pPr>
            <a:r>
              <a:rPr lang="fr-FR" sz="1800" dirty="0" smtClean="0">
                <a:solidFill>
                  <a:srgbClr val="203B73"/>
                </a:solidFill>
                <a:latin typeface="Arial" panose="020B0604020202020204" pitchFamily="34" charset="0"/>
                <a:cs typeface="Arial" panose="020B0604020202020204" pitchFamily="34" charset="0"/>
              </a:rPr>
              <a:t>Délai </a:t>
            </a:r>
            <a:r>
              <a:rPr lang="fr-FR" sz="1800" dirty="0">
                <a:solidFill>
                  <a:srgbClr val="203B73"/>
                </a:solidFill>
                <a:latin typeface="Arial" panose="020B0604020202020204" pitchFamily="34" charset="0"/>
                <a:cs typeface="Arial" panose="020B0604020202020204" pitchFamily="34" charset="0"/>
              </a:rPr>
              <a:t>de traitement : 5 semaines à compter de la réception du dossier complet pour les demandes de </a:t>
            </a:r>
            <a:r>
              <a:rPr lang="fr-FR" sz="1800" dirty="0" smtClean="0">
                <a:solidFill>
                  <a:srgbClr val="203B73"/>
                </a:solidFill>
                <a:latin typeface="Arial" panose="020B0604020202020204" pitchFamily="34" charset="0"/>
                <a:cs typeface="Arial" panose="020B0604020202020204" pitchFamily="34" charset="0"/>
              </a:rPr>
              <a:t>prêts immobiliers </a:t>
            </a:r>
            <a:endParaRPr lang="fr-FR" sz="1800" dirty="0">
              <a:solidFill>
                <a:srgbClr val="203B73"/>
              </a:solidFill>
              <a:latin typeface="Arial" panose="020B0604020202020204" pitchFamily="34" charset="0"/>
              <a:cs typeface="Arial" panose="020B0604020202020204" pitchFamily="34" charset="0"/>
            </a:endParaRPr>
          </a:p>
          <a:p>
            <a:pPr marL="457200" lvl="1" indent="0">
              <a:buNone/>
            </a:pPr>
            <a:endParaRPr lang="fr-FR" sz="1800" dirty="0">
              <a:solidFill>
                <a:srgbClr val="203B73"/>
              </a:solidFill>
              <a:latin typeface="Arial" panose="020B0604020202020204" pitchFamily="34" charset="0"/>
              <a:cs typeface="Arial" panose="020B0604020202020204" pitchFamily="34" charset="0"/>
            </a:endParaRPr>
          </a:p>
        </p:txBody>
      </p:sp>
      <p:sp>
        <p:nvSpPr>
          <p:cNvPr id="3" name="Titre 2"/>
          <p:cNvSpPr>
            <a:spLocks noGrp="1"/>
          </p:cNvSpPr>
          <p:nvPr>
            <p:ph type="title"/>
          </p:nvPr>
        </p:nvSpPr>
        <p:spPr/>
        <p:txBody>
          <a:bodyPr/>
          <a:lstStyle/>
          <a:p>
            <a:pPr marL="0" indent="0">
              <a:buNone/>
            </a:pPr>
            <a:r>
              <a:rPr lang="fr-FR" dirty="0" smtClean="0">
                <a:solidFill>
                  <a:srgbClr val="203B73"/>
                </a:solidFill>
                <a:latin typeface="Arial" panose="020B0604020202020204" pitchFamily="34" charset="0"/>
                <a:cs typeface="Arial" panose="020B0604020202020204" pitchFamily="34" charset="0"/>
              </a:rPr>
              <a:t>IV.  Autres</a:t>
            </a:r>
            <a:endParaRPr lang="fr-FR" dirty="0">
              <a:solidFill>
                <a:srgbClr val="203B73"/>
              </a:solidFill>
              <a:latin typeface="Arial" panose="020B0604020202020204" pitchFamily="34" charset="0"/>
              <a:cs typeface="Arial" panose="020B0604020202020204" pitchFamily="34" charset="0"/>
            </a:endParaRPr>
          </a:p>
        </p:txBody>
      </p:sp>
      <p:sp>
        <p:nvSpPr>
          <p:cNvPr id="4" name="Espace réservé du texte 3"/>
          <p:cNvSpPr>
            <a:spLocks noGrp="1"/>
          </p:cNvSpPr>
          <p:nvPr>
            <p:ph type="body" sz="quarter" idx="11"/>
          </p:nvPr>
        </p:nvSpPr>
        <p:spPr/>
        <p:txBody>
          <a:bodyPr/>
          <a:lstStyle/>
          <a:p>
            <a:r>
              <a:rPr lang="fr-FR" dirty="0" smtClean="0"/>
              <a:t>Le crédit</a:t>
            </a:r>
            <a:endParaRPr lang="fr-FR" dirty="0"/>
          </a:p>
        </p:txBody>
      </p:sp>
      <p:pic>
        <p:nvPicPr>
          <p:cNvPr id="3074" name="Picture 2" descr="F:\Education_financiere_Public\01-ACTIONS\A-PORTAIL\02-Images\6-Picto PPT\care-oran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0"/>
            <a:ext cx="1427460" cy="136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297" y="1699532"/>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297" y="2381630"/>
            <a:ext cx="288032" cy="2880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3645304" y="-184666"/>
            <a:ext cx="18533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3" algn="just" eaLnBrk="0" fontAlgn="base" hangingPunct="0">
              <a:spcBef>
                <a:spcPct val="0"/>
              </a:spcBef>
              <a:spcAft>
                <a:spcPct val="0"/>
              </a:spcAft>
              <a:buFontTx/>
              <a:buChar char="•"/>
            </a:pPr>
            <a:r>
              <a:rPr kumimoji="0" lang="fr-FR" altLang="fr-FR" sz="1800" b="0" i="0" u="none" strike="noStrike" cap="none" normalizeH="0" baseline="0" dirty="0" smtClean="0">
                <a:ln>
                  <a:noFill/>
                </a:ln>
                <a:solidFill>
                  <a:schemeClr val="tx1"/>
                </a:solidFill>
                <a:effectLst/>
                <a:latin typeface="Verdana" panose="020B0604030504040204" pitchFamily="34" charset="0"/>
              </a:rPr>
              <a:t>;</a:t>
            </a:r>
            <a:r>
              <a:rPr kumimoji="0" lang="fr-FR" altLang="fr-FR" sz="1800" b="0" i="0" u="none" strike="noStrike" cap="none" normalizeH="0" baseline="0" dirty="0" smtClean="0">
                <a:ln>
                  <a:noFill/>
                </a:ln>
                <a:solidFill>
                  <a:schemeClr val="tx1"/>
                </a:solidFill>
                <a:effectLst/>
              </a:rPr>
              <a:t>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19"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700" y="5877272"/>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2610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03709" y="973462"/>
            <a:ext cx="8820087" cy="5479874"/>
          </a:xfrm>
        </p:spPr>
        <p:txBody>
          <a:bodyPr>
            <a:normAutofit lnSpcReduction="10000"/>
          </a:bodyPr>
          <a:lstStyle/>
          <a:p>
            <a:pPr marL="0" indent="0">
              <a:buNone/>
            </a:pPr>
            <a:r>
              <a:rPr lang="fr-FR" sz="2200" b="1" dirty="0" smtClean="0">
                <a:solidFill>
                  <a:srgbClr val="CA2260"/>
                </a:solidFill>
                <a:latin typeface="Arial" panose="020B0604020202020204" pitchFamily="34" charset="0"/>
                <a:cs typeface="Arial" panose="020B0604020202020204" pitchFamily="34" charset="0"/>
              </a:rPr>
              <a:t>Focus </a:t>
            </a:r>
            <a:r>
              <a:rPr lang="fr-FR" sz="2200" b="1" dirty="0">
                <a:solidFill>
                  <a:srgbClr val="CA2260"/>
                </a:solidFill>
                <a:latin typeface="Arial" panose="020B0604020202020204" pitchFamily="34" charset="0"/>
                <a:cs typeface="Arial" panose="020B0604020202020204" pitchFamily="34" charset="0"/>
              </a:rPr>
              <a:t>convention AERAS : </a:t>
            </a:r>
            <a:r>
              <a:rPr lang="fr-FR" sz="2200" b="1" dirty="0" smtClean="0">
                <a:solidFill>
                  <a:srgbClr val="CA2260"/>
                </a:solidFill>
                <a:latin typeface="Arial" panose="020B0604020202020204" pitchFamily="34" charset="0"/>
                <a:cs typeface="Arial" panose="020B0604020202020204" pitchFamily="34" charset="0"/>
              </a:rPr>
              <a:t>s’Assurer </a:t>
            </a:r>
            <a:r>
              <a:rPr lang="fr-FR" sz="2200" b="1" dirty="0">
                <a:solidFill>
                  <a:srgbClr val="CA2260"/>
                </a:solidFill>
                <a:latin typeface="Arial" panose="020B0604020202020204" pitchFamily="34" charset="0"/>
                <a:cs typeface="Arial" panose="020B0604020202020204" pitchFamily="34" charset="0"/>
              </a:rPr>
              <a:t>et Emprunter avec un </a:t>
            </a:r>
            <a:endParaRPr lang="fr-FR" sz="2200" b="1" dirty="0" smtClean="0">
              <a:solidFill>
                <a:srgbClr val="CA2260"/>
              </a:solidFill>
              <a:latin typeface="Arial" panose="020B0604020202020204" pitchFamily="34" charset="0"/>
              <a:cs typeface="Arial" panose="020B0604020202020204" pitchFamily="34" charset="0"/>
            </a:endParaRPr>
          </a:p>
          <a:p>
            <a:pPr marL="0" indent="0">
              <a:buNone/>
            </a:pPr>
            <a:r>
              <a:rPr lang="fr-FR" sz="2200" b="1" dirty="0" smtClean="0">
                <a:solidFill>
                  <a:srgbClr val="CA2260"/>
                </a:solidFill>
                <a:latin typeface="Arial" panose="020B0604020202020204" pitchFamily="34" charset="0"/>
                <a:cs typeface="Arial" panose="020B0604020202020204" pitchFamily="34" charset="0"/>
              </a:rPr>
              <a:t>Risque </a:t>
            </a:r>
            <a:r>
              <a:rPr lang="fr-FR" sz="2200" b="1" dirty="0">
                <a:solidFill>
                  <a:srgbClr val="CA2260"/>
                </a:solidFill>
                <a:latin typeface="Arial" panose="020B0604020202020204" pitchFamily="34" charset="0"/>
                <a:cs typeface="Arial" panose="020B0604020202020204" pitchFamily="34" charset="0"/>
              </a:rPr>
              <a:t>Aggravé de </a:t>
            </a:r>
            <a:r>
              <a:rPr lang="fr-FR" sz="2200" b="1" dirty="0" smtClean="0">
                <a:solidFill>
                  <a:srgbClr val="CA2260"/>
                </a:solidFill>
                <a:latin typeface="Arial" panose="020B0604020202020204" pitchFamily="34" charset="0"/>
                <a:cs typeface="Arial" panose="020B0604020202020204" pitchFamily="34" charset="0"/>
              </a:rPr>
              <a:t>Santé</a:t>
            </a:r>
            <a:endParaRPr lang="fr-FR" sz="1100" dirty="0">
              <a:latin typeface="Arial" panose="020B0604020202020204" pitchFamily="34" charset="0"/>
              <a:cs typeface="Arial" panose="020B0604020202020204" pitchFamily="34" charset="0"/>
            </a:endParaRPr>
          </a:p>
          <a:p>
            <a:pPr marL="457200" lvl="1" indent="0">
              <a:lnSpc>
                <a:spcPct val="70000"/>
              </a:lnSpc>
              <a:buNone/>
            </a:pPr>
            <a:endParaRPr lang="fr-FR" sz="1800" dirty="0" smtClean="0">
              <a:solidFill>
                <a:srgbClr val="203B73"/>
              </a:solidFill>
              <a:latin typeface="Arial" panose="020B0604020202020204" pitchFamily="34" charset="0"/>
              <a:cs typeface="Arial" panose="020B0604020202020204" pitchFamily="34" charset="0"/>
            </a:endParaRPr>
          </a:p>
          <a:p>
            <a:pPr marL="457200" lvl="1" indent="0" algn="just">
              <a:buNone/>
            </a:pPr>
            <a:r>
              <a:rPr lang="fr-FR" sz="1800" b="1" dirty="0" smtClean="0">
                <a:solidFill>
                  <a:srgbClr val="203B73"/>
                </a:solidFill>
                <a:latin typeface="Arial" panose="020B0604020202020204" pitchFamily="34" charset="0"/>
                <a:cs typeface="Arial" panose="020B0604020202020204" pitchFamily="34" charset="0"/>
              </a:rPr>
              <a:t>Droit </a:t>
            </a:r>
            <a:r>
              <a:rPr lang="fr-FR" sz="1800" b="1" dirty="0">
                <a:solidFill>
                  <a:srgbClr val="203B73"/>
                </a:solidFill>
                <a:latin typeface="Arial" panose="020B0604020202020204" pitchFamily="34" charset="0"/>
                <a:cs typeface="Arial" panose="020B0604020202020204" pitchFamily="34" charset="0"/>
              </a:rPr>
              <a:t>à </a:t>
            </a:r>
            <a:r>
              <a:rPr lang="fr-FR" sz="1800" b="1" dirty="0" smtClean="0">
                <a:solidFill>
                  <a:srgbClr val="203B73"/>
                </a:solidFill>
                <a:latin typeface="Arial" panose="020B0604020202020204" pitchFamily="34" charset="0"/>
                <a:cs typeface="Arial" panose="020B0604020202020204" pitchFamily="34" charset="0"/>
              </a:rPr>
              <a:t>l’oubli </a:t>
            </a:r>
            <a:r>
              <a:rPr lang="fr-FR" sz="1800" dirty="0" smtClean="0">
                <a:solidFill>
                  <a:srgbClr val="203B73"/>
                </a:solidFill>
                <a:latin typeface="Arial" panose="020B0604020202020204" pitchFamily="34" charset="0"/>
                <a:cs typeface="Arial" panose="020B0604020202020204" pitchFamily="34" charset="0"/>
              </a:rPr>
              <a:t>: aucune information médicale relative à une pathologie cancéreuse ou à l’hépatite C ne pourra être sollicitée par l’assureur à partir de 5 ans à compter de la fin du protocole thérapeutique et en l’absence de rechute </a:t>
            </a:r>
            <a:endParaRPr lang="fr-FR" sz="1800" dirty="0">
              <a:solidFill>
                <a:srgbClr val="203B73"/>
              </a:solidFill>
              <a:latin typeface="Arial" panose="020B0604020202020204" pitchFamily="34" charset="0"/>
              <a:cs typeface="Arial" panose="020B0604020202020204" pitchFamily="34" charset="0"/>
            </a:endParaRPr>
          </a:p>
          <a:p>
            <a:pPr marL="457200" lvl="1" indent="0" algn="just">
              <a:buNone/>
            </a:pPr>
            <a:endParaRPr lang="fr-FR" sz="1800" dirty="0">
              <a:solidFill>
                <a:srgbClr val="203B73"/>
              </a:solidFill>
              <a:latin typeface="Arial" panose="020B0604020202020204" pitchFamily="34" charset="0"/>
              <a:cs typeface="Arial" panose="020B0604020202020204" pitchFamily="34" charset="0"/>
            </a:endParaRPr>
          </a:p>
          <a:p>
            <a:pPr marL="457200" lvl="1" indent="0" algn="just">
              <a:buNone/>
            </a:pPr>
            <a:r>
              <a:rPr lang="fr-FR" sz="1800" b="1" dirty="0" smtClean="0">
                <a:solidFill>
                  <a:srgbClr val="203B73"/>
                </a:solidFill>
                <a:latin typeface="Arial" panose="020B0604020202020204" pitchFamily="34" charset="0"/>
                <a:cs typeface="Arial" panose="020B0604020202020204" pitchFamily="34" charset="0"/>
              </a:rPr>
              <a:t>Questionnaire de santé </a:t>
            </a:r>
            <a:r>
              <a:rPr lang="fr-FR" sz="1800" dirty="0" smtClean="0">
                <a:solidFill>
                  <a:srgbClr val="203B73"/>
                </a:solidFill>
                <a:latin typeface="Arial" panose="020B0604020202020204" pitchFamily="34" charset="0"/>
                <a:cs typeface="Arial" panose="020B0604020202020204" pitchFamily="34" charset="0"/>
              </a:rPr>
              <a:t>: 2 types de questionnaires et 3 niveaux d’analyse possibles :</a:t>
            </a:r>
          </a:p>
          <a:p>
            <a:pPr lvl="1" algn="just">
              <a:buFont typeface="Arial" panose="020B0604020202020204" pitchFamily="34" charset="0"/>
              <a:buChar char="•"/>
            </a:pPr>
            <a:r>
              <a:rPr lang="fr-FR" sz="1800" dirty="0" smtClean="0">
                <a:solidFill>
                  <a:srgbClr val="203B73"/>
                </a:solidFill>
                <a:latin typeface="Arial" panose="020B0604020202020204" pitchFamily="34" charset="0"/>
                <a:cs typeface="Arial" panose="020B0604020202020204" pitchFamily="34" charset="0"/>
              </a:rPr>
              <a:t>Questionnaire simplifié, correspond au niveau 1 d’analyse</a:t>
            </a:r>
          </a:p>
          <a:p>
            <a:pPr lvl="1" algn="just">
              <a:buFont typeface="Arial" panose="020B0604020202020204" pitchFamily="34" charset="0"/>
              <a:buChar char="•"/>
            </a:pPr>
            <a:r>
              <a:rPr lang="fr-FR" sz="1800" dirty="0" smtClean="0">
                <a:solidFill>
                  <a:srgbClr val="203B73"/>
                </a:solidFill>
                <a:latin typeface="Arial" panose="020B0604020202020204" pitchFamily="34" charset="0"/>
                <a:cs typeface="Arial" panose="020B0604020202020204" pitchFamily="34" charset="0"/>
              </a:rPr>
              <a:t>Questionnaire par pathologie, correspond aux niveaux 2 et 3 d’analyse</a:t>
            </a:r>
          </a:p>
          <a:p>
            <a:pPr marL="457200" lvl="1" indent="0" algn="just">
              <a:buNone/>
            </a:pPr>
            <a:endParaRPr lang="fr-FR" sz="1800" dirty="0" smtClean="0">
              <a:solidFill>
                <a:srgbClr val="203B73"/>
              </a:solidFill>
              <a:latin typeface="Arial" panose="020B0604020202020204" pitchFamily="34" charset="0"/>
              <a:cs typeface="Arial" panose="020B0604020202020204" pitchFamily="34" charset="0"/>
            </a:endParaRPr>
          </a:p>
          <a:p>
            <a:pPr marL="457200" lvl="1" indent="0" algn="just">
              <a:buNone/>
            </a:pPr>
            <a:r>
              <a:rPr lang="fr-FR" sz="1800" dirty="0" smtClean="0">
                <a:solidFill>
                  <a:srgbClr val="203B73"/>
                </a:solidFill>
                <a:latin typeface="Arial" panose="020B0604020202020204" pitchFamily="34" charset="0"/>
                <a:cs typeface="Arial" panose="020B0604020202020204" pitchFamily="34" charset="0"/>
              </a:rPr>
              <a:t>Suppression du questionnaire de santé si le montant du prêt est inférieur ou égal à 200 000</a:t>
            </a:r>
            <a:r>
              <a:rPr lang="fr-FR" sz="1800" dirty="0">
                <a:solidFill>
                  <a:srgbClr val="203B73"/>
                </a:solidFill>
                <a:latin typeface="Arial" panose="020B0604020202020204" pitchFamily="34" charset="0"/>
                <a:cs typeface="Arial" panose="020B0604020202020204" pitchFamily="34" charset="0"/>
              </a:rPr>
              <a:t> € par </a:t>
            </a:r>
            <a:r>
              <a:rPr lang="fr-FR" sz="1800" dirty="0" smtClean="0">
                <a:solidFill>
                  <a:srgbClr val="203B73"/>
                </a:solidFill>
                <a:latin typeface="Arial" panose="020B0604020202020204" pitchFamily="34" charset="0"/>
                <a:cs typeface="Arial" panose="020B0604020202020204" pitchFamily="34" charset="0"/>
              </a:rPr>
              <a:t>emprunteur et que la </a:t>
            </a:r>
            <a:r>
              <a:rPr lang="fr-FR" sz="1800" dirty="0">
                <a:solidFill>
                  <a:srgbClr val="203B73"/>
                </a:solidFill>
                <a:latin typeface="Arial" panose="020B0604020202020204" pitchFamily="34" charset="0"/>
                <a:cs typeface="Arial" panose="020B0604020202020204" pitchFamily="34" charset="0"/>
              </a:rPr>
              <a:t>fin du remboursement du crédit intervient avant les 60 ans de </a:t>
            </a:r>
            <a:r>
              <a:rPr lang="fr-FR" sz="1800" dirty="0" smtClean="0">
                <a:solidFill>
                  <a:srgbClr val="203B73"/>
                </a:solidFill>
                <a:latin typeface="Arial" panose="020B0604020202020204" pitchFamily="34" charset="0"/>
                <a:cs typeface="Arial" panose="020B0604020202020204" pitchFamily="34" charset="0"/>
              </a:rPr>
              <a:t>l'emprunteur</a:t>
            </a:r>
          </a:p>
          <a:p>
            <a:pPr marL="457200" lvl="1" indent="0" algn="just">
              <a:buNone/>
            </a:pPr>
            <a:endParaRPr lang="fr-FR" sz="1800" dirty="0" smtClean="0">
              <a:solidFill>
                <a:srgbClr val="203B73"/>
              </a:solidFill>
              <a:latin typeface="Arial" panose="020B0604020202020204" pitchFamily="34" charset="0"/>
              <a:cs typeface="Arial" panose="020B0604020202020204" pitchFamily="34" charset="0"/>
            </a:endParaRPr>
          </a:p>
          <a:p>
            <a:pPr marL="457200" lvl="1" indent="0" algn="just">
              <a:buNone/>
            </a:pPr>
            <a:r>
              <a:rPr lang="fr-FR" sz="1800" b="1" dirty="0" smtClean="0">
                <a:solidFill>
                  <a:srgbClr val="203B73"/>
                </a:solidFill>
                <a:latin typeface="Arial" panose="020B0604020202020204" pitchFamily="34" charset="0"/>
                <a:cs typeface="Arial" panose="020B0604020202020204" pitchFamily="34" charset="0"/>
              </a:rPr>
              <a:t>Grille de référence </a:t>
            </a:r>
            <a:r>
              <a:rPr lang="fr-FR" sz="1800" dirty="0" smtClean="0">
                <a:solidFill>
                  <a:srgbClr val="203B73"/>
                </a:solidFill>
                <a:latin typeface="Arial" panose="020B0604020202020204" pitchFamily="34" charset="0"/>
                <a:cs typeface="Arial" panose="020B0604020202020204" pitchFamily="34" charset="0"/>
              </a:rPr>
              <a:t>: liste certaines maladies qui doivent être déclarées par le demandeur mais pour lesquelles l’assureur n’a pas le droit d’appliquer une surprime ou une exclusion de garantie. Ne s’applique qu’aux prêts immobiliers</a:t>
            </a:r>
          </a:p>
          <a:p>
            <a:pPr marL="457200" lvl="1" indent="0">
              <a:lnSpc>
                <a:spcPct val="70000"/>
              </a:lnSpc>
              <a:buNone/>
            </a:pPr>
            <a:endParaRPr lang="fr-FR" sz="1800" dirty="0" smtClean="0">
              <a:solidFill>
                <a:srgbClr val="203B73"/>
              </a:solidFill>
              <a:latin typeface="Arial" panose="020B0604020202020204" pitchFamily="34" charset="0"/>
              <a:cs typeface="Arial" panose="020B0604020202020204" pitchFamily="34" charset="0"/>
            </a:endParaRPr>
          </a:p>
          <a:p>
            <a:pPr marL="457200" lvl="1" indent="0">
              <a:lnSpc>
                <a:spcPct val="70000"/>
              </a:lnSpc>
              <a:buNone/>
            </a:pPr>
            <a:endParaRPr lang="fr-FR" sz="1800" dirty="0" smtClean="0">
              <a:solidFill>
                <a:srgbClr val="203B73"/>
              </a:solidFill>
              <a:latin typeface="Arial" panose="020B0604020202020204" pitchFamily="34" charset="0"/>
              <a:cs typeface="Arial" panose="020B0604020202020204" pitchFamily="34" charset="0"/>
            </a:endParaRPr>
          </a:p>
          <a:p>
            <a:pPr marL="457200" lvl="1" indent="0">
              <a:lnSpc>
                <a:spcPct val="70000"/>
              </a:lnSpc>
              <a:buNone/>
            </a:pPr>
            <a:endParaRPr lang="fr-FR" sz="1800" dirty="0">
              <a:solidFill>
                <a:srgbClr val="203B73"/>
              </a:solidFill>
              <a:latin typeface="Arial" panose="020B0604020202020204" pitchFamily="34" charset="0"/>
              <a:cs typeface="Arial" panose="020B0604020202020204" pitchFamily="34" charset="0"/>
            </a:endParaRPr>
          </a:p>
          <a:p>
            <a:pPr marL="0" indent="0">
              <a:buNone/>
            </a:pPr>
            <a:endParaRPr lang="fr-FR" dirty="0" smtClean="0">
              <a:latin typeface="Arial" panose="020B0604020202020204" pitchFamily="34" charset="0"/>
              <a:cs typeface="Arial" panose="020B0604020202020204" pitchFamily="34" charset="0"/>
            </a:endParaRPr>
          </a:p>
          <a:p>
            <a:pPr marL="0" indent="0">
              <a:buNone/>
            </a:pPr>
            <a:endParaRPr lang="fr-FR" dirty="0">
              <a:latin typeface="Arial" panose="020B0604020202020204" pitchFamily="34" charset="0"/>
              <a:cs typeface="Arial" panose="020B0604020202020204" pitchFamily="34" charset="0"/>
            </a:endParaRPr>
          </a:p>
        </p:txBody>
      </p:sp>
      <p:sp>
        <p:nvSpPr>
          <p:cNvPr id="3" name="Titre 2"/>
          <p:cNvSpPr>
            <a:spLocks noGrp="1"/>
          </p:cNvSpPr>
          <p:nvPr>
            <p:ph type="title"/>
          </p:nvPr>
        </p:nvSpPr>
        <p:spPr/>
        <p:txBody>
          <a:bodyPr/>
          <a:lstStyle/>
          <a:p>
            <a:pPr marL="0" indent="0">
              <a:buNone/>
            </a:pPr>
            <a:r>
              <a:rPr lang="fr-FR" dirty="0" smtClean="0">
                <a:solidFill>
                  <a:srgbClr val="203B73"/>
                </a:solidFill>
                <a:latin typeface="Arial" panose="020B0604020202020204" pitchFamily="34" charset="0"/>
                <a:cs typeface="Arial" panose="020B0604020202020204" pitchFamily="34" charset="0"/>
              </a:rPr>
              <a:t>IV.  Autres</a:t>
            </a:r>
            <a:endParaRPr lang="fr-FR" dirty="0">
              <a:solidFill>
                <a:srgbClr val="203B73"/>
              </a:solidFill>
              <a:latin typeface="Arial" panose="020B0604020202020204" pitchFamily="34" charset="0"/>
              <a:cs typeface="Arial" panose="020B0604020202020204" pitchFamily="34" charset="0"/>
            </a:endParaRPr>
          </a:p>
        </p:txBody>
      </p:sp>
      <p:sp>
        <p:nvSpPr>
          <p:cNvPr id="4" name="Espace réservé du texte 3"/>
          <p:cNvSpPr>
            <a:spLocks noGrp="1"/>
          </p:cNvSpPr>
          <p:nvPr>
            <p:ph type="body" sz="quarter" idx="11"/>
          </p:nvPr>
        </p:nvSpPr>
        <p:spPr/>
        <p:txBody>
          <a:bodyPr/>
          <a:lstStyle/>
          <a:p>
            <a:r>
              <a:rPr lang="fr-FR" dirty="0" smtClean="0"/>
              <a:t>Le crédit</a:t>
            </a:r>
            <a:endParaRPr lang="fr-FR" dirty="0"/>
          </a:p>
        </p:txBody>
      </p:sp>
      <p:pic>
        <p:nvPicPr>
          <p:cNvPr id="3074" name="Picture 2" descr="F:\Education_financiere_Public\01-ACTIONS\A-PORTAIL\02-Images\6-Picto PPT\care-oran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0"/>
            <a:ext cx="1355452" cy="11967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709" y="1952836"/>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709" y="3110847"/>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281" y="5661248"/>
            <a:ext cx="288032" cy="2880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683568" y="4375949"/>
            <a:ext cx="8340228" cy="954783"/>
          </a:xfrm>
          <a:prstGeom prst="roundRect">
            <a:avLst/>
          </a:prstGeom>
          <a:noFill/>
          <a:ln w="28575">
            <a:solidFill>
              <a:srgbClr val="CA2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821944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03709" y="1005104"/>
            <a:ext cx="8699884" cy="5884538"/>
          </a:xfrm>
        </p:spPr>
        <p:txBody>
          <a:bodyPr>
            <a:normAutofit fontScale="92500" lnSpcReduction="10000"/>
          </a:bodyPr>
          <a:lstStyle/>
          <a:p>
            <a:pPr marL="0" indent="0">
              <a:buNone/>
            </a:pPr>
            <a:r>
              <a:rPr lang="fr-FR" sz="2200" b="1" dirty="0" smtClean="0">
                <a:solidFill>
                  <a:srgbClr val="CA2260"/>
                </a:solidFill>
                <a:latin typeface="Arial" panose="020B0604020202020204" pitchFamily="34" charset="0"/>
                <a:cs typeface="Arial" panose="020B0604020202020204" pitchFamily="34" charset="0"/>
              </a:rPr>
              <a:t>Focus </a:t>
            </a:r>
            <a:r>
              <a:rPr lang="fr-FR" sz="2200" b="1" dirty="0">
                <a:solidFill>
                  <a:srgbClr val="CA2260"/>
                </a:solidFill>
                <a:latin typeface="Arial" panose="020B0604020202020204" pitchFamily="34" charset="0"/>
                <a:cs typeface="Arial" panose="020B0604020202020204" pitchFamily="34" charset="0"/>
              </a:rPr>
              <a:t>convention AERAS : </a:t>
            </a:r>
            <a:r>
              <a:rPr lang="fr-FR" sz="2200" b="1" dirty="0" smtClean="0">
                <a:solidFill>
                  <a:srgbClr val="CA2260"/>
                </a:solidFill>
                <a:latin typeface="Arial" panose="020B0604020202020204" pitchFamily="34" charset="0"/>
                <a:cs typeface="Arial" panose="020B0604020202020204" pitchFamily="34" charset="0"/>
              </a:rPr>
              <a:t>s’Assurer </a:t>
            </a:r>
            <a:r>
              <a:rPr lang="fr-FR" sz="2200" b="1" dirty="0">
                <a:solidFill>
                  <a:srgbClr val="CA2260"/>
                </a:solidFill>
                <a:latin typeface="Arial" panose="020B0604020202020204" pitchFamily="34" charset="0"/>
                <a:cs typeface="Arial" panose="020B0604020202020204" pitchFamily="34" charset="0"/>
              </a:rPr>
              <a:t>et Emprunter </a:t>
            </a:r>
            <a:r>
              <a:rPr lang="fr-FR" sz="2200" b="1" dirty="0" smtClean="0">
                <a:solidFill>
                  <a:srgbClr val="CA2260"/>
                </a:solidFill>
                <a:latin typeface="Arial" panose="020B0604020202020204" pitchFamily="34" charset="0"/>
                <a:cs typeface="Arial" panose="020B0604020202020204" pitchFamily="34" charset="0"/>
              </a:rPr>
              <a:t>avec</a:t>
            </a:r>
          </a:p>
          <a:p>
            <a:pPr marL="0" indent="0">
              <a:buNone/>
            </a:pPr>
            <a:r>
              <a:rPr lang="fr-FR" sz="2200" b="1" dirty="0" smtClean="0">
                <a:solidFill>
                  <a:srgbClr val="CA2260"/>
                </a:solidFill>
                <a:latin typeface="Arial" panose="020B0604020202020204" pitchFamily="34" charset="0"/>
                <a:cs typeface="Arial" panose="020B0604020202020204" pitchFamily="34" charset="0"/>
              </a:rPr>
              <a:t>un Risque </a:t>
            </a:r>
            <a:r>
              <a:rPr lang="fr-FR" sz="2200" b="1" dirty="0">
                <a:solidFill>
                  <a:srgbClr val="CA2260"/>
                </a:solidFill>
                <a:latin typeface="Arial" panose="020B0604020202020204" pitchFamily="34" charset="0"/>
                <a:cs typeface="Arial" panose="020B0604020202020204" pitchFamily="34" charset="0"/>
              </a:rPr>
              <a:t>Aggravé de </a:t>
            </a:r>
            <a:r>
              <a:rPr lang="fr-FR" sz="2200" b="1" dirty="0" smtClean="0">
                <a:solidFill>
                  <a:srgbClr val="CA2260"/>
                </a:solidFill>
                <a:latin typeface="Arial" panose="020B0604020202020204" pitchFamily="34" charset="0"/>
                <a:cs typeface="Arial" panose="020B0604020202020204" pitchFamily="34" charset="0"/>
              </a:rPr>
              <a:t>Santé</a:t>
            </a:r>
          </a:p>
          <a:p>
            <a:pPr marL="457200" lvl="1" indent="0">
              <a:buNone/>
            </a:pPr>
            <a:endParaRPr lang="fr-FR" sz="1100" dirty="0" smtClean="0">
              <a:latin typeface="Arial" panose="020B0604020202020204" pitchFamily="34" charset="0"/>
              <a:cs typeface="Arial" panose="020B0604020202020204" pitchFamily="34" charset="0"/>
            </a:endParaRPr>
          </a:p>
          <a:p>
            <a:pPr marL="457200" lvl="1" indent="0">
              <a:buNone/>
            </a:pPr>
            <a:endParaRPr lang="fr-FR" sz="1800" dirty="0" smtClean="0">
              <a:solidFill>
                <a:srgbClr val="203B73"/>
              </a:solidFill>
              <a:latin typeface="Arial" panose="020B0604020202020204" pitchFamily="34" charset="0"/>
              <a:cs typeface="Arial" panose="020B0604020202020204" pitchFamily="34" charset="0"/>
            </a:endParaRPr>
          </a:p>
          <a:p>
            <a:pPr marL="457200" lvl="1" indent="0">
              <a:buNone/>
            </a:pPr>
            <a:r>
              <a:rPr lang="fr-FR" sz="1800" dirty="0" smtClean="0">
                <a:solidFill>
                  <a:srgbClr val="203B73"/>
                </a:solidFill>
                <a:latin typeface="Arial" panose="020B0604020202020204" pitchFamily="34" charset="0"/>
                <a:cs typeface="Arial" panose="020B0604020202020204" pitchFamily="34" charset="0"/>
              </a:rPr>
              <a:t>En cas de litige ou de non-respect de la convention AERAS : possibilité de saisir la commission de médiation : </a:t>
            </a:r>
          </a:p>
          <a:p>
            <a:pPr marL="457200" lvl="1" indent="0" algn="ctr">
              <a:buNone/>
            </a:pPr>
            <a:r>
              <a:rPr lang="fr-FR" sz="1800" dirty="0" smtClean="0">
                <a:solidFill>
                  <a:srgbClr val="203B73"/>
                </a:solidFill>
                <a:latin typeface="Arial" panose="020B0604020202020204" pitchFamily="34" charset="0"/>
                <a:cs typeface="Arial" panose="020B0604020202020204" pitchFamily="34" charset="0"/>
              </a:rPr>
              <a:t>Commission </a:t>
            </a:r>
            <a:r>
              <a:rPr lang="fr-FR" sz="1800" dirty="0">
                <a:solidFill>
                  <a:srgbClr val="203B73"/>
                </a:solidFill>
                <a:latin typeface="Arial" panose="020B0604020202020204" pitchFamily="34" charset="0"/>
                <a:cs typeface="Arial" panose="020B0604020202020204" pitchFamily="34" charset="0"/>
              </a:rPr>
              <a:t>de médiation</a:t>
            </a:r>
            <a:br>
              <a:rPr lang="fr-FR" sz="1800" dirty="0">
                <a:solidFill>
                  <a:srgbClr val="203B73"/>
                </a:solidFill>
                <a:latin typeface="Arial" panose="020B0604020202020204" pitchFamily="34" charset="0"/>
                <a:cs typeface="Arial" panose="020B0604020202020204" pitchFamily="34" charset="0"/>
              </a:rPr>
            </a:br>
            <a:r>
              <a:rPr lang="fr-FR" sz="1800" dirty="0">
                <a:solidFill>
                  <a:srgbClr val="203B73"/>
                </a:solidFill>
                <a:latin typeface="Arial" panose="020B0604020202020204" pitchFamily="34" charset="0"/>
                <a:cs typeface="Arial" panose="020B0604020202020204" pitchFamily="34" charset="0"/>
              </a:rPr>
              <a:t>de la convention AERAS,</a:t>
            </a:r>
          </a:p>
          <a:p>
            <a:pPr marL="457200" lvl="1" indent="0" algn="ctr">
              <a:buNone/>
            </a:pPr>
            <a:r>
              <a:rPr lang="fr-FR" sz="1800" dirty="0">
                <a:solidFill>
                  <a:srgbClr val="203B73"/>
                </a:solidFill>
                <a:latin typeface="Arial" panose="020B0604020202020204" pitchFamily="34" charset="0"/>
                <a:cs typeface="Arial" panose="020B0604020202020204" pitchFamily="34" charset="0"/>
              </a:rPr>
              <a:t>4 place de Budapest</a:t>
            </a:r>
          </a:p>
          <a:p>
            <a:pPr marL="457200" lvl="1" indent="0" algn="ctr">
              <a:buNone/>
            </a:pPr>
            <a:r>
              <a:rPr lang="fr-FR" sz="1800" dirty="0">
                <a:solidFill>
                  <a:srgbClr val="203B73"/>
                </a:solidFill>
                <a:latin typeface="Arial" panose="020B0604020202020204" pitchFamily="34" charset="0"/>
                <a:cs typeface="Arial" panose="020B0604020202020204" pitchFamily="34" charset="0"/>
              </a:rPr>
              <a:t>CS 92459,  75436 Paris cedex </a:t>
            </a:r>
            <a:r>
              <a:rPr lang="fr-FR" sz="1800" dirty="0" smtClean="0">
                <a:solidFill>
                  <a:srgbClr val="203B73"/>
                </a:solidFill>
                <a:latin typeface="Arial" panose="020B0604020202020204" pitchFamily="34" charset="0"/>
                <a:cs typeface="Arial" panose="020B0604020202020204" pitchFamily="34" charset="0"/>
              </a:rPr>
              <a:t>09</a:t>
            </a:r>
          </a:p>
          <a:p>
            <a:pPr marL="457200" lvl="1" indent="0" algn="ctr">
              <a:buNone/>
            </a:pPr>
            <a:endParaRPr lang="fr-FR" sz="1800" dirty="0">
              <a:solidFill>
                <a:srgbClr val="203B73"/>
              </a:solidFill>
              <a:latin typeface="Arial" panose="020B0604020202020204" pitchFamily="34" charset="0"/>
              <a:cs typeface="Arial" panose="020B0604020202020204" pitchFamily="34" charset="0"/>
            </a:endParaRPr>
          </a:p>
          <a:p>
            <a:pPr marL="457200" lvl="1" indent="0" algn="just">
              <a:buNone/>
            </a:pPr>
            <a:r>
              <a:rPr lang="fr-FR" sz="1800" dirty="0">
                <a:solidFill>
                  <a:srgbClr val="203B73"/>
                </a:solidFill>
                <a:latin typeface="Arial" panose="020B0604020202020204" pitchFamily="34" charset="0"/>
                <a:cs typeface="Arial" panose="020B0604020202020204" pitchFamily="34" charset="0"/>
              </a:rPr>
              <a:t>Cette Commission est chargée d’examiner les réclamations individuelles qui lui sont transmises. Elle facilite la recherche d’un règlement amiable du différend en favorisant le dialogue entre votre médecin et le médecin conseil de l’assureur.</a:t>
            </a:r>
          </a:p>
          <a:p>
            <a:pPr marL="457200" lvl="1" indent="0">
              <a:buNone/>
            </a:pPr>
            <a:endParaRPr lang="fr-FR" sz="1800" dirty="0" smtClean="0">
              <a:solidFill>
                <a:srgbClr val="203B73"/>
              </a:solidFill>
              <a:latin typeface="Arial" panose="020B0604020202020204" pitchFamily="34" charset="0"/>
              <a:cs typeface="Arial" panose="020B0604020202020204" pitchFamily="34" charset="0"/>
            </a:endParaRPr>
          </a:p>
          <a:p>
            <a:pPr marL="457200" lvl="1" indent="0">
              <a:buNone/>
            </a:pPr>
            <a:endParaRPr lang="fr-FR" sz="1800" dirty="0" smtClean="0">
              <a:solidFill>
                <a:srgbClr val="203B73"/>
              </a:solidFill>
              <a:latin typeface="Arial" panose="020B0604020202020204" pitchFamily="34" charset="0"/>
              <a:cs typeface="Arial" panose="020B0604020202020204" pitchFamily="34" charset="0"/>
            </a:endParaRPr>
          </a:p>
          <a:p>
            <a:pPr marL="457200" lvl="1" indent="0">
              <a:buNone/>
            </a:pPr>
            <a:endParaRPr lang="fr-FR" sz="1800" dirty="0">
              <a:solidFill>
                <a:srgbClr val="203B73"/>
              </a:solidFill>
              <a:latin typeface="Arial" panose="020B0604020202020204" pitchFamily="34" charset="0"/>
              <a:cs typeface="Arial" panose="020B0604020202020204" pitchFamily="34" charset="0"/>
            </a:endParaRPr>
          </a:p>
          <a:p>
            <a:pPr marL="457200" lvl="1" indent="0" algn="just">
              <a:buNone/>
            </a:pPr>
            <a:r>
              <a:rPr lang="fr-FR" sz="1800" dirty="0" smtClean="0">
                <a:solidFill>
                  <a:srgbClr val="203B73"/>
                </a:solidFill>
                <a:latin typeface="Arial" panose="020B0604020202020204" pitchFamily="34" charset="0"/>
                <a:cs typeface="Arial" panose="020B0604020202020204" pitchFamily="34" charset="0"/>
              </a:rPr>
              <a:t>En cas de refus d’assurance : en l’absence d’assurance pour garantir le prêt, possibilité d’apporter des garanties alternatives (cautions, hypothèques, nantissement de portefeuille de valeurs mobilières…) </a:t>
            </a:r>
            <a:endParaRPr lang="fr-FR" sz="1800" dirty="0">
              <a:solidFill>
                <a:srgbClr val="203B73"/>
              </a:solidFill>
              <a:latin typeface="Arial" panose="020B0604020202020204" pitchFamily="34" charset="0"/>
              <a:cs typeface="Arial" panose="020B0604020202020204" pitchFamily="34" charset="0"/>
            </a:endParaRPr>
          </a:p>
          <a:p>
            <a:pPr marL="457200" lvl="1" indent="0">
              <a:lnSpc>
                <a:spcPct val="70000"/>
              </a:lnSpc>
              <a:buNone/>
            </a:pPr>
            <a:endParaRPr lang="fr-FR" sz="1800" dirty="0">
              <a:solidFill>
                <a:srgbClr val="203B73"/>
              </a:solidFill>
              <a:latin typeface="Arial" panose="020B0604020202020204" pitchFamily="34" charset="0"/>
              <a:cs typeface="Arial" panose="020B0604020202020204" pitchFamily="34" charset="0"/>
            </a:endParaRPr>
          </a:p>
          <a:p>
            <a:pPr marL="0" indent="0">
              <a:buNone/>
            </a:pPr>
            <a:endParaRPr lang="fr-FR" dirty="0" smtClean="0">
              <a:latin typeface="Arial" panose="020B0604020202020204" pitchFamily="34" charset="0"/>
              <a:cs typeface="Arial" panose="020B0604020202020204" pitchFamily="34" charset="0"/>
            </a:endParaRPr>
          </a:p>
          <a:p>
            <a:pPr marL="0" indent="0">
              <a:buNone/>
            </a:pPr>
            <a:endParaRPr lang="fr-FR" dirty="0">
              <a:latin typeface="Arial" panose="020B0604020202020204" pitchFamily="34" charset="0"/>
              <a:cs typeface="Arial" panose="020B0604020202020204" pitchFamily="34" charset="0"/>
            </a:endParaRPr>
          </a:p>
        </p:txBody>
      </p:sp>
      <p:sp>
        <p:nvSpPr>
          <p:cNvPr id="3" name="Titre 2"/>
          <p:cNvSpPr>
            <a:spLocks noGrp="1"/>
          </p:cNvSpPr>
          <p:nvPr>
            <p:ph type="title"/>
          </p:nvPr>
        </p:nvSpPr>
        <p:spPr/>
        <p:txBody>
          <a:bodyPr/>
          <a:lstStyle/>
          <a:p>
            <a:pPr marL="0" indent="0">
              <a:buNone/>
            </a:pPr>
            <a:r>
              <a:rPr lang="fr-FR" dirty="0" smtClean="0">
                <a:solidFill>
                  <a:srgbClr val="203B73"/>
                </a:solidFill>
                <a:latin typeface="Arial" panose="020B0604020202020204" pitchFamily="34" charset="0"/>
                <a:cs typeface="Arial" panose="020B0604020202020204" pitchFamily="34" charset="0"/>
              </a:rPr>
              <a:t>IV.  Autres</a:t>
            </a:r>
            <a:endParaRPr lang="fr-FR" dirty="0">
              <a:solidFill>
                <a:srgbClr val="203B73"/>
              </a:solidFill>
              <a:latin typeface="Arial" panose="020B0604020202020204" pitchFamily="34" charset="0"/>
              <a:cs typeface="Arial" panose="020B0604020202020204" pitchFamily="34" charset="0"/>
            </a:endParaRPr>
          </a:p>
        </p:txBody>
      </p:sp>
      <p:sp>
        <p:nvSpPr>
          <p:cNvPr id="4" name="Espace réservé du texte 3"/>
          <p:cNvSpPr>
            <a:spLocks noGrp="1"/>
          </p:cNvSpPr>
          <p:nvPr>
            <p:ph type="body" sz="quarter" idx="11"/>
          </p:nvPr>
        </p:nvSpPr>
        <p:spPr/>
        <p:txBody>
          <a:bodyPr/>
          <a:lstStyle/>
          <a:p>
            <a:r>
              <a:rPr lang="fr-FR" dirty="0" smtClean="0"/>
              <a:t>Le crédit</a:t>
            </a:r>
            <a:endParaRPr lang="fr-FR" dirty="0"/>
          </a:p>
        </p:txBody>
      </p:sp>
      <p:pic>
        <p:nvPicPr>
          <p:cNvPr id="3074" name="Picture 2" descr="F:\Education_financiere_Public\01-ACTIONS\A-PORTAIL\02-Images\6-Picto PPT\care-oran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0"/>
            <a:ext cx="1427460" cy="136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748" y="211046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X:\Education_financiere_Public\01-ACTIONS\A-PORTAIL\02-Images\6-Picto PPT\checklist-checked-box-ro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748" y="5589240"/>
            <a:ext cx="288032" cy="2880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590625" y="3947373"/>
            <a:ext cx="8291264" cy="1080120"/>
          </a:xfrm>
          <a:prstGeom prst="roundRect">
            <a:avLst/>
          </a:prstGeom>
          <a:noFill/>
          <a:ln w="28575">
            <a:solidFill>
              <a:srgbClr val="CA2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Tree>
    <p:extLst>
      <p:ext uri="{BB962C8B-B14F-4D97-AF65-F5344CB8AC3E}">
        <p14:creationId xmlns:p14="http://schemas.microsoft.com/office/powerpoint/2010/main" val="17914861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Y:\Education_financiere_Public\02-COMMUNICATION\E-IMAGES\logo MQDA\Logo_MesQuestionsDargent_H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16632"/>
            <a:ext cx="2918098" cy="50385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464" y="-96266"/>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4856671 w 9144000"/>
              <a:gd name="connsiteY0" fmla="*/ 3329796 h 6858000"/>
              <a:gd name="connsiteX1" fmla="*/ 9144000 w 9144000"/>
              <a:gd name="connsiteY1" fmla="*/ 0 h 6858000"/>
              <a:gd name="connsiteX2" fmla="*/ 9144000 w 9144000"/>
              <a:gd name="connsiteY2" fmla="*/ 6858000 h 6858000"/>
              <a:gd name="connsiteX3" fmla="*/ 0 w 9144000"/>
              <a:gd name="connsiteY3" fmla="*/ 6858000 h 6858000"/>
              <a:gd name="connsiteX4" fmla="*/ 4856671 w 9144000"/>
              <a:gd name="connsiteY4" fmla="*/ 3329796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4856671" y="3329796"/>
                </a:moveTo>
                <a:lnTo>
                  <a:pt x="9144000" y="0"/>
                </a:lnTo>
                <a:lnTo>
                  <a:pt x="9144000" y="6858000"/>
                </a:lnTo>
                <a:lnTo>
                  <a:pt x="0" y="6858000"/>
                </a:lnTo>
                <a:lnTo>
                  <a:pt x="4856671" y="3329796"/>
                </a:lnTo>
                <a:close/>
              </a:path>
            </a:pathLst>
          </a:custGeom>
          <a:solidFill>
            <a:srgbClr val="C92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251520" y="116632"/>
            <a:ext cx="1296144" cy="216024"/>
          </a:xfrm>
          <a:prstGeom prst="roundRect">
            <a:avLst/>
          </a:prstGeom>
          <a:solidFill>
            <a:srgbClr val="C92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79512" y="404664"/>
            <a:ext cx="4248472" cy="954107"/>
          </a:xfrm>
          <a:prstGeom prst="rect">
            <a:avLst/>
          </a:prstGeom>
          <a:noFill/>
        </p:spPr>
        <p:txBody>
          <a:bodyPr wrap="square" rtlCol="0">
            <a:spAutoFit/>
          </a:bodyPr>
          <a:lstStyle/>
          <a:p>
            <a:r>
              <a:rPr lang="fr-FR" sz="2800" b="1" dirty="0" smtClean="0">
                <a:latin typeface="Arial" panose="020B0604020202020204" pitchFamily="34" charset="0"/>
                <a:cs typeface="Arial" panose="020B0604020202020204" pitchFamily="34" charset="0"/>
              </a:rPr>
              <a:t>Le portail </a:t>
            </a:r>
          </a:p>
          <a:p>
            <a:r>
              <a:rPr lang="fr-FR" sz="2800" b="1" dirty="0" smtClean="0">
                <a:latin typeface="Arial" panose="020B0604020202020204" pitchFamily="34" charset="0"/>
                <a:cs typeface="Arial" panose="020B0604020202020204" pitchFamily="34" charset="0"/>
              </a:rPr>
              <a:t>Mes questions d’argent</a:t>
            </a:r>
            <a:endParaRPr lang="fr-FR" sz="2800" b="1" dirty="0">
              <a:latin typeface="Arial" panose="020B0604020202020204" pitchFamily="34" charset="0"/>
              <a:cs typeface="Arial" panose="020B0604020202020204" pitchFamily="34" charset="0"/>
            </a:endParaRPr>
          </a:p>
        </p:txBody>
      </p:sp>
      <p:sp>
        <p:nvSpPr>
          <p:cNvPr id="5" name="ZoneTexte 4"/>
          <p:cNvSpPr txBox="1"/>
          <p:nvPr/>
        </p:nvSpPr>
        <p:spPr>
          <a:xfrm>
            <a:off x="179512" y="86144"/>
            <a:ext cx="1440160" cy="276999"/>
          </a:xfrm>
          <a:prstGeom prst="rect">
            <a:avLst/>
          </a:prstGeom>
          <a:noFill/>
        </p:spPr>
        <p:txBody>
          <a:bodyPr wrap="square" rtlCol="0">
            <a:spAutoFit/>
          </a:bodyPr>
          <a:lstStyle/>
          <a:p>
            <a:pPr algn="ctr"/>
            <a:r>
              <a:rPr lang="fr-FR" sz="1200" dirty="0" smtClean="0">
                <a:solidFill>
                  <a:schemeClr val="bg1"/>
                </a:solidFill>
                <a:latin typeface="Arial" panose="020B0604020202020204" pitchFamily="34" charset="0"/>
                <a:cs typeface="Arial" panose="020B0604020202020204" pitchFamily="34" charset="0"/>
              </a:rPr>
              <a:t>PORTAIL WEB</a:t>
            </a:r>
            <a:endParaRPr lang="fr-FR" sz="1200" dirty="0">
              <a:solidFill>
                <a:schemeClr val="bg1"/>
              </a:solidFill>
              <a:latin typeface="Arial" panose="020B0604020202020204" pitchFamily="34" charset="0"/>
              <a:cs typeface="Arial" panose="020B0604020202020204" pitchFamily="34" charset="0"/>
            </a:endParaRPr>
          </a:p>
        </p:txBody>
      </p:sp>
      <p:sp>
        <p:nvSpPr>
          <p:cNvPr id="10" name="ZoneTexte 9"/>
          <p:cNvSpPr txBox="1"/>
          <p:nvPr/>
        </p:nvSpPr>
        <p:spPr>
          <a:xfrm>
            <a:off x="2544341" y="6237312"/>
            <a:ext cx="4032448" cy="369332"/>
          </a:xfrm>
          <a:prstGeom prst="rect">
            <a:avLst/>
          </a:prstGeom>
          <a:noFill/>
        </p:spPr>
        <p:txBody>
          <a:bodyPr wrap="square" rtlCol="0">
            <a:spAutoFit/>
          </a:bodyPr>
          <a:lstStyle/>
          <a:p>
            <a:pPr algn="ctr"/>
            <a:r>
              <a:rPr lang="fr-FR" b="1" dirty="0" smtClean="0">
                <a:solidFill>
                  <a:schemeClr val="bg1"/>
                </a:solidFill>
                <a:latin typeface="Arial" panose="020B0604020202020204" pitchFamily="34" charset="0"/>
                <a:cs typeface="Arial" panose="020B0604020202020204" pitchFamily="34" charset="0"/>
              </a:rPr>
              <a:t>www.mesquestionsdargent.fr</a:t>
            </a:r>
            <a:endParaRPr lang="fr-FR" b="1" dirty="0">
              <a:solidFill>
                <a:schemeClr val="bg1"/>
              </a:solidFill>
              <a:latin typeface="Arial" panose="020B0604020202020204" pitchFamily="34" charset="0"/>
              <a:cs typeface="Arial" panose="020B0604020202020204" pitchFamily="34" charset="0"/>
            </a:endParaRPr>
          </a:p>
        </p:txBody>
      </p:sp>
      <p:pic>
        <p:nvPicPr>
          <p:cNvPr id="1026" name="Picture 2" descr="Z:\EDUCFI\02-COMMUNICATION\03- IMAGES\9-Mockups\1- Mockup MQDA\MultiDevices\Mockup4Devices.MQDA.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792" y="1018781"/>
            <a:ext cx="9601584" cy="5399931"/>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p:cNvSpPr>
            <a:spLocks noGrp="1"/>
          </p:cNvSpPr>
          <p:nvPr>
            <p:ph type="ftr" sz="quarter" idx="11"/>
          </p:nvPr>
        </p:nvSpPr>
        <p:spPr/>
        <p:txBody>
          <a:bodyPr/>
          <a:lstStyle/>
          <a:p>
            <a:r>
              <a:rPr lang="fr-FR" dirty="0"/>
              <a:t>.</a:t>
            </a:r>
          </a:p>
        </p:txBody>
      </p:sp>
      <p:sp>
        <p:nvSpPr>
          <p:cNvPr id="8" name="Espace réservé du numéro de diapositive 7"/>
          <p:cNvSpPr>
            <a:spLocks noGrp="1"/>
          </p:cNvSpPr>
          <p:nvPr>
            <p:ph type="sldNum" sz="quarter" idx="12"/>
          </p:nvPr>
        </p:nvSpPr>
        <p:spPr/>
        <p:txBody>
          <a:bodyPr/>
          <a:lstStyle/>
          <a:p>
            <a:fld id="{2ED1A259-E3D7-48A2-ACD4-24B5EF8A586D}" type="slidenum">
              <a:rPr lang="fr-FR" smtClean="0"/>
              <a:t>55</a:t>
            </a:fld>
            <a:endParaRPr lang="fr-FR"/>
          </a:p>
        </p:txBody>
      </p:sp>
    </p:spTree>
    <p:extLst>
      <p:ext uri="{BB962C8B-B14F-4D97-AF65-F5344CB8AC3E}">
        <p14:creationId xmlns:p14="http://schemas.microsoft.com/office/powerpoint/2010/main" val="18594401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p:txBody>
          <a:bodyPr/>
          <a:lstStyle/>
          <a:p>
            <a:fld id="{CCAB1AD0-C0DC-441F-B124-8332C9916622}" type="slidenum">
              <a:rPr lang="fr-FR" smtClean="0"/>
              <a:pPr/>
              <a:t>56</a:t>
            </a:fld>
            <a:endParaRPr lang="fr-FR" dirty="0"/>
          </a:p>
        </p:txBody>
      </p:sp>
      <p:sp>
        <p:nvSpPr>
          <p:cNvPr id="6" name="ZoneTexte 5"/>
          <p:cNvSpPr txBox="1"/>
          <p:nvPr/>
        </p:nvSpPr>
        <p:spPr>
          <a:xfrm>
            <a:off x="1331640" y="1700808"/>
            <a:ext cx="6336704" cy="4154984"/>
          </a:xfrm>
          <a:prstGeom prst="rect">
            <a:avLst/>
          </a:prstGeom>
          <a:noFill/>
        </p:spPr>
        <p:txBody>
          <a:bodyPr wrap="square" rtlCol="0">
            <a:spAutoFit/>
          </a:bodyPr>
          <a:lstStyle/>
          <a:p>
            <a:pPr algn="ctr"/>
            <a:r>
              <a:rPr lang="fr-FR" sz="7200" b="1" dirty="0" smtClean="0">
                <a:solidFill>
                  <a:schemeClr val="tx2">
                    <a:lumMod val="75000"/>
                  </a:schemeClr>
                </a:solidFill>
                <a:effectLst>
                  <a:outerShdw blurRad="38100" dist="38100" dir="2700000" algn="tl">
                    <a:srgbClr val="000000">
                      <a:alpha val="43137"/>
                    </a:srgbClr>
                  </a:outerShdw>
                </a:effectLst>
              </a:rPr>
              <a:t>Merci pour </a:t>
            </a:r>
          </a:p>
          <a:p>
            <a:pPr algn="ctr"/>
            <a:r>
              <a:rPr lang="fr-FR" sz="7200" b="1" dirty="0" smtClean="0">
                <a:solidFill>
                  <a:schemeClr val="tx2">
                    <a:lumMod val="75000"/>
                  </a:schemeClr>
                </a:solidFill>
                <a:effectLst>
                  <a:outerShdw blurRad="38100" dist="38100" dir="2700000" algn="tl">
                    <a:srgbClr val="000000">
                      <a:alpha val="43137"/>
                    </a:srgbClr>
                  </a:outerShdw>
                </a:effectLst>
              </a:rPr>
              <a:t>votre attention</a:t>
            </a:r>
          </a:p>
          <a:p>
            <a:pPr algn="ctr"/>
            <a:endParaRPr lang="fr-FR" sz="7200" b="1" dirty="0" smtClean="0">
              <a:solidFill>
                <a:schemeClr val="tx2">
                  <a:lumMod val="75000"/>
                </a:schemeClr>
              </a:solidFill>
              <a:effectLst>
                <a:outerShdw blurRad="38100" dist="38100" dir="2700000" algn="tl">
                  <a:srgbClr val="000000">
                    <a:alpha val="43137"/>
                  </a:srgbClr>
                </a:outerShdw>
              </a:effectLst>
            </a:endParaRPr>
          </a:p>
          <a:p>
            <a:pPr algn="ctr"/>
            <a:r>
              <a:rPr lang="fr-FR" sz="4800" b="1" dirty="0" smtClean="0">
                <a:solidFill>
                  <a:schemeClr val="tx2">
                    <a:lumMod val="75000"/>
                  </a:schemeClr>
                </a:solidFill>
                <a:effectLst>
                  <a:outerShdw blurRad="38100" dist="38100" dir="2700000" algn="tl">
                    <a:srgbClr val="000000">
                      <a:alpha val="43137"/>
                    </a:srgbClr>
                  </a:outerShdw>
                </a:effectLst>
              </a:rPr>
              <a:t>QUESTIONS - REPONSES</a:t>
            </a:r>
            <a:endParaRPr lang="fr-FR" sz="4800" b="1" dirty="0">
              <a:solidFill>
                <a:schemeClr val="tx2">
                  <a:lumMod val="75000"/>
                </a:schemeClr>
              </a:solidFill>
              <a:effectLst>
                <a:outerShdw blurRad="38100" dist="38100" dir="2700000" algn="tl">
                  <a:srgbClr val="000000">
                    <a:alpha val="43137"/>
                  </a:srgbClr>
                </a:outerShdw>
              </a:effectLst>
            </a:endParaRPr>
          </a:p>
        </p:txBody>
      </p:sp>
      <p:pic>
        <p:nvPicPr>
          <p:cNvPr id="5" name="Picture 2"/>
          <p:cNvPicPr/>
          <p:nvPr/>
        </p:nvPicPr>
        <p:blipFill>
          <a:blip r:embed="rId3"/>
          <a:stretch/>
        </p:blipFill>
        <p:spPr>
          <a:xfrm>
            <a:off x="683568" y="548680"/>
            <a:ext cx="1327884" cy="864096"/>
          </a:xfrm>
          <a:prstGeom prst="rect">
            <a:avLst/>
          </a:prstGeom>
          <a:ln>
            <a:noFill/>
          </a:ln>
        </p:spPr>
      </p:pic>
      <p:pic>
        <p:nvPicPr>
          <p:cNvPr id="7" name="Picture 3"/>
          <p:cNvPicPr/>
          <p:nvPr/>
        </p:nvPicPr>
        <p:blipFill>
          <a:blip r:embed="rId4"/>
          <a:stretch/>
        </p:blipFill>
        <p:spPr>
          <a:xfrm>
            <a:off x="6228184" y="548680"/>
            <a:ext cx="2151008" cy="864096"/>
          </a:xfrm>
          <a:prstGeom prst="rect">
            <a:avLst/>
          </a:prstGeom>
          <a:ln>
            <a:noFill/>
          </a:ln>
        </p:spPr>
      </p:pic>
    </p:spTree>
    <p:extLst>
      <p:ext uri="{BB962C8B-B14F-4D97-AF65-F5344CB8AC3E}">
        <p14:creationId xmlns:p14="http://schemas.microsoft.com/office/powerpoint/2010/main" val="2285870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59916" y="1097637"/>
            <a:ext cx="8424167" cy="5256584"/>
          </a:xfrm>
        </p:spPr>
        <p:txBody>
          <a:bodyPr>
            <a:normAutofit/>
          </a:bodyPr>
          <a:lstStyle/>
          <a:p>
            <a:pPr marL="0" lvl="1" indent="0">
              <a:buNone/>
            </a:pPr>
            <a:r>
              <a:rPr lang="fr-FR" sz="2800" b="1" dirty="0" smtClean="0">
                <a:solidFill>
                  <a:srgbClr val="CA2260"/>
                </a:solidFill>
                <a:latin typeface="Myriad Pro" panose="020B0503030403020204" pitchFamily="34" charset="0"/>
                <a:cs typeface="Arial" panose="020B0604020202020204" pitchFamily="34" charset="0"/>
              </a:rPr>
              <a:t>=&gt; Les acteurs du crédit</a:t>
            </a:r>
          </a:p>
          <a:p>
            <a:pPr marL="0" lvl="1" indent="0">
              <a:buNone/>
            </a:pPr>
            <a:endParaRPr lang="fr-FR" sz="2800" b="1" dirty="0">
              <a:solidFill>
                <a:srgbClr val="CA2260"/>
              </a:solidFill>
              <a:latin typeface="Myriad Pro" panose="020B0503030403020204" pitchFamily="34" charset="0"/>
              <a:cs typeface="Arial" panose="020B0604020202020204" pitchFamily="34" charset="0"/>
            </a:endParaRPr>
          </a:p>
          <a:p>
            <a:pPr marL="457200" lvl="1" indent="-457200">
              <a:buFont typeface="Wingdings" panose="05000000000000000000" pitchFamily="2" charset="2"/>
              <a:buChar char="ü"/>
            </a:pPr>
            <a:r>
              <a:rPr lang="fr-FR" sz="2800" b="1" dirty="0" smtClean="0">
                <a:solidFill>
                  <a:srgbClr val="213B76"/>
                </a:solidFill>
                <a:latin typeface="Myriad Pro" panose="020B0503030403020204" pitchFamily="34" charset="0"/>
                <a:cs typeface="Arial" panose="020B0604020202020204" pitchFamily="34" charset="0"/>
              </a:rPr>
              <a:t>Établissements de crédit</a:t>
            </a:r>
          </a:p>
          <a:p>
            <a:pPr marL="0" lvl="1" indent="0">
              <a:buNone/>
            </a:pPr>
            <a:endParaRPr lang="fr-FR" sz="2800" b="1" dirty="0">
              <a:solidFill>
                <a:srgbClr val="213B76"/>
              </a:solidFill>
              <a:latin typeface="Myriad Pro" panose="020B0503030403020204" pitchFamily="34" charset="0"/>
              <a:cs typeface="Arial" panose="020B0604020202020204" pitchFamily="34" charset="0"/>
            </a:endParaRPr>
          </a:p>
          <a:p>
            <a:pPr marL="457200" lvl="1" indent="-457200">
              <a:buFont typeface="Wingdings" panose="05000000000000000000" pitchFamily="2" charset="2"/>
              <a:buChar char="ü"/>
            </a:pPr>
            <a:r>
              <a:rPr lang="fr-FR" sz="2800" b="1" dirty="0" smtClean="0">
                <a:solidFill>
                  <a:srgbClr val="213B76"/>
                </a:solidFill>
                <a:latin typeface="Myriad Pro" panose="020B0503030403020204" pitchFamily="34" charset="0"/>
                <a:cs typeface="Arial" panose="020B0604020202020204" pitchFamily="34" charset="0"/>
              </a:rPr>
              <a:t>Sociétés de financement</a:t>
            </a:r>
          </a:p>
          <a:p>
            <a:pPr marL="0" lvl="1" indent="0">
              <a:buNone/>
            </a:pPr>
            <a:endParaRPr lang="fr-FR" sz="2800" b="1" dirty="0">
              <a:solidFill>
                <a:srgbClr val="213B76"/>
              </a:solidFill>
              <a:latin typeface="Myriad Pro" panose="020B0503030403020204" pitchFamily="34" charset="0"/>
              <a:cs typeface="Arial" panose="020B0604020202020204" pitchFamily="34" charset="0"/>
            </a:endParaRPr>
          </a:p>
          <a:p>
            <a:pPr marL="457200" lvl="1" indent="-457200">
              <a:buFont typeface="Wingdings" panose="05000000000000000000" pitchFamily="2" charset="2"/>
              <a:buChar char="ü"/>
            </a:pPr>
            <a:r>
              <a:rPr lang="fr-FR" sz="2800" b="1" dirty="0" smtClean="0">
                <a:solidFill>
                  <a:srgbClr val="213B76"/>
                </a:solidFill>
                <a:latin typeface="Myriad Pro" panose="020B0503030403020204" pitchFamily="34" charset="0"/>
                <a:cs typeface="Arial" panose="020B0604020202020204" pitchFamily="34" charset="0"/>
              </a:rPr>
              <a:t>Courtier ou intermédiaire en </a:t>
            </a:r>
          </a:p>
          <a:p>
            <a:pPr marL="0" lvl="1" indent="0">
              <a:buNone/>
            </a:pPr>
            <a:r>
              <a:rPr lang="fr-FR" sz="2800" b="1" dirty="0" smtClean="0">
                <a:solidFill>
                  <a:srgbClr val="213B76"/>
                </a:solidFill>
                <a:latin typeface="Myriad Pro" panose="020B0503030403020204" pitchFamily="34" charset="0"/>
                <a:cs typeface="Arial" panose="020B0604020202020204" pitchFamily="34" charset="0"/>
              </a:rPr>
              <a:t>opération de banque et en services</a:t>
            </a:r>
          </a:p>
          <a:p>
            <a:pPr marL="0" lvl="1" indent="0">
              <a:buNone/>
            </a:pPr>
            <a:r>
              <a:rPr lang="fr-FR" sz="2800" b="1" dirty="0" smtClean="0">
                <a:solidFill>
                  <a:srgbClr val="213B76"/>
                </a:solidFill>
                <a:latin typeface="Myriad Pro" panose="020B0503030403020204" pitchFamily="34" charset="0"/>
                <a:cs typeface="Arial" panose="020B0604020202020204" pitchFamily="34" charset="0"/>
              </a:rPr>
              <a:t>de paiement (IOBSP)</a:t>
            </a:r>
            <a:endParaRPr lang="fr-FR" sz="2800" b="1" dirty="0">
              <a:solidFill>
                <a:srgbClr val="213B76"/>
              </a:solidFill>
              <a:latin typeface="Myriad Pro" panose="020B0503030403020204" pitchFamily="34" charset="0"/>
              <a:cs typeface="Arial" panose="020B0604020202020204" pitchFamily="34" charset="0"/>
            </a:endParaRPr>
          </a:p>
          <a:p>
            <a:pPr marL="0" lvl="1" indent="0">
              <a:buNone/>
            </a:pPr>
            <a:endParaRPr lang="fr-FR" sz="900" dirty="0">
              <a:latin typeface="Arial" panose="020B0604020202020204" pitchFamily="34" charset="0"/>
              <a:cs typeface="Arial" panose="020B0604020202020204" pitchFamily="34" charset="0"/>
            </a:endParaRPr>
          </a:p>
        </p:txBody>
      </p:sp>
      <p:sp>
        <p:nvSpPr>
          <p:cNvPr id="6" name="Titre 2"/>
          <p:cNvSpPr>
            <a:spLocks noGrp="1"/>
          </p:cNvSpPr>
          <p:nvPr>
            <p:ph type="title"/>
          </p:nvPr>
        </p:nvSpPr>
        <p:spPr>
          <a:xfrm>
            <a:off x="468313" y="0"/>
            <a:ext cx="8435280" cy="1368000"/>
          </a:xfrm>
        </p:spPr>
        <p:txBody>
          <a:bodyPr/>
          <a:lstStyle/>
          <a:p>
            <a:pPr marL="0" indent="0">
              <a:buNone/>
            </a:pPr>
            <a:r>
              <a:rPr lang="fr-FR" dirty="0" smtClean="0">
                <a:solidFill>
                  <a:srgbClr val="203B73"/>
                </a:solidFill>
                <a:latin typeface="Myriad Pro" panose="020B0503030403020204" pitchFamily="34" charset="0"/>
                <a:cs typeface="Arial" panose="020B0604020202020204" pitchFamily="34" charset="0"/>
              </a:rPr>
              <a:t>I. Généralités</a:t>
            </a:r>
            <a:endParaRPr lang="fr-FR" dirty="0">
              <a:solidFill>
                <a:srgbClr val="203B73"/>
              </a:solidFill>
              <a:latin typeface="Myriad Pro" panose="020B0503030403020204" pitchFamily="34" charset="0"/>
              <a:cs typeface="Arial" panose="020B0604020202020204" pitchFamily="34" charset="0"/>
            </a:endParaRPr>
          </a:p>
        </p:txBody>
      </p:sp>
      <p:sp>
        <p:nvSpPr>
          <p:cNvPr id="8"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404664"/>
            <a:ext cx="1656184" cy="1656184"/>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2777" y="1213219"/>
            <a:ext cx="1588625" cy="1588625"/>
          </a:xfrm>
          <a:prstGeom prst="rect">
            <a:avLst/>
          </a:prstGeom>
        </p:spPr>
      </p:pic>
      <p:sp>
        <p:nvSpPr>
          <p:cNvPr id="5" name="ZoneTexte 4"/>
          <p:cNvSpPr txBox="1"/>
          <p:nvPr/>
        </p:nvSpPr>
        <p:spPr>
          <a:xfrm rot="1242105">
            <a:off x="6420403" y="4697084"/>
            <a:ext cx="2520280" cy="461665"/>
          </a:xfrm>
          <a:prstGeom prst="rect">
            <a:avLst/>
          </a:prstGeom>
          <a:noFill/>
        </p:spPr>
        <p:txBody>
          <a:bodyPr wrap="square" rtlCol="0">
            <a:spAutoFit/>
          </a:bodyPr>
          <a:lstStyle/>
          <a:p>
            <a:r>
              <a:rPr lang="fr-FR" sz="2400" dirty="0" smtClean="0">
                <a:solidFill>
                  <a:srgbClr val="C92360"/>
                </a:solidFill>
              </a:rPr>
              <a:t>Inscrits à l’ORIAS</a:t>
            </a:r>
            <a:endParaRPr lang="fr-FR" sz="2400" dirty="0">
              <a:solidFill>
                <a:srgbClr val="C92360"/>
              </a:solidFill>
            </a:endParaRPr>
          </a:p>
        </p:txBody>
      </p:sp>
      <p:sp>
        <p:nvSpPr>
          <p:cNvPr id="9" name="ZoneTexte 8"/>
          <p:cNvSpPr txBox="1"/>
          <p:nvPr/>
        </p:nvSpPr>
        <p:spPr>
          <a:xfrm rot="1277181">
            <a:off x="5577941" y="2822543"/>
            <a:ext cx="2520280" cy="461665"/>
          </a:xfrm>
          <a:prstGeom prst="rect">
            <a:avLst/>
          </a:prstGeom>
          <a:noFill/>
        </p:spPr>
        <p:txBody>
          <a:bodyPr wrap="square" rtlCol="0">
            <a:spAutoFit/>
          </a:bodyPr>
          <a:lstStyle/>
          <a:p>
            <a:r>
              <a:rPr lang="fr-FR" sz="2400" dirty="0" smtClean="0">
                <a:solidFill>
                  <a:srgbClr val="C92360"/>
                </a:solidFill>
              </a:rPr>
              <a:t>Inscrits à </a:t>
            </a:r>
            <a:r>
              <a:rPr lang="fr-FR" sz="2400" dirty="0" err="1" smtClean="0">
                <a:solidFill>
                  <a:srgbClr val="C92360"/>
                </a:solidFill>
              </a:rPr>
              <a:t>Regafi</a:t>
            </a:r>
            <a:endParaRPr lang="fr-FR" sz="2400" dirty="0">
              <a:solidFill>
                <a:srgbClr val="C92360"/>
              </a:solidFill>
            </a:endParaRPr>
          </a:p>
        </p:txBody>
      </p:sp>
    </p:spTree>
    <p:extLst>
      <p:ext uri="{BB962C8B-B14F-4D97-AF65-F5344CB8AC3E}">
        <p14:creationId xmlns:p14="http://schemas.microsoft.com/office/powerpoint/2010/main" val="3275501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3412047" y="3501008"/>
            <a:ext cx="5480433" cy="936104"/>
          </a:xfrm>
        </p:spPr>
        <p:txBody>
          <a:bodyPr>
            <a:normAutofit/>
          </a:bodyPr>
          <a:lstStyle/>
          <a:p>
            <a:r>
              <a:rPr lang="fr-FR" sz="2400" dirty="0" smtClean="0">
                <a:solidFill>
                  <a:srgbClr val="203B73"/>
                </a:solidFill>
                <a:latin typeface="Arial" panose="020B0604020202020204" pitchFamily="34" charset="0"/>
                <a:cs typeface="Arial" panose="020B0604020202020204" pitchFamily="34" charset="0"/>
              </a:rPr>
              <a:t>Un découvert bancaire est assimilé à un crédit.</a:t>
            </a:r>
            <a:endParaRPr lang="fr-FR" sz="2400" dirty="0">
              <a:solidFill>
                <a:srgbClr val="203B73"/>
              </a:solidFill>
              <a:latin typeface="Arial" panose="020B0604020202020204" pitchFamily="34" charset="0"/>
              <a:cs typeface="Arial" panose="020B0604020202020204" pitchFamily="34" charset="0"/>
            </a:endParaRPr>
          </a:p>
        </p:txBody>
      </p:sp>
      <p:sp>
        <p:nvSpPr>
          <p:cNvPr id="5"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pic>
        <p:nvPicPr>
          <p:cNvPr id="4" name="Picture 2" descr="Z:\Education_financiere_Public\01-ACTIONS\A-PORTAIL\02-Images\6-Picto PPT\businessman-ques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7" y="2924944"/>
            <a:ext cx="3177976" cy="317797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427984" y="4653136"/>
            <a:ext cx="2340000" cy="1200329"/>
          </a:xfrm>
          <a:prstGeom prst="rect">
            <a:avLst/>
          </a:prstGeom>
          <a:noFill/>
        </p:spPr>
        <p:txBody>
          <a:bodyPr wrap="square" rtlCol="0">
            <a:spAutoFit/>
          </a:bodyPr>
          <a:lstStyle/>
          <a:p>
            <a:r>
              <a:rPr lang="fr-FR" sz="7200" dirty="0" smtClean="0">
                <a:solidFill>
                  <a:srgbClr val="CA2260"/>
                </a:solidFill>
              </a:rPr>
              <a:t>VRAI</a:t>
            </a:r>
            <a:endParaRPr lang="fr-FR" sz="7200" dirty="0">
              <a:solidFill>
                <a:srgbClr val="CA2260"/>
              </a:solidFill>
            </a:endParaRPr>
          </a:p>
        </p:txBody>
      </p:sp>
    </p:spTree>
    <p:extLst>
      <p:ext uri="{BB962C8B-B14F-4D97-AF65-F5344CB8AC3E}">
        <p14:creationId xmlns:p14="http://schemas.microsoft.com/office/powerpoint/2010/main" val="1966201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07504" y="1520552"/>
            <a:ext cx="8424167" cy="4392960"/>
          </a:xfrm>
        </p:spPr>
        <p:txBody>
          <a:bodyPr>
            <a:normAutofit fontScale="92500" lnSpcReduction="20000"/>
          </a:bodyPr>
          <a:lstStyle/>
          <a:p>
            <a:pPr marL="0" indent="0">
              <a:buNone/>
            </a:pPr>
            <a:r>
              <a:rPr lang="fr-FR" sz="2800" b="1" dirty="0" smtClean="0">
                <a:solidFill>
                  <a:srgbClr val="203B73"/>
                </a:solidFill>
                <a:latin typeface="Myriad Pro" panose="020B0503030403020204" pitchFamily="34" charset="0"/>
                <a:cs typeface="Arial" panose="020B0604020202020204" pitchFamily="34" charset="0"/>
              </a:rPr>
              <a:t>Le financement d’un projet</a:t>
            </a:r>
          </a:p>
          <a:p>
            <a:pPr marL="0" indent="0">
              <a:buNone/>
            </a:pPr>
            <a:endParaRPr lang="fr-FR" dirty="0">
              <a:latin typeface="Myriad Pro" panose="020B0503030403020204" pitchFamily="34" charset="0"/>
              <a:cs typeface="Arial" panose="020B0604020202020204" pitchFamily="34" charset="0"/>
            </a:endParaRPr>
          </a:p>
          <a:p>
            <a:pPr marL="457200" lvl="1" indent="0" algn="just">
              <a:buNone/>
            </a:pPr>
            <a:r>
              <a:rPr lang="fr-FR" sz="2400" dirty="0" smtClean="0">
                <a:solidFill>
                  <a:srgbClr val="CA2260"/>
                </a:solidFill>
                <a:latin typeface="Myriad Pro" panose="020B0503030403020204" pitchFamily="34" charset="0"/>
                <a:cs typeface="Arial" panose="020B0604020202020204" pitchFamily="34" charset="0"/>
              </a:rPr>
              <a:t>Achat d’un bien immobilier : crédit immobilier</a:t>
            </a:r>
          </a:p>
          <a:p>
            <a:pPr marL="457200" lvl="1" indent="0" algn="just">
              <a:buNone/>
            </a:pPr>
            <a:endParaRPr lang="fr-FR" sz="2400" dirty="0" smtClean="0">
              <a:latin typeface="Myriad Pro" panose="020B0503030403020204" pitchFamily="34" charset="0"/>
              <a:cs typeface="Arial" panose="020B0604020202020204" pitchFamily="34" charset="0"/>
            </a:endParaRPr>
          </a:p>
          <a:p>
            <a:pPr marL="457200" lvl="1" indent="0" algn="just">
              <a:buNone/>
            </a:pPr>
            <a:endParaRPr lang="fr-FR" sz="2400" dirty="0" smtClean="0">
              <a:latin typeface="Myriad Pro" panose="020B0503030403020204" pitchFamily="34" charset="0"/>
              <a:cs typeface="Arial" panose="020B0604020202020204" pitchFamily="34" charset="0"/>
            </a:endParaRPr>
          </a:p>
          <a:p>
            <a:pPr marL="457200" lvl="1" indent="0" algn="just">
              <a:buNone/>
            </a:pPr>
            <a:endParaRPr lang="fr-FR" sz="2400" dirty="0" smtClean="0">
              <a:latin typeface="Myriad Pro" panose="020B0503030403020204" pitchFamily="34" charset="0"/>
              <a:cs typeface="Arial" panose="020B0604020202020204" pitchFamily="34" charset="0"/>
            </a:endParaRPr>
          </a:p>
          <a:p>
            <a:pPr marL="457200" lvl="1" indent="0" algn="just">
              <a:buNone/>
            </a:pPr>
            <a:r>
              <a:rPr lang="fr-FR" sz="2400" dirty="0" smtClean="0">
                <a:solidFill>
                  <a:srgbClr val="CA2260"/>
                </a:solidFill>
                <a:latin typeface="Myriad Pro" panose="020B0503030403020204" pitchFamily="34" charset="0"/>
                <a:cs typeface="Arial" panose="020B0604020202020204" pitchFamily="34" charset="0"/>
              </a:rPr>
              <a:t>Achat de biens ou services : crédit à la consommation</a:t>
            </a:r>
          </a:p>
          <a:p>
            <a:pPr marL="457200" lvl="1" indent="0" algn="just">
              <a:buNone/>
            </a:pPr>
            <a:endParaRPr lang="fr-FR" sz="2400" dirty="0" smtClean="0">
              <a:latin typeface="Myriad Pro" panose="020B0503030403020204" pitchFamily="34" charset="0"/>
              <a:cs typeface="Arial" panose="020B0604020202020204" pitchFamily="34" charset="0"/>
            </a:endParaRPr>
          </a:p>
          <a:p>
            <a:pPr lvl="2">
              <a:lnSpc>
                <a:spcPct val="80000"/>
              </a:lnSpc>
              <a:buFont typeface="Arial" panose="020B0604020202020204" pitchFamily="34" charset="0"/>
              <a:buChar char="•"/>
            </a:pPr>
            <a:r>
              <a:rPr lang="fr-FR" sz="2400" dirty="0">
                <a:solidFill>
                  <a:srgbClr val="203B73"/>
                </a:solidFill>
                <a:latin typeface="Myriad Pro" panose="020B0503030403020204" pitchFamily="34" charset="0"/>
                <a:cs typeface="Arial" panose="020B0604020202020204" pitchFamily="34" charset="0"/>
              </a:rPr>
              <a:t>Équipement électroménager</a:t>
            </a:r>
          </a:p>
          <a:p>
            <a:pPr lvl="2">
              <a:lnSpc>
                <a:spcPct val="80000"/>
              </a:lnSpc>
              <a:buFont typeface="Arial" panose="020B0604020202020204" pitchFamily="34" charset="0"/>
              <a:buChar char="•"/>
            </a:pPr>
            <a:r>
              <a:rPr lang="fr-FR" sz="2400" dirty="0">
                <a:solidFill>
                  <a:srgbClr val="203B73"/>
                </a:solidFill>
                <a:latin typeface="Myriad Pro" panose="020B0503030403020204" pitchFamily="34" charset="0"/>
                <a:cs typeface="Arial" panose="020B0604020202020204" pitchFamily="34" charset="0"/>
              </a:rPr>
              <a:t>Voiture</a:t>
            </a:r>
          </a:p>
          <a:p>
            <a:pPr lvl="2">
              <a:lnSpc>
                <a:spcPct val="80000"/>
              </a:lnSpc>
              <a:buFont typeface="Arial" panose="020B0604020202020204" pitchFamily="34" charset="0"/>
              <a:buChar char="•"/>
            </a:pPr>
            <a:r>
              <a:rPr lang="fr-FR" sz="2400" dirty="0" smtClean="0">
                <a:solidFill>
                  <a:srgbClr val="203B73"/>
                </a:solidFill>
                <a:latin typeface="Myriad Pro" panose="020B0503030403020204" pitchFamily="34" charset="0"/>
                <a:cs typeface="Arial" panose="020B0604020202020204" pitchFamily="34" charset="0"/>
              </a:rPr>
              <a:t>Voyages</a:t>
            </a:r>
            <a:endParaRPr lang="fr-FR" sz="2400" dirty="0">
              <a:solidFill>
                <a:srgbClr val="203B73"/>
              </a:solidFill>
              <a:latin typeface="Myriad Pro" panose="020B0503030403020204" pitchFamily="34" charset="0"/>
              <a:cs typeface="Arial" panose="020B0604020202020204" pitchFamily="34" charset="0"/>
            </a:endParaRPr>
          </a:p>
          <a:p>
            <a:pPr lvl="2">
              <a:lnSpc>
                <a:spcPct val="80000"/>
              </a:lnSpc>
              <a:buFont typeface="Arial" panose="020B0604020202020204" pitchFamily="34" charset="0"/>
              <a:buChar char="•"/>
            </a:pPr>
            <a:r>
              <a:rPr lang="fr-FR" sz="2400" dirty="0" smtClean="0">
                <a:solidFill>
                  <a:srgbClr val="203B73"/>
                </a:solidFill>
                <a:latin typeface="Myriad Pro" panose="020B0503030403020204" pitchFamily="34" charset="0"/>
                <a:cs typeface="Arial" panose="020B0604020202020204" pitchFamily="34" charset="0"/>
              </a:rPr>
              <a:t>Trésorerie</a:t>
            </a:r>
          </a:p>
          <a:p>
            <a:pPr lvl="2">
              <a:lnSpc>
                <a:spcPct val="80000"/>
              </a:lnSpc>
              <a:buFont typeface="Arial" panose="020B0604020202020204" pitchFamily="34" charset="0"/>
              <a:buChar char="•"/>
            </a:pPr>
            <a:r>
              <a:rPr lang="fr-FR" sz="2400" dirty="0">
                <a:solidFill>
                  <a:srgbClr val="203B73"/>
                </a:solidFill>
                <a:latin typeface="Myriad Pro" panose="020B0503030403020204" pitchFamily="34" charset="0"/>
                <a:cs typeface="Arial" panose="020B0604020202020204" pitchFamily="34" charset="0"/>
              </a:rPr>
              <a:t> </a:t>
            </a:r>
            <a:r>
              <a:rPr lang="fr-FR" sz="2400" dirty="0" smtClean="0">
                <a:solidFill>
                  <a:srgbClr val="203B73"/>
                </a:solidFill>
                <a:latin typeface="Myriad Pro" panose="020B0503030403020204" pitchFamily="34" charset="0"/>
                <a:cs typeface="Arial" panose="020B0604020202020204" pitchFamily="34" charset="0"/>
              </a:rPr>
              <a:t>…</a:t>
            </a:r>
            <a:endParaRPr lang="fr-FR" sz="2400" dirty="0">
              <a:solidFill>
                <a:srgbClr val="203B73"/>
              </a:solidFill>
              <a:latin typeface="Myriad Pro" panose="020B0503030403020204" pitchFamily="34" charset="0"/>
              <a:cs typeface="Arial" panose="020B0604020202020204" pitchFamily="34" charset="0"/>
            </a:endParaRPr>
          </a:p>
          <a:p>
            <a:pPr marL="457200" lvl="1" indent="0" algn="just">
              <a:buNone/>
            </a:pPr>
            <a:endParaRPr lang="fr-FR" sz="2400" dirty="0">
              <a:latin typeface="Arial" panose="020B0604020202020204" pitchFamily="34" charset="0"/>
              <a:cs typeface="Arial" panose="020B0604020202020204" pitchFamily="34" charset="0"/>
            </a:endParaRPr>
          </a:p>
          <a:p>
            <a:pPr marL="457200" lvl="1" indent="0" algn="just">
              <a:buNone/>
            </a:pPr>
            <a:endParaRPr lang="fr-FR" sz="2400" dirty="0">
              <a:latin typeface="Arial" panose="020B0604020202020204" pitchFamily="34" charset="0"/>
              <a:cs typeface="Arial" panose="020B0604020202020204" pitchFamily="34" charset="0"/>
            </a:endParaRPr>
          </a:p>
          <a:p>
            <a:pPr marL="457200" lvl="1" indent="0" algn="just">
              <a:buNone/>
            </a:pPr>
            <a:endParaRPr lang="fr-FR" sz="2400" dirty="0" smtClean="0">
              <a:latin typeface="Arial" panose="020B0604020202020204" pitchFamily="34" charset="0"/>
              <a:cs typeface="Arial" panose="020B0604020202020204" pitchFamily="34" charset="0"/>
            </a:endParaRPr>
          </a:p>
          <a:p>
            <a:pPr marL="457200" lvl="1" indent="0" algn="just">
              <a:buNone/>
            </a:pPr>
            <a:endParaRPr lang="fr-FR" sz="2400" dirty="0" smtClean="0">
              <a:latin typeface="Arial" panose="020B0604020202020204" pitchFamily="34" charset="0"/>
              <a:cs typeface="Arial" panose="020B0604020202020204" pitchFamily="34" charset="0"/>
            </a:endParaRPr>
          </a:p>
          <a:p>
            <a:pPr marL="457200" lvl="1" indent="0" algn="just">
              <a:buNone/>
            </a:pPr>
            <a:endParaRPr lang="fr-FR" sz="2400" dirty="0"/>
          </a:p>
        </p:txBody>
      </p:sp>
      <p:sp>
        <p:nvSpPr>
          <p:cNvPr id="6" name="Titre 2"/>
          <p:cNvSpPr>
            <a:spLocks noGrp="1"/>
          </p:cNvSpPr>
          <p:nvPr>
            <p:ph type="title"/>
          </p:nvPr>
        </p:nvSpPr>
        <p:spPr>
          <a:xfrm>
            <a:off x="468313" y="0"/>
            <a:ext cx="8435280" cy="1368000"/>
          </a:xfrm>
        </p:spPr>
        <p:txBody>
          <a:bodyPr/>
          <a:lstStyle/>
          <a:p>
            <a:r>
              <a:rPr lang="fr-FR" dirty="0" smtClean="0">
                <a:solidFill>
                  <a:srgbClr val="203B73"/>
                </a:solidFill>
                <a:latin typeface="Myriad Pro" panose="020B0503030403020204" pitchFamily="34" charset="0"/>
                <a:cs typeface="Arial" panose="020B0604020202020204" pitchFamily="34" charset="0"/>
              </a:rPr>
              <a:t>Généralités</a:t>
            </a:r>
            <a:endParaRPr lang="fr-FR" dirty="0">
              <a:solidFill>
                <a:srgbClr val="203B73"/>
              </a:solidFill>
              <a:latin typeface="Myriad Pro" panose="020B0503030403020204" pitchFamily="34" charset="0"/>
              <a:cs typeface="Arial" panose="020B0604020202020204" pitchFamily="34" charset="0"/>
            </a:endParaRPr>
          </a:p>
        </p:txBody>
      </p:sp>
      <p:sp>
        <p:nvSpPr>
          <p:cNvPr id="8"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pic>
        <p:nvPicPr>
          <p:cNvPr id="3" name="Picture 2" descr="X:\Education_financiere_Public\01-ACTIONS\A-PORTAIL\02-Images\6-Picto PPT\checklist-checked-bo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866" y="2234027"/>
            <a:ext cx="287984" cy="2879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X:\Education_financiere_Public\01-ACTIONS\A-PORTAIL\02-Images\6-Picto PPT\checklist-checked-bo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378" y="3573040"/>
            <a:ext cx="287984" cy="28798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2721" y="4445363"/>
            <a:ext cx="1468149" cy="1468149"/>
          </a:xfrm>
          <a:prstGeom prst="rect">
            <a:avLst/>
          </a:prstGeom>
        </p:spPr>
      </p:pic>
      <p:sp>
        <p:nvSpPr>
          <p:cNvPr id="4" name="ZoneTexte 3"/>
          <p:cNvSpPr txBox="1"/>
          <p:nvPr/>
        </p:nvSpPr>
        <p:spPr>
          <a:xfrm rot="1197364">
            <a:off x="5862675" y="554889"/>
            <a:ext cx="3024336" cy="1569660"/>
          </a:xfrm>
          <a:prstGeom prst="rect">
            <a:avLst/>
          </a:prstGeom>
          <a:noFill/>
          <a:ln w="38100">
            <a:solidFill>
              <a:srgbClr val="C92360"/>
            </a:solidFill>
          </a:ln>
          <a:effectLst>
            <a:outerShdw blurRad="50800" dist="38100" dir="5400000" algn="t" rotWithShape="0">
              <a:prstClr val="black">
                <a:alpha val="40000"/>
              </a:prstClr>
            </a:outerShdw>
          </a:effectLst>
        </p:spPr>
        <p:txBody>
          <a:bodyPr wrap="square" rtlCol="0">
            <a:spAutoFit/>
          </a:bodyPr>
          <a:lstStyle/>
          <a:p>
            <a:pPr algn="ctr"/>
            <a:r>
              <a:rPr lang="fr-FR" sz="2400" dirty="0">
                <a:ln>
                  <a:solidFill>
                    <a:srgbClr val="203B73"/>
                  </a:solidFill>
                </a:ln>
                <a:solidFill>
                  <a:srgbClr val="213B76"/>
                </a:solidFill>
                <a:latin typeface="Myriad Pro" panose="020B0503030403020204" pitchFamily="34" charset="0"/>
                <a:cs typeface="Arial" panose="020B0604020202020204" pitchFamily="34" charset="0"/>
              </a:rPr>
              <a:t>Taux de détention des crédits par les ménages </a:t>
            </a:r>
            <a:r>
              <a:rPr lang="fr-FR" sz="2400" dirty="0" smtClean="0">
                <a:ln>
                  <a:solidFill>
                    <a:srgbClr val="203B73"/>
                  </a:solidFill>
                </a:ln>
                <a:solidFill>
                  <a:srgbClr val="213B76"/>
                </a:solidFill>
                <a:latin typeface="Myriad Pro" panose="020B0503030403020204" pitchFamily="34" charset="0"/>
                <a:cs typeface="Arial" panose="020B0604020202020204" pitchFamily="34" charset="0"/>
              </a:rPr>
              <a:t>2021 </a:t>
            </a:r>
            <a:r>
              <a:rPr lang="fr-FR" sz="2400" dirty="0">
                <a:ln>
                  <a:solidFill>
                    <a:srgbClr val="203B73"/>
                  </a:solidFill>
                </a:ln>
                <a:solidFill>
                  <a:srgbClr val="213B76"/>
                </a:solidFill>
                <a:latin typeface="Myriad Pro" panose="020B0503030403020204" pitchFamily="34" charset="0"/>
                <a:cs typeface="Arial" panose="020B0604020202020204" pitchFamily="34" charset="0"/>
              </a:rPr>
              <a:t>: </a:t>
            </a:r>
          </a:p>
          <a:p>
            <a:pPr algn="ctr"/>
            <a:r>
              <a:rPr lang="fr-FR" sz="2400" dirty="0">
                <a:ln>
                  <a:solidFill>
                    <a:srgbClr val="203B73"/>
                  </a:solidFill>
                </a:ln>
                <a:solidFill>
                  <a:srgbClr val="213B76"/>
                </a:solidFill>
                <a:latin typeface="Myriad Pro" panose="020B0503030403020204" pitchFamily="34" charset="0"/>
                <a:cs typeface="Arial" panose="020B0604020202020204" pitchFamily="34" charset="0"/>
              </a:rPr>
              <a:t> </a:t>
            </a:r>
            <a:r>
              <a:rPr lang="fr-FR" sz="2400" dirty="0" smtClean="0">
                <a:ln>
                  <a:solidFill>
                    <a:srgbClr val="203B73"/>
                  </a:solidFill>
                </a:ln>
                <a:solidFill>
                  <a:srgbClr val="213B76"/>
                </a:solidFill>
                <a:latin typeface="Myriad Pro" panose="020B0503030403020204" pitchFamily="34" charset="0"/>
                <a:cs typeface="Arial" panose="020B0604020202020204" pitchFamily="34" charset="0"/>
              </a:rPr>
              <a:t>45,2 </a:t>
            </a:r>
            <a:r>
              <a:rPr lang="fr-FR" sz="2400" dirty="0">
                <a:ln>
                  <a:solidFill>
                    <a:srgbClr val="203B73"/>
                  </a:solidFill>
                </a:ln>
                <a:solidFill>
                  <a:srgbClr val="213B76"/>
                </a:solidFill>
                <a:latin typeface="Myriad Pro" panose="020B0503030403020204" pitchFamily="34" charset="0"/>
                <a:cs typeface="Arial" panose="020B0604020202020204" pitchFamily="34" charset="0"/>
              </a:rPr>
              <a:t>%</a:t>
            </a:r>
          </a:p>
        </p:txBody>
      </p:sp>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6603" y="4897457"/>
            <a:ext cx="1285967" cy="1285967"/>
          </a:xfrm>
          <a:prstGeom prst="rect">
            <a:avLst/>
          </a:prstGeom>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0275" y="2331069"/>
            <a:ext cx="1174569" cy="1126258"/>
          </a:xfrm>
          <a:prstGeom prst="rect">
            <a:avLst/>
          </a:prstGeom>
        </p:spPr>
      </p:pic>
    </p:spTree>
    <p:extLst>
      <p:ext uri="{BB962C8B-B14F-4D97-AF65-F5344CB8AC3E}">
        <p14:creationId xmlns:p14="http://schemas.microsoft.com/office/powerpoint/2010/main" val="747363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92024" y="1877357"/>
            <a:ext cx="4208002" cy="991419"/>
          </a:xfrm>
        </p:spPr>
        <p:txBody>
          <a:bodyPr>
            <a:normAutofit fontScale="25000" lnSpcReduction="20000"/>
          </a:bodyPr>
          <a:lstStyle/>
          <a:p>
            <a:pPr marL="0" indent="0" algn="just">
              <a:buNone/>
            </a:pPr>
            <a:endParaRPr lang="fr-FR" sz="2600" dirty="0" smtClean="0">
              <a:latin typeface="Myriad Pro" panose="020B0503030403020204" pitchFamily="34" charset="0"/>
              <a:cs typeface="Arial" panose="020B0604020202020204" pitchFamily="34" charset="0"/>
            </a:endParaRPr>
          </a:p>
          <a:p>
            <a:pPr marL="457200" lvl="1" indent="0">
              <a:lnSpc>
                <a:spcPct val="220000"/>
              </a:lnSpc>
              <a:buNone/>
            </a:pPr>
            <a:r>
              <a:rPr lang="fr-FR" sz="9600" dirty="0">
                <a:solidFill>
                  <a:srgbClr val="203B73"/>
                </a:solidFill>
                <a:latin typeface="Myriad Pro" panose="020B0503030403020204" pitchFamily="34" charset="0"/>
                <a:cs typeface="Arial" panose="020B0604020202020204" pitchFamily="34" charset="0"/>
              </a:rPr>
              <a:t>Type de prêt</a:t>
            </a:r>
          </a:p>
          <a:p>
            <a:pPr marL="457200" lvl="1" indent="0">
              <a:lnSpc>
                <a:spcPct val="220000"/>
              </a:lnSpc>
              <a:buNone/>
            </a:pPr>
            <a:r>
              <a:rPr lang="fr-FR" sz="9600" dirty="0" smtClean="0">
                <a:solidFill>
                  <a:srgbClr val="203B73"/>
                </a:solidFill>
                <a:latin typeface="Myriad Pro" panose="020B0503030403020204" pitchFamily="34" charset="0"/>
                <a:cs typeface="Arial" panose="020B0604020202020204" pitchFamily="34" charset="0"/>
              </a:rPr>
              <a:t>Montant</a:t>
            </a:r>
          </a:p>
          <a:p>
            <a:pPr marL="457200" lvl="1" indent="0" algn="just">
              <a:lnSpc>
                <a:spcPct val="220000"/>
              </a:lnSpc>
              <a:buNone/>
            </a:pPr>
            <a:r>
              <a:rPr lang="fr-FR" sz="9600" dirty="0" smtClean="0">
                <a:solidFill>
                  <a:srgbClr val="203B73"/>
                </a:solidFill>
                <a:latin typeface="Myriad Pro" panose="020B0503030403020204" pitchFamily="34" charset="0"/>
                <a:cs typeface="Arial" panose="020B0604020202020204" pitchFamily="34" charset="0"/>
              </a:rPr>
              <a:t>Durée de remboursement</a:t>
            </a:r>
          </a:p>
          <a:p>
            <a:pPr marL="457200" lvl="1" indent="0">
              <a:buNone/>
            </a:pPr>
            <a:endParaRPr lang="fr-FR" sz="9600" dirty="0">
              <a:solidFill>
                <a:srgbClr val="203B73"/>
              </a:solidFill>
              <a:latin typeface="Myriad Pro" panose="020B0503030403020204" pitchFamily="34" charset="0"/>
              <a:cs typeface="Arial" panose="020B0604020202020204" pitchFamily="34" charset="0"/>
            </a:endParaRPr>
          </a:p>
          <a:p>
            <a:pPr marL="457200" lvl="1" indent="0">
              <a:buNone/>
            </a:pPr>
            <a:r>
              <a:rPr lang="fr-FR" sz="9600" dirty="0" smtClean="0">
                <a:solidFill>
                  <a:srgbClr val="203B73"/>
                </a:solidFill>
                <a:latin typeface="Myriad Pro" panose="020B0503030403020204" pitchFamily="34" charset="0"/>
                <a:cs typeface="Arial" panose="020B0604020202020204" pitchFamily="34" charset="0"/>
              </a:rPr>
              <a:t>Modalités </a:t>
            </a:r>
            <a:r>
              <a:rPr lang="fr-FR" sz="9600" dirty="0">
                <a:solidFill>
                  <a:srgbClr val="203B73"/>
                </a:solidFill>
                <a:latin typeface="Myriad Pro" panose="020B0503030403020204" pitchFamily="34" charset="0"/>
                <a:cs typeface="Arial" panose="020B0604020202020204" pitchFamily="34" charset="0"/>
              </a:rPr>
              <a:t>de remboursement</a:t>
            </a:r>
          </a:p>
          <a:p>
            <a:pPr marL="457200" lvl="1" indent="0" algn="just">
              <a:buNone/>
            </a:pPr>
            <a:endParaRPr lang="fr-FR" sz="2600" dirty="0" smtClean="0">
              <a:latin typeface="Myriad Pro" panose="020B0503030403020204" pitchFamily="34" charset="0"/>
            </a:endParaRPr>
          </a:p>
          <a:p>
            <a:pPr marL="457200" lvl="1" indent="0" algn="just">
              <a:buNone/>
            </a:pPr>
            <a:endParaRPr lang="fr-FR" sz="1400" dirty="0"/>
          </a:p>
          <a:p>
            <a:pPr marL="457200" lvl="1" indent="0" algn="just">
              <a:buNone/>
            </a:pPr>
            <a:endParaRPr lang="fr-FR" sz="1400" dirty="0" smtClean="0"/>
          </a:p>
          <a:p>
            <a:pPr marL="457200" lvl="1" indent="0" algn="just">
              <a:buNone/>
            </a:pPr>
            <a:endParaRPr lang="fr-FR" sz="1400" dirty="0" smtClean="0"/>
          </a:p>
          <a:p>
            <a:pPr marL="457200" lvl="1" indent="0" algn="just">
              <a:buNone/>
            </a:pPr>
            <a:endParaRPr lang="fr-FR" sz="1400" dirty="0" smtClean="0"/>
          </a:p>
          <a:p>
            <a:pPr marL="457200" lvl="1" indent="0" algn="ctr">
              <a:buNone/>
            </a:pPr>
            <a:r>
              <a:rPr lang="fr-FR" b="1" dirty="0" smtClean="0"/>
              <a:t>	</a:t>
            </a:r>
            <a:endParaRPr lang="fr-FR" sz="9600" dirty="0">
              <a:solidFill>
                <a:srgbClr val="CA2260"/>
              </a:solidFill>
              <a:latin typeface="Arial" panose="020B0604020202020204" pitchFamily="34" charset="0"/>
              <a:cs typeface="Arial" panose="020B0604020202020204" pitchFamily="34" charset="0"/>
            </a:endParaRPr>
          </a:p>
        </p:txBody>
      </p:sp>
      <p:sp>
        <p:nvSpPr>
          <p:cNvPr id="7" name="Titre 2"/>
          <p:cNvSpPr>
            <a:spLocks noGrp="1"/>
          </p:cNvSpPr>
          <p:nvPr>
            <p:ph type="title"/>
          </p:nvPr>
        </p:nvSpPr>
        <p:spPr>
          <a:xfrm>
            <a:off x="468313" y="0"/>
            <a:ext cx="8435280" cy="1082390"/>
          </a:xfrm>
        </p:spPr>
        <p:txBody>
          <a:bodyPr/>
          <a:lstStyle/>
          <a:p>
            <a:r>
              <a:rPr lang="fr-FR" dirty="0" smtClean="0">
                <a:solidFill>
                  <a:srgbClr val="203B73"/>
                </a:solidFill>
                <a:latin typeface="Myriad Pro" panose="020B0503030403020204" pitchFamily="34" charset="0"/>
                <a:cs typeface="Arial" panose="020B0604020202020204" pitchFamily="34" charset="0"/>
              </a:rPr>
              <a:t>Généralités</a:t>
            </a:r>
            <a:endParaRPr lang="fr-FR" dirty="0">
              <a:solidFill>
                <a:srgbClr val="203B73"/>
              </a:solidFill>
              <a:latin typeface="Myriad Pro" panose="020B0503030403020204" pitchFamily="34" charset="0"/>
              <a:cs typeface="Arial" panose="020B0604020202020204" pitchFamily="34" charset="0"/>
            </a:endParaRPr>
          </a:p>
        </p:txBody>
      </p:sp>
      <p:sp>
        <p:nvSpPr>
          <p:cNvPr id="8" name="Espace réservé du texte 3"/>
          <p:cNvSpPr>
            <a:spLocks noGrp="1"/>
          </p:cNvSpPr>
          <p:nvPr>
            <p:ph type="body" sz="quarter" idx="11"/>
          </p:nvPr>
        </p:nvSpPr>
        <p:spPr>
          <a:xfrm>
            <a:off x="2232000" y="6453336"/>
            <a:ext cx="4680000" cy="360000"/>
          </a:xfrm>
        </p:spPr>
        <p:txBody>
          <a:bodyPr/>
          <a:lstStyle/>
          <a:p>
            <a:r>
              <a:rPr lang="fr-FR" dirty="0" smtClean="0"/>
              <a:t>Le crédit</a:t>
            </a:r>
            <a:endParaRPr lang="fr-FR" dirty="0"/>
          </a:p>
        </p:txBody>
      </p:sp>
      <p:pic>
        <p:nvPicPr>
          <p:cNvPr id="11" name="Picture 2" descr="X:\Education_financiere_Public\01-ACTIONS\A-PORTAIL\02-Images\6-Picto PPT\checklist-checked-bo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527" y="2411000"/>
            <a:ext cx="287984" cy="28798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20608" y="851135"/>
            <a:ext cx="7406382" cy="954107"/>
          </a:xfrm>
          <a:prstGeom prst="rect">
            <a:avLst/>
          </a:prstGeom>
          <a:noFill/>
        </p:spPr>
        <p:txBody>
          <a:bodyPr wrap="square" rtlCol="0">
            <a:spAutoFit/>
          </a:bodyPr>
          <a:lstStyle/>
          <a:p>
            <a:r>
              <a:rPr lang="fr-FR" sz="2800" b="1" dirty="0" smtClean="0">
                <a:solidFill>
                  <a:srgbClr val="CA2260"/>
                </a:solidFill>
                <a:latin typeface="Myriad Pro" panose="020B0503030403020204" pitchFamily="34" charset="0"/>
              </a:rPr>
              <a:t>Les principales caractéristiques d’un contrat de crédit</a:t>
            </a:r>
            <a:endParaRPr lang="fr-FR" sz="2800" b="1" dirty="0">
              <a:solidFill>
                <a:srgbClr val="CA2260"/>
              </a:solidFill>
              <a:latin typeface="Myriad Pro" panose="020B0503030403020204" pitchFamily="34" charset="0"/>
            </a:endParaRPr>
          </a:p>
        </p:txBody>
      </p:sp>
      <p:sp>
        <p:nvSpPr>
          <p:cNvPr id="17" name="Espace réservé du texte 1"/>
          <p:cNvSpPr txBox="1">
            <a:spLocks/>
          </p:cNvSpPr>
          <p:nvPr/>
        </p:nvSpPr>
        <p:spPr>
          <a:xfrm>
            <a:off x="4527058" y="1755745"/>
            <a:ext cx="4320479" cy="4447557"/>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Tx/>
              <a:buBlip>
                <a:blip r:embed="rId4"/>
              </a:buBlip>
              <a:defRPr sz="2400" kern="1200">
                <a:solidFill>
                  <a:srgbClr val="078EE9"/>
                </a:solidFill>
                <a:latin typeface="Myriad Pro"/>
                <a:ea typeface="+mn-ea"/>
                <a:cs typeface="+mn-cs"/>
              </a:defRPr>
            </a:lvl1pPr>
            <a:lvl2pPr marL="742950" indent="-285750" algn="l" defTabSz="914400" rtl="0" eaLnBrk="1" latinLnBrk="0" hangingPunct="1">
              <a:spcBef>
                <a:spcPct val="20000"/>
              </a:spcBef>
              <a:buFontTx/>
              <a:buBlip>
                <a:blip r:embed="rId5"/>
              </a:buBlip>
              <a:defRPr sz="2200" kern="1200">
                <a:solidFill>
                  <a:srgbClr val="078EE9"/>
                </a:solidFill>
                <a:latin typeface="Myriad Pro"/>
                <a:ea typeface="+mn-ea"/>
                <a:cs typeface="+mn-cs"/>
              </a:defRPr>
            </a:lvl2pPr>
            <a:lvl3pPr marL="1143000" indent="-228600" algn="l" defTabSz="914400" rtl="0" eaLnBrk="1" latinLnBrk="0" hangingPunct="1">
              <a:spcBef>
                <a:spcPct val="20000"/>
              </a:spcBef>
              <a:buFontTx/>
              <a:buBlip>
                <a:blip r:embed="rId6"/>
              </a:buBlip>
              <a:defRPr sz="2000" kern="1200">
                <a:solidFill>
                  <a:srgbClr val="078EE9"/>
                </a:solidFill>
                <a:latin typeface="Myriad Pro"/>
                <a:ea typeface="+mn-ea"/>
                <a:cs typeface="+mn-cs"/>
              </a:defRPr>
            </a:lvl3pPr>
            <a:lvl4pPr marL="1600200" indent="-228600" algn="l" defTabSz="914400" rtl="0" eaLnBrk="1" latinLnBrk="0" hangingPunct="1">
              <a:spcBef>
                <a:spcPct val="20000"/>
              </a:spcBef>
              <a:buClr>
                <a:srgbClr val="612A8A"/>
              </a:buClr>
              <a:buFont typeface="Arial" panose="020B0604020202020204" pitchFamily="34" charset="0"/>
              <a:buChar char="–"/>
              <a:defRPr sz="2000" kern="1200">
                <a:solidFill>
                  <a:srgbClr val="078EE9"/>
                </a:solidFill>
                <a:latin typeface="Myriad Pro"/>
                <a:ea typeface="+mn-ea"/>
                <a:cs typeface="+mn-cs"/>
              </a:defRPr>
            </a:lvl4pPr>
            <a:lvl5pPr marL="2057400" indent="-228600" algn="l" defTabSz="914400" rtl="0" eaLnBrk="1" latinLnBrk="0" hangingPunct="1">
              <a:spcBef>
                <a:spcPct val="20000"/>
              </a:spcBef>
              <a:buClr>
                <a:srgbClr val="078EE9"/>
              </a:buClr>
              <a:buFont typeface="Arial" panose="020B0604020202020204" pitchFamily="34" charset="0"/>
              <a:buChar char="»"/>
              <a:defRPr sz="2000" kern="1200">
                <a:solidFill>
                  <a:srgbClr val="078EE9"/>
                </a:solidFill>
                <a:latin typeface="Myriad Pro"/>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Tx/>
              <a:buNone/>
            </a:pPr>
            <a:endParaRPr lang="fr-FR" sz="2600" dirty="0" smtClean="0">
              <a:latin typeface="Myriad Pro" panose="020B0503030403020204" pitchFamily="34" charset="0"/>
              <a:cs typeface="Arial" panose="020B0604020202020204" pitchFamily="34" charset="0"/>
            </a:endParaRPr>
          </a:p>
          <a:p>
            <a:pPr marL="457200" lvl="1" indent="0" algn="just">
              <a:lnSpc>
                <a:spcPct val="220000"/>
              </a:lnSpc>
              <a:buFontTx/>
              <a:buNone/>
            </a:pPr>
            <a:r>
              <a:rPr lang="fr-FR" sz="5100" dirty="0" smtClean="0">
                <a:solidFill>
                  <a:srgbClr val="203B73"/>
                </a:solidFill>
                <a:latin typeface="Myriad Pro" panose="020B0503030403020204" pitchFamily="34" charset="0"/>
                <a:cs typeface="Arial" panose="020B0604020202020204" pitchFamily="34" charset="0"/>
              </a:rPr>
              <a:t>Garanties</a:t>
            </a:r>
          </a:p>
          <a:p>
            <a:pPr marL="457200" lvl="1" indent="0" algn="just">
              <a:lnSpc>
                <a:spcPct val="220000"/>
              </a:lnSpc>
              <a:buFontTx/>
              <a:buNone/>
            </a:pPr>
            <a:r>
              <a:rPr lang="fr-FR" sz="5100" dirty="0" smtClean="0">
                <a:solidFill>
                  <a:srgbClr val="203B73"/>
                </a:solidFill>
                <a:latin typeface="Myriad Pro" panose="020B0503030403020204" pitchFamily="34" charset="0"/>
                <a:cs typeface="Arial" panose="020B0604020202020204" pitchFamily="34" charset="0"/>
              </a:rPr>
              <a:t>Assurances</a:t>
            </a:r>
          </a:p>
          <a:p>
            <a:pPr marL="457200" lvl="1" indent="0" algn="just">
              <a:lnSpc>
                <a:spcPct val="220000"/>
              </a:lnSpc>
              <a:buNone/>
            </a:pPr>
            <a:r>
              <a:rPr lang="fr-FR" sz="5100" dirty="0" smtClean="0">
                <a:solidFill>
                  <a:srgbClr val="203B73"/>
                </a:solidFill>
                <a:latin typeface="Myriad Pro" panose="020B0503030403020204" pitchFamily="34" charset="0"/>
                <a:cs typeface="Arial" panose="020B0604020202020204" pitchFamily="34" charset="0"/>
              </a:rPr>
              <a:t>Taux </a:t>
            </a:r>
            <a:r>
              <a:rPr lang="fr-FR" sz="5100" dirty="0">
                <a:solidFill>
                  <a:srgbClr val="203B73"/>
                </a:solidFill>
                <a:latin typeface="Myriad Pro" panose="020B0503030403020204" pitchFamily="34" charset="0"/>
                <a:cs typeface="Arial" panose="020B0604020202020204" pitchFamily="34" charset="0"/>
              </a:rPr>
              <a:t>d’intérêt</a:t>
            </a:r>
          </a:p>
          <a:p>
            <a:pPr marL="457200" lvl="1" indent="0" algn="just">
              <a:lnSpc>
                <a:spcPct val="220000"/>
              </a:lnSpc>
              <a:buNone/>
            </a:pPr>
            <a:r>
              <a:rPr lang="fr-FR" sz="5100" dirty="0">
                <a:solidFill>
                  <a:srgbClr val="203B73"/>
                </a:solidFill>
                <a:latin typeface="Myriad Pro" panose="020B0503030403020204" pitchFamily="34" charset="0"/>
                <a:cs typeface="Arial" panose="020B0604020202020204" pitchFamily="34" charset="0"/>
              </a:rPr>
              <a:t>TAEG</a:t>
            </a:r>
          </a:p>
          <a:p>
            <a:pPr marL="457200" lvl="1" indent="0" algn="just">
              <a:buFontTx/>
              <a:buNone/>
            </a:pPr>
            <a:endParaRPr lang="fr-FR" sz="2600" dirty="0" smtClean="0">
              <a:latin typeface="Myriad Pro" panose="020B0503030403020204" pitchFamily="34" charset="0"/>
            </a:endParaRPr>
          </a:p>
          <a:p>
            <a:pPr marL="457200" lvl="1" indent="0" algn="just">
              <a:buFontTx/>
              <a:buNone/>
            </a:pPr>
            <a:endParaRPr lang="fr-FR" sz="1400" dirty="0" smtClean="0"/>
          </a:p>
          <a:p>
            <a:pPr marL="457200" lvl="1" indent="0" algn="just">
              <a:buFontTx/>
              <a:buNone/>
            </a:pPr>
            <a:endParaRPr lang="fr-FR" sz="1400" dirty="0" smtClean="0"/>
          </a:p>
          <a:p>
            <a:pPr marL="457200" lvl="1" indent="0" algn="just">
              <a:buFontTx/>
              <a:buNone/>
            </a:pPr>
            <a:endParaRPr lang="fr-FR" sz="1400" dirty="0" smtClean="0"/>
          </a:p>
          <a:p>
            <a:pPr marL="457200" lvl="1" indent="0" algn="just">
              <a:buFontTx/>
              <a:buNone/>
            </a:pPr>
            <a:endParaRPr lang="fr-FR" sz="1400" dirty="0" smtClean="0"/>
          </a:p>
          <a:p>
            <a:pPr marL="457200" lvl="1" indent="0" algn="ctr">
              <a:buFontTx/>
              <a:buNone/>
            </a:pPr>
            <a:r>
              <a:rPr lang="fr-FR" b="1" dirty="0" smtClean="0"/>
              <a:t>	</a:t>
            </a:r>
            <a:endParaRPr lang="fr-FR" sz="1800" dirty="0">
              <a:solidFill>
                <a:srgbClr val="CA2260"/>
              </a:solidFill>
              <a:latin typeface="Arial" panose="020B0604020202020204" pitchFamily="34" charset="0"/>
              <a:cs typeface="Arial" panose="020B0604020202020204" pitchFamily="34" charset="0"/>
            </a:endParaRPr>
          </a:p>
        </p:txBody>
      </p:sp>
      <p:sp>
        <p:nvSpPr>
          <p:cNvPr id="5" name="ZoneTexte 4"/>
          <p:cNvSpPr txBox="1"/>
          <p:nvPr/>
        </p:nvSpPr>
        <p:spPr>
          <a:xfrm>
            <a:off x="839423" y="5796159"/>
            <a:ext cx="6768752" cy="461665"/>
          </a:xfrm>
          <a:prstGeom prst="rect">
            <a:avLst/>
          </a:prstGeom>
          <a:noFill/>
        </p:spPr>
        <p:txBody>
          <a:bodyPr wrap="square" rtlCol="0">
            <a:spAutoFit/>
          </a:bodyPr>
          <a:lstStyle/>
          <a:p>
            <a:pPr lvl="1" algn="ctr"/>
            <a:r>
              <a:rPr lang="fr-FR" b="1" dirty="0">
                <a:solidFill>
                  <a:srgbClr val="CA2260"/>
                </a:solidFill>
                <a:latin typeface="Arial" panose="020B0604020202020204" pitchFamily="34" charset="0"/>
                <a:cs typeface="Arial" panose="020B0604020202020204" pitchFamily="34" charset="0"/>
              </a:rPr>
              <a:t> </a:t>
            </a:r>
            <a:r>
              <a:rPr lang="fr-FR" sz="2400" b="1" dirty="0">
                <a:solidFill>
                  <a:srgbClr val="CA2260"/>
                </a:solidFill>
                <a:latin typeface="Arial" panose="020B0604020202020204" pitchFamily="34" charset="0"/>
                <a:cs typeface="Arial" panose="020B0604020202020204" pitchFamily="34" charset="0"/>
              </a:rPr>
              <a:t>Il n’y a pas de droit au crédit.</a:t>
            </a:r>
            <a:endParaRPr lang="fr-FR" sz="2400" dirty="0">
              <a:solidFill>
                <a:srgbClr val="CA2260"/>
              </a:solidFill>
              <a:latin typeface="Arial" panose="020B0604020202020204" pitchFamily="34" charset="0"/>
              <a:cs typeface="Arial" panose="020B0604020202020204" pitchFamily="34" charset="0"/>
            </a:endParaRPr>
          </a:p>
        </p:txBody>
      </p:sp>
      <p:pic>
        <p:nvPicPr>
          <p:cNvPr id="18" name="Picture 2" descr="X:\Education_financiere_Public\01-ACTIONS\A-PORTAIL\02-Images\6-Picto PPT\checklist-checked-bo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527" y="4042349"/>
            <a:ext cx="287984" cy="2879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X:\Education_financiere_Public\01-ACTIONS\A-PORTAIL\02-Images\6-Picto PPT\checklist-checked-bo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527" y="3232769"/>
            <a:ext cx="287984" cy="28798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X:\Education_financiere_Public\01-ACTIONS\A-PORTAIL\02-Images\6-Picto PPT\checklist-checked-bo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527" y="4898158"/>
            <a:ext cx="287984" cy="2879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X:\Education_financiere_Public\01-ACTIONS\A-PORTAIL\02-Images\6-Picto PPT\checklist-checked-bo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1961" y="2330464"/>
            <a:ext cx="287984" cy="28798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X:\Education_financiere_Public\01-ACTIONS\A-PORTAIL\02-Images\6-Picto PPT\checklist-checked-bo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7058" y="3189901"/>
            <a:ext cx="287984" cy="2879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X:\Education_financiere_Public\01-ACTIONS\A-PORTAIL\02-Images\6-Picto PPT\checklist-checked-bo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7058" y="3979524"/>
            <a:ext cx="287984" cy="28798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X:\Education_financiere_Public\01-ACTIONS\A-PORTAIL\02-Images\6-Picto PPT\checklist-checked-bo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7058" y="4800560"/>
            <a:ext cx="287984" cy="28798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77396" y="1191808"/>
            <a:ext cx="1328576" cy="1328576"/>
          </a:xfrm>
          <a:prstGeom prst="rect">
            <a:avLst/>
          </a:prstGeom>
        </p:spPr>
      </p:pic>
    </p:spTree>
    <p:extLst>
      <p:ext uri="{BB962C8B-B14F-4D97-AF65-F5344CB8AC3E}">
        <p14:creationId xmlns:p14="http://schemas.microsoft.com/office/powerpoint/2010/main" val="3072929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it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En savoir pl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illustra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corp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tit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tit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mma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rai ou fau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vra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au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quiz">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our aller plus lo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frise chronologiq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un contact de proximité">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F9F1E75EDC084294142C83CFA70589" ma:contentTypeVersion="3" ma:contentTypeDescription="Crée un document." ma:contentTypeScope="" ma:versionID="db6407d61d91c5291fbc5f84830e6aae">
  <xsd:schema xmlns:xsd="http://www.w3.org/2001/XMLSchema" xmlns:xs="http://www.w3.org/2001/XMLSchema" xmlns:p="http://schemas.microsoft.com/office/2006/metadata/properties" xmlns:ns2="6a61ac60-93fb-4b34-864e-78e4ed6e4957" targetNamespace="http://schemas.microsoft.com/office/2006/metadata/properties" ma:root="true" ma:fieldsID="8d8444e52cf5f5040cc0d770f59f59a1" ns2:_="">
    <xsd:import namespace="6a61ac60-93fb-4b34-864e-78e4ed6e4957"/>
    <xsd:element name="properties">
      <xsd:complexType>
        <xsd:sequence>
          <xsd:element name="documentManagement">
            <xsd:complexType>
              <xsd:all>
                <xsd:element ref="ns2:Th_x00e9_matiques" minOccurs="0"/>
                <xsd:element ref="ns2:Type_x0020_de_x0020_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61ac60-93fb-4b34-864e-78e4ed6e4957" elementFormDefault="qualified">
    <xsd:import namespace="http://schemas.microsoft.com/office/2006/documentManagement/types"/>
    <xsd:import namespace="http://schemas.microsoft.com/office/infopath/2007/PartnerControls"/>
    <xsd:element name="Th_x00e9_matiques" ma:index="8" nillable="true" ma:displayName="Thématiques" ma:list="{6A47C839-C96C-483B-B690-126FA88212B7}" ma:internalName="Th_x00e9_matiques" ma:showField="Title" ma:requiredMultiChoice="true">
      <xsd:complexType>
        <xsd:complexContent>
          <xsd:extension base="dms:MultiChoiceLookup">
            <xsd:sequence>
              <xsd:element name="Value" type="dms:Lookup" maxOccurs="unbounded" minOccurs="0" nillable="true"/>
            </xsd:sequence>
          </xsd:extension>
        </xsd:complexContent>
      </xsd:complexType>
    </xsd:element>
    <xsd:element name="Type_x0020_de_x0020_document" ma:index="9" nillable="true" ma:displayName="Type de document" ma:list="{4F1688A6-FCBC-4129-B46B-69EF23843B71}" ma:internalName="Type_x0020_de_x0020_document" ma:showField="Title" ma:requiredMultiChoice="tru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ype_x0020_de_x0020_document xmlns="6a61ac60-93fb-4b34-864e-78e4ed6e4957">
      <Value>4</Value>
    </Type_x0020_de_x0020_document>
    <Th_x00e9_matiques xmlns="6a61ac60-93fb-4b34-864e-78e4ed6e4957">
      <Value>6</Value>
    </Th_x00e9_matique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3A96DA-2B9D-46A8-9FAB-9CA4BF25C2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61ac60-93fb-4b34-864e-78e4ed6e49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349F9C-042A-49BF-AF5B-9F4618ABAEC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a61ac60-93fb-4b34-864e-78e4ed6e4957"/>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F0F4FAA5-47C5-48D9-989A-3805B13A41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21391</TotalTime>
  <Words>18962</Words>
  <Application>Microsoft Office PowerPoint</Application>
  <PresentationFormat>Affichage à l'écran (4:3)</PresentationFormat>
  <Paragraphs>1525</Paragraphs>
  <Slides>56</Slides>
  <Notes>56</Notes>
  <HiddenSlides>0</HiddenSlides>
  <MMClips>0</MMClips>
  <ScaleCrop>false</ScaleCrop>
  <HeadingPairs>
    <vt:vector size="6" baseType="variant">
      <vt:variant>
        <vt:lpstr>Polices utilisées</vt:lpstr>
      </vt:variant>
      <vt:variant>
        <vt:i4>12</vt:i4>
      </vt:variant>
      <vt:variant>
        <vt:lpstr>Thème</vt:lpstr>
      </vt:variant>
      <vt:variant>
        <vt:i4>14</vt:i4>
      </vt:variant>
      <vt:variant>
        <vt:lpstr>Titres des diapositives</vt:lpstr>
      </vt:variant>
      <vt:variant>
        <vt:i4>56</vt:i4>
      </vt:variant>
    </vt:vector>
  </HeadingPairs>
  <TitlesOfParts>
    <vt:vector size="82" baseType="lpstr">
      <vt:lpstr>Adobe Myungjo Std M</vt:lpstr>
      <vt:lpstr>Aparajita</vt:lpstr>
      <vt:lpstr>Arial</vt:lpstr>
      <vt:lpstr>Calibri</vt:lpstr>
      <vt:lpstr>Cambria Math</vt:lpstr>
      <vt:lpstr>Franklin Gothic Demi Cond</vt:lpstr>
      <vt:lpstr>Lucida Sans Unicode</vt:lpstr>
      <vt:lpstr>Myriad Arabic</vt:lpstr>
      <vt:lpstr>Myriad Pro</vt:lpstr>
      <vt:lpstr>Symbol</vt:lpstr>
      <vt:lpstr>Verdana</vt:lpstr>
      <vt:lpstr>Wingdings</vt:lpstr>
      <vt:lpstr>titre</vt:lpstr>
      <vt:lpstr>sommaire</vt:lpstr>
      <vt:lpstr>vrai ou faux</vt:lpstr>
      <vt:lpstr>vrai</vt:lpstr>
      <vt:lpstr>faux</vt:lpstr>
      <vt:lpstr>quiz</vt:lpstr>
      <vt:lpstr>pour aller plus loin</vt:lpstr>
      <vt:lpstr>frise chronologique</vt:lpstr>
      <vt:lpstr>un contact de proximité</vt:lpstr>
      <vt:lpstr>En savoir plus</vt:lpstr>
      <vt:lpstr>illustrations</vt:lpstr>
      <vt:lpstr>corps</vt:lpstr>
      <vt:lpstr>1_titre</vt:lpstr>
      <vt:lpstr>2_titre</vt:lpstr>
      <vt:lpstr>LE CREDIT</vt:lpstr>
      <vt:lpstr>Présentation PowerPoint</vt:lpstr>
      <vt:lpstr>Généralités</vt:lpstr>
      <vt:lpstr>Présentation PowerPoint</vt:lpstr>
      <vt:lpstr>Généralités</vt:lpstr>
      <vt:lpstr>I. Généralités</vt:lpstr>
      <vt:lpstr>Présentation PowerPoint</vt:lpstr>
      <vt:lpstr>Généralités</vt:lpstr>
      <vt:lpstr>Généralités</vt:lpstr>
      <vt:lpstr>Généralités</vt:lpstr>
      <vt:lpstr>II.   Le Crédit immobilier</vt:lpstr>
      <vt:lpstr>II. Le Crédit immobilier</vt:lpstr>
      <vt:lpstr>II. Le Crédit immobilier</vt:lpstr>
      <vt:lpstr>II. Le Crédit immobilier</vt:lpstr>
      <vt:lpstr>II. Le Crédit immobilier</vt:lpstr>
      <vt:lpstr>A votre avis, quelles sont les obligations du prêteur ?</vt:lpstr>
      <vt:lpstr>Présentation PowerPoint</vt:lpstr>
      <vt:lpstr>Présentation PowerPoint</vt:lpstr>
      <vt:lpstr>II. Le Crédit immobilier</vt:lpstr>
      <vt:lpstr>Présentation PowerPoint</vt:lpstr>
      <vt:lpstr>II.   Le Crédit immobilier</vt:lpstr>
      <vt:lpstr>II.   Le Crédit immobilier</vt:lpstr>
      <vt:lpstr>III.   Le Crédit à la consommation</vt:lpstr>
      <vt:lpstr>Un crédit à la consommation permet de financer :</vt:lpstr>
      <vt:lpstr>III.   Le Crédit à la consommation</vt:lpstr>
      <vt:lpstr>Présentation PowerPoint</vt:lpstr>
      <vt:lpstr>Présentation PowerPoint</vt:lpstr>
      <vt:lpstr>Présentation PowerPoint</vt:lpstr>
      <vt:lpstr>III. Le Crédit à la consommation</vt:lpstr>
      <vt:lpstr>III. Le Crédit à la consommation</vt:lpstr>
      <vt:lpstr>III.   Le Crédit à la consommation</vt:lpstr>
      <vt:lpstr>Présentation PowerPoint</vt:lpstr>
      <vt:lpstr>Présentation PowerPoint</vt:lpstr>
      <vt:lpstr>III.   Le Crédit à la consommation</vt:lpstr>
      <vt:lpstr>III.   Le Crédit à la consommation</vt:lpstr>
      <vt:lpstr>III.   Le Crédit à la consommation</vt:lpstr>
      <vt:lpstr>III.   Le Crédit à la consommation</vt:lpstr>
      <vt:lpstr>III.   Le Crédit à la consommation</vt:lpstr>
      <vt:lpstr>III.   Le Crédit à la consommation</vt:lpstr>
      <vt:lpstr>III.   Le Crédit à la consommation</vt:lpstr>
      <vt:lpstr>III.   Le Crédit à la consommation</vt:lpstr>
      <vt:lpstr>III.   Le Crédit à la consommation</vt:lpstr>
      <vt:lpstr>En cas de difficultés de remboursement, le client peut :</vt:lpstr>
      <vt:lpstr>III.   Le Crédit à la consommation</vt:lpstr>
      <vt:lpstr>III.   Le Crédit à la consommation</vt:lpstr>
      <vt:lpstr>IV.   Autres</vt:lpstr>
      <vt:lpstr>Présentation PowerPoint</vt:lpstr>
      <vt:lpstr>IV.   Autres</vt:lpstr>
      <vt:lpstr>IV.  Autres</vt:lpstr>
      <vt:lpstr>IV.  Autres</vt:lpstr>
      <vt:lpstr>Présentation PowerPoint</vt:lpstr>
      <vt:lpstr>IV.  Autres</vt:lpstr>
      <vt:lpstr>IV.  Autres</vt:lpstr>
      <vt:lpstr>IV.  Autres</vt:lpstr>
      <vt:lpstr>Présentation PowerPoint</vt:lpstr>
      <vt:lpstr>Présentation PowerPoint</vt:lpstr>
    </vt:vector>
  </TitlesOfParts>
  <Company>Banque de France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I1173A1</dc:creator>
  <cp:lastModifiedBy>BAUDUFFE Catherine (UA 0422)</cp:lastModifiedBy>
  <cp:revision>1169</cp:revision>
  <cp:lastPrinted>2023-01-13T12:40:29Z</cp:lastPrinted>
  <dcterms:created xsi:type="dcterms:W3CDTF">2017-01-27T08:52:26Z</dcterms:created>
  <dcterms:modified xsi:type="dcterms:W3CDTF">2023-01-25T08:10:05Z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0x010100D9F9F1E75EDC084294142C83CFA70589</vt:lpwstr>
  </property>
</Properties>
</file>