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58" r:id="rId4"/>
    <p:sldId id="269" r:id="rId5"/>
    <p:sldId id="259" r:id="rId6"/>
    <p:sldId id="260" r:id="rId7"/>
    <p:sldId id="261" r:id="rId8"/>
    <p:sldId id="262" r:id="rId9"/>
    <p:sldId id="263" r:id="rId10"/>
    <p:sldId id="264" r:id="rId11"/>
    <p:sldId id="265" r:id="rId12"/>
    <p:sldId id="266" r:id="rId13"/>
    <p:sldId id="267" r:id="rId14"/>
    <p:sldId id="271" r:id="rId15"/>
    <p:sldId id="268" r:id="rId16"/>
    <p:sldId id="270" r:id="rId17"/>
    <p:sldId id="272" r:id="rId18"/>
    <p:sldId id="273"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78F39-FB05-44DA-803B-CD379442FCD3}" type="datetimeFigureOut">
              <a:rPr lang="fr-FR" smtClean="0"/>
              <a:t>01/02/2021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FFFAB-23C1-4B57-A042-A17C6816C580}" type="slidenum">
              <a:rPr lang="fr-FR" smtClean="0"/>
              <a:t>‹N°›</a:t>
            </a:fld>
            <a:endParaRPr lang="fr-FR"/>
          </a:p>
        </p:txBody>
      </p:sp>
    </p:spTree>
    <p:extLst>
      <p:ext uri="{BB962C8B-B14F-4D97-AF65-F5344CB8AC3E}">
        <p14:creationId xmlns:p14="http://schemas.microsoft.com/office/powerpoint/2010/main" val="269324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8F3DF8D-8A33-454E-9AF1-84097F87D126}" type="datetime1">
              <a:rPr lang="fr-FR" smtClean="0"/>
              <a:t>01/02/2021</a:t>
            </a:fld>
            <a:endParaRPr lang="fr-F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3AA92E4-6FCC-4687-B2F9-6033E8015BCF}" type="slidenum">
              <a:rPr lang="fr-FR" smtClean="0"/>
              <a:t>‹N°›</a:t>
            </a:fld>
            <a:endParaRPr lang="fr-FR"/>
          </a:p>
        </p:txBody>
      </p:sp>
      <p:sp>
        <p:nvSpPr>
          <p:cNvPr id="12" name="Footer Placeholder 11"/>
          <p:cNvSpPr>
            <a:spLocks noGrp="1"/>
          </p:cNvSpPr>
          <p:nvPr>
            <p:ph type="ftr" sz="quarter" idx="12"/>
          </p:nvPr>
        </p:nvSpPr>
        <p:spPr/>
        <p:txBody>
          <a:bodyPr/>
          <a:lstStyle>
            <a:lvl1pPr>
              <a:defRPr>
                <a:solidFill>
                  <a:schemeClr val="bg2"/>
                </a:solidFill>
              </a:defRPr>
            </a:lvl1pPr>
          </a:lstStyle>
          <a:p>
            <a:r>
              <a:rPr lang="fr-FR" smtClean="0"/>
              <a:t>Isabelle SOUHAIB - académie de Limoges - 22 janvier 2021</a:t>
            </a:r>
            <a:endParaRPr lang="fr-F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932B65B-D99C-4494-8952-A9FFF37D4BE6}" type="datetime1">
              <a:rPr lang="fr-FR" smtClean="0"/>
              <a:t>01/02/2021</a:t>
            </a:fld>
            <a:endParaRPr lang="fr-FR"/>
          </a:p>
        </p:txBody>
      </p:sp>
      <p:sp>
        <p:nvSpPr>
          <p:cNvPr id="5" name="Footer Placeholder 4"/>
          <p:cNvSpPr>
            <a:spLocks noGrp="1"/>
          </p:cNvSpPr>
          <p:nvPr>
            <p:ph type="ftr" sz="quarter" idx="11"/>
          </p:nvPr>
        </p:nvSpPr>
        <p:spPr/>
        <p:txBody>
          <a:bodyPr/>
          <a:lstStyle/>
          <a:p>
            <a:r>
              <a:rPr lang="fr-FR" smtClean="0"/>
              <a:t>Isabelle SOUHAIB - académie de Limoges - 22 janvier 2021</a:t>
            </a:r>
            <a:endParaRPr lang="fr-FR"/>
          </a:p>
        </p:txBody>
      </p:sp>
      <p:sp>
        <p:nvSpPr>
          <p:cNvPr id="6" name="Slide Number Placeholder 5"/>
          <p:cNvSpPr>
            <a:spLocks noGrp="1"/>
          </p:cNvSpPr>
          <p:nvPr>
            <p:ph type="sldNum" sz="quarter" idx="12"/>
          </p:nvPr>
        </p:nvSpPr>
        <p:spPr/>
        <p:txBody>
          <a:bodyPr/>
          <a:lstStyle/>
          <a:p>
            <a:fld id="{33AA92E4-6FCC-4687-B2F9-6033E8015BCF}"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9C2AD7C-59AF-45AC-A561-B0AD09E7A0C8}" type="datetime1">
              <a:rPr lang="fr-FR" smtClean="0"/>
              <a:t>01/02/2021</a:t>
            </a:fld>
            <a:endParaRPr lang="fr-FR"/>
          </a:p>
        </p:txBody>
      </p:sp>
      <p:sp>
        <p:nvSpPr>
          <p:cNvPr id="5" name="Footer Placeholder 4"/>
          <p:cNvSpPr>
            <a:spLocks noGrp="1"/>
          </p:cNvSpPr>
          <p:nvPr>
            <p:ph type="ftr" sz="quarter" idx="11"/>
          </p:nvPr>
        </p:nvSpPr>
        <p:spPr/>
        <p:txBody>
          <a:bodyPr/>
          <a:lstStyle/>
          <a:p>
            <a:r>
              <a:rPr lang="fr-FR" smtClean="0"/>
              <a:t>Isabelle SOUHAIB - académie de Limoges - 22 janvier 2021</a:t>
            </a:r>
            <a:endParaRPr lang="fr-F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3AA92E4-6FCC-4687-B2F9-6033E8015BCF}"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05898B0-370D-412B-B9CA-AB49CEF2F568}" type="datetime1">
              <a:rPr lang="fr-FR" smtClean="0"/>
              <a:t>01/02/2021</a:t>
            </a:fld>
            <a:endParaRPr lang="fr-FR"/>
          </a:p>
        </p:txBody>
      </p:sp>
      <p:sp>
        <p:nvSpPr>
          <p:cNvPr id="5" name="Footer Placeholder 4"/>
          <p:cNvSpPr>
            <a:spLocks noGrp="1"/>
          </p:cNvSpPr>
          <p:nvPr>
            <p:ph type="ftr" sz="quarter" idx="11"/>
          </p:nvPr>
        </p:nvSpPr>
        <p:spPr/>
        <p:txBody>
          <a:bodyPr/>
          <a:lstStyle/>
          <a:p>
            <a:r>
              <a:rPr lang="fr-FR" smtClean="0"/>
              <a:t>Isabelle SOUHAIB - académie de Limoges - 22 janvier 2021</a:t>
            </a:r>
            <a:endParaRPr lang="fr-FR"/>
          </a:p>
        </p:txBody>
      </p:sp>
      <p:sp>
        <p:nvSpPr>
          <p:cNvPr id="6" name="Slide Number Placeholder 5"/>
          <p:cNvSpPr>
            <a:spLocks noGrp="1"/>
          </p:cNvSpPr>
          <p:nvPr>
            <p:ph type="sldNum" sz="quarter" idx="12"/>
          </p:nvPr>
        </p:nvSpPr>
        <p:spPr/>
        <p:txBody>
          <a:bodyPr/>
          <a:lstStyle/>
          <a:p>
            <a:fld id="{33AA92E4-6FCC-4687-B2F9-6033E8015BCF}" type="slidenum">
              <a:rPr lang="fr-FR" smtClean="0"/>
              <a:t>‹N°›</a:t>
            </a:fld>
            <a:endParaRPr lang="fr-FR"/>
          </a:p>
        </p:txBody>
      </p:sp>
      <p:sp>
        <p:nvSpPr>
          <p:cNvPr id="7" name="Title 6"/>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 name="Date Placeholder 8"/>
          <p:cNvSpPr>
            <a:spLocks noGrp="1"/>
          </p:cNvSpPr>
          <p:nvPr>
            <p:ph type="dt" sz="half" idx="10"/>
          </p:nvPr>
        </p:nvSpPr>
        <p:spPr/>
        <p:txBody>
          <a:bodyPr/>
          <a:lstStyle>
            <a:lvl1pPr>
              <a:defRPr>
                <a:solidFill>
                  <a:srgbClr val="FFFFFF"/>
                </a:solidFill>
              </a:defRPr>
            </a:lvl1pPr>
          </a:lstStyle>
          <a:p>
            <a:fld id="{93D9897D-5F84-4962-B8D3-F271F1195E35}" type="datetime1">
              <a:rPr lang="fr-FR" smtClean="0"/>
              <a:t>01/02/2021</a:t>
            </a:fld>
            <a:endParaRPr lang="fr-F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3AA92E4-6FCC-4687-B2F9-6033E8015BCF}" type="slidenum">
              <a:rPr lang="fr-FR" smtClean="0"/>
              <a:t>‹N°›</a:t>
            </a:fld>
            <a:endParaRPr lang="fr-FR"/>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fr-FR" smtClean="0"/>
              <a:t>Isabelle SOUHAIB - académie de Limoges - 22 janvier 2021</a:t>
            </a:r>
            <a:endParaRPr lang="fr-F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fr-FR" smtClean="0"/>
              <a:t>Modifiez le style du titre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2209805-3299-4211-ADA9-E4A7547688C5}" type="datetime1">
              <a:rPr lang="fr-FR" smtClean="0"/>
              <a:t>01/02/2021</a:t>
            </a:fld>
            <a:endParaRPr lang="fr-FR"/>
          </a:p>
        </p:txBody>
      </p:sp>
      <p:sp>
        <p:nvSpPr>
          <p:cNvPr id="6" name="Footer Placeholder 5"/>
          <p:cNvSpPr>
            <a:spLocks noGrp="1"/>
          </p:cNvSpPr>
          <p:nvPr>
            <p:ph type="ftr" sz="quarter" idx="11"/>
          </p:nvPr>
        </p:nvSpPr>
        <p:spPr/>
        <p:txBody>
          <a:bodyPr/>
          <a:lstStyle/>
          <a:p>
            <a:r>
              <a:rPr lang="fr-FR" smtClean="0"/>
              <a:t>Isabelle SOUHAIB - académie de Limoges - 22 janvier 2021</a:t>
            </a:r>
            <a:endParaRPr lang="fr-FR"/>
          </a:p>
        </p:txBody>
      </p:sp>
      <p:sp>
        <p:nvSpPr>
          <p:cNvPr id="7" name="Slide Number Placeholder 6"/>
          <p:cNvSpPr>
            <a:spLocks noGrp="1"/>
          </p:cNvSpPr>
          <p:nvPr>
            <p:ph type="sldNum" sz="quarter" idx="12"/>
          </p:nvPr>
        </p:nvSpPr>
        <p:spPr/>
        <p:txBody>
          <a:bodyPr/>
          <a:lstStyle/>
          <a:p>
            <a:fld id="{33AA92E4-6FCC-4687-B2F9-6033E8015BCF}"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324B00E-49E7-4E96-8B2A-B88AF341486A}" type="datetime1">
              <a:rPr lang="fr-FR" smtClean="0"/>
              <a:t>01/02/2021</a:t>
            </a:fld>
            <a:endParaRPr lang="fr-FR"/>
          </a:p>
        </p:txBody>
      </p:sp>
      <p:sp>
        <p:nvSpPr>
          <p:cNvPr id="8" name="Footer Placeholder 7"/>
          <p:cNvSpPr>
            <a:spLocks noGrp="1"/>
          </p:cNvSpPr>
          <p:nvPr>
            <p:ph type="ftr" sz="quarter" idx="11"/>
          </p:nvPr>
        </p:nvSpPr>
        <p:spPr/>
        <p:txBody>
          <a:bodyPr/>
          <a:lstStyle/>
          <a:p>
            <a:r>
              <a:rPr lang="fr-FR" smtClean="0"/>
              <a:t>Isabelle SOUHAIB - académie de Limoges - 22 janvier 2021</a:t>
            </a:r>
            <a:endParaRPr lang="fr-FR"/>
          </a:p>
        </p:txBody>
      </p:sp>
      <p:sp>
        <p:nvSpPr>
          <p:cNvPr id="9" name="Slide Number Placeholder 8"/>
          <p:cNvSpPr>
            <a:spLocks noGrp="1"/>
          </p:cNvSpPr>
          <p:nvPr>
            <p:ph type="sldNum" sz="quarter" idx="12"/>
          </p:nvPr>
        </p:nvSpPr>
        <p:spPr/>
        <p:txBody>
          <a:bodyPr/>
          <a:lstStyle/>
          <a:p>
            <a:fld id="{33AA92E4-6FCC-4687-B2F9-6033E8015BCF}" type="slidenum">
              <a:rPr lang="fr-FR" smtClean="0"/>
              <a:t>‹N°›</a:t>
            </a:fld>
            <a:endParaRPr lang="fr-FR"/>
          </a:p>
        </p:txBody>
      </p:sp>
      <p:sp>
        <p:nvSpPr>
          <p:cNvPr id="10" name="Title 9"/>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F2A959-E217-4514-8CA9-34D4D3EB2645}" type="datetime1">
              <a:rPr lang="fr-FR" smtClean="0"/>
              <a:t>01/02/2021</a:t>
            </a:fld>
            <a:endParaRPr lang="fr-FR"/>
          </a:p>
        </p:txBody>
      </p:sp>
      <p:sp>
        <p:nvSpPr>
          <p:cNvPr id="4" name="Footer Placeholder 3"/>
          <p:cNvSpPr>
            <a:spLocks noGrp="1"/>
          </p:cNvSpPr>
          <p:nvPr>
            <p:ph type="ftr" sz="quarter" idx="11"/>
          </p:nvPr>
        </p:nvSpPr>
        <p:spPr/>
        <p:txBody>
          <a:bodyPr/>
          <a:lstStyle/>
          <a:p>
            <a:r>
              <a:rPr lang="fr-FR" smtClean="0"/>
              <a:t>Isabelle SOUHAIB - académie de Limoges - 22 janvier 2021</a:t>
            </a:r>
            <a:endParaRPr lang="fr-FR"/>
          </a:p>
        </p:txBody>
      </p:sp>
      <p:sp>
        <p:nvSpPr>
          <p:cNvPr id="5" name="Slide Number Placeholder 4"/>
          <p:cNvSpPr>
            <a:spLocks noGrp="1"/>
          </p:cNvSpPr>
          <p:nvPr>
            <p:ph type="sldNum" sz="quarter" idx="12"/>
          </p:nvPr>
        </p:nvSpPr>
        <p:spPr/>
        <p:txBody>
          <a:bodyPr/>
          <a:lstStyle/>
          <a:p>
            <a:fld id="{33AA92E4-6FCC-4687-B2F9-6033E8015BCF}" type="slidenum">
              <a:rPr lang="fr-FR" smtClean="0"/>
              <a:t>‹N°›</a:t>
            </a:fld>
            <a:endParaRPr lang="fr-FR"/>
          </a:p>
        </p:txBody>
      </p:sp>
      <p:sp>
        <p:nvSpPr>
          <p:cNvPr id="6" name="Title 5"/>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25CBF2C-2FF3-42EF-AA12-9B39169AA945}" type="datetime1">
              <a:rPr lang="fr-FR" smtClean="0"/>
              <a:t>01/02/2021</a:t>
            </a:fld>
            <a:endParaRPr lang="fr-FR"/>
          </a:p>
        </p:txBody>
      </p:sp>
      <p:sp>
        <p:nvSpPr>
          <p:cNvPr id="3" name="Footer Placeholder 2"/>
          <p:cNvSpPr>
            <a:spLocks noGrp="1"/>
          </p:cNvSpPr>
          <p:nvPr>
            <p:ph type="ftr" sz="quarter" idx="11"/>
          </p:nvPr>
        </p:nvSpPr>
        <p:spPr/>
        <p:txBody>
          <a:bodyPr/>
          <a:lstStyle/>
          <a:p>
            <a:r>
              <a:rPr lang="fr-FR" smtClean="0"/>
              <a:t>Isabelle SOUHAIB - académie de Limoges - 22 janvier 2021</a:t>
            </a:r>
            <a:endParaRPr lang="fr-FR"/>
          </a:p>
        </p:txBody>
      </p:sp>
      <p:sp>
        <p:nvSpPr>
          <p:cNvPr id="4" name="Slide Number Placeholder 3"/>
          <p:cNvSpPr>
            <a:spLocks noGrp="1"/>
          </p:cNvSpPr>
          <p:nvPr>
            <p:ph type="sldNum" sz="quarter" idx="12"/>
          </p:nvPr>
        </p:nvSpPr>
        <p:spPr/>
        <p:txBody>
          <a:bodyPr/>
          <a:lstStyle/>
          <a:p>
            <a:fld id="{33AA92E4-6FCC-4687-B2F9-6033E8015BCF}"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8EF0752-AD0C-4BA2-B252-DF6A33918A2F}" type="datetime1">
              <a:rPr lang="fr-FR" smtClean="0"/>
              <a:t>01/02/2021</a:t>
            </a:fld>
            <a:endParaRPr lang="fr-FR"/>
          </a:p>
        </p:txBody>
      </p:sp>
      <p:sp>
        <p:nvSpPr>
          <p:cNvPr id="6" name="Footer Placeholder 5"/>
          <p:cNvSpPr>
            <a:spLocks noGrp="1"/>
          </p:cNvSpPr>
          <p:nvPr>
            <p:ph type="ftr" sz="quarter" idx="11"/>
          </p:nvPr>
        </p:nvSpPr>
        <p:spPr/>
        <p:txBody>
          <a:bodyPr/>
          <a:lstStyle/>
          <a:p>
            <a:r>
              <a:rPr lang="fr-FR" smtClean="0"/>
              <a:t>Isabelle SOUHAIB - académie de Limoges - 22 janvier 2021</a:t>
            </a:r>
            <a:endParaRPr lang="fr-F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3AA92E4-6FCC-4687-B2F9-6033E8015BCF}" type="slidenum">
              <a:rPr lang="fr-FR" smtClean="0"/>
              <a:t>‹N°›</a:t>
            </a:fld>
            <a:endParaRPr lang="fr-F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fr-FR" smtClean="0"/>
              <a:t>Modifiez le style du titre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CB890A6-73C6-427A-B5C7-36C70B6AB6CA}" type="datetime1">
              <a:rPr lang="fr-FR" smtClean="0"/>
              <a:t>01/02/2021</a:t>
            </a:fld>
            <a:endParaRPr lang="fr-FR"/>
          </a:p>
        </p:txBody>
      </p:sp>
      <p:sp>
        <p:nvSpPr>
          <p:cNvPr id="6" name="Footer Placeholder 5"/>
          <p:cNvSpPr>
            <a:spLocks noGrp="1"/>
          </p:cNvSpPr>
          <p:nvPr>
            <p:ph type="ftr" sz="quarter" idx="11"/>
          </p:nvPr>
        </p:nvSpPr>
        <p:spPr/>
        <p:txBody>
          <a:bodyPr/>
          <a:lstStyle/>
          <a:p>
            <a:r>
              <a:rPr lang="fr-FR" smtClean="0"/>
              <a:t>Isabelle SOUHAIB - académie de Limoges - 22 janvier 2021</a:t>
            </a:r>
            <a:endParaRPr lang="fr-FR"/>
          </a:p>
        </p:txBody>
      </p:sp>
      <p:sp>
        <p:nvSpPr>
          <p:cNvPr id="7" name="Slide Number Placeholder 6"/>
          <p:cNvSpPr>
            <a:spLocks noGrp="1"/>
          </p:cNvSpPr>
          <p:nvPr>
            <p:ph type="sldNum" sz="quarter" idx="12"/>
          </p:nvPr>
        </p:nvSpPr>
        <p:spPr/>
        <p:txBody>
          <a:bodyPr/>
          <a:lstStyle/>
          <a:p>
            <a:fld id="{33AA92E4-6FCC-4687-B2F9-6033E8015BCF}" type="slidenum">
              <a:rPr lang="fr-FR" smtClean="0"/>
              <a:t>‹N°›</a:t>
            </a:fld>
            <a:endParaRPr lang="fr-F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fr-FR" smtClean="0"/>
              <a:t>Modifiez le style du titre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C014D92-1BED-4463-83C6-FC6FB700A834}" type="datetime1">
              <a:rPr lang="fr-FR" smtClean="0"/>
              <a:t>01/02/2021</a:t>
            </a:fld>
            <a:endParaRPr lang="fr-F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fr-FR" smtClean="0"/>
              <a:t>Isabelle SOUHAIB - académie de Limoges - 22 janvier 2021</a:t>
            </a:r>
            <a:endParaRPr lang="fr-F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3AA92E4-6FCC-4687-B2F9-6033E8015BCF}"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Qu’est-ce que cela change dans ma pratique d’enseignant ?</a:t>
            </a:r>
            <a:endParaRPr lang="fr-FR" dirty="0"/>
          </a:p>
        </p:txBody>
      </p:sp>
      <p:sp>
        <p:nvSpPr>
          <p:cNvPr id="4" name="Espace réservé du pied de page 3"/>
          <p:cNvSpPr>
            <a:spLocks noGrp="1"/>
          </p:cNvSpPr>
          <p:nvPr>
            <p:ph type="ftr" sz="quarter" idx="12"/>
          </p:nvPr>
        </p:nvSpPr>
        <p:spPr>
          <a:xfrm>
            <a:off x="1600200" y="6509004"/>
            <a:ext cx="4844008" cy="274320"/>
          </a:xfrm>
        </p:spPr>
        <p:txBody>
          <a:bodyPr/>
          <a:lstStyle/>
          <a:p>
            <a:r>
              <a:rPr lang="fr-FR" dirty="0" smtClean="0"/>
              <a:t>Isabelle SOUHAIB - académie de Limoges - 22 janvier 2021</a:t>
            </a:r>
            <a:endParaRPr lang="fr-FR" dirty="0"/>
          </a:p>
        </p:txBody>
      </p:sp>
      <p:sp>
        <p:nvSpPr>
          <p:cNvPr id="2" name="Titre 1"/>
          <p:cNvSpPr>
            <a:spLocks noGrp="1"/>
          </p:cNvSpPr>
          <p:nvPr>
            <p:ph type="title"/>
          </p:nvPr>
        </p:nvSpPr>
        <p:spPr/>
        <p:txBody>
          <a:bodyPr/>
          <a:lstStyle/>
          <a:p>
            <a:r>
              <a:rPr lang="fr-FR" dirty="0" smtClean="0"/>
              <a:t>L’approche par les compétences</a:t>
            </a:r>
            <a:endParaRPr lang="fr-FR" dirty="0"/>
          </a:p>
        </p:txBody>
      </p:sp>
    </p:spTree>
    <p:extLst>
      <p:ext uri="{BB962C8B-B14F-4D97-AF65-F5344CB8AC3E}">
        <p14:creationId xmlns:p14="http://schemas.microsoft.com/office/powerpoint/2010/main" val="1725588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79512" y="6381328"/>
            <a:ext cx="4133056" cy="274320"/>
          </a:xfrm>
        </p:spPr>
        <p:txBody>
          <a:bodyPr/>
          <a:lstStyle/>
          <a:p>
            <a:r>
              <a:rPr lang="fr-FR" dirty="0" smtClean="0"/>
              <a:t>Isabelle SOUHAIB - académie de Limoges - 22 janvier 2021</a:t>
            </a:r>
            <a:endParaRPr lang="fr-FR" dirty="0"/>
          </a:p>
        </p:txBody>
      </p:sp>
      <p:sp>
        <p:nvSpPr>
          <p:cNvPr id="4" name="Titre 3"/>
          <p:cNvSpPr>
            <a:spLocks noGrp="1"/>
          </p:cNvSpPr>
          <p:nvPr>
            <p:ph type="title"/>
          </p:nvPr>
        </p:nvSpPr>
        <p:spPr/>
        <p:txBody>
          <a:bodyPr/>
          <a:lstStyle/>
          <a:p>
            <a:r>
              <a:rPr lang="fr-FR" dirty="0" smtClean="0"/>
              <a:t>compétence</a:t>
            </a:r>
            <a:endParaRPr lang="fr-F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354788" cy="48762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633391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2348880"/>
            <a:ext cx="8407893" cy="2862057"/>
          </a:xfrm>
        </p:spPr>
        <p:txBody>
          <a:bodyPr/>
          <a:lstStyle/>
          <a:p>
            <a:r>
              <a:rPr lang="fr-FR" dirty="0" smtClean="0"/>
              <a:t>Elle est située,</a:t>
            </a:r>
          </a:p>
          <a:p>
            <a:r>
              <a:rPr lang="fr-FR" dirty="0" smtClean="0"/>
              <a:t>Elle est finalisée,</a:t>
            </a:r>
          </a:p>
          <a:p>
            <a:r>
              <a:rPr lang="fr-FR" dirty="0" smtClean="0"/>
              <a:t>Elle se construit dans l’action et est le résultat d’une démarche,</a:t>
            </a:r>
          </a:p>
          <a:p>
            <a:r>
              <a:rPr lang="fr-FR" dirty="0" smtClean="0"/>
              <a:t>Elle est transférable,</a:t>
            </a:r>
          </a:p>
          <a:p>
            <a:r>
              <a:rPr lang="fr-FR" dirty="0" smtClean="0"/>
              <a:t>Elle mobilise des ressources pour agir,</a:t>
            </a:r>
          </a:p>
          <a:p>
            <a:r>
              <a:rPr lang="fr-FR" dirty="0" smtClean="0"/>
              <a:t>Elle est un savoir agir reconnu.</a:t>
            </a:r>
            <a:endParaRPr lang="fr-FR" dirty="0"/>
          </a:p>
        </p:txBody>
      </p:sp>
      <p:sp>
        <p:nvSpPr>
          <p:cNvPr id="3" name="Espace réservé du pied de page 2"/>
          <p:cNvSpPr>
            <a:spLocks noGrp="1"/>
          </p:cNvSpPr>
          <p:nvPr>
            <p:ph type="ftr" sz="quarter" idx="11"/>
          </p:nvPr>
        </p:nvSpPr>
        <p:spPr>
          <a:xfrm>
            <a:off x="179512" y="6381328"/>
            <a:ext cx="4061048" cy="274320"/>
          </a:xfrm>
        </p:spPr>
        <p:txBody>
          <a:bodyPr/>
          <a:lstStyle/>
          <a:p>
            <a:r>
              <a:rPr lang="fr-FR" dirty="0" smtClean="0"/>
              <a:t>Isabelle SOUHAIB - académie de Limoges - 22 janvier 2021</a:t>
            </a:r>
            <a:endParaRPr lang="fr-FR" dirty="0"/>
          </a:p>
        </p:txBody>
      </p:sp>
      <p:sp>
        <p:nvSpPr>
          <p:cNvPr id="4" name="Titre 3"/>
          <p:cNvSpPr>
            <a:spLocks noGrp="1"/>
          </p:cNvSpPr>
          <p:nvPr>
            <p:ph type="title"/>
          </p:nvPr>
        </p:nvSpPr>
        <p:spPr/>
        <p:txBody>
          <a:bodyPr/>
          <a:lstStyle/>
          <a:p>
            <a:r>
              <a:rPr lang="fr-FR" dirty="0" smtClean="0"/>
              <a:t>compétence</a:t>
            </a: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59" y="3789040"/>
            <a:ext cx="2810773" cy="28403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4698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5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25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25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25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Toutes les définitions font l’impasse sur les processus de mobilisation et de construction des compétences.</a:t>
            </a:r>
          </a:p>
          <a:p>
            <a:endParaRPr lang="fr-FR" dirty="0" smtClean="0"/>
          </a:p>
          <a:p>
            <a:r>
              <a:rPr lang="fr-FR" dirty="0" smtClean="0"/>
              <a:t>Les blocs de compétences décrits dans la partie centrale du référentiel de certification sont un regroupement cohérent de plusieurs compétences en lien avec chacune des activités emblématiques repérées dans la partie « référentiel d’activités »</a:t>
            </a:r>
            <a:endParaRPr lang="fr-FR" dirty="0"/>
          </a:p>
        </p:txBody>
      </p:sp>
      <p:sp>
        <p:nvSpPr>
          <p:cNvPr id="3" name="Espace réservé du pied de page 2"/>
          <p:cNvSpPr>
            <a:spLocks noGrp="1"/>
          </p:cNvSpPr>
          <p:nvPr>
            <p:ph type="ftr" sz="quarter" idx="11"/>
          </p:nvPr>
        </p:nvSpPr>
        <p:spPr>
          <a:xfrm>
            <a:off x="179512" y="6374669"/>
            <a:ext cx="3845024" cy="274320"/>
          </a:xfrm>
        </p:spPr>
        <p:txBody>
          <a:bodyPr/>
          <a:lstStyle/>
          <a:p>
            <a:r>
              <a:rPr lang="fr-FR" dirty="0" smtClean="0"/>
              <a:t>Isabelle SOUHAIB - académie de Limoges - 22 janvier 2021</a:t>
            </a:r>
            <a:endParaRPr lang="fr-FR" dirty="0"/>
          </a:p>
        </p:txBody>
      </p:sp>
      <p:sp>
        <p:nvSpPr>
          <p:cNvPr id="4" name="Titre 3"/>
          <p:cNvSpPr>
            <a:spLocks noGrp="1"/>
          </p:cNvSpPr>
          <p:nvPr>
            <p:ph type="title"/>
          </p:nvPr>
        </p:nvSpPr>
        <p:spPr/>
        <p:txBody>
          <a:bodyPr/>
          <a:lstStyle/>
          <a:p>
            <a:r>
              <a:rPr lang="fr-FR" dirty="0" smtClean="0"/>
              <a:t>compétence</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08720"/>
            <a:ext cx="3873999" cy="5380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513856"/>
            <a:ext cx="4013316" cy="57750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786">
            <a:off x="1002079" y="1703246"/>
            <a:ext cx="6551662" cy="40677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274" y="1700808"/>
            <a:ext cx="8402190" cy="3605940"/>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4520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79512" y="6381328"/>
            <a:ext cx="3845024" cy="274320"/>
          </a:xfrm>
        </p:spPr>
        <p:txBody>
          <a:bodyPr/>
          <a:lstStyle/>
          <a:p>
            <a:r>
              <a:rPr lang="fr-FR" dirty="0" smtClean="0"/>
              <a:t>Isabelle SOUHAIB - académie de Limoges - 22 janvier 2021</a:t>
            </a:r>
            <a:endParaRPr lang="fr-FR" dirty="0"/>
          </a:p>
        </p:txBody>
      </p:sp>
      <p:sp>
        <p:nvSpPr>
          <p:cNvPr id="4" name="Titre 3"/>
          <p:cNvSpPr>
            <a:spLocks noGrp="1"/>
          </p:cNvSpPr>
          <p:nvPr>
            <p:ph type="title"/>
          </p:nvPr>
        </p:nvSpPr>
        <p:spPr/>
        <p:txBody>
          <a:bodyPr/>
          <a:lstStyle/>
          <a:p>
            <a:r>
              <a:rPr lang="fr-FR" dirty="0" smtClean="0"/>
              <a:t>C’est à vous…</a:t>
            </a: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70" y="1916832"/>
            <a:ext cx="8518602" cy="3240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299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2492896"/>
            <a:ext cx="8407893" cy="2862057"/>
          </a:xfrm>
        </p:spPr>
        <p:txBody>
          <a:bodyPr/>
          <a:lstStyle/>
          <a:p>
            <a:r>
              <a:rPr lang="fr-FR" dirty="0" smtClean="0"/>
              <a:t>Examiner une compétence</a:t>
            </a:r>
          </a:p>
          <a:p>
            <a:r>
              <a:rPr lang="fr-FR" dirty="0" smtClean="0"/>
              <a:t>Lister les situations professionnelles </a:t>
            </a:r>
          </a:p>
          <a:p>
            <a:r>
              <a:rPr lang="fr-FR" dirty="0" smtClean="0"/>
              <a:t>Choisir une situation professionnelle</a:t>
            </a:r>
          </a:p>
          <a:p>
            <a:r>
              <a:rPr lang="fr-FR" dirty="0" smtClean="0"/>
              <a:t>Relever les connaissances</a:t>
            </a:r>
          </a:p>
          <a:p>
            <a:r>
              <a:rPr lang="fr-FR" dirty="0" smtClean="0"/>
              <a:t>Examiner les indicateurs d’évaluation de la compétence</a:t>
            </a:r>
          </a:p>
          <a:p>
            <a:r>
              <a:rPr lang="fr-FR" dirty="0" smtClean="0"/>
              <a:t>Pointer et limiter les savoirs associés</a:t>
            </a:r>
          </a:p>
          <a:p>
            <a:r>
              <a:rPr lang="fr-FR" dirty="0" smtClean="0"/>
              <a:t>Évaluer la « performance » = acquisition de la compétence</a:t>
            </a:r>
            <a:endParaRPr lang="fr-FR" dirty="0"/>
          </a:p>
        </p:txBody>
      </p:sp>
      <p:sp>
        <p:nvSpPr>
          <p:cNvPr id="3" name="Espace réservé du pied de page 2"/>
          <p:cNvSpPr>
            <a:spLocks noGrp="1"/>
          </p:cNvSpPr>
          <p:nvPr>
            <p:ph type="ftr" sz="quarter" idx="11"/>
          </p:nvPr>
        </p:nvSpPr>
        <p:spPr/>
        <p:txBody>
          <a:bodyPr/>
          <a:lstStyle/>
          <a:p>
            <a:r>
              <a:rPr lang="fr-FR" smtClean="0"/>
              <a:t>Isabelle SOUHAIB - académie de Limoges - 22 janvier 2021</a:t>
            </a:r>
            <a:endParaRPr lang="fr-FR"/>
          </a:p>
        </p:txBody>
      </p:sp>
      <p:sp>
        <p:nvSpPr>
          <p:cNvPr id="4" name="Titre 3"/>
          <p:cNvSpPr>
            <a:spLocks noGrp="1"/>
          </p:cNvSpPr>
          <p:nvPr>
            <p:ph type="title"/>
          </p:nvPr>
        </p:nvSpPr>
        <p:spPr/>
        <p:txBody>
          <a:bodyPr/>
          <a:lstStyle/>
          <a:p>
            <a:r>
              <a:rPr lang="fr-FR" dirty="0" smtClean="0"/>
              <a:t>Une stratégie possible…</a:t>
            </a:r>
            <a:endParaRPr lang="fr-FR" dirty="0"/>
          </a:p>
        </p:txBody>
      </p:sp>
    </p:spTree>
    <p:extLst>
      <p:ext uri="{BB962C8B-B14F-4D97-AF65-F5344CB8AC3E}">
        <p14:creationId xmlns:p14="http://schemas.microsoft.com/office/powerpoint/2010/main" val="79800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50912" y="6381328"/>
            <a:ext cx="4277072" cy="274320"/>
          </a:xfrm>
        </p:spPr>
        <p:txBody>
          <a:bodyPr/>
          <a:lstStyle/>
          <a:p>
            <a:r>
              <a:rPr lang="fr-FR" dirty="0" smtClean="0"/>
              <a:t>Isabelle SOUHAIB - académie de Limoges - 22 janvier 2021</a:t>
            </a:r>
            <a:endParaRPr lang="fr-FR" dirty="0"/>
          </a:p>
        </p:txBody>
      </p:sp>
      <p:sp>
        <p:nvSpPr>
          <p:cNvPr id="4" name="Titre 3"/>
          <p:cNvSpPr>
            <a:spLocks noGrp="1"/>
          </p:cNvSpPr>
          <p:nvPr>
            <p:ph type="title"/>
          </p:nvPr>
        </p:nvSpPr>
        <p:spPr/>
        <p:txBody>
          <a:bodyPr/>
          <a:lstStyle/>
          <a:p>
            <a:r>
              <a:rPr lang="fr-FR" dirty="0" smtClean="0"/>
              <a:t>Encore quelques progrès à faire</a:t>
            </a: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47" y="1556792"/>
            <a:ext cx="7404561" cy="358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1691680" y="4077072"/>
            <a:ext cx="5472608" cy="93610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220" name="Picture 4" descr="Publique qui se tape la tete on Make a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53136"/>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5217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056452"/>
            <a:ext cx="4431163" cy="579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1"/>
          </p:nvPr>
        </p:nvSpPr>
        <p:spPr>
          <a:xfrm>
            <a:off x="179512" y="6397468"/>
            <a:ext cx="3917032" cy="313010"/>
          </a:xfrm>
        </p:spPr>
        <p:txBody>
          <a:bodyPr/>
          <a:lstStyle/>
          <a:p>
            <a:r>
              <a:rPr lang="fr-FR" dirty="0" smtClean="0"/>
              <a:t>Isabelle SOUHAIB - académie de Limoges - 22 janvier 2021</a:t>
            </a:r>
            <a:endParaRPr lang="fr-FR" dirty="0"/>
          </a:p>
        </p:txBody>
      </p:sp>
      <p:sp>
        <p:nvSpPr>
          <p:cNvPr id="4" name="Titre 3"/>
          <p:cNvSpPr>
            <a:spLocks noGrp="1"/>
          </p:cNvSpPr>
          <p:nvPr>
            <p:ph type="title"/>
          </p:nvPr>
        </p:nvSpPr>
        <p:spPr/>
        <p:txBody>
          <a:bodyPr/>
          <a:lstStyle/>
          <a:p>
            <a:r>
              <a:rPr lang="fr-FR" dirty="0" smtClean="0"/>
              <a:t>Évaluation des compétences GIT</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3949694" cy="5357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2575">
            <a:off x="1475655" y="1319608"/>
            <a:ext cx="5191125" cy="4752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98866">
            <a:off x="3203848" y="3257836"/>
            <a:ext cx="5219700"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48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p:cTn id="11" dur="1000" fill="hold"/>
                                        <p:tgtEl>
                                          <p:spTgt spid="2051"/>
                                        </p:tgtEl>
                                        <p:attrNameLst>
                                          <p:attrName>ppt_w</p:attrName>
                                        </p:attrNameLst>
                                      </p:cBhvr>
                                      <p:tavLst>
                                        <p:tav tm="0">
                                          <p:val>
                                            <p:fltVal val="0"/>
                                          </p:val>
                                        </p:tav>
                                        <p:tav tm="100000">
                                          <p:val>
                                            <p:strVal val="#ppt_w"/>
                                          </p:val>
                                        </p:tav>
                                      </p:tavLst>
                                    </p:anim>
                                    <p:anim calcmode="lin" valueType="num">
                                      <p:cBhvr>
                                        <p:cTn id="12" dur="1000" fill="hold"/>
                                        <p:tgtEl>
                                          <p:spTgt spid="2051"/>
                                        </p:tgtEl>
                                        <p:attrNameLst>
                                          <p:attrName>ppt_h</p:attrName>
                                        </p:attrNameLst>
                                      </p:cBhvr>
                                      <p:tavLst>
                                        <p:tav tm="0">
                                          <p:val>
                                            <p:fltVal val="0"/>
                                          </p:val>
                                        </p:tav>
                                        <p:tav tm="100000">
                                          <p:val>
                                            <p:strVal val="#ppt_h"/>
                                          </p:val>
                                        </p:tav>
                                      </p:tavLst>
                                    </p:anim>
                                    <p:anim calcmode="lin" valueType="num">
                                      <p:cBhvr>
                                        <p:cTn id="13" dur="1000" fill="hold"/>
                                        <p:tgtEl>
                                          <p:spTgt spid="2051"/>
                                        </p:tgtEl>
                                        <p:attrNameLst>
                                          <p:attrName>style.rotation</p:attrName>
                                        </p:attrNameLst>
                                      </p:cBhvr>
                                      <p:tavLst>
                                        <p:tav tm="0">
                                          <p:val>
                                            <p:fltVal val="90"/>
                                          </p:val>
                                        </p:tav>
                                        <p:tav tm="100000">
                                          <p:val>
                                            <p:fltVal val="0"/>
                                          </p:val>
                                        </p:tav>
                                      </p:tavLst>
                                    </p:anim>
                                    <p:animEffect transition="in" filter="fade">
                                      <p:cBhvr>
                                        <p:cTn id="14" dur="10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500" fill="hold"/>
                                        <p:tgtEl>
                                          <p:spTgt spid="2052"/>
                                        </p:tgtEl>
                                        <p:attrNameLst>
                                          <p:attrName>ppt_w</p:attrName>
                                        </p:attrNameLst>
                                      </p:cBhvr>
                                      <p:tavLst>
                                        <p:tav tm="0">
                                          <p:val>
                                            <p:fltVal val="0"/>
                                          </p:val>
                                        </p:tav>
                                        <p:tav tm="100000">
                                          <p:val>
                                            <p:strVal val="#ppt_w"/>
                                          </p:val>
                                        </p:tav>
                                      </p:tavLst>
                                    </p:anim>
                                    <p:anim calcmode="lin" valueType="num">
                                      <p:cBhvr>
                                        <p:cTn id="20" dur="500" fill="hold"/>
                                        <p:tgtEl>
                                          <p:spTgt spid="2052"/>
                                        </p:tgtEl>
                                        <p:attrNameLst>
                                          <p:attrName>ppt_h</p:attrName>
                                        </p:attrNameLst>
                                      </p:cBhvr>
                                      <p:tavLst>
                                        <p:tav tm="0">
                                          <p:val>
                                            <p:fltVal val="0"/>
                                          </p:val>
                                        </p:tav>
                                        <p:tav tm="100000">
                                          <p:val>
                                            <p:strVal val="#ppt_h"/>
                                          </p:val>
                                        </p:tav>
                                      </p:tavLst>
                                    </p:anim>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79512" y="6337612"/>
            <a:ext cx="3773016" cy="313010"/>
          </a:xfrm>
        </p:spPr>
        <p:txBody>
          <a:bodyPr/>
          <a:lstStyle/>
          <a:p>
            <a:r>
              <a:rPr lang="fr-FR" dirty="0" smtClean="0"/>
              <a:t>Isabelle SOUHAIB - académie de Limoges - 22 janvier 2021</a:t>
            </a:r>
            <a:endParaRPr lang="fr-FR" dirty="0"/>
          </a:p>
        </p:txBody>
      </p:sp>
      <p:sp>
        <p:nvSpPr>
          <p:cNvPr id="4" name="Titre 3"/>
          <p:cNvSpPr>
            <a:spLocks noGrp="1"/>
          </p:cNvSpPr>
          <p:nvPr>
            <p:ph type="title"/>
          </p:nvPr>
        </p:nvSpPr>
        <p:spPr/>
        <p:txBody>
          <a:bodyPr/>
          <a:lstStyle/>
          <a:p>
            <a:r>
              <a:rPr lang="fr-FR" dirty="0" smtClean="0"/>
              <a:t>Évaluation des compétences EPT</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91" y="1376499"/>
            <a:ext cx="6862341" cy="514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18" y="2695574"/>
            <a:ext cx="8516654" cy="15975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508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11560" y="4149080"/>
            <a:ext cx="8407893" cy="1473343"/>
          </a:xfrm>
        </p:spPr>
        <p:txBody>
          <a:bodyPr/>
          <a:lstStyle/>
          <a:p>
            <a:pPr marL="45720" indent="0">
              <a:buNone/>
            </a:pPr>
            <a:r>
              <a:rPr lang="fr-FR" dirty="0" smtClean="0"/>
              <a:t>Merci</a:t>
            </a:r>
            <a:endParaRPr lang="fr-FR" dirty="0"/>
          </a:p>
        </p:txBody>
      </p:sp>
      <p:sp>
        <p:nvSpPr>
          <p:cNvPr id="3" name="Espace réservé du pied de page 2"/>
          <p:cNvSpPr>
            <a:spLocks noGrp="1"/>
          </p:cNvSpPr>
          <p:nvPr>
            <p:ph type="ftr" sz="quarter" idx="11"/>
          </p:nvPr>
        </p:nvSpPr>
        <p:spPr>
          <a:xfrm>
            <a:off x="179512" y="6381328"/>
            <a:ext cx="3917032" cy="274320"/>
          </a:xfrm>
        </p:spPr>
        <p:txBody>
          <a:bodyPr/>
          <a:lstStyle/>
          <a:p>
            <a:r>
              <a:rPr lang="fr-FR" dirty="0" smtClean="0"/>
              <a:t>Isabelle SOUHAIB - académie de Limoges - 22 janvier 2021</a:t>
            </a:r>
            <a:endParaRPr lang="fr-FR" dirty="0"/>
          </a:p>
        </p:txBody>
      </p:sp>
    </p:spTree>
    <p:extLst>
      <p:ext uri="{BB962C8B-B14F-4D97-AF65-F5344CB8AC3E}">
        <p14:creationId xmlns:p14="http://schemas.microsoft.com/office/powerpoint/2010/main" val="3228483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2204864"/>
            <a:ext cx="8407893" cy="3456384"/>
          </a:xfrm>
        </p:spPr>
        <p:txBody>
          <a:bodyPr/>
          <a:lstStyle/>
          <a:p>
            <a:r>
              <a:rPr lang="fr-FR" dirty="0" smtClean="0"/>
              <a:t>Comment les acquiert-on ?</a:t>
            </a:r>
          </a:p>
          <a:p>
            <a:pPr marL="45720" indent="0">
              <a:buNone/>
            </a:pPr>
            <a:r>
              <a:rPr lang="fr-FR" dirty="0" smtClean="0"/>
              <a:t>Ou </a:t>
            </a:r>
          </a:p>
          <a:p>
            <a:r>
              <a:rPr lang="fr-FR" dirty="0" smtClean="0"/>
              <a:t>Comment les faire acquérir lorsqu’on est un enseignant de la voie professionnelle ?</a:t>
            </a:r>
          </a:p>
          <a:p>
            <a:endParaRPr lang="fr-FR" dirty="0"/>
          </a:p>
          <a:p>
            <a:r>
              <a:rPr lang="fr-FR" dirty="0" smtClean="0"/>
              <a:t>= est-ce que l’école (au sens large) doit se poser la question de l’acquisition des compétences ? Si oui, lesquelles ?</a:t>
            </a:r>
            <a:endParaRPr lang="fr-FR" dirty="0"/>
          </a:p>
        </p:txBody>
      </p:sp>
      <p:sp>
        <p:nvSpPr>
          <p:cNvPr id="3" name="Espace réservé du pied de page 2"/>
          <p:cNvSpPr>
            <a:spLocks noGrp="1"/>
          </p:cNvSpPr>
          <p:nvPr>
            <p:ph type="ftr" sz="quarter" idx="11"/>
          </p:nvPr>
        </p:nvSpPr>
        <p:spPr>
          <a:xfrm>
            <a:off x="179512" y="6381328"/>
            <a:ext cx="3828256" cy="274320"/>
          </a:xfrm>
        </p:spPr>
        <p:txBody>
          <a:bodyPr/>
          <a:lstStyle/>
          <a:p>
            <a:r>
              <a:rPr lang="fr-FR" dirty="0" smtClean="0"/>
              <a:t>Isabelle SOUHAIB - académie de Limoges - 22 janvier 2021</a:t>
            </a:r>
            <a:endParaRPr lang="fr-FR" dirty="0"/>
          </a:p>
        </p:txBody>
      </p:sp>
      <p:sp>
        <p:nvSpPr>
          <p:cNvPr id="4" name="Titre 3"/>
          <p:cNvSpPr>
            <a:spLocks noGrp="1"/>
          </p:cNvSpPr>
          <p:nvPr>
            <p:ph type="title"/>
          </p:nvPr>
        </p:nvSpPr>
        <p:spPr/>
        <p:txBody>
          <a:bodyPr/>
          <a:lstStyle/>
          <a:p>
            <a:r>
              <a:rPr lang="fr-FR" dirty="0" smtClean="0"/>
              <a:t>Les compétences professionnelles</a:t>
            </a:r>
            <a:endParaRPr lang="fr-FR" dirty="0"/>
          </a:p>
        </p:txBody>
      </p:sp>
    </p:spTree>
    <p:extLst>
      <p:ext uri="{BB962C8B-B14F-4D97-AF65-F5344CB8AC3E}">
        <p14:creationId xmlns:p14="http://schemas.microsoft.com/office/powerpoint/2010/main" val="1887866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
                                            <p:txEl>
                                              <p:pRg st="0" end="0"/>
                                            </p:txEl>
                                          </p:spTgt>
                                        </p:tgtEl>
                                        <p:attrNameLst>
                                          <p:attrName>style.color</p:attrName>
                                        </p:attrNameLst>
                                      </p:cBhvr>
                                      <p:to>
                                        <a:schemeClr val="bg1"/>
                                      </p:to>
                                    </p:animClr>
                                    <p:animClr clrSpc="rgb" dir="cw">
                                      <p:cBhvr>
                                        <p:cTn id="7" dur="250" autoRev="1" fill="remove"/>
                                        <p:tgtEl>
                                          <p:spTgt spid="2">
                                            <p:txEl>
                                              <p:pRg st="0" end="0"/>
                                            </p:txEl>
                                          </p:spTgt>
                                        </p:tgtEl>
                                        <p:attrNameLst>
                                          <p:attrName>fillcolor</p:attrName>
                                        </p:attrNameLst>
                                      </p:cBhvr>
                                      <p:to>
                                        <a:schemeClr val="bg1"/>
                                      </p:to>
                                    </p:animClr>
                                    <p:set>
                                      <p:cBhvr>
                                        <p:cTn id="8" dur="250" autoRev="1" fill="remove"/>
                                        <p:tgtEl>
                                          <p:spTgt spid="2">
                                            <p:txEl>
                                              <p:pRg st="0" end="0"/>
                                            </p:txEl>
                                          </p:spTgt>
                                        </p:tgtEl>
                                        <p:attrNameLst>
                                          <p:attrName>fill.type</p:attrName>
                                        </p:attrNameLst>
                                      </p:cBhvr>
                                      <p:to>
                                        <p:strVal val="solid"/>
                                      </p:to>
                                    </p:set>
                                    <p:set>
                                      <p:cBhvr>
                                        <p:cTn id="9" dur="250" autoRev="1" fill="remove"/>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2">
                                            <p:txEl>
                                              <p:pRg st="1" end="1"/>
                                            </p:txEl>
                                          </p:spTgt>
                                        </p:tgtEl>
                                        <p:attrNameLst>
                                          <p:attrName>style.color</p:attrName>
                                        </p:attrNameLst>
                                      </p:cBhvr>
                                      <p:to>
                                        <a:schemeClr val="bg1"/>
                                      </p:to>
                                    </p:animClr>
                                    <p:animClr clrSpc="rgb" dir="cw">
                                      <p:cBhvr>
                                        <p:cTn id="14" dur="250" autoRev="1" fill="remove"/>
                                        <p:tgtEl>
                                          <p:spTgt spid="2">
                                            <p:txEl>
                                              <p:pRg st="1" end="1"/>
                                            </p:txEl>
                                          </p:spTgt>
                                        </p:tgtEl>
                                        <p:attrNameLst>
                                          <p:attrName>fillcolor</p:attrName>
                                        </p:attrNameLst>
                                      </p:cBhvr>
                                      <p:to>
                                        <a:schemeClr val="bg1"/>
                                      </p:to>
                                    </p:animClr>
                                    <p:set>
                                      <p:cBhvr>
                                        <p:cTn id="15" dur="250" autoRev="1" fill="remove"/>
                                        <p:tgtEl>
                                          <p:spTgt spid="2">
                                            <p:txEl>
                                              <p:pRg st="1" end="1"/>
                                            </p:txEl>
                                          </p:spTgt>
                                        </p:tgtEl>
                                        <p:attrNameLst>
                                          <p:attrName>fill.type</p:attrName>
                                        </p:attrNameLst>
                                      </p:cBhvr>
                                      <p:to>
                                        <p:strVal val="solid"/>
                                      </p:to>
                                    </p:set>
                                    <p:set>
                                      <p:cBhvr>
                                        <p:cTn id="16" dur="250" autoRev="1" fill="remove"/>
                                        <p:tgtEl>
                                          <p:spTgt spid="2">
                                            <p:txEl>
                                              <p:pRg st="1" end="1"/>
                                            </p:txEl>
                                          </p:spTgt>
                                        </p:tgtEl>
                                        <p:attrNameLst>
                                          <p:attrName>fill.on</p:attrName>
                                        </p:attrNameLst>
                                      </p:cBhvr>
                                      <p:to>
                                        <p:strVal val="true"/>
                                      </p:to>
                                    </p:set>
                                  </p:childTnLst>
                                </p:cTn>
                              </p:par>
                              <p:par>
                                <p:cTn id="17" presetID="27" presetClass="emph" presetSubtype="0" fill="remove" nodeType="withEffect">
                                  <p:stCondLst>
                                    <p:cond delay="0"/>
                                  </p:stCondLst>
                                  <p:childTnLst>
                                    <p:animClr clrSpc="rgb" dir="cw">
                                      <p:cBhvr override="childStyle">
                                        <p:cTn id="18" dur="250" autoRev="1" fill="remove"/>
                                        <p:tgtEl>
                                          <p:spTgt spid="2">
                                            <p:txEl>
                                              <p:pRg st="2" end="2"/>
                                            </p:txEl>
                                          </p:spTgt>
                                        </p:tgtEl>
                                        <p:attrNameLst>
                                          <p:attrName>style.color</p:attrName>
                                        </p:attrNameLst>
                                      </p:cBhvr>
                                      <p:to>
                                        <a:schemeClr val="bg1"/>
                                      </p:to>
                                    </p:animClr>
                                    <p:animClr clrSpc="rgb" dir="cw">
                                      <p:cBhvr>
                                        <p:cTn id="19" dur="250" autoRev="1" fill="remove"/>
                                        <p:tgtEl>
                                          <p:spTgt spid="2">
                                            <p:txEl>
                                              <p:pRg st="2" end="2"/>
                                            </p:txEl>
                                          </p:spTgt>
                                        </p:tgtEl>
                                        <p:attrNameLst>
                                          <p:attrName>fillcolor</p:attrName>
                                        </p:attrNameLst>
                                      </p:cBhvr>
                                      <p:to>
                                        <a:schemeClr val="bg1"/>
                                      </p:to>
                                    </p:animClr>
                                    <p:set>
                                      <p:cBhvr>
                                        <p:cTn id="20" dur="250" autoRev="1" fill="remove"/>
                                        <p:tgtEl>
                                          <p:spTgt spid="2">
                                            <p:txEl>
                                              <p:pRg st="2" end="2"/>
                                            </p:txEl>
                                          </p:spTgt>
                                        </p:tgtEl>
                                        <p:attrNameLst>
                                          <p:attrName>fill.type</p:attrName>
                                        </p:attrNameLst>
                                      </p:cBhvr>
                                      <p:to>
                                        <p:strVal val="solid"/>
                                      </p:to>
                                    </p:set>
                                    <p:set>
                                      <p:cBhvr>
                                        <p:cTn id="21" dur="250" autoRev="1" fill="remove"/>
                                        <p:tgtEl>
                                          <p:spTgt spid="2">
                                            <p:txEl>
                                              <p:pRg st="2" end="2"/>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 indent="0">
              <a:buNone/>
            </a:pPr>
            <a:r>
              <a:rPr lang="fr-FR" dirty="0" smtClean="0"/>
              <a:t>Ecole = rôle de transfert de savoirs, de connaissances</a:t>
            </a:r>
          </a:p>
          <a:p>
            <a:pPr marL="45720" indent="0">
              <a:buNone/>
            </a:pPr>
            <a:endParaRPr lang="fr-FR" dirty="0" smtClean="0"/>
          </a:p>
          <a:p>
            <a:pPr marL="45720" indent="0">
              <a:buNone/>
            </a:pPr>
            <a:endParaRPr lang="fr-FR" dirty="0" smtClean="0"/>
          </a:p>
          <a:p>
            <a:pPr marL="45720" indent="0">
              <a:buNone/>
            </a:pPr>
            <a:endParaRPr lang="fr-FR" dirty="0"/>
          </a:p>
        </p:txBody>
      </p:sp>
      <p:sp>
        <p:nvSpPr>
          <p:cNvPr id="3" name="Espace réservé du pied de page 2"/>
          <p:cNvSpPr>
            <a:spLocks noGrp="1"/>
          </p:cNvSpPr>
          <p:nvPr>
            <p:ph type="ftr" sz="quarter" idx="11"/>
          </p:nvPr>
        </p:nvSpPr>
        <p:spPr>
          <a:xfrm>
            <a:off x="179512" y="6381328"/>
            <a:ext cx="3917032" cy="274320"/>
          </a:xfrm>
        </p:spPr>
        <p:txBody>
          <a:bodyPr/>
          <a:lstStyle/>
          <a:p>
            <a:r>
              <a:rPr lang="fr-FR" dirty="0" smtClean="0"/>
              <a:t>Isabelle SOUHAIB - académie de Limoges - 22 janvier 2021</a:t>
            </a:r>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441847"/>
            <a:ext cx="3331597" cy="32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971" y="3179201"/>
            <a:ext cx="4553893" cy="256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87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500" fill="hold"/>
                                        <p:tgtEl>
                                          <p:spTgt spid="1027"/>
                                        </p:tgtEl>
                                        <p:attrNameLst>
                                          <p:attrName>ppt_w</p:attrName>
                                        </p:attrNameLst>
                                      </p:cBhvr>
                                      <p:tavLst>
                                        <p:tav tm="0">
                                          <p:val>
                                            <p:fltVal val="0"/>
                                          </p:val>
                                        </p:tav>
                                        <p:tav tm="100000">
                                          <p:val>
                                            <p:strVal val="#ppt_w"/>
                                          </p:val>
                                        </p:tav>
                                      </p:tavLst>
                                    </p:anim>
                                    <p:anim calcmode="lin" valueType="num">
                                      <p:cBhvr>
                                        <p:cTn id="16" dur="500" fill="hold"/>
                                        <p:tgtEl>
                                          <p:spTgt spid="1027"/>
                                        </p:tgtEl>
                                        <p:attrNameLst>
                                          <p:attrName>ppt_h</p:attrName>
                                        </p:attrNameLst>
                                      </p:cBhvr>
                                      <p:tavLst>
                                        <p:tav tm="0">
                                          <p:val>
                                            <p:fltVal val="0"/>
                                          </p:val>
                                        </p:tav>
                                        <p:tav tm="100000">
                                          <p:val>
                                            <p:strVal val="#ppt_h"/>
                                          </p:val>
                                        </p:tav>
                                      </p:tavLst>
                                    </p:anim>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07504" y="6381328"/>
            <a:ext cx="4133056" cy="249342"/>
          </a:xfrm>
        </p:spPr>
        <p:txBody>
          <a:bodyPr/>
          <a:lstStyle/>
          <a:p>
            <a:r>
              <a:rPr lang="fr-FR" dirty="0" smtClean="0"/>
              <a:t>Isabelle SOUHAIB - académie de Limoges - 22 janvier 2021</a:t>
            </a:r>
            <a:endParaRPr lang="fr-FR" dirty="0"/>
          </a:p>
        </p:txBody>
      </p:sp>
      <p:sp>
        <p:nvSpPr>
          <p:cNvPr id="5" name="Titre 3"/>
          <p:cNvSpPr>
            <a:spLocks noGrp="1"/>
          </p:cNvSpPr>
          <p:nvPr>
            <p:ph type="title"/>
          </p:nvPr>
        </p:nvSpPr>
        <p:spPr>
          <a:xfrm>
            <a:off x="381000" y="355847"/>
            <a:ext cx="8381260" cy="1054394"/>
          </a:xfrm>
        </p:spPr>
        <p:txBody>
          <a:bodyPr/>
          <a:lstStyle/>
          <a:p>
            <a:r>
              <a:rPr lang="fr-FR" dirty="0" smtClean="0"/>
              <a:t>Les compétences professionnelles</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31953">
            <a:off x="251520" y="1700808"/>
            <a:ext cx="3562350" cy="3143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7304">
            <a:off x="3131840" y="1386614"/>
            <a:ext cx="3667125" cy="5133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81169">
            <a:off x="5130033" y="3101821"/>
            <a:ext cx="3676650"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83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3068961"/>
            <a:ext cx="8407893" cy="720080"/>
          </a:xfrm>
        </p:spPr>
        <p:txBody>
          <a:bodyPr/>
          <a:lstStyle/>
          <a:p>
            <a:pPr marL="45720" indent="0" algn="ctr">
              <a:buNone/>
            </a:pPr>
            <a:r>
              <a:rPr lang="fr-FR" dirty="0" smtClean="0">
                <a:solidFill>
                  <a:srgbClr val="C00000"/>
                </a:solidFill>
              </a:rPr>
              <a:t>Transfert de connaissances </a:t>
            </a:r>
            <a:r>
              <a:rPr lang="fr-FR" dirty="0" smtClean="0"/>
              <a:t>vs </a:t>
            </a:r>
            <a:r>
              <a:rPr lang="fr-FR" dirty="0" smtClean="0">
                <a:solidFill>
                  <a:srgbClr val="00B0F0"/>
                </a:solidFill>
              </a:rPr>
              <a:t>mobilisation de ressources</a:t>
            </a:r>
            <a:endParaRPr lang="fr-FR" dirty="0">
              <a:solidFill>
                <a:srgbClr val="00B0F0"/>
              </a:solidFill>
            </a:endParaRPr>
          </a:p>
        </p:txBody>
      </p:sp>
      <p:sp>
        <p:nvSpPr>
          <p:cNvPr id="3" name="Espace réservé du pied de page 2"/>
          <p:cNvSpPr>
            <a:spLocks noGrp="1"/>
          </p:cNvSpPr>
          <p:nvPr>
            <p:ph type="ftr" sz="quarter" idx="11"/>
          </p:nvPr>
        </p:nvSpPr>
        <p:spPr>
          <a:xfrm>
            <a:off x="179512" y="6381328"/>
            <a:ext cx="4061048" cy="274320"/>
          </a:xfrm>
        </p:spPr>
        <p:txBody>
          <a:bodyPr/>
          <a:lstStyle/>
          <a:p>
            <a:r>
              <a:rPr lang="fr-FR" dirty="0" smtClean="0"/>
              <a:t>Isabelle SOUHAIB - académie de Limoges - 22 janvier 2021</a:t>
            </a:r>
            <a:endParaRPr lang="fr-FR" dirty="0"/>
          </a:p>
        </p:txBody>
      </p:sp>
      <p:sp>
        <p:nvSpPr>
          <p:cNvPr id="4" name="Titre 3"/>
          <p:cNvSpPr>
            <a:spLocks noGrp="1"/>
          </p:cNvSpPr>
          <p:nvPr>
            <p:ph type="title"/>
          </p:nvPr>
        </p:nvSpPr>
        <p:spPr/>
        <p:txBody>
          <a:bodyPr/>
          <a:lstStyle/>
          <a:p>
            <a:r>
              <a:rPr lang="fr-FR" dirty="0" smtClean="0"/>
              <a:t>Les compétences professionnelles</a:t>
            </a:r>
            <a:endParaRPr lang="fr-FR" dirty="0"/>
          </a:p>
        </p:txBody>
      </p:sp>
      <p:sp>
        <p:nvSpPr>
          <p:cNvPr id="5" name="ZoneTexte 4"/>
          <p:cNvSpPr txBox="1"/>
          <p:nvPr/>
        </p:nvSpPr>
        <p:spPr>
          <a:xfrm>
            <a:off x="971600" y="3861048"/>
            <a:ext cx="3528392" cy="1200329"/>
          </a:xfrm>
          <a:prstGeom prst="rect">
            <a:avLst/>
          </a:prstGeom>
          <a:noFill/>
        </p:spPr>
        <p:txBody>
          <a:bodyPr wrap="square" rtlCol="0">
            <a:spAutoFit/>
          </a:bodyPr>
          <a:lstStyle/>
          <a:p>
            <a:r>
              <a:rPr lang="fr-FR" dirty="0" smtClean="0"/>
              <a:t>Un savoir parfaitement intégré devient opératoire, il inclut en quelque sorte sa propre aptitude à être transféré ou mobilisé.</a:t>
            </a:r>
            <a:endParaRPr lang="fr-FR" dirty="0"/>
          </a:p>
        </p:txBody>
      </p:sp>
      <p:sp>
        <p:nvSpPr>
          <p:cNvPr id="6" name="ZoneTexte 5"/>
          <p:cNvSpPr txBox="1"/>
          <p:nvPr/>
        </p:nvSpPr>
        <p:spPr>
          <a:xfrm>
            <a:off x="4952764" y="3861048"/>
            <a:ext cx="3384376" cy="1200329"/>
          </a:xfrm>
          <a:prstGeom prst="rect">
            <a:avLst/>
          </a:prstGeom>
          <a:noFill/>
        </p:spPr>
        <p:txBody>
          <a:bodyPr wrap="square" rtlCol="0">
            <a:spAutoFit/>
          </a:bodyPr>
          <a:lstStyle/>
          <a:p>
            <a:r>
              <a:rPr lang="fr-FR" dirty="0" smtClean="0"/>
              <a:t>Une action complexe mobilise de nombreuses ressources issues de moments et contextes différents.</a:t>
            </a:r>
            <a:endParaRPr lang="fr-FR" dirty="0"/>
          </a:p>
        </p:txBody>
      </p:sp>
    </p:spTree>
    <p:extLst>
      <p:ext uri="{BB962C8B-B14F-4D97-AF65-F5344CB8AC3E}">
        <p14:creationId xmlns:p14="http://schemas.microsoft.com/office/powerpoint/2010/main" val="2168655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80999" y="3501007"/>
            <a:ext cx="8407893" cy="936105"/>
          </a:xfrm>
        </p:spPr>
        <p:txBody>
          <a:bodyPr>
            <a:normAutofit/>
          </a:bodyPr>
          <a:lstStyle/>
          <a:p>
            <a:pPr marL="45720" indent="0" algn="ctr">
              <a:buNone/>
            </a:pPr>
            <a:r>
              <a:rPr lang="fr-FR" sz="3200" dirty="0" smtClean="0"/>
              <a:t>Compétent ou incompétent</a:t>
            </a:r>
            <a:endParaRPr lang="fr-FR" sz="3200" dirty="0"/>
          </a:p>
        </p:txBody>
      </p:sp>
      <p:sp>
        <p:nvSpPr>
          <p:cNvPr id="3" name="Espace réservé du pied de page 2"/>
          <p:cNvSpPr>
            <a:spLocks noGrp="1"/>
          </p:cNvSpPr>
          <p:nvPr>
            <p:ph type="ftr" sz="quarter" idx="11"/>
          </p:nvPr>
        </p:nvSpPr>
        <p:spPr>
          <a:xfrm>
            <a:off x="179512" y="6381328"/>
            <a:ext cx="4349080" cy="274320"/>
          </a:xfrm>
        </p:spPr>
        <p:txBody>
          <a:bodyPr/>
          <a:lstStyle/>
          <a:p>
            <a:r>
              <a:rPr lang="fr-FR" smtClean="0"/>
              <a:t>Isabelle SOUHAIB - académie de Limoges - 22 janvier 2021</a:t>
            </a:r>
            <a:endParaRPr lang="fr-FR"/>
          </a:p>
        </p:txBody>
      </p:sp>
      <p:sp>
        <p:nvSpPr>
          <p:cNvPr id="4" name="Titre 3"/>
          <p:cNvSpPr>
            <a:spLocks noGrp="1"/>
          </p:cNvSpPr>
          <p:nvPr>
            <p:ph type="title"/>
          </p:nvPr>
        </p:nvSpPr>
        <p:spPr/>
        <p:txBody>
          <a:bodyPr/>
          <a:lstStyle/>
          <a:p>
            <a:r>
              <a:rPr lang="fr-FR" dirty="0" smtClean="0"/>
              <a:t>Les compétences professionnelles</a:t>
            </a:r>
            <a:endParaRPr lang="fr-FR" dirty="0"/>
          </a:p>
        </p:txBody>
      </p:sp>
    </p:spTree>
    <p:extLst>
      <p:ext uri="{BB962C8B-B14F-4D97-AF65-F5344CB8AC3E}">
        <p14:creationId xmlns:p14="http://schemas.microsoft.com/office/powerpoint/2010/main" val="390116196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Nouveauté ou fausse innovation en BTS Tourisme…</a:t>
            </a:r>
            <a:endParaRPr lang="fr-FR" dirty="0"/>
          </a:p>
        </p:txBody>
      </p:sp>
      <p:sp>
        <p:nvSpPr>
          <p:cNvPr id="3" name="Espace réservé du pied de page 2"/>
          <p:cNvSpPr>
            <a:spLocks noGrp="1"/>
          </p:cNvSpPr>
          <p:nvPr>
            <p:ph type="ftr" sz="quarter" idx="11"/>
          </p:nvPr>
        </p:nvSpPr>
        <p:spPr>
          <a:xfrm>
            <a:off x="179512" y="6381328"/>
            <a:ext cx="4061048" cy="274320"/>
          </a:xfrm>
        </p:spPr>
        <p:txBody>
          <a:bodyPr/>
          <a:lstStyle/>
          <a:p>
            <a:r>
              <a:rPr lang="fr-FR" dirty="0" smtClean="0"/>
              <a:t>Isabelle SOUHAIB - académie de Limoges - 22 janvier 2021</a:t>
            </a:r>
            <a:endParaRPr lang="fr-FR" dirty="0"/>
          </a:p>
        </p:txBody>
      </p:sp>
      <p:sp>
        <p:nvSpPr>
          <p:cNvPr id="4" name="Titre 3"/>
          <p:cNvSpPr>
            <a:spLocks noGrp="1"/>
          </p:cNvSpPr>
          <p:nvPr>
            <p:ph type="title"/>
          </p:nvPr>
        </p:nvSpPr>
        <p:spPr/>
        <p:txBody>
          <a:bodyPr/>
          <a:lstStyle/>
          <a:p>
            <a:r>
              <a:rPr lang="fr-FR" dirty="0" smtClean="0"/>
              <a:t>Les compétences professionnelles</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6912"/>
            <a:ext cx="69627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5164">
            <a:off x="3755099" y="2513965"/>
            <a:ext cx="3368796" cy="359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030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07504" y="6381328"/>
            <a:ext cx="4133056" cy="274320"/>
          </a:xfrm>
        </p:spPr>
        <p:txBody>
          <a:bodyPr/>
          <a:lstStyle/>
          <a:p>
            <a:r>
              <a:rPr lang="fr-FR" dirty="0" smtClean="0"/>
              <a:t>Isabelle SOUHAIB - académie de Limoges - 22 janvier 2021</a:t>
            </a:r>
            <a:endParaRPr lang="fr-FR" dirty="0"/>
          </a:p>
        </p:txBody>
      </p:sp>
      <p:sp>
        <p:nvSpPr>
          <p:cNvPr id="4" name="Titre 3"/>
          <p:cNvSpPr>
            <a:spLocks noGrp="1"/>
          </p:cNvSpPr>
          <p:nvPr>
            <p:ph type="title"/>
          </p:nvPr>
        </p:nvSpPr>
        <p:spPr/>
        <p:txBody>
          <a:bodyPr/>
          <a:lstStyle/>
          <a:p>
            <a:r>
              <a:rPr lang="fr-FR" dirty="0" smtClean="0"/>
              <a:t>Compétence</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628800"/>
            <a:ext cx="3822456" cy="439212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501008"/>
            <a:ext cx="13716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9097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6934200" cy="4714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contenu 1"/>
          <p:cNvSpPr>
            <a:spLocks noGrp="1"/>
          </p:cNvSpPr>
          <p:nvPr>
            <p:ph idx="1"/>
          </p:nvPr>
        </p:nvSpPr>
        <p:spPr>
          <a:xfrm>
            <a:off x="323528" y="2708920"/>
            <a:ext cx="8407893" cy="2718041"/>
          </a:xfrm>
          <a:solidFill>
            <a:schemeClr val="bg1"/>
          </a:solidFill>
        </p:spPr>
        <p:txBody>
          <a:bodyPr/>
          <a:lstStyle/>
          <a:p>
            <a:pPr marL="45720" indent="0">
              <a:buNone/>
            </a:pPr>
            <a:r>
              <a:rPr lang="fr-FR" dirty="0" smtClean="0"/>
              <a:t>Deux types de définitions :</a:t>
            </a:r>
          </a:p>
          <a:p>
            <a:pPr marL="45720" indent="0">
              <a:buNone/>
            </a:pPr>
            <a:endParaRPr lang="fr-FR" dirty="0" smtClean="0"/>
          </a:p>
          <a:p>
            <a:r>
              <a:rPr lang="fr-FR" dirty="0" smtClean="0"/>
              <a:t>Définitions de type trilogies :</a:t>
            </a:r>
          </a:p>
          <a:p>
            <a:pPr lvl="1">
              <a:buFont typeface="Courier New" pitchFamily="49" charset="0"/>
              <a:buChar char="o"/>
            </a:pPr>
            <a:r>
              <a:rPr lang="fr-FR" dirty="0" smtClean="0"/>
              <a:t>Savoirs – savoirs faire – savoir être</a:t>
            </a:r>
          </a:p>
          <a:p>
            <a:pPr lvl="1">
              <a:buFont typeface="Courier New" pitchFamily="49" charset="0"/>
              <a:buChar char="o"/>
            </a:pPr>
            <a:r>
              <a:rPr lang="fr-FR" dirty="0" smtClean="0"/>
              <a:t>Connaissances – capacités – attitudes</a:t>
            </a:r>
          </a:p>
          <a:p>
            <a:r>
              <a:rPr lang="fr-FR" dirty="0" smtClean="0"/>
              <a:t>Définitions qui parlent de combinaisons de ressources</a:t>
            </a:r>
            <a:endParaRPr lang="fr-FR" dirty="0"/>
          </a:p>
        </p:txBody>
      </p:sp>
      <p:sp>
        <p:nvSpPr>
          <p:cNvPr id="3" name="Espace réservé du pied de page 2"/>
          <p:cNvSpPr>
            <a:spLocks noGrp="1"/>
          </p:cNvSpPr>
          <p:nvPr>
            <p:ph type="ftr" sz="quarter" idx="11"/>
          </p:nvPr>
        </p:nvSpPr>
        <p:spPr>
          <a:xfrm>
            <a:off x="179512" y="6381328"/>
            <a:ext cx="4133056" cy="274320"/>
          </a:xfrm>
        </p:spPr>
        <p:txBody>
          <a:bodyPr/>
          <a:lstStyle/>
          <a:p>
            <a:r>
              <a:rPr lang="fr-FR" smtClean="0"/>
              <a:t>Isabelle SOUHAIB - académie de Limoges - 22 janvier 2021</a:t>
            </a:r>
            <a:endParaRPr lang="fr-FR"/>
          </a:p>
        </p:txBody>
      </p:sp>
      <p:sp>
        <p:nvSpPr>
          <p:cNvPr id="4" name="Titre 3"/>
          <p:cNvSpPr>
            <a:spLocks noGrp="1"/>
          </p:cNvSpPr>
          <p:nvPr>
            <p:ph type="title"/>
          </p:nvPr>
        </p:nvSpPr>
        <p:spPr/>
        <p:txBody>
          <a:bodyPr/>
          <a:lstStyle/>
          <a:p>
            <a:r>
              <a:rPr lang="fr-FR" dirty="0" smtClean="0"/>
              <a:t>compétence</a:t>
            </a:r>
            <a:endParaRPr lang="fr-FR" dirty="0"/>
          </a:p>
        </p:txBody>
      </p:sp>
    </p:spTree>
    <p:extLst>
      <p:ext uri="{BB962C8B-B14F-4D97-AF65-F5344CB8AC3E}">
        <p14:creationId xmlns:p14="http://schemas.microsoft.com/office/powerpoint/2010/main" val="2548250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animEffect transition="in" filter="fade">
                                      <p:cBhvr>
                                        <p:cTn id="15" dur="1000"/>
                                        <p:tgtEl>
                                          <p:spTgt spid="2">
                                            <p:bg/>
                                          </p:spTgt>
                                        </p:tgtEl>
                                      </p:cBhvr>
                                    </p:animEffect>
                                    <p:anim calcmode="lin" valueType="num">
                                      <p:cBhvr>
                                        <p:cTn id="16" dur="1000" fill="hold"/>
                                        <p:tgtEl>
                                          <p:spTgt spid="2">
                                            <p:bg/>
                                          </p:spTgt>
                                        </p:tgtEl>
                                        <p:attrNameLst>
                                          <p:attrName>ppt_x</p:attrName>
                                        </p:attrNameLst>
                                      </p:cBhvr>
                                      <p:tavLst>
                                        <p:tav tm="0">
                                          <p:val>
                                            <p:strVal val="#ppt_x"/>
                                          </p:val>
                                        </p:tav>
                                        <p:tav tm="100000">
                                          <p:val>
                                            <p:strVal val="#ppt_x"/>
                                          </p:val>
                                        </p:tav>
                                      </p:tavLst>
                                    </p:anim>
                                    <p:anim calcmode="lin" valueType="num">
                                      <p:cBhvr>
                                        <p:cTn id="17"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1000"/>
                                        <p:tgtEl>
                                          <p:spTgt spid="2">
                                            <p:txEl>
                                              <p:pRg st="0" end="0"/>
                                            </p:txEl>
                                          </p:spTgt>
                                        </p:tgtEl>
                                      </p:cBhvr>
                                    </p:animEffect>
                                    <p:anim calcmode="lin" valueType="num">
                                      <p:cBhvr>
                                        <p:cTn id="2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lle">
  <a:themeElements>
    <a:clrScheme name="Grille">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ll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ll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366</TotalTime>
  <Words>485</Words>
  <Application>Microsoft Office PowerPoint</Application>
  <PresentationFormat>Affichage à l'écran (4:3)</PresentationFormat>
  <Paragraphs>70</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Calibri</vt:lpstr>
      <vt:lpstr>Courier New</vt:lpstr>
      <vt:lpstr>Franklin Gothic Medium</vt:lpstr>
      <vt:lpstr>Wingdings</vt:lpstr>
      <vt:lpstr>Wingdings 2</vt:lpstr>
      <vt:lpstr>Grille</vt:lpstr>
      <vt:lpstr>L’approche par les compétences</vt:lpstr>
      <vt:lpstr>Les compétences professionnelles</vt:lpstr>
      <vt:lpstr>Présentation PowerPoint</vt:lpstr>
      <vt:lpstr>Les compétences professionnelles</vt:lpstr>
      <vt:lpstr>Les compétences professionnelles</vt:lpstr>
      <vt:lpstr>Les compétences professionnelles</vt:lpstr>
      <vt:lpstr>Les compétences professionnelles</vt:lpstr>
      <vt:lpstr>Compétence</vt:lpstr>
      <vt:lpstr>compétence</vt:lpstr>
      <vt:lpstr>compétence</vt:lpstr>
      <vt:lpstr>compétence</vt:lpstr>
      <vt:lpstr>compétence</vt:lpstr>
      <vt:lpstr>C’est à vous…</vt:lpstr>
      <vt:lpstr>Une stratégie possible…</vt:lpstr>
      <vt:lpstr>Encore quelques progrès à faire</vt:lpstr>
      <vt:lpstr>Évaluation des compétences GIT</vt:lpstr>
      <vt:lpstr>Évaluation des compétences EPT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L’approche par les compétences</dc:title>
  <dc:creator>Isabelle S</dc:creator>
  <cp:lastModifiedBy>Jamila Khaddam-ellah</cp:lastModifiedBy>
  <cp:revision>22</cp:revision>
  <dcterms:created xsi:type="dcterms:W3CDTF">2021-01-20T20:55:57Z</dcterms:created>
  <dcterms:modified xsi:type="dcterms:W3CDTF">2021-02-01T12:39:19Z</dcterms:modified>
</cp:coreProperties>
</file>