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8" r:id="rId2"/>
    <p:sldMasterId id="2147483746" r:id="rId3"/>
  </p:sldMasterIdLst>
  <p:notesMasterIdLst>
    <p:notesMasterId r:id="rId75"/>
  </p:notesMasterIdLst>
  <p:handoutMasterIdLst>
    <p:handoutMasterId r:id="rId76"/>
  </p:handoutMasterIdLst>
  <p:sldIdLst>
    <p:sldId id="345" r:id="rId4"/>
    <p:sldId id="346" r:id="rId5"/>
    <p:sldId id="347" r:id="rId6"/>
    <p:sldId id="348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49" r:id="rId51"/>
    <p:sldId id="350" r:id="rId52"/>
    <p:sldId id="352" r:id="rId53"/>
    <p:sldId id="351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53" r:id="rId72"/>
    <p:sldId id="354" r:id="rId73"/>
    <p:sldId id="355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84588" autoAdjust="0"/>
  </p:normalViewPr>
  <p:slideViewPr>
    <p:cSldViewPr snapToGrid="0">
      <p:cViewPr varScale="1">
        <p:scale>
          <a:sx n="94" d="100"/>
          <a:sy n="94" d="100"/>
        </p:scale>
        <p:origin x="-72" y="-3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59AD4-6DCF-48FE-B460-0DA9BD02A303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6F8B-2188-44D0-BA1B-9E5312E01F4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9AC78-CFE0-4000-BBF5-537B11D9F6D2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0A379-D0DF-4706-BB3E-4C8AF9F2F2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87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à l’oral le choix au regard de NDRC de proposer une semaine de stage en GMS aux étudiants et d’analyser ensuite les activités conduites (peut-être un cahier des charges précisant les attendus du stage a été élaboré ?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Nouveautés pour nous de ces activités liées à un nouveau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secteur pour Les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1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08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nous choix de conceptualiser une « fiche E4 négociation vente et accompagnement de la relation client »</a:t>
            </a:r>
          </a:p>
          <a:p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 cela aurait pu être conceptualisée comme « fiche E6 animation de réseau de partenaire », si il y avait eu plus de « contractualisation » avec les CE pour la recherche d’un vrai partenariat : un partenariat sur l’année complète par exemple.</a:t>
            </a:r>
          </a:p>
          <a:p>
            <a:pPr marL="228600" indent="-228600">
              <a:buAutoNum type="arabicPeriod"/>
            </a:pP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si les produits concernés étaient des produits locaux par exemple sur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issoire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GAEC agricole cela aurait pu être conceptualisé en « animation de réseau de vente directe »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92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47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46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90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871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55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71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476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4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n-ea"/>
                <a:cs typeface="+mn-cs"/>
              </a:rPr>
              <a:t>Pour mieux situer et comprendre comment l’opération s’insère dans cette politique réseau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  <a:ea typeface="+mn-ea"/>
                <a:cs typeface="+mn-cs"/>
              </a:rPr>
              <a:t>1. en relation avec le Pôle 3 : Animation de réseaux de distributeurs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travail en atelier et à distance sur des documents « livrables » qui fait la synthèse de leurs observations </a:t>
            </a:r>
            <a:endParaRPr lang="fr-FR" sz="1200" b="1" kern="12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77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28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35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4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32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3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60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46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Choix de conceptualiser une fiche E6 </a:t>
            </a:r>
          </a:p>
          <a:p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MAIS  cela aurait pu être conceptualisée comme « fiche E4 organisation d’un évènement commercial », si notre regard avait d’avantage porté sur les aspects organisationnels et logistiques en amont ou l’évaluation en aval par exemple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00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08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6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0A379-D0DF-4706-BB3E-4C8AF9F2F2E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06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A1C52-1DF2-4DD2-A72D-BA6B87E48619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CA5C-CAA5-49C2-98CC-1D533C8A5D00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06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A3E63-1C9C-44FF-B096-0B5FA83DD135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6539-8132-4863-B12D-82ACC6C29E0F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5633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187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3BF56-AAA9-4C32-8085-C84EBA074D3A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E038-9189-4F65-BC33-D2468C4F6B5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3565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23D76-F1E3-4094-87B2-BE65F1752B2F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AC34-ADAD-4039-9776-D0626A5093A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524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AAFEC-6026-48D0-A5B4-9D3288705E5D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570F-F8C6-48FA-9033-30CCFD11153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3235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A2E20-90C3-4454-BF97-81425955C092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8FAC-E3B8-410B-B55A-3B72DE81069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9036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3B033-1A53-4B32-A897-40F2E6784875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A289-6715-4B5A-B859-A6EFC9893A3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6753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673466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673466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35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252" y="1162581"/>
            <a:ext cx="7194885" cy="798566"/>
          </a:xfrm>
        </p:spPr>
        <p:txBody>
          <a:bodyPr/>
          <a:lstStyle>
            <a:lvl1pPr algn="ctr">
              <a:defRPr sz="4800" cap="all" baseline="0">
                <a:latin typeface="Gill Sans MT Condensed" panose="020B0506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252" y="2201779"/>
            <a:ext cx="7194885" cy="4046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582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68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97597-81E7-4206-AAAB-73D0A488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F0CCC8-3620-4223-A261-6332123EA53A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599D5-49FC-424A-A884-E03882B2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E6AF48-AA1B-4714-B71B-0AB3E0FD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89A2C23-418D-4F47-B2B5-5D6B477B05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31351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780FD5-4656-4858-BF5F-26852B8E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269415-DC2F-449E-919A-EB933666CC60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420189-260C-4E00-9202-FD49A842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1925B9-DCBE-43A6-9847-9B640DAC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FD78EA3-4E3A-4F0A-84DE-9F83D8E65E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9541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D29D25-A042-4D3E-A056-42BCB831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BDE8A5-60A3-47D0-A862-FC3AC5B7FD94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212BFB-6BF5-414D-BF2B-2CE5634A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AA359C-5570-4DD6-AAF7-16FB857D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AB6C944-06B7-4621-BF44-1BD1D4B47B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6581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05" y="1070810"/>
            <a:ext cx="7519738" cy="782437"/>
          </a:xfrm>
        </p:spPr>
        <p:txBody>
          <a:bodyPr/>
          <a:lstStyle>
            <a:lvl1pPr algn="ctr">
              <a:defRPr sz="4400" cap="all" baseline="0">
                <a:latin typeface="Gill Sans MT Condensed" panose="020B050602010402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9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DB4815-CCEA-419B-9EFC-B8DE7A1F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FDB6A5-DE9D-4EB0-8FC2-15B9E72B207E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D5A792-CA1A-4748-A608-AFA6D4AA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86B74B-F32C-4A77-A7E2-EAC6839E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9011D6F-0ED1-4126-AB82-60661695D9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0481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C268E7-49E3-4EEB-979C-73FA29A8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73EA2B-A970-4226-B42D-D036D50695EB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03CB4-DB8C-4D81-A0A8-7C03024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D5603-2680-45B1-A4C5-E4CB19E3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F805D5C-3B8B-4364-A12E-CE2029E8A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162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1B083-C297-4B3D-8BCA-D5C63CFA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8E363-424C-45C3-A8F7-BD4222C2D0A7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BB276D-C3A4-442E-AA1D-F37CD182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030FC-AC75-46FF-B1D6-7584B197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9B52121-9706-42BA-A26F-9822AC30E8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7350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825344-F865-45B0-820C-F21D39DC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4A1C52-1DF2-4DD2-A72D-BA6B87E48619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E26D3-C5E9-465A-8AD2-ACCD42AE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2C59A6-54D3-4412-B276-5502D8C5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113CA5C-CAA5-49C2-98CC-1D533C8A5D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74931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5CAB6-D148-439C-B4B7-000878F4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FA3E63-1C9C-44FF-B096-0B5FA83DD135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A6DF7B-DDA5-4DFF-BD81-A52D0227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F96AA-BA63-4076-A5B0-CF2E03D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90F6539-8132-4863-B12D-82ACC6C29E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92086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710316F1-9196-4BD0-B4DF-ABAFDD2EFAA5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A3D19900-8428-4280-803A-A89A8CC5B56C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CA8D368-8E43-4DAE-BD05-861350190CC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5DC223-B962-485D-9A4E-52BA8460C0FF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AD7C11-800E-4992-83E8-BE2D5E2B4A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8B263C-DA92-4573-8844-F4F2663CE3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4F03EC5-CCF5-4C4F-9097-2D6258D02E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6085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0CCC8-3620-4223-A261-6332123EA53A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2C23-418D-4F47-B2B5-5D6B477B058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283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AE3E26-764D-4AF0-8993-B283C8A2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13BF56-AAA9-4C32-8085-C84EBA074D3A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027A4F-B87F-48DF-8091-9EC38304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EC40B-DCBA-4FA5-BFE8-2C0783C3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C9FE038-9189-4F65-BC33-D2468C4F6B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8641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xmlns="" id="{AFDFA31E-5FA2-4F2B-8053-2C3EA361FF43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7397DECC-1014-4ECE-858C-901CF3510C71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804F873B-FBBD-440C-B484-4878520ADBF3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A23D76-F1E3-4094-87B2-BE65F1752B2F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F41B7BDD-A5AF-44B5-B43F-2A9BDF900BF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039223C8-841B-4F4B-9A92-181B2B12D3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03DAC34-ADAD-4039-9776-D0626A5093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9785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xmlns="" id="{9F8790AE-1243-4B3B-87FB-70A8E93344C0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xmlns="" id="{74119072-C4A5-41C2-B92A-1F85C612420F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0F5E9298-E42B-4AEE-8435-3EB3B4B359C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8AAFEC-6026-48D0-A5B4-9D3288705E5D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61FA70C4-F8ED-4E8C-896F-78B63EF4BEE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04F27AB1-32E4-486F-A06C-90BF4D05784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7D5570F-F8C6-48FA-9033-30CCFD1115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094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6C08-CCAC-4F84-B770-84FEBB58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4A2E20-90C3-4454-BF97-81425955C092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16B40-3626-4C6D-8976-E81FEC89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0899C-F4A7-46BB-979F-64E5492A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5778FAC-E3B8-410B-B55A-3B72DE81069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054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D7262-CCE3-4435-B820-AD7EAD61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A3B033-1A53-4B32-A897-40F2E6784875}" type="datetimeFigureOut">
              <a:rPr lang="fr-FR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271591-9CF2-4A13-ABDC-F5F8E673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50EBE-F9BC-4060-8E2F-CB68E9E5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8CA289-6715-4B5A-B859-A6EFC9893A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4782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716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348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275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987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816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69415-DC2F-449E-919A-EB933666CC60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8EA3-4E3A-4F0A-84DE-9F83D8E65E86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35928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89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348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665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944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992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23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DE8A5-60A3-47D0-A862-FC3AC5B7FD94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C944-06B7-4621-BF44-1BD1D4B47BA9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35089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86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DB6A5-DE9D-4EB0-8FC2-15B9E72B207E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1D6F-0ED1-4126-AB82-60661695D90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8228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3EA2B-A970-4226-B42D-D036D50695EB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5D5C-3B8B-4364-A12E-CE2029E8ACD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8029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8E363-424C-45C3-A8F7-BD4222C2D0A7}" type="datetimeFigureOut">
              <a:rPr lang="fr-FR" smtClean="0"/>
              <a:pPr>
                <a:defRPr/>
              </a:pPr>
              <a:t>14/03/2019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2121-9706-42BA-A26F-9822AC30E876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9542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95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xmlns="" id="{66F36321-885B-4EF7-8117-4D474DFEDC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xmlns="" id="{8795A9CE-51A2-47D9-B652-38BE082C38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>
            <a:extLst>
              <a:ext uri="{FF2B5EF4-FFF2-40B4-BE49-F238E27FC236}">
                <a16:creationId xmlns:a16="http://schemas.microsoft.com/office/drawing/2014/main" xmlns="" id="{B7BD27F6-A0E0-4AC6-A03D-A81ABD3606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422E74-CEBF-49A3-BFE7-E7863077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413" y="1141413"/>
            <a:ext cx="7159625" cy="7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xmlns="" id="{87854FD7-606B-4B8F-8C08-941F4CABB5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38413" y="2052638"/>
            <a:ext cx="715962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xmlns="" val="1996456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 cap="all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 Condensed" panose="020B0506020104020203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Gill Sans MT Condensed" panose="020B0506020104020203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Gill Sans MT Condensed" panose="020B0506020104020203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Gill Sans MT Condensed" panose="020B0506020104020203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Gill Sans MT Condensed" panose="020B0506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A4FA-AC44-45E7-9023-4512B8CDD6E6}" type="datetimeFigureOut">
              <a:rPr lang="fr-FR" smtClean="0"/>
              <a:pPr/>
              <a:t>14/03/2019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82A1-1EB1-4F2B-B8B7-5C55F5EB2D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82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BTS%20NDRC%20Fiches%20%20Grilles%20E4%20%20E6%20%20Version%2013%20mars%202019%20(002).docx" TargetMode="Externa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Cahier_des_charges_NDRC2020%20sujet%20version%208%20mars.doc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BTS%20NDRC%20Fiches%20%20Grilles%20E4%20%20E6%20%20Version%2013%20mars%202019%20(002).docx" TargetMode="External"/><Relationship Id="rId2" Type="http://schemas.openxmlformats.org/officeDocument/2006/relationships/hyperlink" Target="BTS%20NDRC%20Fiches%20%20Grilles%20E4%20%20E6%20%20Version%2012%20mars%202019%20(002).docx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3830"/>
            <a:ext cx="9965634" cy="2943970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Web-réunion du mercredi 13 mars 2019  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certification en BTS NDRC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25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18" y="2327522"/>
            <a:ext cx="11842900" cy="4248207"/>
          </a:xfrm>
        </p:spPr>
        <p:txBody>
          <a:bodyPr rtlCol="0">
            <a:no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choix des produits et du prix en concertation avec le tuteur de stage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Travail sur l’argumentation et la réponse aux objections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installation des produits </a:t>
            </a:r>
            <a:r>
              <a:rPr lang="fr-FR" sz="3200" cap="none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en tête de gondole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animation proposant les produits </a:t>
            </a:r>
            <a:r>
              <a:rPr lang="fr-FR" sz="3200" cap="none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aux clients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260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Compétences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2" y="3147550"/>
            <a:ext cx="5697394" cy="3610531"/>
          </a:xfrm>
        </p:spPr>
        <p:txBody>
          <a:bodyPr rtlCol="0">
            <a:normAutofit/>
          </a:bodyPr>
          <a:lstStyle/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Valoriser l’offre sur le lieu de vente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Développer la présence dans le réseau de distributeurs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C0FD8482-4ABB-4CA4-94FB-9BB068052552}"/>
              </a:ext>
            </a:extLst>
          </p:cNvPr>
          <p:cNvSpPr txBox="1">
            <a:spLocks/>
          </p:cNvSpPr>
          <p:nvPr/>
        </p:nvSpPr>
        <p:spPr bwMode="auto">
          <a:xfrm>
            <a:off x="5932525" y="3147551"/>
            <a:ext cx="5941612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Négociation vente grande distribution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Techniques d’animation commerciale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Communication interpersonnelle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Situations de communication/négociation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9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9"/>
            <a:ext cx="10607040" cy="14046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conceptualisation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5B77F7-330E-4705-BB90-81140FEAD13A}"/>
              </a:ext>
            </a:extLst>
          </p:cNvPr>
          <p:cNvSpPr txBox="1"/>
          <p:nvPr/>
        </p:nvSpPr>
        <p:spPr>
          <a:xfrm>
            <a:off x="679268" y="4219079"/>
            <a:ext cx="1207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… ou fiche E4 : Organisation et animation d’un évènement commercial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894120C-CCE0-426C-AD64-B83198EF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73" y="3060829"/>
            <a:ext cx="6162675" cy="10477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DC63B34-5A40-4CC2-BD58-493D8FF0990C}"/>
              </a:ext>
            </a:extLst>
          </p:cNvPr>
          <p:cNvSpPr txBox="1"/>
          <p:nvPr/>
        </p:nvSpPr>
        <p:spPr>
          <a:xfrm>
            <a:off x="2486026" y="2427109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Fiche E6 : Animation de réseau de distributeur  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56900D6-6563-48A5-9982-758802E4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35" y="4852799"/>
            <a:ext cx="60769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24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Et si ce n’était pas fini </a:t>
            </a: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b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124" y="4501758"/>
            <a:ext cx="10249593" cy="998764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fr-FR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Pourquoi se LIMITER AU BLOC 3 ?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394585" y="223227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BC87AC5-9231-464F-9A7E-E3C4F49432D8}"/>
              </a:ext>
            </a:extLst>
          </p:cNvPr>
          <p:cNvSpPr txBox="1"/>
          <p:nvPr/>
        </p:nvSpPr>
        <p:spPr>
          <a:xfrm>
            <a:off x="149629" y="2791651"/>
            <a:ext cx="11538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Il y a beaucoup de paniers en stock !!</a:t>
            </a:r>
          </a:p>
        </p:txBody>
      </p:sp>
    </p:spTree>
    <p:extLst>
      <p:ext uri="{BB962C8B-B14F-4D97-AF65-F5344CB8AC3E}">
        <p14:creationId xmlns:p14="http://schemas.microsoft.com/office/powerpoint/2010/main" xmlns="" val="354958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1168011"/>
            <a:ext cx="10607040" cy="11658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problématique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" y="3558720"/>
            <a:ext cx="11639006" cy="2612119"/>
          </a:xfrm>
        </p:spPr>
        <p:txBody>
          <a:bodyPr rtlCol="0">
            <a:normAutofit fontScale="70000" lnSpcReduction="20000"/>
          </a:bodyPr>
          <a:lstStyle/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Les paniers foie gras </a:t>
            </a:r>
            <a:r>
              <a:rPr lang="fr-FR" sz="3200" cap="none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 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ne trouvaient pas de clients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Promotion dans l’établissement sur certains vins </a:t>
            </a:r>
            <a:r>
              <a:rPr lang="fr-FR" sz="3200" cap="none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 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 en place d’une offre groupée « fois gras + vin »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E2A2467-092A-49A6-B826-ED3C3D69CC99}"/>
              </a:ext>
            </a:extLst>
          </p:cNvPr>
          <p:cNvSpPr txBox="1"/>
          <p:nvPr/>
        </p:nvSpPr>
        <p:spPr>
          <a:xfrm>
            <a:off x="4548146" y="2621713"/>
            <a:ext cx="472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Identique</a:t>
            </a:r>
          </a:p>
        </p:txBody>
      </p:sp>
    </p:spTree>
    <p:extLst>
      <p:ext uri="{BB962C8B-B14F-4D97-AF65-F5344CB8AC3E}">
        <p14:creationId xmlns:p14="http://schemas.microsoft.com/office/powerpoint/2010/main" xmlns="" val="282950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" y="3181386"/>
            <a:ext cx="11639006" cy="255569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</a:t>
            </a:r>
            <a:r>
              <a:rPr lang="fr-FR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commercialisation auprès des comités d’entreprise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paniers cadeaux « foie gras + vin »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32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les Comites d’Entreprise de la ville d'Issoire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9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" y="2660213"/>
            <a:ext cx="11639006" cy="3864411"/>
          </a:xfrm>
        </p:spPr>
        <p:txBody>
          <a:bodyPr rtlCol="0">
            <a:normAutofit fontScale="85000" lnSpcReduction="10000"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 Condensed" panose="020B0506020104020203" pitchFamily="34" charset="0"/>
              </a:rPr>
              <a:t>choix des produits et du prix en concertation avec le tuteur de stage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 Condensed" panose="020B0506020104020203" pitchFamily="34" charset="0"/>
              </a:rPr>
              <a:t>Travail sur l’argumentation et la réponse aux objections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Travail sur les OAV relance téléphonique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Prospection téléphonique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Visite des comités d’entreprise et entretien en face à face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382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Compétences   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3"/>
            <a:ext cx="5517717" cy="3610531"/>
          </a:xfrm>
        </p:spPr>
        <p:txBody>
          <a:bodyPr rtlCol="0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r-FR" sz="45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Identifier des cibles de clientèle </a:t>
            </a:r>
          </a:p>
          <a:p>
            <a:pPr>
              <a:lnSpc>
                <a:spcPct val="120000"/>
              </a:lnSpc>
            </a:pPr>
            <a:r>
              <a:rPr lang="fr-FR" sz="45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Mettre en œuvre et évaluer une démarche de prospection</a:t>
            </a:r>
          </a:p>
          <a:p>
            <a:pPr>
              <a:lnSpc>
                <a:spcPct val="120000"/>
              </a:lnSpc>
            </a:pPr>
            <a:r>
              <a:rPr lang="fr-FR" sz="45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Négocier et vendre une solution adaptée au client</a:t>
            </a:r>
          </a:p>
          <a:p>
            <a:endParaRPr lang="fr-FR" sz="4100" dirty="0">
              <a:solidFill>
                <a:schemeClr val="tx1"/>
              </a:solidFill>
              <a:latin typeface="Gill Sans MT Condensed" panose="020B0506020104020203" pitchFamily="34" charset="0"/>
            </a:endParaRPr>
          </a:p>
          <a:p>
            <a:pPr algn="r"/>
            <a:r>
              <a:rPr lang="fr-FR" sz="42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 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954B5C46-C3CE-447E-8BF6-F3E1EA380B36}"/>
              </a:ext>
            </a:extLst>
          </p:cNvPr>
          <p:cNvSpPr txBox="1">
            <a:spLocks/>
          </p:cNvSpPr>
          <p:nvPr/>
        </p:nvSpPr>
        <p:spPr bwMode="auto">
          <a:xfrm>
            <a:off x="6439154" y="3015336"/>
            <a:ext cx="5434983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Formes et situations de communication 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Stratégies de communication 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Négociation-vente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41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4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 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3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9"/>
            <a:ext cx="10607040" cy="14046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conceptualisation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5B77F7-330E-4705-BB90-81140FEAD13A}"/>
              </a:ext>
            </a:extLst>
          </p:cNvPr>
          <p:cNvSpPr txBox="1"/>
          <p:nvPr/>
        </p:nvSpPr>
        <p:spPr>
          <a:xfrm>
            <a:off x="914401" y="2515416"/>
            <a:ext cx="1084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Fiche E4 : Négociation Vente et Accompagnement de la Relation Client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346846-747E-4967-B961-11365A619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81" y="3107811"/>
            <a:ext cx="6078239" cy="14936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ECF9B42-05D6-4A2A-802D-A4D55B3FB4FC}"/>
              </a:ext>
            </a:extLst>
          </p:cNvPr>
          <p:cNvSpPr txBox="1"/>
          <p:nvPr/>
        </p:nvSpPr>
        <p:spPr>
          <a:xfrm>
            <a:off x="1872682" y="4707816"/>
            <a:ext cx="8925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… ou Fiche E6 : Animation de réseau de partenaires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E110C1F-CD7D-41DB-9A1C-976AE226E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25" y="5263030"/>
            <a:ext cx="61626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1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22920"/>
            <a:ext cx="10607040" cy="1184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92D050"/>
                </a:solidFill>
              </a:rPr>
              <a:t>conclusion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06513" y="373498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5B77F7-330E-4705-BB90-81140FEAD13A}"/>
              </a:ext>
            </a:extLst>
          </p:cNvPr>
          <p:cNvSpPr txBox="1"/>
          <p:nvPr/>
        </p:nvSpPr>
        <p:spPr>
          <a:xfrm>
            <a:off x="464820" y="2643818"/>
            <a:ext cx="115061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Les activités sont « hybrides » et </a:t>
            </a:r>
            <a:r>
              <a:rPr kumimoji="0" lang="fr-FR" sz="3600" b="0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décloisonnées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Gill Sans MT Condensed" panose="020B05060201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Perméabilité entre les pôles d’ACTIVITÉS 1 et 3 et les blocs 1 et </a:t>
            </a:r>
            <a:r>
              <a:rPr kumimoji="0" lang="fr-FR" sz="3600" b="0" i="0" u="none" strike="noStrike" kern="1200" cap="all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3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Gill Sans MT Condensed" panose="020B05060201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Possibilité de décliner une activité dans de multiples domaines</a:t>
            </a:r>
          </a:p>
        </p:txBody>
      </p:sp>
    </p:spTree>
    <p:extLst>
      <p:ext uri="{BB962C8B-B14F-4D97-AF65-F5344CB8AC3E}">
        <p14:creationId xmlns:p14="http://schemas.microsoft.com/office/powerpoint/2010/main" xmlns="" val="384696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0"/>
            <a:ext cx="10639425" cy="7048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 </a:t>
            </a:r>
            <a:r>
              <a:rPr lang="fr-FR" b="1" dirty="0" smtClean="0"/>
              <a:t> 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la web-réunion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050" y="704849"/>
            <a:ext cx="11496675" cy="60864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sz="8000" b="1" dirty="0" smtClean="0">
                <a:solidFill>
                  <a:srgbClr val="002060"/>
                </a:solidFill>
              </a:rPr>
              <a:t>1. Introduction générale</a:t>
            </a:r>
            <a:endParaRPr lang="fr-FR" sz="8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8000" b="1" dirty="0"/>
              <a:t>Les principes de formation et de certification en BTS NDRC </a:t>
            </a:r>
            <a:r>
              <a:rPr lang="fr-FR" sz="8000" dirty="0"/>
              <a:t>ou </a:t>
            </a:r>
            <a:r>
              <a:rPr lang="fr-FR" sz="8000" i="1" dirty="0"/>
              <a:t>comment réconcilier formation et certification à partir de l’analyse des activités commerciales ?</a:t>
            </a:r>
            <a:endParaRPr lang="fr-FR" sz="8000" dirty="0"/>
          </a:p>
          <a:p>
            <a:pPr marL="0" indent="0" algn="r">
              <a:buNone/>
            </a:pPr>
            <a:r>
              <a:rPr lang="fr-FR" sz="6400" b="1" i="1" dirty="0">
                <a:solidFill>
                  <a:schemeClr val="accent2">
                    <a:lumMod val="50000"/>
                  </a:schemeClr>
                </a:solidFill>
              </a:rPr>
              <a:t>Exposé de Didier Michel à partir des repères en 100 questions du BTS NDRC </a:t>
            </a:r>
          </a:p>
          <a:p>
            <a:pPr marL="0" lvl="0" indent="0">
              <a:buNone/>
            </a:pPr>
            <a:endParaRPr lang="fr-FR" sz="80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fr-FR" sz="8000" b="1" dirty="0" smtClean="0">
                <a:solidFill>
                  <a:srgbClr val="002060"/>
                </a:solidFill>
              </a:rPr>
              <a:t>2. De </a:t>
            </a:r>
            <a:r>
              <a:rPr lang="fr-FR" sz="8000" b="1" dirty="0">
                <a:solidFill>
                  <a:srgbClr val="002060"/>
                </a:solidFill>
              </a:rPr>
              <a:t>la formation à la certification </a:t>
            </a:r>
            <a:r>
              <a:rPr lang="fr-FR" sz="8000" dirty="0">
                <a:solidFill>
                  <a:srgbClr val="002060"/>
                </a:solidFill>
              </a:rPr>
              <a:t>avec </a:t>
            </a:r>
            <a:r>
              <a:rPr lang="fr-FR" sz="8000" dirty="0" smtClean="0">
                <a:solidFill>
                  <a:srgbClr val="002060"/>
                </a:solidFill>
              </a:rPr>
              <a:t>questions</a:t>
            </a:r>
            <a:endParaRPr lang="fr-FR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8000" b="1" dirty="0"/>
              <a:t>Former à partir des activités professionnelles conduites par les étudiants </a:t>
            </a:r>
            <a:r>
              <a:rPr lang="fr-FR" sz="8000" dirty="0"/>
              <a:t>ou </a:t>
            </a:r>
            <a:r>
              <a:rPr lang="fr-FR" sz="8000" i="1" dirty="0"/>
              <a:t>comment associer les situations professionnelles rencontrées par les étudiants aux différents blocs de compétences ?</a:t>
            </a:r>
            <a:endParaRPr lang="fr-FR" sz="8000" dirty="0"/>
          </a:p>
          <a:p>
            <a:pPr marL="0" indent="0" algn="r">
              <a:buNone/>
            </a:pPr>
            <a:r>
              <a:rPr lang="fr-FR" sz="6400" b="1" i="1" dirty="0">
                <a:solidFill>
                  <a:schemeClr val="accent2">
                    <a:lumMod val="50000"/>
                  </a:schemeClr>
                </a:solidFill>
              </a:rPr>
              <a:t>Présentation d’activités concrètes analysées par Carole Hamon, Odile Nicolas, Eric Julian</a:t>
            </a:r>
          </a:p>
          <a:p>
            <a:pPr marL="0" lvl="0" indent="0">
              <a:buNone/>
            </a:pPr>
            <a:endParaRPr lang="fr-FR" sz="80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fr-FR" sz="8000" b="1" dirty="0" smtClean="0">
                <a:solidFill>
                  <a:srgbClr val="002060"/>
                </a:solidFill>
              </a:rPr>
              <a:t>3. Supports </a:t>
            </a:r>
            <a:r>
              <a:rPr lang="fr-FR" sz="8000" b="1" dirty="0">
                <a:solidFill>
                  <a:srgbClr val="002060"/>
                </a:solidFill>
              </a:rPr>
              <a:t>de formation, supports de certification </a:t>
            </a:r>
            <a:r>
              <a:rPr lang="fr-FR" sz="8000" dirty="0">
                <a:solidFill>
                  <a:srgbClr val="002060"/>
                </a:solidFill>
              </a:rPr>
              <a:t>avec </a:t>
            </a:r>
            <a:r>
              <a:rPr lang="fr-FR" sz="8000" dirty="0" smtClean="0">
                <a:solidFill>
                  <a:srgbClr val="002060"/>
                </a:solidFill>
              </a:rPr>
              <a:t>questions</a:t>
            </a:r>
            <a:endParaRPr lang="fr-FR" sz="8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8000" b="1" dirty="0" smtClean="0"/>
              <a:t>- E4</a:t>
            </a:r>
            <a:r>
              <a:rPr lang="fr-FR" sz="8000" b="1" dirty="0"/>
              <a:t> : Explicitation des supports de certification (fiches, grilles)</a:t>
            </a:r>
            <a:endParaRPr lang="fr-FR" sz="8000" dirty="0"/>
          </a:p>
          <a:p>
            <a:pPr marL="0" indent="0" algn="r">
              <a:buNone/>
            </a:pPr>
            <a:r>
              <a:rPr lang="fr-FR" sz="64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Carole Hamon, Odile Nicolas</a:t>
            </a:r>
          </a:p>
          <a:p>
            <a:pPr marL="0" indent="0">
              <a:buNone/>
            </a:pPr>
            <a:r>
              <a:rPr lang="fr-FR" sz="8000" b="1" dirty="0" smtClean="0"/>
              <a:t>- E5 </a:t>
            </a:r>
            <a:r>
              <a:rPr lang="fr-FR" sz="8000" b="1" dirty="0"/>
              <a:t>partie écrite* : Présentation du cahier des charges de l’épreuve écrite</a:t>
            </a:r>
            <a:endParaRPr lang="fr-FR" sz="8000" dirty="0"/>
          </a:p>
          <a:p>
            <a:pPr marL="0" indent="0" algn="r">
              <a:buNone/>
            </a:pPr>
            <a:r>
              <a:rPr lang="fr-FR" sz="64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Catherine Chiffe, Séverine Rougier, Pierre </a:t>
            </a:r>
            <a:r>
              <a:rPr lang="fr-FR" sz="6400" b="1" i="1" dirty="0" err="1">
                <a:solidFill>
                  <a:schemeClr val="accent2">
                    <a:lumMod val="50000"/>
                  </a:schemeClr>
                </a:solidFill>
              </a:rPr>
              <a:t>Peyrel</a:t>
            </a:r>
            <a:endParaRPr lang="fr-FR" sz="6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8000" b="1" dirty="0" smtClean="0"/>
              <a:t>- E6</a:t>
            </a:r>
            <a:r>
              <a:rPr lang="fr-FR" sz="8000" b="1" dirty="0"/>
              <a:t> : Explicitation des supports de certification (fiches, grilles)</a:t>
            </a:r>
            <a:endParaRPr lang="fr-FR" sz="8000" dirty="0"/>
          </a:p>
          <a:p>
            <a:pPr marL="0" indent="0" algn="r">
              <a:buNone/>
            </a:pPr>
            <a:r>
              <a:rPr lang="fr-FR" sz="8000" b="1" dirty="0"/>
              <a:t> </a:t>
            </a:r>
            <a:r>
              <a:rPr lang="fr-FR" sz="64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Carole Hamon, Odile Nicolas</a:t>
            </a:r>
          </a:p>
          <a:p>
            <a:pPr marL="0" lvl="0" indent="0">
              <a:buNone/>
            </a:pPr>
            <a:r>
              <a:rPr lang="fr-FR" sz="8000" b="1" dirty="0" smtClean="0">
                <a:solidFill>
                  <a:srgbClr val="002060"/>
                </a:solidFill>
              </a:rPr>
              <a:t>4. Traitement </a:t>
            </a:r>
            <a:r>
              <a:rPr lang="fr-FR" sz="8000" b="1" dirty="0">
                <a:solidFill>
                  <a:srgbClr val="002060"/>
                </a:solidFill>
              </a:rPr>
              <a:t>des questions </a:t>
            </a:r>
            <a:r>
              <a:rPr lang="fr-FR" sz="8000" dirty="0">
                <a:solidFill>
                  <a:srgbClr val="002060"/>
                </a:solidFill>
              </a:rPr>
              <a:t>à partir du suivi du tchat</a:t>
            </a:r>
          </a:p>
          <a:p>
            <a:pPr marL="0" indent="0">
              <a:buNone/>
            </a:pPr>
            <a:r>
              <a:rPr lang="fr-FR" sz="8000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*La certification de E5 - partie pratique et l’organisation de l’épreuve test nationale fait l’objet d’une web-réunion spéciale organisée le mercredi 20 mars de 14h à 16h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59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37" y="1813195"/>
            <a:ext cx="7832725" cy="11128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BTS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fr-FR" dirty="0">
                <a:solidFill>
                  <a:srgbClr val="92D050"/>
                </a:solidFill>
              </a:rPr>
              <a:t>D</a:t>
            </a:r>
            <a:r>
              <a:rPr lang="fr-FR" dirty="0">
                <a:solidFill>
                  <a:srgbClr val="FFC000"/>
                </a:solidFill>
              </a:rPr>
              <a:t>R</a:t>
            </a:r>
            <a:r>
              <a:rPr lang="fr-FR" dirty="0">
                <a:solidFill>
                  <a:srgbClr val="00B0F0"/>
                </a:solidFill>
              </a:rPr>
              <a:t>C</a:t>
            </a:r>
            <a:endParaRPr lang="fr-FR" sz="3600" strike="sngStrike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3657600"/>
            <a:ext cx="9672638" cy="836024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Activité professionnelle conduite lors d’UN  stage chez un distributeur de produits cosmétiques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78088" y="1647825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78088" y="2880678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454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Cadre de l’activité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978C048-B92C-4648-B2C8-F83A1E575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35" y="3307231"/>
            <a:ext cx="7089198" cy="20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43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Problématique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999345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L’entreprise distribue des produits cosmétiques de la mer morte et recherche des distributeurs pour Développer son ca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L’entreprise vient aussi de créer un nouveau parfum qu’elle doit faire référencer auprès des distributeurs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845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17638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Prospecter des distributeurs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faire référencer les produits sur les marketplaces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Organiser la participation de l’entreprise au salon de l’esthétique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 cosmétiques de la mer morte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Nouveau parfum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distributeurs et consommateurs</a:t>
            </a:r>
            <a:endParaRPr lang="fr-FR" sz="28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77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999345"/>
          </a:xfrm>
        </p:spPr>
        <p:txBody>
          <a:bodyPr rtlCol="0">
            <a:normAutofit fontScale="77500" lnSpcReduction="20000"/>
          </a:bodyPr>
          <a:lstStyle/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Ciblage et prospection des professionnels : détaillants, coiffeurs, pharmacie et spa et particuliers</a:t>
            </a:r>
          </a:p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Prospection téléphonique, digitale et physique</a:t>
            </a:r>
          </a:p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Prospection sur salon, récupération des informations visiteurs, relance, vente</a:t>
            </a:r>
          </a:p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Création d’une </a:t>
            </a:r>
            <a:r>
              <a:rPr lang="fr-FR" sz="3600" dirty="0" err="1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bdd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de professionnels</a:t>
            </a:r>
          </a:p>
          <a:p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Création d’un site de e-commerce avec </a:t>
            </a:r>
            <a:r>
              <a:rPr lang="fr-FR" sz="3600" dirty="0" err="1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prestashop</a:t>
            </a:r>
            <a:endParaRPr lang="fr-FR" sz="3600" dirty="0">
              <a:solidFill>
                <a:schemeClr val="tx1">
                  <a:lumMod val="85000"/>
                </a:schemeClr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09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Compétences    -                    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2793312"/>
            <a:ext cx="5697394" cy="3610531"/>
          </a:xfrm>
        </p:spPr>
        <p:txBody>
          <a:bodyPr rtlCol="0">
            <a:normAutofit fontScale="925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Identifier des cibles de clientèle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Mettre en œuvre et évaluer une démarche de prospection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négocier et vendre une solution adaptée au client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Créer et maintenir une relation client durable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C0FD8482-4ABB-4CA4-94FB-9BB068052552}"/>
              </a:ext>
            </a:extLst>
          </p:cNvPr>
          <p:cNvSpPr txBox="1">
            <a:spLocks/>
          </p:cNvSpPr>
          <p:nvPr/>
        </p:nvSpPr>
        <p:spPr bwMode="auto">
          <a:xfrm>
            <a:off x="5932526" y="2806553"/>
            <a:ext cx="5941612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Négociation-vente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Communication interpersonnelle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Marketing relationnel (conquête client, fidélisation)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Organisation commerciale et prospection opérationnelle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0E558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3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Compétences   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2" y="3147550"/>
            <a:ext cx="5697394" cy="3610531"/>
          </a:xfrm>
        </p:spPr>
        <p:txBody>
          <a:bodyPr rtlCol="0"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Organiser un événement commercial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Animer un événement commercial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Exploiter un événement commercial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C0FD8482-4ABB-4CA4-94FB-9BB068052552}"/>
              </a:ext>
            </a:extLst>
          </p:cNvPr>
          <p:cNvSpPr txBox="1">
            <a:spLocks/>
          </p:cNvSpPr>
          <p:nvPr/>
        </p:nvSpPr>
        <p:spPr bwMode="auto">
          <a:xfrm>
            <a:off x="5932525" y="3147551"/>
            <a:ext cx="5941612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Marketing événementiel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Marketing relationnel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Conquête de marché, démarches et techniques de prospection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Évaluation des performances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0E558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7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9"/>
            <a:ext cx="10607040" cy="14046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Conceptualisation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8404B055-8FBE-4941-ABDD-CD17792198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8939" y="2620967"/>
          <a:ext cx="8947151" cy="16160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8148">
                  <a:extLst>
                    <a:ext uri="{9D8B030D-6E8A-4147-A177-3AD203B41FA5}">
                      <a16:colId xmlns:a16="http://schemas.microsoft.com/office/drawing/2014/main" xmlns="" val="437314581"/>
                    </a:ext>
                  </a:extLst>
                </a:gridCol>
                <a:gridCol w="3096333">
                  <a:extLst>
                    <a:ext uri="{9D8B030D-6E8A-4147-A177-3AD203B41FA5}">
                      <a16:colId xmlns:a16="http://schemas.microsoft.com/office/drawing/2014/main" xmlns="" val="3482789086"/>
                    </a:ext>
                  </a:extLst>
                </a:gridCol>
                <a:gridCol w="3212670">
                  <a:extLst>
                    <a:ext uri="{9D8B030D-6E8A-4147-A177-3AD203B41FA5}">
                      <a16:colId xmlns:a16="http://schemas.microsoft.com/office/drawing/2014/main" xmlns="" val="3268605480"/>
                    </a:ext>
                  </a:extLst>
                </a:gridCol>
              </a:tblGrid>
              <a:tr h="6088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BTS NÉgociation et Digitalisation de la Relation Client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Session 2020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FICHE DESCRIPTIVE d’ACTIVITÉ PROFESSIONNELLE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659466"/>
                  </a:ext>
                </a:extLst>
              </a:tr>
              <a:tr h="1958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E4 – Relation Client et NÉgociation Vente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6074728"/>
                  </a:ext>
                </a:extLst>
              </a:tr>
              <a:tr h="44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N° :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 Négociation Vente et Accompagnement de la Relation Client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 Organisation et Animation d’un Evènement commercial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798988"/>
                  </a:ext>
                </a:extLst>
              </a:tr>
              <a:tr h="36764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TITRE : Prospection et négociation - vente par téléphone des produits cosmétiques au site ………..com 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38008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C7013E2B-18C9-48FA-8250-C6CF999A50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8939" y="4959495"/>
          <a:ext cx="8947151" cy="1276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8148">
                  <a:extLst>
                    <a:ext uri="{9D8B030D-6E8A-4147-A177-3AD203B41FA5}">
                      <a16:colId xmlns:a16="http://schemas.microsoft.com/office/drawing/2014/main" xmlns="" val="3083661840"/>
                    </a:ext>
                  </a:extLst>
                </a:gridCol>
                <a:gridCol w="3096333">
                  <a:extLst>
                    <a:ext uri="{9D8B030D-6E8A-4147-A177-3AD203B41FA5}">
                      <a16:colId xmlns:a16="http://schemas.microsoft.com/office/drawing/2014/main" xmlns="" val="677639073"/>
                    </a:ext>
                  </a:extLst>
                </a:gridCol>
                <a:gridCol w="3212670">
                  <a:extLst>
                    <a:ext uri="{9D8B030D-6E8A-4147-A177-3AD203B41FA5}">
                      <a16:colId xmlns:a16="http://schemas.microsoft.com/office/drawing/2014/main" xmlns="" val="3645438844"/>
                    </a:ext>
                  </a:extLst>
                </a:gridCol>
              </a:tblGrid>
              <a:tr h="4779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BTS NÉgociation et Digitalisation de la Relation Client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Session 2020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FICHE DESCRIPTIVE d’ACTIVITÉ PROFESSIONNELLE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704109"/>
                  </a:ext>
                </a:extLst>
              </a:tr>
              <a:tr h="1545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cap="all">
                          <a:solidFill>
                            <a:schemeClr val="bg1"/>
                          </a:solidFill>
                          <a:effectLst/>
                        </a:rPr>
                        <a:t>E4 – Relation Client et NÉgociation Vente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544985"/>
                  </a:ext>
                </a:extLst>
              </a:tr>
              <a:tr h="348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N° :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</a:t>
                      </a: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 Négociation Vente et Accompagnement de la Relation Client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</a:t>
                      </a: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</a:rPr>
                        <a:t> Organisation et Animation d’un Evènement commercial </a:t>
                      </a:r>
                      <a:endParaRPr lang="fr-FR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504996"/>
                  </a:ext>
                </a:extLst>
              </a:tr>
              <a:tr h="29029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</a:rPr>
                        <a:t>TITRE : Organisation du salon Esthétique et prospection sur ce salon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09" marR="6800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6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078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Développer le réseau </a:t>
            </a: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b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57" y="4331755"/>
            <a:ext cx="11639006" cy="1405325"/>
          </a:xfrm>
        </p:spPr>
        <p:txBody>
          <a:bodyPr rtlCol="0">
            <a:normAutofit/>
          </a:bodyPr>
          <a:lstStyle/>
          <a:p>
            <a:pPr algn="ctr"/>
            <a:endParaRPr lang="fr-FR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18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Problématique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3483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FD9FE9EA-99AA-4A09-9DFF-8BC841ED5581}"/>
              </a:ext>
            </a:extLst>
          </p:cNvPr>
          <p:cNvSpPr txBox="1">
            <a:spLocks/>
          </p:cNvSpPr>
          <p:nvPr/>
        </p:nvSpPr>
        <p:spPr>
          <a:xfrm>
            <a:off x="235131" y="3074884"/>
            <a:ext cx="11639006" cy="299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Pour augmenter la notoriété de l’entreprise, il est judicieux de se développer sur les réseaux sociaux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36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L’entreprise doit créer des partenariats avec les acteurs du e-commerce</a:t>
            </a:r>
          </a:p>
        </p:txBody>
      </p:sp>
    </p:spTree>
    <p:extLst>
      <p:ext uri="{BB962C8B-B14F-4D97-AF65-F5344CB8AC3E}">
        <p14:creationId xmlns:p14="http://schemas.microsoft.com/office/powerpoint/2010/main" xmlns="" val="187765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3830"/>
            <a:ext cx="9965634" cy="2943970"/>
          </a:xfrm>
        </p:spPr>
        <p:txBody>
          <a:bodyPr/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1. Introduction générale</a:t>
            </a:r>
            <a:endParaRPr lang="fr-FR" dirty="0">
              <a:solidFill>
                <a:srgbClr val="002060"/>
              </a:solidFill>
            </a:endParaRPr>
          </a:p>
          <a:p>
            <a:pPr algn="just"/>
            <a:r>
              <a:rPr lang="fr-FR" b="1" dirty="0"/>
              <a:t>Les </a:t>
            </a:r>
            <a:r>
              <a:rPr lang="fr-FR" b="1" dirty="0" smtClean="0"/>
              <a:t>principes </a:t>
            </a:r>
            <a:r>
              <a:rPr lang="fr-FR" b="1" dirty="0"/>
              <a:t>de formation et de certification en BTS NDRC </a:t>
            </a:r>
            <a:r>
              <a:rPr lang="fr-FR" dirty="0"/>
              <a:t>ou </a:t>
            </a:r>
            <a:r>
              <a:rPr lang="fr-FR" i="1" dirty="0"/>
              <a:t>comment réconcilier formation et certification à partir de l’analyse des activités commerciales ?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de Didier Michel à partir des repères en 100 questions du BTS NDRC </a:t>
            </a:r>
          </a:p>
          <a:p>
            <a:pPr lvl="0"/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47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17638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</a:t>
            </a: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mettre en place un réseau de distribution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cosmétiques de la mer morte et nouveau parfum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les </a:t>
            </a:r>
            <a:r>
              <a:rPr lang="fr-FR" sz="3600" dirty="0" err="1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siteS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WEB, les </a:t>
            </a:r>
            <a:r>
              <a:rPr lang="fr-FR" sz="3600" dirty="0" err="1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marketplaceS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, les coiffeurs, SPA, Détaillants, ….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9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18" y="2958913"/>
            <a:ext cx="11639006" cy="3489418"/>
          </a:xfrm>
        </p:spPr>
        <p:txBody>
          <a:bodyPr rtlCol="0">
            <a:norm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Proposition de partenariats avec les sites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Création de promotions pour augmenter la notoriété de l’entreprise</a:t>
            </a:r>
          </a:p>
          <a:p>
            <a:pPr marL="571500" indent="-571500">
              <a:lnSpc>
                <a:spcPct val="110000"/>
              </a:lnSpc>
              <a:buFontTx/>
              <a:buChar char="-"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97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Compétences   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3"/>
            <a:ext cx="5517717" cy="1675247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fr-FR" sz="3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participer au développement du réseau de partenaires</a:t>
            </a:r>
          </a:p>
          <a:p>
            <a:pPr>
              <a:lnSpc>
                <a:spcPct val="120000"/>
              </a:lnSpc>
            </a:pPr>
            <a:endParaRPr lang="fr-FR" sz="3600" dirty="0">
              <a:solidFill>
                <a:schemeClr val="tx1"/>
              </a:solidFill>
              <a:latin typeface="Gill Sans MT Condensed" panose="020B0506020104020203" pitchFamily="34" charset="0"/>
            </a:endParaRPr>
          </a:p>
          <a:p>
            <a:pPr>
              <a:lnSpc>
                <a:spcPct val="120000"/>
              </a:lnSpc>
            </a:pPr>
            <a:endParaRPr lang="fr-FR" sz="3600" dirty="0">
              <a:solidFill>
                <a:schemeClr val="tx1"/>
              </a:solidFill>
              <a:latin typeface="Gill Sans MT Condensed" panose="020B0506020104020203" pitchFamily="34" charset="0"/>
            </a:endParaRPr>
          </a:p>
          <a:p>
            <a:pPr algn="r"/>
            <a:r>
              <a:rPr lang="fr-FR" sz="36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 </a:t>
            </a:r>
          </a:p>
          <a:p>
            <a:pPr algn="ctr"/>
            <a:r>
              <a:rPr lang="fr-FR" sz="3600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954B5C46-C3CE-447E-8BF6-F3E1EA380B36}"/>
              </a:ext>
            </a:extLst>
          </p:cNvPr>
          <p:cNvSpPr txBox="1">
            <a:spLocks/>
          </p:cNvSpPr>
          <p:nvPr/>
        </p:nvSpPr>
        <p:spPr bwMode="auto">
          <a:xfrm>
            <a:off x="6439154" y="3015336"/>
            <a:ext cx="5434983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Organisation du réseau de distribution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Management du réseau de vente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41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4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 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0E558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00461" y="1139893"/>
            <a:ext cx="55429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 dirty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+mn-cs"/>
              </a:rPr>
              <a:t>conceptualisation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5F5EEE3-DD05-4C82-ACF6-A440E868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275490"/>
            <a:ext cx="102298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43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37" y="1813195"/>
            <a:ext cx="7832725" cy="11128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BTS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fr-FR" dirty="0">
                <a:solidFill>
                  <a:srgbClr val="92D050"/>
                </a:solidFill>
              </a:rPr>
              <a:t>D</a:t>
            </a:r>
            <a:r>
              <a:rPr lang="fr-FR" dirty="0">
                <a:solidFill>
                  <a:srgbClr val="FFC000"/>
                </a:solidFill>
              </a:rPr>
              <a:t>R</a:t>
            </a:r>
            <a:r>
              <a:rPr lang="fr-FR" dirty="0">
                <a:solidFill>
                  <a:srgbClr val="00B0F0"/>
                </a:solidFill>
              </a:rPr>
              <a:t>C</a:t>
            </a:r>
            <a:endParaRPr lang="fr-FR" sz="3600" strike="sngStrike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3657600"/>
            <a:ext cx="9672638" cy="836024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Activité professionnelle conduite lors d’UN  stage Dans une agence du crédit agricole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78088" y="1647825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78088" y="2880678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253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Cadre de l’activité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D999CDF-C25A-4612-B0C8-E64013FF7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924" y="2806553"/>
            <a:ext cx="5591175" cy="33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46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Problématique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999345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FACE a LA montée de la concurrence et a la volatilité des clients le Crédit Agricole cherche à se différencier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Cette différenciation s’appuie sur le modèle coopératif de la banque qui permet aux clients sociétaires de bénéficier d’avantages particuliers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252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" y="2437575"/>
            <a:ext cx="11639006" cy="25465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Contribuer à la réalisation de l’objectif de 30 nouveaux sociétaires pour l’agence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PARTS SOCIALES à 1,53 € (SOUSCRIPTION MINIMUM + 10 PARTS )</a:t>
            </a:r>
            <a:endParaRPr lang="fr-FR" sz="28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Les clients non encore sociétaires</a:t>
            </a:r>
            <a:endParaRPr lang="fr-FR" sz="28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29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999345"/>
          </a:xfrm>
        </p:spPr>
        <p:txBody>
          <a:bodyPr rtlCol="0">
            <a:normAutofit fontScale="85000" lnSpcReduction="20000"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</a:t>
            </a: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Phoning auprès des clients non sociétaires pour les faire venir en agence pour acquérir des parts sociales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- Rebonds au guichet afin de vendre des parts sociales aux clients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- Organisation d’un « goûter » en agence réservé aux clients sociétaires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149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Compétences    -                    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2" y="3147550"/>
            <a:ext cx="5697394" cy="3610531"/>
          </a:xfrm>
        </p:spPr>
        <p:txBody>
          <a:bodyPr rtlCol="0">
            <a:normAutofit lnSpcReduction="10000"/>
          </a:bodyPr>
          <a:lstStyle/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Identifier des cibles de clientèle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Mettre en œuvre et évaluer une démarche de prospection</a:t>
            </a:r>
          </a:p>
          <a:p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- Créer et maintenir une relation client durable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C0FD8482-4ABB-4CA4-94FB-9BB068052552}"/>
              </a:ext>
            </a:extLst>
          </p:cNvPr>
          <p:cNvSpPr txBox="1">
            <a:spLocks/>
          </p:cNvSpPr>
          <p:nvPr/>
        </p:nvSpPr>
        <p:spPr bwMode="auto">
          <a:xfrm>
            <a:off x="6870676" y="3074161"/>
            <a:ext cx="5941612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Négociation-vente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Communication interpersonnelle</a:t>
            </a:r>
          </a:p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- Marketing relationnel (conquête client, fidélisation)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0E558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3830"/>
            <a:ext cx="9965634" cy="2943970"/>
          </a:xfrm>
        </p:spPr>
        <p:txBody>
          <a:bodyPr/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2. De la formation à la certification </a:t>
            </a:r>
            <a:r>
              <a:rPr lang="fr-FR" dirty="0">
                <a:solidFill>
                  <a:srgbClr val="002060"/>
                </a:solidFill>
              </a:rPr>
              <a:t>avec </a:t>
            </a:r>
            <a:r>
              <a:rPr lang="fr-FR" dirty="0" smtClean="0">
                <a:solidFill>
                  <a:srgbClr val="002060"/>
                </a:solidFill>
              </a:rPr>
              <a:t>questions</a:t>
            </a:r>
          </a:p>
          <a:p>
            <a:pPr lvl="0" algn="l"/>
            <a:endParaRPr lang="fr-FR" dirty="0">
              <a:solidFill>
                <a:srgbClr val="002060"/>
              </a:solidFill>
            </a:endParaRPr>
          </a:p>
          <a:p>
            <a:pPr algn="just"/>
            <a:r>
              <a:rPr lang="fr-FR" b="1" dirty="0"/>
              <a:t>Former à partir des activités professionnelles conduites par les étudiants </a:t>
            </a:r>
            <a:r>
              <a:rPr lang="fr-FR" dirty="0"/>
              <a:t>ou </a:t>
            </a:r>
            <a:r>
              <a:rPr lang="fr-FR" i="1" dirty="0"/>
              <a:t>comment associer les situations professionnelles rencontrées par les étudiants aux différents blocs de compétences ?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Présentation d’activités concrètes analysées par Carole Hamon, Odile Nicolas, Eric Julian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49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Compétences   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2" y="3147550"/>
            <a:ext cx="5697394" cy="3610531"/>
          </a:xfrm>
        </p:spPr>
        <p:txBody>
          <a:bodyPr rtlCol="0"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Organiser un événement commercial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Animer un événement commercial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  <a:latin typeface="Gill Sans MT Condensed" panose="020B0506020104020203" pitchFamily="34" charset="0"/>
              </a:rPr>
              <a:t>Exploiter un événement commercial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C0FD8482-4ABB-4CA4-94FB-9BB068052552}"/>
              </a:ext>
            </a:extLst>
          </p:cNvPr>
          <p:cNvSpPr txBox="1">
            <a:spLocks/>
          </p:cNvSpPr>
          <p:nvPr/>
        </p:nvSpPr>
        <p:spPr bwMode="auto">
          <a:xfrm>
            <a:off x="5932525" y="3147551"/>
            <a:ext cx="5941612" cy="361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defRPr sz="240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Marketing </a:t>
            </a:r>
            <a:r>
              <a:rPr kumimoji="0" lang="fr-FR" sz="30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evénementiel</a:t>
            </a:r>
            <a:endParaRPr kumimoji="0" lang="fr-F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Marketing relationnel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Conquête de marché, démarches et techniques de prospection</a:t>
            </a:r>
          </a:p>
          <a:p>
            <a:pPr marL="457200" marR="0" lvl="0" indent="-457200" algn="l" defTabSz="457200" rtl="0" eaLnBrk="0" fontAlgn="base" latinLnBrk="0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Tx/>
              <a:buChar char="-"/>
              <a:tabLst/>
              <a:defRPr/>
            </a:pPr>
            <a:r>
              <a:rPr kumimoji="0" lang="fr-FR" sz="3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Evaluation des performances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all" spc="0" normalizeH="0" baseline="0" noProof="0" dirty="0">
                <a:ln>
                  <a:noFill/>
                </a:ln>
                <a:solidFill>
                  <a:srgbClr val="0E558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44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9"/>
            <a:ext cx="10607040" cy="14046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Conceptualisation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EDA73F6-E6AA-4C82-9106-4AB9AEC6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538412"/>
            <a:ext cx="8553450" cy="17811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0310E3B-3CEA-47A3-9B91-2B9713B31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4551474"/>
            <a:ext cx="8562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4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Développer le réseau </a:t>
            </a: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b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fr-FR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57" y="4331755"/>
            <a:ext cx="11639006" cy="1405325"/>
          </a:xfrm>
        </p:spPr>
        <p:txBody>
          <a:bodyPr rtlCol="0">
            <a:normAutofit/>
          </a:bodyPr>
          <a:lstStyle/>
          <a:p>
            <a:pPr algn="ctr"/>
            <a:endParaRPr lang="fr-FR" sz="7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549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Problématique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3483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FD9FE9EA-99AA-4A09-9DFF-8BC841ED5581}"/>
              </a:ext>
            </a:extLst>
          </p:cNvPr>
          <p:cNvSpPr txBox="1">
            <a:spLocks/>
          </p:cNvSpPr>
          <p:nvPr/>
        </p:nvSpPr>
        <p:spPr>
          <a:xfrm>
            <a:off x="235131" y="3074884"/>
            <a:ext cx="11639006" cy="299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Comment le développement du sociétariat permet au crédit agricole de développer son réseau d’agences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36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5580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36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L’entreprise doit mobiliser, motiver son réseau d’agences afin de développer son chiffre d’affaires et la fidélisation de ses clients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04602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4"/>
            <a:ext cx="11639006" cy="217638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28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ANIMER LE RESEAU DES AGENCES DU CREDIT AGRICOLE AFIN DE LES POUSSER à développer le sociétariat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dirty="0">
                <a:solidFill>
                  <a:srgbClr val="FFFF00"/>
                </a:solidFill>
                <a:latin typeface="Gill Sans MT Condensed" panose="020B0506020104020203" pitchFamily="34" charset="0"/>
              </a:rPr>
              <a:t>*Pour l’étudiant : </a:t>
            </a:r>
            <a:r>
              <a:rPr lang="fr-FR" sz="28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animer le réseau des quatre agences de la grappe locale pour la conduite de l’action sociétariat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parts sociales à 1,53€ (souscription minimum = 10 parts)</a:t>
            </a:r>
            <a:endParaRPr lang="fr-FR" sz="2800" dirty="0">
              <a:solidFill>
                <a:schemeClr val="tx1">
                  <a:lumMod val="85000"/>
                </a:schemeClr>
              </a:solidFill>
              <a:latin typeface="Gill Sans MT Condensed" panose="020B0506020104020203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28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les caisses régionales et les agences bancaires du réseau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432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650852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Méthode / démarche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945" y="1665968"/>
            <a:ext cx="11639006" cy="4825226"/>
          </a:xfrm>
        </p:spPr>
        <p:txBody>
          <a:bodyPr rtlCol="0"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fr-FR" sz="3600" u="sng" dirty="0">
                <a:solidFill>
                  <a:srgbClr val="FFFF00"/>
                </a:solidFill>
                <a:latin typeface="Gill Sans MT Condensed" panose="020B0506020104020203" pitchFamily="34" charset="0"/>
              </a:rPr>
              <a:t>I. LANCEMENT D’une campagne nationale :  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publicité télévisée, annonce sur le site internet, sur les réseaux sociaux, sur l’application crédit agricole.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Fixation d’objectifs aux caisses régionales du crédit agricole </a:t>
            </a:r>
          </a:p>
          <a:p>
            <a:pPr>
              <a:lnSpc>
                <a:spcPct val="110000"/>
              </a:lnSpc>
            </a:pPr>
            <a:r>
              <a:rPr lang="fr-FR" sz="3600" u="sng" dirty="0">
                <a:solidFill>
                  <a:srgbClr val="FFFF00"/>
                </a:solidFill>
                <a:latin typeface="Gill Sans MT Condensed" panose="020B0506020104020203" pitchFamily="34" charset="0"/>
              </a:rPr>
              <a:t>II. Lancement par le crédit agricole Sud Rhône Alpes de la semaine du sociétaire 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Diffusion par le biais du CRM d’outils d’aide à la vente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</a:t>
            </a:r>
            <a:r>
              <a:rPr lang="fr-FR" sz="3600" dirty="0" err="1" smtClean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RépercuSSion</a:t>
            </a:r>
            <a:r>
              <a:rPr lang="fr-FR" sz="3600" dirty="0" smtClean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des objectifs aux agences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MISE EN PLACE D’une offre spécifique : 2</a:t>
            </a:r>
            <a:r>
              <a:rPr lang="fr-FR" sz="3600" baseline="300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ème</a:t>
            </a: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 carte à 1 €, taux d’intérêt préférentiels pour les prêts immobiliers…</a:t>
            </a:r>
          </a:p>
          <a:p>
            <a:pPr>
              <a:lnSpc>
                <a:spcPct val="110000"/>
              </a:lnSpc>
            </a:pPr>
            <a:r>
              <a:rPr lang="fr-FR" sz="3600" u="sng" dirty="0">
                <a:solidFill>
                  <a:srgbClr val="FFFF00"/>
                </a:solidFill>
                <a:latin typeface="Gill Sans MT Condensed" panose="020B0506020104020203" pitchFamily="34" charset="0"/>
              </a:rPr>
              <a:t>III. CONDUITE D’animation au niveau des partenaires locaux (agences de la grappe)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Animation d’une réunion avec tous les salariés de la grappe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- Répartition des objectifs 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- Conduite de l’action</a:t>
            </a:r>
          </a:p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- Suivi et bilan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365952" y="366807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1653267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87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15" y="1401228"/>
            <a:ext cx="11589522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Compétences    -    savoirs associés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074883"/>
            <a:ext cx="5131196" cy="3610531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800" b="1" dirty="0"/>
              <a:t>Participer au développement d’un réseau de partenaires </a:t>
            </a:r>
            <a:endParaRPr lang="fr-FR" sz="4400" b="1" dirty="0"/>
          </a:p>
          <a:p>
            <a:pPr>
              <a:lnSpc>
                <a:spcPct val="120000"/>
              </a:lnSpc>
            </a:pPr>
            <a:endParaRPr lang="fr-FR" sz="4400" b="1" dirty="0"/>
          </a:p>
          <a:p>
            <a:pPr algn="ctr"/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D5D7546B-39C4-4A3D-9D73-59550242A517}"/>
              </a:ext>
            </a:extLst>
          </p:cNvPr>
          <p:cNvSpPr txBox="1">
            <a:spLocks/>
          </p:cNvSpPr>
          <p:nvPr/>
        </p:nvSpPr>
        <p:spPr>
          <a:xfrm>
            <a:off x="5924731" y="3074883"/>
            <a:ext cx="5131196" cy="3610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Mobiliser un réseau de partenaires et évaluer les performances 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4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Efficience et rentabilité des actions de dynamisation du réseau</a:t>
            </a:r>
            <a:endParaRPr kumimoji="0" lang="fr-FR" sz="41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4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j-ea"/>
                <a:cs typeface="+mj-cs"/>
              </a:rPr>
              <a:t>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 Condensed" panose="020B0506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9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72161" y="1139893"/>
            <a:ext cx="55429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all" spc="0" normalizeH="0" baseline="0" noProof="0" dirty="0">
                <a:ln>
                  <a:noFill/>
                </a:ln>
                <a:solidFill>
                  <a:srgbClr val="B01513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+mn-cs"/>
              </a:rPr>
              <a:t>conceptualisation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881CD24-15DF-4DD4-862F-91650515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23" y="2638425"/>
            <a:ext cx="9741954" cy="25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5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883" y="2313830"/>
            <a:ext cx="11410122" cy="294397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3. Supports de formation, supports de certification </a:t>
            </a:r>
            <a:r>
              <a:rPr lang="fr-FR" dirty="0">
                <a:solidFill>
                  <a:srgbClr val="002060"/>
                </a:solidFill>
              </a:rPr>
              <a:t>avec questions</a:t>
            </a:r>
          </a:p>
          <a:p>
            <a:pPr algn="just"/>
            <a:r>
              <a:rPr lang="fr-FR" b="1" dirty="0" smtClean="0"/>
              <a:t>	- </a:t>
            </a:r>
            <a:r>
              <a:rPr lang="fr-FR" b="1" dirty="0"/>
              <a:t>E4 : Explicitation des supports de certification (fiches, grilles)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Carole Hamon, Odile Nicolas</a:t>
            </a:r>
          </a:p>
          <a:p>
            <a:pPr algn="just"/>
            <a:r>
              <a:rPr lang="fr-FR" b="1" dirty="0" smtClean="0"/>
              <a:t>	- </a:t>
            </a:r>
            <a:r>
              <a:rPr lang="fr-FR" b="1" dirty="0"/>
              <a:t>E5 partie écrite* : Présentation du cahier des charges de l’épreuve écrite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Catherine Chiffe, Séverine Rougier, Pierre </a:t>
            </a:r>
            <a:r>
              <a:rPr lang="fr-FR" sz="1800" b="1" i="1" dirty="0" err="1">
                <a:solidFill>
                  <a:schemeClr val="accent2">
                    <a:lumMod val="50000"/>
                  </a:schemeClr>
                </a:solidFill>
              </a:rPr>
              <a:t>Peyrel</a:t>
            </a:r>
            <a:endParaRPr lang="fr-FR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b="1" dirty="0" smtClean="0"/>
              <a:t>	- </a:t>
            </a:r>
            <a:r>
              <a:rPr lang="fr-FR" b="1" dirty="0"/>
              <a:t>E6 : Explicitation des supports de certification (fiches, grilles)</a:t>
            </a:r>
            <a:endParaRPr lang="fr-FR" dirty="0"/>
          </a:p>
          <a:p>
            <a:pPr algn="r"/>
            <a:r>
              <a:rPr lang="fr-FR" b="1" dirty="0"/>
              <a:t> </a:t>
            </a: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Carole Hamon, Odile Nicolas</a:t>
            </a: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883" y="2313830"/>
            <a:ext cx="11410122" cy="2943970"/>
          </a:xfrm>
        </p:spPr>
        <p:txBody>
          <a:bodyPr>
            <a:normAutofit/>
          </a:bodyPr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3. Supports de formation, supports de certification </a:t>
            </a:r>
            <a:r>
              <a:rPr lang="fr-FR" dirty="0">
                <a:solidFill>
                  <a:srgbClr val="002060"/>
                </a:solidFill>
              </a:rPr>
              <a:t>avec questions</a:t>
            </a:r>
          </a:p>
          <a:p>
            <a:pPr algn="just"/>
            <a:r>
              <a:rPr lang="fr-FR" b="1" dirty="0" smtClean="0"/>
              <a:t>	- </a:t>
            </a:r>
            <a:r>
              <a:rPr lang="fr-FR" b="1" dirty="0"/>
              <a:t>E4 : Explicitation des supports de certification (fiches, grilles)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Carole Hamon, Odile Nicolas</a:t>
            </a:r>
          </a:p>
          <a:p>
            <a:pPr algn="just"/>
            <a:r>
              <a:rPr lang="fr-FR" b="1" dirty="0" smtClean="0"/>
              <a:t>	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37" y="1813195"/>
            <a:ext cx="7832725" cy="11128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BTS </a:t>
            </a: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fr-FR" dirty="0">
                <a:solidFill>
                  <a:srgbClr val="92D050"/>
                </a:solidFill>
              </a:rPr>
              <a:t>D</a:t>
            </a:r>
            <a:r>
              <a:rPr lang="fr-FR" dirty="0">
                <a:solidFill>
                  <a:srgbClr val="FFC000"/>
                </a:solidFill>
              </a:rPr>
              <a:t>R</a:t>
            </a:r>
            <a:r>
              <a:rPr lang="fr-FR" dirty="0">
                <a:solidFill>
                  <a:srgbClr val="00B0F0"/>
                </a:solidFill>
              </a:rPr>
              <a:t>C</a:t>
            </a:r>
            <a:endParaRPr lang="fr-FR" sz="3600" strike="sngStrike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3657600"/>
            <a:ext cx="9672638" cy="836024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600" b="1" dirty="0">
                <a:solidFill>
                  <a:schemeClr val="tx1">
                    <a:lumMod val="85000"/>
                  </a:schemeClr>
                </a:solidFill>
                <a:latin typeface="Gill Sans MT Condensed" panose="020B0506020104020203" pitchFamily="34" charset="0"/>
              </a:rPr>
              <a:t>Activité professionnelle conduite lors d’UN  stage en GMS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78088" y="1647825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78088" y="2880678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194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883" y="1534602"/>
            <a:ext cx="11410122" cy="3723198"/>
          </a:xfrm>
        </p:spPr>
        <p:txBody>
          <a:bodyPr>
            <a:normAutofit/>
          </a:bodyPr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3. Supports de formation, supports de certification </a:t>
            </a:r>
            <a:r>
              <a:rPr lang="fr-FR" dirty="0">
                <a:solidFill>
                  <a:srgbClr val="002060"/>
                </a:solidFill>
              </a:rPr>
              <a:t>avec questions</a:t>
            </a:r>
          </a:p>
          <a:p>
            <a:pPr algn="just"/>
            <a:r>
              <a:rPr lang="fr-FR" b="1" dirty="0" smtClean="0"/>
              <a:t>	- </a:t>
            </a:r>
            <a:r>
              <a:rPr lang="fr-FR" b="1" dirty="0"/>
              <a:t>E4 : Explicitation des supports de certification (fiches, grilles</a:t>
            </a:r>
            <a:r>
              <a:rPr lang="fr-FR" b="1" dirty="0" smtClean="0"/>
              <a:t>)</a:t>
            </a:r>
          </a:p>
          <a:p>
            <a:pPr algn="just"/>
            <a:endParaRPr lang="fr-FR" b="1" dirty="0"/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Fiches &amp; Grilles E4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b="1" dirty="0" smtClean="0"/>
              <a:t>	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36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883" y="2313830"/>
            <a:ext cx="11410122" cy="2943970"/>
          </a:xfrm>
        </p:spPr>
        <p:txBody>
          <a:bodyPr>
            <a:normAutofit/>
          </a:bodyPr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3. Supports de formation, supports de certification </a:t>
            </a:r>
            <a:r>
              <a:rPr lang="fr-FR" dirty="0">
                <a:solidFill>
                  <a:srgbClr val="002060"/>
                </a:solidFill>
              </a:rPr>
              <a:t>avec questions</a:t>
            </a:r>
          </a:p>
          <a:p>
            <a:pPr algn="just"/>
            <a:r>
              <a:rPr lang="fr-FR" b="1" dirty="0" smtClean="0"/>
              <a:t>		- </a:t>
            </a:r>
            <a:r>
              <a:rPr lang="fr-FR" b="1" dirty="0"/>
              <a:t>E5 partie écrite* : Présentation du cahier des charges de l’épreuve écrite</a:t>
            </a:r>
            <a:endParaRPr lang="fr-FR" dirty="0"/>
          </a:p>
          <a:p>
            <a:pPr algn="r"/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Exposé et discussion conduits par Catherine Chiffe, Séverine Rougier, Pierre </a:t>
            </a:r>
            <a:r>
              <a:rPr lang="fr-FR" sz="1800" b="1" i="1" dirty="0" err="1">
                <a:solidFill>
                  <a:schemeClr val="accent2">
                    <a:lumMod val="50000"/>
                  </a:schemeClr>
                </a:solidFill>
              </a:rPr>
              <a:t>Peyrel</a:t>
            </a:r>
            <a:endParaRPr lang="fr-FR" sz="1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fr-FR" b="1" dirty="0" smtClean="0"/>
              <a:t>	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57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634D8E-82D9-4138-B833-77927C376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00" y="1264257"/>
            <a:ext cx="11330609" cy="2949933"/>
          </a:xfrm>
        </p:spPr>
        <p:txBody>
          <a:bodyPr/>
          <a:lstStyle/>
          <a:p>
            <a:r>
              <a:rPr lang="fr-FR" dirty="0" smtClean="0"/>
              <a:t>ÉPREUVE </a:t>
            </a:r>
            <a:r>
              <a:rPr lang="fr-FR" dirty="0"/>
              <a:t>E5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Relation Client à distance et digitalisation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Première partie – épreuve ponctuelle écrite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519B34-A94B-4C5A-9C58-D3EB3640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00" y="5318069"/>
            <a:ext cx="8825658" cy="861420"/>
          </a:xfrm>
        </p:spPr>
        <p:txBody>
          <a:bodyPr>
            <a:normAutofit/>
          </a:bodyPr>
          <a:lstStyle/>
          <a:p>
            <a:r>
              <a:rPr lang="fr-FR" sz="4800" dirty="0"/>
              <a:t>BTS NDRC</a:t>
            </a:r>
          </a:p>
        </p:txBody>
      </p:sp>
    </p:spTree>
    <p:extLst>
      <p:ext uri="{BB962C8B-B14F-4D97-AF65-F5344CB8AC3E}">
        <p14:creationId xmlns:p14="http://schemas.microsoft.com/office/powerpoint/2010/main" xmlns="" val="389458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68CD51-46DF-4C91-8326-076EB617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 </a:t>
            </a:r>
            <a:r>
              <a:rPr lang="fr-FR" dirty="0" smtClean="0"/>
              <a:t>GÉNÉRALES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C3196CF-021D-4B73-B682-EC251ADE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531" y="2521131"/>
            <a:ext cx="8901303" cy="3527598"/>
          </a:xfrm>
        </p:spPr>
        <p:txBody>
          <a:bodyPr/>
          <a:lstStyle/>
          <a:p>
            <a:r>
              <a:rPr lang="fr-FR" b="1" dirty="0"/>
              <a:t>Première partie de l’épreuve E5</a:t>
            </a:r>
          </a:p>
          <a:p>
            <a:r>
              <a:rPr lang="fr-FR" b="1" dirty="0"/>
              <a:t>Épreuve ponctuelle écrite</a:t>
            </a:r>
          </a:p>
          <a:p>
            <a:r>
              <a:rPr lang="fr-FR" b="1" dirty="0"/>
              <a:t>Durée 3 heures</a:t>
            </a:r>
          </a:p>
          <a:p>
            <a:r>
              <a:rPr lang="fr-FR" b="1" dirty="0"/>
              <a:t>Coefficient 2</a:t>
            </a:r>
          </a:p>
          <a:p>
            <a:r>
              <a:rPr lang="fr-FR" b="1" dirty="0" smtClean="0"/>
              <a:t>Étude </a:t>
            </a:r>
            <a:r>
              <a:rPr lang="fr-FR" b="1" dirty="0"/>
              <a:t>de cas reposant sur un contexte réel d’organisation.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434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EA2944-8AD0-4204-8D0F-2D04EC29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DU SUJET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D019A4A-5D29-4013-A15B-72E8797EF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1637970"/>
            <a:ext cx="11441927" cy="4762830"/>
          </a:xfrm>
        </p:spPr>
        <p:txBody>
          <a:bodyPr>
            <a:normAutofit/>
          </a:bodyPr>
          <a:lstStyle/>
          <a:p>
            <a:pPr lvl="0" algn="just"/>
            <a:r>
              <a:rPr lang="fr-FR" dirty="0"/>
              <a:t>Prend appui sur un </a:t>
            </a:r>
            <a:r>
              <a:rPr lang="fr-FR" b="1" dirty="0">
                <a:solidFill>
                  <a:schemeClr val="accent1"/>
                </a:solidFill>
              </a:rPr>
              <a:t>contexte réel d’organisation </a:t>
            </a:r>
            <a:r>
              <a:rPr lang="fr-FR" dirty="0"/>
              <a:t>développant des activités de </a:t>
            </a:r>
            <a:r>
              <a:rPr lang="fr-FR" b="1" dirty="0">
                <a:solidFill>
                  <a:schemeClr val="accent1"/>
                </a:solidFill>
              </a:rPr>
              <a:t>relation client à </a:t>
            </a:r>
            <a:r>
              <a:rPr lang="fr-FR" b="1" dirty="0" smtClean="0">
                <a:solidFill>
                  <a:schemeClr val="accent1"/>
                </a:solidFill>
              </a:rPr>
              <a:t>distance.</a:t>
            </a:r>
            <a:endParaRPr lang="fr-FR" b="1" dirty="0">
              <a:solidFill>
                <a:schemeClr val="accent1"/>
              </a:solidFill>
            </a:endParaRPr>
          </a:p>
          <a:p>
            <a:pPr lvl="0" algn="just"/>
            <a:r>
              <a:rPr lang="fr-FR" dirty="0"/>
              <a:t>Utilise des documents authentiques </a:t>
            </a:r>
            <a:r>
              <a:rPr lang="fr-FR" dirty="0" smtClean="0"/>
              <a:t>adaptés.</a:t>
            </a:r>
            <a:endParaRPr lang="fr-FR" dirty="0"/>
          </a:p>
          <a:p>
            <a:pPr lvl="0" algn="just"/>
            <a:r>
              <a:rPr lang="fr-FR" dirty="0" smtClean="0"/>
              <a:t>L’organisation, support du cas,</a:t>
            </a:r>
            <a:endParaRPr lang="fr-FR" dirty="0"/>
          </a:p>
          <a:p>
            <a:pPr lvl="1" algn="just"/>
            <a:r>
              <a:rPr lang="fr-FR" dirty="0"/>
              <a:t>utilise des </a:t>
            </a:r>
            <a:r>
              <a:rPr lang="fr-FR" b="1" dirty="0">
                <a:solidFill>
                  <a:schemeClr val="accent1"/>
                </a:solidFill>
              </a:rPr>
              <a:t>outils </a:t>
            </a:r>
            <a:r>
              <a:rPr lang="fr-FR" b="1" dirty="0" smtClean="0">
                <a:solidFill>
                  <a:schemeClr val="accent1"/>
                </a:solidFill>
              </a:rPr>
              <a:t>digitaux,</a:t>
            </a:r>
            <a:endParaRPr lang="fr-FR" b="1" dirty="0">
              <a:solidFill>
                <a:schemeClr val="accent1"/>
              </a:solidFill>
            </a:endParaRPr>
          </a:p>
          <a:p>
            <a:pPr lvl="1" algn="just"/>
            <a:r>
              <a:rPr lang="fr-FR" dirty="0"/>
              <a:t>est engagée dans une </a:t>
            </a:r>
            <a:r>
              <a:rPr lang="fr-FR" b="1" dirty="0">
                <a:solidFill>
                  <a:schemeClr val="accent1"/>
                </a:solidFill>
              </a:rPr>
              <a:t>stratégie de communication unifiée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/>
              <a:t>dans le cadre d’un </a:t>
            </a:r>
            <a:r>
              <a:rPr lang="fr-FR" b="1" dirty="0">
                <a:solidFill>
                  <a:schemeClr val="accent1"/>
                </a:solidFill>
              </a:rPr>
              <a:t>contact </a:t>
            </a:r>
            <a:r>
              <a:rPr lang="fr-FR" b="1" dirty="0" err="1" smtClean="0">
                <a:solidFill>
                  <a:schemeClr val="accent1"/>
                </a:solidFill>
              </a:rPr>
              <a:t>omnicanal</a:t>
            </a:r>
            <a:r>
              <a:rPr lang="fr-FR" b="1" dirty="0" smtClean="0">
                <a:solidFill>
                  <a:schemeClr val="accent1"/>
                </a:solidFill>
              </a:rPr>
              <a:t>.</a:t>
            </a:r>
            <a:endParaRPr lang="fr-FR" b="1" dirty="0"/>
          </a:p>
          <a:p>
            <a:pPr lvl="0" algn="just"/>
            <a:r>
              <a:rPr lang="fr-FR" dirty="0"/>
              <a:t>Traite de problématique(s) professionnelle(s) réelle(s</a:t>
            </a:r>
            <a:r>
              <a:rPr lang="fr-FR" dirty="0" smtClean="0"/>
              <a:t>).</a:t>
            </a:r>
            <a:endParaRPr lang="fr-FR" dirty="0"/>
          </a:p>
          <a:p>
            <a:pPr lvl="0" algn="just"/>
            <a:r>
              <a:rPr lang="fr-FR" dirty="0"/>
              <a:t>Ne comporte </a:t>
            </a:r>
            <a:r>
              <a:rPr lang="fr-FR" b="1" dirty="0">
                <a:solidFill>
                  <a:schemeClr val="accent1"/>
                </a:solidFill>
              </a:rPr>
              <a:t>aucune question de strict contrôle de </a:t>
            </a:r>
            <a:r>
              <a:rPr lang="fr-FR" b="1" dirty="0" smtClean="0">
                <a:solidFill>
                  <a:schemeClr val="accent1"/>
                </a:solidFill>
              </a:rPr>
              <a:t>connaissances</a:t>
            </a:r>
            <a:r>
              <a:rPr lang="fr-FR" dirty="0" smtClean="0"/>
              <a:t>. </a:t>
            </a:r>
            <a:r>
              <a:rPr lang="fr-FR" dirty="0"/>
              <a:t>Toutes les questions </a:t>
            </a:r>
            <a:r>
              <a:rPr lang="fr-FR" dirty="0" smtClean="0"/>
              <a:t>sont contextualisées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397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3DC822-DEF2-499F-8F65-93996913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ÉVALUÉES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262554-03FD-4A1A-852F-168909F0D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chemeClr val="accent1"/>
                </a:solidFill>
              </a:rPr>
              <a:t>Maîtriser la relation client omnicanale : </a:t>
            </a:r>
            <a:r>
              <a:rPr lang="fr-FR" dirty="0"/>
              <a:t>Créer et entretenir la relation client à distance, Apprécier la performance commerciale à partir d’indicateurs d’activité, Encadrer et animer une équipe de téléacteurs. </a:t>
            </a:r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Animer la relation client digitale : </a:t>
            </a:r>
            <a:r>
              <a:rPr lang="fr-FR" dirty="0"/>
              <a:t>Produire, publier et assurer la visibilité des contenus digitaux, Impulser, entretenir et réguler une dynamique e-relationnelle.</a:t>
            </a:r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Développer la relation client en e-commerce : </a:t>
            </a:r>
            <a:r>
              <a:rPr lang="fr-FR" dirty="0"/>
              <a:t>Dynamiser un site de e-commerce, Faciliter et sécuriser la relation commerciale, Diagnostiquer l’activité de e-commerce.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3803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SAVOIRS ASSOCIÉS MOBILISÉS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Savoirs technologiques/web</a:t>
            </a:r>
          </a:p>
          <a:p>
            <a:r>
              <a:rPr lang="fr-FR" dirty="0"/>
              <a:t>Communication/négociation</a:t>
            </a:r>
          </a:p>
          <a:p>
            <a:r>
              <a:rPr lang="fr-FR" dirty="0"/>
              <a:t>Marketing</a:t>
            </a:r>
          </a:p>
          <a:p>
            <a:r>
              <a:rPr lang="fr-FR" dirty="0"/>
              <a:t>Pilotage des activités commerciales</a:t>
            </a:r>
          </a:p>
          <a:p>
            <a:r>
              <a:rPr lang="fr-FR" dirty="0"/>
              <a:t>Pilotage des activités digitales</a:t>
            </a:r>
          </a:p>
          <a:p>
            <a:r>
              <a:rPr lang="fr-FR" dirty="0"/>
              <a:t>Management d’équipe</a:t>
            </a:r>
          </a:p>
          <a:p>
            <a:r>
              <a:rPr lang="fr-FR" dirty="0"/>
              <a:t>Savoirs rédactionnels</a:t>
            </a:r>
          </a:p>
          <a:p>
            <a:r>
              <a:rPr lang="fr-FR" dirty="0"/>
              <a:t>Statistiques/représentations graphiques</a:t>
            </a:r>
          </a:p>
          <a:p>
            <a:r>
              <a:rPr lang="fr-FR" dirty="0"/>
              <a:t>Gestion commerciale</a:t>
            </a:r>
          </a:p>
          <a:p>
            <a:r>
              <a:rPr lang="fr-FR" dirty="0"/>
              <a:t>Savoirs juridiques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751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SUJET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94" y="2191464"/>
            <a:ext cx="9287597" cy="4195481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Sujet  structuré autour </a:t>
            </a:r>
            <a:r>
              <a:rPr lang="fr-FR" b="1" dirty="0" smtClean="0">
                <a:solidFill>
                  <a:schemeClr val="accent1"/>
                </a:solidFill>
              </a:rPr>
              <a:t>d’activités professionnelles </a:t>
            </a:r>
            <a:r>
              <a:rPr lang="fr-FR" dirty="0" smtClean="0"/>
              <a:t> :</a:t>
            </a:r>
          </a:p>
          <a:p>
            <a:pPr lvl="1" algn="just"/>
            <a:r>
              <a:rPr lang="fr-FR" dirty="0" smtClean="0"/>
              <a:t>visant le développement d’une </a:t>
            </a:r>
            <a:r>
              <a:rPr lang="fr-FR" sz="2000" b="1" dirty="0" smtClean="0">
                <a:solidFill>
                  <a:schemeClr val="accent1"/>
                </a:solidFill>
              </a:rPr>
              <a:t>relation client </a:t>
            </a:r>
            <a:r>
              <a:rPr lang="fr-FR" sz="2000" b="1" dirty="0" err="1" smtClean="0">
                <a:solidFill>
                  <a:schemeClr val="accent1"/>
                </a:solidFill>
              </a:rPr>
              <a:t>omnicanale</a:t>
            </a:r>
            <a:r>
              <a:rPr lang="fr-FR" sz="2000" b="1" dirty="0" smtClean="0">
                <a:solidFill>
                  <a:schemeClr val="accent1"/>
                </a:solidFill>
              </a:rPr>
              <a:t>, </a:t>
            </a:r>
          </a:p>
          <a:p>
            <a:pPr lvl="1" algn="just"/>
            <a:r>
              <a:rPr lang="fr-FR" dirty="0" smtClean="0"/>
              <a:t>nécessitant la mobilisation </a:t>
            </a:r>
            <a:r>
              <a:rPr lang="fr-FR" sz="2000" b="1" dirty="0" smtClean="0">
                <a:solidFill>
                  <a:schemeClr val="accent1"/>
                </a:solidFill>
              </a:rPr>
              <a:t>d’outils digitaux. </a:t>
            </a:r>
            <a:endParaRPr lang="fr-FR" sz="2000" b="1" dirty="0">
              <a:solidFill>
                <a:schemeClr val="accent1"/>
              </a:solidFill>
            </a:endParaRP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/>
          </a:p>
          <a:p>
            <a:pPr algn="just"/>
            <a:r>
              <a:rPr lang="fr-FR" dirty="0" smtClean="0"/>
              <a:t>Suivant les activités  à réaliser, </a:t>
            </a:r>
          </a:p>
          <a:p>
            <a:pPr lvl="1" algn="just"/>
            <a:r>
              <a:rPr lang="fr-FR" dirty="0" smtClean="0"/>
              <a:t>des éléments de </a:t>
            </a:r>
            <a:r>
              <a:rPr lang="fr-FR" b="1" dirty="0" smtClean="0">
                <a:solidFill>
                  <a:schemeClr val="accent1"/>
                </a:solidFill>
              </a:rPr>
              <a:t>CEJM Appliquée </a:t>
            </a:r>
            <a:r>
              <a:rPr lang="fr-FR" dirty="0" smtClean="0"/>
              <a:t>pourront être mobilisés </a:t>
            </a:r>
          </a:p>
          <a:p>
            <a:pPr lvl="1" algn="just"/>
            <a:r>
              <a:rPr lang="fr-FR" dirty="0"/>
              <a:t>le développement </a:t>
            </a:r>
            <a:r>
              <a:rPr lang="fr-FR" b="1" dirty="0">
                <a:solidFill>
                  <a:schemeClr val="accent1"/>
                </a:solidFill>
              </a:rPr>
              <a:t>d’une réflexion commerciale </a:t>
            </a:r>
            <a:r>
              <a:rPr lang="fr-FR" b="1" dirty="0" smtClean="0">
                <a:solidFill>
                  <a:schemeClr val="accent1"/>
                </a:solidFill>
              </a:rPr>
              <a:t>structurée </a:t>
            </a:r>
            <a:r>
              <a:rPr lang="fr-FR" dirty="0"/>
              <a:t>pourra être </a:t>
            </a:r>
            <a:r>
              <a:rPr lang="fr-FR" dirty="0" smtClean="0"/>
              <a:t>demandé.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170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SUJET : Le Fond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775827"/>
            <a:ext cx="11194471" cy="4195481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/>
              <a:t> </a:t>
            </a:r>
            <a:r>
              <a:rPr lang="fr-FR" dirty="0" smtClean="0"/>
              <a:t>Le sujet respecte les </a:t>
            </a:r>
            <a:r>
              <a:rPr lang="fr-FR" b="1" dirty="0" smtClean="0">
                <a:solidFill>
                  <a:schemeClr val="accent1"/>
                </a:solidFill>
              </a:rPr>
              <a:t>principes habituels d’élaboration :</a:t>
            </a:r>
          </a:p>
          <a:p>
            <a:pPr lvl="1" algn="just"/>
            <a:r>
              <a:rPr lang="fr-FR" sz="2000" dirty="0" smtClean="0"/>
              <a:t>unicité (un problème, une question),</a:t>
            </a:r>
          </a:p>
          <a:p>
            <a:pPr lvl="1" algn="just"/>
            <a:r>
              <a:rPr lang="fr-FR" sz="2000" dirty="0" smtClean="0"/>
              <a:t>indépendance (les questions ne doivent pas, dans la mesure du possible, être liées).</a:t>
            </a:r>
          </a:p>
          <a:p>
            <a:pPr lvl="1" algn="just">
              <a:buNone/>
            </a:pPr>
            <a:endParaRPr lang="fr-FR" sz="2000" dirty="0" smtClean="0"/>
          </a:p>
          <a:p>
            <a:pPr algn="just"/>
            <a:r>
              <a:rPr lang="fr-FR" b="1" dirty="0" smtClean="0"/>
              <a:t> </a:t>
            </a:r>
            <a:r>
              <a:rPr lang="fr-FR" dirty="0" smtClean="0"/>
              <a:t>Le </a:t>
            </a:r>
            <a:r>
              <a:rPr lang="fr-FR" b="1" dirty="0" smtClean="0">
                <a:solidFill>
                  <a:schemeClr val="accent1"/>
                </a:solidFill>
              </a:rPr>
              <a:t>niveau de questionnement </a:t>
            </a:r>
            <a:r>
              <a:rPr lang="fr-FR" dirty="0" smtClean="0"/>
              <a:t>est :</a:t>
            </a:r>
          </a:p>
          <a:p>
            <a:pPr lvl="1" algn="just"/>
            <a:r>
              <a:rPr lang="fr-FR" sz="2000" b="1" dirty="0" smtClean="0">
                <a:solidFill>
                  <a:schemeClr val="accent1"/>
                </a:solidFill>
              </a:rPr>
              <a:t>suffisamment général </a:t>
            </a:r>
            <a:r>
              <a:rPr lang="fr-FR" sz="2000" dirty="0" smtClean="0"/>
              <a:t>pour ne pas réduire le cas à un ensemble de tâches d'exécution,</a:t>
            </a:r>
          </a:p>
          <a:p>
            <a:pPr lvl="1" algn="just"/>
            <a:r>
              <a:rPr lang="fr-FR" sz="2000" b="1" dirty="0" smtClean="0">
                <a:solidFill>
                  <a:schemeClr val="accent1"/>
                </a:solidFill>
              </a:rPr>
              <a:t>suffisamment précis </a:t>
            </a:r>
            <a:r>
              <a:rPr lang="fr-FR" sz="2000" dirty="0" smtClean="0"/>
              <a:t>pour faire apparaître une démarche décisionnelle</a:t>
            </a:r>
          </a:p>
          <a:p>
            <a:pPr lvl="1" algn="just"/>
            <a:r>
              <a:rPr lang="fr-FR" sz="2000" b="1" dirty="0" smtClean="0">
                <a:solidFill>
                  <a:schemeClr val="accent1"/>
                </a:solidFill>
              </a:rPr>
              <a:t>centré sur la problématique commerciale </a:t>
            </a:r>
            <a:r>
              <a:rPr lang="fr-FR" sz="2000" dirty="0" smtClean="0"/>
              <a:t>(ex : analyse des performances d’un site web, d’une équipe de téléacteurs, etc.).</a:t>
            </a:r>
          </a:p>
        </p:txBody>
      </p:sp>
    </p:spTree>
    <p:extLst>
      <p:ext uri="{BB962C8B-B14F-4D97-AF65-F5344CB8AC3E}">
        <p14:creationId xmlns:p14="http://schemas.microsoft.com/office/powerpoint/2010/main" xmlns="" val="1860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SUJET : Le Fond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1972"/>
            <a:ext cx="12192000" cy="4195481"/>
          </a:xfrm>
        </p:spPr>
        <p:txBody>
          <a:bodyPr>
            <a:noAutofit/>
          </a:bodyPr>
          <a:lstStyle/>
          <a:p>
            <a:r>
              <a:rPr lang="fr-FR" b="1" dirty="0" smtClean="0"/>
              <a:t> </a:t>
            </a:r>
            <a:r>
              <a:rPr lang="fr-FR" dirty="0" smtClean="0"/>
              <a:t>Le </a:t>
            </a:r>
            <a:r>
              <a:rPr lang="fr-FR" b="1" dirty="0" smtClean="0">
                <a:solidFill>
                  <a:schemeClr val="accent1"/>
                </a:solidFill>
              </a:rPr>
              <a:t>questionnement </a:t>
            </a:r>
            <a:r>
              <a:rPr lang="fr-FR" dirty="0" smtClean="0"/>
              <a:t>doit amener le candidat à apporter des réponses pouvant faire appel à :</a:t>
            </a:r>
            <a:endParaRPr lang="fr-FR" sz="3200" dirty="0" smtClean="0"/>
          </a:p>
          <a:p>
            <a:pPr lvl="1"/>
            <a:r>
              <a:rPr lang="fr-FR" dirty="0" smtClean="0"/>
              <a:t> une production rédactionnelle,</a:t>
            </a:r>
            <a:endParaRPr lang="fr-FR" sz="3000" dirty="0" smtClean="0"/>
          </a:p>
          <a:p>
            <a:pPr lvl="1"/>
            <a:r>
              <a:rPr lang="fr-FR" dirty="0" smtClean="0"/>
              <a:t> une analyse qualitative et/ou quantitative,</a:t>
            </a:r>
            <a:endParaRPr lang="fr-FR" sz="3000" dirty="0" smtClean="0"/>
          </a:p>
          <a:p>
            <a:pPr lvl="1"/>
            <a:r>
              <a:rPr lang="fr-FR" dirty="0" smtClean="0"/>
              <a:t> la mobilisation d’outils de gestion et de communication commerciale à distance et/ou digitale,</a:t>
            </a:r>
            <a:endParaRPr lang="fr-FR" sz="3000" dirty="0" smtClean="0"/>
          </a:p>
          <a:p>
            <a:pPr lvl="1"/>
            <a:r>
              <a:rPr lang="fr-FR" dirty="0" smtClean="0"/>
              <a:t>opérer des choix argumentés. </a:t>
            </a:r>
          </a:p>
          <a:p>
            <a:pPr lvl="1">
              <a:buNone/>
            </a:pPr>
            <a:endParaRPr lang="fr-FR" sz="3000" dirty="0" smtClean="0"/>
          </a:p>
          <a:p>
            <a:r>
              <a:rPr lang="fr-FR" b="1" dirty="0" smtClean="0"/>
              <a:t> </a:t>
            </a:r>
            <a:r>
              <a:rPr lang="fr-FR" dirty="0" smtClean="0"/>
              <a:t>La </a:t>
            </a:r>
            <a:r>
              <a:rPr lang="fr-FR" b="1" dirty="0" smtClean="0">
                <a:solidFill>
                  <a:schemeClr val="accent1"/>
                </a:solidFill>
              </a:rPr>
              <a:t>réflexion commerciale</a:t>
            </a:r>
            <a:r>
              <a:rPr lang="fr-FR" dirty="0" smtClean="0"/>
              <a:t> doit :</a:t>
            </a:r>
            <a:endParaRPr lang="fr-FR" sz="3200" dirty="0" smtClean="0"/>
          </a:p>
          <a:p>
            <a:pPr lvl="1"/>
            <a:r>
              <a:rPr lang="fr-FR" dirty="0" smtClean="0"/>
              <a:t>être </a:t>
            </a:r>
            <a:r>
              <a:rPr lang="fr-FR" sz="2000" b="1" dirty="0" smtClean="0">
                <a:solidFill>
                  <a:schemeClr val="accent1"/>
                </a:solidFill>
              </a:rPr>
              <a:t>structurée </a:t>
            </a:r>
            <a:r>
              <a:rPr lang="fr-FR" dirty="0" smtClean="0"/>
              <a:t>(tout type de structure est accepté),</a:t>
            </a:r>
            <a:endParaRPr lang="fr-FR" sz="2800" dirty="0" smtClean="0"/>
          </a:p>
          <a:p>
            <a:pPr lvl="1"/>
            <a:r>
              <a:rPr lang="fr-FR" sz="2000" b="1" dirty="0" smtClean="0">
                <a:solidFill>
                  <a:schemeClr val="accent1"/>
                </a:solidFill>
              </a:rPr>
              <a:t>s’appuyer sur le contexte </a:t>
            </a:r>
            <a:r>
              <a:rPr lang="fr-FR" dirty="0" smtClean="0"/>
              <a:t>de la situation commerciale étudiée,</a:t>
            </a:r>
            <a:endParaRPr lang="fr-FR" sz="2800" dirty="0" smtClean="0"/>
          </a:p>
          <a:p>
            <a:pPr lvl="1"/>
            <a:r>
              <a:rPr lang="fr-FR" dirty="0" smtClean="0"/>
              <a:t>mobiliser les </a:t>
            </a:r>
            <a:r>
              <a:rPr lang="fr-FR" sz="2000" b="1" dirty="0" smtClean="0">
                <a:solidFill>
                  <a:schemeClr val="accent1"/>
                </a:solidFill>
              </a:rPr>
              <a:t>savoirs associés du Bloc 2,</a:t>
            </a:r>
          </a:p>
          <a:p>
            <a:pPr lvl="1"/>
            <a:r>
              <a:rPr lang="fr-FR" dirty="0" smtClean="0"/>
              <a:t>ne pas excéder </a:t>
            </a:r>
            <a:r>
              <a:rPr lang="fr-FR" sz="2000" b="1" dirty="0" smtClean="0">
                <a:solidFill>
                  <a:schemeClr val="accent1"/>
                </a:solidFill>
              </a:rPr>
              <a:t>une trentaine de lignes.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1156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Cadre de l’activité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F08F228-6577-4D3C-93F8-F8660FAC3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20" y="2794303"/>
            <a:ext cx="6526100" cy="23475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0442E81-9B38-4758-BDCD-A6F1AA48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2" y="2794303"/>
            <a:ext cx="2366417" cy="6946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D5E5EA0-530A-4E33-ABB1-C74B04DBAA67}"/>
              </a:ext>
            </a:extLst>
          </p:cNvPr>
          <p:cNvSpPr txBox="1"/>
          <p:nvPr/>
        </p:nvSpPr>
        <p:spPr>
          <a:xfrm>
            <a:off x="2768475" y="5581058"/>
            <a:ext cx="724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0"/>
                <a:ea typeface="+mn-ea"/>
                <a:cs typeface="Arial" panose="020B0604020202020204" pitchFamily="34" charset="0"/>
              </a:rPr>
              <a:t>Stage du 15 décembre au 22 décembre 2018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8B1AA3C-7C79-4D86-9070-986E548D8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920" y="3528090"/>
            <a:ext cx="2624000" cy="141703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548F059-6C86-4F7F-962D-34748356A795}"/>
              </a:ext>
            </a:extLst>
          </p:cNvPr>
          <p:cNvSpPr txBox="1"/>
          <p:nvPr/>
        </p:nvSpPr>
        <p:spPr>
          <a:xfrm>
            <a:off x="7395639" y="2745136"/>
            <a:ext cx="464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Marque de distributeur</a:t>
            </a:r>
          </a:p>
        </p:txBody>
      </p:sp>
    </p:spTree>
    <p:extLst>
      <p:ext uri="{BB962C8B-B14F-4D97-AF65-F5344CB8AC3E}">
        <p14:creationId xmlns:p14="http://schemas.microsoft.com/office/powerpoint/2010/main" xmlns="" val="695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SUJET : La  Forme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953490"/>
            <a:ext cx="10529454" cy="4682836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Sujet  structuré en </a:t>
            </a:r>
            <a:r>
              <a:rPr lang="fr-FR" sz="2400" b="1" dirty="0" smtClean="0">
                <a:solidFill>
                  <a:schemeClr val="accent1"/>
                </a:solidFill>
              </a:rPr>
              <a:t>dossiers.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r-FR" sz="2400" dirty="0" smtClean="0"/>
              <a:t>Chaque dossier  vise à résoudre </a:t>
            </a:r>
            <a:r>
              <a:rPr lang="fr-FR" sz="2400" b="1" dirty="0" smtClean="0">
                <a:solidFill>
                  <a:schemeClr val="accent1"/>
                </a:solidFill>
              </a:rPr>
              <a:t>une problématique commerciale.</a:t>
            </a:r>
          </a:p>
          <a:p>
            <a:pPr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r>
              <a:rPr lang="fr-FR" sz="2400" dirty="0" smtClean="0"/>
              <a:t>Chaque dossier comprend :</a:t>
            </a:r>
          </a:p>
          <a:p>
            <a:pPr lvl="2"/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chemeClr val="accent1"/>
                </a:solidFill>
              </a:rPr>
              <a:t>court descriptif </a:t>
            </a:r>
            <a:r>
              <a:rPr lang="fr-FR" sz="2400" dirty="0" smtClean="0"/>
              <a:t>du thème et de la mise en situation,</a:t>
            </a:r>
          </a:p>
          <a:p>
            <a:pPr lvl="2"/>
            <a:r>
              <a:rPr lang="fr-FR" sz="2400" dirty="0" smtClean="0"/>
              <a:t>des </a:t>
            </a:r>
            <a:r>
              <a:rPr lang="fr-FR" sz="2400" b="1" dirty="0" smtClean="0">
                <a:solidFill>
                  <a:schemeClr val="accent1"/>
                </a:solidFill>
              </a:rPr>
              <a:t>questions </a:t>
            </a:r>
            <a:r>
              <a:rPr lang="fr-FR" sz="2400" dirty="0" smtClean="0"/>
              <a:t>apparaissant clairement dans le sujet et  formulées à l'aide de verbes à l'infinitif,</a:t>
            </a:r>
          </a:p>
          <a:p>
            <a:pPr lvl="2"/>
            <a:r>
              <a:rPr lang="fr-FR" sz="2400" dirty="0" smtClean="0"/>
              <a:t>des </a:t>
            </a:r>
            <a:r>
              <a:rPr lang="fr-FR" sz="2400" b="1" dirty="0" smtClean="0">
                <a:solidFill>
                  <a:schemeClr val="accent1"/>
                </a:solidFill>
              </a:rPr>
              <a:t>annexes</a:t>
            </a:r>
            <a:r>
              <a:rPr lang="fr-FR" sz="2400" dirty="0"/>
              <a:t>.</a:t>
            </a:r>
            <a:endParaRPr lang="fr-FR" sz="2400" dirty="0" smtClean="0"/>
          </a:p>
          <a:p>
            <a:pPr lvl="2"/>
            <a:endParaRPr lang="fr-FR" sz="2000" dirty="0" smtClean="0"/>
          </a:p>
          <a:p>
            <a:pPr lvl="2"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584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DU SUJET : La  Forme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39636"/>
            <a:ext cx="12009120" cy="5112327"/>
          </a:xfrm>
        </p:spPr>
        <p:txBody>
          <a:bodyPr>
            <a:normAutofit fontScale="55000" lnSpcReduction="20000"/>
          </a:bodyPr>
          <a:lstStyle/>
          <a:p>
            <a:r>
              <a:rPr lang="fr-FR" sz="3200" dirty="0" smtClean="0"/>
              <a:t>Le sujet peut comprendre également une </a:t>
            </a:r>
            <a:r>
              <a:rPr lang="fr-FR" sz="3200" b="1" dirty="0" smtClean="0">
                <a:solidFill>
                  <a:schemeClr val="accent1"/>
                </a:solidFill>
              </a:rPr>
              <a:t>question de réflexion commerciale</a:t>
            </a:r>
          </a:p>
          <a:p>
            <a:pPr lvl="1"/>
            <a:r>
              <a:rPr lang="fr-FR" sz="3200" dirty="0" smtClean="0"/>
              <a:t>courte et formulée simplement</a:t>
            </a:r>
            <a:r>
              <a:rPr lang="fr-FR" sz="3200" dirty="0"/>
              <a:t>,</a:t>
            </a:r>
            <a:endParaRPr lang="fr-FR" sz="3200" dirty="0" smtClean="0"/>
          </a:p>
          <a:p>
            <a:pPr lvl="1"/>
            <a:r>
              <a:rPr lang="fr-FR" sz="3200" dirty="0" smtClean="0"/>
              <a:t>en lien avec le contexte du sujet,</a:t>
            </a:r>
          </a:p>
          <a:p>
            <a:pPr lvl="1"/>
            <a:r>
              <a:rPr lang="fr-FR" sz="3200" dirty="0" smtClean="0"/>
              <a:t>visant à élargir le champ de réflexion,</a:t>
            </a:r>
          </a:p>
          <a:p>
            <a:pPr lvl="1"/>
            <a:r>
              <a:rPr lang="fr-FR" sz="3200" dirty="0" smtClean="0"/>
              <a:t>visant à engager le candidat à développer des </a:t>
            </a:r>
            <a:r>
              <a:rPr lang="fr-FR" sz="3200" b="1" dirty="0" smtClean="0">
                <a:solidFill>
                  <a:schemeClr val="accent1"/>
                </a:solidFill>
              </a:rPr>
              <a:t>raisonnements structurés.</a:t>
            </a:r>
          </a:p>
          <a:p>
            <a:pPr lvl="1">
              <a:buNone/>
            </a:pPr>
            <a:endParaRPr lang="fr-FR" sz="3200" dirty="0" smtClean="0"/>
          </a:p>
          <a:p>
            <a:r>
              <a:rPr lang="fr-FR" sz="3200" b="1" dirty="0" smtClean="0">
                <a:solidFill>
                  <a:schemeClr val="accent1"/>
                </a:solidFill>
              </a:rPr>
              <a:t>Exemples : </a:t>
            </a:r>
          </a:p>
          <a:p>
            <a:pPr lvl="0" algn="just"/>
            <a:r>
              <a:rPr lang="fr-FR" sz="3200" i="1" dirty="0" smtClean="0"/>
              <a:t>«  À partir du cas de l’entreprise XXX, montrer en quoi les TPE et PME ont intérêt à développer une stratégie multicanale » </a:t>
            </a:r>
          </a:p>
          <a:p>
            <a:pPr lvl="0" algn="just"/>
            <a:r>
              <a:rPr lang="fr-FR" sz="3200" i="1" dirty="0" smtClean="0"/>
              <a:t>« Le choix de l’entreprise XXX du tout digital, peut-il présenter des inconvénients en termes de fidélisation de clientèle ? »</a:t>
            </a:r>
          </a:p>
          <a:p>
            <a:pPr algn="just"/>
            <a:r>
              <a:rPr lang="fr-FR" sz="3200" i="1" dirty="0" smtClean="0"/>
              <a:t>«  Peut-on reproduire les choix digitaux faits par l’entreprise XXX à une administration ou une association ? »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</a:p>
          <a:p>
            <a:pPr lvl="2"/>
            <a:endParaRPr lang="fr-FR" sz="2000" dirty="0" smtClean="0"/>
          </a:p>
          <a:p>
            <a:pPr lvl="2"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357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512A52-3332-4F50-8250-5B0EB97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</a:t>
            </a:r>
            <a:r>
              <a:rPr lang="fr-FR" dirty="0"/>
              <a:t>titre d’exemple…</a:t>
            </a:r>
            <a:br>
              <a:rPr lang="fr-FR" dirty="0"/>
            </a:br>
            <a:r>
              <a:rPr lang="fr-FR" dirty="0"/>
              <a:t>… et en se basant sur une étude de cas MGAC…</a:t>
            </a:r>
          </a:p>
        </p:txBody>
      </p:sp>
      <p:pic>
        <p:nvPicPr>
          <p:cNvPr id="1028" name="Picture 4" descr="RÃ©sultat de recherche d'images pour &quot;logo cafÃ©s chapuis&quot;">
            <a:extLst>
              <a:ext uri="{FF2B5EF4-FFF2-40B4-BE49-F238E27FC236}">
                <a16:creationId xmlns:a16="http://schemas.microsoft.com/office/drawing/2014/main" xmlns="" id="{45B3A54A-60B6-4389-BFFB-5E3E8C03B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65"/>
          <a:stretch/>
        </p:blipFill>
        <p:spPr bwMode="auto">
          <a:xfrm>
            <a:off x="770708" y="2821136"/>
            <a:ext cx="9631011" cy="27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71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1B821A-D30A-45FB-812C-7639C574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structure de l’étude était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C4FD76-582A-41D7-8364-AA8A6B59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DOSSIER 1 </a:t>
            </a:r>
            <a:r>
              <a:rPr lang="fr-FR" dirty="0"/>
              <a:t>: Intégration de la stratégie commerciale de l’entreprise </a:t>
            </a:r>
          </a:p>
          <a:p>
            <a:r>
              <a:rPr lang="fr-FR" dirty="0">
                <a:solidFill>
                  <a:schemeClr val="accent1"/>
                </a:solidFill>
              </a:rPr>
              <a:t>DOSSIER 2 </a:t>
            </a:r>
            <a:r>
              <a:rPr lang="fr-FR" dirty="0"/>
              <a:t>: Optimisation de la position de l’entreprise sur le segment des Cafés Hôtels Restaurants (CHR) </a:t>
            </a:r>
          </a:p>
          <a:p>
            <a:pPr lvl="1"/>
            <a:r>
              <a:rPr lang="fr-FR" dirty="0"/>
              <a:t>Partie 1 : Agir sur la rémunération des commerciaux</a:t>
            </a:r>
          </a:p>
          <a:p>
            <a:pPr lvl="1"/>
            <a:r>
              <a:rPr lang="fr-FR" dirty="0"/>
              <a:t>Partie 2 : Réduire le risque client</a:t>
            </a:r>
          </a:p>
          <a:p>
            <a:r>
              <a:rPr lang="fr-FR" dirty="0">
                <a:solidFill>
                  <a:schemeClr val="accent1"/>
                </a:solidFill>
              </a:rPr>
              <a:t>DOSSIER 3 </a:t>
            </a:r>
            <a:r>
              <a:rPr lang="fr-FR" dirty="0"/>
              <a:t>: Développement du marché des particuliers</a:t>
            </a:r>
          </a:p>
          <a:p>
            <a:pPr lvl="1"/>
            <a:r>
              <a:rPr lang="fr-FR" dirty="0"/>
              <a:t>Partie 1 : Participer à la Foire de Saint-Etienne</a:t>
            </a:r>
          </a:p>
          <a:p>
            <a:pPr lvl="1"/>
            <a:r>
              <a:rPr lang="fr-FR" dirty="0"/>
              <a:t>Partie 2 : Utiliser les réseaux sociaux</a:t>
            </a:r>
          </a:p>
        </p:txBody>
      </p:sp>
    </p:spTree>
    <p:extLst>
      <p:ext uri="{BB962C8B-B14F-4D97-AF65-F5344CB8AC3E}">
        <p14:creationId xmlns:p14="http://schemas.microsoft.com/office/powerpoint/2010/main" xmlns="" val="311159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22C546A-E779-4187-A406-C3C2FB3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structure de la nouvelle étude pourrait être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C7D8DC8-7631-4F48-8D70-E5D2572BA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808514"/>
            <a:ext cx="8953554" cy="3374570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DOSSIER 1 </a:t>
            </a:r>
            <a:r>
              <a:rPr lang="fr-FR" dirty="0"/>
              <a:t>: Intégration de la stratégie commerciale de l’entreprise </a:t>
            </a:r>
          </a:p>
          <a:p>
            <a:r>
              <a:rPr lang="fr-FR" dirty="0">
                <a:solidFill>
                  <a:schemeClr val="accent1"/>
                </a:solidFill>
              </a:rPr>
              <a:t>DOSSIER 2 </a:t>
            </a:r>
            <a:r>
              <a:rPr lang="fr-FR" dirty="0"/>
              <a:t>: Développement du marché des particuliers</a:t>
            </a:r>
          </a:p>
          <a:p>
            <a:pPr lvl="1"/>
            <a:r>
              <a:rPr lang="fr-FR" dirty="0"/>
              <a:t>Partie 1 : Diagnostiquer les performances du site marchand et proposer des actions de dynamisation</a:t>
            </a:r>
          </a:p>
          <a:p>
            <a:pPr lvl="1"/>
            <a:r>
              <a:rPr lang="fr-FR" dirty="0"/>
              <a:t>Partie 2 : Utiliser les réseaux sociaux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80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873D2A-E18E-4ED1-947C-335390C6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84642"/>
          </a:xfrm>
        </p:spPr>
        <p:txBody>
          <a:bodyPr/>
          <a:lstStyle/>
          <a:p>
            <a:r>
              <a:rPr lang="fr-FR" dirty="0"/>
              <a:t>Avec une réflexion commerciale…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B29E15-DB99-45F1-9048-C4154E24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51760"/>
            <a:ext cx="10267053" cy="3596639"/>
          </a:xfrm>
        </p:spPr>
        <p:txBody>
          <a:bodyPr/>
          <a:lstStyle/>
          <a:p>
            <a:pPr algn="just"/>
            <a:r>
              <a:rPr lang="fr-FR" i="1" dirty="0" smtClean="0">
                <a:solidFill>
                  <a:schemeClr val="accent1"/>
                </a:solidFill>
              </a:rPr>
              <a:t>« </a:t>
            </a:r>
            <a:r>
              <a:rPr lang="fr-FR" b="1" i="1" dirty="0" smtClean="0">
                <a:solidFill>
                  <a:schemeClr val="accent1"/>
                </a:solidFill>
              </a:rPr>
              <a:t>À </a:t>
            </a:r>
            <a:r>
              <a:rPr lang="fr-FR" b="1" i="1" dirty="0">
                <a:solidFill>
                  <a:schemeClr val="accent1"/>
                </a:solidFill>
              </a:rPr>
              <a:t>partir du cas de l’entreprise Chapuis, montrer la complémentarité des outils digitaux dans la conquête et la fidélisation des particuliers</a:t>
            </a:r>
            <a:r>
              <a:rPr lang="fr-FR" i="1" dirty="0">
                <a:solidFill>
                  <a:schemeClr val="accent1"/>
                </a:solidFill>
              </a:rPr>
              <a:t> » </a:t>
            </a:r>
            <a:r>
              <a:rPr lang="fr-FR" i="1" dirty="0" smtClean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4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SUJET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875" y="2316154"/>
            <a:ext cx="10326689" cy="419548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Une quinzaine de pages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Temps de lecture (sujet + annexes) : maximum 20 minutes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Aucune annexe ne sera « à rendre avec la copie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7188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9C2FBF-656F-446E-B050-3DCDC737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B603D5-3990-4B24-BEDA-97C77DF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870365"/>
            <a:ext cx="11097489" cy="4197926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L’épreuve écrite RCDD E5 est notée sur </a:t>
            </a:r>
            <a:r>
              <a:rPr lang="fr-FR" sz="2400" b="1" dirty="0" smtClean="0">
                <a:solidFill>
                  <a:schemeClr val="accent1"/>
                </a:solidFill>
              </a:rPr>
              <a:t>40 points.</a:t>
            </a:r>
          </a:p>
          <a:p>
            <a:pPr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La </a:t>
            </a:r>
            <a:r>
              <a:rPr lang="fr-FR" sz="2400" b="1" dirty="0" smtClean="0">
                <a:solidFill>
                  <a:schemeClr val="accent1"/>
                </a:solidFill>
              </a:rPr>
              <a:t>réflexion commerciale  </a:t>
            </a:r>
            <a:r>
              <a:rPr lang="fr-FR" sz="2400" dirty="0" smtClean="0"/>
              <a:t>peut représenter </a:t>
            </a:r>
            <a:r>
              <a:rPr lang="fr-FR" sz="2400" b="1" dirty="0" smtClean="0">
                <a:solidFill>
                  <a:schemeClr val="accent1"/>
                </a:solidFill>
              </a:rPr>
              <a:t>jusqu’à un quart des points.</a:t>
            </a:r>
          </a:p>
          <a:p>
            <a:pPr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La </a:t>
            </a:r>
            <a:r>
              <a:rPr lang="fr-FR" sz="2400" b="1" dirty="0" smtClean="0">
                <a:solidFill>
                  <a:schemeClr val="accent1"/>
                </a:solidFill>
              </a:rPr>
              <a:t>forme </a:t>
            </a:r>
            <a:r>
              <a:rPr lang="fr-FR" sz="2400" dirty="0" smtClean="0"/>
              <a:t>(orthographe, syntaxe, présentation, etc.) est </a:t>
            </a:r>
            <a:r>
              <a:rPr lang="fr-FR" sz="2400" b="1" dirty="0" smtClean="0">
                <a:solidFill>
                  <a:schemeClr val="accent1"/>
                </a:solidFill>
              </a:rPr>
              <a:t>évaluée au sein de chaque question.</a:t>
            </a:r>
            <a:r>
              <a:rPr lang="fr-FR" sz="2400" dirty="0" smtClean="0"/>
              <a:t> Il n’existe </a:t>
            </a:r>
            <a:r>
              <a:rPr lang="fr-FR" sz="2400" b="1" dirty="0" smtClean="0">
                <a:solidFill>
                  <a:schemeClr val="accent1"/>
                </a:solidFill>
              </a:rPr>
              <a:t>pas de barème à part.</a:t>
            </a:r>
          </a:p>
          <a:p>
            <a:pPr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chemeClr val="accent1"/>
                </a:solidFill>
              </a:rPr>
              <a:t>bonus de 2 points </a:t>
            </a:r>
            <a:r>
              <a:rPr lang="fr-FR" sz="2400" dirty="0" smtClean="0"/>
              <a:t>permet de valoriser les copies conformes aux exigences professionnelles. 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467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des charges de l’Épreuve E5</a:t>
            </a:r>
            <a:br>
              <a:rPr lang="fr-FR" dirty="0" smtClean="0"/>
            </a:br>
            <a:r>
              <a:rPr lang="fr-FR" dirty="0" smtClean="0"/>
              <a:t>Partie écrite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Tous ces éléments de description et de précision  de l’épreuve sont repris dans le cahier des charges de l’épreuve :</a:t>
            </a:r>
          </a:p>
          <a:p>
            <a:endParaRPr lang="fr-FR" dirty="0" smtClean="0"/>
          </a:p>
          <a:p>
            <a:pPr lvl="1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BTS NDRC Cahier des charges E5 Partie écrite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99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8883" y="2313830"/>
            <a:ext cx="11410122" cy="2943970"/>
          </a:xfrm>
        </p:spPr>
        <p:txBody>
          <a:bodyPr>
            <a:normAutofit/>
          </a:bodyPr>
          <a:lstStyle/>
          <a:p>
            <a:pPr lvl="0" algn="l"/>
            <a:r>
              <a:rPr lang="fr-FR" b="1" dirty="0">
                <a:solidFill>
                  <a:srgbClr val="002060"/>
                </a:solidFill>
              </a:rPr>
              <a:t>3. Supports de formation, supports de certification </a:t>
            </a:r>
            <a:r>
              <a:rPr lang="fr-FR" dirty="0">
                <a:solidFill>
                  <a:srgbClr val="002060"/>
                </a:solidFill>
              </a:rPr>
              <a:t>avec questions</a:t>
            </a:r>
          </a:p>
          <a:p>
            <a:pPr algn="just"/>
            <a:r>
              <a:rPr lang="fr-FR" b="1" dirty="0" smtClean="0"/>
              <a:t>		- E6 : Explicitation des supports de certification (fiches, grilles)</a:t>
            </a:r>
            <a:endParaRPr lang="fr-FR" dirty="0" smtClean="0"/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Fiches &amp; Grilles E6  </a:t>
            </a:r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14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Réflexion préalable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806553"/>
            <a:ext cx="11639006" cy="3718072"/>
          </a:xfrm>
        </p:spPr>
        <p:txBody>
          <a:bodyPr rtlCol="0">
            <a:normAutofit fontScale="92500" lnSpcReduction="10000"/>
          </a:bodyPr>
          <a:lstStyle/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la politique réseau liée à une marque distributeur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poids des marques de distributeur vis-à-vis des autres marques présentes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la stratégie des groupes de la grande distribution et de leur réseau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540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3830"/>
            <a:ext cx="9965634" cy="2943970"/>
          </a:xfrm>
        </p:spPr>
        <p:txBody>
          <a:bodyPr/>
          <a:lstStyle/>
          <a:p>
            <a:pPr lvl="0"/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5433" y="1789043"/>
            <a:ext cx="695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002060"/>
                </a:solidFill>
              </a:rPr>
              <a:t>4. Traitement des questions </a:t>
            </a:r>
            <a:r>
              <a:rPr lang="fr-FR" dirty="0">
                <a:solidFill>
                  <a:srgbClr val="002060"/>
                </a:solidFill>
              </a:rPr>
              <a:t>à partir du suivi du tchat</a:t>
            </a:r>
          </a:p>
        </p:txBody>
      </p:sp>
    </p:spTree>
    <p:extLst>
      <p:ext uri="{BB962C8B-B14F-4D97-AF65-F5344CB8AC3E}">
        <p14:creationId xmlns:p14="http://schemas.microsoft.com/office/powerpoint/2010/main" xmlns="" val="7127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13830"/>
            <a:ext cx="9965634" cy="2943970"/>
          </a:xfrm>
        </p:spPr>
        <p:txBody>
          <a:bodyPr/>
          <a:lstStyle/>
          <a:p>
            <a:pPr lvl="0"/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49" y="537044"/>
            <a:ext cx="10048876" cy="155050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 Négociation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Digitalisation de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Relation Client</a:t>
            </a:r>
            <a:br>
              <a:rPr lang="fr-F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484081"/>
            <a:ext cx="10953750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5433" y="1789043"/>
            <a:ext cx="695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02060"/>
                </a:solidFill>
              </a:rPr>
              <a:t>Merci pour votre attention et au 20 mars….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8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problématique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806553"/>
            <a:ext cx="11639006" cy="3718072"/>
          </a:xfrm>
        </p:spPr>
        <p:txBody>
          <a:bodyPr rtlCol="0">
            <a:normAutofit fontScale="92500" lnSpcReduction="10000"/>
          </a:bodyPr>
          <a:lstStyle/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Les paniers foie gras </a:t>
            </a:r>
            <a:r>
              <a:rPr lang="fr-FR" sz="3200" cap="none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 </a:t>
            </a: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ne trouvaient pas de clients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Promotion dans l’établissement sur certains vins </a:t>
            </a:r>
            <a:r>
              <a:rPr lang="fr-FR" sz="3200" cap="none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 Reflets de France »</a:t>
            </a:r>
          </a:p>
          <a:p>
            <a:pPr marL="571500" indent="-5715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32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 en place d’une offre groupée « fois gras + vin »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34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4B51E1-C74D-449C-BB0F-29D3B4E7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401228"/>
            <a:ext cx="10607040" cy="1405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contexte</a:t>
            </a:r>
            <a:r>
              <a:rPr lang="fr-FR" dirty="0"/>
              <a:t/>
            </a:r>
            <a:br>
              <a:rPr lang="fr-FR" dirty="0"/>
            </a:b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9DA423-CAF6-4E19-8B64-D9F2C5AC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0" y="3074884"/>
            <a:ext cx="11880669" cy="3125891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Mission</a:t>
            </a:r>
            <a:r>
              <a:rPr lang="fr-FR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Mise en place d’une animation commerciale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800" cap="none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« Reflets de France »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6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Produits</a:t>
            </a:r>
            <a:r>
              <a:rPr lang="fr-FR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paniers cadeaux « foie gras + vin »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fr-FR" sz="38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anose="020B0506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fr-FR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Cibles</a:t>
            </a:r>
            <a:r>
              <a:rPr lang="fr-FR" sz="3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 : </a:t>
            </a:r>
            <a:r>
              <a:rPr lang="fr-FR" sz="3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consommateurs clients habituels de l’enseigne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0394F3-8635-4E26-A187-4B3DF6D332C5}"/>
              </a:ext>
            </a:extLst>
          </p:cNvPr>
          <p:cNvCxnSpPr/>
          <p:nvPr/>
        </p:nvCxnSpPr>
        <p:spPr>
          <a:xfrm flipH="1" flipV="1">
            <a:off x="2486025" y="1120920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C3F8C4E5-03D1-46FF-B1B7-FE7EAAA2A5FF}"/>
              </a:ext>
            </a:extLst>
          </p:cNvPr>
          <p:cNvCxnSpPr/>
          <p:nvPr/>
        </p:nvCxnSpPr>
        <p:spPr>
          <a:xfrm flipH="1" flipV="1">
            <a:off x="2486025" y="2327522"/>
            <a:ext cx="721995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376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578</TotalTime>
  <Words>2205</Words>
  <Application>Microsoft Office PowerPoint</Application>
  <PresentationFormat>Personnalisé</PresentationFormat>
  <Paragraphs>455</Paragraphs>
  <Slides>71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71</vt:i4>
      </vt:variant>
    </vt:vector>
  </HeadingPairs>
  <TitlesOfParts>
    <vt:vector size="74" baseType="lpstr">
      <vt:lpstr>Ion</vt:lpstr>
      <vt:lpstr>1_Ion</vt:lpstr>
      <vt:lpstr>Thème Office</vt:lpstr>
      <vt:lpstr>BTS Négociation et Digitalisation de la Relation Client  </vt:lpstr>
      <vt:lpstr>   Programme de la web-réunion </vt:lpstr>
      <vt:lpstr>BTS Négociation et Digitalisation de la Relation Client  </vt:lpstr>
      <vt:lpstr>BTS Négociation et Digitalisation de la Relation Client  </vt:lpstr>
      <vt:lpstr>BTS NDRC</vt:lpstr>
      <vt:lpstr>Cadre de l’activité </vt:lpstr>
      <vt:lpstr>Réflexion préalable </vt:lpstr>
      <vt:lpstr>problématique </vt:lpstr>
      <vt:lpstr>contexte </vt:lpstr>
      <vt:lpstr>Méthode / démarche </vt:lpstr>
      <vt:lpstr>Compétences -    savoirs associés </vt:lpstr>
      <vt:lpstr>conceptualisation </vt:lpstr>
      <vt:lpstr>Et si ce n’était pas fini ? </vt:lpstr>
      <vt:lpstr>problématique</vt:lpstr>
      <vt:lpstr>contexte </vt:lpstr>
      <vt:lpstr>Méthode / démarche </vt:lpstr>
      <vt:lpstr>Compétences    -    savoirs associés </vt:lpstr>
      <vt:lpstr>conceptualisation </vt:lpstr>
      <vt:lpstr>conclusion </vt:lpstr>
      <vt:lpstr>BTS NDRC</vt:lpstr>
      <vt:lpstr>Cadre de l’activité </vt:lpstr>
      <vt:lpstr>Problématique </vt:lpstr>
      <vt:lpstr>Contexte </vt:lpstr>
      <vt:lpstr>Méthode / démarche </vt:lpstr>
      <vt:lpstr>Compétences    -                        savoirs associés </vt:lpstr>
      <vt:lpstr>Compétences    -    savoirs associés </vt:lpstr>
      <vt:lpstr>Conceptualisation </vt:lpstr>
      <vt:lpstr>Développer le réseau ? </vt:lpstr>
      <vt:lpstr>Problématique </vt:lpstr>
      <vt:lpstr>Contexte </vt:lpstr>
      <vt:lpstr>Méthode / démarche </vt:lpstr>
      <vt:lpstr>Compétences    -    savoirs associés </vt:lpstr>
      <vt:lpstr>Diapositive 33</vt:lpstr>
      <vt:lpstr>BTS NDRC</vt:lpstr>
      <vt:lpstr>Cadre de l’activité </vt:lpstr>
      <vt:lpstr>Problématique </vt:lpstr>
      <vt:lpstr>Contexte </vt:lpstr>
      <vt:lpstr>Méthode / démarche </vt:lpstr>
      <vt:lpstr>Compétences    -                        savoirs associés </vt:lpstr>
      <vt:lpstr>Compétences    -    savoirs associés </vt:lpstr>
      <vt:lpstr>Conceptualisation </vt:lpstr>
      <vt:lpstr>Développer le réseau ? </vt:lpstr>
      <vt:lpstr>Problématique </vt:lpstr>
      <vt:lpstr>Contexte </vt:lpstr>
      <vt:lpstr>Méthode / démarche </vt:lpstr>
      <vt:lpstr>Compétences    -    savoirs associés </vt:lpstr>
      <vt:lpstr>Diapositive 47</vt:lpstr>
      <vt:lpstr>BTS Négociation et Digitalisation de la Relation Client  </vt:lpstr>
      <vt:lpstr>BTS Négociation et Digitalisation de la Relation Client  </vt:lpstr>
      <vt:lpstr>BTS Négociation et Digitalisation de la Relation Client  </vt:lpstr>
      <vt:lpstr>BTS Négociation et Digitalisation de la Relation Client  </vt:lpstr>
      <vt:lpstr>ÉPREUVE E5   Relation Client à distance et digitalisation  Première partie – épreuve ponctuelle écrite </vt:lpstr>
      <vt:lpstr>REMARQUES GÉNÉRALES</vt:lpstr>
      <vt:lpstr>CARACTÉRISTIQUES DU SUJET</vt:lpstr>
      <vt:lpstr>COMPÉTENCES ÉVALUÉES </vt:lpstr>
      <vt:lpstr>SAVOIRS ASSOCIÉS MOBILISÉS </vt:lpstr>
      <vt:lpstr>STRUCTURE DU SUJET </vt:lpstr>
      <vt:lpstr>STRUCTURE DU SUJET : Le Fond </vt:lpstr>
      <vt:lpstr>STRUCTURE DU SUJET : Le Fond </vt:lpstr>
      <vt:lpstr>STRUCTURE DU SUJET : La  Forme </vt:lpstr>
      <vt:lpstr>STRUCTURE DU SUJET : La  Forme </vt:lpstr>
      <vt:lpstr>À titre d’exemple… … et en se basant sur une étude de cas MGAC…</vt:lpstr>
      <vt:lpstr>La structure de l’étude était :</vt:lpstr>
      <vt:lpstr>La structure de la nouvelle étude pourrait être :</vt:lpstr>
      <vt:lpstr>Avec une réflexion commerciale…</vt:lpstr>
      <vt:lpstr>PRÉSENTATION DU SUJET</vt:lpstr>
      <vt:lpstr>ÉVALUATION </vt:lpstr>
      <vt:lpstr>Cahier des charges de l’Épreuve E5 Partie écrite</vt:lpstr>
      <vt:lpstr>BTS Négociation et Digitalisation de la Relation Client  </vt:lpstr>
      <vt:lpstr>BTS Négociation et Digitalisation de la Relation Client  </vt:lpstr>
      <vt:lpstr>BTS Négociation et Digitalisation de la Relation Client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btsnrc</cp:lastModifiedBy>
  <cp:revision>227</cp:revision>
  <dcterms:created xsi:type="dcterms:W3CDTF">2017-12-16T17:49:49Z</dcterms:created>
  <dcterms:modified xsi:type="dcterms:W3CDTF">2019-03-14T12:47:05Z</dcterms:modified>
</cp:coreProperties>
</file>