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3" r:id="rId1"/>
  </p:sldMasterIdLst>
  <p:notesMasterIdLst>
    <p:notesMasterId r:id="rId12"/>
  </p:notesMasterIdLst>
  <p:handoutMasterIdLst>
    <p:handoutMasterId r:id="rId13"/>
  </p:handoutMasterIdLst>
  <p:sldIdLst>
    <p:sldId id="260" r:id="rId2"/>
    <p:sldId id="264" r:id="rId3"/>
    <p:sldId id="275" r:id="rId4"/>
    <p:sldId id="276" r:id="rId5"/>
    <p:sldId id="266" r:id="rId6"/>
    <p:sldId id="287" r:id="rId7"/>
    <p:sldId id="268" r:id="rId8"/>
    <p:sldId id="272" r:id="rId9"/>
    <p:sldId id="281" r:id="rId10"/>
    <p:sldId id="282" r:id="rId11"/>
  </p:sldIdLst>
  <p:sldSz cx="9144000" cy="5143500" type="screen16x9"/>
  <p:notesSz cx="6735763" cy="986948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C66"/>
    <a:srgbClr val="FD80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3357" autoAdjust="0"/>
  </p:normalViewPr>
  <p:slideViewPr>
    <p:cSldViewPr snapToGrid="0" snapToObjects="1">
      <p:cViewPr varScale="1">
        <p:scale>
          <a:sx n="142" d="100"/>
          <a:sy n="142" d="100"/>
        </p:scale>
        <p:origin x="714" y="120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FC4F4-A8AD-2B45-A27F-DFAEA1DB8326}" type="datetimeFigureOut">
              <a:rPr lang="fr-FR" smtClean="0"/>
              <a:t>01/02/2021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DD885B-A978-D649-9DB8-1B155ED052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39619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3E917-53BA-384B-9D2E-3303C81FBF8B}" type="datetimeFigureOut">
              <a:rPr lang="fr-FR" smtClean="0"/>
              <a:t>01/02/2021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7788" y="739775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FBC358-DACA-544C-8002-C2E26FB7C4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9605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BC358-DACA-544C-8002-C2E26FB7C4C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5274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BC358-DACA-544C-8002-C2E26FB7C4C3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5274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L’entrée se fait par les compétences que l’on construit par les savoirs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BC358-DACA-544C-8002-C2E26FB7C4C3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3787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93312-A876-9049-83E3-56D426C90EED}" type="datetime1">
              <a:rPr lang="fr-FR" smtClean="0"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PNF BTS Tourisme 15/03/2019 ENC Bessières  IS/VW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F84E-1377-CA45-8036-3A253F166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8368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325D0-73D4-3A49-857F-071D972540C8}" type="datetime1">
              <a:rPr lang="fr-FR" smtClean="0"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PNF BTS Tourisme 15/03/2019 ENC Bessières  IS/VW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F84E-1377-CA45-8036-3A253F166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9122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2F3C-D56C-234D-841B-F60F46E4E9AA}" type="datetime1">
              <a:rPr lang="fr-FR" smtClean="0"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PNF BTS Tourisme 15/03/2019 ENC Bessières  IS/VW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F84E-1377-CA45-8036-3A253F166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6522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E2B77-78A7-FA44-8AEB-B1A03531B48E}" type="datetime1">
              <a:rPr lang="fr-FR" smtClean="0"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PNF BTS Tourisme 15/03/2019 ENC Bessières  IS/VW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F84E-1377-CA45-8036-3A253F166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107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7B22-1591-5142-AD28-E5BE245C8571}" type="datetime1">
              <a:rPr lang="fr-FR" smtClean="0"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PNF BTS Tourisme 15/03/2019 ENC Bessières  IS/VW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F84E-1377-CA45-8036-3A253F166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0229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A842-8353-EE44-A703-9B85C9F23FC6}" type="datetime1">
              <a:rPr lang="fr-FR" smtClean="0"/>
              <a:t>01/02/2021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PNF BTS Tourisme 15/03/2019 ENC Bessières  IS/VW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F84E-1377-CA45-8036-3A253F166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0811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4267B-860F-0B40-B516-97958A10879D}" type="datetime1">
              <a:rPr lang="fr-FR" smtClean="0"/>
              <a:t>01/02/2021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PNF BTS Tourisme 15/03/2019 ENC Bessières  IS/VW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F84E-1377-CA45-8036-3A253F166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4085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95DDE-BEA9-9244-9D96-64CA93D54812}" type="datetime1">
              <a:rPr lang="fr-FR" smtClean="0"/>
              <a:t>01/02/2021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PNF BTS Tourisme 15/03/2019 ENC Bessières  IS/VW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F84E-1377-CA45-8036-3A253F166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6103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6B841-FED8-F14B-949E-E80473F79A87}" type="datetime1">
              <a:rPr lang="fr-FR" smtClean="0"/>
              <a:t>01/02/2021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PNF BTS Tourisme 15/03/2019 ENC Bessières  IS/VW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F84E-1377-CA45-8036-3A253F166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511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AA3F8-494D-0E4B-AD76-405CFF7D7842}" type="datetime1">
              <a:rPr lang="fr-FR" smtClean="0"/>
              <a:t>01/02/2021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PNF BTS Tourisme 15/03/2019 ENC Bessières  IS/VW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F84E-1377-CA45-8036-3A253F166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6821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4286E-1BBD-CD41-944E-BB2EE07E6204}" type="datetime1">
              <a:rPr lang="fr-FR" smtClean="0"/>
              <a:t>01/02/2021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PNF BTS Tourisme 15/03/2019 ENC Bessières  IS/VW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F84E-1377-CA45-8036-3A253F166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115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E4298-78DA-0148-AB08-5BD8863AE11F}" type="datetime1">
              <a:rPr lang="fr-FR" smtClean="0"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PNF BTS Tourisme 15/03/2019 ENC Bessières  IS/VW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6F84E-1377-CA45-8036-3A253F1664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876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r 1"/>
          <p:cNvGrpSpPr/>
          <p:nvPr/>
        </p:nvGrpSpPr>
        <p:grpSpPr>
          <a:xfrm>
            <a:off x="0" y="0"/>
            <a:ext cx="9144000" cy="5143500"/>
            <a:chOff x="0" y="0"/>
            <a:chExt cx="9144000" cy="5143500"/>
          </a:xfrm>
        </p:grpSpPr>
        <p:cxnSp>
          <p:nvCxnSpPr>
            <p:cNvPr id="3" name="Connecteur droit 2"/>
            <p:cNvCxnSpPr/>
            <p:nvPr/>
          </p:nvCxnSpPr>
          <p:spPr>
            <a:xfrm>
              <a:off x="542638" y="0"/>
              <a:ext cx="46182" cy="5143500"/>
            </a:xfrm>
            <a:prstGeom prst="line">
              <a:avLst/>
            </a:prstGeom>
            <a:ln w="57150" cmpd="sng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Connecteur droit 3"/>
            <p:cNvCxnSpPr/>
            <p:nvPr/>
          </p:nvCxnSpPr>
          <p:spPr>
            <a:xfrm>
              <a:off x="438731" y="0"/>
              <a:ext cx="46182" cy="5143500"/>
            </a:xfrm>
            <a:prstGeom prst="line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necteur droit 4"/>
            <p:cNvCxnSpPr/>
            <p:nvPr/>
          </p:nvCxnSpPr>
          <p:spPr>
            <a:xfrm>
              <a:off x="0" y="4641280"/>
              <a:ext cx="9144000" cy="0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à coins arrondis 5"/>
            <p:cNvSpPr/>
            <p:nvPr/>
          </p:nvSpPr>
          <p:spPr>
            <a:xfrm>
              <a:off x="209905" y="4450702"/>
              <a:ext cx="556249" cy="409381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3" name="ZoneTexte 12"/>
          <p:cNvSpPr txBox="1"/>
          <p:nvPr/>
        </p:nvSpPr>
        <p:spPr>
          <a:xfrm>
            <a:off x="1610629" y="437783"/>
            <a:ext cx="6023069" cy="1384995"/>
          </a:xfrm>
          <a:prstGeom prst="rect">
            <a:avLst/>
          </a:prstGeom>
          <a:noFill/>
          <a:ln w="38100" cmpd="sng"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sz="3200" dirty="0" smtClean="0">
              <a:solidFill>
                <a:srgbClr val="000000"/>
              </a:solidFill>
              <a:latin typeface="Arial"/>
              <a:cs typeface="Calibri"/>
            </a:endParaRPr>
          </a:p>
          <a:p>
            <a:pPr algn="ctr"/>
            <a:r>
              <a:rPr lang="fr-FR" sz="2400" b="1" dirty="0" smtClean="0">
                <a:solidFill>
                  <a:srgbClr val="FF0000"/>
                </a:solidFill>
                <a:latin typeface="Arial"/>
                <a:cs typeface="Calibri"/>
              </a:rPr>
              <a:t>Élaboration </a:t>
            </a:r>
            <a:r>
              <a:rPr lang="fr-FR" sz="2400" b="1" dirty="0">
                <a:solidFill>
                  <a:srgbClr val="FF0000"/>
                </a:solidFill>
                <a:latin typeface="Arial"/>
                <a:cs typeface="Calibri"/>
              </a:rPr>
              <a:t>d’une </a:t>
            </a:r>
            <a:r>
              <a:rPr lang="fr-FR" sz="2400" b="1" dirty="0" smtClean="0">
                <a:solidFill>
                  <a:srgbClr val="FF0000"/>
                </a:solidFill>
                <a:latin typeface="Arial"/>
                <a:cs typeface="Calibri"/>
              </a:rPr>
              <a:t>prestation touristique</a:t>
            </a:r>
          </a:p>
          <a:p>
            <a:pPr algn="ctr"/>
            <a:endParaRPr lang="fr-FR" sz="2800" dirty="0">
              <a:solidFill>
                <a:srgbClr val="7F7F7F"/>
              </a:solidFill>
              <a:latin typeface="Arial"/>
              <a:cs typeface="Calibri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807" y="2130554"/>
            <a:ext cx="5365750" cy="1795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F84E-1377-CA45-8036-3A253F166462}" type="slidenum">
              <a:rPr lang="fr-FR" smtClean="0"/>
              <a:t>1</a:t>
            </a:fld>
            <a:endParaRPr lang="fr-FR"/>
          </a:p>
        </p:txBody>
      </p:sp>
      <p:sp>
        <p:nvSpPr>
          <p:cNvPr id="11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199" y="4767263"/>
            <a:ext cx="4026613" cy="273844"/>
          </a:xfrm>
        </p:spPr>
        <p:txBody>
          <a:bodyPr/>
          <a:lstStyle/>
          <a:p>
            <a:r>
              <a:rPr lang="fr-FR" dirty="0" smtClean="0"/>
              <a:t>PNF BTS Tourisme 15/03/2019 ENC Bessières - IS/VW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699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r 6"/>
          <p:cNvGrpSpPr/>
          <p:nvPr/>
        </p:nvGrpSpPr>
        <p:grpSpPr>
          <a:xfrm>
            <a:off x="0" y="0"/>
            <a:ext cx="9144000" cy="5143500"/>
            <a:chOff x="0" y="0"/>
            <a:chExt cx="9144000" cy="5143500"/>
          </a:xfrm>
        </p:grpSpPr>
        <p:cxnSp>
          <p:nvCxnSpPr>
            <p:cNvPr id="8" name="Connecteur droit 7"/>
            <p:cNvCxnSpPr/>
            <p:nvPr/>
          </p:nvCxnSpPr>
          <p:spPr>
            <a:xfrm>
              <a:off x="542638" y="0"/>
              <a:ext cx="46182" cy="5143500"/>
            </a:xfrm>
            <a:prstGeom prst="line">
              <a:avLst/>
            </a:prstGeom>
            <a:ln w="57150" cmpd="sng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/>
            <p:cNvCxnSpPr/>
            <p:nvPr/>
          </p:nvCxnSpPr>
          <p:spPr>
            <a:xfrm>
              <a:off x="438731" y="0"/>
              <a:ext cx="46182" cy="5143500"/>
            </a:xfrm>
            <a:prstGeom prst="line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/>
            <p:nvPr/>
          </p:nvCxnSpPr>
          <p:spPr>
            <a:xfrm>
              <a:off x="0" y="4641280"/>
              <a:ext cx="9144000" cy="0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à coins arrondis 10"/>
            <p:cNvSpPr/>
            <p:nvPr/>
          </p:nvSpPr>
          <p:spPr>
            <a:xfrm>
              <a:off x="209905" y="4450702"/>
              <a:ext cx="556249" cy="409381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F84E-1377-CA45-8036-3A253F166462}" type="slidenum">
              <a:rPr lang="fr-FR" smtClean="0"/>
              <a:t>10</a:t>
            </a:fld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741775" y="1080532"/>
            <a:ext cx="8205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/>
              <a:t>L</a:t>
            </a:r>
            <a:r>
              <a:rPr lang="fr-FR" dirty="0" smtClean="0"/>
              <a:t>es compétences langagières et rédactionnelles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La connaissance des territoires et des destinations, telle qu’abordée en Tourisme et Territoires (caractéristiques et potentialités du territoire ou de la destination)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741775" y="2301796"/>
            <a:ext cx="778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 smtClean="0"/>
              <a:t>Un questionnement sur une ou plusieurs des activités caractéristiques du pôle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71106" y="736600"/>
            <a:ext cx="2411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L’épreuve s’appuie sur :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871107" y="188945"/>
            <a:ext cx="5682093" cy="369332"/>
          </a:xfrm>
          <a:prstGeom prst="rect">
            <a:avLst/>
          </a:prstGeom>
          <a:solidFill>
            <a:srgbClr val="558ED5"/>
          </a:solidFill>
          <a:ln w="19050" cmpd="sng">
            <a:solidFill>
              <a:srgbClr val="558ED5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  <a:latin typeface="Arial"/>
                <a:cs typeface="Arial"/>
              </a:rPr>
              <a:t>Épreuve E5 : élaboration d’une prestation touristique</a:t>
            </a:r>
            <a:endParaRPr lang="fr-FR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199" y="4767263"/>
            <a:ext cx="4026613" cy="273844"/>
          </a:xfrm>
        </p:spPr>
        <p:txBody>
          <a:bodyPr/>
          <a:lstStyle/>
          <a:p>
            <a:r>
              <a:rPr lang="fr-FR" dirty="0" smtClean="0"/>
              <a:t>PNF BTS Tourisme 15/03/2019 ENC Bessières - IS/VW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603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r 6"/>
          <p:cNvGrpSpPr/>
          <p:nvPr/>
        </p:nvGrpSpPr>
        <p:grpSpPr>
          <a:xfrm>
            <a:off x="0" y="0"/>
            <a:ext cx="9144000" cy="5143500"/>
            <a:chOff x="0" y="0"/>
            <a:chExt cx="9144000" cy="5143500"/>
          </a:xfrm>
        </p:grpSpPr>
        <p:cxnSp>
          <p:nvCxnSpPr>
            <p:cNvPr id="8" name="Connecteur droit 7"/>
            <p:cNvCxnSpPr/>
            <p:nvPr/>
          </p:nvCxnSpPr>
          <p:spPr>
            <a:xfrm>
              <a:off x="542638" y="0"/>
              <a:ext cx="46182" cy="5143500"/>
            </a:xfrm>
            <a:prstGeom prst="line">
              <a:avLst/>
            </a:prstGeom>
            <a:ln w="57150" cmpd="sng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/>
            <p:cNvCxnSpPr/>
            <p:nvPr/>
          </p:nvCxnSpPr>
          <p:spPr>
            <a:xfrm>
              <a:off x="438731" y="0"/>
              <a:ext cx="46182" cy="5143500"/>
            </a:xfrm>
            <a:prstGeom prst="line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/>
            <p:nvPr/>
          </p:nvCxnSpPr>
          <p:spPr>
            <a:xfrm>
              <a:off x="0" y="4641280"/>
              <a:ext cx="9144000" cy="0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à coins arrondis 10"/>
            <p:cNvSpPr/>
            <p:nvPr/>
          </p:nvSpPr>
          <p:spPr>
            <a:xfrm>
              <a:off x="209905" y="4450702"/>
              <a:ext cx="556249" cy="409381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254001"/>
            <a:ext cx="6813932" cy="4131568"/>
          </a:xfrm>
          <a:prstGeom prst="rect">
            <a:avLst/>
          </a:prstGeom>
        </p:spPr>
      </p:pic>
      <p:sp>
        <p:nvSpPr>
          <p:cNvPr id="12" name="Bulle rectangulaire à coins arrondis 11"/>
          <p:cNvSpPr/>
          <p:nvPr/>
        </p:nvSpPr>
        <p:spPr>
          <a:xfrm>
            <a:off x="766154" y="3011748"/>
            <a:ext cx="2129446" cy="1179252"/>
          </a:xfrm>
          <a:prstGeom prst="wedgeRoundRectCallout">
            <a:avLst>
              <a:gd name="adj1" fmla="val -6263"/>
              <a:gd name="adj2" fmla="val -87075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rgbClr val="0000FF"/>
                </a:solidFill>
                <a:latin typeface="Arial"/>
                <a:cs typeface="Arial"/>
              </a:rPr>
              <a:t>Des activités professionnelles emblématiques </a:t>
            </a:r>
          </a:p>
        </p:txBody>
      </p:sp>
      <p:sp>
        <p:nvSpPr>
          <p:cNvPr id="13" name="Bulle rectangulaire à coins arrondis 12"/>
          <p:cNvSpPr/>
          <p:nvPr/>
        </p:nvSpPr>
        <p:spPr>
          <a:xfrm>
            <a:off x="6457043" y="462033"/>
            <a:ext cx="1883229" cy="934968"/>
          </a:xfrm>
          <a:prstGeom prst="wedgeRoundRectCallout">
            <a:avLst>
              <a:gd name="adj1" fmla="val -43620"/>
              <a:gd name="adj2" fmla="val 84219"/>
              <a:gd name="adj3" fmla="val 16667"/>
            </a:avLst>
          </a:prstGeom>
          <a:solidFill>
            <a:srgbClr val="FCD5B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rgbClr val="0000FF"/>
                </a:solidFill>
                <a:latin typeface="Arial"/>
                <a:cs typeface="Arial"/>
              </a:rPr>
              <a:t>Des compétences </a:t>
            </a:r>
            <a:endParaRPr lang="fr-FR" sz="1600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4" name="Bulle rectangulaire à coins arrondis 13"/>
          <p:cNvSpPr/>
          <p:nvPr/>
        </p:nvSpPr>
        <p:spPr>
          <a:xfrm>
            <a:off x="7126513" y="3011748"/>
            <a:ext cx="1705429" cy="925252"/>
          </a:xfrm>
          <a:prstGeom prst="wedgeRoundRectCallout">
            <a:avLst>
              <a:gd name="adj1" fmla="val -34052"/>
              <a:gd name="adj2" fmla="val -91278"/>
              <a:gd name="adj3" fmla="val 16667"/>
            </a:avLst>
          </a:prstGeom>
          <a:solidFill>
            <a:srgbClr val="FCD5B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rgbClr val="0000FF"/>
                </a:solidFill>
                <a:latin typeface="Arial"/>
                <a:cs typeface="Arial"/>
              </a:rPr>
              <a:t>Une unité de certification</a:t>
            </a:r>
            <a:endParaRPr lang="fr-FR" sz="1600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F84E-1377-CA45-8036-3A253F166462}" type="slidenum">
              <a:rPr lang="fr-FR" smtClean="0"/>
              <a:t>2</a:t>
            </a:fld>
            <a:endParaRPr lang="fr-FR"/>
          </a:p>
        </p:txBody>
      </p:sp>
      <p:sp>
        <p:nvSpPr>
          <p:cNvPr id="1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199" y="4767263"/>
            <a:ext cx="4026613" cy="273844"/>
          </a:xfrm>
        </p:spPr>
        <p:txBody>
          <a:bodyPr/>
          <a:lstStyle/>
          <a:p>
            <a:r>
              <a:rPr lang="fr-FR" dirty="0" smtClean="0"/>
              <a:t>PNF BTS Tourisme 15/03/2019 ENC Bessières - IS/VW</a:t>
            </a:r>
            <a:endParaRPr lang="fr-FR" dirty="0"/>
          </a:p>
        </p:txBody>
      </p:sp>
      <p:sp>
        <p:nvSpPr>
          <p:cNvPr id="2" name="Bulle rectangulaire à coins arrondis 1"/>
          <p:cNvSpPr/>
          <p:nvPr/>
        </p:nvSpPr>
        <p:spPr>
          <a:xfrm>
            <a:off x="3946523" y="1864484"/>
            <a:ext cx="2349500" cy="934967"/>
          </a:xfrm>
          <a:prstGeom prst="wedgeRoundRectCallout">
            <a:avLst>
              <a:gd name="adj1" fmla="val -20833"/>
              <a:gd name="adj2" fmla="val 50615"/>
              <a:gd name="adj3" fmla="val 16667"/>
            </a:avLst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000FF"/>
                </a:solidFill>
              </a:rPr>
              <a:t>Référentiel des Activités Professionnelles</a:t>
            </a:r>
            <a:endParaRPr lang="fr-FR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056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r 6"/>
          <p:cNvGrpSpPr/>
          <p:nvPr/>
        </p:nvGrpSpPr>
        <p:grpSpPr>
          <a:xfrm>
            <a:off x="0" y="0"/>
            <a:ext cx="9144000" cy="5143500"/>
            <a:chOff x="0" y="0"/>
            <a:chExt cx="9144000" cy="5143500"/>
          </a:xfrm>
        </p:grpSpPr>
        <p:cxnSp>
          <p:nvCxnSpPr>
            <p:cNvPr id="8" name="Connecteur droit 7"/>
            <p:cNvCxnSpPr/>
            <p:nvPr/>
          </p:nvCxnSpPr>
          <p:spPr>
            <a:xfrm>
              <a:off x="542638" y="0"/>
              <a:ext cx="46182" cy="5143500"/>
            </a:xfrm>
            <a:prstGeom prst="line">
              <a:avLst/>
            </a:prstGeom>
            <a:ln w="57150" cmpd="sng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/>
            <p:cNvCxnSpPr/>
            <p:nvPr/>
          </p:nvCxnSpPr>
          <p:spPr>
            <a:xfrm>
              <a:off x="438731" y="0"/>
              <a:ext cx="46182" cy="5143500"/>
            </a:xfrm>
            <a:prstGeom prst="line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/>
            <p:nvPr/>
          </p:nvCxnSpPr>
          <p:spPr>
            <a:xfrm>
              <a:off x="0" y="4641280"/>
              <a:ext cx="9144000" cy="0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à coins arrondis 10"/>
            <p:cNvSpPr/>
            <p:nvPr/>
          </p:nvSpPr>
          <p:spPr>
            <a:xfrm>
              <a:off x="209905" y="4450702"/>
              <a:ext cx="556249" cy="409381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F84E-1377-CA45-8036-3A253F166462}" type="slidenum">
              <a:rPr lang="fr-FR" smtClean="0"/>
              <a:t>3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739900" y="8636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871106" y="467313"/>
            <a:ext cx="4056493" cy="369332"/>
          </a:xfrm>
          <a:prstGeom prst="rect">
            <a:avLst/>
          </a:prstGeom>
          <a:solidFill>
            <a:srgbClr val="558ED5"/>
          </a:solidFill>
          <a:ln w="19050" cmpd="sng">
            <a:solidFill>
              <a:srgbClr val="558ED5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  <a:latin typeface="Arial"/>
                <a:cs typeface="Arial"/>
              </a:rPr>
              <a:t>Définition de la prestation touristique</a:t>
            </a:r>
            <a:endParaRPr lang="fr-FR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199" y="4767263"/>
            <a:ext cx="4026613" cy="273844"/>
          </a:xfrm>
        </p:spPr>
        <p:txBody>
          <a:bodyPr/>
          <a:lstStyle/>
          <a:p>
            <a:r>
              <a:rPr lang="fr-FR" dirty="0" smtClean="0"/>
              <a:t>PNF BTS Tourisme 15/03/2019 ENC Bessières - IS/VW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1636659" y="1423510"/>
            <a:ext cx="6163284" cy="1477328"/>
          </a:xfrm>
          <a:prstGeom prst="rect">
            <a:avLst/>
          </a:prstGeom>
          <a:noFill/>
          <a:ln w="28575" cmpd="sng">
            <a:solidFill>
              <a:srgbClr val="558ED5"/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marL="285750" indent="-285750">
              <a:buFont typeface="Arial"/>
              <a:buChar char="•"/>
            </a:pPr>
            <a:r>
              <a:rPr lang="fr-FR" dirty="0">
                <a:solidFill>
                  <a:schemeClr val="tx1"/>
                </a:solidFill>
              </a:rPr>
              <a:t>Elle s’inscrit dans un espace </a:t>
            </a:r>
            <a:r>
              <a:rPr lang="fr-FR" dirty="0" err="1">
                <a:solidFill>
                  <a:schemeClr val="tx1"/>
                </a:solidFill>
              </a:rPr>
              <a:t>socio-géographique</a:t>
            </a:r>
            <a:r>
              <a:rPr lang="fr-FR" dirty="0">
                <a:solidFill>
                  <a:schemeClr val="tx1"/>
                </a:solidFill>
              </a:rPr>
              <a:t> ciblé</a:t>
            </a:r>
          </a:p>
          <a:p>
            <a:pPr marL="285750" indent="-285750">
              <a:buFont typeface="Arial"/>
              <a:buChar char="•"/>
            </a:pPr>
            <a:r>
              <a:rPr lang="fr-FR" dirty="0">
                <a:solidFill>
                  <a:schemeClr val="tx1"/>
                </a:solidFill>
              </a:rPr>
              <a:t>Elle prend des formes diverses</a:t>
            </a:r>
          </a:p>
          <a:p>
            <a:pPr marL="285750" indent="-285750">
              <a:buFont typeface="Arial"/>
              <a:buChar char="•"/>
            </a:pPr>
            <a:r>
              <a:rPr lang="fr-FR" dirty="0">
                <a:solidFill>
                  <a:schemeClr val="tx1"/>
                </a:solidFill>
              </a:rPr>
              <a:t>Elle peut être un assemblage de services</a:t>
            </a:r>
          </a:p>
          <a:p>
            <a:pPr marL="285750" indent="-285750">
              <a:buFont typeface="Arial"/>
              <a:buChar char="•"/>
            </a:pPr>
            <a:r>
              <a:rPr lang="fr-FR" dirty="0">
                <a:solidFill>
                  <a:schemeClr val="tx1"/>
                </a:solidFill>
              </a:rPr>
              <a:t>Elle est commercialisée sous différentes formules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072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r 6"/>
          <p:cNvGrpSpPr/>
          <p:nvPr/>
        </p:nvGrpSpPr>
        <p:grpSpPr>
          <a:xfrm>
            <a:off x="0" y="0"/>
            <a:ext cx="9144000" cy="5143500"/>
            <a:chOff x="0" y="0"/>
            <a:chExt cx="9144000" cy="5143500"/>
          </a:xfrm>
        </p:grpSpPr>
        <p:cxnSp>
          <p:nvCxnSpPr>
            <p:cNvPr id="8" name="Connecteur droit 7"/>
            <p:cNvCxnSpPr/>
            <p:nvPr/>
          </p:nvCxnSpPr>
          <p:spPr>
            <a:xfrm>
              <a:off x="542638" y="0"/>
              <a:ext cx="46182" cy="5143500"/>
            </a:xfrm>
            <a:prstGeom prst="line">
              <a:avLst/>
            </a:prstGeom>
            <a:ln w="57150" cmpd="sng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/>
            <p:cNvCxnSpPr/>
            <p:nvPr/>
          </p:nvCxnSpPr>
          <p:spPr>
            <a:xfrm>
              <a:off x="438731" y="0"/>
              <a:ext cx="46182" cy="5143500"/>
            </a:xfrm>
            <a:prstGeom prst="line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/>
            <p:nvPr/>
          </p:nvCxnSpPr>
          <p:spPr>
            <a:xfrm>
              <a:off x="0" y="4641280"/>
              <a:ext cx="9144000" cy="0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à coins arrondis 10"/>
            <p:cNvSpPr/>
            <p:nvPr/>
          </p:nvSpPr>
          <p:spPr>
            <a:xfrm>
              <a:off x="209905" y="4450702"/>
              <a:ext cx="556249" cy="409381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F84E-1377-CA45-8036-3A253F166462}" type="slidenum">
              <a:rPr lang="fr-FR" smtClean="0"/>
              <a:t>4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739900" y="8636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766154" y="691634"/>
            <a:ext cx="70326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 smtClean="0"/>
              <a:t>On se place du point de vue de l’organisation qui élabore la prestation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Contexte informationnel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Contexte technologique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Contexte relationnel</a:t>
            </a:r>
          </a:p>
        </p:txBody>
      </p:sp>
      <p:sp>
        <p:nvSpPr>
          <p:cNvPr id="6" name="Rectangle 5"/>
          <p:cNvSpPr/>
          <p:nvPr/>
        </p:nvSpPr>
        <p:spPr>
          <a:xfrm>
            <a:off x="806311" y="2696375"/>
            <a:ext cx="7162800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/>
              <a:t>Respect du cahier des charges (attentes du client/commanditaire)</a:t>
            </a:r>
          </a:p>
          <a:p>
            <a:pPr marL="285750" indent="-285750">
              <a:buFont typeface="Arial"/>
              <a:buChar char="•"/>
            </a:pPr>
            <a:r>
              <a:rPr lang="fr-FR" dirty="0"/>
              <a:t>Prise en compte des contraintes réglementaires, de délais et de budget</a:t>
            </a:r>
          </a:p>
          <a:p>
            <a:pPr marL="285750" indent="-285750">
              <a:buFont typeface="Arial"/>
              <a:buChar char="•"/>
            </a:pPr>
            <a:r>
              <a:rPr lang="fr-FR" dirty="0"/>
              <a:t>Cohérence de la démarche mise en œuvre</a:t>
            </a:r>
          </a:p>
          <a:p>
            <a:pPr marL="285750" indent="-285750">
              <a:buFont typeface="Arial"/>
              <a:buChar char="•"/>
            </a:pPr>
            <a:r>
              <a:rPr lang="fr-FR" dirty="0"/>
              <a:t>Qualité de la prestation proposée</a:t>
            </a:r>
          </a:p>
          <a:p>
            <a:pPr marL="285750" indent="-285750">
              <a:buFont typeface="Arial"/>
              <a:buChar char="•"/>
            </a:pPr>
            <a:r>
              <a:rPr lang="fr-FR" dirty="0"/>
              <a:t>Respect des objectifs commerciaux, organisationnels, éthiques et </a:t>
            </a:r>
            <a:r>
              <a:rPr lang="fr-FR" dirty="0" smtClean="0"/>
              <a:t>financiers du </a:t>
            </a:r>
            <a:r>
              <a:rPr lang="fr-FR" dirty="0"/>
              <a:t>prestataire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871106" y="188945"/>
            <a:ext cx="6113894" cy="369332"/>
          </a:xfrm>
          <a:prstGeom prst="rect">
            <a:avLst/>
          </a:prstGeom>
          <a:solidFill>
            <a:srgbClr val="558ED5"/>
          </a:solidFill>
          <a:ln w="19050" cmpd="sng">
            <a:solidFill>
              <a:srgbClr val="558ED5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  <a:latin typeface="Arial"/>
                <a:cs typeface="Arial"/>
              </a:rPr>
              <a:t>Les conditions de réalisation de la prestation touristique</a:t>
            </a:r>
            <a:endParaRPr lang="fr-FR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871106" y="2113174"/>
            <a:ext cx="6113894" cy="369332"/>
          </a:xfrm>
          <a:prstGeom prst="rect">
            <a:avLst/>
          </a:prstGeom>
          <a:solidFill>
            <a:srgbClr val="558ED5"/>
          </a:solidFill>
          <a:ln w="19050" cmpd="sng">
            <a:solidFill>
              <a:srgbClr val="558ED5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  <a:latin typeface="Arial"/>
                <a:cs typeface="Arial"/>
              </a:rPr>
              <a:t>Les résultats attendus</a:t>
            </a:r>
            <a:endParaRPr lang="fr-FR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199" y="4767263"/>
            <a:ext cx="4026613" cy="273844"/>
          </a:xfrm>
        </p:spPr>
        <p:txBody>
          <a:bodyPr/>
          <a:lstStyle/>
          <a:p>
            <a:r>
              <a:rPr lang="fr-FR" dirty="0" smtClean="0"/>
              <a:t>PNF BTS Tourisme 15/03/2019 ENC Bessières - IS/VW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396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154" y="47625"/>
            <a:ext cx="7992083" cy="4576721"/>
          </a:xfrm>
          <a:prstGeom prst="rect">
            <a:avLst/>
          </a:prstGeom>
        </p:spPr>
      </p:pic>
      <p:grpSp>
        <p:nvGrpSpPr>
          <p:cNvPr id="7" name="Grouper 6"/>
          <p:cNvGrpSpPr/>
          <p:nvPr/>
        </p:nvGrpSpPr>
        <p:grpSpPr>
          <a:xfrm>
            <a:off x="0" y="0"/>
            <a:ext cx="9144000" cy="5143500"/>
            <a:chOff x="0" y="0"/>
            <a:chExt cx="9144000" cy="5143500"/>
          </a:xfrm>
        </p:grpSpPr>
        <p:cxnSp>
          <p:nvCxnSpPr>
            <p:cNvPr id="8" name="Connecteur droit 7"/>
            <p:cNvCxnSpPr/>
            <p:nvPr/>
          </p:nvCxnSpPr>
          <p:spPr>
            <a:xfrm>
              <a:off x="542638" y="0"/>
              <a:ext cx="46182" cy="5143500"/>
            </a:xfrm>
            <a:prstGeom prst="line">
              <a:avLst/>
            </a:prstGeom>
            <a:ln w="57150" cmpd="sng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/>
            <p:cNvCxnSpPr/>
            <p:nvPr/>
          </p:nvCxnSpPr>
          <p:spPr>
            <a:xfrm>
              <a:off x="438731" y="0"/>
              <a:ext cx="46182" cy="5143500"/>
            </a:xfrm>
            <a:prstGeom prst="line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/>
            <p:nvPr/>
          </p:nvCxnSpPr>
          <p:spPr>
            <a:xfrm>
              <a:off x="0" y="4641280"/>
              <a:ext cx="9144000" cy="0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à coins arrondis 10"/>
            <p:cNvSpPr/>
            <p:nvPr/>
          </p:nvSpPr>
          <p:spPr>
            <a:xfrm>
              <a:off x="209905" y="4450702"/>
              <a:ext cx="556249" cy="409381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F84E-1377-CA45-8036-3A253F166462}" type="slidenum">
              <a:rPr lang="fr-FR" smtClean="0"/>
              <a:t>5</a:t>
            </a:fld>
            <a:endParaRPr lang="fr-FR"/>
          </a:p>
        </p:txBody>
      </p:sp>
      <p:sp>
        <p:nvSpPr>
          <p:cNvPr id="1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199" y="4767263"/>
            <a:ext cx="4026613" cy="273844"/>
          </a:xfrm>
        </p:spPr>
        <p:txBody>
          <a:bodyPr/>
          <a:lstStyle/>
          <a:p>
            <a:r>
              <a:rPr lang="fr-FR" dirty="0" smtClean="0"/>
              <a:t>PNF BTS Tourisme 15/03/2019 ENC Bessières - IS/VW</a:t>
            </a:r>
            <a:endParaRPr lang="fr-FR" dirty="0"/>
          </a:p>
        </p:txBody>
      </p:sp>
      <p:sp>
        <p:nvSpPr>
          <p:cNvPr id="2" name="Bulle rectangulaire à coins arrondis 1"/>
          <p:cNvSpPr/>
          <p:nvPr/>
        </p:nvSpPr>
        <p:spPr>
          <a:xfrm>
            <a:off x="4921250" y="1889125"/>
            <a:ext cx="2032000" cy="1206500"/>
          </a:xfrm>
          <a:prstGeom prst="wedgeRoundRectCallout">
            <a:avLst>
              <a:gd name="adj1" fmla="val -20833"/>
              <a:gd name="adj2" fmla="val 49342"/>
              <a:gd name="adj3" fmla="val 16667"/>
            </a:avLst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000FF"/>
                </a:solidFill>
              </a:rPr>
              <a:t>Référentiel de certification</a:t>
            </a:r>
            <a:endParaRPr lang="fr-FR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99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r 6"/>
          <p:cNvGrpSpPr/>
          <p:nvPr/>
        </p:nvGrpSpPr>
        <p:grpSpPr>
          <a:xfrm>
            <a:off x="0" y="0"/>
            <a:ext cx="9144000" cy="5143500"/>
            <a:chOff x="0" y="0"/>
            <a:chExt cx="9144000" cy="5143500"/>
          </a:xfrm>
        </p:grpSpPr>
        <p:cxnSp>
          <p:nvCxnSpPr>
            <p:cNvPr id="8" name="Connecteur droit 7"/>
            <p:cNvCxnSpPr/>
            <p:nvPr/>
          </p:nvCxnSpPr>
          <p:spPr>
            <a:xfrm>
              <a:off x="542638" y="0"/>
              <a:ext cx="46182" cy="5143500"/>
            </a:xfrm>
            <a:prstGeom prst="line">
              <a:avLst/>
            </a:prstGeom>
            <a:ln w="57150" cmpd="sng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/>
            <p:cNvCxnSpPr/>
            <p:nvPr/>
          </p:nvCxnSpPr>
          <p:spPr>
            <a:xfrm>
              <a:off x="438731" y="0"/>
              <a:ext cx="46182" cy="5143500"/>
            </a:xfrm>
            <a:prstGeom prst="line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/>
            <p:nvPr/>
          </p:nvCxnSpPr>
          <p:spPr>
            <a:xfrm>
              <a:off x="0" y="4641280"/>
              <a:ext cx="9144000" cy="0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à coins arrondis 10"/>
            <p:cNvSpPr/>
            <p:nvPr/>
          </p:nvSpPr>
          <p:spPr>
            <a:xfrm>
              <a:off x="209905" y="4450702"/>
              <a:ext cx="556249" cy="409381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F84E-1377-CA45-8036-3A253F166462}" type="slidenum">
              <a:rPr lang="fr-FR" smtClean="0"/>
              <a:t>6</a:t>
            </a:fld>
            <a:endParaRPr lang="fr-FR"/>
          </a:p>
        </p:txBody>
      </p:sp>
      <p:sp>
        <p:nvSpPr>
          <p:cNvPr id="1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199" y="4767263"/>
            <a:ext cx="4026613" cy="273844"/>
          </a:xfrm>
        </p:spPr>
        <p:txBody>
          <a:bodyPr/>
          <a:lstStyle/>
          <a:p>
            <a:r>
              <a:rPr lang="fr-FR" dirty="0" smtClean="0"/>
              <a:t>PNF BTS Tourisme 15/03/2019 ENC Bessières - IS/VW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732" y="26195"/>
            <a:ext cx="8248068" cy="4629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47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r 1"/>
          <p:cNvGrpSpPr/>
          <p:nvPr/>
        </p:nvGrpSpPr>
        <p:grpSpPr>
          <a:xfrm>
            <a:off x="0" y="0"/>
            <a:ext cx="9144000" cy="5143500"/>
            <a:chOff x="0" y="0"/>
            <a:chExt cx="9144000" cy="5143500"/>
          </a:xfrm>
        </p:grpSpPr>
        <p:cxnSp>
          <p:nvCxnSpPr>
            <p:cNvPr id="3" name="Connecteur droit 2"/>
            <p:cNvCxnSpPr/>
            <p:nvPr/>
          </p:nvCxnSpPr>
          <p:spPr>
            <a:xfrm>
              <a:off x="542638" y="0"/>
              <a:ext cx="46182" cy="5143500"/>
            </a:xfrm>
            <a:prstGeom prst="line">
              <a:avLst/>
            </a:prstGeom>
            <a:ln w="57150" cmpd="sng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Connecteur droit 3"/>
            <p:cNvCxnSpPr/>
            <p:nvPr/>
          </p:nvCxnSpPr>
          <p:spPr>
            <a:xfrm>
              <a:off x="438731" y="0"/>
              <a:ext cx="46182" cy="5143500"/>
            </a:xfrm>
            <a:prstGeom prst="line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necteur droit 4"/>
            <p:cNvCxnSpPr/>
            <p:nvPr/>
          </p:nvCxnSpPr>
          <p:spPr>
            <a:xfrm>
              <a:off x="0" y="4641280"/>
              <a:ext cx="9144000" cy="0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à coins arrondis 5"/>
            <p:cNvSpPr/>
            <p:nvPr/>
          </p:nvSpPr>
          <p:spPr>
            <a:xfrm>
              <a:off x="209905" y="4450702"/>
              <a:ext cx="556249" cy="409381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3" name="ZoneTexte 12"/>
          <p:cNvSpPr txBox="1"/>
          <p:nvPr/>
        </p:nvSpPr>
        <p:spPr>
          <a:xfrm>
            <a:off x="1610630" y="437783"/>
            <a:ext cx="5692928" cy="954107"/>
          </a:xfrm>
          <a:prstGeom prst="rect">
            <a:avLst/>
          </a:prstGeom>
          <a:noFill/>
          <a:ln w="38100" cmpd="sng"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fr-FR" sz="2800" dirty="0" smtClean="0">
              <a:solidFill>
                <a:srgbClr val="000000"/>
              </a:solidFill>
              <a:latin typeface="Arial"/>
              <a:cs typeface="Calibri"/>
            </a:endParaRPr>
          </a:p>
          <a:p>
            <a:pPr algn="ctr"/>
            <a:endParaRPr lang="fr-FR" sz="2800" dirty="0">
              <a:solidFill>
                <a:srgbClr val="7F7F7F"/>
              </a:solidFill>
              <a:latin typeface="Arial"/>
              <a:cs typeface="Calibri"/>
            </a:endParaRP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F84E-1377-CA45-8036-3A253F166462}" type="slidenum">
              <a:rPr lang="fr-FR" smtClean="0"/>
              <a:t>7</a:t>
            </a:fld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878" y="149787"/>
            <a:ext cx="7862921" cy="4365511"/>
          </a:xfrm>
          <a:prstGeom prst="rect">
            <a:avLst/>
          </a:prstGeom>
        </p:spPr>
      </p:pic>
      <p:sp>
        <p:nvSpPr>
          <p:cNvPr id="8" name="Bulle ronde 7"/>
          <p:cNvSpPr/>
          <p:nvPr/>
        </p:nvSpPr>
        <p:spPr>
          <a:xfrm>
            <a:off x="438731" y="2749550"/>
            <a:ext cx="2540000" cy="1104900"/>
          </a:xfrm>
          <a:prstGeom prst="wedgeEllipseCallout">
            <a:avLst>
              <a:gd name="adj1" fmla="val 62667"/>
              <a:gd name="adj2" fmla="val -53592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rgbClr val="0000FF"/>
                </a:solidFill>
                <a:latin typeface="Arial"/>
                <a:cs typeface="Arial"/>
              </a:rPr>
              <a:t>Des indicateurs pour l’enseignement </a:t>
            </a:r>
            <a:endParaRPr lang="fr-FR" sz="1600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199" y="4767263"/>
            <a:ext cx="4026613" cy="273844"/>
          </a:xfrm>
        </p:spPr>
        <p:txBody>
          <a:bodyPr/>
          <a:lstStyle/>
          <a:p>
            <a:r>
              <a:rPr lang="fr-FR" dirty="0" smtClean="0"/>
              <a:t>PNF BTS Tourisme 15/03/2019 ENC Bessières - IS/VW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470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r 6"/>
          <p:cNvGrpSpPr/>
          <p:nvPr/>
        </p:nvGrpSpPr>
        <p:grpSpPr>
          <a:xfrm>
            <a:off x="0" y="0"/>
            <a:ext cx="9144000" cy="5143500"/>
            <a:chOff x="0" y="0"/>
            <a:chExt cx="9144000" cy="5143500"/>
          </a:xfrm>
        </p:grpSpPr>
        <p:cxnSp>
          <p:nvCxnSpPr>
            <p:cNvPr id="8" name="Connecteur droit 7"/>
            <p:cNvCxnSpPr/>
            <p:nvPr/>
          </p:nvCxnSpPr>
          <p:spPr>
            <a:xfrm>
              <a:off x="542638" y="0"/>
              <a:ext cx="46182" cy="5143500"/>
            </a:xfrm>
            <a:prstGeom prst="line">
              <a:avLst/>
            </a:prstGeom>
            <a:ln w="57150" cmpd="sng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/>
            <p:cNvCxnSpPr/>
            <p:nvPr/>
          </p:nvCxnSpPr>
          <p:spPr>
            <a:xfrm>
              <a:off x="438731" y="0"/>
              <a:ext cx="46182" cy="5143500"/>
            </a:xfrm>
            <a:prstGeom prst="line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/>
            <p:nvPr/>
          </p:nvCxnSpPr>
          <p:spPr>
            <a:xfrm>
              <a:off x="0" y="4641280"/>
              <a:ext cx="9144000" cy="0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à coins arrondis 10"/>
            <p:cNvSpPr/>
            <p:nvPr/>
          </p:nvSpPr>
          <p:spPr>
            <a:xfrm>
              <a:off x="209905" y="4450702"/>
              <a:ext cx="556249" cy="409381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F84E-1377-CA45-8036-3A253F166462}" type="slidenum">
              <a:rPr lang="fr-FR" smtClean="0"/>
              <a:t>8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739900" y="8636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222445"/>
              </p:ext>
            </p:extLst>
          </p:nvPr>
        </p:nvGraphicFramePr>
        <p:xfrm>
          <a:off x="1149866" y="700286"/>
          <a:ext cx="7765534" cy="3303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2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27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330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2012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2018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8011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baseline="0" dirty="0" smtClean="0"/>
                        <a:t>Épreuve E4 : Élaboration de l’offre touristique : 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baseline="0" dirty="0" smtClean="0"/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fr-FR" baseline="0" dirty="0" smtClean="0"/>
                        <a:t>U41 : Tourisme et territoire</a:t>
                      </a:r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fr-FR" baseline="0" dirty="0" smtClean="0"/>
                    </a:p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fr-FR" baseline="0" dirty="0" smtClean="0"/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fr-FR" baseline="0" dirty="0" smtClean="0"/>
                        <a:t>U42 : Production d’une prestation touristique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Un bloc de compétences = une unité de certification</a:t>
                      </a:r>
                    </a:p>
                    <a:p>
                      <a:pPr algn="l"/>
                      <a:endParaRPr lang="fr-FR" b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Bloc 7 de compétences </a:t>
                      </a:r>
                    </a:p>
                    <a:p>
                      <a:pPr algn="l"/>
                      <a:r>
                        <a:rPr lang="fr-FR" b="0" i="0" baseline="0" dirty="0" smtClean="0">
                          <a:solidFill>
                            <a:srgbClr val="FF0000"/>
                          </a:solidFill>
                        </a:rPr>
                        <a:t>Épreuve E3 : Tourisme et territoires</a:t>
                      </a:r>
                    </a:p>
                    <a:p>
                      <a:pPr algn="l"/>
                      <a:endParaRPr lang="fr-FR" b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Bloc 2 de compétences </a:t>
                      </a:r>
                    </a:p>
                    <a:p>
                      <a:pPr algn="l"/>
                      <a:r>
                        <a:rPr lang="fr-FR" b="0" i="0" baseline="0" dirty="0" smtClean="0">
                          <a:solidFill>
                            <a:srgbClr val="FF0000"/>
                          </a:solidFill>
                        </a:rPr>
                        <a:t>Épreuve E5 : Élaboration d’une prestation touristique</a:t>
                      </a:r>
                    </a:p>
                    <a:p>
                      <a:pPr algn="l"/>
                      <a:endParaRPr lang="fr-FR" b="1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199" y="4767263"/>
            <a:ext cx="4026613" cy="273844"/>
          </a:xfrm>
        </p:spPr>
        <p:txBody>
          <a:bodyPr/>
          <a:lstStyle/>
          <a:p>
            <a:r>
              <a:rPr lang="fr-FR" dirty="0" smtClean="0"/>
              <a:t>PNF BTS Tourisme 15/03/2019 ENC Bessières - IS/VW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871107" y="188945"/>
            <a:ext cx="5682093" cy="369332"/>
          </a:xfrm>
          <a:prstGeom prst="rect">
            <a:avLst/>
          </a:prstGeom>
          <a:solidFill>
            <a:srgbClr val="558ED5"/>
          </a:solidFill>
          <a:ln w="19050" cmpd="sng">
            <a:solidFill>
              <a:srgbClr val="558ED5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  <a:latin typeface="Arial"/>
                <a:cs typeface="Arial"/>
              </a:rPr>
              <a:t>Épreuve E5 : élaboration d’une prestation touristique</a:t>
            </a:r>
            <a:endParaRPr lang="fr-FR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5521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r 6"/>
          <p:cNvGrpSpPr/>
          <p:nvPr/>
        </p:nvGrpSpPr>
        <p:grpSpPr>
          <a:xfrm>
            <a:off x="0" y="0"/>
            <a:ext cx="9144000" cy="5143500"/>
            <a:chOff x="0" y="0"/>
            <a:chExt cx="9144000" cy="5143500"/>
          </a:xfrm>
        </p:grpSpPr>
        <p:cxnSp>
          <p:nvCxnSpPr>
            <p:cNvPr id="8" name="Connecteur droit 7"/>
            <p:cNvCxnSpPr/>
            <p:nvPr/>
          </p:nvCxnSpPr>
          <p:spPr>
            <a:xfrm>
              <a:off x="542638" y="0"/>
              <a:ext cx="46182" cy="5143500"/>
            </a:xfrm>
            <a:prstGeom prst="line">
              <a:avLst/>
            </a:prstGeom>
            <a:ln w="57150" cmpd="sng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/>
            <p:cNvCxnSpPr/>
            <p:nvPr/>
          </p:nvCxnSpPr>
          <p:spPr>
            <a:xfrm>
              <a:off x="438731" y="0"/>
              <a:ext cx="46182" cy="5143500"/>
            </a:xfrm>
            <a:prstGeom prst="line">
              <a:avLst/>
            </a:prstGeom>
            <a:ln w="76200" cmpd="sng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/>
            <p:nvPr/>
          </p:nvCxnSpPr>
          <p:spPr>
            <a:xfrm>
              <a:off x="0" y="4641280"/>
              <a:ext cx="9144000" cy="0"/>
            </a:xfrm>
            <a:prstGeom prst="line">
              <a:avLst/>
            </a:prstGeom>
            <a:ln w="7620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à coins arrondis 10"/>
            <p:cNvSpPr/>
            <p:nvPr/>
          </p:nvSpPr>
          <p:spPr>
            <a:xfrm>
              <a:off x="209905" y="4450702"/>
              <a:ext cx="556249" cy="409381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6F84E-1377-CA45-8036-3A253F166462}" type="slidenum">
              <a:rPr lang="fr-FR" smtClean="0"/>
              <a:t>9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741775" y="805934"/>
            <a:ext cx="2813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/>
              <a:t>E</a:t>
            </a:r>
            <a:r>
              <a:rPr lang="fr-FR" dirty="0" smtClean="0"/>
              <a:t>tude de cas de 4 heures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741775" y="1188998"/>
            <a:ext cx="8205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 smtClean="0"/>
              <a:t>Apprécier l’aptitude du candidat à construire et promouvoir une prestation touristique correspondant à une demande identifiée en prenant en compte  :</a:t>
            </a:r>
          </a:p>
          <a:p>
            <a:pPr marL="285750" indent="-285750">
              <a:buFontTx/>
              <a:buChar char="-"/>
            </a:pPr>
            <a:r>
              <a:rPr lang="fr-FR" i="1" dirty="0" smtClean="0"/>
              <a:t>Les contraintes et opportunités de l’environnement dans lequel s’inscrit la demande</a:t>
            </a:r>
          </a:p>
          <a:p>
            <a:pPr marL="285750" indent="-285750">
              <a:buFontTx/>
              <a:buChar char="-"/>
            </a:pPr>
            <a:r>
              <a:rPr lang="fr-FR" i="1" dirty="0" smtClean="0"/>
              <a:t>Les forces et faiblesses de l’organisation prestataire</a:t>
            </a:r>
            <a:endParaRPr lang="fr-FR" i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741775" y="2475468"/>
            <a:ext cx="5570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 smtClean="0"/>
              <a:t>Un questionnement  à partir d’une base documentaire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766154" y="3474998"/>
            <a:ext cx="5237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 smtClean="0"/>
              <a:t>Indicateurs d’évaluation du bloc 2 de compétences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741775" y="3036332"/>
            <a:ext cx="6186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 smtClean="0"/>
              <a:t>L’épreuve se fonde sur les activités et compétences du bloc 2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871107" y="188945"/>
            <a:ext cx="5682093" cy="369332"/>
          </a:xfrm>
          <a:prstGeom prst="rect">
            <a:avLst/>
          </a:prstGeom>
          <a:solidFill>
            <a:srgbClr val="558ED5"/>
          </a:solidFill>
          <a:ln w="19050" cmpd="sng">
            <a:solidFill>
              <a:srgbClr val="558ED5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  <a:latin typeface="Arial"/>
                <a:cs typeface="Arial"/>
              </a:rPr>
              <a:t>Épreuve E5 : élaboration d’une prestation touristique</a:t>
            </a:r>
            <a:endParaRPr lang="fr-FR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1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199" y="4767263"/>
            <a:ext cx="4026613" cy="273844"/>
          </a:xfrm>
        </p:spPr>
        <p:txBody>
          <a:bodyPr/>
          <a:lstStyle/>
          <a:p>
            <a:r>
              <a:rPr lang="fr-FR" dirty="0" smtClean="0"/>
              <a:t>PNF BTS Tourisme 15/03/2019 ENC Bessières - IS/VW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40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résentation ENS v1 - copi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Modèle présentation ENS v1 - copie.potx</Template>
  <TotalTime>2097</TotalTime>
  <Words>423</Words>
  <Application>Microsoft Office PowerPoint</Application>
  <PresentationFormat>Affichage à l'écran (16:9)</PresentationFormat>
  <Paragraphs>77</Paragraphs>
  <Slides>10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3" baseType="lpstr">
      <vt:lpstr>Arial</vt:lpstr>
      <vt:lpstr>Calibri</vt:lpstr>
      <vt:lpstr>Modèle présentation ENS v1 - copie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>isabelle souhaib</Manager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Isabelle Souhaïb;Véronique Wurster</dc:creator>
  <dc:description>PNF ENC Bessières Paris</dc:description>
  <cp:lastModifiedBy>Jamila Khaddam-ellah</cp:lastModifiedBy>
  <cp:revision>17</cp:revision>
  <dcterms:created xsi:type="dcterms:W3CDTF">2019-01-04T11:01:46Z</dcterms:created>
  <dcterms:modified xsi:type="dcterms:W3CDTF">2021-02-01T13:20:31Z</dcterms:modified>
  <cp:version>version 3</cp:version>
</cp:coreProperties>
</file>