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trictFirstAndLastChars="0" saveSubsetFonts="1" autoCompressPictures="0">
  <p:sldMasterIdLst>
    <p:sldMasterId id="2147483648" r:id="rId1"/>
    <p:sldMasterId id="2147483816" r:id="rId2"/>
  </p:sldMasterIdLst>
  <p:notesMasterIdLst>
    <p:notesMasterId r:id="rId29"/>
  </p:notesMasterIdLst>
  <p:handoutMasterIdLst>
    <p:handoutMasterId r:id="rId30"/>
  </p:handoutMasterIdLst>
  <p:sldIdLst>
    <p:sldId id="256" r:id="rId3"/>
    <p:sldId id="438" r:id="rId4"/>
    <p:sldId id="442" r:id="rId5"/>
    <p:sldId id="444" r:id="rId6"/>
    <p:sldId id="445" r:id="rId7"/>
    <p:sldId id="446" r:id="rId8"/>
    <p:sldId id="447" r:id="rId9"/>
    <p:sldId id="439" r:id="rId10"/>
    <p:sldId id="425" r:id="rId11"/>
    <p:sldId id="427" r:id="rId12"/>
    <p:sldId id="428" r:id="rId13"/>
    <p:sldId id="430" r:id="rId14"/>
    <p:sldId id="431" r:id="rId15"/>
    <p:sldId id="433" r:id="rId16"/>
    <p:sldId id="434" r:id="rId17"/>
    <p:sldId id="440" r:id="rId18"/>
    <p:sldId id="453" r:id="rId19"/>
    <p:sldId id="451" r:id="rId20"/>
    <p:sldId id="455" r:id="rId21"/>
    <p:sldId id="456" r:id="rId22"/>
    <p:sldId id="452" r:id="rId23"/>
    <p:sldId id="458" r:id="rId24"/>
    <p:sldId id="457" r:id="rId25"/>
    <p:sldId id="441" r:id="rId26"/>
    <p:sldId id="373" r:id="rId27"/>
    <p:sldId id="414" r:id="rId28"/>
  </p:sldIdLst>
  <p:sldSz cx="13004800" cy="97536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46" autoAdjust="0"/>
    <p:restoredTop sz="93619" autoAdjust="0"/>
  </p:normalViewPr>
  <p:slideViewPr>
    <p:cSldViewPr>
      <p:cViewPr>
        <p:scale>
          <a:sx n="30" d="100"/>
          <a:sy n="30" d="100"/>
        </p:scale>
        <p:origin x="2766" y="152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IC-SRV-AD\travail2\secretaires\Etudes%20et%20Conjonctures\Rapports%20de%20branche\Organismes%20de%20Tourisme\RAPPORT\FC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89846359033111"/>
          <c:y val="0.23850203748834614"/>
          <c:w val="0.46694686305179994"/>
          <c:h val="0.61061347156287604"/>
        </c:manualLayout>
      </c:layout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1832-4F0B-B39F-40FEAAC77B3A}"/>
              </c:ext>
            </c:extLst>
          </c:dPt>
          <c:dPt>
            <c:idx val="1"/>
            <c:bubble3D val="0"/>
            <c:spPr>
              <a:solidFill>
                <a:srgbClr val="006600"/>
              </a:solidFill>
            </c:spPr>
            <c:extLst>
              <c:ext xmlns:c16="http://schemas.microsoft.com/office/drawing/2014/chart" uri="{C3380CC4-5D6E-409C-BE32-E72D297353CC}">
                <c16:uniqueId val="{00000003-1832-4F0B-B39F-40FEAAC77B3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5-1832-4F0B-B39F-40FEAAC77B3A}"/>
              </c:ext>
            </c:extLst>
          </c:dPt>
          <c:dPt>
            <c:idx val="3"/>
            <c:bubble3D val="0"/>
            <c:spPr>
              <a:solidFill>
                <a:srgbClr val="FFCC00"/>
              </a:solidFill>
            </c:spPr>
            <c:extLst>
              <c:ext xmlns:c16="http://schemas.microsoft.com/office/drawing/2014/chart" uri="{C3380CC4-5D6E-409C-BE32-E72D297353CC}">
                <c16:uniqueId val="{00000007-1832-4F0B-B39F-40FEAAC77B3A}"/>
              </c:ext>
            </c:extLst>
          </c:dPt>
          <c:dLbls>
            <c:dLbl>
              <c:idx val="1"/>
              <c:layout>
                <c:manualLayout>
                  <c:x val="9.3216022494196582E-2"/>
                  <c:y val="-6.857571155655462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ysClr val="windowText" lastClr="000000"/>
                      </a:solidFill>
                      <a:latin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895157889436484"/>
                      <c:h val="6.72179310919468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832-4F0B-B39F-40FEAAC77B3A}"/>
                </c:ext>
              </c:extLst>
            </c:dLbl>
            <c:dLbl>
              <c:idx val="2"/>
              <c:layout>
                <c:manualLayout>
                  <c:x val="-6.2197045513195798E-2"/>
                  <c:y val="-0.205390992792567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832-4F0B-B39F-40FEAAC77B3A}"/>
                </c:ext>
              </c:extLst>
            </c:dLbl>
            <c:dLbl>
              <c:idx val="3"/>
              <c:layout>
                <c:manualLayout>
                  <c:x val="7.2091825467677464E-2"/>
                  <c:y val="0.1068664061968193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ysClr val="windowText" lastClr="000000"/>
                      </a:solidFill>
                      <a:latin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832-4F0B-B39F-40FEAAC77B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Feuil2!$A$27:$D$27</c:f>
              <c:strCache>
                <c:ptCount val="4"/>
                <c:pt idx="0">
                  <c:v>Destination régions</c:v>
                </c:pt>
                <c:pt idx="1">
                  <c:v>Gîtes de France</c:v>
                </c:pt>
                <c:pt idx="2">
                  <c:v>Office de Tourisme de France</c:v>
                </c:pt>
                <c:pt idx="3">
                  <c:v>Tourisme et territoires</c:v>
                </c:pt>
              </c:strCache>
            </c:strRef>
          </c:cat>
          <c:val>
            <c:numRef>
              <c:f>Feuil2!$A$28:$D$28</c:f>
              <c:numCache>
                <c:formatCode>0.0%</c:formatCode>
                <c:ptCount val="4"/>
                <c:pt idx="0" formatCode="0%">
                  <c:v>0.06</c:v>
                </c:pt>
                <c:pt idx="1">
                  <c:v>3.5000000000000003E-2</c:v>
                </c:pt>
                <c:pt idx="2">
                  <c:v>0.755</c:v>
                </c:pt>
                <c:pt idx="3" formatCode="0%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832-4F0B-B39F-40FEAAC77B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0.51394</cdr:x>
      <cdr:y>0.06483</cdr:y>
    </cdr:from>
    <cdr:to>
      <cdr:x>0.6639</cdr:x>
      <cdr:y>0.14284</cdr:y>
    </cdr:to>
    <cdr:pic>
      <cdr:nvPicPr>
        <cdr:cNvPr id="10" name="Picture 4" descr="RÃ©sultat de recherche d'images pour &quot;destination rÃ©gions&quot;">
          <a:extLst xmlns:a="http://schemas.openxmlformats.org/drawingml/2006/main"/>
        </cdr:cNvPr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t="1" b="13831"/>
        <a:stretch xmlns:a="http://schemas.openxmlformats.org/drawingml/2006/main"/>
      </cdr:blipFill>
      <cdr:spPr bwMode="auto">
        <a:xfrm xmlns:a="http://schemas.openxmlformats.org/drawingml/2006/main">
          <a:off x="2041326" y="194512"/>
          <a:ext cx="595629" cy="234059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0.81603</cdr:x>
      <cdr:y>0.12889</cdr:y>
    </cdr:from>
    <cdr:to>
      <cdr:x>0.93933</cdr:x>
      <cdr:y>0.28807</cdr:y>
    </cdr:to>
    <cdr:pic>
      <cdr:nvPicPr>
        <cdr:cNvPr id="11" name="Picture 10" descr="RÃ©sultat de recherche d'images pour &quot;gites de france&quot;">
          <a:extLst xmlns:a="http://schemas.openxmlformats.org/drawingml/2006/main"/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241210" y="386708"/>
          <a:ext cx="489739" cy="477599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0.18942</cdr:x>
      <cdr:y>0.02812</cdr:y>
    </cdr:from>
    <cdr:to>
      <cdr:x>0.30588</cdr:x>
      <cdr:y>0.22337</cdr:y>
    </cdr:to>
    <cdr:pic>
      <cdr:nvPicPr>
        <cdr:cNvPr id="12" name="Picture 6" descr="RÃ©sultat de recherche d'images pour &quot;tourisme territoire&quot;">
          <a:extLst xmlns:a="http://schemas.openxmlformats.org/drawingml/2006/main"/>
        </cdr:cNvPr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t="2" b="23112"/>
        <a:stretch xmlns:a="http://schemas.openxmlformats.org/drawingml/2006/main"/>
      </cdr:blipFill>
      <cdr:spPr bwMode="auto">
        <a:xfrm xmlns:a="http://schemas.openxmlformats.org/drawingml/2006/main">
          <a:off x="752345" y="84381"/>
          <a:ext cx="462571" cy="58582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0.13222</cdr:x>
      <cdr:y>0.58546</cdr:y>
    </cdr:from>
    <cdr:to>
      <cdr:x>0.245</cdr:x>
      <cdr:y>0.82501</cdr:y>
    </cdr:to>
    <cdr:pic>
      <cdr:nvPicPr>
        <cdr:cNvPr id="13" name="Picture 8" descr="Offices de Tourisme de France - FÃ©dÃ©ration Nationale">
          <a:extLst xmlns:a="http://schemas.openxmlformats.org/drawingml/2006/main"/>
        </cdr:cNvPr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4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27448" t="5224" r="28135" b="17852"/>
        <a:stretch xmlns:a="http://schemas.openxmlformats.org/drawingml/2006/main"/>
      </cdr:blipFill>
      <cdr:spPr bwMode="auto">
        <a:xfrm xmlns:a="http://schemas.openxmlformats.org/drawingml/2006/main">
          <a:off x="525175" y="1756590"/>
          <a:ext cx="447954" cy="718739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0.76499</cdr:x>
      <cdr:y>0.2836</cdr:y>
    </cdr:from>
    <cdr:to>
      <cdr:x>0.97553</cdr:x>
      <cdr:y>0.37746</cdr:y>
    </cdr:to>
    <cdr:sp macro="" textlink="">
      <cdr:nvSpPr>
        <cdr:cNvPr id="6" name="Text Box 20">
          <a:extLst xmlns:a="http://schemas.openxmlformats.org/drawingml/2006/main"/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38475" y="850900"/>
          <a:ext cx="836258" cy="2816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 lIns="27432" tIns="22860" rIns="0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r-FR" sz="1000" b="0" i="0" u="none" strike="noStrike" baseline="0" dirty="0">
              <a:solidFill>
                <a:srgbClr val="6E6E6E"/>
              </a:solidFill>
              <a:latin typeface="Calibri" panose="020F0502020204030204" pitchFamily="34" charset="0"/>
              <a:cs typeface="Calibri" panose="020F0502020204030204" pitchFamily="34" charset="0"/>
            </a:rPr>
            <a:t>450 salariés</a:t>
          </a:r>
        </a:p>
      </cdr:txBody>
    </cdr:sp>
  </cdr:relSizeAnchor>
  <cdr:relSizeAnchor xmlns:cdr="http://schemas.openxmlformats.org/drawingml/2006/chartDrawing">
    <cdr:from>
      <cdr:x>0.08153</cdr:x>
      <cdr:y>0.82963</cdr:y>
    </cdr:from>
    <cdr:to>
      <cdr:x>0.31446</cdr:x>
      <cdr:y>0.92349</cdr:y>
    </cdr:to>
    <cdr:sp macro="" textlink="">
      <cdr:nvSpPr>
        <cdr:cNvPr id="7" name="Text Box 20">
          <a:extLst xmlns:a="http://schemas.openxmlformats.org/drawingml/2006/main"/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3850" y="2489200"/>
          <a:ext cx="925158" cy="2816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 lIns="27432" tIns="22860" rIns="0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r-FR" sz="1000" b="0" i="0" u="none" strike="noStrike" baseline="0" dirty="0">
              <a:solidFill>
                <a:srgbClr val="6E6E6E"/>
              </a:solidFill>
              <a:latin typeface="Calibri" panose="020F0502020204030204" pitchFamily="34" charset="0"/>
              <a:cs typeface="Calibri" panose="020F0502020204030204" pitchFamily="34" charset="0"/>
            </a:rPr>
            <a:t>10 100 salariés</a:t>
          </a:r>
        </a:p>
      </cdr:txBody>
    </cdr:sp>
  </cdr:relSizeAnchor>
  <cdr:relSizeAnchor xmlns:cdr="http://schemas.openxmlformats.org/drawingml/2006/chartDrawing">
    <cdr:from>
      <cdr:x>0.13509</cdr:x>
      <cdr:y>0.20741</cdr:y>
    </cdr:from>
    <cdr:to>
      <cdr:x>0.34563</cdr:x>
      <cdr:y>0.30127</cdr:y>
    </cdr:to>
    <cdr:sp macro="" textlink="">
      <cdr:nvSpPr>
        <cdr:cNvPr id="8" name="Text Box 20">
          <a:extLst xmlns:a="http://schemas.openxmlformats.org/drawingml/2006/main"/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6575" y="622300"/>
          <a:ext cx="836258" cy="2816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 lIns="27432" tIns="22860" rIns="0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r-FR" sz="1000" b="0" i="0" u="none" strike="noStrike" baseline="0" dirty="0">
              <a:solidFill>
                <a:srgbClr val="6E6E6E"/>
              </a:solidFill>
              <a:latin typeface="Calibri" panose="020F0502020204030204" pitchFamily="34" charset="0"/>
              <a:cs typeface="Calibri" panose="020F0502020204030204" pitchFamily="34" charset="0"/>
            </a:rPr>
            <a:t>2 000 salariés</a:t>
          </a:r>
        </a:p>
      </cdr:txBody>
    </cdr:sp>
  </cdr:relSizeAnchor>
  <cdr:relSizeAnchor xmlns:cdr="http://schemas.openxmlformats.org/drawingml/2006/chartDrawing">
    <cdr:from>
      <cdr:x>0.48521</cdr:x>
      <cdr:y>0.13439</cdr:y>
    </cdr:from>
    <cdr:to>
      <cdr:x>0.69575</cdr:x>
      <cdr:y>0.22825</cdr:y>
    </cdr:to>
    <cdr:sp macro="" textlink="">
      <cdr:nvSpPr>
        <cdr:cNvPr id="9" name="Text Box 20">
          <a:extLst xmlns:a="http://schemas.openxmlformats.org/drawingml/2006/main"/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27225" y="403225"/>
          <a:ext cx="836258" cy="2816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 lIns="27432" tIns="22860" rIns="0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r-FR" sz="1000" b="0" i="0" u="none" strike="noStrike" baseline="0" dirty="0">
              <a:solidFill>
                <a:srgbClr val="6E6E6E"/>
              </a:solidFill>
              <a:latin typeface="Calibri" panose="020F0502020204030204" pitchFamily="34" charset="0"/>
              <a:cs typeface="Calibri" panose="020F0502020204030204" pitchFamily="34" charset="0"/>
            </a:rPr>
            <a:t>850 salariés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E975021-5BD4-40CB-866C-C10F1AA32532}" type="datetimeFigureOut">
              <a:rPr lang="fr-FR"/>
              <a:pPr>
                <a:defRPr/>
              </a:pPr>
              <a:t>01/02/2021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510852C-0797-408E-840F-A868EA5E2AD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E125676-80DD-401A-822B-E4DDE2A5A2B0}" type="datetimeFigureOut">
              <a:rPr lang="fr-FR"/>
              <a:pPr>
                <a:defRPr/>
              </a:pPr>
              <a:t>01/02/2021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3B857AA-E7E7-4CC5-9CA1-58D55A95CEA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fld id="{F4A76CEB-EAEF-476C-923D-7005BCC37B08}" type="slidenum">
              <a:rPr lang="fr-FR" altLang="fr-FR" sz="1200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10</a:t>
            </a:fld>
            <a:endParaRPr lang="fr-FR" altLang="fr-FR" sz="120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fld id="{8D89DEE2-C05B-44EB-92BF-9B65385D516B}" type="slidenum">
              <a:rPr lang="fr-FR" altLang="fr-FR" sz="1200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11</a:t>
            </a:fld>
            <a:endParaRPr lang="fr-FR" altLang="fr-FR" sz="120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mtClean="0"/>
              <a:t>De nombreux services déployés dans les OT du réseau depuis 2009 : accueil numérique, écrans connectés, accueil hors les murs, rdv personnalisés, internet de séjour, conciergerie.</a:t>
            </a:r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fld id="{C306D2FA-1B2E-4F27-886F-6961DFE42213}" type="slidenum">
              <a:rPr lang="fr-FR" altLang="fr-FR" sz="1200" smtClean="0"/>
              <a:pPr/>
              <a:t>13</a:t>
            </a:fld>
            <a:endParaRPr lang="fr-FR" altLang="fr-FR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mtClean="0"/>
              <a:t>De nombreux services déployés dans les OT du réseau depuis 2009 : accueil numérique, écrans connectés, accueil hors les murs, rdv personnalisés, internet de séjour, conciergerie.</a:t>
            </a:r>
          </a:p>
        </p:txBody>
      </p:sp>
      <p:sp>
        <p:nvSpPr>
          <p:cNvPr id="522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fld id="{A42D60B1-2D22-4E2F-BF09-AAC5B4EAFD8E}" type="slidenum">
              <a:rPr lang="fr-FR" altLang="fr-FR" sz="1200" smtClean="0"/>
              <a:pPr/>
              <a:t>14</a:t>
            </a:fld>
            <a:endParaRPr lang="fr-FR" altLang="fr-FR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mtClean="0"/>
              <a:t>De nombreux services déployés dans les OT du réseau depuis 2009 : accueil numérique, écrans connectés, accueil hors les murs, rdv personnalisés, internet de séjour, conciergerie.</a:t>
            </a:r>
          </a:p>
        </p:txBody>
      </p:sp>
      <p:sp>
        <p:nvSpPr>
          <p:cNvPr id="542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fld id="{8A42C463-48D1-4119-8491-56193BEE8E5C}" type="slidenum">
              <a:rPr lang="fr-FR" altLang="fr-FR" sz="1200" smtClean="0"/>
              <a:pPr/>
              <a:t>15</a:t>
            </a:fld>
            <a:endParaRPr lang="fr-FR" altLang="fr-FR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75369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45531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51725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lIns="130046" tIns="65023" rIns="130046" bIns="65023"/>
          <a:lstStyle>
            <a:lvl1pPr algn="ctr" eaLnBrk="1" hangingPunct="1">
              <a:defRPr/>
            </a:lvl1pPr>
          </a:lstStyle>
          <a:p>
            <a:pPr>
              <a:defRPr/>
            </a:pPr>
            <a:fld id="{6E4638D4-07AE-4EE3-AB24-02D540D6D7FD}" type="datetimeFigureOut">
              <a:rPr lang="fr-FR"/>
              <a:pPr>
                <a:defRPr/>
              </a:pPr>
              <a:t>01/02/2021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lIns="130046" tIns="65023" rIns="130046" bIns="65023"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fld id="{EDF71B57-9D4C-49F5-A91B-6849A030694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6028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 userDrawn="1"/>
        </p:nvCxnSpPr>
        <p:spPr>
          <a:xfrm>
            <a:off x="1016000" y="1106488"/>
            <a:ext cx="7600950" cy="0"/>
          </a:xfrm>
          <a:prstGeom prst="line">
            <a:avLst/>
          </a:prstGeom>
          <a:ln w="25400">
            <a:solidFill>
              <a:srgbClr val="A9C5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288" y="152400"/>
            <a:ext cx="758825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36A7B-C523-42E5-8B1F-FD736BA297AB}" type="datetime1">
              <a:rPr lang="fr-FR"/>
              <a:pPr>
                <a:defRPr/>
              </a:pPr>
              <a:t>01/02/2021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Rencontres du quartier Henri IV du château de Fontainebleau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DB911-8C09-42EE-A4AC-1FC35A9F3A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047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 userDrawn="1"/>
        </p:nvCxnSpPr>
        <p:spPr>
          <a:xfrm>
            <a:off x="1016000" y="1106488"/>
            <a:ext cx="7600950" cy="0"/>
          </a:xfrm>
          <a:prstGeom prst="line">
            <a:avLst/>
          </a:prstGeom>
          <a:ln w="25400">
            <a:solidFill>
              <a:srgbClr val="A9C5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288" y="152400"/>
            <a:ext cx="758825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36A7B-C523-42E5-8B1F-FD736BA297AB}" type="datetime1">
              <a:rPr lang="fr-FR"/>
              <a:pPr>
                <a:defRPr/>
              </a:pPr>
              <a:t>01/02/2021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Rencontres du quartier Henri IV du château de Fontainebleau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0CE9F-AA63-4D96-A5EB-ADAA5531BE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494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 userDrawn="1"/>
        </p:nvCxnSpPr>
        <p:spPr>
          <a:xfrm>
            <a:off x="1016000" y="1106488"/>
            <a:ext cx="7600950" cy="0"/>
          </a:xfrm>
          <a:prstGeom prst="line">
            <a:avLst/>
          </a:prstGeom>
          <a:ln w="25400">
            <a:solidFill>
              <a:srgbClr val="A9C5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288" y="152400"/>
            <a:ext cx="758825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36A7B-C523-42E5-8B1F-FD736BA297AB}" type="datetime1">
              <a:rPr lang="fr-FR"/>
              <a:pPr>
                <a:defRPr/>
              </a:pPr>
              <a:t>01/02/2021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Rencontres du quartier Henri IV du château de Fontainebleau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B0C42-2DD8-46BC-A00F-E66667099FE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573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 userDrawn="1"/>
        </p:nvCxnSpPr>
        <p:spPr>
          <a:xfrm>
            <a:off x="1016000" y="1106488"/>
            <a:ext cx="7600950" cy="0"/>
          </a:xfrm>
          <a:prstGeom prst="line">
            <a:avLst/>
          </a:prstGeom>
          <a:ln w="25400">
            <a:solidFill>
              <a:srgbClr val="A9C5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288" y="152400"/>
            <a:ext cx="758825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36A7B-C523-42E5-8B1F-FD736BA297AB}" type="datetime1">
              <a:rPr lang="fr-FR"/>
              <a:pPr>
                <a:defRPr/>
              </a:pPr>
              <a:t>01/02/2021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Rencontres du quartier Henri IV du château de Fontainebleau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12EB4-29C4-452C-B2E0-7969C05A8D9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40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 userDrawn="1"/>
        </p:nvCxnSpPr>
        <p:spPr>
          <a:xfrm>
            <a:off x="1016000" y="1106488"/>
            <a:ext cx="7600950" cy="0"/>
          </a:xfrm>
          <a:prstGeom prst="line">
            <a:avLst/>
          </a:prstGeom>
          <a:ln w="25400">
            <a:solidFill>
              <a:srgbClr val="A9C5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288" y="152400"/>
            <a:ext cx="758825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36A7B-C523-42E5-8B1F-FD736BA297AB}" type="datetime1">
              <a:rPr lang="fr-FR"/>
              <a:pPr>
                <a:defRPr/>
              </a:pPr>
              <a:t>01/02/2021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Rencontres du quartier Henri IV du château de Fontainebleau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6E06C-5BD9-4B61-902F-934C52E7E2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226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 userDrawn="1"/>
        </p:nvCxnSpPr>
        <p:spPr>
          <a:xfrm>
            <a:off x="1016000" y="1106488"/>
            <a:ext cx="7600950" cy="0"/>
          </a:xfrm>
          <a:prstGeom prst="line">
            <a:avLst/>
          </a:prstGeom>
          <a:ln w="25400">
            <a:solidFill>
              <a:srgbClr val="A9C5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288" y="152400"/>
            <a:ext cx="758825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36A7B-C523-42E5-8B1F-FD736BA297AB}" type="datetime1">
              <a:rPr lang="fr-FR"/>
              <a:pPr>
                <a:defRPr/>
              </a:pPr>
              <a:t>01/02/2021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Rencontres du quartier Henri IV du château de Fontainebleau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0D4E5-E283-4707-B611-F82F0005990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87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 userDrawn="1"/>
        </p:nvCxnSpPr>
        <p:spPr>
          <a:xfrm>
            <a:off x="1016000" y="1106488"/>
            <a:ext cx="7600950" cy="0"/>
          </a:xfrm>
          <a:prstGeom prst="line">
            <a:avLst/>
          </a:prstGeom>
          <a:ln w="25400">
            <a:solidFill>
              <a:srgbClr val="A9C5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288" y="152400"/>
            <a:ext cx="758825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36A7B-C523-42E5-8B1F-FD736BA297AB}" type="datetime1">
              <a:rPr lang="fr-FR"/>
              <a:pPr>
                <a:defRPr/>
              </a:pPr>
              <a:t>01/02/2021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Rencontres du quartier Henri IV du château de Fontainebleau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45629-7003-4874-A653-DC9CB167AE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073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07550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 userDrawn="1"/>
        </p:nvCxnSpPr>
        <p:spPr>
          <a:xfrm>
            <a:off x="1016000" y="1106488"/>
            <a:ext cx="7600950" cy="0"/>
          </a:xfrm>
          <a:prstGeom prst="line">
            <a:avLst/>
          </a:prstGeom>
          <a:ln w="25400">
            <a:solidFill>
              <a:srgbClr val="A9C5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288" y="152400"/>
            <a:ext cx="758825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36A7B-C523-42E5-8B1F-FD736BA297AB}" type="datetime1">
              <a:rPr lang="fr-FR"/>
              <a:pPr>
                <a:defRPr/>
              </a:pPr>
              <a:t>01/02/2021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Rencontres du quartier Henri IV du château de Fontainebleau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E3B96-27E4-4B5C-A8DA-AA53DA53FA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334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 userDrawn="1"/>
        </p:nvCxnSpPr>
        <p:spPr>
          <a:xfrm>
            <a:off x="1016000" y="1106488"/>
            <a:ext cx="7600950" cy="0"/>
          </a:xfrm>
          <a:prstGeom prst="line">
            <a:avLst/>
          </a:prstGeom>
          <a:ln w="25400">
            <a:solidFill>
              <a:srgbClr val="A9C5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288" y="152400"/>
            <a:ext cx="758825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36A7B-C523-42E5-8B1F-FD736BA297AB}" type="datetime1">
              <a:rPr lang="fr-FR"/>
              <a:pPr>
                <a:defRPr/>
              </a:pPr>
              <a:t>01/02/2021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Rencontres du quartier Henri IV du château de Fontainebleau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38F78-D24E-4ADA-A9A9-13963064ED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607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 userDrawn="1"/>
        </p:nvCxnSpPr>
        <p:spPr>
          <a:xfrm>
            <a:off x="1016000" y="1106488"/>
            <a:ext cx="7600950" cy="0"/>
          </a:xfrm>
          <a:prstGeom prst="line">
            <a:avLst/>
          </a:prstGeom>
          <a:ln w="25400">
            <a:solidFill>
              <a:srgbClr val="A9C5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288" y="152400"/>
            <a:ext cx="758825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36A7B-C523-42E5-8B1F-FD736BA297AB}" type="datetime1">
              <a:rPr lang="fr-FR"/>
              <a:pPr>
                <a:defRPr/>
              </a:pPr>
              <a:t>01/02/2021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Rencontres du quartier Henri IV du château de Fontainebleau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23127-28A3-45AC-A36F-20510FFE788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797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 userDrawn="1"/>
        </p:nvCxnSpPr>
        <p:spPr>
          <a:xfrm>
            <a:off x="1016000" y="1106488"/>
            <a:ext cx="7600950" cy="0"/>
          </a:xfrm>
          <a:prstGeom prst="line">
            <a:avLst/>
          </a:prstGeom>
          <a:ln w="25400">
            <a:solidFill>
              <a:srgbClr val="A9C5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288" y="152400"/>
            <a:ext cx="758825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36A7B-C523-42E5-8B1F-FD736BA297AB}" type="datetime1">
              <a:rPr lang="fr-FR"/>
              <a:pPr>
                <a:defRPr/>
              </a:pPr>
              <a:t>01/02/2021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Rencontres du quartier Henri IV du château de Fontainebleau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78587-967C-4521-B531-406477DFF0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664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fld id="{BA7921E4-8BFA-4084-9FD7-75B8D3A1497C}" type="datetimeFigureOut">
              <a:rPr lang="fr-FR"/>
              <a:pPr>
                <a:defRPr/>
              </a:pPr>
              <a:t>01/02/2021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fld id="{F82488B0-4A57-4FB2-8EC4-65380A1A933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6576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fld id="{3772A22F-60F1-4568-A048-FEB28D298248}" type="datetimeFigureOut">
              <a:rPr lang="fr-FR"/>
              <a:pPr>
                <a:defRPr/>
              </a:pPr>
              <a:t>01/02/2021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fld id="{B4A2DE05-A154-4F52-AA48-568BD708B72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4414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fld id="{D8A25817-075F-45C8-A2C9-402A81005C60}" type="datetimeFigureOut">
              <a:rPr lang="fr-FR"/>
              <a:pPr>
                <a:defRPr/>
              </a:pPr>
              <a:t>01/02/2021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fld id="{880CBD7C-4E8C-4100-A2FA-8B7F311D318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19556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fld id="{5CDEC642-7AC6-47E4-90F5-243C46668F15}" type="datetimeFigureOut">
              <a:rPr lang="fr-FR"/>
              <a:pPr>
                <a:defRPr/>
              </a:pPr>
              <a:t>01/02/2021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fld id="{EBF8B247-B358-42CF-9E49-65A40AE9C34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7486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fld id="{B4E4C00D-75E0-4823-BBB3-8AF8DFC4FD45}" type="datetimeFigureOut">
              <a:rPr lang="fr-FR"/>
              <a:pPr>
                <a:defRPr/>
              </a:pPr>
              <a:t>01/02/2021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fld id="{280BBC9E-1DBC-445D-93D6-E4F7CE1F5FB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6250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fld id="{AD959F5C-941D-4971-AE4C-ED5BC14BAEDE}" type="datetimeFigureOut">
              <a:rPr lang="fr-FR"/>
              <a:pPr>
                <a:defRPr/>
              </a:pPr>
              <a:t>01/02/2021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fld id="{634FDDDF-004C-4813-8F0B-AE7F9B89261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786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1244577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fld id="{199C8A76-A1B4-40FB-997A-69357D2A397A}" type="datetimeFigureOut">
              <a:rPr lang="fr-FR"/>
              <a:pPr>
                <a:defRPr/>
              </a:pPr>
              <a:t>01/02/2021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fld id="{5D52C03D-BE9B-46DE-8E07-69A56F1E5BB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0554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fld id="{9C10C85D-8D65-472E-B5DC-AC30BC2D33B4}" type="datetimeFigureOut">
              <a:rPr lang="fr-FR"/>
              <a:pPr>
                <a:defRPr/>
              </a:pPr>
              <a:t>01/02/2021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fld id="{620F98CC-66BF-45E6-AE53-B51BA5C04CD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34162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fld id="{0EBED9AA-7396-44CE-A088-04889986455F}" type="datetimeFigureOut">
              <a:rPr lang="fr-FR"/>
              <a:pPr>
                <a:defRPr/>
              </a:pPr>
              <a:t>01/02/2021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fld id="{167C42D1-416D-4313-A10F-C7320C0B03D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1921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fld id="{691326BC-C60A-4BC7-AFFC-AD396188FD8B}" type="datetimeFigureOut">
              <a:rPr lang="fr-FR"/>
              <a:pPr>
                <a:defRPr/>
              </a:pPr>
              <a:t>01/02/2021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fld id="{2F3C960F-6209-4527-9266-784873727E5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32804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fld id="{9CCCB4EC-B378-496D-89EB-E39119617148}" type="datetimeFigureOut">
              <a:rPr lang="fr-FR"/>
              <a:pPr>
                <a:defRPr/>
              </a:pPr>
              <a:t>01/02/2021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fld id="{E01CA33E-637E-4EC2-A806-507833FE87F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58206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50034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99910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749875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74547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0294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9395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7325338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4449695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54" r:id="rId1"/>
    <p:sldLayoutId id="2147485244" r:id="rId2"/>
    <p:sldLayoutId id="2147485245" r:id="rId3"/>
    <p:sldLayoutId id="2147485246" r:id="rId4"/>
    <p:sldLayoutId id="2147485247" r:id="rId5"/>
    <p:sldLayoutId id="2147485248" r:id="rId6"/>
    <p:sldLayoutId id="2147485249" r:id="rId7"/>
    <p:sldLayoutId id="2147485250" r:id="rId8"/>
    <p:sldLayoutId id="2147485251" r:id="rId9"/>
    <p:sldLayoutId id="2147485252" r:id="rId10"/>
    <p:sldLayoutId id="2147485253" r:id="rId11"/>
    <p:sldLayoutId id="2147485255" r:id="rId12"/>
    <p:sldLayoutId id="2147485256" r:id="rId13"/>
    <p:sldLayoutId id="2147485257" r:id="rId14"/>
    <p:sldLayoutId id="2147485258" r:id="rId15"/>
    <p:sldLayoutId id="2147485259" r:id="rId16"/>
    <p:sldLayoutId id="2147485260" r:id="rId17"/>
    <p:sldLayoutId id="2147485261" r:id="rId18"/>
    <p:sldLayoutId id="2147485262" r:id="rId19"/>
    <p:sldLayoutId id="2147485263" r:id="rId20"/>
    <p:sldLayoutId id="2147485264" r:id="rId21"/>
    <p:sldLayoutId id="2147485265" r:id="rId22"/>
    <p:sldLayoutId id="2147485266" r:id="rId2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8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67" r:id="rId1"/>
    <p:sldLayoutId id="2147485268" r:id="rId2"/>
    <p:sldLayoutId id="2147485269" r:id="rId3"/>
    <p:sldLayoutId id="2147485270" r:id="rId4"/>
    <p:sldLayoutId id="2147485271" r:id="rId5"/>
    <p:sldLayoutId id="2147485272" r:id="rId6"/>
    <p:sldLayoutId id="2147485273" r:id="rId7"/>
    <p:sldLayoutId id="2147485274" r:id="rId8"/>
    <p:sldLayoutId id="2147485275" r:id="rId9"/>
    <p:sldLayoutId id="2147485276" r:id="rId10"/>
    <p:sldLayoutId id="2147485277" r:id="rId11"/>
    <p:sldLayoutId id="2147485278" r:id="rId12"/>
    <p:sldLayoutId id="2147485279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oneTexte 1"/>
          <p:cNvSpPr txBox="1">
            <a:spLocks noChangeArrowheads="1"/>
          </p:cNvSpPr>
          <p:nvPr/>
        </p:nvSpPr>
        <p:spPr bwMode="auto">
          <a:xfrm>
            <a:off x="19050" y="628650"/>
            <a:ext cx="10153650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/>
            <a:r>
              <a:rPr lang="fr-FR" altLang="fr-FR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réseau des Offices de Tourisme : </a:t>
            </a:r>
          </a:p>
          <a:p>
            <a:pPr algn="ctr"/>
            <a:endParaRPr lang="fr-FR" altLang="fr-FR" sz="4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altLang="fr-FR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évolution des missions, des structures et des métiers</a:t>
            </a:r>
            <a:endParaRPr lang="fr-FR" altLang="fr-FR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8513"/>
            <a:ext cx="13004800" cy="866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1677988" y="2428875"/>
            <a:ext cx="9361487" cy="2087563"/>
          </a:xfrm>
          <a:prstGeom prst="rect">
            <a:avLst/>
          </a:prstGeom>
          <a:solidFill>
            <a:srgbClr val="FFFFFF">
              <a:alpha val="94000"/>
            </a:srgb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2987" dirty="0">
                <a:solidFill>
                  <a:schemeClr val="tx2"/>
                </a:solidFill>
              </a:rPr>
              <a:t>On ne s’occupe pas des 90% des touristes qui ne viennent pas à l’OT !</a:t>
            </a:r>
          </a:p>
          <a:p>
            <a:pPr>
              <a:defRPr/>
            </a:pPr>
            <a:r>
              <a:rPr lang="fr-FR" sz="2987" dirty="0">
                <a:solidFill>
                  <a:schemeClr val="tx2"/>
                </a:solidFill>
              </a:rPr>
              <a:t>Où vont-ils ? Que font-ils ? Comment se renseignent-ils ? Que consomment-ils ? Reviennent-ils ?</a:t>
            </a:r>
          </a:p>
        </p:txBody>
      </p:sp>
      <p:sp>
        <p:nvSpPr>
          <p:cNvPr id="2" name="Rectangle 1"/>
          <p:cNvSpPr/>
          <p:nvPr/>
        </p:nvSpPr>
        <p:spPr>
          <a:xfrm>
            <a:off x="238125" y="484188"/>
            <a:ext cx="6985000" cy="1143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341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touriste sur dix passe la porte de l’office de tourisme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779125" y="9053513"/>
            <a:ext cx="2225675" cy="265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120" dirty="0">
                <a:solidFill>
                  <a:schemeClr val="bg1"/>
                </a:solidFill>
              </a:rPr>
              <a:t>Photo tourisme.fr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8125" y="773113"/>
            <a:ext cx="7683500" cy="5635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altLang="fr-FR" sz="341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début de réponse ?</a:t>
            </a:r>
            <a:endParaRPr lang="fr-FR" sz="341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814388" y="3076575"/>
            <a:ext cx="11560175" cy="44323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547">
              <a:lnSpc>
                <a:spcPct val="150000"/>
              </a:lnSpc>
              <a:tabLst>
                <a:tab pos="3080608" algn="l"/>
              </a:tabLst>
              <a:defRPr/>
            </a:pPr>
            <a:r>
              <a:rPr lang="fr-FR" sz="6400" dirty="0"/>
              <a:t>HUMAIN ET NUMÉRIQUE </a:t>
            </a:r>
          </a:p>
          <a:p>
            <a:pPr marL="13547">
              <a:lnSpc>
                <a:spcPct val="150000"/>
              </a:lnSpc>
              <a:tabLst>
                <a:tab pos="736284" algn="l"/>
              </a:tabLst>
              <a:defRPr/>
            </a:pPr>
            <a:r>
              <a:rPr lang="fr-FR" sz="6400" dirty="0">
                <a:solidFill>
                  <a:srgbClr val="CE0059"/>
                </a:solidFill>
              </a:rPr>
              <a:t>au	service de </a:t>
            </a:r>
            <a:r>
              <a:rPr lang="fr-FR" sz="6400" spc="-5" dirty="0">
                <a:solidFill>
                  <a:srgbClr val="CE0059"/>
                </a:solidFill>
              </a:rPr>
              <a:t>l’expérience</a:t>
            </a:r>
            <a:r>
              <a:rPr lang="fr-FR" sz="6400" spc="-48" dirty="0">
                <a:solidFill>
                  <a:srgbClr val="CE0059"/>
                </a:solidFill>
              </a:rPr>
              <a:t> </a:t>
            </a:r>
            <a:r>
              <a:rPr lang="fr-FR" sz="6400" dirty="0">
                <a:solidFill>
                  <a:srgbClr val="CE0059"/>
                </a:solidFill>
              </a:rPr>
              <a:t>visiteur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09563" y="339725"/>
            <a:ext cx="6985000" cy="1625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3413" b="1" dirty="0">
                <a:solidFill>
                  <a:schemeClr val="bg1"/>
                </a:solidFill>
                <a:latin typeface="Arial" panose="020B0604020202020204" pitchFamily="34" charset="0"/>
                <a:ea typeface="ヒラギノ角ゴ ProN W3" pitchFamily="-84" charset="-128"/>
                <a:cs typeface="Arial" panose="020B0604020202020204" pitchFamily="34" charset="0"/>
              </a:rPr>
              <a:t>N</a:t>
            </a:r>
            <a:r>
              <a:rPr lang="fr-FR" sz="3413" b="1" dirty="0">
                <a:solidFill>
                  <a:schemeClr val="bg1"/>
                </a:solidFill>
                <a:latin typeface="Arial" panose="020B0604020202020204" pitchFamily="34" charset="0"/>
                <a:ea typeface="ヒラギノ角ゴ ProN W3" pitchFamily="-84" charset="-128"/>
                <a:cs typeface="Arial" panose="020B0604020202020204" pitchFamily="34" charset="0"/>
                <a:sym typeface="Gill Sans" pitchFamily="-84" charset="0"/>
              </a:rPr>
              <a:t>umérique et humain au service de l’expérience visiteur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75" y="3808413"/>
            <a:ext cx="4030663" cy="3021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 8" descr="Dordogn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9788" y="5076825"/>
            <a:ext cx="4379912" cy="2921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309563" y="7972425"/>
            <a:ext cx="3816350" cy="10112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987" dirty="0"/>
              <a:t>#</a:t>
            </a:r>
            <a:r>
              <a:rPr lang="fr-FR" sz="2987" dirty="0" err="1"/>
              <a:t>conseiléclairé</a:t>
            </a:r>
            <a:endParaRPr lang="fr-FR" sz="2987" dirty="0"/>
          </a:p>
          <a:p>
            <a:pPr>
              <a:defRPr/>
            </a:pPr>
            <a:r>
              <a:rPr lang="fr-FR" sz="2987" dirty="0"/>
              <a:t>#</a:t>
            </a:r>
            <a:r>
              <a:rPr lang="fr-FR" sz="2987" dirty="0" err="1"/>
              <a:t>écransdynamiques</a:t>
            </a:r>
            <a:endParaRPr lang="fr-FR" sz="2987" dirty="0"/>
          </a:p>
        </p:txBody>
      </p:sp>
      <p:sp>
        <p:nvSpPr>
          <p:cNvPr id="18" name="ZoneTexte 17"/>
          <p:cNvSpPr txBox="1"/>
          <p:nvPr/>
        </p:nvSpPr>
        <p:spPr>
          <a:xfrm>
            <a:off x="8589963" y="3724275"/>
            <a:ext cx="4321175" cy="1012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987" dirty="0"/>
              <a:t>#</a:t>
            </a:r>
            <a:r>
              <a:rPr lang="fr-FR" sz="2987" dirty="0" err="1"/>
              <a:t>horslesmurs</a:t>
            </a:r>
            <a:endParaRPr lang="fr-FR" sz="2987" dirty="0"/>
          </a:p>
          <a:p>
            <a:pPr>
              <a:defRPr/>
            </a:pPr>
            <a:r>
              <a:rPr lang="fr-FR" sz="2987" dirty="0"/>
              <a:t>#</a:t>
            </a:r>
            <a:r>
              <a:rPr lang="fr-FR" sz="2987" dirty="0" err="1"/>
              <a:t>officedetourismemobile</a:t>
            </a:r>
            <a:endParaRPr lang="fr-FR" sz="2987" dirty="0"/>
          </a:p>
        </p:txBody>
      </p:sp>
      <p:pic>
        <p:nvPicPr>
          <p:cNvPr id="8" name="Imag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9563" y="3221038"/>
            <a:ext cx="3781425" cy="4608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158750" y="4371975"/>
            <a:ext cx="2527300" cy="14716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987" dirty="0"/>
              <a:t>#</a:t>
            </a:r>
            <a:r>
              <a:rPr lang="fr-FR" sz="2987" dirty="0" err="1"/>
              <a:t>WiFi</a:t>
            </a:r>
            <a:endParaRPr lang="fr-FR" sz="2987" dirty="0"/>
          </a:p>
          <a:p>
            <a:pPr>
              <a:defRPr/>
            </a:pPr>
            <a:r>
              <a:rPr lang="fr-FR" sz="2987" dirty="0"/>
              <a:t>#recharge</a:t>
            </a:r>
          </a:p>
          <a:p>
            <a:pPr>
              <a:defRPr/>
            </a:pPr>
            <a:r>
              <a:rPr lang="fr-FR" sz="2987" dirty="0"/>
              <a:t>#services+</a:t>
            </a:r>
          </a:p>
        </p:txBody>
      </p:sp>
      <p:pic>
        <p:nvPicPr>
          <p:cNvPr id="11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1950" y="2860675"/>
            <a:ext cx="6278563" cy="4708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5" descr="Mirepoix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10688" y="2860675"/>
            <a:ext cx="3532187" cy="4708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re 3"/>
          <p:cNvSpPr txBox="1">
            <a:spLocks/>
          </p:cNvSpPr>
          <p:nvPr/>
        </p:nvSpPr>
        <p:spPr>
          <a:xfrm>
            <a:off x="165100" y="773113"/>
            <a:ext cx="7200900" cy="1016000"/>
          </a:xfrm>
          <a:prstGeom prst="rect">
            <a:avLst/>
          </a:prstGeom>
        </p:spPr>
        <p:txBody>
          <a:bodyPr lIns="97536" tIns="48768" rIns="97536" bIns="48768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413" b="1" dirty="0">
                <a:solidFill>
                  <a:schemeClr val="bg1"/>
                </a:solidFill>
                <a:latin typeface="Arial" panose="020B0604020202020204" pitchFamily="34" charset="0"/>
                <a:ea typeface="ヒラギノ角ゴ ProN W3" pitchFamily="-84" charset="-128"/>
                <a:cs typeface="Arial" panose="020B0604020202020204" pitchFamily="34" charset="0"/>
              </a:rPr>
              <a:t>Numérique et humain au service de l’expérience visiteur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10401300" y="5740400"/>
            <a:ext cx="2603500" cy="487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560" dirty="0"/>
              <a:t>#conciergerie</a:t>
            </a:r>
          </a:p>
        </p:txBody>
      </p:sp>
      <p:sp>
        <p:nvSpPr>
          <p:cNvPr id="17" name="Titre 3"/>
          <p:cNvSpPr txBox="1">
            <a:spLocks/>
          </p:cNvSpPr>
          <p:nvPr/>
        </p:nvSpPr>
        <p:spPr>
          <a:xfrm>
            <a:off x="165100" y="700088"/>
            <a:ext cx="7200900" cy="1017587"/>
          </a:xfrm>
          <a:prstGeom prst="rect">
            <a:avLst/>
          </a:prstGeom>
        </p:spPr>
        <p:txBody>
          <a:bodyPr lIns="97536" tIns="48768" rIns="97536" bIns="48768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413" b="1" dirty="0">
                <a:solidFill>
                  <a:schemeClr val="bg1"/>
                </a:solidFill>
                <a:latin typeface="Arial" panose="020B0604020202020204" pitchFamily="34" charset="0"/>
                <a:ea typeface="ヒラギノ角ゴ ProN W3" pitchFamily="-84" charset="-128"/>
                <a:cs typeface="Arial" panose="020B0604020202020204" pitchFamily="34" charset="0"/>
              </a:rPr>
              <a:t>Numérique et humain au service de l’expérience visiteur</a:t>
            </a:r>
          </a:p>
        </p:txBody>
      </p:sp>
      <p:sp>
        <p:nvSpPr>
          <p:cNvPr id="10" name="object 4"/>
          <p:cNvSpPr/>
          <p:nvPr/>
        </p:nvSpPr>
        <p:spPr>
          <a:xfrm>
            <a:off x="165100" y="3292475"/>
            <a:ext cx="10082213" cy="561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448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u contenu 2"/>
          <p:cNvSpPr>
            <a:spLocks noGrp="1"/>
          </p:cNvSpPr>
          <p:nvPr>
            <p:ph idx="4294967295"/>
          </p:nvPr>
        </p:nvSpPr>
        <p:spPr bwMode="auto">
          <a:xfrm>
            <a:off x="238125" y="4521200"/>
            <a:ext cx="7559675" cy="4027488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FR" altLang="fr-FR" smtClean="0"/>
              <a:t>5 lieux à visiter avant de partir</a:t>
            </a:r>
          </a:p>
          <a:p>
            <a:r>
              <a:rPr lang="fr-FR" altLang="fr-FR" smtClean="0"/>
              <a:t>Nos coins préférés</a:t>
            </a:r>
          </a:p>
          <a:p>
            <a:r>
              <a:rPr lang="fr-FR" altLang="fr-FR" smtClean="0"/>
              <a:t>10 bonnes raisons de revenir</a:t>
            </a:r>
          </a:p>
          <a:p>
            <a:r>
              <a:rPr lang="fr-FR" altLang="fr-FR" smtClean="0"/>
              <a:t>5 bonnes raisons de venir </a:t>
            </a:r>
          </a:p>
          <a:p>
            <a:r>
              <a:rPr lang="fr-FR" altLang="fr-FR" smtClean="0"/>
              <a:t>5 bonnes raisons de réserver chez nous</a:t>
            </a:r>
          </a:p>
          <a:p>
            <a:r>
              <a:rPr lang="fr-FR" altLang="fr-FR" smtClean="0"/>
              <a:t>5 choses à faire pour faire comme un local</a:t>
            </a:r>
            <a:r>
              <a:rPr lang="is-IS" altLang="fr-FR" smtClean="0"/>
              <a:t>…</a:t>
            </a:r>
            <a:endParaRPr lang="fr-FR" altLang="fr-FR" smtClean="0"/>
          </a:p>
        </p:txBody>
      </p:sp>
      <p:pic>
        <p:nvPicPr>
          <p:cNvPr id="55299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3005138"/>
            <a:ext cx="4608512" cy="62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0863" y="3076575"/>
            <a:ext cx="7526337" cy="10128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98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Créons, inventons, assumons et affichons notre rôle d’</a:t>
            </a:r>
            <a:r>
              <a:rPr lang="fr-FR" sz="2987" dirty="0">
                <a:solidFill>
                  <a:srgbClr val="04538D"/>
                </a:solidFill>
              </a:rPr>
              <a:t>EXPERTS LOCAUX</a:t>
            </a:r>
            <a:endParaRPr lang="fr-FR" sz="2987" dirty="0"/>
          </a:p>
        </p:txBody>
      </p:sp>
      <p:sp>
        <p:nvSpPr>
          <p:cNvPr id="10" name="Titre 3"/>
          <p:cNvSpPr txBox="1">
            <a:spLocks/>
          </p:cNvSpPr>
          <p:nvPr/>
        </p:nvSpPr>
        <p:spPr>
          <a:xfrm>
            <a:off x="165100" y="700088"/>
            <a:ext cx="7200900" cy="1017587"/>
          </a:xfrm>
          <a:prstGeom prst="rect">
            <a:avLst/>
          </a:prstGeom>
        </p:spPr>
        <p:txBody>
          <a:bodyPr lIns="97536" tIns="48768" rIns="97536" bIns="48768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413" b="1" dirty="0">
                <a:solidFill>
                  <a:schemeClr val="bg1"/>
                </a:solidFill>
                <a:latin typeface="Arial" panose="020B0604020202020204" pitchFamily="34" charset="0"/>
                <a:ea typeface="ヒラギノ角ゴ ProN W3" pitchFamily="-84" charset="-128"/>
                <a:cs typeface="Arial" panose="020B0604020202020204" pitchFamily="34" charset="0"/>
              </a:rPr>
              <a:t>Numérique et humain au service de l’expérience visiteur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oneTexte 1"/>
          <p:cNvSpPr txBox="1">
            <a:spLocks noChangeArrowheads="1"/>
          </p:cNvSpPr>
          <p:nvPr/>
        </p:nvSpPr>
        <p:spPr bwMode="auto">
          <a:xfrm>
            <a:off x="-122238" y="989013"/>
            <a:ext cx="10369551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/>
            <a:r>
              <a:rPr lang="fr-FR" altLang="fr-FR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Offices de Tourisme et BTS Tourisme,</a:t>
            </a:r>
          </a:p>
          <a:p>
            <a:pPr algn="ctr"/>
            <a:r>
              <a:rPr lang="fr-FR" altLang="fr-FR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connexion naturelle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563" y="2789238"/>
            <a:ext cx="12457112" cy="69088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3200" u="sng" dirty="0">
                <a:latin typeface="+mj-lt"/>
              </a:rPr>
              <a:t>Le titulaire du BTS Tourisme peut exercer les métiers suivants :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3200" dirty="0">
                <a:latin typeface="+mj-lt"/>
              </a:rPr>
              <a:t>Le conseiller en séjour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3200" dirty="0">
                <a:latin typeface="+mj-lt"/>
              </a:rPr>
              <a:t>L’animateur de tourisme local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3200" dirty="0">
                <a:latin typeface="+mj-lt"/>
              </a:rPr>
              <a:t>Le chargé d’animation numérique de territoire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3200" dirty="0">
                <a:latin typeface="+mj-lt"/>
              </a:rPr>
              <a:t>Le chargé de promotion du tourisme local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3200" dirty="0">
                <a:latin typeface="+mj-lt"/>
              </a:rPr>
              <a:t>L’agent de développement touristique</a:t>
            </a:r>
          </a:p>
          <a:p>
            <a:pPr>
              <a:lnSpc>
                <a:spcPct val="150000"/>
              </a:lnSpc>
              <a:defRPr/>
            </a:pPr>
            <a:endParaRPr lang="fr-FR" sz="1400" dirty="0">
              <a:latin typeface="+mj-lt"/>
            </a:endParaRPr>
          </a:p>
          <a:p>
            <a:pPr>
              <a:lnSpc>
                <a:spcPct val="150000"/>
              </a:lnSpc>
              <a:defRPr/>
            </a:pPr>
            <a:r>
              <a:rPr lang="fr-FR" sz="3200" u="sng" dirty="0">
                <a:latin typeface="+mj-lt"/>
              </a:rPr>
              <a:t>Les emplois types dans une perspective d’évolution de carrière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3200" dirty="0">
                <a:latin typeface="+mj-lt"/>
              </a:rPr>
              <a:t>Le directeur/responsable d’accueil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3200" dirty="0">
                <a:latin typeface="+mj-lt"/>
              </a:rPr>
              <a:t>Le directeur d’office de tourisme (petite structure)</a:t>
            </a:r>
          </a:p>
        </p:txBody>
      </p:sp>
      <p:sp>
        <p:nvSpPr>
          <p:cNvPr id="4" name="Titre 3"/>
          <p:cNvSpPr txBox="1">
            <a:spLocks/>
          </p:cNvSpPr>
          <p:nvPr/>
        </p:nvSpPr>
        <p:spPr>
          <a:xfrm>
            <a:off x="165100" y="700088"/>
            <a:ext cx="7200900" cy="1368425"/>
          </a:xfrm>
          <a:prstGeom prst="rect">
            <a:avLst/>
          </a:prstGeom>
        </p:spPr>
        <p:txBody>
          <a:bodyPr lIns="97536" tIns="48768" rIns="97536" bIns="48768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413" b="1" dirty="0" smtClean="0">
                <a:solidFill>
                  <a:schemeClr val="bg1"/>
                </a:solidFill>
                <a:latin typeface="Arial" panose="020B0604020202020204" pitchFamily="34" charset="0"/>
                <a:ea typeface="ヒラギノ角ゴ ProN W3" pitchFamily="-84" charset="-128"/>
                <a:cs typeface="Arial" panose="020B0604020202020204" pitchFamily="34" charset="0"/>
              </a:rPr>
              <a:t>Les </a:t>
            </a:r>
            <a:r>
              <a:rPr lang="fr-FR" sz="3413" b="1" dirty="0">
                <a:solidFill>
                  <a:schemeClr val="bg1"/>
                </a:solidFill>
                <a:latin typeface="Arial" panose="020B0604020202020204" pitchFamily="34" charset="0"/>
                <a:ea typeface="ヒラギノ角ゴ ProN W3" pitchFamily="-84" charset="-128"/>
                <a:cs typeface="Arial" panose="020B0604020202020204" pitchFamily="34" charset="0"/>
              </a:rPr>
              <a:t>emplois liés à la conception de l’offre par les organismes de tourisme liés à un territoire </a:t>
            </a:r>
          </a:p>
          <a:p>
            <a:pPr>
              <a:defRPr/>
            </a:pPr>
            <a:endParaRPr lang="fr-FR" sz="3413" b="1" dirty="0">
              <a:solidFill>
                <a:schemeClr val="bg1"/>
              </a:solidFill>
              <a:latin typeface="Arial" panose="020B0604020202020204" pitchFamily="34" charset="0"/>
              <a:ea typeface="ヒラギノ角ゴ ProN W3" pitchFamily="-8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 txBox="1">
            <a:spLocks/>
          </p:cNvSpPr>
          <p:nvPr/>
        </p:nvSpPr>
        <p:spPr>
          <a:xfrm>
            <a:off x="165100" y="700088"/>
            <a:ext cx="7200900" cy="1017587"/>
          </a:xfrm>
          <a:prstGeom prst="rect">
            <a:avLst/>
          </a:prstGeom>
        </p:spPr>
        <p:txBody>
          <a:bodyPr lIns="97536" tIns="48768" rIns="97536" bIns="48768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413" b="1" dirty="0" smtClean="0">
                <a:solidFill>
                  <a:schemeClr val="bg1"/>
                </a:solidFill>
                <a:latin typeface="Arial" panose="020B0604020202020204" pitchFamily="34" charset="0"/>
                <a:ea typeface="ヒラギノ角ゴ ProN W3" pitchFamily="-84" charset="-128"/>
                <a:cs typeface="Arial" panose="020B0604020202020204" pitchFamily="34" charset="0"/>
              </a:rPr>
              <a:t>BTS Tourisme et évolution des Offices de Tourisme</a:t>
            </a:r>
            <a:endParaRPr lang="fr-FR" sz="3413" b="1" dirty="0">
              <a:solidFill>
                <a:schemeClr val="bg1"/>
              </a:solidFill>
              <a:latin typeface="Arial" panose="020B0604020202020204" pitchFamily="34" charset="0"/>
              <a:ea typeface="ヒラギノ角ゴ ProN W3" pitchFamily="-84" charset="-128"/>
              <a:cs typeface="Arial" panose="020B0604020202020204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309563" y="3363913"/>
          <a:ext cx="6697662" cy="5076825"/>
        </p:xfrm>
        <a:graphic>
          <a:graphicData uri="http://schemas.openxmlformats.org/drawingml/2006/table">
            <a:tbl>
              <a:tblPr/>
              <a:tblGrid>
                <a:gridCol w="6697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64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 </a:t>
                      </a:r>
                      <a:endParaRPr kumimoji="0" lang="fr-FR" alt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ヒラギノ角ゴ ProN W3" pitchFamily="-84" charset="-128"/>
                        <a:sym typeface="Gill Sans" pitchFamily="-8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ACTIVITÉS</a:t>
                      </a:r>
                      <a:endParaRPr kumimoji="0" lang="fr-FR" alt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ヒラギノ角ゴ ProN W3" pitchFamily="-84" charset="-128"/>
                        <a:cs typeface="Times New Roman" panose="02020603050405020304" pitchFamily="18" charset="0"/>
                        <a:sym typeface="Gill Sans" pitchFamily="-8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0326">
                <a:tc>
                  <a:txBody>
                    <a:bodyPr/>
                    <a:lstStyle>
                      <a:lvl1pPr marL="157163" indent="1254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57163" marR="0" lvl="0" indent="125413" algn="ctr" defTabSz="914400" rtl="0" eaLnBrk="1" fontAlgn="base" latinLnBrk="0" hangingPunct="1">
                        <a:lnSpc>
                          <a:spcPct val="103000"/>
                        </a:lnSpc>
                        <a:spcBef>
                          <a:spcPts val="6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ヒラギノ角ゴ ProN W3" pitchFamily="-84" charset="-128"/>
                        <a:sym typeface="Gill Sans" pitchFamily="-84" charset="0"/>
                      </a:endParaRPr>
                    </a:p>
                    <a:p>
                      <a:pPr marL="157163" marR="0" lvl="0" indent="125413" algn="ctr" defTabSz="914400" rtl="0" eaLnBrk="1" fontAlgn="base" latinLnBrk="0" hangingPunct="1">
                        <a:lnSpc>
                          <a:spcPct val="103000"/>
                        </a:lnSpc>
                        <a:spcBef>
                          <a:spcPts val="6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Gestion de la relation clientèle touristique</a:t>
                      </a:r>
                    </a:p>
                    <a:p>
                      <a:pPr marL="157163" marR="0" lvl="0" indent="125413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11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ヒラギノ角ゴ ProN W3" pitchFamily="-84" charset="-128"/>
                        <a:sym typeface="Gill Sans" pitchFamily="-84" charset="0"/>
                      </a:endParaRPr>
                    </a:p>
                    <a:p>
                      <a:pPr marL="157163" marR="0" lvl="0" indent="125413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11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Gestion de l’espace d’accueil</a:t>
                      </a:r>
                    </a:p>
                    <a:p>
                      <a:pPr marL="157163" marR="0" lvl="0" indent="1254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 </a:t>
                      </a:r>
                    </a:p>
                    <a:p>
                      <a:pPr marL="157163" marR="0" lvl="0" indent="125413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Conseil et vente de prestations touristiques</a:t>
                      </a:r>
                    </a:p>
                    <a:p>
                      <a:pPr marL="157163" marR="0" lvl="0" indent="1254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 </a:t>
                      </a:r>
                    </a:p>
                    <a:p>
                      <a:pPr marL="157163" marR="0" lvl="0" indent="1254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Suivi de la clientèle</a:t>
                      </a:r>
                    </a:p>
                    <a:p>
                      <a:pPr marL="157163" marR="0" lvl="0" indent="1254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 </a:t>
                      </a:r>
                    </a:p>
                    <a:p>
                      <a:pPr marL="157163" marR="0" lvl="0" indent="125413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Accompagnement des touristes</a:t>
                      </a:r>
                      <a:endParaRPr kumimoji="0" lang="fr-FR" alt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ヒラギノ角ゴ ProN W3" pitchFamily="-84" charset="-128"/>
                        <a:cs typeface="Times New Roman" panose="02020603050405020304" pitchFamily="18" charset="0"/>
                        <a:sym typeface="Gill Sans" pitchFamily="-8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8379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3363913"/>
            <a:ext cx="365125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548563" y="8928100"/>
            <a:ext cx="3024187" cy="552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987" dirty="0"/>
              <a:t>#conseil éclairé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 txBox="1">
            <a:spLocks/>
          </p:cNvSpPr>
          <p:nvPr/>
        </p:nvSpPr>
        <p:spPr>
          <a:xfrm>
            <a:off x="165100" y="700088"/>
            <a:ext cx="7200900" cy="1017587"/>
          </a:xfrm>
          <a:prstGeom prst="rect">
            <a:avLst/>
          </a:prstGeom>
        </p:spPr>
        <p:txBody>
          <a:bodyPr lIns="97536" tIns="48768" rIns="97536" bIns="48768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413" b="1" dirty="0" smtClean="0">
                <a:solidFill>
                  <a:schemeClr val="bg1"/>
                </a:solidFill>
                <a:latin typeface="Arial" panose="020B0604020202020204" pitchFamily="34" charset="0"/>
                <a:ea typeface="ヒラギノ角ゴ ProN W3" pitchFamily="-84" charset="-128"/>
                <a:cs typeface="Arial" panose="020B0604020202020204" pitchFamily="34" charset="0"/>
              </a:rPr>
              <a:t>BTS Tourisme et évolution des Offices de Tourisme</a:t>
            </a:r>
            <a:endParaRPr lang="fr-FR" sz="3413" b="1" dirty="0">
              <a:solidFill>
                <a:schemeClr val="bg1"/>
              </a:solidFill>
              <a:latin typeface="Arial" panose="020B0604020202020204" pitchFamily="34" charset="0"/>
              <a:ea typeface="ヒラギノ角ゴ ProN W3" pitchFamily="-84" charset="-128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086725" y="8261350"/>
            <a:ext cx="3024188" cy="10112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987" dirty="0"/>
              <a:t>#production et vente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7938" y="3076575"/>
          <a:ext cx="6350000" cy="5256213"/>
        </p:xfrm>
        <a:graphic>
          <a:graphicData uri="http://schemas.openxmlformats.org/drawingml/2006/table">
            <a:tbl>
              <a:tblPr/>
              <a:tblGrid>
                <a:gridCol w="635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884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 </a:t>
                      </a:r>
                      <a:endParaRPr kumimoji="0" lang="fr-FR" alt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ヒラギノ角ゴ ProN W3" pitchFamily="-84" charset="-128"/>
                        <a:sym typeface="Gill Sans" pitchFamily="-8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ACTIVITÉS</a:t>
                      </a:r>
                      <a:endParaRPr kumimoji="0" lang="fr-FR" alt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ヒラギノ角ゴ ProN W3" pitchFamily="-84" charset="-128"/>
                        <a:cs typeface="Times New Roman" panose="02020603050405020304" pitchFamily="18" charset="0"/>
                        <a:sym typeface="Gill Sans" pitchFamily="-8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7748">
                <a:tc>
                  <a:txBody>
                    <a:bodyPr/>
                    <a:lstStyle>
                      <a:lvl1pPr marL="268288" indent="15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68288" marR="0" lvl="0" indent="1588" algn="ctr" defTabSz="914400" rtl="0" eaLnBrk="1" fontAlgn="base" latinLnBrk="0" hangingPunct="1">
                        <a:lnSpc>
                          <a:spcPts val="185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ヒラギノ角ゴ ProN W3" pitchFamily="-84" charset="-128"/>
                        <a:sym typeface="Gill Sans" pitchFamily="-84" charset="0"/>
                      </a:endParaRPr>
                    </a:p>
                    <a:p>
                      <a:pPr marL="268288" marR="0" lvl="0" indent="1588" algn="ctr" defTabSz="914400" rtl="0" eaLnBrk="1" fontAlgn="base" latinLnBrk="0" hangingPunct="1">
                        <a:lnSpc>
                          <a:spcPts val="185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Élaboration d’une prestation touristique</a:t>
                      </a:r>
                    </a:p>
                    <a:p>
                      <a:pPr marL="268288" marR="0" lvl="0" indent="1588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ヒラギノ角ゴ ProN W3" pitchFamily="-84" charset="-128"/>
                        <a:sym typeface="Gill Sans" pitchFamily="-84" charset="0"/>
                      </a:endParaRPr>
                    </a:p>
                    <a:p>
                      <a:pPr marL="268288" marR="0" lvl="0" indent="1588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Analyse de l’activité touristique</a:t>
                      </a:r>
                    </a:p>
                    <a:p>
                      <a:pPr marL="268288" marR="0" lvl="0" indent="1588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Diagnostic stratégique d’une organisation touristique</a:t>
                      </a:r>
                    </a:p>
                    <a:p>
                      <a:pPr marL="268288" marR="0" lvl="0" indent="1588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Conception d’une prestation touristique</a:t>
                      </a:r>
                    </a:p>
                    <a:p>
                      <a:pPr marL="268288" marR="0" lvl="0" indent="1588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Diffusion d’une prestation touristique</a:t>
                      </a:r>
                      <a:endParaRPr kumimoji="0" lang="fr-FR" alt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ヒラギノ角ゴ ProN W3" pitchFamily="-84" charset="-128"/>
                        <a:cs typeface="Times New Roman" panose="02020603050405020304" pitchFamily="18" charset="0"/>
                        <a:sym typeface="Gill Sans" pitchFamily="-8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9404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3724275"/>
            <a:ext cx="5992812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oneTexte 1"/>
          <p:cNvSpPr txBox="1">
            <a:spLocks noChangeArrowheads="1"/>
          </p:cNvSpPr>
          <p:nvPr/>
        </p:nvSpPr>
        <p:spPr bwMode="auto">
          <a:xfrm>
            <a:off x="19050" y="989013"/>
            <a:ext cx="101536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/>
            <a:r>
              <a:rPr lang="fr-FR" altLang="fr-FR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 du réseau des </a:t>
            </a:r>
          </a:p>
          <a:p>
            <a:pPr algn="ctr"/>
            <a:r>
              <a:rPr lang="fr-FR" altLang="fr-FR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Offices de Tourisme, côté chiffres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 txBox="1">
            <a:spLocks/>
          </p:cNvSpPr>
          <p:nvPr/>
        </p:nvSpPr>
        <p:spPr>
          <a:xfrm>
            <a:off x="165100" y="700088"/>
            <a:ext cx="7200900" cy="1017587"/>
          </a:xfrm>
          <a:prstGeom prst="rect">
            <a:avLst/>
          </a:prstGeom>
        </p:spPr>
        <p:txBody>
          <a:bodyPr lIns="97536" tIns="48768" rIns="97536" bIns="48768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413" b="1" dirty="0" smtClean="0">
                <a:solidFill>
                  <a:schemeClr val="bg1"/>
                </a:solidFill>
                <a:latin typeface="Arial" panose="020B0604020202020204" pitchFamily="34" charset="0"/>
                <a:ea typeface="ヒラギノ角ゴ ProN W3" pitchFamily="-84" charset="-128"/>
                <a:cs typeface="Arial" panose="020B0604020202020204" pitchFamily="34" charset="0"/>
              </a:rPr>
              <a:t>BTS Tourisme et évolution des Offices de Tourisme</a:t>
            </a:r>
            <a:endParaRPr lang="fr-FR" sz="3413" b="1" dirty="0">
              <a:solidFill>
                <a:schemeClr val="bg1"/>
              </a:solidFill>
              <a:latin typeface="Arial" panose="020B0604020202020204" pitchFamily="34" charset="0"/>
              <a:ea typeface="ヒラギノ角ゴ ProN W3" pitchFamily="-84" charset="-128"/>
              <a:cs typeface="Arial" panose="020B0604020202020204" pitchFamily="34" charset="0"/>
            </a:endParaRPr>
          </a:p>
        </p:txBody>
      </p:sp>
      <p:sp>
        <p:nvSpPr>
          <p:cNvPr id="60419" name="ZoneTexte 5"/>
          <p:cNvSpPr txBox="1">
            <a:spLocks noChangeArrowheads="1"/>
          </p:cNvSpPr>
          <p:nvPr/>
        </p:nvSpPr>
        <p:spPr bwMode="auto">
          <a:xfrm>
            <a:off x="6430963" y="8837613"/>
            <a:ext cx="4967287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r>
              <a:rPr lang="fr-FR" altLang="fr-FR" sz="2400"/>
              <a:t>#informer et produire des contenus</a:t>
            </a:r>
          </a:p>
        </p:txBody>
      </p:sp>
      <p:pic>
        <p:nvPicPr>
          <p:cNvPr id="7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6000" y="3940175"/>
            <a:ext cx="3744913" cy="4564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238125" y="3724275"/>
          <a:ext cx="6840538" cy="4824413"/>
        </p:xfrm>
        <a:graphic>
          <a:graphicData uri="http://schemas.openxmlformats.org/drawingml/2006/table">
            <a:tbl>
              <a:tblPr/>
              <a:tblGrid>
                <a:gridCol w="6840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36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 </a:t>
                      </a:r>
                      <a:endParaRPr kumimoji="0" lang="fr-FR" altLang="fr-F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ヒラギノ角ゴ ProN W3" pitchFamily="-84" charset="-128"/>
                        <a:sym typeface="Gill Sans" pitchFamily="-8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ACTIVITÉS</a:t>
                      </a:r>
                      <a:endParaRPr kumimoji="0" lang="fr-FR" altLang="fr-F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ヒラギノ角ゴ ProN W3" pitchFamily="-84" charset="-128"/>
                        <a:cs typeface="Times New Roman" panose="02020603050405020304" pitchFamily="18" charset="0"/>
                        <a:sym typeface="Gill Sans" pitchFamily="-8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0786">
                <a:tc>
                  <a:txBody>
                    <a:bodyPr/>
                    <a:lstStyle>
                      <a:lvl1pPr marL="28416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841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 </a:t>
                      </a:r>
                    </a:p>
                    <a:p>
                      <a:pPr marL="284163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Gestion de l’information touristique</a:t>
                      </a:r>
                    </a:p>
                    <a:p>
                      <a:pPr marL="2841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 </a:t>
                      </a:r>
                      <a:endParaRPr kumimoji="0" lang="fr-FR" altLang="fr-F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ヒラギノ角ゴ ProN W3" pitchFamily="-84" charset="-128"/>
                        <a:sym typeface="Gill Sans" pitchFamily="-84" charset="0"/>
                      </a:endParaRPr>
                    </a:p>
                    <a:p>
                      <a:pPr marL="2841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Veille informationnelle</a:t>
                      </a:r>
                    </a:p>
                    <a:p>
                      <a:pPr marL="284163" marR="0" lvl="0" indent="0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6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Traitement de l’information</a:t>
                      </a:r>
                    </a:p>
                    <a:p>
                      <a:pPr marL="2841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Diffusion d’informations</a:t>
                      </a:r>
                    </a:p>
                    <a:p>
                      <a:pPr marL="284163" marR="0" lvl="0" indent="0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Conservation de </a:t>
                      </a:r>
                      <a:r>
                        <a:rPr kumimoji="0" lang="en-US" altLang="fr-F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l’information</a:t>
                      </a:r>
                      <a:endParaRPr kumimoji="0" lang="fr-FR" alt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ヒラギノ角ゴ ProN W3" pitchFamily="-84" charset="-128"/>
                        <a:cs typeface="Times New Roman" panose="02020603050405020304" pitchFamily="18" charset="0"/>
                        <a:sym typeface="Gill Sans" pitchFamily="-8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 txBox="1">
            <a:spLocks/>
          </p:cNvSpPr>
          <p:nvPr/>
        </p:nvSpPr>
        <p:spPr>
          <a:xfrm>
            <a:off x="165100" y="700088"/>
            <a:ext cx="7200900" cy="1017587"/>
          </a:xfrm>
          <a:prstGeom prst="rect">
            <a:avLst/>
          </a:prstGeom>
        </p:spPr>
        <p:txBody>
          <a:bodyPr lIns="97536" tIns="48768" rIns="97536" bIns="48768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413" b="1" dirty="0" smtClean="0">
                <a:solidFill>
                  <a:schemeClr val="bg1"/>
                </a:solidFill>
                <a:latin typeface="Arial" panose="020B0604020202020204" pitchFamily="34" charset="0"/>
                <a:ea typeface="ヒラギノ角ゴ ProN W3" pitchFamily="-84" charset="-128"/>
                <a:cs typeface="Arial" panose="020B0604020202020204" pitchFamily="34" charset="0"/>
              </a:rPr>
              <a:t>Le CQP Référent des Accueils Touristiques </a:t>
            </a:r>
            <a:endParaRPr lang="fr-FR" sz="3413" b="1" dirty="0">
              <a:solidFill>
                <a:schemeClr val="bg1"/>
              </a:solidFill>
              <a:latin typeface="Arial" panose="020B0604020202020204" pitchFamily="34" charset="0"/>
              <a:ea typeface="ヒラギノ角ゴ ProN W3" pitchFamily="-84" charset="-128"/>
              <a:cs typeface="Arial" panose="020B0604020202020204" pitchFamily="34" charset="0"/>
            </a:endParaRPr>
          </a:p>
        </p:txBody>
      </p:sp>
      <p:pic>
        <p:nvPicPr>
          <p:cNvPr id="61443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3363913"/>
            <a:ext cx="123761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 txBox="1">
            <a:spLocks/>
          </p:cNvSpPr>
          <p:nvPr/>
        </p:nvSpPr>
        <p:spPr>
          <a:xfrm>
            <a:off x="165100" y="700088"/>
            <a:ext cx="7200900" cy="1017587"/>
          </a:xfrm>
          <a:prstGeom prst="rect">
            <a:avLst/>
          </a:prstGeom>
        </p:spPr>
        <p:txBody>
          <a:bodyPr lIns="97536" tIns="48768" rIns="97536" bIns="48768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413" b="1" dirty="0" smtClean="0">
                <a:solidFill>
                  <a:schemeClr val="bg1"/>
                </a:solidFill>
                <a:latin typeface="Arial" panose="020B0604020202020204" pitchFamily="34" charset="0"/>
                <a:ea typeface="ヒラギノ角ゴ ProN W3" pitchFamily="-84" charset="-128"/>
                <a:cs typeface="Arial" panose="020B0604020202020204" pitchFamily="34" charset="0"/>
              </a:rPr>
              <a:t>Le CQP Référent des Accueils Touristiques </a:t>
            </a:r>
            <a:endParaRPr lang="fr-FR" sz="3413" b="1" dirty="0">
              <a:solidFill>
                <a:schemeClr val="bg1"/>
              </a:solidFill>
              <a:latin typeface="Arial" panose="020B0604020202020204" pitchFamily="34" charset="0"/>
              <a:ea typeface="ヒラギノ角ゴ ProN W3" pitchFamily="-84" charset="-128"/>
              <a:cs typeface="Arial" panose="020B0604020202020204" pitchFamily="34" charset="0"/>
            </a:endParaRPr>
          </a:p>
        </p:txBody>
      </p:sp>
      <p:pic>
        <p:nvPicPr>
          <p:cNvPr id="62467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2860675"/>
            <a:ext cx="12261850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 txBox="1">
            <a:spLocks/>
          </p:cNvSpPr>
          <p:nvPr/>
        </p:nvSpPr>
        <p:spPr>
          <a:xfrm>
            <a:off x="165100" y="700088"/>
            <a:ext cx="7200900" cy="1017587"/>
          </a:xfrm>
          <a:prstGeom prst="rect">
            <a:avLst/>
          </a:prstGeom>
        </p:spPr>
        <p:txBody>
          <a:bodyPr lIns="97536" tIns="48768" rIns="97536" bIns="48768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413" b="1" dirty="0" smtClean="0">
                <a:solidFill>
                  <a:schemeClr val="bg1"/>
                </a:solidFill>
                <a:latin typeface="Arial" panose="020B0604020202020204" pitchFamily="34" charset="0"/>
                <a:ea typeface="ヒラギノ角ゴ ProN W3" pitchFamily="-84" charset="-128"/>
                <a:cs typeface="Arial" panose="020B0604020202020204" pitchFamily="34" charset="0"/>
              </a:rPr>
              <a:t>Le CQP Référent des Accueils Touristiques </a:t>
            </a:r>
            <a:endParaRPr lang="fr-FR" sz="3413" b="1" dirty="0">
              <a:solidFill>
                <a:schemeClr val="bg1"/>
              </a:solidFill>
              <a:latin typeface="Arial" panose="020B0604020202020204" pitchFamily="34" charset="0"/>
              <a:ea typeface="ヒラギノ角ゴ ProN W3" pitchFamily="-84" charset="-128"/>
              <a:cs typeface="Arial" panose="020B0604020202020204" pitchFamily="34" charset="0"/>
            </a:endParaRPr>
          </a:p>
        </p:txBody>
      </p:sp>
      <p:pic>
        <p:nvPicPr>
          <p:cNvPr id="63491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3508375"/>
            <a:ext cx="128905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oneTexte 1"/>
          <p:cNvSpPr txBox="1">
            <a:spLocks noChangeArrowheads="1"/>
          </p:cNvSpPr>
          <p:nvPr/>
        </p:nvSpPr>
        <p:spPr bwMode="auto">
          <a:xfrm>
            <a:off x="19050" y="989013"/>
            <a:ext cx="101536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/>
            <a:r>
              <a:rPr lang="fr-FR" altLang="fr-FR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demain ?</a:t>
            </a:r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/>
          </p:cNvPr>
          <p:cNvSpPr/>
          <p:nvPr/>
        </p:nvSpPr>
        <p:spPr>
          <a:xfrm>
            <a:off x="0" y="9123363"/>
            <a:ext cx="13004800" cy="6492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987" b="1" dirty="0">
                <a:latin typeface="+mj-lt"/>
              </a:rPr>
              <a:t>Des brochures mieux organisées</a:t>
            </a:r>
          </a:p>
        </p:txBody>
      </p:sp>
      <p:sp>
        <p:nvSpPr>
          <p:cNvPr id="15" name="Rectangle 14">
            <a:extLst/>
          </p:cNvPr>
          <p:cNvSpPr/>
          <p:nvPr/>
        </p:nvSpPr>
        <p:spPr>
          <a:xfrm>
            <a:off x="0" y="8488363"/>
            <a:ext cx="13004800" cy="6508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987" b="1" dirty="0">
                <a:latin typeface="+mj-lt"/>
              </a:rPr>
              <a:t>Un office sans comptoirs</a:t>
            </a:r>
          </a:p>
        </p:txBody>
      </p:sp>
      <p:sp>
        <p:nvSpPr>
          <p:cNvPr id="13" name="Rectangle 12">
            <a:extLst/>
          </p:cNvPr>
          <p:cNvSpPr/>
          <p:nvPr/>
        </p:nvSpPr>
        <p:spPr>
          <a:xfrm>
            <a:off x="0" y="7202488"/>
            <a:ext cx="13004800" cy="6508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987" b="1" dirty="0">
                <a:latin typeface="+mj-lt"/>
              </a:rPr>
              <a:t>Un office centrale et des accueils démultipliés</a:t>
            </a:r>
          </a:p>
        </p:txBody>
      </p:sp>
      <p:sp>
        <p:nvSpPr>
          <p:cNvPr id="12" name="Rectangle 11">
            <a:extLst/>
          </p:cNvPr>
          <p:cNvSpPr/>
          <p:nvPr/>
        </p:nvSpPr>
        <p:spPr>
          <a:xfrm>
            <a:off x="0" y="6553200"/>
            <a:ext cx="13004800" cy="6492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987" b="1" dirty="0">
                <a:latin typeface="+mj-lt"/>
              </a:rPr>
              <a:t>Une équipe experte qui prend le temps d’informer</a:t>
            </a:r>
          </a:p>
        </p:txBody>
      </p:sp>
      <p:sp>
        <p:nvSpPr>
          <p:cNvPr id="65542" name="Titre 1"/>
          <p:cNvSpPr>
            <a:spLocks noGrp="1"/>
          </p:cNvSpPr>
          <p:nvPr>
            <p:ph type="ctrTitle"/>
          </p:nvPr>
        </p:nvSpPr>
        <p:spPr bwMode="auto">
          <a:xfrm>
            <a:off x="-77788" y="5664200"/>
            <a:ext cx="13160376" cy="8128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b="1" smtClean="0"/>
              <a:t>Et l’office de tourisme idéal ? </a:t>
            </a:r>
          </a:p>
        </p:txBody>
      </p:sp>
      <p:sp>
        <p:nvSpPr>
          <p:cNvPr id="9" name="Rectangle 8">
            <a:extLst/>
          </p:cNvPr>
          <p:cNvSpPr/>
          <p:nvPr/>
        </p:nvSpPr>
        <p:spPr>
          <a:xfrm>
            <a:off x="0" y="5006975"/>
            <a:ext cx="13004800" cy="6508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987" b="1" dirty="0">
                <a:latin typeface="+mj-lt"/>
              </a:rPr>
              <a:t>Autonomie grâce aux outils numériques</a:t>
            </a:r>
          </a:p>
        </p:txBody>
      </p:sp>
      <p:sp>
        <p:nvSpPr>
          <p:cNvPr id="8" name="Rectangle 7">
            <a:extLst/>
          </p:cNvPr>
          <p:cNvSpPr/>
          <p:nvPr/>
        </p:nvSpPr>
        <p:spPr>
          <a:xfrm>
            <a:off x="0" y="4300538"/>
            <a:ext cx="13004800" cy="7318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987" b="1" dirty="0">
                <a:latin typeface="+mj-lt"/>
              </a:rPr>
              <a:t>Un lieu de vie dynamique et hybride entre habitants et touristes</a:t>
            </a:r>
          </a:p>
        </p:txBody>
      </p:sp>
      <p:sp>
        <p:nvSpPr>
          <p:cNvPr id="6" name="Rectangle 5">
            <a:extLst/>
          </p:cNvPr>
          <p:cNvSpPr/>
          <p:nvPr/>
        </p:nvSpPr>
        <p:spPr>
          <a:xfrm>
            <a:off x="0" y="3722688"/>
            <a:ext cx="13004800" cy="6492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987" b="1" dirty="0">
                <a:latin typeface="+mj-lt"/>
              </a:rPr>
              <a:t>Accès à un service personnalisé</a:t>
            </a:r>
          </a:p>
        </p:txBody>
      </p:sp>
      <p:sp>
        <p:nvSpPr>
          <p:cNvPr id="4" name="Rectangle 3">
            <a:extLst/>
          </p:cNvPr>
          <p:cNvSpPr/>
          <p:nvPr/>
        </p:nvSpPr>
        <p:spPr>
          <a:xfrm>
            <a:off x="0" y="1219200"/>
            <a:ext cx="6502400" cy="731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5120" dirty="0">
              <a:latin typeface="+mj-lt"/>
            </a:endParaRPr>
          </a:p>
        </p:txBody>
      </p:sp>
      <p:sp>
        <p:nvSpPr>
          <p:cNvPr id="5" name="Rectangle 4">
            <a:extLst/>
          </p:cNvPr>
          <p:cNvSpPr/>
          <p:nvPr/>
        </p:nvSpPr>
        <p:spPr>
          <a:xfrm>
            <a:off x="0" y="3073400"/>
            <a:ext cx="13004800" cy="6508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987" b="1" dirty="0">
                <a:latin typeface="+mj-lt"/>
              </a:rPr>
              <a:t>Un lieu de vie plus que de passage</a:t>
            </a:r>
          </a:p>
        </p:txBody>
      </p:sp>
      <p:sp>
        <p:nvSpPr>
          <p:cNvPr id="14" name="Rectangle 13">
            <a:extLst/>
          </p:cNvPr>
          <p:cNvSpPr/>
          <p:nvPr/>
        </p:nvSpPr>
        <p:spPr>
          <a:xfrm>
            <a:off x="0" y="7835900"/>
            <a:ext cx="13004800" cy="6508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987" b="1" dirty="0">
                <a:latin typeface="+mj-lt"/>
              </a:rPr>
              <a:t>Un office de tourisme adapté à tous</a:t>
            </a:r>
          </a:p>
        </p:txBody>
      </p:sp>
      <p:sp>
        <p:nvSpPr>
          <p:cNvPr id="17" name="ZoneTexte 3"/>
          <p:cNvSpPr txBox="1">
            <a:spLocks noChangeArrowheads="1"/>
          </p:cNvSpPr>
          <p:nvPr/>
        </p:nvSpPr>
        <p:spPr bwMode="auto">
          <a:xfrm>
            <a:off x="309563" y="484188"/>
            <a:ext cx="6913562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>
              <a:defRPr/>
            </a:pPr>
            <a:r>
              <a:rPr lang="fr-FR" altLang="fr-FR" sz="341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3" grpId="0" animBg="1"/>
      <p:bldP spid="12" grpId="0" animBg="1"/>
      <p:bldP spid="9" grpId="0" animBg="1"/>
      <p:bldP spid="8" grpId="0" animBg="1"/>
      <p:bldP spid="6" grpId="0" animBg="1"/>
      <p:bldP spid="5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oneTexte 1"/>
          <p:cNvSpPr txBox="1">
            <a:spLocks noChangeArrowheads="1"/>
          </p:cNvSpPr>
          <p:nvPr/>
        </p:nvSpPr>
        <p:spPr bwMode="auto">
          <a:xfrm>
            <a:off x="19050" y="268288"/>
            <a:ext cx="1015365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>
              <a:defRPr/>
            </a:pPr>
            <a:r>
              <a:rPr lang="fr-FR" altLang="fr-FR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de votre attention !</a:t>
            </a:r>
          </a:p>
          <a:p>
            <a:pPr algn="ctr">
              <a:defRPr/>
            </a:pPr>
            <a:r>
              <a:rPr lang="fr-FR" altLang="fr-FR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?</a:t>
            </a:r>
          </a:p>
          <a:p>
            <a:pPr algn="ctr">
              <a:defRPr/>
            </a:pPr>
            <a:r>
              <a:rPr lang="fr-FR" altLang="fr-FR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Réflexions ?</a:t>
            </a:r>
          </a:p>
          <a:p>
            <a:pPr algn="ctr">
              <a:defRPr/>
            </a:pPr>
            <a:endParaRPr lang="fr-FR" altLang="fr-FR" sz="4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altLang="fr-F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: Mathieu Daubon</a:t>
            </a:r>
          </a:p>
          <a:p>
            <a:pPr>
              <a:defRPr/>
            </a:pPr>
            <a:r>
              <a:rPr lang="fr-FR" altLang="fr-F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LD : 01.44.11.10.31</a:t>
            </a:r>
          </a:p>
          <a:p>
            <a:pPr>
              <a:defRPr/>
            </a:pPr>
            <a:r>
              <a:rPr lang="fr-FR" altLang="fr-F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 : mathieu.daubon@tourisme.fr </a:t>
            </a:r>
          </a:p>
          <a:p>
            <a:pPr marL="342900" indent="-342900">
              <a:buFont typeface="Wingdings" panose="05000000000000000000" pitchFamily="2" charset="2"/>
              <a:buChar char=":"/>
              <a:defRPr/>
            </a:pPr>
            <a:r>
              <a:rPr lang="fr-FR" altLang="fr-F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www.officedetourismedufutur.fr </a:t>
            </a:r>
            <a:endParaRPr lang="fr-FR" altLang="fr-F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altLang="fr-F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18022" t="3832"/>
          <a:stretch/>
        </p:blipFill>
        <p:spPr>
          <a:xfrm>
            <a:off x="669925" y="2860675"/>
            <a:ext cx="6881813" cy="6696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263" y="2932113"/>
            <a:ext cx="4752975" cy="66182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09563" y="915988"/>
            <a:ext cx="7200900" cy="565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altLang="fr-FR" sz="341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Chiffres clés du réseau </a:t>
            </a:r>
            <a:endParaRPr lang="fr-FR" sz="341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65100" y="915988"/>
            <a:ext cx="727392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fr-FR" sz="341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Caractéristiques des effectifs </a:t>
            </a:r>
          </a:p>
          <a:p>
            <a:pPr>
              <a:defRPr/>
            </a:pPr>
            <a:r>
              <a:rPr lang="fr-FR" sz="341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salariés présents en 2018</a:t>
            </a:r>
          </a:p>
        </p:txBody>
      </p:sp>
      <p:sp>
        <p:nvSpPr>
          <p:cNvPr id="13" name="Titre 1">
            <a:extLst/>
          </p:cNvPr>
          <p:cNvSpPr>
            <a:spLocks noGrp="1"/>
          </p:cNvSpPr>
          <p:nvPr/>
        </p:nvSpPr>
        <p:spPr>
          <a:xfrm>
            <a:off x="693738" y="2860675"/>
            <a:ext cx="12504737" cy="136366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533735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271" dirty="0">
                <a:sym typeface="Wingdings" panose="05000000000000000000" pitchFamily="2" charset="2"/>
              </a:rPr>
              <a:t> </a:t>
            </a:r>
            <a:r>
              <a:rPr lang="fr-FR" sz="3271" dirty="0">
                <a:solidFill>
                  <a:srgbClr val="009EE3"/>
                </a:solidFill>
              </a:rPr>
              <a:t>13 400 </a:t>
            </a:r>
            <a:r>
              <a:rPr lang="fr-FR" sz="3271" dirty="0">
                <a:solidFill>
                  <a:srgbClr val="000000"/>
                </a:solidFill>
              </a:rPr>
              <a:t>salariés</a:t>
            </a:r>
            <a:r>
              <a:rPr lang="fr-FR" sz="3271" dirty="0">
                <a:solidFill>
                  <a:srgbClr val="009EE3"/>
                </a:solidFill>
              </a:rPr>
              <a:t> </a:t>
            </a:r>
            <a:r>
              <a:rPr lang="fr-FR" sz="3271" dirty="0">
                <a:solidFill>
                  <a:srgbClr val="000000"/>
                </a:solidFill>
              </a:rPr>
              <a:t>présents </a:t>
            </a:r>
            <a:r>
              <a:rPr lang="fr-FR" sz="3271" dirty="0"/>
              <a:t>dans la branche au 31/12/2017</a:t>
            </a:r>
          </a:p>
          <a:p>
            <a:pPr>
              <a:defRPr/>
            </a:pPr>
            <a:r>
              <a:rPr lang="fr-FR" sz="3271" dirty="0"/>
              <a:t>     soit </a:t>
            </a:r>
            <a:r>
              <a:rPr lang="fr-FR" sz="3271" dirty="0">
                <a:solidFill>
                  <a:srgbClr val="009EE3"/>
                </a:solidFill>
              </a:rPr>
              <a:t>12 120 </a:t>
            </a:r>
            <a:r>
              <a:rPr lang="fr-FR" sz="3271" dirty="0"/>
              <a:t>équivalents temps plein (</a:t>
            </a:r>
            <a:r>
              <a:rPr lang="fr-FR" sz="3271" dirty="0">
                <a:solidFill>
                  <a:srgbClr val="009EE3"/>
                </a:solidFill>
              </a:rPr>
              <a:t>90,5 %</a:t>
            </a:r>
            <a:r>
              <a:rPr lang="fr-FR" sz="3271" dirty="0"/>
              <a:t>)</a:t>
            </a:r>
          </a:p>
        </p:txBody>
      </p:sp>
      <p:sp>
        <p:nvSpPr>
          <p:cNvPr id="14" name="Rectangle 13">
            <a:extLst/>
          </p:cNvPr>
          <p:cNvSpPr/>
          <p:nvPr/>
        </p:nvSpPr>
        <p:spPr bwMode="auto">
          <a:xfrm>
            <a:off x="1749425" y="4533900"/>
            <a:ext cx="4956175" cy="3921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048" tIns="65024" rIns="130048" bIns="65024"/>
          <a:lstStyle/>
          <a:p>
            <a:pPr algn="ctr" defTabSz="1300460" eaLnBrk="1" hangingPunct="1">
              <a:spcBef>
                <a:spcPts val="0"/>
              </a:spcBef>
              <a:tabLst>
                <a:tab pos="1151449" algn="l"/>
              </a:tabLst>
              <a:defRPr/>
            </a:pPr>
            <a:r>
              <a:rPr lang="fr-FR" sz="1849" dirty="0">
                <a:solidFill>
                  <a:srgbClr val="005377"/>
                </a:solidFill>
                <a:latin typeface="Calibri" pitchFamily="34" charset="0"/>
              </a:rPr>
              <a:t>Répartition des salariés selon les fédérations</a:t>
            </a:r>
          </a:p>
        </p:txBody>
      </p:sp>
      <p:sp>
        <p:nvSpPr>
          <p:cNvPr id="18" name="Rectangle 17">
            <a:extLst/>
          </p:cNvPr>
          <p:cNvSpPr/>
          <p:nvPr/>
        </p:nvSpPr>
        <p:spPr bwMode="auto">
          <a:xfrm>
            <a:off x="8539163" y="4533900"/>
            <a:ext cx="3436937" cy="3921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048" tIns="65024" rIns="130048" bIns="65024"/>
          <a:lstStyle/>
          <a:p>
            <a:pPr algn="ctr" defTabSz="1300460" eaLnBrk="1" hangingPunct="1">
              <a:spcBef>
                <a:spcPts val="0"/>
              </a:spcBef>
              <a:tabLst>
                <a:tab pos="1151449" algn="l"/>
              </a:tabLst>
              <a:defRPr/>
            </a:pPr>
            <a:r>
              <a:rPr lang="fr-FR" sz="1849" dirty="0">
                <a:solidFill>
                  <a:srgbClr val="005377"/>
                </a:solidFill>
                <a:latin typeface="Calibri" pitchFamily="34" charset="0"/>
              </a:rPr>
              <a:t>Evolution des effectifs salariés 2017/2016</a:t>
            </a:r>
          </a:p>
        </p:txBody>
      </p:sp>
      <p:sp>
        <p:nvSpPr>
          <p:cNvPr id="3" name="Flèche : haut 2">
            <a:extLst/>
          </p:cNvPr>
          <p:cNvSpPr/>
          <p:nvPr/>
        </p:nvSpPr>
        <p:spPr>
          <a:xfrm rot="4744421">
            <a:off x="9454517" y="5251179"/>
            <a:ext cx="1606898" cy="1756496"/>
          </a:xfrm>
          <a:prstGeom prst="upArrow">
            <a:avLst>
              <a:gd name="adj1" fmla="val 50000"/>
              <a:gd name="adj2" fmla="val 40911"/>
            </a:avLst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 anchorCtr="1"/>
          <a:lstStyle/>
          <a:p>
            <a:pPr algn="ctr">
              <a:defRPr/>
            </a:pPr>
            <a:r>
              <a:rPr lang="fr-FR" sz="2276" dirty="0"/>
              <a:t>+0,5%</a:t>
            </a:r>
          </a:p>
        </p:txBody>
      </p:sp>
      <p:graphicFrame>
        <p:nvGraphicFramePr>
          <p:cNvPr id="31" name="Graphique 30">
            <a:extLst/>
          </p:cNvPr>
          <p:cNvGraphicFramePr>
            <a:graphicFrameLocks/>
          </p:cNvGraphicFramePr>
          <p:nvPr/>
        </p:nvGraphicFramePr>
        <p:xfrm>
          <a:off x="1453666" y="5090641"/>
          <a:ext cx="564896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339">
            <a:extLst/>
          </p:cNvPr>
          <p:cNvSpPr>
            <a:spLocks noChangeArrowheads="1"/>
          </p:cNvSpPr>
          <p:nvPr/>
        </p:nvSpPr>
        <p:spPr bwMode="auto">
          <a:xfrm>
            <a:off x="7289800" y="7319963"/>
            <a:ext cx="507523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fr-FR" sz="1849" dirty="0">
                <a:solidFill>
                  <a:srgbClr val="005377"/>
                </a:solidFill>
                <a:latin typeface="Calibri" pitchFamily="34" charset="0"/>
              </a:rPr>
              <a:t>Détail selon les fédérations</a:t>
            </a:r>
            <a:endParaRPr lang="fr-FR" sz="1564" dirty="0">
              <a:solidFill>
                <a:srgbClr val="005377"/>
              </a:solidFill>
              <a:latin typeface="Calibri" pitchFamily="34" charset="0"/>
            </a:endParaRPr>
          </a:p>
        </p:txBody>
      </p:sp>
      <p:graphicFrame>
        <p:nvGraphicFramePr>
          <p:cNvPr id="17" name="Tableau 16">
            <a:extLst/>
          </p:cNvPr>
          <p:cNvGraphicFramePr>
            <a:graphicFrameLocks noGrp="1"/>
          </p:cNvGraphicFramePr>
          <p:nvPr/>
        </p:nvGraphicFramePr>
        <p:xfrm>
          <a:off x="6611938" y="8135938"/>
          <a:ext cx="5964236" cy="144462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71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4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4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4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600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700" b="1" dirty="0">
                        <a:solidFill>
                          <a:srgbClr val="009EE3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97532" marR="975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700" b="1" dirty="0">
                        <a:solidFill>
                          <a:srgbClr val="009EE3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97532" marR="975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700" b="1" dirty="0">
                        <a:solidFill>
                          <a:srgbClr val="009EE3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97532" marR="975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700" b="1" dirty="0">
                        <a:solidFill>
                          <a:srgbClr val="009EE3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97532" marR="975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622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fr-FR" sz="1700" b="0" dirty="0">
                        <a:solidFill>
                          <a:srgbClr val="6E6E6E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97532" marR="975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fr-FR" sz="1700" b="0" dirty="0">
                        <a:solidFill>
                          <a:srgbClr val="6E6E6E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fr-FR" sz="1700" b="0" dirty="0">
                        <a:solidFill>
                          <a:srgbClr val="6E6E6E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97532" marR="975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700" b="0" dirty="0">
                        <a:solidFill>
                          <a:srgbClr val="6E6E6E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97532" marR="975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700" b="0" dirty="0">
                        <a:solidFill>
                          <a:srgbClr val="6E6E6E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97532" marR="975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4842" name="Picture 4" descr="RÃ©sultat de recherche d'images pour &quot;destination rÃ©gions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3831"/>
          <a:stretch>
            <a:fillRect/>
          </a:stretch>
        </p:blipFill>
        <p:spPr bwMode="auto">
          <a:xfrm>
            <a:off x="7102475" y="8104188"/>
            <a:ext cx="8191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3" name="Picture 10" descr="RÃ©sultat de recherche d'images pour &quot;gites de france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463" y="7988300"/>
            <a:ext cx="560387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4" name="Picture 6" descr="RÃ©sultat de recherche d'images pour &quot;tourisme territoire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3112"/>
          <a:stretch>
            <a:fillRect/>
          </a:stretch>
        </p:blipFill>
        <p:spPr bwMode="auto">
          <a:xfrm>
            <a:off x="11564938" y="7877175"/>
            <a:ext cx="5318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5" name="Picture 8" descr="Offices de Tourisme de France - FÃ©dÃ©ration Nationa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8" t="5225" r="28136" b="17851"/>
          <a:stretch>
            <a:fillRect/>
          </a:stretch>
        </p:blipFill>
        <p:spPr bwMode="auto">
          <a:xfrm>
            <a:off x="10307638" y="7794625"/>
            <a:ext cx="4794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lèche : haut 2">
            <a:extLst/>
          </p:cNvPr>
          <p:cNvSpPr/>
          <p:nvPr/>
        </p:nvSpPr>
        <p:spPr>
          <a:xfrm rot="3819055">
            <a:off x="10188952" y="8733131"/>
            <a:ext cx="650148" cy="898229"/>
          </a:xfrm>
          <a:prstGeom prst="upArrow">
            <a:avLst>
              <a:gd name="adj1" fmla="val 50000"/>
              <a:gd name="adj2" fmla="val 40911"/>
            </a:avLst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 anchorCtr="1"/>
          <a:lstStyle/>
          <a:p>
            <a:pPr algn="ctr">
              <a:defRPr/>
            </a:pPr>
            <a:r>
              <a:rPr lang="fr-FR" sz="1707" dirty="0"/>
              <a:t>+ 1,5%</a:t>
            </a:r>
          </a:p>
        </p:txBody>
      </p:sp>
      <p:sp>
        <p:nvSpPr>
          <p:cNvPr id="21" name="Flèche : haut 2">
            <a:extLst/>
          </p:cNvPr>
          <p:cNvSpPr/>
          <p:nvPr/>
        </p:nvSpPr>
        <p:spPr>
          <a:xfrm rot="7239742">
            <a:off x="11590010" y="8804002"/>
            <a:ext cx="611026" cy="729394"/>
          </a:xfrm>
          <a:prstGeom prst="upArrow">
            <a:avLst>
              <a:gd name="adj1" fmla="val 50000"/>
              <a:gd name="adj2" fmla="val 40911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 anchorCtr="1"/>
          <a:lstStyle/>
          <a:p>
            <a:pPr algn="ctr">
              <a:defRPr/>
            </a:pPr>
            <a:r>
              <a:rPr lang="fr-FR" sz="1707" dirty="0"/>
              <a:t>- 4 %</a:t>
            </a:r>
          </a:p>
        </p:txBody>
      </p:sp>
      <p:sp>
        <p:nvSpPr>
          <p:cNvPr id="25" name="Flèche : haut 2">
            <a:extLst/>
          </p:cNvPr>
          <p:cNvSpPr/>
          <p:nvPr/>
        </p:nvSpPr>
        <p:spPr>
          <a:xfrm rot="4744908">
            <a:off x="8851885" y="8711718"/>
            <a:ext cx="650148" cy="899410"/>
          </a:xfrm>
          <a:prstGeom prst="upArrow">
            <a:avLst>
              <a:gd name="adj1" fmla="val 50000"/>
              <a:gd name="adj2" fmla="val 40911"/>
            </a:avLst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 anchorCtr="1"/>
          <a:lstStyle/>
          <a:p>
            <a:pPr algn="ctr">
              <a:defRPr/>
            </a:pPr>
            <a:r>
              <a:rPr lang="fr-FR" sz="1707" dirty="0"/>
              <a:t>+ 0,5%</a:t>
            </a:r>
          </a:p>
        </p:txBody>
      </p:sp>
      <p:sp>
        <p:nvSpPr>
          <p:cNvPr id="26" name="Flèche : haut 2">
            <a:extLst/>
          </p:cNvPr>
          <p:cNvSpPr/>
          <p:nvPr/>
        </p:nvSpPr>
        <p:spPr>
          <a:xfrm rot="6201426">
            <a:off x="7282690" y="8707058"/>
            <a:ext cx="611026" cy="886162"/>
          </a:xfrm>
          <a:prstGeom prst="upArrow">
            <a:avLst>
              <a:gd name="adj1" fmla="val 50000"/>
              <a:gd name="adj2" fmla="val 40911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 anchorCtr="1"/>
          <a:lstStyle/>
          <a:p>
            <a:pPr algn="ctr">
              <a:defRPr/>
            </a:pPr>
            <a:r>
              <a:rPr lang="fr-FR" sz="1707" dirty="0"/>
              <a:t>- 0,5 %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65100" y="915988"/>
            <a:ext cx="727392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fr-FR" sz="341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Caractéristiques des effectifs </a:t>
            </a:r>
          </a:p>
          <a:p>
            <a:pPr>
              <a:defRPr/>
            </a:pPr>
            <a:r>
              <a:rPr lang="fr-FR" sz="341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salariés présents en 2018</a:t>
            </a:r>
          </a:p>
        </p:txBody>
      </p:sp>
      <p:pic>
        <p:nvPicPr>
          <p:cNvPr id="36867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2932113"/>
            <a:ext cx="11341100" cy="662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65100" y="915988"/>
            <a:ext cx="727392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fr-FR" sz="341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Caractéristiques des effectifs </a:t>
            </a:r>
          </a:p>
          <a:p>
            <a:pPr>
              <a:defRPr/>
            </a:pPr>
            <a:r>
              <a:rPr lang="fr-FR" sz="341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salariés présents en 2018</a:t>
            </a:r>
          </a:p>
        </p:txBody>
      </p:sp>
      <p:pic>
        <p:nvPicPr>
          <p:cNvPr id="38915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2860675"/>
            <a:ext cx="11377612" cy="665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65100" y="915988"/>
            <a:ext cx="727392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fr-FR" sz="341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Caractéristiques des effectifs </a:t>
            </a:r>
          </a:p>
          <a:p>
            <a:pPr>
              <a:defRPr/>
            </a:pPr>
            <a:r>
              <a:rPr lang="fr-FR" sz="341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salariés présents en 2018</a:t>
            </a:r>
          </a:p>
        </p:txBody>
      </p:sp>
      <p:pic>
        <p:nvPicPr>
          <p:cNvPr id="40963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3076575"/>
            <a:ext cx="12028487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oneTexte 1"/>
          <p:cNvSpPr txBox="1">
            <a:spLocks noChangeArrowheads="1"/>
          </p:cNvSpPr>
          <p:nvPr/>
        </p:nvSpPr>
        <p:spPr bwMode="auto">
          <a:xfrm>
            <a:off x="19050" y="989013"/>
            <a:ext cx="101536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/>
            <a:r>
              <a:rPr lang="fr-FR" altLang="fr-FR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 du réseau des </a:t>
            </a:r>
          </a:p>
          <a:p>
            <a:pPr algn="ctr"/>
            <a:r>
              <a:rPr lang="fr-FR" altLang="fr-FR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Offices de Tourisme, côté missions</a:t>
            </a:r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2675"/>
            <a:ext cx="7078663" cy="792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38125" y="773113"/>
            <a:ext cx="7683500" cy="5635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altLang="fr-FR" sz="341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Demain, qui seront nos visiteurs?</a:t>
            </a:r>
            <a:endParaRPr lang="fr-FR" sz="341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350" y="2352675"/>
            <a:ext cx="7135813" cy="79200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3549650" y="2573338"/>
            <a:ext cx="5329238" cy="2246312"/>
          </a:xfrm>
          <a:prstGeom prst="rect">
            <a:avLst/>
          </a:prstGeom>
          <a:solidFill>
            <a:srgbClr val="FFFFFF"/>
          </a:solidFill>
          <a:ln w="9525">
            <a:solidFill>
              <a:srgbClr val="3684C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85750" indent="-28575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FR" altLang="fr-FR" sz="2800">
                <a:solidFill>
                  <a:schemeClr val="tx2"/>
                </a:solidFill>
                <a:latin typeface="Calibri" panose="020F0502020204030204" pitchFamily="34" charset="0"/>
              </a:rPr>
              <a:t>De moins en moins de passage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altLang="fr-FR" sz="2800">
                <a:solidFill>
                  <a:schemeClr val="tx2"/>
                </a:solidFill>
                <a:latin typeface="Calibri" panose="020F0502020204030204" pitchFamily="34" charset="0"/>
              </a:rPr>
              <a:t>Une clientèle vieillissante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altLang="fr-FR" sz="2800">
                <a:solidFill>
                  <a:schemeClr val="tx2"/>
                </a:solidFill>
                <a:latin typeface="Calibri" panose="020F0502020204030204" pitchFamily="34" charset="0"/>
              </a:rPr>
              <a:t>Peu de plus-value de l’OT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altLang="fr-FR" sz="2800">
                <a:solidFill>
                  <a:schemeClr val="tx2"/>
                </a:solidFill>
                <a:latin typeface="Calibri" panose="020F0502020204030204" pitchFamily="34" charset="0"/>
              </a:rPr>
              <a:t>Très faible attractivité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altLang="fr-FR" sz="2800">
                <a:solidFill>
                  <a:schemeClr val="tx2"/>
                </a:solidFill>
                <a:latin typeface="Calibri" panose="020F0502020204030204" pitchFamily="34" charset="0"/>
              </a:rPr>
              <a:t>Aucune reconnaissance locale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re et sous-titre">
  <a:themeElements>
    <a:clrScheme name="Titre et sous-tit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et sous-titr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re et sous-tit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6477</TotalTime>
  <Pages>0</Pages>
  <Words>670</Words>
  <Characters>0</Characters>
  <Application>Microsoft Office PowerPoint</Application>
  <PresentationFormat>Personnalisé</PresentationFormat>
  <Lines>0</Lines>
  <Paragraphs>145</Paragraphs>
  <Slides>26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34" baseType="lpstr">
      <vt:lpstr>Gill Sans</vt:lpstr>
      <vt:lpstr>ヒラギノ角ゴ ProN W3</vt:lpstr>
      <vt:lpstr>Arial</vt:lpstr>
      <vt:lpstr>Calibri</vt:lpstr>
      <vt:lpstr>Wingdings</vt:lpstr>
      <vt:lpstr>Times New Roman</vt:lpstr>
      <vt:lpstr>Titre et sous-titre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Numérique et humain au service de l’expérience visiteur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Et l’office de tourisme idéal ?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Mathieu DAUBON</dc:creator>
  <cp:lastModifiedBy>Jamila Khaddam-ellah</cp:lastModifiedBy>
  <cp:revision>239</cp:revision>
  <cp:lastPrinted>2019-03-14T16:02:13Z</cp:lastPrinted>
  <dcterms:modified xsi:type="dcterms:W3CDTF">2021-02-01T11:21:55Z</dcterms:modified>
</cp:coreProperties>
</file>