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7821" autoAdjust="0"/>
  </p:normalViewPr>
  <p:slideViewPr>
    <p:cSldViewPr snapToGrid="0">
      <p:cViewPr varScale="1">
        <p:scale>
          <a:sx n="90" d="100"/>
          <a:sy n="90" d="100"/>
        </p:scale>
        <p:origin x="13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221D18-10B7-4444-BBB2-1A84502AB85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8DD74647-A220-44B7-A73E-120241C072C5}">
      <dgm:prSet phldrT="[Texte]"/>
      <dgm:spPr/>
      <dgm:t>
        <a:bodyPr/>
        <a:lstStyle/>
        <a:p>
          <a:r>
            <a:rPr lang="fr-FR" dirty="0" smtClean="0"/>
            <a:t>Constitution d’un PNR</a:t>
          </a:r>
          <a:endParaRPr lang="fr-FR" dirty="0"/>
        </a:p>
      </dgm:t>
    </dgm:pt>
    <dgm:pt modelId="{1A64F2A8-87F4-4C2C-B961-092EAD68F0EE}" type="parTrans" cxnId="{269F9135-2582-4840-948D-71C5E506D49F}">
      <dgm:prSet/>
      <dgm:spPr/>
      <dgm:t>
        <a:bodyPr/>
        <a:lstStyle/>
        <a:p>
          <a:endParaRPr lang="fr-FR"/>
        </a:p>
      </dgm:t>
    </dgm:pt>
    <dgm:pt modelId="{A522A4C4-15AF-4C32-9437-964F698A1AA9}" type="sibTrans" cxnId="{269F9135-2582-4840-948D-71C5E506D49F}">
      <dgm:prSet/>
      <dgm:spPr/>
      <dgm:t>
        <a:bodyPr/>
        <a:lstStyle/>
        <a:p>
          <a:endParaRPr lang="fr-FR"/>
        </a:p>
      </dgm:t>
    </dgm:pt>
    <dgm:pt modelId="{40F8C595-BB03-461F-8B1F-3F8185E948EC}">
      <dgm:prSet phldrT="[Texte]"/>
      <dgm:spPr/>
      <dgm:t>
        <a:bodyPr/>
        <a:lstStyle/>
        <a:p>
          <a:r>
            <a:rPr lang="fr-FR" dirty="0" smtClean="0"/>
            <a:t>Billet de train ou avion pour 2 pax</a:t>
          </a:r>
          <a:endParaRPr lang="fr-FR" dirty="0"/>
        </a:p>
      </dgm:t>
    </dgm:pt>
    <dgm:pt modelId="{89E3182D-5CCB-4BB2-881E-C945B92FCF0D}" type="parTrans" cxnId="{C8AF9C90-8508-4899-B471-1E0C8542EACD}">
      <dgm:prSet/>
      <dgm:spPr/>
      <dgm:t>
        <a:bodyPr/>
        <a:lstStyle/>
        <a:p>
          <a:endParaRPr lang="fr-FR"/>
        </a:p>
      </dgm:t>
    </dgm:pt>
    <dgm:pt modelId="{B5456493-928C-4B00-9C49-4112B9A6DD31}" type="sibTrans" cxnId="{C8AF9C90-8508-4899-B471-1E0C8542EACD}">
      <dgm:prSet/>
      <dgm:spPr/>
      <dgm:t>
        <a:bodyPr/>
        <a:lstStyle/>
        <a:p>
          <a:endParaRPr lang="fr-FR"/>
        </a:p>
      </dgm:t>
    </dgm:pt>
    <dgm:pt modelId="{99FE5A31-A0DE-4220-9934-8FDA4C66BE07}">
      <dgm:prSet phldrT="[Texte]"/>
      <dgm:spPr/>
      <dgm:t>
        <a:bodyPr/>
        <a:lstStyle/>
        <a:p>
          <a:r>
            <a:rPr lang="fr-FR" dirty="0" smtClean="0"/>
            <a:t>Proposition tarifaire</a:t>
          </a:r>
          <a:endParaRPr lang="fr-FR" dirty="0"/>
        </a:p>
      </dgm:t>
    </dgm:pt>
    <dgm:pt modelId="{C7161EAA-C46F-4DFC-BF9B-35475804C3F8}" type="parTrans" cxnId="{3DB2FA90-866B-408B-800D-9B093619A23A}">
      <dgm:prSet/>
      <dgm:spPr/>
      <dgm:t>
        <a:bodyPr/>
        <a:lstStyle/>
        <a:p>
          <a:endParaRPr lang="fr-FR"/>
        </a:p>
      </dgm:t>
    </dgm:pt>
    <dgm:pt modelId="{0C16B8AE-BD40-4508-B1FB-385B1175C8EC}" type="sibTrans" cxnId="{3DB2FA90-866B-408B-800D-9B093619A23A}">
      <dgm:prSet/>
      <dgm:spPr/>
      <dgm:t>
        <a:bodyPr/>
        <a:lstStyle/>
        <a:p>
          <a:endParaRPr lang="fr-FR"/>
        </a:p>
      </dgm:t>
    </dgm:pt>
    <dgm:pt modelId="{C19D1F29-C673-40D9-A0BA-ABA10F27297E}">
      <dgm:prSet/>
      <dgm:spPr/>
      <dgm:t>
        <a:bodyPr/>
        <a:lstStyle/>
        <a:p>
          <a:r>
            <a:rPr lang="fr-FR" dirty="0" smtClean="0"/>
            <a:t>Utilisation d’un GDS obligatoire</a:t>
          </a:r>
          <a:endParaRPr lang="fr-FR" dirty="0"/>
        </a:p>
      </dgm:t>
    </dgm:pt>
    <dgm:pt modelId="{84AA47AF-80DB-47D2-A4D7-C60259FD551E}" type="parTrans" cxnId="{89F26099-7532-43A1-80E2-AB193139035F}">
      <dgm:prSet/>
      <dgm:spPr/>
      <dgm:t>
        <a:bodyPr/>
        <a:lstStyle/>
        <a:p>
          <a:endParaRPr lang="fr-FR"/>
        </a:p>
      </dgm:t>
    </dgm:pt>
    <dgm:pt modelId="{89B2D293-B832-4A79-857B-EE81FB4981A5}" type="sibTrans" cxnId="{89F26099-7532-43A1-80E2-AB193139035F}">
      <dgm:prSet/>
      <dgm:spPr/>
      <dgm:t>
        <a:bodyPr/>
        <a:lstStyle/>
        <a:p>
          <a:endParaRPr lang="fr-FR"/>
        </a:p>
      </dgm:t>
    </dgm:pt>
    <dgm:pt modelId="{22D203D7-B5E6-48B6-BB8B-6375E5144AC3}">
      <dgm:prSet/>
      <dgm:spPr/>
      <dgm:t>
        <a:bodyPr/>
        <a:lstStyle/>
        <a:p>
          <a:r>
            <a:rPr lang="fr-FR" i="1" dirty="0" smtClean="0"/>
            <a:t>Utilisations d’autres outils possibles</a:t>
          </a:r>
          <a:endParaRPr lang="fr-FR" i="1" dirty="0"/>
        </a:p>
      </dgm:t>
    </dgm:pt>
    <dgm:pt modelId="{9B022A68-CE5D-4CA0-8C0F-F0A8D724C6C2}" type="parTrans" cxnId="{175ABC44-8A48-477E-9D84-D7986622C599}">
      <dgm:prSet/>
      <dgm:spPr/>
      <dgm:t>
        <a:bodyPr/>
        <a:lstStyle/>
        <a:p>
          <a:endParaRPr lang="fr-FR"/>
        </a:p>
      </dgm:t>
    </dgm:pt>
    <dgm:pt modelId="{96E5570B-CB72-42C1-8F1D-0FE4AC38536F}" type="sibTrans" cxnId="{175ABC44-8A48-477E-9D84-D7986622C599}">
      <dgm:prSet/>
      <dgm:spPr/>
      <dgm:t>
        <a:bodyPr/>
        <a:lstStyle/>
        <a:p>
          <a:endParaRPr lang="fr-FR"/>
        </a:p>
      </dgm:t>
    </dgm:pt>
    <dgm:pt modelId="{D06D6AC7-00D7-4546-8112-669C6F4F9742}" type="pres">
      <dgm:prSet presAssocID="{95221D18-10B7-4444-BBB2-1A84502AB8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8E5C4AAF-2BA6-47B0-81FA-9284D94A3019}" type="pres">
      <dgm:prSet presAssocID="{95221D18-10B7-4444-BBB2-1A84502AB85C}" presName="Name1" presStyleCnt="0"/>
      <dgm:spPr/>
    </dgm:pt>
    <dgm:pt modelId="{EC3DD323-1C46-4987-BC03-8A53D93ED696}" type="pres">
      <dgm:prSet presAssocID="{95221D18-10B7-4444-BBB2-1A84502AB85C}" presName="cycle" presStyleCnt="0"/>
      <dgm:spPr/>
    </dgm:pt>
    <dgm:pt modelId="{D45C124E-5548-4088-9F41-FD58F94FB70F}" type="pres">
      <dgm:prSet presAssocID="{95221D18-10B7-4444-BBB2-1A84502AB85C}" presName="srcNode" presStyleLbl="node1" presStyleIdx="0" presStyleCnt="5"/>
      <dgm:spPr/>
    </dgm:pt>
    <dgm:pt modelId="{55A35FBE-FAFD-4050-A015-0A5E26265456}" type="pres">
      <dgm:prSet presAssocID="{95221D18-10B7-4444-BBB2-1A84502AB85C}" presName="conn" presStyleLbl="parChTrans1D2" presStyleIdx="0" presStyleCnt="1"/>
      <dgm:spPr/>
      <dgm:t>
        <a:bodyPr/>
        <a:lstStyle/>
        <a:p>
          <a:endParaRPr lang="fr-FR"/>
        </a:p>
      </dgm:t>
    </dgm:pt>
    <dgm:pt modelId="{937A146F-346F-4371-873F-5886BA87C398}" type="pres">
      <dgm:prSet presAssocID="{95221D18-10B7-4444-BBB2-1A84502AB85C}" presName="extraNode" presStyleLbl="node1" presStyleIdx="0" presStyleCnt="5"/>
      <dgm:spPr/>
    </dgm:pt>
    <dgm:pt modelId="{C00E5041-1DDA-4130-835E-DC655267D1E0}" type="pres">
      <dgm:prSet presAssocID="{95221D18-10B7-4444-BBB2-1A84502AB85C}" presName="dstNode" presStyleLbl="node1" presStyleIdx="0" presStyleCnt="5"/>
      <dgm:spPr/>
    </dgm:pt>
    <dgm:pt modelId="{00F55870-C70F-4792-9C55-2DC2F390F39F}" type="pres">
      <dgm:prSet presAssocID="{8DD74647-A220-44B7-A73E-120241C072C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D17923-39B1-47CB-A3B5-3F4A7847FB85}" type="pres">
      <dgm:prSet presAssocID="{8DD74647-A220-44B7-A73E-120241C072C5}" presName="accent_1" presStyleCnt="0"/>
      <dgm:spPr/>
    </dgm:pt>
    <dgm:pt modelId="{B59D5EBF-808D-4BC2-A9CB-3F45775F9958}" type="pres">
      <dgm:prSet presAssocID="{8DD74647-A220-44B7-A73E-120241C072C5}" presName="accentRepeatNode" presStyleLbl="solidFgAcc1" presStyleIdx="0" presStyleCnt="5"/>
      <dgm:spPr/>
    </dgm:pt>
    <dgm:pt modelId="{27517223-D0F0-4EA6-A47D-1B0DE7C609DA}" type="pres">
      <dgm:prSet presAssocID="{40F8C595-BB03-461F-8B1F-3F8185E948E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D42297-1737-43FF-8E3B-C8E1C9560E8E}" type="pres">
      <dgm:prSet presAssocID="{40F8C595-BB03-461F-8B1F-3F8185E948EC}" presName="accent_2" presStyleCnt="0"/>
      <dgm:spPr/>
    </dgm:pt>
    <dgm:pt modelId="{753BA6A4-539B-4B49-90E9-100B7832240F}" type="pres">
      <dgm:prSet presAssocID="{40F8C595-BB03-461F-8B1F-3F8185E948EC}" presName="accentRepeatNode" presStyleLbl="solidFgAcc1" presStyleIdx="1" presStyleCnt="5"/>
      <dgm:spPr/>
    </dgm:pt>
    <dgm:pt modelId="{4CF2DCCF-B561-438A-8B21-04DDB366D956}" type="pres">
      <dgm:prSet presAssocID="{99FE5A31-A0DE-4220-9934-8FDA4C66BE0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ECF01F-D75A-4CCC-9EBD-EFFFF1D8EF43}" type="pres">
      <dgm:prSet presAssocID="{99FE5A31-A0DE-4220-9934-8FDA4C66BE07}" presName="accent_3" presStyleCnt="0"/>
      <dgm:spPr/>
    </dgm:pt>
    <dgm:pt modelId="{D8EEC559-7F73-4550-8CA4-A3B3F9DFDF27}" type="pres">
      <dgm:prSet presAssocID="{99FE5A31-A0DE-4220-9934-8FDA4C66BE07}" presName="accentRepeatNode" presStyleLbl="solidFgAcc1" presStyleIdx="2" presStyleCnt="5"/>
      <dgm:spPr/>
    </dgm:pt>
    <dgm:pt modelId="{4906FAC2-A4B4-4E29-9DFF-0DF531CC038B}" type="pres">
      <dgm:prSet presAssocID="{C19D1F29-C673-40D9-A0BA-ABA10F27297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9E1DD8-F972-45AB-8068-FCDD1BB3CD85}" type="pres">
      <dgm:prSet presAssocID="{C19D1F29-C673-40D9-A0BA-ABA10F27297E}" presName="accent_4" presStyleCnt="0"/>
      <dgm:spPr/>
    </dgm:pt>
    <dgm:pt modelId="{C9F89F61-8D03-4AD5-ADEB-63D2EDE42951}" type="pres">
      <dgm:prSet presAssocID="{C19D1F29-C673-40D9-A0BA-ABA10F27297E}" presName="accentRepeatNode" presStyleLbl="solidFgAcc1" presStyleIdx="3" presStyleCnt="5"/>
      <dgm:spPr/>
    </dgm:pt>
    <dgm:pt modelId="{164F1261-CDD4-4797-8032-74030029208F}" type="pres">
      <dgm:prSet presAssocID="{22D203D7-B5E6-48B6-BB8B-6375E5144AC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ABFD22-0F76-47F0-BF0D-A101101EAB5C}" type="pres">
      <dgm:prSet presAssocID="{22D203D7-B5E6-48B6-BB8B-6375E5144AC3}" presName="accent_5" presStyleCnt="0"/>
      <dgm:spPr/>
    </dgm:pt>
    <dgm:pt modelId="{77DF1907-637B-48CC-9BF1-8355AEA90ED3}" type="pres">
      <dgm:prSet presAssocID="{22D203D7-B5E6-48B6-BB8B-6375E5144AC3}" presName="accentRepeatNode" presStyleLbl="solidFgAcc1" presStyleIdx="4" presStyleCnt="5"/>
      <dgm:spPr/>
    </dgm:pt>
  </dgm:ptLst>
  <dgm:cxnLst>
    <dgm:cxn modelId="{89F26099-7532-43A1-80E2-AB193139035F}" srcId="{95221D18-10B7-4444-BBB2-1A84502AB85C}" destId="{C19D1F29-C673-40D9-A0BA-ABA10F27297E}" srcOrd="3" destOrd="0" parTransId="{84AA47AF-80DB-47D2-A4D7-C60259FD551E}" sibTransId="{89B2D293-B832-4A79-857B-EE81FB4981A5}"/>
    <dgm:cxn modelId="{C8AF9C90-8508-4899-B471-1E0C8542EACD}" srcId="{95221D18-10B7-4444-BBB2-1A84502AB85C}" destId="{40F8C595-BB03-461F-8B1F-3F8185E948EC}" srcOrd="1" destOrd="0" parTransId="{89E3182D-5CCB-4BB2-881E-C945B92FCF0D}" sibTransId="{B5456493-928C-4B00-9C49-4112B9A6DD31}"/>
    <dgm:cxn modelId="{04303B09-4804-49FA-AFE2-87F064143293}" type="presOf" srcId="{22D203D7-B5E6-48B6-BB8B-6375E5144AC3}" destId="{164F1261-CDD4-4797-8032-74030029208F}" srcOrd="0" destOrd="0" presId="urn:microsoft.com/office/officeart/2008/layout/VerticalCurvedList"/>
    <dgm:cxn modelId="{269F9135-2582-4840-948D-71C5E506D49F}" srcId="{95221D18-10B7-4444-BBB2-1A84502AB85C}" destId="{8DD74647-A220-44B7-A73E-120241C072C5}" srcOrd="0" destOrd="0" parTransId="{1A64F2A8-87F4-4C2C-B961-092EAD68F0EE}" sibTransId="{A522A4C4-15AF-4C32-9437-964F698A1AA9}"/>
    <dgm:cxn modelId="{A76C1615-B7AB-4B9F-AE0C-6F47471B5ED9}" type="presOf" srcId="{C19D1F29-C673-40D9-A0BA-ABA10F27297E}" destId="{4906FAC2-A4B4-4E29-9DFF-0DF531CC038B}" srcOrd="0" destOrd="0" presId="urn:microsoft.com/office/officeart/2008/layout/VerticalCurvedList"/>
    <dgm:cxn modelId="{C4E9A2FA-E4EA-40BA-BCD5-8DD6D744B0CC}" type="presOf" srcId="{A522A4C4-15AF-4C32-9437-964F698A1AA9}" destId="{55A35FBE-FAFD-4050-A015-0A5E26265456}" srcOrd="0" destOrd="0" presId="urn:microsoft.com/office/officeart/2008/layout/VerticalCurvedList"/>
    <dgm:cxn modelId="{08120F81-C076-45BA-873D-8D860194E9A2}" type="presOf" srcId="{8DD74647-A220-44B7-A73E-120241C072C5}" destId="{00F55870-C70F-4792-9C55-2DC2F390F39F}" srcOrd="0" destOrd="0" presId="urn:microsoft.com/office/officeart/2008/layout/VerticalCurvedList"/>
    <dgm:cxn modelId="{9478E9A1-E9B4-48B3-86F8-EDDE98CD9FD9}" type="presOf" srcId="{95221D18-10B7-4444-BBB2-1A84502AB85C}" destId="{D06D6AC7-00D7-4546-8112-669C6F4F9742}" srcOrd="0" destOrd="0" presId="urn:microsoft.com/office/officeart/2008/layout/VerticalCurvedList"/>
    <dgm:cxn modelId="{47621C08-07D3-47FE-97BF-69114F4E634D}" type="presOf" srcId="{99FE5A31-A0DE-4220-9934-8FDA4C66BE07}" destId="{4CF2DCCF-B561-438A-8B21-04DDB366D956}" srcOrd="0" destOrd="0" presId="urn:microsoft.com/office/officeart/2008/layout/VerticalCurvedList"/>
    <dgm:cxn modelId="{69165EF5-3D47-462F-9488-0A7D073E80A6}" type="presOf" srcId="{40F8C595-BB03-461F-8B1F-3F8185E948EC}" destId="{27517223-D0F0-4EA6-A47D-1B0DE7C609DA}" srcOrd="0" destOrd="0" presId="urn:microsoft.com/office/officeart/2008/layout/VerticalCurvedList"/>
    <dgm:cxn modelId="{3DB2FA90-866B-408B-800D-9B093619A23A}" srcId="{95221D18-10B7-4444-BBB2-1A84502AB85C}" destId="{99FE5A31-A0DE-4220-9934-8FDA4C66BE07}" srcOrd="2" destOrd="0" parTransId="{C7161EAA-C46F-4DFC-BF9B-35475804C3F8}" sibTransId="{0C16B8AE-BD40-4508-B1FB-385B1175C8EC}"/>
    <dgm:cxn modelId="{175ABC44-8A48-477E-9D84-D7986622C599}" srcId="{95221D18-10B7-4444-BBB2-1A84502AB85C}" destId="{22D203D7-B5E6-48B6-BB8B-6375E5144AC3}" srcOrd="4" destOrd="0" parTransId="{9B022A68-CE5D-4CA0-8C0F-F0A8D724C6C2}" sibTransId="{96E5570B-CB72-42C1-8F1D-0FE4AC38536F}"/>
    <dgm:cxn modelId="{A528C43D-A4FC-42CE-92B9-8997C2490271}" type="presParOf" srcId="{D06D6AC7-00D7-4546-8112-669C6F4F9742}" destId="{8E5C4AAF-2BA6-47B0-81FA-9284D94A3019}" srcOrd="0" destOrd="0" presId="urn:microsoft.com/office/officeart/2008/layout/VerticalCurvedList"/>
    <dgm:cxn modelId="{2C78EAB9-DAD7-4249-ADDD-2C09C592428C}" type="presParOf" srcId="{8E5C4AAF-2BA6-47B0-81FA-9284D94A3019}" destId="{EC3DD323-1C46-4987-BC03-8A53D93ED696}" srcOrd="0" destOrd="0" presId="urn:microsoft.com/office/officeart/2008/layout/VerticalCurvedList"/>
    <dgm:cxn modelId="{853FA15D-1CA2-4298-870D-F5EFA396891F}" type="presParOf" srcId="{EC3DD323-1C46-4987-BC03-8A53D93ED696}" destId="{D45C124E-5548-4088-9F41-FD58F94FB70F}" srcOrd="0" destOrd="0" presId="urn:microsoft.com/office/officeart/2008/layout/VerticalCurvedList"/>
    <dgm:cxn modelId="{B64DCFD1-56CE-430C-BC4E-DE6800634631}" type="presParOf" srcId="{EC3DD323-1C46-4987-BC03-8A53D93ED696}" destId="{55A35FBE-FAFD-4050-A015-0A5E26265456}" srcOrd="1" destOrd="0" presId="urn:microsoft.com/office/officeart/2008/layout/VerticalCurvedList"/>
    <dgm:cxn modelId="{FE1BD902-4FBB-41A2-81B5-F9097E9AF0CF}" type="presParOf" srcId="{EC3DD323-1C46-4987-BC03-8A53D93ED696}" destId="{937A146F-346F-4371-873F-5886BA87C398}" srcOrd="2" destOrd="0" presId="urn:microsoft.com/office/officeart/2008/layout/VerticalCurvedList"/>
    <dgm:cxn modelId="{02A2056D-4921-4E70-8239-BDD629AAC67A}" type="presParOf" srcId="{EC3DD323-1C46-4987-BC03-8A53D93ED696}" destId="{C00E5041-1DDA-4130-835E-DC655267D1E0}" srcOrd="3" destOrd="0" presId="urn:microsoft.com/office/officeart/2008/layout/VerticalCurvedList"/>
    <dgm:cxn modelId="{FDAC2397-43EF-42AE-9242-E3739C76CAEA}" type="presParOf" srcId="{8E5C4AAF-2BA6-47B0-81FA-9284D94A3019}" destId="{00F55870-C70F-4792-9C55-2DC2F390F39F}" srcOrd="1" destOrd="0" presId="urn:microsoft.com/office/officeart/2008/layout/VerticalCurvedList"/>
    <dgm:cxn modelId="{97E15E9F-3ADF-43B0-969F-1C24D42FDA1A}" type="presParOf" srcId="{8E5C4AAF-2BA6-47B0-81FA-9284D94A3019}" destId="{17D17923-39B1-47CB-A3B5-3F4A7847FB85}" srcOrd="2" destOrd="0" presId="urn:microsoft.com/office/officeart/2008/layout/VerticalCurvedList"/>
    <dgm:cxn modelId="{8DE22362-D2B4-46F2-8287-0660D1844D66}" type="presParOf" srcId="{17D17923-39B1-47CB-A3B5-3F4A7847FB85}" destId="{B59D5EBF-808D-4BC2-A9CB-3F45775F9958}" srcOrd="0" destOrd="0" presId="urn:microsoft.com/office/officeart/2008/layout/VerticalCurvedList"/>
    <dgm:cxn modelId="{04F361C5-7F7D-49FA-81CD-03F2B4E65670}" type="presParOf" srcId="{8E5C4AAF-2BA6-47B0-81FA-9284D94A3019}" destId="{27517223-D0F0-4EA6-A47D-1B0DE7C609DA}" srcOrd="3" destOrd="0" presId="urn:microsoft.com/office/officeart/2008/layout/VerticalCurvedList"/>
    <dgm:cxn modelId="{AC877607-EF99-41DB-8306-EDC319C13059}" type="presParOf" srcId="{8E5C4AAF-2BA6-47B0-81FA-9284D94A3019}" destId="{12D42297-1737-43FF-8E3B-C8E1C9560E8E}" srcOrd="4" destOrd="0" presId="urn:microsoft.com/office/officeart/2008/layout/VerticalCurvedList"/>
    <dgm:cxn modelId="{3460FA20-5B68-4DE3-89CB-E488F3134664}" type="presParOf" srcId="{12D42297-1737-43FF-8E3B-C8E1C9560E8E}" destId="{753BA6A4-539B-4B49-90E9-100B7832240F}" srcOrd="0" destOrd="0" presId="urn:microsoft.com/office/officeart/2008/layout/VerticalCurvedList"/>
    <dgm:cxn modelId="{3483C283-19D6-46B6-8B9A-102D21A79BE1}" type="presParOf" srcId="{8E5C4AAF-2BA6-47B0-81FA-9284D94A3019}" destId="{4CF2DCCF-B561-438A-8B21-04DDB366D956}" srcOrd="5" destOrd="0" presId="urn:microsoft.com/office/officeart/2008/layout/VerticalCurvedList"/>
    <dgm:cxn modelId="{ABFA670A-8B39-49C4-8A51-D2B2184C4629}" type="presParOf" srcId="{8E5C4AAF-2BA6-47B0-81FA-9284D94A3019}" destId="{9EECF01F-D75A-4CCC-9EBD-EFFFF1D8EF43}" srcOrd="6" destOrd="0" presId="urn:microsoft.com/office/officeart/2008/layout/VerticalCurvedList"/>
    <dgm:cxn modelId="{E0561011-0008-4C90-B72E-9A27B5983DE1}" type="presParOf" srcId="{9EECF01F-D75A-4CCC-9EBD-EFFFF1D8EF43}" destId="{D8EEC559-7F73-4550-8CA4-A3B3F9DFDF27}" srcOrd="0" destOrd="0" presId="urn:microsoft.com/office/officeart/2008/layout/VerticalCurvedList"/>
    <dgm:cxn modelId="{B9ED30FD-9640-4A7A-BD5D-B872895FD921}" type="presParOf" srcId="{8E5C4AAF-2BA6-47B0-81FA-9284D94A3019}" destId="{4906FAC2-A4B4-4E29-9DFF-0DF531CC038B}" srcOrd="7" destOrd="0" presId="urn:microsoft.com/office/officeart/2008/layout/VerticalCurvedList"/>
    <dgm:cxn modelId="{5A66D695-34EC-4180-A2CA-10AC7282AC26}" type="presParOf" srcId="{8E5C4AAF-2BA6-47B0-81FA-9284D94A3019}" destId="{2C9E1DD8-F972-45AB-8068-FCDD1BB3CD85}" srcOrd="8" destOrd="0" presId="urn:microsoft.com/office/officeart/2008/layout/VerticalCurvedList"/>
    <dgm:cxn modelId="{1177A4AA-A55D-412B-9C16-0221D377AAA4}" type="presParOf" srcId="{2C9E1DD8-F972-45AB-8068-FCDD1BB3CD85}" destId="{C9F89F61-8D03-4AD5-ADEB-63D2EDE42951}" srcOrd="0" destOrd="0" presId="urn:microsoft.com/office/officeart/2008/layout/VerticalCurvedList"/>
    <dgm:cxn modelId="{E3E9C284-8E06-44F1-B8C2-EEFB0D3BDBF8}" type="presParOf" srcId="{8E5C4AAF-2BA6-47B0-81FA-9284D94A3019}" destId="{164F1261-CDD4-4797-8032-74030029208F}" srcOrd="9" destOrd="0" presId="urn:microsoft.com/office/officeart/2008/layout/VerticalCurvedList"/>
    <dgm:cxn modelId="{9228EB24-44B4-4ACB-8EE7-751D86C6D416}" type="presParOf" srcId="{8E5C4AAF-2BA6-47B0-81FA-9284D94A3019}" destId="{D3ABFD22-0F76-47F0-BF0D-A101101EAB5C}" srcOrd="10" destOrd="0" presId="urn:microsoft.com/office/officeart/2008/layout/VerticalCurvedList"/>
    <dgm:cxn modelId="{054DB2D0-B0F6-4CD9-9081-E22847E4751F}" type="presParOf" srcId="{D3ABFD22-0F76-47F0-BF0D-A101101EAB5C}" destId="{77DF1907-637B-48CC-9BF1-8355AEA90ED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35FBE-FAFD-4050-A015-0A5E26265456}">
      <dsp:nvSpPr>
        <dsp:cNvPr id="0" name=""/>
        <dsp:cNvSpPr/>
      </dsp:nvSpPr>
      <dsp:spPr>
        <a:xfrm>
          <a:off x="-4750877" y="-728206"/>
          <a:ext cx="5658775" cy="5658775"/>
        </a:xfrm>
        <a:prstGeom prst="blockArc">
          <a:avLst>
            <a:gd name="adj1" fmla="val 18900000"/>
            <a:gd name="adj2" fmla="val 2700000"/>
            <a:gd name="adj3" fmla="val 382"/>
          </a:avLst>
        </a:pr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55870-C70F-4792-9C55-2DC2F390F39F}">
      <dsp:nvSpPr>
        <dsp:cNvPr id="0" name=""/>
        <dsp:cNvSpPr/>
      </dsp:nvSpPr>
      <dsp:spPr>
        <a:xfrm>
          <a:off x="397323" y="262563"/>
          <a:ext cx="10099004" cy="5254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8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Constitution d’un PNR</a:t>
          </a:r>
          <a:endParaRPr lang="fr-FR" sz="2700" kern="1200" dirty="0"/>
        </a:p>
      </dsp:txBody>
      <dsp:txXfrm>
        <a:off x="397323" y="262563"/>
        <a:ext cx="10099004" cy="525463"/>
      </dsp:txXfrm>
    </dsp:sp>
    <dsp:sp modelId="{B59D5EBF-808D-4BC2-A9CB-3F45775F9958}">
      <dsp:nvSpPr>
        <dsp:cNvPr id="0" name=""/>
        <dsp:cNvSpPr/>
      </dsp:nvSpPr>
      <dsp:spPr>
        <a:xfrm>
          <a:off x="68909" y="196880"/>
          <a:ext cx="656829" cy="656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17223-D0F0-4EA6-A47D-1B0DE7C609DA}">
      <dsp:nvSpPr>
        <dsp:cNvPr id="0" name=""/>
        <dsp:cNvSpPr/>
      </dsp:nvSpPr>
      <dsp:spPr>
        <a:xfrm>
          <a:off x="773855" y="1050506"/>
          <a:ext cx="9722472" cy="525463"/>
        </a:xfrm>
        <a:prstGeom prst="rect">
          <a:avLst/>
        </a:prstGeom>
        <a:solidFill>
          <a:schemeClr val="accent3">
            <a:hueOff val="4012900"/>
            <a:satOff val="-5103"/>
            <a:lumOff val="122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8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Billet de train ou avion pour 2 pax</a:t>
          </a:r>
          <a:endParaRPr lang="fr-FR" sz="2700" kern="1200" dirty="0"/>
        </a:p>
      </dsp:txBody>
      <dsp:txXfrm>
        <a:off x="773855" y="1050506"/>
        <a:ext cx="9722472" cy="525463"/>
      </dsp:txXfrm>
    </dsp:sp>
    <dsp:sp modelId="{753BA6A4-539B-4B49-90E9-100B7832240F}">
      <dsp:nvSpPr>
        <dsp:cNvPr id="0" name=""/>
        <dsp:cNvSpPr/>
      </dsp:nvSpPr>
      <dsp:spPr>
        <a:xfrm>
          <a:off x="445440" y="984823"/>
          <a:ext cx="656829" cy="656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4012900"/>
              <a:satOff val="-5103"/>
              <a:lumOff val="12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2DCCF-B561-438A-8B21-04DDB366D956}">
      <dsp:nvSpPr>
        <dsp:cNvPr id="0" name=""/>
        <dsp:cNvSpPr/>
      </dsp:nvSpPr>
      <dsp:spPr>
        <a:xfrm>
          <a:off x="889420" y="1838449"/>
          <a:ext cx="9606907" cy="525463"/>
        </a:xfrm>
        <a:prstGeom prst="rect">
          <a:avLst/>
        </a:prstGeom>
        <a:solidFill>
          <a:schemeClr val="accent3">
            <a:hueOff val="8025800"/>
            <a:satOff val="-10206"/>
            <a:lumOff val="245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8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Proposition tarifaire</a:t>
          </a:r>
          <a:endParaRPr lang="fr-FR" sz="2700" kern="1200" dirty="0"/>
        </a:p>
      </dsp:txBody>
      <dsp:txXfrm>
        <a:off x="889420" y="1838449"/>
        <a:ext cx="9606907" cy="525463"/>
      </dsp:txXfrm>
    </dsp:sp>
    <dsp:sp modelId="{D8EEC559-7F73-4550-8CA4-A3B3F9DFDF27}">
      <dsp:nvSpPr>
        <dsp:cNvPr id="0" name=""/>
        <dsp:cNvSpPr/>
      </dsp:nvSpPr>
      <dsp:spPr>
        <a:xfrm>
          <a:off x="561005" y="1772766"/>
          <a:ext cx="656829" cy="656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8025800"/>
              <a:satOff val="-10206"/>
              <a:lumOff val="2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6FAC2-A4B4-4E29-9DFF-0DF531CC038B}">
      <dsp:nvSpPr>
        <dsp:cNvPr id="0" name=""/>
        <dsp:cNvSpPr/>
      </dsp:nvSpPr>
      <dsp:spPr>
        <a:xfrm>
          <a:off x="773855" y="2626392"/>
          <a:ext cx="9722472" cy="525463"/>
        </a:xfrm>
        <a:prstGeom prst="rect">
          <a:avLst/>
        </a:prstGeom>
        <a:solidFill>
          <a:schemeClr val="accent3">
            <a:hueOff val="12038700"/>
            <a:satOff val="-15309"/>
            <a:lumOff val="36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8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Utilisation d’un GDS obligatoire</a:t>
          </a:r>
          <a:endParaRPr lang="fr-FR" sz="2700" kern="1200" dirty="0"/>
        </a:p>
      </dsp:txBody>
      <dsp:txXfrm>
        <a:off x="773855" y="2626392"/>
        <a:ext cx="9722472" cy="525463"/>
      </dsp:txXfrm>
    </dsp:sp>
    <dsp:sp modelId="{C9F89F61-8D03-4AD5-ADEB-63D2EDE42951}">
      <dsp:nvSpPr>
        <dsp:cNvPr id="0" name=""/>
        <dsp:cNvSpPr/>
      </dsp:nvSpPr>
      <dsp:spPr>
        <a:xfrm>
          <a:off x="445440" y="2560709"/>
          <a:ext cx="656829" cy="656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12038700"/>
              <a:satOff val="-15309"/>
              <a:lumOff val="3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F1261-CDD4-4797-8032-74030029208F}">
      <dsp:nvSpPr>
        <dsp:cNvPr id="0" name=""/>
        <dsp:cNvSpPr/>
      </dsp:nvSpPr>
      <dsp:spPr>
        <a:xfrm>
          <a:off x="397323" y="3414335"/>
          <a:ext cx="10099004" cy="525463"/>
        </a:xfrm>
        <a:prstGeom prst="rect">
          <a:avLst/>
        </a:prstGeom>
        <a:solidFill>
          <a:schemeClr val="accent3">
            <a:hueOff val="16051600"/>
            <a:satOff val="-20412"/>
            <a:lumOff val="490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8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i="1" kern="1200" dirty="0" smtClean="0"/>
            <a:t>Utilisations d’autres outils possibles</a:t>
          </a:r>
          <a:endParaRPr lang="fr-FR" sz="2700" i="1" kern="1200" dirty="0"/>
        </a:p>
      </dsp:txBody>
      <dsp:txXfrm>
        <a:off x="397323" y="3414335"/>
        <a:ext cx="10099004" cy="525463"/>
      </dsp:txXfrm>
    </dsp:sp>
    <dsp:sp modelId="{77DF1907-637B-48CC-9BF1-8355AEA90ED3}">
      <dsp:nvSpPr>
        <dsp:cNvPr id="0" name=""/>
        <dsp:cNvSpPr/>
      </dsp:nvSpPr>
      <dsp:spPr>
        <a:xfrm>
          <a:off x="68909" y="3348652"/>
          <a:ext cx="656829" cy="656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16051600"/>
              <a:satOff val="-20412"/>
              <a:lumOff val="49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34CC4-F143-467F-A19A-5787E8E278D4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37F7A-989F-4533-BF8C-3C9DFB6473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96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37F7A-989F-4533-BF8C-3C9DFB64730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850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L’élargissement permet ainsi aux interrogateurs de couvrir des compétences moins évoquées dans</a:t>
            </a:r>
            <a:r>
              <a:rPr lang="fr-FR" baseline="0" dirty="0" smtClean="0"/>
              <a:t> les phases précédentes (C1 et C10 par exemple)</a:t>
            </a:r>
          </a:p>
          <a:p>
            <a:r>
              <a:rPr lang="fr-FR" baseline="0" dirty="0" smtClean="0"/>
              <a:t>C1 : organiser l’espace d’accueil</a:t>
            </a:r>
          </a:p>
          <a:p>
            <a:r>
              <a:rPr lang="fr-FR" baseline="0" dirty="0" smtClean="0"/>
              <a:t>C10 : analyser la qualité de la prestation touristique vendue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37F7A-989F-4533-BF8C-3C9DFB64730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312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L’idée est d’entrainer les étudiants dans une diversité de situations qui peuvent se présenter lors de l’évaluation finale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37F7A-989F-4533-BF8C-3C9DFB64730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588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Travail de tri pour ne retenir que les situations les plus emblématiques ou les plus abouties,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37F7A-989F-4533-BF8C-3C9DFB64730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858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Tourismatique</a:t>
            </a:r>
            <a:r>
              <a:rPr lang="fr-FR" dirty="0" smtClean="0"/>
              <a:t> : liens avec la grille : C3 (pratiquer une écoute active du client) ; C4 (caractériser</a:t>
            </a:r>
            <a:r>
              <a:rPr lang="fr-FR" baseline="0" dirty="0" smtClean="0"/>
              <a:t> la demande du client) ; C5 (Présenter les caractéristiques des produits concernés) ; C6 (Proposer une prestation adaptée) ; C7 (finaliser la vente) ; C8 (respecter les règles)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37F7A-989F-4533-BF8C-3C9DFB64730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740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Commission composée de 2 personnes : 1 enseignant d’économie et gestion chargé de la GRCT</a:t>
            </a:r>
            <a:r>
              <a:rPr lang="fr-FR" baseline="0" dirty="0" smtClean="0"/>
              <a:t> + 1 professionnel en activité dans le secteur du tourisme ou à défaut 1 enseignant de tourisme</a:t>
            </a:r>
          </a:p>
          <a:p>
            <a:r>
              <a:rPr lang="fr-FR" baseline="0" dirty="0" smtClean="0"/>
              <a:t>Chaque binôme comportera 1 enseignant en charge de la </a:t>
            </a:r>
            <a:r>
              <a:rPr lang="fr-FR" baseline="0" dirty="0" err="1" smtClean="0"/>
              <a:t>tourismatique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Pendant la préparation, le candidat ne dispose d’aucun outil, seulement le sujet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37F7A-989F-4533-BF8C-3C9DFB64730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031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Modèles officiels fournis par la circulaire nationale</a:t>
            </a:r>
            <a:r>
              <a:rPr lang="fr-FR" baseline="0" dirty="0" smtClean="0"/>
              <a:t> d’organisation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1 Fiche de compétences : récapitulatif recto/verso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Autant de fiches de situations professionnelles : pas de minimum/maximum mais un choix parmi les situations les plus significatives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Certificats de stage (ou contrat de travail pour les apprentis)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37F7A-989F-4533-BF8C-3C9DFB64730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127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sujets de la fiche de consignes sont tirés d’une « banque de sujets » propre au regroupement </a:t>
            </a:r>
            <a:r>
              <a:rPr lang="fr-FR" dirty="0" err="1" smtClean="0"/>
              <a:t>interacadémique</a:t>
            </a:r>
            <a:r>
              <a:rPr lang="fr-FR" baseline="0" dirty="0" smtClean="0"/>
              <a:t> et mis à disposition des commissions d’interrogation,</a:t>
            </a:r>
          </a:p>
          <a:p>
            <a:r>
              <a:rPr lang="fr-FR" baseline="0" dirty="0" smtClean="0"/>
              <a:t>Toutes les destinations et tous les produits touristiques peuvent être abordés,</a:t>
            </a:r>
          </a:p>
          <a:p>
            <a:r>
              <a:rPr lang="fr-FR" baseline="0" dirty="0" smtClean="0"/>
              <a:t>Dans les sujets où interviennent des réceptifs, les sujets doivent plutôt concerner la région de formation du candidat : GAP p,12 </a:t>
            </a:r>
            <a:r>
              <a:rPr lang="fr-FR" baseline="0" dirty="0" err="1" smtClean="0"/>
              <a:t>ChaPoiLim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37F7A-989F-4533-BF8C-3C9DFB64730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604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37F7A-989F-4533-BF8C-3C9DFB64730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906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tourismatique</a:t>
            </a:r>
            <a:r>
              <a:rPr lang="fr-FR" dirty="0" smtClean="0"/>
              <a:t> est intégrée au bloc de compétences GRCT et</a:t>
            </a:r>
            <a:r>
              <a:rPr lang="fr-FR" baseline="0" dirty="0" smtClean="0"/>
              <a:t> ne fait pas l’objet d’un enseignement délimité en volume horaire. Liberté pédagogique = horaire hebdomadaire fixe ou bien approche par cas avec la </a:t>
            </a:r>
            <a:r>
              <a:rPr lang="fr-FR" baseline="0" dirty="0" err="1" smtClean="0"/>
              <a:t>tourismatique</a:t>
            </a:r>
            <a:r>
              <a:rPr lang="fr-FR" baseline="0" dirty="0" smtClean="0"/>
              <a:t> en support. Des compétences et savoirs exhaustifs en vue de l’examen.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37F7A-989F-4533-BF8C-3C9DFB64730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2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Vérification des sujets le jour J ; le sujet sera adapté si nécessaire en modifiant</a:t>
            </a:r>
            <a:r>
              <a:rPr lang="fr-FR" baseline="0" dirty="0" smtClean="0"/>
              <a:t> éventuellement un paramètre.</a:t>
            </a:r>
          </a:p>
          <a:p>
            <a:r>
              <a:rPr lang="fr-FR" baseline="0" dirty="0" smtClean="0"/>
              <a:t>Les sujets proposés devront tenir compte de la date de l’examen, notamment pour le train,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37F7A-989F-4533-BF8C-3C9DFB64730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409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EMD : https://servicehub.amadeus.com/c/portal/view-solution/4274520/fr_FR/creer-tarifer-et-emettre-un-segment-electronic-miscellaneous-document-emd-</a:t>
            </a:r>
          </a:p>
          <a:p>
            <a:r>
              <a:rPr lang="fr-FR" dirty="0" smtClean="0"/>
              <a:t>Format Amadeus : TTP/TTM pour une émission combinée du billet électronique (TTP) et de</a:t>
            </a:r>
            <a:r>
              <a:rPr lang="fr-FR" baseline="0" dirty="0" smtClean="0"/>
              <a:t> l’EMD (TTM)</a:t>
            </a:r>
          </a:p>
          <a:p>
            <a:r>
              <a:rPr lang="fr-FR" baseline="0" dirty="0" smtClean="0"/>
              <a:t>EMD = solution conforme aux standards de IATA pour émettre des documents pour tout type de service lié au voyage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37F7A-989F-4533-BF8C-3C9DFB64730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975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Accompagnement vécu = dans laquelle il a été acteur (contraire d’observateur) ; c’est la seule compétence qui doit être vécue par le candidat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37F7A-989F-4533-BF8C-3C9DFB64730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86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0C69-4B35-4056-B0BC-E4C7B4B1D75F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2935-5F33-4F46-9459-5D3F6772837A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22FB-C899-4528-84FC-B3B497AAE277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F366-1E4E-454A-A383-9B98F828AF8D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6925-7AC2-47E9-8190-A60C28CD58BD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CDA9-4B33-4EF9-8F21-42E0AB202ECC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BA1A-E63F-439F-8092-03C5ECC6FD2B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C56B-32A6-489C-9407-F6652BF12261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16DE-F671-4263-A7B8-C5791FB5633F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DF1A-CD7E-49FE-8F55-81C95E7492F2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4AB7-C430-42B4-9E92-BC46A513280D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DAB8-E764-4964-BFCC-8E61ABE10ABB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AAFA-CA38-4DC8-9512-9225CAC84852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4991A1A-F3D9-40DB-9899-005E439AFBB6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Isabelle SOUHAIB - académie de Limoges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C1BF3EE-6252-4352-8270-E94CB5BBB45E}" type="datetime1">
              <a:rPr lang="en-US" smtClean="0"/>
              <a:t>2/1/2021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Préparation de l’épreuve E4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BTS Tourisme – épreuve de GRCT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phases de l’épreuve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Phase 1 : le jeu de rôle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Jeu de rôle à partir d’une situation d’accueil, de vente et de suivi de clientèle</a:t>
            </a:r>
          </a:p>
          <a:p>
            <a:r>
              <a:rPr lang="fr-FR" dirty="0" smtClean="0"/>
              <a:t>Préparation de 30 min : pas d’accès aux ressources numériques  ; seule fiche de consignes et les documents annexes </a:t>
            </a:r>
          </a:p>
          <a:p>
            <a:r>
              <a:rPr lang="fr-FR" dirty="0" smtClean="0"/>
              <a:t>Durée : 20 minutes maximum</a:t>
            </a:r>
          </a:p>
          <a:p>
            <a:r>
              <a:rPr lang="fr-FR" dirty="0" smtClean="0"/>
              <a:t>Compétences du référentiel visées : de C2 à C10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sujet pour la phase 1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697" y="1600200"/>
            <a:ext cx="7543800" cy="51244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059" y="3032459"/>
            <a:ext cx="7562850" cy="146685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8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 côté de la commission d’interrogation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177" y="1588418"/>
            <a:ext cx="6341644" cy="4844927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2925177" y="4213412"/>
            <a:ext cx="3099105" cy="186465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810000" y="4876804"/>
            <a:ext cx="1700118" cy="53788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6024282" y="4213412"/>
            <a:ext cx="3101789" cy="221993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10800000">
            <a:off x="9266821" y="4876804"/>
            <a:ext cx="2366682" cy="8606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763435" y="1828800"/>
            <a:ext cx="123713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14/06/2021</a:t>
            </a:r>
            <a:endParaRPr lang="fr-F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3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1288" y="471251"/>
            <a:ext cx="10571998" cy="970450"/>
          </a:xfrm>
        </p:spPr>
        <p:txBody>
          <a:bodyPr/>
          <a:lstStyle/>
          <a:p>
            <a:r>
              <a:rPr lang="fr-FR" dirty="0" smtClean="0"/>
              <a:t>Phase 2 : simulation d’achat d’un billet de transport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Durée de la phase d’interrogation : 10 minutes maximum</a:t>
            </a:r>
          </a:p>
          <a:p>
            <a:r>
              <a:rPr lang="fr-FR" dirty="0" smtClean="0"/>
              <a:t>Utilisation du GDS connu de l’étudiant</a:t>
            </a:r>
          </a:p>
          <a:p>
            <a:r>
              <a:rPr lang="fr-FR" dirty="0" smtClean="0"/>
              <a:t>Pas de temps de préparation</a:t>
            </a:r>
          </a:p>
          <a:p>
            <a:r>
              <a:rPr lang="fr-FR" dirty="0" smtClean="0"/>
              <a:t>En lien ou non avec la première phase</a:t>
            </a:r>
          </a:p>
          <a:p>
            <a:r>
              <a:rPr lang="fr-FR" dirty="0" smtClean="0"/>
              <a:t>Compétences visées : de C5 à C9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 côté de la commission d’interrogation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426762"/>
              </p:ext>
            </p:extLst>
          </p:nvPr>
        </p:nvGraphicFramePr>
        <p:xfrm>
          <a:off x="819150" y="2222500"/>
          <a:ext cx="10553700" cy="420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 côté de la commission d’interrogation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973" y="1417638"/>
            <a:ext cx="3886200" cy="53435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505" y="2798763"/>
            <a:ext cx="7923548" cy="3228995"/>
          </a:xfrm>
          <a:prstGeom prst="rect">
            <a:avLst/>
          </a:prstGeom>
        </p:spPr>
      </p:pic>
      <p:sp>
        <p:nvSpPr>
          <p:cNvPr id="7" name="Flèche courbée vers la gauche 6"/>
          <p:cNvSpPr/>
          <p:nvPr/>
        </p:nvSpPr>
        <p:spPr>
          <a:xfrm rot="10800000">
            <a:off x="1941093" y="5020235"/>
            <a:ext cx="1111624" cy="1524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0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 côté de la commission d’interrogation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Compétences attendues dans ce sujet :</a:t>
            </a:r>
          </a:p>
          <a:p>
            <a:r>
              <a:rPr lang="fr-FR" dirty="0" smtClean="0"/>
              <a:t>Procéder à la réservation d’un vol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cost</a:t>
            </a:r>
            <a:endParaRPr lang="fr-FR" dirty="0" smtClean="0"/>
          </a:p>
          <a:p>
            <a:r>
              <a:rPr lang="fr-FR" dirty="0" smtClean="0"/>
              <a:t>Réserver des services additionnels</a:t>
            </a:r>
          </a:p>
          <a:p>
            <a:r>
              <a:rPr lang="fr-FR" dirty="0" smtClean="0"/>
              <a:t>Entrer le paiement en carte bancaire</a:t>
            </a:r>
          </a:p>
          <a:p>
            <a:r>
              <a:rPr lang="fr-FR" dirty="0" smtClean="0"/>
              <a:t>Émettre un dossier + EMD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Phase 3 : situation d’accompagnement + entretien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Durée : 15 minutes</a:t>
            </a:r>
          </a:p>
          <a:p>
            <a:pPr marL="0" indent="0">
              <a:buNone/>
            </a:pPr>
            <a:r>
              <a:rPr lang="fr-FR" dirty="0" smtClean="0"/>
              <a:t>Deux étapes :</a:t>
            </a:r>
          </a:p>
          <a:p>
            <a:r>
              <a:rPr lang="fr-FR" dirty="0" smtClean="0"/>
              <a:t>Étape 1 : accompagnement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Présentation par le candidat d’une situation d’accompagnement vécue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Durée : 5 minutes / 15 minutes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Compétence visée : C11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Documents supports : fiche de compétences + fiche de situation professionnelle correspondante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Étape 2 : entretien sur les situations professionnelles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Durée 10 min / 15 minutes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Entretien sur la situation d’accompagnement + sur les autres situations rencontrées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Évaluation de la maitrise des compétences par sondage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Compétences visées : de C1 à C11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 dirty="0" smtClean="0"/>
              <a:t>Phase 3 : situation d’accompagnement + entretien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GRCT à l’examen du BTS Tourisme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Rappel de l’épreuve</a:t>
            </a:r>
          </a:p>
          <a:p>
            <a:r>
              <a:rPr lang="fr-FR" dirty="0" smtClean="0"/>
              <a:t>Documents à fournir pour l’épreuve</a:t>
            </a:r>
          </a:p>
          <a:p>
            <a:r>
              <a:rPr lang="fr-FR" dirty="0" smtClean="0"/>
              <a:t>Phases de l’épreuve</a:t>
            </a:r>
          </a:p>
          <a:p>
            <a:r>
              <a:rPr lang="fr-FR" dirty="0" smtClean="0"/>
              <a:t>Diversité des situations de la relation client</a:t>
            </a:r>
          </a:p>
          <a:p>
            <a:r>
              <a:rPr lang="fr-FR" dirty="0" smtClean="0"/>
              <a:t>Quelques précisions</a:t>
            </a:r>
          </a:p>
          <a:p>
            <a:r>
              <a:rPr lang="fr-FR" dirty="0" smtClean="0"/>
              <a:t>Evaluation de l’épreuve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Diversité des situations de la relation client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Des espaces d’accueil et de vente</a:t>
            </a:r>
          </a:p>
          <a:p>
            <a:r>
              <a:rPr lang="fr-FR" dirty="0" smtClean="0"/>
              <a:t>Des méthodes de vente</a:t>
            </a:r>
          </a:p>
          <a:p>
            <a:r>
              <a:rPr lang="fr-FR" dirty="0" smtClean="0"/>
              <a:t>Des types de prestation</a:t>
            </a:r>
          </a:p>
          <a:p>
            <a:r>
              <a:rPr lang="fr-FR" dirty="0" smtClean="0"/>
              <a:t>Des lieux de déplacement</a:t>
            </a:r>
          </a:p>
          <a:p>
            <a:r>
              <a:rPr lang="fr-FR" dirty="0" smtClean="0"/>
              <a:t>Des motifs de déplacement</a:t>
            </a:r>
          </a:p>
          <a:p>
            <a:r>
              <a:rPr lang="fr-FR" dirty="0" smtClean="0"/>
              <a:t>Des profils de clientèle</a:t>
            </a:r>
          </a:p>
          <a:p>
            <a:r>
              <a:rPr lang="fr-FR" dirty="0" smtClean="0"/>
              <a:t>Des types de partenaires</a:t>
            </a:r>
          </a:p>
          <a:p>
            <a:r>
              <a:rPr lang="fr-FR" dirty="0" smtClean="0"/>
              <a:t>Des situations de relation client</a:t>
            </a:r>
          </a:p>
          <a:p>
            <a:r>
              <a:rPr lang="fr-FR" dirty="0" smtClean="0"/>
              <a:t>Des </a:t>
            </a:r>
            <a:r>
              <a:rPr lang="fr-FR" sz="2000" b="1" dirty="0" smtClean="0">
                <a:solidFill>
                  <a:srgbClr val="FF0000"/>
                </a:solidFill>
              </a:rPr>
              <a:t>questions de droit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diversité des situations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49" y="2291944"/>
            <a:ext cx="6022658" cy="37861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48" y="2291943"/>
            <a:ext cx="5862307" cy="36365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947" y="2291942"/>
            <a:ext cx="5567562" cy="37061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946" y="2291940"/>
            <a:ext cx="5987224" cy="356685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0758" y="2291939"/>
            <a:ext cx="5943014" cy="340961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4976" y="2337156"/>
            <a:ext cx="5646104" cy="359129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8360" y="2329871"/>
            <a:ext cx="5958426" cy="344133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4975" y="2337151"/>
            <a:ext cx="6027599" cy="305960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4973" y="2267493"/>
            <a:ext cx="5836282" cy="3509932"/>
          </a:xfrm>
          <a:prstGeom prst="rect">
            <a:avLst/>
          </a:prstGeom>
        </p:spPr>
      </p:pic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précisions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précisions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seule fiche de compétences par le candidat</a:t>
            </a:r>
          </a:p>
          <a:p>
            <a:r>
              <a:rPr lang="fr-FR" dirty="0" smtClean="0"/>
              <a:t>L’ensemble des 11 compétences doit être validé par les situations décrites dans les fiches de situation, en stage ou dans l’établissement de formation (atelier et/ou TD)</a:t>
            </a:r>
          </a:p>
          <a:p>
            <a:r>
              <a:rPr lang="fr-FR" dirty="0" smtClean="0"/>
              <a:t>Seules les activités et tâches maitrisées par le candidat doivent être cochées </a:t>
            </a:r>
          </a:p>
          <a:p>
            <a:r>
              <a:rPr lang="fr-FR" dirty="0" smtClean="0"/>
              <a:t>Les n° de situations </a:t>
            </a:r>
            <a:r>
              <a:rPr lang="fr-FR" dirty="0" err="1" smtClean="0"/>
              <a:t>profesionnelles</a:t>
            </a:r>
            <a:r>
              <a:rPr lang="fr-FR" dirty="0" smtClean="0"/>
              <a:t> renvoient aux fiches correspondantes</a:t>
            </a:r>
          </a:p>
          <a:p>
            <a:r>
              <a:rPr lang="fr-FR" dirty="0" smtClean="0"/>
              <a:t>Une même compétence peut se retrouver dans plusieurs fiches de situation</a:t>
            </a:r>
          </a:p>
          <a:p>
            <a:r>
              <a:rPr lang="fr-FR" dirty="0" smtClean="0"/>
              <a:t>Toutes les compétences sont représentées par au moins une fiche (</a:t>
            </a:r>
            <a:r>
              <a:rPr lang="fr-FR" dirty="0" err="1" smtClean="0"/>
              <a:t>ex,fiches</a:t>
            </a:r>
            <a:r>
              <a:rPr lang="fr-FR" dirty="0" smtClean="0"/>
              <a:t> site de Dijon)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211" y="1579538"/>
            <a:ext cx="4979035" cy="43968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202" y="4092903"/>
            <a:ext cx="8424132" cy="1883444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1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L’évaluation de l’épreuve </a:t>
            </a:r>
            <a:br>
              <a:rPr lang="fr-FR" dirty="0" smtClean="0"/>
            </a:br>
            <a:r>
              <a:rPr lang="fr-FR" dirty="0" smtClean="0"/>
              <a:t>par la commission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Grille d’aide à l’évaluation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711" y="2222287"/>
            <a:ext cx="5277287" cy="3636511"/>
          </a:xfrm>
        </p:spPr>
        <p:txBody>
          <a:bodyPr/>
          <a:lstStyle/>
          <a:p>
            <a:r>
              <a:rPr lang="fr-FR" dirty="0" smtClean="0"/>
              <a:t>L’évaluation porte sur l’ensemble de l’épreuve</a:t>
            </a:r>
          </a:p>
          <a:p>
            <a:pPr marL="40005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smtClean="0"/>
              <a:t>Pas d’évaluation par phase de l’épreuve</a:t>
            </a:r>
          </a:p>
          <a:p>
            <a:r>
              <a:rPr lang="fr-FR" dirty="0" smtClean="0"/>
              <a:t>Document non communicable au candidat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417638"/>
            <a:ext cx="5650456" cy="4965233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Prochain rendez-vous : 22 janvier 2021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Échange de sujets d’entrainement : chacun de nous propose un (ou plusieurs) sujet(s) type épreuve E4 (annexes comprises, svp)</a:t>
            </a:r>
          </a:p>
          <a:p>
            <a:r>
              <a:rPr lang="fr-FR" dirty="0" smtClean="0"/>
              <a:t>Les compétences en BTS Tourisme : cas en EPT</a:t>
            </a:r>
          </a:p>
          <a:p>
            <a:r>
              <a:rPr lang="fr-FR" dirty="0" smtClean="0"/>
              <a:t>Cadrage GIT</a:t>
            </a:r>
          </a:p>
          <a:p>
            <a:r>
              <a:rPr lang="fr-FR" dirty="0" smtClean="0"/>
              <a:t>Questions diverses !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514" y="1929420"/>
            <a:ext cx="10561418" cy="1468800"/>
          </a:xfrm>
        </p:spPr>
        <p:txBody>
          <a:bodyPr/>
          <a:lstStyle/>
          <a:p>
            <a:r>
              <a:rPr lang="fr-FR" dirty="0" smtClean="0"/>
              <a:t>Merci pour votre écoute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  <p:pic>
        <p:nvPicPr>
          <p:cNvPr id="1028" name="Picture 4" descr="4 façons originales de dire « Merci! » | Secrétaire-Inc | Secretaire-inc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4" y="231289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5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Règlement de l’épreuve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L’objectif de l’épreuve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164" y="3142550"/>
            <a:ext cx="10018847" cy="1644603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règlement d’examen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12" y="2146594"/>
            <a:ext cx="7760154" cy="31040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12" y="5250656"/>
            <a:ext cx="7760154" cy="598815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5674659" y="2039018"/>
            <a:ext cx="1936376" cy="40390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9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déroulé de l’épreuve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Commission d’interrogation</a:t>
            </a:r>
          </a:p>
          <a:p>
            <a:r>
              <a:rPr lang="fr-FR" dirty="0" smtClean="0"/>
              <a:t>30 minutes de préparation</a:t>
            </a:r>
          </a:p>
          <a:p>
            <a:r>
              <a:rPr lang="fr-FR" dirty="0" smtClean="0"/>
              <a:t>Épreuve de 45 minutes (3 phases :  20 min + 10 min + 15 min)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documents de l’épreuve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documents fournis par le candidat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67853">
            <a:off x="818712" y="1945668"/>
            <a:ext cx="3320872" cy="41897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33031">
            <a:off x="2132225" y="2875674"/>
            <a:ext cx="3398015" cy="32307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657" y="1945667"/>
            <a:ext cx="3562697" cy="448698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87415">
            <a:off x="7541432" y="2244272"/>
            <a:ext cx="3438525" cy="4305300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documents fournis par la commission d’interrogation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1691440"/>
            <a:ext cx="4381500" cy="45339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6281">
            <a:off x="3258974" y="1936997"/>
            <a:ext cx="8277225" cy="4381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035" y="1417638"/>
            <a:ext cx="3449004" cy="48077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11962">
            <a:off x="7499599" y="1905752"/>
            <a:ext cx="4171950" cy="41052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112" y="685800"/>
            <a:ext cx="4295775" cy="5486400"/>
          </a:xfrm>
          <a:prstGeom prst="rect">
            <a:avLst/>
          </a:prstGeo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Isabelle SOUHAIB - académie de Limoges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Concis</Template>
  <TotalTime>1614</TotalTime>
  <Words>1160</Words>
  <Application>Microsoft Office PowerPoint</Application>
  <PresentationFormat>Grand écran</PresentationFormat>
  <Paragraphs>155</Paragraphs>
  <Slides>27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Calibri</vt:lpstr>
      <vt:lpstr>Century Gothic</vt:lpstr>
      <vt:lpstr>Times New Roman</vt:lpstr>
      <vt:lpstr>Wingdings</vt:lpstr>
      <vt:lpstr>Wingdings 2</vt:lpstr>
      <vt:lpstr>Concis</vt:lpstr>
      <vt:lpstr>Préparation de l’épreuve E4</vt:lpstr>
      <vt:lpstr>La GRCT à l’examen du BTS Tourisme</vt:lpstr>
      <vt:lpstr>Règlement de l’épreuve</vt:lpstr>
      <vt:lpstr>L’objectif de l’épreuve</vt:lpstr>
      <vt:lpstr>Le règlement d’examen</vt:lpstr>
      <vt:lpstr>Le déroulé de l’épreuve</vt:lpstr>
      <vt:lpstr>Les documents de l’épreuve</vt:lpstr>
      <vt:lpstr>Les documents fournis par le candidat</vt:lpstr>
      <vt:lpstr>Les documents fournis par la commission d’interrogation</vt:lpstr>
      <vt:lpstr>Les phases de l’épreuve</vt:lpstr>
      <vt:lpstr>Phase 1 : le jeu de rôle</vt:lpstr>
      <vt:lpstr>Exemple de sujet pour la phase 1</vt:lpstr>
      <vt:lpstr>Du côté de la commission d’interrogation</vt:lpstr>
      <vt:lpstr>Phase 2 : simulation d’achat d’un billet de transport</vt:lpstr>
      <vt:lpstr>Du côté de la commission d’interrogation</vt:lpstr>
      <vt:lpstr>Du côté de la commission d’interrogation</vt:lpstr>
      <vt:lpstr>Du côté de la commission d’interrogation</vt:lpstr>
      <vt:lpstr>Phase 3 : situation d’accompagnement + entretien</vt:lpstr>
      <vt:lpstr>Phase 3 : situation d’accompagnement + entretien</vt:lpstr>
      <vt:lpstr>Diversité des situations de la relation client </vt:lpstr>
      <vt:lpstr>La diversité des situations</vt:lpstr>
      <vt:lpstr>Quelques précisions</vt:lpstr>
      <vt:lpstr>Quelques précisions</vt:lpstr>
      <vt:lpstr>L’évaluation de l’épreuve  par la commission</vt:lpstr>
      <vt:lpstr>Grille d’aide à l’évaluation</vt:lpstr>
      <vt:lpstr>Prochain rendez-vous : 22 janvier 2021</vt:lpstr>
      <vt:lpstr>Merci pour votre écoute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Préparation de l’épreuve E4</dc:title>
  <dc:creator>Isabelle Souhaib</dc:creator>
  <cp:lastModifiedBy>Jamila Khaddam-ellah</cp:lastModifiedBy>
  <cp:revision>39</cp:revision>
  <dcterms:created xsi:type="dcterms:W3CDTF">2020-12-04T17:37:39Z</dcterms:created>
  <dcterms:modified xsi:type="dcterms:W3CDTF">2021-02-01T13:02:04Z</dcterms:modified>
</cp:coreProperties>
</file>