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9" r:id="rId4"/>
    <p:sldId id="301" r:id="rId5"/>
    <p:sldId id="283" r:id="rId6"/>
    <p:sldId id="291" r:id="rId7"/>
    <p:sldId id="292" r:id="rId8"/>
    <p:sldId id="293" r:id="rId9"/>
    <p:sldId id="295" r:id="rId10"/>
    <p:sldId id="296" r:id="rId11"/>
    <p:sldId id="297" r:id="rId12"/>
    <p:sldId id="266" r:id="rId13"/>
    <p:sldId id="260" r:id="rId14"/>
    <p:sldId id="264" r:id="rId15"/>
    <p:sldId id="286" r:id="rId16"/>
    <p:sldId id="26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943" autoAdjust="0"/>
  </p:normalViewPr>
  <p:slideViewPr>
    <p:cSldViewPr>
      <p:cViewPr varScale="1">
        <p:scale>
          <a:sx n="82" d="100"/>
          <a:sy n="82" d="100"/>
        </p:scale>
        <p:origin x="198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D2535-3ABC-4217-900A-1D2339FE0D2B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59F80-FD15-4AB1-8677-4E8E35233C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18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vert à droite : Choix des AFC, Compétence attendue, Indicateurs des niveaux de maîtrise,</a:t>
            </a:r>
            <a:r>
              <a:rPr lang="fr-FR" baseline="0" dirty="0"/>
              <a:t> Situation d’évaluation : Formalisés dans la Fiche APSA</a:t>
            </a:r>
          </a:p>
          <a:p>
            <a:r>
              <a:rPr lang="fr-FR" baseline="0" dirty="0"/>
              <a:t>En bleu : Prise en compte des caractéristiques de la classe par l’enseignant pour les contenus d’enseignement…. Dans le cadre des séquences d’apprentissage.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59F80-FD15-4AB1-8677-4E8E35233CD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733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59F80-FD15-4AB1-8677-4E8E35233CDC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Cette APSA permettant</a:t>
            </a:r>
            <a:r>
              <a:rPr lang="fr-FR" baseline="0" dirty="0"/>
              <a:t> de valider beaucoup de compétences travaillées, il y en 8 ici mais souvent on ne valide qu’un nombre plus réduit (de 4 à 6).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59F80-FD15-4AB1-8677-4E8E35233CDC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58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evaluation EPS imag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2867518" cy="2880320"/>
          </a:xfrm>
          <a:prstGeom prst="rect">
            <a:avLst/>
          </a:prstGeom>
          <a:noFill/>
        </p:spPr>
      </p:pic>
      <p:pic>
        <p:nvPicPr>
          <p:cNvPr id="1027" name="Picture 3" descr="C:\Users\Corinne\Desktop\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961" y="2564904"/>
            <a:ext cx="3663588" cy="3672408"/>
          </a:xfrm>
          <a:prstGeom prst="rect">
            <a:avLst/>
          </a:prstGeom>
          <a:noFill/>
        </p:spPr>
      </p:pic>
      <p:pic>
        <p:nvPicPr>
          <p:cNvPr id="1029" name="Picture 5" descr="C:\Users\Corinne\Desktop\imagesI59H1NK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708920"/>
            <a:ext cx="2520280" cy="3259927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2627784" y="616530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Limoges Février 2017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0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 exemple de mise en relation des Compétences travaillées et Domaines du socle pour le cycle 4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7544" y="126876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00245"/>
              </p:ext>
            </p:extLst>
          </p:nvPr>
        </p:nvGraphicFramePr>
        <p:xfrm>
          <a:off x="251521" y="332668"/>
          <a:ext cx="8712966" cy="6264681"/>
        </p:xfrm>
        <a:graphic>
          <a:graphicData uri="http://schemas.openxmlformats.org/drawingml/2006/table">
            <a:tbl>
              <a:tblPr/>
              <a:tblGrid>
                <a:gridCol w="1476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7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Domaines  du Socle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Composantes</a:t>
                      </a: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Compétences travaillées en EPS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5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>
                        <a:highlight>
                          <a:srgbClr val="00FFFF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</a:t>
                      </a: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 Les langages pour penser et communiquer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D1-1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 utilisant la langue française à l’oral et à l’écrit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CG1-3</a:t>
                      </a: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: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Verbaliser les émotions et sensations ressenties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CG1-4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Utiliser un vocabulaire adapté pour décrire la motricité d’autrui et la sienne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6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D1-2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 utilisant une langue étrangère et, le cas échéant, une langue régionale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6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D1-3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utilisant les langages mathématiques, scientifiques et informatiques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D1-4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 Comprendre, s’exprimer en utilisant les langages des arts et du corps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CG1-1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Acquérir des techniques spécifiques pour améliorer son efficience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CG1-2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Communiquer des intentions et des émotions avec son corps devant un groupe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576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</a:t>
                      </a: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 Les méthodes et outils pour apprendre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D2-1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Organisation du travail personnel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CG2-1</a:t>
                      </a: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: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Préparer – planifier – se représenter une action avant de la réaliser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CG2-2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Répéter un geste sportif ou artistique pour le stabiliser et le rendre plus efficace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D2-2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Coopération et réalisation de projets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CG2-3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Construire et mettre en œuvre des projets d’apprentissage individuel ou collectif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D2-3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Médias, démarches de recherche et de traitement de l’information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4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D2-4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 Outils numériques pour échanger et communiquer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CG2-4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Utiliser des outils numériques pour analyser et évaluer ses actions et celles des autres.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576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</a:t>
                      </a: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 La formation de la personne et du citoyen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D3-1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Expression de la sensibilité et des opinions, respect des autres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CG3-2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Accepter la défaite et gagner avec modestie et simplicité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CG3-4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Agir avec et pour les autres, en prenant en compte les différences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D3-2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La règle et le droit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CG3-1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Respecter, construire et faire respecter règles et règlements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66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D3-3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Réflexion et discernement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16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D3-4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Responsabilité, sens de l’engagement et de l’initiative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CG3-3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Prendre et assumer des responsabilités au sein d’un collectif pour réaliser un projet ou remplir un contrat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576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</a:t>
                      </a: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 Les systèmes naturels et les systèmes techniques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D4-1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Démarches scientifiques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CG4-2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Connaître et utiliser des indicateurs objectifs pour caractériser l’effort physique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3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CG4-3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: Evaluer la quantité et la qualité de son activité physique quotidienne dans et hors l’école 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8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D4-2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Conception, création, réalisation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16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D4-3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Responsabilités individuelles et collectives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CG4-1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Connaître les effets d’une pratique physique régulière sur son état de bien-être et de santé.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16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CG4-4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Adapter l’intensité de son engagement physique à ses possibilités pour ne pas se mettre en danger.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2866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</a:t>
                      </a:r>
                      <a:r>
                        <a:rPr lang="fr-FR" sz="1000" dirty="0">
                          <a:latin typeface="Times New Roman"/>
                          <a:ea typeface="Calibri"/>
                          <a:cs typeface="Times New Roman"/>
                        </a:rPr>
                        <a:t>. Les représentations du monde et de l’activité humaine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D5-1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L’espace et le temps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CG5-4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Connaitre des éléments essentiels de l’histoire des pratiques corporelles éclairant les activités physiques contemporaines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8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D5-2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Organisations et représentations du monde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CG5-2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Acquérir les bases d’une attitude réflexive et critique vis-à-vis du spectacle sportif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3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D5-3</a:t>
                      </a:r>
                      <a:r>
                        <a:rPr lang="fr-FR" sz="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Invention, élaboration, production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CG5-1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S’approprier, exploiter et savoir expliquer les principes d’efficacité d’un geste technique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116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CG5-3</a:t>
                      </a:r>
                      <a:r>
                        <a:rPr lang="fr-FR" sz="800" dirty="0">
                          <a:latin typeface="Times New Roman"/>
                          <a:ea typeface="Calibri"/>
                          <a:cs typeface="Times New Roman"/>
                        </a:rPr>
                        <a:t> : Découvrir l’impact des nouvelles technologies appliquées à la pratique physique et sportive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5" marR="3428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012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1" r="10392"/>
          <a:stretch/>
        </p:blipFill>
        <p:spPr bwMode="auto">
          <a:xfrm>
            <a:off x="13667" y="0"/>
            <a:ext cx="937930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86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fr-F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Caractéristiques « fortes »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512" y="692696"/>
            <a:ext cx="8229600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Projet établissement : </a:t>
            </a:r>
          </a:p>
          <a:p>
            <a:pPr lvl="1"/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Axe 1 : Conduire tous les élèves vers la réussite </a:t>
            </a:r>
          </a:p>
          <a:p>
            <a:pPr lvl="1"/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Axe 2 : Développer un esprit d’ouverture </a:t>
            </a:r>
            <a:r>
              <a:rPr lang="fr-FR" sz="2000" dirty="0">
                <a:solidFill>
                  <a:srgbClr val="00B050"/>
                </a:solidFill>
              </a:rPr>
              <a:t> </a:t>
            </a:r>
          </a:p>
          <a:p>
            <a:endParaRPr lang="fr-FR" sz="2000" dirty="0"/>
          </a:p>
        </p:txBody>
      </p:sp>
      <p:sp>
        <p:nvSpPr>
          <p:cNvPr id="6" name="Organigramme : Processus 5"/>
          <p:cNvSpPr/>
          <p:nvPr/>
        </p:nvSpPr>
        <p:spPr>
          <a:xfrm>
            <a:off x="179512" y="2132856"/>
            <a:ext cx="8749480" cy="2016224"/>
          </a:xfrm>
          <a:prstGeom prst="flowChartProcess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Projet EPS  et objectifs de l’EPS: </a:t>
            </a:r>
          </a:p>
          <a:p>
            <a:pPr lvl="1"/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(1) Viser la réussite de tous en permettant à chacun de s’impliquer dans les apprentissages en renforçant l’estime de soi </a:t>
            </a:r>
          </a:p>
          <a:p>
            <a:pPr lvl="1"/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(2) Valoriser la réflexion et la prise de décision : action, observation, analyse</a:t>
            </a:r>
          </a:p>
          <a:p>
            <a:pPr lvl="1"/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(3) Responsabiliser les élèves en leur faisant assumer différents rôles dans un climat de respect mutuel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4509121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Caractéristiques des élèves en EPS </a:t>
            </a:r>
            <a:r>
              <a:rPr lang="fr-FR" sz="2000" dirty="0"/>
              <a:t>: </a:t>
            </a:r>
          </a:p>
          <a:p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Envie forte de pratiquer chez une majorité d’élèves, repli sur soi pour d’autres</a:t>
            </a:r>
          </a:p>
          <a:p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 écarts dans les réalisations motrices ont tendance à se creuser </a:t>
            </a:r>
          </a:p>
          <a:p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Difficulté à travailler en commun et à prendre du recul sur sa pratique</a:t>
            </a:r>
          </a:p>
          <a:p>
            <a:r>
              <a:rPr lang="fr-FR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Peu d’ouverture d’esprit des élèves et de tolérance, difficulté à accepter les différences : tensions latentes et insidieuses mais qui ne vont pas vers des conflits ouverts</a:t>
            </a:r>
          </a:p>
        </p:txBody>
      </p:sp>
      <p:sp>
        <p:nvSpPr>
          <p:cNvPr id="11" name="Flèche vers le bas 10"/>
          <p:cNvSpPr/>
          <p:nvPr/>
        </p:nvSpPr>
        <p:spPr>
          <a:xfrm>
            <a:off x="4211960" y="1844824"/>
            <a:ext cx="288032" cy="28803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haut 11"/>
          <p:cNvSpPr/>
          <p:nvPr/>
        </p:nvSpPr>
        <p:spPr>
          <a:xfrm>
            <a:off x="4283968" y="4149080"/>
            <a:ext cx="360040" cy="36004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1"/>
          <p:cNvSpPr txBox="1">
            <a:spLocks noChangeArrowheads="1"/>
          </p:cNvSpPr>
          <p:nvPr/>
        </p:nvSpPr>
        <p:spPr bwMode="auto">
          <a:xfrm>
            <a:off x="179512" y="188640"/>
            <a:ext cx="8784976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CHAMP </a:t>
            </a:r>
            <a:r>
              <a:rPr lang="fr-FR" b="1" dirty="0">
                <a:latin typeface="Times New Roman" pitchFamily="18" charset="0"/>
                <a:cs typeface="Arial" pitchFamily="34" charset="0"/>
              </a:rPr>
              <a:t>3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 : s’exprimer devant</a:t>
            </a:r>
            <a:r>
              <a:rPr kumimoji="0" lang="fr-FR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les autres par une prestation artistique et/ou acrobatique </a:t>
            </a:r>
            <a:endParaRPr kumimoji="0" 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27258"/>
              </p:ext>
            </p:extLst>
          </p:nvPr>
        </p:nvGraphicFramePr>
        <p:xfrm>
          <a:off x="251520" y="764702"/>
          <a:ext cx="8712968" cy="5904657"/>
        </p:xfrm>
        <a:graphic>
          <a:graphicData uri="http://schemas.openxmlformats.org/drawingml/2006/table">
            <a:tbl>
              <a:tblPr/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6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APSA :  ACROSPORT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200" b="1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choix </a:t>
                      </a:r>
                      <a:r>
                        <a:rPr lang="fr-FR" sz="1200" b="1" baseline="0" dirty="0" err="1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Apsa</a:t>
                      </a:r>
                      <a:r>
                        <a:rPr lang="fr-FR" sz="1200" b="1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par rapport à la connaissance de la pratique des élèves de 6</a:t>
                      </a:r>
                      <a:r>
                        <a:rPr lang="fr-FR" sz="1200" b="1" baseline="300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ème </a:t>
                      </a:r>
                      <a:r>
                        <a:rPr lang="fr-FR" sz="1200" b="1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séquence gym (bagage minimal à construire posture, appuis manuels, sécurité… ) et 5</a:t>
                      </a:r>
                      <a:r>
                        <a:rPr lang="fr-FR" sz="1200" b="1" baseline="300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ème</a:t>
                      </a:r>
                      <a:r>
                        <a:rPr lang="fr-FR" sz="1200" b="1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volonté d’accentuer le travail en coopération (3)</a:t>
                      </a: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11" marR="43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Cycle : 4</a:t>
                      </a:r>
                      <a:endParaRPr lang="fr-F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fr-FR" sz="1200" dirty="0"/>
                    </a:p>
                  </a:txBody>
                  <a:tcPr marL="43811" marR="43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Séquence </a:t>
                      </a:r>
                      <a:r>
                        <a:rPr lang="fr-FR" sz="1200" dirty="0">
                          <a:latin typeface="Calibri" pitchFamily="34" charset="0"/>
                          <a:ea typeface="Calibri"/>
                          <a:cs typeface="Times New Roman" pitchFamily="18" charset="0"/>
                        </a:rPr>
                        <a:t>d’apprentissage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N° 1 / 2</a:t>
                      </a:r>
                    </a:p>
                  </a:txBody>
                  <a:tcPr marL="43811" marR="43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Niveau de Classe : </a:t>
                      </a:r>
                      <a:r>
                        <a:rPr lang="fr-FR" sz="12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fr-FR" sz="1200" baseline="30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2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même justification que pour choix</a:t>
                      </a:r>
                      <a:r>
                        <a:rPr lang="fr-FR" sz="1200" baseline="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APSA </a:t>
                      </a:r>
                      <a:endParaRPr lang="fr-FR" sz="1200" dirty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811" marR="43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1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Objectifs</a:t>
                      </a:r>
                      <a:r>
                        <a:rPr lang="fr-FR" sz="1200" b="1" i="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du projet EPS retenus qui guident les choix dans la séquence  : </a:t>
                      </a:r>
                    </a:p>
                    <a:p>
                      <a:pPr lvl="1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(1) Viser la réussite de tous en permettant à chacun de s’impliquer dans les apprentissages en renforçant l’estime de soi </a:t>
                      </a:r>
                    </a:p>
                    <a:p>
                      <a:pPr lvl="1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(2) Valoriser la réflexion et la prise de décision : action, observation, analyse</a:t>
                      </a:r>
                    </a:p>
                    <a:p>
                      <a:pPr lvl="1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(3) Responsabiliser les élèves en leur faisant assumer différents rôles dans un climat de respect mutuel</a:t>
                      </a:r>
                    </a:p>
                  </a:txBody>
                  <a:tcPr marL="43811" marR="43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75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Attendus de fin de cycle </a:t>
                      </a:r>
                      <a:r>
                        <a:rPr lang="fr-FR" sz="1200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(choisis)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AFC1 Mobiliser les capacités expressives du corps pour imaginer composer et interpréter une séquence </a:t>
                      </a:r>
                      <a:r>
                        <a:rPr lang="fr-FR" sz="1200" i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artistique</a:t>
                      </a:r>
                      <a:r>
                        <a:rPr lang="fr-FR" sz="1200" i="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ou</a:t>
                      </a:r>
                      <a:r>
                        <a:rPr lang="fr-FR" sz="1200" i="0" u="none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200" i="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acrobatique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AFC2 Participer activement au sein d‘un groupe, à l’élaboration et à la formalisation d’un projet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AFC3 Apprécier des</a:t>
                      </a:r>
                      <a:r>
                        <a:rPr lang="fr-FR" sz="1200" i="0" u="none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prestations en utilisant différents supports d’observation et d’analyse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200" b="1" i="0" u="none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AFC retenus dans</a:t>
                      </a: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leur intégralité au regard des caractéristiques élèves et enjeux du projet EPS (minoration dimension artistique dans AFC1 car séquence danse en 5</a:t>
                      </a:r>
                      <a:r>
                        <a:rPr lang="fr-FR" sz="1200" b="1" i="0" u="none" baseline="300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ème</a:t>
                      </a: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en fin de C4 les 2 dimensions devront être mêlées au sein du même projet ) </a:t>
                      </a:r>
                      <a:endParaRPr lang="fr-FR" sz="1200" b="1" i="0" u="none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11" marR="43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22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Compétence attendue </a:t>
                      </a:r>
                      <a:r>
                        <a:rPr lang="fr-FR" sz="1200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(retenue)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Concevoir</a:t>
                      </a:r>
                      <a:r>
                        <a:rPr lang="fr-FR" sz="1200" i="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et présenter une production collective enchaînant 5 figures acrobatiques de difficulté optimale (dont une au moins avec voltigeur en situation de verticale renversée) choisies dans un répertoire commun. Chaque élève assume au moins une fois les 3 rôles (porteur, voltigeur, aide)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Apprécier et juger les prestations à partir de critères simples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Difficulté optimale renvoie à « réussite de tous » (1) . Verticale renversée renvoie au travail préparatoire effectué en 6</a:t>
                      </a:r>
                      <a:r>
                        <a:rPr lang="fr-FR" sz="1200" b="1" i="0" u="none" baseline="300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ème</a:t>
                      </a: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et au saut par renversement  attendu en 4</a:t>
                      </a:r>
                      <a:r>
                        <a:rPr lang="fr-FR" sz="1200" b="1" i="0" u="none" baseline="300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ème</a:t>
                      </a: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. Trois  rôles renvoie au « respect mutuel, à la prise en compte des différences » (3),   « à la  nécessité de s’engager au maximum au regard du potentiel de chacun et du groupe » (1/2/3).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Jugement </a:t>
                      </a:r>
                      <a:r>
                        <a:rPr lang="fr-FR" sz="1200" b="1" i="0" u="none" baseline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renvoie « à </a:t>
                      </a: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 prise de responsabilité et à l’appropriation des critères de réussite par </a:t>
                      </a:r>
                      <a:r>
                        <a:rPr lang="fr-FR" sz="1200" b="1" i="0" u="none" baseline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les élèves » </a:t>
                      </a:r>
                      <a:r>
                        <a:rPr lang="fr-FR" sz="1200" b="1" i="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fr-FR" sz="1200" b="1" i="0" u="none" baseline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3).</a:t>
                      </a:r>
                      <a:endParaRPr lang="fr-FR" sz="1200" b="1" i="0" u="none" baseline="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11" marR="43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06577"/>
              </p:ext>
            </p:extLst>
          </p:nvPr>
        </p:nvGraphicFramePr>
        <p:xfrm>
          <a:off x="179512" y="188641"/>
          <a:ext cx="8784976" cy="6196934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1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latin typeface="Times New Roman"/>
                          <a:ea typeface="Calibri"/>
                          <a:cs typeface="Times New Roman"/>
                        </a:rPr>
                        <a:t>Acquisitions prioritaires</a:t>
                      </a:r>
                      <a:endParaRPr lang="fr-FR" sz="1800" b="1" u="sng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AFC 1  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Optimiser le rapport prise de risque / maîtrise au regard des possibilités de chacun.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Maintenir une posture gainée tout au long de la réalisation des figures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Porteur 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mettre en place les placements de base pour être équilibré et solide sur ses appuis.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 Réaliser des saisies précises et efficaces.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Voltigeur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: prendre des appuis stables et précis sur des zones sans risque pour le porteur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Aide 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accompagner et équilibrer le montage et le démontage des figures</a:t>
                      </a:r>
                      <a:endParaRPr lang="fr-FR" sz="1400" b="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AFC 2  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Choisir les figures acrobatiques, les lier pour assurer la continuité de l’enchainement en      organisant les relations  entre les acrobates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Etre à l’écoute de chacun de ses partenaires, suggérer sans imposer ses idées pour élaborer un projet collectif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AFC 3  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Connaitre, repérer les critères de réussite à partir d’indicateurs simples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Etre attentif, objectif et impartial </a:t>
                      </a:r>
                    </a:p>
                  </a:txBody>
                  <a:tcPr marL="58788" marR="58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8" marR="58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latin typeface="Times New Roman"/>
                          <a:ea typeface="Calibri"/>
                          <a:cs typeface="Times New Roman"/>
                        </a:rPr>
                        <a:t>Situation d’évaluation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u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</a:t>
                      </a:r>
                      <a:r>
                        <a:rPr lang="fr-FR" sz="1600" b="0" u="none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groupe de 5, présenter devant la classe entière, un enchaînement fluide de 5 figures acrobatiques comprenant une position identifiée de départ et de fin. </a:t>
                      </a:r>
                      <a:r>
                        <a:rPr lang="fr-FR" sz="1400" b="1" u="none" baseline="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Renvoie à  « S’impliquer dans les apprentissages </a:t>
                      </a:r>
                      <a:r>
                        <a:rPr lang="fr-FR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Responsabiliser les élèves et</a:t>
                      </a:r>
                      <a:r>
                        <a:rPr lang="fr-FR" sz="1400" b="1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assumer différents rôles » (3)</a:t>
                      </a:r>
                      <a:endParaRPr lang="fr-FR" sz="1400" b="1" u="none" baseline="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u="none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 3, juger et apprécier la prestation de 2 groupes sur 6 critères répartis. </a:t>
                      </a:r>
                      <a:r>
                        <a:rPr lang="fr-FR" sz="1400" b="1" u="none" baseline="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Renvoie à « </a:t>
                      </a:r>
                      <a:r>
                        <a:rPr lang="fr-FR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action, observation, analyse » (2)</a:t>
                      </a:r>
                      <a:endParaRPr lang="fr-FR" sz="1400" b="1" u="none" baseline="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u="none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 passages par groupe, la meilleure prestation est retenue.  </a:t>
                      </a:r>
                      <a:r>
                        <a:rPr lang="fr-FR" sz="1400" b="1" u="none" baseline="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Renvoie à « </a:t>
                      </a:r>
                      <a:r>
                        <a:rPr lang="fr-FR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Viser la réussite de tous et estime de</a:t>
                      </a:r>
                      <a:r>
                        <a:rPr lang="fr-FR" sz="1400" b="1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soi » (1).</a:t>
                      </a:r>
                      <a:endParaRPr lang="fr-FR" sz="1400" b="1" u="none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88" marR="58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80172"/>
              </p:ext>
            </p:extLst>
          </p:nvPr>
        </p:nvGraphicFramePr>
        <p:xfrm>
          <a:off x="251520" y="188641"/>
          <a:ext cx="8640960" cy="6518693"/>
        </p:xfrm>
        <a:graphic>
          <a:graphicData uri="http://schemas.openxmlformats.org/drawingml/2006/table">
            <a:tbl>
              <a:tblPr/>
              <a:tblGrid>
                <a:gridCol w="1095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55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Repères de progressivité</a:t>
                      </a: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Etapes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AFC 1 </a:t>
                      </a: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Symbol"/>
                        </a:rPr>
                        <a:t> </a:t>
                      </a: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Réaliser une  séquence </a:t>
                      </a:r>
                      <a:r>
                        <a:rPr lang="fr-FR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acrob</a:t>
                      </a: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Individuel                                    Collectif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AFC 2 </a:t>
                      </a: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Symbol"/>
                        </a:rPr>
                        <a:t> </a:t>
                      </a: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Participer</a:t>
                      </a:r>
                      <a:r>
                        <a:rPr lang="fr-FR" sz="14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conception projet 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AFC 3 </a:t>
                      </a: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Symbol"/>
                        </a:rPr>
                        <a:t> </a:t>
                      </a:r>
                      <a:r>
                        <a:rPr lang="fr-FR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Evaluer</a:t>
                      </a:r>
                      <a:r>
                        <a:rPr lang="fr-FR" sz="14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Maîtrise insuffisante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 maitrise pas les placements de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base dans les rôles de porteur, voltigeur, aide.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1 à 1.5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 présentation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ne répond pas à toutes les exigences demandées. (5py, 1 ATR, 3 rôles) Beaucoup de ruptures ou d’hésitations. Prise de risque trop importante  (pyramides non maîtrisées)1à1.5</a:t>
                      </a: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Times New Roman" pitchFamily="18" charset="0"/>
                          <a:cs typeface="Times New Roman" pitchFamily="18" charset="0"/>
                        </a:rPr>
                        <a:t>Bloque</a:t>
                      </a:r>
                      <a:r>
                        <a:rPr lang="fr-FR" sz="1100" baseline="0" dirty="0">
                          <a:latin typeface="Times New Roman" pitchFamily="18" charset="0"/>
                          <a:cs typeface="Times New Roman" pitchFamily="18" charset="0"/>
                        </a:rPr>
                        <a:t> l’avancée du groupe par des remises en cause  fréquentes, des refus.</a:t>
                      </a:r>
                    </a:p>
                    <a:p>
                      <a:endParaRPr lang="fr-FR" sz="1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100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1/4</a:t>
                      </a:r>
                      <a:endParaRPr lang="fr-FR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Observe ou juge de façon peu objective, par manque d’attention ou d’impartialité.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1/4</a:t>
                      </a: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C0504D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Maîtrise fragile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Maitrise les placements de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base (P, V, A)  ne parvient pas à maintenir une posture gainée.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2 à 3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 présentation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répond à toutes les exigences, des hésitations et 1ou 2 pyramides pas totalement maitrisées.( Prise de risque parfois mal dosée).  2 à 3</a:t>
                      </a: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fait pas de propositions au groupe mais adhère à celles faites par ses camarades.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2 /4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Times New Roman" pitchFamily="18" charset="0"/>
                          <a:cs typeface="Times New Roman" pitchFamily="18" charset="0"/>
                        </a:rPr>
                        <a:t>Observe ou juge avec impartialité mais a des difficultés pour prendre en compte les </a:t>
                      </a:r>
                      <a:r>
                        <a:rPr lang="fr-FR" sz="1100">
                          <a:latin typeface="Times New Roman" pitchFamily="18" charset="0"/>
                          <a:cs typeface="Times New Roman" pitchFamily="18" charset="0"/>
                        </a:rPr>
                        <a:t>critères demandés.</a:t>
                      </a:r>
                      <a:endParaRPr lang="fr-FR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10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2 /4</a:t>
                      </a: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Maîtrise satisfaisante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Maitrise les placements de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base  (P, V, A ) maintient  une posture gainée pour assurer la stabilité des pyramides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4 à 5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 présentation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répond à toutes les exigences, elle est fluide et toutes les pyramides sont maitrisées (bonne gestion prise de risque / maîtrise).           4 à 5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Fait des propositions au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groupe sans chercher à les imposer, accepte celles des autres.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3/4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Times New Roman" pitchFamily="18" charset="0"/>
                          <a:cs typeface="Times New Roman" pitchFamily="18" charset="0"/>
                        </a:rPr>
                        <a:t>Observe ou juge avec impartialité et application en respectant les critères demandés.</a:t>
                      </a:r>
                    </a:p>
                    <a:p>
                      <a:endParaRPr lang="fr-FR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100" baseline="0" dirty="0">
                          <a:latin typeface="+mn-lt"/>
                          <a:cs typeface="+mn-cs"/>
                        </a:rPr>
                        <a:t>                                                     3/4</a:t>
                      </a:r>
                      <a:endParaRPr lang="fr-FR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8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Très</a:t>
                      </a:r>
                      <a:r>
                        <a:rPr lang="fr-FR" sz="1400" b="1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bonne maîtrise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Maitrise les placements (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P, V, A)  maintient  une posture gainée et parvient à compenser de petits déséquilibres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6 /6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 présentation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répond à toutes les exigences, elle est fluide toutes les pyramides sont maitrisées  avec une prise de risque plus grande, optimisée.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6 / 6</a:t>
                      </a: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Fait des propositions au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groupe sans chercher à les imposer, accepte celles des autres,  les coordonne pour finaliser le projet collectif.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4/</a:t>
                      </a:r>
                      <a:r>
                        <a:rPr lang="fr-FR" sz="1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itchFamily="18" charset="0"/>
                          <a:cs typeface="Times New Roman" pitchFamily="18" charset="0"/>
                        </a:rPr>
                        <a:t>Observe </a:t>
                      </a:r>
                      <a:r>
                        <a:rPr lang="fr-FR" sz="1100">
                          <a:latin typeface="Times New Roman" pitchFamily="18" charset="0"/>
                          <a:cs typeface="Times New Roman" pitchFamily="18" charset="0"/>
                        </a:rPr>
                        <a:t>ou juge </a:t>
                      </a:r>
                      <a:r>
                        <a:rPr lang="fr-FR" sz="1100" dirty="0">
                          <a:latin typeface="Times New Roman" pitchFamily="18" charset="0"/>
                          <a:cs typeface="Times New Roman" pitchFamily="18" charset="0"/>
                        </a:rPr>
                        <a:t>avec impartialité et application en respectant les critères demandés , les utilise pour conseiller ses camarades.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r>
                        <a:rPr lang="fr-FR" sz="1100" dirty="0"/>
                        <a:t>                                                       4 / 4</a:t>
                      </a: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55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Relations des Compétences travaillées avec les domaines du socle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9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Indiv</a:t>
                      </a: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: CG1-1                    D1-4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Indiv</a:t>
                      </a:r>
                      <a:r>
                        <a:rPr lang="fr-FR" sz="14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: </a:t>
                      </a: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CG1-2                     D1-4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</a:t>
                      </a:r>
                      <a:r>
                        <a:rPr lang="fr-FR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Coll</a:t>
                      </a: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:   CG</a:t>
                      </a:r>
                      <a:r>
                        <a:rPr lang="fr-FR" sz="14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4-4                     D 4-3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CG2-3                  D2-2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CG3-4                   D3-1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CG3-3                 D3-4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CG3-3                   D3-4</a:t>
                      </a:r>
                      <a:endParaRPr lang="fr-FR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CG3-4                    D3-1</a:t>
                      </a:r>
                      <a:endParaRPr lang="fr-F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40" marR="5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610" name="Double flèche horizontale 11"/>
          <p:cNvSpPr>
            <a:spLocks noChangeArrowheads="1"/>
          </p:cNvSpPr>
          <p:nvPr/>
        </p:nvSpPr>
        <p:spPr bwMode="auto">
          <a:xfrm flipV="1">
            <a:off x="5724128" y="5877272"/>
            <a:ext cx="307975" cy="144016"/>
          </a:xfrm>
          <a:prstGeom prst="leftRightArrow">
            <a:avLst>
              <a:gd name="adj1" fmla="val 50000"/>
              <a:gd name="adj2" fmla="val 50143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09" name="Double flèche horizontale 12"/>
          <p:cNvSpPr>
            <a:spLocks noChangeArrowheads="1"/>
          </p:cNvSpPr>
          <p:nvPr/>
        </p:nvSpPr>
        <p:spPr bwMode="auto">
          <a:xfrm>
            <a:off x="7696417" y="6408748"/>
            <a:ext cx="307975" cy="120650"/>
          </a:xfrm>
          <a:prstGeom prst="leftRightArrow">
            <a:avLst>
              <a:gd name="adj1" fmla="val 50000"/>
              <a:gd name="adj2" fmla="val 50143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08" name="Double flèche horizontale 14"/>
          <p:cNvSpPr>
            <a:spLocks noChangeArrowheads="1"/>
          </p:cNvSpPr>
          <p:nvPr/>
        </p:nvSpPr>
        <p:spPr bwMode="auto">
          <a:xfrm>
            <a:off x="7668344" y="5918161"/>
            <a:ext cx="307975" cy="120650"/>
          </a:xfrm>
          <a:prstGeom prst="leftRightArrow">
            <a:avLst>
              <a:gd name="adj1" fmla="val 50000"/>
              <a:gd name="adj2" fmla="val 50143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07" name="Double flèche horizontale 13"/>
          <p:cNvSpPr>
            <a:spLocks noChangeArrowheads="1"/>
          </p:cNvSpPr>
          <p:nvPr/>
        </p:nvSpPr>
        <p:spPr bwMode="auto">
          <a:xfrm>
            <a:off x="5724128" y="6165304"/>
            <a:ext cx="307975" cy="120650"/>
          </a:xfrm>
          <a:prstGeom prst="leftRightArrow">
            <a:avLst>
              <a:gd name="adj1" fmla="val 50000"/>
              <a:gd name="adj2" fmla="val 50143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11" name="Double flèche horizontale 10"/>
          <p:cNvSpPr>
            <a:spLocks noChangeArrowheads="1"/>
          </p:cNvSpPr>
          <p:nvPr/>
        </p:nvSpPr>
        <p:spPr bwMode="auto">
          <a:xfrm>
            <a:off x="3203848" y="6165304"/>
            <a:ext cx="307975" cy="120650"/>
          </a:xfrm>
          <a:prstGeom prst="leftRightArrow">
            <a:avLst>
              <a:gd name="adj1" fmla="val 50000"/>
              <a:gd name="adj2" fmla="val 50143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12" name="Double flèche horizontale 9"/>
          <p:cNvSpPr>
            <a:spLocks noChangeArrowheads="1"/>
          </p:cNvSpPr>
          <p:nvPr/>
        </p:nvSpPr>
        <p:spPr bwMode="auto">
          <a:xfrm>
            <a:off x="3203848" y="5949280"/>
            <a:ext cx="307975" cy="120650"/>
          </a:xfrm>
          <a:prstGeom prst="leftRightArrow">
            <a:avLst>
              <a:gd name="adj1" fmla="val 50000"/>
              <a:gd name="adj2" fmla="val 50143"/>
            </a:avLst>
          </a:prstGeom>
          <a:solidFill>
            <a:srgbClr val="4F81BD"/>
          </a:solidFill>
          <a:ln w="127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Double flèche horizontale 9"/>
          <p:cNvSpPr>
            <a:spLocks noChangeArrowheads="1"/>
          </p:cNvSpPr>
          <p:nvPr/>
        </p:nvSpPr>
        <p:spPr bwMode="auto">
          <a:xfrm>
            <a:off x="3203848" y="6453336"/>
            <a:ext cx="307975" cy="120650"/>
          </a:xfrm>
          <a:prstGeom prst="leftRightArrow">
            <a:avLst>
              <a:gd name="adj1" fmla="val 50000"/>
              <a:gd name="adj2" fmla="val 50143"/>
            </a:avLst>
          </a:prstGeom>
          <a:solidFill>
            <a:srgbClr val="4F81BD"/>
          </a:solidFill>
          <a:ln w="127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Double flèche horizontale 13"/>
          <p:cNvSpPr>
            <a:spLocks noChangeArrowheads="1"/>
          </p:cNvSpPr>
          <p:nvPr/>
        </p:nvSpPr>
        <p:spPr bwMode="auto">
          <a:xfrm>
            <a:off x="5724128" y="6453336"/>
            <a:ext cx="307975" cy="120650"/>
          </a:xfrm>
          <a:prstGeom prst="leftRightArrow">
            <a:avLst>
              <a:gd name="adj1" fmla="val 50000"/>
              <a:gd name="adj2" fmla="val 50143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fr-FR" sz="28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Temps 2</a:t>
            </a:r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: Réflexion autour de la rédaction des appréciations des  bulletins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68552"/>
          </a:xfrm>
        </p:spPr>
        <p:txBody>
          <a:bodyPr>
            <a:noAutofit/>
          </a:bodyPr>
          <a:lstStyle/>
          <a:p>
            <a:pPr lvl="0"/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Temps d’échanges entre équipes pédagogiques :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min</a:t>
            </a:r>
          </a:p>
          <a:p>
            <a:pPr lvl="0"/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Réfléchir aux éléments pouvant être retenus pour rédiger les appréciations des bulletins scolaires (trimestriels ou semestriels) en répondant aux questions suivantes :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quelles contraintes êtes-vous soumis</a:t>
            </a: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dans votre collège, pour la rédaction des appréciations ?  (logiciel utilisé, éléments à cocher ou pouvant être rédigés, nombre de caractères limité ou non, présence ou non de notes … )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Quelles choix feriez-vous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ou avez vous fait </a:t>
            </a: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pour la rédaction des </a:t>
            </a:r>
            <a:r>
              <a:rPr lang="fr-FR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éléments de programme travaillés </a:t>
            </a: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(communs à l’ensemble de la classe) ? Quelles difficultés vous semblent devoir être évitées ou surmontées 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Comment rédigeriez-vous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ou avez-vous rédigé</a:t>
            </a:r>
            <a:r>
              <a:rPr lang="fr-F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appréciations individuelles des élève</a:t>
            </a: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 de façon à faire le lien avec les éléments de programme travaillés ? </a:t>
            </a:r>
            <a:endParaRPr lang="fr-F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 rapporteur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présentera</a:t>
            </a:r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en plénière, </a:t>
            </a: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 réflexions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du groupe </a:t>
            </a: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 bonnes idées à partager …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en 4 minutes chrono    </a:t>
            </a:r>
            <a:r>
              <a:rPr lang="fr-FR" sz="1000" b="1" dirty="0">
                <a:latin typeface="Times New Roman" pitchFamily="18" charset="0"/>
                <a:cs typeface="Times New Roman" pitchFamily="18" charset="0"/>
              </a:rPr>
              <a:t>( groupes volontaires) </a:t>
            </a:r>
            <a:endParaRPr lang="fr-FR" sz="1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2843808" y="1484784"/>
            <a:ext cx="3528392" cy="381642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Caractéristiques des élèves de l’établissement</a:t>
            </a:r>
          </a:p>
          <a:p>
            <a:pPr algn="ctr"/>
            <a:endParaRPr lang="fr-FR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fr-FR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la classe</a:t>
            </a:r>
          </a:p>
        </p:txBody>
      </p:sp>
      <p:sp>
        <p:nvSpPr>
          <p:cNvPr id="3" name="Ellipse 2"/>
          <p:cNvSpPr/>
          <p:nvPr/>
        </p:nvSpPr>
        <p:spPr>
          <a:xfrm>
            <a:off x="1115616" y="2708920"/>
            <a:ext cx="1728192" cy="10801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Projet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Etab</a:t>
            </a:r>
            <a:r>
              <a:rPr lang="fr-FR" baseline="30000" dirty="0" err="1">
                <a:latin typeface="Times New Roman" pitchFamily="18" charset="0"/>
                <a:cs typeface="Times New Roman" pitchFamily="18" charset="0"/>
              </a:rPr>
              <a:t>t</a:t>
            </a:r>
            <a:endParaRPr lang="fr-FR" sz="1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115616" y="1412776"/>
            <a:ext cx="1584176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Projet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Péda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EPS </a:t>
            </a:r>
          </a:p>
        </p:txBody>
      </p:sp>
      <p:sp>
        <p:nvSpPr>
          <p:cNvPr id="6" name="Ellipse 5"/>
          <p:cNvSpPr/>
          <p:nvPr/>
        </p:nvSpPr>
        <p:spPr>
          <a:xfrm>
            <a:off x="1547664" y="188640"/>
            <a:ext cx="1656184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Objectifs de l’EPS au collège </a:t>
            </a:r>
          </a:p>
        </p:txBody>
      </p:sp>
      <p:sp>
        <p:nvSpPr>
          <p:cNvPr id="7" name="Ellipse 6"/>
          <p:cNvSpPr/>
          <p:nvPr/>
        </p:nvSpPr>
        <p:spPr>
          <a:xfrm>
            <a:off x="3491880" y="188640"/>
            <a:ext cx="1584176" cy="10801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Offre de formation </a:t>
            </a:r>
          </a:p>
        </p:txBody>
      </p:sp>
      <p:sp>
        <p:nvSpPr>
          <p:cNvPr id="9" name="Ellipse 8"/>
          <p:cNvSpPr/>
          <p:nvPr/>
        </p:nvSpPr>
        <p:spPr>
          <a:xfrm>
            <a:off x="6948264" y="1196752"/>
            <a:ext cx="1944216" cy="10801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Compétence attendue </a:t>
            </a:r>
          </a:p>
        </p:txBody>
      </p:sp>
      <p:sp>
        <p:nvSpPr>
          <p:cNvPr id="10" name="Ellipse 9"/>
          <p:cNvSpPr/>
          <p:nvPr/>
        </p:nvSpPr>
        <p:spPr>
          <a:xfrm>
            <a:off x="5508104" y="260648"/>
            <a:ext cx="1584176" cy="10801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Choix des AFC </a:t>
            </a:r>
          </a:p>
        </p:txBody>
      </p:sp>
      <p:sp>
        <p:nvSpPr>
          <p:cNvPr id="11" name="Ellipse 10"/>
          <p:cNvSpPr/>
          <p:nvPr/>
        </p:nvSpPr>
        <p:spPr>
          <a:xfrm>
            <a:off x="6372200" y="2276872"/>
            <a:ext cx="1944216" cy="10801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Situation d’évaluation</a:t>
            </a:r>
          </a:p>
        </p:txBody>
      </p:sp>
      <p:sp>
        <p:nvSpPr>
          <p:cNvPr id="12" name="Ellipse 11"/>
          <p:cNvSpPr/>
          <p:nvPr/>
        </p:nvSpPr>
        <p:spPr>
          <a:xfrm>
            <a:off x="6948264" y="3429000"/>
            <a:ext cx="1944216" cy="10801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Indicateurs des niveaux de maitrise </a:t>
            </a:r>
          </a:p>
        </p:txBody>
      </p:sp>
      <p:sp>
        <p:nvSpPr>
          <p:cNvPr id="13" name="Ellipse 12"/>
          <p:cNvSpPr/>
          <p:nvPr/>
        </p:nvSpPr>
        <p:spPr>
          <a:xfrm>
            <a:off x="971600" y="5157192"/>
            <a:ext cx="1656184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AFC priorisé   </a:t>
            </a:r>
          </a:p>
        </p:txBody>
      </p:sp>
      <p:sp>
        <p:nvSpPr>
          <p:cNvPr id="14" name="Ellipse 13"/>
          <p:cNvSpPr/>
          <p:nvPr/>
        </p:nvSpPr>
        <p:spPr>
          <a:xfrm>
            <a:off x="4572000" y="5085184"/>
            <a:ext cx="2376264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Différenciation pédagogique </a:t>
            </a:r>
          </a:p>
        </p:txBody>
      </p:sp>
      <p:sp>
        <p:nvSpPr>
          <p:cNvPr id="15" name="Ellipse 14"/>
          <p:cNvSpPr/>
          <p:nvPr/>
        </p:nvSpPr>
        <p:spPr>
          <a:xfrm>
            <a:off x="7020272" y="5157192"/>
            <a:ext cx="2016224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Forme de groupement </a:t>
            </a:r>
          </a:p>
        </p:txBody>
      </p:sp>
      <p:sp>
        <p:nvSpPr>
          <p:cNvPr id="16" name="Ellipse 15"/>
          <p:cNvSpPr/>
          <p:nvPr/>
        </p:nvSpPr>
        <p:spPr>
          <a:xfrm>
            <a:off x="2915816" y="5949280"/>
            <a:ext cx="1944216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Modalité de travail</a:t>
            </a:r>
            <a:r>
              <a:rPr lang="fr-FR" dirty="0"/>
              <a:t>….</a:t>
            </a:r>
          </a:p>
        </p:txBody>
      </p:sp>
      <p:sp>
        <p:nvSpPr>
          <p:cNvPr id="17" name="Ellipse 16"/>
          <p:cNvSpPr/>
          <p:nvPr/>
        </p:nvSpPr>
        <p:spPr>
          <a:xfrm>
            <a:off x="2771800" y="5157192"/>
            <a:ext cx="1656184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Contenus</a:t>
            </a:r>
          </a:p>
        </p:txBody>
      </p:sp>
      <p:sp>
        <p:nvSpPr>
          <p:cNvPr id="18" name="Ellipse 17"/>
          <p:cNvSpPr/>
          <p:nvPr/>
        </p:nvSpPr>
        <p:spPr>
          <a:xfrm>
            <a:off x="5076056" y="6165304"/>
            <a:ext cx="1152128" cy="360040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6732240" y="6165304"/>
            <a:ext cx="792088" cy="360040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 flipV="1">
            <a:off x="8028384" y="6309320"/>
            <a:ext cx="360040" cy="144016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Organigramme : Processus 20"/>
          <p:cNvSpPr/>
          <p:nvPr/>
        </p:nvSpPr>
        <p:spPr>
          <a:xfrm>
            <a:off x="107504" y="260648"/>
            <a:ext cx="792088" cy="396044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Equipe   EPS 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projet pédagogique </a:t>
            </a:r>
          </a:p>
        </p:txBody>
      </p:sp>
      <p:sp>
        <p:nvSpPr>
          <p:cNvPr id="22" name="Organigramme : Processus 21"/>
          <p:cNvSpPr/>
          <p:nvPr/>
        </p:nvSpPr>
        <p:spPr>
          <a:xfrm>
            <a:off x="107504" y="4437112"/>
            <a:ext cx="720080" cy="2232248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projet classe</a:t>
            </a:r>
          </a:p>
        </p:txBody>
      </p:sp>
      <p:sp>
        <p:nvSpPr>
          <p:cNvPr id="23" name="Flèche courbée vers la gauche 22"/>
          <p:cNvSpPr/>
          <p:nvPr/>
        </p:nvSpPr>
        <p:spPr>
          <a:xfrm>
            <a:off x="8316416" y="2708920"/>
            <a:ext cx="216024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Flèche courbée vers la gauche 23"/>
          <p:cNvSpPr/>
          <p:nvPr/>
        </p:nvSpPr>
        <p:spPr>
          <a:xfrm rot="18723006">
            <a:off x="7375018" y="302987"/>
            <a:ext cx="333347" cy="92928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courbée vers la gauche 25"/>
          <p:cNvSpPr/>
          <p:nvPr/>
        </p:nvSpPr>
        <p:spPr>
          <a:xfrm rot="1189551" flipH="1">
            <a:off x="6481473" y="1588761"/>
            <a:ext cx="310614" cy="69865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courbée vers la gauche 26"/>
          <p:cNvSpPr/>
          <p:nvPr/>
        </p:nvSpPr>
        <p:spPr>
          <a:xfrm rot="16200000" flipH="1">
            <a:off x="5126060" y="858718"/>
            <a:ext cx="310614" cy="69865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courbée vers la gauche 27"/>
          <p:cNvSpPr/>
          <p:nvPr/>
        </p:nvSpPr>
        <p:spPr>
          <a:xfrm rot="16806174">
            <a:off x="3124484" y="-193338"/>
            <a:ext cx="284137" cy="80817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courbée vers la gauche 28"/>
          <p:cNvSpPr/>
          <p:nvPr/>
        </p:nvSpPr>
        <p:spPr>
          <a:xfrm rot="11933707" flipH="1">
            <a:off x="2516516" y="2236334"/>
            <a:ext cx="310614" cy="69865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courbée vers la gauche 30"/>
          <p:cNvSpPr/>
          <p:nvPr/>
        </p:nvSpPr>
        <p:spPr>
          <a:xfrm rot="12778594">
            <a:off x="1077423" y="794838"/>
            <a:ext cx="356026" cy="8287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Double flèche verticale 4"/>
          <p:cNvSpPr/>
          <p:nvPr/>
        </p:nvSpPr>
        <p:spPr>
          <a:xfrm>
            <a:off x="4572000" y="3320988"/>
            <a:ext cx="144016" cy="3960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79512" y="260648"/>
          <a:ext cx="8720298" cy="633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Document" r:id="rId3" imgW="9786934" imgH="6385485" progId="Word.Document.12">
                  <p:embed/>
                </p:oleObj>
              </mc:Choice>
              <mc:Fallback>
                <p:oleObj name="Document" r:id="rId3" imgW="9786934" imgH="638548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0648"/>
                        <a:ext cx="8720298" cy="63367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93305" y="229718"/>
          <a:ext cx="8799175" cy="6289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Document" r:id="rId3" imgW="9591116" imgH="6720254" progId="Word.Document.12">
                  <p:embed/>
                </p:oleObj>
              </mc:Choice>
              <mc:Fallback>
                <p:oleObj name="Document" r:id="rId3" imgW="9591116" imgH="6720254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05" y="229718"/>
                        <a:ext cx="8799175" cy="6289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792088"/>
          </a:xfrm>
        </p:spPr>
        <p:txBody>
          <a:bodyPr>
            <a:noAutofit/>
          </a:bodyPr>
          <a:lstStyle/>
          <a:p>
            <a:pPr algn="l"/>
            <a:r>
              <a:rPr lang="fr-FR" sz="24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Temps 1 </a:t>
            </a:r>
            <a:r>
              <a:rPr lang="fr-F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:    Etat des lieux sur le travail en cours de </a:t>
            </a:r>
            <a:r>
              <a:rPr lang="fr-F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ré-écriture</a:t>
            </a:r>
            <a:r>
              <a:rPr lang="fr-F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des projets EPS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Autofit/>
          </a:bodyPr>
          <a:lstStyle/>
          <a:p>
            <a:pPr lvl="0"/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Temps d’échanges au sein de chaque équipe pédagogique :10 min</a:t>
            </a:r>
          </a:p>
          <a:p>
            <a:pPr marL="0" lvl="0" indent="0">
              <a:buNone/>
            </a:pPr>
            <a:endParaRPr lang="fr-F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Chaque équipe </a:t>
            </a: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fait le point sur l’avancée de la </a:t>
            </a:r>
            <a:r>
              <a:rPr lang="fr-FR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ré-écriture</a:t>
            </a: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du projet pédagogique </a:t>
            </a:r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son établissement en répondant aux questions suivantes :</a:t>
            </a:r>
          </a:p>
          <a:p>
            <a:pPr marL="0" lvl="0" indent="0">
              <a:buNone/>
            </a:pPr>
            <a:endParaRPr lang="fr-F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A partir des caractéristiques de  vos élèves avez-vous pu déterminer les objectifs de l’EPS dans votre établissement : coloration propre à votre établissement. 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Avez-vous construit un parcours de formation progressif et équilibré (choix des APSA) pour le cycle 4 ? Pour le cycle 3, avec les écoles du secteur ? 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Avez-vous formalisé les </a:t>
            </a:r>
            <a:r>
              <a:rPr lang="fr-FR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nouvelles fiches APSA </a:t>
            </a: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Sous quelle forme ? (celle présentée en formation académique ou avec des évolutions perçues nécessaires, lesquelles ?) Avez-vous </a:t>
            </a:r>
            <a:r>
              <a:rPr lang="fr-FR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mis en relation l’évaluation en EPS avec les compétences du socle</a:t>
            </a: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 vous aviez un question ou une demande, quelle serait-elle ?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None/>
            </a:pPr>
            <a:endParaRPr lang="fr-FR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 rapporteur </a:t>
            </a: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présentera, en plénière, cet état des lieux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en 3 minutes chrono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0027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93632"/>
              </p:ext>
            </p:extLst>
          </p:nvPr>
        </p:nvGraphicFramePr>
        <p:xfrm>
          <a:off x="395536" y="188640"/>
          <a:ext cx="8568952" cy="6472582"/>
        </p:xfrm>
        <a:graphic>
          <a:graphicData uri="http://schemas.openxmlformats.org/drawingml/2006/table">
            <a:tbl>
              <a:tblPr/>
              <a:tblGrid>
                <a:gridCol w="619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8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Calibri"/>
                          <a:cs typeface="Times New Roman"/>
                        </a:rPr>
                        <a:t>PROGRAMMES EPS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Compétences travaillées (Cycle 4)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Compétences générales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CG1-1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Acquérir des techniques spécifiques pour améliorer son efficience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CG1-2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Communiquer des intentions et des émotions avec son corps devant un groupe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CG1-3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: 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Verbaliser les émotions et sensations ressenties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CG1-4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Utiliser un vocabulaire adapté pour décrire la motricité d’autrui et la sienne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CG1</a:t>
                      </a: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Développer sa motricité et construire un langage du corps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CG2-1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: 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Préparer – planifier – se représenter une action avant de la réaliser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CG2-2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Répéter un geste sportif ou artistique pour le stabiliser et le rendre plus efficace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CG2-3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Construire et mettre en œuvre des projets d’apprentissage individuel ou collectif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CG2-4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Utiliser des outils numériques pour analyser et évaluer ses actions et celles des autres.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CG2</a:t>
                      </a: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S’approprier seul ou à plusieurs par la pratique, les méthodes et outils pour apprendre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CG3-1</a:t>
                      </a:r>
                      <a:r>
                        <a:rPr lang="fr-FR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Respecter, construire et faire respecter règles et règlements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CG3-2</a:t>
                      </a:r>
                      <a:r>
                        <a:rPr lang="fr-FR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Accepter la défaite et gagner avec modestie et simplicité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CG3-3</a:t>
                      </a:r>
                      <a:r>
                        <a:rPr lang="fr-FR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Prendre et assumer des responsabilités au sein d’un collectif pour réaliser un projet ou remplir un contrat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CG3-4</a:t>
                      </a:r>
                      <a:r>
                        <a:rPr lang="fr-FR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Agir avec et pour les autres, en prenant en compte les différences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CG3</a:t>
                      </a: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Partager des règles, assumer de rôles et des responsabilités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1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00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CG4-1</a:t>
                      </a:r>
                      <a:r>
                        <a:rPr lang="fr-FR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Connaître les effets d’une pratique physique régulière sur son état de bien-être et de santé.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00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CG4-2</a:t>
                      </a:r>
                      <a:r>
                        <a:rPr lang="fr-FR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Connaître et utiliser des indicateurs objectifs pour caractériser l’effort physique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00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CG4-3</a:t>
                      </a:r>
                      <a:r>
                        <a:rPr lang="fr-FR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fr-FR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Evaluer la quantité et la qualité de son activité physique quotidienne dans et hors l’école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00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CG4-4</a:t>
                      </a:r>
                      <a:r>
                        <a:rPr lang="fr-FR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Adapter l’intensité de son engagement physique à ses possibilités pour ne pas se mettre en danger.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CG4</a:t>
                      </a: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Apprendre à entretenir sa santé par une activité physique régulière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0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CG5-1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S’approprier, exploiter et savoir expliquer les principes d’efficacité d’un geste technique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CG5-2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Acquérir les bases d’une attitude réflexive et critique vis-à-vis du spectacle sportif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CG5-3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Découvrir l’impact des nouvelles technologies appliquées à la pratique physique et sportive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CG5-4</a:t>
                      </a: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: Connaitre des éléments essentiels de l’histoire des pratiques corporelles éclairant les activités physiques contemporaines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CG5</a:t>
                      </a:r>
                      <a:endParaRPr lang="fr-F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S’approprier une culture physique et artistique pour construire progressivement un regard lucide sur le monde contemporain</a:t>
                      </a:r>
                    </a:p>
                  </a:txBody>
                  <a:tcPr marL="25528" marR="25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03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71548"/>
              </p:ext>
            </p:extLst>
          </p:nvPr>
        </p:nvGraphicFramePr>
        <p:xfrm>
          <a:off x="251520" y="332655"/>
          <a:ext cx="8640960" cy="6368693"/>
        </p:xfrm>
        <a:graphic>
          <a:graphicData uri="http://schemas.openxmlformats.org/drawingml/2006/table">
            <a:tbl>
              <a:tblPr/>
              <a:tblGrid>
                <a:gridCol w="229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0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Calibri"/>
                          <a:cs typeface="Times New Roman"/>
                        </a:rPr>
                        <a:t>Les 8 composantes ou</a:t>
                      </a:r>
                      <a:r>
                        <a:rPr lang="fr-FR" sz="1800" b="1" baseline="0" dirty="0">
                          <a:latin typeface="Times New Roman"/>
                          <a:ea typeface="Calibri"/>
                          <a:cs typeface="Times New Roman"/>
                        </a:rPr>
                        <a:t> domaines du </a:t>
                      </a:r>
                      <a:r>
                        <a:rPr lang="fr-FR" sz="1800" b="1" dirty="0">
                          <a:latin typeface="Times New Roman"/>
                          <a:ea typeface="Calibri"/>
                          <a:cs typeface="Times New Roman"/>
                        </a:rPr>
                        <a:t>SOCLE COMMUN à</a:t>
                      </a:r>
                      <a:r>
                        <a:rPr lang="fr-FR" sz="1800" b="1" baseline="0" dirty="0">
                          <a:latin typeface="Times New Roman"/>
                          <a:ea typeface="Calibri"/>
                          <a:cs typeface="Times New Roman"/>
                        </a:rPr>
                        <a:t> valider en fin de cycle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Domaines du socle 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0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Langages pour penser et communiquer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D1-1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 utilisant la langue française à l’oral et à l’écrit</a:t>
                      </a:r>
                      <a:endParaRPr lang="fr-F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D1-2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 utilisant une langue étrangère et, le  cas échéant, une langue régionale</a:t>
                      </a:r>
                      <a:endParaRPr lang="fr-F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D1-3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utilisant les langages mathématiques, scientifiques et informa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D1-4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 utilisant les langages des arts et du corps</a:t>
                      </a:r>
                      <a:endParaRPr lang="fr-F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2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Méthodes et outils pour apprendre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Formation de la personne et du citoyen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8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Systèmes naturels et systèmes techniques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8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Représentation du monde et de l’activité humaine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7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549004"/>
              </p:ext>
            </p:extLst>
          </p:nvPr>
        </p:nvGraphicFramePr>
        <p:xfrm>
          <a:off x="251520" y="332655"/>
          <a:ext cx="8640960" cy="6230302"/>
        </p:xfrm>
        <a:graphic>
          <a:graphicData uri="http://schemas.openxmlformats.org/drawingml/2006/table">
            <a:tbl>
              <a:tblPr/>
              <a:tblGrid>
                <a:gridCol w="229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0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Calibri"/>
                          <a:cs typeface="Times New Roman"/>
                        </a:rPr>
                        <a:t>SOCLE COMMUN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Domaines du socle 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Composantes</a:t>
                      </a:r>
                    </a:p>
                  </a:txBody>
                  <a:tcPr marL="32789" marR="32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Langages pour penser et communiquer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D1-1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 utilisant la langue française à l’oral et à l’écrit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D1-2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 utilisant une langue étrangère et, le  cas échéant, une langue régionale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D1-3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utilisant les langages mathématiques, scientifiques et informatiques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D1-4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Comprendre, s’exprimer en utilisant les langages des arts et du corps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Méthodes et outils pour apprendre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D2-1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Organisation du travail personnel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D2-2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Coopération et réalisation de projets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D2-3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Médias, démarches de recherche et de traitement de l’information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D2-4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 Outils numériques pour échanger et communiquer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Formation de la personne et du citoyen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D3-1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Expression de la sensibilité et des opinions, respect des autres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D3-2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La règle et le droit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D3-3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Réflexion et discernement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D3-4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Responsabilité, sens de l’engagement et de l’initiative 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8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Systèmes naturels et systèmes techniques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D4-1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Démarches scientifiques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D4-2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Conception, création, réalisation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D4-3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Responsabilités individuelles et collectives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8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Représentation du monde et de l’activité humaine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D5-1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L’espace et le temps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D5-2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Organisations et représentations du monde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D5-3</a:t>
                      </a: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Invention, élaboration, production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89" marR="3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7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lipse 16"/>
          <p:cNvSpPr/>
          <p:nvPr/>
        </p:nvSpPr>
        <p:spPr>
          <a:xfrm>
            <a:off x="179512" y="188640"/>
            <a:ext cx="3240360" cy="7647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Socle Commun Domaines  </a:t>
            </a:r>
          </a:p>
        </p:txBody>
      </p:sp>
      <p:sp>
        <p:nvSpPr>
          <p:cNvPr id="18" name="Ellipse 17"/>
          <p:cNvSpPr/>
          <p:nvPr/>
        </p:nvSpPr>
        <p:spPr>
          <a:xfrm>
            <a:off x="5724128" y="188640"/>
            <a:ext cx="295232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Programmes EPS   CG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3528" y="1268760"/>
            <a:ext cx="3096344" cy="54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  <a:p>
            <a:pPr algn="ctr"/>
            <a:endParaRPr lang="fr-FR" dirty="0">
              <a:solidFill>
                <a:srgbClr val="00B0F0"/>
              </a:solidFill>
            </a:endParaRPr>
          </a:p>
          <a:p>
            <a:pPr algn="ctr"/>
            <a:endParaRPr lang="fr-FR" dirty="0">
              <a:solidFill>
                <a:srgbClr val="92D050"/>
              </a:solidFill>
            </a:endParaRPr>
          </a:p>
          <a:p>
            <a:pPr algn="ctr"/>
            <a:endParaRPr lang="fr-FR" dirty="0">
              <a:solidFill>
                <a:srgbClr val="92D050"/>
              </a:solidFill>
            </a:endParaRPr>
          </a:p>
          <a:p>
            <a:pPr algn="ctr"/>
            <a:endParaRPr lang="fr-FR" dirty="0">
              <a:solidFill>
                <a:srgbClr val="92D050"/>
              </a:solidFill>
            </a:endParaRPr>
          </a:p>
          <a:p>
            <a:pPr algn="ctr"/>
            <a:endParaRPr lang="fr-FR" dirty="0">
              <a:solidFill>
                <a:srgbClr val="92D050"/>
              </a:solidFill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  <a:p>
            <a:pPr algn="ctr"/>
            <a:r>
              <a:rPr lang="fr-FR" dirty="0">
                <a:solidFill>
                  <a:prstClr val="white"/>
                </a:solidFill>
              </a:rPr>
              <a:t>D2- 1</a:t>
            </a:r>
          </a:p>
          <a:p>
            <a:pPr algn="ctr"/>
            <a:r>
              <a:rPr lang="fr-FR" dirty="0">
                <a:solidFill>
                  <a:prstClr val="white"/>
                </a:solidFill>
              </a:rPr>
              <a:t>D2-2</a:t>
            </a:r>
          </a:p>
          <a:p>
            <a:pPr algn="ctr"/>
            <a:r>
              <a:rPr lang="fr-FR" dirty="0">
                <a:solidFill>
                  <a:prstClr val="white"/>
                </a:solidFill>
              </a:rPr>
              <a:t>D3-3</a:t>
            </a:r>
          </a:p>
          <a:p>
            <a:pPr algn="ctr"/>
            <a:r>
              <a:rPr lang="fr-FR" dirty="0">
                <a:solidFill>
                  <a:prstClr val="white"/>
                </a:solidFill>
              </a:rPr>
              <a:t>D4-4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80112" y="1268760"/>
            <a:ext cx="3240360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95536" y="1340768"/>
            <a:ext cx="1656184" cy="11521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D1-1</a:t>
            </a:r>
          </a:p>
          <a:p>
            <a:pPr algn="ctr"/>
            <a:r>
              <a:rPr lang="fr-F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D1- 2 </a:t>
            </a:r>
          </a:p>
          <a:p>
            <a:pPr algn="ctr"/>
            <a:r>
              <a:rPr lang="fr-F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D1- 3</a:t>
            </a:r>
          </a:p>
          <a:p>
            <a:pPr algn="ctr"/>
            <a:r>
              <a:rPr lang="fr-F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D1- 4</a:t>
            </a:r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619672" y="2276872"/>
            <a:ext cx="1656184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D2- 1</a:t>
            </a:r>
          </a:p>
          <a:p>
            <a:pPr algn="ctr"/>
            <a:r>
              <a:rPr lang="fr-FR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D2- 2</a:t>
            </a:r>
          </a:p>
          <a:p>
            <a:pPr algn="ctr"/>
            <a:r>
              <a:rPr lang="fr-FR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D2- 3</a:t>
            </a:r>
          </a:p>
          <a:p>
            <a:pPr algn="ctr"/>
            <a:r>
              <a:rPr lang="fr-FR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D2- 4</a:t>
            </a:r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95536" y="3284984"/>
            <a:ext cx="1656184" cy="12241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D3-1</a:t>
            </a:r>
          </a:p>
          <a:p>
            <a:pPr algn="ctr"/>
            <a:r>
              <a:rPr lang="fr-F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D3-2</a:t>
            </a:r>
          </a:p>
          <a:p>
            <a:pPr algn="ctr"/>
            <a:r>
              <a:rPr lang="fr-F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D3- 3</a:t>
            </a:r>
          </a:p>
          <a:p>
            <a:pPr algn="ctr"/>
            <a:r>
              <a:rPr lang="fr-F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D3- 4  </a:t>
            </a:r>
            <a:r>
              <a:rPr lang="fr-FR" dirty="0">
                <a:solidFill>
                  <a:srgbClr val="FFC000"/>
                </a:solidFill>
              </a:rPr>
              <a:t>  </a:t>
            </a:r>
          </a:p>
        </p:txBody>
      </p:sp>
      <p:sp>
        <p:nvSpPr>
          <p:cNvPr id="9" name="Ellipse 8"/>
          <p:cNvSpPr/>
          <p:nvPr/>
        </p:nvSpPr>
        <p:spPr>
          <a:xfrm>
            <a:off x="395536" y="5229200"/>
            <a:ext cx="1584176" cy="12241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D5- 1</a:t>
            </a:r>
          </a:p>
          <a:p>
            <a:pPr algn="ctr"/>
            <a:r>
              <a:rPr lang="fr-F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D5- 2</a:t>
            </a:r>
          </a:p>
          <a:p>
            <a:pPr algn="ctr"/>
            <a:r>
              <a:rPr lang="fr-F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D5- 3</a:t>
            </a:r>
          </a:p>
        </p:txBody>
      </p:sp>
      <p:sp>
        <p:nvSpPr>
          <p:cNvPr id="10" name="Ellipse 9"/>
          <p:cNvSpPr/>
          <p:nvPr/>
        </p:nvSpPr>
        <p:spPr>
          <a:xfrm>
            <a:off x="1763688" y="4293096"/>
            <a:ext cx="1584176" cy="12241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D4- 1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D4- 2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D4- 3</a:t>
            </a:r>
          </a:p>
        </p:txBody>
      </p:sp>
      <p:sp>
        <p:nvSpPr>
          <p:cNvPr id="11" name="Ellipse 10"/>
          <p:cNvSpPr/>
          <p:nvPr/>
        </p:nvSpPr>
        <p:spPr>
          <a:xfrm>
            <a:off x="5652120" y="1268760"/>
            <a:ext cx="1728192" cy="13681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CG1- 1</a:t>
            </a:r>
          </a:p>
          <a:p>
            <a:pPr algn="ctr"/>
            <a:r>
              <a:rPr lang="fr-F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CG1- 2 </a:t>
            </a:r>
          </a:p>
          <a:p>
            <a:pPr algn="ctr"/>
            <a:r>
              <a:rPr lang="fr-F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CG1- 3</a:t>
            </a:r>
          </a:p>
          <a:p>
            <a:pPr algn="ctr"/>
            <a:r>
              <a:rPr lang="fr-F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CG1- 4 </a:t>
            </a:r>
          </a:p>
          <a:p>
            <a:pPr algn="ctr"/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707904" y="1052736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923928" y="4509120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2780928"/>
            <a:ext cx="73129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2420888"/>
            <a:ext cx="1872208" cy="11521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CG2 - 1</a:t>
            </a:r>
          </a:p>
          <a:p>
            <a:pPr algn="ctr"/>
            <a:r>
              <a:rPr lang="fr-FR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CG2- 2 </a:t>
            </a:r>
          </a:p>
          <a:p>
            <a:pPr algn="ctr"/>
            <a:r>
              <a:rPr lang="fr-FR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CG2- 3</a:t>
            </a:r>
          </a:p>
          <a:p>
            <a:pPr algn="ctr"/>
            <a:r>
              <a:rPr lang="fr-FR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CG2-  4 </a:t>
            </a:r>
          </a:p>
        </p:txBody>
      </p:sp>
      <p:sp>
        <p:nvSpPr>
          <p:cNvPr id="25" name="Ellipse 24"/>
          <p:cNvSpPr/>
          <p:nvPr/>
        </p:nvSpPr>
        <p:spPr>
          <a:xfrm>
            <a:off x="5580112" y="3284984"/>
            <a:ext cx="1800200" cy="12241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CG3- 1</a:t>
            </a:r>
          </a:p>
          <a:p>
            <a:pPr algn="ctr"/>
            <a:r>
              <a:rPr lang="fr-F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CG3- 2</a:t>
            </a:r>
          </a:p>
          <a:p>
            <a:pPr algn="ctr"/>
            <a:r>
              <a:rPr lang="fr-F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CG3- 3</a:t>
            </a:r>
          </a:p>
          <a:p>
            <a:pPr algn="ctr"/>
            <a:r>
              <a:rPr lang="fr-F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CG3-  4  </a:t>
            </a:r>
            <a:r>
              <a:rPr lang="fr-FR" dirty="0">
                <a:solidFill>
                  <a:srgbClr val="FFC000"/>
                </a:solidFill>
              </a:rPr>
              <a:t>  </a:t>
            </a:r>
          </a:p>
        </p:txBody>
      </p:sp>
      <p:sp>
        <p:nvSpPr>
          <p:cNvPr id="26" name="Ellipse 25"/>
          <p:cNvSpPr/>
          <p:nvPr/>
        </p:nvSpPr>
        <p:spPr>
          <a:xfrm>
            <a:off x="6948264" y="4221088"/>
            <a:ext cx="1800200" cy="12241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CG4 -1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CG4- 2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CG4- 3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CG4- 4</a:t>
            </a:r>
          </a:p>
        </p:txBody>
      </p:sp>
      <p:sp>
        <p:nvSpPr>
          <p:cNvPr id="27" name="Ellipse 26"/>
          <p:cNvSpPr/>
          <p:nvPr/>
        </p:nvSpPr>
        <p:spPr>
          <a:xfrm>
            <a:off x="5652120" y="5157192"/>
            <a:ext cx="1656184" cy="12241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CG5 -1</a:t>
            </a:r>
          </a:p>
          <a:p>
            <a:pPr algn="ctr"/>
            <a:r>
              <a:rPr lang="fr-F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CG5- 2</a:t>
            </a:r>
          </a:p>
          <a:p>
            <a:pPr algn="ctr"/>
            <a:r>
              <a:rPr lang="fr-F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CG5- 3</a:t>
            </a:r>
          </a:p>
          <a:p>
            <a:pPr algn="ctr"/>
            <a:r>
              <a:rPr lang="fr-FR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CG5- 4</a:t>
            </a: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3" name="Double flèche horizontale 32"/>
          <p:cNvSpPr/>
          <p:nvPr/>
        </p:nvSpPr>
        <p:spPr>
          <a:xfrm>
            <a:off x="3707904" y="2492896"/>
            <a:ext cx="864096" cy="216024"/>
          </a:xfrm>
          <a:prstGeom prst="leftRigh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5" name="Double flèche horizontale 34"/>
          <p:cNvSpPr/>
          <p:nvPr/>
        </p:nvSpPr>
        <p:spPr>
          <a:xfrm>
            <a:off x="4499992" y="4077072"/>
            <a:ext cx="864096" cy="216024"/>
          </a:xfrm>
          <a:prstGeom prst="leftRigh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7" name="Double flèche horizontale 36"/>
          <p:cNvSpPr/>
          <p:nvPr/>
        </p:nvSpPr>
        <p:spPr>
          <a:xfrm>
            <a:off x="3779912" y="5877272"/>
            <a:ext cx="864096" cy="216024"/>
          </a:xfrm>
          <a:prstGeom prst="leftRigh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491880" y="6206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QUELS LIENS ???</a:t>
            </a:r>
          </a:p>
        </p:txBody>
      </p:sp>
    </p:spTree>
    <p:extLst>
      <p:ext uri="{BB962C8B-B14F-4D97-AF65-F5344CB8AC3E}">
        <p14:creationId xmlns:p14="http://schemas.microsoft.com/office/powerpoint/2010/main" val="89561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3012</Words>
  <Application>Microsoft Office PowerPoint</Application>
  <PresentationFormat>Affichage à l'écran (4:3)</PresentationFormat>
  <Paragraphs>362</Paragraphs>
  <Slides>16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Thème Office</vt:lpstr>
      <vt:lpstr>Document</vt:lpstr>
      <vt:lpstr>Présentation PowerPoint</vt:lpstr>
      <vt:lpstr>Présentation PowerPoint</vt:lpstr>
      <vt:lpstr>Présentation PowerPoint</vt:lpstr>
      <vt:lpstr>Présentation PowerPoint</vt:lpstr>
      <vt:lpstr>Temps 1 :    Etat des lieux sur le travail en cours de ré-écriture des projets EPS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Caractéristiques « fortes » </vt:lpstr>
      <vt:lpstr>Présentation PowerPoint</vt:lpstr>
      <vt:lpstr>Présentation PowerPoint</vt:lpstr>
      <vt:lpstr>Présentation PowerPoint</vt:lpstr>
      <vt:lpstr>Temps 2: Réflexion autour de la rédaction des appréciations des  bulletins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Corinne</dc:creator>
  <cp:lastModifiedBy>corin</cp:lastModifiedBy>
  <cp:revision>90</cp:revision>
  <dcterms:created xsi:type="dcterms:W3CDTF">2017-01-13T15:13:41Z</dcterms:created>
  <dcterms:modified xsi:type="dcterms:W3CDTF">2020-11-13T19:00:21Z</dcterms:modified>
</cp:coreProperties>
</file>