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69" r:id="rId5"/>
    <p:sldId id="257" r:id="rId6"/>
    <p:sldId id="262" r:id="rId7"/>
    <p:sldId id="263" r:id="rId8"/>
    <p:sldId id="268" r:id="rId9"/>
    <p:sldId id="266" r:id="rId10"/>
    <p:sldId id="264" r:id="rId11"/>
    <p:sldId id="265" r:id="rId12"/>
    <p:sldId id="270" r:id="rId13"/>
    <p:sldId id="271" r:id="rId14"/>
    <p:sldId id="259" r:id="rId15"/>
    <p:sldId id="261" r:id="rId16"/>
    <p:sldId id="272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96D3-9E4F-4430-8B96-B2289E2ADDC2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FE7C-8861-4E13-BCF2-3EF40B242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quitecturaorganica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fr/imgres?imgurl=http://static.flickr.com/1194/1413530985_bbaeced6ca.jpg&amp;imgrefurl=http://artblog.bloguez.com/artblog/285974/Ma-plume-&amp;usg=__p5ZWHECx8_wbY_Q_qvdVwm1lrzA=&amp;h=500&amp;w=500&amp;sz=98&amp;hl=fr&amp;start=3&amp;um=1&amp;itbs=1&amp;tbnid=SHuTCkXLGiqFkM:&amp;tbnh=130&amp;tbnw=130&amp;prev=/images?q=ECRIRE+PLUME&amp;um=1&amp;hl=fr&amp;sa=G&amp;tbs=isch:1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fr/imgres?imgurl=http://www.collegeahuntsic.qc.ca/services/sopi/encadrementparticulier/montaigne/visuels/Communication.jpg&amp;imgrefurl=http://www.ouktiasma.com/article-18685986.html&amp;usg=__dhM-hU6UD0GNeJNYCTrPOc1fPLw=&amp;h=1200&amp;w=1200&amp;sz=258&amp;hl=fr&amp;start=5&amp;um=1&amp;itbs=1&amp;tbnid=VjJpSDDMU8tdfM:&amp;tbnh=150&amp;tbnw=150&amp;prev=/images?q=dialoguer&amp;um=1&amp;hl=fr&amp;sa=N&amp;ndsp=20&amp;tbs=isch:1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289.photobucket.com/albums/ll211/vintagefabrics/?action=view&amp;current=image02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450059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Forte" pitchFamily="66" charset="0"/>
              </a:rPr>
              <a:t>L’homme du XXème siècle </a:t>
            </a:r>
            <a:br>
              <a:rPr lang="fr-FR" dirty="0" smtClean="0">
                <a:latin typeface="Forte" pitchFamily="66" charset="0"/>
              </a:rPr>
            </a:br>
            <a:r>
              <a:rPr lang="fr-FR" dirty="0" smtClean="0">
                <a:latin typeface="Forte" pitchFamily="66" charset="0"/>
              </a:rPr>
              <a:t>et son rapport au monde </a:t>
            </a:r>
            <a:br>
              <a:rPr lang="fr-FR" dirty="0" smtClean="0">
                <a:latin typeface="Forte" pitchFamily="66" charset="0"/>
              </a:rPr>
            </a:br>
            <a:r>
              <a:rPr lang="fr-FR" dirty="0" smtClean="0">
                <a:latin typeface="Forte" pitchFamily="66" charset="0"/>
              </a:rPr>
              <a:t>à travers les Arts. </a:t>
            </a:r>
            <a:br>
              <a:rPr lang="fr-FR" dirty="0" smtClean="0">
                <a:latin typeface="Forte" pitchFamily="66" charset="0"/>
              </a:rPr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786842" cy="1752600"/>
          </a:xfrm>
        </p:spPr>
        <p:txBody>
          <a:bodyPr/>
          <a:lstStyle/>
          <a:p>
            <a:endParaRPr lang="fr-F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artdco.net/wp-content/uploads/4a74baf452f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476750" cy="5429251"/>
          </a:xfrm>
          <a:prstGeom prst="rect">
            <a:avLst/>
          </a:prstGeom>
          <a:noFill/>
        </p:spPr>
      </p:pic>
      <p:pic>
        <p:nvPicPr>
          <p:cNvPr id="21512" name="Picture 8" descr="http://3.bp.blogspot.com/_I-wI2CW5N0Q/TF9Vf_QybmI/AAAAAAAAArE/D6sUo-LjSAU/s1600/shellhous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018" y="1142984"/>
            <a:ext cx="501069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4.bp.blogspot.com/_I-wI2CW5N0Q/TF9VfdA9WCI/AAAAAAAAAq8/v3bN0XRm9E0/s1600/shellhous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5705475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coholic.org/wp-content/uploads/shellhouse_Javier_Senosi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5705475" cy="4067176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fr-FR" sz="2200" i="1" dirty="0" err="1" smtClean="0">
                <a:solidFill>
                  <a:srgbClr val="C00000"/>
                </a:solidFill>
                <a:latin typeface="Comic Sans MS" pitchFamily="66" charset="0"/>
              </a:rPr>
              <a:t>Etapa</a:t>
            </a:r>
            <a:r>
              <a:rPr lang="fr-FR" sz="2200" i="1" dirty="0" smtClean="0">
                <a:solidFill>
                  <a:srgbClr val="C00000"/>
                </a:solidFill>
                <a:latin typeface="Comic Sans MS" pitchFamily="66" charset="0"/>
              </a:rPr>
              <a:t> 2: sentir </a:t>
            </a: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fr-FR" sz="2400" dirty="0" err="1" smtClean="0">
                <a:solidFill>
                  <a:srgbClr val="C00000"/>
                </a:solidFill>
                <a:latin typeface="Comic Sans MS" pitchFamily="66" charset="0"/>
              </a:rPr>
              <a:t>Explica</a:t>
            </a: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 en </a:t>
            </a:r>
            <a:r>
              <a:rPr lang="fr-FR" sz="2400" dirty="0" err="1" smtClean="0">
                <a:solidFill>
                  <a:srgbClr val="C00000"/>
                </a:solidFill>
                <a:latin typeface="Comic Sans MS" pitchFamily="66" charset="0"/>
              </a:rPr>
              <a:t>qué</a:t>
            </a: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 es </a:t>
            </a:r>
            <a:r>
              <a:rPr lang="fr-FR" sz="2400" dirty="0" err="1" smtClean="0">
                <a:solidFill>
                  <a:srgbClr val="C00000"/>
                </a:solidFill>
                <a:latin typeface="Comic Sans MS" pitchFamily="66" charset="0"/>
              </a:rPr>
              <a:t>sorprendente</a:t>
            </a: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 la casa</a:t>
            </a:r>
            <a:endParaRPr lang="fr-FR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1142984"/>
            <a:ext cx="2571768" cy="983873"/>
          </a:xfrm>
          <a:prstGeom prst="cloudCallout">
            <a:avLst>
              <a:gd name="adj1" fmla="val 41981"/>
              <a:gd name="adj2" fmla="val 7179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¿ </a:t>
            </a:r>
            <a:r>
              <a:rPr lang="fr-FR" dirty="0" err="1" smtClean="0">
                <a:latin typeface="Comic Sans MS" pitchFamily="66" charset="0"/>
              </a:rPr>
              <a:t>Qué</a:t>
            </a:r>
            <a:r>
              <a:rPr lang="fr-FR" dirty="0" smtClean="0">
                <a:latin typeface="Comic Sans MS" pitchFamily="66" charset="0"/>
              </a:rPr>
              <a:t> formas </a:t>
            </a:r>
            <a:r>
              <a:rPr lang="fr-FR" dirty="0" err="1" smtClean="0">
                <a:latin typeface="Comic Sans MS" pitchFamily="66" charset="0"/>
              </a:rPr>
              <a:t>predominan</a:t>
            </a:r>
            <a:r>
              <a:rPr lang="fr-FR" dirty="0" smtClean="0">
                <a:latin typeface="Comic Sans MS" pitchFamily="66" charset="0"/>
              </a:rPr>
              <a:t>?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78" y="1428736"/>
            <a:ext cx="2357422" cy="1827193"/>
          </a:xfrm>
          <a:prstGeom prst="cloudCallout">
            <a:avLst>
              <a:gd name="adj1" fmla="val -36240"/>
              <a:gd name="adj2" fmla="val 11671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¿ </a:t>
            </a:r>
            <a:r>
              <a:rPr lang="fr-FR" dirty="0" err="1" smtClean="0">
                <a:latin typeface="Comic Sans MS" pitchFamily="66" charset="0"/>
              </a:rPr>
              <a:t>Qué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impresión</a:t>
            </a:r>
            <a:r>
              <a:rPr lang="fr-FR" dirty="0" smtClean="0">
                <a:latin typeface="Comic Sans MS" pitchFamily="66" charset="0"/>
              </a:rPr>
              <a:t> dan </a:t>
            </a:r>
            <a:r>
              <a:rPr lang="fr-FR" dirty="0" err="1" smtClean="0">
                <a:latin typeface="Comic Sans MS" pitchFamily="66" charset="0"/>
              </a:rPr>
              <a:t>estas</a:t>
            </a:r>
            <a:r>
              <a:rPr lang="fr-FR" dirty="0" smtClean="0">
                <a:latin typeface="Comic Sans MS" pitchFamily="66" charset="0"/>
              </a:rPr>
              <a:t> formas ?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>
                <a:solidFill>
                  <a:srgbClr val="C00000"/>
                </a:solidFill>
                <a:latin typeface="Comic Sans MS" pitchFamily="66" charset="0"/>
              </a:rPr>
              <a:t>Selecciona palabras en la lista siguiente para describir el edificio. Justifica tu elección.</a:t>
            </a:r>
            <a:endParaRPr lang="es-ES_tradnl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1857363"/>
            <a:ext cx="4038600" cy="34290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s-ES_tradnl" dirty="0" smtClean="0">
                <a:latin typeface="Comic Sans MS" pitchFamily="66" charset="0"/>
              </a:rPr>
              <a:t>Protectora</a:t>
            </a:r>
          </a:p>
          <a:p>
            <a:pPr>
              <a:buFont typeface="Wingdings" pitchFamily="2" charset="2"/>
              <a:buChar char="§"/>
            </a:pPr>
            <a:r>
              <a:rPr lang="es-ES_tradnl" dirty="0" smtClean="0">
                <a:latin typeface="Comic Sans MS" pitchFamily="66" charset="0"/>
              </a:rPr>
              <a:t>Un cuento de hadas</a:t>
            </a:r>
          </a:p>
          <a:p>
            <a:pPr>
              <a:buFont typeface="Wingdings" pitchFamily="2" charset="2"/>
              <a:buChar char="§"/>
            </a:pPr>
            <a:r>
              <a:rPr lang="es-ES_tradnl" dirty="0" smtClean="0">
                <a:latin typeface="Comic Sans MS" pitchFamily="66" charset="0"/>
              </a:rPr>
              <a:t>Lúdica</a:t>
            </a:r>
          </a:p>
          <a:p>
            <a:pPr>
              <a:buFont typeface="Wingdings" pitchFamily="2" charset="2"/>
              <a:buChar char="§"/>
            </a:pPr>
            <a:r>
              <a:rPr lang="es-ES_tradnl" dirty="0" smtClean="0">
                <a:latin typeface="Comic Sans MS" pitchFamily="66" charset="0"/>
              </a:rPr>
              <a:t>Un Sueño</a:t>
            </a:r>
          </a:p>
          <a:p>
            <a:pPr>
              <a:buFont typeface="Wingdings" pitchFamily="2" charset="2"/>
              <a:buChar char="§"/>
            </a:pPr>
            <a:r>
              <a:rPr lang="es-ES_tradnl" dirty="0" smtClean="0">
                <a:latin typeface="Comic Sans MS" pitchFamily="66" charset="0"/>
              </a:rPr>
              <a:t>Relajante</a:t>
            </a:r>
          </a:p>
          <a:p>
            <a:pPr>
              <a:buFont typeface="Wingdings" pitchFamily="2" charset="2"/>
              <a:buChar char="§"/>
            </a:pPr>
            <a:r>
              <a:rPr lang="es-ES_tradnl" dirty="0" smtClean="0">
                <a:latin typeface="Comic Sans MS" pitchFamily="66" charset="0"/>
              </a:rPr>
              <a:t>Fantástica</a:t>
            </a:r>
          </a:p>
          <a:p>
            <a:pPr>
              <a:buFont typeface="Wingdings" pitchFamily="2" charset="2"/>
              <a:buChar char="§"/>
            </a:pPr>
            <a:r>
              <a:rPr lang="es-ES_tradnl" dirty="0" smtClean="0">
                <a:latin typeface="Comic Sans MS" pitchFamily="66" charset="0"/>
              </a:rPr>
              <a:t>La imaginación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7" name="Picture 2" descr="http://www.decoholic.org/wp-content/uploads/shellhouse_Javier_Senosi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3714"/>
            <a:ext cx="4038600" cy="287893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00034" y="592933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Comic Sans MS" pitchFamily="66" charset="0"/>
                <a:sym typeface="Wingdings 3"/>
              </a:rPr>
              <a:t> </a:t>
            </a:r>
            <a:r>
              <a:rPr lang="fr-FR" sz="2000" b="1" dirty="0" smtClean="0">
                <a:solidFill>
                  <a:srgbClr val="008000"/>
                </a:solidFill>
                <a:latin typeface="Comic Sans MS" pitchFamily="66" charset="0"/>
              </a:rPr>
              <a:t>Imagina </a:t>
            </a:r>
            <a:r>
              <a:rPr lang="fr-FR" sz="2000" dirty="0" smtClean="0">
                <a:solidFill>
                  <a:srgbClr val="008000"/>
                </a:solidFill>
                <a:latin typeface="Comic Sans MS" pitchFamily="66" charset="0"/>
              </a:rPr>
              <a:t>un nombre para la casa.</a:t>
            </a:r>
            <a:endParaRPr lang="fr-FR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artdco.net/wp-content/uploads/4a74baf9702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04"/>
            <a:ext cx="4200525" cy="5114926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8596" y="1571612"/>
            <a:ext cx="3500462" cy="2643206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ANALIZAR</a:t>
            </a: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OBSERVA Y HAZ HIPÓTESIS</a:t>
            </a:r>
            <a:r>
              <a:rPr lang="fr-FR" sz="1600" dirty="0" smtClean="0">
                <a:latin typeface="Comic Sans MS" pitchFamily="66" charset="0"/>
              </a:rPr>
              <a:t/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es-ES_tradnl" sz="2400" dirty="0" smtClean="0">
                <a:latin typeface="Comic Sans MS" pitchFamily="66" charset="0"/>
              </a:rPr>
              <a:t>¿Qué te evoca la forma de la vivienda?</a:t>
            </a:r>
            <a:br>
              <a:rPr lang="es-ES_tradnl" sz="2400" dirty="0" smtClean="0">
                <a:latin typeface="Comic Sans MS" pitchFamily="66" charset="0"/>
              </a:rPr>
            </a:br>
            <a:r>
              <a:rPr lang="es-ES_tradnl" sz="2400" dirty="0" smtClean="0">
                <a:latin typeface="Comic Sans MS" pitchFamily="66" charset="0"/>
              </a:rPr>
              <a:t/>
            </a:r>
            <a:br>
              <a:rPr lang="es-ES_tradnl" sz="2400" dirty="0" smtClean="0">
                <a:latin typeface="Comic Sans MS" pitchFamily="66" charset="0"/>
              </a:rPr>
            </a:br>
            <a:r>
              <a:rPr lang="es-ES_tradnl" sz="2400" dirty="0" smtClean="0">
                <a:latin typeface="Comic Sans MS" pitchFamily="66" charset="0"/>
              </a:rPr>
              <a:t> ¿D</a:t>
            </a:r>
            <a:r>
              <a:rPr lang="es-ES_tradnl" sz="2400" dirty="0" smtClean="0">
                <a:latin typeface="Comic Sans MS"/>
              </a:rPr>
              <a:t>ónde encuentra su inspiración el arquitecto Javier </a:t>
            </a:r>
            <a:r>
              <a:rPr lang="es-ES_tradnl" sz="2400" dirty="0" err="1" smtClean="0">
                <a:latin typeface="Comic Sans MS"/>
              </a:rPr>
              <a:t>Senosiain</a:t>
            </a:r>
            <a:r>
              <a:rPr lang="es-ES_tradnl" sz="2400" dirty="0" smtClean="0">
                <a:latin typeface="Comic Sans MS"/>
              </a:rPr>
              <a:t>?</a:t>
            </a: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> 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fblum.be/bioafb/especes/mollusqu/nautp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4857750" cy="3333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8992" y="50006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u="sng" dirty="0" smtClean="0"/>
              <a:t>Céphalopode Nautile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fr-FR" sz="1800" i="1" dirty="0" smtClean="0">
                <a:latin typeface="Comic Sans MS" pitchFamily="66" charset="0"/>
              </a:rPr>
              <a:t>« </a:t>
            </a:r>
            <a:r>
              <a:rPr lang="es-ES_tradnl" sz="2000" i="1" dirty="0" smtClean="0">
                <a:latin typeface="Comic Sans MS" pitchFamily="66" charset="0"/>
              </a:rPr>
              <a:t>El ser humano no debe desprenderse de sus </a:t>
            </a:r>
            <a:r>
              <a:rPr lang="es-ES_tradnl" sz="2000" i="1" dirty="0" err="1" smtClean="0">
                <a:latin typeface="Comic Sans MS" pitchFamily="66" charset="0"/>
              </a:rPr>
              <a:t>implusos</a:t>
            </a:r>
            <a:r>
              <a:rPr lang="es-ES_tradnl" sz="2000" i="1" dirty="0" smtClean="0">
                <a:latin typeface="Comic Sans MS" pitchFamily="66" charset="0"/>
              </a:rPr>
              <a:t> primigenios, de su </a:t>
            </a:r>
            <a:r>
              <a:rPr lang="es-ES_tradnl" sz="2000" i="1" u="sng" dirty="0" smtClean="0">
                <a:latin typeface="Comic Sans MS" pitchFamily="66" charset="0"/>
              </a:rPr>
              <a:t>ser biológico</a:t>
            </a:r>
            <a:r>
              <a:rPr lang="es-ES_tradnl" sz="2000" i="1" dirty="0" smtClean="0">
                <a:latin typeface="Comic Sans MS" pitchFamily="66" charset="0"/>
              </a:rPr>
              <a:t>. Debe recordar que él mismo proviene de un </a:t>
            </a:r>
            <a:r>
              <a:rPr lang="es-ES_tradnl" sz="2000" i="1" u="sng" dirty="0" smtClean="0">
                <a:latin typeface="Comic Sans MS" pitchFamily="66" charset="0"/>
              </a:rPr>
              <a:t>principio natural</a:t>
            </a:r>
            <a:r>
              <a:rPr lang="es-ES_tradnl" sz="2000" i="1" dirty="0" smtClean="0">
                <a:latin typeface="Comic Sans MS" pitchFamily="66" charset="0"/>
              </a:rPr>
              <a:t> y que la </a:t>
            </a:r>
            <a:r>
              <a:rPr lang="es-ES_tradnl" sz="2000" i="1" dirty="0" err="1" smtClean="0">
                <a:latin typeface="Comic Sans MS" pitchFamily="66" charset="0"/>
              </a:rPr>
              <a:t>búsquedad</a:t>
            </a:r>
            <a:r>
              <a:rPr lang="es-ES_tradnl" sz="2000" i="1" dirty="0" smtClean="0">
                <a:latin typeface="Comic Sans MS" pitchFamily="66" charset="0"/>
              </a:rPr>
              <a:t> de su morada no puede desligarse de sus raíces ; es decir </a:t>
            </a:r>
            <a:r>
              <a:rPr lang="es-ES_tradnl" sz="2000" i="1" u="sng" dirty="0" smtClean="0">
                <a:latin typeface="Comic Sans MS" pitchFamily="66" charset="0"/>
              </a:rPr>
              <a:t>debe evitar que su hábitat sea antinatural.</a:t>
            </a:r>
            <a:r>
              <a:rPr lang="es-ES_tradnl" sz="2000" i="1" dirty="0" smtClean="0">
                <a:latin typeface="Comic Sans MS" pitchFamily="66" charset="0"/>
              </a:rPr>
              <a:t> »   </a:t>
            </a:r>
            <a:r>
              <a:rPr lang="fr-FR" sz="2000" i="1" dirty="0" smtClean="0">
                <a:latin typeface="Comic Sans MS" pitchFamily="66" charset="0"/>
              </a:rPr>
              <a:t/>
            </a:r>
            <a:br>
              <a:rPr lang="fr-FR" sz="2000" i="1" dirty="0" smtClean="0">
                <a:latin typeface="Comic Sans MS" pitchFamily="66" charset="0"/>
              </a:rPr>
            </a:br>
            <a:endParaRPr lang="fr-FR" sz="2000" i="1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57752" y="150017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Comic Sans MS" pitchFamily="66" charset="0"/>
              </a:rPr>
              <a:t>Javier SENOSIAIN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5715016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Comic Sans MS" pitchFamily="66" charset="0"/>
                <a:sym typeface="Wingdings 3"/>
              </a:rPr>
              <a:t> </a:t>
            </a:r>
            <a:r>
              <a:rPr lang="es-ES_tradnl" dirty="0" smtClean="0">
                <a:solidFill>
                  <a:srgbClr val="008000"/>
                </a:solidFill>
                <a:sym typeface="Webdings"/>
              </a:rPr>
              <a:t></a:t>
            </a:r>
            <a:r>
              <a:rPr lang="es-ES_tradnl" dirty="0" smtClean="0">
                <a:sym typeface="Webdings"/>
              </a:rPr>
              <a:t>  </a:t>
            </a:r>
            <a:r>
              <a:rPr lang="es-ES_tradnl" b="1" dirty="0" smtClean="0">
                <a:solidFill>
                  <a:srgbClr val="008000"/>
                </a:solidFill>
                <a:latin typeface="Comic Sans MS" pitchFamily="66" charset="0"/>
              </a:rPr>
              <a:t>Infórmate:</a:t>
            </a:r>
            <a:r>
              <a:rPr lang="es-ES_tradnl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s-ES_tradnl" sz="1600" dirty="0" smtClean="0">
                <a:solidFill>
                  <a:srgbClr val="008000"/>
                </a:solidFill>
                <a:latin typeface="Comic Sans MS" pitchFamily="66" charset="0"/>
              </a:rPr>
              <a:t>Visita el sitio del arquitecto </a:t>
            </a:r>
            <a:r>
              <a:rPr lang="es-ES_tradnl" sz="1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s-ES_tradnl" sz="1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3"/>
              </a:rPr>
              <a:t>http://www.arquitecturaorganica.com</a:t>
            </a:r>
            <a:r>
              <a:rPr lang="es-ES_tradnl" sz="1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), </a:t>
            </a:r>
            <a:r>
              <a:rPr lang="es-ES_tradnl" sz="1600" dirty="0" smtClean="0">
                <a:solidFill>
                  <a:srgbClr val="008000"/>
                </a:solidFill>
                <a:latin typeface="Comic Sans MS" pitchFamily="66" charset="0"/>
              </a:rPr>
              <a:t>visita todas las casas y escoge la que prefieras. Explica tu elección. </a:t>
            </a:r>
            <a:endParaRPr lang="es-ES_tradnl" sz="16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2910" y="285728"/>
            <a:ext cx="7772400" cy="1214446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  <a:latin typeface="Comic Sans MS" pitchFamily="66" charset="0"/>
              </a:rPr>
              <a:t>¿En qué escritor francés, a qué libro, a qué personaje de ficción te hace pensar la casa Nautilus?</a:t>
            </a:r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endParaRPr lang="fr-FR" dirty="0"/>
          </a:p>
        </p:txBody>
      </p:sp>
      <p:sp>
        <p:nvSpPr>
          <p:cNvPr id="5122" name="AutoShape 2" descr="http://imados.fr/history/1/vingt-mille-lieues-sous-les-mers_couv.jpg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http://imados.fr/history/1/vingt-mille-lieues-sous-les-mers_couv.jpg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http://desenquisse.com/totn/wp-content/uploads/2011/05/Livre-20-mille-lieux-F.jpg"/>
          <p:cNvPicPr>
            <a:picLocks noChangeAspect="1" noChangeArrowheads="1"/>
          </p:cNvPicPr>
          <p:nvPr/>
        </p:nvPicPr>
        <p:blipFill>
          <a:blip r:embed="rId2" cstate="print"/>
          <a:srcRect l="5448"/>
          <a:stretch>
            <a:fillRect/>
          </a:stretch>
        </p:blipFill>
        <p:spPr bwMode="auto">
          <a:xfrm>
            <a:off x="2928926" y="1428736"/>
            <a:ext cx="3068602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4197363"/>
          </a:xfrm>
        </p:spPr>
        <p:txBody>
          <a:bodyPr>
            <a:normAutofit/>
          </a:bodyPr>
          <a:lstStyle/>
          <a:p>
            <a:pPr algn="ctr"/>
            <a:r>
              <a:rPr lang="fr-FR" sz="2400" b="0" dirty="0" smtClean="0">
                <a:latin typeface="Comic Sans MS" pitchFamily="66" charset="0"/>
              </a:rPr>
              <a:t/>
            </a:r>
            <a:br>
              <a:rPr lang="fr-FR" sz="2400" b="0" dirty="0" smtClean="0">
                <a:latin typeface="Comic Sans MS" pitchFamily="66" charset="0"/>
              </a:rPr>
            </a:br>
            <a:r>
              <a:rPr lang="es-ES_tradnl" sz="2400" b="0" dirty="0" smtClean="0">
                <a:latin typeface="Comic Sans MS" pitchFamily="66" charset="0"/>
              </a:rPr>
              <a:t>La arquitectura también nos hace so</a:t>
            </a:r>
            <a:r>
              <a:rPr lang="es-ES_tradnl" sz="2400" b="0" dirty="0" smtClean="0">
                <a:latin typeface="Comic Sans MS"/>
              </a:rPr>
              <a:t>ñar</a:t>
            </a:r>
            <a:r>
              <a:rPr lang="es-ES_tradnl" sz="2400" b="0" dirty="0" smtClean="0">
                <a:latin typeface="Comic Sans MS" pitchFamily="66" charset="0"/>
              </a:rPr>
              <a:t/>
            </a:r>
            <a:br>
              <a:rPr lang="es-ES_tradnl" sz="2400" b="0" dirty="0" smtClean="0">
                <a:latin typeface="Comic Sans MS" pitchFamily="66" charset="0"/>
              </a:rPr>
            </a:br>
            <a:r>
              <a:rPr lang="es-ES_tradnl" sz="2400" b="0" i="1" dirty="0" smtClean="0">
                <a:latin typeface="Comic Sans MS" pitchFamily="66" charset="0"/>
              </a:rPr>
              <a:t>Cuenta una historia</a:t>
            </a:r>
            <a:r>
              <a:rPr lang="es-ES_tradnl" sz="2400" b="0" dirty="0" smtClean="0">
                <a:latin typeface="Comic Sans MS" pitchFamily="66" charset="0"/>
              </a:rPr>
              <a:t/>
            </a:r>
            <a:br>
              <a:rPr lang="es-ES_tradnl" sz="2400" b="0" dirty="0" smtClean="0">
                <a:latin typeface="Comic Sans MS" pitchFamily="66" charset="0"/>
              </a:rPr>
            </a:br>
            <a:r>
              <a:rPr lang="es-ES_tradnl" sz="2400" b="0" dirty="0" smtClean="0">
                <a:latin typeface="Comic Sans MS" pitchFamily="66" charset="0"/>
              </a:rPr>
              <a:t/>
            </a:r>
            <a:br>
              <a:rPr lang="es-ES_tradnl" sz="2400" b="0" dirty="0" smtClean="0">
                <a:latin typeface="Comic Sans MS" pitchFamily="66" charset="0"/>
              </a:rPr>
            </a:br>
            <a:r>
              <a:rPr lang="es-ES_tradnl" sz="2400" b="0" dirty="0" smtClean="0">
                <a:latin typeface="Comic Sans MS" pitchFamily="66" charset="0"/>
              </a:rPr>
              <a:t/>
            </a:r>
            <a:br>
              <a:rPr lang="es-ES_tradnl" sz="2400" b="0" dirty="0" smtClean="0">
                <a:latin typeface="Comic Sans MS" pitchFamily="66" charset="0"/>
              </a:rPr>
            </a:br>
            <a:r>
              <a:rPr lang="es-ES_tradnl" sz="2400" b="0" dirty="0" smtClean="0">
                <a:latin typeface="Comic Sans MS" pitchFamily="66" charset="0"/>
              </a:rPr>
              <a:t>La casa Nautilus se parece un poco a un cuento de hadas. Describe a sus habitantes que no son seres humanos</a:t>
            </a:r>
            <a:br>
              <a:rPr lang="es-ES_tradnl" sz="2400" b="0" dirty="0" smtClean="0">
                <a:latin typeface="Comic Sans MS" pitchFamily="66" charset="0"/>
              </a:rPr>
            </a:br>
            <a:r>
              <a:rPr lang="es-ES_tradnl" sz="2400" b="0" dirty="0" smtClean="0">
                <a:latin typeface="Comic Sans MS" pitchFamily="66" charset="0"/>
              </a:rPr>
              <a:t>e Imagina su historia</a:t>
            </a:r>
            <a:r>
              <a:rPr lang="fr-FR" sz="2400" b="0" dirty="0" smtClean="0">
                <a:latin typeface="Comic Sans MS" pitchFamily="66" charset="0"/>
              </a:rPr>
              <a:t>.</a:t>
            </a:r>
            <a:br>
              <a:rPr lang="fr-FR" sz="2400" b="0" dirty="0" smtClean="0">
                <a:latin typeface="Comic Sans MS" pitchFamily="66" charset="0"/>
              </a:rPr>
            </a:br>
            <a:endParaRPr lang="fr-FR" sz="2400" b="0" dirty="0">
              <a:latin typeface="Comic Sans MS" pitchFamily="66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14348" y="357167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008000"/>
                </a:solidFill>
                <a:latin typeface="Comic Sans MS" pitchFamily="66" charset="0"/>
              </a:rPr>
              <a:t>Taller de </a:t>
            </a:r>
            <a:r>
              <a:rPr lang="fr-FR" sz="4000" dirty="0" err="1" smtClean="0">
                <a:solidFill>
                  <a:srgbClr val="008000"/>
                </a:solidFill>
                <a:latin typeface="Comic Sans MS" pitchFamily="66" charset="0"/>
              </a:rPr>
              <a:t>escritura</a:t>
            </a:r>
            <a:r>
              <a:rPr lang="fr-FR" sz="40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fr-FR" i="1" dirty="0" smtClean="0">
                <a:solidFill>
                  <a:srgbClr val="008000"/>
                </a:solidFill>
                <a:latin typeface="Comic Sans MS" pitchFamily="66" charset="0"/>
              </a:rPr>
              <a:t>EE)</a:t>
            </a:r>
            <a:endParaRPr lang="fr-FR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6" name="ipfSHuTCkXLGiqFkM:" descr="http://t3.gstatic.com/images?q=tbn:SHuTCkXLGiqFkM:http://static.flickr.com/1194/1413530985_bbaeced6c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616585" cy="61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071678"/>
            <a:ext cx="7772400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000" dirty="0" smtClean="0">
                <a:latin typeface="Comic Sans MS" pitchFamily="66" charset="0"/>
              </a:rPr>
              <a:t>Compra o vende una casa</a:t>
            </a:r>
            <a:br>
              <a:rPr lang="es-ES_tradnl" sz="2000" dirty="0" smtClean="0">
                <a:latin typeface="Comic Sans MS" pitchFamily="66" charset="0"/>
              </a:rPr>
            </a:br>
            <a:r>
              <a:rPr lang="es-ES_tradnl" sz="2000" dirty="0" smtClean="0">
                <a:latin typeface="Comic Sans MS" pitchFamily="66" charset="0"/>
              </a:rPr>
              <a:t/>
            </a:r>
            <a:br>
              <a:rPr lang="es-ES_tradnl" sz="2000" dirty="0" smtClean="0">
                <a:latin typeface="Comic Sans MS" pitchFamily="66" charset="0"/>
              </a:rPr>
            </a:br>
            <a:r>
              <a:rPr lang="es-ES_tradnl" sz="2000" b="0" dirty="0" smtClean="0">
                <a:latin typeface="Comic Sans MS" pitchFamily="66" charset="0"/>
              </a:rPr>
              <a:t>en grupo de 2 : uno es agente inmobiliario y quiere vender la casa Nautilus. Organiza una visita de la casa para los compradores potenciales.</a:t>
            </a:r>
            <a:br>
              <a:rPr lang="es-ES_tradnl" sz="2000" b="0" dirty="0" smtClean="0">
                <a:latin typeface="Comic Sans MS" pitchFamily="66" charset="0"/>
              </a:rPr>
            </a:br>
            <a:r>
              <a:rPr lang="es-ES_tradnl" sz="2000" b="0" dirty="0" smtClean="0">
                <a:latin typeface="Comic Sans MS" pitchFamily="66" charset="0"/>
              </a:rPr>
              <a:t/>
            </a:r>
            <a:br>
              <a:rPr lang="es-ES_tradnl" sz="2000" b="0" dirty="0" smtClean="0">
                <a:latin typeface="Comic Sans MS" pitchFamily="66" charset="0"/>
              </a:rPr>
            </a:br>
            <a:r>
              <a:rPr lang="es-ES_tradnl" sz="2000" b="0" dirty="0" smtClean="0">
                <a:latin typeface="Comic Sans MS" pitchFamily="66" charset="0"/>
              </a:rPr>
              <a:t>- el agente debe ser capaz de hacer la visita de la casa y debe preparar sus argumentos comerciales para alabar los méritos de la casa</a:t>
            </a:r>
            <a:br>
              <a:rPr lang="es-ES_tradnl" sz="2000" b="0" dirty="0" smtClean="0">
                <a:latin typeface="Comic Sans MS" pitchFamily="66" charset="0"/>
              </a:rPr>
            </a:br>
            <a:r>
              <a:rPr lang="es-ES_tradnl" sz="2000" b="0" dirty="0" smtClean="0">
                <a:latin typeface="Comic Sans MS" pitchFamily="66" charset="0"/>
              </a:rPr>
              <a:t>- el comprador hace preguntas sobre la organización de la casa y Explica si le gusta o no la casa…</a:t>
            </a:r>
            <a:endParaRPr lang="es-ES_tradnl" sz="2000" b="0" dirty="0">
              <a:latin typeface="Comic Sans MS" pitchFamily="66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224" y="214290"/>
            <a:ext cx="7772400" cy="1500187"/>
          </a:xfrm>
        </p:spPr>
        <p:txBody>
          <a:bodyPr/>
          <a:lstStyle/>
          <a:p>
            <a:pPr algn="ctr"/>
            <a:r>
              <a:rPr lang="es-ES_tradnl" sz="3200" dirty="0" smtClean="0">
                <a:solidFill>
                  <a:srgbClr val="008000"/>
                </a:solidFill>
                <a:latin typeface="Comic Sans MS" pitchFamily="66" charset="0"/>
              </a:rPr>
              <a:t>Vamos a hablar (EOI)</a:t>
            </a:r>
            <a:endParaRPr lang="es-ES_tradnl" sz="3200" i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endParaRPr lang="es-ES_tradnl" dirty="0"/>
          </a:p>
        </p:txBody>
      </p:sp>
      <p:pic>
        <p:nvPicPr>
          <p:cNvPr id="4" name="ipfVjJpSDDMU8tdfM:" descr="http://t1.gstatic.com/images?q=tbn:VjJpSDDMU8tdfM:http://www.collegeahuntsic.qc.ca/services/sopi/encadrementparticulier/montaigne/visuels/Communicatio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744220" cy="58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Prolongement et</a:t>
            </a:r>
            <a:b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 croisement disciplinaire  </a:t>
            </a:r>
            <a:b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_tradnl" sz="3200" dirty="0" smtClean="0">
                <a:solidFill>
                  <a:srgbClr val="008000"/>
                </a:solidFill>
                <a:latin typeface="Comic Sans MS" pitchFamily="66" charset="0"/>
              </a:rPr>
              <a:t>Dise</a:t>
            </a:r>
            <a:r>
              <a:rPr lang="es-ES_tradnl" sz="3200" dirty="0" smtClean="0">
                <a:solidFill>
                  <a:srgbClr val="008000"/>
                </a:solidFill>
                <a:latin typeface="Comic Sans MS"/>
              </a:rPr>
              <a:t>ña una casa orgánica con tu profesor de </a:t>
            </a:r>
            <a:r>
              <a:rPr lang="es-ES_tradnl" sz="3200" b="1" dirty="0" smtClean="0">
                <a:solidFill>
                  <a:srgbClr val="008000"/>
                </a:solidFill>
                <a:latin typeface="Comic Sans MS"/>
              </a:rPr>
              <a:t>plástica</a:t>
            </a:r>
            <a:r>
              <a:rPr lang="es-ES_tradnl" sz="3200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endParaRPr lang="fr-FR" dirty="0" smtClean="0">
              <a:latin typeface="Comic Sans MS" pitchFamily="66" charset="0"/>
            </a:endParaRPr>
          </a:p>
          <a:p>
            <a:pPr algn="ctr"/>
            <a:r>
              <a:rPr lang="es-ES_tradnl" dirty="0" err="1" smtClean="0">
                <a:latin typeface="Comic Sans MS" pitchFamily="66" charset="0"/>
              </a:rPr>
              <a:t>Senosiain</a:t>
            </a:r>
            <a:r>
              <a:rPr lang="es-ES_tradnl" dirty="0" smtClean="0">
                <a:latin typeface="Comic Sans MS" pitchFamily="66" charset="0"/>
              </a:rPr>
              <a:t> imaginó su edificio a partir de un dibujo de concha. Escoge un vegetal o un animal e imagina una casa orgánica e insólita</a:t>
            </a:r>
            <a:r>
              <a:rPr lang="fr-FR" dirty="0" smtClean="0">
                <a:latin typeface="Comic Sans MS" pitchFamily="66" charset="0"/>
              </a:rPr>
              <a:t>.</a:t>
            </a:r>
          </a:p>
          <a:p>
            <a:pPr algn="ctr">
              <a:buNone/>
            </a:pPr>
            <a:endParaRPr lang="fr-FR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fr-FR" sz="1900" b="1" i="1" dirty="0" smtClean="0">
                <a:solidFill>
                  <a:srgbClr val="008000"/>
                </a:solidFill>
                <a:latin typeface="Book Antiqua" pitchFamily="18" charset="0"/>
              </a:rPr>
              <a:t>Cf. Land art, art in situ, art en nature, art environnemental,... </a:t>
            </a:r>
          </a:p>
          <a:p>
            <a:pPr algn="ctr">
              <a:buNone/>
            </a:pPr>
            <a:r>
              <a:rPr lang="fr-FR" sz="1900" b="1" i="1" dirty="0" smtClean="0">
                <a:solidFill>
                  <a:srgbClr val="008000"/>
                </a:solidFill>
                <a:latin typeface="Book Antiqua" pitchFamily="18" charset="0"/>
              </a:rPr>
              <a:t>L'idée de sortir l'art des musées commence à faire son chemin, les artistes investissent la nature et les paysages.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4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00079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b="1" dirty="0" smtClean="0">
                <a:solidFill>
                  <a:schemeClr val="tx1"/>
                </a:solidFill>
                <a:latin typeface="Comic Sans MS" pitchFamily="66" charset="0"/>
              </a:rPr>
              <a:t>Thématique: </a:t>
            </a:r>
            <a:r>
              <a:rPr lang="fr-FR" sz="1800" i="1" dirty="0" smtClean="0">
                <a:solidFill>
                  <a:schemeClr val="tx1"/>
                </a:solidFill>
                <a:latin typeface="Comic Sans MS" pitchFamily="66" charset="0"/>
              </a:rPr>
              <a:t>Arts, technique</a:t>
            </a:r>
            <a:r>
              <a:rPr lang="fr-FR" sz="1800" i="1" dirty="0" smtClean="0">
                <a:latin typeface="Comic Sans MS" pitchFamily="66" charset="0"/>
              </a:rPr>
              <a:t>, expres</a:t>
            </a:r>
            <a:r>
              <a:rPr lang="fr-FR" sz="1800" dirty="0" smtClean="0">
                <a:latin typeface="Comic Sans MS" pitchFamily="66" charset="0"/>
              </a:rPr>
              <a:t>sion</a:t>
            </a:r>
            <a:endParaRPr lang="fr-FR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b="1" dirty="0" smtClean="0">
                <a:solidFill>
                  <a:schemeClr val="tx1"/>
                </a:solidFill>
                <a:latin typeface="Comic Sans MS" pitchFamily="66" charset="0"/>
              </a:rPr>
              <a:t>Domaine artistique</a:t>
            </a:r>
            <a:r>
              <a:rPr lang="fr-FR" sz="18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fr-FR" sz="1800" i="1" dirty="0" smtClean="0">
                <a:solidFill>
                  <a:schemeClr val="tx1"/>
                </a:solidFill>
                <a:latin typeface="Comic Sans MS" pitchFamily="66" charset="0"/>
              </a:rPr>
              <a:t>les arts de l’espace, l’architecture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b="1" dirty="0" smtClean="0">
                <a:latin typeface="Comic Sans MS" pitchFamily="66" charset="0"/>
              </a:rPr>
              <a:t>Public cible:</a:t>
            </a:r>
            <a:r>
              <a:rPr lang="fr-FR" sz="1800" dirty="0" smtClean="0">
                <a:latin typeface="Comic Sans MS" pitchFamily="66" charset="0"/>
              </a:rPr>
              <a:t> classe de 4</a:t>
            </a:r>
            <a:r>
              <a:rPr lang="fr-FR" sz="1800" baseline="30000" dirty="0" smtClean="0">
                <a:latin typeface="Comic Sans MS" pitchFamily="66" charset="0"/>
              </a:rPr>
              <a:t>ème</a:t>
            </a:r>
            <a:r>
              <a:rPr lang="fr-FR" sz="1800" dirty="0" smtClean="0">
                <a:latin typeface="Comic Sans MS" pitchFamily="66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latin typeface="Comic Sans MS" pitchFamily="66" charset="0"/>
              </a:rPr>
              <a:t> 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dirty="0" smtClean="0">
                <a:latin typeface="Comic Sans MS" pitchFamily="66" charset="0"/>
              </a:rPr>
              <a:t> </a:t>
            </a:r>
            <a:r>
              <a:rPr lang="fr-FR" sz="1800" b="1" dirty="0" smtClean="0">
                <a:latin typeface="Comic Sans MS" pitchFamily="66" charset="0"/>
              </a:rPr>
              <a:t>Croisements disciplinaires: </a:t>
            </a:r>
            <a:r>
              <a:rPr lang="fr-FR" sz="1800" dirty="0" smtClean="0">
                <a:latin typeface="Comic Sans MS" pitchFamily="66" charset="0"/>
              </a:rPr>
              <a:t>Géographie, Arts plastiques, Anglais, </a:t>
            </a:r>
            <a:r>
              <a:rPr lang="fr-FR" sz="1800" dirty="0" smtClean="0">
                <a:latin typeface="Comic Sans MS" pitchFamily="66" charset="0"/>
              </a:rPr>
              <a:t>Technologie</a:t>
            </a:r>
            <a:r>
              <a:rPr lang="fr-FR" sz="1800" dirty="0" smtClean="0">
                <a:latin typeface="Comic Sans MS" pitchFamily="66" charset="0"/>
              </a:rPr>
              <a:t>, </a:t>
            </a:r>
            <a:r>
              <a:rPr lang="fr-FR" sz="1800" dirty="0" smtClean="0">
                <a:latin typeface="Comic Sans MS" pitchFamily="66" charset="0"/>
              </a:rPr>
              <a:t>Français</a:t>
            </a:r>
            <a:r>
              <a:rPr lang="fr-FR" sz="1800" dirty="0" smtClean="0">
                <a:latin typeface="Comic Sans MS" pitchFamily="66" charset="0"/>
              </a:rPr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endParaRPr lang="fr-FR" sz="18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b="1" dirty="0" smtClean="0">
                <a:latin typeface="Comic Sans MS" pitchFamily="66" charset="0"/>
              </a:rPr>
              <a:t>Fil conducteur / problématique : </a:t>
            </a:r>
            <a:r>
              <a:rPr lang="fr-FR" sz="1800" dirty="0" smtClean="0">
                <a:latin typeface="Comic Sans MS" pitchFamily="66" charset="0"/>
              </a:rPr>
              <a:t>Quel rapport l’homme du XX</a:t>
            </a:r>
            <a:r>
              <a:rPr lang="fr-FR" sz="1800" baseline="30000" dirty="0" smtClean="0">
                <a:latin typeface="Comic Sans MS" pitchFamily="66" charset="0"/>
              </a:rPr>
              <a:t>e</a:t>
            </a:r>
            <a:r>
              <a:rPr lang="fr-FR" sz="1800" dirty="0" smtClean="0">
                <a:latin typeface="Comic Sans MS" pitchFamily="66" charset="0"/>
              </a:rPr>
              <a:t> siècle entretient-il avec le monde ? L’architecture peut-elle influencer notre rapport au monde en l’améliorant ou en le dégradant ?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2800" b="1" baseline="30000" dirty="0" smtClean="0">
                <a:latin typeface="Comic Sans MS" pitchFamily="66" charset="0"/>
              </a:rPr>
              <a:t>En espagnol </a:t>
            </a:r>
            <a:r>
              <a:rPr lang="fr-FR" sz="2800" baseline="30000" dirty="0" smtClean="0">
                <a:latin typeface="Comic Sans MS" pitchFamily="66" charset="0"/>
              </a:rPr>
              <a:t>: Volet HDA entrant dans une séquence intitulée : </a:t>
            </a:r>
            <a:r>
              <a:rPr lang="fr-FR" sz="2800" i="1" baseline="30000" dirty="0" err="1" smtClean="0">
                <a:latin typeface="Comic Sans MS" pitchFamily="66" charset="0"/>
              </a:rPr>
              <a:t>Así</a:t>
            </a:r>
            <a:r>
              <a:rPr lang="fr-FR" sz="2800" i="1" baseline="30000" dirty="0" smtClean="0">
                <a:latin typeface="Comic Sans MS" pitchFamily="66" charset="0"/>
              </a:rPr>
              <a:t> </a:t>
            </a:r>
            <a:r>
              <a:rPr lang="fr-FR" sz="2800" i="1" baseline="30000" dirty="0" err="1" smtClean="0">
                <a:latin typeface="Comic Sans MS" pitchFamily="66" charset="0"/>
              </a:rPr>
              <a:t>vivimos</a:t>
            </a:r>
            <a:r>
              <a:rPr lang="fr-FR" sz="2800" i="1" dirty="0" smtClean="0">
                <a:latin typeface="Comic Sans MS" pitchFamily="66" charset="0"/>
              </a:rPr>
              <a:t>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1700" dirty="0" smtClean="0">
                <a:latin typeface="Comic Sans MS" pitchFamily="66" charset="0"/>
              </a:rPr>
              <a:t>Les capacités à atteindre: </a:t>
            </a:r>
          </a:p>
          <a:p>
            <a:pPr marL="360000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1700" dirty="0" smtClean="0">
                <a:latin typeface="Comic Sans MS" pitchFamily="66" charset="0"/>
              </a:rPr>
              <a:t>Apprendre à situer dans l’espace</a:t>
            </a:r>
          </a:p>
          <a:p>
            <a:pPr marL="360000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1700" dirty="0" smtClean="0">
                <a:latin typeface="Comic Sans MS" pitchFamily="66" charset="0"/>
              </a:rPr>
              <a:t>Comprendre la description d’une maison</a:t>
            </a:r>
          </a:p>
          <a:p>
            <a:pPr marL="360000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1700" dirty="0" smtClean="0">
                <a:latin typeface="Comic Sans MS" pitchFamily="66" charset="0"/>
              </a:rPr>
              <a:t>Décrire et organiser sa maison</a:t>
            </a:r>
          </a:p>
          <a:p>
            <a:pPr marL="360000" indent="0">
              <a:spcBef>
                <a:spcPts val="0"/>
              </a:spcBef>
            </a:pPr>
            <a:endParaRPr lang="fr-FR" sz="17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fr-FR" sz="1700" dirty="0" smtClean="0">
                <a:latin typeface="Comic Sans MS" pitchFamily="66" charset="0"/>
              </a:rPr>
              <a:t> Démarches : </a:t>
            </a:r>
          </a:p>
          <a:p>
            <a:pPr marL="360000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1700" dirty="0" smtClean="0">
                <a:latin typeface="Comic Sans MS" pitchFamily="66" charset="0"/>
              </a:rPr>
              <a:t>Entraînement autour de la compréhension visuelle / écrite et de l’expression orale à partir de 4 supports (apports des outils méthodologiques, lexicaux…) </a:t>
            </a:r>
          </a:p>
          <a:p>
            <a:pPr marL="360000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1700" dirty="0" smtClean="0">
                <a:latin typeface="Comic Sans MS" pitchFamily="66" charset="0"/>
              </a:rPr>
              <a:t>Fin de séquence :  découverte du travail de l’architecte mexicain Javier </a:t>
            </a:r>
            <a:r>
              <a:rPr lang="fr-FR" sz="1700" dirty="0" err="1" smtClean="0">
                <a:latin typeface="Comic Sans MS" pitchFamily="66" charset="0"/>
              </a:rPr>
              <a:t>Senosiain</a:t>
            </a:r>
            <a:r>
              <a:rPr lang="fr-FR" sz="1700" dirty="0" smtClean="0">
                <a:latin typeface="Comic Sans MS" pitchFamily="66" charset="0"/>
              </a:rPr>
              <a:t> et du concept d</a:t>
            </a:r>
            <a:r>
              <a:rPr lang="fr-FR" sz="1700" i="1" u="sng" dirty="0" smtClean="0">
                <a:latin typeface="Comic Sans MS" pitchFamily="66" charset="0"/>
              </a:rPr>
              <a:t>’architecture organique.</a:t>
            </a:r>
          </a:p>
          <a:p>
            <a:pPr>
              <a:buFont typeface="Wingdings" pitchFamily="2" charset="2"/>
              <a:buChar char="§"/>
            </a:pPr>
            <a:endParaRPr lang="fr-F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omic Sans MS" pitchFamily="66" charset="0"/>
              </a:rPr>
              <a:t>Anglais :</a:t>
            </a:r>
            <a:r>
              <a:rPr lang="fr-FR" sz="2800" dirty="0" smtClean="0">
                <a:latin typeface="Comic Sans MS" pitchFamily="66" charset="0"/>
              </a:rPr>
              <a:t> </a:t>
            </a:r>
            <a:br>
              <a:rPr lang="fr-FR" sz="2800" dirty="0" smtClean="0">
                <a:latin typeface="Comic Sans MS" pitchFamily="66" charset="0"/>
              </a:rPr>
            </a:br>
            <a:r>
              <a:rPr lang="fr-FR" sz="2800" b="1" i="1" dirty="0" err="1" smtClean="0">
                <a:latin typeface="Comic Sans MS" pitchFamily="66" charset="0"/>
              </a:rPr>
              <a:t>Arcosanti</a:t>
            </a:r>
            <a:r>
              <a:rPr lang="fr-FR" sz="2800" b="1" i="1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ou quand l’architecte change le rapport de l’homme au monde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30722" name="Picture 2" descr="http://upload.wikimedia.org/wikipedia/commons/4/43/Arcosanti-Panorama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620000" cy="17716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57158" y="3441680"/>
            <a:ext cx="8572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 smtClean="0">
                <a:latin typeface="Comic Sans MS" pitchFamily="66" charset="0"/>
              </a:rPr>
              <a:t>Arconsati</a:t>
            </a:r>
            <a:r>
              <a:rPr lang="fr-FR" sz="1600" b="1" i="1" dirty="0" smtClean="0">
                <a:latin typeface="Comic Sans MS" pitchFamily="66" charset="0"/>
              </a:rPr>
              <a:t> </a:t>
            </a:r>
            <a:r>
              <a:rPr lang="fr-FR" sz="1600" dirty="0" smtClean="0">
                <a:latin typeface="Comic Sans MS" pitchFamily="66" charset="0"/>
              </a:rPr>
              <a:t>est une ville expérimentale située à Cordes Junction, en plein désert d’Arizona, aux Etats-Unis. La construction qui date de 1970 est l’œuvre de l’architecte </a:t>
            </a:r>
            <a:r>
              <a:rPr lang="fr-FR" sz="1600" b="1" i="1" dirty="0" smtClean="0">
                <a:latin typeface="Comic Sans MS" pitchFamily="66" charset="0"/>
              </a:rPr>
              <a:t>Paolo </a:t>
            </a:r>
            <a:r>
              <a:rPr lang="fr-FR" sz="1600" b="1" i="1" dirty="0" err="1" smtClean="0">
                <a:latin typeface="Comic Sans MS" pitchFamily="66" charset="0"/>
              </a:rPr>
              <a:t>Soleri</a:t>
            </a:r>
            <a:r>
              <a:rPr lang="fr-FR" sz="1600" dirty="0" smtClean="0">
                <a:latin typeface="Comic Sans MS" pitchFamily="66" charset="0"/>
              </a:rPr>
              <a:t>. Ce dernier a appliqué les principes de </a:t>
            </a:r>
            <a:r>
              <a:rPr lang="fr-FR" sz="1600" b="1" i="1" dirty="0" smtClean="0">
                <a:latin typeface="Comic Sans MS" pitchFamily="66" charset="0"/>
              </a:rPr>
              <a:t>l’</a:t>
            </a:r>
            <a:r>
              <a:rPr lang="fr-FR" sz="1600" b="1" i="1" dirty="0" err="1" smtClean="0">
                <a:latin typeface="Comic Sans MS" pitchFamily="66" charset="0"/>
              </a:rPr>
              <a:t>arcologie</a:t>
            </a:r>
            <a:r>
              <a:rPr lang="fr-FR" sz="1600" b="1" i="1" dirty="0" smtClean="0">
                <a:latin typeface="Comic Sans MS" pitchFamily="66" charset="0"/>
              </a:rPr>
              <a:t>, </a:t>
            </a:r>
            <a:r>
              <a:rPr lang="fr-FR" sz="1600" dirty="0" smtClean="0">
                <a:latin typeface="Comic Sans MS" pitchFamily="66" charset="0"/>
              </a:rPr>
              <a:t>néologisme composé d’architecture et d’écologie pour fonder cette cité. Les bâtiments multi-usages sont liés entre eux et dépendant les uns des autres, un peu comme l’organisme humain. Tout a été étudié pour respecter la nature et créer un cadre de vie qui rende les habitants sereins et heureux.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solidFill>
                  <a:srgbClr val="008000"/>
                </a:solidFill>
                <a:latin typeface="Comic Sans MS" pitchFamily="66" charset="0"/>
                <a:sym typeface="Wingdings 3"/>
              </a:rPr>
              <a:t> </a:t>
            </a:r>
            <a:r>
              <a:rPr lang="fr-FR" dirty="0" smtClean="0">
                <a:latin typeface="Comic Sans MS" pitchFamily="66" charset="0"/>
              </a:rPr>
              <a:t>Notion de</a:t>
            </a:r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rgbClr val="008000"/>
                </a:solidFill>
                <a:latin typeface="Comic Sans MS" pitchFamily="66" charset="0"/>
              </a:rPr>
              <a:t>DÉVELOPPEMENT DURABLE </a:t>
            </a:r>
            <a:r>
              <a:rPr lang="fr-FR" dirty="0" smtClean="0">
                <a:latin typeface="Comic Sans MS" pitchFamily="66" charset="0"/>
              </a:rPr>
              <a:t>abordée en </a:t>
            </a:r>
            <a:r>
              <a:rPr lang="fr-FR" sz="2400" b="1" dirty="0" smtClean="0">
                <a:solidFill>
                  <a:srgbClr val="008000"/>
                </a:solidFill>
                <a:latin typeface="Comic Sans MS" pitchFamily="66" charset="0"/>
              </a:rPr>
              <a:t>géographie</a:t>
            </a:r>
            <a:r>
              <a:rPr lang="fr-FR" sz="24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(programmes de 5</a:t>
            </a:r>
            <a:r>
              <a:rPr lang="fr-FR" baseline="30000" dirty="0" smtClean="0">
                <a:solidFill>
                  <a:srgbClr val="008000"/>
                </a:solidFill>
                <a:latin typeface="Comic Sans MS" pitchFamily="66" charset="0"/>
              </a:rPr>
              <a:t>ème</a:t>
            </a:r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): identifier les principaux enjeux (économiques,  sociaux, environnementaux….) du développement durable dans un territoire donné.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572428" cy="1928826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rgbClr val="C00000"/>
                </a:solidFill>
                <a:latin typeface="Comic Sans MS" pitchFamily="66" charset="0"/>
              </a:rPr>
              <a:t>Haz</a:t>
            </a:r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3600" dirty="0" err="1" smtClean="0">
                <a:solidFill>
                  <a:srgbClr val="C00000"/>
                </a:solidFill>
                <a:latin typeface="Comic Sans MS" pitchFamily="66" charset="0"/>
              </a:rPr>
              <a:t>hipótesis</a:t>
            </a:r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b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¿ </a:t>
            </a:r>
            <a:r>
              <a:rPr lang="fr-FR" sz="3600" dirty="0" err="1" smtClean="0">
                <a:solidFill>
                  <a:srgbClr val="C00000"/>
                </a:solidFill>
                <a:latin typeface="Comic Sans MS" pitchFamily="66" charset="0"/>
              </a:rPr>
              <a:t>Qué</a:t>
            </a:r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3600" dirty="0" err="1" smtClean="0">
                <a:solidFill>
                  <a:srgbClr val="C00000"/>
                </a:solidFill>
                <a:latin typeface="Comic Sans MS" pitchFamily="66" charset="0"/>
              </a:rPr>
              <a:t>representará</a:t>
            </a:r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 ?</a:t>
            </a:r>
            <a:endParaRPr lang="fr-F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7" name="Picture 2" descr="http://www.decoholic.org/wp-content/uploads/shellhouse_Javier_Senosi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705475" cy="4067176"/>
          </a:xfrm>
          <a:prstGeom prst="rect">
            <a:avLst/>
          </a:prstGeom>
          <a:noFill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43108" y="714356"/>
            <a:ext cx="808037" cy="7858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cs typeface="Arial" pitchFamily="34" charset="0"/>
                <a:sym typeface="Webdings" pitchFamily="18" charset="2"/>
              </a:rPr>
              <a:t>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1038.r38.cf3.rackcdn.com/group1/building3723/media/Nautilus%20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438900" cy="4210050"/>
          </a:xfrm>
          <a:prstGeom prst="rect">
            <a:avLst/>
          </a:prstGeom>
          <a:noFill/>
        </p:spPr>
      </p:pic>
      <p:sp>
        <p:nvSpPr>
          <p:cNvPr id="4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Forte" pitchFamily="66" charset="0"/>
              </a:rPr>
              <a:t>Visita </a:t>
            </a:r>
            <a:r>
              <a:rPr lang="fr-FR" dirty="0" err="1" smtClean="0">
                <a:latin typeface="Forte" pitchFamily="66" charset="0"/>
              </a:rPr>
              <a:t>una</a:t>
            </a:r>
            <a:r>
              <a:rPr lang="fr-FR" dirty="0" smtClean="0">
                <a:latin typeface="Forte" pitchFamily="66" charset="0"/>
              </a:rPr>
              <a:t> casa </a:t>
            </a:r>
            <a:r>
              <a:rPr lang="fr-FR" dirty="0" err="1" smtClean="0">
                <a:latin typeface="Forte" pitchFamily="66" charset="0"/>
              </a:rPr>
              <a:t>insólita</a:t>
            </a:r>
            <a:endParaRPr lang="fr-FR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90"/>
          </a:xfrm>
        </p:spPr>
        <p:txBody>
          <a:bodyPr>
            <a:normAutofit/>
          </a:bodyPr>
          <a:lstStyle/>
          <a:p>
            <a:r>
              <a:rPr lang="fr-FR" sz="2000" dirty="0" err="1" smtClean="0">
                <a:solidFill>
                  <a:srgbClr val="C00000"/>
                </a:solidFill>
                <a:latin typeface="Forte" pitchFamily="66" charset="0"/>
              </a:rPr>
              <a:t>Etapa</a:t>
            </a: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> 1: </a:t>
            </a:r>
            <a:r>
              <a:rPr lang="fr-FR" sz="2000" dirty="0" err="1" smtClean="0">
                <a:solidFill>
                  <a:srgbClr val="C00000"/>
                </a:solidFill>
                <a:latin typeface="Forte" pitchFamily="66" charset="0"/>
              </a:rPr>
              <a:t>Observar</a:t>
            </a: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> y </a:t>
            </a:r>
            <a:r>
              <a:rPr lang="fr-FR" sz="2000" dirty="0" err="1" smtClean="0">
                <a:solidFill>
                  <a:srgbClr val="C00000"/>
                </a:solidFill>
                <a:latin typeface="Forte" pitchFamily="66" charset="0"/>
              </a:rPr>
              <a:t>describir</a:t>
            </a: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/>
            </a:r>
            <a:b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</a:b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/>
            </a:r>
            <a:b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</a:br>
            <a:r>
              <a:rPr lang="fr-FR" sz="2000" dirty="0" err="1" smtClean="0">
                <a:solidFill>
                  <a:srgbClr val="C00000"/>
                </a:solidFill>
                <a:latin typeface="Forte" pitchFamily="66" charset="0"/>
              </a:rPr>
              <a:t>Identifica</a:t>
            </a: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> las </a:t>
            </a:r>
            <a:r>
              <a:rPr lang="fr-FR" sz="2000" dirty="0" err="1" smtClean="0">
                <a:solidFill>
                  <a:srgbClr val="C00000"/>
                </a:solidFill>
                <a:latin typeface="Forte" pitchFamily="66" charset="0"/>
              </a:rPr>
              <a:t>diferentes</a:t>
            </a: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Forte" pitchFamily="66" charset="0"/>
              </a:rPr>
              <a:t>habitaciones</a:t>
            </a: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> y </a:t>
            </a:r>
            <a:r>
              <a:rPr lang="fr-FR" sz="2000" dirty="0" err="1" smtClean="0">
                <a:solidFill>
                  <a:srgbClr val="C00000"/>
                </a:solidFill>
                <a:latin typeface="Forte" pitchFamily="66" charset="0"/>
              </a:rPr>
              <a:t>describe</a:t>
            </a:r>
            <a:r>
              <a:rPr lang="fr-FR" sz="2000" dirty="0" smtClean="0">
                <a:solidFill>
                  <a:srgbClr val="C00000"/>
                </a:solidFill>
                <a:latin typeface="Forte" pitchFamily="66" charset="0"/>
              </a:rPr>
              <a:t> la casa</a:t>
            </a:r>
            <a:endParaRPr lang="fr-FR" sz="2000" dirty="0">
              <a:solidFill>
                <a:srgbClr val="C00000"/>
              </a:solidFill>
              <a:latin typeface="Forte" pitchFamily="66" charset="0"/>
            </a:endParaRPr>
          </a:p>
        </p:txBody>
      </p:sp>
      <p:pic>
        <p:nvPicPr>
          <p:cNvPr id="14338" name="Picture 2" descr="http://www.decoholic.org/wp-content/uploads/shellhouse_Javier_Senosi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5705475" cy="4067176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hIQEBAQEBQUDxAVEBAQEBAPEA4PEA8QFBQVFBQQFBIXGyYeFxklGRIUHy8gIycpLCwsFR4xNTAqNSYrLCkBCQoKDgwOGg8PGiokHyQsMDAvLSksKSwvLCwsLCwsLC4sLCksLCwsLCwsLCwsLCwsKSwpLCwsLCksKSwpLCwpKf/AABEIANUA7AMBIgACEQEDEQH/xAAcAAEAAQUBAQAAAAAAAAAAAAAAAwECBAUGBwj/xAA9EAABAwIDBQQIBAUEAwAAAAABAAIDBBEFEiEGMUFRYRMicZEHFCMyUoGhsUJicsEkM4LR4RVDU/GSorL/xAAbAQEAAgMBAQAAAAAAAAAAAAAAAwQCBQYBB//EACwRAAICAgEEAQMDBAMAAAAAAAABAgMEESEFEjFBURMiMiNhsXGRwdEUUoH/2gAMAwEAAhEDEQA/APcEREAREQBERAEREAREQBERAEREARFjS4ixuhNzyaC77LCdkYLcno9Sb8GSiwf9Zj4kt8WussqGdrxdpDhzBusIX12fhJM9cJLyiRERTGIREQBERAEREAREQBERAEREAREQBERAEREAREQBERAFQmyqtbjlRlYGje85f6d5UN9qprc36MoRc5KKIp6symwuGeRd18Fa2IBWQ7gp2i65J2yvl3TZe0o8IgkjBWrmLonZ4zlPTcehHELazPstRXSKjbJwluL0y1Qu7h+DosHxYVDL7nt0e3keY6FbBcBhWIdjVRH8L3CJ/g42B87Lv12HTsp5FKcvK8lDLo+jZpeGERFsSoEREAREQBERAEREAREQBERAEREAREQBERAEREAXP7TSWfDy7/nougWj2tpi6ESDUxnMbfAdHfsfkqHUa3ZjSSLGLJK2OzEhqtFKauy56Gt03qR1UuGVklwbt422bKorFrKioUMtSsuhwR81nPvHHw+Nw6DgOqlpx7ciWorZJ+nRHcmc/VyOc9jWAudnbYNBJ94a6L1R1WBu1+y1dHQRwi0bQ3md7neJ3lTrs8DDeNDTfLNJl5Cvkml4Mg1h5BBWHosdRTVbGC73NaPzOA+62BTNlHVA79Psp1z7cbgvbtWea2dHXNduII4EEFAZqIiAIiIAiIgCIiAIiIAiIgCIiAKOacMF3f5Pgr3OsLlaiWXO7Md34RyHNUczLWPDjy/BJXDuZdPib/wgNH5ruKwJcdmb8J8Wn+6uqpwAtNUVN1ytvUcjfE2bajGjLzE2rdrnD34werXEfQrIZtdA4We17bixBaHC3yXLvkUDys6+rZMfL3/VFl9PpfrRjY06OCTNA/PC43DSHB8f5SCNRyKxGYvmsBqToANSTyAU1bEHghbrY3ZQRfxMo9of5TTujb8ZHxHhyCzx6FmWcLXySW2rHr5ezY4HgOUCWcXfvbGdQzx5u+y3yKGsrWQsL5HBrRz3noBxK6qmivHh2x4Rz1ts7pbkTLDmxEbmDtDzHuj+rcuNxbbB73AgBkIOkZuTL0dbX5BY7sSmrXNiH8PFbvMjOpaN93cug+qjWZW3qJk8eaW2bjEdoXOcY43do/i2HVjP1ybh4alYLMEfK4Pmd1DY7gDxcdT9FtqHDWRtDWANA4D7rYMiVtJ+yBtejUw7OQ8WAnm7vHzKunwYxjPTudG8cA45XDlY7lumsVz22aV61tHifJNsvjJqIu+LPGhtuPUdP8rdridlpv4mw3ETC36Xmy7ZYx8I9l5CIiyPAiIgCIiAIiIAiIgCIrZJA0EncBdeNpLbBh4jNuYOOrvDksCV9grjJclx3k+Q4BYFfU2C4zOyfqzcvXo2dFXhGuxGr38lz82KC5F1TaDEhGxxP/Z5Li48RcSSTqfoqtGO7F3M3Pcqlo6//UOqqa4LlPXyq/6gVY/4p59ZHf7NUXrEt3axssXcnO/C39/ku3Wi2Lp2so47e+7vycw524eVgt3JIGguOgG9dPgURqqWvZoMy12Wc+iDEsSZTxukkNgOHFx4ALzXF8dfUvzv3f7UQOjRzP7lZO1GKuqZ3Rt/lRC7rbs1r6+G5a6kh4nefp0VbOuf4rx/JNjVpLfv+C6ClN8z9XfQdAOC2mCzhk7b6Ags8Cd31WKFQxXWprtcJqXwXXX3Jp+zvGMUzWrUYDivaARyH2gGh+MDj4rdALq6rY2x7omisrcJdrKtCxMYq+yie/4Wkgczua35kgLNAXH4lipqal0cZvTxGzyNRLP8I5hv3WbZikbjYihIkzHXJEGk8C9xu4/T6rtFq9nKMRwNNw4vu9xBBFzpa/Sy2iAIiIAiIgCIiAIiIAiIgC1mMVVsrOfePgN31+y2a5bG5vbvHINA8r/utV1a51Y7174LWLX32aI6jEQFqKytuCbqSbVafE6V4a4s1NjZvM8FxkX3vTZ0NVcYcnI7TV/aSZBubv8A1f4WnarpbguzXDrnNfSx43WThGFSVT8kAzkWubgNbfcXE7hpvXSVV9sUkU5z222WRsusqmpM72NOgLmgnkCRcrq8E9G07wHTubC34R7STyGg8122GbMwUwbkbdwv7V4Bfc79QPorFeLZN88IrzyIR8cs5uCWaildl9rE12Uubq1zRwPIraYxtE17I8l7OF7HeTy66qfEmsiqI5ACQ9phkaToXAF8T/EZXtvyLVr30bTK0Bou1oc42FwT7rByAHDm5bHHxvot9r4+CjderUm1z8mNheCARua7Vzw7O7iXO3n6rRSwOheY3izh5OHBw6LvIYlFieDsqG2do4e48b2n9x0XmXiq2PHlHuPkfTfPhnIQ6rKZEoJ6J8D8kg/S4e64cwVlwFczbBwembhNNbRVsViCNCDcEbwV0mFYrnsx+j9wPB/9itJDEXEAC5OgA1JVMUPqxDXAGWwcGE2DRwc8jc36ncOJFrBstjP7PHv4KuQoSj93kzdsMYdGwQQuDZZAcz/+GLc6TxPujr9OW9ZNPDli0ke3LCOLI/xTu6k7uZuVn0+E1EzXVHZyVNzcDutM77aFxJAbGOQ8BvJV1FsJXzvLpw2HMbve5zXOA3WaxvIaAXAW2vnZN/poqUxhH82dP6Li71DK7UNmlaz9OhsPmSuvWJhOGMpoWQx+60Wud7jvLj1JuVlq9VFxgkyrZJSk2giIpDAIiIAiIgCIiAIi1GNbWUlGP4iZjHfADnkPgxuqHqTfg265TamLJIJPwuABPAObzPh9lyWN+m0m7aKHmO1qPuI2/uVwWL7Q1lab1Ez3t4MvljHgwaKhm1Qya3W2XsWE65956NBtDTvlbA2RrpDewbdw0FyMw0vYLamkuNV47hc4p5o5eLHhx8OI8rr2WKtBYLaggEHody5POw440lp8P+TbKyUvB59ttsxa9Swm1/asJJAvpnbyHMLn9nsX9TqYpxqGutI344naPaflr4gL07FMrmOa7UOBaRzB0Xkhw95c5ttA4tudBobXW36XkudbUvRHkVpL+p9BHFY2NJJFhoLcRYEHyIWqrdqRY5dfDUlcTS1b5GNY43aAwWHEtblBPyWfl7qlyOrOL7a1/cr09OTW5svq8TmncXNBMcUsb5DyYXBoPmuhoLF8h459RxGgsPJTejyha6Kqc4Ah7xGQeLWt1H/uo8Twt9PJmaS3SzXkZmyMG5rxxI81ssWVjrU5c7KORGCm4R40bJjFK1q08WP296MnrG4Fp81WTaYD3YJHHqWNHndW+9FXsZtKqhZM0seLg7uYPMHgVyAgMbpASMrHEOkJDWADiXHQLYT41UyCzWMhFtbuc93k3+6wqbY6pqiDITkG4yANaOrYhoFSy6I2tbRax7nWmi2Pajs+7Si7z3e3cwk+ETDqT1It0K3WCbIPncJ6wk3OYRE3Lj8Uh4np/wBLe4HslDS963aScZHan5DgFvLKSnHUFrXHx/sjnbt7RbHGGgBosBoANwVyIrZAEREAREQBERAEXN7RekCioSWSyZ5RvhiGd44jNwb8yvO8Z9MlVNdtJG2nbuzu9rL4/CPIrFzSJYVTl4R7DWV8cLS+V7YmDe6RwaPMrhsd9MlJDdtO11W/gW+ziv8AqOp+QXlFYKipd2lTI+R3OV5d5A7vkoskTPzFQu34LUMVL8mb7GfSPiNZdof6vGfwQXZp1f7x8wub9T1zPdcnUkm5PiVWWu5aDosZ0hKjbbLMYxh4MgyNbuCifUEra4LsZWVluxicW/8AI/uRj+o7/kvQsD9CkbbOrJTIf+OHut8C86n5ALJQbI53xieTRxueQ1oLidwAJJ+S9NwaWWOmhbKxzXhgaQQb2Ggv8rLvJtn6ekpntp4mRe7ctHeOo3vOpXMVc9rrn+sT1KNWv3LeFP6m5HO4xipAIA14X3DquVG+511W1xaZ8kuRp042AU1Hgd+Fz11VatxqhyW5JzfBTDZdy3Lnd1WRbP2Fx3VBUl0fdO/hyKrScZy4JUtI9I2Dhy0TD8b5Hn/yIH0aFv5Ig4WcA4ciLharZB7DRU+Q3AjAPR494Hre63C7ahariv2OVue7JP8Ac1E+y1O+5ylv6Tb/ACrYtlYG/EfFxK3KKYiMWnwyJnusA62uspEQBERAEREAREQBERAEREB4f6RMFZFiM75CQJAyeP8AMD3Xj5Ob9VzEmItbpG0Dqd69l9J2yxraUPibmnhJcwD3nsPvsHM6AgdF5Xgvo6rqojLEYmcZJ7xt+QOp+QVacHvg2VV0ezk0E1Y528qtHQSzuDIWPlefwsa5x+i9fwP0NU8dnVT3VDvgb7OO/wD9H6Lu6DC4aduSGNkTeTGht/G2/wCayVXyRzyv+p47gXocqpbOqXNpm/D/ADJfIaD5leh4H6NqGls4R9tIP9yezzfo33R5LqUUqikVZWyl5ZRrbCw0HADgqoiyIzExaEvhkaN+UkeI1H2Xl+L1eVhI5L1srzTb7Zx8WaaNpdCTd2UEmInfcfDfjwWk6niOxxsXrybPAvUNwfs5bZul7R5J5rvaPC22Gi4LY6c+sCPmCfCwuvVKVtgFz18G7dPwbCy5xh9prp6QALmNo6f2bncW97y3rs6ziuVx/wDlSfod9iqyXbYtGdEnJcmp2Q219Tls+5geR2g3lh3do0fccQvYYJ2va17CHNcA5rmm4c07iCvmpmq9A9Hu1bqYiCY3p3HuuP8AsOPH9B48t/Ndbi5Cr+yT4NdlUd/3xXJ6yio11xceKqtwaoIiIAiIgCIiAIiIAiIgCIiAIiXQBEul0ARLqiAqipdLoCqKl0ugNLj0TGhlmtDi/eGtBsAePzCxWy6KTaGW8rG8mk+Z/wALXuk0XE9Ut3lS164Nxj17rRdWVC5LaWqywyfpP10/dbupmWqZgJxB0sAdkIiLw7gHgjKHdCVUxa3bakjYcVVts8/gauhwiK+hWn9SfDK+GVpZIx2V7TwI+46rpsDguQtjlPtTTFC2tnb7KY0Y7U8p7m6J5/D+Qnly8l2C4AUtwujwDFS72Mh74HdJ/G3l4hXul9R7/wBGzz6f+DWZuMl+pD/03iKl0uuiNUVRUuq3QBES6AIl0ugCIl0AREQFEurLqhcgJLql1ZmVM6AkzJmUReqZ0BLmTMoe0VpkQE+ZMyg7VWmeyN6Bz+KzZp5Dys3yH91hSPVDJcudzcT5lRSuXzjIn9S2UvlnT1Q7YpfsYlZJYFaEVD2l0jHujN7Asc5p014eK2WJzWBXO11VljA4m5PzVnGi1yieWtaZh4tjj5pWumd2jmjJnIaHFvAOcB3rdea6nZ5oIBXBOGYrtdlLtaAd3Dp0VvNW4b3yRVe0jvIYwWg8VhVl2EPbo5puD1Clp6jRYlfUaFavv1px8kMIPu0zsaOrEkbJBuc0HwPEeamzLRbNy2po78S8jwLjZbPt19Cpk51xk/aNBbHtm0vkysyrnWL2yqJVKRmTmTMsftVd2iAnzJdQdoq9ogJ7pdQ51XOgJbpdR5lXMgIy9Wl6iL1aXoCUyKhkUBkUbpUBkGZWGdYrpVE6ZAZjqhRuqVgvnUL6hAZ76tY1XXdx1uRHnosCSpWJNVc1Fdv6cu3zpmdeu9b+SQblBM9XiQELFq5dF85UX3aOsijSYxNpYb9wXL17pDvbu+E3C6GZ+aTXcNfnwVkkQK63p2HGVXdNGpzcqULO2JyUU1na6eOi7nAapuULTy4aHcLqKPC3t9xzm+B08lLk9M+qtRZHTnqP5I7oVgA3rDlqDK4Rt4+8fhbxK5tsFSdO1Nv0tus/DqaVm9xJ4k8VSx+iSjPdjWiezqMO37Fyd3T1Ya1rRoAAAOg0WS2sXNU0zuKzo5l0qWlo0je+WbttUpBUrUMlUzZF6eG0FQrxOtaJVI2VAbATK8SrAEqvEiAzhKrhIsJsikEiAy+0Vc6xg9XZkBaXKNzkJVjigKOconPVzlG5AWOeonuV7grCEBA4qF6yXNUbmIDBkaVhT05K3BiVhhQHMOjqIycpa5vwuB08CFj1LqhwtZreupXWOplE6iVOWDROXe4rZajl3Rj2qRx0OFPHvEk8SsplEV0polb6kraSS0is229s0baXopmUy2/qaqKVenhrmU/RTshWYKdXCBAQMYpmNUgiV4jQFGKRpQRq8NQFzSpAVaGK8NQF7SpGlRtCkAQEgcpA5RNCvCAlDlfdRBXBAXFRoiAtKjIREBYQrS1EQFhYrS1EQFMipkREAyJkREBQxhU7JEQFDGqdmqIgKiNV7NEQFRGqhiIgKhquDURAXhiuDURAXhquAREBcArwiIC4K4IiA//Z"/>
          <p:cNvSpPr>
            <a:spLocks noChangeAspect="1" noChangeArrowheads="1"/>
          </p:cNvSpPr>
          <p:nvPr/>
        </p:nvSpPr>
        <p:spPr bwMode="auto">
          <a:xfrm>
            <a:off x="63500" y="-981075"/>
            <a:ext cx="2247900" cy="2028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2" name="Picture 6" descr="http://centrodemedicinaintegradacolima.com/imagesnew2/0/0/0/1/0/5/8/0/0/2/observar%2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130277" cy="102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2.bp.blogspot.com/_I-wI2CW5N0Q/TF9UbbPbGeI/AAAAAAAAAqM/A1YJxhw5Kng/s1600/shellhous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5705475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6200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Tgy5vSC58xUdUh7gw4KtrC3JnKWvCUm1Y-UhdbNvAfkFIw62NqKgapaDU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542928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_I-wI2CW5N0Q/TF9UqL-lt_I/AAAAAAAAAqs/a4VwL0FBeZE/s1600/shellhous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705475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483</Words>
  <Application>Microsoft Office PowerPoint</Application>
  <PresentationFormat>Affichage à l'écran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L’homme du XXème siècle  et son rapport au monde  à travers les Arts.  </vt:lpstr>
      <vt:lpstr>Diapositive 2</vt:lpstr>
      <vt:lpstr>Haz hipótesis   ¿ Qué representará ?</vt:lpstr>
      <vt:lpstr>Visita una casa insólita</vt:lpstr>
      <vt:lpstr>Etapa 1: Observar y describir  Identifica las diferentes habitaciones y describe la casa</vt:lpstr>
      <vt:lpstr>Diapositive 6</vt:lpstr>
      <vt:lpstr>Diapositive 7</vt:lpstr>
      <vt:lpstr>Diapositive 8</vt:lpstr>
      <vt:lpstr>Diapositive 9</vt:lpstr>
      <vt:lpstr>Diapositive 10</vt:lpstr>
      <vt:lpstr>Diapositive 11</vt:lpstr>
      <vt:lpstr> Etapa 2: sentir  Explica en qué es sorprendente la casa</vt:lpstr>
      <vt:lpstr>Selecciona palabras en la lista siguiente para describir el edificio. Justifica tu elección.</vt:lpstr>
      <vt:lpstr> ANALIZAR OBSERVA Y HAZ HIPÓTESIS  ¿Qué te evoca la forma de la vivienda?   ¿Dónde encuentra su inspiración el arquitecto Javier Senosiain?  </vt:lpstr>
      <vt:lpstr>« El ser humano no debe desprenderse de sus implusos primigenios, de su ser biológico. Debe recordar que él mismo proviene de un principio natural y que la búsquedad de su morada no puede desligarse de sus raíces ; es decir debe evitar que su hábitat sea antinatural. »    </vt:lpstr>
      <vt:lpstr>Diapositive 16</vt:lpstr>
      <vt:lpstr> La arquitectura también nos hace soñar Cuenta una historia   La casa Nautilus se parece un poco a un cuento de hadas. Describe a sus habitantes que no son seres humanos e Imagina su historia. </vt:lpstr>
      <vt:lpstr>Compra o vende una casa  en grupo de 2 : uno es agente inmobiliario y quiere vender la casa Nautilus. Organiza una visita de la casa para los compradores potenciales.  - el agente debe ser capaz de hacer la visita de la casa y debe preparar sus argumentos comerciales para alabar los méritos de la casa - el comprador hace preguntas sobre la organización de la casa y Explica si le gusta o no la casa…</vt:lpstr>
      <vt:lpstr>Prolongement et  croisement disciplinaire   </vt:lpstr>
      <vt:lpstr>Anglais :  Arcosanti ou quand l’architecte change le rapport de l’homme au monde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glarrieu</cp:lastModifiedBy>
  <cp:revision>22</cp:revision>
  <dcterms:created xsi:type="dcterms:W3CDTF">2013-02-04T10:03:02Z</dcterms:created>
  <dcterms:modified xsi:type="dcterms:W3CDTF">2013-05-18T08:22:26Z</dcterms:modified>
</cp:coreProperties>
</file>