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31" r:id="rId3"/>
    <p:sldId id="325" r:id="rId4"/>
    <p:sldId id="330" r:id="rId5"/>
    <p:sldId id="338" r:id="rId6"/>
    <p:sldId id="332" r:id="rId7"/>
    <p:sldId id="333" r:id="rId8"/>
    <p:sldId id="350" r:id="rId9"/>
    <p:sldId id="334" r:id="rId10"/>
    <p:sldId id="335" r:id="rId11"/>
    <p:sldId id="328" r:id="rId12"/>
    <p:sldId id="336" r:id="rId13"/>
    <p:sldId id="337" r:id="rId14"/>
    <p:sldId id="339" r:id="rId15"/>
    <p:sldId id="324" r:id="rId16"/>
    <p:sldId id="341" r:id="rId17"/>
    <p:sldId id="279" r:id="rId18"/>
    <p:sldId id="329" r:id="rId19"/>
    <p:sldId id="342" r:id="rId20"/>
    <p:sldId id="345" r:id="rId21"/>
    <p:sldId id="343" r:id="rId22"/>
    <p:sldId id="278" r:id="rId23"/>
    <p:sldId id="346" r:id="rId24"/>
    <p:sldId id="257" r:id="rId25"/>
    <p:sldId id="351" r:id="rId26"/>
    <p:sldId id="344" r:id="rId27"/>
    <p:sldId id="348" r:id="rId28"/>
    <p:sldId id="354" r:id="rId29"/>
    <p:sldId id="353" r:id="rId30"/>
    <p:sldId id="327" r:id="rId31"/>
    <p:sldId id="355" r:id="rId32"/>
    <p:sldId id="356" r:id="rId33"/>
    <p:sldId id="357" r:id="rId34"/>
    <p:sldId id="358" r:id="rId35"/>
    <p:sldId id="360" r:id="rId36"/>
    <p:sldId id="352" r:id="rId37"/>
    <p:sldId id="361"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ARNAUD" initials="LA" lastIdx="1" clrIdx="0">
    <p:extLst>
      <p:ext uri="{19B8F6BF-5375-455C-9EA6-DF929625EA0E}">
        <p15:presenceInfo xmlns:p15="http://schemas.microsoft.com/office/powerpoint/2012/main" userId="775b3ab2aea6f8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56E2B-F03F-4836-B164-199CA400EB59}" type="datetimeFigureOut">
              <a:rPr lang="fr-FR" smtClean="0"/>
              <a:t>28/05/2023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A9BB9-E9A4-4172-B807-1D35822428C2}" type="slidenum">
              <a:rPr lang="fr-FR" smtClean="0"/>
              <a:t>‹N°›</a:t>
            </a:fld>
            <a:endParaRPr lang="fr-FR"/>
          </a:p>
        </p:txBody>
      </p:sp>
    </p:spTree>
    <p:extLst>
      <p:ext uri="{BB962C8B-B14F-4D97-AF65-F5344CB8AC3E}">
        <p14:creationId xmlns:p14="http://schemas.microsoft.com/office/powerpoint/2010/main" val="358584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AFF83-4B74-1CD8-13BA-D8908A79B1D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4D2786E-BF9D-BD12-AB8A-7983894EBA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062DD8-455B-2E69-0683-2BACB0F54AD7}"/>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5" name="Espace réservé du pied de page 4">
            <a:extLst>
              <a:ext uri="{FF2B5EF4-FFF2-40B4-BE49-F238E27FC236}">
                <a16:creationId xmlns:a16="http://schemas.microsoft.com/office/drawing/2014/main" id="{DB53E7C9-37FC-6087-0C0F-29C3630915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8FD293-F8D0-9241-456E-BD689F2A813D}"/>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280783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87DF4-F9FF-58FC-EADC-6EBF5A2A7E3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EF82BDF-5155-088B-54D3-B953FF524AB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C711C6-C026-EAF6-F3F5-7F95B361F0E3}"/>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5" name="Espace réservé du pied de page 4">
            <a:extLst>
              <a:ext uri="{FF2B5EF4-FFF2-40B4-BE49-F238E27FC236}">
                <a16:creationId xmlns:a16="http://schemas.microsoft.com/office/drawing/2014/main" id="{0D64E98B-9991-8BB1-AAA1-57FDBFD360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C433AD-E6A8-614B-D1F1-A0272BE07900}"/>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1734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BDD59D1-F89E-5BCA-4A1F-4B72E31C40F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F1733D9-89F6-17FF-DB52-05EBDBC7FC1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229ACC-43FD-FD95-5CE5-34A239760784}"/>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5" name="Espace réservé du pied de page 4">
            <a:extLst>
              <a:ext uri="{FF2B5EF4-FFF2-40B4-BE49-F238E27FC236}">
                <a16:creationId xmlns:a16="http://schemas.microsoft.com/office/drawing/2014/main" id="{17CE8733-CA0A-D741-ECB9-17467FB4CD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E1D0F8-FFC6-4E1A-BF51-8E60E91C00F1}"/>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20441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191FB0-6A49-D5DE-8D3F-B3C665D444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D59588-AE62-CA04-4086-AD491547B08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53A305-F413-005A-F962-10F1576F167F}"/>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5" name="Espace réservé du pied de page 4">
            <a:extLst>
              <a:ext uri="{FF2B5EF4-FFF2-40B4-BE49-F238E27FC236}">
                <a16:creationId xmlns:a16="http://schemas.microsoft.com/office/drawing/2014/main" id="{FEA765BC-8A71-2F58-2534-08A6F1DFBB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5A786F-86A1-26AC-C3C4-3427D793CCA4}"/>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93609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399E64-5F84-583E-6C9E-37504EFBE2F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E40A64-1F69-922B-E667-03DD70956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3B1368-EF5E-72A9-BFBA-50E8C3420CB1}"/>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5" name="Espace réservé du pied de page 4">
            <a:extLst>
              <a:ext uri="{FF2B5EF4-FFF2-40B4-BE49-F238E27FC236}">
                <a16:creationId xmlns:a16="http://schemas.microsoft.com/office/drawing/2014/main" id="{61548CD8-45F8-6D69-7B92-EA7D7051BD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341D7C-CD88-AA90-0C6F-BE627035D92F}"/>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90096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51B7D-528E-9133-3FE3-0D543DD03D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B2F84A-B4DE-46C4-CE3A-D9CBD76C0DC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3B05729-9A63-EB99-BDA2-1CBB8ACA808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0C1208-CB9A-6CC3-1564-9B86F8E14200}"/>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6" name="Espace réservé du pied de page 5">
            <a:extLst>
              <a:ext uri="{FF2B5EF4-FFF2-40B4-BE49-F238E27FC236}">
                <a16:creationId xmlns:a16="http://schemas.microsoft.com/office/drawing/2014/main" id="{4C3494B1-566F-19B9-72D6-C7D1E021E3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2BC3F3-77DF-BE25-C996-07AAF7AF954A}"/>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27739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C8BCF-6143-0D85-2BA4-AF9DCB6C1E6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9D3EE2F-A8BC-F56A-50F6-DB6198320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4E31FAD-F81A-6BAC-EAE7-50C19FD3B7B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4D10A52-EFA9-C552-78B3-8A8E1327A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097339C-A528-7130-0882-4735F0407DE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8659A32-5689-8E47-6DBA-4F0418CBD1F8}"/>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8" name="Espace réservé du pied de page 7">
            <a:extLst>
              <a:ext uri="{FF2B5EF4-FFF2-40B4-BE49-F238E27FC236}">
                <a16:creationId xmlns:a16="http://schemas.microsoft.com/office/drawing/2014/main" id="{C9578D92-F785-25FC-49B0-B1ADDB72C31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99FE4C7-0DE4-20BA-DF61-C8AA0438C627}"/>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66200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EA8A1D-0437-7020-B98F-5E6A15C6E87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CEF4D53-C8FF-7FFA-6B8D-AFE8B25248CA}"/>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4" name="Espace réservé du pied de page 3">
            <a:extLst>
              <a:ext uri="{FF2B5EF4-FFF2-40B4-BE49-F238E27FC236}">
                <a16:creationId xmlns:a16="http://schemas.microsoft.com/office/drawing/2014/main" id="{B36030B0-1BE7-A4E7-5106-F37AA39E83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60849EF-AB50-47F8-7A87-48BDD3A3FF34}"/>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382781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56741C-45E5-E736-0383-8148BE3B1A01}"/>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3" name="Espace réservé du pied de page 2">
            <a:extLst>
              <a:ext uri="{FF2B5EF4-FFF2-40B4-BE49-F238E27FC236}">
                <a16:creationId xmlns:a16="http://schemas.microsoft.com/office/drawing/2014/main" id="{52A9857C-B7D3-AA19-761A-306E8E04265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3B5C181-846E-E19F-867C-615069042789}"/>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154792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A2183-4400-8605-CF63-534C762A8B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3ABB52B-E6B5-2807-58C2-7791BA261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866AA52-2034-C0F4-BDB1-4CE547620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ECABD4-C704-A34E-7790-AF62982F0919}"/>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6" name="Espace réservé du pied de page 5">
            <a:extLst>
              <a:ext uri="{FF2B5EF4-FFF2-40B4-BE49-F238E27FC236}">
                <a16:creationId xmlns:a16="http://schemas.microsoft.com/office/drawing/2014/main" id="{36CE4F49-EC67-D344-5B80-1A0BD56B43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1C7EBD-9F9E-A83C-5B90-D4C382A56854}"/>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424323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119B6-7DDC-04C7-50FC-A343764B9D4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E1CB21-530F-E4EF-0E8E-EFE4A4FF9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A34A35E-DF62-871D-29AA-2B8512657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156D73-E642-CB75-5BD0-05A8E5886198}"/>
              </a:ext>
            </a:extLst>
          </p:cNvPr>
          <p:cNvSpPr>
            <a:spLocks noGrp="1"/>
          </p:cNvSpPr>
          <p:nvPr>
            <p:ph type="dt" sz="half" idx="10"/>
          </p:nvPr>
        </p:nvSpPr>
        <p:spPr/>
        <p:txBody>
          <a:bodyPr/>
          <a:lstStyle/>
          <a:p>
            <a:fld id="{E73D5A1E-7A7A-4DC5-B552-FB8059035D82}" type="datetimeFigureOut">
              <a:rPr lang="fr-FR" smtClean="0"/>
              <a:t>28/05/2023</a:t>
            </a:fld>
            <a:endParaRPr lang="fr-FR"/>
          </a:p>
        </p:txBody>
      </p:sp>
      <p:sp>
        <p:nvSpPr>
          <p:cNvPr id="6" name="Espace réservé du pied de page 5">
            <a:extLst>
              <a:ext uri="{FF2B5EF4-FFF2-40B4-BE49-F238E27FC236}">
                <a16:creationId xmlns:a16="http://schemas.microsoft.com/office/drawing/2014/main" id="{CB9912B6-EA1E-BD2E-4DAB-7359B19A67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925886-3CCE-484D-D2FA-3D426495AFDB}"/>
              </a:ext>
            </a:extLst>
          </p:cNvPr>
          <p:cNvSpPr>
            <a:spLocks noGrp="1"/>
          </p:cNvSpPr>
          <p:nvPr>
            <p:ph type="sldNum" sz="quarter" idx="12"/>
          </p:nvPr>
        </p:nvSpPr>
        <p:spPr/>
        <p:txBody>
          <a:bodyPr/>
          <a:lstStyle/>
          <a:p>
            <a:fld id="{B5379A27-450A-46E1-AB9B-910F56A62ED6}" type="slidenum">
              <a:rPr lang="fr-FR" smtClean="0"/>
              <a:t>‹N°›</a:t>
            </a:fld>
            <a:endParaRPr lang="fr-FR"/>
          </a:p>
        </p:txBody>
      </p:sp>
    </p:spTree>
    <p:extLst>
      <p:ext uri="{BB962C8B-B14F-4D97-AF65-F5344CB8AC3E}">
        <p14:creationId xmlns:p14="http://schemas.microsoft.com/office/powerpoint/2010/main" val="357457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1C4982A-700C-4716-C05F-861E4B1F9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B19A290-0615-AB0D-A6EE-D6E85BFDF4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1BD317-2CF3-8954-EEBA-C12DC9CF1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D5A1E-7A7A-4DC5-B552-FB8059035D82}" type="datetimeFigureOut">
              <a:rPr lang="fr-FR" smtClean="0"/>
              <a:t>28/05/2023</a:t>
            </a:fld>
            <a:endParaRPr lang="fr-FR"/>
          </a:p>
        </p:txBody>
      </p:sp>
      <p:sp>
        <p:nvSpPr>
          <p:cNvPr id="5" name="Espace réservé du pied de page 4">
            <a:extLst>
              <a:ext uri="{FF2B5EF4-FFF2-40B4-BE49-F238E27FC236}">
                <a16:creationId xmlns:a16="http://schemas.microsoft.com/office/drawing/2014/main" id="{F90C5E3E-D565-B7E6-4F9E-C6071A69D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EF59900-12FD-F096-242D-2438A972B3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79A27-450A-46E1-AB9B-910F56A62ED6}" type="slidenum">
              <a:rPr lang="fr-FR" smtClean="0"/>
              <a:t>‹N°›</a:t>
            </a:fld>
            <a:endParaRPr lang="fr-FR"/>
          </a:p>
        </p:txBody>
      </p:sp>
    </p:spTree>
    <p:extLst>
      <p:ext uri="{BB962C8B-B14F-4D97-AF65-F5344CB8AC3E}">
        <p14:creationId xmlns:p14="http://schemas.microsoft.com/office/powerpoint/2010/main" val="248477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rancetvinfo.fr/monde/europe/ukraine-manifestation-pro-europeenne-sans-precedent-depuis-la-revolution-orange-de-2004_466630.htm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francetvinfo.fr/monde/europe/manifestations-en-ukraine/l-article-a-lire-sur-l-ukraine-si-vous-ne-comprenez-rien-a-la-crise_534615.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geoconfluences.ens-lyon.fr/a-propos/annuaire/bourdin-sebastien"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geoconfluences.ens-lyon.fr/informations-scientifiques/dossiers-regionaux/territoires-europeens-regions-etats-union/articles-scientifiques/elargissements-union-europeenne" TargetMode="External"/><Relationship Id="rId7" Type="http://schemas.openxmlformats.org/officeDocument/2006/relationships/hyperlink" Target="https://www.defense.gouv.fr/lhistoire-leurope-defense-0" TargetMode="External"/><Relationship Id="rId2" Type="http://schemas.openxmlformats.org/officeDocument/2006/relationships/hyperlink" Target="https://enseignants.lumni.fr/parcours/1154/1991-2022-l-ukraine-une-independance-entravee.html" TargetMode="External"/><Relationship Id="rId1" Type="http://schemas.openxmlformats.org/officeDocument/2006/relationships/slideLayout" Target="../slideLayouts/slideLayout7.xml"/><Relationship Id="rId6" Type="http://schemas.openxmlformats.org/officeDocument/2006/relationships/hyperlink" Target="https://www.touteleurope.eu/l-europe-en-region/la-politique-europeenne-de-cohesion-en-3-minutes/" TargetMode="External"/><Relationship Id="rId5" Type="http://schemas.openxmlformats.org/officeDocument/2006/relationships/hyperlink" Target="https://www.aphg.fr/La-guerre-d-Ukraine-en-son-contexte" TargetMode="External"/><Relationship Id="rId4" Type="http://schemas.openxmlformats.org/officeDocument/2006/relationships/hyperlink" Target="https://geoconfluences.ens-lyon.fr/actualites/eclairage/guerre-en-ukraine-quelques-cl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nsilium.europa.eu/fr/policies/enlargement/ukraine/"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9F14B-6E09-C440-F3C0-B770F1EA5D29}"/>
              </a:ext>
            </a:extLst>
          </p:cNvPr>
          <p:cNvSpPr>
            <a:spLocks noGrp="1"/>
          </p:cNvSpPr>
          <p:nvPr>
            <p:ph type="ctrTitle"/>
          </p:nvPr>
        </p:nvSpPr>
        <p:spPr/>
        <p:txBody>
          <a:bodyPr/>
          <a:lstStyle/>
          <a:p>
            <a:r>
              <a:rPr lang="fr-FR" dirty="0"/>
              <a:t>L’Union européenne et le conflit russo-ukrainien</a:t>
            </a:r>
          </a:p>
        </p:txBody>
      </p:sp>
      <p:sp>
        <p:nvSpPr>
          <p:cNvPr id="3" name="Sous-titre 2">
            <a:extLst>
              <a:ext uri="{FF2B5EF4-FFF2-40B4-BE49-F238E27FC236}">
                <a16:creationId xmlns:a16="http://schemas.microsoft.com/office/drawing/2014/main" id="{15BF0325-C88E-362A-2D15-F2FA5054E2F6}"/>
              </a:ext>
            </a:extLst>
          </p:cNvPr>
          <p:cNvSpPr>
            <a:spLocks noGrp="1"/>
          </p:cNvSpPr>
          <p:nvPr>
            <p:ph type="subTitle" idx="1"/>
          </p:nvPr>
        </p:nvSpPr>
        <p:spPr/>
        <p:txBody>
          <a:bodyPr/>
          <a:lstStyle/>
          <a:p>
            <a:r>
              <a:rPr lang="fr-FR" dirty="0"/>
              <a:t>Proposition pédagogique</a:t>
            </a:r>
          </a:p>
          <a:p>
            <a:r>
              <a:rPr lang="fr-FR" dirty="0"/>
              <a:t>L. Arnaud-Mai 2023</a:t>
            </a:r>
          </a:p>
        </p:txBody>
      </p:sp>
    </p:spTree>
    <p:extLst>
      <p:ext uri="{BB962C8B-B14F-4D97-AF65-F5344CB8AC3E}">
        <p14:creationId xmlns:p14="http://schemas.microsoft.com/office/powerpoint/2010/main" val="2964772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3723C91-E584-6A75-6178-193F45616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15" y="434287"/>
            <a:ext cx="8387939" cy="5685159"/>
          </a:xfrm>
          <a:prstGeom prst="rect">
            <a:avLst/>
          </a:prstGeom>
        </p:spPr>
      </p:pic>
      <p:sp>
        <p:nvSpPr>
          <p:cNvPr id="4" name="ZoneTexte 3">
            <a:extLst>
              <a:ext uri="{FF2B5EF4-FFF2-40B4-BE49-F238E27FC236}">
                <a16:creationId xmlns:a16="http://schemas.microsoft.com/office/drawing/2014/main" id="{911DDFA2-B564-09A9-017F-89C6350C8D7C}"/>
              </a:ext>
            </a:extLst>
          </p:cNvPr>
          <p:cNvSpPr txBox="1"/>
          <p:nvPr/>
        </p:nvSpPr>
        <p:spPr>
          <a:xfrm>
            <a:off x="8751354" y="434287"/>
            <a:ext cx="3440646" cy="6309420"/>
          </a:xfrm>
          <a:prstGeom prst="rect">
            <a:avLst/>
          </a:prstGeom>
          <a:noFill/>
        </p:spPr>
        <p:txBody>
          <a:bodyPr wrap="square" rtlCol="0">
            <a:spAutoFit/>
          </a:bodyPr>
          <a:lstStyle/>
          <a:p>
            <a:r>
              <a:rPr lang="fr-FR" sz="2800" dirty="0"/>
              <a:t>Révolution orange en 2004 et élections présidentielles: </a:t>
            </a:r>
          </a:p>
          <a:p>
            <a:r>
              <a:rPr lang="fr-FR" sz="2800" dirty="0"/>
              <a:t>Victoire électorale de </a:t>
            </a:r>
            <a:r>
              <a:rPr lang="fr-FR" sz="2800" dirty="0" err="1"/>
              <a:t>Ioutchenko</a:t>
            </a:r>
            <a:r>
              <a:rPr lang="fr-FR" sz="2800" dirty="0"/>
              <a:t>, président pro-européen.</a:t>
            </a:r>
          </a:p>
          <a:p>
            <a:endParaRPr lang="fr-FR" sz="1200" dirty="0"/>
          </a:p>
          <a:p>
            <a:r>
              <a:rPr lang="fr-FR" sz="2800" dirty="0"/>
              <a:t>-(</a:t>
            </a:r>
            <a:r>
              <a:rPr lang="fr-FR" sz="2800" dirty="0" err="1"/>
              <a:t>cf</a:t>
            </a:r>
            <a:r>
              <a:rPr lang="fr-FR" sz="2800" dirty="0"/>
              <a:t> document) Des dissensions dans le pays entre pro-européens et pro-russes mais un</a:t>
            </a:r>
          </a:p>
          <a:p>
            <a:r>
              <a:rPr lang="fr-FR" sz="2800" dirty="0"/>
              <a:t>1</a:t>
            </a:r>
            <a:r>
              <a:rPr lang="fr-FR" sz="2800" baseline="30000" dirty="0"/>
              <a:t>er</a:t>
            </a:r>
            <a:r>
              <a:rPr lang="fr-FR" sz="2800" dirty="0"/>
              <a:t> accord avec l’UE (partenariat oriental en 2008)</a:t>
            </a:r>
          </a:p>
        </p:txBody>
      </p:sp>
    </p:spTree>
    <p:extLst>
      <p:ext uri="{BB962C8B-B14F-4D97-AF65-F5344CB8AC3E}">
        <p14:creationId xmlns:p14="http://schemas.microsoft.com/office/powerpoint/2010/main" val="103314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D78846F-1E05-2A2D-DAA7-B9FA191FB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94" y="548640"/>
            <a:ext cx="8960046" cy="5045232"/>
          </a:xfrm>
          <a:prstGeom prst="rect">
            <a:avLst/>
          </a:prstGeom>
        </p:spPr>
      </p:pic>
      <p:sp>
        <p:nvSpPr>
          <p:cNvPr id="4" name="ZoneTexte 3">
            <a:extLst>
              <a:ext uri="{FF2B5EF4-FFF2-40B4-BE49-F238E27FC236}">
                <a16:creationId xmlns:a16="http://schemas.microsoft.com/office/drawing/2014/main" id="{1357A05E-280C-08FE-27F3-8F47F8F92434}"/>
              </a:ext>
            </a:extLst>
          </p:cNvPr>
          <p:cNvSpPr txBox="1"/>
          <p:nvPr/>
        </p:nvSpPr>
        <p:spPr>
          <a:xfrm>
            <a:off x="484094" y="5806673"/>
            <a:ext cx="9520518" cy="1070871"/>
          </a:xfrm>
          <a:prstGeom prst="rect">
            <a:avLst/>
          </a:prstGeom>
          <a:noFill/>
        </p:spPr>
        <p:txBody>
          <a:bodyPr wrap="square" rtlCol="0">
            <a:spAutoFit/>
          </a:bodyPr>
          <a:lstStyle/>
          <a:p>
            <a:pPr>
              <a:lnSpc>
                <a:spcPct val="107000"/>
              </a:lnSpc>
              <a:spcAft>
                <a:spcPts val="800"/>
              </a:spcAft>
            </a:pPr>
            <a:r>
              <a:rPr lang="fr-F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https://www.francetvinfo.fr/monde/europe/ukraine-manifestation-pro-europeenne-sans-precedent-depuis-la-revolution-orange-de-2004_466630.html</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Publié le 24/11/2013 21:19 Mis à jour le 02/12/2013 10:38 </a:t>
            </a:r>
            <a:endParaRPr lang="fr-FR" dirty="0"/>
          </a:p>
        </p:txBody>
      </p:sp>
      <p:sp>
        <p:nvSpPr>
          <p:cNvPr id="5" name="ZoneTexte 4">
            <a:extLst>
              <a:ext uri="{FF2B5EF4-FFF2-40B4-BE49-F238E27FC236}">
                <a16:creationId xmlns:a16="http://schemas.microsoft.com/office/drawing/2014/main" id="{172C2CBF-88D6-1163-5218-D5F1E22865AD}"/>
              </a:ext>
            </a:extLst>
          </p:cNvPr>
          <p:cNvSpPr txBox="1"/>
          <p:nvPr/>
        </p:nvSpPr>
        <p:spPr>
          <a:xfrm>
            <a:off x="9444140" y="386101"/>
            <a:ext cx="2747860" cy="2739211"/>
          </a:xfrm>
          <a:prstGeom prst="rect">
            <a:avLst/>
          </a:prstGeom>
          <a:noFill/>
        </p:spPr>
        <p:txBody>
          <a:bodyPr wrap="square" rtlCol="0">
            <a:spAutoFit/>
          </a:bodyPr>
          <a:lstStyle/>
          <a:p>
            <a:r>
              <a:rPr lang="fr-FR" sz="2800" u="sng" kern="100" dirty="0">
                <a:effectLst/>
                <a:latin typeface="Calibri" panose="020F0502020204030204" pitchFamily="34" charset="0"/>
                <a:ea typeface="Calibri" panose="020F0502020204030204" pitchFamily="34" charset="0"/>
                <a:cs typeface="Times New Roman" panose="02020603050405020304" pitchFamily="18" charset="0"/>
              </a:rPr>
              <a:t>La révolution place Maïdan 2013-2014</a:t>
            </a:r>
          </a:p>
          <a:p>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kern="100" dirty="0">
                <a:effectLst/>
                <a:latin typeface="Calibri" panose="020F0502020204030204" pitchFamily="34" charset="0"/>
                <a:ea typeface="Calibri" panose="020F0502020204030204" pitchFamily="34" charset="0"/>
                <a:cs typeface="Times New Roman" panose="02020603050405020304" pitchFamily="18" charset="0"/>
              </a:rPr>
              <a:t>24 novembre 2013.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(SERGEI SUPINSKY / AFP)</a:t>
            </a:r>
          </a:p>
          <a:p>
            <a:endParaRPr lang="fr-FR" dirty="0"/>
          </a:p>
        </p:txBody>
      </p:sp>
    </p:spTree>
    <p:extLst>
      <p:ext uri="{BB962C8B-B14F-4D97-AF65-F5344CB8AC3E}">
        <p14:creationId xmlns:p14="http://schemas.microsoft.com/office/powerpoint/2010/main" val="3581195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228EDD8-EAAE-FB42-01D5-3F2E6EDE6945}"/>
              </a:ext>
            </a:extLst>
          </p:cNvPr>
          <p:cNvSpPr txBox="1"/>
          <p:nvPr/>
        </p:nvSpPr>
        <p:spPr>
          <a:xfrm>
            <a:off x="393896" y="225083"/>
            <a:ext cx="11676184" cy="6495368"/>
          </a:xfrm>
          <a:prstGeom prst="rect">
            <a:avLst/>
          </a:prstGeom>
          <a:noFill/>
        </p:spPr>
        <p:txBody>
          <a:bodyPr wrap="square" rtlCol="0">
            <a:spAutoFit/>
          </a:bodyPr>
          <a:lstStyle/>
          <a:p>
            <a:pPr>
              <a:lnSpc>
                <a:spcPct val="107000"/>
              </a:lnSpc>
              <a:spcAft>
                <a:spcPts val="800"/>
              </a:spcAft>
            </a:pPr>
            <a:r>
              <a:rPr lang="fr-FR" dirty="0"/>
              <a:t>Article </a:t>
            </a:r>
            <a:r>
              <a:rPr lang="fr-FR" kern="100" dirty="0">
                <a:latin typeface="Calibri" panose="020F0502020204030204" pitchFamily="34" charset="0"/>
                <a:ea typeface="Calibri" panose="020F0502020204030204" pitchFamily="34" charset="0"/>
                <a:cs typeface="Times New Roman" panose="02020603050405020304" pitchFamily="18" charset="0"/>
              </a:rPr>
              <a:t>de</a:t>
            </a:r>
            <a:r>
              <a:rPr lang="fr-FR" b="1" kern="100" dirty="0">
                <a:latin typeface="Calibri" panose="020F0502020204030204" pitchFamily="34" charset="0"/>
                <a:ea typeface="Calibri" panose="020F0502020204030204" pitchFamily="34" charset="0"/>
                <a:cs typeface="Times New Roman" panose="02020603050405020304" pitchFamily="18" charset="0"/>
              </a:rPr>
              <a:t> Gael Cogné</a:t>
            </a:r>
            <a:r>
              <a:rPr lang="fr-FR" kern="100" dirty="0">
                <a:latin typeface="Calibri" panose="020F0502020204030204" pitchFamily="34" charset="0"/>
                <a:ea typeface="Calibri" panose="020F0502020204030204" pitchFamily="34" charset="0"/>
                <a:cs typeface="Times New Roman" panose="02020603050405020304" pitchFamily="18" charset="0"/>
              </a:rPr>
              <a:t> pour France Info, publié le 21/02/2014 </a:t>
            </a:r>
            <a:r>
              <a:rPr lang="fr-FR" sz="11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https://www.francetvinfo.fr/monde/europe/manifestations-en-ukraine/l-article-a-lire-sur-l-ukraine-si-vous-ne-comprenez-rien-a-la-crise_534615.html</a:t>
            </a:r>
            <a:endParaRPr lang="fr-FR" sz="11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Calibri" panose="020F0502020204030204" pitchFamily="34" charset="0"/>
              </a:rPr>
              <a:t>« L'Ukraine s'enfonce dans la violence : jeudi 20 février [2014], les affrontements entre manifestants et forces de l'ordre ont fait plus de 60 morts à Kiev, place Maïdan, trois mois après le début de mouvements de protestation massifs.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Calibri" panose="020F0502020204030204" pitchFamily="34" charset="0"/>
              </a:rPr>
              <a:t>En 2012, l'Ukraine se classait 78e à l'Indice de développement humain. Son indice est comparable à celui du Pérou ou de l'Iran. Depuis la chute de l'URSS, la croissance ukrainienne fait le yoyo. En chute libre au début des années 90, elle rebondit au début des années 2000, avant de replonger brutalement en 2009, puis de reprendre. Aujourd'hui, la croissance est </a:t>
            </a:r>
            <a:r>
              <a:rPr lang="fr-FR" sz="1800" strike="noStrike" kern="100" dirty="0">
                <a:effectLst/>
                <a:latin typeface="Calibri" panose="020F0502020204030204" pitchFamily="34" charset="0"/>
                <a:ea typeface="Calibri" panose="020F0502020204030204" pitchFamily="34" charset="0"/>
                <a:cs typeface="Calibri" panose="020F0502020204030204" pitchFamily="34" charset="0"/>
              </a:rPr>
              <a:t>en berne</a:t>
            </a:r>
            <a:r>
              <a:rPr lang="fr-FR" sz="1800" kern="100" dirty="0">
                <a:effectLst/>
                <a:latin typeface="Calibri" panose="020F0502020204030204" pitchFamily="34" charset="0"/>
                <a:ea typeface="Calibri" panose="020F0502020204030204" pitchFamily="34" charset="0"/>
                <a:cs typeface="Calibri" panose="020F0502020204030204" pitchFamily="34" charset="0"/>
              </a:rPr>
              <a:t> (0,4% en 2013). Le pays a un gros problème de corruption.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Calibri" panose="020F0502020204030204" pitchFamily="34" charset="0"/>
              </a:rPr>
              <a:t>Surtout, le 21 novembre 2013, le gouvernement de Kiev suspend les négociations sur un accord d'association avec l'Union européenne. Les tractations duraient depuis cinq ans et la signature était prévue pour la semaine suivante. S'en suit une vague de manifestations à Kiev. Les protestataires réclament la signature de l'accord. Les manifestations sont violemment réprimées. Mais ce n'est pas tout. Dans les cortèges, des manifestants scandent </a:t>
            </a:r>
            <a:r>
              <a:rPr lang="fr-FR" sz="1800" i="1" kern="100" dirty="0">
                <a:effectLst/>
                <a:latin typeface="Calibri" panose="020F0502020204030204" pitchFamily="34" charset="0"/>
                <a:ea typeface="Calibri" panose="020F0502020204030204" pitchFamily="34" charset="0"/>
                <a:cs typeface="Calibri" panose="020F0502020204030204" pitchFamily="34" charset="0"/>
              </a:rPr>
              <a:t>"Ianoukovitch</a:t>
            </a:r>
            <a:r>
              <a:rPr lang="fr-FR" sz="1800" kern="100" dirty="0">
                <a:effectLst/>
                <a:latin typeface="Calibri" panose="020F0502020204030204" pitchFamily="34" charset="0"/>
                <a:ea typeface="Calibri" panose="020F0502020204030204" pitchFamily="34" charset="0"/>
                <a:cs typeface="Calibri" panose="020F0502020204030204" pitchFamily="34" charset="0"/>
              </a:rPr>
              <a:t> [le président]</a:t>
            </a:r>
            <a:r>
              <a:rPr lang="fr-FR" sz="1800" i="1" kern="100" dirty="0">
                <a:effectLst/>
                <a:latin typeface="Calibri" panose="020F0502020204030204" pitchFamily="34" charset="0"/>
                <a:ea typeface="Calibri" panose="020F0502020204030204" pitchFamily="34" charset="0"/>
                <a:cs typeface="Calibri" panose="020F0502020204030204" pitchFamily="34" charset="0"/>
              </a:rPr>
              <a:t> dégage !"</a:t>
            </a:r>
            <a:r>
              <a:rPr lang="fr-FR" sz="1800" kern="100" dirty="0">
                <a:effectLst/>
                <a:latin typeface="Calibri" panose="020F0502020204030204" pitchFamily="34" charset="0"/>
                <a:ea typeface="Calibri" panose="020F0502020204030204" pitchFamily="34" charset="0"/>
                <a:cs typeface="Calibri" panose="020F0502020204030204" pitchFamily="34" charset="0"/>
              </a:rPr>
              <a:t> et brandissent des pancartes où est inscrit </a:t>
            </a:r>
            <a:r>
              <a:rPr lang="fr-FR" sz="1800" i="1" kern="100" dirty="0">
                <a:effectLst/>
                <a:latin typeface="Calibri" panose="020F0502020204030204" pitchFamily="34" charset="0"/>
                <a:ea typeface="Calibri" panose="020F0502020204030204" pitchFamily="34" charset="0"/>
                <a:cs typeface="Calibri" panose="020F0502020204030204" pitchFamily="34" charset="0"/>
              </a:rPr>
              <a:t>"Nous ne sommes pas l'URSS, nous sommes l'UE"</a:t>
            </a:r>
            <a:r>
              <a:rPr lang="fr-FR" sz="1800" kern="100" dirty="0">
                <a:effectLst/>
                <a:latin typeface="Calibri" panose="020F0502020204030204" pitchFamily="34" charset="0"/>
                <a:ea typeface="Calibri" panose="020F0502020204030204" pitchFamily="34" charset="0"/>
                <a:cs typeface="Calibri" panose="020F0502020204030204" pitchFamily="34" charset="0"/>
              </a:rPr>
              <a:t>. Dès le début apparaissent donc deux lignes de fractures : le rejet du président et le rejet de l'influence russe. C'est là que la Russie entre en jeu. Le président russe Vladimir Poutine veut une grande union eurasienne. Elle ne peut pas se faire sans l'Ukraine. De plus, le gaz russe exporté vers l'Europe transite par l'Ukraine. Enfin, l'Ukraine n'est pas qu'un enjeu économique et stratégique, pour la Russie, c'est aussi un enjeu symbolique. Qu'elle gagne le camp occidental fragiliserait le président Vladimir Poutine dans son propre pays. Les Ukrainiens sont divisés depuis longtemps entre pro-européens et nationalistes à l'ouest et pro-russes à l'est. Mais ils sont de plus en plus agacés par leur président et la corruption de son régime. Les manifestants réclament plus de démocratie. Le président ukrainien a tergiversé pour tenter d'amadouer la contestation. Il a finalement opté pour la force face aux manifestants, mardi 18 février. Le pays est à deux doigts de basculer dans la guerre civile.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8414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9500D9-A591-4543-6C9D-23B99CD9FF69}"/>
              </a:ext>
            </a:extLst>
          </p:cNvPr>
          <p:cNvSpPr txBox="1"/>
          <p:nvPr/>
        </p:nvSpPr>
        <p:spPr>
          <a:xfrm>
            <a:off x="309489" y="267286"/>
            <a:ext cx="11633981" cy="4349524"/>
          </a:xfrm>
          <a:prstGeom prst="rect">
            <a:avLst/>
          </a:prstGeom>
          <a:noFill/>
        </p:spPr>
        <p:txBody>
          <a:bodyPr wrap="square" rtlCol="0">
            <a:spAutoFit/>
          </a:bodyPr>
          <a:lstStyle/>
          <a:p>
            <a:pPr>
              <a:lnSpc>
                <a:spcPct val="107000"/>
              </a:lnSpc>
              <a:spcAft>
                <a:spcPts val="800"/>
              </a:spcAft>
            </a:pPr>
            <a:r>
              <a:rPr lang="fr-FR" sz="2400" u="sng" kern="100" dirty="0">
                <a:latin typeface="Calibri" panose="020F0502020204030204" pitchFamily="34" charset="0"/>
                <a:ea typeface="Calibri" panose="020F0502020204030204" pitchFamily="34" charset="0"/>
                <a:cs typeface="Times New Roman" panose="02020603050405020304" pitchFamily="18" charset="0"/>
              </a:rPr>
              <a:t>Activité : analyser et comprendre un document </a:t>
            </a:r>
            <a:r>
              <a:rPr lang="fr-FR" sz="2400"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2400" kern="100" dirty="0">
                <a:latin typeface="Calibri" panose="020F0502020204030204" pitchFamily="34" charset="0"/>
                <a:ea typeface="Calibri" panose="020F0502020204030204" pitchFamily="34" charset="0"/>
                <a:cs typeface="Times New Roman" panose="02020603050405020304" pitchFamily="18" charset="0"/>
              </a:rPr>
              <a:t>1.Pourquoi certains Ukrainiens manifestent-ils depuis novembre 2013 dans les rues de Kiev ? </a:t>
            </a:r>
          </a:p>
          <a:p>
            <a:pPr>
              <a:lnSpc>
                <a:spcPct val="107000"/>
              </a:lnSpc>
              <a:spcAft>
                <a:spcPts val="800"/>
              </a:spcAft>
            </a:pP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kern="100" dirty="0">
                <a:latin typeface="Calibri" panose="020F0502020204030204" pitchFamily="34" charset="0"/>
                <a:ea typeface="Calibri" panose="020F0502020204030204" pitchFamily="34" charset="0"/>
                <a:cs typeface="Times New Roman" panose="02020603050405020304" pitchFamily="18" charset="0"/>
              </a:rPr>
              <a:t>2</a:t>
            </a: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-Pourquoi peut-on parler d’un climat de guerre civile en février 2014 ? </a:t>
            </a:r>
          </a:p>
          <a:p>
            <a:pPr>
              <a:lnSpc>
                <a:spcPct val="107000"/>
              </a:lnSpc>
              <a:spcAft>
                <a:spcPts val="800"/>
              </a:spcAft>
            </a:pPr>
            <a:endParaRPr lang="fr-FR" sz="2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kern="100" dirty="0">
                <a:latin typeface="Calibri" panose="020F0502020204030204" pitchFamily="34" charset="0"/>
                <a:ea typeface="Calibri" panose="020F0502020204030204" pitchFamily="34" charset="0"/>
                <a:cs typeface="Times New Roman" panose="02020603050405020304" pitchFamily="18" charset="0"/>
              </a:rPr>
              <a:t>3</a:t>
            </a: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-Que réclament les manifestants de la place Maidan ? Souligne les éléments en bleu dans le texte.</a:t>
            </a:r>
          </a:p>
          <a:p>
            <a:pPr>
              <a:lnSpc>
                <a:spcPct val="107000"/>
              </a:lnSpc>
              <a:spcAft>
                <a:spcPts val="800"/>
              </a:spcAft>
            </a:pP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4.Quelle est la position des autorités russes sur </a:t>
            </a:r>
            <a:r>
              <a:rPr lang="fr-FR" sz="2400" kern="100" dirty="0">
                <a:latin typeface="Calibri" panose="020F0502020204030204" pitchFamily="34" charset="0"/>
                <a:ea typeface="Calibri" panose="020F0502020204030204" pitchFamily="34" charset="0"/>
                <a:cs typeface="Times New Roman" panose="02020603050405020304" pitchFamily="18" charset="0"/>
              </a:rPr>
              <a:t>le rapprochement avec l’UE</a:t>
            </a: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  ? </a:t>
            </a:r>
            <a:endParaRPr lang="fr-FR" dirty="0"/>
          </a:p>
        </p:txBody>
      </p:sp>
    </p:spTree>
    <p:extLst>
      <p:ext uri="{BB962C8B-B14F-4D97-AF65-F5344CB8AC3E}">
        <p14:creationId xmlns:p14="http://schemas.microsoft.com/office/powerpoint/2010/main" val="142455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9500D9-A591-4543-6C9D-23B99CD9FF69}"/>
              </a:ext>
            </a:extLst>
          </p:cNvPr>
          <p:cNvSpPr txBox="1"/>
          <p:nvPr/>
        </p:nvSpPr>
        <p:spPr>
          <a:xfrm>
            <a:off x="279009" y="225083"/>
            <a:ext cx="11633981" cy="6910546"/>
          </a:xfrm>
          <a:prstGeom prst="rect">
            <a:avLst/>
          </a:prstGeom>
          <a:noFill/>
        </p:spPr>
        <p:txBody>
          <a:bodyPr wrap="square" rtlCol="0">
            <a:spAutoFit/>
          </a:bodyPr>
          <a:lstStyle/>
          <a:p>
            <a:pPr>
              <a:lnSpc>
                <a:spcPct val="107000"/>
              </a:lnSpc>
              <a:spcAft>
                <a:spcPts val="800"/>
              </a:spcAft>
            </a:pPr>
            <a:r>
              <a:rPr lang="fr-FR" sz="2400" kern="100" dirty="0">
                <a:latin typeface="Calibri" panose="020F0502020204030204" pitchFamily="34" charset="0"/>
                <a:ea typeface="Calibri" panose="020F0502020204030204" pitchFamily="34" charset="0"/>
                <a:cs typeface="Times New Roman" panose="02020603050405020304" pitchFamily="18" charset="0"/>
              </a:rPr>
              <a:t>1.Pourquoi certains Ukrainiens manifestent-ils depuis novembre 2013 dans les rues de Kiev ? </a:t>
            </a:r>
            <a:r>
              <a:rPr lang="fr-FR" sz="2400" i="1" kern="100" dirty="0">
                <a:latin typeface="Calibri" panose="020F0502020204030204" pitchFamily="34" charset="0"/>
                <a:ea typeface="Calibri" panose="020F0502020204030204" pitchFamily="34" charset="0"/>
                <a:cs typeface="Times New Roman" panose="02020603050405020304" pitchFamily="18" charset="0"/>
              </a:rPr>
              <a:t>Ils manifestent suite au refus du président Ianoukovitch de signer un accord économique qui renforcerait les liens avec l’Union européenne. Le président souhaite plutôt développer une alliance avec la Russie.</a:t>
            </a:r>
          </a:p>
          <a:p>
            <a:pPr>
              <a:lnSpc>
                <a:spcPct val="107000"/>
              </a:lnSpc>
              <a:spcAft>
                <a:spcPts val="800"/>
              </a:spcAft>
            </a:pPr>
            <a:r>
              <a:rPr lang="fr-FR" sz="2400" kern="100" dirty="0">
                <a:latin typeface="Calibri" panose="020F0502020204030204" pitchFamily="34" charset="0"/>
                <a:ea typeface="Calibri" panose="020F0502020204030204" pitchFamily="34" charset="0"/>
                <a:cs typeface="Times New Roman" panose="02020603050405020304" pitchFamily="18" charset="0"/>
              </a:rPr>
              <a:t>2</a:t>
            </a: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-Pourquoi peut-on parler d’un climat de guerre civile en février 2014 ?  </a:t>
            </a:r>
            <a:r>
              <a:rPr lang="fr-FR" sz="2400" i="1" kern="100" dirty="0">
                <a:effectLst/>
                <a:latin typeface="Calibri" panose="020F0502020204030204" pitchFamily="34" charset="0"/>
                <a:ea typeface="Calibri" panose="020F0502020204030204" pitchFamily="34" charset="0"/>
                <a:cs typeface="Times New Roman" panose="02020603050405020304" pitchFamily="18" charset="0"/>
              </a:rPr>
              <a:t>Il y a des ukrainiens pro-russes et des Ukrainiens pro-européens. Surtout, la répression du gouvernement fait 60 morts parmi les manifestants. (plus de 100 morts au total)</a:t>
            </a:r>
          </a:p>
          <a:p>
            <a:pPr>
              <a:lnSpc>
                <a:spcPct val="107000"/>
              </a:lnSpc>
              <a:spcAft>
                <a:spcPts val="800"/>
              </a:spcAft>
            </a:pPr>
            <a:r>
              <a:rPr lang="fr-FR" sz="2400" kern="100" dirty="0">
                <a:latin typeface="Calibri" panose="020F0502020204030204" pitchFamily="34" charset="0"/>
                <a:ea typeface="Calibri" panose="020F0502020204030204" pitchFamily="34" charset="0"/>
                <a:cs typeface="Times New Roman" panose="02020603050405020304" pitchFamily="18" charset="0"/>
              </a:rPr>
              <a:t>3</a:t>
            </a: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-Que réclament les manifestants de la place Maidan ? Souligne les éléments en bleu dans le texte.   </a:t>
            </a:r>
            <a:r>
              <a:rPr lang="fr-FR" sz="2400" i="1" kern="100" dirty="0">
                <a:effectLst/>
                <a:latin typeface="Calibri" panose="020F0502020204030204" pitchFamily="34" charset="0"/>
                <a:ea typeface="Calibri" panose="020F0502020204030204" pitchFamily="34" charset="0"/>
                <a:cs typeface="Calibri" panose="020F0502020204030204" pitchFamily="34" charset="0"/>
              </a:rPr>
              <a:t>"Ianoukovitch</a:t>
            </a:r>
            <a:r>
              <a:rPr lang="fr-FR" sz="2400" kern="100" dirty="0">
                <a:effectLst/>
                <a:latin typeface="Calibri" panose="020F0502020204030204" pitchFamily="34" charset="0"/>
                <a:ea typeface="Calibri" panose="020F0502020204030204" pitchFamily="34" charset="0"/>
                <a:cs typeface="Calibri" panose="020F0502020204030204" pitchFamily="34" charset="0"/>
              </a:rPr>
              <a:t> [le président]</a:t>
            </a:r>
            <a:r>
              <a:rPr lang="fr-FR" sz="2400" i="1" kern="100" dirty="0">
                <a:effectLst/>
                <a:latin typeface="Calibri" panose="020F0502020204030204" pitchFamily="34" charset="0"/>
                <a:ea typeface="Calibri" panose="020F0502020204030204" pitchFamily="34" charset="0"/>
                <a:cs typeface="Calibri" panose="020F0502020204030204" pitchFamily="34" charset="0"/>
              </a:rPr>
              <a:t> dégage ! » , "Nous ne sommes pas l'URSS, nous sommes l'UE"</a:t>
            </a:r>
            <a:r>
              <a:rPr lang="fr-FR" sz="2400" kern="100" dirty="0">
                <a:effectLst/>
                <a:latin typeface="Calibri" panose="020F0502020204030204" pitchFamily="34" charset="0"/>
                <a:ea typeface="Calibri" panose="020F0502020204030204" pitchFamily="34" charset="0"/>
                <a:cs typeface="Calibri" panose="020F0502020204030204" pitchFamily="34" charset="0"/>
              </a:rPr>
              <a:t>. « le rejet du président et le rejet de l'influence russe » « Les manifestants réclament plus de démocratie. »</a:t>
            </a:r>
          </a:p>
          <a:p>
            <a:pPr>
              <a:lnSpc>
                <a:spcPct val="107000"/>
              </a:lnSpc>
              <a:spcAft>
                <a:spcPts val="800"/>
              </a:spcAft>
            </a:pPr>
            <a:r>
              <a:rPr lang="fr-FR" sz="2400" kern="100" dirty="0">
                <a:latin typeface="Calibri" panose="020F0502020204030204" pitchFamily="34" charset="0"/>
                <a:ea typeface="Calibri" panose="020F0502020204030204" pitchFamily="34" charset="0"/>
                <a:cs typeface="Calibri" panose="020F0502020204030204" pitchFamily="34" charset="0"/>
              </a:rPr>
              <a:t>=&gt;</a:t>
            </a:r>
            <a:r>
              <a:rPr lang="fr-FR" sz="2400" i="1" kern="100" dirty="0">
                <a:latin typeface="Calibri" panose="020F0502020204030204" pitchFamily="34" charset="0"/>
                <a:ea typeface="Calibri" panose="020F0502020204030204" pitchFamily="34" charset="0"/>
                <a:cs typeface="Times New Roman" panose="02020603050405020304" pitchFamily="18" charset="0"/>
              </a:rPr>
              <a:t>Ils réclament l’é</a:t>
            </a:r>
            <a:r>
              <a:rPr lang="fr-FR" sz="2400" i="1" kern="100" dirty="0">
                <a:effectLst/>
                <a:latin typeface="Calibri" panose="020F0502020204030204" pitchFamily="34" charset="0"/>
                <a:ea typeface="Calibri" panose="020F0502020204030204" pitchFamily="34" charset="0"/>
                <a:cs typeface="Times New Roman" panose="02020603050405020304" pitchFamily="18" charset="0"/>
              </a:rPr>
              <a:t>viction du président corrompu et pro russe, la fin de l’influence russe sur le pays , l’adhésion sans retard à l’Union européenne, la démocratie.</a:t>
            </a:r>
          </a:p>
          <a:p>
            <a:pPr>
              <a:lnSpc>
                <a:spcPct val="107000"/>
              </a:lnSpc>
              <a:spcAft>
                <a:spcPts val="800"/>
              </a:spcAft>
            </a:pP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4.Quelle est la position des autorités russes sur </a:t>
            </a:r>
            <a:r>
              <a:rPr lang="fr-FR" sz="2400" kern="100" dirty="0">
                <a:latin typeface="Calibri" panose="020F0502020204030204" pitchFamily="34" charset="0"/>
                <a:ea typeface="Calibri" panose="020F0502020204030204" pitchFamily="34" charset="0"/>
                <a:cs typeface="Times New Roman" panose="02020603050405020304" pitchFamily="18" charset="0"/>
              </a:rPr>
              <a:t>le rapprochement avec l’UE</a:t>
            </a: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 ? </a:t>
            </a:r>
            <a:r>
              <a:rPr lang="fr-FR" sz="2400" i="1" kern="100" dirty="0">
                <a:effectLst/>
                <a:latin typeface="Calibri" panose="020F0502020204030204" pitchFamily="34" charset="0"/>
                <a:ea typeface="Calibri" panose="020F0502020204030204" pitchFamily="34" charset="0"/>
                <a:cs typeface="Times New Roman" panose="02020603050405020304" pitchFamily="18" charset="0"/>
              </a:rPr>
              <a:t>Les Russes refusent que l’Ukraine (ex pays de l’URSS) adhère à l’UE afin d’exercer un contrôle sur elle et afin de l’intégrer pleinement dans son alliance.</a:t>
            </a:r>
            <a:endParaRPr lang="fr-FR" dirty="0"/>
          </a:p>
        </p:txBody>
      </p:sp>
    </p:spTree>
    <p:extLst>
      <p:ext uri="{BB962C8B-B14F-4D97-AF65-F5344CB8AC3E}">
        <p14:creationId xmlns:p14="http://schemas.microsoft.com/office/powerpoint/2010/main" val="341949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6E547DA-9227-4717-BEDB-486824CD6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1046119"/>
            <a:ext cx="7397262" cy="5649658"/>
          </a:xfrm>
          <a:prstGeom prst="rect">
            <a:avLst/>
          </a:prstGeom>
        </p:spPr>
      </p:pic>
      <p:sp>
        <p:nvSpPr>
          <p:cNvPr id="4" name="ZoneTexte 3">
            <a:extLst>
              <a:ext uri="{FF2B5EF4-FFF2-40B4-BE49-F238E27FC236}">
                <a16:creationId xmlns:a16="http://schemas.microsoft.com/office/drawing/2014/main" id="{B0EF784A-11B5-4D9B-AEFC-855F21536E16}"/>
              </a:ext>
            </a:extLst>
          </p:cNvPr>
          <p:cNvSpPr txBox="1"/>
          <p:nvPr/>
        </p:nvSpPr>
        <p:spPr>
          <a:xfrm>
            <a:off x="8128782" y="5811881"/>
            <a:ext cx="1941342" cy="646331"/>
          </a:xfrm>
          <a:prstGeom prst="rect">
            <a:avLst/>
          </a:prstGeom>
          <a:noFill/>
        </p:spPr>
        <p:txBody>
          <a:bodyPr wrap="square" rtlCol="0">
            <a:spAutoFit/>
          </a:bodyPr>
          <a:lstStyle/>
          <a:p>
            <a:r>
              <a:rPr lang="fr-FR" sz="900" dirty="0"/>
              <a:t>https://www.lavoixdunord.fr/1131773/article/2022-01-25/ukraine-ce-qu-emmanuel-macron-va-tenter-de-faire-nous-sommes-preoccupes</a:t>
            </a:r>
          </a:p>
        </p:txBody>
      </p:sp>
      <p:sp>
        <p:nvSpPr>
          <p:cNvPr id="5" name="ZoneTexte 4">
            <a:extLst>
              <a:ext uri="{FF2B5EF4-FFF2-40B4-BE49-F238E27FC236}">
                <a16:creationId xmlns:a16="http://schemas.microsoft.com/office/drawing/2014/main" id="{63DB2501-D467-4443-8DEF-A678869EB21B}"/>
              </a:ext>
            </a:extLst>
          </p:cNvPr>
          <p:cNvSpPr txBox="1"/>
          <p:nvPr/>
        </p:nvSpPr>
        <p:spPr>
          <a:xfrm>
            <a:off x="8507143" y="1107500"/>
            <a:ext cx="3125961" cy="3785652"/>
          </a:xfrm>
          <a:prstGeom prst="rect">
            <a:avLst/>
          </a:prstGeom>
          <a:noFill/>
        </p:spPr>
        <p:txBody>
          <a:bodyPr wrap="square" rtlCol="0">
            <a:spAutoFit/>
          </a:bodyPr>
          <a:lstStyle/>
          <a:p>
            <a:r>
              <a:rPr lang="fr-FR" sz="2400" dirty="0"/>
              <a:t>-Annexion de la Crimée par la Russie le 18 mars 2014 (référendum )</a:t>
            </a:r>
          </a:p>
          <a:p>
            <a:r>
              <a:rPr lang="fr-FR" sz="2400" dirty="0"/>
              <a:t>-Développement par la Russie de mouvements séparatistes dans le Donbass</a:t>
            </a:r>
          </a:p>
          <a:p>
            <a:r>
              <a:rPr lang="fr-FR" sz="2400" dirty="0"/>
              <a:t>=&gt; Guerre à l’est depuis 2014 : environ 13 000 victimes.</a:t>
            </a:r>
          </a:p>
        </p:txBody>
      </p:sp>
      <p:sp>
        <p:nvSpPr>
          <p:cNvPr id="6" name="ZoneTexte 5">
            <a:extLst>
              <a:ext uri="{FF2B5EF4-FFF2-40B4-BE49-F238E27FC236}">
                <a16:creationId xmlns:a16="http://schemas.microsoft.com/office/drawing/2014/main" id="{26BF82A3-E9B2-0040-3860-6A567C9E9BF3}"/>
              </a:ext>
            </a:extLst>
          </p:cNvPr>
          <p:cNvSpPr txBox="1"/>
          <p:nvPr/>
        </p:nvSpPr>
        <p:spPr>
          <a:xfrm>
            <a:off x="502919" y="285334"/>
            <a:ext cx="11539026" cy="523220"/>
          </a:xfrm>
          <a:prstGeom prst="rect">
            <a:avLst/>
          </a:prstGeom>
          <a:noFill/>
        </p:spPr>
        <p:txBody>
          <a:bodyPr wrap="square">
            <a:spAutoFit/>
          </a:bodyPr>
          <a:lstStyle/>
          <a:p>
            <a:r>
              <a:rPr lang="fr-FR" sz="2800" dirty="0"/>
              <a:t>-La réponse russe aux manifestations pro-européennes de la place Maïdan :</a:t>
            </a:r>
          </a:p>
        </p:txBody>
      </p:sp>
    </p:spTree>
    <p:extLst>
      <p:ext uri="{BB962C8B-B14F-4D97-AF65-F5344CB8AC3E}">
        <p14:creationId xmlns:p14="http://schemas.microsoft.com/office/powerpoint/2010/main" val="70468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2C0309-3E9C-17A3-8112-216841608963}"/>
              </a:ext>
            </a:extLst>
          </p:cNvPr>
          <p:cNvSpPr txBox="1"/>
          <p:nvPr/>
        </p:nvSpPr>
        <p:spPr>
          <a:xfrm>
            <a:off x="478301" y="196948"/>
            <a:ext cx="8989256" cy="584775"/>
          </a:xfrm>
          <a:prstGeom prst="rect">
            <a:avLst/>
          </a:prstGeom>
          <a:noFill/>
        </p:spPr>
        <p:txBody>
          <a:bodyPr wrap="square" rtlCol="0">
            <a:spAutoFit/>
          </a:bodyPr>
          <a:lstStyle/>
          <a:p>
            <a:r>
              <a:rPr lang="fr-FR" sz="3200" u="sng" dirty="0"/>
              <a:t>3. L’Union européenne une alliance attractive</a:t>
            </a:r>
          </a:p>
        </p:txBody>
      </p:sp>
      <p:pic>
        <p:nvPicPr>
          <p:cNvPr id="8" name="Image 7">
            <a:extLst>
              <a:ext uri="{FF2B5EF4-FFF2-40B4-BE49-F238E27FC236}">
                <a16:creationId xmlns:a16="http://schemas.microsoft.com/office/drawing/2014/main" id="{A4EF1CA2-37FC-00F1-056A-93851DBE3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64" y="995610"/>
            <a:ext cx="9659129" cy="5399721"/>
          </a:xfrm>
          <a:prstGeom prst="rect">
            <a:avLst/>
          </a:prstGeom>
        </p:spPr>
      </p:pic>
      <p:sp>
        <p:nvSpPr>
          <p:cNvPr id="9" name="ZoneTexte 8">
            <a:extLst>
              <a:ext uri="{FF2B5EF4-FFF2-40B4-BE49-F238E27FC236}">
                <a16:creationId xmlns:a16="http://schemas.microsoft.com/office/drawing/2014/main" id="{C8CFC3BA-1786-B3E9-E83F-180E1D2123CF}"/>
              </a:ext>
            </a:extLst>
          </p:cNvPr>
          <p:cNvSpPr txBox="1"/>
          <p:nvPr/>
        </p:nvSpPr>
        <p:spPr>
          <a:xfrm>
            <a:off x="9604996" y="2029256"/>
            <a:ext cx="1800665" cy="800219"/>
          </a:xfrm>
          <a:prstGeom prst="rect">
            <a:avLst/>
          </a:prstGeom>
          <a:noFill/>
        </p:spPr>
        <p:txBody>
          <a:bodyPr wrap="square" rtlCol="0">
            <a:spAutoFit/>
          </a:bodyPr>
          <a:lstStyle/>
          <a:p>
            <a:r>
              <a:rPr lang="fr-FR" sz="2800" dirty="0"/>
              <a:t>-Alliance </a:t>
            </a:r>
          </a:p>
          <a:p>
            <a:endParaRPr lang="fr-FR" dirty="0"/>
          </a:p>
        </p:txBody>
      </p:sp>
      <p:sp>
        <p:nvSpPr>
          <p:cNvPr id="10" name="ZoneTexte 9">
            <a:extLst>
              <a:ext uri="{FF2B5EF4-FFF2-40B4-BE49-F238E27FC236}">
                <a16:creationId xmlns:a16="http://schemas.microsoft.com/office/drawing/2014/main" id="{44657027-9ED0-8635-CFC3-E5DA6FCE5717}"/>
              </a:ext>
            </a:extLst>
          </p:cNvPr>
          <p:cNvSpPr txBox="1"/>
          <p:nvPr/>
        </p:nvSpPr>
        <p:spPr>
          <a:xfrm>
            <a:off x="9604996" y="3801078"/>
            <a:ext cx="2411160" cy="954107"/>
          </a:xfrm>
          <a:prstGeom prst="rect">
            <a:avLst/>
          </a:prstGeom>
          <a:noFill/>
        </p:spPr>
        <p:txBody>
          <a:bodyPr wrap="square" rtlCol="0">
            <a:spAutoFit/>
          </a:bodyPr>
          <a:lstStyle/>
          <a:p>
            <a:r>
              <a:rPr lang="fr-FR" sz="2800" dirty="0"/>
              <a:t>-Valeurs démocratiques</a:t>
            </a:r>
          </a:p>
        </p:txBody>
      </p:sp>
      <p:sp>
        <p:nvSpPr>
          <p:cNvPr id="11" name="ZoneTexte 10">
            <a:extLst>
              <a:ext uri="{FF2B5EF4-FFF2-40B4-BE49-F238E27FC236}">
                <a16:creationId xmlns:a16="http://schemas.microsoft.com/office/drawing/2014/main" id="{6DB7B8AD-3ABB-DE62-706B-2DD778781D72}"/>
              </a:ext>
            </a:extLst>
          </p:cNvPr>
          <p:cNvSpPr txBox="1"/>
          <p:nvPr/>
        </p:nvSpPr>
        <p:spPr>
          <a:xfrm>
            <a:off x="9604996" y="2701021"/>
            <a:ext cx="1800665" cy="954107"/>
          </a:xfrm>
          <a:prstGeom prst="rect">
            <a:avLst/>
          </a:prstGeom>
          <a:noFill/>
        </p:spPr>
        <p:txBody>
          <a:bodyPr wrap="square" rtlCol="0">
            <a:spAutoFit/>
          </a:bodyPr>
          <a:lstStyle/>
          <a:p>
            <a:r>
              <a:rPr lang="fr-FR" sz="2800" dirty="0"/>
              <a:t>-Marché commun</a:t>
            </a:r>
          </a:p>
        </p:txBody>
      </p:sp>
      <p:sp>
        <p:nvSpPr>
          <p:cNvPr id="3" name="ZoneTexte 2">
            <a:extLst>
              <a:ext uri="{FF2B5EF4-FFF2-40B4-BE49-F238E27FC236}">
                <a16:creationId xmlns:a16="http://schemas.microsoft.com/office/drawing/2014/main" id="{A633D0C9-6647-F765-970A-C5925255CA82}"/>
              </a:ext>
            </a:extLst>
          </p:cNvPr>
          <p:cNvSpPr txBox="1"/>
          <p:nvPr/>
        </p:nvSpPr>
        <p:spPr>
          <a:xfrm>
            <a:off x="9467557" y="372606"/>
            <a:ext cx="3187024" cy="830997"/>
          </a:xfrm>
          <a:prstGeom prst="rect">
            <a:avLst/>
          </a:prstGeom>
          <a:noFill/>
        </p:spPr>
        <p:txBody>
          <a:bodyPr wrap="square" rtlCol="0">
            <a:spAutoFit/>
          </a:bodyPr>
          <a:lstStyle/>
          <a:p>
            <a:r>
              <a:rPr lang="fr-FR" sz="2400" dirty="0"/>
              <a:t>Pourquoi vouloir adhérer à l’UE ?</a:t>
            </a:r>
          </a:p>
        </p:txBody>
      </p:sp>
    </p:spTree>
    <p:extLst>
      <p:ext uri="{BB962C8B-B14F-4D97-AF65-F5344CB8AC3E}">
        <p14:creationId xmlns:p14="http://schemas.microsoft.com/office/powerpoint/2010/main" val="37048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2">
            <a:extLst>
              <a:ext uri="{FF2B5EF4-FFF2-40B4-BE49-F238E27FC236}">
                <a16:creationId xmlns:a16="http://schemas.microsoft.com/office/drawing/2014/main" id="{BD7F4217-0493-3C84-7DFE-F4498F52B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38" y="142632"/>
            <a:ext cx="11623862" cy="58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8BA3E04A-3041-FE20-7BE7-F70A1B6BE79B}"/>
              </a:ext>
            </a:extLst>
          </p:cNvPr>
          <p:cNvSpPr txBox="1"/>
          <p:nvPr/>
        </p:nvSpPr>
        <p:spPr>
          <a:xfrm>
            <a:off x="928468" y="5954563"/>
            <a:ext cx="10030264" cy="523220"/>
          </a:xfrm>
          <a:prstGeom prst="rect">
            <a:avLst/>
          </a:prstGeom>
          <a:noFill/>
        </p:spPr>
        <p:txBody>
          <a:bodyPr wrap="square" rtlCol="0">
            <a:spAutoFit/>
          </a:bodyPr>
          <a:lstStyle/>
          <a:p>
            <a:r>
              <a:rPr lang="fr-FR" sz="2800" dirty="0"/>
              <a:t>-</a:t>
            </a:r>
            <a:r>
              <a:rPr lang="fr-FR" sz="2800" u="sng" dirty="0"/>
              <a:t>Un principe de solidarité </a:t>
            </a:r>
            <a:r>
              <a:rPr lang="fr-FR" sz="2800" dirty="0"/>
              <a:t>pour le développement des territoires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AAB88D8-8EA4-C24A-FDFA-9F1A1BC95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68" y="167668"/>
            <a:ext cx="9362676" cy="6522664"/>
          </a:xfrm>
          <a:prstGeom prst="rect">
            <a:avLst/>
          </a:prstGeom>
        </p:spPr>
      </p:pic>
      <p:sp>
        <p:nvSpPr>
          <p:cNvPr id="4" name="ZoneTexte 3">
            <a:extLst>
              <a:ext uri="{FF2B5EF4-FFF2-40B4-BE49-F238E27FC236}">
                <a16:creationId xmlns:a16="http://schemas.microsoft.com/office/drawing/2014/main" id="{5D58E645-163A-75D1-AF9F-9E971F1DC9F0}"/>
              </a:ext>
            </a:extLst>
          </p:cNvPr>
          <p:cNvSpPr txBox="1"/>
          <p:nvPr/>
        </p:nvSpPr>
        <p:spPr>
          <a:xfrm>
            <a:off x="9836686" y="167668"/>
            <a:ext cx="2355314" cy="4308872"/>
          </a:xfrm>
          <a:prstGeom prst="rect">
            <a:avLst/>
          </a:prstGeom>
          <a:noFill/>
        </p:spPr>
        <p:txBody>
          <a:bodyPr wrap="square" rtlCol="0">
            <a:spAutoFit/>
          </a:bodyPr>
          <a:lstStyle/>
          <a:p>
            <a:r>
              <a:rPr lang="fr-FR" b="1" dirty="0"/>
              <a:t>La Politique de cohésion pour 2021-2027 : vers une plus grande territorialisation ? </a:t>
            </a:r>
          </a:p>
          <a:p>
            <a:endParaRPr lang="fr-FR" dirty="0"/>
          </a:p>
          <a:p>
            <a:endParaRPr lang="fr-FR" dirty="0"/>
          </a:p>
          <a:p>
            <a:r>
              <a:rPr lang="fr-FR" dirty="0">
                <a:hlinkClick r:id="rId3" tooltip="Consulter la liste des articles par cet auteur"/>
              </a:rPr>
              <a:t>Sébastien Bourdin</a:t>
            </a:r>
            <a:r>
              <a:rPr lang="fr-FR" dirty="0"/>
              <a:t>,</a:t>
            </a:r>
          </a:p>
          <a:p>
            <a:r>
              <a:rPr lang="fr-FR" dirty="0"/>
              <a:t>01/10/2020</a:t>
            </a:r>
          </a:p>
          <a:p>
            <a:r>
              <a:rPr lang="fr-FR" sz="1400" dirty="0"/>
              <a:t>http://geoconfluences.ens-lyon.fr/informations-scientifiques/dossiers-regionaux/territoires-europeens-regions-etats-union/articles-scientifiques/politique-de-cohesion-2021-2027</a:t>
            </a:r>
          </a:p>
        </p:txBody>
      </p:sp>
    </p:spTree>
    <p:extLst>
      <p:ext uri="{BB962C8B-B14F-4D97-AF65-F5344CB8AC3E}">
        <p14:creationId xmlns:p14="http://schemas.microsoft.com/office/powerpoint/2010/main" val="64162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BAD97C-33E4-D001-6026-5AC6B3A2C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43" y="285652"/>
            <a:ext cx="8323262"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a:extLst>
              <a:ext uri="{FF2B5EF4-FFF2-40B4-BE49-F238E27FC236}">
                <a16:creationId xmlns:a16="http://schemas.microsoft.com/office/drawing/2014/main" id="{CEA4908F-1FC0-0D5F-12B2-CBE107FEDF72}"/>
              </a:ext>
            </a:extLst>
          </p:cNvPr>
          <p:cNvSpPr txBox="1"/>
          <p:nvPr/>
        </p:nvSpPr>
        <p:spPr>
          <a:xfrm>
            <a:off x="8989255" y="562708"/>
            <a:ext cx="3010780" cy="3416320"/>
          </a:xfrm>
          <a:prstGeom prst="rect">
            <a:avLst/>
          </a:prstGeom>
          <a:noFill/>
        </p:spPr>
        <p:txBody>
          <a:bodyPr wrap="square" rtlCol="0">
            <a:spAutoFit/>
          </a:bodyPr>
          <a:lstStyle/>
          <a:p>
            <a:r>
              <a:rPr lang="fr-FR" sz="2400" u="sng" dirty="0"/>
              <a:t>-Un fonctionnement démocratique : </a:t>
            </a:r>
          </a:p>
          <a:p>
            <a:r>
              <a:rPr lang="fr-FR" sz="2400" dirty="0"/>
              <a:t>Députés européens élus au suffrage universel direct tous les 5 ans, Parlement représentatif, sortie possible de l’UE (Brexit).</a:t>
            </a:r>
          </a:p>
        </p:txBody>
      </p:sp>
      <p:sp>
        <p:nvSpPr>
          <p:cNvPr id="4" name="ZoneTexte 3">
            <a:extLst>
              <a:ext uri="{FF2B5EF4-FFF2-40B4-BE49-F238E27FC236}">
                <a16:creationId xmlns:a16="http://schemas.microsoft.com/office/drawing/2014/main" id="{AAD1B61D-E40F-838E-85A1-B5CD22E31454}"/>
              </a:ext>
            </a:extLst>
          </p:cNvPr>
          <p:cNvSpPr txBox="1"/>
          <p:nvPr/>
        </p:nvSpPr>
        <p:spPr>
          <a:xfrm>
            <a:off x="459312" y="5675951"/>
            <a:ext cx="8088923" cy="738664"/>
          </a:xfrm>
          <a:prstGeom prst="rect">
            <a:avLst/>
          </a:prstGeom>
          <a:noFill/>
        </p:spPr>
        <p:txBody>
          <a:bodyPr wrap="square" rtlCol="0">
            <a:spAutoFit/>
          </a:bodyPr>
          <a:lstStyle/>
          <a:p>
            <a:r>
              <a:rPr lang="fr-FR" sz="2400" dirty="0"/>
              <a:t>Séance du parlement européen à Strasbourg</a:t>
            </a:r>
          </a:p>
          <a:p>
            <a:r>
              <a:rPr lang="fr-FR" dirty="0"/>
              <a:t>https://www.touteleurope.eu/histoire/histoire-de-l-union-europeenne/</a:t>
            </a:r>
          </a:p>
        </p:txBody>
      </p:sp>
    </p:spTree>
    <p:extLst>
      <p:ext uri="{BB962C8B-B14F-4D97-AF65-F5344CB8AC3E}">
        <p14:creationId xmlns:p14="http://schemas.microsoft.com/office/powerpoint/2010/main" val="348615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2EAA37D-C060-A787-D0D1-36FD3B63BBA2}"/>
              </a:ext>
            </a:extLst>
          </p:cNvPr>
          <p:cNvSpPr txBox="1"/>
          <p:nvPr/>
        </p:nvSpPr>
        <p:spPr>
          <a:xfrm>
            <a:off x="389965" y="255494"/>
            <a:ext cx="11053482" cy="6253507"/>
          </a:xfrm>
          <a:prstGeom prst="rect">
            <a:avLst/>
          </a:prstGeom>
          <a:noFill/>
        </p:spPr>
        <p:txBody>
          <a:bodyPr wrap="square" rtlCol="0">
            <a:spAutoFit/>
          </a:bodyPr>
          <a:lstStyle/>
          <a:p>
            <a:r>
              <a:rPr lang="fr-FR" sz="2400" u="sng" dirty="0"/>
              <a:t>Ressources</a:t>
            </a:r>
          </a:p>
          <a:p>
            <a:endParaRPr lang="fr-FR" sz="2400" u="sng" dirty="0"/>
          </a:p>
          <a:p>
            <a:r>
              <a:rPr lang="fr-FR" b="1" dirty="0"/>
              <a:t>1991-2022 : l’Ukraine, une indépendance entravée  p</a:t>
            </a:r>
            <a:r>
              <a:rPr lang="fr-FR" dirty="0">
                <a:latin typeface="Times New Roman" panose="02020603050405020304" pitchFamily="18" charset="0"/>
                <a:ea typeface="Times New Roman" panose="02020603050405020304" pitchFamily="18" charset="0"/>
                <a:cs typeface="Times New Roman" panose="02020603050405020304" pitchFamily="18" charset="0"/>
              </a:rPr>
              <a:t>ar Cyrille Beyer, Éditeur </a:t>
            </a:r>
            <a:r>
              <a:rPr lang="fr-FR" dirty="0" err="1">
                <a:latin typeface="Times New Roman" panose="02020603050405020304" pitchFamily="18" charset="0"/>
                <a:ea typeface="Times New Roman" panose="02020603050405020304" pitchFamily="18" charset="0"/>
                <a:cs typeface="Times New Roman" panose="02020603050405020304" pitchFamily="18" charset="0"/>
              </a:rPr>
              <a:t>Lumni</a:t>
            </a:r>
            <a:r>
              <a:rPr lang="fr-FR" dirty="0">
                <a:latin typeface="Times New Roman" panose="02020603050405020304" pitchFamily="18" charset="0"/>
                <a:ea typeface="Times New Roman" panose="02020603050405020304" pitchFamily="18" charset="0"/>
                <a:cs typeface="Times New Roman" panose="02020603050405020304" pitchFamily="18" charset="0"/>
              </a:rPr>
              <a:t> Enseignement  Publication : 16 févr. 2023  </a:t>
            </a:r>
            <a:r>
              <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https://enseignants.lumni.fr/parcours/1154/1991-2022-l-ukraine-une-independance-entravee.html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000" dirty="0"/>
          </a:p>
          <a:p>
            <a:r>
              <a:rPr lang="fr-FR" sz="1800" b="1" dirty="0">
                <a:effectLst/>
                <a:latin typeface="Times New Roman" panose="02020603050405020304" pitchFamily="18" charset="0"/>
                <a:ea typeface="Times New Roman" panose="02020603050405020304" pitchFamily="18" charset="0"/>
              </a:rPr>
              <a:t>Quels élargissements futurs pour l'Union européenne ? </a:t>
            </a:r>
            <a:r>
              <a:rPr lang="fr-FR" sz="1800" dirty="0">
                <a:effectLst/>
                <a:latin typeface="Calibri" panose="020F0502020204030204" pitchFamily="34" charset="0"/>
                <a:ea typeface="Calibri" panose="020F0502020204030204" pitchFamily="34" charset="0"/>
                <a:cs typeface="Times New Roman" panose="02020603050405020304" pitchFamily="18" charset="0"/>
              </a:rPr>
              <a:t>Pascal Orcier,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Géoconfluences</a:t>
            </a:r>
            <a:r>
              <a:rPr lang="fr-FR" sz="1800" dirty="0">
                <a:effectLst/>
                <a:latin typeface="Calibri" panose="020F0502020204030204" pitchFamily="34" charset="0"/>
                <a:ea typeface="Calibri" panose="020F0502020204030204" pitchFamily="34" charset="0"/>
                <a:cs typeface="Times New Roman" panose="02020603050405020304" pitchFamily="18" charset="0"/>
              </a:rPr>
              <a:t> 29 août2022  </a:t>
            </a:r>
            <a:r>
              <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https://geoconfluences.ens-lyon.fr/informations-scientifiques/dossiers-regionaux/territoires-europeens-regions-etats-union/articles-scientifiques/elargissements-union-europeenne</a:t>
            </a:r>
            <a:endPar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Times New Roman" panose="02020603050405020304" pitchFamily="18" charset="0"/>
                <a:ea typeface="Times New Roman" panose="02020603050405020304" pitchFamily="18" charset="0"/>
              </a:rPr>
              <a:t>Guerre en Ukraine : quelques clés sur un conflit en cours (situation en novembre 2022)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Pascal Orcier,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Géoconfluences</a:t>
            </a:r>
            <a:r>
              <a:rPr lang="fr-FR" sz="1800" dirty="0">
                <a:effectLst/>
                <a:latin typeface="Calibri" panose="020F0502020204030204" pitchFamily="34" charset="0"/>
                <a:ea typeface="Calibri" panose="020F0502020204030204" pitchFamily="34" charset="0"/>
                <a:cs typeface="Times New Roman" panose="02020603050405020304" pitchFamily="18" charset="0"/>
              </a:rPr>
              <a:t> 16 mai </a:t>
            </a:r>
            <a:r>
              <a:rPr lang="fr-FR" sz="1200" dirty="0">
                <a:effectLst/>
                <a:latin typeface="Calibri" panose="020F0502020204030204" pitchFamily="34" charset="0"/>
                <a:ea typeface="Calibri" panose="020F0502020204030204" pitchFamily="34" charset="0"/>
                <a:cs typeface="Times New Roman" panose="02020603050405020304" pitchFamily="18" charset="0"/>
              </a:rPr>
              <a:t>2022    </a:t>
            </a:r>
          </a:p>
          <a:p>
            <a:pPr>
              <a:lnSpc>
                <a:spcPct val="107000"/>
              </a:lnSpc>
              <a:spcAft>
                <a:spcPts val="800"/>
              </a:spcAft>
            </a:pPr>
            <a:r>
              <a:rPr lang="fr-F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https://geoconfluences.ens-lyon.fr/actualites/eclairage/guerre-en-ukraine-quelques-cles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La guerre </a:t>
            </a:r>
            <a:r>
              <a:rPr lang="en-GB" sz="1800" b="1" kern="1800" dirty="0" err="1">
                <a:effectLst/>
                <a:latin typeface="Times New Roman" panose="02020603050405020304" pitchFamily="18" charset="0"/>
                <a:ea typeface="Times New Roman" panose="02020603050405020304" pitchFamily="18" charset="0"/>
                <a:cs typeface="Times New Roman" panose="02020603050405020304" pitchFamily="18" charset="0"/>
              </a:rPr>
              <a:t>d’Ukraine</a:t>
            </a:r>
            <a:r>
              <a:rPr lang="en-GB"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 et son </a:t>
            </a:r>
            <a:r>
              <a:rPr lang="en-GB" sz="1800" b="1" kern="1800" dirty="0" err="1">
                <a:effectLst/>
                <a:latin typeface="Times New Roman" panose="02020603050405020304" pitchFamily="18" charset="0"/>
                <a:ea typeface="Times New Roman" panose="02020603050405020304" pitchFamily="18" charset="0"/>
                <a:cs typeface="Times New Roman" panose="02020603050405020304" pitchFamily="18" charset="0"/>
              </a:rPr>
              <a:t>contexte</a:t>
            </a:r>
            <a:r>
              <a:rPr lang="en-GB" sz="1800" kern="1800" dirty="0">
                <a:effectLst/>
                <a:latin typeface="Times New Roman" panose="02020603050405020304" pitchFamily="18" charset="0"/>
                <a:ea typeface="Times New Roman" panose="02020603050405020304" pitchFamily="18" charset="0"/>
                <a:cs typeface="Times New Roman" panose="02020603050405020304" pitchFamily="18" charset="0"/>
              </a:rPr>
              <a:t>, Anna Colin Lebedev, APHG 27</a:t>
            </a:r>
            <a:r>
              <a:rPr lang="fr-FR" sz="1800" kern="1800" dirty="0">
                <a:effectLst/>
                <a:latin typeface="Times New Roman" panose="02020603050405020304" pitchFamily="18" charset="0"/>
                <a:ea typeface="Times New Roman" panose="02020603050405020304" pitchFamily="18" charset="0"/>
                <a:cs typeface="Times New Roman" panose="02020603050405020304" pitchFamily="18" charset="0"/>
              </a:rPr>
              <a:t> février 2022  </a:t>
            </a:r>
          </a:p>
          <a:p>
            <a:pPr>
              <a:lnSpc>
                <a:spcPct val="107000"/>
              </a:lnSpc>
              <a:spcAft>
                <a:spcPts val="800"/>
              </a:spcAft>
            </a:pPr>
            <a:r>
              <a:rPr lang="fr-FR" sz="1400" u="sng" kern="180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https://www.aphg.fr/La-guerre-d-Ukraine-en-son-contexte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politique de cohésion de l’UE, Touteleurope.eu </a:t>
            </a:r>
            <a:r>
              <a:rPr lang="fr-FR" sz="1800" dirty="0">
                <a:effectLst/>
                <a:latin typeface="Calibri" panose="020F0502020204030204" pitchFamily="34" charset="0"/>
                <a:ea typeface="Calibri" panose="020F0502020204030204" pitchFamily="34" charset="0"/>
                <a:cs typeface="Times New Roman" panose="02020603050405020304" pitchFamily="18" charset="0"/>
              </a:rPr>
              <a:t>consulté en mai 2023</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https://www.touteleurope.eu/l-europe-en-region/la-politique-europeenne-de-cohesion-en-3-minutes/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Histoire de la défense en Europe </a:t>
            </a:r>
            <a:r>
              <a:rPr lang="fr-FR" sz="1800" dirty="0">
                <a:effectLst/>
                <a:latin typeface="Calibri" panose="020F0502020204030204" pitchFamily="34" charset="0"/>
                <a:ea typeface="Calibri" panose="020F0502020204030204" pitchFamily="34" charset="0"/>
                <a:cs typeface="Times New Roman" panose="02020603050405020304" pitchFamily="18" charset="0"/>
              </a:rPr>
              <a:t>: série en quatre volets sur le site du Ministère des Armées, consulté en mai 2023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https://www.defense.gouv.fr/lhistoire-leurope-defense-0</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9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dirty="0">
                <a:latin typeface="Calibri" panose="020F0502020204030204" pitchFamily="34" charset="0"/>
                <a:ea typeface="Calibri" panose="020F0502020204030204" pitchFamily="34" charset="0"/>
                <a:cs typeface="Times New Roman" panose="02020603050405020304" pitchFamily="18" charset="0"/>
              </a:rPr>
              <a:t>L’Europe s’affirme</a:t>
            </a:r>
            <a:r>
              <a:rPr lang="fr-FR" dirty="0">
                <a:latin typeface="Calibri" panose="020F0502020204030204" pitchFamily="34" charset="0"/>
                <a:ea typeface="Calibri" panose="020F0502020204030204" pitchFamily="34" charset="0"/>
                <a:cs typeface="Times New Roman" panose="02020603050405020304" pitchFamily="18" charset="0"/>
              </a:rPr>
              <a:t>, Revue Défense, géopolitique et sécurité, Union-IHEDN, n°212, juillet-</a:t>
            </a:r>
            <a:r>
              <a:rPr lang="fr-FR" dirty="0" err="1">
                <a:latin typeface="Calibri" panose="020F0502020204030204" pitchFamily="34" charset="0"/>
                <a:ea typeface="Calibri" panose="020F0502020204030204" pitchFamily="34" charset="0"/>
                <a:cs typeface="Times New Roman" panose="02020603050405020304" pitchFamily="18" charset="0"/>
              </a:rPr>
              <a:t>aoû</a:t>
            </a:r>
            <a:r>
              <a:rPr lang="fr-FR" dirty="0">
                <a:latin typeface="Calibri" panose="020F0502020204030204" pitchFamily="34" charset="0"/>
                <a:ea typeface="Calibri" panose="020F0502020204030204" pitchFamily="34" charset="0"/>
                <a:cs typeface="Times New Roman" panose="02020603050405020304" pitchFamily="18" charset="0"/>
              </a:rPr>
              <a:t>-septembre 2022</a:t>
            </a:r>
          </a:p>
        </p:txBody>
      </p:sp>
    </p:spTree>
    <p:extLst>
      <p:ext uri="{BB962C8B-B14F-4D97-AF65-F5344CB8AC3E}">
        <p14:creationId xmlns:p14="http://schemas.microsoft.com/office/powerpoint/2010/main" val="1664529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A9D72D-CD8C-DEEF-09B7-2062087483AE}"/>
              </a:ext>
            </a:extLst>
          </p:cNvPr>
          <p:cNvSpPr txBox="1"/>
          <p:nvPr/>
        </p:nvSpPr>
        <p:spPr>
          <a:xfrm>
            <a:off x="877419" y="1318421"/>
            <a:ext cx="10332931" cy="954107"/>
          </a:xfrm>
          <a:prstGeom prst="rect">
            <a:avLst/>
          </a:prstGeom>
          <a:noFill/>
        </p:spPr>
        <p:txBody>
          <a:bodyPr wrap="square" rtlCol="0">
            <a:spAutoFit/>
          </a:bodyPr>
          <a:lstStyle/>
          <a:p>
            <a:r>
              <a:rPr lang="fr-FR" sz="2800" u="sng" dirty="0"/>
              <a:t>1. L’élargissement de l’Union à l’Europe centrale et orientale dès 2004</a:t>
            </a:r>
          </a:p>
          <a:p>
            <a:endParaRPr lang="fr-FR" sz="2800" u="sng" dirty="0"/>
          </a:p>
        </p:txBody>
      </p:sp>
      <p:sp>
        <p:nvSpPr>
          <p:cNvPr id="3" name="ZoneTexte 2">
            <a:extLst>
              <a:ext uri="{FF2B5EF4-FFF2-40B4-BE49-F238E27FC236}">
                <a16:creationId xmlns:a16="http://schemas.microsoft.com/office/drawing/2014/main" id="{C85A3724-FEA7-5AC8-327C-D6C630E8F374}"/>
              </a:ext>
            </a:extLst>
          </p:cNvPr>
          <p:cNvSpPr txBox="1"/>
          <p:nvPr/>
        </p:nvSpPr>
        <p:spPr>
          <a:xfrm>
            <a:off x="877419" y="2272528"/>
            <a:ext cx="10437161" cy="523220"/>
          </a:xfrm>
          <a:prstGeom prst="rect">
            <a:avLst/>
          </a:prstGeom>
          <a:noFill/>
        </p:spPr>
        <p:txBody>
          <a:bodyPr wrap="square" rtlCol="0">
            <a:spAutoFit/>
          </a:bodyPr>
          <a:lstStyle/>
          <a:p>
            <a:r>
              <a:rPr lang="fr-FR" sz="2800" u="sng" dirty="0"/>
              <a:t>2.Dès 2004, la volonté ukrainienne d’intégrer l’Union</a:t>
            </a:r>
          </a:p>
        </p:txBody>
      </p:sp>
      <p:sp>
        <p:nvSpPr>
          <p:cNvPr id="5" name="ZoneTexte 4">
            <a:extLst>
              <a:ext uri="{FF2B5EF4-FFF2-40B4-BE49-F238E27FC236}">
                <a16:creationId xmlns:a16="http://schemas.microsoft.com/office/drawing/2014/main" id="{0D5E57D2-6605-55B0-3F29-108D6F7D796C}"/>
              </a:ext>
            </a:extLst>
          </p:cNvPr>
          <p:cNvSpPr txBox="1"/>
          <p:nvPr/>
        </p:nvSpPr>
        <p:spPr>
          <a:xfrm>
            <a:off x="877419" y="3307605"/>
            <a:ext cx="9199204" cy="523220"/>
          </a:xfrm>
          <a:prstGeom prst="rect">
            <a:avLst/>
          </a:prstGeom>
          <a:noFill/>
        </p:spPr>
        <p:txBody>
          <a:bodyPr wrap="square">
            <a:spAutoFit/>
          </a:bodyPr>
          <a:lstStyle/>
          <a:p>
            <a:r>
              <a:rPr lang="fr-FR" sz="2800" u="sng" dirty="0"/>
              <a:t>3. L’Union européenne, une alliance attractive </a:t>
            </a:r>
          </a:p>
        </p:txBody>
      </p:sp>
      <p:sp>
        <p:nvSpPr>
          <p:cNvPr id="6" name="ZoneTexte 5">
            <a:extLst>
              <a:ext uri="{FF2B5EF4-FFF2-40B4-BE49-F238E27FC236}">
                <a16:creationId xmlns:a16="http://schemas.microsoft.com/office/drawing/2014/main" id="{4BF8EAD0-7CEB-F768-A1B3-FBC7FCE8F913}"/>
              </a:ext>
            </a:extLst>
          </p:cNvPr>
          <p:cNvSpPr txBox="1"/>
          <p:nvPr/>
        </p:nvSpPr>
        <p:spPr>
          <a:xfrm>
            <a:off x="877419" y="4342682"/>
            <a:ext cx="9748910" cy="523220"/>
          </a:xfrm>
          <a:prstGeom prst="rect">
            <a:avLst/>
          </a:prstGeom>
          <a:noFill/>
        </p:spPr>
        <p:txBody>
          <a:bodyPr wrap="square" rtlCol="0">
            <a:spAutoFit/>
          </a:bodyPr>
          <a:lstStyle/>
          <a:p>
            <a:r>
              <a:rPr lang="fr-FR" sz="2800" u="sng" dirty="0"/>
              <a:t>4. Une alliance divisée sur certaines questions</a:t>
            </a:r>
          </a:p>
        </p:txBody>
      </p:sp>
      <p:sp>
        <p:nvSpPr>
          <p:cNvPr id="7" name="ZoneTexte 6">
            <a:extLst>
              <a:ext uri="{FF2B5EF4-FFF2-40B4-BE49-F238E27FC236}">
                <a16:creationId xmlns:a16="http://schemas.microsoft.com/office/drawing/2014/main" id="{90472D74-EF39-FDB5-4AEF-1713480C604D}"/>
              </a:ext>
            </a:extLst>
          </p:cNvPr>
          <p:cNvSpPr txBox="1"/>
          <p:nvPr/>
        </p:nvSpPr>
        <p:spPr>
          <a:xfrm>
            <a:off x="445425" y="518202"/>
            <a:ext cx="11196918" cy="646331"/>
          </a:xfrm>
          <a:prstGeom prst="rect">
            <a:avLst/>
          </a:prstGeom>
          <a:noFill/>
        </p:spPr>
        <p:txBody>
          <a:bodyPr wrap="square" rtlCol="0">
            <a:spAutoFit/>
          </a:bodyPr>
          <a:lstStyle/>
          <a:p>
            <a:r>
              <a:rPr lang="fr-FR" sz="3600" u="sng" dirty="0"/>
              <a:t>I. L’Ukraine aux portes de l’Union européenne (2004-2022)</a:t>
            </a:r>
          </a:p>
        </p:txBody>
      </p:sp>
    </p:spTree>
    <p:extLst>
      <p:ext uri="{BB962C8B-B14F-4D97-AF65-F5344CB8AC3E}">
        <p14:creationId xmlns:p14="http://schemas.microsoft.com/office/powerpoint/2010/main" val="242020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3ABE83-DB6E-1026-8D66-D93D26D15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50" y="285692"/>
            <a:ext cx="6951785" cy="5878120"/>
          </a:xfrm>
          <a:prstGeom prst="rect">
            <a:avLst/>
          </a:prstGeom>
        </p:spPr>
      </p:pic>
      <p:sp>
        <p:nvSpPr>
          <p:cNvPr id="4" name="ZoneTexte 3">
            <a:extLst>
              <a:ext uri="{FF2B5EF4-FFF2-40B4-BE49-F238E27FC236}">
                <a16:creationId xmlns:a16="http://schemas.microsoft.com/office/drawing/2014/main" id="{DC2D6E4D-AB75-5FD5-5140-5AA7DC1CC9BF}"/>
              </a:ext>
            </a:extLst>
          </p:cNvPr>
          <p:cNvSpPr txBox="1"/>
          <p:nvPr/>
        </p:nvSpPr>
        <p:spPr>
          <a:xfrm>
            <a:off x="633046" y="6163812"/>
            <a:ext cx="6288259" cy="646331"/>
          </a:xfrm>
          <a:prstGeom prst="rect">
            <a:avLst/>
          </a:prstGeom>
          <a:noFill/>
        </p:spPr>
        <p:txBody>
          <a:bodyPr wrap="square" rtlCol="0">
            <a:spAutoFit/>
          </a:bodyPr>
          <a:lstStyle/>
          <a:p>
            <a:r>
              <a:rPr lang="fr-FR" dirty="0"/>
              <a:t>https://geoconfluences.ens-lyon.fr/actualites/eclairage/guerre-en-ukraine-quelques-cles</a:t>
            </a:r>
          </a:p>
        </p:txBody>
      </p:sp>
      <p:sp>
        <p:nvSpPr>
          <p:cNvPr id="5" name="ZoneTexte 4">
            <a:extLst>
              <a:ext uri="{FF2B5EF4-FFF2-40B4-BE49-F238E27FC236}">
                <a16:creationId xmlns:a16="http://schemas.microsoft.com/office/drawing/2014/main" id="{F750F88B-CAFA-0827-E875-092E239E3FAB}"/>
              </a:ext>
            </a:extLst>
          </p:cNvPr>
          <p:cNvSpPr txBox="1"/>
          <p:nvPr/>
        </p:nvSpPr>
        <p:spPr>
          <a:xfrm>
            <a:off x="7486356" y="1760118"/>
            <a:ext cx="4736124" cy="1938992"/>
          </a:xfrm>
          <a:prstGeom prst="rect">
            <a:avLst/>
          </a:prstGeom>
          <a:noFill/>
        </p:spPr>
        <p:txBody>
          <a:bodyPr wrap="square" rtlCol="0">
            <a:spAutoFit/>
          </a:bodyPr>
          <a:lstStyle/>
          <a:p>
            <a:r>
              <a:rPr lang="fr-FR" sz="2400" dirty="0"/>
              <a:t>Un accord d’association (libre-échange  sur certains produits, suppression des visas) est signé avec l’Ukraine en 2008 mais le statut de candidat à l’UE n’est pas donné.</a:t>
            </a:r>
          </a:p>
        </p:txBody>
      </p:sp>
      <p:sp>
        <p:nvSpPr>
          <p:cNvPr id="6" name="ZoneTexte 5">
            <a:extLst>
              <a:ext uri="{FF2B5EF4-FFF2-40B4-BE49-F238E27FC236}">
                <a16:creationId xmlns:a16="http://schemas.microsoft.com/office/drawing/2014/main" id="{0100015C-615F-874C-D9AA-67B6B4199B69}"/>
              </a:ext>
            </a:extLst>
          </p:cNvPr>
          <p:cNvSpPr txBox="1"/>
          <p:nvPr/>
        </p:nvSpPr>
        <p:spPr>
          <a:xfrm>
            <a:off x="7501253" y="3855488"/>
            <a:ext cx="4637649" cy="2308324"/>
          </a:xfrm>
          <a:prstGeom prst="rect">
            <a:avLst/>
          </a:prstGeom>
          <a:noFill/>
        </p:spPr>
        <p:txBody>
          <a:bodyPr wrap="square" rtlCol="0">
            <a:spAutoFit/>
          </a:bodyPr>
          <a:lstStyle/>
          <a:p>
            <a:r>
              <a:rPr lang="fr-FR" sz="2400" dirty="0"/>
              <a:t>-Pologne et Etats baltes souhaitent accélérer l’entrée de l’Ukraine dans l’UE et dans l’OTAN</a:t>
            </a:r>
          </a:p>
          <a:p>
            <a:r>
              <a:rPr lang="fr-FR" sz="2400" dirty="0"/>
              <a:t>-France et Allemagne n’y sont pas favorables pour ménager les relations avec la Russie</a:t>
            </a:r>
          </a:p>
        </p:txBody>
      </p:sp>
      <p:sp>
        <p:nvSpPr>
          <p:cNvPr id="2" name="ZoneTexte 1">
            <a:extLst>
              <a:ext uri="{FF2B5EF4-FFF2-40B4-BE49-F238E27FC236}">
                <a16:creationId xmlns:a16="http://schemas.microsoft.com/office/drawing/2014/main" id="{538D55CC-6FAE-59F5-4E98-12171FACA0B9}"/>
              </a:ext>
            </a:extLst>
          </p:cNvPr>
          <p:cNvSpPr txBox="1"/>
          <p:nvPr/>
        </p:nvSpPr>
        <p:spPr>
          <a:xfrm>
            <a:off x="7584831" y="403412"/>
            <a:ext cx="4215619" cy="1200329"/>
          </a:xfrm>
          <a:prstGeom prst="rect">
            <a:avLst/>
          </a:prstGeom>
          <a:noFill/>
        </p:spPr>
        <p:txBody>
          <a:bodyPr wrap="square" rtlCol="0">
            <a:spAutoFit/>
          </a:bodyPr>
          <a:lstStyle/>
          <a:p>
            <a:r>
              <a:rPr lang="fr-FR" sz="2400" u="sng" dirty="0"/>
              <a:t>La question des candidatures d’adhésion de l’Ukraine, de la Moldavie, de la Géorgie</a:t>
            </a:r>
          </a:p>
        </p:txBody>
      </p:sp>
    </p:spTree>
    <p:extLst>
      <p:ext uri="{BB962C8B-B14F-4D97-AF65-F5344CB8AC3E}">
        <p14:creationId xmlns:p14="http://schemas.microsoft.com/office/powerpoint/2010/main" val="37956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2">
            <a:extLst>
              <a:ext uri="{FF2B5EF4-FFF2-40B4-BE49-F238E27FC236}">
                <a16:creationId xmlns:a16="http://schemas.microsoft.com/office/drawing/2014/main" id="{2F7AA6F2-20BD-8DA1-0945-2B2F82DAF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75" y="1277664"/>
            <a:ext cx="9488568" cy="530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8E40947E-2B46-81DD-400E-2D7A00406EBF}"/>
              </a:ext>
            </a:extLst>
          </p:cNvPr>
          <p:cNvSpPr txBox="1"/>
          <p:nvPr/>
        </p:nvSpPr>
        <p:spPr>
          <a:xfrm>
            <a:off x="576775" y="323557"/>
            <a:ext cx="11437034" cy="954107"/>
          </a:xfrm>
          <a:prstGeom prst="rect">
            <a:avLst/>
          </a:prstGeom>
          <a:noFill/>
        </p:spPr>
        <p:txBody>
          <a:bodyPr wrap="square" rtlCol="0">
            <a:spAutoFit/>
          </a:bodyPr>
          <a:lstStyle/>
          <a:p>
            <a:r>
              <a:rPr lang="fr-FR" sz="2800" u="sng" dirty="0"/>
              <a:t>9 Etats candidats en 2022 </a:t>
            </a:r>
            <a:r>
              <a:rPr lang="fr-FR" sz="2800" dirty="0"/>
              <a:t>: La question de l’élargissement de l’UE et de son calendrier.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BCE75DC-81FE-694C-9521-79EDEA6E9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60" y="750165"/>
            <a:ext cx="8094716" cy="59056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a:extLst>
              <a:ext uri="{FF2B5EF4-FFF2-40B4-BE49-F238E27FC236}">
                <a16:creationId xmlns:a16="http://schemas.microsoft.com/office/drawing/2014/main" id="{9F0FFD7E-F8B0-6C80-0ABE-FE5657CD2DD5}"/>
              </a:ext>
            </a:extLst>
          </p:cNvPr>
          <p:cNvSpPr txBox="1"/>
          <p:nvPr/>
        </p:nvSpPr>
        <p:spPr>
          <a:xfrm>
            <a:off x="618978" y="226945"/>
            <a:ext cx="11732456" cy="523220"/>
          </a:xfrm>
          <a:prstGeom prst="rect">
            <a:avLst/>
          </a:prstGeom>
          <a:noFill/>
        </p:spPr>
        <p:txBody>
          <a:bodyPr wrap="square" rtlCol="0">
            <a:spAutoFit/>
          </a:bodyPr>
          <a:lstStyle/>
          <a:p>
            <a:r>
              <a:rPr lang="fr-FR" sz="2800" dirty="0"/>
              <a:t>-</a:t>
            </a:r>
            <a:r>
              <a:rPr lang="fr-FR" sz="2800" u="sng" dirty="0"/>
              <a:t>La difficulté d’une politique étrangère commune</a:t>
            </a:r>
          </a:p>
        </p:txBody>
      </p:sp>
      <p:sp>
        <p:nvSpPr>
          <p:cNvPr id="4" name="ZoneTexte 3">
            <a:extLst>
              <a:ext uri="{FF2B5EF4-FFF2-40B4-BE49-F238E27FC236}">
                <a16:creationId xmlns:a16="http://schemas.microsoft.com/office/drawing/2014/main" id="{CFE96EB8-768D-BF66-2631-696A50DEB929}"/>
              </a:ext>
            </a:extLst>
          </p:cNvPr>
          <p:cNvSpPr txBox="1"/>
          <p:nvPr/>
        </p:nvSpPr>
        <p:spPr>
          <a:xfrm>
            <a:off x="8776860" y="1151689"/>
            <a:ext cx="3038622" cy="1477328"/>
          </a:xfrm>
          <a:prstGeom prst="rect">
            <a:avLst/>
          </a:prstGeom>
          <a:noFill/>
        </p:spPr>
        <p:txBody>
          <a:bodyPr wrap="square" rtlCol="0">
            <a:spAutoFit/>
          </a:bodyPr>
          <a:lstStyle/>
          <a:p>
            <a:r>
              <a:rPr lang="fr-FR" altLang="fr-FR" sz="1800" u="sng" dirty="0">
                <a:solidFill>
                  <a:srgbClr val="000000"/>
                </a:solidFill>
                <a:latin typeface="Comic Sans MS" panose="030F0702030302020204" pitchFamily="66" charset="0"/>
                <a:cs typeface="Arial" panose="020B0604020202020204" pitchFamily="34" charset="0"/>
              </a:rPr>
              <a:t>Les pays européens face à l’intervention des Etats-Unis en Irak (2003)</a:t>
            </a:r>
          </a:p>
          <a:p>
            <a:endParaRPr lang="fr-FR" u="sng" dirty="0">
              <a:solidFill>
                <a:srgbClr val="000000"/>
              </a:solidFill>
              <a:latin typeface="Comic Sans MS" panose="030F0702030302020204" pitchFamily="66" charset="0"/>
              <a:cs typeface="Arial" panose="020B0604020202020204" pitchFamily="34" charset="0"/>
            </a:endParaRPr>
          </a:p>
          <a:p>
            <a:r>
              <a:rPr lang="fr-FR" u="sng" dirty="0">
                <a:solidFill>
                  <a:srgbClr val="000000"/>
                </a:solidFill>
                <a:latin typeface="Comic Sans MS" panose="030F0702030302020204" pitchFamily="66" charset="0"/>
                <a:cs typeface="Arial" panose="020B0604020202020204" pitchFamily="34" charset="0"/>
              </a:rPr>
              <a:t>Manuel 3</a:t>
            </a:r>
            <a:r>
              <a:rPr lang="fr-FR" u="sng" baseline="30000" dirty="0">
                <a:solidFill>
                  <a:srgbClr val="000000"/>
                </a:solidFill>
                <a:latin typeface="Comic Sans MS" panose="030F0702030302020204" pitchFamily="66" charset="0"/>
                <a:cs typeface="Arial" panose="020B0604020202020204" pitchFamily="34" charset="0"/>
              </a:rPr>
              <a:t>e</a:t>
            </a:r>
            <a:r>
              <a:rPr lang="fr-FR" u="sng" dirty="0">
                <a:solidFill>
                  <a:srgbClr val="000000"/>
                </a:solidFill>
                <a:latin typeface="Comic Sans MS" panose="030F0702030302020204" pitchFamily="66" charset="0"/>
                <a:cs typeface="Arial" panose="020B0604020202020204" pitchFamily="34" charset="0"/>
              </a:rPr>
              <a:t> Belin 2007.</a:t>
            </a:r>
            <a:endParaRPr lang="fr-FR" dirty="0"/>
          </a:p>
        </p:txBody>
      </p:sp>
    </p:spTree>
    <p:extLst>
      <p:ext uri="{BB962C8B-B14F-4D97-AF65-F5344CB8AC3E}">
        <p14:creationId xmlns:p14="http://schemas.microsoft.com/office/powerpoint/2010/main" val="20968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EC8BA3D-0BE7-68D1-B936-33F11F35845F}"/>
              </a:ext>
            </a:extLst>
          </p:cNvPr>
          <p:cNvPicPr>
            <a:picLocks noChangeAspect="1"/>
          </p:cNvPicPr>
          <p:nvPr/>
        </p:nvPicPr>
        <p:blipFill>
          <a:blip r:embed="rId2"/>
          <a:stretch>
            <a:fillRect/>
          </a:stretch>
        </p:blipFill>
        <p:spPr>
          <a:xfrm>
            <a:off x="332629" y="226480"/>
            <a:ext cx="9366365" cy="6405039"/>
          </a:xfrm>
          <a:prstGeom prst="rect">
            <a:avLst/>
          </a:prstGeom>
        </p:spPr>
      </p:pic>
      <p:sp>
        <p:nvSpPr>
          <p:cNvPr id="7" name="ZoneTexte 6">
            <a:extLst>
              <a:ext uri="{FF2B5EF4-FFF2-40B4-BE49-F238E27FC236}">
                <a16:creationId xmlns:a16="http://schemas.microsoft.com/office/drawing/2014/main" id="{C92F8E06-55A0-28A3-8A43-08513FB76541}"/>
              </a:ext>
            </a:extLst>
          </p:cNvPr>
          <p:cNvSpPr txBox="1"/>
          <p:nvPr/>
        </p:nvSpPr>
        <p:spPr>
          <a:xfrm>
            <a:off x="9910482" y="484094"/>
            <a:ext cx="2097742" cy="1854995"/>
          </a:xfrm>
          <a:prstGeom prst="rect">
            <a:avLst/>
          </a:prstGeom>
          <a:noFill/>
        </p:spPr>
        <p:txBody>
          <a:bodyPr wrap="square" rtlCol="0">
            <a:spAutoFit/>
          </a:bodyPr>
          <a:lstStyle/>
          <a:p>
            <a:pPr>
              <a:lnSpc>
                <a:spcPct val="107000"/>
              </a:lnSpc>
              <a:spcAft>
                <a:spcPts val="800"/>
              </a:spcAft>
            </a:pPr>
            <a:r>
              <a:rPr lang="fr-FR" sz="2800" u="sng" kern="0" dirty="0">
                <a:effectLst/>
                <a:latin typeface="Calibri" panose="020F0502020204030204" pitchFamily="34" charset="0"/>
                <a:ea typeface="Times New Roman" panose="02020603050405020304" pitchFamily="18" charset="0"/>
                <a:cs typeface="Calibri" panose="020F0502020204030204" pitchFamily="34" charset="0"/>
              </a:rPr>
              <a:t>La question de sa sécurité</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157831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4F51E9-AB06-2AD8-601C-CFAC43A84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30" y="218235"/>
            <a:ext cx="8107058" cy="6639765"/>
          </a:xfrm>
          <a:prstGeom prst="rect">
            <a:avLst/>
          </a:prstGeom>
        </p:spPr>
      </p:pic>
    </p:spTree>
    <p:extLst>
      <p:ext uri="{BB962C8B-B14F-4D97-AF65-F5344CB8AC3E}">
        <p14:creationId xmlns:p14="http://schemas.microsoft.com/office/powerpoint/2010/main" val="2287012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0C2051-8E39-EAA4-A413-91369AC80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52" y="57150"/>
            <a:ext cx="8572500" cy="6800850"/>
          </a:xfrm>
          <a:prstGeom prst="rect">
            <a:avLst/>
          </a:prstGeom>
        </p:spPr>
      </p:pic>
      <p:sp>
        <p:nvSpPr>
          <p:cNvPr id="5" name="ZoneTexte 4">
            <a:extLst>
              <a:ext uri="{FF2B5EF4-FFF2-40B4-BE49-F238E27FC236}">
                <a16:creationId xmlns:a16="http://schemas.microsoft.com/office/drawing/2014/main" id="{5011C902-5AC0-3F43-76C2-EA0B8500BDED}"/>
              </a:ext>
            </a:extLst>
          </p:cNvPr>
          <p:cNvSpPr txBox="1"/>
          <p:nvPr/>
        </p:nvSpPr>
        <p:spPr>
          <a:xfrm>
            <a:off x="9031752" y="5969853"/>
            <a:ext cx="3042138" cy="830997"/>
          </a:xfrm>
          <a:prstGeom prst="rect">
            <a:avLst/>
          </a:prstGeom>
          <a:noFill/>
        </p:spPr>
        <p:txBody>
          <a:bodyPr wrap="square">
            <a:spAutoFit/>
          </a:bodyPr>
          <a:lstStyle/>
          <a:p>
            <a:r>
              <a:rPr lang="fr-FR" sz="1200" dirty="0"/>
              <a:t>https://geoconfluences.ens-lyon.fr/informations-scientifiques/a-la-une/carte-a-la-une/menace-ressentie-par-les-europeens</a:t>
            </a:r>
          </a:p>
        </p:txBody>
      </p:sp>
      <p:sp>
        <p:nvSpPr>
          <p:cNvPr id="7" name="ZoneTexte 6">
            <a:extLst>
              <a:ext uri="{FF2B5EF4-FFF2-40B4-BE49-F238E27FC236}">
                <a16:creationId xmlns:a16="http://schemas.microsoft.com/office/drawing/2014/main" id="{8A4BE933-203E-F11C-11EE-C6EDDAC165DF}"/>
              </a:ext>
            </a:extLst>
          </p:cNvPr>
          <p:cNvSpPr txBox="1"/>
          <p:nvPr/>
        </p:nvSpPr>
        <p:spPr>
          <a:xfrm>
            <a:off x="9031752" y="1329983"/>
            <a:ext cx="3160248" cy="2954655"/>
          </a:xfrm>
          <a:prstGeom prst="rect">
            <a:avLst/>
          </a:prstGeom>
          <a:noFill/>
        </p:spPr>
        <p:txBody>
          <a:bodyPr wrap="square">
            <a:spAutoFit/>
          </a:bodyPr>
          <a:lstStyle/>
          <a:p>
            <a:r>
              <a:rPr lang="fr-FR" sz="2400" dirty="0"/>
              <a:t>Comment avoir une diplomatie et une défense communes dès lors que l’on ne parvient pas à s’accorder sur une menace commune ?</a:t>
            </a:r>
          </a:p>
          <a:p>
            <a:r>
              <a:rPr lang="fr-FR" b="1" dirty="0"/>
              <a:t>Pascal Orcier, avril 2019</a:t>
            </a:r>
            <a:endParaRPr lang="fr-FR" dirty="0"/>
          </a:p>
        </p:txBody>
      </p:sp>
      <p:sp>
        <p:nvSpPr>
          <p:cNvPr id="4" name="ZoneTexte 3">
            <a:extLst>
              <a:ext uri="{FF2B5EF4-FFF2-40B4-BE49-F238E27FC236}">
                <a16:creationId xmlns:a16="http://schemas.microsoft.com/office/drawing/2014/main" id="{CA6AFC2D-2B3B-B88E-DA24-C12727960743}"/>
              </a:ext>
            </a:extLst>
          </p:cNvPr>
          <p:cNvSpPr txBox="1"/>
          <p:nvPr/>
        </p:nvSpPr>
        <p:spPr>
          <a:xfrm>
            <a:off x="9031752" y="309282"/>
            <a:ext cx="3042138" cy="954107"/>
          </a:xfrm>
          <a:prstGeom prst="rect">
            <a:avLst/>
          </a:prstGeom>
          <a:noFill/>
        </p:spPr>
        <p:txBody>
          <a:bodyPr wrap="square" rtlCol="0">
            <a:spAutoFit/>
          </a:bodyPr>
          <a:lstStyle/>
          <a:p>
            <a:r>
              <a:rPr lang="fr-FR" sz="2800" u="sng" dirty="0"/>
              <a:t>La question de la défense commune</a:t>
            </a:r>
          </a:p>
        </p:txBody>
      </p:sp>
    </p:spTree>
    <p:extLst>
      <p:ext uri="{BB962C8B-B14F-4D97-AF65-F5344CB8AC3E}">
        <p14:creationId xmlns:p14="http://schemas.microsoft.com/office/powerpoint/2010/main" val="5729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1DE0A4-E2A6-E755-AAAF-C8D3BE505D88}"/>
              </a:ext>
            </a:extLst>
          </p:cNvPr>
          <p:cNvSpPr txBox="1"/>
          <p:nvPr/>
        </p:nvSpPr>
        <p:spPr>
          <a:xfrm>
            <a:off x="815925" y="661182"/>
            <a:ext cx="10677379" cy="1077218"/>
          </a:xfrm>
          <a:prstGeom prst="rect">
            <a:avLst/>
          </a:prstGeom>
          <a:noFill/>
        </p:spPr>
        <p:txBody>
          <a:bodyPr wrap="square" rtlCol="0">
            <a:spAutoFit/>
          </a:bodyPr>
          <a:lstStyle/>
          <a:p>
            <a:r>
              <a:rPr lang="fr-FR" sz="3200" u="sng" dirty="0"/>
              <a:t>II. L’Union européenne face à une guerre de haute intensité, de février 2022 à nos jours</a:t>
            </a:r>
          </a:p>
        </p:txBody>
      </p:sp>
      <p:sp>
        <p:nvSpPr>
          <p:cNvPr id="3" name="ZoneTexte 2">
            <a:extLst>
              <a:ext uri="{FF2B5EF4-FFF2-40B4-BE49-F238E27FC236}">
                <a16:creationId xmlns:a16="http://schemas.microsoft.com/office/drawing/2014/main" id="{32D5A489-E7B3-0FA4-E808-5BDD950382AD}"/>
              </a:ext>
            </a:extLst>
          </p:cNvPr>
          <p:cNvSpPr txBox="1"/>
          <p:nvPr/>
        </p:nvSpPr>
        <p:spPr>
          <a:xfrm>
            <a:off x="1744394" y="2321169"/>
            <a:ext cx="8159261" cy="523220"/>
          </a:xfrm>
          <a:prstGeom prst="rect">
            <a:avLst/>
          </a:prstGeom>
          <a:noFill/>
        </p:spPr>
        <p:txBody>
          <a:bodyPr wrap="square" rtlCol="0">
            <a:spAutoFit/>
          </a:bodyPr>
          <a:lstStyle/>
          <a:p>
            <a:r>
              <a:rPr lang="fr-FR" sz="2800" u="sng" dirty="0"/>
              <a:t>1.Le déclenchement du conflit :</a:t>
            </a:r>
          </a:p>
        </p:txBody>
      </p:sp>
    </p:spTree>
    <p:extLst>
      <p:ext uri="{BB962C8B-B14F-4D97-AF65-F5344CB8AC3E}">
        <p14:creationId xmlns:p14="http://schemas.microsoft.com/office/powerpoint/2010/main" val="313998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B9AE5A-F1CA-AE27-6B0D-A5375499A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65" y="361815"/>
            <a:ext cx="8281390" cy="5447314"/>
          </a:xfrm>
          <a:prstGeom prst="rect">
            <a:avLst/>
          </a:prstGeom>
        </p:spPr>
      </p:pic>
      <p:pic>
        <p:nvPicPr>
          <p:cNvPr id="5" name="Image 4">
            <a:extLst>
              <a:ext uri="{FF2B5EF4-FFF2-40B4-BE49-F238E27FC236}">
                <a16:creationId xmlns:a16="http://schemas.microsoft.com/office/drawing/2014/main" id="{53ABD519-1C3D-562D-7A06-C4CA3E4E9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5140" y="524435"/>
            <a:ext cx="4054289" cy="2702859"/>
          </a:xfrm>
          <a:prstGeom prst="rect">
            <a:avLst/>
          </a:prstGeom>
        </p:spPr>
      </p:pic>
      <p:sp>
        <p:nvSpPr>
          <p:cNvPr id="6" name="ZoneTexte 5">
            <a:extLst>
              <a:ext uri="{FF2B5EF4-FFF2-40B4-BE49-F238E27FC236}">
                <a16:creationId xmlns:a16="http://schemas.microsoft.com/office/drawing/2014/main" id="{DCE61755-7A9A-CDD4-EFC4-AAF94DD8F0B0}"/>
              </a:ext>
            </a:extLst>
          </p:cNvPr>
          <p:cNvSpPr txBox="1"/>
          <p:nvPr/>
        </p:nvSpPr>
        <p:spPr>
          <a:xfrm>
            <a:off x="8713694" y="3429000"/>
            <a:ext cx="2904565" cy="1200329"/>
          </a:xfrm>
          <a:prstGeom prst="rect">
            <a:avLst/>
          </a:prstGeom>
          <a:noFill/>
        </p:spPr>
        <p:txBody>
          <a:bodyPr wrap="square" rtlCol="0">
            <a:spAutoFit/>
          </a:bodyPr>
          <a:lstStyle/>
          <a:p>
            <a:r>
              <a:rPr lang="fr-FR" dirty="0" err="1"/>
              <a:t>Volodymyr</a:t>
            </a:r>
            <a:r>
              <a:rPr lang="fr-FR" dirty="0"/>
              <a:t> </a:t>
            </a:r>
            <a:r>
              <a:rPr lang="fr-FR" dirty="0" err="1"/>
              <a:t>Zelensky</a:t>
            </a:r>
            <a:r>
              <a:rPr lang="fr-FR" dirty="0"/>
              <a:t> remporte le second tour, avec 73,2 % des voix</a:t>
            </a:r>
          </a:p>
          <a:p>
            <a:r>
              <a:rPr lang="fr-FR" dirty="0"/>
              <a:t>Le 21 avril 2019</a:t>
            </a:r>
          </a:p>
        </p:txBody>
      </p:sp>
    </p:spTree>
    <p:extLst>
      <p:ext uri="{BB962C8B-B14F-4D97-AF65-F5344CB8AC3E}">
        <p14:creationId xmlns:p14="http://schemas.microsoft.com/office/powerpoint/2010/main" val="2521526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32334B2-94CC-1155-0194-3EB03DA7EC2E}"/>
              </a:ext>
            </a:extLst>
          </p:cNvPr>
          <p:cNvSpPr txBox="1"/>
          <p:nvPr/>
        </p:nvSpPr>
        <p:spPr>
          <a:xfrm>
            <a:off x="749674" y="474240"/>
            <a:ext cx="9940738" cy="523220"/>
          </a:xfrm>
          <a:prstGeom prst="rect">
            <a:avLst/>
          </a:prstGeom>
          <a:noFill/>
        </p:spPr>
        <p:txBody>
          <a:bodyPr wrap="square">
            <a:spAutoFit/>
          </a:bodyPr>
          <a:lstStyle/>
          <a:p>
            <a:r>
              <a:rPr lang="fr-FR" sz="2800" u="sng" dirty="0"/>
              <a:t>2. Les réponses européennes au conflit entre l’Ukraine et la Russie</a:t>
            </a:r>
          </a:p>
        </p:txBody>
      </p:sp>
      <p:sp>
        <p:nvSpPr>
          <p:cNvPr id="4" name="ZoneTexte 3">
            <a:extLst>
              <a:ext uri="{FF2B5EF4-FFF2-40B4-BE49-F238E27FC236}">
                <a16:creationId xmlns:a16="http://schemas.microsoft.com/office/drawing/2014/main" id="{F67898F7-C181-963E-3F2B-8C44556C6601}"/>
              </a:ext>
            </a:extLst>
          </p:cNvPr>
          <p:cNvSpPr txBox="1"/>
          <p:nvPr/>
        </p:nvSpPr>
        <p:spPr>
          <a:xfrm>
            <a:off x="900953" y="1358153"/>
            <a:ext cx="10932459" cy="1384995"/>
          </a:xfrm>
          <a:prstGeom prst="rect">
            <a:avLst/>
          </a:prstGeom>
          <a:noFill/>
        </p:spPr>
        <p:txBody>
          <a:bodyPr wrap="square" rtlCol="0">
            <a:spAutoFit/>
          </a:bodyPr>
          <a:lstStyle/>
          <a:p>
            <a:r>
              <a:rPr lang="fr-FR" sz="2800" u="sng" dirty="0"/>
              <a:t>Activité :</a:t>
            </a:r>
            <a:r>
              <a:rPr lang="fr-FR" sz="2800" dirty="0"/>
              <a:t> </a:t>
            </a:r>
            <a:r>
              <a:rPr lang="fr-FR" sz="2800" i="1" dirty="0"/>
              <a:t>En analysant les documents distribués et avec vos connaissances, rédigez un paragraphe présentant les mesures adoptées par l’Union européenne suite au déclenchement du conflit entre l’Ukraine et la Russie.</a:t>
            </a:r>
          </a:p>
        </p:txBody>
      </p:sp>
    </p:spTree>
    <p:extLst>
      <p:ext uri="{BB962C8B-B14F-4D97-AF65-F5344CB8AC3E}">
        <p14:creationId xmlns:p14="http://schemas.microsoft.com/office/powerpoint/2010/main" val="327589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B2E86D7-4CE4-4B52-9C87-4DDF862B382E}"/>
              </a:ext>
            </a:extLst>
          </p:cNvPr>
          <p:cNvSpPr txBox="1"/>
          <p:nvPr/>
        </p:nvSpPr>
        <p:spPr>
          <a:xfrm>
            <a:off x="611069" y="5951022"/>
            <a:ext cx="8608624" cy="646331"/>
          </a:xfrm>
          <a:prstGeom prst="rect">
            <a:avLst/>
          </a:prstGeom>
          <a:noFill/>
        </p:spPr>
        <p:txBody>
          <a:bodyPr wrap="square" rtlCol="0">
            <a:spAutoFit/>
          </a:bodyPr>
          <a:lstStyle/>
          <a:p>
            <a:r>
              <a:rPr lang="fr-FR" dirty="0"/>
              <a:t>Situation au 25 février 2022 http://lignesdedefense.blogs.ouest-france.fr/archive/2022/02/25/guerre-en-ukraine-point-du-matin-22844.html</a:t>
            </a:r>
          </a:p>
        </p:txBody>
      </p:sp>
      <p:pic>
        <p:nvPicPr>
          <p:cNvPr id="4" name="Image 3">
            <a:extLst>
              <a:ext uri="{FF2B5EF4-FFF2-40B4-BE49-F238E27FC236}">
                <a16:creationId xmlns:a16="http://schemas.microsoft.com/office/drawing/2014/main" id="{44744C49-7E81-4722-B174-7747C4145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51" y="247856"/>
            <a:ext cx="8709755" cy="5690373"/>
          </a:xfrm>
          <a:prstGeom prst="rect">
            <a:avLst/>
          </a:prstGeom>
        </p:spPr>
      </p:pic>
      <p:sp>
        <p:nvSpPr>
          <p:cNvPr id="7" name="ZoneTexte 6">
            <a:extLst>
              <a:ext uri="{FF2B5EF4-FFF2-40B4-BE49-F238E27FC236}">
                <a16:creationId xmlns:a16="http://schemas.microsoft.com/office/drawing/2014/main" id="{4EB87F82-D17A-BDC7-F358-490F2A202CE2}"/>
              </a:ext>
            </a:extLst>
          </p:cNvPr>
          <p:cNvSpPr txBox="1"/>
          <p:nvPr/>
        </p:nvSpPr>
        <p:spPr>
          <a:xfrm>
            <a:off x="9085738" y="2230583"/>
            <a:ext cx="3013143" cy="3401637"/>
          </a:xfrm>
          <a:prstGeom prst="rect">
            <a:avLst/>
          </a:prstGeom>
          <a:noFill/>
        </p:spPr>
        <p:txBody>
          <a:bodyPr wrap="square">
            <a:spAutoFit/>
          </a:bodyPr>
          <a:lstStyle/>
          <a:p>
            <a:pPr>
              <a:lnSpc>
                <a:spcPct val="107000"/>
              </a:lnSpc>
              <a:spcAft>
                <a:spcPts val="800"/>
              </a:spcAft>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Comment expliquer la guerre d’aujourd’hui ?</a:t>
            </a:r>
            <a:endParaRPr lang="fr-FR" dirty="0"/>
          </a:p>
          <a:p>
            <a:pPr>
              <a:lnSpc>
                <a:spcPct val="107000"/>
              </a:lnSpc>
              <a:spcAft>
                <a:spcPts val="800"/>
              </a:spcAft>
            </a:pPr>
            <a:r>
              <a:rPr lang="fr-FR" sz="2800" dirty="0"/>
              <a:t>Comment l’Union européenne est-elle impliquée dans ce conflit ?</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8DFF7423-A699-58D5-766D-A6D677D6D6F5}"/>
              </a:ext>
            </a:extLst>
          </p:cNvPr>
          <p:cNvSpPr txBox="1"/>
          <p:nvPr/>
        </p:nvSpPr>
        <p:spPr>
          <a:xfrm>
            <a:off x="9085738" y="478302"/>
            <a:ext cx="2674853" cy="1384995"/>
          </a:xfrm>
          <a:prstGeom prst="rect">
            <a:avLst/>
          </a:prstGeom>
          <a:noFill/>
        </p:spPr>
        <p:txBody>
          <a:bodyPr wrap="square" rtlCol="0">
            <a:spAutoFit/>
          </a:bodyPr>
          <a:lstStyle/>
          <a:p>
            <a:r>
              <a:rPr lang="fr-FR" sz="2800" dirty="0"/>
              <a:t>Une guerre d’agression russe en février 2022</a:t>
            </a:r>
          </a:p>
        </p:txBody>
      </p:sp>
    </p:spTree>
    <p:extLst>
      <p:ext uri="{BB962C8B-B14F-4D97-AF65-F5344CB8AC3E}">
        <p14:creationId xmlns:p14="http://schemas.microsoft.com/office/powerpoint/2010/main" val="299856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143BA4A-84D0-3CCA-0592-3F5C13D65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5" y="715198"/>
            <a:ext cx="10069766" cy="5833520"/>
          </a:xfrm>
          <a:prstGeom prst="rect">
            <a:avLst/>
          </a:prstGeom>
        </p:spPr>
      </p:pic>
      <p:sp>
        <p:nvSpPr>
          <p:cNvPr id="4" name="ZoneTexte 3">
            <a:extLst>
              <a:ext uri="{FF2B5EF4-FFF2-40B4-BE49-F238E27FC236}">
                <a16:creationId xmlns:a16="http://schemas.microsoft.com/office/drawing/2014/main" id="{7046C236-4986-5C6A-5CB9-B352BF850DB9}"/>
              </a:ext>
            </a:extLst>
          </p:cNvPr>
          <p:cNvSpPr txBox="1"/>
          <p:nvPr/>
        </p:nvSpPr>
        <p:spPr>
          <a:xfrm>
            <a:off x="10327341" y="4262718"/>
            <a:ext cx="1963271" cy="1415772"/>
          </a:xfrm>
          <a:prstGeom prst="rect">
            <a:avLst/>
          </a:prstGeom>
          <a:noFill/>
        </p:spPr>
        <p:txBody>
          <a:bodyPr wrap="square" rtlCol="0">
            <a:spAutoFit/>
          </a:bodyPr>
          <a:lstStyle/>
          <a:p>
            <a:r>
              <a:rPr lang="fr-FR" dirty="0">
                <a:hlinkClick r:id="rId3"/>
              </a:rPr>
              <a:t>https://www.consilium.europa.eu/fr/policies/enlargement/ukraine/</a:t>
            </a:r>
            <a:endParaRPr lang="fr-FR" dirty="0"/>
          </a:p>
          <a:p>
            <a:r>
              <a:rPr lang="fr-FR" sz="1400" dirty="0"/>
              <a:t>Consulté le 17 mai 2023.</a:t>
            </a:r>
          </a:p>
        </p:txBody>
      </p:sp>
      <p:sp>
        <p:nvSpPr>
          <p:cNvPr id="2" name="ZoneTexte 1">
            <a:extLst>
              <a:ext uri="{FF2B5EF4-FFF2-40B4-BE49-F238E27FC236}">
                <a16:creationId xmlns:a16="http://schemas.microsoft.com/office/drawing/2014/main" id="{228A3CE3-1F83-83DE-E25C-DCEC10AE1729}"/>
              </a:ext>
            </a:extLst>
          </p:cNvPr>
          <p:cNvSpPr txBox="1"/>
          <p:nvPr/>
        </p:nvSpPr>
        <p:spPr>
          <a:xfrm>
            <a:off x="457200" y="174812"/>
            <a:ext cx="11080376" cy="461665"/>
          </a:xfrm>
          <a:prstGeom prst="rect">
            <a:avLst/>
          </a:prstGeom>
          <a:noFill/>
        </p:spPr>
        <p:txBody>
          <a:bodyPr wrap="square" rtlCol="0">
            <a:spAutoFit/>
          </a:bodyPr>
          <a:lstStyle/>
          <a:p>
            <a:r>
              <a:rPr lang="fr-FR" sz="2400" u="sng" dirty="0"/>
              <a:t>Doc.1. Copie d’écran du site de la commission européenne, organe exécutif de l’UE</a:t>
            </a:r>
          </a:p>
        </p:txBody>
      </p:sp>
    </p:spTree>
    <p:extLst>
      <p:ext uri="{BB962C8B-B14F-4D97-AF65-F5344CB8AC3E}">
        <p14:creationId xmlns:p14="http://schemas.microsoft.com/office/powerpoint/2010/main" val="2209893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0CC1429-DD7F-DAA8-4C22-47893584D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40" y="0"/>
            <a:ext cx="8178225" cy="6858000"/>
          </a:xfrm>
          <a:prstGeom prst="rect">
            <a:avLst/>
          </a:prstGeom>
        </p:spPr>
      </p:pic>
      <p:sp>
        <p:nvSpPr>
          <p:cNvPr id="4" name="ZoneTexte 3">
            <a:extLst>
              <a:ext uri="{FF2B5EF4-FFF2-40B4-BE49-F238E27FC236}">
                <a16:creationId xmlns:a16="http://schemas.microsoft.com/office/drawing/2014/main" id="{D8C93F0D-0D9C-32F3-A484-19EBDCE1A6A2}"/>
              </a:ext>
            </a:extLst>
          </p:cNvPr>
          <p:cNvSpPr txBox="1"/>
          <p:nvPr/>
        </p:nvSpPr>
        <p:spPr>
          <a:xfrm>
            <a:off x="8552329" y="4585447"/>
            <a:ext cx="3119718" cy="2031325"/>
          </a:xfrm>
          <a:prstGeom prst="rect">
            <a:avLst/>
          </a:prstGeom>
          <a:noFill/>
        </p:spPr>
        <p:txBody>
          <a:bodyPr wrap="square" rtlCol="0">
            <a:spAutoFit/>
          </a:bodyPr>
          <a:lstStyle/>
          <a:p>
            <a:r>
              <a:rPr lang="fr-FR" dirty="0"/>
              <a:t>https://www.francetvinfo.fr/monde/europe/manifestations-en-ukraine/carte-guerre-en-ukraine-visualisez-ou-se-sont-refugies-les-660-000-civils-ukrainiens-qui-ont-franchi-la-frontiere_4987740.html</a:t>
            </a:r>
          </a:p>
        </p:txBody>
      </p:sp>
      <p:sp>
        <p:nvSpPr>
          <p:cNvPr id="5" name="ZoneTexte 4">
            <a:extLst>
              <a:ext uri="{FF2B5EF4-FFF2-40B4-BE49-F238E27FC236}">
                <a16:creationId xmlns:a16="http://schemas.microsoft.com/office/drawing/2014/main" id="{E18F776E-627D-39BB-569D-23FF6ACD0310}"/>
              </a:ext>
            </a:extLst>
          </p:cNvPr>
          <p:cNvSpPr txBox="1"/>
          <p:nvPr/>
        </p:nvSpPr>
        <p:spPr>
          <a:xfrm>
            <a:off x="8552328" y="268941"/>
            <a:ext cx="3475031" cy="1200329"/>
          </a:xfrm>
          <a:prstGeom prst="rect">
            <a:avLst/>
          </a:prstGeom>
          <a:noFill/>
        </p:spPr>
        <p:txBody>
          <a:bodyPr wrap="square" rtlCol="0">
            <a:spAutoFit/>
          </a:bodyPr>
          <a:lstStyle/>
          <a:p>
            <a:r>
              <a:rPr lang="fr-FR" sz="2400" dirty="0"/>
              <a:t>Doc.2 : Nombre de réfugiés ukrainiens en Europe au 14 mars 2022</a:t>
            </a:r>
          </a:p>
        </p:txBody>
      </p:sp>
    </p:spTree>
    <p:extLst>
      <p:ext uri="{BB962C8B-B14F-4D97-AF65-F5344CB8AC3E}">
        <p14:creationId xmlns:p14="http://schemas.microsoft.com/office/powerpoint/2010/main" val="2238587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BD65AF6-17AE-AB8B-0ED7-4287CC66E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97" y="176619"/>
            <a:ext cx="9752381" cy="6504762"/>
          </a:xfrm>
          <a:prstGeom prst="rect">
            <a:avLst/>
          </a:prstGeom>
        </p:spPr>
      </p:pic>
      <p:sp>
        <p:nvSpPr>
          <p:cNvPr id="4" name="ZoneTexte 3">
            <a:extLst>
              <a:ext uri="{FF2B5EF4-FFF2-40B4-BE49-F238E27FC236}">
                <a16:creationId xmlns:a16="http://schemas.microsoft.com/office/drawing/2014/main" id="{A9845CC8-BC8C-E3F7-94F5-3DBC1E77C7C5}"/>
              </a:ext>
            </a:extLst>
          </p:cNvPr>
          <p:cNvSpPr txBox="1"/>
          <p:nvPr/>
        </p:nvSpPr>
        <p:spPr>
          <a:xfrm>
            <a:off x="10111578" y="3542060"/>
            <a:ext cx="1963881" cy="2862322"/>
          </a:xfrm>
          <a:prstGeom prst="rect">
            <a:avLst/>
          </a:prstGeom>
          <a:noFill/>
        </p:spPr>
        <p:txBody>
          <a:bodyPr wrap="square" rtlCol="0">
            <a:spAutoFit/>
          </a:bodyPr>
          <a:lstStyle/>
          <a:p>
            <a:r>
              <a:rPr lang="fr-FR" dirty="0"/>
              <a:t>https://www.touteleurope.eu/l-ue-dans-le-monde/guerre-en-ukraine-quels-sont-les-montants-des-aides-de-l-union-europeenne-depuis-un-an/</a:t>
            </a:r>
          </a:p>
        </p:txBody>
      </p:sp>
      <p:sp>
        <p:nvSpPr>
          <p:cNvPr id="5" name="ZoneTexte 4">
            <a:extLst>
              <a:ext uri="{FF2B5EF4-FFF2-40B4-BE49-F238E27FC236}">
                <a16:creationId xmlns:a16="http://schemas.microsoft.com/office/drawing/2014/main" id="{F640B434-16B1-ED9B-09B2-3C3DA37198CF}"/>
              </a:ext>
            </a:extLst>
          </p:cNvPr>
          <p:cNvSpPr txBox="1"/>
          <p:nvPr/>
        </p:nvSpPr>
        <p:spPr>
          <a:xfrm>
            <a:off x="10111578" y="349624"/>
            <a:ext cx="1963881" cy="2308324"/>
          </a:xfrm>
          <a:prstGeom prst="rect">
            <a:avLst/>
          </a:prstGeom>
          <a:noFill/>
        </p:spPr>
        <p:txBody>
          <a:bodyPr wrap="square" rtlCol="0">
            <a:spAutoFit/>
          </a:bodyPr>
          <a:lstStyle/>
          <a:p>
            <a:r>
              <a:rPr lang="fr-FR" sz="2400" dirty="0"/>
              <a:t>Doc.3 Aides financières de l’UE à l’Ukraine : bilan de février 2023</a:t>
            </a:r>
          </a:p>
        </p:txBody>
      </p:sp>
    </p:spTree>
    <p:extLst>
      <p:ext uri="{BB962C8B-B14F-4D97-AF65-F5344CB8AC3E}">
        <p14:creationId xmlns:p14="http://schemas.microsoft.com/office/powerpoint/2010/main" val="4034065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874F840-B801-6C25-F1CB-6B0D23C0ADC6}"/>
              </a:ext>
            </a:extLst>
          </p:cNvPr>
          <p:cNvSpPr txBox="1"/>
          <p:nvPr/>
        </p:nvSpPr>
        <p:spPr>
          <a:xfrm>
            <a:off x="363070" y="524435"/>
            <a:ext cx="10757647" cy="5447645"/>
          </a:xfrm>
          <a:prstGeom prst="rect">
            <a:avLst/>
          </a:prstGeom>
          <a:noFill/>
        </p:spPr>
        <p:txBody>
          <a:bodyPr wrap="square" rtlCol="0">
            <a:spAutoFit/>
          </a:bodyPr>
          <a:lstStyle/>
          <a:p>
            <a:r>
              <a:rPr lang="fr-FR" sz="2400" b="1" dirty="0"/>
              <a:t>Doc.4 : Guerre en Ukraine : la France va fournir 12 nouveaux canons Caesar à Kiev</a:t>
            </a:r>
          </a:p>
          <a:p>
            <a:r>
              <a:rPr lang="fr-FR" sz="2400" dirty="0"/>
              <a:t>Le Monde avec AFP 31 janvier 2023</a:t>
            </a:r>
          </a:p>
          <a:p>
            <a:r>
              <a:rPr lang="fr-FR" sz="2400" dirty="0"/>
              <a:t>« Ils seront livrés </a:t>
            </a:r>
            <a:r>
              <a:rPr lang="fr-FR" sz="2400" i="1" dirty="0"/>
              <a:t>« dans les semaines qui viennent ». </a:t>
            </a:r>
            <a:r>
              <a:rPr lang="fr-FR" sz="2400" dirty="0"/>
              <a:t>La France a annoncé mardi qu’elle allait livrer douze nouveaux canons Caesar à l’Ukraine. Ils viendront s’ajouter aux dix-huit obusiers déjà livrés par la France ainsi qu’aux dix-neuf canons Caesar promis par le Danemark à Kiev mi-janvier. </a:t>
            </a:r>
            <a:r>
              <a:rPr lang="fr-FR" sz="2400" i="1" dirty="0"/>
              <a:t>« Une masse qui n’a rien de négligeable »</a:t>
            </a:r>
            <a:r>
              <a:rPr lang="fr-FR" sz="2400" dirty="0"/>
              <a:t> selon le ministre des armées français, Sébastien </a:t>
            </a:r>
            <a:r>
              <a:rPr lang="fr-FR" sz="2400" dirty="0" err="1"/>
              <a:t>Lecornu</a:t>
            </a:r>
            <a:r>
              <a:rPr lang="fr-FR" sz="2400" dirty="0"/>
              <a:t>, qui permettra à terme à l’Ukraine de disposer d’une cinquantaine d’exemplaires.</a:t>
            </a:r>
          </a:p>
          <a:p>
            <a:r>
              <a:rPr lang="fr-FR" sz="2400" dirty="0"/>
              <a:t>Ces nouveaux canons seront </a:t>
            </a:r>
            <a:r>
              <a:rPr lang="fr-FR" sz="2400" i="1" dirty="0"/>
              <a:t>« financés dans le cadre du fonds de soutien de 200 millions d’euros »</a:t>
            </a:r>
            <a:r>
              <a:rPr lang="fr-FR" sz="2400" dirty="0"/>
              <a:t> mis en place par la France, a précisé mardi 31 janvier M. </a:t>
            </a:r>
            <a:r>
              <a:rPr lang="fr-FR" sz="2400" dirty="0" err="1"/>
              <a:t>Lecornu</a:t>
            </a:r>
            <a:r>
              <a:rPr lang="fr-FR" sz="2400" dirty="0"/>
              <a:t>, lors d’une conférence de presse commune avec son homologue ukrainien </a:t>
            </a:r>
            <a:r>
              <a:rPr lang="fr-FR" sz="2400" dirty="0" err="1"/>
              <a:t>Oleksii</a:t>
            </a:r>
            <a:r>
              <a:rPr lang="fr-FR" sz="2400" dirty="0"/>
              <a:t> </a:t>
            </a:r>
            <a:r>
              <a:rPr lang="fr-FR" sz="2400" dirty="0" err="1"/>
              <a:t>Reznikov</a:t>
            </a:r>
            <a:r>
              <a:rPr lang="fr-FR" sz="2400" dirty="0"/>
              <a:t>, qui effectuait sa première visite bilatérale depuis le début de la guerre en février dernier. »</a:t>
            </a:r>
          </a:p>
          <a:p>
            <a:r>
              <a:rPr lang="fr-FR" dirty="0"/>
              <a:t>https://www.lemonde.fr/international/article/2023/01/31/la-france-va-fournir-12-canons-caesar-a-l-ukraine-qui-va-aussi-recevoir-au-moins-120-chars-occidentaux_6160020_3210.html</a:t>
            </a:r>
          </a:p>
        </p:txBody>
      </p:sp>
    </p:spTree>
    <p:extLst>
      <p:ext uri="{BB962C8B-B14F-4D97-AF65-F5344CB8AC3E}">
        <p14:creationId xmlns:p14="http://schemas.microsoft.com/office/powerpoint/2010/main" val="2086529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6CA2EA6-6FA0-2DB5-9136-B0976CA3724C}"/>
              </a:ext>
            </a:extLst>
          </p:cNvPr>
          <p:cNvSpPr txBox="1"/>
          <p:nvPr/>
        </p:nvSpPr>
        <p:spPr>
          <a:xfrm>
            <a:off x="537883" y="470647"/>
            <a:ext cx="11416552" cy="3749168"/>
          </a:xfrm>
          <a:prstGeom prst="rect">
            <a:avLst/>
          </a:prstGeom>
          <a:noFill/>
        </p:spPr>
        <p:txBody>
          <a:bodyPr wrap="square" rtlCol="0">
            <a:spAutoFit/>
          </a:bodyPr>
          <a:lstStyle/>
          <a:p>
            <a:pPr>
              <a:lnSpc>
                <a:spcPct val="107000"/>
              </a:lnSpc>
              <a:spcAft>
                <a:spcPts val="800"/>
              </a:spcAft>
            </a:pPr>
            <a:r>
              <a:rPr lang="fr-FR" sz="2400" u="sng" kern="100" dirty="0">
                <a:effectLst/>
                <a:ea typeface="Calibri" panose="020F0502020204030204" pitchFamily="34" charset="0"/>
                <a:cs typeface="Times New Roman" panose="02020603050405020304" pitchFamily="18" charset="0"/>
              </a:rPr>
              <a:t>Correction : </a:t>
            </a:r>
            <a:endParaRPr lang="fr-FR" sz="2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fr-FR" sz="2400" kern="100" dirty="0">
                <a:effectLst/>
                <a:ea typeface="Calibri" panose="020F0502020204030204" pitchFamily="34" charset="0"/>
                <a:cs typeface="Times New Roman" panose="02020603050405020304" pitchFamily="18" charset="0"/>
              </a:rPr>
              <a:t>-l’accueil des réfugiés sur le sol européen et le financement de cet accueil</a:t>
            </a:r>
          </a:p>
          <a:p>
            <a:pPr>
              <a:lnSpc>
                <a:spcPct val="107000"/>
              </a:lnSpc>
              <a:spcAft>
                <a:spcPts val="800"/>
              </a:spcAft>
            </a:pPr>
            <a:r>
              <a:rPr lang="fr-FR" sz="2400" kern="100" dirty="0">
                <a:effectLst/>
                <a:ea typeface="Calibri" panose="020F0502020204030204" pitchFamily="34" charset="0"/>
                <a:cs typeface="Times New Roman" panose="02020603050405020304" pitchFamily="18" charset="0"/>
              </a:rPr>
              <a:t>-Le financement du fonctionnement de l’Etat ukrainien et le financement de l’achat d’armes et de matériel (environ 50 Milliards d’euros)</a:t>
            </a:r>
          </a:p>
          <a:p>
            <a:pPr>
              <a:lnSpc>
                <a:spcPct val="107000"/>
              </a:lnSpc>
              <a:spcAft>
                <a:spcPts val="800"/>
              </a:spcAft>
            </a:pPr>
            <a:r>
              <a:rPr lang="fr-FR" sz="2400" kern="100" dirty="0">
                <a:effectLst/>
                <a:ea typeface="Calibri" panose="020F0502020204030204" pitchFamily="34" charset="0"/>
                <a:cs typeface="Times New Roman" panose="02020603050405020304" pitchFamily="18" charset="0"/>
              </a:rPr>
              <a:t>-La procédure d’entrée de l’Ukraine dans l’UE accélérée avec le statut de pays candidat</a:t>
            </a:r>
          </a:p>
          <a:p>
            <a:pPr>
              <a:lnSpc>
                <a:spcPct val="107000"/>
              </a:lnSpc>
              <a:spcAft>
                <a:spcPts val="800"/>
              </a:spcAft>
            </a:pPr>
            <a:r>
              <a:rPr lang="fr-FR" sz="2400" kern="100" dirty="0">
                <a:effectLst/>
                <a:ea typeface="Calibri" panose="020F0502020204030204" pitchFamily="34" charset="0"/>
                <a:cs typeface="Times New Roman" panose="02020603050405020304" pitchFamily="18" charset="0"/>
              </a:rPr>
              <a:t>-Des aides aussi individuelles de la part de certains Etats (la France, le Danemark) : livraison d’armes.</a:t>
            </a:r>
          </a:p>
          <a:p>
            <a:pPr>
              <a:lnSpc>
                <a:spcPct val="107000"/>
              </a:lnSpc>
              <a:spcAft>
                <a:spcPts val="800"/>
              </a:spcAft>
            </a:pPr>
            <a:r>
              <a:rPr lang="fr-FR" sz="2400" kern="100" dirty="0">
                <a:ea typeface="Calibri" panose="020F0502020204030204" pitchFamily="34" charset="0"/>
                <a:cs typeface="Times New Roman" panose="02020603050405020304" pitchFamily="18" charset="0"/>
              </a:rPr>
              <a:t>-</a:t>
            </a:r>
            <a:r>
              <a:rPr lang="fr-FR" sz="2400" b="1" kern="100" dirty="0">
                <a:ea typeface="Calibri" panose="020F0502020204030204" pitchFamily="34" charset="0"/>
                <a:cs typeface="Times New Roman" panose="02020603050405020304" pitchFamily="18" charset="0"/>
              </a:rPr>
              <a:t>Mais pas d’intervention militaire directe </a:t>
            </a:r>
            <a:r>
              <a:rPr lang="fr-FR" sz="2400" kern="100" dirty="0">
                <a:ea typeface="Calibri" panose="020F0502020204030204" pitchFamily="34" charset="0"/>
                <a:cs typeface="Times New Roman" panose="02020603050405020304" pitchFamily="18" charset="0"/>
              </a:rPr>
              <a:t>sur le sol ukrainien.</a:t>
            </a:r>
            <a:endParaRPr lang="fr-FR" dirty="0"/>
          </a:p>
        </p:txBody>
      </p:sp>
      <p:sp>
        <p:nvSpPr>
          <p:cNvPr id="3" name="ZoneTexte 2">
            <a:extLst>
              <a:ext uri="{FF2B5EF4-FFF2-40B4-BE49-F238E27FC236}">
                <a16:creationId xmlns:a16="http://schemas.microsoft.com/office/drawing/2014/main" id="{824E6B49-F144-FA1A-35A9-5429E060D87C}"/>
              </a:ext>
            </a:extLst>
          </p:cNvPr>
          <p:cNvSpPr txBox="1"/>
          <p:nvPr/>
        </p:nvSpPr>
        <p:spPr>
          <a:xfrm>
            <a:off x="638735" y="4625788"/>
            <a:ext cx="10914529" cy="2092881"/>
          </a:xfrm>
          <a:prstGeom prst="rect">
            <a:avLst/>
          </a:prstGeom>
          <a:noFill/>
        </p:spPr>
        <p:txBody>
          <a:bodyPr wrap="square" rtlCol="0">
            <a:spAutoFit/>
          </a:bodyPr>
          <a:lstStyle/>
          <a:p>
            <a:r>
              <a:rPr lang="fr-FR" sz="2800" kern="100" dirty="0">
                <a:effectLst/>
                <a:latin typeface="Calibri" panose="020F0502020204030204" pitchFamily="34" charset="0"/>
                <a:ea typeface="Calibri" panose="020F0502020204030204" pitchFamily="34" charset="0"/>
                <a:cs typeface="Times New Roman" panose="02020603050405020304" pitchFamily="18" charset="0"/>
              </a:rPr>
              <a:t>=&gt; un soutien important </a:t>
            </a: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au nom du respect du droit international</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(valeur de l’UE) prôné par les institutions mais aussi les citoyens (accueil des réfugiés). En revanche, le refus d’une i</a:t>
            </a:r>
            <a:r>
              <a:rPr lang="fr-FR" sz="2800" u="sng" kern="100" dirty="0">
                <a:effectLst/>
                <a:latin typeface="Calibri" panose="020F0502020204030204" pitchFamily="34" charset="0"/>
                <a:ea typeface="Calibri" panose="020F0502020204030204" pitchFamily="34" charset="0"/>
                <a:cs typeface="Times New Roman" panose="02020603050405020304" pitchFamily="18" charset="0"/>
              </a:rPr>
              <a:t>ntervention militaire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car l’Ukraine n’est pas un pays allié et pour éviter une escalade du conflit.</a:t>
            </a:r>
          </a:p>
          <a:p>
            <a:endParaRPr lang="fr-FR" dirty="0"/>
          </a:p>
        </p:txBody>
      </p:sp>
    </p:spTree>
    <p:extLst>
      <p:ext uri="{BB962C8B-B14F-4D97-AF65-F5344CB8AC3E}">
        <p14:creationId xmlns:p14="http://schemas.microsoft.com/office/powerpoint/2010/main" val="226893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0935967-41FD-0073-51CD-C40D4240CC23}"/>
              </a:ext>
            </a:extLst>
          </p:cNvPr>
          <p:cNvSpPr txBox="1"/>
          <p:nvPr/>
        </p:nvSpPr>
        <p:spPr>
          <a:xfrm>
            <a:off x="981635" y="658906"/>
            <a:ext cx="9560859" cy="523220"/>
          </a:xfrm>
          <a:prstGeom prst="rect">
            <a:avLst/>
          </a:prstGeom>
          <a:noFill/>
        </p:spPr>
        <p:txBody>
          <a:bodyPr wrap="square" rtlCol="0">
            <a:spAutoFit/>
          </a:bodyPr>
          <a:lstStyle/>
          <a:p>
            <a:r>
              <a:rPr lang="fr-FR" sz="2800" u="sng" dirty="0"/>
              <a:t>3. Des évènements qui modifient les relations européennes :</a:t>
            </a:r>
          </a:p>
        </p:txBody>
      </p:sp>
      <p:sp>
        <p:nvSpPr>
          <p:cNvPr id="3" name="ZoneTexte 2">
            <a:extLst>
              <a:ext uri="{FF2B5EF4-FFF2-40B4-BE49-F238E27FC236}">
                <a16:creationId xmlns:a16="http://schemas.microsoft.com/office/drawing/2014/main" id="{40447C1C-DF2D-FF19-BDDF-E656480A7744}"/>
              </a:ext>
            </a:extLst>
          </p:cNvPr>
          <p:cNvSpPr txBox="1"/>
          <p:nvPr/>
        </p:nvSpPr>
        <p:spPr>
          <a:xfrm>
            <a:off x="806824" y="1855694"/>
            <a:ext cx="10112188" cy="1938992"/>
          </a:xfrm>
          <a:prstGeom prst="rect">
            <a:avLst/>
          </a:prstGeom>
          <a:noFill/>
        </p:spPr>
        <p:txBody>
          <a:bodyPr wrap="square" rtlCol="0">
            <a:spAutoFit/>
          </a:bodyPr>
          <a:lstStyle/>
          <a:p>
            <a:r>
              <a:rPr lang="fr-FR" sz="2400" dirty="0"/>
              <a:t>-Une unité politique retrouvée entre les pays de l’ouest et de l’est de l’UE</a:t>
            </a:r>
          </a:p>
          <a:p>
            <a:endParaRPr lang="fr-FR" sz="2400" dirty="0"/>
          </a:p>
          <a:p>
            <a:r>
              <a:rPr lang="fr-FR" sz="2400" dirty="0"/>
              <a:t>-Un renforcement militaire des frontières est de l’Europe</a:t>
            </a:r>
          </a:p>
          <a:p>
            <a:endParaRPr lang="fr-FR" sz="2400" dirty="0"/>
          </a:p>
          <a:p>
            <a:r>
              <a:rPr lang="fr-FR" sz="2400" dirty="0"/>
              <a:t>-Une renaissance de l’OTAN</a:t>
            </a:r>
          </a:p>
        </p:txBody>
      </p:sp>
    </p:spTree>
    <p:extLst>
      <p:ext uri="{BB962C8B-B14F-4D97-AF65-F5344CB8AC3E}">
        <p14:creationId xmlns:p14="http://schemas.microsoft.com/office/powerpoint/2010/main" val="139877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9A3A653-79E2-6C05-DF2F-5E00D11F2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71" y="0"/>
            <a:ext cx="6858000" cy="6858000"/>
          </a:xfrm>
          <a:prstGeom prst="rect">
            <a:avLst/>
          </a:prstGeom>
        </p:spPr>
      </p:pic>
    </p:spTree>
    <p:extLst>
      <p:ext uri="{BB962C8B-B14F-4D97-AF65-F5344CB8AC3E}">
        <p14:creationId xmlns:p14="http://schemas.microsoft.com/office/powerpoint/2010/main" val="3696778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8EA1BF0-6A9B-03F4-19BD-7B05785FD75B}"/>
              </a:ext>
            </a:extLst>
          </p:cNvPr>
          <p:cNvSpPr txBox="1"/>
          <p:nvPr/>
        </p:nvSpPr>
        <p:spPr>
          <a:xfrm>
            <a:off x="995082" y="605118"/>
            <a:ext cx="9560859" cy="2277547"/>
          </a:xfrm>
          <a:prstGeom prst="rect">
            <a:avLst/>
          </a:prstGeom>
          <a:noFill/>
        </p:spPr>
        <p:txBody>
          <a:bodyPr wrap="square" rtlCol="0">
            <a:spAutoFit/>
          </a:bodyPr>
          <a:lstStyle/>
          <a:p>
            <a:r>
              <a:rPr lang="fr-FR" sz="2800" u="sng" dirty="0"/>
              <a:t>Conclusion :</a:t>
            </a:r>
          </a:p>
          <a:p>
            <a:endParaRPr lang="fr-FR" dirty="0"/>
          </a:p>
          <a:p>
            <a:r>
              <a:rPr lang="fr-FR" sz="2400" dirty="0"/>
              <a:t>Le conflit russo-ukrainien pointe l’importance de la puissance économique de l’Union européenne et son attractivité pour certains pays. </a:t>
            </a:r>
          </a:p>
          <a:p>
            <a:r>
              <a:rPr lang="fr-FR" sz="2400" dirty="0"/>
              <a:t>Il montre la volonté de l’Union européenne et de ses citoyens de défendre ses valeurs démocratiques.</a:t>
            </a:r>
          </a:p>
        </p:txBody>
      </p:sp>
      <p:sp>
        <p:nvSpPr>
          <p:cNvPr id="3" name="ZoneTexte 2">
            <a:extLst>
              <a:ext uri="{FF2B5EF4-FFF2-40B4-BE49-F238E27FC236}">
                <a16:creationId xmlns:a16="http://schemas.microsoft.com/office/drawing/2014/main" id="{5F1E8015-285F-6630-84B8-8D59923D6E8B}"/>
              </a:ext>
            </a:extLst>
          </p:cNvPr>
          <p:cNvSpPr txBox="1"/>
          <p:nvPr/>
        </p:nvSpPr>
        <p:spPr>
          <a:xfrm>
            <a:off x="974911" y="3176228"/>
            <a:ext cx="9560859" cy="830997"/>
          </a:xfrm>
          <a:prstGeom prst="rect">
            <a:avLst/>
          </a:prstGeom>
          <a:noFill/>
        </p:spPr>
        <p:txBody>
          <a:bodyPr wrap="square" rtlCol="0">
            <a:spAutoFit/>
          </a:bodyPr>
          <a:lstStyle/>
          <a:p>
            <a:r>
              <a:rPr lang="fr-FR" sz="2400" dirty="0"/>
              <a:t>Le conflit révèle néanmoins la faiblesse de l’UE en matière de défense et donc son incapacité à agir en tant qu’acteur politique autonome.</a:t>
            </a:r>
          </a:p>
        </p:txBody>
      </p:sp>
      <p:sp>
        <p:nvSpPr>
          <p:cNvPr id="4" name="ZoneTexte 3">
            <a:extLst>
              <a:ext uri="{FF2B5EF4-FFF2-40B4-BE49-F238E27FC236}">
                <a16:creationId xmlns:a16="http://schemas.microsoft.com/office/drawing/2014/main" id="{6A286425-479F-6E33-FE14-293D51838D7D}"/>
              </a:ext>
            </a:extLst>
          </p:cNvPr>
          <p:cNvSpPr txBox="1"/>
          <p:nvPr/>
        </p:nvSpPr>
        <p:spPr>
          <a:xfrm>
            <a:off x="995082" y="4397188"/>
            <a:ext cx="9332259" cy="1200329"/>
          </a:xfrm>
          <a:prstGeom prst="rect">
            <a:avLst/>
          </a:prstGeom>
          <a:noFill/>
        </p:spPr>
        <p:txBody>
          <a:bodyPr wrap="square" rtlCol="0">
            <a:spAutoFit/>
          </a:bodyPr>
          <a:lstStyle/>
          <a:p>
            <a:r>
              <a:rPr lang="fr-FR" sz="2400" dirty="0"/>
              <a:t>La crise présente pourrait lui permettre de réviser sa politique militaire et de construire une alliance nouvelle pour une plus grande indépendance politique.</a:t>
            </a:r>
          </a:p>
        </p:txBody>
      </p:sp>
    </p:spTree>
    <p:extLst>
      <p:ext uri="{BB962C8B-B14F-4D97-AF65-F5344CB8AC3E}">
        <p14:creationId xmlns:p14="http://schemas.microsoft.com/office/powerpoint/2010/main" val="32034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87F1FE-D8A2-BA5C-ED64-920F206212E5}"/>
              </a:ext>
            </a:extLst>
          </p:cNvPr>
          <p:cNvSpPr txBox="1"/>
          <p:nvPr/>
        </p:nvSpPr>
        <p:spPr>
          <a:xfrm>
            <a:off x="712694" y="525042"/>
            <a:ext cx="11196918" cy="646331"/>
          </a:xfrm>
          <a:prstGeom prst="rect">
            <a:avLst/>
          </a:prstGeom>
          <a:noFill/>
        </p:spPr>
        <p:txBody>
          <a:bodyPr wrap="square" rtlCol="0">
            <a:spAutoFit/>
          </a:bodyPr>
          <a:lstStyle/>
          <a:p>
            <a:r>
              <a:rPr lang="fr-FR" sz="3600" u="sng" dirty="0"/>
              <a:t>I. L’Ukraine aux portes de l’Union européenne (2004-2022)</a:t>
            </a:r>
          </a:p>
        </p:txBody>
      </p:sp>
      <p:sp>
        <p:nvSpPr>
          <p:cNvPr id="4" name="ZoneTexte 3">
            <a:extLst>
              <a:ext uri="{FF2B5EF4-FFF2-40B4-BE49-F238E27FC236}">
                <a16:creationId xmlns:a16="http://schemas.microsoft.com/office/drawing/2014/main" id="{5E3A987F-2E89-0563-FEDE-8D5F24F7F542}"/>
              </a:ext>
            </a:extLst>
          </p:cNvPr>
          <p:cNvSpPr txBox="1"/>
          <p:nvPr/>
        </p:nvSpPr>
        <p:spPr>
          <a:xfrm>
            <a:off x="7261411" y="2393875"/>
            <a:ext cx="4383741" cy="461665"/>
          </a:xfrm>
          <a:prstGeom prst="rect">
            <a:avLst/>
          </a:prstGeom>
          <a:noFill/>
        </p:spPr>
        <p:txBody>
          <a:bodyPr wrap="square" rtlCol="0">
            <a:spAutoFit/>
          </a:bodyPr>
          <a:lstStyle/>
          <a:p>
            <a:r>
              <a:rPr lang="fr-FR" sz="2400" dirty="0"/>
              <a:t>Carte de situation à compléter</a:t>
            </a:r>
          </a:p>
        </p:txBody>
      </p:sp>
      <p:sp>
        <p:nvSpPr>
          <p:cNvPr id="5" name="ZoneTexte 4">
            <a:extLst>
              <a:ext uri="{FF2B5EF4-FFF2-40B4-BE49-F238E27FC236}">
                <a16:creationId xmlns:a16="http://schemas.microsoft.com/office/drawing/2014/main" id="{4890E402-7643-0145-0F0A-ED766D8D1CB2}"/>
              </a:ext>
            </a:extLst>
          </p:cNvPr>
          <p:cNvSpPr txBox="1"/>
          <p:nvPr/>
        </p:nvSpPr>
        <p:spPr>
          <a:xfrm>
            <a:off x="974599" y="1521014"/>
            <a:ext cx="10242801" cy="523220"/>
          </a:xfrm>
          <a:prstGeom prst="rect">
            <a:avLst/>
          </a:prstGeom>
          <a:noFill/>
        </p:spPr>
        <p:txBody>
          <a:bodyPr wrap="square" rtlCol="0">
            <a:spAutoFit/>
          </a:bodyPr>
          <a:lstStyle/>
          <a:p>
            <a:r>
              <a:rPr lang="fr-FR" sz="2800" u="sng" dirty="0"/>
              <a:t>1. L’élargissement de l’Union à l’Europe centrale et orientale dès 2004</a:t>
            </a:r>
          </a:p>
        </p:txBody>
      </p:sp>
    </p:spTree>
    <p:extLst>
      <p:ext uri="{BB962C8B-B14F-4D97-AF65-F5344CB8AC3E}">
        <p14:creationId xmlns:p14="http://schemas.microsoft.com/office/powerpoint/2010/main" val="398490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2">
            <a:extLst>
              <a:ext uri="{FF2B5EF4-FFF2-40B4-BE49-F238E27FC236}">
                <a16:creationId xmlns:a16="http://schemas.microsoft.com/office/drawing/2014/main" id="{981C024C-7853-8B9E-6711-F0CC2BBC7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15" y="654942"/>
            <a:ext cx="5267385" cy="526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a:extLst>
              <a:ext uri="{FF2B5EF4-FFF2-40B4-BE49-F238E27FC236}">
                <a16:creationId xmlns:a16="http://schemas.microsoft.com/office/drawing/2014/main" id="{15D8447C-F465-4E86-DCFE-7389122B8A9F}"/>
              </a:ext>
            </a:extLst>
          </p:cNvPr>
          <p:cNvSpPr txBox="1"/>
          <p:nvPr/>
        </p:nvSpPr>
        <p:spPr>
          <a:xfrm>
            <a:off x="6583680" y="1195754"/>
            <a:ext cx="5064369" cy="2092881"/>
          </a:xfrm>
          <a:prstGeom prst="rect">
            <a:avLst/>
          </a:prstGeom>
          <a:noFill/>
        </p:spPr>
        <p:txBody>
          <a:bodyPr wrap="square" rtlCol="0">
            <a:spAutoFit/>
          </a:bodyPr>
          <a:lstStyle/>
          <a:p>
            <a:r>
              <a:rPr lang="fr-FR" sz="2800" u="sng" dirty="0"/>
              <a:t>Rappel</a:t>
            </a:r>
            <a:r>
              <a:rPr lang="fr-FR" sz="2800" dirty="0"/>
              <a:t> : 10 nouveaux Etats en 2004 </a:t>
            </a:r>
            <a:r>
              <a:rPr lang="fr-FR" sz="2800" dirty="0">
                <a:effectLst/>
              </a:rPr>
              <a:t>suivis par </a:t>
            </a:r>
            <a:r>
              <a:rPr lang="fr-FR" sz="2800" b="1" dirty="0">
                <a:effectLst/>
              </a:rPr>
              <a:t>deux autres</a:t>
            </a:r>
            <a:r>
              <a:rPr lang="fr-FR" sz="2800" dirty="0">
                <a:effectLst/>
              </a:rPr>
              <a:t> en 2007. Le dernier pays à entrer dans l’UE est la </a:t>
            </a:r>
            <a:r>
              <a:rPr lang="fr-FR" sz="2800" b="1" dirty="0">
                <a:effectLst/>
              </a:rPr>
              <a:t>Croatie</a:t>
            </a:r>
            <a:r>
              <a:rPr lang="fr-FR" sz="2800" dirty="0">
                <a:effectLst/>
              </a:rPr>
              <a:t> en 2013.</a:t>
            </a:r>
          </a:p>
          <a:p>
            <a:endParaRPr lang="fr-FR" dirty="0"/>
          </a:p>
        </p:txBody>
      </p:sp>
    </p:spTree>
    <p:extLst>
      <p:ext uri="{BB962C8B-B14F-4D97-AF65-F5344CB8AC3E}">
        <p14:creationId xmlns:p14="http://schemas.microsoft.com/office/powerpoint/2010/main" val="2589897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5575F3E-7C75-37B3-4B4B-7341428C3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11" y="282388"/>
            <a:ext cx="5621730" cy="6280386"/>
          </a:xfrm>
          <a:prstGeom prst="rect">
            <a:avLst/>
          </a:prstGeom>
        </p:spPr>
      </p:pic>
      <p:sp>
        <p:nvSpPr>
          <p:cNvPr id="4" name="Rectangle 3">
            <a:extLst>
              <a:ext uri="{FF2B5EF4-FFF2-40B4-BE49-F238E27FC236}">
                <a16:creationId xmlns:a16="http://schemas.microsoft.com/office/drawing/2014/main" id="{7915AFA3-5035-ABFD-CDE0-8F8126B05A55}"/>
              </a:ext>
            </a:extLst>
          </p:cNvPr>
          <p:cNvSpPr/>
          <p:nvPr/>
        </p:nvSpPr>
        <p:spPr>
          <a:xfrm>
            <a:off x="590811" y="282389"/>
            <a:ext cx="5621730" cy="6306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54DD785-6961-72B4-1DC3-7F85A505506A}"/>
              </a:ext>
            </a:extLst>
          </p:cNvPr>
          <p:cNvSpPr txBox="1"/>
          <p:nvPr/>
        </p:nvSpPr>
        <p:spPr>
          <a:xfrm>
            <a:off x="6597748" y="417480"/>
            <a:ext cx="5072644" cy="461665"/>
          </a:xfrm>
          <a:prstGeom prst="rect">
            <a:avLst/>
          </a:prstGeom>
          <a:noFill/>
        </p:spPr>
        <p:txBody>
          <a:bodyPr wrap="square" rtlCol="0">
            <a:spAutoFit/>
          </a:bodyPr>
          <a:lstStyle/>
          <a:p>
            <a:r>
              <a:rPr lang="fr-FR" sz="2400" u="sng" dirty="0"/>
              <a:t>L’Europe centrale et orientale en 2022</a:t>
            </a:r>
          </a:p>
        </p:txBody>
      </p:sp>
      <p:cxnSp>
        <p:nvCxnSpPr>
          <p:cNvPr id="7" name="Connecteur droit avec flèche 6">
            <a:extLst>
              <a:ext uri="{FF2B5EF4-FFF2-40B4-BE49-F238E27FC236}">
                <a16:creationId xmlns:a16="http://schemas.microsoft.com/office/drawing/2014/main" id="{A58A64F4-82C5-07E8-48DB-6762679F6650}"/>
              </a:ext>
            </a:extLst>
          </p:cNvPr>
          <p:cNvCxnSpPr/>
          <p:nvPr/>
        </p:nvCxnSpPr>
        <p:spPr>
          <a:xfrm flipV="1">
            <a:off x="295835" y="6239435"/>
            <a:ext cx="0" cy="34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E59B25B8-8357-687A-AB03-428F5048C5A7}"/>
              </a:ext>
            </a:extLst>
          </p:cNvPr>
          <p:cNvSpPr txBox="1"/>
          <p:nvPr/>
        </p:nvSpPr>
        <p:spPr>
          <a:xfrm>
            <a:off x="94129" y="5930153"/>
            <a:ext cx="322728" cy="369332"/>
          </a:xfrm>
          <a:prstGeom prst="rect">
            <a:avLst/>
          </a:prstGeom>
          <a:noFill/>
        </p:spPr>
        <p:txBody>
          <a:bodyPr wrap="square" rtlCol="0">
            <a:spAutoFit/>
          </a:bodyPr>
          <a:lstStyle/>
          <a:p>
            <a:r>
              <a:rPr lang="fr-FR" dirty="0"/>
              <a:t>N</a:t>
            </a:r>
          </a:p>
        </p:txBody>
      </p:sp>
      <p:sp>
        <p:nvSpPr>
          <p:cNvPr id="9" name="ZoneTexte 8">
            <a:extLst>
              <a:ext uri="{FF2B5EF4-FFF2-40B4-BE49-F238E27FC236}">
                <a16:creationId xmlns:a16="http://schemas.microsoft.com/office/drawing/2014/main" id="{0965341E-1F87-10B2-342E-2E07973BE122}"/>
              </a:ext>
            </a:extLst>
          </p:cNvPr>
          <p:cNvSpPr txBox="1"/>
          <p:nvPr/>
        </p:nvSpPr>
        <p:spPr>
          <a:xfrm>
            <a:off x="6597748" y="1049080"/>
            <a:ext cx="5359790" cy="6063198"/>
          </a:xfrm>
          <a:prstGeom prst="rect">
            <a:avLst/>
          </a:prstGeom>
          <a:noFill/>
        </p:spPr>
        <p:txBody>
          <a:bodyPr wrap="square" rtlCol="0">
            <a:spAutoFit/>
          </a:bodyPr>
          <a:lstStyle/>
          <a:p>
            <a:r>
              <a:rPr lang="fr-FR" sz="2400" u="sng" dirty="0"/>
              <a:t>Activité </a:t>
            </a:r>
            <a:r>
              <a:rPr lang="fr-FR" sz="2400" b="1" dirty="0"/>
              <a:t>: Identifier les Etats frontaliers de l’Ukraine et de la Russie</a:t>
            </a:r>
          </a:p>
          <a:p>
            <a:endParaRPr lang="fr-FR" sz="2400" b="1" dirty="0"/>
          </a:p>
          <a:p>
            <a:r>
              <a:rPr lang="fr-FR" sz="2400" dirty="0"/>
              <a:t>-Nommer en noir Russie, Ukraine, Biélorussie et Moldavie.</a:t>
            </a:r>
          </a:p>
          <a:p>
            <a:r>
              <a:rPr lang="fr-FR" sz="2400" dirty="0"/>
              <a:t>-Nommer en bleu </a:t>
            </a:r>
            <a:r>
              <a:rPr lang="fr-FR" sz="2400" u="sng" dirty="0"/>
              <a:t>les Etats entrés dans l’UE</a:t>
            </a:r>
            <a:r>
              <a:rPr lang="fr-FR" sz="2400" dirty="0"/>
              <a:t> à partir de 2004 </a:t>
            </a:r>
          </a:p>
          <a:p>
            <a:r>
              <a:rPr lang="fr-FR" sz="2400" dirty="0"/>
              <a:t>-Souligner en rouge le nom des Etats ayant fait partie de l’URSS. </a:t>
            </a:r>
          </a:p>
          <a:p>
            <a:r>
              <a:rPr lang="fr-FR" sz="2400" dirty="0"/>
              <a:t>-Choisir un figuré pour représenter les régimes autoritaires.</a:t>
            </a:r>
          </a:p>
          <a:p>
            <a:r>
              <a:rPr lang="fr-FR" sz="2400" dirty="0"/>
              <a:t>Russie W. Poutine au pouvoir depuis 1999</a:t>
            </a:r>
          </a:p>
          <a:p>
            <a:r>
              <a:rPr lang="fr-FR" sz="2400" dirty="0"/>
              <a:t>Biélorussie A. Loukachenko au pouvoir depuis 1994</a:t>
            </a:r>
          </a:p>
          <a:p>
            <a:endParaRPr lang="fr-FR" sz="1600" dirty="0"/>
          </a:p>
          <a:p>
            <a:r>
              <a:rPr lang="fr-FR" sz="1000" u="sng" kern="100" dirty="0">
                <a:effectLst/>
                <a:latin typeface="Calibri" panose="020F0502020204030204" pitchFamily="34" charset="0"/>
                <a:ea typeface="Calibri" panose="020F0502020204030204" pitchFamily="34" charset="0"/>
                <a:cs typeface="Times New Roman" panose="02020603050405020304" pitchFamily="18" charset="0"/>
              </a:rPr>
              <a:t>Fond de carte d’après JF </a:t>
            </a:r>
            <a:r>
              <a:rPr lang="fr-FR" sz="1000" u="sng" kern="100" dirty="0" err="1">
                <a:effectLst/>
                <a:latin typeface="Calibri" panose="020F0502020204030204" pitchFamily="34" charset="0"/>
                <a:ea typeface="Calibri" panose="020F0502020204030204" pitchFamily="34" charset="0"/>
                <a:cs typeface="Times New Roman" panose="02020603050405020304" pitchFamily="18" charset="0"/>
              </a:rPr>
              <a:t>Bradu</a:t>
            </a:r>
            <a:r>
              <a:rPr lang="fr-FR" sz="1000" u="sng" kern="100" dirty="0">
                <a:effectLst/>
                <a:latin typeface="Calibri" panose="020F0502020204030204" pitchFamily="34" charset="0"/>
                <a:ea typeface="Calibri" panose="020F0502020204030204" pitchFamily="34" charset="0"/>
                <a:cs typeface="Times New Roman" panose="02020603050405020304" pitchFamily="18" charset="0"/>
              </a:rPr>
              <a:t> http://jfbradu.free.fr/cartesvect/index.htm)</a:t>
            </a:r>
            <a:endParaRPr lang="fr-FR" sz="1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0956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5575F3E-7C75-37B3-4B4B-7341428C3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11" y="308672"/>
            <a:ext cx="5621730" cy="6280386"/>
          </a:xfrm>
          <a:prstGeom prst="rect">
            <a:avLst/>
          </a:prstGeom>
        </p:spPr>
      </p:pic>
      <p:sp>
        <p:nvSpPr>
          <p:cNvPr id="4" name="Rectangle 3">
            <a:extLst>
              <a:ext uri="{FF2B5EF4-FFF2-40B4-BE49-F238E27FC236}">
                <a16:creationId xmlns:a16="http://schemas.microsoft.com/office/drawing/2014/main" id="{7915AFA3-5035-ABFD-CDE0-8F8126B05A55}"/>
              </a:ext>
            </a:extLst>
          </p:cNvPr>
          <p:cNvSpPr/>
          <p:nvPr/>
        </p:nvSpPr>
        <p:spPr>
          <a:xfrm>
            <a:off x="590811" y="282389"/>
            <a:ext cx="5621730" cy="6306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54DD785-6961-72B4-1DC3-7F85A505506A}"/>
              </a:ext>
            </a:extLst>
          </p:cNvPr>
          <p:cNvSpPr txBox="1"/>
          <p:nvPr/>
        </p:nvSpPr>
        <p:spPr>
          <a:xfrm>
            <a:off x="6597748" y="417480"/>
            <a:ext cx="5072644" cy="461665"/>
          </a:xfrm>
          <a:prstGeom prst="rect">
            <a:avLst/>
          </a:prstGeom>
          <a:noFill/>
        </p:spPr>
        <p:txBody>
          <a:bodyPr wrap="square" rtlCol="0">
            <a:spAutoFit/>
          </a:bodyPr>
          <a:lstStyle/>
          <a:p>
            <a:r>
              <a:rPr lang="fr-FR" sz="2400" u="sng" dirty="0"/>
              <a:t>L’Europe centrale et orientale en 2022</a:t>
            </a:r>
          </a:p>
        </p:txBody>
      </p:sp>
      <p:grpSp>
        <p:nvGrpSpPr>
          <p:cNvPr id="20" name="Groupe 19">
            <a:extLst>
              <a:ext uri="{FF2B5EF4-FFF2-40B4-BE49-F238E27FC236}">
                <a16:creationId xmlns:a16="http://schemas.microsoft.com/office/drawing/2014/main" id="{DC7F6F90-3893-EE4D-10AB-9A526998940F}"/>
              </a:ext>
            </a:extLst>
          </p:cNvPr>
          <p:cNvGrpSpPr/>
          <p:nvPr/>
        </p:nvGrpSpPr>
        <p:grpSpPr>
          <a:xfrm>
            <a:off x="94129" y="5930153"/>
            <a:ext cx="322728" cy="658905"/>
            <a:chOff x="94129" y="5930153"/>
            <a:chExt cx="322728" cy="658905"/>
          </a:xfrm>
        </p:grpSpPr>
        <p:cxnSp>
          <p:nvCxnSpPr>
            <p:cNvPr id="7" name="Connecteur droit avec flèche 6">
              <a:extLst>
                <a:ext uri="{FF2B5EF4-FFF2-40B4-BE49-F238E27FC236}">
                  <a16:creationId xmlns:a16="http://schemas.microsoft.com/office/drawing/2014/main" id="{A58A64F4-82C5-07E8-48DB-6762679F6650}"/>
                </a:ext>
              </a:extLst>
            </p:cNvPr>
            <p:cNvCxnSpPr/>
            <p:nvPr/>
          </p:nvCxnSpPr>
          <p:spPr>
            <a:xfrm flipV="1">
              <a:off x="295835" y="6239435"/>
              <a:ext cx="0" cy="34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E59B25B8-8357-687A-AB03-428F5048C5A7}"/>
                </a:ext>
              </a:extLst>
            </p:cNvPr>
            <p:cNvSpPr txBox="1"/>
            <p:nvPr/>
          </p:nvSpPr>
          <p:spPr>
            <a:xfrm>
              <a:off x="94129" y="5930153"/>
              <a:ext cx="322728" cy="369332"/>
            </a:xfrm>
            <a:prstGeom prst="rect">
              <a:avLst/>
            </a:prstGeom>
            <a:noFill/>
          </p:spPr>
          <p:txBody>
            <a:bodyPr wrap="square" rtlCol="0">
              <a:spAutoFit/>
            </a:bodyPr>
            <a:lstStyle/>
            <a:p>
              <a:r>
                <a:rPr lang="fr-FR" dirty="0"/>
                <a:t>N</a:t>
              </a:r>
            </a:p>
          </p:txBody>
        </p:sp>
      </p:grpSp>
      <p:sp>
        <p:nvSpPr>
          <p:cNvPr id="9" name="ZoneTexte 8">
            <a:extLst>
              <a:ext uri="{FF2B5EF4-FFF2-40B4-BE49-F238E27FC236}">
                <a16:creationId xmlns:a16="http://schemas.microsoft.com/office/drawing/2014/main" id="{0965341E-1F87-10B2-342E-2E07973BE122}"/>
              </a:ext>
            </a:extLst>
          </p:cNvPr>
          <p:cNvSpPr txBox="1"/>
          <p:nvPr/>
        </p:nvSpPr>
        <p:spPr>
          <a:xfrm>
            <a:off x="6597748" y="1195754"/>
            <a:ext cx="5359790" cy="5539978"/>
          </a:xfrm>
          <a:prstGeom prst="rect">
            <a:avLst/>
          </a:prstGeom>
          <a:noFill/>
        </p:spPr>
        <p:txBody>
          <a:bodyPr wrap="square" rtlCol="0">
            <a:spAutoFit/>
          </a:bodyPr>
          <a:lstStyle/>
          <a:p>
            <a:r>
              <a:rPr lang="fr-FR" sz="2400" b="1" dirty="0"/>
              <a:t>Identifier les Etats frontaliers de l’Ukraine et de la Russie</a:t>
            </a:r>
          </a:p>
          <a:p>
            <a:endParaRPr lang="fr-FR" sz="2400" b="1" dirty="0"/>
          </a:p>
          <a:p>
            <a:r>
              <a:rPr lang="fr-FR" sz="2400" dirty="0"/>
              <a:t>-Nommer en noir Russie, Ukraine, Biélorussie et Moldavie.</a:t>
            </a:r>
          </a:p>
          <a:p>
            <a:r>
              <a:rPr lang="fr-FR" sz="2400" dirty="0"/>
              <a:t>-Nommer en bleu </a:t>
            </a:r>
            <a:r>
              <a:rPr lang="fr-FR" sz="2400" u="sng" dirty="0"/>
              <a:t>les Etats entrés dans l’UE </a:t>
            </a:r>
            <a:r>
              <a:rPr lang="fr-FR" sz="2400" dirty="0"/>
              <a:t>à partir de 2004 </a:t>
            </a:r>
          </a:p>
          <a:p>
            <a:r>
              <a:rPr lang="fr-FR" sz="2400" dirty="0"/>
              <a:t>-Souligner en rouge le nom des Etats ayant fait partie de l’URSS. </a:t>
            </a:r>
          </a:p>
          <a:p>
            <a:r>
              <a:rPr lang="fr-FR" sz="2400" dirty="0"/>
              <a:t>-Choisir un figuré pour représenter les régimes autoritaires des dirigeants suivants : </a:t>
            </a:r>
          </a:p>
          <a:p>
            <a:r>
              <a:rPr lang="fr-FR" sz="2400" dirty="0"/>
              <a:t>W. Poutine au pouvoir depuis 1999</a:t>
            </a:r>
          </a:p>
          <a:p>
            <a:r>
              <a:rPr lang="fr-FR" sz="2400" dirty="0"/>
              <a:t>A. Loukachenko au pouvoir depuis 1994</a:t>
            </a:r>
          </a:p>
          <a:p>
            <a:endParaRPr lang="fr-FR" dirty="0"/>
          </a:p>
        </p:txBody>
      </p:sp>
      <p:sp>
        <p:nvSpPr>
          <p:cNvPr id="2" name="ZoneTexte 1">
            <a:extLst>
              <a:ext uri="{FF2B5EF4-FFF2-40B4-BE49-F238E27FC236}">
                <a16:creationId xmlns:a16="http://schemas.microsoft.com/office/drawing/2014/main" id="{955B586E-531F-5459-6402-F34DF4B3F0CF}"/>
              </a:ext>
            </a:extLst>
          </p:cNvPr>
          <p:cNvSpPr txBox="1"/>
          <p:nvPr/>
        </p:nvSpPr>
        <p:spPr>
          <a:xfrm>
            <a:off x="4135902" y="1561514"/>
            <a:ext cx="1688123" cy="369332"/>
          </a:xfrm>
          <a:prstGeom prst="rect">
            <a:avLst/>
          </a:prstGeom>
          <a:noFill/>
        </p:spPr>
        <p:txBody>
          <a:bodyPr wrap="square" rtlCol="0">
            <a:spAutoFit/>
          </a:bodyPr>
          <a:lstStyle/>
          <a:p>
            <a:r>
              <a:rPr lang="fr-FR" dirty="0"/>
              <a:t>Russie</a:t>
            </a:r>
          </a:p>
        </p:txBody>
      </p:sp>
      <p:sp>
        <p:nvSpPr>
          <p:cNvPr id="6" name="ZoneTexte 5">
            <a:extLst>
              <a:ext uri="{FF2B5EF4-FFF2-40B4-BE49-F238E27FC236}">
                <a16:creationId xmlns:a16="http://schemas.microsoft.com/office/drawing/2014/main" id="{F7218685-AEA8-876B-9402-EDE88E812D58}"/>
              </a:ext>
            </a:extLst>
          </p:cNvPr>
          <p:cNvSpPr txBox="1"/>
          <p:nvPr/>
        </p:nvSpPr>
        <p:spPr>
          <a:xfrm>
            <a:off x="3476359" y="3781077"/>
            <a:ext cx="1688123" cy="369332"/>
          </a:xfrm>
          <a:prstGeom prst="rect">
            <a:avLst/>
          </a:prstGeom>
          <a:noFill/>
        </p:spPr>
        <p:txBody>
          <a:bodyPr wrap="square" rtlCol="0">
            <a:spAutoFit/>
          </a:bodyPr>
          <a:lstStyle/>
          <a:p>
            <a:r>
              <a:rPr lang="fr-FR" dirty="0"/>
              <a:t>Ukraine </a:t>
            </a:r>
          </a:p>
        </p:txBody>
      </p:sp>
      <p:sp>
        <p:nvSpPr>
          <p:cNvPr id="10" name="ZoneTexte 9">
            <a:extLst>
              <a:ext uri="{FF2B5EF4-FFF2-40B4-BE49-F238E27FC236}">
                <a16:creationId xmlns:a16="http://schemas.microsoft.com/office/drawing/2014/main" id="{A5B97694-B2E3-18AB-B10F-A7802F9EAF52}"/>
              </a:ext>
            </a:extLst>
          </p:cNvPr>
          <p:cNvSpPr txBox="1"/>
          <p:nvPr/>
        </p:nvSpPr>
        <p:spPr>
          <a:xfrm>
            <a:off x="2839329" y="2574541"/>
            <a:ext cx="1688123" cy="369332"/>
          </a:xfrm>
          <a:prstGeom prst="rect">
            <a:avLst/>
          </a:prstGeom>
          <a:noFill/>
        </p:spPr>
        <p:txBody>
          <a:bodyPr wrap="square" rtlCol="0">
            <a:spAutoFit/>
          </a:bodyPr>
          <a:lstStyle/>
          <a:p>
            <a:r>
              <a:rPr lang="fr-FR" dirty="0"/>
              <a:t>Biélorussie</a:t>
            </a:r>
          </a:p>
        </p:txBody>
      </p:sp>
      <p:sp>
        <p:nvSpPr>
          <p:cNvPr id="11" name="ZoneTexte 10">
            <a:extLst>
              <a:ext uri="{FF2B5EF4-FFF2-40B4-BE49-F238E27FC236}">
                <a16:creationId xmlns:a16="http://schemas.microsoft.com/office/drawing/2014/main" id="{D490431D-00AD-8F24-191D-A35EB48A7DAF}"/>
              </a:ext>
            </a:extLst>
          </p:cNvPr>
          <p:cNvSpPr txBox="1"/>
          <p:nvPr/>
        </p:nvSpPr>
        <p:spPr>
          <a:xfrm>
            <a:off x="2994074" y="4539672"/>
            <a:ext cx="1688123" cy="369332"/>
          </a:xfrm>
          <a:prstGeom prst="rect">
            <a:avLst/>
          </a:prstGeom>
          <a:noFill/>
        </p:spPr>
        <p:txBody>
          <a:bodyPr wrap="square" rtlCol="0">
            <a:spAutoFit/>
          </a:bodyPr>
          <a:lstStyle/>
          <a:p>
            <a:r>
              <a:rPr lang="fr-FR" dirty="0"/>
              <a:t>Moldavie</a:t>
            </a:r>
          </a:p>
        </p:txBody>
      </p:sp>
      <p:sp>
        <p:nvSpPr>
          <p:cNvPr id="12" name="ZoneTexte 11">
            <a:extLst>
              <a:ext uri="{FF2B5EF4-FFF2-40B4-BE49-F238E27FC236}">
                <a16:creationId xmlns:a16="http://schemas.microsoft.com/office/drawing/2014/main" id="{A49613CC-0E24-BCBE-6D0A-0A6C896F37C8}"/>
              </a:ext>
            </a:extLst>
          </p:cNvPr>
          <p:cNvSpPr txBox="1"/>
          <p:nvPr/>
        </p:nvSpPr>
        <p:spPr>
          <a:xfrm>
            <a:off x="2445434" y="935809"/>
            <a:ext cx="1688123" cy="369332"/>
          </a:xfrm>
          <a:prstGeom prst="rect">
            <a:avLst/>
          </a:prstGeom>
          <a:noFill/>
        </p:spPr>
        <p:txBody>
          <a:bodyPr wrap="square" rtlCol="0">
            <a:spAutoFit/>
          </a:bodyPr>
          <a:lstStyle/>
          <a:p>
            <a:r>
              <a:rPr lang="fr-FR" dirty="0">
                <a:solidFill>
                  <a:schemeClr val="accent1"/>
                </a:solidFill>
              </a:rPr>
              <a:t>Estonie</a:t>
            </a:r>
          </a:p>
        </p:txBody>
      </p:sp>
      <p:sp>
        <p:nvSpPr>
          <p:cNvPr id="13" name="ZoneTexte 12">
            <a:extLst>
              <a:ext uri="{FF2B5EF4-FFF2-40B4-BE49-F238E27FC236}">
                <a16:creationId xmlns:a16="http://schemas.microsoft.com/office/drawing/2014/main" id="{2F396B9C-3741-1055-667D-A636F6EE9990}"/>
              </a:ext>
            </a:extLst>
          </p:cNvPr>
          <p:cNvSpPr txBox="1"/>
          <p:nvPr/>
        </p:nvSpPr>
        <p:spPr>
          <a:xfrm>
            <a:off x="2255175" y="1509738"/>
            <a:ext cx="1688123" cy="369332"/>
          </a:xfrm>
          <a:prstGeom prst="rect">
            <a:avLst/>
          </a:prstGeom>
          <a:noFill/>
        </p:spPr>
        <p:txBody>
          <a:bodyPr wrap="square" rtlCol="0">
            <a:spAutoFit/>
          </a:bodyPr>
          <a:lstStyle/>
          <a:p>
            <a:r>
              <a:rPr lang="fr-FR" dirty="0">
                <a:solidFill>
                  <a:schemeClr val="accent1"/>
                </a:solidFill>
              </a:rPr>
              <a:t>Lettonie</a:t>
            </a:r>
          </a:p>
        </p:txBody>
      </p:sp>
      <p:sp>
        <p:nvSpPr>
          <p:cNvPr id="14" name="ZoneTexte 13">
            <a:extLst>
              <a:ext uri="{FF2B5EF4-FFF2-40B4-BE49-F238E27FC236}">
                <a16:creationId xmlns:a16="http://schemas.microsoft.com/office/drawing/2014/main" id="{2352E808-C873-0A3D-727F-8788211069B1}"/>
              </a:ext>
            </a:extLst>
          </p:cNvPr>
          <p:cNvSpPr txBox="1"/>
          <p:nvPr/>
        </p:nvSpPr>
        <p:spPr>
          <a:xfrm>
            <a:off x="1995267" y="2000612"/>
            <a:ext cx="1688123" cy="369332"/>
          </a:xfrm>
          <a:prstGeom prst="rect">
            <a:avLst/>
          </a:prstGeom>
          <a:noFill/>
        </p:spPr>
        <p:txBody>
          <a:bodyPr wrap="square" rtlCol="0">
            <a:spAutoFit/>
          </a:bodyPr>
          <a:lstStyle/>
          <a:p>
            <a:r>
              <a:rPr lang="fr-FR" dirty="0">
                <a:solidFill>
                  <a:schemeClr val="accent1"/>
                </a:solidFill>
              </a:rPr>
              <a:t>Lituanie</a:t>
            </a:r>
          </a:p>
        </p:txBody>
      </p:sp>
      <p:sp>
        <p:nvSpPr>
          <p:cNvPr id="15" name="ZoneTexte 14">
            <a:extLst>
              <a:ext uri="{FF2B5EF4-FFF2-40B4-BE49-F238E27FC236}">
                <a16:creationId xmlns:a16="http://schemas.microsoft.com/office/drawing/2014/main" id="{E9E76E12-8FF7-5E03-0630-5789C107E5E2}"/>
              </a:ext>
            </a:extLst>
          </p:cNvPr>
          <p:cNvSpPr txBox="1"/>
          <p:nvPr/>
        </p:nvSpPr>
        <p:spPr>
          <a:xfrm>
            <a:off x="1151205" y="2997081"/>
            <a:ext cx="1688123" cy="369332"/>
          </a:xfrm>
          <a:prstGeom prst="rect">
            <a:avLst/>
          </a:prstGeom>
          <a:noFill/>
        </p:spPr>
        <p:txBody>
          <a:bodyPr wrap="square" rtlCol="0">
            <a:spAutoFit/>
          </a:bodyPr>
          <a:lstStyle/>
          <a:p>
            <a:r>
              <a:rPr lang="fr-FR" dirty="0">
                <a:solidFill>
                  <a:schemeClr val="accent1"/>
                </a:solidFill>
              </a:rPr>
              <a:t>Pologne</a:t>
            </a:r>
          </a:p>
        </p:txBody>
      </p:sp>
      <p:sp>
        <p:nvSpPr>
          <p:cNvPr id="16" name="ZoneTexte 15">
            <a:extLst>
              <a:ext uri="{FF2B5EF4-FFF2-40B4-BE49-F238E27FC236}">
                <a16:creationId xmlns:a16="http://schemas.microsoft.com/office/drawing/2014/main" id="{0C563DF4-85AC-A92E-ABD7-EC86ED93A898}"/>
              </a:ext>
            </a:extLst>
          </p:cNvPr>
          <p:cNvSpPr txBox="1"/>
          <p:nvPr/>
        </p:nvSpPr>
        <p:spPr>
          <a:xfrm>
            <a:off x="2150012" y="5031978"/>
            <a:ext cx="1688123" cy="369332"/>
          </a:xfrm>
          <a:prstGeom prst="rect">
            <a:avLst/>
          </a:prstGeom>
          <a:noFill/>
        </p:spPr>
        <p:txBody>
          <a:bodyPr wrap="square" rtlCol="0">
            <a:spAutoFit/>
          </a:bodyPr>
          <a:lstStyle/>
          <a:p>
            <a:r>
              <a:rPr lang="fr-FR" dirty="0">
                <a:solidFill>
                  <a:schemeClr val="accent1"/>
                </a:solidFill>
              </a:rPr>
              <a:t>Roumanie</a:t>
            </a:r>
          </a:p>
        </p:txBody>
      </p:sp>
      <p:sp>
        <p:nvSpPr>
          <p:cNvPr id="17" name="ZoneTexte 16">
            <a:extLst>
              <a:ext uri="{FF2B5EF4-FFF2-40B4-BE49-F238E27FC236}">
                <a16:creationId xmlns:a16="http://schemas.microsoft.com/office/drawing/2014/main" id="{787D0681-AD2F-2C1D-7EB3-A63BDE5B2516}"/>
              </a:ext>
            </a:extLst>
          </p:cNvPr>
          <p:cNvSpPr txBox="1"/>
          <p:nvPr/>
        </p:nvSpPr>
        <p:spPr>
          <a:xfrm>
            <a:off x="1036320" y="4169478"/>
            <a:ext cx="1688123" cy="369332"/>
          </a:xfrm>
          <a:prstGeom prst="rect">
            <a:avLst/>
          </a:prstGeom>
          <a:noFill/>
        </p:spPr>
        <p:txBody>
          <a:bodyPr wrap="square" rtlCol="0">
            <a:spAutoFit/>
          </a:bodyPr>
          <a:lstStyle/>
          <a:p>
            <a:r>
              <a:rPr lang="fr-FR" dirty="0">
                <a:solidFill>
                  <a:schemeClr val="accent1"/>
                </a:solidFill>
              </a:rPr>
              <a:t>Slovaquie</a:t>
            </a:r>
          </a:p>
        </p:txBody>
      </p:sp>
      <p:sp>
        <p:nvSpPr>
          <p:cNvPr id="18" name="ZoneTexte 17">
            <a:extLst>
              <a:ext uri="{FF2B5EF4-FFF2-40B4-BE49-F238E27FC236}">
                <a16:creationId xmlns:a16="http://schemas.microsoft.com/office/drawing/2014/main" id="{FD33587F-859D-88B1-5216-D714D910C647}"/>
              </a:ext>
            </a:extLst>
          </p:cNvPr>
          <p:cNvSpPr txBox="1"/>
          <p:nvPr/>
        </p:nvSpPr>
        <p:spPr>
          <a:xfrm>
            <a:off x="1113347" y="4689021"/>
            <a:ext cx="1688123" cy="369332"/>
          </a:xfrm>
          <a:prstGeom prst="rect">
            <a:avLst/>
          </a:prstGeom>
          <a:noFill/>
        </p:spPr>
        <p:txBody>
          <a:bodyPr wrap="square" rtlCol="0">
            <a:spAutoFit/>
          </a:bodyPr>
          <a:lstStyle/>
          <a:p>
            <a:r>
              <a:rPr lang="fr-FR" dirty="0">
                <a:solidFill>
                  <a:schemeClr val="accent1"/>
                </a:solidFill>
              </a:rPr>
              <a:t>Hongrie</a:t>
            </a:r>
          </a:p>
        </p:txBody>
      </p:sp>
      <p:sp>
        <p:nvSpPr>
          <p:cNvPr id="19" name="ZoneTexte 18">
            <a:extLst>
              <a:ext uri="{FF2B5EF4-FFF2-40B4-BE49-F238E27FC236}">
                <a16:creationId xmlns:a16="http://schemas.microsoft.com/office/drawing/2014/main" id="{982A53A0-1B58-6EAA-506F-FDD782567E9A}"/>
              </a:ext>
            </a:extLst>
          </p:cNvPr>
          <p:cNvSpPr txBox="1"/>
          <p:nvPr/>
        </p:nvSpPr>
        <p:spPr>
          <a:xfrm>
            <a:off x="2049193" y="244630"/>
            <a:ext cx="1688123" cy="369332"/>
          </a:xfrm>
          <a:prstGeom prst="rect">
            <a:avLst/>
          </a:prstGeom>
          <a:noFill/>
        </p:spPr>
        <p:txBody>
          <a:bodyPr wrap="square" rtlCol="0">
            <a:spAutoFit/>
          </a:bodyPr>
          <a:lstStyle/>
          <a:p>
            <a:r>
              <a:rPr lang="fr-FR" dirty="0">
                <a:solidFill>
                  <a:schemeClr val="accent1"/>
                </a:solidFill>
              </a:rPr>
              <a:t>Finlande</a:t>
            </a:r>
          </a:p>
        </p:txBody>
      </p:sp>
      <p:cxnSp>
        <p:nvCxnSpPr>
          <p:cNvPr id="21" name="Connecteur droit 20">
            <a:extLst>
              <a:ext uri="{FF2B5EF4-FFF2-40B4-BE49-F238E27FC236}">
                <a16:creationId xmlns:a16="http://schemas.microsoft.com/office/drawing/2014/main" id="{EDF5D183-DB01-BBD7-FF18-A90B3545E857}"/>
              </a:ext>
            </a:extLst>
          </p:cNvPr>
          <p:cNvCxnSpPr>
            <a:endCxn id="6" idx="2"/>
          </p:cNvCxnSpPr>
          <p:nvPr/>
        </p:nvCxnSpPr>
        <p:spPr>
          <a:xfrm>
            <a:off x="3476359" y="4150409"/>
            <a:ext cx="844062" cy="0"/>
          </a:xfrm>
          <a:prstGeom prst="line">
            <a:avLst/>
          </a:prstGeom>
          <a:ln w="41275">
            <a:solidFill>
              <a:srgbClr val="FF0000">
                <a:alpha val="59000"/>
              </a:srgb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AA6C293F-88E8-E4BE-9231-BE6EBB3F1D6B}"/>
              </a:ext>
            </a:extLst>
          </p:cNvPr>
          <p:cNvCxnSpPr/>
          <p:nvPr/>
        </p:nvCxnSpPr>
        <p:spPr>
          <a:xfrm>
            <a:off x="2893254" y="2941968"/>
            <a:ext cx="844062" cy="0"/>
          </a:xfrm>
          <a:prstGeom prst="line">
            <a:avLst/>
          </a:prstGeom>
          <a:ln w="41275">
            <a:solidFill>
              <a:srgbClr val="FF0000">
                <a:alpha val="59000"/>
              </a:srgb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35C7E81C-F0B9-37E8-9BC3-70D23706640A}"/>
              </a:ext>
            </a:extLst>
          </p:cNvPr>
          <p:cNvCxnSpPr/>
          <p:nvPr/>
        </p:nvCxnSpPr>
        <p:spPr>
          <a:xfrm>
            <a:off x="3054328" y="4907099"/>
            <a:ext cx="844062" cy="0"/>
          </a:xfrm>
          <a:prstGeom prst="line">
            <a:avLst/>
          </a:prstGeom>
          <a:ln w="41275">
            <a:solidFill>
              <a:srgbClr val="FF0000">
                <a:alpha val="59000"/>
              </a:srgb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FCFDE18C-9122-AC53-1E8F-841F3D3A7937}"/>
              </a:ext>
            </a:extLst>
          </p:cNvPr>
          <p:cNvCxnSpPr/>
          <p:nvPr/>
        </p:nvCxnSpPr>
        <p:spPr>
          <a:xfrm>
            <a:off x="2273571" y="1879070"/>
            <a:ext cx="844062" cy="0"/>
          </a:xfrm>
          <a:prstGeom prst="line">
            <a:avLst/>
          </a:prstGeom>
          <a:ln w="41275">
            <a:solidFill>
              <a:srgbClr val="FF0000">
                <a:alpha val="59000"/>
              </a:srgb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CE76E8B0-E555-43F2-8C3E-FDFD7E4BC193}"/>
              </a:ext>
            </a:extLst>
          </p:cNvPr>
          <p:cNvCxnSpPr/>
          <p:nvPr/>
        </p:nvCxnSpPr>
        <p:spPr>
          <a:xfrm>
            <a:off x="2049192" y="2351627"/>
            <a:ext cx="844062" cy="0"/>
          </a:xfrm>
          <a:prstGeom prst="line">
            <a:avLst/>
          </a:prstGeom>
          <a:ln w="41275">
            <a:solidFill>
              <a:srgbClr val="FF0000">
                <a:alpha val="59000"/>
              </a:srgb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2CE1B289-2BC9-E807-C681-475A55F5A631}"/>
              </a:ext>
            </a:extLst>
          </p:cNvPr>
          <p:cNvCxnSpPr/>
          <p:nvPr/>
        </p:nvCxnSpPr>
        <p:spPr>
          <a:xfrm>
            <a:off x="2379439" y="1305141"/>
            <a:ext cx="844062" cy="0"/>
          </a:xfrm>
          <a:prstGeom prst="line">
            <a:avLst/>
          </a:prstGeom>
          <a:ln w="41275">
            <a:solidFill>
              <a:srgbClr val="FF0000">
                <a:alpha val="59000"/>
              </a:srgbClr>
            </a:solidFill>
          </a:ln>
        </p:spPr>
        <p:style>
          <a:lnRef idx="1">
            <a:schemeClr val="accent1"/>
          </a:lnRef>
          <a:fillRef idx="0">
            <a:schemeClr val="accent1"/>
          </a:fillRef>
          <a:effectRef idx="0">
            <a:schemeClr val="accent1"/>
          </a:effectRef>
          <a:fontRef idx="minor">
            <a:schemeClr val="tx1"/>
          </a:fontRef>
        </p:style>
      </p:cxnSp>
      <p:sp>
        <p:nvSpPr>
          <p:cNvPr id="27" name="Étoile : 5 branches 26">
            <a:extLst>
              <a:ext uri="{FF2B5EF4-FFF2-40B4-BE49-F238E27FC236}">
                <a16:creationId xmlns:a16="http://schemas.microsoft.com/office/drawing/2014/main" id="{2F8BE6ED-5DC8-20DB-3348-778B2223F34D}"/>
              </a:ext>
            </a:extLst>
          </p:cNvPr>
          <p:cNvSpPr/>
          <p:nvPr/>
        </p:nvSpPr>
        <p:spPr>
          <a:xfrm>
            <a:off x="3737316" y="1003225"/>
            <a:ext cx="279715" cy="1846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Étoile : 5 branches 27">
            <a:extLst>
              <a:ext uri="{FF2B5EF4-FFF2-40B4-BE49-F238E27FC236}">
                <a16:creationId xmlns:a16="http://schemas.microsoft.com/office/drawing/2014/main" id="{54FECD15-6388-301F-7CF7-267439B4F11B}"/>
              </a:ext>
            </a:extLst>
          </p:cNvPr>
          <p:cNvSpPr/>
          <p:nvPr/>
        </p:nvSpPr>
        <p:spPr>
          <a:xfrm>
            <a:off x="5607613" y="1120475"/>
            <a:ext cx="279715" cy="1846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Étoile : 5 branches 28">
            <a:extLst>
              <a:ext uri="{FF2B5EF4-FFF2-40B4-BE49-F238E27FC236}">
                <a16:creationId xmlns:a16="http://schemas.microsoft.com/office/drawing/2014/main" id="{D79B507F-E4F0-31D9-A0DF-D6CD2B9FF3CA}"/>
              </a:ext>
            </a:extLst>
          </p:cNvPr>
          <p:cNvSpPr/>
          <p:nvPr/>
        </p:nvSpPr>
        <p:spPr>
          <a:xfrm>
            <a:off x="5824025" y="3029557"/>
            <a:ext cx="279715" cy="1846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Étoile : 5 branches 29">
            <a:extLst>
              <a:ext uri="{FF2B5EF4-FFF2-40B4-BE49-F238E27FC236}">
                <a16:creationId xmlns:a16="http://schemas.microsoft.com/office/drawing/2014/main" id="{2976AB25-A569-781A-90F6-3479C6907EA0}"/>
              </a:ext>
            </a:extLst>
          </p:cNvPr>
          <p:cNvSpPr/>
          <p:nvPr/>
        </p:nvSpPr>
        <p:spPr>
          <a:xfrm>
            <a:off x="4580198" y="2502957"/>
            <a:ext cx="279715" cy="1846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Étoile : 5 branches 30">
            <a:extLst>
              <a:ext uri="{FF2B5EF4-FFF2-40B4-BE49-F238E27FC236}">
                <a16:creationId xmlns:a16="http://schemas.microsoft.com/office/drawing/2014/main" id="{695A318D-0C3F-B48F-4BBD-E57484FBE9AC}"/>
              </a:ext>
            </a:extLst>
          </p:cNvPr>
          <p:cNvSpPr/>
          <p:nvPr/>
        </p:nvSpPr>
        <p:spPr>
          <a:xfrm>
            <a:off x="3175427" y="2277527"/>
            <a:ext cx="279715" cy="1846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Étoile : 5 branches 31">
            <a:extLst>
              <a:ext uri="{FF2B5EF4-FFF2-40B4-BE49-F238E27FC236}">
                <a16:creationId xmlns:a16="http://schemas.microsoft.com/office/drawing/2014/main" id="{F229EF28-1F64-5766-7C76-04AAE37F206B}"/>
              </a:ext>
            </a:extLst>
          </p:cNvPr>
          <p:cNvSpPr/>
          <p:nvPr/>
        </p:nvSpPr>
        <p:spPr>
          <a:xfrm>
            <a:off x="2977775" y="3029557"/>
            <a:ext cx="279715" cy="1846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Étoile : 5 branches 32">
            <a:extLst>
              <a:ext uri="{FF2B5EF4-FFF2-40B4-BE49-F238E27FC236}">
                <a16:creationId xmlns:a16="http://schemas.microsoft.com/office/drawing/2014/main" id="{E4627B5B-18A7-3E0B-4373-11F6E0B325AA}"/>
              </a:ext>
            </a:extLst>
          </p:cNvPr>
          <p:cNvSpPr/>
          <p:nvPr/>
        </p:nvSpPr>
        <p:spPr>
          <a:xfrm>
            <a:off x="5635043" y="2024611"/>
            <a:ext cx="279715" cy="1846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Étoile : 5 branches 33">
            <a:extLst>
              <a:ext uri="{FF2B5EF4-FFF2-40B4-BE49-F238E27FC236}">
                <a16:creationId xmlns:a16="http://schemas.microsoft.com/office/drawing/2014/main" id="{E35C1A74-569A-D31F-11EA-453C3CDCFDB2}"/>
              </a:ext>
            </a:extLst>
          </p:cNvPr>
          <p:cNvSpPr/>
          <p:nvPr/>
        </p:nvSpPr>
        <p:spPr>
          <a:xfrm>
            <a:off x="1870297" y="2351626"/>
            <a:ext cx="279715" cy="1846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Étoile : 5 branches 34">
            <a:extLst>
              <a:ext uri="{FF2B5EF4-FFF2-40B4-BE49-F238E27FC236}">
                <a16:creationId xmlns:a16="http://schemas.microsoft.com/office/drawing/2014/main" id="{AF00B132-1439-CE49-2ABC-B7C4E92227FE}"/>
              </a:ext>
            </a:extLst>
          </p:cNvPr>
          <p:cNvSpPr/>
          <p:nvPr/>
        </p:nvSpPr>
        <p:spPr>
          <a:xfrm>
            <a:off x="5824024" y="4968429"/>
            <a:ext cx="279715" cy="1846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372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0D7E0EE-F5EA-08D6-ED7B-B57DAC32320D}"/>
              </a:ext>
            </a:extLst>
          </p:cNvPr>
          <p:cNvSpPr txBox="1"/>
          <p:nvPr/>
        </p:nvSpPr>
        <p:spPr>
          <a:xfrm>
            <a:off x="816909" y="685227"/>
            <a:ext cx="10653432" cy="2376997"/>
          </a:xfrm>
          <a:prstGeom prst="rect">
            <a:avLst/>
          </a:prstGeom>
          <a:noFill/>
        </p:spPr>
        <p:txBody>
          <a:bodyPr wrap="square">
            <a:spAutoFit/>
          </a:bodyPr>
          <a:lstStyle/>
          <a:p>
            <a:pPr>
              <a:lnSpc>
                <a:spcPct val="107000"/>
              </a:lnSpc>
              <a:spcAft>
                <a:spcPts val="800"/>
              </a:spcAft>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rPr>
              <a:t>Analyse</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 L’élargissement de l’UE à partir de 2004 intègre les anciennes démocraties populaires du bloc de l’est et certains Etats ayant </a:t>
            </a:r>
            <a:r>
              <a:rPr lang="fr-FR" sz="2800" kern="100" dirty="0">
                <a:latin typeface="Calibri" panose="020F0502020204030204" pitchFamily="34" charset="0"/>
                <a:ea typeface="Calibri" panose="020F0502020204030204" pitchFamily="34" charset="0"/>
                <a:cs typeface="Times New Roman" panose="02020603050405020304" pitchFamily="18" charset="0"/>
              </a:rPr>
              <a:t>fait partie</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de l’URSS. Cette redéfinition des frontières externes de l’UE à l’est entraine des rapports nouveaux avec la Russie et avec l’Ukraine et des changements politiques au sein de l’UE.</a:t>
            </a:r>
          </a:p>
        </p:txBody>
      </p:sp>
    </p:spTree>
    <p:extLst>
      <p:ext uri="{BB962C8B-B14F-4D97-AF65-F5344CB8AC3E}">
        <p14:creationId xmlns:p14="http://schemas.microsoft.com/office/powerpoint/2010/main" val="266425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FA9D72D-CD8C-DEEF-09B7-2062087483AE}"/>
              </a:ext>
            </a:extLst>
          </p:cNvPr>
          <p:cNvSpPr txBox="1"/>
          <p:nvPr/>
        </p:nvSpPr>
        <p:spPr>
          <a:xfrm>
            <a:off x="929534" y="651046"/>
            <a:ext cx="10332931" cy="954107"/>
          </a:xfrm>
          <a:prstGeom prst="rect">
            <a:avLst/>
          </a:prstGeom>
          <a:noFill/>
        </p:spPr>
        <p:txBody>
          <a:bodyPr wrap="square" rtlCol="0">
            <a:spAutoFit/>
          </a:bodyPr>
          <a:lstStyle/>
          <a:p>
            <a:r>
              <a:rPr lang="fr-FR" sz="2800" u="sng" dirty="0"/>
              <a:t>1. L’élargissement de l’Union à l’Europe centrale et orientale dès 2004</a:t>
            </a:r>
          </a:p>
          <a:p>
            <a:endParaRPr lang="fr-FR" sz="2800" u="sng" dirty="0"/>
          </a:p>
        </p:txBody>
      </p:sp>
      <p:sp>
        <p:nvSpPr>
          <p:cNvPr id="3" name="ZoneTexte 2">
            <a:extLst>
              <a:ext uri="{FF2B5EF4-FFF2-40B4-BE49-F238E27FC236}">
                <a16:creationId xmlns:a16="http://schemas.microsoft.com/office/drawing/2014/main" id="{C85A3724-FEA7-5AC8-327C-D6C630E8F374}"/>
              </a:ext>
            </a:extLst>
          </p:cNvPr>
          <p:cNvSpPr txBox="1"/>
          <p:nvPr/>
        </p:nvSpPr>
        <p:spPr>
          <a:xfrm>
            <a:off x="929534" y="2025748"/>
            <a:ext cx="10437161" cy="523220"/>
          </a:xfrm>
          <a:prstGeom prst="rect">
            <a:avLst/>
          </a:prstGeom>
          <a:noFill/>
        </p:spPr>
        <p:txBody>
          <a:bodyPr wrap="square" rtlCol="0">
            <a:spAutoFit/>
          </a:bodyPr>
          <a:lstStyle/>
          <a:p>
            <a:r>
              <a:rPr lang="fr-FR" sz="2800" u="sng" dirty="0"/>
              <a:t>2.Dès 2004, la volonté ukrainienne d’intégrer l’Union</a:t>
            </a:r>
          </a:p>
        </p:txBody>
      </p:sp>
    </p:spTree>
    <p:extLst>
      <p:ext uri="{BB962C8B-B14F-4D97-AF65-F5344CB8AC3E}">
        <p14:creationId xmlns:p14="http://schemas.microsoft.com/office/powerpoint/2010/main" val="342578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2453</Words>
  <Application>Microsoft Office PowerPoint</Application>
  <PresentationFormat>Grand écran</PresentationFormat>
  <Paragraphs>169</Paragraphs>
  <Slides>37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Calibri</vt:lpstr>
      <vt:lpstr>Calibri Light</vt:lpstr>
      <vt:lpstr>Comic Sans MS</vt:lpstr>
      <vt:lpstr>Times New Roman</vt:lpstr>
      <vt:lpstr>Thème Office</vt:lpstr>
      <vt:lpstr>L’Union européenne et le conflit russo-ukrainien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guerre en Ukraine</dc:title>
  <dc:creator>Laurent ARNAUD</dc:creator>
  <cp:lastModifiedBy>Laurent ARNAUD</cp:lastModifiedBy>
  <cp:revision>69</cp:revision>
  <dcterms:created xsi:type="dcterms:W3CDTF">2023-05-14T17:20:40Z</dcterms:created>
  <dcterms:modified xsi:type="dcterms:W3CDTF">2023-05-28T08:59:55Z</dcterms:modified>
</cp:coreProperties>
</file>