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82" r:id="rId3"/>
    <p:sldId id="283" r:id="rId4"/>
    <p:sldId id="284" r:id="rId5"/>
    <p:sldId id="285" r:id="rId6"/>
    <p:sldId id="286" r:id="rId7"/>
    <p:sldId id="287" r:id="rId8"/>
    <p:sldId id="288" r:id="rId9"/>
    <p:sldId id="289" r:id="rId10"/>
    <p:sldId id="290" r:id="rId11"/>
    <p:sldId id="291" r:id="rId12"/>
    <p:sldId id="259" r:id="rId13"/>
    <p:sldId id="256" r:id="rId14"/>
    <p:sldId id="257" r:id="rId15"/>
    <p:sldId id="260" r:id="rId16"/>
    <p:sldId id="258" r:id="rId17"/>
    <p:sldId id="261" r:id="rId18"/>
    <p:sldId id="263" r:id="rId19"/>
    <p:sldId id="264" r:id="rId20"/>
    <p:sldId id="265" r:id="rId21"/>
    <p:sldId id="266" r:id="rId22"/>
    <p:sldId id="262" r:id="rId23"/>
    <p:sldId id="267" r:id="rId24"/>
    <p:sldId id="276" r:id="rId25"/>
    <p:sldId id="277" r:id="rId26"/>
    <p:sldId id="278" r:id="rId27"/>
    <p:sldId id="279" r:id="rId28"/>
    <p:sldId id="280" r:id="rId29"/>
    <p:sldId id="268" r:id="rId30"/>
    <p:sldId id="269" r:id="rId31"/>
    <p:sldId id="270" r:id="rId32"/>
    <p:sldId id="271" r:id="rId33"/>
    <p:sldId id="272" r:id="rId34"/>
    <p:sldId id="273" r:id="rId35"/>
    <p:sldId id="274" r:id="rId36"/>
    <p:sldId id="275"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4" autoAdjust="0"/>
    <p:restoredTop sz="94660"/>
  </p:normalViewPr>
  <p:slideViewPr>
    <p:cSldViewPr snapToGrid="0">
      <p:cViewPr varScale="1">
        <p:scale>
          <a:sx n="123" d="100"/>
          <a:sy n="123" d="100"/>
        </p:scale>
        <p:origin x="1350"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La</a:t>
            </a:r>
            <a:r>
              <a:rPr lang="fr-FR" baseline="0"/>
              <a:t> recomposition de la population du continent américain au XVIe siècle</a:t>
            </a:r>
            <a:endParaRPr lang="fr-F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barChart>
        <c:barDir val="col"/>
        <c:grouping val="clustered"/>
        <c:varyColors val="0"/>
        <c:ser>
          <c:idx val="1"/>
          <c:order val="1"/>
          <c:tx>
            <c:strRef>
              <c:f>Feuil1!$A$3</c:f>
              <c:strCache>
                <c:ptCount val="1"/>
                <c:pt idx="0">
                  <c:v>Créoles</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Feuil1!$B$1:$I$1</c:f>
              <c:numCache>
                <c:formatCode>General</c:formatCode>
                <c:ptCount val="8"/>
                <c:pt idx="0">
                  <c:v>1492</c:v>
                </c:pt>
                <c:pt idx="1">
                  <c:v>1519</c:v>
                </c:pt>
                <c:pt idx="2">
                  <c:v>1530</c:v>
                </c:pt>
                <c:pt idx="3">
                  <c:v>1550</c:v>
                </c:pt>
                <c:pt idx="4">
                  <c:v>1570</c:v>
                </c:pt>
                <c:pt idx="5">
                  <c:v>1580</c:v>
                </c:pt>
                <c:pt idx="6">
                  <c:v>1595</c:v>
                </c:pt>
                <c:pt idx="7">
                  <c:v>1605</c:v>
                </c:pt>
              </c:numCache>
            </c:numRef>
          </c:cat>
          <c:val>
            <c:numRef>
              <c:f>Feuil1!$B$3:$I$3</c:f>
              <c:numCache>
                <c:formatCode>General</c:formatCode>
                <c:ptCount val="8"/>
                <c:pt idx="0">
                  <c:v>0</c:v>
                </c:pt>
                <c:pt idx="1">
                  <c:v>0.01</c:v>
                </c:pt>
                <c:pt idx="2">
                  <c:v>0.05</c:v>
                </c:pt>
                <c:pt idx="3">
                  <c:v>0.1</c:v>
                </c:pt>
                <c:pt idx="4">
                  <c:v>0.2</c:v>
                </c:pt>
                <c:pt idx="5">
                  <c:v>0.25</c:v>
                </c:pt>
                <c:pt idx="6">
                  <c:v>0.3</c:v>
                </c:pt>
                <c:pt idx="7">
                  <c:v>0.5</c:v>
                </c:pt>
              </c:numCache>
            </c:numRef>
          </c:val>
        </c:ser>
        <c:ser>
          <c:idx val="2"/>
          <c:order val="2"/>
          <c:tx>
            <c:strRef>
              <c:f>Feuil1!$A$4</c:f>
              <c:strCache>
                <c:ptCount val="1"/>
                <c:pt idx="0">
                  <c:v>Africains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Feuil1!$B$1:$I$1</c:f>
              <c:numCache>
                <c:formatCode>General</c:formatCode>
                <c:ptCount val="8"/>
                <c:pt idx="0">
                  <c:v>1492</c:v>
                </c:pt>
                <c:pt idx="1">
                  <c:v>1519</c:v>
                </c:pt>
                <c:pt idx="2">
                  <c:v>1530</c:v>
                </c:pt>
                <c:pt idx="3">
                  <c:v>1550</c:v>
                </c:pt>
                <c:pt idx="4">
                  <c:v>1570</c:v>
                </c:pt>
                <c:pt idx="5">
                  <c:v>1580</c:v>
                </c:pt>
                <c:pt idx="6">
                  <c:v>1595</c:v>
                </c:pt>
                <c:pt idx="7">
                  <c:v>1605</c:v>
                </c:pt>
              </c:numCache>
            </c:numRef>
          </c:cat>
          <c:val>
            <c:numRef>
              <c:f>Feuil1!$B$4:$I$4</c:f>
              <c:numCache>
                <c:formatCode>General</c:formatCode>
                <c:ptCount val="8"/>
                <c:pt idx="0">
                  <c:v>0</c:v>
                </c:pt>
                <c:pt idx="1">
                  <c:v>0</c:v>
                </c:pt>
                <c:pt idx="2">
                  <c:v>0</c:v>
                </c:pt>
                <c:pt idx="3">
                  <c:v>0</c:v>
                </c:pt>
                <c:pt idx="4">
                  <c:v>0.01</c:v>
                </c:pt>
                <c:pt idx="5">
                  <c:v>0.1</c:v>
                </c:pt>
                <c:pt idx="6">
                  <c:v>0.2</c:v>
                </c:pt>
                <c:pt idx="7">
                  <c:v>0.5</c:v>
                </c:pt>
              </c:numCache>
            </c:numRef>
          </c:val>
        </c:ser>
        <c:dLbls>
          <c:showLegendKey val="0"/>
          <c:showVal val="1"/>
          <c:showCatName val="0"/>
          <c:showSerName val="0"/>
          <c:showPercent val="0"/>
          <c:showBubbleSize val="0"/>
        </c:dLbls>
        <c:gapWidth val="75"/>
        <c:overlap val="50"/>
        <c:axId val="-1908734512"/>
        <c:axId val="-1908746480"/>
      </c:barChart>
      <c:lineChart>
        <c:grouping val="standard"/>
        <c:varyColors val="0"/>
        <c:ser>
          <c:idx val="0"/>
          <c:order val="0"/>
          <c:tx>
            <c:strRef>
              <c:f>Feuil1!$A$2</c:f>
              <c:strCache>
                <c:ptCount val="1"/>
                <c:pt idx="0">
                  <c:v>Amérindiens</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Feuil1!$B$1:$I$1</c:f>
              <c:numCache>
                <c:formatCode>General</c:formatCode>
                <c:ptCount val="8"/>
                <c:pt idx="0">
                  <c:v>1492</c:v>
                </c:pt>
                <c:pt idx="1">
                  <c:v>1519</c:v>
                </c:pt>
                <c:pt idx="2">
                  <c:v>1530</c:v>
                </c:pt>
                <c:pt idx="3">
                  <c:v>1550</c:v>
                </c:pt>
                <c:pt idx="4">
                  <c:v>1570</c:v>
                </c:pt>
                <c:pt idx="5">
                  <c:v>1580</c:v>
                </c:pt>
                <c:pt idx="6">
                  <c:v>1595</c:v>
                </c:pt>
                <c:pt idx="7">
                  <c:v>1605</c:v>
                </c:pt>
              </c:numCache>
            </c:numRef>
          </c:cat>
          <c:val>
            <c:numRef>
              <c:f>Feuil1!$B$2:$I$2</c:f>
              <c:numCache>
                <c:formatCode>General</c:formatCode>
                <c:ptCount val="8"/>
                <c:pt idx="0">
                  <c:v>35</c:v>
                </c:pt>
                <c:pt idx="1">
                  <c:v>25</c:v>
                </c:pt>
                <c:pt idx="2">
                  <c:v>16</c:v>
                </c:pt>
                <c:pt idx="3">
                  <c:v>7</c:v>
                </c:pt>
                <c:pt idx="4">
                  <c:v>4</c:v>
                </c:pt>
                <c:pt idx="5">
                  <c:v>3</c:v>
                </c:pt>
                <c:pt idx="6">
                  <c:v>2</c:v>
                </c:pt>
                <c:pt idx="7">
                  <c:v>1</c:v>
                </c:pt>
              </c:numCache>
            </c:numRef>
          </c:val>
          <c:smooth val="0"/>
        </c:ser>
        <c:dLbls>
          <c:showLegendKey val="0"/>
          <c:showVal val="1"/>
          <c:showCatName val="0"/>
          <c:showSerName val="0"/>
          <c:showPercent val="0"/>
          <c:showBubbleSize val="0"/>
        </c:dLbls>
        <c:marker val="1"/>
        <c:smooth val="0"/>
        <c:axId val="-1908730160"/>
        <c:axId val="-1908748112"/>
      </c:lineChart>
      <c:catAx>
        <c:axId val="-190873016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1908748112"/>
        <c:crosses val="autoZero"/>
        <c:auto val="1"/>
        <c:lblAlgn val="ctr"/>
        <c:lblOffset val="100"/>
        <c:noMultiLvlLbl val="0"/>
      </c:catAx>
      <c:valAx>
        <c:axId val="-190874811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1908730160"/>
        <c:crosses val="autoZero"/>
        <c:crossBetween val="between"/>
      </c:valAx>
      <c:valAx>
        <c:axId val="-1908746480"/>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1908734512"/>
        <c:crosses val="max"/>
        <c:crossBetween val="between"/>
      </c:valAx>
      <c:catAx>
        <c:axId val="-1908734512"/>
        <c:scaling>
          <c:orientation val="minMax"/>
        </c:scaling>
        <c:delete val="1"/>
        <c:axPos val="b"/>
        <c:numFmt formatCode="General" sourceLinked="1"/>
        <c:majorTickMark val="none"/>
        <c:minorTickMark val="none"/>
        <c:tickLblPos val="nextTo"/>
        <c:crossAx val="-1908746480"/>
        <c:crosses val="autoZero"/>
        <c:auto val="1"/>
        <c:lblAlgn val="ctr"/>
        <c:lblOffset val="100"/>
        <c:noMultiLvlLbl val="0"/>
      </c:cat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La recomposition de la population du continent américain au XVIe siècle</a:t>
            </a:r>
          </a:p>
        </c:rich>
      </c:tx>
      <c:overlay val="0"/>
      <c:spPr>
        <a:noFill/>
        <a:ln>
          <a:noFill/>
        </a:ln>
        <a:effectLst/>
      </c:spPr>
      <c:txPr>
        <a:bodyPr rot="0" spcFirstLastPara="1" vertOverflow="ellipsis" vert="horz" wrap="square" anchor="ctr" anchorCtr="1"/>
        <a:lstStyle/>
        <a:p>
          <a:pPr>
            <a:defRPr sz="168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barChart>
        <c:barDir val="col"/>
        <c:grouping val="clustered"/>
        <c:varyColors val="0"/>
        <c:ser>
          <c:idx val="1"/>
          <c:order val="1"/>
          <c:tx>
            <c:strRef>
              <c:f>Feuil1!$A$3</c:f>
              <c:strCache>
                <c:ptCount val="1"/>
                <c:pt idx="0">
                  <c:v>Créoles</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Feuil1!$B$1:$I$1</c:f>
              <c:numCache>
                <c:formatCode>General</c:formatCode>
                <c:ptCount val="8"/>
                <c:pt idx="0">
                  <c:v>1492</c:v>
                </c:pt>
                <c:pt idx="1">
                  <c:v>1519</c:v>
                </c:pt>
                <c:pt idx="2">
                  <c:v>1530</c:v>
                </c:pt>
                <c:pt idx="3">
                  <c:v>1550</c:v>
                </c:pt>
                <c:pt idx="4">
                  <c:v>1570</c:v>
                </c:pt>
                <c:pt idx="5">
                  <c:v>1580</c:v>
                </c:pt>
                <c:pt idx="6">
                  <c:v>1595</c:v>
                </c:pt>
                <c:pt idx="7">
                  <c:v>1605</c:v>
                </c:pt>
              </c:numCache>
            </c:numRef>
          </c:cat>
          <c:val>
            <c:numRef>
              <c:f>Feuil1!$B$3:$I$3</c:f>
              <c:numCache>
                <c:formatCode>General</c:formatCode>
                <c:ptCount val="8"/>
                <c:pt idx="0">
                  <c:v>0</c:v>
                </c:pt>
                <c:pt idx="1">
                  <c:v>0.01</c:v>
                </c:pt>
                <c:pt idx="2">
                  <c:v>0.05</c:v>
                </c:pt>
                <c:pt idx="3">
                  <c:v>0.1</c:v>
                </c:pt>
                <c:pt idx="4">
                  <c:v>0.2</c:v>
                </c:pt>
                <c:pt idx="5">
                  <c:v>0.25</c:v>
                </c:pt>
                <c:pt idx="6">
                  <c:v>0.3</c:v>
                </c:pt>
                <c:pt idx="7">
                  <c:v>0.5</c:v>
                </c:pt>
              </c:numCache>
            </c:numRef>
          </c:val>
        </c:ser>
        <c:ser>
          <c:idx val="2"/>
          <c:order val="2"/>
          <c:tx>
            <c:strRef>
              <c:f>Feuil1!$A$4</c:f>
              <c:strCache>
                <c:ptCount val="1"/>
                <c:pt idx="0">
                  <c:v>Africains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Feuil1!$B$1:$I$1</c:f>
              <c:numCache>
                <c:formatCode>General</c:formatCode>
                <c:ptCount val="8"/>
                <c:pt idx="0">
                  <c:v>1492</c:v>
                </c:pt>
                <c:pt idx="1">
                  <c:v>1519</c:v>
                </c:pt>
                <c:pt idx="2">
                  <c:v>1530</c:v>
                </c:pt>
                <c:pt idx="3">
                  <c:v>1550</c:v>
                </c:pt>
                <c:pt idx="4">
                  <c:v>1570</c:v>
                </c:pt>
                <c:pt idx="5">
                  <c:v>1580</c:v>
                </c:pt>
                <c:pt idx="6">
                  <c:v>1595</c:v>
                </c:pt>
                <c:pt idx="7">
                  <c:v>1605</c:v>
                </c:pt>
              </c:numCache>
            </c:numRef>
          </c:cat>
          <c:val>
            <c:numRef>
              <c:f>Feuil1!$B$4:$I$4</c:f>
              <c:numCache>
                <c:formatCode>General</c:formatCode>
                <c:ptCount val="8"/>
                <c:pt idx="0">
                  <c:v>0</c:v>
                </c:pt>
                <c:pt idx="1">
                  <c:v>0</c:v>
                </c:pt>
                <c:pt idx="2">
                  <c:v>0</c:v>
                </c:pt>
                <c:pt idx="3">
                  <c:v>0</c:v>
                </c:pt>
                <c:pt idx="4">
                  <c:v>0.01</c:v>
                </c:pt>
                <c:pt idx="5">
                  <c:v>0.1</c:v>
                </c:pt>
                <c:pt idx="6">
                  <c:v>0.2</c:v>
                </c:pt>
                <c:pt idx="7">
                  <c:v>0.5</c:v>
                </c:pt>
              </c:numCache>
            </c:numRef>
          </c:val>
        </c:ser>
        <c:dLbls>
          <c:showLegendKey val="0"/>
          <c:showVal val="1"/>
          <c:showCatName val="0"/>
          <c:showSerName val="0"/>
          <c:showPercent val="0"/>
          <c:showBubbleSize val="0"/>
        </c:dLbls>
        <c:gapWidth val="75"/>
        <c:overlap val="50"/>
        <c:axId val="-1908743760"/>
        <c:axId val="-1908760080"/>
      </c:barChart>
      <c:lineChart>
        <c:grouping val="standard"/>
        <c:varyColors val="0"/>
        <c:ser>
          <c:idx val="0"/>
          <c:order val="0"/>
          <c:tx>
            <c:strRef>
              <c:f>Feuil1!$A$2</c:f>
              <c:strCache>
                <c:ptCount val="1"/>
                <c:pt idx="0">
                  <c:v>Amérindiens</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Feuil1!$B$1:$I$1</c:f>
              <c:numCache>
                <c:formatCode>General</c:formatCode>
                <c:ptCount val="8"/>
                <c:pt idx="0">
                  <c:v>1492</c:v>
                </c:pt>
                <c:pt idx="1">
                  <c:v>1519</c:v>
                </c:pt>
                <c:pt idx="2">
                  <c:v>1530</c:v>
                </c:pt>
                <c:pt idx="3">
                  <c:v>1550</c:v>
                </c:pt>
                <c:pt idx="4">
                  <c:v>1570</c:v>
                </c:pt>
                <c:pt idx="5">
                  <c:v>1580</c:v>
                </c:pt>
                <c:pt idx="6">
                  <c:v>1595</c:v>
                </c:pt>
                <c:pt idx="7">
                  <c:v>1605</c:v>
                </c:pt>
              </c:numCache>
            </c:numRef>
          </c:cat>
          <c:val>
            <c:numRef>
              <c:f>Feuil1!$B$2:$I$2</c:f>
              <c:numCache>
                <c:formatCode>General</c:formatCode>
                <c:ptCount val="8"/>
                <c:pt idx="0">
                  <c:v>35</c:v>
                </c:pt>
                <c:pt idx="1">
                  <c:v>25</c:v>
                </c:pt>
                <c:pt idx="2">
                  <c:v>16</c:v>
                </c:pt>
                <c:pt idx="3">
                  <c:v>7</c:v>
                </c:pt>
                <c:pt idx="4">
                  <c:v>4</c:v>
                </c:pt>
                <c:pt idx="5">
                  <c:v>3</c:v>
                </c:pt>
                <c:pt idx="6">
                  <c:v>2</c:v>
                </c:pt>
                <c:pt idx="7">
                  <c:v>1</c:v>
                </c:pt>
              </c:numCache>
            </c:numRef>
          </c:val>
          <c:smooth val="0"/>
        </c:ser>
        <c:dLbls>
          <c:showLegendKey val="0"/>
          <c:showVal val="1"/>
          <c:showCatName val="0"/>
          <c:showSerName val="0"/>
          <c:showPercent val="0"/>
          <c:showBubbleSize val="0"/>
        </c:dLbls>
        <c:marker val="1"/>
        <c:smooth val="0"/>
        <c:axId val="-1908730704"/>
        <c:axId val="-1908744304"/>
      </c:lineChart>
      <c:catAx>
        <c:axId val="-19087307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fr-FR"/>
          </a:p>
        </c:txPr>
        <c:crossAx val="-1908744304"/>
        <c:crosses val="autoZero"/>
        <c:auto val="1"/>
        <c:lblAlgn val="ctr"/>
        <c:lblOffset val="100"/>
        <c:noMultiLvlLbl val="0"/>
      </c:catAx>
      <c:valAx>
        <c:axId val="-190874430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fr-FR"/>
          </a:p>
        </c:txPr>
        <c:crossAx val="-1908730704"/>
        <c:crosses val="autoZero"/>
        <c:crossBetween val="between"/>
      </c:valAx>
      <c:valAx>
        <c:axId val="-1908760080"/>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fr-FR"/>
          </a:p>
        </c:txPr>
        <c:crossAx val="-1908743760"/>
        <c:crosses val="max"/>
        <c:crossBetween val="between"/>
      </c:valAx>
      <c:catAx>
        <c:axId val="-1908743760"/>
        <c:scaling>
          <c:orientation val="minMax"/>
        </c:scaling>
        <c:delete val="1"/>
        <c:axPos val="b"/>
        <c:numFmt formatCode="General" sourceLinked="1"/>
        <c:majorTickMark val="none"/>
        <c:minorTickMark val="none"/>
        <c:tickLblPos val="nextTo"/>
        <c:crossAx val="-1908760080"/>
        <c:crosses val="autoZero"/>
        <c:auto val="1"/>
        <c:lblAlgn val="ctr"/>
        <c:lblOffset val="100"/>
        <c:noMultiLvlLbl val="0"/>
      </c:cat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400"/>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noProof="0" dirty="0" smtClean="0"/>
              <a:t>Document d’analyse 3 :L'économie du sucre</a:t>
            </a:r>
            <a:r>
              <a:rPr lang="fr-FR" baseline="0" noProof="0" dirty="0" smtClean="0"/>
              <a:t> et la traite atlantique du XVe au XVIe siècle</a:t>
            </a:r>
            <a:endParaRPr lang="fr-FR" noProof="0"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Feuil1!$A$2</c:f>
              <c:strCache>
                <c:ptCount val="1"/>
                <c:pt idx="0">
                  <c:v>Europe et îles de l'atlantique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Feuil1!$B$1:$C$1</c:f>
              <c:strCache>
                <c:ptCount val="2"/>
                <c:pt idx="0">
                  <c:v>1451-1600</c:v>
                </c:pt>
                <c:pt idx="1">
                  <c:v>1601-1700</c:v>
                </c:pt>
              </c:strCache>
            </c:strRef>
          </c:cat>
          <c:val>
            <c:numRef>
              <c:f>Feuil1!$B$2:$C$2</c:f>
              <c:numCache>
                <c:formatCode>General</c:formatCode>
                <c:ptCount val="2"/>
                <c:pt idx="0" formatCode="#,##0">
                  <c:v>145000</c:v>
                </c:pt>
                <c:pt idx="1">
                  <c:v>25000</c:v>
                </c:pt>
              </c:numCache>
            </c:numRef>
          </c:val>
        </c:ser>
        <c:ser>
          <c:idx val="1"/>
          <c:order val="1"/>
          <c:tx>
            <c:strRef>
              <c:f>Feuil1!$A$3</c:f>
              <c:strCache>
                <c:ptCount val="1"/>
                <c:pt idx="0">
                  <c:v>Brésil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Feuil1!$B$1:$C$1</c:f>
              <c:strCache>
                <c:ptCount val="2"/>
                <c:pt idx="0">
                  <c:v>1451-1600</c:v>
                </c:pt>
                <c:pt idx="1">
                  <c:v>1601-1700</c:v>
                </c:pt>
              </c:strCache>
            </c:strRef>
          </c:cat>
          <c:val>
            <c:numRef>
              <c:f>Feuil1!$B$3:$C$3</c:f>
              <c:numCache>
                <c:formatCode>General</c:formatCode>
                <c:ptCount val="2"/>
                <c:pt idx="0">
                  <c:v>50</c:v>
                </c:pt>
                <c:pt idx="1">
                  <c:v>560000</c:v>
                </c:pt>
              </c:numCache>
            </c:numRef>
          </c:val>
        </c:ser>
        <c:dLbls>
          <c:showLegendKey val="0"/>
          <c:showVal val="0"/>
          <c:showCatName val="0"/>
          <c:showSerName val="0"/>
          <c:showPercent val="0"/>
          <c:showBubbleSize val="0"/>
        </c:dLbls>
        <c:gapWidth val="95"/>
        <c:gapDepth val="95"/>
        <c:shape val="box"/>
        <c:axId val="-1908106816"/>
        <c:axId val="-1908130752"/>
        <c:axId val="0"/>
      </c:bar3DChart>
      <c:catAx>
        <c:axId val="-19081068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1908130752"/>
        <c:crosses val="autoZero"/>
        <c:auto val="1"/>
        <c:lblAlgn val="ctr"/>
        <c:lblOffset val="100"/>
        <c:noMultiLvlLbl val="0"/>
      </c:catAx>
      <c:valAx>
        <c:axId val="-1908130752"/>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fr-FR"/>
                  <a:t>Nombre</a:t>
                </a:r>
                <a:r>
                  <a:rPr lang="fr-FR" baseline="0"/>
                  <a:t> d'esclaves africains</a:t>
                </a:r>
                <a:endParaRPr lang="fr-FR"/>
              </a:p>
            </c:rich>
          </c:tx>
          <c:layout>
            <c:manualLayout>
              <c:xMode val="edge"/>
              <c:yMode val="edge"/>
              <c:x val="5.4545713035870518E-2"/>
              <c:y val="0.21138888888888888"/>
            </c:manualLayout>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fr-F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1908106816"/>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900" b="0" i="0" u="none" strike="noStrike" kern="1200" baseline="0">
                <a:solidFill>
                  <a:schemeClr val="lt1">
                    <a:lumMod val="85000"/>
                  </a:schemeClr>
                </a:solidFill>
                <a:latin typeface="+mn-lt"/>
                <a:ea typeface="+mn-ea"/>
                <a:cs typeface="+mn-cs"/>
              </a:defRPr>
            </a:pPr>
            <a:endParaRPr lang="fr-FR"/>
          </a:p>
        </c:txPr>
      </c:dTable>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F2075D11-1958-4483-BBD5-1A0FF8CEBD96}" type="datetimeFigureOut">
              <a:rPr lang="fr-FR" smtClean="0"/>
              <a:t>24/06/2019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5C7233C-B204-4371-A017-F5ABF00FAECC}" type="slidenum">
              <a:rPr lang="fr-FR" smtClean="0"/>
              <a:t>‹N°›</a:t>
            </a:fld>
            <a:endParaRPr lang="fr-FR"/>
          </a:p>
        </p:txBody>
      </p:sp>
    </p:spTree>
    <p:extLst>
      <p:ext uri="{BB962C8B-B14F-4D97-AF65-F5344CB8AC3E}">
        <p14:creationId xmlns:p14="http://schemas.microsoft.com/office/powerpoint/2010/main" val="57876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2075D11-1958-4483-BBD5-1A0FF8CEBD96}" type="datetimeFigureOut">
              <a:rPr lang="fr-FR" smtClean="0"/>
              <a:t>24/06/2019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5C7233C-B204-4371-A017-F5ABF00FAECC}" type="slidenum">
              <a:rPr lang="fr-FR" smtClean="0"/>
              <a:t>‹N°›</a:t>
            </a:fld>
            <a:endParaRPr lang="fr-FR"/>
          </a:p>
        </p:txBody>
      </p:sp>
    </p:spTree>
    <p:extLst>
      <p:ext uri="{BB962C8B-B14F-4D97-AF65-F5344CB8AC3E}">
        <p14:creationId xmlns:p14="http://schemas.microsoft.com/office/powerpoint/2010/main" val="616587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2075D11-1958-4483-BBD5-1A0FF8CEBD96}" type="datetimeFigureOut">
              <a:rPr lang="fr-FR" smtClean="0"/>
              <a:t>24/06/2019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5C7233C-B204-4371-A017-F5ABF00FAECC}" type="slidenum">
              <a:rPr lang="fr-FR" smtClean="0"/>
              <a:t>‹N°›</a:t>
            </a:fld>
            <a:endParaRPr lang="fr-FR"/>
          </a:p>
        </p:txBody>
      </p:sp>
    </p:spTree>
    <p:extLst>
      <p:ext uri="{BB962C8B-B14F-4D97-AF65-F5344CB8AC3E}">
        <p14:creationId xmlns:p14="http://schemas.microsoft.com/office/powerpoint/2010/main" val="1457580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2075D11-1958-4483-BBD5-1A0FF8CEBD96}" type="datetimeFigureOut">
              <a:rPr lang="fr-FR" smtClean="0"/>
              <a:t>24/06/2019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5C7233C-B204-4371-A017-F5ABF00FAECC}" type="slidenum">
              <a:rPr lang="fr-FR" smtClean="0"/>
              <a:t>‹N°›</a:t>
            </a:fld>
            <a:endParaRPr lang="fr-FR"/>
          </a:p>
        </p:txBody>
      </p:sp>
    </p:spTree>
    <p:extLst>
      <p:ext uri="{BB962C8B-B14F-4D97-AF65-F5344CB8AC3E}">
        <p14:creationId xmlns:p14="http://schemas.microsoft.com/office/powerpoint/2010/main" val="193165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2075D11-1958-4483-BBD5-1A0FF8CEBD96}" type="datetimeFigureOut">
              <a:rPr lang="fr-FR" smtClean="0"/>
              <a:t>24/06/2019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5C7233C-B204-4371-A017-F5ABF00FAECC}" type="slidenum">
              <a:rPr lang="fr-FR" smtClean="0"/>
              <a:t>‹N°›</a:t>
            </a:fld>
            <a:endParaRPr lang="fr-FR"/>
          </a:p>
        </p:txBody>
      </p:sp>
    </p:spTree>
    <p:extLst>
      <p:ext uri="{BB962C8B-B14F-4D97-AF65-F5344CB8AC3E}">
        <p14:creationId xmlns:p14="http://schemas.microsoft.com/office/powerpoint/2010/main" val="1538426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2075D11-1958-4483-BBD5-1A0FF8CEBD96}" type="datetimeFigureOut">
              <a:rPr lang="fr-FR" smtClean="0"/>
              <a:t>24/06/2019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5C7233C-B204-4371-A017-F5ABF00FAECC}" type="slidenum">
              <a:rPr lang="fr-FR" smtClean="0"/>
              <a:t>‹N°›</a:t>
            </a:fld>
            <a:endParaRPr lang="fr-FR"/>
          </a:p>
        </p:txBody>
      </p:sp>
    </p:spTree>
    <p:extLst>
      <p:ext uri="{BB962C8B-B14F-4D97-AF65-F5344CB8AC3E}">
        <p14:creationId xmlns:p14="http://schemas.microsoft.com/office/powerpoint/2010/main" val="1422565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2075D11-1958-4483-BBD5-1A0FF8CEBD96}" type="datetimeFigureOut">
              <a:rPr lang="fr-FR" smtClean="0"/>
              <a:t>24/06/2019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5C7233C-B204-4371-A017-F5ABF00FAECC}" type="slidenum">
              <a:rPr lang="fr-FR" smtClean="0"/>
              <a:t>‹N°›</a:t>
            </a:fld>
            <a:endParaRPr lang="fr-FR"/>
          </a:p>
        </p:txBody>
      </p:sp>
    </p:spTree>
    <p:extLst>
      <p:ext uri="{BB962C8B-B14F-4D97-AF65-F5344CB8AC3E}">
        <p14:creationId xmlns:p14="http://schemas.microsoft.com/office/powerpoint/2010/main" val="3883293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2075D11-1958-4483-BBD5-1A0FF8CEBD96}" type="datetimeFigureOut">
              <a:rPr lang="fr-FR" smtClean="0"/>
              <a:t>24/06/2019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5C7233C-B204-4371-A017-F5ABF00FAECC}" type="slidenum">
              <a:rPr lang="fr-FR" smtClean="0"/>
              <a:t>‹N°›</a:t>
            </a:fld>
            <a:endParaRPr lang="fr-FR"/>
          </a:p>
        </p:txBody>
      </p:sp>
    </p:spTree>
    <p:extLst>
      <p:ext uri="{BB962C8B-B14F-4D97-AF65-F5344CB8AC3E}">
        <p14:creationId xmlns:p14="http://schemas.microsoft.com/office/powerpoint/2010/main" val="2725470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2075D11-1958-4483-BBD5-1A0FF8CEBD96}" type="datetimeFigureOut">
              <a:rPr lang="fr-FR" smtClean="0"/>
              <a:t>24/06/2019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5C7233C-B204-4371-A017-F5ABF00FAECC}" type="slidenum">
              <a:rPr lang="fr-FR" smtClean="0"/>
              <a:t>‹N°›</a:t>
            </a:fld>
            <a:endParaRPr lang="fr-FR"/>
          </a:p>
        </p:txBody>
      </p:sp>
    </p:spTree>
    <p:extLst>
      <p:ext uri="{BB962C8B-B14F-4D97-AF65-F5344CB8AC3E}">
        <p14:creationId xmlns:p14="http://schemas.microsoft.com/office/powerpoint/2010/main" val="1863350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2075D11-1958-4483-BBD5-1A0FF8CEBD96}" type="datetimeFigureOut">
              <a:rPr lang="fr-FR" smtClean="0"/>
              <a:t>24/06/2019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5C7233C-B204-4371-A017-F5ABF00FAECC}" type="slidenum">
              <a:rPr lang="fr-FR" smtClean="0"/>
              <a:t>‹N°›</a:t>
            </a:fld>
            <a:endParaRPr lang="fr-FR"/>
          </a:p>
        </p:txBody>
      </p:sp>
    </p:spTree>
    <p:extLst>
      <p:ext uri="{BB962C8B-B14F-4D97-AF65-F5344CB8AC3E}">
        <p14:creationId xmlns:p14="http://schemas.microsoft.com/office/powerpoint/2010/main" val="1260091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2075D11-1958-4483-BBD5-1A0FF8CEBD96}" type="datetimeFigureOut">
              <a:rPr lang="fr-FR" smtClean="0"/>
              <a:t>24/06/2019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5C7233C-B204-4371-A017-F5ABF00FAECC}" type="slidenum">
              <a:rPr lang="fr-FR" smtClean="0"/>
              <a:t>‹N°›</a:t>
            </a:fld>
            <a:endParaRPr lang="fr-FR"/>
          </a:p>
        </p:txBody>
      </p:sp>
    </p:spTree>
    <p:extLst>
      <p:ext uri="{BB962C8B-B14F-4D97-AF65-F5344CB8AC3E}">
        <p14:creationId xmlns:p14="http://schemas.microsoft.com/office/powerpoint/2010/main" val="4085534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075D11-1958-4483-BBD5-1A0FF8CEBD96}" type="datetimeFigureOut">
              <a:rPr lang="fr-FR" smtClean="0"/>
              <a:t>24/06/2019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C7233C-B204-4371-A017-F5ABF00FAECC}" type="slidenum">
              <a:rPr lang="fr-FR" smtClean="0"/>
              <a:t>‹N°›</a:t>
            </a:fld>
            <a:endParaRPr lang="fr-FR"/>
          </a:p>
        </p:txBody>
      </p:sp>
    </p:spTree>
    <p:extLst>
      <p:ext uri="{BB962C8B-B14F-4D97-AF65-F5344CB8AC3E}">
        <p14:creationId xmlns:p14="http://schemas.microsoft.com/office/powerpoint/2010/main" val="1739054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hyperlink" Target="https://www.lelivrescolaire.fr/manuel/1170224/histoire-geographie-5e-2016/chapitre/1170338/le-monde-au-xvi-siecle/page/1170341/les-decouvertes-europeennes-et-les-premiers-empires/lecon"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hyperlink" Target="https://www.lelivrescolaire.fr/manuel/1170224/histoire-geographie-5e-2016/chapitre/1170338/le-monde-au-xvi-siecle/page/1170355/de-la-mediterranee-a-latlantique/lecon/document/124348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s://www.publico.pt/2015/12/10/ciencia/noticia/a-quinta-avenida-do-seculo-xvi-ficava-em-lisboa-1716946%20-%20CONSULT2" TargetMode="Externa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389355" y="302285"/>
            <a:ext cx="11470531" cy="6299799"/>
          </a:xfrm>
          <a:prstGeom prst="rect">
            <a:avLst/>
          </a:prstGeom>
        </p:spPr>
      </p:pic>
      <p:sp>
        <p:nvSpPr>
          <p:cNvPr id="7" name="Rectangle 6"/>
          <p:cNvSpPr/>
          <p:nvPr/>
        </p:nvSpPr>
        <p:spPr>
          <a:xfrm>
            <a:off x="389355" y="302283"/>
            <a:ext cx="11470531" cy="629979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 name="Triangle rectangle 3"/>
          <p:cNvSpPr/>
          <p:nvPr/>
        </p:nvSpPr>
        <p:spPr>
          <a:xfrm rot="10800000" flipH="1">
            <a:off x="0" y="-1"/>
            <a:ext cx="1266395" cy="137651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5" name="Image 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3417" y="145638"/>
            <a:ext cx="651879" cy="651879"/>
          </a:xfrm>
          <a:prstGeom prst="rect">
            <a:avLst/>
          </a:prstGeom>
        </p:spPr>
      </p:pic>
      <p:sp>
        <p:nvSpPr>
          <p:cNvPr id="8" name="Rectangle 7"/>
          <p:cNvSpPr/>
          <p:nvPr/>
        </p:nvSpPr>
        <p:spPr>
          <a:xfrm>
            <a:off x="1080851" y="2813447"/>
            <a:ext cx="10030310" cy="1231106"/>
          </a:xfrm>
          <a:prstGeom prst="rect">
            <a:avLst/>
          </a:prstGeom>
          <a:noFill/>
        </p:spPr>
        <p:txBody>
          <a:bodyPr wrap="none" lIns="121920" tIns="60960" rIns="121920" bIns="60960">
            <a:spAutoFit/>
          </a:bodyPr>
          <a:lstStyle/>
          <a:p>
            <a:pPr algn="ctr"/>
            <a:r>
              <a:rPr lang="fr-FR" sz="7200" b="1" spc="67" dirty="0">
                <a:ln w="0"/>
                <a:solidFill>
                  <a:schemeClr val="bg1"/>
                </a:solidFill>
                <a:effectLst>
                  <a:innerShdw blurRad="63500" dist="50800" dir="13500000">
                    <a:srgbClr val="000000">
                      <a:alpha val="50000"/>
                    </a:srgbClr>
                  </a:innerShdw>
                </a:effectLst>
              </a:rPr>
              <a:t>Analyse des programmes</a:t>
            </a:r>
            <a:endParaRPr lang="fr-FR" sz="7200" b="1" spc="67"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382570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rectangle 3"/>
          <p:cNvSpPr/>
          <p:nvPr/>
        </p:nvSpPr>
        <p:spPr>
          <a:xfrm rot="10800000" flipH="1">
            <a:off x="0" y="-1"/>
            <a:ext cx="1266395" cy="137651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5" name="Image 4"/>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63417" y="145638"/>
            <a:ext cx="651879" cy="651879"/>
          </a:xfrm>
          <a:prstGeom prst="rect">
            <a:avLst/>
          </a:prstGeom>
        </p:spPr>
      </p:pic>
      <p:pic>
        <p:nvPicPr>
          <p:cNvPr id="7" name="Image 6"/>
          <p:cNvPicPr>
            <a:picLocks noChangeAspect="1"/>
          </p:cNvPicPr>
          <p:nvPr/>
        </p:nvPicPr>
        <p:blipFill rotWithShape="1">
          <a:blip r:embed="rId3"/>
          <a:srcRect l="53484" t="8382" r="25521" b="2105"/>
          <a:stretch/>
        </p:blipFill>
        <p:spPr>
          <a:xfrm>
            <a:off x="10472287" y="145637"/>
            <a:ext cx="1546459" cy="6534295"/>
          </a:xfrm>
          <a:prstGeom prst="rect">
            <a:avLst/>
          </a:prstGeom>
        </p:spPr>
      </p:pic>
      <p:sp>
        <p:nvSpPr>
          <p:cNvPr id="8" name="Rectangle 7"/>
          <p:cNvSpPr/>
          <p:nvPr/>
        </p:nvSpPr>
        <p:spPr>
          <a:xfrm>
            <a:off x="10472287" y="145637"/>
            <a:ext cx="1546459" cy="653429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9" name="ZoneTexte 8"/>
          <p:cNvSpPr txBox="1"/>
          <p:nvPr/>
        </p:nvSpPr>
        <p:spPr>
          <a:xfrm>
            <a:off x="10522960" y="41550"/>
            <a:ext cx="1586629" cy="1323439"/>
          </a:xfrm>
          <a:prstGeom prst="rect">
            <a:avLst/>
          </a:prstGeom>
          <a:noFill/>
        </p:spPr>
        <p:txBody>
          <a:bodyPr wrap="square" rtlCol="0">
            <a:spAutoFit/>
          </a:bodyPr>
          <a:lstStyle/>
          <a:p>
            <a:r>
              <a:rPr lang="fr-FR" sz="8000" b="1" spc="67" dirty="0">
                <a:ln w="0"/>
                <a:solidFill>
                  <a:schemeClr val="bg1"/>
                </a:solidFill>
                <a:effectLst>
                  <a:innerShdw blurRad="63500" dist="50800" dir="13500000">
                    <a:srgbClr val="000000">
                      <a:alpha val="50000"/>
                    </a:srgbClr>
                  </a:innerShdw>
                </a:effectLst>
              </a:rPr>
              <a:t>07.</a:t>
            </a:r>
            <a:endParaRPr lang="fr-FR" sz="8000" dirty="0">
              <a:solidFill>
                <a:schemeClr val="bg1"/>
              </a:solidFill>
            </a:endParaRPr>
          </a:p>
        </p:txBody>
      </p:sp>
      <p:sp>
        <p:nvSpPr>
          <p:cNvPr id="10" name="Rectangle 9"/>
          <p:cNvSpPr/>
          <p:nvPr/>
        </p:nvSpPr>
        <p:spPr>
          <a:xfrm>
            <a:off x="10472287" y="1189261"/>
            <a:ext cx="1546459" cy="5078313"/>
          </a:xfrm>
          <a:prstGeom prst="rect">
            <a:avLst/>
          </a:prstGeom>
        </p:spPr>
        <p:txBody>
          <a:bodyPr wrap="square">
            <a:spAutoFit/>
          </a:bodyPr>
          <a:lstStyle/>
          <a:p>
            <a:pPr algn="just"/>
            <a:r>
              <a:rPr lang="fr-FR" sz="1200" b="1" u="sng" spc="67" dirty="0">
                <a:ln w="0"/>
                <a:solidFill>
                  <a:schemeClr val="bg1"/>
                </a:solidFill>
                <a:effectLst>
                  <a:innerShdw blurRad="63500" dist="50800" dir="13500000">
                    <a:srgbClr val="000000">
                      <a:alpha val="50000"/>
                    </a:srgbClr>
                  </a:innerShdw>
                </a:effectLst>
              </a:rPr>
              <a:t>Les «points de passage et d’ouverture»</a:t>
            </a:r>
            <a:r>
              <a:rPr lang="fr-FR" sz="1200" b="1" spc="67" dirty="0">
                <a:ln w="0"/>
                <a:solidFill>
                  <a:schemeClr val="bg1"/>
                </a:solidFill>
                <a:effectLst>
                  <a:innerShdw blurRad="63500" dist="50800" dir="13500000">
                    <a:srgbClr val="000000">
                      <a:alpha val="50000"/>
                    </a:srgbClr>
                  </a:innerShdw>
                </a:effectLst>
              </a:rPr>
              <a:t> sont associés au récit du professeur. Ils confèrent à l’histoire sa dimension concrète. Ils ne sauraient toutefois à eux seuls permettre de traiter le chapitre. Le professeur est maître de leur degré d’approfondissement, qui peut donner lieu à des </a:t>
            </a:r>
            <a:r>
              <a:rPr lang="fr-FR" sz="1200" b="1" u="sng" spc="67" dirty="0">
                <a:ln w="0"/>
                <a:solidFill>
                  <a:schemeClr val="bg1"/>
                </a:solidFill>
                <a:effectLst>
                  <a:innerShdw blurRad="63500" dist="50800" dir="13500000">
                    <a:srgbClr val="000000">
                      <a:alpha val="50000"/>
                    </a:srgbClr>
                  </a:innerShdw>
                </a:effectLst>
              </a:rPr>
              <a:t>travaux de recherche documentaire, individuels ou collectifs, et à des restitutions orales et écrites</a:t>
            </a:r>
            <a:r>
              <a:rPr lang="fr-FR" sz="1200" b="1" spc="67" dirty="0">
                <a:ln w="0"/>
                <a:solidFill>
                  <a:schemeClr val="bg1"/>
                </a:solidFill>
                <a:effectLst>
                  <a:innerShdw blurRad="63500" dist="50800" dir="13500000">
                    <a:srgbClr val="000000">
                      <a:alpha val="50000"/>
                    </a:srgbClr>
                  </a:innerShdw>
                </a:effectLst>
              </a:rPr>
              <a:t>. »</a:t>
            </a:r>
          </a:p>
          <a:p>
            <a:pPr algn="r"/>
            <a:r>
              <a:rPr lang="fr-FR" sz="1200" b="1" i="1" spc="67" dirty="0">
                <a:ln w="0"/>
                <a:solidFill>
                  <a:schemeClr val="bg1"/>
                </a:solidFill>
                <a:effectLst>
                  <a:innerShdw blurRad="63500" dist="50800" dir="13500000">
                    <a:srgbClr val="000000">
                      <a:alpha val="50000"/>
                    </a:srgbClr>
                  </a:innerShdw>
                </a:effectLst>
              </a:rPr>
              <a:t>NP2019</a:t>
            </a:r>
            <a:r>
              <a:rPr lang="fr-FR" sz="1200" b="1" spc="67" dirty="0">
                <a:ln w="0"/>
                <a:solidFill>
                  <a:schemeClr val="bg1"/>
                </a:solidFill>
                <a:effectLst>
                  <a:innerShdw blurRad="63500" dist="50800" dir="13500000">
                    <a:srgbClr val="000000">
                      <a:alpha val="50000"/>
                    </a:srgbClr>
                  </a:innerShdw>
                </a:effectLst>
              </a:rPr>
              <a:t>, p.6</a:t>
            </a:r>
            <a:endParaRPr lang="fr-FR" sz="1200" dirty="0">
              <a:solidFill>
                <a:schemeClr val="bg1"/>
              </a:solidFill>
            </a:endParaRPr>
          </a:p>
        </p:txBody>
      </p:sp>
      <p:cxnSp>
        <p:nvCxnSpPr>
          <p:cNvPr id="13" name="Connecteur droit 12"/>
          <p:cNvCxnSpPr/>
          <p:nvPr/>
        </p:nvCxnSpPr>
        <p:spPr>
          <a:xfrm flipH="1">
            <a:off x="6089583" y="211757"/>
            <a:ext cx="12835" cy="645592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344323" y="759696"/>
            <a:ext cx="3961125" cy="1693156"/>
          </a:xfrm>
          <a:prstGeom prst="rect">
            <a:avLst/>
          </a:prstGeom>
          <a:ln>
            <a:solidFill>
              <a:schemeClr val="tx1"/>
            </a:solidFill>
          </a:ln>
        </p:spPr>
        <p:txBody>
          <a:bodyPr wrap="square">
            <a:spAutoFit/>
          </a:bodyPr>
          <a:lstStyle/>
          <a:p>
            <a:pPr marL="304792" indent="-304792" algn="ctr">
              <a:buAutoNum type="alphaUcPeriod"/>
            </a:pPr>
            <a:r>
              <a:rPr lang="fr-FR" sz="1600" dirty="0"/>
              <a:t>L’or </a:t>
            </a:r>
            <a:r>
              <a:rPr lang="fr-FR" sz="1600" dirty="0"/>
              <a:t>et l’argent, des Amériques à l’Europe</a:t>
            </a:r>
            <a:r>
              <a:rPr lang="fr-FR" sz="1600" dirty="0"/>
              <a:t>.</a:t>
            </a:r>
          </a:p>
          <a:p>
            <a:r>
              <a:rPr lang="fr-FR" sz="1467" dirty="0"/>
              <a:t>A.1 : Comment </a:t>
            </a:r>
            <a:r>
              <a:rPr lang="fr-FR" sz="1467" dirty="0"/>
              <a:t>le monde est-il ouvert par le commerce ?</a:t>
            </a:r>
          </a:p>
          <a:p>
            <a:r>
              <a:rPr lang="fr-FR" sz="1467" dirty="0"/>
              <a:t>A.2 : </a:t>
            </a:r>
            <a:r>
              <a:rPr lang="fr-FR" sz="1467" dirty="0"/>
              <a:t>Sujet 2 : Comment la nouvelle économie est-elle stimulée par l’or puis l’argent ?</a:t>
            </a:r>
          </a:p>
          <a:p>
            <a:r>
              <a:rPr lang="fr-FR" sz="1467" dirty="0"/>
              <a:t>A.3 :Sujet 3 : Comment l’argent permet-il l’interconnexion des continents </a:t>
            </a:r>
            <a:r>
              <a:rPr lang="fr-FR" sz="1467" dirty="0"/>
              <a:t>?</a:t>
            </a:r>
            <a:endParaRPr lang="fr-FR" sz="1467" dirty="0"/>
          </a:p>
        </p:txBody>
      </p:sp>
      <p:sp>
        <p:nvSpPr>
          <p:cNvPr id="15" name="Rectangle 14"/>
          <p:cNvSpPr/>
          <p:nvPr/>
        </p:nvSpPr>
        <p:spPr>
          <a:xfrm>
            <a:off x="6344323" y="2879813"/>
            <a:ext cx="3961125" cy="1487843"/>
          </a:xfrm>
          <a:prstGeom prst="rect">
            <a:avLst/>
          </a:prstGeom>
          <a:ln>
            <a:solidFill>
              <a:schemeClr val="tx1"/>
            </a:solidFill>
          </a:ln>
        </p:spPr>
        <p:txBody>
          <a:bodyPr wrap="square">
            <a:spAutoFit/>
          </a:bodyPr>
          <a:lstStyle/>
          <a:p>
            <a:pPr algn="ctr"/>
            <a:r>
              <a:rPr lang="es-ES" sz="1600" dirty="0"/>
              <a:t>B. Bartolomé de Las Casas et la </a:t>
            </a:r>
            <a:r>
              <a:rPr lang="es-ES" sz="1600" dirty="0" err="1"/>
              <a:t>controverse</a:t>
            </a:r>
            <a:r>
              <a:rPr lang="es-ES" sz="1600" dirty="0"/>
              <a:t> de Valladolid</a:t>
            </a:r>
            <a:r>
              <a:rPr lang="es-ES" sz="1600" dirty="0"/>
              <a:t>.</a:t>
            </a:r>
          </a:p>
          <a:p>
            <a:r>
              <a:rPr lang="es-ES" sz="1467" dirty="0"/>
              <a:t>B.1 : </a:t>
            </a:r>
            <a:r>
              <a:rPr lang="fr-FR" sz="1467" dirty="0"/>
              <a:t>Le sort des amérindiens au révélateur de la controverse </a:t>
            </a:r>
          </a:p>
          <a:p>
            <a:r>
              <a:rPr lang="fr-FR" sz="1467" dirty="0"/>
              <a:t>B.2 : Une controverse sans effet sur l’effondrement démographique des autochtones</a:t>
            </a:r>
            <a:endParaRPr lang="fr-FR" sz="1467" dirty="0"/>
          </a:p>
        </p:txBody>
      </p:sp>
      <p:sp>
        <p:nvSpPr>
          <p:cNvPr id="16" name="Rectangle 15"/>
          <p:cNvSpPr/>
          <p:nvPr/>
        </p:nvSpPr>
        <p:spPr>
          <a:xfrm>
            <a:off x="6344323" y="4794744"/>
            <a:ext cx="3961125" cy="1282531"/>
          </a:xfrm>
          <a:prstGeom prst="rect">
            <a:avLst/>
          </a:prstGeom>
          <a:solidFill>
            <a:schemeClr val="bg1"/>
          </a:solidFill>
          <a:ln>
            <a:solidFill>
              <a:schemeClr val="tx1"/>
            </a:solidFill>
          </a:ln>
        </p:spPr>
        <p:txBody>
          <a:bodyPr wrap="square">
            <a:spAutoFit/>
          </a:bodyPr>
          <a:lstStyle/>
          <a:p>
            <a:pPr lvl="0">
              <a:defRPr/>
            </a:pPr>
            <a:r>
              <a:rPr lang="fr-FR" sz="1600" dirty="0"/>
              <a:t>C. Le développement de l’économie « sucrière » et de l’esclavage dans les îles portugaises et au Brésil. </a:t>
            </a:r>
            <a:endParaRPr lang="fr-FR" sz="1600" dirty="0"/>
          </a:p>
          <a:p>
            <a:pPr lvl="0">
              <a:defRPr/>
            </a:pPr>
            <a:r>
              <a:rPr lang="fr-FR" sz="1467" dirty="0"/>
              <a:t>C.1 : Une pratique ancienne</a:t>
            </a:r>
          </a:p>
          <a:p>
            <a:pPr lvl="0">
              <a:defRPr/>
            </a:pPr>
            <a:r>
              <a:rPr lang="fr-FR" sz="1467" dirty="0"/>
              <a:t>C.2 : Sucre et esclavage au Brésil</a:t>
            </a:r>
          </a:p>
        </p:txBody>
      </p:sp>
      <p:sp>
        <p:nvSpPr>
          <p:cNvPr id="17" name="ZoneTexte 16"/>
          <p:cNvSpPr txBox="1"/>
          <p:nvPr/>
        </p:nvSpPr>
        <p:spPr>
          <a:xfrm>
            <a:off x="664814" y="341435"/>
            <a:ext cx="5437604" cy="6166432"/>
          </a:xfrm>
          <a:prstGeom prst="rect">
            <a:avLst/>
          </a:prstGeom>
          <a:noFill/>
        </p:spPr>
        <p:txBody>
          <a:bodyPr wrap="square" rtlCol="0">
            <a:spAutoFit/>
          </a:bodyPr>
          <a:lstStyle/>
          <a:p>
            <a:r>
              <a:rPr lang="fr-FR" sz="1867" dirty="0"/>
              <a:t>I Pourquoi le commerce est-il le moteur des découvertes européennes ? </a:t>
            </a:r>
          </a:p>
          <a:p>
            <a:r>
              <a:rPr lang="fr-FR" sz="1867" dirty="0"/>
              <a:t>	</a:t>
            </a:r>
            <a:r>
              <a:rPr lang="fr-FR" sz="1600" i="1" dirty="0"/>
              <a:t>1. Les monarchies ibériques se lancent dans la quête 	des épices…</a:t>
            </a:r>
          </a:p>
          <a:p>
            <a:r>
              <a:rPr lang="fr-FR" sz="1600" i="1" dirty="0"/>
              <a:t>	</a:t>
            </a:r>
            <a:r>
              <a:rPr lang="fr-FR" sz="1600" i="1" dirty="0"/>
              <a:t>2. …qui nécessite d’échanger de l’or et de l’argent…</a:t>
            </a:r>
          </a:p>
          <a:p>
            <a:r>
              <a:rPr lang="fr-FR" sz="1600" i="1" dirty="0"/>
              <a:t>	</a:t>
            </a:r>
            <a:r>
              <a:rPr lang="fr-FR" sz="1600" i="1" dirty="0"/>
              <a:t>3. …en édifiant une première forme de 	mondialisation.</a:t>
            </a:r>
            <a:endParaRPr lang="fr-FR" sz="1600" i="1" dirty="0"/>
          </a:p>
          <a:p>
            <a:r>
              <a:rPr lang="fr-FR" sz="1867" dirty="0"/>
              <a:t>II Comment empires mondiaux, fondés par les monarchies ibériques, recomposent-ils la population du continent américain ?</a:t>
            </a:r>
          </a:p>
          <a:p>
            <a:r>
              <a:rPr lang="fr-FR" sz="1867" i="1" dirty="0"/>
              <a:t>	</a:t>
            </a:r>
            <a:r>
              <a:rPr lang="fr-FR" sz="1600" i="1" dirty="0"/>
              <a:t>1. Pourquoi la controverse de Valladolid </a:t>
            </a:r>
            <a:r>
              <a:rPr lang="fr-FR" sz="1600" i="1" dirty="0" err="1"/>
              <a:t>témoigne-t</a:t>
            </a:r>
            <a:r>
              <a:rPr lang="fr-FR" sz="1600" i="1" dirty="0"/>
              <a:t>-	elle de la construction des premiers empires 	coloniaux européens ?</a:t>
            </a:r>
          </a:p>
          <a:p>
            <a:r>
              <a:rPr lang="fr-FR" sz="1600" i="1" dirty="0"/>
              <a:t>	</a:t>
            </a:r>
            <a:r>
              <a:rPr lang="fr-FR" sz="1600" i="1" dirty="0"/>
              <a:t>2. Comment contribue-t-elle à la modification des 	équilibres démographiques des Amériques ?</a:t>
            </a:r>
            <a:endParaRPr lang="fr-FR" sz="1867" i="1" dirty="0"/>
          </a:p>
          <a:p>
            <a:r>
              <a:rPr lang="fr-FR" sz="1867" dirty="0"/>
              <a:t>III En quoi le nouveau système économique interconnecté impose-t-il la pratique de l’esclavage ?</a:t>
            </a:r>
          </a:p>
          <a:p>
            <a:r>
              <a:rPr lang="fr-FR" sz="1867" dirty="0"/>
              <a:t>	</a:t>
            </a:r>
            <a:r>
              <a:rPr lang="fr-FR" sz="1600" i="1" dirty="0"/>
              <a:t>1. Les Européens renforcent un capitalisme fondé 	sur l’esclavage…</a:t>
            </a:r>
          </a:p>
          <a:p>
            <a:r>
              <a:rPr lang="fr-FR" sz="1600" i="1" dirty="0"/>
              <a:t>	</a:t>
            </a:r>
            <a:r>
              <a:rPr lang="fr-FR" sz="1600" i="1" dirty="0"/>
              <a:t>2. … dont la pratique amène au développement de 	la traite atlantique…</a:t>
            </a:r>
            <a:endParaRPr lang="fr-FR" sz="1600" i="1" dirty="0"/>
          </a:p>
          <a:p>
            <a:r>
              <a:rPr lang="fr-FR" sz="1600" i="1" dirty="0"/>
              <a:t>	3. … comme au Brésil portugais avec la production 	du sucre. </a:t>
            </a:r>
            <a:endParaRPr lang="fr-FR" sz="1867" i="1" dirty="0"/>
          </a:p>
        </p:txBody>
      </p:sp>
    </p:spTree>
    <p:extLst>
      <p:ext uri="{BB962C8B-B14F-4D97-AF65-F5344CB8AC3E}">
        <p14:creationId xmlns:p14="http://schemas.microsoft.com/office/powerpoint/2010/main" val="1199105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2035" y="316489"/>
            <a:ext cx="4735645" cy="6410880"/>
          </a:xfrm>
          <a:prstGeom prst="rect">
            <a:avLst/>
          </a:prstGeom>
        </p:spPr>
      </p:pic>
      <p:sp>
        <p:nvSpPr>
          <p:cNvPr id="8" name="Rectangle 7"/>
          <p:cNvSpPr/>
          <p:nvPr/>
        </p:nvSpPr>
        <p:spPr>
          <a:xfrm>
            <a:off x="212036" y="316489"/>
            <a:ext cx="4691041" cy="636344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0" name="Rectangle 9"/>
          <p:cNvSpPr/>
          <p:nvPr/>
        </p:nvSpPr>
        <p:spPr>
          <a:xfrm>
            <a:off x="19604813" y="316490"/>
            <a:ext cx="1546459" cy="5078313"/>
          </a:xfrm>
          <a:prstGeom prst="rect">
            <a:avLst/>
          </a:prstGeom>
        </p:spPr>
        <p:txBody>
          <a:bodyPr wrap="square">
            <a:spAutoFit/>
          </a:bodyPr>
          <a:lstStyle/>
          <a:p>
            <a:pPr algn="just"/>
            <a:r>
              <a:rPr lang="fr-FR" sz="1200" b="1" u="sng" spc="67" dirty="0">
                <a:ln w="0"/>
                <a:solidFill>
                  <a:schemeClr val="bg1"/>
                </a:solidFill>
                <a:effectLst>
                  <a:innerShdw blurRad="63500" dist="50800" dir="13500000">
                    <a:srgbClr val="000000">
                      <a:alpha val="50000"/>
                    </a:srgbClr>
                  </a:innerShdw>
                </a:effectLst>
              </a:rPr>
              <a:t>Les «points de passage et d’ouverture»</a:t>
            </a:r>
            <a:r>
              <a:rPr lang="fr-FR" sz="1200" b="1" spc="67" dirty="0">
                <a:ln w="0"/>
                <a:solidFill>
                  <a:schemeClr val="bg1"/>
                </a:solidFill>
                <a:effectLst>
                  <a:innerShdw blurRad="63500" dist="50800" dir="13500000">
                    <a:srgbClr val="000000">
                      <a:alpha val="50000"/>
                    </a:srgbClr>
                  </a:innerShdw>
                </a:effectLst>
              </a:rPr>
              <a:t> sont associés au récit du professeur. Ils confèrent à l’histoire sa dimension concrète. Ils ne sauraient toutefois à eux seuls permettre de traiter le chapitre. Le professeur est maître de leur degré d’approfondissement, qui peut donner lieu à des </a:t>
            </a:r>
            <a:r>
              <a:rPr lang="fr-FR" sz="1200" b="1" u="sng" spc="67" dirty="0">
                <a:ln w="0"/>
                <a:solidFill>
                  <a:schemeClr val="bg1"/>
                </a:solidFill>
                <a:effectLst>
                  <a:innerShdw blurRad="63500" dist="50800" dir="13500000">
                    <a:srgbClr val="000000">
                      <a:alpha val="50000"/>
                    </a:srgbClr>
                  </a:innerShdw>
                </a:effectLst>
              </a:rPr>
              <a:t>travaux de recherche documentaire, individuels ou collectifs, et à des restitutions orales et écrites</a:t>
            </a:r>
            <a:r>
              <a:rPr lang="fr-FR" sz="1200" b="1" spc="67" dirty="0">
                <a:ln w="0"/>
                <a:solidFill>
                  <a:schemeClr val="bg1"/>
                </a:solidFill>
                <a:effectLst>
                  <a:innerShdw blurRad="63500" dist="50800" dir="13500000">
                    <a:srgbClr val="000000">
                      <a:alpha val="50000"/>
                    </a:srgbClr>
                  </a:innerShdw>
                </a:effectLst>
              </a:rPr>
              <a:t>. »</a:t>
            </a:r>
          </a:p>
          <a:p>
            <a:pPr algn="r"/>
            <a:r>
              <a:rPr lang="fr-FR" sz="1200" b="1" i="1" spc="67" dirty="0">
                <a:ln w="0"/>
                <a:solidFill>
                  <a:schemeClr val="bg1"/>
                </a:solidFill>
                <a:effectLst>
                  <a:innerShdw blurRad="63500" dist="50800" dir="13500000">
                    <a:srgbClr val="000000">
                      <a:alpha val="50000"/>
                    </a:srgbClr>
                  </a:innerShdw>
                </a:effectLst>
              </a:rPr>
              <a:t>NP2019</a:t>
            </a:r>
            <a:r>
              <a:rPr lang="fr-FR" sz="1200" b="1" spc="67" dirty="0">
                <a:ln w="0"/>
                <a:solidFill>
                  <a:schemeClr val="bg1"/>
                </a:solidFill>
                <a:effectLst>
                  <a:innerShdw blurRad="63500" dist="50800" dir="13500000">
                    <a:srgbClr val="000000">
                      <a:alpha val="50000"/>
                    </a:srgbClr>
                  </a:innerShdw>
                </a:effectLst>
              </a:rPr>
              <a:t>, p.6</a:t>
            </a:r>
            <a:endParaRPr lang="fr-FR" sz="1200" dirty="0">
              <a:solidFill>
                <a:schemeClr val="bg1"/>
              </a:solidFill>
            </a:endParaRPr>
          </a:p>
        </p:txBody>
      </p:sp>
      <p:sp>
        <p:nvSpPr>
          <p:cNvPr id="4" name="Triangle rectangle 3"/>
          <p:cNvSpPr/>
          <p:nvPr/>
        </p:nvSpPr>
        <p:spPr>
          <a:xfrm rot="10800000" flipH="1">
            <a:off x="0" y="-1"/>
            <a:ext cx="1266395" cy="137651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5" name="Image 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3417" y="145638"/>
            <a:ext cx="651879" cy="651879"/>
          </a:xfrm>
          <a:prstGeom prst="rect">
            <a:avLst/>
          </a:prstGeom>
        </p:spPr>
      </p:pic>
      <p:sp>
        <p:nvSpPr>
          <p:cNvPr id="3" name="Rectangle 2"/>
          <p:cNvSpPr/>
          <p:nvPr/>
        </p:nvSpPr>
        <p:spPr>
          <a:xfrm>
            <a:off x="1141379" y="1167319"/>
            <a:ext cx="9766571" cy="4747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9" name="ZoneTexte 8"/>
          <p:cNvSpPr txBox="1"/>
          <p:nvPr/>
        </p:nvSpPr>
        <p:spPr>
          <a:xfrm>
            <a:off x="10481580" y="5523147"/>
            <a:ext cx="1586629" cy="1323439"/>
          </a:xfrm>
          <a:prstGeom prst="rect">
            <a:avLst/>
          </a:prstGeom>
          <a:noFill/>
        </p:spPr>
        <p:txBody>
          <a:bodyPr wrap="square" rtlCol="0">
            <a:spAutoFit/>
          </a:bodyPr>
          <a:lstStyle/>
          <a:p>
            <a:r>
              <a:rPr lang="fr-FR" sz="8000" b="1" spc="67" dirty="0">
                <a:ln w="0"/>
                <a:effectLst>
                  <a:innerShdw blurRad="63500" dist="50800" dir="13500000">
                    <a:srgbClr val="000000">
                      <a:alpha val="50000"/>
                    </a:srgbClr>
                  </a:innerShdw>
                </a:effectLst>
              </a:rPr>
              <a:t>08.</a:t>
            </a:r>
            <a:endParaRPr lang="fr-FR" sz="8000" dirty="0"/>
          </a:p>
        </p:txBody>
      </p:sp>
      <p:sp>
        <p:nvSpPr>
          <p:cNvPr id="6" name="ZoneTexte 5"/>
          <p:cNvSpPr txBox="1"/>
          <p:nvPr/>
        </p:nvSpPr>
        <p:spPr>
          <a:xfrm>
            <a:off x="5317788" y="442037"/>
            <a:ext cx="6316493" cy="461665"/>
          </a:xfrm>
          <a:prstGeom prst="rect">
            <a:avLst/>
          </a:prstGeom>
          <a:noFill/>
        </p:spPr>
        <p:txBody>
          <a:bodyPr wrap="square" rtlCol="0">
            <a:spAutoFit/>
          </a:bodyPr>
          <a:lstStyle/>
          <a:p>
            <a:pPr algn="ctr"/>
            <a:r>
              <a:rPr lang="fr-FR" sz="2400" b="1" dirty="0"/>
              <a:t>Découpage horaire possible</a:t>
            </a:r>
            <a:endParaRPr lang="fr-FR" sz="2400" b="1" dirty="0"/>
          </a:p>
        </p:txBody>
      </p:sp>
      <p:sp>
        <p:nvSpPr>
          <p:cNvPr id="12" name="ZoneTexte 11"/>
          <p:cNvSpPr txBox="1"/>
          <p:nvPr/>
        </p:nvSpPr>
        <p:spPr>
          <a:xfrm>
            <a:off x="1491575" y="1234669"/>
            <a:ext cx="8990005" cy="5058821"/>
          </a:xfrm>
          <a:prstGeom prst="rect">
            <a:avLst/>
          </a:prstGeom>
          <a:noFill/>
        </p:spPr>
        <p:txBody>
          <a:bodyPr wrap="square" rtlCol="0">
            <a:spAutoFit/>
          </a:bodyPr>
          <a:lstStyle/>
          <a:p>
            <a:r>
              <a:rPr lang="fr-FR" sz="1867" dirty="0"/>
              <a:t>Thème 2  : 11/12 heures évaluation comprise</a:t>
            </a:r>
          </a:p>
          <a:p>
            <a:endParaRPr lang="fr-FR" sz="1867" dirty="0"/>
          </a:p>
          <a:p>
            <a:r>
              <a:rPr lang="fr-FR" sz="1867" dirty="0"/>
              <a:t>Soit pour les deux chapitres 2x5 heures + 1 heure d’évaluation</a:t>
            </a:r>
          </a:p>
          <a:p>
            <a:endParaRPr lang="fr-FR" sz="1867" dirty="0"/>
          </a:p>
          <a:p>
            <a:r>
              <a:rPr lang="fr-FR" sz="1867" dirty="0"/>
              <a:t>Découpage des 5 Heures :</a:t>
            </a:r>
          </a:p>
          <a:p>
            <a:endParaRPr lang="fr-FR" sz="1867" dirty="0"/>
          </a:p>
          <a:p>
            <a:r>
              <a:rPr lang="fr-FR" sz="1867" dirty="0"/>
              <a:t>- ½ heure d’introduction</a:t>
            </a:r>
          </a:p>
          <a:p>
            <a:endParaRPr lang="fr-FR" sz="1867" dirty="0"/>
          </a:p>
          <a:p>
            <a:r>
              <a:rPr lang="fr-FR" sz="1867" dirty="0"/>
              <a:t>- 1 heure pour </a:t>
            </a:r>
            <a:r>
              <a:rPr lang="fr-FR" sz="1867" dirty="0"/>
              <a:t>le </a:t>
            </a:r>
            <a:r>
              <a:rPr lang="fr-FR" sz="1867" u="sng" dirty="0"/>
              <a:t>I Pourquoi le commerce est-il le moteur des découvertes européennes ? </a:t>
            </a:r>
          </a:p>
          <a:p>
            <a:endParaRPr lang="fr-FR" sz="1867" u="sng" dirty="0"/>
          </a:p>
          <a:p>
            <a:r>
              <a:rPr lang="fr-FR" sz="1867" dirty="0"/>
              <a:t>- 2 heures pour </a:t>
            </a:r>
            <a:r>
              <a:rPr lang="fr-FR" sz="1867" dirty="0"/>
              <a:t>le </a:t>
            </a:r>
            <a:r>
              <a:rPr lang="fr-FR" sz="1867" u="sng" dirty="0"/>
              <a:t>II Comment </a:t>
            </a:r>
            <a:r>
              <a:rPr lang="fr-FR" sz="1867" u="sng" dirty="0"/>
              <a:t>les empires </a:t>
            </a:r>
            <a:r>
              <a:rPr lang="fr-FR" sz="1867" u="sng" dirty="0"/>
              <a:t>mondiaux, fondés par les monarchies ibériques, recomposent-ils la population du continent américain ?</a:t>
            </a:r>
          </a:p>
          <a:p>
            <a:endParaRPr lang="fr-FR" sz="1867" u="sng" dirty="0"/>
          </a:p>
          <a:p>
            <a:r>
              <a:rPr lang="fr-FR" sz="1867" dirty="0"/>
              <a:t>- 1 heure pour </a:t>
            </a:r>
            <a:r>
              <a:rPr lang="fr-FR" sz="1867" dirty="0"/>
              <a:t>le </a:t>
            </a:r>
            <a:r>
              <a:rPr lang="fr-FR" sz="1867" u="sng" dirty="0"/>
              <a:t>III En quoi le nouveau système économique interconnecté impose-t-il la pratique de l’esclavage ?</a:t>
            </a:r>
          </a:p>
          <a:p>
            <a:r>
              <a:rPr lang="fr-FR" sz="1867" dirty="0"/>
              <a:t>- ½ heure pour la conclusion</a:t>
            </a:r>
            <a:endParaRPr lang="fr-FR" sz="1867" dirty="0"/>
          </a:p>
          <a:p>
            <a:endParaRPr lang="fr-FR" sz="2400" dirty="0"/>
          </a:p>
        </p:txBody>
      </p:sp>
    </p:spTree>
    <p:extLst>
      <p:ext uri="{BB962C8B-B14F-4D97-AF65-F5344CB8AC3E}">
        <p14:creationId xmlns:p14="http://schemas.microsoft.com/office/powerpoint/2010/main" val="2596775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52977" t="129" r="17767" b="-129"/>
          <a:stretch/>
        </p:blipFill>
        <p:spPr>
          <a:xfrm>
            <a:off x="9845336" y="0"/>
            <a:ext cx="2346664" cy="6858000"/>
          </a:xfrm>
          <a:prstGeom prst="rect">
            <a:avLst/>
          </a:prstGeom>
        </p:spPr>
      </p:pic>
      <p:sp>
        <p:nvSpPr>
          <p:cNvPr id="5" name="Rectangle 4"/>
          <p:cNvSpPr/>
          <p:nvPr/>
        </p:nvSpPr>
        <p:spPr>
          <a:xfrm>
            <a:off x="11203620" y="0"/>
            <a:ext cx="59480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p>
        </p:txBody>
      </p:sp>
      <p:sp>
        <p:nvSpPr>
          <p:cNvPr id="6" name="Rectangle 5"/>
          <p:cNvSpPr/>
          <p:nvPr/>
        </p:nvSpPr>
        <p:spPr>
          <a:xfrm>
            <a:off x="11158909" y="-44389"/>
            <a:ext cx="677108" cy="6858000"/>
          </a:xfrm>
          <a:prstGeom prst="rect">
            <a:avLst/>
          </a:prstGeom>
        </p:spPr>
        <p:txBody>
          <a:bodyPr vert="vert" wrap="square">
            <a:spAutoFit/>
          </a:bodyPr>
          <a:lstStyle/>
          <a:p>
            <a:pPr marL="66675">
              <a:spcAft>
                <a:spcPts val="0"/>
              </a:spcAft>
            </a:pPr>
            <a:r>
              <a:rPr lang="fr-FR" sz="1600" b="1" dirty="0" smtClean="0">
                <a:effectLst/>
                <a:latin typeface="Verdana" panose="020B0604030504040204" pitchFamily="34" charset="0"/>
                <a:ea typeface="Verdana" panose="020B0604030504040204" pitchFamily="34" charset="0"/>
              </a:rPr>
              <a:t>L</a:t>
            </a:r>
            <a:r>
              <a:rPr lang="fr-FR" sz="1600" b="1" spc="-10" dirty="0" smtClean="0">
                <a:effectLst/>
                <a:latin typeface="Verdana" panose="020B0604030504040204" pitchFamily="34" charset="0"/>
                <a:ea typeface="Verdana" panose="020B0604030504040204" pitchFamily="34" charset="0"/>
              </a:rPr>
              <a:t>’</a:t>
            </a:r>
            <a:r>
              <a:rPr lang="fr-FR" sz="1600" b="1" dirty="0" smtClean="0">
                <a:effectLst/>
                <a:latin typeface="Verdana" panose="020B0604030504040204" pitchFamily="34" charset="0"/>
                <a:ea typeface="Verdana" panose="020B0604030504040204" pitchFamily="34" charset="0"/>
              </a:rPr>
              <a:t>a</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alyse </a:t>
            </a:r>
            <a:r>
              <a:rPr lang="fr-FR" sz="1600" b="1" spc="-5" dirty="0" smtClean="0">
                <a:effectLst/>
                <a:latin typeface="Verdana" panose="020B0604030504040204" pitchFamily="34" charset="0"/>
                <a:ea typeface="Verdana" panose="020B0604030504040204" pitchFamily="34" charset="0"/>
              </a:rPr>
              <a:t>c</a:t>
            </a:r>
            <a:r>
              <a:rPr lang="fr-FR" sz="1600" b="1" dirty="0" smtClean="0">
                <a:effectLst/>
                <a:latin typeface="Verdana" panose="020B0604030504040204" pitchFamily="34" charset="0"/>
                <a:ea typeface="Verdana" panose="020B0604030504040204" pitchFamily="34" charset="0"/>
              </a:rPr>
              <a:t>r</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20"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d</a:t>
            </a:r>
            <a:r>
              <a:rPr lang="fr-FR" sz="1600" b="1" spc="-10" dirty="0" smtClean="0">
                <a:effectLst/>
                <a:latin typeface="Verdana" panose="020B0604030504040204" pitchFamily="34" charset="0"/>
                <a:ea typeface="Verdana" panose="020B0604030504040204" pitchFamily="34" charset="0"/>
              </a:rPr>
              <a:t>’</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n </a:t>
            </a:r>
            <a:r>
              <a:rPr lang="fr-FR" sz="1600" b="1" spc="5" dirty="0" smtClean="0">
                <a:effectLst/>
                <a:latin typeface="Verdana" panose="020B0604030504040204" pitchFamily="34" charset="0"/>
                <a:ea typeface="Verdana" panose="020B0604030504040204" pitchFamily="34" charset="0"/>
              </a:rPr>
              <a:t>d</a:t>
            </a:r>
            <a:r>
              <a:rPr lang="fr-FR" sz="1600" b="1" dirty="0" smtClean="0">
                <a:effectLst/>
                <a:latin typeface="Verdana" panose="020B0604030504040204" pitchFamily="34" charset="0"/>
                <a:ea typeface="Verdana" panose="020B0604030504040204" pitchFamily="34" charset="0"/>
              </a:rPr>
              <a:t>o</a:t>
            </a:r>
            <a:r>
              <a:rPr lang="fr-FR" sz="1600" b="1" spc="-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u</a:t>
            </a:r>
            <a:r>
              <a:rPr lang="fr-FR" sz="1600" b="1" spc="-10" dirty="0" smtClean="0">
                <a:effectLst/>
                <a:latin typeface="Verdana" panose="020B0604030504040204" pitchFamily="34" charset="0"/>
                <a:ea typeface="Verdana" panose="020B0604030504040204" pitchFamily="34" charset="0"/>
              </a:rPr>
              <a:t>m</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 </a:t>
            </a:r>
            <a:r>
              <a:rPr lang="fr-FR" sz="1600" b="1" dirty="0" smtClean="0">
                <a:effectLst/>
                <a:latin typeface="Verdana" panose="020B0604030504040204" pitchFamily="34" charset="0"/>
                <a:ea typeface="Verdana" panose="020B0604030504040204" pitchFamily="34" charset="0"/>
              </a:rPr>
              <a:t>sel</a:t>
            </a:r>
            <a:r>
              <a:rPr lang="fr-FR" sz="1600" b="1" spc="-5" dirty="0" smtClean="0">
                <a:effectLst/>
                <a:latin typeface="Verdana" panose="020B0604030504040204" pitchFamily="34" charset="0"/>
                <a:ea typeface="Verdana" panose="020B0604030504040204" pitchFamily="34" charset="0"/>
              </a:rPr>
              <a:t>o</a:t>
            </a:r>
            <a:r>
              <a:rPr lang="fr-FR" sz="1600" b="1" dirty="0" smtClean="0">
                <a:effectLst/>
                <a:latin typeface="Verdana" panose="020B0604030504040204" pitchFamily="34" charset="0"/>
                <a:ea typeface="Verdana" panose="020B0604030504040204" pitchFamily="34" charset="0"/>
              </a:rPr>
              <a:t>n</a:t>
            </a:r>
            <a:r>
              <a:rPr lang="fr-FR" sz="1600" b="1" spc="10"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u</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e a</a:t>
            </a:r>
            <a:r>
              <a:rPr lang="fr-FR" sz="1600" b="1" spc="5" dirty="0" smtClean="0">
                <a:effectLst/>
                <a:latin typeface="Verdana" panose="020B0604030504040204" pitchFamily="34" charset="0"/>
                <a:ea typeface="Verdana" panose="020B0604030504040204" pitchFamily="34" charset="0"/>
              </a:rPr>
              <a:t>pp</a:t>
            </a:r>
            <a:r>
              <a:rPr lang="fr-FR" sz="1600" b="1" dirty="0" smtClean="0">
                <a:effectLst/>
                <a:latin typeface="Verdana" panose="020B0604030504040204" pitchFamily="34" charset="0"/>
                <a:ea typeface="Verdana" panose="020B0604030504040204" pitchFamily="34" charset="0"/>
              </a:rPr>
              <a:t>r</a:t>
            </a:r>
            <a:r>
              <a:rPr lang="fr-FR" sz="1600" b="1" spc="5" dirty="0" smtClean="0">
                <a:effectLst/>
                <a:latin typeface="Verdana" panose="020B0604030504040204" pitchFamily="34" charset="0"/>
                <a:ea typeface="Verdana" panose="020B0604030504040204" pitchFamily="34" charset="0"/>
              </a:rPr>
              <a:t>o</a:t>
            </a:r>
            <a:r>
              <a:rPr lang="fr-FR" sz="1600" b="1" spc="-1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is</a:t>
            </a:r>
            <a:r>
              <a:rPr lang="fr-FR" sz="1600" b="1" spc="5" dirty="0" smtClean="0">
                <a:effectLst/>
                <a:latin typeface="Verdana" panose="020B0604030504040204" pitchFamily="34" charset="0"/>
                <a:ea typeface="Verdana" panose="020B0604030504040204" pitchFamily="34" charset="0"/>
              </a:rPr>
              <a:t>t</a:t>
            </a:r>
            <a:r>
              <a:rPr lang="fr-FR" sz="1600" b="1" dirty="0" smtClean="0">
                <a:effectLst/>
                <a:latin typeface="Verdana" panose="020B0604030504040204" pitchFamily="34" charset="0"/>
                <a:ea typeface="Verdana" panose="020B0604030504040204" pitchFamily="34" charset="0"/>
              </a:rPr>
              <a:t>o</a:t>
            </a:r>
            <a:r>
              <a:rPr lang="fr-FR" sz="1600" b="1" spc="-10" dirty="0" smtClean="0">
                <a:effectLst/>
                <a:latin typeface="Verdana" panose="020B0604030504040204" pitchFamily="34" charset="0"/>
                <a:ea typeface="Verdana" panose="020B0604030504040204" pitchFamily="34" charset="0"/>
              </a:rPr>
              <a:t>r</a:t>
            </a:r>
            <a:r>
              <a:rPr lang="fr-FR" sz="1600" b="1"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endParaRPr lang="fr-FR" sz="1600" b="1" dirty="0">
              <a:solidFill>
                <a:schemeClr val="bg1"/>
              </a:solidFill>
              <a:latin typeface="Verdana" panose="020B0604030504040204" pitchFamily="34" charset="0"/>
              <a:ea typeface="Verdana" panose="020B0604030504040204" pitchFamily="34" charset="0"/>
            </a:endParaRPr>
          </a:p>
        </p:txBody>
      </p:sp>
      <p:sp>
        <p:nvSpPr>
          <p:cNvPr id="7" name="Rectangle 6"/>
          <p:cNvSpPr/>
          <p:nvPr/>
        </p:nvSpPr>
        <p:spPr>
          <a:xfrm>
            <a:off x="91736" y="0"/>
            <a:ext cx="9753600" cy="646331"/>
          </a:xfrm>
          <a:prstGeom prst="rect">
            <a:avLst/>
          </a:prstGeom>
        </p:spPr>
        <p:txBody>
          <a:bodyPr wrap="square">
            <a:spAutoFit/>
          </a:bodyPr>
          <a:lstStyle/>
          <a:p>
            <a:r>
              <a:rPr lang="fr-FR" b="0" i="1" u="none" strike="noStrike" dirty="0" smtClean="0">
                <a:solidFill>
                  <a:srgbClr val="212121"/>
                </a:solidFill>
                <a:effectLst/>
                <a:latin typeface="Calibri" panose="020F0502020204030204" pitchFamily="34" charset="0"/>
              </a:rPr>
              <a:t>I Pourquoi le commerce est-il le moteur des découvertes européennes ? / A. L’or et l’argent, des Amériques à l’Europe</a:t>
            </a:r>
            <a:r>
              <a:rPr lang="fr-FR" b="0" i="0" u="none" strike="noStrike" dirty="0" smtClean="0">
                <a:solidFill>
                  <a:srgbClr val="212121"/>
                </a:solidFill>
                <a:effectLst/>
                <a:latin typeface="Calibri" panose="020F0502020204030204" pitchFamily="34" charset="0"/>
              </a:rPr>
              <a:t> – Sujet 1 : Comment le monde est-il ouvert par le commerce ?</a:t>
            </a:r>
            <a:endParaRPr lang="fr-FR" dirty="0"/>
          </a:p>
        </p:txBody>
      </p:sp>
      <p:sp>
        <p:nvSpPr>
          <p:cNvPr id="2" name="Rectangle 1"/>
          <p:cNvSpPr/>
          <p:nvPr/>
        </p:nvSpPr>
        <p:spPr>
          <a:xfrm>
            <a:off x="63185" y="627302"/>
            <a:ext cx="5728016" cy="6001643"/>
          </a:xfrm>
          <a:prstGeom prst="rect">
            <a:avLst/>
          </a:prstGeom>
          <a:solidFill>
            <a:schemeClr val="accent2">
              <a:lumMod val="20000"/>
              <a:lumOff val="80000"/>
            </a:schemeClr>
          </a:solidFill>
        </p:spPr>
        <p:txBody>
          <a:bodyPr wrap="square">
            <a:spAutoFit/>
          </a:bodyPr>
          <a:lstStyle/>
          <a:p>
            <a:r>
              <a:rPr lang="fr-FR" sz="1200" b="1" dirty="0" smtClean="0"/>
              <a:t>Document principal : lettre annonçant la découverte de Christophe Colomb, écrite en février 1493, adressée à Luis de </a:t>
            </a:r>
            <a:r>
              <a:rPr lang="fr-FR" sz="1200" b="1" dirty="0" err="1" smtClean="0"/>
              <a:t>Santangel</a:t>
            </a:r>
            <a:r>
              <a:rPr lang="fr-FR" sz="1200" b="1" dirty="0" smtClean="0"/>
              <a:t>  qui l’a personnellement soutenu dans ses voyages en acceptant de financer en partie sa première expédition.</a:t>
            </a:r>
          </a:p>
          <a:p>
            <a:pPr algn="just"/>
            <a:r>
              <a:rPr lang="fr-FR" sz="1200" dirty="0" smtClean="0"/>
              <a:t>« Seigneur, Sachant que vous aurez du plaisir à apprendre la nouvelle de la victoire que le Seigneur m’a donnée dans mon voyage, </a:t>
            </a:r>
            <a:r>
              <a:rPr lang="fr-FR" sz="1200" u="sng" dirty="0" smtClean="0">
                <a:ln cmpd="dbl">
                  <a:noFill/>
                  <a:prstDash val="solid"/>
                </a:ln>
              </a:rPr>
              <a:t>je vous écris cette lettre, pour que vous sachiez que je suis arrivé aux Indes en vingt jours (1), avec la flotte que les Très Illustres Roi et Reine, nos Seigneurs, m’avaient confiée</a:t>
            </a:r>
            <a:r>
              <a:rPr lang="fr-FR" sz="1200" dirty="0" smtClean="0"/>
              <a:t>. J’y ai découvert un très grand nombre d’îles, habitées par une population infinie. </a:t>
            </a:r>
            <a:r>
              <a:rPr lang="fr-FR" sz="1200" u="sng" dirty="0" smtClean="0"/>
              <a:t>J’ai pris possession de toutes ces îles, au nom de Leurs Altesses, par voix de héraut et avec la bannière royale déployée, sans rencontrer aucune contradiction</a:t>
            </a:r>
            <a:r>
              <a:rPr lang="fr-FR" sz="1200" dirty="0" smtClean="0"/>
              <a:t>.</a:t>
            </a:r>
          </a:p>
          <a:p>
            <a:pPr algn="just"/>
            <a:r>
              <a:rPr lang="fr-FR" sz="1200" dirty="0" smtClean="0"/>
              <a:t>J’ai mis le nom de San Salvador à la première île que j’ai découverte, en l’honneur de Sa Divine Majesté, qui a fait le miracle de permettre tout cela : les Indiens l’appelaient </a:t>
            </a:r>
            <a:r>
              <a:rPr lang="fr-FR" sz="1200" dirty="0" err="1" smtClean="0"/>
              <a:t>Guanahani</a:t>
            </a:r>
            <a:r>
              <a:rPr lang="fr-FR" sz="1200" dirty="0" smtClean="0"/>
              <a:t>. J’ai appelé la deuxième île Sainte-Marie de la Conception ; la troisième, l’île </a:t>
            </a:r>
            <a:r>
              <a:rPr lang="fr-FR" sz="1200" dirty="0" err="1" smtClean="0"/>
              <a:t>Fernandine</a:t>
            </a:r>
            <a:r>
              <a:rPr lang="fr-FR" sz="1200" dirty="0" smtClean="0"/>
              <a:t> ; la quatrième, l’Isabelle ; la cinquième, île Juana ; et ainsi de suite, j’ai donné un nom nouveau à chacune d’elles.</a:t>
            </a:r>
          </a:p>
          <a:p>
            <a:pPr algn="just"/>
            <a:r>
              <a:rPr lang="fr-FR" sz="1200" b="1" i="1" dirty="0" smtClean="0"/>
              <a:t>L’île Espagnole est une véritable merveille : les chaînes des montagnes et les pics aussi bien que les vallées et les campagnes. La terre en est si belle et si grasse qu’elle semble également appropriée pour semer et cultiver, pour élever n’importe quelle classe de bétail, ou pour construire des villes et des villages</a:t>
            </a:r>
            <a:r>
              <a:rPr lang="fr-FR" sz="1200" u="sng" dirty="0" smtClean="0"/>
              <a:t>.</a:t>
            </a:r>
            <a:r>
              <a:rPr lang="fr-FR" sz="1200" dirty="0" smtClean="0"/>
              <a:t> Quant aux ports de la mer, on ne saurait me croire sans les avoir vus. </a:t>
            </a:r>
            <a:r>
              <a:rPr lang="fr-FR" sz="1200" b="1" i="1" dirty="0" smtClean="0"/>
              <a:t>Il y a beaucoup de grandes rivières, dont l’eau est excellente ; et la plupart d’entre elles charrient de l’or. Pour ce qui est des arbres, des fruits et des plantes, il y a une grande différence entre ceux d’ici et ceux de l’île Juana. Dans celle d’ici, il y a beaucoup d’épices, et de grandes mines d’or et d’autres minerais.</a:t>
            </a:r>
          </a:p>
          <a:p>
            <a:pPr algn="just"/>
            <a:r>
              <a:rPr lang="fr-FR" sz="1200" dirty="0" smtClean="0"/>
              <a:t>Les habitants de cette île, aussi bien que de toutes celles que j’ai découvertes et dont j’ai pris possession, et de celles sur lesquelles je n’ai fait que recueillir des renseignements, </a:t>
            </a:r>
            <a:r>
              <a:rPr lang="fr-FR" sz="1200" u="sng" dirty="0" smtClean="0"/>
              <a:t>vont tous tout nus, les hommes aussi bien que les femmes, tels que leurs mères les ont mis au monde. Ils ne connaissent pas le fer ni l’acier ; ils ne possèdent pas d’armes et ne savent pas s’en servir. Ce sont pourtant des hommes bien bâtis et de bonne stature ; mais ils sont excessivement lâches</a:t>
            </a:r>
            <a:r>
              <a:rPr lang="fr-FR" sz="1200" dirty="0" smtClean="0"/>
              <a:t>.</a:t>
            </a:r>
          </a:p>
          <a:p>
            <a:r>
              <a:rPr lang="fr-FR" sz="1200" b="1" dirty="0" smtClean="0"/>
              <a:t>1. du 6 septembre (départ des Canaries) au 12 octobre, on compte 36 jours !</a:t>
            </a:r>
          </a:p>
          <a:p>
            <a:pPr algn="r"/>
            <a:r>
              <a:rPr lang="fr-FR" sz="1200" b="1" dirty="0" smtClean="0"/>
              <a:t>Source : « Œuvres de Christophe Colomb » présentées, traduites et annotées par Alexandre </a:t>
            </a:r>
            <a:r>
              <a:rPr lang="fr-FR" sz="1200" b="1" dirty="0" err="1" smtClean="0"/>
              <a:t>Cioranescu</a:t>
            </a:r>
            <a:r>
              <a:rPr lang="fr-FR" sz="1200" b="1" dirty="0" smtClean="0"/>
              <a:t>, Paris, Gallimard, 1961, pages 180 à 188</a:t>
            </a:r>
            <a:endParaRPr lang="fr-FR" sz="1200" b="1" dirty="0"/>
          </a:p>
        </p:txBody>
      </p:sp>
      <p:sp>
        <p:nvSpPr>
          <p:cNvPr id="9" name="Rectangle 8"/>
          <p:cNvSpPr/>
          <p:nvPr/>
        </p:nvSpPr>
        <p:spPr>
          <a:xfrm>
            <a:off x="6103914" y="627302"/>
            <a:ext cx="3626262" cy="6001643"/>
          </a:xfrm>
          <a:prstGeom prst="rect">
            <a:avLst/>
          </a:prstGeom>
          <a:solidFill>
            <a:schemeClr val="accent6">
              <a:lumMod val="20000"/>
              <a:lumOff val="80000"/>
            </a:schemeClr>
          </a:solidFill>
        </p:spPr>
        <p:txBody>
          <a:bodyPr wrap="square">
            <a:spAutoFit/>
          </a:bodyPr>
          <a:lstStyle/>
          <a:p>
            <a:r>
              <a:rPr lang="fr-FR" sz="1200" b="1" dirty="0" smtClean="0"/>
              <a:t>Document source 1 : Le navigateur portugais Vasco de Gama évoque le parcours des épices jusqu’à la Méditerranée à partir des informations recueillies lors des ses voyages en Inde. </a:t>
            </a:r>
          </a:p>
          <a:p>
            <a:pPr algn="just"/>
            <a:r>
              <a:rPr lang="fr-FR" sz="1200" dirty="0" smtClean="0"/>
              <a:t>« Cette contrée de Calicut, appelée l’Inde supérieure, est celle d’où viennent les épices qui se consomment au couchant, au levant, ainsi qu’en Portugal et même dans tous les quartiers du monde ; c’est également de la ville appelée Calicut qu’on tire maintes pierres précieuses de toutes sortes. La même cité produit sur son propre territoire les épices suivantes : quantité de gingembre, de poivre et de cannelle, bien qu’elle ne soit pas aussi fine que celle que l’on tire d’une île appelée </a:t>
            </a:r>
            <a:r>
              <a:rPr lang="fr-FR" sz="1200" dirty="0" err="1" smtClean="0"/>
              <a:t>Çillam</a:t>
            </a:r>
            <a:r>
              <a:rPr lang="fr-FR" sz="1200" dirty="0" smtClean="0"/>
              <a:t> [Ceylan], distante de huit journées de Calicut. Toute cette cannelle vient s’entreposer dans cette cité de Calicut, et dans une île nommée </a:t>
            </a:r>
            <a:r>
              <a:rPr lang="fr-FR" sz="1200" dirty="0" err="1" smtClean="0"/>
              <a:t>Melequa</a:t>
            </a:r>
            <a:r>
              <a:rPr lang="fr-FR" sz="1200" dirty="0" smtClean="0"/>
              <a:t> [Malacca] qui lui fournit le clou de girofle. C’est là que les navires de la Mecque prennent leur chargement d’épices pour le transporter à une ville des États de la Mecque qui a nom </a:t>
            </a:r>
            <a:r>
              <a:rPr lang="fr-FR" sz="1200" dirty="0" err="1" smtClean="0"/>
              <a:t>Judea</a:t>
            </a:r>
            <a:r>
              <a:rPr lang="fr-FR" sz="1200" dirty="0" smtClean="0"/>
              <a:t> [Djedda]. Là, ils déchargent leur marchandise et paient au grand Soudan ses droits ; puis ils l’embarquent derechef sur de plus petits bâtiment qui la transportent, par la mer Rouge, en un lieu nommé </a:t>
            </a:r>
            <a:r>
              <a:rPr lang="fr-FR" sz="1200" dirty="0" err="1" smtClean="0"/>
              <a:t>Tuuz</a:t>
            </a:r>
            <a:r>
              <a:rPr lang="fr-FR" sz="1200" dirty="0" smtClean="0"/>
              <a:t> [Suez], proche du mont Sinaï, où ils paient un nouveau droit. En cet endroit, les marchands chargent les épices sur des chameaux de louage, à raison de quatre </a:t>
            </a:r>
            <a:r>
              <a:rPr lang="fr-FR" sz="1200" dirty="0" err="1" smtClean="0"/>
              <a:t>cruzades</a:t>
            </a:r>
            <a:r>
              <a:rPr lang="fr-FR" sz="1200" dirty="0" smtClean="0"/>
              <a:t> par tête, et, en dix jours, les conduisent au Caire où ils ont à payer encore un droit, puis à Alexandrie. C’est en cette cité que les galères de Venise et de Gênes viennent chercher les épices.»</a:t>
            </a:r>
          </a:p>
          <a:p>
            <a:pPr algn="r"/>
            <a:r>
              <a:rPr lang="fr-FR" sz="1200" dirty="0" smtClean="0"/>
              <a:t> Vasco da Gama, Journal de voyage, 1497, trad. A. </a:t>
            </a:r>
            <a:r>
              <a:rPr lang="fr-FR" sz="1200" dirty="0" err="1" smtClean="0"/>
              <a:t>Morelet</a:t>
            </a:r>
            <a:r>
              <a:rPr lang="fr-FR" sz="1200" dirty="0" smtClean="0"/>
              <a:t>, Lyon, Louis Perrin, 1864, p. 69-70.</a:t>
            </a:r>
            <a:endParaRPr lang="fr-FR" sz="1200" dirty="0"/>
          </a:p>
        </p:txBody>
      </p:sp>
      <p:cxnSp>
        <p:nvCxnSpPr>
          <p:cNvPr id="8" name="Connecteur droit 7"/>
          <p:cNvCxnSpPr/>
          <p:nvPr/>
        </p:nvCxnSpPr>
        <p:spPr>
          <a:xfrm>
            <a:off x="5947557" y="646331"/>
            <a:ext cx="0" cy="5956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32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09067" y="6488667"/>
            <a:ext cx="7382933" cy="369332"/>
          </a:xfrm>
          <a:prstGeom prst="rect">
            <a:avLst/>
          </a:prstGeom>
        </p:spPr>
        <p:txBody>
          <a:bodyPr wrap="square">
            <a:spAutoFit/>
          </a:bodyPr>
          <a:lstStyle/>
          <a:p>
            <a:pPr algn="r"/>
            <a:r>
              <a:rPr lang="fr-FR" b="0" i="0" u="none" strike="noStrike" dirty="0" smtClean="0">
                <a:solidFill>
                  <a:srgbClr val="212121"/>
                </a:solidFill>
                <a:effectLst/>
                <a:latin typeface="Calibri" panose="020F0502020204030204" pitchFamily="34" charset="0"/>
              </a:rPr>
              <a:t>Sujet 1 : Comment le monde est-il ouvert par le commerce ?</a:t>
            </a:r>
          </a:p>
        </p:txBody>
      </p:sp>
      <p:pic>
        <p:nvPicPr>
          <p:cNvPr id="8" name="Image 7"/>
          <p:cNvPicPr>
            <a:picLocks noChangeAspect="1"/>
          </p:cNvPicPr>
          <p:nvPr/>
        </p:nvPicPr>
        <p:blipFill rotWithShape="1">
          <a:blip r:embed="rId2"/>
          <a:srcRect l="16842" r="68525"/>
          <a:stretch/>
        </p:blipFill>
        <p:spPr>
          <a:xfrm>
            <a:off x="0" y="0"/>
            <a:ext cx="1524000" cy="6858000"/>
          </a:xfrm>
          <a:prstGeom prst="rect">
            <a:avLst/>
          </a:prstGeom>
        </p:spPr>
      </p:pic>
      <p:sp>
        <p:nvSpPr>
          <p:cNvPr id="6" name="Rectangle 5"/>
          <p:cNvSpPr/>
          <p:nvPr/>
        </p:nvSpPr>
        <p:spPr>
          <a:xfrm>
            <a:off x="596569" y="-1"/>
            <a:ext cx="369332" cy="6858000"/>
          </a:xfrm>
          <a:prstGeom prst="rect">
            <a:avLst/>
          </a:prstGeom>
          <a:solidFill>
            <a:schemeClr val="bg1"/>
          </a:solidFill>
        </p:spPr>
        <p:txBody>
          <a:bodyPr vert="vert" wrap="square">
            <a:spAutoFit/>
          </a:bodyPr>
          <a:lstStyle/>
          <a:p>
            <a:pPr marL="66675" algn="ctr">
              <a:spcAft>
                <a:spcPts val="0"/>
              </a:spcAft>
            </a:pPr>
            <a:r>
              <a:rPr lang="fr-FR" sz="1200" b="1" dirty="0" smtClean="0">
                <a:effectLst/>
                <a:latin typeface="Verdana" panose="020B0604030504040204" pitchFamily="34" charset="0"/>
                <a:ea typeface="Verdana" panose="020B0604030504040204" pitchFamily="34" charset="0"/>
              </a:rPr>
              <a:t>L</a:t>
            </a:r>
            <a:r>
              <a:rPr lang="fr-FR" sz="1200" b="1" spc="-10" dirty="0" smtClean="0">
                <a:effectLst/>
                <a:latin typeface="Verdana" panose="020B0604030504040204" pitchFamily="34" charset="0"/>
                <a:ea typeface="Verdana" panose="020B0604030504040204" pitchFamily="34" charset="0"/>
              </a:rPr>
              <a:t>’</a:t>
            </a:r>
            <a:r>
              <a:rPr lang="fr-FR" sz="1200" b="1" dirty="0" smtClean="0">
                <a:effectLst/>
                <a:latin typeface="Verdana" panose="020B0604030504040204" pitchFamily="34" charset="0"/>
                <a:ea typeface="Verdana" panose="020B0604030504040204" pitchFamily="34" charset="0"/>
              </a:rPr>
              <a:t>a</a:t>
            </a:r>
            <a:r>
              <a:rPr lang="fr-FR" sz="1200" b="1" spc="5" dirty="0" smtClean="0">
                <a:effectLst/>
                <a:latin typeface="Verdana" panose="020B0604030504040204" pitchFamily="34" charset="0"/>
                <a:ea typeface="Verdana" panose="020B0604030504040204" pitchFamily="34" charset="0"/>
              </a:rPr>
              <a:t>n</a:t>
            </a:r>
            <a:r>
              <a:rPr lang="fr-FR" sz="1200" b="1" dirty="0" smtClean="0">
                <a:effectLst/>
                <a:latin typeface="Verdana" panose="020B0604030504040204" pitchFamily="34" charset="0"/>
                <a:ea typeface="Verdana" panose="020B0604030504040204" pitchFamily="34" charset="0"/>
              </a:rPr>
              <a:t>alyse </a:t>
            </a:r>
            <a:r>
              <a:rPr lang="fr-FR" sz="1200" b="1" spc="-5" dirty="0" smtClean="0">
                <a:effectLst/>
                <a:latin typeface="Verdana" panose="020B0604030504040204" pitchFamily="34" charset="0"/>
                <a:ea typeface="Verdana" panose="020B0604030504040204" pitchFamily="34" charset="0"/>
              </a:rPr>
              <a:t>c</a:t>
            </a:r>
            <a:r>
              <a:rPr lang="fr-FR" sz="1200" b="1" dirty="0" smtClean="0">
                <a:effectLst/>
                <a:latin typeface="Verdana" panose="020B0604030504040204" pitchFamily="34" charset="0"/>
                <a:ea typeface="Verdana" panose="020B0604030504040204" pitchFamily="34" charset="0"/>
              </a:rPr>
              <a:t>r</a:t>
            </a:r>
            <a:r>
              <a:rPr lang="fr-FR" sz="1200" b="1" spc="-10" dirty="0" smtClean="0">
                <a:effectLst/>
                <a:latin typeface="Verdana" panose="020B0604030504040204" pitchFamily="34" charset="0"/>
                <a:ea typeface="Verdana" panose="020B0604030504040204" pitchFamily="34" charset="0"/>
              </a:rPr>
              <a:t>i</a:t>
            </a:r>
            <a:r>
              <a:rPr lang="fr-FR" sz="1200" b="1" spc="5" dirty="0" smtClean="0">
                <a:effectLst/>
                <a:latin typeface="Verdana" panose="020B0604030504040204" pitchFamily="34" charset="0"/>
                <a:ea typeface="Verdana" panose="020B0604030504040204" pitchFamily="34" charset="0"/>
              </a:rPr>
              <a:t>t</a:t>
            </a:r>
            <a:r>
              <a:rPr lang="fr-FR" sz="1200" b="1" spc="-10" dirty="0" smtClean="0">
                <a:effectLst/>
                <a:latin typeface="Verdana" panose="020B0604030504040204" pitchFamily="34" charset="0"/>
                <a:ea typeface="Verdana" panose="020B0604030504040204" pitchFamily="34" charset="0"/>
              </a:rPr>
              <a:t>i</a:t>
            </a:r>
            <a:r>
              <a:rPr lang="fr-FR" sz="1200" b="1" spc="5" dirty="0" smtClean="0">
                <a:effectLst/>
                <a:latin typeface="Verdana" panose="020B0604030504040204" pitchFamily="34" charset="0"/>
                <a:ea typeface="Verdana" panose="020B0604030504040204" pitchFamily="34" charset="0"/>
              </a:rPr>
              <a:t>q</a:t>
            </a:r>
            <a:r>
              <a:rPr lang="fr-FR" sz="1200" b="1" spc="20" dirty="0" smtClean="0">
                <a:effectLst/>
                <a:latin typeface="Verdana" panose="020B0604030504040204" pitchFamily="34" charset="0"/>
                <a:ea typeface="Verdana" panose="020B0604030504040204" pitchFamily="34" charset="0"/>
              </a:rPr>
              <a:t>u</a:t>
            </a:r>
            <a:r>
              <a:rPr lang="fr-FR" sz="1200" b="1" dirty="0" smtClean="0">
                <a:effectLst/>
                <a:latin typeface="Verdana" panose="020B0604030504040204" pitchFamily="34" charset="0"/>
                <a:ea typeface="Verdana" panose="020B0604030504040204" pitchFamily="34" charset="0"/>
              </a:rPr>
              <a:t>e</a:t>
            </a:r>
            <a:r>
              <a:rPr lang="fr-FR" sz="1200" b="1" spc="-5" dirty="0" smtClean="0">
                <a:effectLst/>
                <a:latin typeface="Verdana" panose="020B0604030504040204" pitchFamily="34" charset="0"/>
                <a:ea typeface="Verdana" panose="020B0604030504040204" pitchFamily="34" charset="0"/>
              </a:rPr>
              <a:t> </a:t>
            </a:r>
            <a:r>
              <a:rPr lang="fr-FR" sz="1200" b="1" spc="5" dirty="0" smtClean="0">
                <a:effectLst/>
                <a:latin typeface="Verdana" panose="020B0604030504040204" pitchFamily="34" charset="0"/>
                <a:ea typeface="Verdana" panose="020B0604030504040204" pitchFamily="34" charset="0"/>
              </a:rPr>
              <a:t>d</a:t>
            </a:r>
            <a:r>
              <a:rPr lang="fr-FR" sz="1200" b="1" spc="-10" dirty="0" smtClean="0">
                <a:effectLst/>
                <a:latin typeface="Verdana" panose="020B0604030504040204" pitchFamily="34" charset="0"/>
                <a:ea typeface="Verdana" panose="020B0604030504040204" pitchFamily="34" charset="0"/>
              </a:rPr>
              <a:t>’</a:t>
            </a:r>
            <a:r>
              <a:rPr lang="fr-FR" sz="1200" b="1" spc="5" dirty="0" smtClean="0">
                <a:effectLst/>
                <a:latin typeface="Verdana" panose="020B0604030504040204" pitchFamily="34" charset="0"/>
                <a:ea typeface="Verdana" panose="020B0604030504040204" pitchFamily="34" charset="0"/>
              </a:rPr>
              <a:t>u</a:t>
            </a:r>
            <a:r>
              <a:rPr lang="fr-FR" sz="1200" b="1" dirty="0" smtClean="0">
                <a:effectLst/>
                <a:latin typeface="Verdana" panose="020B0604030504040204" pitchFamily="34" charset="0"/>
                <a:ea typeface="Verdana" panose="020B0604030504040204" pitchFamily="34" charset="0"/>
              </a:rPr>
              <a:t>n </a:t>
            </a:r>
            <a:r>
              <a:rPr lang="fr-FR" sz="1200" b="1" spc="5" dirty="0" smtClean="0">
                <a:effectLst/>
                <a:latin typeface="Verdana" panose="020B0604030504040204" pitchFamily="34" charset="0"/>
                <a:ea typeface="Verdana" panose="020B0604030504040204" pitchFamily="34" charset="0"/>
              </a:rPr>
              <a:t>d</a:t>
            </a:r>
            <a:r>
              <a:rPr lang="fr-FR" sz="1200" b="1" dirty="0" smtClean="0">
                <a:effectLst/>
                <a:latin typeface="Verdana" panose="020B0604030504040204" pitchFamily="34" charset="0"/>
                <a:ea typeface="Verdana" panose="020B0604030504040204" pitchFamily="34" charset="0"/>
              </a:rPr>
              <a:t>o</a:t>
            </a:r>
            <a:r>
              <a:rPr lang="fr-FR" sz="1200" b="1" spc="-5" dirty="0" smtClean="0">
                <a:effectLst/>
                <a:latin typeface="Verdana" panose="020B0604030504040204" pitchFamily="34" charset="0"/>
                <a:ea typeface="Verdana" panose="020B0604030504040204" pitchFamily="34" charset="0"/>
              </a:rPr>
              <a:t>c</a:t>
            </a:r>
            <a:r>
              <a:rPr lang="fr-FR" sz="1200" b="1" spc="5" dirty="0" smtClean="0">
                <a:effectLst/>
                <a:latin typeface="Verdana" panose="020B0604030504040204" pitchFamily="34" charset="0"/>
                <a:ea typeface="Verdana" panose="020B0604030504040204" pitchFamily="34" charset="0"/>
              </a:rPr>
              <a:t>u</a:t>
            </a:r>
            <a:r>
              <a:rPr lang="fr-FR" sz="1200" b="1" spc="-10" dirty="0" smtClean="0">
                <a:effectLst/>
                <a:latin typeface="Verdana" panose="020B0604030504040204" pitchFamily="34" charset="0"/>
                <a:ea typeface="Verdana" panose="020B0604030504040204" pitchFamily="34" charset="0"/>
              </a:rPr>
              <a:t>m</a:t>
            </a:r>
            <a:r>
              <a:rPr lang="fr-FR" sz="1200" b="1" dirty="0" smtClean="0">
                <a:effectLst/>
                <a:latin typeface="Verdana" panose="020B0604030504040204" pitchFamily="34" charset="0"/>
                <a:ea typeface="Verdana" panose="020B0604030504040204" pitchFamily="34" charset="0"/>
              </a:rPr>
              <a:t>e</a:t>
            </a:r>
            <a:r>
              <a:rPr lang="fr-FR" sz="1200" b="1" spc="-5" dirty="0" smtClean="0">
                <a:effectLst/>
                <a:latin typeface="Verdana" panose="020B0604030504040204" pitchFamily="34" charset="0"/>
                <a:ea typeface="Verdana" panose="020B0604030504040204" pitchFamily="34" charset="0"/>
              </a:rPr>
              <a:t>n</a:t>
            </a:r>
            <a:r>
              <a:rPr lang="fr-FR" sz="1200" b="1" dirty="0" smtClean="0">
                <a:effectLst/>
                <a:latin typeface="Verdana" panose="020B0604030504040204" pitchFamily="34" charset="0"/>
                <a:ea typeface="Verdana" panose="020B0604030504040204" pitchFamily="34" charset="0"/>
              </a:rPr>
              <a:t>t</a:t>
            </a:r>
            <a:r>
              <a:rPr lang="fr-FR" sz="1200" b="1" spc="10" dirty="0" smtClean="0">
                <a:effectLst/>
                <a:latin typeface="Verdana" panose="020B0604030504040204" pitchFamily="34" charset="0"/>
                <a:ea typeface="Verdana" panose="020B0604030504040204" pitchFamily="34" charset="0"/>
              </a:rPr>
              <a:t> </a:t>
            </a:r>
            <a:r>
              <a:rPr lang="fr-FR" sz="1200" b="1" dirty="0" smtClean="0">
                <a:effectLst/>
                <a:latin typeface="Verdana" panose="020B0604030504040204" pitchFamily="34" charset="0"/>
                <a:ea typeface="Verdana" panose="020B0604030504040204" pitchFamily="34" charset="0"/>
              </a:rPr>
              <a:t>sel</a:t>
            </a:r>
            <a:r>
              <a:rPr lang="fr-FR" sz="1200" b="1" spc="-5" dirty="0" smtClean="0">
                <a:effectLst/>
                <a:latin typeface="Verdana" panose="020B0604030504040204" pitchFamily="34" charset="0"/>
                <a:ea typeface="Verdana" panose="020B0604030504040204" pitchFamily="34" charset="0"/>
              </a:rPr>
              <a:t>o</a:t>
            </a:r>
            <a:r>
              <a:rPr lang="fr-FR" sz="1200" b="1" dirty="0" smtClean="0">
                <a:effectLst/>
                <a:latin typeface="Verdana" panose="020B0604030504040204" pitchFamily="34" charset="0"/>
                <a:ea typeface="Verdana" panose="020B0604030504040204" pitchFamily="34" charset="0"/>
              </a:rPr>
              <a:t>n</a:t>
            </a:r>
            <a:r>
              <a:rPr lang="fr-FR" sz="1200" b="1" spc="10" dirty="0" smtClean="0">
                <a:effectLst/>
                <a:latin typeface="Verdana" panose="020B0604030504040204" pitchFamily="34" charset="0"/>
                <a:ea typeface="Verdana" panose="020B0604030504040204" pitchFamily="34" charset="0"/>
              </a:rPr>
              <a:t> </a:t>
            </a:r>
            <a:r>
              <a:rPr lang="fr-FR" sz="1200" b="1" spc="-5" dirty="0" smtClean="0">
                <a:effectLst/>
                <a:latin typeface="Verdana" panose="020B0604030504040204" pitchFamily="34" charset="0"/>
                <a:ea typeface="Verdana" panose="020B0604030504040204" pitchFamily="34" charset="0"/>
              </a:rPr>
              <a:t>u</a:t>
            </a:r>
            <a:r>
              <a:rPr lang="fr-FR" sz="1200" b="1" spc="5" dirty="0" smtClean="0">
                <a:effectLst/>
                <a:latin typeface="Verdana" panose="020B0604030504040204" pitchFamily="34" charset="0"/>
                <a:ea typeface="Verdana" panose="020B0604030504040204" pitchFamily="34" charset="0"/>
              </a:rPr>
              <a:t>n</a:t>
            </a:r>
            <a:r>
              <a:rPr lang="fr-FR" sz="1200" b="1" dirty="0" smtClean="0">
                <a:effectLst/>
                <a:latin typeface="Verdana" panose="020B0604030504040204" pitchFamily="34" charset="0"/>
                <a:ea typeface="Verdana" panose="020B0604030504040204" pitchFamily="34" charset="0"/>
              </a:rPr>
              <a:t>e a</a:t>
            </a:r>
            <a:r>
              <a:rPr lang="fr-FR" sz="1200" b="1" spc="5" dirty="0" smtClean="0">
                <a:effectLst/>
                <a:latin typeface="Verdana" panose="020B0604030504040204" pitchFamily="34" charset="0"/>
                <a:ea typeface="Verdana" panose="020B0604030504040204" pitchFamily="34" charset="0"/>
              </a:rPr>
              <a:t>pp</a:t>
            </a:r>
            <a:r>
              <a:rPr lang="fr-FR" sz="1200" b="1" dirty="0" smtClean="0">
                <a:effectLst/>
                <a:latin typeface="Verdana" panose="020B0604030504040204" pitchFamily="34" charset="0"/>
                <a:ea typeface="Verdana" panose="020B0604030504040204" pitchFamily="34" charset="0"/>
              </a:rPr>
              <a:t>r</a:t>
            </a:r>
            <a:r>
              <a:rPr lang="fr-FR" sz="1200" b="1" spc="5" dirty="0" smtClean="0">
                <a:effectLst/>
                <a:latin typeface="Verdana" panose="020B0604030504040204" pitchFamily="34" charset="0"/>
                <a:ea typeface="Verdana" panose="020B0604030504040204" pitchFamily="34" charset="0"/>
              </a:rPr>
              <a:t>o</a:t>
            </a:r>
            <a:r>
              <a:rPr lang="fr-FR" sz="1200" b="1" spc="-15" dirty="0" smtClean="0">
                <a:effectLst/>
                <a:latin typeface="Verdana" panose="020B0604030504040204" pitchFamily="34" charset="0"/>
                <a:ea typeface="Verdana" panose="020B0604030504040204" pitchFamily="34" charset="0"/>
              </a:rPr>
              <a:t>c</a:t>
            </a:r>
            <a:r>
              <a:rPr lang="fr-FR" sz="1200" b="1" spc="5" dirty="0" smtClean="0">
                <a:effectLst/>
                <a:latin typeface="Verdana" panose="020B0604030504040204" pitchFamily="34" charset="0"/>
                <a:ea typeface="Verdana" panose="020B0604030504040204" pitchFamily="34" charset="0"/>
              </a:rPr>
              <a:t>h</a:t>
            </a:r>
            <a:r>
              <a:rPr lang="fr-FR" sz="1200" b="1" dirty="0" smtClean="0">
                <a:effectLst/>
                <a:latin typeface="Verdana" panose="020B0604030504040204" pitchFamily="34" charset="0"/>
                <a:ea typeface="Verdana" panose="020B0604030504040204" pitchFamily="34" charset="0"/>
              </a:rPr>
              <a:t>e</a:t>
            </a:r>
            <a:r>
              <a:rPr lang="fr-FR" sz="1200" b="1" spc="-5" dirty="0" smtClean="0">
                <a:effectLst/>
                <a:latin typeface="Verdana" panose="020B0604030504040204" pitchFamily="34" charset="0"/>
                <a:ea typeface="Verdana" panose="020B0604030504040204" pitchFamily="34" charset="0"/>
              </a:rPr>
              <a:t> </a:t>
            </a:r>
            <a:r>
              <a:rPr lang="fr-FR" sz="1200" b="1" spc="5" dirty="0" smtClean="0">
                <a:effectLst/>
                <a:latin typeface="Verdana" panose="020B0604030504040204" pitchFamily="34" charset="0"/>
                <a:ea typeface="Verdana" panose="020B0604030504040204" pitchFamily="34" charset="0"/>
              </a:rPr>
              <a:t>h</a:t>
            </a:r>
            <a:r>
              <a:rPr lang="fr-FR" sz="1200" b="1" dirty="0" smtClean="0">
                <a:effectLst/>
                <a:latin typeface="Verdana" panose="020B0604030504040204" pitchFamily="34" charset="0"/>
                <a:ea typeface="Verdana" panose="020B0604030504040204" pitchFamily="34" charset="0"/>
              </a:rPr>
              <a:t>is</a:t>
            </a:r>
            <a:r>
              <a:rPr lang="fr-FR" sz="1200" b="1" spc="5" dirty="0" smtClean="0">
                <a:effectLst/>
                <a:latin typeface="Verdana" panose="020B0604030504040204" pitchFamily="34" charset="0"/>
                <a:ea typeface="Verdana" panose="020B0604030504040204" pitchFamily="34" charset="0"/>
              </a:rPr>
              <a:t>t</a:t>
            </a:r>
            <a:r>
              <a:rPr lang="fr-FR" sz="1200" b="1" dirty="0" smtClean="0">
                <a:effectLst/>
                <a:latin typeface="Verdana" panose="020B0604030504040204" pitchFamily="34" charset="0"/>
                <a:ea typeface="Verdana" panose="020B0604030504040204" pitchFamily="34" charset="0"/>
              </a:rPr>
              <a:t>o</a:t>
            </a:r>
            <a:r>
              <a:rPr lang="fr-FR" sz="1200" b="1" spc="-10" dirty="0" smtClean="0">
                <a:effectLst/>
                <a:latin typeface="Verdana" panose="020B0604030504040204" pitchFamily="34" charset="0"/>
                <a:ea typeface="Verdana" panose="020B0604030504040204" pitchFamily="34" charset="0"/>
              </a:rPr>
              <a:t>r</a:t>
            </a:r>
            <a:r>
              <a:rPr lang="fr-FR" sz="1200" b="1" dirty="0" smtClean="0">
                <a:effectLst/>
                <a:latin typeface="Verdana" panose="020B0604030504040204" pitchFamily="34" charset="0"/>
                <a:ea typeface="Verdana" panose="020B0604030504040204" pitchFamily="34" charset="0"/>
              </a:rPr>
              <a:t>i</a:t>
            </a:r>
            <a:r>
              <a:rPr lang="fr-FR" sz="1200" b="1" spc="5" dirty="0" smtClean="0">
                <a:effectLst/>
                <a:latin typeface="Verdana" panose="020B0604030504040204" pitchFamily="34" charset="0"/>
                <a:ea typeface="Verdana" panose="020B0604030504040204" pitchFamily="34" charset="0"/>
              </a:rPr>
              <a:t>q</a:t>
            </a:r>
            <a:r>
              <a:rPr lang="fr-FR" sz="1200" b="1" spc="-5" dirty="0" smtClean="0">
                <a:effectLst/>
                <a:latin typeface="Verdana" panose="020B0604030504040204" pitchFamily="34" charset="0"/>
                <a:ea typeface="Verdana" panose="020B0604030504040204" pitchFamily="34" charset="0"/>
              </a:rPr>
              <a:t>u</a:t>
            </a:r>
            <a:r>
              <a:rPr lang="fr-FR" sz="1200" b="1" dirty="0" smtClean="0">
                <a:effectLst/>
                <a:latin typeface="Verdana" panose="020B0604030504040204" pitchFamily="34" charset="0"/>
                <a:ea typeface="Verdana" panose="020B0604030504040204" pitchFamily="34" charset="0"/>
              </a:rPr>
              <a:t>e</a:t>
            </a:r>
            <a:endParaRPr lang="fr-FR" sz="1200" b="1" dirty="0">
              <a:solidFill>
                <a:schemeClr val="bg1"/>
              </a:solidFill>
              <a:latin typeface="Verdana" panose="020B0604030504040204" pitchFamily="34" charset="0"/>
              <a:ea typeface="Verdana" panose="020B0604030504040204" pitchFamily="34" charset="0"/>
            </a:endParaRPr>
          </a:p>
        </p:txBody>
      </p:sp>
      <p:cxnSp>
        <p:nvCxnSpPr>
          <p:cNvPr id="11" name="Connecteur droit 10"/>
          <p:cNvCxnSpPr/>
          <p:nvPr/>
        </p:nvCxnSpPr>
        <p:spPr>
          <a:xfrm>
            <a:off x="5746012" y="120400"/>
            <a:ext cx="11321" cy="66275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a:blip r:embed="rId3"/>
          <a:stretch>
            <a:fillRect/>
          </a:stretch>
        </p:blipFill>
        <p:spPr>
          <a:xfrm>
            <a:off x="5861191" y="120401"/>
            <a:ext cx="5201380" cy="3311564"/>
          </a:xfrm>
          <a:prstGeom prst="rect">
            <a:avLst/>
          </a:prstGeom>
        </p:spPr>
      </p:pic>
      <p:sp>
        <p:nvSpPr>
          <p:cNvPr id="14" name="ZoneTexte 13"/>
          <p:cNvSpPr txBox="1"/>
          <p:nvPr/>
        </p:nvSpPr>
        <p:spPr>
          <a:xfrm>
            <a:off x="11062571" y="120400"/>
            <a:ext cx="1018591" cy="3312000"/>
          </a:xfrm>
          <a:prstGeom prst="rect">
            <a:avLst/>
          </a:prstGeom>
          <a:solidFill>
            <a:schemeClr val="accent1">
              <a:lumMod val="20000"/>
              <a:lumOff val="80000"/>
            </a:schemeClr>
          </a:solidFill>
        </p:spPr>
        <p:txBody>
          <a:bodyPr wrap="square" rtlCol="0">
            <a:spAutoFit/>
          </a:bodyPr>
          <a:lstStyle/>
          <a:p>
            <a:r>
              <a:rPr lang="fr-FR" sz="1100" b="1" dirty="0" smtClean="0"/>
              <a:t>Analyse historique 2 : L’exploration du monde par les Européens* aux XVe et XVIe siècles</a:t>
            </a:r>
          </a:p>
          <a:p>
            <a:endParaRPr lang="fr-FR" sz="1100" dirty="0"/>
          </a:p>
          <a:p>
            <a:endParaRPr lang="fr-FR" sz="1100" dirty="0" smtClean="0"/>
          </a:p>
          <a:p>
            <a:r>
              <a:rPr lang="fr-FR" sz="1100" dirty="0" smtClean="0"/>
              <a:t>*La Chine Ming explore l’Océan Indien et parvient au Cap de Bonne Espérance en 1421</a:t>
            </a:r>
            <a:endParaRPr lang="fr-FR" sz="1100" dirty="0"/>
          </a:p>
        </p:txBody>
      </p:sp>
      <p:sp>
        <p:nvSpPr>
          <p:cNvPr id="15" name="Rectangle 14"/>
          <p:cNvSpPr/>
          <p:nvPr/>
        </p:nvSpPr>
        <p:spPr>
          <a:xfrm>
            <a:off x="1640909" y="120400"/>
            <a:ext cx="3988194" cy="3308598"/>
          </a:xfrm>
          <a:prstGeom prst="rect">
            <a:avLst/>
          </a:prstGeom>
          <a:solidFill>
            <a:schemeClr val="accent6">
              <a:lumMod val="20000"/>
              <a:lumOff val="80000"/>
            </a:schemeClr>
          </a:solidFill>
        </p:spPr>
        <p:txBody>
          <a:bodyPr wrap="square">
            <a:spAutoFit/>
          </a:bodyPr>
          <a:lstStyle/>
          <a:p>
            <a:pPr>
              <a:spcAft>
                <a:spcPts val="0"/>
              </a:spcAft>
            </a:pPr>
            <a:r>
              <a:rPr lang="fr-FR" sz="1100" b="1" dirty="0" smtClean="0">
                <a:effectLst/>
                <a:ea typeface="Times New Roman" panose="02020603050405020304" pitchFamily="18" charset="0"/>
              </a:rPr>
              <a:t>Document source 2 : Introduction du journal de bord de Christophe Colomb</a:t>
            </a:r>
            <a:endParaRPr lang="fr-FR" sz="1100" dirty="0" smtClean="0">
              <a:effectLst/>
              <a:ea typeface="Times New Roman" panose="02020603050405020304" pitchFamily="18" charset="0"/>
            </a:endParaRPr>
          </a:p>
          <a:p>
            <a:pPr algn="just">
              <a:spcAft>
                <a:spcPts val="0"/>
              </a:spcAft>
            </a:pPr>
            <a:r>
              <a:rPr lang="fr-FR" sz="1100" dirty="0" smtClean="0">
                <a:effectLst/>
                <a:ea typeface="Times New Roman" panose="02020603050405020304" pitchFamily="18" charset="0"/>
              </a:rPr>
              <a:t>« En suite des informations que j’avais données à Vos Altesses de Castille et d’Aragon des terres de l’Inde et d’un prince appelé Grand Khan [empereur de Chine] […] et de ce que, maintes fois, lui et ses prédécesseurs avaient envoyé à Rome y demander des docteurs en notre Sainte Foi afin de s’y instruire, et parce que jamais le Saint Père n’y avait pourvu[…] Vos Altesses, comme catholiques chrétiens […] pensèrent m’envoyer moi, Christophe Colomb, auxdites contrées de l’Inde pour y voir (…) la manière dont on pourrait user pour convertir ces peuples à notre Sainte Foi […] Et pour cela, Elles me comblèrent de grâces, m’anoblirent, décidèrent que […] je serais grand amiral de la mer Océane et vice-roi et gouverneur perpétuel de toutes les îles de la Terre ferme que je découvrirais et gagnerais […] »</a:t>
            </a:r>
          </a:p>
          <a:p>
            <a:pPr algn="r">
              <a:spcAft>
                <a:spcPts val="0"/>
              </a:spcAft>
            </a:pPr>
            <a:r>
              <a:rPr lang="fr-FR" sz="1100" dirty="0" smtClean="0">
                <a:effectLst/>
                <a:ea typeface="Times New Roman" panose="02020603050405020304" pitchFamily="18" charset="0"/>
              </a:rPr>
              <a:t>Extraits du Journal de bord de Christophe Colomb lors de son premier voyage en Amérique (1492-1493) (Traduit par S. </a:t>
            </a:r>
            <a:r>
              <a:rPr lang="fr-FR" sz="1100" dirty="0" err="1" smtClean="0">
                <a:effectLst/>
                <a:ea typeface="Times New Roman" panose="02020603050405020304" pitchFamily="18" charset="0"/>
              </a:rPr>
              <a:t>Estorach</a:t>
            </a:r>
            <a:r>
              <a:rPr lang="fr-FR" sz="1100" dirty="0" smtClean="0">
                <a:effectLst/>
                <a:ea typeface="Times New Roman" panose="02020603050405020304" pitchFamily="18" charset="0"/>
              </a:rPr>
              <a:t> et M. </a:t>
            </a:r>
            <a:r>
              <a:rPr lang="fr-FR" sz="1100" dirty="0" err="1" smtClean="0">
                <a:effectLst/>
                <a:ea typeface="Times New Roman" panose="02020603050405020304" pitchFamily="18" charset="0"/>
              </a:rPr>
              <a:t>Lequenne</a:t>
            </a:r>
            <a:r>
              <a:rPr lang="fr-FR" sz="1100" dirty="0" smtClean="0">
                <a:effectLst/>
                <a:ea typeface="Times New Roman" panose="02020603050405020304" pitchFamily="18" charset="0"/>
              </a:rPr>
              <a:t>, </a:t>
            </a:r>
            <a:r>
              <a:rPr lang="fr-FR" sz="1100" dirty="0" err="1" smtClean="0">
                <a:effectLst/>
                <a:ea typeface="Times New Roman" panose="02020603050405020304" pitchFamily="18" charset="0"/>
              </a:rPr>
              <a:t>Maspéro</a:t>
            </a:r>
            <a:r>
              <a:rPr lang="fr-FR" sz="1100" dirty="0" smtClean="0">
                <a:effectLst/>
                <a:ea typeface="Times New Roman" panose="02020603050405020304" pitchFamily="18" charset="0"/>
              </a:rPr>
              <a:t>, 1979)</a:t>
            </a:r>
          </a:p>
          <a:p>
            <a:pPr>
              <a:spcAft>
                <a:spcPts val="0"/>
              </a:spcAft>
            </a:pPr>
            <a:r>
              <a:rPr lang="fr-FR" sz="1100" dirty="0" smtClean="0">
                <a:effectLst/>
                <a:ea typeface="Times New Roman" panose="02020603050405020304" pitchFamily="18" charset="0"/>
              </a:rPr>
              <a:t> </a:t>
            </a:r>
            <a:endParaRPr lang="fr-FR" sz="1100" dirty="0">
              <a:effectLst/>
              <a:ea typeface="Times New Roman" panose="02020603050405020304" pitchFamily="18" charset="0"/>
            </a:endParaRPr>
          </a:p>
        </p:txBody>
      </p:sp>
      <p:pic>
        <p:nvPicPr>
          <p:cNvPr id="16" name="Image 15"/>
          <p:cNvPicPr>
            <a:picLocks noChangeAspect="1"/>
          </p:cNvPicPr>
          <p:nvPr/>
        </p:nvPicPr>
        <p:blipFill rotWithShape="1">
          <a:blip r:embed="rId4"/>
          <a:srcRect l="64166" t="32870" r="18762" b="20140"/>
          <a:stretch/>
        </p:blipFill>
        <p:spPr>
          <a:xfrm>
            <a:off x="1639178" y="3513667"/>
            <a:ext cx="3991656" cy="2601933"/>
          </a:xfrm>
          <a:prstGeom prst="rect">
            <a:avLst/>
          </a:prstGeom>
        </p:spPr>
      </p:pic>
      <p:sp>
        <p:nvSpPr>
          <p:cNvPr id="17" name="ZoneTexte 16"/>
          <p:cNvSpPr txBox="1"/>
          <p:nvPr/>
        </p:nvSpPr>
        <p:spPr>
          <a:xfrm>
            <a:off x="1639178" y="6163634"/>
            <a:ext cx="3989925" cy="646331"/>
          </a:xfrm>
          <a:prstGeom prst="rect">
            <a:avLst/>
          </a:prstGeom>
          <a:solidFill>
            <a:schemeClr val="accent6">
              <a:lumMod val="20000"/>
              <a:lumOff val="80000"/>
            </a:schemeClr>
          </a:solidFill>
        </p:spPr>
        <p:txBody>
          <a:bodyPr wrap="square" rtlCol="0">
            <a:spAutoFit/>
          </a:bodyPr>
          <a:lstStyle/>
          <a:p>
            <a:r>
              <a:rPr lang="fr-FR" sz="1200" dirty="0" smtClean="0"/>
              <a:t>Document source 3 : Représentation de 1594, évoquant l’arrivée de Christophe Colomb aux Antilles. (Théodore de Bry, BNF, Paris)</a:t>
            </a:r>
            <a:endParaRPr lang="fr-FR" sz="1200" dirty="0"/>
          </a:p>
        </p:txBody>
      </p:sp>
      <p:sp>
        <p:nvSpPr>
          <p:cNvPr id="20" name="Rectangle 19"/>
          <p:cNvSpPr/>
          <p:nvPr/>
        </p:nvSpPr>
        <p:spPr>
          <a:xfrm>
            <a:off x="5872510" y="3428998"/>
            <a:ext cx="6208651" cy="646331"/>
          </a:xfrm>
          <a:prstGeom prst="rect">
            <a:avLst/>
          </a:prstGeom>
          <a:solidFill>
            <a:schemeClr val="accent1">
              <a:lumMod val="20000"/>
              <a:lumOff val="80000"/>
            </a:schemeClr>
          </a:solidFill>
        </p:spPr>
        <p:txBody>
          <a:bodyPr wrap="square">
            <a:spAutoFit/>
          </a:bodyPr>
          <a:lstStyle/>
          <a:p>
            <a:r>
              <a:rPr lang="fr-FR" sz="1200" dirty="0" smtClean="0"/>
              <a:t>D’après </a:t>
            </a:r>
            <a:r>
              <a:rPr lang="fr-FR" sz="1200" dirty="0" smtClean="0">
                <a:hlinkClick r:id="rId5"/>
              </a:rPr>
              <a:t>https://www.lelivrescolaire.fr/manuel/1170224/histoire-geographie-5e-2016/chapitre/1170338/le-monde-au-xvi-siecle/page/1170341/les-decouvertes-europeennes-et-les-premiers-empires/lecon</a:t>
            </a:r>
            <a:endParaRPr lang="fr-FR" sz="1200" dirty="0"/>
          </a:p>
        </p:txBody>
      </p:sp>
      <p:sp>
        <p:nvSpPr>
          <p:cNvPr id="21" name="ZoneTexte 20"/>
          <p:cNvSpPr txBox="1"/>
          <p:nvPr/>
        </p:nvSpPr>
        <p:spPr>
          <a:xfrm>
            <a:off x="5872510" y="4157133"/>
            <a:ext cx="6208651" cy="1938992"/>
          </a:xfrm>
          <a:prstGeom prst="rect">
            <a:avLst/>
          </a:prstGeom>
          <a:noFill/>
        </p:spPr>
        <p:txBody>
          <a:bodyPr wrap="square" rtlCol="0">
            <a:spAutoFit/>
          </a:bodyPr>
          <a:lstStyle/>
          <a:p>
            <a:r>
              <a:rPr lang="fr-FR" sz="1200" b="1" dirty="0" smtClean="0"/>
              <a:t>Analyse du document principal :</a:t>
            </a:r>
          </a:p>
          <a:p>
            <a:pPr marL="228600" indent="-228600">
              <a:buAutoNum type="arabicPeriod"/>
            </a:pPr>
            <a:r>
              <a:rPr lang="fr-FR" sz="1200" dirty="0" smtClean="0"/>
              <a:t>Prouvez à partir du document principal que les objectifs de l’expédition de Christophe Colomb reposent sur l’idée de conquête de territoires et de soumission des populations qu’il rencontre.</a:t>
            </a:r>
          </a:p>
          <a:p>
            <a:pPr marL="228600" indent="-228600">
              <a:buFontTx/>
              <a:buAutoNum type="arabicPeriod"/>
            </a:pPr>
            <a:r>
              <a:rPr lang="fr-FR" sz="1200" dirty="0" smtClean="0"/>
              <a:t>Prouvez à partir du document principal que Christophe Colomb cherche avant tout à s’approprier les ressources des territoires conquis. </a:t>
            </a:r>
          </a:p>
          <a:p>
            <a:pPr marL="228600" indent="-228600">
              <a:buAutoNum type="arabicPeriod"/>
            </a:pPr>
            <a:r>
              <a:rPr lang="fr-FR" sz="1200" dirty="0" smtClean="0"/>
              <a:t>Démontrez à partir des documents sources et analyses que ce projet vise à concurrencer celui des Portugais. </a:t>
            </a:r>
          </a:p>
          <a:p>
            <a:pPr marL="228600" indent="-228600">
              <a:buAutoNum type="arabicPeriod"/>
            </a:pPr>
            <a:r>
              <a:rPr lang="fr-FR" sz="1200" dirty="0" smtClean="0"/>
              <a:t>Interrogez le document sur la crédibilité du message de Christophe Colomb.</a:t>
            </a:r>
          </a:p>
          <a:p>
            <a:endParaRPr lang="fr-FR" sz="1200" dirty="0"/>
          </a:p>
        </p:txBody>
      </p:sp>
    </p:spTree>
    <p:extLst>
      <p:ext uri="{BB962C8B-B14F-4D97-AF65-F5344CB8AC3E}">
        <p14:creationId xmlns:p14="http://schemas.microsoft.com/office/powerpoint/2010/main" val="2951449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52977" t="129" r="17767" b="-129"/>
          <a:stretch/>
        </p:blipFill>
        <p:spPr>
          <a:xfrm>
            <a:off x="9516862" y="0"/>
            <a:ext cx="2675138" cy="6858000"/>
          </a:xfrm>
          <a:prstGeom prst="rect">
            <a:avLst/>
          </a:prstGeom>
        </p:spPr>
      </p:pic>
      <p:sp>
        <p:nvSpPr>
          <p:cNvPr id="5" name="Rectangle 4"/>
          <p:cNvSpPr/>
          <p:nvPr/>
        </p:nvSpPr>
        <p:spPr>
          <a:xfrm>
            <a:off x="11203620" y="0"/>
            <a:ext cx="59480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p>
        </p:txBody>
      </p:sp>
      <p:sp>
        <p:nvSpPr>
          <p:cNvPr id="6" name="Rectangle 5"/>
          <p:cNvSpPr/>
          <p:nvPr/>
        </p:nvSpPr>
        <p:spPr>
          <a:xfrm>
            <a:off x="11158909" y="-44390"/>
            <a:ext cx="677108" cy="6902389"/>
          </a:xfrm>
          <a:prstGeom prst="rect">
            <a:avLst/>
          </a:prstGeom>
        </p:spPr>
        <p:txBody>
          <a:bodyPr vert="vert" wrap="square">
            <a:spAutoFit/>
          </a:bodyPr>
          <a:lstStyle/>
          <a:p>
            <a:pPr marL="66675">
              <a:spcAft>
                <a:spcPts val="0"/>
              </a:spcAft>
            </a:pPr>
            <a:r>
              <a:rPr lang="fr-FR" sz="1600" b="1" dirty="0" smtClean="0">
                <a:effectLst/>
                <a:latin typeface="Verdana" panose="020B0604030504040204" pitchFamily="34" charset="0"/>
                <a:ea typeface="Verdana" panose="020B0604030504040204" pitchFamily="34" charset="0"/>
              </a:rPr>
              <a:t>L</a:t>
            </a:r>
            <a:r>
              <a:rPr lang="fr-FR" sz="1600" b="1" spc="-10" dirty="0" smtClean="0">
                <a:effectLst/>
                <a:latin typeface="Verdana" panose="020B0604030504040204" pitchFamily="34" charset="0"/>
                <a:ea typeface="Verdana" panose="020B0604030504040204" pitchFamily="34" charset="0"/>
              </a:rPr>
              <a:t>’</a:t>
            </a:r>
            <a:r>
              <a:rPr lang="fr-FR" sz="1600" b="1" dirty="0" smtClean="0">
                <a:effectLst/>
                <a:latin typeface="Verdana" panose="020B0604030504040204" pitchFamily="34" charset="0"/>
                <a:ea typeface="Verdana" panose="020B0604030504040204" pitchFamily="34" charset="0"/>
              </a:rPr>
              <a:t>a</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alyse </a:t>
            </a:r>
            <a:r>
              <a:rPr lang="fr-FR" sz="1600" b="1" spc="-5" dirty="0" smtClean="0">
                <a:effectLst/>
                <a:latin typeface="Verdana" panose="020B0604030504040204" pitchFamily="34" charset="0"/>
                <a:ea typeface="Verdana" panose="020B0604030504040204" pitchFamily="34" charset="0"/>
              </a:rPr>
              <a:t>c</a:t>
            </a:r>
            <a:r>
              <a:rPr lang="fr-FR" sz="1600" b="1" dirty="0" smtClean="0">
                <a:effectLst/>
                <a:latin typeface="Verdana" panose="020B0604030504040204" pitchFamily="34" charset="0"/>
                <a:ea typeface="Verdana" panose="020B0604030504040204" pitchFamily="34" charset="0"/>
              </a:rPr>
              <a:t>r</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20"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d</a:t>
            </a:r>
            <a:r>
              <a:rPr lang="fr-FR" sz="1600" b="1" spc="-10" dirty="0" smtClean="0">
                <a:effectLst/>
                <a:latin typeface="Verdana" panose="020B0604030504040204" pitchFamily="34" charset="0"/>
                <a:ea typeface="Verdana" panose="020B0604030504040204" pitchFamily="34" charset="0"/>
              </a:rPr>
              <a:t>’</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n </a:t>
            </a:r>
            <a:r>
              <a:rPr lang="fr-FR" sz="1600" b="1" spc="5" dirty="0" smtClean="0">
                <a:effectLst/>
                <a:latin typeface="Verdana" panose="020B0604030504040204" pitchFamily="34" charset="0"/>
                <a:ea typeface="Verdana" panose="020B0604030504040204" pitchFamily="34" charset="0"/>
              </a:rPr>
              <a:t>d</a:t>
            </a:r>
            <a:r>
              <a:rPr lang="fr-FR" sz="1600" b="1" dirty="0" smtClean="0">
                <a:effectLst/>
                <a:latin typeface="Verdana" panose="020B0604030504040204" pitchFamily="34" charset="0"/>
                <a:ea typeface="Verdana" panose="020B0604030504040204" pitchFamily="34" charset="0"/>
              </a:rPr>
              <a:t>o</a:t>
            </a:r>
            <a:r>
              <a:rPr lang="fr-FR" sz="1600" b="1" spc="-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u</a:t>
            </a:r>
            <a:r>
              <a:rPr lang="fr-FR" sz="1600" b="1" spc="-10" dirty="0" smtClean="0">
                <a:effectLst/>
                <a:latin typeface="Verdana" panose="020B0604030504040204" pitchFamily="34" charset="0"/>
                <a:ea typeface="Verdana" panose="020B0604030504040204" pitchFamily="34" charset="0"/>
              </a:rPr>
              <a:t>m</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 </a:t>
            </a:r>
            <a:r>
              <a:rPr lang="fr-FR" sz="1600" b="1" dirty="0" smtClean="0">
                <a:effectLst/>
                <a:latin typeface="Verdana" panose="020B0604030504040204" pitchFamily="34" charset="0"/>
                <a:ea typeface="Verdana" panose="020B0604030504040204" pitchFamily="34" charset="0"/>
              </a:rPr>
              <a:t>sel</a:t>
            </a:r>
            <a:r>
              <a:rPr lang="fr-FR" sz="1600" b="1" spc="-5" dirty="0" smtClean="0">
                <a:effectLst/>
                <a:latin typeface="Verdana" panose="020B0604030504040204" pitchFamily="34" charset="0"/>
                <a:ea typeface="Verdana" panose="020B0604030504040204" pitchFamily="34" charset="0"/>
              </a:rPr>
              <a:t>o</a:t>
            </a:r>
            <a:r>
              <a:rPr lang="fr-FR" sz="1600" b="1" dirty="0" smtClean="0">
                <a:effectLst/>
                <a:latin typeface="Verdana" panose="020B0604030504040204" pitchFamily="34" charset="0"/>
                <a:ea typeface="Verdana" panose="020B0604030504040204" pitchFamily="34" charset="0"/>
              </a:rPr>
              <a:t>n</a:t>
            </a:r>
            <a:r>
              <a:rPr lang="fr-FR" sz="1600" b="1" spc="10"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u</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e a</a:t>
            </a:r>
            <a:r>
              <a:rPr lang="fr-FR" sz="1600" b="1" spc="5" dirty="0" smtClean="0">
                <a:effectLst/>
                <a:latin typeface="Verdana" panose="020B0604030504040204" pitchFamily="34" charset="0"/>
                <a:ea typeface="Verdana" panose="020B0604030504040204" pitchFamily="34" charset="0"/>
              </a:rPr>
              <a:t>pp</a:t>
            </a:r>
            <a:r>
              <a:rPr lang="fr-FR" sz="1600" b="1" dirty="0" smtClean="0">
                <a:effectLst/>
                <a:latin typeface="Verdana" panose="020B0604030504040204" pitchFamily="34" charset="0"/>
                <a:ea typeface="Verdana" panose="020B0604030504040204" pitchFamily="34" charset="0"/>
              </a:rPr>
              <a:t>r</a:t>
            </a:r>
            <a:r>
              <a:rPr lang="fr-FR" sz="1600" b="1" spc="5" dirty="0" smtClean="0">
                <a:effectLst/>
                <a:latin typeface="Verdana" panose="020B0604030504040204" pitchFamily="34" charset="0"/>
                <a:ea typeface="Verdana" panose="020B0604030504040204" pitchFamily="34" charset="0"/>
              </a:rPr>
              <a:t>o</a:t>
            </a:r>
            <a:r>
              <a:rPr lang="fr-FR" sz="1600" b="1" spc="-1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is</a:t>
            </a:r>
            <a:r>
              <a:rPr lang="fr-FR" sz="1600" b="1" spc="5" dirty="0" smtClean="0">
                <a:effectLst/>
                <a:latin typeface="Verdana" panose="020B0604030504040204" pitchFamily="34" charset="0"/>
                <a:ea typeface="Verdana" panose="020B0604030504040204" pitchFamily="34" charset="0"/>
              </a:rPr>
              <a:t>t</a:t>
            </a:r>
            <a:r>
              <a:rPr lang="fr-FR" sz="1600" b="1" dirty="0" smtClean="0">
                <a:effectLst/>
                <a:latin typeface="Verdana" panose="020B0604030504040204" pitchFamily="34" charset="0"/>
                <a:ea typeface="Verdana" panose="020B0604030504040204" pitchFamily="34" charset="0"/>
              </a:rPr>
              <a:t>o</a:t>
            </a:r>
            <a:r>
              <a:rPr lang="fr-FR" sz="1600" b="1" spc="-10" dirty="0" smtClean="0">
                <a:effectLst/>
                <a:latin typeface="Verdana" panose="020B0604030504040204" pitchFamily="34" charset="0"/>
                <a:ea typeface="Verdana" panose="020B0604030504040204" pitchFamily="34" charset="0"/>
              </a:rPr>
              <a:t>r</a:t>
            </a:r>
            <a:r>
              <a:rPr lang="fr-FR" sz="1600" b="1"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endParaRPr lang="fr-FR" sz="1600" b="1" dirty="0">
              <a:solidFill>
                <a:schemeClr val="bg1"/>
              </a:solidFill>
              <a:latin typeface="Verdana" panose="020B0604030504040204" pitchFamily="34" charset="0"/>
              <a:ea typeface="Verdana" panose="020B0604030504040204" pitchFamily="34" charset="0"/>
            </a:endParaRPr>
          </a:p>
        </p:txBody>
      </p:sp>
      <p:sp>
        <p:nvSpPr>
          <p:cNvPr id="7" name="Rectangle 6"/>
          <p:cNvSpPr/>
          <p:nvPr/>
        </p:nvSpPr>
        <p:spPr>
          <a:xfrm>
            <a:off x="1" y="0"/>
            <a:ext cx="9479268" cy="923330"/>
          </a:xfrm>
          <a:prstGeom prst="rect">
            <a:avLst/>
          </a:prstGeom>
        </p:spPr>
        <p:txBody>
          <a:bodyPr wrap="square">
            <a:spAutoFit/>
          </a:bodyPr>
          <a:lstStyle/>
          <a:p>
            <a:r>
              <a:rPr lang="fr-FR" b="0" i="1" u="none" strike="noStrike" dirty="0" smtClean="0">
                <a:solidFill>
                  <a:srgbClr val="212121"/>
                </a:solidFill>
                <a:effectLst/>
                <a:latin typeface="Calibri" panose="020F0502020204030204" pitchFamily="34" charset="0"/>
              </a:rPr>
              <a:t>I Pourquoi le commerce est-il le moteur des découvertes européennes ?  / A. L’or et l’argent, des Amériques à l’Europe</a:t>
            </a:r>
            <a:r>
              <a:rPr lang="fr-FR" b="0" i="0" u="none" strike="noStrike" dirty="0" smtClean="0">
                <a:solidFill>
                  <a:srgbClr val="212121"/>
                </a:solidFill>
                <a:effectLst/>
                <a:latin typeface="Calibri" panose="020F0502020204030204" pitchFamily="34" charset="0"/>
              </a:rPr>
              <a:t> – Sujet 2 : Comment la nouvelle économie est-elle stimulée pa</a:t>
            </a:r>
            <a:r>
              <a:rPr lang="fr-FR" dirty="0" smtClean="0">
                <a:solidFill>
                  <a:srgbClr val="212121"/>
                </a:solidFill>
                <a:latin typeface="Calibri" panose="020F0502020204030204" pitchFamily="34" charset="0"/>
              </a:rPr>
              <a:t>r l’or puis l’argent ?</a:t>
            </a:r>
            <a:endParaRPr lang="fr-FR" dirty="0"/>
          </a:p>
        </p:txBody>
      </p:sp>
      <p:sp>
        <p:nvSpPr>
          <p:cNvPr id="8" name="Rectangle 7"/>
          <p:cNvSpPr/>
          <p:nvPr/>
        </p:nvSpPr>
        <p:spPr>
          <a:xfrm>
            <a:off x="206094" y="923330"/>
            <a:ext cx="5821620" cy="5816977"/>
          </a:xfrm>
          <a:prstGeom prst="rect">
            <a:avLst/>
          </a:prstGeom>
          <a:solidFill>
            <a:schemeClr val="accent2">
              <a:lumMod val="20000"/>
              <a:lumOff val="80000"/>
            </a:schemeClr>
          </a:solidFill>
        </p:spPr>
        <p:txBody>
          <a:bodyPr wrap="square">
            <a:spAutoFit/>
          </a:bodyPr>
          <a:lstStyle/>
          <a:p>
            <a:pPr algn="just">
              <a:spcAft>
                <a:spcPts val="0"/>
              </a:spcAft>
            </a:pPr>
            <a:r>
              <a:rPr lang="fr-FR" sz="1200" b="1" dirty="0" smtClean="0">
                <a:effectLst/>
                <a:ea typeface="Times New Roman" panose="02020603050405020304" pitchFamily="18" charset="0"/>
              </a:rPr>
              <a:t>Document principal : la conquête de l’Amérique par les Espagnols provoque un afflux de métal précieux dans le royaume. Ce métal n’y reste pas.</a:t>
            </a:r>
            <a:endParaRPr lang="fr-FR" sz="1200" dirty="0" smtClean="0">
              <a:effectLst/>
              <a:ea typeface="Times New Roman" panose="02020603050405020304" pitchFamily="18" charset="0"/>
            </a:endParaRPr>
          </a:p>
          <a:p>
            <a:pPr algn="just">
              <a:spcAft>
                <a:spcPts val="0"/>
              </a:spcAft>
            </a:pPr>
            <a:r>
              <a:rPr lang="fr-FR" sz="1200" dirty="0" smtClean="0">
                <a:effectLst/>
                <a:ea typeface="Times New Roman" panose="02020603050405020304" pitchFamily="18" charset="0"/>
              </a:rPr>
              <a:t>« </a:t>
            </a:r>
            <a:r>
              <a:rPr lang="fr-FR" sz="1200" u="sng" dirty="0" smtClean="0">
                <a:effectLst/>
                <a:ea typeface="Times New Roman" panose="02020603050405020304" pitchFamily="18" charset="0"/>
              </a:rPr>
              <a:t>À mon avis, pour que les royaumes d’Aragon et de Castille s’enrichissent, il faut empêcher qu’on en exporte les monnaies à tort et à travers, comme c’est le cas actuellement </a:t>
            </a:r>
            <a:r>
              <a:rPr lang="fr-FR" sz="1200" dirty="0" smtClean="0">
                <a:effectLst/>
                <a:ea typeface="Times New Roman" panose="02020603050405020304" pitchFamily="18" charset="0"/>
              </a:rPr>
              <a:t>[…]</a:t>
            </a:r>
          </a:p>
          <a:p>
            <a:pPr algn="just">
              <a:spcAft>
                <a:spcPts val="0"/>
              </a:spcAft>
            </a:pPr>
            <a:r>
              <a:rPr lang="fr-FR" sz="1200" dirty="0" smtClean="0">
                <a:effectLst/>
                <a:ea typeface="Times New Roman" panose="02020603050405020304" pitchFamily="18" charset="0"/>
              </a:rPr>
              <a:t>Pourquoi exporte-t-on la monnaie hors du royaume ? </a:t>
            </a:r>
            <a:r>
              <a:rPr lang="fr-FR" sz="1200" b="1" dirty="0" smtClean="0">
                <a:effectLst/>
                <a:ea typeface="Times New Roman" panose="02020603050405020304" pitchFamily="18" charset="0"/>
              </a:rPr>
              <a:t>Selon moi, c’est parce que l’on importe des marchandises chères et qu’on exporte des marchandises bon marché […] </a:t>
            </a:r>
            <a:r>
              <a:rPr lang="fr-FR" sz="1200" dirty="0" smtClean="0"/>
              <a:t>Dans ces royaumes, </a:t>
            </a:r>
            <a:r>
              <a:rPr lang="fr-FR" sz="1200" u="sng" dirty="0" smtClean="0"/>
              <a:t>il n’y a pas de produit qui puisse compenser la valeur des produits importés ; cela est bien connu ; l’une des principales exportations est la laine, et cette exportation est tellement préjudiciable au royaume qu’il vaudrait mieux l’interdire ; car les marchands l’achètent un an, deux ans à l’avance et ils prennent un tel soin pour la recueillir qu’ils n’en laissent pas assez dans le royaume pour permettre à ceux qui veulent la travailler de vivre ; ils prennent la matière chez nous ; ils la transportent à l’étranger pour la faire transformer par d’autres</a:t>
            </a:r>
            <a:r>
              <a:rPr lang="fr-FR" sz="1200" dirty="0" smtClean="0"/>
              <a:t> […] Voilà qui explique largement pourquoi les produits qui entrent dans le royaume coûtent cher, tandis que ceux qui en sortent valent peu […] </a:t>
            </a:r>
            <a:r>
              <a:rPr lang="fr-FR" sz="1200" u="sng" dirty="0" smtClean="0"/>
              <a:t>La solution me paraît évidente : Il faut interdire l’importation des produits dont on a moins besoin</a:t>
            </a:r>
            <a:r>
              <a:rPr lang="fr-FR" sz="1200" dirty="0" smtClean="0"/>
              <a:t> […].</a:t>
            </a:r>
          </a:p>
          <a:p>
            <a:r>
              <a:rPr lang="fr-FR" sz="1200" b="1" dirty="0" smtClean="0"/>
              <a:t>– les soieries et les brocarts étrangers ne sont pas indispensables</a:t>
            </a:r>
          </a:p>
          <a:p>
            <a:r>
              <a:rPr lang="fr-FR" sz="1200" b="1" dirty="0" smtClean="0"/>
              <a:t>– les draps d’Angleterre et de France sont très contraires à l’intérêt du royaume […] ces draps drainent la richesse du royaume vers la France qui est notre ennemie mortelle ;</a:t>
            </a:r>
          </a:p>
          <a:p>
            <a:r>
              <a:rPr lang="fr-FR" sz="1200" b="1" dirty="0" smtClean="0"/>
              <a:t>– la tapisserie n’est pas indispensable ;</a:t>
            </a:r>
          </a:p>
          <a:p>
            <a:r>
              <a:rPr lang="fr-FR" sz="1200" b="1" dirty="0" smtClean="0"/>
              <a:t>– les livres imprimés nous portent préjudice ; si on en interdit l’importation, les imprimeurs s’installeront ici pour les imprimer et notre argent ne filera pas en France et ne servira pas à nous faire la guerre.</a:t>
            </a:r>
            <a:endParaRPr lang="fr-FR" sz="1200" b="1" dirty="0" smtClean="0">
              <a:effectLst/>
              <a:ea typeface="Times New Roman" panose="02020603050405020304" pitchFamily="18" charset="0"/>
            </a:endParaRPr>
          </a:p>
          <a:p>
            <a:pPr algn="just">
              <a:spcAft>
                <a:spcPts val="0"/>
              </a:spcAft>
            </a:pPr>
            <a:r>
              <a:rPr lang="fr-FR" sz="1200" i="1" dirty="0" smtClean="0">
                <a:ea typeface="Times New Roman" panose="02020603050405020304" pitchFamily="18" charset="0"/>
              </a:rPr>
              <a:t>Le Portugal introduit en Castille des épices, du sucre, du poisson, des esclaves noirs, des articles en lin, de la cire, des viandes, des cuirs, et tout cela représente une grande valeur ; il n’achète chez nous que du drap très ordinaire […] et quelquefois des céréales, toutes choses qui, comparées aux premières, sont de peu de valeur ; en somme, il est clair qu’on le transporte à l’étranger en monnaie. »</a:t>
            </a:r>
          </a:p>
          <a:p>
            <a:pPr algn="just">
              <a:spcAft>
                <a:spcPts val="0"/>
              </a:spcAft>
            </a:pPr>
            <a:endParaRPr lang="fr-FR" sz="1200" i="1" dirty="0" smtClean="0">
              <a:ea typeface="Times New Roman" panose="02020603050405020304" pitchFamily="18" charset="0"/>
            </a:endParaRPr>
          </a:p>
          <a:p>
            <a:pPr algn="r">
              <a:spcAft>
                <a:spcPts val="0"/>
              </a:spcAft>
            </a:pPr>
            <a:r>
              <a:rPr lang="fr-FR" sz="1200" dirty="0" smtClean="0">
                <a:effectLst/>
                <a:ea typeface="Times New Roman" panose="02020603050405020304" pitchFamily="18" charset="0"/>
              </a:rPr>
              <a:t>Mémoire de Rodrigo de </a:t>
            </a:r>
            <a:r>
              <a:rPr lang="fr-FR" sz="1200" dirty="0" err="1" smtClean="0">
                <a:effectLst/>
                <a:ea typeface="Times New Roman" panose="02020603050405020304" pitchFamily="18" charset="0"/>
              </a:rPr>
              <a:t>Luian</a:t>
            </a:r>
            <a:r>
              <a:rPr lang="fr-FR" sz="1200" dirty="0" smtClean="0">
                <a:effectLst/>
                <a:ea typeface="Times New Roman" panose="02020603050405020304" pitchFamily="18" charset="0"/>
              </a:rPr>
              <a:t> adressé en 1516 au cardinal Cisneros, régent du royaume après la mort de Ferdinand d’Aragon.</a:t>
            </a:r>
            <a:endParaRPr lang="fr-FR" sz="1200" dirty="0">
              <a:effectLst/>
              <a:ea typeface="Times New Roman" panose="02020603050405020304" pitchFamily="18" charset="0"/>
            </a:endParaRPr>
          </a:p>
        </p:txBody>
      </p:sp>
      <p:cxnSp>
        <p:nvCxnSpPr>
          <p:cNvPr id="9" name="Connecteur droit 8"/>
          <p:cNvCxnSpPr/>
          <p:nvPr/>
        </p:nvCxnSpPr>
        <p:spPr>
          <a:xfrm>
            <a:off x="6167690" y="783389"/>
            <a:ext cx="0" cy="5956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307667" y="923330"/>
            <a:ext cx="3014035" cy="5814000"/>
          </a:xfrm>
          <a:prstGeom prst="rect">
            <a:avLst/>
          </a:prstGeom>
          <a:solidFill>
            <a:schemeClr val="accent6">
              <a:lumMod val="20000"/>
              <a:lumOff val="80000"/>
            </a:schemeClr>
          </a:solidFill>
        </p:spPr>
        <p:txBody>
          <a:bodyPr wrap="square">
            <a:spAutoFit/>
          </a:bodyPr>
          <a:lstStyle/>
          <a:p>
            <a:r>
              <a:rPr lang="fr-FR" sz="1200" b="1" dirty="0" smtClean="0"/>
              <a:t>Document source 1 : Anvers (Pays Bas espagnols), plaque tournante de l’économie européenne.</a:t>
            </a:r>
          </a:p>
          <a:p>
            <a:pPr algn="just"/>
            <a:r>
              <a:rPr lang="fr-FR" sz="1200" dirty="0" smtClean="0"/>
              <a:t>« En Anvers, outre les gens du pays, qui en très grande multitude y affluent et habitent, et outre les marchands français, desquels en temps de paix y en vient en grande affluence, il y a six nations principales, lesquelles font le nombre de plus de mille marchands […] Et ceux-ci sont les Allemands, les Danois, les </a:t>
            </a:r>
            <a:r>
              <a:rPr lang="fr-FR" sz="1200" dirty="0" err="1" smtClean="0"/>
              <a:t>Osterlins</a:t>
            </a:r>
            <a:r>
              <a:rPr lang="fr-FR" sz="1200" dirty="0" smtClean="0"/>
              <a:t>[4] ensemble, les Italiens, Espagnols, Anglais et Portugais. Mais il y a peut-être plus d’Espagnols que d’autre nation […] Et à dire vrai, les étrangers vivent en plus grande liberté ici en Anvers, et par tous ces Pays-Bas, qu’on ne fait en quelque autre pays que ce soit de tout le monde […]</a:t>
            </a:r>
          </a:p>
          <a:p>
            <a:pPr algn="just"/>
            <a:r>
              <a:rPr lang="fr-FR" sz="1200" dirty="0" smtClean="0"/>
              <a:t>Tous ces marchands font un commerce incroyable tant en échange qu’en dépôt de marchandise […] et, soir et matin, ils vont à une certaine heure à la Bourse des Anglais, et là, l’espace de plus d’une heure à la fois, par le moyen de truchement de chacune langue, ils traitent de l’achat et la vente de toutes sortes de marchandises ; et après, un peu plus tard, ils vont à la nouvelle Bourse, qui est la place principale, et là ils parlent et traitent particulièrement des dépôts et des changes. »</a:t>
            </a:r>
          </a:p>
          <a:p>
            <a:pPr algn="r"/>
            <a:r>
              <a:rPr lang="fr-FR" sz="1200" dirty="0" err="1" smtClean="0"/>
              <a:t>Guicciardini</a:t>
            </a:r>
            <a:r>
              <a:rPr lang="fr-FR" sz="1200" dirty="0" smtClean="0"/>
              <a:t>, Description de tout le Pays-Bas, 1567.</a:t>
            </a:r>
            <a:endParaRPr lang="fr-FR" sz="1200" dirty="0"/>
          </a:p>
        </p:txBody>
      </p:sp>
    </p:spTree>
    <p:extLst>
      <p:ext uri="{BB962C8B-B14F-4D97-AF65-F5344CB8AC3E}">
        <p14:creationId xmlns:p14="http://schemas.microsoft.com/office/powerpoint/2010/main" val="3340515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80200" y="6273224"/>
            <a:ext cx="5483065" cy="584775"/>
          </a:xfrm>
          <a:prstGeom prst="rect">
            <a:avLst/>
          </a:prstGeom>
        </p:spPr>
        <p:txBody>
          <a:bodyPr wrap="square">
            <a:spAutoFit/>
          </a:bodyPr>
          <a:lstStyle/>
          <a:p>
            <a:pPr algn="r"/>
            <a:r>
              <a:rPr lang="fr-FR" sz="1600" b="0" i="0" u="none" strike="noStrike" dirty="0" smtClean="0">
                <a:solidFill>
                  <a:srgbClr val="212121"/>
                </a:solidFill>
                <a:effectLst/>
                <a:latin typeface="Calibri" panose="020F0502020204030204" pitchFamily="34" charset="0"/>
              </a:rPr>
              <a:t>Sujet 2 : Comment la nouvelle économie est-elle stimulée par l’or puis l’argent ?</a:t>
            </a:r>
          </a:p>
        </p:txBody>
      </p:sp>
      <p:pic>
        <p:nvPicPr>
          <p:cNvPr id="8" name="Image 7"/>
          <p:cNvPicPr>
            <a:picLocks noChangeAspect="1"/>
          </p:cNvPicPr>
          <p:nvPr/>
        </p:nvPicPr>
        <p:blipFill rotWithShape="1">
          <a:blip r:embed="rId2"/>
          <a:srcRect l="16842" r="68525"/>
          <a:stretch/>
        </p:blipFill>
        <p:spPr>
          <a:xfrm>
            <a:off x="0" y="0"/>
            <a:ext cx="1562470" cy="6858000"/>
          </a:xfrm>
          <a:prstGeom prst="rect">
            <a:avLst/>
          </a:prstGeom>
        </p:spPr>
      </p:pic>
      <p:sp>
        <p:nvSpPr>
          <p:cNvPr id="6" name="Rectangle 5"/>
          <p:cNvSpPr/>
          <p:nvPr/>
        </p:nvSpPr>
        <p:spPr>
          <a:xfrm>
            <a:off x="596569" y="-1"/>
            <a:ext cx="369332" cy="6858000"/>
          </a:xfrm>
          <a:prstGeom prst="rect">
            <a:avLst/>
          </a:prstGeom>
          <a:solidFill>
            <a:schemeClr val="bg1"/>
          </a:solidFill>
        </p:spPr>
        <p:txBody>
          <a:bodyPr vert="vert" wrap="square">
            <a:spAutoFit/>
          </a:bodyPr>
          <a:lstStyle/>
          <a:p>
            <a:pPr marL="66675" algn="ctr">
              <a:spcAft>
                <a:spcPts val="0"/>
              </a:spcAft>
            </a:pPr>
            <a:r>
              <a:rPr lang="fr-FR" sz="1200" b="1" dirty="0" smtClean="0">
                <a:effectLst/>
                <a:latin typeface="Verdana" panose="020B0604030504040204" pitchFamily="34" charset="0"/>
                <a:ea typeface="Verdana" panose="020B0604030504040204" pitchFamily="34" charset="0"/>
              </a:rPr>
              <a:t>L</a:t>
            </a:r>
            <a:r>
              <a:rPr lang="fr-FR" sz="1200" b="1" spc="-10" dirty="0" smtClean="0">
                <a:effectLst/>
                <a:latin typeface="Verdana" panose="020B0604030504040204" pitchFamily="34" charset="0"/>
                <a:ea typeface="Verdana" panose="020B0604030504040204" pitchFamily="34" charset="0"/>
              </a:rPr>
              <a:t>’</a:t>
            </a:r>
            <a:r>
              <a:rPr lang="fr-FR" sz="1200" b="1" dirty="0" smtClean="0">
                <a:effectLst/>
                <a:latin typeface="Verdana" panose="020B0604030504040204" pitchFamily="34" charset="0"/>
                <a:ea typeface="Verdana" panose="020B0604030504040204" pitchFamily="34" charset="0"/>
              </a:rPr>
              <a:t>a</a:t>
            </a:r>
            <a:r>
              <a:rPr lang="fr-FR" sz="1200" b="1" spc="5" dirty="0" smtClean="0">
                <a:effectLst/>
                <a:latin typeface="Verdana" panose="020B0604030504040204" pitchFamily="34" charset="0"/>
                <a:ea typeface="Verdana" panose="020B0604030504040204" pitchFamily="34" charset="0"/>
              </a:rPr>
              <a:t>n</a:t>
            </a:r>
            <a:r>
              <a:rPr lang="fr-FR" sz="1200" b="1" dirty="0" smtClean="0">
                <a:effectLst/>
                <a:latin typeface="Verdana" panose="020B0604030504040204" pitchFamily="34" charset="0"/>
                <a:ea typeface="Verdana" panose="020B0604030504040204" pitchFamily="34" charset="0"/>
              </a:rPr>
              <a:t>alyse </a:t>
            </a:r>
            <a:r>
              <a:rPr lang="fr-FR" sz="1200" b="1" spc="-5" dirty="0" smtClean="0">
                <a:effectLst/>
                <a:latin typeface="Verdana" panose="020B0604030504040204" pitchFamily="34" charset="0"/>
                <a:ea typeface="Verdana" panose="020B0604030504040204" pitchFamily="34" charset="0"/>
              </a:rPr>
              <a:t>c</a:t>
            </a:r>
            <a:r>
              <a:rPr lang="fr-FR" sz="1200" b="1" dirty="0" smtClean="0">
                <a:effectLst/>
                <a:latin typeface="Verdana" panose="020B0604030504040204" pitchFamily="34" charset="0"/>
                <a:ea typeface="Verdana" panose="020B0604030504040204" pitchFamily="34" charset="0"/>
              </a:rPr>
              <a:t>r</a:t>
            </a:r>
            <a:r>
              <a:rPr lang="fr-FR" sz="1200" b="1" spc="-10" dirty="0" smtClean="0">
                <a:effectLst/>
                <a:latin typeface="Verdana" panose="020B0604030504040204" pitchFamily="34" charset="0"/>
                <a:ea typeface="Verdana" panose="020B0604030504040204" pitchFamily="34" charset="0"/>
              </a:rPr>
              <a:t>i</a:t>
            </a:r>
            <a:r>
              <a:rPr lang="fr-FR" sz="1200" b="1" spc="5" dirty="0" smtClean="0">
                <a:effectLst/>
                <a:latin typeface="Verdana" panose="020B0604030504040204" pitchFamily="34" charset="0"/>
                <a:ea typeface="Verdana" panose="020B0604030504040204" pitchFamily="34" charset="0"/>
              </a:rPr>
              <a:t>t</a:t>
            </a:r>
            <a:r>
              <a:rPr lang="fr-FR" sz="1200" b="1" spc="-10" dirty="0" smtClean="0">
                <a:effectLst/>
                <a:latin typeface="Verdana" panose="020B0604030504040204" pitchFamily="34" charset="0"/>
                <a:ea typeface="Verdana" panose="020B0604030504040204" pitchFamily="34" charset="0"/>
              </a:rPr>
              <a:t>i</a:t>
            </a:r>
            <a:r>
              <a:rPr lang="fr-FR" sz="1200" b="1" spc="5" dirty="0" smtClean="0">
                <a:effectLst/>
                <a:latin typeface="Verdana" panose="020B0604030504040204" pitchFamily="34" charset="0"/>
                <a:ea typeface="Verdana" panose="020B0604030504040204" pitchFamily="34" charset="0"/>
              </a:rPr>
              <a:t>q</a:t>
            </a:r>
            <a:r>
              <a:rPr lang="fr-FR" sz="1200" b="1" spc="20" dirty="0" smtClean="0">
                <a:effectLst/>
                <a:latin typeface="Verdana" panose="020B0604030504040204" pitchFamily="34" charset="0"/>
                <a:ea typeface="Verdana" panose="020B0604030504040204" pitchFamily="34" charset="0"/>
              </a:rPr>
              <a:t>u</a:t>
            </a:r>
            <a:r>
              <a:rPr lang="fr-FR" sz="1200" b="1" dirty="0" smtClean="0">
                <a:effectLst/>
                <a:latin typeface="Verdana" panose="020B0604030504040204" pitchFamily="34" charset="0"/>
                <a:ea typeface="Verdana" panose="020B0604030504040204" pitchFamily="34" charset="0"/>
              </a:rPr>
              <a:t>e</a:t>
            </a:r>
            <a:r>
              <a:rPr lang="fr-FR" sz="1200" b="1" spc="-5" dirty="0" smtClean="0">
                <a:effectLst/>
                <a:latin typeface="Verdana" panose="020B0604030504040204" pitchFamily="34" charset="0"/>
                <a:ea typeface="Verdana" panose="020B0604030504040204" pitchFamily="34" charset="0"/>
              </a:rPr>
              <a:t> </a:t>
            </a:r>
            <a:r>
              <a:rPr lang="fr-FR" sz="1200" b="1" spc="5" dirty="0" smtClean="0">
                <a:effectLst/>
                <a:latin typeface="Verdana" panose="020B0604030504040204" pitchFamily="34" charset="0"/>
                <a:ea typeface="Verdana" panose="020B0604030504040204" pitchFamily="34" charset="0"/>
              </a:rPr>
              <a:t>d</a:t>
            </a:r>
            <a:r>
              <a:rPr lang="fr-FR" sz="1200" b="1" spc="-10" dirty="0" smtClean="0">
                <a:effectLst/>
                <a:latin typeface="Verdana" panose="020B0604030504040204" pitchFamily="34" charset="0"/>
                <a:ea typeface="Verdana" panose="020B0604030504040204" pitchFamily="34" charset="0"/>
              </a:rPr>
              <a:t>’</a:t>
            </a:r>
            <a:r>
              <a:rPr lang="fr-FR" sz="1200" b="1" spc="5" dirty="0" smtClean="0">
                <a:effectLst/>
                <a:latin typeface="Verdana" panose="020B0604030504040204" pitchFamily="34" charset="0"/>
                <a:ea typeface="Verdana" panose="020B0604030504040204" pitchFamily="34" charset="0"/>
              </a:rPr>
              <a:t>u</a:t>
            </a:r>
            <a:r>
              <a:rPr lang="fr-FR" sz="1200" b="1" dirty="0" smtClean="0">
                <a:effectLst/>
                <a:latin typeface="Verdana" panose="020B0604030504040204" pitchFamily="34" charset="0"/>
                <a:ea typeface="Verdana" panose="020B0604030504040204" pitchFamily="34" charset="0"/>
              </a:rPr>
              <a:t>n </a:t>
            </a:r>
            <a:r>
              <a:rPr lang="fr-FR" sz="1200" b="1" spc="5" dirty="0" smtClean="0">
                <a:effectLst/>
                <a:latin typeface="Verdana" panose="020B0604030504040204" pitchFamily="34" charset="0"/>
                <a:ea typeface="Verdana" panose="020B0604030504040204" pitchFamily="34" charset="0"/>
              </a:rPr>
              <a:t>d</a:t>
            </a:r>
            <a:r>
              <a:rPr lang="fr-FR" sz="1200" b="1" dirty="0" smtClean="0">
                <a:effectLst/>
                <a:latin typeface="Verdana" panose="020B0604030504040204" pitchFamily="34" charset="0"/>
                <a:ea typeface="Verdana" panose="020B0604030504040204" pitchFamily="34" charset="0"/>
              </a:rPr>
              <a:t>o</a:t>
            </a:r>
            <a:r>
              <a:rPr lang="fr-FR" sz="1200" b="1" spc="-5" dirty="0" smtClean="0">
                <a:effectLst/>
                <a:latin typeface="Verdana" panose="020B0604030504040204" pitchFamily="34" charset="0"/>
                <a:ea typeface="Verdana" panose="020B0604030504040204" pitchFamily="34" charset="0"/>
              </a:rPr>
              <a:t>c</a:t>
            </a:r>
            <a:r>
              <a:rPr lang="fr-FR" sz="1200" b="1" spc="5" dirty="0" smtClean="0">
                <a:effectLst/>
                <a:latin typeface="Verdana" panose="020B0604030504040204" pitchFamily="34" charset="0"/>
                <a:ea typeface="Verdana" panose="020B0604030504040204" pitchFamily="34" charset="0"/>
              </a:rPr>
              <a:t>u</a:t>
            </a:r>
            <a:r>
              <a:rPr lang="fr-FR" sz="1200" b="1" spc="-10" dirty="0" smtClean="0">
                <a:effectLst/>
                <a:latin typeface="Verdana" panose="020B0604030504040204" pitchFamily="34" charset="0"/>
                <a:ea typeface="Verdana" panose="020B0604030504040204" pitchFamily="34" charset="0"/>
              </a:rPr>
              <a:t>m</a:t>
            </a:r>
            <a:r>
              <a:rPr lang="fr-FR" sz="1200" b="1" dirty="0" smtClean="0">
                <a:effectLst/>
                <a:latin typeface="Verdana" panose="020B0604030504040204" pitchFamily="34" charset="0"/>
                <a:ea typeface="Verdana" panose="020B0604030504040204" pitchFamily="34" charset="0"/>
              </a:rPr>
              <a:t>e</a:t>
            </a:r>
            <a:r>
              <a:rPr lang="fr-FR" sz="1200" b="1" spc="-5" dirty="0" smtClean="0">
                <a:effectLst/>
                <a:latin typeface="Verdana" panose="020B0604030504040204" pitchFamily="34" charset="0"/>
                <a:ea typeface="Verdana" panose="020B0604030504040204" pitchFamily="34" charset="0"/>
              </a:rPr>
              <a:t>n</a:t>
            </a:r>
            <a:r>
              <a:rPr lang="fr-FR" sz="1200" b="1" dirty="0" smtClean="0">
                <a:effectLst/>
                <a:latin typeface="Verdana" panose="020B0604030504040204" pitchFamily="34" charset="0"/>
                <a:ea typeface="Verdana" panose="020B0604030504040204" pitchFamily="34" charset="0"/>
              </a:rPr>
              <a:t>t</a:t>
            </a:r>
            <a:r>
              <a:rPr lang="fr-FR" sz="1200" b="1" spc="10" dirty="0" smtClean="0">
                <a:effectLst/>
                <a:latin typeface="Verdana" panose="020B0604030504040204" pitchFamily="34" charset="0"/>
                <a:ea typeface="Verdana" panose="020B0604030504040204" pitchFamily="34" charset="0"/>
              </a:rPr>
              <a:t> </a:t>
            </a:r>
            <a:r>
              <a:rPr lang="fr-FR" sz="1200" b="1" dirty="0" smtClean="0">
                <a:effectLst/>
                <a:latin typeface="Verdana" panose="020B0604030504040204" pitchFamily="34" charset="0"/>
                <a:ea typeface="Verdana" panose="020B0604030504040204" pitchFamily="34" charset="0"/>
              </a:rPr>
              <a:t>sel</a:t>
            </a:r>
            <a:r>
              <a:rPr lang="fr-FR" sz="1200" b="1" spc="-5" dirty="0" smtClean="0">
                <a:effectLst/>
                <a:latin typeface="Verdana" panose="020B0604030504040204" pitchFamily="34" charset="0"/>
                <a:ea typeface="Verdana" panose="020B0604030504040204" pitchFamily="34" charset="0"/>
              </a:rPr>
              <a:t>o</a:t>
            </a:r>
            <a:r>
              <a:rPr lang="fr-FR" sz="1200" b="1" dirty="0" smtClean="0">
                <a:effectLst/>
                <a:latin typeface="Verdana" panose="020B0604030504040204" pitchFamily="34" charset="0"/>
                <a:ea typeface="Verdana" panose="020B0604030504040204" pitchFamily="34" charset="0"/>
              </a:rPr>
              <a:t>n</a:t>
            </a:r>
            <a:r>
              <a:rPr lang="fr-FR" sz="1200" b="1" spc="10" dirty="0" smtClean="0">
                <a:effectLst/>
                <a:latin typeface="Verdana" panose="020B0604030504040204" pitchFamily="34" charset="0"/>
                <a:ea typeface="Verdana" panose="020B0604030504040204" pitchFamily="34" charset="0"/>
              </a:rPr>
              <a:t> </a:t>
            </a:r>
            <a:r>
              <a:rPr lang="fr-FR" sz="1200" b="1" spc="-5" dirty="0" smtClean="0">
                <a:effectLst/>
                <a:latin typeface="Verdana" panose="020B0604030504040204" pitchFamily="34" charset="0"/>
                <a:ea typeface="Verdana" panose="020B0604030504040204" pitchFamily="34" charset="0"/>
              </a:rPr>
              <a:t>u</a:t>
            </a:r>
            <a:r>
              <a:rPr lang="fr-FR" sz="1200" b="1" spc="5" dirty="0" smtClean="0">
                <a:effectLst/>
                <a:latin typeface="Verdana" panose="020B0604030504040204" pitchFamily="34" charset="0"/>
                <a:ea typeface="Verdana" panose="020B0604030504040204" pitchFamily="34" charset="0"/>
              </a:rPr>
              <a:t>n</a:t>
            </a:r>
            <a:r>
              <a:rPr lang="fr-FR" sz="1200" b="1" dirty="0" smtClean="0">
                <a:effectLst/>
                <a:latin typeface="Verdana" panose="020B0604030504040204" pitchFamily="34" charset="0"/>
                <a:ea typeface="Verdana" panose="020B0604030504040204" pitchFamily="34" charset="0"/>
              </a:rPr>
              <a:t>e a</a:t>
            </a:r>
            <a:r>
              <a:rPr lang="fr-FR" sz="1200" b="1" spc="5" dirty="0" smtClean="0">
                <a:effectLst/>
                <a:latin typeface="Verdana" panose="020B0604030504040204" pitchFamily="34" charset="0"/>
                <a:ea typeface="Verdana" panose="020B0604030504040204" pitchFamily="34" charset="0"/>
              </a:rPr>
              <a:t>pp</a:t>
            </a:r>
            <a:r>
              <a:rPr lang="fr-FR" sz="1200" b="1" dirty="0" smtClean="0">
                <a:effectLst/>
                <a:latin typeface="Verdana" panose="020B0604030504040204" pitchFamily="34" charset="0"/>
                <a:ea typeface="Verdana" panose="020B0604030504040204" pitchFamily="34" charset="0"/>
              </a:rPr>
              <a:t>r</a:t>
            </a:r>
            <a:r>
              <a:rPr lang="fr-FR" sz="1200" b="1" spc="5" dirty="0" smtClean="0">
                <a:effectLst/>
                <a:latin typeface="Verdana" panose="020B0604030504040204" pitchFamily="34" charset="0"/>
                <a:ea typeface="Verdana" panose="020B0604030504040204" pitchFamily="34" charset="0"/>
              </a:rPr>
              <a:t>o</a:t>
            </a:r>
            <a:r>
              <a:rPr lang="fr-FR" sz="1200" b="1" spc="-15" dirty="0" smtClean="0">
                <a:effectLst/>
                <a:latin typeface="Verdana" panose="020B0604030504040204" pitchFamily="34" charset="0"/>
                <a:ea typeface="Verdana" panose="020B0604030504040204" pitchFamily="34" charset="0"/>
              </a:rPr>
              <a:t>c</a:t>
            </a:r>
            <a:r>
              <a:rPr lang="fr-FR" sz="1200" b="1" spc="5" dirty="0" smtClean="0">
                <a:effectLst/>
                <a:latin typeface="Verdana" panose="020B0604030504040204" pitchFamily="34" charset="0"/>
                <a:ea typeface="Verdana" panose="020B0604030504040204" pitchFamily="34" charset="0"/>
              </a:rPr>
              <a:t>h</a:t>
            </a:r>
            <a:r>
              <a:rPr lang="fr-FR" sz="1200" b="1" dirty="0" smtClean="0">
                <a:effectLst/>
                <a:latin typeface="Verdana" panose="020B0604030504040204" pitchFamily="34" charset="0"/>
                <a:ea typeface="Verdana" panose="020B0604030504040204" pitchFamily="34" charset="0"/>
              </a:rPr>
              <a:t>e</a:t>
            </a:r>
            <a:r>
              <a:rPr lang="fr-FR" sz="1200" b="1" spc="-5" dirty="0" smtClean="0">
                <a:effectLst/>
                <a:latin typeface="Verdana" panose="020B0604030504040204" pitchFamily="34" charset="0"/>
                <a:ea typeface="Verdana" panose="020B0604030504040204" pitchFamily="34" charset="0"/>
              </a:rPr>
              <a:t> </a:t>
            </a:r>
            <a:r>
              <a:rPr lang="fr-FR" sz="1200" b="1" spc="5" dirty="0" smtClean="0">
                <a:effectLst/>
                <a:latin typeface="Verdana" panose="020B0604030504040204" pitchFamily="34" charset="0"/>
                <a:ea typeface="Verdana" panose="020B0604030504040204" pitchFamily="34" charset="0"/>
              </a:rPr>
              <a:t>h</a:t>
            </a:r>
            <a:r>
              <a:rPr lang="fr-FR" sz="1200" b="1" dirty="0" smtClean="0">
                <a:effectLst/>
                <a:latin typeface="Verdana" panose="020B0604030504040204" pitchFamily="34" charset="0"/>
                <a:ea typeface="Verdana" panose="020B0604030504040204" pitchFamily="34" charset="0"/>
              </a:rPr>
              <a:t>is</a:t>
            </a:r>
            <a:r>
              <a:rPr lang="fr-FR" sz="1200" b="1" spc="5" dirty="0" smtClean="0">
                <a:effectLst/>
                <a:latin typeface="Verdana" panose="020B0604030504040204" pitchFamily="34" charset="0"/>
                <a:ea typeface="Verdana" panose="020B0604030504040204" pitchFamily="34" charset="0"/>
              </a:rPr>
              <a:t>t</a:t>
            </a:r>
            <a:r>
              <a:rPr lang="fr-FR" sz="1200" b="1" dirty="0" smtClean="0">
                <a:effectLst/>
                <a:latin typeface="Verdana" panose="020B0604030504040204" pitchFamily="34" charset="0"/>
                <a:ea typeface="Verdana" panose="020B0604030504040204" pitchFamily="34" charset="0"/>
              </a:rPr>
              <a:t>o</a:t>
            </a:r>
            <a:r>
              <a:rPr lang="fr-FR" sz="1200" b="1" spc="-10" dirty="0" smtClean="0">
                <a:effectLst/>
                <a:latin typeface="Verdana" panose="020B0604030504040204" pitchFamily="34" charset="0"/>
                <a:ea typeface="Verdana" panose="020B0604030504040204" pitchFamily="34" charset="0"/>
              </a:rPr>
              <a:t>r</a:t>
            </a:r>
            <a:r>
              <a:rPr lang="fr-FR" sz="1200" b="1" dirty="0" smtClean="0">
                <a:effectLst/>
                <a:latin typeface="Verdana" panose="020B0604030504040204" pitchFamily="34" charset="0"/>
                <a:ea typeface="Verdana" panose="020B0604030504040204" pitchFamily="34" charset="0"/>
              </a:rPr>
              <a:t>i</a:t>
            </a:r>
            <a:r>
              <a:rPr lang="fr-FR" sz="1200" b="1" spc="5" dirty="0" smtClean="0">
                <a:effectLst/>
                <a:latin typeface="Verdana" panose="020B0604030504040204" pitchFamily="34" charset="0"/>
                <a:ea typeface="Verdana" panose="020B0604030504040204" pitchFamily="34" charset="0"/>
              </a:rPr>
              <a:t>q</a:t>
            </a:r>
            <a:r>
              <a:rPr lang="fr-FR" sz="1200" b="1" spc="-5" dirty="0" smtClean="0">
                <a:effectLst/>
                <a:latin typeface="Verdana" panose="020B0604030504040204" pitchFamily="34" charset="0"/>
                <a:ea typeface="Verdana" panose="020B0604030504040204" pitchFamily="34" charset="0"/>
              </a:rPr>
              <a:t>u</a:t>
            </a:r>
            <a:r>
              <a:rPr lang="fr-FR" sz="1200" b="1" dirty="0" smtClean="0">
                <a:effectLst/>
                <a:latin typeface="Verdana" panose="020B0604030504040204" pitchFamily="34" charset="0"/>
                <a:ea typeface="Verdana" panose="020B0604030504040204" pitchFamily="34" charset="0"/>
              </a:rPr>
              <a:t>e</a:t>
            </a:r>
            <a:endParaRPr lang="fr-FR" sz="1200" b="1" dirty="0">
              <a:solidFill>
                <a:schemeClr val="bg1"/>
              </a:solidFill>
              <a:latin typeface="Verdana" panose="020B0604030504040204" pitchFamily="34" charset="0"/>
              <a:ea typeface="Verdana" panose="020B0604030504040204" pitchFamily="34" charset="0"/>
            </a:endParaRPr>
          </a:p>
        </p:txBody>
      </p:sp>
      <p:sp>
        <p:nvSpPr>
          <p:cNvPr id="5" name="Rectangle 4"/>
          <p:cNvSpPr/>
          <p:nvPr/>
        </p:nvSpPr>
        <p:spPr>
          <a:xfrm>
            <a:off x="6849533" y="157728"/>
            <a:ext cx="5202765" cy="3670877"/>
          </a:xfrm>
          <a:prstGeom prst="rect">
            <a:avLst/>
          </a:prstGeom>
          <a:solidFill>
            <a:schemeClr val="accent1">
              <a:lumMod val="20000"/>
              <a:lumOff val="80000"/>
            </a:schemeClr>
          </a:solidFill>
        </p:spPr>
        <p:txBody>
          <a:bodyPr wrap="square">
            <a:spAutoFit/>
          </a:bodyPr>
          <a:lstStyle/>
          <a:p>
            <a:pPr algn="just">
              <a:spcAft>
                <a:spcPts val="0"/>
              </a:spcAft>
            </a:pPr>
            <a:r>
              <a:rPr lang="fr-FR" sz="1100" b="1" dirty="0" smtClean="0">
                <a:ea typeface="Times New Roman" panose="02020603050405020304" pitchFamily="18" charset="0"/>
              </a:rPr>
              <a:t>Analyse historique  1 : l’historien Fernand Braudel évoque le lien entre l’extension du commerce vers l’Inde et la circulation monétaire en Europe</a:t>
            </a:r>
            <a:endParaRPr lang="fr-FR" sz="1100" b="1" dirty="0" smtClean="0">
              <a:effectLst/>
              <a:ea typeface="Times New Roman" panose="02020603050405020304" pitchFamily="18" charset="0"/>
            </a:endParaRPr>
          </a:p>
          <a:p>
            <a:pPr algn="just">
              <a:spcAft>
                <a:spcPts val="0"/>
              </a:spcAft>
            </a:pPr>
            <a:r>
              <a:rPr lang="fr-FR" sz="1100" dirty="0" smtClean="0">
                <a:effectLst/>
                <a:ea typeface="Times New Roman" panose="02020603050405020304" pitchFamily="18" charset="0"/>
              </a:rPr>
              <a:t>En 1498, Vasco de Gama venait à Calicut, en reconnaissance ; en 1500, Alvarez Cabral y revenait en négociant ; en 1502-1503, le second voyage de Vasco de Gama s’accomplissait avec une grosse flotte marchande. Et brusquement, tout un monde d’affaires et de transactions se révélait aux imaginations et aux convoitises portugaises. Dès lors, le tableau changea. Au début, les navires arabes, chargés de poivres et d’épices, se laissent capturer, sans bourse délier, par les lusitaniens. Mais les Portugais manquaient toujours de l’or soudanais nécessaire aux échanges avec l’Inde, encore sous le contrôle des Arabes et surtout des Génois en Méditerranée. […] Les premiers envois de métaux précieux, or et argent (car il eut des envois d’or américain jusque vers 1550), parviennent en Espagne au début du même siècle. Mais ils ne prennent leur pleine importance qu’à partir de 1550 environ. Dès lors, les arrivées de métal blanc ne cessent d’augmenter, au cours du siècle, de façon quasiment régulière. L’argent sort à flots d’Espagne, et il suit le trajet maritime de Laredo [Galice] ou des ports voisins de la côte Cantabre, jusqu’à Anvers [Pays-Bas Espagnols]. Entre ces deux villes coule un fleuve d’argent d’une importance extrême pour la vie économique de l’Europe entière. Une autre partie de cet argent trouvait à sortir d’Espagne par le chemin du Portugal, grâce à l’intermédiaire des Juifs intéressés au commerce des Indes portugaises. </a:t>
            </a:r>
          </a:p>
          <a:p>
            <a:pPr algn="r">
              <a:lnSpc>
                <a:spcPct val="107000"/>
              </a:lnSpc>
              <a:spcAft>
                <a:spcPts val="0"/>
              </a:spcAft>
            </a:pPr>
            <a:r>
              <a:rPr lang="fr-FR" sz="1100" dirty="0" smtClean="0">
                <a:effectLst/>
                <a:ea typeface="Calibri" panose="020F0502020204030204" pitchFamily="34" charset="0"/>
                <a:cs typeface="Calibri" panose="020F0502020204030204" pitchFamily="34" charset="0"/>
              </a:rPr>
              <a:t>Braudel Fernand. Monnaies et civilisations : de l'or du Soudan à l'argent d'Amérique. In: Annales. Economies, sociétés, civilisations. 1</a:t>
            </a:r>
            <a:r>
              <a:rPr lang="fr-FR" sz="1100" dirty="0" smtClean="0">
                <a:effectLst/>
                <a:ea typeface="Code2000"/>
                <a:cs typeface="Calibri" panose="020F0502020204030204" pitchFamily="34" charset="0"/>
              </a:rPr>
              <a:t>ᵉ </a:t>
            </a:r>
            <a:r>
              <a:rPr lang="fr-FR" sz="1100" dirty="0" smtClean="0">
                <a:effectLst/>
                <a:ea typeface="Calibri" panose="020F0502020204030204" pitchFamily="34" charset="0"/>
                <a:cs typeface="Calibri" panose="020F0502020204030204" pitchFamily="34" charset="0"/>
              </a:rPr>
              <a:t>année, N. 1, 1946.</a:t>
            </a:r>
            <a:r>
              <a:rPr lang="fr-FR" sz="1100" dirty="0" smtClean="0">
                <a:effectLst/>
                <a:ea typeface="Times New Roman" panose="02020603050405020304" pitchFamily="18" charset="0"/>
              </a:rPr>
              <a:t> </a:t>
            </a:r>
            <a:endParaRPr lang="fr-FR" sz="1100" dirty="0">
              <a:effectLst/>
              <a:ea typeface="Times New Roman" panose="02020603050405020304" pitchFamily="18" charset="0"/>
            </a:endParaRPr>
          </a:p>
        </p:txBody>
      </p:sp>
      <p:cxnSp>
        <p:nvCxnSpPr>
          <p:cNvPr id="9" name="Connecteur droit 8"/>
          <p:cNvCxnSpPr/>
          <p:nvPr/>
        </p:nvCxnSpPr>
        <p:spPr>
          <a:xfrm>
            <a:off x="6668879" y="157728"/>
            <a:ext cx="11321" cy="66275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rotWithShape="1">
          <a:blip r:embed="rId3"/>
          <a:srcRect l="62293" t="32408" r="7013" b="18055"/>
          <a:stretch/>
        </p:blipFill>
        <p:spPr>
          <a:xfrm>
            <a:off x="1655602" y="157728"/>
            <a:ext cx="4914529" cy="2170605"/>
          </a:xfrm>
          <a:prstGeom prst="rect">
            <a:avLst/>
          </a:prstGeom>
        </p:spPr>
      </p:pic>
      <p:pic>
        <p:nvPicPr>
          <p:cNvPr id="3" name="Image 2"/>
          <p:cNvPicPr>
            <a:picLocks noChangeAspect="1"/>
          </p:cNvPicPr>
          <p:nvPr/>
        </p:nvPicPr>
        <p:blipFill>
          <a:blip r:embed="rId4"/>
          <a:stretch>
            <a:fillRect/>
          </a:stretch>
        </p:blipFill>
        <p:spPr>
          <a:xfrm>
            <a:off x="1649799" y="2388016"/>
            <a:ext cx="1466942" cy="1574605"/>
          </a:xfrm>
          <a:prstGeom prst="rect">
            <a:avLst/>
          </a:prstGeom>
        </p:spPr>
      </p:pic>
      <p:pic>
        <p:nvPicPr>
          <p:cNvPr id="4" name="Image 3"/>
          <p:cNvPicPr>
            <a:picLocks noChangeAspect="1"/>
          </p:cNvPicPr>
          <p:nvPr/>
        </p:nvPicPr>
        <p:blipFill>
          <a:blip r:embed="rId5"/>
          <a:stretch>
            <a:fillRect/>
          </a:stretch>
        </p:blipFill>
        <p:spPr>
          <a:xfrm>
            <a:off x="3186357" y="2388016"/>
            <a:ext cx="1736990" cy="1574605"/>
          </a:xfrm>
          <a:prstGeom prst="rect">
            <a:avLst/>
          </a:prstGeom>
        </p:spPr>
      </p:pic>
      <p:pic>
        <p:nvPicPr>
          <p:cNvPr id="10" name="Image 9"/>
          <p:cNvPicPr>
            <a:picLocks noChangeAspect="1"/>
          </p:cNvPicPr>
          <p:nvPr/>
        </p:nvPicPr>
        <p:blipFill>
          <a:blip r:embed="rId6"/>
          <a:stretch>
            <a:fillRect/>
          </a:stretch>
        </p:blipFill>
        <p:spPr>
          <a:xfrm>
            <a:off x="1649799" y="4047921"/>
            <a:ext cx="1536558" cy="1185723"/>
          </a:xfrm>
          <a:prstGeom prst="rect">
            <a:avLst/>
          </a:prstGeom>
        </p:spPr>
      </p:pic>
      <p:pic>
        <p:nvPicPr>
          <p:cNvPr id="11" name="Image 10"/>
          <p:cNvPicPr>
            <a:picLocks noChangeAspect="1"/>
          </p:cNvPicPr>
          <p:nvPr/>
        </p:nvPicPr>
        <p:blipFill>
          <a:blip r:embed="rId7"/>
          <a:stretch>
            <a:fillRect/>
          </a:stretch>
        </p:blipFill>
        <p:spPr>
          <a:xfrm>
            <a:off x="3231436" y="4055927"/>
            <a:ext cx="1691911" cy="1161653"/>
          </a:xfrm>
          <a:prstGeom prst="rect">
            <a:avLst/>
          </a:prstGeom>
        </p:spPr>
      </p:pic>
      <p:pic>
        <p:nvPicPr>
          <p:cNvPr id="12" name="Image 11"/>
          <p:cNvPicPr>
            <a:picLocks noChangeAspect="1"/>
          </p:cNvPicPr>
          <p:nvPr/>
        </p:nvPicPr>
        <p:blipFill>
          <a:blip r:embed="rId8"/>
          <a:stretch>
            <a:fillRect/>
          </a:stretch>
        </p:blipFill>
        <p:spPr>
          <a:xfrm>
            <a:off x="1649799" y="5326950"/>
            <a:ext cx="3273548" cy="1400716"/>
          </a:xfrm>
          <a:prstGeom prst="rect">
            <a:avLst/>
          </a:prstGeom>
        </p:spPr>
      </p:pic>
      <p:sp>
        <p:nvSpPr>
          <p:cNvPr id="13" name="ZoneTexte 12"/>
          <p:cNvSpPr txBox="1"/>
          <p:nvPr/>
        </p:nvSpPr>
        <p:spPr>
          <a:xfrm>
            <a:off x="5010677" y="2388016"/>
            <a:ext cx="1559456" cy="4339650"/>
          </a:xfrm>
          <a:prstGeom prst="rect">
            <a:avLst/>
          </a:prstGeom>
          <a:solidFill>
            <a:schemeClr val="accent6">
              <a:lumMod val="20000"/>
              <a:lumOff val="80000"/>
            </a:schemeClr>
          </a:solidFill>
        </p:spPr>
        <p:txBody>
          <a:bodyPr wrap="square" rtlCol="0">
            <a:spAutoFit/>
          </a:bodyPr>
          <a:lstStyle/>
          <a:p>
            <a:r>
              <a:rPr lang="fr-FR" sz="1200" b="1" dirty="0" smtClean="0"/>
              <a:t>Document source 2 : Le port de Séville d’après Alonso </a:t>
            </a:r>
            <a:r>
              <a:rPr lang="fr-FR" sz="1200" b="1" dirty="0" err="1" smtClean="0"/>
              <a:t>Sánchez</a:t>
            </a:r>
            <a:r>
              <a:rPr lang="fr-FR" sz="1200" b="1" dirty="0" smtClean="0"/>
              <a:t>-Coello, fin du XVIᵉ siècle, huile sur toile.</a:t>
            </a:r>
          </a:p>
          <a:p>
            <a:r>
              <a:rPr lang="fr-FR" sz="1200" b="1" dirty="0" smtClean="0"/>
              <a:t>Détails :</a:t>
            </a:r>
            <a:endParaRPr lang="fr-FR" sz="1200" b="1" dirty="0"/>
          </a:p>
          <a:p>
            <a:pPr marL="228600" indent="-228600">
              <a:buAutoNum type="arabicPeriod"/>
            </a:pPr>
            <a:r>
              <a:rPr lang="fr-FR" sz="1200" b="1" dirty="0" smtClean="0"/>
              <a:t>La cathédrale Notre Dame du Siège</a:t>
            </a:r>
          </a:p>
          <a:p>
            <a:pPr marL="228600" indent="-228600">
              <a:buAutoNum type="arabicPeriod"/>
            </a:pPr>
            <a:r>
              <a:rPr lang="fr-FR" sz="1200" b="1" dirty="0" smtClean="0"/>
              <a:t>Une galère méditerranéenne</a:t>
            </a:r>
          </a:p>
          <a:p>
            <a:pPr marL="228600" indent="-228600">
              <a:buAutoNum type="arabicPeriod"/>
            </a:pPr>
            <a:r>
              <a:rPr lang="fr-FR" sz="1200" b="1" dirty="0" smtClean="0"/>
              <a:t>Une caravelle atlantique</a:t>
            </a:r>
          </a:p>
          <a:p>
            <a:pPr marL="228600" indent="-228600">
              <a:buAutoNum type="arabicPeriod"/>
            </a:pPr>
            <a:r>
              <a:rPr lang="fr-FR" sz="1200" b="1" dirty="0" smtClean="0"/>
              <a:t>Les chantiers naval</a:t>
            </a:r>
          </a:p>
          <a:p>
            <a:pPr marL="228600" indent="-228600">
              <a:buAutoNum type="arabicPeriod"/>
            </a:pPr>
            <a:r>
              <a:rPr lang="fr-FR" sz="1200" b="1" dirty="0" smtClean="0"/>
              <a:t>Les quai et l’animation liée au commerce</a:t>
            </a:r>
            <a:endParaRPr lang="fr-FR" sz="1200" dirty="0" smtClean="0"/>
          </a:p>
          <a:p>
            <a:endParaRPr lang="fr-FR" sz="1200" dirty="0"/>
          </a:p>
          <a:p>
            <a:endParaRPr lang="fr-FR" sz="1200" dirty="0" smtClean="0"/>
          </a:p>
          <a:p>
            <a:endParaRPr lang="fr-FR" sz="1200" dirty="0"/>
          </a:p>
          <a:p>
            <a:endParaRPr lang="fr-FR" sz="1200" dirty="0"/>
          </a:p>
        </p:txBody>
      </p:sp>
      <p:sp>
        <p:nvSpPr>
          <p:cNvPr id="14" name="ZoneTexte 13"/>
          <p:cNvSpPr txBox="1"/>
          <p:nvPr/>
        </p:nvSpPr>
        <p:spPr>
          <a:xfrm>
            <a:off x="1752600" y="2489200"/>
            <a:ext cx="237067" cy="369332"/>
          </a:xfrm>
          <a:prstGeom prst="rect">
            <a:avLst/>
          </a:prstGeom>
          <a:noFill/>
        </p:spPr>
        <p:txBody>
          <a:bodyPr wrap="square" rtlCol="0">
            <a:spAutoFit/>
          </a:bodyPr>
          <a:lstStyle/>
          <a:p>
            <a:r>
              <a:rPr lang="fr-FR" dirty="0" smtClean="0"/>
              <a:t>1</a:t>
            </a:r>
            <a:endParaRPr lang="fr-FR" dirty="0"/>
          </a:p>
        </p:txBody>
      </p:sp>
      <p:sp>
        <p:nvSpPr>
          <p:cNvPr id="15" name="ZoneTexte 14"/>
          <p:cNvSpPr txBox="1"/>
          <p:nvPr/>
        </p:nvSpPr>
        <p:spPr>
          <a:xfrm>
            <a:off x="3256959" y="3642975"/>
            <a:ext cx="237067" cy="369332"/>
          </a:xfrm>
          <a:prstGeom prst="rect">
            <a:avLst/>
          </a:prstGeom>
          <a:noFill/>
        </p:spPr>
        <p:txBody>
          <a:bodyPr wrap="square" rtlCol="0">
            <a:spAutoFit/>
          </a:bodyPr>
          <a:lstStyle/>
          <a:p>
            <a:r>
              <a:rPr lang="fr-FR" dirty="0" smtClean="0"/>
              <a:t>2</a:t>
            </a:r>
            <a:endParaRPr lang="fr-FR" dirty="0"/>
          </a:p>
        </p:txBody>
      </p:sp>
      <p:sp>
        <p:nvSpPr>
          <p:cNvPr id="16" name="ZoneTexte 15"/>
          <p:cNvSpPr txBox="1"/>
          <p:nvPr/>
        </p:nvSpPr>
        <p:spPr>
          <a:xfrm>
            <a:off x="1634066" y="4090788"/>
            <a:ext cx="237067" cy="369332"/>
          </a:xfrm>
          <a:prstGeom prst="rect">
            <a:avLst/>
          </a:prstGeom>
          <a:noFill/>
        </p:spPr>
        <p:txBody>
          <a:bodyPr wrap="square" rtlCol="0">
            <a:spAutoFit/>
          </a:bodyPr>
          <a:lstStyle/>
          <a:p>
            <a:r>
              <a:rPr lang="fr-FR" dirty="0" smtClean="0"/>
              <a:t>3</a:t>
            </a:r>
            <a:endParaRPr lang="fr-FR" dirty="0"/>
          </a:p>
        </p:txBody>
      </p:sp>
      <p:sp>
        <p:nvSpPr>
          <p:cNvPr id="17" name="ZoneTexte 16"/>
          <p:cNvSpPr txBox="1"/>
          <p:nvPr/>
        </p:nvSpPr>
        <p:spPr>
          <a:xfrm>
            <a:off x="3285103" y="4910965"/>
            <a:ext cx="237067" cy="369332"/>
          </a:xfrm>
          <a:prstGeom prst="rect">
            <a:avLst/>
          </a:prstGeom>
          <a:noFill/>
        </p:spPr>
        <p:txBody>
          <a:bodyPr wrap="square" rtlCol="0">
            <a:spAutoFit/>
          </a:bodyPr>
          <a:lstStyle/>
          <a:p>
            <a:r>
              <a:rPr lang="fr-FR" dirty="0" smtClean="0"/>
              <a:t>4</a:t>
            </a:r>
            <a:endParaRPr lang="fr-FR" dirty="0"/>
          </a:p>
        </p:txBody>
      </p:sp>
      <p:sp>
        <p:nvSpPr>
          <p:cNvPr id="18" name="ZoneTexte 17"/>
          <p:cNvSpPr txBox="1"/>
          <p:nvPr/>
        </p:nvSpPr>
        <p:spPr>
          <a:xfrm>
            <a:off x="1661216" y="5396477"/>
            <a:ext cx="237067" cy="369332"/>
          </a:xfrm>
          <a:prstGeom prst="rect">
            <a:avLst/>
          </a:prstGeom>
          <a:noFill/>
        </p:spPr>
        <p:txBody>
          <a:bodyPr wrap="square" rtlCol="0">
            <a:spAutoFit/>
          </a:bodyPr>
          <a:lstStyle/>
          <a:p>
            <a:r>
              <a:rPr lang="fr-FR" dirty="0" smtClean="0"/>
              <a:t>5</a:t>
            </a:r>
            <a:endParaRPr lang="fr-FR" dirty="0"/>
          </a:p>
        </p:txBody>
      </p:sp>
      <p:sp>
        <p:nvSpPr>
          <p:cNvPr id="19" name="ZoneTexte 18"/>
          <p:cNvSpPr txBox="1"/>
          <p:nvPr/>
        </p:nvSpPr>
        <p:spPr>
          <a:xfrm>
            <a:off x="6820670" y="4012307"/>
            <a:ext cx="5231628" cy="1754326"/>
          </a:xfrm>
          <a:prstGeom prst="rect">
            <a:avLst/>
          </a:prstGeom>
          <a:noFill/>
        </p:spPr>
        <p:txBody>
          <a:bodyPr wrap="square" rtlCol="0">
            <a:spAutoFit/>
          </a:bodyPr>
          <a:lstStyle/>
          <a:p>
            <a:r>
              <a:rPr lang="fr-FR" sz="1200" b="1" dirty="0" smtClean="0"/>
              <a:t>Analyse du document principal :</a:t>
            </a:r>
          </a:p>
          <a:p>
            <a:pPr marL="228600" indent="-228600">
              <a:buAutoNum type="arabicPeriod"/>
            </a:pPr>
            <a:r>
              <a:rPr lang="fr-FR" sz="1200" dirty="0" smtClean="0"/>
              <a:t>Expliquez à partir du document principal les trois conséquences économiques de l’arrivée du métal précieux en Espagne.</a:t>
            </a:r>
          </a:p>
          <a:p>
            <a:pPr marL="228600" indent="-228600">
              <a:buAutoNum type="arabicPeriod"/>
            </a:pPr>
            <a:r>
              <a:rPr lang="fr-FR" sz="1200" dirty="0" smtClean="0"/>
              <a:t>Démontrez à partir des documents sources et analyses que cette situation stimule le commerce espagnol et européen dans son ensemble.</a:t>
            </a:r>
          </a:p>
          <a:p>
            <a:pPr marL="228600" indent="-228600">
              <a:buAutoNum type="arabicPeriod"/>
            </a:pPr>
            <a:r>
              <a:rPr lang="fr-FR" sz="1200" dirty="0" smtClean="0"/>
              <a:t>Démontrez que les échanges entre Espagnols et Portugais développent un commerce intercontinental. </a:t>
            </a:r>
          </a:p>
          <a:p>
            <a:pPr marL="228600" indent="-228600">
              <a:buAutoNum type="arabicPeriod"/>
            </a:pPr>
            <a:r>
              <a:rPr lang="fr-FR" sz="1200" dirty="0" smtClean="0"/>
              <a:t>Interrogez le document sur l’intention de </a:t>
            </a:r>
            <a:r>
              <a:rPr lang="fr-FR" sz="1200" dirty="0" smtClean="0">
                <a:effectLst/>
                <a:ea typeface="Times New Roman" panose="02020603050405020304" pitchFamily="18" charset="0"/>
              </a:rPr>
              <a:t>Rodrigo de </a:t>
            </a:r>
            <a:r>
              <a:rPr lang="fr-FR" sz="1200" dirty="0" err="1" smtClean="0">
                <a:effectLst/>
                <a:ea typeface="Times New Roman" panose="02020603050405020304" pitchFamily="18" charset="0"/>
              </a:rPr>
              <a:t>Luian</a:t>
            </a:r>
            <a:r>
              <a:rPr lang="fr-FR" sz="1200" dirty="0">
                <a:ea typeface="Times New Roman" panose="02020603050405020304" pitchFamily="18" charset="0"/>
              </a:rPr>
              <a:t>.</a:t>
            </a:r>
            <a:endParaRPr lang="fr-FR" sz="1200" dirty="0" smtClean="0"/>
          </a:p>
          <a:p>
            <a:endParaRPr lang="fr-FR" sz="1200" dirty="0"/>
          </a:p>
        </p:txBody>
      </p:sp>
    </p:spTree>
    <p:extLst>
      <p:ext uri="{BB962C8B-B14F-4D97-AF65-F5344CB8AC3E}">
        <p14:creationId xmlns:p14="http://schemas.microsoft.com/office/powerpoint/2010/main" val="812606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52977" t="129" r="17767" b="-129"/>
          <a:stretch/>
        </p:blipFill>
        <p:spPr>
          <a:xfrm>
            <a:off x="9516862" y="0"/>
            <a:ext cx="2675138" cy="6858000"/>
          </a:xfrm>
          <a:prstGeom prst="rect">
            <a:avLst/>
          </a:prstGeom>
        </p:spPr>
      </p:pic>
      <p:sp>
        <p:nvSpPr>
          <p:cNvPr id="5" name="Rectangle 4"/>
          <p:cNvSpPr/>
          <p:nvPr/>
        </p:nvSpPr>
        <p:spPr>
          <a:xfrm>
            <a:off x="11203620" y="0"/>
            <a:ext cx="59480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p>
        </p:txBody>
      </p:sp>
      <p:sp>
        <p:nvSpPr>
          <p:cNvPr id="6" name="Rectangle 5"/>
          <p:cNvSpPr/>
          <p:nvPr/>
        </p:nvSpPr>
        <p:spPr>
          <a:xfrm>
            <a:off x="11158909" y="-44389"/>
            <a:ext cx="677108" cy="6858000"/>
          </a:xfrm>
          <a:prstGeom prst="rect">
            <a:avLst/>
          </a:prstGeom>
        </p:spPr>
        <p:txBody>
          <a:bodyPr vert="vert" wrap="square">
            <a:spAutoFit/>
          </a:bodyPr>
          <a:lstStyle/>
          <a:p>
            <a:pPr marL="66675">
              <a:spcAft>
                <a:spcPts val="0"/>
              </a:spcAft>
            </a:pPr>
            <a:r>
              <a:rPr lang="fr-FR" sz="1600" b="1" dirty="0" smtClean="0">
                <a:effectLst/>
                <a:latin typeface="Verdana" panose="020B0604030504040204" pitchFamily="34" charset="0"/>
                <a:ea typeface="Verdana" panose="020B0604030504040204" pitchFamily="34" charset="0"/>
              </a:rPr>
              <a:t>L</a:t>
            </a:r>
            <a:r>
              <a:rPr lang="fr-FR" sz="1600" b="1" spc="-10" dirty="0" smtClean="0">
                <a:effectLst/>
                <a:latin typeface="Verdana" panose="020B0604030504040204" pitchFamily="34" charset="0"/>
                <a:ea typeface="Verdana" panose="020B0604030504040204" pitchFamily="34" charset="0"/>
              </a:rPr>
              <a:t>’</a:t>
            </a:r>
            <a:r>
              <a:rPr lang="fr-FR" sz="1600" b="1" dirty="0" smtClean="0">
                <a:effectLst/>
                <a:latin typeface="Verdana" panose="020B0604030504040204" pitchFamily="34" charset="0"/>
                <a:ea typeface="Verdana" panose="020B0604030504040204" pitchFamily="34" charset="0"/>
              </a:rPr>
              <a:t>a</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alyse </a:t>
            </a:r>
            <a:r>
              <a:rPr lang="fr-FR" sz="1600" b="1" spc="-5" dirty="0" smtClean="0">
                <a:effectLst/>
                <a:latin typeface="Verdana" panose="020B0604030504040204" pitchFamily="34" charset="0"/>
                <a:ea typeface="Verdana" panose="020B0604030504040204" pitchFamily="34" charset="0"/>
              </a:rPr>
              <a:t>c</a:t>
            </a:r>
            <a:r>
              <a:rPr lang="fr-FR" sz="1600" b="1" dirty="0" smtClean="0">
                <a:effectLst/>
                <a:latin typeface="Verdana" panose="020B0604030504040204" pitchFamily="34" charset="0"/>
                <a:ea typeface="Verdana" panose="020B0604030504040204" pitchFamily="34" charset="0"/>
              </a:rPr>
              <a:t>r</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20"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d</a:t>
            </a:r>
            <a:r>
              <a:rPr lang="fr-FR" sz="1600" b="1" spc="-10" dirty="0" smtClean="0">
                <a:effectLst/>
                <a:latin typeface="Verdana" panose="020B0604030504040204" pitchFamily="34" charset="0"/>
                <a:ea typeface="Verdana" panose="020B0604030504040204" pitchFamily="34" charset="0"/>
              </a:rPr>
              <a:t>’</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n </a:t>
            </a:r>
            <a:r>
              <a:rPr lang="fr-FR" sz="1600" b="1" spc="5" dirty="0" smtClean="0">
                <a:effectLst/>
                <a:latin typeface="Verdana" panose="020B0604030504040204" pitchFamily="34" charset="0"/>
                <a:ea typeface="Verdana" panose="020B0604030504040204" pitchFamily="34" charset="0"/>
              </a:rPr>
              <a:t>d</a:t>
            </a:r>
            <a:r>
              <a:rPr lang="fr-FR" sz="1600" b="1" dirty="0" smtClean="0">
                <a:effectLst/>
                <a:latin typeface="Verdana" panose="020B0604030504040204" pitchFamily="34" charset="0"/>
                <a:ea typeface="Verdana" panose="020B0604030504040204" pitchFamily="34" charset="0"/>
              </a:rPr>
              <a:t>o</a:t>
            </a:r>
            <a:r>
              <a:rPr lang="fr-FR" sz="1600" b="1" spc="-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u</a:t>
            </a:r>
            <a:r>
              <a:rPr lang="fr-FR" sz="1600" b="1" spc="-10" dirty="0" smtClean="0">
                <a:effectLst/>
                <a:latin typeface="Verdana" panose="020B0604030504040204" pitchFamily="34" charset="0"/>
                <a:ea typeface="Verdana" panose="020B0604030504040204" pitchFamily="34" charset="0"/>
              </a:rPr>
              <a:t>m</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 </a:t>
            </a:r>
            <a:r>
              <a:rPr lang="fr-FR" sz="1600" b="1" dirty="0" smtClean="0">
                <a:effectLst/>
                <a:latin typeface="Verdana" panose="020B0604030504040204" pitchFamily="34" charset="0"/>
                <a:ea typeface="Verdana" panose="020B0604030504040204" pitchFamily="34" charset="0"/>
              </a:rPr>
              <a:t>sel</a:t>
            </a:r>
            <a:r>
              <a:rPr lang="fr-FR" sz="1600" b="1" spc="-5" dirty="0" smtClean="0">
                <a:effectLst/>
                <a:latin typeface="Verdana" panose="020B0604030504040204" pitchFamily="34" charset="0"/>
                <a:ea typeface="Verdana" panose="020B0604030504040204" pitchFamily="34" charset="0"/>
              </a:rPr>
              <a:t>o</a:t>
            </a:r>
            <a:r>
              <a:rPr lang="fr-FR" sz="1600" b="1" dirty="0" smtClean="0">
                <a:effectLst/>
                <a:latin typeface="Verdana" panose="020B0604030504040204" pitchFamily="34" charset="0"/>
                <a:ea typeface="Verdana" panose="020B0604030504040204" pitchFamily="34" charset="0"/>
              </a:rPr>
              <a:t>n</a:t>
            </a:r>
            <a:r>
              <a:rPr lang="fr-FR" sz="1600" b="1" spc="10"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u</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e a</a:t>
            </a:r>
            <a:r>
              <a:rPr lang="fr-FR" sz="1600" b="1" spc="5" dirty="0" smtClean="0">
                <a:effectLst/>
                <a:latin typeface="Verdana" panose="020B0604030504040204" pitchFamily="34" charset="0"/>
                <a:ea typeface="Verdana" panose="020B0604030504040204" pitchFamily="34" charset="0"/>
              </a:rPr>
              <a:t>pp</a:t>
            </a:r>
            <a:r>
              <a:rPr lang="fr-FR" sz="1600" b="1" dirty="0" smtClean="0">
                <a:effectLst/>
                <a:latin typeface="Verdana" panose="020B0604030504040204" pitchFamily="34" charset="0"/>
                <a:ea typeface="Verdana" panose="020B0604030504040204" pitchFamily="34" charset="0"/>
              </a:rPr>
              <a:t>r</a:t>
            </a:r>
            <a:r>
              <a:rPr lang="fr-FR" sz="1600" b="1" spc="5" dirty="0" smtClean="0">
                <a:effectLst/>
                <a:latin typeface="Verdana" panose="020B0604030504040204" pitchFamily="34" charset="0"/>
                <a:ea typeface="Verdana" panose="020B0604030504040204" pitchFamily="34" charset="0"/>
              </a:rPr>
              <a:t>o</a:t>
            </a:r>
            <a:r>
              <a:rPr lang="fr-FR" sz="1600" b="1" spc="-1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is</a:t>
            </a:r>
            <a:r>
              <a:rPr lang="fr-FR" sz="1600" b="1" spc="5" dirty="0" smtClean="0">
                <a:effectLst/>
                <a:latin typeface="Verdana" panose="020B0604030504040204" pitchFamily="34" charset="0"/>
                <a:ea typeface="Verdana" panose="020B0604030504040204" pitchFamily="34" charset="0"/>
              </a:rPr>
              <a:t>t</a:t>
            </a:r>
            <a:r>
              <a:rPr lang="fr-FR" sz="1600" b="1" dirty="0" smtClean="0">
                <a:effectLst/>
                <a:latin typeface="Verdana" panose="020B0604030504040204" pitchFamily="34" charset="0"/>
                <a:ea typeface="Verdana" panose="020B0604030504040204" pitchFamily="34" charset="0"/>
              </a:rPr>
              <a:t>o</a:t>
            </a:r>
            <a:r>
              <a:rPr lang="fr-FR" sz="1600" b="1" spc="-10" dirty="0" smtClean="0">
                <a:effectLst/>
                <a:latin typeface="Verdana" panose="020B0604030504040204" pitchFamily="34" charset="0"/>
                <a:ea typeface="Verdana" panose="020B0604030504040204" pitchFamily="34" charset="0"/>
              </a:rPr>
              <a:t>r</a:t>
            </a:r>
            <a:r>
              <a:rPr lang="fr-FR" sz="1600" b="1"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endParaRPr lang="fr-FR" sz="1600" b="1" dirty="0">
              <a:solidFill>
                <a:schemeClr val="bg1"/>
              </a:solidFill>
              <a:latin typeface="Verdana" panose="020B0604030504040204" pitchFamily="34" charset="0"/>
              <a:ea typeface="Verdana" panose="020B0604030504040204" pitchFamily="34" charset="0"/>
            </a:endParaRPr>
          </a:p>
        </p:txBody>
      </p:sp>
      <p:sp>
        <p:nvSpPr>
          <p:cNvPr id="7" name="Rectangle 6"/>
          <p:cNvSpPr/>
          <p:nvPr/>
        </p:nvSpPr>
        <p:spPr>
          <a:xfrm>
            <a:off x="91736" y="0"/>
            <a:ext cx="9265328" cy="646331"/>
          </a:xfrm>
          <a:prstGeom prst="rect">
            <a:avLst/>
          </a:prstGeom>
        </p:spPr>
        <p:txBody>
          <a:bodyPr wrap="square">
            <a:spAutoFit/>
          </a:bodyPr>
          <a:lstStyle/>
          <a:p>
            <a:r>
              <a:rPr lang="fr-FR" b="0" i="1" u="none" strike="noStrike" dirty="0" smtClean="0">
                <a:solidFill>
                  <a:srgbClr val="212121"/>
                </a:solidFill>
                <a:effectLst/>
                <a:latin typeface="Calibri" panose="020F0502020204030204" pitchFamily="34" charset="0"/>
              </a:rPr>
              <a:t>I Pourquoi le commerce est-il le moteur des découvertes européennes ? / A. L’or et l’argent, des Amériques à l’Europe</a:t>
            </a:r>
            <a:r>
              <a:rPr lang="fr-FR" b="0" i="0" u="none" strike="noStrike" dirty="0" smtClean="0">
                <a:solidFill>
                  <a:srgbClr val="212121"/>
                </a:solidFill>
                <a:effectLst/>
                <a:latin typeface="Calibri" panose="020F0502020204030204" pitchFamily="34" charset="0"/>
              </a:rPr>
              <a:t> – Sujet 3 : Comment l’argent permet</a:t>
            </a:r>
            <a:r>
              <a:rPr lang="fr-FR" dirty="0" smtClean="0">
                <a:solidFill>
                  <a:srgbClr val="212121"/>
                </a:solidFill>
                <a:latin typeface="Calibri" panose="020F0502020204030204" pitchFamily="34" charset="0"/>
              </a:rPr>
              <a:t>-il l’interconnexion des continents ?</a:t>
            </a:r>
            <a:endParaRPr lang="fr-FR" dirty="0"/>
          </a:p>
        </p:txBody>
      </p:sp>
      <p:sp>
        <p:nvSpPr>
          <p:cNvPr id="2" name="Rectangle 1"/>
          <p:cNvSpPr/>
          <p:nvPr/>
        </p:nvSpPr>
        <p:spPr>
          <a:xfrm>
            <a:off x="5638800" y="834115"/>
            <a:ext cx="3718264" cy="5816977"/>
          </a:xfrm>
          <a:prstGeom prst="rect">
            <a:avLst/>
          </a:prstGeom>
          <a:solidFill>
            <a:schemeClr val="accent6">
              <a:lumMod val="20000"/>
              <a:lumOff val="80000"/>
            </a:schemeClr>
          </a:solidFill>
        </p:spPr>
        <p:txBody>
          <a:bodyPr wrap="square">
            <a:spAutoFit/>
          </a:bodyPr>
          <a:lstStyle/>
          <a:p>
            <a:r>
              <a:rPr lang="fr-FR" sz="1200" b="1" dirty="0" smtClean="0"/>
              <a:t>Document source 1 : Une concession d’encomienda, 1544</a:t>
            </a:r>
          </a:p>
          <a:p>
            <a:pPr algn="just"/>
            <a:r>
              <a:rPr lang="fr-FR" sz="1200" dirty="0" smtClean="0"/>
              <a:t>« Don Francisco de </a:t>
            </a:r>
            <a:r>
              <a:rPr lang="fr-FR" sz="1200" dirty="0" err="1" smtClean="0"/>
              <a:t>Montejo</a:t>
            </a:r>
            <a:r>
              <a:rPr lang="fr-FR" sz="1200" dirty="0" smtClean="0"/>
              <a:t>, </a:t>
            </a:r>
            <a:r>
              <a:rPr lang="fr-FR" sz="1200" dirty="0" err="1" smtClean="0"/>
              <a:t>adelantado</a:t>
            </a:r>
            <a:r>
              <a:rPr lang="fr-FR" sz="1200" dirty="0" smtClean="0"/>
              <a:t> et </a:t>
            </a:r>
            <a:r>
              <a:rPr lang="fr-FR" sz="1200" dirty="0" err="1" smtClean="0"/>
              <a:t>governador</a:t>
            </a:r>
            <a:r>
              <a:rPr lang="fr-FR" sz="1200" dirty="0" smtClean="0"/>
              <a:t> et capitan-</a:t>
            </a:r>
            <a:r>
              <a:rPr lang="fr-FR" sz="1200" dirty="0" err="1" smtClean="0"/>
              <a:t>general</a:t>
            </a:r>
            <a:r>
              <a:rPr lang="fr-FR" sz="1200" dirty="0" smtClean="0"/>
              <a:t> pour Sa Majesté dans la juridiction de Yucatan et </a:t>
            </a:r>
            <a:r>
              <a:rPr lang="fr-FR" sz="1200" dirty="0" err="1" smtClean="0"/>
              <a:t>Cozumel</a:t>
            </a:r>
            <a:r>
              <a:rPr lang="fr-FR" sz="1200" dirty="0" smtClean="0"/>
              <a:t> et </a:t>
            </a:r>
            <a:r>
              <a:rPr lang="fr-FR" sz="1200" dirty="0" err="1" smtClean="0"/>
              <a:t>Higueras</a:t>
            </a:r>
            <a:r>
              <a:rPr lang="fr-FR" sz="1200" dirty="0" smtClean="0"/>
              <a:t> et Honduras, et de ses terres et provinces, par ces présentes, en son nom royal.</a:t>
            </a:r>
          </a:p>
          <a:p>
            <a:pPr algn="just"/>
            <a:r>
              <a:rPr lang="fr-FR" sz="1200" dirty="0" smtClean="0"/>
              <a:t>Je donne en encomienda et </a:t>
            </a:r>
            <a:r>
              <a:rPr lang="fr-FR" sz="1200" dirty="0" err="1" smtClean="0"/>
              <a:t>repartimiento</a:t>
            </a:r>
            <a:r>
              <a:rPr lang="fr-FR" sz="1200" dirty="0" smtClean="0"/>
              <a:t> à vous Antonio de </a:t>
            </a:r>
            <a:r>
              <a:rPr lang="fr-FR" sz="1200" dirty="0" err="1" smtClean="0"/>
              <a:t>Vergara</a:t>
            </a:r>
            <a:r>
              <a:rPr lang="fr-FR" sz="1200" dirty="0" smtClean="0"/>
              <a:t>, citoyen de la ville de Santa-Maria de la vallée de </a:t>
            </a:r>
            <a:r>
              <a:rPr lang="fr-FR" sz="1200" dirty="0" err="1" smtClean="0"/>
              <a:t>Cormayagua</a:t>
            </a:r>
            <a:r>
              <a:rPr lang="fr-FR" sz="1200" dirty="0" smtClean="0"/>
              <a:t>, le pueblo de </a:t>
            </a:r>
            <a:r>
              <a:rPr lang="fr-FR" sz="1200" dirty="0" err="1" smtClean="0"/>
              <a:t>Taxica</a:t>
            </a:r>
            <a:r>
              <a:rPr lang="fr-FR" sz="1200" dirty="0" smtClean="0"/>
              <a:t>, qui s’étend entre les frontières de ladite ville, avec tous les señoritas et caciques (femmes et chefs) et principales et toutes les divisions et villages sujets dudit pueblo, de telle sorte que vous pouvez en faire usage et profiter de ceux-ci dans vos états et commerce, stipulant que vous les endoctriniez et leur enseignez les principes de notre Sainte Foi Catholique et que vous les traitiez selon les Ordonnances Royales qui ont été et qui peuvent être conclues pour le bien et accroissement desdits Indiens ; et en cela je charge votre conscience et décharge celle de Sa Majesté et la mienne ; et j’ordonne à chacun et tous magistrats de vous mettre en possession desdits Indiens et de vous protéger en elle ; et si quelqu’un fait le contraire, je le condamne à payer cinquante pesos de bon or pour le Trésor du Roi et le trésor public ; et en son Royal Nom je vous le donne en rémunération pour vos services, difficultés et dépenses, et pour les services que vous avez rendus à Sa Majesté dans la conquête et pacification de la juridiction d’</a:t>
            </a:r>
            <a:r>
              <a:rPr lang="fr-FR" sz="1200" dirty="0" err="1" smtClean="0"/>
              <a:t>Higueras</a:t>
            </a:r>
            <a:r>
              <a:rPr lang="fr-FR" sz="1200" dirty="0" smtClean="0"/>
              <a:t> et Honduras.</a:t>
            </a:r>
          </a:p>
          <a:p>
            <a:pPr algn="just"/>
            <a:r>
              <a:rPr lang="fr-FR" sz="1200" dirty="0" smtClean="0"/>
              <a:t>Fait dans cette ville de Gracias a </a:t>
            </a:r>
            <a:r>
              <a:rPr lang="fr-FR" sz="1200" dirty="0" err="1" smtClean="0"/>
              <a:t>Dios</a:t>
            </a:r>
            <a:r>
              <a:rPr lang="fr-FR" sz="1200" dirty="0" smtClean="0"/>
              <a:t>, le septième jour de mai 1544 (…). »</a:t>
            </a:r>
          </a:p>
          <a:p>
            <a:r>
              <a:rPr lang="fr-FR" sz="1200" b="1" dirty="0" smtClean="0"/>
              <a:t>Archives coloniales, Guatemala.</a:t>
            </a:r>
            <a:endParaRPr lang="fr-FR" sz="1200" dirty="0"/>
          </a:p>
        </p:txBody>
      </p:sp>
      <p:pic>
        <p:nvPicPr>
          <p:cNvPr id="3" name="Image 2"/>
          <p:cNvPicPr>
            <a:picLocks noChangeAspect="1"/>
          </p:cNvPicPr>
          <p:nvPr/>
        </p:nvPicPr>
        <p:blipFill>
          <a:blip r:embed="rId3"/>
          <a:stretch>
            <a:fillRect/>
          </a:stretch>
        </p:blipFill>
        <p:spPr>
          <a:xfrm>
            <a:off x="122799" y="834115"/>
            <a:ext cx="5317400" cy="5075618"/>
          </a:xfrm>
          <a:prstGeom prst="rect">
            <a:avLst/>
          </a:prstGeom>
        </p:spPr>
      </p:pic>
      <p:sp>
        <p:nvSpPr>
          <p:cNvPr id="8" name="Rectangle 7"/>
          <p:cNvSpPr/>
          <p:nvPr/>
        </p:nvSpPr>
        <p:spPr>
          <a:xfrm>
            <a:off x="122799" y="6004761"/>
            <a:ext cx="5317400" cy="646331"/>
          </a:xfrm>
          <a:prstGeom prst="rect">
            <a:avLst/>
          </a:prstGeom>
          <a:solidFill>
            <a:schemeClr val="accent2">
              <a:lumMod val="20000"/>
              <a:lumOff val="80000"/>
            </a:schemeClr>
          </a:solidFill>
        </p:spPr>
        <p:txBody>
          <a:bodyPr wrap="square">
            <a:spAutoFit/>
          </a:bodyPr>
          <a:lstStyle/>
          <a:p>
            <a:r>
              <a:rPr lang="fr-FR" sz="1200" b="1" dirty="0" smtClean="0">
                <a:effectLst/>
                <a:ea typeface="Times New Roman" panose="02020603050405020304" pitchFamily="18" charset="0"/>
              </a:rPr>
              <a:t>Document principal : L’exploitation des mines d’argent du Potosi, dans les Andes (Nouvelle Castille), réalisée par les populations incas soumises au Espagnols,  par  Théodore de Bry, gravure, 1574 (BNF, Paris)</a:t>
            </a:r>
            <a:endParaRPr lang="fr-FR" sz="1200" dirty="0"/>
          </a:p>
        </p:txBody>
      </p:sp>
      <p:cxnSp>
        <p:nvCxnSpPr>
          <p:cNvPr id="9" name="Connecteur droit 8"/>
          <p:cNvCxnSpPr/>
          <p:nvPr/>
        </p:nvCxnSpPr>
        <p:spPr>
          <a:xfrm>
            <a:off x="5541157" y="834115"/>
            <a:ext cx="0" cy="5956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19200" y="4512733"/>
            <a:ext cx="2133600" cy="127846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2844800" y="1083733"/>
            <a:ext cx="736600" cy="102446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2844800" y="2311400"/>
            <a:ext cx="1075267" cy="180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5092317" y="1426632"/>
            <a:ext cx="381000" cy="3386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4235752" y="4000499"/>
            <a:ext cx="736600" cy="102446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8904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srcRect l="16842" r="68525"/>
          <a:stretch/>
        </p:blipFill>
        <p:spPr>
          <a:xfrm>
            <a:off x="0" y="0"/>
            <a:ext cx="1562470" cy="6858000"/>
          </a:xfrm>
          <a:prstGeom prst="rect">
            <a:avLst/>
          </a:prstGeom>
        </p:spPr>
      </p:pic>
      <p:sp>
        <p:nvSpPr>
          <p:cNvPr id="6" name="Rectangle 5"/>
          <p:cNvSpPr/>
          <p:nvPr/>
        </p:nvSpPr>
        <p:spPr>
          <a:xfrm>
            <a:off x="596569" y="-1"/>
            <a:ext cx="369332" cy="6858000"/>
          </a:xfrm>
          <a:prstGeom prst="rect">
            <a:avLst/>
          </a:prstGeom>
          <a:solidFill>
            <a:schemeClr val="bg1"/>
          </a:solidFill>
        </p:spPr>
        <p:txBody>
          <a:bodyPr vert="vert" wrap="square">
            <a:spAutoFit/>
          </a:bodyPr>
          <a:lstStyle/>
          <a:p>
            <a:pPr marL="66675" algn="ctr">
              <a:spcAft>
                <a:spcPts val="0"/>
              </a:spcAft>
            </a:pPr>
            <a:r>
              <a:rPr lang="fr-FR" sz="1200" b="1" dirty="0" smtClean="0">
                <a:effectLst/>
                <a:latin typeface="Verdana" panose="020B0604030504040204" pitchFamily="34" charset="0"/>
                <a:ea typeface="Verdana" panose="020B0604030504040204" pitchFamily="34" charset="0"/>
              </a:rPr>
              <a:t>L</a:t>
            </a:r>
            <a:r>
              <a:rPr lang="fr-FR" sz="1200" b="1" spc="-10" dirty="0" smtClean="0">
                <a:effectLst/>
                <a:latin typeface="Verdana" panose="020B0604030504040204" pitchFamily="34" charset="0"/>
                <a:ea typeface="Verdana" panose="020B0604030504040204" pitchFamily="34" charset="0"/>
              </a:rPr>
              <a:t>’</a:t>
            </a:r>
            <a:r>
              <a:rPr lang="fr-FR" sz="1200" b="1" dirty="0" smtClean="0">
                <a:effectLst/>
                <a:latin typeface="Verdana" panose="020B0604030504040204" pitchFamily="34" charset="0"/>
                <a:ea typeface="Verdana" panose="020B0604030504040204" pitchFamily="34" charset="0"/>
              </a:rPr>
              <a:t>a</a:t>
            </a:r>
            <a:r>
              <a:rPr lang="fr-FR" sz="1200" b="1" spc="5" dirty="0" smtClean="0">
                <a:effectLst/>
                <a:latin typeface="Verdana" panose="020B0604030504040204" pitchFamily="34" charset="0"/>
                <a:ea typeface="Verdana" panose="020B0604030504040204" pitchFamily="34" charset="0"/>
              </a:rPr>
              <a:t>n</a:t>
            </a:r>
            <a:r>
              <a:rPr lang="fr-FR" sz="1200" b="1" dirty="0" smtClean="0">
                <a:effectLst/>
                <a:latin typeface="Verdana" panose="020B0604030504040204" pitchFamily="34" charset="0"/>
                <a:ea typeface="Verdana" panose="020B0604030504040204" pitchFamily="34" charset="0"/>
              </a:rPr>
              <a:t>alyse </a:t>
            </a:r>
            <a:r>
              <a:rPr lang="fr-FR" sz="1200" b="1" spc="-5" dirty="0" smtClean="0">
                <a:effectLst/>
                <a:latin typeface="Verdana" panose="020B0604030504040204" pitchFamily="34" charset="0"/>
                <a:ea typeface="Verdana" panose="020B0604030504040204" pitchFamily="34" charset="0"/>
              </a:rPr>
              <a:t>c</a:t>
            </a:r>
            <a:r>
              <a:rPr lang="fr-FR" sz="1200" b="1" dirty="0" smtClean="0">
                <a:effectLst/>
                <a:latin typeface="Verdana" panose="020B0604030504040204" pitchFamily="34" charset="0"/>
                <a:ea typeface="Verdana" panose="020B0604030504040204" pitchFamily="34" charset="0"/>
              </a:rPr>
              <a:t>r</a:t>
            </a:r>
            <a:r>
              <a:rPr lang="fr-FR" sz="1200" b="1" spc="-10" dirty="0" smtClean="0">
                <a:effectLst/>
                <a:latin typeface="Verdana" panose="020B0604030504040204" pitchFamily="34" charset="0"/>
                <a:ea typeface="Verdana" panose="020B0604030504040204" pitchFamily="34" charset="0"/>
              </a:rPr>
              <a:t>i</a:t>
            </a:r>
            <a:r>
              <a:rPr lang="fr-FR" sz="1200" b="1" spc="5" dirty="0" smtClean="0">
                <a:effectLst/>
                <a:latin typeface="Verdana" panose="020B0604030504040204" pitchFamily="34" charset="0"/>
                <a:ea typeface="Verdana" panose="020B0604030504040204" pitchFamily="34" charset="0"/>
              </a:rPr>
              <a:t>t</a:t>
            </a:r>
            <a:r>
              <a:rPr lang="fr-FR" sz="1200" b="1" spc="-10" dirty="0" smtClean="0">
                <a:effectLst/>
                <a:latin typeface="Verdana" panose="020B0604030504040204" pitchFamily="34" charset="0"/>
                <a:ea typeface="Verdana" panose="020B0604030504040204" pitchFamily="34" charset="0"/>
              </a:rPr>
              <a:t>i</a:t>
            </a:r>
            <a:r>
              <a:rPr lang="fr-FR" sz="1200" b="1" spc="5" dirty="0" smtClean="0">
                <a:effectLst/>
                <a:latin typeface="Verdana" panose="020B0604030504040204" pitchFamily="34" charset="0"/>
                <a:ea typeface="Verdana" panose="020B0604030504040204" pitchFamily="34" charset="0"/>
              </a:rPr>
              <a:t>q</a:t>
            </a:r>
            <a:r>
              <a:rPr lang="fr-FR" sz="1200" b="1" spc="20" dirty="0" smtClean="0">
                <a:effectLst/>
                <a:latin typeface="Verdana" panose="020B0604030504040204" pitchFamily="34" charset="0"/>
                <a:ea typeface="Verdana" panose="020B0604030504040204" pitchFamily="34" charset="0"/>
              </a:rPr>
              <a:t>u</a:t>
            </a:r>
            <a:r>
              <a:rPr lang="fr-FR" sz="1200" b="1" dirty="0" smtClean="0">
                <a:effectLst/>
                <a:latin typeface="Verdana" panose="020B0604030504040204" pitchFamily="34" charset="0"/>
                <a:ea typeface="Verdana" panose="020B0604030504040204" pitchFamily="34" charset="0"/>
              </a:rPr>
              <a:t>e</a:t>
            </a:r>
            <a:r>
              <a:rPr lang="fr-FR" sz="1200" b="1" spc="-5" dirty="0" smtClean="0">
                <a:effectLst/>
                <a:latin typeface="Verdana" panose="020B0604030504040204" pitchFamily="34" charset="0"/>
                <a:ea typeface="Verdana" panose="020B0604030504040204" pitchFamily="34" charset="0"/>
              </a:rPr>
              <a:t> </a:t>
            </a:r>
            <a:r>
              <a:rPr lang="fr-FR" sz="1200" b="1" spc="5" dirty="0" smtClean="0">
                <a:effectLst/>
                <a:latin typeface="Verdana" panose="020B0604030504040204" pitchFamily="34" charset="0"/>
                <a:ea typeface="Verdana" panose="020B0604030504040204" pitchFamily="34" charset="0"/>
              </a:rPr>
              <a:t>d</a:t>
            </a:r>
            <a:r>
              <a:rPr lang="fr-FR" sz="1200" b="1" spc="-10" dirty="0" smtClean="0">
                <a:effectLst/>
                <a:latin typeface="Verdana" panose="020B0604030504040204" pitchFamily="34" charset="0"/>
                <a:ea typeface="Verdana" panose="020B0604030504040204" pitchFamily="34" charset="0"/>
              </a:rPr>
              <a:t>’</a:t>
            </a:r>
            <a:r>
              <a:rPr lang="fr-FR" sz="1200" b="1" spc="5" dirty="0" smtClean="0">
                <a:effectLst/>
                <a:latin typeface="Verdana" panose="020B0604030504040204" pitchFamily="34" charset="0"/>
                <a:ea typeface="Verdana" panose="020B0604030504040204" pitchFamily="34" charset="0"/>
              </a:rPr>
              <a:t>u</a:t>
            </a:r>
            <a:r>
              <a:rPr lang="fr-FR" sz="1200" b="1" dirty="0" smtClean="0">
                <a:effectLst/>
                <a:latin typeface="Verdana" panose="020B0604030504040204" pitchFamily="34" charset="0"/>
                <a:ea typeface="Verdana" panose="020B0604030504040204" pitchFamily="34" charset="0"/>
              </a:rPr>
              <a:t>n </a:t>
            </a:r>
            <a:r>
              <a:rPr lang="fr-FR" sz="1200" b="1" spc="5" dirty="0" smtClean="0">
                <a:effectLst/>
                <a:latin typeface="Verdana" panose="020B0604030504040204" pitchFamily="34" charset="0"/>
                <a:ea typeface="Verdana" panose="020B0604030504040204" pitchFamily="34" charset="0"/>
              </a:rPr>
              <a:t>d</a:t>
            </a:r>
            <a:r>
              <a:rPr lang="fr-FR" sz="1200" b="1" dirty="0" smtClean="0">
                <a:effectLst/>
                <a:latin typeface="Verdana" panose="020B0604030504040204" pitchFamily="34" charset="0"/>
                <a:ea typeface="Verdana" panose="020B0604030504040204" pitchFamily="34" charset="0"/>
              </a:rPr>
              <a:t>o</a:t>
            </a:r>
            <a:r>
              <a:rPr lang="fr-FR" sz="1200" b="1" spc="-5" dirty="0" smtClean="0">
                <a:effectLst/>
                <a:latin typeface="Verdana" panose="020B0604030504040204" pitchFamily="34" charset="0"/>
                <a:ea typeface="Verdana" panose="020B0604030504040204" pitchFamily="34" charset="0"/>
              </a:rPr>
              <a:t>c</a:t>
            </a:r>
            <a:r>
              <a:rPr lang="fr-FR" sz="1200" b="1" spc="5" dirty="0" smtClean="0">
                <a:effectLst/>
                <a:latin typeface="Verdana" panose="020B0604030504040204" pitchFamily="34" charset="0"/>
                <a:ea typeface="Verdana" panose="020B0604030504040204" pitchFamily="34" charset="0"/>
              </a:rPr>
              <a:t>u</a:t>
            </a:r>
            <a:r>
              <a:rPr lang="fr-FR" sz="1200" b="1" spc="-10" dirty="0" smtClean="0">
                <a:effectLst/>
                <a:latin typeface="Verdana" panose="020B0604030504040204" pitchFamily="34" charset="0"/>
                <a:ea typeface="Verdana" panose="020B0604030504040204" pitchFamily="34" charset="0"/>
              </a:rPr>
              <a:t>m</a:t>
            </a:r>
            <a:r>
              <a:rPr lang="fr-FR" sz="1200" b="1" dirty="0" smtClean="0">
                <a:effectLst/>
                <a:latin typeface="Verdana" panose="020B0604030504040204" pitchFamily="34" charset="0"/>
                <a:ea typeface="Verdana" panose="020B0604030504040204" pitchFamily="34" charset="0"/>
              </a:rPr>
              <a:t>e</a:t>
            </a:r>
            <a:r>
              <a:rPr lang="fr-FR" sz="1200" b="1" spc="-5" dirty="0" smtClean="0">
                <a:effectLst/>
                <a:latin typeface="Verdana" panose="020B0604030504040204" pitchFamily="34" charset="0"/>
                <a:ea typeface="Verdana" panose="020B0604030504040204" pitchFamily="34" charset="0"/>
              </a:rPr>
              <a:t>n</a:t>
            </a:r>
            <a:r>
              <a:rPr lang="fr-FR" sz="1200" b="1" dirty="0" smtClean="0">
                <a:effectLst/>
                <a:latin typeface="Verdana" panose="020B0604030504040204" pitchFamily="34" charset="0"/>
                <a:ea typeface="Verdana" panose="020B0604030504040204" pitchFamily="34" charset="0"/>
              </a:rPr>
              <a:t>t</a:t>
            </a:r>
            <a:r>
              <a:rPr lang="fr-FR" sz="1200" b="1" spc="10" dirty="0" smtClean="0">
                <a:effectLst/>
                <a:latin typeface="Verdana" panose="020B0604030504040204" pitchFamily="34" charset="0"/>
                <a:ea typeface="Verdana" panose="020B0604030504040204" pitchFamily="34" charset="0"/>
              </a:rPr>
              <a:t> </a:t>
            </a:r>
            <a:r>
              <a:rPr lang="fr-FR" sz="1200" b="1" dirty="0" smtClean="0">
                <a:effectLst/>
                <a:latin typeface="Verdana" panose="020B0604030504040204" pitchFamily="34" charset="0"/>
                <a:ea typeface="Verdana" panose="020B0604030504040204" pitchFamily="34" charset="0"/>
              </a:rPr>
              <a:t>sel</a:t>
            </a:r>
            <a:r>
              <a:rPr lang="fr-FR" sz="1200" b="1" spc="-5" dirty="0" smtClean="0">
                <a:effectLst/>
                <a:latin typeface="Verdana" panose="020B0604030504040204" pitchFamily="34" charset="0"/>
                <a:ea typeface="Verdana" panose="020B0604030504040204" pitchFamily="34" charset="0"/>
              </a:rPr>
              <a:t>o</a:t>
            </a:r>
            <a:r>
              <a:rPr lang="fr-FR" sz="1200" b="1" dirty="0" smtClean="0">
                <a:effectLst/>
                <a:latin typeface="Verdana" panose="020B0604030504040204" pitchFamily="34" charset="0"/>
                <a:ea typeface="Verdana" panose="020B0604030504040204" pitchFamily="34" charset="0"/>
              </a:rPr>
              <a:t>n</a:t>
            </a:r>
            <a:r>
              <a:rPr lang="fr-FR" sz="1200" b="1" spc="10" dirty="0" smtClean="0">
                <a:effectLst/>
                <a:latin typeface="Verdana" panose="020B0604030504040204" pitchFamily="34" charset="0"/>
                <a:ea typeface="Verdana" panose="020B0604030504040204" pitchFamily="34" charset="0"/>
              </a:rPr>
              <a:t> </a:t>
            </a:r>
            <a:r>
              <a:rPr lang="fr-FR" sz="1200" b="1" spc="-5" dirty="0" smtClean="0">
                <a:effectLst/>
                <a:latin typeface="Verdana" panose="020B0604030504040204" pitchFamily="34" charset="0"/>
                <a:ea typeface="Verdana" panose="020B0604030504040204" pitchFamily="34" charset="0"/>
              </a:rPr>
              <a:t>u</a:t>
            </a:r>
            <a:r>
              <a:rPr lang="fr-FR" sz="1200" b="1" spc="5" dirty="0" smtClean="0">
                <a:effectLst/>
                <a:latin typeface="Verdana" panose="020B0604030504040204" pitchFamily="34" charset="0"/>
                <a:ea typeface="Verdana" panose="020B0604030504040204" pitchFamily="34" charset="0"/>
              </a:rPr>
              <a:t>n</a:t>
            </a:r>
            <a:r>
              <a:rPr lang="fr-FR" sz="1200" b="1" dirty="0" smtClean="0">
                <a:effectLst/>
                <a:latin typeface="Verdana" panose="020B0604030504040204" pitchFamily="34" charset="0"/>
                <a:ea typeface="Verdana" panose="020B0604030504040204" pitchFamily="34" charset="0"/>
              </a:rPr>
              <a:t>e a</a:t>
            </a:r>
            <a:r>
              <a:rPr lang="fr-FR" sz="1200" b="1" spc="5" dirty="0" smtClean="0">
                <a:effectLst/>
                <a:latin typeface="Verdana" panose="020B0604030504040204" pitchFamily="34" charset="0"/>
                <a:ea typeface="Verdana" panose="020B0604030504040204" pitchFamily="34" charset="0"/>
              </a:rPr>
              <a:t>pp</a:t>
            </a:r>
            <a:r>
              <a:rPr lang="fr-FR" sz="1200" b="1" dirty="0" smtClean="0">
                <a:effectLst/>
                <a:latin typeface="Verdana" panose="020B0604030504040204" pitchFamily="34" charset="0"/>
                <a:ea typeface="Verdana" panose="020B0604030504040204" pitchFamily="34" charset="0"/>
              </a:rPr>
              <a:t>r</a:t>
            </a:r>
            <a:r>
              <a:rPr lang="fr-FR" sz="1200" b="1" spc="5" dirty="0" smtClean="0">
                <a:effectLst/>
                <a:latin typeface="Verdana" panose="020B0604030504040204" pitchFamily="34" charset="0"/>
                <a:ea typeface="Verdana" panose="020B0604030504040204" pitchFamily="34" charset="0"/>
              </a:rPr>
              <a:t>o</a:t>
            </a:r>
            <a:r>
              <a:rPr lang="fr-FR" sz="1200" b="1" spc="-15" dirty="0" smtClean="0">
                <a:effectLst/>
                <a:latin typeface="Verdana" panose="020B0604030504040204" pitchFamily="34" charset="0"/>
                <a:ea typeface="Verdana" panose="020B0604030504040204" pitchFamily="34" charset="0"/>
              </a:rPr>
              <a:t>c</a:t>
            </a:r>
            <a:r>
              <a:rPr lang="fr-FR" sz="1200" b="1" spc="5" dirty="0" smtClean="0">
                <a:effectLst/>
                <a:latin typeface="Verdana" panose="020B0604030504040204" pitchFamily="34" charset="0"/>
                <a:ea typeface="Verdana" panose="020B0604030504040204" pitchFamily="34" charset="0"/>
              </a:rPr>
              <a:t>h</a:t>
            </a:r>
            <a:r>
              <a:rPr lang="fr-FR" sz="1200" b="1" dirty="0" smtClean="0">
                <a:effectLst/>
                <a:latin typeface="Verdana" panose="020B0604030504040204" pitchFamily="34" charset="0"/>
                <a:ea typeface="Verdana" panose="020B0604030504040204" pitchFamily="34" charset="0"/>
              </a:rPr>
              <a:t>e</a:t>
            </a:r>
            <a:r>
              <a:rPr lang="fr-FR" sz="1200" b="1" spc="-5" dirty="0" smtClean="0">
                <a:effectLst/>
                <a:latin typeface="Verdana" panose="020B0604030504040204" pitchFamily="34" charset="0"/>
                <a:ea typeface="Verdana" panose="020B0604030504040204" pitchFamily="34" charset="0"/>
              </a:rPr>
              <a:t> </a:t>
            </a:r>
            <a:r>
              <a:rPr lang="fr-FR" sz="1200" b="1" spc="5" dirty="0" smtClean="0">
                <a:effectLst/>
                <a:latin typeface="Verdana" panose="020B0604030504040204" pitchFamily="34" charset="0"/>
                <a:ea typeface="Verdana" panose="020B0604030504040204" pitchFamily="34" charset="0"/>
              </a:rPr>
              <a:t>h</a:t>
            </a:r>
            <a:r>
              <a:rPr lang="fr-FR" sz="1200" b="1" dirty="0" smtClean="0">
                <a:effectLst/>
                <a:latin typeface="Verdana" panose="020B0604030504040204" pitchFamily="34" charset="0"/>
                <a:ea typeface="Verdana" panose="020B0604030504040204" pitchFamily="34" charset="0"/>
              </a:rPr>
              <a:t>is</a:t>
            </a:r>
            <a:r>
              <a:rPr lang="fr-FR" sz="1200" b="1" spc="5" dirty="0" smtClean="0">
                <a:effectLst/>
                <a:latin typeface="Verdana" panose="020B0604030504040204" pitchFamily="34" charset="0"/>
                <a:ea typeface="Verdana" panose="020B0604030504040204" pitchFamily="34" charset="0"/>
              </a:rPr>
              <a:t>t</a:t>
            </a:r>
            <a:r>
              <a:rPr lang="fr-FR" sz="1200" b="1" dirty="0" smtClean="0">
                <a:effectLst/>
                <a:latin typeface="Verdana" panose="020B0604030504040204" pitchFamily="34" charset="0"/>
                <a:ea typeface="Verdana" panose="020B0604030504040204" pitchFamily="34" charset="0"/>
              </a:rPr>
              <a:t>o</a:t>
            </a:r>
            <a:r>
              <a:rPr lang="fr-FR" sz="1200" b="1" spc="-10" dirty="0" smtClean="0">
                <a:effectLst/>
                <a:latin typeface="Verdana" panose="020B0604030504040204" pitchFamily="34" charset="0"/>
                <a:ea typeface="Verdana" panose="020B0604030504040204" pitchFamily="34" charset="0"/>
              </a:rPr>
              <a:t>r</a:t>
            </a:r>
            <a:r>
              <a:rPr lang="fr-FR" sz="1200" b="1" dirty="0" smtClean="0">
                <a:effectLst/>
                <a:latin typeface="Verdana" panose="020B0604030504040204" pitchFamily="34" charset="0"/>
                <a:ea typeface="Verdana" panose="020B0604030504040204" pitchFamily="34" charset="0"/>
              </a:rPr>
              <a:t>i</a:t>
            </a:r>
            <a:r>
              <a:rPr lang="fr-FR" sz="1200" b="1" spc="5" dirty="0" smtClean="0">
                <a:effectLst/>
                <a:latin typeface="Verdana" panose="020B0604030504040204" pitchFamily="34" charset="0"/>
                <a:ea typeface="Verdana" panose="020B0604030504040204" pitchFamily="34" charset="0"/>
              </a:rPr>
              <a:t>q</a:t>
            </a:r>
            <a:r>
              <a:rPr lang="fr-FR" sz="1200" b="1" spc="-5" dirty="0" smtClean="0">
                <a:effectLst/>
                <a:latin typeface="Verdana" panose="020B0604030504040204" pitchFamily="34" charset="0"/>
                <a:ea typeface="Verdana" panose="020B0604030504040204" pitchFamily="34" charset="0"/>
              </a:rPr>
              <a:t>u</a:t>
            </a:r>
            <a:r>
              <a:rPr lang="fr-FR" sz="1200" b="1" dirty="0" smtClean="0">
                <a:effectLst/>
                <a:latin typeface="Verdana" panose="020B0604030504040204" pitchFamily="34" charset="0"/>
                <a:ea typeface="Verdana" panose="020B0604030504040204" pitchFamily="34" charset="0"/>
              </a:rPr>
              <a:t>e</a:t>
            </a:r>
            <a:endParaRPr lang="fr-FR" sz="1200" b="1" dirty="0">
              <a:solidFill>
                <a:schemeClr val="bg1"/>
              </a:solidFill>
              <a:latin typeface="Verdana" panose="020B0604030504040204" pitchFamily="34" charset="0"/>
              <a:ea typeface="Verdana" panose="020B0604030504040204" pitchFamily="34" charset="0"/>
            </a:endParaRPr>
          </a:p>
        </p:txBody>
      </p:sp>
      <p:sp>
        <p:nvSpPr>
          <p:cNvPr id="2" name="Rectangle 1"/>
          <p:cNvSpPr/>
          <p:nvPr/>
        </p:nvSpPr>
        <p:spPr>
          <a:xfrm>
            <a:off x="6256867" y="91325"/>
            <a:ext cx="5867399" cy="5001369"/>
          </a:xfrm>
          <a:prstGeom prst="rect">
            <a:avLst/>
          </a:prstGeom>
          <a:solidFill>
            <a:schemeClr val="accent1">
              <a:lumMod val="20000"/>
              <a:lumOff val="80000"/>
            </a:schemeClr>
          </a:solidFill>
        </p:spPr>
        <p:txBody>
          <a:bodyPr wrap="square">
            <a:spAutoFit/>
          </a:bodyPr>
          <a:lstStyle/>
          <a:p>
            <a:pPr algn="just">
              <a:spcAft>
                <a:spcPts val="0"/>
              </a:spcAft>
            </a:pPr>
            <a:r>
              <a:rPr lang="fr-FR" sz="1100" b="1" dirty="0" smtClean="0">
                <a:effectLst/>
                <a:ea typeface="Times New Roman" panose="02020603050405020304" pitchFamily="18" charset="0"/>
              </a:rPr>
              <a:t>Document d’analyse 2 : Le Galion de Manille, relie à la fin du XVIe siècle, le Mexique à Manille, deux territoire de l’Empire espagnol, de part et d’autre du Pacifique.</a:t>
            </a:r>
            <a:endParaRPr lang="fr-FR" sz="1100" dirty="0" smtClean="0">
              <a:effectLst/>
              <a:ea typeface="Times New Roman" panose="02020603050405020304" pitchFamily="18" charset="0"/>
            </a:endParaRPr>
          </a:p>
          <a:p>
            <a:pPr algn="just">
              <a:spcAft>
                <a:spcPts val="0"/>
              </a:spcAft>
            </a:pPr>
            <a:r>
              <a:rPr lang="fr-FR" sz="1100" dirty="0" smtClean="0">
                <a:effectLst/>
                <a:ea typeface="Times New Roman" panose="02020603050405020304" pitchFamily="18" charset="0"/>
              </a:rPr>
              <a:t>C’est au </a:t>
            </a:r>
            <a:r>
              <a:rPr lang="fr-FR" sz="1100" dirty="0" err="1" smtClean="0">
                <a:effectLst/>
                <a:ea typeface="Times New Roman" panose="02020603050405020304" pitchFamily="18" charset="0"/>
              </a:rPr>
              <a:t>XVIè</a:t>
            </a:r>
            <a:r>
              <a:rPr lang="fr-FR" sz="1100" dirty="0" smtClean="0">
                <a:effectLst/>
                <a:ea typeface="Times New Roman" panose="02020603050405020304" pitchFamily="18" charset="0"/>
              </a:rPr>
              <a:t> siècle qu’émerge la cité dont la baie ouvre sur l’océan Pacifique. Andrés de </a:t>
            </a:r>
            <a:r>
              <a:rPr lang="fr-FR" sz="1100" dirty="0" err="1" smtClean="0">
                <a:effectLst/>
                <a:ea typeface="Times New Roman" panose="02020603050405020304" pitchFamily="18" charset="0"/>
              </a:rPr>
              <a:t>Urdaneta</a:t>
            </a:r>
            <a:r>
              <a:rPr lang="fr-FR" sz="1100" dirty="0" smtClean="0">
                <a:effectLst/>
                <a:ea typeface="Times New Roman" panose="02020603050405020304" pitchFamily="18" charset="0"/>
              </a:rPr>
              <a:t>, chargé par le roi de trouver la </a:t>
            </a:r>
            <a:r>
              <a:rPr lang="fr-FR" sz="1100" dirty="0" err="1" smtClean="0">
                <a:effectLst/>
                <a:ea typeface="Times New Roman" panose="02020603050405020304" pitchFamily="18" charset="0"/>
              </a:rPr>
              <a:t>torna-vuelta</a:t>
            </a:r>
            <a:r>
              <a:rPr lang="fr-FR" sz="1100" dirty="0" smtClean="0">
                <a:effectLst/>
                <a:ea typeface="Times New Roman" panose="02020603050405020304" pitchFamily="18" charset="0"/>
              </a:rPr>
              <a:t> (la route du retour des Philippines vers la Nouvelle-Espagne), aurait convaincu Philippe II de choisir Acapulco, au détriment du port de </a:t>
            </a:r>
            <a:r>
              <a:rPr lang="fr-FR" sz="1100" dirty="0" err="1" smtClean="0">
                <a:effectLst/>
                <a:ea typeface="Times New Roman" panose="02020603050405020304" pitchFamily="18" charset="0"/>
              </a:rPr>
              <a:t>Navidad</a:t>
            </a:r>
            <a:r>
              <a:rPr lang="fr-FR" sz="1100" dirty="0" smtClean="0">
                <a:effectLst/>
                <a:ea typeface="Times New Roman" panose="02020603050405020304" pitchFamily="18" charset="0"/>
              </a:rPr>
              <a:t>, comme terminal du galion de Manille. Tout comme Acapulco, l’activité du port et de la ville de Manille était centrée autour du galion. C’était l’unique moyen permettant de relier les Philippines et l’Espagne, via la Nouvelle-Espagne. Lorsque l’arrivée du galion était annoncée, la ville d’Acapulco sortait de sa léthargie : l’élite et les fonctionnaires revenaient dans la cité après l’avoir désertée une bonne partie de l’année en raison des conditions climatiques et la population triplait. On y vendait un certain nombre de marchandises en provenance de l’Asie orientale, fort prisées au Nouveau Monde, à commencer par la soie : d’ailleurs, en raison de son chargement le plus précieux, le galion de Manille était qualifié de « galion de la soie » à son arrivée au port. Quoi qu’il en soit, le trafic lié au galion enrichissait de nombreux acteurs, et pas seulement ceux qui y avaient été autorisés par la Couronne. En théorie, seule la Nouvelle-Espagne était autorisée par celle-ci à commercer avec les Philippines. La Permission générale de 1593 avait réorganisé les règles concernant la navigation entre l’Amérique hispanique et l’Asie orientale.</a:t>
            </a:r>
          </a:p>
          <a:p>
            <a:pPr algn="just">
              <a:spcAft>
                <a:spcPts val="0"/>
              </a:spcAft>
            </a:pPr>
            <a:r>
              <a:rPr lang="fr-FR" sz="1100" dirty="0" smtClean="0">
                <a:effectLst/>
                <a:ea typeface="Times New Roman" panose="02020603050405020304" pitchFamily="18" charset="0"/>
              </a:rPr>
              <a:t>Quand la foire était terminée, l’élite désertait la cité et le galion s’en retournait à Manille, transformé. Il tenait alors plus du navire militaire que du navire de commerce : en effet, outre les cargaisons commerciales du retour (cochenille d’Antequera destinée à teindre la soie, savon, chapeaux de drap utilisés par les religieux et les membres du gouvernement des Philippines, chocolat et tabac), le navire transportait le </a:t>
            </a:r>
            <a:r>
              <a:rPr lang="fr-FR" sz="1100" dirty="0" err="1" smtClean="0">
                <a:effectLst/>
                <a:ea typeface="Times New Roman" panose="02020603050405020304" pitchFamily="18" charset="0"/>
              </a:rPr>
              <a:t>situado</a:t>
            </a:r>
            <a:r>
              <a:rPr lang="fr-FR" sz="1100" dirty="0" smtClean="0">
                <a:effectLst/>
                <a:ea typeface="Times New Roman" panose="02020603050405020304" pitchFamily="18" charset="0"/>
              </a:rPr>
              <a:t> (soutien financier) et le </a:t>
            </a:r>
            <a:r>
              <a:rPr lang="fr-FR" sz="1100" dirty="0" err="1" smtClean="0">
                <a:effectLst/>
                <a:ea typeface="Times New Roman" panose="02020603050405020304" pitchFamily="18" charset="0"/>
              </a:rPr>
              <a:t>socorro</a:t>
            </a:r>
            <a:r>
              <a:rPr lang="fr-FR" sz="1100" dirty="0" smtClean="0">
                <a:effectLst/>
                <a:ea typeface="Times New Roman" panose="02020603050405020304" pitchFamily="18" charset="0"/>
              </a:rPr>
              <a:t> (soutien militaire) destinés à Manille.</a:t>
            </a:r>
          </a:p>
          <a:p>
            <a:pPr algn="just">
              <a:spcAft>
                <a:spcPts val="0"/>
              </a:spcAft>
            </a:pPr>
            <a:r>
              <a:rPr lang="fr-FR" sz="1100" dirty="0" smtClean="0">
                <a:effectLst/>
                <a:ea typeface="Times New Roman" panose="02020603050405020304" pitchFamily="18" charset="0"/>
              </a:rPr>
              <a:t>Le volume d’argent mexicain, formé de pièces de huit réaux, était limité par les autorités pour éviter une évasion massive vers la Chine, surtout. L’auteure indique par exemple, après d’autres, que la plus grande partie de l’argent parti d’Acapulco entre 1597 et 1602 sous forme de lingots ou de pesos de huit réaux disparut en Chine…</a:t>
            </a:r>
          </a:p>
          <a:p>
            <a:pPr algn="r">
              <a:spcAft>
                <a:spcPts val="0"/>
              </a:spcAft>
            </a:pPr>
            <a:r>
              <a:rPr lang="fr-FR" sz="1100" dirty="0" smtClean="0">
                <a:effectLst/>
                <a:ea typeface="Times New Roman" panose="02020603050405020304" pitchFamily="18" charset="0"/>
              </a:rPr>
              <a:t>Résumé de Philippe </a:t>
            </a:r>
            <a:r>
              <a:rPr lang="fr-FR" sz="1100" dirty="0" err="1" smtClean="0">
                <a:effectLst/>
                <a:ea typeface="Times New Roman" panose="02020603050405020304" pitchFamily="18" charset="0"/>
              </a:rPr>
              <a:t>Retailleau</a:t>
            </a:r>
            <a:r>
              <a:rPr lang="fr-FR" sz="1100" dirty="0" smtClean="0">
                <a:effectLst/>
                <a:ea typeface="Times New Roman" panose="02020603050405020304" pitchFamily="18" charset="0"/>
              </a:rPr>
              <a:t>, d’après </a:t>
            </a:r>
            <a:r>
              <a:rPr lang="fr-FR" sz="1100" dirty="0" err="1" smtClean="0">
                <a:effectLst/>
                <a:ea typeface="Times New Roman" panose="02020603050405020304" pitchFamily="18" charset="0"/>
              </a:rPr>
              <a:t>Beatriz</a:t>
            </a:r>
            <a:r>
              <a:rPr lang="fr-FR" sz="1100" dirty="0" smtClean="0">
                <a:effectLst/>
                <a:ea typeface="Times New Roman" panose="02020603050405020304" pitchFamily="18" charset="0"/>
              </a:rPr>
              <a:t> PALAZUELOS MAZARS, </a:t>
            </a:r>
            <a:r>
              <a:rPr lang="fr-FR" sz="1100" i="1" dirty="0" smtClean="0">
                <a:effectLst/>
                <a:ea typeface="Times New Roman" panose="02020603050405020304" pitchFamily="18" charset="0"/>
              </a:rPr>
              <a:t>Acapulco et le Galion de Manille</a:t>
            </a:r>
            <a:r>
              <a:rPr lang="fr-FR" sz="1100" dirty="0" smtClean="0">
                <a:effectLst/>
                <a:ea typeface="Times New Roman" panose="02020603050405020304" pitchFamily="18" charset="0"/>
              </a:rPr>
              <a:t>, </a:t>
            </a:r>
            <a:r>
              <a:rPr lang="fr-FR" sz="1100" i="1" dirty="0" smtClean="0">
                <a:effectLst/>
                <a:ea typeface="Times New Roman" panose="02020603050405020304" pitchFamily="18" charset="0"/>
              </a:rPr>
              <a:t>La réalité quotidienne d'un port au </a:t>
            </a:r>
            <a:r>
              <a:rPr lang="fr-FR" sz="1100" i="1" dirty="0" err="1" smtClean="0">
                <a:effectLst/>
                <a:ea typeface="Times New Roman" panose="02020603050405020304" pitchFamily="18" charset="0"/>
              </a:rPr>
              <a:t>XVIIè</a:t>
            </a:r>
            <a:r>
              <a:rPr lang="fr-FR" sz="1100" i="1" dirty="0" smtClean="0">
                <a:effectLst/>
                <a:ea typeface="Times New Roman" panose="02020603050405020304" pitchFamily="18" charset="0"/>
              </a:rPr>
              <a:t> siècle</a:t>
            </a:r>
            <a:r>
              <a:rPr lang="fr-FR" sz="1100" dirty="0" smtClean="0">
                <a:effectLst/>
                <a:ea typeface="Times New Roman" panose="02020603050405020304" pitchFamily="18" charset="0"/>
              </a:rPr>
              <a:t>, Paris, L'Harmattan, 2016.</a:t>
            </a:r>
            <a:endParaRPr lang="fr-FR" sz="1100" dirty="0">
              <a:effectLst/>
              <a:ea typeface="Times New Roman" panose="02020603050405020304" pitchFamily="18" charset="0"/>
            </a:endParaRPr>
          </a:p>
        </p:txBody>
      </p:sp>
      <p:pic>
        <p:nvPicPr>
          <p:cNvPr id="4" name="Image 3"/>
          <p:cNvPicPr>
            <a:picLocks noChangeAspect="1"/>
          </p:cNvPicPr>
          <p:nvPr/>
        </p:nvPicPr>
        <p:blipFill rotWithShape="1">
          <a:blip r:embed="rId3"/>
          <a:srcRect t="819"/>
          <a:stretch/>
        </p:blipFill>
        <p:spPr>
          <a:xfrm>
            <a:off x="1648423" y="2517249"/>
            <a:ext cx="4522490" cy="2837054"/>
          </a:xfrm>
          <a:prstGeom prst="rect">
            <a:avLst/>
          </a:prstGeom>
        </p:spPr>
      </p:pic>
      <p:sp>
        <p:nvSpPr>
          <p:cNvPr id="5" name="ZoneTexte 4"/>
          <p:cNvSpPr txBox="1"/>
          <p:nvPr/>
        </p:nvSpPr>
        <p:spPr>
          <a:xfrm>
            <a:off x="1754902" y="5413654"/>
            <a:ext cx="4309533" cy="1384995"/>
          </a:xfrm>
          <a:prstGeom prst="rect">
            <a:avLst/>
          </a:prstGeom>
          <a:solidFill>
            <a:schemeClr val="accent1">
              <a:lumMod val="20000"/>
              <a:lumOff val="80000"/>
            </a:schemeClr>
          </a:solidFill>
        </p:spPr>
        <p:txBody>
          <a:bodyPr wrap="square" rtlCol="0">
            <a:spAutoFit/>
          </a:bodyPr>
          <a:lstStyle/>
          <a:p>
            <a:r>
              <a:rPr lang="fr-FR" sz="1200" b="1" dirty="0" smtClean="0"/>
              <a:t>Document d’analyse 1 : Les grands empires et leurs colonies au XVIe siècle, d’après </a:t>
            </a:r>
            <a:r>
              <a:rPr lang="fr-FR" sz="1200" dirty="0" smtClean="0">
                <a:hlinkClick r:id="rId4"/>
              </a:rPr>
              <a:t>https://www.lelivrescolaire.fr/manuel/1170224/histoire-geographie-5e-2016/chapitre/1170338/le-monde-au-xvi-siecle/page/1170355/de-la-mediterranee-a-latlantique/lecon/document/1243482</a:t>
            </a:r>
            <a:endParaRPr lang="fr-FR" sz="1200" dirty="0" smtClean="0"/>
          </a:p>
          <a:p>
            <a:r>
              <a:rPr lang="fr-FR" sz="1200" dirty="0" smtClean="0"/>
              <a:t> </a:t>
            </a:r>
            <a:endParaRPr lang="fr-FR" sz="1200" dirty="0"/>
          </a:p>
        </p:txBody>
      </p:sp>
      <p:cxnSp>
        <p:nvCxnSpPr>
          <p:cNvPr id="10" name="Connecteur droit 9"/>
          <p:cNvCxnSpPr/>
          <p:nvPr/>
        </p:nvCxnSpPr>
        <p:spPr>
          <a:xfrm flipH="1">
            <a:off x="1648423" y="2429933"/>
            <a:ext cx="45224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648423" y="91325"/>
            <a:ext cx="4522490" cy="2123658"/>
          </a:xfrm>
          <a:prstGeom prst="rect">
            <a:avLst/>
          </a:prstGeom>
          <a:solidFill>
            <a:schemeClr val="accent6">
              <a:lumMod val="20000"/>
              <a:lumOff val="80000"/>
            </a:schemeClr>
          </a:solidFill>
        </p:spPr>
        <p:txBody>
          <a:bodyPr wrap="square">
            <a:spAutoFit/>
          </a:bodyPr>
          <a:lstStyle/>
          <a:p>
            <a:r>
              <a:rPr lang="fr-FR" sz="1200" b="1" dirty="0" smtClean="0"/>
              <a:t>Document source 2 : Le manque de main d’œuvre au Pérou à la fin du XVIe siècle.</a:t>
            </a:r>
          </a:p>
          <a:p>
            <a:r>
              <a:rPr lang="fr-FR" sz="1200" dirty="0" smtClean="0"/>
              <a:t>« Comme le principal capital et la principale richesse de ce Royaume consistent dans le service des Indiens, personne n’est satisfait du nombre de ceux qu’il a reçus par la voie de la répartition légale, et les plus démunis ou les plus déçus cherchent à s’en procurer par voie de négociations avec les caciques * et avec les représentants de la Justice, sans se faire scrupule, quelquefois, de recourir à des moyens malhonnêtes. »</a:t>
            </a:r>
          </a:p>
          <a:p>
            <a:r>
              <a:rPr lang="fr-FR" sz="1200" b="1" dirty="0" smtClean="0"/>
              <a:t>* Chef indien en Amérique.</a:t>
            </a:r>
            <a:endParaRPr lang="fr-FR" sz="1200" dirty="0" smtClean="0"/>
          </a:p>
          <a:p>
            <a:pPr algn="r"/>
            <a:r>
              <a:rPr lang="fr-FR" sz="1200" b="1" dirty="0" smtClean="0"/>
              <a:t>Rapport sur le Potosi du vice-roi D. Luis de </a:t>
            </a:r>
            <a:r>
              <a:rPr lang="fr-FR" sz="1200" b="1" dirty="0" err="1" smtClean="0"/>
              <a:t>Velasco</a:t>
            </a:r>
            <a:r>
              <a:rPr lang="fr-FR" sz="1200" b="1" dirty="0" smtClean="0"/>
              <a:t>.</a:t>
            </a:r>
            <a:endParaRPr lang="fr-FR" sz="1200" dirty="0"/>
          </a:p>
        </p:txBody>
      </p:sp>
      <p:cxnSp>
        <p:nvCxnSpPr>
          <p:cNvPr id="15" name="Connecteur droit 14"/>
          <p:cNvCxnSpPr/>
          <p:nvPr/>
        </p:nvCxnSpPr>
        <p:spPr>
          <a:xfrm>
            <a:off x="6208229" y="118121"/>
            <a:ext cx="11321" cy="66275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219550" y="6519446"/>
            <a:ext cx="6096000" cy="338554"/>
          </a:xfrm>
          <a:prstGeom prst="rect">
            <a:avLst/>
          </a:prstGeom>
        </p:spPr>
        <p:txBody>
          <a:bodyPr>
            <a:spAutoFit/>
          </a:bodyPr>
          <a:lstStyle/>
          <a:p>
            <a:r>
              <a:rPr lang="fr-FR" sz="1600" b="0" i="0" u="none" strike="noStrike" dirty="0" smtClean="0">
                <a:solidFill>
                  <a:srgbClr val="212121"/>
                </a:solidFill>
                <a:effectLst/>
                <a:latin typeface="Calibri" panose="020F0502020204030204" pitchFamily="34" charset="0"/>
              </a:rPr>
              <a:t>Sujet 3 : Comment l’argent permet</a:t>
            </a:r>
            <a:r>
              <a:rPr lang="fr-FR" sz="1600" dirty="0" smtClean="0">
                <a:solidFill>
                  <a:srgbClr val="212121"/>
                </a:solidFill>
                <a:latin typeface="Calibri" panose="020F0502020204030204" pitchFamily="34" charset="0"/>
              </a:rPr>
              <a:t>-il l’interconnexion des continents ?</a:t>
            </a:r>
            <a:endParaRPr lang="fr-FR" sz="1600" dirty="0"/>
          </a:p>
        </p:txBody>
      </p:sp>
      <p:sp>
        <p:nvSpPr>
          <p:cNvPr id="17" name="ZoneTexte 16"/>
          <p:cNvSpPr txBox="1"/>
          <p:nvPr/>
        </p:nvSpPr>
        <p:spPr>
          <a:xfrm>
            <a:off x="6285212" y="5092694"/>
            <a:ext cx="5867401" cy="1446550"/>
          </a:xfrm>
          <a:prstGeom prst="rect">
            <a:avLst/>
          </a:prstGeom>
          <a:noFill/>
        </p:spPr>
        <p:txBody>
          <a:bodyPr wrap="square" rtlCol="0">
            <a:spAutoFit/>
          </a:bodyPr>
          <a:lstStyle/>
          <a:p>
            <a:r>
              <a:rPr lang="fr-FR" sz="1100" b="1" dirty="0" smtClean="0"/>
              <a:t>Analyse du document principal :</a:t>
            </a:r>
          </a:p>
          <a:p>
            <a:pPr marL="228600" indent="-228600">
              <a:buAutoNum type="arabicPeriod"/>
            </a:pPr>
            <a:r>
              <a:rPr lang="fr-FR" sz="1100" dirty="0" smtClean="0"/>
              <a:t>Appuyez-vous sur une description du document principal pour prouvez que la production d’argent de l’empire espagnol exploite les populations conquises.</a:t>
            </a:r>
          </a:p>
          <a:p>
            <a:pPr marL="228600" indent="-228600">
              <a:buAutoNum type="arabicPeriod"/>
            </a:pPr>
            <a:r>
              <a:rPr lang="fr-FR" sz="1100" dirty="0" smtClean="0"/>
              <a:t>Démontrez à partir des documents sources que ces populations sont asservies dans un système quasi esclavagiste.</a:t>
            </a:r>
          </a:p>
          <a:p>
            <a:pPr marL="228600" indent="-228600">
              <a:buAutoNum type="arabicPeriod"/>
            </a:pPr>
            <a:r>
              <a:rPr lang="fr-FR" sz="1100" dirty="0" smtClean="0"/>
              <a:t>Démontrez, à partir des documents d’analyses, l’importance de cette production dans le cadre du développement du caractère global de l’empire espagnol et de sa rivalité avec le Portugal. </a:t>
            </a:r>
          </a:p>
          <a:p>
            <a:pPr marL="228600" indent="-228600">
              <a:buAutoNum type="arabicPeriod"/>
            </a:pPr>
            <a:r>
              <a:rPr lang="fr-FR" sz="1100" dirty="0" smtClean="0"/>
              <a:t>Interrogez le document sur la vision qu’il impose des populations amérindiennes. </a:t>
            </a:r>
            <a:endParaRPr lang="fr-FR" sz="1100" dirty="0"/>
          </a:p>
        </p:txBody>
      </p:sp>
    </p:spTree>
    <p:extLst>
      <p:ext uri="{BB962C8B-B14F-4D97-AF65-F5344CB8AC3E}">
        <p14:creationId xmlns:p14="http://schemas.microsoft.com/office/powerpoint/2010/main" val="4145867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srcRect l="16842" r="68525"/>
          <a:stretch/>
        </p:blipFill>
        <p:spPr>
          <a:xfrm>
            <a:off x="0" y="0"/>
            <a:ext cx="1562470" cy="6858000"/>
          </a:xfrm>
          <a:prstGeom prst="rect">
            <a:avLst/>
          </a:prstGeom>
        </p:spPr>
      </p:pic>
      <p:sp>
        <p:nvSpPr>
          <p:cNvPr id="6" name="Rectangle 5"/>
          <p:cNvSpPr/>
          <p:nvPr/>
        </p:nvSpPr>
        <p:spPr>
          <a:xfrm>
            <a:off x="596569" y="-1"/>
            <a:ext cx="369332" cy="6858000"/>
          </a:xfrm>
          <a:prstGeom prst="rect">
            <a:avLst/>
          </a:prstGeom>
          <a:solidFill>
            <a:schemeClr val="bg1"/>
          </a:solidFill>
        </p:spPr>
        <p:txBody>
          <a:bodyPr vert="vert" wrap="square">
            <a:spAutoFit/>
          </a:bodyPr>
          <a:lstStyle/>
          <a:p>
            <a:pPr marL="66675" algn="ctr">
              <a:spcAft>
                <a:spcPts val="0"/>
              </a:spcAft>
            </a:pPr>
            <a:r>
              <a:rPr lang="fr-FR" sz="1200" b="1" dirty="0" smtClean="0">
                <a:effectLst/>
                <a:latin typeface="Verdana" panose="020B0604030504040204" pitchFamily="34" charset="0"/>
                <a:ea typeface="Verdana" panose="020B0604030504040204" pitchFamily="34" charset="0"/>
              </a:rPr>
              <a:t>Mise en commun </a:t>
            </a:r>
            <a:endParaRPr lang="fr-FR" sz="1200" b="1" dirty="0">
              <a:solidFill>
                <a:schemeClr val="bg1"/>
              </a:solidFill>
              <a:latin typeface="Verdana" panose="020B0604030504040204" pitchFamily="34" charset="0"/>
              <a:ea typeface="Verdana" panose="020B0604030504040204" pitchFamily="34" charset="0"/>
            </a:endParaRPr>
          </a:p>
        </p:txBody>
      </p:sp>
      <p:pic>
        <p:nvPicPr>
          <p:cNvPr id="3" name="Image 2"/>
          <p:cNvPicPr>
            <a:picLocks noChangeAspect="1"/>
          </p:cNvPicPr>
          <p:nvPr/>
        </p:nvPicPr>
        <p:blipFill>
          <a:blip r:embed="rId3"/>
          <a:stretch>
            <a:fillRect/>
          </a:stretch>
        </p:blipFill>
        <p:spPr>
          <a:xfrm>
            <a:off x="1786466" y="0"/>
            <a:ext cx="10320867" cy="6858000"/>
          </a:xfrm>
          <a:prstGeom prst="rect">
            <a:avLst/>
          </a:prstGeom>
        </p:spPr>
      </p:pic>
      <p:sp>
        <p:nvSpPr>
          <p:cNvPr id="7" name="Forme libre 6"/>
          <p:cNvSpPr/>
          <p:nvPr/>
        </p:nvSpPr>
        <p:spPr>
          <a:xfrm>
            <a:off x="6350000" y="3369733"/>
            <a:ext cx="406400" cy="270934"/>
          </a:xfrm>
          <a:custGeom>
            <a:avLst/>
            <a:gdLst>
              <a:gd name="connsiteX0" fmla="*/ 84667 w 406400"/>
              <a:gd name="connsiteY0" fmla="*/ 0 h 270934"/>
              <a:gd name="connsiteX1" fmla="*/ 84667 w 406400"/>
              <a:gd name="connsiteY1" fmla="*/ 169334 h 270934"/>
              <a:gd name="connsiteX2" fmla="*/ 0 w 406400"/>
              <a:gd name="connsiteY2" fmla="*/ 203200 h 270934"/>
              <a:gd name="connsiteX3" fmla="*/ 110067 w 406400"/>
              <a:gd name="connsiteY3" fmla="*/ 270934 h 270934"/>
              <a:gd name="connsiteX4" fmla="*/ 406400 w 406400"/>
              <a:gd name="connsiteY4" fmla="*/ 76200 h 270934"/>
              <a:gd name="connsiteX5" fmla="*/ 237067 w 406400"/>
              <a:gd name="connsiteY5" fmla="*/ 16934 h 270934"/>
              <a:gd name="connsiteX6" fmla="*/ 84667 w 406400"/>
              <a:gd name="connsiteY6" fmla="*/ 0 h 2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270934">
                <a:moveTo>
                  <a:pt x="84667" y="0"/>
                </a:moveTo>
                <a:lnTo>
                  <a:pt x="84667" y="169334"/>
                </a:lnTo>
                <a:lnTo>
                  <a:pt x="0" y="203200"/>
                </a:lnTo>
                <a:lnTo>
                  <a:pt x="110067" y="270934"/>
                </a:lnTo>
                <a:lnTo>
                  <a:pt x="406400" y="76200"/>
                </a:lnTo>
                <a:lnTo>
                  <a:pt x="237067" y="16934"/>
                </a:lnTo>
                <a:lnTo>
                  <a:pt x="84667"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8"/>
          <p:cNvSpPr/>
          <p:nvPr/>
        </p:nvSpPr>
        <p:spPr>
          <a:xfrm>
            <a:off x="6790267" y="2929467"/>
            <a:ext cx="254000" cy="228600"/>
          </a:xfrm>
          <a:custGeom>
            <a:avLst/>
            <a:gdLst>
              <a:gd name="connsiteX0" fmla="*/ 0 w 254000"/>
              <a:gd name="connsiteY0" fmla="*/ 110066 h 228600"/>
              <a:gd name="connsiteX1" fmla="*/ 169333 w 254000"/>
              <a:gd name="connsiteY1" fmla="*/ 228600 h 228600"/>
              <a:gd name="connsiteX2" fmla="*/ 254000 w 254000"/>
              <a:gd name="connsiteY2" fmla="*/ 50800 h 228600"/>
              <a:gd name="connsiteX3" fmla="*/ 101600 w 254000"/>
              <a:gd name="connsiteY3" fmla="*/ 0 h 228600"/>
              <a:gd name="connsiteX4" fmla="*/ 0 w 254000"/>
              <a:gd name="connsiteY4" fmla="*/ 110066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 h="228600">
                <a:moveTo>
                  <a:pt x="0" y="110066"/>
                </a:moveTo>
                <a:lnTo>
                  <a:pt x="169333" y="228600"/>
                </a:lnTo>
                <a:lnTo>
                  <a:pt x="254000" y="50800"/>
                </a:lnTo>
                <a:lnTo>
                  <a:pt x="101600" y="0"/>
                </a:lnTo>
                <a:lnTo>
                  <a:pt x="0" y="11006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a:off x="6781800" y="3454400"/>
            <a:ext cx="254000" cy="245533"/>
          </a:xfrm>
          <a:custGeom>
            <a:avLst/>
            <a:gdLst>
              <a:gd name="connsiteX0" fmla="*/ 228600 w 254000"/>
              <a:gd name="connsiteY0" fmla="*/ 0 h 245533"/>
              <a:gd name="connsiteX1" fmla="*/ 254000 w 254000"/>
              <a:gd name="connsiteY1" fmla="*/ 245533 h 245533"/>
              <a:gd name="connsiteX2" fmla="*/ 0 w 254000"/>
              <a:gd name="connsiteY2" fmla="*/ 33867 h 245533"/>
              <a:gd name="connsiteX3" fmla="*/ 228600 w 254000"/>
              <a:gd name="connsiteY3" fmla="*/ 0 h 245533"/>
            </a:gdLst>
            <a:ahLst/>
            <a:cxnLst>
              <a:cxn ang="0">
                <a:pos x="connsiteX0" y="connsiteY0"/>
              </a:cxn>
              <a:cxn ang="0">
                <a:pos x="connsiteX1" y="connsiteY1"/>
              </a:cxn>
              <a:cxn ang="0">
                <a:pos x="connsiteX2" y="connsiteY2"/>
              </a:cxn>
              <a:cxn ang="0">
                <a:pos x="connsiteX3" y="connsiteY3"/>
              </a:cxn>
            </a:cxnLst>
            <a:rect l="l" t="t" r="r" b="b"/>
            <a:pathLst>
              <a:path w="254000" h="245533">
                <a:moveTo>
                  <a:pt x="228600" y="0"/>
                </a:moveTo>
                <a:lnTo>
                  <a:pt x="254000" y="245533"/>
                </a:lnTo>
                <a:lnTo>
                  <a:pt x="0" y="33867"/>
                </a:lnTo>
                <a:lnTo>
                  <a:pt x="22860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12"/>
          <p:cNvSpPr/>
          <p:nvPr/>
        </p:nvSpPr>
        <p:spPr>
          <a:xfrm>
            <a:off x="7086600" y="3217333"/>
            <a:ext cx="482600" cy="220134"/>
          </a:xfrm>
          <a:custGeom>
            <a:avLst/>
            <a:gdLst>
              <a:gd name="connsiteX0" fmla="*/ 0 w 482600"/>
              <a:gd name="connsiteY0" fmla="*/ 42334 h 220134"/>
              <a:gd name="connsiteX1" fmla="*/ 287867 w 482600"/>
              <a:gd name="connsiteY1" fmla="*/ 220134 h 220134"/>
              <a:gd name="connsiteX2" fmla="*/ 482600 w 482600"/>
              <a:gd name="connsiteY2" fmla="*/ 0 h 220134"/>
              <a:gd name="connsiteX3" fmla="*/ 0 w 482600"/>
              <a:gd name="connsiteY3" fmla="*/ 42334 h 220134"/>
            </a:gdLst>
            <a:ahLst/>
            <a:cxnLst>
              <a:cxn ang="0">
                <a:pos x="connsiteX0" y="connsiteY0"/>
              </a:cxn>
              <a:cxn ang="0">
                <a:pos x="connsiteX1" y="connsiteY1"/>
              </a:cxn>
              <a:cxn ang="0">
                <a:pos x="connsiteX2" y="connsiteY2"/>
              </a:cxn>
              <a:cxn ang="0">
                <a:pos x="connsiteX3" y="connsiteY3"/>
              </a:cxn>
            </a:cxnLst>
            <a:rect l="l" t="t" r="r" b="b"/>
            <a:pathLst>
              <a:path w="482600" h="220134">
                <a:moveTo>
                  <a:pt x="0" y="42334"/>
                </a:moveTo>
                <a:lnTo>
                  <a:pt x="287867" y="220134"/>
                </a:lnTo>
                <a:lnTo>
                  <a:pt x="482600" y="0"/>
                </a:lnTo>
                <a:lnTo>
                  <a:pt x="0" y="42334"/>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13"/>
          <p:cNvSpPr/>
          <p:nvPr/>
        </p:nvSpPr>
        <p:spPr>
          <a:xfrm>
            <a:off x="6350000" y="3335867"/>
            <a:ext cx="84667" cy="262466"/>
          </a:xfrm>
          <a:custGeom>
            <a:avLst/>
            <a:gdLst>
              <a:gd name="connsiteX0" fmla="*/ 76200 w 84667"/>
              <a:gd name="connsiteY0" fmla="*/ 59266 h 262466"/>
              <a:gd name="connsiteX1" fmla="*/ 84667 w 84667"/>
              <a:gd name="connsiteY1" fmla="*/ 203200 h 262466"/>
              <a:gd name="connsiteX2" fmla="*/ 0 w 84667"/>
              <a:gd name="connsiteY2" fmla="*/ 262466 h 262466"/>
              <a:gd name="connsiteX3" fmla="*/ 25400 w 84667"/>
              <a:gd name="connsiteY3" fmla="*/ 0 h 262466"/>
              <a:gd name="connsiteX4" fmla="*/ 76200 w 84667"/>
              <a:gd name="connsiteY4" fmla="*/ 59266 h 26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67" h="262466">
                <a:moveTo>
                  <a:pt x="76200" y="59266"/>
                </a:moveTo>
                <a:lnTo>
                  <a:pt x="84667" y="203200"/>
                </a:lnTo>
                <a:lnTo>
                  <a:pt x="0" y="262466"/>
                </a:lnTo>
                <a:lnTo>
                  <a:pt x="25400" y="0"/>
                </a:lnTo>
                <a:lnTo>
                  <a:pt x="76200" y="59266"/>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17"/>
          <p:cNvSpPr/>
          <p:nvPr/>
        </p:nvSpPr>
        <p:spPr>
          <a:xfrm>
            <a:off x="5765800" y="2302933"/>
            <a:ext cx="4775200" cy="4470400"/>
          </a:xfrm>
          <a:custGeom>
            <a:avLst/>
            <a:gdLst>
              <a:gd name="connsiteX0" fmla="*/ 609600 w 4775200"/>
              <a:gd name="connsiteY0" fmla="*/ 1151467 h 4470400"/>
              <a:gd name="connsiteX1" fmla="*/ 84667 w 4775200"/>
              <a:gd name="connsiteY1" fmla="*/ 1515534 h 4470400"/>
              <a:gd name="connsiteX2" fmla="*/ 0 w 4775200"/>
              <a:gd name="connsiteY2" fmla="*/ 2184400 h 4470400"/>
              <a:gd name="connsiteX3" fmla="*/ 93133 w 4775200"/>
              <a:gd name="connsiteY3" fmla="*/ 2556934 h 4470400"/>
              <a:gd name="connsiteX4" fmla="*/ 516467 w 4775200"/>
              <a:gd name="connsiteY4" fmla="*/ 2861734 h 4470400"/>
              <a:gd name="connsiteX5" fmla="*/ 821267 w 4775200"/>
              <a:gd name="connsiteY5" fmla="*/ 4131734 h 4470400"/>
              <a:gd name="connsiteX6" fmla="*/ 1549400 w 4775200"/>
              <a:gd name="connsiteY6" fmla="*/ 4470400 h 4470400"/>
              <a:gd name="connsiteX7" fmla="*/ 1786467 w 4775200"/>
              <a:gd name="connsiteY7" fmla="*/ 3953934 h 4470400"/>
              <a:gd name="connsiteX8" fmla="*/ 1938867 w 4775200"/>
              <a:gd name="connsiteY8" fmla="*/ 3327400 h 4470400"/>
              <a:gd name="connsiteX9" fmla="*/ 2218267 w 4775200"/>
              <a:gd name="connsiteY9" fmla="*/ 2887134 h 4470400"/>
              <a:gd name="connsiteX10" fmla="*/ 2370667 w 4775200"/>
              <a:gd name="connsiteY10" fmla="*/ 2353734 h 4470400"/>
              <a:gd name="connsiteX11" fmla="*/ 2573867 w 4775200"/>
              <a:gd name="connsiteY11" fmla="*/ 2074334 h 4470400"/>
              <a:gd name="connsiteX12" fmla="*/ 3183467 w 4775200"/>
              <a:gd name="connsiteY12" fmla="*/ 1591734 h 4470400"/>
              <a:gd name="connsiteX13" fmla="*/ 3759200 w 4775200"/>
              <a:gd name="connsiteY13" fmla="*/ 1778000 h 4470400"/>
              <a:gd name="connsiteX14" fmla="*/ 4699000 w 4775200"/>
              <a:gd name="connsiteY14" fmla="*/ 660400 h 4470400"/>
              <a:gd name="connsiteX15" fmla="*/ 4775200 w 4775200"/>
              <a:gd name="connsiteY15" fmla="*/ 465667 h 4470400"/>
              <a:gd name="connsiteX16" fmla="*/ 4182533 w 4775200"/>
              <a:gd name="connsiteY16" fmla="*/ 169334 h 4470400"/>
              <a:gd name="connsiteX17" fmla="*/ 3759200 w 4775200"/>
              <a:gd name="connsiteY17" fmla="*/ 0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75200" h="4470400">
                <a:moveTo>
                  <a:pt x="609600" y="1151467"/>
                </a:moveTo>
                <a:lnTo>
                  <a:pt x="84667" y="1515534"/>
                </a:lnTo>
                <a:lnTo>
                  <a:pt x="0" y="2184400"/>
                </a:lnTo>
                <a:lnTo>
                  <a:pt x="93133" y="2556934"/>
                </a:lnTo>
                <a:lnTo>
                  <a:pt x="516467" y="2861734"/>
                </a:lnTo>
                <a:lnTo>
                  <a:pt x="821267" y="4131734"/>
                </a:lnTo>
                <a:lnTo>
                  <a:pt x="1549400" y="4470400"/>
                </a:lnTo>
                <a:lnTo>
                  <a:pt x="1786467" y="3953934"/>
                </a:lnTo>
                <a:lnTo>
                  <a:pt x="1938867" y="3327400"/>
                </a:lnTo>
                <a:lnTo>
                  <a:pt x="2218267" y="2887134"/>
                </a:lnTo>
                <a:lnTo>
                  <a:pt x="2370667" y="2353734"/>
                </a:lnTo>
                <a:lnTo>
                  <a:pt x="2573867" y="2074334"/>
                </a:lnTo>
                <a:lnTo>
                  <a:pt x="3183467" y="1591734"/>
                </a:lnTo>
                <a:lnTo>
                  <a:pt x="3759200" y="1778000"/>
                </a:lnTo>
                <a:lnTo>
                  <a:pt x="4699000" y="660400"/>
                </a:lnTo>
                <a:lnTo>
                  <a:pt x="4775200" y="465667"/>
                </a:lnTo>
                <a:lnTo>
                  <a:pt x="4182533" y="169334"/>
                </a:lnTo>
                <a:lnTo>
                  <a:pt x="3759200" y="0"/>
                </a:lnTo>
              </a:path>
            </a:pathLst>
          </a:custGeom>
          <a:noFill/>
          <a:ln w="57150">
            <a:solidFill>
              <a:srgbClr val="7030A0"/>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18"/>
          <p:cNvSpPr/>
          <p:nvPr/>
        </p:nvSpPr>
        <p:spPr>
          <a:xfrm>
            <a:off x="4580467" y="8467"/>
            <a:ext cx="1854200" cy="3640666"/>
          </a:xfrm>
          <a:custGeom>
            <a:avLst/>
            <a:gdLst>
              <a:gd name="connsiteX0" fmla="*/ 1854200 w 1854200"/>
              <a:gd name="connsiteY0" fmla="*/ 3640666 h 3640666"/>
              <a:gd name="connsiteX1" fmla="*/ 965200 w 1854200"/>
              <a:gd name="connsiteY1" fmla="*/ 3479800 h 3640666"/>
              <a:gd name="connsiteX2" fmla="*/ 152400 w 1854200"/>
              <a:gd name="connsiteY2" fmla="*/ 1481666 h 3640666"/>
              <a:gd name="connsiteX3" fmla="*/ 152400 w 1854200"/>
              <a:gd name="connsiteY3" fmla="*/ 1481666 h 3640666"/>
              <a:gd name="connsiteX4" fmla="*/ 67733 w 1854200"/>
              <a:gd name="connsiteY4" fmla="*/ 872066 h 3640666"/>
              <a:gd name="connsiteX5" fmla="*/ 0 w 1854200"/>
              <a:gd name="connsiteY5" fmla="*/ 0 h 364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4200" h="3640666">
                <a:moveTo>
                  <a:pt x="1854200" y="3640666"/>
                </a:moveTo>
                <a:lnTo>
                  <a:pt x="965200" y="3479800"/>
                </a:lnTo>
                <a:lnTo>
                  <a:pt x="152400" y="1481666"/>
                </a:lnTo>
                <a:lnTo>
                  <a:pt x="152400" y="1481666"/>
                </a:lnTo>
                <a:lnTo>
                  <a:pt x="67733" y="872066"/>
                </a:lnTo>
                <a:lnTo>
                  <a:pt x="0" y="0"/>
                </a:lnTo>
              </a:path>
            </a:pathLst>
          </a:custGeom>
          <a:noFill/>
          <a:ln w="57150">
            <a:solidFill>
              <a:srgbClr val="FF0000"/>
            </a:solidFill>
            <a:head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9812867" y="1261533"/>
            <a:ext cx="270933" cy="50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p:cNvCxnSpPr/>
          <p:nvPr/>
        </p:nvCxnSpPr>
        <p:spPr>
          <a:xfrm flipH="1">
            <a:off x="9982200" y="8467"/>
            <a:ext cx="389467" cy="1253066"/>
          </a:xfrm>
          <a:prstGeom prst="straightConnector1">
            <a:avLst/>
          </a:prstGeom>
          <a:ln w="571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964267" y="4030133"/>
            <a:ext cx="524933" cy="355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1964266" y="4538133"/>
            <a:ext cx="524933" cy="3556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Double flèche horizontale 36"/>
          <p:cNvSpPr/>
          <p:nvPr/>
        </p:nvSpPr>
        <p:spPr>
          <a:xfrm>
            <a:off x="1955800" y="5079999"/>
            <a:ext cx="524933" cy="211667"/>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Double flèche horizontale 37"/>
          <p:cNvSpPr/>
          <p:nvPr/>
        </p:nvSpPr>
        <p:spPr>
          <a:xfrm>
            <a:off x="1964266" y="5774265"/>
            <a:ext cx="524933" cy="211667"/>
          </a:xfrm>
          <a:prstGeom prst="lef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10541000" y="4051300"/>
            <a:ext cx="347133" cy="364067"/>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10541000" y="4715933"/>
            <a:ext cx="347133" cy="364067"/>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10541000" y="5380566"/>
            <a:ext cx="347133" cy="364067"/>
          </a:xfrm>
          <a:prstGeom prst="ellipse">
            <a:avLst/>
          </a:prstGeom>
          <a:noFill/>
          <a:ln w="762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10540999" y="6055781"/>
            <a:ext cx="347133" cy="364067"/>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p:cNvSpPr txBox="1"/>
          <p:nvPr/>
        </p:nvSpPr>
        <p:spPr>
          <a:xfrm>
            <a:off x="3788834" y="1896533"/>
            <a:ext cx="2514599" cy="2062103"/>
          </a:xfrm>
          <a:prstGeom prst="rect">
            <a:avLst/>
          </a:prstGeom>
          <a:solidFill>
            <a:schemeClr val="bg1">
              <a:alpha val="70000"/>
            </a:schemeClr>
          </a:solidFill>
        </p:spPr>
        <p:txBody>
          <a:bodyPr wrap="square" rtlCol="0">
            <a:spAutoFit/>
          </a:bodyPr>
          <a:lstStyle/>
          <a:p>
            <a:r>
              <a:rPr lang="fr-FR" sz="1400" dirty="0" smtClean="0"/>
              <a:t>1. Les monarchies ibériques se lancent dans la quête   des épices… </a:t>
            </a:r>
          </a:p>
          <a:p>
            <a:r>
              <a:rPr lang="fr-FR" sz="1400" dirty="0" smtClean="0"/>
              <a:t>A. </a:t>
            </a:r>
            <a:endParaRPr lang="fr-FR" sz="1400" dirty="0"/>
          </a:p>
          <a:p>
            <a:endParaRPr lang="fr-FR" dirty="0" smtClean="0"/>
          </a:p>
          <a:p>
            <a:endParaRPr lang="fr-FR" dirty="0"/>
          </a:p>
          <a:p>
            <a:endParaRPr lang="fr-FR" dirty="0" smtClean="0"/>
          </a:p>
          <a:p>
            <a:endParaRPr lang="fr-FR" dirty="0"/>
          </a:p>
        </p:txBody>
      </p:sp>
      <p:sp>
        <p:nvSpPr>
          <p:cNvPr id="50" name="Ellipse 49"/>
          <p:cNvSpPr/>
          <p:nvPr/>
        </p:nvSpPr>
        <p:spPr>
          <a:xfrm>
            <a:off x="8157591" y="4715933"/>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p:cNvSpPr txBox="1"/>
          <p:nvPr/>
        </p:nvSpPr>
        <p:spPr>
          <a:xfrm>
            <a:off x="7780868" y="4301455"/>
            <a:ext cx="2514599" cy="2062103"/>
          </a:xfrm>
          <a:prstGeom prst="rect">
            <a:avLst/>
          </a:prstGeom>
          <a:solidFill>
            <a:schemeClr val="bg1">
              <a:alpha val="70000"/>
            </a:schemeClr>
          </a:solidFill>
        </p:spPr>
        <p:txBody>
          <a:bodyPr wrap="square" rtlCol="0">
            <a:spAutoFit/>
          </a:bodyPr>
          <a:lstStyle/>
          <a:p>
            <a:r>
              <a:rPr lang="fr-FR" sz="1400" dirty="0" smtClean="0"/>
              <a:t>1. Les </a:t>
            </a:r>
            <a:r>
              <a:rPr lang="fr-FR" sz="1400" dirty="0"/>
              <a:t>monarchies ibériques se lancent dans la quête   des épices</a:t>
            </a:r>
            <a:r>
              <a:rPr lang="fr-FR" sz="1400" dirty="0" smtClean="0"/>
              <a:t>…</a:t>
            </a:r>
          </a:p>
          <a:p>
            <a:r>
              <a:rPr lang="fr-FR" sz="1400" dirty="0" smtClean="0"/>
              <a:t>B.</a:t>
            </a:r>
            <a:endParaRPr lang="fr-FR" sz="1400" dirty="0"/>
          </a:p>
          <a:p>
            <a:endParaRPr lang="fr-FR" dirty="0" smtClean="0"/>
          </a:p>
          <a:p>
            <a:endParaRPr lang="fr-FR" dirty="0"/>
          </a:p>
          <a:p>
            <a:endParaRPr lang="fr-FR" dirty="0" smtClean="0"/>
          </a:p>
          <a:p>
            <a:endParaRPr lang="fr-FR" dirty="0"/>
          </a:p>
        </p:txBody>
      </p:sp>
      <p:sp>
        <p:nvSpPr>
          <p:cNvPr id="63" name="ZoneTexte 62"/>
          <p:cNvSpPr txBox="1"/>
          <p:nvPr/>
        </p:nvSpPr>
        <p:spPr>
          <a:xfrm>
            <a:off x="2551318" y="4797735"/>
            <a:ext cx="2475031" cy="830997"/>
          </a:xfrm>
          <a:prstGeom prst="rect">
            <a:avLst/>
          </a:prstGeom>
          <a:noFill/>
        </p:spPr>
        <p:txBody>
          <a:bodyPr wrap="square" rtlCol="0">
            <a:spAutoFit/>
          </a:bodyPr>
          <a:lstStyle/>
          <a:p>
            <a:r>
              <a:rPr lang="fr-FR" sz="1600" dirty="0" smtClean="0"/>
              <a:t>Explorations puis circulation commerciale espagnole</a:t>
            </a:r>
            <a:endParaRPr lang="fr-FR" sz="1600" dirty="0"/>
          </a:p>
        </p:txBody>
      </p:sp>
      <p:sp>
        <p:nvSpPr>
          <p:cNvPr id="64" name="ZoneTexte 63"/>
          <p:cNvSpPr txBox="1"/>
          <p:nvPr/>
        </p:nvSpPr>
        <p:spPr>
          <a:xfrm>
            <a:off x="2539464" y="5537199"/>
            <a:ext cx="2475031" cy="830997"/>
          </a:xfrm>
          <a:prstGeom prst="rect">
            <a:avLst/>
          </a:prstGeom>
          <a:noFill/>
        </p:spPr>
        <p:txBody>
          <a:bodyPr wrap="square" rtlCol="0">
            <a:spAutoFit/>
          </a:bodyPr>
          <a:lstStyle/>
          <a:p>
            <a:r>
              <a:rPr lang="fr-FR" sz="1600" dirty="0" smtClean="0"/>
              <a:t>Explorations puis circulation commerciale portugaise</a:t>
            </a:r>
            <a:endParaRPr lang="fr-FR" sz="1600" dirty="0"/>
          </a:p>
        </p:txBody>
      </p:sp>
    </p:spTree>
    <p:extLst>
      <p:ext uri="{BB962C8B-B14F-4D97-AF65-F5344CB8AC3E}">
        <p14:creationId xmlns:p14="http://schemas.microsoft.com/office/powerpoint/2010/main" val="2665198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srcRect l="16842" r="68525"/>
          <a:stretch/>
        </p:blipFill>
        <p:spPr>
          <a:xfrm>
            <a:off x="0" y="0"/>
            <a:ext cx="1562470" cy="6858000"/>
          </a:xfrm>
          <a:prstGeom prst="rect">
            <a:avLst/>
          </a:prstGeom>
        </p:spPr>
      </p:pic>
      <p:sp>
        <p:nvSpPr>
          <p:cNvPr id="6" name="Rectangle 5"/>
          <p:cNvSpPr/>
          <p:nvPr/>
        </p:nvSpPr>
        <p:spPr>
          <a:xfrm>
            <a:off x="596569" y="-1"/>
            <a:ext cx="369332" cy="6858000"/>
          </a:xfrm>
          <a:prstGeom prst="rect">
            <a:avLst/>
          </a:prstGeom>
          <a:solidFill>
            <a:schemeClr val="bg1"/>
          </a:solidFill>
        </p:spPr>
        <p:txBody>
          <a:bodyPr vert="vert" wrap="square">
            <a:spAutoFit/>
          </a:bodyPr>
          <a:lstStyle/>
          <a:p>
            <a:pPr marL="66675" algn="ctr">
              <a:spcAft>
                <a:spcPts val="0"/>
              </a:spcAft>
            </a:pPr>
            <a:r>
              <a:rPr lang="fr-FR" sz="1200" b="1" dirty="0" smtClean="0">
                <a:effectLst/>
                <a:latin typeface="Verdana" panose="020B0604030504040204" pitchFamily="34" charset="0"/>
                <a:ea typeface="Verdana" panose="020B0604030504040204" pitchFamily="34" charset="0"/>
              </a:rPr>
              <a:t>Mise en commun </a:t>
            </a:r>
            <a:endParaRPr lang="fr-FR" sz="1200" b="1" dirty="0">
              <a:solidFill>
                <a:schemeClr val="bg1"/>
              </a:solidFill>
              <a:latin typeface="Verdana" panose="020B0604030504040204" pitchFamily="34" charset="0"/>
              <a:ea typeface="Verdana" panose="020B0604030504040204" pitchFamily="34" charset="0"/>
            </a:endParaRPr>
          </a:p>
        </p:txBody>
      </p:sp>
      <p:pic>
        <p:nvPicPr>
          <p:cNvPr id="3" name="Image 2"/>
          <p:cNvPicPr>
            <a:picLocks noChangeAspect="1"/>
          </p:cNvPicPr>
          <p:nvPr/>
        </p:nvPicPr>
        <p:blipFill>
          <a:blip r:embed="rId3"/>
          <a:stretch>
            <a:fillRect/>
          </a:stretch>
        </p:blipFill>
        <p:spPr>
          <a:xfrm>
            <a:off x="1786466" y="0"/>
            <a:ext cx="10320867" cy="6858000"/>
          </a:xfrm>
          <a:prstGeom prst="rect">
            <a:avLst/>
          </a:prstGeom>
        </p:spPr>
      </p:pic>
      <p:sp>
        <p:nvSpPr>
          <p:cNvPr id="7" name="Forme libre 6"/>
          <p:cNvSpPr/>
          <p:nvPr/>
        </p:nvSpPr>
        <p:spPr>
          <a:xfrm>
            <a:off x="6350000" y="3369733"/>
            <a:ext cx="406400" cy="270934"/>
          </a:xfrm>
          <a:custGeom>
            <a:avLst/>
            <a:gdLst>
              <a:gd name="connsiteX0" fmla="*/ 84667 w 406400"/>
              <a:gd name="connsiteY0" fmla="*/ 0 h 270934"/>
              <a:gd name="connsiteX1" fmla="*/ 84667 w 406400"/>
              <a:gd name="connsiteY1" fmla="*/ 169334 h 270934"/>
              <a:gd name="connsiteX2" fmla="*/ 0 w 406400"/>
              <a:gd name="connsiteY2" fmla="*/ 203200 h 270934"/>
              <a:gd name="connsiteX3" fmla="*/ 110067 w 406400"/>
              <a:gd name="connsiteY3" fmla="*/ 270934 h 270934"/>
              <a:gd name="connsiteX4" fmla="*/ 406400 w 406400"/>
              <a:gd name="connsiteY4" fmla="*/ 76200 h 270934"/>
              <a:gd name="connsiteX5" fmla="*/ 237067 w 406400"/>
              <a:gd name="connsiteY5" fmla="*/ 16934 h 270934"/>
              <a:gd name="connsiteX6" fmla="*/ 84667 w 406400"/>
              <a:gd name="connsiteY6" fmla="*/ 0 h 2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270934">
                <a:moveTo>
                  <a:pt x="84667" y="0"/>
                </a:moveTo>
                <a:lnTo>
                  <a:pt x="84667" y="169334"/>
                </a:lnTo>
                <a:lnTo>
                  <a:pt x="0" y="203200"/>
                </a:lnTo>
                <a:lnTo>
                  <a:pt x="110067" y="270934"/>
                </a:lnTo>
                <a:lnTo>
                  <a:pt x="406400" y="76200"/>
                </a:lnTo>
                <a:lnTo>
                  <a:pt x="237067" y="16934"/>
                </a:lnTo>
                <a:lnTo>
                  <a:pt x="84667"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8"/>
          <p:cNvSpPr/>
          <p:nvPr/>
        </p:nvSpPr>
        <p:spPr>
          <a:xfrm>
            <a:off x="6790267" y="2929467"/>
            <a:ext cx="254000" cy="228600"/>
          </a:xfrm>
          <a:custGeom>
            <a:avLst/>
            <a:gdLst>
              <a:gd name="connsiteX0" fmla="*/ 0 w 254000"/>
              <a:gd name="connsiteY0" fmla="*/ 110066 h 228600"/>
              <a:gd name="connsiteX1" fmla="*/ 169333 w 254000"/>
              <a:gd name="connsiteY1" fmla="*/ 228600 h 228600"/>
              <a:gd name="connsiteX2" fmla="*/ 254000 w 254000"/>
              <a:gd name="connsiteY2" fmla="*/ 50800 h 228600"/>
              <a:gd name="connsiteX3" fmla="*/ 101600 w 254000"/>
              <a:gd name="connsiteY3" fmla="*/ 0 h 228600"/>
              <a:gd name="connsiteX4" fmla="*/ 0 w 254000"/>
              <a:gd name="connsiteY4" fmla="*/ 110066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 h="228600">
                <a:moveTo>
                  <a:pt x="0" y="110066"/>
                </a:moveTo>
                <a:lnTo>
                  <a:pt x="169333" y="228600"/>
                </a:lnTo>
                <a:lnTo>
                  <a:pt x="254000" y="50800"/>
                </a:lnTo>
                <a:lnTo>
                  <a:pt x="101600" y="0"/>
                </a:lnTo>
                <a:lnTo>
                  <a:pt x="0" y="11006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a:off x="6781800" y="3454400"/>
            <a:ext cx="254000" cy="245533"/>
          </a:xfrm>
          <a:custGeom>
            <a:avLst/>
            <a:gdLst>
              <a:gd name="connsiteX0" fmla="*/ 228600 w 254000"/>
              <a:gd name="connsiteY0" fmla="*/ 0 h 245533"/>
              <a:gd name="connsiteX1" fmla="*/ 254000 w 254000"/>
              <a:gd name="connsiteY1" fmla="*/ 245533 h 245533"/>
              <a:gd name="connsiteX2" fmla="*/ 0 w 254000"/>
              <a:gd name="connsiteY2" fmla="*/ 33867 h 245533"/>
              <a:gd name="connsiteX3" fmla="*/ 228600 w 254000"/>
              <a:gd name="connsiteY3" fmla="*/ 0 h 245533"/>
            </a:gdLst>
            <a:ahLst/>
            <a:cxnLst>
              <a:cxn ang="0">
                <a:pos x="connsiteX0" y="connsiteY0"/>
              </a:cxn>
              <a:cxn ang="0">
                <a:pos x="connsiteX1" y="connsiteY1"/>
              </a:cxn>
              <a:cxn ang="0">
                <a:pos x="connsiteX2" y="connsiteY2"/>
              </a:cxn>
              <a:cxn ang="0">
                <a:pos x="connsiteX3" y="connsiteY3"/>
              </a:cxn>
            </a:cxnLst>
            <a:rect l="l" t="t" r="r" b="b"/>
            <a:pathLst>
              <a:path w="254000" h="245533">
                <a:moveTo>
                  <a:pt x="228600" y="0"/>
                </a:moveTo>
                <a:lnTo>
                  <a:pt x="254000" y="245533"/>
                </a:lnTo>
                <a:lnTo>
                  <a:pt x="0" y="33867"/>
                </a:lnTo>
                <a:lnTo>
                  <a:pt x="22860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12"/>
          <p:cNvSpPr/>
          <p:nvPr/>
        </p:nvSpPr>
        <p:spPr>
          <a:xfrm>
            <a:off x="7086600" y="3217333"/>
            <a:ext cx="482600" cy="220134"/>
          </a:xfrm>
          <a:custGeom>
            <a:avLst/>
            <a:gdLst>
              <a:gd name="connsiteX0" fmla="*/ 0 w 482600"/>
              <a:gd name="connsiteY0" fmla="*/ 42334 h 220134"/>
              <a:gd name="connsiteX1" fmla="*/ 287867 w 482600"/>
              <a:gd name="connsiteY1" fmla="*/ 220134 h 220134"/>
              <a:gd name="connsiteX2" fmla="*/ 482600 w 482600"/>
              <a:gd name="connsiteY2" fmla="*/ 0 h 220134"/>
              <a:gd name="connsiteX3" fmla="*/ 0 w 482600"/>
              <a:gd name="connsiteY3" fmla="*/ 42334 h 220134"/>
            </a:gdLst>
            <a:ahLst/>
            <a:cxnLst>
              <a:cxn ang="0">
                <a:pos x="connsiteX0" y="connsiteY0"/>
              </a:cxn>
              <a:cxn ang="0">
                <a:pos x="connsiteX1" y="connsiteY1"/>
              </a:cxn>
              <a:cxn ang="0">
                <a:pos x="connsiteX2" y="connsiteY2"/>
              </a:cxn>
              <a:cxn ang="0">
                <a:pos x="connsiteX3" y="connsiteY3"/>
              </a:cxn>
            </a:cxnLst>
            <a:rect l="l" t="t" r="r" b="b"/>
            <a:pathLst>
              <a:path w="482600" h="220134">
                <a:moveTo>
                  <a:pt x="0" y="42334"/>
                </a:moveTo>
                <a:lnTo>
                  <a:pt x="287867" y="220134"/>
                </a:lnTo>
                <a:lnTo>
                  <a:pt x="482600" y="0"/>
                </a:lnTo>
                <a:lnTo>
                  <a:pt x="0" y="42334"/>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13"/>
          <p:cNvSpPr/>
          <p:nvPr/>
        </p:nvSpPr>
        <p:spPr>
          <a:xfrm>
            <a:off x="6350000" y="3335867"/>
            <a:ext cx="84667" cy="262466"/>
          </a:xfrm>
          <a:custGeom>
            <a:avLst/>
            <a:gdLst>
              <a:gd name="connsiteX0" fmla="*/ 76200 w 84667"/>
              <a:gd name="connsiteY0" fmla="*/ 59266 h 262466"/>
              <a:gd name="connsiteX1" fmla="*/ 84667 w 84667"/>
              <a:gd name="connsiteY1" fmla="*/ 203200 h 262466"/>
              <a:gd name="connsiteX2" fmla="*/ 0 w 84667"/>
              <a:gd name="connsiteY2" fmla="*/ 262466 h 262466"/>
              <a:gd name="connsiteX3" fmla="*/ 25400 w 84667"/>
              <a:gd name="connsiteY3" fmla="*/ 0 h 262466"/>
              <a:gd name="connsiteX4" fmla="*/ 76200 w 84667"/>
              <a:gd name="connsiteY4" fmla="*/ 59266 h 26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67" h="262466">
                <a:moveTo>
                  <a:pt x="76200" y="59266"/>
                </a:moveTo>
                <a:lnTo>
                  <a:pt x="84667" y="203200"/>
                </a:lnTo>
                <a:lnTo>
                  <a:pt x="0" y="262466"/>
                </a:lnTo>
                <a:lnTo>
                  <a:pt x="25400" y="0"/>
                </a:lnTo>
                <a:lnTo>
                  <a:pt x="76200" y="59266"/>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17"/>
          <p:cNvSpPr/>
          <p:nvPr/>
        </p:nvSpPr>
        <p:spPr>
          <a:xfrm>
            <a:off x="5765800" y="2302933"/>
            <a:ext cx="4775200" cy="4470400"/>
          </a:xfrm>
          <a:custGeom>
            <a:avLst/>
            <a:gdLst>
              <a:gd name="connsiteX0" fmla="*/ 609600 w 4775200"/>
              <a:gd name="connsiteY0" fmla="*/ 1151467 h 4470400"/>
              <a:gd name="connsiteX1" fmla="*/ 84667 w 4775200"/>
              <a:gd name="connsiteY1" fmla="*/ 1515534 h 4470400"/>
              <a:gd name="connsiteX2" fmla="*/ 0 w 4775200"/>
              <a:gd name="connsiteY2" fmla="*/ 2184400 h 4470400"/>
              <a:gd name="connsiteX3" fmla="*/ 93133 w 4775200"/>
              <a:gd name="connsiteY3" fmla="*/ 2556934 h 4470400"/>
              <a:gd name="connsiteX4" fmla="*/ 516467 w 4775200"/>
              <a:gd name="connsiteY4" fmla="*/ 2861734 h 4470400"/>
              <a:gd name="connsiteX5" fmla="*/ 821267 w 4775200"/>
              <a:gd name="connsiteY5" fmla="*/ 4131734 h 4470400"/>
              <a:gd name="connsiteX6" fmla="*/ 1549400 w 4775200"/>
              <a:gd name="connsiteY6" fmla="*/ 4470400 h 4470400"/>
              <a:gd name="connsiteX7" fmla="*/ 1786467 w 4775200"/>
              <a:gd name="connsiteY7" fmla="*/ 3953934 h 4470400"/>
              <a:gd name="connsiteX8" fmla="*/ 1938867 w 4775200"/>
              <a:gd name="connsiteY8" fmla="*/ 3327400 h 4470400"/>
              <a:gd name="connsiteX9" fmla="*/ 2218267 w 4775200"/>
              <a:gd name="connsiteY9" fmla="*/ 2887134 h 4470400"/>
              <a:gd name="connsiteX10" fmla="*/ 2370667 w 4775200"/>
              <a:gd name="connsiteY10" fmla="*/ 2353734 h 4470400"/>
              <a:gd name="connsiteX11" fmla="*/ 2573867 w 4775200"/>
              <a:gd name="connsiteY11" fmla="*/ 2074334 h 4470400"/>
              <a:gd name="connsiteX12" fmla="*/ 3183467 w 4775200"/>
              <a:gd name="connsiteY12" fmla="*/ 1591734 h 4470400"/>
              <a:gd name="connsiteX13" fmla="*/ 3759200 w 4775200"/>
              <a:gd name="connsiteY13" fmla="*/ 1778000 h 4470400"/>
              <a:gd name="connsiteX14" fmla="*/ 4699000 w 4775200"/>
              <a:gd name="connsiteY14" fmla="*/ 660400 h 4470400"/>
              <a:gd name="connsiteX15" fmla="*/ 4775200 w 4775200"/>
              <a:gd name="connsiteY15" fmla="*/ 465667 h 4470400"/>
              <a:gd name="connsiteX16" fmla="*/ 4182533 w 4775200"/>
              <a:gd name="connsiteY16" fmla="*/ 169334 h 4470400"/>
              <a:gd name="connsiteX17" fmla="*/ 3759200 w 4775200"/>
              <a:gd name="connsiteY17" fmla="*/ 0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75200" h="4470400">
                <a:moveTo>
                  <a:pt x="609600" y="1151467"/>
                </a:moveTo>
                <a:lnTo>
                  <a:pt x="84667" y="1515534"/>
                </a:lnTo>
                <a:lnTo>
                  <a:pt x="0" y="2184400"/>
                </a:lnTo>
                <a:lnTo>
                  <a:pt x="93133" y="2556934"/>
                </a:lnTo>
                <a:lnTo>
                  <a:pt x="516467" y="2861734"/>
                </a:lnTo>
                <a:lnTo>
                  <a:pt x="821267" y="4131734"/>
                </a:lnTo>
                <a:lnTo>
                  <a:pt x="1549400" y="4470400"/>
                </a:lnTo>
                <a:lnTo>
                  <a:pt x="1786467" y="3953934"/>
                </a:lnTo>
                <a:lnTo>
                  <a:pt x="1938867" y="3327400"/>
                </a:lnTo>
                <a:lnTo>
                  <a:pt x="2218267" y="2887134"/>
                </a:lnTo>
                <a:lnTo>
                  <a:pt x="2370667" y="2353734"/>
                </a:lnTo>
                <a:lnTo>
                  <a:pt x="2573867" y="2074334"/>
                </a:lnTo>
                <a:lnTo>
                  <a:pt x="3183467" y="1591734"/>
                </a:lnTo>
                <a:lnTo>
                  <a:pt x="3759200" y="1778000"/>
                </a:lnTo>
                <a:lnTo>
                  <a:pt x="4699000" y="660400"/>
                </a:lnTo>
                <a:lnTo>
                  <a:pt x="4775200" y="465667"/>
                </a:lnTo>
                <a:lnTo>
                  <a:pt x="4182533" y="169334"/>
                </a:lnTo>
                <a:lnTo>
                  <a:pt x="3759200" y="0"/>
                </a:lnTo>
              </a:path>
            </a:pathLst>
          </a:custGeom>
          <a:noFill/>
          <a:ln w="57150">
            <a:solidFill>
              <a:srgbClr val="7030A0"/>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18"/>
          <p:cNvSpPr/>
          <p:nvPr/>
        </p:nvSpPr>
        <p:spPr>
          <a:xfrm>
            <a:off x="4580467" y="8467"/>
            <a:ext cx="1854200" cy="3640666"/>
          </a:xfrm>
          <a:custGeom>
            <a:avLst/>
            <a:gdLst>
              <a:gd name="connsiteX0" fmla="*/ 1854200 w 1854200"/>
              <a:gd name="connsiteY0" fmla="*/ 3640666 h 3640666"/>
              <a:gd name="connsiteX1" fmla="*/ 965200 w 1854200"/>
              <a:gd name="connsiteY1" fmla="*/ 3479800 h 3640666"/>
              <a:gd name="connsiteX2" fmla="*/ 152400 w 1854200"/>
              <a:gd name="connsiteY2" fmla="*/ 1481666 h 3640666"/>
              <a:gd name="connsiteX3" fmla="*/ 152400 w 1854200"/>
              <a:gd name="connsiteY3" fmla="*/ 1481666 h 3640666"/>
              <a:gd name="connsiteX4" fmla="*/ 67733 w 1854200"/>
              <a:gd name="connsiteY4" fmla="*/ 872066 h 3640666"/>
              <a:gd name="connsiteX5" fmla="*/ 0 w 1854200"/>
              <a:gd name="connsiteY5" fmla="*/ 0 h 364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4200" h="3640666">
                <a:moveTo>
                  <a:pt x="1854200" y="3640666"/>
                </a:moveTo>
                <a:lnTo>
                  <a:pt x="965200" y="3479800"/>
                </a:lnTo>
                <a:lnTo>
                  <a:pt x="152400" y="1481666"/>
                </a:lnTo>
                <a:lnTo>
                  <a:pt x="152400" y="1481666"/>
                </a:lnTo>
                <a:lnTo>
                  <a:pt x="67733" y="872066"/>
                </a:lnTo>
                <a:lnTo>
                  <a:pt x="0" y="0"/>
                </a:lnTo>
              </a:path>
            </a:pathLst>
          </a:custGeom>
          <a:noFill/>
          <a:ln w="57150">
            <a:solidFill>
              <a:srgbClr val="FF0000"/>
            </a:solidFill>
            <a:head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19"/>
          <p:cNvSpPr/>
          <p:nvPr/>
        </p:nvSpPr>
        <p:spPr>
          <a:xfrm>
            <a:off x="2218267" y="127000"/>
            <a:ext cx="3293533" cy="1320800"/>
          </a:xfrm>
          <a:custGeom>
            <a:avLst/>
            <a:gdLst>
              <a:gd name="connsiteX0" fmla="*/ 3293533 w 3293533"/>
              <a:gd name="connsiteY0" fmla="*/ 0 h 1320800"/>
              <a:gd name="connsiteX1" fmla="*/ 3191933 w 3293533"/>
              <a:gd name="connsiteY1" fmla="*/ 474133 h 1320800"/>
              <a:gd name="connsiteX2" fmla="*/ 2937933 w 3293533"/>
              <a:gd name="connsiteY2" fmla="*/ 313267 h 1320800"/>
              <a:gd name="connsiteX3" fmla="*/ 2844800 w 3293533"/>
              <a:gd name="connsiteY3" fmla="*/ 626533 h 1320800"/>
              <a:gd name="connsiteX4" fmla="*/ 2311400 w 3293533"/>
              <a:gd name="connsiteY4" fmla="*/ 778933 h 1320800"/>
              <a:gd name="connsiteX5" fmla="*/ 2269066 w 3293533"/>
              <a:gd name="connsiteY5" fmla="*/ 1024467 h 1320800"/>
              <a:gd name="connsiteX6" fmla="*/ 2286000 w 3293533"/>
              <a:gd name="connsiteY6" fmla="*/ 1193800 h 1320800"/>
              <a:gd name="connsiteX7" fmla="*/ 635000 w 3293533"/>
              <a:gd name="connsiteY7" fmla="*/ 1320800 h 1320800"/>
              <a:gd name="connsiteX8" fmla="*/ 0 w 3293533"/>
              <a:gd name="connsiteY8" fmla="*/ 533400 h 1320800"/>
              <a:gd name="connsiteX9" fmla="*/ 1337733 w 3293533"/>
              <a:gd name="connsiteY9" fmla="*/ 778933 h 1320800"/>
              <a:gd name="connsiteX10" fmla="*/ 1905000 w 3293533"/>
              <a:gd name="connsiteY10" fmla="*/ 482600 h 1320800"/>
              <a:gd name="connsiteX11" fmla="*/ 2209800 w 3293533"/>
              <a:gd name="connsiteY11" fmla="*/ 778933 h 1320800"/>
              <a:gd name="connsiteX12" fmla="*/ 3039533 w 3293533"/>
              <a:gd name="connsiteY12" fmla="*/ 0 h 1320800"/>
              <a:gd name="connsiteX13" fmla="*/ 3293533 w 3293533"/>
              <a:gd name="connsiteY13" fmla="*/ 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3533" h="1320800">
                <a:moveTo>
                  <a:pt x="3293533" y="0"/>
                </a:moveTo>
                <a:lnTo>
                  <a:pt x="3191933" y="474133"/>
                </a:lnTo>
                <a:lnTo>
                  <a:pt x="2937933" y="313267"/>
                </a:lnTo>
                <a:lnTo>
                  <a:pt x="2844800" y="626533"/>
                </a:lnTo>
                <a:lnTo>
                  <a:pt x="2311400" y="778933"/>
                </a:lnTo>
                <a:lnTo>
                  <a:pt x="2269066" y="1024467"/>
                </a:lnTo>
                <a:lnTo>
                  <a:pt x="2286000" y="1193800"/>
                </a:lnTo>
                <a:lnTo>
                  <a:pt x="635000" y="1320800"/>
                </a:lnTo>
                <a:lnTo>
                  <a:pt x="0" y="533400"/>
                </a:lnTo>
                <a:lnTo>
                  <a:pt x="1337733" y="778933"/>
                </a:lnTo>
                <a:lnTo>
                  <a:pt x="1905000" y="482600"/>
                </a:lnTo>
                <a:lnTo>
                  <a:pt x="2209800" y="778933"/>
                </a:lnTo>
                <a:lnTo>
                  <a:pt x="3039533" y="0"/>
                </a:lnTo>
                <a:lnTo>
                  <a:pt x="3293533"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9812867" y="1261533"/>
            <a:ext cx="270933" cy="508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p:cNvCxnSpPr/>
          <p:nvPr/>
        </p:nvCxnSpPr>
        <p:spPr>
          <a:xfrm flipH="1">
            <a:off x="9982200" y="8467"/>
            <a:ext cx="389467" cy="1253066"/>
          </a:xfrm>
          <a:prstGeom prst="straightConnector1">
            <a:avLst/>
          </a:prstGeom>
          <a:ln w="571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6" name="Forme libre 25"/>
          <p:cNvSpPr/>
          <p:nvPr/>
        </p:nvSpPr>
        <p:spPr>
          <a:xfrm>
            <a:off x="2844800" y="1295400"/>
            <a:ext cx="1684867" cy="1032933"/>
          </a:xfrm>
          <a:custGeom>
            <a:avLst/>
            <a:gdLst>
              <a:gd name="connsiteX0" fmla="*/ 1625600 w 1684867"/>
              <a:gd name="connsiteY0" fmla="*/ 25400 h 1032933"/>
              <a:gd name="connsiteX1" fmla="*/ 0 w 1684867"/>
              <a:gd name="connsiteY1" fmla="*/ 152400 h 1032933"/>
              <a:gd name="connsiteX2" fmla="*/ 736600 w 1684867"/>
              <a:gd name="connsiteY2" fmla="*/ 1032933 h 1032933"/>
              <a:gd name="connsiteX3" fmla="*/ 1532467 w 1684867"/>
              <a:gd name="connsiteY3" fmla="*/ 355600 h 1032933"/>
              <a:gd name="connsiteX4" fmla="*/ 1684867 w 1684867"/>
              <a:gd name="connsiteY4" fmla="*/ 0 h 1032933"/>
              <a:gd name="connsiteX5" fmla="*/ 1625600 w 1684867"/>
              <a:gd name="connsiteY5" fmla="*/ 25400 h 10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867" h="1032933">
                <a:moveTo>
                  <a:pt x="1625600" y="25400"/>
                </a:moveTo>
                <a:lnTo>
                  <a:pt x="0" y="152400"/>
                </a:lnTo>
                <a:lnTo>
                  <a:pt x="736600" y="1032933"/>
                </a:lnTo>
                <a:lnTo>
                  <a:pt x="1532467" y="355600"/>
                </a:lnTo>
                <a:lnTo>
                  <a:pt x="1684867" y="0"/>
                </a:lnTo>
                <a:lnTo>
                  <a:pt x="1625600" y="254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2489200" y="516467"/>
            <a:ext cx="965200" cy="1058333"/>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31"/>
          <p:cNvSpPr/>
          <p:nvPr/>
        </p:nvSpPr>
        <p:spPr>
          <a:xfrm>
            <a:off x="4834467" y="914400"/>
            <a:ext cx="177800" cy="228600"/>
          </a:xfrm>
          <a:custGeom>
            <a:avLst/>
            <a:gdLst>
              <a:gd name="connsiteX0" fmla="*/ 67733 w 177800"/>
              <a:gd name="connsiteY0" fmla="*/ 0 h 228600"/>
              <a:gd name="connsiteX1" fmla="*/ 177800 w 177800"/>
              <a:gd name="connsiteY1" fmla="*/ 33867 h 228600"/>
              <a:gd name="connsiteX2" fmla="*/ 101600 w 177800"/>
              <a:gd name="connsiteY2" fmla="*/ 228600 h 228600"/>
              <a:gd name="connsiteX3" fmla="*/ 0 w 177800"/>
              <a:gd name="connsiteY3" fmla="*/ 169333 h 228600"/>
              <a:gd name="connsiteX4" fmla="*/ 67733 w 1778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00" h="228600">
                <a:moveTo>
                  <a:pt x="67733" y="0"/>
                </a:moveTo>
                <a:lnTo>
                  <a:pt x="177800" y="33867"/>
                </a:lnTo>
                <a:lnTo>
                  <a:pt x="101600" y="228600"/>
                </a:lnTo>
                <a:lnTo>
                  <a:pt x="0" y="169333"/>
                </a:lnTo>
                <a:lnTo>
                  <a:pt x="67733"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32"/>
          <p:cNvSpPr/>
          <p:nvPr/>
        </p:nvSpPr>
        <p:spPr>
          <a:xfrm>
            <a:off x="4631267" y="1185333"/>
            <a:ext cx="203200" cy="228600"/>
          </a:xfrm>
          <a:custGeom>
            <a:avLst/>
            <a:gdLst>
              <a:gd name="connsiteX0" fmla="*/ 101600 w 203200"/>
              <a:gd name="connsiteY0" fmla="*/ 0 h 228600"/>
              <a:gd name="connsiteX1" fmla="*/ 203200 w 203200"/>
              <a:gd name="connsiteY1" fmla="*/ 76200 h 228600"/>
              <a:gd name="connsiteX2" fmla="*/ 127000 w 203200"/>
              <a:gd name="connsiteY2" fmla="*/ 228600 h 228600"/>
              <a:gd name="connsiteX3" fmla="*/ 0 w 203200"/>
              <a:gd name="connsiteY3" fmla="*/ 177800 h 228600"/>
              <a:gd name="connsiteX4" fmla="*/ 101600 w 2032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 h="228600">
                <a:moveTo>
                  <a:pt x="101600" y="0"/>
                </a:moveTo>
                <a:lnTo>
                  <a:pt x="203200" y="76200"/>
                </a:lnTo>
                <a:lnTo>
                  <a:pt x="127000" y="228600"/>
                </a:lnTo>
                <a:lnTo>
                  <a:pt x="0" y="177800"/>
                </a:lnTo>
                <a:lnTo>
                  <a:pt x="10160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1964267" y="4030133"/>
            <a:ext cx="524933" cy="355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1964266" y="4538133"/>
            <a:ext cx="524933" cy="3556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Double flèche horizontale 36"/>
          <p:cNvSpPr/>
          <p:nvPr/>
        </p:nvSpPr>
        <p:spPr>
          <a:xfrm>
            <a:off x="1955800" y="5079999"/>
            <a:ext cx="524933" cy="211667"/>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Double flèche horizontale 37"/>
          <p:cNvSpPr/>
          <p:nvPr/>
        </p:nvSpPr>
        <p:spPr>
          <a:xfrm>
            <a:off x="1964266" y="5774265"/>
            <a:ext cx="524933" cy="211667"/>
          </a:xfrm>
          <a:prstGeom prst="lef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10541000" y="4051300"/>
            <a:ext cx="347133" cy="364067"/>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10541000" y="4715933"/>
            <a:ext cx="347133" cy="364067"/>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10541000" y="5380566"/>
            <a:ext cx="347133" cy="364067"/>
          </a:xfrm>
          <a:prstGeom prst="ellipse">
            <a:avLst/>
          </a:prstGeom>
          <a:noFill/>
          <a:ln w="762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10540999" y="6055781"/>
            <a:ext cx="347133" cy="364067"/>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p:cNvSpPr txBox="1"/>
          <p:nvPr/>
        </p:nvSpPr>
        <p:spPr>
          <a:xfrm>
            <a:off x="3788834" y="1896533"/>
            <a:ext cx="2514599" cy="2062103"/>
          </a:xfrm>
          <a:prstGeom prst="rect">
            <a:avLst/>
          </a:prstGeom>
          <a:solidFill>
            <a:schemeClr val="bg1">
              <a:alpha val="70000"/>
            </a:schemeClr>
          </a:solidFill>
        </p:spPr>
        <p:txBody>
          <a:bodyPr wrap="square" rtlCol="0">
            <a:spAutoFit/>
          </a:bodyPr>
          <a:lstStyle/>
          <a:p>
            <a:r>
              <a:rPr lang="fr-FR" sz="1400" dirty="0" smtClean="0"/>
              <a:t>1. Les monarchies ibériques se lancent dans la quête   des épices… </a:t>
            </a:r>
          </a:p>
          <a:p>
            <a:r>
              <a:rPr lang="fr-FR" sz="1400" dirty="0" smtClean="0"/>
              <a:t>A. </a:t>
            </a:r>
            <a:endParaRPr lang="fr-FR" sz="1400" dirty="0"/>
          </a:p>
          <a:p>
            <a:endParaRPr lang="fr-FR" dirty="0" smtClean="0"/>
          </a:p>
          <a:p>
            <a:endParaRPr lang="fr-FR" dirty="0"/>
          </a:p>
          <a:p>
            <a:endParaRPr lang="fr-FR" dirty="0" smtClean="0"/>
          </a:p>
          <a:p>
            <a:endParaRPr lang="fr-FR" dirty="0"/>
          </a:p>
        </p:txBody>
      </p:sp>
      <p:sp>
        <p:nvSpPr>
          <p:cNvPr id="50" name="Ellipse 49"/>
          <p:cNvSpPr/>
          <p:nvPr/>
        </p:nvSpPr>
        <p:spPr>
          <a:xfrm>
            <a:off x="8157591" y="4715933"/>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p:cNvSpPr txBox="1"/>
          <p:nvPr/>
        </p:nvSpPr>
        <p:spPr>
          <a:xfrm>
            <a:off x="7780868" y="4301455"/>
            <a:ext cx="2514599" cy="2062103"/>
          </a:xfrm>
          <a:prstGeom prst="rect">
            <a:avLst/>
          </a:prstGeom>
          <a:solidFill>
            <a:schemeClr val="bg1">
              <a:alpha val="70000"/>
            </a:schemeClr>
          </a:solidFill>
        </p:spPr>
        <p:txBody>
          <a:bodyPr wrap="square" rtlCol="0">
            <a:spAutoFit/>
          </a:bodyPr>
          <a:lstStyle/>
          <a:p>
            <a:r>
              <a:rPr lang="fr-FR" sz="1400" dirty="0" smtClean="0"/>
              <a:t>1. Les </a:t>
            </a:r>
            <a:r>
              <a:rPr lang="fr-FR" sz="1400" dirty="0"/>
              <a:t>monarchies ibériques se lancent dans la quête   des épices</a:t>
            </a:r>
            <a:r>
              <a:rPr lang="fr-FR" sz="1400" dirty="0" smtClean="0"/>
              <a:t>…</a:t>
            </a:r>
          </a:p>
          <a:p>
            <a:r>
              <a:rPr lang="fr-FR" sz="1400" dirty="0" smtClean="0"/>
              <a:t>B.</a:t>
            </a:r>
            <a:endParaRPr lang="fr-FR" sz="1400" dirty="0"/>
          </a:p>
          <a:p>
            <a:endParaRPr lang="fr-FR" dirty="0" smtClean="0"/>
          </a:p>
          <a:p>
            <a:endParaRPr lang="fr-FR" dirty="0"/>
          </a:p>
          <a:p>
            <a:endParaRPr lang="fr-FR" dirty="0" smtClean="0"/>
          </a:p>
          <a:p>
            <a:endParaRPr lang="fr-FR" dirty="0"/>
          </a:p>
        </p:txBody>
      </p:sp>
      <p:sp>
        <p:nvSpPr>
          <p:cNvPr id="2" name="ZoneTexte 1"/>
          <p:cNvSpPr txBox="1"/>
          <p:nvPr/>
        </p:nvSpPr>
        <p:spPr>
          <a:xfrm>
            <a:off x="2579571" y="4030133"/>
            <a:ext cx="2675823" cy="369332"/>
          </a:xfrm>
          <a:prstGeom prst="rect">
            <a:avLst/>
          </a:prstGeom>
          <a:noFill/>
        </p:spPr>
        <p:txBody>
          <a:bodyPr wrap="square" rtlCol="0">
            <a:spAutoFit/>
          </a:bodyPr>
          <a:lstStyle/>
          <a:p>
            <a:r>
              <a:rPr lang="fr-FR" dirty="0" smtClean="0"/>
              <a:t>Empire espagnol</a:t>
            </a:r>
            <a:endParaRPr lang="fr-FR" dirty="0"/>
          </a:p>
        </p:txBody>
      </p:sp>
      <p:sp>
        <p:nvSpPr>
          <p:cNvPr id="49" name="ZoneTexte 48"/>
          <p:cNvSpPr txBox="1"/>
          <p:nvPr/>
        </p:nvSpPr>
        <p:spPr>
          <a:xfrm>
            <a:off x="2579570" y="4509068"/>
            <a:ext cx="2675823" cy="369332"/>
          </a:xfrm>
          <a:prstGeom prst="rect">
            <a:avLst/>
          </a:prstGeom>
          <a:noFill/>
        </p:spPr>
        <p:txBody>
          <a:bodyPr wrap="square" rtlCol="0">
            <a:spAutoFit/>
          </a:bodyPr>
          <a:lstStyle/>
          <a:p>
            <a:r>
              <a:rPr lang="fr-FR" dirty="0" smtClean="0"/>
              <a:t>Empire portugais</a:t>
            </a:r>
            <a:endParaRPr lang="fr-FR" dirty="0"/>
          </a:p>
        </p:txBody>
      </p:sp>
      <p:sp>
        <p:nvSpPr>
          <p:cNvPr id="4" name="Ellipse 3"/>
          <p:cNvSpPr/>
          <p:nvPr/>
        </p:nvSpPr>
        <p:spPr>
          <a:xfrm>
            <a:off x="5507567" y="4275665"/>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324243" y="4845606"/>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6553200" y="5137705"/>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7274961" y="6007654"/>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7422038" y="5748287"/>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p:cNvSpPr/>
          <p:nvPr/>
        </p:nvSpPr>
        <p:spPr>
          <a:xfrm>
            <a:off x="7624140" y="5401242"/>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p:cNvSpPr/>
          <p:nvPr/>
        </p:nvSpPr>
        <p:spPr>
          <a:xfrm>
            <a:off x="8140471" y="3827344"/>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p:cNvSpPr/>
          <p:nvPr/>
        </p:nvSpPr>
        <p:spPr>
          <a:xfrm>
            <a:off x="8746724" y="3653900"/>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p:cNvSpPr/>
          <p:nvPr/>
        </p:nvSpPr>
        <p:spPr>
          <a:xfrm>
            <a:off x="9032495" y="3768736"/>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p:cNvSpPr/>
          <p:nvPr/>
        </p:nvSpPr>
        <p:spPr>
          <a:xfrm>
            <a:off x="9383555" y="3923798"/>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p:cNvSpPr/>
          <p:nvPr/>
        </p:nvSpPr>
        <p:spPr>
          <a:xfrm>
            <a:off x="10324342" y="2782141"/>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p:cNvSpPr/>
          <p:nvPr/>
        </p:nvSpPr>
        <p:spPr>
          <a:xfrm>
            <a:off x="10608688" y="1860053"/>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p:cNvSpPr/>
          <p:nvPr/>
        </p:nvSpPr>
        <p:spPr>
          <a:xfrm>
            <a:off x="9383554" y="2050407"/>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ZoneTexte 62"/>
          <p:cNvSpPr txBox="1"/>
          <p:nvPr/>
        </p:nvSpPr>
        <p:spPr>
          <a:xfrm>
            <a:off x="2551318" y="4797735"/>
            <a:ext cx="2475031" cy="830997"/>
          </a:xfrm>
          <a:prstGeom prst="rect">
            <a:avLst/>
          </a:prstGeom>
          <a:noFill/>
        </p:spPr>
        <p:txBody>
          <a:bodyPr wrap="square" rtlCol="0">
            <a:spAutoFit/>
          </a:bodyPr>
          <a:lstStyle/>
          <a:p>
            <a:r>
              <a:rPr lang="fr-FR" sz="1600" dirty="0" smtClean="0"/>
              <a:t>Explorations puis circulation commerciale espagnole</a:t>
            </a:r>
            <a:endParaRPr lang="fr-FR" sz="1600" dirty="0"/>
          </a:p>
        </p:txBody>
      </p:sp>
      <p:sp>
        <p:nvSpPr>
          <p:cNvPr id="64" name="ZoneTexte 63"/>
          <p:cNvSpPr txBox="1"/>
          <p:nvPr/>
        </p:nvSpPr>
        <p:spPr>
          <a:xfrm>
            <a:off x="2539464" y="5537199"/>
            <a:ext cx="2475031" cy="830997"/>
          </a:xfrm>
          <a:prstGeom prst="rect">
            <a:avLst/>
          </a:prstGeom>
          <a:noFill/>
        </p:spPr>
        <p:txBody>
          <a:bodyPr wrap="square" rtlCol="0">
            <a:spAutoFit/>
          </a:bodyPr>
          <a:lstStyle/>
          <a:p>
            <a:r>
              <a:rPr lang="fr-FR" sz="1600" dirty="0" smtClean="0"/>
              <a:t>Explorations puis circulation commerciale portugaise</a:t>
            </a:r>
            <a:endParaRPr lang="fr-FR" sz="1600" dirty="0"/>
          </a:p>
        </p:txBody>
      </p:sp>
      <p:sp>
        <p:nvSpPr>
          <p:cNvPr id="65" name="ZoneTexte 64"/>
          <p:cNvSpPr txBox="1"/>
          <p:nvPr/>
        </p:nvSpPr>
        <p:spPr>
          <a:xfrm>
            <a:off x="10954114" y="3915545"/>
            <a:ext cx="1216369" cy="584775"/>
          </a:xfrm>
          <a:prstGeom prst="rect">
            <a:avLst/>
          </a:prstGeom>
          <a:noFill/>
        </p:spPr>
        <p:txBody>
          <a:bodyPr wrap="square" rtlCol="0">
            <a:spAutoFit/>
          </a:bodyPr>
          <a:lstStyle/>
          <a:p>
            <a:r>
              <a:rPr lang="fr-FR" sz="1600" dirty="0" smtClean="0"/>
              <a:t>Production d’argent</a:t>
            </a:r>
            <a:endParaRPr lang="fr-FR" sz="1600" dirty="0"/>
          </a:p>
        </p:txBody>
      </p:sp>
      <p:sp>
        <p:nvSpPr>
          <p:cNvPr id="68" name="ZoneTexte 67"/>
          <p:cNvSpPr txBox="1"/>
          <p:nvPr/>
        </p:nvSpPr>
        <p:spPr>
          <a:xfrm>
            <a:off x="10958076" y="5906557"/>
            <a:ext cx="1216369" cy="584775"/>
          </a:xfrm>
          <a:prstGeom prst="rect">
            <a:avLst/>
          </a:prstGeom>
          <a:noFill/>
        </p:spPr>
        <p:txBody>
          <a:bodyPr wrap="square" rtlCol="0">
            <a:spAutoFit/>
          </a:bodyPr>
          <a:lstStyle/>
          <a:p>
            <a:r>
              <a:rPr lang="fr-FR" sz="1600" dirty="0" smtClean="0"/>
              <a:t>Echanges européens</a:t>
            </a:r>
            <a:endParaRPr lang="fr-FR" sz="1600" dirty="0"/>
          </a:p>
        </p:txBody>
      </p:sp>
    </p:spTree>
    <p:extLst>
      <p:ext uri="{BB962C8B-B14F-4D97-AF65-F5344CB8AC3E}">
        <p14:creationId xmlns:p14="http://schemas.microsoft.com/office/powerpoint/2010/main" val="12726467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3167874" y="291036"/>
            <a:ext cx="8717935" cy="6276912"/>
          </a:xfrm>
          <a:prstGeom prst="rect">
            <a:avLst/>
          </a:prstGeom>
        </p:spPr>
      </p:pic>
      <p:sp>
        <p:nvSpPr>
          <p:cNvPr id="28" name="Rectangle 27"/>
          <p:cNvSpPr/>
          <p:nvPr/>
        </p:nvSpPr>
        <p:spPr>
          <a:xfrm>
            <a:off x="8190484" y="291036"/>
            <a:ext cx="3711499" cy="627691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5" name="Image 4"/>
          <p:cNvPicPr>
            <a:picLocks noChangeAspect="1"/>
          </p:cNvPicPr>
          <p:nvPr/>
        </p:nvPicPr>
        <p:blipFill rotWithShape="1">
          <a:blip r:embed="rId3"/>
          <a:srcRect l="38874" t="5964" r="7678" b="7670"/>
          <a:stretch/>
        </p:blipFill>
        <p:spPr>
          <a:xfrm>
            <a:off x="204511" y="291036"/>
            <a:ext cx="2963363" cy="6276912"/>
          </a:xfrm>
          <a:prstGeom prst="rect">
            <a:avLst/>
          </a:prstGeom>
        </p:spPr>
      </p:pic>
      <p:sp>
        <p:nvSpPr>
          <p:cNvPr id="27" name="Rectangle 26"/>
          <p:cNvSpPr/>
          <p:nvPr/>
        </p:nvSpPr>
        <p:spPr>
          <a:xfrm>
            <a:off x="201073" y="291036"/>
            <a:ext cx="2966801" cy="627691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6" name="Triangle rectangle 5"/>
          <p:cNvSpPr/>
          <p:nvPr/>
        </p:nvSpPr>
        <p:spPr>
          <a:xfrm rot="10800000" flipH="1">
            <a:off x="0" y="-1"/>
            <a:ext cx="1266395" cy="137651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7" name="Image 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63417" y="145638"/>
            <a:ext cx="651879" cy="651879"/>
          </a:xfrm>
          <a:prstGeom prst="rect">
            <a:avLst/>
          </a:prstGeom>
        </p:spPr>
      </p:pic>
      <p:sp>
        <p:nvSpPr>
          <p:cNvPr id="10" name="Rectangle 9"/>
          <p:cNvSpPr/>
          <p:nvPr/>
        </p:nvSpPr>
        <p:spPr>
          <a:xfrm>
            <a:off x="3840692" y="291037"/>
            <a:ext cx="4349791" cy="967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1" name="Rectangle 10"/>
          <p:cNvSpPr/>
          <p:nvPr/>
        </p:nvSpPr>
        <p:spPr>
          <a:xfrm>
            <a:off x="3869978" y="5600455"/>
            <a:ext cx="4349791" cy="967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ZoneTexte 11"/>
          <p:cNvSpPr txBox="1"/>
          <p:nvPr/>
        </p:nvSpPr>
        <p:spPr>
          <a:xfrm>
            <a:off x="3167874" y="1258530"/>
            <a:ext cx="7568671" cy="461665"/>
          </a:xfrm>
          <a:prstGeom prst="rect">
            <a:avLst/>
          </a:prstGeom>
          <a:solidFill>
            <a:schemeClr val="bg1"/>
          </a:solidFill>
          <a:effectLst/>
        </p:spPr>
        <p:txBody>
          <a:bodyPr wrap="square" rtlCol="0">
            <a:spAutoFit/>
          </a:bodyPr>
          <a:lstStyle/>
          <a:p>
            <a:endParaRPr lang="fr-FR" sz="2400" dirty="0"/>
          </a:p>
        </p:txBody>
      </p:sp>
      <p:sp>
        <p:nvSpPr>
          <p:cNvPr id="30" name="Rectangle 29"/>
          <p:cNvSpPr/>
          <p:nvPr/>
        </p:nvSpPr>
        <p:spPr>
          <a:xfrm>
            <a:off x="3167872" y="1403555"/>
            <a:ext cx="7568674" cy="419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7" name="Rectangle 16"/>
          <p:cNvSpPr/>
          <p:nvPr/>
        </p:nvSpPr>
        <p:spPr>
          <a:xfrm>
            <a:off x="3167873" y="291036"/>
            <a:ext cx="702104" cy="627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8" name="Rectangle 17"/>
          <p:cNvSpPr/>
          <p:nvPr/>
        </p:nvSpPr>
        <p:spPr>
          <a:xfrm>
            <a:off x="5498199" y="2398087"/>
            <a:ext cx="4137415" cy="3156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9" name="Rectangle 18"/>
          <p:cNvSpPr/>
          <p:nvPr/>
        </p:nvSpPr>
        <p:spPr>
          <a:xfrm>
            <a:off x="3217985" y="2675355"/>
            <a:ext cx="1457503" cy="3156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0" name="Rectangle 19"/>
          <p:cNvSpPr/>
          <p:nvPr/>
        </p:nvSpPr>
        <p:spPr>
          <a:xfrm>
            <a:off x="4660784" y="2675355"/>
            <a:ext cx="1628221" cy="3156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1" name="Rectangle 20"/>
          <p:cNvSpPr/>
          <p:nvPr/>
        </p:nvSpPr>
        <p:spPr>
          <a:xfrm>
            <a:off x="7860717" y="2675355"/>
            <a:ext cx="1318680" cy="3156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2" name="Rectangle 21"/>
          <p:cNvSpPr/>
          <p:nvPr/>
        </p:nvSpPr>
        <p:spPr>
          <a:xfrm>
            <a:off x="3217984" y="2875932"/>
            <a:ext cx="1442800" cy="3156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3" name="Rectangle 22"/>
          <p:cNvSpPr/>
          <p:nvPr/>
        </p:nvSpPr>
        <p:spPr>
          <a:xfrm>
            <a:off x="5362889" y="3170109"/>
            <a:ext cx="2355487" cy="3156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4" name="Rectangle 23"/>
          <p:cNvSpPr/>
          <p:nvPr/>
        </p:nvSpPr>
        <p:spPr>
          <a:xfrm>
            <a:off x="3259303" y="3392323"/>
            <a:ext cx="1741247" cy="3156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92D050"/>
              </a:solidFill>
            </a:endParaRPr>
          </a:p>
        </p:txBody>
      </p:sp>
      <p:sp>
        <p:nvSpPr>
          <p:cNvPr id="25" name="Rectangle 24"/>
          <p:cNvSpPr/>
          <p:nvPr/>
        </p:nvSpPr>
        <p:spPr>
          <a:xfrm>
            <a:off x="7652007" y="3167459"/>
            <a:ext cx="2049975" cy="3156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7985" y="1376518"/>
            <a:ext cx="1021569" cy="1021569"/>
          </a:xfrm>
          <a:prstGeom prst="rect">
            <a:avLst/>
          </a:prstGeom>
        </p:spPr>
      </p:pic>
      <p:sp>
        <p:nvSpPr>
          <p:cNvPr id="15" name="ZoneTexte 14"/>
          <p:cNvSpPr txBox="1"/>
          <p:nvPr/>
        </p:nvSpPr>
        <p:spPr>
          <a:xfrm>
            <a:off x="4129926" y="1428551"/>
            <a:ext cx="4878607" cy="748795"/>
          </a:xfrm>
          <a:prstGeom prst="rect">
            <a:avLst/>
          </a:prstGeom>
          <a:noFill/>
        </p:spPr>
        <p:txBody>
          <a:bodyPr wrap="square" rtlCol="0">
            <a:spAutoFit/>
          </a:bodyPr>
          <a:lstStyle/>
          <a:p>
            <a:r>
              <a:rPr lang="fr-FR" sz="2133" b="1" dirty="0"/>
              <a:t>Programme d’histoire-géographie de seconde générale et technologique</a:t>
            </a:r>
            <a:endParaRPr lang="fr-FR" sz="2133" b="1" dirty="0"/>
          </a:p>
        </p:txBody>
      </p:sp>
      <p:sp>
        <p:nvSpPr>
          <p:cNvPr id="26" name="ZoneTexte 25"/>
          <p:cNvSpPr txBox="1"/>
          <p:nvPr/>
        </p:nvSpPr>
        <p:spPr>
          <a:xfrm>
            <a:off x="201072" y="5359130"/>
            <a:ext cx="1586629" cy="1323439"/>
          </a:xfrm>
          <a:prstGeom prst="rect">
            <a:avLst/>
          </a:prstGeom>
          <a:noFill/>
        </p:spPr>
        <p:txBody>
          <a:bodyPr wrap="square" rtlCol="0">
            <a:spAutoFit/>
          </a:bodyPr>
          <a:lstStyle/>
          <a:p>
            <a:r>
              <a:rPr lang="fr-FR" sz="8000" b="1" spc="67" dirty="0">
                <a:ln w="0"/>
                <a:solidFill>
                  <a:schemeClr val="bg2"/>
                </a:solidFill>
                <a:effectLst>
                  <a:innerShdw blurRad="63500" dist="50800" dir="13500000">
                    <a:srgbClr val="000000">
                      <a:alpha val="50000"/>
                    </a:srgbClr>
                  </a:innerShdw>
                </a:effectLst>
              </a:rPr>
              <a:t>01.</a:t>
            </a:r>
            <a:endParaRPr lang="fr-FR" sz="8000" dirty="0"/>
          </a:p>
        </p:txBody>
      </p:sp>
      <p:sp>
        <p:nvSpPr>
          <p:cNvPr id="29" name="Rectangle 28"/>
          <p:cNvSpPr/>
          <p:nvPr/>
        </p:nvSpPr>
        <p:spPr>
          <a:xfrm>
            <a:off x="326632" y="580576"/>
            <a:ext cx="2816832" cy="5192062"/>
          </a:xfrm>
          <a:prstGeom prst="rect">
            <a:avLst/>
          </a:prstGeom>
        </p:spPr>
        <p:txBody>
          <a:bodyPr wrap="square">
            <a:spAutoFit/>
          </a:bodyPr>
          <a:lstStyle/>
          <a:p>
            <a:pPr algn="just"/>
            <a:r>
              <a:rPr lang="fr-FR" sz="2133" b="1" spc="67" dirty="0">
                <a:ln w="0"/>
                <a:solidFill>
                  <a:schemeClr val="bg2"/>
                </a:solidFill>
                <a:effectLst>
                  <a:innerShdw blurRad="63500" dist="50800" dir="13500000">
                    <a:srgbClr val="000000">
                      <a:alpha val="50000"/>
                    </a:srgbClr>
                  </a:innerShdw>
                </a:effectLst>
              </a:rPr>
              <a:t>	</a:t>
            </a:r>
            <a:r>
              <a:rPr lang="fr-FR" sz="2067" b="1" spc="67" dirty="0">
                <a:ln w="0"/>
                <a:solidFill>
                  <a:schemeClr val="bg1"/>
                </a:solidFill>
                <a:effectLst>
                  <a:innerShdw blurRad="63500" dist="50800" dir="13500000">
                    <a:srgbClr val="000000">
                      <a:alpha val="50000"/>
                    </a:srgbClr>
                  </a:innerShdw>
                </a:effectLst>
              </a:rPr>
              <a:t>« Chaque thème est structuré en chapitres; </a:t>
            </a:r>
            <a:r>
              <a:rPr lang="fr-FR" sz="2067" b="1" u="sng" spc="67" dirty="0">
                <a:ln w="0"/>
                <a:solidFill>
                  <a:schemeClr val="bg1"/>
                </a:solidFill>
                <a:effectLst>
                  <a:innerShdw blurRad="63500" dist="50800" dir="13500000">
                    <a:srgbClr val="000000">
                      <a:alpha val="50000"/>
                    </a:srgbClr>
                  </a:innerShdw>
                </a:effectLst>
              </a:rPr>
              <a:t>le programme propose des axes pour traiter ceux-ci</a:t>
            </a:r>
            <a:r>
              <a:rPr lang="fr-FR" sz="2067" b="1" spc="67" dirty="0">
                <a:ln w="0"/>
                <a:solidFill>
                  <a:schemeClr val="bg1"/>
                </a:solidFill>
                <a:effectLst>
                  <a:innerShdw blurRad="63500" dist="50800" dir="13500000">
                    <a:srgbClr val="000000">
                      <a:alpha val="50000"/>
                    </a:srgbClr>
                  </a:innerShdw>
                </a:effectLst>
              </a:rPr>
              <a:t>. La parole du professeur joue un rôle essentiel : elle garantit la cohérence, </a:t>
            </a:r>
            <a:r>
              <a:rPr lang="fr-FR" sz="2067" b="1" u="sng" spc="67" dirty="0">
                <a:ln w="0"/>
                <a:solidFill>
                  <a:schemeClr val="bg1"/>
                </a:solidFill>
                <a:effectLst>
                  <a:innerShdw blurRad="63500" dist="50800" dir="13500000">
                    <a:srgbClr val="000000">
                      <a:alpha val="50000"/>
                    </a:srgbClr>
                  </a:innerShdw>
                </a:effectLst>
              </a:rPr>
              <a:t>dégage les évolutions d’ensemble et les moments-charnières, met en place le contexte général de la période</a:t>
            </a:r>
            <a:r>
              <a:rPr lang="fr-FR" sz="2067" b="1" spc="67" dirty="0">
                <a:ln w="0"/>
                <a:solidFill>
                  <a:schemeClr val="bg1"/>
                </a:solidFill>
                <a:effectLst>
                  <a:innerShdw blurRad="63500" dist="50800" dir="13500000">
                    <a:srgbClr val="000000">
                      <a:alpha val="50000"/>
                    </a:srgbClr>
                  </a:innerShdw>
                </a:effectLst>
              </a:rPr>
              <a:t>. »</a:t>
            </a:r>
          </a:p>
          <a:p>
            <a:pPr algn="r"/>
            <a:r>
              <a:rPr lang="fr-FR" sz="2067" b="1" spc="67" dirty="0">
                <a:ln w="0"/>
                <a:solidFill>
                  <a:schemeClr val="bg1"/>
                </a:solidFill>
                <a:effectLst>
                  <a:innerShdw blurRad="63500" dist="50800" dir="13500000">
                    <a:srgbClr val="000000">
                      <a:alpha val="50000"/>
                    </a:srgbClr>
                  </a:innerShdw>
                </a:effectLst>
              </a:rPr>
              <a:t>NP2019, p.5</a:t>
            </a:r>
            <a:endParaRPr lang="fr-FR" sz="2067" b="1" spc="67" dirty="0">
              <a:ln w="0"/>
              <a:solidFill>
                <a:schemeClr val="bg1"/>
              </a:solidFill>
              <a:effectLst>
                <a:innerShdw blurRad="63500" dist="50800" dir="13500000">
                  <a:srgbClr val="000000">
                    <a:alpha val="50000"/>
                  </a:srgbClr>
                </a:innerShdw>
              </a:effectLst>
            </a:endParaRPr>
          </a:p>
        </p:txBody>
      </p:sp>
      <p:cxnSp>
        <p:nvCxnSpPr>
          <p:cNvPr id="31" name="Connecteur droit 30"/>
          <p:cNvCxnSpPr/>
          <p:nvPr/>
        </p:nvCxnSpPr>
        <p:spPr>
          <a:xfrm flipH="1">
            <a:off x="5175625" y="1376517"/>
            <a:ext cx="19722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5175625" y="2239096"/>
            <a:ext cx="19722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167874" y="2373809"/>
            <a:ext cx="6866567" cy="3293209"/>
          </a:xfrm>
          <a:prstGeom prst="rect">
            <a:avLst/>
          </a:prstGeom>
          <a:noFill/>
        </p:spPr>
        <p:txBody>
          <a:bodyPr wrap="square">
            <a:spAutoFit/>
          </a:bodyPr>
          <a:lstStyle/>
          <a:p>
            <a:r>
              <a:rPr lang="fr-FR" sz="1600" dirty="0"/>
              <a:t>Ce chapitre vise à montrer le basculement des échanges de la Méditerranée vers l’Atlantique après 1453 et 1492, ainsi que le début d’une forme de mondialisation.</a:t>
            </a:r>
          </a:p>
          <a:p>
            <a:r>
              <a:rPr lang="fr-FR" sz="1600" dirty="0"/>
              <a:t>On peut mettre en avant les conséquences suivantes en Europe et dans les territoires conquis :</a:t>
            </a:r>
          </a:p>
          <a:p>
            <a:r>
              <a:rPr lang="fr-FR" sz="1600" dirty="0"/>
              <a:t>-</a:t>
            </a:r>
            <a:r>
              <a:rPr lang="fr-FR" sz="1600" dirty="0"/>
              <a:t> </a:t>
            </a:r>
            <a:r>
              <a:rPr lang="fr-FR" sz="1600" u="sng" dirty="0"/>
              <a:t>la constitution d’empires coloniaux </a:t>
            </a:r>
            <a:r>
              <a:rPr lang="fr-FR" sz="1600" dirty="0"/>
              <a:t>(conquistadores, marchands, missionnaires…) ;</a:t>
            </a:r>
          </a:p>
          <a:p>
            <a:r>
              <a:rPr lang="fr-FR" sz="1600" dirty="0"/>
              <a:t>-</a:t>
            </a:r>
            <a:r>
              <a:rPr lang="fr-FR" sz="1600" dirty="0"/>
              <a:t> une </a:t>
            </a:r>
            <a:r>
              <a:rPr lang="fr-FR" sz="1600" u="sng" dirty="0"/>
              <a:t>circulation économique entre les Amériques, l’Afrique, l’Asie et l’Europe </a:t>
            </a:r>
            <a:r>
              <a:rPr lang="fr-FR" sz="1600" dirty="0"/>
              <a:t>;</a:t>
            </a:r>
          </a:p>
          <a:p>
            <a:r>
              <a:rPr lang="fr-FR" sz="1600" dirty="0"/>
              <a:t>-</a:t>
            </a:r>
            <a:r>
              <a:rPr lang="fr-FR" sz="1600" dirty="0"/>
              <a:t> </a:t>
            </a:r>
            <a:r>
              <a:rPr lang="fr-FR" sz="1600" u="sng" dirty="0"/>
              <a:t>l’esclavage avant et après la conquête des Amériques </a:t>
            </a:r>
            <a:r>
              <a:rPr lang="fr-FR" sz="1600" dirty="0"/>
              <a:t>;</a:t>
            </a:r>
          </a:p>
          <a:p>
            <a:r>
              <a:rPr lang="fr-FR" sz="1600" dirty="0"/>
              <a:t>-</a:t>
            </a:r>
            <a:r>
              <a:rPr lang="fr-FR" sz="1600" dirty="0"/>
              <a:t> les </a:t>
            </a:r>
            <a:r>
              <a:rPr lang="fr-FR" sz="1600" u="sng" dirty="0"/>
              <a:t>progrès de la connaissance du monde </a:t>
            </a:r>
            <a:r>
              <a:rPr lang="fr-FR" sz="1600" dirty="0"/>
              <a:t>;</a:t>
            </a:r>
          </a:p>
          <a:p>
            <a:r>
              <a:rPr lang="fr-FR" sz="1600" dirty="0"/>
              <a:t>- le </a:t>
            </a:r>
            <a:r>
              <a:rPr lang="fr-FR" sz="1600" u="sng" dirty="0"/>
              <a:t>devenir des populations des Amériques</a:t>
            </a:r>
            <a:r>
              <a:rPr lang="fr-FR" sz="1600" dirty="0"/>
              <a:t> (conquête et affrontements, évolution du peuplement amérindien, peuplement européen, métissage, choc microbien).</a:t>
            </a:r>
            <a:endParaRPr lang="fr-FR" sz="1600" dirty="0"/>
          </a:p>
        </p:txBody>
      </p:sp>
    </p:spTree>
    <p:extLst>
      <p:ext uri="{BB962C8B-B14F-4D97-AF65-F5344CB8AC3E}">
        <p14:creationId xmlns:p14="http://schemas.microsoft.com/office/powerpoint/2010/main" val="3413166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srcRect l="16842" r="68525"/>
          <a:stretch/>
        </p:blipFill>
        <p:spPr>
          <a:xfrm>
            <a:off x="0" y="0"/>
            <a:ext cx="1562470" cy="6858000"/>
          </a:xfrm>
          <a:prstGeom prst="rect">
            <a:avLst/>
          </a:prstGeom>
        </p:spPr>
      </p:pic>
      <p:sp>
        <p:nvSpPr>
          <p:cNvPr id="6" name="Rectangle 5"/>
          <p:cNvSpPr/>
          <p:nvPr/>
        </p:nvSpPr>
        <p:spPr>
          <a:xfrm>
            <a:off x="596569" y="-1"/>
            <a:ext cx="369332" cy="6858000"/>
          </a:xfrm>
          <a:prstGeom prst="rect">
            <a:avLst/>
          </a:prstGeom>
          <a:solidFill>
            <a:schemeClr val="bg1"/>
          </a:solidFill>
        </p:spPr>
        <p:txBody>
          <a:bodyPr vert="vert" wrap="square">
            <a:spAutoFit/>
          </a:bodyPr>
          <a:lstStyle/>
          <a:p>
            <a:pPr marL="66675" algn="ctr">
              <a:spcAft>
                <a:spcPts val="0"/>
              </a:spcAft>
            </a:pPr>
            <a:r>
              <a:rPr lang="fr-FR" sz="1200" b="1" dirty="0" smtClean="0">
                <a:effectLst/>
                <a:latin typeface="Verdana" panose="020B0604030504040204" pitchFamily="34" charset="0"/>
                <a:ea typeface="Verdana" panose="020B0604030504040204" pitchFamily="34" charset="0"/>
              </a:rPr>
              <a:t>Mise en commun </a:t>
            </a:r>
            <a:endParaRPr lang="fr-FR" sz="1200" b="1" dirty="0">
              <a:solidFill>
                <a:schemeClr val="bg1"/>
              </a:solidFill>
              <a:latin typeface="Verdana" panose="020B0604030504040204" pitchFamily="34" charset="0"/>
              <a:ea typeface="Verdana" panose="020B0604030504040204" pitchFamily="34" charset="0"/>
            </a:endParaRPr>
          </a:p>
        </p:txBody>
      </p:sp>
      <p:pic>
        <p:nvPicPr>
          <p:cNvPr id="3" name="Image 2"/>
          <p:cNvPicPr>
            <a:picLocks noChangeAspect="1"/>
          </p:cNvPicPr>
          <p:nvPr/>
        </p:nvPicPr>
        <p:blipFill>
          <a:blip r:embed="rId3"/>
          <a:stretch>
            <a:fillRect/>
          </a:stretch>
        </p:blipFill>
        <p:spPr>
          <a:xfrm>
            <a:off x="1786466" y="0"/>
            <a:ext cx="10320867" cy="6858000"/>
          </a:xfrm>
          <a:prstGeom prst="rect">
            <a:avLst/>
          </a:prstGeom>
        </p:spPr>
      </p:pic>
      <p:sp>
        <p:nvSpPr>
          <p:cNvPr id="7" name="Forme libre 6"/>
          <p:cNvSpPr/>
          <p:nvPr/>
        </p:nvSpPr>
        <p:spPr>
          <a:xfrm>
            <a:off x="6350000" y="3369733"/>
            <a:ext cx="406400" cy="270934"/>
          </a:xfrm>
          <a:custGeom>
            <a:avLst/>
            <a:gdLst>
              <a:gd name="connsiteX0" fmla="*/ 84667 w 406400"/>
              <a:gd name="connsiteY0" fmla="*/ 0 h 270934"/>
              <a:gd name="connsiteX1" fmla="*/ 84667 w 406400"/>
              <a:gd name="connsiteY1" fmla="*/ 169334 h 270934"/>
              <a:gd name="connsiteX2" fmla="*/ 0 w 406400"/>
              <a:gd name="connsiteY2" fmla="*/ 203200 h 270934"/>
              <a:gd name="connsiteX3" fmla="*/ 110067 w 406400"/>
              <a:gd name="connsiteY3" fmla="*/ 270934 h 270934"/>
              <a:gd name="connsiteX4" fmla="*/ 406400 w 406400"/>
              <a:gd name="connsiteY4" fmla="*/ 76200 h 270934"/>
              <a:gd name="connsiteX5" fmla="*/ 237067 w 406400"/>
              <a:gd name="connsiteY5" fmla="*/ 16934 h 270934"/>
              <a:gd name="connsiteX6" fmla="*/ 84667 w 406400"/>
              <a:gd name="connsiteY6" fmla="*/ 0 h 2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270934">
                <a:moveTo>
                  <a:pt x="84667" y="0"/>
                </a:moveTo>
                <a:lnTo>
                  <a:pt x="84667" y="169334"/>
                </a:lnTo>
                <a:lnTo>
                  <a:pt x="0" y="203200"/>
                </a:lnTo>
                <a:lnTo>
                  <a:pt x="110067" y="270934"/>
                </a:lnTo>
                <a:lnTo>
                  <a:pt x="406400" y="76200"/>
                </a:lnTo>
                <a:lnTo>
                  <a:pt x="237067" y="16934"/>
                </a:lnTo>
                <a:lnTo>
                  <a:pt x="84667"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8"/>
          <p:cNvSpPr/>
          <p:nvPr/>
        </p:nvSpPr>
        <p:spPr>
          <a:xfrm>
            <a:off x="6790267" y="2929467"/>
            <a:ext cx="254000" cy="228600"/>
          </a:xfrm>
          <a:custGeom>
            <a:avLst/>
            <a:gdLst>
              <a:gd name="connsiteX0" fmla="*/ 0 w 254000"/>
              <a:gd name="connsiteY0" fmla="*/ 110066 h 228600"/>
              <a:gd name="connsiteX1" fmla="*/ 169333 w 254000"/>
              <a:gd name="connsiteY1" fmla="*/ 228600 h 228600"/>
              <a:gd name="connsiteX2" fmla="*/ 254000 w 254000"/>
              <a:gd name="connsiteY2" fmla="*/ 50800 h 228600"/>
              <a:gd name="connsiteX3" fmla="*/ 101600 w 254000"/>
              <a:gd name="connsiteY3" fmla="*/ 0 h 228600"/>
              <a:gd name="connsiteX4" fmla="*/ 0 w 254000"/>
              <a:gd name="connsiteY4" fmla="*/ 110066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 h="228600">
                <a:moveTo>
                  <a:pt x="0" y="110066"/>
                </a:moveTo>
                <a:lnTo>
                  <a:pt x="169333" y="228600"/>
                </a:lnTo>
                <a:lnTo>
                  <a:pt x="254000" y="50800"/>
                </a:lnTo>
                <a:lnTo>
                  <a:pt x="101600" y="0"/>
                </a:lnTo>
                <a:lnTo>
                  <a:pt x="0" y="11006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a:off x="6781800" y="3454400"/>
            <a:ext cx="254000" cy="245533"/>
          </a:xfrm>
          <a:custGeom>
            <a:avLst/>
            <a:gdLst>
              <a:gd name="connsiteX0" fmla="*/ 228600 w 254000"/>
              <a:gd name="connsiteY0" fmla="*/ 0 h 245533"/>
              <a:gd name="connsiteX1" fmla="*/ 254000 w 254000"/>
              <a:gd name="connsiteY1" fmla="*/ 245533 h 245533"/>
              <a:gd name="connsiteX2" fmla="*/ 0 w 254000"/>
              <a:gd name="connsiteY2" fmla="*/ 33867 h 245533"/>
              <a:gd name="connsiteX3" fmla="*/ 228600 w 254000"/>
              <a:gd name="connsiteY3" fmla="*/ 0 h 245533"/>
            </a:gdLst>
            <a:ahLst/>
            <a:cxnLst>
              <a:cxn ang="0">
                <a:pos x="connsiteX0" y="connsiteY0"/>
              </a:cxn>
              <a:cxn ang="0">
                <a:pos x="connsiteX1" y="connsiteY1"/>
              </a:cxn>
              <a:cxn ang="0">
                <a:pos x="connsiteX2" y="connsiteY2"/>
              </a:cxn>
              <a:cxn ang="0">
                <a:pos x="connsiteX3" y="connsiteY3"/>
              </a:cxn>
            </a:cxnLst>
            <a:rect l="l" t="t" r="r" b="b"/>
            <a:pathLst>
              <a:path w="254000" h="245533">
                <a:moveTo>
                  <a:pt x="228600" y="0"/>
                </a:moveTo>
                <a:lnTo>
                  <a:pt x="254000" y="245533"/>
                </a:lnTo>
                <a:lnTo>
                  <a:pt x="0" y="33867"/>
                </a:lnTo>
                <a:lnTo>
                  <a:pt x="22860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12"/>
          <p:cNvSpPr/>
          <p:nvPr/>
        </p:nvSpPr>
        <p:spPr>
          <a:xfrm>
            <a:off x="7086600" y="3217333"/>
            <a:ext cx="482600" cy="220134"/>
          </a:xfrm>
          <a:custGeom>
            <a:avLst/>
            <a:gdLst>
              <a:gd name="connsiteX0" fmla="*/ 0 w 482600"/>
              <a:gd name="connsiteY0" fmla="*/ 42334 h 220134"/>
              <a:gd name="connsiteX1" fmla="*/ 287867 w 482600"/>
              <a:gd name="connsiteY1" fmla="*/ 220134 h 220134"/>
              <a:gd name="connsiteX2" fmla="*/ 482600 w 482600"/>
              <a:gd name="connsiteY2" fmla="*/ 0 h 220134"/>
              <a:gd name="connsiteX3" fmla="*/ 0 w 482600"/>
              <a:gd name="connsiteY3" fmla="*/ 42334 h 220134"/>
            </a:gdLst>
            <a:ahLst/>
            <a:cxnLst>
              <a:cxn ang="0">
                <a:pos x="connsiteX0" y="connsiteY0"/>
              </a:cxn>
              <a:cxn ang="0">
                <a:pos x="connsiteX1" y="connsiteY1"/>
              </a:cxn>
              <a:cxn ang="0">
                <a:pos x="connsiteX2" y="connsiteY2"/>
              </a:cxn>
              <a:cxn ang="0">
                <a:pos x="connsiteX3" y="connsiteY3"/>
              </a:cxn>
            </a:cxnLst>
            <a:rect l="l" t="t" r="r" b="b"/>
            <a:pathLst>
              <a:path w="482600" h="220134">
                <a:moveTo>
                  <a:pt x="0" y="42334"/>
                </a:moveTo>
                <a:lnTo>
                  <a:pt x="287867" y="220134"/>
                </a:lnTo>
                <a:lnTo>
                  <a:pt x="482600" y="0"/>
                </a:lnTo>
                <a:lnTo>
                  <a:pt x="0" y="42334"/>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13"/>
          <p:cNvSpPr/>
          <p:nvPr/>
        </p:nvSpPr>
        <p:spPr>
          <a:xfrm>
            <a:off x="6350000" y="3335867"/>
            <a:ext cx="84667" cy="262466"/>
          </a:xfrm>
          <a:custGeom>
            <a:avLst/>
            <a:gdLst>
              <a:gd name="connsiteX0" fmla="*/ 76200 w 84667"/>
              <a:gd name="connsiteY0" fmla="*/ 59266 h 262466"/>
              <a:gd name="connsiteX1" fmla="*/ 84667 w 84667"/>
              <a:gd name="connsiteY1" fmla="*/ 203200 h 262466"/>
              <a:gd name="connsiteX2" fmla="*/ 0 w 84667"/>
              <a:gd name="connsiteY2" fmla="*/ 262466 h 262466"/>
              <a:gd name="connsiteX3" fmla="*/ 25400 w 84667"/>
              <a:gd name="connsiteY3" fmla="*/ 0 h 262466"/>
              <a:gd name="connsiteX4" fmla="*/ 76200 w 84667"/>
              <a:gd name="connsiteY4" fmla="*/ 59266 h 26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67" h="262466">
                <a:moveTo>
                  <a:pt x="76200" y="59266"/>
                </a:moveTo>
                <a:lnTo>
                  <a:pt x="84667" y="203200"/>
                </a:lnTo>
                <a:lnTo>
                  <a:pt x="0" y="262466"/>
                </a:lnTo>
                <a:lnTo>
                  <a:pt x="25400" y="0"/>
                </a:lnTo>
                <a:lnTo>
                  <a:pt x="76200" y="59266"/>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17"/>
          <p:cNvSpPr/>
          <p:nvPr/>
        </p:nvSpPr>
        <p:spPr>
          <a:xfrm>
            <a:off x="5765800" y="2302933"/>
            <a:ext cx="4775200" cy="4470400"/>
          </a:xfrm>
          <a:custGeom>
            <a:avLst/>
            <a:gdLst>
              <a:gd name="connsiteX0" fmla="*/ 609600 w 4775200"/>
              <a:gd name="connsiteY0" fmla="*/ 1151467 h 4470400"/>
              <a:gd name="connsiteX1" fmla="*/ 84667 w 4775200"/>
              <a:gd name="connsiteY1" fmla="*/ 1515534 h 4470400"/>
              <a:gd name="connsiteX2" fmla="*/ 0 w 4775200"/>
              <a:gd name="connsiteY2" fmla="*/ 2184400 h 4470400"/>
              <a:gd name="connsiteX3" fmla="*/ 93133 w 4775200"/>
              <a:gd name="connsiteY3" fmla="*/ 2556934 h 4470400"/>
              <a:gd name="connsiteX4" fmla="*/ 516467 w 4775200"/>
              <a:gd name="connsiteY4" fmla="*/ 2861734 h 4470400"/>
              <a:gd name="connsiteX5" fmla="*/ 821267 w 4775200"/>
              <a:gd name="connsiteY5" fmla="*/ 4131734 h 4470400"/>
              <a:gd name="connsiteX6" fmla="*/ 1549400 w 4775200"/>
              <a:gd name="connsiteY6" fmla="*/ 4470400 h 4470400"/>
              <a:gd name="connsiteX7" fmla="*/ 1786467 w 4775200"/>
              <a:gd name="connsiteY7" fmla="*/ 3953934 h 4470400"/>
              <a:gd name="connsiteX8" fmla="*/ 1938867 w 4775200"/>
              <a:gd name="connsiteY8" fmla="*/ 3327400 h 4470400"/>
              <a:gd name="connsiteX9" fmla="*/ 2218267 w 4775200"/>
              <a:gd name="connsiteY9" fmla="*/ 2887134 h 4470400"/>
              <a:gd name="connsiteX10" fmla="*/ 2370667 w 4775200"/>
              <a:gd name="connsiteY10" fmla="*/ 2353734 h 4470400"/>
              <a:gd name="connsiteX11" fmla="*/ 2573867 w 4775200"/>
              <a:gd name="connsiteY11" fmla="*/ 2074334 h 4470400"/>
              <a:gd name="connsiteX12" fmla="*/ 3183467 w 4775200"/>
              <a:gd name="connsiteY12" fmla="*/ 1591734 h 4470400"/>
              <a:gd name="connsiteX13" fmla="*/ 3759200 w 4775200"/>
              <a:gd name="connsiteY13" fmla="*/ 1778000 h 4470400"/>
              <a:gd name="connsiteX14" fmla="*/ 4699000 w 4775200"/>
              <a:gd name="connsiteY14" fmla="*/ 660400 h 4470400"/>
              <a:gd name="connsiteX15" fmla="*/ 4775200 w 4775200"/>
              <a:gd name="connsiteY15" fmla="*/ 465667 h 4470400"/>
              <a:gd name="connsiteX16" fmla="*/ 4182533 w 4775200"/>
              <a:gd name="connsiteY16" fmla="*/ 169334 h 4470400"/>
              <a:gd name="connsiteX17" fmla="*/ 3759200 w 4775200"/>
              <a:gd name="connsiteY17" fmla="*/ 0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75200" h="4470400">
                <a:moveTo>
                  <a:pt x="609600" y="1151467"/>
                </a:moveTo>
                <a:lnTo>
                  <a:pt x="84667" y="1515534"/>
                </a:lnTo>
                <a:lnTo>
                  <a:pt x="0" y="2184400"/>
                </a:lnTo>
                <a:lnTo>
                  <a:pt x="93133" y="2556934"/>
                </a:lnTo>
                <a:lnTo>
                  <a:pt x="516467" y="2861734"/>
                </a:lnTo>
                <a:lnTo>
                  <a:pt x="821267" y="4131734"/>
                </a:lnTo>
                <a:lnTo>
                  <a:pt x="1549400" y="4470400"/>
                </a:lnTo>
                <a:lnTo>
                  <a:pt x="1786467" y="3953934"/>
                </a:lnTo>
                <a:lnTo>
                  <a:pt x="1938867" y="3327400"/>
                </a:lnTo>
                <a:lnTo>
                  <a:pt x="2218267" y="2887134"/>
                </a:lnTo>
                <a:lnTo>
                  <a:pt x="2370667" y="2353734"/>
                </a:lnTo>
                <a:lnTo>
                  <a:pt x="2573867" y="2074334"/>
                </a:lnTo>
                <a:lnTo>
                  <a:pt x="3183467" y="1591734"/>
                </a:lnTo>
                <a:lnTo>
                  <a:pt x="3759200" y="1778000"/>
                </a:lnTo>
                <a:lnTo>
                  <a:pt x="4699000" y="660400"/>
                </a:lnTo>
                <a:lnTo>
                  <a:pt x="4775200" y="465667"/>
                </a:lnTo>
                <a:lnTo>
                  <a:pt x="4182533" y="169334"/>
                </a:lnTo>
                <a:lnTo>
                  <a:pt x="3759200" y="0"/>
                </a:lnTo>
              </a:path>
            </a:pathLst>
          </a:custGeom>
          <a:noFill/>
          <a:ln w="57150">
            <a:solidFill>
              <a:srgbClr val="7030A0"/>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18"/>
          <p:cNvSpPr/>
          <p:nvPr/>
        </p:nvSpPr>
        <p:spPr>
          <a:xfrm>
            <a:off x="4580467" y="8467"/>
            <a:ext cx="1854200" cy="3640666"/>
          </a:xfrm>
          <a:custGeom>
            <a:avLst/>
            <a:gdLst>
              <a:gd name="connsiteX0" fmla="*/ 1854200 w 1854200"/>
              <a:gd name="connsiteY0" fmla="*/ 3640666 h 3640666"/>
              <a:gd name="connsiteX1" fmla="*/ 965200 w 1854200"/>
              <a:gd name="connsiteY1" fmla="*/ 3479800 h 3640666"/>
              <a:gd name="connsiteX2" fmla="*/ 152400 w 1854200"/>
              <a:gd name="connsiteY2" fmla="*/ 1481666 h 3640666"/>
              <a:gd name="connsiteX3" fmla="*/ 152400 w 1854200"/>
              <a:gd name="connsiteY3" fmla="*/ 1481666 h 3640666"/>
              <a:gd name="connsiteX4" fmla="*/ 67733 w 1854200"/>
              <a:gd name="connsiteY4" fmla="*/ 872066 h 3640666"/>
              <a:gd name="connsiteX5" fmla="*/ 0 w 1854200"/>
              <a:gd name="connsiteY5" fmla="*/ 0 h 364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4200" h="3640666">
                <a:moveTo>
                  <a:pt x="1854200" y="3640666"/>
                </a:moveTo>
                <a:lnTo>
                  <a:pt x="965200" y="3479800"/>
                </a:lnTo>
                <a:lnTo>
                  <a:pt x="152400" y="1481666"/>
                </a:lnTo>
                <a:lnTo>
                  <a:pt x="152400" y="1481666"/>
                </a:lnTo>
                <a:lnTo>
                  <a:pt x="67733" y="872066"/>
                </a:lnTo>
                <a:lnTo>
                  <a:pt x="0" y="0"/>
                </a:lnTo>
              </a:path>
            </a:pathLst>
          </a:custGeom>
          <a:noFill/>
          <a:ln w="57150">
            <a:solidFill>
              <a:srgbClr val="FF0000"/>
            </a:solidFill>
            <a:head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19"/>
          <p:cNvSpPr/>
          <p:nvPr/>
        </p:nvSpPr>
        <p:spPr>
          <a:xfrm>
            <a:off x="2218267" y="127000"/>
            <a:ext cx="3293533" cy="1320800"/>
          </a:xfrm>
          <a:custGeom>
            <a:avLst/>
            <a:gdLst>
              <a:gd name="connsiteX0" fmla="*/ 3293533 w 3293533"/>
              <a:gd name="connsiteY0" fmla="*/ 0 h 1320800"/>
              <a:gd name="connsiteX1" fmla="*/ 3191933 w 3293533"/>
              <a:gd name="connsiteY1" fmla="*/ 474133 h 1320800"/>
              <a:gd name="connsiteX2" fmla="*/ 2937933 w 3293533"/>
              <a:gd name="connsiteY2" fmla="*/ 313267 h 1320800"/>
              <a:gd name="connsiteX3" fmla="*/ 2844800 w 3293533"/>
              <a:gd name="connsiteY3" fmla="*/ 626533 h 1320800"/>
              <a:gd name="connsiteX4" fmla="*/ 2311400 w 3293533"/>
              <a:gd name="connsiteY4" fmla="*/ 778933 h 1320800"/>
              <a:gd name="connsiteX5" fmla="*/ 2269066 w 3293533"/>
              <a:gd name="connsiteY5" fmla="*/ 1024467 h 1320800"/>
              <a:gd name="connsiteX6" fmla="*/ 2286000 w 3293533"/>
              <a:gd name="connsiteY6" fmla="*/ 1193800 h 1320800"/>
              <a:gd name="connsiteX7" fmla="*/ 635000 w 3293533"/>
              <a:gd name="connsiteY7" fmla="*/ 1320800 h 1320800"/>
              <a:gd name="connsiteX8" fmla="*/ 0 w 3293533"/>
              <a:gd name="connsiteY8" fmla="*/ 533400 h 1320800"/>
              <a:gd name="connsiteX9" fmla="*/ 1337733 w 3293533"/>
              <a:gd name="connsiteY9" fmla="*/ 778933 h 1320800"/>
              <a:gd name="connsiteX10" fmla="*/ 1905000 w 3293533"/>
              <a:gd name="connsiteY10" fmla="*/ 482600 h 1320800"/>
              <a:gd name="connsiteX11" fmla="*/ 2209800 w 3293533"/>
              <a:gd name="connsiteY11" fmla="*/ 778933 h 1320800"/>
              <a:gd name="connsiteX12" fmla="*/ 3039533 w 3293533"/>
              <a:gd name="connsiteY12" fmla="*/ 0 h 1320800"/>
              <a:gd name="connsiteX13" fmla="*/ 3293533 w 3293533"/>
              <a:gd name="connsiteY13" fmla="*/ 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3533" h="1320800">
                <a:moveTo>
                  <a:pt x="3293533" y="0"/>
                </a:moveTo>
                <a:lnTo>
                  <a:pt x="3191933" y="474133"/>
                </a:lnTo>
                <a:lnTo>
                  <a:pt x="2937933" y="313267"/>
                </a:lnTo>
                <a:lnTo>
                  <a:pt x="2844800" y="626533"/>
                </a:lnTo>
                <a:lnTo>
                  <a:pt x="2311400" y="778933"/>
                </a:lnTo>
                <a:lnTo>
                  <a:pt x="2269066" y="1024467"/>
                </a:lnTo>
                <a:lnTo>
                  <a:pt x="2286000" y="1193800"/>
                </a:lnTo>
                <a:lnTo>
                  <a:pt x="635000" y="1320800"/>
                </a:lnTo>
                <a:lnTo>
                  <a:pt x="0" y="533400"/>
                </a:lnTo>
                <a:lnTo>
                  <a:pt x="1337733" y="778933"/>
                </a:lnTo>
                <a:lnTo>
                  <a:pt x="1905000" y="482600"/>
                </a:lnTo>
                <a:lnTo>
                  <a:pt x="2209800" y="778933"/>
                </a:lnTo>
                <a:lnTo>
                  <a:pt x="3039533" y="0"/>
                </a:lnTo>
                <a:lnTo>
                  <a:pt x="3293533"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9812867" y="1261533"/>
            <a:ext cx="270933" cy="508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p:cNvCxnSpPr/>
          <p:nvPr/>
        </p:nvCxnSpPr>
        <p:spPr>
          <a:xfrm flipH="1">
            <a:off x="9982200" y="8467"/>
            <a:ext cx="389467" cy="1253066"/>
          </a:xfrm>
          <a:prstGeom prst="straightConnector1">
            <a:avLst/>
          </a:prstGeom>
          <a:ln w="571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6" name="Forme libre 25"/>
          <p:cNvSpPr/>
          <p:nvPr/>
        </p:nvSpPr>
        <p:spPr>
          <a:xfrm>
            <a:off x="2844800" y="1295400"/>
            <a:ext cx="1684867" cy="1032933"/>
          </a:xfrm>
          <a:custGeom>
            <a:avLst/>
            <a:gdLst>
              <a:gd name="connsiteX0" fmla="*/ 1625600 w 1684867"/>
              <a:gd name="connsiteY0" fmla="*/ 25400 h 1032933"/>
              <a:gd name="connsiteX1" fmla="*/ 0 w 1684867"/>
              <a:gd name="connsiteY1" fmla="*/ 152400 h 1032933"/>
              <a:gd name="connsiteX2" fmla="*/ 736600 w 1684867"/>
              <a:gd name="connsiteY2" fmla="*/ 1032933 h 1032933"/>
              <a:gd name="connsiteX3" fmla="*/ 1532467 w 1684867"/>
              <a:gd name="connsiteY3" fmla="*/ 355600 h 1032933"/>
              <a:gd name="connsiteX4" fmla="*/ 1684867 w 1684867"/>
              <a:gd name="connsiteY4" fmla="*/ 0 h 1032933"/>
              <a:gd name="connsiteX5" fmla="*/ 1625600 w 1684867"/>
              <a:gd name="connsiteY5" fmla="*/ 25400 h 10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867" h="1032933">
                <a:moveTo>
                  <a:pt x="1625600" y="25400"/>
                </a:moveTo>
                <a:lnTo>
                  <a:pt x="0" y="152400"/>
                </a:lnTo>
                <a:lnTo>
                  <a:pt x="736600" y="1032933"/>
                </a:lnTo>
                <a:lnTo>
                  <a:pt x="1532467" y="355600"/>
                </a:lnTo>
                <a:lnTo>
                  <a:pt x="1684867" y="0"/>
                </a:lnTo>
                <a:lnTo>
                  <a:pt x="1625600" y="254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2489200" y="516467"/>
            <a:ext cx="965200" cy="1058333"/>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31"/>
          <p:cNvSpPr/>
          <p:nvPr/>
        </p:nvSpPr>
        <p:spPr>
          <a:xfrm>
            <a:off x="4834467" y="914400"/>
            <a:ext cx="177800" cy="228600"/>
          </a:xfrm>
          <a:custGeom>
            <a:avLst/>
            <a:gdLst>
              <a:gd name="connsiteX0" fmla="*/ 67733 w 177800"/>
              <a:gd name="connsiteY0" fmla="*/ 0 h 228600"/>
              <a:gd name="connsiteX1" fmla="*/ 177800 w 177800"/>
              <a:gd name="connsiteY1" fmla="*/ 33867 h 228600"/>
              <a:gd name="connsiteX2" fmla="*/ 101600 w 177800"/>
              <a:gd name="connsiteY2" fmla="*/ 228600 h 228600"/>
              <a:gd name="connsiteX3" fmla="*/ 0 w 177800"/>
              <a:gd name="connsiteY3" fmla="*/ 169333 h 228600"/>
              <a:gd name="connsiteX4" fmla="*/ 67733 w 1778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00" h="228600">
                <a:moveTo>
                  <a:pt x="67733" y="0"/>
                </a:moveTo>
                <a:lnTo>
                  <a:pt x="177800" y="33867"/>
                </a:lnTo>
                <a:lnTo>
                  <a:pt x="101600" y="228600"/>
                </a:lnTo>
                <a:lnTo>
                  <a:pt x="0" y="169333"/>
                </a:lnTo>
                <a:lnTo>
                  <a:pt x="67733"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32"/>
          <p:cNvSpPr/>
          <p:nvPr/>
        </p:nvSpPr>
        <p:spPr>
          <a:xfrm>
            <a:off x="4631267" y="1185333"/>
            <a:ext cx="203200" cy="228600"/>
          </a:xfrm>
          <a:custGeom>
            <a:avLst/>
            <a:gdLst>
              <a:gd name="connsiteX0" fmla="*/ 101600 w 203200"/>
              <a:gd name="connsiteY0" fmla="*/ 0 h 228600"/>
              <a:gd name="connsiteX1" fmla="*/ 203200 w 203200"/>
              <a:gd name="connsiteY1" fmla="*/ 76200 h 228600"/>
              <a:gd name="connsiteX2" fmla="*/ 127000 w 203200"/>
              <a:gd name="connsiteY2" fmla="*/ 228600 h 228600"/>
              <a:gd name="connsiteX3" fmla="*/ 0 w 203200"/>
              <a:gd name="connsiteY3" fmla="*/ 177800 h 228600"/>
              <a:gd name="connsiteX4" fmla="*/ 101600 w 2032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 h="228600">
                <a:moveTo>
                  <a:pt x="101600" y="0"/>
                </a:moveTo>
                <a:lnTo>
                  <a:pt x="203200" y="76200"/>
                </a:lnTo>
                <a:lnTo>
                  <a:pt x="127000" y="228600"/>
                </a:lnTo>
                <a:lnTo>
                  <a:pt x="0" y="177800"/>
                </a:lnTo>
                <a:lnTo>
                  <a:pt x="10160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6256867" y="2692399"/>
            <a:ext cx="1071033" cy="10541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1964267" y="4030133"/>
            <a:ext cx="524933" cy="355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1964266" y="4538133"/>
            <a:ext cx="524933" cy="3556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Double flèche horizontale 36"/>
          <p:cNvSpPr/>
          <p:nvPr/>
        </p:nvSpPr>
        <p:spPr>
          <a:xfrm>
            <a:off x="1955800" y="5079999"/>
            <a:ext cx="524933" cy="211667"/>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Double flèche horizontale 37"/>
          <p:cNvSpPr/>
          <p:nvPr/>
        </p:nvSpPr>
        <p:spPr>
          <a:xfrm>
            <a:off x="1964266" y="5774265"/>
            <a:ext cx="524933" cy="211667"/>
          </a:xfrm>
          <a:prstGeom prst="lef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10541000" y="4051300"/>
            <a:ext cx="347133" cy="364067"/>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10541000" y="4715933"/>
            <a:ext cx="347133" cy="364067"/>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10541000" y="5380566"/>
            <a:ext cx="347133" cy="364067"/>
          </a:xfrm>
          <a:prstGeom prst="ellipse">
            <a:avLst/>
          </a:prstGeom>
          <a:noFill/>
          <a:ln w="762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10540999" y="6055781"/>
            <a:ext cx="347133" cy="364067"/>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p:cNvSpPr txBox="1"/>
          <p:nvPr/>
        </p:nvSpPr>
        <p:spPr>
          <a:xfrm>
            <a:off x="3788834" y="1896533"/>
            <a:ext cx="2514599" cy="2062103"/>
          </a:xfrm>
          <a:prstGeom prst="rect">
            <a:avLst/>
          </a:prstGeom>
          <a:solidFill>
            <a:schemeClr val="bg1">
              <a:alpha val="70000"/>
            </a:schemeClr>
          </a:solidFill>
        </p:spPr>
        <p:txBody>
          <a:bodyPr wrap="square" rtlCol="0">
            <a:spAutoFit/>
          </a:bodyPr>
          <a:lstStyle/>
          <a:p>
            <a:r>
              <a:rPr lang="fr-FR" sz="1400" dirty="0" smtClean="0"/>
              <a:t>1. Les monarchies ibériques se lancent dans la quête   des épices… </a:t>
            </a:r>
          </a:p>
          <a:p>
            <a:r>
              <a:rPr lang="fr-FR" sz="1400" dirty="0" smtClean="0"/>
              <a:t>A. </a:t>
            </a:r>
            <a:endParaRPr lang="fr-FR" sz="1400" dirty="0"/>
          </a:p>
          <a:p>
            <a:endParaRPr lang="fr-FR" dirty="0" smtClean="0"/>
          </a:p>
          <a:p>
            <a:endParaRPr lang="fr-FR" dirty="0"/>
          </a:p>
          <a:p>
            <a:endParaRPr lang="fr-FR" dirty="0" smtClean="0"/>
          </a:p>
          <a:p>
            <a:endParaRPr lang="fr-FR" dirty="0"/>
          </a:p>
        </p:txBody>
      </p:sp>
      <p:sp>
        <p:nvSpPr>
          <p:cNvPr id="50" name="Ellipse 49"/>
          <p:cNvSpPr/>
          <p:nvPr/>
        </p:nvSpPr>
        <p:spPr>
          <a:xfrm>
            <a:off x="8157591" y="4715933"/>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p:cNvSpPr txBox="1"/>
          <p:nvPr/>
        </p:nvSpPr>
        <p:spPr>
          <a:xfrm>
            <a:off x="7780868" y="4301455"/>
            <a:ext cx="2514599" cy="2062103"/>
          </a:xfrm>
          <a:prstGeom prst="rect">
            <a:avLst/>
          </a:prstGeom>
          <a:solidFill>
            <a:schemeClr val="bg1">
              <a:alpha val="70000"/>
            </a:schemeClr>
          </a:solidFill>
        </p:spPr>
        <p:txBody>
          <a:bodyPr wrap="square" rtlCol="0">
            <a:spAutoFit/>
          </a:bodyPr>
          <a:lstStyle/>
          <a:p>
            <a:r>
              <a:rPr lang="fr-FR" sz="1400" dirty="0" smtClean="0"/>
              <a:t>1. Les </a:t>
            </a:r>
            <a:r>
              <a:rPr lang="fr-FR" sz="1400" dirty="0"/>
              <a:t>monarchies ibériques se lancent dans la quête   des épices</a:t>
            </a:r>
            <a:r>
              <a:rPr lang="fr-FR" sz="1400" dirty="0" smtClean="0"/>
              <a:t>…</a:t>
            </a:r>
          </a:p>
          <a:p>
            <a:r>
              <a:rPr lang="fr-FR" sz="1400" dirty="0" smtClean="0"/>
              <a:t>B.</a:t>
            </a:r>
            <a:endParaRPr lang="fr-FR" sz="1400" dirty="0"/>
          </a:p>
          <a:p>
            <a:endParaRPr lang="fr-FR" dirty="0" smtClean="0"/>
          </a:p>
          <a:p>
            <a:endParaRPr lang="fr-FR" dirty="0"/>
          </a:p>
          <a:p>
            <a:endParaRPr lang="fr-FR" dirty="0" smtClean="0"/>
          </a:p>
          <a:p>
            <a:endParaRPr lang="fr-FR" dirty="0"/>
          </a:p>
        </p:txBody>
      </p:sp>
      <p:sp>
        <p:nvSpPr>
          <p:cNvPr id="45" name="ZoneTexte 44"/>
          <p:cNvSpPr txBox="1"/>
          <p:nvPr/>
        </p:nvSpPr>
        <p:spPr>
          <a:xfrm>
            <a:off x="6206768" y="1032977"/>
            <a:ext cx="2514599" cy="1846659"/>
          </a:xfrm>
          <a:prstGeom prst="rect">
            <a:avLst/>
          </a:prstGeom>
          <a:solidFill>
            <a:schemeClr val="bg1">
              <a:alpha val="70000"/>
            </a:schemeClr>
          </a:solidFill>
        </p:spPr>
        <p:txBody>
          <a:bodyPr wrap="square" rtlCol="0">
            <a:spAutoFit/>
          </a:bodyPr>
          <a:lstStyle/>
          <a:p>
            <a:r>
              <a:rPr lang="fr-FR" sz="1400" dirty="0"/>
              <a:t>2. …qui nécessite d’échanger de l’or et de l’argent</a:t>
            </a:r>
            <a:r>
              <a:rPr lang="fr-FR" sz="1400" dirty="0" smtClean="0"/>
              <a:t>…</a:t>
            </a:r>
          </a:p>
          <a:p>
            <a:r>
              <a:rPr lang="fr-FR" sz="1400" dirty="0" smtClean="0"/>
              <a:t>A.</a:t>
            </a:r>
            <a:endParaRPr lang="fr-FR" sz="1400" dirty="0"/>
          </a:p>
          <a:p>
            <a:endParaRPr lang="fr-FR" dirty="0" smtClean="0"/>
          </a:p>
          <a:p>
            <a:endParaRPr lang="fr-FR" dirty="0"/>
          </a:p>
          <a:p>
            <a:endParaRPr lang="fr-FR" dirty="0" smtClean="0"/>
          </a:p>
          <a:p>
            <a:endParaRPr lang="fr-FR" dirty="0"/>
          </a:p>
        </p:txBody>
      </p:sp>
      <p:sp>
        <p:nvSpPr>
          <p:cNvPr id="2" name="ZoneTexte 1"/>
          <p:cNvSpPr txBox="1"/>
          <p:nvPr/>
        </p:nvSpPr>
        <p:spPr>
          <a:xfrm>
            <a:off x="2579571" y="4030133"/>
            <a:ext cx="2675823" cy="369332"/>
          </a:xfrm>
          <a:prstGeom prst="rect">
            <a:avLst/>
          </a:prstGeom>
          <a:noFill/>
        </p:spPr>
        <p:txBody>
          <a:bodyPr wrap="square" rtlCol="0">
            <a:spAutoFit/>
          </a:bodyPr>
          <a:lstStyle/>
          <a:p>
            <a:r>
              <a:rPr lang="fr-FR" dirty="0" smtClean="0"/>
              <a:t>Empire espagnol</a:t>
            </a:r>
            <a:endParaRPr lang="fr-FR" dirty="0"/>
          </a:p>
        </p:txBody>
      </p:sp>
      <p:sp>
        <p:nvSpPr>
          <p:cNvPr id="49" name="ZoneTexte 48"/>
          <p:cNvSpPr txBox="1"/>
          <p:nvPr/>
        </p:nvSpPr>
        <p:spPr>
          <a:xfrm>
            <a:off x="2579570" y="4509068"/>
            <a:ext cx="2675823" cy="369332"/>
          </a:xfrm>
          <a:prstGeom prst="rect">
            <a:avLst/>
          </a:prstGeom>
          <a:noFill/>
        </p:spPr>
        <p:txBody>
          <a:bodyPr wrap="square" rtlCol="0">
            <a:spAutoFit/>
          </a:bodyPr>
          <a:lstStyle/>
          <a:p>
            <a:r>
              <a:rPr lang="fr-FR" dirty="0" smtClean="0"/>
              <a:t>Empire portugais</a:t>
            </a:r>
            <a:endParaRPr lang="fr-FR" dirty="0"/>
          </a:p>
        </p:txBody>
      </p:sp>
      <p:sp>
        <p:nvSpPr>
          <p:cNvPr id="4" name="Ellipse 3"/>
          <p:cNvSpPr/>
          <p:nvPr/>
        </p:nvSpPr>
        <p:spPr>
          <a:xfrm>
            <a:off x="5507567" y="4275665"/>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324243" y="4845606"/>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6553200" y="5137705"/>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7274961" y="6007654"/>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7422038" y="5748287"/>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p:cNvSpPr/>
          <p:nvPr/>
        </p:nvSpPr>
        <p:spPr>
          <a:xfrm>
            <a:off x="7624140" y="5401242"/>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p:cNvSpPr/>
          <p:nvPr/>
        </p:nvSpPr>
        <p:spPr>
          <a:xfrm>
            <a:off x="8140471" y="3827344"/>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p:cNvSpPr/>
          <p:nvPr/>
        </p:nvSpPr>
        <p:spPr>
          <a:xfrm>
            <a:off x="8746724" y="3653900"/>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p:cNvSpPr/>
          <p:nvPr/>
        </p:nvSpPr>
        <p:spPr>
          <a:xfrm>
            <a:off x="9032495" y="3768736"/>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p:cNvSpPr/>
          <p:nvPr/>
        </p:nvSpPr>
        <p:spPr>
          <a:xfrm>
            <a:off x="9383555" y="3923798"/>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p:cNvSpPr/>
          <p:nvPr/>
        </p:nvSpPr>
        <p:spPr>
          <a:xfrm>
            <a:off x="10324342" y="2782141"/>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p:cNvSpPr/>
          <p:nvPr/>
        </p:nvSpPr>
        <p:spPr>
          <a:xfrm>
            <a:off x="10608688" y="1860053"/>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p:cNvSpPr/>
          <p:nvPr/>
        </p:nvSpPr>
        <p:spPr>
          <a:xfrm>
            <a:off x="9383554" y="2050407"/>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ZoneTexte 62"/>
          <p:cNvSpPr txBox="1"/>
          <p:nvPr/>
        </p:nvSpPr>
        <p:spPr>
          <a:xfrm>
            <a:off x="2551318" y="4797735"/>
            <a:ext cx="2475031" cy="830997"/>
          </a:xfrm>
          <a:prstGeom prst="rect">
            <a:avLst/>
          </a:prstGeom>
          <a:noFill/>
        </p:spPr>
        <p:txBody>
          <a:bodyPr wrap="square" rtlCol="0">
            <a:spAutoFit/>
          </a:bodyPr>
          <a:lstStyle/>
          <a:p>
            <a:r>
              <a:rPr lang="fr-FR" sz="1600" dirty="0" smtClean="0"/>
              <a:t>Explorations puis circulation commerciale espagnole</a:t>
            </a:r>
            <a:endParaRPr lang="fr-FR" sz="1600" dirty="0"/>
          </a:p>
        </p:txBody>
      </p:sp>
      <p:sp>
        <p:nvSpPr>
          <p:cNvPr id="64" name="ZoneTexte 63"/>
          <p:cNvSpPr txBox="1"/>
          <p:nvPr/>
        </p:nvSpPr>
        <p:spPr>
          <a:xfrm>
            <a:off x="2539464" y="5537199"/>
            <a:ext cx="2475031" cy="830997"/>
          </a:xfrm>
          <a:prstGeom prst="rect">
            <a:avLst/>
          </a:prstGeom>
          <a:noFill/>
        </p:spPr>
        <p:txBody>
          <a:bodyPr wrap="square" rtlCol="0">
            <a:spAutoFit/>
          </a:bodyPr>
          <a:lstStyle/>
          <a:p>
            <a:r>
              <a:rPr lang="fr-FR" sz="1600" dirty="0" smtClean="0"/>
              <a:t>Explorations puis circulation commerciale portugaise</a:t>
            </a:r>
            <a:endParaRPr lang="fr-FR" sz="1600" dirty="0"/>
          </a:p>
        </p:txBody>
      </p:sp>
      <p:sp>
        <p:nvSpPr>
          <p:cNvPr id="65" name="ZoneTexte 64"/>
          <p:cNvSpPr txBox="1"/>
          <p:nvPr/>
        </p:nvSpPr>
        <p:spPr>
          <a:xfrm>
            <a:off x="10954114" y="3915545"/>
            <a:ext cx="1216369" cy="584775"/>
          </a:xfrm>
          <a:prstGeom prst="rect">
            <a:avLst/>
          </a:prstGeom>
          <a:noFill/>
        </p:spPr>
        <p:txBody>
          <a:bodyPr wrap="square" rtlCol="0">
            <a:spAutoFit/>
          </a:bodyPr>
          <a:lstStyle/>
          <a:p>
            <a:r>
              <a:rPr lang="fr-FR" sz="1600" dirty="0" smtClean="0"/>
              <a:t>Production d’argent</a:t>
            </a:r>
            <a:endParaRPr lang="fr-FR" sz="1600" dirty="0"/>
          </a:p>
        </p:txBody>
      </p:sp>
      <p:sp>
        <p:nvSpPr>
          <p:cNvPr id="68" name="ZoneTexte 67"/>
          <p:cNvSpPr txBox="1"/>
          <p:nvPr/>
        </p:nvSpPr>
        <p:spPr>
          <a:xfrm>
            <a:off x="10958076" y="5906557"/>
            <a:ext cx="1216369" cy="584775"/>
          </a:xfrm>
          <a:prstGeom prst="rect">
            <a:avLst/>
          </a:prstGeom>
          <a:noFill/>
        </p:spPr>
        <p:txBody>
          <a:bodyPr wrap="square" rtlCol="0">
            <a:spAutoFit/>
          </a:bodyPr>
          <a:lstStyle/>
          <a:p>
            <a:r>
              <a:rPr lang="fr-FR" sz="1600" dirty="0" smtClean="0"/>
              <a:t>Echanges européens</a:t>
            </a:r>
            <a:endParaRPr lang="fr-FR" sz="1600" dirty="0"/>
          </a:p>
        </p:txBody>
      </p:sp>
    </p:spTree>
    <p:extLst>
      <p:ext uri="{BB962C8B-B14F-4D97-AF65-F5344CB8AC3E}">
        <p14:creationId xmlns:p14="http://schemas.microsoft.com/office/powerpoint/2010/main" val="166084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srcRect l="16842" r="68525"/>
          <a:stretch/>
        </p:blipFill>
        <p:spPr>
          <a:xfrm>
            <a:off x="0" y="0"/>
            <a:ext cx="1562470" cy="6858000"/>
          </a:xfrm>
          <a:prstGeom prst="rect">
            <a:avLst/>
          </a:prstGeom>
        </p:spPr>
      </p:pic>
      <p:sp>
        <p:nvSpPr>
          <p:cNvPr id="6" name="Rectangle 5"/>
          <p:cNvSpPr/>
          <p:nvPr/>
        </p:nvSpPr>
        <p:spPr>
          <a:xfrm>
            <a:off x="596569" y="-1"/>
            <a:ext cx="369332" cy="6858000"/>
          </a:xfrm>
          <a:prstGeom prst="rect">
            <a:avLst/>
          </a:prstGeom>
          <a:solidFill>
            <a:schemeClr val="bg1"/>
          </a:solidFill>
        </p:spPr>
        <p:txBody>
          <a:bodyPr vert="vert" wrap="square">
            <a:spAutoFit/>
          </a:bodyPr>
          <a:lstStyle/>
          <a:p>
            <a:pPr marL="66675" algn="ctr">
              <a:spcAft>
                <a:spcPts val="0"/>
              </a:spcAft>
            </a:pPr>
            <a:r>
              <a:rPr lang="fr-FR" sz="1200" b="1" dirty="0" smtClean="0">
                <a:effectLst/>
                <a:latin typeface="Verdana" panose="020B0604030504040204" pitchFamily="34" charset="0"/>
                <a:ea typeface="Verdana" panose="020B0604030504040204" pitchFamily="34" charset="0"/>
              </a:rPr>
              <a:t>Mise en commun </a:t>
            </a:r>
            <a:endParaRPr lang="fr-FR" sz="1200" b="1" dirty="0">
              <a:solidFill>
                <a:schemeClr val="bg1"/>
              </a:solidFill>
              <a:latin typeface="Verdana" panose="020B0604030504040204" pitchFamily="34" charset="0"/>
              <a:ea typeface="Verdana" panose="020B0604030504040204" pitchFamily="34" charset="0"/>
            </a:endParaRPr>
          </a:p>
        </p:txBody>
      </p:sp>
      <p:pic>
        <p:nvPicPr>
          <p:cNvPr id="3" name="Image 2"/>
          <p:cNvPicPr>
            <a:picLocks noChangeAspect="1"/>
          </p:cNvPicPr>
          <p:nvPr/>
        </p:nvPicPr>
        <p:blipFill>
          <a:blip r:embed="rId3"/>
          <a:stretch>
            <a:fillRect/>
          </a:stretch>
        </p:blipFill>
        <p:spPr>
          <a:xfrm>
            <a:off x="1786466" y="0"/>
            <a:ext cx="10320867" cy="6858000"/>
          </a:xfrm>
          <a:prstGeom prst="rect">
            <a:avLst/>
          </a:prstGeom>
        </p:spPr>
      </p:pic>
      <p:sp>
        <p:nvSpPr>
          <p:cNvPr id="7" name="Forme libre 6"/>
          <p:cNvSpPr/>
          <p:nvPr/>
        </p:nvSpPr>
        <p:spPr>
          <a:xfrm>
            <a:off x="6350000" y="3369733"/>
            <a:ext cx="406400" cy="270934"/>
          </a:xfrm>
          <a:custGeom>
            <a:avLst/>
            <a:gdLst>
              <a:gd name="connsiteX0" fmla="*/ 84667 w 406400"/>
              <a:gd name="connsiteY0" fmla="*/ 0 h 270934"/>
              <a:gd name="connsiteX1" fmla="*/ 84667 w 406400"/>
              <a:gd name="connsiteY1" fmla="*/ 169334 h 270934"/>
              <a:gd name="connsiteX2" fmla="*/ 0 w 406400"/>
              <a:gd name="connsiteY2" fmla="*/ 203200 h 270934"/>
              <a:gd name="connsiteX3" fmla="*/ 110067 w 406400"/>
              <a:gd name="connsiteY3" fmla="*/ 270934 h 270934"/>
              <a:gd name="connsiteX4" fmla="*/ 406400 w 406400"/>
              <a:gd name="connsiteY4" fmla="*/ 76200 h 270934"/>
              <a:gd name="connsiteX5" fmla="*/ 237067 w 406400"/>
              <a:gd name="connsiteY5" fmla="*/ 16934 h 270934"/>
              <a:gd name="connsiteX6" fmla="*/ 84667 w 406400"/>
              <a:gd name="connsiteY6" fmla="*/ 0 h 2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270934">
                <a:moveTo>
                  <a:pt x="84667" y="0"/>
                </a:moveTo>
                <a:lnTo>
                  <a:pt x="84667" y="169334"/>
                </a:lnTo>
                <a:lnTo>
                  <a:pt x="0" y="203200"/>
                </a:lnTo>
                <a:lnTo>
                  <a:pt x="110067" y="270934"/>
                </a:lnTo>
                <a:lnTo>
                  <a:pt x="406400" y="76200"/>
                </a:lnTo>
                <a:lnTo>
                  <a:pt x="237067" y="16934"/>
                </a:lnTo>
                <a:lnTo>
                  <a:pt x="84667"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8"/>
          <p:cNvSpPr/>
          <p:nvPr/>
        </p:nvSpPr>
        <p:spPr>
          <a:xfrm>
            <a:off x="6790267" y="2929467"/>
            <a:ext cx="254000" cy="228600"/>
          </a:xfrm>
          <a:custGeom>
            <a:avLst/>
            <a:gdLst>
              <a:gd name="connsiteX0" fmla="*/ 0 w 254000"/>
              <a:gd name="connsiteY0" fmla="*/ 110066 h 228600"/>
              <a:gd name="connsiteX1" fmla="*/ 169333 w 254000"/>
              <a:gd name="connsiteY1" fmla="*/ 228600 h 228600"/>
              <a:gd name="connsiteX2" fmla="*/ 254000 w 254000"/>
              <a:gd name="connsiteY2" fmla="*/ 50800 h 228600"/>
              <a:gd name="connsiteX3" fmla="*/ 101600 w 254000"/>
              <a:gd name="connsiteY3" fmla="*/ 0 h 228600"/>
              <a:gd name="connsiteX4" fmla="*/ 0 w 254000"/>
              <a:gd name="connsiteY4" fmla="*/ 110066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 h="228600">
                <a:moveTo>
                  <a:pt x="0" y="110066"/>
                </a:moveTo>
                <a:lnTo>
                  <a:pt x="169333" y="228600"/>
                </a:lnTo>
                <a:lnTo>
                  <a:pt x="254000" y="50800"/>
                </a:lnTo>
                <a:lnTo>
                  <a:pt x="101600" y="0"/>
                </a:lnTo>
                <a:lnTo>
                  <a:pt x="0" y="11006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a:off x="6781800" y="3454400"/>
            <a:ext cx="254000" cy="245533"/>
          </a:xfrm>
          <a:custGeom>
            <a:avLst/>
            <a:gdLst>
              <a:gd name="connsiteX0" fmla="*/ 228600 w 254000"/>
              <a:gd name="connsiteY0" fmla="*/ 0 h 245533"/>
              <a:gd name="connsiteX1" fmla="*/ 254000 w 254000"/>
              <a:gd name="connsiteY1" fmla="*/ 245533 h 245533"/>
              <a:gd name="connsiteX2" fmla="*/ 0 w 254000"/>
              <a:gd name="connsiteY2" fmla="*/ 33867 h 245533"/>
              <a:gd name="connsiteX3" fmla="*/ 228600 w 254000"/>
              <a:gd name="connsiteY3" fmla="*/ 0 h 245533"/>
            </a:gdLst>
            <a:ahLst/>
            <a:cxnLst>
              <a:cxn ang="0">
                <a:pos x="connsiteX0" y="connsiteY0"/>
              </a:cxn>
              <a:cxn ang="0">
                <a:pos x="connsiteX1" y="connsiteY1"/>
              </a:cxn>
              <a:cxn ang="0">
                <a:pos x="connsiteX2" y="connsiteY2"/>
              </a:cxn>
              <a:cxn ang="0">
                <a:pos x="connsiteX3" y="connsiteY3"/>
              </a:cxn>
            </a:cxnLst>
            <a:rect l="l" t="t" r="r" b="b"/>
            <a:pathLst>
              <a:path w="254000" h="245533">
                <a:moveTo>
                  <a:pt x="228600" y="0"/>
                </a:moveTo>
                <a:lnTo>
                  <a:pt x="254000" y="245533"/>
                </a:lnTo>
                <a:lnTo>
                  <a:pt x="0" y="33867"/>
                </a:lnTo>
                <a:lnTo>
                  <a:pt x="22860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12"/>
          <p:cNvSpPr/>
          <p:nvPr/>
        </p:nvSpPr>
        <p:spPr>
          <a:xfrm>
            <a:off x="7086600" y="3217333"/>
            <a:ext cx="482600" cy="220134"/>
          </a:xfrm>
          <a:custGeom>
            <a:avLst/>
            <a:gdLst>
              <a:gd name="connsiteX0" fmla="*/ 0 w 482600"/>
              <a:gd name="connsiteY0" fmla="*/ 42334 h 220134"/>
              <a:gd name="connsiteX1" fmla="*/ 287867 w 482600"/>
              <a:gd name="connsiteY1" fmla="*/ 220134 h 220134"/>
              <a:gd name="connsiteX2" fmla="*/ 482600 w 482600"/>
              <a:gd name="connsiteY2" fmla="*/ 0 h 220134"/>
              <a:gd name="connsiteX3" fmla="*/ 0 w 482600"/>
              <a:gd name="connsiteY3" fmla="*/ 42334 h 220134"/>
            </a:gdLst>
            <a:ahLst/>
            <a:cxnLst>
              <a:cxn ang="0">
                <a:pos x="connsiteX0" y="connsiteY0"/>
              </a:cxn>
              <a:cxn ang="0">
                <a:pos x="connsiteX1" y="connsiteY1"/>
              </a:cxn>
              <a:cxn ang="0">
                <a:pos x="connsiteX2" y="connsiteY2"/>
              </a:cxn>
              <a:cxn ang="0">
                <a:pos x="connsiteX3" y="connsiteY3"/>
              </a:cxn>
            </a:cxnLst>
            <a:rect l="l" t="t" r="r" b="b"/>
            <a:pathLst>
              <a:path w="482600" h="220134">
                <a:moveTo>
                  <a:pt x="0" y="42334"/>
                </a:moveTo>
                <a:lnTo>
                  <a:pt x="287867" y="220134"/>
                </a:lnTo>
                <a:lnTo>
                  <a:pt x="482600" y="0"/>
                </a:lnTo>
                <a:lnTo>
                  <a:pt x="0" y="42334"/>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13"/>
          <p:cNvSpPr/>
          <p:nvPr/>
        </p:nvSpPr>
        <p:spPr>
          <a:xfrm>
            <a:off x="6350000" y="3335867"/>
            <a:ext cx="84667" cy="262466"/>
          </a:xfrm>
          <a:custGeom>
            <a:avLst/>
            <a:gdLst>
              <a:gd name="connsiteX0" fmla="*/ 76200 w 84667"/>
              <a:gd name="connsiteY0" fmla="*/ 59266 h 262466"/>
              <a:gd name="connsiteX1" fmla="*/ 84667 w 84667"/>
              <a:gd name="connsiteY1" fmla="*/ 203200 h 262466"/>
              <a:gd name="connsiteX2" fmla="*/ 0 w 84667"/>
              <a:gd name="connsiteY2" fmla="*/ 262466 h 262466"/>
              <a:gd name="connsiteX3" fmla="*/ 25400 w 84667"/>
              <a:gd name="connsiteY3" fmla="*/ 0 h 262466"/>
              <a:gd name="connsiteX4" fmla="*/ 76200 w 84667"/>
              <a:gd name="connsiteY4" fmla="*/ 59266 h 26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67" h="262466">
                <a:moveTo>
                  <a:pt x="76200" y="59266"/>
                </a:moveTo>
                <a:lnTo>
                  <a:pt x="84667" y="203200"/>
                </a:lnTo>
                <a:lnTo>
                  <a:pt x="0" y="262466"/>
                </a:lnTo>
                <a:lnTo>
                  <a:pt x="25400" y="0"/>
                </a:lnTo>
                <a:lnTo>
                  <a:pt x="76200" y="59266"/>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17"/>
          <p:cNvSpPr/>
          <p:nvPr/>
        </p:nvSpPr>
        <p:spPr>
          <a:xfrm>
            <a:off x="5765800" y="2302933"/>
            <a:ext cx="4775200" cy="4470400"/>
          </a:xfrm>
          <a:custGeom>
            <a:avLst/>
            <a:gdLst>
              <a:gd name="connsiteX0" fmla="*/ 609600 w 4775200"/>
              <a:gd name="connsiteY0" fmla="*/ 1151467 h 4470400"/>
              <a:gd name="connsiteX1" fmla="*/ 84667 w 4775200"/>
              <a:gd name="connsiteY1" fmla="*/ 1515534 h 4470400"/>
              <a:gd name="connsiteX2" fmla="*/ 0 w 4775200"/>
              <a:gd name="connsiteY2" fmla="*/ 2184400 h 4470400"/>
              <a:gd name="connsiteX3" fmla="*/ 93133 w 4775200"/>
              <a:gd name="connsiteY3" fmla="*/ 2556934 h 4470400"/>
              <a:gd name="connsiteX4" fmla="*/ 516467 w 4775200"/>
              <a:gd name="connsiteY4" fmla="*/ 2861734 h 4470400"/>
              <a:gd name="connsiteX5" fmla="*/ 821267 w 4775200"/>
              <a:gd name="connsiteY5" fmla="*/ 4131734 h 4470400"/>
              <a:gd name="connsiteX6" fmla="*/ 1549400 w 4775200"/>
              <a:gd name="connsiteY6" fmla="*/ 4470400 h 4470400"/>
              <a:gd name="connsiteX7" fmla="*/ 1786467 w 4775200"/>
              <a:gd name="connsiteY7" fmla="*/ 3953934 h 4470400"/>
              <a:gd name="connsiteX8" fmla="*/ 1938867 w 4775200"/>
              <a:gd name="connsiteY8" fmla="*/ 3327400 h 4470400"/>
              <a:gd name="connsiteX9" fmla="*/ 2218267 w 4775200"/>
              <a:gd name="connsiteY9" fmla="*/ 2887134 h 4470400"/>
              <a:gd name="connsiteX10" fmla="*/ 2370667 w 4775200"/>
              <a:gd name="connsiteY10" fmla="*/ 2353734 h 4470400"/>
              <a:gd name="connsiteX11" fmla="*/ 2573867 w 4775200"/>
              <a:gd name="connsiteY11" fmla="*/ 2074334 h 4470400"/>
              <a:gd name="connsiteX12" fmla="*/ 3183467 w 4775200"/>
              <a:gd name="connsiteY12" fmla="*/ 1591734 h 4470400"/>
              <a:gd name="connsiteX13" fmla="*/ 3759200 w 4775200"/>
              <a:gd name="connsiteY13" fmla="*/ 1778000 h 4470400"/>
              <a:gd name="connsiteX14" fmla="*/ 4699000 w 4775200"/>
              <a:gd name="connsiteY14" fmla="*/ 660400 h 4470400"/>
              <a:gd name="connsiteX15" fmla="*/ 4775200 w 4775200"/>
              <a:gd name="connsiteY15" fmla="*/ 465667 h 4470400"/>
              <a:gd name="connsiteX16" fmla="*/ 4182533 w 4775200"/>
              <a:gd name="connsiteY16" fmla="*/ 169334 h 4470400"/>
              <a:gd name="connsiteX17" fmla="*/ 3759200 w 4775200"/>
              <a:gd name="connsiteY17" fmla="*/ 0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75200" h="4470400">
                <a:moveTo>
                  <a:pt x="609600" y="1151467"/>
                </a:moveTo>
                <a:lnTo>
                  <a:pt x="84667" y="1515534"/>
                </a:lnTo>
                <a:lnTo>
                  <a:pt x="0" y="2184400"/>
                </a:lnTo>
                <a:lnTo>
                  <a:pt x="93133" y="2556934"/>
                </a:lnTo>
                <a:lnTo>
                  <a:pt x="516467" y="2861734"/>
                </a:lnTo>
                <a:lnTo>
                  <a:pt x="821267" y="4131734"/>
                </a:lnTo>
                <a:lnTo>
                  <a:pt x="1549400" y="4470400"/>
                </a:lnTo>
                <a:lnTo>
                  <a:pt x="1786467" y="3953934"/>
                </a:lnTo>
                <a:lnTo>
                  <a:pt x="1938867" y="3327400"/>
                </a:lnTo>
                <a:lnTo>
                  <a:pt x="2218267" y="2887134"/>
                </a:lnTo>
                <a:lnTo>
                  <a:pt x="2370667" y="2353734"/>
                </a:lnTo>
                <a:lnTo>
                  <a:pt x="2573867" y="2074334"/>
                </a:lnTo>
                <a:lnTo>
                  <a:pt x="3183467" y="1591734"/>
                </a:lnTo>
                <a:lnTo>
                  <a:pt x="3759200" y="1778000"/>
                </a:lnTo>
                <a:lnTo>
                  <a:pt x="4699000" y="660400"/>
                </a:lnTo>
                <a:lnTo>
                  <a:pt x="4775200" y="465667"/>
                </a:lnTo>
                <a:lnTo>
                  <a:pt x="4182533" y="169334"/>
                </a:lnTo>
                <a:lnTo>
                  <a:pt x="3759200" y="0"/>
                </a:lnTo>
              </a:path>
            </a:pathLst>
          </a:custGeom>
          <a:noFill/>
          <a:ln w="57150">
            <a:solidFill>
              <a:srgbClr val="7030A0"/>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18"/>
          <p:cNvSpPr/>
          <p:nvPr/>
        </p:nvSpPr>
        <p:spPr>
          <a:xfrm>
            <a:off x="4580467" y="8467"/>
            <a:ext cx="1854200" cy="3640666"/>
          </a:xfrm>
          <a:custGeom>
            <a:avLst/>
            <a:gdLst>
              <a:gd name="connsiteX0" fmla="*/ 1854200 w 1854200"/>
              <a:gd name="connsiteY0" fmla="*/ 3640666 h 3640666"/>
              <a:gd name="connsiteX1" fmla="*/ 965200 w 1854200"/>
              <a:gd name="connsiteY1" fmla="*/ 3479800 h 3640666"/>
              <a:gd name="connsiteX2" fmla="*/ 152400 w 1854200"/>
              <a:gd name="connsiteY2" fmla="*/ 1481666 h 3640666"/>
              <a:gd name="connsiteX3" fmla="*/ 152400 w 1854200"/>
              <a:gd name="connsiteY3" fmla="*/ 1481666 h 3640666"/>
              <a:gd name="connsiteX4" fmla="*/ 67733 w 1854200"/>
              <a:gd name="connsiteY4" fmla="*/ 872066 h 3640666"/>
              <a:gd name="connsiteX5" fmla="*/ 0 w 1854200"/>
              <a:gd name="connsiteY5" fmla="*/ 0 h 364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4200" h="3640666">
                <a:moveTo>
                  <a:pt x="1854200" y="3640666"/>
                </a:moveTo>
                <a:lnTo>
                  <a:pt x="965200" y="3479800"/>
                </a:lnTo>
                <a:lnTo>
                  <a:pt x="152400" y="1481666"/>
                </a:lnTo>
                <a:lnTo>
                  <a:pt x="152400" y="1481666"/>
                </a:lnTo>
                <a:lnTo>
                  <a:pt x="67733" y="872066"/>
                </a:lnTo>
                <a:lnTo>
                  <a:pt x="0" y="0"/>
                </a:lnTo>
              </a:path>
            </a:pathLst>
          </a:custGeom>
          <a:noFill/>
          <a:ln w="57150">
            <a:solidFill>
              <a:srgbClr val="FF0000"/>
            </a:solidFill>
            <a:head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19"/>
          <p:cNvSpPr/>
          <p:nvPr/>
        </p:nvSpPr>
        <p:spPr>
          <a:xfrm>
            <a:off x="2218267" y="127000"/>
            <a:ext cx="3293533" cy="1320800"/>
          </a:xfrm>
          <a:custGeom>
            <a:avLst/>
            <a:gdLst>
              <a:gd name="connsiteX0" fmla="*/ 3293533 w 3293533"/>
              <a:gd name="connsiteY0" fmla="*/ 0 h 1320800"/>
              <a:gd name="connsiteX1" fmla="*/ 3191933 w 3293533"/>
              <a:gd name="connsiteY1" fmla="*/ 474133 h 1320800"/>
              <a:gd name="connsiteX2" fmla="*/ 2937933 w 3293533"/>
              <a:gd name="connsiteY2" fmla="*/ 313267 h 1320800"/>
              <a:gd name="connsiteX3" fmla="*/ 2844800 w 3293533"/>
              <a:gd name="connsiteY3" fmla="*/ 626533 h 1320800"/>
              <a:gd name="connsiteX4" fmla="*/ 2311400 w 3293533"/>
              <a:gd name="connsiteY4" fmla="*/ 778933 h 1320800"/>
              <a:gd name="connsiteX5" fmla="*/ 2269066 w 3293533"/>
              <a:gd name="connsiteY5" fmla="*/ 1024467 h 1320800"/>
              <a:gd name="connsiteX6" fmla="*/ 2286000 w 3293533"/>
              <a:gd name="connsiteY6" fmla="*/ 1193800 h 1320800"/>
              <a:gd name="connsiteX7" fmla="*/ 635000 w 3293533"/>
              <a:gd name="connsiteY7" fmla="*/ 1320800 h 1320800"/>
              <a:gd name="connsiteX8" fmla="*/ 0 w 3293533"/>
              <a:gd name="connsiteY8" fmla="*/ 533400 h 1320800"/>
              <a:gd name="connsiteX9" fmla="*/ 1337733 w 3293533"/>
              <a:gd name="connsiteY9" fmla="*/ 778933 h 1320800"/>
              <a:gd name="connsiteX10" fmla="*/ 1905000 w 3293533"/>
              <a:gd name="connsiteY10" fmla="*/ 482600 h 1320800"/>
              <a:gd name="connsiteX11" fmla="*/ 2209800 w 3293533"/>
              <a:gd name="connsiteY11" fmla="*/ 778933 h 1320800"/>
              <a:gd name="connsiteX12" fmla="*/ 3039533 w 3293533"/>
              <a:gd name="connsiteY12" fmla="*/ 0 h 1320800"/>
              <a:gd name="connsiteX13" fmla="*/ 3293533 w 3293533"/>
              <a:gd name="connsiteY13" fmla="*/ 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3533" h="1320800">
                <a:moveTo>
                  <a:pt x="3293533" y="0"/>
                </a:moveTo>
                <a:lnTo>
                  <a:pt x="3191933" y="474133"/>
                </a:lnTo>
                <a:lnTo>
                  <a:pt x="2937933" y="313267"/>
                </a:lnTo>
                <a:lnTo>
                  <a:pt x="2844800" y="626533"/>
                </a:lnTo>
                <a:lnTo>
                  <a:pt x="2311400" y="778933"/>
                </a:lnTo>
                <a:lnTo>
                  <a:pt x="2269066" y="1024467"/>
                </a:lnTo>
                <a:lnTo>
                  <a:pt x="2286000" y="1193800"/>
                </a:lnTo>
                <a:lnTo>
                  <a:pt x="635000" y="1320800"/>
                </a:lnTo>
                <a:lnTo>
                  <a:pt x="0" y="533400"/>
                </a:lnTo>
                <a:lnTo>
                  <a:pt x="1337733" y="778933"/>
                </a:lnTo>
                <a:lnTo>
                  <a:pt x="1905000" y="482600"/>
                </a:lnTo>
                <a:lnTo>
                  <a:pt x="2209800" y="778933"/>
                </a:lnTo>
                <a:lnTo>
                  <a:pt x="3039533" y="0"/>
                </a:lnTo>
                <a:lnTo>
                  <a:pt x="3293533"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9812867" y="1261533"/>
            <a:ext cx="270933" cy="508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p:cNvCxnSpPr/>
          <p:nvPr/>
        </p:nvCxnSpPr>
        <p:spPr>
          <a:xfrm flipH="1">
            <a:off x="9982200" y="8467"/>
            <a:ext cx="389467" cy="1253066"/>
          </a:xfrm>
          <a:prstGeom prst="straightConnector1">
            <a:avLst/>
          </a:prstGeom>
          <a:ln w="571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6" name="Forme libre 25"/>
          <p:cNvSpPr/>
          <p:nvPr/>
        </p:nvSpPr>
        <p:spPr>
          <a:xfrm>
            <a:off x="2844800" y="1295400"/>
            <a:ext cx="1684867" cy="1032933"/>
          </a:xfrm>
          <a:custGeom>
            <a:avLst/>
            <a:gdLst>
              <a:gd name="connsiteX0" fmla="*/ 1625600 w 1684867"/>
              <a:gd name="connsiteY0" fmla="*/ 25400 h 1032933"/>
              <a:gd name="connsiteX1" fmla="*/ 0 w 1684867"/>
              <a:gd name="connsiteY1" fmla="*/ 152400 h 1032933"/>
              <a:gd name="connsiteX2" fmla="*/ 736600 w 1684867"/>
              <a:gd name="connsiteY2" fmla="*/ 1032933 h 1032933"/>
              <a:gd name="connsiteX3" fmla="*/ 1532467 w 1684867"/>
              <a:gd name="connsiteY3" fmla="*/ 355600 h 1032933"/>
              <a:gd name="connsiteX4" fmla="*/ 1684867 w 1684867"/>
              <a:gd name="connsiteY4" fmla="*/ 0 h 1032933"/>
              <a:gd name="connsiteX5" fmla="*/ 1625600 w 1684867"/>
              <a:gd name="connsiteY5" fmla="*/ 25400 h 10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867" h="1032933">
                <a:moveTo>
                  <a:pt x="1625600" y="25400"/>
                </a:moveTo>
                <a:lnTo>
                  <a:pt x="0" y="152400"/>
                </a:lnTo>
                <a:lnTo>
                  <a:pt x="736600" y="1032933"/>
                </a:lnTo>
                <a:lnTo>
                  <a:pt x="1532467" y="355600"/>
                </a:lnTo>
                <a:lnTo>
                  <a:pt x="1684867" y="0"/>
                </a:lnTo>
                <a:lnTo>
                  <a:pt x="1625600" y="254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2489200" y="516467"/>
            <a:ext cx="965200" cy="1058333"/>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p:cNvSpPr/>
          <p:nvPr/>
        </p:nvSpPr>
        <p:spPr>
          <a:xfrm>
            <a:off x="4707467" y="452966"/>
            <a:ext cx="347133" cy="364067"/>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31"/>
          <p:cNvSpPr/>
          <p:nvPr/>
        </p:nvSpPr>
        <p:spPr>
          <a:xfrm>
            <a:off x="4834467" y="914400"/>
            <a:ext cx="177800" cy="228600"/>
          </a:xfrm>
          <a:custGeom>
            <a:avLst/>
            <a:gdLst>
              <a:gd name="connsiteX0" fmla="*/ 67733 w 177800"/>
              <a:gd name="connsiteY0" fmla="*/ 0 h 228600"/>
              <a:gd name="connsiteX1" fmla="*/ 177800 w 177800"/>
              <a:gd name="connsiteY1" fmla="*/ 33867 h 228600"/>
              <a:gd name="connsiteX2" fmla="*/ 101600 w 177800"/>
              <a:gd name="connsiteY2" fmla="*/ 228600 h 228600"/>
              <a:gd name="connsiteX3" fmla="*/ 0 w 177800"/>
              <a:gd name="connsiteY3" fmla="*/ 169333 h 228600"/>
              <a:gd name="connsiteX4" fmla="*/ 67733 w 1778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00" h="228600">
                <a:moveTo>
                  <a:pt x="67733" y="0"/>
                </a:moveTo>
                <a:lnTo>
                  <a:pt x="177800" y="33867"/>
                </a:lnTo>
                <a:lnTo>
                  <a:pt x="101600" y="228600"/>
                </a:lnTo>
                <a:lnTo>
                  <a:pt x="0" y="169333"/>
                </a:lnTo>
                <a:lnTo>
                  <a:pt x="67733"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32"/>
          <p:cNvSpPr/>
          <p:nvPr/>
        </p:nvSpPr>
        <p:spPr>
          <a:xfrm>
            <a:off x="4631267" y="1185333"/>
            <a:ext cx="203200" cy="228600"/>
          </a:xfrm>
          <a:custGeom>
            <a:avLst/>
            <a:gdLst>
              <a:gd name="connsiteX0" fmla="*/ 101600 w 203200"/>
              <a:gd name="connsiteY0" fmla="*/ 0 h 228600"/>
              <a:gd name="connsiteX1" fmla="*/ 203200 w 203200"/>
              <a:gd name="connsiteY1" fmla="*/ 76200 h 228600"/>
              <a:gd name="connsiteX2" fmla="*/ 127000 w 203200"/>
              <a:gd name="connsiteY2" fmla="*/ 228600 h 228600"/>
              <a:gd name="connsiteX3" fmla="*/ 0 w 203200"/>
              <a:gd name="connsiteY3" fmla="*/ 177800 h 228600"/>
              <a:gd name="connsiteX4" fmla="*/ 101600 w 2032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 h="228600">
                <a:moveTo>
                  <a:pt x="101600" y="0"/>
                </a:moveTo>
                <a:lnTo>
                  <a:pt x="203200" y="76200"/>
                </a:lnTo>
                <a:lnTo>
                  <a:pt x="127000" y="228600"/>
                </a:lnTo>
                <a:lnTo>
                  <a:pt x="0" y="177800"/>
                </a:lnTo>
                <a:lnTo>
                  <a:pt x="10160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6256867" y="2692399"/>
            <a:ext cx="1071033" cy="10541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1964267" y="4030133"/>
            <a:ext cx="524933" cy="355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1964266" y="4538133"/>
            <a:ext cx="524933" cy="3556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Double flèche horizontale 36"/>
          <p:cNvSpPr/>
          <p:nvPr/>
        </p:nvSpPr>
        <p:spPr>
          <a:xfrm>
            <a:off x="1955800" y="5079999"/>
            <a:ext cx="524933" cy="211667"/>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Double flèche horizontale 37"/>
          <p:cNvSpPr/>
          <p:nvPr/>
        </p:nvSpPr>
        <p:spPr>
          <a:xfrm>
            <a:off x="1964266" y="5774265"/>
            <a:ext cx="524933" cy="211667"/>
          </a:xfrm>
          <a:prstGeom prst="lef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10541000" y="4051300"/>
            <a:ext cx="347133" cy="364067"/>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10541000" y="4715933"/>
            <a:ext cx="347133" cy="364067"/>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10541000" y="5380566"/>
            <a:ext cx="347133" cy="364067"/>
          </a:xfrm>
          <a:prstGeom prst="ellipse">
            <a:avLst/>
          </a:prstGeom>
          <a:noFill/>
          <a:ln w="762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10540999" y="6055781"/>
            <a:ext cx="347133" cy="364067"/>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p:cNvSpPr txBox="1"/>
          <p:nvPr/>
        </p:nvSpPr>
        <p:spPr>
          <a:xfrm>
            <a:off x="3788834" y="1896533"/>
            <a:ext cx="2514599" cy="2062103"/>
          </a:xfrm>
          <a:prstGeom prst="rect">
            <a:avLst/>
          </a:prstGeom>
          <a:solidFill>
            <a:schemeClr val="bg1">
              <a:alpha val="70000"/>
            </a:schemeClr>
          </a:solidFill>
        </p:spPr>
        <p:txBody>
          <a:bodyPr wrap="square" rtlCol="0">
            <a:spAutoFit/>
          </a:bodyPr>
          <a:lstStyle/>
          <a:p>
            <a:r>
              <a:rPr lang="fr-FR" sz="1400" dirty="0" smtClean="0"/>
              <a:t>1. Les monarchies ibériques se lancent dans la quête   des épices… </a:t>
            </a:r>
          </a:p>
          <a:p>
            <a:r>
              <a:rPr lang="fr-FR" sz="1400" dirty="0" smtClean="0"/>
              <a:t>A. </a:t>
            </a:r>
            <a:endParaRPr lang="fr-FR" sz="1400" dirty="0"/>
          </a:p>
          <a:p>
            <a:endParaRPr lang="fr-FR" dirty="0" smtClean="0"/>
          </a:p>
          <a:p>
            <a:endParaRPr lang="fr-FR" dirty="0"/>
          </a:p>
          <a:p>
            <a:endParaRPr lang="fr-FR" dirty="0" smtClean="0"/>
          </a:p>
          <a:p>
            <a:endParaRPr lang="fr-FR" dirty="0"/>
          </a:p>
        </p:txBody>
      </p:sp>
      <p:sp>
        <p:nvSpPr>
          <p:cNvPr id="50" name="Ellipse 49"/>
          <p:cNvSpPr/>
          <p:nvPr/>
        </p:nvSpPr>
        <p:spPr>
          <a:xfrm>
            <a:off x="8157591" y="4715933"/>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p:cNvSpPr txBox="1"/>
          <p:nvPr/>
        </p:nvSpPr>
        <p:spPr>
          <a:xfrm>
            <a:off x="7780868" y="4301455"/>
            <a:ext cx="2514599" cy="2062103"/>
          </a:xfrm>
          <a:prstGeom prst="rect">
            <a:avLst/>
          </a:prstGeom>
          <a:solidFill>
            <a:schemeClr val="bg1">
              <a:alpha val="70000"/>
            </a:schemeClr>
          </a:solidFill>
        </p:spPr>
        <p:txBody>
          <a:bodyPr wrap="square" rtlCol="0">
            <a:spAutoFit/>
          </a:bodyPr>
          <a:lstStyle/>
          <a:p>
            <a:r>
              <a:rPr lang="fr-FR" sz="1400" dirty="0" smtClean="0"/>
              <a:t>1. Les </a:t>
            </a:r>
            <a:r>
              <a:rPr lang="fr-FR" sz="1400" dirty="0"/>
              <a:t>monarchies ibériques se lancent dans la quête   des épices</a:t>
            </a:r>
            <a:r>
              <a:rPr lang="fr-FR" sz="1400" dirty="0" smtClean="0"/>
              <a:t>…</a:t>
            </a:r>
          </a:p>
          <a:p>
            <a:r>
              <a:rPr lang="fr-FR" sz="1400" dirty="0" smtClean="0"/>
              <a:t>B.</a:t>
            </a:r>
            <a:endParaRPr lang="fr-FR" sz="1400" dirty="0"/>
          </a:p>
          <a:p>
            <a:endParaRPr lang="fr-FR" dirty="0" smtClean="0"/>
          </a:p>
          <a:p>
            <a:endParaRPr lang="fr-FR" dirty="0"/>
          </a:p>
          <a:p>
            <a:endParaRPr lang="fr-FR" dirty="0" smtClean="0"/>
          </a:p>
          <a:p>
            <a:endParaRPr lang="fr-FR" dirty="0"/>
          </a:p>
        </p:txBody>
      </p:sp>
      <p:sp>
        <p:nvSpPr>
          <p:cNvPr id="45" name="ZoneTexte 44"/>
          <p:cNvSpPr txBox="1"/>
          <p:nvPr/>
        </p:nvSpPr>
        <p:spPr>
          <a:xfrm>
            <a:off x="6206768" y="1032977"/>
            <a:ext cx="2514599" cy="1846659"/>
          </a:xfrm>
          <a:prstGeom prst="rect">
            <a:avLst/>
          </a:prstGeom>
          <a:solidFill>
            <a:schemeClr val="bg1">
              <a:alpha val="70000"/>
            </a:schemeClr>
          </a:solidFill>
        </p:spPr>
        <p:txBody>
          <a:bodyPr wrap="square" rtlCol="0">
            <a:spAutoFit/>
          </a:bodyPr>
          <a:lstStyle/>
          <a:p>
            <a:r>
              <a:rPr lang="fr-FR" sz="1400" dirty="0"/>
              <a:t>2. …qui nécessite d’échanger de l’or et de l’argent</a:t>
            </a:r>
            <a:r>
              <a:rPr lang="fr-FR" sz="1400" dirty="0" smtClean="0"/>
              <a:t>…</a:t>
            </a:r>
          </a:p>
          <a:p>
            <a:r>
              <a:rPr lang="fr-FR" sz="1400" dirty="0" smtClean="0"/>
              <a:t>A.</a:t>
            </a:r>
            <a:endParaRPr lang="fr-FR" sz="1400" dirty="0"/>
          </a:p>
          <a:p>
            <a:endParaRPr lang="fr-FR" dirty="0" smtClean="0"/>
          </a:p>
          <a:p>
            <a:endParaRPr lang="fr-FR" dirty="0"/>
          </a:p>
          <a:p>
            <a:endParaRPr lang="fr-FR" dirty="0" smtClean="0"/>
          </a:p>
          <a:p>
            <a:endParaRPr lang="fr-FR" dirty="0"/>
          </a:p>
        </p:txBody>
      </p:sp>
      <p:sp>
        <p:nvSpPr>
          <p:cNvPr id="2" name="ZoneTexte 1"/>
          <p:cNvSpPr txBox="1"/>
          <p:nvPr/>
        </p:nvSpPr>
        <p:spPr>
          <a:xfrm>
            <a:off x="2579571" y="4030133"/>
            <a:ext cx="2675823" cy="369332"/>
          </a:xfrm>
          <a:prstGeom prst="rect">
            <a:avLst/>
          </a:prstGeom>
          <a:noFill/>
        </p:spPr>
        <p:txBody>
          <a:bodyPr wrap="square" rtlCol="0">
            <a:spAutoFit/>
          </a:bodyPr>
          <a:lstStyle/>
          <a:p>
            <a:r>
              <a:rPr lang="fr-FR" dirty="0" smtClean="0"/>
              <a:t>Empire espagnol</a:t>
            </a:r>
            <a:endParaRPr lang="fr-FR" dirty="0"/>
          </a:p>
        </p:txBody>
      </p:sp>
      <p:sp>
        <p:nvSpPr>
          <p:cNvPr id="49" name="ZoneTexte 48"/>
          <p:cNvSpPr txBox="1"/>
          <p:nvPr/>
        </p:nvSpPr>
        <p:spPr>
          <a:xfrm>
            <a:off x="2579570" y="4509068"/>
            <a:ext cx="2675823" cy="369332"/>
          </a:xfrm>
          <a:prstGeom prst="rect">
            <a:avLst/>
          </a:prstGeom>
          <a:noFill/>
        </p:spPr>
        <p:txBody>
          <a:bodyPr wrap="square" rtlCol="0">
            <a:spAutoFit/>
          </a:bodyPr>
          <a:lstStyle/>
          <a:p>
            <a:r>
              <a:rPr lang="fr-FR" dirty="0" smtClean="0"/>
              <a:t>Empire portugais</a:t>
            </a:r>
            <a:endParaRPr lang="fr-FR" dirty="0"/>
          </a:p>
        </p:txBody>
      </p:sp>
      <p:sp>
        <p:nvSpPr>
          <p:cNvPr id="4" name="Ellipse 3"/>
          <p:cNvSpPr/>
          <p:nvPr/>
        </p:nvSpPr>
        <p:spPr>
          <a:xfrm>
            <a:off x="5507567" y="4275665"/>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324243" y="4845606"/>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6553200" y="5137705"/>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7274961" y="6007654"/>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7422038" y="5748287"/>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p:cNvSpPr/>
          <p:nvPr/>
        </p:nvSpPr>
        <p:spPr>
          <a:xfrm>
            <a:off x="7624140" y="5401242"/>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p:cNvSpPr/>
          <p:nvPr/>
        </p:nvSpPr>
        <p:spPr>
          <a:xfrm>
            <a:off x="8140471" y="3827344"/>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p:cNvSpPr/>
          <p:nvPr/>
        </p:nvSpPr>
        <p:spPr>
          <a:xfrm>
            <a:off x="8746724" y="3653900"/>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p:cNvSpPr/>
          <p:nvPr/>
        </p:nvSpPr>
        <p:spPr>
          <a:xfrm>
            <a:off x="9032495" y="3768736"/>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p:cNvSpPr/>
          <p:nvPr/>
        </p:nvSpPr>
        <p:spPr>
          <a:xfrm>
            <a:off x="9383555" y="3923798"/>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p:cNvSpPr/>
          <p:nvPr/>
        </p:nvSpPr>
        <p:spPr>
          <a:xfrm>
            <a:off x="10324342" y="2782141"/>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p:cNvSpPr/>
          <p:nvPr/>
        </p:nvSpPr>
        <p:spPr>
          <a:xfrm>
            <a:off x="10608688" y="1860053"/>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p:cNvSpPr/>
          <p:nvPr/>
        </p:nvSpPr>
        <p:spPr>
          <a:xfrm>
            <a:off x="9383554" y="2050407"/>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ZoneTexte 62"/>
          <p:cNvSpPr txBox="1"/>
          <p:nvPr/>
        </p:nvSpPr>
        <p:spPr>
          <a:xfrm>
            <a:off x="2551318" y="4797735"/>
            <a:ext cx="2475031" cy="830997"/>
          </a:xfrm>
          <a:prstGeom prst="rect">
            <a:avLst/>
          </a:prstGeom>
          <a:noFill/>
        </p:spPr>
        <p:txBody>
          <a:bodyPr wrap="square" rtlCol="0">
            <a:spAutoFit/>
          </a:bodyPr>
          <a:lstStyle/>
          <a:p>
            <a:r>
              <a:rPr lang="fr-FR" sz="1600" dirty="0" smtClean="0"/>
              <a:t>Explorations puis circulation commerciale espagnole</a:t>
            </a:r>
            <a:endParaRPr lang="fr-FR" sz="1600" dirty="0"/>
          </a:p>
        </p:txBody>
      </p:sp>
      <p:sp>
        <p:nvSpPr>
          <p:cNvPr id="64" name="ZoneTexte 63"/>
          <p:cNvSpPr txBox="1"/>
          <p:nvPr/>
        </p:nvSpPr>
        <p:spPr>
          <a:xfrm>
            <a:off x="2539464" y="5537199"/>
            <a:ext cx="2475031" cy="830997"/>
          </a:xfrm>
          <a:prstGeom prst="rect">
            <a:avLst/>
          </a:prstGeom>
          <a:noFill/>
        </p:spPr>
        <p:txBody>
          <a:bodyPr wrap="square" rtlCol="0">
            <a:spAutoFit/>
          </a:bodyPr>
          <a:lstStyle/>
          <a:p>
            <a:r>
              <a:rPr lang="fr-FR" sz="1600" dirty="0" smtClean="0"/>
              <a:t>Explorations puis circulation commerciale portugaise</a:t>
            </a:r>
            <a:endParaRPr lang="fr-FR" sz="1600" dirty="0"/>
          </a:p>
        </p:txBody>
      </p:sp>
      <p:sp>
        <p:nvSpPr>
          <p:cNvPr id="65" name="ZoneTexte 64"/>
          <p:cNvSpPr txBox="1"/>
          <p:nvPr/>
        </p:nvSpPr>
        <p:spPr>
          <a:xfrm>
            <a:off x="10954114" y="3915545"/>
            <a:ext cx="1216369" cy="584775"/>
          </a:xfrm>
          <a:prstGeom prst="rect">
            <a:avLst/>
          </a:prstGeom>
          <a:noFill/>
        </p:spPr>
        <p:txBody>
          <a:bodyPr wrap="square" rtlCol="0">
            <a:spAutoFit/>
          </a:bodyPr>
          <a:lstStyle/>
          <a:p>
            <a:r>
              <a:rPr lang="fr-FR" sz="1600" dirty="0" smtClean="0"/>
              <a:t>Production d’argent</a:t>
            </a:r>
            <a:endParaRPr lang="fr-FR" sz="1600" dirty="0"/>
          </a:p>
        </p:txBody>
      </p:sp>
      <p:sp>
        <p:nvSpPr>
          <p:cNvPr id="68" name="ZoneTexte 67"/>
          <p:cNvSpPr txBox="1"/>
          <p:nvPr/>
        </p:nvSpPr>
        <p:spPr>
          <a:xfrm>
            <a:off x="10958076" y="5906557"/>
            <a:ext cx="1216369" cy="584775"/>
          </a:xfrm>
          <a:prstGeom prst="rect">
            <a:avLst/>
          </a:prstGeom>
          <a:noFill/>
        </p:spPr>
        <p:txBody>
          <a:bodyPr wrap="square" rtlCol="0">
            <a:spAutoFit/>
          </a:bodyPr>
          <a:lstStyle/>
          <a:p>
            <a:r>
              <a:rPr lang="fr-FR" sz="1600" dirty="0" smtClean="0"/>
              <a:t>Echanges européens</a:t>
            </a:r>
            <a:endParaRPr lang="fr-FR" sz="1600" dirty="0"/>
          </a:p>
        </p:txBody>
      </p:sp>
    </p:spTree>
    <p:extLst>
      <p:ext uri="{BB962C8B-B14F-4D97-AF65-F5344CB8AC3E}">
        <p14:creationId xmlns:p14="http://schemas.microsoft.com/office/powerpoint/2010/main" val="36251155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srcRect l="16842" r="68525"/>
          <a:stretch/>
        </p:blipFill>
        <p:spPr>
          <a:xfrm>
            <a:off x="0" y="0"/>
            <a:ext cx="1562470" cy="6858000"/>
          </a:xfrm>
          <a:prstGeom prst="rect">
            <a:avLst/>
          </a:prstGeom>
        </p:spPr>
      </p:pic>
      <p:sp>
        <p:nvSpPr>
          <p:cNvPr id="6" name="Rectangle 5"/>
          <p:cNvSpPr/>
          <p:nvPr/>
        </p:nvSpPr>
        <p:spPr>
          <a:xfrm>
            <a:off x="596569" y="-1"/>
            <a:ext cx="369332" cy="6858000"/>
          </a:xfrm>
          <a:prstGeom prst="rect">
            <a:avLst/>
          </a:prstGeom>
          <a:solidFill>
            <a:schemeClr val="bg1"/>
          </a:solidFill>
        </p:spPr>
        <p:txBody>
          <a:bodyPr vert="vert" wrap="square">
            <a:spAutoFit/>
          </a:bodyPr>
          <a:lstStyle/>
          <a:p>
            <a:pPr marL="66675" algn="ctr">
              <a:spcAft>
                <a:spcPts val="0"/>
              </a:spcAft>
            </a:pPr>
            <a:r>
              <a:rPr lang="fr-FR" sz="1200" b="1" dirty="0" smtClean="0">
                <a:effectLst/>
                <a:latin typeface="Verdana" panose="020B0604030504040204" pitchFamily="34" charset="0"/>
                <a:ea typeface="Verdana" panose="020B0604030504040204" pitchFamily="34" charset="0"/>
              </a:rPr>
              <a:t>Mise en commun </a:t>
            </a:r>
            <a:endParaRPr lang="fr-FR" sz="1200" b="1" dirty="0">
              <a:solidFill>
                <a:schemeClr val="bg1"/>
              </a:solidFill>
              <a:latin typeface="Verdana" panose="020B0604030504040204" pitchFamily="34" charset="0"/>
              <a:ea typeface="Verdana" panose="020B0604030504040204" pitchFamily="34" charset="0"/>
            </a:endParaRPr>
          </a:p>
        </p:txBody>
      </p:sp>
      <p:pic>
        <p:nvPicPr>
          <p:cNvPr id="3" name="Image 2"/>
          <p:cNvPicPr>
            <a:picLocks noChangeAspect="1"/>
          </p:cNvPicPr>
          <p:nvPr/>
        </p:nvPicPr>
        <p:blipFill>
          <a:blip r:embed="rId3"/>
          <a:stretch>
            <a:fillRect/>
          </a:stretch>
        </p:blipFill>
        <p:spPr>
          <a:xfrm>
            <a:off x="1786466" y="0"/>
            <a:ext cx="10320867" cy="6858000"/>
          </a:xfrm>
          <a:prstGeom prst="rect">
            <a:avLst/>
          </a:prstGeom>
        </p:spPr>
      </p:pic>
      <p:sp>
        <p:nvSpPr>
          <p:cNvPr id="7" name="Forme libre 6"/>
          <p:cNvSpPr/>
          <p:nvPr/>
        </p:nvSpPr>
        <p:spPr>
          <a:xfrm>
            <a:off x="6350000" y="3369733"/>
            <a:ext cx="406400" cy="270934"/>
          </a:xfrm>
          <a:custGeom>
            <a:avLst/>
            <a:gdLst>
              <a:gd name="connsiteX0" fmla="*/ 84667 w 406400"/>
              <a:gd name="connsiteY0" fmla="*/ 0 h 270934"/>
              <a:gd name="connsiteX1" fmla="*/ 84667 w 406400"/>
              <a:gd name="connsiteY1" fmla="*/ 169334 h 270934"/>
              <a:gd name="connsiteX2" fmla="*/ 0 w 406400"/>
              <a:gd name="connsiteY2" fmla="*/ 203200 h 270934"/>
              <a:gd name="connsiteX3" fmla="*/ 110067 w 406400"/>
              <a:gd name="connsiteY3" fmla="*/ 270934 h 270934"/>
              <a:gd name="connsiteX4" fmla="*/ 406400 w 406400"/>
              <a:gd name="connsiteY4" fmla="*/ 76200 h 270934"/>
              <a:gd name="connsiteX5" fmla="*/ 237067 w 406400"/>
              <a:gd name="connsiteY5" fmla="*/ 16934 h 270934"/>
              <a:gd name="connsiteX6" fmla="*/ 84667 w 406400"/>
              <a:gd name="connsiteY6" fmla="*/ 0 h 2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270934">
                <a:moveTo>
                  <a:pt x="84667" y="0"/>
                </a:moveTo>
                <a:lnTo>
                  <a:pt x="84667" y="169334"/>
                </a:lnTo>
                <a:lnTo>
                  <a:pt x="0" y="203200"/>
                </a:lnTo>
                <a:lnTo>
                  <a:pt x="110067" y="270934"/>
                </a:lnTo>
                <a:lnTo>
                  <a:pt x="406400" y="76200"/>
                </a:lnTo>
                <a:lnTo>
                  <a:pt x="237067" y="16934"/>
                </a:lnTo>
                <a:lnTo>
                  <a:pt x="84667"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8"/>
          <p:cNvSpPr/>
          <p:nvPr/>
        </p:nvSpPr>
        <p:spPr>
          <a:xfrm>
            <a:off x="6790267" y="2929467"/>
            <a:ext cx="254000" cy="228600"/>
          </a:xfrm>
          <a:custGeom>
            <a:avLst/>
            <a:gdLst>
              <a:gd name="connsiteX0" fmla="*/ 0 w 254000"/>
              <a:gd name="connsiteY0" fmla="*/ 110066 h 228600"/>
              <a:gd name="connsiteX1" fmla="*/ 169333 w 254000"/>
              <a:gd name="connsiteY1" fmla="*/ 228600 h 228600"/>
              <a:gd name="connsiteX2" fmla="*/ 254000 w 254000"/>
              <a:gd name="connsiteY2" fmla="*/ 50800 h 228600"/>
              <a:gd name="connsiteX3" fmla="*/ 101600 w 254000"/>
              <a:gd name="connsiteY3" fmla="*/ 0 h 228600"/>
              <a:gd name="connsiteX4" fmla="*/ 0 w 254000"/>
              <a:gd name="connsiteY4" fmla="*/ 110066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 h="228600">
                <a:moveTo>
                  <a:pt x="0" y="110066"/>
                </a:moveTo>
                <a:lnTo>
                  <a:pt x="169333" y="228600"/>
                </a:lnTo>
                <a:lnTo>
                  <a:pt x="254000" y="50800"/>
                </a:lnTo>
                <a:lnTo>
                  <a:pt x="101600" y="0"/>
                </a:lnTo>
                <a:lnTo>
                  <a:pt x="0" y="11006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a:off x="6781800" y="3454400"/>
            <a:ext cx="254000" cy="245533"/>
          </a:xfrm>
          <a:custGeom>
            <a:avLst/>
            <a:gdLst>
              <a:gd name="connsiteX0" fmla="*/ 228600 w 254000"/>
              <a:gd name="connsiteY0" fmla="*/ 0 h 245533"/>
              <a:gd name="connsiteX1" fmla="*/ 254000 w 254000"/>
              <a:gd name="connsiteY1" fmla="*/ 245533 h 245533"/>
              <a:gd name="connsiteX2" fmla="*/ 0 w 254000"/>
              <a:gd name="connsiteY2" fmla="*/ 33867 h 245533"/>
              <a:gd name="connsiteX3" fmla="*/ 228600 w 254000"/>
              <a:gd name="connsiteY3" fmla="*/ 0 h 245533"/>
            </a:gdLst>
            <a:ahLst/>
            <a:cxnLst>
              <a:cxn ang="0">
                <a:pos x="connsiteX0" y="connsiteY0"/>
              </a:cxn>
              <a:cxn ang="0">
                <a:pos x="connsiteX1" y="connsiteY1"/>
              </a:cxn>
              <a:cxn ang="0">
                <a:pos x="connsiteX2" y="connsiteY2"/>
              </a:cxn>
              <a:cxn ang="0">
                <a:pos x="connsiteX3" y="connsiteY3"/>
              </a:cxn>
            </a:cxnLst>
            <a:rect l="l" t="t" r="r" b="b"/>
            <a:pathLst>
              <a:path w="254000" h="245533">
                <a:moveTo>
                  <a:pt x="228600" y="0"/>
                </a:moveTo>
                <a:lnTo>
                  <a:pt x="254000" y="245533"/>
                </a:lnTo>
                <a:lnTo>
                  <a:pt x="0" y="33867"/>
                </a:lnTo>
                <a:lnTo>
                  <a:pt x="22860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12"/>
          <p:cNvSpPr/>
          <p:nvPr/>
        </p:nvSpPr>
        <p:spPr>
          <a:xfrm>
            <a:off x="7086600" y="3217333"/>
            <a:ext cx="482600" cy="220134"/>
          </a:xfrm>
          <a:custGeom>
            <a:avLst/>
            <a:gdLst>
              <a:gd name="connsiteX0" fmla="*/ 0 w 482600"/>
              <a:gd name="connsiteY0" fmla="*/ 42334 h 220134"/>
              <a:gd name="connsiteX1" fmla="*/ 287867 w 482600"/>
              <a:gd name="connsiteY1" fmla="*/ 220134 h 220134"/>
              <a:gd name="connsiteX2" fmla="*/ 482600 w 482600"/>
              <a:gd name="connsiteY2" fmla="*/ 0 h 220134"/>
              <a:gd name="connsiteX3" fmla="*/ 0 w 482600"/>
              <a:gd name="connsiteY3" fmla="*/ 42334 h 220134"/>
            </a:gdLst>
            <a:ahLst/>
            <a:cxnLst>
              <a:cxn ang="0">
                <a:pos x="connsiteX0" y="connsiteY0"/>
              </a:cxn>
              <a:cxn ang="0">
                <a:pos x="connsiteX1" y="connsiteY1"/>
              </a:cxn>
              <a:cxn ang="0">
                <a:pos x="connsiteX2" y="connsiteY2"/>
              </a:cxn>
              <a:cxn ang="0">
                <a:pos x="connsiteX3" y="connsiteY3"/>
              </a:cxn>
            </a:cxnLst>
            <a:rect l="l" t="t" r="r" b="b"/>
            <a:pathLst>
              <a:path w="482600" h="220134">
                <a:moveTo>
                  <a:pt x="0" y="42334"/>
                </a:moveTo>
                <a:lnTo>
                  <a:pt x="287867" y="220134"/>
                </a:lnTo>
                <a:lnTo>
                  <a:pt x="482600" y="0"/>
                </a:lnTo>
                <a:lnTo>
                  <a:pt x="0" y="42334"/>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13"/>
          <p:cNvSpPr/>
          <p:nvPr/>
        </p:nvSpPr>
        <p:spPr>
          <a:xfrm>
            <a:off x="6350000" y="3335867"/>
            <a:ext cx="84667" cy="262466"/>
          </a:xfrm>
          <a:custGeom>
            <a:avLst/>
            <a:gdLst>
              <a:gd name="connsiteX0" fmla="*/ 76200 w 84667"/>
              <a:gd name="connsiteY0" fmla="*/ 59266 h 262466"/>
              <a:gd name="connsiteX1" fmla="*/ 84667 w 84667"/>
              <a:gd name="connsiteY1" fmla="*/ 203200 h 262466"/>
              <a:gd name="connsiteX2" fmla="*/ 0 w 84667"/>
              <a:gd name="connsiteY2" fmla="*/ 262466 h 262466"/>
              <a:gd name="connsiteX3" fmla="*/ 25400 w 84667"/>
              <a:gd name="connsiteY3" fmla="*/ 0 h 262466"/>
              <a:gd name="connsiteX4" fmla="*/ 76200 w 84667"/>
              <a:gd name="connsiteY4" fmla="*/ 59266 h 26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67" h="262466">
                <a:moveTo>
                  <a:pt x="76200" y="59266"/>
                </a:moveTo>
                <a:lnTo>
                  <a:pt x="84667" y="203200"/>
                </a:lnTo>
                <a:lnTo>
                  <a:pt x="0" y="262466"/>
                </a:lnTo>
                <a:lnTo>
                  <a:pt x="25400" y="0"/>
                </a:lnTo>
                <a:lnTo>
                  <a:pt x="76200" y="59266"/>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17"/>
          <p:cNvSpPr/>
          <p:nvPr/>
        </p:nvSpPr>
        <p:spPr>
          <a:xfrm>
            <a:off x="5765800" y="2302933"/>
            <a:ext cx="4775200" cy="4470400"/>
          </a:xfrm>
          <a:custGeom>
            <a:avLst/>
            <a:gdLst>
              <a:gd name="connsiteX0" fmla="*/ 609600 w 4775200"/>
              <a:gd name="connsiteY0" fmla="*/ 1151467 h 4470400"/>
              <a:gd name="connsiteX1" fmla="*/ 84667 w 4775200"/>
              <a:gd name="connsiteY1" fmla="*/ 1515534 h 4470400"/>
              <a:gd name="connsiteX2" fmla="*/ 0 w 4775200"/>
              <a:gd name="connsiteY2" fmla="*/ 2184400 h 4470400"/>
              <a:gd name="connsiteX3" fmla="*/ 93133 w 4775200"/>
              <a:gd name="connsiteY3" fmla="*/ 2556934 h 4470400"/>
              <a:gd name="connsiteX4" fmla="*/ 516467 w 4775200"/>
              <a:gd name="connsiteY4" fmla="*/ 2861734 h 4470400"/>
              <a:gd name="connsiteX5" fmla="*/ 821267 w 4775200"/>
              <a:gd name="connsiteY5" fmla="*/ 4131734 h 4470400"/>
              <a:gd name="connsiteX6" fmla="*/ 1549400 w 4775200"/>
              <a:gd name="connsiteY6" fmla="*/ 4470400 h 4470400"/>
              <a:gd name="connsiteX7" fmla="*/ 1786467 w 4775200"/>
              <a:gd name="connsiteY7" fmla="*/ 3953934 h 4470400"/>
              <a:gd name="connsiteX8" fmla="*/ 1938867 w 4775200"/>
              <a:gd name="connsiteY8" fmla="*/ 3327400 h 4470400"/>
              <a:gd name="connsiteX9" fmla="*/ 2218267 w 4775200"/>
              <a:gd name="connsiteY9" fmla="*/ 2887134 h 4470400"/>
              <a:gd name="connsiteX10" fmla="*/ 2370667 w 4775200"/>
              <a:gd name="connsiteY10" fmla="*/ 2353734 h 4470400"/>
              <a:gd name="connsiteX11" fmla="*/ 2573867 w 4775200"/>
              <a:gd name="connsiteY11" fmla="*/ 2074334 h 4470400"/>
              <a:gd name="connsiteX12" fmla="*/ 3183467 w 4775200"/>
              <a:gd name="connsiteY12" fmla="*/ 1591734 h 4470400"/>
              <a:gd name="connsiteX13" fmla="*/ 3759200 w 4775200"/>
              <a:gd name="connsiteY13" fmla="*/ 1778000 h 4470400"/>
              <a:gd name="connsiteX14" fmla="*/ 4699000 w 4775200"/>
              <a:gd name="connsiteY14" fmla="*/ 660400 h 4470400"/>
              <a:gd name="connsiteX15" fmla="*/ 4775200 w 4775200"/>
              <a:gd name="connsiteY15" fmla="*/ 465667 h 4470400"/>
              <a:gd name="connsiteX16" fmla="*/ 4182533 w 4775200"/>
              <a:gd name="connsiteY16" fmla="*/ 169334 h 4470400"/>
              <a:gd name="connsiteX17" fmla="*/ 3759200 w 4775200"/>
              <a:gd name="connsiteY17" fmla="*/ 0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75200" h="4470400">
                <a:moveTo>
                  <a:pt x="609600" y="1151467"/>
                </a:moveTo>
                <a:lnTo>
                  <a:pt x="84667" y="1515534"/>
                </a:lnTo>
                <a:lnTo>
                  <a:pt x="0" y="2184400"/>
                </a:lnTo>
                <a:lnTo>
                  <a:pt x="93133" y="2556934"/>
                </a:lnTo>
                <a:lnTo>
                  <a:pt x="516467" y="2861734"/>
                </a:lnTo>
                <a:lnTo>
                  <a:pt x="821267" y="4131734"/>
                </a:lnTo>
                <a:lnTo>
                  <a:pt x="1549400" y="4470400"/>
                </a:lnTo>
                <a:lnTo>
                  <a:pt x="1786467" y="3953934"/>
                </a:lnTo>
                <a:lnTo>
                  <a:pt x="1938867" y="3327400"/>
                </a:lnTo>
                <a:lnTo>
                  <a:pt x="2218267" y="2887134"/>
                </a:lnTo>
                <a:lnTo>
                  <a:pt x="2370667" y="2353734"/>
                </a:lnTo>
                <a:lnTo>
                  <a:pt x="2573867" y="2074334"/>
                </a:lnTo>
                <a:lnTo>
                  <a:pt x="3183467" y="1591734"/>
                </a:lnTo>
                <a:lnTo>
                  <a:pt x="3759200" y="1778000"/>
                </a:lnTo>
                <a:lnTo>
                  <a:pt x="4699000" y="660400"/>
                </a:lnTo>
                <a:lnTo>
                  <a:pt x="4775200" y="465667"/>
                </a:lnTo>
                <a:lnTo>
                  <a:pt x="4182533" y="169334"/>
                </a:lnTo>
                <a:lnTo>
                  <a:pt x="3759200" y="0"/>
                </a:lnTo>
              </a:path>
            </a:pathLst>
          </a:custGeom>
          <a:noFill/>
          <a:ln w="57150">
            <a:solidFill>
              <a:srgbClr val="7030A0"/>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18"/>
          <p:cNvSpPr/>
          <p:nvPr/>
        </p:nvSpPr>
        <p:spPr>
          <a:xfrm>
            <a:off x="4580467" y="8467"/>
            <a:ext cx="1854200" cy="3640666"/>
          </a:xfrm>
          <a:custGeom>
            <a:avLst/>
            <a:gdLst>
              <a:gd name="connsiteX0" fmla="*/ 1854200 w 1854200"/>
              <a:gd name="connsiteY0" fmla="*/ 3640666 h 3640666"/>
              <a:gd name="connsiteX1" fmla="*/ 965200 w 1854200"/>
              <a:gd name="connsiteY1" fmla="*/ 3479800 h 3640666"/>
              <a:gd name="connsiteX2" fmla="*/ 152400 w 1854200"/>
              <a:gd name="connsiteY2" fmla="*/ 1481666 h 3640666"/>
              <a:gd name="connsiteX3" fmla="*/ 152400 w 1854200"/>
              <a:gd name="connsiteY3" fmla="*/ 1481666 h 3640666"/>
              <a:gd name="connsiteX4" fmla="*/ 67733 w 1854200"/>
              <a:gd name="connsiteY4" fmla="*/ 872066 h 3640666"/>
              <a:gd name="connsiteX5" fmla="*/ 0 w 1854200"/>
              <a:gd name="connsiteY5" fmla="*/ 0 h 364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4200" h="3640666">
                <a:moveTo>
                  <a:pt x="1854200" y="3640666"/>
                </a:moveTo>
                <a:lnTo>
                  <a:pt x="965200" y="3479800"/>
                </a:lnTo>
                <a:lnTo>
                  <a:pt x="152400" y="1481666"/>
                </a:lnTo>
                <a:lnTo>
                  <a:pt x="152400" y="1481666"/>
                </a:lnTo>
                <a:lnTo>
                  <a:pt x="67733" y="872066"/>
                </a:lnTo>
                <a:lnTo>
                  <a:pt x="0" y="0"/>
                </a:lnTo>
              </a:path>
            </a:pathLst>
          </a:custGeom>
          <a:noFill/>
          <a:ln w="57150">
            <a:solidFill>
              <a:srgbClr val="FF0000"/>
            </a:solidFill>
            <a:head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19"/>
          <p:cNvSpPr/>
          <p:nvPr/>
        </p:nvSpPr>
        <p:spPr>
          <a:xfrm>
            <a:off x="2218267" y="127000"/>
            <a:ext cx="3293533" cy="1320800"/>
          </a:xfrm>
          <a:custGeom>
            <a:avLst/>
            <a:gdLst>
              <a:gd name="connsiteX0" fmla="*/ 3293533 w 3293533"/>
              <a:gd name="connsiteY0" fmla="*/ 0 h 1320800"/>
              <a:gd name="connsiteX1" fmla="*/ 3191933 w 3293533"/>
              <a:gd name="connsiteY1" fmla="*/ 474133 h 1320800"/>
              <a:gd name="connsiteX2" fmla="*/ 2937933 w 3293533"/>
              <a:gd name="connsiteY2" fmla="*/ 313267 h 1320800"/>
              <a:gd name="connsiteX3" fmla="*/ 2844800 w 3293533"/>
              <a:gd name="connsiteY3" fmla="*/ 626533 h 1320800"/>
              <a:gd name="connsiteX4" fmla="*/ 2311400 w 3293533"/>
              <a:gd name="connsiteY4" fmla="*/ 778933 h 1320800"/>
              <a:gd name="connsiteX5" fmla="*/ 2269066 w 3293533"/>
              <a:gd name="connsiteY5" fmla="*/ 1024467 h 1320800"/>
              <a:gd name="connsiteX6" fmla="*/ 2286000 w 3293533"/>
              <a:gd name="connsiteY6" fmla="*/ 1193800 h 1320800"/>
              <a:gd name="connsiteX7" fmla="*/ 635000 w 3293533"/>
              <a:gd name="connsiteY7" fmla="*/ 1320800 h 1320800"/>
              <a:gd name="connsiteX8" fmla="*/ 0 w 3293533"/>
              <a:gd name="connsiteY8" fmla="*/ 533400 h 1320800"/>
              <a:gd name="connsiteX9" fmla="*/ 1337733 w 3293533"/>
              <a:gd name="connsiteY9" fmla="*/ 778933 h 1320800"/>
              <a:gd name="connsiteX10" fmla="*/ 1905000 w 3293533"/>
              <a:gd name="connsiteY10" fmla="*/ 482600 h 1320800"/>
              <a:gd name="connsiteX11" fmla="*/ 2209800 w 3293533"/>
              <a:gd name="connsiteY11" fmla="*/ 778933 h 1320800"/>
              <a:gd name="connsiteX12" fmla="*/ 3039533 w 3293533"/>
              <a:gd name="connsiteY12" fmla="*/ 0 h 1320800"/>
              <a:gd name="connsiteX13" fmla="*/ 3293533 w 3293533"/>
              <a:gd name="connsiteY13" fmla="*/ 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3533" h="1320800">
                <a:moveTo>
                  <a:pt x="3293533" y="0"/>
                </a:moveTo>
                <a:lnTo>
                  <a:pt x="3191933" y="474133"/>
                </a:lnTo>
                <a:lnTo>
                  <a:pt x="2937933" y="313267"/>
                </a:lnTo>
                <a:lnTo>
                  <a:pt x="2844800" y="626533"/>
                </a:lnTo>
                <a:lnTo>
                  <a:pt x="2311400" y="778933"/>
                </a:lnTo>
                <a:lnTo>
                  <a:pt x="2269066" y="1024467"/>
                </a:lnTo>
                <a:lnTo>
                  <a:pt x="2286000" y="1193800"/>
                </a:lnTo>
                <a:lnTo>
                  <a:pt x="635000" y="1320800"/>
                </a:lnTo>
                <a:lnTo>
                  <a:pt x="0" y="533400"/>
                </a:lnTo>
                <a:lnTo>
                  <a:pt x="1337733" y="778933"/>
                </a:lnTo>
                <a:lnTo>
                  <a:pt x="1905000" y="482600"/>
                </a:lnTo>
                <a:lnTo>
                  <a:pt x="2209800" y="778933"/>
                </a:lnTo>
                <a:lnTo>
                  <a:pt x="3039533" y="0"/>
                </a:lnTo>
                <a:lnTo>
                  <a:pt x="3293533"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9812867" y="1261533"/>
            <a:ext cx="270933" cy="508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p:cNvCxnSpPr/>
          <p:nvPr/>
        </p:nvCxnSpPr>
        <p:spPr>
          <a:xfrm flipH="1">
            <a:off x="9982200" y="8467"/>
            <a:ext cx="389467" cy="1253066"/>
          </a:xfrm>
          <a:prstGeom prst="straightConnector1">
            <a:avLst/>
          </a:prstGeom>
          <a:ln w="571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6" name="Forme libre 25"/>
          <p:cNvSpPr/>
          <p:nvPr/>
        </p:nvSpPr>
        <p:spPr>
          <a:xfrm>
            <a:off x="2844800" y="1295400"/>
            <a:ext cx="1684867" cy="1032933"/>
          </a:xfrm>
          <a:custGeom>
            <a:avLst/>
            <a:gdLst>
              <a:gd name="connsiteX0" fmla="*/ 1625600 w 1684867"/>
              <a:gd name="connsiteY0" fmla="*/ 25400 h 1032933"/>
              <a:gd name="connsiteX1" fmla="*/ 0 w 1684867"/>
              <a:gd name="connsiteY1" fmla="*/ 152400 h 1032933"/>
              <a:gd name="connsiteX2" fmla="*/ 736600 w 1684867"/>
              <a:gd name="connsiteY2" fmla="*/ 1032933 h 1032933"/>
              <a:gd name="connsiteX3" fmla="*/ 1532467 w 1684867"/>
              <a:gd name="connsiteY3" fmla="*/ 355600 h 1032933"/>
              <a:gd name="connsiteX4" fmla="*/ 1684867 w 1684867"/>
              <a:gd name="connsiteY4" fmla="*/ 0 h 1032933"/>
              <a:gd name="connsiteX5" fmla="*/ 1625600 w 1684867"/>
              <a:gd name="connsiteY5" fmla="*/ 25400 h 10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867" h="1032933">
                <a:moveTo>
                  <a:pt x="1625600" y="25400"/>
                </a:moveTo>
                <a:lnTo>
                  <a:pt x="0" y="152400"/>
                </a:lnTo>
                <a:lnTo>
                  <a:pt x="736600" y="1032933"/>
                </a:lnTo>
                <a:lnTo>
                  <a:pt x="1532467" y="355600"/>
                </a:lnTo>
                <a:lnTo>
                  <a:pt x="1684867" y="0"/>
                </a:lnTo>
                <a:lnTo>
                  <a:pt x="1625600" y="254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2489200" y="516467"/>
            <a:ext cx="965200" cy="1058333"/>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8721367" y="3217333"/>
            <a:ext cx="965200" cy="1058333"/>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p:cNvSpPr/>
          <p:nvPr/>
        </p:nvSpPr>
        <p:spPr>
          <a:xfrm>
            <a:off x="9812867" y="2163233"/>
            <a:ext cx="965200" cy="1058333"/>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p:cNvSpPr/>
          <p:nvPr/>
        </p:nvSpPr>
        <p:spPr>
          <a:xfrm>
            <a:off x="8602834" y="1536700"/>
            <a:ext cx="965200" cy="1058333"/>
          </a:xfrm>
          <a:prstGeom prst="ellipse">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p:cNvSpPr/>
          <p:nvPr/>
        </p:nvSpPr>
        <p:spPr>
          <a:xfrm>
            <a:off x="4707467" y="452966"/>
            <a:ext cx="347133" cy="364067"/>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31"/>
          <p:cNvSpPr/>
          <p:nvPr/>
        </p:nvSpPr>
        <p:spPr>
          <a:xfrm>
            <a:off x="4834467" y="914400"/>
            <a:ext cx="177800" cy="228600"/>
          </a:xfrm>
          <a:custGeom>
            <a:avLst/>
            <a:gdLst>
              <a:gd name="connsiteX0" fmla="*/ 67733 w 177800"/>
              <a:gd name="connsiteY0" fmla="*/ 0 h 228600"/>
              <a:gd name="connsiteX1" fmla="*/ 177800 w 177800"/>
              <a:gd name="connsiteY1" fmla="*/ 33867 h 228600"/>
              <a:gd name="connsiteX2" fmla="*/ 101600 w 177800"/>
              <a:gd name="connsiteY2" fmla="*/ 228600 h 228600"/>
              <a:gd name="connsiteX3" fmla="*/ 0 w 177800"/>
              <a:gd name="connsiteY3" fmla="*/ 169333 h 228600"/>
              <a:gd name="connsiteX4" fmla="*/ 67733 w 1778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00" h="228600">
                <a:moveTo>
                  <a:pt x="67733" y="0"/>
                </a:moveTo>
                <a:lnTo>
                  <a:pt x="177800" y="33867"/>
                </a:lnTo>
                <a:lnTo>
                  <a:pt x="101600" y="228600"/>
                </a:lnTo>
                <a:lnTo>
                  <a:pt x="0" y="169333"/>
                </a:lnTo>
                <a:lnTo>
                  <a:pt x="67733"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32"/>
          <p:cNvSpPr/>
          <p:nvPr/>
        </p:nvSpPr>
        <p:spPr>
          <a:xfrm>
            <a:off x="4631267" y="1185333"/>
            <a:ext cx="203200" cy="228600"/>
          </a:xfrm>
          <a:custGeom>
            <a:avLst/>
            <a:gdLst>
              <a:gd name="connsiteX0" fmla="*/ 101600 w 203200"/>
              <a:gd name="connsiteY0" fmla="*/ 0 h 228600"/>
              <a:gd name="connsiteX1" fmla="*/ 203200 w 203200"/>
              <a:gd name="connsiteY1" fmla="*/ 76200 h 228600"/>
              <a:gd name="connsiteX2" fmla="*/ 127000 w 203200"/>
              <a:gd name="connsiteY2" fmla="*/ 228600 h 228600"/>
              <a:gd name="connsiteX3" fmla="*/ 0 w 203200"/>
              <a:gd name="connsiteY3" fmla="*/ 177800 h 228600"/>
              <a:gd name="connsiteX4" fmla="*/ 101600 w 2032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 h="228600">
                <a:moveTo>
                  <a:pt x="101600" y="0"/>
                </a:moveTo>
                <a:lnTo>
                  <a:pt x="203200" y="76200"/>
                </a:lnTo>
                <a:lnTo>
                  <a:pt x="127000" y="228600"/>
                </a:lnTo>
                <a:lnTo>
                  <a:pt x="0" y="177800"/>
                </a:lnTo>
                <a:lnTo>
                  <a:pt x="10160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6256867" y="2692399"/>
            <a:ext cx="1071033" cy="10541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1964267" y="4030133"/>
            <a:ext cx="524933" cy="355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1964266" y="4538133"/>
            <a:ext cx="524933" cy="3556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Double flèche horizontale 36"/>
          <p:cNvSpPr/>
          <p:nvPr/>
        </p:nvSpPr>
        <p:spPr>
          <a:xfrm>
            <a:off x="1955800" y="5079999"/>
            <a:ext cx="524933" cy="211667"/>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Double flèche horizontale 37"/>
          <p:cNvSpPr/>
          <p:nvPr/>
        </p:nvSpPr>
        <p:spPr>
          <a:xfrm>
            <a:off x="1964266" y="5774265"/>
            <a:ext cx="524933" cy="211667"/>
          </a:xfrm>
          <a:prstGeom prst="lef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10541000" y="4051300"/>
            <a:ext cx="347133" cy="364067"/>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10541000" y="4715933"/>
            <a:ext cx="347133" cy="364067"/>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10541000" y="5380566"/>
            <a:ext cx="347133" cy="364067"/>
          </a:xfrm>
          <a:prstGeom prst="ellipse">
            <a:avLst/>
          </a:prstGeom>
          <a:noFill/>
          <a:ln w="762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10540999" y="6055781"/>
            <a:ext cx="347133" cy="364067"/>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p:cNvSpPr txBox="1"/>
          <p:nvPr/>
        </p:nvSpPr>
        <p:spPr>
          <a:xfrm>
            <a:off x="3788834" y="1896533"/>
            <a:ext cx="2514599" cy="2062103"/>
          </a:xfrm>
          <a:prstGeom prst="rect">
            <a:avLst/>
          </a:prstGeom>
          <a:solidFill>
            <a:schemeClr val="bg1">
              <a:alpha val="70000"/>
            </a:schemeClr>
          </a:solidFill>
        </p:spPr>
        <p:txBody>
          <a:bodyPr wrap="square" rtlCol="0">
            <a:spAutoFit/>
          </a:bodyPr>
          <a:lstStyle/>
          <a:p>
            <a:r>
              <a:rPr lang="fr-FR" sz="1400" dirty="0" smtClean="0"/>
              <a:t>1. Les monarchies ibériques se lancent dans la quête   des épices… </a:t>
            </a:r>
          </a:p>
          <a:p>
            <a:r>
              <a:rPr lang="fr-FR" sz="1400" dirty="0" smtClean="0"/>
              <a:t>A. </a:t>
            </a:r>
            <a:endParaRPr lang="fr-FR" sz="1400" dirty="0"/>
          </a:p>
          <a:p>
            <a:endParaRPr lang="fr-FR" dirty="0" smtClean="0"/>
          </a:p>
          <a:p>
            <a:endParaRPr lang="fr-FR" dirty="0"/>
          </a:p>
          <a:p>
            <a:endParaRPr lang="fr-FR" dirty="0" smtClean="0"/>
          </a:p>
          <a:p>
            <a:endParaRPr lang="fr-FR" dirty="0"/>
          </a:p>
        </p:txBody>
      </p:sp>
      <p:sp>
        <p:nvSpPr>
          <p:cNvPr id="50" name="Ellipse 49"/>
          <p:cNvSpPr/>
          <p:nvPr/>
        </p:nvSpPr>
        <p:spPr>
          <a:xfrm>
            <a:off x="8157591" y="4715933"/>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p:cNvSpPr txBox="1"/>
          <p:nvPr/>
        </p:nvSpPr>
        <p:spPr>
          <a:xfrm>
            <a:off x="7780868" y="4301455"/>
            <a:ext cx="2514599" cy="2062103"/>
          </a:xfrm>
          <a:prstGeom prst="rect">
            <a:avLst/>
          </a:prstGeom>
          <a:solidFill>
            <a:schemeClr val="bg1">
              <a:alpha val="70000"/>
            </a:schemeClr>
          </a:solidFill>
        </p:spPr>
        <p:txBody>
          <a:bodyPr wrap="square" rtlCol="0">
            <a:spAutoFit/>
          </a:bodyPr>
          <a:lstStyle/>
          <a:p>
            <a:r>
              <a:rPr lang="fr-FR" sz="1400" dirty="0" smtClean="0"/>
              <a:t>1. Les </a:t>
            </a:r>
            <a:r>
              <a:rPr lang="fr-FR" sz="1400" dirty="0"/>
              <a:t>monarchies ibériques se lancent dans la quête   des épices</a:t>
            </a:r>
            <a:r>
              <a:rPr lang="fr-FR" sz="1400" dirty="0" smtClean="0"/>
              <a:t>…</a:t>
            </a:r>
          </a:p>
          <a:p>
            <a:r>
              <a:rPr lang="fr-FR" sz="1400" dirty="0" smtClean="0"/>
              <a:t>B.</a:t>
            </a:r>
            <a:endParaRPr lang="fr-FR" sz="1400" dirty="0"/>
          </a:p>
          <a:p>
            <a:endParaRPr lang="fr-FR" dirty="0" smtClean="0"/>
          </a:p>
          <a:p>
            <a:endParaRPr lang="fr-FR" dirty="0"/>
          </a:p>
          <a:p>
            <a:endParaRPr lang="fr-FR" dirty="0" smtClean="0"/>
          </a:p>
          <a:p>
            <a:endParaRPr lang="fr-FR" dirty="0"/>
          </a:p>
        </p:txBody>
      </p:sp>
      <p:sp>
        <p:nvSpPr>
          <p:cNvPr id="45" name="ZoneTexte 44"/>
          <p:cNvSpPr txBox="1"/>
          <p:nvPr/>
        </p:nvSpPr>
        <p:spPr>
          <a:xfrm>
            <a:off x="6206768" y="1032977"/>
            <a:ext cx="2514599" cy="1846659"/>
          </a:xfrm>
          <a:prstGeom prst="rect">
            <a:avLst/>
          </a:prstGeom>
          <a:solidFill>
            <a:schemeClr val="bg1">
              <a:alpha val="70000"/>
            </a:schemeClr>
          </a:solidFill>
        </p:spPr>
        <p:txBody>
          <a:bodyPr wrap="square" rtlCol="0">
            <a:spAutoFit/>
          </a:bodyPr>
          <a:lstStyle/>
          <a:p>
            <a:r>
              <a:rPr lang="fr-FR" sz="1400" dirty="0"/>
              <a:t>2. …qui nécessite d’échanger de l’or et de l’argent</a:t>
            </a:r>
            <a:r>
              <a:rPr lang="fr-FR" sz="1400" dirty="0" smtClean="0"/>
              <a:t>…</a:t>
            </a:r>
          </a:p>
          <a:p>
            <a:r>
              <a:rPr lang="fr-FR" sz="1400" dirty="0" smtClean="0"/>
              <a:t>A.</a:t>
            </a:r>
            <a:endParaRPr lang="fr-FR" sz="1400" dirty="0"/>
          </a:p>
          <a:p>
            <a:endParaRPr lang="fr-FR" dirty="0" smtClean="0"/>
          </a:p>
          <a:p>
            <a:endParaRPr lang="fr-FR" dirty="0"/>
          </a:p>
          <a:p>
            <a:endParaRPr lang="fr-FR" dirty="0" smtClean="0"/>
          </a:p>
          <a:p>
            <a:endParaRPr lang="fr-FR" dirty="0"/>
          </a:p>
        </p:txBody>
      </p:sp>
      <p:sp>
        <p:nvSpPr>
          <p:cNvPr id="46" name="ZoneTexte 45"/>
          <p:cNvSpPr txBox="1"/>
          <p:nvPr/>
        </p:nvSpPr>
        <p:spPr>
          <a:xfrm>
            <a:off x="9296050" y="2150338"/>
            <a:ext cx="2514599" cy="1384995"/>
          </a:xfrm>
          <a:prstGeom prst="rect">
            <a:avLst/>
          </a:prstGeom>
          <a:solidFill>
            <a:schemeClr val="bg1">
              <a:alpha val="70000"/>
            </a:schemeClr>
          </a:solidFill>
        </p:spPr>
        <p:txBody>
          <a:bodyPr wrap="square" rtlCol="0">
            <a:spAutoFit/>
          </a:bodyPr>
          <a:lstStyle/>
          <a:p>
            <a:r>
              <a:rPr lang="fr-FR" sz="1400" dirty="0"/>
              <a:t>2. …qui nécessite d’échanger de l’or et de l’argent…</a:t>
            </a:r>
          </a:p>
          <a:p>
            <a:r>
              <a:rPr lang="fr-FR" sz="1400" dirty="0" smtClean="0"/>
              <a:t>B. </a:t>
            </a:r>
          </a:p>
          <a:p>
            <a:endParaRPr lang="fr-FR" sz="1400" dirty="0"/>
          </a:p>
          <a:p>
            <a:endParaRPr lang="fr-FR" sz="1400" dirty="0" smtClean="0"/>
          </a:p>
          <a:p>
            <a:endParaRPr lang="fr-FR" sz="1400" dirty="0"/>
          </a:p>
        </p:txBody>
      </p:sp>
      <p:sp>
        <p:nvSpPr>
          <p:cNvPr id="2" name="ZoneTexte 1"/>
          <p:cNvSpPr txBox="1"/>
          <p:nvPr/>
        </p:nvSpPr>
        <p:spPr>
          <a:xfrm>
            <a:off x="2579571" y="4030133"/>
            <a:ext cx="2675823" cy="369332"/>
          </a:xfrm>
          <a:prstGeom prst="rect">
            <a:avLst/>
          </a:prstGeom>
          <a:noFill/>
        </p:spPr>
        <p:txBody>
          <a:bodyPr wrap="square" rtlCol="0">
            <a:spAutoFit/>
          </a:bodyPr>
          <a:lstStyle/>
          <a:p>
            <a:r>
              <a:rPr lang="fr-FR" dirty="0" smtClean="0"/>
              <a:t>Empire espagnol</a:t>
            </a:r>
            <a:endParaRPr lang="fr-FR" dirty="0"/>
          </a:p>
        </p:txBody>
      </p:sp>
      <p:sp>
        <p:nvSpPr>
          <p:cNvPr id="49" name="ZoneTexte 48"/>
          <p:cNvSpPr txBox="1"/>
          <p:nvPr/>
        </p:nvSpPr>
        <p:spPr>
          <a:xfrm>
            <a:off x="2579570" y="4509068"/>
            <a:ext cx="2675823" cy="369332"/>
          </a:xfrm>
          <a:prstGeom prst="rect">
            <a:avLst/>
          </a:prstGeom>
          <a:noFill/>
        </p:spPr>
        <p:txBody>
          <a:bodyPr wrap="square" rtlCol="0">
            <a:spAutoFit/>
          </a:bodyPr>
          <a:lstStyle/>
          <a:p>
            <a:r>
              <a:rPr lang="fr-FR" dirty="0" smtClean="0"/>
              <a:t>Empire portugais</a:t>
            </a:r>
            <a:endParaRPr lang="fr-FR" dirty="0"/>
          </a:p>
        </p:txBody>
      </p:sp>
      <p:sp>
        <p:nvSpPr>
          <p:cNvPr id="4" name="Ellipse 3"/>
          <p:cNvSpPr/>
          <p:nvPr/>
        </p:nvSpPr>
        <p:spPr>
          <a:xfrm>
            <a:off x="5507567" y="4275665"/>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324243" y="4845606"/>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6553200" y="5137705"/>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7274961" y="6007654"/>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7422038" y="5748287"/>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p:cNvSpPr/>
          <p:nvPr/>
        </p:nvSpPr>
        <p:spPr>
          <a:xfrm>
            <a:off x="7624140" y="5401242"/>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p:cNvSpPr/>
          <p:nvPr/>
        </p:nvSpPr>
        <p:spPr>
          <a:xfrm>
            <a:off x="8140471" y="3827344"/>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p:cNvSpPr/>
          <p:nvPr/>
        </p:nvSpPr>
        <p:spPr>
          <a:xfrm>
            <a:off x="8746724" y="3653900"/>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p:cNvSpPr/>
          <p:nvPr/>
        </p:nvSpPr>
        <p:spPr>
          <a:xfrm>
            <a:off x="9032495" y="3768736"/>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p:cNvSpPr/>
          <p:nvPr/>
        </p:nvSpPr>
        <p:spPr>
          <a:xfrm>
            <a:off x="9383555" y="3923798"/>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p:cNvSpPr/>
          <p:nvPr/>
        </p:nvSpPr>
        <p:spPr>
          <a:xfrm>
            <a:off x="10324342" y="2782141"/>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p:cNvSpPr/>
          <p:nvPr/>
        </p:nvSpPr>
        <p:spPr>
          <a:xfrm>
            <a:off x="10608688" y="1860053"/>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p:cNvSpPr/>
          <p:nvPr/>
        </p:nvSpPr>
        <p:spPr>
          <a:xfrm>
            <a:off x="9383554" y="2050407"/>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ZoneTexte 62"/>
          <p:cNvSpPr txBox="1"/>
          <p:nvPr/>
        </p:nvSpPr>
        <p:spPr>
          <a:xfrm>
            <a:off x="2551318" y="4797735"/>
            <a:ext cx="2475031" cy="830997"/>
          </a:xfrm>
          <a:prstGeom prst="rect">
            <a:avLst/>
          </a:prstGeom>
          <a:noFill/>
        </p:spPr>
        <p:txBody>
          <a:bodyPr wrap="square" rtlCol="0">
            <a:spAutoFit/>
          </a:bodyPr>
          <a:lstStyle/>
          <a:p>
            <a:r>
              <a:rPr lang="fr-FR" sz="1600" dirty="0" smtClean="0"/>
              <a:t>Explorations puis circulation commerciale espagnole</a:t>
            </a:r>
            <a:endParaRPr lang="fr-FR" sz="1600" dirty="0"/>
          </a:p>
        </p:txBody>
      </p:sp>
      <p:sp>
        <p:nvSpPr>
          <p:cNvPr id="64" name="ZoneTexte 63"/>
          <p:cNvSpPr txBox="1"/>
          <p:nvPr/>
        </p:nvSpPr>
        <p:spPr>
          <a:xfrm>
            <a:off x="2539464" y="5537199"/>
            <a:ext cx="2475031" cy="830997"/>
          </a:xfrm>
          <a:prstGeom prst="rect">
            <a:avLst/>
          </a:prstGeom>
          <a:noFill/>
        </p:spPr>
        <p:txBody>
          <a:bodyPr wrap="square" rtlCol="0">
            <a:spAutoFit/>
          </a:bodyPr>
          <a:lstStyle/>
          <a:p>
            <a:r>
              <a:rPr lang="fr-FR" sz="1600" dirty="0" smtClean="0"/>
              <a:t>Explorations puis circulation commerciale portugaise</a:t>
            </a:r>
            <a:endParaRPr lang="fr-FR" sz="1600" dirty="0"/>
          </a:p>
        </p:txBody>
      </p:sp>
      <p:sp>
        <p:nvSpPr>
          <p:cNvPr id="65" name="ZoneTexte 64"/>
          <p:cNvSpPr txBox="1"/>
          <p:nvPr/>
        </p:nvSpPr>
        <p:spPr>
          <a:xfrm>
            <a:off x="10954114" y="3915545"/>
            <a:ext cx="1216369" cy="584775"/>
          </a:xfrm>
          <a:prstGeom prst="rect">
            <a:avLst/>
          </a:prstGeom>
          <a:noFill/>
        </p:spPr>
        <p:txBody>
          <a:bodyPr wrap="square" rtlCol="0">
            <a:spAutoFit/>
          </a:bodyPr>
          <a:lstStyle/>
          <a:p>
            <a:r>
              <a:rPr lang="fr-FR" sz="1600" dirty="0" smtClean="0"/>
              <a:t>Production d’argent</a:t>
            </a:r>
            <a:endParaRPr lang="fr-FR" sz="1600" dirty="0"/>
          </a:p>
        </p:txBody>
      </p:sp>
      <p:sp>
        <p:nvSpPr>
          <p:cNvPr id="66" name="ZoneTexte 65"/>
          <p:cNvSpPr txBox="1"/>
          <p:nvPr/>
        </p:nvSpPr>
        <p:spPr>
          <a:xfrm>
            <a:off x="10953083" y="4586012"/>
            <a:ext cx="1216369" cy="584775"/>
          </a:xfrm>
          <a:prstGeom prst="rect">
            <a:avLst/>
          </a:prstGeom>
          <a:noFill/>
        </p:spPr>
        <p:txBody>
          <a:bodyPr wrap="square" rtlCol="0">
            <a:spAutoFit/>
          </a:bodyPr>
          <a:lstStyle/>
          <a:p>
            <a:r>
              <a:rPr lang="fr-FR" sz="1600" dirty="0" smtClean="0"/>
              <a:t>Production d’épices</a:t>
            </a:r>
            <a:endParaRPr lang="fr-FR" sz="1600" dirty="0"/>
          </a:p>
        </p:txBody>
      </p:sp>
      <p:sp>
        <p:nvSpPr>
          <p:cNvPr id="67" name="ZoneTexte 66"/>
          <p:cNvSpPr txBox="1"/>
          <p:nvPr/>
        </p:nvSpPr>
        <p:spPr>
          <a:xfrm>
            <a:off x="10934439" y="5233958"/>
            <a:ext cx="1216369" cy="584775"/>
          </a:xfrm>
          <a:prstGeom prst="rect">
            <a:avLst/>
          </a:prstGeom>
          <a:noFill/>
        </p:spPr>
        <p:txBody>
          <a:bodyPr wrap="square" rtlCol="0">
            <a:spAutoFit/>
          </a:bodyPr>
          <a:lstStyle/>
          <a:p>
            <a:r>
              <a:rPr lang="fr-FR" sz="1600" dirty="0" smtClean="0"/>
              <a:t>Soie, porcelaine</a:t>
            </a:r>
            <a:endParaRPr lang="fr-FR" sz="1600" dirty="0"/>
          </a:p>
        </p:txBody>
      </p:sp>
      <p:sp>
        <p:nvSpPr>
          <p:cNvPr id="68" name="ZoneTexte 67"/>
          <p:cNvSpPr txBox="1"/>
          <p:nvPr/>
        </p:nvSpPr>
        <p:spPr>
          <a:xfrm>
            <a:off x="10958076" y="5906557"/>
            <a:ext cx="1216369" cy="584775"/>
          </a:xfrm>
          <a:prstGeom prst="rect">
            <a:avLst/>
          </a:prstGeom>
          <a:noFill/>
        </p:spPr>
        <p:txBody>
          <a:bodyPr wrap="square" rtlCol="0">
            <a:spAutoFit/>
          </a:bodyPr>
          <a:lstStyle/>
          <a:p>
            <a:r>
              <a:rPr lang="fr-FR" sz="1600" dirty="0" smtClean="0"/>
              <a:t>Echanges européens</a:t>
            </a:r>
            <a:endParaRPr lang="fr-FR" sz="1600" dirty="0"/>
          </a:p>
        </p:txBody>
      </p:sp>
    </p:spTree>
    <p:extLst>
      <p:ext uri="{BB962C8B-B14F-4D97-AF65-F5344CB8AC3E}">
        <p14:creationId xmlns:p14="http://schemas.microsoft.com/office/powerpoint/2010/main" val="42110708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2"/>
          <a:srcRect l="16842" r="68525"/>
          <a:stretch/>
        </p:blipFill>
        <p:spPr>
          <a:xfrm>
            <a:off x="0" y="0"/>
            <a:ext cx="1562470" cy="6858000"/>
          </a:xfrm>
          <a:prstGeom prst="rect">
            <a:avLst/>
          </a:prstGeom>
        </p:spPr>
      </p:pic>
      <p:sp>
        <p:nvSpPr>
          <p:cNvPr id="6" name="Rectangle 5"/>
          <p:cNvSpPr/>
          <p:nvPr/>
        </p:nvSpPr>
        <p:spPr>
          <a:xfrm>
            <a:off x="596569" y="-1"/>
            <a:ext cx="369332" cy="6858000"/>
          </a:xfrm>
          <a:prstGeom prst="rect">
            <a:avLst/>
          </a:prstGeom>
          <a:solidFill>
            <a:schemeClr val="bg1"/>
          </a:solidFill>
        </p:spPr>
        <p:txBody>
          <a:bodyPr vert="vert" wrap="square">
            <a:spAutoFit/>
          </a:bodyPr>
          <a:lstStyle/>
          <a:p>
            <a:pPr marL="66675" algn="ctr">
              <a:spcAft>
                <a:spcPts val="0"/>
              </a:spcAft>
            </a:pPr>
            <a:r>
              <a:rPr lang="fr-FR" sz="1200" b="1" dirty="0" smtClean="0">
                <a:effectLst/>
                <a:latin typeface="Verdana" panose="020B0604030504040204" pitchFamily="34" charset="0"/>
                <a:ea typeface="Verdana" panose="020B0604030504040204" pitchFamily="34" charset="0"/>
              </a:rPr>
              <a:t>Mise en commun </a:t>
            </a:r>
            <a:endParaRPr lang="fr-FR" sz="1200" b="1" dirty="0">
              <a:solidFill>
                <a:schemeClr val="bg1"/>
              </a:solidFill>
              <a:latin typeface="Verdana" panose="020B0604030504040204" pitchFamily="34" charset="0"/>
              <a:ea typeface="Verdana" panose="020B0604030504040204" pitchFamily="34" charset="0"/>
            </a:endParaRPr>
          </a:p>
        </p:txBody>
      </p:sp>
      <p:pic>
        <p:nvPicPr>
          <p:cNvPr id="3" name="Image 2"/>
          <p:cNvPicPr>
            <a:picLocks noChangeAspect="1"/>
          </p:cNvPicPr>
          <p:nvPr/>
        </p:nvPicPr>
        <p:blipFill>
          <a:blip r:embed="rId3"/>
          <a:stretch>
            <a:fillRect/>
          </a:stretch>
        </p:blipFill>
        <p:spPr>
          <a:xfrm>
            <a:off x="1786466" y="0"/>
            <a:ext cx="10320867" cy="6858000"/>
          </a:xfrm>
          <a:prstGeom prst="rect">
            <a:avLst/>
          </a:prstGeom>
        </p:spPr>
      </p:pic>
      <p:sp>
        <p:nvSpPr>
          <p:cNvPr id="7" name="Forme libre 6"/>
          <p:cNvSpPr/>
          <p:nvPr/>
        </p:nvSpPr>
        <p:spPr>
          <a:xfrm>
            <a:off x="6350000" y="3369733"/>
            <a:ext cx="406400" cy="270934"/>
          </a:xfrm>
          <a:custGeom>
            <a:avLst/>
            <a:gdLst>
              <a:gd name="connsiteX0" fmla="*/ 84667 w 406400"/>
              <a:gd name="connsiteY0" fmla="*/ 0 h 270934"/>
              <a:gd name="connsiteX1" fmla="*/ 84667 w 406400"/>
              <a:gd name="connsiteY1" fmla="*/ 169334 h 270934"/>
              <a:gd name="connsiteX2" fmla="*/ 0 w 406400"/>
              <a:gd name="connsiteY2" fmla="*/ 203200 h 270934"/>
              <a:gd name="connsiteX3" fmla="*/ 110067 w 406400"/>
              <a:gd name="connsiteY3" fmla="*/ 270934 h 270934"/>
              <a:gd name="connsiteX4" fmla="*/ 406400 w 406400"/>
              <a:gd name="connsiteY4" fmla="*/ 76200 h 270934"/>
              <a:gd name="connsiteX5" fmla="*/ 237067 w 406400"/>
              <a:gd name="connsiteY5" fmla="*/ 16934 h 270934"/>
              <a:gd name="connsiteX6" fmla="*/ 84667 w 406400"/>
              <a:gd name="connsiteY6" fmla="*/ 0 h 2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400" h="270934">
                <a:moveTo>
                  <a:pt x="84667" y="0"/>
                </a:moveTo>
                <a:lnTo>
                  <a:pt x="84667" y="169334"/>
                </a:lnTo>
                <a:lnTo>
                  <a:pt x="0" y="203200"/>
                </a:lnTo>
                <a:lnTo>
                  <a:pt x="110067" y="270934"/>
                </a:lnTo>
                <a:lnTo>
                  <a:pt x="406400" y="76200"/>
                </a:lnTo>
                <a:lnTo>
                  <a:pt x="237067" y="16934"/>
                </a:lnTo>
                <a:lnTo>
                  <a:pt x="84667"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8"/>
          <p:cNvSpPr/>
          <p:nvPr/>
        </p:nvSpPr>
        <p:spPr>
          <a:xfrm>
            <a:off x="6790267" y="2929467"/>
            <a:ext cx="254000" cy="228600"/>
          </a:xfrm>
          <a:custGeom>
            <a:avLst/>
            <a:gdLst>
              <a:gd name="connsiteX0" fmla="*/ 0 w 254000"/>
              <a:gd name="connsiteY0" fmla="*/ 110066 h 228600"/>
              <a:gd name="connsiteX1" fmla="*/ 169333 w 254000"/>
              <a:gd name="connsiteY1" fmla="*/ 228600 h 228600"/>
              <a:gd name="connsiteX2" fmla="*/ 254000 w 254000"/>
              <a:gd name="connsiteY2" fmla="*/ 50800 h 228600"/>
              <a:gd name="connsiteX3" fmla="*/ 101600 w 254000"/>
              <a:gd name="connsiteY3" fmla="*/ 0 h 228600"/>
              <a:gd name="connsiteX4" fmla="*/ 0 w 254000"/>
              <a:gd name="connsiteY4" fmla="*/ 110066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 h="228600">
                <a:moveTo>
                  <a:pt x="0" y="110066"/>
                </a:moveTo>
                <a:lnTo>
                  <a:pt x="169333" y="228600"/>
                </a:lnTo>
                <a:lnTo>
                  <a:pt x="254000" y="50800"/>
                </a:lnTo>
                <a:lnTo>
                  <a:pt x="101600" y="0"/>
                </a:lnTo>
                <a:lnTo>
                  <a:pt x="0" y="11006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a:off x="6781800" y="3454400"/>
            <a:ext cx="254000" cy="245533"/>
          </a:xfrm>
          <a:custGeom>
            <a:avLst/>
            <a:gdLst>
              <a:gd name="connsiteX0" fmla="*/ 228600 w 254000"/>
              <a:gd name="connsiteY0" fmla="*/ 0 h 245533"/>
              <a:gd name="connsiteX1" fmla="*/ 254000 w 254000"/>
              <a:gd name="connsiteY1" fmla="*/ 245533 h 245533"/>
              <a:gd name="connsiteX2" fmla="*/ 0 w 254000"/>
              <a:gd name="connsiteY2" fmla="*/ 33867 h 245533"/>
              <a:gd name="connsiteX3" fmla="*/ 228600 w 254000"/>
              <a:gd name="connsiteY3" fmla="*/ 0 h 245533"/>
            </a:gdLst>
            <a:ahLst/>
            <a:cxnLst>
              <a:cxn ang="0">
                <a:pos x="connsiteX0" y="connsiteY0"/>
              </a:cxn>
              <a:cxn ang="0">
                <a:pos x="connsiteX1" y="connsiteY1"/>
              </a:cxn>
              <a:cxn ang="0">
                <a:pos x="connsiteX2" y="connsiteY2"/>
              </a:cxn>
              <a:cxn ang="0">
                <a:pos x="connsiteX3" y="connsiteY3"/>
              </a:cxn>
            </a:cxnLst>
            <a:rect l="l" t="t" r="r" b="b"/>
            <a:pathLst>
              <a:path w="254000" h="245533">
                <a:moveTo>
                  <a:pt x="228600" y="0"/>
                </a:moveTo>
                <a:lnTo>
                  <a:pt x="254000" y="245533"/>
                </a:lnTo>
                <a:lnTo>
                  <a:pt x="0" y="33867"/>
                </a:lnTo>
                <a:lnTo>
                  <a:pt x="22860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12"/>
          <p:cNvSpPr/>
          <p:nvPr/>
        </p:nvSpPr>
        <p:spPr>
          <a:xfrm>
            <a:off x="7086600" y="3217333"/>
            <a:ext cx="482600" cy="220134"/>
          </a:xfrm>
          <a:custGeom>
            <a:avLst/>
            <a:gdLst>
              <a:gd name="connsiteX0" fmla="*/ 0 w 482600"/>
              <a:gd name="connsiteY0" fmla="*/ 42334 h 220134"/>
              <a:gd name="connsiteX1" fmla="*/ 287867 w 482600"/>
              <a:gd name="connsiteY1" fmla="*/ 220134 h 220134"/>
              <a:gd name="connsiteX2" fmla="*/ 482600 w 482600"/>
              <a:gd name="connsiteY2" fmla="*/ 0 h 220134"/>
              <a:gd name="connsiteX3" fmla="*/ 0 w 482600"/>
              <a:gd name="connsiteY3" fmla="*/ 42334 h 220134"/>
            </a:gdLst>
            <a:ahLst/>
            <a:cxnLst>
              <a:cxn ang="0">
                <a:pos x="connsiteX0" y="connsiteY0"/>
              </a:cxn>
              <a:cxn ang="0">
                <a:pos x="connsiteX1" y="connsiteY1"/>
              </a:cxn>
              <a:cxn ang="0">
                <a:pos x="connsiteX2" y="connsiteY2"/>
              </a:cxn>
              <a:cxn ang="0">
                <a:pos x="connsiteX3" y="connsiteY3"/>
              </a:cxn>
            </a:cxnLst>
            <a:rect l="l" t="t" r="r" b="b"/>
            <a:pathLst>
              <a:path w="482600" h="220134">
                <a:moveTo>
                  <a:pt x="0" y="42334"/>
                </a:moveTo>
                <a:lnTo>
                  <a:pt x="287867" y="220134"/>
                </a:lnTo>
                <a:lnTo>
                  <a:pt x="482600" y="0"/>
                </a:lnTo>
                <a:lnTo>
                  <a:pt x="0" y="42334"/>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13"/>
          <p:cNvSpPr/>
          <p:nvPr/>
        </p:nvSpPr>
        <p:spPr>
          <a:xfrm>
            <a:off x="6350000" y="3335867"/>
            <a:ext cx="84667" cy="262466"/>
          </a:xfrm>
          <a:custGeom>
            <a:avLst/>
            <a:gdLst>
              <a:gd name="connsiteX0" fmla="*/ 76200 w 84667"/>
              <a:gd name="connsiteY0" fmla="*/ 59266 h 262466"/>
              <a:gd name="connsiteX1" fmla="*/ 84667 w 84667"/>
              <a:gd name="connsiteY1" fmla="*/ 203200 h 262466"/>
              <a:gd name="connsiteX2" fmla="*/ 0 w 84667"/>
              <a:gd name="connsiteY2" fmla="*/ 262466 h 262466"/>
              <a:gd name="connsiteX3" fmla="*/ 25400 w 84667"/>
              <a:gd name="connsiteY3" fmla="*/ 0 h 262466"/>
              <a:gd name="connsiteX4" fmla="*/ 76200 w 84667"/>
              <a:gd name="connsiteY4" fmla="*/ 59266 h 26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67" h="262466">
                <a:moveTo>
                  <a:pt x="76200" y="59266"/>
                </a:moveTo>
                <a:lnTo>
                  <a:pt x="84667" y="203200"/>
                </a:lnTo>
                <a:lnTo>
                  <a:pt x="0" y="262466"/>
                </a:lnTo>
                <a:lnTo>
                  <a:pt x="25400" y="0"/>
                </a:lnTo>
                <a:lnTo>
                  <a:pt x="76200" y="59266"/>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17"/>
          <p:cNvSpPr/>
          <p:nvPr/>
        </p:nvSpPr>
        <p:spPr>
          <a:xfrm>
            <a:off x="5765800" y="2302933"/>
            <a:ext cx="4775200" cy="4470400"/>
          </a:xfrm>
          <a:custGeom>
            <a:avLst/>
            <a:gdLst>
              <a:gd name="connsiteX0" fmla="*/ 609600 w 4775200"/>
              <a:gd name="connsiteY0" fmla="*/ 1151467 h 4470400"/>
              <a:gd name="connsiteX1" fmla="*/ 84667 w 4775200"/>
              <a:gd name="connsiteY1" fmla="*/ 1515534 h 4470400"/>
              <a:gd name="connsiteX2" fmla="*/ 0 w 4775200"/>
              <a:gd name="connsiteY2" fmla="*/ 2184400 h 4470400"/>
              <a:gd name="connsiteX3" fmla="*/ 93133 w 4775200"/>
              <a:gd name="connsiteY3" fmla="*/ 2556934 h 4470400"/>
              <a:gd name="connsiteX4" fmla="*/ 516467 w 4775200"/>
              <a:gd name="connsiteY4" fmla="*/ 2861734 h 4470400"/>
              <a:gd name="connsiteX5" fmla="*/ 821267 w 4775200"/>
              <a:gd name="connsiteY5" fmla="*/ 4131734 h 4470400"/>
              <a:gd name="connsiteX6" fmla="*/ 1549400 w 4775200"/>
              <a:gd name="connsiteY6" fmla="*/ 4470400 h 4470400"/>
              <a:gd name="connsiteX7" fmla="*/ 1786467 w 4775200"/>
              <a:gd name="connsiteY7" fmla="*/ 3953934 h 4470400"/>
              <a:gd name="connsiteX8" fmla="*/ 1938867 w 4775200"/>
              <a:gd name="connsiteY8" fmla="*/ 3327400 h 4470400"/>
              <a:gd name="connsiteX9" fmla="*/ 2218267 w 4775200"/>
              <a:gd name="connsiteY9" fmla="*/ 2887134 h 4470400"/>
              <a:gd name="connsiteX10" fmla="*/ 2370667 w 4775200"/>
              <a:gd name="connsiteY10" fmla="*/ 2353734 h 4470400"/>
              <a:gd name="connsiteX11" fmla="*/ 2573867 w 4775200"/>
              <a:gd name="connsiteY11" fmla="*/ 2074334 h 4470400"/>
              <a:gd name="connsiteX12" fmla="*/ 3183467 w 4775200"/>
              <a:gd name="connsiteY12" fmla="*/ 1591734 h 4470400"/>
              <a:gd name="connsiteX13" fmla="*/ 3759200 w 4775200"/>
              <a:gd name="connsiteY13" fmla="*/ 1778000 h 4470400"/>
              <a:gd name="connsiteX14" fmla="*/ 4699000 w 4775200"/>
              <a:gd name="connsiteY14" fmla="*/ 660400 h 4470400"/>
              <a:gd name="connsiteX15" fmla="*/ 4775200 w 4775200"/>
              <a:gd name="connsiteY15" fmla="*/ 465667 h 4470400"/>
              <a:gd name="connsiteX16" fmla="*/ 4182533 w 4775200"/>
              <a:gd name="connsiteY16" fmla="*/ 169334 h 4470400"/>
              <a:gd name="connsiteX17" fmla="*/ 3759200 w 4775200"/>
              <a:gd name="connsiteY17" fmla="*/ 0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75200" h="4470400">
                <a:moveTo>
                  <a:pt x="609600" y="1151467"/>
                </a:moveTo>
                <a:lnTo>
                  <a:pt x="84667" y="1515534"/>
                </a:lnTo>
                <a:lnTo>
                  <a:pt x="0" y="2184400"/>
                </a:lnTo>
                <a:lnTo>
                  <a:pt x="93133" y="2556934"/>
                </a:lnTo>
                <a:lnTo>
                  <a:pt x="516467" y="2861734"/>
                </a:lnTo>
                <a:lnTo>
                  <a:pt x="821267" y="4131734"/>
                </a:lnTo>
                <a:lnTo>
                  <a:pt x="1549400" y="4470400"/>
                </a:lnTo>
                <a:lnTo>
                  <a:pt x="1786467" y="3953934"/>
                </a:lnTo>
                <a:lnTo>
                  <a:pt x="1938867" y="3327400"/>
                </a:lnTo>
                <a:lnTo>
                  <a:pt x="2218267" y="2887134"/>
                </a:lnTo>
                <a:lnTo>
                  <a:pt x="2370667" y="2353734"/>
                </a:lnTo>
                <a:lnTo>
                  <a:pt x="2573867" y="2074334"/>
                </a:lnTo>
                <a:lnTo>
                  <a:pt x="3183467" y="1591734"/>
                </a:lnTo>
                <a:lnTo>
                  <a:pt x="3759200" y="1778000"/>
                </a:lnTo>
                <a:lnTo>
                  <a:pt x="4699000" y="660400"/>
                </a:lnTo>
                <a:lnTo>
                  <a:pt x="4775200" y="465667"/>
                </a:lnTo>
                <a:lnTo>
                  <a:pt x="4182533" y="169334"/>
                </a:lnTo>
                <a:lnTo>
                  <a:pt x="3759200" y="0"/>
                </a:lnTo>
              </a:path>
            </a:pathLst>
          </a:custGeom>
          <a:noFill/>
          <a:ln w="57150">
            <a:solidFill>
              <a:srgbClr val="7030A0"/>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18"/>
          <p:cNvSpPr/>
          <p:nvPr/>
        </p:nvSpPr>
        <p:spPr>
          <a:xfrm>
            <a:off x="4580467" y="8467"/>
            <a:ext cx="1854200" cy="3640666"/>
          </a:xfrm>
          <a:custGeom>
            <a:avLst/>
            <a:gdLst>
              <a:gd name="connsiteX0" fmla="*/ 1854200 w 1854200"/>
              <a:gd name="connsiteY0" fmla="*/ 3640666 h 3640666"/>
              <a:gd name="connsiteX1" fmla="*/ 965200 w 1854200"/>
              <a:gd name="connsiteY1" fmla="*/ 3479800 h 3640666"/>
              <a:gd name="connsiteX2" fmla="*/ 152400 w 1854200"/>
              <a:gd name="connsiteY2" fmla="*/ 1481666 h 3640666"/>
              <a:gd name="connsiteX3" fmla="*/ 152400 w 1854200"/>
              <a:gd name="connsiteY3" fmla="*/ 1481666 h 3640666"/>
              <a:gd name="connsiteX4" fmla="*/ 67733 w 1854200"/>
              <a:gd name="connsiteY4" fmla="*/ 872066 h 3640666"/>
              <a:gd name="connsiteX5" fmla="*/ 0 w 1854200"/>
              <a:gd name="connsiteY5" fmla="*/ 0 h 364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4200" h="3640666">
                <a:moveTo>
                  <a:pt x="1854200" y="3640666"/>
                </a:moveTo>
                <a:lnTo>
                  <a:pt x="965200" y="3479800"/>
                </a:lnTo>
                <a:lnTo>
                  <a:pt x="152400" y="1481666"/>
                </a:lnTo>
                <a:lnTo>
                  <a:pt x="152400" y="1481666"/>
                </a:lnTo>
                <a:lnTo>
                  <a:pt x="67733" y="872066"/>
                </a:lnTo>
                <a:lnTo>
                  <a:pt x="0" y="0"/>
                </a:lnTo>
              </a:path>
            </a:pathLst>
          </a:custGeom>
          <a:noFill/>
          <a:ln w="57150">
            <a:solidFill>
              <a:srgbClr val="FF0000"/>
            </a:solidFill>
            <a:head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19"/>
          <p:cNvSpPr/>
          <p:nvPr/>
        </p:nvSpPr>
        <p:spPr>
          <a:xfrm>
            <a:off x="2218267" y="127000"/>
            <a:ext cx="3293533" cy="1320800"/>
          </a:xfrm>
          <a:custGeom>
            <a:avLst/>
            <a:gdLst>
              <a:gd name="connsiteX0" fmla="*/ 3293533 w 3293533"/>
              <a:gd name="connsiteY0" fmla="*/ 0 h 1320800"/>
              <a:gd name="connsiteX1" fmla="*/ 3191933 w 3293533"/>
              <a:gd name="connsiteY1" fmla="*/ 474133 h 1320800"/>
              <a:gd name="connsiteX2" fmla="*/ 2937933 w 3293533"/>
              <a:gd name="connsiteY2" fmla="*/ 313267 h 1320800"/>
              <a:gd name="connsiteX3" fmla="*/ 2844800 w 3293533"/>
              <a:gd name="connsiteY3" fmla="*/ 626533 h 1320800"/>
              <a:gd name="connsiteX4" fmla="*/ 2311400 w 3293533"/>
              <a:gd name="connsiteY4" fmla="*/ 778933 h 1320800"/>
              <a:gd name="connsiteX5" fmla="*/ 2269066 w 3293533"/>
              <a:gd name="connsiteY5" fmla="*/ 1024467 h 1320800"/>
              <a:gd name="connsiteX6" fmla="*/ 2286000 w 3293533"/>
              <a:gd name="connsiteY6" fmla="*/ 1193800 h 1320800"/>
              <a:gd name="connsiteX7" fmla="*/ 635000 w 3293533"/>
              <a:gd name="connsiteY7" fmla="*/ 1320800 h 1320800"/>
              <a:gd name="connsiteX8" fmla="*/ 0 w 3293533"/>
              <a:gd name="connsiteY8" fmla="*/ 533400 h 1320800"/>
              <a:gd name="connsiteX9" fmla="*/ 1337733 w 3293533"/>
              <a:gd name="connsiteY9" fmla="*/ 778933 h 1320800"/>
              <a:gd name="connsiteX10" fmla="*/ 1905000 w 3293533"/>
              <a:gd name="connsiteY10" fmla="*/ 482600 h 1320800"/>
              <a:gd name="connsiteX11" fmla="*/ 2209800 w 3293533"/>
              <a:gd name="connsiteY11" fmla="*/ 778933 h 1320800"/>
              <a:gd name="connsiteX12" fmla="*/ 3039533 w 3293533"/>
              <a:gd name="connsiteY12" fmla="*/ 0 h 1320800"/>
              <a:gd name="connsiteX13" fmla="*/ 3293533 w 3293533"/>
              <a:gd name="connsiteY13" fmla="*/ 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3533" h="1320800">
                <a:moveTo>
                  <a:pt x="3293533" y="0"/>
                </a:moveTo>
                <a:lnTo>
                  <a:pt x="3191933" y="474133"/>
                </a:lnTo>
                <a:lnTo>
                  <a:pt x="2937933" y="313267"/>
                </a:lnTo>
                <a:lnTo>
                  <a:pt x="2844800" y="626533"/>
                </a:lnTo>
                <a:lnTo>
                  <a:pt x="2311400" y="778933"/>
                </a:lnTo>
                <a:lnTo>
                  <a:pt x="2269066" y="1024467"/>
                </a:lnTo>
                <a:lnTo>
                  <a:pt x="2286000" y="1193800"/>
                </a:lnTo>
                <a:lnTo>
                  <a:pt x="635000" y="1320800"/>
                </a:lnTo>
                <a:lnTo>
                  <a:pt x="0" y="533400"/>
                </a:lnTo>
                <a:lnTo>
                  <a:pt x="1337733" y="778933"/>
                </a:lnTo>
                <a:lnTo>
                  <a:pt x="1905000" y="482600"/>
                </a:lnTo>
                <a:lnTo>
                  <a:pt x="2209800" y="778933"/>
                </a:lnTo>
                <a:lnTo>
                  <a:pt x="3039533" y="0"/>
                </a:lnTo>
                <a:lnTo>
                  <a:pt x="3293533"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9812867" y="1261533"/>
            <a:ext cx="270933" cy="508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p:cNvCxnSpPr/>
          <p:nvPr/>
        </p:nvCxnSpPr>
        <p:spPr>
          <a:xfrm flipH="1">
            <a:off x="9982200" y="8467"/>
            <a:ext cx="389467" cy="1253066"/>
          </a:xfrm>
          <a:prstGeom prst="straightConnector1">
            <a:avLst/>
          </a:prstGeom>
          <a:ln w="571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6" name="Forme libre 25"/>
          <p:cNvSpPr/>
          <p:nvPr/>
        </p:nvSpPr>
        <p:spPr>
          <a:xfrm>
            <a:off x="2844800" y="1295400"/>
            <a:ext cx="1684867" cy="1032933"/>
          </a:xfrm>
          <a:custGeom>
            <a:avLst/>
            <a:gdLst>
              <a:gd name="connsiteX0" fmla="*/ 1625600 w 1684867"/>
              <a:gd name="connsiteY0" fmla="*/ 25400 h 1032933"/>
              <a:gd name="connsiteX1" fmla="*/ 0 w 1684867"/>
              <a:gd name="connsiteY1" fmla="*/ 152400 h 1032933"/>
              <a:gd name="connsiteX2" fmla="*/ 736600 w 1684867"/>
              <a:gd name="connsiteY2" fmla="*/ 1032933 h 1032933"/>
              <a:gd name="connsiteX3" fmla="*/ 1532467 w 1684867"/>
              <a:gd name="connsiteY3" fmla="*/ 355600 h 1032933"/>
              <a:gd name="connsiteX4" fmla="*/ 1684867 w 1684867"/>
              <a:gd name="connsiteY4" fmla="*/ 0 h 1032933"/>
              <a:gd name="connsiteX5" fmla="*/ 1625600 w 1684867"/>
              <a:gd name="connsiteY5" fmla="*/ 25400 h 10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867" h="1032933">
                <a:moveTo>
                  <a:pt x="1625600" y="25400"/>
                </a:moveTo>
                <a:lnTo>
                  <a:pt x="0" y="152400"/>
                </a:lnTo>
                <a:lnTo>
                  <a:pt x="736600" y="1032933"/>
                </a:lnTo>
                <a:lnTo>
                  <a:pt x="1532467" y="355600"/>
                </a:lnTo>
                <a:lnTo>
                  <a:pt x="1684867" y="0"/>
                </a:lnTo>
                <a:lnTo>
                  <a:pt x="1625600" y="254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2489200" y="516467"/>
            <a:ext cx="965200" cy="1058333"/>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8721367" y="3217333"/>
            <a:ext cx="965200" cy="1058333"/>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p:cNvSpPr/>
          <p:nvPr/>
        </p:nvSpPr>
        <p:spPr>
          <a:xfrm>
            <a:off x="9812867" y="2163233"/>
            <a:ext cx="965200" cy="1058333"/>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p:cNvSpPr/>
          <p:nvPr/>
        </p:nvSpPr>
        <p:spPr>
          <a:xfrm>
            <a:off x="8602834" y="1536700"/>
            <a:ext cx="965200" cy="1058333"/>
          </a:xfrm>
          <a:prstGeom prst="ellipse">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p:cNvSpPr/>
          <p:nvPr/>
        </p:nvSpPr>
        <p:spPr>
          <a:xfrm>
            <a:off x="4707467" y="452966"/>
            <a:ext cx="347133" cy="364067"/>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31"/>
          <p:cNvSpPr/>
          <p:nvPr/>
        </p:nvSpPr>
        <p:spPr>
          <a:xfrm>
            <a:off x="4834467" y="914400"/>
            <a:ext cx="177800" cy="228600"/>
          </a:xfrm>
          <a:custGeom>
            <a:avLst/>
            <a:gdLst>
              <a:gd name="connsiteX0" fmla="*/ 67733 w 177800"/>
              <a:gd name="connsiteY0" fmla="*/ 0 h 228600"/>
              <a:gd name="connsiteX1" fmla="*/ 177800 w 177800"/>
              <a:gd name="connsiteY1" fmla="*/ 33867 h 228600"/>
              <a:gd name="connsiteX2" fmla="*/ 101600 w 177800"/>
              <a:gd name="connsiteY2" fmla="*/ 228600 h 228600"/>
              <a:gd name="connsiteX3" fmla="*/ 0 w 177800"/>
              <a:gd name="connsiteY3" fmla="*/ 169333 h 228600"/>
              <a:gd name="connsiteX4" fmla="*/ 67733 w 1778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00" h="228600">
                <a:moveTo>
                  <a:pt x="67733" y="0"/>
                </a:moveTo>
                <a:lnTo>
                  <a:pt x="177800" y="33867"/>
                </a:lnTo>
                <a:lnTo>
                  <a:pt x="101600" y="228600"/>
                </a:lnTo>
                <a:lnTo>
                  <a:pt x="0" y="169333"/>
                </a:lnTo>
                <a:lnTo>
                  <a:pt x="67733"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32"/>
          <p:cNvSpPr/>
          <p:nvPr/>
        </p:nvSpPr>
        <p:spPr>
          <a:xfrm>
            <a:off x="4631267" y="1185333"/>
            <a:ext cx="203200" cy="228600"/>
          </a:xfrm>
          <a:custGeom>
            <a:avLst/>
            <a:gdLst>
              <a:gd name="connsiteX0" fmla="*/ 101600 w 203200"/>
              <a:gd name="connsiteY0" fmla="*/ 0 h 228600"/>
              <a:gd name="connsiteX1" fmla="*/ 203200 w 203200"/>
              <a:gd name="connsiteY1" fmla="*/ 76200 h 228600"/>
              <a:gd name="connsiteX2" fmla="*/ 127000 w 203200"/>
              <a:gd name="connsiteY2" fmla="*/ 228600 h 228600"/>
              <a:gd name="connsiteX3" fmla="*/ 0 w 203200"/>
              <a:gd name="connsiteY3" fmla="*/ 177800 h 228600"/>
              <a:gd name="connsiteX4" fmla="*/ 101600 w 2032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 h="228600">
                <a:moveTo>
                  <a:pt x="101600" y="0"/>
                </a:moveTo>
                <a:lnTo>
                  <a:pt x="203200" y="76200"/>
                </a:lnTo>
                <a:lnTo>
                  <a:pt x="127000" y="228600"/>
                </a:lnTo>
                <a:lnTo>
                  <a:pt x="0" y="177800"/>
                </a:lnTo>
                <a:lnTo>
                  <a:pt x="10160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6256867" y="2692399"/>
            <a:ext cx="1071033" cy="10541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1964267" y="4030133"/>
            <a:ext cx="524933" cy="355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1964266" y="4538133"/>
            <a:ext cx="524933" cy="3556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Double flèche horizontale 36"/>
          <p:cNvSpPr/>
          <p:nvPr/>
        </p:nvSpPr>
        <p:spPr>
          <a:xfrm>
            <a:off x="1955800" y="5079999"/>
            <a:ext cx="524933" cy="211667"/>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Double flèche horizontale 37"/>
          <p:cNvSpPr/>
          <p:nvPr/>
        </p:nvSpPr>
        <p:spPr>
          <a:xfrm>
            <a:off x="1964266" y="5774265"/>
            <a:ext cx="524933" cy="211667"/>
          </a:xfrm>
          <a:prstGeom prst="lef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10541000" y="4051300"/>
            <a:ext cx="347133" cy="364067"/>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10541000" y="4715933"/>
            <a:ext cx="347133" cy="364067"/>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10541000" y="5380566"/>
            <a:ext cx="347133" cy="364067"/>
          </a:xfrm>
          <a:prstGeom prst="ellipse">
            <a:avLst/>
          </a:prstGeom>
          <a:noFill/>
          <a:ln w="762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10540999" y="6055781"/>
            <a:ext cx="347133" cy="364067"/>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p:cNvSpPr txBox="1"/>
          <p:nvPr/>
        </p:nvSpPr>
        <p:spPr>
          <a:xfrm>
            <a:off x="3788834" y="1896533"/>
            <a:ext cx="2514599" cy="2062103"/>
          </a:xfrm>
          <a:prstGeom prst="rect">
            <a:avLst/>
          </a:prstGeom>
          <a:solidFill>
            <a:schemeClr val="bg1">
              <a:alpha val="70000"/>
            </a:schemeClr>
          </a:solidFill>
        </p:spPr>
        <p:txBody>
          <a:bodyPr wrap="square" rtlCol="0">
            <a:spAutoFit/>
          </a:bodyPr>
          <a:lstStyle/>
          <a:p>
            <a:r>
              <a:rPr lang="fr-FR" sz="1400" dirty="0" smtClean="0"/>
              <a:t>1. Les monarchies ibériques se lancent dans la quête   des épices… </a:t>
            </a:r>
          </a:p>
          <a:p>
            <a:r>
              <a:rPr lang="fr-FR" sz="1400" dirty="0" smtClean="0"/>
              <a:t>A. </a:t>
            </a:r>
            <a:endParaRPr lang="fr-FR" sz="1400" dirty="0"/>
          </a:p>
          <a:p>
            <a:endParaRPr lang="fr-FR" dirty="0" smtClean="0"/>
          </a:p>
          <a:p>
            <a:endParaRPr lang="fr-FR" dirty="0"/>
          </a:p>
          <a:p>
            <a:endParaRPr lang="fr-FR" dirty="0" smtClean="0"/>
          </a:p>
          <a:p>
            <a:endParaRPr lang="fr-FR" dirty="0"/>
          </a:p>
        </p:txBody>
      </p:sp>
      <p:sp>
        <p:nvSpPr>
          <p:cNvPr id="50" name="Ellipse 49"/>
          <p:cNvSpPr/>
          <p:nvPr/>
        </p:nvSpPr>
        <p:spPr>
          <a:xfrm>
            <a:off x="8157591" y="4715933"/>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p:cNvSpPr txBox="1"/>
          <p:nvPr/>
        </p:nvSpPr>
        <p:spPr>
          <a:xfrm>
            <a:off x="7780868" y="4301455"/>
            <a:ext cx="2514599" cy="2062103"/>
          </a:xfrm>
          <a:prstGeom prst="rect">
            <a:avLst/>
          </a:prstGeom>
          <a:solidFill>
            <a:schemeClr val="bg1">
              <a:alpha val="70000"/>
            </a:schemeClr>
          </a:solidFill>
        </p:spPr>
        <p:txBody>
          <a:bodyPr wrap="square" rtlCol="0">
            <a:spAutoFit/>
          </a:bodyPr>
          <a:lstStyle/>
          <a:p>
            <a:r>
              <a:rPr lang="fr-FR" sz="1400" dirty="0" smtClean="0"/>
              <a:t>1. Les </a:t>
            </a:r>
            <a:r>
              <a:rPr lang="fr-FR" sz="1400" dirty="0"/>
              <a:t>monarchies ibériques se lancent dans la quête   des épices</a:t>
            </a:r>
            <a:r>
              <a:rPr lang="fr-FR" sz="1400" dirty="0" smtClean="0"/>
              <a:t>…</a:t>
            </a:r>
          </a:p>
          <a:p>
            <a:r>
              <a:rPr lang="fr-FR" sz="1400" dirty="0" smtClean="0"/>
              <a:t>B.</a:t>
            </a:r>
            <a:endParaRPr lang="fr-FR" sz="1400" dirty="0"/>
          </a:p>
          <a:p>
            <a:endParaRPr lang="fr-FR" dirty="0" smtClean="0"/>
          </a:p>
          <a:p>
            <a:endParaRPr lang="fr-FR" dirty="0"/>
          </a:p>
          <a:p>
            <a:endParaRPr lang="fr-FR" dirty="0" smtClean="0"/>
          </a:p>
          <a:p>
            <a:endParaRPr lang="fr-FR" dirty="0"/>
          </a:p>
        </p:txBody>
      </p:sp>
      <p:sp>
        <p:nvSpPr>
          <p:cNvPr id="45" name="ZoneTexte 44"/>
          <p:cNvSpPr txBox="1"/>
          <p:nvPr/>
        </p:nvSpPr>
        <p:spPr>
          <a:xfrm>
            <a:off x="6206768" y="1032977"/>
            <a:ext cx="2514599" cy="1846659"/>
          </a:xfrm>
          <a:prstGeom prst="rect">
            <a:avLst/>
          </a:prstGeom>
          <a:solidFill>
            <a:schemeClr val="bg1">
              <a:alpha val="70000"/>
            </a:schemeClr>
          </a:solidFill>
        </p:spPr>
        <p:txBody>
          <a:bodyPr wrap="square" rtlCol="0">
            <a:spAutoFit/>
          </a:bodyPr>
          <a:lstStyle/>
          <a:p>
            <a:r>
              <a:rPr lang="fr-FR" sz="1400" dirty="0"/>
              <a:t>2. …qui nécessite d’échanger de l’or et de l’argent</a:t>
            </a:r>
            <a:r>
              <a:rPr lang="fr-FR" sz="1400" dirty="0" smtClean="0"/>
              <a:t>…</a:t>
            </a:r>
          </a:p>
          <a:p>
            <a:r>
              <a:rPr lang="fr-FR" sz="1400" dirty="0" smtClean="0"/>
              <a:t>A.</a:t>
            </a:r>
            <a:endParaRPr lang="fr-FR" sz="1400" dirty="0"/>
          </a:p>
          <a:p>
            <a:endParaRPr lang="fr-FR" dirty="0" smtClean="0"/>
          </a:p>
          <a:p>
            <a:endParaRPr lang="fr-FR" dirty="0"/>
          </a:p>
          <a:p>
            <a:endParaRPr lang="fr-FR" dirty="0" smtClean="0"/>
          </a:p>
          <a:p>
            <a:endParaRPr lang="fr-FR" dirty="0"/>
          </a:p>
        </p:txBody>
      </p:sp>
      <p:sp>
        <p:nvSpPr>
          <p:cNvPr id="46" name="ZoneTexte 45"/>
          <p:cNvSpPr txBox="1"/>
          <p:nvPr/>
        </p:nvSpPr>
        <p:spPr>
          <a:xfrm>
            <a:off x="9296050" y="2150338"/>
            <a:ext cx="2514599" cy="1384995"/>
          </a:xfrm>
          <a:prstGeom prst="rect">
            <a:avLst/>
          </a:prstGeom>
          <a:solidFill>
            <a:schemeClr val="bg1">
              <a:alpha val="70000"/>
            </a:schemeClr>
          </a:solidFill>
        </p:spPr>
        <p:txBody>
          <a:bodyPr wrap="square" rtlCol="0">
            <a:spAutoFit/>
          </a:bodyPr>
          <a:lstStyle/>
          <a:p>
            <a:r>
              <a:rPr lang="fr-FR" sz="1400" dirty="0"/>
              <a:t>2. …qui nécessite d’échanger de l’or et de l’argent…</a:t>
            </a:r>
          </a:p>
          <a:p>
            <a:r>
              <a:rPr lang="fr-FR" sz="1400" dirty="0" smtClean="0"/>
              <a:t>B. </a:t>
            </a:r>
          </a:p>
          <a:p>
            <a:endParaRPr lang="fr-FR" sz="1400" dirty="0"/>
          </a:p>
          <a:p>
            <a:endParaRPr lang="fr-FR" sz="1400" dirty="0" smtClean="0"/>
          </a:p>
          <a:p>
            <a:endParaRPr lang="fr-FR" sz="1400" dirty="0"/>
          </a:p>
        </p:txBody>
      </p:sp>
      <p:sp>
        <p:nvSpPr>
          <p:cNvPr id="47" name="ZoneTexte 46"/>
          <p:cNvSpPr txBox="1"/>
          <p:nvPr/>
        </p:nvSpPr>
        <p:spPr>
          <a:xfrm>
            <a:off x="1032934" y="802608"/>
            <a:ext cx="2514599" cy="2062103"/>
          </a:xfrm>
          <a:prstGeom prst="rect">
            <a:avLst/>
          </a:prstGeom>
          <a:solidFill>
            <a:schemeClr val="bg1">
              <a:alpha val="70000"/>
            </a:schemeClr>
          </a:solidFill>
        </p:spPr>
        <p:txBody>
          <a:bodyPr wrap="square" rtlCol="0">
            <a:spAutoFit/>
          </a:bodyPr>
          <a:lstStyle/>
          <a:p>
            <a:r>
              <a:rPr lang="fr-FR" sz="1400" dirty="0"/>
              <a:t>Sujet 3 : Comment l’argent permet-il l’interconnexion des continents </a:t>
            </a:r>
            <a:r>
              <a:rPr lang="fr-FR" sz="1400" dirty="0" smtClean="0"/>
              <a:t>?</a:t>
            </a:r>
          </a:p>
          <a:p>
            <a:r>
              <a:rPr lang="fr-FR" sz="1400" dirty="0" smtClean="0"/>
              <a:t>A. </a:t>
            </a:r>
            <a:endParaRPr lang="fr-FR" sz="1400" dirty="0"/>
          </a:p>
          <a:p>
            <a:endParaRPr lang="fr-FR" dirty="0" smtClean="0"/>
          </a:p>
          <a:p>
            <a:endParaRPr lang="fr-FR" dirty="0"/>
          </a:p>
          <a:p>
            <a:endParaRPr lang="fr-FR" dirty="0" smtClean="0"/>
          </a:p>
          <a:p>
            <a:endParaRPr lang="fr-FR" dirty="0"/>
          </a:p>
        </p:txBody>
      </p:sp>
      <p:sp>
        <p:nvSpPr>
          <p:cNvPr id="48" name="ZoneTexte 47"/>
          <p:cNvSpPr txBox="1"/>
          <p:nvPr/>
        </p:nvSpPr>
        <p:spPr>
          <a:xfrm>
            <a:off x="8263468" y="24538"/>
            <a:ext cx="2514599" cy="2062103"/>
          </a:xfrm>
          <a:prstGeom prst="rect">
            <a:avLst/>
          </a:prstGeom>
          <a:solidFill>
            <a:schemeClr val="bg1">
              <a:alpha val="70000"/>
            </a:schemeClr>
          </a:solidFill>
        </p:spPr>
        <p:txBody>
          <a:bodyPr wrap="square" rtlCol="0">
            <a:spAutoFit/>
          </a:bodyPr>
          <a:lstStyle/>
          <a:p>
            <a:r>
              <a:rPr lang="fr-FR" sz="1400" dirty="0"/>
              <a:t>Sujet 3 : Comment l’argent permet-il l’interconnexion des continents </a:t>
            </a:r>
            <a:r>
              <a:rPr lang="fr-FR" sz="1400" dirty="0" smtClean="0"/>
              <a:t>?</a:t>
            </a:r>
          </a:p>
          <a:p>
            <a:r>
              <a:rPr lang="fr-FR" sz="1400" dirty="0" smtClean="0"/>
              <a:t>B.</a:t>
            </a:r>
            <a:endParaRPr lang="fr-FR" sz="1400" dirty="0"/>
          </a:p>
          <a:p>
            <a:endParaRPr lang="fr-FR" dirty="0" smtClean="0"/>
          </a:p>
          <a:p>
            <a:endParaRPr lang="fr-FR" dirty="0"/>
          </a:p>
          <a:p>
            <a:endParaRPr lang="fr-FR" dirty="0" smtClean="0"/>
          </a:p>
          <a:p>
            <a:endParaRPr lang="fr-FR" dirty="0"/>
          </a:p>
        </p:txBody>
      </p:sp>
      <p:sp>
        <p:nvSpPr>
          <p:cNvPr id="2" name="ZoneTexte 1"/>
          <p:cNvSpPr txBox="1"/>
          <p:nvPr/>
        </p:nvSpPr>
        <p:spPr>
          <a:xfrm>
            <a:off x="2579571" y="4030133"/>
            <a:ext cx="2675823" cy="369332"/>
          </a:xfrm>
          <a:prstGeom prst="rect">
            <a:avLst/>
          </a:prstGeom>
          <a:noFill/>
        </p:spPr>
        <p:txBody>
          <a:bodyPr wrap="square" rtlCol="0">
            <a:spAutoFit/>
          </a:bodyPr>
          <a:lstStyle/>
          <a:p>
            <a:r>
              <a:rPr lang="fr-FR" dirty="0" smtClean="0"/>
              <a:t>Empire espagnol</a:t>
            </a:r>
            <a:endParaRPr lang="fr-FR" dirty="0"/>
          </a:p>
        </p:txBody>
      </p:sp>
      <p:sp>
        <p:nvSpPr>
          <p:cNvPr id="49" name="ZoneTexte 48"/>
          <p:cNvSpPr txBox="1"/>
          <p:nvPr/>
        </p:nvSpPr>
        <p:spPr>
          <a:xfrm>
            <a:off x="2579570" y="4509068"/>
            <a:ext cx="2675823" cy="369332"/>
          </a:xfrm>
          <a:prstGeom prst="rect">
            <a:avLst/>
          </a:prstGeom>
          <a:noFill/>
        </p:spPr>
        <p:txBody>
          <a:bodyPr wrap="square" rtlCol="0">
            <a:spAutoFit/>
          </a:bodyPr>
          <a:lstStyle/>
          <a:p>
            <a:r>
              <a:rPr lang="fr-FR" dirty="0" smtClean="0"/>
              <a:t>Empire portugais</a:t>
            </a:r>
            <a:endParaRPr lang="fr-FR" dirty="0"/>
          </a:p>
        </p:txBody>
      </p:sp>
      <p:sp>
        <p:nvSpPr>
          <p:cNvPr id="4" name="Ellipse 3"/>
          <p:cNvSpPr/>
          <p:nvPr/>
        </p:nvSpPr>
        <p:spPr>
          <a:xfrm>
            <a:off x="5507567" y="4275665"/>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6324243" y="4845606"/>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6553200" y="5137705"/>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7274961" y="6007654"/>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7422038" y="5748287"/>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p:cNvSpPr/>
          <p:nvPr/>
        </p:nvSpPr>
        <p:spPr>
          <a:xfrm>
            <a:off x="7624140" y="5401242"/>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p:cNvSpPr/>
          <p:nvPr/>
        </p:nvSpPr>
        <p:spPr>
          <a:xfrm>
            <a:off x="8140471" y="3827344"/>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p:cNvSpPr/>
          <p:nvPr/>
        </p:nvSpPr>
        <p:spPr>
          <a:xfrm>
            <a:off x="8746724" y="3653900"/>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p:cNvSpPr/>
          <p:nvPr/>
        </p:nvSpPr>
        <p:spPr>
          <a:xfrm>
            <a:off x="9032495" y="3768736"/>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p:cNvSpPr/>
          <p:nvPr/>
        </p:nvSpPr>
        <p:spPr>
          <a:xfrm>
            <a:off x="9383555" y="3923798"/>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p:cNvSpPr/>
          <p:nvPr/>
        </p:nvSpPr>
        <p:spPr>
          <a:xfrm>
            <a:off x="10324342" y="2782141"/>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p:cNvSpPr/>
          <p:nvPr/>
        </p:nvSpPr>
        <p:spPr>
          <a:xfrm>
            <a:off x="10608688" y="1860053"/>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p:cNvSpPr/>
          <p:nvPr/>
        </p:nvSpPr>
        <p:spPr>
          <a:xfrm>
            <a:off x="9383554" y="2050407"/>
            <a:ext cx="105877" cy="962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ZoneTexte 62"/>
          <p:cNvSpPr txBox="1"/>
          <p:nvPr/>
        </p:nvSpPr>
        <p:spPr>
          <a:xfrm>
            <a:off x="2551318" y="4797735"/>
            <a:ext cx="2475031" cy="830997"/>
          </a:xfrm>
          <a:prstGeom prst="rect">
            <a:avLst/>
          </a:prstGeom>
          <a:noFill/>
        </p:spPr>
        <p:txBody>
          <a:bodyPr wrap="square" rtlCol="0">
            <a:spAutoFit/>
          </a:bodyPr>
          <a:lstStyle/>
          <a:p>
            <a:r>
              <a:rPr lang="fr-FR" sz="1600" dirty="0" smtClean="0"/>
              <a:t>Explorations puis circulation commerciale espagnole</a:t>
            </a:r>
            <a:endParaRPr lang="fr-FR" sz="1600" dirty="0"/>
          </a:p>
        </p:txBody>
      </p:sp>
      <p:sp>
        <p:nvSpPr>
          <p:cNvPr id="64" name="ZoneTexte 63"/>
          <p:cNvSpPr txBox="1"/>
          <p:nvPr/>
        </p:nvSpPr>
        <p:spPr>
          <a:xfrm>
            <a:off x="2539464" y="5537199"/>
            <a:ext cx="2475031" cy="830997"/>
          </a:xfrm>
          <a:prstGeom prst="rect">
            <a:avLst/>
          </a:prstGeom>
          <a:noFill/>
        </p:spPr>
        <p:txBody>
          <a:bodyPr wrap="square" rtlCol="0">
            <a:spAutoFit/>
          </a:bodyPr>
          <a:lstStyle/>
          <a:p>
            <a:r>
              <a:rPr lang="fr-FR" sz="1600" dirty="0" smtClean="0"/>
              <a:t>Explorations puis circulation commerciale portugaise</a:t>
            </a:r>
            <a:endParaRPr lang="fr-FR" sz="1600" dirty="0"/>
          </a:p>
        </p:txBody>
      </p:sp>
      <p:sp>
        <p:nvSpPr>
          <p:cNvPr id="65" name="ZoneTexte 64"/>
          <p:cNvSpPr txBox="1"/>
          <p:nvPr/>
        </p:nvSpPr>
        <p:spPr>
          <a:xfrm>
            <a:off x="10954114" y="3915545"/>
            <a:ext cx="1216369" cy="584775"/>
          </a:xfrm>
          <a:prstGeom prst="rect">
            <a:avLst/>
          </a:prstGeom>
          <a:noFill/>
        </p:spPr>
        <p:txBody>
          <a:bodyPr wrap="square" rtlCol="0">
            <a:spAutoFit/>
          </a:bodyPr>
          <a:lstStyle/>
          <a:p>
            <a:r>
              <a:rPr lang="fr-FR" sz="1600" dirty="0" smtClean="0"/>
              <a:t>Production d’argent</a:t>
            </a:r>
            <a:endParaRPr lang="fr-FR" sz="1600" dirty="0"/>
          </a:p>
        </p:txBody>
      </p:sp>
      <p:sp>
        <p:nvSpPr>
          <p:cNvPr id="66" name="ZoneTexte 65"/>
          <p:cNvSpPr txBox="1"/>
          <p:nvPr/>
        </p:nvSpPr>
        <p:spPr>
          <a:xfrm>
            <a:off x="10953083" y="4586012"/>
            <a:ext cx="1216369" cy="584775"/>
          </a:xfrm>
          <a:prstGeom prst="rect">
            <a:avLst/>
          </a:prstGeom>
          <a:noFill/>
        </p:spPr>
        <p:txBody>
          <a:bodyPr wrap="square" rtlCol="0">
            <a:spAutoFit/>
          </a:bodyPr>
          <a:lstStyle/>
          <a:p>
            <a:r>
              <a:rPr lang="fr-FR" sz="1600" dirty="0" smtClean="0"/>
              <a:t>Production d’épices</a:t>
            </a:r>
            <a:endParaRPr lang="fr-FR" sz="1600" dirty="0"/>
          </a:p>
        </p:txBody>
      </p:sp>
      <p:sp>
        <p:nvSpPr>
          <p:cNvPr id="67" name="ZoneTexte 66"/>
          <p:cNvSpPr txBox="1"/>
          <p:nvPr/>
        </p:nvSpPr>
        <p:spPr>
          <a:xfrm>
            <a:off x="10934439" y="5233958"/>
            <a:ext cx="1216369" cy="584775"/>
          </a:xfrm>
          <a:prstGeom prst="rect">
            <a:avLst/>
          </a:prstGeom>
          <a:noFill/>
        </p:spPr>
        <p:txBody>
          <a:bodyPr wrap="square" rtlCol="0">
            <a:spAutoFit/>
          </a:bodyPr>
          <a:lstStyle/>
          <a:p>
            <a:r>
              <a:rPr lang="fr-FR" sz="1600" dirty="0" smtClean="0"/>
              <a:t>Soie, porcelaine</a:t>
            </a:r>
            <a:endParaRPr lang="fr-FR" sz="1600" dirty="0"/>
          </a:p>
        </p:txBody>
      </p:sp>
      <p:sp>
        <p:nvSpPr>
          <p:cNvPr id="68" name="ZoneTexte 67"/>
          <p:cNvSpPr txBox="1"/>
          <p:nvPr/>
        </p:nvSpPr>
        <p:spPr>
          <a:xfrm>
            <a:off x="10958076" y="5906557"/>
            <a:ext cx="1216369" cy="584775"/>
          </a:xfrm>
          <a:prstGeom prst="rect">
            <a:avLst/>
          </a:prstGeom>
          <a:noFill/>
        </p:spPr>
        <p:txBody>
          <a:bodyPr wrap="square" rtlCol="0">
            <a:spAutoFit/>
          </a:bodyPr>
          <a:lstStyle/>
          <a:p>
            <a:r>
              <a:rPr lang="fr-FR" sz="1600" dirty="0" smtClean="0"/>
              <a:t>Echanges européens</a:t>
            </a:r>
            <a:endParaRPr lang="fr-FR" sz="1600" dirty="0"/>
          </a:p>
        </p:txBody>
      </p:sp>
    </p:spTree>
    <p:extLst>
      <p:ext uri="{BB962C8B-B14F-4D97-AF65-F5344CB8AC3E}">
        <p14:creationId xmlns:p14="http://schemas.microsoft.com/office/powerpoint/2010/main" val="9525267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9682525" y="0"/>
            <a:ext cx="2509476" cy="6858000"/>
          </a:xfrm>
          <a:prstGeom prst="rect">
            <a:avLst/>
          </a:prstGeom>
        </p:spPr>
      </p:pic>
      <p:sp>
        <p:nvSpPr>
          <p:cNvPr id="5" name="Rectangle 4"/>
          <p:cNvSpPr/>
          <p:nvPr/>
        </p:nvSpPr>
        <p:spPr>
          <a:xfrm>
            <a:off x="11203620" y="0"/>
            <a:ext cx="59480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p>
        </p:txBody>
      </p:sp>
      <p:sp>
        <p:nvSpPr>
          <p:cNvPr id="6" name="Rectangle 5"/>
          <p:cNvSpPr/>
          <p:nvPr/>
        </p:nvSpPr>
        <p:spPr>
          <a:xfrm>
            <a:off x="11158909" y="-44389"/>
            <a:ext cx="677108" cy="6858000"/>
          </a:xfrm>
          <a:prstGeom prst="rect">
            <a:avLst/>
          </a:prstGeom>
        </p:spPr>
        <p:txBody>
          <a:bodyPr vert="vert" wrap="square">
            <a:spAutoFit/>
          </a:bodyPr>
          <a:lstStyle/>
          <a:p>
            <a:pPr marL="66675">
              <a:spcAft>
                <a:spcPts val="0"/>
              </a:spcAft>
            </a:pPr>
            <a:r>
              <a:rPr lang="fr-FR" sz="1600" b="1" dirty="0" smtClean="0">
                <a:effectLst/>
                <a:latin typeface="Verdana" panose="020B0604030504040204" pitchFamily="34" charset="0"/>
                <a:ea typeface="Verdana" panose="020B0604030504040204" pitchFamily="34" charset="0"/>
              </a:rPr>
              <a:t>L</a:t>
            </a:r>
            <a:r>
              <a:rPr lang="fr-FR" sz="1600" b="1" spc="-10" dirty="0" smtClean="0">
                <a:effectLst/>
                <a:latin typeface="Verdana" panose="020B0604030504040204" pitchFamily="34" charset="0"/>
                <a:ea typeface="Verdana" panose="020B0604030504040204" pitchFamily="34" charset="0"/>
              </a:rPr>
              <a:t>’</a:t>
            </a:r>
            <a:r>
              <a:rPr lang="fr-FR" sz="1600" b="1" dirty="0" smtClean="0">
                <a:effectLst/>
                <a:latin typeface="Verdana" panose="020B0604030504040204" pitchFamily="34" charset="0"/>
                <a:ea typeface="Verdana" panose="020B0604030504040204" pitchFamily="34" charset="0"/>
              </a:rPr>
              <a:t>a</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alyse </a:t>
            </a:r>
            <a:r>
              <a:rPr lang="fr-FR" sz="1600" b="1" spc="-5" dirty="0" smtClean="0">
                <a:effectLst/>
                <a:latin typeface="Verdana" panose="020B0604030504040204" pitchFamily="34" charset="0"/>
                <a:ea typeface="Verdana" panose="020B0604030504040204" pitchFamily="34" charset="0"/>
              </a:rPr>
              <a:t>c</a:t>
            </a:r>
            <a:r>
              <a:rPr lang="fr-FR" sz="1600" b="1" dirty="0" smtClean="0">
                <a:effectLst/>
                <a:latin typeface="Verdana" panose="020B0604030504040204" pitchFamily="34" charset="0"/>
                <a:ea typeface="Verdana" panose="020B0604030504040204" pitchFamily="34" charset="0"/>
              </a:rPr>
              <a:t>r</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20"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d</a:t>
            </a:r>
            <a:r>
              <a:rPr lang="fr-FR" sz="1600" b="1" spc="-10" dirty="0" smtClean="0">
                <a:effectLst/>
                <a:latin typeface="Verdana" panose="020B0604030504040204" pitchFamily="34" charset="0"/>
                <a:ea typeface="Verdana" panose="020B0604030504040204" pitchFamily="34" charset="0"/>
              </a:rPr>
              <a:t>’</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n </a:t>
            </a:r>
            <a:r>
              <a:rPr lang="fr-FR" sz="1600" b="1" spc="5" dirty="0" smtClean="0">
                <a:effectLst/>
                <a:latin typeface="Verdana" panose="020B0604030504040204" pitchFamily="34" charset="0"/>
                <a:ea typeface="Verdana" panose="020B0604030504040204" pitchFamily="34" charset="0"/>
              </a:rPr>
              <a:t>d</a:t>
            </a:r>
            <a:r>
              <a:rPr lang="fr-FR" sz="1600" b="1" dirty="0" smtClean="0">
                <a:effectLst/>
                <a:latin typeface="Verdana" panose="020B0604030504040204" pitchFamily="34" charset="0"/>
                <a:ea typeface="Verdana" panose="020B0604030504040204" pitchFamily="34" charset="0"/>
              </a:rPr>
              <a:t>o</a:t>
            </a:r>
            <a:r>
              <a:rPr lang="fr-FR" sz="1600" b="1" spc="-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u</a:t>
            </a:r>
            <a:r>
              <a:rPr lang="fr-FR" sz="1600" b="1" spc="-10" dirty="0" smtClean="0">
                <a:effectLst/>
                <a:latin typeface="Verdana" panose="020B0604030504040204" pitchFamily="34" charset="0"/>
                <a:ea typeface="Verdana" panose="020B0604030504040204" pitchFamily="34" charset="0"/>
              </a:rPr>
              <a:t>m</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 </a:t>
            </a:r>
            <a:r>
              <a:rPr lang="fr-FR" sz="1600" b="1" dirty="0" smtClean="0">
                <a:effectLst/>
                <a:latin typeface="Verdana" panose="020B0604030504040204" pitchFamily="34" charset="0"/>
                <a:ea typeface="Verdana" panose="020B0604030504040204" pitchFamily="34" charset="0"/>
              </a:rPr>
              <a:t>sel</a:t>
            </a:r>
            <a:r>
              <a:rPr lang="fr-FR" sz="1600" b="1" spc="-5" dirty="0" smtClean="0">
                <a:effectLst/>
                <a:latin typeface="Verdana" panose="020B0604030504040204" pitchFamily="34" charset="0"/>
                <a:ea typeface="Verdana" panose="020B0604030504040204" pitchFamily="34" charset="0"/>
              </a:rPr>
              <a:t>o</a:t>
            </a:r>
            <a:r>
              <a:rPr lang="fr-FR" sz="1600" b="1" dirty="0" smtClean="0">
                <a:effectLst/>
                <a:latin typeface="Verdana" panose="020B0604030504040204" pitchFamily="34" charset="0"/>
                <a:ea typeface="Verdana" panose="020B0604030504040204" pitchFamily="34" charset="0"/>
              </a:rPr>
              <a:t>n</a:t>
            </a:r>
            <a:r>
              <a:rPr lang="fr-FR" sz="1600" b="1" spc="10"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u</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e a</a:t>
            </a:r>
            <a:r>
              <a:rPr lang="fr-FR" sz="1600" b="1" spc="5" dirty="0" smtClean="0">
                <a:effectLst/>
                <a:latin typeface="Verdana" panose="020B0604030504040204" pitchFamily="34" charset="0"/>
                <a:ea typeface="Verdana" panose="020B0604030504040204" pitchFamily="34" charset="0"/>
              </a:rPr>
              <a:t>pp</a:t>
            </a:r>
            <a:r>
              <a:rPr lang="fr-FR" sz="1600" b="1" dirty="0" smtClean="0">
                <a:effectLst/>
                <a:latin typeface="Verdana" panose="020B0604030504040204" pitchFamily="34" charset="0"/>
                <a:ea typeface="Verdana" panose="020B0604030504040204" pitchFamily="34" charset="0"/>
              </a:rPr>
              <a:t>r</a:t>
            </a:r>
            <a:r>
              <a:rPr lang="fr-FR" sz="1600" b="1" spc="5" dirty="0" smtClean="0">
                <a:effectLst/>
                <a:latin typeface="Verdana" panose="020B0604030504040204" pitchFamily="34" charset="0"/>
                <a:ea typeface="Verdana" panose="020B0604030504040204" pitchFamily="34" charset="0"/>
              </a:rPr>
              <a:t>o</a:t>
            </a:r>
            <a:r>
              <a:rPr lang="fr-FR" sz="1600" b="1" spc="-1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is</a:t>
            </a:r>
            <a:r>
              <a:rPr lang="fr-FR" sz="1600" b="1" spc="5" dirty="0" smtClean="0">
                <a:effectLst/>
                <a:latin typeface="Verdana" panose="020B0604030504040204" pitchFamily="34" charset="0"/>
                <a:ea typeface="Verdana" panose="020B0604030504040204" pitchFamily="34" charset="0"/>
              </a:rPr>
              <a:t>t</a:t>
            </a:r>
            <a:r>
              <a:rPr lang="fr-FR" sz="1600" b="1" dirty="0" smtClean="0">
                <a:effectLst/>
                <a:latin typeface="Verdana" panose="020B0604030504040204" pitchFamily="34" charset="0"/>
                <a:ea typeface="Verdana" panose="020B0604030504040204" pitchFamily="34" charset="0"/>
              </a:rPr>
              <a:t>o</a:t>
            </a:r>
            <a:r>
              <a:rPr lang="fr-FR" sz="1600" b="1" spc="-10" dirty="0" smtClean="0">
                <a:effectLst/>
                <a:latin typeface="Verdana" panose="020B0604030504040204" pitchFamily="34" charset="0"/>
                <a:ea typeface="Verdana" panose="020B0604030504040204" pitchFamily="34" charset="0"/>
              </a:rPr>
              <a:t>r</a:t>
            </a:r>
            <a:r>
              <a:rPr lang="fr-FR" sz="1600" b="1"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endParaRPr lang="fr-FR" sz="1600" b="1" dirty="0">
              <a:solidFill>
                <a:schemeClr val="bg1"/>
              </a:solidFill>
              <a:latin typeface="Verdana" panose="020B0604030504040204" pitchFamily="34" charset="0"/>
              <a:ea typeface="Verdana" panose="020B0604030504040204" pitchFamily="34" charset="0"/>
            </a:endParaRPr>
          </a:p>
        </p:txBody>
      </p:sp>
      <p:sp>
        <p:nvSpPr>
          <p:cNvPr id="7" name="Rectangle 6"/>
          <p:cNvSpPr/>
          <p:nvPr/>
        </p:nvSpPr>
        <p:spPr>
          <a:xfrm>
            <a:off x="56018" y="0"/>
            <a:ext cx="9626507" cy="738664"/>
          </a:xfrm>
          <a:prstGeom prst="rect">
            <a:avLst/>
          </a:prstGeom>
        </p:spPr>
        <p:txBody>
          <a:bodyPr wrap="square">
            <a:spAutoFit/>
          </a:bodyPr>
          <a:lstStyle/>
          <a:p>
            <a:r>
              <a:rPr lang="fr-FR" sz="1400" b="1" dirty="0"/>
              <a:t>II Comment les empires mondiaux, fondés par les monarchies ibériques, recomposent-ils la population du continent américain ?</a:t>
            </a:r>
            <a:r>
              <a:rPr lang="fr-FR" sz="1400" i="1" dirty="0"/>
              <a:t> /B. Bartolomé de Las Casas et la controverse de Valladolid</a:t>
            </a:r>
            <a:r>
              <a:rPr lang="fr-FR" sz="1400" i="1" dirty="0" smtClean="0"/>
              <a:t>.  </a:t>
            </a:r>
            <a:r>
              <a:rPr lang="fr-FR" sz="1400" dirty="0" smtClean="0"/>
              <a:t>Sujet 1. Pourquoi la controverse de Valladolid témoigne-t-elle de la construction des premiers empires coloniaux européens ?</a:t>
            </a:r>
            <a:endParaRPr lang="fr-FR" sz="1400" dirty="0"/>
          </a:p>
        </p:txBody>
      </p:sp>
      <p:sp>
        <p:nvSpPr>
          <p:cNvPr id="2" name="Rectangle 1"/>
          <p:cNvSpPr/>
          <p:nvPr/>
        </p:nvSpPr>
        <p:spPr>
          <a:xfrm>
            <a:off x="83043" y="683919"/>
            <a:ext cx="5168615" cy="6084000"/>
          </a:xfrm>
          <a:prstGeom prst="rect">
            <a:avLst/>
          </a:prstGeom>
          <a:solidFill>
            <a:schemeClr val="accent2">
              <a:lumMod val="20000"/>
              <a:lumOff val="80000"/>
            </a:schemeClr>
          </a:solidFill>
        </p:spPr>
        <p:txBody>
          <a:bodyPr wrap="square">
            <a:spAutoFit/>
          </a:bodyPr>
          <a:lstStyle/>
          <a:p>
            <a:pPr algn="just"/>
            <a:r>
              <a:rPr lang="fr-FR" sz="1100" b="1" dirty="0" smtClean="0"/>
              <a:t>Document principal : </a:t>
            </a:r>
            <a:r>
              <a:rPr lang="fr-FR" sz="1100" b="1" dirty="0"/>
              <a:t>Protestation de Las Casas (1542</a:t>
            </a:r>
            <a:r>
              <a:rPr lang="fr-FR" sz="1100" b="1" dirty="0" smtClean="0"/>
              <a:t>)</a:t>
            </a:r>
          </a:p>
          <a:p>
            <a:pPr algn="just"/>
            <a:r>
              <a:rPr lang="fr-FR" sz="1100" dirty="0" smtClean="0"/>
              <a:t>La </a:t>
            </a:r>
            <a:r>
              <a:rPr lang="fr-FR" sz="1100" dirty="0"/>
              <a:t>terre ferme [le continent américain], qui est éloignée d’</a:t>
            </a:r>
            <a:r>
              <a:rPr lang="fr-FR" sz="1100" dirty="0" err="1"/>
              <a:t>Española</a:t>
            </a:r>
            <a:r>
              <a:rPr lang="fr-FR" sz="1100" dirty="0"/>
              <a:t> d’environ 250 lieues (4 kilomètres environs) au minimum, peut-être un peu plus, a une côte étendue, plus de </a:t>
            </a:r>
            <a:r>
              <a:rPr lang="fr-FR" sz="1100" dirty="0" smtClean="0"/>
              <a:t>10 000 </a:t>
            </a:r>
            <a:r>
              <a:rPr lang="fr-FR" sz="1100" dirty="0"/>
              <a:t>lieues; chaque jour on en découvre encore. Toutes ces terres étaient remplies de gens, on aurait dit que Dieu avait mis dans ces pays la majeure partie du lignage humain. Tous ces peuples infinis, Dieu les avaient créés les plus simples, sans méchanceté ni hypocrisie, les plus obéissants, fidèles à leurs chefs naturels, comme aux chrétiens qu’ils durent servir: les plus humbles, les plus patients, les plus pacifiques, dépourvus de rancune, d’esprit querelleur, de bévues et de vengeances. Ce sont donc par là même les races les plus délicates, fragiles et tendres et qui peuvent le moins souffrir les gros travaux, et qui meurent le plus facilement de quelque maladie. Les Indiens ont une intelligence neuve, mais vive, ils sont très capables et dociles à toute bonne doctrine, tout à fait aptes à recevoir notre sainte foi catholique et à pratiquer les vertus chrétiennes …</a:t>
            </a:r>
          </a:p>
          <a:p>
            <a:pPr algn="just"/>
            <a:r>
              <a:rPr lang="fr-FR" sz="1100" dirty="0"/>
              <a:t>C’est parmi ces douces brebis, ainsi dotées par le Créateur des qualités que j’ai dites, que s’installèrent les Espagnols. Dès qu’ils les connurent, ceux-ci se comportèrent comme des loups, et des tigres et des lions, qu’on aurait dit affamés depuis des jours. Et ils n’ont rien fait depuis quarante ans et plus qu’ils sont là, sinon les tuer, les faire souffrir, les affliger, les tourmenter par des méthodes cruelles extraordinaires, nouvelles et variées, qu’on n’avait jamais vues ni entendu parler. Si bien que de </a:t>
            </a:r>
            <a:r>
              <a:rPr lang="fr-FR" sz="1100" dirty="0" smtClean="0"/>
              <a:t>300 000 </a:t>
            </a:r>
            <a:r>
              <a:rPr lang="fr-FR" sz="1100" dirty="0"/>
              <a:t>qu’ils étaient à </a:t>
            </a:r>
            <a:r>
              <a:rPr lang="fr-FR" sz="1100" dirty="0" err="1"/>
              <a:t>Española</a:t>
            </a:r>
            <a:r>
              <a:rPr lang="fr-FR" sz="1100" dirty="0"/>
              <a:t>, les naturels ne sont plus aujourd’hui que 200 ! L’île de Cuba est peut-être plus longue que la distance de Valladolid [ville du nord de l’Espagne] à Rome: elle est aujourd’hui à peu près dépeuplée. L’île de San Juan et celle de la Jamaïque, îles qui furent prospères et heureuses, sont aujourd’hui vides toutes deux. Dans les Lucayes, qui étaient voisines de Cuba et d’</a:t>
            </a:r>
            <a:r>
              <a:rPr lang="fr-FR" sz="1100" dirty="0" err="1"/>
              <a:t>Española</a:t>
            </a:r>
            <a:r>
              <a:rPr lang="fr-FR" sz="1100" dirty="0"/>
              <a:t> par le Nord, et qui sont plus de 60 et dont la pire était plus fertile que la huerta [terrain riche et bien irrigué] de Séville, et la plus saine terre du monde, il ne reste plus aujourd’hui une seule créature. Les Espagnols ont tué les indigènes ou les ont enlevés pour l’île d’</a:t>
            </a:r>
            <a:r>
              <a:rPr lang="fr-FR" sz="1100" dirty="0" err="1"/>
              <a:t>Española</a:t>
            </a:r>
            <a:r>
              <a:rPr lang="fr-FR" sz="1100" dirty="0"/>
              <a:t>, où ils voyaient que les habitants disparaissaient… Quant à la grande Terre Ferme, nous sommes certains que nos Espagnols, à cause de leur cruauté et de leurs œuvres criminelles, l’ont aussi dépeuplée et désolée, alors qu’on y trouvait quantité de monde dans dix royaumes plus grands que l’Espagne. Nous tiendrons pour vrai et assuré, qu’en quarante ans, dans lesdites terres, sont morts à cause de cette tyrannie plus de 12 millions d’êtres vivants, hommes, femmes, enfants </a:t>
            </a:r>
            <a:r>
              <a:rPr lang="fr-FR" sz="1100" dirty="0" smtClean="0"/>
              <a:t>(…)</a:t>
            </a:r>
          </a:p>
          <a:p>
            <a:pPr algn="r"/>
            <a:r>
              <a:rPr lang="fr-FR" sz="1100" b="1" dirty="0"/>
              <a:t>Extrait tiré de : Bartolomé De Las Casas (1542), </a:t>
            </a:r>
            <a:r>
              <a:rPr lang="fr-FR" sz="1100" b="1" dirty="0" err="1"/>
              <a:t>Brevisima</a:t>
            </a:r>
            <a:r>
              <a:rPr lang="fr-FR" sz="1100" b="1" dirty="0"/>
              <a:t> </a:t>
            </a:r>
            <a:r>
              <a:rPr lang="fr-FR" sz="1100" b="1" dirty="0" err="1"/>
              <a:t>Relacion</a:t>
            </a:r>
            <a:r>
              <a:rPr lang="fr-FR" sz="1100" b="1" dirty="0"/>
              <a:t> de la </a:t>
            </a:r>
            <a:r>
              <a:rPr lang="fr-FR" sz="1100" b="1" dirty="0" err="1"/>
              <a:t>destruccion</a:t>
            </a:r>
            <a:r>
              <a:rPr lang="fr-FR" sz="1100" b="1" dirty="0"/>
              <a:t> de las </a:t>
            </a:r>
            <a:r>
              <a:rPr lang="fr-FR" sz="1100" b="1" dirty="0" err="1"/>
              <a:t>Indias</a:t>
            </a:r>
            <a:r>
              <a:rPr lang="fr-FR" sz="1100" b="1" dirty="0"/>
              <a:t> (Très brève relation de la destruction des Indes).</a:t>
            </a:r>
          </a:p>
        </p:txBody>
      </p:sp>
      <p:sp>
        <p:nvSpPr>
          <p:cNvPr id="9" name="Rectangle 8"/>
          <p:cNvSpPr/>
          <p:nvPr/>
        </p:nvSpPr>
        <p:spPr>
          <a:xfrm>
            <a:off x="5418938" y="683919"/>
            <a:ext cx="4188525" cy="2462213"/>
          </a:xfrm>
          <a:prstGeom prst="rect">
            <a:avLst/>
          </a:prstGeom>
          <a:solidFill>
            <a:schemeClr val="accent6">
              <a:lumMod val="20000"/>
              <a:lumOff val="80000"/>
            </a:schemeClr>
          </a:solidFill>
        </p:spPr>
        <p:txBody>
          <a:bodyPr wrap="square">
            <a:spAutoFit/>
          </a:bodyPr>
          <a:lstStyle/>
          <a:p>
            <a:r>
              <a:rPr lang="fr-FR" sz="1100" b="1" dirty="0" smtClean="0"/>
              <a:t>Document source 1 : Les </a:t>
            </a:r>
            <a:r>
              <a:rPr lang="fr-FR" sz="1100" b="1" dirty="0"/>
              <a:t>sacrifices des prisonniers de guerre</a:t>
            </a:r>
          </a:p>
          <a:p>
            <a:pPr algn="just"/>
            <a:r>
              <a:rPr lang="fr-FR" sz="1100" dirty="0"/>
              <a:t>« Les Mexicains nous tuèrent dans cette défaite trente-cinq ou quarante Espagnols et plus de mille Indiens ; ils blessèrent vingt autres Espagnols, et moi-même je fus blessé à la jambe. </a:t>
            </a:r>
            <a:r>
              <a:rPr lang="fr-FR" sz="1100" dirty="0" smtClean="0"/>
              <a:t>Aussitôt </a:t>
            </a:r>
            <a:r>
              <a:rPr lang="fr-FR" sz="1100" dirty="0"/>
              <a:t>après leur victoire, les Mexicains, voulant frapper de terreur </a:t>
            </a:r>
            <a:r>
              <a:rPr lang="fr-FR" sz="1100" dirty="0" err="1"/>
              <a:t>Sandoval</a:t>
            </a:r>
            <a:r>
              <a:rPr lang="fr-FR" sz="1100" dirty="0"/>
              <a:t> et Alvarado, emportèrent à </a:t>
            </a:r>
            <a:r>
              <a:rPr lang="fr-FR" sz="1100" dirty="0" err="1"/>
              <a:t>Tialtelolco</a:t>
            </a:r>
            <a:r>
              <a:rPr lang="fr-FR" sz="1100" dirty="0"/>
              <a:t> tous les Espagnols vivants ou morts qu’ils avaient pris, et là, sur les hautes pyramides des temples, à la vue de leurs camarades, ils les dépouillèrent de leurs vêtements et les sacrifièrent en leur ouvrant la poitrine dont ils retiraient le cœur sanglant pour l’offrir à leurs idoles. Les Espagnols du camp d’Alvarado pouvaient voir de l’endroit où ils combattaient les corps nus et blancs des victimes qui les dénonçaient comme chrétiens. </a:t>
            </a:r>
            <a:endParaRPr lang="fr-FR" sz="1100" dirty="0" smtClean="0"/>
          </a:p>
          <a:p>
            <a:pPr algn="r"/>
            <a:r>
              <a:rPr lang="fr-FR" sz="1100" b="1" dirty="0" smtClean="0"/>
              <a:t>Extrait </a:t>
            </a:r>
            <a:r>
              <a:rPr lang="fr-FR" sz="1100" b="1" dirty="0"/>
              <a:t>de Hernán Cortés, </a:t>
            </a:r>
            <a:r>
              <a:rPr lang="fr-FR" sz="1100" b="1" i="1" dirty="0"/>
              <a:t>La conquête du Mexique</a:t>
            </a:r>
            <a:r>
              <a:rPr lang="fr-FR" sz="1100" b="1" dirty="0"/>
              <a:t>, la Découverte 1982.</a:t>
            </a:r>
            <a:endParaRPr lang="fr-FR" sz="1100" dirty="0"/>
          </a:p>
        </p:txBody>
      </p:sp>
      <p:cxnSp>
        <p:nvCxnSpPr>
          <p:cNvPr id="8" name="Connecteur droit 7"/>
          <p:cNvCxnSpPr/>
          <p:nvPr/>
        </p:nvCxnSpPr>
        <p:spPr>
          <a:xfrm>
            <a:off x="5343876" y="738664"/>
            <a:ext cx="0" cy="5956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418938" y="3211694"/>
            <a:ext cx="4188524" cy="1785104"/>
          </a:xfrm>
          <a:prstGeom prst="rect">
            <a:avLst/>
          </a:prstGeom>
          <a:solidFill>
            <a:schemeClr val="accent6">
              <a:lumMod val="20000"/>
              <a:lumOff val="80000"/>
            </a:schemeClr>
          </a:solidFill>
        </p:spPr>
        <p:txBody>
          <a:bodyPr wrap="square">
            <a:spAutoFit/>
          </a:bodyPr>
          <a:lstStyle/>
          <a:p>
            <a:r>
              <a:rPr lang="fr-FR" sz="1100" b="1" dirty="0" smtClean="0"/>
              <a:t>Document source 2 </a:t>
            </a:r>
            <a:r>
              <a:rPr lang="fr-FR" sz="1100" b="1" dirty="0"/>
              <a:t>: Les Indiens sont des hommes</a:t>
            </a:r>
          </a:p>
          <a:p>
            <a:pPr algn="just"/>
            <a:r>
              <a:rPr lang="fr-FR" sz="1100" dirty="0"/>
              <a:t>« Considérant que les Indiens, étant de véritables hommes, non seulement sont aptes à recevoir la foi chrétienne, mais encore, d’après ce que nous savons, la désirent fortement (…), nous décidons et déclarons, nonobstant toute opinion contraire, que lesdits Indiens (…) ne pourront être d’aucune façon privés de leur liberté ni de la possession de leurs biens (…) et qu’ils devront être appelés à la foi de Jésus-Christ par la prédication de la parole divine et par l’exemple d’une vertueuse et sainte vie</a:t>
            </a:r>
            <a:r>
              <a:rPr lang="fr-FR" sz="1100" dirty="0" smtClean="0"/>
              <a:t>.</a:t>
            </a:r>
            <a:endParaRPr lang="fr-FR" sz="1100" dirty="0"/>
          </a:p>
          <a:p>
            <a:pPr algn="r"/>
            <a:r>
              <a:rPr lang="fr-FR" sz="1100" b="1" dirty="0" smtClean="0"/>
              <a:t>Paul </a:t>
            </a:r>
            <a:r>
              <a:rPr lang="fr-FR" sz="1100" b="1" dirty="0"/>
              <a:t>III, </a:t>
            </a:r>
            <a:r>
              <a:rPr lang="fr-FR" sz="1100" b="1" i="1" dirty="0"/>
              <a:t>bulle </a:t>
            </a:r>
            <a:r>
              <a:rPr lang="fr-FR" sz="1100" b="1" i="1" dirty="0" err="1"/>
              <a:t>Sublimis</a:t>
            </a:r>
            <a:r>
              <a:rPr lang="fr-FR" sz="1100" b="1" i="1" dirty="0"/>
              <a:t> Deus</a:t>
            </a:r>
            <a:r>
              <a:rPr lang="fr-FR" sz="1100" b="1" dirty="0"/>
              <a:t>, 1537.</a:t>
            </a:r>
          </a:p>
        </p:txBody>
      </p:sp>
      <p:sp>
        <p:nvSpPr>
          <p:cNvPr id="11" name="ZoneTexte 10"/>
          <p:cNvSpPr txBox="1"/>
          <p:nvPr/>
        </p:nvSpPr>
        <p:spPr>
          <a:xfrm>
            <a:off x="5418938" y="5079754"/>
            <a:ext cx="4208961" cy="1785104"/>
          </a:xfrm>
          <a:prstGeom prst="rect">
            <a:avLst/>
          </a:prstGeom>
          <a:noFill/>
        </p:spPr>
        <p:txBody>
          <a:bodyPr wrap="square" rtlCol="0">
            <a:spAutoFit/>
          </a:bodyPr>
          <a:lstStyle/>
          <a:p>
            <a:r>
              <a:rPr lang="fr-FR" sz="1100" b="1" dirty="0" smtClean="0"/>
              <a:t>Analyse du document principal :</a:t>
            </a:r>
          </a:p>
          <a:p>
            <a:r>
              <a:rPr lang="fr-FR" sz="1100" i="1" dirty="0" smtClean="0"/>
              <a:t>Je construit une introduction </a:t>
            </a:r>
          </a:p>
          <a:p>
            <a:pPr marL="228600" indent="-228600">
              <a:buFontTx/>
              <a:buAutoNum type="arabicPeriod"/>
            </a:pPr>
            <a:r>
              <a:rPr lang="fr-FR" sz="1100" dirty="0" smtClean="0"/>
              <a:t>Exploitez le document principal et son paratexte pour montrer son caractère polémique. </a:t>
            </a:r>
          </a:p>
          <a:p>
            <a:pPr marL="228600" indent="-228600">
              <a:buFontTx/>
              <a:buAutoNum type="arabicPeriod"/>
            </a:pPr>
            <a:r>
              <a:rPr lang="fr-FR" sz="1100" dirty="0" smtClean="0"/>
              <a:t>Développez le contexte du document principal.</a:t>
            </a:r>
          </a:p>
          <a:p>
            <a:pPr marL="228600" indent="-228600">
              <a:buFontTx/>
              <a:buAutoNum type="arabicPeriod"/>
            </a:pPr>
            <a:r>
              <a:rPr lang="fr-FR" sz="1100" dirty="0" smtClean="0"/>
              <a:t>Appuyez-vous sur le document principal pour prouver que Las Casas défend le sort des Amérindiens en s’appuyant sur l’autorité de l’Eglise.</a:t>
            </a:r>
          </a:p>
          <a:p>
            <a:pPr marL="228600" indent="-228600">
              <a:buFontTx/>
              <a:buAutoNum type="arabicPeriod"/>
            </a:pPr>
            <a:endParaRPr lang="fr-FR" sz="1100" dirty="0" smtClean="0"/>
          </a:p>
          <a:p>
            <a:endParaRPr lang="fr-FR" sz="1100" dirty="0"/>
          </a:p>
        </p:txBody>
      </p:sp>
    </p:spTree>
    <p:extLst>
      <p:ext uri="{BB962C8B-B14F-4D97-AF65-F5344CB8AC3E}">
        <p14:creationId xmlns:p14="http://schemas.microsoft.com/office/powerpoint/2010/main" val="1470155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9682525" y="0"/>
            <a:ext cx="2509476" cy="6858000"/>
          </a:xfrm>
          <a:prstGeom prst="rect">
            <a:avLst/>
          </a:prstGeom>
        </p:spPr>
      </p:pic>
      <p:sp>
        <p:nvSpPr>
          <p:cNvPr id="5" name="Rectangle 4"/>
          <p:cNvSpPr/>
          <p:nvPr/>
        </p:nvSpPr>
        <p:spPr>
          <a:xfrm>
            <a:off x="11203620" y="0"/>
            <a:ext cx="59480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p>
        </p:txBody>
      </p:sp>
      <p:sp>
        <p:nvSpPr>
          <p:cNvPr id="6" name="Rectangle 5"/>
          <p:cNvSpPr/>
          <p:nvPr/>
        </p:nvSpPr>
        <p:spPr>
          <a:xfrm>
            <a:off x="11158909" y="-44389"/>
            <a:ext cx="677108" cy="6858000"/>
          </a:xfrm>
          <a:prstGeom prst="rect">
            <a:avLst/>
          </a:prstGeom>
        </p:spPr>
        <p:txBody>
          <a:bodyPr vert="vert" wrap="square">
            <a:spAutoFit/>
          </a:bodyPr>
          <a:lstStyle/>
          <a:p>
            <a:pPr marL="66675">
              <a:spcAft>
                <a:spcPts val="0"/>
              </a:spcAft>
            </a:pPr>
            <a:r>
              <a:rPr lang="fr-FR" sz="1600" b="1" dirty="0" smtClean="0">
                <a:effectLst/>
                <a:latin typeface="Verdana" panose="020B0604030504040204" pitchFamily="34" charset="0"/>
                <a:ea typeface="Verdana" panose="020B0604030504040204" pitchFamily="34" charset="0"/>
              </a:rPr>
              <a:t>L</a:t>
            </a:r>
            <a:r>
              <a:rPr lang="fr-FR" sz="1600" b="1" spc="-10" dirty="0" smtClean="0">
                <a:effectLst/>
                <a:latin typeface="Verdana" panose="020B0604030504040204" pitchFamily="34" charset="0"/>
                <a:ea typeface="Verdana" panose="020B0604030504040204" pitchFamily="34" charset="0"/>
              </a:rPr>
              <a:t>’</a:t>
            </a:r>
            <a:r>
              <a:rPr lang="fr-FR" sz="1600" b="1" dirty="0" smtClean="0">
                <a:effectLst/>
                <a:latin typeface="Verdana" panose="020B0604030504040204" pitchFamily="34" charset="0"/>
                <a:ea typeface="Verdana" panose="020B0604030504040204" pitchFamily="34" charset="0"/>
              </a:rPr>
              <a:t>a</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alyse </a:t>
            </a:r>
            <a:r>
              <a:rPr lang="fr-FR" sz="1600" b="1" spc="-5" dirty="0" smtClean="0">
                <a:effectLst/>
                <a:latin typeface="Verdana" panose="020B0604030504040204" pitchFamily="34" charset="0"/>
                <a:ea typeface="Verdana" panose="020B0604030504040204" pitchFamily="34" charset="0"/>
              </a:rPr>
              <a:t>c</a:t>
            </a:r>
            <a:r>
              <a:rPr lang="fr-FR" sz="1600" b="1" dirty="0" smtClean="0">
                <a:effectLst/>
                <a:latin typeface="Verdana" panose="020B0604030504040204" pitchFamily="34" charset="0"/>
                <a:ea typeface="Verdana" panose="020B0604030504040204" pitchFamily="34" charset="0"/>
              </a:rPr>
              <a:t>r</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20"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d</a:t>
            </a:r>
            <a:r>
              <a:rPr lang="fr-FR" sz="1600" b="1" spc="-10" dirty="0" smtClean="0">
                <a:effectLst/>
                <a:latin typeface="Verdana" panose="020B0604030504040204" pitchFamily="34" charset="0"/>
                <a:ea typeface="Verdana" panose="020B0604030504040204" pitchFamily="34" charset="0"/>
              </a:rPr>
              <a:t>’</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n </a:t>
            </a:r>
            <a:r>
              <a:rPr lang="fr-FR" sz="1600" b="1" spc="5" dirty="0" smtClean="0">
                <a:effectLst/>
                <a:latin typeface="Verdana" panose="020B0604030504040204" pitchFamily="34" charset="0"/>
                <a:ea typeface="Verdana" panose="020B0604030504040204" pitchFamily="34" charset="0"/>
              </a:rPr>
              <a:t>d</a:t>
            </a:r>
            <a:r>
              <a:rPr lang="fr-FR" sz="1600" b="1" dirty="0" smtClean="0">
                <a:effectLst/>
                <a:latin typeface="Verdana" panose="020B0604030504040204" pitchFamily="34" charset="0"/>
                <a:ea typeface="Verdana" panose="020B0604030504040204" pitchFamily="34" charset="0"/>
              </a:rPr>
              <a:t>o</a:t>
            </a:r>
            <a:r>
              <a:rPr lang="fr-FR" sz="1600" b="1" spc="-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u</a:t>
            </a:r>
            <a:r>
              <a:rPr lang="fr-FR" sz="1600" b="1" spc="-10" dirty="0" smtClean="0">
                <a:effectLst/>
                <a:latin typeface="Verdana" panose="020B0604030504040204" pitchFamily="34" charset="0"/>
                <a:ea typeface="Verdana" panose="020B0604030504040204" pitchFamily="34" charset="0"/>
              </a:rPr>
              <a:t>m</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 </a:t>
            </a:r>
            <a:r>
              <a:rPr lang="fr-FR" sz="1600" b="1" dirty="0" smtClean="0">
                <a:effectLst/>
                <a:latin typeface="Verdana" panose="020B0604030504040204" pitchFamily="34" charset="0"/>
                <a:ea typeface="Verdana" panose="020B0604030504040204" pitchFamily="34" charset="0"/>
              </a:rPr>
              <a:t>sel</a:t>
            </a:r>
            <a:r>
              <a:rPr lang="fr-FR" sz="1600" b="1" spc="-5" dirty="0" smtClean="0">
                <a:effectLst/>
                <a:latin typeface="Verdana" panose="020B0604030504040204" pitchFamily="34" charset="0"/>
                <a:ea typeface="Verdana" panose="020B0604030504040204" pitchFamily="34" charset="0"/>
              </a:rPr>
              <a:t>o</a:t>
            </a:r>
            <a:r>
              <a:rPr lang="fr-FR" sz="1600" b="1" dirty="0" smtClean="0">
                <a:effectLst/>
                <a:latin typeface="Verdana" panose="020B0604030504040204" pitchFamily="34" charset="0"/>
                <a:ea typeface="Verdana" panose="020B0604030504040204" pitchFamily="34" charset="0"/>
              </a:rPr>
              <a:t>n</a:t>
            </a:r>
            <a:r>
              <a:rPr lang="fr-FR" sz="1600" b="1" spc="10"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u</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e a</a:t>
            </a:r>
            <a:r>
              <a:rPr lang="fr-FR" sz="1600" b="1" spc="5" dirty="0" smtClean="0">
                <a:effectLst/>
                <a:latin typeface="Verdana" panose="020B0604030504040204" pitchFamily="34" charset="0"/>
                <a:ea typeface="Verdana" panose="020B0604030504040204" pitchFamily="34" charset="0"/>
              </a:rPr>
              <a:t>pp</a:t>
            </a:r>
            <a:r>
              <a:rPr lang="fr-FR" sz="1600" b="1" dirty="0" smtClean="0">
                <a:effectLst/>
                <a:latin typeface="Verdana" panose="020B0604030504040204" pitchFamily="34" charset="0"/>
                <a:ea typeface="Verdana" panose="020B0604030504040204" pitchFamily="34" charset="0"/>
              </a:rPr>
              <a:t>r</a:t>
            </a:r>
            <a:r>
              <a:rPr lang="fr-FR" sz="1600" b="1" spc="5" dirty="0" smtClean="0">
                <a:effectLst/>
                <a:latin typeface="Verdana" panose="020B0604030504040204" pitchFamily="34" charset="0"/>
                <a:ea typeface="Verdana" panose="020B0604030504040204" pitchFamily="34" charset="0"/>
              </a:rPr>
              <a:t>o</a:t>
            </a:r>
            <a:r>
              <a:rPr lang="fr-FR" sz="1600" b="1" spc="-1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is</a:t>
            </a:r>
            <a:r>
              <a:rPr lang="fr-FR" sz="1600" b="1" spc="5" dirty="0" smtClean="0">
                <a:effectLst/>
                <a:latin typeface="Verdana" panose="020B0604030504040204" pitchFamily="34" charset="0"/>
                <a:ea typeface="Verdana" panose="020B0604030504040204" pitchFamily="34" charset="0"/>
              </a:rPr>
              <a:t>t</a:t>
            </a:r>
            <a:r>
              <a:rPr lang="fr-FR" sz="1600" b="1" dirty="0" smtClean="0">
                <a:effectLst/>
                <a:latin typeface="Verdana" panose="020B0604030504040204" pitchFamily="34" charset="0"/>
                <a:ea typeface="Verdana" panose="020B0604030504040204" pitchFamily="34" charset="0"/>
              </a:rPr>
              <a:t>o</a:t>
            </a:r>
            <a:r>
              <a:rPr lang="fr-FR" sz="1600" b="1" spc="-10" dirty="0" smtClean="0">
                <a:effectLst/>
                <a:latin typeface="Verdana" panose="020B0604030504040204" pitchFamily="34" charset="0"/>
                <a:ea typeface="Verdana" panose="020B0604030504040204" pitchFamily="34" charset="0"/>
              </a:rPr>
              <a:t>r</a:t>
            </a:r>
            <a:r>
              <a:rPr lang="fr-FR" sz="1600" b="1"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endParaRPr lang="fr-FR" sz="1600" b="1" dirty="0">
              <a:solidFill>
                <a:schemeClr val="bg1"/>
              </a:solidFill>
              <a:latin typeface="Verdana" panose="020B0604030504040204" pitchFamily="34" charset="0"/>
              <a:ea typeface="Verdana" panose="020B0604030504040204" pitchFamily="34" charset="0"/>
            </a:endParaRPr>
          </a:p>
        </p:txBody>
      </p:sp>
      <p:sp>
        <p:nvSpPr>
          <p:cNvPr id="7" name="Rectangle 6"/>
          <p:cNvSpPr/>
          <p:nvPr/>
        </p:nvSpPr>
        <p:spPr>
          <a:xfrm>
            <a:off x="91736" y="0"/>
            <a:ext cx="9753600" cy="1077218"/>
          </a:xfrm>
          <a:prstGeom prst="rect">
            <a:avLst/>
          </a:prstGeom>
        </p:spPr>
        <p:txBody>
          <a:bodyPr wrap="square">
            <a:spAutoFit/>
          </a:bodyPr>
          <a:lstStyle/>
          <a:p>
            <a:r>
              <a:rPr lang="fr-FR" sz="1600" b="1" dirty="0"/>
              <a:t>II Comment les empires mondiaux, fondés par les monarchies ibériques, recomposent-ils la population du continent américain ?</a:t>
            </a:r>
            <a:r>
              <a:rPr lang="fr-FR" sz="1600" i="1" dirty="0"/>
              <a:t> /B. Bartolomé de Las Casas et la controverse de Valladolid</a:t>
            </a:r>
            <a:r>
              <a:rPr lang="fr-FR" sz="1600" i="1" dirty="0" smtClean="0"/>
              <a:t>. </a:t>
            </a:r>
            <a:r>
              <a:rPr lang="fr-FR" sz="1600" dirty="0" smtClean="0"/>
              <a:t>Sujet 2. Comment la controverse de Valladolid contribue-t-elle à la modification des équilibres démographiques des Amériques ?</a:t>
            </a:r>
          </a:p>
          <a:p>
            <a:endParaRPr lang="fr-FR" sz="1600" dirty="0"/>
          </a:p>
        </p:txBody>
      </p:sp>
      <p:sp>
        <p:nvSpPr>
          <p:cNvPr id="2" name="Rectangle 1"/>
          <p:cNvSpPr/>
          <p:nvPr/>
        </p:nvSpPr>
        <p:spPr>
          <a:xfrm>
            <a:off x="126450" y="800219"/>
            <a:ext cx="5597084" cy="6001643"/>
          </a:xfrm>
          <a:prstGeom prst="rect">
            <a:avLst/>
          </a:prstGeom>
          <a:solidFill>
            <a:schemeClr val="accent2">
              <a:lumMod val="20000"/>
              <a:lumOff val="80000"/>
            </a:schemeClr>
          </a:solidFill>
        </p:spPr>
        <p:txBody>
          <a:bodyPr wrap="square">
            <a:spAutoFit/>
          </a:bodyPr>
          <a:lstStyle/>
          <a:p>
            <a:r>
              <a:rPr lang="fr-FR" sz="1200" b="1" dirty="0" smtClean="0"/>
              <a:t>Document principal : Protestation </a:t>
            </a:r>
            <a:r>
              <a:rPr lang="fr-FR" sz="1200" b="1" dirty="0"/>
              <a:t>de Las Casas (1542)</a:t>
            </a:r>
          </a:p>
          <a:p>
            <a:pPr algn="just"/>
            <a:r>
              <a:rPr lang="fr-FR" sz="1200" dirty="0"/>
              <a:t>C’est parmi ces douces brebis [les Amérindiens], ainsi dotées par le Créateur des qualités que j’ai dites, que s’installèrent les Espagnols. Dès qu’ils les connurent, ceux-ci se comportèrent comme des loups, et des tigres et des lions, qu’on aurait dit affamés depuis des jours. Et ils n’ont rien fait depuis quarante ans et plus qu’ils sont là, sinon les tuer, les faire souffrir, les affliger, les tourmenter par des méthodes cruelles extraordinaires, nouvelles et variées, qu’on n’avait jamais vues ni entendu parler. Si bien que de 300000 qu’ils étaient à </a:t>
            </a:r>
            <a:r>
              <a:rPr lang="fr-FR" sz="1200" dirty="0" err="1"/>
              <a:t>Española</a:t>
            </a:r>
            <a:r>
              <a:rPr lang="fr-FR" sz="1200" dirty="0"/>
              <a:t>, les naturels ne sont plus aujourd’hui que 200 ! L’île de Cuba est peut-être plus longue que la distance de Valladolid [ville du nord de l’Espagne] à Rome: elle est aujourd’hui à peu près dépeuplée. L’île de San Juan et celle de la Jamaïque, îles qui furent prospères et heureuses, sont aujourd’hui vides toutes deux. Dans les Lucayes, qui étaient voisines de Cuba et d’</a:t>
            </a:r>
            <a:r>
              <a:rPr lang="fr-FR" sz="1200" dirty="0" err="1"/>
              <a:t>Española</a:t>
            </a:r>
            <a:r>
              <a:rPr lang="fr-FR" sz="1200" dirty="0"/>
              <a:t> par le Nord, et qui sont plus de 60 et dont la pire était plus fertile que la huerta [terrain riche et bien irrigué] de Séville, et la plus saine terre du monde, il ne reste plus aujourd’hui une seule créature. Les Espagnols ont tué les indigènes ou les ont enlevés pour l’île d’</a:t>
            </a:r>
            <a:r>
              <a:rPr lang="fr-FR" sz="1200" dirty="0" err="1"/>
              <a:t>Española</a:t>
            </a:r>
            <a:r>
              <a:rPr lang="fr-FR" sz="1200" dirty="0"/>
              <a:t>, où ils voyaient que les habitants disparaissaient… Quant à la grande Terre Ferme, nous sommes certains que nos Espagnols, à cause de leur cruauté et de leurs œuvres criminelles, l’ont aussi dépeuplée et désolée, alors qu’on y trouvait quantité de monde dans dix royaumes plus grands que l’Espagne. Nous tiendrons pour vrai et assuré, qu’en quarante ans, dans lesdites terres, sont morts à cause de cette tyrannie plus de 12 millions d’êtres vivants, hommes, femmes, enfants (…)</a:t>
            </a:r>
          </a:p>
          <a:p>
            <a:pPr algn="just"/>
            <a:r>
              <a:rPr lang="fr-FR" sz="1200" dirty="0"/>
              <a:t>Il y a eu deux façons principales pour ces gens qu’on appelle chrétiens, d’extirper et rayer ainsi de la terre ces malheureuses nations: la première ce furent les guerres cruelles, sanglantes, tyranniques; la seconde fut, après la mort de tous ceux qui pouvaient aspirer à la liberté et combattre pour elle – car tous les chefs et les hommes Indiens sont courageux – une oppression, une servitude si dure, si horrible que jamais des bêtes n’y ont été soumises. La raison pour laquelle les chrétiens ont détruit une si grande quantité d’êtres humains, a été seulement le désir insatiable de l’or, l’envie de s’emplir de richesses dans le délai le plus rapide possible, afin de s’élever à des niveaux sociaux qui n’étaient pas dignes de leur personne. »</a:t>
            </a:r>
          </a:p>
          <a:p>
            <a:pPr algn="r"/>
            <a:r>
              <a:rPr lang="fr-FR" sz="1200" b="1" dirty="0"/>
              <a:t>Extrait tiré de : Bartolomé De Las Casas (1542), </a:t>
            </a:r>
            <a:r>
              <a:rPr lang="fr-FR" sz="1200" b="1" dirty="0" err="1"/>
              <a:t>Brevisima</a:t>
            </a:r>
            <a:r>
              <a:rPr lang="fr-FR" sz="1200" b="1" dirty="0"/>
              <a:t> </a:t>
            </a:r>
            <a:r>
              <a:rPr lang="fr-FR" sz="1200" b="1" dirty="0" err="1"/>
              <a:t>Relacion</a:t>
            </a:r>
            <a:r>
              <a:rPr lang="fr-FR" sz="1200" b="1" dirty="0"/>
              <a:t> de la </a:t>
            </a:r>
            <a:r>
              <a:rPr lang="fr-FR" sz="1200" b="1" dirty="0" err="1"/>
              <a:t>destruccion</a:t>
            </a:r>
            <a:r>
              <a:rPr lang="fr-FR" sz="1200" b="1" dirty="0"/>
              <a:t> de las </a:t>
            </a:r>
            <a:r>
              <a:rPr lang="fr-FR" sz="1200" b="1" dirty="0" err="1"/>
              <a:t>Indias</a:t>
            </a:r>
            <a:r>
              <a:rPr lang="fr-FR" sz="1200" b="1" dirty="0"/>
              <a:t> (Très brève relation de la destruction des Indes</a:t>
            </a:r>
            <a:r>
              <a:rPr lang="fr-FR" sz="1200" b="1" dirty="0" smtClean="0"/>
              <a:t>).</a:t>
            </a:r>
            <a:endParaRPr lang="fr-FR" sz="1200" b="1" dirty="0"/>
          </a:p>
        </p:txBody>
      </p:sp>
      <p:cxnSp>
        <p:nvCxnSpPr>
          <p:cNvPr id="8" name="Connecteur droit 7"/>
          <p:cNvCxnSpPr/>
          <p:nvPr/>
        </p:nvCxnSpPr>
        <p:spPr>
          <a:xfrm>
            <a:off x="5787760" y="844945"/>
            <a:ext cx="0" cy="59569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885894" y="800219"/>
            <a:ext cx="3708333" cy="3600986"/>
          </a:xfrm>
          <a:prstGeom prst="rect">
            <a:avLst/>
          </a:prstGeom>
          <a:solidFill>
            <a:schemeClr val="accent6">
              <a:lumMod val="20000"/>
              <a:lumOff val="80000"/>
            </a:schemeClr>
          </a:solidFill>
        </p:spPr>
        <p:txBody>
          <a:bodyPr wrap="square">
            <a:spAutoFit/>
          </a:bodyPr>
          <a:lstStyle/>
          <a:p>
            <a:r>
              <a:rPr lang="fr-FR" sz="1200" b="1" dirty="0" smtClean="0"/>
              <a:t>Document source 1 </a:t>
            </a:r>
            <a:r>
              <a:rPr lang="fr-FR" sz="1200" b="1" dirty="0"/>
              <a:t>: L’œuvre « civilisatrice » des Espagnols en Amérique</a:t>
            </a:r>
          </a:p>
          <a:p>
            <a:pPr algn="just"/>
            <a:r>
              <a:rPr lang="fr-FR" sz="1200" dirty="0"/>
              <a:t>« Des ecclésiastiques envoyés par le roi ont enseigné aux Indiens la doctrine chrétienne qui conduit au salut. De plus, la justice royale est telle que personne ne peut plus nuire au voisin, et que les meurtres, les sacrifices si fréquents naguère, ont désormais disparu. Les Indiens peuvent circuler en sécurité sur toutes les routes et vaquer en paix à leurs occupations. Le Roi les a libérés du portage et de la servitude, leur a fait connaître le pain, le vin, l’huile et bien d’autres vivres, les vêtements de laine, de soie, de lin, les chevaux, les vaches, des outils, des armes et de nombreux objets venus d’Espagne ; il leur a fait apprendre certains métiers, certains commerces qui les font très bien vivre. Les mêmes avantages attendent les Indiens qui embrasseront notre Sainte Religion et rendront hommage à notre Roi. »</a:t>
            </a:r>
          </a:p>
          <a:p>
            <a:pPr algn="r"/>
            <a:r>
              <a:rPr lang="fr-FR" sz="1200" b="1" dirty="0"/>
              <a:t>Ordonnance générale de Philippe Il (1573).</a:t>
            </a:r>
          </a:p>
        </p:txBody>
      </p:sp>
      <p:sp>
        <p:nvSpPr>
          <p:cNvPr id="9" name="ZoneTexte 8"/>
          <p:cNvSpPr txBox="1"/>
          <p:nvPr/>
        </p:nvSpPr>
        <p:spPr>
          <a:xfrm>
            <a:off x="5885894" y="4445594"/>
            <a:ext cx="3708333" cy="2123658"/>
          </a:xfrm>
          <a:prstGeom prst="rect">
            <a:avLst/>
          </a:prstGeom>
          <a:noFill/>
        </p:spPr>
        <p:txBody>
          <a:bodyPr wrap="square" rtlCol="0">
            <a:spAutoFit/>
          </a:bodyPr>
          <a:lstStyle/>
          <a:p>
            <a:r>
              <a:rPr lang="fr-FR" sz="1200" b="1" dirty="0" smtClean="0"/>
              <a:t>Analyse du document principal :</a:t>
            </a:r>
          </a:p>
          <a:p>
            <a:r>
              <a:rPr lang="fr-FR" sz="1200" i="1" dirty="0" smtClean="0"/>
              <a:t>Je construit une conclusion</a:t>
            </a:r>
          </a:p>
          <a:p>
            <a:pPr marL="228600" indent="-228600">
              <a:buAutoNum type="arabicPeriod"/>
            </a:pPr>
            <a:r>
              <a:rPr lang="fr-FR" sz="1200" dirty="0" smtClean="0"/>
              <a:t>Déterminez, à partir du document principal et des documents source et analyse, les conséquences de la conquête espagnole. </a:t>
            </a:r>
          </a:p>
          <a:p>
            <a:pPr marL="228600" indent="-228600">
              <a:buAutoNum type="arabicPeriod"/>
            </a:pPr>
            <a:r>
              <a:rPr lang="fr-FR" sz="1200" dirty="0" smtClean="0"/>
              <a:t>Interrogez le document en fonction de :</a:t>
            </a:r>
          </a:p>
          <a:p>
            <a:r>
              <a:rPr lang="fr-FR" sz="1200" dirty="0" smtClean="0"/>
              <a:t>     - La crédibilité de la source</a:t>
            </a:r>
          </a:p>
          <a:p>
            <a:r>
              <a:rPr lang="fr-FR" sz="1200" dirty="0"/>
              <a:t> </a:t>
            </a:r>
            <a:r>
              <a:rPr lang="fr-FR" sz="1200" dirty="0" smtClean="0"/>
              <a:t>    - La crédibilité du message</a:t>
            </a:r>
          </a:p>
          <a:p>
            <a:r>
              <a:rPr lang="fr-FR" sz="1200" dirty="0"/>
              <a:t> </a:t>
            </a:r>
            <a:r>
              <a:rPr lang="fr-FR" sz="1200" dirty="0" smtClean="0"/>
              <a:t>    - Le message de l’auteur dans le cadre de la    controverse de Valladolid</a:t>
            </a:r>
          </a:p>
          <a:p>
            <a:endParaRPr lang="fr-FR" sz="1200" dirty="0"/>
          </a:p>
        </p:txBody>
      </p:sp>
    </p:spTree>
    <p:extLst>
      <p:ext uri="{BB962C8B-B14F-4D97-AF65-F5344CB8AC3E}">
        <p14:creationId xmlns:p14="http://schemas.microsoft.com/office/powerpoint/2010/main" val="2742237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6267" y="58845"/>
            <a:ext cx="3409416" cy="6740307"/>
          </a:xfrm>
          <a:prstGeom prst="rect">
            <a:avLst/>
          </a:prstGeom>
          <a:solidFill>
            <a:schemeClr val="accent1">
              <a:lumMod val="40000"/>
              <a:lumOff val="60000"/>
            </a:schemeClr>
          </a:solidFill>
        </p:spPr>
        <p:txBody>
          <a:bodyPr wrap="square">
            <a:spAutoFit/>
          </a:bodyPr>
          <a:lstStyle/>
          <a:p>
            <a:pPr algn="just"/>
            <a:r>
              <a:rPr lang="fr-FR" sz="1200" b="1" dirty="0" smtClean="0"/>
              <a:t>Document d’analyse 1. Les contre arguments du chanoine </a:t>
            </a:r>
            <a:r>
              <a:rPr lang="fr-FR" sz="1200" b="1" dirty="0" err="1" smtClean="0"/>
              <a:t>Sepulveda</a:t>
            </a:r>
            <a:r>
              <a:rPr lang="fr-FR" sz="1200" b="1" dirty="0" smtClean="0"/>
              <a:t> face à Las Casas lors de la controverse de Valladolid</a:t>
            </a:r>
          </a:p>
          <a:p>
            <a:pPr algn="just"/>
            <a:r>
              <a:rPr lang="fr-FR" sz="1200" dirty="0" err="1" smtClean="0"/>
              <a:t>Apologia</a:t>
            </a:r>
            <a:r>
              <a:rPr lang="fr-FR" sz="1200" dirty="0" smtClean="0"/>
              <a:t> </a:t>
            </a:r>
            <a:r>
              <a:rPr lang="fr-FR" sz="1200" dirty="0"/>
              <a:t>ou </a:t>
            </a:r>
            <a:r>
              <a:rPr lang="fr-FR" sz="1200" dirty="0" err="1"/>
              <a:t>Suma</a:t>
            </a:r>
            <a:r>
              <a:rPr lang="fr-FR" sz="1200" dirty="0"/>
              <a:t> du chanoine </a:t>
            </a:r>
            <a:r>
              <a:rPr lang="fr-FR" sz="1200" dirty="0" err="1"/>
              <a:t>Sepulveda</a:t>
            </a:r>
            <a:r>
              <a:rPr lang="fr-FR" sz="1200" dirty="0"/>
              <a:t> chroniqueur royal est le résumé de son Démocrates II </a:t>
            </a:r>
            <a:r>
              <a:rPr lang="fr-FR" sz="1200" dirty="0" err="1"/>
              <a:t>vel</a:t>
            </a:r>
            <a:r>
              <a:rPr lang="fr-FR" sz="1200" dirty="0"/>
              <a:t> De </a:t>
            </a:r>
            <a:r>
              <a:rPr lang="fr-FR" sz="1200" dirty="0" err="1"/>
              <a:t>justis</a:t>
            </a:r>
            <a:r>
              <a:rPr lang="fr-FR" sz="1200" dirty="0"/>
              <a:t> belli </a:t>
            </a:r>
            <a:r>
              <a:rPr lang="fr-FR" sz="1200" dirty="0" err="1"/>
              <a:t>causis</a:t>
            </a:r>
            <a:r>
              <a:rPr lang="fr-FR" sz="1200" dirty="0"/>
              <a:t> imprimé Rome en 1550 ; ni l’un ni autre de ces textes pourtant favorables la domination du Roi de Castille sur les territoires découverts ne reçurent autorisation d’être publiés en Espagne. Dans la lettre introductive </a:t>
            </a:r>
            <a:r>
              <a:rPr lang="fr-FR" sz="1200" dirty="0" err="1"/>
              <a:t>Sepulveda</a:t>
            </a:r>
            <a:r>
              <a:rPr lang="fr-FR" sz="1200" dirty="0"/>
              <a:t> accuse nommément Las Casas qui «  jusqu’à présent n’a cessé de nous tourmenter » d’être responsable des « maux des Indes » (les révoltes ou demi-révoltes qui secouaient les royaumes outre-mer depuis la publication des Lois nouvelles) car il est incapable de se tenir tranquille. Dans une première partie </a:t>
            </a:r>
            <a:r>
              <a:rPr lang="fr-FR" sz="1200" dirty="0" err="1"/>
              <a:t>Sepulveda</a:t>
            </a:r>
            <a:r>
              <a:rPr lang="fr-FR" sz="1200" dirty="0"/>
              <a:t> invoque autorité Aristote et de saint Thomas Aquin ; d’après ceux-ci les barbares qui manquent d’entendement et ont des coutumes dépravées et tels seraient les Indiens doivent être soumis au besoin par la force des peuples dont le mode de vie est supérieur (en l’occurrence les chrétiens espagnols). L’idolâtrie est ailleurs une raison suffisante pour que les gouvernants chrétiens soient autorisés à faire la guerre. Dans le cas des Indiens s’y ajoute l’obligation de délivrer des innocents voués au sacrifice. L’efficacité même de la prédication chrétienne – à-laquelle les souverains espagnols sont obligés par les bulles de concession - exige que les évangélisateurs soient précédés ou accompagnés par des forces armées. </a:t>
            </a:r>
          </a:p>
          <a:p>
            <a:r>
              <a:rPr lang="fr-FR" sz="1200" dirty="0" err="1" smtClean="0"/>
              <a:t>Mahn</a:t>
            </a:r>
            <a:r>
              <a:rPr lang="fr-FR" sz="1200" dirty="0" smtClean="0"/>
              <a:t>-Lot Marianne. Juan </a:t>
            </a:r>
            <a:r>
              <a:rPr lang="fr-FR" sz="1200" dirty="0" err="1" smtClean="0"/>
              <a:t>Ginés</a:t>
            </a:r>
            <a:r>
              <a:rPr lang="fr-FR" sz="1200" dirty="0" smtClean="0"/>
              <a:t> de </a:t>
            </a:r>
            <a:r>
              <a:rPr lang="fr-FR" sz="1200" dirty="0" err="1" smtClean="0"/>
              <a:t>Sepulveda</a:t>
            </a:r>
            <a:r>
              <a:rPr lang="fr-FR" sz="1200" dirty="0" smtClean="0"/>
              <a:t>, </a:t>
            </a:r>
            <a:r>
              <a:rPr lang="fr-FR" sz="1200" dirty="0" err="1" smtClean="0"/>
              <a:t>Fray</a:t>
            </a:r>
            <a:r>
              <a:rPr lang="fr-FR" sz="1200" dirty="0" smtClean="0"/>
              <a:t> Bartolomé de Las Casas. </a:t>
            </a:r>
            <a:r>
              <a:rPr lang="fr-FR" sz="1200" dirty="0" err="1" smtClean="0"/>
              <a:t>Apologia</a:t>
            </a:r>
            <a:r>
              <a:rPr lang="fr-FR" sz="1200" dirty="0" smtClean="0"/>
              <a:t>. In: Annales. Economies, sociétés, civilisations. 32ᵉ année, N. 1, 1977. pp. 138-140</a:t>
            </a:r>
            <a:endParaRPr lang="fr-FR" sz="1200" dirty="0"/>
          </a:p>
        </p:txBody>
      </p:sp>
      <p:pic>
        <p:nvPicPr>
          <p:cNvPr id="5" name="Image 4"/>
          <p:cNvPicPr>
            <a:picLocks noChangeAspect="1"/>
          </p:cNvPicPr>
          <p:nvPr/>
        </p:nvPicPr>
        <p:blipFill rotWithShape="1">
          <a:blip r:embed="rId2"/>
          <a:srcRect l="27581" r="41721"/>
          <a:stretch/>
        </p:blipFill>
        <p:spPr>
          <a:xfrm>
            <a:off x="0" y="0"/>
            <a:ext cx="1677880" cy="6858000"/>
          </a:xfrm>
          <a:prstGeom prst="rect">
            <a:avLst/>
          </a:prstGeom>
        </p:spPr>
      </p:pic>
      <p:sp>
        <p:nvSpPr>
          <p:cNvPr id="8" name="Rectangle 7"/>
          <p:cNvSpPr/>
          <p:nvPr/>
        </p:nvSpPr>
        <p:spPr>
          <a:xfrm rot="5400000">
            <a:off x="-2670538" y="3275111"/>
            <a:ext cx="6858001" cy="307777"/>
          </a:xfrm>
          <a:prstGeom prst="rect">
            <a:avLst/>
          </a:prstGeom>
          <a:solidFill>
            <a:schemeClr val="bg1"/>
          </a:solidFill>
        </p:spPr>
        <p:txBody>
          <a:bodyPr wrap="square">
            <a:spAutoFit/>
          </a:bodyPr>
          <a:lstStyle/>
          <a:p>
            <a:pPr marL="66675">
              <a:spcAft>
                <a:spcPts val="0"/>
              </a:spcAft>
            </a:pPr>
            <a:r>
              <a:rPr lang="fr-FR" sz="1400" b="1" dirty="0">
                <a:latin typeface="Verdana" panose="020B0604030504040204" pitchFamily="34" charset="0"/>
                <a:ea typeface="Verdana" panose="020B0604030504040204" pitchFamily="34" charset="0"/>
              </a:rPr>
              <a:t>L</a:t>
            </a:r>
            <a:r>
              <a:rPr lang="fr-FR" sz="1400" b="1" spc="-10" dirty="0">
                <a:latin typeface="Verdana" panose="020B0604030504040204" pitchFamily="34" charset="0"/>
                <a:ea typeface="Verdana" panose="020B0604030504040204" pitchFamily="34" charset="0"/>
              </a:rPr>
              <a:t>’</a:t>
            </a:r>
            <a:r>
              <a:rPr lang="fr-FR" sz="1400" b="1" dirty="0">
                <a:latin typeface="Verdana" panose="020B0604030504040204" pitchFamily="34" charset="0"/>
                <a:ea typeface="Verdana" panose="020B0604030504040204" pitchFamily="34" charset="0"/>
              </a:rPr>
              <a:t>a</a:t>
            </a:r>
            <a:r>
              <a:rPr lang="fr-FR" sz="1400" b="1" spc="5" dirty="0">
                <a:latin typeface="Verdana" panose="020B0604030504040204" pitchFamily="34" charset="0"/>
                <a:ea typeface="Verdana" panose="020B0604030504040204" pitchFamily="34" charset="0"/>
              </a:rPr>
              <a:t>n</a:t>
            </a:r>
            <a:r>
              <a:rPr lang="fr-FR" sz="1400" b="1" dirty="0">
                <a:latin typeface="Verdana" panose="020B0604030504040204" pitchFamily="34" charset="0"/>
                <a:ea typeface="Verdana" panose="020B0604030504040204" pitchFamily="34" charset="0"/>
              </a:rPr>
              <a:t>alyse </a:t>
            </a:r>
            <a:r>
              <a:rPr lang="fr-FR" sz="1400" b="1" spc="-5" dirty="0">
                <a:latin typeface="Verdana" panose="020B0604030504040204" pitchFamily="34" charset="0"/>
                <a:ea typeface="Verdana" panose="020B0604030504040204" pitchFamily="34" charset="0"/>
              </a:rPr>
              <a:t>c</a:t>
            </a:r>
            <a:r>
              <a:rPr lang="fr-FR" sz="1400" b="1" dirty="0">
                <a:latin typeface="Verdana" panose="020B0604030504040204" pitchFamily="34" charset="0"/>
                <a:ea typeface="Verdana" panose="020B0604030504040204" pitchFamily="34" charset="0"/>
              </a:rPr>
              <a:t>r</a:t>
            </a:r>
            <a:r>
              <a:rPr lang="fr-FR" sz="1400" b="1" spc="-10" dirty="0">
                <a:latin typeface="Verdana" panose="020B0604030504040204" pitchFamily="34" charset="0"/>
                <a:ea typeface="Verdana" panose="020B0604030504040204" pitchFamily="34" charset="0"/>
              </a:rPr>
              <a:t>i</a:t>
            </a:r>
            <a:r>
              <a:rPr lang="fr-FR" sz="1400" b="1" spc="5" dirty="0">
                <a:latin typeface="Verdana" panose="020B0604030504040204" pitchFamily="34" charset="0"/>
                <a:ea typeface="Verdana" panose="020B0604030504040204" pitchFamily="34" charset="0"/>
              </a:rPr>
              <a:t>t</a:t>
            </a:r>
            <a:r>
              <a:rPr lang="fr-FR" sz="1400" b="1" spc="-10" dirty="0">
                <a:latin typeface="Verdana" panose="020B0604030504040204" pitchFamily="34" charset="0"/>
                <a:ea typeface="Verdana" panose="020B0604030504040204" pitchFamily="34" charset="0"/>
              </a:rPr>
              <a:t>i</a:t>
            </a:r>
            <a:r>
              <a:rPr lang="fr-FR" sz="1400" b="1" spc="5" dirty="0">
                <a:latin typeface="Verdana" panose="020B0604030504040204" pitchFamily="34" charset="0"/>
                <a:ea typeface="Verdana" panose="020B0604030504040204" pitchFamily="34" charset="0"/>
              </a:rPr>
              <a:t>q</a:t>
            </a:r>
            <a:r>
              <a:rPr lang="fr-FR" sz="1400" b="1" spc="20" dirty="0">
                <a:latin typeface="Verdana" panose="020B0604030504040204" pitchFamily="34" charset="0"/>
                <a:ea typeface="Verdana" panose="020B0604030504040204" pitchFamily="34" charset="0"/>
              </a:rPr>
              <a:t>u</a:t>
            </a:r>
            <a:r>
              <a:rPr lang="fr-FR" sz="1400" b="1" dirty="0">
                <a:latin typeface="Verdana" panose="020B0604030504040204" pitchFamily="34" charset="0"/>
                <a:ea typeface="Verdana" panose="020B0604030504040204" pitchFamily="34" charset="0"/>
              </a:rPr>
              <a:t>e</a:t>
            </a:r>
            <a:r>
              <a:rPr lang="fr-FR" sz="1400" b="1" spc="-5" dirty="0">
                <a:latin typeface="Verdana" panose="020B0604030504040204" pitchFamily="34" charset="0"/>
                <a:ea typeface="Verdana" panose="020B0604030504040204" pitchFamily="34" charset="0"/>
              </a:rPr>
              <a:t> </a:t>
            </a:r>
            <a:r>
              <a:rPr lang="fr-FR" sz="1400" b="1" spc="5" dirty="0">
                <a:latin typeface="Verdana" panose="020B0604030504040204" pitchFamily="34" charset="0"/>
                <a:ea typeface="Verdana" panose="020B0604030504040204" pitchFamily="34" charset="0"/>
              </a:rPr>
              <a:t>d</a:t>
            </a:r>
            <a:r>
              <a:rPr lang="fr-FR" sz="1400" b="1" spc="-10" dirty="0">
                <a:latin typeface="Verdana" panose="020B0604030504040204" pitchFamily="34" charset="0"/>
                <a:ea typeface="Verdana" panose="020B0604030504040204" pitchFamily="34" charset="0"/>
              </a:rPr>
              <a:t>’</a:t>
            </a:r>
            <a:r>
              <a:rPr lang="fr-FR" sz="1400" b="1" spc="5" dirty="0">
                <a:latin typeface="Verdana" panose="020B0604030504040204" pitchFamily="34" charset="0"/>
                <a:ea typeface="Verdana" panose="020B0604030504040204" pitchFamily="34" charset="0"/>
              </a:rPr>
              <a:t>u</a:t>
            </a:r>
            <a:r>
              <a:rPr lang="fr-FR" sz="1400" b="1" dirty="0">
                <a:latin typeface="Verdana" panose="020B0604030504040204" pitchFamily="34" charset="0"/>
                <a:ea typeface="Verdana" panose="020B0604030504040204" pitchFamily="34" charset="0"/>
              </a:rPr>
              <a:t>n </a:t>
            </a:r>
            <a:r>
              <a:rPr lang="fr-FR" sz="1400" b="1" spc="5" dirty="0">
                <a:latin typeface="Verdana" panose="020B0604030504040204" pitchFamily="34" charset="0"/>
                <a:ea typeface="Verdana" panose="020B0604030504040204" pitchFamily="34" charset="0"/>
              </a:rPr>
              <a:t>d</a:t>
            </a:r>
            <a:r>
              <a:rPr lang="fr-FR" sz="1400" b="1" dirty="0">
                <a:latin typeface="Verdana" panose="020B0604030504040204" pitchFamily="34" charset="0"/>
                <a:ea typeface="Verdana" panose="020B0604030504040204" pitchFamily="34" charset="0"/>
              </a:rPr>
              <a:t>o</a:t>
            </a:r>
            <a:r>
              <a:rPr lang="fr-FR" sz="1400" b="1" spc="-5" dirty="0">
                <a:latin typeface="Verdana" panose="020B0604030504040204" pitchFamily="34" charset="0"/>
                <a:ea typeface="Verdana" panose="020B0604030504040204" pitchFamily="34" charset="0"/>
              </a:rPr>
              <a:t>c</a:t>
            </a:r>
            <a:r>
              <a:rPr lang="fr-FR" sz="1400" b="1" spc="5" dirty="0">
                <a:latin typeface="Verdana" panose="020B0604030504040204" pitchFamily="34" charset="0"/>
                <a:ea typeface="Verdana" panose="020B0604030504040204" pitchFamily="34" charset="0"/>
              </a:rPr>
              <a:t>u</a:t>
            </a:r>
            <a:r>
              <a:rPr lang="fr-FR" sz="1400" b="1" spc="-10" dirty="0">
                <a:latin typeface="Verdana" panose="020B0604030504040204" pitchFamily="34" charset="0"/>
                <a:ea typeface="Verdana" panose="020B0604030504040204" pitchFamily="34" charset="0"/>
              </a:rPr>
              <a:t>m</a:t>
            </a:r>
            <a:r>
              <a:rPr lang="fr-FR" sz="1400" b="1" dirty="0">
                <a:latin typeface="Verdana" panose="020B0604030504040204" pitchFamily="34" charset="0"/>
                <a:ea typeface="Verdana" panose="020B0604030504040204" pitchFamily="34" charset="0"/>
              </a:rPr>
              <a:t>e</a:t>
            </a:r>
            <a:r>
              <a:rPr lang="fr-FR" sz="1400" b="1" spc="-5" dirty="0">
                <a:latin typeface="Verdana" panose="020B0604030504040204" pitchFamily="34" charset="0"/>
                <a:ea typeface="Verdana" panose="020B0604030504040204" pitchFamily="34" charset="0"/>
              </a:rPr>
              <a:t>n</a:t>
            </a:r>
            <a:r>
              <a:rPr lang="fr-FR" sz="1400" b="1" dirty="0">
                <a:latin typeface="Verdana" panose="020B0604030504040204" pitchFamily="34" charset="0"/>
                <a:ea typeface="Verdana" panose="020B0604030504040204" pitchFamily="34" charset="0"/>
              </a:rPr>
              <a:t>t</a:t>
            </a:r>
            <a:r>
              <a:rPr lang="fr-FR" sz="1400" b="1" spc="10" dirty="0">
                <a:latin typeface="Verdana" panose="020B0604030504040204" pitchFamily="34" charset="0"/>
                <a:ea typeface="Verdana" panose="020B0604030504040204" pitchFamily="34" charset="0"/>
              </a:rPr>
              <a:t> </a:t>
            </a:r>
            <a:r>
              <a:rPr lang="fr-FR" sz="1400" b="1" dirty="0">
                <a:latin typeface="Verdana" panose="020B0604030504040204" pitchFamily="34" charset="0"/>
                <a:ea typeface="Verdana" panose="020B0604030504040204" pitchFamily="34" charset="0"/>
              </a:rPr>
              <a:t>sel</a:t>
            </a:r>
            <a:r>
              <a:rPr lang="fr-FR" sz="1400" b="1" spc="-5" dirty="0">
                <a:latin typeface="Verdana" panose="020B0604030504040204" pitchFamily="34" charset="0"/>
                <a:ea typeface="Verdana" panose="020B0604030504040204" pitchFamily="34" charset="0"/>
              </a:rPr>
              <a:t>o</a:t>
            </a:r>
            <a:r>
              <a:rPr lang="fr-FR" sz="1400" b="1" dirty="0">
                <a:latin typeface="Verdana" panose="020B0604030504040204" pitchFamily="34" charset="0"/>
                <a:ea typeface="Verdana" panose="020B0604030504040204" pitchFamily="34" charset="0"/>
              </a:rPr>
              <a:t>n</a:t>
            </a:r>
            <a:r>
              <a:rPr lang="fr-FR" sz="1400" b="1" spc="10" dirty="0">
                <a:latin typeface="Verdana" panose="020B0604030504040204" pitchFamily="34" charset="0"/>
                <a:ea typeface="Verdana" panose="020B0604030504040204" pitchFamily="34" charset="0"/>
              </a:rPr>
              <a:t> </a:t>
            </a:r>
            <a:r>
              <a:rPr lang="fr-FR" sz="1400" b="1" spc="-5" dirty="0">
                <a:latin typeface="Verdana" panose="020B0604030504040204" pitchFamily="34" charset="0"/>
                <a:ea typeface="Verdana" panose="020B0604030504040204" pitchFamily="34" charset="0"/>
              </a:rPr>
              <a:t>u</a:t>
            </a:r>
            <a:r>
              <a:rPr lang="fr-FR" sz="1400" b="1" spc="5" dirty="0">
                <a:latin typeface="Verdana" panose="020B0604030504040204" pitchFamily="34" charset="0"/>
                <a:ea typeface="Verdana" panose="020B0604030504040204" pitchFamily="34" charset="0"/>
              </a:rPr>
              <a:t>n</a:t>
            </a:r>
            <a:r>
              <a:rPr lang="fr-FR" sz="1400" b="1" dirty="0">
                <a:latin typeface="Verdana" panose="020B0604030504040204" pitchFamily="34" charset="0"/>
                <a:ea typeface="Verdana" panose="020B0604030504040204" pitchFamily="34" charset="0"/>
              </a:rPr>
              <a:t>e a</a:t>
            </a:r>
            <a:r>
              <a:rPr lang="fr-FR" sz="1400" b="1" spc="5" dirty="0">
                <a:latin typeface="Verdana" panose="020B0604030504040204" pitchFamily="34" charset="0"/>
                <a:ea typeface="Verdana" panose="020B0604030504040204" pitchFamily="34" charset="0"/>
              </a:rPr>
              <a:t>pp</a:t>
            </a:r>
            <a:r>
              <a:rPr lang="fr-FR" sz="1400" b="1" dirty="0">
                <a:latin typeface="Verdana" panose="020B0604030504040204" pitchFamily="34" charset="0"/>
                <a:ea typeface="Verdana" panose="020B0604030504040204" pitchFamily="34" charset="0"/>
              </a:rPr>
              <a:t>r</a:t>
            </a:r>
            <a:r>
              <a:rPr lang="fr-FR" sz="1400" b="1" spc="5" dirty="0">
                <a:latin typeface="Verdana" panose="020B0604030504040204" pitchFamily="34" charset="0"/>
                <a:ea typeface="Verdana" panose="020B0604030504040204" pitchFamily="34" charset="0"/>
              </a:rPr>
              <a:t>o</a:t>
            </a:r>
            <a:r>
              <a:rPr lang="fr-FR" sz="1400" b="1" spc="-15" dirty="0">
                <a:latin typeface="Verdana" panose="020B0604030504040204" pitchFamily="34" charset="0"/>
                <a:ea typeface="Verdana" panose="020B0604030504040204" pitchFamily="34" charset="0"/>
              </a:rPr>
              <a:t>c</a:t>
            </a:r>
            <a:r>
              <a:rPr lang="fr-FR" sz="1400" b="1" spc="5" dirty="0">
                <a:latin typeface="Verdana" panose="020B0604030504040204" pitchFamily="34" charset="0"/>
                <a:ea typeface="Verdana" panose="020B0604030504040204" pitchFamily="34" charset="0"/>
              </a:rPr>
              <a:t>h</a:t>
            </a:r>
            <a:r>
              <a:rPr lang="fr-FR" sz="1400" b="1" dirty="0">
                <a:latin typeface="Verdana" panose="020B0604030504040204" pitchFamily="34" charset="0"/>
                <a:ea typeface="Verdana" panose="020B0604030504040204" pitchFamily="34" charset="0"/>
              </a:rPr>
              <a:t>e</a:t>
            </a:r>
            <a:r>
              <a:rPr lang="fr-FR" sz="1400" b="1" spc="-5" dirty="0">
                <a:latin typeface="Verdana" panose="020B0604030504040204" pitchFamily="34" charset="0"/>
                <a:ea typeface="Verdana" panose="020B0604030504040204" pitchFamily="34" charset="0"/>
              </a:rPr>
              <a:t> </a:t>
            </a:r>
            <a:r>
              <a:rPr lang="fr-FR" sz="1400" b="1" spc="5" dirty="0">
                <a:latin typeface="Verdana" panose="020B0604030504040204" pitchFamily="34" charset="0"/>
                <a:ea typeface="Verdana" panose="020B0604030504040204" pitchFamily="34" charset="0"/>
              </a:rPr>
              <a:t>h</a:t>
            </a:r>
            <a:r>
              <a:rPr lang="fr-FR" sz="1400" b="1" dirty="0">
                <a:latin typeface="Verdana" panose="020B0604030504040204" pitchFamily="34" charset="0"/>
                <a:ea typeface="Verdana" panose="020B0604030504040204" pitchFamily="34" charset="0"/>
              </a:rPr>
              <a:t>is</a:t>
            </a:r>
            <a:r>
              <a:rPr lang="fr-FR" sz="1400" b="1" spc="5" dirty="0">
                <a:latin typeface="Verdana" panose="020B0604030504040204" pitchFamily="34" charset="0"/>
                <a:ea typeface="Verdana" panose="020B0604030504040204" pitchFamily="34" charset="0"/>
              </a:rPr>
              <a:t>t</a:t>
            </a:r>
            <a:r>
              <a:rPr lang="fr-FR" sz="1400" b="1" dirty="0">
                <a:latin typeface="Verdana" panose="020B0604030504040204" pitchFamily="34" charset="0"/>
                <a:ea typeface="Verdana" panose="020B0604030504040204" pitchFamily="34" charset="0"/>
              </a:rPr>
              <a:t>o</a:t>
            </a:r>
            <a:r>
              <a:rPr lang="fr-FR" sz="1400" b="1" spc="-10" dirty="0">
                <a:latin typeface="Verdana" panose="020B0604030504040204" pitchFamily="34" charset="0"/>
                <a:ea typeface="Verdana" panose="020B0604030504040204" pitchFamily="34" charset="0"/>
              </a:rPr>
              <a:t>r</a:t>
            </a:r>
            <a:r>
              <a:rPr lang="fr-FR" sz="1400" b="1" dirty="0">
                <a:latin typeface="Verdana" panose="020B0604030504040204" pitchFamily="34" charset="0"/>
                <a:ea typeface="Verdana" panose="020B0604030504040204" pitchFamily="34" charset="0"/>
              </a:rPr>
              <a:t>i</a:t>
            </a:r>
            <a:r>
              <a:rPr lang="fr-FR" sz="1400" b="1" spc="5" dirty="0">
                <a:latin typeface="Verdana" panose="020B0604030504040204" pitchFamily="34" charset="0"/>
                <a:ea typeface="Verdana" panose="020B0604030504040204" pitchFamily="34" charset="0"/>
              </a:rPr>
              <a:t>q</a:t>
            </a:r>
            <a:r>
              <a:rPr lang="fr-FR" sz="1400" b="1" spc="-5" dirty="0">
                <a:latin typeface="Verdana" panose="020B0604030504040204" pitchFamily="34" charset="0"/>
                <a:ea typeface="Verdana" panose="020B0604030504040204" pitchFamily="34" charset="0"/>
              </a:rPr>
              <a:t>u</a:t>
            </a:r>
            <a:r>
              <a:rPr lang="fr-FR" sz="1400" b="1" dirty="0">
                <a:latin typeface="Verdana" panose="020B0604030504040204" pitchFamily="34" charset="0"/>
                <a:ea typeface="Verdana" panose="020B0604030504040204" pitchFamily="34" charset="0"/>
              </a:rPr>
              <a:t>e</a:t>
            </a:r>
            <a:endParaRPr lang="fr-FR" sz="1400" b="1" dirty="0">
              <a:solidFill>
                <a:schemeClr val="bg1"/>
              </a:solidFill>
              <a:latin typeface="Verdana" panose="020B0604030504040204" pitchFamily="34" charset="0"/>
              <a:ea typeface="Verdana" panose="020B0604030504040204" pitchFamily="34" charset="0"/>
            </a:endParaRPr>
          </a:p>
        </p:txBody>
      </p:sp>
      <p:graphicFrame>
        <p:nvGraphicFramePr>
          <p:cNvPr id="9" name="Graphique 8"/>
          <p:cNvGraphicFramePr/>
          <p:nvPr>
            <p:extLst/>
          </p:nvPr>
        </p:nvGraphicFramePr>
        <p:xfrm>
          <a:off x="5264070" y="58845"/>
          <a:ext cx="6800683" cy="5321023"/>
        </p:xfrm>
        <a:graphic>
          <a:graphicData uri="http://schemas.openxmlformats.org/drawingml/2006/chart">
            <c:chart xmlns:c="http://schemas.openxmlformats.org/drawingml/2006/chart" xmlns:r="http://schemas.openxmlformats.org/officeDocument/2006/relationships" r:id="rId3"/>
          </a:graphicData>
        </a:graphic>
      </p:graphicFrame>
      <p:sp>
        <p:nvSpPr>
          <p:cNvPr id="10" name="ZoneTexte 9"/>
          <p:cNvSpPr txBox="1"/>
          <p:nvPr/>
        </p:nvSpPr>
        <p:spPr>
          <a:xfrm>
            <a:off x="5264069" y="5452060"/>
            <a:ext cx="6800683" cy="938719"/>
          </a:xfrm>
          <a:prstGeom prst="rect">
            <a:avLst/>
          </a:prstGeom>
          <a:solidFill>
            <a:schemeClr val="accent1">
              <a:lumMod val="40000"/>
              <a:lumOff val="60000"/>
            </a:schemeClr>
          </a:solidFill>
        </p:spPr>
        <p:txBody>
          <a:bodyPr wrap="square" rtlCol="0">
            <a:spAutoFit/>
          </a:bodyPr>
          <a:lstStyle/>
          <a:p>
            <a:r>
              <a:rPr lang="fr-FR" sz="1100" b="1" dirty="0" smtClean="0"/>
              <a:t>Document d’analyse 2 : La population du continent américain de 1492 à 1605.</a:t>
            </a:r>
          </a:p>
          <a:p>
            <a:r>
              <a:rPr lang="fr-FR" sz="1100" dirty="0" smtClean="0"/>
              <a:t>Note 1 : Les créoles constituent les descendants des colons espagnols et portugais en Amérique</a:t>
            </a:r>
          </a:p>
          <a:p>
            <a:r>
              <a:rPr lang="fr-FR" sz="1100" dirty="0" smtClean="0"/>
              <a:t>Note 2 : Les Africains sont déportés en Amérique dans le cadre de la traite atlantique</a:t>
            </a:r>
          </a:p>
          <a:p>
            <a:r>
              <a:rPr lang="fr-FR" sz="1100" dirty="0" smtClean="0"/>
              <a:t>Note 3 : L’esclavage et les travaux forcés, les maladies virales et la destruction de la culture indigène expliquent l’effondrement démographique de la population amérindienne. </a:t>
            </a:r>
            <a:endParaRPr lang="fr-FR" sz="1100" dirty="0"/>
          </a:p>
        </p:txBody>
      </p:sp>
      <p:sp>
        <p:nvSpPr>
          <p:cNvPr id="2" name="Rectangle 1"/>
          <p:cNvSpPr/>
          <p:nvPr/>
        </p:nvSpPr>
        <p:spPr>
          <a:xfrm>
            <a:off x="5264068" y="6396335"/>
            <a:ext cx="6800683" cy="461665"/>
          </a:xfrm>
          <a:prstGeom prst="rect">
            <a:avLst/>
          </a:prstGeom>
        </p:spPr>
        <p:txBody>
          <a:bodyPr wrap="square">
            <a:spAutoFit/>
          </a:bodyPr>
          <a:lstStyle/>
          <a:p>
            <a:pPr algn="r"/>
            <a:r>
              <a:rPr lang="fr-FR" sz="1200" b="1" dirty="0"/>
              <a:t>Sujet 2. Comment la controverse de Valladolid contribue-t-elle à la modification des équilibres démographiques des Amériques ?</a:t>
            </a:r>
          </a:p>
        </p:txBody>
      </p:sp>
    </p:spTree>
    <p:extLst>
      <p:ext uri="{BB962C8B-B14F-4D97-AF65-F5344CB8AC3E}">
        <p14:creationId xmlns:p14="http://schemas.microsoft.com/office/powerpoint/2010/main" val="1754582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7581" r="41721"/>
          <a:stretch/>
        </p:blipFill>
        <p:spPr>
          <a:xfrm>
            <a:off x="0" y="0"/>
            <a:ext cx="1677880" cy="6858000"/>
          </a:xfrm>
          <a:prstGeom prst="rect">
            <a:avLst/>
          </a:prstGeom>
        </p:spPr>
      </p:pic>
      <p:sp>
        <p:nvSpPr>
          <p:cNvPr id="5" name="Rectangle 4"/>
          <p:cNvSpPr/>
          <p:nvPr/>
        </p:nvSpPr>
        <p:spPr>
          <a:xfrm rot="5400000">
            <a:off x="-2670538" y="3275111"/>
            <a:ext cx="6858001" cy="307777"/>
          </a:xfrm>
          <a:prstGeom prst="rect">
            <a:avLst/>
          </a:prstGeom>
          <a:solidFill>
            <a:schemeClr val="bg1"/>
          </a:solidFill>
        </p:spPr>
        <p:txBody>
          <a:bodyPr wrap="square">
            <a:spAutoFit/>
          </a:bodyPr>
          <a:lstStyle/>
          <a:p>
            <a:pPr marL="66675" algn="ctr">
              <a:spcAft>
                <a:spcPts val="0"/>
              </a:spcAft>
            </a:pPr>
            <a:r>
              <a:rPr lang="fr-FR" sz="1400" b="1" dirty="0" smtClean="0">
                <a:latin typeface="Verdana" panose="020B0604030504040204" pitchFamily="34" charset="0"/>
                <a:ea typeface="Verdana" panose="020B0604030504040204" pitchFamily="34" charset="0"/>
              </a:rPr>
              <a:t>Mise en commun</a:t>
            </a:r>
            <a:endParaRPr lang="fr-FR" sz="1400" b="1" dirty="0">
              <a:solidFill>
                <a:schemeClr val="bg1"/>
              </a:solidFill>
              <a:latin typeface="Verdana" panose="020B0604030504040204" pitchFamily="34" charset="0"/>
              <a:ea typeface="Verdana" panose="020B0604030504040204" pitchFamily="34" charset="0"/>
            </a:endParaRPr>
          </a:p>
        </p:txBody>
      </p:sp>
      <p:pic>
        <p:nvPicPr>
          <p:cNvPr id="6" name="Image 5"/>
          <p:cNvPicPr>
            <a:picLocks noChangeAspect="1"/>
          </p:cNvPicPr>
          <p:nvPr/>
        </p:nvPicPr>
        <p:blipFill>
          <a:blip r:embed="rId3"/>
          <a:stretch>
            <a:fillRect/>
          </a:stretch>
        </p:blipFill>
        <p:spPr>
          <a:xfrm>
            <a:off x="1677879" y="0"/>
            <a:ext cx="7645207" cy="4885765"/>
          </a:xfrm>
          <a:prstGeom prst="rect">
            <a:avLst/>
          </a:prstGeom>
        </p:spPr>
      </p:pic>
      <p:sp>
        <p:nvSpPr>
          <p:cNvPr id="7" name="ZoneTexte 6"/>
          <p:cNvSpPr txBox="1"/>
          <p:nvPr/>
        </p:nvSpPr>
        <p:spPr>
          <a:xfrm>
            <a:off x="1686637" y="4826675"/>
            <a:ext cx="7636449" cy="2031325"/>
          </a:xfrm>
          <a:prstGeom prst="rect">
            <a:avLst/>
          </a:prstGeom>
          <a:solidFill>
            <a:srgbClr val="F5F0EB"/>
          </a:solidFill>
        </p:spPr>
        <p:txBody>
          <a:bodyPr wrap="square" rtlCol="0">
            <a:spAutoFit/>
          </a:bodyPr>
          <a:lstStyle/>
          <a:p>
            <a:pPr algn="ctr"/>
            <a:r>
              <a:rPr lang="fr-FR" sz="1400" b="1" dirty="0" smtClean="0">
                <a:effectLst>
                  <a:outerShdw blurRad="38100" dist="38100" dir="2700000" algn="tl">
                    <a:srgbClr val="000000">
                      <a:alpha val="43137"/>
                    </a:srgbClr>
                  </a:outerShdw>
                </a:effectLst>
              </a:rPr>
              <a:t>Les arguments en défaveur des Indiens (</a:t>
            </a:r>
            <a:r>
              <a:rPr lang="fr-FR" sz="1400" b="1" dirty="0" err="1" smtClean="0">
                <a:effectLst>
                  <a:outerShdw blurRad="38100" dist="38100" dir="2700000" algn="tl">
                    <a:srgbClr val="000000">
                      <a:alpha val="43137"/>
                    </a:srgbClr>
                  </a:outerShdw>
                </a:effectLst>
              </a:rPr>
              <a:t>Sepulveda</a:t>
            </a:r>
            <a:r>
              <a:rPr lang="fr-FR" sz="1400" b="1" dirty="0" smtClean="0">
                <a:effectLst>
                  <a:outerShdw blurRad="38100" dist="38100" dir="2700000" algn="tl">
                    <a:srgbClr val="000000">
                      <a:alpha val="43137"/>
                    </a:srgbClr>
                  </a:outerShdw>
                </a:effectLst>
              </a:rPr>
              <a:t>)</a:t>
            </a:r>
          </a:p>
          <a:p>
            <a:pPr algn="ctr"/>
            <a:endParaRPr lang="fr-FR" sz="1400" b="1" dirty="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p:txBody>
      </p:sp>
      <p:sp>
        <p:nvSpPr>
          <p:cNvPr id="8" name="ZoneTexte 7"/>
          <p:cNvSpPr txBox="1"/>
          <p:nvPr/>
        </p:nvSpPr>
        <p:spPr>
          <a:xfrm>
            <a:off x="9323086" y="-1"/>
            <a:ext cx="2868914" cy="6876000"/>
          </a:xfrm>
          <a:prstGeom prst="rect">
            <a:avLst/>
          </a:prstGeom>
          <a:solidFill>
            <a:srgbClr val="E1743A"/>
          </a:solidFill>
        </p:spPr>
        <p:txBody>
          <a:bodyPr wrap="square" rtlCol="0">
            <a:spAutoFit/>
          </a:bodyPr>
          <a:lstStyle/>
          <a:p>
            <a:pPr algn="ctr"/>
            <a:r>
              <a:rPr lang="fr-FR" sz="1400" b="1" dirty="0" smtClean="0">
                <a:effectLst>
                  <a:outerShdw blurRad="38100" dist="38100" dir="2700000" algn="tl">
                    <a:srgbClr val="000000">
                      <a:alpha val="43137"/>
                    </a:srgbClr>
                  </a:outerShdw>
                </a:effectLst>
              </a:rPr>
              <a:t>Les arguments en faveur des Indiens (Las Casas)</a:t>
            </a:r>
          </a:p>
          <a:p>
            <a:pPr algn="ctr"/>
            <a:endParaRPr lang="fr-FR" sz="1400" b="1" dirty="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a:p>
            <a:pPr algn="ctr"/>
            <a:endParaRPr lang="fr-FR" sz="1400" b="1" dirty="0" smtClean="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a:p>
            <a:pPr algn="ctr"/>
            <a:endParaRPr lang="fr-FR" sz="1400" b="1" dirty="0">
              <a:effectLst>
                <a:outerShdw blurRad="38100" dist="38100" dir="2700000" algn="tl">
                  <a:srgbClr val="000000">
                    <a:alpha val="43137"/>
                  </a:srgbClr>
                </a:outerShdw>
              </a:effectLst>
            </a:endParaRPr>
          </a:p>
        </p:txBody>
      </p:sp>
      <p:cxnSp>
        <p:nvCxnSpPr>
          <p:cNvPr id="10" name="Connecteur droit avec flèche 9"/>
          <p:cNvCxnSpPr/>
          <p:nvPr/>
        </p:nvCxnSpPr>
        <p:spPr>
          <a:xfrm flipH="1" flipV="1">
            <a:off x="6382871" y="1048871"/>
            <a:ext cx="2940215" cy="13536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7808259" y="2429435"/>
            <a:ext cx="1514827" cy="10219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H="1" flipV="1">
            <a:off x="5020235" y="3989295"/>
            <a:ext cx="484627" cy="8373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a:stCxn id="7" idx="0"/>
          </p:cNvCxnSpPr>
          <p:nvPr/>
        </p:nvCxnSpPr>
        <p:spPr>
          <a:xfrm flipH="1" flipV="1">
            <a:off x="4993341" y="1828800"/>
            <a:ext cx="511521" cy="2997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1416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7581" r="41721"/>
          <a:stretch/>
        </p:blipFill>
        <p:spPr>
          <a:xfrm>
            <a:off x="0" y="0"/>
            <a:ext cx="1677880" cy="6858000"/>
          </a:xfrm>
          <a:prstGeom prst="rect">
            <a:avLst/>
          </a:prstGeom>
        </p:spPr>
      </p:pic>
      <p:sp>
        <p:nvSpPr>
          <p:cNvPr id="5" name="Rectangle 4"/>
          <p:cNvSpPr/>
          <p:nvPr/>
        </p:nvSpPr>
        <p:spPr>
          <a:xfrm rot="5400000">
            <a:off x="-2670538" y="3275111"/>
            <a:ext cx="6858001" cy="307777"/>
          </a:xfrm>
          <a:prstGeom prst="rect">
            <a:avLst/>
          </a:prstGeom>
          <a:solidFill>
            <a:schemeClr val="bg1"/>
          </a:solidFill>
        </p:spPr>
        <p:txBody>
          <a:bodyPr wrap="square">
            <a:spAutoFit/>
          </a:bodyPr>
          <a:lstStyle/>
          <a:p>
            <a:pPr marL="66675" algn="ctr">
              <a:spcAft>
                <a:spcPts val="0"/>
              </a:spcAft>
            </a:pPr>
            <a:r>
              <a:rPr lang="fr-FR" sz="1400" b="1" dirty="0" smtClean="0">
                <a:latin typeface="Verdana" panose="020B0604030504040204" pitchFamily="34" charset="0"/>
                <a:ea typeface="Verdana" panose="020B0604030504040204" pitchFamily="34" charset="0"/>
              </a:rPr>
              <a:t>Mise en commun</a:t>
            </a:r>
            <a:endParaRPr lang="fr-FR" sz="1400" b="1" dirty="0">
              <a:solidFill>
                <a:schemeClr val="bg1"/>
              </a:solidFill>
              <a:latin typeface="Verdana" panose="020B0604030504040204" pitchFamily="34" charset="0"/>
              <a:ea typeface="Verdana" panose="020B0604030504040204" pitchFamily="34" charset="0"/>
            </a:endParaRPr>
          </a:p>
        </p:txBody>
      </p:sp>
      <p:graphicFrame>
        <p:nvGraphicFramePr>
          <p:cNvPr id="11" name="Graphique 10"/>
          <p:cNvGraphicFramePr/>
          <p:nvPr>
            <p:extLst/>
          </p:nvPr>
        </p:nvGraphicFramePr>
        <p:xfrm>
          <a:off x="1677880" y="0"/>
          <a:ext cx="10514120" cy="5163672"/>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669610" y="5163672"/>
            <a:ext cx="2202359" cy="16943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dirty="0" smtClean="0">
                <a:solidFill>
                  <a:schemeClr val="tx1"/>
                </a:solidFill>
              </a:rPr>
              <a:t>1492 : </a:t>
            </a:r>
            <a:endParaRPr lang="fr-FR" dirty="0">
              <a:solidFill>
                <a:schemeClr val="tx1"/>
              </a:solidFill>
            </a:endParaRPr>
          </a:p>
        </p:txBody>
      </p:sp>
      <p:sp>
        <p:nvSpPr>
          <p:cNvPr id="15" name="Rectangle 14"/>
          <p:cNvSpPr/>
          <p:nvPr/>
        </p:nvSpPr>
        <p:spPr>
          <a:xfrm>
            <a:off x="3687409" y="5163672"/>
            <a:ext cx="2202359" cy="169432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dirty="0" smtClean="0">
                <a:solidFill>
                  <a:schemeClr val="tx1"/>
                </a:solidFill>
              </a:rPr>
              <a:t>1521 : </a:t>
            </a:r>
            <a:endParaRPr lang="fr-FR" dirty="0">
              <a:solidFill>
                <a:schemeClr val="tx1"/>
              </a:solidFill>
            </a:endParaRPr>
          </a:p>
        </p:txBody>
      </p:sp>
      <p:sp>
        <p:nvSpPr>
          <p:cNvPr id="17" name="Rectangle 16"/>
          <p:cNvSpPr/>
          <p:nvPr/>
        </p:nvSpPr>
        <p:spPr>
          <a:xfrm>
            <a:off x="5735278" y="5163672"/>
            <a:ext cx="2202359" cy="169432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dirty="0" smtClean="0"/>
              <a:t>1534 : </a:t>
            </a:r>
            <a:endParaRPr lang="fr-FR" dirty="0"/>
          </a:p>
        </p:txBody>
      </p:sp>
      <p:sp>
        <p:nvSpPr>
          <p:cNvPr id="18" name="Rectangle 17"/>
          <p:cNvSpPr/>
          <p:nvPr/>
        </p:nvSpPr>
        <p:spPr>
          <a:xfrm>
            <a:off x="7714736" y="5163672"/>
            <a:ext cx="2202359" cy="169432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dirty="0" smtClean="0"/>
              <a:t>1550-51 : </a:t>
            </a:r>
            <a:endParaRPr lang="fr-FR" dirty="0"/>
          </a:p>
        </p:txBody>
      </p:sp>
      <p:sp>
        <p:nvSpPr>
          <p:cNvPr id="19" name="Rectangle 18"/>
          <p:cNvSpPr/>
          <p:nvPr/>
        </p:nvSpPr>
        <p:spPr>
          <a:xfrm>
            <a:off x="9800946" y="5163672"/>
            <a:ext cx="2391054" cy="16943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dirty="0" smtClean="0"/>
              <a:t>1573 : </a:t>
            </a:r>
            <a:endParaRPr lang="fr-FR" dirty="0"/>
          </a:p>
        </p:txBody>
      </p:sp>
      <p:cxnSp>
        <p:nvCxnSpPr>
          <p:cNvPr id="9" name="Connecteur droit avec flèche 8"/>
          <p:cNvCxnSpPr>
            <a:stCxn id="2" idx="0"/>
          </p:cNvCxnSpPr>
          <p:nvPr/>
        </p:nvCxnSpPr>
        <p:spPr>
          <a:xfrm flipV="1">
            <a:off x="2770790" y="1161143"/>
            <a:ext cx="30467" cy="400252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flipV="1">
            <a:off x="3871969" y="2264229"/>
            <a:ext cx="932260" cy="289944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17" idx="0"/>
          </p:cNvCxnSpPr>
          <p:nvPr/>
        </p:nvCxnSpPr>
        <p:spPr>
          <a:xfrm flipH="1" flipV="1">
            <a:off x="4804229" y="3207657"/>
            <a:ext cx="2032229" cy="195601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stCxn id="18" idx="0"/>
          </p:cNvCxnSpPr>
          <p:nvPr/>
        </p:nvCxnSpPr>
        <p:spPr>
          <a:xfrm flipH="1" flipV="1">
            <a:off x="6081486" y="3976914"/>
            <a:ext cx="2734430" cy="118675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stCxn id="19" idx="0"/>
          </p:cNvCxnSpPr>
          <p:nvPr/>
        </p:nvCxnSpPr>
        <p:spPr>
          <a:xfrm flipH="1" flipV="1">
            <a:off x="7097486" y="4238171"/>
            <a:ext cx="3898987" cy="92550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522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0448925" y="0"/>
            <a:ext cx="1743075" cy="6858000"/>
          </a:xfrm>
          <a:prstGeom prst="rect">
            <a:avLst/>
          </a:prstGeom>
        </p:spPr>
      </p:pic>
      <p:sp>
        <p:nvSpPr>
          <p:cNvPr id="5" name="Rectangle 4"/>
          <p:cNvSpPr/>
          <p:nvPr/>
        </p:nvSpPr>
        <p:spPr>
          <a:xfrm>
            <a:off x="11203620" y="0"/>
            <a:ext cx="59480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p>
        </p:txBody>
      </p:sp>
      <p:sp>
        <p:nvSpPr>
          <p:cNvPr id="6" name="Rectangle 5"/>
          <p:cNvSpPr/>
          <p:nvPr/>
        </p:nvSpPr>
        <p:spPr>
          <a:xfrm>
            <a:off x="11158909" y="-44389"/>
            <a:ext cx="677108" cy="6858000"/>
          </a:xfrm>
          <a:prstGeom prst="rect">
            <a:avLst/>
          </a:prstGeom>
        </p:spPr>
        <p:txBody>
          <a:bodyPr vert="vert" wrap="square">
            <a:spAutoFit/>
          </a:bodyPr>
          <a:lstStyle/>
          <a:p>
            <a:pPr marL="66675">
              <a:spcAft>
                <a:spcPts val="0"/>
              </a:spcAft>
            </a:pPr>
            <a:r>
              <a:rPr lang="fr-FR" sz="1600" b="1" dirty="0" smtClean="0">
                <a:effectLst/>
                <a:latin typeface="Verdana" panose="020B0604030504040204" pitchFamily="34" charset="0"/>
                <a:ea typeface="Verdana" panose="020B0604030504040204" pitchFamily="34" charset="0"/>
              </a:rPr>
              <a:t>L</a:t>
            </a:r>
            <a:r>
              <a:rPr lang="fr-FR" sz="1600" b="1" spc="-10" dirty="0" smtClean="0">
                <a:effectLst/>
                <a:latin typeface="Verdana" panose="020B0604030504040204" pitchFamily="34" charset="0"/>
                <a:ea typeface="Verdana" panose="020B0604030504040204" pitchFamily="34" charset="0"/>
              </a:rPr>
              <a:t>’</a:t>
            </a:r>
            <a:r>
              <a:rPr lang="fr-FR" sz="1600" b="1" dirty="0" smtClean="0">
                <a:effectLst/>
                <a:latin typeface="Verdana" panose="020B0604030504040204" pitchFamily="34" charset="0"/>
                <a:ea typeface="Verdana" panose="020B0604030504040204" pitchFamily="34" charset="0"/>
              </a:rPr>
              <a:t>a</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alyse </a:t>
            </a:r>
            <a:r>
              <a:rPr lang="fr-FR" sz="1600" b="1" spc="-5" dirty="0" smtClean="0">
                <a:effectLst/>
                <a:latin typeface="Verdana" panose="020B0604030504040204" pitchFamily="34" charset="0"/>
                <a:ea typeface="Verdana" panose="020B0604030504040204" pitchFamily="34" charset="0"/>
              </a:rPr>
              <a:t>c</a:t>
            </a:r>
            <a:r>
              <a:rPr lang="fr-FR" sz="1600" b="1" dirty="0" smtClean="0">
                <a:effectLst/>
                <a:latin typeface="Verdana" panose="020B0604030504040204" pitchFamily="34" charset="0"/>
                <a:ea typeface="Verdana" panose="020B0604030504040204" pitchFamily="34" charset="0"/>
              </a:rPr>
              <a:t>r</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20"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d</a:t>
            </a:r>
            <a:r>
              <a:rPr lang="fr-FR" sz="1600" b="1" spc="-10" dirty="0" smtClean="0">
                <a:effectLst/>
                <a:latin typeface="Verdana" panose="020B0604030504040204" pitchFamily="34" charset="0"/>
                <a:ea typeface="Verdana" panose="020B0604030504040204" pitchFamily="34" charset="0"/>
              </a:rPr>
              <a:t>’</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n </a:t>
            </a:r>
            <a:r>
              <a:rPr lang="fr-FR" sz="1600" b="1" spc="5" dirty="0" smtClean="0">
                <a:effectLst/>
                <a:latin typeface="Verdana" panose="020B0604030504040204" pitchFamily="34" charset="0"/>
                <a:ea typeface="Verdana" panose="020B0604030504040204" pitchFamily="34" charset="0"/>
              </a:rPr>
              <a:t>d</a:t>
            </a:r>
            <a:r>
              <a:rPr lang="fr-FR" sz="1600" b="1" dirty="0" smtClean="0">
                <a:effectLst/>
                <a:latin typeface="Verdana" panose="020B0604030504040204" pitchFamily="34" charset="0"/>
                <a:ea typeface="Verdana" panose="020B0604030504040204" pitchFamily="34" charset="0"/>
              </a:rPr>
              <a:t>o</a:t>
            </a:r>
            <a:r>
              <a:rPr lang="fr-FR" sz="1600" b="1" spc="-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u</a:t>
            </a:r>
            <a:r>
              <a:rPr lang="fr-FR" sz="1600" b="1" spc="-10" dirty="0" smtClean="0">
                <a:effectLst/>
                <a:latin typeface="Verdana" panose="020B0604030504040204" pitchFamily="34" charset="0"/>
                <a:ea typeface="Verdana" panose="020B0604030504040204" pitchFamily="34" charset="0"/>
              </a:rPr>
              <a:t>m</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 </a:t>
            </a:r>
            <a:r>
              <a:rPr lang="fr-FR" sz="1600" b="1" dirty="0" smtClean="0">
                <a:effectLst/>
                <a:latin typeface="Verdana" panose="020B0604030504040204" pitchFamily="34" charset="0"/>
                <a:ea typeface="Verdana" panose="020B0604030504040204" pitchFamily="34" charset="0"/>
              </a:rPr>
              <a:t>sel</a:t>
            </a:r>
            <a:r>
              <a:rPr lang="fr-FR" sz="1600" b="1" spc="-5" dirty="0" smtClean="0">
                <a:effectLst/>
                <a:latin typeface="Verdana" panose="020B0604030504040204" pitchFamily="34" charset="0"/>
                <a:ea typeface="Verdana" panose="020B0604030504040204" pitchFamily="34" charset="0"/>
              </a:rPr>
              <a:t>o</a:t>
            </a:r>
            <a:r>
              <a:rPr lang="fr-FR" sz="1600" b="1" dirty="0" smtClean="0">
                <a:effectLst/>
                <a:latin typeface="Verdana" panose="020B0604030504040204" pitchFamily="34" charset="0"/>
                <a:ea typeface="Verdana" panose="020B0604030504040204" pitchFamily="34" charset="0"/>
              </a:rPr>
              <a:t>n</a:t>
            </a:r>
            <a:r>
              <a:rPr lang="fr-FR" sz="1600" b="1" spc="10"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u</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e a</a:t>
            </a:r>
            <a:r>
              <a:rPr lang="fr-FR" sz="1600" b="1" spc="5" dirty="0" smtClean="0">
                <a:effectLst/>
                <a:latin typeface="Verdana" panose="020B0604030504040204" pitchFamily="34" charset="0"/>
                <a:ea typeface="Verdana" panose="020B0604030504040204" pitchFamily="34" charset="0"/>
              </a:rPr>
              <a:t>pp</a:t>
            </a:r>
            <a:r>
              <a:rPr lang="fr-FR" sz="1600" b="1" dirty="0" smtClean="0">
                <a:effectLst/>
                <a:latin typeface="Verdana" panose="020B0604030504040204" pitchFamily="34" charset="0"/>
                <a:ea typeface="Verdana" panose="020B0604030504040204" pitchFamily="34" charset="0"/>
              </a:rPr>
              <a:t>r</a:t>
            </a:r>
            <a:r>
              <a:rPr lang="fr-FR" sz="1600" b="1" spc="5" dirty="0" smtClean="0">
                <a:effectLst/>
                <a:latin typeface="Verdana" panose="020B0604030504040204" pitchFamily="34" charset="0"/>
                <a:ea typeface="Verdana" panose="020B0604030504040204" pitchFamily="34" charset="0"/>
              </a:rPr>
              <a:t>o</a:t>
            </a:r>
            <a:r>
              <a:rPr lang="fr-FR" sz="1600" b="1" spc="-1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is</a:t>
            </a:r>
            <a:r>
              <a:rPr lang="fr-FR" sz="1600" b="1" spc="5" dirty="0" smtClean="0">
                <a:effectLst/>
                <a:latin typeface="Verdana" panose="020B0604030504040204" pitchFamily="34" charset="0"/>
                <a:ea typeface="Verdana" panose="020B0604030504040204" pitchFamily="34" charset="0"/>
              </a:rPr>
              <a:t>t</a:t>
            </a:r>
            <a:r>
              <a:rPr lang="fr-FR" sz="1600" b="1" dirty="0" smtClean="0">
                <a:effectLst/>
                <a:latin typeface="Verdana" panose="020B0604030504040204" pitchFamily="34" charset="0"/>
                <a:ea typeface="Verdana" panose="020B0604030504040204" pitchFamily="34" charset="0"/>
              </a:rPr>
              <a:t>o</a:t>
            </a:r>
            <a:r>
              <a:rPr lang="fr-FR" sz="1600" b="1" spc="-10" dirty="0" smtClean="0">
                <a:effectLst/>
                <a:latin typeface="Verdana" panose="020B0604030504040204" pitchFamily="34" charset="0"/>
                <a:ea typeface="Verdana" panose="020B0604030504040204" pitchFamily="34" charset="0"/>
              </a:rPr>
              <a:t>r</a:t>
            </a:r>
            <a:r>
              <a:rPr lang="fr-FR" sz="1600" b="1"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endParaRPr lang="fr-FR" sz="1600" b="1" dirty="0">
              <a:solidFill>
                <a:schemeClr val="bg1"/>
              </a:solidFill>
              <a:latin typeface="Verdana" panose="020B0604030504040204" pitchFamily="34" charset="0"/>
              <a:ea typeface="Verdana" panose="020B0604030504040204" pitchFamily="34" charset="0"/>
            </a:endParaRPr>
          </a:p>
        </p:txBody>
      </p:sp>
      <p:sp>
        <p:nvSpPr>
          <p:cNvPr id="7" name="Rectangle 6"/>
          <p:cNvSpPr/>
          <p:nvPr/>
        </p:nvSpPr>
        <p:spPr>
          <a:xfrm>
            <a:off x="91736" y="0"/>
            <a:ext cx="9753600" cy="738664"/>
          </a:xfrm>
          <a:prstGeom prst="rect">
            <a:avLst/>
          </a:prstGeom>
        </p:spPr>
        <p:txBody>
          <a:bodyPr wrap="square">
            <a:spAutoFit/>
          </a:bodyPr>
          <a:lstStyle/>
          <a:p>
            <a:r>
              <a:rPr lang="fr-FR" sz="1400" dirty="0"/>
              <a:t>III En quoi le nouveau système économique interconnecté impose-t-il la pratique de l’esclavage ?</a:t>
            </a:r>
            <a:r>
              <a:rPr lang="fr-FR" sz="1400" i="1" u="none" strike="noStrike" dirty="0" smtClean="0">
                <a:solidFill>
                  <a:srgbClr val="212121"/>
                </a:solidFill>
                <a:effectLst/>
              </a:rPr>
              <a:t>/ </a:t>
            </a:r>
            <a:r>
              <a:rPr lang="fr-FR" sz="1400" dirty="0" smtClean="0"/>
              <a:t>C. Le développement de l’économie « sucrière » et de l’esclavage dans les îles portugaises et au Brésil. </a:t>
            </a:r>
            <a:r>
              <a:rPr lang="fr-FR" sz="1400" b="0" i="0" u="none" strike="noStrike" dirty="0" smtClean="0">
                <a:solidFill>
                  <a:srgbClr val="212121"/>
                </a:solidFill>
                <a:effectLst/>
              </a:rPr>
              <a:t> – Sujet 1 : Une pratique antérieure aux découvertes de l’Amérique</a:t>
            </a:r>
            <a:endParaRPr lang="fr-FR" sz="1400" dirty="0"/>
          </a:p>
        </p:txBody>
      </p:sp>
      <p:sp>
        <p:nvSpPr>
          <p:cNvPr id="2" name="Rectangle 1"/>
          <p:cNvSpPr/>
          <p:nvPr/>
        </p:nvSpPr>
        <p:spPr>
          <a:xfrm>
            <a:off x="63184" y="738664"/>
            <a:ext cx="10348147" cy="276999"/>
          </a:xfrm>
          <a:prstGeom prst="rect">
            <a:avLst/>
          </a:prstGeom>
          <a:solidFill>
            <a:schemeClr val="accent2">
              <a:lumMod val="20000"/>
              <a:lumOff val="80000"/>
            </a:schemeClr>
          </a:solidFill>
        </p:spPr>
        <p:txBody>
          <a:bodyPr wrap="square">
            <a:spAutoFit/>
          </a:bodyPr>
          <a:lstStyle/>
          <a:p>
            <a:r>
              <a:rPr lang="fr-FR" sz="1200" b="1" dirty="0" smtClean="0"/>
              <a:t>Document principal : </a:t>
            </a:r>
            <a:r>
              <a:rPr lang="fr-FR" sz="1200" b="1" i="1" dirty="0" smtClean="0"/>
              <a:t>Nouvelle rue du marché à Lisbonne,</a:t>
            </a:r>
            <a:r>
              <a:rPr lang="fr-FR" sz="1200" b="1" dirty="0" smtClean="0"/>
              <a:t> auteur anonyme, diptyque, huile sur toile </a:t>
            </a:r>
            <a:r>
              <a:rPr lang="en-US" sz="1200" b="1" dirty="0" smtClean="0"/>
              <a:t>1570-1590. </a:t>
            </a:r>
            <a:r>
              <a:rPr lang="en-US" sz="1200" b="1" dirty="0" err="1" smtClean="0"/>
              <a:t>Londres</a:t>
            </a:r>
            <a:r>
              <a:rPr lang="en-US" sz="1200" b="1" dirty="0" smtClean="0"/>
              <a:t>, </a:t>
            </a:r>
            <a:r>
              <a:rPr lang="en-US" sz="1200" b="1" dirty="0" err="1" smtClean="0"/>
              <a:t>Kelmscott</a:t>
            </a:r>
            <a:r>
              <a:rPr lang="en-US" sz="1200" b="1" dirty="0" smtClean="0"/>
              <a:t> Manor Collection </a:t>
            </a:r>
            <a:endParaRPr lang="fr-FR" sz="1200" b="1" dirty="0"/>
          </a:p>
        </p:txBody>
      </p:sp>
      <p:cxnSp>
        <p:nvCxnSpPr>
          <p:cNvPr id="8" name="Connecteur droit 7"/>
          <p:cNvCxnSpPr/>
          <p:nvPr/>
        </p:nvCxnSpPr>
        <p:spPr>
          <a:xfrm flipH="1">
            <a:off x="91736" y="4557503"/>
            <a:ext cx="103195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p:nvPicPr>
        <p:blipFill>
          <a:blip r:embed="rId3"/>
          <a:stretch>
            <a:fillRect/>
          </a:stretch>
        </p:blipFill>
        <p:spPr>
          <a:xfrm>
            <a:off x="63184" y="1060053"/>
            <a:ext cx="10348147" cy="3453060"/>
          </a:xfrm>
          <a:prstGeom prst="rect">
            <a:avLst/>
          </a:prstGeom>
        </p:spPr>
      </p:pic>
      <p:sp>
        <p:nvSpPr>
          <p:cNvPr id="9" name="Rectangle 8"/>
          <p:cNvSpPr/>
          <p:nvPr/>
        </p:nvSpPr>
        <p:spPr>
          <a:xfrm>
            <a:off x="63184" y="4601894"/>
            <a:ext cx="7875106" cy="2246769"/>
          </a:xfrm>
          <a:prstGeom prst="rect">
            <a:avLst/>
          </a:prstGeom>
          <a:solidFill>
            <a:schemeClr val="accent1">
              <a:lumMod val="40000"/>
              <a:lumOff val="60000"/>
            </a:schemeClr>
          </a:solidFill>
        </p:spPr>
        <p:txBody>
          <a:bodyPr wrap="square">
            <a:spAutoFit/>
          </a:bodyPr>
          <a:lstStyle/>
          <a:p>
            <a:r>
              <a:rPr lang="fr-FR" sz="1000" b="1" dirty="0"/>
              <a:t>Document d’analyse 1 : Le rôle précoce du Portugal dans la Traite atlantique</a:t>
            </a:r>
          </a:p>
          <a:p>
            <a:pPr algn="just"/>
            <a:r>
              <a:rPr lang="fr-FR" sz="1000" dirty="0"/>
              <a:t>En inaugurant les  communications transocéaniques à moyenne  et  longue  distance, l’expansion ibérique des XVe-XVIe  siècles a créé un vaste espace de circulation des marchandises et des hommes, qui a lancé un pont entre l’Europe, l’Afrique et les Amériques  durant  cinq siècles. Les  Portugais furent  la première  et, pendant cent  cinquante ans, la seule  nation  européenne engagée  dans la traite  négrière atlantique.  A ce titre,  ils eurent  le contrôle  total de  l’introduction  des  esclaves africains en Europe  du Sud, dans leurs colonies (Cap-Vert, Sao Tomé, Brésil) mais aussi dans les Amériques sous monopole espagnol. Ce premier système esclavagiste ibérique   associait  l’esclavage  des  Noirs,  l’économie  marchande,   l’exploitation minière et déjà la plantation sucrière. Ancré en Méditerranée, il connut un premier déploiement dans les îles atlantiques (aux Canaries, au Cap-Vert et à Sao Tomé), puis dans le monde  hispano-caribéen (Hispaniola,  Cuba,  Porto Rico et l’espace continental de la « Terre  Ferme »), avant de prendre  son essor dans les Antilles et au Brésil avec la grande économie de plantation. Cette  redistribution des circuits de  la traite  transatlantique conduisit  à l’entrée  en  scène  des  puissances  européennes  du nord de l’Europe à partir du milieu du XVIIe  siècle, et à une importante augmentation des flux négriers et du rythme des expéditions : en un siècle et demi, entre 1500 et 1640, 800 000 esclaves arrivèrent au Nouveau  Monde contre plus de sept millions au XVIIIe   siècle. Le  Portugal eut  en tout  point un rôle précurseur.</a:t>
            </a:r>
          </a:p>
          <a:p>
            <a:pPr algn="r"/>
            <a:r>
              <a:rPr lang="fr-FR" sz="1000" dirty="0"/>
              <a:t>De Almeida Mendes António, « Les réseaux de la traite ibérique dans l'Atlantique nord (1440-1640) », Annales. Histoire, Sciences Sociales, 2008/4 (63e année), p. 739-768. URL : https://www.cairn.info/revue-annales-2008-4-page-739.htm</a:t>
            </a:r>
          </a:p>
        </p:txBody>
      </p:sp>
      <p:sp>
        <p:nvSpPr>
          <p:cNvPr id="11" name="ZoneTexte 10"/>
          <p:cNvSpPr txBox="1"/>
          <p:nvPr/>
        </p:nvSpPr>
        <p:spPr>
          <a:xfrm>
            <a:off x="7957087" y="4581208"/>
            <a:ext cx="2473041" cy="2246769"/>
          </a:xfrm>
          <a:prstGeom prst="rect">
            <a:avLst/>
          </a:prstGeom>
          <a:noFill/>
        </p:spPr>
        <p:txBody>
          <a:bodyPr wrap="square" rtlCol="0">
            <a:spAutoFit/>
          </a:bodyPr>
          <a:lstStyle/>
          <a:p>
            <a:r>
              <a:rPr lang="fr-FR" sz="1000" b="1" dirty="0" smtClean="0"/>
              <a:t>Analyse du document principal : </a:t>
            </a:r>
          </a:p>
          <a:p>
            <a:pPr marL="228600" indent="-228600">
              <a:buFontTx/>
              <a:buAutoNum type="arabicPeriod"/>
            </a:pPr>
            <a:r>
              <a:rPr lang="fr-FR" sz="1000" b="1" dirty="0" smtClean="0"/>
              <a:t>Justifiez à partir du document principal </a:t>
            </a:r>
            <a:r>
              <a:rPr lang="fr-FR" sz="1000" b="1" dirty="0"/>
              <a:t>l’idée que la ville de Lisbonne est cosmopolite (peuplée de différentes populations, que ce soit en matière </a:t>
            </a:r>
            <a:r>
              <a:rPr lang="fr-FR" sz="1000" b="1" dirty="0" smtClean="0"/>
              <a:t>d’origines </a:t>
            </a:r>
            <a:r>
              <a:rPr lang="fr-FR" sz="1000" b="1" dirty="0"/>
              <a:t>ou de catégories sociales) au XVIe siècle.</a:t>
            </a:r>
          </a:p>
          <a:p>
            <a:pPr marL="228600" indent="-228600">
              <a:buAutoNum type="arabicPeriod"/>
            </a:pPr>
            <a:r>
              <a:rPr lang="fr-FR" sz="1000" b="1" dirty="0" smtClean="0"/>
              <a:t>Prouvez à partir du document principal et des documents d’analyse que la société portugaise du XVIe siècle repose sur la pratique de l’esclavage.</a:t>
            </a:r>
          </a:p>
          <a:p>
            <a:pPr marL="228600" indent="-228600">
              <a:buAutoNum type="arabicPeriod"/>
            </a:pPr>
            <a:r>
              <a:rPr lang="fr-FR" sz="1000" b="1" dirty="0" smtClean="0"/>
              <a:t>Déterminez à partir des documents d’analyse la cause économique de cette situation. </a:t>
            </a:r>
            <a:endParaRPr lang="fr-FR" sz="900" b="1" dirty="0"/>
          </a:p>
        </p:txBody>
      </p:sp>
    </p:spTree>
    <p:extLst>
      <p:ext uri="{BB962C8B-B14F-4D97-AF65-F5344CB8AC3E}">
        <p14:creationId xmlns:p14="http://schemas.microsoft.com/office/powerpoint/2010/main" val="3074786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7120" b="19662"/>
          <a:stretch/>
        </p:blipFill>
        <p:spPr>
          <a:xfrm>
            <a:off x="344130" y="301522"/>
            <a:ext cx="11517365" cy="6240207"/>
          </a:xfrm>
          <a:prstGeom prst="rect">
            <a:avLst/>
          </a:prstGeom>
        </p:spPr>
      </p:pic>
      <p:sp>
        <p:nvSpPr>
          <p:cNvPr id="12" name="Rectangle 11"/>
          <p:cNvSpPr/>
          <p:nvPr/>
        </p:nvSpPr>
        <p:spPr>
          <a:xfrm>
            <a:off x="344130" y="283168"/>
            <a:ext cx="11517365" cy="627691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5" name="Rectangle 4"/>
          <p:cNvSpPr/>
          <p:nvPr/>
        </p:nvSpPr>
        <p:spPr>
          <a:xfrm>
            <a:off x="6387188" y="471576"/>
            <a:ext cx="4695097" cy="5838778"/>
          </a:xfrm>
          <a:prstGeom prst="rect">
            <a:avLst/>
          </a:prstGeom>
          <a:solidFill>
            <a:schemeClr val="bg1"/>
          </a:solidFill>
        </p:spPr>
        <p:txBody>
          <a:bodyPr wrap="square">
            <a:spAutoFit/>
          </a:bodyPr>
          <a:lstStyle/>
          <a:p>
            <a:pPr algn="ctr"/>
            <a:r>
              <a:rPr lang="fr-FR" sz="1867" b="1" dirty="0">
                <a:solidFill>
                  <a:srgbClr val="000000"/>
                </a:solidFill>
                <a:latin typeface="Arial" panose="020B0604020202020204" pitchFamily="34" charset="0"/>
              </a:rPr>
              <a:t>            </a:t>
            </a:r>
          </a:p>
          <a:p>
            <a:pPr lvl="2" algn="ctr"/>
            <a:r>
              <a:rPr lang="fr-FR" sz="1867" b="1" dirty="0">
                <a:solidFill>
                  <a:srgbClr val="000000"/>
                </a:solidFill>
                <a:latin typeface="Arial" panose="020B0604020202020204" pitchFamily="34" charset="0"/>
              </a:rPr>
              <a:t>Points de passage et d’ouverture :</a:t>
            </a:r>
          </a:p>
          <a:p>
            <a:pPr algn="ctr"/>
            <a:endParaRPr lang="fr-FR" sz="1867" b="1" dirty="0">
              <a:solidFill>
                <a:srgbClr val="000000"/>
              </a:solidFill>
              <a:latin typeface="Arial" panose="020B0604020202020204" pitchFamily="34" charset="0"/>
            </a:endParaRPr>
          </a:p>
          <a:p>
            <a:pPr algn="ctr"/>
            <a:endParaRPr lang="fr-FR" sz="1867" b="1" dirty="0">
              <a:solidFill>
                <a:srgbClr val="000000"/>
              </a:solidFill>
              <a:latin typeface="Arial" panose="020B0604020202020204" pitchFamily="34" charset="0"/>
            </a:endParaRPr>
          </a:p>
          <a:p>
            <a:pPr marL="380990" indent="-380990">
              <a:buFontTx/>
              <a:buChar char="-"/>
            </a:pPr>
            <a:r>
              <a:rPr lang="fr-FR" sz="1867" dirty="0">
                <a:latin typeface="Arial" panose="020B0604020202020204" pitchFamily="34" charset="0"/>
              </a:rPr>
              <a:t>L’or et l’argent, des Amériques à l’Europe.</a:t>
            </a:r>
          </a:p>
          <a:p>
            <a:pPr marL="380990" indent="-380990">
              <a:buFontTx/>
              <a:buChar char="-"/>
            </a:pPr>
            <a:endParaRPr lang="fr-FR" sz="1867" dirty="0">
              <a:latin typeface="Arial" panose="020B0604020202020204" pitchFamily="34" charset="0"/>
            </a:endParaRPr>
          </a:p>
          <a:p>
            <a:pPr marL="380990" indent="-380990">
              <a:buFontTx/>
              <a:buChar char="-"/>
            </a:pPr>
            <a:endParaRPr lang="fr-FR" sz="1867" dirty="0">
              <a:latin typeface="Arial" panose="020B0604020202020204" pitchFamily="34" charset="0"/>
            </a:endParaRPr>
          </a:p>
          <a:p>
            <a:pPr marL="380990" indent="-380990">
              <a:buFontTx/>
              <a:buChar char="-"/>
            </a:pPr>
            <a:endParaRPr lang="fr-FR" sz="1867" dirty="0">
              <a:latin typeface="Arial" panose="020B0604020202020204" pitchFamily="34" charset="0"/>
            </a:endParaRPr>
          </a:p>
          <a:p>
            <a:pPr marL="380990" indent="-380990">
              <a:buFontTx/>
              <a:buChar char="-"/>
            </a:pPr>
            <a:r>
              <a:rPr lang="fr-FR" sz="1867" dirty="0">
                <a:latin typeface="Arial" panose="020B0604020202020204" pitchFamily="34" charset="0"/>
              </a:rPr>
              <a:t>Bartolomé de Las Casas et la controverse de Valladolid.</a:t>
            </a:r>
          </a:p>
          <a:p>
            <a:pPr marL="380990" indent="-380990">
              <a:buFontTx/>
              <a:buChar char="-"/>
            </a:pPr>
            <a:endParaRPr lang="fr-FR" sz="1867" dirty="0">
              <a:latin typeface="Arial" panose="020B0604020202020204" pitchFamily="34" charset="0"/>
            </a:endParaRPr>
          </a:p>
          <a:p>
            <a:pPr marL="380990" indent="-380990">
              <a:buFontTx/>
              <a:buChar char="-"/>
            </a:pPr>
            <a:endParaRPr lang="fr-FR" sz="1867" dirty="0">
              <a:latin typeface="Arial" panose="020B0604020202020204" pitchFamily="34" charset="0"/>
            </a:endParaRPr>
          </a:p>
          <a:p>
            <a:pPr marL="380990" indent="-380990">
              <a:buFontTx/>
              <a:buChar char="-"/>
            </a:pPr>
            <a:endParaRPr lang="fr-FR" sz="1867" dirty="0">
              <a:latin typeface="Arial" panose="020B0604020202020204" pitchFamily="34" charset="0"/>
            </a:endParaRPr>
          </a:p>
          <a:p>
            <a:pPr marL="380990" indent="-380990">
              <a:buFontTx/>
              <a:buChar char="-"/>
            </a:pPr>
            <a:r>
              <a:rPr lang="fr-FR" sz="1867" dirty="0">
                <a:latin typeface="Arial" panose="020B0604020202020204" pitchFamily="34" charset="0"/>
              </a:rPr>
              <a:t>Le développement de l’économie « sucrière » et de l’esclavage dans les îles portugaises et au Brésil. </a:t>
            </a:r>
            <a:endParaRPr lang="fr-FR" sz="1867" dirty="0">
              <a:latin typeface="Arial" panose="020B0604020202020204" pitchFamily="34" charset="0"/>
            </a:endParaRPr>
          </a:p>
          <a:p>
            <a:pPr marL="380990" indent="-380990">
              <a:buFontTx/>
              <a:buChar char="-"/>
            </a:pPr>
            <a:endParaRPr lang="fr-FR" sz="1867" dirty="0">
              <a:latin typeface="Arial" panose="020B0604020202020204" pitchFamily="34" charset="0"/>
            </a:endParaRPr>
          </a:p>
          <a:p>
            <a:pPr marL="380990" indent="-380990">
              <a:buFontTx/>
              <a:buChar char="-"/>
            </a:pPr>
            <a:endParaRPr lang="fr-FR" sz="1867" dirty="0">
              <a:latin typeface="Arial" panose="020B0604020202020204" pitchFamily="34" charset="0"/>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0533" y="688258"/>
            <a:ext cx="787745" cy="787745"/>
          </a:xfrm>
          <a:prstGeom prst="rect">
            <a:avLst/>
          </a:prstGeom>
        </p:spPr>
      </p:pic>
      <p:sp>
        <p:nvSpPr>
          <p:cNvPr id="9" name="Triangle rectangle 8"/>
          <p:cNvSpPr/>
          <p:nvPr/>
        </p:nvSpPr>
        <p:spPr>
          <a:xfrm rot="10800000" flipH="1">
            <a:off x="0" y="-1"/>
            <a:ext cx="1266395" cy="137651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0" name="Image 9"/>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63417" y="145638"/>
            <a:ext cx="651879" cy="651879"/>
          </a:xfrm>
          <a:prstGeom prst="rect">
            <a:avLst/>
          </a:prstGeom>
        </p:spPr>
      </p:pic>
      <p:sp>
        <p:nvSpPr>
          <p:cNvPr id="11" name="ZoneTexte 10"/>
          <p:cNvSpPr txBox="1"/>
          <p:nvPr/>
        </p:nvSpPr>
        <p:spPr>
          <a:xfrm>
            <a:off x="319416" y="5358691"/>
            <a:ext cx="1586629" cy="1323439"/>
          </a:xfrm>
          <a:prstGeom prst="rect">
            <a:avLst/>
          </a:prstGeom>
          <a:noFill/>
        </p:spPr>
        <p:txBody>
          <a:bodyPr wrap="square" rtlCol="0">
            <a:spAutoFit/>
          </a:bodyPr>
          <a:lstStyle/>
          <a:p>
            <a:r>
              <a:rPr lang="fr-FR" sz="8000" b="1" spc="67" dirty="0">
                <a:ln w="0"/>
                <a:solidFill>
                  <a:schemeClr val="bg2"/>
                </a:solidFill>
                <a:effectLst>
                  <a:innerShdw blurRad="63500" dist="50800" dir="13500000">
                    <a:srgbClr val="000000">
                      <a:alpha val="50000"/>
                    </a:srgbClr>
                  </a:innerShdw>
                </a:effectLst>
              </a:rPr>
              <a:t>02.</a:t>
            </a:r>
            <a:endParaRPr lang="fr-FR" sz="8000" dirty="0"/>
          </a:p>
        </p:txBody>
      </p:sp>
      <p:sp>
        <p:nvSpPr>
          <p:cNvPr id="13" name="ZoneTexte 12"/>
          <p:cNvSpPr txBox="1"/>
          <p:nvPr/>
        </p:nvSpPr>
        <p:spPr>
          <a:xfrm>
            <a:off x="946611" y="905611"/>
            <a:ext cx="4838095" cy="5262979"/>
          </a:xfrm>
          <a:prstGeom prst="rect">
            <a:avLst/>
          </a:prstGeom>
          <a:noFill/>
        </p:spPr>
        <p:txBody>
          <a:bodyPr wrap="square" rtlCol="0">
            <a:spAutoFit/>
          </a:bodyPr>
          <a:lstStyle/>
          <a:p>
            <a:pPr algn="just"/>
            <a:r>
              <a:rPr lang="fr-FR" sz="2400" b="1" spc="67" dirty="0">
                <a:ln w="0"/>
                <a:solidFill>
                  <a:schemeClr val="bg1"/>
                </a:solidFill>
                <a:effectLst>
                  <a:innerShdw blurRad="63500" dist="50800" dir="13500000">
                    <a:srgbClr val="000000">
                      <a:alpha val="50000"/>
                    </a:srgbClr>
                  </a:innerShdw>
                </a:effectLst>
              </a:rPr>
              <a:t>« Ces « </a:t>
            </a:r>
            <a:r>
              <a:rPr lang="fr-FR" sz="2400" b="1" u="sng" spc="67" dirty="0">
                <a:ln w="0"/>
                <a:solidFill>
                  <a:schemeClr val="bg1"/>
                </a:solidFill>
                <a:effectLst>
                  <a:innerShdw blurRad="63500" dist="50800" dir="13500000">
                    <a:srgbClr val="000000">
                      <a:alpha val="50000"/>
                    </a:srgbClr>
                  </a:innerShdw>
                </a:effectLst>
              </a:rPr>
              <a:t>points de passage et d’ouverture» mettent en avant des dates-clefs, des lieux ou des personnages historiques</a:t>
            </a:r>
            <a:r>
              <a:rPr lang="fr-FR" sz="2400" b="1" spc="67" dirty="0">
                <a:ln w="0"/>
                <a:solidFill>
                  <a:schemeClr val="bg1"/>
                </a:solidFill>
                <a:effectLst>
                  <a:innerShdw blurRad="63500" dist="50800" dir="13500000">
                    <a:srgbClr val="000000">
                      <a:alpha val="50000"/>
                    </a:srgbClr>
                  </a:innerShdw>
                </a:effectLst>
              </a:rPr>
              <a:t>. Chacun  ouvre  un  moment  privilégié  de  mise  en  œuvre  de  la démarche  historique  et  d’étude  critique  des  documents.  Il  s’agit  d’initier les  élèves  raisonnement historique en les amenant à saisir au plus près les situations, les contextes et le jeu des acteurs individuels et collectifs. »</a:t>
            </a:r>
          </a:p>
          <a:p>
            <a:pPr algn="r"/>
            <a:r>
              <a:rPr lang="fr-FR" sz="2400" b="1" i="1" spc="67" dirty="0">
                <a:ln w="0"/>
                <a:solidFill>
                  <a:schemeClr val="bg1"/>
                </a:solidFill>
                <a:effectLst>
                  <a:innerShdw blurRad="63500" dist="50800" dir="13500000">
                    <a:srgbClr val="000000">
                      <a:alpha val="50000"/>
                    </a:srgbClr>
                  </a:innerShdw>
                </a:effectLst>
              </a:rPr>
              <a:t>NP2019</a:t>
            </a:r>
            <a:r>
              <a:rPr lang="fr-FR" sz="2400" b="1" spc="67" dirty="0">
                <a:ln w="0"/>
                <a:solidFill>
                  <a:schemeClr val="bg1"/>
                </a:solidFill>
                <a:effectLst>
                  <a:innerShdw blurRad="63500" dist="50800" dir="13500000">
                    <a:srgbClr val="000000">
                      <a:alpha val="50000"/>
                    </a:srgbClr>
                  </a:innerShdw>
                </a:effectLst>
              </a:rPr>
              <a:t>, pp.5-6</a:t>
            </a:r>
            <a:endParaRPr lang="fr-FR" sz="2400" dirty="0">
              <a:solidFill>
                <a:schemeClr val="bg1"/>
              </a:solidFill>
            </a:endParaRPr>
          </a:p>
        </p:txBody>
      </p:sp>
      <p:cxnSp>
        <p:nvCxnSpPr>
          <p:cNvPr id="15" name="Connecteur droit 14"/>
          <p:cNvCxnSpPr/>
          <p:nvPr/>
        </p:nvCxnSpPr>
        <p:spPr>
          <a:xfrm flipH="1">
            <a:off x="8199718" y="688257"/>
            <a:ext cx="19722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8199718" y="1560821"/>
            <a:ext cx="19722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244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 y="0"/>
            <a:ext cx="2223621" cy="6858000"/>
          </a:xfrm>
          <a:prstGeom prst="rect">
            <a:avLst/>
          </a:prstGeom>
        </p:spPr>
      </p:pic>
      <p:sp>
        <p:nvSpPr>
          <p:cNvPr id="5" name="Rectangle 4"/>
          <p:cNvSpPr/>
          <p:nvPr/>
        </p:nvSpPr>
        <p:spPr>
          <a:xfrm>
            <a:off x="814407" y="0"/>
            <a:ext cx="59480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p>
        </p:txBody>
      </p:sp>
      <p:sp>
        <p:nvSpPr>
          <p:cNvPr id="6" name="Rectangle 5"/>
          <p:cNvSpPr/>
          <p:nvPr/>
        </p:nvSpPr>
        <p:spPr>
          <a:xfrm>
            <a:off x="773255" y="177680"/>
            <a:ext cx="677108" cy="6858000"/>
          </a:xfrm>
          <a:prstGeom prst="rect">
            <a:avLst/>
          </a:prstGeom>
        </p:spPr>
        <p:txBody>
          <a:bodyPr vert="vert" wrap="square">
            <a:spAutoFit/>
          </a:bodyPr>
          <a:lstStyle/>
          <a:p>
            <a:pPr marL="66675">
              <a:spcAft>
                <a:spcPts val="0"/>
              </a:spcAft>
            </a:pPr>
            <a:r>
              <a:rPr lang="fr-FR" sz="1600" b="1" dirty="0" smtClean="0">
                <a:effectLst/>
                <a:latin typeface="Verdana" panose="020B0604030504040204" pitchFamily="34" charset="0"/>
                <a:ea typeface="Verdana" panose="020B0604030504040204" pitchFamily="34" charset="0"/>
              </a:rPr>
              <a:t>L</a:t>
            </a:r>
            <a:r>
              <a:rPr lang="fr-FR" sz="1600" b="1" spc="-10" dirty="0" smtClean="0">
                <a:effectLst/>
                <a:latin typeface="Verdana" panose="020B0604030504040204" pitchFamily="34" charset="0"/>
                <a:ea typeface="Verdana" panose="020B0604030504040204" pitchFamily="34" charset="0"/>
              </a:rPr>
              <a:t>’</a:t>
            </a:r>
            <a:r>
              <a:rPr lang="fr-FR" sz="1600" b="1" dirty="0" smtClean="0">
                <a:effectLst/>
                <a:latin typeface="Verdana" panose="020B0604030504040204" pitchFamily="34" charset="0"/>
                <a:ea typeface="Verdana" panose="020B0604030504040204" pitchFamily="34" charset="0"/>
              </a:rPr>
              <a:t>a</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alyse </a:t>
            </a:r>
            <a:r>
              <a:rPr lang="fr-FR" sz="1600" b="1" spc="-5" dirty="0" smtClean="0">
                <a:effectLst/>
                <a:latin typeface="Verdana" panose="020B0604030504040204" pitchFamily="34" charset="0"/>
                <a:ea typeface="Verdana" panose="020B0604030504040204" pitchFamily="34" charset="0"/>
              </a:rPr>
              <a:t>c</a:t>
            </a:r>
            <a:r>
              <a:rPr lang="fr-FR" sz="1600" b="1" dirty="0" smtClean="0">
                <a:effectLst/>
                <a:latin typeface="Verdana" panose="020B0604030504040204" pitchFamily="34" charset="0"/>
                <a:ea typeface="Verdana" panose="020B0604030504040204" pitchFamily="34" charset="0"/>
              </a:rPr>
              <a:t>r</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20"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d</a:t>
            </a:r>
            <a:r>
              <a:rPr lang="fr-FR" sz="1600" b="1" spc="-10" dirty="0" smtClean="0">
                <a:effectLst/>
                <a:latin typeface="Verdana" panose="020B0604030504040204" pitchFamily="34" charset="0"/>
                <a:ea typeface="Verdana" panose="020B0604030504040204" pitchFamily="34" charset="0"/>
              </a:rPr>
              <a:t>’</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n </a:t>
            </a:r>
            <a:r>
              <a:rPr lang="fr-FR" sz="1600" b="1" spc="5" dirty="0" smtClean="0">
                <a:effectLst/>
                <a:latin typeface="Verdana" panose="020B0604030504040204" pitchFamily="34" charset="0"/>
                <a:ea typeface="Verdana" panose="020B0604030504040204" pitchFamily="34" charset="0"/>
              </a:rPr>
              <a:t>d</a:t>
            </a:r>
            <a:r>
              <a:rPr lang="fr-FR" sz="1600" b="1" dirty="0" smtClean="0">
                <a:effectLst/>
                <a:latin typeface="Verdana" panose="020B0604030504040204" pitchFamily="34" charset="0"/>
                <a:ea typeface="Verdana" panose="020B0604030504040204" pitchFamily="34" charset="0"/>
              </a:rPr>
              <a:t>o</a:t>
            </a:r>
            <a:r>
              <a:rPr lang="fr-FR" sz="1600" b="1" spc="-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u</a:t>
            </a:r>
            <a:r>
              <a:rPr lang="fr-FR" sz="1600" b="1" spc="-10" dirty="0" smtClean="0">
                <a:effectLst/>
                <a:latin typeface="Verdana" panose="020B0604030504040204" pitchFamily="34" charset="0"/>
                <a:ea typeface="Verdana" panose="020B0604030504040204" pitchFamily="34" charset="0"/>
              </a:rPr>
              <a:t>m</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 </a:t>
            </a:r>
            <a:r>
              <a:rPr lang="fr-FR" sz="1600" b="1" dirty="0" smtClean="0">
                <a:effectLst/>
                <a:latin typeface="Verdana" panose="020B0604030504040204" pitchFamily="34" charset="0"/>
                <a:ea typeface="Verdana" panose="020B0604030504040204" pitchFamily="34" charset="0"/>
              </a:rPr>
              <a:t>sel</a:t>
            </a:r>
            <a:r>
              <a:rPr lang="fr-FR" sz="1600" b="1" spc="-5" dirty="0" smtClean="0">
                <a:effectLst/>
                <a:latin typeface="Verdana" panose="020B0604030504040204" pitchFamily="34" charset="0"/>
                <a:ea typeface="Verdana" panose="020B0604030504040204" pitchFamily="34" charset="0"/>
              </a:rPr>
              <a:t>o</a:t>
            </a:r>
            <a:r>
              <a:rPr lang="fr-FR" sz="1600" b="1" dirty="0" smtClean="0">
                <a:effectLst/>
                <a:latin typeface="Verdana" panose="020B0604030504040204" pitchFamily="34" charset="0"/>
                <a:ea typeface="Verdana" panose="020B0604030504040204" pitchFamily="34" charset="0"/>
              </a:rPr>
              <a:t>n</a:t>
            </a:r>
            <a:r>
              <a:rPr lang="fr-FR" sz="1600" b="1" spc="10"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u</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e a</a:t>
            </a:r>
            <a:r>
              <a:rPr lang="fr-FR" sz="1600" b="1" spc="5" dirty="0" smtClean="0">
                <a:effectLst/>
                <a:latin typeface="Verdana" panose="020B0604030504040204" pitchFamily="34" charset="0"/>
                <a:ea typeface="Verdana" panose="020B0604030504040204" pitchFamily="34" charset="0"/>
              </a:rPr>
              <a:t>pp</a:t>
            </a:r>
            <a:r>
              <a:rPr lang="fr-FR" sz="1600" b="1" dirty="0" smtClean="0">
                <a:effectLst/>
                <a:latin typeface="Verdana" panose="020B0604030504040204" pitchFamily="34" charset="0"/>
                <a:ea typeface="Verdana" panose="020B0604030504040204" pitchFamily="34" charset="0"/>
              </a:rPr>
              <a:t>r</a:t>
            </a:r>
            <a:r>
              <a:rPr lang="fr-FR" sz="1600" b="1" spc="5" dirty="0" smtClean="0">
                <a:effectLst/>
                <a:latin typeface="Verdana" panose="020B0604030504040204" pitchFamily="34" charset="0"/>
                <a:ea typeface="Verdana" panose="020B0604030504040204" pitchFamily="34" charset="0"/>
              </a:rPr>
              <a:t>o</a:t>
            </a:r>
            <a:r>
              <a:rPr lang="fr-FR" sz="1600" b="1" spc="-1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is</a:t>
            </a:r>
            <a:r>
              <a:rPr lang="fr-FR" sz="1600" b="1" spc="5" dirty="0" smtClean="0">
                <a:effectLst/>
                <a:latin typeface="Verdana" panose="020B0604030504040204" pitchFamily="34" charset="0"/>
                <a:ea typeface="Verdana" panose="020B0604030504040204" pitchFamily="34" charset="0"/>
              </a:rPr>
              <a:t>t</a:t>
            </a:r>
            <a:r>
              <a:rPr lang="fr-FR" sz="1600" b="1" dirty="0" smtClean="0">
                <a:effectLst/>
                <a:latin typeface="Verdana" panose="020B0604030504040204" pitchFamily="34" charset="0"/>
                <a:ea typeface="Verdana" panose="020B0604030504040204" pitchFamily="34" charset="0"/>
              </a:rPr>
              <a:t>o</a:t>
            </a:r>
            <a:r>
              <a:rPr lang="fr-FR" sz="1600" b="1" spc="-10" dirty="0" smtClean="0">
                <a:effectLst/>
                <a:latin typeface="Verdana" panose="020B0604030504040204" pitchFamily="34" charset="0"/>
                <a:ea typeface="Verdana" panose="020B0604030504040204" pitchFamily="34" charset="0"/>
              </a:rPr>
              <a:t>r</a:t>
            </a:r>
            <a:r>
              <a:rPr lang="fr-FR" sz="1600" b="1"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endParaRPr lang="fr-FR" sz="1600" b="1" dirty="0">
              <a:solidFill>
                <a:schemeClr val="bg1"/>
              </a:solidFill>
              <a:latin typeface="Verdana" panose="020B0604030504040204" pitchFamily="34" charset="0"/>
              <a:ea typeface="Verdana" panose="020B0604030504040204" pitchFamily="34" charset="0"/>
            </a:endParaRPr>
          </a:p>
        </p:txBody>
      </p:sp>
      <p:sp>
        <p:nvSpPr>
          <p:cNvPr id="8" name="Rectangle 7"/>
          <p:cNvSpPr/>
          <p:nvPr/>
        </p:nvSpPr>
        <p:spPr>
          <a:xfrm>
            <a:off x="2264771" y="89624"/>
            <a:ext cx="5316584" cy="6678751"/>
          </a:xfrm>
          <a:prstGeom prst="rect">
            <a:avLst/>
          </a:prstGeom>
          <a:solidFill>
            <a:schemeClr val="accent1">
              <a:lumMod val="40000"/>
              <a:lumOff val="60000"/>
            </a:schemeClr>
          </a:solidFill>
        </p:spPr>
        <p:txBody>
          <a:bodyPr wrap="square">
            <a:spAutoFit/>
          </a:bodyPr>
          <a:lstStyle/>
          <a:p>
            <a:pPr algn="just">
              <a:lnSpc>
                <a:spcPct val="107000"/>
              </a:lnSpc>
              <a:spcAft>
                <a:spcPts val="0"/>
              </a:spcAft>
            </a:pPr>
            <a:r>
              <a:rPr lang="fr-FR" sz="1000" b="1" dirty="0" smtClean="0">
                <a:ea typeface="Calibri" panose="020F0502020204030204" pitchFamily="34" charset="0"/>
                <a:cs typeface="Times New Roman" panose="02020603050405020304" pitchFamily="18" charset="0"/>
              </a:rPr>
              <a:t>Document d’analyse 2 : Un historien analyse le tableau.</a:t>
            </a:r>
          </a:p>
          <a:p>
            <a:pPr algn="just">
              <a:lnSpc>
                <a:spcPct val="107000"/>
              </a:lnSpc>
              <a:spcAft>
                <a:spcPts val="0"/>
              </a:spcAft>
            </a:pPr>
            <a:r>
              <a:rPr lang="fr-FR" sz="1000" dirty="0" smtClean="0">
                <a:ea typeface="Calibri" panose="020F0502020204030204" pitchFamily="34" charset="0"/>
                <a:cs typeface="Times New Roman" panose="02020603050405020304" pitchFamily="18" charset="0"/>
              </a:rPr>
              <a:t>Au </a:t>
            </a:r>
            <a:r>
              <a:rPr lang="fr-FR" sz="1000" dirty="0">
                <a:ea typeface="Calibri" panose="020F0502020204030204" pitchFamily="34" charset="0"/>
                <a:cs typeface="Times New Roman" panose="02020603050405020304" pitchFamily="18" charset="0"/>
              </a:rPr>
              <a:t>XVIe siècle, la nouvelle rue des marchands était une petite Babel. Italiens, Flamands, Andalous, Portugais habitaient dans leurs bâtiments. Pendant ce temps, dans cette rue de la </a:t>
            </a:r>
            <a:r>
              <a:rPr lang="fr-FR" sz="1000" dirty="0" err="1">
                <a:ea typeface="Calibri" panose="020F0502020204030204" pitchFamily="34" charset="0"/>
                <a:cs typeface="Times New Roman" panose="02020603050405020304" pitchFamily="18" charset="0"/>
              </a:rPr>
              <a:t>Baixa</a:t>
            </a:r>
            <a:r>
              <a:rPr lang="fr-FR" sz="1000" dirty="0">
                <a:ea typeface="Calibri" panose="020F0502020204030204" pitchFamily="34" charset="0"/>
                <a:cs typeface="Times New Roman" panose="02020603050405020304" pitchFamily="18" charset="0"/>
              </a:rPr>
              <a:t> de Lisbonne, de nouveaux chrétiens, des juifs étrangers, des esclaves de 20 nations africaines, des esclaves arabes ont marché, beaucoup ont été échangés. Ce qui est intéressant, c'est la vie dans la rue. Lisbonne avait une grande population noire. Et le tableau montre non seulement la population noire, elle montre également les étrangers qui ont aidé Lisbonne à devenir la grande ville commerçante du XVIe siècle. Les deux parties du diptyque montrent aussi des animaux. Il y a un chien qui attrape un oiseau. Et c'est une dinde. C’est un oiseau venu d’Amérique et que les Portugais sont devenus un oiseau mondial, l’emportant en Inde et dans d’autres parties du monde.</a:t>
            </a:r>
          </a:p>
          <a:p>
            <a:pPr algn="just">
              <a:lnSpc>
                <a:spcPct val="107000"/>
              </a:lnSpc>
              <a:spcAft>
                <a:spcPts val="0"/>
              </a:spcAft>
            </a:pPr>
            <a:r>
              <a:rPr lang="fr-FR" sz="1000" dirty="0">
                <a:ea typeface="Calibri" panose="020F0502020204030204" pitchFamily="34" charset="0"/>
                <a:cs typeface="Times New Roman" panose="02020603050405020304" pitchFamily="18" charset="0"/>
              </a:rPr>
              <a:t>C’était la dynamique d’une ville dynamique qui recevait les fruits du réseau commercial établi (entre 1500 et 1521, le roi D. Manuel </a:t>
            </a:r>
            <a:r>
              <a:rPr lang="fr-FR" sz="1000" dirty="0" smtClean="0">
                <a:ea typeface="Calibri" panose="020F0502020204030204" pitchFamily="34" charset="0"/>
                <a:cs typeface="Times New Roman" panose="02020603050405020304" pitchFamily="18" charset="0"/>
              </a:rPr>
              <a:t>Ier </a:t>
            </a:r>
            <a:r>
              <a:rPr lang="fr-FR" sz="1000" dirty="0">
                <a:ea typeface="Calibri" panose="020F0502020204030204" pitchFamily="34" charset="0"/>
                <a:cs typeface="Times New Roman" panose="02020603050405020304" pitchFamily="18" charset="0"/>
              </a:rPr>
              <a:t>avait envoyé 237 navires en Inde) et la population croissante de plus en plus hétérogène. À partir de 1551, il est attesté que 10% des 100 000 lisboètes sont noirs. Dix-sept ans plus tard, Lisbonne comptait 150 000 habitants, où les minorités les plus représentées étaient les esclaves noirs et les Indiens. En 1578, environ 20% des 250 000 habitants étaient noirs.</a:t>
            </a:r>
          </a:p>
          <a:p>
            <a:pPr algn="just">
              <a:lnSpc>
                <a:spcPct val="107000"/>
              </a:lnSpc>
              <a:spcAft>
                <a:spcPts val="0"/>
              </a:spcAft>
            </a:pPr>
            <a:r>
              <a:rPr lang="fr-FR" sz="1000" dirty="0">
                <a:ea typeface="Calibri" panose="020F0502020204030204" pitchFamily="34" charset="0"/>
                <a:cs typeface="Times New Roman" panose="02020603050405020304" pitchFamily="18" charset="0"/>
              </a:rPr>
              <a:t>"Les tableaux confirment que Lisbonne était très métissée, qu'il y avait des gens de nombreux peuples, beaucoup de Noirs, qu'il y avait des produits exotiques. Les gens disposaient même de ces produits à la maison et c’est une grande surprise. Auparavant, nous pensions que les produits exotiques étaient la marque de gens très riches. Mais nous sommes venus pour voir qu'ils étaient très banals. La vaisselle chinoise était partout, les tissus indiens étaient partout. </a:t>
            </a:r>
          </a:p>
          <a:p>
            <a:pPr algn="just">
              <a:lnSpc>
                <a:spcPct val="107000"/>
              </a:lnSpc>
              <a:spcAft>
                <a:spcPts val="0"/>
              </a:spcAft>
            </a:pPr>
            <a:r>
              <a:rPr lang="fr-FR" sz="1000" dirty="0">
                <a:ea typeface="Calibri" panose="020F0502020204030204" pitchFamily="34" charset="0"/>
                <a:cs typeface="Times New Roman" panose="02020603050405020304" pitchFamily="18" charset="0"/>
              </a:rPr>
              <a:t>Environ 45 bâtiments ont été répartis de chaque côté. La plupart des bâtiments avaient une occupation multiple composée de trois, cinq et six étages. C'est au rez-de-chaussée des bâtiments qu'il y avait une multitude de magasins. En 1552, il y avait 11 librairies, où des livres de mathématiques ont également été trouvés, et 20 magasins de vêtements et textiles vendant des étoffes de velours, des soies, des étoffes tissées, du taffetas d'Europe, d'Inde et d'Extrême-Orient. En 1581, un an après le début de la dynastie des Philippines, il y avait six magasins spécialisés dans la vente de porcelaine Ming chinoise, neuf pharmacies - les "pharmacies" qui, à l'époque, vendaient des "médicaments", certains importés d'Asie, tels que des pierres bézoards [un antipoison], formées dans le système digestif des ruminants, ou des cornes de rhinocéros - ainsi que des artisans, tels que des tailleurs ou des chapeliers. La clôture de fer que l'on peut voir dans le tableau donne son nom à la Rua Nova dos </a:t>
            </a:r>
            <a:r>
              <a:rPr lang="fr-FR" sz="1000" dirty="0" err="1">
                <a:ea typeface="Calibri" panose="020F0502020204030204" pitchFamily="34" charset="0"/>
                <a:cs typeface="Times New Roman" panose="02020603050405020304" pitchFamily="18" charset="0"/>
              </a:rPr>
              <a:t>Ferros</a:t>
            </a:r>
            <a:r>
              <a:rPr lang="fr-FR" sz="1000" dirty="0">
                <a:ea typeface="Calibri" panose="020F0502020204030204" pitchFamily="34" charset="0"/>
                <a:cs typeface="Times New Roman" panose="02020603050405020304" pitchFamily="18" charset="0"/>
              </a:rPr>
              <a:t>, la partie orientale de la Rua Nova dos </a:t>
            </a:r>
            <a:r>
              <a:rPr lang="fr-FR" sz="1000" dirty="0" err="1">
                <a:ea typeface="Calibri" panose="020F0502020204030204" pitchFamily="34" charset="0"/>
                <a:cs typeface="Times New Roman" panose="02020603050405020304" pitchFamily="18" charset="0"/>
              </a:rPr>
              <a:t>Mercadores</a:t>
            </a:r>
            <a:r>
              <a:rPr lang="fr-FR" sz="1000" dirty="0">
                <a:ea typeface="Calibri" panose="020F0502020204030204" pitchFamily="34" charset="0"/>
                <a:cs typeface="Times New Roman" panose="02020603050405020304" pitchFamily="18" charset="0"/>
              </a:rPr>
              <a:t>. C’est à l’intérieur de cette clôture que les marchands, les commerçants et les banquiers disposaient d’un espace semi-privé pour leurs affaires. L'artiste montre sa perception de l'interaction sociale dans la Nouvelle rue du Marché : la concentration de riches marchands vêtus à la mode espagnole, avec des manteaux noirs à la mode, à l'intérieur d'une clôture en fer et séparés des habitants moins fortunés, qui se trouvent en dehors de cette frontière</a:t>
            </a:r>
            <a:r>
              <a:rPr lang="fr-FR" sz="1000" dirty="0" smtClean="0">
                <a:ea typeface="Calibri" panose="020F0502020204030204" pitchFamily="34" charset="0"/>
                <a:cs typeface="Times New Roman" panose="02020603050405020304" pitchFamily="18" charset="0"/>
              </a:rPr>
              <a:t>.</a:t>
            </a:r>
          </a:p>
          <a:p>
            <a:pPr algn="r">
              <a:lnSpc>
                <a:spcPct val="107000"/>
              </a:lnSpc>
              <a:spcAft>
                <a:spcPts val="0"/>
              </a:spcAft>
            </a:pPr>
            <a:r>
              <a:rPr lang="fr-FR" sz="1000" dirty="0" smtClean="0">
                <a:ea typeface="Calibri" panose="020F0502020204030204" pitchFamily="34" charset="0"/>
                <a:cs typeface="Times New Roman" panose="02020603050405020304" pitchFamily="18" charset="0"/>
              </a:rPr>
              <a:t>Interview de l’historienne </a:t>
            </a:r>
            <a:r>
              <a:rPr lang="fr-FR" sz="1000" dirty="0" err="1"/>
              <a:t>Annemarie</a:t>
            </a:r>
            <a:r>
              <a:rPr lang="fr-FR" sz="1000" dirty="0"/>
              <a:t> Jordan </a:t>
            </a:r>
            <a:r>
              <a:rPr lang="fr-FR" sz="1000" dirty="0" err="1" smtClean="0"/>
              <a:t>Gschwend</a:t>
            </a:r>
            <a:r>
              <a:rPr lang="fr-FR" sz="1000" dirty="0"/>
              <a:t>, </a:t>
            </a:r>
            <a:r>
              <a:rPr lang="fr-FR" sz="1000" dirty="0">
                <a:hlinkClick r:id="rId3"/>
              </a:rPr>
              <a:t>https://</a:t>
            </a:r>
            <a:r>
              <a:rPr lang="fr-FR" sz="1000" dirty="0" smtClean="0">
                <a:hlinkClick r:id="rId3"/>
              </a:rPr>
              <a:t>www.publico.pt/2015/12/10/ciencia/noticia/a-quinta-avenida-do-seculo-xvi-ficava-em-lisboa-1716946 </a:t>
            </a:r>
            <a:r>
              <a:rPr lang="fr-FR" sz="1000" dirty="0" smtClean="0"/>
              <a:t>- Consulté le 03/04/2019</a:t>
            </a:r>
            <a:endParaRPr lang="fr-FR" sz="1000" dirty="0">
              <a:effectLst/>
              <a:ea typeface="Calibri" panose="020F0502020204030204" pitchFamily="34" charset="0"/>
              <a:cs typeface="Times New Roman" panose="02020603050405020304" pitchFamily="18" charset="0"/>
            </a:endParaRPr>
          </a:p>
        </p:txBody>
      </p:sp>
      <p:pic>
        <p:nvPicPr>
          <p:cNvPr id="10" name="Image 9"/>
          <p:cNvPicPr>
            <a:picLocks noChangeAspect="1"/>
          </p:cNvPicPr>
          <p:nvPr/>
        </p:nvPicPr>
        <p:blipFill>
          <a:blip r:embed="rId4"/>
          <a:stretch>
            <a:fillRect/>
          </a:stretch>
        </p:blipFill>
        <p:spPr>
          <a:xfrm>
            <a:off x="7622506" y="89624"/>
            <a:ext cx="4492709" cy="4566459"/>
          </a:xfrm>
          <a:prstGeom prst="rect">
            <a:avLst/>
          </a:prstGeom>
        </p:spPr>
      </p:pic>
      <p:pic>
        <p:nvPicPr>
          <p:cNvPr id="11" name="Image 10"/>
          <p:cNvPicPr>
            <a:picLocks noChangeAspect="1"/>
          </p:cNvPicPr>
          <p:nvPr/>
        </p:nvPicPr>
        <p:blipFill>
          <a:blip r:embed="rId5"/>
          <a:stretch>
            <a:fillRect/>
          </a:stretch>
        </p:blipFill>
        <p:spPr>
          <a:xfrm>
            <a:off x="7622508" y="4572000"/>
            <a:ext cx="4492708" cy="1245777"/>
          </a:xfrm>
          <a:prstGeom prst="rect">
            <a:avLst/>
          </a:prstGeom>
        </p:spPr>
      </p:pic>
      <p:pic>
        <p:nvPicPr>
          <p:cNvPr id="12" name="Image 11"/>
          <p:cNvPicPr>
            <a:picLocks noChangeAspect="1"/>
          </p:cNvPicPr>
          <p:nvPr/>
        </p:nvPicPr>
        <p:blipFill>
          <a:blip r:embed="rId6"/>
          <a:stretch>
            <a:fillRect/>
          </a:stretch>
        </p:blipFill>
        <p:spPr>
          <a:xfrm>
            <a:off x="7622506" y="5579851"/>
            <a:ext cx="1784253" cy="894235"/>
          </a:xfrm>
          <a:prstGeom prst="rect">
            <a:avLst/>
          </a:prstGeom>
        </p:spPr>
      </p:pic>
      <p:sp>
        <p:nvSpPr>
          <p:cNvPr id="13" name="ZoneTexte 12"/>
          <p:cNvSpPr txBox="1"/>
          <p:nvPr/>
        </p:nvSpPr>
        <p:spPr>
          <a:xfrm>
            <a:off x="9406758" y="5808086"/>
            <a:ext cx="2708457" cy="666000"/>
          </a:xfrm>
          <a:prstGeom prst="rect">
            <a:avLst/>
          </a:prstGeom>
          <a:solidFill>
            <a:srgbClr val="DCF1FC"/>
          </a:solidFill>
        </p:spPr>
        <p:txBody>
          <a:bodyPr wrap="square" rtlCol="0">
            <a:spAutoFit/>
          </a:bodyPr>
          <a:lstStyle/>
          <a:p>
            <a:r>
              <a:rPr lang="fr-FR" sz="1100" b="1" dirty="0" smtClean="0"/>
              <a:t>Document d’analyse 3 : Carte des </a:t>
            </a:r>
            <a:r>
              <a:rPr lang="fr-FR" sz="1100" b="1" dirty="0"/>
              <a:t>établissements européens en Afrique, XVe-XVIIe </a:t>
            </a:r>
            <a:r>
              <a:rPr lang="fr-FR" sz="1100" b="1" dirty="0" smtClean="0"/>
              <a:t>siècle</a:t>
            </a:r>
            <a:endParaRPr lang="fr-FR" sz="1100" dirty="0"/>
          </a:p>
        </p:txBody>
      </p:sp>
      <p:sp>
        <p:nvSpPr>
          <p:cNvPr id="14" name="Rectangle 13"/>
          <p:cNvSpPr/>
          <p:nvPr/>
        </p:nvSpPr>
        <p:spPr>
          <a:xfrm>
            <a:off x="7622506" y="6491376"/>
            <a:ext cx="4492709" cy="276999"/>
          </a:xfrm>
          <a:prstGeom prst="rect">
            <a:avLst/>
          </a:prstGeom>
        </p:spPr>
        <p:txBody>
          <a:bodyPr wrap="square">
            <a:spAutoFit/>
          </a:bodyPr>
          <a:lstStyle/>
          <a:p>
            <a:r>
              <a:rPr lang="fr-FR" sz="1200" dirty="0">
                <a:solidFill>
                  <a:srgbClr val="212121"/>
                </a:solidFill>
              </a:rPr>
              <a:t>Sujet 1 : Une pratique antérieure aux découvertes de l’Amérique</a:t>
            </a:r>
            <a:endParaRPr lang="fr-FR" sz="1200" dirty="0"/>
          </a:p>
        </p:txBody>
      </p:sp>
    </p:spTree>
    <p:extLst>
      <p:ext uri="{BB962C8B-B14F-4D97-AF65-F5344CB8AC3E}">
        <p14:creationId xmlns:p14="http://schemas.microsoft.com/office/powerpoint/2010/main" val="2991479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2"/>
          <a:stretch>
            <a:fillRect/>
          </a:stretch>
        </p:blipFill>
        <p:spPr>
          <a:xfrm>
            <a:off x="10372425" y="0"/>
            <a:ext cx="1819575" cy="6858000"/>
          </a:xfrm>
          <a:prstGeom prst="rect">
            <a:avLst/>
          </a:prstGeom>
        </p:spPr>
      </p:pic>
      <p:sp>
        <p:nvSpPr>
          <p:cNvPr id="5" name="Rectangle 4"/>
          <p:cNvSpPr/>
          <p:nvPr/>
        </p:nvSpPr>
        <p:spPr>
          <a:xfrm>
            <a:off x="10802926" y="0"/>
            <a:ext cx="59480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p>
        </p:txBody>
      </p:sp>
      <p:sp>
        <p:nvSpPr>
          <p:cNvPr id="6" name="Rectangle 5"/>
          <p:cNvSpPr/>
          <p:nvPr/>
        </p:nvSpPr>
        <p:spPr>
          <a:xfrm>
            <a:off x="10746159" y="-2736"/>
            <a:ext cx="677108" cy="6858000"/>
          </a:xfrm>
          <a:prstGeom prst="rect">
            <a:avLst/>
          </a:prstGeom>
        </p:spPr>
        <p:txBody>
          <a:bodyPr vert="vert" wrap="square">
            <a:spAutoFit/>
          </a:bodyPr>
          <a:lstStyle/>
          <a:p>
            <a:pPr marL="66675">
              <a:spcAft>
                <a:spcPts val="0"/>
              </a:spcAft>
            </a:pPr>
            <a:r>
              <a:rPr lang="fr-FR" sz="1600" b="1" dirty="0" smtClean="0">
                <a:effectLst/>
                <a:latin typeface="Verdana" panose="020B0604030504040204" pitchFamily="34" charset="0"/>
                <a:ea typeface="Verdana" panose="020B0604030504040204" pitchFamily="34" charset="0"/>
              </a:rPr>
              <a:t>L</a:t>
            </a:r>
            <a:r>
              <a:rPr lang="fr-FR" sz="1600" b="1" spc="-10" dirty="0" smtClean="0">
                <a:effectLst/>
                <a:latin typeface="Verdana" panose="020B0604030504040204" pitchFamily="34" charset="0"/>
                <a:ea typeface="Verdana" panose="020B0604030504040204" pitchFamily="34" charset="0"/>
              </a:rPr>
              <a:t>’</a:t>
            </a:r>
            <a:r>
              <a:rPr lang="fr-FR" sz="1600" b="1" dirty="0" smtClean="0">
                <a:effectLst/>
                <a:latin typeface="Verdana" panose="020B0604030504040204" pitchFamily="34" charset="0"/>
                <a:ea typeface="Verdana" panose="020B0604030504040204" pitchFamily="34" charset="0"/>
              </a:rPr>
              <a:t>a</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alyse </a:t>
            </a:r>
            <a:r>
              <a:rPr lang="fr-FR" sz="1600" b="1" spc="-5" dirty="0" smtClean="0">
                <a:effectLst/>
                <a:latin typeface="Verdana" panose="020B0604030504040204" pitchFamily="34" charset="0"/>
                <a:ea typeface="Verdana" panose="020B0604030504040204" pitchFamily="34" charset="0"/>
              </a:rPr>
              <a:t>c</a:t>
            </a:r>
            <a:r>
              <a:rPr lang="fr-FR" sz="1600" b="1" dirty="0" smtClean="0">
                <a:effectLst/>
                <a:latin typeface="Verdana" panose="020B0604030504040204" pitchFamily="34" charset="0"/>
                <a:ea typeface="Verdana" panose="020B0604030504040204" pitchFamily="34" charset="0"/>
              </a:rPr>
              <a:t>r</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20"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d</a:t>
            </a:r>
            <a:r>
              <a:rPr lang="fr-FR" sz="1600" b="1" spc="-10" dirty="0" smtClean="0">
                <a:effectLst/>
                <a:latin typeface="Verdana" panose="020B0604030504040204" pitchFamily="34" charset="0"/>
                <a:ea typeface="Verdana" panose="020B0604030504040204" pitchFamily="34" charset="0"/>
              </a:rPr>
              <a:t>’</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n </a:t>
            </a:r>
            <a:r>
              <a:rPr lang="fr-FR" sz="1600" b="1" spc="5" dirty="0" smtClean="0">
                <a:effectLst/>
                <a:latin typeface="Verdana" panose="020B0604030504040204" pitchFamily="34" charset="0"/>
                <a:ea typeface="Verdana" panose="020B0604030504040204" pitchFamily="34" charset="0"/>
              </a:rPr>
              <a:t>d</a:t>
            </a:r>
            <a:r>
              <a:rPr lang="fr-FR" sz="1600" b="1" dirty="0" smtClean="0">
                <a:effectLst/>
                <a:latin typeface="Verdana" panose="020B0604030504040204" pitchFamily="34" charset="0"/>
                <a:ea typeface="Verdana" panose="020B0604030504040204" pitchFamily="34" charset="0"/>
              </a:rPr>
              <a:t>o</a:t>
            </a:r>
            <a:r>
              <a:rPr lang="fr-FR" sz="1600" b="1" spc="-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u</a:t>
            </a:r>
            <a:r>
              <a:rPr lang="fr-FR" sz="1600" b="1" spc="-10" dirty="0" smtClean="0">
                <a:effectLst/>
                <a:latin typeface="Verdana" panose="020B0604030504040204" pitchFamily="34" charset="0"/>
                <a:ea typeface="Verdana" panose="020B0604030504040204" pitchFamily="34" charset="0"/>
              </a:rPr>
              <a:t>m</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 </a:t>
            </a:r>
            <a:r>
              <a:rPr lang="fr-FR" sz="1600" b="1" dirty="0" smtClean="0">
                <a:effectLst/>
                <a:latin typeface="Verdana" panose="020B0604030504040204" pitchFamily="34" charset="0"/>
                <a:ea typeface="Verdana" panose="020B0604030504040204" pitchFamily="34" charset="0"/>
              </a:rPr>
              <a:t>sel</a:t>
            </a:r>
            <a:r>
              <a:rPr lang="fr-FR" sz="1600" b="1" spc="-5" dirty="0" smtClean="0">
                <a:effectLst/>
                <a:latin typeface="Verdana" panose="020B0604030504040204" pitchFamily="34" charset="0"/>
                <a:ea typeface="Verdana" panose="020B0604030504040204" pitchFamily="34" charset="0"/>
              </a:rPr>
              <a:t>o</a:t>
            </a:r>
            <a:r>
              <a:rPr lang="fr-FR" sz="1600" b="1" dirty="0" smtClean="0">
                <a:effectLst/>
                <a:latin typeface="Verdana" panose="020B0604030504040204" pitchFamily="34" charset="0"/>
                <a:ea typeface="Verdana" panose="020B0604030504040204" pitchFamily="34" charset="0"/>
              </a:rPr>
              <a:t>n</a:t>
            </a:r>
            <a:r>
              <a:rPr lang="fr-FR" sz="1600" b="1" spc="10"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u</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e a</a:t>
            </a:r>
            <a:r>
              <a:rPr lang="fr-FR" sz="1600" b="1" spc="5" dirty="0" smtClean="0">
                <a:effectLst/>
                <a:latin typeface="Verdana" panose="020B0604030504040204" pitchFamily="34" charset="0"/>
                <a:ea typeface="Verdana" panose="020B0604030504040204" pitchFamily="34" charset="0"/>
              </a:rPr>
              <a:t>pp</a:t>
            </a:r>
            <a:r>
              <a:rPr lang="fr-FR" sz="1600" b="1" dirty="0" smtClean="0">
                <a:effectLst/>
                <a:latin typeface="Verdana" panose="020B0604030504040204" pitchFamily="34" charset="0"/>
                <a:ea typeface="Verdana" panose="020B0604030504040204" pitchFamily="34" charset="0"/>
              </a:rPr>
              <a:t>r</a:t>
            </a:r>
            <a:r>
              <a:rPr lang="fr-FR" sz="1600" b="1" spc="5" dirty="0" smtClean="0">
                <a:effectLst/>
                <a:latin typeface="Verdana" panose="020B0604030504040204" pitchFamily="34" charset="0"/>
                <a:ea typeface="Verdana" panose="020B0604030504040204" pitchFamily="34" charset="0"/>
              </a:rPr>
              <a:t>o</a:t>
            </a:r>
            <a:r>
              <a:rPr lang="fr-FR" sz="1600" b="1" spc="-1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is</a:t>
            </a:r>
            <a:r>
              <a:rPr lang="fr-FR" sz="1600" b="1" spc="5" dirty="0" smtClean="0">
                <a:effectLst/>
                <a:latin typeface="Verdana" panose="020B0604030504040204" pitchFamily="34" charset="0"/>
                <a:ea typeface="Verdana" panose="020B0604030504040204" pitchFamily="34" charset="0"/>
              </a:rPr>
              <a:t>t</a:t>
            </a:r>
            <a:r>
              <a:rPr lang="fr-FR" sz="1600" b="1" dirty="0" smtClean="0">
                <a:effectLst/>
                <a:latin typeface="Verdana" panose="020B0604030504040204" pitchFamily="34" charset="0"/>
                <a:ea typeface="Verdana" panose="020B0604030504040204" pitchFamily="34" charset="0"/>
              </a:rPr>
              <a:t>o</a:t>
            </a:r>
            <a:r>
              <a:rPr lang="fr-FR" sz="1600" b="1" spc="-10" dirty="0" smtClean="0">
                <a:effectLst/>
                <a:latin typeface="Verdana" panose="020B0604030504040204" pitchFamily="34" charset="0"/>
                <a:ea typeface="Verdana" panose="020B0604030504040204" pitchFamily="34" charset="0"/>
              </a:rPr>
              <a:t>r</a:t>
            </a:r>
            <a:r>
              <a:rPr lang="fr-FR" sz="1600" b="1"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endParaRPr lang="fr-FR" sz="1600" b="1" dirty="0">
              <a:solidFill>
                <a:schemeClr val="bg1"/>
              </a:solidFill>
              <a:latin typeface="Verdana" panose="020B0604030504040204" pitchFamily="34" charset="0"/>
              <a:ea typeface="Verdana" panose="020B0604030504040204" pitchFamily="34" charset="0"/>
            </a:endParaRPr>
          </a:p>
        </p:txBody>
      </p:sp>
      <p:sp>
        <p:nvSpPr>
          <p:cNvPr id="7" name="Rectangle 6"/>
          <p:cNvSpPr/>
          <p:nvPr/>
        </p:nvSpPr>
        <p:spPr>
          <a:xfrm>
            <a:off x="91736" y="0"/>
            <a:ext cx="9753600" cy="523220"/>
          </a:xfrm>
          <a:prstGeom prst="rect">
            <a:avLst/>
          </a:prstGeom>
        </p:spPr>
        <p:txBody>
          <a:bodyPr wrap="square">
            <a:spAutoFit/>
          </a:bodyPr>
          <a:lstStyle/>
          <a:p>
            <a:pPr lvl="0">
              <a:defRPr/>
            </a:pPr>
            <a:r>
              <a:rPr lang="fr-FR" sz="1400" dirty="0"/>
              <a:t>III En quoi le nouveau système économique interconnecté impose-t-il la pratique de l’esclavage ?</a:t>
            </a:r>
            <a:r>
              <a:rPr lang="fr-FR" sz="1400" i="1" u="none" strike="noStrike" dirty="0" smtClean="0">
                <a:solidFill>
                  <a:srgbClr val="212121"/>
                </a:solidFill>
                <a:effectLst/>
              </a:rPr>
              <a:t>/ </a:t>
            </a:r>
            <a:r>
              <a:rPr lang="fr-FR" sz="1400" dirty="0" smtClean="0"/>
              <a:t>C. Le développement de l’économie « sucrière » et de l’esclavage dans les îles portugaises et au Brésil. </a:t>
            </a:r>
            <a:r>
              <a:rPr lang="fr-FR" sz="1400" b="0" i="0" u="none" strike="noStrike" dirty="0" smtClean="0">
                <a:solidFill>
                  <a:srgbClr val="212121"/>
                </a:solidFill>
                <a:effectLst/>
              </a:rPr>
              <a:t> – </a:t>
            </a:r>
            <a:r>
              <a:rPr lang="fr-FR" sz="1400" dirty="0" smtClean="0"/>
              <a:t>Sujet 2 </a:t>
            </a:r>
            <a:r>
              <a:rPr lang="fr-FR" sz="1400" dirty="0"/>
              <a:t>: Sucre et esclavage au Brésil</a:t>
            </a:r>
          </a:p>
        </p:txBody>
      </p:sp>
      <p:sp>
        <p:nvSpPr>
          <p:cNvPr id="2" name="Rectangle 1"/>
          <p:cNvSpPr/>
          <p:nvPr/>
        </p:nvSpPr>
        <p:spPr>
          <a:xfrm>
            <a:off x="91736" y="5971715"/>
            <a:ext cx="6116238" cy="830997"/>
          </a:xfrm>
          <a:prstGeom prst="rect">
            <a:avLst/>
          </a:prstGeom>
          <a:solidFill>
            <a:schemeClr val="accent2">
              <a:lumMod val="20000"/>
              <a:lumOff val="80000"/>
            </a:schemeClr>
          </a:solidFill>
        </p:spPr>
        <p:txBody>
          <a:bodyPr wrap="square">
            <a:spAutoFit/>
          </a:bodyPr>
          <a:lstStyle/>
          <a:p>
            <a:r>
              <a:rPr lang="fr-FR" sz="1200" b="1" dirty="0" smtClean="0"/>
              <a:t>Document principal : </a:t>
            </a:r>
            <a:r>
              <a:rPr lang="fr-FR" sz="1200" b="1" dirty="0"/>
              <a:t>Illustration de la carte de Georg </a:t>
            </a:r>
            <a:r>
              <a:rPr lang="fr-FR" sz="1200" b="1" dirty="0" err="1"/>
              <a:t>Marcgraf</a:t>
            </a:r>
            <a:r>
              <a:rPr lang="fr-FR" sz="1200" b="1" dirty="0"/>
              <a:t> incluant les capitaineries de Pernambouc et d’</a:t>
            </a:r>
            <a:r>
              <a:rPr lang="fr-FR" sz="1200" b="1" dirty="0" err="1"/>
              <a:t>Itamaracá</a:t>
            </a:r>
            <a:r>
              <a:rPr lang="fr-FR" sz="1200" b="1" dirty="0"/>
              <a:t> </a:t>
            </a:r>
            <a:r>
              <a:rPr lang="fr-FR" sz="1200" b="1" dirty="0" smtClean="0"/>
              <a:t>(Brésil) occupées </a:t>
            </a:r>
            <a:r>
              <a:rPr lang="fr-FR" sz="1200" b="1" dirty="0"/>
              <a:t>par les Hollandais en </a:t>
            </a:r>
            <a:r>
              <a:rPr lang="fr-FR" sz="1200" b="1" dirty="0" smtClean="0"/>
              <a:t>1647.</a:t>
            </a:r>
            <a:endParaRPr lang="fr-FR" sz="1200" b="1" dirty="0"/>
          </a:p>
          <a:p>
            <a:r>
              <a:rPr lang="fr-FR" sz="1200" b="1" dirty="0"/>
              <a:t>Les dessins de Frans Post ont été publiés dans le livre de Gaspar </a:t>
            </a:r>
            <a:r>
              <a:rPr lang="fr-FR" sz="1200" b="1" dirty="0" err="1"/>
              <a:t>Barleus</a:t>
            </a:r>
            <a:r>
              <a:rPr lang="fr-FR" sz="1200" b="1" dirty="0"/>
              <a:t>, Ricardo </a:t>
            </a:r>
            <a:r>
              <a:rPr lang="fr-FR" sz="1200" b="1" dirty="0" err="1"/>
              <a:t>Brennand</a:t>
            </a:r>
            <a:r>
              <a:rPr lang="fr-FR" sz="1200" b="1" dirty="0"/>
              <a:t> Institute collection, Recife, Brésil.</a:t>
            </a:r>
          </a:p>
        </p:txBody>
      </p:sp>
      <p:cxnSp>
        <p:nvCxnSpPr>
          <p:cNvPr id="8" name="Connecteur droit 7"/>
          <p:cNvCxnSpPr/>
          <p:nvPr/>
        </p:nvCxnSpPr>
        <p:spPr>
          <a:xfrm flipV="1">
            <a:off x="6264741" y="563591"/>
            <a:ext cx="387" cy="62391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321895" y="563591"/>
            <a:ext cx="3993376" cy="4555093"/>
          </a:xfrm>
          <a:prstGeom prst="rect">
            <a:avLst/>
          </a:prstGeom>
          <a:solidFill>
            <a:schemeClr val="accent1">
              <a:lumMod val="40000"/>
              <a:lumOff val="60000"/>
            </a:schemeClr>
          </a:solidFill>
        </p:spPr>
        <p:txBody>
          <a:bodyPr wrap="square">
            <a:spAutoFit/>
          </a:bodyPr>
          <a:lstStyle/>
          <a:p>
            <a:r>
              <a:rPr lang="fr-FR" sz="1000" b="1" dirty="0"/>
              <a:t>Document d’analyse 1 : Le rôle précoce du Portugal dans la Traite atlantique</a:t>
            </a:r>
          </a:p>
          <a:p>
            <a:pPr algn="just"/>
            <a:r>
              <a:rPr lang="fr-FR" sz="1000" dirty="0"/>
              <a:t>En inaugurant les  communications transocéaniques à moyenne  et  longue  distance, l’expansion ibérique des XVe-XVIe  siècles a créé un vaste espace de circulation des marchandises et des hommes, qui a lancé un pont entre l’Europe, l’Afrique et les Amériques  durant  cinq siècles. Les  Portugais furent  la première  et, pendant cent  cinquante ans, la seule  nation  européenne engagée  dans la traite  négrière atlantique.  A ce titre,  ils eurent  le contrôle  total de  l’introduction  des  esclaves africains en Europe  du Sud, dans leurs colonies (Cap-Vert, Sao Tomé, Brésil) mais aussi dans les Amériques sous monopole espagnol. Ce premier système esclavagiste ibérique   associait  l’esclavage  des  Noirs,  l’économie  marchande,   l’exploitation minière et déjà la plantation sucrière. Ancré en Méditerranée, il connut un premier déploiement dans les îles atlantiques (aux Canaries, au Cap-Vert et à Sao Tomé), puis dans le monde  hispano-caribéen (Hispaniola,  Cuba,  Porto Rico et l’espace continental de la « Terre  Ferme »), avant de prendre  son essor dans les Antilles et au Brésil avec la grande économie de plantation. Cette  redistribution des circuits de  la traite  transatlantique conduisit  à l’entrée  en  scène  des  puissances  européennes  du nord de l’Europe à partir du milieu du XVIIe  siècle, et à une importante augmentation des flux négriers et du rythme des expéditions : en un siècle et demi, entre 1500 et 1640, 800 000 esclaves arrivèrent au Nouveau  Monde contre plus de sept millions au XVIIIe   siècle. Le  Portugal eut  en tout  point un rôle précurseur</a:t>
            </a:r>
            <a:r>
              <a:rPr lang="fr-FR" sz="1000" dirty="0" smtClean="0"/>
              <a:t>.</a:t>
            </a:r>
            <a:r>
              <a:rPr lang="fr-FR" sz="1000" dirty="0"/>
              <a:t> </a:t>
            </a:r>
            <a:endParaRPr lang="fr-FR" sz="1000" dirty="0" smtClean="0"/>
          </a:p>
          <a:p>
            <a:pPr algn="r"/>
            <a:r>
              <a:rPr lang="fr-FR" sz="1000" dirty="0" smtClean="0"/>
              <a:t>De </a:t>
            </a:r>
            <a:r>
              <a:rPr lang="fr-FR" sz="1000" dirty="0"/>
              <a:t>Almeida Mendes António, « Les réseaux de la traite ibérique dans l'Atlantique nord (1440-1640) », Annales. Histoire, Sciences Sociales, 2008/4 (63e année), p. 739-768. URL : https://www.cairn.info/revue-annales-2008-4-page-739.htm</a:t>
            </a:r>
          </a:p>
        </p:txBody>
      </p:sp>
      <p:sp>
        <p:nvSpPr>
          <p:cNvPr id="11" name="ZoneTexte 10"/>
          <p:cNvSpPr txBox="1"/>
          <p:nvPr/>
        </p:nvSpPr>
        <p:spPr>
          <a:xfrm>
            <a:off x="6321895" y="5233051"/>
            <a:ext cx="3993376" cy="1477328"/>
          </a:xfrm>
          <a:prstGeom prst="rect">
            <a:avLst/>
          </a:prstGeom>
          <a:noFill/>
        </p:spPr>
        <p:txBody>
          <a:bodyPr wrap="square" rtlCol="0">
            <a:spAutoFit/>
          </a:bodyPr>
          <a:lstStyle/>
          <a:p>
            <a:r>
              <a:rPr lang="fr-FR" sz="1000" b="1" dirty="0" smtClean="0"/>
              <a:t>Analyse du document principal : </a:t>
            </a:r>
          </a:p>
          <a:p>
            <a:pPr marL="228600" indent="-228600">
              <a:buFontTx/>
              <a:buAutoNum type="arabicPeriod"/>
            </a:pPr>
            <a:r>
              <a:rPr lang="fr-FR" sz="1000" b="1" dirty="0"/>
              <a:t>Justifiez </a:t>
            </a:r>
            <a:r>
              <a:rPr lang="fr-FR" sz="1000" b="1" dirty="0" smtClean="0"/>
              <a:t>à partir du document principal, l’idée </a:t>
            </a:r>
            <a:r>
              <a:rPr lang="fr-FR" sz="1000" b="1" dirty="0"/>
              <a:t>que </a:t>
            </a:r>
            <a:r>
              <a:rPr lang="fr-FR" sz="1000" b="1" dirty="0" smtClean="0"/>
              <a:t>le Brésil est un territoire exploité pour une production sucrière reposant sur l’esclavage.</a:t>
            </a:r>
            <a:endParaRPr lang="fr-FR" sz="1000" b="1" dirty="0"/>
          </a:p>
          <a:p>
            <a:pPr marL="228600" indent="-228600">
              <a:buAutoNum type="arabicPeriod"/>
            </a:pPr>
            <a:r>
              <a:rPr lang="fr-FR" sz="1000" b="1" dirty="0" smtClean="0"/>
              <a:t>Prouvez à partir du document principal et des documents d’analyse que le Portugal a développé l’économie du sucre et de l’esclavage des deux côtés de l’Atlantique.</a:t>
            </a:r>
          </a:p>
          <a:p>
            <a:pPr marL="228600" indent="-228600">
              <a:buAutoNum type="arabicPeriod"/>
            </a:pPr>
            <a:r>
              <a:rPr lang="fr-FR" sz="1000" b="1" dirty="0" smtClean="0"/>
              <a:t>Déterminez à partir des documents d’analyse les conséquences humaines de la production sucrière au brésil.</a:t>
            </a:r>
            <a:endParaRPr lang="fr-FR" sz="900" b="1" dirty="0"/>
          </a:p>
        </p:txBody>
      </p:sp>
      <p:pic>
        <p:nvPicPr>
          <p:cNvPr id="4" name="Image 3"/>
          <p:cNvPicPr>
            <a:picLocks noChangeAspect="1"/>
          </p:cNvPicPr>
          <p:nvPr/>
        </p:nvPicPr>
        <p:blipFill>
          <a:blip r:embed="rId3"/>
          <a:stretch>
            <a:fillRect/>
          </a:stretch>
        </p:blipFill>
        <p:spPr>
          <a:xfrm>
            <a:off x="91736" y="523220"/>
            <a:ext cx="6116238" cy="5373083"/>
          </a:xfrm>
          <a:prstGeom prst="rect">
            <a:avLst/>
          </a:prstGeom>
        </p:spPr>
      </p:pic>
    </p:spTree>
    <p:extLst>
      <p:ext uri="{BB962C8B-B14F-4D97-AF65-F5344CB8AC3E}">
        <p14:creationId xmlns:p14="http://schemas.microsoft.com/office/powerpoint/2010/main" val="1535819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1"/>
            <a:ext cx="1994170" cy="6858001"/>
          </a:xfrm>
          <a:prstGeom prst="rect">
            <a:avLst/>
          </a:prstGeom>
        </p:spPr>
      </p:pic>
      <p:sp>
        <p:nvSpPr>
          <p:cNvPr id="5" name="Rectangle 4"/>
          <p:cNvSpPr/>
          <p:nvPr/>
        </p:nvSpPr>
        <p:spPr>
          <a:xfrm>
            <a:off x="705615" y="-1"/>
            <a:ext cx="59480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b="1" dirty="0"/>
          </a:p>
        </p:txBody>
      </p:sp>
      <p:sp>
        <p:nvSpPr>
          <p:cNvPr id="6" name="Rectangle 5"/>
          <p:cNvSpPr/>
          <p:nvPr/>
        </p:nvSpPr>
        <p:spPr>
          <a:xfrm>
            <a:off x="648848" y="-2737"/>
            <a:ext cx="677108" cy="6858000"/>
          </a:xfrm>
          <a:prstGeom prst="rect">
            <a:avLst/>
          </a:prstGeom>
        </p:spPr>
        <p:txBody>
          <a:bodyPr vert="vert" wrap="square">
            <a:spAutoFit/>
          </a:bodyPr>
          <a:lstStyle/>
          <a:p>
            <a:pPr marL="66675">
              <a:spcAft>
                <a:spcPts val="0"/>
              </a:spcAft>
            </a:pPr>
            <a:r>
              <a:rPr lang="fr-FR" sz="1600" b="1" dirty="0" smtClean="0">
                <a:effectLst/>
                <a:latin typeface="Verdana" panose="020B0604030504040204" pitchFamily="34" charset="0"/>
                <a:ea typeface="Verdana" panose="020B0604030504040204" pitchFamily="34" charset="0"/>
              </a:rPr>
              <a:t>L</a:t>
            </a:r>
            <a:r>
              <a:rPr lang="fr-FR" sz="1600" b="1" spc="-10" dirty="0" smtClean="0">
                <a:effectLst/>
                <a:latin typeface="Verdana" panose="020B0604030504040204" pitchFamily="34" charset="0"/>
                <a:ea typeface="Verdana" panose="020B0604030504040204" pitchFamily="34" charset="0"/>
              </a:rPr>
              <a:t>’</a:t>
            </a:r>
            <a:r>
              <a:rPr lang="fr-FR" sz="1600" b="1" dirty="0" smtClean="0">
                <a:effectLst/>
                <a:latin typeface="Verdana" panose="020B0604030504040204" pitchFamily="34" charset="0"/>
                <a:ea typeface="Verdana" panose="020B0604030504040204" pitchFamily="34" charset="0"/>
              </a:rPr>
              <a:t>a</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alyse </a:t>
            </a:r>
            <a:r>
              <a:rPr lang="fr-FR" sz="1600" b="1" spc="-5" dirty="0" smtClean="0">
                <a:effectLst/>
                <a:latin typeface="Verdana" panose="020B0604030504040204" pitchFamily="34" charset="0"/>
                <a:ea typeface="Verdana" panose="020B0604030504040204" pitchFamily="34" charset="0"/>
              </a:rPr>
              <a:t>c</a:t>
            </a:r>
            <a:r>
              <a:rPr lang="fr-FR" sz="1600" b="1" dirty="0" smtClean="0">
                <a:effectLst/>
                <a:latin typeface="Verdana" panose="020B0604030504040204" pitchFamily="34" charset="0"/>
                <a:ea typeface="Verdana" panose="020B0604030504040204" pitchFamily="34" charset="0"/>
              </a:rPr>
              <a:t>r</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20"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d</a:t>
            </a:r>
            <a:r>
              <a:rPr lang="fr-FR" sz="1600" b="1" spc="-10" dirty="0" smtClean="0">
                <a:effectLst/>
                <a:latin typeface="Verdana" panose="020B0604030504040204" pitchFamily="34" charset="0"/>
                <a:ea typeface="Verdana" panose="020B0604030504040204" pitchFamily="34" charset="0"/>
              </a:rPr>
              <a:t>’</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n </a:t>
            </a:r>
            <a:r>
              <a:rPr lang="fr-FR" sz="1600" b="1" spc="5" dirty="0" smtClean="0">
                <a:effectLst/>
                <a:latin typeface="Verdana" panose="020B0604030504040204" pitchFamily="34" charset="0"/>
                <a:ea typeface="Verdana" panose="020B0604030504040204" pitchFamily="34" charset="0"/>
              </a:rPr>
              <a:t>d</a:t>
            </a:r>
            <a:r>
              <a:rPr lang="fr-FR" sz="1600" b="1" dirty="0" smtClean="0">
                <a:effectLst/>
                <a:latin typeface="Verdana" panose="020B0604030504040204" pitchFamily="34" charset="0"/>
                <a:ea typeface="Verdana" panose="020B0604030504040204" pitchFamily="34" charset="0"/>
              </a:rPr>
              <a:t>o</a:t>
            </a:r>
            <a:r>
              <a:rPr lang="fr-FR" sz="1600" b="1" spc="-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u</a:t>
            </a:r>
            <a:r>
              <a:rPr lang="fr-FR" sz="1600" b="1" spc="-10" dirty="0" smtClean="0">
                <a:effectLst/>
                <a:latin typeface="Verdana" panose="020B0604030504040204" pitchFamily="34" charset="0"/>
                <a:ea typeface="Verdana" panose="020B0604030504040204" pitchFamily="34" charset="0"/>
              </a:rPr>
              <a:t>m</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t</a:t>
            </a:r>
            <a:r>
              <a:rPr lang="fr-FR" sz="1600" b="1" spc="10" dirty="0" smtClean="0">
                <a:effectLst/>
                <a:latin typeface="Verdana" panose="020B0604030504040204" pitchFamily="34" charset="0"/>
                <a:ea typeface="Verdana" panose="020B0604030504040204" pitchFamily="34" charset="0"/>
              </a:rPr>
              <a:t> </a:t>
            </a:r>
            <a:r>
              <a:rPr lang="fr-FR" sz="1600" b="1" dirty="0" smtClean="0">
                <a:effectLst/>
                <a:latin typeface="Verdana" panose="020B0604030504040204" pitchFamily="34" charset="0"/>
                <a:ea typeface="Verdana" panose="020B0604030504040204" pitchFamily="34" charset="0"/>
              </a:rPr>
              <a:t>sel</a:t>
            </a:r>
            <a:r>
              <a:rPr lang="fr-FR" sz="1600" b="1" spc="-5" dirty="0" smtClean="0">
                <a:effectLst/>
                <a:latin typeface="Verdana" panose="020B0604030504040204" pitchFamily="34" charset="0"/>
                <a:ea typeface="Verdana" panose="020B0604030504040204" pitchFamily="34" charset="0"/>
              </a:rPr>
              <a:t>o</a:t>
            </a:r>
            <a:r>
              <a:rPr lang="fr-FR" sz="1600" b="1" dirty="0" smtClean="0">
                <a:effectLst/>
                <a:latin typeface="Verdana" panose="020B0604030504040204" pitchFamily="34" charset="0"/>
                <a:ea typeface="Verdana" panose="020B0604030504040204" pitchFamily="34" charset="0"/>
              </a:rPr>
              <a:t>n</a:t>
            </a:r>
            <a:r>
              <a:rPr lang="fr-FR" sz="1600" b="1" spc="10"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u</a:t>
            </a:r>
            <a:r>
              <a:rPr lang="fr-FR" sz="1600" b="1" spc="5" dirty="0" smtClean="0">
                <a:effectLst/>
                <a:latin typeface="Verdana" panose="020B0604030504040204" pitchFamily="34" charset="0"/>
                <a:ea typeface="Verdana" panose="020B0604030504040204" pitchFamily="34" charset="0"/>
              </a:rPr>
              <a:t>n</a:t>
            </a:r>
            <a:r>
              <a:rPr lang="fr-FR" sz="1600" b="1" dirty="0" smtClean="0">
                <a:effectLst/>
                <a:latin typeface="Verdana" panose="020B0604030504040204" pitchFamily="34" charset="0"/>
                <a:ea typeface="Verdana" panose="020B0604030504040204" pitchFamily="34" charset="0"/>
              </a:rPr>
              <a:t>e a</a:t>
            </a:r>
            <a:r>
              <a:rPr lang="fr-FR" sz="1600" b="1" spc="5" dirty="0" smtClean="0">
                <a:effectLst/>
                <a:latin typeface="Verdana" panose="020B0604030504040204" pitchFamily="34" charset="0"/>
                <a:ea typeface="Verdana" panose="020B0604030504040204" pitchFamily="34" charset="0"/>
              </a:rPr>
              <a:t>pp</a:t>
            </a:r>
            <a:r>
              <a:rPr lang="fr-FR" sz="1600" b="1" dirty="0" smtClean="0">
                <a:effectLst/>
                <a:latin typeface="Verdana" panose="020B0604030504040204" pitchFamily="34" charset="0"/>
                <a:ea typeface="Verdana" panose="020B0604030504040204" pitchFamily="34" charset="0"/>
              </a:rPr>
              <a:t>r</a:t>
            </a:r>
            <a:r>
              <a:rPr lang="fr-FR" sz="1600" b="1" spc="5" dirty="0" smtClean="0">
                <a:effectLst/>
                <a:latin typeface="Verdana" panose="020B0604030504040204" pitchFamily="34" charset="0"/>
                <a:ea typeface="Verdana" panose="020B0604030504040204" pitchFamily="34" charset="0"/>
              </a:rPr>
              <a:t>o</a:t>
            </a:r>
            <a:r>
              <a:rPr lang="fr-FR" sz="1600" b="1" spc="-15" dirty="0" smtClean="0">
                <a:effectLst/>
                <a:latin typeface="Verdana" panose="020B0604030504040204" pitchFamily="34" charset="0"/>
                <a:ea typeface="Verdana" panose="020B0604030504040204" pitchFamily="34" charset="0"/>
              </a:rPr>
              <a:t>c</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e</a:t>
            </a:r>
            <a:r>
              <a:rPr lang="fr-FR" sz="1600" b="1" spc="-5" dirty="0" smtClean="0">
                <a:effectLst/>
                <a:latin typeface="Verdana" panose="020B0604030504040204" pitchFamily="34" charset="0"/>
                <a:ea typeface="Verdana" panose="020B0604030504040204" pitchFamily="34" charset="0"/>
              </a:rPr>
              <a:t> </a:t>
            </a:r>
            <a:r>
              <a:rPr lang="fr-FR" sz="1600" b="1" spc="5" dirty="0" smtClean="0">
                <a:effectLst/>
                <a:latin typeface="Verdana" panose="020B0604030504040204" pitchFamily="34" charset="0"/>
                <a:ea typeface="Verdana" panose="020B0604030504040204" pitchFamily="34" charset="0"/>
              </a:rPr>
              <a:t>h</a:t>
            </a:r>
            <a:r>
              <a:rPr lang="fr-FR" sz="1600" b="1" dirty="0" smtClean="0">
                <a:effectLst/>
                <a:latin typeface="Verdana" panose="020B0604030504040204" pitchFamily="34" charset="0"/>
                <a:ea typeface="Verdana" panose="020B0604030504040204" pitchFamily="34" charset="0"/>
              </a:rPr>
              <a:t>is</a:t>
            </a:r>
            <a:r>
              <a:rPr lang="fr-FR" sz="1600" b="1" spc="5" dirty="0" smtClean="0">
                <a:effectLst/>
                <a:latin typeface="Verdana" panose="020B0604030504040204" pitchFamily="34" charset="0"/>
                <a:ea typeface="Verdana" panose="020B0604030504040204" pitchFamily="34" charset="0"/>
              </a:rPr>
              <a:t>t</a:t>
            </a:r>
            <a:r>
              <a:rPr lang="fr-FR" sz="1600" b="1" dirty="0" smtClean="0">
                <a:effectLst/>
                <a:latin typeface="Verdana" panose="020B0604030504040204" pitchFamily="34" charset="0"/>
                <a:ea typeface="Verdana" panose="020B0604030504040204" pitchFamily="34" charset="0"/>
              </a:rPr>
              <a:t>o</a:t>
            </a:r>
            <a:r>
              <a:rPr lang="fr-FR" sz="1600" b="1" spc="-10" dirty="0" smtClean="0">
                <a:effectLst/>
                <a:latin typeface="Verdana" panose="020B0604030504040204" pitchFamily="34" charset="0"/>
                <a:ea typeface="Verdana" panose="020B0604030504040204" pitchFamily="34" charset="0"/>
              </a:rPr>
              <a:t>r</a:t>
            </a:r>
            <a:r>
              <a:rPr lang="fr-FR" sz="1600" b="1" dirty="0" smtClean="0">
                <a:effectLst/>
                <a:latin typeface="Verdana" panose="020B0604030504040204" pitchFamily="34" charset="0"/>
                <a:ea typeface="Verdana" panose="020B0604030504040204" pitchFamily="34" charset="0"/>
              </a:rPr>
              <a:t>i</a:t>
            </a:r>
            <a:r>
              <a:rPr lang="fr-FR" sz="1600" b="1" spc="5" dirty="0" smtClean="0">
                <a:effectLst/>
                <a:latin typeface="Verdana" panose="020B0604030504040204" pitchFamily="34" charset="0"/>
                <a:ea typeface="Verdana" panose="020B0604030504040204" pitchFamily="34" charset="0"/>
              </a:rPr>
              <a:t>q</a:t>
            </a:r>
            <a:r>
              <a:rPr lang="fr-FR" sz="1600" b="1" spc="-5" dirty="0" smtClean="0">
                <a:effectLst/>
                <a:latin typeface="Verdana" panose="020B0604030504040204" pitchFamily="34" charset="0"/>
                <a:ea typeface="Verdana" panose="020B0604030504040204" pitchFamily="34" charset="0"/>
              </a:rPr>
              <a:t>u</a:t>
            </a:r>
            <a:r>
              <a:rPr lang="fr-FR" sz="1600" b="1" dirty="0" smtClean="0">
                <a:effectLst/>
                <a:latin typeface="Verdana" panose="020B0604030504040204" pitchFamily="34" charset="0"/>
                <a:ea typeface="Verdana" panose="020B0604030504040204" pitchFamily="34" charset="0"/>
              </a:rPr>
              <a:t>e</a:t>
            </a:r>
            <a:endParaRPr lang="fr-FR" sz="1600" b="1" dirty="0">
              <a:solidFill>
                <a:schemeClr val="bg1"/>
              </a:solidFill>
              <a:latin typeface="Verdana" panose="020B0604030504040204" pitchFamily="34" charset="0"/>
              <a:ea typeface="Verdana" panose="020B0604030504040204" pitchFamily="34" charset="0"/>
            </a:endParaRPr>
          </a:p>
        </p:txBody>
      </p:sp>
      <p:sp>
        <p:nvSpPr>
          <p:cNvPr id="8" name="Rectangle 7"/>
          <p:cNvSpPr/>
          <p:nvPr/>
        </p:nvSpPr>
        <p:spPr>
          <a:xfrm>
            <a:off x="2050937" y="60774"/>
            <a:ext cx="3416008" cy="6732000"/>
          </a:xfrm>
          <a:prstGeom prst="rect">
            <a:avLst/>
          </a:prstGeom>
          <a:solidFill>
            <a:schemeClr val="accent1">
              <a:lumMod val="40000"/>
              <a:lumOff val="60000"/>
            </a:schemeClr>
          </a:solidFill>
        </p:spPr>
        <p:txBody>
          <a:bodyPr wrap="square">
            <a:spAutoFit/>
          </a:bodyPr>
          <a:lstStyle/>
          <a:p>
            <a:pPr>
              <a:lnSpc>
                <a:spcPct val="107000"/>
              </a:lnSpc>
              <a:spcAft>
                <a:spcPts val="0"/>
              </a:spcAft>
            </a:pPr>
            <a:r>
              <a:rPr lang="fr-FR" sz="1100" b="1" dirty="0">
                <a:latin typeface="Calibri" panose="020F0502020204030204" pitchFamily="34" charset="0"/>
                <a:ea typeface="Calibri" panose="020F0502020204030204" pitchFamily="34" charset="0"/>
                <a:cs typeface="Times New Roman" panose="02020603050405020304" pitchFamily="18" charset="0"/>
              </a:rPr>
              <a:t>Document d’analyse </a:t>
            </a:r>
            <a:r>
              <a:rPr lang="fr-FR" sz="1100" b="1" dirty="0" smtClean="0">
                <a:latin typeface="Calibri" panose="020F0502020204030204" pitchFamily="34" charset="0"/>
                <a:ea typeface="Calibri" panose="020F0502020204030204" pitchFamily="34" charset="0"/>
                <a:cs typeface="Times New Roman" panose="02020603050405020304" pitchFamily="18" charset="0"/>
              </a:rPr>
              <a:t>2</a:t>
            </a:r>
            <a:r>
              <a:rPr lang="fr-FR" sz="1100" b="1" dirty="0">
                <a:latin typeface="Calibri" panose="020F0502020204030204" pitchFamily="34" charset="0"/>
                <a:ea typeface="Calibri" panose="020F0502020204030204" pitchFamily="34" charset="0"/>
                <a:cs typeface="Times New Roman" panose="02020603050405020304" pitchFamily="18" charset="0"/>
              </a:rPr>
              <a:t> : Les liens entre la traite des esclaves et l’économie du sucre du XVIe au XVIe siècle</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fr-FR" sz="1100" dirty="0">
                <a:latin typeface="Calibri" panose="020F0502020204030204" pitchFamily="34" charset="0"/>
                <a:ea typeface="Calibri" panose="020F0502020204030204" pitchFamily="34" charset="0"/>
                <a:cs typeface="Times New Roman" panose="02020603050405020304" pitchFamily="18" charset="0"/>
              </a:rPr>
              <a:t>La première traite atlantique, entre l’Afrique et l’Europe, s’inscrivait dans l’espace économique ibérique et dans les contours d’un esclavage à la fois agricole et urbain. Elle serait restée au stade d’une « affaire » entre Européens du sud, Arabes et Africains de l’ouest et ne serait pas devenue une entreprise capitaliste sans l’association avec la culture du sucre et la diffusion de la « plantation » de l’Atlantique méditerranéen (Madère, Canaries) au golfe de Guinée (São Tomé) et au Nouveau Monde. C’est dans l’Atlantique que la plantation sucrière devient le « modèle » de l’exploitation coloniale. Aux Amériques, des facteurs portugais réceptionnent les esclaves et veillent au nom du roi au bon déroulement des transactions. L’or servait de monnaie d’échange et était convoyé par navire jusqu’à Lisbonne lors du voyage de retour. La consolidation du pont transatlantique entre Santiago du Cap-Vert et les Indes de Castille entraîne une chute drastique, de plus de moitié, des arrivées d’esclaves en péninsule Ibérique, ce qui a des conséquences importantes pour la société et l’économie portugaises. L’entrée du Brésil sur le marché sucrier fait passer São Tomé en deux décennies (1570-1590) du rang de premier centre de production mondiale du sucre à celui d’entrepôt-relais négrier. Le déclin de la production sucrière à São Tomé dans le deuxième tiers du XVI</a:t>
            </a:r>
            <a:r>
              <a:rPr lang="fr-FR" sz="1100" baseline="30000" dirty="0">
                <a:latin typeface="Calibri" panose="020F0502020204030204" pitchFamily="34" charset="0"/>
                <a:ea typeface="Calibri" panose="020F0502020204030204" pitchFamily="34" charset="0"/>
                <a:cs typeface="Times New Roman" panose="02020603050405020304" pitchFamily="18" charset="0"/>
              </a:rPr>
              <a:t>e</a:t>
            </a:r>
            <a:r>
              <a:rPr lang="fr-FR" sz="1100" dirty="0">
                <a:latin typeface="Calibri" panose="020F0502020204030204" pitchFamily="34" charset="0"/>
                <a:ea typeface="Calibri" panose="020F0502020204030204" pitchFamily="34" charset="0"/>
                <a:cs typeface="Times New Roman" panose="02020603050405020304" pitchFamily="18" charset="0"/>
              </a:rPr>
              <a:t> siècle et, d’autre part, l’essor formidable de l’économie sucrière capitaliste au Brésil et dans les Antilles anglaises et hollandaises fait définitivement pencher, au XVII</a:t>
            </a:r>
            <a:r>
              <a:rPr lang="fr-FR" sz="1100" baseline="30000" dirty="0">
                <a:latin typeface="Calibri" panose="020F0502020204030204" pitchFamily="34" charset="0"/>
                <a:ea typeface="Calibri" panose="020F0502020204030204" pitchFamily="34" charset="0"/>
                <a:cs typeface="Times New Roman" panose="02020603050405020304" pitchFamily="18" charset="0"/>
              </a:rPr>
              <a:t>e</a:t>
            </a:r>
            <a:r>
              <a:rPr lang="fr-FR" sz="1100" dirty="0">
                <a:latin typeface="Calibri" panose="020F0502020204030204" pitchFamily="34" charset="0"/>
                <a:ea typeface="Calibri" panose="020F0502020204030204" pitchFamily="34" charset="0"/>
                <a:cs typeface="Times New Roman" panose="02020603050405020304" pitchFamily="18" charset="0"/>
              </a:rPr>
              <a:t> siècle, le cœur de l’économie ibérique et de la traite atlantique vers le Nouveau Monde.</a:t>
            </a:r>
          </a:p>
          <a:p>
            <a:pPr algn="r">
              <a:lnSpc>
                <a:spcPct val="107000"/>
              </a:lnSpc>
              <a:spcAft>
                <a:spcPts val="0"/>
              </a:spcAft>
            </a:pPr>
            <a:r>
              <a:rPr lang="fr-FR" sz="1100" dirty="0">
                <a:latin typeface="Calibri" panose="020F0502020204030204" pitchFamily="34" charset="0"/>
                <a:ea typeface="Calibri" panose="020F0502020204030204" pitchFamily="34" charset="0"/>
                <a:cs typeface="Times New Roman" panose="02020603050405020304" pitchFamily="18" charset="0"/>
              </a:rPr>
              <a:t>de Almeida Mendes António, « Les réseaux de la traite ibérique dans l'Atlantique nord (1440-1640) », Annales. Histoire, Sciences Sociales, 2008/4 (63e année), p. 739-768. URL : https://www.cairn.info/revue-annales-2008-4-page-739.htm</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Graphique 8"/>
          <p:cNvGraphicFramePr>
            <a:graphicFrameLocks/>
          </p:cNvGraphicFramePr>
          <p:nvPr>
            <p:extLst/>
          </p:nvPr>
        </p:nvGraphicFramePr>
        <p:xfrm>
          <a:off x="5523711" y="60773"/>
          <a:ext cx="6451038" cy="2983983"/>
        </p:xfrm>
        <a:graphic>
          <a:graphicData uri="http://schemas.openxmlformats.org/drawingml/2006/chart">
            <c:chart xmlns:c="http://schemas.openxmlformats.org/drawingml/2006/chart" xmlns:r="http://schemas.openxmlformats.org/officeDocument/2006/relationships" r:id="rId3"/>
          </a:graphicData>
        </a:graphic>
      </p:graphicFrame>
      <p:pic>
        <p:nvPicPr>
          <p:cNvPr id="10" name="Image 9"/>
          <p:cNvPicPr>
            <a:picLocks noChangeAspect="1"/>
          </p:cNvPicPr>
          <p:nvPr/>
        </p:nvPicPr>
        <p:blipFill>
          <a:blip r:embed="rId4"/>
          <a:stretch>
            <a:fillRect/>
          </a:stretch>
        </p:blipFill>
        <p:spPr>
          <a:xfrm>
            <a:off x="5523712" y="3136157"/>
            <a:ext cx="5176714" cy="3656617"/>
          </a:xfrm>
          <a:prstGeom prst="rect">
            <a:avLst/>
          </a:prstGeom>
        </p:spPr>
      </p:pic>
      <p:sp>
        <p:nvSpPr>
          <p:cNvPr id="11" name="ZoneTexte 10"/>
          <p:cNvSpPr txBox="1"/>
          <p:nvPr/>
        </p:nvSpPr>
        <p:spPr>
          <a:xfrm>
            <a:off x="10757193" y="3136157"/>
            <a:ext cx="1217556" cy="3654000"/>
          </a:xfrm>
          <a:prstGeom prst="rect">
            <a:avLst/>
          </a:prstGeom>
          <a:solidFill>
            <a:schemeClr val="accent1">
              <a:lumMod val="40000"/>
              <a:lumOff val="60000"/>
            </a:schemeClr>
          </a:solidFill>
        </p:spPr>
        <p:txBody>
          <a:bodyPr wrap="square" rtlCol="0" anchor="ctr">
            <a:spAutoFit/>
          </a:bodyPr>
          <a:lstStyle/>
          <a:p>
            <a:r>
              <a:rPr lang="fr-FR" sz="1100" b="1" dirty="0" smtClean="0"/>
              <a:t>Document d’analyse 4 : La conquête portugaise du Brésil et l’exploitation du territoire à l’aide l’esclavage. (</a:t>
            </a:r>
            <a:r>
              <a:rPr lang="fr-FR" sz="1100" b="1" i="1" dirty="0"/>
              <a:t>Collections de L'Histoire</a:t>
            </a:r>
            <a:r>
              <a:rPr lang="fr-FR" sz="1100" b="1" dirty="0"/>
              <a:t> </a:t>
            </a:r>
            <a:r>
              <a:rPr lang="fr-FR" sz="1100" b="1" dirty="0" smtClean="0"/>
              <a:t>n°63</a:t>
            </a:r>
            <a:r>
              <a:rPr lang="fr-FR" sz="1100" dirty="0" smtClean="0"/>
              <a:t>)</a:t>
            </a:r>
            <a:endParaRPr lang="fr-FR" sz="1100" b="1" dirty="0"/>
          </a:p>
        </p:txBody>
      </p:sp>
    </p:spTree>
    <p:extLst>
      <p:ext uri="{BB962C8B-B14F-4D97-AF65-F5344CB8AC3E}">
        <p14:creationId xmlns:p14="http://schemas.microsoft.com/office/powerpoint/2010/main" val="32204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1673158" cy="6858000"/>
          </a:xfrm>
          <a:prstGeom prst="rect">
            <a:avLst/>
          </a:prstGeom>
        </p:spPr>
      </p:pic>
      <p:sp>
        <p:nvSpPr>
          <p:cNvPr id="5" name="Rectangle 4"/>
          <p:cNvSpPr/>
          <p:nvPr/>
        </p:nvSpPr>
        <p:spPr>
          <a:xfrm>
            <a:off x="647979" y="0"/>
            <a:ext cx="35895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400" b="1" dirty="0"/>
          </a:p>
        </p:txBody>
      </p:sp>
      <p:sp>
        <p:nvSpPr>
          <p:cNvPr id="6" name="Rectangle 5"/>
          <p:cNvSpPr/>
          <p:nvPr/>
        </p:nvSpPr>
        <p:spPr>
          <a:xfrm>
            <a:off x="647979" y="158225"/>
            <a:ext cx="400110" cy="6858000"/>
          </a:xfrm>
          <a:prstGeom prst="rect">
            <a:avLst/>
          </a:prstGeom>
        </p:spPr>
        <p:txBody>
          <a:bodyPr vert="vert" wrap="square">
            <a:spAutoFit/>
          </a:bodyPr>
          <a:lstStyle/>
          <a:p>
            <a:pPr marL="66675" algn="ctr">
              <a:spcAft>
                <a:spcPts val="0"/>
              </a:spcAft>
            </a:pPr>
            <a:r>
              <a:rPr lang="fr-FR" sz="1400" b="1" dirty="0" smtClean="0">
                <a:effectLst/>
                <a:latin typeface="Verdana" panose="020B0604030504040204" pitchFamily="34" charset="0"/>
                <a:ea typeface="Verdana" panose="020B0604030504040204" pitchFamily="34" charset="0"/>
              </a:rPr>
              <a:t>Mise en commun</a:t>
            </a:r>
            <a:endParaRPr lang="fr-FR" sz="1400" b="1" dirty="0">
              <a:solidFill>
                <a:schemeClr val="bg1"/>
              </a:solidFill>
              <a:latin typeface="Verdana" panose="020B0604030504040204" pitchFamily="34" charset="0"/>
              <a:ea typeface="Verdana" panose="020B0604030504040204" pitchFamily="34" charset="0"/>
            </a:endParaRPr>
          </a:p>
        </p:txBody>
      </p:sp>
      <p:sp>
        <p:nvSpPr>
          <p:cNvPr id="7" name="Rectangle 6"/>
          <p:cNvSpPr/>
          <p:nvPr/>
        </p:nvSpPr>
        <p:spPr>
          <a:xfrm>
            <a:off x="1696068" y="70676"/>
            <a:ext cx="10346775" cy="646331"/>
          </a:xfrm>
          <a:prstGeom prst="rect">
            <a:avLst/>
          </a:prstGeom>
          <a:solidFill>
            <a:schemeClr val="accent1">
              <a:lumMod val="40000"/>
              <a:lumOff val="60000"/>
            </a:schemeClr>
          </a:solidFill>
        </p:spPr>
        <p:txBody>
          <a:bodyPr wrap="square">
            <a:spAutoFit/>
          </a:bodyPr>
          <a:lstStyle/>
          <a:p>
            <a:r>
              <a:rPr lang="fr-FR" dirty="0"/>
              <a:t>En quoi le nouveau système économique </a:t>
            </a:r>
            <a:r>
              <a:rPr lang="fr-FR" dirty="0" smtClean="0"/>
              <a:t>interconnecté, à l’image de l’économie sucrière brésilienne, </a:t>
            </a:r>
            <a:r>
              <a:rPr lang="fr-FR" dirty="0"/>
              <a:t>impose-t-il la pratique de l’esclavage ?</a:t>
            </a:r>
          </a:p>
        </p:txBody>
      </p:sp>
      <p:sp>
        <p:nvSpPr>
          <p:cNvPr id="8" name="ZoneTexte 7"/>
          <p:cNvSpPr txBox="1"/>
          <p:nvPr/>
        </p:nvSpPr>
        <p:spPr>
          <a:xfrm>
            <a:off x="1696068" y="824011"/>
            <a:ext cx="5113294" cy="5909310"/>
          </a:xfrm>
          <a:prstGeom prst="rect">
            <a:avLst/>
          </a:prstGeom>
          <a:solidFill>
            <a:schemeClr val="accent1">
              <a:lumMod val="60000"/>
              <a:lumOff val="40000"/>
            </a:schemeClr>
          </a:solidFill>
        </p:spPr>
        <p:txBody>
          <a:bodyPr wrap="square" rtlCol="0">
            <a:spAutoFit/>
          </a:bodyPr>
          <a:lstStyle/>
          <a:p>
            <a:r>
              <a:rPr lang="fr-FR" dirty="0" smtClean="0"/>
              <a:t>I Les liens entre l’Afrique et l’Europe se fondent sur l’esclavage :</a:t>
            </a:r>
          </a:p>
          <a:p>
            <a:pPr marL="342900" indent="-342900">
              <a:buAutoNum type="alphaUcPeriod"/>
            </a:pPr>
            <a:r>
              <a:rPr lang="fr-FR" dirty="0" smtClean="0"/>
              <a:t>Au début du XVIe siècle Lisbonne est une ville cosmopolite…</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smtClean="0"/>
          </a:p>
          <a:p>
            <a:pPr marL="342900" indent="-342900">
              <a:buAutoNum type="alphaUcPeriod"/>
            </a:pPr>
            <a:endParaRPr lang="fr-FR" dirty="0"/>
          </a:p>
          <a:p>
            <a:pPr marL="342900" indent="-342900">
              <a:buAutoNum type="alphaUcPeriod"/>
            </a:pPr>
            <a:r>
              <a:rPr lang="fr-FR" dirty="0" smtClean="0"/>
              <a:t>… Dont la société est régie par la pratique de l’esclavage…</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a:p>
            <a:pPr marL="342900" indent="-342900">
              <a:buAutoNum type="alphaUcPeriod"/>
            </a:pPr>
            <a:endParaRPr lang="fr-FR" dirty="0" smtClean="0"/>
          </a:p>
          <a:p>
            <a:pPr marL="342900" indent="-342900">
              <a:buAutoNum type="alphaUcPeriod"/>
            </a:pPr>
            <a:r>
              <a:rPr lang="fr-FR" dirty="0" smtClean="0"/>
              <a:t> Que renforce l’économie sucrière des îles atlantiques et des Indes Espagnoles.</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p:txBody>
      </p:sp>
      <p:sp>
        <p:nvSpPr>
          <p:cNvPr id="9" name="ZoneTexte 8"/>
          <p:cNvSpPr txBox="1"/>
          <p:nvPr/>
        </p:nvSpPr>
        <p:spPr>
          <a:xfrm>
            <a:off x="6916366" y="824011"/>
            <a:ext cx="5126477" cy="5909310"/>
          </a:xfrm>
          <a:prstGeom prst="rect">
            <a:avLst/>
          </a:prstGeom>
          <a:solidFill>
            <a:schemeClr val="accent1">
              <a:lumMod val="75000"/>
            </a:schemeClr>
          </a:solidFill>
        </p:spPr>
        <p:txBody>
          <a:bodyPr wrap="square" rtlCol="0">
            <a:spAutoFit/>
          </a:bodyPr>
          <a:lstStyle/>
          <a:p>
            <a:r>
              <a:rPr lang="fr-FR" dirty="0" smtClean="0"/>
              <a:t>II L’esclavage se renforce avec la conquête de l’Amérique :</a:t>
            </a:r>
          </a:p>
          <a:p>
            <a:pPr marL="342900" indent="-342900">
              <a:buAutoNum type="alphaUcPeriod"/>
            </a:pPr>
            <a:r>
              <a:rPr lang="fr-FR" dirty="0" smtClean="0"/>
              <a:t>Le Brésil est un territoire d’abord exploité pour la culture du sucre…</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smtClean="0"/>
          </a:p>
          <a:p>
            <a:pPr marL="342900" indent="-342900">
              <a:buAutoNum type="alphaUcPeriod"/>
            </a:pPr>
            <a:endParaRPr lang="fr-FR" dirty="0"/>
          </a:p>
          <a:p>
            <a:pPr marL="342900" indent="-342900">
              <a:buAutoNum type="alphaUcPeriod"/>
            </a:pPr>
            <a:r>
              <a:rPr lang="fr-FR" dirty="0" smtClean="0"/>
              <a:t>… dont le modèle est basé sur l’esclavage des amérindiens…</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a:p>
            <a:pPr marL="342900" indent="-342900">
              <a:buAutoNum type="alphaUcPeriod"/>
            </a:pPr>
            <a:endParaRPr lang="fr-FR" dirty="0" smtClean="0"/>
          </a:p>
          <a:p>
            <a:pPr marL="342900" indent="-342900">
              <a:buAutoNum type="alphaUcPeriod"/>
            </a:pPr>
            <a:r>
              <a:rPr lang="fr-FR" dirty="0" smtClean="0"/>
              <a:t>… bientôt remplacés par les esclaves africains de la Traite atlantique réalisés par les Portugais, les Hollandais, les Français et les Anglais.</a:t>
            </a:r>
          </a:p>
          <a:p>
            <a:pPr marL="342900" indent="-342900">
              <a:buAutoNum type="alphaUcPeriod"/>
            </a:pPr>
            <a:endParaRPr lang="fr-FR" dirty="0"/>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p:txBody>
      </p:sp>
    </p:spTree>
    <p:extLst>
      <p:ext uri="{BB962C8B-B14F-4D97-AF65-F5344CB8AC3E}">
        <p14:creationId xmlns:p14="http://schemas.microsoft.com/office/powerpoint/2010/main" val="40585471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1673158" cy="6858000"/>
          </a:xfrm>
          <a:prstGeom prst="rect">
            <a:avLst/>
          </a:prstGeom>
        </p:spPr>
      </p:pic>
      <p:sp>
        <p:nvSpPr>
          <p:cNvPr id="5" name="Rectangle 4"/>
          <p:cNvSpPr/>
          <p:nvPr/>
        </p:nvSpPr>
        <p:spPr>
          <a:xfrm>
            <a:off x="647979" y="0"/>
            <a:ext cx="35895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400" b="1" dirty="0"/>
          </a:p>
        </p:txBody>
      </p:sp>
      <p:sp>
        <p:nvSpPr>
          <p:cNvPr id="6" name="Rectangle 5"/>
          <p:cNvSpPr/>
          <p:nvPr/>
        </p:nvSpPr>
        <p:spPr>
          <a:xfrm>
            <a:off x="647979" y="158225"/>
            <a:ext cx="400110" cy="6858000"/>
          </a:xfrm>
          <a:prstGeom prst="rect">
            <a:avLst/>
          </a:prstGeom>
        </p:spPr>
        <p:txBody>
          <a:bodyPr vert="vert" wrap="square">
            <a:spAutoFit/>
          </a:bodyPr>
          <a:lstStyle/>
          <a:p>
            <a:pPr marL="66675" algn="ctr">
              <a:spcAft>
                <a:spcPts val="0"/>
              </a:spcAft>
            </a:pPr>
            <a:r>
              <a:rPr lang="fr-FR" sz="1400" b="1" dirty="0" smtClean="0">
                <a:effectLst/>
                <a:latin typeface="Verdana" panose="020B0604030504040204" pitchFamily="34" charset="0"/>
                <a:ea typeface="Verdana" panose="020B0604030504040204" pitchFamily="34" charset="0"/>
              </a:rPr>
              <a:t>Mise en commun</a:t>
            </a:r>
            <a:endParaRPr lang="fr-FR" sz="1400" b="1" dirty="0">
              <a:solidFill>
                <a:schemeClr val="bg1"/>
              </a:solidFill>
              <a:latin typeface="Verdana" panose="020B0604030504040204" pitchFamily="34" charset="0"/>
              <a:ea typeface="Verdana" panose="020B0604030504040204" pitchFamily="34" charset="0"/>
            </a:endParaRPr>
          </a:p>
        </p:txBody>
      </p:sp>
      <p:sp>
        <p:nvSpPr>
          <p:cNvPr id="7" name="Rectangle 6"/>
          <p:cNvSpPr/>
          <p:nvPr/>
        </p:nvSpPr>
        <p:spPr>
          <a:xfrm>
            <a:off x="1696068" y="70676"/>
            <a:ext cx="10346775" cy="646331"/>
          </a:xfrm>
          <a:prstGeom prst="rect">
            <a:avLst/>
          </a:prstGeom>
          <a:solidFill>
            <a:schemeClr val="accent1">
              <a:lumMod val="40000"/>
              <a:lumOff val="60000"/>
            </a:schemeClr>
          </a:solidFill>
        </p:spPr>
        <p:txBody>
          <a:bodyPr wrap="square">
            <a:spAutoFit/>
          </a:bodyPr>
          <a:lstStyle/>
          <a:p>
            <a:r>
              <a:rPr lang="fr-FR" dirty="0"/>
              <a:t>En quoi le nouveau système économique </a:t>
            </a:r>
            <a:r>
              <a:rPr lang="fr-FR" dirty="0" smtClean="0"/>
              <a:t>interconnecté, à l’image de l’économie sucrière brésilienne, </a:t>
            </a:r>
            <a:r>
              <a:rPr lang="fr-FR" dirty="0"/>
              <a:t>impose-t-il la pratique de l’esclavage ?</a:t>
            </a:r>
          </a:p>
        </p:txBody>
      </p:sp>
      <p:sp>
        <p:nvSpPr>
          <p:cNvPr id="8" name="ZoneTexte 7"/>
          <p:cNvSpPr txBox="1"/>
          <p:nvPr/>
        </p:nvSpPr>
        <p:spPr>
          <a:xfrm>
            <a:off x="1696068" y="824011"/>
            <a:ext cx="5113294" cy="5909310"/>
          </a:xfrm>
          <a:prstGeom prst="rect">
            <a:avLst/>
          </a:prstGeom>
          <a:solidFill>
            <a:schemeClr val="accent1">
              <a:lumMod val="60000"/>
              <a:lumOff val="40000"/>
            </a:schemeClr>
          </a:solidFill>
        </p:spPr>
        <p:txBody>
          <a:bodyPr wrap="square" rtlCol="0">
            <a:spAutoFit/>
          </a:bodyPr>
          <a:lstStyle/>
          <a:p>
            <a:r>
              <a:rPr lang="fr-FR" dirty="0" smtClean="0"/>
              <a:t>I Les liens entre l’Afrique et l’Europe se fondent sur l’esclavage :</a:t>
            </a:r>
          </a:p>
          <a:p>
            <a:pPr marL="342900" indent="-342900">
              <a:buAutoNum type="alphaUcPeriod"/>
            </a:pPr>
            <a:r>
              <a:rPr lang="fr-FR" dirty="0" smtClean="0"/>
              <a:t>Au début du XVIe siècle Lisbonne est une ville cosmopolite…</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smtClean="0"/>
          </a:p>
          <a:p>
            <a:pPr marL="342900" indent="-342900">
              <a:buAutoNum type="alphaUcPeriod"/>
            </a:pPr>
            <a:endParaRPr lang="fr-FR" dirty="0"/>
          </a:p>
          <a:p>
            <a:pPr marL="342900" indent="-342900">
              <a:buAutoNum type="alphaUcPeriod"/>
            </a:pPr>
            <a:r>
              <a:rPr lang="fr-FR" dirty="0" smtClean="0"/>
              <a:t>… Dont la société est régie par la pratique de l’esclavage…</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a:p>
            <a:pPr marL="342900" indent="-342900">
              <a:buAutoNum type="alphaUcPeriod"/>
            </a:pPr>
            <a:endParaRPr lang="fr-FR" dirty="0" smtClean="0"/>
          </a:p>
          <a:p>
            <a:pPr marL="342900" indent="-342900">
              <a:buAutoNum type="alphaUcPeriod"/>
            </a:pPr>
            <a:r>
              <a:rPr lang="fr-FR" dirty="0" smtClean="0"/>
              <a:t> Que renforce l’économie sucrière des îles atlantiques et des Indes Espagnoles.</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p:txBody>
      </p:sp>
      <p:sp>
        <p:nvSpPr>
          <p:cNvPr id="9" name="ZoneTexte 8"/>
          <p:cNvSpPr txBox="1"/>
          <p:nvPr/>
        </p:nvSpPr>
        <p:spPr>
          <a:xfrm>
            <a:off x="6916366" y="824011"/>
            <a:ext cx="5126477" cy="5909310"/>
          </a:xfrm>
          <a:prstGeom prst="rect">
            <a:avLst/>
          </a:prstGeom>
          <a:solidFill>
            <a:schemeClr val="accent1">
              <a:lumMod val="75000"/>
            </a:schemeClr>
          </a:solidFill>
        </p:spPr>
        <p:txBody>
          <a:bodyPr wrap="square" rtlCol="0">
            <a:spAutoFit/>
          </a:bodyPr>
          <a:lstStyle/>
          <a:p>
            <a:r>
              <a:rPr lang="fr-FR" dirty="0" smtClean="0"/>
              <a:t>II L’esclavage se renforce avec la conquête de l’Amérique :</a:t>
            </a:r>
          </a:p>
          <a:p>
            <a:pPr marL="342900" indent="-342900">
              <a:buAutoNum type="alphaUcPeriod"/>
            </a:pPr>
            <a:r>
              <a:rPr lang="fr-FR" dirty="0" smtClean="0"/>
              <a:t>Le Brésil est un territoire d’abord exploité pour la culture du sucre…</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smtClean="0"/>
          </a:p>
          <a:p>
            <a:pPr marL="342900" indent="-342900">
              <a:buAutoNum type="alphaUcPeriod"/>
            </a:pPr>
            <a:endParaRPr lang="fr-FR" dirty="0"/>
          </a:p>
          <a:p>
            <a:pPr marL="342900" indent="-342900">
              <a:buAutoNum type="alphaUcPeriod"/>
            </a:pPr>
            <a:r>
              <a:rPr lang="fr-FR" dirty="0" smtClean="0"/>
              <a:t>… dont le modèle est basé sur l’esclavage des amérindiens…</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a:p>
            <a:pPr marL="342900" indent="-342900">
              <a:buAutoNum type="alphaUcPeriod"/>
            </a:pPr>
            <a:endParaRPr lang="fr-FR" dirty="0" smtClean="0"/>
          </a:p>
          <a:p>
            <a:pPr marL="342900" indent="-342900">
              <a:buAutoNum type="alphaUcPeriod"/>
            </a:pPr>
            <a:r>
              <a:rPr lang="fr-FR" dirty="0" smtClean="0"/>
              <a:t>… bientôt remplacés par les esclaves africains de la Traite atlantique réalisés par les Portugais, les Hollandais, les Français et les Anglais.</a:t>
            </a:r>
          </a:p>
          <a:p>
            <a:pPr marL="342900" indent="-342900">
              <a:buAutoNum type="alphaUcPeriod"/>
            </a:pPr>
            <a:endParaRPr lang="fr-FR" dirty="0"/>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p:txBody>
      </p:sp>
      <p:sp>
        <p:nvSpPr>
          <p:cNvPr id="2" name="Rectangle 1"/>
          <p:cNvSpPr/>
          <p:nvPr/>
        </p:nvSpPr>
        <p:spPr>
          <a:xfrm>
            <a:off x="1696068" y="1408014"/>
            <a:ext cx="5044597" cy="2395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1654916" y="3740929"/>
            <a:ext cx="5085747" cy="646331"/>
          </a:xfrm>
          <a:prstGeom prst="rect">
            <a:avLst/>
          </a:prstGeom>
          <a:noFill/>
        </p:spPr>
        <p:txBody>
          <a:bodyPr wrap="square" rtlCol="0">
            <a:spAutoFit/>
          </a:bodyPr>
          <a:lstStyle/>
          <a:p>
            <a:r>
              <a:rPr lang="fr-FR" dirty="0" smtClean="0">
                <a:solidFill>
                  <a:srgbClr val="FF0000"/>
                </a:solidFill>
              </a:rPr>
              <a:t>1. Les Européens renforcent le capitalisme fondé sur l’esclavage…</a:t>
            </a:r>
            <a:endParaRPr lang="fr-FR" dirty="0">
              <a:solidFill>
                <a:srgbClr val="FF0000"/>
              </a:solidFill>
            </a:endParaRPr>
          </a:p>
        </p:txBody>
      </p:sp>
    </p:spTree>
    <p:extLst>
      <p:ext uri="{BB962C8B-B14F-4D97-AF65-F5344CB8AC3E}">
        <p14:creationId xmlns:p14="http://schemas.microsoft.com/office/powerpoint/2010/main" val="1943220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1673158" cy="6858000"/>
          </a:xfrm>
          <a:prstGeom prst="rect">
            <a:avLst/>
          </a:prstGeom>
        </p:spPr>
      </p:pic>
      <p:sp>
        <p:nvSpPr>
          <p:cNvPr id="5" name="Rectangle 4"/>
          <p:cNvSpPr/>
          <p:nvPr/>
        </p:nvSpPr>
        <p:spPr>
          <a:xfrm>
            <a:off x="647979" y="0"/>
            <a:ext cx="35895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400" b="1" dirty="0"/>
          </a:p>
        </p:txBody>
      </p:sp>
      <p:sp>
        <p:nvSpPr>
          <p:cNvPr id="6" name="Rectangle 5"/>
          <p:cNvSpPr/>
          <p:nvPr/>
        </p:nvSpPr>
        <p:spPr>
          <a:xfrm>
            <a:off x="647979" y="158225"/>
            <a:ext cx="400110" cy="6858000"/>
          </a:xfrm>
          <a:prstGeom prst="rect">
            <a:avLst/>
          </a:prstGeom>
        </p:spPr>
        <p:txBody>
          <a:bodyPr vert="vert" wrap="square">
            <a:spAutoFit/>
          </a:bodyPr>
          <a:lstStyle/>
          <a:p>
            <a:pPr marL="66675" algn="ctr">
              <a:spcAft>
                <a:spcPts val="0"/>
              </a:spcAft>
            </a:pPr>
            <a:r>
              <a:rPr lang="fr-FR" sz="1400" b="1" dirty="0" smtClean="0">
                <a:effectLst/>
                <a:latin typeface="Verdana" panose="020B0604030504040204" pitchFamily="34" charset="0"/>
                <a:ea typeface="Verdana" panose="020B0604030504040204" pitchFamily="34" charset="0"/>
              </a:rPr>
              <a:t>Mise en commun</a:t>
            </a:r>
            <a:endParaRPr lang="fr-FR" sz="1400" b="1" dirty="0">
              <a:solidFill>
                <a:schemeClr val="bg1"/>
              </a:solidFill>
              <a:latin typeface="Verdana" panose="020B0604030504040204" pitchFamily="34" charset="0"/>
              <a:ea typeface="Verdana" panose="020B0604030504040204" pitchFamily="34" charset="0"/>
            </a:endParaRPr>
          </a:p>
        </p:txBody>
      </p:sp>
      <p:sp>
        <p:nvSpPr>
          <p:cNvPr id="7" name="Rectangle 6"/>
          <p:cNvSpPr/>
          <p:nvPr/>
        </p:nvSpPr>
        <p:spPr>
          <a:xfrm>
            <a:off x="1696068" y="70676"/>
            <a:ext cx="10346775" cy="646331"/>
          </a:xfrm>
          <a:prstGeom prst="rect">
            <a:avLst/>
          </a:prstGeom>
          <a:solidFill>
            <a:schemeClr val="accent1">
              <a:lumMod val="40000"/>
              <a:lumOff val="60000"/>
            </a:schemeClr>
          </a:solidFill>
        </p:spPr>
        <p:txBody>
          <a:bodyPr wrap="square">
            <a:spAutoFit/>
          </a:bodyPr>
          <a:lstStyle/>
          <a:p>
            <a:r>
              <a:rPr lang="fr-FR" dirty="0"/>
              <a:t>En quoi le nouveau système économique </a:t>
            </a:r>
            <a:r>
              <a:rPr lang="fr-FR" dirty="0" smtClean="0"/>
              <a:t>interconnecté, à l’image de l’économie sucrière brésilienne, </a:t>
            </a:r>
            <a:r>
              <a:rPr lang="fr-FR" dirty="0"/>
              <a:t>impose-t-il la pratique de l’esclavage ?</a:t>
            </a:r>
          </a:p>
        </p:txBody>
      </p:sp>
      <p:sp>
        <p:nvSpPr>
          <p:cNvPr id="8" name="ZoneTexte 7"/>
          <p:cNvSpPr txBox="1"/>
          <p:nvPr/>
        </p:nvSpPr>
        <p:spPr>
          <a:xfrm>
            <a:off x="1696068" y="824011"/>
            <a:ext cx="5113294" cy="5909310"/>
          </a:xfrm>
          <a:prstGeom prst="rect">
            <a:avLst/>
          </a:prstGeom>
          <a:solidFill>
            <a:schemeClr val="accent1">
              <a:lumMod val="60000"/>
              <a:lumOff val="40000"/>
            </a:schemeClr>
          </a:solidFill>
        </p:spPr>
        <p:txBody>
          <a:bodyPr wrap="square" rtlCol="0">
            <a:spAutoFit/>
          </a:bodyPr>
          <a:lstStyle/>
          <a:p>
            <a:r>
              <a:rPr lang="fr-FR" dirty="0" smtClean="0"/>
              <a:t>I Les liens entre l’Afrique et l’Europe se fondent sur l’esclavage :</a:t>
            </a:r>
          </a:p>
          <a:p>
            <a:pPr marL="342900" indent="-342900">
              <a:buAutoNum type="alphaUcPeriod"/>
            </a:pPr>
            <a:r>
              <a:rPr lang="fr-FR" dirty="0" smtClean="0"/>
              <a:t>Au début du XVIe siècle Lisbonne est une ville cosmopolite…</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smtClean="0"/>
          </a:p>
          <a:p>
            <a:pPr marL="342900" indent="-342900">
              <a:buAutoNum type="alphaUcPeriod"/>
            </a:pPr>
            <a:endParaRPr lang="fr-FR" dirty="0"/>
          </a:p>
          <a:p>
            <a:pPr marL="342900" indent="-342900">
              <a:buAutoNum type="alphaUcPeriod"/>
            </a:pPr>
            <a:r>
              <a:rPr lang="fr-FR" dirty="0" smtClean="0"/>
              <a:t>… Dont la société est régie par la pratique de l’esclavage…</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a:p>
            <a:pPr marL="342900" indent="-342900">
              <a:buAutoNum type="alphaUcPeriod"/>
            </a:pPr>
            <a:endParaRPr lang="fr-FR" dirty="0" smtClean="0"/>
          </a:p>
          <a:p>
            <a:pPr marL="342900" indent="-342900">
              <a:buAutoNum type="alphaUcPeriod"/>
            </a:pPr>
            <a:r>
              <a:rPr lang="fr-FR" dirty="0" smtClean="0"/>
              <a:t> Que renforce l’économie sucrière des îles atlantiques et des Indes Espagnoles.</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p:txBody>
      </p:sp>
      <p:sp>
        <p:nvSpPr>
          <p:cNvPr id="9" name="ZoneTexte 8"/>
          <p:cNvSpPr txBox="1"/>
          <p:nvPr/>
        </p:nvSpPr>
        <p:spPr>
          <a:xfrm>
            <a:off x="6916366" y="824011"/>
            <a:ext cx="5126477" cy="5909310"/>
          </a:xfrm>
          <a:prstGeom prst="rect">
            <a:avLst/>
          </a:prstGeom>
          <a:solidFill>
            <a:schemeClr val="accent1">
              <a:lumMod val="75000"/>
            </a:schemeClr>
          </a:solidFill>
        </p:spPr>
        <p:txBody>
          <a:bodyPr wrap="square" rtlCol="0">
            <a:spAutoFit/>
          </a:bodyPr>
          <a:lstStyle/>
          <a:p>
            <a:r>
              <a:rPr lang="fr-FR" dirty="0" smtClean="0"/>
              <a:t>II L’esclavage se renforce avec la conquête de l’Amérique :</a:t>
            </a:r>
          </a:p>
          <a:p>
            <a:pPr marL="342900" indent="-342900">
              <a:buAutoNum type="alphaUcPeriod"/>
            </a:pPr>
            <a:r>
              <a:rPr lang="fr-FR" dirty="0" smtClean="0"/>
              <a:t>Le Brésil est un territoire d’abord exploité pour la culture du sucre…</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smtClean="0"/>
          </a:p>
          <a:p>
            <a:pPr marL="342900" indent="-342900">
              <a:buAutoNum type="alphaUcPeriod"/>
            </a:pPr>
            <a:endParaRPr lang="fr-FR" dirty="0"/>
          </a:p>
          <a:p>
            <a:pPr marL="342900" indent="-342900">
              <a:buAutoNum type="alphaUcPeriod"/>
            </a:pPr>
            <a:r>
              <a:rPr lang="fr-FR" dirty="0" smtClean="0"/>
              <a:t>… dont le modèle est basé sur l’esclavage des amérindiens…</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a:p>
            <a:pPr marL="342900" indent="-342900">
              <a:buAutoNum type="alphaUcPeriod"/>
            </a:pPr>
            <a:endParaRPr lang="fr-FR" dirty="0" smtClean="0"/>
          </a:p>
          <a:p>
            <a:pPr marL="342900" indent="-342900">
              <a:buAutoNum type="alphaUcPeriod"/>
            </a:pPr>
            <a:r>
              <a:rPr lang="fr-FR" dirty="0" smtClean="0"/>
              <a:t>… bientôt remplacés par les esclaves africains de la Traite atlantique réalisés par les Portugais, les Hollandais, les Français et les Anglais.</a:t>
            </a:r>
          </a:p>
          <a:p>
            <a:pPr marL="342900" indent="-342900">
              <a:buAutoNum type="alphaUcPeriod"/>
            </a:pPr>
            <a:endParaRPr lang="fr-FR" dirty="0"/>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p:txBody>
      </p:sp>
      <p:sp>
        <p:nvSpPr>
          <p:cNvPr id="2" name="Rectangle 1"/>
          <p:cNvSpPr/>
          <p:nvPr/>
        </p:nvSpPr>
        <p:spPr>
          <a:xfrm>
            <a:off x="1696068" y="1408014"/>
            <a:ext cx="5044597" cy="2395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696067" y="4379542"/>
            <a:ext cx="5044597" cy="1650402"/>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957305" y="1424198"/>
            <a:ext cx="5044597" cy="1076241"/>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1654916" y="3740929"/>
            <a:ext cx="5085747" cy="646331"/>
          </a:xfrm>
          <a:prstGeom prst="rect">
            <a:avLst/>
          </a:prstGeom>
          <a:noFill/>
        </p:spPr>
        <p:txBody>
          <a:bodyPr wrap="square" rtlCol="0">
            <a:spAutoFit/>
          </a:bodyPr>
          <a:lstStyle/>
          <a:p>
            <a:r>
              <a:rPr lang="fr-FR" dirty="0" smtClean="0">
                <a:solidFill>
                  <a:srgbClr val="FF0000"/>
                </a:solidFill>
              </a:rPr>
              <a:t>1. Les Européens renforcent le capitalisme fondé sur l’esclavage…</a:t>
            </a:r>
            <a:endParaRPr lang="fr-FR" dirty="0">
              <a:solidFill>
                <a:srgbClr val="FF0000"/>
              </a:solidFill>
            </a:endParaRPr>
          </a:p>
        </p:txBody>
      </p:sp>
      <p:sp>
        <p:nvSpPr>
          <p:cNvPr id="3" name="Rectangle 2"/>
          <p:cNvSpPr/>
          <p:nvPr/>
        </p:nvSpPr>
        <p:spPr>
          <a:xfrm>
            <a:off x="6957305" y="2408804"/>
            <a:ext cx="5085538" cy="646331"/>
          </a:xfrm>
          <a:prstGeom prst="rect">
            <a:avLst/>
          </a:prstGeom>
        </p:spPr>
        <p:txBody>
          <a:bodyPr wrap="square">
            <a:spAutoFit/>
          </a:bodyPr>
          <a:lstStyle/>
          <a:p>
            <a:r>
              <a:rPr lang="fr-FR" dirty="0" smtClean="0">
                <a:solidFill>
                  <a:schemeClr val="accent6">
                    <a:lumMod val="50000"/>
                  </a:schemeClr>
                </a:solidFill>
              </a:rPr>
              <a:t>… dont la pratique amène au développement de la traite atlantique…</a:t>
            </a:r>
            <a:endParaRPr lang="fr-FR" dirty="0">
              <a:solidFill>
                <a:schemeClr val="accent6">
                  <a:lumMod val="50000"/>
                </a:schemeClr>
              </a:solidFill>
            </a:endParaRPr>
          </a:p>
        </p:txBody>
      </p:sp>
    </p:spTree>
    <p:extLst>
      <p:ext uri="{BB962C8B-B14F-4D97-AF65-F5344CB8AC3E}">
        <p14:creationId xmlns:p14="http://schemas.microsoft.com/office/powerpoint/2010/main" val="450850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1673158" cy="6858000"/>
          </a:xfrm>
          <a:prstGeom prst="rect">
            <a:avLst/>
          </a:prstGeom>
        </p:spPr>
      </p:pic>
      <p:sp>
        <p:nvSpPr>
          <p:cNvPr id="5" name="Rectangle 4"/>
          <p:cNvSpPr/>
          <p:nvPr/>
        </p:nvSpPr>
        <p:spPr>
          <a:xfrm>
            <a:off x="647979" y="0"/>
            <a:ext cx="35895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400" b="1" dirty="0"/>
          </a:p>
        </p:txBody>
      </p:sp>
      <p:sp>
        <p:nvSpPr>
          <p:cNvPr id="6" name="Rectangle 5"/>
          <p:cNvSpPr/>
          <p:nvPr/>
        </p:nvSpPr>
        <p:spPr>
          <a:xfrm>
            <a:off x="647979" y="158225"/>
            <a:ext cx="400110" cy="6858000"/>
          </a:xfrm>
          <a:prstGeom prst="rect">
            <a:avLst/>
          </a:prstGeom>
        </p:spPr>
        <p:txBody>
          <a:bodyPr vert="vert" wrap="square">
            <a:spAutoFit/>
          </a:bodyPr>
          <a:lstStyle/>
          <a:p>
            <a:pPr marL="66675" algn="ctr">
              <a:spcAft>
                <a:spcPts val="0"/>
              </a:spcAft>
            </a:pPr>
            <a:r>
              <a:rPr lang="fr-FR" sz="1400" b="1" dirty="0" smtClean="0">
                <a:effectLst/>
                <a:latin typeface="Verdana" panose="020B0604030504040204" pitchFamily="34" charset="0"/>
                <a:ea typeface="Verdana" panose="020B0604030504040204" pitchFamily="34" charset="0"/>
              </a:rPr>
              <a:t>Mise en commun</a:t>
            </a:r>
            <a:endParaRPr lang="fr-FR" sz="1400" b="1" dirty="0">
              <a:solidFill>
                <a:schemeClr val="bg1"/>
              </a:solidFill>
              <a:latin typeface="Verdana" panose="020B0604030504040204" pitchFamily="34" charset="0"/>
              <a:ea typeface="Verdana" panose="020B0604030504040204" pitchFamily="34" charset="0"/>
            </a:endParaRPr>
          </a:p>
        </p:txBody>
      </p:sp>
      <p:sp>
        <p:nvSpPr>
          <p:cNvPr id="7" name="Rectangle 6"/>
          <p:cNvSpPr/>
          <p:nvPr/>
        </p:nvSpPr>
        <p:spPr>
          <a:xfrm>
            <a:off x="1696068" y="70676"/>
            <a:ext cx="10346775" cy="646331"/>
          </a:xfrm>
          <a:prstGeom prst="rect">
            <a:avLst/>
          </a:prstGeom>
          <a:solidFill>
            <a:schemeClr val="accent1">
              <a:lumMod val="40000"/>
              <a:lumOff val="60000"/>
            </a:schemeClr>
          </a:solidFill>
        </p:spPr>
        <p:txBody>
          <a:bodyPr wrap="square">
            <a:spAutoFit/>
          </a:bodyPr>
          <a:lstStyle/>
          <a:p>
            <a:r>
              <a:rPr lang="fr-FR" dirty="0"/>
              <a:t>En quoi le nouveau système économique </a:t>
            </a:r>
            <a:r>
              <a:rPr lang="fr-FR" dirty="0" smtClean="0"/>
              <a:t>interconnecté, à l’image de l’économie sucrière brésilienne, </a:t>
            </a:r>
            <a:r>
              <a:rPr lang="fr-FR" dirty="0"/>
              <a:t>impose-t-il la pratique de l’esclavage ?</a:t>
            </a:r>
          </a:p>
        </p:txBody>
      </p:sp>
      <p:sp>
        <p:nvSpPr>
          <p:cNvPr id="8" name="ZoneTexte 7"/>
          <p:cNvSpPr txBox="1"/>
          <p:nvPr/>
        </p:nvSpPr>
        <p:spPr>
          <a:xfrm>
            <a:off x="1696068" y="824011"/>
            <a:ext cx="5113294" cy="5909310"/>
          </a:xfrm>
          <a:prstGeom prst="rect">
            <a:avLst/>
          </a:prstGeom>
          <a:solidFill>
            <a:schemeClr val="accent1">
              <a:lumMod val="60000"/>
              <a:lumOff val="40000"/>
            </a:schemeClr>
          </a:solidFill>
        </p:spPr>
        <p:txBody>
          <a:bodyPr wrap="square" rtlCol="0">
            <a:spAutoFit/>
          </a:bodyPr>
          <a:lstStyle/>
          <a:p>
            <a:r>
              <a:rPr lang="fr-FR" dirty="0" smtClean="0"/>
              <a:t>I Les liens entre l’Afrique et l’Europe se fondent sur l’esclavage :</a:t>
            </a:r>
          </a:p>
          <a:p>
            <a:pPr marL="342900" indent="-342900">
              <a:buAutoNum type="alphaUcPeriod"/>
            </a:pPr>
            <a:r>
              <a:rPr lang="fr-FR" dirty="0" smtClean="0"/>
              <a:t>Au début du XVIe siècle Lisbonne est une ville cosmopolite…</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smtClean="0"/>
          </a:p>
          <a:p>
            <a:pPr marL="342900" indent="-342900">
              <a:buAutoNum type="alphaUcPeriod"/>
            </a:pPr>
            <a:endParaRPr lang="fr-FR" dirty="0"/>
          </a:p>
          <a:p>
            <a:pPr marL="342900" indent="-342900">
              <a:buAutoNum type="alphaUcPeriod"/>
            </a:pPr>
            <a:r>
              <a:rPr lang="fr-FR" dirty="0" smtClean="0"/>
              <a:t>… Dont la société est régie par la pratique de l’esclavage…</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a:p>
            <a:pPr marL="342900" indent="-342900">
              <a:buAutoNum type="alphaUcPeriod"/>
            </a:pPr>
            <a:endParaRPr lang="fr-FR" dirty="0" smtClean="0"/>
          </a:p>
          <a:p>
            <a:pPr marL="342900" indent="-342900">
              <a:buAutoNum type="alphaUcPeriod"/>
            </a:pPr>
            <a:r>
              <a:rPr lang="fr-FR" dirty="0" smtClean="0"/>
              <a:t> Que renforce l’économie sucrière des îles atlantiques et des Indes Espagnoles.</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p:txBody>
      </p:sp>
      <p:sp>
        <p:nvSpPr>
          <p:cNvPr id="9" name="ZoneTexte 8"/>
          <p:cNvSpPr txBox="1"/>
          <p:nvPr/>
        </p:nvSpPr>
        <p:spPr>
          <a:xfrm>
            <a:off x="6916366" y="824011"/>
            <a:ext cx="5126477" cy="5909310"/>
          </a:xfrm>
          <a:prstGeom prst="rect">
            <a:avLst/>
          </a:prstGeom>
          <a:solidFill>
            <a:schemeClr val="accent1">
              <a:lumMod val="75000"/>
            </a:schemeClr>
          </a:solidFill>
        </p:spPr>
        <p:txBody>
          <a:bodyPr wrap="square" rtlCol="0">
            <a:spAutoFit/>
          </a:bodyPr>
          <a:lstStyle/>
          <a:p>
            <a:r>
              <a:rPr lang="fr-FR" dirty="0" smtClean="0"/>
              <a:t>II L’esclavage se renforce avec la conquête de l’Amérique :</a:t>
            </a:r>
          </a:p>
          <a:p>
            <a:pPr marL="342900" indent="-342900">
              <a:buAutoNum type="alphaUcPeriod"/>
            </a:pPr>
            <a:r>
              <a:rPr lang="fr-FR" dirty="0" smtClean="0"/>
              <a:t>Le Brésil est un territoire d’abord exploité pour la culture du sucre…</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smtClean="0"/>
          </a:p>
          <a:p>
            <a:pPr marL="342900" indent="-342900">
              <a:buAutoNum type="alphaUcPeriod"/>
            </a:pPr>
            <a:endParaRPr lang="fr-FR" dirty="0"/>
          </a:p>
          <a:p>
            <a:pPr marL="342900" indent="-342900">
              <a:buAutoNum type="alphaUcPeriod"/>
            </a:pPr>
            <a:r>
              <a:rPr lang="fr-FR" dirty="0" smtClean="0"/>
              <a:t>… dont le modèle est basé sur l’esclavage des amérindiens…</a:t>
            </a:r>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a:p>
            <a:pPr marL="342900" indent="-342900">
              <a:buAutoNum type="alphaUcPeriod"/>
            </a:pPr>
            <a:endParaRPr lang="fr-FR" dirty="0" smtClean="0"/>
          </a:p>
          <a:p>
            <a:pPr marL="342900" indent="-342900">
              <a:buAutoNum type="alphaUcPeriod"/>
            </a:pPr>
            <a:r>
              <a:rPr lang="fr-FR" dirty="0" smtClean="0"/>
              <a:t>… bientôt remplacés par les esclaves africains de la Traite atlantique réalisés par les Portugais, les Hollandais, les Français et les Anglais.</a:t>
            </a:r>
          </a:p>
          <a:p>
            <a:pPr marL="342900" indent="-342900">
              <a:buAutoNum type="alphaUcPeriod"/>
            </a:pPr>
            <a:endParaRPr lang="fr-FR" dirty="0"/>
          </a:p>
          <a:p>
            <a:pPr marL="342900" indent="-342900">
              <a:buAutoNum type="alphaUcPeriod"/>
            </a:pPr>
            <a:endParaRPr lang="fr-FR" dirty="0"/>
          </a:p>
          <a:p>
            <a:pPr marL="342900" indent="-342900">
              <a:buAutoNum type="alphaUcPeriod"/>
            </a:pPr>
            <a:endParaRPr lang="fr-FR" dirty="0" smtClean="0"/>
          </a:p>
          <a:p>
            <a:pPr marL="342900" indent="-342900">
              <a:buAutoNum type="alphaUcPeriod"/>
            </a:pPr>
            <a:endParaRPr lang="fr-FR" dirty="0"/>
          </a:p>
        </p:txBody>
      </p:sp>
      <p:sp>
        <p:nvSpPr>
          <p:cNvPr id="2" name="Rectangle 1"/>
          <p:cNvSpPr/>
          <p:nvPr/>
        </p:nvSpPr>
        <p:spPr>
          <a:xfrm>
            <a:off x="1696068" y="1408014"/>
            <a:ext cx="5044597" cy="23952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696067" y="4379542"/>
            <a:ext cx="5044597" cy="1650402"/>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957305" y="1424198"/>
            <a:ext cx="5044597" cy="1076241"/>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6957305" y="3055135"/>
            <a:ext cx="5044597" cy="2576922"/>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solidFill>
                <a:srgbClr val="FF0000"/>
              </a:solidFill>
            </a:endParaRPr>
          </a:p>
        </p:txBody>
      </p:sp>
      <p:sp>
        <p:nvSpPr>
          <p:cNvPr id="13" name="ZoneTexte 12"/>
          <p:cNvSpPr txBox="1"/>
          <p:nvPr/>
        </p:nvSpPr>
        <p:spPr>
          <a:xfrm>
            <a:off x="1654916" y="3740929"/>
            <a:ext cx="5085747" cy="646331"/>
          </a:xfrm>
          <a:prstGeom prst="rect">
            <a:avLst/>
          </a:prstGeom>
          <a:noFill/>
        </p:spPr>
        <p:txBody>
          <a:bodyPr wrap="square" rtlCol="0">
            <a:spAutoFit/>
          </a:bodyPr>
          <a:lstStyle/>
          <a:p>
            <a:r>
              <a:rPr lang="fr-FR" dirty="0" smtClean="0">
                <a:solidFill>
                  <a:srgbClr val="FF0000"/>
                </a:solidFill>
              </a:rPr>
              <a:t>1. Les Européens renforcent le capitalisme fondé sur l’esclavage…</a:t>
            </a:r>
            <a:endParaRPr lang="fr-FR" dirty="0">
              <a:solidFill>
                <a:srgbClr val="FF0000"/>
              </a:solidFill>
            </a:endParaRPr>
          </a:p>
        </p:txBody>
      </p:sp>
      <p:sp>
        <p:nvSpPr>
          <p:cNvPr id="3" name="Rectangle 2"/>
          <p:cNvSpPr/>
          <p:nvPr/>
        </p:nvSpPr>
        <p:spPr>
          <a:xfrm>
            <a:off x="6957305" y="2408804"/>
            <a:ext cx="5085538" cy="646331"/>
          </a:xfrm>
          <a:prstGeom prst="rect">
            <a:avLst/>
          </a:prstGeom>
        </p:spPr>
        <p:txBody>
          <a:bodyPr wrap="square">
            <a:spAutoFit/>
          </a:bodyPr>
          <a:lstStyle/>
          <a:p>
            <a:r>
              <a:rPr lang="fr-FR" dirty="0" smtClean="0">
                <a:solidFill>
                  <a:schemeClr val="accent6">
                    <a:lumMod val="50000"/>
                  </a:schemeClr>
                </a:solidFill>
              </a:rPr>
              <a:t>… dont la pratique amène au développement de la traite atlantique…</a:t>
            </a:r>
            <a:endParaRPr lang="fr-FR" dirty="0">
              <a:solidFill>
                <a:schemeClr val="accent6">
                  <a:lumMod val="50000"/>
                </a:schemeClr>
              </a:solidFill>
            </a:endParaRPr>
          </a:p>
        </p:txBody>
      </p:sp>
      <p:sp>
        <p:nvSpPr>
          <p:cNvPr id="14" name="Rectangle 13"/>
          <p:cNvSpPr/>
          <p:nvPr/>
        </p:nvSpPr>
        <p:spPr>
          <a:xfrm>
            <a:off x="6957305" y="5632057"/>
            <a:ext cx="5044597" cy="646331"/>
          </a:xfrm>
          <a:prstGeom prst="rect">
            <a:avLst/>
          </a:prstGeom>
        </p:spPr>
        <p:txBody>
          <a:bodyPr wrap="square">
            <a:spAutoFit/>
          </a:bodyPr>
          <a:lstStyle/>
          <a:p>
            <a:pPr lvl="0"/>
            <a:r>
              <a:rPr lang="fr-FR" dirty="0" smtClean="0">
                <a:solidFill>
                  <a:srgbClr val="FF0000"/>
                </a:solidFill>
              </a:rPr>
              <a:t>3. … comme le Brésil portugais avec la production de sucre.</a:t>
            </a:r>
            <a:endParaRPr lang="fr-FR" dirty="0">
              <a:solidFill>
                <a:srgbClr val="FF0000"/>
              </a:solidFill>
            </a:endParaRPr>
          </a:p>
        </p:txBody>
      </p:sp>
    </p:spTree>
    <p:extLst>
      <p:ext uri="{BB962C8B-B14F-4D97-AF65-F5344CB8AC3E}">
        <p14:creationId xmlns:p14="http://schemas.microsoft.com/office/powerpoint/2010/main" val="3713227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7120" b="68483"/>
          <a:stretch/>
        </p:blipFill>
        <p:spPr>
          <a:xfrm>
            <a:off x="344130" y="301523"/>
            <a:ext cx="11517365" cy="2079368"/>
          </a:xfrm>
          <a:prstGeom prst="rect">
            <a:avLst/>
          </a:prstGeom>
        </p:spPr>
      </p:pic>
      <p:sp>
        <p:nvSpPr>
          <p:cNvPr id="12" name="Rectangle 11"/>
          <p:cNvSpPr/>
          <p:nvPr/>
        </p:nvSpPr>
        <p:spPr>
          <a:xfrm>
            <a:off x="344130" y="315722"/>
            <a:ext cx="11517365" cy="206516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9" name="Triangle rectangle 8"/>
          <p:cNvSpPr/>
          <p:nvPr/>
        </p:nvSpPr>
        <p:spPr>
          <a:xfrm rot="10800000" flipH="1">
            <a:off x="0" y="-1"/>
            <a:ext cx="1266395" cy="137651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0" name="Image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3417" y="145638"/>
            <a:ext cx="651879" cy="651879"/>
          </a:xfrm>
          <a:prstGeom prst="rect">
            <a:avLst/>
          </a:prstGeom>
        </p:spPr>
      </p:pic>
      <p:sp>
        <p:nvSpPr>
          <p:cNvPr id="11" name="ZoneTexte 10"/>
          <p:cNvSpPr txBox="1"/>
          <p:nvPr/>
        </p:nvSpPr>
        <p:spPr>
          <a:xfrm>
            <a:off x="319416" y="5358691"/>
            <a:ext cx="1586629" cy="1323439"/>
          </a:xfrm>
          <a:prstGeom prst="rect">
            <a:avLst/>
          </a:prstGeom>
          <a:noFill/>
        </p:spPr>
        <p:txBody>
          <a:bodyPr wrap="square" rtlCol="0">
            <a:spAutoFit/>
          </a:bodyPr>
          <a:lstStyle/>
          <a:p>
            <a:r>
              <a:rPr lang="fr-FR" sz="8000" b="1" spc="67" dirty="0">
                <a:ln w="0"/>
                <a:effectLst>
                  <a:innerShdw blurRad="63500" dist="50800" dir="13500000">
                    <a:srgbClr val="000000">
                      <a:alpha val="50000"/>
                    </a:srgbClr>
                  </a:innerShdw>
                </a:effectLst>
              </a:rPr>
              <a:t>03.</a:t>
            </a:r>
            <a:endParaRPr lang="fr-FR" sz="8000" dirty="0"/>
          </a:p>
        </p:txBody>
      </p:sp>
      <p:sp>
        <p:nvSpPr>
          <p:cNvPr id="14" name="Rectangle 13"/>
          <p:cNvSpPr/>
          <p:nvPr/>
        </p:nvSpPr>
        <p:spPr>
          <a:xfrm>
            <a:off x="778713" y="688258"/>
            <a:ext cx="10613967" cy="1231106"/>
          </a:xfrm>
          <a:prstGeom prst="rect">
            <a:avLst/>
          </a:prstGeom>
          <a:noFill/>
        </p:spPr>
        <p:txBody>
          <a:bodyPr wrap="square" lIns="121920" tIns="60960" rIns="121920" bIns="60960">
            <a:spAutoFit/>
          </a:bodyPr>
          <a:lstStyle/>
          <a:p>
            <a:pPr algn="ctr"/>
            <a:r>
              <a:rPr lang="fr-FR" sz="7200" b="1" spc="67" dirty="0">
                <a:ln w="0"/>
                <a:solidFill>
                  <a:schemeClr val="bg1"/>
                </a:solidFill>
                <a:effectLst>
                  <a:innerShdw blurRad="63500" dist="50800" dir="13500000">
                    <a:srgbClr val="000000">
                      <a:alpha val="50000"/>
                    </a:srgbClr>
                  </a:innerShdw>
                </a:effectLst>
              </a:rPr>
              <a:t>Problématiques possibles</a:t>
            </a:r>
            <a:endParaRPr lang="fr-FR" sz="7200" b="1" spc="67" dirty="0">
              <a:ln w="0"/>
              <a:solidFill>
                <a:schemeClr val="bg1"/>
              </a:solidFill>
              <a:effectLst>
                <a:innerShdw blurRad="63500" dist="50800" dir="13500000">
                  <a:srgbClr val="000000">
                    <a:alpha val="50000"/>
                  </a:srgbClr>
                </a:innerShdw>
              </a:effectLst>
            </a:endParaRPr>
          </a:p>
        </p:txBody>
      </p:sp>
      <p:sp>
        <p:nvSpPr>
          <p:cNvPr id="2" name="Rectangle 1"/>
          <p:cNvSpPr/>
          <p:nvPr/>
        </p:nvSpPr>
        <p:spPr>
          <a:xfrm>
            <a:off x="7900895" y="2773083"/>
            <a:ext cx="3693459" cy="3717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 name="ZoneTexte 2"/>
          <p:cNvSpPr txBox="1"/>
          <p:nvPr/>
        </p:nvSpPr>
        <p:spPr>
          <a:xfrm>
            <a:off x="8044330" y="3192684"/>
            <a:ext cx="3227295" cy="420564"/>
          </a:xfrm>
          <a:prstGeom prst="rect">
            <a:avLst/>
          </a:prstGeom>
          <a:noFill/>
        </p:spPr>
        <p:txBody>
          <a:bodyPr wrap="square" rtlCol="0">
            <a:spAutoFit/>
          </a:bodyPr>
          <a:lstStyle/>
          <a:p>
            <a:r>
              <a:rPr lang="fr-FR" sz="2133" dirty="0">
                <a:solidFill>
                  <a:schemeClr val="bg1"/>
                </a:solidFill>
              </a:rPr>
              <a:t>Problématique scientifique</a:t>
            </a:r>
            <a:endParaRPr lang="fr-FR" sz="2133" dirty="0">
              <a:solidFill>
                <a:schemeClr val="bg1"/>
              </a:solidFill>
            </a:endParaRPr>
          </a:p>
        </p:txBody>
      </p:sp>
      <p:sp>
        <p:nvSpPr>
          <p:cNvPr id="15" name="ZoneTexte 14"/>
          <p:cNvSpPr txBox="1"/>
          <p:nvPr/>
        </p:nvSpPr>
        <p:spPr>
          <a:xfrm>
            <a:off x="8133977" y="4531413"/>
            <a:ext cx="3227295" cy="420564"/>
          </a:xfrm>
          <a:prstGeom prst="rect">
            <a:avLst/>
          </a:prstGeom>
          <a:noFill/>
        </p:spPr>
        <p:txBody>
          <a:bodyPr wrap="square" rtlCol="0">
            <a:spAutoFit/>
          </a:bodyPr>
          <a:lstStyle/>
          <a:p>
            <a:r>
              <a:rPr lang="fr-FR" sz="2133" dirty="0">
                <a:solidFill>
                  <a:schemeClr val="bg1"/>
                </a:solidFill>
              </a:rPr>
              <a:t>Problématique élève</a:t>
            </a:r>
            <a:endParaRPr lang="fr-FR" sz="2133" dirty="0">
              <a:solidFill>
                <a:schemeClr val="bg1"/>
              </a:solidFill>
            </a:endParaRPr>
          </a:p>
        </p:txBody>
      </p:sp>
      <p:sp>
        <p:nvSpPr>
          <p:cNvPr id="16" name="ZoneTexte 15"/>
          <p:cNvSpPr txBox="1"/>
          <p:nvPr/>
        </p:nvSpPr>
        <p:spPr>
          <a:xfrm>
            <a:off x="344129" y="2966980"/>
            <a:ext cx="7377471" cy="1077026"/>
          </a:xfrm>
          <a:prstGeom prst="rect">
            <a:avLst/>
          </a:prstGeom>
          <a:noFill/>
        </p:spPr>
        <p:txBody>
          <a:bodyPr wrap="square" rtlCol="0">
            <a:spAutoFit/>
          </a:bodyPr>
          <a:lstStyle/>
          <a:p>
            <a:r>
              <a:rPr lang="fr-FR" sz="2133" dirty="0"/>
              <a:t>Comment l’essor de l’Occident à la fin du Moyen Age ont-ils conditionnés la redistribution des échanges vers l’espace atlantique en ouvrant une première période de mondialisation ?</a:t>
            </a:r>
            <a:endParaRPr lang="fr-FR" sz="2133" dirty="0"/>
          </a:p>
        </p:txBody>
      </p:sp>
      <p:sp>
        <p:nvSpPr>
          <p:cNvPr id="17" name="ZoneTexte 16"/>
          <p:cNvSpPr txBox="1"/>
          <p:nvPr/>
        </p:nvSpPr>
        <p:spPr>
          <a:xfrm>
            <a:off x="344129" y="4367264"/>
            <a:ext cx="7377471" cy="748795"/>
          </a:xfrm>
          <a:prstGeom prst="rect">
            <a:avLst/>
          </a:prstGeom>
          <a:noFill/>
        </p:spPr>
        <p:txBody>
          <a:bodyPr wrap="square" rtlCol="0">
            <a:spAutoFit/>
          </a:bodyPr>
          <a:lstStyle/>
          <a:p>
            <a:r>
              <a:rPr lang="fr-FR" sz="2133" dirty="0"/>
              <a:t>Comment les grandes découvertes </a:t>
            </a:r>
            <a:r>
              <a:rPr lang="fr-FR" sz="2133" dirty="0" err="1"/>
              <a:t>ont-elles</a:t>
            </a:r>
            <a:r>
              <a:rPr lang="fr-FR" sz="2133" dirty="0"/>
              <a:t> provoquées une première mondialisation centrée sur l’Atlantique ?</a:t>
            </a:r>
            <a:endParaRPr lang="fr-FR" sz="2133" dirty="0"/>
          </a:p>
        </p:txBody>
      </p:sp>
    </p:spTree>
    <p:extLst>
      <p:ext uri="{BB962C8B-B14F-4D97-AF65-F5344CB8AC3E}">
        <p14:creationId xmlns:p14="http://schemas.microsoft.com/office/powerpoint/2010/main" val="3294651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389355" y="302285"/>
            <a:ext cx="11470531" cy="6299799"/>
          </a:xfrm>
          <a:prstGeom prst="rect">
            <a:avLst/>
          </a:prstGeom>
        </p:spPr>
      </p:pic>
      <p:sp>
        <p:nvSpPr>
          <p:cNvPr id="7" name="Rectangle 6"/>
          <p:cNvSpPr/>
          <p:nvPr/>
        </p:nvSpPr>
        <p:spPr>
          <a:xfrm>
            <a:off x="389355" y="302283"/>
            <a:ext cx="11470531" cy="629979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 name="Triangle rectangle 3"/>
          <p:cNvSpPr/>
          <p:nvPr/>
        </p:nvSpPr>
        <p:spPr>
          <a:xfrm rot="10800000" flipH="1">
            <a:off x="0" y="-1"/>
            <a:ext cx="1266395" cy="137651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5" name="Image 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3417" y="145638"/>
            <a:ext cx="651879" cy="651879"/>
          </a:xfrm>
          <a:prstGeom prst="rect">
            <a:avLst/>
          </a:prstGeom>
        </p:spPr>
      </p:pic>
      <p:sp>
        <p:nvSpPr>
          <p:cNvPr id="8" name="Rectangle 7"/>
          <p:cNvSpPr/>
          <p:nvPr/>
        </p:nvSpPr>
        <p:spPr>
          <a:xfrm>
            <a:off x="1655752" y="620636"/>
            <a:ext cx="9190009" cy="5663089"/>
          </a:xfrm>
          <a:prstGeom prst="rect">
            <a:avLst/>
          </a:prstGeom>
          <a:noFill/>
        </p:spPr>
        <p:txBody>
          <a:bodyPr wrap="square" lIns="121920" tIns="60960" rIns="121920" bIns="60960">
            <a:spAutoFit/>
          </a:bodyPr>
          <a:lstStyle/>
          <a:p>
            <a:pPr algn="ctr"/>
            <a:r>
              <a:rPr lang="fr-FR" sz="7200" b="1" spc="67" dirty="0">
                <a:ln w="0"/>
                <a:solidFill>
                  <a:schemeClr val="bg1"/>
                </a:solidFill>
                <a:effectLst>
                  <a:innerShdw blurRad="63500" dist="50800" dir="13500000">
                    <a:srgbClr val="000000">
                      <a:alpha val="50000"/>
                    </a:srgbClr>
                  </a:innerShdw>
                </a:effectLst>
              </a:rPr>
              <a:t>Concordance entre les éléments de contextualisation et les ouvertures et points de passage</a:t>
            </a:r>
            <a:endParaRPr lang="fr-FR" sz="7200" b="1" spc="67"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984544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au 10"/>
          <p:cNvGraphicFramePr>
            <a:graphicFrameLocks noGrp="1"/>
          </p:cNvGraphicFramePr>
          <p:nvPr>
            <p:extLst/>
          </p:nvPr>
        </p:nvGraphicFramePr>
        <p:xfrm>
          <a:off x="253042" y="253153"/>
          <a:ext cx="5831457" cy="6519504"/>
        </p:xfrm>
        <a:graphic>
          <a:graphicData uri="http://schemas.openxmlformats.org/drawingml/2006/table">
            <a:tbl>
              <a:tblPr firstRow="1" bandRow="1">
                <a:tableStyleId>{F2DE63D5-997A-4646-A377-4702673A728D}</a:tableStyleId>
              </a:tblPr>
              <a:tblGrid>
                <a:gridCol w="3715109"/>
                <a:gridCol w="2116348"/>
              </a:tblGrid>
              <a:tr h="1391920">
                <a:tc>
                  <a:txBody>
                    <a:bodyPr/>
                    <a:lstStyle/>
                    <a:p>
                      <a:pPr lvl="1"/>
                      <a:r>
                        <a:rPr lang="fr-FR" sz="1700" dirty="0" smtClean="0"/>
                        <a:t> Le basculement des échanges de la Méditerranée vers l’Atlantique après 1453 et 1492 et le début d’une forme de mondialisation</a:t>
                      </a:r>
                      <a:endParaRPr lang="fr-FR" sz="17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700" dirty="0" smtClean="0"/>
                        <a:t>Points</a:t>
                      </a:r>
                      <a:r>
                        <a:rPr lang="fr-FR" sz="1700" baseline="0" dirty="0" smtClean="0"/>
                        <a:t> de passages d’ouverture</a:t>
                      </a:r>
                      <a:endParaRPr lang="fr-FR" sz="17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99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700" dirty="0" smtClean="0"/>
                        <a:t>1. les progrès de la connaissance du monde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fr-FR" sz="1700" dirty="0" smtClean="0"/>
                        <a:t>A. L’or et l’argent, des Amériques à l’Europe.</a:t>
                      </a:r>
                      <a:endParaRPr lang="fr-FR" sz="17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99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700" dirty="0" smtClean="0"/>
                        <a:t>2. une circulation économique entre les Amériques, l’Afrique, l’Asie et l’Europe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200" dirty="0"/>
                    </a:p>
                  </a:txBody>
                  <a:tcPr/>
                </a:tc>
              </a:tr>
              <a:tr h="278001">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700" dirty="0" smtClean="0"/>
                        <a:t>3. la constitution d’empires coloniaux (conquistadores, marchands, missionnaires…) </a:t>
                      </a:r>
                      <a:endParaRPr lang="fr-FR" sz="17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605919">
                <a:tc vMerge="1">
                  <a:txBody>
                    <a:bodyPr/>
                    <a:lstStyle/>
                    <a:p>
                      <a:endParaRPr lang="fr-FR" sz="1200" dirty="0"/>
                    </a:p>
                  </a:txBody>
                  <a:tcPr/>
                </a:tc>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1700" dirty="0" smtClean="0"/>
                        <a:t>B. Bartolomé de Las Casas et la </a:t>
                      </a:r>
                      <a:r>
                        <a:rPr lang="es-ES" sz="1700" dirty="0" err="1" smtClean="0"/>
                        <a:t>controverse</a:t>
                      </a:r>
                      <a:r>
                        <a:rPr lang="es-ES" sz="1700" dirty="0" smtClean="0"/>
                        <a:t> de Valladolid.</a:t>
                      </a:r>
                    </a:p>
                    <a:p>
                      <a:endParaRPr lang="fr-FR" sz="17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91920">
                <a:tc>
                  <a:txBody>
                    <a:bodyPr/>
                    <a:lstStyle/>
                    <a:p>
                      <a:r>
                        <a:rPr lang="fr-FR" sz="1700" dirty="0" smtClean="0"/>
                        <a:t>4. le devenir des populations des Amériques (conquête et affrontements, évolution du peuplement amérindien, peuplement européen, métissage, choc microbien)</a:t>
                      </a:r>
                      <a:endParaRPr lang="fr-FR" sz="17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sz="1200" dirty="0"/>
                    </a:p>
                  </a:txBody>
                  <a:tcPr/>
                </a:tc>
              </a:tr>
              <a:tr h="199984">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700" dirty="0" smtClean="0"/>
                        <a:t>5. l’esclavage avant et après la conquête des Amériques </a:t>
                      </a:r>
                      <a:endParaRPr lang="fr-FR" sz="17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r>
              <a:tr h="1645920">
                <a:tc vMerge="1">
                  <a:txBody>
                    <a:bodyPr/>
                    <a:lstStyle/>
                    <a:p>
                      <a:endParaRPr lang="fr-F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700" dirty="0" smtClean="0"/>
                        <a:t>C. Le développement de l’économie « sucrière » et de l’esclavage dans les îles portugaises et au Brésil. </a:t>
                      </a:r>
                      <a:endParaRPr lang="fr-FR" sz="17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Triangle rectangle 3"/>
          <p:cNvSpPr/>
          <p:nvPr/>
        </p:nvSpPr>
        <p:spPr>
          <a:xfrm rot="10800000" flipH="1">
            <a:off x="0" y="-1"/>
            <a:ext cx="1266395" cy="137651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5" name="Image 4"/>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63417" y="145638"/>
            <a:ext cx="651879" cy="651879"/>
          </a:xfrm>
          <a:prstGeom prst="rect">
            <a:avLst/>
          </a:prstGeom>
        </p:spPr>
      </p:pic>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5607" r="20013"/>
          <a:stretch/>
        </p:blipFill>
        <p:spPr>
          <a:xfrm>
            <a:off x="6222436" y="253153"/>
            <a:ext cx="5671536" cy="6519505"/>
          </a:xfrm>
          <a:prstGeom prst="rect">
            <a:avLst/>
          </a:prstGeom>
        </p:spPr>
      </p:pic>
      <p:sp>
        <p:nvSpPr>
          <p:cNvPr id="7" name="Rectangle 6"/>
          <p:cNvSpPr/>
          <p:nvPr/>
        </p:nvSpPr>
        <p:spPr>
          <a:xfrm>
            <a:off x="6222436" y="253153"/>
            <a:ext cx="5671536" cy="6519504"/>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9" name="ZoneTexte 8"/>
          <p:cNvSpPr txBox="1"/>
          <p:nvPr/>
        </p:nvSpPr>
        <p:spPr>
          <a:xfrm>
            <a:off x="6639157" y="483386"/>
            <a:ext cx="4838095" cy="5262979"/>
          </a:xfrm>
          <a:prstGeom prst="rect">
            <a:avLst/>
          </a:prstGeom>
          <a:noFill/>
        </p:spPr>
        <p:txBody>
          <a:bodyPr wrap="square" rtlCol="0">
            <a:spAutoFit/>
          </a:bodyPr>
          <a:lstStyle/>
          <a:p>
            <a:pPr algn="just"/>
            <a:r>
              <a:rPr lang="fr-FR" sz="2400" b="1" spc="67" dirty="0">
                <a:ln w="0"/>
                <a:solidFill>
                  <a:schemeClr val="bg1"/>
                </a:solidFill>
                <a:effectLst>
                  <a:innerShdw blurRad="63500" dist="50800" dir="13500000">
                    <a:srgbClr val="000000">
                      <a:alpha val="50000"/>
                    </a:srgbClr>
                  </a:innerShdw>
                </a:effectLst>
              </a:rPr>
              <a:t>« </a:t>
            </a:r>
            <a:r>
              <a:rPr lang="fr-FR" sz="2400" b="1" u="sng" spc="67" dirty="0">
                <a:ln w="0"/>
                <a:solidFill>
                  <a:schemeClr val="bg1"/>
                </a:solidFill>
                <a:effectLst>
                  <a:innerShdw blurRad="63500" dist="50800" dir="13500000">
                    <a:srgbClr val="000000">
                      <a:alpha val="50000"/>
                    </a:srgbClr>
                  </a:innerShdw>
                </a:effectLst>
              </a:rPr>
              <a:t>Les «points de passage et d’ouverture» sont associés au récit du professeur. Ils confèrent à l’histoire sa dimension concrète. Ils ne sauraient toutefois à eux seuls permettre de traiter le chapitre</a:t>
            </a:r>
            <a:r>
              <a:rPr lang="fr-FR" sz="2400" b="1" spc="67" dirty="0">
                <a:ln w="0"/>
                <a:solidFill>
                  <a:schemeClr val="bg1"/>
                </a:solidFill>
                <a:effectLst>
                  <a:innerShdw blurRad="63500" dist="50800" dir="13500000">
                    <a:srgbClr val="000000">
                      <a:alpha val="50000"/>
                    </a:srgbClr>
                  </a:innerShdw>
                </a:effectLst>
              </a:rPr>
              <a:t>. Le professeur est maître de leur degré d’approfondissement, qui peut donner lieu à des travaux de recherche documentaire, individuels ou collectifs, et à des restitutions orales et écrites. »</a:t>
            </a:r>
          </a:p>
          <a:p>
            <a:pPr algn="r"/>
            <a:r>
              <a:rPr lang="fr-FR" sz="2400" b="1" i="1" spc="67" dirty="0">
                <a:ln w="0"/>
                <a:solidFill>
                  <a:schemeClr val="bg1"/>
                </a:solidFill>
                <a:effectLst>
                  <a:innerShdw blurRad="63500" dist="50800" dir="13500000">
                    <a:srgbClr val="000000">
                      <a:alpha val="50000"/>
                    </a:srgbClr>
                  </a:innerShdw>
                </a:effectLst>
              </a:rPr>
              <a:t>NP2019</a:t>
            </a:r>
            <a:r>
              <a:rPr lang="fr-FR" sz="2400" b="1" spc="67" dirty="0">
                <a:ln w="0"/>
                <a:solidFill>
                  <a:schemeClr val="bg1"/>
                </a:solidFill>
                <a:effectLst>
                  <a:innerShdw blurRad="63500" dist="50800" dir="13500000">
                    <a:srgbClr val="000000">
                      <a:alpha val="50000"/>
                    </a:srgbClr>
                  </a:innerShdw>
                </a:effectLst>
              </a:rPr>
              <a:t>, p.6</a:t>
            </a:r>
            <a:endParaRPr lang="fr-FR" sz="2400" dirty="0">
              <a:solidFill>
                <a:schemeClr val="bg1"/>
              </a:solidFill>
            </a:endParaRPr>
          </a:p>
        </p:txBody>
      </p:sp>
      <p:sp>
        <p:nvSpPr>
          <p:cNvPr id="10" name="ZoneTexte 9"/>
          <p:cNvSpPr txBox="1"/>
          <p:nvPr/>
        </p:nvSpPr>
        <p:spPr>
          <a:xfrm>
            <a:off x="253042" y="5525957"/>
            <a:ext cx="1586629" cy="1323439"/>
          </a:xfrm>
          <a:prstGeom prst="rect">
            <a:avLst/>
          </a:prstGeom>
          <a:noFill/>
        </p:spPr>
        <p:txBody>
          <a:bodyPr wrap="square" rtlCol="0">
            <a:spAutoFit/>
          </a:bodyPr>
          <a:lstStyle/>
          <a:p>
            <a:r>
              <a:rPr lang="fr-FR" sz="8000" b="1" spc="67" dirty="0">
                <a:ln w="0"/>
                <a:effectLst>
                  <a:innerShdw blurRad="63500" dist="50800" dir="13500000">
                    <a:srgbClr val="000000">
                      <a:alpha val="50000"/>
                    </a:srgbClr>
                  </a:innerShdw>
                </a:effectLst>
              </a:rPr>
              <a:t>04.</a:t>
            </a:r>
            <a:endParaRPr lang="fr-FR" sz="8000" dirty="0"/>
          </a:p>
        </p:txBody>
      </p:sp>
      <p:sp>
        <p:nvSpPr>
          <p:cNvPr id="12" name="Double flèche horizontale 11"/>
          <p:cNvSpPr/>
          <p:nvPr/>
        </p:nvSpPr>
        <p:spPr>
          <a:xfrm>
            <a:off x="3386574" y="1583371"/>
            <a:ext cx="715684" cy="36806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3" name="Double flèche horizontale 12"/>
          <p:cNvSpPr/>
          <p:nvPr/>
        </p:nvSpPr>
        <p:spPr>
          <a:xfrm>
            <a:off x="3699775" y="2262038"/>
            <a:ext cx="715684" cy="36806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4" name="Double flèche horizontale 13"/>
          <p:cNvSpPr/>
          <p:nvPr/>
        </p:nvSpPr>
        <p:spPr>
          <a:xfrm>
            <a:off x="3386574" y="3144845"/>
            <a:ext cx="715684" cy="36806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5" name="Double flèche horizontale 14"/>
          <p:cNvSpPr/>
          <p:nvPr/>
        </p:nvSpPr>
        <p:spPr>
          <a:xfrm>
            <a:off x="3761935" y="3981081"/>
            <a:ext cx="715684" cy="36806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6" name="Double flèche horizontale 15"/>
          <p:cNvSpPr/>
          <p:nvPr/>
        </p:nvSpPr>
        <p:spPr>
          <a:xfrm>
            <a:off x="3386573" y="5996861"/>
            <a:ext cx="715684" cy="36806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7" name="Double flèche horizontale 16"/>
          <p:cNvSpPr/>
          <p:nvPr/>
        </p:nvSpPr>
        <p:spPr>
          <a:xfrm>
            <a:off x="3550294" y="2614529"/>
            <a:ext cx="715684" cy="36806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8" name="Double flèche horizontale 17"/>
          <p:cNvSpPr/>
          <p:nvPr/>
        </p:nvSpPr>
        <p:spPr>
          <a:xfrm>
            <a:off x="3699774" y="4817767"/>
            <a:ext cx="715684" cy="36806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739553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389355" y="302285"/>
            <a:ext cx="11470531" cy="6299799"/>
          </a:xfrm>
          <a:prstGeom prst="rect">
            <a:avLst/>
          </a:prstGeom>
        </p:spPr>
      </p:pic>
      <p:sp>
        <p:nvSpPr>
          <p:cNvPr id="7" name="Rectangle 6"/>
          <p:cNvSpPr/>
          <p:nvPr/>
        </p:nvSpPr>
        <p:spPr>
          <a:xfrm>
            <a:off x="389355" y="302283"/>
            <a:ext cx="11470531" cy="629979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 name="Triangle rectangle 3"/>
          <p:cNvSpPr/>
          <p:nvPr/>
        </p:nvSpPr>
        <p:spPr>
          <a:xfrm rot="10800000" flipH="1">
            <a:off x="0" y="-1"/>
            <a:ext cx="1266395" cy="137651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5" name="Image 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3417" y="145638"/>
            <a:ext cx="651879" cy="651879"/>
          </a:xfrm>
          <a:prstGeom prst="rect">
            <a:avLst/>
          </a:prstGeom>
        </p:spPr>
      </p:pic>
      <p:sp>
        <p:nvSpPr>
          <p:cNvPr id="8" name="Rectangle 7"/>
          <p:cNvSpPr/>
          <p:nvPr/>
        </p:nvSpPr>
        <p:spPr>
          <a:xfrm>
            <a:off x="1529616" y="1728633"/>
            <a:ext cx="9190009" cy="3447098"/>
          </a:xfrm>
          <a:prstGeom prst="rect">
            <a:avLst/>
          </a:prstGeom>
          <a:noFill/>
        </p:spPr>
        <p:txBody>
          <a:bodyPr wrap="square" lIns="121920" tIns="60960" rIns="121920" bIns="60960">
            <a:spAutoFit/>
          </a:bodyPr>
          <a:lstStyle/>
          <a:p>
            <a:pPr algn="ctr"/>
            <a:r>
              <a:rPr lang="fr-FR" sz="7200" b="1" spc="67" dirty="0">
                <a:ln w="0"/>
                <a:solidFill>
                  <a:schemeClr val="bg1"/>
                </a:solidFill>
                <a:effectLst>
                  <a:innerShdw blurRad="63500" dist="50800" dir="13500000">
                    <a:srgbClr val="000000">
                      <a:alpha val="50000"/>
                    </a:srgbClr>
                  </a:innerShdw>
                </a:effectLst>
              </a:rPr>
              <a:t>Mise récit possible de la réponse à la problématique</a:t>
            </a:r>
            <a:endParaRPr lang="fr-FR" sz="7200" b="1" spc="67"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041328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5687" t="1723" r="14078" b="1671"/>
          <a:stretch/>
        </p:blipFill>
        <p:spPr>
          <a:xfrm>
            <a:off x="485650" y="145637"/>
            <a:ext cx="4589929" cy="6559963"/>
          </a:xfrm>
          <a:prstGeom prst="rect">
            <a:avLst/>
          </a:prstGeom>
        </p:spPr>
      </p:pic>
      <p:sp>
        <p:nvSpPr>
          <p:cNvPr id="4" name="Triangle rectangle 3"/>
          <p:cNvSpPr/>
          <p:nvPr/>
        </p:nvSpPr>
        <p:spPr>
          <a:xfrm rot="10800000" flipH="1">
            <a:off x="0" y="-1"/>
            <a:ext cx="1266395" cy="137651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5" name="Image 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3417" y="145638"/>
            <a:ext cx="651879" cy="651879"/>
          </a:xfrm>
          <a:prstGeom prst="rect">
            <a:avLst/>
          </a:prstGeom>
        </p:spPr>
      </p:pic>
      <p:sp>
        <p:nvSpPr>
          <p:cNvPr id="7" name="Rectangle 6"/>
          <p:cNvSpPr/>
          <p:nvPr/>
        </p:nvSpPr>
        <p:spPr>
          <a:xfrm>
            <a:off x="485650" y="145637"/>
            <a:ext cx="4589929" cy="65599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9" name="ZoneTexte 8"/>
          <p:cNvSpPr txBox="1"/>
          <p:nvPr/>
        </p:nvSpPr>
        <p:spPr>
          <a:xfrm>
            <a:off x="715296" y="593961"/>
            <a:ext cx="4005657" cy="3416320"/>
          </a:xfrm>
          <a:prstGeom prst="rect">
            <a:avLst/>
          </a:prstGeom>
          <a:noFill/>
        </p:spPr>
        <p:txBody>
          <a:bodyPr wrap="square" rtlCol="0">
            <a:spAutoFit/>
          </a:bodyPr>
          <a:lstStyle/>
          <a:p>
            <a:pPr algn="just"/>
            <a:r>
              <a:rPr lang="fr-FR" sz="2400" b="1" spc="67" dirty="0">
                <a:ln w="0"/>
                <a:solidFill>
                  <a:schemeClr val="bg1"/>
                </a:solidFill>
                <a:effectLst>
                  <a:innerShdw blurRad="63500" dist="50800" dir="13500000">
                    <a:srgbClr val="000000">
                      <a:alpha val="50000"/>
                    </a:srgbClr>
                  </a:innerShdw>
                </a:effectLst>
              </a:rPr>
              <a:t>« </a:t>
            </a:r>
            <a:r>
              <a:rPr lang="fr-FR" sz="2400" b="1" u="sng" spc="67" dirty="0">
                <a:ln w="0"/>
                <a:solidFill>
                  <a:schemeClr val="bg1"/>
                </a:solidFill>
                <a:effectLst>
                  <a:innerShdw blurRad="63500" dist="50800" dir="13500000">
                    <a:srgbClr val="000000">
                      <a:alpha val="50000"/>
                    </a:srgbClr>
                  </a:innerShdw>
                </a:effectLst>
              </a:rPr>
              <a:t>Les «points de passage et d’ouverture» sont associés au récit du professeur</a:t>
            </a:r>
            <a:r>
              <a:rPr lang="fr-FR" sz="2400" b="1" spc="67" dirty="0">
                <a:ln w="0"/>
                <a:solidFill>
                  <a:schemeClr val="bg1"/>
                </a:solidFill>
                <a:effectLst>
                  <a:innerShdw blurRad="63500" dist="50800" dir="13500000">
                    <a:srgbClr val="000000">
                      <a:alpha val="50000"/>
                    </a:srgbClr>
                  </a:innerShdw>
                </a:effectLst>
              </a:rPr>
              <a:t>. Ils confèrent à l’histoire sa dimension concrète. Ils ne sauraient toutefois à eux seuls permettre de traiter le chapitre.  »</a:t>
            </a:r>
          </a:p>
          <a:p>
            <a:pPr algn="r"/>
            <a:r>
              <a:rPr lang="fr-FR" sz="2400" b="1" i="1" spc="67" dirty="0">
                <a:ln w="0"/>
                <a:solidFill>
                  <a:schemeClr val="bg1"/>
                </a:solidFill>
                <a:effectLst>
                  <a:innerShdw blurRad="63500" dist="50800" dir="13500000">
                    <a:srgbClr val="000000">
                      <a:alpha val="50000"/>
                    </a:srgbClr>
                  </a:innerShdw>
                </a:effectLst>
              </a:rPr>
              <a:t>NP2019</a:t>
            </a:r>
            <a:r>
              <a:rPr lang="fr-FR" sz="2400" b="1" spc="67" dirty="0">
                <a:ln w="0"/>
                <a:solidFill>
                  <a:schemeClr val="bg1"/>
                </a:solidFill>
                <a:effectLst>
                  <a:innerShdw blurRad="63500" dist="50800" dir="13500000">
                    <a:srgbClr val="000000">
                      <a:alpha val="50000"/>
                    </a:srgbClr>
                  </a:innerShdw>
                </a:effectLst>
              </a:rPr>
              <a:t>, p.6</a:t>
            </a:r>
            <a:endParaRPr lang="fr-FR" sz="2400" dirty="0">
              <a:solidFill>
                <a:schemeClr val="bg1"/>
              </a:solidFill>
            </a:endParaRPr>
          </a:p>
        </p:txBody>
      </p:sp>
      <p:sp>
        <p:nvSpPr>
          <p:cNvPr id="10" name="ZoneTexte 9"/>
          <p:cNvSpPr txBox="1"/>
          <p:nvPr/>
        </p:nvSpPr>
        <p:spPr>
          <a:xfrm>
            <a:off x="633196" y="5351383"/>
            <a:ext cx="1586629" cy="1323439"/>
          </a:xfrm>
          <a:prstGeom prst="rect">
            <a:avLst/>
          </a:prstGeom>
          <a:noFill/>
        </p:spPr>
        <p:txBody>
          <a:bodyPr wrap="square" rtlCol="0">
            <a:spAutoFit/>
          </a:bodyPr>
          <a:lstStyle/>
          <a:p>
            <a:r>
              <a:rPr lang="fr-FR" sz="8000" b="1" spc="67" dirty="0">
                <a:ln w="0"/>
                <a:solidFill>
                  <a:schemeClr val="bg2"/>
                </a:solidFill>
                <a:effectLst>
                  <a:innerShdw blurRad="63500" dist="50800" dir="13500000">
                    <a:srgbClr val="000000">
                      <a:alpha val="50000"/>
                    </a:srgbClr>
                  </a:innerShdw>
                </a:effectLst>
              </a:rPr>
              <a:t>05.</a:t>
            </a:r>
            <a:endParaRPr lang="fr-FR" sz="8000" dirty="0"/>
          </a:p>
        </p:txBody>
      </p:sp>
      <p:sp>
        <p:nvSpPr>
          <p:cNvPr id="3" name="Rectangle 2"/>
          <p:cNvSpPr/>
          <p:nvPr/>
        </p:nvSpPr>
        <p:spPr>
          <a:xfrm>
            <a:off x="5198669" y="688151"/>
            <a:ext cx="4034139" cy="338554"/>
          </a:xfrm>
          <a:prstGeom prst="rect">
            <a:avLst/>
          </a:prstGeom>
          <a:solidFill>
            <a:schemeClr val="bg2">
              <a:lumMod val="90000"/>
            </a:schemeClr>
          </a:solidFill>
          <a:ln>
            <a:solidFill>
              <a:schemeClr val="tx1"/>
            </a:solidFill>
          </a:ln>
        </p:spPr>
        <p:txBody>
          <a:bodyPr wrap="square">
            <a:spAutoFit/>
          </a:bodyPr>
          <a:lstStyle/>
          <a:p>
            <a:pPr lvl="0" algn="ctr">
              <a:defRPr/>
            </a:pPr>
            <a:r>
              <a:rPr lang="fr-FR" sz="1600" dirty="0"/>
              <a:t>1. les progrès de la connaissance du monde </a:t>
            </a:r>
          </a:p>
        </p:txBody>
      </p:sp>
      <p:sp>
        <p:nvSpPr>
          <p:cNvPr id="20" name="Rectangle 19"/>
          <p:cNvSpPr/>
          <p:nvPr/>
        </p:nvSpPr>
        <p:spPr>
          <a:xfrm>
            <a:off x="10309555" y="797516"/>
            <a:ext cx="1677620" cy="830997"/>
          </a:xfrm>
          <a:prstGeom prst="rect">
            <a:avLst/>
          </a:prstGeom>
          <a:ln>
            <a:solidFill>
              <a:schemeClr val="tx1"/>
            </a:solidFill>
          </a:ln>
        </p:spPr>
        <p:txBody>
          <a:bodyPr wrap="square">
            <a:spAutoFit/>
          </a:bodyPr>
          <a:lstStyle/>
          <a:p>
            <a:pPr algn="ctr"/>
            <a:r>
              <a:rPr lang="fr-FR" sz="1600" dirty="0"/>
              <a:t>A. L’or et l’argent, des Amériques à l’Europe.</a:t>
            </a:r>
            <a:endParaRPr lang="fr-FR" sz="1600" dirty="0"/>
          </a:p>
        </p:txBody>
      </p:sp>
      <p:sp>
        <p:nvSpPr>
          <p:cNvPr id="21" name="Rectangle 20"/>
          <p:cNvSpPr/>
          <p:nvPr/>
        </p:nvSpPr>
        <p:spPr>
          <a:xfrm>
            <a:off x="5198669" y="1376518"/>
            <a:ext cx="4034139" cy="584775"/>
          </a:xfrm>
          <a:prstGeom prst="rect">
            <a:avLst/>
          </a:prstGeom>
          <a:solidFill>
            <a:schemeClr val="bg2">
              <a:lumMod val="90000"/>
            </a:schemeClr>
          </a:solidFill>
          <a:ln>
            <a:solidFill>
              <a:schemeClr val="tx1"/>
            </a:solidFill>
          </a:ln>
        </p:spPr>
        <p:txBody>
          <a:bodyPr wrap="square">
            <a:spAutoFit/>
          </a:bodyPr>
          <a:lstStyle/>
          <a:p>
            <a:pPr lvl="0" algn="ctr">
              <a:defRPr/>
            </a:pPr>
            <a:r>
              <a:rPr lang="fr-FR" sz="1600" dirty="0"/>
              <a:t>2. une circulation économique entre les Amériques, l’Afrique, l’Asie et l’Europe</a:t>
            </a:r>
          </a:p>
        </p:txBody>
      </p:sp>
      <p:sp>
        <p:nvSpPr>
          <p:cNvPr id="22" name="Rectangle 21"/>
          <p:cNvSpPr/>
          <p:nvPr/>
        </p:nvSpPr>
        <p:spPr>
          <a:xfrm>
            <a:off x="5198669" y="2580407"/>
            <a:ext cx="4034139" cy="584775"/>
          </a:xfrm>
          <a:prstGeom prst="rect">
            <a:avLst/>
          </a:prstGeom>
          <a:solidFill>
            <a:schemeClr val="bg2">
              <a:lumMod val="75000"/>
            </a:schemeClr>
          </a:solidFill>
          <a:ln>
            <a:solidFill>
              <a:schemeClr val="tx1"/>
            </a:solidFill>
          </a:ln>
        </p:spPr>
        <p:txBody>
          <a:bodyPr wrap="square">
            <a:spAutoFit/>
          </a:bodyPr>
          <a:lstStyle/>
          <a:p>
            <a:pPr lvl="0" algn="ctr">
              <a:defRPr/>
            </a:pPr>
            <a:r>
              <a:rPr lang="fr-FR" sz="1600" dirty="0"/>
              <a:t>3. la constitution d’empires coloniaux (conquistadores, marchands, missionnaires…) </a:t>
            </a:r>
          </a:p>
        </p:txBody>
      </p:sp>
      <p:sp>
        <p:nvSpPr>
          <p:cNvPr id="23" name="ZoneTexte 22"/>
          <p:cNvSpPr txBox="1"/>
          <p:nvPr/>
        </p:nvSpPr>
        <p:spPr>
          <a:xfrm>
            <a:off x="5198669" y="145639"/>
            <a:ext cx="4034139" cy="338554"/>
          </a:xfrm>
          <a:prstGeom prst="rect">
            <a:avLst/>
          </a:prstGeom>
          <a:solidFill>
            <a:schemeClr val="bg2"/>
          </a:solidFill>
          <a:ln>
            <a:solidFill>
              <a:schemeClr val="tx1"/>
            </a:solidFill>
          </a:ln>
        </p:spPr>
        <p:txBody>
          <a:bodyPr wrap="square" rtlCol="0">
            <a:spAutoFit/>
          </a:bodyPr>
          <a:lstStyle/>
          <a:p>
            <a:pPr algn="ctr"/>
            <a:r>
              <a:rPr lang="fr-FR" sz="1600" dirty="0"/>
              <a:t>Introduction</a:t>
            </a:r>
            <a:endParaRPr lang="fr-FR" sz="1600" dirty="0"/>
          </a:p>
        </p:txBody>
      </p:sp>
      <p:sp>
        <p:nvSpPr>
          <p:cNvPr id="24" name="Rectangle 23"/>
          <p:cNvSpPr/>
          <p:nvPr/>
        </p:nvSpPr>
        <p:spPr>
          <a:xfrm>
            <a:off x="5198669" y="3550107"/>
            <a:ext cx="4034139" cy="1077218"/>
          </a:xfrm>
          <a:prstGeom prst="rect">
            <a:avLst/>
          </a:prstGeom>
          <a:solidFill>
            <a:schemeClr val="bg2">
              <a:lumMod val="50000"/>
            </a:schemeClr>
          </a:solidFill>
          <a:ln>
            <a:solidFill>
              <a:schemeClr val="tx1"/>
            </a:solidFill>
          </a:ln>
        </p:spPr>
        <p:txBody>
          <a:bodyPr wrap="square">
            <a:spAutoFit/>
          </a:bodyPr>
          <a:lstStyle/>
          <a:p>
            <a:r>
              <a:rPr lang="fr-FR" sz="1600" dirty="0"/>
              <a:t>4. le devenir des populations des Amériques (conquête et affrontements, évolution du peuplement amérindien, peuplement européen, métissage, choc microbien)</a:t>
            </a:r>
            <a:endParaRPr lang="fr-FR" sz="1600" dirty="0"/>
          </a:p>
        </p:txBody>
      </p:sp>
      <p:sp>
        <p:nvSpPr>
          <p:cNvPr id="25" name="Rectangle 24"/>
          <p:cNvSpPr/>
          <p:nvPr/>
        </p:nvSpPr>
        <p:spPr>
          <a:xfrm>
            <a:off x="5198669" y="4973774"/>
            <a:ext cx="4034139" cy="584775"/>
          </a:xfrm>
          <a:prstGeom prst="rect">
            <a:avLst/>
          </a:prstGeom>
          <a:solidFill>
            <a:schemeClr val="bg2">
              <a:lumMod val="50000"/>
            </a:schemeClr>
          </a:solidFill>
          <a:ln>
            <a:solidFill>
              <a:schemeClr val="tx1"/>
            </a:solidFill>
          </a:ln>
        </p:spPr>
        <p:txBody>
          <a:bodyPr wrap="square">
            <a:spAutoFit/>
          </a:bodyPr>
          <a:lstStyle/>
          <a:p>
            <a:pPr lvl="0" algn="ctr">
              <a:defRPr/>
            </a:pPr>
            <a:r>
              <a:rPr lang="fr-FR" sz="1600" dirty="0"/>
              <a:t>5. l’esclavage avant et après la conquête des Amériques </a:t>
            </a:r>
          </a:p>
        </p:txBody>
      </p:sp>
      <p:sp>
        <p:nvSpPr>
          <p:cNvPr id="26" name="Flèche vers le bas 25"/>
          <p:cNvSpPr/>
          <p:nvPr/>
        </p:nvSpPr>
        <p:spPr>
          <a:xfrm>
            <a:off x="9631104" y="306202"/>
            <a:ext cx="478117" cy="258198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cxnSp>
        <p:nvCxnSpPr>
          <p:cNvPr id="28" name="Connecteur droit avec flèche 27"/>
          <p:cNvCxnSpPr>
            <a:stCxn id="23" idx="3"/>
            <a:endCxn id="20" idx="1"/>
          </p:cNvCxnSpPr>
          <p:nvPr/>
        </p:nvCxnSpPr>
        <p:spPr>
          <a:xfrm>
            <a:off x="9232808" y="314916"/>
            <a:ext cx="1076747" cy="898099"/>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a:stCxn id="20" idx="1"/>
            <a:endCxn id="3" idx="3"/>
          </p:cNvCxnSpPr>
          <p:nvPr/>
        </p:nvCxnSpPr>
        <p:spPr>
          <a:xfrm flipH="1" flipV="1">
            <a:off x="9232808" y="857428"/>
            <a:ext cx="1076747" cy="355587"/>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a:stCxn id="20" idx="1"/>
            <a:endCxn id="21" idx="3"/>
          </p:cNvCxnSpPr>
          <p:nvPr/>
        </p:nvCxnSpPr>
        <p:spPr>
          <a:xfrm flipH="1">
            <a:off x="9232808" y="1213015"/>
            <a:ext cx="1076747" cy="45589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a:stCxn id="20" idx="1"/>
            <a:endCxn id="22" idx="3"/>
          </p:cNvCxnSpPr>
          <p:nvPr/>
        </p:nvCxnSpPr>
        <p:spPr>
          <a:xfrm flipH="1">
            <a:off x="9232808" y="1213015"/>
            <a:ext cx="1076747" cy="165978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Flèche vers le bas 52"/>
          <p:cNvSpPr/>
          <p:nvPr/>
        </p:nvSpPr>
        <p:spPr>
          <a:xfrm>
            <a:off x="9631104" y="2963487"/>
            <a:ext cx="478117" cy="2230640"/>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54" name="Flèche vers le bas 53"/>
          <p:cNvSpPr/>
          <p:nvPr/>
        </p:nvSpPr>
        <p:spPr>
          <a:xfrm>
            <a:off x="9631104" y="5351382"/>
            <a:ext cx="478117" cy="812892"/>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55" name="ZoneTexte 54"/>
          <p:cNvSpPr txBox="1"/>
          <p:nvPr/>
        </p:nvSpPr>
        <p:spPr>
          <a:xfrm>
            <a:off x="5198669" y="5841448"/>
            <a:ext cx="4034139" cy="338554"/>
          </a:xfrm>
          <a:prstGeom prst="rect">
            <a:avLst/>
          </a:prstGeom>
          <a:solidFill>
            <a:schemeClr val="bg2"/>
          </a:solidFill>
          <a:ln>
            <a:solidFill>
              <a:schemeClr val="tx1"/>
            </a:solidFill>
          </a:ln>
        </p:spPr>
        <p:txBody>
          <a:bodyPr wrap="square" rtlCol="0">
            <a:spAutoFit/>
          </a:bodyPr>
          <a:lstStyle/>
          <a:p>
            <a:pPr algn="ctr"/>
            <a:r>
              <a:rPr lang="fr-FR" sz="1600" dirty="0"/>
              <a:t>Conclusion</a:t>
            </a:r>
            <a:endParaRPr lang="fr-FR" sz="1600" dirty="0"/>
          </a:p>
        </p:txBody>
      </p:sp>
      <p:cxnSp>
        <p:nvCxnSpPr>
          <p:cNvPr id="63" name="Connecteur droit avec flèche 62"/>
          <p:cNvCxnSpPr>
            <a:stCxn id="60" idx="1"/>
            <a:endCxn id="22" idx="3"/>
          </p:cNvCxnSpPr>
          <p:nvPr/>
        </p:nvCxnSpPr>
        <p:spPr>
          <a:xfrm flipH="1" flipV="1">
            <a:off x="9232808" y="2872795"/>
            <a:ext cx="1076746" cy="24622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a:stCxn id="60" idx="1"/>
            <a:endCxn id="24" idx="3"/>
          </p:cNvCxnSpPr>
          <p:nvPr/>
        </p:nvCxnSpPr>
        <p:spPr>
          <a:xfrm flipH="1">
            <a:off x="9232808" y="3119016"/>
            <a:ext cx="1076746" cy="96970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Connecteur en angle 79"/>
          <p:cNvCxnSpPr>
            <a:stCxn id="60" idx="2"/>
            <a:endCxn id="55" idx="3"/>
          </p:cNvCxnSpPr>
          <p:nvPr/>
        </p:nvCxnSpPr>
        <p:spPr>
          <a:xfrm rot="5400000">
            <a:off x="9014036" y="3876397"/>
            <a:ext cx="2353100" cy="1915556"/>
          </a:xfrm>
          <a:prstGeom prst="bentConnector2">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Connecteur droit avec flèche 66"/>
          <p:cNvCxnSpPr>
            <a:stCxn id="60" idx="1"/>
            <a:endCxn id="25" idx="3"/>
          </p:cNvCxnSpPr>
          <p:nvPr/>
        </p:nvCxnSpPr>
        <p:spPr>
          <a:xfrm flipH="1">
            <a:off x="9232808" y="3119016"/>
            <a:ext cx="1076746" cy="214714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Connecteur droit avec flèche 69"/>
          <p:cNvCxnSpPr>
            <a:stCxn id="68" idx="1"/>
            <a:endCxn id="25" idx="3"/>
          </p:cNvCxnSpPr>
          <p:nvPr/>
        </p:nvCxnSpPr>
        <p:spPr>
          <a:xfrm flipH="1">
            <a:off x="9232808" y="5255903"/>
            <a:ext cx="1076747" cy="1025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Connecteur droit avec flèche 71"/>
          <p:cNvCxnSpPr>
            <a:stCxn id="68" idx="1"/>
            <a:endCxn id="55" idx="3"/>
          </p:cNvCxnSpPr>
          <p:nvPr/>
        </p:nvCxnSpPr>
        <p:spPr>
          <a:xfrm flipH="1">
            <a:off x="9232808" y="5255903"/>
            <a:ext cx="1076747" cy="75482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ZoneTexte 72"/>
          <p:cNvSpPr txBox="1"/>
          <p:nvPr/>
        </p:nvSpPr>
        <p:spPr>
          <a:xfrm>
            <a:off x="10109222" y="1992071"/>
            <a:ext cx="1877953" cy="338554"/>
          </a:xfrm>
          <a:prstGeom prst="rect">
            <a:avLst/>
          </a:prstGeom>
          <a:noFill/>
        </p:spPr>
        <p:txBody>
          <a:bodyPr wrap="square" rtlCol="0">
            <a:spAutoFit/>
          </a:bodyPr>
          <a:lstStyle/>
          <a:p>
            <a:r>
              <a:rPr lang="fr-FR" sz="1600" i="1" dirty="0"/>
              <a:t>Etude filée</a:t>
            </a:r>
            <a:endParaRPr lang="fr-FR" sz="1600" i="1" dirty="0"/>
          </a:p>
        </p:txBody>
      </p:sp>
      <p:sp>
        <p:nvSpPr>
          <p:cNvPr id="77" name="ZoneTexte 76"/>
          <p:cNvSpPr txBox="1"/>
          <p:nvPr/>
        </p:nvSpPr>
        <p:spPr>
          <a:xfrm>
            <a:off x="10109221" y="3781521"/>
            <a:ext cx="2082780" cy="338554"/>
          </a:xfrm>
          <a:prstGeom prst="rect">
            <a:avLst/>
          </a:prstGeom>
          <a:noFill/>
        </p:spPr>
        <p:txBody>
          <a:bodyPr wrap="square" rtlCol="0">
            <a:spAutoFit/>
          </a:bodyPr>
          <a:lstStyle/>
          <a:p>
            <a:r>
              <a:rPr lang="fr-FR" sz="1600" i="1" dirty="0"/>
              <a:t>Etude contextualisée</a:t>
            </a:r>
            <a:endParaRPr lang="fr-FR" sz="1600" i="1" dirty="0"/>
          </a:p>
        </p:txBody>
      </p:sp>
      <p:sp>
        <p:nvSpPr>
          <p:cNvPr id="78" name="ZoneTexte 77"/>
          <p:cNvSpPr txBox="1"/>
          <p:nvPr/>
        </p:nvSpPr>
        <p:spPr>
          <a:xfrm>
            <a:off x="8692128" y="5581734"/>
            <a:ext cx="1877953" cy="338554"/>
          </a:xfrm>
          <a:prstGeom prst="rect">
            <a:avLst/>
          </a:prstGeom>
          <a:noFill/>
        </p:spPr>
        <p:txBody>
          <a:bodyPr wrap="square" rtlCol="0">
            <a:spAutoFit/>
          </a:bodyPr>
          <a:lstStyle/>
          <a:p>
            <a:r>
              <a:rPr lang="fr-FR" sz="1600" i="1" dirty="0"/>
              <a:t>Exemple</a:t>
            </a:r>
            <a:endParaRPr lang="fr-FR" sz="1600" i="1" dirty="0"/>
          </a:p>
        </p:txBody>
      </p:sp>
      <p:cxnSp>
        <p:nvCxnSpPr>
          <p:cNvPr id="82" name="Connecteur droit avec flèche 81"/>
          <p:cNvCxnSpPr/>
          <p:nvPr/>
        </p:nvCxnSpPr>
        <p:spPr>
          <a:xfrm>
            <a:off x="9527888" y="6151973"/>
            <a:ext cx="0" cy="296763"/>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5" name="ZoneTexte 84"/>
          <p:cNvSpPr txBox="1"/>
          <p:nvPr/>
        </p:nvSpPr>
        <p:spPr>
          <a:xfrm>
            <a:off x="5095456" y="6164274"/>
            <a:ext cx="4432433" cy="584775"/>
          </a:xfrm>
          <a:prstGeom prst="rect">
            <a:avLst/>
          </a:prstGeom>
          <a:noFill/>
        </p:spPr>
        <p:txBody>
          <a:bodyPr wrap="square" rtlCol="0">
            <a:spAutoFit/>
          </a:bodyPr>
          <a:lstStyle/>
          <a:p>
            <a:r>
              <a:rPr lang="fr-FR" sz="1600" i="1" dirty="0"/>
              <a:t>Vermeer le converti catholique + Missions jésuites - ouverture vers la réforme (chapitre 2)</a:t>
            </a:r>
            <a:endParaRPr lang="fr-FR" sz="1600" i="1" dirty="0"/>
          </a:p>
        </p:txBody>
      </p:sp>
      <p:cxnSp>
        <p:nvCxnSpPr>
          <p:cNvPr id="88" name="Connecteur en angle 87"/>
          <p:cNvCxnSpPr>
            <a:endCxn id="85" idx="3"/>
          </p:cNvCxnSpPr>
          <p:nvPr/>
        </p:nvCxnSpPr>
        <p:spPr>
          <a:xfrm rot="5400000">
            <a:off x="8208435" y="2976044"/>
            <a:ext cx="4800073" cy="2161163"/>
          </a:xfrm>
          <a:prstGeom prst="bentConnector2">
            <a:avLst/>
          </a:prstGeom>
          <a:ln w="28575">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0309555" y="4224851"/>
            <a:ext cx="1677620" cy="2062103"/>
          </a:xfrm>
          <a:prstGeom prst="rect">
            <a:avLst/>
          </a:prstGeom>
          <a:solidFill>
            <a:schemeClr val="bg1"/>
          </a:solidFill>
          <a:ln>
            <a:solidFill>
              <a:schemeClr val="tx1"/>
            </a:solidFill>
          </a:ln>
        </p:spPr>
        <p:txBody>
          <a:bodyPr wrap="square">
            <a:spAutoFit/>
          </a:bodyPr>
          <a:lstStyle/>
          <a:p>
            <a:pPr lvl="0">
              <a:defRPr/>
            </a:pPr>
            <a:r>
              <a:rPr lang="fr-FR" sz="1600" dirty="0"/>
              <a:t>C. Le développement de l’économie « sucrière » et de l’esclavage dans les îles portugaises et au Brésil. </a:t>
            </a:r>
          </a:p>
        </p:txBody>
      </p:sp>
      <p:sp>
        <p:nvSpPr>
          <p:cNvPr id="60" name="Rectangle 59"/>
          <p:cNvSpPr/>
          <p:nvPr/>
        </p:nvSpPr>
        <p:spPr>
          <a:xfrm>
            <a:off x="10309554" y="2580407"/>
            <a:ext cx="1677620" cy="1077218"/>
          </a:xfrm>
          <a:prstGeom prst="rect">
            <a:avLst/>
          </a:prstGeom>
          <a:solidFill>
            <a:schemeClr val="bg1"/>
          </a:solidFill>
          <a:ln>
            <a:solidFill>
              <a:schemeClr val="tx1"/>
            </a:solidFill>
          </a:ln>
        </p:spPr>
        <p:txBody>
          <a:bodyPr wrap="square">
            <a:spAutoFit/>
          </a:bodyPr>
          <a:lstStyle/>
          <a:p>
            <a:pPr lvl="0" algn="ctr">
              <a:defRPr/>
            </a:pPr>
            <a:r>
              <a:rPr lang="es-ES" sz="1600" dirty="0"/>
              <a:t>B. Bartolomé de Las Casas et la </a:t>
            </a:r>
            <a:r>
              <a:rPr lang="es-ES" sz="1600" dirty="0" err="1"/>
              <a:t>controverse</a:t>
            </a:r>
            <a:r>
              <a:rPr lang="es-ES" sz="1600" dirty="0"/>
              <a:t> de Valladolid.</a:t>
            </a:r>
          </a:p>
        </p:txBody>
      </p:sp>
      <p:cxnSp>
        <p:nvCxnSpPr>
          <p:cNvPr id="91" name="Connecteur en angle 90"/>
          <p:cNvCxnSpPr>
            <a:stCxn id="23" idx="3"/>
            <a:endCxn id="20" idx="0"/>
          </p:cNvCxnSpPr>
          <p:nvPr/>
        </p:nvCxnSpPr>
        <p:spPr>
          <a:xfrm>
            <a:off x="9232808" y="314916"/>
            <a:ext cx="1915557" cy="482600"/>
          </a:xfrm>
          <a:prstGeom prst="bentConnector2">
            <a:avLst/>
          </a:prstGeom>
          <a:ln w="28575">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92" name="ZoneTexte 91"/>
          <p:cNvSpPr txBox="1"/>
          <p:nvPr/>
        </p:nvSpPr>
        <p:spPr>
          <a:xfrm>
            <a:off x="9347200" y="1"/>
            <a:ext cx="2844800" cy="338554"/>
          </a:xfrm>
          <a:prstGeom prst="rect">
            <a:avLst/>
          </a:prstGeom>
          <a:noFill/>
        </p:spPr>
        <p:txBody>
          <a:bodyPr wrap="square" rtlCol="0">
            <a:spAutoFit/>
          </a:bodyPr>
          <a:lstStyle/>
          <a:p>
            <a:r>
              <a:rPr lang="fr-FR" sz="1600" dirty="0"/>
              <a:t>La femme à la balance (1664) </a:t>
            </a:r>
            <a:endParaRPr lang="fr-FR" sz="1600" dirty="0"/>
          </a:p>
        </p:txBody>
      </p:sp>
    </p:spTree>
    <p:extLst>
      <p:ext uri="{BB962C8B-B14F-4D97-AF65-F5344CB8AC3E}">
        <p14:creationId xmlns:p14="http://schemas.microsoft.com/office/powerpoint/2010/main" val="1018449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82684" y="239059"/>
            <a:ext cx="8510493" cy="6358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7" name="ZoneTexte 6"/>
          <p:cNvSpPr txBox="1"/>
          <p:nvPr/>
        </p:nvSpPr>
        <p:spPr>
          <a:xfrm>
            <a:off x="1796055" y="-13705"/>
            <a:ext cx="1586629" cy="1323439"/>
          </a:xfrm>
          <a:prstGeom prst="rect">
            <a:avLst/>
          </a:prstGeom>
          <a:noFill/>
        </p:spPr>
        <p:txBody>
          <a:bodyPr wrap="square" rtlCol="0">
            <a:spAutoFit/>
          </a:bodyPr>
          <a:lstStyle/>
          <a:p>
            <a:r>
              <a:rPr lang="fr-FR" sz="8000" b="1" spc="67" dirty="0">
                <a:ln w="0"/>
                <a:effectLst>
                  <a:innerShdw blurRad="63500" dist="50800" dir="13500000">
                    <a:srgbClr val="000000">
                      <a:alpha val="50000"/>
                    </a:srgbClr>
                  </a:innerShdw>
                </a:effectLst>
              </a:rPr>
              <a:t>06.</a:t>
            </a:r>
            <a:endParaRPr lang="fr-FR" sz="8000" dirty="0"/>
          </a:p>
        </p:txBody>
      </p:sp>
      <p:sp>
        <p:nvSpPr>
          <p:cNvPr id="8" name="ZoneTexte 7"/>
          <p:cNvSpPr txBox="1"/>
          <p:nvPr/>
        </p:nvSpPr>
        <p:spPr>
          <a:xfrm>
            <a:off x="4969314" y="417184"/>
            <a:ext cx="4948517" cy="461665"/>
          </a:xfrm>
          <a:prstGeom prst="rect">
            <a:avLst/>
          </a:prstGeom>
          <a:noFill/>
        </p:spPr>
        <p:txBody>
          <a:bodyPr wrap="square" rtlCol="0">
            <a:spAutoFit/>
          </a:bodyPr>
          <a:lstStyle/>
          <a:p>
            <a:pPr algn="ctr"/>
            <a:r>
              <a:rPr lang="fr-FR" sz="2400" b="1" dirty="0">
                <a:solidFill>
                  <a:schemeClr val="bg1"/>
                </a:solidFill>
              </a:rPr>
              <a:t>Plan proposé</a:t>
            </a:r>
            <a:endParaRPr lang="fr-FR" sz="2400" b="1" dirty="0">
              <a:solidFill>
                <a:schemeClr val="bg1"/>
              </a:solidFill>
            </a:endParaRPr>
          </a:p>
        </p:txBody>
      </p:sp>
      <p:sp>
        <p:nvSpPr>
          <p:cNvPr id="9" name="Rectangle 8"/>
          <p:cNvSpPr/>
          <p:nvPr/>
        </p:nvSpPr>
        <p:spPr>
          <a:xfrm>
            <a:off x="715295" y="1087749"/>
            <a:ext cx="10554447" cy="476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0" name="ZoneTexte 9"/>
          <p:cNvSpPr txBox="1"/>
          <p:nvPr/>
        </p:nvSpPr>
        <p:spPr>
          <a:xfrm>
            <a:off x="3382685" y="1242399"/>
            <a:ext cx="7914593" cy="4114460"/>
          </a:xfrm>
          <a:prstGeom prst="rect">
            <a:avLst/>
          </a:prstGeom>
          <a:noFill/>
        </p:spPr>
        <p:txBody>
          <a:bodyPr wrap="square" rtlCol="0">
            <a:spAutoFit/>
          </a:bodyPr>
          <a:lstStyle/>
          <a:p>
            <a:r>
              <a:rPr lang="fr-FR" sz="1867" dirty="0"/>
              <a:t>I Pourquoi le commerce est-il le moteur des découvertes européennes ? </a:t>
            </a:r>
          </a:p>
          <a:p>
            <a:r>
              <a:rPr lang="fr-FR" sz="1867" dirty="0"/>
              <a:t>	</a:t>
            </a:r>
            <a:r>
              <a:rPr lang="fr-FR" sz="1600" i="1" dirty="0"/>
              <a:t>1. Les monarchies ibériques se lancent dans la quête des épices…</a:t>
            </a:r>
          </a:p>
          <a:p>
            <a:r>
              <a:rPr lang="fr-FR" sz="1600" i="1" dirty="0"/>
              <a:t>	</a:t>
            </a:r>
            <a:r>
              <a:rPr lang="fr-FR" sz="1600" i="1" dirty="0"/>
              <a:t>2. …qui nécessite d’échanger de l’or et de l’argent…</a:t>
            </a:r>
          </a:p>
          <a:p>
            <a:r>
              <a:rPr lang="fr-FR" sz="1600" i="1" dirty="0"/>
              <a:t>	</a:t>
            </a:r>
            <a:r>
              <a:rPr lang="fr-FR" sz="1600" i="1" dirty="0"/>
              <a:t>3. …en édifiant une première forme de mondialisation.</a:t>
            </a:r>
            <a:endParaRPr lang="fr-FR" sz="1600" i="1" dirty="0"/>
          </a:p>
          <a:p>
            <a:r>
              <a:rPr lang="fr-FR" sz="1867" dirty="0"/>
              <a:t>II Comment les empires mondiaux, fondés par les monarchies ibériques, recomposent-ils la population du continent américain ?</a:t>
            </a:r>
          </a:p>
          <a:p>
            <a:r>
              <a:rPr lang="fr-FR" sz="1867" i="1" dirty="0"/>
              <a:t>	</a:t>
            </a:r>
            <a:r>
              <a:rPr lang="fr-FR" sz="1600" i="1" dirty="0"/>
              <a:t>1. Pourquoi la controverse de Valladolid témoigne-t-elle de la construction des 	premiers empires coloniaux européens ?</a:t>
            </a:r>
          </a:p>
          <a:p>
            <a:r>
              <a:rPr lang="fr-FR" sz="1600" i="1" dirty="0"/>
              <a:t>	</a:t>
            </a:r>
            <a:r>
              <a:rPr lang="fr-FR" sz="1600" i="1" dirty="0"/>
              <a:t>2. Comment contribue-t-elle à la modification des équilibres démographiques des 	Amériques ?</a:t>
            </a:r>
            <a:endParaRPr lang="fr-FR" sz="1867" i="1" dirty="0"/>
          </a:p>
          <a:p>
            <a:r>
              <a:rPr lang="fr-FR" sz="1867" dirty="0"/>
              <a:t>III En quoi le nouveau système économique interconnecté impose-t-il la pratique de l’esclavage ?</a:t>
            </a:r>
          </a:p>
          <a:p>
            <a:r>
              <a:rPr lang="fr-FR" sz="1867" dirty="0"/>
              <a:t>	</a:t>
            </a:r>
            <a:r>
              <a:rPr lang="fr-FR" sz="1600" i="1" dirty="0"/>
              <a:t>1. Les Européens renforcent un capitalisme fondé sur l’esclavage…</a:t>
            </a:r>
          </a:p>
          <a:p>
            <a:r>
              <a:rPr lang="fr-FR" sz="1600" i="1" dirty="0"/>
              <a:t>	</a:t>
            </a:r>
            <a:r>
              <a:rPr lang="fr-FR" sz="1600" i="1" dirty="0"/>
              <a:t>2. … dont la pratique amène au développement de la traite atlantique…</a:t>
            </a:r>
            <a:endParaRPr lang="fr-FR" sz="1600" i="1" dirty="0"/>
          </a:p>
          <a:p>
            <a:r>
              <a:rPr lang="fr-FR" sz="1600" i="1" dirty="0"/>
              <a:t>	3. … comme au Brésil portugais avec la production du sucre. </a:t>
            </a:r>
            <a:endParaRPr lang="fr-FR" sz="1867" i="1" dirty="0"/>
          </a:p>
        </p:txBody>
      </p:sp>
      <p:pic>
        <p:nvPicPr>
          <p:cNvPr id="2" name="Image 1"/>
          <p:cNvPicPr>
            <a:picLocks noChangeAspect="1"/>
          </p:cNvPicPr>
          <p:nvPr/>
        </p:nvPicPr>
        <p:blipFill>
          <a:blip r:embed="rId2"/>
          <a:stretch>
            <a:fillRect/>
          </a:stretch>
        </p:blipFill>
        <p:spPr>
          <a:xfrm>
            <a:off x="147589" y="1087749"/>
            <a:ext cx="3060815" cy="4769192"/>
          </a:xfrm>
          <a:prstGeom prst="rect">
            <a:avLst/>
          </a:prstGeom>
        </p:spPr>
      </p:pic>
      <p:sp>
        <p:nvSpPr>
          <p:cNvPr id="4" name="Triangle rectangle 3"/>
          <p:cNvSpPr/>
          <p:nvPr/>
        </p:nvSpPr>
        <p:spPr>
          <a:xfrm rot="10800000" flipH="1">
            <a:off x="0" y="-1"/>
            <a:ext cx="1266395" cy="137651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5" name="Image 4"/>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3417" y="145638"/>
            <a:ext cx="651879" cy="651879"/>
          </a:xfrm>
          <a:prstGeom prst="rect">
            <a:avLst/>
          </a:prstGeom>
        </p:spPr>
      </p:pic>
      <p:sp>
        <p:nvSpPr>
          <p:cNvPr id="11" name="Rectangle 10"/>
          <p:cNvSpPr/>
          <p:nvPr/>
        </p:nvSpPr>
        <p:spPr>
          <a:xfrm>
            <a:off x="147589" y="1087749"/>
            <a:ext cx="3060815" cy="476919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Rectangle 11"/>
          <p:cNvSpPr/>
          <p:nvPr/>
        </p:nvSpPr>
        <p:spPr>
          <a:xfrm>
            <a:off x="381785" y="1219775"/>
            <a:ext cx="2592420" cy="4524315"/>
          </a:xfrm>
          <a:prstGeom prst="rect">
            <a:avLst/>
          </a:prstGeom>
        </p:spPr>
        <p:txBody>
          <a:bodyPr wrap="square">
            <a:spAutoFit/>
          </a:bodyPr>
          <a:lstStyle/>
          <a:p>
            <a:pPr algn="just"/>
            <a:r>
              <a:rPr lang="fr-FR" sz="1600" b="1" u="sng" spc="67" dirty="0">
                <a:ln w="0"/>
                <a:solidFill>
                  <a:schemeClr val="bg1"/>
                </a:solidFill>
                <a:effectLst>
                  <a:innerShdw blurRad="63500" dist="50800" dir="13500000">
                    <a:srgbClr val="000000">
                      <a:alpha val="50000"/>
                    </a:srgbClr>
                  </a:innerShdw>
                </a:effectLst>
              </a:rPr>
              <a:t>Les «points de passage et d’ouverture»</a:t>
            </a:r>
            <a:r>
              <a:rPr lang="fr-FR" sz="1600" b="1" spc="67" dirty="0">
                <a:ln w="0"/>
                <a:solidFill>
                  <a:schemeClr val="bg1"/>
                </a:solidFill>
                <a:effectLst>
                  <a:innerShdw blurRad="63500" dist="50800" dir="13500000">
                    <a:srgbClr val="000000">
                      <a:alpha val="50000"/>
                    </a:srgbClr>
                  </a:innerShdw>
                </a:effectLst>
              </a:rPr>
              <a:t> sont associés au récit du professeur. Ils confèrent à l’histoire sa dimension concrète. Ils ne sauraient toutefois à eux seuls permettre de traiter le chapitre. </a:t>
            </a:r>
            <a:r>
              <a:rPr lang="fr-FR" sz="1600" b="1" u="sng" spc="67" dirty="0">
                <a:ln w="0"/>
                <a:solidFill>
                  <a:schemeClr val="bg1"/>
                </a:solidFill>
                <a:effectLst>
                  <a:innerShdw blurRad="63500" dist="50800" dir="13500000">
                    <a:srgbClr val="000000">
                      <a:alpha val="50000"/>
                    </a:srgbClr>
                  </a:innerShdw>
                </a:effectLst>
              </a:rPr>
              <a:t>Le professeur est maître de leur degré d’approfondissement</a:t>
            </a:r>
            <a:r>
              <a:rPr lang="fr-FR" sz="1600" b="1" spc="67" dirty="0">
                <a:ln w="0"/>
                <a:solidFill>
                  <a:schemeClr val="bg1"/>
                </a:solidFill>
                <a:effectLst>
                  <a:innerShdw blurRad="63500" dist="50800" dir="13500000">
                    <a:srgbClr val="000000">
                      <a:alpha val="50000"/>
                    </a:srgbClr>
                  </a:innerShdw>
                </a:effectLst>
              </a:rPr>
              <a:t>, qui peut donner lieu à des travaux de recherche documentaire, individuels ou collectifs, et à des restitutions orales et écrites. »</a:t>
            </a:r>
          </a:p>
          <a:p>
            <a:pPr algn="r"/>
            <a:r>
              <a:rPr lang="fr-FR" sz="1600" b="1" i="1" spc="67" dirty="0">
                <a:ln w="0"/>
                <a:solidFill>
                  <a:schemeClr val="bg1"/>
                </a:solidFill>
                <a:effectLst>
                  <a:innerShdw blurRad="63500" dist="50800" dir="13500000">
                    <a:srgbClr val="000000">
                      <a:alpha val="50000"/>
                    </a:srgbClr>
                  </a:innerShdw>
                </a:effectLst>
              </a:rPr>
              <a:t>NP2019</a:t>
            </a:r>
            <a:r>
              <a:rPr lang="fr-FR" sz="1600" b="1" spc="67" dirty="0">
                <a:ln w="0"/>
                <a:solidFill>
                  <a:schemeClr val="bg1"/>
                </a:solidFill>
                <a:effectLst>
                  <a:innerShdw blurRad="63500" dist="50800" dir="13500000">
                    <a:srgbClr val="000000">
                      <a:alpha val="50000"/>
                    </a:srgbClr>
                  </a:innerShdw>
                </a:effectLst>
              </a:rPr>
              <a:t>, p.6</a:t>
            </a:r>
            <a:endParaRPr lang="fr-FR" sz="1600" dirty="0">
              <a:solidFill>
                <a:schemeClr val="bg1"/>
              </a:solidFill>
            </a:endParaRPr>
          </a:p>
        </p:txBody>
      </p:sp>
    </p:spTree>
    <p:extLst>
      <p:ext uri="{BB962C8B-B14F-4D97-AF65-F5344CB8AC3E}">
        <p14:creationId xmlns:p14="http://schemas.microsoft.com/office/powerpoint/2010/main" val="164134696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1868</TotalTime>
  <Words>7931</Words>
  <Application>Microsoft Office PowerPoint</Application>
  <PresentationFormat>Grand écran</PresentationFormat>
  <Paragraphs>592</Paragraphs>
  <Slides>36</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36</vt:i4>
      </vt:variant>
    </vt:vector>
  </HeadingPairs>
  <TitlesOfParts>
    <vt:vector size="43" baseType="lpstr">
      <vt:lpstr>Arial</vt:lpstr>
      <vt:lpstr>Calibri</vt:lpstr>
      <vt:lpstr>Calibri Light</vt:lpstr>
      <vt:lpstr>Code2000</vt:lpstr>
      <vt:lpstr>Times New Roman</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Alan Duval</dc:creator>
  <cp:lastModifiedBy>Alan Duval</cp:lastModifiedBy>
  <cp:revision>38</cp:revision>
  <dcterms:created xsi:type="dcterms:W3CDTF">2019-03-12T16:58:30Z</dcterms:created>
  <dcterms:modified xsi:type="dcterms:W3CDTF">2019-06-24T20:04:10Z</dcterms:modified>
</cp:coreProperties>
</file>