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258" r:id="rId3"/>
    <p:sldId id="283" r:id="rId4"/>
    <p:sldId id="341" r:id="rId5"/>
    <p:sldId id="259" r:id="rId6"/>
    <p:sldId id="270" r:id="rId7"/>
    <p:sldId id="262" r:id="rId8"/>
    <p:sldId id="286" r:id="rId9"/>
    <p:sldId id="342" r:id="rId10"/>
    <p:sldId id="287" r:id="rId11"/>
    <p:sldId id="288" r:id="rId12"/>
    <p:sldId id="388" r:id="rId13"/>
    <p:sldId id="343" r:id="rId14"/>
    <p:sldId id="394" r:id="rId15"/>
    <p:sldId id="344" r:id="rId16"/>
    <p:sldId id="395" r:id="rId17"/>
    <p:sldId id="346" r:id="rId18"/>
    <p:sldId id="380" r:id="rId19"/>
    <p:sldId id="348" r:id="rId20"/>
    <p:sldId id="347" r:id="rId21"/>
    <p:sldId id="350" r:id="rId22"/>
    <p:sldId id="349" r:id="rId23"/>
    <p:sldId id="263" r:id="rId24"/>
    <p:sldId id="396" r:id="rId25"/>
    <p:sldId id="351" r:id="rId26"/>
    <p:sldId id="352" r:id="rId27"/>
    <p:sldId id="387" r:id="rId28"/>
    <p:sldId id="386" r:id="rId29"/>
    <p:sldId id="293" r:id="rId30"/>
    <p:sldId id="265" r:id="rId31"/>
    <p:sldId id="294" r:id="rId32"/>
    <p:sldId id="295" r:id="rId33"/>
    <p:sldId id="267" r:id="rId34"/>
    <p:sldId id="353" r:id="rId35"/>
    <p:sldId id="354" r:id="rId36"/>
    <p:sldId id="355" r:id="rId37"/>
    <p:sldId id="356" r:id="rId38"/>
    <p:sldId id="393" r:id="rId39"/>
    <p:sldId id="397" r:id="rId40"/>
    <p:sldId id="390" r:id="rId41"/>
    <p:sldId id="357" r:id="rId42"/>
    <p:sldId id="383" r:id="rId43"/>
    <p:sldId id="358" r:id="rId44"/>
    <p:sldId id="381" r:id="rId45"/>
    <p:sldId id="382" r:id="rId46"/>
    <p:sldId id="359" r:id="rId47"/>
    <p:sldId id="398" r:id="rId48"/>
    <p:sldId id="360" r:id="rId49"/>
    <p:sldId id="399" r:id="rId50"/>
    <p:sldId id="361" r:id="rId51"/>
    <p:sldId id="304" r:id="rId52"/>
    <p:sldId id="305" r:id="rId53"/>
    <p:sldId id="306" r:id="rId54"/>
    <p:sldId id="362" r:id="rId55"/>
    <p:sldId id="363" r:id="rId56"/>
    <p:sldId id="364" r:id="rId57"/>
    <p:sldId id="365" r:id="rId58"/>
    <p:sldId id="389" r:id="rId59"/>
    <p:sldId id="366" r:id="rId60"/>
    <p:sldId id="367" r:id="rId61"/>
    <p:sldId id="391" r:id="rId62"/>
    <p:sldId id="368" r:id="rId63"/>
    <p:sldId id="369" r:id="rId64"/>
    <p:sldId id="370" r:id="rId65"/>
    <p:sldId id="371" r:id="rId66"/>
    <p:sldId id="317" r:id="rId67"/>
    <p:sldId id="318" r:id="rId68"/>
    <p:sldId id="372" r:id="rId69"/>
    <p:sldId id="373" r:id="rId70"/>
    <p:sldId id="384" r:id="rId71"/>
    <p:sldId id="374" r:id="rId72"/>
    <p:sldId id="376" r:id="rId73"/>
    <p:sldId id="385" r:id="rId74"/>
    <p:sldId id="375" r:id="rId75"/>
    <p:sldId id="377" r:id="rId76"/>
    <p:sldId id="392" r:id="rId77"/>
    <p:sldId id="378" r:id="rId78"/>
    <p:sldId id="379" r:id="rId79"/>
    <p:sldId id="326" r:id="rId80"/>
    <p:sldId id="339" r:id="rId8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8000"/>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0" autoAdjust="0"/>
    <p:restoredTop sz="94660"/>
  </p:normalViewPr>
  <p:slideViewPr>
    <p:cSldViewPr snapToGrid="0">
      <p:cViewPr varScale="1">
        <p:scale>
          <a:sx n="42" d="100"/>
          <a:sy n="42" d="100"/>
        </p:scale>
        <p:origin x="58" y="10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A0902D31-8012-48AD-9817-FCF9E042A269}" type="datetimeFigureOut">
              <a:rPr lang="fr-FR" smtClean="0"/>
              <a:t>11/01/2021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3595612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0902D31-8012-48AD-9817-FCF9E042A269}" type="datetimeFigureOut">
              <a:rPr lang="fr-FR" smtClean="0"/>
              <a:t>11/01/2021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1359819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0902D31-8012-48AD-9817-FCF9E042A269}" type="datetimeFigureOut">
              <a:rPr lang="fr-FR" smtClean="0"/>
              <a:t>11/01/2021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1623031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0902D31-8012-48AD-9817-FCF9E042A269}" type="datetimeFigureOut">
              <a:rPr lang="fr-FR" smtClean="0"/>
              <a:t>11/01/2021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3494887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A0902D31-8012-48AD-9817-FCF9E042A269}" type="datetimeFigureOut">
              <a:rPr lang="fr-FR" smtClean="0"/>
              <a:t>11/01/2021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1945855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0902D31-8012-48AD-9817-FCF9E042A269}" type="datetimeFigureOut">
              <a:rPr lang="fr-FR" smtClean="0"/>
              <a:t>11/01/2021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629874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0902D31-8012-48AD-9817-FCF9E042A269}" type="datetimeFigureOut">
              <a:rPr lang="fr-FR" smtClean="0"/>
              <a:t>11/01/2021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4185900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0902D31-8012-48AD-9817-FCF9E042A269}" type="datetimeFigureOut">
              <a:rPr lang="fr-FR" smtClean="0"/>
              <a:t>11/01/2021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634401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0902D31-8012-48AD-9817-FCF9E042A269}" type="datetimeFigureOut">
              <a:rPr lang="fr-FR" smtClean="0"/>
              <a:t>11/01/2021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2256234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A0902D31-8012-48AD-9817-FCF9E042A269}" type="datetimeFigureOut">
              <a:rPr lang="fr-FR" smtClean="0"/>
              <a:t>11/01/2021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1067332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A0902D31-8012-48AD-9817-FCF9E042A269}" type="datetimeFigureOut">
              <a:rPr lang="fr-FR" smtClean="0"/>
              <a:t>11/01/2021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C91C98E-4F25-4FAE-8EEE-BD87349540D1}" type="slidenum">
              <a:rPr lang="fr-FR" smtClean="0"/>
              <a:t>‹N°›</a:t>
            </a:fld>
            <a:endParaRPr lang="fr-FR"/>
          </a:p>
        </p:txBody>
      </p:sp>
    </p:spTree>
    <p:extLst>
      <p:ext uri="{BB962C8B-B14F-4D97-AF65-F5344CB8AC3E}">
        <p14:creationId xmlns:p14="http://schemas.microsoft.com/office/powerpoint/2010/main" val="332968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02D31-8012-48AD-9817-FCF9E042A269}" type="datetimeFigureOut">
              <a:rPr lang="fr-FR" smtClean="0"/>
              <a:t>11/01/2021</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91C98E-4F25-4FAE-8EEE-BD87349540D1}" type="slidenum">
              <a:rPr lang="fr-FR" smtClean="0"/>
              <a:t>‹N°›</a:t>
            </a:fld>
            <a:endParaRPr lang="fr-FR"/>
          </a:p>
        </p:txBody>
      </p:sp>
    </p:spTree>
    <p:extLst>
      <p:ext uri="{BB962C8B-B14F-4D97-AF65-F5344CB8AC3E}">
        <p14:creationId xmlns:p14="http://schemas.microsoft.com/office/powerpoint/2010/main" val="3182944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VRQMlYfM-lc" TargetMode="External"/><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hyperlink" Target="https://www.youtube.com/watch?v=0BrvsVXbhCI&amp;list=PL7QM4NRQRd8Phma67hYw7KajjhLjsT-GO&amp;index=1"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francetvinfo.fr/politique/emmanuel-macron/a-versailles-140-grands-patrons-seduits-par-macron-et-la-france_2575684.html" TargetMode="External"/><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CEyttf-JvJw" TargetMode="External"/><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francetvinfo.fr/france/l-histoire-en-chiffres-du-chateau-de-versailles_1062907.html" TargetMode="External"/><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enseignants.lumni.fr/fiche-media/00000001518/athenes-et-londres-se-disputent-les-frises-du-parthenon.html" TargetMode="External"/><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5" Type="http://schemas.openxmlformats.org/officeDocument/2006/relationships/hyperlink" Target="http://www.unesco.org/archives/multimedia/document-4258" TargetMode="External"/><Relationship Id="rId4" Type="http://schemas.openxmlformats.org/officeDocument/2006/relationships/image" Target="../media/image46.png"/></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s://www.youtube.com/watch?v=aGitmYl6U90"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hyperlink" Target="https://www.franceculture.fr/emissions/le-billet-culturel/le-billet-culturel-du-vendredi-01-fevrier-2019"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CF83DFD6-EC01-499A-B348-BC1AE6444F66}"/>
              </a:ext>
            </a:extLst>
          </p:cNvPr>
          <p:cNvSpPr txBox="1">
            <a:spLocks noChangeArrowheads="1"/>
          </p:cNvSpPr>
          <p:nvPr/>
        </p:nvSpPr>
        <p:spPr bwMode="auto">
          <a:xfrm>
            <a:off x="1085435" y="4611231"/>
            <a:ext cx="1085830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2800" b="1" dirty="0">
                <a:solidFill>
                  <a:srgbClr val="FF0000"/>
                </a:solidFill>
                <a:latin typeface="Times New Roman" panose="02020603050405020304" pitchFamily="18" charset="0"/>
                <a:cs typeface="Times New Roman" panose="02020603050405020304" pitchFamily="18" charset="0"/>
              </a:rPr>
              <a:t>→ Axe 1 (première partie) : </a:t>
            </a:r>
            <a:r>
              <a:rPr lang="fr-FR" sz="2800" b="1" dirty="0" smtClean="0">
                <a:solidFill>
                  <a:srgbClr val="FF0000"/>
                </a:solidFill>
                <a:latin typeface="Times New Roman" panose="02020603050405020304" pitchFamily="18" charset="0"/>
                <a:cs typeface="Times New Roman" panose="02020603050405020304" pitchFamily="18" charset="0"/>
              </a:rPr>
              <a:t>usages sociaux et politiques du patrimoine</a:t>
            </a:r>
            <a:endParaRPr lang="fr-FR" sz="2800" b="1" dirty="0">
              <a:solidFill>
                <a:srgbClr val="FF0000"/>
              </a:solidFill>
              <a:latin typeface="Times New Roman" panose="02020603050405020304" pitchFamily="18" charset="0"/>
              <a:cs typeface="Times New Roman" panose="02020603050405020304" pitchFamily="18" charset="0"/>
            </a:endParaRPr>
          </a:p>
          <a:p>
            <a:pPr algn="just"/>
            <a:r>
              <a:rPr lang="fr-FR" sz="2800" b="1" dirty="0">
                <a:solidFill>
                  <a:schemeClr val="accent2">
                    <a:lumMod val="75000"/>
                  </a:schemeClr>
                </a:solidFill>
                <a:latin typeface="Times New Roman" panose="02020603050405020304" pitchFamily="18" charset="0"/>
                <a:cs typeface="Times New Roman" panose="02020603050405020304" pitchFamily="18" charset="0"/>
              </a:rPr>
              <a:t>→ Axe 2 (deuxième partie) : </a:t>
            </a:r>
            <a:r>
              <a:rPr lang="fr-FR" sz="2800" b="1" dirty="0" smtClean="0">
                <a:solidFill>
                  <a:schemeClr val="accent2">
                    <a:lumMod val="75000"/>
                  </a:schemeClr>
                </a:solidFill>
                <a:latin typeface="Times New Roman" panose="02020603050405020304" pitchFamily="18" charset="0"/>
                <a:cs typeface="Times New Roman" panose="02020603050405020304" pitchFamily="18" charset="0"/>
              </a:rPr>
              <a:t>la préservation du patrimoine, entre tensions et concurrences </a:t>
            </a:r>
            <a:endParaRPr lang="fr-FR" sz="2800" b="1" dirty="0">
              <a:solidFill>
                <a:schemeClr val="accent2">
                  <a:lumMod val="75000"/>
                </a:schemeClr>
              </a:solidFill>
              <a:latin typeface="Times New Roman" panose="02020603050405020304" pitchFamily="18" charset="0"/>
              <a:cs typeface="Times New Roman" panose="02020603050405020304" pitchFamily="18" charset="0"/>
            </a:endParaRPr>
          </a:p>
          <a:p>
            <a:pPr algn="just"/>
            <a:r>
              <a:rPr lang="fr-FR" sz="2800" b="1" dirty="0">
                <a:solidFill>
                  <a:schemeClr val="accent2">
                    <a:lumMod val="75000"/>
                  </a:schemeClr>
                </a:solidFill>
                <a:latin typeface="Times New Roman" panose="02020603050405020304" pitchFamily="18" charset="0"/>
                <a:cs typeface="Times New Roman" panose="02020603050405020304" pitchFamily="18" charset="0"/>
              </a:rPr>
              <a:t>→ Objet de travail conclusif (3</a:t>
            </a:r>
            <a:r>
              <a:rPr lang="fr-FR" sz="2800" b="1" baseline="30000" dirty="0">
                <a:solidFill>
                  <a:schemeClr val="accent2">
                    <a:lumMod val="75000"/>
                  </a:schemeClr>
                </a:solidFill>
                <a:latin typeface="Times New Roman" panose="02020603050405020304" pitchFamily="18" charset="0"/>
                <a:cs typeface="Times New Roman" panose="02020603050405020304" pitchFamily="18" charset="0"/>
              </a:rPr>
              <a:t>e</a:t>
            </a:r>
            <a:r>
              <a:rPr lang="fr-FR" sz="2800" b="1" dirty="0">
                <a:solidFill>
                  <a:schemeClr val="accent2">
                    <a:lumMod val="75000"/>
                  </a:schemeClr>
                </a:solidFill>
                <a:latin typeface="Times New Roman" panose="02020603050405020304" pitchFamily="18" charset="0"/>
                <a:cs typeface="Times New Roman" panose="02020603050405020304" pitchFamily="18" charset="0"/>
              </a:rPr>
              <a:t> partie) : </a:t>
            </a:r>
            <a:r>
              <a:rPr lang="fr-FR" sz="2800" b="1" dirty="0" smtClean="0">
                <a:solidFill>
                  <a:schemeClr val="accent2">
                    <a:lumMod val="75000"/>
                  </a:schemeClr>
                </a:solidFill>
                <a:latin typeface="Times New Roman" panose="02020603050405020304" pitchFamily="18" charset="0"/>
                <a:cs typeface="Times New Roman" panose="02020603050405020304" pitchFamily="18" charset="0"/>
              </a:rPr>
              <a:t>la France et le patrimoine, des actions majeures de valorisation et de protection</a:t>
            </a:r>
            <a:endParaRPr lang="fr-FR" sz="2800"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7E2E0AFF-7E51-48AF-81A3-43112571E45B}"/>
              </a:ext>
            </a:extLst>
          </p:cNvPr>
          <p:cNvSpPr txBox="1">
            <a:spLocks noChangeArrowheads="1"/>
          </p:cNvSpPr>
          <p:nvPr/>
        </p:nvSpPr>
        <p:spPr bwMode="auto">
          <a:xfrm>
            <a:off x="352927" y="3467087"/>
            <a:ext cx="115688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3600" b="1" dirty="0">
                <a:solidFill>
                  <a:srgbClr val="7030A0"/>
                </a:solidFill>
                <a:latin typeface="Times New Roman" pitchFamily="18" charset="0"/>
                <a:cs typeface="Times New Roman" pitchFamily="18" charset="0"/>
              </a:rPr>
              <a:t>Problématique du thème </a:t>
            </a:r>
            <a:r>
              <a:rPr lang="fr-FR" sz="3600" b="1" dirty="0" smtClean="0">
                <a:solidFill>
                  <a:srgbClr val="7030A0"/>
                </a:solidFill>
                <a:latin typeface="Times New Roman" pitchFamily="18" charset="0"/>
                <a:cs typeface="Times New Roman" pitchFamily="18" charset="0"/>
              </a:rPr>
              <a:t>4 </a:t>
            </a:r>
            <a:r>
              <a:rPr lang="fr-FR" sz="3600" b="1" dirty="0">
                <a:solidFill>
                  <a:srgbClr val="7030A0"/>
                </a:solidFill>
                <a:latin typeface="Times New Roman" pitchFamily="18" charset="0"/>
                <a:cs typeface="Times New Roman" pitchFamily="18" charset="0"/>
              </a:rPr>
              <a:t>: </a:t>
            </a:r>
            <a:r>
              <a:rPr lang="fr-FR" sz="3600" b="1" dirty="0" smtClean="0">
                <a:solidFill>
                  <a:srgbClr val="7030A0"/>
                </a:solidFill>
                <a:latin typeface="Times New Roman" pitchFamily="18" charset="0"/>
                <a:cs typeface="Times New Roman" pitchFamily="18" charset="0"/>
              </a:rPr>
              <a:t>en quoi le patrimoine est-il le fruit d’une construction et l’objet d’enjeux géopolitiques ?</a:t>
            </a:r>
            <a:endParaRPr lang="fr-FR" sz="3600" b="1" dirty="0">
              <a:solidFill>
                <a:srgbClr val="7030A0"/>
              </a:solidFill>
              <a:latin typeface="Times New Roman" pitchFamily="18" charset="0"/>
              <a:cs typeface="Times New Roman" pitchFamily="18" charset="0"/>
            </a:endParaRPr>
          </a:p>
        </p:txBody>
      </p:sp>
      <p:sp>
        <p:nvSpPr>
          <p:cNvPr id="11" name="ZoneTexte 10"/>
          <p:cNvSpPr txBox="1"/>
          <p:nvPr/>
        </p:nvSpPr>
        <p:spPr>
          <a:xfrm>
            <a:off x="352927" y="94588"/>
            <a:ext cx="11568854" cy="830997"/>
          </a:xfrm>
          <a:prstGeom prst="rect">
            <a:avLst/>
          </a:prstGeom>
          <a:solidFill>
            <a:srgbClr val="F8A936"/>
          </a:solidFill>
          <a:ln>
            <a:solidFill>
              <a:srgbClr val="FF0000"/>
            </a:solidFill>
          </a:ln>
        </p:spPr>
        <p:txBody>
          <a:bodyPr wrap="square">
            <a:spAutoFit/>
          </a:bodyPr>
          <a:lstStyle/>
          <a:p>
            <a:pPr algn="ctr">
              <a:defRPr/>
            </a:pPr>
            <a:r>
              <a:rPr lang="fr-FR" sz="2000" b="1" i="1" dirty="0" smtClean="0">
                <a:latin typeface="Times New Roman" pitchFamily="18" charset="0"/>
                <a:cs typeface="Times New Roman" pitchFamily="18" charset="0"/>
              </a:rPr>
              <a:t>Terminale </a:t>
            </a:r>
            <a:r>
              <a:rPr lang="fr-FR" sz="2000" b="1" i="1" dirty="0">
                <a:latin typeface="Times New Roman" pitchFamily="18" charset="0"/>
                <a:cs typeface="Times New Roman" pitchFamily="18" charset="0"/>
              </a:rPr>
              <a:t>Enseignement de spécialité – Histoire-géographie, géopolitique, sciences politiques</a:t>
            </a:r>
          </a:p>
          <a:p>
            <a:pPr algn="ctr">
              <a:defRPr/>
            </a:pPr>
            <a:r>
              <a:rPr lang="fr-FR" sz="2800" b="1" dirty="0" smtClean="0">
                <a:solidFill>
                  <a:srgbClr val="FF0000"/>
                </a:solidFill>
                <a:latin typeface="Times New Roman" pitchFamily="18" charset="0"/>
                <a:cs typeface="Times New Roman" pitchFamily="18" charset="0"/>
              </a:rPr>
              <a:t>Analyser les grands enjeux du </a:t>
            </a:r>
            <a:r>
              <a:rPr lang="fr-FR" sz="2800" b="1" dirty="0">
                <a:solidFill>
                  <a:srgbClr val="FF0000"/>
                </a:solidFill>
                <a:latin typeface="Times New Roman" pitchFamily="18" charset="0"/>
                <a:cs typeface="Times New Roman" pitchFamily="18" charset="0"/>
              </a:rPr>
              <a:t>monde contemporain</a:t>
            </a:r>
          </a:p>
        </p:txBody>
      </p:sp>
      <p:sp>
        <p:nvSpPr>
          <p:cNvPr id="12" name="ZoneTexte 11"/>
          <p:cNvSpPr txBox="1"/>
          <p:nvPr/>
        </p:nvSpPr>
        <p:spPr>
          <a:xfrm>
            <a:off x="352927" y="1066430"/>
            <a:ext cx="11568854" cy="1323439"/>
          </a:xfrm>
          <a:prstGeom prst="rect">
            <a:avLst/>
          </a:prstGeom>
          <a:solidFill>
            <a:srgbClr val="F8A936"/>
          </a:solidFill>
          <a:ln>
            <a:solidFill>
              <a:srgbClr val="FF0000"/>
            </a:solidFill>
          </a:ln>
        </p:spPr>
        <p:txBody>
          <a:bodyPr wrap="square">
            <a:spAutoFit/>
          </a:bodyPr>
          <a:lstStyle/>
          <a:p>
            <a:pPr algn="ctr">
              <a:defRPr/>
            </a:pPr>
            <a:r>
              <a:rPr lang="fr-FR" sz="4000" b="1" i="1" dirty="0">
                <a:latin typeface="Times New Roman" pitchFamily="18" charset="0"/>
                <a:cs typeface="Times New Roman" pitchFamily="18" charset="0"/>
              </a:rPr>
              <a:t>Thème 4 – </a:t>
            </a:r>
            <a:r>
              <a:rPr lang="fr-FR" sz="4000" b="1" dirty="0">
                <a:solidFill>
                  <a:srgbClr val="FF0000"/>
                </a:solidFill>
                <a:latin typeface="Times New Roman" pitchFamily="18" charset="0"/>
                <a:cs typeface="Times New Roman" pitchFamily="18" charset="0"/>
              </a:rPr>
              <a:t>Identifier, protéger et valoriser le patrimoine : enjeux géopolitiques</a:t>
            </a:r>
            <a:endParaRPr lang="fr-FR" sz="4400" b="1" dirty="0">
              <a:solidFill>
                <a:srgbClr val="FF0000"/>
              </a:solidFill>
              <a:latin typeface="Times New Roman" pitchFamily="18" charset="0"/>
              <a:cs typeface="Times New Roman" pitchFamily="18" charset="0"/>
            </a:endParaRPr>
          </a:p>
        </p:txBody>
      </p:sp>
      <p:sp>
        <p:nvSpPr>
          <p:cNvPr id="13" name="Rectangle 1">
            <a:extLst>
              <a:ext uri="{FF2B5EF4-FFF2-40B4-BE49-F238E27FC236}">
                <a16:creationId xmlns:a16="http://schemas.microsoft.com/office/drawing/2014/main" id="{72C3E235-8C75-4EA6-A140-8843329465A0}"/>
              </a:ext>
            </a:extLst>
          </p:cNvPr>
          <p:cNvSpPr>
            <a:spLocks noChangeArrowheads="1"/>
          </p:cNvSpPr>
          <p:nvPr/>
        </p:nvSpPr>
        <p:spPr bwMode="auto">
          <a:xfrm>
            <a:off x="330972" y="2389869"/>
            <a:ext cx="1156885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b="1" dirty="0">
                <a:solidFill>
                  <a:schemeClr val="accent2">
                    <a:lumMod val="75000"/>
                  </a:schemeClr>
                </a:solidFill>
                <a:latin typeface="Times New Roman" panose="02020603050405020304" pitchFamily="18" charset="0"/>
                <a:cs typeface="Times New Roman" panose="02020603050405020304" pitchFamily="18" charset="0"/>
              </a:rPr>
              <a:t>Introduction : </a:t>
            </a:r>
            <a:r>
              <a:rPr lang="fr-FR" altLang="fr-FR" b="1" dirty="0" smtClean="0">
                <a:solidFill>
                  <a:schemeClr val="accent2">
                    <a:lumMod val="75000"/>
                  </a:schemeClr>
                </a:solidFill>
                <a:latin typeface="Times New Roman" panose="02020603050405020304" pitchFamily="18" charset="0"/>
                <a:cs typeface="Times New Roman" panose="02020603050405020304" pitchFamily="18" charset="0"/>
              </a:rPr>
              <a:t>La construction et l’élargissement de la notion de patrimoine</a:t>
            </a:r>
            <a:endParaRPr lang="fr-FR" altLang="fr-FR"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4562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31546" y="3305629"/>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conçu par Louis XIV pour mettre en scène la puissance des rois de France, le château est abandonné en octobre 1789</a:t>
            </a:r>
            <a:endParaRPr lang="fr-FR" altLang="fr-FR" sz="2800" dirty="0">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château, abandonné lors de la Révolution française, est mis en valeur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a:t>
            </a:r>
            <a:endParaRPr lang="fr-FR" sz="3200" b="1" dirty="0">
              <a:solidFill>
                <a:srgbClr val="0070C0"/>
              </a:solidFill>
              <a:latin typeface="Times New Roman" pitchFamily="18" charset="0"/>
              <a:cs typeface="Times New Roman" pitchFamily="18" charset="0"/>
            </a:endParaRPr>
          </a:p>
        </p:txBody>
      </p:sp>
      <p:sp>
        <p:nvSpPr>
          <p:cNvPr id="11"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19619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31546" y="4259736"/>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les rois de la Restauration évitent Versailles</a:t>
            </a:r>
            <a:endParaRPr lang="fr-FR" altLang="fr-FR" sz="2800" dirty="0">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31546" y="3305629"/>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vitrine des rois de France, le château est abandonné en octobre 1789</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1" name="ZoneTexte 10">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
        <p:nvSpPr>
          <p:cNvPr id="12" name="ZoneTexte 11">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château, abandonné lors de la Révolution française, est mis en valeur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a:t>
            </a:r>
            <a:endParaRPr lang="fr-FR" sz="3200" b="1" dirty="0">
              <a:solidFill>
                <a:srgbClr val="0070C0"/>
              </a:solidFill>
              <a:latin typeface="Times New Roman" pitchFamily="18" charset="0"/>
              <a:cs typeface="Times New Roman" pitchFamily="18" charset="0"/>
            </a:endParaRPr>
          </a:p>
        </p:txBody>
      </p:sp>
      <p:sp>
        <p:nvSpPr>
          <p:cNvPr id="13"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64617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472" y="0"/>
            <a:ext cx="10325528" cy="6858000"/>
          </a:xfrm>
          <a:prstGeom prst="rect">
            <a:avLst/>
          </a:prstGeom>
        </p:spPr>
      </p:pic>
      <p:sp>
        <p:nvSpPr>
          <p:cNvPr id="2" name="Rectangle 1"/>
          <p:cNvSpPr/>
          <p:nvPr/>
        </p:nvSpPr>
        <p:spPr>
          <a:xfrm>
            <a:off x="1" y="422307"/>
            <a:ext cx="1866472" cy="1200329"/>
          </a:xfrm>
          <a:prstGeom prst="rect">
            <a:avLst/>
          </a:prstGeom>
        </p:spPr>
        <p:txBody>
          <a:bodyPr wrap="square">
            <a:spAutoFit/>
          </a:bodyPr>
          <a:lstStyle/>
          <a:p>
            <a:r>
              <a:rPr lang="fr-FR" dirty="0">
                <a:hlinkClick r:id="rId3"/>
              </a:rPr>
              <a:t>https://</a:t>
            </a:r>
            <a:r>
              <a:rPr lang="fr-FR" dirty="0" smtClean="0">
                <a:hlinkClick r:id="rId3"/>
              </a:rPr>
              <a:t>www.youtube.com/watch?v=VRQMlYfM-lc</a:t>
            </a:r>
            <a:endParaRPr lang="fr-FR" dirty="0" smtClean="0"/>
          </a:p>
          <a:p>
            <a:endParaRPr lang="fr-FR" dirty="0"/>
          </a:p>
        </p:txBody>
      </p:sp>
      <p:sp>
        <p:nvSpPr>
          <p:cNvPr id="4" name="Rectangle 3"/>
          <p:cNvSpPr/>
          <p:nvPr/>
        </p:nvSpPr>
        <p:spPr>
          <a:xfrm>
            <a:off x="-1" y="1431292"/>
            <a:ext cx="1866470" cy="2308324"/>
          </a:xfrm>
          <a:prstGeom prst="rect">
            <a:avLst/>
          </a:prstGeom>
        </p:spPr>
        <p:txBody>
          <a:bodyPr wrap="square">
            <a:spAutoFit/>
          </a:bodyPr>
          <a:lstStyle/>
          <a:p>
            <a:pPr algn="ctr"/>
            <a:r>
              <a:rPr lang="fr-FR" dirty="0">
                <a:hlinkClick r:id="rId4"/>
              </a:rPr>
              <a:t>https://</a:t>
            </a:r>
            <a:r>
              <a:rPr lang="fr-FR" dirty="0" smtClean="0">
                <a:hlinkClick r:id="rId4"/>
              </a:rPr>
              <a:t>www.youtube.com/watch?v=0BrvsVXbhCI&amp;list=PL7QM4NRQRd8Phma67hYw7KajjhLjsT-GO&amp;index=1</a:t>
            </a:r>
            <a:endParaRPr lang="fr-FR" dirty="0" smtClean="0"/>
          </a:p>
          <a:p>
            <a:endParaRPr lang="fr-FR" dirty="0"/>
          </a:p>
        </p:txBody>
      </p:sp>
      <p:sp>
        <p:nvSpPr>
          <p:cNvPr id="5" name="Triangle rectangle 4">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29721" y="3441680"/>
            <a:ext cx="18961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400" b="1" dirty="0" smtClean="0">
                <a:latin typeface="Times New Roman" pitchFamily="18" charset="0"/>
                <a:cs typeface="Times New Roman" pitchFamily="18" charset="0"/>
              </a:rPr>
              <a:t>Document </a:t>
            </a:r>
            <a:r>
              <a:rPr lang="fr-FR" sz="2400" b="1" dirty="0" err="1" smtClean="0">
                <a:latin typeface="Times New Roman" pitchFamily="18" charset="0"/>
                <a:cs typeface="Times New Roman" pitchFamily="18" charset="0"/>
              </a:rPr>
              <a:t>compl</a:t>
            </a:r>
            <a:r>
              <a:rPr lang="fr-FR" sz="2400" b="1" dirty="0" smtClean="0">
                <a:latin typeface="Times New Roman" pitchFamily="18" charset="0"/>
                <a:cs typeface="Times New Roman" pitchFamily="18" charset="0"/>
              </a:rPr>
              <a:t>. </a:t>
            </a:r>
            <a:r>
              <a:rPr lang="fr-FR" sz="2400" b="1" dirty="0">
                <a:latin typeface="Times New Roman" pitchFamily="18" charset="0"/>
                <a:cs typeface="Times New Roman" pitchFamily="18" charset="0"/>
              </a:rPr>
              <a:t>3</a:t>
            </a: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0" y="4318844"/>
            <a:ext cx="189619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000" i="1" dirty="0" smtClean="0">
                <a:latin typeface="Times New Roman" pitchFamily="18" charset="0"/>
                <a:cs typeface="Times New Roman" pitchFamily="18" charset="0"/>
              </a:rPr>
              <a:t>Louis-Philippe s’est impliqué dans les travaux et les choix du musée, avec 398 visites du chantier entre 1833 et 1847.</a:t>
            </a:r>
            <a:endParaRPr lang="fr-FR" sz="2000" i="1" dirty="0">
              <a:latin typeface="Times New Roman" pitchFamily="18" charset="0"/>
              <a:cs typeface="Times New Roman" pitchFamily="18" charset="0"/>
            </a:endParaRPr>
          </a:p>
        </p:txBody>
      </p:sp>
    </p:spTree>
    <p:extLst>
      <p:ext uri="{BB962C8B-B14F-4D97-AF65-F5344CB8AC3E}">
        <p14:creationId xmlns:p14="http://schemas.microsoft.com/office/powerpoint/2010/main" val="10947182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31546" y="424584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les rois de la Restauration évitent Versailles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31546" y="3305629"/>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vitrine des rois de France, le château est abandonné en octobre 1789</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1" name="ZoneTexte 10">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
        <p:nvSpPr>
          <p:cNvPr id="12" name="ZoneTexte 11">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château, abandonné lors de la Révolution française, est mis en valeur par Louis-Philippe (Monarchie de Juillet)</a:t>
            </a:r>
            <a:endParaRPr lang="fr-FR" sz="3200" b="1" dirty="0">
              <a:solidFill>
                <a:srgbClr val="0070C0"/>
              </a:solidFill>
              <a:latin typeface="Times New Roman" pitchFamily="18" charset="0"/>
              <a:cs typeface="Times New Roman" pitchFamily="18" charset="0"/>
            </a:endParaRPr>
          </a:p>
        </p:txBody>
      </p:sp>
      <p:sp>
        <p:nvSpPr>
          <p:cNvPr id="13"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6" y="4782956"/>
            <a:ext cx="961607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c’est </a:t>
            </a:r>
            <a:r>
              <a:rPr lang="fr-FR" altLang="fr-FR" sz="2800" b="1" dirty="0" smtClean="0">
                <a:solidFill>
                  <a:srgbClr val="FF0000"/>
                </a:solidFill>
                <a:latin typeface="Times New Roman"/>
                <a:cs typeface="Times New Roman"/>
              </a:rPr>
              <a:t>Louis-Philippe</a:t>
            </a:r>
            <a:r>
              <a:rPr lang="fr-FR" altLang="fr-FR" sz="2800" dirty="0" smtClean="0">
                <a:latin typeface="Times New Roman"/>
                <a:cs typeface="Times New Roman"/>
              </a:rPr>
              <a:t>, « roi-citoyen » de la Monarchie de Juillet (1830-1848), qui </a:t>
            </a:r>
            <a:r>
              <a:rPr lang="fr-FR" altLang="fr-FR" sz="2800" b="1" dirty="0" smtClean="0">
                <a:latin typeface="Times New Roman"/>
                <a:cs typeface="Times New Roman"/>
              </a:rPr>
              <a:t>transforme le château </a:t>
            </a:r>
            <a:r>
              <a:rPr lang="fr-FR" altLang="fr-FR" sz="2800" dirty="0" smtClean="0">
                <a:latin typeface="Times New Roman"/>
                <a:cs typeface="Times New Roman"/>
              </a:rPr>
              <a:t>pour en faire un </a:t>
            </a:r>
            <a:r>
              <a:rPr lang="fr-FR" altLang="fr-FR" sz="2800" b="1" dirty="0" smtClean="0">
                <a:latin typeface="Times New Roman"/>
                <a:cs typeface="Times New Roman"/>
              </a:rPr>
              <a:t>musée historique dédié « à toutes les gloires de la France »</a:t>
            </a:r>
            <a:endParaRPr lang="fr-FR" altLang="fr-FR"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2784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8432" y="0"/>
            <a:ext cx="7394070" cy="6858000"/>
          </a:xfrm>
          <a:prstGeom prst="rect">
            <a:avLst/>
          </a:prstGeom>
        </p:spPr>
      </p:pic>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A72B2139-25F7-42CC-ABEB-1E884973B041}"/>
              </a:ext>
            </a:extLst>
          </p:cNvPr>
          <p:cNvSpPr txBox="1"/>
          <p:nvPr/>
        </p:nvSpPr>
        <p:spPr>
          <a:xfrm>
            <a:off x="8960621" y="4366298"/>
            <a:ext cx="3216937" cy="2585323"/>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Horace Vernet, </a:t>
            </a:r>
            <a:r>
              <a:rPr lang="fr-FR" i="1" dirty="0" smtClean="0">
                <a:latin typeface="Times New Roman" panose="02020603050405020304" pitchFamily="18" charset="0"/>
                <a:cs typeface="Times New Roman" panose="02020603050405020304" pitchFamily="18" charset="0"/>
              </a:rPr>
              <a:t>Le roi Louis-Philippe entouré de ses cinq fils sortant par la grille d’honneur du château de Versailles après avoir passé une revue militaire dans les cours, juillet 1837</a:t>
            </a:r>
            <a:r>
              <a:rPr lang="fr-FR" dirty="0" smtClean="0">
                <a:latin typeface="Times New Roman" panose="02020603050405020304" pitchFamily="18" charset="0"/>
                <a:cs typeface="Times New Roman" panose="02020603050405020304" pitchFamily="18" charset="0"/>
              </a:rPr>
              <a:t>, huile sur toile de 1846, 368x397,5 cm, châteaux </a:t>
            </a:r>
            <a:r>
              <a:rPr lang="fr-FR" dirty="0">
                <a:latin typeface="Times New Roman" panose="02020603050405020304" pitchFamily="18" charset="0"/>
                <a:cs typeface="Times New Roman" panose="02020603050405020304" pitchFamily="18" charset="0"/>
              </a:rPr>
              <a:t>de Versailles et Trianon</a:t>
            </a:r>
            <a:r>
              <a:rPr lang="fr-FR" dirty="0" smtClean="0">
                <a:latin typeface="Times New Roman" panose="02020603050405020304" pitchFamily="18" charset="0"/>
                <a:cs typeface="Times New Roman" panose="02020603050405020304" pitchFamily="18" charset="0"/>
              </a:rPr>
              <a:t>. </a:t>
            </a:r>
            <a:endParaRPr lang="fr-FR" dirty="0">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9FD190F1-9CDD-4847-B6ED-6C5014517F93}"/>
              </a:ext>
            </a:extLst>
          </p:cNvPr>
          <p:cNvSpPr txBox="1">
            <a:spLocks noChangeArrowheads="1"/>
          </p:cNvSpPr>
          <p:nvPr/>
        </p:nvSpPr>
        <p:spPr bwMode="auto">
          <a:xfrm>
            <a:off x="9414663" y="-63637"/>
            <a:ext cx="2937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dirty="0" smtClean="0">
                <a:latin typeface="Times New Roman" panose="02020603050405020304" pitchFamily="18" charset="0"/>
                <a:cs typeface="Times New Roman" panose="02020603050405020304" pitchFamily="18" charset="0"/>
              </a:rPr>
              <a:t>Doc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a:t>
            </a:r>
            <a:r>
              <a:rPr lang="fr-FR" altLang="fr-FR" sz="3200" b="1" dirty="0">
                <a:latin typeface="Times New Roman" panose="02020603050405020304" pitchFamily="18" charset="0"/>
                <a:cs typeface="Times New Roman" panose="02020603050405020304" pitchFamily="18" charset="0"/>
              </a:rPr>
              <a:t>4</a:t>
            </a:r>
          </a:p>
        </p:txBody>
      </p:sp>
      <p:sp>
        <p:nvSpPr>
          <p:cNvPr id="7" name="ZoneTexte 6">
            <a:extLst>
              <a:ext uri="{FF2B5EF4-FFF2-40B4-BE49-F238E27FC236}">
                <a16:creationId xmlns:a16="http://schemas.microsoft.com/office/drawing/2014/main" id="{56B0D1CB-1528-4DD2-BD04-6DB9E58A7D44}"/>
              </a:ext>
            </a:extLst>
          </p:cNvPr>
          <p:cNvSpPr txBox="1"/>
          <p:nvPr/>
        </p:nvSpPr>
        <p:spPr>
          <a:xfrm>
            <a:off x="8946181" y="1225017"/>
            <a:ext cx="3245819" cy="1938992"/>
          </a:xfrm>
          <a:prstGeom prst="rect">
            <a:avLst/>
          </a:prstGeom>
          <a:noFill/>
        </p:spPr>
        <p:txBody>
          <a:bodyPr wrap="square" rtlCol="0">
            <a:spAutoFit/>
          </a:bodyPr>
          <a:lstStyle/>
          <a:p>
            <a:pPr algn="ctr"/>
            <a:r>
              <a:rPr lang="fr-FR" sz="2400" b="1" dirty="0" smtClean="0">
                <a:solidFill>
                  <a:srgbClr val="0070C0"/>
                </a:solidFill>
                <a:latin typeface="Times New Roman" panose="02020603050405020304" pitchFamily="18" charset="0"/>
                <a:cs typeface="Times New Roman" panose="02020603050405020304" pitchFamily="18" charset="0"/>
              </a:rPr>
              <a:t>L’aile Gabriel, rénovée à la demande du roi, portant l’inscription « à toutes les Gloires de la France »</a:t>
            </a:r>
            <a:endParaRPr lang="fr-FR" sz="2400" b="1" dirty="0">
              <a:solidFill>
                <a:srgbClr val="0070C0"/>
              </a:solidFill>
              <a:latin typeface="Times New Roman" panose="02020603050405020304" pitchFamily="18" charset="0"/>
              <a:cs typeface="Times New Roman" panose="02020603050405020304" pitchFamily="18" charset="0"/>
            </a:endParaRPr>
          </a:p>
        </p:txBody>
      </p:sp>
      <p:sp>
        <p:nvSpPr>
          <p:cNvPr id="8" name="Ellipse 7">
            <a:extLst>
              <a:ext uri="{FF2B5EF4-FFF2-40B4-BE49-F238E27FC236}">
                <a16:creationId xmlns:a16="http://schemas.microsoft.com/office/drawing/2014/main" id="{631C6EFF-45BA-457F-9FBB-01C4EB5FF376}"/>
              </a:ext>
            </a:extLst>
          </p:cNvPr>
          <p:cNvSpPr/>
          <p:nvPr/>
        </p:nvSpPr>
        <p:spPr>
          <a:xfrm>
            <a:off x="6868597" y="834492"/>
            <a:ext cx="2514720" cy="781050"/>
          </a:xfrm>
          <a:prstGeom prst="ellipse">
            <a:avLst/>
          </a:prstGeom>
          <a:noFill/>
          <a:ln w="571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400"/>
          </a:p>
        </p:txBody>
      </p:sp>
      <p:sp>
        <p:nvSpPr>
          <p:cNvPr id="9" name="Ellipse 8">
            <a:extLst>
              <a:ext uri="{FF2B5EF4-FFF2-40B4-BE49-F238E27FC236}">
                <a16:creationId xmlns:a16="http://schemas.microsoft.com/office/drawing/2014/main" id="{631C6EFF-45BA-457F-9FBB-01C4EB5FF376}"/>
              </a:ext>
            </a:extLst>
          </p:cNvPr>
          <p:cNvSpPr/>
          <p:nvPr/>
        </p:nvSpPr>
        <p:spPr>
          <a:xfrm>
            <a:off x="275805" y="1063248"/>
            <a:ext cx="2514720" cy="781050"/>
          </a:xfrm>
          <a:prstGeom prst="ellipse">
            <a:avLst/>
          </a:prstGeom>
          <a:noFill/>
          <a:ln w="571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2400"/>
          </a:p>
        </p:txBody>
      </p:sp>
      <p:sp>
        <p:nvSpPr>
          <p:cNvPr id="10" name="ZoneTexte 9">
            <a:extLst>
              <a:ext uri="{FF2B5EF4-FFF2-40B4-BE49-F238E27FC236}">
                <a16:creationId xmlns:a16="http://schemas.microsoft.com/office/drawing/2014/main" id="{56B0D1CB-1528-4DD2-BD04-6DB9E58A7D44}"/>
              </a:ext>
            </a:extLst>
          </p:cNvPr>
          <p:cNvSpPr txBox="1"/>
          <p:nvPr/>
        </p:nvSpPr>
        <p:spPr>
          <a:xfrm>
            <a:off x="-89745" y="1873308"/>
            <a:ext cx="1668177" cy="3139321"/>
          </a:xfrm>
          <a:prstGeom prst="rect">
            <a:avLst/>
          </a:prstGeom>
          <a:noFill/>
        </p:spPr>
        <p:txBody>
          <a:bodyPr wrap="square" rtlCol="0">
            <a:spAutoFit/>
          </a:bodyPr>
          <a:lstStyle/>
          <a:p>
            <a:pPr algn="ctr"/>
            <a:r>
              <a:rPr lang="fr-FR" sz="2200" b="1" dirty="0" smtClean="0">
                <a:solidFill>
                  <a:srgbClr val="0070C0"/>
                </a:solidFill>
                <a:latin typeface="Times New Roman" panose="02020603050405020304" pitchFamily="18" charset="0"/>
                <a:cs typeface="Times New Roman" panose="02020603050405020304" pitchFamily="18" charset="0"/>
              </a:rPr>
              <a:t>L’aile des Ministres, également porteuse de l’inscription est celle qui mène au musée voulu par LP</a:t>
            </a:r>
            <a:endParaRPr lang="fr-FR" sz="22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302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31546" y="424584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les rois de la Restauration évitent Versailles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31546" y="3305629"/>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vitrine des rois de France, le château est abandonné en octobre 1789</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1" name="ZoneTexte 10">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
        <p:nvSpPr>
          <p:cNvPr id="12" name="ZoneTexte 11">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château, abandonné lors de la Révolution française, est mis en valeur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a:t>
            </a:r>
            <a:endParaRPr lang="fr-FR" sz="3200" b="1" dirty="0">
              <a:solidFill>
                <a:srgbClr val="0070C0"/>
              </a:solidFill>
              <a:latin typeface="Times New Roman" pitchFamily="18" charset="0"/>
              <a:cs typeface="Times New Roman" pitchFamily="18" charset="0"/>
            </a:endParaRPr>
          </a:p>
        </p:txBody>
      </p:sp>
      <p:sp>
        <p:nvSpPr>
          <p:cNvPr id="13"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6" y="4782956"/>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c’est Louis-Philippe, « roi-citoyen », qui transforme le château pour en faire un musée « à toutes les gloires de la France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6" y="5750956"/>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le château est ainsi profondément transformé au XIX</a:t>
            </a:r>
            <a:r>
              <a:rPr lang="fr-FR" altLang="fr-FR" sz="2800" baseline="30000" dirty="0" smtClean="0">
                <a:latin typeface="Times New Roman"/>
                <a:cs typeface="Times New Roman"/>
              </a:rPr>
              <a:t>e</a:t>
            </a:r>
            <a:r>
              <a:rPr lang="fr-FR" altLang="fr-FR" sz="2800" dirty="0" smtClean="0">
                <a:latin typeface="Times New Roman"/>
                <a:cs typeface="Times New Roman"/>
              </a:rPr>
              <a:t> s. par et pour le pouvoir</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34293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914464" y="-20972"/>
            <a:ext cx="8277536" cy="6870283"/>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157096" y="755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p. 293</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pic>
        <p:nvPicPr>
          <p:cNvPr id="8" name="Image 7" descr="D:\Pictures\Meung Versailles Compiègne août 2020\18-08-20 Versailles (1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063248"/>
            <a:ext cx="4050832" cy="2688945"/>
          </a:xfrm>
          <a:prstGeom prst="rect">
            <a:avLst/>
          </a:prstGeom>
          <a:noFill/>
          <a:ln>
            <a:noFill/>
          </a:ln>
        </p:spPr>
      </p:pic>
      <p:pic>
        <p:nvPicPr>
          <p:cNvPr id="9" name="Image 8" descr="D:\Pictures\Meung Versailles Compiègne août 2020\18-08-20 Versailles (1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998669"/>
            <a:ext cx="3923113" cy="2604165"/>
          </a:xfrm>
          <a:prstGeom prst="rect">
            <a:avLst/>
          </a:prstGeom>
          <a:noFill/>
          <a:ln>
            <a:noFill/>
          </a:ln>
        </p:spPr>
      </p:pic>
    </p:spTree>
    <p:extLst>
      <p:ext uri="{BB962C8B-B14F-4D97-AF65-F5344CB8AC3E}">
        <p14:creationId xmlns:p14="http://schemas.microsoft.com/office/powerpoint/2010/main" val="32721030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château, abandonné lors de la Révolution française, est mis en valeur par Louis-Philippe (Monarchie de Juillet)</a:t>
            </a:r>
            <a:endParaRPr lang="fr-FR" sz="3200" b="1" dirty="0">
              <a:solidFill>
                <a:srgbClr val="00B0F0"/>
              </a:solidFill>
              <a:latin typeface="Times New Roman" pitchFamily="18" charset="0"/>
              <a:cs typeface="Times New Roman" pitchFamily="18" charset="0"/>
            </a:endParaRPr>
          </a:p>
        </p:txBody>
      </p:sp>
      <p:sp>
        <p:nvSpPr>
          <p:cNvPr id="11"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1173428" y="335476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Les usages politiques du château se poursuivent ensuite, au gré des régimes politiques que connaît la France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Tree>
    <p:extLst>
      <p:ext uri="{BB962C8B-B14F-4D97-AF65-F5344CB8AC3E}">
        <p14:creationId xmlns:p14="http://schemas.microsoft.com/office/powerpoint/2010/main" val="11344885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837708" y="-42866"/>
            <a:ext cx="8936914" cy="6900866"/>
          </a:xfrm>
          <a:prstGeom prst="rect">
            <a:avLst/>
          </a:prstGeom>
        </p:spPr>
      </p:pic>
      <p:sp>
        <p:nvSpPr>
          <p:cNvPr id="8" name="ZoneTexte 7">
            <a:extLst>
              <a:ext uri="{FF2B5EF4-FFF2-40B4-BE49-F238E27FC236}">
                <a16:creationId xmlns:a16="http://schemas.microsoft.com/office/drawing/2014/main" id="{9FD190F1-9CDD-4847-B6ED-6C5014517F93}"/>
              </a:ext>
            </a:extLst>
          </p:cNvPr>
          <p:cNvSpPr txBox="1">
            <a:spLocks noChangeArrowheads="1"/>
          </p:cNvSpPr>
          <p:nvPr/>
        </p:nvSpPr>
        <p:spPr bwMode="auto">
          <a:xfrm>
            <a:off x="9254360" y="0"/>
            <a:ext cx="2937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dirty="0" smtClean="0">
                <a:latin typeface="Times New Roman" panose="02020603050405020304" pitchFamily="18" charset="0"/>
                <a:cs typeface="Times New Roman" panose="02020603050405020304" pitchFamily="18" charset="0"/>
              </a:rPr>
              <a:t>Doc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5 </a:t>
            </a:r>
            <a:endParaRPr lang="fr-FR" altLang="fr-FR" sz="3200" b="1" dirty="0">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A72B2139-25F7-42CC-ABEB-1E884973B041}"/>
              </a:ext>
            </a:extLst>
          </p:cNvPr>
          <p:cNvSpPr txBox="1"/>
          <p:nvPr/>
        </p:nvSpPr>
        <p:spPr>
          <a:xfrm>
            <a:off x="9301655" y="6078932"/>
            <a:ext cx="2890345"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éditions Magnard p. 228</a:t>
            </a:r>
            <a:endParaRPr lang="fr-FR" dirty="0">
              <a:latin typeface="Times New Roman" panose="02020603050405020304" pitchFamily="18" charset="0"/>
              <a:cs typeface="Times New Roman" panose="02020603050405020304"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06068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château, abandonné lors de la Révolution française, est mis en valeur par Louis-Philippe (Monarchie de Juillet)</a:t>
            </a:r>
            <a:endParaRPr lang="fr-FR" sz="3200" b="1" dirty="0">
              <a:solidFill>
                <a:srgbClr val="00B0F0"/>
              </a:solidFill>
              <a:latin typeface="Times New Roman" pitchFamily="18" charset="0"/>
              <a:cs typeface="Times New Roman" pitchFamily="18" charset="0"/>
            </a:endParaRPr>
          </a:p>
        </p:txBody>
      </p:sp>
      <p:sp>
        <p:nvSpPr>
          <p:cNvPr id="11"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1173428" y="335476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Les usages politiques du château se poursuivent ensuite, au gré des régimes que connaît la France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siècle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31546" y="4431983"/>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le Second Empire développe le caractère fastueux de Versailles pour accueillir des fêtes et réceptions officielles</a:t>
            </a:r>
            <a:endParaRPr lang="fr-FR" altLang="fr-FR" sz="2800" dirty="0">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Tree>
    <p:extLst>
      <p:ext uri="{BB962C8B-B14F-4D97-AF65-F5344CB8AC3E}">
        <p14:creationId xmlns:p14="http://schemas.microsoft.com/office/powerpoint/2010/main" val="203780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694661" y="94588"/>
            <a:ext cx="11018573" cy="830997"/>
          </a:xfrm>
          <a:prstGeom prst="rect">
            <a:avLst/>
          </a:prstGeom>
          <a:solidFill>
            <a:srgbClr val="F8A936"/>
          </a:solidFill>
          <a:ln>
            <a:solidFill>
              <a:srgbClr val="FF0000"/>
            </a:solidFill>
          </a:ln>
        </p:spPr>
        <p:txBody>
          <a:bodyPr wrap="square">
            <a:spAutoFit/>
          </a:bodyPr>
          <a:lstStyle/>
          <a:p>
            <a:pPr algn="ctr">
              <a:defRPr/>
            </a:pPr>
            <a:r>
              <a:rPr lang="fr-FR" sz="2000" b="1" i="1" dirty="0" smtClean="0">
                <a:latin typeface="Times New Roman" pitchFamily="18" charset="0"/>
                <a:cs typeface="Times New Roman" pitchFamily="18" charset="0"/>
              </a:rPr>
              <a:t>Terminale </a:t>
            </a:r>
            <a:r>
              <a:rPr lang="fr-FR" sz="2000" b="1" i="1" dirty="0">
                <a:latin typeface="Times New Roman" pitchFamily="18" charset="0"/>
                <a:cs typeface="Times New Roman" pitchFamily="18" charset="0"/>
              </a:rPr>
              <a:t>Enseignement de spécialité – Histoire-géographie, géopolitique, sciences politiques</a:t>
            </a:r>
          </a:p>
          <a:p>
            <a:pPr algn="ctr">
              <a:defRPr/>
            </a:pPr>
            <a:r>
              <a:rPr lang="fr-FR" sz="2800" b="1" dirty="0" smtClean="0">
                <a:solidFill>
                  <a:srgbClr val="FF0000"/>
                </a:solidFill>
                <a:latin typeface="Times New Roman" pitchFamily="18" charset="0"/>
                <a:cs typeface="Times New Roman" pitchFamily="18" charset="0"/>
              </a:rPr>
              <a:t>Analyser les grands enjeux du </a:t>
            </a:r>
            <a:r>
              <a:rPr lang="fr-FR" sz="2800" b="1" dirty="0">
                <a:solidFill>
                  <a:srgbClr val="FF0000"/>
                </a:solidFill>
                <a:latin typeface="Times New Roman" pitchFamily="18" charset="0"/>
                <a:cs typeface="Times New Roman" pitchFamily="18" charset="0"/>
              </a:rPr>
              <a:t>monde contemporain</a:t>
            </a:r>
          </a:p>
        </p:txBody>
      </p:sp>
      <p:sp>
        <p:nvSpPr>
          <p:cNvPr id="5" name="ZoneTexte 4"/>
          <p:cNvSpPr txBox="1"/>
          <p:nvPr/>
        </p:nvSpPr>
        <p:spPr>
          <a:xfrm>
            <a:off x="694661" y="1131902"/>
            <a:ext cx="11018573" cy="1446550"/>
          </a:xfrm>
          <a:prstGeom prst="rect">
            <a:avLst/>
          </a:prstGeom>
          <a:solidFill>
            <a:srgbClr val="F8A936"/>
          </a:solidFill>
          <a:ln>
            <a:solidFill>
              <a:srgbClr val="FF0000"/>
            </a:solidFill>
          </a:ln>
        </p:spPr>
        <p:txBody>
          <a:bodyPr wrap="square">
            <a:spAutoFit/>
          </a:bodyPr>
          <a:lstStyle/>
          <a:p>
            <a:pPr algn="ctr">
              <a:defRPr/>
            </a:pPr>
            <a:r>
              <a:rPr lang="fr-FR" sz="4400" b="1" i="1" dirty="0">
                <a:latin typeface="Times New Roman" pitchFamily="18" charset="0"/>
                <a:cs typeface="Times New Roman" pitchFamily="18" charset="0"/>
              </a:rPr>
              <a:t>Thème 4</a:t>
            </a:r>
            <a:r>
              <a:rPr lang="fr-FR" sz="4400" b="1" i="1" dirty="0" smtClean="0">
                <a:latin typeface="Times New Roman" pitchFamily="18" charset="0"/>
                <a:cs typeface="Times New Roman" pitchFamily="18" charset="0"/>
              </a:rPr>
              <a:t> </a:t>
            </a:r>
            <a:r>
              <a:rPr lang="fr-FR" sz="4400" b="1" i="1" dirty="0">
                <a:latin typeface="Times New Roman" pitchFamily="18" charset="0"/>
                <a:cs typeface="Times New Roman" pitchFamily="18" charset="0"/>
              </a:rPr>
              <a:t>– </a:t>
            </a:r>
            <a:r>
              <a:rPr lang="fr-FR" sz="4400" b="1" dirty="0">
                <a:solidFill>
                  <a:srgbClr val="FF0000"/>
                </a:solidFill>
                <a:latin typeface="Times New Roman" pitchFamily="18" charset="0"/>
                <a:cs typeface="Times New Roman" pitchFamily="18" charset="0"/>
              </a:rPr>
              <a:t>Identifier, protéger et valoriser le patrimoine : enjeux </a:t>
            </a:r>
            <a:r>
              <a:rPr lang="fr-FR" sz="4400" b="1" dirty="0" smtClean="0">
                <a:solidFill>
                  <a:srgbClr val="FF0000"/>
                </a:solidFill>
                <a:latin typeface="Times New Roman" pitchFamily="18" charset="0"/>
                <a:cs typeface="Times New Roman" pitchFamily="18" charset="0"/>
              </a:rPr>
              <a:t>géopolitiques</a:t>
            </a:r>
            <a:endParaRPr lang="fr-FR" sz="4800" b="1" dirty="0">
              <a:solidFill>
                <a:srgbClr val="FF0000"/>
              </a:solidFill>
              <a:latin typeface="Times New Roman" pitchFamily="18" charset="0"/>
              <a:cs typeface="Times New Roman" pitchFamily="18" charset="0"/>
            </a:endParaRPr>
          </a:p>
        </p:txBody>
      </p:sp>
      <p:sp>
        <p:nvSpPr>
          <p:cNvPr id="6" name="ZoneTexte 5"/>
          <p:cNvSpPr txBox="1"/>
          <p:nvPr/>
        </p:nvSpPr>
        <p:spPr>
          <a:xfrm>
            <a:off x="694661" y="2784769"/>
            <a:ext cx="11018573" cy="1938992"/>
          </a:xfrm>
          <a:prstGeom prst="rect">
            <a:avLst/>
          </a:prstGeom>
          <a:solidFill>
            <a:schemeClr val="bg1"/>
          </a:solidFill>
          <a:ln>
            <a:solidFill>
              <a:srgbClr val="FF0000"/>
            </a:solidFill>
          </a:ln>
        </p:spPr>
        <p:txBody>
          <a:bodyPr wrap="square">
            <a:spAutoFit/>
          </a:bodyPr>
          <a:lstStyle/>
          <a:p>
            <a:pPr algn="ctr">
              <a:defRPr/>
            </a:pPr>
            <a:r>
              <a:rPr lang="fr-FR" sz="6000" b="1" dirty="0" smtClean="0">
                <a:latin typeface="Times New Roman" pitchFamily="18" charset="0"/>
                <a:cs typeface="Times New Roman" pitchFamily="18" charset="0"/>
              </a:rPr>
              <a:t>Axe 1</a:t>
            </a:r>
            <a:r>
              <a:rPr lang="fr-FR" sz="6000" b="1" i="1" dirty="0" smtClean="0">
                <a:latin typeface="Times New Roman" pitchFamily="18" charset="0"/>
                <a:cs typeface="Times New Roman" pitchFamily="18" charset="0"/>
              </a:rPr>
              <a:t> – </a:t>
            </a:r>
            <a:r>
              <a:rPr lang="fr-FR" sz="6000" b="1" dirty="0" smtClean="0">
                <a:solidFill>
                  <a:srgbClr val="FF0000"/>
                </a:solidFill>
                <a:latin typeface="Times New Roman" pitchFamily="18" charset="0"/>
                <a:cs typeface="Times New Roman" pitchFamily="18" charset="0"/>
              </a:rPr>
              <a:t>Usages sociaux et politiques du patrimoine</a:t>
            </a:r>
            <a:endParaRPr lang="fr-FR" sz="6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485381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1321" y="1696406"/>
            <a:ext cx="6154360" cy="4477407"/>
          </a:xfrm>
          <a:prstGeom prst="rect">
            <a:avLst/>
          </a:prstGeom>
        </p:spPr>
      </p:pic>
      <p:sp>
        <p:nvSpPr>
          <p:cNvPr id="7" name="ZoneTexte 6">
            <a:extLst>
              <a:ext uri="{FF2B5EF4-FFF2-40B4-BE49-F238E27FC236}">
                <a16:creationId xmlns:a16="http://schemas.microsoft.com/office/drawing/2014/main" id="{27163FFA-5B9A-4D1C-8C55-DDC2ABC8906A}"/>
              </a:ext>
            </a:extLst>
          </p:cNvPr>
          <p:cNvSpPr txBox="1"/>
          <p:nvPr/>
        </p:nvSpPr>
        <p:spPr>
          <a:xfrm>
            <a:off x="-2" y="6173814"/>
            <a:ext cx="3267848" cy="707886"/>
          </a:xfrm>
          <a:prstGeom prst="rect">
            <a:avLst/>
          </a:prstGeom>
          <a:noFill/>
        </p:spPr>
        <p:txBody>
          <a:bodyPr wrap="square" rtlCol="0">
            <a:spAutoFit/>
          </a:bodyPr>
          <a:lstStyle/>
          <a:p>
            <a:pPr algn="ctr"/>
            <a:r>
              <a:rPr lang="fr-FR" sz="2000" dirty="0">
                <a:latin typeface="Times New Roman" pitchFamily="18" charset="0"/>
                <a:cs typeface="Times New Roman" pitchFamily="18" charset="0"/>
              </a:rPr>
              <a:t>Source : manuel 1</a:t>
            </a:r>
            <a:r>
              <a:rPr lang="fr-FR" sz="2000" baseline="30000" dirty="0">
                <a:latin typeface="Times New Roman" pitchFamily="18" charset="0"/>
                <a:cs typeface="Times New Roman" pitchFamily="18" charset="0"/>
              </a:rPr>
              <a:t>ère</a:t>
            </a:r>
            <a:r>
              <a:rPr lang="fr-FR" sz="2000" dirty="0">
                <a:latin typeface="Times New Roman" pitchFamily="18" charset="0"/>
                <a:cs typeface="Times New Roman" pitchFamily="18" charset="0"/>
              </a:rPr>
              <a:t> éditions </a:t>
            </a:r>
            <a:r>
              <a:rPr lang="fr-FR" sz="2000" dirty="0" smtClean="0">
                <a:latin typeface="Times New Roman" pitchFamily="18" charset="0"/>
                <a:cs typeface="Times New Roman" pitchFamily="18" charset="0"/>
              </a:rPr>
              <a:t>Nathan coll. Le </a:t>
            </a:r>
            <a:r>
              <a:rPr lang="fr-FR" sz="2000" dirty="0" err="1" smtClean="0">
                <a:latin typeface="Times New Roman" pitchFamily="18" charset="0"/>
                <a:cs typeface="Times New Roman" pitchFamily="18" charset="0"/>
              </a:rPr>
              <a:t>Quintrec</a:t>
            </a:r>
            <a:endParaRPr lang="fr-FR" sz="1600" dirty="0">
              <a:latin typeface="Times New Roman" pitchFamily="18" charset="0"/>
              <a:cs typeface="Times New Roman" pitchFamily="18" charset="0"/>
            </a:endParaRPr>
          </a:p>
        </p:txBody>
      </p:sp>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pic>
        <p:nvPicPr>
          <p:cNvPr id="6" name="Image 5"/>
          <p:cNvPicPr>
            <a:picLocks noChangeAspect="1"/>
          </p:cNvPicPr>
          <p:nvPr/>
        </p:nvPicPr>
        <p:blipFill rotWithShape="1">
          <a:blip r:embed="rId3"/>
          <a:srcRect t="84894"/>
          <a:stretch/>
        </p:blipFill>
        <p:spPr>
          <a:xfrm>
            <a:off x="6154361" y="6006662"/>
            <a:ext cx="6037639" cy="875038"/>
          </a:xfrm>
          <a:prstGeom prst="rect">
            <a:avLst/>
          </a:prstGeom>
        </p:spPr>
      </p:pic>
      <p:sp>
        <p:nvSpPr>
          <p:cNvPr id="8" name="ZoneTexte 7">
            <a:extLst>
              <a:ext uri="{FF2B5EF4-FFF2-40B4-BE49-F238E27FC236}">
                <a16:creationId xmlns:a16="http://schemas.microsoft.com/office/drawing/2014/main" id="{9FD190F1-9CDD-4847-B6ED-6C5014517F93}"/>
              </a:ext>
            </a:extLst>
          </p:cNvPr>
          <p:cNvSpPr txBox="1">
            <a:spLocks noChangeArrowheads="1"/>
          </p:cNvSpPr>
          <p:nvPr/>
        </p:nvSpPr>
        <p:spPr bwMode="auto">
          <a:xfrm>
            <a:off x="662152" y="0"/>
            <a:ext cx="43424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dirty="0" smtClean="0">
                <a:latin typeface="Times New Roman" panose="02020603050405020304" pitchFamily="18" charset="0"/>
                <a:cs typeface="Times New Roman" panose="02020603050405020304" pitchFamily="18" charset="0"/>
              </a:rPr>
              <a:t>Docs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2 et 6</a:t>
            </a:r>
            <a:endParaRPr lang="fr-FR" altLang="fr-FR" sz="3200" b="1" dirty="0">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A72B2139-25F7-42CC-ABEB-1E884973B041}"/>
              </a:ext>
            </a:extLst>
          </p:cNvPr>
          <p:cNvSpPr txBox="1"/>
          <p:nvPr/>
        </p:nvSpPr>
        <p:spPr>
          <a:xfrm>
            <a:off x="3405351" y="6204591"/>
            <a:ext cx="2890345"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Magnard p. 229</a:t>
            </a:r>
            <a:endParaRPr lang="fr-FR" dirty="0">
              <a:latin typeface="Times New Roman" panose="02020603050405020304" pitchFamily="18" charset="0"/>
              <a:cs typeface="Times New Roman" panose="02020603050405020304" pitchFamily="18" charset="0"/>
            </a:endParaRPr>
          </a:p>
        </p:txBody>
      </p:sp>
      <p:pic>
        <p:nvPicPr>
          <p:cNvPr id="3" name="Image 2"/>
          <p:cNvPicPr>
            <a:picLocks noChangeAspect="1"/>
          </p:cNvPicPr>
          <p:nvPr/>
        </p:nvPicPr>
        <p:blipFill>
          <a:blip r:embed="rId4"/>
          <a:stretch>
            <a:fillRect/>
          </a:stretch>
        </p:blipFill>
        <p:spPr>
          <a:xfrm>
            <a:off x="4925436" y="299545"/>
            <a:ext cx="7245605" cy="5806081"/>
          </a:xfrm>
          <a:prstGeom prst="rect">
            <a:avLst/>
          </a:prstGeom>
        </p:spPr>
      </p:pic>
    </p:spTree>
    <p:extLst>
      <p:ext uri="{BB962C8B-B14F-4D97-AF65-F5344CB8AC3E}">
        <p14:creationId xmlns:p14="http://schemas.microsoft.com/office/powerpoint/2010/main" val="15745470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9093" y="615123"/>
            <a:ext cx="12221093" cy="6242877"/>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3483620" y="755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3 p. 295</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0498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château, abandonné lors de la Révolution française, est mis en valeur par Louis-Philippe (Monarchie de Juillet)</a:t>
            </a:r>
            <a:endParaRPr lang="fr-FR" sz="3200" b="1" dirty="0">
              <a:solidFill>
                <a:srgbClr val="00B0F0"/>
              </a:solidFill>
              <a:latin typeface="Times New Roman" pitchFamily="18" charset="0"/>
              <a:cs typeface="Times New Roman" pitchFamily="18" charset="0"/>
            </a:endParaRPr>
          </a:p>
        </p:txBody>
      </p:sp>
      <p:sp>
        <p:nvSpPr>
          <p:cNvPr id="11"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1173428" y="335476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Les usages politiques du château se poursuivent ensuite, au gré des régimes que connaît la France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siècle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31546" y="4431983"/>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 Second Empire développe le caractère fastueux de Versailles pour accueillir des fêtes et réceptions officielles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6" y="5386090"/>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Versailles est choisi pour être le théâtre d’évènements historiques</a:t>
            </a:r>
            <a:endParaRPr lang="fr-FR" altLang="fr-FR" sz="2800" dirty="0">
              <a:latin typeface="Times New Roman" panose="02020603050405020304" pitchFamily="18" charset="0"/>
              <a:cs typeface="Times New Roman" panose="02020603050405020304" pitchFamily="18" charset="0"/>
            </a:endParaRPr>
          </a:p>
        </p:txBody>
      </p:sp>
      <p:sp>
        <p:nvSpPr>
          <p:cNvPr id="12" name="ZoneTexte 11">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Tree>
    <p:extLst>
      <p:ext uri="{BB962C8B-B14F-4D97-AF65-F5344CB8AC3E}">
        <p14:creationId xmlns:p14="http://schemas.microsoft.com/office/powerpoint/2010/main" val="14694931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2" y="598727"/>
            <a:ext cx="12223387" cy="5880902"/>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3483620" y="755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4 p. 295</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13249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914464" y="-20972"/>
            <a:ext cx="8277536" cy="6870283"/>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157096" y="755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p. 293</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cxnSp>
        <p:nvCxnSpPr>
          <p:cNvPr id="5" name="Connecteur droit avec flèche 4"/>
          <p:cNvCxnSpPr/>
          <p:nvPr/>
        </p:nvCxnSpPr>
        <p:spPr>
          <a:xfrm>
            <a:off x="2617076" y="2033752"/>
            <a:ext cx="7930055" cy="18918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770631" y="1508683"/>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FF0000"/>
                </a:solidFill>
                <a:latin typeface="Times New Roman" pitchFamily="18" charset="0"/>
                <a:cs typeface="Times New Roman" pitchFamily="18" charset="0"/>
              </a:rPr>
              <a:t>Salle du Congrès</a:t>
            </a:r>
            <a:endParaRPr lang="fr-FR"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195589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château, abandonné lors de la Révolution française, est mis en valeur par Louis-Philippe (Monarchie de Juillet)</a:t>
            </a:r>
            <a:endParaRPr lang="fr-FR" sz="3200" b="1" dirty="0">
              <a:solidFill>
                <a:srgbClr val="00B0F0"/>
              </a:solidFill>
              <a:latin typeface="Times New Roman" pitchFamily="18" charset="0"/>
              <a:cs typeface="Times New Roman" pitchFamily="18" charset="0"/>
            </a:endParaRPr>
          </a:p>
        </p:txBody>
      </p:sp>
      <p:sp>
        <p:nvSpPr>
          <p:cNvPr id="11"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1173428" y="335476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Les usages politiques du château se poursuivent ensuite, au gré des régimes que connaît la France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siècle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31546" y="4431983"/>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 Second Empire développe le caractère fastueux de Versailles pour accueillir des fêtes et réceptions officielles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6" y="5386090"/>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Versailles est choisi pour être le théâtre d’évènements historiques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2" name="ZoneTexte 11">
            <a:extLst>
              <a:ext uri="{FF2B5EF4-FFF2-40B4-BE49-F238E27FC236}">
                <a16:creationId xmlns:a16="http://schemas.microsoft.com/office/drawing/2014/main" id="{15848668-F64F-4019-BEAE-74793B0755D9}"/>
              </a:ext>
            </a:extLst>
          </p:cNvPr>
          <p:cNvSpPr txBox="1">
            <a:spLocks noChangeArrowheads="1"/>
          </p:cNvSpPr>
          <p:nvPr/>
        </p:nvSpPr>
        <p:spPr bwMode="auto">
          <a:xfrm>
            <a:off x="2431546" y="6263828"/>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la III</a:t>
            </a:r>
            <a:r>
              <a:rPr lang="fr-FR" altLang="fr-FR" sz="2800" baseline="30000" dirty="0" smtClean="0">
                <a:latin typeface="Times New Roman"/>
                <a:cs typeface="Times New Roman"/>
              </a:rPr>
              <a:t>e</a:t>
            </a:r>
            <a:r>
              <a:rPr lang="fr-FR" altLang="fr-FR" sz="2800" dirty="0" smtClean="0">
                <a:latin typeface="Times New Roman"/>
                <a:cs typeface="Times New Roman"/>
              </a:rPr>
              <a:t> République confère un rôle politique à Versailles</a:t>
            </a:r>
            <a:endParaRPr lang="fr-FR" altLang="fr-FR" sz="2800" dirty="0">
              <a:latin typeface="Times New Roman" panose="02020603050405020304" pitchFamily="18" charset="0"/>
              <a:cs typeface="Times New Roman" panose="02020603050405020304" pitchFamily="18" charset="0"/>
            </a:endParaRPr>
          </a:p>
        </p:txBody>
      </p:sp>
      <p:sp>
        <p:nvSpPr>
          <p:cNvPr id="13" name="ZoneTexte 12">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Tree>
    <p:extLst>
      <p:ext uri="{BB962C8B-B14F-4D97-AF65-F5344CB8AC3E}">
        <p14:creationId xmlns:p14="http://schemas.microsoft.com/office/powerpoint/2010/main" val="12672578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725885" y="-20972"/>
            <a:ext cx="8155311" cy="6878972"/>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205511" y="13691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5 p. 297</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5" name="Rectangle 4"/>
          <p:cNvSpPr/>
          <p:nvPr/>
        </p:nvSpPr>
        <p:spPr>
          <a:xfrm>
            <a:off x="0" y="2820739"/>
            <a:ext cx="3725885" cy="1477328"/>
          </a:xfrm>
          <a:prstGeom prst="rect">
            <a:avLst/>
          </a:prstGeom>
        </p:spPr>
        <p:txBody>
          <a:bodyPr wrap="square">
            <a:spAutoFit/>
          </a:bodyPr>
          <a:lstStyle/>
          <a:p>
            <a:pPr algn="ctr"/>
            <a:r>
              <a:rPr lang="fr-FR" dirty="0">
                <a:hlinkClick r:id="rId3"/>
              </a:rPr>
              <a:t>https://</a:t>
            </a:r>
            <a:r>
              <a:rPr lang="fr-FR" dirty="0" smtClean="0">
                <a:hlinkClick r:id="rId3"/>
              </a:rPr>
              <a:t>www.francetvinfo.fr/politique/emmanuel-macron/a-versailles-140-grands-patrons-seduits-par-macron-et-la-france_2575684.html</a:t>
            </a:r>
            <a:endParaRPr lang="fr-FR" dirty="0" smtClean="0"/>
          </a:p>
          <a:p>
            <a:pPr algn="ctr"/>
            <a:endParaRPr lang="fr-FR" dirty="0"/>
          </a:p>
        </p:txBody>
      </p:sp>
    </p:spTree>
    <p:extLst>
      <p:ext uri="{BB962C8B-B14F-4D97-AF65-F5344CB8AC3E}">
        <p14:creationId xmlns:p14="http://schemas.microsoft.com/office/powerpoint/2010/main" val="39185743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château, abandonné lors de la Révolution française, est mis en valeur par Louis-Philippe (Monarchie de Juillet)</a:t>
            </a:r>
            <a:endParaRPr lang="fr-FR" sz="3200" b="1" dirty="0">
              <a:solidFill>
                <a:srgbClr val="00B0F0"/>
              </a:solidFill>
              <a:latin typeface="Times New Roman" pitchFamily="18" charset="0"/>
              <a:cs typeface="Times New Roman" pitchFamily="18" charset="0"/>
            </a:endParaRPr>
          </a:p>
        </p:txBody>
      </p:sp>
      <p:sp>
        <p:nvSpPr>
          <p:cNvPr id="11"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1173428" y="335476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Les usages politiques du château se poursuivent ensuite, au gré des régimes que connaît la France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siècle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31546" y="443198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2</a:t>
            </a:r>
            <a:r>
              <a:rPr lang="fr-FR" altLang="fr-FR" sz="2800" baseline="30000" dirty="0" smtClean="0">
                <a:solidFill>
                  <a:schemeClr val="tx1">
                    <a:lumMod val="65000"/>
                    <a:lumOff val="35000"/>
                  </a:schemeClr>
                </a:solidFill>
                <a:latin typeface="Times New Roman"/>
                <a:cs typeface="Times New Roman"/>
              </a:rPr>
              <a:t>nd</a:t>
            </a:r>
            <a:r>
              <a:rPr lang="fr-FR" altLang="fr-FR" sz="2800" dirty="0" smtClean="0">
                <a:solidFill>
                  <a:schemeClr val="tx1">
                    <a:lumMod val="65000"/>
                    <a:lumOff val="35000"/>
                  </a:schemeClr>
                </a:solidFill>
                <a:latin typeface="Times New Roman"/>
                <a:cs typeface="Times New Roman"/>
              </a:rPr>
              <a:t> Empire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6" y="4955203"/>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Versailles est choisi pour être le théâtre d’évènements historiques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2" name="ZoneTexte 11">
            <a:extLst>
              <a:ext uri="{FF2B5EF4-FFF2-40B4-BE49-F238E27FC236}">
                <a16:creationId xmlns:a16="http://schemas.microsoft.com/office/drawing/2014/main" id="{15848668-F64F-4019-BEAE-74793B0755D9}"/>
              </a:ext>
            </a:extLst>
          </p:cNvPr>
          <p:cNvSpPr txBox="1">
            <a:spLocks noChangeArrowheads="1"/>
          </p:cNvSpPr>
          <p:nvPr/>
        </p:nvSpPr>
        <p:spPr bwMode="auto">
          <a:xfrm>
            <a:off x="2431546" y="5873442"/>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la III</a:t>
            </a:r>
            <a:r>
              <a:rPr lang="fr-FR" altLang="fr-FR" sz="2800" baseline="30000" dirty="0" smtClean="0">
                <a:solidFill>
                  <a:schemeClr val="tx1">
                    <a:lumMod val="65000"/>
                    <a:lumOff val="35000"/>
                  </a:schemeClr>
                </a:solidFill>
                <a:latin typeface="Times New Roman"/>
                <a:cs typeface="Times New Roman"/>
              </a:rPr>
              <a:t>e</a:t>
            </a:r>
            <a:r>
              <a:rPr lang="fr-FR" altLang="fr-FR" sz="2800" dirty="0" smtClean="0">
                <a:solidFill>
                  <a:schemeClr val="tx1">
                    <a:lumMod val="65000"/>
                    <a:lumOff val="35000"/>
                  </a:schemeClr>
                </a:solidFill>
                <a:latin typeface="Times New Roman"/>
                <a:cs typeface="Times New Roman"/>
              </a:rPr>
              <a:t> République confère un rôle politique à Versailles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3" name="ZoneTexte 12">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
        <p:nvSpPr>
          <p:cNvPr id="14" name="ZoneTexte 13">
            <a:extLst>
              <a:ext uri="{FF2B5EF4-FFF2-40B4-BE49-F238E27FC236}">
                <a16:creationId xmlns:a16="http://schemas.microsoft.com/office/drawing/2014/main" id="{15848668-F64F-4019-BEAE-74793B0755D9}"/>
              </a:ext>
            </a:extLst>
          </p:cNvPr>
          <p:cNvSpPr txBox="1">
            <a:spLocks noChangeArrowheads="1"/>
          </p:cNvSpPr>
          <p:nvPr/>
        </p:nvSpPr>
        <p:spPr bwMode="auto">
          <a:xfrm>
            <a:off x="2431546" y="633478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Versailles sert encore d’écrin au pouvoir</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2213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842517" y="0"/>
            <a:ext cx="9349483" cy="6858000"/>
          </a:xfrm>
          <a:prstGeom prst="rect">
            <a:avLst/>
          </a:prstGeom>
        </p:spPr>
      </p:pic>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9FD190F1-9CDD-4847-B6ED-6C5014517F93}"/>
              </a:ext>
            </a:extLst>
          </p:cNvPr>
          <p:cNvSpPr txBox="1">
            <a:spLocks noChangeArrowheads="1"/>
          </p:cNvSpPr>
          <p:nvPr/>
        </p:nvSpPr>
        <p:spPr bwMode="auto">
          <a:xfrm>
            <a:off x="-56984" y="2002221"/>
            <a:ext cx="289950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800" b="1" dirty="0" smtClean="0">
                <a:latin typeface="Times New Roman" panose="02020603050405020304" pitchFamily="18" charset="0"/>
                <a:cs typeface="Times New Roman" panose="02020603050405020304" pitchFamily="18" charset="0"/>
              </a:rPr>
              <a:t>Document complémentaire 7</a:t>
            </a:r>
            <a:endParaRPr lang="fr-FR" altLang="fr-FR" sz="2800" b="1" dirty="0">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A72B2139-25F7-42CC-ABEB-1E884973B041}"/>
              </a:ext>
            </a:extLst>
          </p:cNvPr>
          <p:cNvSpPr txBox="1"/>
          <p:nvPr/>
        </p:nvSpPr>
        <p:spPr>
          <a:xfrm>
            <a:off x="-56984" y="6232641"/>
            <a:ext cx="2890345"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Magnard </a:t>
            </a: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57338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 atout du soft-power français</a:t>
            </a:r>
            <a:endParaRPr lang="fr-FR" sz="3600" b="1" i="1" u="sng"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8251786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0325528" y="189187"/>
            <a:ext cx="1960180"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latin typeface="Times New Roman" pitchFamily="18" charset="0"/>
                <a:cs typeface="Times New Roman" pitchFamily="18" charset="0"/>
              </a:rPr>
              <a:t>Document </a:t>
            </a:r>
            <a:r>
              <a:rPr lang="fr-FR" sz="2800" b="1" dirty="0" err="1" smtClean="0">
                <a:latin typeface="Times New Roman" pitchFamily="18" charset="0"/>
                <a:cs typeface="Times New Roman" pitchFamily="18" charset="0"/>
              </a:rPr>
              <a:t>compl</a:t>
            </a:r>
            <a:r>
              <a:rPr lang="fr-FR" sz="2800" b="1" dirty="0" smtClean="0">
                <a:latin typeface="Times New Roman" pitchFamily="18" charset="0"/>
                <a:cs typeface="Times New Roman" pitchFamily="18" charset="0"/>
              </a:rPr>
              <a:t>. 1</a:t>
            </a:r>
          </a:p>
          <a:p>
            <a:pPr algn="ctr"/>
            <a:endParaRPr lang="fr-FR" sz="2800" b="1" dirty="0">
              <a:latin typeface="Times New Roman" pitchFamily="18" charset="0"/>
              <a:cs typeface="Times New Roman" pitchFamily="18" charset="0"/>
            </a:endParaRPr>
          </a:p>
          <a:p>
            <a:pPr algn="ctr"/>
            <a:endParaRPr lang="fr-FR" sz="2800" b="1" dirty="0" smtClean="0">
              <a:latin typeface="Times New Roman" pitchFamily="18" charset="0"/>
              <a:cs typeface="Times New Roman" pitchFamily="18" charset="0"/>
            </a:endParaRPr>
          </a:p>
          <a:p>
            <a:pPr algn="ctr"/>
            <a:r>
              <a:rPr lang="fr-FR" sz="2400" i="1" dirty="0" smtClean="0">
                <a:latin typeface="Times New Roman" pitchFamily="18" charset="0"/>
                <a:cs typeface="Times New Roman" pitchFamily="18" charset="0"/>
              </a:rPr>
              <a:t>Objet restauré lors de la dernière campagne « Grand Versailles » consacrée notamment à la Galerie des Glaces, château de Versailles.</a:t>
            </a:r>
            <a:endParaRPr lang="fr-FR" sz="2400" i="1" dirty="0">
              <a:latin typeface="Times New Roman" pitchFamily="18" charset="0"/>
              <a:cs typeface="Times New Roman" pitchFamily="18" charset="0"/>
            </a:endParaRPr>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0325528" cy="6858000"/>
          </a:xfrm>
          <a:prstGeom prst="rect">
            <a:avLst/>
          </a:prstGeom>
        </p:spPr>
      </p:pic>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018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3370" y="-20972"/>
            <a:ext cx="5348630" cy="3552448"/>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6620282" y="5093210"/>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3 p. 297</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pic>
        <p:nvPicPr>
          <p:cNvPr id="3" name="Image 2"/>
          <p:cNvPicPr>
            <a:picLocks noChangeAspect="1"/>
          </p:cNvPicPr>
          <p:nvPr/>
        </p:nvPicPr>
        <p:blipFill>
          <a:blip r:embed="rId3"/>
          <a:stretch>
            <a:fillRect/>
          </a:stretch>
        </p:blipFill>
        <p:spPr>
          <a:xfrm>
            <a:off x="3727721" y="-1"/>
            <a:ext cx="3162228" cy="6858000"/>
          </a:xfrm>
          <a:prstGeom prst="rect">
            <a:avLst/>
          </a:prstGeom>
        </p:spPr>
      </p:pic>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942401" y="2187877"/>
            <a:ext cx="5612523" cy="3727720"/>
          </a:xfrm>
          <a:prstGeom prst="rect">
            <a:avLst/>
          </a:prstGeom>
        </p:spPr>
      </p:pic>
    </p:spTree>
    <p:extLst>
      <p:ext uri="{BB962C8B-B14F-4D97-AF65-F5344CB8AC3E}">
        <p14:creationId xmlns:p14="http://schemas.microsoft.com/office/powerpoint/2010/main" val="227435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70C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18761627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5848668-F64F-4019-BEAE-74793B0755D9}"/>
              </a:ext>
            </a:extLst>
          </p:cNvPr>
          <p:cNvSpPr txBox="1">
            <a:spLocks noChangeArrowheads="1"/>
          </p:cNvSpPr>
          <p:nvPr/>
        </p:nvSpPr>
        <p:spPr bwMode="auto">
          <a:xfrm>
            <a:off x="2431545" y="2154436"/>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c’était le but du musée voulu par Louis-Philippe</a:t>
            </a:r>
            <a:endParaRPr lang="fr-FR" altLang="fr-FR" sz="2800"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30808119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2" y="0"/>
            <a:ext cx="8228158" cy="6858000"/>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8228156" y="0"/>
            <a:ext cx="396384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Photographie p. 293 et biographies p. 292</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pic>
        <p:nvPicPr>
          <p:cNvPr id="8" name="Image 7"/>
          <p:cNvPicPr>
            <a:picLocks noChangeAspect="1"/>
          </p:cNvPicPr>
          <p:nvPr/>
        </p:nvPicPr>
        <p:blipFill>
          <a:blip r:embed="rId3"/>
          <a:stretch>
            <a:fillRect/>
          </a:stretch>
        </p:blipFill>
        <p:spPr>
          <a:xfrm>
            <a:off x="8252412" y="1079937"/>
            <a:ext cx="3939588" cy="5778063"/>
          </a:xfrm>
          <a:prstGeom prst="rect">
            <a:avLst/>
          </a:prstGeom>
        </p:spPr>
      </p:pic>
    </p:spTree>
    <p:extLst>
      <p:ext uri="{BB962C8B-B14F-4D97-AF65-F5344CB8AC3E}">
        <p14:creationId xmlns:p14="http://schemas.microsoft.com/office/powerpoint/2010/main" val="2058741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5848668-F64F-4019-BEAE-74793B0755D9}"/>
              </a:ext>
            </a:extLst>
          </p:cNvPr>
          <p:cNvSpPr txBox="1">
            <a:spLocks noChangeArrowheads="1"/>
          </p:cNvSpPr>
          <p:nvPr/>
        </p:nvSpPr>
        <p:spPr bwMode="auto">
          <a:xfrm>
            <a:off x="2431545" y="2154436"/>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c’est l’objectif premier du musée voulu par Louis-Philippe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273921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au début du XX</a:t>
            </a:r>
            <a:r>
              <a:rPr lang="fr-FR" altLang="fr-FR" sz="2800" baseline="30000" dirty="0" smtClean="0">
                <a:latin typeface="Times New Roman"/>
                <a:cs typeface="Times New Roman"/>
              </a:rPr>
              <a:t>e</a:t>
            </a:r>
            <a:r>
              <a:rPr lang="fr-FR" altLang="fr-FR" sz="2800" dirty="0" smtClean="0">
                <a:latin typeface="Times New Roman"/>
                <a:cs typeface="Times New Roman"/>
              </a:rPr>
              <a:t> siècle volonté de recréer le passé du lieu </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88254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5848668-F64F-4019-BEAE-74793B0755D9}"/>
              </a:ext>
            </a:extLst>
          </p:cNvPr>
          <p:cNvSpPr txBox="1">
            <a:spLocks noChangeArrowheads="1"/>
          </p:cNvSpPr>
          <p:nvPr/>
        </p:nvSpPr>
        <p:spPr bwMode="auto">
          <a:xfrm>
            <a:off x="2431545" y="2154436"/>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c’est l’objectif premier du musée voulu par Louis-Philippe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273921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au début du XX</a:t>
            </a:r>
            <a:r>
              <a:rPr lang="fr-FR" altLang="fr-FR" sz="2800" baseline="30000" dirty="0" smtClean="0">
                <a:solidFill>
                  <a:schemeClr val="tx1">
                    <a:lumMod val="65000"/>
                    <a:lumOff val="35000"/>
                  </a:schemeClr>
                </a:solidFill>
                <a:latin typeface="Times New Roman"/>
                <a:cs typeface="Times New Roman"/>
              </a:rPr>
              <a:t>e</a:t>
            </a:r>
            <a:r>
              <a:rPr lang="fr-FR" altLang="fr-FR" sz="2800" dirty="0" smtClean="0">
                <a:solidFill>
                  <a:schemeClr val="tx1">
                    <a:lumMod val="65000"/>
                    <a:lumOff val="35000"/>
                  </a:schemeClr>
                </a:solidFill>
                <a:latin typeface="Times New Roman"/>
                <a:cs typeface="Times New Roman"/>
              </a:rPr>
              <a:t> siècle volonté de recréer le passé du lieu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31545" y="3323984"/>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obtention d’une reconnaissance internationale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26378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205511" y="13691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4 p. 297</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pic>
        <p:nvPicPr>
          <p:cNvPr id="3" name="Image 2"/>
          <p:cNvPicPr>
            <a:picLocks noChangeAspect="1"/>
          </p:cNvPicPr>
          <p:nvPr/>
        </p:nvPicPr>
        <p:blipFill>
          <a:blip r:embed="rId2"/>
          <a:stretch>
            <a:fillRect/>
          </a:stretch>
        </p:blipFill>
        <p:spPr>
          <a:xfrm>
            <a:off x="4204653" y="0"/>
            <a:ext cx="7515749" cy="6858000"/>
          </a:xfrm>
          <a:prstGeom prst="rect">
            <a:avLst/>
          </a:prstGeom>
        </p:spPr>
      </p:pic>
      <p:sp>
        <p:nvSpPr>
          <p:cNvPr id="4" name="Rectangle 3"/>
          <p:cNvSpPr/>
          <p:nvPr/>
        </p:nvSpPr>
        <p:spPr>
          <a:xfrm>
            <a:off x="42557" y="2597948"/>
            <a:ext cx="3615044" cy="923330"/>
          </a:xfrm>
          <a:prstGeom prst="rect">
            <a:avLst/>
          </a:prstGeom>
        </p:spPr>
        <p:txBody>
          <a:bodyPr wrap="square">
            <a:spAutoFit/>
          </a:bodyPr>
          <a:lstStyle/>
          <a:p>
            <a:pPr algn="ctr"/>
            <a:r>
              <a:rPr lang="fr-FR" dirty="0">
                <a:hlinkClick r:id="rId3"/>
              </a:rPr>
              <a:t>https://</a:t>
            </a:r>
            <a:r>
              <a:rPr lang="fr-FR" dirty="0" smtClean="0">
                <a:hlinkClick r:id="rId3"/>
              </a:rPr>
              <a:t>www.youtube.com/watch?v=CEyttf-JvJw</a:t>
            </a:r>
            <a:endParaRPr lang="fr-FR" dirty="0" smtClean="0"/>
          </a:p>
          <a:p>
            <a:pPr algn="ctr"/>
            <a:endParaRPr lang="fr-FR" dirty="0"/>
          </a:p>
        </p:txBody>
      </p:sp>
    </p:spTree>
    <p:extLst>
      <p:ext uri="{BB962C8B-B14F-4D97-AF65-F5344CB8AC3E}">
        <p14:creationId xmlns:p14="http://schemas.microsoft.com/office/powerpoint/2010/main" val="26757620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5848668-F64F-4019-BEAE-74793B0755D9}"/>
              </a:ext>
            </a:extLst>
          </p:cNvPr>
          <p:cNvSpPr txBox="1">
            <a:spLocks noChangeArrowheads="1"/>
          </p:cNvSpPr>
          <p:nvPr/>
        </p:nvSpPr>
        <p:spPr bwMode="auto">
          <a:xfrm>
            <a:off x="2431545" y="2154436"/>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c’est l’objectif premier du musée voulu par Louis-Philippe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273921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au début du XX</a:t>
            </a:r>
            <a:r>
              <a:rPr lang="fr-FR" altLang="fr-FR" sz="2800" baseline="30000" dirty="0" smtClean="0">
                <a:solidFill>
                  <a:schemeClr val="tx1">
                    <a:lumMod val="65000"/>
                    <a:lumOff val="35000"/>
                  </a:schemeClr>
                </a:solidFill>
                <a:latin typeface="Times New Roman"/>
                <a:cs typeface="Times New Roman"/>
              </a:rPr>
              <a:t>e</a:t>
            </a:r>
            <a:r>
              <a:rPr lang="fr-FR" altLang="fr-FR" sz="2800" dirty="0" smtClean="0">
                <a:solidFill>
                  <a:schemeClr val="tx1">
                    <a:lumMod val="65000"/>
                    <a:lumOff val="35000"/>
                  </a:schemeClr>
                </a:solidFill>
                <a:latin typeface="Times New Roman"/>
                <a:cs typeface="Times New Roman"/>
              </a:rPr>
              <a:t> siècle volonté de recréer le passé du lieu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31545" y="3323984"/>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obtention d’une reconnaissance internationale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5" y="3908758"/>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mise en tourisme et modernisation de la muséographie sont toujours d’actualité</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89671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055" y="0"/>
            <a:ext cx="8572500" cy="6858000"/>
          </a:xfrm>
          <a:prstGeom prst="rect">
            <a:avLst/>
          </a:prstGeom>
        </p:spPr>
      </p:pic>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8882554" y="-20972"/>
            <a:ext cx="330944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latin typeface="Times New Roman" pitchFamily="18" charset="0"/>
                <a:cs typeface="Times New Roman" pitchFamily="18" charset="0"/>
              </a:rPr>
              <a:t>Doc </a:t>
            </a:r>
            <a:r>
              <a:rPr lang="fr-FR" sz="2800" b="1" dirty="0" err="1" smtClean="0">
                <a:latin typeface="Times New Roman" pitchFamily="18" charset="0"/>
                <a:cs typeface="Times New Roman" pitchFamily="18" charset="0"/>
              </a:rPr>
              <a:t>compl</a:t>
            </a:r>
            <a:r>
              <a:rPr lang="fr-FR" sz="2800" b="1" dirty="0" smtClean="0">
                <a:latin typeface="Times New Roman" pitchFamily="18" charset="0"/>
                <a:cs typeface="Times New Roman" pitchFamily="18" charset="0"/>
              </a:rPr>
              <a:t>. 8</a:t>
            </a:r>
          </a:p>
          <a:p>
            <a:pPr algn="ctr"/>
            <a:endParaRPr lang="fr-FR" sz="2800" b="1" dirty="0">
              <a:latin typeface="Times New Roman" pitchFamily="18" charset="0"/>
              <a:cs typeface="Times New Roman" pitchFamily="18" charset="0"/>
            </a:endParaRPr>
          </a:p>
          <a:p>
            <a:pPr algn="ctr"/>
            <a:r>
              <a:rPr lang="fr-FR" sz="2800" i="1" dirty="0" smtClean="0">
                <a:latin typeface="Times New Roman" pitchFamily="18" charset="0"/>
                <a:cs typeface="Times New Roman" pitchFamily="18" charset="0"/>
              </a:rPr>
              <a:t>Spectacle vivant à Versailles : académie équestre dirigée par </a:t>
            </a:r>
            <a:r>
              <a:rPr lang="fr-FR" sz="2800" i="1" dirty="0" err="1" smtClean="0">
                <a:latin typeface="Times New Roman" pitchFamily="18" charset="0"/>
                <a:cs typeface="Times New Roman" pitchFamily="18" charset="0"/>
              </a:rPr>
              <a:t>Bartabas</a:t>
            </a:r>
            <a:r>
              <a:rPr lang="fr-FR" sz="2800" i="1" dirty="0" smtClean="0">
                <a:latin typeface="Times New Roman" pitchFamily="18" charset="0"/>
                <a:cs typeface="Times New Roman" pitchFamily="18" charset="0"/>
              </a:rPr>
              <a:t>, composée exclusivement d’écuyères, installée dans les Grandes écuries depuis 2003</a:t>
            </a:r>
            <a:endParaRPr lang="fr-FR" sz="2800" i="1" dirty="0">
              <a:latin typeface="Times New Roman" pitchFamily="18" charset="0"/>
              <a:cs typeface="Times New Roman" pitchFamily="18" charset="0"/>
            </a:endParaRPr>
          </a:p>
        </p:txBody>
      </p:sp>
    </p:spTree>
    <p:extLst>
      <p:ext uri="{BB962C8B-B14F-4D97-AF65-F5344CB8AC3E}">
        <p14:creationId xmlns:p14="http://schemas.microsoft.com/office/powerpoint/2010/main" val="31586873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1974465" y="0"/>
            <a:ext cx="10217535" cy="6858000"/>
          </a:xfrm>
          <a:prstGeom prst="rect">
            <a:avLst/>
          </a:prstGeom>
        </p:spPr>
      </p:pic>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686" y="1504913"/>
            <a:ext cx="197277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i="1" dirty="0" smtClean="0">
                <a:latin typeface="Times New Roman" pitchFamily="18" charset="0"/>
                <a:cs typeface="Times New Roman" pitchFamily="18" charset="0"/>
              </a:rPr>
              <a:t>Rame du RER C décorée sur le thème du château de Versailles</a:t>
            </a:r>
            <a:endParaRPr lang="fr-FR" sz="2800" i="1" dirty="0">
              <a:latin typeface="Times New Roman" pitchFamily="18" charset="0"/>
              <a:cs typeface="Times New Roman" pitchFamily="18" charset="0"/>
            </a:endParaRPr>
          </a:p>
        </p:txBody>
      </p:sp>
    </p:spTree>
    <p:extLst>
      <p:ext uri="{BB962C8B-B14F-4D97-AF65-F5344CB8AC3E}">
        <p14:creationId xmlns:p14="http://schemas.microsoft.com/office/powerpoint/2010/main" val="159484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2852" y="0"/>
            <a:ext cx="9459148" cy="6881700"/>
          </a:xfrm>
          <a:prstGeom prst="rect">
            <a:avLst/>
          </a:prstGeom>
        </p:spPr>
      </p:pic>
      <p:sp>
        <p:nvSpPr>
          <p:cNvPr id="7" name="ZoneTexte 6">
            <a:extLst>
              <a:ext uri="{FF2B5EF4-FFF2-40B4-BE49-F238E27FC236}">
                <a16:creationId xmlns:a16="http://schemas.microsoft.com/office/drawing/2014/main" id="{27163FFA-5B9A-4D1C-8C55-DDC2ABC8906A}"/>
              </a:ext>
            </a:extLst>
          </p:cNvPr>
          <p:cNvSpPr txBox="1"/>
          <p:nvPr/>
        </p:nvSpPr>
        <p:spPr>
          <a:xfrm>
            <a:off x="-2" y="6173814"/>
            <a:ext cx="3267848" cy="707886"/>
          </a:xfrm>
          <a:prstGeom prst="rect">
            <a:avLst/>
          </a:prstGeom>
          <a:noFill/>
        </p:spPr>
        <p:txBody>
          <a:bodyPr wrap="square" rtlCol="0">
            <a:spAutoFit/>
          </a:bodyPr>
          <a:lstStyle/>
          <a:p>
            <a:pPr algn="ctr"/>
            <a:r>
              <a:rPr lang="fr-FR" sz="2000" dirty="0">
                <a:latin typeface="Times New Roman" pitchFamily="18" charset="0"/>
                <a:cs typeface="Times New Roman" pitchFamily="18" charset="0"/>
              </a:rPr>
              <a:t>Source : manuel 1</a:t>
            </a:r>
            <a:r>
              <a:rPr lang="fr-FR" sz="2000" baseline="30000" dirty="0">
                <a:latin typeface="Times New Roman" pitchFamily="18" charset="0"/>
                <a:cs typeface="Times New Roman" pitchFamily="18" charset="0"/>
              </a:rPr>
              <a:t>ère</a:t>
            </a:r>
            <a:r>
              <a:rPr lang="fr-FR" sz="2000" dirty="0">
                <a:latin typeface="Times New Roman" pitchFamily="18" charset="0"/>
                <a:cs typeface="Times New Roman" pitchFamily="18" charset="0"/>
              </a:rPr>
              <a:t> éditions </a:t>
            </a:r>
            <a:r>
              <a:rPr lang="fr-FR" sz="2000" dirty="0" smtClean="0">
                <a:latin typeface="Times New Roman" pitchFamily="18" charset="0"/>
                <a:cs typeface="Times New Roman" pitchFamily="18" charset="0"/>
              </a:rPr>
              <a:t>Nathan coll. Le </a:t>
            </a:r>
            <a:r>
              <a:rPr lang="fr-FR" sz="2000" dirty="0" err="1" smtClean="0">
                <a:latin typeface="Times New Roman" pitchFamily="18" charset="0"/>
                <a:cs typeface="Times New Roman" pitchFamily="18" charset="0"/>
              </a:rPr>
              <a:t>Quintrec</a:t>
            </a:r>
            <a:endParaRPr lang="fr-FR" sz="1600" dirty="0">
              <a:latin typeface="Times New Roman" pitchFamily="18" charset="0"/>
              <a:cs typeface="Times New Roman" pitchFamily="18" charset="0"/>
            </a:endParaRPr>
          </a:p>
        </p:txBody>
      </p:sp>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2" y="2302077"/>
            <a:ext cx="29481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latin typeface="Times New Roman" pitchFamily="18" charset="0"/>
                <a:cs typeface="Times New Roman" pitchFamily="18" charset="0"/>
              </a:rPr>
              <a:t>Document complémentaire 2</a:t>
            </a:r>
            <a:endParaRPr lang="fr-FR"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33245642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646387" y="514075"/>
            <a:ext cx="11545614" cy="6343925"/>
          </a:xfrm>
          <a:prstGeom prst="rect">
            <a:avLst/>
          </a:prstGeom>
        </p:spPr>
      </p:pic>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646387" y="-20972"/>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latin typeface="Times New Roman" pitchFamily="18" charset="0"/>
                <a:cs typeface="Times New Roman" pitchFamily="18" charset="0"/>
              </a:rPr>
              <a:t>Docs </a:t>
            </a:r>
            <a:r>
              <a:rPr lang="fr-FR" sz="2800" b="1" dirty="0" err="1" smtClean="0">
                <a:latin typeface="Times New Roman" pitchFamily="18" charset="0"/>
                <a:cs typeface="Times New Roman" pitchFamily="18" charset="0"/>
              </a:rPr>
              <a:t>compl</a:t>
            </a:r>
            <a:r>
              <a:rPr lang="fr-FR" sz="2800" b="1" dirty="0" smtClean="0">
                <a:latin typeface="Times New Roman" pitchFamily="18" charset="0"/>
                <a:cs typeface="Times New Roman" pitchFamily="18" charset="0"/>
              </a:rPr>
              <a:t>. 9 et 10</a:t>
            </a:r>
            <a:endParaRPr lang="fr-FR" sz="2800" b="1" dirty="0">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A72B2139-25F7-42CC-ABEB-1E884973B041}"/>
              </a:ext>
            </a:extLst>
          </p:cNvPr>
          <p:cNvSpPr txBox="1"/>
          <p:nvPr/>
        </p:nvSpPr>
        <p:spPr>
          <a:xfrm>
            <a:off x="8907545" y="2919860"/>
            <a:ext cx="3132227"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Hachette p. 262</a:t>
            </a: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1419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5848668-F64F-4019-BEAE-74793B0755D9}"/>
              </a:ext>
            </a:extLst>
          </p:cNvPr>
          <p:cNvSpPr txBox="1">
            <a:spLocks noChangeArrowheads="1"/>
          </p:cNvSpPr>
          <p:nvPr/>
        </p:nvSpPr>
        <p:spPr bwMode="auto">
          <a:xfrm>
            <a:off x="2431545" y="2154436"/>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c’est l’objectif premier du musée voulu par Louis-Philippe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273921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au début du XX</a:t>
            </a:r>
            <a:r>
              <a:rPr lang="fr-FR" altLang="fr-FR" sz="2800" baseline="30000" dirty="0" smtClean="0">
                <a:solidFill>
                  <a:schemeClr val="tx1">
                    <a:lumMod val="65000"/>
                    <a:lumOff val="35000"/>
                  </a:schemeClr>
                </a:solidFill>
                <a:latin typeface="Times New Roman"/>
                <a:cs typeface="Times New Roman"/>
              </a:rPr>
              <a:t>e</a:t>
            </a:r>
            <a:r>
              <a:rPr lang="fr-FR" altLang="fr-FR" sz="2800" dirty="0" smtClean="0">
                <a:solidFill>
                  <a:schemeClr val="tx1">
                    <a:lumMod val="65000"/>
                    <a:lumOff val="35000"/>
                  </a:schemeClr>
                </a:solidFill>
                <a:latin typeface="Times New Roman"/>
                <a:cs typeface="Times New Roman"/>
              </a:rPr>
              <a:t> siècle volonté de recréer le passé du lieu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31545" y="3323984"/>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obtention d’une reconnaissance internationale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5" y="3908758"/>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mise en tourisme et modernisation de la muséographie sont toujours d’actualité</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31545" y="4924419"/>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Versailles est aujourd’hui le 3</a:t>
            </a:r>
            <a:r>
              <a:rPr lang="fr-FR" altLang="fr-FR" sz="2800" baseline="30000" dirty="0" smtClean="0">
                <a:latin typeface="Times New Roman"/>
                <a:cs typeface="Times New Roman"/>
              </a:rPr>
              <a:t>e</a:t>
            </a:r>
            <a:r>
              <a:rPr lang="fr-FR" altLang="fr-FR" sz="2800" dirty="0" smtClean="0">
                <a:latin typeface="Times New Roman"/>
                <a:cs typeface="Times New Roman"/>
              </a:rPr>
              <a:t> site le plus visité de France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56873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cstate="print">
            <a:extLst>
              <a:ext uri="{28A0092B-C50C-407E-A947-70E740481C1C}">
                <a14:useLocalDpi xmlns:a14="http://schemas.microsoft.com/office/drawing/2010/main" val="0"/>
              </a:ext>
            </a:extLst>
          </a:blip>
          <a:srcRect l="22489"/>
          <a:stretch/>
        </p:blipFill>
        <p:spPr>
          <a:xfrm>
            <a:off x="4099033" y="-20972"/>
            <a:ext cx="8003373" cy="6858000"/>
          </a:xfrm>
          <a:prstGeom prst="rect">
            <a:avLst/>
          </a:prstGeom>
        </p:spPr>
      </p:pic>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9FD190F1-9CDD-4847-B6ED-6C5014517F93}"/>
              </a:ext>
            </a:extLst>
          </p:cNvPr>
          <p:cNvSpPr txBox="1">
            <a:spLocks noChangeArrowheads="1"/>
          </p:cNvSpPr>
          <p:nvPr/>
        </p:nvSpPr>
        <p:spPr bwMode="auto">
          <a:xfrm>
            <a:off x="178420" y="0"/>
            <a:ext cx="491384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dirty="0" smtClean="0">
                <a:latin typeface="Times New Roman" panose="02020603050405020304" pitchFamily="18" charset="0"/>
                <a:cs typeface="Times New Roman" panose="02020603050405020304" pitchFamily="18" charset="0"/>
              </a:rPr>
              <a:t>Doc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11</a:t>
            </a:r>
            <a:endParaRPr lang="fr-FR" altLang="fr-FR" sz="3200" b="1" dirty="0">
              <a:latin typeface="Times New Roman" panose="02020603050405020304" pitchFamily="18" charset="0"/>
              <a:cs typeface="Times New Roman" panose="02020603050405020304" pitchFamily="18" charset="0"/>
            </a:endParaRPr>
          </a:p>
        </p:txBody>
      </p:sp>
      <p:sp>
        <p:nvSpPr>
          <p:cNvPr id="3" name="Rectangle 2"/>
          <p:cNvSpPr/>
          <p:nvPr/>
        </p:nvSpPr>
        <p:spPr>
          <a:xfrm>
            <a:off x="0" y="2741405"/>
            <a:ext cx="4099033" cy="1200329"/>
          </a:xfrm>
          <a:prstGeom prst="rect">
            <a:avLst/>
          </a:prstGeom>
        </p:spPr>
        <p:txBody>
          <a:bodyPr wrap="square">
            <a:spAutoFit/>
          </a:bodyPr>
          <a:lstStyle/>
          <a:p>
            <a:pPr algn="ctr"/>
            <a:r>
              <a:rPr lang="fr-FR" dirty="0">
                <a:hlinkClick r:id="rId3"/>
              </a:rPr>
              <a:t>https://</a:t>
            </a:r>
            <a:r>
              <a:rPr lang="fr-FR" dirty="0" smtClean="0">
                <a:hlinkClick r:id="rId3"/>
              </a:rPr>
              <a:t>www.francetvinfo.fr/france/l-histoire-en-chiffres-du-chateau-de-versailles_1062907.html</a:t>
            </a:r>
            <a:endParaRPr lang="fr-FR" dirty="0" smtClean="0"/>
          </a:p>
          <a:p>
            <a:endParaRPr lang="fr-FR" dirty="0"/>
          </a:p>
        </p:txBody>
      </p:sp>
    </p:spTree>
    <p:extLst>
      <p:ext uri="{BB962C8B-B14F-4D97-AF65-F5344CB8AC3E}">
        <p14:creationId xmlns:p14="http://schemas.microsoft.com/office/powerpoint/2010/main" val="20307106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1173427" y="215443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fonctionnement du château </a:t>
            </a:r>
            <a:r>
              <a:rPr lang="fr-FR" sz="3200" b="1" dirty="0" smtClean="0">
                <a:solidFill>
                  <a:srgbClr val="0070C0"/>
                </a:solidFill>
                <a:latin typeface="Times New Roman" pitchFamily="18" charset="0"/>
                <a:cs typeface="Times New Roman" pitchFamily="18" charset="0"/>
              </a:rPr>
              <a:t>coûte cher, </a:t>
            </a:r>
            <a:r>
              <a:rPr lang="fr-FR" sz="3200" b="1" dirty="0" smtClean="0">
                <a:solidFill>
                  <a:srgbClr val="0070C0"/>
                </a:solidFill>
                <a:latin typeface="Times New Roman" pitchFamily="18" charset="0"/>
                <a:cs typeface="Times New Roman" pitchFamily="18" charset="0"/>
              </a:rPr>
              <a:t>et suscite des débats</a:t>
            </a:r>
            <a:endParaRPr lang="fr-FR" sz="32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391781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nvPicPr>
        <p:blipFill>
          <a:blip r:embed="rId2"/>
          <a:stretch>
            <a:fillRect/>
          </a:stretch>
        </p:blipFill>
        <p:spPr>
          <a:xfrm>
            <a:off x="0" y="521138"/>
            <a:ext cx="12192000" cy="6057172"/>
          </a:xfrm>
          <a:prstGeom prst="rect">
            <a:avLst/>
          </a:prstGeom>
        </p:spPr>
      </p:pic>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9FD190F1-9CDD-4847-B6ED-6C5014517F93}"/>
              </a:ext>
            </a:extLst>
          </p:cNvPr>
          <p:cNvSpPr txBox="1">
            <a:spLocks noChangeArrowheads="1"/>
          </p:cNvSpPr>
          <p:nvPr/>
        </p:nvSpPr>
        <p:spPr bwMode="auto">
          <a:xfrm>
            <a:off x="178420" y="0"/>
            <a:ext cx="120135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smtClean="0">
                <a:latin typeface="Times New Roman" panose="02020603050405020304" pitchFamily="18" charset="0"/>
                <a:cs typeface="Times New Roman" panose="02020603050405020304" pitchFamily="18" charset="0"/>
              </a:rPr>
              <a:t>Doc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12</a:t>
            </a:r>
            <a:endParaRPr lang="fr-FR" altLang="fr-FR" sz="3200" b="1" dirty="0">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A72B2139-25F7-42CC-ABEB-1E884973B041}"/>
              </a:ext>
            </a:extLst>
          </p:cNvPr>
          <p:cNvSpPr txBox="1"/>
          <p:nvPr/>
        </p:nvSpPr>
        <p:spPr>
          <a:xfrm>
            <a:off x="-1" y="6578310"/>
            <a:ext cx="5612524" cy="369332"/>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Magnard p. 230</a:t>
            </a: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72043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nvPicPr>
        <p:blipFill>
          <a:blip r:embed="rId2"/>
          <a:stretch>
            <a:fillRect/>
          </a:stretch>
        </p:blipFill>
        <p:spPr>
          <a:xfrm>
            <a:off x="0" y="521138"/>
            <a:ext cx="8693122" cy="4318876"/>
          </a:xfrm>
          <a:prstGeom prst="rect">
            <a:avLst/>
          </a:prstGeom>
        </p:spPr>
      </p:pic>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A72B2139-25F7-42CC-ABEB-1E884973B041}"/>
              </a:ext>
            </a:extLst>
          </p:cNvPr>
          <p:cNvSpPr txBox="1"/>
          <p:nvPr/>
        </p:nvSpPr>
        <p:spPr>
          <a:xfrm>
            <a:off x="0" y="6306327"/>
            <a:ext cx="3925614"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Magnard p. 230</a:t>
            </a:r>
            <a:endParaRPr lang="fr-FR" dirty="0">
              <a:latin typeface="Times New Roman" panose="02020603050405020304" pitchFamily="18" charset="0"/>
              <a:cs typeface="Times New Roman" panose="02020603050405020304" pitchFamily="18" charset="0"/>
            </a:endParaRPr>
          </a:p>
        </p:txBody>
      </p:sp>
      <p:pic>
        <p:nvPicPr>
          <p:cNvPr id="11" name="Image 10"/>
          <p:cNvPicPr>
            <a:picLocks noChangeAspect="1"/>
          </p:cNvPicPr>
          <p:nvPr/>
        </p:nvPicPr>
        <p:blipFill>
          <a:blip r:embed="rId3"/>
          <a:stretch>
            <a:fillRect/>
          </a:stretch>
        </p:blipFill>
        <p:spPr>
          <a:xfrm>
            <a:off x="7633154" y="-20972"/>
            <a:ext cx="4558845" cy="6878972"/>
          </a:xfrm>
          <a:prstGeom prst="rect">
            <a:avLst/>
          </a:prstGeom>
        </p:spPr>
      </p:pic>
      <p:pic>
        <p:nvPicPr>
          <p:cNvPr id="12" name="Image 11"/>
          <p:cNvPicPr>
            <a:picLocks noChangeAspect="1"/>
          </p:cNvPicPr>
          <p:nvPr/>
        </p:nvPicPr>
        <p:blipFill>
          <a:blip r:embed="rId4"/>
          <a:stretch>
            <a:fillRect/>
          </a:stretch>
        </p:blipFill>
        <p:spPr>
          <a:xfrm>
            <a:off x="3925615" y="4808938"/>
            <a:ext cx="3700280" cy="2077990"/>
          </a:xfrm>
          <a:prstGeom prst="rect">
            <a:avLst/>
          </a:prstGeom>
        </p:spPr>
      </p:pic>
    </p:spTree>
    <p:extLst>
      <p:ext uri="{BB962C8B-B14F-4D97-AF65-F5344CB8AC3E}">
        <p14:creationId xmlns:p14="http://schemas.microsoft.com/office/powerpoint/2010/main" val="19195086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1173427" y="215443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fonctionnement du château suppose des fonds, et suscite des débats</a:t>
            </a:r>
            <a:endParaRPr lang="fr-FR" sz="3200" b="1" dirty="0">
              <a:solidFill>
                <a:srgbClr val="0070C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323165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comment financer ?</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42753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rectangle 1">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pic>
        <p:nvPicPr>
          <p:cNvPr id="4" name="Image 3"/>
          <p:cNvPicPr>
            <a:picLocks noChangeAspect="1"/>
          </p:cNvPicPr>
          <p:nvPr/>
        </p:nvPicPr>
        <p:blipFill>
          <a:blip r:embed="rId2"/>
          <a:stretch>
            <a:fillRect/>
          </a:stretch>
        </p:blipFill>
        <p:spPr>
          <a:xfrm>
            <a:off x="6819900" y="1352233"/>
            <a:ext cx="5372100" cy="5381625"/>
          </a:xfrm>
          <a:prstGeom prst="rect">
            <a:avLst/>
          </a:prstGeom>
        </p:spPr>
      </p:pic>
      <p:pic>
        <p:nvPicPr>
          <p:cNvPr id="5" name="Image 4"/>
          <p:cNvPicPr>
            <a:picLocks noChangeAspect="1"/>
          </p:cNvPicPr>
          <p:nvPr/>
        </p:nvPicPr>
        <p:blipFill>
          <a:blip r:embed="rId3"/>
          <a:stretch>
            <a:fillRect/>
          </a:stretch>
        </p:blipFill>
        <p:spPr>
          <a:xfrm>
            <a:off x="2932385" y="1352233"/>
            <a:ext cx="4057650" cy="5334000"/>
          </a:xfrm>
          <a:prstGeom prst="rect">
            <a:avLst/>
          </a:prstGeom>
        </p:spPr>
      </p:pic>
      <p:sp>
        <p:nvSpPr>
          <p:cNvPr id="6" name="ZoneTexte 5">
            <a:extLst>
              <a:ext uri="{FF2B5EF4-FFF2-40B4-BE49-F238E27FC236}">
                <a16:creationId xmlns:a16="http://schemas.microsoft.com/office/drawing/2014/main" id="{9FD190F1-9CDD-4847-B6ED-6C5014517F93}"/>
              </a:ext>
            </a:extLst>
          </p:cNvPr>
          <p:cNvSpPr txBox="1">
            <a:spLocks noChangeArrowheads="1"/>
          </p:cNvSpPr>
          <p:nvPr/>
        </p:nvSpPr>
        <p:spPr bwMode="auto">
          <a:xfrm>
            <a:off x="1167616" y="0"/>
            <a:ext cx="1102438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i="1" dirty="0" smtClean="0">
                <a:latin typeface="Times New Roman" panose="02020603050405020304" pitchFamily="18" charset="0"/>
                <a:cs typeface="Times New Roman" panose="02020603050405020304" pitchFamily="18" charset="0"/>
              </a:rPr>
              <a:t>En 2014, </a:t>
            </a:r>
            <a:r>
              <a:rPr lang="fr-FR" altLang="fr-FR" sz="2800" i="1" dirty="0" err="1" smtClean="0">
                <a:latin typeface="Times New Roman" panose="02020603050405020304" pitchFamily="18" charset="0"/>
                <a:cs typeface="Times New Roman" panose="02020603050405020304" pitchFamily="18" charset="0"/>
              </a:rPr>
              <a:t>Kayne</a:t>
            </a:r>
            <a:r>
              <a:rPr lang="fr-FR" altLang="fr-FR" sz="2800" i="1" dirty="0" smtClean="0">
                <a:latin typeface="Times New Roman" panose="02020603050405020304" pitchFamily="18" charset="0"/>
                <a:cs typeface="Times New Roman" panose="02020603050405020304" pitchFamily="18" charset="0"/>
              </a:rPr>
              <a:t> West et Kim Kardashian privatisent le château pour leur fête </a:t>
            </a:r>
            <a:r>
              <a:rPr lang="fr-FR" altLang="fr-FR" sz="2800" i="1" dirty="0" err="1" smtClean="0">
                <a:latin typeface="Times New Roman" panose="02020603050405020304" pitchFamily="18" charset="0"/>
                <a:cs typeface="Times New Roman" panose="02020603050405020304" pitchFamily="18" charset="0"/>
              </a:rPr>
              <a:t>pré-nuptiale</a:t>
            </a:r>
            <a:r>
              <a:rPr lang="fr-FR" altLang="fr-FR" sz="2800" i="1" dirty="0" smtClean="0">
                <a:latin typeface="Times New Roman" panose="02020603050405020304" pitchFamily="18" charset="0"/>
                <a:cs typeface="Times New Roman" panose="02020603050405020304" pitchFamily="18" charset="0"/>
              </a:rPr>
              <a:t>, pour 15 000 euros. Ils invitent la chanteuse Lana </a:t>
            </a:r>
            <a:r>
              <a:rPr lang="fr-FR" altLang="fr-FR" sz="2800" i="1" dirty="0" err="1" smtClean="0">
                <a:latin typeface="Times New Roman" panose="02020603050405020304" pitchFamily="18" charset="0"/>
                <a:cs typeface="Times New Roman" panose="02020603050405020304" pitchFamily="18" charset="0"/>
              </a:rPr>
              <a:t>del</a:t>
            </a:r>
            <a:r>
              <a:rPr lang="fr-FR" altLang="fr-FR" sz="2800" i="1" dirty="0" smtClean="0">
                <a:latin typeface="Times New Roman" panose="02020603050405020304" pitchFamily="18" charset="0"/>
                <a:cs typeface="Times New Roman" panose="02020603050405020304" pitchFamily="18" charset="0"/>
              </a:rPr>
              <a:t> Rey, qui prend un cachet de 2 millions d’euros. Ils n’ont pas obtenu le droit de s’y marier.</a:t>
            </a:r>
            <a:endParaRPr lang="fr-FR" altLang="fr-FR" sz="28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625000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1173427" y="215443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fonctionnement du château suppose des fonds, et suscite des débats</a:t>
            </a:r>
            <a:endParaRPr lang="fr-FR" sz="3200" b="1" dirty="0">
              <a:solidFill>
                <a:srgbClr val="0070C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323165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comment financer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5" y="3785651"/>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comment accueillir sans dégrader ?</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66478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rectangle 1">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9FD190F1-9CDD-4847-B6ED-6C5014517F93}"/>
              </a:ext>
            </a:extLst>
          </p:cNvPr>
          <p:cNvSpPr txBox="1">
            <a:spLocks noChangeArrowheads="1"/>
          </p:cNvSpPr>
          <p:nvPr/>
        </p:nvSpPr>
        <p:spPr bwMode="auto">
          <a:xfrm>
            <a:off x="1167616" y="0"/>
            <a:ext cx="1102438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800" i="1" dirty="0" smtClean="0">
                <a:latin typeface="Times New Roman" panose="02020603050405020304" pitchFamily="18" charset="0"/>
                <a:cs typeface="Times New Roman" panose="02020603050405020304" pitchFamily="18" charset="0"/>
              </a:rPr>
              <a:t>File d’attente à l’été 2020 : pour éviter une </a:t>
            </a:r>
            <a:r>
              <a:rPr lang="fr-FR" altLang="fr-FR" sz="2800" i="1" dirty="0" err="1" smtClean="0">
                <a:latin typeface="Times New Roman" panose="02020603050405020304" pitchFamily="18" charset="0"/>
                <a:cs typeface="Times New Roman" panose="02020603050405020304" pitchFamily="18" charset="0"/>
              </a:rPr>
              <a:t>surfréquentation</a:t>
            </a:r>
            <a:r>
              <a:rPr lang="fr-FR" altLang="fr-FR" sz="2800" i="1" dirty="0" smtClean="0">
                <a:latin typeface="Times New Roman" panose="02020603050405020304" pitchFamily="18" charset="0"/>
                <a:cs typeface="Times New Roman" panose="02020603050405020304" pitchFamily="18" charset="0"/>
              </a:rPr>
              <a:t> en temps de pandémie, les visiteurs devaient réserver leur horaire de visite sur Internet</a:t>
            </a:r>
            <a:endParaRPr lang="fr-FR" altLang="fr-FR" sz="2800" i="1" dirty="0">
              <a:latin typeface="Times New Roman" panose="02020603050405020304" pitchFamily="18" charset="0"/>
              <a:cs typeface="Times New Roman" panose="02020603050405020304" pitchFamily="18" charset="0"/>
            </a:endParaRPr>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8432" y="954107"/>
            <a:ext cx="8857430" cy="5882920"/>
          </a:xfrm>
          <a:prstGeom prst="rect">
            <a:avLst/>
          </a:prstGeom>
        </p:spPr>
      </p:pic>
    </p:spTree>
    <p:extLst>
      <p:ext uri="{BB962C8B-B14F-4D97-AF65-F5344CB8AC3E}">
        <p14:creationId xmlns:p14="http://schemas.microsoft.com/office/powerpoint/2010/main" val="37227427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94661" y="-10440"/>
            <a:ext cx="11018573" cy="446276"/>
          </a:xfrm>
          <a:prstGeom prst="rect">
            <a:avLst/>
          </a:prstGeom>
          <a:solidFill>
            <a:srgbClr val="F8A936"/>
          </a:solidFill>
          <a:ln>
            <a:solidFill>
              <a:srgbClr val="FF0000"/>
            </a:solidFill>
          </a:ln>
        </p:spPr>
        <p:txBody>
          <a:bodyPr wrap="square">
            <a:spAutoFit/>
          </a:bodyPr>
          <a:lstStyle/>
          <a:p>
            <a:pPr algn="ctr">
              <a:defRPr/>
            </a:pPr>
            <a:r>
              <a:rPr lang="fr-FR" sz="2300" b="1" i="1" dirty="0" smtClean="0">
                <a:latin typeface="Times New Roman" pitchFamily="18" charset="0"/>
                <a:cs typeface="Times New Roman" pitchFamily="18" charset="0"/>
              </a:rPr>
              <a:t>HGGSP Th. 4 – </a:t>
            </a:r>
            <a:r>
              <a:rPr lang="fr-FR" sz="2300" b="1" dirty="0" smtClean="0">
                <a:solidFill>
                  <a:srgbClr val="FF0000"/>
                </a:solidFill>
                <a:latin typeface="Times New Roman" pitchFamily="18" charset="0"/>
                <a:cs typeface="Times New Roman" pitchFamily="18" charset="0"/>
              </a:rPr>
              <a:t>Identifier, protéger et valoriser le patrimoine : enjeux géopolitiques</a:t>
            </a:r>
            <a:endParaRPr lang="fr-FR" sz="2300" b="1" dirty="0">
              <a:solidFill>
                <a:srgbClr val="FF0000"/>
              </a:solidFill>
              <a:latin typeface="Times New Roman" pitchFamily="18" charset="0"/>
              <a:cs typeface="Times New Roman" pitchFamily="18" charset="0"/>
            </a:endParaRPr>
          </a:p>
        </p:txBody>
      </p:sp>
      <p:sp>
        <p:nvSpPr>
          <p:cNvPr id="9" name="Rectangle 1">
            <a:extLst>
              <a:ext uri="{FF2B5EF4-FFF2-40B4-BE49-F238E27FC236}">
                <a16:creationId xmlns:a16="http://schemas.microsoft.com/office/drawing/2014/main" id="{72C3E235-8C75-4EA6-A140-8843329465A0}"/>
              </a:ext>
            </a:extLst>
          </p:cNvPr>
          <p:cNvSpPr>
            <a:spLocks noChangeArrowheads="1"/>
          </p:cNvSpPr>
          <p:nvPr/>
        </p:nvSpPr>
        <p:spPr bwMode="auto">
          <a:xfrm>
            <a:off x="694661" y="1794616"/>
            <a:ext cx="110185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dirty="0" smtClean="0">
                <a:solidFill>
                  <a:srgbClr val="FF0000"/>
                </a:solidFill>
                <a:latin typeface="Times New Roman" panose="02020603050405020304" pitchFamily="18" charset="0"/>
                <a:cs typeface="Times New Roman" panose="02020603050405020304" pitchFamily="18" charset="0"/>
              </a:rPr>
              <a:t>Introduction</a:t>
            </a:r>
            <a:endParaRPr lang="fr-FR" altLang="fr-FR" sz="3600" dirty="0">
              <a:solidFill>
                <a:srgbClr val="FF0000"/>
              </a:solidFill>
              <a:latin typeface="Times New Roman" panose="02020603050405020304" pitchFamily="18" charset="0"/>
              <a:cs typeface="Times New Roman" panose="02020603050405020304" pitchFamily="18" charset="0"/>
            </a:endParaRPr>
          </a:p>
        </p:txBody>
      </p:sp>
      <p:sp>
        <p:nvSpPr>
          <p:cNvPr id="7" name="ZoneTexte 6"/>
          <p:cNvSpPr txBox="1"/>
          <p:nvPr/>
        </p:nvSpPr>
        <p:spPr>
          <a:xfrm>
            <a:off x="694660" y="594287"/>
            <a:ext cx="11018573" cy="646331"/>
          </a:xfrm>
          <a:prstGeom prst="rect">
            <a:avLst/>
          </a:prstGeom>
          <a:solidFill>
            <a:schemeClr val="bg1"/>
          </a:solidFill>
          <a:ln>
            <a:solidFill>
              <a:srgbClr val="FF0000"/>
            </a:solidFill>
          </a:ln>
        </p:spPr>
        <p:txBody>
          <a:bodyPr wrap="square">
            <a:spAutoFit/>
          </a:bodyPr>
          <a:lstStyle/>
          <a:p>
            <a:pPr algn="ctr">
              <a:defRPr/>
            </a:pPr>
            <a:r>
              <a:rPr lang="fr-FR" sz="3600" b="1" dirty="0" smtClean="0">
                <a:latin typeface="Times New Roman" pitchFamily="18" charset="0"/>
                <a:cs typeface="Times New Roman" pitchFamily="18" charset="0"/>
              </a:rPr>
              <a:t>Axe 1</a:t>
            </a:r>
            <a:r>
              <a:rPr lang="fr-FR" sz="3600" b="1" i="1" dirty="0" smtClean="0">
                <a:latin typeface="Times New Roman" pitchFamily="18" charset="0"/>
                <a:cs typeface="Times New Roman" pitchFamily="18" charset="0"/>
              </a:rPr>
              <a:t> – </a:t>
            </a:r>
            <a:r>
              <a:rPr lang="fr-FR" sz="3600" b="1" dirty="0" smtClean="0">
                <a:solidFill>
                  <a:srgbClr val="FF0000"/>
                </a:solidFill>
                <a:latin typeface="Times New Roman" pitchFamily="18" charset="0"/>
                <a:cs typeface="Times New Roman" pitchFamily="18" charset="0"/>
              </a:rPr>
              <a:t>Usages sociaux et politiques du patrimoine</a:t>
            </a:r>
            <a:endParaRPr lang="fr-FR" sz="3600" b="1" dirty="0">
              <a:solidFill>
                <a:srgbClr val="FF000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7E2E0AFF-7E51-48AF-81A3-43112571E45B}"/>
              </a:ext>
            </a:extLst>
          </p:cNvPr>
          <p:cNvSpPr txBox="1">
            <a:spLocks noChangeArrowheads="1"/>
          </p:cNvSpPr>
          <p:nvPr/>
        </p:nvSpPr>
        <p:spPr bwMode="auto">
          <a:xfrm>
            <a:off x="694659" y="2691227"/>
            <a:ext cx="1122407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3600" b="1" dirty="0">
                <a:solidFill>
                  <a:srgbClr val="7030A0"/>
                </a:solidFill>
                <a:latin typeface="Times New Roman" pitchFamily="18" charset="0"/>
                <a:cs typeface="Times New Roman" pitchFamily="18" charset="0"/>
              </a:rPr>
              <a:t>Problématique </a:t>
            </a:r>
            <a:r>
              <a:rPr lang="fr-FR" sz="3600" b="1" dirty="0" smtClean="0">
                <a:solidFill>
                  <a:srgbClr val="7030A0"/>
                </a:solidFill>
                <a:latin typeface="Times New Roman" pitchFamily="18" charset="0"/>
                <a:cs typeface="Times New Roman" pitchFamily="18" charset="0"/>
              </a:rPr>
              <a:t>Axe 1 : en quoi la dimension symbolique et identitaire du patrimoine permet-elle d’en faire différents usages, impliquant des acteurs multiples et générant parfois des conflits ?</a:t>
            </a:r>
            <a:endParaRPr lang="fr-FR" sz="3600" b="1" dirty="0">
              <a:solidFill>
                <a:srgbClr val="7030A0"/>
              </a:solidFill>
              <a:latin typeface="Times New Roman" pitchFamily="18" charset="0"/>
              <a:cs typeface="Times New Roman" pitchFamily="18" charset="0"/>
            </a:endParaRPr>
          </a:p>
        </p:txBody>
      </p:sp>
      <p:sp>
        <p:nvSpPr>
          <p:cNvPr id="10" name="ZoneTexte 9">
            <a:extLst>
              <a:ext uri="{FF2B5EF4-FFF2-40B4-BE49-F238E27FC236}">
                <a16:creationId xmlns:a16="http://schemas.microsoft.com/office/drawing/2014/main" id="{CF83DFD6-EC01-499A-B348-BC1AE6444F66}"/>
              </a:ext>
            </a:extLst>
          </p:cNvPr>
          <p:cNvSpPr txBox="1">
            <a:spLocks noChangeArrowheads="1"/>
          </p:cNvSpPr>
          <p:nvPr/>
        </p:nvSpPr>
        <p:spPr bwMode="auto">
          <a:xfrm>
            <a:off x="1411706" y="5091884"/>
            <a:ext cx="1030152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2800" b="1" dirty="0">
                <a:solidFill>
                  <a:srgbClr val="FF0000"/>
                </a:solidFill>
                <a:latin typeface="Times New Roman" panose="02020603050405020304" pitchFamily="18" charset="0"/>
                <a:cs typeface="Times New Roman" panose="02020603050405020304" pitchFamily="18" charset="0"/>
              </a:rPr>
              <a:t>→ </a:t>
            </a:r>
            <a:r>
              <a:rPr lang="fr-FR" sz="2800" b="1"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sz="2800" b="1" dirty="0">
              <a:solidFill>
                <a:srgbClr val="FF0000"/>
              </a:solidFill>
              <a:latin typeface="Times New Roman" panose="02020603050405020304" pitchFamily="18" charset="0"/>
              <a:cs typeface="Times New Roman" panose="02020603050405020304" pitchFamily="18" charset="0"/>
            </a:endParaRPr>
          </a:p>
          <a:p>
            <a:pPr algn="just"/>
            <a:r>
              <a:rPr lang="fr-FR" sz="2800" b="1" dirty="0">
                <a:solidFill>
                  <a:srgbClr val="FF0000"/>
                </a:solidFill>
                <a:latin typeface="Times New Roman" panose="02020603050405020304" pitchFamily="18" charset="0"/>
                <a:cs typeface="Times New Roman" panose="02020603050405020304" pitchFamily="18" charset="0"/>
              </a:rPr>
              <a:t>→ </a:t>
            </a:r>
            <a:r>
              <a:rPr lang="fr-FR" sz="2800" b="1"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sz="2800" b="1" baseline="30000" dirty="0" smtClean="0">
                <a:solidFill>
                  <a:srgbClr val="FF0000"/>
                </a:solidFill>
                <a:latin typeface="Times New Roman" panose="02020603050405020304" pitchFamily="18" charset="0"/>
                <a:cs typeface="Times New Roman" panose="02020603050405020304" pitchFamily="18" charset="0"/>
              </a:rPr>
              <a:t>e</a:t>
            </a:r>
            <a:r>
              <a:rPr lang="fr-FR" sz="2800" b="1" dirty="0" smtClean="0">
                <a:solidFill>
                  <a:srgbClr val="FF0000"/>
                </a:solidFill>
                <a:latin typeface="Times New Roman" panose="02020603050405020304" pitchFamily="18" charset="0"/>
                <a:cs typeface="Times New Roman" panose="02020603050405020304" pitchFamily="18" charset="0"/>
              </a:rPr>
              <a:t> s.</a:t>
            </a:r>
            <a:endParaRPr lang="fr-FR"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649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173427" y="584775"/>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a:t>
            </a:r>
            <a:endParaRPr lang="fr-FR" sz="3600" b="1" i="1" u="sng" dirty="0">
              <a:solidFill>
                <a:srgbClr val="00800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1173427" y="2154435"/>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fonctionnement du château suppose des fonds, et suscite des débats</a:t>
            </a:r>
            <a:endParaRPr lang="fr-FR" sz="3200" b="1" dirty="0">
              <a:solidFill>
                <a:srgbClr val="0070C0"/>
              </a:solidFill>
              <a:latin typeface="Times New Roman" pitchFamily="18" charset="0"/>
              <a:cs typeface="Times New Roman"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431545" y="323165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comment financer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31545" y="3785651"/>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comment accueillir sans dégrader ?</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31545" y="4339649"/>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toutes ces questions sont gérées par une institution dédiée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43309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394196" y="4611231"/>
            <a:ext cx="1165342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fr-FR" altLang="fr-FR" sz="2600" b="1" dirty="0" smtClean="0">
                <a:solidFill>
                  <a:srgbClr val="FF0000"/>
                </a:solidFill>
                <a:latin typeface="Times New Roman" panose="02020603050405020304" pitchFamily="18" charset="0"/>
                <a:cs typeface="Times New Roman" panose="02020603050405020304" pitchFamily="18" charset="0"/>
              </a:rPr>
              <a:t>Cl. I. / tr. vers le II. </a:t>
            </a:r>
            <a:r>
              <a:rPr lang="fr-FR" sz="2800" b="1" dirty="0">
                <a:latin typeface="Times New Roman" panose="02020603050405020304" pitchFamily="18" charset="0"/>
                <a:cs typeface="Times New Roman" panose="02020603050405020304" pitchFamily="18" charset="0"/>
              </a:rPr>
              <a:t>Le palais de Versailles illustre ainsi la thématique de l’instrumentalisation du patrimoine. Propriété de la nation, il s’est vu doté d’une dimension symbolique et identitaire. On retrouve cette dimension dans les frises du Parthénon, mais leur conservation à Londres alimente un conflit patrimonial.</a:t>
            </a:r>
            <a:endParaRPr lang="fr-FR" sz="2800" dirty="0">
              <a:effectLst/>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600" b="1" i="1" u="sng" dirty="0" smtClean="0">
                <a:solidFill>
                  <a:srgbClr val="008000"/>
                </a:solidFill>
                <a:latin typeface="Times New Roman" pitchFamily="18" charset="0"/>
                <a:cs typeface="Times New Roman" pitchFamily="18" charset="0"/>
              </a:rPr>
              <a:t>B. Versailles, un joyau économique, culturel et symbolique atout du soft-power français</a:t>
            </a:r>
            <a:endParaRPr lang="fr-FR" sz="3600" b="1" i="1" u="sng" dirty="0">
              <a:solidFill>
                <a:srgbClr val="008000"/>
              </a:solidFill>
              <a:latin typeface="Times New Roman" pitchFamily="18" charset="0"/>
              <a:cs typeface="Times New Roman" pitchFamily="18" charset="0"/>
            </a:endParaRPr>
          </a:p>
        </p:txBody>
      </p:sp>
      <p:sp>
        <p:nvSpPr>
          <p:cNvPr id="11" name="ZoneTexte 10">
            <a:extLst>
              <a:ext uri="{FF2B5EF4-FFF2-40B4-BE49-F238E27FC236}">
                <a16:creationId xmlns:a16="http://schemas.microsoft.com/office/drawing/2014/main" id="{03DD9010-2351-4E1D-9532-D988139C44A6}"/>
              </a:ext>
            </a:extLst>
          </p:cNvPr>
          <p:cNvSpPr txBox="1">
            <a:spLocks noChangeArrowheads="1"/>
          </p:cNvSpPr>
          <p:nvPr/>
        </p:nvSpPr>
        <p:spPr bwMode="auto">
          <a:xfrm>
            <a:off x="1173427" y="1200329"/>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L’objectif de faire visiter le château est voulu dès le départ, nécessitant transformations, entretien, rénovations, mise en musée</a:t>
            </a:r>
            <a:endParaRPr lang="fr-FR" sz="3200" b="1" dirty="0">
              <a:solidFill>
                <a:srgbClr val="00B0F0"/>
              </a:solidFill>
              <a:latin typeface="Times New Roman" pitchFamily="18" charset="0"/>
              <a:cs typeface="Times New Roman" pitchFamily="18" charset="0"/>
            </a:endParaRPr>
          </a:p>
        </p:txBody>
      </p:sp>
      <p:sp>
        <p:nvSpPr>
          <p:cNvPr id="12" name="ZoneTexte 11">
            <a:extLst>
              <a:ext uri="{FF2B5EF4-FFF2-40B4-BE49-F238E27FC236}">
                <a16:creationId xmlns:a16="http://schemas.microsoft.com/office/drawing/2014/main" id="{03DD9010-2351-4E1D-9532-D988139C44A6}"/>
              </a:ext>
            </a:extLst>
          </p:cNvPr>
          <p:cNvSpPr txBox="1">
            <a:spLocks noChangeArrowheads="1"/>
          </p:cNvSpPr>
          <p:nvPr/>
        </p:nvSpPr>
        <p:spPr bwMode="auto">
          <a:xfrm>
            <a:off x="1173427" y="2769989"/>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fonctionnement du château suppose des fonds, et suscite des débats</a:t>
            </a:r>
            <a:endParaRPr lang="fr-FR" sz="3200" b="1" dirty="0">
              <a:solidFill>
                <a:srgbClr val="00B0F0"/>
              </a:solidFill>
              <a:latin typeface="Times New Roman" pitchFamily="18" charset="0"/>
              <a:cs typeface="Times New Roman" pitchFamily="18" charset="0"/>
            </a:endParaRPr>
          </a:p>
        </p:txBody>
      </p:sp>
    </p:spTree>
    <p:extLst>
      <p:ext uri="{BB962C8B-B14F-4D97-AF65-F5344CB8AC3E}">
        <p14:creationId xmlns:p14="http://schemas.microsoft.com/office/powerpoint/2010/main" val="347345882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4029821" y="1051429"/>
            <a:ext cx="8162178" cy="5806571"/>
          </a:xfrm>
          <a:prstGeom prst="rect">
            <a:avLst/>
          </a:prstGeom>
        </p:spPr>
      </p:pic>
      <p:sp>
        <p:nvSpPr>
          <p:cNvPr id="9"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527021" y="1184940"/>
            <a:ext cx="38601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1600" dirty="0">
                <a:solidFill>
                  <a:srgbClr val="002060"/>
                </a:solidFill>
                <a:latin typeface="Times New Roman" pitchFamily="18" charset="0"/>
                <a:cs typeface="Times New Roman" pitchFamily="18" charset="0"/>
                <a:hlinkClick r:id="rId3"/>
              </a:rPr>
              <a:t>https://</a:t>
            </a:r>
            <a:r>
              <a:rPr lang="fr-FR" sz="1600" dirty="0" smtClean="0">
                <a:solidFill>
                  <a:srgbClr val="002060"/>
                </a:solidFill>
                <a:latin typeface="Times New Roman" pitchFamily="18" charset="0"/>
                <a:cs typeface="Times New Roman" pitchFamily="18" charset="0"/>
                <a:hlinkClick r:id="rId3"/>
              </a:rPr>
              <a:t>enseignants.lumni.fr/fiche-media/00000001518/athenes-et-londres-se-disputent-les-frises-du-parthenon.html</a:t>
            </a:r>
            <a:endParaRPr lang="fr-FR" sz="1600" dirty="0">
              <a:solidFill>
                <a:srgbClr val="002060"/>
              </a:solidFill>
              <a:latin typeface="Times New Roman" pitchFamily="18" charset="0"/>
              <a:cs typeface="Times New Roman" pitchFamily="18" charset="0"/>
            </a:endParaRPr>
          </a:p>
        </p:txBody>
      </p:sp>
      <p:sp>
        <p:nvSpPr>
          <p:cNvPr id="10" name="Triangle rectangle 9">
            <a:extLst>
              <a:ext uri="{FF2B5EF4-FFF2-40B4-BE49-F238E27FC236}">
                <a16:creationId xmlns:a16="http://schemas.microsoft.com/office/drawing/2014/main" id="{56C43227-9CBC-4291-987E-A01C11AE3EAD}"/>
              </a:ext>
            </a:extLst>
          </p:cNvPr>
          <p:cNvSpPr/>
          <p:nvPr/>
        </p:nvSpPr>
        <p:spPr>
          <a:xfrm rot="5400000">
            <a:off x="41699" y="115863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1" y="13737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2</a:t>
            </a:r>
            <a:endParaRPr lang="fr-FR" altLang="fr-FR" b="1" i="1" dirty="0">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152396" y="1888633"/>
            <a:ext cx="47445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Photographie p. 301</a:t>
            </a:r>
            <a:endParaRPr lang="fr-FR" sz="2800" b="1" dirty="0">
              <a:solidFill>
                <a:srgbClr val="002060"/>
              </a:solidFill>
              <a:latin typeface="Times New Roman" pitchFamily="18" charset="0"/>
              <a:cs typeface="Times New Roman" pitchFamily="18" charset="0"/>
            </a:endParaRPr>
          </a:p>
        </p:txBody>
      </p:sp>
      <p:pic>
        <p:nvPicPr>
          <p:cNvPr id="3" name="Image 2"/>
          <p:cNvPicPr>
            <a:picLocks noChangeAspect="1"/>
          </p:cNvPicPr>
          <p:nvPr/>
        </p:nvPicPr>
        <p:blipFill rotWithShape="1">
          <a:blip r:embed="rId4"/>
          <a:srcRect r="46102"/>
          <a:stretch/>
        </p:blipFill>
        <p:spPr>
          <a:xfrm>
            <a:off x="-2" y="2366728"/>
            <a:ext cx="4029819" cy="2708956"/>
          </a:xfrm>
          <a:prstGeom prst="rect">
            <a:avLst/>
          </a:prstGeom>
        </p:spPr>
      </p:pic>
      <p:pic>
        <p:nvPicPr>
          <p:cNvPr id="4" name="Image 3"/>
          <p:cNvPicPr>
            <a:picLocks noChangeAspect="1"/>
          </p:cNvPicPr>
          <p:nvPr/>
        </p:nvPicPr>
        <p:blipFill>
          <a:blip r:embed="rId5"/>
          <a:stretch>
            <a:fillRect/>
          </a:stretch>
        </p:blipFill>
        <p:spPr>
          <a:xfrm>
            <a:off x="183033" y="4792612"/>
            <a:ext cx="3846786" cy="2065388"/>
          </a:xfrm>
          <a:prstGeom prst="rect">
            <a:avLst/>
          </a:prstGeom>
        </p:spPr>
      </p:pic>
    </p:spTree>
    <p:extLst>
      <p:ext uri="{BB962C8B-B14F-4D97-AF65-F5344CB8AC3E}">
        <p14:creationId xmlns:p14="http://schemas.microsoft.com/office/powerpoint/2010/main" val="119262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743109" y="2335446"/>
            <a:ext cx="9357009" cy="4522554"/>
          </a:xfrm>
          <a:prstGeom prst="rect">
            <a:avLst/>
          </a:prstGeom>
        </p:spPr>
      </p:pic>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40593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8" name="Triangle rectangle 7">
            <a:extLst>
              <a:ext uri="{FF2B5EF4-FFF2-40B4-BE49-F238E27FC236}">
                <a16:creationId xmlns:a16="http://schemas.microsoft.com/office/drawing/2014/main" id="{56C43227-9CBC-4291-987E-A01C11AE3EAD}"/>
              </a:ext>
            </a:extLst>
          </p:cNvPr>
          <p:cNvSpPr/>
          <p:nvPr/>
        </p:nvSpPr>
        <p:spPr>
          <a:xfrm rot="5400000">
            <a:off x="41701" y="2293747"/>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599" y="2508867"/>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2</a:t>
            </a:r>
            <a:endParaRPr lang="fr-FR" altLang="fr-FR" b="1" i="1" dirty="0">
              <a:latin typeface="Times New Roman" panose="02020603050405020304" pitchFamily="18" charset="0"/>
              <a:cs typeface="Times New Roman" panose="02020603050405020304" pitchFamily="18" charset="0"/>
            </a:endParaRPr>
          </a:p>
        </p:txBody>
      </p:sp>
      <p:sp>
        <p:nvSpPr>
          <p:cNvPr id="11" name="ZoneTexte 10">
            <a:extLst>
              <a:ext uri="{FF2B5EF4-FFF2-40B4-BE49-F238E27FC236}">
                <a16:creationId xmlns:a16="http://schemas.microsoft.com/office/drawing/2014/main" id="{03DD9010-2351-4E1D-9532-D988139C44A6}"/>
              </a:ext>
            </a:extLst>
          </p:cNvPr>
          <p:cNvSpPr txBox="1">
            <a:spLocks noChangeArrowheads="1"/>
          </p:cNvSpPr>
          <p:nvPr/>
        </p:nvSpPr>
        <p:spPr bwMode="auto">
          <a:xfrm>
            <a:off x="257419" y="3474219"/>
            <a:ext cx="248569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Biographie </a:t>
            </a:r>
          </a:p>
          <a:p>
            <a:pPr algn="ctr"/>
            <a:r>
              <a:rPr lang="fr-FR" sz="2800" b="1" dirty="0" smtClean="0">
                <a:solidFill>
                  <a:srgbClr val="0070C0"/>
                </a:solidFill>
                <a:latin typeface="Times New Roman" pitchFamily="18" charset="0"/>
                <a:cs typeface="Times New Roman" pitchFamily="18" charset="0"/>
              </a:rPr>
              <a:t>p. 300</a:t>
            </a:r>
            <a:endParaRPr lang="fr-FR" sz="28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45151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Au tout début du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 l’ambassadeur britannique Lord Elgin obtient de l’Empire ottoman le droit de fouiller l’Acropole d’Athènes</a:t>
            </a:r>
            <a:endParaRPr lang="fr-FR" sz="32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2385335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Au tout début du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 l’ambassadeur britannique Lord Elgin obtient de l’Empire ottoman le droit de fouiller l’Acropole d’Athènes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51942" y="3929580"/>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ce site clé de l’Athènes antique comporte les ruines du Parthénon</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62770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205511" y="13691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Tableau p. 300</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a:t>
            </a:r>
            <a:r>
              <a:rPr lang="fr-FR" altLang="fr-FR" b="1" i="1" dirty="0">
                <a:latin typeface="Times New Roman" panose="02020603050405020304" pitchFamily="18" charset="0"/>
                <a:cs typeface="Times New Roman" panose="02020603050405020304" pitchFamily="18" charset="0"/>
              </a:rPr>
              <a:t>2</a:t>
            </a:r>
          </a:p>
        </p:txBody>
      </p:sp>
      <p:pic>
        <p:nvPicPr>
          <p:cNvPr id="4" name="Image 3"/>
          <p:cNvPicPr>
            <a:picLocks noChangeAspect="1"/>
          </p:cNvPicPr>
          <p:nvPr/>
        </p:nvPicPr>
        <p:blipFill>
          <a:blip r:embed="rId2"/>
          <a:stretch>
            <a:fillRect/>
          </a:stretch>
        </p:blipFill>
        <p:spPr>
          <a:xfrm>
            <a:off x="3922364" y="-20972"/>
            <a:ext cx="7723919" cy="6878972"/>
          </a:xfrm>
          <a:prstGeom prst="rect">
            <a:avLst/>
          </a:prstGeom>
        </p:spPr>
      </p:pic>
    </p:spTree>
    <p:extLst>
      <p:ext uri="{BB962C8B-B14F-4D97-AF65-F5344CB8AC3E}">
        <p14:creationId xmlns:p14="http://schemas.microsoft.com/office/powerpoint/2010/main" val="1530375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Au tout début du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 l’ambassadeur britannique Lord Elgin obtient de l’Empire ottoman le droit de fouiller l’Acropole d’Athènes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51942" y="3929580"/>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 site clé de l’Athènes antique comporte les ruines du Parthénon</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51942" y="4883687"/>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entre 1801 et 1805 Lord Elgin fait prélever des marbres sur les ruines du Parthénon et de l’Acropole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345016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3510627" y="-20972"/>
            <a:ext cx="8462298" cy="6878972"/>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205511" y="13691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latin typeface="Times New Roman" pitchFamily="18" charset="0"/>
                <a:cs typeface="Times New Roman" pitchFamily="18" charset="0"/>
              </a:rPr>
              <a:t>Doc </a:t>
            </a:r>
            <a:r>
              <a:rPr lang="fr-FR" sz="2800" b="1" dirty="0" err="1" smtClean="0">
                <a:latin typeface="Times New Roman" pitchFamily="18" charset="0"/>
                <a:cs typeface="Times New Roman" pitchFamily="18" charset="0"/>
              </a:rPr>
              <a:t>compl</a:t>
            </a:r>
            <a:r>
              <a:rPr lang="fr-FR" sz="2800" b="1" dirty="0" smtClean="0">
                <a:latin typeface="Times New Roman" pitchFamily="18" charset="0"/>
                <a:cs typeface="Times New Roman" pitchFamily="18" charset="0"/>
              </a:rPr>
              <a:t>. 13</a:t>
            </a:r>
            <a:endParaRPr lang="fr-FR" sz="2800" b="1" dirty="0">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a:t>
            </a:r>
            <a:r>
              <a:rPr lang="fr-FR" altLang="fr-FR" b="1" i="1" dirty="0">
                <a:latin typeface="Times New Roman" panose="02020603050405020304" pitchFamily="18" charset="0"/>
                <a:cs typeface="Times New Roman" panose="02020603050405020304" pitchFamily="18" charset="0"/>
              </a:rPr>
              <a:t>2</a:t>
            </a:r>
          </a:p>
        </p:txBody>
      </p:sp>
      <p:sp>
        <p:nvSpPr>
          <p:cNvPr id="8" name="ZoneTexte 7">
            <a:extLst>
              <a:ext uri="{FF2B5EF4-FFF2-40B4-BE49-F238E27FC236}">
                <a16:creationId xmlns:a16="http://schemas.microsoft.com/office/drawing/2014/main" id="{A72B2139-25F7-42CC-ABEB-1E884973B041}"/>
              </a:ext>
            </a:extLst>
          </p:cNvPr>
          <p:cNvSpPr txBox="1"/>
          <p:nvPr/>
        </p:nvSpPr>
        <p:spPr>
          <a:xfrm>
            <a:off x="378400" y="6041433"/>
            <a:ext cx="3132227"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Hachette p. 259</a:t>
            </a: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00512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Au tout début du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 l’ambassadeur britannique Lord Elgin obtient de l’Empire ottoman le droit de fouiller l’Acropole d’Athènes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51942" y="3929580"/>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 site clé de l’Athènes antique comporte les ruines du Parthénon</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51942" y="4821089"/>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entre 1801 et 1805 Lord Elgin fait prélever des marbres sur les ruines du Parthénon et de l’Acropole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51942" y="573315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en 1816, les marbres sont vendus au </a:t>
            </a:r>
            <a:r>
              <a:rPr lang="fr-FR" altLang="fr-FR" sz="2800" i="1" dirty="0" smtClean="0">
                <a:latin typeface="Times New Roman"/>
                <a:cs typeface="Times New Roman"/>
              </a:rPr>
              <a:t>British Museum</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45817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90323"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Comment le site de Versailles, symbole de la monarchie absolue, est-il devenu une vitrine de la nation française ?</a:t>
            </a:r>
            <a:endParaRPr lang="fr-FR" sz="3400" b="1" i="1" u="sng"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96975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Au tout début du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 l’ambassadeur britannique Lord Elgin obtient de l’Empire ottoman le droit de fouiller l’Acropole d’Athènes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451942" y="392958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ce site clé de l’Athènes antique comporte les ruines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51942" y="4354311"/>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entre 1801 et 1805 Lord Elgin fait prélever des marbres sur les ruines du Parthénon et de l’Acropole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51942" y="523763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en 1816, les marbres sont vendus au </a:t>
            </a:r>
            <a:r>
              <a:rPr lang="fr-FR" altLang="fr-FR" sz="2800" i="1" dirty="0" smtClean="0">
                <a:solidFill>
                  <a:schemeClr val="tx1">
                    <a:lumMod val="65000"/>
                    <a:lumOff val="35000"/>
                  </a:schemeClr>
                </a:solidFill>
                <a:latin typeface="Times New Roman"/>
                <a:cs typeface="Times New Roman"/>
              </a:rPr>
              <a:t>British Museum</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51942" y="5733149"/>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de cette histoire résultent deux arguments utilisés ensuite par Londres dans le conflit</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55337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205511" y="13691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latin typeface="Times New Roman" pitchFamily="18" charset="0"/>
                <a:cs typeface="Times New Roman" pitchFamily="18" charset="0"/>
              </a:rPr>
              <a:t>Doc </a:t>
            </a:r>
            <a:r>
              <a:rPr lang="fr-FR" sz="2800" b="1" dirty="0" err="1" smtClean="0">
                <a:latin typeface="Times New Roman" pitchFamily="18" charset="0"/>
                <a:cs typeface="Times New Roman" pitchFamily="18" charset="0"/>
              </a:rPr>
              <a:t>compl</a:t>
            </a:r>
            <a:r>
              <a:rPr lang="fr-FR" sz="2800" b="1" dirty="0" smtClean="0">
                <a:latin typeface="Times New Roman" pitchFamily="18" charset="0"/>
                <a:cs typeface="Times New Roman" pitchFamily="18" charset="0"/>
              </a:rPr>
              <a:t>. 14</a:t>
            </a:r>
            <a:endParaRPr lang="fr-FR" sz="2800" b="1" dirty="0">
              <a:latin typeface="Times New Roman" pitchFamily="18" charset="0"/>
              <a:cs typeface="Times New Roman" pitchFamily="18" charset="0"/>
            </a:endParaRPr>
          </a:p>
        </p:txBody>
      </p:sp>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a:t>
            </a:r>
            <a:r>
              <a:rPr lang="fr-FR" altLang="fr-FR" b="1" i="1" dirty="0">
                <a:latin typeface="Times New Roman" panose="02020603050405020304" pitchFamily="18" charset="0"/>
                <a:cs typeface="Times New Roman" panose="02020603050405020304" pitchFamily="18" charset="0"/>
              </a:rPr>
              <a:t>2</a:t>
            </a:r>
          </a:p>
        </p:txBody>
      </p:sp>
      <p:sp>
        <p:nvSpPr>
          <p:cNvPr id="5" name="ZoneTexte 4">
            <a:extLst>
              <a:ext uri="{FF2B5EF4-FFF2-40B4-BE49-F238E27FC236}">
                <a16:creationId xmlns:a16="http://schemas.microsoft.com/office/drawing/2014/main" id="{A72B2139-25F7-42CC-ABEB-1E884973B041}"/>
              </a:ext>
            </a:extLst>
          </p:cNvPr>
          <p:cNvSpPr txBox="1"/>
          <p:nvPr/>
        </p:nvSpPr>
        <p:spPr>
          <a:xfrm>
            <a:off x="378400" y="6041433"/>
            <a:ext cx="3132227" cy="646331"/>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Nathan p. 256</a:t>
            </a:r>
            <a:endParaRPr lang="fr-FR" dirty="0">
              <a:latin typeface="Times New Roman" panose="02020603050405020304" pitchFamily="18" charset="0"/>
              <a:cs typeface="Times New Roman" panose="02020603050405020304" pitchFamily="18" charset="0"/>
            </a:endParaRPr>
          </a:p>
        </p:txBody>
      </p:sp>
      <p:pic>
        <p:nvPicPr>
          <p:cNvPr id="6" name="Image 5"/>
          <p:cNvPicPr>
            <a:picLocks noChangeAspect="1"/>
          </p:cNvPicPr>
          <p:nvPr/>
        </p:nvPicPr>
        <p:blipFill>
          <a:blip r:embed="rId2"/>
          <a:stretch>
            <a:fillRect/>
          </a:stretch>
        </p:blipFill>
        <p:spPr>
          <a:xfrm>
            <a:off x="4730293" y="-20972"/>
            <a:ext cx="5036569" cy="6878972"/>
          </a:xfrm>
          <a:prstGeom prst="rect">
            <a:avLst/>
          </a:prstGeom>
        </p:spPr>
      </p:pic>
    </p:spTree>
    <p:extLst>
      <p:ext uri="{BB962C8B-B14F-4D97-AF65-F5344CB8AC3E}">
        <p14:creationId xmlns:p14="http://schemas.microsoft.com/office/powerpoint/2010/main" val="42717936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Au tout début du XIX</a:t>
            </a:r>
            <a:r>
              <a:rPr lang="fr-FR" sz="3200" b="1" baseline="30000" dirty="0" smtClean="0">
                <a:solidFill>
                  <a:srgbClr val="00B0F0"/>
                </a:solidFill>
                <a:latin typeface="Times New Roman" pitchFamily="18" charset="0"/>
                <a:cs typeface="Times New Roman" pitchFamily="18" charset="0"/>
              </a:rPr>
              <a:t>e</a:t>
            </a:r>
            <a:r>
              <a:rPr lang="fr-FR" sz="3200" b="1" dirty="0" smtClean="0">
                <a:solidFill>
                  <a:srgbClr val="00B0F0"/>
                </a:solidFill>
                <a:latin typeface="Times New Roman" pitchFamily="18" charset="0"/>
                <a:cs typeface="Times New Roman" pitchFamily="18" charset="0"/>
              </a:rPr>
              <a:t> s., Lord Elgin obtient de l’Empire ottoman le droit de fouiller l’Acropole d’Athènes</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1193824" y="3457956"/>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L’éveil de la nation grecque, devenue indépendante en 1830, dote les marbres du Parthénon d’un caractère identitaire et national</a:t>
            </a:r>
            <a:endParaRPr lang="fr-FR" sz="32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02800915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Au tout début du XIX</a:t>
            </a:r>
            <a:r>
              <a:rPr lang="fr-FR" sz="3200" b="1" baseline="30000" dirty="0" smtClean="0">
                <a:solidFill>
                  <a:srgbClr val="00B0F0"/>
                </a:solidFill>
                <a:latin typeface="Times New Roman" pitchFamily="18" charset="0"/>
                <a:cs typeface="Times New Roman" pitchFamily="18" charset="0"/>
              </a:rPr>
              <a:t>e</a:t>
            </a:r>
            <a:r>
              <a:rPr lang="fr-FR" sz="3200" b="1" dirty="0" smtClean="0">
                <a:solidFill>
                  <a:srgbClr val="00B0F0"/>
                </a:solidFill>
                <a:latin typeface="Times New Roman" pitchFamily="18" charset="0"/>
                <a:cs typeface="Times New Roman" pitchFamily="18" charset="0"/>
              </a:rPr>
              <a:t> s., Lord Elgin obtient de l’Empire ottoman le droit de fouiller l’Acropole d’Athènes</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1193824" y="3457956"/>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L’éveil de la nation grecque, devenue indépendante en 1830, dote les marbres du Parthénon d’un caractère identitaire et national</a:t>
            </a:r>
            <a:endParaRPr lang="fr-FR" sz="3200" b="1" dirty="0">
              <a:solidFill>
                <a:srgbClr val="0070C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51942" y="5048434"/>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dès l’indépendance, le roi Othon les réclame au nom de la nation grecque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96666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Au tout début du XIX</a:t>
            </a:r>
            <a:r>
              <a:rPr lang="fr-FR" sz="3200" b="1" baseline="30000" dirty="0" smtClean="0">
                <a:solidFill>
                  <a:srgbClr val="00B0F0"/>
                </a:solidFill>
                <a:latin typeface="Times New Roman" pitchFamily="18" charset="0"/>
                <a:cs typeface="Times New Roman" pitchFamily="18" charset="0"/>
              </a:rPr>
              <a:t>e</a:t>
            </a:r>
            <a:r>
              <a:rPr lang="fr-FR" sz="3200" b="1" dirty="0" smtClean="0">
                <a:solidFill>
                  <a:srgbClr val="00B0F0"/>
                </a:solidFill>
                <a:latin typeface="Times New Roman" pitchFamily="18" charset="0"/>
                <a:cs typeface="Times New Roman" pitchFamily="18" charset="0"/>
              </a:rPr>
              <a:t> s., Lord Elgin obtient de l’Empire ottoman le droit de fouiller l’Acropole d’Athènes</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1193824" y="3457956"/>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L’éveil de la nation grecque, devenue indépendante en 1830, dote les marbres du Parthénon d’un caractère identitaire et national</a:t>
            </a:r>
            <a:endParaRPr lang="fr-FR" sz="3200" b="1" dirty="0">
              <a:solidFill>
                <a:srgbClr val="0070C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51942" y="5048434"/>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dès l’indépendance, le roi Othon les réclame au nom de la nation grecque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51942" y="6002541"/>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les Britanniques refusent la restitution</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71663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8195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A. À l’origine du conflit : les frises du Parthénon vers la Grande-Bretagne, avant l’éveil de la nation grecque</a:t>
            </a:r>
            <a:endParaRPr lang="fr-FR" sz="3400" b="1" i="1" u="sng" dirty="0">
              <a:solidFill>
                <a:srgbClr val="008000"/>
              </a:solidFill>
              <a:latin typeface="Times New Roman" pitchFamily="18" charset="0"/>
              <a:cs typeface="Times New Roman" pitchFamily="18" charset="0"/>
            </a:endParaRPr>
          </a:p>
        </p:txBody>
      </p:sp>
      <p:sp>
        <p:nvSpPr>
          <p:cNvPr id="5"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15389"/>
            <a:ext cx="1219199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500" b="1" u="sng" dirty="0" smtClean="0">
                <a:solidFill>
                  <a:srgbClr val="FF0000"/>
                </a:solidFill>
                <a:latin typeface="Times New Roman" panose="02020603050405020304" pitchFamily="18" charset="0"/>
                <a:cs typeface="Times New Roman" panose="02020603050405020304" pitchFamily="18" charset="0"/>
              </a:rPr>
              <a:t>II. Un exemple de conflit patrimonial : les frises du Parthénon, au cœur d’un conflit entre Athènes et Londres depuis le XIX</a:t>
            </a:r>
            <a:r>
              <a:rPr lang="fr-FR" altLang="fr-FR" sz="3500" b="1" u="sng" baseline="30000" dirty="0" smtClean="0">
                <a:solidFill>
                  <a:srgbClr val="FF0000"/>
                </a:solidFill>
                <a:latin typeface="Times New Roman" panose="02020603050405020304" pitchFamily="18" charset="0"/>
                <a:cs typeface="Times New Roman" panose="02020603050405020304" pitchFamily="18" charset="0"/>
              </a:rPr>
              <a:t>e</a:t>
            </a:r>
            <a:r>
              <a:rPr lang="fr-FR" altLang="fr-FR" sz="3500" b="1" u="sng" dirty="0" smtClean="0">
                <a:solidFill>
                  <a:srgbClr val="FF0000"/>
                </a:solidFill>
                <a:latin typeface="Times New Roman" panose="02020603050405020304" pitchFamily="18" charset="0"/>
                <a:cs typeface="Times New Roman" panose="02020603050405020304" pitchFamily="18" charset="0"/>
              </a:rPr>
              <a:t> s.</a:t>
            </a:r>
            <a:endParaRPr lang="fr-FR" altLang="fr-FR" sz="3500" u="sng" dirty="0">
              <a:solidFill>
                <a:srgbClr val="FF0000"/>
              </a:solidFill>
              <a:latin typeface="Times New Roman" panose="02020603050405020304" pitchFamily="18" charset="0"/>
              <a:cs typeface="Times New Roman" panose="02020603050405020304"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93824" y="2359920"/>
            <a:ext cx="1087419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Au tout début du XIX</a:t>
            </a:r>
            <a:r>
              <a:rPr lang="fr-FR" sz="3200" b="1" baseline="30000" dirty="0" smtClean="0">
                <a:solidFill>
                  <a:srgbClr val="00B0F0"/>
                </a:solidFill>
                <a:latin typeface="Times New Roman" pitchFamily="18" charset="0"/>
                <a:cs typeface="Times New Roman" pitchFamily="18" charset="0"/>
              </a:rPr>
              <a:t>e</a:t>
            </a:r>
            <a:r>
              <a:rPr lang="fr-FR" sz="3200" b="1" dirty="0" smtClean="0">
                <a:solidFill>
                  <a:srgbClr val="00B0F0"/>
                </a:solidFill>
                <a:latin typeface="Times New Roman" pitchFamily="18" charset="0"/>
                <a:cs typeface="Times New Roman" pitchFamily="18" charset="0"/>
              </a:rPr>
              <a:t> s., Lord Elgin obtient de l’Empire ottoman le droit de fouiller l’Acropole d’Athènes</a:t>
            </a:r>
            <a:endParaRPr lang="fr-FR" sz="3200" b="1" dirty="0">
              <a:solidFill>
                <a:srgbClr val="00B0F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03DD9010-2351-4E1D-9532-D988139C44A6}"/>
              </a:ext>
            </a:extLst>
          </p:cNvPr>
          <p:cNvSpPr txBox="1">
            <a:spLocks noChangeArrowheads="1"/>
          </p:cNvSpPr>
          <p:nvPr/>
        </p:nvSpPr>
        <p:spPr bwMode="auto">
          <a:xfrm>
            <a:off x="1193824" y="3457956"/>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L’éveil de la nation grecque, devenue indépendante en 1830, dote les marbres du Parthénon d’un caractère identitaire et national</a:t>
            </a:r>
            <a:endParaRPr lang="fr-FR" sz="3200" b="1" dirty="0">
              <a:solidFill>
                <a:srgbClr val="0070C0"/>
              </a:solidFill>
              <a:latin typeface="Times New Roman" pitchFamily="18" charset="0"/>
              <a:cs typeface="Times New Roman"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451942" y="4796186"/>
            <a:ext cx="9616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dès l’indépendance, le roi Othon les réclame au nom de la nation grecque</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15848668-F64F-4019-BEAE-74793B0755D9}"/>
              </a:ext>
            </a:extLst>
          </p:cNvPr>
          <p:cNvSpPr txBox="1">
            <a:spLocks noChangeArrowheads="1"/>
          </p:cNvSpPr>
          <p:nvPr/>
        </p:nvSpPr>
        <p:spPr bwMode="auto">
          <a:xfrm>
            <a:off x="2451942" y="5750293"/>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les Britanniques refusent la restitution</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0" name="ZoneTexte 9">
            <a:extLst>
              <a:ext uri="{FF2B5EF4-FFF2-40B4-BE49-F238E27FC236}">
                <a16:creationId xmlns:a16="http://schemas.microsoft.com/office/drawing/2014/main" id="{15848668-F64F-4019-BEAE-74793B0755D9}"/>
              </a:ext>
            </a:extLst>
          </p:cNvPr>
          <p:cNvSpPr txBox="1">
            <a:spLocks noChangeArrowheads="1"/>
          </p:cNvSpPr>
          <p:nvPr/>
        </p:nvSpPr>
        <p:spPr bwMode="auto">
          <a:xfrm>
            <a:off x="2451942" y="6211360"/>
            <a:ext cx="9616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premier épisode d’un long conflit de patrimoine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10789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3872091" y="1138773"/>
            <a:ext cx="8319909" cy="4359899"/>
          </a:xfrm>
          <a:prstGeom prst="rect">
            <a:avLst/>
          </a:prstGeom>
        </p:spPr>
      </p:pic>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715155" y="1132101"/>
            <a:ext cx="3431176" cy="523220"/>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3 p. 302</a:t>
            </a:r>
            <a:endParaRPr lang="fr-FR" sz="2800" b="1" dirty="0">
              <a:solidFill>
                <a:srgbClr val="0070C0"/>
              </a:solidFill>
              <a:latin typeface="Times New Roman" pitchFamily="18" charset="0"/>
              <a:cs typeface="Times New Roman" pitchFamily="18" charset="0"/>
            </a:endParaRPr>
          </a:p>
        </p:txBody>
      </p:sp>
      <p:sp>
        <p:nvSpPr>
          <p:cNvPr id="5" name="Triangle rectangle 4">
            <a:extLst>
              <a:ext uri="{FF2B5EF4-FFF2-40B4-BE49-F238E27FC236}">
                <a16:creationId xmlns:a16="http://schemas.microsoft.com/office/drawing/2014/main" id="{56C43227-9CBC-4291-987E-A01C11AE3EAD}"/>
              </a:ext>
            </a:extLst>
          </p:cNvPr>
          <p:cNvSpPr/>
          <p:nvPr/>
        </p:nvSpPr>
        <p:spPr>
          <a:xfrm rot="5400000">
            <a:off x="41699" y="1097074"/>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1" y="1312194"/>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2</a:t>
            </a:r>
            <a:endParaRPr lang="fr-FR" altLang="fr-FR" b="1" i="1" dirty="0">
              <a:latin typeface="Times New Roman" panose="02020603050405020304" pitchFamily="18" charset="0"/>
              <a:cs typeface="Times New Roman" panose="02020603050405020304" pitchFamily="18" charset="0"/>
            </a:endParaRPr>
          </a:p>
        </p:txBody>
      </p:sp>
      <p:pic>
        <p:nvPicPr>
          <p:cNvPr id="2" name="Image 1"/>
          <p:cNvPicPr>
            <a:picLocks noChangeAspect="1"/>
          </p:cNvPicPr>
          <p:nvPr/>
        </p:nvPicPr>
        <p:blipFill rotWithShape="1">
          <a:blip r:embed="rId3"/>
          <a:srcRect r="2557"/>
          <a:stretch/>
        </p:blipFill>
        <p:spPr>
          <a:xfrm>
            <a:off x="0" y="3799489"/>
            <a:ext cx="4146331" cy="3101111"/>
          </a:xfrm>
          <a:prstGeom prst="rect">
            <a:avLst/>
          </a:prstGeom>
        </p:spPr>
      </p:pic>
      <p:sp>
        <p:nvSpPr>
          <p:cNvPr id="10" name="ZoneTexte 9">
            <a:extLst>
              <a:ext uri="{FF2B5EF4-FFF2-40B4-BE49-F238E27FC236}">
                <a16:creationId xmlns:a16="http://schemas.microsoft.com/office/drawing/2014/main" id="{03DD9010-2351-4E1D-9532-D988139C44A6}"/>
              </a:ext>
            </a:extLst>
          </p:cNvPr>
          <p:cNvSpPr txBox="1">
            <a:spLocks noChangeArrowheads="1"/>
          </p:cNvSpPr>
          <p:nvPr/>
        </p:nvSpPr>
        <p:spPr bwMode="auto">
          <a:xfrm>
            <a:off x="413657" y="1747654"/>
            <a:ext cx="3546903" cy="1384995"/>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2060"/>
                </a:solidFill>
                <a:latin typeface="Times New Roman" pitchFamily="18" charset="0"/>
                <a:cs typeface="Times New Roman" pitchFamily="18" charset="0"/>
              </a:rPr>
              <a:t>1) DANCE </a:t>
            </a:r>
            <a:r>
              <a:rPr lang="fr-FR" sz="2800" dirty="0" smtClean="0">
                <a:solidFill>
                  <a:srgbClr val="002060"/>
                </a:solidFill>
                <a:latin typeface="Times New Roman" pitchFamily="18" charset="0"/>
                <a:cs typeface="Times New Roman" pitchFamily="18" charset="0"/>
              </a:rPr>
              <a:t>(s’aider de la </a:t>
            </a:r>
            <a:r>
              <a:rPr lang="fr-FR" sz="2800" dirty="0" smtClean="0">
                <a:solidFill>
                  <a:srgbClr val="0070C0"/>
                </a:solidFill>
                <a:latin typeface="Times New Roman" pitchFamily="18" charset="0"/>
                <a:cs typeface="Times New Roman" pitchFamily="18" charset="0"/>
              </a:rPr>
              <a:t>biographie p. 300</a:t>
            </a:r>
            <a:r>
              <a:rPr lang="fr-FR" sz="2800" dirty="0" smtClean="0">
                <a:solidFill>
                  <a:srgbClr val="002060"/>
                </a:solidFill>
                <a:latin typeface="Times New Roman" pitchFamily="18" charset="0"/>
                <a:cs typeface="Times New Roman" pitchFamily="18" charset="0"/>
              </a:rPr>
              <a:t>)</a:t>
            </a:r>
          </a:p>
          <a:p>
            <a:pPr algn="ctr"/>
            <a:r>
              <a:rPr lang="fr-FR" sz="2800" b="1" dirty="0" smtClean="0">
                <a:solidFill>
                  <a:srgbClr val="002060"/>
                </a:solidFill>
                <a:latin typeface="Times New Roman" pitchFamily="18" charset="0"/>
                <a:cs typeface="Times New Roman" pitchFamily="18" charset="0"/>
              </a:rPr>
              <a:t>2) Stratégie utilisée ?</a:t>
            </a:r>
            <a:endParaRPr lang="fr-FR" sz="28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3364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046769"/>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relancé par la Grèce dans les années 1980</a:t>
            </a:r>
            <a:endParaRPr lang="fr-FR" sz="3200" b="1" dirty="0">
              <a:solidFill>
                <a:srgbClr val="0070C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46854737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046769"/>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relancé par la Grèce dans les années 1980</a:t>
            </a:r>
            <a:endParaRPr lang="fr-FR" sz="3200" b="1" dirty="0">
              <a:solidFill>
                <a:srgbClr val="0070C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15848668-F64F-4019-BEAE-74793B0755D9}"/>
              </a:ext>
            </a:extLst>
          </p:cNvPr>
          <p:cNvSpPr txBox="1">
            <a:spLocks noChangeArrowheads="1"/>
          </p:cNvSpPr>
          <p:nvPr/>
        </p:nvSpPr>
        <p:spPr bwMode="auto">
          <a:xfrm>
            <a:off x="2575924" y="1666787"/>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la ministre de la culture grecque </a:t>
            </a:r>
            <a:r>
              <a:rPr lang="fr-FR" altLang="fr-FR" sz="2800" dirty="0" err="1" smtClean="0">
                <a:latin typeface="Times New Roman"/>
                <a:cs typeface="Times New Roman"/>
              </a:rPr>
              <a:t>Melína</a:t>
            </a:r>
            <a:r>
              <a:rPr lang="fr-FR" altLang="fr-FR" sz="2800" dirty="0" smtClean="0">
                <a:latin typeface="Times New Roman"/>
                <a:cs typeface="Times New Roman"/>
              </a:rPr>
              <a:t> </a:t>
            </a:r>
            <a:r>
              <a:rPr lang="fr-FR" altLang="fr-FR" sz="2800" dirty="0" err="1" smtClean="0">
                <a:latin typeface="Times New Roman"/>
                <a:cs typeface="Times New Roman"/>
              </a:rPr>
              <a:t>Mercoúri</a:t>
            </a:r>
            <a:r>
              <a:rPr lang="fr-FR" altLang="fr-FR" sz="2800" dirty="0" smtClean="0">
                <a:latin typeface="Times New Roman"/>
                <a:cs typeface="Times New Roman"/>
              </a:rPr>
              <a:t> réclame les marbres au Royaume-Uni</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32902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046769"/>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relancé par la Grèce dans les années 1980</a:t>
            </a:r>
            <a:endParaRPr lang="fr-FR" sz="3200" b="1" dirty="0">
              <a:solidFill>
                <a:srgbClr val="0070C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15848668-F64F-4019-BEAE-74793B0755D9}"/>
              </a:ext>
            </a:extLst>
          </p:cNvPr>
          <p:cNvSpPr txBox="1">
            <a:spLocks noChangeArrowheads="1"/>
          </p:cNvSpPr>
          <p:nvPr/>
        </p:nvSpPr>
        <p:spPr bwMode="auto">
          <a:xfrm>
            <a:off x="2575924" y="1666787"/>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la ministre de la culture grecque </a:t>
            </a:r>
            <a:r>
              <a:rPr lang="fr-FR" altLang="fr-FR" sz="2800" dirty="0" err="1" smtClean="0">
                <a:solidFill>
                  <a:schemeClr val="tx1">
                    <a:lumMod val="65000"/>
                    <a:lumOff val="35000"/>
                  </a:schemeClr>
                </a:solidFill>
                <a:latin typeface="Times New Roman"/>
                <a:cs typeface="Times New Roman"/>
              </a:rPr>
              <a:t>Melína</a:t>
            </a:r>
            <a:r>
              <a:rPr lang="fr-FR" altLang="fr-FR" sz="2800" dirty="0" smtClean="0">
                <a:solidFill>
                  <a:schemeClr val="tx1">
                    <a:lumMod val="65000"/>
                    <a:lumOff val="35000"/>
                  </a:schemeClr>
                </a:solidFill>
                <a:latin typeface="Times New Roman"/>
                <a:cs typeface="Times New Roman"/>
              </a:rPr>
              <a:t> </a:t>
            </a:r>
            <a:r>
              <a:rPr lang="fr-FR" altLang="fr-FR" sz="2800" dirty="0" err="1" smtClean="0">
                <a:solidFill>
                  <a:schemeClr val="tx1">
                    <a:lumMod val="65000"/>
                    <a:lumOff val="35000"/>
                  </a:schemeClr>
                </a:solidFill>
                <a:latin typeface="Times New Roman"/>
                <a:cs typeface="Times New Roman"/>
              </a:rPr>
              <a:t>Mercoúri</a:t>
            </a:r>
            <a:r>
              <a:rPr lang="fr-FR" altLang="fr-FR" sz="2800" dirty="0" smtClean="0">
                <a:solidFill>
                  <a:schemeClr val="tx1">
                    <a:lumMod val="65000"/>
                    <a:lumOff val="35000"/>
                  </a:schemeClr>
                </a:solidFill>
                <a:latin typeface="Times New Roman"/>
                <a:cs typeface="Times New Roman"/>
              </a:rPr>
              <a:t> réclame les marbres au Royaume-Uni</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575924" y="2656137"/>
            <a:ext cx="9471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le </a:t>
            </a:r>
            <a:r>
              <a:rPr lang="fr-FR" altLang="fr-FR" sz="2800" i="1" dirty="0" smtClean="0">
                <a:latin typeface="Times New Roman"/>
                <a:cs typeface="Times New Roman"/>
              </a:rPr>
              <a:t>British Museum </a:t>
            </a:r>
            <a:r>
              <a:rPr lang="fr-FR" altLang="fr-FR" sz="2800" dirty="0" smtClean="0">
                <a:latin typeface="Times New Roman"/>
                <a:cs typeface="Times New Roman"/>
              </a:rPr>
              <a:t>refuse de les restituer</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22481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 y="867103"/>
            <a:ext cx="12184610" cy="5990897"/>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7917882" y="75506"/>
            <a:ext cx="4524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 1 p. 294</a:t>
            </a:r>
            <a:endParaRPr lang="fr-FR" sz="2800" b="1" dirty="0">
              <a:solidFill>
                <a:srgbClr val="0070C0"/>
              </a:solidFill>
              <a:latin typeface="Times New Roman" pitchFamily="18" charset="0"/>
              <a:cs typeface="Times New Roman" pitchFamily="18" charset="0"/>
            </a:endParaRPr>
          </a:p>
        </p:txBody>
      </p:sp>
      <p:sp>
        <p:nvSpPr>
          <p:cNvPr id="8" name="Triangle rectangle 7">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1</a:t>
            </a:r>
            <a:endParaRPr lang="fr-FR" altLang="fr-FR"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21095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1752494" y="600540"/>
            <a:ext cx="9778322" cy="6273225"/>
          </a:xfrm>
          <a:prstGeom prst="rect">
            <a:avLst/>
          </a:prstGeom>
        </p:spPr>
      </p:pic>
      <p:sp>
        <p:nvSpPr>
          <p:cNvPr id="4" name="Triangle rectangle 3">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2</a:t>
            </a:r>
            <a:endParaRPr lang="fr-FR" altLang="fr-FR" b="1" i="1" dirty="0">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9FD190F1-9CDD-4847-B6ED-6C5014517F93}"/>
              </a:ext>
            </a:extLst>
          </p:cNvPr>
          <p:cNvSpPr txBox="1">
            <a:spLocks noChangeArrowheads="1"/>
          </p:cNvSpPr>
          <p:nvPr/>
        </p:nvSpPr>
        <p:spPr bwMode="auto">
          <a:xfrm>
            <a:off x="178420" y="0"/>
            <a:ext cx="120135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dirty="0" smtClean="0">
                <a:latin typeface="Times New Roman" panose="02020603050405020304" pitchFamily="18" charset="0"/>
                <a:cs typeface="Times New Roman" panose="02020603050405020304" pitchFamily="18" charset="0"/>
              </a:rPr>
              <a:t>Doc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15</a:t>
            </a:r>
            <a:endParaRPr lang="fr-FR" altLang="fr-FR" sz="3200" b="1" dirty="0">
              <a:latin typeface="Times New Roman" panose="02020603050405020304" pitchFamily="18" charset="0"/>
              <a:cs typeface="Times New Roman" panose="02020603050405020304" pitchFamily="18" charset="0"/>
            </a:endParaRPr>
          </a:p>
        </p:txBody>
      </p:sp>
      <p:sp>
        <p:nvSpPr>
          <p:cNvPr id="9" name="ZoneTexte 8">
            <a:extLst>
              <a:ext uri="{FF2B5EF4-FFF2-40B4-BE49-F238E27FC236}">
                <a16:creationId xmlns:a16="http://schemas.microsoft.com/office/drawing/2014/main" id="{A72B2139-25F7-42CC-ABEB-1E884973B041}"/>
              </a:ext>
            </a:extLst>
          </p:cNvPr>
          <p:cNvSpPr txBox="1"/>
          <p:nvPr/>
        </p:nvSpPr>
        <p:spPr>
          <a:xfrm>
            <a:off x="6038193" y="6488668"/>
            <a:ext cx="5612524" cy="369332"/>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Magnard p. 233</a:t>
            </a: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77335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046769"/>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relancé par la Grèce dans les années 1980</a:t>
            </a:r>
            <a:endParaRPr lang="fr-FR" sz="3200" b="1" dirty="0">
              <a:solidFill>
                <a:srgbClr val="0070C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15848668-F64F-4019-BEAE-74793B0755D9}"/>
              </a:ext>
            </a:extLst>
          </p:cNvPr>
          <p:cNvSpPr txBox="1">
            <a:spLocks noChangeArrowheads="1"/>
          </p:cNvSpPr>
          <p:nvPr/>
        </p:nvSpPr>
        <p:spPr bwMode="auto">
          <a:xfrm>
            <a:off x="2575924" y="1666787"/>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la ministre de la culture grecque </a:t>
            </a:r>
            <a:r>
              <a:rPr lang="fr-FR" altLang="fr-FR" sz="2800" dirty="0" err="1" smtClean="0">
                <a:solidFill>
                  <a:schemeClr val="tx1">
                    <a:lumMod val="65000"/>
                    <a:lumOff val="35000"/>
                  </a:schemeClr>
                </a:solidFill>
                <a:latin typeface="Times New Roman"/>
                <a:cs typeface="Times New Roman"/>
              </a:rPr>
              <a:t>Melína</a:t>
            </a:r>
            <a:r>
              <a:rPr lang="fr-FR" altLang="fr-FR" sz="2800" dirty="0" smtClean="0">
                <a:solidFill>
                  <a:schemeClr val="tx1">
                    <a:lumMod val="65000"/>
                    <a:lumOff val="35000"/>
                  </a:schemeClr>
                </a:solidFill>
                <a:latin typeface="Times New Roman"/>
                <a:cs typeface="Times New Roman"/>
              </a:rPr>
              <a:t> </a:t>
            </a:r>
            <a:r>
              <a:rPr lang="fr-FR" altLang="fr-FR" sz="2800" dirty="0" err="1" smtClean="0">
                <a:solidFill>
                  <a:schemeClr val="tx1">
                    <a:lumMod val="65000"/>
                    <a:lumOff val="35000"/>
                  </a:schemeClr>
                </a:solidFill>
                <a:latin typeface="Times New Roman"/>
                <a:cs typeface="Times New Roman"/>
              </a:rPr>
              <a:t>Mercoúri</a:t>
            </a:r>
            <a:r>
              <a:rPr lang="fr-FR" altLang="fr-FR" sz="2800" dirty="0" smtClean="0">
                <a:solidFill>
                  <a:schemeClr val="tx1">
                    <a:lumMod val="65000"/>
                    <a:lumOff val="35000"/>
                  </a:schemeClr>
                </a:solidFill>
                <a:latin typeface="Times New Roman"/>
                <a:cs typeface="Times New Roman"/>
              </a:rPr>
              <a:t> réclame les marbres au Royaume-Uni</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575924" y="2656137"/>
            <a:ext cx="9471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 </a:t>
            </a:r>
            <a:r>
              <a:rPr lang="fr-FR" altLang="fr-FR" sz="2800" i="1" dirty="0" smtClean="0">
                <a:solidFill>
                  <a:schemeClr val="tx1">
                    <a:lumMod val="65000"/>
                    <a:lumOff val="35000"/>
                  </a:schemeClr>
                </a:solidFill>
                <a:latin typeface="Times New Roman"/>
                <a:cs typeface="Times New Roman"/>
              </a:rPr>
              <a:t>British Museum </a:t>
            </a:r>
            <a:r>
              <a:rPr lang="fr-FR" altLang="fr-FR" sz="2800" dirty="0" smtClean="0">
                <a:solidFill>
                  <a:schemeClr val="tx1">
                    <a:lumMod val="65000"/>
                    <a:lumOff val="35000"/>
                  </a:schemeClr>
                </a:solidFill>
                <a:latin typeface="Times New Roman"/>
                <a:cs typeface="Times New Roman"/>
              </a:rPr>
              <a:t>refuse de les restituer</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575924" y="3214600"/>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le conflit s’enlise et est transféré devant des institutions internationales</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2454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rotWithShape="1">
          <a:blip r:embed="rId2"/>
          <a:srcRect t="12592"/>
          <a:stretch/>
        </p:blipFill>
        <p:spPr>
          <a:xfrm>
            <a:off x="1167616" y="-20972"/>
            <a:ext cx="2379625" cy="2331411"/>
          </a:xfrm>
          <a:prstGeom prst="rect">
            <a:avLst/>
          </a:prstGeom>
        </p:spPr>
      </p:pic>
      <p:sp>
        <p:nvSpPr>
          <p:cNvPr id="2" name="ZoneTexte 1">
            <a:extLst>
              <a:ext uri="{FF2B5EF4-FFF2-40B4-BE49-F238E27FC236}">
                <a16:creationId xmlns:a16="http://schemas.microsoft.com/office/drawing/2014/main" id="{03DD9010-2351-4E1D-9532-D988139C44A6}"/>
              </a:ext>
            </a:extLst>
          </p:cNvPr>
          <p:cNvSpPr txBox="1">
            <a:spLocks noChangeArrowheads="1"/>
          </p:cNvSpPr>
          <p:nvPr/>
        </p:nvSpPr>
        <p:spPr bwMode="auto">
          <a:xfrm>
            <a:off x="4478860" y="-20972"/>
            <a:ext cx="300948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70C0"/>
                </a:solidFill>
                <a:latin typeface="Times New Roman" pitchFamily="18" charset="0"/>
                <a:cs typeface="Times New Roman" pitchFamily="18" charset="0"/>
              </a:rPr>
              <a:t>Documents </a:t>
            </a:r>
          </a:p>
          <a:p>
            <a:pPr algn="ctr"/>
            <a:r>
              <a:rPr lang="fr-FR" sz="2800" b="1" dirty="0" smtClean="0">
                <a:solidFill>
                  <a:srgbClr val="0070C0"/>
                </a:solidFill>
                <a:latin typeface="Times New Roman" pitchFamily="18" charset="0"/>
                <a:cs typeface="Times New Roman" pitchFamily="18" charset="0"/>
              </a:rPr>
              <a:t>4 et 5 p. 303</a:t>
            </a:r>
            <a:endParaRPr lang="fr-FR" sz="2800" b="1" dirty="0">
              <a:solidFill>
                <a:srgbClr val="0070C0"/>
              </a:solidFill>
              <a:latin typeface="Times New Roman" pitchFamily="18" charset="0"/>
              <a:cs typeface="Times New Roman" pitchFamily="18" charset="0"/>
            </a:endParaRPr>
          </a:p>
        </p:txBody>
      </p:sp>
      <p:sp>
        <p:nvSpPr>
          <p:cNvPr id="6" name="Triangle rectangle 5">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a:t>
            </a:r>
            <a:r>
              <a:rPr lang="fr-FR" altLang="fr-FR" b="1" i="1" dirty="0">
                <a:latin typeface="Times New Roman" panose="02020603050405020304" pitchFamily="18" charset="0"/>
                <a:cs typeface="Times New Roman" panose="02020603050405020304" pitchFamily="18" charset="0"/>
              </a:rPr>
              <a:t>2</a:t>
            </a:r>
          </a:p>
        </p:txBody>
      </p:sp>
      <p:pic>
        <p:nvPicPr>
          <p:cNvPr id="3" name="Image 2"/>
          <p:cNvPicPr>
            <a:picLocks noChangeAspect="1"/>
          </p:cNvPicPr>
          <p:nvPr/>
        </p:nvPicPr>
        <p:blipFill rotWithShape="1">
          <a:blip r:embed="rId3"/>
          <a:srcRect l="33772"/>
          <a:stretch/>
        </p:blipFill>
        <p:spPr>
          <a:xfrm>
            <a:off x="-1" y="2291483"/>
            <a:ext cx="7283669" cy="4566517"/>
          </a:xfrm>
          <a:prstGeom prst="rect">
            <a:avLst/>
          </a:prstGeom>
        </p:spPr>
      </p:pic>
      <p:pic>
        <p:nvPicPr>
          <p:cNvPr id="8" name="Image 7"/>
          <p:cNvPicPr>
            <a:picLocks noChangeAspect="1"/>
          </p:cNvPicPr>
          <p:nvPr/>
        </p:nvPicPr>
        <p:blipFill>
          <a:blip r:embed="rId4"/>
          <a:stretch>
            <a:fillRect/>
          </a:stretch>
        </p:blipFill>
        <p:spPr>
          <a:xfrm>
            <a:off x="7283668" y="38270"/>
            <a:ext cx="4908331" cy="6829921"/>
          </a:xfrm>
          <a:prstGeom prst="rect">
            <a:avLst/>
          </a:prstGeom>
        </p:spPr>
      </p:pic>
      <p:sp>
        <p:nvSpPr>
          <p:cNvPr id="9" name="Rectangle 8"/>
          <p:cNvSpPr/>
          <p:nvPr/>
        </p:nvSpPr>
        <p:spPr>
          <a:xfrm>
            <a:off x="3850897" y="1144733"/>
            <a:ext cx="3432771" cy="923330"/>
          </a:xfrm>
          <a:prstGeom prst="rect">
            <a:avLst/>
          </a:prstGeom>
        </p:spPr>
        <p:txBody>
          <a:bodyPr wrap="square">
            <a:spAutoFit/>
          </a:bodyPr>
          <a:lstStyle/>
          <a:p>
            <a:pPr algn="ctr"/>
            <a:r>
              <a:rPr lang="fr-FR" dirty="0">
                <a:hlinkClick r:id="rId5"/>
              </a:rPr>
              <a:t>http://</a:t>
            </a:r>
            <a:r>
              <a:rPr lang="fr-FR" dirty="0" smtClean="0">
                <a:hlinkClick r:id="rId5"/>
              </a:rPr>
              <a:t>www.unesco.org/archives/multimedia/document-4258</a:t>
            </a:r>
            <a:endParaRPr lang="fr-FR" dirty="0" smtClean="0"/>
          </a:p>
          <a:p>
            <a:endParaRPr lang="fr-FR" dirty="0"/>
          </a:p>
        </p:txBody>
      </p:sp>
    </p:spTree>
    <p:extLst>
      <p:ext uri="{BB962C8B-B14F-4D97-AF65-F5344CB8AC3E}">
        <p14:creationId xmlns:p14="http://schemas.microsoft.com/office/powerpoint/2010/main" val="122423808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3" y="-20971"/>
            <a:ext cx="11901545" cy="6850700"/>
          </a:xfrm>
          <a:prstGeom prst="rect">
            <a:avLst/>
          </a:prstGeom>
        </p:spPr>
      </p:pic>
      <p:sp>
        <p:nvSpPr>
          <p:cNvPr id="3" name="Triangle rectangle 2">
            <a:extLst>
              <a:ext uri="{FF2B5EF4-FFF2-40B4-BE49-F238E27FC236}">
                <a16:creationId xmlns:a16="http://schemas.microsoft.com/office/drawing/2014/main" id="{56C43227-9CBC-4291-987E-A01C11AE3EAD}"/>
              </a:ext>
            </a:extLst>
          </p:cNvPr>
          <p:cNvSpPr/>
          <p:nvPr/>
        </p:nvSpPr>
        <p:spPr>
          <a:xfrm rot="5400000">
            <a:off x="41698" y="-62670"/>
            <a:ext cx="1084219" cy="1167617"/>
          </a:xfrm>
          <a:prstGeom prst="r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9513DD0-FAE5-4C0C-9B8A-FA2999C49B0A}"/>
              </a:ext>
            </a:extLst>
          </p:cNvPr>
          <p:cNvSpPr txBox="1">
            <a:spLocks noChangeArrowheads="1"/>
          </p:cNvSpPr>
          <p:nvPr/>
        </p:nvSpPr>
        <p:spPr bwMode="auto">
          <a:xfrm rot="19117868">
            <a:off x="-510602" y="152450"/>
            <a:ext cx="17780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i="1" dirty="0" smtClean="0">
                <a:latin typeface="Times New Roman" panose="02020603050405020304" pitchFamily="18" charset="0"/>
                <a:cs typeface="Times New Roman" panose="02020603050405020304" pitchFamily="18" charset="0"/>
              </a:rPr>
              <a:t>Jalon 2</a:t>
            </a:r>
            <a:endParaRPr lang="fr-FR" altLang="fr-FR" b="1" i="1" dirty="0">
              <a:latin typeface="Times New Roman" panose="02020603050405020304" pitchFamily="18" charset="0"/>
              <a:cs typeface="Times New Roman" panose="02020603050405020304" pitchFamily="18" charset="0"/>
            </a:endParaRPr>
          </a:p>
        </p:txBody>
      </p:sp>
      <p:sp>
        <p:nvSpPr>
          <p:cNvPr id="5" name="ZoneTexte 4">
            <a:extLst>
              <a:ext uri="{FF2B5EF4-FFF2-40B4-BE49-F238E27FC236}">
                <a16:creationId xmlns:a16="http://schemas.microsoft.com/office/drawing/2014/main" id="{9FD190F1-9CDD-4847-B6ED-6C5014517F93}"/>
              </a:ext>
            </a:extLst>
          </p:cNvPr>
          <p:cNvSpPr txBox="1">
            <a:spLocks noChangeArrowheads="1"/>
          </p:cNvSpPr>
          <p:nvPr/>
        </p:nvSpPr>
        <p:spPr bwMode="auto">
          <a:xfrm>
            <a:off x="4776260" y="228750"/>
            <a:ext cx="120135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b="1" dirty="0" smtClean="0">
                <a:latin typeface="Times New Roman" panose="02020603050405020304" pitchFamily="18" charset="0"/>
                <a:cs typeface="Times New Roman" panose="02020603050405020304" pitchFamily="18" charset="0"/>
              </a:rPr>
              <a:t>Doc </a:t>
            </a:r>
            <a:r>
              <a:rPr lang="fr-FR" altLang="fr-FR" sz="3200" b="1" dirty="0" err="1" smtClean="0">
                <a:latin typeface="Times New Roman" panose="02020603050405020304" pitchFamily="18" charset="0"/>
                <a:cs typeface="Times New Roman" panose="02020603050405020304" pitchFamily="18" charset="0"/>
              </a:rPr>
              <a:t>compl</a:t>
            </a:r>
            <a:r>
              <a:rPr lang="fr-FR" altLang="fr-FR" sz="3200" b="1" dirty="0" smtClean="0">
                <a:latin typeface="Times New Roman" panose="02020603050405020304" pitchFamily="18" charset="0"/>
                <a:cs typeface="Times New Roman" panose="02020603050405020304" pitchFamily="18" charset="0"/>
              </a:rPr>
              <a:t>. 16</a:t>
            </a:r>
            <a:endParaRPr lang="fr-FR" altLang="fr-FR" sz="3200" b="1" dirty="0">
              <a:latin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A72B2139-25F7-42CC-ABEB-1E884973B041}"/>
              </a:ext>
            </a:extLst>
          </p:cNvPr>
          <p:cNvSpPr txBox="1"/>
          <p:nvPr/>
        </p:nvSpPr>
        <p:spPr>
          <a:xfrm>
            <a:off x="7236372" y="6488668"/>
            <a:ext cx="4955628" cy="369332"/>
          </a:xfrm>
          <a:prstGeom prst="rect">
            <a:avLst/>
          </a:prstGeom>
          <a:noFill/>
        </p:spPr>
        <p:txBody>
          <a:bodyPr wrap="square" rtlCol="0">
            <a:spAutoFit/>
          </a:bodyPr>
          <a:lstStyle/>
          <a:p>
            <a:pPr algn="ctr"/>
            <a:r>
              <a:rPr lang="fr-FR" dirty="0" smtClean="0">
                <a:latin typeface="Times New Roman" panose="02020603050405020304" pitchFamily="18" charset="0"/>
                <a:cs typeface="Times New Roman" panose="02020603050405020304" pitchFamily="18" charset="0"/>
              </a:rPr>
              <a:t>Manuel Terminale HGGSP éditions Magnard p. 233</a:t>
            </a: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606717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138773"/>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conflit est relancé par la Grèce dans les années 1980</a:t>
            </a:r>
            <a:endParaRPr lang="fr-FR" sz="3200" b="1" dirty="0">
              <a:solidFill>
                <a:srgbClr val="00B0F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317805" y="1692771"/>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toujours en cours</a:t>
            </a:r>
            <a:endParaRPr lang="fr-FR" sz="32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25676455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138773"/>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conflit est relancé par la Grèce dans les années 1980</a:t>
            </a:r>
            <a:endParaRPr lang="fr-FR" sz="3200" b="1" dirty="0">
              <a:solidFill>
                <a:srgbClr val="00B0F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317805" y="1692771"/>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toujours en cours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575923" y="2277546"/>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la Grèce a fait construire un musée destiné à mettre en valeur les marbres du Parthénon, et l’a inauguré en 2009</a:t>
            </a:r>
            <a:endParaRPr lang="fr-FR" altLang="fr-FR" sz="2800" dirty="0">
              <a:latin typeface="Times New Roman" panose="02020603050405020304" pitchFamily="18" charset="0"/>
              <a:cs typeface="Times New Roman" panose="02020603050405020304" pitchFamily="18" charset="0"/>
            </a:endParaRPr>
          </a:p>
        </p:txBody>
      </p:sp>
      <p:sp>
        <p:nvSpPr>
          <p:cNvPr id="7" name="Rectangle 6"/>
          <p:cNvSpPr/>
          <p:nvPr/>
        </p:nvSpPr>
        <p:spPr>
          <a:xfrm>
            <a:off x="3088172" y="3231653"/>
            <a:ext cx="8959447" cy="1200329"/>
          </a:xfrm>
          <a:prstGeom prst="rect">
            <a:avLst/>
          </a:prstGeom>
        </p:spPr>
        <p:txBody>
          <a:bodyPr wrap="square">
            <a:spAutoFit/>
          </a:bodyPr>
          <a:lstStyle/>
          <a:p>
            <a:pPr algn="ctr"/>
            <a:r>
              <a:rPr lang="fr-FR" sz="2400" dirty="0" err="1" smtClean="0">
                <a:latin typeface="Times New Roman" pitchFamily="18" charset="0"/>
                <a:cs typeface="Times New Roman" pitchFamily="18" charset="0"/>
              </a:rPr>
              <a:t>Karolos</a:t>
            </a:r>
            <a:r>
              <a:rPr lang="fr-FR" sz="2400" dirty="0" smtClean="0">
                <a:latin typeface="Times New Roman" pitchFamily="18" charset="0"/>
                <a:cs typeface="Times New Roman" pitchFamily="18" charset="0"/>
              </a:rPr>
              <a:t> </a:t>
            </a:r>
            <a:r>
              <a:rPr lang="fr-FR" sz="2400" dirty="0" err="1" smtClean="0">
                <a:latin typeface="Times New Roman" pitchFamily="18" charset="0"/>
                <a:cs typeface="Times New Roman" pitchFamily="18" charset="0"/>
              </a:rPr>
              <a:t>Papoulias</a:t>
            </a:r>
            <a:r>
              <a:rPr lang="fr-FR" sz="2400" dirty="0" smtClean="0">
                <a:latin typeface="Times New Roman" pitchFamily="18" charset="0"/>
                <a:cs typeface="Times New Roman" pitchFamily="18" charset="0"/>
              </a:rPr>
              <a:t>, président grec, dans le discours d’inauguration du musée : </a:t>
            </a:r>
            <a:r>
              <a:rPr lang="fr-FR" sz="2400" i="1" dirty="0" smtClean="0">
                <a:latin typeface="Times New Roman" pitchFamily="18" charset="0"/>
                <a:cs typeface="Times New Roman" pitchFamily="18" charset="0"/>
              </a:rPr>
              <a:t>« C’est le moment de cicatriser les plaies du monument avec le retour des marbres qui lui appartiennent. »</a:t>
            </a:r>
            <a:endParaRPr lang="fr-FR" sz="2400" dirty="0" smtClean="0">
              <a:latin typeface="Times New Roman" panose="02020603050405020304" pitchFamily="18" charset="0"/>
              <a:cs typeface="Times New Roman" panose="02020603050405020304" pitchFamily="18" charset="0"/>
              <a:hlinkClick r:id="rId2"/>
            </a:endParaRPr>
          </a:p>
        </p:txBody>
      </p:sp>
      <p:sp>
        <p:nvSpPr>
          <p:cNvPr id="8" name="Rectangle 7"/>
          <p:cNvSpPr/>
          <p:nvPr/>
        </p:nvSpPr>
        <p:spPr>
          <a:xfrm>
            <a:off x="7639152" y="5380672"/>
            <a:ext cx="3594539" cy="1477328"/>
          </a:xfrm>
          <a:prstGeom prst="rect">
            <a:avLst/>
          </a:prstGeom>
        </p:spPr>
        <p:txBody>
          <a:bodyPr wrap="square">
            <a:spAutoFit/>
          </a:bodyPr>
          <a:lstStyle/>
          <a:p>
            <a:pPr algn="ctr"/>
            <a:r>
              <a:rPr lang="fr-FR" dirty="0" smtClean="0">
                <a:latin typeface="Times New Roman" pitchFamily="18" charset="0"/>
                <a:cs typeface="Times New Roman" pitchFamily="18" charset="0"/>
              </a:rPr>
              <a:t>Film </a:t>
            </a:r>
            <a:r>
              <a:rPr lang="fr-FR" i="1" dirty="0" smtClean="0">
                <a:latin typeface="Times New Roman" pitchFamily="18" charset="0"/>
                <a:cs typeface="Times New Roman" pitchFamily="18" charset="0"/>
              </a:rPr>
              <a:t>Parthénon</a:t>
            </a:r>
            <a:r>
              <a:rPr lang="fr-FR" dirty="0" smtClean="0">
                <a:latin typeface="Times New Roman" pitchFamily="18" charset="0"/>
                <a:cs typeface="Times New Roman" pitchFamily="18" charset="0"/>
              </a:rPr>
              <a:t> de Costa </a:t>
            </a:r>
            <a:r>
              <a:rPr lang="fr-FR" dirty="0" err="1" smtClean="0">
                <a:latin typeface="Times New Roman" pitchFamily="18" charset="0"/>
                <a:cs typeface="Times New Roman" pitchFamily="18" charset="0"/>
              </a:rPr>
              <a:t>Gavras</a:t>
            </a:r>
            <a:r>
              <a:rPr lang="fr-FR" dirty="0" smtClean="0">
                <a:latin typeface="Times New Roman" pitchFamily="18" charset="0"/>
                <a:cs typeface="Times New Roman" pitchFamily="18" charset="0"/>
              </a:rPr>
              <a:t> :</a:t>
            </a:r>
            <a:endParaRPr lang="fr-FR" i="1" dirty="0" smtClean="0">
              <a:hlinkClick r:id="rId2"/>
            </a:endParaRPr>
          </a:p>
          <a:p>
            <a:pPr algn="ctr"/>
            <a:endParaRPr lang="fr-FR" dirty="0" smtClean="0">
              <a:hlinkClick r:id="rId2"/>
            </a:endParaRPr>
          </a:p>
          <a:p>
            <a:pPr algn="ctr"/>
            <a:r>
              <a:rPr lang="fr-FR" dirty="0" smtClean="0">
                <a:hlinkClick r:id="rId2"/>
              </a:rPr>
              <a:t>https</a:t>
            </a:r>
            <a:r>
              <a:rPr lang="fr-FR" dirty="0">
                <a:hlinkClick r:id="rId2"/>
              </a:rPr>
              <a:t>://</a:t>
            </a:r>
            <a:r>
              <a:rPr lang="fr-FR" dirty="0" smtClean="0">
                <a:hlinkClick r:id="rId2"/>
              </a:rPr>
              <a:t>www.youtube.com/watch?v=aGitmYl6U90</a:t>
            </a:r>
            <a:endParaRPr lang="fr-FR" dirty="0" smtClean="0"/>
          </a:p>
          <a:p>
            <a:pPr algn="ctr"/>
            <a:endParaRPr lang="fr-FR" dirty="0"/>
          </a:p>
        </p:txBody>
      </p:sp>
    </p:spTree>
    <p:extLst>
      <p:ext uri="{BB962C8B-B14F-4D97-AF65-F5344CB8AC3E}">
        <p14:creationId xmlns:p14="http://schemas.microsoft.com/office/powerpoint/2010/main" val="77700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3105835"/>
            <a:ext cx="6096000" cy="923330"/>
          </a:xfrm>
          <a:prstGeom prst="rect">
            <a:avLst/>
          </a:prstGeom>
        </p:spPr>
        <p:txBody>
          <a:bodyPr>
            <a:spAutoFit/>
          </a:bodyPr>
          <a:lstStyle/>
          <a:p>
            <a:pPr algn="ctr"/>
            <a:r>
              <a:rPr lang="fr-FR" dirty="0">
                <a:hlinkClick r:id="rId2"/>
              </a:rPr>
              <a:t>https://</a:t>
            </a:r>
            <a:r>
              <a:rPr lang="fr-FR" dirty="0" smtClean="0">
                <a:hlinkClick r:id="rId2"/>
              </a:rPr>
              <a:t>www.franceculture.fr/emissions/le-billet-culturel/le-billet-culturel-du-vendredi-01-fevrier-2019</a:t>
            </a:r>
            <a:endParaRPr lang="fr-FR" dirty="0" smtClean="0"/>
          </a:p>
          <a:p>
            <a:pPr algn="ctr"/>
            <a:endParaRPr lang="fr-FR" dirty="0"/>
          </a:p>
        </p:txBody>
      </p:sp>
    </p:spTree>
    <p:extLst>
      <p:ext uri="{BB962C8B-B14F-4D97-AF65-F5344CB8AC3E}">
        <p14:creationId xmlns:p14="http://schemas.microsoft.com/office/powerpoint/2010/main" val="44943103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138773"/>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conflit est relancé par la Grèce dans les années 1980</a:t>
            </a:r>
            <a:endParaRPr lang="fr-FR" sz="3200" b="1" dirty="0">
              <a:solidFill>
                <a:srgbClr val="00B0F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317805" y="1692771"/>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toujours en cours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575923" y="2277546"/>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la Grèce a fait construire un musée destiné à mettre en valeur les marbres du Parthénon, et l’a inauguré en 2009</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575922" y="3231653"/>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latin typeface="Times New Roman"/>
                <a:cs typeface="Times New Roman"/>
              </a:rPr>
              <a:t>→ </a:t>
            </a:r>
            <a:r>
              <a:rPr lang="fr-FR" altLang="fr-FR" sz="2800" dirty="0" smtClean="0">
                <a:latin typeface="Times New Roman"/>
                <a:cs typeface="Times New Roman"/>
              </a:rPr>
              <a:t>le Royaume-Uni et le </a:t>
            </a:r>
            <a:r>
              <a:rPr lang="fr-FR" altLang="fr-FR" sz="2800" i="1" dirty="0" smtClean="0">
                <a:latin typeface="Times New Roman"/>
                <a:cs typeface="Times New Roman"/>
              </a:rPr>
              <a:t>British Museum </a:t>
            </a:r>
            <a:r>
              <a:rPr lang="fr-FR" altLang="fr-FR" sz="2800" dirty="0" smtClean="0">
                <a:latin typeface="Times New Roman"/>
                <a:cs typeface="Times New Roman"/>
              </a:rPr>
              <a:t>refusent la restitution des marbres</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30473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3DD9010-2351-4E1D-9532-D988139C44A6}"/>
              </a:ext>
            </a:extLst>
          </p:cNvPr>
          <p:cNvSpPr txBox="1">
            <a:spLocks noChangeArrowheads="1"/>
          </p:cNvSpPr>
          <p:nvPr/>
        </p:nvSpPr>
        <p:spPr bwMode="auto">
          <a:xfrm>
            <a:off x="1317806" y="1138773"/>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B0F0"/>
                </a:solidFill>
                <a:latin typeface="Times New Roman" pitchFamily="18" charset="0"/>
                <a:cs typeface="Times New Roman" pitchFamily="18" charset="0"/>
              </a:rPr>
              <a:t>* Le conflit est relancé par la Grèce dans les années 1980</a:t>
            </a:r>
            <a:endParaRPr lang="fr-FR" sz="3200" b="1" dirty="0">
              <a:solidFill>
                <a:srgbClr val="00B0F0"/>
              </a:solidFill>
              <a:latin typeface="Times New Roman" pitchFamily="18" charset="0"/>
              <a:cs typeface="Times New Roman" pitchFamily="18" charset="0"/>
            </a:endParaRP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657727" y="0"/>
            <a:ext cx="113898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smtClean="0">
                <a:solidFill>
                  <a:srgbClr val="008000"/>
                </a:solidFill>
                <a:latin typeface="Times New Roman" pitchFamily="18" charset="0"/>
                <a:cs typeface="Times New Roman" pitchFamily="18" charset="0"/>
              </a:rPr>
              <a:t>B. Un conflit toujours en cours qui se cristallise sur une question : patrimoine national ou patrimoine de l’humanité ?</a:t>
            </a:r>
            <a:endParaRPr lang="fr-FR" sz="3400" b="1" i="1" u="sng" dirty="0">
              <a:solidFill>
                <a:srgbClr val="008000"/>
              </a:solidFill>
              <a:latin typeface="Times New Roman" pitchFamily="18" charset="0"/>
              <a:cs typeface="Times New Roman" pitchFamily="18" charset="0"/>
            </a:endParaRPr>
          </a:p>
        </p:txBody>
      </p:sp>
      <p:sp>
        <p:nvSpPr>
          <p:cNvPr id="5" name="ZoneTexte 4">
            <a:extLst>
              <a:ext uri="{FF2B5EF4-FFF2-40B4-BE49-F238E27FC236}">
                <a16:creationId xmlns:a16="http://schemas.microsoft.com/office/drawing/2014/main" id="{03DD9010-2351-4E1D-9532-D988139C44A6}"/>
              </a:ext>
            </a:extLst>
          </p:cNvPr>
          <p:cNvSpPr txBox="1">
            <a:spLocks noChangeArrowheads="1"/>
          </p:cNvSpPr>
          <p:nvPr/>
        </p:nvSpPr>
        <p:spPr bwMode="auto">
          <a:xfrm>
            <a:off x="1317805" y="1692771"/>
            <a:ext cx="1072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conflit est toujours en cours</a:t>
            </a:r>
            <a:endParaRPr lang="fr-FR" sz="3200" b="1" dirty="0">
              <a:solidFill>
                <a:srgbClr val="0070C0"/>
              </a:solidFill>
              <a:latin typeface="Times New Roman" pitchFamily="18" charset="0"/>
              <a:cs typeface="Times New Roman" pitchFamily="18" charset="0"/>
            </a:endParaRPr>
          </a:p>
        </p:txBody>
      </p:sp>
      <p:sp>
        <p:nvSpPr>
          <p:cNvPr id="6" name="ZoneTexte 5">
            <a:extLst>
              <a:ext uri="{FF2B5EF4-FFF2-40B4-BE49-F238E27FC236}">
                <a16:creationId xmlns:a16="http://schemas.microsoft.com/office/drawing/2014/main" id="{15848668-F64F-4019-BEAE-74793B0755D9}"/>
              </a:ext>
            </a:extLst>
          </p:cNvPr>
          <p:cNvSpPr txBox="1">
            <a:spLocks noChangeArrowheads="1"/>
          </p:cNvSpPr>
          <p:nvPr/>
        </p:nvSpPr>
        <p:spPr bwMode="auto">
          <a:xfrm>
            <a:off x="2575923" y="2277546"/>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la Grèce a fait construire un musée destiné à mettre en valeur les marbres du Parthénon, et l’a inauguré en 2009</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15848668-F64F-4019-BEAE-74793B0755D9}"/>
              </a:ext>
            </a:extLst>
          </p:cNvPr>
          <p:cNvSpPr txBox="1">
            <a:spLocks noChangeArrowheads="1"/>
          </p:cNvSpPr>
          <p:nvPr/>
        </p:nvSpPr>
        <p:spPr bwMode="auto">
          <a:xfrm>
            <a:off x="2575922" y="3231653"/>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a:solidFill>
                  <a:schemeClr val="tx1">
                    <a:lumMod val="65000"/>
                    <a:lumOff val="35000"/>
                  </a:schemeClr>
                </a:solidFill>
                <a:latin typeface="Times New Roman"/>
                <a:cs typeface="Times New Roman"/>
              </a:rPr>
              <a:t>→ </a:t>
            </a:r>
            <a:r>
              <a:rPr lang="fr-FR" altLang="fr-FR" sz="2800" dirty="0" smtClean="0">
                <a:solidFill>
                  <a:schemeClr val="tx1">
                    <a:lumMod val="65000"/>
                    <a:lumOff val="35000"/>
                  </a:schemeClr>
                </a:solidFill>
                <a:latin typeface="Times New Roman"/>
                <a:cs typeface="Times New Roman"/>
              </a:rPr>
              <a:t>le Royaume-Uni et le </a:t>
            </a:r>
            <a:r>
              <a:rPr lang="fr-FR" altLang="fr-FR" sz="2800" i="1" dirty="0" smtClean="0">
                <a:solidFill>
                  <a:schemeClr val="tx1">
                    <a:lumMod val="65000"/>
                    <a:lumOff val="35000"/>
                  </a:schemeClr>
                </a:solidFill>
                <a:latin typeface="Times New Roman"/>
                <a:cs typeface="Times New Roman"/>
              </a:rPr>
              <a:t>British Museum </a:t>
            </a:r>
            <a:r>
              <a:rPr lang="fr-FR" altLang="fr-FR" sz="2800" dirty="0" smtClean="0">
                <a:solidFill>
                  <a:schemeClr val="tx1">
                    <a:lumMod val="65000"/>
                    <a:lumOff val="35000"/>
                  </a:schemeClr>
                </a:solidFill>
                <a:latin typeface="Times New Roman"/>
                <a:cs typeface="Times New Roman"/>
              </a:rPr>
              <a:t>refusent la restitution des marbres</a:t>
            </a:r>
            <a:endParaRPr lang="fr-FR" altLang="fr-FR" sz="28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15848668-F64F-4019-BEAE-74793B0755D9}"/>
              </a:ext>
            </a:extLst>
          </p:cNvPr>
          <p:cNvSpPr txBox="1">
            <a:spLocks noChangeArrowheads="1"/>
          </p:cNvSpPr>
          <p:nvPr/>
        </p:nvSpPr>
        <p:spPr bwMode="auto">
          <a:xfrm>
            <a:off x="2575921" y="4185760"/>
            <a:ext cx="94716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fr-FR" altLang="fr-FR" sz="2800" dirty="0" smtClean="0">
                <a:latin typeface="Times New Roman"/>
                <a:cs typeface="Times New Roman"/>
              </a:rPr>
              <a:t>=&gt; ce conflit patrimonial illustre l’opposition entre différentes visions du patrimoine</a:t>
            </a:r>
            <a:endParaRPr lang="fr-FR" altLang="fr-F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670572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a:extLst>
              <a:ext uri="{FF2B5EF4-FFF2-40B4-BE49-F238E27FC236}">
                <a16:creationId xmlns:a16="http://schemas.microsoft.com/office/drawing/2014/main" id="{72C3E235-8C75-4EA6-A140-8843329465A0}"/>
              </a:ext>
            </a:extLst>
          </p:cNvPr>
          <p:cNvSpPr>
            <a:spLocks noChangeArrowheads="1"/>
          </p:cNvSpPr>
          <p:nvPr/>
        </p:nvSpPr>
        <p:spPr bwMode="auto">
          <a:xfrm>
            <a:off x="1" y="72987"/>
            <a:ext cx="12191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fr-FR" altLang="fr-FR" sz="3600" b="1" dirty="0" smtClean="0">
                <a:solidFill>
                  <a:srgbClr val="FF0000"/>
                </a:solidFill>
                <a:latin typeface="Times New Roman" panose="02020603050405020304" pitchFamily="18" charset="0"/>
                <a:cs typeface="Times New Roman" panose="02020603050405020304" pitchFamily="18" charset="0"/>
              </a:rPr>
              <a:t>Conclusion de l’Axe 1</a:t>
            </a:r>
            <a:endParaRPr lang="fr-FR" altLang="fr-FR" sz="3600" dirty="0">
              <a:solidFill>
                <a:srgbClr val="FF0000"/>
              </a:solidFill>
              <a:latin typeface="Times New Roman" panose="02020603050405020304" pitchFamily="18" charset="0"/>
              <a:cs typeface="Times New Roman" panose="02020603050405020304" pitchFamily="18" charset="0"/>
            </a:endParaRPr>
          </a:p>
        </p:txBody>
      </p:sp>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1173428" y="818696"/>
            <a:ext cx="1087419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a:latin typeface="Times New Roman" panose="02020603050405020304" pitchFamily="18" charset="0"/>
                <a:cs typeface="Times New Roman" panose="02020603050405020304" pitchFamily="18" charset="0"/>
              </a:rPr>
              <a:t>Ces deux exemples permettent d’illustrer les usages sociaux et politiques du patrimoine, existant parce que des groupes humains décident de donner une valeur à des objets.</a:t>
            </a:r>
            <a:endParaRPr lang="fr-FR" sz="3200" dirty="0">
              <a:latin typeface="Times New Roman" panose="02020603050405020304" pitchFamily="18" charset="0"/>
              <a:cs typeface="Times New Roman" panose="02020603050405020304" pitchFamily="18" charset="0"/>
            </a:endParaRPr>
          </a:p>
          <a:p>
            <a:pPr algn="just"/>
            <a:r>
              <a:rPr lang="fr-FR" sz="3200" b="1" dirty="0">
                <a:latin typeface="Times New Roman" panose="02020603050405020304" pitchFamily="18" charset="0"/>
                <a:cs typeface="Times New Roman" panose="02020603050405020304" pitchFamily="18" charset="0"/>
              </a:rPr>
              <a:t>Récemment, la restitution d’objets d’art aux pays africains par la France relève des mêmes questionnements, et amènent à réfléchir sur l’usage que les hommes font du passé.</a:t>
            </a:r>
            <a:endParaRPr lang="fr-FR" sz="32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1872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03DD9010-2351-4E1D-9532-D988139C44A6}"/>
              </a:ext>
            </a:extLst>
          </p:cNvPr>
          <p:cNvSpPr txBox="1">
            <a:spLocks noChangeArrowheads="1"/>
          </p:cNvSpPr>
          <p:nvPr/>
        </p:nvSpPr>
        <p:spPr bwMode="auto">
          <a:xfrm>
            <a:off x="786063" y="1200329"/>
            <a:ext cx="1126155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400" b="1" i="1" u="sng" dirty="0">
                <a:solidFill>
                  <a:srgbClr val="008000"/>
                </a:solidFill>
                <a:latin typeface="Times New Roman" pitchFamily="18" charset="0"/>
                <a:cs typeface="Times New Roman" pitchFamily="18" charset="0"/>
              </a:rPr>
              <a:t>A. Comment le site de Versailles, symbole de la monarchie absolue, est-il devenu une vitrine de la nation française ?</a:t>
            </a:r>
          </a:p>
        </p:txBody>
      </p:sp>
      <p:sp>
        <p:nvSpPr>
          <p:cNvPr id="4" name="ZoneTexte 3">
            <a:extLst>
              <a:ext uri="{FF2B5EF4-FFF2-40B4-BE49-F238E27FC236}">
                <a16:creationId xmlns:a16="http://schemas.microsoft.com/office/drawing/2014/main" id="{03DD9010-2351-4E1D-9532-D988139C44A6}"/>
              </a:ext>
            </a:extLst>
          </p:cNvPr>
          <p:cNvSpPr txBox="1">
            <a:spLocks noChangeArrowheads="1"/>
          </p:cNvSpPr>
          <p:nvPr/>
        </p:nvSpPr>
        <p:spPr bwMode="auto">
          <a:xfrm>
            <a:off x="1173428" y="2277547"/>
            <a:ext cx="1087419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fr-FR" sz="3200" b="1" dirty="0" smtClean="0">
                <a:solidFill>
                  <a:srgbClr val="0070C0"/>
                </a:solidFill>
                <a:latin typeface="Times New Roman" pitchFamily="18" charset="0"/>
                <a:cs typeface="Times New Roman" pitchFamily="18" charset="0"/>
              </a:rPr>
              <a:t>* Le château, abandonné lors de la Révolution française, est mis en valeur au XIX</a:t>
            </a:r>
            <a:r>
              <a:rPr lang="fr-FR" sz="3200" b="1" baseline="30000" dirty="0" smtClean="0">
                <a:solidFill>
                  <a:srgbClr val="0070C0"/>
                </a:solidFill>
                <a:latin typeface="Times New Roman" pitchFamily="18" charset="0"/>
                <a:cs typeface="Times New Roman" pitchFamily="18" charset="0"/>
              </a:rPr>
              <a:t>e</a:t>
            </a:r>
            <a:r>
              <a:rPr lang="fr-FR" sz="3200" b="1" dirty="0" smtClean="0">
                <a:solidFill>
                  <a:srgbClr val="0070C0"/>
                </a:solidFill>
                <a:latin typeface="Times New Roman" pitchFamily="18" charset="0"/>
                <a:cs typeface="Times New Roman" pitchFamily="18" charset="0"/>
              </a:rPr>
              <a:t> siècle dans le cadre de la construction de l’État-nation </a:t>
            </a:r>
            <a:endParaRPr lang="fr-FR" sz="3200" b="1" dirty="0">
              <a:solidFill>
                <a:srgbClr val="0070C0"/>
              </a:solidFill>
              <a:latin typeface="Times New Roman" pitchFamily="18" charset="0"/>
              <a:cs typeface="Times New Roman" pitchFamily="18" charset="0"/>
            </a:endParaRPr>
          </a:p>
        </p:txBody>
      </p:sp>
      <p:sp>
        <p:nvSpPr>
          <p:cNvPr id="6" name="Rectangle 1">
            <a:extLst>
              <a:ext uri="{FF2B5EF4-FFF2-40B4-BE49-F238E27FC236}">
                <a16:creationId xmlns:a16="http://schemas.microsoft.com/office/drawing/2014/main" id="{72C3E235-8C75-4EA6-A140-8843329465A0}"/>
              </a:ext>
            </a:extLst>
          </p:cNvPr>
          <p:cNvSpPr>
            <a:spLocks noChangeArrowheads="1"/>
          </p:cNvSpPr>
          <p:nvPr/>
        </p:nvSpPr>
        <p:spPr bwMode="auto">
          <a:xfrm>
            <a:off x="0" y="0"/>
            <a:ext cx="12191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904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None/>
            </a:pPr>
            <a:r>
              <a:rPr lang="fr-FR" altLang="fr-FR" sz="3600" b="1" u="sng" dirty="0" smtClean="0">
                <a:solidFill>
                  <a:srgbClr val="FF0000"/>
                </a:solidFill>
                <a:latin typeface="Times New Roman" panose="02020603050405020304" pitchFamily="18" charset="0"/>
                <a:cs typeface="Times New Roman" panose="02020603050405020304" pitchFamily="18" charset="0"/>
              </a:rPr>
              <a:t>I. Un exemple d’aménagement de la mémoire : les usages de Versailles de l’Empire à nos jours</a:t>
            </a:r>
            <a:endParaRPr lang="fr-FR" altLang="fr-FR" sz="36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647200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03DD9010-2351-4E1D-9532-D988139C44A6}"/>
              </a:ext>
            </a:extLst>
          </p:cNvPr>
          <p:cNvSpPr txBox="1">
            <a:spLocks noChangeArrowheads="1"/>
          </p:cNvSpPr>
          <p:nvPr/>
        </p:nvSpPr>
        <p:spPr bwMode="auto">
          <a:xfrm>
            <a:off x="8800682" y="0"/>
            <a:ext cx="33913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800" b="1" dirty="0" smtClean="0">
                <a:solidFill>
                  <a:srgbClr val="002060"/>
                </a:solidFill>
                <a:latin typeface="Times New Roman" pitchFamily="18" charset="0"/>
                <a:cs typeface="Times New Roman" pitchFamily="18" charset="0"/>
              </a:rPr>
              <a:t>Schéma bilan</a:t>
            </a:r>
            <a:endParaRPr lang="fr-FR" sz="2800" b="1" dirty="0">
              <a:solidFill>
                <a:srgbClr val="002060"/>
              </a:solidFill>
              <a:latin typeface="Times New Roman" pitchFamily="18" charset="0"/>
              <a:cs typeface="Times New Roman" pitchFamily="18" charset="0"/>
            </a:endParaRPr>
          </a:p>
        </p:txBody>
      </p:sp>
      <p:pic>
        <p:nvPicPr>
          <p:cNvPr id="2" name="Image 1"/>
          <p:cNvPicPr>
            <a:picLocks noChangeAspect="1"/>
          </p:cNvPicPr>
          <p:nvPr/>
        </p:nvPicPr>
        <p:blipFill>
          <a:blip r:embed="rId2"/>
          <a:stretch>
            <a:fillRect/>
          </a:stretch>
        </p:blipFill>
        <p:spPr>
          <a:xfrm>
            <a:off x="840171" y="0"/>
            <a:ext cx="7960512" cy="6858000"/>
          </a:xfrm>
          <a:prstGeom prst="rect">
            <a:avLst/>
          </a:prstGeom>
        </p:spPr>
      </p:pic>
    </p:spTree>
    <p:extLst>
      <p:ext uri="{BB962C8B-B14F-4D97-AF65-F5344CB8AC3E}">
        <p14:creationId xmlns:p14="http://schemas.microsoft.com/office/powerpoint/2010/main" val="215759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0755EEC-2B6D-465B-8863-F954F0FAA6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521" y="0"/>
            <a:ext cx="11098059" cy="6857999"/>
          </a:xfrm>
          <a:prstGeom prst="rect">
            <a:avLst/>
          </a:prstGeom>
        </p:spPr>
      </p:pic>
      <p:sp>
        <p:nvSpPr>
          <p:cNvPr id="8" name="ZoneTexte 7">
            <a:extLst>
              <a:ext uri="{FF2B5EF4-FFF2-40B4-BE49-F238E27FC236}">
                <a16:creationId xmlns:a16="http://schemas.microsoft.com/office/drawing/2014/main" id="{9FD190F1-9CDD-4847-B6ED-6C5014517F93}"/>
              </a:ext>
            </a:extLst>
          </p:cNvPr>
          <p:cNvSpPr txBox="1">
            <a:spLocks noChangeArrowheads="1"/>
          </p:cNvSpPr>
          <p:nvPr/>
        </p:nvSpPr>
        <p:spPr bwMode="auto">
          <a:xfrm>
            <a:off x="178420" y="0"/>
            <a:ext cx="120135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3200" dirty="0" smtClean="0">
                <a:latin typeface="Times New Roman" panose="02020603050405020304" pitchFamily="18" charset="0"/>
                <a:cs typeface="Times New Roman" panose="02020603050405020304" pitchFamily="18" charset="0"/>
              </a:rPr>
              <a:t>Les </a:t>
            </a:r>
            <a:r>
              <a:rPr lang="fr-FR" altLang="fr-FR" sz="3200" dirty="0">
                <a:latin typeface="Times New Roman" panose="02020603050405020304" pitchFamily="18" charset="0"/>
                <a:cs typeface="Times New Roman" panose="02020603050405020304" pitchFamily="18" charset="0"/>
              </a:rPr>
              <a:t>« journées d’Octobre »</a:t>
            </a:r>
          </a:p>
        </p:txBody>
      </p:sp>
      <p:sp>
        <p:nvSpPr>
          <p:cNvPr id="9" name="ZoneTexte 8">
            <a:extLst>
              <a:ext uri="{FF2B5EF4-FFF2-40B4-BE49-F238E27FC236}">
                <a16:creationId xmlns:a16="http://schemas.microsoft.com/office/drawing/2014/main" id="{A72B2139-25F7-42CC-ABEB-1E884973B041}"/>
              </a:ext>
            </a:extLst>
          </p:cNvPr>
          <p:cNvSpPr txBox="1"/>
          <p:nvPr/>
        </p:nvSpPr>
        <p:spPr>
          <a:xfrm>
            <a:off x="0" y="6430709"/>
            <a:ext cx="4304371" cy="400110"/>
          </a:xfrm>
          <a:prstGeom prst="rect">
            <a:avLst/>
          </a:prstGeom>
          <a:noFill/>
        </p:spPr>
        <p:txBody>
          <a:bodyPr wrap="square" rtlCol="0">
            <a:spAutoFit/>
          </a:bodyPr>
          <a:lstStyle/>
          <a:p>
            <a:pPr algn="ctr"/>
            <a:r>
              <a:rPr lang="fr-FR" sz="2000" dirty="0">
                <a:latin typeface="Times New Roman" pitchFamily="18" charset="0"/>
                <a:cs typeface="Times New Roman" pitchFamily="18" charset="0"/>
              </a:rPr>
              <a:t>Source : manuel 1</a:t>
            </a:r>
            <a:r>
              <a:rPr lang="fr-FR" sz="2000" baseline="30000" dirty="0">
                <a:latin typeface="Times New Roman" pitchFamily="18" charset="0"/>
                <a:cs typeface="Times New Roman" pitchFamily="18" charset="0"/>
              </a:rPr>
              <a:t>ère</a:t>
            </a:r>
            <a:r>
              <a:rPr lang="fr-FR" sz="2000" dirty="0">
                <a:latin typeface="Times New Roman" pitchFamily="18" charset="0"/>
                <a:cs typeface="Times New Roman" pitchFamily="18" charset="0"/>
              </a:rPr>
              <a:t> éditions Belin p. 29</a:t>
            </a:r>
            <a:endParaRPr lang="fr-FR" sz="1600" dirty="0">
              <a:latin typeface="Times New Roman" pitchFamily="18" charset="0"/>
              <a:cs typeface="Times New Roman" pitchFamily="18" charset="0"/>
            </a:endParaRPr>
          </a:p>
        </p:txBody>
      </p:sp>
    </p:spTree>
    <p:extLst>
      <p:ext uri="{BB962C8B-B14F-4D97-AF65-F5344CB8AC3E}">
        <p14:creationId xmlns:p14="http://schemas.microsoft.com/office/powerpoint/2010/main" val="19391427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1205</TotalTime>
  <Words>4068</Words>
  <Application>Microsoft Office PowerPoint</Application>
  <PresentationFormat>Grand écran</PresentationFormat>
  <Paragraphs>317</Paragraphs>
  <Slides>80</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80</vt:i4>
      </vt:variant>
    </vt:vector>
  </HeadingPairs>
  <TitlesOfParts>
    <vt:vector size="85" baseType="lpstr">
      <vt:lpstr>Arial</vt:lpstr>
      <vt:lpstr>Calibri</vt:lpstr>
      <vt:lpstr>Calibri Light</vt:lpstr>
      <vt:lpstr>Times New Roman</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violainebotton@gmail.com</dc:creator>
  <cp:lastModifiedBy>violainebotton@gmail.com</cp:lastModifiedBy>
  <cp:revision>95</cp:revision>
  <dcterms:created xsi:type="dcterms:W3CDTF">2020-06-15T18:18:27Z</dcterms:created>
  <dcterms:modified xsi:type="dcterms:W3CDTF">2021-01-11T10:30:01Z</dcterms:modified>
</cp:coreProperties>
</file>