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83" r:id="rId3"/>
    <p:sldId id="259" r:id="rId4"/>
    <p:sldId id="262" r:id="rId5"/>
    <p:sldId id="270" r:id="rId6"/>
    <p:sldId id="296" r:id="rId7"/>
    <p:sldId id="286" r:id="rId8"/>
    <p:sldId id="297" r:id="rId9"/>
    <p:sldId id="298" r:id="rId10"/>
    <p:sldId id="300" r:id="rId11"/>
    <p:sldId id="287" r:id="rId12"/>
    <p:sldId id="303" r:id="rId13"/>
    <p:sldId id="288" r:id="rId14"/>
    <p:sldId id="304" r:id="rId15"/>
    <p:sldId id="313" r:id="rId16"/>
    <p:sldId id="289" r:id="rId17"/>
    <p:sldId id="305" r:id="rId18"/>
    <p:sldId id="290" r:id="rId19"/>
    <p:sldId id="263" r:id="rId20"/>
    <p:sldId id="291" r:id="rId21"/>
    <p:sldId id="292" r:id="rId22"/>
    <p:sldId id="301" r:id="rId23"/>
    <p:sldId id="295" r:id="rId24"/>
    <p:sldId id="293" r:id="rId25"/>
    <p:sldId id="265" r:id="rId26"/>
    <p:sldId id="294" r:id="rId27"/>
    <p:sldId id="307" r:id="rId28"/>
    <p:sldId id="308" r:id="rId29"/>
    <p:sldId id="309" r:id="rId30"/>
    <p:sldId id="310" r:id="rId31"/>
    <p:sldId id="311" r:id="rId32"/>
    <p:sldId id="312" r:id="rId33"/>
    <p:sldId id="260" r:id="rId34"/>
    <p:sldId id="302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9FCC6-18A7-441C-8DD0-CEC4EDA872B4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095FD-9C94-4845-B41A-4DD705938F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778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2837A-945D-49E8-87A2-9C5FBDEC3AC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576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5612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9819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031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488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5855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874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90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440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234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7332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6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02D31-8012-48AD-9817-FCF9E042A269}" type="datetimeFigureOut">
              <a:rPr lang="fr-FR" smtClean="0"/>
              <a:t>12/01/2021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1C98E-4F25-4FAE-8EEE-BD87349540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294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hc.unesco.org/fr/apropos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/>
          <p:cNvSpPr txBox="1"/>
          <p:nvPr/>
        </p:nvSpPr>
        <p:spPr>
          <a:xfrm>
            <a:off x="694661" y="94588"/>
            <a:ext cx="11018573" cy="830997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i="1" dirty="0">
                <a:latin typeface="Times New Roman" pitchFamily="18" charset="0"/>
                <a:cs typeface="Times New Roman" pitchFamily="18" charset="0"/>
              </a:rPr>
              <a:t>Terminale Enseignement de spécialité – Histoire-géographie, géopolitique, sciences politiques</a:t>
            </a:r>
          </a:p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Analyser les grands enjeux du monde contemporain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94661" y="1131902"/>
            <a:ext cx="11018573" cy="1446550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400" b="1" i="1" dirty="0">
                <a:latin typeface="Times New Roman" pitchFamily="18" charset="0"/>
                <a:cs typeface="Times New Roman" pitchFamily="18" charset="0"/>
              </a:rPr>
              <a:t>Thème 4 – </a:t>
            </a:r>
            <a:r>
              <a:rPr lang="fr-F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Identifier, protéger et valoriser le patrimoine : enjeux géopolitiques</a:t>
            </a:r>
            <a:endParaRPr lang="fr-F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61" y="2680633"/>
            <a:ext cx="11018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Rappel : méthodologie de la dissertation</a:t>
            </a:r>
            <a:endParaRPr lang="fr-FR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352" y="3244479"/>
            <a:ext cx="11018573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2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Accroche</a:t>
            </a:r>
          </a:p>
          <a:p>
            <a:pPr algn="just"/>
            <a:endParaRPr lang="fr-FR" sz="2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2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Analyse du sujet</a:t>
            </a:r>
          </a:p>
          <a:p>
            <a:pPr algn="just"/>
            <a:endParaRPr lang="fr-FR" sz="2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2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Contextualisation du sujet</a:t>
            </a:r>
          </a:p>
          <a:p>
            <a:pPr algn="just"/>
            <a:endParaRPr lang="fr-FR" sz="2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2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Problématique</a:t>
            </a:r>
          </a:p>
          <a:p>
            <a:pPr algn="just"/>
            <a:endParaRPr lang="fr-FR" sz="2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2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Plan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5768492-3298-F141-B452-3B2F81927541}"/>
              </a:ext>
            </a:extLst>
          </p:cNvPr>
          <p:cNvSpPr txBox="1"/>
          <p:nvPr/>
        </p:nvSpPr>
        <p:spPr>
          <a:xfrm flipH="1">
            <a:off x="7639290" y="4409954"/>
            <a:ext cx="3946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/>
              <a:t>Dans cette présentation et les suivantes les références au(x) manuel(s) sont données dans la partie « cours ».</a:t>
            </a:r>
          </a:p>
        </p:txBody>
      </p:sp>
    </p:spTree>
    <p:extLst>
      <p:ext uri="{BB962C8B-B14F-4D97-AF65-F5344CB8AC3E}">
        <p14:creationId xmlns:p14="http://schemas.microsoft.com/office/powerpoint/2010/main" val="204853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796431" y="5242173"/>
            <a:ext cx="28923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latin typeface="Times New Roman" pitchFamily="18" charset="0"/>
                <a:cs typeface="Times New Roman" pitchFamily="18" charset="0"/>
              </a:rPr>
              <a:t>Paulin-Guérin, </a:t>
            </a:r>
            <a:r>
              <a:rPr lang="fr-FR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Louis XVIII, roi de France et de Navarre</a:t>
            </a:r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269x204 cm, huile sur toile, 1824, musée national du château de Versailles. </a:t>
            </a:r>
          </a:p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www.histoire-image.org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821" y="-17083"/>
            <a:ext cx="4503179" cy="6875083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631C6EFF-45BA-457F-9FBB-01C4EB5FF376}"/>
              </a:ext>
            </a:extLst>
          </p:cNvPr>
          <p:cNvSpPr/>
          <p:nvPr/>
        </p:nvSpPr>
        <p:spPr>
          <a:xfrm>
            <a:off x="8834003" y="1802231"/>
            <a:ext cx="2514720" cy="781050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B0D1CB-1528-4DD2-BD04-6DB9E58A7D44}"/>
              </a:ext>
            </a:extLst>
          </p:cNvPr>
          <p:cNvSpPr txBox="1"/>
          <p:nvPr/>
        </p:nvSpPr>
        <p:spPr>
          <a:xfrm>
            <a:off x="4796431" y="-17083"/>
            <a:ext cx="2892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 symbolique monarchique traditionnelle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045CDD9-691C-4F2F-A263-82641D443845}"/>
              </a:ext>
            </a:extLst>
          </p:cNvPr>
          <p:cNvSpPr/>
          <p:nvPr/>
        </p:nvSpPr>
        <p:spPr>
          <a:xfrm>
            <a:off x="10437186" y="2583281"/>
            <a:ext cx="625787" cy="2759796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D284249F-E0A0-4013-85D7-7961E432303C}"/>
              </a:ext>
            </a:extLst>
          </p:cNvPr>
          <p:cNvSpPr/>
          <p:nvPr/>
        </p:nvSpPr>
        <p:spPr>
          <a:xfrm rot="20856451">
            <a:off x="8063568" y="2443845"/>
            <a:ext cx="1028820" cy="2024337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35" y="-17084"/>
            <a:ext cx="4838666" cy="6875083"/>
          </a:xfrm>
          <a:prstGeom prst="rect">
            <a:avLst/>
          </a:prstGeom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631C6EFF-45BA-457F-9FBB-01C4EB5FF376}"/>
              </a:ext>
            </a:extLst>
          </p:cNvPr>
          <p:cNvSpPr/>
          <p:nvPr/>
        </p:nvSpPr>
        <p:spPr>
          <a:xfrm>
            <a:off x="1323927" y="2028480"/>
            <a:ext cx="2514720" cy="781050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045CDD9-691C-4F2F-A263-82641D443845}"/>
              </a:ext>
            </a:extLst>
          </p:cNvPr>
          <p:cNvSpPr/>
          <p:nvPr/>
        </p:nvSpPr>
        <p:spPr>
          <a:xfrm>
            <a:off x="2500203" y="2907375"/>
            <a:ext cx="625787" cy="2759796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284249F-E0A0-4013-85D7-7961E432303C}"/>
              </a:ext>
            </a:extLst>
          </p:cNvPr>
          <p:cNvSpPr/>
          <p:nvPr/>
        </p:nvSpPr>
        <p:spPr>
          <a:xfrm rot="20856451">
            <a:off x="553492" y="2670094"/>
            <a:ext cx="1028820" cy="2024337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4688840" y="1886353"/>
            <a:ext cx="2892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latin typeface="Times New Roman" pitchFamily="18" charset="0"/>
                <a:cs typeface="Times New Roman" pitchFamily="18" charset="0"/>
              </a:rPr>
              <a:t>Hyacinthe Rigaud, </a:t>
            </a:r>
            <a:r>
              <a:rPr lang="fr-FR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Louis XIV en grand costume de sacre</a:t>
            </a:r>
            <a:r>
              <a:rPr lang="fr-F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1701, musée du Louvre. </a:t>
            </a:r>
          </a:p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www.histoire-image.org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6431" y="956120"/>
            <a:ext cx="2892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i="1" dirty="0">
                <a:latin typeface="Times New Roman" pitchFamily="18" charset="0"/>
                <a:cs typeface="Times New Roman" pitchFamily="18" charset="0"/>
              </a:rPr>
              <a:t>Docs </a:t>
            </a:r>
            <a:r>
              <a:rPr lang="fr-FR" sz="2800" b="1" i="1" dirty="0" err="1">
                <a:latin typeface="Times New Roman" pitchFamily="18" charset="0"/>
                <a:cs typeface="Times New Roman" pitchFamily="18" charset="0"/>
              </a:rPr>
              <a:t>compl</a:t>
            </a:r>
            <a:r>
              <a:rPr lang="fr-FR" sz="2800" b="1" i="1" dirty="0">
                <a:latin typeface="Times New Roman" pitchFamily="18" charset="0"/>
                <a:cs typeface="Times New Roman" pitchFamily="18" charset="0"/>
              </a:rPr>
              <a:t>. 1-2</a:t>
            </a:r>
          </a:p>
        </p:txBody>
      </p:sp>
    </p:spTree>
    <p:extLst>
      <p:ext uri="{BB962C8B-B14F-4D97-AF65-F5344CB8AC3E}">
        <p14:creationId xmlns:p14="http://schemas.microsoft.com/office/powerpoint/2010/main" val="254949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9" grpId="0" animBg="1"/>
      <p:bldP spid="10" grpId="0" animBg="1"/>
      <p:bldP spid="13" grpId="0" animBg="1"/>
      <p:bldP spid="14" grpId="0" animBg="1"/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petit à petit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277547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étymologiquement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809681"/>
            <a:ext cx="937952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la notion de patrimoine s’est élargie par le fait que des institutions reconnaissaient une valeur sacrée ou symbolique à des objets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699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67950" cy="67818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9158" y="181957"/>
            <a:ext cx="3621429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600" b="1" dirty="0">
                <a:latin typeface="Times New Roman" pitchFamily="18" charset="0"/>
                <a:cs typeface="Times New Roman" pitchFamily="18" charset="0"/>
              </a:rPr>
              <a:t>Document </a:t>
            </a:r>
            <a:r>
              <a:rPr lang="fr-FR" sz="2600" b="1" dirty="0" err="1">
                <a:latin typeface="Times New Roman" pitchFamily="18" charset="0"/>
                <a:cs typeface="Times New Roman" pitchFamily="18" charset="0"/>
              </a:rPr>
              <a:t>compl</a:t>
            </a:r>
            <a:r>
              <a:rPr lang="fr-FR" sz="2600" b="1" dirty="0">
                <a:latin typeface="Times New Roman" pitchFamily="18" charset="0"/>
                <a:cs typeface="Times New Roman" pitchFamily="18" charset="0"/>
              </a:rPr>
              <a:t>. 3</a:t>
            </a:r>
          </a:p>
          <a:p>
            <a:pPr algn="ctr"/>
            <a:endParaRPr lang="fr-FR" sz="26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600" i="1" dirty="0">
                <a:latin typeface="Times New Roman" pitchFamily="18" charset="0"/>
                <a:cs typeface="Times New Roman" pitchFamily="18" charset="0"/>
              </a:rPr>
              <a:t>Le vandalisme pendant la Révolution française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9159" y="4715291"/>
            <a:ext cx="378591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Source : manuel Terminale HGGSP éditions Magnard, p. 220</a:t>
            </a:r>
            <a:endParaRPr lang="fr-FR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01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petit à petit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277547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étymologiquement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809681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des institutions reconnaissent une valeur sacrée à des objets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41815"/>
            <a:ext cx="9379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une transformation majeure de la notion de patrimoine s’opère avec la Révolution française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011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763151" cy="645789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3150" y="181957"/>
            <a:ext cx="137743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600" b="1" dirty="0">
                <a:latin typeface="Times New Roman" pitchFamily="18" charset="0"/>
                <a:cs typeface="Times New Roman" pitchFamily="18" charset="0"/>
              </a:rPr>
              <a:t>DC 4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112" y="6457890"/>
            <a:ext cx="6579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Source : manuel Terminale HGGSP éditions Hachette, p. 248</a:t>
            </a:r>
            <a:endParaRPr lang="fr-FR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88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3150" y="181957"/>
            <a:ext cx="137743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600" b="1" dirty="0">
                <a:latin typeface="Times New Roman" pitchFamily="18" charset="0"/>
                <a:cs typeface="Times New Roman" pitchFamily="18" charset="0"/>
              </a:rPr>
              <a:t>DC 4bis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6703" y="5952721"/>
            <a:ext cx="44738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dirty="0">
                <a:latin typeface="Times New Roman" pitchFamily="18" charset="0"/>
                <a:cs typeface="Times New Roman" pitchFamily="18" charset="0"/>
              </a:rPr>
              <a:t>Source : « Le patrimoine : pourquoi, comment, jusqu’où ? », </a:t>
            </a:r>
            <a:r>
              <a:rPr lang="fr-FR" i="1" dirty="0">
                <a:latin typeface="Times New Roman" pitchFamily="18" charset="0"/>
                <a:cs typeface="Times New Roman" pitchFamily="18" charset="0"/>
              </a:rPr>
              <a:t>La Documentation photographique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, n°8099, mai-juin 2014</a:t>
            </a:r>
            <a:endParaRPr lang="fr-FR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447" y="-2"/>
            <a:ext cx="4803970" cy="687605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9672"/>
            <a:ext cx="3230880" cy="452197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416" y="1226602"/>
            <a:ext cx="4546999" cy="331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6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petit à petit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277547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étymologiquement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809681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des institutions reconnaissent une valeur sacrée à des objets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35512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avec la Révolution française biens nationaux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873949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au XX</a:t>
            </a:r>
            <a:r>
              <a:rPr lang="fr-FR" altLang="fr-FR" sz="2800" baseline="30000" dirty="0">
                <a:latin typeface="Times New Roman"/>
                <a:cs typeface="Times New Roman"/>
              </a:rPr>
              <a:t>e</a:t>
            </a:r>
            <a:r>
              <a:rPr lang="fr-FR" altLang="fr-FR" sz="2800" dirty="0">
                <a:latin typeface="Times New Roman"/>
                <a:cs typeface="Times New Roman"/>
              </a:rPr>
              <a:t> s. s’opère un changement d’échelle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71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814" y="47297"/>
            <a:ext cx="100951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i="1" dirty="0">
                <a:latin typeface="Times New Roman" pitchFamily="18" charset="0"/>
                <a:cs typeface="Times New Roman" pitchFamily="18" charset="0"/>
              </a:rPr>
              <a:t>L’élargissement de la notion de patrimoine : le </a:t>
            </a:r>
            <a:r>
              <a:rPr lang="fr-FR" sz="2800" b="1" i="1" dirty="0" err="1">
                <a:latin typeface="Times New Roman" pitchFamily="18" charset="0"/>
                <a:cs typeface="Times New Roman" pitchFamily="18" charset="0"/>
              </a:rPr>
              <a:t>who’s</a:t>
            </a:r>
            <a:r>
              <a:rPr lang="fr-F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i="1" dirty="0" err="1">
                <a:latin typeface="Times New Roman" pitchFamily="18" charset="0"/>
                <a:cs typeface="Times New Roman" pitchFamily="18" charset="0"/>
              </a:rPr>
              <a:t>who</a:t>
            </a:r>
            <a:endParaRPr lang="fr-FR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14174" y="684098"/>
            <a:ext cx="3744169" cy="248679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125" y="567733"/>
            <a:ext cx="2328508" cy="323184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957" y="567733"/>
            <a:ext cx="1978572" cy="323463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2" y="3988676"/>
            <a:ext cx="5021991" cy="27464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564" y="3988676"/>
            <a:ext cx="4881397" cy="274640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162" y="754045"/>
            <a:ext cx="4130680" cy="257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1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277547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étymologiquement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809681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des institutions reconnaissent une valeur sacrée à des objets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35512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avec la Révolution française biens nationaux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873949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au XX</a:t>
            </a:r>
            <a:r>
              <a:rPr lang="fr-FR" altLang="fr-FR" sz="2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e</a:t>
            </a:r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 s. patrimoine de l’humanité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4406083"/>
            <a:ext cx="937952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=&gt; tout au long de cette construction, on observe un élargissement du patrimoine, des objets et monuments aux sites et aux pratiques culturelles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564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72441" y="-51428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4 p. 285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0094" y="-51428"/>
            <a:ext cx="3063765" cy="690942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9" y="471792"/>
            <a:ext cx="551814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Présenter le document (au brouillon, préparer un tableau DANCE).</a:t>
            </a:r>
          </a:p>
          <a:p>
            <a:pPr algn="ctr"/>
            <a:endParaRPr lang="fr-FR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Comment est justifiée la nécessité de mettre en patrimoine ?</a:t>
            </a:r>
          </a:p>
          <a:p>
            <a:pPr algn="ctr"/>
            <a:endParaRPr lang="fr-FR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Quels critères sont retenus ?</a:t>
            </a:r>
          </a:p>
        </p:txBody>
      </p:sp>
    </p:spTree>
    <p:extLst>
      <p:ext uri="{BB962C8B-B14F-4D97-AF65-F5344CB8AC3E}">
        <p14:creationId xmlns:p14="http://schemas.microsoft.com/office/powerpoint/2010/main" val="3701324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18208" y="240631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p. 277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531" y="-30896"/>
            <a:ext cx="7260678" cy="688889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40473"/>
          <a:stretch/>
        </p:blipFill>
        <p:spPr>
          <a:xfrm>
            <a:off x="152400" y="1515104"/>
            <a:ext cx="4451130" cy="534659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9832" y="922266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p. 319</a:t>
            </a:r>
          </a:p>
        </p:txBody>
      </p:sp>
    </p:spTree>
    <p:extLst>
      <p:ext uri="{BB962C8B-B14F-4D97-AF65-F5344CB8AC3E}">
        <p14:creationId xmlns:p14="http://schemas.microsoft.com/office/powerpoint/2010/main" val="288018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les Nations-Unies à la création du « patrimoine mondial » de l’humanité</a:t>
            </a:r>
          </a:p>
        </p:txBody>
      </p:sp>
    </p:spTree>
    <p:extLst>
      <p:ext uri="{BB962C8B-B14F-4D97-AF65-F5344CB8AC3E}">
        <p14:creationId xmlns:p14="http://schemas.microsoft.com/office/powerpoint/2010/main" val="4229322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41815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c’est l’</a:t>
            </a:r>
            <a:r>
              <a:rPr lang="fr-FR" altLang="fr-FR" sz="2800" b="1" dirty="0">
                <a:latin typeface="Times New Roman"/>
                <a:cs typeface="Times New Roman"/>
              </a:rPr>
              <a:t>UNESCO</a:t>
            </a:r>
            <a:endParaRPr lang="fr-FR" altLang="fr-F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736428" y="3860999"/>
            <a:ext cx="8261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1972 : Convention de protection du patrimoine mondial, culturel et naturel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736428" y="4844286"/>
            <a:ext cx="8261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2003 : Convention de protection du patrimoine culturel immatériel de l’humanité</a:t>
            </a:r>
          </a:p>
        </p:txBody>
      </p:sp>
    </p:spTree>
    <p:extLst>
      <p:ext uri="{BB962C8B-B14F-4D97-AF65-F5344CB8AC3E}">
        <p14:creationId xmlns:p14="http://schemas.microsoft.com/office/powerpoint/2010/main" val="110364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012" y="82850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2 p. 286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62" y="1163364"/>
            <a:ext cx="12228562" cy="429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82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60097" y="366756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1 p. 286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77" y="0"/>
            <a:ext cx="8660524" cy="687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14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41815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UNESCO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873949"/>
            <a:ext cx="9379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l’UNESCO établit la liste du patrimoine matériel puis immatériel de l’humanité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6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t="12897"/>
          <a:stretch/>
        </p:blipFill>
        <p:spPr>
          <a:xfrm>
            <a:off x="-7027" y="41957"/>
            <a:ext cx="12199027" cy="596470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3570" y="41957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Carte p. 280-281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57956"/>
            <a:ext cx="2617076" cy="1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58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341815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UNESCO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3873949"/>
            <a:ext cx="9379528" cy="5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patrimoine matériel puis immatériel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4406083"/>
            <a:ext cx="95339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=&gt; 1121 sites sont classés à ce jour, mais la majorité se situe dans des pays occidentaux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894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56C43227-9CBC-4291-987E-A01C11AE3EAD}"/>
              </a:ext>
            </a:extLst>
          </p:cNvPr>
          <p:cNvSpPr/>
          <p:nvPr/>
        </p:nvSpPr>
        <p:spPr>
          <a:xfrm rot="5400000">
            <a:off x="41698" y="-62670"/>
            <a:ext cx="1084219" cy="1167617"/>
          </a:xfrm>
          <a:prstGeom prst="rtTriangle">
            <a:avLst/>
          </a:prstGeom>
          <a:solidFill>
            <a:srgbClr val="00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513DD0-FAE5-4C0C-9B8A-FA2999C49B0A}"/>
              </a:ext>
            </a:extLst>
          </p:cNvPr>
          <p:cNvSpPr txBox="1">
            <a:spLocks noChangeArrowheads="1"/>
          </p:cNvSpPr>
          <p:nvPr/>
        </p:nvSpPr>
        <p:spPr bwMode="auto">
          <a:xfrm rot="19117868">
            <a:off x="-510602" y="152450"/>
            <a:ext cx="17780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fr-F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4548" y="2072078"/>
            <a:ext cx="1015576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36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Mini-exposés sur des sites classés au patrimoine mondial de l’humanité par l’UNESCO</a:t>
            </a:r>
          </a:p>
          <a:p>
            <a:pPr algn="ctr"/>
            <a:r>
              <a:rPr lang="fr-FR" sz="36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(2 passages)</a:t>
            </a:r>
          </a:p>
        </p:txBody>
      </p:sp>
    </p:spTree>
    <p:extLst>
      <p:ext uri="{BB962C8B-B14F-4D97-AF65-F5344CB8AC3E}">
        <p14:creationId xmlns:p14="http://schemas.microsoft.com/office/powerpoint/2010/main" val="32062670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56C43227-9CBC-4291-987E-A01C11AE3EAD}"/>
              </a:ext>
            </a:extLst>
          </p:cNvPr>
          <p:cNvSpPr/>
          <p:nvPr/>
        </p:nvSpPr>
        <p:spPr>
          <a:xfrm rot="5400000">
            <a:off x="41698" y="-62670"/>
            <a:ext cx="1084219" cy="1167617"/>
          </a:xfrm>
          <a:prstGeom prst="rtTriangle">
            <a:avLst/>
          </a:prstGeom>
          <a:solidFill>
            <a:srgbClr val="00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513DD0-FAE5-4C0C-9B8A-FA2999C49B0A}"/>
              </a:ext>
            </a:extLst>
          </p:cNvPr>
          <p:cNvSpPr txBox="1">
            <a:spLocks noChangeArrowheads="1"/>
          </p:cNvSpPr>
          <p:nvPr/>
        </p:nvSpPr>
        <p:spPr bwMode="auto">
          <a:xfrm rot="19117868">
            <a:off x="-510602" y="152450"/>
            <a:ext cx="17780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fr-F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7616" y="230963"/>
            <a:ext cx="101557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Quelle différence faire entre patrimoine et patrimonialisation ?</a:t>
            </a:r>
          </a:p>
        </p:txBody>
      </p:sp>
    </p:spTree>
    <p:extLst>
      <p:ext uri="{BB962C8B-B14F-4D97-AF65-F5344CB8AC3E}">
        <p14:creationId xmlns:p14="http://schemas.microsoft.com/office/powerpoint/2010/main" val="3691270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les Nations-Unies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3847207"/>
            <a:ext cx="109570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Ne pas confondre patrimoine et patrimonialisation </a:t>
            </a:r>
          </a:p>
        </p:txBody>
      </p:sp>
    </p:spTree>
    <p:extLst>
      <p:ext uri="{BB962C8B-B14F-4D97-AF65-F5344CB8AC3E}">
        <p14:creationId xmlns:p14="http://schemas.microsoft.com/office/powerpoint/2010/main" val="235960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94661" y="1131902"/>
            <a:ext cx="11018573" cy="1446550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400" b="1" i="1" dirty="0">
                <a:latin typeface="Times New Roman" pitchFamily="18" charset="0"/>
                <a:cs typeface="Times New Roman" pitchFamily="18" charset="0"/>
              </a:rPr>
              <a:t>Thème 4 – </a:t>
            </a:r>
            <a:r>
              <a:rPr lang="fr-F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Identifier, protéger et valoriser le patrimoine : enjeux géopolitiques</a:t>
            </a:r>
            <a:endParaRPr lang="fr-FR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61" y="2656999"/>
            <a:ext cx="110185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94661" y="94588"/>
            <a:ext cx="11018573" cy="830997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i="1" dirty="0">
                <a:latin typeface="Times New Roman" pitchFamily="18" charset="0"/>
                <a:cs typeface="Times New Roman" pitchFamily="18" charset="0"/>
              </a:rPr>
              <a:t>Terminale Enseignement de spécialité – Histoire-géographie, géopolitique, sciences politiques</a:t>
            </a:r>
          </a:p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Analyser les grands enjeux du monde contemporain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61" y="4149106"/>
            <a:ext cx="11018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Des « objets patrimoniaux » transmis au sein de la famille</a:t>
            </a:r>
            <a:endParaRPr lang="fr-FR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61" y="4671716"/>
            <a:ext cx="11018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Vers un patrimoine pensé à l’échelle de l’humanité : </a:t>
            </a:r>
            <a:r>
              <a:rPr lang="fr-FR" sz="2400" dirty="0">
                <a:hlinkClick r:id="rId2"/>
              </a:rPr>
              <a:t>https://whc.unesco.org/fr/apropos/</a:t>
            </a:r>
            <a:endParaRPr lang="fr-FR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49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les Nations-Unies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3847207"/>
            <a:ext cx="109570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Ne pas confondre patrimoine et patrimonialisation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4462760"/>
            <a:ext cx="9379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le patrimoine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9197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les Nations-Unies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3847207"/>
            <a:ext cx="109570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Ne pas confondre patrimoine et patrimonialisation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4462760"/>
            <a:ext cx="9379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le patrimoine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5016758"/>
            <a:ext cx="9379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la patrimonialisation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967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1200329"/>
            <a:ext cx="109570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au fil du temps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2277547"/>
            <a:ext cx="109570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La volonté de gérer le patrimoine à l’échelle mondiale a conduit les Nations-Unies à la création du « patrimoine mondial » de l’humanité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24" y="3847207"/>
            <a:ext cx="109570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Ne pas confondre patrimoine et patrimonialisation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4462760"/>
            <a:ext cx="9379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le patrimoine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5016758"/>
            <a:ext cx="9379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→ la patrimonialisation</a:t>
            </a:r>
            <a:endParaRPr lang="fr-FR" altLang="fr-FR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864" y="5570756"/>
            <a:ext cx="9379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=&gt; de nombreux enjeux découlent du patrimoine et de sa patrimonialisation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439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F83DFD6-EC01-499A-B348-BC1AE6444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435" y="4611231"/>
            <a:ext cx="1085830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Axe 1 (première partie) : usages sociaux et politiques du patrimoine</a:t>
            </a:r>
          </a:p>
          <a:p>
            <a:pPr algn="just"/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Axe 2 (deuxième partie) : la préservation du patrimoine, entre tensions et concurrences </a:t>
            </a:r>
          </a:p>
          <a:p>
            <a:pPr algn="just"/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Objet de travail conclusif (3</a:t>
            </a:r>
            <a:r>
              <a:rPr lang="fr-FR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partie) : la France et le patrimoine, des actions majeures de valorisation et de protection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E2E0AFF-7E51-48AF-81A3-43112571E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27" y="3467087"/>
            <a:ext cx="115688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Problématique du thème 4 : en quoi le patrimoine est-il le fruit d’une construction et l’objet d’enjeux géopolitiques ?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52927" y="94588"/>
            <a:ext cx="11568854" cy="830997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i="1" dirty="0">
                <a:latin typeface="Times New Roman" pitchFamily="18" charset="0"/>
                <a:cs typeface="Times New Roman" pitchFamily="18" charset="0"/>
              </a:rPr>
              <a:t>Terminale Enseignement de spécialité – Histoire-géographie, géopolitique, sciences politiques</a:t>
            </a:r>
          </a:p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Analyser les grands enjeux du monde contemporain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52927" y="1066430"/>
            <a:ext cx="11568854" cy="1323439"/>
          </a:xfrm>
          <a:prstGeom prst="rect">
            <a:avLst/>
          </a:prstGeom>
          <a:solidFill>
            <a:srgbClr val="F8A93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000" b="1" i="1" dirty="0">
                <a:latin typeface="Times New Roman" pitchFamily="18" charset="0"/>
                <a:cs typeface="Times New Roman" pitchFamily="18" charset="0"/>
              </a:rPr>
              <a:t>Thème 4 – </a:t>
            </a:r>
            <a:r>
              <a:rPr lang="fr-F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Identifier, protéger et valoriser le patrimoine : enjeux géopolitiques</a:t>
            </a:r>
            <a:endParaRPr lang="fr-FR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72" y="2389869"/>
            <a:ext cx="1156885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</a:t>
            </a:r>
            <a:r>
              <a:rPr lang="fr-FR" altLang="fr-FR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construction et l’élargissement de la notion de patrimoine</a:t>
            </a:r>
            <a:endParaRPr lang="fr-FR" altLang="fr-FR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1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0877" y="0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Schéma p. 289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5256" y="0"/>
            <a:ext cx="84695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À recopier sur le cahier, pour aider aux révisions (en sachant que nous nous concentrons sur les sens 2 et 3 )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65" y="954107"/>
            <a:ext cx="9320593" cy="591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60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55" y="176463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3 p. 281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0" y="838199"/>
            <a:ext cx="12172392" cy="601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09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</a:t>
            </a:r>
            <a:r>
              <a:rPr lang="fr-F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patrimoine</a:t>
            </a:r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est une notion polysémique, qui s’est </a:t>
            </a:r>
            <a:r>
              <a:rPr lang="fr-F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construite </a:t>
            </a:r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petit à petit en s’élargissant sans cesse</a:t>
            </a:r>
          </a:p>
        </p:txBody>
      </p:sp>
    </p:spTree>
    <p:extLst>
      <p:ext uri="{BB962C8B-B14F-4D97-AF65-F5344CB8AC3E}">
        <p14:creationId xmlns:p14="http://schemas.microsoft.com/office/powerpoint/2010/main" val="969757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55" y="176463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2 p. 282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469" y="0"/>
            <a:ext cx="7178566" cy="687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49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:a16="http://schemas.microsoft.com/office/drawing/2014/main" id="{72C3E235-8C75-4EA6-A140-88433294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74" y="0"/>
            <a:ext cx="11424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904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fr-FR" altLang="fr-F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: La construction et l’élargissement de la notion de patrimoine</a:t>
            </a:r>
            <a:endParaRPr lang="fr-FR" altLang="fr-FR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428" y="1200329"/>
            <a:ext cx="108241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fr-F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Le patrimoine est une notion polysémique, qui s’est construite petit à petit en s’élargissant sans cesse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848668-F64F-4019-BEAE-74793B075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630" y="2277547"/>
            <a:ext cx="9379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fr-FR" altLang="fr-FR" sz="2800" dirty="0">
                <a:latin typeface="Times New Roman"/>
                <a:cs typeface="Times New Roman"/>
              </a:rPr>
              <a:t>→ étymologiquement, du latin </a:t>
            </a:r>
            <a:r>
              <a:rPr lang="fr-FR" altLang="fr-FR" sz="2800" i="1" dirty="0" err="1">
                <a:latin typeface="Times New Roman"/>
                <a:cs typeface="Times New Roman"/>
              </a:rPr>
              <a:t>patrimonium</a:t>
            </a:r>
            <a:r>
              <a:rPr lang="fr-FR" altLang="fr-FR" sz="2800" dirty="0">
                <a:latin typeface="Times New Roman"/>
                <a:cs typeface="Times New Roman"/>
              </a:rPr>
              <a:t>, le patrimoine est une notion juridique et économique</a:t>
            </a:r>
            <a:endParaRPr lang="fr-FR" alt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11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55" y="176463"/>
            <a:ext cx="452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Document 1 p. 284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2843" y="-89899"/>
            <a:ext cx="5870028" cy="69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73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0" y="0"/>
            <a:ext cx="7474340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3DD9010-2351-4E1D-9532-D988139C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600" y="181957"/>
            <a:ext cx="4524988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fr-FR" sz="2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26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600" b="1" i="1" dirty="0">
                <a:latin typeface="Times New Roman" pitchFamily="18" charset="0"/>
                <a:cs typeface="Times New Roman" pitchFamily="18" charset="0"/>
              </a:rPr>
              <a:t>Le « verrou » de Saint-Léonard, au-dessus du tombeau, collégiale de Saint-Léonard-de-Noblat</a:t>
            </a:r>
          </a:p>
          <a:p>
            <a:pPr algn="ctr"/>
            <a:endParaRPr lang="fr-FR" sz="26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600" b="1" i="1" dirty="0">
                <a:latin typeface="Times New Roman" pitchFamily="18" charset="0"/>
                <a:cs typeface="Times New Roman" pitchFamily="18" charset="0"/>
              </a:rPr>
              <a:t>Rappelle pour les croyants les vertus du saint, saint patron des prisonniers : ils attribuent à ce verrou des « miracles » (libérations, fertilité de femmes infertiles, etc.). C’est un des derniers ex-voto rappelant le culte de saint Léonard, très actif au Moyen Âge</a:t>
            </a:r>
          </a:p>
        </p:txBody>
      </p:sp>
    </p:spTree>
    <p:extLst>
      <p:ext uri="{BB962C8B-B14F-4D97-AF65-F5344CB8AC3E}">
        <p14:creationId xmlns:p14="http://schemas.microsoft.com/office/powerpoint/2010/main" val="23993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1456</Words>
  <Application>Microsoft Macintosh PowerPoint</Application>
  <PresentationFormat>Grand écran</PresentationFormat>
  <Paragraphs>139</Paragraphs>
  <Slides>34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violainebotton@gmail.com</dc:creator>
  <cp:lastModifiedBy>david roou</cp:lastModifiedBy>
  <cp:revision>30</cp:revision>
  <dcterms:created xsi:type="dcterms:W3CDTF">2020-06-15T18:18:27Z</dcterms:created>
  <dcterms:modified xsi:type="dcterms:W3CDTF">2021-01-12T22:19:03Z</dcterms:modified>
</cp:coreProperties>
</file>