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81" r:id="rId1"/>
  </p:sldMasterIdLst>
  <p:notesMasterIdLst>
    <p:notesMasterId r:id="rId24"/>
  </p:notesMasterIdLst>
  <p:sldIdLst>
    <p:sldId id="256" r:id="rId2"/>
    <p:sldId id="257" r:id="rId3"/>
    <p:sldId id="272" r:id="rId4"/>
    <p:sldId id="273" r:id="rId5"/>
    <p:sldId id="259" r:id="rId6"/>
    <p:sldId id="260" r:id="rId7"/>
    <p:sldId id="264" r:id="rId8"/>
    <p:sldId id="263" r:id="rId9"/>
    <p:sldId id="265" r:id="rId10"/>
    <p:sldId id="261" r:id="rId11"/>
    <p:sldId id="258" r:id="rId12"/>
    <p:sldId id="262" r:id="rId13"/>
    <p:sldId id="266" r:id="rId14"/>
    <p:sldId id="274" r:id="rId15"/>
    <p:sldId id="275" r:id="rId16"/>
    <p:sldId id="276" r:id="rId17"/>
    <p:sldId id="277" r:id="rId18"/>
    <p:sldId id="267" r:id="rId19"/>
    <p:sldId id="269" r:id="rId20"/>
    <p:sldId id="270" r:id="rId21"/>
    <p:sldId id="268" r:id="rId22"/>
    <p:sldId id="278" r:id="rId23"/>
  </p:sldIdLst>
  <p:sldSz cx="9144000" cy="6858000" type="screen4x3"/>
  <p:notesSz cx="6858000" cy="9144000"/>
  <p:defaultTextStyle>
    <a:defPPr>
      <a:defRPr lang="fr-FR"/>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4" autoAdjust="0"/>
    <p:restoredTop sz="94662" autoAdjust="0"/>
  </p:normalViewPr>
  <p:slideViewPr>
    <p:cSldViewPr snapToGrid="0" snapToObjects="1">
      <p:cViewPr varScale="1">
        <p:scale>
          <a:sx n="104" d="100"/>
          <a:sy n="104" d="100"/>
        </p:scale>
        <p:origin x="-166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128471-6F75-0B40-8AD0-FB3221C68199}" type="datetimeFigureOut">
              <a:rPr lang="fr-FR" smtClean="0"/>
              <a:t>09/03/14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2B20F7-AE34-9948-B812-6D47B9A26C4E}" type="slidenum">
              <a:rPr lang="fr-FR" smtClean="0"/>
              <a:t>‹#›</a:t>
            </a:fld>
            <a:endParaRPr lang="fr-FR"/>
          </a:p>
        </p:txBody>
      </p:sp>
    </p:spTree>
    <p:extLst>
      <p:ext uri="{BB962C8B-B14F-4D97-AF65-F5344CB8AC3E}">
        <p14:creationId xmlns:p14="http://schemas.microsoft.com/office/powerpoint/2010/main" val="18697592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Manipulations : peut-on lui enlever des éléments sans le rendre agrammatical? Peut-on remplacer certains éléments par d'autres; si oui, qu'apprend-on sur sa structure? Que se passe-t-il si on déplace des éléments? etc.</a:t>
            </a:r>
          </a:p>
          <a:p>
            <a:endParaRPr lang="fr-FR" dirty="0"/>
          </a:p>
        </p:txBody>
      </p:sp>
      <p:sp>
        <p:nvSpPr>
          <p:cNvPr id="4" name="Espace réservé du numéro de diapositive 3"/>
          <p:cNvSpPr>
            <a:spLocks noGrp="1"/>
          </p:cNvSpPr>
          <p:nvPr>
            <p:ph type="sldNum" sz="quarter" idx="10"/>
          </p:nvPr>
        </p:nvSpPr>
        <p:spPr/>
        <p:txBody>
          <a:bodyPr/>
          <a:lstStyle/>
          <a:p>
            <a:fld id="{B72B20F7-AE34-9948-B812-6D47B9A26C4E}" type="slidenum">
              <a:rPr lang="fr-FR" smtClean="0"/>
              <a:t>7</a:t>
            </a:fld>
            <a:endParaRPr lang="fr-FR"/>
          </a:p>
        </p:txBody>
      </p:sp>
    </p:spTree>
    <p:extLst>
      <p:ext uri="{BB962C8B-B14F-4D97-AF65-F5344CB8AC3E}">
        <p14:creationId xmlns:p14="http://schemas.microsoft.com/office/powerpoint/2010/main" val="1097982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LÉGENDE :</a:t>
            </a:r>
          </a:p>
          <a:p>
            <a:r>
              <a:rPr lang="fr-FR" sz="1200" b="0" i="0" u="none" strike="noStrike" kern="1200" baseline="0" dirty="0" smtClean="0">
                <a:solidFill>
                  <a:schemeClr val="tx1"/>
                </a:solidFill>
                <a:latin typeface="+mn-lt"/>
                <a:ea typeface="+mn-ea"/>
                <a:cs typeface="+mn-cs"/>
              </a:rPr>
              <a:t>Sujet </a:t>
            </a:r>
          </a:p>
          <a:p>
            <a:r>
              <a:rPr lang="fr-FR" sz="1200" b="0" i="0" u="none" strike="noStrike" kern="1200" baseline="0" dirty="0" smtClean="0">
                <a:solidFill>
                  <a:schemeClr val="tx1"/>
                </a:solidFill>
                <a:latin typeface="+mn-lt"/>
                <a:ea typeface="+mn-ea"/>
                <a:cs typeface="+mn-cs"/>
              </a:rPr>
              <a:t>Groupe verbal</a:t>
            </a:r>
          </a:p>
          <a:p>
            <a:r>
              <a:rPr lang="fr-FR" sz="1200" b="0" i="0" u="none" strike="noStrike" kern="1200" baseline="0" dirty="0" smtClean="0">
                <a:solidFill>
                  <a:schemeClr val="tx1"/>
                </a:solidFill>
                <a:latin typeface="+mn-lt"/>
                <a:ea typeface="+mn-ea"/>
                <a:cs typeface="+mn-cs"/>
              </a:rPr>
              <a:t>Complément de P</a:t>
            </a:r>
          </a:p>
          <a:p>
            <a:r>
              <a:rPr lang="fr-FR" sz="1200" b="0" i="0" u="none" strike="noStrike" kern="1200" baseline="0" dirty="0" smtClean="0">
                <a:solidFill>
                  <a:schemeClr val="tx1"/>
                </a:solidFill>
                <a:latin typeface="+mn-lt"/>
                <a:ea typeface="+mn-ea"/>
                <a:cs typeface="+mn-cs"/>
              </a:rPr>
              <a:t>Coordonnant (gras)</a:t>
            </a:r>
          </a:p>
          <a:p>
            <a:r>
              <a:rPr lang="fr-FR" sz="1200" b="0" i="0" u="none" strike="noStrike" kern="1200" baseline="0" dirty="0" smtClean="0">
                <a:solidFill>
                  <a:schemeClr val="tx1"/>
                </a:solidFill>
                <a:latin typeface="+mn-lt"/>
                <a:ea typeface="+mn-ea"/>
                <a:cs typeface="+mn-cs"/>
              </a:rPr>
              <a:t>Subordonnant (ital.)</a:t>
            </a:r>
            <a:endParaRPr lang="fr-FR" dirty="0"/>
          </a:p>
        </p:txBody>
      </p:sp>
      <p:sp>
        <p:nvSpPr>
          <p:cNvPr id="4" name="Espace réservé du numéro de diapositive 3"/>
          <p:cNvSpPr>
            <a:spLocks noGrp="1"/>
          </p:cNvSpPr>
          <p:nvPr>
            <p:ph type="sldNum" sz="quarter" idx="10"/>
          </p:nvPr>
        </p:nvSpPr>
        <p:spPr/>
        <p:txBody>
          <a:bodyPr/>
          <a:lstStyle/>
          <a:p>
            <a:fld id="{B72B20F7-AE34-9948-B812-6D47B9A26C4E}" type="slidenum">
              <a:rPr lang="fr-FR" smtClean="0"/>
              <a:t>10</a:t>
            </a:fld>
            <a:endParaRPr lang="fr-FR"/>
          </a:p>
        </p:txBody>
      </p:sp>
    </p:spTree>
    <p:extLst>
      <p:ext uri="{BB962C8B-B14F-4D97-AF65-F5344CB8AC3E}">
        <p14:creationId xmlns:p14="http://schemas.microsoft.com/office/powerpoint/2010/main" val="4238726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72B20F7-AE34-9948-B812-6D47B9A26C4E}" type="slidenum">
              <a:rPr lang="fr-FR" smtClean="0"/>
              <a:t>11</a:t>
            </a:fld>
            <a:endParaRPr lang="fr-FR"/>
          </a:p>
        </p:txBody>
      </p:sp>
    </p:spTree>
    <p:extLst>
      <p:ext uri="{BB962C8B-B14F-4D97-AF65-F5344CB8AC3E}">
        <p14:creationId xmlns:p14="http://schemas.microsoft.com/office/powerpoint/2010/main" val="1533919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simplicité des phrases qui ouvrent </a:t>
            </a:r>
            <a:r>
              <a:rPr lang="fr-FR" i="1" dirty="0" smtClean="0"/>
              <a:t>L’Étranger </a:t>
            </a:r>
            <a:r>
              <a:rPr lang="fr-FR" dirty="0" smtClean="0"/>
              <a:t>annonce d’entrée de jeu son style dépouillé, haché, qui rappelle effectivement celui du télégramme retranscrit dès les</a:t>
            </a:r>
          </a:p>
          <a:p>
            <a:r>
              <a:rPr lang="fr-FR" dirty="0" smtClean="0"/>
              <a:t>premières lignes. Ce style télégraphique imprime au texte le même caractère impersonnel</a:t>
            </a:r>
          </a:p>
          <a:p>
            <a:r>
              <a:rPr lang="fr-FR" dirty="0" smtClean="0"/>
              <a:t>Pour le dire avec simplicité (voire avec simplisme), il</a:t>
            </a:r>
            <a:r>
              <a:rPr lang="fr-FR" baseline="0" dirty="0" smtClean="0"/>
              <a:t> </a:t>
            </a:r>
            <a:r>
              <a:rPr lang="fr-FR" dirty="0" smtClean="0"/>
              <a:t>importe de faire réfléchir les élèves à l’idée que Camus n’utilise pas des phrases </a:t>
            </a:r>
            <a:r>
              <a:rPr lang="fr-FR" dirty="0" err="1" smtClean="0"/>
              <a:t>simplesparce</a:t>
            </a:r>
            <a:r>
              <a:rPr lang="fr-FR" dirty="0" smtClean="0"/>
              <a:t> qu’il ne sait pas écrire des phrases plus complexes</a:t>
            </a:r>
          </a:p>
          <a:p>
            <a:endParaRPr lang="fr-FR" dirty="0"/>
          </a:p>
        </p:txBody>
      </p:sp>
      <p:sp>
        <p:nvSpPr>
          <p:cNvPr id="4" name="Espace réservé du numéro de diapositive 3"/>
          <p:cNvSpPr>
            <a:spLocks noGrp="1"/>
          </p:cNvSpPr>
          <p:nvPr>
            <p:ph type="sldNum" sz="quarter" idx="10"/>
          </p:nvPr>
        </p:nvSpPr>
        <p:spPr/>
        <p:txBody>
          <a:bodyPr/>
          <a:lstStyle/>
          <a:p>
            <a:fld id="{B72B20F7-AE34-9948-B812-6D47B9A26C4E}" type="slidenum">
              <a:rPr lang="fr-FR" smtClean="0"/>
              <a:t>12</a:t>
            </a:fld>
            <a:endParaRPr lang="fr-FR"/>
          </a:p>
        </p:txBody>
      </p:sp>
    </p:spTree>
    <p:extLst>
      <p:ext uri="{BB962C8B-B14F-4D97-AF65-F5344CB8AC3E}">
        <p14:creationId xmlns:p14="http://schemas.microsoft.com/office/powerpoint/2010/main" val="27557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fr-FR" smtClean="0"/>
              <a:t>Cliquez et modifiez le titre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fr-FR" smtClean="0"/>
              <a:t>Cliquez et modifiez le titre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75C9673-1A22-D34D-8BEB-75265AEED0A4}" type="slidenum">
              <a:rPr lang="fr-FR" smtClean="0"/>
              <a:pPr/>
              <a:t>‹#›</a:t>
            </a:fld>
            <a:endParaRPr lang="fr-FR"/>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fr-FR" smtClean="0"/>
              <a:t>Cliquez et modifiez le titre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CB443E5-EAD0-4945-B771-2EC77FBF6F8A}"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vec légende,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fr-FR" smtClean="0"/>
              <a:t>Cliquez et modifiez le titre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3E527E1-AD39-B14A-9BA8-313EA676CD58}" type="slidenum">
              <a:rPr lang="fr-FR" smtClean="0"/>
              <a:pPr/>
              <a:t>‹#›</a:t>
            </a:fld>
            <a:endParaRPr lang="fr-FR"/>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u, image et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3E527E1-AD39-B14A-9BA8-313EA676CD58}" type="slidenum">
              <a:rPr lang="fr-FR" smtClean="0"/>
              <a:pPr/>
              <a:t>‹#›</a:t>
            </a:fld>
            <a:endParaRPr lang="fr-FR"/>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fr-FR" smtClean="0"/>
              <a:t>Cliquez et modifiez le titre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fr-FR" smtClean="0"/>
              <a:t>Faire glisser l'image vers l'espace réservé ou cliquer sur l'icône pour l'ajouter</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images avec légende">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fr-FR" smtClean="0"/>
              <a:t>Cliquez et modifiez le titre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FADC7C-9F8F-DC46-85AC-B84C7269681A}" type="slidenum">
              <a:rPr lang="fr-FR" smtClean="0"/>
              <a:pPr/>
              <a:t>‹#›</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fr-FR" smtClean="0"/>
              <a:t>Cliquez et modifiez le titre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CFEE6F8-FCE3-DF4D-88E4-6AA1C5D6C958}" type="slidenum">
              <a:rPr lang="fr-FR" smtClean="0"/>
              <a:pPr/>
              <a:t>‹#›</a:t>
            </a:fld>
            <a:endParaRPr lang="fr-FR"/>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58FC64A-AF15-274B-AD69-498D04B9113C}"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fr-FR" smtClean="0"/>
              <a:t>Faire glisser l'image vers l'espace réservé ou cliquer sur l'icône pour l'ajouter</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fr-FR" smtClean="0"/>
              <a:t>Cliquez et modifiez le titre</a:t>
            </a:r>
            <a:endParaRP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fr-FR" smtClean="0"/>
              <a:t>Cliquez et modifiez le titre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fr-FR" smtClean="0"/>
              <a:t>Cliquez pour modifier les styles du texte du masque</a:t>
            </a: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359494-CCD2-C544-976D-B3B62DDA42FC}"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avec imag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fr-FR" smtClean="0"/>
              <a:t>Faire glisser l'image vers l'espace réservé ou cliquer sur l'icône pour l'ajouter</a:t>
            </a:r>
            <a:endParaRP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E527E1-AD39-B14A-9BA8-313EA676CD58}" type="slidenum">
              <a:rPr lang="fr-FR" smtClean="0"/>
              <a:pPr/>
              <a:t>‹#›</a:t>
            </a:fld>
            <a:endParaRPr lang="fr-FR"/>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fr-FR" smtClean="0"/>
              <a:t>Cliquez et modifiez le titre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03F117-0BE8-4743-B6D2-35364919F251}"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F906440-0792-C840-8B50-79FDFBDD9216}"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26C4D34-B476-AE46-8CB2-A8DC7A36D61E}"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E4E2F1B-E47E-A94D-A9B5-B83F288DF8F5}" type="slidenum">
              <a:rPr lang="fr-FR" smtClean="0"/>
              <a:pPr/>
              <a:t>‹#›</a:t>
            </a:fld>
            <a:endParaRPr lang="fr-FR"/>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fr-FR"/>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fr-FR"/>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93E527E1-AD39-B14A-9BA8-313EA676CD58}" type="slidenum">
              <a:rPr lang="fr-FR" smtClean="0"/>
              <a:pPr/>
              <a:t>‹#›</a:t>
            </a:fld>
            <a:endParaRPr lang="fr-FR"/>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fr-FR" smtClean="0"/>
              <a:t>Cliquez et modifiez le titre</a:t>
            </a:r>
            <a:endParaRPr/>
          </a:p>
        </p:txBody>
      </p:sp>
    </p:spTree>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89" r:id="rId8"/>
    <p:sldLayoutId id="2147483990" r:id="rId9"/>
    <p:sldLayoutId id="2147483991" r:id="rId10"/>
    <p:sldLayoutId id="2147483992" r:id="rId11"/>
    <p:sldLayoutId id="2147483993" r:id="rId12"/>
    <p:sldLayoutId id="2147483994" r:id="rId13"/>
    <p:sldLayoutId id="2147483995" r:id="rId14"/>
    <p:sldLayoutId id="2147483996" r:id="rId15"/>
    <p:sldLayoutId id="2147483997" r:id="rId16"/>
  </p:sldLayoutIdLst>
  <p:hf hdr="0" ftr="0" dt="0"/>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grammaire.reverso.ne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grammaire.reverso.net/" TargetMode="External"/><Relationship Id="rId3" Type="http://schemas.openxmlformats.org/officeDocument/2006/relationships/hyperlink" Target="http://www.ccdmd.qc.ca/fr/" TargetMode="External"/></Relationships>
</file>

<file path=ppt/slides/_rels/slide22.xml.rels><?xml version="1.0" encoding="UTF-8" standalone="yes"?>
<Relationships xmlns="http://schemas.openxmlformats.org/package/2006/relationships"><Relationship Id="rId3" Type="http://schemas.openxmlformats.org/officeDocument/2006/relationships/package" Target="../embeddings/Document_Microsoft_Word1.docx"/><Relationship Id="rId4"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0955" y="273015"/>
            <a:ext cx="7454074" cy="1448162"/>
          </a:xfrm>
        </p:spPr>
        <p:txBody>
          <a:bodyPr>
            <a:noAutofit/>
          </a:bodyPr>
          <a:lstStyle/>
          <a:p>
            <a:pPr algn="ctr"/>
            <a:r>
              <a:rPr lang="fr-FR" sz="2800" dirty="0"/>
              <a:t>De l’étude active de la langue à l’écriture</a:t>
            </a:r>
            <a:br>
              <a:rPr lang="fr-FR" sz="2800" dirty="0"/>
            </a:br>
            <a:endParaRPr lang="fr-FR" sz="2800" dirty="0"/>
          </a:p>
        </p:txBody>
      </p:sp>
      <p:sp>
        <p:nvSpPr>
          <p:cNvPr id="3" name="Sous-titre 2"/>
          <p:cNvSpPr>
            <a:spLocks noGrp="1"/>
          </p:cNvSpPr>
          <p:nvPr>
            <p:ph type="subTitle" idx="1"/>
          </p:nvPr>
        </p:nvSpPr>
        <p:spPr/>
        <p:txBody>
          <a:bodyPr/>
          <a:lstStyle/>
          <a:p>
            <a:r>
              <a:rPr lang="fr-FR" dirty="0" smtClean="0"/>
              <a:t>Proposition de quelques activités</a:t>
            </a:r>
            <a:endParaRPr lang="fr-FR" dirty="0"/>
          </a:p>
        </p:txBody>
      </p:sp>
      <p:sp>
        <p:nvSpPr>
          <p:cNvPr id="4" name="ZoneTexte 3"/>
          <p:cNvSpPr txBox="1"/>
          <p:nvPr/>
        </p:nvSpPr>
        <p:spPr>
          <a:xfrm>
            <a:off x="354158" y="6238641"/>
            <a:ext cx="1956786" cy="261610"/>
          </a:xfrm>
          <a:prstGeom prst="rect">
            <a:avLst/>
          </a:prstGeom>
          <a:noFill/>
        </p:spPr>
        <p:txBody>
          <a:bodyPr wrap="none" rtlCol="0">
            <a:spAutoFit/>
          </a:bodyPr>
          <a:lstStyle/>
          <a:p>
            <a:r>
              <a:rPr lang="fr-FR" sz="1100" dirty="0" smtClean="0"/>
              <a:t>Claire Herviou – 18-03-2014</a:t>
            </a:r>
            <a:endParaRPr lang="fr-FR" sz="1100" dirty="0"/>
          </a:p>
        </p:txBody>
      </p:sp>
    </p:spTree>
    <p:extLst>
      <p:ext uri="{BB962C8B-B14F-4D97-AF65-F5344CB8AC3E}">
        <p14:creationId xmlns:p14="http://schemas.microsoft.com/office/powerpoint/2010/main" val="77313687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E4E2F1B-E47E-A94D-A9B5-B83F288DF8F5}" type="slidenum">
              <a:rPr lang="fr-FR" smtClean="0"/>
              <a:pPr/>
              <a:t>10</a:t>
            </a:fld>
            <a:endParaRPr lang="fr-FR"/>
          </a:p>
        </p:txBody>
      </p:sp>
      <p:sp>
        <p:nvSpPr>
          <p:cNvPr id="5" name="ZoneTexte 4"/>
          <p:cNvSpPr txBox="1"/>
          <p:nvPr/>
        </p:nvSpPr>
        <p:spPr>
          <a:xfrm>
            <a:off x="403565" y="937745"/>
            <a:ext cx="8533515" cy="5509201"/>
          </a:xfrm>
          <a:prstGeom prst="rect">
            <a:avLst/>
          </a:prstGeom>
          <a:noFill/>
          <a:ln>
            <a:solidFill>
              <a:schemeClr val="accent2">
                <a:lumMod val="60000"/>
                <a:lumOff val="40000"/>
              </a:schemeClr>
            </a:solidFill>
          </a:ln>
        </p:spPr>
        <p:txBody>
          <a:bodyPr wrap="square" rtlCol="0">
            <a:spAutoFit/>
          </a:bodyPr>
          <a:lstStyle/>
          <a:p>
            <a:r>
              <a:rPr lang="fr-FR" sz="1600" b="1" dirty="0" smtClean="0"/>
              <a:t>Exemple 1            </a:t>
            </a:r>
            <a:r>
              <a:rPr lang="fr-FR" sz="1600" dirty="0" smtClean="0"/>
              <a:t>Texte1 : Incipit de </a:t>
            </a:r>
            <a:r>
              <a:rPr lang="fr-FR" sz="1600" u="sng" dirty="0" smtClean="0"/>
              <a:t>L’étranger</a:t>
            </a:r>
          </a:p>
          <a:p>
            <a:endParaRPr lang="fr-FR" sz="1600" u="sng" dirty="0"/>
          </a:p>
          <a:p>
            <a:r>
              <a:rPr lang="fr-FR" sz="1600" dirty="0" smtClean="0"/>
              <a:t>1 - </a:t>
            </a:r>
            <a:r>
              <a:rPr lang="fr-FR" sz="1600" dirty="0" smtClean="0">
                <a:solidFill>
                  <a:schemeClr val="accent1">
                    <a:lumMod val="60000"/>
                    <a:lumOff val="40000"/>
                  </a:schemeClr>
                </a:solidFill>
              </a:rPr>
              <a:t>Aujourd’hui</a:t>
            </a:r>
            <a:r>
              <a:rPr lang="fr-FR" sz="1600" dirty="0" smtClean="0"/>
              <a:t>, </a:t>
            </a:r>
            <a:r>
              <a:rPr lang="fr-FR" sz="1600" dirty="0" smtClean="0">
                <a:solidFill>
                  <a:schemeClr val="accent5"/>
                </a:solidFill>
              </a:rPr>
              <a:t>maman</a:t>
            </a:r>
            <a:r>
              <a:rPr lang="fr-FR" sz="1600" dirty="0" smtClean="0"/>
              <a:t> </a:t>
            </a:r>
            <a:r>
              <a:rPr lang="fr-FR" sz="1600" i="1" dirty="0" smtClean="0"/>
              <a:t>est </a:t>
            </a:r>
            <a:r>
              <a:rPr lang="fr-FR" sz="1600" i="1" dirty="0" smtClean="0"/>
              <a:t>morte.</a:t>
            </a:r>
            <a:endParaRPr lang="fr-FR" sz="1600" i="1" dirty="0" smtClean="0"/>
          </a:p>
          <a:p>
            <a:r>
              <a:rPr lang="fr-FR" sz="1600" dirty="0" smtClean="0"/>
              <a:t>2 – </a:t>
            </a:r>
            <a:r>
              <a:rPr lang="fr-FR" sz="1600" b="1" dirty="0" smtClean="0"/>
              <a:t>Ou </a:t>
            </a:r>
            <a:r>
              <a:rPr lang="fr-FR" sz="1600" dirty="0" smtClean="0">
                <a:solidFill>
                  <a:srgbClr val="FF0000"/>
                </a:solidFill>
              </a:rPr>
              <a:t>peut-être hier</a:t>
            </a:r>
            <a:r>
              <a:rPr lang="fr-FR" sz="1600" dirty="0" smtClean="0"/>
              <a:t>, </a:t>
            </a:r>
            <a:r>
              <a:rPr lang="fr-FR" sz="1600" dirty="0" smtClean="0">
                <a:solidFill>
                  <a:schemeClr val="accent5"/>
                </a:solidFill>
              </a:rPr>
              <a:t>je</a:t>
            </a:r>
            <a:r>
              <a:rPr lang="fr-FR" sz="1600" dirty="0" smtClean="0"/>
              <a:t> </a:t>
            </a:r>
            <a:r>
              <a:rPr lang="fr-FR" sz="1600" i="1" dirty="0" smtClean="0"/>
              <a:t>ne sais </a:t>
            </a:r>
            <a:r>
              <a:rPr lang="fr-FR" sz="1600" i="1" dirty="0" smtClean="0"/>
              <a:t>pas.</a:t>
            </a:r>
            <a:endParaRPr lang="fr-FR" sz="1600" i="1" dirty="0" smtClean="0"/>
          </a:p>
          <a:p>
            <a:r>
              <a:rPr lang="fr-FR" sz="1600" dirty="0" smtClean="0"/>
              <a:t>3 – </a:t>
            </a:r>
            <a:r>
              <a:rPr lang="fr-FR" sz="1600" dirty="0" smtClean="0">
                <a:solidFill>
                  <a:schemeClr val="accent5"/>
                </a:solidFill>
              </a:rPr>
              <a:t>J</a:t>
            </a:r>
            <a:r>
              <a:rPr lang="fr-FR" sz="1600" dirty="0" smtClean="0"/>
              <a:t>’</a:t>
            </a:r>
            <a:r>
              <a:rPr lang="fr-FR" sz="1600" i="1" dirty="0" smtClean="0"/>
              <a:t>ai </a:t>
            </a:r>
            <a:r>
              <a:rPr lang="fr-FR" sz="1600" i="1" dirty="0"/>
              <a:t>reçu un télégramme de </a:t>
            </a:r>
            <a:r>
              <a:rPr lang="fr-FR" sz="1600" i="1" dirty="0" smtClean="0"/>
              <a:t>l’asile</a:t>
            </a:r>
            <a:r>
              <a:rPr lang="fr-FR" sz="1600" dirty="0" smtClean="0"/>
              <a:t> :</a:t>
            </a:r>
          </a:p>
          <a:p>
            <a:r>
              <a:rPr lang="fr-FR" sz="1600" dirty="0"/>
              <a:t> </a:t>
            </a:r>
            <a:r>
              <a:rPr lang="fr-FR" sz="1600" dirty="0" smtClean="0"/>
              <a:t>   </a:t>
            </a:r>
            <a:r>
              <a:rPr lang="fr-FR" sz="1400" dirty="0" smtClean="0"/>
              <a:t>« Mère décédée, enterrement demain, sentiments distingués. »</a:t>
            </a:r>
          </a:p>
          <a:p>
            <a:r>
              <a:rPr lang="fr-FR" sz="1600" dirty="0" smtClean="0"/>
              <a:t>4 – </a:t>
            </a:r>
            <a:r>
              <a:rPr lang="fr-FR" sz="1600" dirty="0" smtClean="0">
                <a:solidFill>
                  <a:schemeClr val="accent5"/>
                </a:solidFill>
              </a:rPr>
              <a:t>Cela</a:t>
            </a:r>
            <a:r>
              <a:rPr lang="fr-FR" sz="1600" dirty="0" smtClean="0"/>
              <a:t> </a:t>
            </a:r>
            <a:r>
              <a:rPr lang="fr-FR" sz="1600" i="1" dirty="0" smtClean="0"/>
              <a:t>ne veut rien dire</a:t>
            </a:r>
            <a:r>
              <a:rPr lang="fr-FR" sz="1600" dirty="0" smtClean="0"/>
              <a:t>.</a:t>
            </a:r>
          </a:p>
          <a:p>
            <a:r>
              <a:rPr lang="fr-FR" sz="1600" dirty="0" smtClean="0"/>
              <a:t>5 – </a:t>
            </a:r>
            <a:r>
              <a:rPr lang="fr-FR" sz="1600" dirty="0" smtClean="0">
                <a:solidFill>
                  <a:schemeClr val="accent5"/>
                </a:solidFill>
              </a:rPr>
              <a:t>C</a:t>
            </a:r>
            <a:r>
              <a:rPr lang="fr-FR" sz="1600" i="1" dirty="0" smtClean="0"/>
              <a:t>’était</a:t>
            </a:r>
            <a:r>
              <a:rPr lang="fr-FR" sz="1600" dirty="0" smtClean="0"/>
              <a:t> </a:t>
            </a:r>
            <a:r>
              <a:rPr lang="fr-FR" sz="1600" dirty="0" smtClean="0">
                <a:solidFill>
                  <a:srgbClr val="FF0000"/>
                </a:solidFill>
              </a:rPr>
              <a:t>peut-être hier</a:t>
            </a:r>
            <a:r>
              <a:rPr lang="fr-FR" sz="1600" dirty="0" smtClean="0"/>
              <a:t>.</a:t>
            </a:r>
          </a:p>
          <a:p>
            <a:r>
              <a:rPr lang="fr-FR" sz="1600" dirty="0" smtClean="0"/>
              <a:t>6 -  </a:t>
            </a:r>
            <a:r>
              <a:rPr lang="fr-FR" sz="1600" dirty="0" smtClean="0">
                <a:solidFill>
                  <a:schemeClr val="accent5"/>
                </a:solidFill>
              </a:rPr>
              <a:t>L’asile de vieillards </a:t>
            </a:r>
            <a:r>
              <a:rPr lang="fr-FR" sz="1600" i="1" dirty="0" smtClean="0"/>
              <a:t>est</a:t>
            </a:r>
            <a:r>
              <a:rPr lang="fr-FR" sz="1600" dirty="0" smtClean="0"/>
              <a:t> </a:t>
            </a:r>
            <a:r>
              <a:rPr lang="fr-FR" sz="1600" dirty="0" smtClean="0">
                <a:solidFill>
                  <a:srgbClr val="FF0000"/>
                </a:solidFill>
              </a:rPr>
              <a:t>à Marengo, à quatre-vingts kilomètres d’Alger</a:t>
            </a:r>
            <a:r>
              <a:rPr lang="fr-FR" sz="1600" dirty="0" smtClean="0"/>
              <a:t>.</a:t>
            </a:r>
          </a:p>
          <a:p>
            <a:r>
              <a:rPr lang="fr-FR" sz="1600" dirty="0" smtClean="0"/>
              <a:t>7 –</a:t>
            </a:r>
            <a:r>
              <a:rPr lang="fr-FR" sz="1600" dirty="0" smtClean="0">
                <a:solidFill>
                  <a:schemeClr val="accent5"/>
                </a:solidFill>
              </a:rPr>
              <a:t> Je </a:t>
            </a:r>
            <a:r>
              <a:rPr lang="fr-FR" sz="1600" i="1" dirty="0" smtClean="0"/>
              <a:t>prendrai l’autobus </a:t>
            </a:r>
            <a:r>
              <a:rPr lang="fr-FR" sz="1600" dirty="0" smtClean="0">
                <a:solidFill>
                  <a:srgbClr val="FF0000"/>
                </a:solidFill>
              </a:rPr>
              <a:t>à deux heures </a:t>
            </a:r>
            <a:r>
              <a:rPr lang="fr-FR" sz="1600" b="1" dirty="0" smtClean="0"/>
              <a:t>et</a:t>
            </a:r>
            <a:r>
              <a:rPr lang="fr-FR" sz="1600" dirty="0" smtClean="0"/>
              <a:t> </a:t>
            </a:r>
            <a:r>
              <a:rPr lang="fr-FR" sz="1600" dirty="0" smtClean="0">
                <a:solidFill>
                  <a:schemeClr val="accent5"/>
                </a:solidFill>
              </a:rPr>
              <a:t>j’</a:t>
            </a:r>
            <a:r>
              <a:rPr lang="fr-FR" sz="1600" i="1" dirty="0" smtClean="0"/>
              <a:t>arriverai</a:t>
            </a:r>
            <a:r>
              <a:rPr lang="fr-FR" sz="1600" dirty="0" smtClean="0"/>
              <a:t> </a:t>
            </a:r>
            <a:r>
              <a:rPr lang="fr-FR" sz="1600" dirty="0" smtClean="0">
                <a:solidFill>
                  <a:srgbClr val="FF0000"/>
                </a:solidFill>
              </a:rPr>
              <a:t>dans l’après-midi.</a:t>
            </a:r>
          </a:p>
          <a:p>
            <a:r>
              <a:rPr lang="fr-FR" sz="1600" dirty="0" smtClean="0"/>
              <a:t>8 -  </a:t>
            </a:r>
            <a:r>
              <a:rPr lang="fr-FR" sz="1600" b="1" dirty="0" smtClean="0"/>
              <a:t>Ainsi</a:t>
            </a:r>
            <a:r>
              <a:rPr lang="fr-FR" sz="1600" dirty="0" smtClean="0"/>
              <a:t>, </a:t>
            </a:r>
            <a:r>
              <a:rPr lang="fr-FR" sz="1600" dirty="0" smtClean="0">
                <a:solidFill>
                  <a:schemeClr val="accent5"/>
                </a:solidFill>
              </a:rPr>
              <a:t>je</a:t>
            </a:r>
            <a:r>
              <a:rPr lang="fr-FR" sz="1600" dirty="0" smtClean="0"/>
              <a:t> </a:t>
            </a:r>
            <a:r>
              <a:rPr lang="fr-FR" sz="1600" i="1" dirty="0" smtClean="0"/>
              <a:t>pourrai veiller </a:t>
            </a:r>
            <a:r>
              <a:rPr lang="fr-FR" sz="1600" b="1" dirty="0" smtClean="0"/>
              <a:t>et</a:t>
            </a:r>
            <a:r>
              <a:rPr lang="fr-FR" sz="1600" dirty="0" smtClean="0"/>
              <a:t> </a:t>
            </a:r>
            <a:r>
              <a:rPr lang="fr-FR" sz="1600" dirty="0" smtClean="0">
                <a:solidFill>
                  <a:schemeClr val="accent5"/>
                </a:solidFill>
              </a:rPr>
              <a:t>je</a:t>
            </a:r>
            <a:r>
              <a:rPr lang="fr-FR" sz="1600" dirty="0" smtClean="0"/>
              <a:t> </a:t>
            </a:r>
            <a:r>
              <a:rPr lang="fr-FR" sz="1600" i="1" dirty="0" smtClean="0"/>
              <a:t>rentrera</a:t>
            </a:r>
            <a:r>
              <a:rPr lang="fr-FR" sz="1600" dirty="0" smtClean="0"/>
              <a:t>i </a:t>
            </a:r>
            <a:r>
              <a:rPr lang="fr-FR" sz="1600" dirty="0" smtClean="0">
                <a:solidFill>
                  <a:srgbClr val="FF0000"/>
                </a:solidFill>
              </a:rPr>
              <a:t>demain soir.</a:t>
            </a:r>
          </a:p>
          <a:p>
            <a:r>
              <a:rPr lang="fr-FR" sz="1600" dirty="0" smtClean="0"/>
              <a:t>9 -  </a:t>
            </a:r>
            <a:r>
              <a:rPr lang="fr-FR" sz="1600" dirty="0" smtClean="0">
                <a:solidFill>
                  <a:schemeClr val="accent5"/>
                </a:solidFill>
              </a:rPr>
              <a:t>J</a:t>
            </a:r>
            <a:r>
              <a:rPr lang="fr-FR" sz="1600" dirty="0" smtClean="0"/>
              <a:t>’</a:t>
            </a:r>
            <a:r>
              <a:rPr lang="fr-FR" sz="1600" i="1" dirty="0" smtClean="0"/>
              <a:t>ai demandé deux jours de congé à mon patron </a:t>
            </a:r>
            <a:r>
              <a:rPr lang="fr-FR" sz="1600" b="1" dirty="0" smtClean="0"/>
              <a:t>et</a:t>
            </a:r>
            <a:r>
              <a:rPr lang="fr-FR" sz="1600" dirty="0" smtClean="0"/>
              <a:t> </a:t>
            </a:r>
            <a:r>
              <a:rPr lang="fr-FR" sz="1600" dirty="0" smtClean="0">
                <a:solidFill>
                  <a:schemeClr val="accent5"/>
                </a:solidFill>
              </a:rPr>
              <a:t>il</a:t>
            </a:r>
            <a:r>
              <a:rPr lang="fr-FR" sz="1600" dirty="0" smtClean="0"/>
              <a:t> </a:t>
            </a:r>
            <a:r>
              <a:rPr lang="fr-FR" sz="1600" i="1" dirty="0" smtClean="0"/>
              <a:t>ne pouvait pas me les refuser </a:t>
            </a:r>
            <a:r>
              <a:rPr lang="fr-FR" sz="1600" dirty="0" smtClean="0">
                <a:solidFill>
                  <a:srgbClr val="FF0000"/>
                </a:solidFill>
              </a:rPr>
              <a:t>avec une excuse pareille.</a:t>
            </a:r>
          </a:p>
          <a:p>
            <a:r>
              <a:rPr lang="fr-FR" sz="1600" dirty="0" smtClean="0"/>
              <a:t>10 – </a:t>
            </a:r>
            <a:r>
              <a:rPr lang="fr-FR" sz="1600" b="1" dirty="0" smtClean="0"/>
              <a:t>Mais</a:t>
            </a:r>
            <a:r>
              <a:rPr lang="fr-FR" sz="1600" dirty="0" smtClean="0">
                <a:solidFill>
                  <a:schemeClr val="accent5"/>
                </a:solidFill>
              </a:rPr>
              <a:t> il </a:t>
            </a:r>
            <a:r>
              <a:rPr lang="fr-FR" sz="1600" i="1" dirty="0" smtClean="0"/>
              <a:t>n’avait pas l’air content.</a:t>
            </a:r>
          </a:p>
          <a:p>
            <a:r>
              <a:rPr lang="fr-FR" sz="1600" dirty="0" smtClean="0"/>
              <a:t>11 –</a:t>
            </a:r>
            <a:r>
              <a:rPr lang="fr-FR" sz="1600" dirty="0" smtClean="0">
                <a:solidFill>
                  <a:schemeClr val="accent5"/>
                </a:solidFill>
              </a:rPr>
              <a:t> Je </a:t>
            </a:r>
            <a:r>
              <a:rPr lang="fr-FR" sz="1600" i="1" dirty="0" smtClean="0"/>
              <a:t>lui ai même dit </a:t>
            </a:r>
            <a:r>
              <a:rPr lang="fr-FR" sz="1600" dirty="0" smtClean="0"/>
              <a:t>: « </a:t>
            </a:r>
            <a:r>
              <a:rPr lang="fr-FR" sz="1600" dirty="0" smtClean="0">
                <a:solidFill>
                  <a:schemeClr val="accent5"/>
                </a:solidFill>
              </a:rPr>
              <a:t>Ce</a:t>
            </a:r>
            <a:r>
              <a:rPr lang="fr-FR" sz="1600" dirty="0" smtClean="0"/>
              <a:t> </a:t>
            </a:r>
            <a:r>
              <a:rPr lang="fr-FR" sz="1600" i="1" dirty="0" smtClean="0"/>
              <a:t>n’est pas de ma faute</a:t>
            </a:r>
            <a:r>
              <a:rPr lang="fr-FR" sz="1600" dirty="0" smtClean="0"/>
              <a:t>. »</a:t>
            </a:r>
          </a:p>
          <a:p>
            <a:r>
              <a:rPr lang="fr-FR" sz="1600" dirty="0" smtClean="0"/>
              <a:t>12 – </a:t>
            </a:r>
            <a:r>
              <a:rPr lang="fr-FR" sz="1600" dirty="0" smtClean="0">
                <a:solidFill>
                  <a:schemeClr val="accent5"/>
                </a:solidFill>
              </a:rPr>
              <a:t>Il</a:t>
            </a:r>
            <a:r>
              <a:rPr lang="fr-FR" sz="1600" dirty="0" smtClean="0"/>
              <a:t> </a:t>
            </a:r>
            <a:r>
              <a:rPr lang="fr-FR" sz="1600" i="1" dirty="0" smtClean="0"/>
              <a:t>n’a pas répondu</a:t>
            </a:r>
            <a:r>
              <a:rPr lang="fr-FR" sz="1600" dirty="0" smtClean="0"/>
              <a:t>.</a:t>
            </a:r>
          </a:p>
          <a:p>
            <a:r>
              <a:rPr lang="fr-FR" sz="1600" dirty="0" smtClean="0"/>
              <a:t>13 – </a:t>
            </a:r>
            <a:r>
              <a:rPr lang="fr-FR" sz="1600" dirty="0" smtClean="0">
                <a:solidFill>
                  <a:schemeClr val="accent5"/>
                </a:solidFill>
              </a:rPr>
              <a:t>J</a:t>
            </a:r>
            <a:r>
              <a:rPr lang="fr-FR" sz="1600" dirty="0" smtClean="0"/>
              <a:t>’</a:t>
            </a:r>
            <a:r>
              <a:rPr lang="fr-FR" sz="1600" i="1" dirty="0" smtClean="0"/>
              <a:t>ai pensé </a:t>
            </a:r>
            <a:r>
              <a:rPr lang="fr-FR" sz="1600" dirty="0" smtClean="0">
                <a:solidFill>
                  <a:schemeClr val="accent2"/>
                </a:solidFill>
              </a:rPr>
              <a:t>alors</a:t>
            </a:r>
            <a:r>
              <a:rPr lang="fr-FR" sz="1600" dirty="0" smtClean="0"/>
              <a:t> </a:t>
            </a:r>
            <a:r>
              <a:rPr lang="fr-FR" sz="1600" i="1" dirty="0" smtClean="0">
                <a:solidFill>
                  <a:srgbClr val="0000FF"/>
                </a:solidFill>
              </a:rPr>
              <a:t>que</a:t>
            </a:r>
            <a:r>
              <a:rPr lang="fr-FR" sz="1600" dirty="0" smtClean="0">
                <a:solidFill>
                  <a:srgbClr val="0000FF"/>
                </a:solidFill>
              </a:rPr>
              <a:t> je </a:t>
            </a:r>
            <a:r>
              <a:rPr lang="fr-FR" sz="1600" i="1" dirty="0" smtClean="0">
                <a:solidFill>
                  <a:srgbClr val="0000FF"/>
                </a:solidFill>
              </a:rPr>
              <a:t>n’aurais pas dû lui dire </a:t>
            </a:r>
            <a:r>
              <a:rPr lang="fr-FR" sz="1600" i="1" dirty="0" smtClean="0">
                <a:solidFill>
                  <a:srgbClr val="0000FF"/>
                </a:solidFill>
              </a:rPr>
              <a:t>cela.</a:t>
            </a:r>
            <a:endParaRPr lang="fr-FR" sz="1600" i="1" dirty="0" smtClean="0">
              <a:solidFill>
                <a:srgbClr val="0000FF"/>
              </a:solidFill>
            </a:endParaRPr>
          </a:p>
          <a:p>
            <a:r>
              <a:rPr lang="fr-FR" sz="1600" dirty="0" smtClean="0"/>
              <a:t>14 – En somme,</a:t>
            </a:r>
            <a:r>
              <a:rPr lang="fr-FR" sz="1600" dirty="0" smtClean="0">
                <a:solidFill>
                  <a:schemeClr val="accent5"/>
                </a:solidFill>
              </a:rPr>
              <a:t> je </a:t>
            </a:r>
            <a:r>
              <a:rPr lang="fr-FR" sz="1600" i="1" dirty="0" smtClean="0"/>
              <a:t>n’avais pas à m’excuser</a:t>
            </a:r>
            <a:r>
              <a:rPr lang="fr-FR" sz="1600" dirty="0" smtClean="0"/>
              <a:t>.</a:t>
            </a:r>
          </a:p>
          <a:p>
            <a:r>
              <a:rPr lang="fr-FR" sz="1600" dirty="0" smtClean="0"/>
              <a:t>15 –( C’était plutôt à lui de me présenter ses condoléances.)</a:t>
            </a:r>
          </a:p>
          <a:p>
            <a:r>
              <a:rPr lang="fr-FR" sz="1600" dirty="0" smtClean="0"/>
              <a:t>16 – </a:t>
            </a:r>
            <a:r>
              <a:rPr lang="fr-FR" sz="1600" b="1" dirty="0" smtClean="0"/>
              <a:t>Mais</a:t>
            </a:r>
            <a:r>
              <a:rPr lang="fr-FR" sz="1600" dirty="0" smtClean="0"/>
              <a:t> </a:t>
            </a:r>
            <a:r>
              <a:rPr lang="fr-FR" sz="1600" dirty="0" smtClean="0">
                <a:solidFill>
                  <a:schemeClr val="accent5"/>
                </a:solidFill>
              </a:rPr>
              <a:t>il </a:t>
            </a:r>
            <a:r>
              <a:rPr lang="fr-FR" sz="1600" i="1" dirty="0" smtClean="0"/>
              <a:t>le fera </a:t>
            </a:r>
            <a:r>
              <a:rPr lang="fr-FR" sz="1600" dirty="0" smtClean="0">
                <a:solidFill>
                  <a:srgbClr val="FF0000"/>
                </a:solidFill>
              </a:rPr>
              <a:t>sans doute après-demain </a:t>
            </a:r>
            <a:r>
              <a:rPr lang="fr-FR" sz="1600" i="1" dirty="0" smtClean="0">
                <a:solidFill>
                  <a:srgbClr val="0000FF"/>
                </a:solidFill>
              </a:rPr>
              <a:t>quand</a:t>
            </a:r>
            <a:r>
              <a:rPr lang="fr-FR" sz="1600" dirty="0" smtClean="0">
                <a:solidFill>
                  <a:srgbClr val="0000FF"/>
                </a:solidFill>
              </a:rPr>
              <a:t> </a:t>
            </a:r>
            <a:r>
              <a:rPr lang="fr-FR" sz="1600" dirty="0" smtClean="0">
                <a:solidFill>
                  <a:schemeClr val="accent5"/>
                </a:solidFill>
              </a:rPr>
              <a:t>il</a:t>
            </a:r>
            <a:r>
              <a:rPr lang="fr-FR" sz="1600" dirty="0" smtClean="0">
                <a:solidFill>
                  <a:srgbClr val="0000FF"/>
                </a:solidFill>
              </a:rPr>
              <a:t> </a:t>
            </a:r>
            <a:r>
              <a:rPr lang="fr-FR" sz="1600" i="1" dirty="0" smtClean="0">
                <a:solidFill>
                  <a:srgbClr val="0000FF"/>
                </a:solidFill>
              </a:rPr>
              <a:t>me verra en deuil</a:t>
            </a:r>
            <a:r>
              <a:rPr lang="fr-FR" sz="1600" dirty="0" smtClean="0">
                <a:solidFill>
                  <a:srgbClr val="0000FF"/>
                </a:solidFill>
              </a:rPr>
              <a:t>.</a:t>
            </a:r>
          </a:p>
          <a:p>
            <a:r>
              <a:rPr lang="fr-FR" sz="1600" dirty="0" smtClean="0"/>
              <a:t>17 – </a:t>
            </a:r>
            <a:r>
              <a:rPr lang="fr-FR" sz="1600" dirty="0" smtClean="0">
                <a:solidFill>
                  <a:srgbClr val="FF0000"/>
                </a:solidFill>
              </a:rPr>
              <a:t>Pour le moment</a:t>
            </a:r>
            <a:r>
              <a:rPr lang="fr-FR" sz="1600" dirty="0" smtClean="0"/>
              <a:t>, </a:t>
            </a:r>
            <a:r>
              <a:rPr lang="fr-FR" sz="1600" dirty="0" smtClean="0">
                <a:solidFill>
                  <a:schemeClr val="accent5"/>
                </a:solidFill>
              </a:rPr>
              <a:t>c’</a:t>
            </a:r>
            <a:r>
              <a:rPr lang="fr-FR" sz="1600" i="1" dirty="0" smtClean="0"/>
              <a:t>est un peu </a:t>
            </a:r>
            <a:r>
              <a:rPr lang="fr-FR" sz="1600" i="1" dirty="0" smtClean="0">
                <a:solidFill>
                  <a:srgbClr val="0000FF"/>
                </a:solidFill>
              </a:rPr>
              <a:t>comme si </a:t>
            </a:r>
            <a:r>
              <a:rPr lang="fr-FR" sz="1600" dirty="0" smtClean="0">
                <a:solidFill>
                  <a:schemeClr val="accent5"/>
                </a:solidFill>
              </a:rPr>
              <a:t>maman</a:t>
            </a:r>
            <a:r>
              <a:rPr lang="fr-FR" sz="1600" dirty="0" smtClean="0">
                <a:solidFill>
                  <a:srgbClr val="0000FF"/>
                </a:solidFill>
              </a:rPr>
              <a:t> </a:t>
            </a:r>
            <a:r>
              <a:rPr lang="fr-FR" sz="1600" i="1" dirty="0" smtClean="0">
                <a:solidFill>
                  <a:srgbClr val="0000FF"/>
                </a:solidFill>
              </a:rPr>
              <a:t>n’était pas morte</a:t>
            </a:r>
            <a:r>
              <a:rPr lang="fr-FR" sz="1600" dirty="0" smtClean="0">
                <a:solidFill>
                  <a:srgbClr val="0000FF"/>
                </a:solidFill>
              </a:rPr>
              <a:t>.</a:t>
            </a:r>
          </a:p>
          <a:p>
            <a:endParaRPr lang="fr-FR" sz="1600" dirty="0">
              <a:solidFill>
                <a:srgbClr val="0000FF"/>
              </a:solidFill>
            </a:endParaRPr>
          </a:p>
        </p:txBody>
      </p:sp>
    </p:spTree>
    <p:extLst>
      <p:ext uri="{BB962C8B-B14F-4D97-AF65-F5344CB8AC3E}">
        <p14:creationId xmlns:p14="http://schemas.microsoft.com/office/powerpoint/2010/main" val="997634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E4E2F1B-E47E-A94D-A9B5-B83F288DF8F5}" type="slidenum">
              <a:rPr lang="fr-FR" smtClean="0"/>
              <a:pPr/>
              <a:t>11</a:t>
            </a:fld>
            <a:endParaRPr lang="fr-FR"/>
          </a:p>
        </p:txBody>
      </p:sp>
      <p:sp>
        <p:nvSpPr>
          <p:cNvPr id="4" name="ZoneTexte 3"/>
          <p:cNvSpPr txBox="1"/>
          <p:nvPr/>
        </p:nvSpPr>
        <p:spPr>
          <a:xfrm>
            <a:off x="323968" y="1193800"/>
            <a:ext cx="7982491" cy="4462759"/>
          </a:xfrm>
          <a:prstGeom prst="rect">
            <a:avLst/>
          </a:prstGeom>
          <a:noFill/>
        </p:spPr>
        <p:txBody>
          <a:bodyPr wrap="square" rtlCol="0">
            <a:spAutoFit/>
          </a:bodyPr>
          <a:lstStyle/>
          <a:p>
            <a:r>
              <a:rPr lang="fr-FR" sz="1600" dirty="0" smtClean="0"/>
              <a:t>Exemple 1 : </a:t>
            </a:r>
            <a:r>
              <a:rPr lang="fr-FR" sz="1600" u="sng" dirty="0" smtClean="0"/>
              <a:t>Le côté de Guermantes </a:t>
            </a:r>
            <a:r>
              <a:rPr lang="fr-FR" sz="1600" dirty="0"/>
              <a:t>II - Chapitre 1</a:t>
            </a:r>
            <a:endParaRPr lang="fr-FR" sz="1200" dirty="0"/>
          </a:p>
          <a:p>
            <a:endParaRPr lang="fr-FR" sz="1600" dirty="0" smtClean="0"/>
          </a:p>
          <a:p>
            <a:endParaRPr lang="fr-FR" sz="1200" dirty="0" smtClean="0"/>
          </a:p>
          <a:p>
            <a:endParaRPr lang="fr-FR" sz="1200" dirty="0"/>
          </a:p>
          <a:p>
            <a:r>
              <a:rPr lang="fr-FR" sz="1200" dirty="0" smtClean="0"/>
              <a:t>Nous </a:t>
            </a:r>
            <a:r>
              <a:rPr lang="fr-FR" sz="1200" dirty="0"/>
              <a:t>retraversâmes l’avenue Gabriel, au milieu de la foule des promeneurs. Je fis asseoir ma grand’mère sur un banc et j’allai chercher un fiacre. Elle, au coeur de qui je me plaçais toujours pour juger la personne la plus insignifiante, elle m’était maintenant fermée, elle était devenue une partie du monde extérieur, et plus qu’à de simples passants, j’étais forcé de lui taire ce que je pensais de son état, de lui taire mon inquiétude. Je n’aurais pu lui en parler avec plus de confiance qu’à une étrangère. Elle venait de me restituer les pensées, les chagrins que depuis mon enfance je lui avais confiés pour toujours. Elle n’était pas morte encore. J’étais déjà seul. Et même ces allusions qu’elle avait faites aux Guermantes, à Molière, à nos conversations sur le petit noyau, prenaient un air sans appui, sans cause, fantastique, parce qu’elles sortaient du néant de ce même être qui, demain peut-être, n’existerait plus, pour lequel elles n’auraient plus aucun sens, de ce néant — incapable de les concevoir — que ma grand’mère serait bientôt.</a:t>
            </a:r>
          </a:p>
          <a:p>
            <a:endParaRPr lang="fr-FR" sz="1200" dirty="0" smtClean="0"/>
          </a:p>
          <a:p>
            <a:endParaRPr lang="fr-FR" sz="1200" dirty="0"/>
          </a:p>
          <a:p>
            <a:r>
              <a:rPr lang="fr-FR" sz="1200" dirty="0" smtClean="0"/>
              <a:t>J'avais </a:t>
            </a:r>
            <a:r>
              <a:rPr lang="fr-FR" sz="1200" dirty="0"/>
              <a:t>oublié de fermer les volets, et sans doute le grand jour m'avait éveillé. Mais je ne pus supporter d'avoir sous les yeux ces flots de la mer que ma grand-mère pouvait autrefois contempler pendant des heures; l'image nouvelle de leur beauté indifférente se complétait aussitôt par l'idée qu'elle ne les voyait pas; j'aurais voulu boucher mes oreilles à leur bruit, car maintenant la plénitude lumineuse de la plage creusait un vide dans mon cœur; tout semblait me dire comme ces allées et ces pelouses d'un jardin public où je l'avais autrefois perdue, quand j'étais tout enfant : «Nous ne l'avons pas vue», et sous la rotondité du ciel pâle et divin je me sentais oppressé comme sous une immense cloche bleuâtre fermant un horizon où ma grand-mère n'était pas.</a:t>
            </a:r>
          </a:p>
        </p:txBody>
      </p:sp>
    </p:spTree>
    <p:extLst>
      <p:ext uri="{BB962C8B-B14F-4D97-AF65-F5344CB8AC3E}">
        <p14:creationId xmlns:p14="http://schemas.microsoft.com/office/powerpoint/2010/main" val="190606677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E4E2F1B-E47E-A94D-A9B5-B83F288DF8F5}" type="slidenum">
              <a:rPr lang="fr-FR" smtClean="0"/>
              <a:pPr/>
              <a:t>12</a:t>
            </a:fld>
            <a:endParaRPr lang="fr-FR"/>
          </a:p>
        </p:txBody>
      </p:sp>
      <p:sp>
        <p:nvSpPr>
          <p:cNvPr id="3" name="ZoneTexte 2"/>
          <p:cNvSpPr txBox="1"/>
          <p:nvPr/>
        </p:nvSpPr>
        <p:spPr>
          <a:xfrm>
            <a:off x="300206" y="784483"/>
            <a:ext cx="8006253" cy="4955203"/>
          </a:xfrm>
          <a:prstGeom prst="rect">
            <a:avLst/>
          </a:prstGeom>
          <a:noFill/>
        </p:spPr>
        <p:txBody>
          <a:bodyPr wrap="square" rtlCol="0">
            <a:spAutoFit/>
          </a:bodyPr>
          <a:lstStyle/>
          <a:p>
            <a:r>
              <a:rPr lang="fr-FR" dirty="0" smtClean="0"/>
              <a:t>			Activités </a:t>
            </a:r>
          </a:p>
          <a:p>
            <a:r>
              <a:rPr lang="fr-FR" dirty="0"/>
              <a:t>	</a:t>
            </a:r>
            <a:r>
              <a:rPr lang="fr-FR" dirty="0" smtClean="0"/>
              <a:t>	</a:t>
            </a:r>
            <a:r>
              <a:rPr lang="fr-FR" sz="1600" dirty="0"/>
              <a:t>T</a:t>
            </a:r>
            <a:r>
              <a:rPr lang="fr-FR" sz="1600" dirty="0" smtClean="0"/>
              <a:t>extes de Camus et de Proust</a:t>
            </a:r>
            <a:endParaRPr lang="fr-FR" dirty="0" smtClean="0"/>
          </a:p>
          <a:p>
            <a:endParaRPr lang="fr-FR" dirty="0" smtClean="0"/>
          </a:p>
          <a:p>
            <a:r>
              <a:rPr lang="fr-FR" sz="2000" dirty="0" smtClean="0"/>
              <a:t> </a:t>
            </a:r>
            <a:endParaRPr lang="fr-FR" sz="2000" dirty="0" smtClean="0"/>
          </a:p>
          <a:p>
            <a:pPr marL="342900" indent="-342900">
              <a:buFont typeface="Wingdings" charset="2"/>
              <a:buChar char="v"/>
            </a:pPr>
            <a:r>
              <a:rPr lang="fr-FR" sz="2000" dirty="0" smtClean="0"/>
              <a:t>Comparer </a:t>
            </a:r>
            <a:r>
              <a:rPr lang="fr-FR" sz="2000" dirty="0"/>
              <a:t>les phrases de </a:t>
            </a:r>
            <a:r>
              <a:rPr lang="fr-FR" sz="2000" dirty="0" smtClean="0"/>
              <a:t>Meursault </a:t>
            </a:r>
            <a:r>
              <a:rPr lang="fr-FR" sz="2000" dirty="0"/>
              <a:t>au télégramme </a:t>
            </a:r>
            <a:r>
              <a:rPr lang="fr-FR" sz="2000" dirty="0" smtClean="0"/>
              <a:t> : relever </a:t>
            </a:r>
            <a:r>
              <a:rPr lang="fr-FR" sz="2000" dirty="0"/>
              <a:t>les ressemblances (extrême brièveté, neutralité, phrases qui </a:t>
            </a:r>
            <a:r>
              <a:rPr lang="fr-FR" sz="2000" dirty="0" smtClean="0"/>
              <a:t>ne contiennent </a:t>
            </a:r>
            <a:r>
              <a:rPr lang="fr-FR" sz="2000" i="1" dirty="0"/>
              <a:t>que les mots essentiels </a:t>
            </a:r>
            <a:r>
              <a:rPr lang="fr-FR" sz="2000" dirty="0"/>
              <a:t>pour la compréhension du message, </a:t>
            </a:r>
            <a:r>
              <a:rPr lang="fr-FR" sz="2000" dirty="0" smtClean="0"/>
              <a:t>ponctuation, etc</a:t>
            </a:r>
            <a:r>
              <a:rPr lang="fr-FR" sz="2000" dirty="0"/>
              <a:t>.). </a:t>
            </a:r>
            <a:endParaRPr lang="fr-FR" sz="2000" dirty="0" smtClean="0"/>
          </a:p>
          <a:p>
            <a:pPr marL="342900" indent="-342900">
              <a:buFont typeface="Wingdings" charset="2"/>
              <a:buChar char="v"/>
            </a:pPr>
            <a:endParaRPr lang="fr-FR" sz="2000" dirty="0" smtClean="0"/>
          </a:p>
          <a:p>
            <a:pPr marL="342900" indent="-342900">
              <a:buFont typeface="Wingdings" charset="2"/>
              <a:buChar char="v"/>
            </a:pPr>
            <a:r>
              <a:rPr lang="fr-FR" sz="2000" dirty="0"/>
              <a:t>Comparer les choix syntaxiques des auteurs et l’effet produit. </a:t>
            </a:r>
          </a:p>
          <a:p>
            <a:endParaRPr lang="fr-FR" sz="2000" dirty="0"/>
          </a:p>
          <a:p>
            <a:pPr marL="342900" indent="-342900">
              <a:buFont typeface="Wingdings" charset="2"/>
              <a:buChar char="v"/>
            </a:pPr>
            <a:r>
              <a:rPr lang="fr-FR" sz="2000" dirty="0" smtClean="0"/>
              <a:t>Reconnaître l’intention artistique de ces choix</a:t>
            </a:r>
            <a:r>
              <a:rPr lang="fr-FR" sz="2000" dirty="0" smtClean="0"/>
              <a:t>.</a:t>
            </a:r>
          </a:p>
          <a:p>
            <a:endParaRPr lang="fr-FR" sz="2000" dirty="0"/>
          </a:p>
          <a:p>
            <a:pPr marL="342900" indent="-342900">
              <a:buFont typeface="Wingdings" charset="2"/>
              <a:buChar char="v"/>
            </a:pPr>
            <a:r>
              <a:rPr lang="fr-FR" sz="2000" dirty="0" smtClean="0"/>
              <a:t>Faire </a:t>
            </a:r>
            <a:r>
              <a:rPr lang="fr-FR" sz="2000" dirty="0"/>
              <a:t>prendre conscience aux élèves </a:t>
            </a:r>
            <a:r>
              <a:rPr lang="fr-FR" sz="2000" dirty="0" smtClean="0"/>
              <a:t>que </a:t>
            </a:r>
            <a:r>
              <a:rPr lang="fr-FR" sz="2000" dirty="0"/>
              <a:t>la littérature met en jeu </a:t>
            </a:r>
            <a:r>
              <a:rPr lang="fr-FR" sz="2000" dirty="0" smtClean="0"/>
              <a:t>un véritable </a:t>
            </a:r>
            <a:r>
              <a:rPr lang="fr-FR" sz="2000" dirty="0"/>
              <a:t>travail sur la langue</a:t>
            </a:r>
            <a:r>
              <a:rPr lang="fr-FR" dirty="0"/>
              <a:t>. </a:t>
            </a:r>
          </a:p>
        </p:txBody>
      </p:sp>
    </p:spTree>
    <p:extLst>
      <p:ext uri="{BB962C8B-B14F-4D97-AF65-F5344CB8AC3E}">
        <p14:creationId xmlns:p14="http://schemas.microsoft.com/office/powerpoint/2010/main" val="259850640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E4E2F1B-E47E-A94D-A9B5-B83F288DF8F5}" type="slidenum">
              <a:rPr lang="fr-FR" smtClean="0"/>
              <a:pPr/>
              <a:t>13</a:t>
            </a:fld>
            <a:endParaRPr lang="fr-FR"/>
          </a:p>
        </p:txBody>
      </p:sp>
      <p:sp>
        <p:nvSpPr>
          <p:cNvPr id="4" name="ZoneTexte 3"/>
          <p:cNvSpPr txBox="1"/>
          <p:nvPr/>
        </p:nvSpPr>
        <p:spPr>
          <a:xfrm>
            <a:off x="486652" y="610134"/>
            <a:ext cx="8308680" cy="6247866"/>
          </a:xfrm>
          <a:prstGeom prst="rect">
            <a:avLst/>
          </a:prstGeom>
          <a:noFill/>
        </p:spPr>
        <p:txBody>
          <a:bodyPr wrap="square" rtlCol="0">
            <a:spAutoFit/>
          </a:bodyPr>
          <a:lstStyle/>
          <a:p>
            <a:r>
              <a:rPr lang="fr-FR" sz="1600" b="1" dirty="0" smtClean="0"/>
              <a:t>Exemple 2 : </a:t>
            </a:r>
            <a:r>
              <a:rPr lang="fr-FR" sz="1600" b="1" dirty="0"/>
              <a:t>Phrases simples, phrases complexes</a:t>
            </a:r>
            <a:r>
              <a:rPr lang="fr-FR" sz="1600" dirty="0"/>
              <a:t> </a:t>
            </a:r>
            <a:endParaRPr lang="fr-FR" sz="1600" b="1" dirty="0" smtClean="0"/>
          </a:p>
          <a:p>
            <a:r>
              <a:rPr lang="fr-FR" sz="1600" b="1" dirty="0"/>
              <a:t>		</a:t>
            </a:r>
            <a:endParaRPr lang="fr-FR" sz="1600" b="1" dirty="0" smtClean="0"/>
          </a:p>
          <a:p>
            <a:r>
              <a:rPr lang="fr-FR" sz="1600" b="1" dirty="0" smtClean="0"/>
              <a:t>Corpus : </a:t>
            </a:r>
          </a:p>
          <a:p>
            <a:r>
              <a:rPr lang="fr-FR" sz="1600" dirty="0" smtClean="0"/>
              <a:t>1 </a:t>
            </a:r>
            <a:r>
              <a:rPr lang="fr-FR" sz="1600" dirty="0"/>
              <a:t>- </a:t>
            </a:r>
            <a:r>
              <a:rPr lang="fr-FR" sz="1600" i="1" dirty="0"/>
              <a:t>Les deux voyageurs ( Florian)</a:t>
            </a:r>
            <a:endParaRPr lang="fr-FR" sz="1600" dirty="0"/>
          </a:p>
          <a:p>
            <a:r>
              <a:rPr lang="fr-FR" sz="1600" i="1" dirty="0"/>
              <a:t>2 -  La légende des siècles, d’Ève à Jésus, (</a:t>
            </a:r>
            <a:r>
              <a:rPr lang="fr-FR" sz="1600" i="1" dirty="0" err="1"/>
              <a:t>V.Hugo</a:t>
            </a:r>
            <a:r>
              <a:rPr lang="fr-FR" sz="1600" i="1" dirty="0"/>
              <a:t>)</a:t>
            </a:r>
            <a:endParaRPr lang="fr-FR" sz="1600" dirty="0"/>
          </a:p>
          <a:p>
            <a:r>
              <a:rPr lang="fr-FR" sz="1600" i="1" dirty="0"/>
              <a:t>3 -  Mon rêve familier ( Verlaine)</a:t>
            </a:r>
            <a:endParaRPr lang="fr-FR" sz="1600" dirty="0"/>
          </a:p>
          <a:p>
            <a:r>
              <a:rPr lang="fr-FR" sz="1600" i="1" dirty="0"/>
              <a:t>4 -  La bête humaine, Ch. II ( </a:t>
            </a:r>
            <a:r>
              <a:rPr lang="fr-FR" sz="1600" i="1" dirty="0" err="1"/>
              <a:t>É.Zola</a:t>
            </a:r>
            <a:r>
              <a:rPr lang="fr-FR" sz="1600" i="1" dirty="0"/>
              <a:t>) </a:t>
            </a:r>
            <a:endParaRPr lang="fr-FR" sz="1600" dirty="0"/>
          </a:p>
          <a:p>
            <a:r>
              <a:rPr lang="fr-FR" sz="1600" i="1" dirty="0"/>
              <a:t>5 - Phrases </a:t>
            </a:r>
            <a:r>
              <a:rPr lang="fr-FR" sz="1600" i="1" dirty="0" smtClean="0"/>
              <a:t>extraites de Balzac et la petite tailleuse chinoise (</a:t>
            </a:r>
            <a:r>
              <a:rPr lang="fr-FR" sz="1600" i="1" dirty="0" err="1"/>
              <a:t>Dai</a:t>
            </a:r>
            <a:r>
              <a:rPr lang="fr-FR" sz="1600" i="1" dirty="0"/>
              <a:t> </a:t>
            </a:r>
            <a:r>
              <a:rPr lang="fr-FR" sz="1600" i="1" dirty="0" err="1"/>
              <a:t>Sijie</a:t>
            </a:r>
            <a:r>
              <a:rPr lang="fr-FR" sz="1600" i="1" dirty="0"/>
              <a:t> </a:t>
            </a:r>
            <a:r>
              <a:rPr lang="fr-FR" sz="1600" i="1" dirty="0" smtClean="0"/>
              <a:t>)</a:t>
            </a:r>
          </a:p>
          <a:p>
            <a:endParaRPr lang="fr-FR" sz="1600" i="1" dirty="0"/>
          </a:p>
          <a:p>
            <a:endParaRPr lang="fr-FR" sz="1600" i="1" dirty="0" smtClean="0"/>
          </a:p>
          <a:p>
            <a:pPr marL="285750" indent="-285750">
              <a:buFont typeface="Wingdings" charset="2"/>
              <a:buChar char="u"/>
            </a:pPr>
            <a:r>
              <a:rPr lang="fr-FR" sz="1600" dirty="0" smtClean="0"/>
              <a:t> </a:t>
            </a:r>
            <a:r>
              <a:rPr lang="fr-FR" sz="1600" b="1" dirty="0" smtClean="0"/>
              <a:t>Observer</a:t>
            </a:r>
            <a:r>
              <a:rPr lang="fr-FR" sz="1600" dirty="0" smtClean="0"/>
              <a:t> </a:t>
            </a:r>
            <a:r>
              <a:rPr lang="fr-FR" sz="1600" dirty="0"/>
              <a:t>et noter toutes les </a:t>
            </a:r>
            <a:r>
              <a:rPr lang="fr-FR" sz="1600" dirty="0" smtClean="0"/>
              <a:t>observations : repérage, identification des phrases simples, des subordonnées, des indépendantes…</a:t>
            </a:r>
            <a:endParaRPr lang="fr-FR" sz="1600" dirty="0"/>
          </a:p>
          <a:p>
            <a:pPr marL="285750" indent="-285750">
              <a:buFont typeface="Wingdings" charset="2"/>
              <a:buChar char="u"/>
            </a:pPr>
            <a:r>
              <a:rPr lang="fr-FR" sz="1600" dirty="0" smtClean="0"/>
              <a:t> </a:t>
            </a:r>
            <a:r>
              <a:rPr lang="fr-FR" sz="1600" b="1" dirty="0"/>
              <a:t>Manipuler</a:t>
            </a:r>
            <a:r>
              <a:rPr lang="fr-FR" sz="1600" dirty="0"/>
              <a:t> :</a:t>
            </a:r>
          </a:p>
          <a:p>
            <a:pPr lvl="0"/>
            <a:r>
              <a:rPr lang="fr-FR" sz="1600" dirty="0" smtClean="0"/>
              <a:t>	Faire </a:t>
            </a:r>
            <a:r>
              <a:rPr lang="fr-FR" sz="1600" dirty="0"/>
              <a:t>le schéma des phrases complexes à l’aide éventuellement de fiches ou des pages du </a:t>
            </a:r>
            <a:r>
              <a:rPr lang="fr-FR" sz="1600" dirty="0" smtClean="0"/>
              <a:t>site </a:t>
            </a:r>
            <a:r>
              <a:rPr lang="fr-FR" sz="1600" u="sng" dirty="0">
                <a:hlinkClick r:id="rId2"/>
              </a:rPr>
              <a:t>http://grammaire.reverso.net/</a:t>
            </a:r>
            <a:r>
              <a:rPr lang="fr-FR" sz="1600" dirty="0"/>
              <a:t> </a:t>
            </a:r>
          </a:p>
          <a:p>
            <a:pPr lvl="0"/>
            <a:r>
              <a:rPr lang="fr-FR" sz="1600" dirty="0"/>
              <a:t> </a:t>
            </a:r>
            <a:r>
              <a:rPr lang="fr-FR" sz="1600" dirty="0" smtClean="0"/>
              <a:t>	Essayer </a:t>
            </a:r>
            <a:r>
              <a:rPr lang="fr-FR" sz="1600" dirty="0"/>
              <a:t>de les transformer en propositions indépendantes</a:t>
            </a:r>
          </a:p>
          <a:p>
            <a:pPr lvl="0"/>
            <a:r>
              <a:rPr lang="fr-FR" sz="1600" dirty="0" smtClean="0"/>
              <a:t>	Relever </a:t>
            </a:r>
            <a:r>
              <a:rPr lang="fr-FR" sz="1600" dirty="0"/>
              <a:t>les propositions indépendantes du texte de Hugo </a:t>
            </a:r>
            <a:r>
              <a:rPr lang="fr-FR" sz="1600" dirty="0" smtClean="0"/>
              <a:t>et en </a:t>
            </a:r>
            <a:r>
              <a:rPr lang="fr-FR" sz="1600" dirty="0"/>
              <a:t>faire des phrases complexes</a:t>
            </a:r>
          </a:p>
          <a:p>
            <a:pPr lvl="0"/>
            <a:r>
              <a:rPr lang="fr-FR" sz="1600" dirty="0" smtClean="0"/>
              <a:t>Dans </a:t>
            </a:r>
            <a:r>
              <a:rPr lang="fr-FR" sz="1600" i="1" dirty="0" smtClean="0"/>
              <a:t>Balzac …, </a:t>
            </a:r>
            <a:r>
              <a:rPr lang="fr-FR" sz="1600" dirty="0" smtClean="0"/>
              <a:t> </a:t>
            </a:r>
            <a:r>
              <a:rPr lang="fr-FR" sz="1600" dirty="0"/>
              <a:t>supprimer les relatives et réécrire les phrases</a:t>
            </a:r>
          </a:p>
          <a:p>
            <a:pPr marL="285750" indent="-285750">
              <a:buFont typeface="Wingdings" charset="2"/>
              <a:buChar char="u"/>
            </a:pPr>
            <a:r>
              <a:rPr lang="fr-FR" sz="1600" dirty="0" smtClean="0"/>
              <a:t> </a:t>
            </a:r>
            <a:r>
              <a:rPr lang="fr-FR" sz="1600" b="1" dirty="0"/>
              <a:t>Formuler</a:t>
            </a:r>
            <a:r>
              <a:rPr lang="fr-FR" sz="1600" dirty="0"/>
              <a:t> les règles grammaticales qui peuvent découler de ce qui précède</a:t>
            </a:r>
          </a:p>
          <a:p>
            <a:pPr marL="285750" indent="-285750">
              <a:buFont typeface="Wingdings" charset="2"/>
              <a:buChar char="u"/>
            </a:pPr>
            <a:r>
              <a:rPr lang="fr-FR" sz="1600" dirty="0" smtClean="0"/>
              <a:t> </a:t>
            </a:r>
            <a:r>
              <a:rPr lang="fr-FR" sz="1600" b="1" dirty="0"/>
              <a:t>Sur un </a:t>
            </a:r>
            <a:r>
              <a:rPr lang="fr-FR" sz="1600" b="1" dirty="0" smtClean="0"/>
              <a:t>autre texte</a:t>
            </a:r>
            <a:r>
              <a:rPr lang="fr-FR" sz="1600" dirty="0" smtClean="0"/>
              <a:t>, </a:t>
            </a:r>
            <a:r>
              <a:rPr lang="fr-FR" sz="1600" dirty="0"/>
              <a:t>identifier les phrases simples, les phrases complexes, les subordonnées... en justifiant à l’aide des règles énoncées</a:t>
            </a:r>
            <a:r>
              <a:rPr lang="fr-FR" sz="1600" dirty="0" smtClean="0"/>
              <a:t>.</a:t>
            </a:r>
            <a:endParaRPr lang="fr-FR" sz="1600" dirty="0"/>
          </a:p>
          <a:p>
            <a:pPr marL="285750" indent="-285750">
              <a:buFont typeface="Wingdings" charset="2"/>
              <a:buChar char="u"/>
            </a:pPr>
            <a:r>
              <a:rPr lang="fr-FR" sz="1600" dirty="0" smtClean="0"/>
              <a:t> </a:t>
            </a:r>
            <a:r>
              <a:rPr lang="fr-FR" sz="1600" b="1" dirty="0"/>
              <a:t>Écrit d’invention </a:t>
            </a:r>
            <a:r>
              <a:rPr lang="fr-FR" sz="1600" dirty="0"/>
              <a:t>avec un sujet qui contiendra des consignes grammaticales</a:t>
            </a:r>
          </a:p>
          <a:p>
            <a:r>
              <a:rPr lang="fr-FR" sz="1600" dirty="0"/>
              <a:t> </a:t>
            </a:r>
          </a:p>
          <a:p>
            <a:endParaRPr lang="fr-FR" sz="1600" dirty="0"/>
          </a:p>
        </p:txBody>
      </p:sp>
    </p:spTree>
    <p:extLst>
      <p:ext uri="{BB962C8B-B14F-4D97-AF65-F5344CB8AC3E}">
        <p14:creationId xmlns:p14="http://schemas.microsoft.com/office/powerpoint/2010/main" val="261383998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E4E2F1B-E47E-A94D-A9B5-B83F288DF8F5}" type="slidenum">
              <a:rPr lang="fr-FR" smtClean="0"/>
              <a:pPr/>
              <a:t>14</a:t>
            </a:fld>
            <a:endParaRPr lang="fr-FR"/>
          </a:p>
        </p:txBody>
      </p:sp>
      <p:sp>
        <p:nvSpPr>
          <p:cNvPr id="4" name="Rectangle 3"/>
          <p:cNvSpPr/>
          <p:nvPr/>
        </p:nvSpPr>
        <p:spPr>
          <a:xfrm>
            <a:off x="2286000" y="-13237115"/>
            <a:ext cx="4572000" cy="1200328"/>
          </a:xfrm>
          <a:prstGeom prst="rect">
            <a:avLst/>
          </a:prstGeom>
        </p:spPr>
        <p:txBody>
          <a:bodyPr>
            <a:spAutoFit/>
          </a:bodyPr>
          <a:lstStyle/>
          <a:p>
            <a:r>
              <a:rPr lang="fr-FR" dirty="0"/>
              <a:t> </a:t>
            </a:r>
          </a:p>
          <a:p>
            <a:r>
              <a:rPr lang="fr-FR" dirty="0"/>
              <a:t> </a:t>
            </a:r>
          </a:p>
          <a:p>
            <a:r>
              <a:rPr lang="fr-FR" dirty="0"/>
              <a:t> </a:t>
            </a:r>
            <a:endParaRPr lang="fr-FR" dirty="0"/>
          </a:p>
        </p:txBody>
      </p:sp>
      <p:sp>
        <p:nvSpPr>
          <p:cNvPr id="7" name="Rectangle 6"/>
          <p:cNvSpPr/>
          <p:nvPr/>
        </p:nvSpPr>
        <p:spPr>
          <a:xfrm rot="10800000" flipH="1" flipV="1">
            <a:off x="1111324" y="1028343"/>
            <a:ext cx="7009890" cy="4616648"/>
          </a:xfrm>
          <a:prstGeom prst="rect">
            <a:avLst/>
          </a:prstGeom>
        </p:spPr>
        <p:txBody>
          <a:bodyPr wrap="square">
            <a:spAutoFit/>
          </a:bodyPr>
          <a:lstStyle/>
          <a:p>
            <a:r>
              <a:rPr lang="fr-FR" sz="1400" b="1" i="1" dirty="0" smtClean="0"/>
              <a:t>	 </a:t>
            </a:r>
            <a:r>
              <a:rPr lang="fr-FR" sz="1400" b="1" i="1" dirty="0"/>
              <a:t>Les deux voyageurs – </a:t>
            </a:r>
            <a:r>
              <a:rPr lang="fr-FR" sz="1400" b="1" i="1" u="sng" dirty="0"/>
              <a:t>Fables</a:t>
            </a:r>
            <a:r>
              <a:rPr lang="fr-FR" sz="1400" b="1" i="1" dirty="0"/>
              <a:t> – (1792)   </a:t>
            </a:r>
            <a:r>
              <a:rPr lang="fr-FR" sz="1400" b="1" i="1" dirty="0" smtClean="0"/>
              <a:t>Florian</a:t>
            </a:r>
          </a:p>
          <a:p>
            <a:endParaRPr lang="fr-FR" sz="1400" dirty="0"/>
          </a:p>
          <a:p>
            <a:r>
              <a:rPr lang="fr-FR" sz="1400" dirty="0">
                <a:solidFill>
                  <a:srgbClr val="008000"/>
                </a:solidFill>
              </a:rPr>
              <a:t>Le compère </a:t>
            </a:r>
            <a:r>
              <a:rPr lang="fr-FR" sz="1400" i="1" dirty="0">
                <a:solidFill>
                  <a:srgbClr val="008000"/>
                </a:solidFill>
              </a:rPr>
              <a:t>(1) </a:t>
            </a:r>
            <a:r>
              <a:rPr lang="fr-FR" sz="1400" dirty="0">
                <a:solidFill>
                  <a:srgbClr val="008000"/>
                </a:solidFill>
              </a:rPr>
              <a:t>Thomas et son ami Lubin </a:t>
            </a:r>
            <a:br>
              <a:rPr lang="fr-FR" sz="1400" dirty="0">
                <a:solidFill>
                  <a:srgbClr val="008000"/>
                </a:solidFill>
              </a:rPr>
            </a:br>
            <a:r>
              <a:rPr lang="fr-FR" sz="1400" dirty="0">
                <a:solidFill>
                  <a:srgbClr val="008000"/>
                </a:solidFill>
              </a:rPr>
              <a:t>Allaient à pied tous deux à la ville prochaine. </a:t>
            </a:r>
            <a:br>
              <a:rPr lang="fr-FR" sz="1400" dirty="0">
                <a:solidFill>
                  <a:srgbClr val="008000"/>
                </a:solidFill>
              </a:rPr>
            </a:br>
            <a:r>
              <a:rPr lang="fr-FR" sz="1400" dirty="0">
                <a:solidFill>
                  <a:srgbClr val="008000"/>
                </a:solidFill>
              </a:rPr>
              <a:t>Thomas trouve sur son chemin </a:t>
            </a:r>
            <a:br>
              <a:rPr lang="fr-FR" sz="1400" dirty="0">
                <a:solidFill>
                  <a:srgbClr val="008000"/>
                </a:solidFill>
              </a:rPr>
            </a:br>
            <a:r>
              <a:rPr lang="fr-FR" sz="1400" dirty="0">
                <a:solidFill>
                  <a:srgbClr val="008000"/>
                </a:solidFill>
              </a:rPr>
              <a:t>Une bourse de louis pleine ; </a:t>
            </a:r>
            <a:br>
              <a:rPr lang="fr-FR" sz="1400" dirty="0">
                <a:solidFill>
                  <a:srgbClr val="008000"/>
                </a:solidFill>
              </a:rPr>
            </a:br>
            <a:r>
              <a:rPr lang="fr-FR" sz="1400" dirty="0">
                <a:solidFill>
                  <a:srgbClr val="008000"/>
                </a:solidFill>
              </a:rPr>
              <a:t>Il l'empoche aussitôt. Lubin, d'un air content, </a:t>
            </a:r>
            <a:br>
              <a:rPr lang="fr-FR" sz="1400" dirty="0">
                <a:solidFill>
                  <a:srgbClr val="008000"/>
                </a:solidFill>
              </a:rPr>
            </a:br>
            <a:r>
              <a:rPr lang="fr-FR" sz="1400" dirty="0">
                <a:solidFill>
                  <a:srgbClr val="008000"/>
                </a:solidFill>
              </a:rPr>
              <a:t>Lui dit </a:t>
            </a:r>
            <a:r>
              <a:rPr lang="fr-FR" sz="1400" dirty="0"/>
              <a:t>: « Pour nous la bonne aubaine !</a:t>
            </a:r>
            <a:br>
              <a:rPr lang="fr-FR" sz="1400" dirty="0"/>
            </a:br>
            <a:r>
              <a:rPr lang="fr-FR" sz="1400" dirty="0"/>
              <a:t>- Non, répond Thomas froidement, </a:t>
            </a:r>
            <a:br>
              <a:rPr lang="fr-FR" sz="1400" dirty="0"/>
            </a:br>
            <a:r>
              <a:rPr lang="fr-FR" sz="1400" dirty="0"/>
              <a:t>Pour nous n'est pas bien dit ; pour moi : c'est différent. »</a:t>
            </a:r>
            <a:br>
              <a:rPr lang="fr-FR" sz="1400" dirty="0"/>
            </a:br>
            <a:r>
              <a:rPr lang="fr-FR" sz="1400" dirty="0">
                <a:solidFill>
                  <a:srgbClr val="008000"/>
                </a:solidFill>
              </a:rPr>
              <a:t>Lubin ne souffle mot ; </a:t>
            </a:r>
            <a:r>
              <a:rPr lang="fr-FR" sz="1400" u="sng" dirty="0">
                <a:solidFill>
                  <a:schemeClr val="accent5">
                    <a:lumMod val="50000"/>
                  </a:schemeClr>
                </a:solidFill>
              </a:rPr>
              <a:t>mais</a:t>
            </a:r>
            <a:r>
              <a:rPr lang="fr-FR" sz="1400" dirty="0">
                <a:solidFill>
                  <a:srgbClr val="008000"/>
                </a:solidFill>
              </a:rPr>
              <a:t> en quittant la plaine, </a:t>
            </a:r>
            <a:br>
              <a:rPr lang="fr-FR" sz="1400" dirty="0">
                <a:solidFill>
                  <a:srgbClr val="008000"/>
                </a:solidFill>
              </a:rPr>
            </a:br>
            <a:r>
              <a:rPr lang="fr-FR" sz="1400" dirty="0">
                <a:solidFill>
                  <a:srgbClr val="008000"/>
                </a:solidFill>
              </a:rPr>
              <a:t>Ils trouvent des voleurs cachés au bois voisin.</a:t>
            </a:r>
            <a:br>
              <a:rPr lang="fr-FR" sz="1400" dirty="0">
                <a:solidFill>
                  <a:srgbClr val="008000"/>
                </a:solidFill>
              </a:rPr>
            </a:br>
            <a:r>
              <a:rPr lang="fr-FR" sz="1400" dirty="0">
                <a:solidFill>
                  <a:srgbClr val="008000"/>
                </a:solidFill>
              </a:rPr>
              <a:t>Thomas tremblant, et non sans cause, </a:t>
            </a:r>
            <a:br>
              <a:rPr lang="fr-FR" sz="1400" dirty="0">
                <a:solidFill>
                  <a:srgbClr val="008000"/>
                </a:solidFill>
              </a:rPr>
            </a:br>
            <a:r>
              <a:rPr lang="fr-FR" sz="1400" dirty="0">
                <a:solidFill>
                  <a:srgbClr val="008000"/>
                </a:solidFill>
              </a:rPr>
              <a:t>Dit</a:t>
            </a:r>
            <a:r>
              <a:rPr lang="fr-FR" sz="1400" dirty="0"/>
              <a:t> : « Nous sommes perdus ! - Non, lui répond Lubin, </a:t>
            </a:r>
            <a:br>
              <a:rPr lang="fr-FR" sz="1400" dirty="0"/>
            </a:br>
            <a:r>
              <a:rPr lang="fr-FR" sz="1400" dirty="0"/>
              <a:t>Nous n'est pas le vrai mot ; mais toi c'est autre chose. » </a:t>
            </a:r>
            <a:br>
              <a:rPr lang="fr-FR" sz="1400" dirty="0"/>
            </a:br>
            <a:r>
              <a:rPr lang="fr-FR" sz="1400" dirty="0">
                <a:solidFill>
                  <a:srgbClr val="008000"/>
                </a:solidFill>
              </a:rPr>
              <a:t>Cela dit, il s'échappe à travers le taillis. </a:t>
            </a:r>
            <a:br>
              <a:rPr lang="fr-FR" sz="1400" dirty="0">
                <a:solidFill>
                  <a:srgbClr val="008000"/>
                </a:solidFill>
              </a:rPr>
            </a:br>
            <a:r>
              <a:rPr lang="fr-FR" sz="1400" dirty="0">
                <a:solidFill>
                  <a:srgbClr val="008000"/>
                </a:solidFill>
              </a:rPr>
              <a:t>Immobile de peur, Thomas est bientôt pris ; </a:t>
            </a:r>
            <a:br>
              <a:rPr lang="fr-FR" sz="1400" dirty="0">
                <a:solidFill>
                  <a:srgbClr val="008000"/>
                </a:solidFill>
              </a:rPr>
            </a:br>
            <a:r>
              <a:rPr lang="fr-FR" sz="1400" dirty="0">
                <a:solidFill>
                  <a:srgbClr val="008000"/>
                </a:solidFill>
              </a:rPr>
              <a:t>Il tire la bourse </a:t>
            </a:r>
            <a:r>
              <a:rPr lang="fr-FR" sz="1400" u="sng" dirty="0">
                <a:solidFill>
                  <a:schemeClr val="accent5">
                    <a:lumMod val="50000"/>
                  </a:schemeClr>
                </a:solidFill>
              </a:rPr>
              <a:t>et</a:t>
            </a:r>
            <a:r>
              <a:rPr lang="fr-FR" sz="1400" dirty="0">
                <a:solidFill>
                  <a:srgbClr val="008000"/>
                </a:solidFill>
              </a:rPr>
              <a:t> la donne.</a:t>
            </a:r>
            <a:br>
              <a:rPr lang="fr-FR" sz="1400" dirty="0">
                <a:solidFill>
                  <a:srgbClr val="008000"/>
                </a:solidFill>
              </a:rPr>
            </a:br>
            <a:r>
              <a:rPr lang="fr-FR" sz="1400" dirty="0"/>
              <a:t/>
            </a:r>
            <a:br>
              <a:rPr lang="fr-FR" sz="1400" dirty="0"/>
            </a:br>
            <a:r>
              <a:rPr lang="fr-FR" sz="1400" dirty="0"/>
              <a:t>Qui ne songe qu'à soi quand la fortune est bonne, </a:t>
            </a:r>
            <a:br>
              <a:rPr lang="fr-FR" sz="1400" dirty="0"/>
            </a:br>
            <a:r>
              <a:rPr lang="fr-FR" sz="1400" dirty="0"/>
              <a:t>Dans le malheur n'a point d'amis.</a:t>
            </a:r>
            <a:endParaRPr lang="fr-FR" sz="1400" dirty="0"/>
          </a:p>
        </p:txBody>
      </p:sp>
    </p:spTree>
    <p:extLst>
      <p:ext uri="{BB962C8B-B14F-4D97-AF65-F5344CB8AC3E}">
        <p14:creationId xmlns:p14="http://schemas.microsoft.com/office/powerpoint/2010/main" val="248863484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E4E2F1B-E47E-A94D-A9B5-B83F288DF8F5}" type="slidenum">
              <a:rPr lang="fr-FR" smtClean="0"/>
              <a:pPr/>
              <a:t>15</a:t>
            </a:fld>
            <a:endParaRPr lang="fr-FR"/>
          </a:p>
        </p:txBody>
      </p:sp>
      <p:sp>
        <p:nvSpPr>
          <p:cNvPr id="4" name="Rectangle 3"/>
          <p:cNvSpPr/>
          <p:nvPr/>
        </p:nvSpPr>
        <p:spPr>
          <a:xfrm>
            <a:off x="366371" y="-12683116"/>
            <a:ext cx="8304400" cy="461665"/>
          </a:xfrm>
          <a:prstGeom prst="rect">
            <a:avLst/>
          </a:prstGeom>
        </p:spPr>
        <p:txBody>
          <a:bodyPr wrap="square">
            <a:spAutoFit/>
          </a:bodyPr>
          <a:lstStyle/>
          <a:p>
            <a:r>
              <a:rPr lang="fr-FR" i="1" dirty="0"/>
              <a:t> </a:t>
            </a:r>
            <a:endParaRPr lang="fr-FR" dirty="0"/>
          </a:p>
        </p:txBody>
      </p:sp>
      <p:sp>
        <p:nvSpPr>
          <p:cNvPr id="7" name="ZoneTexte 6"/>
          <p:cNvSpPr txBox="1"/>
          <p:nvPr/>
        </p:nvSpPr>
        <p:spPr>
          <a:xfrm>
            <a:off x="122124" y="940248"/>
            <a:ext cx="8814956" cy="6355588"/>
          </a:xfrm>
          <a:prstGeom prst="rect">
            <a:avLst/>
          </a:prstGeom>
          <a:noFill/>
        </p:spPr>
        <p:txBody>
          <a:bodyPr wrap="square" rtlCol="0">
            <a:spAutoFit/>
          </a:bodyPr>
          <a:lstStyle/>
          <a:p>
            <a:pPr algn="ctr"/>
            <a:r>
              <a:rPr lang="fr-FR" sz="1100" b="1" i="1" u="sng" dirty="0" smtClean="0"/>
              <a:t>La </a:t>
            </a:r>
            <a:r>
              <a:rPr lang="fr-FR" sz="1100" b="1" i="1" u="sng" dirty="0"/>
              <a:t>légende des siècles</a:t>
            </a:r>
            <a:r>
              <a:rPr lang="fr-FR" sz="1100" b="1" i="1" dirty="0"/>
              <a:t>  ( </a:t>
            </a:r>
            <a:r>
              <a:rPr lang="fr-FR" sz="1100" b="1" i="1" dirty="0" err="1" smtClean="0"/>
              <a:t>V.Hugo</a:t>
            </a:r>
            <a:r>
              <a:rPr lang="fr-FR" sz="1100" b="1" i="1" dirty="0" smtClean="0"/>
              <a:t>) </a:t>
            </a:r>
            <a:r>
              <a:rPr lang="fr-FR" sz="1100" dirty="0" smtClean="0"/>
              <a:t>VI </a:t>
            </a:r>
            <a:r>
              <a:rPr lang="fr-FR" sz="1100" dirty="0"/>
              <a:t>- “ D’Ève à Jésus”</a:t>
            </a:r>
            <a:r>
              <a:rPr lang="fr-FR" sz="1100" b="1" i="1" dirty="0"/>
              <a:t> - </a:t>
            </a:r>
            <a:r>
              <a:rPr lang="fr-FR" sz="1100" dirty="0"/>
              <a:t>vers 65 à la fin</a:t>
            </a:r>
          </a:p>
          <a:p>
            <a:pPr algn="ctr"/>
            <a:r>
              <a:rPr lang="fr-FR" sz="1100" dirty="0"/>
              <a:t> </a:t>
            </a:r>
          </a:p>
          <a:p>
            <a:pPr algn="ctr"/>
            <a:r>
              <a:rPr lang="fr-FR" sz="1100" dirty="0" smtClean="0"/>
              <a:t>(</a:t>
            </a:r>
            <a:r>
              <a:rPr lang="fr-FR" sz="1100" dirty="0"/>
              <a:t>...</a:t>
            </a:r>
            <a:r>
              <a:rPr lang="fr-FR" sz="1100" dirty="0" smtClean="0"/>
              <a:t>) </a:t>
            </a:r>
            <a:r>
              <a:rPr lang="fr-FR" sz="1100" dirty="0"/>
              <a:t>Booz ne savait point </a:t>
            </a:r>
            <a:r>
              <a:rPr lang="fr-FR" sz="1100" dirty="0">
                <a:solidFill>
                  <a:srgbClr val="0000FF"/>
                </a:solidFill>
              </a:rPr>
              <a:t>qu’une femme était là</a:t>
            </a:r>
            <a:r>
              <a:rPr lang="fr-FR" sz="1100" dirty="0"/>
              <a:t>,</a:t>
            </a:r>
          </a:p>
          <a:p>
            <a:pPr algn="ctr"/>
            <a:r>
              <a:rPr lang="fr-FR" sz="1100" dirty="0"/>
              <a:t>    Et Ruth ne savait point </a:t>
            </a:r>
            <a:r>
              <a:rPr lang="fr-FR" sz="1100" dirty="0">
                <a:solidFill>
                  <a:srgbClr val="0000FF"/>
                </a:solidFill>
              </a:rPr>
              <a:t>ce que Dieu voulait d’elle.</a:t>
            </a:r>
          </a:p>
          <a:p>
            <a:pPr algn="ctr"/>
            <a:r>
              <a:rPr lang="fr-FR" sz="1100" dirty="0"/>
              <a:t>   </a:t>
            </a:r>
            <a:r>
              <a:rPr lang="fr-FR" sz="1100" dirty="0">
                <a:solidFill>
                  <a:srgbClr val="008000"/>
                </a:solidFill>
              </a:rPr>
              <a:t> Un frais parfum sortait des touffes d’asphodèle </a:t>
            </a:r>
            <a:r>
              <a:rPr lang="fr-FR" sz="1100" i="1" dirty="0">
                <a:solidFill>
                  <a:srgbClr val="008000"/>
                </a:solidFill>
              </a:rPr>
              <a:t>(1)</a:t>
            </a:r>
            <a:r>
              <a:rPr lang="fr-FR" sz="1100" dirty="0">
                <a:solidFill>
                  <a:srgbClr val="008000"/>
                </a:solidFill>
              </a:rPr>
              <a:t>;</a:t>
            </a:r>
          </a:p>
          <a:p>
            <a:pPr algn="ctr"/>
            <a:r>
              <a:rPr lang="fr-FR" sz="1100" dirty="0">
                <a:solidFill>
                  <a:srgbClr val="008000"/>
                </a:solidFill>
              </a:rPr>
              <a:t>    Les souffles de la nuit flottaient sur Galgala </a:t>
            </a:r>
            <a:r>
              <a:rPr lang="fr-FR" sz="1100" i="1" dirty="0">
                <a:solidFill>
                  <a:srgbClr val="008000"/>
                </a:solidFill>
              </a:rPr>
              <a:t>(2)</a:t>
            </a:r>
            <a:r>
              <a:rPr lang="fr-FR" sz="1100" dirty="0">
                <a:solidFill>
                  <a:srgbClr val="008000"/>
                </a:solidFill>
              </a:rPr>
              <a:t>.</a:t>
            </a:r>
          </a:p>
          <a:p>
            <a:pPr algn="ctr"/>
            <a:r>
              <a:rPr lang="fr-FR" sz="1100" dirty="0">
                <a:solidFill>
                  <a:srgbClr val="008000"/>
                </a:solidFill>
              </a:rPr>
              <a:t> </a:t>
            </a:r>
          </a:p>
          <a:p>
            <a:pPr algn="ctr"/>
            <a:r>
              <a:rPr lang="fr-FR" sz="1100" dirty="0"/>
              <a:t>   </a:t>
            </a:r>
            <a:r>
              <a:rPr lang="fr-FR" sz="1100" dirty="0">
                <a:solidFill>
                  <a:srgbClr val="008000"/>
                </a:solidFill>
              </a:rPr>
              <a:t> L’ombre était nuptiale </a:t>
            </a:r>
            <a:r>
              <a:rPr lang="fr-FR" sz="1100" i="1" dirty="0">
                <a:solidFill>
                  <a:srgbClr val="008000"/>
                </a:solidFill>
              </a:rPr>
              <a:t>(3)</a:t>
            </a:r>
            <a:r>
              <a:rPr lang="fr-FR" sz="1100" dirty="0">
                <a:solidFill>
                  <a:srgbClr val="008000"/>
                </a:solidFill>
              </a:rPr>
              <a:t>, auguste </a:t>
            </a:r>
            <a:r>
              <a:rPr lang="fr-FR" sz="1100" i="1" dirty="0">
                <a:solidFill>
                  <a:srgbClr val="008000"/>
                </a:solidFill>
              </a:rPr>
              <a:t>(4)</a:t>
            </a:r>
            <a:r>
              <a:rPr lang="fr-FR" sz="1100" dirty="0">
                <a:solidFill>
                  <a:srgbClr val="008000"/>
                </a:solidFill>
              </a:rPr>
              <a:t> et solennelle ;</a:t>
            </a:r>
          </a:p>
          <a:p>
            <a:pPr algn="ctr"/>
            <a:r>
              <a:rPr lang="fr-FR" sz="1100" dirty="0">
                <a:solidFill>
                  <a:srgbClr val="008000"/>
                </a:solidFill>
              </a:rPr>
              <a:t>    Les anges y volaient sans doute obscurément,</a:t>
            </a:r>
          </a:p>
          <a:p>
            <a:pPr algn="ctr"/>
            <a:r>
              <a:rPr lang="fr-FR" sz="1100" dirty="0">
                <a:solidFill>
                  <a:srgbClr val="008000"/>
                </a:solidFill>
              </a:rPr>
              <a:t>   </a:t>
            </a:r>
            <a:r>
              <a:rPr lang="fr-FR" sz="1100" u="sng" dirty="0">
                <a:solidFill>
                  <a:schemeClr val="accent4">
                    <a:lumMod val="50000"/>
                  </a:schemeClr>
                </a:solidFill>
              </a:rPr>
              <a:t> Car </a:t>
            </a:r>
            <a:r>
              <a:rPr lang="fr-FR" sz="1100" dirty="0">
                <a:solidFill>
                  <a:srgbClr val="008000"/>
                </a:solidFill>
              </a:rPr>
              <a:t>on voyait passer dans la nuit, par moment,</a:t>
            </a:r>
          </a:p>
          <a:p>
            <a:pPr algn="ctr"/>
            <a:r>
              <a:rPr lang="fr-FR" sz="1100" dirty="0">
                <a:solidFill>
                  <a:srgbClr val="008000"/>
                </a:solidFill>
              </a:rPr>
              <a:t>    Quelque chose de bleu qui paraissait une aile</a:t>
            </a:r>
            <a:r>
              <a:rPr lang="fr-FR" sz="1100" dirty="0"/>
              <a:t>.</a:t>
            </a:r>
          </a:p>
          <a:p>
            <a:pPr algn="ctr"/>
            <a:r>
              <a:rPr lang="fr-FR" sz="1100" dirty="0"/>
              <a:t> </a:t>
            </a:r>
          </a:p>
          <a:p>
            <a:pPr algn="ctr"/>
            <a:r>
              <a:rPr lang="fr-FR" sz="1100" dirty="0"/>
              <a:t>    La respiration de Booz, qui dormait,</a:t>
            </a:r>
          </a:p>
          <a:p>
            <a:pPr algn="ctr"/>
            <a:r>
              <a:rPr lang="fr-FR" sz="1100" dirty="0"/>
              <a:t>    Se mêlait au bruit sourd des ruisseaux sur la mousse.</a:t>
            </a:r>
          </a:p>
          <a:p>
            <a:pPr algn="ctr"/>
            <a:r>
              <a:rPr lang="fr-FR" sz="1100" dirty="0"/>
              <a:t>    On était dans le mois où la nature est douce,</a:t>
            </a:r>
          </a:p>
          <a:p>
            <a:pPr algn="ctr"/>
            <a:r>
              <a:rPr lang="fr-FR" sz="1100" dirty="0" smtClean="0"/>
              <a:t>    Les collines ayant des lis sur leur sommet.</a:t>
            </a:r>
          </a:p>
          <a:p>
            <a:pPr algn="ctr"/>
            <a:r>
              <a:rPr lang="fr-FR" sz="1100" dirty="0"/>
              <a:t> </a:t>
            </a:r>
          </a:p>
          <a:p>
            <a:pPr algn="ctr"/>
            <a:r>
              <a:rPr lang="fr-FR" sz="1100" dirty="0"/>
              <a:t>    </a:t>
            </a:r>
            <a:r>
              <a:rPr lang="fr-FR" sz="1100" dirty="0">
                <a:solidFill>
                  <a:srgbClr val="008000"/>
                </a:solidFill>
              </a:rPr>
              <a:t>Ruth songeait </a:t>
            </a:r>
            <a:r>
              <a:rPr lang="fr-FR" sz="1100" u="sng" dirty="0">
                <a:solidFill>
                  <a:schemeClr val="accent5">
                    <a:lumMod val="75000"/>
                  </a:schemeClr>
                </a:solidFill>
              </a:rPr>
              <a:t>et</a:t>
            </a:r>
            <a:r>
              <a:rPr lang="fr-FR" sz="1100" dirty="0">
                <a:solidFill>
                  <a:srgbClr val="008000"/>
                </a:solidFill>
              </a:rPr>
              <a:t> Booz dormait ; l’herbe était noire ;</a:t>
            </a:r>
          </a:p>
          <a:p>
            <a:pPr algn="ctr"/>
            <a:r>
              <a:rPr lang="fr-FR" sz="1100" dirty="0">
                <a:solidFill>
                  <a:srgbClr val="008000"/>
                </a:solidFill>
              </a:rPr>
              <a:t>    Les grelots des troupeaux palpitaient vaguement ;</a:t>
            </a:r>
          </a:p>
          <a:p>
            <a:pPr algn="ctr"/>
            <a:r>
              <a:rPr lang="fr-FR" sz="1100" dirty="0">
                <a:solidFill>
                  <a:srgbClr val="008000"/>
                </a:solidFill>
              </a:rPr>
              <a:t>    Une immense bonté tombait du firmament ;</a:t>
            </a:r>
          </a:p>
          <a:p>
            <a:pPr algn="ctr"/>
            <a:r>
              <a:rPr lang="fr-FR" sz="1100" dirty="0"/>
              <a:t>    C’était l’heure tranquille où les lions vont boire</a:t>
            </a:r>
            <a:r>
              <a:rPr lang="fr-FR" sz="1100" dirty="0">
                <a:solidFill>
                  <a:srgbClr val="008000"/>
                </a:solidFill>
              </a:rPr>
              <a:t>.</a:t>
            </a:r>
          </a:p>
          <a:p>
            <a:pPr algn="ctr"/>
            <a:r>
              <a:rPr lang="fr-FR" sz="1100" dirty="0"/>
              <a:t> </a:t>
            </a:r>
          </a:p>
          <a:p>
            <a:pPr algn="ctr"/>
            <a:r>
              <a:rPr lang="fr-FR" sz="1100" dirty="0"/>
              <a:t>    </a:t>
            </a:r>
            <a:r>
              <a:rPr lang="fr-FR" sz="1100" dirty="0">
                <a:solidFill>
                  <a:srgbClr val="008000"/>
                </a:solidFill>
              </a:rPr>
              <a:t>Tout reposait dans Ur </a:t>
            </a:r>
            <a:r>
              <a:rPr lang="fr-FR" sz="1100" i="1" dirty="0">
                <a:solidFill>
                  <a:srgbClr val="008000"/>
                </a:solidFill>
              </a:rPr>
              <a:t>(2)</a:t>
            </a:r>
            <a:r>
              <a:rPr lang="fr-FR" sz="1100" dirty="0">
                <a:solidFill>
                  <a:srgbClr val="008000"/>
                </a:solidFill>
              </a:rPr>
              <a:t> et dans </a:t>
            </a:r>
            <a:r>
              <a:rPr lang="fr-FR" sz="1100" dirty="0" err="1">
                <a:solidFill>
                  <a:srgbClr val="008000"/>
                </a:solidFill>
              </a:rPr>
              <a:t>Jéridameth</a:t>
            </a:r>
            <a:r>
              <a:rPr lang="fr-FR" sz="1100" dirty="0">
                <a:solidFill>
                  <a:srgbClr val="008000"/>
                </a:solidFill>
              </a:rPr>
              <a:t> </a:t>
            </a:r>
            <a:r>
              <a:rPr lang="fr-FR" sz="1100" i="1" dirty="0">
                <a:solidFill>
                  <a:srgbClr val="008000"/>
                </a:solidFill>
              </a:rPr>
              <a:t>(2)</a:t>
            </a:r>
            <a:r>
              <a:rPr lang="fr-FR" sz="1100" dirty="0">
                <a:solidFill>
                  <a:srgbClr val="008000"/>
                </a:solidFill>
              </a:rPr>
              <a:t>;</a:t>
            </a:r>
          </a:p>
          <a:p>
            <a:pPr algn="ctr"/>
            <a:r>
              <a:rPr lang="fr-FR" sz="1100" dirty="0">
                <a:solidFill>
                  <a:srgbClr val="008000"/>
                </a:solidFill>
              </a:rPr>
              <a:t>    Les astres émaillaient le ciel profond et sombre </a:t>
            </a:r>
            <a:r>
              <a:rPr lang="fr-FR" sz="1100" dirty="0"/>
              <a:t>;</a:t>
            </a:r>
          </a:p>
          <a:p>
            <a:pPr algn="ctr"/>
            <a:r>
              <a:rPr lang="fr-FR" sz="1100" dirty="0"/>
              <a:t>    Le croissant fin et clair parmi ces fleurs de l’ombre</a:t>
            </a:r>
          </a:p>
          <a:p>
            <a:pPr algn="ctr"/>
            <a:r>
              <a:rPr lang="fr-FR" sz="1100" dirty="0"/>
              <a:t>    Brillait à l’occident, et Ruth se demandait,</a:t>
            </a:r>
          </a:p>
          <a:p>
            <a:pPr algn="ctr"/>
            <a:r>
              <a:rPr lang="fr-FR" sz="1100" dirty="0">
                <a:solidFill>
                  <a:srgbClr val="0000FF"/>
                </a:solidFill>
              </a:rPr>
              <a:t> </a:t>
            </a:r>
          </a:p>
          <a:p>
            <a:pPr algn="ctr"/>
            <a:r>
              <a:rPr lang="fr-FR" sz="1100" dirty="0">
                <a:solidFill>
                  <a:srgbClr val="0000FF"/>
                </a:solidFill>
              </a:rPr>
              <a:t>    </a:t>
            </a:r>
            <a:r>
              <a:rPr lang="fr-FR" sz="1100" dirty="0"/>
              <a:t>Immobile, ouvrant l’œil à moitié sous ses voiles</a:t>
            </a:r>
            <a:r>
              <a:rPr lang="fr-FR" sz="1100" dirty="0">
                <a:solidFill>
                  <a:srgbClr val="0000FF"/>
                </a:solidFill>
              </a:rPr>
              <a:t>,</a:t>
            </a:r>
          </a:p>
          <a:p>
            <a:pPr algn="ctr"/>
            <a:r>
              <a:rPr lang="fr-FR" sz="1100" dirty="0">
                <a:solidFill>
                  <a:srgbClr val="0000FF"/>
                </a:solidFill>
              </a:rPr>
              <a:t>    Quel Dieu, quel moissonneur de l’éternel été,</a:t>
            </a:r>
          </a:p>
          <a:p>
            <a:pPr algn="ctr"/>
            <a:r>
              <a:rPr lang="fr-FR" sz="1100" dirty="0">
                <a:solidFill>
                  <a:srgbClr val="0000FF"/>
                </a:solidFill>
              </a:rPr>
              <a:t>    Avait, en s’en allant, négligemment jeté</a:t>
            </a:r>
          </a:p>
          <a:p>
            <a:pPr algn="ctr"/>
            <a:r>
              <a:rPr lang="fr-FR" sz="1100" dirty="0">
                <a:solidFill>
                  <a:srgbClr val="0000FF"/>
                </a:solidFill>
              </a:rPr>
              <a:t>    Cette faucille d’or dans le champ des étoiles</a:t>
            </a:r>
            <a:r>
              <a:rPr lang="fr-FR" sz="1100" dirty="0" smtClean="0">
                <a:solidFill>
                  <a:srgbClr val="0000FF"/>
                </a:solidFill>
              </a:rPr>
              <a:t>.</a:t>
            </a:r>
          </a:p>
          <a:p>
            <a:pPr algn="ctr"/>
            <a:endParaRPr lang="fr-FR" sz="1100" dirty="0" smtClean="0"/>
          </a:p>
          <a:p>
            <a:pPr algn="ctr"/>
            <a:r>
              <a:rPr lang="fr-FR" sz="1100" i="1" dirty="0" smtClean="0"/>
              <a:t>1 </a:t>
            </a:r>
            <a:r>
              <a:rPr lang="fr-FR" sz="1100" i="1" dirty="0"/>
              <a:t>-  Plante dont la hampe florale nue se termine par une grappe de grandes fleurs étoilées très ornementales.</a:t>
            </a:r>
            <a:endParaRPr lang="fr-FR" sz="1100" dirty="0"/>
          </a:p>
          <a:p>
            <a:r>
              <a:rPr lang="fr-FR" sz="1100" i="1" dirty="0"/>
              <a:t>2 - Galgala et Ur sont des noms de ville mentionnées dans la Bible, </a:t>
            </a:r>
            <a:r>
              <a:rPr lang="fr-FR" sz="1100" i="1" dirty="0" err="1"/>
              <a:t>Jéridameth</a:t>
            </a:r>
            <a:r>
              <a:rPr lang="fr-FR" sz="1100" i="1" dirty="0"/>
              <a:t> est un nom de ville inventé</a:t>
            </a:r>
            <a:r>
              <a:rPr lang="fr-FR" sz="1100" i="1" dirty="0" smtClean="0"/>
              <a:t>. 3 </a:t>
            </a:r>
            <a:r>
              <a:rPr lang="fr-FR" sz="1100" i="1" dirty="0"/>
              <a:t>- Qui est relatif au mariage</a:t>
            </a:r>
            <a:endParaRPr lang="fr-FR" sz="1100" dirty="0"/>
          </a:p>
          <a:p>
            <a:r>
              <a:rPr lang="fr-FR" sz="1100" i="1" dirty="0"/>
              <a:t>4 - Saint, sacré, respectable</a:t>
            </a:r>
            <a:endParaRPr lang="fr-FR" sz="1100" dirty="0"/>
          </a:p>
          <a:p>
            <a:r>
              <a:rPr lang="fr-FR" sz="1100" i="1" dirty="0"/>
              <a:t> </a:t>
            </a:r>
            <a:endParaRPr lang="fr-FR" sz="1100" dirty="0"/>
          </a:p>
          <a:p>
            <a:endParaRPr lang="fr-FR" sz="1100" dirty="0"/>
          </a:p>
        </p:txBody>
      </p:sp>
    </p:spTree>
    <p:extLst>
      <p:ext uri="{BB962C8B-B14F-4D97-AF65-F5344CB8AC3E}">
        <p14:creationId xmlns:p14="http://schemas.microsoft.com/office/powerpoint/2010/main" val="221749354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E4E2F1B-E47E-A94D-A9B5-B83F288DF8F5}" type="slidenum">
              <a:rPr lang="fr-FR" smtClean="0"/>
              <a:pPr/>
              <a:t>16</a:t>
            </a:fld>
            <a:endParaRPr lang="fr-FR"/>
          </a:p>
        </p:txBody>
      </p:sp>
      <p:sp>
        <p:nvSpPr>
          <p:cNvPr id="3" name="ZoneTexte 2"/>
          <p:cNvSpPr txBox="1"/>
          <p:nvPr/>
        </p:nvSpPr>
        <p:spPr>
          <a:xfrm>
            <a:off x="403008" y="1184467"/>
            <a:ext cx="8534072" cy="5693865"/>
          </a:xfrm>
          <a:prstGeom prst="rect">
            <a:avLst/>
          </a:prstGeom>
          <a:noFill/>
        </p:spPr>
        <p:txBody>
          <a:bodyPr wrap="square" rtlCol="0">
            <a:spAutoFit/>
          </a:bodyPr>
          <a:lstStyle/>
          <a:p>
            <a:r>
              <a:rPr lang="fr-FR" sz="1400" b="1" u="sng" dirty="0"/>
              <a:t>LA BÊTE HUMAINE</a:t>
            </a:r>
            <a:r>
              <a:rPr lang="fr-FR" sz="1400" dirty="0"/>
              <a:t> (1890) - ÉMILE ZOLA - Chapitre II</a:t>
            </a:r>
          </a:p>
          <a:p>
            <a:r>
              <a:rPr lang="fr-FR" sz="1400" dirty="0"/>
              <a:t> </a:t>
            </a:r>
          </a:p>
          <a:p>
            <a:r>
              <a:rPr lang="fr-FR" sz="1400" dirty="0"/>
              <a:t>	Jacques vit d'abord la gueule noire du tunnel s'éclairer, ainsi que la bouche d'un four, </a:t>
            </a:r>
            <a:r>
              <a:rPr lang="fr-FR" sz="1400" dirty="0">
                <a:solidFill>
                  <a:srgbClr val="FF0000"/>
                </a:solidFill>
              </a:rPr>
              <a:t>où des fagots s'embrasent.</a:t>
            </a:r>
            <a:r>
              <a:rPr lang="fr-FR" sz="1400" dirty="0"/>
              <a:t> Puis, dans le fracas </a:t>
            </a:r>
            <a:r>
              <a:rPr lang="fr-FR" sz="1400" dirty="0">
                <a:solidFill>
                  <a:srgbClr val="FF0000"/>
                </a:solidFill>
              </a:rPr>
              <a:t>qu'elle apportait</a:t>
            </a:r>
            <a:r>
              <a:rPr lang="fr-FR" sz="1400" dirty="0"/>
              <a:t>, ce fut la machine </a:t>
            </a:r>
            <a:r>
              <a:rPr lang="fr-FR" sz="1400" dirty="0">
                <a:solidFill>
                  <a:srgbClr val="FF0000"/>
                </a:solidFill>
              </a:rPr>
              <a:t>qui en jaillit, avec l'éblouissement de son gros œil rond, la lanterne </a:t>
            </a:r>
            <a:r>
              <a:rPr lang="fr-FR" sz="1400" dirty="0" smtClean="0">
                <a:solidFill>
                  <a:srgbClr val="FF0000"/>
                </a:solidFill>
              </a:rPr>
              <a:t>d'avant /, </a:t>
            </a:r>
            <a:r>
              <a:rPr lang="fr-FR" sz="1400" dirty="0">
                <a:solidFill>
                  <a:srgbClr val="FF0000"/>
                </a:solidFill>
              </a:rPr>
              <a:t>dont l'incendie troua la campagne</a:t>
            </a:r>
            <a:r>
              <a:rPr lang="fr-FR" sz="1400" dirty="0"/>
              <a:t>, allumant au loin les rails d'une double ligne de flamme. Mais c'était une apparition en coup de foudre : tout de suite les wagons se succédèrent, les petites vitres carrées des portières, violemment éclairées, firent défiler les compartiments pleins de voyageurs, dans un</a:t>
            </a:r>
            <a:r>
              <a:rPr lang="fr-FR" sz="1400" dirty="0">
                <a:solidFill>
                  <a:srgbClr val="0000FF"/>
                </a:solidFill>
              </a:rPr>
              <a:t> tel </a:t>
            </a:r>
            <a:r>
              <a:rPr lang="fr-FR" sz="1400" dirty="0"/>
              <a:t>vertige de vitesse, </a:t>
            </a:r>
            <a:r>
              <a:rPr lang="fr-FR" sz="1400" dirty="0">
                <a:solidFill>
                  <a:srgbClr val="0000FF"/>
                </a:solidFill>
              </a:rPr>
              <a:t>que l'œil doutait ensuite des images entrevues</a:t>
            </a:r>
            <a:r>
              <a:rPr lang="fr-FR" sz="1400" dirty="0"/>
              <a:t>. Et Jacques, très distinctement, à ce quart précis de seconde, aperçut, par les glaces flambantes d'un coupé, un homme </a:t>
            </a:r>
            <a:r>
              <a:rPr lang="fr-FR" sz="1400" dirty="0">
                <a:solidFill>
                  <a:srgbClr val="FF0000"/>
                </a:solidFill>
              </a:rPr>
              <a:t>qui en tenait un autre renversé sur la banquette </a:t>
            </a:r>
            <a:r>
              <a:rPr lang="fr-FR" sz="1400" dirty="0"/>
              <a:t>et </a:t>
            </a:r>
            <a:r>
              <a:rPr lang="fr-FR" sz="1400" dirty="0">
                <a:solidFill>
                  <a:srgbClr val="FF0000"/>
                </a:solidFill>
              </a:rPr>
              <a:t>qui lui plantait un couteau dans la gorge,</a:t>
            </a:r>
            <a:r>
              <a:rPr lang="fr-FR" sz="1400" dirty="0"/>
              <a:t> </a:t>
            </a:r>
            <a:r>
              <a:rPr lang="fr-FR" sz="1400" dirty="0">
                <a:solidFill>
                  <a:srgbClr val="0000FF"/>
                </a:solidFill>
              </a:rPr>
              <a:t>tandis qu'une masse noire, peut-être une troisième personne, peut-être un écroulement de bagages, pesait de tout son poids sur les jambes convulsives de l'assassiné</a:t>
            </a:r>
            <a:r>
              <a:rPr lang="fr-FR" sz="1400" dirty="0"/>
              <a:t>. Déjà, le train fuyait, se perdait vers la Croix-de-</a:t>
            </a:r>
            <a:r>
              <a:rPr lang="fr-FR" sz="1400" dirty="0" err="1"/>
              <a:t>Maufras</a:t>
            </a:r>
            <a:r>
              <a:rPr lang="fr-FR" sz="1400" dirty="0"/>
              <a:t>, en ne montrant plus de lui, dans les ténèbres, que les trois feux de l'arrière, le triangle rouge.</a:t>
            </a:r>
          </a:p>
          <a:p>
            <a:r>
              <a:rPr lang="fr-FR" sz="1400" dirty="0"/>
              <a:t> </a:t>
            </a:r>
            <a:r>
              <a:rPr lang="fr-FR" sz="1400" dirty="0" smtClean="0"/>
              <a:t>Cloué </a:t>
            </a:r>
            <a:r>
              <a:rPr lang="fr-FR" sz="1400" dirty="0"/>
              <a:t>sur place, le jeune homme suivait des yeux le train, </a:t>
            </a:r>
            <a:r>
              <a:rPr lang="fr-FR" sz="1400" dirty="0">
                <a:solidFill>
                  <a:srgbClr val="FF0000"/>
                </a:solidFill>
              </a:rPr>
              <a:t>dont le grondement s'éteignait, au fond de la grande paix morte de la campagne. </a:t>
            </a:r>
            <a:r>
              <a:rPr lang="fr-FR" sz="1400" dirty="0">
                <a:solidFill>
                  <a:schemeClr val="accent5"/>
                </a:solidFill>
              </a:rPr>
              <a:t>Avait-il bien vu ? et il hésitait maintenant, il n'osait plus affirmer la réalité de cette vision, apportée et emportée dans un éclair. Pas un seul trait des deux acteurs du drame ne lui était resté vivace. La masse brune devait être une couverture de voyage, tombée en travers du corps de la victime. Pourtant, il avait cru d'abord distinguer, sous un déroulement d'épais cheveux, un fin profil pâle. Mais tout se confondait, s'évaporait, comme en un rêve</a:t>
            </a:r>
            <a:r>
              <a:rPr lang="fr-FR" sz="1400" dirty="0" smtClean="0"/>
              <a:t>.</a:t>
            </a:r>
          </a:p>
          <a:p>
            <a:endParaRPr lang="fr-FR" sz="1400" dirty="0"/>
          </a:p>
          <a:p>
            <a:endParaRPr lang="fr-FR" sz="1400" dirty="0" smtClean="0"/>
          </a:p>
          <a:p>
            <a:endParaRPr lang="fr-FR" sz="1400" dirty="0"/>
          </a:p>
          <a:p>
            <a:r>
              <a:rPr lang="fr-FR" sz="1400" i="1" dirty="0">
                <a:solidFill>
                  <a:srgbClr val="008000"/>
                </a:solidFill>
              </a:rPr>
              <a:t>Les indépendantes juxtaposées et coordonnées, </a:t>
            </a:r>
            <a:r>
              <a:rPr lang="fr-FR" sz="1400" i="1" dirty="0">
                <a:solidFill>
                  <a:srgbClr val="0000FF"/>
                </a:solidFill>
              </a:rPr>
              <a:t>les subordonnées complétives, interrogatives, circonstancielles et </a:t>
            </a:r>
            <a:r>
              <a:rPr lang="fr-FR" sz="1400" i="1" dirty="0">
                <a:solidFill>
                  <a:srgbClr val="FF0000"/>
                </a:solidFill>
              </a:rPr>
              <a:t>les relatives</a:t>
            </a:r>
            <a:endParaRPr lang="fr-FR" sz="1400" i="1" dirty="0"/>
          </a:p>
          <a:p>
            <a:endParaRPr lang="fr-FR" sz="1400" dirty="0"/>
          </a:p>
        </p:txBody>
      </p:sp>
    </p:spTree>
    <p:extLst>
      <p:ext uri="{BB962C8B-B14F-4D97-AF65-F5344CB8AC3E}">
        <p14:creationId xmlns:p14="http://schemas.microsoft.com/office/powerpoint/2010/main" val="378082162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E4E2F1B-E47E-A94D-A9B5-B83F288DF8F5}" type="slidenum">
              <a:rPr lang="fr-FR" smtClean="0"/>
              <a:pPr/>
              <a:t>17</a:t>
            </a:fld>
            <a:endParaRPr lang="fr-FR"/>
          </a:p>
        </p:txBody>
      </p:sp>
      <p:sp>
        <p:nvSpPr>
          <p:cNvPr id="5" name="ZoneTexte 4"/>
          <p:cNvSpPr txBox="1"/>
          <p:nvPr/>
        </p:nvSpPr>
        <p:spPr>
          <a:xfrm>
            <a:off x="891501" y="1355420"/>
            <a:ext cx="7657147" cy="4862869"/>
          </a:xfrm>
          <a:prstGeom prst="rect">
            <a:avLst/>
          </a:prstGeom>
          <a:noFill/>
        </p:spPr>
        <p:txBody>
          <a:bodyPr wrap="square" rtlCol="0">
            <a:spAutoFit/>
          </a:bodyPr>
          <a:lstStyle/>
          <a:p>
            <a:r>
              <a:rPr lang="fr-FR" sz="1200" b="1" dirty="0" smtClean="0"/>
              <a:t>	</a:t>
            </a:r>
            <a:r>
              <a:rPr lang="fr-FR" sz="1400" b="1" dirty="0" smtClean="0"/>
              <a:t>Phrases </a:t>
            </a:r>
            <a:r>
              <a:rPr lang="fr-FR" sz="1400" b="1" dirty="0"/>
              <a:t>extraites de </a:t>
            </a:r>
            <a:r>
              <a:rPr lang="fr-FR" sz="1400" b="1" u="sng" dirty="0"/>
              <a:t>Balzac et la petite tailleuse chinoise </a:t>
            </a:r>
            <a:r>
              <a:rPr lang="fr-FR" sz="1400" b="1" dirty="0"/>
              <a:t>(</a:t>
            </a:r>
            <a:r>
              <a:rPr lang="fr-FR" sz="1400" b="1" dirty="0" err="1"/>
              <a:t>Dai</a:t>
            </a:r>
            <a:r>
              <a:rPr lang="fr-FR" sz="1400" b="1" dirty="0"/>
              <a:t> </a:t>
            </a:r>
            <a:r>
              <a:rPr lang="fr-FR" sz="1400" b="1" dirty="0" err="1"/>
              <a:t>Sijie</a:t>
            </a:r>
            <a:r>
              <a:rPr lang="fr-FR" sz="1400" b="1" dirty="0"/>
              <a:t>)</a:t>
            </a:r>
            <a:endParaRPr lang="fr-FR" sz="1400" dirty="0"/>
          </a:p>
          <a:p>
            <a:r>
              <a:rPr lang="fr-FR" sz="1400" b="1" dirty="0"/>
              <a:t> </a:t>
            </a:r>
            <a:endParaRPr lang="fr-FR" sz="1400" dirty="0"/>
          </a:p>
          <a:p>
            <a:r>
              <a:rPr lang="fr-FR" sz="1200" b="1" dirty="0"/>
              <a:t> </a:t>
            </a:r>
            <a:endParaRPr lang="fr-FR" sz="1200" dirty="0"/>
          </a:p>
          <a:p>
            <a:r>
              <a:rPr lang="fr-FR" sz="1200" b="1" dirty="0"/>
              <a:t>	</a:t>
            </a:r>
            <a:endParaRPr lang="fr-FR" sz="1400" dirty="0"/>
          </a:p>
          <a:p>
            <a:r>
              <a:rPr lang="fr-FR" sz="1400" dirty="0"/>
              <a:t>	- </a:t>
            </a:r>
            <a:r>
              <a:rPr lang="fr-FR" sz="1400" dirty="0" smtClean="0"/>
              <a:t>1 </a:t>
            </a:r>
            <a:r>
              <a:rPr lang="fr-FR" sz="1400" dirty="0"/>
              <a:t>- “ Il en avait deux. La première, </a:t>
            </a:r>
            <a:r>
              <a:rPr lang="fr-FR" sz="1400" dirty="0">
                <a:solidFill>
                  <a:srgbClr val="FF0000"/>
                </a:solidFill>
              </a:rPr>
              <a:t>qu’il emmenait toujours avec lui de village en village</a:t>
            </a:r>
            <a:r>
              <a:rPr lang="fr-FR" sz="1400" dirty="0"/>
              <a:t>, était une vieille machine, </a:t>
            </a:r>
            <a:r>
              <a:rPr lang="fr-FR" sz="1400" dirty="0">
                <a:solidFill>
                  <a:srgbClr val="FF0000"/>
                </a:solidFill>
              </a:rPr>
              <a:t>sur laquelle on ne lisait plus ni la marque ni le nom du fabricant.”</a:t>
            </a:r>
          </a:p>
          <a:p>
            <a:r>
              <a:rPr lang="fr-FR" sz="1400" dirty="0"/>
              <a:t>	</a:t>
            </a:r>
            <a:r>
              <a:rPr lang="fr-FR" sz="1400" dirty="0" smtClean="0"/>
              <a:t>- 2 - </a:t>
            </a:r>
            <a:r>
              <a:rPr lang="fr-FR" sz="1400" dirty="0"/>
              <a:t>“ C’était le seul objet </a:t>
            </a:r>
            <a:r>
              <a:rPr lang="fr-FR" sz="1400" dirty="0">
                <a:solidFill>
                  <a:srgbClr val="FF0000"/>
                </a:solidFill>
              </a:rPr>
              <a:t>duquel sembler émaner une saveur étrangère, une odeur de civilisation, propre à éveiller les soupçons des villageois</a:t>
            </a:r>
            <a:r>
              <a:rPr lang="fr-FR" sz="1400" dirty="0"/>
              <a:t>.”</a:t>
            </a:r>
          </a:p>
          <a:p>
            <a:r>
              <a:rPr lang="fr-FR" sz="1400" dirty="0"/>
              <a:t>	</a:t>
            </a:r>
            <a:r>
              <a:rPr lang="fr-FR" sz="1400" dirty="0" smtClean="0"/>
              <a:t>- 3- </a:t>
            </a:r>
            <a:r>
              <a:rPr lang="fr-FR" sz="1400" dirty="0"/>
              <a:t>“ </a:t>
            </a:r>
            <a:r>
              <a:rPr lang="fr-FR" sz="1400" dirty="0" smtClean="0"/>
              <a:t>Mes </a:t>
            </a:r>
            <a:r>
              <a:rPr lang="fr-FR" sz="1400" dirty="0"/>
              <a:t>agresseurs, c’est-à-dire l’essaim des prétendants blessés de la Petite Tailleuse, bien que tous illettrés, étaient ahuris par l’apparition de cet objet étrange : </a:t>
            </a:r>
            <a:r>
              <a:rPr lang="fr-FR" sz="1400" dirty="0" smtClean="0"/>
              <a:t>Un roman de Balzac. </a:t>
            </a:r>
            <a:r>
              <a:rPr lang="fr-FR" sz="1400" dirty="0"/>
              <a:t>Ils s’en approchèrent et formèrent un cercle autour à l’exception des deux jeunes </a:t>
            </a:r>
            <a:r>
              <a:rPr lang="fr-FR" sz="1400" dirty="0">
                <a:solidFill>
                  <a:srgbClr val="FF0000"/>
                </a:solidFill>
              </a:rPr>
              <a:t>qui me tenaient le bras</a:t>
            </a:r>
            <a:r>
              <a:rPr lang="fr-FR" sz="1400" dirty="0"/>
              <a:t>.”</a:t>
            </a:r>
          </a:p>
          <a:p>
            <a:r>
              <a:rPr lang="fr-FR" sz="1400" dirty="0"/>
              <a:t>	- </a:t>
            </a:r>
            <a:r>
              <a:rPr lang="fr-FR" sz="1400" dirty="0" smtClean="0"/>
              <a:t>4 - </a:t>
            </a:r>
            <a:r>
              <a:rPr lang="fr-FR" sz="1400" dirty="0"/>
              <a:t>“ </a:t>
            </a:r>
            <a:r>
              <a:rPr lang="fr-FR" sz="1400" dirty="0">
                <a:solidFill>
                  <a:srgbClr val="008000"/>
                </a:solidFill>
              </a:rPr>
              <a:t>Je le portais toujours sur moi, c’était mon talisman contre les malheurs.”</a:t>
            </a:r>
          </a:p>
          <a:p>
            <a:r>
              <a:rPr lang="fr-FR" sz="1400" dirty="0">
                <a:solidFill>
                  <a:srgbClr val="008000"/>
                </a:solidFill>
              </a:rPr>
              <a:t>	- </a:t>
            </a:r>
            <a:r>
              <a:rPr lang="fr-FR" sz="1400" dirty="0" smtClean="0"/>
              <a:t>5 </a:t>
            </a:r>
            <a:r>
              <a:rPr lang="fr-FR" sz="1400" dirty="0">
                <a:solidFill>
                  <a:srgbClr val="008000"/>
                </a:solidFill>
              </a:rPr>
              <a:t>- Elle était ficelée par une grosse corde de paille tressée, nouée en croix. Nous la débarrassâmes de ses liens, et l’ouvrîmes silencieusement.”</a:t>
            </a:r>
          </a:p>
          <a:p>
            <a:r>
              <a:rPr lang="fr-FR" sz="1400" dirty="0"/>
              <a:t>	- </a:t>
            </a:r>
            <a:r>
              <a:rPr lang="fr-FR" sz="1400" dirty="0" smtClean="0"/>
              <a:t>6 </a:t>
            </a:r>
            <a:r>
              <a:rPr lang="fr-FR" sz="1400" dirty="0"/>
              <a:t>- </a:t>
            </a:r>
            <a:r>
              <a:rPr lang="fr-FR" sz="1400" dirty="0">
                <a:solidFill>
                  <a:srgbClr val="008000"/>
                </a:solidFill>
              </a:rPr>
              <a:t>“ Ces </a:t>
            </a:r>
            <a:r>
              <a:rPr lang="fr-FR" sz="1400" dirty="0" smtClean="0">
                <a:solidFill>
                  <a:srgbClr val="008000"/>
                </a:solidFill>
              </a:rPr>
              <a:t>chaussures étaient </a:t>
            </a:r>
            <a:r>
              <a:rPr lang="fr-FR" sz="1400" dirty="0">
                <a:solidFill>
                  <a:srgbClr val="008000"/>
                </a:solidFill>
              </a:rPr>
              <a:t>ordinaires, bon marché, faites à la main, et cependant, dans cette région </a:t>
            </a:r>
            <a:r>
              <a:rPr lang="fr-FR" sz="1400" dirty="0">
                <a:solidFill>
                  <a:srgbClr val="FF0000"/>
                </a:solidFill>
              </a:rPr>
              <a:t>où presque tout </a:t>
            </a:r>
            <a:r>
              <a:rPr lang="fr-FR" sz="1400" dirty="0" smtClean="0">
                <a:solidFill>
                  <a:srgbClr val="FF0000"/>
                </a:solidFill>
              </a:rPr>
              <a:t>le </a:t>
            </a:r>
            <a:r>
              <a:rPr lang="fr-FR" sz="1400" dirty="0">
                <a:solidFill>
                  <a:srgbClr val="FF0000"/>
                </a:solidFill>
              </a:rPr>
              <a:t>monde marchait pieds nus</a:t>
            </a:r>
            <a:r>
              <a:rPr lang="fr-FR" sz="1400" dirty="0">
                <a:solidFill>
                  <a:srgbClr val="008000"/>
                </a:solidFill>
              </a:rPr>
              <a:t>, elles sautaient aux yeux, semblaient raffinées et précieuses</a:t>
            </a:r>
            <a:r>
              <a:rPr lang="fr-FR" sz="1400" dirty="0"/>
              <a:t>.”  </a:t>
            </a:r>
          </a:p>
          <a:p>
            <a:r>
              <a:rPr lang="fr-FR" sz="1400" dirty="0"/>
              <a:t> </a:t>
            </a:r>
          </a:p>
          <a:p>
            <a:r>
              <a:rPr lang="fr-FR" sz="1200" dirty="0"/>
              <a:t> </a:t>
            </a:r>
          </a:p>
          <a:p>
            <a:r>
              <a:rPr lang="fr-FR" sz="1200" dirty="0"/>
              <a:t> </a:t>
            </a:r>
          </a:p>
          <a:p>
            <a:endParaRPr lang="fr-FR" sz="1200" dirty="0"/>
          </a:p>
        </p:txBody>
      </p:sp>
    </p:spTree>
    <p:extLst>
      <p:ext uri="{BB962C8B-B14F-4D97-AF65-F5344CB8AC3E}">
        <p14:creationId xmlns:p14="http://schemas.microsoft.com/office/powerpoint/2010/main" val="169058969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E4E2F1B-E47E-A94D-A9B5-B83F288DF8F5}" type="slidenum">
              <a:rPr lang="fr-FR" smtClean="0"/>
              <a:pPr/>
              <a:t>18</a:t>
            </a:fld>
            <a:endParaRPr lang="fr-FR"/>
          </a:p>
        </p:txBody>
      </p:sp>
      <p:sp>
        <p:nvSpPr>
          <p:cNvPr id="4" name="ZoneTexte 3"/>
          <p:cNvSpPr txBox="1"/>
          <p:nvPr/>
        </p:nvSpPr>
        <p:spPr>
          <a:xfrm>
            <a:off x="659466" y="-417675"/>
            <a:ext cx="8277613" cy="7848303"/>
          </a:xfrm>
          <a:prstGeom prst="rect">
            <a:avLst/>
          </a:prstGeom>
          <a:noFill/>
        </p:spPr>
        <p:txBody>
          <a:bodyPr wrap="square" rtlCol="0">
            <a:spAutoFit/>
          </a:bodyPr>
          <a:lstStyle/>
          <a:p>
            <a:endParaRPr lang="fr-FR" dirty="0" smtClean="0"/>
          </a:p>
          <a:p>
            <a:endParaRPr lang="fr-FR" dirty="0" smtClean="0"/>
          </a:p>
          <a:p>
            <a:endParaRPr lang="fr-FR" dirty="0"/>
          </a:p>
          <a:p>
            <a:r>
              <a:rPr lang="fr-FR" dirty="0" smtClean="0"/>
              <a:t>Écriture </a:t>
            </a:r>
            <a:r>
              <a:rPr lang="fr-FR" dirty="0" smtClean="0"/>
              <a:t>d’invention</a:t>
            </a:r>
          </a:p>
          <a:p>
            <a:endParaRPr lang="fr-FR" dirty="0"/>
          </a:p>
          <a:p>
            <a:r>
              <a:rPr lang="fr-FR" sz="1800" dirty="0" smtClean="0"/>
              <a:t>À partir de 3 extraits des </a:t>
            </a:r>
            <a:r>
              <a:rPr lang="fr-FR" sz="1800" u="sng" dirty="0" smtClean="0"/>
              <a:t>Exercices de style</a:t>
            </a:r>
            <a:r>
              <a:rPr lang="fr-FR" sz="1800" dirty="0" smtClean="0"/>
              <a:t> de </a:t>
            </a:r>
            <a:r>
              <a:rPr lang="fr-FR" sz="1800" dirty="0" err="1" smtClean="0"/>
              <a:t>R.Queneau</a:t>
            </a:r>
            <a:r>
              <a:rPr lang="fr-FR" sz="1800" dirty="0" smtClean="0"/>
              <a:t>, </a:t>
            </a:r>
            <a:r>
              <a:rPr lang="fr-FR" sz="1800" i="1" dirty="0" smtClean="0"/>
              <a:t>Récit, Surprises, Rétrograde</a:t>
            </a:r>
          </a:p>
          <a:p>
            <a:endParaRPr lang="fr-FR" sz="1800" i="1" dirty="0"/>
          </a:p>
          <a:p>
            <a:r>
              <a:rPr lang="fr-FR" sz="1800" dirty="0"/>
              <a:t>Rédigez un « exercice de style » d’environ 150 mots dans lequel vous racontez la même </a:t>
            </a:r>
            <a:r>
              <a:rPr lang="fr-FR" sz="1800" dirty="0" smtClean="0"/>
              <a:t>histoire que </a:t>
            </a:r>
            <a:r>
              <a:rPr lang="fr-FR" sz="1800" dirty="0"/>
              <a:t>Raymond Queneau </a:t>
            </a:r>
            <a:r>
              <a:rPr lang="fr-FR" sz="1800" dirty="0" smtClean="0"/>
              <a:t>en </a:t>
            </a:r>
            <a:r>
              <a:rPr lang="fr-FR" sz="1800" dirty="0"/>
              <a:t>respectant les contraintes suivantes </a:t>
            </a:r>
            <a:r>
              <a:rPr lang="fr-FR" sz="1800" dirty="0" smtClean="0"/>
              <a:t>:</a:t>
            </a:r>
          </a:p>
          <a:p>
            <a:endParaRPr lang="fr-FR" sz="1800" dirty="0"/>
          </a:p>
          <a:p>
            <a:r>
              <a:rPr lang="fr-FR" sz="1800" dirty="0"/>
              <a:t>• </a:t>
            </a:r>
            <a:r>
              <a:rPr lang="fr-FR" sz="1800" dirty="0" smtClean="0"/>
              <a:t>   Choisissez </a:t>
            </a:r>
            <a:r>
              <a:rPr lang="fr-FR" sz="1800" dirty="0"/>
              <a:t>un titre qui indique à votre lecteur votre intention.</a:t>
            </a:r>
          </a:p>
          <a:p>
            <a:pPr marL="285750" indent="-285750">
              <a:buFont typeface="Arial"/>
              <a:buChar char="•"/>
            </a:pPr>
            <a:r>
              <a:rPr lang="fr-FR" sz="1800" dirty="0" smtClean="0"/>
              <a:t> Racontez </a:t>
            </a:r>
            <a:r>
              <a:rPr lang="fr-FR" sz="1800" dirty="0"/>
              <a:t>l’histoire au présent.</a:t>
            </a:r>
          </a:p>
          <a:p>
            <a:pPr marL="285750" indent="-285750">
              <a:buFont typeface="Arial"/>
              <a:buChar char="•"/>
            </a:pPr>
            <a:r>
              <a:rPr lang="fr-FR" sz="1800" dirty="0" smtClean="0"/>
              <a:t> Il </a:t>
            </a:r>
            <a:r>
              <a:rPr lang="fr-FR" sz="1800" dirty="0"/>
              <a:t>doit y avoir entre six et huit phrases </a:t>
            </a:r>
            <a:r>
              <a:rPr lang="fr-FR" sz="1800" dirty="0" smtClean="0"/>
              <a:t>simples dans </a:t>
            </a:r>
            <a:r>
              <a:rPr lang="fr-FR" sz="1800" dirty="0"/>
              <a:t>votre texte. Délimitez-</a:t>
            </a:r>
            <a:r>
              <a:rPr lang="fr-FR" sz="1800" dirty="0" smtClean="0"/>
              <a:t>les par </a:t>
            </a:r>
            <a:r>
              <a:rPr lang="fr-FR" sz="1800" dirty="0"/>
              <a:t>des crochets et numérotez-</a:t>
            </a:r>
            <a:r>
              <a:rPr lang="fr-FR" sz="1800" dirty="0" smtClean="0"/>
              <a:t>les.</a:t>
            </a:r>
          </a:p>
          <a:p>
            <a:r>
              <a:rPr lang="fr-FR" sz="1800" dirty="0"/>
              <a:t>• </a:t>
            </a:r>
            <a:r>
              <a:rPr lang="fr-FR" sz="1800" dirty="0" smtClean="0"/>
              <a:t>   Encadrez </a:t>
            </a:r>
            <a:r>
              <a:rPr lang="fr-FR" sz="1800" dirty="0"/>
              <a:t>les verbes conjugués, soulignez les coordonnants et entourez d’un cercle </a:t>
            </a:r>
            <a:r>
              <a:rPr lang="fr-FR" sz="1800" dirty="0" smtClean="0"/>
              <a:t>les subordonnants.</a:t>
            </a:r>
          </a:p>
          <a:p>
            <a:r>
              <a:rPr lang="fr-FR" sz="1800" dirty="0"/>
              <a:t>• </a:t>
            </a:r>
            <a:r>
              <a:rPr lang="fr-FR" sz="1800" dirty="0" smtClean="0"/>
              <a:t>  Vérifiez que vous</a:t>
            </a:r>
            <a:r>
              <a:rPr lang="fr-FR" sz="1800" dirty="0"/>
              <a:t> </a:t>
            </a:r>
            <a:r>
              <a:rPr lang="fr-FR" sz="1800" dirty="0" smtClean="0"/>
              <a:t> n’avez </a:t>
            </a:r>
            <a:r>
              <a:rPr lang="fr-FR" sz="1800" dirty="0"/>
              <a:t>pas fait de fautes </a:t>
            </a:r>
            <a:r>
              <a:rPr lang="fr-FR" sz="1800" dirty="0" smtClean="0"/>
              <a:t>dans la construction des phrases</a:t>
            </a:r>
            <a:endParaRPr lang="fr-FR" sz="1800" dirty="0"/>
          </a:p>
          <a:p>
            <a:r>
              <a:rPr lang="fr-FR" sz="1800" dirty="0"/>
              <a:t>• </a:t>
            </a:r>
            <a:r>
              <a:rPr lang="fr-FR" sz="1800" dirty="0" smtClean="0"/>
              <a:t>  Vérifiez </a:t>
            </a:r>
            <a:r>
              <a:rPr lang="fr-FR" sz="1800" dirty="0"/>
              <a:t>la ponctuation entre les phrases.</a:t>
            </a:r>
          </a:p>
          <a:p>
            <a:r>
              <a:rPr lang="fr-FR" sz="1800" dirty="0"/>
              <a:t> </a:t>
            </a:r>
          </a:p>
          <a:p>
            <a:r>
              <a:rPr lang="fr-FR" sz="1800" dirty="0"/>
              <a:t> </a:t>
            </a:r>
          </a:p>
          <a:p>
            <a:endParaRPr lang="fr-FR" sz="1800" i="1" dirty="0"/>
          </a:p>
          <a:p>
            <a:endParaRPr lang="fr-FR" sz="1800" i="1" dirty="0" smtClean="0"/>
          </a:p>
          <a:p>
            <a:endParaRPr lang="fr-FR" sz="1800" dirty="0" smtClean="0"/>
          </a:p>
          <a:p>
            <a:endParaRPr lang="fr-FR" dirty="0"/>
          </a:p>
        </p:txBody>
      </p:sp>
    </p:spTree>
    <p:extLst>
      <p:ext uri="{BB962C8B-B14F-4D97-AF65-F5344CB8AC3E}">
        <p14:creationId xmlns:p14="http://schemas.microsoft.com/office/powerpoint/2010/main" val="45784012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E4E2F1B-E47E-A94D-A9B5-B83F288DF8F5}" type="slidenum">
              <a:rPr lang="fr-FR" smtClean="0"/>
              <a:pPr/>
              <a:t>19</a:t>
            </a:fld>
            <a:endParaRPr lang="fr-FR"/>
          </a:p>
        </p:txBody>
      </p:sp>
      <p:sp>
        <p:nvSpPr>
          <p:cNvPr id="3" name="ZoneTexte 2"/>
          <p:cNvSpPr txBox="1"/>
          <p:nvPr/>
        </p:nvSpPr>
        <p:spPr>
          <a:xfrm>
            <a:off x="189912" y="724081"/>
            <a:ext cx="8510463" cy="4093428"/>
          </a:xfrm>
          <a:prstGeom prst="rect">
            <a:avLst/>
          </a:prstGeom>
          <a:noFill/>
        </p:spPr>
        <p:txBody>
          <a:bodyPr wrap="square" rtlCol="0">
            <a:spAutoFit/>
          </a:bodyPr>
          <a:lstStyle/>
          <a:p>
            <a:pPr algn="ctr"/>
            <a:r>
              <a:rPr lang="fr-FR" sz="2000" b="1" dirty="0" smtClean="0"/>
              <a:t>Grille personnelle pour se corriger</a:t>
            </a:r>
          </a:p>
          <a:p>
            <a:pPr algn="ctr"/>
            <a:endParaRPr lang="fr-FR" sz="2000" dirty="0"/>
          </a:p>
          <a:p>
            <a:pPr algn="ctr"/>
            <a:endParaRPr lang="fr-FR" sz="2000" dirty="0" smtClean="0"/>
          </a:p>
          <a:p>
            <a:pPr algn="ctr"/>
            <a:endParaRPr lang="fr-FR" sz="2000" dirty="0"/>
          </a:p>
          <a:p>
            <a:pPr algn="ctr"/>
            <a:endParaRPr lang="fr-FR" sz="2000" dirty="0" smtClean="0"/>
          </a:p>
          <a:p>
            <a:pPr algn="ctr"/>
            <a:endParaRPr lang="fr-FR" sz="2000" dirty="0"/>
          </a:p>
          <a:p>
            <a:pPr algn="ctr"/>
            <a:endParaRPr lang="fr-FR" sz="2000" dirty="0" smtClean="0"/>
          </a:p>
          <a:p>
            <a:pPr algn="ctr"/>
            <a:endParaRPr lang="fr-FR" sz="2000" dirty="0"/>
          </a:p>
          <a:p>
            <a:pPr algn="ctr"/>
            <a:endParaRPr lang="fr-FR" sz="2000" dirty="0" smtClean="0"/>
          </a:p>
          <a:p>
            <a:pPr algn="ctr"/>
            <a:endParaRPr lang="fr-FR" sz="2000" dirty="0"/>
          </a:p>
          <a:p>
            <a:pPr algn="ctr"/>
            <a:endParaRPr lang="fr-FR" sz="2000" dirty="0" smtClean="0"/>
          </a:p>
          <a:p>
            <a:pPr algn="ctr"/>
            <a:endParaRPr lang="fr-FR" sz="2000" dirty="0"/>
          </a:p>
          <a:p>
            <a:pPr algn="ctr"/>
            <a:endParaRPr lang="fr-FR" sz="2000" dirty="0"/>
          </a:p>
        </p:txBody>
      </p:sp>
      <p:graphicFrame>
        <p:nvGraphicFramePr>
          <p:cNvPr id="7" name="Tableau 6"/>
          <p:cNvGraphicFramePr>
            <a:graphicFrameLocks noGrp="1"/>
          </p:cNvGraphicFramePr>
          <p:nvPr>
            <p:extLst>
              <p:ext uri="{D42A27DB-BD31-4B8C-83A1-F6EECF244321}">
                <p14:modId xmlns:p14="http://schemas.microsoft.com/office/powerpoint/2010/main" val="1536107230"/>
              </p:ext>
            </p:extLst>
          </p:nvPr>
        </p:nvGraphicFramePr>
        <p:xfrm>
          <a:off x="1524000" y="1183336"/>
          <a:ext cx="6535420" cy="5125720"/>
        </p:xfrm>
        <a:graphic>
          <a:graphicData uri="http://schemas.openxmlformats.org/drawingml/2006/table">
            <a:tbl>
              <a:tblPr firstRow="1" bandRow="1">
                <a:tableStyleId>{21E4AEA4-8DFA-4A89-87EB-49C32662AFE0}</a:tableStyleId>
              </a:tblPr>
              <a:tblGrid>
                <a:gridCol w="1509254"/>
                <a:gridCol w="2735344"/>
                <a:gridCol w="2290822"/>
              </a:tblGrid>
              <a:tr h="370840">
                <a:tc>
                  <a:txBody>
                    <a:bodyPr/>
                    <a:lstStyle/>
                    <a:p>
                      <a:endParaRPr lang="fr-FR" dirty="0"/>
                    </a:p>
                  </a:txBody>
                  <a:tcPr/>
                </a:tc>
                <a:tc>
                  <a:txBody>
                    <a:bodyPr/>
                    <a:lstStyle/>
                    <a:p>
                      <a:pPr algn="ctr"/>
                      <a:r>
                        <a:rPr lang="fr-FR" dirty="0" smtClean="0"/>
                        <a:t>Classement</a:t>
                      </a:r>
                      <a:endParaRPr lang="fr-FR" dirty="0"/>
                    </a:p>
                  </a:txBody>
                  <a:tcPr/>
                </a:tc>
                <a:tc>
                  <a:txBody>
                    <a:bodyPr/>
                    <a:lstStyle/>
                    <a:p>
                      <a:pPr algn="ctr"/>
                      <a:r>
                        <a:rPr lang="fr-FR" b="1" dirty="0" smtClean="0"/>
                        <a:t>Remédiation</a:t>
                      </a:r>
                      <a:endParaRPr lang="fr-FR" b="1" dirty="0"/>
                    </a:p>
                  </a:txBody>
                  <a:tcPr/>
                </a:tc>
              </a:tr>
              <a:tr h="370840">
                <a:tc>
                  <a:txBody>
                    <a:bodyPr/>
                    <a:lstStyle/>
                    <a:p>
                      <a:r>
                        <a:rPr lang="fr-FR" sz="1600" b="1" dirty="0" smtClean="0"/>
                        <a:t>Orthographe</a:t>
                      </a:r>
                    </a:p>
                    <a:p>
                      <a:r>
                        <a:rPr lang="fr-FR" sz="1600" dirty="0" smtClean="0"/>
                        <a:t>O1</a:t>
                      </a:r>
                    </a:p>
                    <a:p>
                      <a:r>
                        <a:rPr lang="fr-FR" sz="1600" dirty="0" smtClean="0"/>
                        <a:t>O2</a:t>
                      </a:r>
                    </a:p>
                    <a:p>
                      <a:r>
                        <a:rPr lang="fr-FR" sz="1600" dirty="0" smtClean="0"/>
                        <a:t>03</a:t>
                      </a:r>
                    </a:p>
                    <a:p>
                      <a:r>
                        <a:rPr lang="fr-FR" sz="1600" dirty="0" smtClean="0"/>
                        <a:t>…</a:t>
                      </a:r>
                      <a:endParaRPr lang="fr-FR" sz="1600" dirty="0">
                        <a:latin typeface="Arial"/>
                        <a:cs typeface="Arial"/>
                      </a:endParaRPr>
                    </a:p>
                  </a:txBody>
                  <a:tcPr/>
                </a:tc>
                <a:tc>
                  <a:txBody>
                    <a:bodyPr/>
                    <a:lstStyle/>
                    <a:p>
                      <a:endParaRPr lang="fr-FR" sz="1600" dirty="0" smtClean="0"/>
                    </a:p>
                    <a:p>
                      <a:r>
                        <a:rPr lang="fr-FR" sz="1600" dirty="0" smtClean="0"/>
                        <a:t>Orthographe d’usage</a:t>
                      </a:r>
                    </a:p>
                    <a:p>
                      <a:r>
                        <a:rPr lang="fr-FR" sz="1600" dirty="0" smtClean="0"/>
                        <a:t>Accent, trait d’union</a:t>
                      </a:r>
                    </a:p>
                    <a:p>
                      <a:r>
                        <a:rPr lang="fr-FR" sz="1600" dirty="0" smtClean="0"/>
                        <a:t>Confusion d’homonyme</a:t>
                      </a:r>
                    </a:p>
                    <a:p>
                      <a:r>
                        <a:rPr lang="fr-FR" sz="1600" dirty="0" smtClean="0"/>
                        <a:t>…</a:t>
                      </a:r>
                      <a:endParaRPr lang="fr-FR" sz="1600" dirty="0">
                        <a:latin typeface="Arial"/>
                        <a:cs typeface="Arial"/>
                      </a:endParaRPr>
                    </a:p>
                  </a:txBody>
                  <a:tcPr/>
                </a:tc>
                <a:tc>
                  <a:txBody>
                    <a:bodyPr/>
                    <a:lstStyle/>
                    <a:p>
                      <a:endParaRPr lang="fr-FR" sz="1400" dirty="0" smtClean="0"/>
                    </a:p>
                    <a:p>
                      <a:r>
                        <a:rPr lang="fr-FR" sz="1400" dirty="0" smtClean="0"/>
                        <a:t>Des moyens personnels :  étymologie, remplacement, recopier des mots…</a:t>
                      </a:r>
                      <a:endParaRPr lang="fr-FR" sz="1400" dirty="0"/>
                    </a:p>
                  </a:txBody>
                  <a:tcPr/>
                </a:tc>
              </a:tr>
              <a:tr h="370840">
                <a:tc>
                  <a:txBody>
                    <a:bodyPr/>
                    <a:lstStyle/>
                    <a:p>
                      <a:r>
                        <a:rPr lang="fr-FR" sz="1600" b="1" dirty="0" smtClean="0"/>
                        <a:t>Grammaire</a:t>
                      </a:r>
                    </a:p>
                    <a:p>
                      <a:r>
                        <a:rPr lang="fr-FR" sz="1600" dirty="0" smtClean="0"/>
                        <a:t>G1</a:t>
                      </a:r>
                    </a:p>
                    <a:p>
                      <a:r>
                        <a:rPr lang="fr-FR" sz="1600" dirty="0" smtClean="0"/>
                        <a:t>G2</a:t>
                      </a:r>
                    </a:p>
                    <a:p>
                      <a:r>
                        <a:rPr lang="fr-FR" sz="1600" dirty="0" smtClean="0"/>
                        <a:t>G3</a:t>
                      </a:r>
                      <a:endParaRPr lang="fr-FR" sz="1600" dirty="0">
                        <a:latin typeface="Arial"/>
                        <a:cs typeface="Arial"/>
                      </a:endParaRPr>
                    </a:p>
                  </a:txBody>
                  <a:tcPr/>
                </a:tc>
                <a:tc>
                  <a:txBody>
                    <a:bodyPr/>
                    <a:lstStyle/>
                    <a:p>
                      <a:endParaRPr lang="fr-FR" sz="1600" dirty="0" smtClean="0"/>
                    </a:p>
                    <a:p>
                      <a:r>
                        <a:rPr lang="fr-FR" sz="1600" dirty="0" smtClean="0"/>
                        <a:t>Accord Sujet/verbe</a:t>
                      </a:r>
                    </a:p>
                    <a:p>
                      <a:r>
                        <a:rPr lang="fr-FR" sz="1600" dirty="0" smtClean="0"/>
                        <a:t>Conjugaison</a:t>
                      </a:r>
                    </a:p>
                    <a:p>
                      <a:r>
                        <a:rPr lang="fr-FR" sz="1600" dirty="0" smtClean="0"/>
                        <a:t>Accord du participe passé</a:t>
                      </a:r>
                      <a:endParaRPr lang="fr-FR" sz="1600" dirty="0">
                        <a:latin typeface="Arial"/>
                        <a:cs typeface="Arial"/>
                      </a:endParaRPr>
                    </a:p>
                  </a:txBody>
                  <a:tcPr/>
                </a:tc>
                <a:tc>
                  <a:txBody>
                    <a:bodyPr/>
                    <a:lstStyle/>
                    <a:p>
                      <a:r>
                        <a:rPr lang="fr-FR" sz="1400" dirty="0" smtClean="0"/>
                        <a:t>Recopier</a:t>
                      </a:r>
                      <a:r>
                        <a:rPr lang="fr-FR" sz="1400" baseline="0" dirty="0" smtClean="0"/>
                        <a:t> les groupes de mots avec erreurs, retrouver les règles, les expliquer, les appliquer …</a:t>
                      </a:r>
                      <a:endParaRPr lang="fr-FR" sz="1400" dirty="0"/>
                    </a:p>
                  </a:txBody>
                  <a:tcPr/>
                </a:tc>
              </a:tr>
              <a:tr h="370840">
                <a:tc>
                  <a:txBody>
                    <a:bodyPr/>
                    <a:lstStyle/>
                    <a:p>
                      <a:r>
                        <a:rPr lang="fr-FR" sz="1600" b="1" dirty="0" smtClean="0"/>
                        <a:t>Phrase</a:t>
                      </a:r>
                    </a:p>
                    <a:p>
                      <a:r>
                        <a:rPr lang="fr-FR" sz="1600" dirty="0" smtClean="0"/>
                        <a:t>P1</a:t>
                      </a:r>
                    </a:p>
                    <a:p>
                      <a:r>
                        <a:rPr lang="fr-FR" sz="1600" dirty="0" smtClean="0"/>
                        <a:t>P2</a:t>
                      </a:r>
                    </a:p>
                    <a:p>
                      <a:r>
                        <a:rPr lang="fr-FR" sz="1600" dirty="0" smtClean="0"/>
                        <a:t>P3</a:t>
                      </a:r>
                    </a:p>
                    <a:p>
                      <a:r>
                        <a:rPr lang="fr-FR" sz="1600" dirty="0" smtClean="0"/>
                        <a:t>P4</a:t>
                      </a:r>
                      <a:endParaRPr lang="fr-FR" sz="1600" dirty="0">
                        <a:latin typeface="Arial"/>
                        <a:cs typeface="Arial"/>
                      </a:endParaRPr>
                    </a:p>
                  </a:txBody>
                  <a:tcPr/>
                </a:tc>
                <a:tc>
                  <a:txBody>
                    <a:bodyPr/>
                    <a:lstStyle/>
                    <a:p>
                      <a:endParaRPr lang="fr-FR" sz="1600" dirty="0" smtClean="0"/>
                    </a:p>
                    <a:p>
                      <a:r>
                        <a:rPr lang="fr-FR" sz="1600" dirty="0" smtClean="0"/>
                        <a:t>Structure de la phrase</a:t>
                      </a:r>
                    </a:p>
                    <a:p>
                      <a:r>
                        <a:rPr lang="fr-FR" sz="1600" dirty="0" smtClean="0"/>
                        <a:t>Ponctuation</a:t>
                      </a:r>
                    </a:p>
                    <a:p>
                      <a:r>
                        <a:rPr lang="fr-FR" sz="1600" dirty="0" smtClean="0"/>
                        <a:t>Usage de la négation</a:t>
                      </a:r>
                    </a:p>
                    <a:p>
                      <a:r>
                        <a:rPr lang="fr-FR" sz="1600" dirty="0" smtClean="0"/>
                        <a:t>Temps ou mode du verbe</a:t>
                      </a:r>
                      <a:endParaRPr lang="fr-FR" sz="1600" dirty="0">
                        <a:latin typeface="Arial"/>
                        <a:cs typeface="Arial"/>
                      </a:endParaRPr>
                    </a:p>
                  </a:txBody>
                  <a:tcPr/>
                </a:tc>
                <a:tc>
                  <a:txBody>
                    <a:bodyPr/>
                    <a:lstStyle/>
                    <a:p>
                      <a:r>
                        <a:rPr lang="fr-FR" sz="1400" dirty="0" smtClean="0"/>
                        <a:t>Recopier les segments erronés, retrouver les règles,</a:t>
                      </a:r>
                      <a:r>
                        <a:rPr lang="fr-FR" sz="1400" baseline="0" dirty="0" smtClean="0"/>
                        <a:t> les appliquer</a:t>
                      </a:r>
                    </a:p>
                    <a:p>
                      <a:r>
                        <a:rPr lang="fr-FR" sz="1400" baseline="0" dirty="0" smtClean="0"/>
                        <a:t>…</a:t>
                      </a:r>
                      <a:endParaRPr lang="fr-FR" sz="1400" dirty="0"/>
                    </a:p>
                  </a:txBody>
                  <a:tcPr/>
                </a:tc>
              </a:tr>
              <a:tr h="370840">
                <a:tc>
                  <a:txBody>
                    <a:bodyPr/>
                    <a:lstStyle/>
                    <a:p>
                      <a:r>
                        <a:rPr lang="fr-FR" sz="1600" b="1" dirty="0" smtClean="0"/>
                        <a:t>Vocabulaire</a:t>
                      </a:r>
                    </a:p>
                    <a:p>
                      <a:r>
                        <a:rPr lang="fr-FR" sz="1600" dirty="0" smtClean="0"/>
                        <a:t>V1</a:t>
                      </a:r>
                    </a:p>
                    <a:p>
                      <a:r>
                        <a:rPr lang="fr-FR" sz="1600" dirty="0" smtClean="0"/>
                        <a:t>V2</a:t>
                      </a:r>
                    </a:p>
                    <a:p>
                      <a:r>
                        <a:rPr lang="fr-FR" sz="1600" dirty="0" smtClean="0"/>
                        <a:t>V3</a:t>
                      </a:r>
                      <a:endParaRPr lang="fr-FR" sz="1600" dirty="0">
                        <a:latin typeface="Arial"/>
                        <a:cs typeface="Arial"/>
                      </a:endParaRPr>
                    </a:p>
                  </a:txBody>
                  <a:tcPr/>
                </a:tc>
                <a:tc>
                  <a:txBody>
                    <a:bodyPr/>
                    <a:lstStyle/>
                    <a:p>
                      <a:endParaRPr lang="fr-FR" sz="1600" dirty="0" smtClean="0"/>
                    </a:p>
                    <a:p>
                      <a:r>
                        <a:rPr lang="fr-FR" sz="1600" dirty="0" smtClean="0"/>
                        <a:t>Impropriété</a:t>
                      </a:r>
                    </a:p>
                    <a:p>
                      <a:r>
                        <a:rPr lang="fr-FR" sz="1600" dirty="0" smtClean="0"/>
                        <a:t>Lexique spé</a:t>
                      </a:r>
                      <a:r>
                        <a:rPr lang="fr-FR" sz="1600" baseline="0" dirty="0" smtClean="0"/>
                        <a:t>cialisé</a:t>
                      </a:r>
                    </a:p>
                    <a:p>
                      <a:r>
                        <a:rPr lang="fr-FR" sz="1600" baseline="0" dirty="0" smtClean="0"/>
                        <a:t>Niveau de langue</a:t>
                      </a:r>
                      <a:endParaRPr lang="fr-FR" sz="1600" dirty="0">
                        <a:latin typeface="Arial"/>
                        <a:cs typeface="Arial"/>
                      </a:endParaRPr>
                    </a:p>
                  </a:txBody>
                  <a:tcPr/>
                </a:tc>
                <a:tc>
                  <a:txBody>
                    <a:bodyPr/>
                    <a:lstStyle/>
                    <a:p>
                      <a:r>
                        <a:rPr lang="fr-FR" sz="1400" dirty="0" smtClean="0"/>
                        <a:t>Souligner les erreurs, utiliser un dictionnaire, un site spécialisé, trouver l’expression</a:t>
                      </a:r>
                      <a:r>
                        <a:rPr lang="fr-FR" sz="1400" baseline="0" dirty="0" smtClean="0"/>
                        <a:t> qui convient…</a:t>
                      </a:r>
                      <a:endParaRPr lang="fr-FR" sz="1400" dirty="0"/>
                    </a:p>
                  </a:txBody>
                  <a:tcPr/>
                </a:tc>
              </a:tr>
            </a:tbl>
          </a:graphicData>
        </a:graphic>
      </p:graphicFrame>
    </p:spTree>
    <p:extLst>
      <p:ext uri="{BB962C8B-B14F-4D97-AF65-F5344CB8AC3E}">
        <p14:creationId xmlns:p14="http://schemas.microsoft.com/office/powerpoint/2010/main" val="41978089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4706" y="630382"/>
            <a:ext cx="6862874" cy="967840"/>
          </a:xfrm>
        </p:spPr>
        <p:txBody>
          <a:bodyPr/>
          <a:lstStyle/>
          <a:p>
            <a:r>
              <a:rPr lang="fr-FR" dirty="0" smtClean="0"/>
              <a:t>Les principes  de cette étude</a:t>
            </a:r>
            <a:endParaRPr lang="fr-FR" dirty="0"/>
          </a:p>
        </p:txBody>
      </p:sp>
      <p:sp>
        <p:nvSpPr>
          <p:cNvPr id="3" name="Espace réservé du contenu 2"/>
          <p:cNvSpPr>
            <a:spLocks noGrp="1"/>
          </p:cNvSpPr>
          <p:nvPr>
            <p:ph idx="1"/>
          </p:nvPr>
        </p:nvSpPr>
        <p:spPr>
          <a:xfrm>
            <a:off x="404631" y="2599570"/>
            <a:ext cx="8412609" cy="3810329"/>
          </a:xfrm>
        </p:spPr>
        <p:txBody>
          <a:bodyPr>
            <a:normAutofit/>
          </a:bodyPr>
          <a:lstStyle/>
          <a:p>
            <a:pPr>
              <a:buFont typeface="Wingdings" charset="2"/>
              <a:buChar char="Ø"/>
            </a:pPr>
            <a:r>
              <a:rPr lang="fr-FR" sz="2300" dirty="0">
                <a:latin typeface="Arial"/>
                <a:cs typeface="Arial"/>
              </a:rPr>
              <a:t>Il ne s'agit pas de faire assimiler des connaissances abstraites sur la langue, il s'agit de susciter un </a:t>
            </a:r>
            <a:r>
              <a:rPr lang="fr-FR" sz="2300" b="1" dirty="0">
                <a:latin typeface="Arial"/>
                <a:cs typeface="Arial"/>
              </a:rPr>
              <a:t>esprit de recherche et d'interrogation</a:t>
            </a:r>
            <a:r>
              <a:rPr lang="fr-FR" sz="2300" dirty="0">
                <a:latin typeface="Arial"/>
                <a:cs typeface="Arial"/>
              </a:rPr>
              <a:t> face au langage </a:t>
            </a:r>
            <a:r>
              <a:rPr lang="fr-FR" sz="2300" dirty="0" smtClean="0">
                <a:latin typeface="Arial"/>
                <a:cs typeface="Arial"/>
              </a:rPr>
              <a:t>.</a:t>
            </a:r>
          </a:p>
          <a:p>
            <a:pPr>
              <a:buFont typeface="Wingdings" charset="2"/>
              <a:buChar char="Ø"/>
            </a:pPr>
            <a:r>
              <a:rPr lang="fr-FR" sz="2300" dirty="0" smtClean="0">
                <a:latin typeface="Arial"/>
                <a:cs typeface="Arial"/>
              </a:rPr>
              <a:t> C’est </a:t>
            </a:r>
            <a:r>
              <a:rPr lang="fr-FR" sz="2300" b="1" dirty="0" smtClean="0">
                <a:latin typeface="Arial"/>
                <a:cs typeface="Arial"/>
              </a:rPr>
              <a:t>l’élève qui va va </a:t>
            </a:r>
            <a:r>
              <a:rPr lang="fr-FR" sz="2300" b="1" dirty="0">
                <a:latin typeface="Arial"/>
                <a:cs typeface="Arial"/>
              </a:rPr>
              <a:t>construire (ou reconstruire) ses connaissances </a:t>
            </a:r>
            <a:r>
              <a:rPr lang="fr-FR" sz="2300" dirty="0">
                <a:latin typeface="Arial"/>
                <a:cs typeface="Arial"/>
              </a:rPr>
              <a:t>dans le but </a:t>
            </a:r>
            <a:r>
              <a:rPr lang="fr-FR" sz="2300" dirty="0" smtClean="0">
                <a:latin typeface="Arial"/>
                <a:cs typeface="Arial"/>
              </a:rPr>
              <a:t>de les utiliser , </a:t>
            </a:r>
            <a:r>
              <a:rPr lang="fr-FR" sz="2300" dirty="0">
                <a:latin typeface="Arial"/>
                <a:cs typeface="Arial"/>
              </a:rPr>
              <a:t>c’est-à-dire d’écrire et de parler de façon appropriée. </a:t>
            </a:r>
            <a:endParaRPr lang="fr-FR" sz="2300" dirty="0" smtClean="0">
              <a:latin typeface="Arial"/>
              <a:cs typeface="Arial"/>
            </a:endParaRPr>
          </a:p>
          <a:p>
            <a:pPr>
              <a:buFont typeface="Wingdings" charset="2"/>
              <a:buChar char="Ø"/>
            </a:pPr>
            <a:r>
              <a:rPr lang="fr-FR" sz="2300" dirty="0" smtClean="0">
                <a:latin typeface="Arial"/>
                <a:cs typeface="Arial"/>
              </a:rPr>
              <a:t>Le travail se fait en groupes.</a:t>
            </a:r>
            <a:endParaRPr lang="fr-FR" sz="2300" dirty="0">
              <a:latin typeface="Arial"/>
              <a:cs typeface="Arial"/>
            </a:endParaRPr>
          </a:p>
          <a:p>
            <a:pPr lvl="1">
              <a:buFont typeface="Wingdings" charset="2"/>
              <a:buChar char="Ø"/>
            </a:pPr>
            <a:endParaRPr lang="fr-FR" sz="1900" dirty="0"/>
          </a:p>
          <a:p>
            <a:endParaRPr lang="fr-FR" dirty="0"/>
          </a:p>
        </p:txBody>
      </p:sp>
      <p:sp>
        <p:nvSpPr>
          <p:cNvPr id="4" name="Espace réservé du numéro de diapositive 3"/>
          <p:cNvSpPr>
            <a:spLocks noGrp="1"/>
          </p:cNvSpPr>
          <p:nvPr>
            <p:ph type="sldNum" sz="quarter" idx="12"/>
          </p:nvPr>
        </p:nvSpPr>
        <p:spPr/>
        <p:txBody>
          <a:bodyPr/>
          <a:lstStyle/>
          <a:p>
            <a:fld id="{E58FC64A-AF15-274B-AD69-498D04B9113C}" type="slidenum">
              <a:rPr lang="fr-FR" smtClean="0"/>
              <a:pPr/>
              <a:t>2</a:t>
            </a:fld>
            <a:endParaRPr lang="fr-FR"/>
          </a:p>
        </p:txBody>
      </p:sp>
    </p:spTree>
    <p:extLst>
      <p:ext uri="{BB962C8B-B14F-4D97-AF65-F5344CB8AC3E}">
        <p14:creationId xmlns:p14="http://schemas.microsoft.com/office/powerpoint/2010/main" val="1252762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Arial"/>
                <a:cs typeface="Arial"/>
              </a:rPr>
              <a:t>Fabriquer un outil</a:t>
            </a:r>
            <a:endParaRPr lang="fr-FR" dirty="0">
              <a:latin typeface="Arial"/>
              <a:cs typeface="Arial"/>
            </a:endParaRPr>
          </a:p>
        </p:txBody>
      </p:sp>
      <p:sp>
        <p:nvSpPr>
          <p:cNvPr id="3" name="Espace réservé du contenu 2"/>
          <p:cNvSpPr>
            <a:spLocks noGrp="1"/>
          </p:cNvSpPr>
          <p:nvPr>
            <p:ph idx="1"/>
          </p:nvPr>
        </p:nvSpPr>
        <p:spPr>
          <a:xfrm>
            <a:off x="664695" y="2112894"/>
            <a:ext cx="8193556" cy="3822200"/>
          </a:xfrm>
        </p:spPr>
        <p:txBody>
          <a:bodyPr>
            <a:normAutofit fontScale="85000" lnSpcReduction="20000"/>
          </a:bodyPr>
          <a:lstStyle/>
          <a:p>
            <a:r>
              <a:rPr lang="fr-FR" dirty="0" smtClean="0"/>
              <a:t>Il doit être d’accès facile et doit vraiment permettre d’améliorer un point ( d’orthographe, de grammaire…)</a:t>
            </a:r>
          </a:p>
          <a:p>
            <a:r>
              <a:rPr lang="fr-FR" dirty="0" smtClean="0"/>
              <a:t>«  Outil », parce qu’il aide à réaliser la tâche, il donne toutes les connaissances nécessaires pour faire…</a:t>
            </a:r>
          </a:p>
          <a:p>
            <a:r>
              <a:rPr lang="fr-FR" dirty="0" smtClean="0"/>
              <a:t>Penser à la forme de l’outil</a:t>
            </a:r>
          </a:p>
          <a:p>
            <a:r>
              <a:rPr lang="fr-FR" dirty="0" smtClean="0"/>
              <a:t>Items : repérer, définir, faire des schémas ( souligner, encadrer…), transformer donc réécrire.</a:t>
            </a:r>
          </a:p>
          <a:p>
            <a:r>
              <a:rPr lang="fr-FR" dirty="0" smtClean="0"/>
              <a:t>L’outil peut être différent pour chaque élève</a:t>
            </a:r>
          </a:p>
          <a:p>
            <a:r>
              <a:rPr lang="fr-FR" dirty="0" smtClean="0"/>
              <a:t>Il doit être utilisé dans la durée, seule condition de la mémorisation.</a:t>
            </a:r>
          </a:p>
          <a:p>
            <a:endParaRPr lang="fr-FR" dirty="0"/>
          </a:p>
        </p:txBody>
      </p:sp>
      <p:sp>
        <p:nvSpPr>
          <p:cNvPr id="4" name="Espace réservé du numéro de diapositive 3"/>
          <p:cNvSpPr>
            <a:spLocks noGrp="1"/>
          </p:cNvSpPr>
          <p:nvPr>
            <p:ph type="sldNum" sz="quarter" idx="12"/>
          </p:nvPr>
        </p:nvSpPr>
        <p:spPr/>
        <p:txBody>
          <a:bodyPr/>
          <a:lstStyle/>
          <a:p>
            <a:fld id="{E58FC64A-AF15-274B-AD69-498D04B9113C}" type="slidenum">
              <a:rPr lang="fr-FR" smtClean="0"/>
              <a:pPr/>
              <a:t>20</a:t>
            </a:fld>
            <a:endParaRPr lang="fr-FR"/>
          </a:p>
        </p:txBody>
      </p:sp>
    </p:spTree>
    <p:extLst>
      <p:ext uri="{BB962C8B-B14F-4D97-AF65-F5344CB8AC3E}">
        <p14:creationId xmlns:p14="http://schemas.microsoft.com/office/powerpoint/2010/main" val="67090501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E4E2F1B-E47E-A94D-A9B5-B83F288DF8F5}" type="slidenum">
              <a:rPr lang="fr-FR" smtClean="0"/>
              <a:pPr/>
              <a:t>21</a:t>
            </a:fld>
            <a:endParaRPr lang="fr-FR"/>
          </a:p>
        </p:txBody>
      </p:sp>
      <p:sp>
        <p:nvSpPr>
          <p:cNvPr id="4" name="ZoneTexte 3"/>
          <p:cNvSpPr txBox="1"/>
          <p:nvPr/>
        </p:nvSpPr>
        <p:spPr>
          <a:xfrm>
            <a:off x="771519" y="1056447"/>
            <a:ext cx="8165561" cy="5755421"/>
          </a:xfrm>
          <a:prstGeom prst="rect">
            <a:avLst/>
          </a:prstGeom>
          <a:noFill/>
        </p:spPr>
        <p:txBody>
          <a:bodyPr wrap="square" rtlCol="0">
            <a:spAutoFit/>
          </a:bodyPr>
          <a:lstStyle/>
          <a:p>
            <a:r>
              <a:rPr lang="fr-FR" dirty="0" smtClean="0"/>
              <a:t>Références :</a:t>
            </a:r>
          </a:p>
          <a:p>
            <a:endParaRPr lang="fr-FR" dirty="0"/>
          </a:p>
          <a:p>
            <a:pPr marL="342900" indent="-342900">
              <a:buFont typeface="Wingdings" charset="2"/>
              <a:buChar char="v"/>
            </a:pPr>
            <a:r>
              <a:rPr lang="fr-FR" sz="1600" b="1" dirty="0" smtClean="0"/>
              <a:t>« La démarche de découverte active »</a:t>
            </a:r>
            <a:r>
              <a:rPr lang="fr-FR" sz="1600" dirty="0"/>
              <a:t> </a:t>
            </a:r>
            <a:r>
              <a:rPr lang="fr-FR" sz="1600" b="1" i="1" dirty="0" smtClean="0"/>
              <a:t>Suzanne</a:t>
            </a:r>
            <a:r>
              <a:rPr lang="fr-FR" sz="1600" b="1" i="1" dirty="0"/>
              <a:t>-G Chartrand</a:t>
            </a:r>
            <a:r>
              <a:rPr lang="fr-FR" sz="1600" i="1" dirty="0"/>
              <a:t>, professeure à la Faculté des sciences de l'éducation, Département d’études sur l’enseignement et l’apprentissage. Université </a:t>
            </a:r>
            <a:r>
              <a:rPr lang="fr-FR" sz="1600" i="1" dirty="0" err="1"/>
              <a:t>Laval,Cité</a:t>
            </a:r>
            <a:r>
              <a:rPr lang="fr-FR" sz="1600" i="1" dirty="0"/>
              <a:t> </a:t>
            </a:r>
            <a:r>
              <a:rPr lang="fr-FR" sz="1600" i="1" dirty="0" err="1"/>
              <a:t>universitaire,Québec</a:t>
            </a:r>
            <a:r>
              <a:rPr lang="fr-FR" sz="1600" i="1" dirty="0"/>
              <a:t>, Canada   </a:t>
            </a:r>
            <a:endParaRPr lang="fr-FR" sz="1600" i="1" dirty="0" smtClean="0"/>
          </a:p>
          <a:p>
            <a:endParaRPr lang="fr-FR" sz="1600" i="1" dirty="0"/>
          </a:p>
          <a:p>
            <a:pPr marL="285750" indent="-285750">
              <a:buFont typeface="Wingdings" charset="2"/>
              <a:buChar char="v"/>
            </a:pPr>
            <a:r>
              <a:rPr lang="fr-FR" sz="1600" b="1" i="1" dirty="0" smtClean="0"/>
              <a:t>Sites  :</a:t>
            </a:r>
          </a:p>
          <a:p>
            <a:endParaRPr lang="fr-FR" sz="1600" b="1" i="1" dirty="0" smtClean="0"/>
          </a:p>
          <a:p>
            <a:r>
              <a:rPr lang="fr-FR" sz="1600" dirty="0" smtClean="0"/>
              <a:t>	Une </a:t>
            </a:r>
            <a:r>
              <a:rPr lang="fr-FR" sz="1600" dirty="0"/>
              <a:t>grammaire interactive : </a:t>
            </a:r>
            <a:r>
              <a:rPr lang="fr-FR" sz="1600" u="sng" dirty="0">
                <a:solidFill>
                  <a:schemeClr val="accent1">
                    <a:lumMod val="60000"/>
                    <a:lumOff val="40000"/>
                  </a:schemeClr>
                </a:solidFill>
                <a:hlinkClick r:id="rId2"/>
              </a:rPr>
              <a:t>http://grammaire.reverso.net/</a:t>
            </a:r>
            <a:endParaRPr lang="fr-FR" sz="1600" dirty="0">
              <a:solidFill>
                <a:schemeClr val="accent1">
                  <a:lumMod val="60000"/>
                  <a:lumOff val="40000"/>
                </a:schemeClr>
              </a:solidFill>
            </a:endParaRPr>
          </a:p>
          <a:p>
            <a:r>
              <a:rPr lang="fr-FR" sz="1600" dirty="0" smtClean="0"/>
              <a:t>	Exercices pour </a:t>
            </a:r>
            <a:r>
              <a:rPr lang="fr-FR" sz="1600" dirty="0"/>
              <a:t>le lycée : </a:t>
            </a:r>
          </a:p>
          <a:p>
            <a:r>
              <a:rPr lang="fr-FR" sz="1600" u="sng" dirty="0" smtClean="0">
                <a:hlinkClick r:id="rId3"/>
              </a:rPr>
              <a:t>h</a:t>
            </a:r>
            <a:r>
              <a:rPr lang="fr-FR" sz="1600" u="sng" dirty="0" smtClean="0">
                <a:solidFill>
                  <a:srgbClr val="800000"/>
                </a:solidFill>
                <a:hlinkClick r:id="rId3"/>
              </a:rPr>
              <a:t>ttp</a:t>
            </a:r>
            <a:r>
              <a:rPr lang="fr-FR" sz="1600" u="sng" dirty="0">
                <a:solidFill>
                  <a:srgbClr val="800000"/>
                </a:solidFill>
                <a:hlinkClick r:id="rId3"/>
              </a:rPr>
              <a:t>://www.ccdmd.qc.ca/fr</a:t>
            </a:r>
            <a:r>
              <a:rPr lang="fr-FR" sz="1600" u="sng" dirty="0" smtClean="0">
                <a:solidFill>
                  <a:srgbClr val="800000"/>
                </a:solidFill>
                <a:hlinkClick r:id="rId3"/>
              </a:rPr>
              <a:t>/</a:t>
            </a:r>
            <a:r>
              <a:rPr lang="fr-FR" sz="1600" u="sng" dirty="0" smtClean="0">
                <a:solidFill>
                  <a:srgbClr val="800000"/>
                </a:solidFill>
              </a:rPr>
              <a:t>  </a:t>
            </a:r>
            <a:endParaRPr lang="fr-FR" sz="1600" u="sng" dirty="0">
              <a:solidFill>
                <a:srgbClr val="800000"/>
              </a:solidFill>
            </a:endParaRPr>
          </a:p>
          <a:p>
            <a:r>
              <a:rPr lang="fr-FR" sz="1600" dirty="0">
                <a:solidFill>
                  <a:srgbClr val="800000"/>
                </a:solidFill>
              </a:rPr>
              <a:t>http://</a:t>
            </a:r>
            <a:r>
              <a:rPr lang="fr-FR" sz="1600" dirty="0" err="1">
                <a:solidFill>
                  <a:srgbClr val="800000"/>
                </a:solidFill>
              </a:rPr>
              <a:t>www.enseignementdufrancais.fse.ulaval.ca</a:t>
            </a:r>
            <a:r>
              <a:rPr lang="fr-FR" sz="1600" dirty="0" smtClean="0">
                <a:solidFill>
                  <a:srgbClr val="800000"/>
                </a:solidFill>
              </a:rPr>
              <a:t>/</a:t>
            </a:r>
            <a:r>
              <a:rPr lang="fr-FR" sz="1600" dirty="0">
                <a:solidFill>
                  <a:srgbClr val="800000"/>
                </a:solidFill>
              </a:rPr>
              <a:t> </a:t>
            </a:r>
          </a:p>
          <a:p>
            <a:endParaRPr lang="fr-FR" sz="1600" b="1" dirty="0" smtClean="0"/>
          </a:p>
          <a:p>
            <a:endParaRPr lang="fr-FR" sz="1600" b="1" dirty="0"/>
          </a:p>
          <a:p>
            <a:r>
              <a:rPr lang="fr-FR" sz="1600" b="1" dirty="0" smtClean="0"/>
              <a:t>	</a:t>
            </a:r>
            <a:r>
              <a:rPr lang="fr-FR" sz="1600" u="sng" dirty="0">
                <a:hlinkClick r:id="rId3"/>
              </a:rPr>
              <a:t>http://www.ccdmd.qc.ca/fr/</a:t>
            </a:r>
            <a:r>
              <a:rPr lang="fr-FR" sz="1600" u="sng" dirty="0"/>
              <a:t>  </a:t>
            </a:r>
            <a:r>
              <a:rPr lang="fr-FR" sz="1600" dirty="0" smtClean="0"/>
              <a:t>&gt; outils pédagogiques &gt; Analyse syntaxique et textuelle</a:t>
            </a:r>
            <a:endParaRPr lang="fr-FR" sz="1600" u="sng" dirty="0"/>
          </a:p>
          <a:p>
            <a:r>
              <a:rPr lang="fr-FR" sz="1600" b="1" dirty="0" smtClean="0"/>
              <a:t>			            </a:t>
            </a:r>
            <a:r>
              <a:rPr lang="fr-FR" sz="1600" dirty="0"/>
              <a:t>&gt; outils pédagogiques </a:t>
            </a:r>
            <a:r>
              <a:rPr lang="fr-FR" sz="1600" dirty="0" smtClean="0"/>
              <a:t>&gt; matériel pour tutorat &gt; …</a:t>
            </a:r>
            <a:endParaRPr lang="fr-FR" sz="1600" b="1" dirty="0"/>
          </a:p>
          <a:p>
            <a:r>
              <a:rPr lang="fr-FR" i="1" dirty="0" smtClean="0"/>
              <a:t> 			        </a:t>
            </a:r>
            <a:r>
              <a:rPr lang="fr-FR" sz="1600" i="1" dirty="0" smtClean="0"/>
              <a:t>&gt; </a:t>
            </a:r>
            <a:r>
              <a:rPr lang="fr-FR" sz="1600" dirty="0" smtClean="0"/>
              <a:t>exercices interactifs</a:t>
            </a:r>
            <a:endParaRPr lang="fr-FR" dirty="0" smtClean="0"/>
          </a:p>
          <a:p>
            <a:r>
              <a:rPr lang="fr-FR" dirty="0" smtClean="0"/>
              <a:t> 				….</a:t>
            </a:r>
          </a:p>
          <a:p>
            <a:endParaRPr lang="fr-FR" dirty="0"/>
          </a:p>
          <a:p>
            <a:endParaRPr lang="fr-FR" dirty="0"/>
          </a:p>
        </p:txBody>
      </p:sp>
    </p:spTree>
    <p:extLst>
      <p:ext uri="{BB962C8B-B14F-4D97-AF65-F5344CB8AC3E}">
        <p14:creationId xmlns:p14="http://schemas.microsoft.com/office/powerpoint/2010/main" val="167219391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E4E2F1B-E47E-A94D-A9B5-B83F288DF8F5}" type="slidenum">
              <a:rPr lang="fr-FR" smtClean="0"/>
              <a:pPr/>
              <a:t>22</a:t>
            </a:fld>
            <a:endParaRPr lang="fr-FR"/>
          </a:p>
        </p:txBody>
      </p:sp>
      <p:graphicFrame>
        <p:nvGraphicFramePr>
          <p:cNvPr id="6" name="Objet 5"/>
          <p:cNvGraphicFramePr>
            <a:graphicFrameLocks noChangeAspect="1"/>
          </p:cNvGraphicFramePr>
          <p:nvPr>
            <p:extLst>
              <p:ext uri="{D42A27DB-BD31-4B8C-83A1-F6EECF244321}">
                <p14:modId xmlns:p14="http://schemas.microsoft.com/office/powerpoint/2010/main" val="1441356887"/>
              </p:ext>
            </p:extLst>
          </p:nvPr>
        </p:nvGraphicFramePr>
        <p:xfrm>
          <a:off x="659469" y="866981"/>
          <a:ext cx="8692832" cy="5051765"/>
        </p:xfrm>
        <a:graphic>
          <a:graphicData uri="http://schemas.openxmlformats.org/presentationml/2006/ole">
            <mc:AlternateContent xmlns:mc="http://schemas.openxmlformats.org/markup-compatibility/2006">
              <mc:Choice xmlns:v="urn:schemas-microsoft-com:vml" Requires="v">
                <p:oleObj spid="_x0000_s1026" name="Document" r:id="rId3" imgW="9385300" imgH="4648200" progId="Word.Document.12">
                  <p:embed/>
                </p:oleObj>
              </mc:Choice>
              <mc:Fallback>
                <p:oleObj name="Document" r:id="rId3" imgW="9385300" imgH="4648200" progId="Word.Document.12">
                  <p:embed/>
                  <p:pic>
                    <p:nvPicPr>
                      <p:cNvPr id="0" name=""/>
                      <p:cNvPicPr/>
                      <p:nvPr/>
                    </p:nvPicPr>
                    <p:blipFill>
                      <a:blip r:embed="rId4"/>
                      <a:stretch>
                        <a:fillRect/>
                      </a:stretch>
                    </p:blipFill>
                    <p:spPr>
                      <a:xfrm>
                        <a:off x="659469" y="866981"/>
                        <a:ext cx="8692832" cy="5051765"/>
                      </a:xfrm>
                      <a:prstGeom prst="rect">
                        <a:avLst/>
                      </a:prstGeom>
                    </p:spPr>
                  </p:pic>
                </p:oleObj>
              </mc:Fallback>
            </mc:AlternateContent>
          </a:graphicData>
        </a:graphic>
      </p:graphicFrame>
    </p:spTree>
    <p:extLst>
      <p:ext uri="{BB962C8B-B14F-4D97-AF65-F5344CB8AC3E}">
        <p14:creationId xmlns:p14="http://schemas.microsoft.com/office/powerpoint/2010/main" val="260074745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0956" y="630382"/>
            <a:ext cx="7513422" cy="967840"/>
          </a:xfrm>
        </p:spPr>
        <p:txBody>
          <a:bodyPr/>
          <a:lstStyle/>
          <a:p>
            <a:r>
              <a:rPr lang="fr-FR" dirty="0" smtClean="0"/>
              <a:t>   Les </a:t>
            </a:r>
            <a:r>
              <a:rPr lang="fr-FR" dirty="0"/>
              <a:t>principes  de cette étude</a:t>
            </a:r>
          </a:p>
        </p:txBody>
      </p:sp>
      <p:sp>
        <p:nvSpPr>
          <p:cNvPr id="3" name="Espace réservé du contenu 2"/>
          <p:cNvSpPr>
            <a:spLocks noGrp="1"/>
          </p:cNvSpPr>
          <p:nvPr>
            <p:ph idx="1"/>
          </p:nvPr>
        </p:nvSpPr>
        <p:spPr>
          <a:xfrm>
            <a:off x="1068259" y="2552090"/>
            <a:ext cx="7789991" cy="3574073"/>
          </a:xfrm>
        </p:spPr>
        <p:txBody>
          <a:bodyPr/>
          <a:lstStyle/>
          <a:p>
            <a:pPr marL="0" indent="0">
              <a:buNone/>
            </a:pPr>
            <a:r>
              <a:rPr lang="fr-FR" sz="2300" dirty="0">
                <a:latin typeface="Arial"/>
                <a:cs typeface="Arial"/>
              </a:rPr>
              <a:t>Les activités proposées ici sont fondées sur : </a:t>
            </a:r>
            <a:endParaRPr lang="fr-FR" sz="2300" dirty="0" smtClean="0">
              <a:latin typeface="Arial"/>
              <a:cs typeface="Arial"/>
            </a:endParaRPr>
          </a:p>
          <a:p>
            <a:pPr>
              <a:buFont typeface="Wingdings" charset="2"/>
              <a:buChar char="Ø"/>
            </a:pPr>
            <a:endParaRPr lang="fr-FR" sz="2300" dirty="0">
              <a:latin typeface="Arial"/>
              <a:cs typeface="Arial"/>
            </a:endParaRPr>
          </a:p>
          <a:p>
            <a:pPr marL="457200" lvl="1" indent="0">
              <a:buNone/>
            </a:pPr>
            <a:r>
              <a:rPr lang="fr-FR" sz="2300" dirty="0">
                <a:latin typeface="Arial"/>
                <a:cs typeface="Arial"/>
              </a:rPr>
              <a:t>	</a:t>
            </a:r>
            <a:r>
              <a:rPr lang="fr-FR" sz="1900" dirty="0">
                <a:latin typeface="Arial"/>
                <a:cs typeface="Arial"/>
              </a:rPr>
              <a:t> - Les observations de l’élève</a:t>
            </a:r>
          </a:p>
          <a:p>
            <a:pPr marL="457200" lvl="1" indent="0">
              <a:buNone/>
            </a:pPr>
            <a:r>
              <a:rPr lang="fr-FR" sz="1900" dirty="0">
                <a:latin typeface="Arial"/>
                <a:cs typeface="Arial"/>
              </a:rPr>
              <a:t> 	 - son raisonnement et  son argumentation,</a:t>
            </a:r>
          </a:p>
          <a:p>
            <a:pPr marL="914400" lvl="2" indent="0">
              <a:buNone/>
            </a:pPr>
            <a:r>
              <a:rPr lang="fr-FR" sz="1900" dirty="0">
                <a:latin typeface="Arial"/>
                <a:cs typeface="Arial"/>
              </a:rPr>
              <a:t> - ses manipulations sur la langue,</a:t>
            </a:r>
          </a:p>
          <a:p>
            <a:pPr marL="914400" lvl="2" indent="0">
              <a:buNone/>
            </a:pPr>
            <a:r>
              <a:rPr lang="fr-FR" sz="1900" dirty="0">
                <a:latin typeface="Arial"/>
                <a:cs typeface="Arial"/>
              </a:rPr>
              <a:t> - l’écriture comme réinvestissement,</a:t>
            </a:r>
          </a:p>
          <a:p>
            <a:pPr marL="914400" lvl="2" indent="0">
              <a:buNone/>
            </a:pPr>
            <a:r>
              <a:rPr lang="fr-FR" sz="1900" dirty="0">
                <a:latin typeface="Arial"/>
                <a:cs typeface="Arial"/>
              </a:rPr>
              <a:t> - la mémorisation favorisée par les expérimentations de l’élève</a:t>
            </a:r>
          </a:p>
          <a:p>
            <a:pPr lvl="1">
              <a:buFont typeface="Wingdings" charset="2"/>
              <a:buChar char="Ø"/>
            </a:pPr>
            <a:endParaRPr lang="fr-FR" sz="1900" dirty="0"/>
          </a:p>
          <a:p>
            <a:endParaRPr lang="fr-FR" dirty="0"/>
          </a:p>
        </p:txBody>
      </p:sp>
      <p:sp>
        <p:nvSpPr>
          <p:cNvPr id="4" name="Espace réservé du numéro de diapositive 3"/>
          <p:cNvSpPr>
            <a:spLocks noGrp="1"/>
          </p:cNvSpPr>
          <p:nvPr>
            <p:ph type="sldNum" sz="quarter" idx="12"/>
          </p:nvPr>
        </p:nvSpPr>
        <p:spPr/>
        <p:txBody>
          <a:bodyPr/>
          <a:lstStyle/>
          <a:p>
            <a:fld id="{E58FC64A-AF15-274B-AD69-498D04B9113C}" type="slidenum">
              <a:rPr lang="fr-FR" smtClean="0"/>
              <a:pPr/>
              <a:t>3</a:t>
            </a:fld>
            <a:endParaRPr lang="fr-FR"/>
          </a:p>
        </p:txBody>
      </p:sp>
    </p:spTree>
    <p:extLst>
      <p:ext uri="{BB962C8B-B14F-4D97-AF65-F5344CB8AC3E}">
        <p14:creationId xmlns:p14="http://schemas.microsoft.com/office/powerpoint/2010/main" val="21875410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4163" y="630382"/>
            <a:ext cx="7727779" cy="967840"/>
          </a:xfrm>
        </p:spPr>
        <p:txBody>
          <a:bodyPr/>
          <a:lstStyle/>
          <a:p>
            <a:r>
              <a:rPr lang="fr-FR" dirty="0"/>
              <a:t>Les principes  de cette étude</a:t>
            </a:r>
          </a:p>
        </p:txBody>
      </p:sp>
      <p:sp>
        <p:nvSpPr>
          <p:cNvPr id="3" name="Espace réservé du contenu 2"/>
          <p:cNvSpPr>
            <a:spLocks noGrp="1"/>
          </p:cNvSpPr>
          <p:nvPr>
            <p:ph idx="1"/>
          </p:nvPr>
        </p:nvSpPr>
        <p:spPr>
          <a:xfrm>
            <a:off x="617217" y="2133600"/>
            <a:ext cx="8241034" cy="3992563"/>
          </a:xfrm>
        </p:spPr>
        <p:txBody>
          <a:bodyPr>
            <a:normAutofit lnSpcReduction="10000"/>
          </a:bodyPr>
          <a:lstStyle/>
          <a:p>
            <a:pPr marL="0" indent="0">
              <a:buNone/>
            </a:pPr>
            <a:r>
              <a:rPr lang="fr-FR" dirty="0" smtClean="0"/>
              <a:t>   Le principe fondamental, </a:t>
            </a:r>
            <a:r>
              <a:rPr lang="fr-FR" dirty="0" smtClean="0"/>
              <a:t>c’est d’étudier </a:t>
            </a:r>
            <a:r>
              <a:rPr lang="fr-FR" dirty="0" smtClean="0"/>
              <a:t>les faits de langue</a:t>
            </a:r>
          </a:p>
          <a:p>
            <a:pPr marL="0" indent="0">
              <a:buNone/>
            </a:pPr>
            <a:r>
              <a:rPr lang="fr-FR" dirty="0"/>
              <a:t>	</a:t>
            </a:r>
            <a:r>
              <a:rPr lang="fr-FR" dirty="0" smtClean="0"/>
              <a:t>		</a:t>
            </a:r>
            <a:r>
              <a:rPr lang="fr-FR" dirty="0" smtClean="0"/>
              <a:t>en </a:t>
            </a:r>
            <a:r>
              <a:rPr lang="fr-FR" dirty="0" smtClean="0"/>
              <a:t>utilisant 	        </a:t>
            </a:r>
            <a:r>
              <a:rPr lang="fr-FR" dirty="0" smtClean="0"/>
              <a:t>		</a:t>
            </a:r>
          </a:p>
          <a:p>
            <a:pPr marL="0" indent="0">
              <a:buNone/>
            </a:pPr>
            <a:r>
              <a:rPr lang="fr-FR" b="1" dirty="0"/>
              <a:t>	</a:t>
            </a:r>
            <a:r>
              <a:rPr lang="fr-FR" b="1" dirty="0" smtClean="0"/>
              <a:t>	  </a:t>
            </a:r>
            <a:r>
              <a:rPr lang="fr-FR" b="1" dirty="0" smtClean="0"/>
              <a:t>une </a:t>
            </a:r>
            <a:r>
              <a:rPr lang="fr-FR" b="1" dirty="0" smtClean="0"/>
              <a:t>démarche scientifique </a:t>
            </a:r>
            <a:r>
              <a:rPr lang="fr-FR" dirty="0" smtClean="0"/>
              <a:t>:</a:t>
            </a:r>
            <a:endParaRPr lang="fr-FR" dirty="0" smtClean="0"/>
          </a:p>
          <a:p>
            <a:pPr marL="342900" indent="-342900">
              <a:buFontTx/>
              <a:buChar char="-"/>
            </a:pPr>
            <a:r>
              <a:rPr lang="fr-FR" dirty="0" smtClean="0"/>
              <a:t>On </a:t>
            </a:r>
            <a:r>
              <a:rPr lang="fr-FR" dirty="0" smtClean="0"/>
              <a:t>observe,</a:t>
            </a:r>
            <a:endParaRPr lang="fr-FR" dirty="0"/>
          </a:p>
          <a:p>
            <a:pPr marL="342900" indent="-342900">
              <a:buFontTx/>
              <a:buChar char="-"/>
            </a:pPr>
            <a:r>
              <a:rPr lang="fr-FR" dirty="0"/>
              <a:t>O</a:t>
            </a:r>
            <a:r>
              <a:rPr lang="fr-FR" dirty="0" smtClean="0"/>
              <a:t>n </a:t>
            </a:r>
            <a:r>
              <a:rPr lang="fr-FR" dirty="0"/>
              <a:t>dégage des </a:t>
            </a:r>
            <a:r>
              <a:rPr lang="fr-FR" dirty="0" smtClean="0"/>
              <a:t>régularités, des </a:t>
            </a:r>
            <a:r>
              <a:rPr lang="fr-FR" dirty="0" smtClean="0"/>
              <a:t>lois,</a:t>
            </a:r>
            <a:endParaRPr lang="fr-FR" dirty="0"/>
          </a:p>
          <a:p>
            <a:pPr marL="342900" indent="-342900">
              <a:buFontTx/>
              <a:buChar char="-"/>
            </a:pPr>
            <a:r>
              <a:rPr lang="fr-FR" dirty="0"/>
              <a:t>O</a:t>
            </a:r>
            <a:r>
              <a:rPr lang="fr-FR" dirty="0" smtClean="0"/>
              <a:t>n </a:t>
            </a:r>
            <a:r>
              <a:rPr lang="fr-FR" dirty="0"/>
              <a:t>les </a:t>
            </a:r>
            <a:r>
              <a:rPr lang="fr-FR" dirty="0" smtClean="0"/>
              <a:t>énonce,</a:t>
            </a:r>
            <a:endParaRPr lang="fr-FR" dirty="0"/>
          </a:p>
          <a:p>
            <a:pPr marL="342900" indent="-342900">
              <a:buFontTx/>
              <a:buChar char="-"/>
            </a:pPr>
            <a:r>
              <a:rPr lang="fr-FR" dirty="0"/>
              <a:t>On les compare avec des grammaires « institutionnelles »</a:t>
            </a:r>
          </a:p>
        </p:txBody>
      </p:sp>
      <p:sp>
        <p:nvSpPr>
          <p:cNvPr id="4" name="Espace réservé du numéro de diapositive 3"/>
          <p:cNvSpPr>
            <a:spLocks noGrp="1"/>
          </p:cNvSpPr>
          <p:nvPr>
            <p:ph type="sldNum" sz="quarter" idx="12"/>
          </p:nvPr>
        </p:nvSpPr>
        <p:spPr/>
        <p:txBody>
          <a:bodyPr/>
          <a:lstStyle/>
          <a:p>
            <a:fld id="{E58FC64A-AF15-274B-AD69-498D04B9113C}" type="slidenum">
              <a:rPr lang="fr-FR" smtClean="0"/>
              <a:pPr/>
              <a:t>4</a:t>
            </a:fld>
            <a:endParaRPr lang="fr-FR"/>
          </a:p>
        </p:txBody>
      </p:sp>
    </p:spTree>
    <p:extLst>
      <p:ext uri="{BB962C8B-B14F-4D97-AF65-F5344CB8AC3E}">
        <p14:creationId xmlns:p14="http://schemas.microsoft.com/office/powerpoint/2010/main" val="15584677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84163" y="630382"/>
            <a:ext cx="8161863" cy="967840"/>
          </a:xfrm>
        </p:spPr>
        <p:txBody>
          <a:bodyPr>
            <a:normAutofit fontScale="90000"/>
          </a:bodyPr>
          <a:lstStyle/>
          <a:p>
            <a:r>
              <a:rPr lang="fr-FR" dirty="0"/>
              <a:t>Les différentes étapes de cette activité </a:t>
            </a:r>
          </a:p>
        </p:txBody>
      </p:sp>
      <p:sp>
        <p:nvSpPr>
          <p:cNvPr id="5" name="Espace réservé du contenu 4"/>
          <p:cNvSpPr>
            <a:spLocks noGrp="1"/>
          </p:cNvSpPr>
          <p:nvPr>
            <p:ph idx="1"/>
          </p:nvPr>
        </p:nvSpPr>
        <p:spPr>
          <a:xfrm>
            <a:off x="605418" y="2133600"/>
            <a:ext cx="7076747" cy="3992563"/>
          </a:xfrm>
        </p:spPr>
        <p:txBody>
          <a:bodyPr/>
          <a:lstStyle/>
          <a:p>
            <a:endParaRPr lang="fr-FR"/>
          </a:p>
        </p:txBody>
      </p:sp>
      <p:sp>
        <p:nvSpPr>
          <p:cNvPr id="2" name="Espace réservé du numéro de diapositive 1"/>
          <p:cNvSpPr>
            <a:spLocks noGrp="1"/>
          </p:cNvSpPr>
          <p:nvPr>
            <p:ph type="sldNum" sz="quarter" idx="12"/>
          </p:nvPr>
        </p:nvSpPr>
        <p:spPr/>
        <p:txBody>
          <a:bodyPr/>
          <a:lstStyle/>
          <a:p>
            <a:fld id="{7E4E2F1B-E47E-A94D-A9B5-B83F288DF8F5}" type="slidenum">
              <a:rPr lang="fr-FR" smtClean="0"/>
              <a:pPr/>
              <a:t>5</a:t>
            </a:fld>
            <a:endParaRPr lang="fr-FR"/>
          </a:p>
        </p:txBody>
      </p:sp>
      <p:sp>
        <p:nvSpPr>
          <p:cNvPr id="3" name="ZoneTexte 2"/>
          <p:cNvSpPr txBox="1"/>
          <p:nvPr/>
        </p:nvSpPr>
        <p:spPr>
          <a:xfrm>
            <a:off x="605418" y="2133600"/>
            <a:ext cx="7840608" cy="3724097"/>
          </a:xfrm>
          <a:prstGeom prst="rect">
            <a:avLst/>
          </a:prstGeom>
          <a:noFill/>
        </p:spPr>
        <p:txBody>
          <a:bodyPr wrap="square" rtlCol="0">
            <a:spAutoFit/>
          </a:bodyPr>
          <a:lstStyle/>
          <a:p>
            <a:r>
              <a:rPr lang="fr-FR" dirty="0" smtClean="0"/>
              <a:t>	</a:t>
            </a:r>
          </a:p>
          <a:p>
            <a:endParaRPr lang="fr-FR" dirty="0"/>
          </a:p>
          <a:p>
            <a:pPr marL="342900" indent="-342900">
              <a:buFont typeface="Wingdings" charset="2"/>
              <a:buChar char="u"/>
            </a:pPr>
            <a:r>
              <a:rPr lang="fr-FR" sz="2000" dirty="0" smtClean="0"/>
              <a:t>L’observation des phénomènes</a:t>
            </a:r>
          </a:p>
          <a:p>
            <a:endParaRPr lang="fr-FR" sz="2000" dirty="0" smtClean="0"/>
          </a:p>
          <a:p>
            <a:pPr marL="342900" indent="-342900">
              <a:buFont typeface="Wingdings" charset="2"/>
              <a:buChar char="u"/>
            </a:pPr>
            <a:r>
              <a:rPr lang="fr-FR" sz="2000" dirty="0"/>
              <a:t> </a:t>
            </a:r>
            <a:r>
              <a:rPr lang="fr-FR" sz="2000" dirty="0" smtClean="0"/>
              <a:t>La manipulation des énoncés et la description des modifications</a:t>
            </a:r>
          </a:p>
          <a:p>
            <a:endParaRPr lang="fr-FR" sz="2000" dirty="0" smtClean="0"/>
          </a:p>
          <a:p>
            <a:pPr marL="342900" indent="-342900">
              <a:buFont typeface="Wingdings" charset="2"/>
              <a:buChar char="u"/>
            </a:pPr>
            <a:r>
              <a:rPr lang="fr-FR" sz="2000" dirty="0"/>
              <a:t>La formulation des lois, des régularités ou des </a:t>
            </a:r>
            <a:r>
              <a:rPr lang="fr-FR" sz="2000" dirty="0" smtClean="0"/>
              <a:t>règles</a:t>
            </a:r>
          </a:p>
          <a:p>
            <a:r>
              <a:rPr lang="fr-FR" sz="2000" dirty="0" smtClean="0"/>
              <a:t> </a:t>
            </a:r>
            <a:r>
              <a:rPr lang="fr-FR" dirty="0"/>
              <a:t>	</a:t>
            </a:r>
            <a:endParaRPr lang="fr-FR" dirty="0" smtClean="0"/>
          </a:p>
          <a:p>
            <a:pPr marL="342900" indent="-342900">
              <a:buFont typeface="Wingdings" charset="2"/>
              <a:buChar char="u"/>
            </a:pPr>
            <a:r>
              <a:rPr lang="fr-FR" sz="2000" dirty="0"/>
              <a:t>Une phase </a:t>
            </a:r>
            <a:r>
              <a:rPr lang="fr-FR" sz="2000" dirty="0" smtClean="0"/>
              <a:t>d'entraînement, </a:t>
            </a:r>
            <a:r>
              <a:rPr lang="fr-FR" sz="2000" dirty="0" smtClean="0"/>
              <a:t>d’application</a:t>
            </a:r>
          </a:p>
          <a:p>
            <a:pPr marL="342900" indent="-342900">
              <a:buFont typeface="Wingdings" charset="2"/>
              <a:buChar char="u"/>
            </a:pPr>
            <a:endParaRPr lang="fr-FR" sz="2000" dirty="0"/>
          </a:p>
          <a:p>
            <a:pPr marL="342900" indent="-342900">
              <a:buFont typeface="Wingdings" charset="2"/>
              <a:buChar char="u"/>
            </a:pPr>
            <a:r>
              <a:rPr lang="fr-FR" sz="2000" dirty="0" smtClean="0"/>
              <a:t>&gt;&gt;&gt;&gt; L’écriture</a:t>
            </a:r>
            <a:r>
              <a:rPr lang="fr-FR" sz="2000" dirty="0" smtClean="0"/>
              <a:t>	</a:t>
            </a:r>
            <a:endParaRPr lang="fr-FR" sz="2000" dirty="0"/>
          </a:p>
        </p:txBody>
      </p:sp>
    </p:spTree>
    <p:extLst>
      <p:ext uri="{BB962C8B-B14F-4D97-AF65-F5344CB8AC3E}">
        <p14:creationId xmlns:p14="http://schemas.microsoft.com/office/powerpoint/2010/main" val="27250053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E4E2F1B-E47E-A94D-A9B5-B83F288DF8F5}" type="slidenum">
              <a:rPr lang="fr-FR" smtClean="0"/>
              <a:pPr/>
              <a:t>6</a:t>
            </a:fld>
            <a:endParaRPr lang="fr-FR"/>
          </a:p>
        </p:txBody>
      </p:sp>
      <p:sp>
        <p:nvSpPr>
          <p:cNvPr id="4" name="Rectangle 3"/>
          <p:cNvSpPr/>
          <p:nvPr/>
        </p:nvSpPr>
        <p:spPr>
          <a:xfrm>
            <a:off x="152400" y="876300"/>
            <a:ext cx="8154059" cy="3785652"/>
          </a:xfrm>
          <a:prstGeom prst="rect">
            <a:avLst/>
          </a:prstGeom>
        </p:spPr>
        <p:txBody>
          <a:bodyPr wrap="square">
            <a:spAutoFit/>
          </a:bodyPr>
          <a:lstStyle/>
          <a:p>
            <a:r>
              <a:rPr lang="fr-FR" b="1" dirty="0" smtClean="0"/>
              <a:t>	</a:t>
            </a:r>
          </a:p>
          <a:p>
            <a:r>
              <a:rPr lang="fr-FR" b="1" dirty="0"/>
              <a:t>	</a:t>
            </a:r>
            <a:r>
              <a:rPr lang="fr-FR" b="1" dirty="0" smtClean="0"/>
              <a:t>	1) L’observation </a:t>
            </a:r>
            <a:r>
              <a:rPr lang="fr-FR" b="1" dirty="0"/>
              <a:t>du </a:t>
            </a:r>
            <a:r>
              <a:rPr lang="fr-FR" b="1" dirty="0" smtClean="0"/>
              <a:t>phénomène : </a:t>
            </a:r>
          </a:p>
          <a:p>
            <a:endParaRPr lang="fr-FR" b="1" dirty="0" smtClean="0"/>
          </a:p>
          <a:p>
            <a:endParaRPr lang="fr-FR" b="1" dirty="0"/>
          </a:p>
          <a:p>
            <a:endParaRPr lang="fr-FR" b="1" dirty="0"/>
          </a:p>
          <a:p>
            <a:r>
              <a:rPr lang="fr-FR" b="1" dirty="0" smtClean="0"/>
              <a:t>	</a:t>
            </a:r>
            <a:r>
              <a:rPr lang="fr-FR" dirty="0" smtClean="0"/>
              <a:t>À partir d’énoncés </a:t>
            </a:r>
            <a:r>
              <a:rPr lang="fr-FR" dirty="0"/>
              <a:t>(textes, </a:t>
            </a:r>
            <a:r>
              <a:rPr lang="fr-FR" dirty="0" smtClean="0"/>
              <a:t>phrases…) </a:t>
            </a:r>
          </a:p>
          <a:p>
            <a:endParaRPr lang="fr-FR" dirty="0" smtClean="0"/>
          </a:p>
          <a:p>
            <a:pPr marL="342900" indent="-342900">
              <a:buFont typeface="Wingdings" charset="2"/>
              <a:buChar char="ü"/>
            </a:pPr>
            <a:r>
              <a:rPr lang="fr-FR" dirty="0" smtClean="0"/>
              <a:t>Classement en </a:t>
            </a:r>
            <a:r>
              <a:rPr lang="fr-FR" dirty="0"/>
              <a:t>précisant les critères de </a:t>
            </a:r>
            <a:r>
              <a:rPr lang="fr-FR" dirty="0" smtClean="0"/>
              <a:t>classement</a:t>
            </a:r>
          </a:p>
          <a:p>
            <a:pPr marL="342900" indent="-342900">
              <a:buFont typeface="Wingdings" charset="2"/>
              <a:buChar char="ü"/>
            </a:pPr>
            <a:r>
              <a:rPr lang="fr-FR" dirty="0"/>
              <a:t>C</a:t>
            </a:r>
            <a:r>
              <a:rPr lang="fr-FR" dirty="0" smtClean="0"/>
              <a:t>omparaison entre plusieurs énoncés</a:t>
            </a:r>
          </a:p>
          <a:p>
            <a:pPr marL="342900" indent="-342900">
              <a:buFont typeface="Wingdings" charset="2"/>
              <a:buChar char="ü"/>
            </a:pPr>
            <a:r>
              <a:rPr lang="fr-FR" dirty="0" smtClean="0"/>
              <a:t>Observation des élèves : constats et questions</a:t>
            </a:r>
            <a:endParaRPr lang="fr-FR" dirty="0"/>
          </a:p>
        </p:txBody>
      </p:sp>
    </p:spTree>
    <p:extLst>
      <p:ext uri="{BB962C8B-B14F-4D97-AF65-F5344CB8AC3E}">
        <p14:creationId xmlns:p14="http://schemas.microsoft.com/office/powerpoint/2010/main" val="41017333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E4E2F1B-E47E-A94D-A9B5-B83F288DF8F5}" type="slidenum">
              <a:rPr lang="fr-FR" smtClean="0"/>
              <a:pPr/>
              <a:t>7</a:t>
            </a:fld>
            <a:endParaRPr lang="fr-FR"/>
          </a:p>
        </p:txBody>
      </p:sp>
      <p:sp>
        <p:nvSpPr>
          <p:cNvPr id="4" name="Rectangle 3"/>
          <p:cNvSpPr/>
          <p:nvPr/>
        </p:nvSpPr>
        <p:spPr>
          <a:xfrm>
            <a:off x="152400" y="876300"/>
            <a:ext cx="8154059" cy="5262979"/>
          </a:xfrm>
          <a:prstGeom prst="rect">
            <a:avLst/>
          </a:prstGeom>
        </p:spPr>
        <p:txBody>
          <a:bodyPr wrap="square">
            <a:spAutoFit/>
          </a:bodyPr>
          <a:lstStyle/>
          <a:p>
            <a:r>
              <a:rPr lang="fr-FR" b="1" dirty="0" smtClean="0"/>
              <a:t>	</a:t>
            </a:r>
          </a:p>
          <a:p>
            <a:r>
              <a:rPr lang="fr-FR" b="1" dirty="0"/>
              <a:t>	2) La manipulation des énoncés et la description </a:t>
            </a:r>
            <a:r>
              <a:rPr lang="fr-FR" b="1" dirty="0" smtClean="0"/>
              <a:t>			des </a:t>
            </a:r>
            <a:r>
              <a:rPr lang="fr-FR" b="1" dirty="0"/>
              <a:t>modifications</a:t>
            </a:r>
            <a:endParaRPr lang="fr-FR" dirty="0"/>
          </a:p>
          <a:p>
            <a:endParaRPr lang="fr-FR" b="1" dirty="0" smtClean="0"/>
          </a:p>
          <a:p>
            <a:pPr marL="342900" indent="-342900">
              <a:buFont typeface="Wingdings" charset="2"/>
              <a:buChar char="ü"/>
            </a:pPr>
            <a:r>
              <a:rPr lang="fr-FR" dirty="0" smtClean="0"/>
              <a:t>Faire des opérations </a:t>
            </a:r>
            <a:r>
              <a:rPr lang="fr-FR" dirty="0"/>
              <a:t>syntaxiques simples </a:t>
            </a:r>
            <a:r>
              <a:rPr lang="fr-FR" dirty="0" smtClean="0"/>
              <a:t>(ajouter</a:t>
            </a:r>
            <a:r>
              <a:rPr lang="fr-FR" dirty="0"/>
              <a:t>, soustraire, remplacer, déplacer pour modifier un </a:t>
            </a:r>
            <a:r>
              <a:rPr lang="fr-FR" dirty="0" smtClean="0"/>
              <a:t>énoncé). </a:t>
            </a:r>
          </a:p>
          <a:p>
            <a:pPr marL="342900" indent="-342900">
              <a:buFont typeface="Wingdings" charset="2"/>
              <a:buChar char="ü"/>
            </a:pPr>
            <a:r>
              <a:rPr lang="fr-FR" dirty="0" smtClean="0"/>
              <a:t>Observer comment </a:t>
            </a:r>
            <a:r>
              <a:rPr lang="fr-FR" dirty="0"/>
              <a:t>l'énoncé </a:t>
            </a:r>
            <a:r>
              <a:rPr lang="fr-FR" dirty="0" smtClean="0"/>
              <a:t>« réagit » </a:t>
            </a:r>
            <a:r>
              <a:rPr lang="fr-FR" dirty="0"/>
              <a:t>à la suite d'une </a:t>
            </a:r>
            <a:r>
              <a:rPr lang="fr-FR" dirty="0" smtClean="0"/>
              <a:t>manipulation. </a:t>
            </a:r>
          </a:p>
          <a:p>
            <a:pPr marL="342900" indent="-342900">
              <a:buFont typeface="Wingdings" charset="2"/>
              <a:buChar char="ü"/>
            </a:pPr>
            <a:r>
              <a:rPr lang="fr-FR" dirty="0" smtClean="0"/>
              <a:t>Formulation  d’hypothèses </a:t>
            </a:r>
            <a:r>
              <a:rPr lang="fr-FR" dirty="0"/>
              <a:t>descriptives ou explicatives sur le fonctionnement </a:t>
            </a:r>
            <a:r>
              <a:rPr lang="fr-FR" dirty="0" smtClean="0"/>
              <a:t>des mécanismes.</a:t>
            </a:r>
            <a:endParaRPr lang="fr-FR" b="1" dirty="0" smtClean="0"/>
          </a:p>
          <a:p>
            <a:endParaRPr lang="fr-FR" b="1" dirty="0"/>
          </a:p>
          <a:p>
            <a:endParaRPr lang="fr-FR" b="1" dirty="0"/>
          </a:p>
          <a:p>
            <a:r>
              <a:rPr lang="fr-FR" b="1" dirty="0" smtClean="0"/>
              <a:t>	</a:t>
            </a:r>
            <a:endParaRPr lang="fr-FR" dirty="0"/>
          </a:p>
        </p:txBody>
      </p:sp>
    </p:spTree>
    <p:extLst>
      <p:ext uri="{BB962C8B-B14F-4D97-AF65-F5344CB8AC3E}">
        <p14:creationId xmlns:p14="http://schemas.microsoft.com/office/powerpoint/2010/main" val="977252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E4E2F1B-E47E-A94D-A9B5-B83F288DF8F5}" type="slidenum">
              <a:rPr lang="fr-FR" smtClean="0"/>
              <a:pPr/>
              <a:t>8</a:t>
            </a:fld>
            <a:endParaRPr lang="fr-FR"/>
          </a:p>
        </p:txBody>
      </p:sp>
      <p:sp>
        <p:nvSpPr>
          <p:cNvPr id="4" name="ZoneTexte 3"/>
          <p:cNvSpPr txBox="1"/>
          <p:nvPr/>
        </p:nvSpPr>
        <p:spPr>
          <a:xfrm>
            <a:off x="747781" y="1685566"/>
            <a:ext cx="7703333" cy="3416320"/>
          </a:xfrm>
          <a:prstGeom prst="rect">
            <a:avLst/>
          </a:prstGeom>
          <a:noFill/>
        </p:spPr>
        <p:txBody>
          <a:bodyPr wrap="square" rtlCol="0">
            <a:spAutoFit/>
          </a:bodyPr>
          <a:lstStyle/>
          <a:p>
            <a:r>
              <a:rPr lang="fr-FR" b="1" dirty="0"/>
              <a:t>3) La formulation des lois, des régularités ou des </a:t>
            </a:r>
            <a:r>
              <a:rPr lang="fr-FR" b="1" dirty="0" smtClean="0"/>
              <a:t>			      règles </a:t>
            </a:r>
            <a:endParaRPr lang="fr-FR" dirty="0"/>
          </a:p>
          <a:p>
            <a:endParaRPr lang="fr-FR" dirty="0" smtClean="0"/>
          </a:p>
          <a:p>
            <a:endParaRPr lang="fr-FR" dirty="0"/>
          </a:p>
          <a:p>
            <a:pPr marL="342900" indent="-342900">
              <a:buFont typeface="Wingdings" charset="2"/>
              <a:buChar char="ü"/>
            </a:pPr>
            <a:r>
              <a:rPr lang="fr-FR" dirty="0" smtClean="0"/>
              <a:t>Formulation des lois, des règles par les élèves </a:t>
            </a:r>
            <a:r>
              <a:rPr lang="fr-FR" dirty="0" smtClean="0"/>
              <a:t>avec </a:t>
            </a:r>
            <a:r>
              <a:rPr lang="fr-FR" dirty="0"/>
              <a:t>leurs </a:t>
            </a:r>
            <a:r>
              <a:rPr lang="fr-FR" dirty="0" smtClean="0"/>
              <a:t>mots.</a:t>
            </a:r>
          </a:p>
          <a:p>
            <a:pPr marL="342900" indent="-342900">
              <a:buFont typeface="Wingdings" charset="2"/>
              <a:buChar char="ü"/>
            </a:pPr>
            <a:r>
              <a:rPr lang="fr-FR" dirty="0" smtClean="0"/>
              <a:t>Comparer leur rédaction </a:t>
            </a:r>
            <a:r>
              <a:rPr lang="fr-FR" dirty="0"/>
              <a:t>avec des ouvrages de référence. </a:t>
            </a:r>
          </a:p>
          <a:p>
            <a:endParaRPr lang="fr-FR" b="1" dirty="0"/>
          </a:p>
        </p:txBody>
      </p:sp>
    </p:spTree>
    <p:extLst>
      <p:ext uri="{BB962C8B-B14F-4D97-AF65-F5344CB8AC3E}">
        <p14:creationId xmlns:p14="http://schemas.microsoft.com/office/powerpoint/2010/main" val="290829482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E4E2F1B-E47E-A94D-A9B5-B83F288DF8F5}" type="slidenum">
              <a:rPr lang="fr-FR" smtClean="0"/>
              <a:pPr/>
              <a:t>9</a:t>
            </a:fld>
            <a:endParaRPr lang="fr-FR"/>
          </a:p>
        </p:txBody>
      </p:sp>
      <p:sp>
        <p:nvSpPr>
          <p:cNvPr id="4" name="ZoneTexte 3"/>
          <p:cNvSpPr txBox="1"/>
          <p:nvPr/>
        </p:nvSpPr>
        <p:spPr>
          <a:xfrm>
            <a:off x="189913" y="1163279"/>
            <a:ext cx="8871000" cy="5201423"/>
          </a:xfrm>
          <a:prstGeom prst="rect">
            <a:avLst/>
          </a:prstGeom>
          <a:noFill/>
        </p:spPr>
        <p:txBody>
          <a:bodyPr wrap="square" rtlCol="0">
            <a:spAutoFit/>
          </a:bodyPr>
          <a:lstStyle/>
          <a:p>
            <a:r>
              <a:rPr lang="fr-FR" b="1" dirty="0" smtClean="0"/>
              <a:t>		4</a:t>
            </a:r>
            <a:r>
              <a:rPr lang="fr-FR" b="1" dirty="0"/>
              <a:t>) Une phase </a:t>
            </a:r>
            <a:r>
              <a:rPr lang="fr-FR" b="1" dirty="0" smtClean="0"/>
              <a:t>d'entraînement</a:t>
            </a:r>
          </a:p>
          <a:p>
            <a:endParaRPr lang="fr-FR" dirty="0"/>
          </a:p>
          <a:p>
            <a:r>
              <a:rPr lang="fr-FR" dirty="0" smtClean="0"/>
              <a:t>	Les </a:t>
            </a:r>
            <a:r>
              <a:rPr lang="fr-FR" dirty="0"/>
              <a:t>élèves mettent en application leurs découvertes dans </a:t>
            </a:r>
            <a:r>
              <a:rPr lang="fr-FR" dirty="0" smtClean="0"/>
              <a:t>     			d’autres contextes. </a:t>
            </a:r>
          </a:p>
          <a:p>
            <a:endParaRPr lang="fr-FR" dirty="0"/>
          </a:p>
          <a:p>
            <a:pPr marL="342900" indent="-342900">
              <a:buFont typeface="Wingdings" charset="2"/>
              <a:buChar char="ü"/>
            </a:pPr>
            <a:r>
              <a:rPr lang="fr-FR" sz="2000" dirty="0"/>
              <a:t>E</a:t>
            </a:r>
            <a:r>
              <a:rPr lang="fr-FR" sz="2000" dirty="0" smtClean="0"/>
              <a:t>xercices </a:t>
            </a:r>
            <a:r>
              <a:rPr lang="fr-FR" sz="2000" dirty="0"/>
              <a:t>de </a:t>
            </a:r>
            <a:r>
              <a:rPr lang="fr-FR" sz="2000" b="1" dirty="0"/>
              <a:t>reconnaissance du phénomène </a:t>
            </a:r>
            <a:r>
              <a:rPr lang="fr-FR" sz="2000" b="1" dirty="0" smtClean="0"/>
              <a:t>grammatical </a:t>
            </a:r>
            <a:r>
              <a:rPr lang="fr-FR" sz="2000" dirty="0" smtClean="0"/>
              <a:t>: </a:t>
            </a:r>
            <a:r>
              <a:rPr lang="fr-FR" sz="2000" dirty="0"/>
              <a:t>souligner, repérer, étiqueter, analyser, illustrer par un schéma;</a:t>
            </a:r>
          </a:p>
          <a:p>
            <a:pPr marL="342900" indent="-342900">
              <a:buFont typeface="Wingdings" charset="2"/>
              <a:buChar char="ü"/>
            </a:pPr>
            <a:r>
              <a:rPr lang="fr-FR" sz="2000" dirty="0"/>
              <a:t>E</a:t>
            </a:r>
            <a:r>
              <a:rPr lang="fr-FR" sz="2000" dirty="0" smtClean="0"/>
              <a:t>xercices </a:t>
            </a:r>
            <a:r>
              <a:rPr lang="fr-FR" sz="2000" dirty="0"/>
              <a:t>de reconnaissance du phénomène grammatical avec justification </a:t>
            </a:r>
            <a:r>
              <a:rPr lang="fr-FR" sz="2000" dirty="0" smtClean="0"/>
              <a:t>écrite, </a:t>
            </a:r>
            <a:r>
              <a:rPr lang="fr-FR" sz="2000" b="1" dirty="0" smtClean="0"/>
              <a:t>retour aux règles</a:t>
            </a:r>
            <a:r>
              <a:rPr lang="fr-FR" sz="2000" dirty="0" smtClean="0"/>
              <a:t>;</a:t>
            </a:r>
          </a:p>
          <a:p>
            <a:pPr marL="342900" indent="-342900">
              <a:buFont typeface="Wingdings" charset="2"/>
              <a:buChar char="ü"/>
            </a:pPr>
            <a:r>
              <a:rPr lang="fr-FR" sz="2000" dirty="0"/>
              <a:t>E</a:t>
            </a:r>
            <a:r>
              <a:rPr lang="fr-FR" sz="2000" dirty="0" smtClean="0"/>
              <a:t>xercices </a:t>
            </a:r>
            <a:r>
              <a:rPr lang="fr-FR" sz="2000" dirty="0"/>
              <a:t>de </a:t>
            </a:r>
            <a:r>
              <a:rPr lang="fr-FR" sz="2000" b="1" dirty="0"/>
              <a:t>construction de phrases </a:t>
            </a:r>
            <a:r>
              <a:rPr lang="fr-FR" sz="2000" b="1" dirty="0" smtClean="0"/>
              <a:t>avec manipulations </a:t>
            </a:r>
            <a:r>
              <a:rPr lang="fr-FR" sz="2000" dirty="0"/>
              <a:t>pour faire apparaître le fonctionnement du phénomène à l'étude;</a:t>
            </a:r>
          </a:p>
          <a:p>
            <a:pPr marL="342900" indent="-342900">
              <a:buFont typeface="Wingdings" charset="2"/>
              <a:buChar char="ü"/>
            </a:pPr>
            <a:r>
              <a:rPr lang="fr-FR" sz="2000" dirty="0" smtClean="0"/>
              <a:t> Exercices </a:t>
            </a:r>
            <a:r>
              <a:rPr lang="fr-FR" sz="2000" b="1" dirty="0"/>
              <a:t>de production de textes </a:t>
            </a:r>
            <a:r>
              <a:rPr lang="fr-FR" sz="2000" dirty="0"/>
              <a:t>avec des consignes précises faisant intervenir la notion grammaticale à l'étude</a:t>
            </a:r>
            <a:r>
              <a:rPr lang="fr-FR" dirty="0"/>
              <a:t>.</a:t>
            </a:r>
          </a:p>
          <a:p>
            <a:pPr marL="342900" indent="-342900">
              <a:buFont typeface="Wingdings" charset="2"/>
              <a:buChar char="ü"/>
            </a:pPr>
            <a:endParaRPr lang="fr-FR" dirty="0"/>
          </a:p>
          <a:p>
            <a:pPr marL="342900" indent="-342900">
              <a:buFontTx/>
              <a:buChar char="-"/>
            </a:pPr>
            <a:endParaRPr lang="fr-FR" dirty="0"/>
          </a:p>
        </p:txBody>
      </p:sp>
    </p:spTree>
    <p:extLst>
      <p:ext uri="{BB962C8B-B14F-4D97-AF65-F5344CB8AC3E}">
        <p14:creationId xmlns:p14="http://schemas.microsoft.com/office/powerpoint/2010/main" val="8065783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922</TotalTime>
  <Words>1001</Words>
  <Application>Microsoft Macintosh PowerPoint</Application>
  <PresentationFormat>Présentation à l'écran (4:3)</PresentationFormat>
  <Paragraphs>322</Paragraphs>
  <Slides>22</Slides>
  <Notes>4</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22</vt:i4>
      </vt:variant>
    </vt:vector>
  </HeadingPairs>
  <TitlesOfParts>
    <vt:vector size="24" baseType="lpstr">
      <vt:lpstr>Spectrum</vt:lpstr>
      <vt:lpstr>Document Microsoft Word</vt:lpstr>
      <vt:lpstr>De l’étude active de la langue à l’écriture </vt:lpstr>
      <vt:lpstr>Les principes  de cette étude</vt:lpstr>
      <vt:lpstr>   Les principes  de cette étude</vt:lpstr>
      <vt:lpstr>Les principes  de cette étude</vt:lpstr>
      <vt:lpstr>Les différentes étapes de cette activité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Fabriquer un outil</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dc:title>
  <dc:creator>claire23</dc:creator>
  <cp:lastModifiedBy>claire23</cp:lastModifiedBy>
  <cp:revision>91</cp:revision>
  <dcterms:created xsi:type="dcterms:W3CDTF">2014-02-26T08:59:20Z</dcterms:created>
  <dcterms:modified xsi:type="dcterms:W3CDTF">2014-03-09T19:16:51Z</dcterms:modified>
</cp:coreProperties>
</file>