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64" r:id="rId2"/>
    <p:sldId id="274" r:id="rId3"/>
    <p:sldId id="323" r:id="rId4"/>
    <p:sldId id="327" r:id="rId5"/>
    <p:sldId id="322" r:id="rId6"/>
    <p:sldId id="325" r:id="rId7"/>
    <p:sldId id="328" r:id="rId8"/>
    <p:sldId id="288" r:id="rId9"/>
    <p:sldId id="273" r:id="rId10"/>
    <p:sldId id="282" r:id="rId11"/>
    <p:sldId id="266" r:id="rId12"/>
    <p:sldId id="265" r:id="rId13"/>
    <p:sldId id="275" r:id="rId14"/>
    <p:sldId id="276" r:id="rId15"/>
    <p:sldId id="311" r:id="rId16"/>
    <p:sldId id="312" r:id="rId17"/>
    <p:sldId id="267" r:id="rId18"/>
    <p:sldId id="268" r:id="rId19"/>
    <p:sldId id="279" r:id="rId20"/>
    <p:sldId id="280" r:id="rId21"/>
    <p:sldId id="313" r:id="rId22"/>
    <p:sldId id="294" r:id="rId23"/>
    <p:sldId id="277" r:id="rId24"/>
    <p:sldId id="321" r:id="rId25"/>
    <p:sldId id="32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D6E1B72-BDA4-4812-BE92-86DD952A75BE}">
          <p14:sldIdLst>
            <p14:sldId id="264"/>
            <p14:sldId id="274"/>
            <p14:sldId id="323"/>
            <p14:sldId id="327"/>
            <p14:sldId id="322"/>
            <p14:sldId id="325"/>
            <p14:sldId id="328"/>
          </p14:sldIdLst>
        </p14:section>
        <p14:section name="Correction activité TIC en classe" id="{9E772938-DF89-4ACB-B3F5-87F5D05DB57F}">
          <p14:sldIdLst>
            <p14:sldId id="288"/>
            <p14:sldId id="273"/>
            <p14:sldId id="282"/>
            <p14:sldId id="266"/>
            <p14:sldId id="265"/>
            <p14:sldId id="275"/>
            <p14:sldId id="276"/>
            <p14:sldId id="311"/>
            <p14:sldId id="312"/>
            <p14:sldId id="267"/>
            <p14:sldId id="268"/>
            <p14:sldId id="279"/>
            <p14:sldId id="280"/>
            <p14:sldId id="313"/>
            <p14:sldId id="294"/>
            <p14:sldId id="277"/>
            <p14:sldId id="321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62D"/>
    <a:srgbClr val="FFCC29"/>
    <a:srgbClr val="613615"/>
    <a:srgbClr val="EC7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83291" autoAdjust="0"/>
  </p:normalViewPr>
  <p:slideViewPr>
    <p:cSldViewPr>
      <p:cViewPr>
        <p:scale>
          <a:sx n="66" d="100"/>
          <a:sy n="66" d="100"/>
        </p:scale>
        <p:origin x="-6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D8D2F-FF4E-4E2F-89A7-7EB7119E60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C666A3-286F-4E03-94BC-3CA98EEDBDEC}">
      <dgm:prSet phldrT="[Texte]"/>
      <dgm:spPr/>
      <dgm:t>
        <a:bodyPr/>
        <a:lstStyle/>
        <a:p>
          <a:r>
            <a:rPr lang="fr-FR" dirty="0" smtClean="0"/>
            <a:t>Matériel informatique</a:t>
          </a:r>
          <a:endParaRPr lang="fr-FR" dirty="0"/>
        </a:p>
      </dgm:t>
    </dgm:pt>
    <dgm:pt modelId="{4042341A-8181-4FB7-9F47-2706C57BFC5C}" type="parTrans" cxnId="{7816A1F3-8343-4ABA-B2BD-EE13E0ACA75E}">
      <dgm:prSet/>
      <dgm:spPr/>
      <dgm:t>
        <a:bodyPr/>
        <a:lstStyle/>
        <a:p>
          <a:endParaRPr lang="fr-FR"/>
        </a:p>
      </dgm:t>
    </dgm:pt>
    <dgm:pt modelId="{D8CFADE4-8327-4520-A378-DF47CD475DB4}" type="sibTrans" cxnId="{7816A1F3-8343-4ABA-B2BD-EE13E0ACA75E}">
      <dgm:prSet/>
      <dgm:spPr/>
      <dgm:t>
        <a:bodyPr/>
        <a:lstStyle/>
        <a:p>
          <a:endParaRPr lang="fr-FR"/>
        </a:p>
      </dgm:t>
    </dgm:pt>
    <dgm:pt modelId="{179237F1-05BD-4904-853D-A0E4D53E8EE5}">
      <dgm:prSet phldrT="[Texte]"/>
      <dgm:spPr/>
      <dgm:t>
        <a:bodyPr/>
        <a:lstStyle/>
        <a:p>
          <a:r>
            <a:rPr lang="fr-FR" dirty="0" smtClean="0"/>
            <a:t>Un ordinateur (1/2 élèves)</a:t>
          </a:r>
          <a:endParaRPr lang="fr-FR" dirty="0"/>
        </a:p>
      </dgm:t>
    </dgm:pt>
    <dgm:pt modelId="{7D459149-D7DA-461C-81FE-1F95B2E7978D}" type="parTrans" cxnId="{DF08E9B8-A0AA-4A12-B874-F289D6346498}">
      <dgm:prSet/>
      <dgm:spPr/>
      <dgm:t>
        <a:bodyPr/>
        <a:lstStyle/>
        <a:p>
          <a:endParaRPr lang="fr-FR"/>
        </a:p>
      </dgm:t>
    </dgm:pt>
    <dgm:pt modelId="{A26A8504-3069-4FB5-B99D-F124E934FAC8}" type="sibTrans" cxnId="{DF08E9B8-A0AA-4A12-B874-F289D6346498}">
      <dgm:prSet/>
      <dgm:spPr/>
      <dgm:t>
        <a:bodyPr/>
        <a:lstStyle/>
        <a:p>
          <a:endParaRPr lang="fr-FR"/>
        </a:p>
      </dgm:t>
    </dgm:pt>
    <dgm:pt modelId="{3FCD01FE-B7B4-4B2F-A32D-E41631FEACA6}">
      <dgm:prSet phldrT="[Texte]"/>
      <dgm:spPr/>
      <dgm:t>
        <a:bodyPr/>
        <a:lstStyle/>
        <a:p>
          <a:r>
            <a:rPr lang="fr-FR" dirty="0" smtClean="0"/>
            <a:t>DVD-ROM Les Grandes Découvertes</a:t>
          </a:r>
          <a:endParaRPr lang="fr-FR" dirty="0"/>
        </a:p>
      </dgm:t>
    </dgm:pt>
    <dgm:pt modelId="{F60A9A3F-ABB5-4B5A-8ED6-9B87268934D0}" type="parTrans" cxnId="{B703E4F5-4A24-4FA4-B138-C3384108F3C7}">
      <dgm:prSet/>
      <dgm:spPr/>
      <dgm:t>
        <a:bodyPr/>
        <a:lstStyle/>
        <a:p>
          <a:endParaRPr lang="fr-FR"/>
        </a:p>
      </dgm:t>
    </dgm:pt>
    <dgm:pt modelId="{31E20EFF-DA1E-4772-BD65-B17D07CB13C2}" type="sibTrans" cxnId="{B703E4F5-4A24-4FA4-B138-C3384108F3C7}">
      <dgm:prSet/>
      <dgm:spPr/>
      <dgm:t>
        <a:bodyPr/>
        <a:lstStyle/>
        <a:p>
          <a:endParaRPr lang="fr-FR"/>
        </a:p>
      </dgm:t>
    </dgm:pt>
    <dgm:pt modelId="{ADC1D0C3-5099-4988-A702-3B3E78D49369}">
      <dgm:prSet phldrT="[Texte]"/>
      <dgm:spPr/>
      <dgm:t>
        <a:bodyPr/>
        <a:lstStyle/>
        <a:p>
          <a:r>
            <a:rPr lang="fr-FR" dirty="0" smtClean="0"/>
            <a:t>Fiches de travail élèves</a:t>
          </a:r>
          <a:endParaRPr lang="fr-FR" dirty="0"/>
        </a:p>
      </dgm:t>
    </dgm:pt>
    <dgm:pt modelId="{A68058A6-DB02-4E69-9D4D-2F902E79C382}" type="parTrans" cxnId="{B4389C35-6E1E-4CB8-9CA0-3CD68D6B3A51}">
      <dgm:prSet/>
      <dgm:spPr/>
      <dgm:t>
        <a:bodyPr/>
        <a:lstStyle/>
        <a:p>
          <a:endParaRPr lang="fr-FR"/>
        </a:p>
      </dgm:t>
    </dgm:pt>
    <dgm:pt modelId="{5C31FF70-7E4C-4DE2-B50A-E77AD837BC75}" type="sibTrans" cxnId="{B4389C35-6E1E-4CB8-9CA0-3CD68D6B3A51}">
      <dgm:prSet/>
      <dgm:spPr/>
      <dgm:t>
        <a:bodyPr/>
        <a:lstStyle/>
        <a:p>
          <a:endParaRPr lang="fr-FR"/>
        </a:p>
      </dgm:t>
    </dgm:pt>
    <dgm:pt modelId="{524DE7BA-0E50-4170-8B03-C060070ABB97}">
      <dgm:prSet phldrT="[Texte]"/>
      <dgm:spPr/>
      <dgm:t>
        <a:bodyPr/>
        <a:lstStyle/>
        <a:p>
          <a:r>
            <a:rPr lang="fr-FR" dirty="0" smtClean="0"/>
            <a:t>Feuille de route (consignes)</a:t>
          </a:r>
          <a:endParaRPr lang="fr-FR" dirty="0"/>
        </a:p>
      </dgm:t>
    </dgm:pt>
    <dgm:pt modelId="{58F08278-68B1-4183-87EC-A04D2DED62B8}" type="parTrans" cxnId="{9337A229-2DAB-46AC-BC5D-674C98507AE8}">
      <dgm:prSet/>
      <dgm:spPr/>
      <dgm:t>
        <a:bodyPr/>
        <a:lstStyle/>
        <a:p>
          <a:endParaRPr lang="fr-FR"/>
        </a:p>
      </dgm:t>
    </dgm:pt>
    <dgm:pt modelId="{721C5323-4B0F-45DE-BE56-47ABC017FEC4}" type="sibTrans" cxnId="{9337A229-2DAB-46AC-BC5D-674C98507AE8}">
      <dgm:prSet/>
      <dgm:spPr/>
      <dgm:t>
        <a:bodyPr/>
        <a:lstStyle/>
        <a:p>
          <a:endParaRPr lang="fr-FR"/>
        </a:p>
      </dgm:t>
    </dgm:pt>
    <dgm:pt modelId="{482BC70A-73AC-4598-8235-5004D0A91B9B}">
      <dgm:prSet phldrT="[Texte]"/>
      <dgm:spPr/>
      <dgm:t>
        <a:bodyPr/>
        <a:lstStyle/>
        <a:p>
          <a:r>
            <a:rPr lang="fr-FR" dirty="0" smtClean="0"/>
            <a:t>Carte vierge+ crayons de couleurs ou logiciel </a:t>
          </a:r>
          <a:r>
            <a:rPr lang="fr-FR" dirty="0" err="1" smtClean="0"/>
            <a:t>cartoo</a:t>
          </a:r>
          <a:r>
            <a:rPr lang="fr-FR" dirty="0" smtClean="0"/>
            <a:t> à télécharger librement (avec </a:t>
          </a:r>
          <a:r>
            <a:rPr lang="fr-FR" dirty="0" err="1" smtClean="0"/>
            <a:t>openoffice</a:t>
          </a:r>
          <a:r>
            <a:rPr lang="fr-FR" dirty="0" smtClean="0"/>
            <a:t>)</a:t>
          </a:r>
          <a:endParaRPr lang="fr-FR" dirty="0"/>
        </a:p>
      </dgm:t>
    </dgm:pt>
    <dgm:pt modelId="{704CF233-C6C1-4B08-9EAF-C43850E99FBE}" type="parTrans" cxnId="{CCAB807E-9DF3-4C64-8FD2-2C03471F8853}">
      <dgm:prSet/>
      <dgm:spPr/>
      <dgm:t>
        <a:bodyPr/>
        <a:lstStyle/>
        <a:p>
          <a:endParaRPr lang="fr-FR"/>
        </a:p>
      </dgm:t>
    </dgm:pt>
    <dgm:pt modelId="{0F3B166F-15C9-4B20-9E6E-A0BCE0E4C26E}" type="sibTrans" cxnId="{CCAB807E-9DF3-4C64-8FD2-2C03471F8853}">
      <dgm:prSet/>
      <dgm:spPr/>
      <dgm:t>
        <a:bodyPr/>
        <a:lstStyle/>
        <a:p>
          <a:endParaRPr lang="fr-FR"/>
        </a:p>
      </dgm:t>
    </dgm:pt>
    <dgm:pt modelId="{E62CE930-BA05-43C8-A4E4-296B2A6E5F9F}">
      <dgm:prSet phldrT="[Texte]"/>
      <dgm:spPr/>
      <dgm:t>
        <a:bodyPr/>
        <a:lstStyle/>
        <a:p>
          <a:r>
            <a:rPr lang="fr-FR" dirty="0" smtClean="0"/>
            <a:t>Activités</a:t>
          </a:r>
          <a:endParaRPr lang="fr-FR" dirty="0"/>
        </a:p>
      </dgm:t>
    </dgm:pt>
    <dgm:pt modelId="{D1268B45-3AE8-4D35-A291-3DEE4F28A4D1}" type="parTrans" cxnId="{1D3D1057-F910-4B29-87E8-C4D6BCA738EF}">
      <dgm:prSet/>
      <dgm:spPr/>
      <dgm:t>
        <a:bodyPr/>
        <a:lstStyle/>
        <a:p>
          <a:endParaRPr lang="fr-FR"/>
        </a:p>
      </dgm:t>
    </dgm:pt>
    <dgm:pt modelId="{23A1EC4B-9F84-4F6E-AE95-24D369994D45}" type="sibTrans" cxnId="{1D3D1057-F910-4B29-87E8-C4D6BCA738EF}">
      <dgm:prSet/>
      <dgm:spPr/>
      <dgm:t>
        <a:bodyPr/>
        <a:lstStyle/>
        <a:p>
          <a:endParaRPr lang="fr-FR"/>
        </a:p>
      </dgm:t>
    </dgm:pt>
    <dgm:pt modelId="{F9810455-4F12-466C-A6FB-2DD4A18888C4}">
      <dgm:prSet phldrT="[Texte]"/>
      <dgm:spPr/>
      <dgm:t>
        <a:bodyPr/>
        <a:lstStyle/>
        <a:p>
          <a:r>
            <a:rPr lang="fr-FR" dirty="0" smtClean="0"/>
            <a:t>1-Compléter carte, légende et tableau (les voyages des grands explorateurs)</a:t>
          </a:r>
          <a:endParaRPr lang="fr-FR" dirty="0"/>
        </a:p>
      </dgm:t>
    </dgm:pt>
    <dgm:pt modelId="{0367A1FB-505A-4550-8DF4-FB91CFC3FFEC}" type="parTrans" cxnId="{9E908326-371F-437F-9998-1BB605E4EF29}">
      <dgm:prSet/>
      <dgm:spPr/>
      <dgm:t>
        <a:bodyPr/>
        <a:lstStyle/>
        <a:p>
          <a:endParaRPr lang="fr-FR"/>
        </a:p>
      </dgm:t>
    </dgm:pt>
    <dgm:pt modelId="{9283EA18-D45D-4C8D-A7AB-DF4AE504D071}" type="sibTrans" cxnId="{9E908326-371F-437F-9998-1BB605E4EF29}">
      <dgm:prSet/>
      <dgm:spPr/>
      <dgm:t>
        <a:bodyPr/>
        <a:lstStyle/>
        <a:p>
          <a:endParaRPr lang="fr-FR"/>
        </a:p>
      </dgm:t>
    </dgm:pt>
    <dgm:pt modelId="{39D497F0-B325-46D5-80EC-F2CF4EAED513}">
      <dgm:prSet phldrT="[Texte]"/>
      <dgm:spPr/>
      <dgm:t>
        <a:bodyPr/>
        <a:lstStyle/>
        <a:p>
          <a:r>
            <a:rPr lang="fr-FR" dirty="0" smtClean="0"/>
            <a:t>2-Réponses aux questions thématiques à partir du CD-Rom</a:t>
          </a:r>
          <a:endParaRPr lang="fr-FR" dirty="0"/>
        </a:p>
      </dgm:t>
    </dgm:pt>
    <dgm:pt modelId="{AC428FB9-293F-471A-A061-9D8DDBA93C44}" type="parTrans" cxnId="{F4D31867-AA4C-48FB-8883-E3C828CC6015}">
      <dgm:prSet/>
      <dgm:spPr/>
      <dgm:t>
        <a:bodyPr/>
        <a:lstStyle/>
        <a:p>
          <a:endParaRPr lang="fr-FR"/>
        </a:p>
      </dgm:t>
    </dgm:pt>
    <dgm:pt modelId="{DB367583-2729-4439-A477-61E1104D315F}" type="sibTrans" cxnId="{F4D31867-AA4C-48FB-8883-E3C828CC6015}">
      <dgm:prSet/>
      <dgm:spPr/>
      <dgm:t>
        <a:bodyPr/>
        <a:lstStyle/>
        <a:p>
          <a:endParaRPr lang="fr-FR"/>
        </a:p>
      </dgm:t>
    </dgm:pt>
    <dgm:pt modelId="{EFA1763D-3C2B-482D-BB39-7FDE1683F5B9}" type="pres">
      <dgm:prSet presAssocID="{B58D8D2F-FF4E-4E2F-89A7-7EB7119E60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25A2337-47D2-40D5-9FCA-080A299F868E}" type="pres">
      <dgm:prSet presAssocID="{59C666A3-286F-4E03-94BC-3CA98EEDBDEC}" presName="linNode" presStyleCnt="0"/>
      <dgm:spPr/>
    </dgm:pt>
    <dgm:pt modelId="{E3AA49AE-6C15-4DD0-8CC6-5C204DA55A25}" type="pres">
      <dgm:prSet presAssocID="{59C666A3-286F-4E03-94BC-3CA98EEDBDE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433CC8-E6D8-4437-A777-014FA7C45323}" type="pres">
      <dgm:prSet presAssocID="{59C666A3-286F-4E03-94BC-3CA98EEDBDE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24E341-682F-4676-B171-FB54522649C4}" type="pres">
      <dgm:prSet presAssocID="{D8CFADE4-8327-4520-A378-DF47CD475DB4}" presName="sp" presStyleCnt="0"/>
      <dgm:spPr/>
    </dgm:pt>
    <dgm:pt modelId="{58086CCB-A41F-494F-861C-86EC146A4021}" type="pres">
      <dgm:prSet presAssocID="{ADC1D0C3-5099-4988-A702-3B3E78D49369}" presName="linNode" presStyleCnt="0"/>
      <dgm:spPr/>
    </dgm:pt>
    <dgm:pt modelId="{86306323-3F28-46E0-8040-C11CE045BF60}" type="pres">
      <dgm:prSet presAssocID="{ADC1D0C3-5099-4988-A702-3B3E78D4936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8A8529-510C-4C8E-B8A4-C331A1455936}" type="pres">
      <dgm:prSet presAssocID="{ADC1D0C3-5099-4988-A702-3B3E78D4936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4B01F1-1DF3-499A-878E-E760D665157B}" type="pres">
      <dgm:prSet presAssocID="{5C31FF70-7E4C-4DE2-B50A-E77AD837BC75}" presName="sp" presStyleCnt="0"/>
      <dgm:spPr/>
    </dgm:pt>
    <dgm:pt modelId="{416F755A-AC26-42BC-B6BC-4DBB0B3D81A4}" type="pres">
      <dgm:prSet presAssocID="{E62CE930-BA05-43C8-A4E4-296B2A6E5F9F}" presName="linNode" presStyleCnt="0"/>
      <dgm:spPr/>
    </dgm:pt>
    <dgm:pt modelId="{4A0121A9-AFEC-4997-B7B7-AD62024634E9}" type="pres">
      <dgm:prSet presAssocID="{E62CE930-BA05-43C8-A4E4-296B2A6E5F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4B0AAF-61EA-4722-903C-9790E6593AB8}" type="pres">
      <dgm:prSet presAssocID="{E62CE930-BA05-43C8-A4E4-296B2A6E5F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663FE4-2593-46CF-9ABA-492958922A39}" type="presOf" srcId="{482BC70A-73AC-4598-8235-5004D0A91B9B}" destId="{B48A8529-510C-4C8E-B8A4-C331A1455936}" srcOrd="0" destOrd="1" presId="urn:microsoft.com/office/officeart/2005/8/layout/vList5"/>
    <dgm:cxn modelId="{35604869-7766-4F0E-8B7C-4E3F7CFEEF89}" type="presOf" srcId="{B58D8D2F-FF4E-4E2F-89A7-7EB7119E607F}" destId="{EFA1763D-3C2B-482D-BB39-7FDE1683F5B9}" srcOrd="0" destOrd="0" presId="urn:microsoft.com/office/officeart/2005/8/layout/vList5"/>
    <dgm:cxn modelId="{9337A229-2DAB-46AC-BC5D-674C98507AE8}" srcId="{ADC1D0C3-5099-4988-A702-3B3E78D49369}" destId="{524DE7BA-0E50-4170-8B03-C060070ABB97}" srcOrd="0" destOrd="0" parTransId="{58F08278-68B1-4183-87EC-A04D2DED62B8}" sibTransId="{721C5323-4B0F-45DE-BE56-47ABC017FEC4}"/>
    <dgm:cxn modelId="{2AEB0D7A-1EA7-4079-BF36-1D3640E18B9A}" type="presOf" srcId="{ADC1D0C3-5099-4988-A702-3B3E78D49369}" destId="{86306323-3F28-46E0-8040-C11CE045BF60}" srcOrd="0" destOrd="0" presId="urn:microsoft.com/office/officeart/2005/8/layout/vList5"/>
    <dgm:cxn modelId="{AA4F3BBB-CF43-46A9-B934-5CD180FF9D5D}" type="presOf" srcId="{179237F1-05BD-4904-853D-A0E4D53E8EE5}" destId="{10433CC8-E6D8-4437-A777-014FA7C45323}" srcOrd="0" destOrd="0" presId="urn:microsoft.com/office/officeart/2005/8/layout/vList5"/>
    <dgm:cxn modelId="{B703E4F5-4A24-4FA4-B138-C3384108F3C7}" srcId="{59C666A3-286F-4E03-94BC-3CA98EEDBDEC}" destId="{3FCD01FE-B7B4-4B2F-A32D-E41631FEACA6}" srcOrd="1" destOrd="0" parTransId="{F60A9A3F-ABB5-4B5A-8ED6-9B87268934D0}" sibTransId="{31E20EFF-DA1E-4772-BD65-B17D07CB13C2}"/>
    <dgm:cxn modelId="{C6E82F79-1013-4474-B21A-7D186179271B}" type="presOf" srcId="{524DE7BA-0E50-4170-8B03-C060070ABB97}" destId="{B48A8529-510C-4C8E-B8A4-C331A1455936}" srcOrd="0" destOrd="0" presId="urn:microsoft.com/office/officeart/2005/8/layout/vList5"/>
    <dgm:cxn modelId="{B6379E19-C91A-4A56-90CB-2A8268FFFDB2}" type="presOf" srcId="{E62CE930-BA05-43C8-A4E4-296B2A6E5F9F}" destId="{4A0121A9-AFEC-4997-B7B7-AD62024634E9}" srcOrd="0" destOrd="0" presId="urn:microsoft.com/office/officeart/2005/8/layout/vList5"/>
    <dgm:cxn modelId="{F4D31867-AA4C-48FB-8883-E3C828CC6015}" srcId="{E62CE930-BA05-43C8-A4E4-296B2A6E5F9F}" destId="{39D497F0-B325-46D5-80EC-F2CF4EAED513}" srcOrd="1" destOrd="0" parTransId="{AC428FB9-293F-471A-A061-9D8DDBA93C44}" sibTransId="{DB367583-2729-4439-A477-61E1104D315F}"/>
    <dgm:cxn modelId="{1D3D1057-F910-4B29-87E8-C4D6BCA738EF}" srcId="{B58D8D2F-FF4E-4E2F-89A7-7EB7119E607F}" destId="{E62CE930-BA05-43C8-A4E4-296B2A6E5F9F}" srcOrd="2" destOrd="0" parTransId="{D1268B45-3AE8-4D35-A291-3DEE4F28A4D1}" sibTransId="{23A1EC4B-9F84-4F6E-AE95-24D369994D45}"/>
    <dgm:cxn modelId="{58061AC6-F3BB-435D-87AD-F47558E12BC3}" type="presOf" srcId="{3FCD01FE-B7B4-4B2F-A32D-E41631FEACA6}" destId="{10433CC8-E6D8-4437-A777-014FA7C45323}" srcOrd="0" destOrd="1" presId="urn:microsoft.com/office/officeart/2005/8/layout/vList5"/>
    <dgm:cxn modelId="{B4389C35-6E1E-4CB8-9CA0-3CD68D6B3A51}" srcId="{B58D8D2F-FF4E-4E2F-89A7-7EB7119E607F}" destId="{ADC1D0C3-5099-4988-A702-3B3E78D49369}" srcOrd="1" destOrd="0" parTransId="{A68058A6-DB02-4E69-9D4D-2F902E79C382}" sibTransId="{5C31FF70-7E4C-4DE2-B50A-E77AD837BC75}"/>
    <dgm:cxn modelId="{DF08E9B8-A0AA-4A12-B874-F289D6346498}" srcId="{59C666A3-286F-4E03-94BC-3CA98EEDBDEC}" destId="{179237F1-05BD-4904-853D-A0E4D53E8EE5}" srcOrd="0" destOrd="0" parTransId="{7D459149-D7DA-461C-81FE-1F95B2E7978D}" sibTransId="{A26A8504-3069-4FB5-B99D-F124E934FAC8}"/>
    <dgm:cxn modelId="{9E908326-371F-437F-9998-1BB605E4EF29}" srcId="{E62CE930-BA05-43C8-A4E4-296B2A6E5F9F}" destId="{F9810455-4F12-466C-A6FB-2DD4A18888C4}" srcOrd="0" destOrd="0" parTransId="{0367A1FB-505A-4550-8DF4-FB91CFC3FFEC}" sibTransId="{9283EA18-D45D-4C8D-A7AB-DF4AE504D071}"/>
    <dgm:cxn modelId="{4E00B3F5-A262-4AB9-AF2E-24820296E401}" type="presOf" srcId="{39D497F0-B325-46D5-80EC-F2CF4EAED513}" destId="{8E4B0AAF-61EA-4722-903C-9790E6593AB8}" srcOrd="0" destOrd="1" presId="urn:microsoft.com/office/officeart/2005/8/layout/vList5"/>
    <dgm:cxn modelId="{7816A1F3-8343-4ABA-B2BD-EE13E0ACA75E}" srcId="{B58D8D2F-FF4E-4E2F-89A7-7EB7119E607F}" destId="{59C666A3-286F-4E03-94BC-3CA98EEDBDEC}" srcOrd="0" destOrd="0" parTransId="{4042341A-8181-4FB7-9F47-2706C57BFC5C}" sibTransId="{D8CFADE4-8327-4520-A378-DF47CD475DB4}"/>
    <dgm:cxn modelId="{82618056-933C-4C4C-9F3B-BAC8DB1B32BF}" type="presOf" srcId="{F9810455-4F12-466C-A6FB-2DD4A18888C4}" destId="{8E4B0AAF-61EA-4722-903C-9790E6593AB8}" srcOrd="0" destOrd="0" presId="urn:microsoft.com/office/officeart/2005/8/layout/vList5"/>
    <dgm:cxn modelId="{CCAB807E-9DF3-4C64-8FD2-2C03471F8853}" srcId="{ADC1D0C3-5099-4988-A702-3B3E78D49369}" destId="{482BC70A-73AC-4598-8235-5004D0A91B9B}" srcOrd="1" destOrd="0" parTransId="{704CF233-C6C1-4B08-9EAF-C43850E99FBE}" sibTransId="{0F3B166F-15C9-4B20-9E6E-A0BCE0E4C26E}"/>
    <dgm:cxn modelId="{49172358-ADC0-4C09-81C8-D5E96F04B588}" type="presOf" srcId="{59C666A3-286F-4E03-94BC-3CA98EEDBDEC}" destId="{E3AA49AE-6C15-4DD0-8CC6-5C204DA55A25}" srcOrd="0" destOrd="0" presId="urn:microsoft.com/office/officeart/2005/8/layout/vList5"/>
    <dgm:cxn modelId="{BC4407CC-1B95-48A3-8D77-9B490BF638CC}" type="presParOf" srcId="{EFA1763D-3C2B-482D-BB39-7FDE1683F5B9}" destId="{E25A2337-47D2-40D5-9FCA-080A299F868E}" srcOrd="0" destOrd="0" presId="urn:microsoft.com/office/officeart/2005/8/layout/vList5"/>
    <dgm:cxn modelId="{53DBAE2A-B6A8-455B-B13E-985178D713EF}" type="presParOf" srcId="{E25A2337-47D2-40D5-9FCA-080A299F868E}" destId="{E3AA49AE-6C15-4DD0-8CC6-5C204DA55A25}" srcOrd="0" destOrd="0" presId="urn:microsoft.com/office/officeart/2005/8/layout/vList5"/>
    <dgm:cxn modelId="{FFBF4ED6-0816-4421-AA5F-DFF667EE7553}" type="presParOf" srcId="{E25A2337-47D2-40D5-9FCA-080A299F868E}" destId="{10433CC8-E6D8-4437-A777-014FA7C45323}" srcOrd="1" destOrd="0" presId="urn:microsoft.com/office/officeart/2005/8/layout/vList5"/>
    <dgm:cxn modelId="{0789FF00-8092-4F91-B46D-EB9F9FABD584}" type="presParOf" srcId="{EFA1763D-3C2B-482D-BB39-7FDE1683F5B9}" destId="{B424E341-682F-4676-B171-FB54522649C4}" srcOrd="1" destOrd="0" presId="urn:microsoft.com/office/officeart/2005/8/layout/vList5"/>
    <dgm:cxn modelId="{B1C4DE77-BB5C-4161-864F-D29B42063BEA}" type="presParOf" srcId="{EFA1763D-3C2B-482D-BB39-7FDE1683F5B9}" destId="{58086CCB-A41F-494F-861C-86EC146A4021}" srcOrd="2" destOrd="0" presId="urn:microsoft.com/office/officeart/2005/8/layout/vList5"/>
    <dgm:cxn modelId="{0D77632E-8898-4554-B36C-5CDA2F7F2459}" type="presParOf" srcId="{58086CCB-A41F-494F-861C-86EC146A4021}" destId="{86306323-3F28-46E0-8040-C11CE045BF60}" srcOrd="0" destOrd="0" presId="urn:microsoft.com/office/officeart/2005/8/layout/vList5"/>
    <dgm:cxn modelId="{3E00F80C-7159-4F15-9246-294AC2A0FD9E}" type="presParOf" srcId="{58086CCB-A41F-494F-861C-86EC146A4021}" destId="{B48A8529-510C-4C8E-B8A4-C331A1455936}" srcOrd="1" destOrd="0" presId="urn:microsoft.com/office/officeart/2005/8/layout/vList5"/>
    <dgm:cxn modelId="{8F599239-5DEA-421C-9A4B-3253149E30E8}" type="presParOf" srcId="{EFA1763D-3C2B-482D-BB39-7FDE1683F5B9}" destId="{E64B01F1-1DF3-499A-878E-E760D665157B}" srcOrd="3" destOrd="0" presId="urn:microsoft.com/office/officeart/2005/8/layout/vList5"/>
    <dgm:cxn modelId="{5DB6AACD-9E59-4D5E-8FBA-C3B8BEDC2368}" type="presParOf" srcId="{EFA1763D-3C2B-482D-BB39-7FDE1683F5B9}" destId="{416F755A-AC26-42BC-B6BC-4DBB0B3D81A4}" srcOrd="4" destOrd="0" presId="urn:microsoft.com/office/officeart/2005/8/layout/vList5"/>
    <dgm:cxn modelId="{895D22F5-A4B3-45D5-A8F1-B47AB497D6E6}" type="presParOf" srcId="{416F755A-AC26-42BC-B6BC-4DBB0B3D81A4}" destId="{4A0121A9-AFEC-4997-B7B7-AD62024634E9}" srcOrd="0" destOrd="0" presId="urn:microsoft.com/office/officeart/2005/8/layout/vList5"/>
    <dgm:cxn modelId="{26E7803D-F096-44D8-950B-2CF93A731EAA}" type="presParOf" srcId="{416F755A-AC26-42BC-B6BC-4DBB0B3D81A4}" destId="{8E4B0AAF-61EA-4722-903C-9790E6593A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D6856-887D-4106-AFCA-B6A05AEF7280}" type="doc">
      <dgm:prSet loTypeId="urn:microsoft.com/office/officeart/2005/8/layout/pyramid2" loCatId="list" qsTypeId="urn:microsoft.com/office/officeart/2005/8/quickstyle/3d4" qsCatId="3D" csTypeId="urn:microsoft.com/office/officeart/2005/8/colors/accent0_1" csCatId="mainScheme" phldr="1"/>
      <dgm:spPr/>
    </dgm:pt>
    <dgm:pt modelId="{F09AB543-8450-493B-B2C9-03F6061032D0}">
      <dgm:prSet phldrT="[Texte]"/>
      <dgm:spPr/>
      <dgm:t>
        <a:bodyPr/>
        <a:lstStyle/>
        <a:p>
          <a:r>
            <a:rPr lang="fr-FR" dirty="0" smtClean="0"/>
            <a:t>Les nouveaux outils de navigation</a:t>
          </a:r>
          <a:endParaRPr lang="fr-FR" dirty="0"/>
        </a:p>
      </dgm:t>
    </dgm:pt>
    <dgm:pt modelId="{C4CC991F-502A-43CB-9254-9A37D02FD713}" type="parTrans" cxnId="{480C8854-7832-41AE-A9D5-2268A3964185}">
      <dgm:prSet/>
      <dgm:spPr/>
      <dgm:t>
        <a:bodyPr/>
        <a:lstStyle/>
        <a:p>
          <a:endParaRPr lang="fr-FR"/>
        </a:p>
      </dgm:t>
    </dgm:pt>
    <dgm:pt modelId="{9D52DB4C-EBF9-4FA2-ABDE-328DE2BE8717}" type="sibTrans" cxnId="{480C8854-7832-41AE-A9D5-2268A3964185}">
      <dgm:prSet/>
      <dgm:spPr/>
      <dgm:t>
        <a:bodyPr/>
        <a:lstStyle/>
        <a:p>
          <a:endParaRPr lang="fr-FR"/>
        </a:p>
      </dgm:t>
    </dgm:pt>
    <dgm:pt modelId="{3969779E-4E22-4CB7-909F-8B13ED42967E}">
      <dgm:prSet phldrT="[Texte]"/>
      <dgm:spPr/>
      <dgm:t>
        <a:bodyPr/>
        <a:lstStyle/>
        <a:p>
          <a:r>
            <a:rPr lang="fr-FR" dirty="0" smtClean="0"/>
            <a:t>Les buts de ces expéditions </a:t>
          </a:r>
          <a:endParaRPr lang="fr-FR" dirty="0"/>
        </a:p>
      </dgm:t>
    </dgm:pt>
    <dgm:pt modelId="{EC3027F4-4877-44CD-87C7-626109229673}" type="parTrans" cxnId="{B9054625-23FD-47D4-A763-0C4B8D39CFE9}">
      <dgm:prSet/>
      <dgm:spPr/>
      <dgm:t>
        <a:bodyPr/>
        <a:lstStyle/>
        <a:p>
          <a:endParaRPr lang="fr-FR"/>
        </a:p>
      </dgm:t>
    </dgm:pt>
    <dgm:pt modelId="{A24155E9-6708-4A27-B808-EE7E30FF867E}" type="sibTrans" cxnId="{B9054625-23FD-47D4-A763-0C4B8D39CFE9}">
      <dgm:prSet/>
      <dgm:spPr/>
      <dgm:t>
        <a:bodyPr/>
        <a:lstStyle/>
        <a:p>
          <a:endParaRPr lang="fr-FR"/>
        </a:p>
      </dgm:t>
    </dgm:pt>
    <dgm:pt modelId="{29A1984B-479E-4380-982B-2F1E28D9D894}">
      <dgm:prSet phldrT="[Texte]"/>
      <dgm:spPr/>
      <dgm:t>
        <a:bodyPr/>
        <a:lstStyle/>
        <a:p>
          <a:r>
            <a:rPr lang="fr-FR" dirty="0" smtClean="0"/>
            <a:t>La vie à bord</a:t>
          </a:r>
          <a:endParaRPr lang="fr-FR" dirty="0"/>
        </a:p>
      </dgm:t>
    </dgm:pt>
    <dgm:pt modelId="{47D8B915-4553-403B-9F44-2585CC2B5A09}" type="parTrans" cxnId="{744B063C-ECFB-47DC-860C-33991F151E0F}">
      <dgm:prSet/>
      <dgm:spPr/>
      <dgm:t>
        <a:bodyPr/>
        <a:lstStyle/>
        <a:p>
          <a:endParaRPr lang="fr-FR"/>
        </a:p>
      </dgm:t>
    </dgm:pt>
    <dgm:pt modelId="{81D379AD-9F80-445A-99CA-4CAAE6E4C46B}" type="sibTrans" cxnId="{744B063C-ECFB-47DC-860C-33991F151E0F}">
      <dgm:prSet/>
      <dgm:spPr/>
      <dgm:t>
        <a:bodyPr/>
        <a:lstStyle/>
        <a:p>
          <a:endParaRPr lang="fr-FR"/>
        </a:p>
      </dgm:t>
    </dgm:pt>
    <dgm:pt modelId="{8CBBFF14-7093-4FE0-B539-B8D049E1FD49}" type="pres">
      <dgm:prSet presAssocID="{4D9D6856-887D-4106-AFCA-B6A05AEF7280}" presName="compositeShape" presStyleCnt="0">
        <dgm:presLayoutVars>
          <dgm:dir/>
          <dgm:resizeHandles/>
        </dgm:presLayoutVars>
      </dgm:prSet>
      <dgm:spPr/>
    </dgm:pt>
    <dgm:pt modelId="{649E3527-1D2D-4D0E-A590-9DA35F3113B1}" type="pres">
      <dgm:prSet presAssocID="{4D9D6856-887D-4106-AFCA-B6A05AEF7280}" presName="pyramid" presStyleLbl="node1" presStyleIdx="0" presStyleCnt="1"/>
      <dgm:spPr/>
    </dgm:pt>
    <dgm:pt modelId="{E4A58B4C-085B-4A97-A8C6-1452D0146500}" type="pres">
      <dgm:prSet presAssocID="{4D9D6856-887D-4106-AFCA-B6A05AEF7280}" presName="theList" presStyleCnt="0"/>
      <dgm:spPr/>
    </dgm:pt>
    <dgm:pt modelId="{EF916F43-241C-4766-A89B-C2ACC1860991}" type="pres">
      <dgm:prSet presAssocID="{F09AB543-8450-493B-B2C9-03F6061032D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FCBCD0-015F-42A8-8D27-97CEC6DF9155}" type="pres">
      <dgm:prSet presAssocID="{F09AB543-8450-493B-B2C9-03F6061032D0}" presName="aSpace" presStyleCnt="0"/>
      <dgm:spPr/>
    </dgm:pt>
    <dgm:pt modelId="{DF757B7E-3981-43E6-9263-5F2C7CB8CD01}" type="pres">
      <dgm:prSet presAssocID="{3969779E-4E22-4CB7-909F-8B13ED42967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AA3E46-71B9-47DF-ABE6-24CCA5DA4AB2}" type="pres">
      <dgm:prSet presAssocID="{3969779E-4E22-4CB7-909F-8B13ED42967E}" presName="aSpace" presStyleCnt="0"/>
      <dgm:spPr/>
    </dgm:pt>
    <dgm:pt modelId="{3F3363DD-08A8-4934-9933-F61BF469C094}" type="pres">
      <dgm:prSet presAssocID="{29A1984B-479E-4380-982B-2F1E28D9D89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0DF709-F0D0-47F7-883F-6F3062046DE5}" type="pres">
      <dgm:prSet presAssocID="{29A1984B-479E-4380-982B-2F1E28D9D894}" presName="aSpace" presStyleCnt="0"/>
      <dgm:spPr/>
    </dgm:pt>
  </dgm:ptLst>
  <dgm:cxnLst>
    <dgm:cxn modelId="{952258B1-8316-49F6-A862-FC7948EEC559}" type="presOf" srcId="{3969779E-4E22-4CB7-909F-8B13ED42967E}" destId="{DF757B7E-3981-43E6-9263-5F2C7CB8CD01}" srcOrd="0" destOrd="0" presId="urn:microsoft.com/office/officeart/2005/8/layout/pyramid2"/>
    <dgm:cxn modelId="{B9054625-23FD-47D4-A763-0C4B8D39CFE9}" srcId="{4D9D6856-887D-4106-AFCA-B6A05AEF7280}" destId="{3969779E-4E22-4CB7-909F-8B13ED42967E}" srcOrd="1" destOrd="0" parTransId="{EC3027F4-4877-44CD-87C7-626109229673}" sibTransId="{A24155E9-6708-4A27-B808-EE7E30FF867E}"/>
    <dgm:cxn modelId="{480C8854-7832-41AE-A9D5-2268A3964185}" srcId="{4D9D6856-887D-4106-AFCA-B6A05AEF7280}" destId="{F09AB543-8450-493B-B2C9-03F6061032D0}" srcOrd="0" destOrd="0" parTransId="{C4CC991F-502A-43CB-9254-9A37D02FD713}" sibTransId="{9D52DB4C-EBF9-4FA2-ABDE-328DE2BE8717}"/>
    <dgm:cxn modelId="{744B063C-ECFB-47DC-860C-33991F151E0F}" srcId="{4D9D6856-887D-4106-AFCA-B6A05AEF7280}" destId="{29A1984B-479E-4380-982B-2F1E28D9D894}" srcOrd="2" destOrd="0" parTransId="{47D8B915-4553-403B-9F44-2585CC2B5A09}" sibTransId="{81D379AD-9F80-445A-99CA-4CAAE6E4C46B}"/>
    <dgm:cxn modelId="{70C441A5-7220-43F6-834B-A38A3B75447C}" type="presOf" srcId="{4D9D6856-887D-4106-AFCA-B6A05AEF7280}" destId="{8CBBFF14-7093-4FE0-B539-B8D049E1FD49}" srcOrd="0" destOrd="0" presId="urn:microsoft.com/office/officeart/2005/8/layout/pyramid2"/>
    <dgm:cxn modelId="{589F0984-10BD-4C7E-B900-FD4BF679E9F9}" type="presOf" srcId="{29A1984B-479E-4380-982B-2F1E28D9D894}" destId="{3F3363DD-08A8-4934-9933-F61BF469C094}" srcOrd="0" destOrd="0" presId="urn:microsoft.com/office/officeart/2005/8/layout/pyramid2"/>
    <dgm:cxn modelId="{6AB2E963-5A6E-4D9E-87B1-8F6CD092EE80}" type="presOf" srcId="{F09AB543-8450-493B-B2C9-03F6061032D0}" destId="{EF916F43-241C-4766-A89B-C2ACC1860991}" srcOrd="0" destOrd="0" presId="urn:microsoft.com/office/officeart/2005/8/layout/pyramid2"/>
    <dgm:cxn modelId="{802CC649-A1D5-4CEA-B70B-DE44368F7A4B}" type="presParOf" srcId="{8CBBFF14-7093-4FE0-B539-B8D049E1FD49}" destId="{649E3527-1D2D-4D0E-A590-9DA35F3113B1}" srcOrd="0" destOrd="0" presId="urn:microsoft.com/office/officeart/2005/8/layout/pyramid2"/>
    <dgm:cxn modelId="{6D4C80B1-D333-440E-B7CE-B02038EED5E7}" type="presParOf" srcId="{8CBBFF14-7093-4FE0-B539-B8D049E1FD49}" destId="{E4A58B4C-085B-4A97-A8C6-1452D0146500}" srcOrd="1" destOrd="0" presId="urn:microsoft.com/office/officeart/2005/8/layout/pyramid2"/>
    <dgm:cxn modelId="{9F707D2A-B3EE-46C4-93EF-49AB8415FC48}" type="presParOf" srcId="{E4A58B4C-085B-4A97-A8C6-1452D0146500}" destId="{EF916F43-241C-4766-A89B-C2ACC1860991}" srcOrd="0" destOrd="0" presId="urn:microsoft.com/office/officeart/2005/8/layout/pyramid2"/>
    <dgm:cxn modelId="{0892CE03-92D3-42BD-94C3-4ACB35E02FA2}" type="presParOf" srcId="{E4A58B4C-085B-4A97-A8C6-1452D0146500}" destId="{D5FCBCD0-015F-42A8-8D27-97CEC6DF9155}" srcOrd="1" destOrd="0" presId="urn:microsoft.com/office/officeart/2005/8/layout/pyramid2"/>
    <dgm:cxn modelId="{894FCE4C-CA4D-40BC-B7EB-D20ED1A524D3}" type="presParOf" srcId="{E4A58B4C-085B-4A97-A8C6-1452D0146500}" destId="{DF757B7E-3981-43E6-9263-5F2C7CB8CD01}" srcOrd="2" destOrd="0" presId="urn:microsoft.com/office/officeart/2005/8/layout/pyramid2"/>
    <dgm:cxn modelId="{FC963EC3-FBE1-4DD2-9E7A-5ED86898D91C}" type="presParOf" srcId="{E4A58B4C-085B-4A97-A8C6-1452D0146500}" destId="{61AA3E46-71B9-47DF-ABE6-24CCA5DA4AB2}" srcOrd="3" destOrd="0" presId="urn:microsoft.com/office/officeart/2005/8/layout/pyramid2"/>
    <dgm:cxn modelId="{E2FF952B-B132-41DB-94AC-C2B93785186E}" type="presParOf" srcId="{E4A58B4C-085B-4A97-A8C6-1452D0146500}" destId="{3F3363DD-08A8-4934-9933-F61BF469C094}" srcOrd="4" destOrd="0" presId="urn:microsoft.com/office/officeart/2005/8/layout/pyramid2"/>
    <dgm:cxn modelId="{6CC47EDA-4AF1-47EC-9DC3-F73EC3A06DD1}" type="presParOf" srcId="{E4A58B4C-085B-4A97-A8C6-1452D0146500}" destId="{EA0DF709-F0D0-47F7-883F-6F3062046DE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B88E13-5C01-4BC3-BAE3-C49D8DCF47CB}" type="doc">
      <dgm:prSet loTypeId="urn:microsoft.com/office/officeart/2005/8/layout/vList4#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26769FF1-9611-41C3-BFD6-FF0D24F0264E}">
      <dgm:prSet phldrT="[Texte]" custT="1"/>
      <dgm:spPr>
        <a:noFill/>
      </dgm:spPr>
      <dgm:t>
        <a:bodyPr/>
        <a:lstStyle/>
        <a:p>
          <a:r>
            <a:rPr lang="fr-FR" sz="3200" dirty="0" smtClean="0"/>
            <a:t>Ouverture: au XVIIIème siècle, l’enjeu scientifique des explorations</a:t>
          </a:r>
          <a:endParaRPr lang="fr-FR" sz="3200" dirty="0"/>
        </a:p>
      </dgm:t>
    </dgm:pt>
    <dgm:pt modelId="{4EAA5FD5-51EA-4F65-89AF-697397F01890}" type="parTrans" cxnId="{0CD9D290-643D-4460-B6D4-7FF57A101744}">
      <dgm:prSet/>
      <dgm:spPr/>
      <dgm:t>
        <a:bodyPr/>
        <a:lstStyle/>
        <a:p>
          <a:endParaRPr lang="fr-FR"/>
        </a:p>
      </dgm:t>
    </dgm:pt>
    <dgm:pt modelId="{4B1F2D46-F2ED-4501-AC42-3A692A09CC73}" type="sibTrans" cxnId="{0CD9D290-643D-4460-B6D4-7FF57A101744}">
      <dgm:prSet/>
      <dgm:spPr/>
      <dgm:t>
        <a:bodyPr/>
        <a:lstStyle/>
        <a:p>
          <a:endParaRPr lang="fr-FR"/>
        </a:p>
      </dgm:t>
    </dgm:pt>
    <dgm:pt modelId="{5E86D54E-D2B3-446C-AAE2-2DB53AC6563D}">
      <dgm:prSet phldrT="[Texte]" custT="1"/>
      <dgm:spPr>
        <a:noFill/>
      </dgm:spPr>
      <dgm:t>
        <a:bodyPr/>
        <a:lstStyle/>
        <a:p>
          <a:r>
            <a:rPr lang="fr-FR" sz="3200" dirty="0" smtClean="0"/>
            <a:t>Au menu ce soir: les aliments du Nouveau Monde</a:t>
          </a:r>
          <a:endParaRPr lang="fr-FR" sz="3200" dirty="0"/>
        </a:p>
      </dgm:t>
    </dgm:pt>
    <dgm:pt modelId="{21B685E4-CEBF-44B2-ACF3-8CA64B3F7AB1}" type="parTrans" cxnId="{1E7BADDC-6563-4834-9D38-560FA6C9D5BD}">
      <dgm:prSet/>
      <dgm:spPr/>
      <dgm:t>
        <a:bodyPr/>
        <a:lstStyle/>
        <a:p>
          <a:endParaRPr lang="fr-FR"/>
        </a:p>
      </dgm:t>
    </dgm:pt>
    <dgm:pt modelId="{D213C8A6-E967-4345-BC82-D1E8DB51F817}" type="sibTrans" cxnId="{1E7BADDC-6563-4834-9D38-560FA6C9D5BD}">
      <dgm:prSet/>
      <dgm:spPr/>
      <dgm:t>
        <a:bodyPr/>
        <a:lstStyle/>
        <a:p>
          <a:endParaRPr lang="fr-FR"/>
        </a:p>
      </dgm:t>
    </dgm:pt>
    <dgm:pt modelId="{F51DBBA1-65D1-4CDA-B279-8AEB282095BC}">
      <dgm:prSet phldrT="[Texte]" custT="1"/>
      <dgm:spPr>
        <a:noFill/>
      </dgm:spPr>
      <dgm:t>
        <a:bodyPr/>
        <a:lstStyle/>
        <a:p>
          <a:r>
            <a:rPr lang="fr-FR" sz="3200" dirty="0" smtClean="0"/>
            <a:t>Conséquences des  grandes découvertes: la traite négrière (</a:t>
          </a:r>
          <a:r>
            <a:rPr lang="fr-FR" sz="3200" dirty="0" err="1" smtClean="0"/>
            <a:t>Cf</a:t>
          </a:r>
          <a:r>
            <a:rPr lang="fr-FR" sz="3200" dirty="0" smtClean="0"/>
            <a:t> </a:t>
          </a:r>
          <a:r>
            <a:rPr lang="fr-FR" sz="3200" dirty="0" err="1" smtClean="0"/>
            <a:t>séq</a:t>
          </a:r>
          <a:r>
            <a:rPr lang="fr-FR" sz="3200" dirty="0" smtClean="0"/>
            <a:t> IV)</a:t>
          </a:r>
          <a:endParaRPr lang="fr-FR" sz="3200" dirty="0"/>
        </a:p>
      </dgm:t>
    </dgm:pt>
    <dgm:pt modelId="{EB24724C-0E36-46F1-A535-AE2B9B8B4D6D}" type="parTrans" cxnId="{C25E2AC8-63D0-4C5B-995F-9A4F913CDF3D}">
      <dgm:prSet/>
      <dgm:spPr/>
      <dgm:t>
        <a:bodyPr/>
        <a:lstStyle/>
        <a:p>
          <a:endParaRPr lang="fr-FR"/>
        </a:p>
      </dgm:t>
    </dgm:pt>
    <dgm:pt modelId="{4ABB6F86-2051-4F62-BCB2-D139A3343A79}" type="sibTrans" cxnId="{C25E2AC8-63D0-4C5B-995F-9A4F913CDF3D}">
      <dgm:prSet/>
      <dgm:spPr/>
      <dgm:t>
        <a:bodyPr/>
        <a:lstStyle/>
        <a:p>
          <a:endParaRPr lang="fr-FR"/>
        </a:p>
      </dgm:t>
    </dgm:pt>
    <dgm:pt modelId="{0FD41F78-E159-4DD4-898B-68EB1333417A}" type="pres">
      <dgm:prSet presAssocID="{E9B88E13-5C01-4BC3-BAE3-C49D8DCF47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0616ED-F24F-4A36-A919-DEB18BBE65EE}" type="pres">
      <dgm:prSet presAssocID="{26769FF1-9611-41C3-BFD6-FF0D24F0264E}" presName="comp" presStyleCnt="0"/>
      <dgm:spPr/>
      <dgm:t>
        <a:bodyPr/>
        <a:lstStyle/>
        <a:p>
          <a:endParaRPr lang="fr-FR"/>
        </a:p>
      </dgm:t>
    </dgm:pt>
    <dgm:pt modelId="{532D907B-83C9-49F9-95CB-B118EE12DD45}" type="pres">
      <dgm:prSet presAssocID="{26769FF1-9611-41C3-BFD6-FF0D24F0264E}" presName="box" presStyleLbl="node1" presStyleIdx="0" presStyleCnt="3"/>
      <dgm:spPr/>
      <dgm:t>
        <a:bodyPr/>
        <a:lstStyle/>
        <a:p>
          <a:endParaRPr lang="fr-FR"/>
        </a:p>
      </dgm:t>
    </dgm:pt>
    <dgm:pt modelId="{742B60D1-99CE-4A03-8E14-D8B57CDD02B5}" type="pres">
      <dgm:prSet presAssocID="{26769FF1-9611-41C3-BFD6-FF0D24F0264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D5618F2-5318-418C-A136-530750E28823}" type="pres">
      <dgm:prSet presAssocID="{26769FF1-9611-41C3-BFD6-FF0D24F0264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1631F4-960D-444D-8FE9-6BA80B945E1F}" type="pres">
      <dgm:prSet presAssocID="{4B1F2D46-F2ED-4501-AC42-3A692A09CC73}" presName="spacer" presStyleCnt="0"/>
      <dgm:spPr/>
      <dgm:t>
        <a:bodyPr/>
        <a:lstStyle/>
        <a:p>
          <a:endParaRPr lang="fr-FR"/>
        </a:p>
      </dgm:t>
    </dgm:pt>
    <dgm:pt modelId="{B5E0E8BA-E2D3-4E2D-B03F-9AF49930EDBF}" type="pres">
      <dgm:prSet presAssocID="{5E86D54E-D2B3-446C-AAE2-2DB53AC6563D}" presName="comp" presStyleCnt="0"/>
      <dgm:spPr/>
      <dgm:t>
        <a:bodyPr/>
        <a:lstStyle/>
        <a:p>
          <a:endParaRPr lang="fr-FR"/>
        </a:p>
      </dgm:t>
    </dgm:pt>
    <dgm:pt modelId="{439E8A99-DA93-4AE1-89CE-3367C41FB5BF}" type="pres">
      <dgm:prSet presAssocID="{5E86D54E-D2B3-446C-AAE2-2DB53AC6563D}" presName="box" presStyleLbl="node1" presStyleIdx="1" presStyleCnt="3"/>
      <dgm:spPr/>
      <dgm:t>
        <a:bodyPr/>
        <a:lstStyle/>
        <a:p>
          <a:endParaRPr lang="fr-FR"/>
        </a:p>
      </dgm:t>
    </dgm:pt>
    <dgm:pt modelId="{85A3503A-F2A0-47D8-B7E3-70AC87D3A160}" type="pres">
      <dgm:prSet presAssocID="{5E86D54E-D2B3-446C-AAE2-2DB53AC6563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3E117EE-A080-4EA3-AFEE-4F1DEAB2C39F}" type="pres">
      <dgm:prSet presAssocID="{5E86D54E-D2B3-446C-AAE2-2DB53AC6563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1551DC-FAD3-4BE7-9CCF-3D94EAE03A80}" type="pres">
      <dgm:prSet presAssocID="{D213C8A6-E967-4345-BC82-D1E8DB51F817}" presName="spacer" presStyleCnt="0"/>
      <dgm:spPr/>
      <dgm:t>
        <a:bodyPr/>
        <a:lstStyle/>
        <a:p>
          <a:endParaRPr lang="fr-FR"/>
        </a:p>
      </dgm:t>
    </dgm:pt>
    <dgm:pt modelId="{4B1149C2-0FDA-4ABB-8680-0A325C05A9F7}" type="pres">
      <dgm:prSet presAssocID="{F51DBBA1-65D1-4CDA-B279-8AEB282095BC}" presName="comp" presStyleCnt="0"/>
      <dgm:spPr/>
      <dgm:t>
        <a:bodyPr/>
        <a:lstStyle/>
        <a:p>
          <a:endParaRPr lang="fr-FR"/>
        </a:p>
      </dgm:t>
    </dgm:pt>
    <dgm:pt modelId="{D166D17D-7703-45AD-A1EB-5A09CE4F290A}" type="pres">
      <dgm:prSet presAssocID="{F51DBBA1-65D1-4CDA-B279-8AEB282095BC}" presName="box" presStyleLbl="node1" presStyleIdx="2" presStyleCnt="3"/>
      <dgm:spPr/>
      <dgm:t>
        <a:bodyPr/>
        <a:lstStyle/>
        <a:p>
          <a:endParaRPr lang="fr-FR"/>
        </a:p>
      </dgm:t>
    </dgm:pt>
    <dgm:pt modelId="{3B440456-5FEB-4688-B095-7BEB4B0EA7F3}" type="pres">
      <dgm:prSet presAssocID="{F51DBBA1-65D1-4CDA-B279-8AEB282095B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E070A35-56BB-4E20-80E9-8AC786344E82}" type="pres">
      <dgm:prSet presAssocID="{F51DBBA1-65D1-4CDA-B279-8AEB282095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3E97B9D-8C58-4096-9C65-355959B24405}" type="presOf" srcId="{5E86D54E-D2B3-446C-AAE2-2DB53AC6563D}" destId="{33E117EE-A080-4EA3-AFEE-4F1DEAB2C39F}" srcOrd="1" destOrd="0" presId="urn:microsoft.com/office/officeart/2005/8/layout/vList4#1"/>
    <dgm:cxn modelId="{C25E2AC8-63D0-4C5B-995F-9A4F913CDF3D}" srcId="{E9B88E13-5C01-4BC3-BAE3-C49D8DCF47CB}" destId="{F51DBBA1-65D1-4CDA-B279-8AEB282095BC}" srcOrd="2" destOrd="0" parTransId="{EB24724C-0E36-46F1-A535-AE2B9B8B4D6D}" sibTransId="{4ABB6F86-2051-4F62-BCB2-D139A3343A79}"/>
    <dgm:cxn modelId="{CF761EE7-78FB-4059-9ED5-34742913A80A}" type="presOf" srcId="{E9B88E13-5C01-4BC3-BAE3-C49D8DCF47CB}" destId="{0FD41F78-E159-4DD4-898B-68EB1333417A}" srcOrd="0" destOrd="0" presId="urn:microsoft.com/office/officeart/2005/8/layout/vList4#1"/>
    <dgm:cxn modelId="{F7045AB6-E3D3-4965-9EDC-5BE823878402}" type="presOf" srcId="{5E86D54E-D2B3-446C-AAE2-2DB53AC6563D}" destId="{439E8A99-DA93-4AE1-89CE-3367C41FB5BF}" srcOrd="0" destOrd="0" presId="urn:microsoft.com/office/officeart/2005/8/layout/vList4#1"/>
    <dgm:cxn modelId="{401C3811-961F-4DA5-AECB-D9CFFB0180BC}" type="presOf" srcId="{26769FF1-9611-41C3-BFD6-FF0D24F0264E}" destId="{0D5618F2-5318-418C-A136-530750E28823}" srcOrd="1" destOrd="0" presId="urn:microsoft.com/office/officeart/2005/8/layout/vList4#1"/>
    <dgm:cxn modelId="{0CD9D290-643D-4460-B6D4-7FF57A101744}" srcId="{E9B88E13-5C01-4BC3-BAE3-C49D8DCF47CB}" destId="{26769FF1-9611-41C3-BFD6-FF0D24F0264E}" srcOrd="0" destOrd="0" parTransId="{4EAA5FD5-51EA-4F65-89AF-697397F01890}" sibTransId="{4B1F2D46-F2ED-4501-AC42-3A692A09CC73}"/>
    <dgm:cxn modelId="{D767D55A-4B81-4F2B-969C-33A77167AD39}" type="presOf" srcId="{F51DBBA1-65D1-4CDA-B279-8AEB282095BC}" destId="{D166D17D-7703-45AD-A1EB-5A09CE4F290A}" srcOrd="0" destOrd="0" presId="urn:microsoft.com/office/officeart/2005/8/layout/vList4#1"/>
    <dgm:cxn modelId="{84993116-1246-4C2A-86E8-68C2342FD1D3}" type="presOf" srcId="{26769FF1-9611-41C3-BFD6-FF0D24F0264E}" destId="{532D907B-83C9-49F9-95CB-B118EE12DD45}" srcOrd="0" destOrd="0" presId="urn:microsoft.com/office/officeart/2005/8/layout/vList4#1"/>
    <dgm:cxn modelId="{1E7BADDC-6563-4834-9D38-560FA6C9D5BD}" srcId="{E9B88E13-5C01-4BC3-BAE3-C49D8DCF47CB}" destId="{5E86D54E-D2B3-446C-AAE2-2DB53AC6563D}" srcOrd="1" destOrd="0" parTransId="{21B685E4-CEBF-44B2-ACF3-8CA64B3F7AB1}" sibTransId="{D213C8A6-E967-4345-BC82-D1E8DB51F817}"/>
    <dgm:cxn modelId="{3C6FA468-F078-49C4-B224-903035CEF069}" type="presOf" srcId="{F51DBBA1-65D1-4CDA-B279-8AEB282095BC}" destId="{3E070A35-56BB-4E20-80E9-8AC786344E82}" srcOrd="1" destOrd="0" presId="urn:microsoft.com/office/officeart/2005/8/layout/vList4#1"/>
    <dgm:cxn modelId="{F363BD5F-6E84-4F3D-A36D-5819B9FDEB90}" type="presParOf" srcId="{0FD41F78-E159-4DD4-898B-68EB1333417A}" destId="{B30616ED-F24F-4A36-A919-DEB18BBE65EE}" srcOrd="0" destOrd="0" presId="urn:microsoft.com/office/officeart/2005/8/layout/vList4#1"/>
    <dgm:cxn modelId="{92D768A1-931B-4EA1-9377-8138FF1E8FDA}" type="presParOf" srcId="{B30616ED-F24F-4A36-A919-DEB18BBE65EE}" destId="{532D907B-83C9-49F9-95CB-B118EE12DD45}" srcOrd="0" destOrd="0" presId="urn:microsoft.com/office/officeart/2005/8/layout/vList4#1"/>
    <dgm:cxn modelId="{CCAE7DBF-1F92-4304-B591-2FE2C6F78543}" type="presParOf" srcId="{B30616ED-F24F-4A36-A919-DEB18BBE65EE}" destId="{742B60D1-99CE-4A03-8E14-D8B57CDD02B5}" srcOrd="1" destOrd="0" presId="urn:microsoft.com/office/officeart/2005/8/layout/vList4#1"/>
    <dgm:cxn modelId="{333EC1C5-81EC-40C3-A232-71BC8BE5DB18}" type="presParOf" srcId="{B30616ED-F24F-4A36-A919-DEB18BBE65EE}" destId="{0D5618F2-5318-418C-A136-530750E28823}" srcOrd="2" destOrd="0" presId="urn:microsoft.com/office/officeart/2005/8/layout/vList4#1"/>
    <dgm:cxn modelId="{D5EDFCD8-0881-4A77-9020-41F8808EC138}" type="presParOf" srcId="{0FD41F78-E159-4DD4-898B-68EB1333417A}" destId="{871631F4-960D-444D-8FE9-6BA80B945E1F}" srcOrd="1" destOrd="0" presId="urn:microsoft.com/office/officeart/2005/8/layout/vList4#1"/>
    <dgm:cxn modelId="{3E75A921-8D0E-468F-BC91-05EBAF2DF075}" type="presParOf" srcId="{0FD41F78-E159-4DD4-898B-68EB1333417A}" destId="{B5E0E8BA-E2D3-4E2D-B03F-9AF49930EDBF}" srcOrd="2" destOrd="0" presId="urn:microsoft.com/office/officeart/2005/8/layout/vList4#1"/>
    <dgm:cxn modelId="{058C2221-6AC6-47BA-9BA9-6B54BCDEE34F}" type="presParOf" srcId="{B5E0E8BA-E2D3-4E2D-B03F-9AF49930EDBF}" destId="{439E8A99-DA93-4AE1-89CE-3367C41FB5BF}" srcOrd="0" destOrd="0" presId="urn:microsoft.com/office/officeart/2005/8/layout/vList4#1"/>
    <dgm:cxn modelId="{E455403D-C400-4AB7-9CB9-D997A7F699BA}" type="presParOf" srcId="{B5E0E8BA-E2D3-4E2D-B03F-9AF49930EDBF}" destId="{85A3503A-F2A0-47D8-B7E3-70AC87D3A160}" srcOrd="1" destOrd="0" presId="urn:microsoft.com/office/officeart/2005/8/layout/vList4#1"/>
    <dgm:cxn modelId="{05946C5B-D35C-4465-84BA-E74C0AC560B7}" type="presParOf" srcId="{B5E0E8BA-E2D3-4E2D-B03F-9AF49930EDBF}" destId="{33E117EE-A080-4EA3-AFEE-4F1DEAB2C39F}" srcOrd="2" destOrd="0" presId="urn:microsoft.com/office/officeart/2005/8/layout/vList4#1"/>
    <dgm:cxn modelId="{037374F5-027C-4820-B78F-183E8EBC440C}" type="presParOf" srcId="{0FD41F78-E159-4DD4-898B-68EB1333417A}" destId="{BD1551DC-FAD3-4BE7-9CCF-3D94EAE03A80}" srcOrd="3" destOrd="0" presId="urn:microsoft.com/office/officeart/2005/8/layout/vList4#1"/>
    <dgm:cxn modelId="{DBE14F95-DE4B-4726-A0A5-7356C4A0B319}" type="presParOf" srcId="{0FD41F78-E159-4DD4-898B-68EB1333417A}" destId="{4B1149C2-0FDA-4ABB-8680-0A325C05A9F7}" srcOrd="4" destOrd="0" presId="urn:microsoft.com/office/officeart/2005/8/layout/vList4#1"/>
    <dgm:cxn modelId="{2C2F873D-CA00-4881-B330-432CAE78E504}" type="presParOf" srcId="{4B1149C2-0FDA-4ABB-8680-0A325C05A9F7}" destId="{D166D17D-7703-45AD-A1EB-5A09CE4F290A}" srcOrd="0" destOrd="0" presId="urn:microsoft.com/office/officeart/2005/8/layout/vList4#1"/>
    <dgm:cxn modelId="{5016425A-8304-41CD-B94A-649D77461372}" type="presParOf" srcId="{4B1149C2-0FDA-4ABB-8680-0A325C05A9F7}" destId="{3B440456-5FEB-4688-B095-7BEB4B0EA7F3}" srcOrd="1" destOrd="0" presId="urn:microsoft.com/office/officeart/2005/8/layout/vList4#1"/>
    <dgm:cxn modelId="{6D006B93-E5BA-4061-82FE-E4ED11ED074A}" type="presParOf" srcId="{4B1149C2-0FDA-4ABB-8680-0A325C05A9F7}" destId="{3E070A35-56BB-4E20-80E9-8AC786344E82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33CC8-E6D8-4437-A777-014FA7C45323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Un ordinateur (1/2 élèves)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DVD-ROM Les Grandes Découvertes</a:t>
          </a:r>
          <a:endParaRPr lang="fr-FR" sz="1600" kern="1200" dirty="0"/>
        </a:p>
      </dsp:txBody>
      <dsp:txXfrm rot="-5400000">
        <a:off x="2962656" y="205028"/>
        <a:ext cx="5209983" cy="1052927"/>
      </dsp:txXfrm>
    </dsp:sp>
    <dsp:sp modelId="{E3AA49AE-6C15-4DD0-8CC6-5C204DA55A25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Matériel informatique</a:t>
          </a:r>
          <a:endParaRPr lang="fr-FR" sz="3500" kern="1200" dirty="0"/>
        </a:p>
      </dsp:txBody>
      <dsp:txXfrm>
        <a:off x="71201" y="73410"/>
        <a:ext cx="2820254" cy="1316160"/>
      </dsp:txXfrm>
    </dsp:sp>
    <dsp:sp modelId="{B48A8529-510C-4C8E-B8A4-C331A1455936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Feuille de route (consignes)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Carte vierge+ crayons de couleurs ou logiciel </a:t>
          </a:r>
          <a:r>
            <a:rPr lang="fr-FR" sz="1600" kern="1200" dirty="0" err="1" smtClean="0"/>
            <a:t>cartoo</a:t>
          </a:r>
          <a:r>
            <a:rPr lang="fr-FR" sz="1600" kern="1200" dirty="0" smtClean="0"/>
            <a:t> à télécharger librement (avec </a:t>
          </a:r>
          <a:r>
            <a:rPr lang="fr-FR" sz="1600" kern="1200" dirty="0" err="1" smtClean="0"/>
            <a:t>openoffice</a:t>
          </a:r>
          <a:r>
            <a:rPr lang="fr-FR" sz="1600" kern="1200" dirty="0" smtClean="0"/>
            <a:t>)</a:t>
          </a:r>
          <a:endParaRPr lang="fr-FR" sz="1600" kern="1200" dirty="0"/>
        </a:p>
      </dsp:txBody>
      <dsp:txXfrm rot="-5400000">
        <a:off x="2962656" y="1736518"/>
        <a:ext cx="5209983" cy="1052927"/>
      </dsp:txXfrm>
    </dsp:sp>
    <dsp:sp modelId="{86306323-3F28-46E0-8040-C11CE045BF60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Fiches de travail élèves</a:t>
          </a:r>
          <a:endParaRPr lang="fr-FR" sz="3500" kern="1200" dirty="0"/>
        </a:p>
      </dsp:txBody>
      <dsp:txXfrm>
        <a:off x="71201" y="1604901"/>
        <a:ext cx="2820254" cy="1316160"/>
      </dsp:txXfrm>
    </dsp:sp>
    <dsp:sp modelId="{8E4B0AAF-61EA-4722-903C-9790E6593AB8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1-Compléter carte, légende et tableau (les voyages des grands explorateurs)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2-Réponses aux questions thématiques à partir du CD-Rom</a:t>
          </a:r>
          <a:endParaRPr lang="fr-FR" sz="1600" kern="1200" dirty="0"/>
        </a:p>
      </dsp:txBody>
      <dsp:txXfrm rot="-5400000">
        <a:off x="2962656" y="3268008"/>
        <a:ext cx="5209983" cy="1052927"/>
      </dsp:txXfrm>
    </dsp:sp>
    <dsp:sp modelId="{4A0121A9-AFEC-4997-B7B7-AD62024634E9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Activités</a:t>
          </a:r>
          <a:endParaRPr lang="fr-FR" sz="3500" kern="1200" dirty="0"/>
        </a:p>
      </dsp:txBody>
      <dsp:txXfrm>
        <a:off x="71201" y="3136391"/>
        <a:ext cx="2820254" cy="131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E3527-1D2D-4D0E-A590-9DA35F3113B1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16F43-241C-4766-A89B-C2ACC1860991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Les nouveaux outils de navigation</a:t>
          </a:r>
          <a:endParaRPr lang="fr-FR" sz="2300" kern="1200" dirty="0"/>
        </a:p>
      </dsp:txBody>
      <dsp:txXfrm>
        <a:off x="2790161" y="455544"/>
        <a:ext cx="2547676" cy="868101"/>
      </dsp:txXfrm>
    </dsp:sp>
    <dsp:sp modelId="{DF757B7E-3981-43E6-9263-5F2C7CB8CD01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Les buts de ces expéditions </a:t>
          </a:r>
          <a:endParaRPr lang="fr-FR" sz="2300" kern="1200" dirty="0"/>
        </a:p>
      </dsp:txBody>
      <dsp:txXfrm>
        <a:off x="2790161" y="1537822"/>
        <a:ext cx="2547676" cy="868101"/>
      </dsp:txXfrm>
    </dsp:sp>
    <dsp:sp modelId="{3F3363DD-08A8-4934-9933-F61BF469C094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La vie à bord</a:t>
          </a:r>
          <a:endParaRPr lang="fr-FR" sz="2300" kern="1200" dirty="0"/>
        </a:p>
      </dsp:txBody>
      <dsp:txXfrm>
        <a:off x="2790161" y="2620101"/>
        <a:ext cx="2547676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D907B-83C9-49F9-95CB-B118EE12DD45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Ouverture: au XVIIIème siècle, l’enjeu scientifique des explorations</a:t>
          </a:r>
          <a:endParaRPr lang="fr-FR" sz="3200" kern="1200" dirty="0"/>
        </a:p>
      </dsp:txBody>
      <dsp:txXfrm>
        <a:off x="1346200" y="0"/>
        <a:ext cx="4749800" cy="1269999"/>
      </dsp:txXfrm>
    </dsp:sp>
    <dsp:sp modelId="{742B60D1-99CE-4A03-8E14-D8B57CDD02B5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9E8A99-DA93-4AE1-89CE-3367C41FB5BF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Au menu ce soir: les aliments du Nouveau Monde</a:t>
          </a:r>
          <a:endParaRPr lang="fr-FR" sz="3200" kern="1200" dirty="0"/>
        </a:p>
      </dsp:txBody>
      <dsp:txXfrm>
        <a:off x="1346200" y="1396999"/>
        <a:ext cx="4749800" cy="1269999"/>
      </dsp:txXfrm>
    </dsp:sp>
    <dsp:sp modelId="{85A3503A-F2A0-47D8-B7E3-70AC87D3A160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66D17D-7703-45AD-A1EB-5A09CE4F290A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Conséquences des  grandes découvertes: la traite négrière (</a:t>
          </a:r>
          <a:r>
            <a:rPr lang="fr-FR" sz="3200" kern="1200" dirty="0" err="1" smtClean="0"/>
            <a:t>Cf</a:t>
          </a:r>
          <a:r>
            <a:rPr lang="fr-FR" sz="3200" kern="1200" dirty="0" smtClean="0"/>
            <a:t> </a:t>
          </a:r>
          <a:r>
            <a:rPr lang="fr-FR" sz="3200" kern="1200" dirty="0" err="1" smtClean="0"/>
            <a:t>séq</a:t>
          </a:r>
          <a:r>
            <a:rPr lang="fr-FR" sz="3200" kern="1200" dirty="0" smtClean="0"/>
            <a:t> IV)</a:t>
          </a:r>
          <a:endParaRPr lang="fr-FR" sz="3200" kern="1200" dirty="0"/>
        </a:p>
      </dsp:txBody>
      <dsp:txXfrm>
        <a:off x="1346200" y="2793999"/>
        <a:ext cx="4749800" cy="1269999"/>
      </dsp:txXfrm>
    </dsp:sp>
    <dsp:sp modelId="{3B440456-5FEB-4688-B095-7BEB4B0EA7F3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1FC90-5C95-4654-A7CD-4FB941D9389A}" type="datetimeFigureOut">
              <a:rPr lang="fr-FR" smtClean="0"/>
              <a:pPr/>
              <a:t>05/07/2012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99E6-FE0D-4152-A875-4F415B27C1E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27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.fr/PlayFlash.asp?ID=MOD_DEC_000.sw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775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46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http://www.youtube.com/watch?v=W7AbeByDIT8</a:t>
            </a:r>
          </a:p>
          <a:p>
            <a:r>
              <a:rPr lang="fr-FR" dirty="0" smtClean="0"/>
              <a:t>Mis en ligne par classepamhttp://www.realisonsleurope.fr/presentation-classe-PAM</a:t>
            </a:r>
          </a:p>
          <a:p>
            <a:r>
              <a:rPr lang="fr-FR" dirty="0" smtClean="0"/>
              <a:t>Durée: 11’31</a:t>
            </a:r>
          </a:p>
          <a:p>
            <a:r>
              <a:rPr lang="fr-FR" dirty="0" smtClean="0"/>
              <a:t>65 861 Ko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7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DVD ROM de Manuel </a:t>
            </a:r>
            <a:r>
              <a:rPr lang="fr-FR" dirty="0" err="1" smtClean="0"/>
              <a:t>Segura,accessible</a:t>
            </a:r>
            <a:r>
              <a:rPr lang="fr-FR" baseline="0" dirty="0" smtClean="0"/>
              <a:t> sur le site de l’académie de Poitiers, Odyssée, Poids 9Mo, </a:t>
            </a:r>
            <a:r>
              <a:rPr lang="fr-FR" baseline="0" dirty="0" err="1" smtClean="0"/>
              <a:t>Mediator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25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carte Alain </a:t>
            </a:r>
            <a:r>
              <a:rPr lang="fr-FR" dirty="0" err="1" smtClean="0"/>
              <a:t>Huot</a:t>
            </a:r>
            <a:r>
              <a:rPr lang="fr-FR" dirty="0" smtClean="0"/>
              <a:t>,</a:t>
            </a:r>
            <a:r>
              <a:rPr lang="fr-FR" baseline="0" dirty="0" smtClean="0"/>
              <a:t> logiciel </a:t>
            </a:r>
            <a:r>
              <a:rPr lang="fr-FR" baseline="0" dirty="0" err="1" smtClean="0"/>
              <a:t>cartoo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316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hlinkClick r:id="rId3"/>
              </a:rPr>
              <a:t>http://www.memo.fr/PlayFlash.asp?ID=MOD_DEC_000.swf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98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1-Boussole</a:t>
            </a:r>
          </a:p>
          <a:p>
            <a:r>
              <a:rPr lang="fr-FR" dirty="0" smtClean="0"/>
              <a:t>Image 2-Astrolabe arabe du IXème </a:t>
            </a:r>
            <a:r>
              <a:rPr lang="fr-FR" dirty="0" err="1" smtClean="0"/>
              <a:t>siècle-source:BNF</a:t>
            </a:r>
            <a:r>
              <a:rPr lang="fr-FR" baseline="0" dirty="0" smtClean="0"/>
              <a:t> http://multimedia.bnf.fr/visiterichelieu/grand/cp01.htm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4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24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17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61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</a:t>
            </a:r>
            <a:r>
              <a:rPr lang="fr-FR" dirty="0" err="1" smtClean="0"/>
              <a:t>bnf</a:t>
            </a:r>
            <a:r>
              <a:rPr lang="fr-FR" dirty="0" smtClean="0"/>
              <a:t>, </a:t>
            </a:r>
            <a:r>
              <a:rPr lang="fr-FR" dirty="0" err="1" smtClean="0"/>
              <a:t>Gallica</a:t>
            </a:r>
            <a:endParaRPr lang="fr-FR" dirty="0" smtClean="0"/>
          </a:p>
          <a:p>
            <a:r>
              <a:rPr lang="fr-FR" dirty="0" smtClean="0"/>
              <a:t>Titre:</a:t>
            </a:r>
            <a:r>
              <a:rPr lang="fr-FR" baseline="0" dirty="0" smtClean="0"/>
              <a:t> </a:t>
            </a:r>
            <a:r>
              <a:rPr lang="fr-FR" dirty="0" smtClean="0"/>
              <a:t>Atlas nautique de l'Océan Atlantique Nord-Est et de la Mer Méditerranée, J F Roussin</a:t>
            </a:r>
          </a:p>
          <a:p>
            <a:r>
              <a:rPr lang="fr-FR" dirty="0" smtClean="0"/>
              <a:t>http://gallica.bnf.fr/ark:/12148/btv1b55002584c/f1.item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299E6-FE0D-4152-A875-4F415B27C1E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73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370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708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592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021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7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239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117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102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370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37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47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05/07/2012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008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hyperlink" Target="http://www.ac-creteil.fr/lecturecollinet/uneshistoriques/decouv3.htm" TargetMode="External"/><Relationship Id="rId5" Type="http://schemas.openxmlformats.org/officeDocument/2006/relationships/slide" Target="slide14.xml"/><Relationship Id="rId10" Type="http://schemas.openxmlformats.org/officeDocument/2006/relationships/hyperlink" Target="http://www.et-demain-en-classe.org/avecquoi/fardesynt/H41.htm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multimedia.bnf.fr/visiterichelieu/grand/cp01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8.xml"/><Relationship Id="rId7" Type="http://schemas.openxmlformats.org/officeDocument/2006/relationships/hyperlink" Target="http://www.et-demain-enclasse.org/avecquoi/fardesynt/H41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19.xml"/><Relationship Id="rId10" Type="http://schemas.openxmlformats.org/officeDocument/2006/relationships/hyperlink" Target="http://netia59a.ac-lille.fr/av-fourmies/SOUFOU/ressour/claspupi/contrib/histoire/decouvertes2/caravelle/caravelle.html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2.ac-poitiers.fr/hist_geo/spip.php?article58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://www.youtube.com/watch?v=W7AbeByDIT8" TargetMode="External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.fr/PlayFlash.asp?ID=MOD_DEC_000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4320480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latin typeface="Comic Sans MS" pitchFamily="66" charset="0"/>
              </a:rPr>
              <a:t>Séance 2-Les Européens à la découverte du monde </a:t>
            </a:r>
            <a:br>
              <a:rPr lang="fr-FR" sz="4000" b="1" dirty="0" smtClean="0">
                <a:latin typeface="Comic Sans MS" pitchFamily="66" charset="0"/>
              </a:rPr>
            </a:br>
            <a:r>
              <a:rPr lang="fr-FR" sz="4000" b="1" dirty="0" smtClean="0">
                <a:latin typeface="Comic Sans MS" pitchFamily="66" charset="0"/>
              </a:rPr>
              <a:t>(fin du XVème au XVIème siècle) 2h</a:t>
            </a:r>
            <a:endParaRPr lang="fr-F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ZoneTexte 5"/>
          <p:cNvSpPr txBox="1">
            <a:spLocks noChangeArrowheads="1"/>
          </p:cNvSpPr>
          <p:nvPr/>
        </p:nvSpPr>
        <p:spPr bwMode="auto">
          <a:xfrm>
            <a:off x="142875" y="1571625"/>
            <a:ext cx="8858250" cy="332398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AutoNum type="alphaUcParenR"/>
            </a:pPr>
            <a:r>
              <a:rPr lang="en-CA" sz="2800" b="1" dirty="0">
                <a:latin typeface="Constantia" pitchFamily="18" charset="0"/>
              </a:rPr>
              <a:t>John Cabot		</a:t>
            </a:r>
            <a:r>
              <a:rPr lang="en-CA" sz="2800" b="1" dirty="0" smtClean="0">
                <a:latin typeface="Constantia" pitchFamily="18" charset="0"/>
              </a:rPr>
              <a:t>	1</a:t>
            </a:r>
            <a:r>
              <a:rPr lang="en-CA" sz="2800" b="1" dirty="0">
                <a:latin typeface="Constantia" pitchFamily="18" charset="0"/>
              </a:rPr>
              <a:t>) </a:t>
            </a:r>
            <a:r>
              <a:rPr lang="en-CA" sz="2800" b="1" dirty="0" err="1">
                <a:latin typeface="Constantia" pitchFamily="18" charset="0"/>
              </a:rPr>
              <a:t>a</a:t>
            </a:r>
            <a:r>
              <a:rPr lang="en-CA" sz="2800" b="1" dirty="0" err="1" smtClean="0">
                <a:latin typeface="Constantia" pitchFamily="18" charset="0"/>
              </a:rPr>
              <a:t>tteint</a:t>
            </a:r>
            <a:r>
              <a:rPr lang="en-CA" sz="2800" b="1" dirty="0" smtClean="0">
                <a:latin typeface="Constantia" pitchFamily="18" charset="0"/>
              </a:rPr>
              <a:t> </a:t>
            </a:r>
            <a:r>
              <a:rPr lang="en-CA" sz="2800" b="1" dirty="0">
                <a:latin typeface="Constantia" pitchFamily="18" charset="0"/>
              </a:rPr>
              <a:t>les </a:t>
            </a:r>
            <a:r>
              <a:rPr lang="en-CA" sz="2800" b="1" dirty="0" err="1">
                <a:latin typeface="Constantia" pitchFamily="18" charset="0"/>
              </a:rPr>
              <a:t>Indes</a:t>
            </a:r>
            <a:r>
              <a:rPr lang="en-CA" sz="2800" b="1" dirty="0">
                <a:latin typeface="Constantia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FontTx/>
              <a:buAutoNum type="alphaUcParenR"/>
            </a:pPr>
            <a:r>
              <a:rPr lang="en-CA" sz="2800" b="1" dirty="0">
                <a:latin typeface="Constantia" pitchFamily="18" charset="0"/>
              </a:rPr>
              <a:t>Jacques Cartier	</a:t>
            </a:r>
            <a:r>
              <a:rPr lang="en-CA" sz="2800" b="1" dirty="0" smtClean="0">
                <a:latin typeface="Constantia" pitchFamily="18" charset="0"/>
              </a:rPr>
              <a:t>	2) </a:t>
            </a:r>
            <a:r>
              <a:rPr lang="en-CA" sz="2800" b="1" dirty="0" err="1" smtClean="0">
                <a:latin typeface="Constantia" pitchFamily="18" charset="0"/>
              </a:rPr>
              <a:t>atteint</a:t>
            </a:r>
            <a:r>
              <a:rPr lang="en-CA" sz="2800" b="1" dirty="0" smtClean="0">
                <a:latin typeface="Constantia" pitchFamily="18" charset="0"/>
              </a:rPr>
              <a:t> Terre-</a:t>
            </a:r>
            <a:r>
              <a:rPr lang="en-CA" sz="2800" b="1" dirty="0" err="1" smtClean="0">
                <a:latin typeface="Constantia" pitchFamily="18" charset="0"/>
              </a:rPr>
              <a:t>Neuve</a:t>
            </a:r>
            <a:endParaRPr lang="en-CA" sz="2800" b="1" dirty="0" smtClean="0">
              <a:latin typeface="Constantia" pitchFamily="18" charset="0"/>
            </a:endParaRPr>
          </a:p>
          <a:p>
            <a:pPr algn="just" eaLnBrk="1" hangingPunct="1">
              <a:lnSpc>
                <a:spcPct val="150000"/>
              </a:lnSpc>
              <a:buFontTx/>
              <a:buAutoNum type="alphaUcParenR"/>
            </a:pPr>
            <a:r>
              <a:rPr lang="en-CA" sz="2800" b="1" dirty="0" smtClean="0">
                <a:latin typeface="Constantia" pitchFamily="18" charset="0"/>
              </a:rPr>
              <a:t>Vasco </a:t>
            </a:r>
            <a:r>
              <a:rPr lang="en-CA" sz="2800" b="1" dirty="0">
                <a:latin typeface="Constantia" pitchFamily="18" charset="0"/>
              </a:rPr>
              <a:t>de Gama		</a:t>
            </a:r>
            <a:r>
              <a:rPr lang="en-CA" sz="2800" b="1" dirty="0" smtClean="0">
                <a:latin typeface="Constantia" pitchFamily="18" charset="0"/>
              </a:rPr>
              <a:t>3</a:t>
            </a:r>
            <a:r>
              <a:rPr lang="en-CA" sz="2800" b="1" dirty="0">
                <a:latin typeface="Constantia" pitchFamily="18" charset="0"/>
              </a:rPr>
              <a:t>) </a:t>
            </a:r>
            <a:r>
              <a:rPr lang="en-CA" sz="2800" b="1" dirty="0" smtClean="0">
                <a:latin typeface="Constantia" pitchFamily="18" charset="0"/>
              </a:rPr>
              <a:t>fait </a:t>
            </a:r>
            <a:r>
              <a:rPr lang="en-CA" sz="2800" b="1" dirty="0">
                <a:latin typeface="Constantia" pitchFamily="18" charset="0"/>
              </a:rPr>
              <a:t>le tour du monde</a:t>
            </a:r>
          </a:p>
          <a:p>
            <a:pPr algn="just" eaLnBrk="1" hangingPunct="1">
              <a:lnSpc>
                <a:spcPct val="150000"/>
              </a:lnSpc>
              <a:buFontTx/>
              <a:buAutoNum type="alphaUcParenR"/>
            </a:pPr>
            <a:r>
              <a:rPr lang="en-CA" sz="2800" b="1" dirty="0">
                <a:latin typeface="Constantia" pitchFamily="18" charset="0"/>
              </a:rPr>
              <a:t>Christophe </a:t>
            </a:r>
            <a:r>
              <a:rPr lang="en-CA" sz="2800" b="1" dirty="0" err="1" smtClean="0">
                <a:latin typeface="Constantia" pitchFamily="18" charset="0"/>
              </a:rPr>
              <a:t>Colomb</a:t>
            </a:r>
            <a:r>
              <a:rPr lang="en-CA" sz="2800" b="1" dirty="0" smtClean="0">
                <a:latin typeface="Constantia" pitchFamily="18" charset="0"/>
              </a:rPr>
              <a:t>         4</a:t>
            </a:r>
            <a:r>
              <a:rPr lang="en-CA" sz="2800" b="1" dirty="0">
                <a:latin typeface="Constantia" pitchFamily="18" charset="0"/>
              </a:rPr>
              <a:t>) </a:t>
            </a:r>
            <a:r>
              <a:rPr lang="en-CA" sz="2800" b="1" dirty="0" err="1">
                <a:latin typeface="Constantia" pitchFamily="18" charset="0"/>
              </a:rPr>
              <a:t>d</a:t>
            </a:r>
            <a:r>
              <a:rPr lang="en-CA" sz="2800" b="1" dirty="0" err="1" smtClean="0">
                <a:latin typeface="Constantia" pitchFamily="18" charset="0"/>
              </a:rPr>
              <a:t>écouvre</a:t>
            </a:r>
            <a:r>
              <a:rPr lang="en-CA" sz="2800" b="1" dirty="0" smtClean="0">
                <a:latin typeface="Constantia" pitchFamily="18" charset="0"/>
              </a:rPr>
              <a:t> </a:t>
            </a:r>
            <a:r>
              <a:rPr lang="en-CA" sz="2800" b="1" dirty="0" err="1" smtClean="0">
                <a:latin typeface="Constantia" pitchFamily="18" charset="0"/>
              </a:rPr>
              <a:t>l’Amérique</a:t>
            </a:r>
            <a:endParaRPr lang="en-CA" sz="2800" b="1" dirty="0" smtClean="0">
              <a:latin typeface="Constantia" pitchFamily="18" charset="0"/>
            </a:endParaRPr>
          </a:p>
          <a:p>
            <a:pPr algn="just" eaLnBrk="1" hangingPunct="1">
              <a:lnSpc>
                <a:spcPct val="150000"/>
              </a:lnSpc>
              <a:buFontTx/>
              <a:buAutoNum type="alphaUcParenR"/>
            </a:pPr>
            <a:r>
              <a:rPr lang="en-CA" sz="2800" b="1" dirty="0" err="1" smtClean="0">
                <a:latin typeface="Constantia" pitchFamily="18" charset="0"/>
              </a:rPr>
              <a:t>Fernand</a:t>
            </a:r>
            <a:r>
              <a:rPr lang="en-CA" sz="2800" b="1" dirty="0" smtClean="0">
                <a:latin typeface="Constantia" pitchFamily="18" charset="0"/>
              </a:rPr>
              <a:t> </a:t>
            </a:r>
            <a:r>
              <a:rPr lang="en-CA" sz="2800" b="1" dirty="0">
                <a:latin typeface="Constantia" pitchFamily="18" charset="0"/>
              </a:rPr>
              <a:t>de Magellan	5) a</a:t>
            </a:r>
            <a:r>
              <a:rPr lang="en-CA" sz="2800" b="1" dirty="0" smtClean="0">
                <a:latin typeface="Constantia" pitchFamily="18" charset="0"/>
              </a:rPr>
              <a:t>rrive au Québec</a:t>
            </a:r>
            <a:endParaRPr lang="en-CA" sz="2800" b="1" dirty="0">
              <a:latin typeface="Constantia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786063" y="2000250"/>
            <a:ext cx="1928812" cy="5715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6200000" flipH="1">
            <a:off x="3250406" y="2750344"/>
            <a:ext cx="1643063" cy="15716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286125" y="2143125"/>
            <a:ext cx="1357313" cy="121443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143375" y="3929063"/>
            <a:ext cx="642938" cy="1587"/>
          </a:xfrm>
          <a:prstGeom prst="straightConnector1">
            <a:avLst/>
          </a:prstGeom>
          <a:ln w="28575">
            <a:solidFill>
              <a:srgbClr val="FA800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 flipH="1" flipV="1">
            <a:off x="3893344" y="3750469"/>
            <a:ext cx="1285875" cy="5000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QUIZZ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875" y="672536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Consigne</a:t>
            </a:r>
            <a:r>
              <a:rPr lang="fr-FR" sz="2800" dirty="0" smtClean="0"/>
              <a:t>: Faites correspondre chaque grand navigateur avec le territoire qu’il a atteint.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694922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4963" y="1495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Les progrès techniques de la navigation</a:t>
            </a:r>
            <a:endParaRPr lang="fr-FR" b="1" dirty="0"/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795"/>
            <a:ext cx="24860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3174"/>
            <a:ext cx="2948427" cy="33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multimedia.bnf.fr/visiterichelieu/images/3/cp0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59415"/>
            <a:ext cx="2578639" cy="32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9" y="4797152"/>
            <a:ext cx="25786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9"/>
              </a:rPr>
              <a:t>http://</a:t>
            </a:r>
            <a:r>
              <a:rPr lang="fr-FR" sz="1000" dirty="0" smtClean="0">
                <a:hlinkClick r:id="rId9"/>
              </a:rPr>
              <a:t>multimedia.bnf.fr/visiterichelieu/grand/cp01.htm</a:t>
            </a:r>
            <a:endParaRPr lang="fr-FR" sz="1000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4803463"/>
            <a:ext cx="24860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10"/>
              </a:rPr>
              <a:t>http://</a:t>
            </a:r>
            <a:r>
              <a:rPr lang="fr-FR" sz="1000" dirty="0" smtClean="0">
                <a:hlinkClick r:id="rId10"/>
              </a:rPr>
              <a:t>www.et-demain-en-classe.org/avecquoi/fardesynt/H41.htm</a:t>
            </a:r>
            <a:endParaRPr lang="fr-FR" sz="1000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96136" y="4797152"/>
            <a:ext cx="2948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11"/>
              </a:rPr>
              <a:t>http://</a:t>
            </a:r>
            <a:r>
              <a:rPr lang="fr-FR" sz="1000" dirty="0" smtClean="0">
                <a:hlinkClick r:id="rId11"/>
              </a:rPr>
              <a:t>www.ac-creteil.fr/lecturecollinet/uneshistoriques/decouv3.htm</a:t>
            </a:r>
            <a:endParaRPr lang="fr-FR" sz="1000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5628149"/>
            <a:ext cx="8565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Quels sont les instruments de navigation qui ont aidé les grands navigateurs de cette époque à atteindre de nouveaux territoires? </a:t>
            </a:r>
            <a:r>
              <a:rPr lang="fr-FR" dirty="0" smtClean="0"/>
              <a:t>(Cliquez sur les images pour vérifier leur nom)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1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La </a:t>
            </a:r>
            <a:r>
              <a:rPr lang="fr-FR" b="1" dirty="0"/>
              <a:t>boussole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La boussole, indique </a:t>
            </a:r>
            <a:r>
              <a:rPr lang="fr-FR" b="1" dirty="0"/>
              <a:t>le nord magnétique</a:t>
            </a:r>
            <a:r>
              <a:rPr lang="fr-FR" dirty="0"/>
              <a:t> grâce à une aiguille aimantée.</a:t>
            </a:r>
            <a:br>
              <a:rPr lang="fr-FR" dirty="0"/>
            </a:br>
            <a:r>
              <a:rPr lang="fr-FR" dirty="0"/>
              <a:t>Ce principe était déjà connu des </a:t>
            </a:r>
            <a:r>
              <a:rPr lang="fr-FR" b="1" dirty="0"/>
              <a:t>Chinois</a:t>
            </a:r>
            <a:r>
              <a:rPr lang="fr-FR" dirty="0"/>
              <a:t> est il a été ensuite </a:t>
            </a:r>
            <a:r>
              <a:rPr lang="fr-FR" b="1" dirty="0"/>
              <a:t>introduit par les Arabes en Europe. </a:t>
            </a:r>
            <a:r>
              <a:rPr lang="fr-FR" dirty="0"/>
              <a:t>Les Italiens l’utiliseront à partir de la fin du XIIIème siècle.</a:t>
            </a:r>
            <a:br>
              <a:rPr lang="fr-FR" dirty="0"/>
            </a:br>
            <a:endParaRPr lang="fr-FR" dirty="0"/>
          </a:p>
        </p:txBody>
      </p:sp>
      <p:sp>
        <p:nvSpPr>
          <p:cNvPr id="4" name="Flèche gauche 3">
            <a:hlinkClick r:id="rId3" action="ppaction://hlinksldjump"/>
          </p:cNvPr>
          <p:cNvSpPr/>
          <p:nvPr/>
        </p:nvSpPr>
        <p:spPr>
          <a:xfrm>
            <a:off x="323528" y="5877272"/>
            <a:ext cx="792088" cy="64807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1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b="1" dirty="0"/>
              <a:t>L'astrolabe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Il est adapté pour la navigation par Les </a:t>
            </a:r>
            <a:r>
              <a:rPr lang="fr-FR" b="1" dirty="0"/>
              <a:t>Portugais au XVème siècle, mais il était déjà connu sous l’Antiquité.</a:t>
            </a:r>
            <a:br>
              <a:rPr lang="fr-FR" b="1" dirty="0"/>
            </a:br>
            <a:r>
              <a:rPr lang="fr-FR" dirty="0"/>
              <a:t>En pointant l'aiguille de l'astrolabe vers un astre, on peut lire sa hauteur en degré par rapport à l'horizontale et calculer sa </a:t>
            </a:r>
            <a:r>
              <a:rPr lang="fr-FR" b="1" dirty="0"/>
              <a:t>latitude</a:t>
            </a:r>
            <a:r>
              <a:rPr lang="fr-FR" dirty="0"/>
              <a:t> (Nord-Sud) selon l'heure et le jour.</a:t>
            </a:r>
          </a:p>
        </p:txBody>
      </p:sp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323528" y="5877272"/>
            <a:ext cx="792088" cy="64807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5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Le </a:t>
            </a:r>
            <a:r>
              <a:rPr lang="fr-FR" b="1" dirty="0"/>
              <a:t>gouvernail d'étambot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Il apparaît au XIIIème siècle. Ce gouvernail qui pivote sur des charnières est </a:t>
            </a:r>
            <a:r>
              <a:rPr lang="fr-FR" b="1" dirty="0"/>
              <a:t>fixé à la p</a:t>
            </a:r>
            <a:r>
              <a:rPr lang="fr-FR" dirty="0"/>
              <a:t>oupe (à l’arrière) du navire. Il permet de </a:t>
            </a:r>
            <a:r>
              <a:rPr lang="fr-FR" b="1" dirty="0"/>
              <a:t>mieux se diriger </a:t>
            </a:r>
            <a:r>
              <a:rPr lang="fr-FR" dirty="0"/>
              <a:t>et de </a:t>
            </a:r>
            <a:r>
              <a:rPr lang="fr-FR" b="1" dirty="0"/>
              <a:t>gagner du temps </a:t>
            </a:r>
            <a:r>
              <a:rPr lang="fr-FR" dirty="0"/>
              <a:t>sur les manœuvres.</a:t>
            </a:r>
          </a:p>
        </p:txBody>
      </p:sp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323528" y="5877272"/>
            <a:ext cx="792088" cy="64807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[Atlas nautique de l'Océan Atlantique Nord-Est et de la Mer Méditerranée] / Faict à Venetia par J. F. Roussin. 1669 -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80728"/>
            <a:ext cx="7591133" cy="58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Portulan vénitien datant de 1669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8718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Le portulan est une </a:t>
            </a:r>
            <a:r>
              <a:rPr lang="fr-FR" b="1" dirty="0"/>
              <a:t>carte </a:t>
            </a:r>
            <a:r>
              <a:rPr lang="fr-FR" b="1" dirty="0" smtClean="0"/>
              <a:t>marine qui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représente </a:t>
            </a:r>
            <a:r>
              <a:rPr lang="fr-FR" dirty="0"/>
              <a:t>avec précision </a:t>
            </a:r>
            <a:r>
              <a:rPr lang="fr-FR" b="1" dirty="0"/>
              <a:t>le contour des côtes, la position des ports et des </a:t>
            </a:r>
            <a:r>
              <a:rPr lang="fr-FR" b="1" dirty="0" smtClean="0"/>
              <a:t>îles pour permettre aux navigateurs de se guider et mesurer les distances</a:t>
            </a:r>
            <a:r>
              <a:rPr lang="fr-FR" dirty="0" smtClean="0"/>
              <a:t>. </a:t>
            </a:r>
            <a:r>
              <a:rPr lang="fr-FR" dirty="0"/>
              <a:t>Ce n'est que plus tard qu' on y ajoutera des informations sur l'intérieur des terres.</a:t>
            </a:r>
            <a:br>
              <a:rPr lang="fr-FR" dirty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dirty="0"/>
              <a:t> 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portulan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99517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progrès de la navigation</a:t>
            </a:r>
            <a:endParaRPr lang="fr-FR" dirty="0"/>
          </a:p>
        </p:txBody>
      </p:sp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" y="2564904"/>
            <a:ext cx="3223702" cy="236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82" y="1639526"/>
            <a:ext cx="2616581" cy="326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2008" y="4949461"/>
            <a:ext cx="41561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7"/>
              </a:rPr>
              <a:t>http://</a:t>
            </a:r>
            <a:r>
              <a:rPr lang="fr-FR" sz="1000" dirty="0" smtClean="0">
                <a:hlinkClick r:id="rId7"/>
              </a:rPr>
              <a:t>www.et-demain-enclasse.org/avecquoi/fardesynt/H41.htm</a:t>
            </a:r>
            <a:endParaRPr lang="fr-FR" sz="1000" dirty="0" smtClean="0"/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99" y="2564904"/>
            <a:ext cx="2936099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207699" y="5085184"/>
            <a:ext cx="2911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10"/>
              </a:rPr>
              <a:t>http://netia59a.ac-lille.fr/av </a:t>
            </a:r>
            <a:r>
              <a:rPr lang="fr-FR" sz="1000" dirty="0" err="1">
                <a:hlinkClick r:id="rId10"/>
              </a:rPr>
              <a:t>fourmies</a:t>
            </a:r>
            <a:r>
              <a:rPr lang="fr-FR" sz="1000" dirty="0">
                <a:hlinkClick r:id="rId10"/>
              </a:rPr>
              <a:t>/SOUFOU/</a:t>
            </a:r>
            <a:r>
              <a:rPr lang="fr-FR" sz="1000" dirty="0" err="1">
                <a:hlinkClick r:id="rId10"/>
              </a:rPr>
              <a:t>ressour</a:t>
            </a:r>
            <a:r>
              <a:rPr lang="fr-FR" sz="1000" dirty="0">
                <a:hlinkClick r:id="rId10"/>
              </a:rPr>
              <a:t>/</a:t>
            </a:r>
            <a:r>
              <a:rPr lang="fr-FR" sz="1000" dirty="0" err="1">
                <a:hlinkClick r:id="rId10"/>
              </a:rPr>
              <a:t>claspupi</a:t>
            </a:r>
            <a:r>
              <a:rPr lang="fr-FR" sz="1000" dirty="0">
                <a:hlinkClick r:id="rId10"/>
              </a:rPr>
              <a:t>/</a:t>
            </a:r>
            <a:r>
              <a:rPr lang="fr-FR" sz="1000" dirty="0" err="1">
                <a:hlinkClick r:id="rId10"/>
              </a:rPr>
              <a:t>contrib</a:t>
            </a:r>
            <a:r>
              <a:rPr lang="fr-FR" sz="1000" dirty="0">
                <a:hlinkClick r:id="rId10"/>
              </a:rPr>
              <a:t>/histoire/decouvertes2/caravelle/caravelle.html</a:t>
            </a:r>
            <a:endParaRPr lang="fr-FR" sz="1000" dirty="0"/>
          </a:p>
        </p:txBody>
      </p:sp>
      <p:sp>
        <p:nvSpPr>
          <p:cNvPr id="5" name="ZoneTexte 4"/>
          <p:cNvSpPr txBox="1"/>
          <p:nvPr/>
        </p:nvSpPr>
        <p:spPr>
          <a:xfrm>
            <a:off x="3143" y="6144040"/>
            <a:ext cx="911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Cliquez sur les images pour connaître le nom de ces navires utilisés par les grands explorateurs de l’époque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331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La </a:t>
            </a:r>
            <a:r>
              <a:rPr lang="fr-FR" b="1" dirty="0"/>
              <a:t>galère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La galère est manœuvrée à la rame, effilée et rapide, très basse sur l'eau.</a:t>
            </a:r>
            <a:br>
              <a:rPr lang="fr-FR" dirty="0"/>
            </a:br>
            <a:endParaRPr lang="fr-FR" dirty="0"/>
          </a:p>
        </p:txBody>
      </p:sp>
      <p:sp>
        <p:nvSpPr>
          <p:cNvPr id="5" name="Flèche gauche 4">
            <a:hlinkClick r:id="rId2" action="ppaction://hlinksldjump"/>
          </p:cNvPr>
          <p:cNvSpPr/>
          <p:nvPr/>
        </p:nvSpPr>
        <p:spPr>
          <a:xfrm>
            <a:off x="323528" y="5877272"/>
            <a:ext cx="792088" cy="64807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1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/>
              <a:t>La nef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La nef avait des plus hauts bords, mais était lente à cause de son unique mât.</a:t>
            </a:r>
            <a:br>
              <a:rPr lang="fr-FR" dirty="0"/>
            </a:br>
            <a:endParaRPr lang="fr-FR" dirty="0"/>
          </a:p>
        </p:txBody>
      </p:sp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323528" y="5877272"/>
            <a:ext cx="792088" cy="64807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0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Activité TICE-Travail sur le dvd-rom </a:t>
            </a:r>
            <a:br>
              <a:rPr lang="fr-FR" sz="3600" dirty="0" smtClean="0"/>
            </a:br>
            <a:r>
              <a:rPr lang="fr-FR" sz="3600" dirty="0" smtClean="0"/>
              <a:t>« Les Grandes Découvertes »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23394" y="64358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ww2.ac-poitiers.fr/hist_geo/spip.php?article585</a:t>
            </a:r>
            <a:endParaRPr lang="fr-FR" dirty="0" smtClean="0"/>
          </a:p>
        </p:txBody>
      </p:sp>
      <p:pic>
        <p:nvPicPr>
          <p:cNvPr id="2052" name="Picture 4" descr="C:\Users\fanny\AppData\Local\Microsoft\Windows\Temporary Internet Files\Content.IE5\N9P4JI3P\MP900437273[1].jpg">
            <a:hlinkClick r:id="rId3">
              <a:snd r:embed="rId4" name="suction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947660" cy="3962840"/>
          </a:xfrm>
          <a:prstGeom prst="rect">
            <a:avLst/>
          </a:prstGeom>
          <a:solidFill>
            <a:schemeClr val="bg2"/>
          </a:solidFill>
          <a:extLst/>
        </p:spPr>
      </p:pic>
      <p:pic>
        <p:nvPicPr>
          <p:cNvPr id="2050" name="Picture 2" descr="C:\Users\fanny\AppData\Local\Microsoft\Windows\Temporary Internet Files\Content.IE5\NDAZPIOZ\MC90034374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2232">
            <a:off x="323528" y="2467115"/>
            <a:ext cx="1545336" cy="18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3933056"/>
            <a:ext cx="172819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Cliquez sur le globe puis téléchargez le dossier interactif sur cd-rom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9901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La caravelle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C’est un navire inventé par les </a:t>
            </a:r>
            <a:r>
              <a:rPr lang="fr-FR" b="1" dirty="0"/>
              <a:t>Portugais au début du XVème siècle</a:t>
            </a:r>
            <a:r>
              <a:rPr lang="fr-FR" dirty="0"/>
              <a:t>. L’avantage est que la caravelle était </a:t>
            </a:r>
            <a:r>
              <a:rPr lang="fr-FR" b="1" dirty="0"/>
              <a:t>légère et rapide </a:t>
            </a:r>
            <a:r>
              <a:rPr lang="fr-FR" dirty="0"/>
              <a:t>grâce à ses trois mâts et cinq voiles. Elle était également plus </a:t>
            </a:r>
            <a:r>
              <a:rPr lang="fr-FR" b="1" dirty="0"/>
              <a:t>solide</a:t>
            </a:r>
            <a:r>
              <a:rPr lang="fr-FR" dirty="0"/>
              <a:t> grâce à ses hauts bords. Elle était très maniable, rapide et pouvait remonter le vent.</a:t>
            </a:r>
          </a:p>
        </p:txBody>
      </p:sp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323528" y="5877272"/>
            <a:ext cx="792088" cy="648072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2271" y="404664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Complément vidéo-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Grandes </a:t>
            </a:r>
            <a:r>
              <a:rPr lang="fr-FR" b="1" dirty="0"/>
              <a:t>découvertes et </a:t>
            </a:r>
            <a:r>
              <a:rPr lang="fr-FR" b="1" dirty="0" smtClean="0"/>
              <a:t>colonisations</a:t>
            </a:r>
            <a:br>
              <a:rPr lang="fr-FR" b="1" dirty="0" smtClean="0"/>
            </a:br>
            <a:r>
              <a:rPr lang="fr-FR" sz="3100" b="1" dirty="0" smtClean="0"/>
              <a:t>(cliquez sur l’icône)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Bouton d'action : Vidéo 2">
            <a:hlinkClick r:id="rId4" highlightClick="1">
              <a:snd r:embed="rId3" name="camera.wav"/>
            </a:hlinkClick>
          </p:cNvPr>
          <p:cNvSpPr/>
          <p:nvPr/>
        </p:nvSpPr>
        <p:spPr>
          <a:xfrm>
            <a:off x="6372200" y="5445224"/>
            <a:ext cx="1512168" cy="1008112"/>
          </a:xfrm>
          <a:prstGeom prst="actionButtonMovi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587904400"/>
              </p:ext>
            </p:extLst>
          </p:nvPr>
        </p:nvGraphicFramePr>
        <p:xfrm>
          <a:off x="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10142" y="6453336"/>
            <a:ext cx="9133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www.youtube.com/watch?v=W7AbeByDIT8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76672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Trace écrite séance 2 –Les Européens à la découverte du monde (XV-XVIème siècle</a:t>
            </a:r>
            <a:r>
              <a:rPr lang="fr-FR" sz="2400" b="1" dirty="0" smtClean="0">
                <a:solidFill>
                  <a:srgbClr val="FF0000"/>
                </a:solidFill>
              </a:rPr>
              <a:t>)</a:t>
            </a:r>
          </a:p>
          <a:p>
            <a:endParaRPr lang="fr-FR" sz="2400" dirty="0"/>
          </a:p>
          <a:p>
            <a:r>
              <a:rPr lang="fr-FR" sz="2400" dirty="0"/>
              <a:t>	Après </a:t>
            </a:r>
            <a:r>
              <a:rPr lang="fr-FR" sz="2400" b="1" dirty="0"/>
              <a:t>la prise de Constantinople par les Turcs ottomans</a:t>
            </a:r>
            <a:r>
              <a:rPr lang="fr-FR" sz="2400" dirty="0"/>
              <a:t> en </a:t>
            </a:r>
            <a:r>
              <a:rPr lang="fr-FR" sz="2400" b="1" dirty="0"/>
              <a:t>1453,</a:t>
            </a:r>
            <a:r>
              <a:rPr lang="fr-FR" sz="2400" dirty="0"/>
              <a:t> la route terrestre des </a:t>
            </a:r>
            <a:r>
              <a:rPr lang="fr-FR" sz="2400" b="1" dirty="0"/>
              <a:t>épices</a:t>
            </a:r>
            <a:r>
              <a:rPr lang="fr-FR" sz="2400" dirty="0"/>
              <a:t> est barrée aux Européens qui vont alors tenter de trouver une autre voie maritime.</a:t>
            </a:r>
          </a:p>
          <a:p>
            <a:r>
              <a:rPr lang="fr-FR" sz="2400" dirty="0"/>
              <a:t>Grâce aux </a:t>
            </a:r>
            <a:r>
              <a:rPr lang="fr-FR" sz="2400" b="1" dirty="0"/>
              <a:t>progrès des techniques et de la navigation</a:t>
            </a:r>
            <a:r>
              <a:rPr lang="fr-FR" sz="2400" dirty="0"/>
              <a:t> (</a:t>
            </a:r>
            <a:r>
              <a:rPr lang="fr-FR" sz="2400" b="1" dirty="0"/>
              <a:t>boussole, gouvernail, astrolabe, caravelle)</a:t>
            </a:r>
            <a:r>
              <a:rPr lang="fr-FR" sz="2400" dirty="0"/>
              <a:t> et un esprit de découverte, les </a:t>
            </a:r>
            <a:r>
              <a:rPr lang="fr-FR" sz="2400" b="1" dirty="0"/>
              <a:t>Portugais</a:t>
            </a:r>
            <a:r>
              <a:rPr lang="fr-FR" sz="2400" dirty="0"/>
              <a:t> et les </a:t>
            </a:r>
            <a:r>
              <a:rPr lang="fr-FR" sz="2400" b="1" dirty="0"/>
              <a:t>Espagnols </a:t>
            </a:r>
            <a:r>
              <a:rPr lang="fr-FR" sz="2400" dirty="0"/>
              <a:t> s’engagent alors dès le XVème siècle  sur la voie des Grandes Découvertes. Viendront ensuite les </a:t>
            </a:r>
            <a:r>
              <a:rPr lang="fr-FR" sz="2400" b="1" dirty="0"/>
              <a:t>Anglais</a:t>
            </a:r>
            <a:r>
              <a:rPr lang="fr-FR" sz="2400" dirty="0"/>
              <a:t> et les </a:t>
            </a:r>
            <a:r>
              <a:rPr lang="fr-FR" sz="2400" b="1" dirty="0"/>
              <a:t>Français</a:t>
            </a:r>
            <a:r>
              <a:rPr lang="fr-FR" sz="2400" dirty="0"/>
              <a:t> (fin XVème-XVIème siècle).</a:t>
            </a:r>
          </a:p>
          <a:p>
            <a:r>
              <a:rPr lang="fr-FR" sz="2400" dirty="0"/>
              <a:t>Un « Nouveau Monde » est alors découvert  </a:t>
            </a:r>
            <a:r>
              <a:rPr lang="fr-FR" sz="2400" b="1" dirty="0"/>
              <a:t>(l’Amérique</a:t>
            </a:r>
            <a:r>
              <a:rPr lang="fr-FR" sz="2400" dirty="0"/>
              <a:t>) dont on extrait la maximum de richesses (</a:t>
            </a:r>
            <a:r>
              <a:rPr lang="fr-FR" sz="2400" b="1" dirty="0"/>
              <a:t>or, argent, pierres précieuses</a:t>
            </a:r>
            <a:r>
              <a:rPr lang="fr-FR" sz="2400" dirty="0"/>
              <a:t>), tout en exploitant la main d’œuvre locale (les « </a:t>
            </a:r>
            <a:r>
              <a:rPr lang="fr-FR" sz="2400" b="1" dirty="0"/>
              <a:t>Indiens d’Amérique</a:t>
            </a:r>
            <a:r>
              <a:rPr lang="fr-FR" sz="2400" dirty="0"/>
              <a:t> ») qui seront très vite décimés (choc microbien, exploitation) et remplacés par la main d’œuvre </a:t>
            </a:r>
            <a:r>
              <a:rPr lang="fr-FR" sz="2400" b="1" dirty="0"/>
              <a:t>noire africaine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1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2794322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latin typeface="Comic Sans MS" pitchFamily="66" charset="0"/>
              </a:rPr>
              <a:t>Séance 3-Situation: Christophe Colomb à la découverte de l’Amérique 1H30</a:t>
            </a:r>
            <a:endParaRPr lang="fr-FR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Séance 4-Bilan de trois siècles d’explorations et de découvertes 1H</a:t>
            </a:r>
            <a:endParaRPr lang="fr-FR" b="1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146455875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6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smtClean="0">
                <a:latin typeface="Comic Sans MS" pitchFamily="66" charset="0"/>
              </a:rPr>
              <a:t>Séance 5-Evaluation-</a:t>
            </a:r>
            <a:br>
              <a:rPr lang="fr-FR" b="1" dirty="0" smtClean="0">
                <a:latin typeface="Comic Sans MS" pitchFamily="66" charset="0"/>
              </a:rPr>
            </a:br>
            <a:r>
              <a:rPr lang="fr-FR" b="1" dirty="0" smtClean="0">
                <a:latin typeface="Comic Sans MS" pitchFamily="66" charset="0"/>
              </a:rPr>
              <a:t>James Cook à la découverte du Pacifique (XVIIIème siècle)-1h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075" y="908720"/>
            <a:ext cx="756084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2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Matériel et activités: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8404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Feuille de </a:t>
            </a:r>
            <a:r>
              <a:rPr lang="fr-FR" b="1" dirty="0" smtClean="0"/>
              <a:t>route (élève)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fr-FR" sz="3600" b="1" dirty="0" smtClean="0"/>
              <a:t>Les </a:t>
            </a:r>
            <a:r>
              <a:rPr lang="fr-FR" sz="3600" b="1" dirty="0"/>
              <a:t>Grandes Découvertes (tous les élèves</a:t>
            </a:r>
            <a:r>
              <a:rPr lang="fr-FR" sz="3600" b="1" dirty="0" smtClean="0"/>
              <a:t>)</a:t>
            </a:r>
          </a:p>
          <a:p>
            <a:pPr lvl="0"/>
            <a:endParaRPr lang="fr-FR" dirty="0"/>
          </a:p>
          <a:p>
            <a:r>
              <a:rPr lang="fr-FR" b="1" dirty="0" smtClean="0">
                <a:sym typeface="Wingdings"/>
              </a:rPr>
              <a:t>ACTIVITE 1</a:t>
            </a:r>
            <a:r>
              <a:rPr lang="fr-FR" dirty="0" smtClean="0">
                <a:sym typeface="Wingdings"/>
              </a:rPr>
              <a:t></a:t>
            </a:r>
            <a:r>
              <a:rPr lang="fr-FR" dirty="0"/>
              <a:t>Travail seul ou en groupe de deux (déterminé par votre professeur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1-</a:t>
            </a:r>
            <a:r>
              <a:rPr lang="fr-FR" b="1" dirty="0"/>
              <a:t>Prenez votre carte</a:t>
            </a:r>
            <a:r>
              <a:rPr lang="fr-FR" dirty="0"/>
              <a:t> et en vous aidant des indications du dvd-rom et des limites tracées sur celle-ci </a:t>
            </a:r>
            <a:r>
              <a:rPr lang="fr-FR" b="1" dirty="0"/>
              <a:t>délimitez le monde connu au Moyen-Age</a:t>
            </a:r>
            <a:r>
              <a:rPr lang="fr-FR" dirty="0"/>
              <a:t> (ou terres connues des Européens au Moyen-Age sur votre légende).Complétez la légende.</a:t>
            </a:r>
          </a:p>
          <a:p>
            <a:pPr marL="0" indent="0">
              <a:buNone/>
            </a:pPr>
            <a:r>
              <a:rPr lang="fr-FR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      </a:t>
            </a:r>
            <a:r>
              <a:rPr lang="fr-FR" dirty="0"/>
              <a:t>Indiquez sur votre carte </a:t>
            </a:r>
            <a:r>
              <a:rPr lang="fr-FR" b="1" dirty="0"/>
              <a:t>les océans et les villes suivantes : Lisbonne, </a:t>
            </a:r>
            <a:r>
              <a:rPr lang="fr-FR" b="1" dirty="0" smtClean="0"/>
              <a:t>Séville</a:t>
            </a:r>
          </a:p>
          <a:p>
            <a:endParaRPr lang="fr-FR" dirty="0"/>
          </a:p>
          <a:p>
            <a:r>
              <a:rPr lang="fr-FR" b="1" dirty="0"/>
              <a:t>2-Faire sur votre carte le tracé des voyages des grands découvreurs du XIIIème au XVIème siècle.(Conservez les couleurs de la légende du dvd-rom</a:t>
            </a:r>
            <a:r>
              <a:rPr lang="fr-FR" b="1" dirty="0" smtClean="0"/>
              <a:t>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3-Coloriez en jaune les terres connues des Européens  à la fin du XVème siècle.</a:t>
            </a:r>
            <a:endParaRPr lang="fr-FR" dirty="0"/>
          </a:p>
          <a:p>
            <a:r>
              <a:rPr lang="fr-FR" dirty="0" smtClean="0">
                <a:sym typeface="Wingdings"/>
              </a:rPr>
              <a:t> </a:t>
            </a:r>
            <a:r>
              <a:rPr lang="fr-FR" dirty="0" smtClean="0"/>
              <a:t>Indiquez les lieux suivants : l’Inde, Pékin, les Philippines, le détroit de Magellan, le Cap de Bonne Espérance (les deux derniers ne sont pas indiqués sur le dvd-rom)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4-Complétez le tableau ci-dessous à partir des informations du dvd-rom 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2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1" y="1114907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45224"/>
            <a:ext cx="192881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09203"/>
            <a:ext cx="1529903" cy="17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22" y="5273824"/>
            <a:ext cx="18383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342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62" y="6031877"/>
            <a:ext cx="2571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1" y="6464399"/>
            <a:ext cx="3765206" cy="26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88640"/>
            <a:ext cx="92503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4-Complétez le tableau ci-dessous à partir des informations du dvd-rom :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893168"/>
              </p:ext>
            </p:extLst>
          </p:nvPr>
        </p:nvGraphicFramePr>
        <p:xfrm>
          <a:off x="1262424" y="1549750"/>
          <a:ext cx="6619152" cy="481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248"/>
                <a:gridCol w="2501467"/>
                <a:gridCol w="1938437"/>
              </a:tblGrid>
              <a:tr h="565745">
                <a:tc>
                  <a:txBody>
                    <a:bodyPr/>
                    <a:lstStyle/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Nom des grands voyageurs et nation organisant le voyage (par ordre chronologique) :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Direction suivie et océan(s) traversé(s)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Dans quelle région du monde se rendent-ils ?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-Fin XIIIème siècle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  <a:sym typeface="Wingdings"/>
                        </a:rPr>
                        <a:t></a:t>
                      </a: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-nationalité………………………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………………………………………..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..................................................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8654">
                <a:tc>
                  <a:txBody>
                    <a:bodyPr/>
                    <a:lstStyle/>
                    <a:p>
                      <a:pPr marL="201295"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-Fin XVème siècle (par     nationalité)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  <a:sym typeface="Wingdings"/>
                        </a:rPr>
                        <a:t></a:t>
                      </a: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……………………………………..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  <a:sym typeface="Wingdings"/>
                        </a:rPr>
                        <a:t></a:t>
                      </a: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……………………………………..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-nationalité : portugaise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  <a:sym typeface="Wingdings"/>
                        </a:rPr>
                        <a:t></a:t>
                      </a: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-nationalité : espagnole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………………………………………………..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………………………………………………..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………………………………………………..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2909"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Fin XVème-XVIème siècle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  <a:sym typeface="Wingdings"/>
                        </a:rPr>
                        <a:t></a:t>
                      </a: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-nationalité………………………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  <a:sym typeface="Wingdings"/>
                        </a:rPr>
                        <a:t></a:t>
                      </a: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-nationalité………………………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Amérique du Nord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………………………………………..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  <a:sym typeface="Wingdings"/>
                        </a:rPr>
                        <a:t></a:t>
                      </a: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………………………………………..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Premier tour du monde (quasiment)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………………………………………………………………………………………………………………………………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fr-FR" sz="10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ysClr val="windowText" lastClr="000000"/>
                        </a:solidFill>
                        <a:effectLst/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 flipV="1">
            <a:off x="6934200" y="10985500"/>
            <a:ext cx="1608138" cy="463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6927850" y="10979150"/>
            <a:ext cx="1608138" cy="463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>ACTIVITE 2-Travail </a:t>
            </a:r>
            <a:r>
              <a:rPr lang="fr-FR" sz="3200" b="1" dirty="0"/>
              <a:t>en </a:t>
            </a:r>
            <a:r>
              <a:rPr lang="fr-FR" sz="3200" b="1" dirty="0" smtClean="0"/>
              <a:t>groupe sur 3 thématiques différentes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fr-FR" b="1" dirty="0" smtClean="0">
                <a:solidFill>
                  <a:srgbClr val="0070C0"/>
                </a:solidFill>
              </a:rPr>
              <a:t>Sur feuille à part, les élèves devront répondre grâce </a:t>
            </a:r>
            <a:r>
              <a:rPr lang="fr-FR" b="1" dirty="0">
                <a:solidFill>
                  <a:srgbClr val="0070C0"/>
                </a:solidFill>
              </a:rPr>
              <a:t>à des questions </a:t>
            </a:r>
            <a:r>
              <a:rPr lang="fr-FR" b="1" dirty="0" smtClean="0">
                <a:solidFill>
                  <a:srgbClr val="0070C0"/>
                </a:solidFill>
              </a:rPr>
              <a:t>grâce au dvd-rom. Chaque groupe se verra attribué une thématique précise (</a:t>
            </a:r>
            <a:r>
              <a:rPr lang="fr-FR" b="1" dirty="0" err="1" smtClean="0">
                <a:solidFill>
                  <a:srgbClr val="0070C0"/>
                </a:solidFill>
              </a:rPr>
              <a:t>cf</a:t>
            </a:r>
            <a:r>
              <a:rPr lang="fr-FR" b="1" dirty="0" smtClean="0">
                <a:solidFill>
                  <a:srgbClr val="0070C0"/>
                </a:solidFill>
              </a:rPr>
              <a:t> ci-dessous) en lien avec les Grandes Découvertes.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Consignes: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Grâce au gouvernail de la page redirigez-vous dans le menu  afin de  répondre à ces questions. Synthétiser vos réponses sans recopier les documents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A </a:t>
            </a:r>
            <a:r>
              <a:rPr lang="fr-FR" dirty="0"/>
              <a:t>l’issue de votre recherche vous présenterez à l’oral au reste de la classe les réponses aux questions (pendant l’heure consacrée à la correction).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THEME 1-Des voyages accomplis grâce aux progrès grâce aux progrès techniques et ceux de la navigation</a:t>
            </a:r>
            <a:r>
              <a:rPr lang="fr-FR" b="1" dirty="0" smtClean="0"/>
              <a:t>.</a:t>
            </a:r>
            <a:r>
              <a:rPr lang="fr-FR" b="1" dirty="0"/>
              <a:t> </a:t>
            </a:r>
            <a:endParaRPr lang="fr-FR" b="1" dirty="0" smtClean="0"/>
          </a:p>
          <a:p>
            <a:r>
              <a:rPr lang="fr-FR" b="1" dirty="0" smtClean="0"/>
              <a:t>THEME </a:t>
            </a:r>
            <a:r>
              <a:rPr lang="fr-FR" b="1" dirty="0"/>
              <a:t>2-Quelques dates clés </a:t>
            </a:r>
            <a:endParaRPr lang="fr-FR" b="1" dirty="0" smtClean="0"/>
          </a:p>
          <a:p>
            <a:r>
              <a:rPr lang="fr-FR" b="1" dirty="0" smtClean="0"/>
              <a:t>THEME 3-Quelques conséquences </a:t>
            </a:r>
            <a:r>
              <a:rPr lang="fr-FR" dirty="0" smtClean="0"/>
              <a:t>(richesses recherchées, traite négrière, grands ports du commerce triangulaire)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9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57737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1" y="309563"/>
            <a:ext cx="8658248" cy="650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3851920" y="620688"/>
            <a:ext cx="1368152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16079" y="4941168"/>
            <a:ext cx="432048" cy="3600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969" y="692696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Les grandes découvertes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Synthèse et révisions: carte memo</a:t>
            </a:r>
            <a:br>
              <a:rPr lang="fr-FR" dirty="0" smtClean="0">
                <a:latin typeface="Comic Sans MS" pitchFamily="66" charset="0"/>
              </a:rPr>
            </a:br>
            <a:endParaRPr lang="fr-FR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31" y="65348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www.memo.fr/PlayFlash.asp?ID=MOD_DEC_000.swf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 descr="C:\Users\fanny\AppData\Local\Microsoft\Windows\Temporary Internet Files\Content.IE5\NDAZPIOZ\MP900174969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92188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anny\AppData\Local\Microsoft\Windows\Temporary Internet Files\Content.IE5\NDAZPIOZ\MC9003437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2232">
            <a:off x="5543675" y="4264393"/>
            <a:ext cx="1335841" cy="16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510398" y="5854915"/>
            <a:ext cx="1728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Cliquez sur le globe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23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9066</TotalTime>
  <Words>841</Words>
  <Application>Microsoft Office PowerPoint</Application>
  <PresentationFormat>Affichage à l'écran (4:3)</PresentationFormat>
  <Paragraphs>161</Paragraphs>
  <Slides>25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Séance 2-Les Européens à la découverte du monde  (fin du XVème au XVIème siècle) 2h</vt:lpstr>
      <vt:lpstr>Activité TICE-Travail sur le dvd-rom  « Les Grandes Découvertes »</vt:lpstr>
      <vt:lpstr>Matériel et activités:</vt:lpstr>
      <vt:lpstr>Feuille de route (élève) </vt:lpstr>
      <vt:lpstr>Présentation PowerPoint</vt:lpstr>
      <vt:lpstr>4-Complétez le tableau ci-dessous à partir des informations du dvd-rom : </vt:lpstr>
      <vt:lpstr> ACTIVITE 2-Travail en groupe sur 3 thématiques différentes  </vt:lpstr>
      <vt:lpstr>Présentation PowerPoint</vt:lpstr>
      <vt:lpstr>Les grandes découvertes Synthèse et révisions: carte memo </vt:lpstr>
      <vt:lpstr>QUIZZ</vt:lpstr>
      <vt:lpstr>Les progrès techniques de la navigation</vt:lpstr>
      <vt:lpstr> La boussole   </vt:lpstr>
      <vt:lpstr>   L'astrolabe </vt:lpstr>
      <vt:lpstr> Le gouvernail d'étambot  </vt:lpstr>
      <vt:lpstr>Portulan vénitien datant de 1669</vt:lpstr>
      <vt:lpstr>Le portulan</vt:lpstr>
      <vt:lpstr>Les progrès de la navigation</vt:lpstr>
      <vt:lpstr> La galère   </vt:lpstr>
      <vt:lpstr>     La nef     </vt:lpstr>
      <vt:lpstr> La caravelle</vt:lpstr>
      <vt:lpstr>Complément vidéo- Grandes découvertes et colonisations (cliquez sur l’icône) </vt:lpstr>
      <vt:lpstr>Présentation PowerPoint</vt:lpstr>
      <vt:lpstr>Séance 3-Situation: Christophe Colomb à la découverte de l’Amérique 1H30</vt:lpstr>
      <vt:lpstr>Séance 4-Bilan de trois siècles d’explorations et de découvertes 1H</vt:lpstr>
      <vt:lpstr>  Séance 5-Evaluation- James Cook à la découverte du Pacifique (XVIIIème siècle)-1h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</dc:creator>
  <cp:lastModifiedBy>fanny</cp:lastModifiedBy>
  <cp:revision>240</cp:revision>
  <dcterms:created xsi:type="dcterms:W3CDTF">2011-12-21T16:53:01Z</dcterms:created>
  <dcterms:modified xsi:type="dcterms:W3CDTF">2012-07-05T13:21:41Z</dcterms:modified>
</cp:coreProperties>
</file>