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87" r:id="rId7"/>
    <p:sldId id="263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D6E1B72-BDA4-4812-BE92-86DD952A75BE}">
          <p14:sldIdLst>
            <p14:sldId id="256"/>
            <p14:sldId id="257"/>
            <p14:sldId id="258"/>
            <p14:sldId id="259"/>
            <p14:sldId id="261"/>
            <p14:sldId id="287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62D"/>
    <a:srgbClr val="FFCC29"/>
    <a:srgbClr val="613615"/>
    <a:srgbClr val="EC7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91" autoAdjust="0"/>
    <p:restoredTop sz="83291" autoAdjust="0"/>
  </p:normalViewPr>
  <p:slideViewPr>
    <p:cSldViewPr>
      <p:cViewPr>
        <p:scale>
          <a:sx n="66" d="100"/>
          <a:sy n="66" d="100"/>
        </p:scale>
        <p:origin x="-252" y="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21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1FC90-5C95-4654-A7CD-4FB941D9389A}" type="datetimeFigureOut">
              <a:rPr lang="fr-FR" smtClean="0"/>
              <a:pPr/>
              <a:t>04/07/2012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299E6-FE0D-4152-A875-4F415B27C1E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27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Stradanus</a:t>
            </a:r>
            <a:r>
              <a:rPr lang="fr-FR" dirty="0" smtClean="0"/>
              <a:t>: peintre flamand du XVIème </a:t>
            </a:r>
            <a:r>
              <a:rPr lang="fr-FR" dirty="0" smtClean="0"/>
              <a:t>siècle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299E6-FE0D-4152-A875-4F415B27C1E0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80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299E6-FE0D-4152-A875-4F415B27C1E0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619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sz="2400" b="1" dirty="0" smtClean="0"/>
              <a:t>La carte TO au Moyen-Age</a:t>
            </a:r>
          </a:p>
          <a:p>
            <a:endParaRPr lang="fr-FR" sz="2400" dirty="0"/>
          </a:p>
          <a:p>
            <a:r>
              <a:rPr lang="fr-FR" sz="2400" dirty="0" smtClean="0"/>
              <a:t>L’apparition du christianisme met fin aux progrès de la cartographie. La carte</a:t>
            </a:r>
            <a:r>
              <a:rPr lang="fr-FR" sz="2400" baseline="0" dirty="0" smtClean="0"/>
              <a:t> TO du Moyen-Age nous renvoie à une vision théologique et non géographique du monde.</a:t>
            </a:r>
            <a:endParaRPr lang="fr-FR" sz="2400" dirty="0" smtClean="0"/>
          </a:p>
          <a:p>
            <a:endParaRPr lang="fr-FR" sz="2400" dirty="0"/>
          </a:p>
          <a:p>
            <a:r>
              <a:rPr lang="fr-FR" sz="2400" dirty="0" smtClean="0"/>
              <a:t>Signification: un T à l’intérieur d’un O= </a:t>
            </a:r>
            <a:r>
              <a:rPr lang="fr-FR" sz="2400" dirty="0" err="1" smtClean="0"/>
              <a:t>Orbis</a:t>
            </a:r>
            <a:r>
              <a:rPr lang="fr-FR" sz="2400" dirty="0" smtClean="0"/>
              <a:t> </a:t>
            </a:r>
            <a:r>
              <a:rPr lang="fr-FR" sz="2400" dirty="0" err="1" smtClean="0"/>
              <a:t>terrarum</a:t>
            </a:r>
            <a:endParaRPr lang="fr-FR" sz="2400" dirty="0" smtClean="0"/>
          </a:p>
          <a:p>
            <a:r>
              <a:rPr lang="fr-FR" sz="2400" dirty="0" smtClean="0"/>
              <a:t>C’est le disque de la  Terre entouré du O qui représente l’océan entourant cette Terre à nouveau considérée comme plate.</a:t>
            </a:r>
          </a:p>
          <a:p>
            <a:pPr algn="ctr"/>
            <a:r>
              <a:rPr lang="fr-FR" sz="2400" b="1" dirty="0" smtClean="0"/>
              <a:t>La carte TO avait pour but de représenter le monde habité (« </a:t>
            </a:r>
            <a:r>
              <a:rPr lang="fr-FR" sz="2400" b="1" dirty="0" err="1" smtClean="0"/>
              <a:t>Oecumene</a:t>
            </a:r>
            <a:r>
              <a:rPr lang="fr-FR" sz="2400" b="1" dirty="0" smtClean="0"/>
              <a:t> »).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Ici, les trois continents connus (Europe, Afrique, Asie) sont séparés par des mers peuplés d’après les superstitions de monstres marins et formant un T avec au centre la sainte ville Jérusalem.</a:t>
            </a:r>
          </a:p>
          <a:p>
            <a:pPr algn="just"/>
            <a:r>
              <a:rPr lang="fr-FR" sz="2400" dirty="0" smtClean="0"/>
              <a:t>Chaque continent représente un des fils de Noé.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En haut est représenté l’est (le Paradis), en bas l’ouest, à droite le sud et à gauche le nord.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299E6-FE0D-4152-A875-4F415B27C1E0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366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800600"/>
          </a:xfrm>
        </p:spPr>
        <p:txBody>
          <a:bodyPr/>
          <a:lstStyle/>
          <a:p>
            <a:pPr algn="l"/>
            <a:r>
              <a:rPr lang="fr-FR" sz="1100" b="1" dirty="0" smtClean="0"/>
              <a:t>		Mappemonde dite de Ptolémée, fin XVème siècle</a:t>
            </a:r>
          </a:p>
          <a:p>
            <a:pPr algn="ctr"/>
            <a:endParaRPr lang="fr-FR" sz="1100" dirty="0"/>
          </a:p>
          <a:p>
            <a:r>
              <a:rPr lang="fr-FR" sz="2400" dirty="0" smtClean="0"/>
              <a:t>Elle</a:t>
            </a:r>
            <a:r>
              <a:rPr lang="fr-FR" sz="2400" baseline="0" dirty="0" smtClean="0"/>
              <a:t> </a:t>
            </a:r>
            <a:r>
              <a:rPr lang="fr-FR" sz="2400" dirty="0" smtClean="0"/>
              <a:t>provient d’une édition manuscrite de Cosmographie (ou Géographie) de l’astronome grec Ptolémée (IIème siècle av JC).</a:t>
            </a:r>
          </a:p>
          <a:p>
            <a:r>
              <a:rPr lang="fr-FR" sz="2400" dirty="0" smtClean="0"/>
              <a:t>Son œuvre (dont aucun originaux mais seulement des copies de l ’époque byzantine nous sont parvenues) a été redécouverte à la fin du XIIème siècle grâce aux Arabes. Elle a ensuite été beaucoup copiée à partir des XVème et XVIème siècle.</a:t>
            </a:r>
          </a:p>
          <a:p>
            <a:r>
              <a:rPr lang="fr-FR" sz="2400" dirty="0" smtClean="0"/>
              <a:t>Vision déformée du monde: l’Asie est trop étendue à l’est, la Méditerranée trop allongée et l’océan indien est ici une mer fermée avec un continent au sud.</a:t>
            </a:r>
          </a:p>
          <a:p>
            <a:endParaRPr lang="fr-FR" sz="2400" dirty="0" smtClean="0"/>
          </a:p>
          <a:p>
            <a:pPr algn="ctr"/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299E6-FE0D-4152-A875-4F415B27C1E0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225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800600"/>
          </a:xfrm>
        </p:spPr>
        <p:txBody>
          <a:bodyPr/>
          <a:lstStyle/>
          <a:p>
            <a:r>
              <a:rPr lang="fr-FR" sz="2400" b="1" dirty="0" smtClean="0"/>
              <a:t>Source: http://gallica.bnf.fr/ark:/12148/btv1b5970559x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Titre véritable: </a:t>
            </a:r>
            <a:r>
              <a:rPr lang="fr-FR" sz="2400" dirty="0" smtClean="0"/>
              <a:t>« Carte nautique des îles nouvellement trouvées dans la région de l’Inde: donnée par Alberto </a:t>
            </a:r>
            <a:r>
              <a:rPr lang="fr-FR" sz="2400" dirty="0" err="1" smtClean="0"/>
              <a:t>Cantino</a:t>
            </a:r>
            <a:r>
              <a:rPr lang="fr-FR" sz="2400" dirty="0" smtClean="0"/>
              <a:t> à S. duc Hercule ».</a:t>
            </a:r>
          </a:p>
          <a:p>
            <a:endParaRPr lang="fr-FR" sz="2400" dirty="0" smtClean="0"/>
          </a:p>
          <a:p>
            <a:r>
              <a:rPr lang="fr-FR" sz="2400" dirty="0" smtClean="0">
                <a:effectLst/>
              </a:rPr>
              <a:t>[Fac-similé partiel du planisphère de 1502] / par Alberto </a:t>
            </a:r>
            <a:r>
              <a:rPr lang="fr-FR" sz="2400" dirty="0" err="1" smtClean="0">
                <a:effectLst/>
              </a:rPr>
              <a:t>Cantino</a:t>
            </a:r>
            <a:r>
              <a:rPr lang="fr-FR" sz="2400" dirty="0" smtClean="0">
                <a:effectLst/>
              </a:rPr>
              <a:t> </a:t>
            </a:r>
          </a:p>
          <a:p>
            <a:endParaRPr lang="fr-FR" sz="2400" dirty="0" smtClean="0"/>
          </a:p>
          <a:p>
            <a:endParaRPr lang="fr-FR" sz="2400" dirty="0"/>
          </a:p>
          <a:p>
            <a:r>
              <a:rPr lang="fr-FR" sz="2000" dirty="0" smtClean="0"/>
              <a:t>C’est la plus ancienne carte qui représente les découvertes portugaises (côtes du Brésil, Madagascar).</a:t>
            </a:r>
          </a:p>
          <a:p>
            <a:r>
              <a:rPr lang="fr-FR" sz="2000" dirty="0" err="1" smtClean="0"/>
              <a:t>A.Cantino</a:t>
            </a:r>
            <a:r>
              <a:rPr lang="fr-FR" sz="2000" dirty="0" smtClean="0"/>
              <a:t> était un espion d’un duc italien qui réussit en 1502 à sortir clandestinement ce planisphère depuis le Portugal vers l’Italie.</a:t>
            </a:r>
          </a:p>
          <a:p>
            <a:endParaRPr lang="fr-FR" sz="2000" dirty="0" smtClean="0"/>
          </a:p>
          <a:p>
            <a:r>
              <a:rPr lang="fr-FR" sz="2000" dirty="0" smtClean="0"/>
              <a:t>Les</a:t>
            </a:r>
            <a:r>
              <a:rPr lang="fr-FR" sz="2000" baseline="0" dirty="0" smtClean="0"/>
              <a:t> c</a:t>
            </a:r>
            <a:r>
              <a:rPr lang="fr-FR" sz="2000" dirty="0" smtClean="0"/>
              <a:t>ontinents en vert et les drapeaux marquent la souveraineté des territoires</a:t>
            </a:r>
          </a:p>
          <a:p>
            <a:r>
              <a:rPr lang="fr-FR" sz="2000" dirty="0" smtClean="0"/>
              <a:t>Des</a:t>
            </a:r>
            <a:r>
              <a:rPr lang="fr-FR" sz="2000" baseline="0" dirty="0" smtClean="0"/>
              <a:t> </a:t>
            </a:r>
            <a:r>
              <a:rPr lang="fr-FR" sz="2000" dirty="0" smtClean="0"/>
              <a:t>lignes séparent les possessions espagnoles et portugaises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299E6-FE0D-4152-A875-4F415B27C1E0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3549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299E6-FE0D-4152-A875-4F415B27C1E0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154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http://www.ac-reims.fr/datice/lettres_histoire/Pratiques/scenario_tice.html</a:t>
            </a:r>
          </a:p>
          <a:p>
            <a:endParaRPr lang="fr-FR" dirty="0" smtClean="0"/>
          </a:p>
          <a:p>
            <a:r>
              <a:rPr lang="fr-FR" dirty="0" smtClean="0"/>
              <a:t>http://www.dailymotion.com/video/xbzdch_voyages-et-decouvertes01-les-decouv_school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299E6-FE0D-4152-A875-4F415B27C1E0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177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04/07/2012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370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04/07/2012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708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04/07/2012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592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04/07/2012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4021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04/07/2012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827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04/07/2012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239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04/07/2012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3117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04/07/2012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102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04/07/2012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370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04/07/2012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376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04/07/2012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476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04/07/2012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6008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ulture.gouv.fr/public/mistral/joconde_fr?ACTION=CHERCHER&amp;FIELD_1=REF&amp;VALUE_1=5017000186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commons.wikimedia.org/wiki/File:ApocalypseStSeverFolios45v46rWorldMap.jpg?uselang=f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laudius_Ptolemy-_The_World.jpg?uselang=f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4b.ac-lille.fr/~lettreslp/giseh/IMG/jpg/systemeancienmode_cle017e65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hyperlink" Target="http://www.dailymotion.com/video/xbzdch_voyages-et-decouvertes01-les-decouv_schoo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91680" y="5903018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/>
              <a:t>Stradanus</a:t>
            </a:r>
            <a:r>
              <a:rPr lang="fr-FR" dirty="0"/>
              <a:t>, </a:t>
            </a:r>
            <a:r>
              <a:rPr lang="fr-FR" i="1" dirty="0" smtClean="0"/>
              <a:t>Nova </a:t>
            </a:r>
            <a:r>
              <a:rPr lang="fr-FR" i="1" dirty="0" err="1" smtClean="0"/>
              <a:t>reperta</a:t>
            </a:r>
            <a:r>
              <a:rPr lang="fr-FR" dirty="0" err="1" smtClean="0"/>
              <a:t>,l'état</a:t>
            </a:r>
            <a:r>
              <a:rPr lang="fr-FR" dirty="0" smtClean="0"/>
              <a:t> </a:t>
            </a:r>
            <a:r>
              <a:rPr lang="fr-FR" dirty="0"/>
              <a:t>des découvertes à la fin du XVIe siècle.</a:t>
            </a:r>
          </a:p>
        </p:txBody>
      </p:sp>
      <p:pic>
        <p:nvPicPr>
          <p:cNvPr id="1026" name="Picture 2" descr="http://www.culture.gouv.fr/Wave/image/joconde/0597/m501702_0005978_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688632" cy="439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57505" y="6549349"/>
            <a:ext cx="9187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hlinkClick r:id="rId4"/>
              </a:rPr>
              <a:t>http</a:t>
            </a:r>
            <a:r>
              <a:rPr lang="fr-FR" sz="1400" dirty="0">
                <a:hlinkClick r:id="rId4"/>
              </a:rPr>
              <a:t>://</a:t>
            </a:r>
            <a:r>
              <a:rPr lang="fr-FR" sz="1400" dirty="0" smtClean="0">
                <a:hlinkClick r:id="rId4"/>
              </a:rPr>
              <a:t>www.culture.gouv.fr/public/mistral/joconde_fr?ACTION=CHERCHER&amp;FIELD_1=REF&amp;VALUE_1=50170001869</a:t>
            </a:r>
            <a:endParaRPr lang="fr-FR" sz="1400" dirty="0" smtClean="0"/>
          </a:p>
          <a:p>
            <a:endParaRPr lang="fr-FR" sz="14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Séquence III-Voyages et découvertes (fin </a:t>
            </a:r>
            <a:r>
              <a:rPr lang="fr-FR" b="1" dirty="0" err="1" smtClean="0">
                <a:solidFill>
                  <a:srgbClr val="FF0000"/>
                </a:solidFill>
              </a:rPr>
              <a:t>Xvème</a:t>
            </a:r>
            <a:r>
              <a:rPr lang="fr-FR" b="1" dirty="0" smtClean="0">
                <a:solidFill>
                  <a:srgbClr val="FF0000"/>
                </a:solidFill>
              </a:rPr>
              <a:t> –XVIIIème siècle)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sz="4000" b="1" dirty="0">
                <a:latin typeface="Comic Sans MS" pitchFamily="66" charset="0"/>
              </a:rPr>
              <a:t>Séance 1-La représentation du monde en cartes avant et au début des Grandes Découvertes (1h)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0115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-26471" y="-85700"/>
            <a:ext cx="9144000" cy="1556791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/>
              <a:t>Carte (TO) </a:t>
            </a:r>
            <a:r>
              <a:rPr lang="fr-FR" sz="4000" b="1" dirty="0"/>
              <a:t>du monde connu au </a:t>
            </a:r>
            <a:r>
              <a:rPr lang="fr-FR" sz="4000" b="1" dirty="0" smtClean="0"/>
              <a:t>Moyen-Age </a:t>
            </a:r>
            <a:br>
              <a:rPr lang="fr-FR" sz="4000" b="1" dirty="0" smtClean="0"/>
            </a:br>
            <a:r>
              <a:rPr lang="fr-FR" sz="3100" dirty="0" err="1" smtClean="0"/>
              <a:t>Beatus</a:t>
            </a:r>
            <a:r>
              <a:rPr lang="fr-FR" sz="3100" dirty="0" smtClean="0"/>
              <a:t> </a:t>
            </a:r>
            <a:r>
              <a:rPr lang="fr-FR" sz="3100" dirty="0"/>
              <a:t>de </a:t>
            </a:r>
            <a:r>
              <a:rPr lang="fr-FR" sz="3100" dirty="0" err="1"/>
              <a:t>Liebana</a:t>
            </a:r>
            <a:r>
              <a:rPr lang="fr-FR" sz="3100" dirty="0"/>
              <a:t>, Commentaires de l'Apocalypse (XIème </a:t>
            </a:r>
            <a:r>
              <a:rPr lang="fr-FR" sz="3100" dirty="0" smtClean="0"/>
              <a:t>s.)</a:t>
            </a:r>
            <a:r>
              <a:rPr lang="fr-FR" sz="3100" dirty="0"/>
              <a:t/>
            </a:r>
            <a:br>
              <a:rPr lang="fr-FR" sz="3100" dirty="0"/>
            </a:br>
            <a:endParaRPr lang="fr-FR" sz="3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737548" cy="442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79912" y="5934670"/>
            <a:ext cx="2099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OUEST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79912" y="692696"/>
            <a:ext cx="2304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429000"/>
            <a:ext cx="1935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NORD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54384" y="3501008"/>
            <a:ext cx="1399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SUD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Moins 20"/>
          <p:cNvSpPr/>
          <p:nvPr/>
        </p:nvSpPr>
        <p:spPr>
          <a:xfrm flipV="1">
            <a:off x="-612576" y="3212976"/>
            <a:ext cx="10585176" cy="576064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114768" y="3056186"/>
            <a:ext cx="1938799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Jérusalem</a:t>
            </a:r>
            <a:endParaRPr lang="fr-FR" sz="2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Croix 22"/>
          <p:cNvSpPr/>
          <p:nvPr/>
        </p:nvSpPr>
        <p:spPr>
          <a:xfrm>
            <a:off x="4572000" y="3140968"/>
            <a:ext cx="504056" cy="720080"/>
          </a:xfrm>
          <a:prstGeom prst="plus">
            <a:avLst>
              <a:gd name="adj" fmla="val 302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4716016" y="3861048"/>
            <a:ext cx="360040" cy="1807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 rot="5400000">
            <a:off x="4408598" y="4528506"/>
            <a:ext cx="1879041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méditerranée</a:t>
            </a:r>
            <a:endParaRPr lang="fr-FR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 rot="5400000">
            <a:off x="6571150" y="3568783"/>
            <a:ext cx="1506246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Mer rouge</a:t>
            </a:r>
            <a:endParaRPr lang="fr-FR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3" name="Flèche vers le haut 32"/>
          <p:cNvSpPr/>
          <p:nvPr/>
        </p:nvSpPr>
        <p:spPr>
          <a:xfrm>
            <a:off x="4572000" y="1412776"/>
            <a:ext cx="360040" cy="72008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932040" y="1340768"/>
            <a:ext cx="308693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 paradis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47664" y="2132856"/>
            <a:ext cx="648072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Asie</a:t>
            </a:r>
            <a:endParaRPr lang="fr-F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35146" y="4720718"/>
            <a:ext cx="274486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europe</a:t>
            </a:r>
            <a:endParaRPr lang="fr-F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548174" y="4728561"/>
            <a:ext cx="276824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AfriQUE</a:t>
            </a:r>
            <a:endParaRPr lang="fr-F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95032" y="6469048"/>
            <a:ext cx="921256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hlinkClick r:id="rId4"/>
              </a:rPr>
              <a:t>http://</a:t>
            </a:r>
            <a:r>
              <a:rPr lang="fr-FR" sz="1600" dirty="0" smtClean="0">
                <a:hlinkClick r:id="rId4"/>
              </a:rPr>
              <a:t>commons.wikimedia.org/wiki/File:ApocalypseStSeverFolios45v46rWorldMap.jpg?uselang=fr</a:t>
            </a:r>
            <a:endParaRPr lang="fr-FR" sz="16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312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1" grpId="0" animBg="1"/>
      <p:bldP spid="22" grpId="0" animBg="1"/>
      <p:bldP spid="2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405" y="571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Carte du monde réalisée par Nicolas Le Germain après la redécouverte de l’œuvre de Ptolémée (1482)</a:t>
            </a:r>
            <a:endParaRPr lang="fr-FR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653483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http://commons.wikimedia.org/wiki/File:Claudius_Ptolemy-_</a:t>
            </a:r>
            <a:r>
              <a:rPr lang="fr-FR" dirty="0" smtClean="0">
                <a:hlinkClick r:id="rId3"/>
              </a:rPr>
              <a:t>The_World.jpg?uselang=fr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2050" name="Picture 2" descr="http://upload.wikimedia.org/wikipedia/commons/f/f0/Claudius_Ptolemy-_The_World.jpg?uselang=f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492" y="1412776"/>
            <a:ext cx="669714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1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Partie du planisphère de </a:t>
            </a:r>
            <a:r>
              <a:rPr lang="fr-FR" sz="3200" dirty="0" err="1" smtClean="0"/>
              <a:t>Cantino</a:t>
            </a:r>
            <a:r>
              <a:rPr lang="fr-FR" sz="3200" dirty="0" smtClean="0"/>
              <a:t> (</a:t>
            </a:r>
            <a:r>
              <a:rPr lang="fr-FR" sz="3200" dirty="0" err="1" smtClean="0"/>
              <a:t>bnf</a:t>
            </a:r>
            <a:r>
              <a:rPr lang="fr-FR" sz="3200" dirty="0" smtClean="0"/>
              <a:t>), 1502.</a:t>
            </a:r>
            <a:endParaRPr lang="fr-FR" sz="3200" dirty="0"/>
          </a:p>
        </p:txBody>
      </p:sp>
      <p:pic>
        <p:nvPicPr>
          <p:cNvPr id="1026" name="Picture 2" descr="[Fac-similé partiel du planisphère de 1502] / par Alberto Cantino -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77282"/>
            <a:ext cx="48768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128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rapèze 37"/>
          <p:cNvSpPr/>
          <p:nvPr/>
        </p:nvSpPr>
        <p:spPr>
          <a:xfrm>
            <a:off x="3857625" y="920750"/>
            <a:ext cx="3181350" cy="1400175"/>
          </a:xfrm>
          <a:prstGeom prst="trapezoi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1333500" y="375920"/>
            <a:ext cx="1228725" cy="327660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0" name="Triangle isocèle 39"/>
          <p:cNvSpPr/>
          <p:nvPr/>
        </p:nvSpPr>
        <p:spPr>
          <a:xfrm rot="10800000">
            <a:off x="3857625" y="2712720"/>
            <a:ext cx="1666875" cy="1905000"/>
          </a:xfrm>
          <a:prstGeom prst="triangl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4943475" y="4392391"/>
            <a:ext cx="2847975" cy="79057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7186391" y="3247707"/>
            <a:ext cx="1447800" cy="80962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3" name="Zone de texte 6"/>
          <p:cNvSpPr txBox="1"/>
          <p:nvPr/>
        </p:nvSpPr>
        <p:spPr>
          <a:xfrm>
            <a:off x="125067" y="3863077"/>
            <a:ext cx="3162300" cy="8463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400" b="1" u="sng" dirty="0">
                <a:effectLst/>
                <a:latin typeface="Comic Sans MS"/>
                <a:ea typeface="Calibri"/>
                <a:cs typeface="Times New Roman"/>
              </a:rPr>
              <a:t>Légende :</a:t>
            </a:r>
            <a:r>
              <a:rPr lang="fr-FR" sz="1400" b="1" dirty="0">
                <a:effectLst/>
                <a:latin typeface="Comic Sans MS"/>
                <a:ea typeface="Calibri"/>
                <a:cs typeface="Times New Roman"/>
              </a:rPr>
              <a:t>				</a:t>
            </a:r>
            <a:endParaRPr lang="fr-FR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effectLst/>
                <a:latin typeface="Comic Sans MS"/>
                <a:ea typeface="Calibri"/>
                <a:cs typeface="Times New Roman"/>
              </a:rPr>
              <a:t> </a:t>
            </a:r>
            <a:endParaRPr lang="fr-FR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effectLst/>
                <a:latin typeface="Comic Sans MS"/>
                <a:ea typeface="Calibri"/>
                <a:cs typeface="Times New Roman"/>
              </a:rPr>
              <a:t> 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44" name="Connecteur droit 43"/>
          <p:cNvCxnSpPr/>
          <p:nvPr/>
        </p:nvCxnSpPr>
        <p:spPr>
          <a:xfrm>
            <a:off x="318452" y="4721363"/>
            <a:ext cx="409575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318452" y="5026163"/>
            <a:ext cx="40957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318452" y="5378588"/>
            <a:ext cx="409575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1117917" y="4711838"/>
            <a:ext cx="178117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1117917" y="5045213"/>
            <a:ext cx="178117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1117917" y="5378588"/>
            <a:ext cx="178117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 de texte 13"/>
          <p:cNvSpPr txBox="1"/>
          <p:nvPr/>
        </p:nvSpPr>
        <p:spPr>
          <a:xfrm>
            <a:off x="1331640" y="1733550"/>
            <a:ext cx="1173435" cy="4000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b="1" dirty="0" smtClean="0">
                <a:solidFill>
                  <a:srgbClr val="FF0000"/>
                </a:solidFill>
                <a:effectLst/>
                <a:ea typeface="Calibri"/>
                <a:cs typeface="Times New Roman"/>
              </a:rPr>
              <a:t>AMERIQUE</a:t>
            </a:r>
            <a:endParaRPr lang="fr-FR" sz="1600" b="1" dirty="0">
              <a:solidFill>
                <a:srgbClr val="FF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51" name="Zone de texte 15"/>
          <p:cNvSpPr txBox="1"/>
          <p:nvPr/>
        </p:nvSpPr>
        <p:spPr>
          <a:xfrm>
            <a:off x="3943350" y="1330325"/>
            <a:ext cx="1019175" cy="4000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b="1" dirty="0" smtClean="0">
                <a:solidFill>
                  <a:srgbClr val="FF0000"/>
                </a:solidFill>
                <a:ea typeface="Calibri"/>
                <a:cs typeface="Times New Roman"/>
              </a:rPr>
              <a:t>EUROPE</a:t>
            </a:r>
            <a:endParaRPr lang="fr-FR" b="1" dirty="0">
              <a:solidFill>
                <a:srgbClr val="FF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52" name="Zone de texte 16"/>
          <p:cNvSpPr txBox="1"/>
          <p:nvPr/>
        </p:nvSpPr>
        <p:spPr>
          <a:xfrm>
            <a:off x="6019800" y="1320800"/>
            <a:ext cx="1019175" cy="4000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 </a:t>
            </a:r>
            <a:r>
              <a:rPr lang="fr-FR" b="1" dirty="0" smtClean="0">
                <a:solidFill>
                  <a:srgbClr val="FF0000"/>
                </a:solidFill>
                <a:ea typeface="Calibri"/>
                <a:cs typeface="Times New Roman"/>
              </a:rPr>
              <a:t>ASIE</a:t>
            </a:r>
            <a:endParaRPr lang="fr-FR" b="1" dirty="0">
              <a:solidFill>
                <a:srgbClr val="FF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53" name="Zone de texte 17"/>
          <p:cNvSpPr txBox="1"/>
          <p:nvPr/>
        </p:nvSpPr>
        <p:spPr>
          <a:xfrm>
            <a:off x="3995937" y="2806700"/>
            <a:ext cx="1223764" cy="4000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effectLst/>
                <a:ea typeface="Calibri"/>
                <a:cs typeface="Times New Roman"/>
              </a:rPr>
              <a:t> </a:t>
            </a:r>
            <a:r>
              <a:rPr lang="fr-FR" b="1" dirty="0" smtClean="0">
                <a:solidFill>
                  <a:srgbClr val="FF0000"/>
                </a:solidFill>
                <a:effectLst/>
                <a:ea typeface="Calibri"/>
                <a:cs typeface="Times New Roman"/>
              </a:rPr>
              <a:t>AFRIQUE</a:t>
            </a:r>
            <a:endParaRPr lang="fr-FR" b="1" dirty="0">
              <a:solidFill>
                <a:srgbClr val="FF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54" name="Zone de texte 18"/>
          <p:cNvSpPr txBox="1"/>
          <p:nvPr/>
        </p:nvSpPr>
        <p:spPr>
          <a:xfrm>
            <a:off x="5523864" y="4617721"/>
            <a:ext cx="1784440" cy="4000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 </a:t>
            </a:r>
            <a:r>
              <a:rPr lang="fr-FR" b="1" dirty="0" smtClean="0">
                <a:solidFill>
                  <a:srgbClr val="FF0000"/>
                </a:solidFill>
                <a:ea typeface="Calibri"/>
                <a:cs typeface="Times New Roman"/>
              </a:rPr>
              <a:t>ANTARCTIQUE</a:t>
            </a:r>
            <a:endParaRPr lang="fr-FR" b="1" dirty="0">
              <a:solidFill>
                <a:srgbClr val="FF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55" name="Zone de texte 19"/>
          <p:cNvSpPr txBox="1"/>
          <p:nvPr/>
        </p:nvSpPr>
        <p:spPr>
          <a:xfrm>
            <a:off x="7308304" y="3356992"/>
            <a:ext cx="1296144" cy="4000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ea typeface="Calibri"/>
                <a:cs typeface="Times New Roman"/>
              </a:rPr>
              <a:t> </a:t>
            </a:r>
            <a:r>
              <a:rPr lang="fr-FR" b="1" dirty="0" smtClean="0">
                <a:solidFill>
                  <a:srgbClr val="FF0000"/>
                </a:solidFill>
                <a:ea typeface="Calibri"/>
                <a:cs typeface="Times New Roman"/>
              </a:rPr>
              <a:t>OCEANIE</a:t>
            </a:r>
            <a:endParaRPr lang="fr-FR" b="1" dirty="0">
              <a:solidFill>
                <a:srgbClr val="FF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56" name="Zone de texte 20"/>
          <p:cNvSpPr txBox="1"/>
          <p:nvPr/>
        </p:nvSpPr>
        <p:spPr>
          <a:xfrm>
            <a:off x="3287367" y="5157193"/>
            <a:ext cx="5856633" cy="170080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 smtClean="0">
                <a:effectLst/>
                <a:latin typeface="Comic Sans MS"/>
                <a:ea typeface="Calibri"/>
                <a:cs typeface="Times New Roman"/>
              </a:rPr>
              <a:t>                 Voyages </a:t>
            </a:r>
            <a:r>
              <a:rPr lang="fr-FR" sz="1100" b="1" dirty="0">
                <a:effectLst/>
                <a:latin typeface="Comic Sans MS"/>
                <a:ea typeface="Calibri"/>
                <a:cs typeface="Times New Roman"/>
              </a:rPr>
              <a:t>accomplis avant les grandes découvertes </a:t>
            </a:r>
            <a:r>
              <a:rPr lang="fr-FR" sz="1100" b="1" dirty="0" smtClean="0">
                <a:effectLst/>
                <a:latin typeface="Comic Sans MS"/>
                <a:ea typeface="Calibri"/>
                <a:cs typeface="Times New Roman"/>
              </a:rPr>
              <a:t>: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57" name="Connecteur droit 56"/>
          <p:cNvCxnSpPr/>
          <p:nvPr/>
        </p:nvCxnSpPr>
        <p:spPr>
          <a:xfrm>
            <a:off x="4619625" y="5910400"/>
            <a:ext cx="178117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4586287" y="6682685"/>
            <a:ext cx="178117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4567016" y="6265655"/>
            <a:ext cx="178117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lipse 59"/>
          <p:cNvSpPr/>
          <p:nvPr/>
        </p:nvSpPr>
        <p:spPr>
          <a:xfrm>
            <a:off x="3857625" y="1730375"/>
            <a:ext cx="476250" cy="4381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6162675" y="1901825"/>
            <a:ext cx="476250" cy="4381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6638925" y="1739900"/>
            <a:ext cx="476250" cy="4381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3" name="Double flèche horizontale 62"/>
          <p:cNvSpPr/>
          <p:nvPr/>
        </p:nvSpPr>
        <p:spPr>
          <a:xfrm>
            <a:off x="6855708" y="5954850"/>
            <a:ext cx="542925" cy="180975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4" name="Double flèche horizontale 63"/>
          <p:cNvSpPr/>
          <p:nvPr/>
        </p:nvSpPr>
        <p:spPr>
          <a:xfrm>
            <a:off x="4200525" y="1901825"/>
            <a:ext cx="2133600" cy="22860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5" name="Zone de texte 35"/>
          <p:cNvSpPr txBox="1"/>
          <p:nvPr/>
        </p:nvSpPr>
        <p:spPr>
          <a:xfrm>
            <a:off x="104126" y="5559563"/>
            <a:ext cx="2638425" cy="4857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0555"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ea typeface="Calibri"/>
                <a:cs typeface="Calibri"/>
              </a:rPr>
              <a:t>     Foyers de populations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66" name="Zone de texte 38"/>
          <p:cNvSpPr txBox="1"/>
          <p:nvPr/>
        </p:nvSpPr>
        <p:spPr>
          <a:xfrm>
            <a:off x="7398633" y="5824673"/>
            <a:ext cx="1745368" cy="5143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ea typeface="Calibri"/>
                <a:cs typeface="Times New Roman"/>
              </a:rPr>
              <a:t>Circulation, échanges de biens, et d’idées</a:t>
            </a:r>
          </a:p>
        </p:txBody>
      </p:sp>
      <p:sp>
        <p:nvSpPr>
          <p:cNvPr id="67" name="Ellipse 66"/>
          <p:cNvSpPr/>
          <p:nvPr/>
        </p:nvSpPr>
        <p:spPr>
          <a:xfrm>
            <a:off x="452645" y="5700850"/>
            <a:ext cx="209550" cy="2095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68" name="Connecteur droit avec flèche 67"/>
          <p:cNvCxnSpPr/>
          <p:nvPr/>
        </p:nvCxnSpPr>
        <p:spPr>
          <a:xfrm>
            <a:off x="3851920" y="5589240"/>
            <a:ext cx="3905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>
            <a:off x="3943350" y="6216650"/>
            <a:ext cx="3905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>
            <a:off x="3900487" y="6657285"/>
            <a:ext cx="3905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1" name="Rectangle 7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2" name="Rectangle 80"/>
          <p:cNvSpPr>
            <a:spLocks noChangeArrowheads="1"/>
          </p:cNvSpPr>
          <p:nvPr/>
        </p:nvSpPr>
        <p:spPr bwMode="auto">
          <a:xfrm>
            <a:off x="1557740" y="-63787"/>
            <a:ext cx="67714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Ancien monde (jusqu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’à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la fin du XV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me si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cle)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1268016" y="44454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6" name="ZoneTexte 75"/>
          <p:cNvSpPr txBox="1"/>
          <p:nvPr/>
        </p:nvSpPr>
        <p:spPr>
          <a:xfrm>
            <a:off x="1420416" y="45978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7" name="ZoneTexte 76"/>
          <p:cNvSpPr txBox="1"/>
          <p:nvPr/>
        </p:nvSpPr>
        <p:spPr>
          <a:xfrm>
            <a:off x="1043608" y="43651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8" name="ZoneTexte 77"/>
          <p:cNvSpPr txBox="1"/>
          <p:nvPr/>
        </p:nvSpPr>
        <p:spPr>
          <a:xfrm>
            <a:off x="1115616" y="43651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9" name="ZoneTexte 78"/>
          <p:cNvSpPr txBox="1"/>
          <p:nvPr/>
        </p:nvSpPr>
        <p:spPr>
          <a:xfrm>
            <a:off x="1043608" y="39330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0" name="ZoneTexte 79"/>
          <p:cNvSpPr txBox="1"/>
          <p:nvPr/>
        </p:nvSpPr>
        <p:spPr>
          <a:xfrm>
            <a:off x="971600" y="4365104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Continent connu par les Européens</a:t>
            </a:r>
            <a:endParaRPr lang="fr-FR" sz="1600" dirty="0"/>
          </a:p>
        </p:txBody>
      </p:sp>
      <p:sp>
        <p:nvSpPr>
          <p:cNvPr id="81" name="ZoneTexte 80"/>
          <p:cNvSpPr txBox="1"/>
          <p:nvPr/>
        </p:nvSpPr>
        <p:spPr>
          <a:xfrm>
            <a:off x="1115616" y="4725144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Continent connu pour ses côtes</a:t>
            </a:r>
            <a:endParaRPr lang="fr-FR" sz="1600" dirty="0"/>
          </a:p>
        </p:txBody>
      </p:sp>
      <p:sp>
        <p:nvSpPr>
          <p:cNvPr id="82" name="ZoneTexte 81"/>
          <p:cNvSpPr txBox="1"/>
          <p:nvPr/>
        </p:nvSpPr>
        <p:spPr>
          <a:xfrm>
            <a:off x="1115616" y="5157192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Continents inconnus</a:t>
            </a:r>
            <a:endParaRPr lang="fr-FR" sz="1600" dirty="0"/>
          </a:p>
        </p:txBody>
      </p:sp>
      <p:sp>
        <p:nvSpPr>
          <p:cNvPr id="84" name="ZoneTexte 83"/>
          <p:cNvSpPr txBox="1"/>
          <p:nvPr/>
        </p:nvSpPr>
        <p:spPr>
          <a:xfrm>
            <a:off x="4283968" y="537321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Périple des Vikings (vers l’an 1000)</a:t>
            </a:r>
            <a:endParaRPr lang="fr-FR" sz="1600" dirty="0"/>
          </a:p>
        </p:txBody>
      </p:sp>
      <p:sp>
        <p:nvSpPr>
          <p:cNvPr id="85" name="ZoneTexte 84"/>
          <p:cNvSpPr txBox="1"/>
          <p:nvPr/>
        </p:nvSpPr>
        <p:spPr>
          <a:xfrm>
            <a:off x="4355976" y="580526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Voyage de Marco Polo (1271-1295)</a:t>
            </a:r>
            <a:endParaRPr lang="fr-FR" sz="1600" dirty="0"/>
          </a:p>
        </p:txBody>
      </p:sp>
      <p:sp>
        <p:nvSpPr>
          <p:cNvPr id="86" name="ZoneTexte 85"/>
          <p:cNvSpPr txBox="1"/>
          <p:nvPr/>
        </p:nvSpPr>
        <p:spPr>
          <a:xfrm>
            <a:off x="4283968" y="6273225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Voyages sous henry le Navigateur (1394-1460, Portugal)</a:t>
            </a:r>
            <a:endParaRPr lang="fr-FR" sz="1600" dirty="0"/>
          </a:p>
        </p:txBody>
      </p:sp>
      <p:sp>
        <p:nvSpPr>
          <p:cNvPr id="102" name="Flèche courbée vers le haut 101"/>
          <p:cNvSpPr/>
          <p:nvPr/>
        </p:nvSpPr>
        <p:spPr>
          <a:xfrm rot="11815124">
            <a:off x="2522566" y="359808"/>
            <a:ext cx="1710232" cy="521006"/>
          </a:xfrm>
          <a:prstGeom prst="curvedUpArrow">
            <a:avLst>
              <a:gd name="adj1" fmla="val 25000"/>
              <a:gd name="adj2" fmla="val 50000"/>
              <a:gd name="adj3" fmla="val 3846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5" name="Flèche courbée vers le bas 104"/>
          <p:cNvSpPr/>
          <p:nvPr/>
        </p:nvSpPr>
        <p:spPr>
          <a:xfrm>
            <a:off x="4283968" y="1340768"/>
            <a:ext cx="2160240" cy="576064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7" name="Flèche courbée vers la droite 106"/>
          <p:cNvSpPr/>
          <p:nvPr/>
        </p:nvSpPr>
        <p:spPr>
          <a:xfrm>
            <a:off x="3131840" y="2204864"/>
            <a:ext cx="864096" cy="1152128"/>
          </a:xfrm>
          <a:prstGeom prst="curvedRightArrow">
            <a:avLst>
              <a:gd name="adj1" fmla="val 25000"/>
              <a:gd name="adj2" fmla="val 50000"/>
              <a:gd name="adj3" fmla="val 175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25067" y="6216650"/>
            <a:ext cx="2617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hlinkClick r:id="rId3"/>
              </a:rPr>
              <a:t>http://www4b.ac-lille.fr/~</a:t>
            </a:r>
            <a:r>
              <a:rPr lang="fr-FR" sz="1000" dirty="0" smtClean="0">
                <a:hlinkClick r:id="rId3"/>
              </a:rPr>
              <a:t>lettreslp/giseh/IMG/jpg/systemeancienmode_cle017e65.jpg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639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80" grpId="0"/>
      <p:bldP spid="81" grpId="0"/>
      <p:bldP spid="82" grpId="0"/>
      <p:bldP spid="84" grpId="0"/>
      <p:bldP spid="85" grpId="0"/>
      <p:bldP spid="86" grpId="0"/>
      <p:bldP spid="102" grpId="0" animBg="1"/>
      <p:bldP spid="105" grpId="0" animBg="1"/>
      <p:bldP spid="1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 : Vidéo 1">
            <a:hlinkClick r:id="rId4" highlightClick="1">
              <a:snd r:embed="rId3" name="camera.wav"/>
            </a:hlinkClick>
          </p:cNvPr>
          <p:cNvSpPr/>
          <p:nvPr/>
        </p:nvSpPr>
        <p:spPr>
          <a:xfrm>
            <a:off x="6372200" y="5445224"/>
            <a:ext cx="1512168" cy="1008112"/>
          </a:xfrm>
          <a:prstGeom prst="actionButtonMovi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39552" y="332656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latin typeface="Comic Sans MS" pitchFamily="66" charset="0"/>
              </a:rPr>
              <a:t>Vidéo 1-Extrait d'une émission de Thalassa consacrée aux grands explorateurs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483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4"/>
              </a:rPr>
              <a:t>http://www.dailymotion.com/video/xbzdch_voyages-et-decouvertes01-les-decouv_school</a:t>
            </a:r>
            <a:endParaRPr lang="fr-FR" dirty="0" smtClean="0"/>
          </a:p>
          <a:p>
            <a:endParaRPr lang="fr-FR" dirty="0" smtClean="0"/>
          </a:p>
        </p:txBody>
      </p:sp>
      <p:pic>
        <p:nvPicPr>
          <p:cNvPr id="6" name="Picture 2" descr="C:\Users\fanny\AppData\Local\Microsoft\Windows\Temporary Internet Files\Content.IE5\NDAZPIOZ\MC90034374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2232">
            <a:off x="4990314" y="5143475"/>
            <a:ext cx="1089129" cy="130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880806" y="5334643"/>
            <a:ext cx="108553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Cliquez sur la caméra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312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9222</TotalTime>
  <Words>284</Words>
  <Application>Microsoft Office PowerPoint</Application>
  <PresentationFormat>Affichage à l'écran (4:3)</PresentationFormat>
  <Paragraphs>83</Paragraphs>
  <Slides>7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Séquence III-Voyages et découvertes (fin Xvème –XVIIIème siècle)</vt:lpstr>
      <vt:lpstr> Séance 1-La représentation du monde en cartes avant et au début des Grandes Découvertes (1h)</vt:lpstr>
      <vt:lpstr>Carte (TO) du monde connu au Moyen-Age  Beatus de Liebana, Commentaires de l'Apocalypse (XIème s.) </vt:lpstr>
      <vt:lpstr>Carte du monde réalisée par Nicolas Le Germain après la redécouverte de l’œuvre de Ptolémée (1482)</vt:lpstr>
      <vt:lpstr>Partie du planisphère de Cantino (bnf), 1502.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</dc:creator>
  <cp:lastModifiedBy>fanny</cp:lastModifiedBy>
  <cp:revision>256</cp:revision>
  <dcterms:created xsi:type="dcterms:W3CDTF">2011-12-21T16:53:01Z</dcterms:created>
  <dcterms:modified xsi:type="dcterms:W3CDTF">2012-07-04T11:11:08Z</dcterms:modified>
</cp:coreProperties>
</file>