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58" r:id="rId5"/>
    <p:sldId id="259" r:id="rId6"/>
    <p:sldId id="261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971235"/>
      </p:ext>
    </p:extLst>
  </p:cSld>
  <p:clrMapOvr>
    <a:masterClrMapping/>
  </p:clrMapOvr>
  <p:transition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002066"/>
      </p:ext>
    </p:extLst>
  </p:cSld>
  <p:clrMapOvr>
    <a:masterClrMapping/>
  </p:clrMapOvr>
  <p:transition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59034"/>
      </p:ext>
    </p:extLst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490341"/>
      </p:ext>
    </p:extLst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344193"/>
      </p:ext>
    </p:extLst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10810"/>
      </p:ext>
    </p:extLst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617252"/>
      </p:ext>
    </p:extLst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19053"/>
      </p:ext>
    </p:extLst>
  </p:cSld>
  <p:clrMapOvr>
    <a:masterClrMapping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65081"/>
      </p:ext>
    </p:extLst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77336"/>
      </p:ext>
    </p:extLst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24074"/>
      </p:ext>
    </p:extLst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548B-C415-45CB-9766-6413FC8E08E6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EC1C-1E62-421B-86B8-9D7AE93D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Calcul mental : série 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Répondre rapidement aux questions suivantes. (vous disposez de 40 à 90 secondes par questions)</a:t>
            </a:r>
          </a:p>
          <a:p>
            <a:r>
              <a:rPr lang="fr-FR" sz="3600" dirty="0"/>
              <a:t>Indiquez sur une feuille marquée à votre nom le numéro de la question, suivie de votre résultat, précédé éventuellement d’un nombre réduit d’étapes intermédiaires.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37822"/>
      </p:ext>
    </p:extLst>
  </p:cSld>
  <p:clrMapOvr>
    <a:masterClrMapping/>
  </p:clrMapOvr>
  <p:transition spd="slow" advTm="212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369519" y="937675"/>
                <a:ext cx="11327907" cy="4686269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fr-FR" sz="5400" dirty="0">
                    <a:latin typeface="+mn-lt"/>
                  </a:rPr>
                  <a:t>1) Résoudre dans </a:t>
                </a:r>
                <a14:m>
                  <m:oMath xmlns:m="http://schemas.openxmlformats.org/officeDocument/2006/math">
                    <m:r>
                      <a:rPr lang="fr-FR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fr-FR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400" dirty="0">
                    <a:latin typeface="+mn-lt"/>
                  </a:rPr>
                  <a:t>l’équation : </a:t>
                </a:r>
                <a:br>
                  <a:rPr lang="fr-FR" sz="54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5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fr-FR" sz="5400" dirty="0">
                  <a:latin typeface="+mn-lt"/>
                </a:endParaRPr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9519" y="937675"/>
                <a:ext cx="11327907" cy="4686269"/>
              </a:xfrm>
              <a:blipFill>
                <a:blip r:embed="rId4"/>
                <a:stretch>
                  <a:fillRect l="-2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814"/>
      </p:ext>
    </p:extLst>
  </p:cSld>
  <p:clrMapOvr>
    <a:masterClrMapping/>
  </p:clrMapOvr>
  <p:transition spd="slow" advTm="413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3697" y="81978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4800" dirty="0"/>
                  <a:t>2) Compléter</a:t>
                </a:r>
              </a:p>
              <a:p>
                <a:pPr marL="0" indent="0">
                  <a:buNone/>
                </a:pPr>
                <a:endParaRPr lang="fr-FR" sz="4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4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4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48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fr-FR" sz="4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4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4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4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fr-FR" sz="4800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fr-FR" sz="4000" dirty="0"/>
                  <a:t> </a:t>
                </a:r>
                <a:endParaRPr lang="fr-FR" sz="6600" dirty="0"/>
              </a:p>
              <a:p>
                <a:pPr marL="0" indent="0">
                  <a:buNone/>
                </a:pPr>
                <a:endParaRPr lang="fr-FR" sz="4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697" y="819785"/>
                <a:ext cx="10515600" cy="4351338"/>
              </a:xfrm>
              <a:blipFill>
                <a:blip r:embed="rId4"/>
                <a:stretch>
                  <a:fillRect l="-2609" t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6066"/>
      </p:ext>
    </p:extLst>
  </p:cSld>
  <p:clrMapOvr>
    <a:masterClrMapping/>
  </p:clrMapOvr>
  <p:transition spd="slow" advTm="411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2075" y="1235033"/>
                <a:ext cx="10515600" cy="45387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5400" dirty="0"/>
                  <a:t>3) </a:t>
                </a:r>
                <a:r>
                  <a:rPr lang="fr-FR" sz="4000" dirty="0"/>
                  <a:t> </a:t>
                </a:r>
                <a:endParaRPr lang="fr-FR" sz="6600" dirty="0"/>
              </a:p>
              <a:p>
                <a:pPr marL="0" indent="0">
                  <a:buNone/>
                </a:pPr>
                <a:endParaRPr lang="fr-FR" sz="5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5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5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fr-FR" sz="5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fr-FR" sz="5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5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5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fr-FR" sz="5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fr-FR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075" y="1235033"/>
                <a:ext cx="10515600" cy="4538749"/>
              </a:xfrm>
              <a:blipFill>
                <a:blip r:embed="rId4"/>
                <a:stretch>
                  <a:fillRect l="-3072" t="-5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8985"/>
      </p:ext>
    </p:extLst>
  </p:cSld>
  <p:clrMapOvr>
    <a:masterClrMapping/>
  </p:clrMapOvr>
  <p:transition spd="slow" advTm="472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575246" y="1115868"/>
                <a:ext cx="10984888" cy="36248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4800" dirty="0">
                    <a:latin typeface="+mn-lt"/>
                  </a:rPr>
                  <a:t>4)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 smtClean="0">
                        <a:solidFill>
                          <a:schemeClr val="tx1"/>
                        </a:solidFill>
                      </a:rPr>
                      <m:t>On</m:t>
                    </m:r>
                    <m:r>
                      <m:rPr>
                        <m:nor/>
                      </m:rPr>
                      <a:rPr lang="fr-FR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fr-FR" dirty="0" smtClean="0">
                        <a:solidFill>
                          <a:schemeClr val="tx1"/>
                        </a:solidFill>
                      </a:rPr>
                      <m:t>donne</m:t>
                    </m:r>
                    <m:r>
                      <m:rPr>
                        <m:nor/>
                      </m:rPr>
                      <a:rPr lang="fr-FR" dirty="0" smtClean="0">
                        <a:solidFill>
                          <a:schemeClr val="tx1"/>
                        </a:solidFill>
                      </a:rPr>
                      <m:t> 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fr-FR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fr-FR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solidFill>
                          <a:schemeClr val="tx1"/>
                        </a:solidFill>
                      </a:rPr>
                      <m:t>et</m:t>
                    </m:r>
                    <m:r>
                      <m:rPr>
                        <m:nor/>
                      </m:rPr>
                      <a:rPr lang="fr-FR" dirty="0">
                        <a:solidFill>
                          <a:schemeClr val="tx1"/>
                        </a:solidFill>
                      </a:rPr>
                      <m:t> 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48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Calculer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’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affixe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du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point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milieu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du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segment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 [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AB</m:t>
                      </m:r>
                      <m:r>
                        <m:rPr>
                          <m:nor/>
                        </m:rPr>
                        <a:rPr lang="fr-FR" sz="4800" dirty="0">
                          <a:solidFill>
                            <a:schemeClr val="tx1"/>
                          </a:solidFill>
                        </a:rPr>
                        <m:t>]. </m:t>
                      </m:r>
                    </m:oMath>
                  </m:oMathPara>
                </a14:m>
                <a:endParaRPr lang="fr-FR" sz="4800" dirty="0">
                  <a:solidFill>
                    <a:schemeClr val="tx1"/>
                  </a:solidFill>
                </a:endParaRPr>
              </a:p>
              <a:p>
                <a:pPr/>
                <a:endParaRPr lang="fr-FR" sz="4800" b="1" dirty="0"/>
              </a:p>
              <a:p>
                <a:endParaRPr lang="fr-FR" sz="4800" dirty="0"/>
              </a:p>
              <a:p>
                <a:endParaRPr lang="fr-FR" sz="5400" dirty="0"/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6" y="1115868"/>
                <a:ext cx="10984888" cy="3624807"/>
              </a:xfrm>
              <a:prstGeom prst="rect">
                <a:avLst/>
              </a:prstGeom>
              <a:blipFill>
                <a:blip r:embed="rId4"/>
                <a:stretch>
                  <a:fillRect l="-2497" t="-124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8692"/>
      </p:ext>
    </p:extLst>
  </p:cSld>
  <p:clrMapOvr>
    <a:masterClrMapping/>
  </p:clrMapOvr>
  <p:transition spd="slow" advTm="478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629393" y="613701"/>
                <a:ext cx="11304120" cy="5617282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fr-FR" sz="3600" dirty="0">
                    <a:latin typeface="+mn-lt"/>
                  </a:rPr>
                  <a:t>5) Soit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800" dirty="0">
                    <a:latin typeface="+mn-lt"/>
                  </a:rPr>
                  <a:t> </a:t>
                </a:r>
                <a:r>
                  <a:rPr lang="fr-FR" sz="3200" dirty="0">
                    <a:latin typeface="+mn-lt"/>
                  </a:rPr>
                  <a:t>une fonction définie sur </a:t>
                </a:r>
                <a:r>
                  <a:rPr lang="fr-FR" sz="3200" dirty="0">
                    <a:latin typeface="+mn-lt"/>
                    <a:sym typeface="math12" panose="05020500000000000000" pitchFamily="18" charset="2"/>
                  </a:rPr>
                  <a:t>\{3}</a:t>
                </a:r>
                <a:r>
                  <a:rPr lang="fr-FR" sz="3200" dirty="0">
                    <a:latin typeface="+mn-lt"/>
                  </a:rPr>
                  <a:t>. </a:t>
                </a:r>
                <a:r>
                  <a:rPr lang="fr-FR" sz="3200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3200" dirty="0">
                    <a:latin typeface="+mn-lt"/>
                  </a:rPr>
                  <a:t>la courbe représentative de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>
                    <a:latin typeface="+mn-lt"/>
                  </a:rPr>
                  <a:t>dans un repère donné.</a:t>
                </a:r>
                <a:r>
                  <a:rPr lang="fr-FR" sz="3200" dirty="0"/>
                  <a:t> </a:t>
                </a:r>
                <a:r>
                  <a:rPr lang="fr-FR" sz="3200" dirty="0">
                    <a:latin typeface="+mn-lt"/>
                  </a:rPr>
                  <a:t>On sait que</a:t>
                </a:r>
                <a:br>
                  <a:rPr lang="fr-FR" sz="32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320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limLow>
                            <m:limLow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3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⟶+</m:t>
                              </m:r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                   •</m:t>
                          </m:r>
                          <m:limLow>
                            <m:limLow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r>
                  <a:rPr lang="fr-FR" sz="3200" dirty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fr-FR" sz="3200" dirty="0">
                    <a:latin typeface="+mn-lt"/>
                    <a:ea typeface="Cambria Math" panose="02040503050406030204" pitchFamily="18" charset="0"/>
                  </a:rPr>
                </a:br>
                <a:r>
                  <a:rPr lang="fr-FR" sz="3200" dirty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fr-FR" sz="3200" dirty="0">
                    <a:latin typeface="+mn-lt"/>
                    <a:ea typeface="Cambria Math" panose="02040503050406030204" pitchFamily="18" charset="0"/>
                  </a:rPr>
                </a:br>
                <a:r>
                  <a:rPr lang="fr-FR" sz="3200" dirty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fr-FR" sz="3200" dirty="0">
                    <a:latin typeface="+mn-lt"/>
                    <a:ea typeface="Cambria Math" panose="02040503050406030204" pitchFamily="18" charset="0"/>
                  </a:rPr>
                </a:br>
                <a:r>
                  <a:rPr lang="fr-FR" sz="32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•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⟶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fr-FR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•</m:t>
                    </m:r>
                    <m:func>
                      <m:func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⟶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fr-FR" sz="3200" dirty="0">
                    <a:latin typeface="+mn-lt"/>
                  </a:rPr>
                  <a:t/>
                </a:r>
                <a:br>
                  <a:rPr lang="fr-FR" sz="3200" dirty="0">
                    <a:latin typeface="+mn-lt"/>
                  </a:rPr>
                </a:br>
                <a:r>
                  <a:rPr lang="fr-FR" sz="3200" dirty="0">
                    <a:latin typeface="+mn-lt"/>
                  </a:rPr>
                  <a:t/>
                </a:r>
                <a:br>
                  <a:rPr lang="fr-FR" sz="3200" dirty="0">
                    <a:latin typeface="+mn-lt"/>
                  </a:rPr>
                </a:br>
                <a:r>
                  <a:rPr lang="fr-FR" sz="3200" dirty="0">
                    <a:latin typeface="+mn-lt"/>
                  </a:rPr>
                  <a:t/>
                </a:r>
                <a:br>
                  <a:rPr lang="fr-FR" sz="3200" dirty="0">
                    <a:latin typeface="+mn-lt"/>
                  </a:rPr>
                </a:br>
                <a:r>
                  <a:rPr lang="fr-FR" sz="3200">
                    <a:latin typeface="+mn-lt"/>
                  </a:rPr>
                  <a:t>Indiquer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3200" dirty="0"/>
                  <a:t>admet des asymptotes et préciser lesquelles.</a:t>
                </a:r>
                <a:r>
                  <a:rPr lang="fr-FR" sz="3200" dirty="0">
                    <a:latin typeface="+mn-lt"/>
                  </a:rPr>
                  <a:t/>
                </a:r>
                <a:br>
                  <a:rPr lang="fr-FR" sz="3200" dirty="0">
                    <a:latin typeface="+mn-lt"/>
                  </a:rPr>
                </a:br>
                <a:endParaRPr lang="fr-FR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9393" y="613701"/>
                <a:ext cx="11304120" cy="5617282"/>
              </a:xfrm>
              <a:blipFill>
                <a:blip r:embed="rId4"/>
                <a:stretch>
                  <a:fillRect l="-16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8421"/>
      </p:ext>
    </p:extLst>
  </p:cSld>
  <p:clrMapOvr>
    <a:masterClrMapping/>
  </p:clrMapOvr>
  <p:transition spd="slow" advTm="602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1D2CE-9B97-42AA-92C0-3635BD36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9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967"/>
      </p:ext>
    </p:extLst>
  </p:cSld>
  <p:clrMapOvr>
    <a:masterClrMapping/>
  </p:clrMapOvr>
  <p:transition spd="slow" advTm="10000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78</Words>
  <Application>Microsoft Office PowerPoint</Application>
  <PresentationFormat>Grand écran</PresentationFormat>
  <Paragraphs>15</Paragraphs>
  <Slides>7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math12</vt:lpstr>
      <vt:lpstr>Thème Office</vt:lpstr>
      <vt:lpstr>Calcul mental : série 13</vt:lpstr>
      <vt:lpstr>1) Résoudre dans C l’équation :  〖(z+1)〗^2=-36</vt:lpstr>
      <vt:lpstr>Présentation PowerPoint</vt:lpstr>
      <vt:lpstr>Présentation PowerPoint</vt:lpstr>
      <vt:lpstr>Présentation PowerPoint</vt:lpstr>
      <vt:lpstr>5) Soit f une fonction définie sur \{3}. et C_fla courbe représentative de f dans un repère donné. On sait que 〖•lim┬(x⟶+∞)〗⁡〖f(x)=+∞ 〗  〖                   •lim┬(x⟶-∞)〗⁡〖f(x)=-4〗   •lim┬█(x⟶3@x&lt;3)⁡〖f(x)=+∞ 〗                        •lim┬█(x⟶3@x&gt;3)⁡〖f(x)=+∞ 〗   Indiquer si C_fadmet des asymptotes et préciser lesquelles.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 mental</dc:title>
  <dc:creator>Anne SCHROEDER</dc:creator>
  <cp:lastModifiedBy>Anne SCHROEDER</cp:lastModifiedBy>
  <cp:revision>76</cp:revision>
  <dcterms:created xsi:type="dcterms:W3CDTF">2016-10-18T15:49:49Z</dcterms:created>
  <dcterms:modified xsi:type="dcterms:W3CDTF">2019-01-28T22:23:36Z</dcterms:modified>
</cp:coreProperties>
</file>