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75" r:id="rId4"/>
    <p:sldId id="276" r:id="rId5"/>
    <p:sldId id="279" r:id="rId6"/>
    <p:sldId id="280" r:id="rId7"/>
    <p:sldId id="284" r:id="rId8"/>
    <p:sldId id="277" r:id="rId9"/>
    <p:sldId id="278" r:id="rId10"/>
    <p:sldId id="281" r:id="rId11"/>
    <p:sldId id="282" r:id="rId12"/>
    <p:sldId id="283" r:id="rId13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howGuides="1">
      <p:cViewPr varScale="1">
        <p:scale>
          <a:sx n="73" d="100"/>
          <a:sy n="73" d="100"/>
        </p:scale>
        <p:origin x="498" y="7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8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A761C43-90B0-443C-86EC-3C0DD5DA01AA}" type="datetime1">
              <a:rPr lang="fr-FR" smtClean="0"/>
              <a:t>26/03/2019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69C82B5-293F-43D8-BDBA-2AB8C5A97E24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6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85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913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09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55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42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 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1" name="Rectangle 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2" name="Rectangle 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3" name="Connecteur droit 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 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5" name="Connecteur droit 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CB63F34-E62A-42EB-8BBE-5D97981BDF99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28D6F8-A827-43B4-8C73-878D7AB60B7E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 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1" name="Connecteur droit 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 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EE86DE-C0F5-4589-B42C-0AB3ABDBEEBE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D930E9-522E-4B98-907D-6FC3AD7E907B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0" name="Rectangle 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4" name="Rectangle 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1" name="Rectangle 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22" name="Connecteur droit 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 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23" name="Connecteur droit 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 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7" name="Rectangle 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8" name="Rectangle 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9" name="Rectangle 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30" name="Rectangle 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31" name="Connecteur droit 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 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33" name="Connecteur droit 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081AF74-AAE7-463E-86C0-EE02064F8F51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F495EE-B4EF-444D-88BC-CEAB1749D92D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5F29F0-A14F-4F4F-8A89-9D96995D09F4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A8DC8-1EBC-45BD-B5DA-23DB3A320D95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6" name="Rectangle 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cxnSp>
        <p:nvCxnSpPr>
          <p:cNvPr id="7" name="Connecteur droit 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 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9DDFE8-5D0F-4294-BF0D-BCBA491BB07D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cxnSp>
        <p:nvCxnSpPr>
          <p:cNvPr id="10" name="Connecteur droit 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1C5F71-8AAC-4C18-9BBC-93A1054C5EED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828A8D0-70DF-4270-BFE1-B980037453FE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10" name="Connecteur droit 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3" name="Rectangle 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 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16" name="Connecteur droit 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CC995AA8-4435-43C9-8D68-A9F4972684AF}" type="datetime1">
              <a:rPr lang="fr-FR" noProof="0" smtClean="0"/>
              <a:t>26/03/2019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669" y="404664"/>
            <a:ext cx="8329031" cy="4392488"/>
          </a:xfrm>
        </p:spPr>
        <p:txBody>
          <a:bodyPr rtlCol="0"/>
          <a:lstStyle/>
          <a:p>
            <a:pPr rtl="0"/>
            <a:r>
              <a:rPr lang="fr-FR" dirty="0"/>
              <a:t>Présentation des nouveaux programmes de mathématiques de première des séries technologiques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428669" y="4797152"/>
            <a:ext cx="7516442" cy="663848"/>
          </a:xfrm>
        </p:spPr>
        <p:txBody>
          <a:bodyPr/>
          <a:lstStyle/>
          <a:p>
            <a:r>
              <a:rPr lang="fr-FR" smtClean="0"/>
              <a:t>Jessica Parsis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spécialité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484784"/>
                <a:ext cx="9782801" cy="4896544"/>
              </a:xfrm>
            </p:spPr>
            <p:txBody>
              <a:bodyPr>
                <a:noAutofit/>
              </a:bodyPr>
              <a:lstStyle/>
              <a:p>
                <a:pPr lvl="0">
                  <a:lnSpc>
                    <a:spcPct val="100000"/>
                  </a:lnSpc>
                  <a:spcBef>
                    <a:spcPts val="600"/>
                  </a:spcBef>
                </a:pPr>
                <a:r>
                  <a:rPr lang="fr-FR" sz="2000" b="1" dirty="0"/>
                  <a:t>Analyse</a:t>
                </a:r>
                <a:endParaRPr lang="fr-FR" sz="2000" dirty="0"/>
              </a:p>
              <a:p>
                <a:pPr lvl="1">
                  <a:lnSpc>
                    <a:spcPct val="100000"/>
                  </a:lnSpc>
                </a:pPr>
                <a:r>
                  <a:rPr lang="fr-FR" sz="2000" b="1" dirty="0"/>
                  <a:t>Dérivées	</a:t>
                </a:r>
                <a:r>
                  <a:rPr lang="fr-FR" sz="1800" dirty="0"/>
                  <a:t/>
                </a:r>
                <a:br>
                  <a:rPr lang="fr-FR" sz="1800" dirty="0"/>
                </a:br>
                <a:r>
                  <a:rPr lang="fr-FR" sz="1800" dirty="0"/>
                  <a:t>- </a:t>
                </a:r>
                <a:r>
                  <a:rPr lang="fr-FR" sz="1800" dirty="0">
                    <a:solidFill>
                      <a:srgbClr val="0070C0"/>
                    </a:solidFill>
                  </a:rPr>
                  <a:t>Notations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sz="1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18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18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fr-FR" sz="18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fr-FR" sz="18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fr-FR" sz="18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b>
                        <m:sSub>
                          <m:sSubPr>
                            <m:ctrlPr>
                              <a:rPr lang="fr-FR" sz="1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1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fr-FR" sz="1800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fr-FR" sz="1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1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1800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𝑑𝑓</m:t>
                        </m:r>
                      </m:num>
                      <m:den>
                        <m: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1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sz="1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1800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fr-FR" sz="1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1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1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1800" dirty="0">
                    <a:solidFill>
                      <a:srgbClr val="0070C0"/>
                    </a:solidFill>
                  </a:rPr>
                  <a:t>.</a:t>
                </a:r>
                <a:br>
                  <a:rPr lang="fr-FR" sz="1800" dirty="0">
                    <a:solidFill>
                      <a:srgbClr val="0070C0"/>
                    </a:solidFill>
                  </a:rPr>
                </a:br>
                <a:r>
                  <a:rPr lang="fr-FR" sz="1800" dirty="0">
                    <a:solidFill>
                      <a:srgbClr val="0070C0"/>
                    </a:solidFill>
                  </a:rPr>
                  <a:t>- Approximation affine d’une fonction au voisinage d’un point.</a:t>
                </a:r>
                <a:br>
                  <a:rPr lang="fr-FR" sz="1800" dirty="0">
                    <a:solidFill>
                      <a:srgbClr val="0070C0"/>
                    </a:solidFill>
                  </a:rPr>
                </a:br>
                <a:r>
                  <a:rPr lang="fr-FR" sz="1800" dirty="0">
                    <a:solidFill>
                      <a:srgbClr val="0070C0"/>
                    </a:solidFill>
                  </a:rPr>
                  <a:t>Calcul des dérivées :</a:t>
                </a:r>
                <a:br>
                  <a:rPr lang="fr-FR" sz="1800" dirty="0">
                    <a:solidFill>
                      <a:srgbClr val="0070C0"/>
                    </a:solidFill>
                  </a:rPr>
                </a:br>
                <a:r>
                  <a:rPr lang="fr-FR" sz="1800" dirty="0"/>
                  <a:t>- d’une somme, d’un produit, de l’inverse, d’un quotient ;</a:t>
                </a:r>
                <a:br>
                  <a:rPr lang="fr-FR" sz="1800" dirty="0"/>
                </a:br>
                <a:r>
                  <a:rPr lang="fr-FR" sz="1800" dirty="0"/>
                  <a:t>- de </a:t>
                </a:r>
                <a14:m>
                  <m:oMath xmlns:m="http://schemas.openxmlformats.org/officeDocument/2006/math">
                    <m:r>
                      <a:rPr lang="fr-FR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↦</m:t>
                    </m:r>
                    <m:sSup>
                      <m:sSup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r-FR" sz="1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r-FR" sz="1800" dirty="0"/>
                  <a:t> pour </a:t>
                </a:r>
                <a14:m>
                  <m:oMath xmlns:m="http://schemas.openxmlformats.org/officeDocument/2006/math">
                    <m:r>
                      <a:rPr lang="fr-FR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fr-FR" sz="1800" dirty="0"/>
                  <a:t> entier naturel non nul ; </a:t>
                </a:r>
                <a14:m>
                  <m:oMath xmlns:m="http://schemas.openxmlformats.org/officeDocument/2006/math">
                    <m:r>
                      <a:rPr lang="fr-FR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↦</m:t>
                    </m:r>
                    <m:f>
                      <m:fPr>
                        <m:ctrlPr>
                          <a:rPr lang="fr-F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1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fr-FR" sz="1800" dirty="0"/>
                  <a:t> ;</a:t>
                </a:r>
                <a:br>
                  <a:rPr lang="fr-FR" sz="1800" dirty="0"/>
                </a:br>
                <a:r>
                  <a:rPr lang="fr-FR" sz="1800" dirty="0"/>
                  <a:t>- d’un polynôme ;</a:t>
                </a:r>
                <a:br>
                  <a:rPr lang="fr-FR" sz="1800" dirty="0"/>
                </a:br>
                <a:r>
                  <a:rPr lang="fr-FR" sz="1800" dirty="0"/>
                  <a:t>- des fonctions cosinus et sinus ;</a:t>
                </a:r>
                <a:br>
                  <a:rPr lang="fr-FR" sz="1800" dirty="0"/>
                </a:br>
                <a:r>
                  <a:rPr lang="fr-FR" sz="1800" dirty="0"/>
                  <a:t>- de </a:t>
                </a:r>
                <a14:m>
                  <m:oMath xmlns:m="http://schemas.openxmlformats.org/officeDocument/2006/math">
                    <m:r>
                      <a:rPr lang="fr-FR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↦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1800" dirty="0"/>
                  <a:t>, </a:t>
                </a:r>
                <a14:m>
                  <m:oMath xmlns:m="http://schemas.openxmlformats.org/officeDocument/2006/math">
                    <m:r>
                      <a:rPr lang="fr-FR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↦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1800" dirty="0"/>
                  <a:t> et </a:t>
                </a:r>
                <a14:m>
                  <m:oMath xmlns:m="http://schemas.openxmlformats.org/officeDocument/2006/math">
                    <m:r>
                      <a:rPr lang="fr-FR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↦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fr-FR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1800" dirty="0"/>
                  <a:t>.</a:t>
                </a:r>
                <a:r>
                  <a:rPr lang="fr-FR" sz="1800" b="1" dirty="0"/>
                  <a:t> </a:t>
                </a:r>
                <a:endParaRPr lang="fr-FR" sz="1800" dirty="0"/>
              </a:p>
              <a:p>
                <a:pPr lvl="1">
                  <a:lnSpc>
                    <a:spcPct val="100000"/>
                  </a:lnSpc>
                </a:pPr>
                <a:endParaRPr lang="fr-FR" sz="1800" b="1" dirty="0"/>
              </a:p>
              <a:p>
                <a:pPr lvl="1">
                  <a:lnSpc>
                    <a:spcPct val="100000"/>
                  </a:lnSpc>
                </a:pPr>
                <a:r>
                  <a:rPr lang="fr-FR" sz="2000" b="1" dirty="0"/>
                  <a:t>Liens avec l’enseignement de physique-chimie</a:t>
                </a:r>
                <a:endParaRPr lang="fr-FR" sz="2000" dirty="0"/>
              </a:p>
              <a:p>
                <a:pPr marL="0" lv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fr-FR" sz="1800" dirty="0">
                    <a:solidFill>
                      <a:srgbClr val="0070C0"/>
                    </a:solidFill>
                  </a:rPr>
                  <a:t>Cas particulier où la variable est le temps : lien entre nombre dérivé et vitesse, coordonnées du vecteur vitesse, accélération ; vitesse d’apparition d’un produit, de disparition d’un réactif.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484784"/>
                <a:ext cx="9782801" cy="4896544"/>
              </a:xfrm>
              <a:blipFill>
                <a:blip r:embed="rId2"/>
                <a:stretch>
                  <a:fillRect l="-810" t="-1370" r="-1246" b="-24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688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spécialité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700808"/>
                <a:ext cx="9782801" cy="4608512"/>
              </a:xfrm>
            </p:spPr>
            <p:txBody>
              <a:bodyPr>
                <a:noAutofit/>
              </a:bodyPr>
              <a:lstStyle/>
              <a:p>
                <a:pPr lvl="1">
                  <a:lnSpc>
                    <a:spcPct val="120000"/>
                  </a:lnSpc>
                </a:pPr>
                <a:r>
                  <a:rPr lang="fr-FR" sz="2000" b="1" dirty="0"/>
                  <a:t>Primitives</a:t>
                </a:r>
                <a:r>
                  <a:rPr lang="fr-FR" sz="1800" b="1" dirty="0"/>
                  <a:t/>
                </a:r>
                <a:br>
                  <a:rPr lang="fr-FR" sz="1800" b="1" dirty="0"/>
                </a:br>
                <a:r>
                  <a:rPr lang="fr-FR" sz="1800" b="1" dirty="0"/>
                  <a:t>- </a:t>
                </a:r>
                <a:r>
                  <a:rPr lang="fr-FR" sz="1800" dirty="0"/>
                  <a:t>Définition d’une primitive.</a:t>
                </a:r>
                <a:br>
                  <a:rPr lang="fr-FR" sz="1800" dirty="0"/>
                </a:br>
                <a:r>
                  <a:rPr lang="fr-FR" sz="1800" dirty="0"/>
                  <a:t>- Deux primitives d’une même fonction sur un intervalle diffèrent d’une constante.</a:t>
                </a:r>
                <a:br>
                  <a:rPr lang="fr-FR" sz="1800" dirty="0"/>
                </a:br>
                <a:r>
                  <a:rPr lang="fr-FR" sz="1800" dirty="0"/>
                  <a:t>- </a:t>
                </a:r>
                <a:r>
                  <a:rPr lang="fr-FR" sz="1800" dirty="0">
                    <a:solidFill>
                      <a:srgbClr val="0070C0"/>
                    </a:solidFill>
                  </a:rPr>
                  <a:t>Primitives d’un polynôme.</a:t>
                </a:r>
                <a:br>
                  <a:rPr lang="fr-FR" sz="1800" dirty="0">
                    <a:solidFill>
                      <a:srgbClr val="0070C0"/>
                    </a:solidFill>
                  </a:rPr>
                </a:br>
                <a:r>
                  <a:rPr lang="fr-FR" sz="1800" dirty="0"/>
                  <a:t>- Primitives des fonctions </a:t>
                </a:r>
                <a14:m>
                  <m:oMath xmlns:m="http://schemas.openxmlformats.org/officeDocument/2006/math">
                    <m:r>
                      <a:rPr lang="fr-FR" sz="18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↦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1800" dirty="0"/>
                  <a:t> et </a:t>
                </a:r>
                <a14:m>
                  <m:oMath xmlns:m="http://schemas.openxmlformats.org/officeDocument/2006/math">
                    <m:r>
                      <a:rPr lang="fr-FR" sz="18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↦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fr-FR" sz="18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1800" dirty="0"/>
                  <a:t>.</a:t>
                </a:r>
                <a:br>
                  <a:rPr lang="fr-FR" sz="1800" dirty="0"/>
                </a:br>
                <a:r>
                  <a:rPr lang="fr-FR" sz="1800" dirty="0"/>
                  <a:t>- </a:t>
                </a:r>
                <a:r>
                  <a:rPr lang="fr-FR" sz="1800" dirty="0">
                    <a:solidFill>
                      <a:srgbClr val="0070C0"/>
                    </a:solidFill>
                  </a:rPr>
                  <a:t>Exemples de calcul approché d’une primitive par la méthode d’Euler.</a:t>
                </a:r>
              </a:p>
              <a:p>
                <a:pPr lvl="1">
                  <a:lnSpc>
                    <a:spcPct val="120000"/>
                  </a:lnSpc>
                </a:pPr>
                <a:endParaRPr lang="fr-FR" sz="1800" b="1" dirty="0"/>
              </a:p>
              <a:p>
                <a:pPr lvl="1">
                  <a:lnSpc>
                    <a:spcPct val="120000"/>
                  </a:lnSpc>
                </a:pPr>
                <a:r>
                  <a:rPr lang="fr-FR" sz="2000" b="1" dirty="0"/>
                  <a:t>Liens avec l’enseignement de physique-chimie (en STL)</a:t>
                </a:r>
              </a:p>
              <a:p>
                <a:pPr marL="0" lvl="0" indent="0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fr-FR" sz="1800" dirty="0">
                    <a:solidFill>
                      <a:srgbClr val="0070C0"/>
                    </a:solidFill>
                  </a:rPr>
                  <a:t>Vitesse moyenne, coordonnées du vecteur vitesse, accélération, loi horaire, trajectoire.</a:t>
                </a:r>
              </a:p>
              <a:p>
                <a:pPr marL="0" lvl="0" indent="0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fr-FR" sz="1800" dirty="0">
                    <a:solidFill>
                      <a:srgbClr val="0070C0"/>
                    </a:solidFill>
                  </a:rPr>
                  <a:t>Loi d’évolution de la vitesse et de la position en fonction du temps dans le cas du modèle de la chute libre verticale. 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700808"/>
                <a:ext cx="9782801" cy="4608512"/>
              </a:xfrm>
              <a:blipFill>
                <a:blip r:embed="rId2"/>
                <a:stretch>
                  <a:fillRect l="-498" t="-10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96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spécialité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fr-FR" b="1" dirty="0"/>
              <a:t>Nombres complexes (en STI2D uniquement)</a:t>
            </a:r>
            <a:endParaRPr lang="fr-FR" dirty="0"/>
          </a:p>
          <a:p>
            <a:pPr lvl="1">
              <a:lnSpc>
                <a:spcPct val="100000"/>
              </a:lnSpc>
            </a:pPr>
            <a:r>
              <a:rPr lang="fr-FR" sz="2800" dirty="0"/>
              <a:t>Forme algébrique :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dirty="0"/>
              <a:t>	- définition, conjugué, module ;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dirty="0"/>
              <a:t>	- représentation dans un repère orthonormé direct ; 	affixe d’un point, d’un vecteur ;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dirty="0"/>
              <a:t>	- somme, produit, quotient ;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dirty="0"/>
              <a:t>	- conjugué d’une somme, d’un produit, d’un quotient ;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dirty="0"/>
              <a:t>	- module d’un produit et d’un quotient. </a:t>
            </a:r>
          </a:p>
          <a:p>
            <a:pPr lvl="1">
              <a:lnSpc>
                <a:spcPct val="100000"/>
              </a:lnSpc>
            </a:pPr>
            <a:r>
              <a:rPr lang="fr-FR" sz="2800" dirty="0"/>
              <a:t>Argument et forme trigonométrique. </a:t>
            </a:r>
          </a:p>
        </p:txBody>
      </p:sp>
    </p:spTree>
    <p:extLst>
      <p:ext uri="{BB962C8B-B14F-4D97-AF65-F5344CB8AC3E}">
        <p14:creationId xmlns:p14="http://schemas.microsoft.com/office/powerpoint/2010/main" val="4552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Programme du tronc commun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fr-FR" dirty="0"/>
              <a:t>Lignes directrices pour l’enseignement :</a:t>
            </a:r>
          </a:p>
          <a:p>
            <a:pPr lvl="1"/>
            <a:r>
              <a:rPr lang="fr-FR" dirty="0"/>
              <a:t>Attitudes développées </a:t>
            </a:r>
          </a:p>
          <a:p>
            <a:pPr lvl="1"/>
            <a:r>
              <a:rPr lang="fr-FR" dirty="0"/>
              <a:t>Développement des six compétences mathématiques et de l’aptitude à l’abstraction</a:t>
            </a:r>
          </a:p>
          <a:p>
            <a:pPr lvl="1"/>
            <a:r>
              <a:rPr lang="fr-FR" dirty="0"/>
              <a:t>Diversité de l’activité mathématique  </a:t>
            </a:r>
          </a:p>
          <a:p>
            <a:pPr lvl="1"/>
            <a:r>
              <a:rPr lang="fr-FR" dirty="0"/>
              <a:t>Activités algorithmiques et numériques</a:t>
            </a:r>
          </a:p>
          <a:p>
            <a:pPr lvl="1"/>
            <a:r>
              <a:rPr lang="fr-FR" dirty="0"/>
              <a:t>Résolution de problèmes et automatismes </a:t>
            </a:r>
          </a:p>
          <a:p>
            <a:pPr lvl="1"/>
            <a:r>
              <a:rPr lang="fr-FR" dirty="0"/>
              <a:t>Place de l’oral </a:t>
            </a:r>
          </a:p>
          <a:p>
            <a:pPr lvl="1"/>
            <a:r>
              <a:rPr lang="fr-FR" dirty="0"/>
              <a:t>Trace écrite  </a:t>
            </a:r>
          </a:p>
          <a:p>
            <a:pPr lvl="1"/>
            <a:r>
              <a:rPr lang="fr-FR" dirty="0"/>
              <a:t>Travail personnel des élèves </a:t>
            </a:r>
          </a:p>
          <a:p>
            <a:pPr lvl="1"/>
            <a:r>
              <a:rPr lang="fr-FR" dirty="0"/>
              <a:t>Cohérence entre l’enseignement de tronc commun et l’enseignement de spécialité « Physique-chimie et mathématiques » des séries STI2D et STL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Programme du tronc commun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600200"/>
            <a:ext cx="10009112" cy="4572000"/>
          </a:xfrm>
        </p:spPr>
        <p:txBody>
          <a:bodyPr rtlCol="0">
            <a:normAutofit/>
          </a:bodyPr>
          <a:lstStyle/>
          <a:p>
            <a:r>
              <a:rPr lang="fr-FR" dirty="0"/>
              <a:t>Le programme est organisé en trois parties transversales :</a:t>
            </a:r>
          </a:p>
          <a:p>
            <a:pPr lvl="1"/>
            <a:r>
              <a:rPr lang="fr-FR" dirty="0"/>
              <a:t>vocabulaire ensembliste et logique ; </a:t>
            </a:r>
          </a:p>
          <a:p>
            <a:pPr lvl="1"/>
            <a:r>
              <a:rPr lang="fr-FR" dirty="0"/>
              <a:t>algorithmique et programmation (sauf STD2A) ; </a:t>
            </a:r>
          </a:p>
          <a:p>
            <a:pPr lvl="1"/>
            <a:r>
              <a:rPr lang="fr-FR" dirty="0"/>
              <a:t>activités géométriques (uniquement STD2A) ;</a:t>
            </a:r>
          </a:p>
          <a:p>
            <a:pPr lvl="1"/>
            <a:r>
              <a:rPr lang="fr-FR" dirty="0"/>
              <a:t>automatismes.</a:t>
            </a:r>
          </a:p>
          <a:p>
            <a:pPr marL="365760" lvl="1" indent="0">
              <a:buNone/>
            </a:pPr>
            <a:endParaRPr lang="fr-FR" dirty="0"/>
          </a:p>
          <a:p>
            <a:r>
              <a:rPr lang="fr-FR" dirty="0"/>
              <a:t>et en deux parties thématiques : </a:t>
            </a:r>
          </a:p>
          <a:p>
            <a:pPr lvl="1"/>
            <a:r>
              <a:rPr lang="fr-FR" dirty="0"/>
              <a:t>analyse pour étudier ou modéliser des évolutions ; </a:t>
            </a:r>
          </a:p>
          <a:p>
            <a:pPr lvl="1"/>
            <a:r>
              <a:rPr lang="fr-FR" dirty="0"/>
              <a:t>statistiques et probabilités pour traiter et interpréter des données, pour modéliser des phénomènes aléatoires.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904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Programme du tronc commun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600200"/>
            <a:ext cx="10009112" cy="4572000"/>
          </a:xfrm>
        </p:spPr>
        <p:txBody>
          <a:bodyPr rtlCol="0">
            <a:normAutofit/>
          </a:bodyPr>
          <a:lstStyle/>
          <a:p>
            <a:r>
              <a:rPr lang="fr-FR" dirty="0"/>
              <a:t>Le programme est organisé en trois parties transversales :</a:t>
            </a:r>
          </a:p>
          <a:p>
            <a:pPr lvl="1"/>
            <a:r>
              <a:rPr lang="fr-FR" dirty="0"/>
              <a:t>vocabulaire ensembliste et logique ; </a:t>
            </a:r>
          </a:p>
          <a:p>
            <a:pPr lvl="1"/>
            <a:r>
              <a:rPr lang="fr-FR" dirty="0"/>
              <a:t>algorithmique et programmation (sauf STD2A) ; </a:t>
            </a:r>
          </a:p>
          <a:p>
            <a:pPr lvl="1"/>
            <a:r>
              <a:rPr lang="fr-FR" dirty="0"/>
              <a:t>activités géométriques (uniquement STD2A) ;</a:t>
            </a:r>
          </a:p>
          <a:p>
            <a:pPr lvl="1"/>
            <a:r>
              <a:rPr lang="fr-FR" dirty="0"/>
              <a:t>automatismes.</a:t>
            </a:r>
          </a:p>
          <a:p>
            <a:pPr marL="365760" lvl="1" indent="0">
              <a:buNone/>
            </a:pPr>
            <a:endParaRPr lang="fr-FR" dirty="0"/>
          </a:p>
          <a:p>
            <a:r>
              <a:rPr lang="fr-FR" dirty="0"/>
              <a:t>et en deux parties thématiques : </a:t>
            </a:r>
          </a:p>
          <a:p>
            <a:pPr lvl="1"/>
            <a:r>
              <a:rPr lang="fr-FR" dirty="0"/>
              <a:t>analyse pour étudier ou modéliser des évolutions ; </a:t>
            </a:r>
          </a:p>
          <a:p>
            <a:pPr lvl="1"/>
            <a:r>
              <a:rPr lang="fr-FR" dirty="0"/>
              <a:t>statistiques et probabilités pour traiter et interpréter des données, pour modéliser des phénomènes aléatoires.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699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Programme du tronc commun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2348880"/>
            <a:ext cx="10009112" cy="3823320"/>
          </a:xfrm>
        </p:spPr>
        <p:txBody>
          <a:bodyPr rtlCol="0">
            <a:normAutofit/>
          </a:bodyPr>
          <a:lstStyle/>
          <a:p>
            <a:r>
              <a:rPr lang="fr-FR" dirty="0"/>
              <a:t>Automatismes:</a:t>
            </a:r>
          </a:p>
          <a:p>
            <a:pPr lvl="1"/>
            <a:r>
              <a:rPr lang="fr-FR" b="1" dirty="0"/>
              <a:t>Domaines traités :</a:t>
            </a:r>
            <a:endParaRPr lang="fr-FR" dirty="0"/>
          </a:p>
          <a:p>
            <a:pPr lvl="2"/>
            <a:r>
              <a:rPr lang="fr-FR" b="1" i="1" dirty="0"/>
              <a:t>Proportions et pourcentages ;</a:t>
            </a:r>
            <a:endParaRPr lang="fr-FR" dirty="0"/>
          </a:p>
          <a:p>
            <a:pPr lvl="2"/>
            <a:r>
              <a:rPr lang="fr-FR" b="1" i="1" dirty="0"/>
              <a:t>Évolutions et variations ;</a:t>
            </a:r>
            <a:endParaRPr lang="fr-FR" dirty="0"/>
          </a:p>
          <a:p>
            <a:pPr lvl="2"/>
            <a:r>
              <a:rPr lang="fr-FR" b="1" i="1" dirty="0"/>
              <a:t>Calcul numérique et algébrique ;</a:t>
            </a:r>
            <a:endParaRPr lang="fr-FR" dirty="0"/>
          </a:p>
          <a:p>
            <a:pPr lvl="2"/>
            <a:r>
              <a:rPr lang="fr-FR" b="1" i="1" dirty="0"/>
              <a:t>Fonctions et représentations ;</a:t>
            </a:r>
            <a:endParaRPr lang="fr-FR" dirty="0"/>
          </a:p>
          <a:p>
            <a:pPr lvl="2"/>
            <a:r>
              <a:rPr lang="fr-FR" b="1" i="1" dirty="0"/>
              <a:t>Représentations graphiques de données chiffrées.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699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Programme du tronc commun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600200"/>
            <a:ext cx="10009112" cy="4572000"/>
          </a:xfrm>
        </p:spPr>
        <p:txBody>
          <a:bodyPr rtlCol="0">
            <a:normAutofit/>
          </a:bodyPr>
          <a:lstStyle/>
          <a:p>
            <a:r>
              <a:rPr lang="fr-FR" b="1" dirty="0"/>
              <a:t>Analyse</a:t>
            </a:r>
            <a:endParaRPr lang="fr-FR" dirty="0"/>
          </a:p>
          <a:p>
            <a:pPr lvl="1"/>
            <a:r>
              <a:rPr lang="fr-FR" b="1" dirty="0"/>
              <a:t>Suites numériques</a:t>
            </a:r>
            <a:r>
              <a:rPr lang="fr-FR" dirty="0"/>
              <a:t> </a:t>
            </a:r>
          </a:p>
          <a:p>
            <a:pPr lvl="1"/>
            <a:r>
              <a:rPr lang="fr-FR" b="1" dirty="0"/>
              <a:t>Fonctions numériques de la variable réelle</a:t>
            </a:r>
            <a:r>
              <a:rPr lang="fr-FR" dirty="0"/>
              <a:t> </a:t>
            </a:r>
          </a:p>
          <a:p>
            <a:pPr lvl="1"/>
            <a:r>
              <a:rPr lang="fr-FR" b="1" dirty="0"/>
              <a:t>Dérivation</a:t>
            </a:r>
            <a:endParaRPr lang="fr-FR" dirty="0"/>
          </a:p>
          <a:p>
            <a:r>
              <a:rPr lang="fr-FR" b="1" dirty="0"/>
              <a:t>Statistiques et probabilités</a:t>
            </a:r>
          </a:p>
          <a:p>
            <a:pPr lvl="1"/>
            <a:r>
              <a:rPr lang="fr-FR" b="1" dirty="0"/>
              <a:t>Croisement de deux variables catégorielles</a:t>
            </a:r>
          </a:p>
          <a:p>
            <a:pPr lvl="1"/>
            <a:r>
              <a:rPr lang="fr-FR" b="1" dirty="0"/>
              <a:t>Probabilités conditionnelles</a:t>
            </a:r>
          </a:p>
          <a:p>
            <a:pPr lvl="1"/>
            <a:r>
              <a:rPr lang="fr-FR" b="1" dirty="0"/>
              <a:t>Modèle associé à une expérience aléatoire à plusieurs épreuves indépendantes </a:t>
            </a:r>
          </a:p>
          <a:p>
            <a:pPr lvl="1"/>
            <a:r>
              <a:rPr lang="fr-FR" b="1" dirty="0"/>
              <a:t>Variables aléatoires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28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5FC716-2787-4411-972B-4B1F9C212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spécialité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FEE222-E43A-482C-B180-1C1C8C938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2348880"/>
            <a:ext cx="9782801" cy="3823320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Deux ou trois thèmes étudiés suivant la série :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/>
              <a:t>Géométrie dans le plan</a:t>
            </a:r>
          </a:p>
          <a:p>
            <a:r>
              <a:rPr lang="fr-FR" b="1" dirty="0"/>
              <a:t>Analyse</a:t>
            </a:r>
          </a:p>
          <a:p>
            <a:r>
              <a:rPr lang="fr-FR" b="1" dirty="0"/>
              <a:t>Nombres complexes (uniquement en STI2D)</a:t>
            </a:r>
          </a:p>
        </p:txBody>
      </p:sp>
    </p:spTree>
    <p:extLst>
      <p:ext uri="{BB962C8B-B14F-4D97-AF65-F5344CB8AC3E}">
        <p14:creationId xmlns:p14="http://schemas.microsoft.com/office/powerpoint/2010/main" val="55025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spécialité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28800"/>
                <a:ext cx="9782801" cy="4824536"/>
              </a:xfrm>
            </p:spPr>
            <p:txBody>
              <a:bodyPr>
                <a:normAutofit fontScale="85000" lnSpcReduction="20000"/>
              </a:bodyPr>
              <a:lstStyle/>
              <a:p>
                <a:pPr lvl="0"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fr-FR" b="1" dirty="0"/>
                  <a:t>Géométrie dans le plan</a:t>
                </a:r>
                <a:endParaRPr lang="fr-FR" dirty="0"/>
              </a:p>
              <a:p>
                <a:pPr lvl="1">
                  <a:lnSpc>
                    <a:spcPct val="120000"/>
                  </a:lnSpc>
                </a:pPr>
                <a:r>
                  <a:rPr lang="fr-FR" sz="2600" b="1" dirty="0"/>
                  <a:t>Trigonométrie</a:t>
                </a:r>
                <a:r>
                  <a:rPr lang="fr-FR" sz="2600" dirty="0"/>
                  <a:t/>
                </a:r>
                <a:br>
                  <a:rPr lang="fr-FR" sz="2600" dirty="0"/>
                </a:br>
                <a:r>
                  <a:rPr lang="fr-FR" sz="2600" dirty="0"/>
                  <a:t>- Cercle trigonométrique, radian.</a:t>
                </a:r>
                <a:br>
                  <a:rPr lang="fr-FR" sz="2600" dirty="0"/>
                </a:br>
                <a:r>
                  <a:rPr lang="fr-FR" sz="2600" dirty="0"/>
                  <a:t>- Mesures d’un angle orienté, mesure principale.</a:t>
                </a:r>
                <a:br>
                  <a:rPr lang="fr-FR" sz="2600" dirty="0"/>
                </a:br>
                <a:r>
                  <a:rPr lang="fr-FR" sz="2600" dirty="0"/>
                  <a:t>- Fonctions circulaires sinus et cosinus : périodicité, variations, parité. Valeurs remarquables en 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6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6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6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fr-FR" sz="2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600" dirty="0"/>
                  <a:t>, </a:t>
                </a:r>
                <a14:m>
                  <m:oMath xmlns:m="http://schemas.openxmlformats.org/officeDocument/2006/math">
                    <m:r>
                      <a:rPr lang="fr-FR" sz="2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fr-FR" sz="2600" dirty="0"/>
                  <a:t>.</a:t>
                </a:r>
                <a:br>
                  <a:rPr lang="fr-FR" sz="2600" dirty="0"/>
                </a:br>
                <a:r>
                  <a:rPr lang="fr-FR" sz="2600" dirty="0"/>
                  <a:t>- </a:t>
                </a:r>
                <a:r>
                  <a:rPr lang="fr-FR" sz="2600" dirty="0">
                    <a:solidFill>
                      <a:srgbClr val="0070C0"/>
                    </a:solidFill>
                  </a:rPr>
                  <a:t>Fonctions </a:t>
                </a:r>
                <a14:m>
                  <m:oMath xmlns:m="http://schemas.openxmlformats.org/officeDocument/2006/math"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↦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600" dirty="0">
                    <a:solidFill>
                      <a:srgbClr val="0070C0"/>
                    </a:solidFill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↦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fr-FR" sz="26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600" dirty="0">
                    <a:solidFill>
                      <a:srgbClr val="0070C0"/>
                    </a:solidFill>
                  </a:rPr>
                  <a:t> : amplitude, périodicité, phase à l’origine, courbes représentatives.</a:t>
                </a:r>
              </a:p>
              <a:p>
                <a:pPr lvl="1">
                  <a:lnSpc>
                    <a:spcPct val="120000"/>
                  </a:lnSpc>
                </a:pPr>
                <a:endParaRPr lang="fr-FR" sz="2600" b="1" dirty="0"/>
              </a:p>
              <a:p>
                <a:pPr lvl="1">
                  <a:lnSpc>
                    <a:spcPct val="120000"/>
                  </a:lnSpc>
                </a:pPr>
                <a:r>
                  <a:rPr lang="fr-FR" sz="2600" b="1" dirty="0"/>
                  <a:t>Liens avec l’enseignement de physique-chimie </a:t>
                </a:r>
                <a:endParaRPr lang="fr-FR" sz="2600" dirty="0"/>
              </a:p>
              <a:p>
                <a:pPr marL="0" indent="0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fr-FR" sz="2600" dirty="0">
                    <a:solidFill>
                      <a:srgbClr val="0070C0"/>
                    </a:solidFill>
                  </a:rPr>
                  <a:t>Grandeurs physiques associées à une onde mécanique sinusoïdale : amplitude, période, fréquence. </a:t>
                </a: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28800"/>
                <a:ext cx="9782801" cy="4824536"/>
              </a:xfrm>
              <a:blipFill>
                <a:blip r:embed="rId2"/>
                <a:stretch>
                  <a:fillRect l="-1121" t="-1768" r="-8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5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spécialité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0200"/>
                <a:ext cx="9782801" cy="4853136"/>
              </a:xfrm>
            </p:spPr>
            <p:txBody>
              <a:bodyPr>
                <a:noAutofit/>
              </a:bodyPr>
              <a:lstStyle/>
              <a:p>
                <a:pPr lvl="1">
                  <a:lnSpc>
                    <a:spcPct val="100000"/>
                  </a:lnSpc>
                </a:pPr>
                <a:r>
                  <a:rPr lang="fr-FR" sz="1900" b="1" dirty="0"/>
                  <a:t>Produit scalaire</a:t>
                </a:r>
                <a:r>
                  <a:rPr lang="fr-FR" sz="1900" dirty="0"/>
                  <a:t/>
                </a:r>
                <a:br>
                  <a:rPr lang="fr-FR" sz="1900" dirty="0"/>
                </a:br>
                <a:r>
                  <a:rPr lang="fr-FR" sz="1900" dirty="0">
                    <a:solidFill>
                      <a:srgbClr val="0070C0"/>
                    </a:solidFill>
                  </a:rPr>
                  <a:t>- Définition géométrique : Si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sont non nuls, alors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fr-FR" sz="19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fr-FR" sz="19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900" b="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fr-FR" sz="19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‖"/>
                        <m:endChr m:val="‖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1900" b="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fr-FR" sz="19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où </a:t>
                </a:r>
                <a14:m>
                  <m:oMath xmlns:m="http://schemas.openxmlformats.org/officeDocument/2006/math">
                    <m:r>
                      <a:rPr lang="fr-FR" sz="19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est une mesure de l’angle entre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fr-FR" sz="19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; si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ou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est nul, alors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fr-FR" sz="19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fr-FR" sz="19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.</a:t>
                </a:r>
                <a:br>
                  <a:rPr lang="fr-FR" sz="1900" dirty="0">
                    <a:solidFill>
                      <a:srgbClr val="0070C0"/>
                    </a:solidFill>
                  </a:rPr>
                </a:br>
                <a:r>
                  <a:rPr lang="fr-FR" sz="1900" dirty="0">
                    <a:solidFill>
                      <a:srgbClr val="0070C0"/>
                    </a:solidFill>
                  </a:rPr>
                  <a:t>- Projection orthogonale d’un vecteur sur un axe.</a:t>
                </a:r>
                <a:br>
                  <a:rPr lang="fr-FR" sz="1900" dirty="0">
                    <a:solidFill>
                      <a:srgbClr val="0070C0"/>
                    </a:solidFill>
                  </a:rPr>
                </a:br>
                <a:r>
                  <a:rPr lang="fr-FR" sz="1900" dirty="0">
                    <a:solidFill>
                      <a:srgbClr val="0070C0"/>
                    </a:solidFill>
                  </a:rPr>
                  <a:t>- Interprétation du produit scalaire en termes de projections orthogonales (du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sur l’axe dirigé par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ou du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 sur l’axe dirigé par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900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1900" dirty="0">
                    <a:solidFill>
                      <a:srgbClr val="0070C0"/>
                    </a:solidFill>
                  </a:rPr>
                  <a:t>).</a:t>
                </a:r>
                <a:br>
                  <a:rPr lang="fr-FR" sz="1900" dirty="0">
                    <a:solidFill>
                      <a:srgbClr val="0070C0"/>
                    </a:solidFill>
                  </a:rPr>
                </a:br>
                <a:r>
                  <a:rPr lang="fr-FR" sz="1900" dirty="0"/>
                  <a:t>- Propriétés du produit scalaire : bilinéarité, symétrie.</a:t>
                </a:r>
                <a:br>
                  <a:rPr lang="fr-FR" sz="1900" dirty="0"/>
                </a:br>
                <a:r>
                  <a:rPr lang="fr-FR" sz="1900" dirty="0"/>
                  <a:t>- Expressions, dans une base orthonormée, du produit scalaire de deux vecteurs, de la norme d’un vecteur.</a:t>
                </a:r>
                <a:br>
                  <a:rPr lang="fr-FR" sz="1900" dirty="0"/>
                </a:br>
                <a:r>
                  <a:rPr lang="fr-FR" sz="1900" dirty="0"/>
                  <a:t>- </a:t>
                </a:r>
                <a:r>
                  <a:rPr lang="fr-FR" sz="1900" dirty="0">
                    <a:solidFill>
                      <a:srgbClr val="0070C0"/>
                    </a:solidFill>
                  </a:rPr>
                  <a:t>Caractérisation de l’orthogonalité.</a:t>
                </a:r>
                <a:br>
                  <a:rPr lang="fr-FR" sz="1900" dirty="0">
                    <a:solidFill>
                      <a:srgbClr val="0070C0"/>
                    </a:solidFill>
                  </a:rPr>
                </a:br>
                <a:r>
                  <a:rPr lang="fr-FR" sz="1900" dirty="0"/>
                  <a:t>- Théorème d’Al-Kashi, égalité du parallélogramme.</a:t>
                </a:r>
              </a:p>
              <a:p>
                <a:pPr lvl="1">
                  <a:lnSpc>
                    <a:spcPct val="100000"/>
                  </a:lnSpc>
                </a:pPr>
                <a:endParaRPr lang="fr-FR" sz="1900" b="1" dirty="0"/>
              </a:p>
              <a:p>
                <a:pPr lvl="1">
                  <a:lnSpc>
                    <a:spcPct val="100000"/>
                  </a:lnSpc>
                </a:pPr>
                <a:r>
                  <a:rPr lang="fr-FR" sz="1900" b="1" dirty="0"/>
                  <a:t>Liens avec l’enseignement de physique-chimie </a:t>
                </a:r>
                <a:endParaRPr lang="fr-FR" sz="19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fr-FR" sz="1900" dirty="0">
                    <a:solidFill>
                      <a:srgbClr val="0070C0"/>
                    </a:solidFill>
                  </a:rPr>
                  <a:t>L’étude du travail d’une force lors d’un mouvement rectiligne permet de réinvestir la notion de produit scalaire et de projection d’un vecteur sur un axe. 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0200"/>
                <a:ext cx="9782801" cy="4853136"/>
              </a:xfrm>
              <a:blipFill>
                <a:blip r:embed="rId2"/>
                <a:stretch>
                  <a:fillRect l="-561" t="-1382" r="-4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79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ématiques 16 x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67_TF02787947.potx" id="{0FDA475E-9A45-48CF-9C1D-C27318078FA3}" vid="{DF07EB73-A761-4761-AC95-CBCEE74D05CF}"/>
    </a:ext>
  </a:extLst>
</a:theme>
</file>

<file path=ppt/theme/theme2.xml><?xml version="1.0" encoding="utf-8"?>
<a:theme xmlns:a="http://schemas.openxmlformats.org/drawingml/2006/main" name="Thèm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pédagogique sur les mathématiques avec Pi (grand écran)</Template>
  <TotalTime>292</TotalTime>
  <Words>315</Words>
  <Application>Microsoft Office PowerPoint</Application>
  <PresentationFormat>Personnalisé</PresentationFormat>
  <Paragraphs>95</Paragraphs>
  <Slides>12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Euphemia</vt:lpstr>
      <vt:lpstr>Mathématiques 16 x 9</vt:lpstr>
      <vt:lpstr>Présentation des nouveaux programmes de mathématiques de première des séries technologiques</vt:lpstr>
      <vt:lpstr>Programme du tronc commun</vt:lpstr>
      <vt:lpstr>Programme du tronc commun</vt:lpstr>
      <vt:lpstr>Programme du tronc commun</vt:lpstr>
      <vt:lpstr>Programme du tronc commun</vt:lpstr>
      <vt:lpstr>Programme du tronc commun</vt:lpstr>
      <vt:lpstr>Programme de spécialité</vt:lpstr>
      <vt:lpstr>Programme de spécialité</vt:lpstr>
      <vt:lpstr>Programme de spécialité</vt:lpstr>
      <vt:lpstr>Programme de spécialité</vt:lpstr>
      <vt:lpstr>Programme de spécialité</vt:lpstr>
      <vt:lpstr>Programme de spécialité</vt:lpstr>
    </vt:vector>
  </TitlesOfParts>
  <Company>LYC DANTON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parsis</dc:creator>
  <cp:lastModifiedBy>Claudine Ageorges</cp:lastModifiedBy>
  <cp:revision>21</cp:revision>
  <dcterms:created xsi:type="dcterms:W3CDTF">2019-03-07T08:48:05Z</dcterms:created>
  <dcterms:modified xsi:type="dcterms:W3CDTF">2019-03-26T16:18:30Z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