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61" r:id="rId6"/>
    <p:sldId id="259" r:id="rId7"/>
    <p:sldId id="262" r:id="rId8"/>
    <p:sldId id="263" r:id="rId9"/>
    <p:sldId id="265" r:id="rId10"/>
    <p:sldId id="264" r:id="rId11"/>
    <p:sldId id="266" r:id="rId12"/>
    <p:sldId id="267" r:id="rId13"/>
    <p:sldId id="273" r:id="rId14"/>
    <p:sldId id="269" r:id="rId15"/>
    <p:sldId id="274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5BD7B-5464-47A8-B096-AB7DB58F51C8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BAF62-CA56-4DEB-882E-8CE38133F9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BAF62-CA56-4DEB-882E-8CE38133F97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09DDC-9AF7-46F9-8129-F034845C78DD}" type="datetimeFigureOut">
              <a:rPr lang="fr-FR" smtClean="0"/>
              <a:pPr/>
              <a:t>26/03/2019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12EA-2817-4CBF-8B5B-1C83F690AD3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image" Target="../media/image19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8.png"/><Relationship Id="rId4" Type="http://schemas.openxmlformats.org/officeDocument/2006/relationships/image" Target="../media/image16.jpe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26876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Programme </a:t>
            </a:r>
            <a:r>
              <a:rPr lang="fr-FR" sz="3600" b="1" dirty="0">
                <a:solidFill>
                  <a:srgbClr val="FF0000"/>
                </a:solidFill>
              </a:rPr>
              <a:t>de physique-chimie </a:t>
            </a:r>
            <a:r>
              <a:rPr lang="fr-FR" sz="3600" b="1" dirty="0" smtClean="0">
                <a:solidFill>
                  <a:srgbClr val="FF0000"/>
                </a:solidFill>
              </a:rPr>
              <a:t>de </a:t>
            </a:r>
            <a:r>
              <a:rPr lang="fr-FR" sz="3600" b="1" dirty="0">
                <a:solidFill>
                  <a:srgbClr val="FF0000"/>
                </a:solidFill>
              </a:rPr>
              <a:t>première </a:t>
            </a:r>
            <a:r>
              <a:rPr lang="fr-FR" sz="3600" b="1" dirty="0" smtClean="0">
                <a:solidFill>
                  <a:srgbClr val="FF0000"/>
                </a:solidFill>
              </a:rPr>
              <a:t>STI2D </a:t>
            </a:r>
            <a:r>
              <a:rPr lang="fr-FR" sz="3600" b="1" dirty="0" smtClean="0">
                <a:solidFill>
                  <a:srgbClr val="FF0000"/>
                </a:solidFill>
              </a:rPr>
              <a:t/>
            </a:r>
            <a:br>
              <a:rPr lang="fr-FR" sz="3600" b="1" dirty="0" smtClean="0">
                <a:solidFill>
                  <a:srgbClr val="FF0000"/>
                </a:solidFill>
              </a:rPr>
            </a:br>
            <a:r>
              <a:rPr lang="fr-FR" sz="2000" b="1" dirty="0" smtClean="0">
                <a:solidFill>
                  <a:srgbClr val="FF0000"/>
                </a:solidFill>
              </a:rPr>
              <a:t>(Laurence Hilaire, Jessica Parsis et Antoine </a:t>
            </a:r>
            <a:r>
              <a:rPr lang="fr-FR" sz="2000" b="1" dirty="0" err="1" smtClean="0">
                <a:solidFill>
                  <a:srgbClr val="FF0000"/>
                </a:solidFill>
              </a:rPr>
              <a:t>Ridoin</a:t>
            </a:r>
            <a:r>
              <a:rPr lang="fr-FR" sz="2000" b="1" dirty="0" smtClean="0">
                <a:solidFill>
                  <a:srgbClr val="FF0000"/>
                </a:solidFill>
              </a:rPr>
              <a:t>)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2844" y="5643578"/>
            <a:ext cx="8784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 Nécessité d’</a:t>
            </a:r>
            <a:r>
              <a:rPr lang="fr-F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introduire le travail d’une force et donc d’utiliser la notion de produit scalaire.</a:t>
            </a:r>
            <a:endParaRPr lang="fr-FR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3306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500034" y="2000240"/>
            <a:ext cx="2880320" cy="445738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500430" y="2000240"/>
            <a:ext cx="5286412" cy="50006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500430" y="3786190"/>
            <a:ext cx="5286412" cy="1009822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28596" y="107154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"/>
                <a:cs typeface="Arial"/>
              </a:rPr>
              <a:t>Énergie mécanique</a:t>
            </a:r>
            <a:r>
              <a:rPr lang="fr-FR" b="1" dirty="0" smtClean="0"/>
              <a:t>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6" grpId="0" animBg="1"/>
      <p:bldP spid="10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Activité</a:t>
            </a:r>
            <a:r>
              <a:rPr lang="fr-F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Utilisation des différentes expressions du produit scalaire </a:t>
            </a:r>
            <a:endParaRPr lang="fr-FR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512" y="1052736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Objectifs</a:t>
            </a:r>
            <a:r>
              <a:rPr lang="fr-FR" sz="25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: montrer que certaines expressions du produit scalaire peuvent être plus ou moins faciles à utiliser pour les élèves. </a:t>
            </a:r>
            <a:endParaRPr lang="fr-FR" sz="25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6" name="Picture 4" descr="Résultat de recherche d'images pour &quot;schéma d'un skieur en descent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140968"/>
            <a:ext cx="6544723" cy="2736304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0" y="2420888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u="sng" dirty="0" smtClean="0">
                <a:latin typeface="Arial" pitchFamily="34" charset="0"/>
                <a:cs typeface="Arial" pitchFamily="34" charset="0"/>
              </a:rPr>
              <a:t>Situation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 : skieur descendant une piste</a:t>
            </a:r>
            <a:endParaRPr lang="fr-FR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Calcul du travail du poids (force constante) : </a:t>
            </a:r>
            <a:endParaRPr lang="fr-FR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548680"/>
            <a:ext cx="89644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sz="2500" dirty="0" smtClean="0">
                <a:latin typeface="Arial" pitchFamily="34" charset="0"/>
                <a:cs typeface="Arial" pitchFamily="34" charset="0"/>
              </a:rPr>
              <a:t> Méthode généralement utilisé dans le cours de physique de lycée :</a:t>
            </a:r>
            <a:endParaRPr lang="fr-FR" sz="2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520" y="2060848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dirty="0" smtClean="0">
                <a:latin typeface="Arial" pitchFamily="34" charset="0"/>
                <a:cs typeface="Arial" pitchFamily="34" charset="0"/>
              </a:rPr>
              <a:t>Difficulté rencontrée par les élèves : détermination de l’angle entre  </a:t>
            </a:r>
            <a:endParaRPr lang="fr-FR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5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39989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4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428868"/>
            <a:ext cx="10390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5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643182"/>
            <a:ext cx="3929419" cy="228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56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5072050"/>
            <a:ext cx="720538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892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Expression analytique du produit scalaire dans repère orthonormé</a:t>
            </a:r>
            <a:endParaRPr lang="fr-FR" sz="25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3923928" cy="217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3707904" y="548680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latin typeface="Arial" pitchFamily="34" charset="0"/>
                <a:cs typeface="Arial" pitchFamily="34" charset="0"/>
              </a:rPr>
              <a:t>Coordonnées :</a:t>
            </a:r>
          </a:p>
          <a:p>
            <a:r>
              <a:rPr lang="fr-FR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dirty="0"/>
          </a:p>
        </p:txBody>
      </p:sp>
      <p:pic>
        <p:nvPicPr>
          <p:cNvPr id="307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285992"/>
            <a:ext cx="413461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143248"/>
            <a:ext cx="1909847" cy="71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3" y="4071942"/>
            <a:ext cx="6773648" cy="8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44" y="4857760"/>
            <a:ext cx="70929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928670"/>
            <a:ext cx="30794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Avantage de la méthode :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Pas de problème de détermination de l’angle entre 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2786058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Inconvénient de la méthode :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Algébrisation des coordonnées des vecteurs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142876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Utilisation de la projection orthogonale</a:t>
            </a:r>
            <a:endParaRPr lang="fr-FR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55" y="642918"/>
            <a:ext cx="43719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>
          <a:xfrm>
            <a:off x="3529681" y="1814482"/>
            <a:ext cx="72008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097633" y="1526450"/>
            <a:ext cx="7200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 smtClean="0">
                <a:latin typeface="Arial" pitchFamily="34" charset="0"/>
                <a:cs typeface="Arial" pitchFamily="34" charset="0"/>
              </a:rPr>
              <a:t>H</a:t>
            </a:r>
            <a:endParaRPr lang="fr-FR" sz="2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714752"/>
            <a:ext cx="446759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892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Utilisation de la projection orthogonale</a:t>
            </a:r>
            <a:endParaRPr lang="fr-FR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642918"/>
            <a:ext cx="362038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 b="6976"/>
          <a:stretch>
            <a:fillRect/>
          </a:stretch>
        </p:blipFill>
        <p:spPr bwMode="auto">
          <a:xfrm>
            <a:off x="428596" y="3143248"/>
            <a:ext cx="490061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/>
          <a:srcRect l="1209" b="13636"/>
          <a:stretch>
            <a:fillRect/>
          </a:stretch>
        </p:blipFill>
        <p:spPr bwMode="auto">
          <a:xfrm>
            <a:off x="571472" y="4572008"/>
            <a:ext cx="6222668" cy="904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5572140"/>
            <a:ext cx="494475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116632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Inconvénient de la méthode :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Projection orthogonale,</a:t>
            </a:r>
          </a:p>
          <a:p>
            <a:pPr algn="just">
              <a:buFont typeface="Wingdings" pitchFamily="2" charset="2"/>
              <a:buChar char="§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Confusion dans le produit scalaire entre force et distance,</a:t>
            </a:r>
          </a:p>
          <a:p>
            <a:pPr algn="just">
              <a:buFont typeface="Wingdings" pitchFamily="2" charset="2"/>
              <a:buChar char="§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Détermination de l’angle.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126876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Programme </a:t>
            </a:r>
            <a:r>
              <a:rPr lang="fr-FR" b="1" dirty="0">
                <a:solidFill>
                  <a:srgbClr val="FF0000"/>
                </a:solidFill>
              </a:rPr>
              <a:t>de physique-chimie </a:t>
            </a:r>
            <a:r>
              <a:rPr lang="fr-FR" b="1" dirty="0" smtClean="0">
                <a:solidFill>
                  <a:srgbClr val="FF0000"/>
                </a:solidFill>
              </a:rPr>
              <a:t>de </a:t>
            </a:r>
            <a:r>
              <a:rPr lang="fr-FR" b="1" dirty="0">
                <a:solidFill>
                  <a:srgbClr val="FF0000"/>
                </a:solidFill>
              </a:rPr>
              <a:t>première STL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496" y="1268760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Mouvements et interactions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615110"/>
            <a:ext cx="8712968" cy="3758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75856" y="2551214"/>
            <a:ext cx="5400600" cy="1224136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51520" y="2839246"/>
            <a:ext cx="2880320" cy="445738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59024" y="5445224"/>
            <a:ext cx="8784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 Nécessité d’</a:t>
            </a:r>
            <a:r>
              <a:rPr lang="fr-FR" sz="2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introduire le travail d’une force et donc d’utiliser la notion de produit scalaire.</a:t>
            </a:r>
            <a:endParaRPr lang="fr-FR" sz="25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20688"/>
            <a:ext cx="8478763" cy="46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7544" y="1147600"/>
            <a:ext cx="7776864" cy="1296144"/>
          </a:xfrm>
          <a:prstGeom prst="rect">
            <a:avLst/>
          </a:prstGeom>
          <a:solidFill>
            <a:srgbClr val="002060">
              <a:alpha val="1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467544" y="2731776"/>
            <a:ext cx="7776864" cy="648072"/>
          </a:xfrm>
          <a:prstGeom prst="rect">
            <a:avLst/>
          </a:prstGeom>
          <a:solidFill>
            <a:srgbClr val="002060">
              <a:alpha val="1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467544" y="3955912"/>
            <a:ext cx="7776864" cy="1080120"/>
          </a:xfrm>
          <a:prstGeom prst="rect">
            <a:avLst/>
          </a:prstGeom>
          <a:solidFill>
            <a:srgbClr val="002060">
              <a:alpha val="10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0" y="-387424"/>
            <a:ext cx="9036496" cy="126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Programme de mathématiques de première techno </a:t>
            </a:r>
            <a:endParaRPr kumimoji="0" lang="fr-FR" sz="33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5589240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/>
              </a:rPr>
              <a:t> La notion de produit scalaire fait partie intégrante du programme de mathématiques (contenus et capacités attendues)</a:t>
            </a:r>
            <a:endParaRPr lang="fr-FR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5918" y="571480"/>
            <a:ext cx="71287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La notion de produit scalaire est 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apparue pour les besoins de la physique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Le concept mathématique a été introduit au milieu du XIX</a:t>
            </a:r>
            <a:r>
              <a:rPr lang="fr-FR" sz="24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 siècle par le mathématicien allemand Hermann Grassmann (1809 - 1877).</a:t>
            </a:r>
          </a:p>
          <a:p>
            <a:pPr algn="just">
              <a:buFont typeface="Arial" pitchFamily="34" charset="0"/>
              <a:buChar char="•"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Il fut baptisé produit scalaire par William Hamilton (1805 - 1865) en 1853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02980"/>
            <a:ext cx="1468820" cy="170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251520" y="36311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H.Grassman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3000" y="0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Analogies et différences dans l’utilisation de la notion</a:t>
            </a:r>
            <a:endParaRPr lang="fr-F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83671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Arial" pitchFamily="34" charset="0"/>
                <a:cs typeface="Arial" pitchFamily="34" charset="0"/>
                <a:sym typeface="Wingdings 2"/>
              </a:rPr>
              <a:t>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Expression du produit scalaire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1560" y="1556792"/>
            <a:ext cx="2880320" cy="4770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Physique-Chimie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80112" y="1556792"/>
            <a:ext cx="2880320" cy="4770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Mathématiques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220486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Utilisation directe de la définition du produit scalaire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924944"/>
            <a:ext cx="22288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ZoneTexte 28"/>
          <p:cNvSpPr txBox="1"/>
          <p:nvPr/>
        </p:nvSpPr>
        <p:spPr>
          <a:xfrm>
            <a:off x="5148064" y="22048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Définition du produit scalaire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 t="14615"/>
          <a:stretch>
            <a:fillRect/>
          </a:stretch>
        </p:blipFill>
        <p:spPr bwMode="auto">
          <a:xfrm>
            <a:off x="5292080" y="4714884"/>
            <a:ext cx="3384376" cy="586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ZoneTexte 21"/>
          <p:cNvSpPr txBox="1"/>
          <p:nvPr/>
        </p:nvSpPr>
        <p:spPr>
          <a:xfrm>
            <a:off x="3950916" y="3645024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Arial" pitchFamily="34" charset="0"/>
                <a:cs typeface="Arial" pitchFamily="34" charset="0"/>
                <a:sym typeface="Symbol"/>
              </a:rPr>
              <a:t>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79512" y="2924944"/>
            <a:ext cx="309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Exemple : travail d’une force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286124"/>
            <a:ext cx="315137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4857760"/>
            <a:ext cx="384137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/>
      <p:bldP spid="29" grpId="0"/>
      <p:bldP spid="22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116632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Analogies et différences dans l’utilisation de la notion</a:t>
            </a:r>
            <a:endParaRPr lang="fr-F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979712" y="692696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Arial" pitchFamily="34" charset="0"/>
                <a:cs typeface="Arial" pitchFamily="34" charset="0"/>
              </a:rPr>
              <a:t>Expression du produit scalaire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1560" y="1556792"/>
            <a:ext cx="2880320" cy="4770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Physique-Chimie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148064" y="1556792"/>
            <a:ext cx="2880320" cy="4770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Mathématiques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79512" y="220486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Utilisation directe de la définition du produit scalaire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800596" y="3141116"/>
            <a:ext cx="1224136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232644" y="3069108"/>
          <a:ext cx="288032" cy="460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26720" imgH="203040" progId="Equation.DSMT4">
                  <p:embed/>
                </p:oleObj>
              </mc:Choice>
              <mc:Fallback>
                <p:oleObj name="Equation" r:id="rId3" imgW="12672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2644" y="3069108"/>
                        <a:ext cx="288032" cy="460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512564" y="39332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3320876" y="39332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2024732" y="3141116"/>
            <a:ext cx="0" cy="792088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808708" y="39332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H</a:t>
            </a:r>
            <a:endParaRPr lang="fr-FR" dirty="0"/>
          </a:p>
        </p:txBody>
      </p:sp>
      <p:sp>
        <p:nvSpPr>
          <p:cNvPr id="24" name="Arc 23"/>
          <p:cNvSpPr/>
          <p:nvPr/>
        </p:nvSpPr>
        <p:spPr>
          <a:xfrm rot="1058336">
            <a:off x="1160636" y="3501156"/>
            <a:ext cx="360040" cy="792088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800596" y="3933204"/>
            <a:ext cx="280831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1520676" y="34918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Symbol"/>
              </a:rPr>
              <a:t>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716016" y="220486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Définition du produit scalaire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4788024" y="2636912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Utilisation de la projection orthogonale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788024" y="4941168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Expression analytique du produit scalaire dans repère orthonormé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707904" y="350100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Arial" pitchFamily="34" charset="0"/>
                <a:cs typeface="Arial" pitchFamily="34" charset="0"/>
                <a:sym typeface="Symbol"/>
              </a:rPr>
              <a:t>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 t="4247" r="3432"/>
          <a:stretch>
            <a:fillRect/>
          </a:stretch>
        </p:blipFill>
        <p:spPr bwMode="auto">
          <a:xfrm>
            <a:off x="4932040" y="3429000"/>
            <a:ext cx="2160240" cy="139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 t="12500"/>
          <a:stretch>
            <a:fillRect/>
          </a:stretch>
        </p:blipFill>
        <p:spPr bwMode="auto">
          <a:xfrm>
            <a:off x="6660232" y="3717032"/>
            <a:ext cx="23042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5589240"/>
            <a:ext cx="1584176" cy="461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4500570"/>
            <a:ext cx="389452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3000" y="0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Analogies et différences dans l’utilisation de la notion</a:t>
            </a:r>
            <a:endParaRPr lang="fr-F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79512" y="836712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>
                <a:latin typeface="Arial" pitchFamily="34" charset="0"/>
                <a:cs typeface="Arial" pitchFamily="34" charset="0"/>
                <a:sym typeface="Wingdings 2"/>
              </a:rPr>
              <a:t>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Attendu du produit scalaire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83568" y="1556792"/>
            <a:ext cx="2880320" cy="4770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Physique-Chimie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580112" y="1556792"/>
            <a:ext cx="2880320" cy="4770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Mathématiques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07504" y="2132856"/>
            <a:ext cx="417646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200" b="1" dirty="0" smtClean="0">
                <a:latin typeface="Arial" pitchFamily="34" charset="0"/>
                <a:cs typeface="Arial" pitchFamily="34" charset="0"/>
              </a:rPr>
              <a:t>Objectif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Obtenir le résultat du produit scalaire (projection d’une force ou travail)</a:t>
            </a:r>
          </a:p>
          <a:p>
            <a:pPr algn="just"/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200" b="1" dirty="0" smtClean="0">
                <a:latin typeface="Arial" pitchFamily="34" charset="0"/>
                <a:cs typeface="Arial" pitchFamily="34" charset="0"/>
              </a:rPr>
              <a:t>Données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Force(s), vecteur déplacement  et angle.</a:t>
            </a: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645180" y="2143116"/>
            <a:ext cx="435597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latin typeface="Arial" pitchFamily="34" charset="0"/>
                <a:cs typeface="Arial" pitchFamily="34" charset="0"/>
              </a:rPr>
              <a:t>Objectif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Obtenir l’angle entre deux vecteurs 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(montrer une orthogonalité, calcul d’un angle non orienté entre deux vecteurs)</a:t>
            </a:r>
          </a:p>
          <a:p>
            <a:pPr algn="just">
              <a:buFont typeface="Symbol"/>
              <a:buChar char="Þ"/>
            </a:pPr>
            <a:r>
              <a:rPr lang="fr-FR" sz="2200" dirty="0" smtClean="0">
                <a:latin typeface="Arial" pitchFamily="34" charset="0"/>
                <a:cs typeface="Arial" pitchFamily="34" charset="0"/>
                <a:sym typeface="Symbol"/>
              </a:rPr>
              <a:t>Nécessité d’avoir deux expressions du produit scalaire. </a:t>
            </a:r>
          </a:p>
          <a:p>
            <a:pPr algn="just"/>
            <a:endParaRPr lang="fr-FR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200" b="1" dirty="0" smtClean="0">
                <a:latin typeface="Arial" pitchFamily="34" charset="0"/>
                <a:cs typeface="Arial" pitchFamily="34" charset="0"/>
              </a:rPr>
              <a:t>Données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: </a:t>
            </a:r>
          </a:p>
          <a:p>
            <a:pPr algn="just"/>
            <a:r>
              <a:rPr lang="fr-FR" sz="2200" dirty="0" smtClean="0">
                <a:latin typeface="Arial" pitchFamily="34" charset="0"/>
                <a:cs typeface="Arial" pitchFamily="34" charset="0"/>
              </a:rPr>
              <a:t>Deux vecteurs placés dans un repère orthonormé.</a:t>
            </a: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43000" y="0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Problèmes</a:t>
            </a:r>
            <a:endParaRPr lang="fr-F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3568" y="764704"/>
            <a:ext cx="2880320" cy="4770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Physique-Chimie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580112" y="764704"/>
            <a:ext cx="2880320" cy="4770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5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Mathématiques</a:t>
            </a:r>
            <a:endParaRPr lang="fr-FR" sz="25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95936" y="62068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Arial" pitchFamily="34" charset="0"/>
                <a:cs typeface="Arial" pitchFamily="34" charset="0"/>
                <a:sym typeface="Symbol"/>
              </a:rPr>
              <a:t></a:t>
            </a:r>
            <a:endParaRPr lang="fr-F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95536" y="1916832"/>
            <a:ext cx="842493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fr-FR" sz="2500" dirty="0" smtClean="0">
                <a:latin typeface="Arial" pitchFamily="34" charset="0"/>
                <a:cs typeface="Arial" pitchFamily="34" charset="0"/>
              </a:rPr>
              <a:t> Utilisation de la même notion mais à des fins différentes</a:t>
            </a:r>
          </a:p>
          <a:p>
            <a:pPr algn="ctr">
              <a:buFont typeface="Arial" pitchFamily="34" charset="0"/>
              <a:buChar char="•"/>
            </a:pPr>
            <a:endParaRPr lang="fr-FR" sz="25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500" dirty="0" smtClean="0">
                <a:latin typeface="Arial" pitchFamily="34" charset="0"/>
                <a:cs typeface="Arial" pitchFamily="34" charset="0"/>
              </a:rPr>
              <a:t> Utilisation de notations différentes : </a:t>
            </a:r>
          </a:p>
          <a:p>
            <a:pPr algn="just"/>
            <a:r>
              <a:rPr lang="fr-FR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 physique</a:t>
            </a:r>
            <a:r>
              <a:rPr lang="fr-FR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Font typeface="Wingdings" pitchFamily="2" charset="2"/>
              <a:buChar char="v"/>
            </a:pPr>
            <a:r>
              <a:rPr lang="fr-FR" sz="2500" dirty="0" smtClean="0">
                <a:latin typeface="Arial" pitchFamily="34" charset="0"/>
                <a:cs typeface="Arial" pitchFamily="34" charset="0"/>
              </a:rPr>
              <a:t>utilisation de vecteurs qui modélisent des interactions (forces), qui matérialisent des déplacements (vecteur déplacement). Les vecteurs sont associés à des grandeurs physiques différentes.</a:t>
            </a:r>
          </a:p>
          <a:p>
            <a:pPr algn="just">
              <a:buFont typeface="Wingdings" pitchFamily="2" charset="2"/>
              <a:buChar char="v"/>
            </a:pPr>
            <a:r>
              <a:rPr lang="fr-FR" sz="25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la norme de chaque vecteur  a une unité donc le produit scalaire aussi. </a:t>
            </a:r>
          </a:p>
          <a:p>
            <a:pPr algn="just"/>
            <a:endParaRPr lang="fr-FR" sz="2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fr-FR" sz="25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 mathématiques </a:t>
            </a:r>
            <a:r>
              <a:rPr lang="fr-FR" sz="2500" dirty="0" smtClean="0">
                <a:latin typeface="Arial" pitchFamily="34" charset="0"/>
                <a:cs typeface="Arial" pitchFamily="34" charset="0"/>
              </a:rPr>
              <a:t>(uniquement des vecteurs) </a:t>
            </a:r>
          </a:p>
          <a:p>
            <a:pPr algn="just"/>
            <a:endParaRPr lang="fr-FR" sz="2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ccolade ouvrante 14"/>
          <p:cNvSpPr/>
          <p:nvPr/>
        </p:nvSpPr>
        <p:spPr>
          <a:xfrm rot="16200000">
            <a:off x="4211960" y="-2331640"/>
            <a:ext cx="360040" cy="7992888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  <p:bldP spid="13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440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Système : skieur</a:t>
            </a:r>
          </a:p>
          <a:p>
            <a:endParaRPr lang="fr-FR" sz="15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Référentiel : terrestre considéré comme galiléen</a:t>
            </a:r>
          </a:p>
          <a:p>
            <a:pPr>
              <a:buFont typeface="Arial" pitchFamily="34" charset="0"/>
              <a:buChar char="•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Repère : </a:t>
            </a:r>
            <a:r>
              <a:rPr lang="fr-FR" sz="2800" dirty="0" smtClean="0">
                <a:latin typeface="Lucida Calligraphy" pitchFamily="66" charset="0"/>
                <a:cs typeface="Arial" pitchFamily="34" charset="0"/>
              </a:rPr>
              <a:t>R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(                )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Forces :</a:t>
            </a:r>
          </a:p>
          <a:p>
            <a:pPr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Poids :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Réaction du support : </a:t>
            </a:r>
          </a:p>
          <a:p>
            <a:pPr>
              <a:buFont typeface="Wingdings" pitchFamily="2" charset="2"/>
              <a:buChar char="ü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Force de frottement :</a:t>
            </a: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4" descr="Résultat de recherche d'images pour &quot;schéma d'un skieur en descente&quot;"/>
          <p:cNvPicPr>
            <a:picLocks noChangeAspect="1" noChangeArrowheads="1"/>
          </p:cNvPicPr>
          <p:nvPr/>
        </p:nvPicPr>
        <p:blipFill>
          <a:blip r:embed="rId4" cstate="print"/>
          <a:srcRect r="10909"/>
          <a:stretch>
            <a:fillRect/>
          </a:stretch>
        </p:blipFill>
        <p:spPr bwMode="auto">
          <a:xfrm>
            <a:off x="5436096" y="2348880"/>
            <a:ext cx="3528392" cy="1655833"/>
          </a:xfrm>
          <a:prstGeom prst="rect">
            <a:avLst/>
          </a:prstGeom>
          <a:noFill/>
        </p:spPr>
      </p:pic>
      <p:cxnSp>
        <p:nvCxnSpPr>
          <p:cNvPr id="11" name="Connecteur droit avec flèche 10"/>
          <p:cNvCxnSpPr/>
          <p:nvPr/>
        </p:nvCxnSpPr>
        <p:spPr>
          <a:xfrm>
            <a:off x="6876256" y="2924944"/>
            <a:ext cx="0" cy="144016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6732240" y="2204864"/>
            <a:ext cx="432048" cy="115212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 flipV="1">
            <a:off x="6156176" y="3212976"/>
            <a:ext cx="432048" cy="14401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5868144" y="314096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8676456" y="3861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52120" y="28529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8532440" y="40050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fr-FR" dirty="0"/>
          </a:p>
        </p:txBody>
      </p:sp>
      <p:cxnSp>
        <p:nvCxnSpPr>
          <p:cNvPr id="27" name="Connecteur droit avec flèche 26"/>
          <p:cNvCxnSpPr/>
          <p:nvPr/>
        </p:nvCxnSpPr>
        <p:spPr>
          <a:xfrm flipV="1">
            <a:off x="5148064" y="3429000"/>
            <a:ext cx="0" cy="50405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5148064" y="3933056"/>
            <a:ext cx="423664" cy="838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8" name="Object 10"/>
          <p:cNvGraphicFramePr>
            <a:graphicFrameLocks noChangeAspect="1"/>
          </p:cNvGraphicFramePr>
          <p:nvPr/>
        </p:nvGraphicFramePr>
        <p:xfrm>
          <a:off x="5220072" y="3933056"/>
          <a:ext cx="42386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933056"/>
                        <a:ext cx="42386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4716016" y="3429000"/>
          <a:ext cx="42386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7" imgW="177480" imgH="215640" progId="Equation.DSMT4">
                  <p:embed/>
                </p:oleObj>
              </mc:Choice>
              <mc:Fallback>
                <p:oleObj name="Equation" r:id="rId7" imgW="177480" imgH="215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3429000"/>
                        <a:ext cx="42386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1500174"/>
            <a:ext cx="156211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71604" y="2714620"/>
            <a:ext cx="571504" cy="59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2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857620" y="3571876"/>
            <a:ext cx="50346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83" name="Picture 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57620" y="4429132"/>
            <a:ext cx="357190" cy="51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929454" y="4000504"/>
            <a:ext cx="571504" cy="59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1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215206" y="1928802"/>
            <a:ext cx="50346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1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143636" y="3357562"/>
            <a:ext cx="357190" cy="51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4" grpId="0"/>
      <p:bldP spid="2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564</TotalTime>
  <Words>543</Words>
  <Application>Microsoft Office PowerPoint</Application>
  <PresentationFormat>Affichage à l'écran (4:3)</PresentationFormat>
  <Paragraphs>113</Paragraphs>
  <Slides>16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Arial</vt:lpstr>
      <vt:lpstr>Calibri</vt:lpstr>
      <vt:lpstr>Lucida Calligraphy</vt:lpstr>
      <vt:lpstr>Symbol</vt:lpstr>
      <vt:lpstr>Wingdings</vt:lpstr>
      <vt:lpstr>Wingdings 2</vt:lpstr>
      <vt:lpstr>Thème Office</vt:lpstr>
      <vt:lpstr>Equation</vt:lpstr>
      <vt:lpstr>Programme de physique-chimie de première STI2D  (Laurence Hilaire, Jessica Parsis et Antoine Ridoin)</vt:lpstr>
      <vt:lpstr>Programme de physique-chimie de première STL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 physique-chimie et mathématiques de première STL</dc:title>
  <dc:creator>Utilisateur</dc:creator>
  <cp:lastModifiedBy>Claudine Ageorges</cp:lastModifiedBy>
  <cp:revision>41</cp:revision>
  <dcterms:created xsi:type="dcterms:W3CDTF">2019-03-02T14:55:07Z</dcterms:created>
  <dcterms:modified xsi:type="dcterms:W3CDTF">2019-03-26T16:19:44Z</dcterms:modified>
</cp:coreProperties>
</file>