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303" r:id="rId3"/>
    <p:sldId id="304" r:id="rId4"/>
    <p:sldId id="305" r:id="rId5"/>
    <p:sldId id="306" r:id="rId6"/>
    <p:sldId id="307" r:id="rId7"/>
    <p:sldId id="257" r:id="rId8"/>
    <p:sldId id="258" r:id="rId9"/>
    <p:sldId id="260" r:id="rId10"/>
    <p:sldId id="261" r:id="rId11"/>
    <p:sldId id="262" r:id="rId12"/>
    <p:sldId id="263" r:id="rId13"/>
    <p:sldId id="264" r:id="rId14"/>
    <p:sldId id="265" r:id="rId15"/>
    <p:sldId id="266" r:id="rId16"/>
    <p:sldId id="268" r:id="rId17"/>
    <p:sldId id="269" r:id="rId18"/>
    <p:sldId id="270" r:id="rId19"/>
    <p:sldId id="271" r:id="rId20"/>
    <p:sldId id="272" r:id="rId21"/>
    <p:sldId id="294" r:id="rId22"/>
    <p:sldId id="295" r:id="rId23"/>
    <p:sldId id="309" r:id="rId24"/>
    <p:sldId id="273" r:id="rId25"/>
    <p:sldId id="296" r:id="rId26"/>
    <p:sldId id="297" r:id="rId27"/>
    <p:sldId id="298" r:id="rId28"/>
    <p:sldId id="299" r:id="rId29"/>
    <p:sldId id="310" r:id="rId30"/>
    <p:sldId id="311" r:id="rId31"/>
    <p:sldId id="318" r:id="rId32"/>
    <p:sldId id="317" r:id="rId33"/>
    <p:sldId id="320" r:id="rId34"/>
    <p:sldId id="319" r:id="rId35"/>
    <p:sldId id="302" r:id="rId36"/>
    <p:sldId id="286" r:id="rId37"/>
    <p:sldId id="291" r:id="rId38"/>
    <p:sldId id="292" r:id="rId39"/>
    <p:sldId id="293" r:id="rId40"/>
    <p:sldId id="288" r:id="rId41"/>
    <p:sldId id="289" r:id="rId42"/>
  </p:sldIdLst>
  <p:sldSz cx="12192000" cy="6858000"/>
  <p:notesSz cx="7099300" cy="10234613"/>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77636" autoAdjust="0"/>
  </p:normalViewPr>
  <p:slideViewPr>
    <p:cSldViewPr snapToGrid="0">
      <p:cViewPr varScale="1">
        <p:scale>
          <a:sx n="53" d="100"/>
          <a:sy n="53" d="100"/>
        </p:scale>
        <p:origin x="132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3077137" cy="512304"/>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sz="quarter" idx="1"/>
          </p:nvPr>
        </p:nvSpPr>
        <p:spPr>
          <a:xfrm>
            <a:off x="4020506" y="0"/>
            <a:ext cx="3077137" cy="512304"/>
          </a:xfrm>
          <a:prstGeom prst="rect">
            <a:avLst/>
          </a:prstGeom>
        </p:spPr>
        <p:txBody>
          <a:bodyPr vert="horz" lIns="94768" tIns="47384" rIns="94768" bIns="47384" rtlCol="0"/>
          <a:lstStyle>
            <a:lvl1pPr algn="r">
              <a:defRPr sz="1200"/>
            </a:lvl1pPr>
          </a:lstStyle>
          <a:p>
            <a:fld id="{253A4691-6063-4C79-8F51-79A0F1E19118}" type="datetimeFigureOut">
              <a:rPr lang="fr-FR" smtClean="0"/>
              <a:t>23/01/2017</a:t>
            </a:fld>
            <a:endParaRPr lang="fr-FR"/>
          </a:p>
        </p:txBody>
      </p:sp>
      <p:sp>
        <p:nvSpPr>
          <p:cNvPr id="4" name="Espace réservé du pied de page 3"/>
          <p:cNvSpPr>
            <a:spLocks noGrp="1"/>
          </p:cNvSpPr>
          <p:nvPr>
            <p:ph type="ftr" sz="quarter" idx="2"/>
          </p:nvPr>
        </p:nvSpPr>
        <p:spPr>
          <a:xfrm>
            <a:off x="0" y="9722309"/>
            <a:ext cx="3077137" cy="512304"/>
          </a:xfrm>
          <a:prstGeom prst="rect">
            <a:avLst/>
          </a:prstGeom>
        </p:spPr>
        <p:txBody>
          <a:bodyPr vert="horz" lIns="94768" tIns="47384" rIns="94768" bIns="47384"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4020506" y="9722309"/>
            <a:ext cx="3077137" cy="512304"/>
          </a:xfrm>
          <a:prstGeom prst="rect">
            <a:avLst/>
          </a:prstGeom>
        </p:spPr>
        <p:txBody>
          <a:bodyPr vert="horz" lIns="94768" tIns="47384" rIns="94768" bIns="47384" rtlCol="0" anchor="b"/>
          <a:lstStyle>
            <a:lvl1pPr algn="r">
              <a:defRPr sz="1200"/>
            </a:lvl1pPr>
          </a:lstStyle>
          <a:p>
            <a:fld id="{F0B885B1-463B-496C-9331-177AF84F6254}" type="slidenum">
              <a:rPr lang="fr-FR" smtClean="0"/>
              <a:t>‹N°›</a:t>
            </a:fld>
            <a:endParaRPr lang="fr-FR"/>
          </a:p>
        </p:txBody>
      </p:sp>
    </p:spTree>
    <p:extLst>
      <p:ext uri="{BB962C8B-B14F-4D97-AF65-F5344CB8AC3E}">
        <p14:creationId xmlns:p14="http://schemas.microsoft.com/office/powerpoint/2010/main" val="392461274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3076363" cy="513508"/>
          </a:xfrm>
          <a:prstGeom prst="rect">
            <a:avLst/>
          </a:prstGeom>
        </p:spPr>
        <p:txBody>
          <a:bodyPr vert="horz" lIns="94768" tIns="47384" rIns="94768" bIns="47384" rtlCol="0"/>
          <a:lstStyle>
            <a:lvl1pPr algn="l">
              <a:defRPr sz="1200"/>
            </a:lvl1pPr>
          </a:lstStyle>
          <a:p>
            <a:endParaRPr lang="fr-FR"/>
          </a:p>
        </p:txBody>
      </p:sp>
      <p:sp>
        <p:nvSpPr>
          <p:cNvPr id="3" name="Espace réservé de la date 2"/>
          <p:cNvSpPr>
            <a:spLocks noGrp="1"/>
          </p:cNvSpPr>
          <p:nvPr>
            <p:ph type="dt" idx="1"/>
          </p:nvPr>
        </p:nvSpPr>
        <p:spPr>
          <a:xfrm>
            <a:off x="4021295" y="0"/>
            <a:ext cx="3076363" cy="513508"/>
          </a:xfrm>
          <a:prstGeom prst="rect">
            <a:avLst/>
          </a:prstGeom>
        </p:spPr>
        <p:txBody>
          <a:bodyPr vert="horz" lIns="94768" tIns="47384" rIns="94768" bIns="47384" rtlCol="0"/>
          <a:lstStyle>
            <a:lvl1pPr algn="r">
              <a:defRPr sz="1200"/>
            </a:lvl1pPr>
          </a:lstStyle>
          <a:p>
            <a:fld id="{D685DCF7-817D-4808-BC6F-4E7D51A3D920}" type="datetimeFigureOut">
              <a:rPr lang="fr-FR" smtClean="0"/>
              <a:t>23/01/2017</a:t>
            </a:fld>
            <a:endParaRPr lang="fr-FR"/>
          </a:p>
        </p:txBody>
      </p:sp>
      <p:sp>
        <p:nvSpPr>
          <p:cNvPr id="4" name="Espace réservé de l'image des diapositives 3"/>
          <p:cNvSpPr>
            <a:spLocks noGrp="1" noRot="1" noChangeAspect="1"/>
          </p:cNvSpPr>
          <p:nvPr>
            <p:ph type="sldImg" idx="2"/>
          </p:nvPr>
        </p:nvSpPr>
        <p:spPr>
          <a:xfrm>
            <a:off x="479425" y="1279525"/>
            <a:ext cx="6140450" cy="3454400"/>
          </a:xfrm>
          <a:prstGeom prst="rect">
            <a:avLst/>
          </a:prstGeom>
          <a:noFill/>
          <a:ln w="12700">
            <a:solidFill>
              <a:prstClr val="black"/>
            </a:solidFill>
          </a:ln>
        </p:spPr>
        <p:txBody>
          <a:bodyPr vert="horz" lIns="94768" tIns="47384" rIns="94768" bIns="47384" rtlCol="0" anchor="ctr"/>
          <a:lstStyle/>
          <a:p>
            <a:endParaRPr lang="fr-FR"/>
          </a:p>
        </p:txBody>
      </p:sp>
      <p:sp>
        <p:nvSpPr>
          <p:cNvPr id="5" name="Espace réservé des notes 4"/>
          <p:cNvSpPr>
            <a:spLocks noGrp="1"/>
          </p:cNvSpPr>
          <p:nvPr>
            <p:ph type="body" sz="quarter" idx="3"/>
          </p:nvPr>
        </p:nvSpPr>
        <p:spPr>
          <a:xfrm>
            <a:off x="709931" y="4925407"/>
            <a:ext cx="5679440" cy="4029879"/>
          </a:xfrm>
          <a:prstGeom prst="rect">
            <a:avLst/>
          </a:prstGeom>
        </p:spPr>
        <p:txBody>
          <a:bodyPr vert="horz" lIns="94768" tIns="47384" rIns="94768" bIns="47384"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9721107"/>
            <a:ext cx="3076363" cy="513507"/>
          </a:xfrm>
          <a:prstGeom prst="rect">
            <a:avLst/>
          </a:prstGeom>
        </p:spPr>
        <p:txBody>
          <a:bodyPr vert="horz" lIns="94768" tIns="47384" rIns="94768" bIns="47384"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4021295" y="9721107"/>
            <a:ext cx="3076363" cy="513507"/>
          </a:xfrm>
          <a:prstGeom prst="rect">
            <a:avLst/>
          </a:prstGeom>
        </p:spPr>
        <p:txBody>
          <a:bodyPr vert="horz" lIns="94768" tIns="47384" rIns="94768" bIns="47384" rtlCol="0" anchor="b"/>
          <a:lstStyle>
            <a:lvl1pPr algn="r">
              <a:defRPr sz="1200"/>
            </a:lvl1pPr>
          </a:lstStyle>
          <a:p>
            <a:fld id="{ED5B23B6-375E-42BE-968E-5BBC4DC01A8B}" type="slidenum">
              <a:rPr lang="fr-FR" smtClean="0"/>
              <a:t>‹N°›</a:t>
            </a:fld>
            <a:endParaRPr lang="fr-FR"/>
          </a:p>
        </p:txBody>
      </p:sp>
    </p:spTree>
    <p:extLst>
      <p:ext uri="{BB962C8B-B14F-4D97-AF65-F5344CB8AC3E}">
        <p14:creationId xmlns:p14="http://schemas.microsoft.com/office/powerpoint/2010/main" val="30738405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a:t>
            </a:fld>
            <a:endParaRPr lang="fr-FR"/>
          </a:p>
        </p:txBody>
      </p:sp>
    </p:spTree>
    <p:extLst>
      <p:ext uri="{BB962C8B-B14F-4D97-AF65-F5344CB8AC3E}">
        <p14:creationId xmlns:p14="http://schemas.microsoft.com/office/powerpoint/2010/main" val="1160676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10</a:t>
            </a:fld>
            <a:endParaRPr lang="fr-FR"/>
          </a:p>
        </p:txBody>
      </p:sp>
    </p:spTree>
    <p:extLst>
      <p:ext uri="{BB962C8B-B14F-4D97-AF65-F5344CB8AC3E}">
        <p14:creationId xmlns:p14="http://schemas.microsoft.com/office/powerpoint/2010/main" val="23737500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11</a:t>
            </a:fld>
            <a:endParaRPr lang="fr-FR"/>
          </a:p>
        </p:txBody>
      </p:sp>
    </p:spTree>
    <p:extLst>
      <p:ext uri="{BB962C8B-B14F-4D97-AF65-F5344CB8AC3E}">
        <p14:creationId xmlns:p14="http://schemas.microsoft.com/office/powerpoint/2010/main" val="31961152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a:t>
            </a:r>
            <a:r>
              <a:rPr lang="fr-FR" dirty="0" err="1" smtClean="0"/>
              <a:t>Affelnet</a:t>
            </a:r>
            <a:r>
              <a:rPr lang="fr-FR" baseline="0" dirty="0" smtClean="0"/>
              <a:t> utilise aussi les bilans périodiques de la classe de 3</a:t>
            </a:r>
            <a:r>
              <a:rPr lang="fr-FR" baseline="30000" dirty="0" smtClean="0"/>
              <a:t>e</a:t>
            </a:r>
            <a:r>
              <a:rPr lang="fr-FR" baseline="0" dirty="0" smtClean="0"/>
              <a:t>. Le LSU permet une harmonisation des pratiques entre académies qui pouvait précédemment être disparates.</a:t>
            </a:r>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12</a:t>
            </a:fld>
            <a:endParaRPr lang="fr-FR"/>
          </a:p>
        </p:txBody>
      </p:sp>
    </p:spTree>
    <p:extLst>
      <p:ext uri="{BB962C8B-B14F-4D97-AF65-F5344CB8AC3E}">
        <p14:creationId xmlns:p14="http://schemas.microsoft.com/office/powerpoint/2010/main" val="247460762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a:t>
            </a:r>
            <a:r>
              <a:rPr lang="fr-FR" dirty="0"/>
              <a:t>Dans chaque discipline, l’acquisition de compétences doit faire l’objet d’un suivi régulier tout au long du cycle ; un outil de suivi (grille disciplinaire de suivi des compétences) est nécessaire.</a:t>
            </a:r>
          </a:p>
          <a:p>
            <a:r>
              <a:rPr lang="fr-FR" dirty="0"/>
              <a:t>Les grilles disciplinaires proposées en formation permettent de faire le lien entre les compétences travaillées du programme et les domaines/composantes du socle.</a:t>
            </a:r>
          </a:p>
          <a:p>
            <a:pPr defTabSz="947684">
              <a:defRPr/>
            </a:pPr>
            <a:r>
              <a:rPr lang="fr-FR" dirty="0" smtClean="0"/>
              <a:t>** </a:t>
            </a:r>
            <a:r>
              <a:rPr lang="fr-FR" i="1" dirty="0"/>
              <a:t>Note de service du 6 avril 2016 relative au DNB</a:t>
            </a:r>
            <a:r>
              <a:rPr lang="fr-FR" dirty="0"/>
              <a:t> : « L'évaluation du niveau de maîtrise du socle commun est menée tout au long du cycle 4, dans les différentes situations d'apprentissage : observation des capacités des élèves, activités écrites ou orales, individuelles ou collectives, que celles-ci soient formalisées ou non dans des situations ponctuelles d'évaluation. »</a:t>
            </a:r>
          </a:p>
          <a:p>
            <a:r>
              <a:rPr lang="fr-FR" dirty="0"/>
              <a:t>*** Un échange entre les membres de l’équipe doit permettre de positionner l’élève sur l’un des 4 niveaux du socle, pour chaque domaine/composante. Les descripteurs produits par la DGESCO en novembre 2016 permettent de préciser ce qui est attendu pour un niveau d’acquisition « satisfaisant » et assurent une équité nationale.</a:t>
            </a:r>
          </a:p>
          <a:p>
            <a:pPr defTabSz="947684">
              <a:defRPr/>
            </a:pPr>
            <a:r>
              <a:rPr lang="fr-FR" dirty="0"/>
              <a:t>Le positionnement d’un élève sur le socle commun en fin de 3</a:t>
            </a:r>
            <a:r>
              <a:rPr lang="fr-FR" baseline="30000" dirty="0"/>
              <a:t>e</a:t>
            </a:r>
            <a:r>
              <a:rPr lang="fr-FR" dirty="0"/>
              <a:t> constate le résultat atteint par l’élève au terme du cycle.</a:t>
            </a:r>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13</a:t>
            </a:fld>
            <a:endParaRPr lang="fr-FR"/>
          </a:p>
        </p:txBody>
      </p:sp>
    </p:spTree>
    <p:extLst>
      <p:ext uri="{BB962C8B-B14F-4D97-AF65-F5344CB8AC3E}">
        <p14:creationId xmlns:p14="http://schemas.microsoft.com/office/powerpoint/2010/main" val="335216914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a:t>
            </a:r>
            <a:r>
              <a:rPr lang="fr-FR" dirty="0"/>
              <a:t>Ce positionnement ne peut résulter de calculs de moyennes.</a:t>
            </a:r>
          </a:p>
          <a:p>
            <a:r>
              <a:rPr lang="fr-FR" dirty="0"/>
              <a:t>Le niveau de maîtrise satisfaisant d’un domaine/composante n’exige pas que l’élève réussisse systématiquement à obtenir un niveau satisfaisant dans chacune des productions où il mobilise celui-ci ; il a le droit à l’erreur.</a:t>
            </a:r>
          </a:p>
          <a:p>
            <a:r>
              <a:rPr lang="fr-FR" dirty="0"/>
              <a:t>La détermination du niveau de maîtrise doit donc s’effectuer à partir du profil global des réussites de l’élève. Dans ce cadre, il ne saurait y avoir de « compensation » entre les compétences (et encore moins une moyenne) constituant chaque domaine/composante, mais une certaine souplesse. Il n’est pas nécessaire que toutes les compétences d’un domaine/composante soient maîtrisées à un niveau satisfaisant pour que l’on positionne l’élève sur un niveau satisfaisant pour le domaine/composante en question.</a:t>
            </a:r>
          </a:p>
          <a:p>
            <a:pPr defTabSz="947684">
              <a:defRPr/>
            </a:pPr>
            <a:r>
              <a:rPr lang="fr-FR" dirty="0" smtClean="0"/>
              <a:t>** </a:t>
            </a:r>
            <a:r>
              <a:rPr lang="fr-FR" i="1" dirty="0"/>
              <a:t>Note de service relative au DNB :</a:t>
            </a:r>
            <a:r>
              <a:rPr lang="fr-FR" dirty="0"/>
              <a:t> « Pour la prise en compte des acquis du cycle 4, les chefs d'établissement invitent les équipes pédagogiques à rechercher l'harmonisation des processus d'évaluation, dans le cours ordinaire des enseignements obligatoires, notamment par une concertation entre les disciplines menée sous la responsabilité des professeurs principaux. »</a:t>
            </a:r>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14</a:t>
            </a:fld>
            <a:endParaRPr lang="fr-FR"/>
          </a:p>
        </p:txBody>
      </p:sp>
    </p:spTree>
    <p:extLst>
      <p:ext uri="{BB962C8B-B14F-4D97-AF65-F5344CB8AC3E}">
        <p14:creationId xmlns:p14="http://schemas.microsoft.com/office/powerpoint/2010/main" val="9152526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15</a:t>
            </a:fld>
            <a:endParaRPr lang="fr-FR"/>
          </a:p>
        </p:txBody>
      </p:sp>
    </p:spTree>
    <p:extLst>
      <p:ext uri="{BB962C8B-B14F-4D97-AF65-F5344CB8AC3E}">
        <p14:creationId xmlns:p14="http://schemas.microsoft.com/office/powerpoint/2010/main" val="102082962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Un</a:t>
            </a:r>
            <a:r>
              <a:rPr lang="fr-FR" baseline="0" dirty="0" smtClean="0"/>
              <a:t> positionnement </a:t>
            </a:r>
            <a:r>
              <a:rPr lang="fr-FR" baseline="0" smtClean="0"/>
              <a:t>périodique permet </a:t>
            </a:r>
            <a:r>
              <a:rPr lang="fr-FR" baseline="0" dirty="0" smtClean="0"/>
              <a:t>d’informer les familles et les élèves avant la fin du cycle et ainsi d’éviter des surprises et/ou des contestations.</a:t>
            </a:r>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16</a:t>
            </a:fld>
            <a:endParaRPr lang="fr-FR"/>
          </a:p>
        </p:txBody>
      </p:sp>
    </p:spTree>
    <p:extLst>
      <p:ext uri="{BB962C8B-B14F-4D97-AF65-F5344CB8AC3E}">
        <p14:creationId xmlns:p14="http://schemas.microsoft.com/office/powerpoint/2010/main" val="41104151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47684">
              <a:defRPr/>
            </a:pPr>
            <a:r>
              <a:rPr lang="fr-FR" dirty="0"/>
              <a:t>* Il s’agit d’un choix d’établissement. Le plus important est de mettre en place une évaluation par compétences et de réfléchir au rôle de l’évaluation dans le parcours de l’élève et dans ses apprentissages ; la décision de supprimer ou pas les notes appartient ensuite aux équipes. Réglementairement, il n’y a aucune obligation, ni dans un sens, ni dans l’autre.</a:t>
            </a:r>
          </a:p>
          <a:p>
            <a:pPr defTabSz="947684">
              <a:defRPr/>
            </a:pPr>
            <a:r>
              <a:rPr lang="fr-FR" dirty="0"/>
              <a:t>** Des grilles seront proposées à titre indicatif mais elles n’auront aucun caractère obligatoire, les enseignants qui ont déjà construit leurs propres grilles peuvent continuer à les utiliser. Ces grilles permettront de mettre en évidence le lien entre les compétences travaillées des programmes disciplinaires et les domaines/composantes du socle.</a:t>
            </a:r>
          </a:p>
          <a:p>
            <a:pPr defTabSz="947684">
              <a:defRPr/>
            </a:pPr>
            <a:r>
              <a:rPr lang="fr-FR" dirty="0"/>
              <a:t>*** Ce positionnement se fait de manière globale et il n’est pas souhaitable de fixer des quotas, faire des moyennes, etc. Les descripteurs de la DGESCO permettent d’avoir une référence commune. Le cas des LV est traité dans une ressource DGESCO d’octobre 2016.</a:t>
            </a:r>
          </a:p>
          <a:p>
            <a:pPr defTabSz="947684">
              <a:defRPr/>
            </a:pPr>
            <a:r>
              <a:rPr lang="fr-FR" dirty="0"/>
              <a:t/>
            </a:r>
            <a:br>
              <a:rPr lang="fr-FR" dirty="0"/>
            </a:br>
            <a:endParaRPr lang="fr-FR" dirty="0"/>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17</a:t>
            </a:fld>
            <a:endParaRPr lang="fr-FR"/>
          </a:p>
        </p:txBody>
      </p:sp>
    </p:spTree>
    <p:extLst>
      <p:ext uri="{BB962C8B-B14F-4D97-AF65-F5344CB8AC3E}">
        <p14:creationId xmlns:p14="http://schemas.microsoft.com/office/powerpoint/2010/main" val="39346570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a:t>
            </a:r>
            <a:r>
              <a:rPr lang="fr-FR" baseline="0" dirty="0" smtClean="0"/>
              <a:t> </a:t>
            </a:r>
            <a:r>
              <a:rPr lang="fr-FR" dirty="0"/>
              <a:t>Le positionnement sur le socle ne se détermine pas à partir de moyennes de notes. </a:t>
            </a:r>
            <a:r>
              <a:rPr lang="fr-FR" dirty="0" smtClean="0"/>
              <a:t>Les moyennes constituent en effet des agrégats hétérogènes</a:t>
            </a:r>
            <a:r>
              <a:rPr lang="fr-FR" baseline="0" dirty="0" smtClean="0"/>
              <a:t> : </a:t>
            </a:r>
            <a:r>
              <a:rPr lang="fr-FR" dirty="0" smtClean="0"/>
              <a:t>une moyenne mêle des résultats obtenus à des évaluations très diverses dans leur nature, dans les compétences mises en jeu, dans les contextes de réalisation (travail en classe, à la maison</a:t>
            </a:r>
            <a:r>
              <a:rPr lang="mr-IN" dirty="0" smtClean="0"/>
              <a:t>…</a:t>
            </a:r>
            <a:r>
              <a:rPr lang="fr-FR" dirty="0" smtClean="0"/>
              <a:t>).</a:t>
            </a:r>
          </a:p>
          <a:p>
            <a:pPr defTabSz="947684">
              <a:defRPr/>
            </a:pPr>
            <a:endParaRPr lang="fr-FR" dirty="0"/>
          </a:p>
          <a:p>
            <a:r>
              <a:rPr lang="fr-FR" dirty="0" smtClean="0"/>
              <a:t>** </a:t>
            </a:r>
            <a:r>
              <a:rPr lang="fr-FR" dirty="0"/>
              <a:t>Ce positionnement est permis par le LSU mais non obligatoire. Avantage : les parents et les élèves ont des informations avant la fin du cycle (ce qui peut éviter des surprises et/ou des contestations…). </a:t>
            </a:r>
          </a:p>
          <a:p>
            <a:r>
              <a:rPr lang="fr-FR" dirty="0"/>
              <a:t>Attention au vocabulaire employé : les niveaux de maîtrise « fragile, insuffisant, etc. » n’ont de sens qu’en fin de cycle. Pour éviter toute confusion, on peut utiliser une autre terminologie en cours de cycle. Il s’agit de montrer à l’élève le chemin à parcourir sans le décourager.</a:t>
            </a:r>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18</a:t>
            </a:fld>
            <a:endParaRPr lang="fr-FR"/>
          </a:p>
        </p:txBody>
      </p:sp>
    </p:spTree>
    <p:extLst>
      <p:ext uri="{BB962C8B-B14F-4D97-AF65-F5344CB8AC3E}">
        <p14:creationId xmlns:p14="http://schemas.microsoft.com/office/powerpoint/2010/main" val="327810959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47684">
              <a:defRPr/>
            </a:pPr>
            <a:r>
              <a:rPr lang="fr-FR" dirty="0" smtClean="0"/>
              <a:t>* </a:t>
            </a:r>
            <a:r>
              <a:rPr lang="fr-FR" dirty="0"/>
              <a:t>Toutes les disciplines sont concernées par l’ensemble des domaines. Il n’y a aucun domaine réservé à une discipline. La fréquence de l’évaluation d’une compétence dans une discipline donnée est certes un élément important, mais cela ne saurait être la source d’une répartition, d’un partage des domaines entre les disciplines. On doit aussi tenir compte du fait que les élèves ont témoigné de leur capacité à réinvestir ces compétences dans d’autres disciplines, contextes… (cela peut aussi être hors du cadre de la classe).</a:t>
            </a:r>
          </a:p>
          <a:p>
            <a:pPr defTabSz="947684">
              <a:defRPr/>
            </a:pPr>
            <a:r>
              <a:rPr lang="fr-FR" dirty="0" smtClean="0"/>
              <a:t>** </a:t>
            </a:r>
            <a:r>
              <a:rPr lang="fr-FR" dirty="0"/>
              <a:t>Oui, au même titre que toutes les autres disciplines, à condition de s’appuyer sur des éléments de référence communs.</a:t>
            </a:r>
          </a:p>
          <a:p>
            <a:pPr defTabSz="947684">
              <a:defRPr/>
            </a:pPr>
            <a:r>
              <a:rPr lang="fr-FR" dirty="0" smtClean="0"/>
              <a:t>*** </a:t>
            </a:r>
            <a:r>
              <a:rPr lang="fr-FR" dirty="0"/>
              <a:t>Ces « éléments signifiants » peuvent être intégrés dans la grille de suivi des compétences du professeur, afin de sa familiariser avec eux et de faciliter ensuite les échanges avec les autres disciplines. Ils constituent une référence commune pour positionner les élèves sur le socle en fin de cycle.</a:t>
            </a:r>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19</a:t>
            </a:fld>
            <a:endParaRPr lang="fr-FR"/>
          </a:p>
        </p:txBody>
      </p:sp>
    </p:spTree>
    <p:extLst>
      <p:ext uri="{BB962C8B-B14F-4D97-AF65-F5344CB8AC3E}">
        <p14:creationId xmlns:p14="http://schemas.microsoft.com/office/powerpoint/2010/main" val="275574612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2</a:t>
            </a:fld>
            <a:endParaRPr lang="fr-FR"/>
          </a:p>
        </p:txBody>
      </p:sp>
    </p:spTree>
    <p:extLst>
      <p:ext uri="{BB962C8B-B14F-4D97-AF65-F5344CB8AC3E}">
        <p14:creationId xmlns:p14="http://schemas.microsoft.com/office/powerpoint/2010/main" val="23197541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Oui. Dans les EPI, chaque enseignant peut évaluer les compétences disciplinaires travaillées dans l’EPI puisqu’il traite son programme mais la « réalisation de l’EPI » est plus propice à une évaluation transversale (niveau de maîtrise des domaines du socle).</a:t>
            </a:r>
          </a:p>
          <a:p>
            <a:pPr defTabSz="947684">
              <a:defRPr/>
            </a:pPr>
            <a:endParaRPr lang="fr-FR" dirty="0"/>
          </a:p>
          <a:p>
            <a:pPr algn="just" defTabSz="947684">
              <a:defRPr/>
            </a:pPr>
            <a:r>
              <a:rPr lang="fr-FR" dirty="0"/>
              <a:t>** L’AP ne se prête pas à une évaluation sommative. C’est une modalité d’enseignement qui permet de fournir des occasions d’observer l’évolution des élèves dans l’acquisition des compétences.</a:t>
            </a:r>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20</a:t>
            </a:fld>
            <a:endParaRPr lang="fr-FR"/>
          </a:p>
        </p:txBody>
      </p:sp>
    </p:spTree>
    <p:extLst>
      <p:ext uri="{BB962C8B-B14F-4D97-AF65-F5344CB8AC3E}">
        <p14:creationId xmlns:p14="http://schemas.microsoft.com/office/powerpoint/2010/main" val="19485855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formes de l’évaluation doivent, de préférence, être variées ; une concertation préalable permettra de s’en assurer.</a:t>
            </a:r>
          </a:p>
          <a:p>
            <a:r>
              <a:rPr lang="fr-FR" dirty="0"/>
              <a:t>La restitution peut, elle aussi, être de</a:t>
            </a:r>
            <a:r>
              <a:rPr lang="fr-FR" baseline="0" dirty="0"/>
              <a:t> différents types : notes, positionnement de tout type au regard des objectifs d’apprentissage de la période</a:t>
            </a:r>
            <a:r>
              <a:rPr lang="fr-FR" baseline="0" dirty="0" smtClean="0"/>
              <a: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21</a:t>
            </a:fld>
            <a:endParaRPr lang="fr-FR"/>
          </a:p>
        </p:txBody>
      </p:sp>
    </p:spTree>
    <p:extLst>
      <p:ext uri="{BB962C8B-B14F-4D97-AF65-F5344CB8AC3E}">
        <p14:creationId xmlns:p14="http://schemas.microsoft.com/office/powerpoint/2010/main" val="5873047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22</a:t>
            </a:fld>
            <a:endParaRPr lang="fr-FR"/>
          </a:p>
        </p:txBody>
      </p:sp>
    </p:spTree>
    <p:extLst>
      <p:ext uri="{BB962C8B-B14F-4D97-AF65-F5344CB8AC3E}">
        <p14:creationId xmlns:p14="http://schemas.microsoft.com/office/powerpoint/2010/main" val="39096484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23</a:t>
            </a:fld>
            <a:endParaRPr lang="fr-FR"/>
          </a:p>
        </p:txBody>
      </p:sp>
    </p:spTree>
    <p:extLst>
      <p:ext uri="{BB962C8B-B14F-4D97-AF65-F5344CB8AC3E}">
        <p14:creationId xmlns:p14="http://schemas.microsoft.com/office/powerpoint/2010/main" val="326817786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24</a:t>
            </a:fld>
            <a:endParaRPr lang="fr-FR"/>
          </a:p>
        </p:txBody>
      </p:sp>
    </p:spTree>
    <p:extLst>
      <p:ext uri="{BB962C8B-B14F-4D97-AF65-F5344CB8AC3E}">
        <p14:creationId xmlns:p14="http://schemas.microsoft.com/office/powerpoint/2010/main" val="308060899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25</a:t>
            </a:fld>
            <a:endParaRPr lang="fr-FR"/>
          </a:p>
        </p:txBody>
      </p:sp>
    </p:spTree>
    <p:extLst>
      <p:ext uri="{BB962C8B-B14F-4D97-AF65-F5344CB8AC3E}">
        <p14:creationId xmlns:p14="http://schemas.microsoft.com/office/powerpoint/2010/main" val="245711438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pPr algn="just"/>
            <a:r>
              <a:rPr lang="fr-FR" baseline="0" dirty="0" smtClean="0"/>
              <a:t>Les contenus présentés sont les contenus obligatoires : les bilans peuvent comporter des éléments supplémentaires au choix de l’établissement.</a:t>
            </a:r>
          </a:p>
          <a:p>
            <a:pPr algn="just"/>
            <a:r>
              <a:rPr lang="fr-FR" baseline="0" dirty="0" smtClean="0"/>
              <a:t>Attention à l’ « </a:t>
            </a:r>
            <a:r>
              <a:rPr lang="fr-FR" baseline="0" dirty="0" err="1" smtClean="0"/>
              <a:t>itémisation</a:t>
            </a:r>
            <a:r>
              <a:rPr lang="fr-FR" baseline="0" dirty="0" smtClean="0"/>
              <a:t> » excessive qui peut rendre les bilans difficilement compréhensibles ou inutilisables.</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26</a:t>
            </a:fld>
            <a:endParaRPr lang="fr-FR"/>
          </a:p>
        </p:txBody>
      </p:sp>
    </p:spTree>
    <p:extLst>
      <p:ext uri="{BB962C8B-B14F-4D97-AF65-F5344CB8AC3E}">
        <p14:creationId xmlns:p14="http://schemas.microsoft.com/office/powerpoint/2010/main" val="4121270438"/>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27</a:t>
            </a:fld>
            <a:endParaRPr lang="fr-FR"/>
          </a:p>
        </p:txBody>
      </p:sp>
    </p:spTree>
    <p:extLst>
      <p:ext uri="{BB962C8B-B14F-4D97-AF65-F5344CB8AC3E}">
        <p14:creationId xmlns:p14="http://schemas.microsoft.com/office/powerpoint/2010/main" val="261930782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a:t>
            </a:r>
            <a:r>
              <a:rPr lang="fr-FR" baseline="0" dirty="0"/>
              <a:t> éditeurs privés peuvent interfacer leur application avec l’application nationale s’ils en respectent les obligations. La transmission se fera par le chef d’établissement en une commande unique.</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28</a:t>
            </a:fld>
            <a:endParaRPr lang="fr-FR"/>
          </a:p>
        </p:txBody>
      </p:sp>
    </p:spTree>
    <p:extLst>
      <p:ext uri="{BB962C8B-B14F-4D97-AF65-F5344CB8AC3E}">
        <p14:creationId xmlns:p14="http://schemas.microsoft.com/office/powerpoint/2010/main" val="67912552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 6"/>
          <p:cNvSpPr txBox="1">
            <a:spLocks noGrp="1"/>
          </p:cNvSpPr>
          <p:nvPr>
            <p:ph type="sldNum" sz="quarter" idx="5"/>
          </p:nvPr>
        </p:nvSpPr>
        <p:spPr>
          <a:ln/>
        </p:spPr>
        <p:txBody>
          <a:bodyPr lIns="0" tIns="0" rIns="0" bIns="0" anchor="b" anchorCtr="0">
            <a:noAutofit/>
          </a:bodyPr>
          <a:lstStyle/>
          <a:p>
            <a:pPr lvl="0"/>
            <a:fld id="{BCC26CC8-A162-476D-8C85-B80023CB227C}" type="slidenum">
              <a:t>29</a:t>
            </a:fld>
            <a:endParaRPr lang="fr-FR"/>
          </a:p>
        </p:txBody>
      </p:sp>
      <p:sp>
        <p:nvSpPr>
          <p:cNvPr id="2" name="Espace réservé de l'image des diapositives 1"/>
          <p:cNvSpPr>
            <a:spLocks noGrp="1" noRot="1" noChangeAspect="1" noResize="1"/>
          </p:cNvSpPr>
          <p:nvPr>
            <p:ph type="sldImg"/>
          </p:nvPr>
        </p:nvSpPr>
        <p:spPr>
          <a:xfrm>
            <a:off x="273050" y="838200"/>
            <a:ext cx="7346950" cy="4132263"/>
          </a:xfrm>
          <a:solidFill>
            <a:srgbClr val="729FCF"/>
          </a:solidFill>
          <a:ln w="25400">
            <a:solidFill>
              <a:srgbClr val="3465A4"/>
            </a:solidFill>
            <a:prstDash val="solid"/>
          </a:ln>
        </p:spPr>
      </p:sp>
      <p:sp>
        <p:nvSpPr>
          <p:cNvPr id="3" name=" 2"/>
          <p:cNvSpPr txBox="1">
            <a:spLocks noGrp="1"/>
          </p:cNvSpPr>
          <p:nvPr>
            <p:ph type="body" sz="quarter" idx="1"/>
          </p:nvPr>
        </p:nvSpPr>
        <p:spPr/>
        <p:txBody>
          <a:bodyPr/>
          <a:lstStyle/>
          <a:p>
            <a:endParaRPr lang="fr-FR" dirty="0"/>
          </a:p>
        </p:txBody>
      </p:sp>
    </p:spTree>
    <p:extLst>
      <p:ext uri="{BB962C8B-B14F-4D97-AF65-F5344CB8AC3E}">
        <p14:creationId xmlns:p14="http://schemas.microsoft.com/office/powerpoint/2010/main" val="126470316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a:t>* Parler d’évaluation positive, c’est aussi regarder les erreurs de façon positive : les élèves apprennent s’ils sont conscients des erreurs qu’ils font. Ils ont besoin d’informations en retour sur ce qu’ils sont capables de faire et de produire.</a:t>
            </a: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3</a:t>
            </a:fld>
            <a:endParaRPr lang="fr-FR"/>
          </a:p>
        </p:txBody>
      </p:sp>
    </p:spTree>
    <p:extLst>
      <p:ext uri="{BB962C8B-B14F-4D97-AF65-F5344CB8AC3E}">
        <p14:creationId xmlns:p14="http://schemas.microsoft.com/office/powerpoint/2010/main" val="137810003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 6"/>
          <p:cNvSpPr txBox="1">
            <a:spLocks noGrp="1"/>
          </p:cNvSpPr>
          <p:nvPr>
            <p:ph type="sldNum" sz="quarter" idx="5"/>
          </p:nvPr>
        </p:nvSpPr>
        <p:spPr>
          <a:ln/>
        </p:spPr>
        <p:txBody>
          <a:bodyPr lIns="0" tIns="0" rIns="0" bIns="0" anchor="b" anchorCtr="0">
            <a:noAutofit/>
          </a:bodyPr>
          <a:lstStyle/>
          <a:p>
            <a:pPr lvl="0"/>
            <a:fld id="{A1F4A305-6C93-4747-898B-51429DA176EF}" type="slidenum">
              <a:t>30</a:t>
            </a:fld>
            <a:endParaRPr lang="fr-FR"/>
          </a:p>
        </p:txBody>
      </p:sp>
      <p:sp>
        <p:nvSpPr>
          <p:cNvPr id="2" name="Espace réservé de l'image des diapositives 1"/>
          <p:cNvSpPr>
            <a:spLocks noGrp="1" noRot="1" noChangeAspect="1" noResize="1"/>
          </p:cNvSpPr>
          <p:nvPr>
            <p:ph type="sldImg"/>
          </p:nvPr>
        </p:nvSpPr>
        <p:spPr>
          <a:xfrm>
            <a:off x="273050" y="838200"/>
            <a:ext cx="7346950" cy="4132263"/>
          </a:xfrm>
          <a:solidFill>
            <a:srgbClr val="729FCF"/>
          </a:solidFill>
          <a:ln w="25400">
            <a:solidFill>
              <a:srgbClr val="3465A4"/>
            </a:solidFill>
            <a:prstDash val="solid"/>
          </a:ln>
        </p:spPr>
      </p:sp>
      <p:sp>
        <p:nvSpPr>
          <p:cNvPr id="3" name=" 2"/>
          <p:cNvSpPr txBox="1">
            <a:spLocks noGrp="1"/>
          </p:cNvSpPr>
          <p:nvPr>
            <p:ph type="body" sz="quarter" idx="1"/>
          </p:nvPr>
        </p:nvSpPr>
        <p:spPr/>
        <p:txBody>
          <a:bodyPr/>
          <a:lstStyle/>
          <a:p>
            <a:r>
              <a:rPr lang="fr-FR" dirty="0" smtClean="0"/>
              <a:t>Les questions</a:t>
            </a:r>
            <a:r>
              <a:rPr lang="fr-FR" baseline="0" dirty="0" smtClean="0"/>
              <a:t> de comportement scolaire ont plutôt leur place au verso du bulletin qu’ici.</a:t>
            </a:r>
            <a:endParaRPr lang="fr-FR" dirty="0"/>
          </a:p>
        </p:txBody>
      </p:sp>
    </p:spTree>
    <p:extLst>
      <p:ext uri="{BB962C8B-B14F-4D97-AF65-F5344CB8AC3E}">
        <p14:creationId xmlns:p14="http://schemas.microsoft.com/office/powerpoint/2010/main" val="250738158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31</a:t>
            </a:fld>
            <a:endParaRPr lang="fr-FR"/>
          </a:p>
        </p:txBody>
      </p:sp>
    </p:spTree>
    <p:extLst>
      <p:ext uri="{BB962C8B-B14F-4D97-AF65-F5344CB8AC3E}">
        <p14:creationId xmlns:p14="http://schemas.microsoft.com/office/powerpoint/2010/main" val="325680285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 6"/>
          <p:cNvSpPr txBox="1">
            <a:spLocks noGrp="1"/>
          </p:cNvSpPr>
          <p:nvPr>
            <p:ph type="sldNum" sz="quarter" idx="5"/>
          </p:nvPr>
        </p:nvSpPr>
        <p:spPr>
          <a:ln/>
        </p:spPr>
        <p:txBody>
          <a:bodyPr lIns="0" tIns="0" rIns="0" bIns="0" anchor="b" anchorCtr="0">
            <a:noAutofit/>
          </a:bodyPr>
          <a:lstStyle/>
          <a:p>
            <a:pPr lvl="0"/>
            <a:fld id="{1E4CE219-51F3-44A1-AEFC-A116A77D4AFE}" type="slidenum">
              <a:t>32</a:t>
            </a:fld>
            <a:endParaRPr lang="fr-FR"/>
          </a:p>
        </p:txBody>
      </p:sp>
      <p:sp>
        <p:nvSpPr>
          <p:cNvPr id="2" name="Espace réservé de l'image des diapositives 1"/>
          <p:cNvSpPr>
            <a:spLocks noGrp="1" noRot="1" noChangeAspect="1" noResize="1"/>
          </p:cNvSpPr>
          <p:nvPr>
            <p:ph type="sldImg"/>
          </p:nvPr>
        </p:nvSpPr>
        <p:spPr>
          <a:xfrm>
            <a:off x="273050" y="838200"/>
            <a:ext cx="7346950" cy="4132263"/>
          </a:xfrm>
          <a:solidFill>
            <a:srgbClr val="729FCF"/>
          </a:solidFill>
          <a:ln w="25400">
            <a:solidFill>
              <a:srgbClr val="3465A4"/>
            </a:solidFill>
            <a:prstDash val="solid"/>
          </a:ln>
        </p:spPr>
      </p:sp>
      <p:sp>
        <p:nvSpPr>
          <p:cNvPr id="3" name=" 2"/>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3324269892"/>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 6"/>
          <p:cNvSpPr txBox="1">
            <a:spLocks noGrp="1"/>
          </p:cNvSpPr>
          <p:nvPr>
            <p:ph type="sldNum" sz="quarter" idx="5"/>
          </p:nvPr>
        </p:nvSpPr>
        <p:spPr>
          <a:ln/>
        </p:spPr>
        <p:txBody>
          <a:bodyPr lIns="0" tIns="0" rIns="0" bIns="0" anchor="b" anchorCtr="0">
            <a:noAutofit/>
          </a:bodyPr>
          <a:lstStyle/>
          <a:p>
            <a:pPr lvl="0"/>
            <a:fld id="{454CF37B-C114-4CA2-8AE9-B546B151FBBE}" type="slidenum">
              <a:t>33</a:t>
            </a:fld>
            <a:endParaRPr lang="fr-FR"/>
          </a:p>
        </p:txBody>
      </p:sp>
      <p:sp>
        <p:nvSpPr>
          <p:cNvPr id="2" name="Espace réservé de l'image des diapositives 1"/>
          <p:cNvSpPr>
            <a:spLocks noGrp="1" noRot="1" noChangeAspect="1" noResize="1"/>
          </p:cNvSpPr>
          <p:nvPr>
            <p:ph type="sldImg"/>
          </p:nvPr>
        </p:nvSpPr>
        <p:spPr>
          <a:xfrm>
            <a:off x="273050" y="838200"/>
            <a:ext cx="7346950" cy="4132263"/>
          </a:xfrm>
          <a:solidFill>
            <a:srgbClr val="729FCF"/>
          </a:solidFill>
          <a:ln w="25400">
            <a:solidFill>
              <a:srgbClr val="3465A4"/>
            </a:solidFill>
            <a:prstDash val="solid"/>
          </a:ln>
        </p:spPr>
      </p:sp>
      <p:sp>
        <p:nvSpPr>
          <p:cNvPr id="3" name=" 2"/>
          <p:cNvSpPr txBox="1">
            <a:spLocks noGrp="1"/>
          </p:cNvSpPr>
          <p:nvPr>
            <p:ph type="body" sz="quarter" idx="1"/>
          </p:nvPr>
        </p:nvSpPr>
        <p:spPr/>
        <p:txBody>
          <a:bodyPr/>
          <a:lstStyle/>
          <a:p>
            <a:endParaRPr lang="fr-FR"/>
          </a:p>
        </p:txBody>
      </p:sp>
    </p:spTree>
    <p:extLst>
      <p:ext uri="{BB962C8B-B14F-4D97-AF65-F5344CB8AC3E}">
        <p14:creationId xmlns:p14="http://schemas.microsoft.com/office/powerpoint/2010/main" val="179552453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6"/>
          <p:cNvSpPr txBox="1">
            <a:spLocks noGrp="1"/>
          </p:cNvSpPr>
          <p:nvPr>
            <p:ph type="sldNum" sz="quarter" idx="8"/>
          </p:nvPr>
        </p:nvSpPr>
        <p:spPr>
          <a:xfrm>
            <a:off x="4282200" y="10155600"/>
            <a:ext cx="3275640" cy="536040"/>
          </a:xfrm>
        </p:spPr>
        <p:txBody>
          <a:bodyPr wrap="square"/>
          <a:lstStyle/>
          <a:p>
            <a:pPr lvl="0"/>
            <a:fld id="{E99A83AB-9A3B-48D6-88BA-436877C29307}" type="slidenum">
              <a:t>34</a:t>
            </a:fld>
            <a:endParaRPr lang="fr-FR" sz="1200"/>
          </a:p>
        </p:txBody>
      </p:sp>
      <p:sp>
        <p:nvSpPr>
          <p:cNvPr id="8" name=" 6"/>
          <p:cNvSpPr txBox="1">
            <a:spLocks noGrp="1"/>
          </p:cNvSpPr>
          <p:nvPr>
            <p:ph type="sldNum" sz="quarter" idx="5"/>
          </p:nvPr>
        </p:nvSpPr>
        <p:spPr>
          <a:ln/>
        </p:spPr>
        <p:txBody>
          <a:bodyPr lIns="0" tIns="0" rIns="0" bIns="0" anchor="b" anchorCtr="0">
            <a:noAutofit/>
          </a:bodyPr>
          <a:lstStyle/>
          <a:p>
            <a:pPr lvl="0"/>
            <a:fld id="{652F97EA-42A8-46B9-AB3E-012DD0A59A16}" type="slidenum">
              <a:t>34</a:t>
            </a:fld>
            <a:endParaRPr lang="fr-FR"/>
          </a:p>
        </p:txBody>
      </p:sp>
      <p:sp>
        <p:nvSpPr>
          <p:cNvPr id="3" name="Espace réservé de l'image des diapositives 1"/>
          <p:cNvSpPr>
            <a:spLocks noGrp="1" noRot="1" noChangeAspect="1" noResize="1"/>
          </p:cNvSpPr>
          <p:nvPr>
            <p:ph type="sldImg"/>
          </p:nvPr>
        </p:nvSpPr>
        <p:spPr>
          <a:xfrm>
            <a:off x="365125" y="876300"/>
            <a:ext cx="7673975" cy="4316413"/>
          </a:xfrm>
          <a:solidFill>
            <a:srgbClr val="729FCF"/>
          </a:solidFill>
          <a:ln w="25400">
            <a:solidFill>
              <a:srgbClr val="3465A4"/>
            </a:solidFill>
            <a:prstDash val="solid"/>
          </a:ln>
        </p:spPr>
      </p:sp>
      <p:sp>
        <p:nvSpPr>
          <p:cNvPr id="4" name=" 2"/>
          <p:cNvSpPr txBox="1">
            <a:spLocks noGrp="1"/>
          </p:cNvSpPr>
          <p:nvPr>
            <p:ph type="body" sz="quarter" idx="1"/>
          </p:nvPr>
        </p:nvSpPr>
        <p:spPr>
          <a:xfrm>
            <a:off x="755639" y="5145480"/>
            <a:ext cx="6047640" cy="4209480"/>
          </a:xfrm>
        </p:spPr>
        <p:txBody>
          <a:bodyPr wrap="square" lIns="91440" tIns="45720" rIns="91440" bIns="45720" anchor="t">
            <a:noAutofit/>
          </a:bodyPr>
          <a:lstStyle/>
          <a:p>
            <a:endParaRPr lang="fr-FR" sz="2810"/>
          </a:p>
        </p:txBody>
      </p:sp>
    </p:spTree>
    <p:extLst>
      <p:ext uri="{BB962C8B-B14F-4D97-AF65-F5344CB8AC3E}">
        <p14:creationId xmlns:p14="http://schemas.microsoft.com/office/powerpoint/2010/main" val="2109259354"/>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35</a:t>
            </a:fld>
            <a:endParaRPr lang="fr-FR"/>
          </a:p>
        </p:txBody>
      </p:sp>
    </p:spTree>
    <p:extLst>
      <p:ext uri="{BB962C8B-B14F-4D97-AF65-F5344CB8AC3E}">
        <p14:creationId xmlns:p14="http://schemas.microsoft.com/office/powerpoint/2010/main" val="2737502244"/>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36</a:t>
            </a:fld>
            <a:endParaRPr lang="fr-FR"/>
          </a:p>
        </p:txBody>
      </p:sp>
    </p:spTree>
    <p:extLst>
      <p:ext uri="{BB962C8B-B14F-4D97-AF65-F5344CB8AC3E}">
        <p14:creationId xmlns:p14="http://schemas.microsoft.com/office/powerpoint/2010/main" val="2282295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niveaux de maîtrise des composantes du socle commun sont fixés par le conseil de classe de fin d’année de troisième.</a:t>
            </a:r>
          </a:p>
          <a:p>
            <a:r>
              <a:rPr lang="fr-FR" dirty="0"/>
              <a:t>Pour la première épreuve terminale</a:t>
            </a:r>
            <a:r>
              <a:rPr lang="fr-FR" baseline="0" dirty="0"/>
              <a:t> écrite, deux disciplines sur les trois </a:t>
            </a:r>
            <a:r>
              <a:rPr lang="fr-FR" baseline="0" dirty="0" smtClean="0"/>
              <a:t>(physique-chimie</a:t>
            </a:r>
            <a:r>
              <a:rPr lang="fr-FR" baseline="0" dirty="0"/>
              <a:t>, SVT, </a:t>
            </a:r>
            <a:r>
              <a:rPr lang="fr-FR" baseline="0" dirty="0" smtClean="0"/>
              <a:t>technologie) seront </a:t>
            </a:r>
            <a:r>
              <a:rPr lang="fr-FR" baseline="0" dirty="0"/>
              <a:t>évaluées.</a:t>
            </a:r>
          </a:p>
          <a:p>
            <a:r>
              <a:rPr lang="fr-FR" baseline="0" dirty="0"/>
              <a:t>L’épreuve orale a lieu dans l’établissement entre le 15 avril et le dernier jour des épreuves écrites : le parcours éducatif de santé ne fait pas partie des parcours présentés lors de cette épreuve.</a:t>
            </a:r>
          </a:p>
          <a:p>
            <a:r>
              <a:rPr lang="fr-FR" baseline="0" dirty="0"/>
              <a:t>L’évaluation du niveau pour un enseignement de complément ou la LSF est effectuée par le professeur en charge de l’enseignement</a:t>
            </a:r>
            <a:r>
              <a:rPr lang="fr-FR" baseline="0" dirty="0" smtClean="0"/>
              <a:t>.</a:t>
            </a:r>
          </a:p>
          <a:p>
            <a:endParaRPr lang="fr-FR" baseline="0"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37</a:t>
            </a:fld>
            <a:endParaRPr lang="fr-FR"/>
          </a:p>
        </p:txBody>
      </p:sp>
    </p:spTree>
    <p:extLst>
      <p:ext uri="{BB962C8B-B14F-4D97-AF65-F5344CB8AC3E}">
        <p14:creationId xmlns:p14="http://schemas.microsoft.com/office/powerpoint/2010/main" val="262716277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a:t>Les barèmes ne changent pas si l’élève a suivi un enseignement de complément.</a:t>
            </a:r>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38</a:t>
            </a:fld>
            <a:endParaRPr lang="fr-FR"/>
          </a:p>
        </p:txBody>
      </p:sp>
    </p:spTree>
    <p:extLst>
      <p:ext uri="{BB962C8B-B14F-4D97-AF65-F5344CB8AC3E}">
        <p14:creationId xmlns:p14="http://schemas.microsoft.com/office/powerpoint/2010/main" val="168676752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La </a:t>
            </a:r>
            <a:r>
              <a:rPr lang="fr-FR" dirty="0"/>
              <a:t>deuxième partie de la deuxième épreuve</a:t>
            </a:r>
            <a:r>
              <a:rPr lang="fr-FR" baseline="0" dirty="0"/>
              <a:t> comporte une dictée et réécriture, et un travail d’écriture.</a:t>
            </a:r>
          </a:p>
          <a:p>
            <a:r>
              <a:rPr lang="fr-FR" baseline="0" dirty="0"/>
              <a:t>L’épreuve orale peut se passer en groupe (2 ou 3 élèves), avec 10 minutes d’exposé et 15 minutes d’entretien en tout. Ce n’est pas le projet qui est évalué mais la maîtrise de l’oral et du sujet par le candidat.</a:t>
            </a:r>
            <a:endParaRPr lang="fr-FR" dirty="0"/>
          </a:p>
        </p:txBody>
      </p:sp>
      <p:sp>
        <p:nvSpPr>
          <p:cNvPr id="4" name="Espace réservé du numéro de diapositive 3"/>
          <p:cNvSpPr>
            <a:spLocks noGrp="1"/>
          </p:cNvSpPr>
          <p:nvPr>
            <p:ph type="sldNum" sz="quarter" idx="10"/>
          </p:nvPr>
        </p:nvSpPr>
        <p:spPr/>
        <p:txBody>
          <a:bodyPr/>
          <a:lstStyle/>
          <a:p>
            <a:pPr>
              <a:defRPr/>
            </a:pPr>
            <a:fld id="{6EF0D9A2-AFB5-4A74-A08D-AF944EB8AC25}" type="slidenum">
              <a:rPr lang="fr-FR" smtClean="0"/>
              <a:pPr>
                <a:defRPr/>
              </a:pPr>
              <a:t>39</a:t>
            </a:fld>
            <a:endParaRPr lang="fr-FR"/>
          </a:p>
        </p:txBody>
      </p:sp>
    </p:spTree>
    <p:extLst>
      <p:ext uri="{BB962C8B-B14F-4D97-AF65-F5344CB8AC3E}">
        <p14:creationId xmlns:p14="http://schemas.microsoft.com/office/powerpoint/2010/main" val="24324977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47684">
              <a:defRPr/>
            </a:pPr>
            <a:r>
              <a:rPr lang="fr-FR" dirty="0" smtClean="0"/>
              <a:t>* Ceci nécessite d’anticiper</a:t>
            </a:r>
            <a:r>
              <a:rPr lang="fr-FR" baseline="0" dirty="0" smtClean="0"/>
              <a:t> l’acte d’évaluation dans sa progression : Quand ? Quelle(s) forme(s) ? Quelle(s) restitution(s) ? </a:t>
            </a:r>
          </a:p>
          <a:p>
            <a:pPr defTabSz="947684">
              <a:defRPr/>
            </a:pPr>
            <a:r>
              <a:rPr lang="fr-FR" baseline="0" dirty="0" smtClean="0"/>
              <a:t>Cela implique également que l’évaluation proposée soit </a:t>
            </a:r>
            <a:r>
              <a:rPr lang="fr-FR" b="1" dirty="0" smtClean="0">
                <a:latin typeface="Calibri" charset="0"/>
              </a:rPr>
              <a:t>pertinente </a:t>
            </a:r>
            <a:r>
              <a:rPr lang="fr-FR" b="0" dirty="0" smtClean="0">
                <a:latin typeface="Calibri" charset="0"/>
              </a:rPr>
              <a:t>(on définit</a:t>
            </a:r>
            <a:r>
              <a:rPr lang="fr-FR" b="0" baseline="0" dirty="0" smtClean="0">
                <a:latin typeface="Calibri" charset="0"/>
              </a:rPr>
              <a:t> clairement la </a:t>
            </a:r>
            <a:r>
              <a:rPr lang="fr-FR" altLang="ja-JP" dirty="0" smtClean="0">
                <a:latin typeface="Calibri" charset="0"/>
              </a:rPr>
              <a:t>fonction de l</a:t>
            </a:r>
            <a:r>
              <a:rPr lang="ja-JP" altLang="fr-FR" dirty="0" smtClean="0">
                <a:latin typeface="Calibri" charset="0"/>
              </a:rPr>
              <a:t>’</a:t>
            </a:r>
            <a:r>
              <a:rPr lang="fr-FR" altLang="ja-JP" dirty="0" smtClean="0">
                <a:latin typeface="Calibri" charset="0"/>
              </a:rPr>
              <a:t>évaluation</a:t>
            </a:r>
            <a:r>
              <a:rPr lang="fr-FR" altLang="ja-JP" baseline="0" dirty="0" smtClean="0">
                <a:latin typeface="Calibri" charset="0"/>
              </a:rPr>
              <a:t> et ses </a:t>
            </a:r>
            <a:r>
              <a:rPr lang="fr-FR" altLang="ja-JP" dirty="0" smtClean="0">
                <a:latin typeface="Calibri" charset="0"/>
              </a:rPr>
              <a:t>objectifs</a:t>
            </a:r>
            <a:r>
              <a:rPr lang="fr-FR" altLang="ja-JP" i="1" dirty="0" smtClean="0">
                <a:solidFill>
                  <a:schemeClr val="accent1">
                    <a:lumMod val="60000"/>
                    <a:lumOff val="40000"/>
                  </a:schemeClr>
                </a:solidFill>
                <a:latin typeface="Calibri" charset="0"/>
              </a:rPr>
              <a:t>),</a:t>
            </a:r>
            <a:r>
              <a:rPr lang="fr-FR" altLang="ja-JP" i="1" baseline="0" dirty="0" smtClean="0">
                <a:solidFill>
                  <a:schemeClr val="accent1">
                    <a:lumMod val="60000"/>
                    <a:lumOff val="40000"/>
                  </a:schemeClr>
                </a:solidFill>
                <a:latin typeface="Calibri" charset="0"/>
              </a:rPr>
              <a:t> </a:t>
            </a:r>
            <a:r>
              <a:rPr lang="fr-FR" altLang="ja-JP" b="1" baseline="0" dirty="0" smtClean="0">
                <a:latin typeface="Calibri" charset="0"/>
              </a:rPr>
              <a:t>valide</a:t>
            </a:r>
            <a:r>
              <a:rPr lang="fr-FR" altLang="ja-JP" baseline="0" dirty="0" smtClean="0">
                <a:latin typeface="Calibri" charset="0"/>
              </a:rPr>
              <a:t> (</a:t>
            </a:r>
            <a:r>
              <a:rPr lang="fr-FR" altLang="ja-JP" dirty="0" smtClean="0">
                <a:latin typeface="Calibri" charset="0"/>
              </a:rPr>
              <a:t>on évalue bien ce que l</a:t>
            </a:r>
            <a:r>
              <a:rPr lang="ja-JP" altLang="fr-FR" dirty="0" smtClean="0">
                <a:latin typeface="Calibri" charset="0"/>
              </a:rPr>
              <a:t>’</a:t>
            </a:r>
            <a:r>
              <a:rPr lang="fr-FR" altLang="ja-JP" dirty="0" smtClean="0">
                <a:latin typeface="Calibri" charset="0"/>
              </a:rPr>
              <a:t>on déclare évaluer) et </a:t>
            </a:r>
            <a:r>
              <a:rPr lang="fr-FR" b="1" dirty="0" smtClean="0">
                <a:latin typeface="Calibri" charset="0"/>
              </a:rPr>
              <a:t>fiable </a:t>
            </a:r>
            <a:r>
              <a:rPr lang="fr-FR" b="0" dirty="0" smtClean="0">
                <a:latin typeface="Calibri" charset="0"/>
              </a:rPr>
              <a:t>(indépendante de l’évaluateur).</a:t>
            </a:r>
          </a:p>
          <a:p>
            <a:endParaRPr lang="fr-FR" baseline="0" dirty="0" smtClean="0"/>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4</a:t>
            </a:fld>
            <a:endParaRPr lang="fr-FR"/>
          </a:p>
        </p:txBody>
      </p:sp>
    </p:spTree>
    <p:extLst>
      <p:ext uri="{BB962C8B-B14F-4D97-AF65-F5344CB8AC3E}">
        <p14:creationId xmlns:p14="http://schemas.microsoft.com/office/powerpoint/2010/main" val="3918751044"/>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40</a:t>
            </a:fld>
            <a:endParaRPr lang="fr-FR"/>
          </a:p>
        </p:txBody>
      </p:sp>
    </p:spTree>
    <p:extLst>
      <p:ext uri="{BB962C8B-B14F-4D97-AF65-F5344CB8AC3E}">
        <p14:creationId xmlns:p14="http://schemas.microsoft.com/office/powerpoint/2010/main" val="3928366881"/>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41</a:t>
            </a:fld>
            <a:endParaRPr lang="fr-FR"/>
          </a:p>
        </p:txBody>
      </p:sp>
    </p:spTree>
    <p:extLst>
      <p:ext uri="{BB962C8B-B14F-4D97-AF65-F5344CB8AC3E}">
        <p14:creationId xmlns:p14="http://schemas.microsoft.com/office/powerpoint/2010/main" val="2965234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defTabSz="947684">
              <a:defRPr/>
            </a:pPr>
            <a:r>
              <a:rPr lang="fr-FR" dirty="0" smtClean="0"/>
              <a:t>*= évaluation au service de l’apprentissage</a:t>
            </a:r>
          </a:p>
          <a:p>
            <a:pPr defTabSz="947684">
              <a:defRPr/>
            </a:pPr>
            <a:r>
              <a:rPr lang="fr-FR" dirty="0" smtClean="0"/>
              <a:t>**  = évaluation en tant qu’apprentissage. En révélant également les lacunes et les difficultés de l’élève à l’enseignant, l’évaluation permet à ce dernier d’avoir une connaissance plus fine des publics auquel il s’adresse, d’adapter son discours et de mettre en place des pratiques de diversification et de différenciation pédagogiques</a:t>
            </a:r>
          </a:p>
          <a:p>
            <a:pPr defTabSz="947684">
              <a:defRPr/>
            </a:pPr>
            <a:r>
              <a:rPr lang="fr-FR" dirty="0" smtClean="0"/>
              <a:t>*** = évaluation de l’apprentissage ; cette forme d’évaluation est préparée en amont par l’enseignant. </a:t>
            </a:r>
          </a:p>
          <a:p>
            <a:pPr defTabSz="947684">
              <a:defRPr/>
            </a:pPr>
            <a:endParaRPr lang="fr-FR" dirty="0" smtClean="0"/>
          </a:p>
          <a:p>
            <a:pPr defTabSz="947684">
              <a:defRPr/>
            </a:pPr>
            <a:r>
              <a:rPr lang="fr-FR" dirty="0"/>
              <a:t>On doit penser les pratiques d’évaluation et les pratiques d’enseignement dans le même mouvement. L’évaluation n’est pas seulement un outil pour juger de ce que les élèves ont appris, elle est constitutive des apprentissages. L’évolution des pratiques d’évaluation induit une évolution des pratiques pédagogiques.</a:t>
            </a:r>
            <a:endParaRPr lang="fr-FR" dirty="0" smtClean="0"/>
          </a:p>
          <a:p>
            <a:pPr defTabSz="947684">
              <a:defRPr/>
            </a:pPr>
            <a:endParaRPr lang="fr-FR" dirty="0" smtClean="0"/>
          </a:p>
          <a:p>
            <a:endParaRPr lang="fr-FR" dirty="0" smtClean="0"/>
          </a:p>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5</a:t>
            </a:fld>
            <a:endParaRPr lang="fr-FR"/>
          </a:p>
        </p:txBody>
      </p:sp>
    </p:spTree>
    <p:extLst>
      <p:ext uri="{BB962C8B-B14F-4D97-AF65-F5344CB8AC3E}">
        <p14:creationId xmlns:p14="http://schemas.microsoft.com/office/powerpoint/2010/main" val="14918741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FR" dirty="0" smtClean="0"/>
              <a:t>* Cela nécessite une</a:t>
            </a:r>
            <a:r>
              <a:rPr lang="fr-FR" baseline="0" dirty="0" smtClean="0"/>
              <a:t> culture partagée entre l’enseignant et ses élèves des informations apportées par l’évaluation des compétences et pour les compétences. L’outil utilisé pour rendre compte du bilan de l’évaluation des compétences doit être clair et facilement compréhensible par les élèves et leur entourage.</a:t>
            </a:r>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6</a:t>
            </a:fld>
            <a:endParaRPr lang="fr-FR"/>
          </a:p>
        </p:txBody>
      </p:sp>
    </p:spTree>
    <p:extLst>
      <p:ext uri="{BB962C8B-B14F-4D97-AF65-F5344CB8AC3E}">
        <p14:creationId xmlns:p14="http://schemas.microsoft.com/office/powerpoint/2010/main" val="16366695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7</a:t>
            </a:fld>
            <a:endParaRPr lang="fr-FR"/>
          </a:p>
        </p:txBody>
      </p:sp>
    </p:spTree>
    <p:extLst>
      <p:ext uri="{BB962C8B-B14F-4D97-AF65-F5344CB8AC3E}">
        <p14:creationId xmlns:p14="http://schemas.microsoft.com/office/powerpoint/2010/main" val="30940537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8</a:t>
            </a:fld>
            <a:endParaRPr lang="fr-FR"/>
          </a:p>
        </p:txBody>
      </p:sp>
    </p:spTree>
    <p:extLst>
      <p:ext uri="{BB962C8B-B14F-4D97-AF65-F5344CB8AC3E}">
        <p14:creationId xmlns:p14="http://schemas.microsoft.com/office/powerpoint/2010/main" val="13284845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fld id="{ED5B23B6-375E-42BE-968E-5BBC4DC01A8B}" type="slidenum">
              <a:rPr lang="fr-FR" smtClean="0"/>
              <a:t>9</a:t>
            </a:fld>
            <a:endParaRPr lang="fr-FR"/>
          </a:p>
        </p:txBody>
      </p:sp>
    </p:spTree>
    <p:extLst>
      <p:ext uri="{BB962C8B-B14F-4D97-AF65-F5344CB8AC3E}">
        <p14:creationId xmlns:p14="http://schemas.microsoft.com/office/powerpoint/2010/main" val="23594527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4291536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41085587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125029784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20801338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1749299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98765924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3616814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4118406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121702552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87440970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Vid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baseline="0"/>
            </a:lvl1pPr>
          </a:lstStyle>
          <a:p>
            <a:r>
              <a:rPr lang="fr-FR"/>
              <a:t>Cliquez et modifiez le titre</a:t>
            </a:r>
            <a:endParaRPr lang="fr-FR" dirty="0"/>
          </a:p>
        </p:txBody>
      </p:sp>
      <p:sp>
        <p:nvSpPr>
          <p:cNvPr id="7" name="Rectangle 5"/>
          <p:cNvSpPr>
            <a:spLocks noGrp="1" noChangeArrowheads="1"/>
          </p:cNvSpPr>
          <p:nvPr>
            <p:ph type="ftr" sz="quarter" idx="10"/>
          </p:nvPr>
        </p:nvSpPr>
        <p:spPr bwMode="gray">
          <a:xfrm>
            <a:off x="10608733" y="6408738"/>
            <a:ext cx="863600" cy="188912"/>
          </a:xfrm>
          <a:prstGeom prst="rect">
            <a:avLst/>
          </a:prstGeom>
          <a:ln>
            <a:miter lim="800000"/>
            <a:headEnd/>
            <a:tailEnd/>
          </a:ln>
        </p:spPr>
        <p:txBody>
          <a:bodyPr vert="horz" wrap="square" lIns="0" tIns="0" rIns="0" bIns="0" numCol="1" anchor="t" anchorCtr="0" compatLnSpc="1">
            <a:prstTxWarp prst="textNoShape">
              <a:avLst/>
            </a:prstTxWarp>
          </a:bodyPr>
          <a:lstStyle>
            <a:lvl1pPr algn="r" eaLnBrk="1" hangingPunct="1">
              <a:defRPr sz="900">
                <a:solidFill>
                  <a:schemeClr val="accent1"/>
                </a:solidFill>
                <a:latin typeface="Calibri" charset="0"/>
                <a:ea typeface="ＭＳ Ｐゴシック" charset="0"/>
                <a:cs typeface="Arial" charset="0"/>
              </a:defRPr>
            </a:lvl1pPr>
          </a:lstStyle>
          <a:p>
            <a:pPr>
              <a:defRPr/>
            </a:pPr>
            <a:endParaRPr lang="fr-FR"/>
          </a:p>
        </p:txBody>
      </p:sp>
    </p:spTree>
    <p:extLst>
      <p:ext uri="{BB962C8B-B14F-4D97-AF65-F5344CB8AC3E}">
        <p14:creationId xmlns:p14="http://schemas.microsoft.com/office/powerpoint/2010/main" val="297878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27240852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7021902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FD5A8DCB-6BA8-460A-95A4-07909FD03917}" type="datetimeFigureOut">
              <a:rPr lang="fr-FR" smtClean="0"/>
              <a:t>23/01/2017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22752728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FD5A8DCB-6BA8-460A-95A4-07909FD03917}" type="datetimeFigureOut">
              <a:rPr lang="fr-FR" smtClean="0"/>
              <a:t>23/01/2017</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6623403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FD5A8DCB-6BA8-460A-95A4-07909FD03917}" type="datetimeFigureOut">
              <a:rPr lang="fr-FR" smtClean="0"/>
              <a:t>23/01/2017</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2295949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FD5A8DCB-6BA8-460A-95A4-07909FD03917}" type="datetimeFigureOut">
              <a:rPr lang="fr-FR" smtClean="0"/>
              <a:t>23/01/2017</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38045657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D5A8DCB-6BA8-460A-95A4-07909FD03917}" type="datetimeFigureOut">
              <a:rPr lang="fr-FR" smtClean="0"/>
              <a:t>23/01/2017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18201667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FD5A8DCB-6BA8-460A-95A4-07909FD03917}" type="datetimeFigureOut">
              <a:rPr lang="fr-FR" smtClean="0"/>
              <a:t>23/01/2017</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AF0BF1BE-6FB9-42FC-B82D-95893979A61C}" type="slidenum">
              <a:rPr lang="fr-FR" smtClean="0"/>
              <a:t>‹N°›</a:t>
            </a:fld>
            <a:endParaRPr lang="fr-FR"/>
          </a:p>
        </p:txBody>
      </p:sp>
    </p:spTree>
    <p:extLst>
      <p:ext uri="{BB962C8B-B14F-4D97-AF65-F5344CB8AC3E}">
        <p14:creationId xmlns:p14="http://schemas.microsoft.com/office/powerpoint/2010/main" val="110058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5A8DCB-6BA8-460A-95A4-07909FD03917}" type="datetimeFigureOut">
              <a:rPr lang="fr-FR" smtClean="0"/>
              <a:t>23/01/2017</a:t>
            </a:fld>
            <a:endParaRPr lang="fr-FR"/>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0BF1BE-6FB9-42FC-B82D-95893979A61C}" type="slidenum">
              <a:rPr lang="fr-FR" smtClean="0"/>
              <a:t>‹N°›</a:t>
            </a:fld>
            <a:endParaRPr lang="fr-FR"/>
          </a:p>
        </p:txBody>
      </p:sp>
    </p:spTree>
    <p:extLst>
      <p:ext uri="{BB962C8B-B14F-4D97-AF65-F5344CB8AC3E}">
        <p14:creationId xmlns:p14="http://schemas.microsoft.com/office/powerpoint/2010/main" val="15087770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5.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8.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9.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3" Type="http://schemas.openxmlformats.org/officeDocument/2006/relationships/hyperlink" Target="http://eduscol.education.fr/cid108327/foire-aux-questions-du-livret-scolaire-unique.html" TargetMode="External"/><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1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4"/>
            <a:ext cx="9144000" cy="1275780"/>
          </a:xfrm>
        </p:spPr>
        <p:txBody>
          <a:bodyPr>
            <a:normAutofit/>
          </a:bodyPr>
          <a:lstStyle/>
          <a:p>
            <a:r>
              <a:rPr lang="fr-FR" sz="7200" b="1" dirty="0" smtClean="0">
                <a:solidFill>
                  <a:srgbClr val="7030A0"/>
                </a:solidFill>
                <a:latin typeface="+mn-lt"/>
              </a:rPr>
              <a:t>L’évaluation au collège</a:t>
            </a:r>
            <a:endParaRPr lang="fr-FR" sz="7200" b="1" dirty="0">
              <a:solidFill>
                <a:srgbClr val="7030A0"/>
              </a:solidFill>
              <a:latin typeface="+mn-lt"/>
            </a:endParaRPr>
          </a:p>
        </p:txBody>
      </p:sp>
      <p:sp>
        <p:nvSpPr>
          <p:cNvPr id="3" name="Sous-titre 2"/>
          <p:cNvSpPr>
            <a:spLocks noGrp="1"/>
          </p:cNvSpPr>
          <p:nvPr>
            <p:ph type="subTitle" idx="1"/>
          </p:nvPr>
        </p:nvSpPr>
        <p:spPr/>
        <p:txBody>
          <a:bodyPr/>
          <a:lstStyle/>
          <a:p>
            <a:endParaRPr lang="fr-FR" dirty="0" smtClean="0"/>
          </a:p>
          <a:p>
            <a:r>
              <a:rPr lang="fr-FR" dirty="0" smtClean="0">
                <a:solidFill>
                  <a:srgbClr val="7030A0"/>
                </a:solidFill>
              </a:rPr>
              <a:t>Support commun de présentation pour les formations disciplinaires</a:t>
            </a:r>
            <a:endParaRPr lang="fr-FR" dirty="0">
              <a:solidFill>
                <a:srgbClr val="7030A0"/>
              </a:solidFill>
            </a:endParaRPr>
          </a:p>
        </p:txBody>
      </p:sp>
    </p:spTree>
    <p:extLst>
      <p:ext uri="{BB962C8B-B14F-4D97-AF65-F5344CB8AC3E}">
        <p14:creationId xmlns:p14="http://schemas.microsoft.com/office/powerpoint/2010/main" val="190124838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4" name="Espace réservé du contenu 3"/>
          <p:cNvSpPr>
            <a:spLocks noGrp="1"/>
          </p:cNvSpPr>
          <p:nvPr>
            <p:ph idx="1"/>
          </p:nvPr>
        </p:nvSpPr>
        <p:spPr/>
        <p:txBody>
          <a:bodyPr>
            <a:normAutofit/>
          </a:bodyPr>
          <a:lstStyle/>
          <a:p>
            <a:pPr marL="0" indent="0" algn="ctr">
              <a:buNone/>
            </a:pPr>
            <a:endParaRPr lang="fr-FR" sz="7200" dirty="0" smtClean="0">
              <a:solidFill>
                <a:srgbClr val="7030A0"/>
              </a:solidFill>
            </a:endParaRPr>
          </a:p>
          <a:p>
            <a:pPr marL="0" indent="0" algn="ctr">
              <a:buNone/>
            </a:pPr>
            <a:r>
              <a:rPr lang="fr-FR" sz="7200" dirty="0" smtClean="0">
                <a:solidFill>
                  <a:srgbClr val="7030A0"/>
                </a:solidFill>
              </a:rPr>
              <a:t>L’évaluation et le socle commun</a:t>
            </a:r>
            <a:endParaRPr lang="fr-FR" sz="7200" dirty="0">
              <a:solidFill>
                <a:srgbClr val="7030A0"/>
              </a:solidFill>
            </a:endParaRPr>
          </a:p>
        </p:txBody>
      </p:sp>
    </p:spTree>
    <p:extLst>
      <p:ext uri="{BB962C8B-B14F-4D97-AF65-F5344CB8AC3E}">
        <p14:creationId xmlns:p14="http://schemas.microsoft.com/office/powerpoint/2010/main" val="27672034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Le bilan de fin de cycle 4</a:t>
            </a:r>
            <a:endParaRPr lang="fr-FR" b="1" dirty="0">
              <a:solidFill>
                <a:srgbClr val="7030A0"/>
              </a:solidFill>
            </a:endParaRPr>
          </a:p>
        </p:txBody>
      </p:sp>
      <p:pic>
        <p:nvPicPr>
          <p:cNvPr id="4" name="Espace réservé du contenu 3"/>
          <p:cNvPicPr>
            <a:picLocks noGrp="1" noChangeAspect="1"/>
          </p:cNvPicPr>
          <p:nvPr>
            <p:ph idx="1"/>
          </p:nvPr>
        </p:nvPicPr>
        <p:blipFill>
          <a:blip r:embed="rId3"/>
          <a:stretch>
            <a:fillRect/>
          </a:stretch>
        </p:blipFill>
        <p:spPr>
          <a:xfrm>
            <a:off x="838200" y="1901477"/>
            <a:ext cx="10515600" cy="4199633"/>
          </a:xfrm>
          <a:prstGeom prst="rect">
            <a:avLst/>
          </a:prstGeom>
        </p:spPr>
      </p:pic>
    </p:spTree>
    <p:extLst>
      <p:ext uri="{BB962C8B-B14F-4D97-AF65-F5344CB8AC3E}">
        <p14:creationId xmlns:p14="http://schemas.microsoft.com/office/powerpoint/2010/main" val="18061596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buNone/>
            </a:pPr>
            <a:r>
              <a:rPr lang="fr-FR" sz="3600" dirty="0" smtClean="0"/>
              <a:t>Un positionnement déterminant pour :</a:t>
            </a:r>
          </a:p>
          <a:p>
            <a:pPr marL="0" indent="0">
              <a:buNone/>
            </a:pPr>
            <a:endParaRPr lang="fr-FR" sz="3600" dirty="0" smtClean="0"/>
          </a:p>
          <a:p>
            <a:pPr marL="0" indent="0">
              <a:buNone/>
            </a:pPr>
            <a:endParaRPr lang="fr-FR" sz="3600" dirty="0" smtClean="0"/>
          </a:p>
          <a:p>
            <a:pPr marL="0" indent="0" algn="ctr">
              <a:buNone/>
            </a:pPr>
            <a:r>
              <a:rPr lang="fr-FR" sz="3600" dirty="0" smtClean="0"/>
              <a:t>- le contrôle continu du DNB (400 points sur 700) ;</a:t>
            </a:r>
          </a:p>
          <a:p>
            <a:pPr marL="0" indent="0" algn="ctr">
              <a:buNone/>
            </a:pPr>
            <a:endParaRPr lang="fr-FR" sz="3600" dirty="0" smtClean="0"/>
          </a:p>
          <a:p>
            <a:pPr marL="0" indent="0" algn="ctr">
              <a:buNone/>
            </a:pPr>
            <a:r>
              <a:rPr lang="fr-FR" sz="3600" dirty="0" smtClean="0"/>
              <a:t>- l’affectation post-3</a:t>
            </a:r>
            <a:r>
              <a:rPr lang="fr-FR" sz="3600" baseline="30000" dirty="0" smtClean="0"/>
              <a:t>e</a:t>
            </a:r>
            <a:r>
              <a:rPr lang="fr-FR" sz="3600" dirty="0" smtClean="0"/>
              <a:t> (prise en compte par </a:t>
            </a:r>
            <a:r>
              <a:rPr lang="fr-FR" sz="3600" dirty="0" err="1" smtClean="0"/>
              <a:t>Affelnet</a:t>
            </a:r>
            <a:r>
              <a:rPr lang="fr-FR" sz="3600" dirty="0" smtClean="0"/>
              <a:t> *).</a:t>
            </a:r>
            <a:endParaRPr lang="fr-FR" sz="3600" dirty="0"/>
          </a:p>
        </p:txBody>
      </p:sp>
    </p:spTree>
    <p:extLst>
      <p:ext uri="{BB962C8B-B14F-4D97-AF65-F5344CB8AC3E}">
        <p14:creationId xmlns:p14="http://schemas.microsoft.com/office/powerpoint/2010/main" val="8365536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Comment positionner un élève ?</a:t>
            </a:r>
            <a:endParaRPr lang="fr-FR" b="1" dirty="0">
              <a:solidFill>
                <a:srgbClr val="7030A0"/>
              </a:solidFill>
            </a:endParaRPr>
          </a:p>
        </p:txBody>
      </p:sp>
      <p:sp>
        <p:nvSpPr>
          <p:cNvPr id="3" name="Espace réservé du contenu 2"/>
          <p:cNvSpPr>
            <a:spLocks noGrp="1"/>
          </p:cNvSpPr>
          <p:nvPr>
            <p:ph idx="1"/>
          </p:nvPr>
        </p:nvSpPr>
        <p:spPr/>
        <p:txBody>
          <a:bodyPr>
            <a:normAutofit/>
          </a:bodyPr>
          <a:lstStyle/>
          <a:p>
            <a:pPr marL="0" indent="0">
              <a:buNone/>
            </a:pPr>
            <a:endParaRPr lang="fr-FR" sz="3600" dirty="0" smtClean="0"/>
          </a:p>
          <a:p>
            <a:pPr>
              <a:buFontTx/>
              <a:buChar char="-"/>
            </a:pPr>
            <a:r>
              <a:rPr lang="fr-FR" sz="3600" dirty="0" smtClean="0"/>
              <a:t>Un suivi des compétences tout au long du cycle *</a:t>
            </a:r>
          </a:p>
          <a:p>
            <a:pPr>
              <a:buFontTx/>
              <a:buChar char="-"/>
            </a:pPr>
            <a:endParaRPr lang="fr-FR" sz="3600" dirty="0"/>
          </a:p>
          <a:p>
            <a:pPr>
              <a:buFontTx/>
              <a:buChar char="-"/>
            </a:pPr>
            <a:r>
              <a:rPr lang="fr-FR" sz="3600" dirty="0" smtClean="0"/>
              <a:t>Des situations d’évaluation variées **</a:t>
            </a:r>
          </a:p>
          <a:p>
            <a:pPr>
              <a:buFontTx/>
              <a:buChar char="-"/>
            </a:pPr>
            <a:endParaRPr lang="fr-FR" sz="3600" dirty="0"/>
          </a:p>
          <a:p>
            <a:pPr>
              <a:buFontTx/>
              <a:buChar char="-"/>
            </a:pPr>
            <a:r>
              <a:rPr lang="fr-FR" sz="3600" dirty="0" smtClean="0"/>
              <a:t>Un positionnement global de l’élève ***</a:t>
            </a:r>
            <a:endParaRPr lang="fr-FR" sz="3600" dirty="0"/>
          </a:p>
        </p:txBody>
      </p:sp>
    </p:spTree>
    <p:extLst>
      <p:ext uri="{BB962C8B-B14F-4D97-AF65-F5344CB8AC3E}">
        <p14:creationId xmlns:p14="http://schemas.microsoft.com/office/powerpoint/2010/main" val="12497685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a:buFontTx/>
              <a:buChar char="-"/>
            </a:pPr>
            <a:r>
              <a:rPr lang="fr-FR" sz="3600" dirty="0" smtClean="0"/>
              <a:t>Un positionnement qui n’est pas arithmétique *</a:t>
            </a:r>
          </a:p>
          <a:p>
            <a:pPr>
              <a:buFontTx/>
              <a:buChar char="-"/>
            </a:pPr>
            <a:endParaRPr lang="fr-FR" sz="3600" dirty="0"/>
          </a:p>
          <a:p>
            <a:pPr marL="0" indent="0">
              <a:buNone/>
            </a:pPr>
            <a:endParaRPr lang="fr-FR" sz="3600" dirty="0"/>
          </a:p>
          <a:p>
            <a:pPr marL="0" indent="0">
              <a:buNone/>
            </a:pPr>
            <a:r>
              <a:rPr lang="fr-FR" sz="3600" dirty="0" smtClean="0"/>
              <a:t>- L’harmonisation des processus d’évaluation en établissement **</a:t>
            </a:r>
            <a:endParaRPr lang="fr-FR" sz="3600" dirty="0"/>
          </a:p>
        </p:txBody>
      </p:sp>
    </p:spTree>
    <p:extLst>
      <p:ext uri="{BB962C8B-B14F-4D97-AF65-F5344CB8AC3E}">
        <p14:creationId xmlns:p14="http://schemas.microsoft.com/office/powerpoint/2010/main" val="404193843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324783"/>
            <a:ext cx="12198927" cy="1325563"/>
          </a:xfrm>
        </p:spPr>
        <p:txBody>
          <a:bodyPr/>
          <a:lstStyle/>
          <a:p>
            <a:r>
              <a:rPr lang="fr-FR" b="1" dirty="0" smtClean="0">
                <a:solidFill>
                  <a:srgbClr val="7030A0"/>
                </a:solidFill>
              </a:rPr>
              <a:t>Articuler socle commun et compétences disciplinaires travaillées</a:t>
            </a:r>
            <a:endParaRPr lang="fr-FR" b="1" dirty="0">
              <a:solidFill>
                <a:srgbClr val="7030A0"/>
              </a:solidFill>
            </a:endParaRPr>
          </a:p>
        </p:txBody>
      </p:sp>
      <p:sp>
        <p:nvSpPr>
          <p:cNvPr id="3" name="Espace réservé du contenu 2"/>
          <p:cNvSpPr>
            <a:spLocks noGrp="1"/>
          </p:cNvSpPr>
          <p:nvPr>
            <p:ph idx="1"/>
          </p:nvPr>
        </p:nvSpPr>
        <p:spPr>
          <a:xfrm>
            <a:off x="838200" y="1825625"/>
            <a:ext cx="10515600" cy="4885418"/>
          </a:xfrm>
        </p:spPr>
        <p:txBody>
          <a:bodyPr/>
          <a:lstStyle/>
          <a:p>
            <a:endParaRPr lang="fr-FR" dirty="0" smtClean="0"/>
          </a:p>
          <a:p>
            <a:pPr marL="0" indent="0">
              <a:buNone/>
            </a:pPr>
            <a:endParaRPr lang="fr-FR" dirty="0"/>
          </a:p>
          <a:p>
            <a:endParaRPr lang="fr-FR" dirty="0" smtClean="0"/>
          </a:p>
          <a:p>
            <a:endParaRPr lang="fr-FR" dirty="0"/>
          </a:p>
          <a:p>
            <a:endParaRPr lang="fr-FR" dirty="0" smtClean="0"/>
          </a:p>
          <a:p>
            <a:endParaRPr lang="fr-FR" dirty="0"/>
          </a:p>
          <a:p>
            <a:endParaRPr lang="fr-FR" dirty="0" smtClean="0"/>
          </a:p>
          <a:p>
            <a:endParaRPr lang="fr-FR" dirty="0"/>
          </a:p>
          <a:p>
            <a:r>
              <a:rPr lang="fr-FR" dirty="0" smtClean="0"/>
              <a:t>Des grilles sont proposées dans chaque discipline, à titre indicatif.</a:t>
            </a:r>
            <a:endParaRPr lang="fr-FR" dirty="0"/>
          </a:p>
        </p:txBody>
      </p:sp>
      <p:sp>
        <p:nvSpPr>
          <p:cNvPr id="4" name="Espace réservé du contenu 8"/>
          <p:cNvSpPr txBox="1">
            <a:spLocks/>
          </p:cNvSpPr>
          <p:nvPr/>
        </p:nvSpPr>
        <p:spPr>
          <a:xfrm>
            <a:off x="7888287" y="2461279"/>
            <a:ext cx="3465513" cy="3270837"/>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fr-FR" altLang="fr-FR" sz="2000" dirty="0" smtClean="0"/>
              <a:t> Huit domaines/composantes</a:t>
            </a:r>
          </a:p>
          <a:p>
            <a:pPr marL="0" indent="0"/>
            <a:endParaRPr lang="fr-FR" altLang="fr-FR" sz="2000" dirty="0" smtClean="0"/>
          </a:p>
          <a:p>
            <a:pPr marL="0" indent="0"/>
            <a:r>
              <a:rPr lang="fr-FR" altLang="fr-FR" sz="2000" dirty="0" smtClean="0"/>
              <a:t> Éléments signifiants (document ressource DGESCO)</a:t>
            </a:r>
          </a:p>
          <a:p>
            <a:pPr marL="0" indent="0">
              <a:buNone/>
            </a:pPr>
            <a:endParaRPr lang="fr-FR" altLang="fr-FR" sz="2000" dirty="0" smtClean="0"/>
          </a:p>
          <a:p>
            <a:pPr marL="0" indent="0"/>
            <a:r>
              <a:rPr lang="fr-FR" altLang="fr-FR" sz="2000" dirty="0" smtClean="0"/>
              <a:t> Descripteurs/indicateurs niveau 3 (document ressource DGESCO)</a:t>
            </a:r>
          </a:p>
          <a:p>
            <a:pPr marL="0" indent="0"/>
            <a:endParaRPr lang="fr-FR" altLang="fr-FR" sz="1800" dirty="0"/>
          </a:p>
        </p:txBody>
      </p:sp>
      <p:sp>
        <p:nvSpPr>
          <p:cNvPr id="5" name="Espace réservé du contenu 9"/>
          <p:cNvSpPr txBox="1">
            <a:spLocks/>
          </p:cNvSpPr>
          <p:nvPr/>
        </p:nvSpPr>
        <p:spPr>
          <a:xfrm>
            <a:off x="1871631" y="2538412"/>
            <a:ext cx="3749165" cy="3511550"/>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r>
              <a:rPr lang="fr-FR" altLang="fr-FR" sz="2000" dirty="0" smtClean="0"/>
              <a:t> Attendus de fin de cycle (programmes disciplinaires)</a:t>
            </a:r>
          </a:p>
          <a:p>
            <a:pPr marL="0" indent="0">
              <a:buNone/>
            </a:pPr>
            <a:endParaRPr lang="fr-FR" altLang="fr-FR" sz="2000" dirty="0" smtClean="0"/>
          </a:p>
          <a:p>
            <a:pPr marL="0" indent="0"/>
            <a:r>
              <a:rPr lang="fr-FR" altLang="fr-FR" sz="2000" dirty="0" smtClean="0"/>
              <a:t> Compétences travaillées (programmes disciplinaires)  </a:t>
            </a:r>
          </a:p>
          <a:p>
            <a:pPr marL="0" indent="0"/>
            <a:endParaRPr lang="fr-FR" altLang="fr-FR" sz="2000" dirty="0" smtClean="0"/>
          </a:p>
          <a:p>
            <a:pPr marL="0" indent="0"/>
            <a:r>
              <a:rPr lang="fr-FR" altLang="fr-FR" sz="2000" dirty="0" smtClean="0"/>
              <a:t> Descripteurs/indicateurs/items</a:t>
            </a:r>
          </a:p>
          <a:p>
            <a:pPr marL="0" indent="0"/>
            <a:endParaRPr lang="fr-FR" altLang="fr-FR" sz="1800" dirty="0" smtClean="0"/>
          </a:p>
          <a:p>
            <a:pPr marL="0" indent="0"/>
            <a:endParaRPr lang="fr-FR" altLang="fr-FR" sz="1800" dirty="0" smtClean="0"/>
          </a:p>
          <a:p>
            <a:pPr marL="0" indent="0"/>
            <a:endParaRPr lang="fr-FR" altLang="fr-FR" sz="1800" dirty="0" smtClean="0"/>
          </a:p>
          <a:p>
            <a:pPr marL="0" indent="0"/>
            <a:endParaRPr lang="fr-FR" altLang="fr-FR" sz="1800" dirty="0" smtClean="0"/>
          </a:p>
          <a:p>
            <a:pPr marL="0" indent="0"/>
            <a:endParaRPr lang="fr-FR" altLang="fr-FR" sz="1800" dirty="0"/>
          </a:p>
        </p:txBody>
      </p:sp>
      <p:sp>
        <p:nvSpPr>
          <p:cNvPr id="6" name="ZoneTexte 10"/>
          <p:cNvSpPr txBox="1">
            <a:spLocks noChangeArrowheads="1"/>
          </p:cNvSpPr>
          <p:nvPr/>
        </p:nvSpPr>
        <p:spPr bwMode="auto">
          <a:xfrm>
            <a:off x="1663813" y="1877331"/>
            <a:ext cx="2891998"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eaLnBrk="1" hangingPunct="1">
              <a:buClr>
                <a:srgbClr val="000000"/>
              </a:buClr>
              <a:buSzPct val="100000"/>
              <a:buFont typeface="Times New Roman" panose="02020603050405020304" pitchFamily="18" charset="0"/>
              <a:buNone/>
              <a:defRPr/>
            </a:pPr>
            <a:r>
              <a:rPr lang="fr-FR" altLang="fr-FR" sz="2400" b="1" dirty="0" smtClean="0">
                <a:solidFill>
                  <a:srgbClr val="7030A0"/>
                </a:solidFill>
                <a:latin typeface="+mj-lt"/>
              </a:rPr>
              <a:t>    DISCIPLINES</a:t>
            </a:r>
            <a:endParaRPr lang="fr-FR" altLang="fr-FR" sz="2400" b="1" dirty="0">
              <a:solidFill>
                <a:srgbClr val="7030A0"/>
              </a:solidFill>
              <a:latin typeface="+mj-lt"/>
            </a:endParaRPr>
          </a:p>
        </p:txBody>
      </p:sp>
      <p:sp>
        <p:nvSpPr>
          <p:cNvPr id="7" name="ZoneTexte 18"/>
          <p:cNvSpPr txBox="1">
            <a:spLocks noChangeArrowheads="1"/>
          </p:cNvSpPr>
          <p:nvPr/>
        </p:nvSpPr>
        <p:spPr bwMode="auto">
          <a:xfrm>
            <a:off x="7706085" y="1825625"/>
            <a:ext cx="3457575" cy="460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pPr algn="ctr" eaLnBrk="1" hangingPunct="1">
              <a:buClr>
                <a:srgbClr val="000000"/>
              </a:buClr>
              <a:buSzPct val="100000"/>
              <a:buFont typeface="Times New Roman" panose="02020603050405020304" pitchFamily="18" charset="0"/>
              <a:buNone/>
              <a:defRPr/>
            </a:pPr>
            <a:r>
              <a:rPr lang="fr-FR" altLang="fr-FR" sz="2400" b="1" dirty="0" smtClean="0">
                <a:solidFill>
                  <a:srgbClr val="7030A0"/>
                </a:solidFill>
                <a:latin typeface="+mj-lt"/>
              </a:rPr>
              <a:t>SOCLE</a:t>
            </a:r>
            <a:endParaRPr lang="fr-FR" altLang="fr-FR" sz="2400" b="1" dirty="0">
              <a:solidFill>
                <a:srgbClr val="7030A0"/>
              </a:solidFill>
              <a:latin typeface="+mj-lt"/>
            </a:endParaRPr>
          </a:p>
        </p:txBody>
      </p:sp>
      <p:sp>
        <p:nvSpPr>
          <p:cNvPr id="8" name="Double flèche horizontale 7"/>
          <p:cNvSpPr/>
          <p:nvPr/>
        </p:nvSpPr>
        <p:spPr>
          <a:xfrm>
            <a:off x="5620796" y="3628889"/>
            <a:ext cx="1596043" cy="548640"/>
          </a:xfrm>
          <a:prstGeom prst="leftRightArrow">
            <a:avLst/>
          </a:prstGeom>
        </p:spPr>
        <p:style>
          <a:lnRef idx="1">
            <a:schemeClr val="accent6"/>
          </a:lnRef>
          <a:fillRef idx="3">
            <a:schemeClr val="accent6"/>
          </a:fillRef>
          <a:effectRef idx="2">
            <a:schemeClr val="accent6"/>
          </a:effectRef>
          <a:fontRef idx="minor">
            <a:schemeClr val="lt1"/>
          </a:fontRef>
        </p:style>
        <p:txBody>
          <a:bodyPr rtlCol="0" anchor="ctr"/>
          <a:lstStyle/>
          <a:p>
            <a:pPr algn="ctr"/>
            <a:endParaRPr lang="fr-FR"/>
          </a:p>
        </p:txBody>
      </p:sp>
    </p:spTree>
    <p:extLst>
      <p:ext uri="{BB962C8B-B14F-4D97-AF65-F5344CB8AC3E}">
        <p14:creationId xmlns:p14="http://schemas.microsoft.com/office/powerpoint/2010/main" val="201594476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a:solidFill>
                  <a:srgbClr val="7030A0"/>
                </a:solidFill>
              </a:rPr>
              <a:t>Ne pas confondre</a:t>
            </a:r>
            <a:endParaRPr lang="fr-FR" dirty="0"/>
          </a:p>
        </p:txBody>
      </p:sp>
      <p:sp>
        <p:nvSpPr>
          <p:cNvPr id="3" name="Espace réservé du contenu 2"/>
          <p:cNvSpPr>
            <a:spLocks noGrp="1"/>
          </p:cNvSpPr>
          <p:nvPr>
            <p:ph idx="1"/>
          </p:nvPr>
        </p:nvSpPr>
        <p:spPr/>
        <p:txBody>
          <a:bodyPr>
            <a:normAutofit/>
          </a:bodyPr>
          <a:lstStyle/>
          <a:p>
            <a:pPr algn="just">
              <a:spcBef>
                <a:spcPts val="600"/>
              </a:spcBef>
              <a:buClr>
                <a:srgbClr val="3333CC"/>
              </a:buClr>
              <a:buFont typeface="Wingdings" panose="05000000000000000000" pitchFamily="2" charset="2"/>
              <a:buChar char="§"/>
              <a:defRPr/>
            </a:pPr>
            <a:r>
              <a:rPr lang="fr-FR" altLang="fr-FR" b="1" dirty="0" smtClean="0">
                <a:solidFill>
                  <a:srgbClr val="7030A0"/>
                </a:solidFill>
              </a:rPr>
              <a:t>Les positionnements intermédiaires en cours de cycle</a:t>
            </a:r>
            <a:endParaRPr lang="fr-FR" altLang="fr-FR" b="1" dirty="0">
              <a:solidFill>
                <a:srgbClr val="7030A0"/>
              </a:solidFill>
            </a:endParaRPr>
          </a:p>
          <a:p>
            <a:pPr marL="719138" indent="0" algn="just">
              <a:spcBef>
                <a:spcPts val="600"/>
              </a:spcBef>
              <a:spcAft>
                <a:spcPts val="1200"/>
              </a:spcAft>
              <a:buClr>
                <a:srgbClr val="3333CC"/>
              </a:buClr>
              <a:buNone/>
              <a:defRPr/>
            </a:pPr>
            <a:r>
              <a:rPr lang="fr-FR" altLang="fr-FR" dirty="0"/>
              <a:t>d</a:t>
            </a:r>
            <a:r>
              <a:rPr lang="fr-FR" altLang="fr-FR" dirty="0" smtClean="0"/>
              <a:t>es élèves sur les domaines/composantes du socle, </a:t>
            </a:r>
            <a:r>
              <a:rPr lang="fr-FR" altLang="fr-FR" dirty="0"/>
              <a:t>au regard des éléments prélevés sur la </a:t>
            </a:r>
            <a:r>
              <a:rPr lang="fr-FR" altLang="fr-FR" dirty="0" smtClean="0"/>
              <a:t>période *</a:t>
            </a:r>
          </a:p>
          <a:p>
            <a:pPr marL="719138" indent="0" algn="just">
              <a:spcBef>
                <a:spcPts val="600"/>
              </a:spcBef>
              <a:spcAft>
                <a:spcPts val="1200"/>
              </a:spcAft>
              <a:buClr>
                <a:srgbClr val="3333CC"/>
              </a:buClr>
              <a:buNone/>
              <a:defRPr/>
            </a:pPr>
            <a:endParaRPr lang="fr-FR" altLang="fr-FR" dirty="0"/>
          </a:p>
          <a:p>
            <a:pPr algn="just">
              <a:spcBef>
                <a:spcPts val="600"/>
              </a:spcBef>
              <a:buClr>
                <a:srgbClr val="3333CC"/>
              </a:buClr>
              <a:buFont typeface="Wingdings" panose="05000000000000000000" pitchFamily="2" charset="2"/>
              <a:buChar char="§"/>
              <a:defRPr/>
            </a:pPr>
            <a:r>
              <a:rPr lang="fr-FR" altLang="fr-FR" b="1" dirty="0" smtClean="0">
                <a:solidFill>
                  <a:srgbClr val="7030A0"/>
                </a:solidFill>
              </a:rPr>
              <a:t>Le positionnement en fin de cycle</a:t>
            </a:r>
            <a:endParaRPr lang="fr-FR" altLang="fr-FR" b="1" dirty="0">
              <a:solidFill>
                <a:srgbClr val="7030A0"/>
              </a:solidFill>
            </a:endParaRPr>
          </a:p>
          <a:p>
            <a:pPr marL="720725" indent="0" algn="just">
              <a:spcBef>
                <a:spcPts val="600"/>
              </a:spcBef>
              <a:buClr>
                <a:srgbClr val="3333CC"/>
              </a:buClr>
              <a:buNone/>
              <a:defRPr/>
            </a:pPr>
            <a:r>
              <a:rPr lang="fr-FR" altLang="fr-FR" dirty="0"/>
              <a:t>d</a:t>
            </a:r>
            <a:r>
              <a:rPr lang="fr-FR" altLang="fr-FR" dirty="0" smtClean="0"/>
              <a:t>es élèves, de manière définitive et collégiale, sur les domaines/  </a:t>
            </a:r>
            <a:r>
              <a:rPr lang="fr-FR" altLang="fr-FR" dirty="0"/>
              <a:t>composantes du </a:t>
            </a:r>
            <a:r>
              <a:rPr lang="fr-FR" altLang="fr-FR" dirty="0" smtClean="0"/>
              <a:t>socle.</a:t>
            </a:r>
            <a:endParaRPr lang="fr-FR" dirty="0"/>
          </a:p>
        </p:txBody>
      </p:sp>
    </p:spTree>
    <p:extLst>
      <p:ext uri="{BB962C8B-B14F-4D97-AF65-F5344CB8AC3E}">
        <p14:creationId xmlns:p14="http://schemas.microsoft.com/office/powerpoint/2010/main" val="65084436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Les questions que l’on nous pose souvent…</a:t>
            </a:r>
            <a:endParaRPr lang="fr-FR" b="1" dirty="0">
              <a:solidFill>
                <a:srgbClr val="7030A0"/>
              </a:solidFill>
            </a:endParaRPr>
          </a:p>
        </p:txBody>
      </p:sp>
      <p:sp>
        <p:nvSpPr>
          <p:cNvPr id="3" name="Espace réservé du contenu 2"/>
          <p:cNvSpPr>
            <a:spLocks noGrp="1"/>
          </p:cNvSpPr>
          <p:nvPr>
            <p:ph idx="1"/>
          </p:nvPr>
        </p:nvSpPr>
        <p:spPr>
          <a:xfrm>
            <a:off x="838200" y="1843210"/>
            <a:ext cx="10515600" cy="4351338"/>
          </a:xfrm>
        </p:spPr>
        <p:txBody>
          <a:bodyPr>
            <a:normAutofit lnSpcReduction="10000"/>
          </a:bodyPr>
          <a:lstStyle/>
          <a:p>
            <a:pPr algn="just">
              <a:buFontTx/>
              <a:buChar char="-"/>
            </a:pPr>
            <a:r>
              <a:rPr lang="fr-FR" dirty="0" smtClean="0"/>
              <a:t>Devons-nous arrêter de noter / continuer à noter ? *</a:t>
            </a:r>
          </a:p>
          <a:p>
            <a:pPr marL="0" indent="0" algn="just">
              <a:buNone/>
            </a:pPr>
            <a:endParaRPr lang="fr-FR" dirty="0" smtClean="0"/>
          </a:p>
          <a:p>
            <a:pPr algn="just">
              <a:buFontTx/>
              <a:buChar char="-"/>
            </a:pPr>
            <a:r>
              <a:rPr lang="fr-FR" dirty="0" smtClean="0"/>
              <a:t>Dans les formations, va-t-on nous proposer des grilles de suivi de compétences ? Si oui, seront-elles obligatoires ou puis-je continuer à utiliser ma propre grille ? **</a:t>
            </a:r>
          </a:p>
          <a:p>
            <a:pPr algn="just">
              <a:buFontTx/>
              <a:buChar char="-"/>
            </a:pPr>
            <a:endParaRPr lang="fr-FR" dirty="0"/>
          </a:p>
          <a:p>
            <a:pPr lvl="0" algn="just">
              <a:buFontTx/>
              <a:buChar char="-"/>
            </a:pPr>
            <a:r>
              <a:rPr lang="fr-FR" dirty="0"/>
              <a:t>Comment, à partir des évaluations faites dans toutes les disciplines, positionner un élève sur telle composante du socle si les avis ne sont pas convergents ? Doit-on fixer des quotas ? Faire des moyennes ? Voter </a:t>
            </a:r>
            <a:r>
              <a:rPr lang="fr-FR" dirty="0" smtClean="0"/>
              <a:t>? ***</a:t>
            </a:r>
            <a:endParaRPr lang="fr-FR" dirty="0"/>
          </a:p>
          <a:p>
            <a:pPr algn="just">
              <a:buFontTx/>
              <a:buChar char="-"/>
            </a:pPr>
            <a:endParaRPr lang="fr-FR" dirty="0"/>
          </a:p>
        </p:txBody>
      </p:sp>
    </p:spTree>
    <p:extLst>
      <p:ext uri="{BB962C8B-B14F-4D97-AF65-F5344CB8AC3E}">
        <p14:creationId xmlns:p14="http://schemas.microsoft.com/office/powerpoint/2010/main" val="429179974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lstStyle/>
          <a:p>
            <a:pPr lvl="0" algn="just">
              <a:buFontTx/>
              <a:buChar char="-"/>
            </a:pPr>
            <a:r>
              <a:rPr lang="fr-FR" dirty="0" smtClean="0"/>
              <a:t>Pouvons-nous </a:t>
            </a:r>
            <a:r>
              <a:rPr lang="fr-FR" dirty="0"/>
              <a:t>positionner les élèves sur le socle commun à partir de moyennes de notes </a:t>
            </a:r>
            <a:r>
              <a:rPr lang="fr-FR" dirty="0" smtClean="0"/>
              <a:t>? *</a:t>
            </a:r>
          </a:p>
          <a:p>
            <a:pPr lvl="0" algn="just">
              <a:buFontTx/>
              <a:buChar char="-"/>
            </a:pPr>
            <a:endParaRPr lang="fr-FR" dirty="0" smtClean="0"/>
          </a:p>
          <a:p>
            <a:pPr marL="0" lvl="0" indent="0" algn="just">
              <a:buNone/>
            </a:pPr>
            <a:endParaRPr lang="fr-FR" dirty="0"/>
          </a:p>
          <a:p>
            <a:pPr algn="just">
              <a:buFontTx/>
              <a:buChar char="-"/>
            </a:pPr>
            <a:r>
              <a:rPr lang="fr-FR" dirty="0"/>
              <a:t>Est-il </a:t>
            </a:r>
            <a:r>
              <a:rPr lang="fr-FR" dirty="0" smtClean="0"/>
              <a:t>possible </a:t>
            </a:r>
            <a:r>
              <a:rPr lang="fr-FR" dirty="0"/>
              <a:t>de positionner les élèves sur le socle commun en cours de cycle </a:t>
            </a:r>
            <a:r>
              <a:rPr lang="fr-FR" dirty="0" smtClean="0"/>
              <a:t>?</a:t>
            </a:r>
            <a:r>
              <a:rPr lang="fr-FR" dirty="0"/>
              <a:t> </a:t>
            </a:r>
            <a:r>
              <a:rPr lang="fr-FR" dirty="0" smtClean="0"/>
              <a:t>**</a:t>
            </a:r>
            <a:endParaRPr lang="fr-FR" dirty="0"/>
          </a:p>
          <a:p>
            <a:pPr lvl="0" algn="just">
              <a:buFontTx/>
              <a:buChar char="-"/>
            </a:pPr>
            <a:endParaRPr lang="fr-FR" dirty="0"/>
          </a:p>
          <a:p>
            <a:pPr algn="just">
              <a:buFontTx/>
              <a:buChar char="-"/>
            </a:pPr>
            <a:endParaRPr lang="fr-FR" dirty="0"/>
          </a:p>
        </p:txBody>
      </p:sp>
    </p:spTree>
    <p:extLst>
      <p:ext uri="{BB962C8B-B14F-4D97-AF65-F5344CB8AC3E}">
        <p14:creationId xmlns:p14="http://schemas.microsoft.com/office/powerpoint/2010/main" val="29697036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lnSpcReduction="10000"/>
          </a:bodyPr>
          <a:lstStyle/>
          <a:p>
            <a:pPr marL="0" lvl="0" indent="0" algn="just">
              <a:buNone/>
            </a:pPr>
            <a:r>
              <a:rPr lang="fr-FR" dirty="0" smtClean="0"/>
              <a:t>- Doit-on </a:t>
            </a:r>
            <a:r>
              <a:rPr lang="fr-FR" dirty="0"/>
              <a:t>se répartir les domaines/composantes du socle entre disciplines </a:t>
            </a:r>
            <a:r>
              <a:rPr lang="fr-FR" dirty="0" smtClean="0"/>
              <a:t>? *</a:t>
            </a:r>
          </a:p>
          <a:p>
            <a:pPr lvl="0" algn="just"/>
            <a:endParaRPr lang="fr-FR" dirty="0"/>
          </a:p>
          <a:p>
            <a:pPr algn="just">
              <a:buFontTx/>
              <a:buChar char="-"/>
            </a:pPr>
            <a:r>
              <a:rPr lang="fr-FR" dirty="0" smtClean="0"/>
              <a:t>Je </a:t>
            </a:r>
            <a:r>
              <a:rPr lang="fr-FR" dirty="0"/>
              <a:t>suis professeur </a:t>
            </a:r>
            <a:r>
              <a:rPr lang="fr-FR" dirty="0" smtClean="0"/>
              <a:t>d’EPS/physique-chimie/technologie… </a:t>
            </a:r>
            <a:r>
              <a:rPr lang="fr-FR" dirty="0"/>
              <a:t>puis-je contribuer à l’évaluation de la composante 1 du domaine 1 </a:t>
            </a:r>
            <a:r>
              <a:rPr lang="fr-FR" dirty="0" smtClean="0"/>
              <a:t>? **</a:t>
            </a:r>
          </a:p>
          <a:p>
            <a:pPr algn="just">
              <a:buFontTx/>
              <a:buChar char="-"/>
            </a:pPr>
            <a:endParaRPr lang="fr-FR" dirty="0"/>
          </a:p>
          <a:p>
            <a:pPr lvl="0" algn="just">
              <a:buFontTx/>
              <a:buChar char="-"/>
            </a:pPr>
            <a:r>
              <a:rPr lang="fr-FR" dirty="0"/>
              <a:t>Comment utiliser les « éléments signifiants » publiés par la DGESCO en novembre 2016 </a:t>
            </a:r>
            <a:r>
              <a:rPr lang="fr-FR" dirty="0" smtClean="0"/>
              <a:t>? ***</a:t>
            </a:r>
            <a:endParaRPr lang="fr-FR" dirty="0"/>
          </a:p>
          <a:p>
            <a:pPr marL="0" indent="0" algn="just">
              <a:buNone/>
            </a:pPr>
            <a:endParaRPr lang="fr-FR" dirty="0"/>
          </a:p>
          <a:p>
            <a:pPr marL="0" lvl="0" indent="0" algn="just">
              <a:buNone/>
            </a:pPr>
            <a:r>
              <a:rPr lang="fr-FR" b="1" dirty="0" smtClean="0"/>
              <a:t> </a:t>
            </a:r>
            <a:endParaRPr lang="fr-FR" dirty="0"/>
          </a:p>
          <a:p>
            <a:pPr algn="just"/>
            <a:endParaRPr lang="fr-FR" dirty="0"/>
          </a:p>
        </p:txBody>
      </p:sp>
    </p:spTree>
    <p:extLst>
      <p:ext uri="{BB962C8B-B14F-4D97-AF65-F5344CB8AC3E}">
        <p14:creationId xmlns:p14="http://schemas.microsoft.com/office/powerpoint/2010/main" val="27770557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contenu 3"/>
          <p:cNvSpPr>
            <a:spLocks noGrp="1"/>
          </p:cNvSpPr>
          <p:nvPr>
            <p:ph idx="1"/>
          </p:nvPr>
        </p:nvSpPr>
        <p:spPr>
          <a:xfrm>
            <a:off x="838200" y="1076961"/>
            <a:ext cx="10515600" cy="5323840"/>
          </a:xfrm>
        </p:spPr>
        <p:txBody>
          <a:bodyPr>
            <a:normAutofit lnSpcReduction="10000"/>
          </a:bodyPr>
          <a:lstStyle/>
          <a:p>
            <a:pPr marL="0" indent="0" algn="ctr">
              <a:buNone/>
            </a:pPr>
            <a:r>
              <a:rPr lang="fr-FR" sz="7200" dirty="0" smtClean="0">
                <a:solidFill>
                  <a:srgbClr val="7030A0"/>
                </a:solidFill>
              </a:rPr>
              <a:t>L’évaluation et les pratiques pédagogiques</a:t>
            </a:r>
          </a:p>
          <a:p>
            <a:pPr marL="0" indent="0" algn="ctr">
              <a:buNone/>
            </a:pPr>
            <a:endParaRPr lang="fr-FR" sz="7200" dirty="0" smtClean="0">
              <a:solidFill>
                <a:srgbClr val="7030A0"/>
              </a:solidFill>
            </a:endParaRPr>
          </a:p>
          <a:p>
            <a:pPr marL="0" indent="0" algn="ctr">
              <a:buNone/>
            </a:pPr>
            <a:endParaRPr lang="fr-FR" sz="7200" dirty="0">
              <a:solidFill>
                <a:srgbClr val="7030A0"/>
              </a:solidFill>
            </a:endParaRPr>
          </a:p>
          <a:p>
            <a:pPr marL="0" indent="0" algn="just">
              <a:buNone/>
            </a:pPr>
            <a:r>
              <a:rPr lang="fr-FR" sz="2400" i="1" dirty="0" smtClean="0">
                <a:solidFill>
                  <a:srgbClr val="7030A0"/>
                </a:solidFill>
              </a:rPr>
              <a:t>« L'évaluation </a:t>
            </a:r>
            <a:r>
              <a:rPr lang="fr-FR" sz="2400" i="1" dirty="0">
                <a:solidFill>
                  <a:srgbClr val="7030A0"/>
                </a:solidFill>
              </a:rPr>
              <a:t>des acquis scolaires des élèves vise à </a:t>
            </a:r>
            <a:r>
              <a:rPr lang="fr-FR" sz="2400" b="1" i="1" dirty="0">
                <a:solidFill>
                  <a:srgbClr val="7030A0"/>
                </a:solidFill>
              </a:rPr>
              <a:t>améliorer l'efficacité des apprentissages</a:t>
            </a:r>
            <a:r>
              <a:rPr lang="fr-FR" sz="2400" i="1" dirty="0">
                <a:solidFill>
                  <a:srgbClr val="7030A0"/>
                </a:solidFill>
              </a:rPr>
              <a:t> en permettant à chaque élève d'identifier ses acquis et ses difficultés afin de pouvoir progresser</a:t>
            </a:r>
            <a:r>
              <a:rPr lang="fr-FR" sz="2400" i="1" dirty="0" smtClean="0">
                <a:solidFill>
                  <a:srgbClr val="7030A0"/>
                </a:solidFill>
              </a:rPr>
              <a:t>. »</a:t>
            </a:r>
          </a:p>
          <a:p>
            <a:pPr marL="0" indent="0" algn="ctr">
              <a:buNone/>
            </a:pPr>
            <a:endParaRPr lang="fr-FR" sz="7200" dirty="0">
              <a:solidFill>
                <a:srgbClr val="7030A0"/>
              </a:solidFill>
            </a:endParaRPr>
          </a:p>
        </p:txBody>
      </p:sp>
    </p:spTree>
    <p:extLst>
      <p:ext uri="{BB962C8B-B14F-4D97-AF65-F5344CB8AC3E}">
        <p14:creationId xmlns:p14="http://schemas.microsoft.com/office/powerpoint/2010/main" val="4730156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lstStyle/>
          <a:p>
            <a:pPr marL="0" lvl="0" indent="0">
              <a:buNone/>
            </a:pPr>
            <a:r>
              <a:rPr lang="fr-FR" dirty="0" smtClean="0"/>
              <a:t>- </a:t>
            </a:r>
            <a:r>
              <a:rPr lang="fr-FR" dirty="0"/>
              <a:t>Les </a:t>
            </a:r>
            <a:r>
              <a:rPr lang="fr-FR" dirty="0" smtClean="0"/>
              <a:t>EPI peuvent-ils </a:t>
            </a:r>
            <a:r>
              <a:rPr lang="fr-FR" dirty="0"/>
              <a:t>faire l’objet d’évaluations </a:t>
            </a:r>
            <a:r>
              <a:rPr lang="fr-FR" dirty="0" smtClean="0"/>
              <a:t>? *</a:t>
            </a:r>
            <a:endParaRPr lang="fr-FR" dirty="0"/>
          </a:p>
          <a:p>
            <a:pPr marL="0" indent="0">
              <a:buNone/>
            </a:pPr>
            <a:endParaRPr lang="fr-FR" dirty="0" smtClean="0"/>
          </a:p>
          <a:p>
            <a:pPr marL="0" indent="0">
              <a:buNone/>
            </a:pPr>
            <a:endParaRPr lang="fr-FR" dirty="0" smtClean="0"/>
          </a:p>
          <a:p>
            <a:pPr>
              <a:buFontTx/>
              <a:buChar char="-"/>
            </a:pPr>
            <a:r>
              <a:rPr lang="fr-FR" dirty="0" smtClean="0"/>
              <a:t>L’AP ? **</a:t>
            </a:r>
          </a:p>
        </p:txBody>
      </p:sp>
    </p:spTree>
    <p:extLst>
      <p:ext uri="{BB962C8B-B14F-4D97-AF65-F5344CB8AC3E}">
        <p14:creationId xmlns:p14="http://schemas.microsoft.com/office/powerpoint/2010/main" val="34659476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855785" y="111255"/>
            <a:ext cx="10515600" cy="1325563"/>
          </a:xfrm>
        </p:spPr>
        <p:txBody>
          <a:bodyPr/>
          <a:lstStyle/>
          <a:p>
            <a:pPr eaLnBrk="1" hangingPunct="1"/>
            <a:r>
              <a:rPr lang="fr-FR" dirty="0" smtClean="0">
                <a:solidFill>
                  <a:srgbClr val="7030A0"/>
                </a:solidFill>
              </a:rPr>
              <a:t>…en résumé</a:t>
            </a:r>
            <a:endParaRPr lang="fr-FR" dirty="0">
              <a:solidFill>
                <a:srgbClr val="7030A0"/>
              </a:solidFill>
            </a:endParaRPr>
          </a:p>
        </p:txBody>
      </p:sp>
      <p:sp>
        <p:nvSpPr>
          <p:cNvPr id="2" name="Ellipse 1"/>
          <p:cNvSpPr/>
          <p:nvPr/>
        </p:nvSpPr>
        <p:spPr>
          <a:xfrm>
            <a:off x="2059435" y="1367662"/>
            <a:ext cx="1980000" cy="1008000"/>
          </a:xfrm>
          <a:prstGeom prst="ellipse">
            <a:avLst/>
          </a:prstGeom>
          <a:solidFill>
            <a:srgbClr val="00B050"/>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b="1" dirty="0"/>
              <a:t>Objectifs</a:t>
            </a:r>
          </a:p>
        </p:txBody>
      </p:sp>
      <p:sp>
        <p:nvSpPr>
          <p:cNvPr id="5" name="Ellipse 4"/>
          <p:cNvSpPr/>
          <p:nvPr/>
        </p:nvSpPr>
        <p:spPr>
          <a:xfrm>
            <a:off x="2059435" y="3069538"/>
            <a:ext cx="1980000" cy="1008000"/>
          </a:xfrm>
          <a:prstGeom prst="ellipse">
            <a:avLst/>
          </a:prstGeom>
          <a:solidFill>
            <a:srgbClr val="FDA403"/>
          </a:solidFill>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sz="2000" b="1" dirty="0"/>
              <a:t>Formes</a:t>
            </a:r>
          </a:p>
        </p:txBody>
      </p:sp>
      <p:sp>
        <p:nvSpPr>
          <p:cNvPr id="6" name="Ellipse 5"/>
          <p:cNvSpPr/>
          <p:nvPr/>
        </p:nvSpPr>
        <p:spPr>
          <a:xfrm>
            <a:off x="2059435" y="4771414"/>
            <a:ext cx="1980000" cy="1008000"/>
          </a:xfrm>
          <a:prstGeom prst="ellipse">
            <a:avLst/>
          </a:prstGeom>
          <a:solidFill>
            <a:srgbClr val="0070C0"/>
          </a:solidFill>
          <a:effectLst/>
        </p:spPr>
        <p:style>
          <a:lnRef idx="1">
            <a:schemeClr val="accent1"/>
          </a:lnRef>
          <a:fillRef idx="3">
            <a:schemeClr val="accent1"/>
          </a:fillRef>
          <a:effectRef idx="2">
            <a:schemeClr val="accent1"/>
          </a:effectRef>
          <a:fontRef idx="minor">
            <a:schemeClr val="lt1"/>
          </a:fontRef>
        </p:style>
        <p:txBody>
          <a:bodyPr lIns="0" rIns="0" rtlCol="0" anchor="ctr"/>
          <a:lstStyle/>
          <a:p>
            <a:pPr algn="ctr"/>
            <a:r>
              <a:rPr lang="fr-FR" sz="2000" b="1" dirty="0"/>
              <a:t>Restitution</a:t>
            </a:r>
          </a:p>
        </p:txBody>
      </p:sp>
      <p:sp>
        <p:nvSpPr>
          <p:cNvPr id="3" name="Rectangle à coins arrondis 2"/>
          <p:cNvSpPr/>
          <p:nvPr/>
        </p:nvSpPr>
        <p:spPr>
          <a:xfrm>
            <a:off x="4404248" y="1116070"/>
            <a:ext cx="5760000" cy="296706"/>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faire le point</a:t>
            </a:r>
            <a:r>
              <a:rPr lang="fr-FR" dirty="0">
                <a:solidFill>
                  <a:srgbClr val="1C1850"/>
                </a:solidFill>
              </a:rPr>
              <a:t> sur les acquis et les progrès à réaliser</a:t>
            </a:r>
          </a:p>
        </p:txBody>
      </p:sp>
      <p:sp>
        <p:nvSpPr>
          <p:cNvPr id="8" name="Rectangle à coins arrondis 7"/>
          <p:cNvSpPr/>
          <p:nvPr/>
        </p:nvSpPr>
        <p:spPr>
          <a:xfrm>
            <a:off x="4404248" y="1911618"/>
            <a:ext cx="5760000" cy="378042"/>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dialoguer</a:t>
            </a:r>
            <a:r>
              <a:rPr lang="fr-FR" dirty="0">
                <a:solidFill>
                  <a:srgbClr val="1C1850"/>
                </a:solidFill>
              </a:rPr>
              <a:t> avec les élèves et les familles</a:t>
            </a:r>
          </a:p>
        </p:txBody>
      </p:sp>
      <p:sp>
        <p:nvSpPr>
          <p:cNvPr id="9" name="Rectangle à coins arrondis 8"/>
          <p:cNvSpPr/>
          <p:nvPr/>
        </p:nvSpPr>
        <p:spPr>
          <a:xfrm>
            <a:off x="4404248" y="2358916"/>
            <a:ext cx="5760000" cy="378042"/>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apprécier un niveau</a:t>
            </a:r>
            <a:r>
              <a:rPr lang="fr-FR" dirty="0">
                <a:solidFill>
                  <a:srgbClr val="1C1850"/>
                </a:solidFill>
              </a:rPr>
              <a:t> à certains moments</a:t>
            </a:r>
          </a:p>
        </p:txBody>
      </p:sp>
      <p:sp>
        <p:nvSpPr>
          <p:cNvPr id="10" name="Rectangle à coins arrondis 9"/>
          <p:cNvSpPr/>
          <p:nvPr/>
        </p:nvSpPr>
        <p:spPr>
          <a:xfrm>
            <a:off x="4404248" y="2979528"/>
            <a:ext cx="5760000" cy="378042"/>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écrite, orale, portant sur des gestes, des techniques</a:t>
            </a:r>
          </a:p>
        </p:txBody>
      </p:sp>
      <p:sp>
        <p:nvSpPr>
          <p:cNvPr id="11" name="Rectangle à coins arrondis 10"/>
          <p:cNvSpPr/>
          <p:nvPr/>
        </p:nvSpPr>
        <p:spPr>
          <a:xfrm>
            <a:off x="4404248" y="3433735"/>
            <a:ext cx="5760000" cy="378042"/>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individuelle, en groupe</a:t>
            </a:r>
          </a:p>
        </p:txBody>
      </p:sp>
      <p:sp>
        <p:nvSpPr>
          <p:cNvPr id="12" name="Rectangle à coins arrondis 11"/>
          <p:cNvSpPr/>
          <p:nvPr/>
        </p:nvSpPr>
        <p:spPr>
          <a:xfrm>
            <a:off x="4404248" y="3887942"/>
            <a:ext cx="5760000" cy="378042"/>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ponctuelle, sur la durée</a:t>
            </a:r>
          </a:p>
        </p:txBody>
      </p:sp>
      <p:sp>
        <p:nvSpPr>
          <p:cNvPr id="13" name="Rectangle à coins arrondis 12"/>
          <p:cNvSpPr/>
          <p:nvPr/>
        </p:nvSpPr>
        <p:spPr>
          <a:xfrm>
            <a:off x="4404248" y="1482032"/>
            <a:ext cx="5760000" cy="36033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orienter l’accompagnement</a:t>
            </a:r>
            <a:r>
              <a:rPr lang="fr-FR" dirty="0">
                <a:solidFill>
                  <a:srgbClr val="1C1850"/>
                </a:solidFill>
              </a:rPr>
              <a:t> des élèves</a:t>
            </a:r>
          </a:p>
        </p:txBody>
      </p:sp>
      <p:sp>
        <p:nvSpPr>
          <p:cNvPr id="14" name="Rectangle à coins arrondis 13"/>
          <p:cNvSpPr/>
          <p:nvPr/>
        </p:nvSpPr>
        <p:spPr>
          <a:xfrm>
            <a:off x="4404248" y="4499927"/>
            <a:ext cx="1368000" cy="378042"/>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notes</a:t>
            </a:r>
          </a:p>
        </p:txBody>
      </p:sp>
      <p:sp>
        <p:nvSpPr>
          <p:cNvPr id="15" name="Rectangle à coins arrondis 14"/>
          <p:cNvSpPr/>
          <p:nvPr/>
        </p:nvSpPr>
        <p:spPr>
          <a:xfrm>
            <a:off x="4404248" y="4948264"/>
            <a:ext cx="1368000" cy="378042"/>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niveaux</a:t>
            </a:r>
          </a:p>
        </p:txBody>
      </p:sp>
      <p:sp>
        <p:nvSpPr>
          <p:cNvPr id="16" name="Rectangle à coins arrondis 15"/>
          <p:cNvSpPr/>
          <p:nvPr/>
        </p:nvSpPr>
        <p:spPr>
          <a:xfrm>
            <a:off x="4404248" y="5396602"/>
            <a:ext cx="5760000" cy="656354"/>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dirty="0">
                <a:solidFill>
                  <a:srgbClr val="1C1850"/>
                </a:solidFill>
              </a:rPr>
              <a:t>→ En fin de cycle, restitution obligatoire des niveaux de maîtrise de huit </a:t>
            </a:r>
            <a:r>
              <a:rPr lang="fr-FR" dirty="0" smtClean="0">
                <a:solidFill>
                  <a:srgbClr val="1C1850"/>
                </a:solidFill>
              </a:rPr>
              <a:t>domaines/composantes </a:t>
            </a:r>
            <a:r>
              <a:rPr lang="fr-FR" dirty="0">
                <a:solidFill>
                  <a:srgbClr val="1C1850"/>
                </a:solidFill>
              </a:rPr>
              <a:t>du socle commun</a:t>
            </a:r>
          </a:p>
        </p:txBody>
      </p:sp>
      <p:sp>
        <p:nvSpPr>
          <p:cNvPr id="17" name="Rectangle à coins arrondis 16"/>
          <p:cNvSpPr/>
          <p:nvPr/>
        </p:nvSpPr>
        <p:spPr>
          <a:xfrm>
            <a:off x="5924648" y="4499927"/>
            <a:ext cx="4239600" cy="826379"/>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accompagnant l’appréciation des acquis, progrès et difficultés</a:t>
            </a:r>
          </a:p>
        </p:txBody>
      </p:sp>
    </p:spTree>
    <p:extLst>
      <p:ext uri="{BB962C8B-B14F-4D97-AF65-F5344CB8AC3E}">
        <p14:creationId xmlns:p14="http://schemas.microsoft.com/office/powerpoint/2010/main" val="4167152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ZoneTexte 10"/>
          <p:cNvSpPr txBox="1"/>
          <p:nvPr/>
        </p:nvSpPr>
        <p:spPr>
          <a:xfrm>
            <a:off x="418330" y="410003"/>
            <a:ext cx="10714891" cy="1692771"/>
          </a:xfrm>
          <a:prstGeom prst="rect">
            <a:avLst/>
          </a:prstGeom>
          <a:noFill/>
        </p:spPr>
        <p:txBody>
          <a:bodyPr wrap="square" rtlCol="0">
            <a:spAutoFit/>
          </a:bodyPr>
          <a:lstStyle/>
          <a:p>
            <a:r>
              <a:rPr lang="fr-FR" sz="2800" b="1" dirty="0">
                <a:solidFill>
                  <a:srgbClr val="7030A0"/>
                </a:solidFill>
              </a:rPr>
              <a:t>Les objets de </a:t>
            </a:r>
            <a:r>
              <a:rPr lang="fr-FR" sz="2800" b="1" dirty="0" smtClean="0">
                <a:solidFill>
                  <a:srgbClr val="7030A0"/>
                </a:solidFill>
              </a:rPr>
              <a:t>l’évaluation :</a:t>
            </a:r>
            <a:endParaRPr lang="fr-FR" sz="2800" b="1" dirty="0">
              <a:solidFill>
                <a:srgbClr val="7030A0"/>
              </a:solidFill>
            </a:endParaRPr>
          </a:p>
          <a:p>
            <a:r>
              <a:rPr lang="fr-FR" sz="2400" dirty="0" smtClean="0"/>
              <a:t>Des compétences disciplinaires liées aux domaines/composantes du socle commun.</a:t>
            </a:r>
          </a:p>
          <a:p>
            <a:r>
              <a:rPr lang="fr-FR" sz="2400" dirty="0"/>
              <a:t>Les domaines/composantes du socle commun.</a:t>
            </a:r>
          </a:p>
          <a:p>
            <a:endParaRPr lang="fr-FR" sz="2800" dirty="0"/>
          </a:p>
        </p:txBody>
      </p:sp>
      <p:sp>
        <p:nvSpPr>
          <p:cNvPr id="39" name="ZoneTexte 38"/>
          <p:cNvSpPr txBox="1"/>
          <p:nvPr/>
        </p:nvSpPr>
        <p:spPr>
          <a:xfrm>
            <a:off x="418330" y="2331374"/>
            <a:ext cx="10255500" cy="1692771"/>
          </a:xfrm>
          <a:prstGeom prst="rect">
            <a:avLst/>
          </a:prstGeom>
          <a:noFill/>
        </p:spPr>
        <p:txBody>
          <a:bodyPr wrap="none" rtlCol="0">
            <a:spAutoFit/>
          </a:bodyPr>
          <a:lstStyle/>
          <a:p>
            <a:r>
              <a:rPr lang="fr-FR" sz="2800" b="1" dirty="0">
                <a:solidFill>
                  <a:srgbClr val="7030A0"/>
                </a:solidFill>
              </a:rPr>
              <a:t>Les supports de </a:t>
            </a:r>
            <a:r>
              <a:rPr lang="fr-FR" sz="2800" b="1" dirty="0" smtClean="0">
                <a:solidFill>
                  <a:srgbClr val="7030A0"/>
                </a:solidFill>
              </a:rPr>
              <a:t>l’évaluation :</a:t>
            </a:r>
            <a:endParaRPr lang="fr-FR" sz="2800" b="1" dirty="0">
              <a:solidFill>
                <a:srgbClr val="7030A0"/>
              </a:solidFill>
            </a:endParaRPr>
          </a:p>
          <a:p>
            <a:r>
              <a:rPr lang="fr-FR" sz="2400" dirty="0"/>
              <a:t>Des situations </a:t>
            </a:r>
            <a:r>
              <a:rPr lang="fr-FR" sz="2400" dirty="0" smtClean="0"/>
              <a:t>variées destinées </a:t>
            </a:r>
            <a:r>
              <a:rPr lang="fr-FR" sz="2400" dirty="0"/>
              <a:t>à </a:t>
            </a:r>
            <a:r>
              <a:rPr lang="fr-FR" sz="2400" dirty="0" smtClean="0"/>
              <a:t>estimer le niveau de maîtrise </a:t>
            </a:r>
            <a:r>
              <a:rPr lang="fr-FR" sz="2400" dirty="0"/>
              <a:t>de </a:t>
            </a:r>
            <a:r>
              <a:rPr lang="fr-FR" sz="2400" dirty="0" smtClean="0"/>
              <a:t>compétences.</a:t>
            </a:r>
            <a:endParaRPr lang="fr-FR" sz="2400" dirty="0"/>
          </a:p>
          <a:p>
            <a:r>
              <a:rPr lang="fr-FR" sz="2400" dirty="0"/>
              <a:t>Des situations qui sont pour l’essentiel </a:t>
            </a:r>
            <a:r>
              <a:rPr lang="fr-FR" sz="2400" dirty="0" smtClean="0"/>
              <a:t>disciplinaires.</a:t>
            </a:r>
          </a:p>
          <a:p>
            <a:endParaRPr lang="fr-FR" sz="2800" dirty="0"/>
          </a:p>
        </p:txBody>
      </p:sp>
      <p:sp>
        <p:nvSpPr>
          <p:cNvPr id="48" name="ZoneTexte 47"/>
          <p:cNvSpPr txBox="1"/>
          <p:nvPr/>
        </p:nvSpPr>
        <p:spPr>
          <a:xfrm>
            <a:off x="418330" y="4252745"/>
            <a:ext cx="10818859" cy="2123658"/>
          </a:xfrm>
          <a:prstGeom prst="rect">
            <a:avLst/>
          </a:prstGeom>
          <a:noFill/>
        </p:spPr>
        <p:txBody>
          <a:bodyPr wrap="none" rtlCol="0">
            <a:spAutoFit/>
          </a:bodyPr>
          <a:lstStyle/>
          <a:p>
            <a:r>
              <a:rPr lang="fr-FR" sz="2800" b="1" dirty="0">
                <a:solidFill>
                  <a:srgbClr val="7030A0"/>
                </a:solidFill>
              </a:rPr>
              <a:t>Les outils de </a:t>
            </a:r>
            <a:r>
              <a:rPr lang="fr-FR" sz="2800" b="1" dirty="0" smtClean="0">
                <a:solidFill>
                  <a:srgbClr val="7030A0"/>
                </a:solidFill>
              </a:rPr>
              <a:t>l’évaluation :</a:t>
            </a:r>
            <a:endParaRPr lang="fr-FR" sz="2800" b="1" dirty="0">
              <a:solidFill>
                <a:srgbClr val="7030A0"/>
              </a:solidFill>
            </a:endParaRPr>
          </a:p>
          <a:p>
            <a:r>
              <a:rPr lang="fr-FR" sz="2400" dirty="0"/>
              <a:t>Des outils permettant de relier </a:t>
            </a:r>
            <a:r>
              <a:rPr lang="fr-FR" sz="2400" dirty="0" smtClean="0"/>
              <a:t>les compétences travaillées des programmes </a:t>
            </a:r>
            <a:r>
              <a:rPr lang="fr-FR" sz="2400" dirty="0"/>
              <a:t>au </a:t>
            </a:r>
            <a:r>
              <a:rPr lang="fr-FR" sz="2400" dirty="0" smtClean="0"/>
              <a:t>socle.</a:t>
            </a:r>
            <a:endParaRPr lang="fr-FR" sz="2400" dirty="0"/>
          </a:p>
          <a:p>
            <a:r>
              <a:rPr lang="fr-FR" sz="2400" dirty="0"/>
              <a:t>Des outils qui amènent à penser par niveaux de </a:t>
            </a:r>
            <a:r>
              <a:rPr lang="fr-FR" sz="2400" dirty="0" smtClean="0"/>
              <a:t>maîtrise </a:t>
            </a:r>
            <a:r>
              <a:rPr lang="fr-FR" sz="2400" dirty="0"/>
              <a:t>de </a:t>
            </a:r>
            <a:r>
              <a:rPr lang="fr-FR" sz="2400" dirty="0" smtClean="0"/>
              <a:t>compétences.</a:t>
            </a:r>
          </a:p>
          <a:p>
            <a:endParaRPr lang="fr-FR" sz="2800" dirty="0"/>
          </a:p>
          <a:p>
            <a:r>
              <a:rPr lang="fr-FR" sz="2800" dirty="0"/>
              <a:t>   </a:t>
            </a:r>
          </a:p>
        </p:txBody>
      </p:sp>
    </p:spTree>
    <p:extLst>
      <p:ext uri="{BB962C8B-B14F-4D97-AF65-F5344CB8AC3E}">
        <p14:creationId xmlns:p14="http://schemas.microsoft.com/office/powerpoint/2010/main" val="87258507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7030A0"/>
                </a:solidFill>
              </a:rPr>
              <a:t>Des ressources nationales</a:t>
            </a:r>
            <a:endParaRPr lang="fr-FR" dirty="0">
              <a:solidFill>
                <a:srgbClr val="7030A0"/>
              </a:solidFill>
            </a:endParaRPr>
          </a:p>
        </p:txBody>
      </p:sp>
      <p:sp>
        <p:nvSpPr>
          <p:cNvPr id="3" name="Espace réservé du contenu 2"/>
          <p:cNvSpPr>
            <a:spLocks noGrp="1"/>
          </p:cNvSpPr>
          <p:nvPr>
            <p:ph idx="1"/>
          </p:nvPr>
        </p:nvSpPr>
        <p:spPr/>
        <p:txBody>
          <a:bodyPr/>
          <a:lstStyle/>
          <a:p>
            <a:endParaRPr lang="fr-FR" dirty="0" smtClean="0"/>
          </a:p>
          <a:p>
            <a:endParaRPr lang="fr-FR" dirty="0"/>
          </a:p>
          <a:p>
            <a:pPr marL="0" indent="0">
              <a:buNone/>
            </a:pPr>
            <a:r>
              <a:rPr lang="fr-FR" sz="3600" dirty="0" smtClean="0">
                <a:solidFill>
                  <a:srgbClr val="7030A0"/>
                </a:solidFill>
                <a:sym typeface="Symbol" panose="05050102010706020507" pitchFamily="18" charset="2"/>
              </a:rPr>
              <a:t> </a:t>
            </a:r>
            <a:r>
              <a:rPr lang="fr-FR" sz="3600" dirty="0" smtClean="0">
                <a:sym typeface="Symbol" panose="05050102010706020507" pitchFamily="18" charset="2"/>
              </a:rPr>
              <a:t>Mise en ligne sur </a:t>
            </a:r>
            <a:r>
              <a:rPr lang="fr-FR" sz="3600" dirty="0" err="1" smtClean="0">
                <a:sym typeface="Symbol" panose="05050102010706020507" pitchFamily="18" charset="2"/>
              </a:rPr>
              <a:t>Éduscol</a:t>
            </a:r>
            <a:r>
              <a:rPr lang="fr-FR" sz="3600" dirty="0" smtClean="0">
                <a:sym typeface="Symbol" panose="05050102010706020507" pitchFamily="18" charset="2"/>
              </a:rPr>
              <a:t> à partir du 5 janvier 2017.</a:t>
            </a:r>
            <a:endParaRPr lang="fr-FR" sz="3600" dirty="0">
              <a:solidFill>
                <a:srgbClr val="7030A0"/>
              </a:solidFill>
            </a:endParaRPr>
          </a:p>
        </p:txBody>
      </p:sp>
    </p:spTree>
    <p:extLst>
      <p:ext uri="{BB962C8B-B14F-4D97-AF65-F5344CB8AC3E}">
        <p14:creationId xmlns:p14="http://schemas.microsoft.com/office/powerpoint/2010/main" val="19973132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a:solidFill>
            <a:srgbClr val="7030A0">
              <a:alpha val="0"/>
            </a:srgbClr>
          </a:solidFill>
        </p:spPr>
        <p:txBody>
          <a:bodyPr>
            <a:normAutofit/>
          </a:bodyPr>
          <a:lstStyle/>
          <a:p>
            <a:pPr marL="0" indent="0" algn="ctr">
              <a:buNone/>
            </a:pPr>
            <a:endParaRPr lang="fr-FR" sz="4000" dirty="0" smtClean="0">
              <a:solidFill>
                <a:srgbClr val="7030A0"/>
              </a:solidFill>
            </a:endParaRPr>
          </a:p>
          <a:p>
            <a:pPr marL="0" indent="0" algn="ctr">
              <a:buNone/>
            </a:pPr>
            <a:r>
              <a:rPr lang="fr-FR" sz="7200" dirty="0" smtClean="0">
                <a:solidFill>
                  <a:srgbClr val="7030A0"/>
                </a:solidFill>
              </a:rPr>
              <a:t> Le livret scolaire numérique (LSU)</a:t>
            </a:r>
            <a:endParaRPr lang="fr-FR" sz="7200" dirty="0">
              <a:solidFill>
                <a:srgbClr val="7030A0"/>
              </a:solidFill>
            </a:endParaRPr>
          </a:p>
        </p:txBody>
      </p:sp>
    </p:spTree>
    <p:extLst>
      <p:ext uri="{BB962C8B-B14F-4D97-AF65-F5344CB8AC3E}">
        <p14:creationId xmlns:p14="http://schemas.microsoft.com/office/powerpoint/2010/main" val="32771554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952500" y="342901"/>
            <a:ext cx="10801350" cy="3416320"/>
          </a:xfrm>
          <a:prstGeom prst="rect">
            <a:avLst/>
          </a:prstGeom>
        </p:spPr>
        <p:txBody>
          <a:bodyPr wrap="square">
            <a:spAutoFit/>
          </a:bodyPr>
          <a:lstStyle/>
          <a:p>
            <a:pPr algn="just">
              <a:spcBef>
                <a:spcPts val="600"/>
              </a:spcBef>
            </a:pPr>
            <a:r>
              <a:rPr lang="fr-FR" sz="2800" dirty="0"/>
              <a:t>Le livret scolaire d'un élève regroupe :</a:t>
            </a:r>
          </a:p>
          <a:p>
            <a:pPr marL="342900" indent="-342900" algn="just">
              <a:spcBef>
                <a:spcPts val="600"/>
              </a:spcBef>
              <a:buFont typeface="Arial" panose="020B0604020202020204" pitchFamily="34" charset="0"/>
              <a:buChar char="-"/>
            </a:pPr>
            <a:r>
              <a:rPr lang="fr-FR" sz="2800" dirty="0"/>
              <a:t>les </a:t>
            </a:r>
            <a:r>
              <a:rPr lang="fr-FR" sz="2800" b="1" dirty="0">
                <a:solidFill>
                  <a:srgbClr val="7030A0"/>
                </a:solidFill>
              </a:rPr>
              <a:t>bilans de fin des cycles</a:t>
            </a:r>
            <a:r>
              <a:rPr lang="fr-FR" sz="2800" dirty="0">
                <a:solidFill>
                  <a:srgbClr val="7030A0"/>
                </a:solidFill>
              </a:rPr>
              <a:t> </a:t>
            </a:r>
            <a:r>
              <a:rPr lang="fr-FR" sz="2800" dirty="0" smtClean="0"/>
              <a:t>précédents ;</a:t>
            </a:r>
            <a:endParaRPr lang="fr-FR" sz="2800" dirty="0"/>
          </a:p>
          <a:p>
            <a:pPr marL="342900" indent="-342900" algn="just">
              <a:spcBef>
                <a:spcPts val="600"/>
              </a:spcBef>
              <a:buFont typeface="Arial" panose="020B0604020202020204" pitchFamily="34" charset="0"/>
              <a:buChar char="-"/>
            </a:pPr>
            <a:r>
              <a:rPr lang="fr-FR" sz="2800" dirty="0"/>
              <a:t>en première année d'un cycle, les </a:t>
            </a:r>
            <a:r>
              <a:rPr lang="fr-FR" sz="2800" b="1" dirty="0">
                <a:solidFill>
                  <a:srgbClr val="7030A0"/>
                </a:solidFill>
              </a:rPr>
              <a:t>bilans périodiques</a:t>
            </a:r>
            <a:r>
              <a:rPr lang="fr-FR" sz="2800" dirty="0">
                <a:solidFill>
                  <a:srgbClr val="7030A0"/>
                </a:solidFill>
              </a:rPr>
              <a:t> </a:t>
            </a:r>
            <a:r>
              <a:rPr lang="fr-FR" sz="2800" dirty="0"/>
              <a:t>de la </a:t>
            </a:r>
            <a:br>
              <a:rPr lang="fr-FR" sz="2800" dirty="0"/>
            </a:br>
            <a:r>
              <a:rPr lang="fr-FR" sz="2800" dirty="0"/>
              <a:t>dernière année du cycle précédent ;</a:t>
            </a:r>
          </a:p>
          <a:p>
            <a:pPr marL="342900" indent="-342900" algn="just">
              <a:spcBef>
                <a:spcPts val="600"/>
              </a:spcBef>
              <a:buFont typeface="Arial" panose="020B0604020202020204" pitchFamily="34" charset="0"/>
              <a:buChar char="-"/>
            </a:pPr>
            <a:r>
              <a:rPr lang="fr-FR" sz="2800" dirty="0"/>
              <a:t>les </a:t>
            </a:r>
            <a:r>
              <a:rPr lang="fr-FR" sz="2800" b="1" dirty="0">
                <a:solidFill>
                  <a:srgbClr val="7030A0"/>
                </a:solidFill>
              </a:rPr>
              <a:t>bilans périodiques</a:t>
            </a:r>
            <a:r>
              <a:rPr lang="fr-FR" sz="2800" dirty="0">
                <a:solidFill>
                  <a:srgbClr val="7030A0"/>
                </a:solidFill>
              </a:rPr>
              <a:t> </a:t>
            </a:r>
            <a:r>
              <a:rPr lang="fr-FR" sz="2800" dirty="0"/>
              <a:t>du cycle en cours ;</a:t>
            </a:r>
          </a:p>
          <a:p>
            <a:pPr marL="342900" indent="-342900" algn="just">
              <a:spcBef>
                <a:spcPts val="600"/>
              </a:spcBef>
              <a:buFont typeface="Arial" panose="020B0604020202020204" pitchFamily="34" charset="0"/>
              <a:buChar char="-"/>
            </a:pPr>
            <a:r>
              <a:rPr lang="fr-FR" sz="2800" dirty="0"/>
              <a:t>les </a:t>
            </a:r>
            <a:r>
              <a:rPr lang="fr-FR" sz="2800" b="1" dirty="0">
                <a:solidFill>
                  <a:srgbClr val="7030A0"/>
                </a:solidFill>
              </a:rPr>
              <a:t>attestations</a:t>
            </a:r>
            <a:r>
              <a:rPr lang="fr-FR" sz="2800" dirty="0"/>
              <a:t> déjà obtenues : PSC1, </a:t>
            </a:r>
            <a:r>
              <a:rPr lang="fr-FR" sz="2800" dirty="0" err="1"/>
              <a:t>ASSR</a:t>
            </a:r>
            <a:r>
              <a:rPr lang="fr-FR" sz="2800" dirty="0"/>
              <a:t> 1 et 2, </a:t>
            </a:r>
            <a:r>
              <a:rPr lang="fr-FR" sz="2800" dirty="0" err="1"/>
              <a:t>AER</a:t>
            </a:r>
            <a:r>
              <a:rPr lang="fr-FR" sz="2800" dirty="0"/>
              <a:t>, </a:t>
            </a:r>
            <a:br>
              <a:rPr lang="fr-FR" sz="2800" dirty="0"/>
            </a:br>
            <a:r>
              <a:rPr lang="fr-FR" sz="2800" dirty="0"/>
              <a:t>attestation scolaire "savoir-nager" (</a:t>
            </a:r>
            <a:r>
              <a:rPr lang="fr-FR" sz="2800" dirty="0" err="1"/>
              <a:t>ASSN</a:t>
            </a:r>
            <a:r>
              <a:rPr lang="fr-FR" sz="2800" dirty="0"/>
              <a:t>).</a:t>
            </a:r>
          </a:p>
        </p:txBody>
      </p:sp>
      <p:graphicFrame>
        <p:nvGraphicFramePr>
          <p:cNvPr id="2" name="Tableau 1"/>
          <p:cNvGraphicFramePr>
            <a:graphicFrameLocks noGrp="1"/>
          </p:cNvGraphicFramePr>
          <p:nvPr>
            <p:extLst>
              <p:ext uri="{D42A27DB-BD31-4B8C-83A1-F6EECF244321}">
                <p14:modId xmlns:p14="http://schemas.microsoft.com/office/powerpoint/2010/main" val="2484095115"/>
              </p:ext>
            </p:extLst>
          </p:nvPr>
        </p:nvGraphicFramePr>
        <p:xfrm>
          <a:off x="2603612" y="4202971"/>
          <a:ext cx="7056783" cy="1849120"/>
        </p:xfrm>
        <a:graphic>
          <a:graphicData uri="http://schemas.openxmlformats.org/drawingml/2006/table">
            <a:tbl>
              <a:tblPr firstRow="1" bandRow="1">
                <a:tableStyleId>{F5AB1C69-6EDB-4FF4-983F-18BD219EF322}</a:tableStyleId>
              </a:tblPr>
              <a:tblGrid>
                <a:gridCol w="583499">
                  <a:extLst>
                    <a:ext uri="{9D8B030D-6E8A-4147-A177-3AD203B41FA5}">
                      <a16:colId xmlns:a16="http://schemas.microsoft.com/office/drawing/2014/main" val="20000"/>
                    </a:ext>
                  </a:extLst>
                </a:gridCol>
                <a:gridCol w="2584070">
                  <a:extLst>
                    <a:ext uri="{9D8B030D-6E8A-4147-A177-3AD203B41FA5}">
                      <a16:colId xmlns:a16="http://schemas.microsoft.com/office/drawing/2014/main" val="20001"/>
                    </a:ext>
                  </a:extLst>
                </a:gridCol>
                <a:gridCol w="3889214">
                  <a:extLst>
                    <a:ext uri="{9D8B030D-6E8A-4147-A177-3AD203B41FA5}">
                      <a16:colId xmlns:a16="http://schemas.microsoft.com/office/drawing/2014/main" val="20002"/>
                    </a:ext>
                  </a:extLst>
                </a:gridCol>
              </a:tblGrid>
              <a:tr h="0">
                <a:tc>
                  <a:txBody>
                    <a:bodyPr/>
                    <a:lstStyle/>
                    <a:p>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Bilans périodiques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Bilans de fin de cycles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370840">
                <a:tc>
                  <a:txBody>
                    <a:bodyPr/>
                    <a:lstStyle/>
                    <a:p>
                      <a:pPr algn="ctr"/>
                      <a:r>
                        <a:rPr lang="fr-FR" dirty="0">
                          <a:solidFill>
                            <a:schemeClr val="tx1"/>
                          </a:solidFill>
                        </a:rPr>
                        <a:t>6</a:t>
                      </a:r>
                      <a:r>
                        <a:rPr lang="fr-FR" baseline="30000" dirty="0">
                          <a:solidFill>
                            <a:schemeClr val="tx1"/>
                          </a:solidFill>
                        </a:rPr>
                        <a:t>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CM1</a:t>
                      </a:r>
                      <a:r>
                        <a:rPr lang="fr-FR" baseline="0" dirty="0">
                          <a:solidFill>
                            <a:schemeClr val="tx1"/>
                          </a:solidFill>
                        </a:rPr>
                        <a:t> – CM2 – 6</a:t>
                      </a:r>
                      <a:r>
                        <a:rPr lang="fr-FR" baseline="30000" dirty="0">
                          <a:solidFill>
                            <a:schemeClr val="tx1"/>
                          </a:solidFill>
                        </a:rPr>
                        <a:t>e</a:t>
                      </a:r>
                      <a:r>
                        <a:rPr lang="fr-FR" baseline="0" dirty="0">
                          <a:solidFill>
                            <a:schemeClr val="tx1"/>
                          </a:solidFill>
                        </a:rPr>
                        <a:t> </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C2 (C3 en fin d’année)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370840">
                <a:tc>
                  <a:txBody>
                    <a:bodyPr/>
                    <a:lstStyle/>
                    <a:p>
                      <a:pPr algn="ctr"/>
                      <a:r>
                        <a:rPr lang="fr-FR" dirty="0">
                          <a:solidFill>
                            <a:schemeClr val="tx1"/>
                          </a:solidFill>
                        </a:rPr>
                        <a:t>5</a:t>
                      </a:r>
                      <a:r>
                        <a:rPr lang="fr-FR" baseline="30000" dirty="0">
                          <a:solidFill>
                            <a:schemeClr val="tx1"/>
                          </a:solidFill>
                        </a:rPr>
                        <a:t>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6</a:t>
                      </a:r>
                      <a:r>
                        <a:rPr lang="fr-FR" baseline="30000" dirty="0">
                          <a:solidFill>
                            <a:schemeClr val="tx1"/>
                          </a:solidFill>
                        </a:rPr>
                        <a:t>e</a:t>
                      </a:r>
                      <a:r>
                        <a:rPr lang="fr-FR" dirty="0">
                          <a:solidFill>
                            <a:schemeClr val="tx1"/>
                          </a:solidFill>
                        </a:rPr>
                        <a:t> – 5</a:t>
                      </a:r>
                      <a:r>
                        <a:rPr lang="fr-FR" baseline="30000" dirty="0">
                          <a:solidFill>
                            <a:schemeClr val="tx1"/>
                          </a:solidFill>
                        </a:rPr>
                        <a:t>e</a:t>
                      </a:r>
                      <a:r>
                        <a:rPr lang="fr-FR"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C2</a:t>
                      </a:r>
                      <a:r>
                        <a:rPr lang="fr-FR" baseline="0" dirty="0">
                          <a:solidFill>
                            <a:schemeClr val="tx1"/>
                          </a:solidFill>
                        </a:rPr>
                        <a:t> – C3</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370840">
                <a:tc>
                  <a:txBody>
                    <a:bodyPr/>
                    <a:lstStyle/>
                    <a:p>
                      <a:pPr algn="ctr"/>
                      <a:r>
                        <a:rPr lang="fr-FR" dirty="0">
                          <a:solidFill>
                            <a:schemeClr val="tx1"/>
                          </a:solidFill>
                        </a:rPr>
                        <a:t>4</a:t>
                      </a:r>
                      <a:r>
                        <a:rPr lang="fr-FR" baseline="30000" dirty="0">
                          <a:solidFill>
                            <a:schemeClr val="tx1"/>
                          </a:solidFill>
                        </a:rPr>
                        <a:t>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5</a:t>
                      </a:r>
                      <a:r>
                        <a:rPr lang="fr-FR" baseline="30000" dirty="0">
                          <a:solidFill>
                            <a:schemeClr val="tx1"/>
                          </a:solidFill>
                        </a:rPr>
                        <a:t>e</a:t>
                      </a:r>
                      <a:r>
                        <a:rPr lang="fr-FR" dirty="0">
                          <a:solidFill>
                            <a:schemeClr val="tx1"/>
                          </a:solidFill>
                        </a:rPr>
                        <a:t> – 4</a:t>
                      </a:r>
                      <a:r>
                        <a:rPr lang="fr-FR" baseline="30000" dirty="0">
                          <a:solidFill>
                            <a:schemeClr val="tx1"/>
                          </a:solidFill>
                        </a:rPr>
                        <a:t>e</a:t>
                      </a:r>
                      <a:r>
                        <a:rPr lang="fr-FR"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C2 – C3</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70840">
                <a:tc>
                  <a:txBody>
                    <a:bodyPr/>
                    <a:lstStyle/>
                    <a:p>
                      <a:pPr algn="ctr"/>
                      <a:r>
                        <a:rPr lang="fr-FR" dirty="0">
                          <a:solidFill>
                            <a:schemeClr val="tx1"/>
                          </a:solidFill>
                        </a:rPr>
                        <a:t>3</a:t>
                      </a:r>
                      <a:r>
                        <a:rPr lang="fr-FR" baseline="30000" dirty="0">
                          <a:solidFill>
                            <a:schemeClr val="tx1"/>
                          </a:solidFill>
                        </a:rPr>
                        <a:t>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5</a:t>
                      </a:r>
                      <a:r>
                        <a:rPr lang="fr-FR" baseline="30000" dirty="0">
                          <a:solidFill>
                            <a:schemeClr val="tx1"/>
                          </a:solidFill>
                        </a:rPr>
                        <a:t>e</a:t>
                      </a:r>
                      <a:r>
                        <a:rPr lang="fr-FR" dirty="0">
                          <a:solidFill>
                            <a:schemeClr val="tx1"/>
                          </a:solidFill>
                        </a:rPr>
                        <a:t> – 4</a:t>
                      </a:r>
                      <a:r>
                        <a:rPr lang="fr-FR" baseline="30000" dirty="0">
                          <a:solidFill>
                            <a:schemeClr val="tx1"/>
                          </a:solidFill>
                        </a:rPr>
                        <a:t>e</a:t>
                      </a:r>
                      <a:r>
                        <a:rPr lang="fr-FR" dirty="0">
                          <a:solidFill>
                            <a:schemeClr val="tx1"/>
                          </a:solidFill>
                        </a:rPr>
                        <a:t> – 3</a:t>
                      </a:r>
                      <a:r>
                        <a:rPr lang="fr-FR" baseline="30000" dirty="0">
                          <a:solidFill>
                            <a:schemeClr val="tx1"/>
                          </a:solidFill>
                        </a:rPr>
                        <a:t>e</a:t>
                      </a:r>
                      <a:r>
                        <a:rPr lang="fr-FR" dirty="0">
                          <a:solidFill>
                            <a:schemeClr val="tx1"/>
                          </a:solidFill>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r>
                        <a:rPr lang="fr-FR" dirty="0">
                          <a:solidFill>
                            <a:schemeClr val="tx1"/>
                          </a:solidFill>
                        </a:rPr>
                        <a:t>C2 – C3 (C4</a:t>
                      </a:r>
                      <a:r>
                        <a:rPr lang="fr-FR" baseline="0" dirty="0">
                          <a:solidFill>
                            <a:schemeClr val="tx1"/>
                          </a:solidFill>
                        </a:rPr>
                        <a:t> en fin d’année)</a:t>
                      </a:r>
                      <a:endParaRPr lang="fr-FR"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177047976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703386" y="474786"/>
            <a:ext cx="11355264" cy="5339923"/>
          </a:xfrm>
          <a:prstGeom prst="rect">
            <a:avLst/>
          </a:prstGeom>
        </p:spPr>
        <p:txBody>
          <a:bodyPr wrap="square">
            <a:spAutoFit/>
          </a:bodyPr>
          <a:lstStyle/>
          <a:p>
            <a:pPr algn="just"/>
            <a:endParaRPr lang="fr-FR" sz="2800" dirty="0" smtClean="0"/>
          </a:p>
          <a:p>
            <a:pPr algn="just"/>
            <a:r>
              <a:rPr lang="fr-FR" sz="2800" dirty="0" smtClean="0"/>
              <a:t>Les </a:t>
            </a:r>
            <a:r>
              <a:rPr lang="fr-FR" sz="2800" b="1" dirty="0">
                <a:solidFill>
                  <a:srgbClr val="7030A0"/>
                </a:solidFill>
              </a:rPr>
              <a:t>bilans périodiques</a:t>
            </a:r>
            <a:r>
              <a:rPr lang="fr-FR" sz="2800" dirty="0">
                <a:solidFill>
                  <a:srgbClr val="7030A0"/>
                </a:solidFill>
              </a:rPr>
              <a:t> </a:t>
            </a:r>
            <a:r>
              <a:rPr lang="fr-FR" sz="2800" dirty="0"/>
              <a:t>portent sur </a:t>
            </a:r>
            <a:r>
              <a:rPr lang="fr-FR" sz="2800" dirty="0" smtClean="0"/>
              <a:t>:</a:t>
            </a:r>
          </a:p>
          <a:p>
            <a:pPr algn="just"/>
            <a:endParaRPr lang="fr-FR" sz="2800" dirty="0"/>
          </a:p>
          <a:p>
            <a:pPr marL="285750" indent="-285750" algn="just">
              <a:spcBef>
                <a:spcPts val="600"/>
              </a:spcBef>
              <a:buFontTx/>
              <a:buChar char="-"/>
            </a:pPr>
            <a:r>
              <a:rPr lang="fr-FR" sz="2800" dirty="0"/>
              <a:t>les </a:t>
            </a:r>
            <a:r>
              <a:rPr lang="fr-FR" sz="2800" dirty="0">
                <a:solidFill>
                  <a:srgbClr val="7030A0"/>
                </a:solidFill>
              </a:rPr>
              <a:t>acquis et les progrès </a:t>
            </a:r>
            <a:r>
              <a:rPr lang="fr-FR" sz="2800" dirty="0"/>
              <a:t>de </a:t>
            </a:r>
            <a:r>
              <a:rPr lang="fr-FR" sz="2800" dirty="0" smtClean="0"/>
              <a:t>l'élève ;</a:t>
            </a:r>
            <a:endParaRPr lang="fr-FR" sz="2800" dirty="0"/>
          </a:p>
          <a:p>
            <a:pPr marL="285750" indent="-285750" algn="just">
              <a:buFontTx/>
              <a:buChar char="-"/>
            </a:pPr>
            <a:r>
              <a:rPr lang="fr-FR" sz="2800" dirty="0"/>
              <a:t>les </a:t>
            </a:r>
            <a:r>
              <a:rPr lang="fr-FR" sz="2800" dirty="0">
                <a:solidFill>
                  <a:srgbClr val="7030A0"/>
                </a:solidFill>
              </a:rPr>
              <a:t>éléments du programme </a:t>
            </a:r>
            <a:r>
              <a:rPr lang="fr-FR" sz="2800" dirty="0" smtClean="0"/>
              <a:t>travaillés ;</a:t>
            </a:r>
            <a:endParaRPr lang="fr-FR" sz="2800" dirty="0"/>
          </a:p>
          <a:p>
            <a:pPr marL="285750" indent="-285750" algn="just">
              <a:buFontTx/>
              <a:buChar char="-"/>
            </a:pPr>
            <a:r>
              <a:rPr lang="fr-FR" sz="2800" dirty="0"/>
              <a:t>les </a:t>
            </a:r>
            <a:r>
              <a:rPr lang="fr-FR" sz="2800" dirty="0">
                <a:solidFill>
                  <a:srgbClr val="7030A0"/>
                </a:solidFill>
              </a:rPr>
              <a:t>parcours </a:t>
            </a:r>
            <a:r>
              <a:rPr lang="fr-FR" sz="2800" dirty="0" smtClean="0">
                <a:solidFill>
                  <a:srgbClr val="7030A0"/>
                </a:solidFill>
              </a:rPr>
              <a:t>éducatifs </a:t>
            </a:r>
            <a:r>
              <a:rPr lang="fr-FR" sz="2800" dirty="0" smtClean="0"/>
              <a:t>;</a:t>
            </a:r>
            <a:endParaRPr lang="fr-FR" sz="2800" dirty="0"/>
          </a:p>
          <a:p>
            <a:pPr marL="285750" indent="-285750" algn="just">
              <a:buFontTx/>
              <a:buChar char="-"/>
            </a:pPr>
            <a:r>
              <a:rPr lang="fr-FR" sz="2800" dirty="0"/>
              <a:t>les </a:t>
            </a:r>
            <a:r>
              <a:rPr lang="fr-FR" sz="2800" dirty="0">
                <a:solidFill>
                  <a:srgbClr val="7030A0"/>
                </a:solidFill>
              </a:rPr>
              <a:t>enseignements complémentaires (AP, EPI</a:t>
            </a:r>
            <a:r>
              <a:rPr lang="fr-FR" sz="2800" dirty="0" smtClean="0">
                <a:solidFill>
                  <a:srgbClr val="7030A0"/>
                </a:solidFill>
              </a:rPr>
              <a:t>) </a:t>
            </a:r>
            <a:r>
              <a:rPr lang="fr-FR" sz="2800" dirty="0" smtClean="0"/>
              <a:t>;</a:t>
            </a:r>
            <a:endParaRPr lang="fr-FR" sz="2800" dirty="0"/>
          </a:p>
          <a:p>
            <a:pPr marL="285750" indent="-285750" algn="just">
              <a:buFontTx/>
              <a:buChar char="-"/>
            </a:pPr>
            <a:r>
              <a:rPr lang="fr-FR" sz="2800" dirty="0"/>
              <a:t>des éléments de </a:t>
            </a:r>
            <a:r>
              <a:rPr lang="fr-FR" sz="2800" dirty="0">
                <a:solidFill>
                  <a:srgbClr val="7030A0"/>
                </a:solidFill>
              </a:rPr>
              <a:t>vie </a:t>
            </a:r>
            <a:r>
              <a:rPr lang="fr-FR" sz="2800" dirty="0" smtClean="0">
                <a:solidFill>
                  <a:srgbClr val="7030A0"/>
                </a:solidFill>
              </a:rPr>
              <a:t>scolaire</a:t>
            </a:r>
            <a:r>
              <a:rPr lang="fr-FR" sz="2800" dirty="0" smtClean="0"/>
              <a:t> ;</a:t>
            </a:r>
            <a:endParaRPr lang="fr-FR" sz="2800" dirty="0"/>
          </a:p>
          <a:p>
            <a:pPr marL="285750" indent="-285750" algn="just">
              <a:buFontTx/>
              <a:buChar char="-"/>
            </a:pPr>
            <a:r>
              <a:rPr lang="fr-FR" sz="2800" dirty="0"/>
              <a:t>les éventuelles modalités spécifiques d'accompagnement.</a:t>
            </a:r>
          </a:p>
          <a:p>
            <a:pPr algn="just"/>
            <a:endParaRPr lang="fr-FR" sz="2800" dirty="0"/>
          </a:p>
          <a:p>
            <a:pPr algn="just"/>
            <a:r>
              <a:rPr lang="fr-FR" sz="2800" dirty="0"/>
              <a:t>Un</a:t>
            </a:r>
            <a:r>
              <a:rPr lang="fr-FR" sz="2800" dirty="0">
                <a:solidFill>
                  <a:srgbClr val="7030A0"/>
                </a:solidFill>
              </a:rPr>
              <a:t> positionnement intermédiaire sur le socle commun </a:t>
            </a:r>
            <a:r>
              <a:rPr lang="fr-FR" sz="2800" dirty="0" smtClean="0"/>
              <a:t>peut </a:t>
            </a:r>
            <a:r>
              <a:rPr lang="fr-FR" sz="2800" dirty="0"/>
              <a:t>également être </a:t>
            </a:r>
            <a:r>
              <a:rPr lang="fr-FR" sz="2800" dirty="0" smtClean="0"/>
              <a:t>effectué </a:t>
            </a:r>
            <a:r>
              <a:rPr lang="fr-FR" sz="2800" dirty="0"/>
              <a:t>en cours de cycle.</a:t>
            </a:r>
          </a:p>
        </p:txBody>
      </p:sp>
    </p:spTree>
    <p:extLst>
      <p:ext uri="{BB962C8B-B14F-4D97-AF65-F5344CB8AC3E}">
        <p14:creationId xmlns:p14="http://schemas.microsoft.com/office/powerpoint/2010/main" val="406976631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615462" y="1340769"/>
            <a:ext cx="11394830" cy="3970318"/>
          </a:xfrm>
          <a:prstGeom prst="rect">
            <a:avLst/>
          </a:prstGeom>
        </p:spPr>
        <p:txBody>
          <a:bodyPr wrap="square">
            <a:spAutoFit/>
          </a:bodyPr>
          <a:lstStyle/>
          <a:p>
            <a:pPr algn="just"/>
            <a:r>
              <a:rPr lang="fr-FR" sz="2800" dirty="0"/>
              <a:t>Les </a:t>
            </a:r>
            <a:r>
              <a:rPr lang="fr-FR" sz="2800" b="1" dirty="0">
                <a:solidFill>
                  <a:srgbClr val="7030A0"/>
                </a:solidFill>
              </a:rPr>
              <a:t>bilans de fin de cycle</a:t>
            </a:r>
            <a:r>
              <a:rPr lang="fr-FR" sz="2800" dirty="0">
                <a:solidFill>
                  <a:srgbClr val="7030A0"/>
                </a:solidFill>
              </a:rPr>
              <a:t> </a:t>
            </a:r>
            <a:r>
              <a:rPr lang="fr-FR" sz="2800" dirty="0"/>
              <a:t>comprennent une évaluation du </a:t>
            </a:r>
            <a:r>
              <a:rPr lang="fr-FR" sz="2800" dirty="0">
                <a:solidFill>
                  <a:srgbClr val="7030A0"/>
                </a:solidFill>
              </a:rPr>
              <a:t>niveau de maîtrise des 8 </a:t>
            </a:r>
            <a:r>
              <a:rPr lang="fr-FR" sz="2800" dirty="0" smtClean="0">
                <a:solidFill>
                  <a:srgbClr val="7030A0"/>
                </a:solidFill>
              </a:rPr>
              <a:t>domaines/composantes </a:t>
            </a:r>
            <a:r>
              <a:rPr lang="fr-FR" sz="2800" dirty="0">
                <a:solidFill>
                  <a:srgbClr val="7030A0"/>
                </a:solidFill>
              </a:rPr>
              <a:t>du socle commun</a:t>
            </a:r>
            <a:r>
              <a:rPr lang="fr-FR" sz="2800" dirty="0"/>
              <a:t> </a:t>
            </a:r>
            <a:r>
              <a:rPr lang="fr-FR" sz="2800" dirty="0" smtClean="0"/>
              <a:t>:</a:t>
            </a:r>
          </a:p>
          <a:p>
            <a:pPr algn="just"/>
            <a:endParaRPr lang="fr-FR" sz="2800" dirty="0"/>
          </a:p>
          <a:p>
            <a:pPr marL="285750" indent="-285750" algn="just">
              <a:buFont typeface="Arial" panose="020B0604020202020204" pitchFamily="34" charset="0"/>
              <a:buChar char="-"/>
            </a:pPr>
            <a:r>
              <a:rPr lang="fr-FR" sz="2800" dirty="0"/>
              <a:t>les 4 </a:t>
            </a:r>
            <a:r>
              <a:rPr lang="fr-FR" sz="2800" dirty="0" smtClean="0"/>
              <a:t>composantes du </a:t>
            </a:r>
            <a:r>
              <a:rPr lang="fr-FR" sz="2800" dirty="0"/>
              <a:t>premier domaine ;</a:t>
            </a:r>
          </a:p>
          <a:p>
            <a:pPr marL="285750" indent="-285750" algn="just">
              <a:buFont typeface="Arial" panose="020B0604020202020204" pitchFamily="34" charset="0"/>
              <a:buChar char="-"/>
            </a:pPr>
            <a:r>
              <a:rPr lang="fr-FR" sz="2800" dirty="0"/>
              <a:t>les 4 autres domaines.</a:t>
            </a:r>
          </a:p>
          <a:p>
            <a:pPr marL="285750" indent="-285750" algn="just">
              <a:buFont typeface="Arial" panose="020B0604020202020204" pitchFamily="34" charset="0"/>
              <a:buChar char="-"/>
            </a:pPr>
            <a:endParaRPr lang="fr-FR" sz="2800" dirty="0"/>
          </a:p>
          <a:p>
            <a:pPr algn="just"/>
            <a:r>
              <a:rPr lang="fr-FR" sz="2800" dirty="0"/>
              <a:t>Ces bilans comportent également une </a:t>
            </a:r>
            <a:r>
              <a:rPr lang="fr-FR" sz="2800" dirty="0">
                <a:solidFill>
                  <a:srgbClr val="7030A0"/>
                </a:solidFill>
              </a:rPr>
              <a:t>appréciation sur les acquis scolaires </a:t>
            </a:r>
            <a:r>
              <a:rPr lang="fr-FR" sz="2800" dirty="0"/>
              <a:t>du </a:t>
            </a:r>
            <a:r>
              <a:rPr lang="fr-FR" sz="2800" dirty="0" smtClean="0"/>
              <a:t>cycle </a:t>
            </a:r>
            <a:r>
              <a:rPr lang="fr-FR" sz="2800" dirty="0"/>
              <a:t>et, le cas échéant, des conseils pour le cycle suivant.</a:t>
            </a:r>
          </a:p>
          <a:p>
            <a:pPr algn="just"/>
            <a:endParaRPr lang="fr-FR" sz="2800" dirty="0"/>
          </a:p>
        </p:txBody>
      </p:sp>
    </p:spTree>
    <p:extLst>
      <p:ext uri="{BB962C8B-B14F-4D97-AF65-F5344CB8AC3E}">
        <p14:creationId xmlns:p14="http://schemas.microsoft.com/office/powerpoint/2010/main" val="36667322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 name="Rectangle 77"/>
          <p:cNvSpPr/>
          <p:nvPr/>
        </p:nvSpPr>
        <p:spPr>
          <a:xfrm>
            <a:off x="298938" y="1270429"/>
            <a:ext cx="11728938" cy="4832092"/>
          </a:xfrm>
          <a:prstGeom prst="rect">
            <a:avLst/>
          </a:prstGeom>
        </p:spPr>
        <p:txBody>
          <a:bodyPr wrap="square">
            <a:spAutoFit/>
          </a:bodyPr>
          <a:lstStyle/>
          <a:p>
            <a:pPr algn="just">
              <a:defRPr/>
            </a:pPr>
            <a:r>
              <a:rPr lang="fr-FR" sz="2800" dirty="0"/>
              <a:t>Une </a:t>
            </a:r>
            <a:r>
              <a:rPr lang="fr-FR" sz="2800" dirty="0">
                <a:solidFill>
                  <a:srgbClr val="7030A0"/>
                </a:solidFill>
              </a:rPr>
              <a:t>application nationale </a:t>
            </a:r>
            <a:r>
              <a:rPr lang="fr-FR" sz="2800" dirty="0"/>
              <a:t>permet d’éditer les bilans périodiques et de fin de cycle.</a:t>
            </a:r>
          </a:p>
          <a:p>
            <a:pPr algn="just">
              <a:defRPr/>
            </a:pPr>
            <a:endParaRPr lang="fr-FR" sz="2800" dirty="0"/>
          </a:p>
          <a:p>
            <a:pPr algn="just">
              <a:defRPr/>
            </a:pPr>
            <a:r>
              <a:rPr lang="fr-FR" sz="2800" dirty="0"/>
              <a:t>Ces bilans peuvent être établis avec différents outils. Néanmoins en cas de changement d'établissement le livret est obligatoirement transmis au nouvel établissement par le biais de cette application nationale de suivi de la scolarité, appelée </a:t>
            </a:r>
            <a:r>
              <a:rPr lang="fr-FR" sz="2800" dirty="0">
                <a:solidFill>
                  <a:srgbClr val="7030A0"/>
                </a:solidFill>
              </a:rPr>
              <a:t>"livret scolaire unique du CP à la </a:t>
            </a:r>
            <a:r>
              <a:rPr lang="fr-FR" sz="2800" dirty="0" smtClean="0">
                <a:solidFill>
                  <a:srgbClr val="7030A0"/>
                </a:solidFill>
              </a:rPr>
              <a:t>troisième"</a:t>
            </a:r>
            <a:r>
              <a:rPr lang="fr-FR" sz="2800" dirty="0" smtClean="0"/>
              <a:t>.</a:t>
            </a:r>
            <a:endParaRPr lang="fr-FR" sz="2800" dirty="0"/>
          </a:p>
          <a:p>
            <a:pPr algn="just">
              <a:defRPr/>
            </a:pPr>
            <a:endParaRPr lang="fr-FR" sz="2800" dirty="0"/>
          </a:p>
          <a:p>
            <a:pPr algn="just">
              <a:defRPr/>
            </a:pPr>
            <a:r>
              <a:rPr lang="fr-FR" sz="2800" dirty="0"/>
              <a:t>Cette application est aussi la seule source de transmission des éléments du livret pris en compte pour l'attribution du </a:t>
            </a:r>
            <a:r>
              <a:rPr lang="fr-FR" sz="2800" dirty="0" err="1"/>
              <a:t>DNB</a:t>
            </a:r>
            <a:r>
              <a:rPr lang="fr-FR" sz="2800" dirty="0"/>
              <a:t> et pour les choix d'affectation des élèves.</a:t>
            </a:r>
          </a:p>
        </p:txBody>
      </p:sp>
    </p:spTree>
    <p:extLst>
      <p:ext uri="{BB962C8B-B14F-4D97-AF65-F5344CB8AC3E}">
        <p14:creationId xmlns:p14="http://schemas.microsoft.com/office/powerpoint/2010/main" val="34237000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txBox="1">
            <a:spLocks noGrp="1"/>
          </p:cNvSpPr>
          <p:nvPr>
            <p:ph type="title" idx="4294967295"/>
          </p:nvPr>
        </p:nvSpPr>
        <p:spPr>
          <a:xfrm>
            <a:off x="1980739" y="404507"/>
            <a:ext cx="8229627" cy="444096"/>
          </a:xfrm>
        </p:spPr>
        <p:txBody>
          <a:bodyPr>
            <a:spAutoFit/>
          </a:bodyPr>
          <a:lstStyle/>
          <a:p>
            <a:pPr lvl="0"/>
            <a:r>
              <a:rPr lang="fr-FR" sz="2540">
                <a:solidFill>
                  <a:srgbClr val="9900FF"/>
                </a:solidFill>
              </a:rPr>
              <a:t>Finalités des colonnes des bilans périodiques du LSU</a:t>
            </a:r>
          </a:p>
        </p:txBody>
      </p:sp>
      <p:sp>
        <p:nvSpPr>
          <p:cNvPr id="3" name=" 2"/>
          <p:cNvSpPr txBox="1">
            <a:spLocks noGrp="1"/>
          </p:cNvSpPr>
          <p:nvPr>
            <p:ph type="subTitle" idx="4294967295"/>
          </p:nvPr>
        </p:nvSpPr>
        <p:spPr>
          <a:xfrm>
            <a:off x="2111374" y="2793750"/>
            <a:ext cx="8229627" cy="480131"/>
          </a:xfrm>
        </p:spPr>
        <p:txBody>
          <a:bodyPr anchor="ctr">
            <a:spAutoFit/>
          </a:bodyPr>
          <a:lstStyle/>
          <a:p>
            <a:pPr algn="ctr"/>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4291382663"/>
              </p:ext>
            </p:extLst>
          </p:nvPr>
        </p:nvGraphicFramePr>
        <p:xfrm>
          <a:off x="2054548" y="1175709"/>
          <a:ext cx="8286453" cy="4636701"/>
        </p:xfrm>
        <a:graphic>
          <a:graphicData uri="http://schemas.openxmlformats.org/drawingml/2006/table">
            <a:tbl>
              <a:tblPr firstRow="1"/>
              <a:tblGrid>
                <a:gridCol w="4240059">
                  <a:extLst>
                    <a:ext uri="{9D8B030D-6E8A-4147-A177-3AD203B41FA5}">
                      <a16:colId xmlns:a16="http://schemas.microsoft.com/office/drawing/2014/main" val="1232834685"/>
                    </a:ext>
                  </a:extLst>
                </a:gridCol>
                <a:gridCol w="4046394">
                  <a:extLst>
                    <a:ext uri="{9D8B030D-6E8A-4147-A177-3AD203B41FA5}">
                      <a16:colId xmlns:a16="http://schemas.microsoft.com/office/drawing/2014/main" val="3478402836"/>
                    </a:ext>
                  </a:extLst>
                </a:gridCol>
              </a:tblGrid>
              <a:tr h="813197">
                <a:tc>
                  <a:txBody>
                    <a:bodyPr/>
                    <a:lstStyle/>
                    <a:p>
                      <a:pPr marL="0" marR="0" lvl="0" indent="0" algn="ctr" rtl="0" hangingPunct="0">
                        <a:lnSpc>
                          <a:spcPct val="100000"/>
                        </a:lnSpc>
                        <a:spcBef>
                          <a:spcPts val="0"/>
                        </a:spcBef>
                        <a:spcAft>
                          <a:spcPts val="0"/>
                        </a:spcAft>
                        <a:buNone/>
                        <a:tabLst/>
                        <a:defRPr>
                          <a:highlight>
                            <a:scrgbClr r="0" g="0" b="0">
                              <a:alpha val="0"/>
                            </a:scrgbClr>
                          </a:highlight>
                        </a:defRPr>
                      </a:pPr>
                      <a:r>
                        <a:rPr lang="fr-FR" sz="1600" b="1" i="0" u="none" strike="noStrike" kern="1200" cap="none">
                          <a:ln>
                            <a:noFill/>
                          </a:ln>
                          <a:highlight>
                            <a:scrgbClr r="0" g="0" b="0">
                              <a:alpha val="0"/>
                            </a:scrgbClr>
                          </a:highlight>
                          <a:latin typeface="+mn-lt"/>
                          <a:ea typeface="Noto Sans CJK SC Regular" pitchFamily="2"/>
                          <a:cs typeface="FreeSans" pitchFamily="2"/>
                        </a:rPr>
                        <a:t>Principaux éléments du programme travaillés durant la période</a:t>
                      </a:r>
                    </a:p>
                  </a:txBody>
                  <a:tcPr marL="82953" marR="82953" marT="41476" marB="41476"/>
                </a:tc>
                <a:tc>
                  <a:txBody>
                    <a:bodyPr/>
                    <a:lstStyle/>
                    <a:p>
                      <a:pPr marL="0" marR="0" lvl="0" indent="0" algn="ctr" rtl="0" hangingPunct="0">
                        <a:lnSpc>
                          <a:spcPct val="100000"/>
                        </a:lnSpc>
                        <a:spcBef>
                          <a:spcPts val="0"/>
                        </a:spcBef>
                        <a:spcAft>
                          <a:spcPts val="0"/>
                        </a:spcAft>
                        <a:buNone/>
                        <a:tabLst/>
                        <a:defRPr>
                          <a:highlight>
                            <a:scrgbClr r="0" g="0" b="0">
                              <a:alpha val="0"/>
                            </a:scrgbClr>
                          </a:highlight>
                        </a:defRPr>
                      </a:pPr>
                      <a:r>
                        <a:rPr lang="fr-FR" sz="1600" b="1" i="0" u="none" strike="noStrike" kern="1200" cap="none">
                          <a:ln>
                            <a:noFill/>
                          </a:ln>
                          <a:highlight>
                            <a:scrgbClr r="0" g="0" b="0">
                              <a:alpha val="0"/>
                            </a:scrgbClr>
                          </a:highlight>
                          <a:latin typeface="+mn-lt"/>
                          <a:ea typeface="Noto Sans CJK SC Regular" pitchFamily="2"/>
                          <a:cs typeface="FreeSans" pitchFamily="2"/>
                        </a:rPr>
                        <a:t>Acquisitions, progrès et difficultés éventuelles</a:t>
                      </a:r>
                    </a:p>
                  </a:txBody>
                  <a:tcPr marL="82953" marR="82953" marT="41476" marB="41476"/>
                </a:tc>
                <a:extLst>
                  <a:ext uri="{0D108BD9-81ED-4DB2-BD59-A6C34878D82A}">
                    <a16:rowId xmlns:a16="http://schemas.microsoft.com/office/drawing/2014/main" val="798546173"/>
                  </a:ext>
                </a:extLst>
              </a:tr>
              <a:tr h="1188989">
                <a:tc>
                  <a:txBody>
                    <a:bodyPr/>
                    <a:lstStyle/>
                    <a:p>
                      <a:pPr marL="0" marR="0" lvl="0" indent="0" rtl="0" hangingPunct="0">
                        <a:lnSpc>
                          <a:spcPct val="100000"/>
                        </a:lnSpc>
                        <a:spcBef>
                          <a:spcPts val="0"/>
                        </a:spcBef>
                        <a:spcAft>
                          <a:spcPts val="0"/>
                        </a:spcAft>
                        <a:buNone/>
                        <a:tabLst/>
                      </a:pPr>
                      <a:r>
                        <a:rPr lang="fr-FR" sz="1500" b="0" i="0" u="sng" strike="noStrike" kern="1200" cap="none">
                          <a:ln>
                            <a:noFill/>
                          </a:ln>
                          <a:uFillTx/>
                          <a:latin typeface="+mn-lt"/>
                          <a:ea typeface="Noto Sans CJK SC Regular" pitchFamily="2"/>
                          <a:cs typeface="FreeSans" pitchFamily="2"/>
                        </a:rPr>
                        <a:t>Ce qu’on renseigne dans cette colonne :</a:t>
                      </a:r>
                    </a:p>
                    <a:p>
                      <a:pPr marL="0" marR="0" lvl="0" indent="0" rtl="0" hangingPunct="0">
                        <a:lnSpc>
                          <a:spcPct val="100000"/>
                        </a:lnSpc>
                        <a:spcBef>
                          <a:spcPts val="0"/>
                        </a:spcBef>
                        <a:spcAft>
                          <a:spcPts val="0"/>
                        </a:spcAft>
                        <a:buNone/>
                        <a:tabLst/>
                      </a:pPr>
                      <a:endParaRPr lang="fr-FR" sz="1500" b="0" i="0" u="none" strike="noStrike" kern="1200" cap="none">
                        <a:ln>
                          <a:noFill/>
                        </a:ln>
                        <a:latin typeface="+mn-lt"/>
                        <a:ea typeface="Noto Sans CJK SC Regular" pitchFamily="2"/>
                        <a:cs typeface="FreeSans" pitchFamily="2"/>
                      </a:endParaRPr>
                    </a:p>
                    <a:p>
                      <a:pPr marL="448199" marR="0" lvl="0" indent="0" rtl="0" hangingPunct="0">
                        <a:lnSpc>
                          <a:spcPct val="100000"/>
                        </a:lnSpc>
                        <a:spcBef>
                          <a:spcPts val="0"/>
                        </a:spcBef>
                        <a:spcAft>
                          <a:spcPts val="0"/>
                        </a:spcAft>
                        <a:buNone/>
                        <a:tabLst/>
                      </a:pPr>
                      <a:r>
                        <a:rPr lang="fr-FR" sz="1500" b="0" i="0" u="none" strike="noStrike" kern="1200" cap="none">
                          <a:ln>
                            <a:noFill/>
                          </a:ln>
                          <a:latin typeface="+mn-lt"/>
                          <a:ea typeface="Noto Sans CJK SC Regular" pitchFamily="2"/>
                          <a:cs typeface="FreeSans" pitchFamily="2"/>
                        </a:rPr>
                        <a:t>- concerne la classe entière ;</a:t>
                      </a:r>
                    </a:p>
                    <a:p>
                      <a:pPr marL="448199" marR="0" lvl="0" indent="0" rtl="0" hangingPunct="0">
                        <a:lnSpc>
                          <a:spcPct val="100000"/>
                        </a:lnSpc>
                        <a:spcBef>
                          <a:spcPts val="0"/>
                        </a:spcBef>
                        <a:spcAft>
                          <a:spcPts val="0"/>
                        </a:spcAft>
                        <a:buNone/>
                        <a:tabLst/>
                      </a:pPr>
                      <a:r>
                        <a:rPr lang="fr-FR" sz="1500" b="0" i="0" u="none" strike="noStrike" kern="1200" cap="none">
                          <a:ln>
                            <a:noFill/>
                          </a:ln>
                          <a:latin typeface="+mn-lt"/>
                          <a:ea typeface="Noto Sans CJK SC Regular" pitchFamily="2"/>
                          <a:cs typeface="FreeSans" pitchFamily="2"/>
                        </a:rPr>
                        <a:t>- peut être copié-collé pour tous les élèves de la classe.</a:t>
                      </a:r>
                    </a:p>
                  </a:txBody>
                  <a:tcPr marL="82953" marR="82953" marT="41476" marB="41476"/>
                </a:tc>
                <a:tc>
                  <a:txBody>
                    <a:bodyPr/>
                    <a:lstStyle/>
                    <a:p>
                      <a:pPr marL="0" marR="0" lvl="0" indent="0" rtl="0" hangingPunct="0">
                        <a:lnSpc>
                          <a:spcPct val="100000"/>
                        </a:lnSpc>
                        <a:spcBef>
                          <a:spcPts val="0"/>
                        </a:spcBef>
                        <a:spcAft>
                          <a:spcPts val="0"/>
                        </a:spcAft>
                        <a:buNone/>
                        <a:tabLst/>
                      </a:pPr>
                      <a:r>
                        <a:rPr lang="fr-FR" sz="1500" b="0" i="0" u="sng" strike="noStrike" kern="1200" cap="none">
                          <a:ln>
                            <a:noFill/>
                          </a:ln>
                          <a:uFillTx/>
                          <a:latin typeface="+mn-lt"/>
                          <a:ea typeface="Noto Sans CJK SC Regular" pitchFamily="2"/>
                          <a:cs typeface="FreeSans" pitchFamily="2"/>
                        </a:rPr>
                        <a:t>Ce qu’on renseigne dans cette colonne :</a:t>
                      </a:r>
                    </a:p>
                    <a:p>
                      <a:pPr marL="0" marR="0" lvl="0" indent="0" rtl="0" hangingPunct="0">
                        <a:lnSpc>
                          <a:spcPct val="100000"/>
                        </a:lnSpc>
                        <a:spcBef>
                          <a:spcPts val="0"/>
                        </a:spcBef>
                        <a:spcAft>
                          <a:spcPts val="0"/>
                        </a:spcAft>
                        <a:buNone/>
                        <a:tabLst/>
                      </a:pPr>
                      <a:endParaRPr lang="fr-FR" sz="1500" b="0" i="0" u="none" strike="noStrike" kern="1200" cap="none">
                        <a:ln>
                          <a:noFill/>
                        </a:ln>
                        <a:latin typeface="+mn-lt"/>
                        <a:ea typeface="Noto Sans CJK SC Regular" pitchFamily="2"/>
                        <a:cs typeface="FreeSans" pitchFamily="2"/>
                      </a:endParaRPr>
                    </a:p>
                    <a:p>
                      <a:pPr marL="448199" marR="0" lvl="0" indent="0" rtl="0" hangingPunct="0">
                        <a:lnSpc>
                          <a:spcPct val="100000"/>
                        </a:lnSpc>
                        <a:spcBef>
                          <a:spcPts val="0"/>
                        </a:spcBef>
                        <a:spcAft>
                          <a:spcPts val="0"/>
                        </a:spcAft>
                        <a:buNone/>
                        <a:tabLst/>
                      </a:pPr>
                      <a:r>
                        <a:rPr lang="fr-FR" sz="1500" b="0" i="0" u="none" strike="noStrike" kern="1200" cap="none">
                          <a:ln>
                            <a:noFill/>
                          </a:ln>
                          <a:latin typeface="+mn-lt"/>
                          <a:ea typeface="Noto Sans CJK SC Regular" pitchFamily="2"/>
                          <a:cs typeface="FreeSans" pitchFamily="2"/>
                        </a:rPr>
                        <a:t>- concerne un élève particulier ;</a:t>
                      </a:r>
                    </a:p>
                    <a:p>
                      <a:pPr marL="448199" marR="0" lvl="0" indent="0" rtl="0" hangingPunct="0">
                        <a:lnSpc>
                          <a:spcPct val="100000"/>
                        </a:lnSpc>
                        <a:spcBef>
                          <a:spcPts val="0"/>
                        </a:spcBef>
                        <a:spcAft>
                          <a:spcPts val="0"/>
                        </a:spcAft>
                        <a:buNone/>
                        <a:tabLst/>
                      </a:pPr>
                      <a:r>
                        <a:rPr lang="fr-FR" sz="1500" b="0" i="0" u="none" strike="noStrike" kern="1200" cap="none">
                          <a:ln>
                            <a:noFill/>
                          </a:ln>
                          <a:latin typeface="+mn-lt"/>
                          <a:ea typeface="Noto Sans CJK SC Regular" pitchFamily="2"/>
                          <a:cs typeface="FreeSans" pitchFamily="2"/>
                        </a:rPr>
                        <a:t>- est à rédiger de manière individualisée.</a:t>
                      </a:r>
                    </a:p>
                  </a:txBody>
                  <a:tcPr marL="82953" marR="82953" marT="41476" marB="41476"/>
                </a:tc>
                <a:extLst>
                  <a:ext uri="{0D108BD9-81ED-4DB2-BD59-A6C34878D82A}">
                    <a16:rowId xmlns:a16="http://schemas.microsoft.com/office/drawing/2014/main" val="3054445892"/>
                  </a:ext>
                </a:extLst>
              </a:tr>
              <a:tr h="2574473">
                <a:tc>
                  <a:txBody>
                    <a:bodyPr/>
                    <a:lstStyle/>
                    <a:p>
                      <a:pPr marL="0" marR="0" lvl="0" indent="0" rtl="0" hangingPunct="0">
                        <a:lnSpc>
                          <a:spcPct val="100000"/>
                        </a:lnSpc>
                        <a:spcBef>
                          <a:spcPts val="0"/>
                        </a:spcBef>
                        <a:spcAft>
                          <a:spcPts val="0"/>
                        </a:spcAft>
                        <a:buNone/>
                        <a:tabLst/>
                      </a:pPr>
                      <a:r>
                        <a:rPr lang="fr-FR" sz="1500" b="0" i="0" u="sng" strike="noStrike" kern="1200" cap="none" dirty="0">
                          <a:ln>
                            <a:noFill/>
                          </a:ln>
                          <a:uFillTx/>
                          <a:latin typeface="+mn-lt"/>
                          <a:ea typeface="Noto Sans CJK SC Regular" pitchFamily="2"/>
                          <a:cs typeface="FreeSans" pitchFamily="2"/>
                        </a:rPr>
                        <a:t>Cette colonne est utile si ce qu’elle comporte :</a:t>
                      </a:r>
                    </a:p>
                    <a:p>
                      <a:pPr marL="0" marR="0" lvl="0" indent="0" rtl="0" hangingPunct="0">
                        <a:lnSpc>
                          <a:spcPct val="100000"/>
                        </a:lnSpc>
                        <a:spcBef>
                          <a:spcPts val="0"/>
                        </a:spcBef>
                        <a:spcAft>
                          <a:spcPts val="0"/>
                        </a:spcAft>
                        <a:buNone/>
                        <a:tabLst/>
                      </a:pPr>
                      <a:endParaRPr lang="fr-FR" sz="1500" b="0" i="0" u="sng" strike="noStrike" kern="1200" cap="none" dirty="0">
                        <a:ln>
                          <a:noFill/>
                        </a:ln>
                        <a:uFillTx/>
                        <a:latin typeface="+mn-lt"/>
                        <a:ea typeface="Noto Sans CJK SC Regular" pitchFamily="2"/>
                        <a:cs typeface="FreeSans" pitchFamily="2"/>
                      </a:endParaRPr>
                    </a:p>
                    <a:p>
                      <a:pPr marL="448199" marR="0" lvl="0" indent="0" algn="just" rtl="0" hangingPunct="0">
                        <a:lnSpc>
                          <a:spcPct val="100000"/>
                        </a:lnSpc>
                        <a:spcBef>
                          <a:spcPts val="0"/>
                        </a:spcBef>
                        <a:spcAft>
                          <a:spcPts val="0"/>
                        </a:spcAft>
                        <a:buNone/>
                        <a:tabLst/>
                      </a:pPr>
                      <a:r>
                        <a:rPr lang="fr-FR" sz="1500" b="0" i="0" u="none" strike="noStrike" kern="1200" cap="none" dirty="0">
                          <a:ln>
                            <a:noFill/>
                          </a:ln>
                          <a:latin typeface="+mn-lt"/>
                          <a:ea typeface="Noto Sans CJK SC Regular" pitchFamily="2"/>
                          <a:cs typeface="FreeSans" pitchFamily="2"/>
                        </a:rPr>
                        <a:t>- permet de savoir avec assez de précision les principaux éléments de programme qui ont été </a:t>
                      </a:r>
                      <a:r>
                        <a:rPr lang="fr-FR" sz="1500" b="0" i="0" u="none" strike="noStrike" kern="1200" cap="none" dirty="0" smtClean="0">
                          <a:ln>
                            <a:noFill/>
                          </a:ln>
                          <a:latin typeface="+mn-lt"/>
                          <a:ea typeface="Noto Sans CJK SC Regular" pitchFamily="2"/>
                          <a:cs typeface="FreeSans" pitchFamily="2"/>
                        </a:rPr>
                        <a:t>travaillés </a:t>
                      </a:r>
                      <a:r>
                        <a:rPr lang="fr-FR" sz="1500" b="0" i="0" u="none" strike="noStrike" kern="1200" cap="none" dirty="0">
                          <a:ln>
                            <a:noFill/>
                          </a:ln>
                          <a:latin typeface="+mn-lt"/>
                          <a:ea typeface="Noto Sans CJK SC Regular" pitchFamily="2"/>
                          <a:cs typeface="FreeSans" pitchFamily="2"/>
                        </a:rPr>
                        <a:t>durant la période ;</a:t>
                      </a:r>
                    </a:p>
                    <a:p>
                      <a:pPr marL="448199" marR="0" lvl="0" indent="0" algn="just" rtl="0" hangingPunct="0">
                        <a:lnSpc>
                          <a:spcPct val="100000"/>
                        </a:lnSpc>
                        <a:spcBef>
                          <a:spcPts val="0"/>
                        </a:spcBef>
                        <a:spcAft>
                          <a:spcPts val="0"/>
                        </a:spcAft>
                        <a:buNone/>
                        <a:tabLst/>
                      </a:pPr>
                      <a:r>
                        <a:rPr lang="fr-FR" sz="1500" b="0" i="0" u="none" strike="noStrike" kern="1200" cap="none" dirty="0">
                          <a:ln>
                            <a:noFill/>
                          </a:ln>
                          <a:latin typeface="+mn-lt"/>
                          <a:ea typeface="Noto Sans CJK SC Regular" pitchFamily="2"/>
                          <a:cs typeface="FreeSans" pitchFamily="2"/>
                        </a:rPr>
                        <a:t>- permet de savoir de manière assez précise ce qu’il était attendu que les élèves sachent faire, et à quel niveau de maîtrise ;</a:t>
                      </a:r>
                    </a:p>
                    <a:p>
                      <a:pPr marL="448199" marR="0" lvl="0" indent="0" algn="just" rtl="0" hangingPunct="0">
                        <a:lnSpc>
                          <a:spcPct val="100000"/>
                        </a:lnSpc>
                        <a:spcBef>
                          <a:spcPts val="0"/>
                        </a:spcBef>
                        <a:spcAft>
                          <a:spcPts val="0"/>
                        </a:spcAft>
                        <a:buNone/>
                        <a:tabLst/>
                      </a:pPr>
                      <a:r>
                        <a:rPr lang="fr-FR" sz="1500" b="0" i="0" u="none" strike="noStrike" kern="1200" cap="none" dirty="0">
                          <a:ln>
                            <a:noFill/>
                          </a:ln>
                          <a:latin typeface="+mn-lt"/>
                          <a:ea typeface="Noto Sans CJK SC Regular" pitchFamily="2"/>
                          <a:cs typeface="FreeSans" pitchFamily="2"/>
                        </a:rPr>
                        <a:t>- est précis tout en restant assez synthétique pour être lisible et exploitable par les parents et les enseignants des années ultérieures.</a:t>
                      </a:r>
                    </a:p>
                  </a:txBody>
                  <a:tcPr marL="82953" marR="82953" marT="41476" marB="41476"/>
                </a:tc>
                <a:tc>
                  <a:txBody>
                    <a:bodyPr/>
                    <a:lstStyle/>
                    <a:p>
                      <a:pPr marL="0" marR="0" lvl="0" indent="0" rtl="0" hangingPunct="0">
                        <a:lnSpc>
                          <a:spcPct val="100000"/>
                        </a:lnSpc>
                        <a:spcBef>
                          <a:spcPts val="0"/>
                        </a:spcBef>
                        <a:spcAft>
                          <a:spcPts val="0"/>
                        </a:spcAft>
                        <a:buNone/>
                        <a:tabLst/>
                      </a:pPr>
                      <a:r>
                        <a:rPr lang="fr-FR" sz="1500" b="0" i="0" u="sng" strike="noStrike" kern="1200" cap="none" dirty="0">
                          <a:ln>
                            <a:noFill/>
                          </a:ln>
                          <a:uFillTx/>
                          <a:latin typeface="+mn-lt"/>
                          <a:ea typeface="Noto Sans CJK SC Regular" pitchFamily="2"/>
                          <a:cs typeface="FreeSans" pitchFamily="2"/>
                        </a:rPr>
                        <a:t>Cette colonne est utile si ce qu’elle comporte :</a:t>
                      </a:r>
                    </a:p>
                    <a:p>
                      <a:pPr marL="0" marR="0" lvl="0" indent="0" rtl="0" hangingPunct="0">
                        <a:lnSpc>
                          <a:spcPct val="100000"/>
                        </a:lnSpc>
                        <a:spcBef>
                          <a:spcPts val="0"/>
                        </a:spcBef>
                        <a:spcAft>
                          <a:spcPts val="0"/>
                        </a:spcAft>
                        <a:buNone/>
                        <a:tabLst/>
                      </a:pPr>
                      <a:endParaRPr lang="fr-FR" sz="1500" b="0" i="0" u="none" strike="noStrike" kern="1200" cap="none" dirty="0">
                        <a:ln>
                          <a:noFill/>
                        </a:ln>
                        <a:latin typeface="+mn-lt"/>
                        <a:ea typeface="Noto Sans CJK SC Regular" pitchFamily="2"/>
                        <a:cs typeface="FreeSans" pitchFamily="2"/>
                      </a:endParaRPr>
                    </a:p>
                    <a:p>
                      <a:pPr marL="448199" marR="0" lvl="0" indent="0" algn="just" rtl="0" hangingPunct="0">
                        <a:lnSpc>
                          <a:spcPct val="100000"/>
                        </a:lnSpc>
                        <a:spcBef>
                          <a:spcPts val="0"/>
                        </a:spcBef>
                        <a:spcAft>
                          <a:spcPts val="0"/>
                        </a:spcAft>
                        <a:buNone/>
                        <a:tabLst/>
                      </a:pPr>
                      <a:r>
                        <a:rPr lang="fr-FR" sz="1500" b="0" i="0" u="none" strike="noStrike" kern="1200" cap="none" dirty="0">
                          <a:ln>
                            <a:noFill/>
                          </a:ln>
                          <a:latin typeface="+mn-lt"/>
                          <a:ea typeface="Noto Sans CJK SC Regular" pitchFamily="2"/>
                          <a:cs typeface="FreeSans" pitchFamily="2"/>
                        </a:rPr>
                        <a:t>- permet de positionner l’élève par rapport aux objectifs et attendus de la période ;</a:t>
                      </a:r>
                    </a:p>
                    <a:p>
                      <a:pPr marL="448199" marR="0" lvl="0" indent="0" algn="just" rtl="0" hangingPunct="0">
                        <a:lnSpc>
                          <a:spcPct val="100000"/>
                        </a:lnSpc>
                        <a:spcBef>
                          <a:spcPts val="0"/>
                        </a:spcBef>
                        <a:spcAft>
                          <a:spcPts val="0"/>
                        </a:spcAft>
                        <a:buNone/>
                        <a:tabLst/>
                      </a:pPr>
                      <a:r>
                        <a:rPr lang="fr-FR" sz="1500" b="0" i="0" u="none" strike="noStrike" kern="1200" cap="none" dirty="0">
                          <a:ln>
                            <a:noFill/>
                          </a:ln>
                          <a:latin typeface="+mn-lt"/>
                          <a:ea typeface="Noto Sans CJK SC Regular" pitchFamily="2"/>
                          <a:cs typeface="FreeSans" pitchFamily="2"/>
                        </a:rPr>
                        <a:t>- mentionne des éléments d’évolution par rapport aux précédents bilans périodiques.</a:t>
                      </a:r>
                    </a:p>
                  </a:txBody>
                  <a:tcPr marL="82953" marR="82953" marT="41476" marB="41476"/>
                </a:tc>
                <a:extLst>
                  <a:ext uri="{0D108BD9-81ED-4DB2-BD59-A6C34878D82A}">
                    <a16:rowId xmlns:a16="http://schemas.microsoft.com/office/drawing/2014/main" val="2731992232"/>
                  </a:ext>
                </a:extLst>
              </a:tr>
            </a:tbl>
          </a:graphicData>
        </a:graphic>
      </p:graphicFrame>
    </p:spTree>
    <p:extLst>
      <p:ext uri="{BB962C8B-B14F-4D97-AF65-F5344CB8AC3E}">
        <p14:creationId xmlns:p14="http://schemas.microsoft.com/office/powerpoint/2010/main" val="1832471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81576" y="447040"/>
            <a:ext cx="10515600" cy="6247691"/>
          </a:xfrm>
        </p:spPr>
        <p:txBody>
          <a:bodyPr>
            <a:normAutofit/>
          </a:bodyPr>
          <a:lstStyle/>
          <a:p>
            <a:pPr marL="0" indent="0" algn="just">
              <a:buNone/>
            </a:pPr>
            <a:r>
              <a:rPr lang="fr-FR" sz="3600" dirty="0">
                <a:solidFill>
                  <a:srgbClr val="7030A0"/>
                </a:solidFill>
              </a:rPr>
              <a:t>Les objectifs </a:t>
            </a:r>
            <a:r>
              <a:rPr lang="fr-FR" sz="3600" dirty="0" smtClean="0">
                <a:solidFill>
                  <a:srgbClr val="7030A0"/>
                </a:solidFill>
              </a:rPr>
              <a:t>(décret du 31 décembre 2015)</a:t>
            </a:r>
          </a:p>
          <a:p>
            <a:pPr marL="0" indent="0" algn="just">
              <a:buNone/>
            </a:pPr>
            <a:endParaRPr lang="fr-FR" sz="3600" dirty="0" smtClean="0"/>
          </a:p>
          <a:p>
            <a:pPr marL="0" indent="0" algn="just">
              <a:buNone/>
            </a:pPr>
            <a:r>
              <a:rPr lang="fr-FR" dirty="0" smtClean="0"/>
              <a:t>« En application des dispositions de la loi n° 2013-595 du 8 juillet 2013 d'orientation et de programmation pour la refondation de l'école de la République, le décret vise à </a:t>
            </a:r>
            <a:r>
              <a:rPr lang="fr-FR" b="1" dirty="0" smtClean="0"/>
              <a:t>faire évoluer </a:t>
            </a:r>
            <a:r>
              <a:rPr lang="fr-FR" dirty="0" smtClean="0"/>
              <a:t>et à </a:t>
            </a:r>
            <a:r>
              <a:rPr lang="fr-FR" b="1" dirty="0" smtClean="0"/>
              <a:t>diversifier</a:t>
            </a:r>
            <a:r>
              <a:rPr lang="fr-FR" dirty="0" smtClean="0"/>
              <a:t> les modalités de notation et d'évaluation des élèves de l'école primaire et du collège pour éviter une « notation-sanction » à faible valeur pédagogique et privilégier une </a:t>
            </a:r>
            <a:r>
              <a:rPr lang="fr-FR" b="1" dirty="0" smtClean="0"/>
              <a:t>évaluation positive*, simple et lisible, valorisant les progrès, encourageant les initiatives et compréhensible par les familles. </a:t>
            </a:r>
            <a:r>
              <a:rPr lang="fr-FR" dirty="0" smtClean="0"/>
              <a:t>L'évaluation doit aussi permettre de </a:t>
            </a:r>
            <a:r>
              <a:rPr lang="fr-FR" b="1" dirty="0" smtClean="0"/>
              <a:t>mesurer le degré d'acquisition</a:t>
            </a:r>
            <a:r>
              <a:rPr lang="fr-FR" dirty="0" smtClean="0"/>
              <a:t> des connaissances et des compétences ainsi que la </a:t>
            </a:r>
            <a:r>
              <a:rPr lang="fr-FR" b="1" dirty="0" smtClean="0"/>
              <a:t>progression</a:t>
            </a:r>
            <a:r>
              <a:rPr lang="fr-FR" dirty="0" smtClean="0"/>
              <a:t> de l'élève. »</a:t>
            </a:r>
            <a:endParaRPr lang="fr-FR" i="1" dirty="0"/>
          </a:p>
        </p:txBody>
      </p:sp>
    </p:spTree>
    <p:extLst>
      <p:ext uri="{BB962C8B-B14F-4D97-AF65-F5344CB8AC3E}">
        <p14:creationId xmlns:p14="http://schemas.microsoft.com/office/powerpoint/2010/main" val="318797820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txBox="1">
            <a:spLocks noGrp="1"/>
          </p:cNvSpPr>
          <p:nvPr>
            <p:ph type="title" idx="4294967295"/>
          </p:nvPr>
        </p:nvSpPr>
        <p:spPr>
          <a:xfrm>
            <a:off x="1980739" y="228626"/>
            <a:ext cx="8229627" cy="795859"/>
          </a:xfrm>
        </p:spPr>
        <p:txBody>
          <a:bodyPr>
            <a:spAutoFit/>
          </a:bodyPr>
          <a:lstStyle/>
          <a:p>
            <a:pPr lvl="0"/>
            <a:r>
              <a:rPr lang="fr-FR" sz="2540" dirty="0" smtClean="0">
                <a:solidFill>
                  <a:srgbClr val="9900FF"/>
                </a:solidFill>
              </a:rPr>
              <a:t>Propositions pour </a:t>
            </a:r>
            <a:r>
              <a:rPr lang="fr-FR" sz="2540" dirty="0">
                <a:solidFill>
                  <a:srgbClr val="9900FF"/>
                </a:solidFill>
              </a:rPr>
              <a:t>compléter les colonnes </a:t>
            </a:r>
            <a:br>
              <a:rPr lang="fr-FR" sz="2540" dirty="0">
                <a:solidFill>
                  <a:srgbClr val="9900FF"/>
                </a:solidFill>
              </a:rPr>
            </a:br>
            <a:r>
              <a:rPr lang="fr-FR" sz="2540" dirty="0">
                <a:solidFill>
                  <a:srgbClr val="9900FF"/>
                </a:solidFill>
              </a:rPr>
              <a:t>des bilans périodiques du LSU</a:t>
            </a:r>
          </a:p>
        </p:txBody>
      </p:sp>
      <p:sp>
        <p:nvSpPr>
          <p:cNvPr id="3" name=" 2"/>
          <p:cNvSpPr txBox="1">
            <a:spLocks noGrp="1"/>
          </p:cNvSpPr>
          <p:nvPr>
            <p:ph type="subTitle" idx="4294967295"/>
          </p:nvPr>
        </p:nvSpPr>
        <p:spPr>
          <a:xfrm>
            <a:off x="2111374" y="2793750"/>
            <a:ext cx="8229627" cy="480131"/>
          </a:xfrm>
        </p:spPr>
        <p:txBody>
          <a:bodyPr anchor="ctr">
            <a:spAutoFit/>
          </a:bodyPr>
          <a:lstStyle/>
          <a:p>
            <a:pPr algn="ctr"/>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195992578"/>
              </p:ext>
            </p:extLst>
          </p:nvPr>
        </p:nvGraphicFramePr>
        <p:xfrm>
          <a:off x="2054548" y="1175709"/>
          <a:ext cx="8286453" cy="4782349"/>
        </p:xfrm>
        <a:graphic>
          <a:graphicData uri="http://schemas.openxmlformats.org/drawingml/2006/table">
            <a:tbl>
              <a:tblPr firstRow="1"/>
              <a:tblGrid>
                <a:gridCol w="4075460">
                  <a:extLst>
                    <a:ext uri="{9D8B030D-6E8A-4147-A177-3AD203B41FA5}">
                      <a16:colId xmlns:a16="http://schemas.microsoft.com/office/drawing/2014/main" val="4023028229"/>
                    </a:ext>
                  </a:extLst>
                </a:gridCol>
                <a:gridCol w="4210993">
                  <a:extLst>
                    <a:ext uri="{9D8B030D-6E8A-4147-A177-3AD203B41FA5}">
                      <a16:colId xmlns:a16="http://schemas.microsoft.com/office/drawing/2014/main" val="2715888658"/>
                    </a:ext>
                  </a:extLst>
                </a:gridCol>
              </a:tblGrid>
              <a:tr h="813197">
                <a:tc>
                  <a:txBody>
                    <a:bodyPr/>
                    <a:lstStyle/>
                    <a:p>
                      <a:pPr marL="0" marR="0" lvl="0" indent="0" rtl="0" hangingPunct="0">
                        <a:lnSpc>
                          <a:spcPct val="100000"/>
                        </a:lnSpc>
                        <a:spcBef>
                          <a:spcPts val="0"/>
                        </a:spcBef>
                        <a:spcAft>
                          <a:spcPts val="0"/>
                        </a:spcAft>
                        <a:buNone/>
                        <a:tabLst/>
                        <a:defRPr>
                          <a:highlight>
                            <a:scrgbClr r="0" g="0" b="0">
                              <a:alpha val="0"/>
                            </a:scrgbClr>
                          </a:highlight>
                        </a:defRPr>
                      </a:pPr>
                      <a:r>
                        <a:rPr lang="fr-FR" sz="1600" b="1" i="0" u="none" strike="noStrike" kern="1200" cap="none">
                          <a:ln>
                            <a:noFill/>
                          </a:ln>
                          <a:highlight>
                            <a:scrgbClr r="0" g="0" b="0">
                              <a:alpha val="0"/>
                            </a:scrgbClr>
                          </a:highlight>
                          <a:latin typeface="+mn-lt"/>
                          <a:ea typeface="Noto Sans CJK SC Regular" pitchFamily="2"/>
                          <a:cs typeface="FreeSans" pitchFamily="2"/>
                        </a:rPr>
                        <a:t>Principaux éléments du programme travaillés durant la période</a:t>
                      </a:r>
                    </a:p>
                  </a:txBody>
                  <a:tcPr marL="82953" marR="82953" marT="41476" marB="41476"/>
                </a:tc>
                <a:tc>
                  <a:txBody>
                    <a:bodyPr/>
                    <a:lstStyle/>
                    <a:p>
                      <a:pPr marL="0" marR="0" lvl="0" indent="0" rtl="0" hangingPunct="0">
                        <a:lnSpc>
                          <a:spcPct val="100000"/>
                        </a:lnSpc>
                        <a:spcBef>
                          <a:spcPts val="0"/>
                        </a:spcBef>
                        <a:spcAft>
                          <a:spcPts val="0"/>
                        </a:spcAft>
                        <a:buNone/>
                        <a:tabLst/>
                        <a:defRPr>
                          <a:highlight>
                            <a:scrgbClr r="0" g="0" b="0">
                              <a:alpha val="0"/>
                            </a:scrgbClr>
                          </a:highlight>
                        </a:defRPr>
                      </a:pPr>
                      <a:r>
                        <a:rPr lang="fr-FR" sz="1600" b="1" i="0" u="none" strike="noStrike" kern="1200" cap="none">
                          <a:ln>
                            <a:noFill/>
                          </a:ln>
                          <a:highlight>
                            <a:scrgbClr r="0" g="0" b="0">
                              <a:alpha val="0"/>
                            </a:scrgbClr>
                          </a:highlight>
                          <a:latin typeface="+mn-lt"/>
                          <a:ea typeface="Noto Sans CJK SC Regular" pitchFamily="2"/>
                          <a:cs typeface="FreeSans" pitchFamily="2"/>
                        </a:rPr>
                        <a:t>Acquisitions, progrès et difficultés éventuelles</a:t>
                      </a:r>
                    </a:p>
                  </a:txBody>
                  <a:tcPr marL="82953" marR="82953" marT="41476" marB="41476"/>
                </a:tc>
                <a:extLst>
                  <a:ext uri="{0D108BD9-81ED-4DB2-BD59-A6C34878D82A}">
                    <a16:rowId xmlns:a16="http://schemas.microsoft.com/office/drawing/2014/main" val="1795501217"/>
                  </a:ext>
                </a:extLst>
              </a:tr>
              <a:tr h="3401061">
                <a:tc>
                  <a:txBody>
                    <a:bodyPr/>
                    <a:lstStyle/>
                    <a:p>
                      <a:pPr marL="0" marR="0" lvl="0" indent="0" rtl="0" hangingPunct="0">
                        <a:lnSpc>
                          <a:spcPct val="100000"/>
                        </a:lnSpc>
                        <a:spcBef>
                          <a:spcPts val="0"/>
                        </a:spcBef>
                        <a:spcAft>
                          <a:spcPts val="0"/>
                        </a:spcAft>
                        <a:buNone/>
                        <a:tabLst/>
                      </a:pPr>
                      <a:endParaRPr lang="fr-FR" sz="1500" b="0" i="0" u="sng" strike="noStrike" kern="1200" cap="none" dirty="0">
                        <a:ln>
                          <a:noFill/>
                        </a:ln>
                        <a:uFillTx/>
                        <a:latin typeface="+mn-lt"/>
                        <a:ea typeface="Noto Sans CJK SC Regular" pitchFamily="2"/>
                        <a:cs typeface="FreeSans" pitchFamily="2"/>
                      </a:endParaRP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Mentionner </a:t>
                      </a:r>
                      <a:r>
                        <a:rPr lang="fr-FR" sz="1500" b="0" i="0" u="none" strike="noStrike" kern="1200" cap="none" dirty="0">
                          <a:ln>
                            <a:noFill/>
                          </a:ln>
                          <a:latin typeface="+mn-lt"/>
                          <a:ea typeface="Noto Sans CJK SC Regular" pitchFamily="2"/>
                          <a:cs typeface="FreeSans" pitchFamily="2"/>
                        </a:rPr>
                        <a:t>les principaux éléments de contenu, les parties de programmes, travaillés durant la période.</a:t>
                      </a: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Mentionner </a:t>
                      </a:r>
                      <a:r>
                        <a:rPr lang="fr-FR" sz="1500" b="0" i="0" u="none" strike="noStrike" kern="1200" cap="none" dirty="0">
                          <a:ln>
                            <a:noFill/>
                          </a:ln>
                          <a:latin typeface="+mn-lt"/>
                          <a:ea typeface="Noto Sans CJK SC Regular" pitchFamily="2"/>
                          <a:cs typeface="FreeSans" pitchFamily="2"/>
                        </a:rPr>
                        <a:t>les compétences travaillées non pas de façon trop générale et abstraite mais sous la forme d’objectifs concrets et/ou en indiquant les principales tâches </a:t>
                      </a:r>
                      <a:r>
                        <a:rPr lang="fr-FR" sz="1500" b="0" i="0" u="none" strike="noStrike" kern="1200" cap="none" dirty="0" smtClean="0">
                          <a:ln>
                            <a:noFill/>
                          </a:ln>
                          <a:solidFill>
                            <a:schemeClr val="tx1"/>
                          </a:solidFill>
                          <a:latin typeface="+mn-lt"/>
                          <a:ea typeface="Noto Sans CJK SC Regular" pitchFamily="2"/>
                          <a:cs typeface="FreeSans" pitchFamily="2"/>
                        </a:rPr>
                        <a:t>complexes </a:t>
                      </a:r>
                      <a:r>
                        <a:rPr lang="fr-FR" sz="1500" b="0" i="0" u="none" strike="noStrike" kern="1200" cap="none" dirty="0" smtClean="0">
                          <a:ln>
                            <a:noFill/>
                          </a:ln>
                          <a:latin typeface="+mn-lt"/>
                          <a:ea typeface="Noto Sans CJK SC Regular" pitchFamily="2"/>
                          <a:cs typeface="FreeSans" pitchFamily="2"/>
                        </a:rPr>
                        <a:t>que </a:t>
                      </a:r>
                      <a:r>
                        <a:rPr lang="fr-FR" sz="1500" b="0" i="0" u="none" strike="noStrike" kern="1200" cap="none" dirty="0">
                          <a:ln>
                            <a:noFill/>
                          </a:ln>
                          <a:latin typeface="+mn-lt"/>
                          <a:ea typeface="Noto Sans CJK SC Regular" pitchFamily="2"/>
                          <a:cs typeface="FreeSans" pitchFamily="2"/>
                        </a:rPr>
                        <a:t>les élèves ont eu à réaliser durant la période.</a:t>
                      </a: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Penser </a:t>
                      </a:r>
                      <a:r>
                        <a:rPr lang="fr-FR" sz="1500" b="0" i="0" u="none" strike="noStrike" kern="1200" cap="none" dirty="0">
                          <a:ln>
                            <a:noFill/>
                          </a:ln>
                          <a:latin typeface="+mn-lt"/>
                          <a:ea typeface="Noto Sans CJK SC Regular" pitchFamily="2"/>
                          <a:cs typeface="FreeSans" pitchFamily="2"/>
                        </a:rPr>
                        <a:t>à donner une idée du niveau attendu pour les principaux objectifs et tâches complexes de la période.</a:t>
                      </a: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Se </a:t>
                      </a:r>
                      <a:r>
                        <a:rPr lang="fr-FR" sz="1500" b="0" i="0" u="none" strike="noStrike" kern="1200" cap="none" dirty="0">
                          <a:ln>
                            <a:noFill/>
                          </a:ln>
                          <a:latin typeface="+mn-lt"/>
                          <a:ea typeface="Noto Sans CJK SC Regular" pitchFamily="2"/>
                          <a:cs typeface="FreeSans" pitchFamily="2"/>
                        </a:rPr>
                        <a:t>défier triplement des propositions par défaut du LSU (=&gt; aucune précision sur les éléments travaillés ; formulation trop vague des compétences travaillées ; aucune indication du niveau attendu)</a:t>
                      </a:r>
                    </a:p>
                  </a:txBody>
                  <a:tcPr marL="82953" marR="82953" marT="41476" marB="41476"/>
                </a:tc>
                <a:tc>
                  <a:txBody>
                    <a:bodyPr/>
                    <a:lstStyle/>
                    <a:p>
                      <a:pPr marL="0" marR="0" lvl="0" indent="0" rtl="0" hangingPunct="0">
                        <a:lnSpc>
                          <a:spcPct val="100000"/>
                        </a:lnSpc>
                        <a:spcBef>
                          <a:spcPts val="0"/>
                        </a:spcBef>
                        <a:spcAft>
                          <a:spcPts val="0"/>
                        </a:spcAft>
                        <a:buNone/>
                        <a:tabLst/>
                      </a:pPr>
                      <a:endParaRPr lang="fr-FR" sz="1500" b="0" i="0" u="sng" strike="noStrike" kern="1200" cap="none" dirty="0">
                        <a:ln>
                          <a:noFill/>
                        </a:ln>
                        <a:uFillTx/>
                        <a:latin typeface="+mn-lt"/>
                        <a:ea typeface="Noto Sans CJK SC Regular" pitchFamily="2"/>
                        <a:cs typeface="FreeSans" pitchFamily="2"/>
                      </a:endParaRP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Se </a:t>
                      </a:r>
                      <a:r>
                        <a:rPr lang="fr-FR" sz="1500" b="0" i="0" u="none" strike="noStrike" kern="1200" cap="none" dirty="0">
                          <a:ln>
                            <a:noFill/>
                          </a:ln>
                          <a:latin typeface="+mn-lt"/>
                          <a:ea typeface="Noto Sans CJK SC Regular" pitchFamily="2"/>
                          <a:cs typeface="FreeSans" pitchFamily="2"/>
                        </a:rPr>
                        <a:t>référer systématiquement à ce qui a été renseigné dans la première colonne pour positionner l’élève par rapport aux objectifs et aux attendus de la période.</a:t>
                      </a:r>
                    </a:p>
                    <a:p>
                      <a:pPr marL="0" marR="0" lvl="0" indent="0" rtl="0" hangingPunct="0">
                        <a:lnSpc>
                          <a:spcPct val="100000"/>
                        </a:lnSpc>
                        <a:spcBef>
                          <a:spcPts val="0"/>
                        </a:spcBef>
                        <a:spcAft>
                          <a:spcPts val="0"/>
                        </a:spcAft>
                        <a:buSzPct val="45000"/>
                        <a:buFont typeface="StarSymbol"/>
                        <a:buChar char="●"/>
                        <a:tabLst/>
                      </a:pPr>
                      <a:r>
                        <a:rPr lang="fr-FR" sz="1500" b="0" i="0" u="none" strike="noStrike" kern="1200" cap="none" dirty="0" smtClean="0">
                          <a:ln>
                            <a:noFill/>
                          </a:ln>
                          <a:latin typeface="+mn-lt"/>
                          <a:ea typeface="Noto Sans CJK SC Regular" pitchFamily="2"/>
                          <a:cs typeface="FreeSans" pitchFamily="2"/>
                        </a:rPr>
                        <a:t> Penser </a:t>
                      </a:r>
                      <a:r>
                        <a:rPr lang="fr-FR" sz="1500" b="0" i="0" u="none" strike="noStrike" kern="1200" cap="none" dirty="0">
                          <a:ln>
                            <a:noFill/>
                          </a:ln>
                          <a:latin typeface="+mn-lt"/>
                          <a:ea typeface="Noto Sans CJK SC Regular" pitchFamily="2"/>
                          <a:cs typeface="FreeSans" pitchFamily="2"/>
                        </a:rPr>
                        <a:t>à mentionner des éléments d’évolution au sein de la période et par rapport aux bilans périodiques précédents.</a:t>
                      </a:r>
                    </a:p>
                  </a:txBody>
                  <a:tcPr marL="82953" marR="82953" marT="41476" marB="41476"/>
                </a:tc>
                <a:extLst>
                  <a:ext uri="{0D108BD9-81ED-4DB2-BD59-A6C34878D82A}">
                    <a16:rowId xmlns:a16="http://schemas.microsoft.com/office/drawing/2014/main" val="1523347000"/>
                  </a:ext>
                </a:extLst>
              </a:tr>
            </a:tbl>
          </a:graphicData>
        </a:graphic>
      </p:graphicFrame>
    </p:spTree>
    <p:extLst>
      <p:ext uri="{BB962C8B-B14F-4D97-AF65-F5344CB8AC3E}">
        <p14:creationId xmlns:p14="http://schemas.microsoft.com/office/powerpoint/2010/main" val="18079128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128217352"/>
              </p:ext>
            </p:extLst>
          </p:nvPr>
        </p:nvGraphicFramePr>
        <p:xfrm>
          <a:off x="2007408" y="598081"/>
          <a:ext cx="8433518" cy="6154349"/>
        </p:xfrm>
        <a:graphic>
          <a:graphicData uri="http://schemas.openxmlformats.org/drawingml/2006/table">
            <a:tbl>
              <a:tblPr firstRow="1" bandRow="1">
                <a:effectLst/>
                <a:tableStyleId>{5C22544A-7EE6-4342-B048-85BDC9FD1C3A}</a:tableStyleId>
              </a:tblPr>
              <a:tblGrid>
                <a:gridCol w="4216759">
                  <a:extLst>
                    <a:ext uri="{9D8B030D-6E8A-4147-A177-3AD203B41FA5}">
                      <a16:colId xmlns:a16="http://schemas.microsoft.com/office/drawing/2014/main" val="492186662"/>
                    </a:ext>
                  </a:extLst>
                </a:gridCol>
                <a:gridCol w="4216759">
                  <a:extLst>
                    <a:ext uri="{9D8B030D-6E8A-4147-A177-3AD203B41FA5}">
                      <a16:colId xmlns:a16="http://schemas.microsoft.com/office/drawing/2014/main" val="4068175702"/>
                    </a:ext>
                  </a:extLst>
                </a:gridCol>
              </a:tblGrid>
              <a:tr h="786919">
                <a:tc>
                  <a:txBody>
                    <a:bodyPr/>
                    <a:lstStyle/>
                    <a:p>
                      <a:pPr marL="0" marR="0" lvl="0" indent="0" algn="l" defTabSz="914400" rtl="0" fontAlgn="auto" hangingPunct="1">
                        <a:lnSpc>
                          <a:spcPct val="100000"/>
                        </a:lnSpc>
                        <a:spcBef>
                          <a:spcPts val="0"/>
                        </a:spcBef>
                        <a:spcAft>
                          <a:spcPts val="0"/>
                        </a:spcAft>
                        <a:buNone/>
                        <a:tabLst/>
                      </a:pPr>
                      <a:r>
                        <a:rPr lang="fr-FR" sz="1600" b="1" i="0" u="none" strike="noStrike" kern="1200">
                          <a:solidFill>
                            <a:srgbClr val="000000"/>
                          </a:solidFill>
                          <a:latin typeface="+mn-lt"/>
                          <a:ea typeface="Noto Sans CJK SC Regular" pitchFamily="2"/>
                          <a:cs typeface="FreeSans" pitchFamily="2"/>
                        </a:rPr>
                        <a:t>Principaux éléments du programme travaillés durant la période</a:t>
                      </a:r>
                    </a:p>
                    <a:p>
                      <a:pPr lvl="0"/>
                      <a:endParaRPr lang="fr-FR" sz="1600">
                        <a:solidFill>
                          <a:srgbClr val="000000"/>
                        </a:solidFill>
                        <a:latin typeface="+mn-lt"/>
                      </a:endParaRPr>
                    </a:p>
                  </a:txBody>
                  <a:tcPr marL="82953" marR="82953" marT="41476" marB="41476">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defTabSz="914400" rtl="0" fontAlgn="auto" hangingPunct="1">
                        <a:lnSpc>
                          <a:spcPct val="100000"/>
                        </a:lnSpc>
                        <a:spcBef>
                          <a:spcPts val="0"/>
                        </a:spcBef>
                        <a:spcAft>
                          <a:spcPts val="0"/>
                        </a:spcAft>
                        <a:buNone/>
                        <a:tabLst/>
                      </a:pPr>
                      <a:r>
                        <a:rPr lang="fr-FR" sz="1600" b="1" i="0" u="none" strike="noStrike" kern="1200" dirty="0">
                          <a:solidFill>
                            <a:srgbClr val="000000"/>
                          </a:solidFill>
                          <a:latin typeface="+mn-lt"/>
                          <a:ea typeface="Noto Sans CJK SC Regular" pitchFamily="2"/>
                          <a:cs typeface="FreeSans" pitchFamily="2"/>
                        </a:rPr>
                        <a:t>Acquisitions, progrès et difficultés éventuelles</a:t>
                      </a:r>
                    </a:p>
                    <a:p>
                      <a:pPr lvl="0"/>
                      <a:endParaRPr lang="fr-FR" sz="1600" dirty="0">
                        <a:solidFill>
                          <a:srgbClr val="000000"/>
                        </a:solidFill>
                        <a:latin typeface="+mn-lt"/>
                      </a:endParaRPr>
                    </a:p>
                  </a:txBody>
                  <a:tcPr marL="82953" marR="82953" marT="41476" marB="41476">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3920371760"/>
                  </a:ext>
                </a:extLst>
              </a:tr>
              <a:tr h="2446195">
                <a:tc>
                  <a:txBody>
                    <a:bodyPr/>
                    <a:lstStyle/>
                    <a:p>
                      <a:pPr marL="0" marR="0" lvl="0" indent="0" rtl="0" hangingPunct="0">
                        <a:lnSpc>
                          <a:spcPct val="100000"/>
                        </a:lnSpc>
                        <a:spcBef>
                          <a:spcPts val="0"/>
                        </a:spcBef>
                        <a:spcAft>
                          <a:spcPts val="0"/>
                        </a:spcAft>
                        <a:buNone/>
                        <a:tabLst/>
                      </a:pPr>
                      <a:r>
                        <a:rPr lang="fr-FR" sz="1300" b="0" i="0" u="none" strike="noStrike" kern="1200" dirty="0">
                          <a:uFillTx/>
                          <a:latin typeface="+mn-lt"/>
                          <a:ea typeface="Noto Sans CJK SC Regular" pitchFamily="2"/>
                          <a:cs typeface="FreeSans" pitchFamily="2"/>
                        </a:rPr>
                        <a:t>Produire une performance optimale mesurable à une échéance </a:t>
                      </a:r>
                      <a:r>
                        <a:rPr lang="fr-FR" sz="1300" b="0" i="0" u="none" strike="noStrike" kern="1200" dirty="0" smtClean="0">
                          <a:uFillTx/>
                          <a:latin typeface="+mn-lt"/>
                          <a:ea typeface="Noto Sans CJK SC Regular" pitchFamily="2"/>
                          <a:cs typeface="FreeSans" pitchFamily="2"/>
                        </a:rPr>
                        <a:t>donnée.</a:t>
                      </a:r>
                      <a:endParaRPr lang="fr-FR" sz="1300" b="0" i="0" u="none" strike="noStrike" kern="1200" dirty="0">
                        <a:uFillTx/>
                        <a:latin typeface="+mn-lt"/>
                        <a:ea typeface="Noto Sans CJK SC Regular" pitchFamily="2"/>
                        <a:cs typeface="FreeSans" pitchFamily="2"/>
                      </a:endParaRPr>
                    </a:p>
                    <a:p>
                      <a:pPr marL="0" marR="0" lvl="0" indent="0" algn="just" rtl="0" hangingPunct="1">
                        <a:lnSpc>
                          <a:spcPct val="100000"/>
                        </a:lnSpc>
                        <a:spcBef>
                          <a:spcPts val="600"/>
                        </a:spcBef>
                        <a:spcAft>
                          <a:spcPts val="600"/>
                        </a:spcAft>
                        <a:buNone/>
                        <a:tabLst>
                          <a:tab pos="0" algn="l"/>
                        </a:tabLst>
                      </a:pPr>
                      <a:r>
                        <a:rPr lang="fr-FR" sz="1300" b="0" i="0" u="none" strike="noStrike" kern="1200" spc="0" baseline="0" dirty="0">
                          <a:solidFill>
                            <a:srgbClr val="000000"/>
                          </a:solidFill>
                          <a:latin typeface="+mn-lt"/>
                          <a:ea typeface="MS PGothic" pitchFamily="49"/>
                          <a:cs typeface="FreeSans" pitchFamily="2"/>
                        </a:rPr>
                        <a:t>Activité support  : </a:t>
                      </a:r>
                      <a:r>
                        <a:rPr lang="fr-FR" sz="1300" b="0" i="0" u="none" strike="noStrike" kern="1200" spc="0" baseline="0" dirty="0" smtClean="0">
                          <a:solidFill>
                            <a:srgbClr val="000000"/>
                          </a:solidFill>
                          <a:latin typeface="+mn-lt"/>
                          <a:ea typeface="MS PGothic" pitchFamily="49"/>
                          <a:cs typeface="FreeSans" pitchFamily="2"/>
                        </a:rPr>
                        <a:t>demi-fond.</a:t>
                      </a:r>
                      <a:endParaRPr lang="fr-FR" sz="1300" b="0" i="0" u="none" strike="noStrike" kern="1200" spc="0" baseline="0" dirty="0">
                        <a:solidFill>
                          <a:srgbClr val="000000"/>
                        </a:solidFill>
                        <a:latin typeface="+mn-lt"/>
                        <a:ea typeface="MS PGothic" pitchFamily="49"/>
                        <a:cs typeface="FreeSans" pitchFamily="2"/>
                      </a:endParaRPr>
                    </a:p>
                    <a:p>
                      <a:pPr marL="0" marR="0" lvl="0" indent="0" algn="just" rtl="0" hangingPunct="1">
                        <a:lnSpc>
                          <a:spcPct val="100000"/>
                        </a:lnSpc>
                        <a:spcBef>
                          <a:spcPts val="600"/>
                        </a:spcBef>
                        <a:spcAft>
                          <a:spcPts val="600"/>
                        </a:spcAft>
                        <a:buNone/>
                        <a:tabLst>
                          <a:tab pos="0" algn="l"/>
                        </a:tabLst>
                      </a:pPr>
                      <a:r>
                        <a:rPr lang="fr-FR" sz="1300" b="1" i="0" u="none" strike="noStrike" kern="1200" spc="0" baseline="0" dirty="0">
                          <a:solidFill>
                            <a:srgbClr val="000000"/>
                          </a:solidFill>
                          <a:latin typeface="+mn-lt"/>
                          <a:ea typeface="MS PGothic" pitchFamily="49"/>
                          <a:cs typeface="FreeSans" pitchFamily="2"/>
                        </a:rPr>
                        <a:t>Compétence </a:t>
                      </a:r>
                      <a:r>
                        <a:rPr lang="fr-FR" sz="1300" b="1" i="0" u="none" strike="noStrike" kern="1200" spc="0" baseline="0" dirty="0" smtClean="0">
                          <a:solidFill>
                            <a:srgbClr val="000000"/>
                          </a:solidFill>
                          <a:latin typeface="+mn-lt"/>
                          <a:ea typeface="MS PGothic" pitchFamily="49"/>
                          <a:cs typeface="FreeSans" pitchFamily="2"/>
                        </a:rPr>
                        <a:t>travaillée :</a:t>
                      </a:r>
                      <a:endParaRPr lang="fr-FR" sz="1300" b="1" i="0" u="none" strike="noStrike" kern="1200" spc="0" baseline="0" dirty="0">
                        <a:solidFill>
                          <a:srgbClr val="000000"/>
                        </a:solidFill>
                        <a:latin typeface="+mn-lt"/>
                        <a:ea typeface="MS PGothic" pitchFamily="49"/>
                        <a:cs typeface="FreeSans" pitchFamily="2"/>
                      </a:endParaRPr>
                    </a:p>
                    <a:p>
                      <a:pPr lvl="0">
                        <a:lnSpc>
                          <a:spcPct val="100000"/>
                        </a:lnSpc>
                      </a:pPr>
                      <a:r>
                        <a:rPr lang="fr-FR" sz="1300" b="0" u="none" kern="1200" dirty="0">
                          <a:solidFill>
                            <a:srgbClr val="000000"/>
                          </a:solidFill>
                          <a:latin typeface="+mn-lt"/>
                        </a:rPr>
                        <a:t>Réaliser la meilleure performance sur un temps cumulé total de 13 minutes 30 dans un enchaînement de deux courses de durée différente, multiple d’ 1’30 en maîtrisant  différentes allures.</a:t>
                      </a:r>
                    </a:p>
                    <a:p>
                      <a:pPr lvl="0">
                        <a:lnSpc>
                          <a:spcPct val="100000"/>
                        </a:lnSpc>
                      </a:pPr>
                      <a:r>
                        <a:rPr lang="fr-FR" sz="1300" b="0" u="none" kern="1200" dirty="0">
                          <a:solidFill>
                            <a:srgbClr val="000000"/>
                          </a:solidFill>
                          <a:latin typeface="+mn-lt"/>
                        </a:rPr>
                        <a:t>Construire collectivement un projet de course et le réussir à </a:t>
                      </a:r>
                      <a:r>
                        <a:rPr lang="fr-FR" sz="1300" b="0" u="none" kern="1200" dirty="0" smtClean="0">
                          <a:solidFill>
                            <a:srgbClr val="000000"/>
                          </a:solidFill>
                          <a:latin typeface="+mn-lt"/>
                        </a:rPr>
                        <a:t>1 km/h </a:t>
                      </a:r>
                      <a:r>
                        <a:rPr lang="fr-FR" sz="1300" b="0" u="none" kern="1200" dirty="0">
                          <a:solidFill>
                            <a:srgbClr val="000000"/>
                          </a:solidFill>
                          <a:latin typeface="+mn-lt"/>
                        </a:rPr>
                        <a:t>près (utiliser des relevés d’informations</a:t>
                      </a:r>
                      <a:r>
                        <a:rPr lang="fr-FR" sz="1300" b="0" u="none" kern="1200" dirty="0" smtClean="0">
                          <a:solidFill>
                            <a:srgbClr val="000000"/>
                          </a:solidFill>
                          <a:latin typeface="+mn-lt"/>
                        </a:rPr>
                        <a:t>).</a:t>
                      </a:r>
                      <a:endParaRPr lang="fr-FR" sz="1300" b="0" u="none" kern="1200" dirty="0">
                        <a:solidFill>
                          <a:srgbClr val="000000"/>
                        </a:solidFill>
                        <a:latin typeface="+mn-lt"/>
                      </a:endParaRPr>
                    </a:p>
                    <a:p>
                      <a:pPr lvl="0">
                        <a:lnSpc>
                          <a:spcPct val="100000"/>
                        </a:lnSpc>
                      </a:pPr>
                      <a:endParaRPr lang="fr-FR" sz="1300" dirty="0">
                        <a:latin typeface="+mn-lt"/>
                      </a:endParaRPr>
                    </a:p>
                  </a:txBody>
                  <a:tcPr marL="82953" marR="82953" marT="41476" marB="41476">
                    <a:lnL w="12701" cap="flat" cmpd="sng" algn="ctr">
                      <a:solidFill>
                        <a:srgbClr val="000000"/>
                      </a:solidFill>
                      <a:prstDash val="solid"/>
                      <a:round/>
                      <a:headEnd type="none" w="med" len="med"/>
                      <a:tailEnd type="none" w="med" len="med"/>
                    </a:lnL>
                    <a:lnT w="12701" cap="flat" cmpd="sng" algn="ctr">
                      <a:solidFill>
                        <a:srgbClr val="000000"/>
                      </a:solidFill>
                      <a:prstDash val="solid"/>
                      <a:round/>
                      <a:headEnd type="none" w="med" len="med"/>
                      <a:tailEnd type="none" w="med" len="med"/>
                    </a:lnT>
                    <a:solidFill>
                      <a:srgbClr val="FFFFFF"/>
                    </a:solidFill>
                  </a:tcPr>
                </a:tc>
                <a:tc>
                  <a:txBody>
                    <a:bodyPr/>
                    <a:lstStyle/>
                    <a:p>
                      <a:pPr lvl="0"/>
                      <a:endParaRPr lang="fr-FR" sz="1300" dirty="0">
                        <a:latin typeface="+mn-lt"/>
                      </a:endParaRPr>
                    </a:p>
                  </a:txBody>
                  <a:tcPr marL="82953" marR="82953" marT="41476" marB="41476">
                    <a:lnR w="12701" cap="flat" cmpd="sng" algn="ctr">
                      <a:solidFill>
                        <a:srgbClr val="000000"/>
                      </a:solidFill>
                      <a:prstDash val="solid"/>
                      <a:round/>
                      <a:headEnd type="none" w="med" len="med"/>
                      <a:tailEnd type="none" w="med" len="med"/>
                    </a:lnR>
                    <a:lnT w="12701" cap="flat" cmpd="sng" algn="ctr">
                      <a:solidFill>
                        <a:srgbClr val="000000"/>
                      </a:solidFill>
                      <a:prstDash val="solid"/>
                      <a:round/>
                      <a:headEnd type="none" w="med" len="med"/>
                      <a:tailEnd type="none" w="med" len="med"/>
                    </a:lnT>
                    <a:solidFill>
                      <a:srgbClr val="FFFFFF"/>
                    </a:solidFill>
                  </a:tcPr>
                </a:tc>
                <a:extLst>
                  <a:ext uri="{0D108BD9-81ED-4DB2-BD59-A6C34878D82A}">
                    <a16:rowId xmlns:a16="http://schemas.microsoft.com/office/drawing/2014/main" val="2167116012"/>
                  </a:ext>
                </a:extLst>
              </a:tr>
              <a:tr h="2772805">
                <a:tc>
                  <a:txBody>
                    <a:bodyPr/>
                    <a:lstStyle/>
                    <a:p>
                      <a:pPr lvl="0">
                        <a:lnSpc>
                          <a:spcPct val="100000"/>
                        </a:lnSpc>
                      </a:pPr>
                      <a:r>
                        <a:rPr lang="fr-FR" sz="1300" b="1" i="0" u="none" strike="noStrike" kern="1200" spc="0" baseline="0" dirty="0">
                          <a:solidFill>
                            <a:srgbClr val="000000"/>
                          </a:solidFill>
                          <a:latin typeface="+mn-lt"/>
                        </a:rPr>
                        <a:t>Principaux objectifs de la période:</a:t>
                      </a:r>
                    </a:p>
                    <a:p>
                      <a:pPr lvl="0">
                        <a:lnSpc>
                          <a:spcPct val="100000"/>
                        </a:lnSpc>
                      </a:pPr>
                      <a:endParaRPr lang="fr-FR" sz="1300" kern="1200" dirty="0">
                        <a:solidFill>
                          <a:srgbClr val="000000"/>
                        </a:solidFill>
                        <a:latin typeface="+mn-lt"/>
                      </a:endParaRPr>
                    </a:p>
                    <a:p>
                      <a:pPr lvl="0">
                        <a:lnSpc>
                          <a:spcPct val="100000"/>
                        </a:lnSpc>
                      </a:pPr>
                      <a:r>
                        <a:rPr lang="fr-FR" sz="1300" kern="1200" dirty="0">
                          <a:solidFill>
                            <a:srgbClr val="000000"/>
                          </a:solidFill>
                          <a:latin typeface="+mn-lt"/>
                        </a:rPr>
                        <a:t>1-</a:t>
                      </a:r>
                      <a:r>
                        <a:rPr lang="fr-FR" sz="1300" kern="1200" baseline="0" dirty="0">
                          <a:solidFill>
                            <a:srgbClr val="000000"/>
                          </a:solidFill>
                          <a:latin typeface="+mn-lt"/>
                        </a:rPr>
                        <a:t> </a:t>
                      </a:r>
                      <a:r>
                        <a:rPr lang="fr-FR" sz="1300" kern="1200" dirty="0">
                          <a:solidFill>
                            <a:srgbClr val="000000"/>
                          </a:solidFill>
                          <a:latin typeface="+mn-lt"/>
                        </a:rPr>
                        <a:t> Gérer son effort, faire des choix pour réaliser la meilleure </a:t>
                      </a:r>
                      <a:r>
                        <a:rPr lang="fr-FR" sz="1300" kern="1200" dirty="0" smtClean="0">
                          <a:solidFill>
                            <a:srgbClr val="000000"/>
                          </a:solidFill>
                          <a:latin typeface="+mn-lt"/>
                        </a:rPr>
                        <a:t>performance.</a:t>
                      </a:r>
                    </a:p>
                    <a:p>
                      <a:pPr lvl="0">
                        <a:lnSpc>
                          <a:spcPct val="100000"/>
                        </a:lnSpc>
                      </a:pPr>
                      <a:endParaRPr lang="fr-FR" sz="1300" kern="1200" dirty="0">
                        <a:solidFill>
                          <a:srgbClr val="000000"/>
                        </a:solidFill>
                        <a:latin typeface="+mn-lt"/>
                      </a:endParaRPr>
                    </a:p>
                    <a:p>
                      <a:pPr lvl="0">
                        <a:lnSpc>
                          <a:spcPct val="100000"/>
                        </a:lnSpc>
                      </a:pPr>
                      <a:r>
                        <a:rPr lang="fr-FR" sz="1300" kern="1200" dirty="0" smtClean="0">
                          <a:solidFill>
                            <a:srgbClr val="000000"/>
                          </a:solidFill>
                          <a:latin typeface="+mn-lt"/>
                        </a:rPr>
                        <a:t>2-</a:t>
                      </a:r>
                      <a:r>
                        <a:rPr lang="fr-FR" sz="1300" kern="1200" baseline="0" dirty="0" smtClean="0">
                          <a:solidFill>
                            <a:srgbClr val="000000"/>
                          </a:solidFill>
                          <a:latin typeface="+mn-lt"/>
                        </a:rPr>
                        <a:t> </a:t>
                      </a:r>
                      <a:r>
                        <a:rPr lang="fr-FR" sz="1300" kern="1200" dirty="0" smtClean="0">
                          <a:solidFill>
                            <a:srgbClr val="000000"/>
                          </a:solidFill>
                          <a:latin typeface="+mn-lt"/>
                        </a:rPr>
                        <a:t> </a:t>
                      </a:r>
                      <a:r>
                        <a:rPr lang="fr-FR" sz="1300" kern="1200" dirty="0">
                          <a:solidFill>
                            <a:srgbClr val="000000"/>
                          </a:solidFill>
                          <a:latin typeface="+mn-lt"/>
                        </a:rPr>
                        <a:t>S’engager dans un programme de préparation individuel ou </a:t>
                      </a:r>
                      <a:r>
                        <a:rPr lang="fr-FR" sz="1300" kern="1200" dirty="0" smtClean="0">
                          <a:solidFill>
                            <a:srgbClr val="000000"/>
                          </a:solidFill>
                          <a:latin typeface="+mn-lt"/>
                        </a:rPr>
                        <a:t>collectif.</a:t>
                      </a:r>
                    </a:p>
                    <a:p>
                      <a:pPr lvl="0">
                        <a:lnSpc>
                          <a:spcPct val="100000"/>
                        </a:lnSpc>
                      </a:pPr>
                      <a:endParaRPr lang="fr-FR" sz="1300" kern="1200" dirty="0" smtClean="0">
                        <a:solidFill>
                          <a:srgbClr val="000000"/>
                        </a:solidFill>
                        <a:latin typeface="+mn-lt"/>
                      </a:endParaRPr>
                    </a:p>
                    <a:p>
                      <a:pPr lvl="0">
                        <a:lnSpc>
                          <a:spcPct val="100000"/>
                        </a:lnSpc>
                      </a:pPr>
                      <a:endParaRPr lang="fr-FR" sz="1300" kern="1200" dirty="0">
                        <a:solidFill>
                          <a:srgbClr val="000000"/>
                        </a:solidFill>
                        <a:latin typeface="+mn-lt"/>
                      </a:endParaRPr>
                    </a:p>
                    <a:p>
                      <a:pPr lvl="0">
                        <a:lnSpc>
                          <a:spcPct val="100000"/>
                        </a:lnSpc>
                      </a:pPr>
                      <a:r>
                        <a:rPr lang="fr-FR" sz="1300" kern="1200" dirty="0" smtClean="0">
                          <a:solidFill>
                            <a:srgbClr val="000000"/>
                          </a:solidFill>
                          <a:latin typeface="+mn-lt"/>
                        </a:rPr>
                        <a:t>3-  </a:t>
                      </a:r>
                      <a:r>
                        <a:rPr lang="fr-FR" sz="1300" kern="1200" dirty="0">
                          <a:solidFill>
                            <a:srgbClr val="000000"/>
                          </a:solidFill>
                          <a:latin typeface="+mn-lt"/>
                        </a:rPr>
                        <a:t>Aider ses camarades et assumer différents rôles sociaux (organisateur, observateur,  coach, collecteur d’informations</a:t>
                      </a:r>
                      <a:r>
                        <a:rPr lang="fr-FR" sz="1300" kern="1200" dirty="0" smtClean="0">
                          <a:solidFill>
                            <a:srgbClr val="000000"/>
                          </a:solidFill>
                          <a:latin typeface="+mn-lt"/>
                        </a:rPr>
                        <a:t>…).</a:t>
                      </a:r>
                      <a:endParaRPr lang="fr-FR" sz="1300" dirty="0">
                        <a:latin typeface="+mn-lt"/>
                      </a:endParaRPr>
                    </a:p>
                  </a:txBody>
                  <a:tcPr marL="82953" marR="82953" marT="41476" marB="41476">
                    <a:lnL w="12701" cap="flat" cmpd="sng" algn="ctr">
                      <a:solidFill>
                        <a:srgbClr val="000000"/>
                      </a:solidFill>
                      <a:prstDash val="solid"/>
                      <a:round/>
                      <a:headEnd type="none" w="med" len="med"/>
                      <a:tailEnd type="none" w="med" len="med"/>
                    </a:lnL>
                    <a:lnB w="12701" cap="flat" cmpd="sng" algn="ctr">
                      <a:solidFill>
                        <a:srgbClr val="000000"/>
                      </a:solidFill>
                      <a:prstDash val="solid"/>
                      <a:round/>
                      <a:headEnd type="none" w="med" len="med"/>
                      <a:tailEnd type="none" w="med" len="med"/>
                    </a:lnB>
                    <a:solidFill>
                      <a:srgbClr val="FFFFFF"/>
                    </a:solidFill>
                  </a:tcPr>
                </a:tc>
                <a:tc>
                  <a:txBody>
                    <a:bodyPr/>
                    <a:lstStyle/>
                    <a:p>
                      <a:pPr marL="0" marR="0" lvl="0" indent="0" algn="l" rtl="0" hangingPunct="1">
                        <a:lnSpc>
                          <a:spcPct val="100000"/>
                        </a:lnSpc>
                        <a:spcBef>
                          <a:spcPts val="600"/>
                        </a:spcBef>
                        <a:spcAft>
                          <a:spcPts val="600"/>
                        </a:spcAft>
                        <a:buNone/>
                        <a:tabLst/>
                      </a:pPr>
                      <a:endParaRPr lang="fr-FR" sz="1300" b="0" i="0" u="none" strike="noStrike" kern="1200" spc="0" baseline="0" dirty="0">
                        <a:solidFill>
                          <a:srgbClr val="000000"/>
                        </a:solidFill>
                        <a:latin typeface="+mn-lt"/>
                        <a:ea typeface="MS PGothic" pitchFamily="49"/>
                        <a:cs typeface="FreeSans" pitchFamily="2"/>
                      </a:endParaRPr>
                    </a:p>
                    <a:p>
                      <a:pPr marL="0" marR="0" lvl="0" indent="0" algn="l" rtl="0" hangingPunct="1">
                        <a:lnSpc>
                          <a:spcPct val="100000"/>
                        </a:lnSpc>
                        <a:spcBef>
                          <a:spcPts val="600"/>
                        </a:spcBef>
                        <a:spcAft>
                          <a:spcPts val="600"/>
                        </a:spcAft>
                        <a:buNone/>
                        <a:tabLst/>
                      </a:pPr>
                      <a:r>
                        <a:rPr lang="fr-FR" sz="1300" b="0" i="0" u="none" strike="noStrike" kern="1200" spc="0" baseline="0" dirty="0">
                          <a:solidFill>
                            <a:srgbClr val="000000"/>
                          </a:solidFill>
                          <a:latin typeface="+mn-lt"/>
                          <a:ea typeface="MS PGothic" pitchFamily="49"/>
                          <a:cs typeface="FreeSans" pitchFamily="2"/>
                        </a:rPr>
                        <a:t>1-  </a:t>
                      </a:r>
                      <a:r>
                        <a:rPr lang="fr-FR" sz="1300" b="0" i="0" u="none" strike="noStrike" kern="1200" spc="0" baseline="0" dirty="0" smtClean="0">
                          <a:solidFill>
                            <a:srgbClr val="000000"/>
                          </a:solidFill>
                          <a:latin typeface="+mn-lt"/>
                          <a:ea typeface="MS PGothic" pitchFamily="49"/>
                          <a:cs typeface="FreeSans" pitchFamily="2"/>
                        </a:rPr>
                        <a:t>Insuffisant </a:t>
                      </a:r>
                      <a:r>
                        <a:rPr lang="fr-FR" sz="1300" b="0" i="0" u="none" strike="noStrike" kern="1200" spc="0" baseline="0" dirty="0">
                          <a:solidFill>
                            <a:srgbClr val="000000"/>
                          </a:solidFill>
                          <a:latin typeface="+mn-lt"/>
                          <a:ea typeface="MS PGothic" pitchFamily="49"/>
                          <a:cs typeface="FreeSans" pitchFamily="2"/>
                        </a:rPr>
                        <a:t>: </a:t>
                      </a:r>
                      <a:r>
                        <a:rPr lang="fr-FR" sz="1300" b="0" i="0" u="none" strike="noStrike" kern="1200" spc="0" baseline="0" dirty="0">
                          <a:solidFill>
                            <a:srgbClr val="000000"/>
                          </a:solidFill>
                          <a:latin typeface="+mn-lt"/>
                          <a:ea typeface="+mn-ea"/>
                          <a:cs typeface="+mn-cs"/>
                        </a:rPr>
                        <a:t>m</a:t>
                      </a:r>
                      <a:r>
                        <a:rPr lang="fr-FR" sz="1300" b="0" kern="1200" dirty="0" smtClean="0">
                          <a:solidFill>
                            <a:srgbClr val="000000"/>
                          </a:solidFill>
                          <a:latin typeface="+mn-lt"/>
                        </a:rPr>
                        <a:t>odifie </a:t>
                      </a:r>
                      <a:r>
                        <a:rPr lang="fr-FR" sz="1300" b="0" kern="1200" dirty="0">
                          <a:solidFill>
                            <a:srgbClr val="000000"/>
                          </a:solidFill>
                          <a:latin typeface="+mn-lt"/>
                        </a:rPr>
                        <a:t>fréquemment son allure de course.</a:t>
                      </a:r>
                    </a:p>
                    <a:p>
                      <a:pPr marL="0" marR="0" lvl="0" indent="0" algn="just" rtl="0" hangingPunct="1">
                        <a:lnSpc>
                          <a:spcPct val="100000"/>
                        </a:lnSpc>
                        <a:spcBef>
                          <a:spcPts val="600"/>
                        </a:spcBef>
                        <a:spcAft>
                          <a:spcPts val="600"/>
                        </a:spcAft>
                        <a:buNone/>
                        <a:tabLst/>
                      </a:pPr>
                      <a:r>
                        <a:rPr lang="fr-FR" sz="1300" b="0" i="0" u="none" strike="noStrike" kern="1200" spc="0" baseline="0" dirty="0">
                          <a:solidFill>
                            <a:srgbClr val="000000"/>
                          </a:solidFill>
                          <a:latin typeface="+mn-lt"/>
                        </a:rPr>
                        <a:t>2- </a:t>
                      </a:r>
                      <a:r>
                        <a:rPr lang="fr-FR" sz="1300" b="0" i="0" u="none" strike="noStrike" kern="1200" spc="0" baseline="0" dirty="0" smtClean="0">
                          <a:solidFill>
                            <a:srgbClr val="000000"/>
                          </a:solidFill>
                          <a:latin typeface="+mn-lt"/>
                        </a:rPr>
                        <a:t>Fragile : </a:t>
                      </a:r>
                      <a:r>
                        <a:rPr lang="fr-FR" sz="1300" b="0" i="0" u="none" strike="noStrike" kern="1200" spc="0" baseline="0" dirty="0">
                          <a:solidFill>
                            <a:srgbClr val="000000"/>
                          </a:solidFill>
                          <a:latin typeface="+mn-lt"/>
                        </a:rPr>
                        <a:t>p</a:t>
                      </a:r>
                      <a:r>
                        <a:rPr lang="fr-FR" sz="1300" b="0" kern="1200" dirty="0" smtClean="0">
                          <a:solidFill>
                            <a:srgbClr val="000000"/>
                          </a:solidFill>
                          <a:latin typeface="+mn-lt"/>
                        </a:rPr>
                        <a:t>lanifie </a:t>
                      </a:r>
                      <a:r>
                        <a:rPr lang="fr-FR" sz="1300" b="0" kern="1200" dirty="0">
                          <a:solidFill>
                            <a:srgbClr val="000000"/>
                          </a:solidFill>
                          <a:latin typeface="+mn-lt"/>
                        </a:rPr>
                        <a:t>et réalise des projets de course pas nécessairement adaptés à son niveau.</a:t>
                      </a:r>
                    </a:p>
                    <a:p>
                      <a:pPr marL="0" marR="0" lvl="0" indent="0" algn="just" rtl="0" hangingPunct="1">
                        <a:lnSpc>
                          <a:spcPct val="100000"/>
                        </a:lnSpc>
                        <a:spcBef>
                          <a:spcPts val="600"/>
                        </a:spcBef>
                        <a:spcAft>
                          <a:spcPts val="600"/>
                        </a:spcAft>
                        <a:buNone/>
                        <a:tabLst/>
                      </a:pPr>
                      <a:endParaRPr lang="fr-FR" sz="1300" b="0" i="0" u="none" strike="noStrike" kern="1200" spc="0" baseline="0" dirty="0" smtClean="0">
                        <a:solidFill>
                          <a:srgbClr val="000000"/>
                        </a:solidFill>
                        <a:latin typeface="+mn-lt"/>
                      </a:endParaRPr>
                    </a:p>
                    <a:p>
                      <a:pPr marL="0" marR="0" lvl="0" indent="0" algn="just" rtl="0" hangingPunct="1">
                        <a:lnSpc>
                          <a:spcPct val="100000"/>
                        </a:lnSpc>
                        <a:spcBef>
                          <a:spcPts val="600"/>
                        </a:spcBef>
                        <a:spcAft>
                          <a:spcPts val="600"/>
                        </a:spcAft>
                        <a:buNone/>
                        <a:tabLst/>
                      </a:pPr>
                      <a:r>
                        <a:rPr lang="fr-FR" sz="1300" b="0" i="0" u="none" strike="noStrike" kern="1200" spc="0" baseline="0" dirty="0" smtClean="0">
                          <a:solidFill>
                            <a:srgbClr val="000000"/>
                          </a:solidFill>
                          <a:latin typeface="+mn-lt"/>
                        </a:rPr>
                        <a:t>3-  Satisfaisant : collecte </a:t>
                      </a:r>
                      <a:r>
                        <a:rPr lang="fr-FR" sz="1300" b="0" i="0" u="none" strike="noStrike" kern="1200" spc="0" baseline="0" dirty="0">
                          <a:solidFill>
                            <a:srgbClr val="000000"/>
                          </a:solidFill>
                          <a:latin typeface="+mn-lt"/>
                        </a:rPr>
                        <a:t>et restitue  les données de course de son camarade sans l’aider à les exploiter pour améliorer son projet.</a:t>
                      </a:r>
                      <a:endParaRPr lang="fr-FR" sz="1300" b="0" i="0" u="none" strike="noStrike" kern="1200" spc="0" baseline="0" dirty="0">
                        <a:solidFill>
                          <a:srgbClr val="000000"/>
                        </a:solidFill>
                        <a:latin typeface="+mn-lt"/>
                        <a:ea typeface="MS PGothic" pitchFamily="49"/>
                        <a:cs typeface="FreeSans" pitchFamily="2"/>
                      </a:endParaRPr>
                    </a:p>
                  </a:txBody>
                  <a:tcPr marL="82953" marR="82953" marT="41476" marB="41476">
                    <a:lnR w="12701" cap="flat" cmpd="sng" algn="ctr">
                      <a:solidFill>
                        <a:srgbClr val="000000"/>
                      </a:solidFill>
                      <a:prstDash val="solid"/>
                      <a:round/>
                      <a:headEnd type="none" w="med" len="med"/>
                      <a:tailEnd type="none" w="med" len="med"/>
                    </a:lnR>
                    <a:lnB w="12701" cap="flat" cmpd="sng" algn="ctr">
                      <a:solidFill>
                        <a:srgbClr val="000000"/>
                      </a:solidFill>
                      <a:prstDash val="solid"/>
                      <a:round/>
                      <a:headEnd type="none" w="med" len="med"/>
                      <a:tailEnd type="none" w="med" len="med"/>
                    </a:lnB>
                    <a:solidFill>
                      <a:srgbClr val="FFFFFF"/>
                    </a:solidFill>
                  </a:tcPr>
                </a:tc>
                <a:extLst>
                  <a:ext uri="{0D108BD9-81ED-4DB2-BD59-A6C34878D82A}">
                    <a16:rowId xmlns:a16="http://schemas.microsoft.com/office/drawing/2014/main" val="22390093"/>
                  </a:ext>
                </a:extLst>
              </a:tr>
            </a:tbl>
          </a:graphicData>
        </a:graphic>
      </p:graphicFrame>
      <p:sp>
        <p:nvSpPr>
          <p:cNvPr id="3" name="Titre 1"/>
          <p:cNvSpPr txBox="1"/>
          <p:nvPr/>
        </p:nvSpPr>
        <p:spPr>
          <a:xfrm>
            <a:off x="1775868" y="102947"/>
            <a:ext cx="4448299" cy="335028"/>
          </a:xfrm>
          <a:prstGeom prst="rect">
            <a:avLst/>
          </a:prstGeom>
          <a:noFill/>
          <a:ln cap="flat">
            <a:noFill/>
          </a:ln>
        </p:spPr>
        <p:txBody>
          <a:bodyPr vert="horz" wrap="square" lIns="0" tIns="0" rIns="0" bIns="0" anchor="ctr" anchorCtr="1" compatLnSpc="1">
            <a:spAutoFit/>
          </a:bodyPr>
          <a:lstStyle/>
          <a:p>
            <a:pPr defTabSz="829544" hangingPunct="0">
              <a:defRPr sz="1800" b="0" i="0" u="none" strike="noStrike" kern="0" cap="none" spc="0" baseline="0">
                <a:solidFill>
                  <a:srgbClr val="000000"/>
                </a:solidFill>
                <a:uFillTx/>
              </a:defRPr>
            </a:pPr>
            <a:r>
              <a:rPr lang="fr-FR" sz="2177" dirty="0" smtClean="0">
                <a:solidFill>
                  <a:srgbClr val="9900FF"/>
                </a:solidFill>
                <a:latin typeface="+mj-lt"/>
              </a:rPr>
              <a:t>Exemple</a:t>
            </a:r>
            <a:r>
              <a:rPr lang="fr-FR" sz="2177" dirty="0">
                <a:solidFill>
                  <a:srgbClr val="9900FF"/>
                </a:solidFill>
                <a:latin typeface="+mj-lt"/>
              </a:rPr>
              <a:t> : en EPS, sur un niveau </a:t>
            </a:r>
            <a:r>
              <a:rPr lang="fr-FR" sz="2177" dirty="0" smtClean="0">
                <a:solidFill>
                  <a:srgbClr val="9900FF"/>
                </a:solidFill>
                <a:latin typeface="+mj-lt"/>
              </a:rPr>
              <a:t> 5</a:t>
            </a:r>
            <a:r>
              <a:rPr lang="fr-FR" sz="2177" baseline="30000" dirty="0" smtClean="0">
                <a:solidFill>
                  <a:srgbClr val="9900FF"/>
                </a:solidFill>
                <a:latin typeface="+mj-lt"/>
              </a:rPr>
              <a:t>e</a:t>
            </a:r>
            <a:endParaRPr lang="fr-FR" sz="2177" dirty="0">
              <a:solidFill>
                <a:srgbClr val="9900FF"/>
              </a:solidFill>
              <a:latin typeface="+mj-lt"/>
            </a:endParaRPr>
          </a:p>
        </p:txBody>
      </p:sp>
      <p:cxnSp>
        <p:nvCxnSpPr>
          <p:cNvPr id="5" name="Connecteur droit 4"/>
          <p:cNvCxnSpPr>
            <a:endCxn id="2" idx="2"/>
          </p:cNvCxnSpPr>
          <p:nvPr/>
        </p:nvCxnSpPr>
        <p:spPr>
          <a:xfrm flipH="1">
            <a:off x="6224167" y="609600"/>
            <a:ext cx="2462" cy="614283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214146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txBox="1">
            <a:spLocks noGrp="1"/>
          </p:cNvSpPr>
          <p:nvPr>
            <p:ph type="title" idx="4294967295"/>
          </p:nvPr>
        </p:nvSpPr>
        <p:spPr>
          <a:xfrm>
            <a:off x="1980739" y="429610"/>
            <a:ext cx="8229627" cy="393890"/>
          </a:xfrm>
        </p:spPr>
        <p:txBody>
          <a:bodyPr>
            <a:spAutoFit/>
          </a:bodyPr>
          <a:lstStyle/>
          <a:p>
            <a:pPr lvl="0"/>
            <a:r>
              <a:rPr lang="fr-FR" sz="2177" dirty="0" smtClean="0">
                <a:solidFill>
                  <a:srgbClr val="9900FF"/>
                </a:solidFill>
              </a:rPr>
              <a:t>Exemple</a:t>
            </a:r>
            <a:r>
              <a:rPr lang="fr-FR" sz="2177" dirty="0">
                <a:solidFill>
                  <a:srgbClr val="9900FF"/>
                </a:solidFill>
              </a:rPr>
              <a:t> : en </a:t>
            </a:r>
            <a:r>
              <a:rPr lang="fr-FR" sz="2177" dirty="0" smtClean="0">
                <a:solidFill>
                  <a:srgbClr val="9900FF"/>
                </a:solidFill>
              </a:rPr>
              <a:t>arts plastiques, </a:t>
            </a:r>
            <a:r>
              <a:rPr lang="fr-FR" sz="2177" dirty="0">
                <a:solidFill>
                  <a:srgbClr val="9900FF"/>
                </a:solidFill>
              </a:rPr>
              <a:t>sur un niveau </a:t>
            </a:r>
            <a:r>
              <a:rPr lang="fr-FR" sz="2177" dirty="0" smtClean="0">
                <a:solidFill>
                  <a:srgbClr val="9900FF"/>
                </a:solidFill>
              </a:rPr>
              <a:t>6</a:t>
            </a:r>
            <a:r>
              <a:rPr lang="fr-FR" sz="2177" baseline="30000" dirty="0">
                <a:solidFill>
                  <a:srgbClr val="9900FF"/>
                </a:solidFill>
              </a:rPr>
              <a:t>e</a:t>
            </a:r>
            <a:endParaRPr lang="fr-FR" sz="2177" dirty="0">
              <a:solidFill>
                <a:srgbClr val="9900FF"/>
              </a:solidFill>
            </a:endParaRPr>
          </a:p>
        </p:txBody>
      </p:sp>
      <p:sp>
        <p:nvSpPr>
          <p:cNvPr id="3" name=" 2"/>
          <p:cNvSpPr txBox="1">
            <a:spLocks noGrp="1"/>
          </p:cNvSpPr>
          <p:nvPr>
            <p:ph type="subTitle" idx="4294967295"/>
          </p:nvPr>
        </p:nvSpPr>
        <p:spPr>
          <a:xfrm>
            <a:off x="2111374" y="2793750"/>
            <a:ext cx="8229627" cy="480131"/>
          </a:xfrm>
        </p:spPr>
        <p:txBody>
          <a:bodyPr anchor="ctr">
            <a:spAutoFit/>
          </a:bodyPr>
          <a:lstStyle/>
          <a:p>
            <a:pPr algn="ctr"/>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2049175635"/>
              </p:ext>
            </p:extLst>
          </p:nvPr>
        </p:nvGraphicFramePr>
        <p:xfrm>
          <a:off x="1980739" y="823500"/>
          <a:ext cx="8286453" cy="5362968"/>
        </p:xfrm>
        <a:graphic>
          <a:graphicData uri="http://schemas.openxmlformats.org/drawingml/2006/table">
            <a:tbl>
              <a:tblPr firstRow="1"/>
              <a:tblGrid>
                <a:gridCol w="4075460">
                  <a:extLst>
                    <a:ext uri="{9D8B030D-6E8A-4147-A177-3AD203B41FA5}">
                      <a16:colId xmlns:a16="http://schemas.microsoft.com/office/drawing/2014/main" val="2864873431"/>
                    </a:ext>
                  </a:extLst>
                </a:gridCol>
                <a:gridCol w="4210993">
                  <a:extLst>
                    <a:ext uri="{9D8B030D-6E8A-4147-A177-3AD203B41FA5}">
                      <a16:colId xmlns:a16="http://schemas.microsoft.com/office/drawing/2014/main" val="1848922821"/>
                    </a:ext>
                  </a:extLst>
                </a:gridCol>
              </a:tblGrid>
              <a:tr h="828220">
                <a:tc>
                  <a:txBody>
                    <a:bodyPr/>
                    <a:lstStyle/>
                    <a:p>
                      <a:pPr marL="0" marR="0" lvl="0" indent="0" rtl="0" hangingPunct="0">
                        <a:lnSpc>
                          <a:spcPct val="100000"/>
                        </a:lnSpc>
                        <a:spcBef>
                          <a:spcPts val="0"/>
                        </a:spcBef>
                        <a:spcAft>
                          <a:spcPts val="0"/>
                        </a:spcAft>
                        <a:buNone/>
                        <a:tabLst/>
                        <a:defRPr sz="1800" b="1"/>
                      </a:pPr>
                      <a:r>
                        <a:rPr lang="fr-FR" sz="1600" b="1" i="0" u="none" strike="noStrike" kern="1200">
                          <a:ln>
                            <a:noFill/>
                          </a:ln>
                          <a:latin typeface="+mn-lt"/>
                          <a:ea typeface="Noto Sans CJK SC Regular" pitchFamily="2"/>
                          <a:cs typeface="FreeSans" pitchFamily="2"/>
                        </a:rPr>
                        <a:t>Principaux éléments du programme travaillés durant la période</a:t>
                      </a:r>
                    </a:p>
                  </a:txBody>
                  <a:tcPr marL="82953" marR="82953" marT="41476" marB="41476"/>
                </a:tc>
                <a:tc>
                  <a:txBody>
                    <a:bodyPr/>
                    <a:lstStyle/>
                    <a:p>
                      <a:pPr marL="0" marR="0" lvl="0" indent="0" rtl="0" hangingPunct="0">
                        <a:lnSpc>
                          <a:spcPct val="100000"/>
                        </a:lnSpc>
                        <a:spcBef>
                          <a:spcPts val="0"/>
                        </a:spcBef>
                        <a:spcAft>
                          <a:spcPts val="0"/>
                        </a:spcAft>
                        <a:buNone/>
                        <a:tabLst/>
                        <a:defRPr sz="1800"/>
                      </a:pPr>
                      <a:r>
                        <a:rPr lang="fr-FR" sz="1600" b="1" i="0" u="none" strike="noStrike" kern="1200">
                          <a:ln>
                            <a:noFill/>
                          </a:ln>
                          <a:latin typeface="+mn-lt"/>
                          <a:ea typeface="Noto Sans CJK SC Regular" pitchFamily="2"/>
                          <a:cs typeface="FreeSans" pitchFamily="2"/>
                        </a:rPr>
                        <a:t>Acquisitions, progrès et difficultés éventuelles</a:t>
                      </a:r>
                    </a:p>
                    <a:p>
                      <a:pPr marL="0" marR="0" lvl="0" indent="0" rtl="0" hangingPunct="0">
                        <a:lnSpc>
                          <a:spcPct val="100000"/>
                        </a:lnSpc>
                        <a:spcBef>
                          <a:spcPts val="0"/>
                        </a:spcBef>
                        <a:spcAft>
                          <a:spcPts val="0"/>
                        </a:spcAft>
                        <a:buNone/>
                        <a:tabLst/>
                        <a:defRPr sz="1800"/>
                      </a:pPr>
                      <a:endParaRPr lang="fr-FR" sz="1600" b="1" i="0" u="none" strike="noStrike" kern="1200">
                        <a:ln>
                          <a:noFill/>
                        </a:ln>
                        <a:latin typeface="+mn-lt"/>
                        <a:ea typeface="Noto Sans CJK SC Regular" pitchFamily="2"/>
                        <a:cs typeface="FreeSans" pitchFamily="2"/>
                      </a:endParaRPr>
                    </a:p>
                  </a:txBody>
                  <a:tcPr marL="82953" marR="82953" marT="41476" marB="41476"/>
                </a:tc>
                <a:extLst>
                  <a:ext uri="{0D108BD9-81ED-4DB2-BD59-A6C34878D82A}">
                    <a16:rowId xmlns:a16="http://schemas.microsoft.com/office/drawing/2014/main" val="4080147645"/>
                  </a:ext>
                </a:extLst>
              </a:tr>
              <a:tr h="4534748">
                <a:tc>
                  <a:txBody>
                    <a:bodyPr/>
                    <a:lstStyle/>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endParaRPr lang="fr-FR" sz="1300" b="1"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La représentation plastique et les dispositifs de représentation</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les différentes catégories d'images, leurs procédés de fabrication, leurs </a:t>
                      </a:r>
                      <a:r>
                        <a:rPr lang="fr-FR" sz="1300" b="0" i="0" u="none" strike="noStrike" kern="1200" spc="0" baseline="0" dirty="0" smtClean="0">
                          <a:ln>
                            <a:noFill/>
                          </a:ln>
                          <a:solidFill>
                            <a:srgbClr val="000000"/>
                          </a:solidFill>
                          <a:latin typeface="+mn-lt"/>
                          <a:ea typeface="MS PGothic" pitchFamily="49"/>
                          <a:cs typeface="Verdana" pitchFamily="34"/>
                        </a:rPr>
                        <a:t>transformations ;</a:t>
                      </a: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a:t>
                      </a:r>
                      <a:r>
                        <a:rPr lang="fr-FR" sz="1300" b="0" i="0" u="none" strike="noStrike" kern="1200" spc="0" baseline="0" dirty="0" smtClean="0">
                          <a:ln>
                            <a:noFill/>
                          </a:ln>
                          <a:solidFill>
                            <a:srgbClr val="000000"/>
                          </a:solidFill>
                          <a:latin typeface="+mn-lt"/>
                          <a:ea typeface="MS PGothic" pitchFamily="49"/>
                          <a:cs typeface="Verdana" pitchFamily="34"/>
                        </a:rPr>
                        <a:t>la </a:t>
                      </a:r>
                      <a:r>
                        <a:rPr lang="fr-FR" sz="1300" b="0" i="0" u="none" strike="noStrike" kern="1200" spc="0" baseline="0" dirty="0">
                          <a:ln>
                            <a:noFill/>
                          </a:ln>
                          <a:solidFill>
                            <a:srgbClr val="000000"/>
                          </a:solidFill>
                          <a:latin typeface="+mn-lt"/>
                          <a:ea typeface="MS PGothic" pitchFamily="49"/>
                          <a:cs typeface="Verdana" pitchFamily="34"/>
                        </a:rPr>
                        <a:t>mise en regard et en </a:t>
                      </a:r>
                      <a:r>
                        <a:rPr lang="fr-FR" sz="1300" b="0" i="0" u="none" strike="noStrike" kern="1200" spc="0" baseline="0" dirty="0" smtClean="0">
                          <a:ln>
                            <a:noFill/>
                          </a:ln>
                          <a:solidFill>
                            <a:srgbClr val="000000"/>
                          </a:solidFill>
                          <a:latin typeface="+mn-lt"/>
                          <a:ea typeface="MS PGothic" pitchFamily="49"/>
                          <a:cs typeface="Verdana" pitchFamily="34"/>
                        </a:rPr>
                        <a:t>espace.</a:t>
                      </a: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La matérialité de la production plastique et la sensibilité aux constituants de l'</a:t>
                      </a:r>
                      <a:r>
                        <a:rPr lang="fr-FR" sz="1300" b="1" i="0" u="none" strike="noStrike" kern="1200" spc="0" baseline="0" dirty="0" err="1">
                          <a:ln>
                            <a:noFill/>
                          </a:ln>
                          <a:solidFill>
                            <a:srgbClr val="000000"/>
                          </a:solidFill>
                          <a:latin typeface="+mn-lt"/>
                          <a:ea typeface="MS PGothic" pitchFamily="49"/>
                          <a:cs typeface="Verdana" pitchFamily="34"/>
                        </a:rPr>
                        <a:t>oeuvre</a:t>
                      </a:r>
                      <a:endParaRPr lang="fr-FR" sz="1300" b="1"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Les qualités physiques des matériaux</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Compétences travaillées : </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expérimenter, produire, </a:t>
                      </a:r>
                      <a:r>
                        <a:rPr lang="fr-FR" sz="1300" b="0" i="0" u="none" strike="noStrike" kern="1200" spc="0" baseline="0" dirty="0" smtClean="0">
                          <a:ln>
                            <a:noFill/>
                          </a:ln>
                          <a:solidFill>
                            <a:srgbClr val="000000"/>
                          </a:solidFill>
                          <a:latin typeface="+mn-lt"/>
                          <a:ea typeface="MS PGothic" pitchFamily="49"/>
                          <a:cs typeface="Verdana" pitchFamily="34"/>
                        </a:rPr>
                        <a:t>créer ;</a:t>
                      </a: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mettre en ouvre un projet </a:t>
                      </a:r>
                      <a:r>
                        <a:rPr lang="fr-FR" sz="1300" b="0" i="0" u="none" strike="noStrike" kern="1200" spc="0" baseline="0" dirty="0" smtClean="0">
                          <a:ln>
                            <a:noFill/>
                          </a:ln>
                          <a:solidFill>
                            <a:srgbClr val="000000"/>
                          </a:solidFill>
                          <a:latin typeface="+mn-lt"/>
                          <a:ea typeface="MS PGothic" pitchFamily="49"/>
                          <a:cs typeface="Verdana" pitchFamily="34"/>
                        </a:rPr>
                        <a:t>artistique ;</a:t>
                      </a:r>
                      <a:endParaRPr lang="fr-FR" sz="1300" b="0" i="0" u="none" strike="noStrike" kern="1200" spc="0" baseline="0" dirty="0">
                        <a:ln>
                          <a:noFill/>
                        </a:ln>
                        <a:solidFill>
                          <a:srgbClr val="000000"/>
                        </a:solidFill>
                        <a:latin typeface="+mn-lt"/>
                        <a:ea typeface="MS PGothic" pitchFamily="49"/>
                        <a:cs typeface="Verdana" pitchFamily="34"/>
                      </a:endParaRP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s'exprimer, analyser sa pratique, celle de ses pairs...</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0" i="0" u="none" strike="noStrike" kern="1200" spc="0" baseline="0" dirty="0">
                          <a:ln>
                            <a:noFill/>
                          </a:ln>
                          <a:solidFill>
                            <a:srgbClr val="000000"/>
                          </a:solidFill>
                          <a:latin typeface="+mn-lt"/>
                          <a:ea typeface="MS PGothic" pitchFamily="49"/>
                          <a:cs typeface="Verdana" pitchFamily="34"/>
                        </a:rPr>
                        <a:t>- </a:t>
                      </a:r>
                      <a:r>
                        <a:rPr lang="fr-FR" sz="1300" b="0" i="0" u="none" strike="noStrike" kern="1200" spc="0" baseline="0" dirty="0" smtClean="0">
                          <a:ln>
                            <a:noFill/>
                          </a:ln>
                          <a:solidFill>
                            <a:srgbClr val="000000"/>
                          </a:solidFill>
                          <a:latin typeface="+mn-lt"/>
                          <a:ea typeface="MS PGothic" pitchFamily="49"/>
                          <a:cs typeface="Verdana" pitchFamily="34"/>
                        </a:rPr>
                        <a:t>se </a:t>
                      </a:r>
                      <a:r>
                        <a:rPr lang="fr-FR" sz="1300" b="0" i="0" u="none" strike="noStrike" kern="1200" spc="0" baseline="0" dirty="0">
                          <a:ln>
                            <a:noFill/>
                          </a:ln>
                          <a:solidFill>
                            <a:srgbClr val="000000"/>
                          </a:solidFill>
                          <a:latin typeface="+mn-lt"/>
                          <a:ea typeface="MS PGothic" pitchFamily="49"/>
                          <a:cs typeface="Verdana" pitchFamily="34"/>
                        </a:rPr>
                        <a:t>repérer dans les domaines liés aux arts plastiques et visuels...</a:t>
                      </a:r>
                    </a:p>
                  </a:txBody>
                  <a:tcPr marL="82953" marR="82953" marT="41476" marB="41476"/>
                </a:tc>
                <a:tc>
                  <a:txBody>
                    <a:bodyPr/>
                    <a:lstStyle/>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C'est un bilan au niveau de maîtrise des compétences travaillées satisfaisant.</a:t>
                      </a:r>
                      <a:r>
                        <a:rPr lang="fr-FR" sz="1300" b="0" i="0" u="none" strike="noStrike" kern="1200" spc="0" baseline="0" dirty="0">
                          <a:ln>
                            <a:noFill/>
                          </a:ln>
                          <a:solidFill>
                            <a:srgbClr val="000000"/>
                          </a:solidFill>
                          <a:latin typeface="+mn-lt"/>
                          <a:ea typeface="MS PGothic" pitchFamily="49"/>
                          <a:cs typeface="Verdana" pitchFamily="34"/>
                        </a:rPr>
                        <a:t> Eva doit encore développer son jugement par rapports aux productions plastiques et aux </a:t>
                      </a:r>
                      <a:r>
                        <a:rPr lang="fr-FR" sz="1300" b="0" i="0" u="none" strike="noStrike" kern="1200" spc="0" baseline="0" dirty="0" err="1">
                          <a:ln>
                            <a:noFill/>
                          </a:ln>
                          <a:solidFill>
                            <a:srgbClr val="000000"/>
                          </a:solidFill>
                          <a:latin typeface="+mn-lt"/>
                          <a:ea typeface="MS PGothic" pitchFamily="49"/>
                          <a:cs typeface="Verdana" pitchFamily="34"/>
                        </a:rPr>
                        <a:t>oeuvres</a:t>
                      </a:r>
                      <a:r>
                        <a:rPr lang="fr-FR" sz="1300" b="0" i="0" u="none" strike="noStrike" kern="1200" spc="0" baseline="0" dirty="0">
                          <a:ln>
                            <a:noFill/>
                          </a:ln>
                          <a:solidFill>
                            <a:srgbClr val="000000"/>
                          </a:solidFill>
                          <a:latin typeface="+mn-lt"/>
                          <a:ea typeface="MS PGothic" pitchFamily="49"/>
                          <a:cs typeface="Verdana" pitchFamily="34"/>
                        </a:rPr>
                        <a:t> d'art. Bon investissement. Il faut poursuivre ainsi.</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7030A0"/>
                          </a:solidFill>
                          <a:latin typeface="+mn-lt"/>
                          <a:ea typeface="MS PGothic" pitchFamily="49"/>
                          <a:cs typeface="Verdana" pitchFamily="34"/>
                        </a:rPr>
                        <a:t>ou </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C'est un bilan au niveau de maîtrise des compétences travaillées ce trimestre en cours d'acquisition.</a:t>
                      </a:r>
                      <a:r>
                        <a:rPr lang="fr-FR" sz="1300" b="0" i="0" u="none" strike="noStrike" kern="1200" spc="0" baseline="0" dirty="0">
                          <a:ln>
                            <a:noFill/>
                          </a:ln>
                          <a:solidFill>
                            <a:srgbClr val="000000"/>
                          </a:solidFill>
                          <a:latin typeface="+mn-lt"/>
                          <a:ea typeface="MS PGothic" pitchFamily="49"/>
                          <a:cs typeface="Verdana" pitchFamily="34"/>
                        </a:rPr>
                        <a:t> </a:t>
                      </a:r>
                      <a:r>
                        <a:rPr lang="fr-FR" sz="1300" b="0" i="0" u="none" strike="noStrike" kern="1200" spc="0" baseline="0" dirty="0" err="1">
                          <a:ln>
                            <a:noFill/>
                          </a:ln>
                          <a:solidFill>
                            <a:srgbClr val="000000"/>
                          </a:solidFill>
                          <a:latin typeface="+mn-lt"/>
                          <a:ea typeface="MS PGothic" pitchFamily="49"/>
                          <a:cs typeface="Verdana" pitchFamily="34"/>
                        </a:rPr>
                        <a:t>Cyrian</a:t>
                      </a:r>
                      <a:r>
                        <a:rPr lang="fr-FR" sz="1300" b="0" i="0" u="none" strike="noStrike" kern="1200" spc="0" baseline="0" dirty="0">
                          <a:ln>
                            <a:noFill/>
                          </a:ln>
                          <a:solidFill>
                            <a:srgbClr val="000000"/>
                          </a:solidFill>
                          <a:latin typeface="+mn-lt"/>
                          <a:ea typeface="MS PGothic" pitchFamily="49"/>
                          <a:cs typeface="Verdana" pitchFamily="34"/>
                        </a:rPr>
                        <a:t> doit intensifier la concentration en classe, approfondir sa capacité à justifier ses intentions et participer à l'oral pour continuer de progresser.</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7030A0"/>
                          </a:solidFill>
                          <a:latin typeface="+mn-lt"/>
                          <a:ea typeface="MS PGothic" pitchFamily="49"/>
                          <a:cs typeface="Verdana" pitchFamily="34"/>
                        </a:rPr>
                        <a:t>ou </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C'est un bilan au niveau de maîtrise des compétences travaillées satisfaisant sauf dans sa capacité à justifier à l'écrit ses intentions.</a:t>
                      </a:r>
                      <a:r>
                        <a:rPr lang="fr-FR" sz="1300" b="0" i="0" u="none" strike="noStrike" kern="1200" spc="0" baseline="0" dirty="0">
                          <a:ln>
                            <a:noFill/>
                          </a:ln>
                          <a:solidFill>
                            <a:srgbClr val="000000"/>
                          </a:solidFill>
                          <a:latin typeface="+mn-lt"/>
                          <a:ea typeface="MS PGothic" pitchFamily="49"/>
                          <a:cs typeface="Verdana" pitchFamily="34"/>
                        </a:rPr>
                        <a:t> Mathéo prend confiance en lui et participe de plus en plus à l'oral, c'est bien, il faut poursuivre ainsi.</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7030A0"/>
                          </a:solidFill>
                          <a:latin typeface="+mn-lt"/>
                          <a:ea typeface="MS PGothic" pitchFamily="49"/>
                          <a:cs typeface="Verdana" pitchFamily="34"/>
                        </a:rPr>
                        <a:t>ou </a:t>
                      </a:r>
                    </a:p>
                    <a:p>
                      <a:pPr marL="0" marR="0" lvl="0" indent="0" rtl="0" hangingPunct="0">
                        <a:lnSpc>
                          <a:spcPct val="100000"/>
                        </a:lnSpc>
                        <a:spcBef>
                          <a:spcPts val="0"/>
                        </a:spcBef>
                        <a:spcAft>
                          <a:spcPts val="0"/>
                        </a:spcAft>
                        <a:buNone/>
                        <a:tabLst/>
                        <a:defRPr sz="1600">
                          <a:latin typeface="Verdana" pitchFamily="32"/>
                          <a:ea typeface="Verdana" pitchFamily="32"/>
                          <a:cs typeface="Verdana" pitchFamily="32"/>
                        </a:defRPr>
                      </a:pPr>
                      <a:r>
                        <a:rPr lang="fr-FR" sz="1300" b="1" i="0" u="none" strike="noStrike" kern="1200" spc="0" baseline="0" dirty="0">
                          <a:ln>
                            <a:noFill/>
                          </a:ln>
                          <a:solidFill>
                            <a:srgbClr val="000000"/>
                          </a:solidFill>
                          <a:latin typeface="+mn-lt"/>
                          <a:ea typeface="MS PGothic" pitchFamily="49"/>
                          <a:cs typeface="Verdana" pitchFamily="34"/>
                        </a:rPr>
                        <a:t>C'est un bilan au niveau de maîtrise des compétences travaillées satisfaisant sauf dans sa capacité à prendre en compte les contraintes de réalisation.</a:t>
                      </a:r>
                      <a:r>
                        <a:rPr lang="fr-FR" sz="1300" b="0" i="0" u="none" strike="noStrike" kern="1200" spc="0" baseline="0" dirty="0">
                          <a:ln>
                            <a:noFill/>
                          </a:ln>
                          <a:solidFill>
                            <a:srgbClr val="000000"/>
                          </a:solidFill>
                          <a:latin typeface="+mn-lt"/>
                          <a:ea typeface="MS PGothic" pitchFamily="49"/>
                          <a:cs typeface="Verdana" pitchFamily="34"/>
                        </a:rPr>
                        <a:t> Le travail de Chloé est sérieux et appliqué. Il faut persévérer.</a:t>
                      </a:r>
                    </a:p>
                  </a:txBody>
                  <a:tcPr marL="82953" marR="82953" marT="41476" marB="41476"/>
                </a:tc>
                <a:extLst>
                  <a:ext uri="{0D108BD9-81ED-4DB2-BD59-A6C34878D82A}">
                    <a16:rowId xmlns:a16="http://schemas.microsoft.com/office/drawing/2014/main" val="2662005437"/>
                  </a:ext>
                </a:extLst>
              </a:tr>
            </a:tbl>
          </a:graphicData>
        </a:graphic>
      </p:graphicFrame>
    </p:spTree>
    <p:extLst>
      <p:ext uri="{BB962C8B-B14F-4D97-AF65-F5344CB8AC3E}">
        <p14:creationId xmlns:p14="http://schemas.microsoft.com/office/powerpoint/2010/main" val="39853097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txBox="1">
            <a:spLocks noGrp="1"/>
          </p:cNvSpPr>
          <p:nvPr>
            <p:ph type="title" idx="4294967295"/>
          </p:nvPr>
        </p:nvSpPr>
        <p:spPr>
          <a:xfrm>
            <a:off x="1980739" y="429610"/>
            <a:ext cx="8229627" cy="393890"/>
          </a:xfrm>
        </p:spPr>
        <p:txBody>
          <a:bodyPr>
            <a:spAutoFit/>
          </a:bodyPr>
          <a:lstStyle/>
          <a:p>
            <a:pPr lvl="0"/>
            <a:r>
              <a:rPr lang="fr-FR" sz="2177" dirty="0" smtClean="0">
                <a:solidFill>
                  <a:srgbClr val="9900FF"/>
                </a:solidFill>
              </a:rPr>
              <a:t>Exemple</a:t>
            </a:r>
            <a:r>
              <a:rPr lang="fr-FR" sz="2177" dirty="0">
                <a:solidFill>
                  <a:srgbClr val="9900FF"/>
                </a:solidFill>
              </a:rPr>
              <a:t> : en histoire-géographie, sur un niveau  de </a:t>
            </a:r>
            <a:r>
              <a:rPr lang="fr-FR" sz="2177" dirty="0" smtClean="0">
                <a:solidFill>
                  <a:srgbClr val="9900FF"/>
                </a:solidFill>
              </a:rPr>
              <a:t>6</a:t>
            </a:r>
            <a:r>
              <a:rPr lang="fr-FR" sz="2177" baseline="30000" dirty="0" smtClean="0">
                <a:solidFill>
                  <a:srgbClr val="9900FF"/>
                </a:solidFill>
              </a:rPr>
              <a:t>e</a:t>
            </a:r>
            <a:endParaRPr lang="fr-FR" sz="2177" dirty="0">
              <a:solidFill>
                <a:srgbClr val="9900FF"/>
              </a:solidFill>
            </a:endParaRPr>
          </a:p>
        </p:txBody>
      </p:sp>
      <p:sp>
        <p:nvSpPr>
          <p:cNvPr id="3" name=" 2"/>
          <p:cNvSpPr txBox="1">
            <a:spLocks noGrp="1"/>
          </p:cNvSpPr>
          <p:nvPr>
            <p:ph type="subTitle" idx="4294967295"/>
          </p:nvPr>
        </p:nvSpPr>
        <p:spPr>
          <a:xfrm>
            <a:off x="2111374" y="2793750"/>
            <a:ext cx="8229627" cy="480131"/>
          </a:xfrm>
        </p:spPr>
        <p:txBody>
          <a:bodyPr anchor="ctr">
            <a:spAutoFit/>
          </a:bodyPr>
          <a:lstStyle/>
          <a:p>
            <a:pPr algn="ctr"/>
            <a:endParaRPr lang="fr-FR"/>
          </a:p>
        </p:txBody>
      </p:sp>
      <p:graphicFrame>
        <p:nvGraphicFramePr>
          <p:cNvPr id="4" name="Tableau 3"/>
          <p:cNvGraphicFramePr>
            <a:graphicFrameLocks noGrp="1"/>
          </p:cNvGraphicFramePr>
          <p:nvPr>
            <p:extLst>
              <p:ext uri="{D42A27DB-BD31-4B8C-83A1-F6EECF244321}">
                <p14:modId xmlns:p14="http://schemas.microsoft.com/office/powerpoint/2010/main" val="1187314661"/>
              </p:ext>
            </p:extLst>
          </p:nvPr>
        </p:nvGraphicFramePr>
        <p:xfrm>
          <a:off x="1980739" y="972509"/>
          <a:ext cx="8286453" cy="5529872"/>
        </p:xfrm>
        <a:graphic>
          <a:graphicData uri="http://schemas.openxmlformats.org/drawingml/2006/table">
            <a:tbl>
              <a:tblPr firstRow="1"/>
              <a:tblGrid>
                <a:gridCol w="4340321">
                  <a:extLst>
                    <a:ext uri="{9D8B030D-6E8A-4147-A177-3AD203B41FA5}">
                      <a16:colId xmlns:a16="http://schemas.microsoft.com/office/drawing/2014/main" val="1177521136"/>
                    </a:ext>
                  </a:extLst>
                </a:gridCol>
                <a:gridCol w="3946132">
                  <a:extLst>
                    <a:ext uri="{9D8B030D-6E8A-4147-A177-3AD203B41FA5}">
                      <a16:colId xmlns:a16="http://schemas.microsoft.com/office/drawing/2014/main" val="4119746533"/>
                    </a:ext>
                  </a:extLst>
                </a:gridCol>
              </a:tblGrid>
              <a:tr h="829200">
                <a:tc>
                  <a:txBody>
                    <a:bodyPr/>
                    <a:lstStyle/>
                    <a:p>
                      <a:pPr marL="0" marR="0" lvl="0" indent="0" rtl="0" hangingPunct="0">
                        <a:lnSpc>
                          <a:spcPct val="100000"/>
                        </a:lnSpc>
                        <a:spcBef>
                          <a:spcPts val="0"/>
                        </a:spcBef>
                        <a:spcAft>
                          <a:spcPts val="0"/>
                        </a:spcAft>
                        <a:buNone/>
                        <a:tabLst/>
                        <a:defRPr sz="1800" b="1"/>
                      </a:pPr>
                      <a:r>
                        <a:rPr lang="fr-FR" sz="1600" b="1" i="0" u="none" strike="noStrike" kern="1200">
                          <a:ln>
                            <a:noFill/>
                          </a:ln>
                          <a:latin typeface="+mn-lt"/>
                          <a:ea typeface="Noto Sans CJK SC Regular" pitchFamily="2"/>
                          <a:cs typeface="FreeSans" pitchFamily="2"/>
                        </a:rPr>
                        <a:t>Principaux éléments du programme travaillés durant la période</a:t>
                      </a:r>
                    </a:p>
                  </a:txBody>
                  <a:tcPr marL="82953" marR="82953" marT="41476" marB="41476"/>
                </a:tc>
                <a:tc>
                  <a:txBody>
                    <a:bodyPr/>
                    <a:lstStyle/>
                    <a:p>
                      <a:pPr marL="0" marR="0" lvl="0" indent="0" rtl="0" hangingPunct="0">
                        <a:lnSpc>
                          <a:spcPct val="100000"/>
                        </a:lnSpc>
                        <a:spcBef>
                          <a:spcPts val="0"/>
                        </a:spcBef>
                        <a:spcAft>
                          <a:spcPts val="0"/>
                        </a:spcAft>
                        <a:buNone/>
                        <a:tabLst/>
                      </a:pPr>
                      <a:r>
                        <a:rPr lang="fr-FR" sz="1600" b="1" i="0" u="none" strike="noStrike" kern="1200" dirty="0">
                          <a:ln>
                            <a:noFill/>
                          </a:ln>
                          <a:latin typeface="+mn-lt"/>
                          <a:ea typeface="Noto Sans CJK SC Regular" pitchFamily="2"/>
                          <a:cs typeface="FreeSans" pitchFamily="2"/>
                        </a:rPr>
                        <a:t>Acquisitions, progrès et difficultés éventuelles</a:t>
                      </a:r>
                    </a:p>
                  </a:txBody>
                  <a:tcPr marL="82953" marR="82953" marT="41476" marB="41476"/>
                </a:tc>
                <a:extLst>
                  <a:ext uri="{0D108BD9-81ED-4DB2-BD59-A6C34878D82A}">
                    <a16:rowId xmlns:a16="http://schemas.microsoft.com/office/drawing/2014/main" val="2544144569"/>
                  </a:ext>
                </a:extLst>
              </a:tr>
              <a:tr h="4524667">
                <a:tc>
                  <a:txBody>
                    <a:bodyPr/>
                    <a:lstStyle/>
                    <a:p>
                      <a:pPr lvl="0"/>
                      <a:r>
                        <a:rPr lang="fr-FR" sz="1600" u="sng" kern="1200" dirty="0" smtClean="0">
                          <a:solidFill>
                            <a:schemeClr val="tx1"/>
                          </a:solidFill>
                          <a:effectLst/>
                          <a:latin typeface="+mn-lt"/>
                          <a:ea typeface="+mn-ea"/>
                          <a:cs typeface="+mn-cs"/>
                        </a:rPr>
                        <a:t>Thèmes travaillés et à s’approprier :</a:t>
                      </a:r>
                      <a:endParaRPr lang="fr-FR" sz="1600" kern="1200" dirty="0" smtClean="0">
                        <a:solidFill>
                          <a:schemeClr val="tx1"/>
                        </a:solidFill>
                        <a:effectLst/>
                        <a:latin typeface="+mn-lt"/>
                        <a:ea typeface="+mn-ea"/>
                        <a:cs typeface="+mn-cs"/>
                      </a:endParaRPr>
                    </a:p>
                    <a:p>
                      <a:r>
                        <a:rPr lang="fr-FR" sz="1600" kern="1200" dirty="0" smtClean="0">
                          <a:solidFill>
                            <a:schemeClr val="tx1"/>
                          </a:solidFill>
                          <a:effectLst/>
                          <a:latin typeface="+mn-lt"/>
                          <a:ea typeface="+mn-ea"/>
                          <a:cs typeface="+mn-cs"/>
                        </a:rPr>
                        <a:t>- EMC : droits et devoirs de l'enfant et du collégien.</a:t>
                      </a:r>
                    </a:p>
                    <a:p>
                      <a:r>
                        <a:rPr lang="fr-FR" sz="1600" kern="1200" dirty="0" smtClean="0">
                          <a:solidFill>
                            <a:schemeClr val="tx1"/>
                          </a:solidFill>
                          <a:effectLst/>
                          <a:latin typeface="+mn-lt"/>
                          <a:ea typeface="+mn-ea"/>
                          <a:cs typeface="+mn-cs"/>
                        </a:rPr>
                        <a:t>- Histoire : la longue histoire de l'humanité et des migrations.</a:t>
                      </a:r>
                    </a:p>
                    <a:p>
                      <a:r>
                        <a:rPr lang="fr-FR" sz="1600" kern="1200" dirty="0" smtClean="0">
                          <a:solidFill>
                            <a:schemeClr val="tx1"/>
                          </a:solidFill>
                          <a:effectLst/>
                          <a:latin typeface="+mn-lt"/>
                          <a:ea typeface="+mn-ea"/>
                          <a:cs typeface="+mn-cs"/>
                        </a:rPr>
                        <a:t>- Géographie : </a:t>
                      </a:r>
                      <a:r>
                        <a:rPr lang="fr-FR" sz="1600" kern="1200" dirty="0" smtClean="0">
                          <a:solidFill>
                            <a:schemeClr val="tx1"/>
                          </a:solidFill>
                          <a:effectLst/>
                          <a:latin typeface="+mn-lt"/>
                          <a:ea typeface="+mn-ea"/>
                          <a:cs typeface="+mn-cs"/>
                        </a:rPr>
                        <a:t>habiter </a:t>
                      </a:r>
                      <a:r>
                        <a:rPr lang="fr-FR" sz="1600" kern="1200" dirty="0" smtClean="0">
                          <a:solidFill>
                            <a:schemeClr val="tx1"/>
                          </a:solidFill>
                          <a:effectLst/>
                          <a:latin typeface="+mn-lt"/>
                          <a:ea typeface="+mn-ea"/>
                          <a:cs typeface="+mn-cs"/>
                        </a:rPr>
                        <a:t>la ville d’aujourd’hui et de </a:t>
                      </a:r>
                      <a:r>
                        <a:rPr lang="fr-FR" sz="1600" kern="1200" dirty="0" smtClean="0">
                          <a:solidFill>
                            <a:schemeClr val="tx1"/>
                          </a:solidFill>
                          <a:effectLst/>
                          <a:latin typeface="+mn-lt"/>
                          <a:ea typeface="+mn-ea"/>
                          <a:cs typeface="+mn-cs"/>
                        </a:rPr>
                        <a:t>demain.</a:t>
                      </a:r>
                      <a:endParaRPr lang="fr-FR" sz="1600" kern="1200" dirty="0" smtClean="0">
                        <a:solidFill>
                          <a:schemeClr val="tx1"/>
                        </a:solidFill>
                        <a:effectLst/>
                        <a:latin typeface="+mn-lt"/>
                        <a:ea typeface="+mn-ea"/>
                        <a:cs typeface="+mn-cs"/>
                      </a:endParaRPr>
                    </a:p>
                    <a:p>
                      <a:r>
                        <a:rPr lang="fr-FR" sz="1600" kern="1200" dirty="0" smtClean="0">
                          <a:solidFill>
                            <a:schemeClr val="tx1"/>
                          </a:solidFill>
                          <a:effectLst/>
                          <a:latin typeface="+mn-lt"/>
                          <a:ea typeface="+mn-ea"/>
                          <a:cs typeface="+mn-cs"/>
                        </a:rPr>
                        <a:t> </a:t>
                      </a:r>
                    </a:p>
                    <a:p>
                      <a:pPr lvl="0"/>
                      <a:r>
                        <a:rPr lang="fr-FR" sz="1600" kern="1200" dirty="0" smtClean="0">
                          <a:solidFill>
                            <a:schemeClr val="tx1"/>
                          </a:solidFill>
                          <a:effectLst/>
                          <a:latin typeface="+mn-lt"/>
                          <a:ea typeface="+mn-ea"/>
                          <a:cs typeface="+mn-cs"/>
                        </a:rPr>
                        <a:t> </a:t>
                      </a:r>
                      <a:r>
                        <a:rPr lang="fr-FR" sz="1600" u="sng" kern="1200" dirty="0" smtClean="0">
                          <a:solidFill>
                            <a:schemeClr val="tx1"/>
                          </a:solidFill>
                          <a:effectLst/>
                          <a:latin typeface="+mn-lt"/>
                          <a:ea typeface="+mn-ea"/>
                          <a:cs typeface="+mn-cs"/>
                        </a:rPr>
                        <a:t>Compétences majeures travaillées durant la période</a:t>
                      </a:r>
                      <a:r>
                        <a:rPr lang="fr-FR" sz="1600" u="none" kern="1200" dirty="0" smtClean="0">
                          <a:solidFill>
                            <a:schemeClr val="tx1"/>
                          </a:solidFill>
                          <a:effectLst/>
                          <a:latin typeface="+mn-lt"/>
                          <a:ea typeface="+mn-ea"/>
                          <a:cs typeface="+mn-cs"/>
                        </a:rPr>
                        <a:t> </a:t>
                      </a:r>
                      <a:r>
                        <a:rPr lang="fr-FR" sz="1600" kern="1200" dirty="0" smtClean="0">
                          <a:solidFill>
                            <a:schemeClr val="tx1"/>
                          </a:solidFill>
                          <a:effectLst/>
                          <a:latin typeface="+mn-lt"/>
                          <a:ea typeface="+mn-ea"/>
                          <a:cs typeface="+mn-cs"/>
                        </a:rPr>
                        <a:t>:</a:t>
                      </a:r>
                    </a:p>
                    <a:p>
                      <a:r>
                        <a:rPr lang="fr-FR" sz="1600" kern="1200" dirty="0" smtClean="0">
                          <a:solidFill>
                            <a:schemeClr val="tx1"/>
                          </a:solidFill>
                          <a:effectLst/>
                          <a:latin typeface="+mn-lt"/>
                          <a:ea typeface="+mn-ea"/>
                          <a:cs typeface="+mn-cs"/>
                        </a:rPr>
                        <a:t>- situer dans le temps de grandes périodes </a:t>
                      </a:r>
                      <a:r>
                        <a:rPr lang="fr-FR" sz="1600" kern="1200" dirty="0" smtClean="0">
                          <a:solidFill>
                            <a:schemeClr val="tx1"/>
                          </a:solidFill>
                          <a:effectLst/>
                          <a:latin typeface="+mn-lt"/>
                          <a:ea typeface="+mn-ea"/>
                          <a:cs typeface="+mn-cs"/>
                        </a:rPr>
                        <a:t>historiques ;</a:t>
                      </a:r>
                      <a:endParaRPr lang="fr-FR" sz="1600" kern="1200" dirty="0" smtClean="0">
                        <a:solidFill>
                          <a:schemeClr val="tx1"/>
                        </a:solidFill>
                        <a:effectLst/>
                        <a:latin typeface="+mn-lt"/>
                        <a:ea typeface="+mn-ea"/>
                        <a:cs typeface="+mn-cs"/>
                      </a:endParaRPr>
                    </a:p>
                    <a:p>
                      <a:r>
                        <a:rPr lang="fr-FR" sz="1600" kern="1200" dirty="0" smtClean="0">
                          <a:solidFill>
                            <a:schemeClr val="tx1"/>
                          </a:solidFill>
                          <a:effectLst/>
                          <a:latin typeface="+mn-lt"/>
                          <a:ea typeface="+mn-ea"/>
                          <a:cs typeface="+mn-cs"/>
                        </a:rPr>
                        <a:t>- rédiger une réponse justifiée d’une dizaine de lignes ;  </a:t>
                      </a:r>
                    </a:p>
                    <a:p>
                      <a:r>
                        <a:rPr lang="fr-FR" sz="1600" kern="1200" dirty="0" smtClean="0">
                          <a:solidFill>
                            <a:schemeClr val="tx1"/>
                          </a:solidFill>
                          <a:effectLst/>
                          <a:latin typeface="+mn-lt"/>
                          <a:ea typeface="+mn-ea"/>
                          <a:cs typeface="+mn-cs"/>
                        </a:rPr>
                        <a:t>- repérer un même lieu sur des cartes à différentes échelles ;</a:t>
                      </a:r>
                    </a:p>
                    <a:p>
                      <a:r>
                        <a:rPr lang="fr-FR" sz="1600" kern="1200" dirty="0" smtClean="0">
                          <a:solidFill>
                            <a:schemeClr val="tx1"/>
                          </a:solidFill>
                          <a:effectLst/>
                          <a:latin typeface="+mn-lt"/>
                          <a:ea typeface="+mn-ea"/>
                          <a:cs typeface="+mn-cs"/>
                        </a:rPr>
                        <a:t>- construire un croquis de paysage en établissant une légende.</a:t>
                      </a:r>
                    </a:p>
                    <a:p>
                      <a:pPr marL="0" marR="0" lvl="0" indent="0" rtl="0" hangingPunct="0">
                        <a:lnSpc>
                          <a:spcPct val="100000"/>
                        </a:lnSpc>
                        <a:spcBef>
                          <a:spcPts val="0"/>
                        </a:spcBef>
                        <a:spcAft>
                          <a:spcPts val="0"/>
                        </a:spcAft>
                        <a:buNone/>
                        <a:tabLst/>
                      </a:pPr>
                      <a:endParaRPr lang="fr-FR" sz="1500" b="0" i="0" u="sng" strike="noStrike" kern="1200" dirty="0">
                        <a:ln>
                          <a:noFill/>
                        </a:ln>
                        <a:uFillTx/>
                        <a:latin typeface="+mn-lt"/>
                        <a:ea typeface="Noto Sans CJK SC Regular" pitchFamily="2"/>
                        <a:cs typeface="FreeSans" pitchFamily="2"/>
                      </a:endParaRPr>
                    </a:p>
                  </a:txBody>
                  <a:tcPr marL="82953" marR="82953" marT="41476" marB="41476"/>
                </a:tc>
                <a:tc>
                  <a:txBody>
                    <a:bodyPr/>
                    <a:lstStyle/>
                    <a:p>
                      <a:pPr marL="0" marR="0" lvl="0" indent="0" rtl="0" hangingPunct="0">
                        <a:lnSpc>
                          <a:spcPct val="100000"/>
                        </a:lnSpc>
                        <a:spcBef>
                          <a:spcPts val="0"/>
                        </a:spcBef>
                        <a:spcAft>
                          <a:spcPts val="0"/>
                        </a:spcAft>
                        <a:buNone/>
                        <a:tabLst/>
                      </a:pPr>
                      <a:endParaRPr lang="fr-FR" sz="1500" b="0" i="0" u="sng" strike="noStrike" kern="1200" dirty="0">
                        <a:ln>
                          <a:noFill/>
                        </a:ln>
                        <a:uFillTx/>
                        <a:latin typeface="+mn-lt"/>
                        <a:ea typeface="Noto Sans CJK SC Regular" pitchFamily="2"/>
                        <a:cs typeface="FreeSans" pitchFamily="2"/>
                      </a:endParaRPr>
                    </a:p>
                    <a:p>
                      <a:pPr marL="0" marR="0" lvl="0" indent="0" algn="just" rtl="0" hangingPunct="1">
                        <a:lnSpc>
                          <a:spcPct val="93000"/>
                        </a:lnSpc>
                        <a:spcBef>
                          <a:spcPts val="601"/>
                        </a:spcBef>
                        <a:spcAft>
                          <a:spcPts val="601"/>
                        </a:spcAft>
                        <a:buSzPct val="45000"/>
                        <a:buFont typeface="StarSymbol"/>
                        <a:buChar char="●"/>
                        <a:tabLst>
                          <a:tab pos="0" algn="l"/>
                        </a:tabLst>
                      </a:pPr>
                      <a:r>
                        <a:rPr lang="fr-FR" sz="1600" b="0" i="0" u="none" strike="noStrike" kern="1200" spc="0" baseline="0" dirty="0" smtClean="0">
                          <a:ln>
                            <a:noFill/>
                          </a:ln>
                          <a:solidFill>
                            <a:srgbClr val="000000"/>
                          </a:solidFill>
                          <a:latin typeface="+mn-lt"/>
                          <a:ea typeface="MS PGothic" pitchFamily="49"/>
                          <a:cs typeface="FreeSans" pitchFamily="2"/>
                        </a:rPr>
                        <a:t> Capacités </a:t>
                      </a:r>
                      <a:r>
                        <a:rPr lang="fr-FR" sz="1600" b="0" i="0" u="none" strike="noStrike" kern="1200" spc="0" baseline="0" dirty="0">
                          <a:ln>
                            <a:noFill/>
                          </a:ln>
                          <a:solidFill>
                            <a:srgbClr val="000000"/>
                          </a:solidFill>
                          <a:latin typeface="+mn-lt"/>
                          <a:ea typeface="MS PGothic" pitchFamily="49"/>
                          <a:cs typeface="FreeSans" pitchFamily="2"/>
                        </a:rPr>
                        <a:t>d’expression écrite en progrès mais encore fragiles.</a:t>
                      </a:r>
                    </a:p>
                    <a:p>
                      <a:pPr marL="0" marR="0" lvl="0" indent="0" algn="just" rtl="0" hangingPunct="1">
                        <a:lnSpc>
                          <a:spcPct val="93000"/>
                        </a:lnSpc>
                        <a:spcBef>
                          <a:spcPts val="601"/>
                        </a:spcBef>
                        <a:spcAft>
                          <a:spcPts val="601"/>
                        </a:spcAft>
                        <a:buSzPct val="45000"/>
                        <a:buFont typeface="StarSymbol"/>
                        <a:buChar char="●"/>
                        <a:tabLst>
                          <a:tab pos="0" algn="l"/>
                        </a:tabLst>
                      </a:pPr>
                      <a:endParaRPr lang="fr-FR" sz="1600" b="0" i="0" u="none" strike="noStrike" kern="1200" spc="0" baseline="0" dirty="0">
                        <a:ln>
                          <a:noFill/>
                        </a:ln>
                        <a:solidFill>
                          <a:srgbClr val="000000"/>
                        </a:solidFill>
                        <a:latin typeface="+mn-lt"/>
                        <a:ea typeface="MS PGothic" pitchFamily="49"/>
                        <a:cs typeface="FreeSans" pitchFamily="2"/>
                      </a:endParaRPr>
                    </a:p>
                    <a:p>
                      <a:pPr marL="0" marR="0" lvl="0" indent="0" algn="just" rtl="0" hangingPunct="1">
                        <a:lnSpc>
                          <a:spcPct val="93000"/>
                        </a:lnSpc>
                        <a:spcBef>
                          <a:spcPts val="601"/>
                        </a:spcBef>
                        <a:spcAft>
                          <a:spcPts val="601"/>
                        </a:spcAft>
                        <a:buSzPct val="45000"/>
                        <a:buFont typeface="StarSymbol"/>
                        <a:buChar char="●"/>
                        <a:tabLst>
                          <a:tab pos="0" algn="l"/>
                        </a:tabLst>
                      </a:pPr>
                      <a:r>
                        <a:rPr lang="fr-FR" sz="1600" b="0" i="0" u="none" strike="noStrike" kern="1200" spc="0" baseline="0" dirty="0" smtClean="0">
                          <a:ln>
                            <a:noFill/>
                          </a:ln>
                          <a:solidFill>
                            <a:srgbClr val="000000"/>
                          </a:solidFill>
                          <a:latin typeface="+mn-lt"/>
                          <a:ea typeface="MS PGothic" pitchFamily="49"/>
                          <a:cs typeface="FreeSans" pitchFamily="2"/>
                        </a:rPr>
                        <a:t> Difficulté </a:t>
                      </a:r>
                      <a:r>
                        <a:rPr lang="fr-FR" sz="1600" b="0" i="0" u="none" strike="noStrike" kern="1200" spc="0" baseline="0" dirty="0">
                          <a:ln>
                            <a:noFill/>
                          </a:ln>
                          <a:solidFill>
                            <a:srgbClr val="000000"/>
                          </a:solidFill>
                          <a:latin typeface="+mn-lt"/>
                          <a:ea typeface="MS PGothic" pitchFamily="49"/>
                          <a:cs typeface="FreeSans" pitchFamily="2"/>
                        </a:rPr>
                        <a:t>de compréhension de textes d’histoire et d’organisation du travail personnel, à renforcer pour permettre une meilleure mémorisation des contenus et du lexique.</a:t>
                      </a:r>
                    </a:p>
                    <a:p>
                      <a:pPr marL="0" marR="0" lvl="0" indent="0" algn="just" rtl="0" hangingPunct="1">
                        <a:lnSpc>
                          <a:spcPct val="93000"/>
                        </a:lnSpc>
                        <a:spcBef>
                          <a:spcPts val="601"/>
                        </a:spcBef>
                        <a:spcAft>
                          <a:spcPts val="601"/>
                        </a:spcAft>
                        <a:buSzPct val="45000"/>
                        <a:buFont typeface="StarSymbol"/>
                        <a:buChar char="●"/>
                        <a:tabLst>
                          <a:tab pos="0" algn="l"/>
                        </a:tabLst>
                      </a:pPr>
                      <a:endParaRPr lang="fr-FR" sz="1600" b="0" i="0" u="none" strike="noStrike" kern="1200" spc="0" baseline="0" dirty="0">
                        <a:ln>
                          <a:noFill/>
                        </a:ln>
                        <a:solidFill>
                          <a:srgbClr val="000000"/>
                        </a:solidFill>
                        <a:latin typeface="+mn-lt"/>
                        <a:ea typeface="MS PGothic" pitchFamily="49"/>
                        <a:cs typeface="FreeSans" pitchFamily="2"/>
                      </a:endParaRPr>
                    </a:p>
                    <a:p>
                      <a:pPr marL="0" marR="0" lvl="0" indent="0" algn="just" rtl="0" hangingPunct="1">
                        <a:lnSpc>
                          <a:spcPct val="100000"/>
                        </a:lnSpc>
                        <a:spcBef>
                          <a:spcPts val="0"/>
                        </a:spcBef>
                        <a:spcAft>
                          <a:spcPts val="0"/>
                        </a:spcAft>
                        <a:buSzPct val="45000"/>
                        <a:buFont typeface="StarSymbol"/>
                        <a:buChar char="●"/>
                        <a:tabLst>
                          <a:tab pos="0" algn="l"/>
                        </a:tabLst>
                      </a:pPr>
                      <a:r>
                        <a:rPr lang="fr-FR" sz="1600" b="0" i="0" u="none" strike="noStrike" kern="1200" spc="0" baseline="0" dirty="0" smtClean="0">
                          <a:ln>
                            <a:noFill/>
                          </a:ln>
                          <a:solidFill>
                            <a:srgbClr val="000000"/>
                          </a:solidFill>
                          <a:latin typeface="+mn-lt"/>
                          <a:ea typeface="MS PGothic" pitchFamily="49"/>
                          <a:cs typeface="FreeSans" pitchFamily="2"/>
                        </a:rPr>
                        <a:t> Apprentissage </a:t>
                      </a:r>
                      <a:r>
                        <a:rPr lang="fr-FR" sz="1600" b="0" i="0" u="none" strike="noStrike" kern="1200" spc="0" baseline="0" dirty="0" smtClean="0">
                          <a:ln>
                            <a:noFill/>
                          </a:ln>
                          <a:solidFill>
                            <a:srgbClr val="000000"/>
                          </a:solidFill>
                          <a:latin typeface="+mn-lt"/>
                          <a:ea typeface="MS PGothic" pitchFamily="49"/>
                          <a:cs typeface="FreeSans" pitchFamily="2"/>
                        </a:rPr>
                        <a:t>du </a:t>
                      </a:r>
                      <a:r>
                        <a:rPr lang="fr-FR" sz="1600" b="0" i="0" u="none" strike="noStrike" kern="1200" spc="0" baseline="0" dirty="0">
                          <a:ln>
                            <a:noFill/>
                          </a:ln>
                          <a:solidFill>
                            <a:srgbClr val="000000"/>
                          </a:solidFill>
                          <a:latin typeface="+mn-lt"/>
                          <a:ea typeface="MS PGothic" pitchFamily="49"/>
                          <a:cs typeface="FreeSans" pitchFamily="2"/>
                        </a:rPr>
                        <a:t>langage cartographique très bien parti, que ce soit en repérage ou en construction.</a:t>
                      </a:r>
                    </a:p>
                  </a:txBody>
                  <a:tcPr marL="82953" marR="82953" marT="41476" marB="41476"/>
                </a:tc>
                <a:extLst>
                  <a:ext uri="{0D108BD9-81ED-4DB2-BD59-A6C34878D82A}">
                    <a16:rowId xmlns:a16="http://schemas.microsoft.com/office/drawing/2014/main" val="2932289866"/>
                  </a:ext>
                </a:extLst>
              </a:tr>
            </a:tbl>
          </a:graphicData>
        </a:graphic>
      </p:graphicFrame>
    </p:spTree>
    <p:extLst>
      <p:ext uri="{BB962C8B-B14F-4D97-AF65-F5344CB8AC3E}">
        <p14:creationId xmlns:p14="http://schemas.microsoft.com/office/powerpoint/2010/main" val="42384489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 1"/>
          <p:cNvSpPr txBox="1">
            <a:spLocks noGrp="1"/>
          </p:cNvSpPr>
          <p:nvPr>
            <p:ph type="title" idx="4294967295"/>
          </p:nvPr>
        </p:nvSpPr>
        <p:spPr>
          <a:xfrm>
            <a:off x="3031364" y="135171"/>
            <a:ext cx="6172139" cy="357683"/>
          </a:xfrm>
        </p:spPr>
        <p:txBody>
          <a:bodyPr vert="horz" wrap="square" lIns="82953" tIns="41476" rIns="82953" bIns="41476" rtlCol="0" anchor="ctr">
            <a:spAutoFit/>
          </a:bodyPr>
          <a:lstStyle/>
          <a:p>
            <a:pPr lvl="0"/>
            <a:r>
              <a:rPr lang="fr-FR" sz="1978">
                <a:solidFill>
                  <a:srgbClr val="9900FF"/>
                </a:solidFill>
                <a:latin typeface="Calibri Light"/>
              </a:rPr>
              <a:t>Exemple : en français, sur un niveau de 6</a:t>
            </a:r>
            <a:r>
              <a:rPr lang="fr-FR" sz="1978" baseline="30000">
                <a:solidFill>
                  <a:srgbClr val="9900FF"/>
                </a:solidFill>
                <a:latin typeface="Calibri Light"/>
              </a:rPr>
              <a:t>e</a:t>
            </a:r>
          </a:p>
        </p:txBody>
      </p:sp>
      <p:sp>
        <p:nvSpPr>
          <p:cNvPr id="3" name=" 2"/>
          <p:cNvSpPr txBox="1">
            <a:spLocks noGrp="1"/>
          </p:cNvSpPr>
          <p:nvPr>
            <p:ph type="subTitle" idx="4294967295"/>
          </p:nvPr>
        </p:nvSpPr>
        <p:spPr>
          <a:xfrm>
            <a:off x="3106807" y="3480178"/>
            <a:ext cx="6172139" cy="485795"/>
          </a:xfrm>
        </p:spPr>
        <p:txBody>
          <a:bodyPr vert="horz" wrap="square" lIns="82953" tIns="41476" rIns="82953" bIns="41476" rtlCol="0" anchor="ctr">
            <a:spAutoFit/>
          </a:bodyPr>
          <a:lstStyle/>
          <a:p>
            <a:pPr algn="ctr" hangingPunct="0"/>
            <a:endParaRPr lang="fr-FR" sz="2903">
              <a:latin typeface="Liberation Sans" pitchFamily="18"/>
            </a:endParaRPr>
          </a:p>
        </p:txBody>
      </p:sp>
      <p:graphicFrame>
        <p:nvGraphicFramePr>
          <p:cNvPr id="4" name="Tableau 3"/>
          <p:cNvGraphicFramePr>
            <a:graphicFrameLocks noGrp="1"/>
          </p:cNvGraphicFramePr>
          <p:nvPr>
            <p:extLst>
              <p:ext uri="{D42A27DB-BD31-4B8C-83A1-F6EECF244321}">
                <p14:modId xmlns:p14="http://schemas.microsoft.com/office/powerpoint/2010/main" val="2147619420"/>
              </p:ext>
            </p:extLst>
          </p:nvPr>
        </p:nvGraphicFramePr>
        <p:xfrm>
          <a:off x="2009153" y="511107"/>
          <a:ext cx="8249549" cy="6194653"/>
        </p:xfrm>
        <a:graphic>
          <a:graphicData uri="http://schemas.openxmlformats.org/drawingml/2006/table">
            <a:tbl>
              <a:tblPr/>
              <a:tblGrid>
                <a:gridCol w="4467689">
                  <a:extLst>
                    <a:ext uri="{9D8B030D-6E8A-4147-A177-3AD203B41FA5}">
                      <a16:colId xmlns:a16="http://schemas.microsoft.com/office/drawing/2014/main" val="1620693153"/>
                    </a:ext>
                  </a:extLst>
                </a:gridCol>
                <a:gridCol w="3781860">
                  <a:extLst>
                    <a:ext uri="{9D8B030D-6E8A-4147-A177-3AD203B41FA5}">
                      <a16:colId xmlns:a16="http://schemas.microsoft.com/office/drawing/2014/main" val="3168302034"/>
                    </a:ext>
                  </a:extLst>
                </a:gridCol>
              </a:tblGrid>
              <a:tr h="535274">
                <a:tc>
                  <a:txBody>
                    <a:bodyPr/>
                    <a:lstStyle/>
                    <a:p>
                      <a:pPr marL="0" marR="0" lvl="0" indent="0" algn="l" rtl="0" hangingPunct="0">
                        <a:lnSpc>
                          <a:spcPct val="100000"/>
                        </a:lnSpc>
                        <a:spcBef>
                          <a:spcPts val="0"/>
                        </a:spcBef>
                        <a:spcAft>
                          <a:spcPts val="0"/>
                        </a:spcAft>
                        <a:buNone/>
                        <a:tabLst>
                          <a:tab pos="0" algn="l"/>
                        </a:tabLst>
                      </a:pPr>
                      <a:r>
                        <a:rPr lang="fr-FR" sz="1500" b="1" i="0" u="none" strike="noStrike" kern="1200" cap="none" spc="0" baseline="0">
                          <a:ln>
                            <a:noFill/>
                          </a:ln>
                          <a:solidFill>
                            <a:srgbClr val="FFFFFF"/>
                          </a:solidFill>
                          <a:latin typeface="Calibri" pitchFamily="18"/>
                          <a:ea typeface="Noto Sans CJK SC Regular" pitchFamily="50"/>
                          <a:cs typeface="FreeSans" pitchFamily="2"/>
                        </a:rPr>
                        <a:t>Principaux éléments du programme travaillés durant la période</a:t>
                      </a:r>
                    </a:p>
                  </a:txBody>
                  <a:tcPr marL="82953" marR="82953" marT="41476" marB="41476"/>
                </a:tc>
                <a:tc>
                  <a:txBody>
                    <a:bodyPr/>
                    <a:lstStyle/>
                    <a:p>
                      <a:pPr marL="0" marR="0" lvl="0" indent="0" algn="l" rtl="0" hangingPunct="0">
                        <a:lnSpc>
                          <a:spcPct val="100000"/>
                        </a:lnSpc>
                        <a:spcBef>
                          <a:spcPts val="0"/>
                        </a:spcBef>
                        <a:spcAft>
                          <a:spcPts val="0"/>
                        </a:spcAft>
                        <a:buNone/>
                        <a:tabLst>
                          <a:tab pos="0" algn="l"/>
                        </a:tabLst>
                      </a:pPr>
                      <a:r>
                        <a:rPr lang="fr-FR" sz="1500" b="1" i="0" u="none" strike="noStrike" kern="1200" cap="none" spc="0" baseline="0">
                          <a:ln>
                            <a:noFill/>
                          </a:ln>
                          <a:solidFill>
                            <a:srgbClr val="FFFFFF"/>
                          </a:solidFill>
                          <a:latin typeface="Calibri" pitchFamily="18"/>
                          <a:ea typeface="Noto Sans CJK SC Regular" pitchFamily="50"/>
                          <a:cs typeface="FreeSans" pitchFamily="2"/>
                        </a:rPr>
                        <a:t>Acquisitions, progrès et difficultés éventuelles</a:t>
                      </a:r>
                    </a:p>
                  </a:txBody>
                  <a:tcPr marL="82953" marR="82953" marT="41476" marB="41476"/>
                </a:tc>
                <a:extLst>
                  <a:ext uri="{0D108BD9-81ED-4DB2-BD59-A6C34878D82A}">
                    <a16:rowId xmlns:a16="http://schemas.microsoft.com/office/drawing/2014/main" val="154477548"/>
                  </a:ext>
                </a:extLst>
              </a:tr>
              <a:tr h="5654501">
                <a:tc>
                  <a:txBody>
                    <a:bodyPr/>
                    <a:lstStyle/>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none" strike="noStrike" kern="1200" cap="none" spc="0" baseline="0" dirty="0">
                          <a:ln>
                            <a:noFill/>
                          </a:ln>
                          <a:solidFill>
                            <a:srgbClr val="000000"/>
                          </a:solidFill>
                          <a:latin typeface="Arial" pitchFamily="18"/>
                          <a:ea typeface="Noto Sans CJK SC Regular" pitchFamily="2"/>
                          <a:cs typeface="FreeSans" pitchFamily="2"/>
                        </a:rPr>
                        <a:t>S</a:t>
                      </a:r>
                      <a:r>
                        <a:rPr lang="fr-FR" sz="1300" b="0" i="0" u="sng" strike="noStrike" kern="1200" cap="none" spc="0" baseline="0" dirty="0">
                          <a:ln>
                            <a:noFill/>
                          </a:ln>
                          <a:solidFill>
                            <a:srgbClr val="000000"/>
                          </a:solidFill>
                          <a:uFillTx/>
                          <a:latin typeface="Arial" pitchFamily="18"/>
                          <a:ea typeface="Noto Sans CJK SC Regular" pitchFamily="2"/>
                          <a:cs typeface="FreeSans" pitchFamily="2"/>
                        </a:rPr>
                        <a:t>équences et problématiques </a:t>
                      </a:r>
                      <a:r>
                        <a:rPr lang="fr-FR" sz="1300" b="0" i="0" u="none" strike="noStrike" kern="1200" cap="none" spc="0" baseline="0" dirty="0">
                          <a:ln>
                            <a:noFill/>
                          </a:ln>
                          <a:solidFill>
                            <a:srgbClr val="000000"/>
                          </a:solidFill>
                          <a:latin typeface="Arial" pitchFamily="18"/>
                          <a:ea typeface="Noto Sans CJK SC Regular" pitchFamily="2"/>
                          <a:cs typeface="FreeSans" pitchFamily="2"/>
                        </a:rPr>
                        <a:t>: 1) «</a:t>
                      </a:r>
                      <a:r>
                        <a:rPr lang="fr-FR" sz="1300" b="1" i="0" u="none" strike="noStrike" kern="1200" cap="none" spc="0" baseline="0" dirty="0">
                          <a:ln>
                            <a:noFill/>
                          </a:ln>
                          <a:solidFill>
                            <a:srgbClr val="000000"/>
                          </a:solidFill>
                          <a:latin typeface="Arial" pitchFamily="18"/>
                          <a:ea typeface="Noto Sans CJK SC Regular" pitchFamily="2"/>
                          <a:cs typeface="FreeSans" pitchFamily="2"/>
                        </a:rPr>
                        <a:t> Monstre, à nous deux !</a:t>
                      </a:r>
                      <a:r>
                        <a:rPr lang="fr-FR" sz="1300" b="0" i="0" u="none" strike="noStrike" kern="1200" cap="none" spc="0" baseline="0" dirty="0">
                          <a:ln>
                            <a:noFill/>
                          </a:ln>
                          <a:solidFill>
                            <a:srgbClr val="000000"/>
                          </a:solidFill>
                          <a:latin typeface="Arial" pitchFamily="18"/>
                          <a:ea typeface="Noto Sans CJK SC Regular" pitchFamily="2"/>
                          <a:cs typeface="FreeSans" pitchFamily="2"/>
                        </a:rPr>
                        <a:t> » (Qu’est-ce qu’un monstre ? Quel rôle joue-t-il dans les histoires ? Quelles émotions suscite-t-il ? - 2) « </a:t>
                      </a:r>
                      <a:r>
                        <a:rPr lang="fr-FR" sz="1300" b="1" i="0" u="none" strike="noStrike" kern="1200" cap="none" spc="0" baseline="0" dirty="0">
                          <a:ln>
                            <a:noFill/>
                          </a:ln>
                          <a:solidFill>
                            <a:srgbClr val="000000"/>
                          </a:solidFill>
                          <a:latin typeface="Arial" pitchFamily="18"/>
                          <a:ea typeface="Noto Sans CJK SC Regular" pitchFamily="2"/>
                          <a:cs typeface="FreeSans" pitchFamily="2"/>
                        </a:rPr>
                        <a:t>La ruse, plus fort que tout ?</a:t>
                      </a:r>
                      <a:r>
                        <a:rPr lang="fr-FR" sz="1300" b="0" i="0" u="none" strike="noStrike" kern="1200" cap="none" spc="0" baseline="0" dirty="0">
                          <a:ln>
                            <a:noFill/>
                          </a:ln>
                          <a:solidFill>
                            <a:srgbClr val="000000"/>
                          </a:solidFill>
                          <a:latin typeface="Arial" pitchFamily="18"/>
                          <a:ea typeface="Noto Sans CJK SC Regular" pitchFamily="2"/>
                          <a:cs typeface="FreeSans" pitchFamily="2"/>
                        </a:rPr>
                        <a:t> » (Comment et dans quels buts le thème de la ruse est-il traité à travers les époques et les genres ?)</a:t>
                      </a:r>
                    </a:p>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sng" strike="noStrike" kern="1200" cap="none" spc="0" baseline="0" dirty="0">
                          <a:ln>
                            <a:noFill/>
                          </a:ln>
                          <a:solidFill>
                            <a:srgbClr val="000000"/>
                          </a:solidFill>
                          <a:uFillTx/>
                          <a:latin typeface="Arial" pitchFamily="34"/>
                          <a:ea typeface="MS PGothic" pitchFamily="82"/>
                          <a:cs typeface="FreeSans" pitchFamily="2"/>
                        </a:rPr>
                        <a:t>Culture littéraire et artistique </a:t>
                      </a:r>
                      <a:r>
                        <a:rPr lang="fr-FR" sz="1300" b="0" i="0" u="none" strike="noStrike" kern="1200" cap="none" spc="0" baseline="0" dirty="0">
                          <a:ln>
                            <a:noFill/>
                          </a:ln>
                          <a:solidFill>
                            <a:srgbClr val="000000"/>
                          </a:solidFill>
                          <a:latin typeface="Arial" pitchFamily="34"/>
                          <a:ea typeface="MS PGothic" pitchFamily="82"/>
                          <a:cs typeface="FreeSans" pitchFamily="2"/>
                        </a:rPr>
                        <a:t>: extraits de texte relevant de genres et d’époques différents et mettant en scène la figure du monstre ou des situations de ruse ;  le conte merveilleux, la fable, la farce, le fabliau ; </a:t>
                      </a:r>
                      <a:r>
                        <a:rPr lang="fr-FR" sz="1300" b="0" i="1" u="none" strike="noStrike" kern="1200" cap="none" spc="0" baseline="0" dirty="0">
                          <a:ln>
                            <a:noFill/>
                          </a:ln>
                          <a:solidFill>
                            <a:srgbClr val="000000"/>
                          </a:solidFill>
                          <a:latin typeface="Arial" pitchFamily="34"/>
                          <a:ea typeface="MS PGothic" pitchFamily="82"/>
                          <a:cs typeface="FreeSans" pitchFamily="2"/>
                        </a:rPr>
                        <a:t>Le Roman de </a:t>
                      </a:r>
                      <a:r>
                        <a:rPr lang="fr-FR" sz="1300" b="0" i="1" u="none" strike="noStrike" kern="1200" cap="none" spc="0" baseline="0" dirty="0" err="1">
                          <a:ln>
                            <a:noFill/>
                          </a:ln>
                          <a:solidFill>
                            <a:srgbClr val="000000"/>
                          </a:solidFill>
                          <a:latin typeface="Arial" pitchFamily="34"/>
                          <a:ea typeface="MS PGothic" pitchFamily="82"/>
                          <a:cs typeface="FreeSans" pitchFamily="2"/>
                        </a:rPr>
                        <a:t>Renart</a:t>
                      </a:r>
                      <a:r>
                        <a:rPr lang="fr-FR" sz="1300" b="0" i="1" u="none" strike="noStrike" kern="1200" cap="none" spc="0" baseline="0" dirty="0">
                          <a:ln>
                            <a:noFill/>
                          </a:ln>
                          <a:solidFill>
                            <a:srgbClr val="000000"/>
                          </a:solidFill>
                          <a:latin typeface="Arial" pitchFamily="34"/>
                          <a:ea typeface="MS PGothic" pitchFamily="82"/>
                          <a:cs typeface="FreeSans" pitchFamily="2"/>
                        </a:rPr>
                        <a:t>.</a:t>
                      </a:r>
                    </a:p>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sng" strike="noStrike" kern="1200" cap="none" spc="0" baseline="0" dirty="0">
                          <a:ln>
                            <a:noFill/>
                          </a:ln>
                          <a:solidFill>
                            <a:srgbClr val="000000"/>
                          </a:solidFill>
                          <a:uFillTx/>
                          <a:latin typeface="Arial" pitchFamily="34"/>
                          <a:ea typeface="MS PGothic" pitchFamily="82"/>
                          <a:cs typeface="FreeSans" pitchFamily="2"/>
                        </a:rPr>
                        <a:t>Étude de la langue </a:t>
                      </a:r>
                      <a:r>
                        <a:rPr lang="fr-FR" sz="1300" b="0" i="0" u="none" strike="noStrike" kern="1200" cap="none" spc="0" baseline="0" dirty="0">
                          <a:ln>
                            <a:noFill/>
                          </a:ln>
                          <a:solidFill>
                            <a:srgbClr val="000000"/>
                          </a:solidFill>
                          <a:latin typeface="Arial" pitchFamily="34"/>
                          <a:ea typeface="MS PGothic" pitchFamily="82"/>
                          <a:cs typeface="FreeSans" pitchFamily="2"/>
                        </a:rPr>
                        <a:t>: l’adjectif ; les familles de mots ; verbes d’état et verbe d’action ; les reprises lexicales et pronominales ; le présent de l’indicatif ; les types de phrase.</a:t>
                      </a:r>
                    </a:p>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none" strike="noStrike" kern="1200" cap="none" spc="0" baseline="0" dirty="0">
                          <a:ln>
                            <a:noFill/>
                          </a:ln>
                          <a:solidFill>
                            <a:srgbClr val="000000"/>
                          </a:solidFill>
                          <a:latin typeface="Arial" pitchFamily="34"/>
                          <a:ea typeface="MS PGothic" pitchFamily="82"/>
                          <a:cs typeface="FreeSans" pitchFamily="2"/>
                        </a:rPr>
                        <a:t> O</a:t>
                      </a:r>
                      <a:r>
                        <a:rPr lang="fr-FR" sz="1300" b="0" i="0" u="sng" strike="noStrike" kern="1200" cap="none" spc="0" baseline="0" dirty="0">
                          <a:ln>
                            <a:noFill/>
                          </a:ln>
                          <a:solidFill>
                            <a:srgbClr val="000000"/>
                          </a:solidFill>
                          <a:uFillTx/>
                          <a:latin typeface="Arial" pitchFamily="34"/>
                          <a:ea typeface="MS PGothic" pitchFamily="82"/>
                          <a:cs typeface="FreeSans" pitchFamily="2"/>
                        </a:rPr>
                        <a:t>bjectifs d’oral</a:t>
                      </a:r>
                      <a:r>
                        <a:rPr lang="fr-FR" sz="1300" b="0" i="0" u="none" strike="noStrike" kern="1200" cap="none" spc="0" baseline="0" dirty="0">
                          <a:ln>
                            <a:noFill/>
                          </a:ln>
                          <a:solidFill>
                            <a:srgbClr val="000000"/>
                          </a:solidFill>
                          <a:latin typeface="Arial" pitchFamily="34"/>
                          <a:ea typeface="MS PGothic" pitchFamily="82"/>
                          <a:cs typeface="FreeSans" pitchFamily="2"/>
                        </a:rPr>
                        <a:t>  : participer à un échange oral de façon suivie ; s’exprimer à l’oral de manière continue pendant quelques minutes.</a:t>
                      </a:r>
                    </a:p>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sng" strike="noStrike" kern="1200" cap="none" spc="0" baseline="0" dirty="0">
                          <a:ln>
                            <a:noFill/>
                          </a:ln>
                          <a:solidFill>
                            <a:srgbClr val="000000"/>
                          </a:solidFill>
                          <a:uFillTx/>
                          <a:latin typeface="Arial" pitchFamily="34"/>
                          <a:ea typeface="MS PGothic" pitchFamily="82"/>
                          <a:cs typeface="FreeSans" pitchFamily="2"/>
                        </a:rPr>
                        <a:t>Objectifs de lecture</a:t>
                      </a:r>
                      <a:r>
                        <a:rPr lang="fr-FR" sz="1300" b="0" i="0" u="none" strike="noStrike" kern="1200" cap="none" spc="0" baseline="0" dirty="0">
                          <a:ln>
                            <a:noFill/>
                          </a:ln>
                          <a:solidFill>
                            <a:srgbClr val="000000"/>
                          </a:solidFill>
                          <a:latin typeface="Arial" pitchFamily="34"/>
                          <a:ea typeface="MS PGothic" pitchFamily="82"/>
                          <a:cs typeface="FreeSans" pitchFamily="2"/>
                        </a:rPr>
                        <a:t> : identifier la source, le genre, l’auteur, la date d’un texte ou d’un document ; mettre en œuvre une démarche de compréhension et d’interprétation d’un texte littéraire de moins de 30 lignes.</a:t>
                      </a:r>
                    </a:p>
                    <a:p>
                      <a:pPr marL="0" marR="0" lvl="0" indent="0" algn="just" rtl="0" hangingPunct="1">
                        <a:lnSpc>
                          <a:spcPct val="93000"/>
                        </a:lnSpc>
                        <a:spcBef>
                          <a:spcPts val="317"/>
                        </a:spcBef>
                        <a:spcAft>
                          <a:spcPts val="317"/>
                        </a:spcAft>
                        <a:buSzPct val="45000"/>
                        <a:buFont typeface="StarSymbol"/>
                        <a:buChar char="●"/>
                        <a:tabLst>
                          <a:tab pos="0" algn="l"/>
                        </a:tabLst>
                      </a:pPr>
                      <a:r>
                        <a:rPr lang="fr-FR" sz="1300" b="0" i="0" u="sng" strike="noStrike" kern="1200" cap="none" spc="0" baseline="0" dirty="0">
                          <a:ln>
                            <a:noFill/>
                          </a:ln>
                          <a:solidFill>
                            <a:srgbClr val="000000"/>
                          </a:solidFill>
                          <a:uFillTx/>
                          <a:latin typeface="Arial" pitchFamily="34"/>
                          <a:ea typeface="MS PGothic" pitchFamily="82"/>
                          <a:cs typeface="FreeSans" pitchFamily="2"/>
                        </a:rPr>
                        <a:t>Objectif d’écriture</a:t>
                      </a:r>
                      <a:r>
                        <a:rPr lang="fr-FR" sz="1300" b="0" i="0" u="none" strike="noStrike" kern="1200" cap="none" spc="0" baseline="0" dirty="0">
                          <a:ln>
                            <a:noFill/>
                          </a:ln>
                          <a:solidFill>
                            <a:srgbClr val="000000"/>
                          </a:solidFill>
                          <a:latin typeface="Arial" pitchFamily="34"/>
                          <a:ea typeface="MS PGothic" pitchFamily="82"/>
                          <a:cs typeface="FreeSans" pitchFamily="2"/>
                        </a:rPr>
                        <a:t> : rédiger un texte d’une vingtaine de lignes dans le respect des consignes, en maitrisant la syntaxe des phrases simples et les accords simples entre le verbe et son sujet et  au sein d’un groupe nominal.</a:t>
                      </a:r>
                    </a:p>
                  </a:txBody>
                  <a:tcPr marL="82953" marR="82953" marT="41476" marB="41476"/>
                </a:tc>
                <a:tc>
                  <a:txBody>
                    <a:bodyPr/>
                    <a:lstStyle/>
                    <a:p>
                      <a:pPr marL="0" marR="0" lvl="0" indent="0" algn="just" rtl="0" hangingPunct="0">
                        <a:lnSpc>
                          <a:spcPct val="100000"/>
                        </a:lnSpc>
                        <a:spcBef>
                          <a:spcPts val="0"/>
                        </a:spcBef>
                        <a:spcAft>
                          <a:spcPts val="0"/>
                        </a:spcAft>
                        <a:buClr>
                          <a:srgbClr val="000000"/>
                        </a:buClr>
                        <a:buSzPct val="45000"/>
                        <a:buFont typeface="StarSymbol"/>
                        <a:buChar char="●"/>
                        <a:tabLst/>
                      </a:pPr>
                      <a:r>
                        <a:rPr lang="fr-FR" sz="1300" b="0" i="0" u="none" strike="noStrike" kern="1200" cap="none" spc="0" baseline="0" dirty="0">
                          <a:ln>
                            <a:noFill/>
                          </a:ln>
                          <a:solidFill>
                            <a:srgbClr val="000000"/>
                          </a:solidFill>
                          <a:latin typeface="Arial" pitchFamily="34"/>
                          <a:ea typeface="Noto Sans CJK SC Regular" pitchFamily="50"/>
                          <a:cs typeface="FreeSans" pitchFamily="2"/>
                        </a:rPr>
                        <a:t> Victor a manifesté beaucoup d’intérêt et de curiosité durant les deux séquences, questionnant les textes, réinvestissant les éléments culturels et participant aux échanges en classe avec pertinence et méthode.</a:t>
                      </a:r>
                    </a:p>
                    <a:p>
                      <a:pPr marL="0" marR="0" lvl="0" indent="0" algn="just" rtl="0" hangingPunct="0">
                        <a:lnSpc>
                          <a:spcPct val="100000"/>
                        </a:lnSpc>
                        <a:spcBef>
                          <a:spcPts val="0"/>
                        </a:spcBef>
                        <a:spcAft>
                          <a:spcPts val="0"/>
                        </a:spcAft>
                        <a:buClr>
                          <a:srgbClr val="000000"/>
                        </a:buClr>
                        <a:buSzPct val="45000"/>
                        <a:buFont typeface="StarSymbol"/>
                        <a:buChar char="●"/>
                        <a:tabLst/>
                      </a:pPr>
                      <a:r>
                        <a:rPr lang="fr-FR" sz="1300" b="0" i="0" u="none" strike="noStrike" kern="1200" cap="none" spc="0" baseline="0" dirty="0">
                          <a:ln>
                            <a:noFill/>
                          </a:ln>
                          <a:solidFill>
                            <a:srgbClr val="000000"/>
                          </a:solidFill>
                          <a:latin typeface="Arial" pitchFamily="34"/>
                          <a:ea typeface="Noto Sans CJK SC Regular" pitchFamily="50"/>
                          <a:cs typeface="FreeSans" pitchFamily="2"/>
                        </a:rPr>
                        <a:t> Face à un texte ou à un document, il a gagné en méthode et en autonomie. Il sait les identifier, en a une compréhension littérale suffisante et se pose de bonnes questions.</a:t>
                      </a:r>
                    </a:p>
                    <a:p>
                      <a:pPr marL="0" marR="0" lvl="0" indent="0" algn="just" rtl="0" hangingPunct="0">
                        <a:lnSpc>
                          <a:spcPct val="100000"/>
                        </a:lnSpc>
                        <a:spcBef>
                          <a:spcPts val="0"/>
                        </a:spcBef>
                        <a:spcAft>
                          <a:spcPts val="0"/>
                        </a:spcAft>
                        <a:buClr>
                          <a:srgbClr val="000000"/>
                        </a:buClr>
                        <a:buSzPct val="45000"/>
                        <a:buFont typeface="StarSymbol"/>
                        <a:buChar char="●"/>
                        <a:tabLst/>
                      </a:pPr>
                      <a:r>
                        <a:rPr lang="fr-FR" sz="1300" b="0" i="0" u="none" strike="noStrike" kern="1200" cap="none" spc="0" baseline="0" dirty="0">
                          <a:ln>
                            <a:noFill/>
                          </a:ln>
                          <a:solidFill>
                            <a:srgbClr val="000000"/>
                          </a:solidFill>
                          <a:latin typeface="Arial" pitchFamily="34"/>
                          <a:ea typeface="Noto Sans CJK SC Regular" pitchFamily="50"/>
                          <a:cs typeface="FreeSans" pitchFamily="2"/>
                        </a:rPr>
                        <a:t> En situation de rédaction, les consignes sont bien prises en compte et Victor manifeste des qualités d’invention qui s’affirment de plus en plus.</a:t>
                      </a:r>
                    </a:p>
                    <a:p>
                      <a:pPr marL="0" marR="0" lvl="0" indent="0" algn="just" rtl="0" hangingPunct="0">
                        <a:lnSpc>
                          <a:spcPct val="100000"/>
                        </a:lnSpc>
                        <a:spcBef>
                          <a:spcPts val="0"/>
                        </a:spcBef>
                        <a:spcAft>
                          <a:spcPts val="0"/>
                        </a:spcAft>
                        <a:buClr>
                          <a:srgbClr val="000000"/>
                        </a:buClr>
                        <a:buSzPct val="45000"/>
                        <a:buFont typeface="StarSymbol"/>
                        <a:buChar char="●"/>
                        <a:tabLst/>
                      </a:pPr>
                      <a:r>
                        <a:rPr lang="fr-FR" sz="1300" b="0" i="0" u="none" strike="noStrike" kern="1200" cap="none" spc="0" baseline="0" dirty="0">
                          <a:ln>
                            <a:noFill/>
                          </a:ln>
                          <a:solidFill>
                            <a:srgbClr val="000000"/>
                          </a:solidFill>
                          <a:latin typeface="Arial" pitchFamily="34"/>
                          <a:ea typeface="Noto Sans CJK SC Regular" pitchFamily="50"/>
                          <a:cs typeface="FreeSans" pitchFamily="2"/>
                        </a:rPr>
                        <a:t>Toutefois, la maitrise de la langue est très perfectible. Les notions grammaticales qui ont été travaillées durant la période ont bien été comprises mais sont l’objet d’un apprentissage irrégulier et ne sont pas assez réinvesties.</a:t>
                      </a:r>
                    </a:p>
                  </a:txBody>
                  <a:tcPr marL="82953" marR="82953" marT="41476" marB="41476"/>
                </a:tc>
                <a:extLst>
                  <a:ext uri="{0D108BD9-81ED-4DB2-BD59-A6C34878D82A}">
                    <a16:rowId xmlns:a16="http://schemas.microsoft.com/office/drawing/2014/main" val="3204357164"/>
                  </a:ext>
                </a:extLst>
              </a:tr>
            </a:tbl>
          </a:graphicData>
        </a:graphic>
      </p:graphicFrame>
    </p:spTree>
    <p:extLst>
      <p:ext uri="{BB962C8B-B14F-4D97-AF65-F5344CB8AC3E}">
        <p14:creationId xmlns:p14="http://schemas.microsoft.com/office/powerpoint/2010/main" val="7005978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La FAQ </a:t>
            </a:r>
            <a:r>
              <a:rPr lang="fr-FR" b="1" dirty="0" err="1" smtClean="0">
                <a:solidFill>
                  <a:srgbClr val="7030A0"/>
                </a:solidFill>
              </a:rPr>
              <a:t>Éduscol</a:t>
            </a:r>
            <a:r>
              <a:rPr lang="fr-FR" b="1" dirty="0" smtClean="0">
                <a:solidFill>
                  <a:srgbClr val="7030A0"/>
                </a:solidFill>
              </a:rPr>
              <a:t> sur le LSU</a:t>
            </a:r>
            <a:endParaRPr lang="fr-FR" b="1" dirty="0">
              <a:solidFill>
                <a:srgbClr val="7030A0"/>
              </a:solidFill>
            </a:endParaRPr>
          </a:p>
        </p:txBody>
      </p:sp>
      <p:sp>
        <p:nvSpPr>
          <p:cNvPr id="3" name="Espace réservé du contenu 2"/>
          <p:cNvSpPr>
            <a:spLocks noGrp="1"/>
          </p:cNvSpPr>
          <p:nvPr>
            <p:ph idx="1"/>
          </p:nvPr>
        </p:nvSpPr>
        <p:spPr/>
        <p:txBody>
          <a:bodyPr/>
          <a:lstStyle/>
          <a:p>
            <a:pPr marL="0" indent="0">
              <a:buNone/>
            </a:pPr>
            <a:endParaRPr lang="fr-FR" dirty="0" smtClean="0"/>
          </a:p>
          <a:p>
            <a:pPr marL="0" indent="0">
              <a:buNone/>
            </a:pPr>
            <a:endParaRPr lang="fr-FR" sz="3200" dirty="0"/>
          </a:p>
          <a:p>
            <a:pPr marL="0" indent="0" algn="ctr">
              <a:buNone/>
            </a:pPr>
            <a:r>
              <a:rPr lang="fr-FR" sz="3200" dirty="0" smtClean="0">
                <a:hlinkClick r:id="rId3"/>
              </a:rPr>
              <a:t>http</a:t>
            </a:r>
            <a:r>
              <a:rPr lang="fr-FR" sz="3200" dirty="0">
                <a:hlinkClick r:id="rId3"/>
              </a:rPr>
              <a:t>://</a:t>
            </a:r>
            <a:r>
              <a:rPr lang="fr-FR" sz="3200" dirty="0" smtClean="0">
                <a:hlinkClick r:id="rId3"/>
              </a:rPr>
              <a:t>eduscol.education.fr/cid108327/foire-aux-questions-du-livret-scolaire-unique.html</a:t>
            </a:r>
            <a:endParaRPr lang="fr-FR" sz="3200" dirty="0" smtClean="0"/>
          </a:p>
          <a:p>
            <a:pPr marL="0" indent="0" algn="ctr">
              <a:buNone/>
            </a:pPr>
            <a:endParaRPr lang="fr-FR" sz="3200" dirty="0"/>
          </a:p>
        </p:txBody>
      </p:sp>
    </p:spTree>
    <p:extLst>
      <p:ext uri="{BB962C8B-B14F-4D97-AF65-F5344CB8AC3E}">
        <p14:creationId xmlns:p14="http://schemas.microsoft.com/office/powerpoint/2010/main" val="2902193686"/>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a:bodyPr>
          <a:lstStyle/>
          <a:p>
            <a:pPr marL="0" indent="0" algn="ctr">
              <a:buNone/>
            </a:pPr>
            <a:endParaRPr lang="fr-FR" sz="7200" dirty="0" smtClean="0">
              <a:solidFill>
                <a:srgbClr val="7030A0"/>
              </a:solidFill>
            </a:endParaRPr>
          </a:p>
          <a:p>
            <a:pPr marL="0" indent="0" algn="ctr">
              <a:buNone/>
            </a:pPr>
            <a:r>
              <a:rPr lang="fr-FR" sz="7200" dirty="0" smtClean="0">
                <a:solidFill>
                  <a:srgbClr val="7030A0"/>
                </a:solidFill>
              </a:rPr>
              <a:t>Le DNB</a:t>
            </a:r>
            <a:endParaRPr lang="fr-FR" sz="7200" dirty="0">
              <a:solidFill>
                <a:srgbClr val="7030A0"/>
              </a:solidFill>
            </a:endParaRPr>
          </a:p>
        </p:txBody>
      </p:sp>
    </p:spTree>
    <p:extLst>
      <p:ext uri="{BB962C8B-B14F-4D97-AF65-F5344CB8AC3E}">
        <p14:creationId xmlns:p14="http://schemas.microsoft.com/office/powerpoint/2010/main" val="366179749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873369" y="-42594"/>
            <a:ext cx="10515600" cy="1325563"/>
          </a:xfrm>
        </p:spPr>
        <p:txBody>
          <a:bodyPr/>
          <a:lstStyle/>
          <a:p>
            <a:pPr eaLnBrk="1" hangingPunct="1"/>
            <a:r>
              <a:rPr lang="fr-FR" dirty="0" smtClean="0">
                <a:solidFill>
                  <a:srgbClr val="7030A0"/>
                </a:solidFill>
              </a:rPr>
              <a:t>Ce qui </a:t>
            </a:r>
            <a:r>
              <a:rPr lang="fr-FR" dirty="0">
                <a:solidFill>
                  <a:srgbClr val="7030A0"/>
                </a:solidFill>
              </a:rPr>
              <a:t>est évalué</a:t>
            </a:r>
          </a:p>
        </p:txBody>
      </p:sp>
      <p:sp>
        <p:nvSpPr>
          <p:cNvPr id="4" name="Rectangle à coins arrondis 3"/>
          <p:cNvSpPr/>
          <p:nvPr/>
        </p:nvSpPr>
        <p:spPr>
          <a:xfrm>
            <a:off x="1847528" y="5414888"/>
            <a:ext cx="2412000" cy="648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Enseignements de complément et LSF</a:t>
            </a:r>
            <a:endParaRPr lang="fr-FR" sz="1600" dirty="0">
              <a:solidFill>
                <a:schemeClr val="bg1"/>
              </a:solidFill>
            </a:endParaRPr>
          </a:p>
        </p:txBody>
      </p:sp>
      <p:sp>
        <p:nvSpPr>
          <p:cNvPr id="5" name="Rectangle à coins arrondis 4"/>
          <p:cNvSpPr/>
          <p:nvPr/>
        </p:nvSpPr>
        <p:spPr>
          <a:xfrm>
            <a:off x="1847528" y="3509960"/>
            <a:ext cx="2412000" cy="117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Examen terminal</a:t>
            </a:r>
            <a:endParaRPr lang="fr-FR" sz="1600" dirty="0">
              <a:solidFill>
                <a:schemeClr val="bg1"/>
              </a:solidFill>
            </a:endParaRPr>
          </a:p>
        </p:txBody>
      </p:sp>
      <p:sp>
        <p:nvSpPr>
          <p:cNvPr id="6" name="Rectangle à coins arrondis 5"/>
          <p:cNvSpPr/>
          <p:nvPr/>
        </p:nvSpPr>
        <p:spPr>
          <a:xfrm>
            <a:off x="1847528" y="1480074"/>
            <a:ext cx="2412000" cy="1170000"/>
          </a:xfrm>
          <a:prstGeom prst="roundRect">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Maîtrise du socle commun</a:t>
            </a:r>
            <a:endParaRPr lang="fr-FR" sz="1600" dirty="0">
              <a:solidFill>
                <a:schemeClr val="bg1"/>
              </a:solidFill>
            </a:endParaRPr>
          </a:p>
        </p:txBody>
      </p:sp>
      <p:sp>
        <p:nvSpPr>
          <p:cNvPr id="7" name="Rectangle à coins arrondis 6"/>
          <p:cNvSpPr/>
          <p:nvPr/>
        </p:nvSpPr>
        <p:spPr>
          <a:xfrm>
            <a:off x="4463449" y="3127981"/>
            <a:ext cx="5904000" cy="2052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sz="1600" dirty="0">
                <a:solidFill>
                  <a:srgbClr val="1C1850"/>
                </a:solidFill>
              </a:rPr>
              <a:t>Trois épreuves sur 100 points chacune :</a:t>
            </a:r>
          </a:p>
          <a:p>
            <a:pPr marL="460375" indent="-285750">
              <a:buFontTx/>
              <a:buChar char="-"/>
              <a:defRPr/>
            </a:pPr>
            <a:r>
              <a:rPr lang="fr-FR" sz="1600" dirty="0">
                <a:solidFill>
                  <a:srgbClr val="1C1850"/>
                </a:solidFill>
              </a:rPr>
              <a:t>épreuve écrite de mathématiques, </a:t>
            </a:r>
            <a:r>
              <a:rPr lang="fr-FR" sz="1600" dirty="0" smtClean="0">
                <a:solidFill>
                  <a:srgbClr val="1C1850"/>
                </a:solidFill>
              </a:rPr>
              <a:t>physique-chimie, </a:t>
            </a:r>
            <a:r>
              <a:rPr lang="fr-FR" sz="1600" dirty="0">
                <a:solidFill>
                  <a:srgbClr val="1C1850"/>
                </a:solidFill>
              </a:rPr>
              <a:t>sciences de la vie et de la </a:t>
            </a:r>
            <a:r>
              <a:rPr lang="fr-FR" sz="1600" dirty="0" smtClean="0">
                <a:solidFill>
                  <a:srgbClr val="1C1850"/>
                </a:solidFill>
              </a:rPr>
              <a:t>Terre </a:t>
            </a:r>
            <a:r>
              <a:rPr lang="fr-FR" sz="1600" dirty="0">
                <a:solidFill>
                  <a:srgbClr val="1C1850"/>
                </a:solidFill>
              </a:rPr>
              <a:t>et </a:t>
            </a:r>
            <a:r>
              <a:rPr lang="fr-FR" sz="1600" dirty="0" smtClean="0">
                <a:solidFill>
                  <a:srgbClr val="1C1850"/>
                </a:solidFill>
              </a:rPr>
              <a:t>technologie (2 disciplines sur 3)</a:t>
            </a:r>
            <a:endParaRPr lang="fr-FR" sz="1600" dirty="0">
              <a:solidFill>
                <a:srgbClr val="1C1850"/>
              </a:solidFill>
            </a:endParaRPr>
          </a:p>
          <a:p>
            <a:pPr marL="460375" indent="-285750">
              <a:buFontTx/>
              <a:buChar char="-"/>
              <a:defRPr/>
            </a:pPr>
            <a:r>
              <a:rPr lang="fr-FR" sz="1600" dirty="0">
                <a:solidFill>
                  <a:srgbClr val="1C1850"/>
                </a:solidFill>
              </a:rPr>
              <a:t>épreuve écrite de français, histoire et géographie, éducation morale et civique</a:t>
            </a:r>
          </a:p>
          <a:p>
            <a:pPr marL="460375" indent="-285750">
              <a:buFontTx/>
              <a:buChar char="-"/>
              <a:defRPr/>
            </a:pPr>
            <a:r>
              <a:rPr lang="fr-FR" sz="1600" dirty="0">
                <a:solidFill>
                  <a:srgbClr val="1C1850"/>
                </a:solidFill>
              </a:rPr>
              <a:t>épreuve orale : soutenance d’un projet mené au cours des EPI ou d’un </a:t>
            </a:r>
            <a:r>
              <a:rPr lang="fr-FR" sz="1600" dirty="0" smtClean="0">
                <a:solidFill>
                  <a:srgbClr val="1C1850"/>
                </a:solidFill>
              </a:rPr>
              <a:t>parcours (</a:t>
            </a:r>
            <a:r>
              <a:rPr lang="fr-FR" sz="1600" dirty="0">
                <a:solidFill>
                  <a:srgbClr val="1C1850"/>
                </a:solidFill>
              </a:rPr>
              <a:t>Avenir, citoyen, EAC)</a:t>
            </a:r>
          </a:p>
          <a:p>
            <a:pPr marL="174625">
              <a:defRPr/>
            </a:pPr>
            <a:r>
              <a:rPr lang="fr-FR" sz="1600" dirty="0">
                <a:solidFill>
                  <a:srgbClr val="1C1850"/>
                </a:solidFill>
              </a:rPr>
              <a:t>	</a:t>
            </a:r>
            <a:r>
              <a:rPr lang="fr-FR" dirty="0">
                <a:solidFill>
                  <a:srgbClr val="1C1850"/>
                </a:solidFill>
              </a:rPr>
              <a:t>Soit au maximum </a:t>
            </a:r>
            <a:r>
              <a:rPr lang="fr-FR" b="1" dirty="0">
                <a:solidFill>
                  <a:srgbClr val="1C1850"/>
                </a:solidFill>
              </a:rPr>
              <a:t>300 points</a:t>
            </a:r>
            <a:endParaRPr lang="fr-FR" sz="1600" dirty="0">
              <a:solidFill>
                <a:srgbClr val="1C1850"/>
              </a:solidFill>
            </a:endParaRPr>
          </a:p>
        </p:txBody>
      </p:sp>
      <p:sp>
        <p:nvSpPr>
          <p:cNvPr id="8" name="Rectangle à coins arrondis 7"/>
          <p:cNvSpPr/>
          <p:nvPr/>
        </p:nvSpPr>
        <p:spPr>
          <a:xfrm>
            <a:off x="4463449" y="5306888"/>
            <a:ext cx="5904000" cy="86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sz="1600" dirty="0">
                <a:solidFill>
                  <a:srgbClr val="1C1850"/>
                </a:solidFill>
              </a:rPr>
              <a:t>Objectifs d’apprentissage du cycle :</a:t>
            </a:r>
          </a:p>
          <a:p>
            <a:pPr marL="460375" indent="-285750">
              <a:buFontTx/>
              <a:buChar char="-"/>
              <a:defRPr/>
            </a:pPr>
            <a:r>
              <a:rPr lang="fr-FR" sz="1600" dirty="0">
                <a:solidFill>
                  <a:srgbClr val="1C1850"/>
                </a:solidFill>
              </a:rPr>
              <a:t>atteints		10 points</a:t>
            </a:r>
          </a:p>
          <a:p>
            <a:pPr marL="460375" indent="-285750">
              <a:buFontTx/>
              <a:buChar char="-"/>
              <a:defRPr/>
            </a:pPr>
            <a:r>
              <a:rPr lang="fr-FR" sz="1600" dirty="0">
                <a:solidFill>
                  <a:srgbClr val="1C1850"/>
                </a:solidFill>
              </a:rPr>
              <a:t>dépassés		20 points</a:t>
            </a:r>
          </a:p>
        </p:txBody>
      </p:sp>
      <p:sp>
        <p:nvSpPr>
          <p:cNvPr id="9" name="Rectangle à coins arrondis 8"/>
          <p:cNvSpPr/>
          <p:nvPr/>
        </p:nvSpPr>
        <p:spPr>
          <a:xfrm>
            <a:off x="4463449" y="1129074"/>
            <a:ext cx="5904000" cy="1872000"/>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sz="1600" dirty="0">
                <a:solidFill>
                  <a:srgbClr val="1C1850"/>
                </a:solidFill>
              </a:rPr>
              <a:t>Pour chacune des 8 </a:t>
            </a:r>
            <a:r>
              <a:rPr lang="fr-FR" sz="1600" dirty="0" smtClean="0">
                <a:solidFill>
                  <a:srgbClr val="1C1850"/>
                </a:solidFill>
              </a:rPr>
              <a:t>domaines / composantes, </a:t>
            </a:r>
            <a:r>
              <a:rPr lang="fr-FR" sz="1600" dirty="0">
                <a:solidFill>
                  <a:srgbClr val="1C1850"/>
                </a:solidFill>
              </a:rPr>
              <a:t>le niveau de maîtrise donne des points :</a:t>
            </a:r>
          </a:p>
          <a:p>
            <a:pPr marL="285750" indent="-285750">
              <a:buFontTx/>
              <a:buChar char="-"/>
              <a:defRPr/>
            </a:pPr>
            <a:r>
              <a:rPr lang="fr-FR" sz="1600" dirty="0">
                <a:solidFill>
                  <a:srgbClr val="1C1850"/>
                </a:solidFill>
              </a:rPr>
              <a:t>maîtrise insuffisante : 	10 points</a:t>
            </a:r>
          </a:p>
          <a:p>
            <a:pPr marL="285750" indent="-285750">
              <a:buFontTx/>
              <a:buChar char="-"/>
              <a:defRPr/>
            </a:pPr>
            <a:r>
              <a:rPr lang="fr-FR" sz="1600" dirty="0">
                <a:solidFill>
                  <a:srgbClr val="1C1850"/>
                </a:solidFill>
              </a:rPr>
              <a:t>maîtrise fragile : 		25 points</a:t>
            </a:r>
          </a:p>
          <a:p>
            <a:pPr marL="285750" indent="-285750">
              <a:buFontTx/>
              <a:buChar char="-"/>
              <a:defRPr/>
            </a:pPr>
            <a:r>
              <a:rPr lang="fr-FR" sz="1600" dirty="0">
                <a:solidFill>
                  <a:srgbClr val="1C1850"/>
                </a:solidFill>
              </a:rPr>
              <a:t>maîtrise satisfaisante : 	40 points</a:t>
            </a:r>
          </a:p>
          <a:p>
            <a:pPr marL="285750" indent="-285750">
              <a:buFontTx/>
              <a:buChar char="-"/>
              <a:defRPr/>
            </a:pPr>
            <a:r>
              <a:rPr lang="fr-FR" sz="1600" dirty="0">
                <a:solidFill>
                  <a:srgbClr val="1C1850"/>
                </a:solidFill>
              </a:rPr>
              <a:t>très bonne maîtrise : 	50 points</a:t>
            </a:r>
          </a:p>
          <a:p>
            <a:pPr>
              <a:defRPr/>
            </a:pPr>
            <a:r>
              <a:rPr lang="fr-FR" sz="1600" dirty="0">
                <a:solidFill>
                  <a:srgbClr val="1C1850"/>
                </a:solidFill>
              </a:rPr>
              <a:t>	</a:t>
            </a:r>
            <a:r>
              <a:rPr lang="fr-FR" dirty="0">
                <a:solidFill>
                  <a:srgbClr val="1C1850"/>
                </a:solidFill>
              </a:rPr>
              <a:t>Soit au maximum </a:t>
            </a:r>
            <a:r>
              <a:rPr lang="fr-FR" b="1" dirty="0">
                <a:solidFill>
                  <a:srgbClr val="1C1850"/>
                </a:solidFill>
              </a:rPr>
              <a:t>400 points</a:t>
            </a:r>
            <a:endParaRPr lang="fr-FR" sz="1600" b="1" dirty="0">
              <a:solidFill>
                <a:srgbClr val="1C1850"/>
              </a:solidFill>
            </a:endParaRPr>
          </a:p>
        </p:txBody>
      </p:sp>
    </p:spTree>
    <p:extLst>
      <p:ext uri="{BB962C8B-B14F-4D97-AF65-F5344CB8AC3E}">
        <p14:creationId xmlns:p14="http://schemas.microsoft.com/office/powerpoint/2010/main" val="156097949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p:txBody>
          <a:bodyPr/>
          <a:lstStyle/>
          <a:p>
            <a:pPr eaLnBrk="1" hangingPunct="1"/>
            <a:r>
              <a:rPr lang="fr-FR" dirty="0" smtClean="0">
                <a:solidFill>
                  <a:srgbClr val="7030A0"/>
                </a:solidFill>
              </a:rPr>
              <a:t>Obtention</a:t>
            </a:r>
            <a:endParaRPr lang="fr-FR" dirty="0">
              <a:solidFill>
                <a:srgbClr val="7030A0"/>
              </a:solidFill>
            </a:endParaRPr>
          </a:p>
        </p:txBody>
      </p:sp>
      <p:sp>
        <p:nvSpPr>
          <p:cNvPr id="4" name="Rectangle à coins arrondis 3"/>
          <p:cNvSpPr/>
          <p:nvPr/>
        </p:nvSpPr>
        <p:spPr>
          <a:xfrm>
            <a:off x="1847528" y="5041755"/>
            <a:ext cx="2412000" cy="900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Remise des diplômes</a:t>
            </a:r>
            <a:endParaRPr lang="fr-FR" sz="1600" dirty="0">
              <a:solidFill>
                <a:schemeClr val="bg1"/>
              </a:solidFill>
            </a:endParaRPr>
          </a:p>
        </p:txBody>
      </p:sp>
      <p:sp>
        <p:nvSpPr>
          <p:cNvPr id="5" name="Rectangle à coins arrondis 4"/>
          <p:cNvSpPr/>
          <p:nvPr/>
        </p:nvSpPr>
        <p:spPr>
          <a:xfrm>
            <a:off x="1847528" y="3287791"/>
            <a:ext cx="2412000" cy="90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Mentions</a:t>
            </a:r>
            <a:endParaRPr lang="fr-FR" sz="1600" dirty="0">
              <a:solidFill>
                <a:schemeClr val="bg1"/>
              </a:solidFill>
            </a:endParaRPr>
          </a:p>
        </p:txBody>
      </p:sp>
      <p:sp>
        <p:nvSpPr>
          <p:cNvPr id="6" name="Rectangle à coins arrondis 5"/>
          <p:cNvSpPr/>
          <p:nvPr/>
        </p:nvSpPr>
        <p:spPr>
          <a:xfrm>
            <a:off x="1847528" y="1547227"/>
            <a:ext cx="2412000" cy="900000"/>
          </a:xfrm>
          <a:prstGeom prst="roundRect">
            <a:avLst/>
          </a:prstGeom>
          <a:solidFill>
            <a:srgbClr val="E36BA7"/>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Conditions</a:t>
            </a:r>
            <a:endParaRPr lang="fr-FR" sz="1600" dirty="0">
              <a:solidFill>
                <a:schemeClr val="bg1"/>
              </a:solidFill>
            </a:endParaRPr>
          </a:p>
        </p:txBody>
      </p:sp>
      <p:sp>
        <p:nvSpPr>
          <p:cNvPr id="7" name="Rectangle à coins arrondis 6"/>
          <p:cNvSpPr/>
          <p:nvPr/>
        </p:nvSpPr>
        <p:spPr>
          <a:xfrm>
            <a:off x="4557578" y="2952677"/>
            <a:ext cx="5760000" cy="1332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Le diplôme d’un candidat porte la mention :</a:t>
            </a:r>
          </a:p>
          <a:p>
            <a:pPr marL="460375" indent="-285750">
              <a:buFontTx/>
              <a:buChar char="-"/>
              <a:defRPr/>
            </a:pPr>
            <a:r>
              <a:rPr lang="fr-FR" b="1" dirty="0">
                <a:solidFill>
                  <a:srgbClr val="1C1850"/>
                </a:solidFill>
              </a:rPr>
              <a:t>assez bien</a:t>
            </a:r>
            <a:r>
              <a:rPr lang="fr-FR" dirty="0">
                <a:solidFill>
                  <a:srgbClr val="1C1850"/>
                </a:solidFill>
              </a:rPr>
              <a:t> s’il obtient au moins </a:t>
            </a:r>
            <a:r>
              <a:rPr lang="fr-FR" b="1" dirty="0">
                <a:solidFill>
                  <a:srgbClr val="1C1850"/>
                </a:solidFill>
              </a:rPr>
              <a:t>420 points</a:t>
            </a:r>
          </a:p>
          <a:p>
            <a:pPr marL="460375" indent="-285750">
              <a:buFontTx/>
              <a:buChar char="-"/>
              <a:defRPr/>
            </a:pPr>
            <a:r>
              <a:rPr lang="fr-FR" b="1" dirty="0">
                <a:solidFill>
                  <a:srgbClr val="1C1850"/>
                </a:solidFill>
              </a:rPr>
              <a:t>bien</a:t>
            </a:r>
            <a:r>
              <a:rPr lang="fr-FR" dirty="0">
                <a:solidFill>
                  <a:srgbClr val="1C1850"/>
                </a:solidFill>
              </a:rPr>
              <a:t> s’il obtient au moins </a:t>
            </a:r>
            <a:r>
              <a:rPr lang="fr-FR" b="1" dirty="0">
                <a:solidFill>
                  <a:srgbClr val="1C1850"/>
                </a:solidFill>
              </a:rPr>
              <a:t>490 points</a:t>
            </a:r>
          </a:p>
          <a:p>
            <a:pPr marL="460375" indent="-285750">
              <a:buFontTx/>
              <a:buChar char="-"/>
              <a:defRPr/>
            </a:pPr>
            <a:r>
              <a:rPr lang="fr-FR" b="1" dirty="0">
                <a:solidFill>
                  <a:srgbClr val="1C1850"/>
                </a:solidFill>
              </a:rPr>
              <a:t>très bien</a:t>
            </a:r>
            <a:r>
              <a:rPr lang="fr-FR" dirty="0">
                <a:solidFill>
                  <a:srgbClr val="1C1850"/>
                </a:solidFill>
              </a:rPr>
              <a:t> s’il obtient au moins </a:t>
            </a:r>
            <a:r>
              <a:rPr lang="fr-FR" b="1" dirty="0">
                <a:solidFill>
                  <a:srgbClr val="1C1850"/>
                </a:solidFill>
              </a:rPr>
              <a:t>560 points</a:t>
            </a:r>
          </a:p>
        </p:txBody>
      </p:sp>
      <p:sp>
        <p:nvSpPr>
          <p:cNvPr id="8" name="Rectangle à coins arrondis 7"/>
          <p:cNvSpPr/>
          <p:nvPr/>
        </p:nvSpPr>
        <p:spPr>
          <a:xfrm>
            <a:off x="4557578" y="4897755"/>
            <a:ext cx="5760000" cy="104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Les diplômes seront remis aux lauréats lors d’une cérémonie républicaine en début d’année scolaire suivante. </a:t>
            </a:r>
          </a:p>
        </p:txBody>
      </p:sp>
      <p:sp>
        <p:nvSpPr>
          <p:cNvPr id="9" name="Rectangle à coins arrondis 8"/>
          <p:cNvSpPr/>
          <p:nvPr/>
        </p:nvSpPr>
        <p:spPr>
          <a:xfrm>
            <a:off x="4557578" y="1547227"/>
            <a:ext cx="5760000" cy="900000"/>
          </a:xfrm>
          <a:prstGeom prst="roundRect">
            <a:avLst/>
          </a:prstGeom>
          <a:solidFill>
            <a:srgbClr val="F68EEA"/>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dirty="0">
                <a:solidFill>
                  <a:srgbClr val="1C1850"/>
                </a:solidFill>
              </a:rPr>
              <a:t>Un candidat est reçu s’il obtient au moins </a:t>
            </a:r>
            <a:r>
              <a:rPr lang="fr-FR" b="1" dirty="0">
                <a:solidFill>
                  <a:srgbClr val="1C1850"/>
                </a:solidFill>
              </a:rPr>
              <a:t>350 points</a:t>
            </a:r>
            <a:r>
              <a:rPr lang="fr-FR" dirty="0">
                <a:solidFill>
                  <a:srgbClr val="1C1850"/>
                </a:solidFill>
              </a:rPr>
              <a:t> sur les 700 points possibles.</a:t>
            </a:r>
            <a:endParaRPr lang="fr-FR" b="1" dirty="0">
              <a:solidFill>
                <a:srgbClr val="1C1850"/>
              </a:solidFill>
            </a:endParaRPr>
          </a:p>
        </p:txBody>
      </p:sp>
    </p:spTree>
    <p:extLst>
      <p:ext uri="{BB962C8B-B14F-4D97-AF65-F5344CB8AC3E}">
        <p14:creationId xmlns:p14="http://schemas.microsoft.com/office/powerpoint/2010/main" val="59189804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a:xfrm>
            <a:off x="732692" y="0"/>
            <a:ext cx="10515600" cy="1325563"/>
          </a:xfrm>
        </p:spPr>
        <p:txBody>
          <a:bodyPr/>
          <a:lstStyle/>
          <a:p>
            <a:pPr eaLnBrk="1" hangingPunct="1"/>
            <a:r>
              <a:rPr lang="fr-FR" dirty="0" smtClean="0">
                <a:solidFill>
                  <a:srgbClr val="7030A0"/>
                </a:solidFill>
              </a:rPr>
              <a:t>Les épreuves </a:t>
            </a:r>
            <a:r>
              <a:rPr lang="fr-FR" dirty="0">
                <a:solidFill>
                  <a:srgbClr val="7030A0"/>
                </a:solidFill>
              </a:rPr>
              <a:t>terminales</a:t>
            </a:r>
          </a:p>
        </p:txBody>
      </p:sp>
      <p:sp>
        <p:nvSpPr>
          <p:cNvPr id="4" name="Rectangle à coins arrondis 3"/>
          <p:cNvSpPr/>
          <p:nvPr/>
        </p:nvSpPr>
        <p:spPr>
          <a:xfrm>
            <a:off x="1703512" y="5067256"/>
            <a:ext cx="2412000" cy="648000"/>
          </a:xfrm>
          <a:prstGeom prst="roundRect">
            <a:avLst/>
          </a:prstGeom>
          <a:solidFill>
            <a:srgbClr val="FDA40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Soutenance orale d’un projet</a:t>
            </a:r>
            <a:endParaRPr lang="fr-FR" sz="1600" dirty="0">
              <a:solidFill>
                <a:schemeClr val="bg1"/>
              </a:solidFill>
            </a:endParaRPr>
          </a:p>
        </p:txBody>
      </p:sp>
      <p:sp>
        <p:nvSpPr>
          <p:cNvPr id="5" name="Rectangle à coins arrondis 4"/>
          <p:cNvSpPr/>
          <p:nvPr/>
        </p:nvSpPr>
        <p:spPr>
          <a:xfrm>
            <a:off x="1703512" y="3332165"/>
            <a:ext cx="2412000" cy="1170000"/>
          </a:xfrm>
          <a:prstGeom prst="roundRect">
            <a:avLst/>
          </a:prstGeom>
          <a:solidFill>
            <a:srgbClr val="00B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Français, histoire et géographie, </a:t>
            </a:r>
            <a:r>
              <a:rPr lang="fr-FR" b="1" dirty="0" err="1">
                <a:solidFill>
                  <a:schemeClr val="bg1"/>
                </a:solidFill>
              </a:rPr>
              <a:t>EMC</a:t>
            </a:r>
            <a:endParaRPr lang="fr-FR" sz="1600" dirty="0">
              <a:solidFill>
                <a:schemeClr val="bg1"/>
              </a:solidFill>
            </a:endParaRPr>
          </a:p>
        </p:txBody>
      </p:sp>
      <p:sp>
        <p:nvSpPr>
          <p:cNvPr id="6" name="Rectangle à coins arrondis 5"/>
          <p:cNvSpPr/>
          <p:nvPr/>
        </p:nvSpPr>
        <p:spPr>
          <a:xfrm>
            <a:off x="1703512" y="1372074"/>
            <a:ext cx="2412000" cy="1170000"/>
          </a:xfrm>
          <a:prstGeom prst="roundRect">
            <a:avLst/>
          </a:prstGeom>
          <a:solidFill>
            <a:srgbClr val="0070C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FR" b="1" dirty="0">
                <a:solidFill>
                  <a:schemeClr val="bg1"/>
                </a:solidFill>
              </a:rPr>
              <a:t>Mathématiques, physique-chimie, </a:t>
            </a:r>
            <a:r>
              <a:rPr lang="fr-FR" b="1" dirty="0" err="1">
                <a:solidFill>
                  <a:schemeClr val="bg1"/>
                </a:solidFill>
              </a:rPr>
              <a:t>SVT</a:t>
            </a:r>
            <a:r>
              <a:rPr lang="fr-FR" b="1" dirty="0">
                <a:solidFill>
                  <a:schemeClr val="bg1"/>
                </a:solidFill>
              </a:rPr>
              <a:t>, technologie</a:t>
            </a:r>
            <a:endParaRPr lang="fr-FR" sz="1600" dirty="0">
              <a:solidFill>
                <a:schemeClr val="bg1"/>
              </a:solidFill>
            </a:endParaRPr>
          </a:p>
        </p:txBody>
      </p:sp>
      <p:sp>
        <p:nvSpPr>
          <p:cNvPr id="7" name="Rectangle à coins arrondis 6"/>
          <p:cNvSpPr/>
          <p:nvPr/>
        </p:nvSpPr>
        <p:spPr>
          <a:xfrm>
            <a:off x="4295800" y="2927165"/>
            <a:ext cx="6156000" cy="1980000"/>
          </a:xfrm>
          <a:prstGeom prst="roundRect">
            <a:avLst/>
          </a:prstGeom>
          <a:solidFill>
            <a:srgbClr val="CCFF66"/>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b="1" dirty="0">
                <a:solidFill>
                  <a:srgbClr val="1C1850"/>
                </a:solidFill>
              </a:rPr>
              <a:t>Première partie : analyse et compréhension de textes, maîtrise de différents langages</a:t>
            </a:r>
          </a:p>
          <a:p>
            <a:pPr marL="174625">
              <a:defRPr/>
            </a:pPr>
            <a:r>
              <a:rPr lang="fr-FR" dirty="0">
                <a:solidFill>
                  <a:srgbClr val="1C1850"/>
                </a:solidFill>
              </a:rPr>
              <a:t>Histoire et géographie, </a:t>
            </a:r>
            <a:r>
              <a:rPr lang="fr-FR" dirty="0" err="1">
                <a:solidFill>
                  <a:srgbClr val="1C1850"/>
                </a:solidFill>
              </a:rPr>
              <a:t>EMC</a:t>
            </a:r>
            <a:r>
              <a:rPr lang="fr-FR" dirty="0">
                <a:solidFill>
                  <a:srgbClr val="1C1850"/>
                </a:solidFill>
              </a:rPr>
              <a:t> : 2h</a:t>
            </a:r>
          </a:p>
          <a:p>
            <a:pPr marL="174625">
              <a:defRPr/>
            </a:pPr>
            <a:r>
              <a:rPr lang="fr-FR" dirty="0">
                <a:solidFill>
                  <a:srgbClr val="1C1850"/>
                </a:solidFill>
              </a:rPr>
              <a:t>Français : 1h</a:t>
            </a:r>
          </a:p>
          <a:p>
            <a:pPr marL="174625">
              <a:spcBef>
                <a:spcPts val="1200"/>
              </a:spcBef>
              <a:defRPr/>
            </a:pPr>
            <a:r>
              <a:rPr lang="fr-FR" b="1" dirty="0">
                <a:solidFill>
                  <a:srgbClr val="1C1850"/>
                </a:solidFill>
              </a:rPr>
              <a:t>Deuxième partie : rédaction et maîtrise de la langue</a:t>
            </a:r>
          </a:p>
          <a:p>
            <a:pPr marL="174625">
              <a:defRPr/>
            </a:pPr>
            <a:r>
              <a:rPr lang="fr-FR" dirty="0">
                <a:solidFill>
                  <a:srgbClr val="1C1850"/>
                </a:solidFill>
              </a:rPr>
              <a:t>Français : 2h</a:t>
            </a:r>
          </a:p>
        </p:txBody>
      </p:sp>
      <p:sp>
        <p:nvSpPr>
          <p:cNvPr id="8" name="Rectangle à coins arrondis 7"/>
          <p:cNvSpPr/>
          <p:nvPr/>
        </p:nvSpPr>
        <p:spPr>
          <a:xfrm>
            <a:off x="4295800" y="5049256"/>
            <a:ext cx="6156000" cy="684000"/>
          </a:xfrm>
          <a:prstGeom prst="roundRect">
            <a:avLst/>
          </a:prstGeom>
          <a:solidFill>
            <a:srgbClr val="FFD243"/>
          </a:solidFill>
          <a:effectLst/>
        </p:spPr>
        <p:style>
          <a:lnRef idx="1">
            <a:schemeClr val="accent1"/>
          </a:lnRef>
          <a:fillRef idx="3">
            <a:schemeClr val="accent1"/>
          </a:fillRef>
          <a:effectRef idx="2">
            <a:schemeClr val="accent1"/>
          </a:effectRef>
          <a:fontRef idx="minor">
            <a:schemeClr val="lt1"/>
          </a:fontRef>
        </p:style>
        <p:txBody>
          <a:bodyPr rtlCol="0" anchor="ctr"/>
          <a:lstStyle/>
          <a:p>
            <a:pPr marL="174625">
              <a:defRPr/>
            </a:pPr>
            <a:r>
              <a:rPr lang="fr-FR" dirty="0">
                <a:solidFill>
                  <a:srgbClr val="1C1850"/>
                </a:solidFill>
              </a:rPr>
              <a:t>Exposé : 5 minutes</a:t>
            </a:r>
          </a:p>
          <a:p>
            <a:pPr marL="174625">
              <a:defRPr/>
            </a:pPr>
            <a:r>
              <a:rPr lang="fr-FR" dirty="0">
                <a:solidFill>
                  <a:srgbClr val="1C1850"/>
                </a:solidFill>
              </a:rPr>
              <a:t>Entretien avec le jury : 10 minutes</a:t>
            </a:r>
          </a:p>
        </p:txBody>
      </p:sp>
      <p:sp>
        <p:nvSpPr>
          <p:cNvPr id="9" name="Rectangle à coins arrondis 8"/>
          <p:cNvSpPr/>
          <p:nvPr/>
        </p:nvSpPr>
        <p:spPr>
          <a:xfrm>
            <a:off x="4295800" y="1129074"/>
            <a:ext cx="6156000" cy="1656000"/>
          </a:xfrm>
          <a:prstGeom prst="roundRect">
            <a:avLst/>
          </a:prstGeom>
          <a:solidFill>
            <a:srgbClr val="00B0F0"/>
          </a:solidFill>
          <a:effectLst/>
        </p:spPr>
        <p:style>
          <a:lnRef idx="1">
            <a:schemeClr val="accent1"/>
          </a:lnRef>
          <a:fillRef idx="3">
            <a:schemeClr val="accent1"/>
          </a:fillRef>
          <a:effectRef idx="2">
            <a:schemeClr val="accent1"/>
          </a:effectRef>
          <a:fontRef idx="minor">
            <a:schemeClr val="lt1"/>
          </a:fontRef>
        </p:style>
        <p:txBody>
          <a:bodyPr rtlCol="0" anchor="ctr"/>
          <a:lstStyle/>
          <a:p>
            <a:pPr>
              <a:defRPr/>
            </a:pPr>
            <a:r>
              <a:rPr lang="fr-FR" dirty="0">
                <a:solidFill>
                  <a:srgbClr val="1C1850"/>
                </a:solidFill>
              </a:rPr>
              <a:t>Mathématiques : 2h</a:t>
            </a:r>
          </a:p>
          <a:p>
            <a:pPr>
              <a:defRPr/>
            </a:pPr>
            <a:r>
              <a:rPr lang="fr-FR" dirty="0">
                <a:solidFill>
                  <a:srgbClr val="1C1850"/>
                </a:solidFill>
              </a:rPr>
              <a:t>Physique-chimie, </a:t>
            </a:r>
            <a:r>
              <a:rPr lang="fr-FR" dirty="0" err="1">
                <a:solidFill>
                  <a:srgbClr val="1C1850"/>
                </a:solidFill>
              </a:rPr>
              <a:t>SVT</a:t>
            </a:r>
            <a:r>
              <a:rPr lang="fr-FR" dirty="0">
                <a:solidFill>
                  <a:srgbClr val="1C1850"/>
                </a:solidFill>
              </a:rPr>
              <a:t>, technologie (2 disciplines) : 1h</a:t>
            </a:r>
          </a:p>
          <a:p>
            <a:pPr>
              <a:defRPr/>
            </a:pPr>
            <a:endParaRPr lang="fr-FR" dirty="0">
              <a:solidFill>
                <a:srgbClr val="1C1850"/>
              </a:solidFill>
            </a:endParaRPr>
          </a:p>
          <a:p>
            <a:pPr>
              <a:defRPr/>
            </a:pPr>
            <a:r>
              <a:rPr lang="fr-FR" dirty="0">
                <a:solidFill>
                  <a:srgbClr val="1C1850"/>
                </a:solidFill>
              </a:rPr>
              <a:t>L’épreuve comporte obligatoirement au moins un exercice d’algorithmique ou de programmation.</a:t>
            </a:r>
          </a:p>
        </p:txBody>
      </p:sp>
    </p:spTree>
    <p:extLst>
      <p:ext uri="{BB962C8B-B14F-4D97-AF65-F5344CB8AC3E}">
        <p14:creationId xmlns:p14="http://schemas.microsoft.com/office/powerpoint/2010/main" val="13737914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36600" y="690880"/>
            <a:ext cx="10515600" cy="5344159"/>
          </a:xfrm>
        </p:spPr>
        <p:txBody>
          <a:bodyPr/>
          <a:lstStyle/>
          <a:p>
            <a:pPr marL="457200" lvl="1" indent="0" algn="just">
              <a:buNone/>
            </a:pPr>
            <a:r>
              <a:rPr lang="fr-FR" sz="3600" dirty="0">
                <a:solidFill>
                  <a:srgbClr val="7030A0"/>
                </a:solidFill>
              </a:rPr>
              <a:t>Pour qu’une évaluation soit utile, on attend d’elle qu’elle ait deux caractéristiques </a:t>
            </a:r>
            <a:r>
              <a:rPr lang="fr-FR" sz="3600" dirty="0" smtClean="0">
                <a:solidFill>
                  <a:srgbClr val="7030A0"/>
                </a:solidFill>
              </a:rPr>
              <a:t>:</a:t>
            </a:r>
          </a:p>
          <a:p>
            <a:pPr marL="457200" lvl="1" indent="0" algn="just">
              <a:buNone/>
            </a:pPr>
            <a:endParaRPr lang="fr-FR" sz="3200" dirty="0">
              <a:solidFill>
                <a:srgbClr val="7030A0"/>
              </a:solidFill>
            </a:endParaRPr>
          </a:p>
          <a:p>
            <a:pPr lvl="1" algn="just">
              <a:buClr>
                <a:srgbClr val="7030A0"/>
              </a:buClr>
              <a:buFont typeface="Symbol" panose="05050102010706020507" pitchFamily="18" charset="2"/>
              <a:buChar char="®"/>
            </a:pPr>
            <a:r>
              <a:rPr lang="fr-FR" sz="3200" dirty="0" smtClean="0"/>
              <a:t> qu’elle </a:t>
            </a:r>
            <a:r>
              <a:rPr lang="fr-FR" sz="3200" dirty="0"/>
              <a:t>soit juste au sens de la </a:t>
            </a:r>
            <a:r>
              <a:rPr lang="fr-FR" sz="3200" dirty="0" smtClean="0"/>
              <a:t>justesse </a:t>
            </a:r>
            <a:r>
              <a:rPr lang="fr-FR" sz="3200" dirty="0"/>
              <a:t>(nécessité de précision, de rationalisation et de fondement scientifique</a:t>
            </a:r>
            <a:r>
              <a:rPr lang="fr-FR" sz="3200" dirty="0" smtClean="0"/>
              <a:t>)*</a:t>
            </a:r>
          </a:p>
          <a:p>
            <a:pPr marL="457200" lvl="1" indent="0" algn="just">
              <a:buClr>
                <a:srgbClr val="7030A0"/>
              </a:buClr>
              <a:buNone/>
            </a:pPr>
            <a:endParaRPr lang="fr-FR" sz="3200" dirty="0"/>
          </a:p>
          <a:p>
            <a:pPr lvl="1" algn="just">
              <a:buClr>
                <a:srgbClr val="7030A0"/>
              </a:buClr>
              <a:buFont typeface="Symbol" panose="05050102010706020507" pitchFamily="18" charset="2"/>
              <a:buChar char="®"/>
            </a:pPr>
            <a:r>
              <a:rPr lang="fr-FR" sz="3200" dirty="0"/>
              <a:t> </a:t>
            </a:r>
            <a:r>
              <a:rPr lang="fr-FR" sz="3200" dirty="0" smtClean="0"/>
              <a:t>mais </a:t>
            </a:r>
            <a:r>
              <a:rPr lang="fr-FR" sz="3200" dirty="0"/>
              <a:t>aussi qu’elle soit juste au sens de la justice (juste vis à vis de l’élève, de son activité, de ses </a:t>
            </a:r>
            <a:r>
              <a:rPr lang="fr-FR" sz="3200" dirty="0" smtClean="0"/>
              <a:t>efforts…).</a:t>
            </a:r>
            <a:endParaRPr lang="fr-FR" sz="3200" dirty="0"/>
          </a:p>
        </p:txBody>
      </p:sp>
    </p:spTree>
    <p:extLst>
      <p:ext uri="{BB962C8B-B14F-4D97-AF65-F5344CB8AC3E}">
        <p14:creationId xmlns:p14="http://schemas.microsoft.com/office/powerpoint/2010/main" val="71404658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L’épreuve orale du DNB : soutenance d’un projet</a:t>
            </a:r>
            <a:endParaRPr lang="fr-FR" b="1" dirty="0">
              <a:solidFill>
                <a:srgbClr val="7030A0"/>
              </a:solidFill>
            </a:endParaRPr>
          </a:p>
        </p:txBody>
      </p:sp>
      <p:sp>
        <p:nvSpPr>
          <p:cNvPr id="3" name="Espace réservé du contenu 2"/>
          <p:cNvSpPr>
            <a:spLocks noGrp="1"/>
          </p:cNvSpPr>
          <p:nvPr>
            <p:ph idx="1"/>
          </p:nvPr>
        </p:nvSpPr>
        <p:spPr/>
        <p:txBody>
          <a:bodyPr/>
          <a:lstStyle/>
          <a:p>
            <a:pPr algn="just">
              <a:buFontTx/>
              <a:buChar char="-"/>
            </a:pPr>
            <a:endParaRPr lang="fr-FR" dirty="0" smtClean="0"/>
          </a:p>
          <a:p>
            <a:pPr algn="just">
              <a:buFontTx/>
              <a:buChar char="-"/>
            </a:pPr>
            <a:r>
              <a:rPr lang="fr-FR" dirty="0" smtClean="0"/>
              <a:t>Présentation d’un projet mené dans le cadre d’un EPI ou d’un parcours éducatif (sauf parcours de santé).</a:t>
            </a:r>
          </a:p>
          <a:p>
            <a:pPr marL="0" indent="0" algn="just">
              <a:buNone/>
            </a:pPr>
            <a:endParaRPr lang="fr-FR" dirty="0" smtClean="0"/>
          </a:p>
          <a:p>
            <a:pPr algn="just">
              <a:buFontTx/>
              <a:buChar char="-"/>
            </a:pPr>
            <a:r>
              <a:rPr lang="fr-FR" dirty="0" smtClean="0"/>
              <a:t>Ce qui est évalué :</a:t>
            </a:r>
          </a:p>
          <a:p>
            <a:pPr marL="0" indent="0" algn="just">
              <a:buNone/>
            </a:pPr>
            <a:r>
              <a:rPr lang="fr-FR" dirty="0" smtClean="0"/>
              <a:t>	- La maîtrise de l’expression orale (50 points)</a:t>
            </a:r>
          </a:p>
          <a:p>
            <a:pPr marL="0" indent="0" algn="just">
              <a:buNone/>
            </a:pPr>
            <a:r>
              <a:rPr lang="fr-FR" dirty="0" smtClean="0"/>
              <a:t>	- La maîtrise du sujet présenté (50 points)</a:t>
            </a:r>
            <a:endParaRPr lang="fr-FR" dirty="0"/>
          </a:p>
        </p:txBody>
      </p:sp>
    </p:spTree>
    <p:extLst>
      <p:ext uri="{BB962C8B-B14F-4D97-AF65-F5344CB8AC3E}">
        <p14:creationId xmlns:p14="http://schemas.microsoft.com/office/powerpoint/2010/main" val="195694822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3" name="Espace réservé du contenu 2"/>
          <p:cNvSpPr>
            <a:spLocks noGrp="1"/>
          </p:cNvSpPr>
          <p:nvPr>
            <p:ph idx="1"/>
          </p:nvPr>
        </p:nvSpPr>
        <p:spPr/>
        <p:txBody>
          <a:bodyPr>
            <a:normAutofit lnSpcReduction="10000"/>
          </a:bodyPr>
          <a:lstStyle/>
          <a:p>
            <a:pPr>
              <a:buFont typeface="Symbol" panose="05050102010706020507" pitchFamily="18" charset="2"/>
              <a:buChar char="®"/>
            </a:pPr>
            <a:r>
              <a:rPr lang="fr-FR" sz="3200" dirty="0" smtClean="0">
                <a:solidFill>
                  <a:srgbClr val="7030A0"/>
                </a:solidFill>
              </a:rPr>
              <a:t> Quels critères d’évaluation ?</a:t>
            </a:r>
          </a:p>
          <a:p>
            <a:pPr marL="0" indent="0">
              <a:buNone/>
            </a:pPr>
            <a:endParaRPr lang="fr-FR" dirty="0" smtClean="0"/>
          </a:p>
          <a:p>
            <a:pPr marL="457200" lvl="1" indent="0" algn="just">
              <a:buNone/>
            </a:pPr>
            <a:r>
              <a:rPr lang="fr-FR" sz="2800" dirty="0" smtClean="0"/>
              <a:t>- Note de service du 6 avril 2016 relative au DNB : </a:t>
            </a:r>
            <a:r>
              <a:rPr lang="fr-FR" sz="2800" dirty="0"/>
              <a:t>« Tout ou partie des critères présentés ici peuvent servir aux établissements pour définir leur propre grille d'évaluation de l'épreuve orale. ». </a:t>
            </a:r>
            <a:endParaRPr lang="fr-FR" sz="2800" dirty="0" smtClean="0"/>
          </a:p>
          <a:p>
            <a:pPr marL="457200" lvl="1" indent="0" algn="just">
              <a:buNone/>
            </a:pPr>
            <a:endParaRPr lang="fr-FR" sz="2800" dirty="0" smtClean="0"/>
          </a:p>
          <a:p>
            <a:pPr lvl="1" algn="just">
              <a:buFontTx/>
              <a:buChar char="-"/>
            </a:pPr>
            <a:r>
              <a:rPr lang="fr-FR" sz="2800" dirty="0" smtClean="0"/>
              <a:t>Les </a:t>
            </a:r>
            <a:r>
              <a:rPr lang="fr-FR" sz="2800" dirty="0"/>
              <a:t>grilles sont donc élaborées localement, à partir des critères proposés</a:t>
            </a:r>
            <a:r>
              <a:rPr lang="fr-FR" sz="2800" dirty="0" smtClean="0"/>
              <a:t>.</a:t>
            </a:r>
          </a:p>
          <a:p>
            <a:pPr lvl="1" algn="just">
              <a:buFontTx/>
              <a:buChar char="-"/>
            </a:pPr>
            <a:endParaRPr lang="fr-FR" sz="2800" dirty="0"/>
          </a:p>
          <a:p>
            <a:pPr lvl="1" algn="just">
              <a:buFontTx/>
              <a:buChar char="-"/>
            </a:pPr>
            <a:r>
              <a:rPr lang="fr-FR" sz="2800" dirty="0" smtClean="0"/>
              <a:t>Proposition d’une grille par les IA-IPR.</a:t>
            </a:r>
            <a:endParaRPr lang="fr-FR" dirty="0"/>
          </a:p>
        </p:txBody>
      </p:sp>
    </p:spTree>
    <p:extLst>
      <p:ext uri="{BB962C8B-B14F-4D97-AF65-F5344CB8AC3E}">
        <p14:creationId xmlns:p14="http://schemas.microsoft.com/office/powerpoint/2010/main" val="12858171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562708"/>
            <a:ext cx="10515600" cy="6101861"/>
          </a:xfrm>
        </p:spPr>
        <p:txBody>
          <a:bodyPr>
            <a:normAutofit/>
          </a:bodyPr>
          <a:lstStyle/>
          <a:p>
            <a:pPr marL="0" lvl="0" indent="0">
              <a:buNone/>
            </a:pPr>
            <a:r>
              <a:rPr lang="fr-FR" sz="3600" dirty="0">
                <a:solidFill>
                  <a:srgbClr val="7030A0"/>
                </a:solidFill>
              </a:rPr>
              <a:t>Une ou des évaluations </a:t>
            </a:r>
            <a:r>
              <a:rPr lang="fr-FR" sz="3600" dirty="0" smtClean="0">
                <a:solidFill>
                  <a:srgbClr val="7030A0"/>
                </a:solidFill>
              </a:rPr>
              <a:t>?</a:t>
            </a:r>
          </a:p>
          <a:p>
            <a:pPr marL="0" lvl="0" indent="0">
              <a:buNone/>
            </a:pPr>
            <a:endParaRPr lang="fr-FR" sz="3600" dirty="0" smtClean="0">
              <a:solidFill>
                <a:srgbClr val="7030A0"/>
              </a:solidFill>
            </a:endParaRPr>
          </a:p>
          <a:p>
            <a:pPr lvl="0" algn="just">
              <a:buClr>
                <a:srgbClr val="7030A0"/>
              </a:buClr>
              <a:buFont typeface="Symbol" panose="05050102010706020507" pitchFamily="18" charset="2"/>
              <a:buChar char="®"/>
            </a:pPr>
            <a:r>
              <a:rPr lang="fr-FR" b="1" dirty="0" smtClean="0"/>
              <a:t> Déterminer </a:t>
            </a:r>
            <a:r>
              <a:rPr lang="fr-FR" b="1" dirty="0"/>
              <a:t>si les élèves maîtrisent les acquis</a:t>
            </a:r>
            <a:r>
              <a:rPr lang="fr-FR" dirty="0"/>
              <a:t> nécessaires à une séquence d’enseignement (évaluation </a:t>
            </a:r>
            <a:r>
              <a:rPr lang="fr-FR" b="1" dirty="0">
                <a:solidFill>
                  <a:srgbClr val="7030A0"/>
                </a:solidFill>
              </a:rPr>
              <a:t>diagnostique</a:t>
            </a:r>
            <a:r>
              <a:rPr lang="fr-FR" dirty="0" smtClean="0"/>
              <a:t>)*.</a:t>
            </a:r>
          </a:p>
          <a:p>
            <a:pPr lvl="0" algn="just">
              <a:buClr>
                <a:srgbClr val="7030A0"/>
              </a:buClr>
              <a:buFont typeface="Symbol" panose="05050102010706020507" pitchFamily="18" charset="2"/>
              <a:buChar char="®"/>
            </a:pPr>
            <a:r>
              <a:rPr lang="fr-FR" b="1" dirty="0" smtClean="0"/>
              <a:t> Mesurer </a:t>
            </a:r>
            <a:r>
              <a:rPr lang="fr-FR" b="1" dirty="0"/>
              <a:t>la performance d’un élève ou le degré d’acquisition de ses compétences au cours de son apprentissage</a:t>
            </a:r>
            <a:r>
              <a:rPr lang="fr-FR" dirty="0"/>
              <a:t>. Cette évaluation</a:t>
            </a:r>
            <a:r>
              <a:rPr lang="fr-FR" b="1" dirty="0"/>
              <a:t> </a:t>
            </a:r>
            <a:r>
              <a:rPr lang="fr-FR" b="1" dirty="0">
                <a:solidFill>
                  <a:srgbClr val="7030A0"/>
                </a:solidFill>
              </a:rPr>
              <a:t>formative</a:t>
            </a:r>
            <a:r>
              <a:rPr lang="fr-FR" dirty="0"/>
              <a:t> permet de guider l’élève dans son apprentissage, en valorisant les qualités de son travail. Elle joue un rôle central dans la construction de l’estime de </a:t>
            </a:r>
            <a:r>
              <a:rPr lang="fr-FR" dirty="0" smtClean="0"/>
              <a:t>soi**. </a:t>
            </a:r>
          </a:p>
          <a:p>
            <a:pPr lvl="0" algn="just">
              <a:buClr>
                <a:srgbClr val="7030A0"/>
              </a:buClr>
              <a:buFont typeface="Symbol" panose="05050102010706020507" pitchFamily="18" charset="2"/>
              <a:buChar char="®"/>
            </a:pPr>
            <a:r>
              <a:rPr lang="fr-FR" b="1" dirty="0" smtClean="0"/>
              <a:t> Valider </a:t>
            </a:r>
            <a:r>
              <a:rPr lang="fr-FR" b="1" dirty="0"/>
              <a:t>l’acquisition des compétences attendues</a:t>
            </a:r>
            <a:r>
              <a:rPr lang="fr-FR" dirty="0"/>
              <a:t>. L’évaluation</a:t>
            </a:r>
            <a:r>
              <a:rPr lang="fr-FR" b="1" dirty="0"/>
              <a:t> </a:t>
            </a:r>
            <a:r>
              <a:rPr lang="fr-FR" b="1" dirty="0">
                <a:solidFill>
                  <a:srgbClr val="7030A0"/>
                </a:solidFill>
              </a:rPr>
              <a:t>sommative</a:t>
            </a:r>
            <a:r>
              <a:rPr lang="fr-FR" dirty="0"/>
              <a:t> ne sert pas à classer les élèves les uns par rapport aux autres mais elle permet à chaque élève de se situer par rapport à une échelle de compétences </a:t>
            </a:r>
            <a:r>
              <a:rPr lang="fr-FR" dirty="0" smtClean="0"/>
              <a:t>attendues***.</a:t>
            </a:r>
            <a:r>
              <a:rPr lang="fr-FR" b="1" dirty="0" smtClean="0"/>
              <a:t> </a:t>
            </a:r>
            <a:endParaRPr lang="fr-FR" dirty="0"/>
          </a:p>
        </p:txBody>
      </p:sp>
    </p:spTree>
    <p:extLst>
      <p:ext uri="{BB962C8B-B14F-4D97-AF65-F5344CB8AC3E}">
        <p14:creationId xmlns:p14="http://schemas.microsoft.com/office/powerpoint/2010/main" val="3579181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838200" y="995680"/>
            <a:ext cx="10515600" cy="5181283"/>
          </a:xfrm>
        </p:spPr>
        <p:txBody>
          <a:bodyPr/>
          <a:lstStyle/>
          <a:p>
            <a:pPr marL="0" indent="0">
              <a:buNone/>
            </a:pPr>
            <a:r>
              <a:rPr lang="fr-FR" sz="3600" dirty="0">
                <a:solidFill>
                  <a:srgbClr val="7030A0"/>
                </a:solidFill>
              </a:rPr>
              <a:t>Restitution à </a:t>
            </a:r>
            <a:r>
              <a:rPr lang="fr-FR" sz="3600" dirty="0" smtClean="0">
                <a:solidFill>
                  <a:srgbClr val="7030A0"/>
                </a:solidFill>
              </a:rPr>
              <a:t>l’élève ou à la classe </a:t>
            </a:r>
            <a:r>
              <a:rPr lang="fr-FR" sz="3600" dirty="0">
                <a:solidFill>
                  <a:srgbClr val="7030A0"/>
                </a:solidFill>
              </a:rPr>
              <a:t>d’une </a:t>
            </a:r>
            <a:r>
              <a:rPr lang="fr-FR" sz="3600" dirty="0" smtClean="0">
                <a:solidFill>
                  <a:srgbClr val="7030A0"/>
                </a:solidFill>
              </a:rPr>
              <a:t>évaluation</a:t>
            </a:r>
          </a:p>
          <a:p>
            <a:pPr marL="0" indent="0">
              <a:buNone/>
            </a:pPr>
            <a:endParaRPr lang="fr-FR" sz="3600" dirty="0">
              <a:solidFill>
                <a:srgbClr val="7030A0"/>
              </a:solidFill>
            </a:endParaRPr>
          </a:p>
          <a:p>
            <a:pPr algn="just"/>
            <a:r>
              <a:rPr lang="fr-FR" sz="3200" dirty="0" smtClean="0"/>
              <a:t>Souvent l’élève se limite à une lecture de la note globale alors qu’il </a:t>
            </a:r>
            <a:r>
              <a:rPr lang="fr-FR" sz="3200" dirty="0"/>
              <a:t>devrait </a:t>
            </a:r>
            <a:r>
              <a:rPr lang="fr-FR" sz="3200" dirty="0" smtClean="0"/>
              <a:t>prendre connaissance et </a:t>
            </a:r>
            <a:r>
              <a:rPr lang="fr-FR" sz="3200" dirty="0"/>
              <a:t>conscience des compétences qu’il </a:t>
            </a:r>
            <a:r>
              <a:rPr lang="fr-FR" sz="3200" dirty="0" smtClean="0"/>
              <a:t>a mobilisées </a:t>
            </a:r>
            <a:r>
              <a:rPr lang="fr-FR" sz="3200" dirty="0"/>
              <a:t>avec plus ou moins de succès et de son potentiel de progression</a:t>
            </a:r>
            <a:r>
              <a:rPr lang="fr-FR" sz="3200" dirty="0" smtClean="0"/>
              <a:t>. *</a:t>
            </a:r>
            <a:endParaRPr lang="fr-FR" sz="3200" dirty="0"/>
          </a:p>
          <a:p>
            <a:pPr marL="0" indent="0" algn="just">
              <a:buNone/>
            </a:pPr>
            <a:endParaRPr lang="fr-FR" sz="3200" dirty="0" smtClean="0"/>
          </a:p>
          <a:p>
            <a:pPr algn="just"/>
            <a:r>
              <a:rPr lang="fr-FR" sz="3200" dirty="0" smtClean="0"/>
              <a:t>Le professeur doit lui proposer des pistes de remédiation.</a:t>
            </a:r>
          </a:p>
          <a:p>
            <a:pPr algn="just"/>
            <a:endParaRPr lang="fr-FR" dirty="0" smtClean="0"/>
          </a:p>
        </p:txBody>
      </p:sp>
    </p:spTree>
    <p:extLst>
      <p:ext uri="{BB962C8B-B14F-4D97-AF65-F5344CB8AC3E}">
        <p14:creationId xmlns:p14="http://schemas.microsoft.com/office/powerpoint/2010/main" val="2694371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a:p>
        </p:txBody>
      </p:sp>
      <p:sp>
        <p:nvSpPr>
          <p:cNvPr id="3" name="Espace réservé du contenu 2"/>
          <p:cNvSpPr>
            <a:spLocks noGrp="1"/>
          </p:cNvSpPr>
          <p:nvPr>
            <p:ph idx="1"/>
          </p:nvPr>
        </p:nvSpPr>
        <p:spPr/>
        <p:txBody>
          <a:bodyPr>
            <a:normAutofit/>
          </a:bodyPr>
          <a:lstStyle/>
          <a:p>
            <a:pPr marL="0" indent="0" algn="ctr">
              <a:buNone/>
            </a:pPr>
            <a:endParaRPr lang="fr-FR" sz="4800" dirty="0" smtClean="0"/>
          </a:p>
          <a:p>
            <a:pPr marL="0" indent="0" algn="ctr">
              <a:buNone/>
            </a:pPr>
            <a:r>
              <a:rPr lang="fr-FR" sz="7200" dirty="0" smtClean="0">
                <a:solidFill>
                  <a:srgbClr val="7030A0"/>
                </a:solidFill>
              </a:rPr>
              <a:t>Les textes de référence</a:t>
            </a:r>
            <a:endParaRPr lang="fr-FR" sz="7200" dirty="0">
              <a:solidFill>
                <a:srgbClr val="7030A0"/>
              </a:solidFill>
            </a:endParaRPr>
          </a:p>
        </p:txBody>
      </p:sp>
    </p:spTree>
    <p:extLst>
      <p:ext uri="{BB962C8B-B14F-4D97-AF65-F5344CB8AC3E}">
        <p14:creationId xmlns:p14="http://schemas.microsoft.com/office/powerpoint/2010/main" val="38047677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Le socle commun</a:t>
            </a:r>
            <a:endParaRPr lang="fr-FR" b="1" dirty="0">
              <a:solidFill>
                <a:srgbClr val="7030A0"/>
              </a:solidFill>
            </a:endParaRPr>
          </a:p>
        </p:txBody>
      </p:sp>
      <p:sp>
        <p:nvSpPr>
          <p:cNvPr id="3" name="Espace réservé du contenu 2"/>
          <p:cNvSpPr>
            <a:spLocks noGrp="1"/>
          </p:cNvSpPr>
          <p:nvPr>
            <p:ph idx="1"/>
          </p:nvPr>
        </p:nvSpPr>
        <p:spPr/>
        <p:txBody>
          <a:bodyPr/>
          <a:lstStyle/>
          <a:p>
            <a:pPr marL="0" indent="0" algn="just">
              <a:buNone/>
            </a:pPr>
            <a:r>
              <a:rPr lang="fr-FR" altLang="fr-FR" dirty="0" smtClean="0">
                <a:solidFill>
                  <a:srgbClr val="000000"/>
                </a:solidFill>
              </a:rPr>
              <a:t>- Décret </a:t>
            </a:r>
            <a:r>
              <a:rPr lang="fr-FR" altLang="fr-FR" dirty="0">
                <a:solidFill>
                  <a:srgbClr val="000000"/>
                </a:solidFill>
              </a:rPr>
              <a:t>2015-372 du </a:t>
            </a:r>
            <a:r>
              <a:rPr lang="fr-FR" altLang="fr-FR" dirty="0" smtClean="0">
                <a:solidFill>
                  <a:srgbClr val="000000"/>
                </a:solidFill>
              </a:rPr>
              <a:t>31-03-2015 - </a:t>
            </a:r>
            <a:r>
              <a:rPr lang="fr-FR" altLang="fr-FR" b="1" dirty="0" smtClean="0">
                <a:solidFill>
                  <a:srgbClr val="000000"/>
                </a:solidFill>
              </a:rPr>
              <a:t>Socle </a:t>
            </a:r>
            <a:r>
              <a:rPr lang="fr-FR" altLang="fr-FR" b="1" dirty="0">
                <a:solidFill>
                  <a:srgbClr val="000000"/>
                </a:solidFill>
              </a:rPr>
              <a:t>commun de connaissances, de compétences et de </a:t>
            </a:r>
            <a:r>
              <a:rPr lang="fr-FR" altLang="fr-FR" b="1" dirty="0" smtClean="0">
                <a:solidFill>
                  <a:srgbClr val="000000"/>
                </a:solidFill>
              </a:rPr>
              <a:t>culture. </a:t>
            </a:r>
            <a:endParaRPr lang="fr-FR" altLang="fr-FR" b="1" dirty="0">
              <a:solidFill>
                <a:srgbClr val="000000"/>
              </a:solidFill>
            </a:endParaRPr>
          </a:p>
          <a:p>
            <a:pPr marL="0" indent="0">
              <a:buNone/>
            </a:pPr>
            <a:endParaRPr lang="fr-FR" dirty="0" smtClean="0"/>
          </a:p>
          <a:p>
            <a:pPr marL="0" indent="0">
              <a:buNone/>
            </a:pPr>
            <a:endParaRPr lang="fr-FR" dirty="0" smtClean="0"/>
          </a:p>
          <a:p>
            <a:pPr marL="0" indent="0" algn="just">
              <a:buNone/>
            </a:pPr>
            <a:r>
              <a:rPr lang="fr-FR" altLang="fr-FR" sz="3200" dirty="0">
                <a:solidFill>
                  <a:srgbClr val="000000"/>
                </a:solidFill>
              </a:rPr>
              <a:t>« Art. D. 122-2. - Chaque domaine de formation [</a:t>
            </a:r>
            <a:r>
              <a:rPr lang="fr-FR" altLang="fr-FR" sz="3200" dirty="0">
                <a:solidFill>
                  <a:srgbClr val="008000"/>
                </a:solidFill>
              </a:rPr>
              <a:t>…] </a:t>
            </a:r>
            <a:r>
              <a:rPr lang="fr-FR" altLang="fr-FR" sz="3200" dirty="0"/>
              <a:t>comprend des objectifs de connaissances et de compétences  [...] requiert la contribution transversale et conjointe de toutes les disciplines et démarches éducatives. »</a:t>
            </a:r>
          </a:p>
          <a:p>
            <a:pPr marL="0" indent="0">
              <a:buNone/>
            </a:pPr>
            <a:endParaRPr lang="fr-FR" dirty="0"/>
          </a:p>
        </p:txBody>
      </p:sp>
    </p:spTree>
    <p:extLst>
      <p:ext uri="{BB962C8B-B14F-4D97-AF65-F5344CB8AC3E}">
        <p14:creationId xmlns:p14="http://schemas.microsoft.com/office/powerpoint/2010/main" val="5568163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b="1" dirty="0" smtClean="0">
                <a:solidFill>
                  <a:srgbClr val="7030A0"/>
                </a:solidFill>
              </a:rPr>
              <a:t>Le livret scolaire, le DNB</a:t>
            </a:r>
            <a:endParaRPr lang="fr-FR" b="1" dirty="0">
              <a:solidFill>
                <a:srgbClr val="7030A0"/>
              </a:solidFill>
            </a:endParaRPr>
          </a:p>
        </p:txBody>
      </p:sp>
      <p:sp>
        <p:nvSpPr>
          <p:cNvPr id="3" name="Espace réservé du contenu 2"/>
          <p:cNvSpPr>
            <a:spLocks noGrp="1"/>
          </p:cNvSpPr>
          <p:nvPr>
            <p:ph idx="1"/>
          </p:nvPr>
        </p:nvSpPr>
        <p:spPr>
          <a:xfrm>
            <a:off x="838200" y="1552754"/>
            <a:ext cx="10515600" cy="5052997"/>
          </a:xfrm>
        </p:spPr>
        <p:txBody>
          <a:bodyPr>
            <a:normAutofit/>
          </a:bodyPr>
          <a:lstStyle/>
          <a:p>
            <a:pPr marL="0" indent="0" algn="just">
              <a:spcBef>
                <a:spcPts val="500"/>
              </a:spcBef>
              <a:buClr>
                <a:srgbClr val="3333CC"/>
              </a:buClr>
              <a:buNone/>
            </a:pPr>
            <a:r>
              <a:rPr lang="fr-FR" altLang="fr-FR" sz="2000" dirty="0" smtClean="0"/>
              <a:t>- Décret 2015-1929 du 31-12-2015 </a:t>
            </a:r>
          </a:p>
          <a:p>
            <a:pPr marL="457200" lvl="1" indent="0" algn="just">
              <a:buClr>
                <a:srgbClr val="3333CC"/>
              </a:buClr>
              <a:buNone/>
            </a:pPr>
            <a:r>
              <a:rPr lang="fr-FR" altLang="fr-FR" b="1" dirty="0" smtClean="0">
                <a:solidFill>
                  <a:srgbClr val="7030A0"/>
                </a:solidFill>
                <a:sym typeface="Symbol" panose="05050102010706020507" pitchFamily="18" charset="2"/>
              </a:rPr>
              <a:t></a:t>
            </a:r>
            <a:r>
              <a:rPr lang="fr-FR" altLang="fr-FR" b="1" dirty="0" smtClean="0"/>
              <a:t> Évaluation </a:t>
            </a:r>
            <a:r>
              <a:rPr lang="fr-FR" altLang="fr-FR" b="1" dirty="0"/>
              <a:t>des acquis scolaires des élèves et livret scolaire, à l’école et au </a:t>
            </a:r>
            <a:r>
              <a:rPr lang="fr-FR" altLang="fr-FR" b="1" dirty="0" smtClean="0"/>
              <a:t>collège. </a:t>
            </a:r>
          </a:p>
          <a:p>
            <a:pPr marL="0" indent="0" algn="just">
              <a:spcBef>
                <a:spcPts val="1075"/>
              </a:spcBef>
              <a:buClr>
                <a:srgbClr val="3333CC"/>
              </a:buClr>
              <a:buNone/>
            </a:pPr>
            <a:r>
              <a:rPr lang="fr-FR" altLang="fr-FR" sz="2000" dirty="0" smtClean="0"/>
              <a:t>- Arrêté du 31-12-2015 - J.O. du 3-1-2016 </a:t>
            </a:r>
          </a:p>
          <a:p>
            <a:pPr marL="457200" lvl="1" indent="0" algn="just">
              <a:buClr>
                <a:srgbClr val="3333CC"/>
              </a:buClr>
              <a:buNone/>
            </a:pPr>
            <a:r>
              <a:rPr lang="fr-FR" altLang="fr-FR" b="1" dirty="0" smtClean="0">
                <a:solidFill>
                  <a:srgbClr val="7030A0"/>
                </a:solidFill>
                <a:sym typeface="Symbol" panose="05050102010706020507" pitchFamily="18" charset="2"/>
              </a:rPr>
              <a:t></a:t>
            </a:r>
            <a:r>
              <a:rPr lang="fr-FR" altLang="fr-FR" b="1" dirty="0" smtClean="0"/>
              <a:t> Modalités </a:t>
            </a:r>
            <a:r>
              <a:rPr lang="fr-FR" altLang="fr-FR" b="1" dirty="0"/>
              <a:t>d'attribution du </a:t>
            </a:r>
            <a:r>
              <a:rPr lang="fr-FR" altLang="fr-FR" b="1" dirty="0" smtClean="0"/>
              <a:t>DNB.</a:t>
            </a:r>
            <a:endParaRPr lang="fr-FR" altLang="fr-FR" b="1" dirty="0"/>
          </a:p>
          <a:p>
            <a:pPr marL="0" indent="0" algn="just">
              <a:spcBef>
                <a:spcPts val="1075"/>
              </a:spcBef>
              <a:buClr>
                <a:srgbClr val="3333CC"/>
              </a:buClr>
              <a:buNone/>
            </a:pPr>
            <a:r>
              <a:rPr lang="fr-FR" altLang="fr-FR" sz="2000" dirty="0" smtClean="0"/>
              <a:t>- Arrêté du 31-12-2015 - J.O. du 3-1-2016 </a:t>
            </a:r>
          </a:p>
          <a:p>
            <a:pPr marL="457200" lvl="1" indent="0" algn="just">
              <a:buClr>
                <a:srgbClr val="3333CC"/>
              </a:buClr>
              <a:buNone/>
            </a:pPr>
            <a:r>
              <a:rPr lang="fr-FR" altLang="fr-FR" b="1" dirty="0" smtClean="0">
                <a:solidFill>
                  <a:srgbClr val="7030A0"/>
                </a:solidFill>
                <a:sym typeface="Symbol" panose="05050102010706020507" pitchFamily="18" charset="2"/>
              </a:rPr>
              <a:t></a:t>
            </a:r>
            <a:r>
              <a:rPr lang="fr-FR" altLang="fr-FR" b="1" dirty="0" smtClean="0"/>
              <a:t> Contenu </a:t>
            </a:r>
            <a:r>
              <a:rPr lang="fr-FR" altLang="fr-FR" b="1" dirty="0"/>
              <a:t>du livret scolaire de l’école élémentaire et du </a:t>
            </a:r>
            <a:r>
              <a:rPr lang="fr-FR" altLang="fr-FR" b="1" dirty="0" smtClean="0"/>
              <a:t>collège.</a:t>
            </a:r>
            <a:endParaRPr lang="fr-FR" altLang="fr-FR" b="1" dirty="0"/>
          </a:p>
          <a:p>
            <a:pPr marL="0" indent="0" algn="just">
              <a:spcBef>
                <a:spcPts val="1075"/>
              </a:spcBef>
              <a:buClr>
                <a:srgbClr val="3333CC"/>
              </a:buClr>
              <a:buNone/>
            </a:pPr>
            <a:r>
              <a:rPr lang="fr-FR" altLang="fr-FR" sz="2000" dirty="0" smtClean="0"/>
              <a:t>- Note de service 2016-063 du 6-4-2016 </a:t>
            </a:r>
          </a:p>
          <a:p>
            <a:pPr marL="457200" lvl="1" indent="0" algn="just">
              <a:buClr>
                <a:srgbClr val="3333CC"/>
              </a:buClr>
              <a:buNone/>
            </a:pPr>
            <a:r>
              <a:rPr lang="fr-FR" altLang="fr-FR" b="1" dirty="0" smtClean="0">
                <a:solidFill>
                  <a:srgbClr val="7030A0"/>
                </a:solidFill>
                <a:sym typeface="Symbol" panose="05050102010706020507" pitchFamily="18" charset="2"/>
              </a:rPr>
              <a:t></a:t>
            </a:r>
            <a:r>
              <a:rPr lang="fr-FR" altLang="fr-FR" b="1" dirty="0" smtClean="0"/>
              <a:t> Modalités d'attribution du DNB à compter de </a:t>
            </a:r>
            <a:r>
              <a:rPr lang="fr-FR" altLang="fr-FR" b="1" dirty="0"/>
              <a:t>la session </a:t>
            </a:r>
            <a:r>
              <a:rPr lang="fr-FR" altLang="fr-FR" b="1" dirty="0" smtClean="0"/>
              <a:t>2017.</a:t>
            </a:r>
            <a:endParaRPr lang="fr-FR" altLang="fr-FR" b="1" dirty="0"/>
          </a:p>
          <a:p>
            <a:pPr marL="0" indent="0" algn="just">
              <a:spcBef>
                <a:spcPts val="1075"/>
              </a:spcBef>
              <a:buClr>
                <a:srgbClr val="3333CC"/>
              </a:buClr>
              <a:buNone/>
            </a:pPr>
            <a:r>
              <a:rPr lang="fr-FR" altLang="fr-FR" sz="2000" dirty="0" smtClean="0"/>
              <a:t>- Note de service 2016-144 du 28-9-2016</a:t>
            </a:r>
          </a:p>
          <a:p>
            <a:pPr lvl="1" algn="just">
              <a:buClr>
                <a:srgbClr val="3333CC"/>
              </a:buClr>
              <a:buFont typeface="Symbol" panose="05050102010706020507" pitchFamily="18" charset="2"/>
              <a:buChar char="®"/>
            </a:pPr>
            <a:r>
              <a:rPr lang="fr-FR" altLang="fr-FR" b="1" dirty="0" smtClean="0"/>
              <a:t>Contenu </a:t>
            </a:r>
            <a:r>
              <a:rPr lang="fr-FR" altLang="fr-FR" b="1" dirty="0"/>
              <a:t>des épreuves </a:t>
            </a:r>
            <a:r>
              <a:rPr lang="fr-FR" altLang="fr-FR" b="1" dirty="0" smtClean="0"/>
              <a:t>écrites du DNB </a:t>
            </a:r>
            <a:r>
              <a:rPr lang="fr-FR" altLang="fr-FR" b="1" dirty="0"/>
              <a:t>pour la </a:t>
            </a:r>
            <a:r>
              <a:rPr lang="fr-FR" altLang="fr-FR" b="1" dirty="0" smtClean="0"/>
              <a:t>session 2017.</a:t>
            </a:r>
          </a:p>
        </p:txBody>
      </p:sp>
    </p:spTree>
    <p:extLst>
      <p:ext uri="{BB962C8B-B14F-4D97-AF65-F5344CB8AC3E}">
        <p14:creationId xmlns:p14="http://schemas.microsoft.com/office/powerpoint/2010/main" val="1813861700"/>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30583</TotalTime>
  <Words>3162</Words>
  <Application>Microsoft Office PowerPoint</Application>
  <PresentationFormat>Grand écran</PresentationFormat>
  <Paragraphs>448</Paragraphs>
  <Slides>41</Slides>
  <Notes>41</Notes>
  <HiddenSlides>0</HiddenSlides>
  <MMClips>0</MMClips>
  <ScaleCrop>false</ScaleCrop>
  <HeadingPairs>
    <vt:vector size="6" baseType="variant">
      <vt:variant>
        <vt:lpstr>Polices utilisées</vt:lpstr>
      </vt:variant>
      <vt:variant>
        <vt:i4>15</vt:i4>
      </vt:variant>
      <vt:variant>
        <vt:lpstr>Thème</vt:lpstr>
      </vt:variant>
      <vt:variant>
        <vt:i4>1</vt:i4>
      </vt:variant>
      <vt:variant>
        <vt:lpstr>Titres des diapositives</vt:lpstr>
      </vt:variant>
      <vt:variant>
        <vt:i4>41</vt:i4>
      </vt:variant>
    </vt:vector>
  </HeadingPairs>
  <TitlesOfParts>
    <vt:vector size="57" baseType="lpstr">
      <vt:lpstr>MS PGothic</vt:lpstr>
      <vt:lpstr>MS PGothic</vt:lpstr>
      <vt:lpstr>Arial</vt:lpstr>
      <vt:lpstr>Calibri</vt:lpstr>
      <vt:lpstr>Calibri Light</vt:lpstr>
      <vt:lpstr>FreeSans</vt:lpstr>
      <vt:lpstr>Liberation Sans</vt:lpstr>
      <vt:lpstr>Mangal</vt:lpstr>
      <vt:lpstr>Noto Sans CJK SC Regular</vt:lpstr>
      <vt:lpstr>StarSymbol</vt:lpstr>
      <vt:lpstr>Symbol</vt:lpstr>
      <vt:lpstr>Times New Roman</vt:lpstr>
      <vt:lpstr>Verdana</vt:lpstr>
      <vt:lpstr>Wingdings</vt:lpstr>
      <vt:lpstr>游ゴシック</vt:lpstr>
      <vt:lpstr>Thème Office</vt:lpstr>
      <vt:lpstr>L’évaluation au collège</vt:lpstr>
      <vt:lpstr>Présentation PowerPoint</vt:lpstr>
      <vt:lpstr>Présentation PowerPoint</vt:lpstr>
      <vt:lpstr>Présentation PowerPoint</vt:lpstr>
      <vt:lpstr>Présentation PowerPoint</vt:lpstr>
      <vt:lpstr>Présentation PowerPoint</vt:lpstr>
      <vt:lpstr>Présentation PowerPoint</vt:lpstr>
      <vt:lpstr>Le socle commun</vt:lpstr>
      <vt:lpstr>Le livret scolaire, le DNB</vt:lpstr>
      <vt:lpstr>Présentation PowerPoint</vt:lpstr>
      <vt:lpstr>Le bilan de fin de cycle 4</vt:lpstr>
      <vt:lpstr>Présentation PowerPoint</vt:lpstr>
      <vt:lpstr>Comment positionner un élève ?</vt:lpstr>
      <vt:lpstr>Présentation PowerPoint</vt:lpstr>
      <vt:lpstr>Articuler socle commun et compétences disciplinaires travaillées</vt:lpstr>
      <vt:lpstr>Ne pas confondre</vt:lpstr>
      <vt:lpstr>Les questions que l’on nous pose souvent…</vt:lpstr>
      <vt:lpstr>Présentation PowerPoint</vt:lpstr>
      <vt:lpstr>Présentation PowerPoint</vt:lpstr>
      <vt:lpstr>Présentation PowerPoint</vt:lpstr>
      <vt:lpstr>…en résumé</vt:lpstr>
      <vt:lpstr>Présentation PowerPoint</vt:lpstr>
      <vt:lpstr>Des ressources nationales</vt:lpstr>
      <vt:lpstr>Présentation PowerPoint</vt:lpstr>
      <vt:lpstr>Présentation PowerPoint</vt:lpstr>
      <vt:lpstr>Présentation PowerPoint</vt:lpstr>
      <vt:lpstr>Présentation PowerPoint</vt:lpstr>
      <vt:lpstr>Présentation PowerPoint</vt:lpstr>
      <vt:lpstr>Finalités des colonnes des bilans périodiques du LSU</vt:lpstr>
      <vt:lpstr>Propositions pour compléter les colonnes  des bilans périodiques du LSU</vt:lpstr>
      <vt:lpstr>Présentation PowerPoint</vt:lpstr>
      <vt:lpstr>Exemple : en arts plastiques, sur un niveau 6e</vt:lpstr>
      <vt:lpstr>Exemple : en histoire-géographie, sur un niveau  de 6e</vt:lpstr>
      <vt:lpstr>Exemple : en français, sur un niveau de 6e</vt:lpstr>
      <vt:lpstr>La FAQ Éduscol sur le LSU</vt:lpstr>
      <vt:lpstr>Présentation PowerPoint</vt:lpstr>
      <vt:lpstr>Ce qui est évalué</vt:lpstr>
      <vt:lpstr>Obtention</vt:lpstr>
      <vt:lpstr>Les épreuves terminales</vt:lpstr>
      <vt:lpstr>L’épreuve orale du DNB : soutenance d’un projet</vt:lpstr>
      <vt:lpstr>Présentation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Jeremy Paul</dc:creator>
  <cp:lastModifiedBy>Jeremy Paul</cp:lastModifiedBy>
  <cp:revision>405</cp:revision>
  <cp:lastPrinted>2017-01-10T18:17:15Z</cp:lastPrinted>
  <dcterms:created xsi:type="dcterms:W3CDTF">2016-12-02T08:20:19Z</dcterms:created>
  <dcterms:modified xsi:type="dcterms:W3CDTF">2017-01-23T12:47:29Z</dcterms:modified>
</cp:coreProperties>
</file>