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50"/>
  </p:notesMasterIdLst>
  <p:handoutMasterIdLst>
    <p:handoutMasterId r:id="rId51"/>
  </p:handoutMasterIdLst>
  <p:sldIdLst>
    <p:sldId id="293" r:id="rId2"/>
    <p:sldId id="294" r:id="rId3"/>
    <p:sldId id="300" r:id="rId4"/>
    <p:sldId id="307" r:id="rId5"/>
    <p:sldId id="308" r:id="rId6"/>
    <p:sldId id="388" r:id="rId7"/>
    <p:sldId id="306" r:id="rId8"/>
    <p:sldId id="376" r:id="rId9"/>
    <p:sldId id="377" r:id="rId10"/>
    <p:sldId id="302" r:id="rId11"/>
    <p:sldId id="303" r:id="rId12"/>
    <p:sldId id="309" r:id="rId13"/>
    <p:sldId id="311" r:id="rId14"/>
    <p:sldId id="374" r:id="rId15"/>
    <p:sldId id="353" r:id="rId16"/>
    <p:sldId id="392" r:id="rId17"/>
    <p:sldId id="367" r:id="rId18"/>
    <p:sldId id="389" r:id="rId19"/>
    <p:sldId id="360" r:id="rId20"/>
    <p:sldId id="379" r:id="rId21"/>
    <p:sldId id="366" r:id="rId22"/>
    <p:sldId id="361" r:id="rId23"/>
    <p:sldId id="363" r:id="rId24"/>
    <p:sldId id="317" r:id="rId25"/>
    <p:sldId id="364" r:id="rId26"/>
    <p:sldId id="378" r:id="rId27"/>
    <p:sldId id="373" r:id="rId28"/>
    <p:sldId id="380" r:id="rId29"/>
    <p:sldId id="365" r:id="rId30"/>
    <p:sldId id="322" r:id="rId31"/>
    <p:sldId id="368" r:id="rId32"/>
    <p:sldId id="369" r:id="rId33"/>
    <p:sldId id="381" r:id="rId34"/>
    <p:sldId id="382" r:id="rId35"/>
    <p:sldId id="370" r:id="rId36"/>
    <p:sldId id="372" r:id="rId37"/>
    <p:sldId id="371" r:id="rId38"/>
    <p:sldId id="390" r:id="rId39"/>
    <p:sldId id="391" r:id="rId40"/>
    <p:sldId id="338" r:id="rId41"/>
    <p:sldId id="354" r:id="rId42"/>
    <p:sldId id="358" r:id="rId43"/>
    <p:sldId id="325" r:id="rId44"/>
    <p:sldId id="383" r:id="rId45"/>
    <p:sldId id="384" r:id="rId46"/>
    <p:sldId id="385" r:id="rId47"/>
    <p:sldId id="386" r:id="rId48"/>
    <p:sldId id="387" r:id="rId49"/>
  </p:sldIdLst>
  <p:sldSz cx="9144000" cy="6858000" type="screen4x3"/>
  <p:notesSz cx="6797675" cy="9874250"/>
  <p:custShowLst>
    <p:custShow name="Diaporama personnalisé 1" id="0">
      <p:sldLst>
        <p:sld r:id="rId2"/>
        <p:sld r:id="rId3"/>
        <p:sld r:id="rId4"/>
        <p:sld r:id="rId12"/>
      </p:sldLst>
    </p:custShow>
  </p:custShow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669900"/>
    <a:srgbClr val="009900"/>
    <a:srgbClr val="9933FF"/>
    <a:srgbClr val="993366"/>
    <a:srgbClr val="99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00" autoAdjust="0"/>
    <p:restoredTop sz="94660" autoAdjust="0"/>
  </p:normalViewPr>
  <p:slideViewPr>
    <p:cSldViewPr>
      <p:cViewPr varScale="1">
        <p:scale>
          <a:sx n="93" d="100"/>
          <a:sy n="93" d="100"/>
        </p:scale>
        <p:origin x="-1032" y="-9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916" y="-84"/>
      </p:cViewPr>
      <p:guideLst>
        <p:guide orient="horz" pos="3110"/>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fr-FR"/>
          </a:p>
        </p:txBody>
      </p:sp>
      <p:sp>
        <p:nvSpPr>
          <p:cNvPr id="140291" name="Rectangle 3"/>
          <p:cNvSpPr>
            <a:spLocks noGrp="1" noChangeArrowheads="1"/>
          </p:cNvSpPr>
          <p:nvPr>
            <p:ph type="dt" sz="quarter" idx="1"/>
          </p:nvPr>
        </p:nvSpPr>
        <p:spPr bwMode="auto">
          <a:xfrm>
            <a:off x="3849688"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E1C45317-F9E1-46BE-B533-EE541C2E81C8}" type="datetimeFigureOut">
              <a:rPr lang="fr-FR"/>
              <a:pPr>
                <a:defRPr/>
              </a:pPr>
              <a:t>11/12/2012</a:t>
            </a:fld>
            <a:endParaRPr lang="fr-FR"/>
          </a:p>
        </p:txBody>
      </p:sp>
      <p:sp>
        <p:nvSpPr>
          <p:cNvPr id="140292" name="Rectangle 4"/>
          <p:cNvSpPr>
            <a:spLocks noGrp="1" noChangeArrowheads="1"/>
          </p:cNvSpPr>
          <p:nvPr>
            <p:ph type="ftr" sz="quarter" idx="2"/>
          </p:nvPr>
        </p:nvSpPr>
        <p:spPr bwMode="auto">
          <a:xfrm>
            <a:off x="0"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r>
              <a:rPr lang="fr-FR"/>
              <a:t>Conférence "La crise des subprimes: causes, déroulement et conséquences"</a:t>
            </a:r>
          </a:p>
        </p:txBody>
      </p:sp>
      <p:sp>
        <p:nvSpPr>
          <p:cNvPr id="140293" name="Rectangle 5"/>
          <p:cNvSpPr>
            <a:spLocks noGrp="1" noChangeArrowheads="1"/>
          </p:cNvSpPr>
          <p:nvPr>
            <p:ph type="sldNum" sz="quarter" idx="3"/>
          </p:nvPr>
        </p:nvSpPr>
        <p:spPr bwMode="auto">
          <a:xfrm>
            <a:off x="3849688"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F6B30C1-495E-42DF-BC0A-5C7C96DAA40A}"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fr-FR"/>
          </a:p>
        </p:txBody>
      </p:sp>
      <p:sp>
        <p:nvSpPr>
          <p:cNvPr id="3075" name="Rectangle 3"/>
          <p:cNvSpPr>
            <a:spLocks noGrp="1" noChangeArrowheads="1"/>
          </p:cNvSpPr>
          <p:nvPr>
            <p:ph type="dt" idx="1"/>
          </p:nvPr>
        </p:nvSpPr>
        <p:spPr bwMode="auto">
          <a:xfrm>
            <a:off x="3849688" y="0"/>
            <a:ext cx="2946400" cy="494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8CD10F24-7506-4074-9261-64BA219CFD90}" type="datetimeFigureOut">
              <a:rPr lang="fr-FR"/>
              <a:pPr>
                <a:defRPr/>
              </a:pPr>
              <a:t>11/12/2012</a:t>
            </a:fld>
            <a:endParaRPr lang="fr-FR"/>
          </a:p>
        </p:txBody>
      </p:sp>
      <p:sp>
        <p:nvSpPr>
          <p:cNvPr id="12292"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690822"/>
            <a:ext cx="5438775" cy="44429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r>
              <a:rPr lang="fr-FR"/>
              <a:t>Conférence "La crise des subprimes: causes, déroulement et conséquences"</a:t>
            </a:r>
          </a:p>
        </p:txBody>
      </p:sp>
      <p:sp>
        <p:nvSpPr>
          <p:cNvPr id="3079" name="Rectangle 7"/>
          <p:cNvSpPr>
            <a:spLocks noGrp="1" noChangeArrowheads="1"/>
          </p:cNvSpPr>
          <p:nvPr>
            <p:ph type="sldNum" sz="quarter" idx="5"/>
          </p:nvPr>
        </p:nvSpPr>
        <p:spPr bwMode="auto">
          <a:xfrm>
            <a:off x="3849688" y="9378485"/>
            <a:ext cx="2946400" cy="4941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F196700-7D6E-4C04-89FA-F65260898EC1}"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930275" y="739775"/>
            <a:ext cx="4937125" cy="3703638"/>
          </a:xfrm>
          <a:ln/>
        </p:spPr>
      </p:sp>
      <p:sp>
        <p:nvSpPr>
          <p:cNvPr id="15362" name="Rectangle 3"/>
          <p:cNvSpPr>
            <a:spLocks noGrp="1" noChangeArrowheads="1"/>
          </p:cNvSpPr>
          <p:nvPr>
            <p:ph type="body" idx="1"/>
          </p:nvPr>
        </p:nvSpPr>
        <p:spPr>
          <a:noFill/>
          <a:ln/>
        </p:spPr>
        <p:txBody>
          <a:bodyPr/>
          <a:lstStyle/>
          <a:p>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930275" y="739775"/>
            <a:ext cx="4937125" cy="3703638"/>
          </a:xfrm>
          <a:ln/>
        </p:spPr>
      </p:sp>
      <p:sp>
        <p:nvSpPr>
          <p:cNvPr id="17410"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xfrm>
            <a:off x="930275" y="739775"/>
            <a:ext cx="4937125" cy="3703638"/>
          </a:xfrm>
          <a:ln/>
        </p:spPr>
      </p:sp>
      <p:sp>
        <p:nvSpPr>
          <p:cNvPr id="1945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xfrm>
            <a:off x="930275" y="739775"/>
            <a:ext cx="4937125" cy="3703638"/>
          </a:xfrm>
          <a:ln/>
        </p:spPr>
      </p:sp>
      <p:sp>
        <p:nvSpPr>
          <p:cNvPr id="2150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930275" y="739775"/>
            <a:ext cx="4937125" cy="3703638"/>
          </a:xfrm>
          <a:ln/>
        </p:spPr>
      </p:sp>
      <p:sp>
        <p:nvSpPr>
          <p:cNvPr id="23554"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930275" y="739775"/>
            <a:ext cx="4937125" cy="3703638"/>
          </a:xfrm>
          <a:ln/>
        </p:spPr>
      </p:sp>
      <p:sp>
        <p:nvSpPr>
          <p:cNvPr id="25602"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917575" y="740491"/>
            <a:ext cx="4962525" cy="3702449"/>
          </a:xfrm>
          <a:ln/>
        </p:spPr>
      </p:sp>
      <p:sp>
        <p:nvSpPr>
          <p:cNvPr id="62467"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EDAD6E09-4E1C-4233-8685-84A82F78B3E1}"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B5DF980A-10E6-43C8-B006-0B55776EE18E}" type="datetime1">
              <a:rPr lang="fr-FR"/>
              <a:pPr>
                <a:defRPr/>
              </a:pPr>
              <a:t>11/12/2012</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457200"/>
            <a:ext cx="2057400" cy="54102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57200"/>
            <a:ext cx="6019800" cy="54102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F95EFB19-9B9E-4777-A652-6269408EF9B3}"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7EED9DEB-8F8A-41F5-A7A0-E16998283900}" type="datetime1">
              <a:rPr lang="fr-FR"/>
              <a:pPr>
                <a:defRPr/>
              </a:pPr>
              <a:t>11/12/2012</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78C270F4-E916-4E11-994A-ED82E49FFF4B}"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58EDB8FA-931A-41B1-8875-E2E839CB59C9}" type="datetime1">
              <a:rPr lang="fr-FR"/>
              <a:pPr>
                <a:defRPr/>
              </a:pPr>
              <a:t>11/12/2012</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834F9A9B-9865-4F18-A730-37D2402385D9}"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fld id="{778EAD5F-E319-4763-B01A-4B4B43EF4D3C}" type="datetime1">
              <a:rPr lang="fr-FR"/>
              <a:pPr>
                <a:defRPr/>
              </a:pPr>
              <a:t>11/12/2012</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2"/>
          <p:cNvSpPr>
            <a:spLocks noGrp="1" noChangeArrowheads="1"/>
          </p:cNvSpPr>
          <p:nvPr>
            <p:ph type="ftr" sz="quarter" idx="10"/>
          </p:nvPr>
        </p:nvSpPr>
        <p:spPr>
          <a:ln/>
        </p:spPr>
        <p:txBody>
          <a:bodyPr/>
          <a:lstStyle>
            <a:lvl1pPr>
              <a:defRPr/>
            </a:lvl1pPr>
          </a:lstStyle>
          <a:p>
            <a:pPr>
              <a:defRPr/>
            </a:pPr>
            <a:endParaRPr lang="fr-FR"/>
          </a:p>
        </p:txBody>
      </p:sp>
      <p:sp>
        <p:nvSpPr>
          <p:cNvPr id="8" name="Rectangle 3"/>
          <p:cNvSpPr>
            <a:spLocks noGrp="1" noChangeArrowheads="1"/>
          </p:cNvSpPr>
          <p:nvPr>
            <p:ph type="sldNum" sz="quarter" idx="11"/>
          </p:nvPr>
        </p:nvSpPr>
        <p:spPr>
          <a:ln/>
        </p:spPr>
        <p:txBody>
          <a:bodyPr/>
          <a:lstStyle>
            <a:lvl1pPr>
              <a:defRPr/>
            </a:lvl1pPr>
          </a:lstStyle>
          <a:p>
            <a:pPr>
              <a:defRPr/>
            </a:pPr>
            <a:fld id="{174DB905-906F-4AA2-8327-5410E61F13F3}" type="slidenum">
              <a:rPr lang="fr-FR"/>
              <a:pPr>
                <a:defRPr/>
              </a:pPr>
              <a:t>‹N°›</a:t>
            </a:fld>
            <a:endParaRPr lang="fr-FR"/>
          </a:p>
        </p:txBody>
      </p:sp>
      <p:sp>
        <p:nvSpPr>
          <p:cNvPr id="9" name="Rectangle 16"/>
          <p:cNvSpPr>
            <a:spLocks noGrp="1" noChangeArrowheads="1"/>
          </p:cNvSpPr>
          <p:nvPr>
            <p:ph type="dt" sz="half" idx="12"/>
          </p:nvPr>
        </p:nvSpPr>
        <p:spPr>
          <a:ln/>
        </p:spPr>
        <p:txBody>
          <a:bodyPr/>
          <a:lstStyle>
            <a:lvl1pPr>
              <a:defRPr/>
            </a:lvl1pPr>
          </a:lstStyle>
          <a:p>
            <a:pPr>
              <a:defRPr/>
            </a:pPr>
            <a:fld id="{4D7348FE-1631-4F42-982A-BBE0C44AC4EE}" type="datetime1">
              <a:rPr lang="fr-FR"/>
              <a:pPr>
                <a:defRPr/>
              </a:pPr>
              <a:t>11/12/2012</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2"/>
          <p:cNvSpPr>
            <a:spLocks noGrp="1" noChangeArrowheads="1"/>
          </p:cNvSpPr>
          <p:nvPr>
            <p:ph type="ftr" sz="quarter" idx="10"/>
          </p:nvPr>
        </p:nvSpPr>
        <p:spPr>
          <a:ln/>
        </p:spPr>
        <p:txBody>
          <a:bodyPr/>
          <a:lstStyle>
            <a:lvl1pPr>
              <a:defRPr/>
            </a:lvl1pPr>
          </a:lstStyle>
          <a:p>
            <a:pPr>
              <a:defRPr/>
            </a:pPr>
            <a:endParaRPr lang="fr-FR"/>
          </a:p>
        </p:txBody>
      </p:sp>
      <p:sp>
        <p:nvSpPr>
          <p:cNvPr id="4" name="Rectangle 3"/>
          <p:cNvSpPr>
            <a:spLocks noGrp="1" noChangeArrowheads="1"/>
          </p:cNvSpPr>
          <p:nvPr>
            <p:ph type="sldNum" sz="quarter" idx="11"/>
          </p:nvPr>
        </p:nvSpPr>
        <p:spPr>
          <a:ln/>
        </p:spPr>
        <p:txBody>
          <a:bodyPr/>
          <a:lstStyle>
            <a:lvl1pPr>
              <a:defRPr/>
            </a:lvl1pPr>
          </a:lstStyle>
          <a:p>
            <a:pPr>
              <a:defRPr/>
            </a:pPr>
            <a:fld id="{E644E27D-5D5B-4C56-A437-5A20B93B7D9E}" type="slidenum">
              <a:rPr lang="fr-FR"/>
              <a:pPr>
                <a:defRPr/>
              </a:pPr>
              <a:t>‹N°›</a:t>
            </a:fld>
            <a:endParaRPr lang="fr-FR"/>
          </a:p>
        </p:txBody>
      </p:sp>
      <p:sp>
        <p:nvSpPr>
          <p:cNvPr id="5" name="Rectangle 16"/>
          <p:cNvSpPr>
            <a:spLocks noGrp="1" noChangeArrowheads="1"/>
          </p:cNvSpPr>
          <p:nvPr>
            <p:ph type="dt" sz="half" idx="12"/>
          </p:nvPr>
        </p:nvSpPr>
        <p:spPr>
          <a:ln/>
        </p:spPr>
        <p:txBody>
          <a:bodyPr/>
          <a:lstStyle>
            <a:lvl1pPr>
              <a:defRPr/>
            </a:lvl1pPr>
          </a:lstStyle>
          <a:p>
            <a:pPr>
              <a:defRPr/>
            </a:pPr>
            <a:fld id="{D6BB155B-F8FA-4C0A-8ABB-B6D24B6A9E29}" type="datetime1">
              <a:rPr lang="fr-FR"/>
              <a:pPr>
                <a:defRPr/>
              </a:pPr>
              <a:t>11/12/2012</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fr-FR"/>
          </a:p>
        </p:txBody>
      </p:sp>
      <p:sp>
        <p:nvSpPr>
          <p:cNvPr id="3" name="Rectangle 3"/>
          <p:cNvSpPr>
            <a:spLocks noGrp="1" noChangeArrowheads="1"/>
          </p:cNvSpPr>
          <p:nvPr>
            <p:ph type="sldNum" sz="quarter" idx="11"/>
          </p:nvPr>
        </p:nvSpPr>
        <p:spPr>
          <a:ln/>
        </p:spPr>
        <p:txBody>
          <a:bodyPr/>
          <a:lstStyle>
            <a:lvl1pPr>
              <a:defRPr/>
            </a:lvl1pPr>
          </a:lstStyle>
          <a:p>
            <a:pPr>
              <a:defRPr/>
            </a:pPr>
            <a:fld id="{0DD2DB01-8EEB-4F9E-90E5-631135D5BCD3}" type="slidenum">
              <a:rPr lang="fr-FR"/>
              <a:pPr>
                <a:defRPr/>
              </a:pPr>
              <a:t>‹N°›</a:t>
            </a:fld>
            <a:endParaRPr lang="fr-FR"/>
          </a:p>
        </p:txBody>
      </p:sp>
      <p:sp>
        <p:nvSpPr>
          <p:cNvPr id="4" name="Rectangle 16"/>
          <p:cNvSpPr>
            <a:spLocks noGrp="1" noChangeArrowheads="1"/>
          </p:cNvSpPr>
          <p:nvPr>
            <p:ph type="dt" sz="half" idx="12"/>
          </p:nvPr>
        </p:nvSpPr>
        <p:spPr>
          <a:ln/>
        </p:spPr>
        <p:txBody>
          <a:bodyPr/>
          <a:lstStyle>
            <a:lvl1pPr>
              <a:defRPr/>
            </a:lvl1pPr>
          </a:lstStyle>
          <a:p>
            <a:pPr>
              <a:defRPr/>
            </a:pPr>
            <a:fld id="{6D7B58AF-5DAA-49EE-AC59-EA3F39DFFC65}" type="datetime1">
              <a:rPr lang="fr-FR"/>
              <a:pPr>
                <a:defRPr/>
              </a:pPr>
              <a:t>11/12/2012</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193CC998-5C3F-4E02-AA52-1E4FDC201516}"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fld id="{3BDD8030-7BBA-4B58-9A3B-8317BE07373E}" type="datetime1">
              <a:rPr lang="fr-FR"/>
              <a:pPr>
                <a:defRPr/>
              </a:pPr>
              <a:t>11/12/2012</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2"/>
          <p:cNvSpPr>
            <a:spLocks noGrp="1" noChangeArrowheads="1"/>
          </p:cNvSpPr>
          <p:nvPr>
            <p:ph type="ftr" sz="quarter" idx="10"/>
          </p:nvPr>
        </p:nvSpPr>
        <p:spPr>
          <a:ln/>
        </p:spPr>
        <p:txBody>
          <a:bodyPr/>
          <a:lstStyle>
            <a:lvl1pPr>
              <a:defRPr/>
            </a:lvl1pPr>
          </a:lstStyle>
          <a:p>
            <a:pPr>
              <a:defRPr/>
            </a:pPr>
            <a:endParaRPr lang="fr-FR"/>
          </a:p>
        </p:txBody>
      </p:sp>
      <p:sp>
        <p:nvSpPr>
          <p:cNvPr id="6" name="Rectangle 3"/>
          <p:cNvSpPr>
            <a:spLocks noGrp="1" noChangeArrowheads="1"/>
          </p:cNvSpPr>
          <p:nvPr>
            <p:ph type="sldNum" sz="quarter" idx="11"/>
          </p:nvPr>
        </p:nvSpPr>
        <p:spPr>
          <a:ln/>
        </p:spPr>
        <p:txBody>
          <a:bodyPr/>
          <a:lstStyle>
            <a:lvl1pPr>
              <a:defRPr/>
            </a:lvl1pPr>
          </a:lstStyle>
          <a:p>
            <a:pPr>
              <a:defRPr/>
            </a:pPr>
            <a:fld id="{9AEF88EF-07C5-4EF1-917E-91B1E03477C3}" type="slidenum">
              <a:rPr lang="fr-FR"/>
              <a:pPr>
                <a:defRPr/>
              </a:pPr>
              <a:t>‹N°›</a:t>
            </a:fld>
            <a:endParaRPr lang="fr-FR"/>
          </a:p>
        </p:txBody>
      </p:sp>
      <p:sp>
        <p:nvSpPr>
          <p:cNvPr id="7" name="Rectangle 16"/>
          <p:cNvSpPr>
            <a:spLocks noGrp="1" noChangeArrowheads="1"/>
          </p:cNvSpPr>
          <p:nvPr>
            <p:ph type="dt" sz="half" idx="12"/>
          </p:nvPr>
        </p:nvSpPr>
        <p:spPr>
          <a:ln/>
        </p:spPr>
        <p:txBody>
          <a:bodyPr/>
          <a:lstStyle>
            <a:lvl1pPr>
              <a:defRPr/>
            </a:lvl1pPr>
          </a:lstStyle>
          <a:p>
            <a:pPr>
              <a:defRPr/>
            </a:pPr>
            <a:fld id="{8011F411-238B-4FB8-A074-867F92986B05}" type="datetime1">
              <a:rPr lang="fr-FR"/>
              <a:pPr>
                <a:defRPr/>
              </a:pPr>
              <a:t>11/12/2012</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2"/>
          <p:cNvSpPr>
            <a:spLocks noGrp="1" noChangeArrowheads="1"/>
          </p:cNvSpPr>
          <p:nvPr>
            <p:ph type="ftr" sz="quarter" idx="10"/>
          </p:nvPr>
        </p:nvSpPr>
        <p:spPr>
          <a:ln/>
        </p:spPr>
        <p:txBody>
          <a:bodyPr/>
          <a:lstStyle>
            <a:lvl1pPr>
              <a:defRPr/>
            </a:lvl1pPr>
          </a:lstStyle>
          <a:p>
            <a:pPr>
              <a:defRPr/>
            </a:pPr>
            <a:endParaRPr lang="fr-FR"/>
          </a:p>
        </p:txBody>
      </p:sp>
      <p:sp>
        <p:nvSpPr>
          <p:cNvPr id="5" name="Rectangle 3"/>
          <p:cNvSpPr>
            <a:spLocks noGrp="1" noChangeArrowheads="1"/>
          </p:cNvSpPr>
          <p:nvPr>
            <p:ph type="sldNum" sz="quarter" idx="11"/>
          </p:nvPr>
        </p:nvSpPr>
        <p:spPr>
          <a:ln/>
        </p:spPr>
        <p:txBody>
          <a:bodyPr/>
          <a:lstStyle>
            <a:lvl1pPr>
              <a:defRPr/>
            </a:lvl1pPr>
          </a:lstStyle>
          <a:p>
            <a:pPr>
              <a:defRPr/>
            </a:pPr>
            <a:fld id="{CB7BBCD4-00FF-4778-9193-E95B0F693E48}" type="slidenum">
              <a:rPr lang="fr-FR"/>
              <a:pPr>
                <a:defRPr/>
              </a:pPr>
              <a:t>‹N°›</a:t>
            </a:fld>
            <a:endParaRPr lang="fr-FR"/>
          </a:p>
        </p:txBody>
      </p:sp>
      <p:sp>
        <p:nvSpPr>
          <p:cNvPr id="6" name="Rectangle 16"/>
          <p:cNvSpPr>
            <a:spLocks noGrp="1" noChangeArrowheads="1"/>
          </p:cNvSpPr>
          <p:nvPr>
            <p:ph type="dt" sz="half" idx="12"/>
          </p:nvPr>
        </p:nvSpPr>
        <p:spPr>
          <a:ln/>
        </p:spPr>
        <p:txBody>
          <a:bodyPr/>
          <a:lstStyle>
            <a:lvl1pPr>
              <a:defRPr/>
            </a:lvl1pPr>
          </a:lstStyle>
          <a:p>
            <a:pPr>
              <a:defRPr/>
            </a:pPr>
            <a:fld id="{7C094D90-673C-49AB-8FB1-034A90DD0226}" type="datetime1">
              <a:rPr lang="fr-FR"/>
              <a:pPr>
                <a:defRPr/>
              </a:pPr>
              <a:t>11/12/2012</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fr-FR"/>
          </a:p>
        </p:txBody>
      </p:sp>
      <p:sp>
        <p:nvSpPr>
          <p:cNvPr id="14438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99788C85-CB00-45C3-A33B-1203CCCE3405}" type="slidenum">
              <a:rPr lang="fr-FR"/>
              <a:pPr>
                <a:defRPr/>
              </a:pPr>
              <a:t>‹N°›</a:t>
            </a:fld>
            <a:endParaRPr lang="fr-FR"/>
          </a:p>
        </p:txBody>
      </p:sp>
      <p:grpSp>
        <p:nvGrpSpPr>
          <p:cNvPr id="1028" name="Group 4"/>
          <p:cNvGrpSpPr>
            <a:grpSpLocks/>
          </p:cNvGrpSpPr>
          <p:nvPr/>
        </p:nvGrpSpPr>
        <p:grpSpPr bwMode="auto">
          <a:xfrm>
            <a:off x="0" y="0"/>
            <a:ext cx="9144000" cy="546100"/>
            <a:chOff x="0" y="0"/>
            <a:chExt cx="5760" cy="344"/>
          </a:xfrm>
        </p:grpSpPr>
        <p:sp>
          <p:nvSpPr>
            <p:cNvPr id="14438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fr-FR" sz="2400">
                <a:latin typeface="Times New Roman" pitchFamily="18" charset="0"/>
              </a:endParaRPr>
            </a:p>
          </p:txBody>
        </p:sp>
        <p:sp>
          <p:nvSpPr>
            <p:cNvPr id="14439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fr-FR" sz="2400">
                <a:latin typeface="Times New Roman" pitchFamily="18" charset="0"/>
              </a:endParaRPr>
            </a:p>
          </p:txBody>
        </p:sp>
        <p:sp>
          <p:nvSpPr>
            <p:cNvPr id="14439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fr-FR">
                <a:solidFill>
                  <a:schemeClr val="hlink"/>
                </a:solidFill>
              </a:endParaRPr>
            </a:p>
          </p:txBody>
        </p:sp>
        <p:sp>
          <p:nvSpPr>
            <p:cNvPr id="14439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fr-FR">
                <a:solidFill>
                  <a:schemeClr val="hlink"/>
                </a:solidFill>
              </a:endParaRPr>
            </a:p>
          </p:txBody>
        </p:sp>
        <p:sp>
          <p:nvSpPr>
            <p:cNvPr id="14439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fr-FR">
                <a:solidFill>
                  <a:schemeClr val="accent2"/>
                </a:solidFill>
              </a:endParaRPr>
            </a:p>
          </p:txBody>
        </p:sp>
        <p:sp>
          <p:nvSpPr>
            <p:cNvPr id="14439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fr-FR">
                <a:solidFill>
                  <a:schemeClr val="hlink"/>
                </a:solidFill>
              </a:endParaRPr>
            </a:p>
          </p:txBody>
        </p:sp>
        <p:sp>
          <p:nvSpPr>
            <p:cNvPr id="14439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fr-FR" sz="2400">
                <a:latin typeface="Times New Roman" pitchFamily="18" charset="0"/>
              </a:endParaRPr>
            </a:p>
          </p:txBody>
        </p:sp>
        <p:sp>
          <p:nvSpPr>
            <p:cNvPr id="14439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fr-FR">
                <a:solidFill>
                  <a:schemeClr val="accent2"/>
                </a:solidFill>
              </a:endParaRPr>
            </a:p>
          </p:txBody>
        </p:sp>
        <p:sp>
          <p:nvSpPr>
            <p:cNvPr id="14439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fr-FR">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4440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C9E1D90D-6BB2-4311-86BE-303020E0F008}" type="datetime1">
              <a:rPr lang="fr-FR"/>
              <a:pPr>
                <a:defRPr/>
              </a:pPr>
              <a:t>11/12/2012</a:t>
            </a:fld>
            <a:endParaRPr lang="fr-FR"/>
          </a:p>
        </p:txBody>
      </p:sp>
    </p:spTree>
  </p:cSld>
  <p:clrMap bg1="lt1" tx1="dk1" bg2="lt2" tx2="dk2" accent1="accent1" accent2="accent2" accent3="accent3" accent4="accent4" accent5="accent5" accent6="accent6" hlink="hlink" folHlink="folHlink"/>
  <p:sldLayoutIdLst>
    <p:sldLayoutId id="2147483774" r:id="rId1"/>
    <p:sldLayoutId id="2147483773" r:id="rId2"/>
    <p:sldLayoutId id="2147483772" r:id="rId3"/>
    <p:sldLayoutId id="2147483771" r:id="rId4"/>
    <p:sldLayoutId id="2147483770" r:id="rId5"/>
    <p:sldLayoutId id="2147483769" r:id="rId6"/>
    <p:sldLayoutId id="2147483768" r:id="rId7"/>
    <p:sldLayoutId id="2147483767" r:id="rId8"/>
    <p:sldLayoutId id="2147483766" r:id="rId9"/>
    <p:sldLayoutId id="2147483765" r:id="rId10"/>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www.banque-france.fr/fileadmin/user_upload/banque_de_france/publications/Revue_de_la_stabilite_financiere/2012/rsf-avril-2012/RSF16-etude-05.pdf"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026"/>
          <p:cNvSpPr>
            <a:spLocks noGrp="1" noChangeArrowheads="1"/>
          </p:cNvSpPr>
          <p:nvPr>
            <p:ph type="title"/>
          </p:nvPr>
        </p:nvSpPr>
        <p:spPr/>
        <p:txBody>
          <a:bodyPr/>
          <a:lstStyle/>
          <a:p>
            <a:endParaRPr lang="fr-FR" dirty="0" smtClean="0"/>
          </a:p>
        </p:txBody>
      </p:sp>
      <p:sp>
        <p:nvSpPr>
          <p:cNvPr id="14338" name="Rectangle 1027"/>
          <p:cNvSpPr>
            <a:spLocks noGrp="1" noChangeArrowheads="1"/>
          </p:cNvSpPr>
          <p:nvPr>
            <p:ph type="body" idx="1"/>
          </p:nvPr>
        </p:nvSpPr>
        <p:spPr/>
        <p:txBody>
          <a:bodyPr/>
          <a:lstStyle/>
          <a:p>
            <a:endParaRPr lang="fr-FR" dirty="0" smtClean="0"/>
          </a:p>
        </p:txBody>
      </p:sp>
      <p:pic>
        <p:nvPicPr>
          <p:cNvPr id="14339" name="Picture 1028"/>
          <p:cNvPicPr>
            <a:picLocks noChangeAspect="1" noChangeArrowheads="1"/>
          </p:cNvPicPr>
          <p:nvPr/>
        </p:nvPicPr>
        <p:blipFill>
          <a:blip r:embed="rId3" cstate="print"/>
          <a:srcRect/>
          <a:stretch>
            <a:fillRect/>
          </a:stretch>
        </p:blipFill>
        <p:spPr bwMode="auto">
          <a:xfrm>
            <a:off x="0" y="-171450"/>
            <a:ext cx="9144000"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051"/>
          <p:cNvSpPr txBox="1">
            <a:spLocks noChangeArrowheads="1"/>
          </p:cNvSpPr>
          <p:nvPr/>
        </p:nvSpPr>
        <p:spPr bwMode="auto">
          <a:xfrm>
            <a:off x="179388" y="749300"/>
            <a:ext cx="8964612" cy="5272088"/>
          </a:xfrm>
          <a:prstGeom prst="rect">
            <a:avLst/>
          </a:prstGeom>
          <a:noFill/>
          <a:ln w="9525">
            <a:noFill/>
            <a:miter lim="800000"/>
            <a:headEnd/>
            <a:tailEnd/>
          </a:ln>
        </p:spPr>
        <p:txBody>
          <a:bodyPr/>
          <a:lstStyle/>
          <a:p>
            <a:pPr marL="342900" indent="-342900" algn="just" eaLnBrk="0" hangingPunct="0">
              <a:lnSpc>
                <a:spcPct val="90000"/>
              </a:lnSpc>
              <a:spcBef>
                <a:spcPct val="20000"/>
              </a:spcBef>
              <a:buClr>
                <a:schemeClr val="bg2"/>
              </a:buClr>
              <a:buSzPct val="75000"/>
            </a:pPr>
            <a:endParaRPr lang="fr-FR" sz="2400" dirty="0"/>
          </a:p>
          <a:p>
            <a:pPr marL="342900" indent="-342900" algn="just" eaLnBrk="0" hangingPunct="0">
              <a:spcBef>
                <a:spcPts val="500"/>
              </a:spcBef>
              <a:buClr>
                <a:schemeClr val="bg2"/>
              </a:buClr>
              <a:buSzPct val="75000"/>
              <a:buFont typeface="Wingdings" pitchFamily="2" charset="2"/>
              <a:buChar char="Ø"/>
            </a:pPr>
            <a:r>
              <a:rPr lang="fr-FR" altLang="zh-CN" sz="2400" dirty="0">
                <a:ea typeface="宋体" pitchFamily="2" charset="-122"/>
              </a:rPr>
              <a:t>Retournement conjoncturel aux </a:t>
            </a:r>
            <a:r>
              <a:rPr lang="fr-FR" altLang="zh-CN" sz="2400" dirty="0" smtClean="0">
                <a:ea typeface="宋体" pitchFamily="2" charset="-122"/>
              </a:rPr>
              <a:t>Etats-Unis :</a:t>
            </a:r>
            <a:endParaRPr lang="fr-FR" altLang="zh-CN" sz="2400" dirty="0">
              <a:ea typeface="宋体" pitchFamily="2" charset="-122"/>
            </a:endParaRPr>
          </a:p>
          <a:p>
            <a:pPr marL="342900" indent="-342900" algn="just" eaLnBrk="0" hangingPunct="0">
              <a:spcBef>
                <a:spcPts val="500"/>
              </a:spcBef>
              <a:buClr>
                <a:schemeClr val="bg2"/>
              </a:buClr>
              <a:buSzPct val="75000"/>
            </a:pPr>
            <a:r>
              <a:rPr lang="fr-FR" altLang="zh-CN" sz="2400" dirty="0">
                <a:ea typeface="宋体" pitchFamily="2" charset="-122"/>
              </a:rPr>
              <a:t>	- Augmentation des taux d’intérêt et effondrement du marché de l’immobilier</a:t>
            </a:r>
          </a:p>
          <a:p>
            <a:pPr marL="342900" indent="-342900" algn="just" eaLnBrk="0" hangingPunct="0">
              <a:spcBef>
                <a:spcPts val="500"/>
              </a:spcBef>
              <a:buClr>
                <a:schemeClr val="bg2"/>
              </a:buClr>
              <a:buSzPct val="75000"/>
            </a:pPr>
            <a:r>
              <a:rPr lang="fr-FR" altLang="zh-CN" sz="2400" dirty="0">
                <a:ea typeface="宋体" pitchFamily="2" charset="-122"/>
              </a:rPr>
              <a:t>	- De nombreux ménages (surtout les « </a:t>
            </a:r>
            <a:r>
              <a:rPr lang="fr-FR" altLang="zh-CN" sz="2400" dirty="0" err="1">
                <a:ea typeface="宋体" pitchFamily="2" charset="-122"/>
              </a:rPr>
              <a:t>subprimes</a:t>
            </a:r>
            <a:r>
              <a:rPr lang="fr-FR" altLang="zh-CN" sz="2400" dirty="0">
                <a:ea typeface="宋体" pitchFamily="2" charset="-122"/>
              </a:rPr>
              <a:t> ») font faillite et ne remboursent plus leurs crédits       </a:t>
            </a:r>
            <a:endParaRPr lang="en-GB" altLang="zh-CN" sz="2400" dirty="0">
              <a:ea typeface="宋体" pitchFamily="2" charset="-122"/>
            </a:endParaRPr>
          </a:p>
          <a:p>
            <a:pPr marL="342900" indent="-342900" algn="just" eaLnBrk="0" hangingPunct="0">
              <a:spcBef>
                <a:spcPts val="500"/>
              </a:spcBef>
              <a:buClr>
                <a:schemeClr val="bg2"/>
              </a:buClr>
              <a:buSzPct val="75000"/>
            </a:pPr>
            <a:endParaRPr lang="fr-FR" altLang="zh-CN" sz="2400" dirty="0">
              <a:ea typeface="宋体" pitchFamily="2" charset="-122"/>
            </a:endParaRPr>
          </a:p>
          <a:p>
            <a:pPr marL="342900" indent="-342900" algn="just" eaLnBrk="0" hangingPunct="0">
              <a:spcBef>
                <a:spcPts val="500"/>
              </a:spcBef>
              <a:buClr>
                <a:schemeClr val="bg2"/>
              </a:buClr>
              <a:buSzPct val="75000"/>
            </a:pPr>
            <a:r>
              <a:rPr lang="fr-FR" altLang="zh-CN" sz="2400" dirty="0">
                <a:ea typeface="宋体" pitchFamily="2" charset="-122"/>
              </a:rPr>
              <a:t>              </a:t>
            </a:r>
            <a:r>
              <a:rPr lang="fr-FR" altLang="zh-CN" sz="2400" dirty="0" smtClean="0">
                <a:ea typeface="宋体" pitchFamily="2" charset="-122"/>
              </a:rPr>
              <a:t>Dégradation des </a:t>
            </a:r>
            <a:r>
              <a:rPr lang="fr-FR" altLang="zh-CN" sz="2400" dirty="0">
                <a:ea typeface="宋体" pitchFamily="2" charset="-122"/>
              </a:rPr>
              <a:t>notes des produits </a:t>
            </a:r>
            <a:r>
              <a:rPr lang="fr-FR" altLang="zh-CN" sz="2400" dirty="0" err="1">
                <a:ea typeface="宋体" pitchFamily="2" charset="-122"/>
              </a:rPr>
              <a:t>titrisés</a:t>
            </a:r>
            <a:r>
              <a:rPr lang="fr-FR" altLang="zh-CN" sz="2400" dirty="0">
                <a:ea typeface="宋体" pitchFamily="2" charset="-122"/>
              </a:rPr>
              <a:t> dérivés des crédits </a:t>
            </a:r>
            <a:r>
              <a:rPr lang="fr-FR" altLang="zh-CN" sz="2400" dirty="0" err="1">
                <a:ea typeface="宋体" pitchFamily="2" charset="-122"/>
              </a:rPr>
              <a:t>subprimes</a:t>
            </a:r>
            <a:r>
              <a:rPr lang="fr-FR" altLang="zh-CN" sz="2400" dirty="0">
                <a:ea typeface="宋体" pitchFamily="2" charset="-122"/>
              </a:rPr>
              <a:t> </a:t>
            </a:r>
            <a:r>
              <a:rPr lang="fr-FR" altLang="zh-CN" sz="2400" dirty="0" smtClean="0">
                <a:ea typeface="宋体" pitchFamily="2" charset="-122"/>
              </a:rPr>
              <a:t>par </a:t>
            </a:r>
            <a:r>
              <a:rPr lang="fr-FR" altLang="zh-CN" sz="2400" dirty="0">
                <a:ea typeface="宋体" pitchFamily="2" charset="-122"/>
              </a:rPr>
              <a:t>les agences de notation (AAA à </a:t>
            </a:r>
            <a:r>
              <a:rPr lang="fr-FR" altLang="zh-CN" sz="2400" dirty="0" smtClean="0">
                <a:ea typeface="宋体" pitchFamily="2" charset="-122"/>
              </a:rPr>
              <a:t>C)</a:t>
            </a:r>
            <a:endParaRPr lang="fr-FR" altLang="zh-CN" sz="2400" dirty="0">
              <a:ea typeface="宋体" pitchFamily="2" charset="-122"/>
            </a:endParaRPr>
          </a:p>
          <a:p>
            <a:pPr marL="342900" indent="-342900" algn="just" eaLnBrk="0" hangingPunct="0">
              <a:spcBef>
                <a:spcPts val="500"/>
              </a:spcBef>
              <a:buClr>
                <a:schemeClr val="bg2"/>
              </a:buClr>
              <a:buSzPct val="75000"/>
            </a:pPr>
            <a:endParaRPr lang="fr-FR" altLang="zh-CN" sz="2400" dirty="0">
              <a:ea typeface="宋体" pitchFamily="2" charset="-122"/>
            </a:endParaRPr>
          </a:p>
          <a:p>
            <a:pPr marL="342900" indent="-342900" algn="just" eaLnBrk="0" hangingPunct="0">
              <a:spcBef>
                <a:spcPts val="500"/>
              </a:spcBef>
              <a:buClr>
                <a:schemeClr val="bg2"/>
              </a:buClr>
              <a:buSzPct val="75000"/>
            </a:pPr>
            <a:r>
              <a:rPr lang="fr-FR" altLang="zh-CN" sz="2400" dirty="0">
                <a:ea typeface="宋体" pitchFamily="2" charset="-122"/>
              </a:rPr>
              <a:t>              Pertes pour les banques qui ont acheté ces produits complexes</a:t>
            </a:r>
            <a:endParaRPr lang="en-GB" sz="2400" dirty="0">
              <a:ea typeface="宋体" pitchFamily="2" charset="-122"/>
            </a:endParaRPr>
          </a:p>
          <a:p>
            <a:pPr marL="342900" indent="-342900" algn="just" eaLnBrk="0" hangingPunct="0">
              <a:spcBef>
                <a:spcPts val="500"/>
              </a:spcBef>
              <a:buClr>
                <a:schemeClr val="bg2"/>
              </a:buClr>
              <a:buSzPct val="75000"/>
            </a:pPr>
            <a:endParaRPr lang="fr-FR" altLang="zh-CN" sz="2400" dirty="0">
              <a:ea typeface="宋体" pitchFamily="2" charset="-122"/>
            </a:endParaRPr>
          </a:p>
          <a:p>
            <a:pPr marL="342900" indent="-342900" algn="just" eaLnBrk="0" hangingPunct="0">
              <a:spcBef>
                <a:spcPts val="500"/>
              </a:spcBef>
              <a:buClr>
                <a:schemeClr val="bg2"/>
              </a:buClr>
              <a:buSzPct val="75000"/>
            </a:pPr>
            <a:endParaRPr lang="fr-FR" altLang="zh-CN" sz="2400" dirty="0">
              <a:ea typeface="宋体" pitchFamily="2" charset="-122"/>
            </a:endParaRPr>
          </a:p>
          <a:p>
            <a:pPr marL="342900" indent="-342900" algn="just" eaLnBrk="0" hangingPunct="0">
              <a:lnSpc>
                <a:spcPct val="90000"/>
              </a:lnSpc>
              <a:spcBef>
                <a:spcPct val="20000"/>
              </a:spcBef>
              <a:buClr>
                <a:schemeClr val="bg2"/>
              </a:buClr>
              <a:buSzPct val="75000"/>
            </a:pPr>
            <a:endParaRPr lang="fr-FR" altLang="zh-CN" sz="2400" dirty="0">
              <a:ea typeface="宋体" pitchFamily="2" charset="-122"/>
            </a:endParaRPr>
          </a:p>
          <a:p>
            <a:pPr marL="342900" indent="-342900" algn="just" eaLnBrk="0" hangingPunct="0">
              <a:lnSpc>
                <a:spcPct val="90000"/>
              </a:lnSpc>
              <a:spcBef>
                <a:spcPct val="20000"/>
              </a:spcBef>
              <a:buClr>
                <a:schemeClr val="bg2"/>
              </a:buClr>
              <a:buSzPct val="75000"/>
              <a:buFont typeface="Wingdings" pitchFamily="2" charset="2"/>
              <a:buChar char="Ø"/>
            </a:pPr>
            <a:endParaRPr lang="en-GB" sz="2800" dirty="0">
              <a:ea typeface="宋体" pitchFamily="2" charset="-122"/>
            </a:endParaRPr>
          </a:p>
          <a:p>
            <a:pPr marL="342900" indent="-342900" algn="just" eaLnBrk="0" hangingPunct="0">
              <a:lnSpc>
                <a:spcPct val="90000"/>
              </a:lnSpc>
              <a:spcBef>
                <a:spcPct val="20000"/>
              </a:spcBef>
              <a:buClr>
                <a:schemeClr val="bg2"/>
              </a:buClr>
              <a:buSzPct val="75000"/>
              <a:buFont typeface="Wingdings" pitchFamily="2" charset="2"/>
              <a:buChar char="Ø"/>
            </a:pPr>
            <a:endParaRPr lang="fr-FR" sz="2400" dirty="0"/>
          </a:p>
          <a:p>
            <a:pPr marL="342900" indent="-342900" algn="just" eaLnBrk="0" hangingPunct="0">
              <a:lnSpc>
                <a:spcPct val="90000"/>
              </a:lnSpc>
              <a:spcBef>
                <a:spcPct val="20000"/>
              </a:spcBef>
              <a:buClr>
                <a:schemeClr val="bg2"/>
              </a:buClr>
              <a:buSzPct val="75000"/>
            </a:pPr>
            <a:r>
              <a:rPr lang="fr-FR" sz="2400" dirty="0"/>
              <a:t>	</a:t>
            </a:r>
          </a:p>
          <a:p>
            <a:pPr marL="342900" indent="-342900" eaLnBrk="0" hangingPunct="0">
              <a:lnSpc>
                <a:spcPct val="90000"/>
              </a:lnSpc>
              <a:spcBef>
                <a:spcPct val="20000"/>
              </a:spcBef>
              <a:buClr>
                <a:schemeClr val="bg2"/>
              </a:buClr>
              <a:buSzPct val="75000"/>
              <a:buFont typeface="Wingdings" pitchFamily="2" charset="2"/>
              <a:buNone/>
            </a:pPr>
            <a:endParaRPr lang="fr-FR" sz="2400" dirty="0"/>
          </a:p>
          <a:p>
            <a:pPr marL="342900" indent="-342900" eaLnBrk="0" hangingPunct="0">
              <a:lnSpc>
                <a:spcPct val="90000"/>
              </a:lnSpc>
              <a:spcBef>
                <a:spcPct val="20000"/>
              </a:spcBef>
              <a:buClr>
                <a:schemeClr val="bg2"/>
              </a:buClr>
              <a:buSzPct val="75000"/>
              <a:buFont typeface="Wingdings" pitchFamily="2" charset="2"/>
              <a:buNone/>
            </a:pPr>
            <a:endParaRPr lang="fr-FR" sz="2400" dirty="0"/>
          </a:p>
          <a:p>
            <a:pPr marL="342900" indent="-342900" eaLnBrk="0" hangingPunct="0">
              <a:lnSpc>
                <a:spcPct val="90000"/>
              </a:lnSpc>
              <a:spcBef>
                <a:spcPct val="20000"/>
              </a:spcBef>
              <a:buClr>
                <a:schemeClr val="bg2"/>
              </a:buClr>
              <a:buSzPct val="75000"/>
              <a:buFont typeface="Wingdings" pitchFamily="2" charset="2"/>
              <a:buNone/>
            </a:pPr>
            <a:endParaRPr lang="en-GB" sz="2400" dirty="0"/>
          </a:p>
        </p:txBody>
      </p:sp>
      <p:sp>
        <p:nvSpPr>
          <p:cNvPr id="9" name="Flèche droite 8"/>
          <p:cNvSpPr/>
          <p:nvPr/>
        </p:nvSpPr>
        <p:spPr>
          <a:xfrm>
            <a:off x="611188" y="3716338"/>
            <a:ext cx="647700" cy="288925"/>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bg2"/>
              </a:solidFill>
            </a:endParaRPr>
          </a:p>
        </p:txBody>
      </p:sp>
      <p:sp>
        <p:nvSpPr>
          <p:cNvPr id="10" name="Flèche droite 9"/>
          <p:cNvSpPr/>
          <p:nvPr/>
        </p:nvSpPr>
        <p:spPr>
          <a:xfrm>
            <a:off x="571472" y="4929198"/>
            <a:ext cx="647700" cy="287337"/>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051"/>
          <p:cNvSpPr txBox="1">
            <a:spLocks noChangeArrowheads="1"/>
          </p:cNvSpPr>
          <p:nvPr/>
        </p:nvSpPr>
        <p:spPr bwMode="auto">
          <a:xfrm>
            <a:off x="179388" y="981075"/>
            <a:ext cx="8964612" cy="4695825"/>
          </a:xfrm>
          <a:prstGeom prst="rect">
            <a:avLst/>
          </a:prstGeom>
          <a:noFill/>
          <a:ln w="9525">
            <a:noFill/>
            <a:miter lim="800000"/>
            <a:headEnd/>
            <a:tailEnd/>
          </a:ln>
        </p:spPr>
        <p:txBody>
          <a:bodyPr/>
          <a:lstStyle/>
          <a:p>
            <a:pPr marL="342900" indent="-342900" algn="just" eaLnBrk="0" hangingPunct="0">
              <a:lnSpc>
                <a:spcPct val="90000"/>
              </a:lnSpc>
              <a:spcBef>
                <a:spcPct val="20000"/>
              </a:spcBef>
              <a:spcAft>
                <a:spcPts val="700"/>
              </a:spcAft>
              <a:buClr>
                <a:schemeClr val="bg2"/>
              </a:buClr>
              <a:buSzPct val="75000"/>
              <a:buFont typeface="Wingdings" pitchFamily="2" charset="2"/>
              <a:buChar char="Ø"/>
            </a:pPr>
            <a:r>
              <a:rPr lang="fr-FR" sz="2400" dirty="0"/>
              <a:t>Crise de confiance sur les marchés financiers</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Opacité des bilans bancaires </a:t>
            </a:r>
            <a:r>
              <a:rPr lang="fr-FR" sz="2400" dirty="0" smtClean="0"/>
              <a:t>et des produits </a:t>
            </a:r>
            <a:r>
              <a:rPr lang="fr-FR" sz="2400" dirty="0" err="1" smtClean="0"/>
              <a:t>titrisés</a:t>
            </a: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les investisseurs ne connaissent pas l’implication de chaque banque dans l’achat de produits </a:t>
            </a:r>
            <a:r>
              <a:rPr lang="fr-FR" sz="2400" dirty="0" err="1"/>
              <a:t>titrisés</a:t>
            </a: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 les banques ne veulent plus se pr</a:t>
            </a:r>
            <a:r>
              <a:rPr lang="fr-FR" altLang="zh-CN" sz="2400" dirty="0">
                <a:ea typeface="宋体" pitchFamily="2" charset="-122"/>
              </a:rPr>
              <a:t>ê</a:t>
            </a:r>
            <a:r>
              <a:rPr lang="fr-FR" sz="2400" dirty="0"/>
              <a:t>ter</a:t>
            </a:r>
            <a:r>
              <a:rPr lang="fr-FR" sz="2400" dirty="0">
                <a:solidFill>
                  <a:schemeClr val="accent2"/>
                </a:solidFill>
              </a:rPr>
              <a:t> </a:t>
            </a:r>
            <a:r>
              <a:rPr lang="fr-FR" sz="2400" dirty="0"/>
              <a:t>entre elles </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(crise marché interbancaire)</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 les investisseurs ne veulent plus pr</a:t>
            </a:r>
            <a:r>
              <a:rPr lang="fr-FR" altLang="zh-CN" sz="2400" dirty="0">
                <a:ea typeface="宋体" pitchFamily="2" charset="-122"/>
              </a:rPr>
              <a:t>ê</a:t>
            </a:r>
            <a:r>
              <a:rPr lang="fr-FR" sz="2400" dirty="0"/>
              <a:t>ter aux banques</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 les déposants ont peur (retrait des gros déposants)</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Crise de liquidité</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Contagion (crise systémique)</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pPr>
            <a:endParaRPr lang="fr-FR" sz="2400" dirty="0"/>
          </a:p>
          <a:p>
            <a:pPr marL="342900" indent="-342900" algn="just" eaLnBrk="0" hangingPunct="0">
              <a:lnSpc>
                <a:spcPct val="90000"/>
              </a:lnSpc>
              <a:spcBef>
                <a:spcPct val="20000"/>
              </a:spcBef>
              <a:buClr>
                <a:schemeClr val="bg2"/>
              </a:buClr>
              <a:buSzPct val="75000"/>
            </a:pPr>
            <a:endParaRPr lang="fr-FR" sz="2400" dirty="0"/>
          </a:p>
          <a:p>
            <a:pPr marL="342900" indent="-342900" algn="just" eaLnBrk="0" hangingPunct="0">
              <a:lnSpc>
                <a:spcPct val="90000"/>
              </a:lnSpc>
              <a:spcBef>
                <a:spcPct val="20000"/>
              </a:spcBef>
              <a:buClr>
                <a:schemeClr val="bg2"/>
              </a:buClr>
              <a:buSzPct val="75000"/>
              <a:buFont typeface="Wingdings" pitchFamily="2" charset="2"/>
              <a:buChar char="Ø"/>
            </a:pPr>
            <a:endParaRPr lang="fr-FR" sz="2400" dirty="0"/>
          </a:p>
          <a:p>
            <a:pPr marL="342900" indent="-342900" algn="just" eaLnBrk="0" hangingPunct="0">
              <a:lnSpc>
                <a:spcPct val="90000"/>
              </a:lnSpc>
              <a:spcBef>
                <a:spcPct val="20000"/>
              </a:spcBef>
              <a:buClr>
                <a:schemeClr val="bg2"/>
              </a:buClr>
              <a:buSzPct val="75000"/>
              <a:buFont typeface="Wingdings" pitchFamily="2" charset="2"/>
              <a:buChar char="Ø"/>
            </a:pPr>
            <a:endParaRPr lang="fr-FR" sz="2400" dirty="0"/>
          </a:p>
          <a:p>
            <a:pPr marL="342900" indent="-342900" algn="just" eaLnBrk="0" hangingPunct="0">
              <a:lnSpc>
                <a:spcPct val="90000"/>
              </a:lnSpc>
              <a:spcBef>
                <a:spcPct val="20000"/>
              </a:spcBef>
              <a:buClr>
                <a:schemeClr val="bg2"/>
              </a:buClr>
              <a:buSzPct val="75000"/>
            </a:pPr>
            <a:r>
              <a:rPr lang="fr-FR" sz="2400" dirty="0"/>
              <a:t>	</a:t>
            </a:r>
          </a:p>
          <a:p>
            <a:pPr marL="342900" indent="-342900" eaLnBrk="0" hangingPunct="0">
              <a:lnSpc>
                <a:spcPct val="90000"/>
              </a:lnSpc>
              <a:spcBef>
                <a:spcPct val="20000"/>
              </a:spcBef>
              <a:buClr>
                <a:schemeClr val="bg2"/>
              </a:buClr>
              <a:buSzPct val="75000"/>
              <a:buFont typeface="Wingdings" pitchFamily="2" charset="2"/>
              <a:buNone/>
            </a:pPr>
            <a:endParaRPr lang="fr-FR" sz="2400" dirty="0"/>
          </a:p>
          <a:p>
            <a:pPr marL="342900" indent="-342900" eaLnBrk="0" hangingPunct="0">
              <a:lnSpc>
                <a:spcPct val="90000"/>
              </a:lnSpc>
              <a:spcBef>
                <a:spcPct val="20000"/>
              </a:spcBef>
              <a:buClr>
                <a:schemeClr val="bg2"/>
              </a:buClr>
              <a:buSzPct val="75000"/>
              <a:buFont typeface="Wingdings" pitchFamily="2" charset="2"/>
              <a:buNone/>
            </a:pPr>
            <a:endParaRPr lang="fr-FR" sz="2400" dirty="0"/>
          </a:p>
          <a:p>
            <a:pPr marL="342900" indent="-342900" eaLnBrk="0" hangingPunct="0">
              <a:lnSpc>
                <a:spcPct val="90000"/>
              </a:lnSpc>
              <a:spcBef>
                <a:spcPct val="20000"/>
              </a:spcBef>
              <a:buClr>
                <a:schemeClr val="bg2"/>
              </a:buClr>
              <a:buSzPct val="75000"/>
              <a:buFont typeface="Wingdings" pitchFamily="2" charset="2"/>
              <a:buNone/>
            </a:pPr>
            <a:endParaRPr lang="en-GB" sz="2400" dirty="0"/>
          </a:p>
        </p:txBody>
      </p:sp>
      <p:sp>
        <p:nvSpPr>
          <p:cNvPr id="9" name="Flèche droite 8"/>
          <p:cNvSpPr/>
          <p:nvPr/>
        </p:nvSpPr>
        <p:spPr>
          <a:xfrm>
            <a:off x="611188" y="2060575"/>
            <a:ext cx="576262" cy="288925"/>
          </a:xfrm>
          <a:prstGeom prst="rightArrow">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solidFill>
                <a:schemeClr val="bg2"/>
              </a:solidFill>
            </a:endParaRPr>
          </a:p>
        </p:txBody>
      </p:sp>
      <p:sp>
        <p:nvSpPr>
          <p:cNvPr id="2" name="Flèche droite 8"/>
          <p:cNvSpPr>
            <a:spLocks noChangeArrowheads="1"/>
          </p:cNvSpPr>
          <p:nvPr/>
        </p:nvSpPr>
        <p:spPr bwMode="auto">
          <a:xfrm rot="-16200000">
            <a:off x="3888582" y="2888456"/>
            <a:ext cx="503238" cy="288925"/>
          </a:xfrm>
          <a:prstGeom prst="rightArrow">
            <a:avLst>
              <a:gd name="adj1" fmla="val 50000"/>
              <a:gd name="adj2" fmla="val 38706"/>
            </a:avLst>
          </a:prstGeom>
          <a:solidFill>
            <a:schemeClr val="bg2"/>
          </a:solidFill>
          <a:ln w="25400" algn="ctr">
            <a:solidFill>
              <a:schemeClr val="bg2"/>
            </a:solidFill>
            <a:miter lim="800000"/>
            <a:headEnd/>
            <a:tailEnd/>
          </a:ln>
        </p:spPr>
        <p:txBody>
          <a:bodyPr rot="10800000" vert="eaVert" anchor="ctr"/>
          <a:lstStyle/>
          <a:p>
            <a:pPr algn="ctr">
              <a:defRPr/>
            </a:pPr>
            <a:endParaRPr lang="fr-FR" dirty="0">
              <a:solidFill>
                <a:schemeClr val="bg2"/>
              </a:solidFill>
              <a:latin typeface="+mn-lt"/>
            </a:endParaRPr>
          </a:p>
        </p:txBody>
      </p:sp>
      <p:sp>
        <p:nvSpPr>
          <p:cNvPr id="3" name="Flèche droite 8"/>
          <p:cNvSpPr>
            <a:spLocks noChangeArrowheads="1"/>
          </p:cNvSpPr>
          <p:nvPr/>
        </p:nvSpPr>
        <p:spPr bwMode="auto">
          <a:xfrm rot="-16200000">
            <a:off x="3960019" y="5337969"/>
            <a:ext cx="503237" cy="288925"/>
          </a:xfrm>
          <a:prstGeom prst="rightArrow">
            <a:avLst>
              <a:gd name="adj1" fmla="val 50000"/>
              <a:gd name="adj2" fmla="val 38706"/>
            </a:avLst>
          </a:prstGeom>
          <a:solidFill>
            <a:schemeClr val="bg2"/>
          </a:solidFill>
          <a:ln w="25400" algn="ctr">
            <a:solidFill>
              <a:schemeClr val="bg2"/>
            </a:solidFill>
            <a:miter lim="800000"/>
            <a:headEnd/>
            <a:tailEnd/>
          </a:ln>
        </p:spPr>
        <p:txBody>
          <a:bodyPr rot="10800000" vert="eaVert" anchor="ctr"/>
          <a:lstStyle/>
          <a:p>
            <a:pPr algn="ctr">
              <a:defRPr/>
            </a:pPr>
            <a:endParaRPr lang="fr-FR" dirty="0">
              <a:solidFill>
                <a:schemeClr val="bg2"/>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Espace réservé du numéro de diapositive 2"/>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endParaRPr lang="fr-FR" sz="1200">
              <a:latin typeface="Arial Black" pitchFamily="34" charset="0"/>
            </a:endParaRPr>
          </a:p>
        </p:txBody>
      </p:sp>
      <p:graphicFrame>
        <p:nvGraphicFramePr>
          <p:cNvPr id="29703" name="Object 7"/>
          <p:cNvGraphicFramePr>
            <a:graphicFrameLocks noChangeAspect="1"/>
          </p:cNvGraphicFramePr>
          <p:nvPr/>
        </p:nvGraphicFramePr>
        <p:xfrm>
          <a:off x="360363" y="765175"/>
          <a:ext cx="8604250" cy="5546725"/>
        </p:xfrm>
        <a:graphic>
          <a:graphicData uri="http://schemas.openxmlformats.org/presentationml/2006/ole">
            <p:oleObj spid="_x0000_s29703" r:id="rId3" imgW="8581949" imgH="5038649" progId="Excel.Sheet.8">
              <p:embed/>
            </p:oleObj>
          </a:graphicData>
        </a:graphic>
      </p:graphicFrame>
      <p:sp>
        <p:nvSpPr>
          <p:cNvPr id="29705" name="Text Box 8"/>
          <p:cNvSpPr txBox="1">
            <a:spLocks noChangeArrowheads="1"/>
          </p:cNvSpPr>
          <p:nvPr/>
        </p:nvSpPr>
        <p:spPr bwMode="auto">
          <a:xfrm>
            <a:off x="611188" y="6021388"/>
            <a:ext cx="2160587" cy="366712"/>
          </a:xfrm>
          <a:prstGeom prst="rect">
            <a:avLst/>
          </a:prstGeom>
          <a:noFill/>
          <a:ln w="9525">
            <a:noFill/>
            <a:miter lim="800000"/>
            <a:headEnd/>
            <a:tailEnd/>
          </a:ln>
        </p:spPr>
        <p:txBody>
          <a:bodyPr>
            <a:spAutoFit/>
          </a:bodyPr>
          <a:lstStyle/>
          <a:p>
            <a:endParaRPr lang="en-US"/>
          </a:p>
        </p:txBody>
      </p:sp>
      <p:sp>
        <p:nvSpPr>
          <p:cNvPr id="29706" name="Text Box 9"/>
          <p:cNvSpPr txBox="1">
            <a:spLocks noChangeArrowheads="1"/>
          </p:cNvSpPr>
          <p:nvPr/>
        </p:nvSpPr>
        <p:spPr bwMode="auto">
          <a:xfrm>
            <a:off x="250825" y="5949950"/>
            <a:ext cx="8462963" cy="830263"/>
          </a:xfrm>
          <a:prstGeom prst="rect">
            <a:avLst/>
          </a:prstGeom>
          <a:noFill/>
          <a:ln w="9525">
            <a:noFill/>
            <a:miter lim="800000"/>
            <a:headEnd/>
            <a:tailEnd/>
          </a:ln>
        </p:spPr>
        <p:txBody>
          <a:bodyPr>
            <a:spAutoFit/>
          </a:bodyPr>
          <a:lstStyle/>
          <a:p>
            <a:r>
              <a:rPr lang="en-GB" sz="1600"/>
              <a:t>CDS (</a:t>
            </a:r>
            <a:r>
              <a:rPr lang="en-GB" sz="1600" i="1"/>
              <a:t>credit default swaps</a:t>
            </a:r>
            <a:r>
              <a:rPr lang="en-GB" sz="1600"/>
              <a:t>) = instrument qui estime la prime de risque sur le défaut du </a:t>
            </a:r>
          </a:p>
          <a:p>
            <a:r>
              <a:rPr lang="en-GB" sz="1600"/>
              <a:t>secteur bancaire (ou prix que coûterait une assurance contre la défaillance de ce secteur) </a:t>
            </a:r>
          </a:p>
          <a:p>
            <a:r>
              <a:rPr lang="en-GB" sz="1400"/>
              <a:t>Source : Banque de France</a:t>
            </a:r>
            <a:endParaRPr lang="en-US" sz="1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u numéro de diapositive 2"/>
          <p:cNvSpPr txBox="1">
            <a:spLocks noGrp="1"/>
          </p:cNvSpPr>
          <p:nvPr/>
        </p:nvSpPr>
        <p:spPr bwMode="auto">
          <a:xfrm>
            <a:off x="6553200" y="6248400"/>
            <a:ext cx="2133600" cy="457200"/>
          </a:xfrm>
          <a:prstGeom prst="rect">
            <a:avLst/>
          </a:prstGeom>
          <a:noFill/>
          <a:ln w="9525">
            <a:noFill/>
            <a:miter lim="800000"/>
            <a:headEnd/>
            <a:tailEnd/>
          </a:ln>
        </p:spPr>
        <p:txBody>
          <a:bodyPr anchor="b"/>
          <a:lstStyle/>
          <a:p>
            <a:pPr algn="r"/>
            <a:fld id="{5C153D83-76D6-418F-96A3-17CBADA3FB4F}" type="slidenum">
              <a:rPr lang="fr-FR" sz="1200">
                <a:latin typeface="Arial Black" pitchFamily="34" charset="0"/>
              </a:rPr>
              <a:pPr algn="r"/>
              <a:t>13</a:t>
            </a:fld>
            <a:endParaRPr lang="fr-FR" sz="1200">
              <a:latin typeface="Arial Black" pitchFamily="34" charset="0"/>
            </a:endParaRPr>
          </a:p>
        </p:txBody>
      </p:sp>
      <p:sp>
        <p:nvSpPr>
          <p:cNvPr id="31746" name="Text Box 3"/>
          <p:cNvSpPr txBox="1">
            <a:spLocks noChangeArrowheads="1"/>
          </p:cNvSpPr>
          <p:nvPr/>
        </p:nvSpPr>
        <p:spPr bwMode="auto">
          <a:xfrm>
            <a:off x="611188" y="6021388"/>
            <a:ext cx="2160587" cy="366712"/>
          </a:xfrm>
          <a:prstGeom prst="rect">
            <a:avLst/>
          </a:prstGeom>
          <a:noFill/>
          <a:ln w="9525">
            <a:noFill/>
            <a:miter lim="800000"/>
            <a:headEnd/>
            <a:tailEnd/>
          </a:ln>
        </p:spPr>
        <p:txBody>
          <a:bodyPr>
            <a:spAutoFit/>
          </a:bodyPr>
          <a:lstStyle/>
          <a:p>
            <a:endParaRPr lang="en-US"/>
          </a:p>
        </p:txBody>
      </p:sp>
      <p:sp>
        <p:nvSpPr>
          <p:cNvPr id="5" name="Rectangle 2051"/>
          <p:cNvSpPr txBox="1">
            <a:spLocks noChangeArrowheads="1"/>
          </p:cNvSpPr>
          <p:nvPr/>
        </p:nvSpPr>
        <p:spPr>
          <a:xfrm>
            <a:off x="179388" y="476250"/>
            <a:ext cx="8964612" cy="5976938"/>
          </a:xfrm>
          <a:prstGeom prst="rect">
            <a:avLst/>
          </a:prstGeom>
        </p:spPr>
        <p:txBody>
          <a:bodyPr/>
          <a:lstStyle/>
          <a:p>
            <a:pPr marL="342900" indent="-342900" algn="just" eaLnBrk="0" hangingPunct="0">
              <a:lnSpc>
                <a:spcPct val="90000"/>
              </a:lnSpc>
              <a:spcBef>
                <a:spcPct val="20000"/>
              </a:spcBef>
              <a:spcAft>
                <a:spcPts val="700"/>
              </a:spcAft>
              <a:buClr>
                <a:schemeClr val="bg2"/>
              </a:buClr>
              <a:buSzPct val="75000"/>
              <a:buFont typeface="Wingdings" pitchFamily="2" charset="2"/>
              <a:buChar char="Ø"/>
              <a:defRPr/>
            </a:pPr>
            <a:r>
              <a:rPr lang="fr-FR" sz="2400" dirty="0"/>
              <a:t>Intervention du Système Européen des Banques Centrales (SEBC) pour gérer la crise de liquidité</a:t>
            </a:r>
          </a:p>
          <a:p>
            <a:pPr marL="342900" indent="-342900" algn="just" eaLnBrk="0" hangingPunct="0">
              <a:lnSpc>
                <a:spcPct val="90000"/>
              </a:lnSpc>
              <a:spcBef>
                <a:spcPct val="20000"/>
              </a:spcBef>
              <a:spcAft>
                <a:spcPts val="700"/>
              </a:spcAft>
              <a:buClr>
                <a:schemeClr val="bg2"/>
              </a:buClr>
              <a:buSzPct val="75000"/>
              <a:defRPr/>
            </a:pPr>
            <a:r>
              <a:rPr lang="fr-FR" sz="2400" dirty="0"/>
              <a:t>     = Prêteur en dernier ressort</a:t>
            </a:r>
            <a:endParaRPr lang="en-GB" sz="2400" dirty="0"/>
          </a:p>
          <a:p>
            <a:pPr>
              <a:spcBef>
                <a:spcPts val="1000"/>
              </a:spcBef>
              <a:buFontTx/>
              <a:buChar char="-"/>
              <a:defRPr/>
            </a:pPr>
            <a:r>
              <a:rPr lang="en-GB" sz="2400" dirty="0"/>
              <a:t>  </a:t>
            </a:r>
            <a:r>
              <a:rPr lang="en-GB" sz="2400" dirty="0" smtClean="0"/>
              <a:t>Injections </a:t>
            </a:r>
            <a:r>
              <a:rPr lang="en-GB" sz="2400" dirty="0"/>
              <a:t>de </a:t>
            </a:r>
            <a:r>
              <a:rPr lang="en-GB" sz="2400" dirty="0" err="1"/>
              <a:t>liquidit</a:t>
            </a:r>
            <a:r>
              <a:rPr lang="fr-FR" sz="2400" dirty="0"/>
              <a:t>é</a:t>
            </a:r>
            <a:r>
              <a:rPr lang="en-GB" sz="2400" dirty="0" smtClean="0"/>
              <a:t>s </a:t>
            </a:r>
            <a:endParaRPr lang="en-GB" sz="2400" dirty="0"/>
          </a:p>
          <a:p>
            <a:pPr marL="342900" indent="-342900" algn="just" eaLnBrk="0" hangingPunct="0">
              <a:lnSpc>
                <a:spcPct val="90000"/>
              </a:lnSpc>
              <a:spcBef>
                <a:spcPts val="0"/>
              </a:spcBef>
              <a:spcAft>
                <a:spcPts val="0"/>
              </a:spcAft>
              <a:buClr>
                <a:schemeClr val="bg2"/>
              </a:buClr>
              <a:buSzPct val="75000"/>
              <a:buFont typeface="Wingdings" pitchFamily="2" charset="2"/>
              <a:buNone/>
              <a:defRPr/>
            </a:pPr>
            <a:r>
              <a:rPr lang="fr-FR" sz="2400" dirty="0"/>
              <a:t>- Allongement des maturités auxquelles </a:t>
            </a:r>
            <a:r>
              <a:rPr lang="fr-FR" sz="2400" dirty="0" smtClean="0"/>
              <a:t>les banques centrales </a:t>
            </a:r>
            <a:r>
              <a:rPr lang="fr-FR" sz="2400" dirty="0"/>
              <a:t>prêtent aux banques</a:t>
            </a:r>
          </a:p>
          <a:p>
            <a:pPr marL="342900" indent="-342900" algn="just" eaLnBrk="0" hangingPunct="0">
              <a:lnSpc>
                <a:spcPct val="90000"/>
              </a:lnSpc>
              <a:spcBef>
                <a:spcPts val="0"/>
              </a:spcBef>
              <a:spcAft>
                <a:spcPts val="0"/>
              </a:spcAft>
              <a:buClr>
                <a:schemeClr val="bg2"/>
              </a:buClr>
              <a:buSzPct val="75000"/>
              <a:defRPr/>
            </a:pPr>
            <a:r>
              <a:rPr lang="fr-FR" sz="2400" dirty="0"/>
              <a:t>- </a:t>
            </a:r>
            <a:r>
              <a:rPr lang="fr-FR" sz="2400" dirty="0" smtClean="0"/>
              <a:t>Elargissement </a:t>
            </a:r>
            <a:r>
              <a:rPr lang="fr-FR" sz="2400" dirty="0"/>
              <a:t>de la gamme des garanties demandées pour garantir les prêts</a:t>
            </a:r>
          </a:p>
          <a:p>
            <a:pPr marL="342900" indent="-342900" algn="just" eaLnBrk="0" hangingPunct="0">
              <a:lnSpc>
                <a:spcPct val="90000"/>
              </a:lnSpc>
              <a:spcBef>
                <a:spcPts val="0"/>
              </a:spcBef>
              <a:spcAft>
                <a:spcPts val="0"/>
              </a:spcAft>
              <a:buClr>
                <a:schemeClr val="bg2"/>
              </a:buClr>
              <a:buSzPct val="75000"/>
              <a:buFontTx/>
              <a:buChar char="-"/>
              <a:defRPr/>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Char char="Ø"/>
              <a:defRPr/>
            </a:pPr>
            <a:r>
              <a:rPr lang="fr-FR" sz="2400" dirty="0"/>
              <a:t> Intervention </a:t>
            </a:r>
            <a:r>
              <a:rPr lang="fr-FR" sz="2400" dirty="0" smtClean="0"/>
              <a:t>des </a:t>
            </a:r>
            <a:r>
              <a:rPr lang="fr-FR" sz="2400" dirty="0"/>
              <a:t>gouvernements pour redonner confiance aux marchés et aux déposants</a:t>
            </a:r>
          </a:p>
          <a:p>
            <a:pPr marL="342900" indent="-342900" algn="just" eaLnBrk="0" hangingPunct="0">
              <a:lnSpc>
                <a:spcPct val="90000"/>
              </a:lnSpc>
              <a:spcBef>
                <a:spcPct val="20000"/>
              </a:spcBef>
              <a:spcAft>
                <a:spcPts val="0"/>
              </a:spcAft>
              <a:buClr>
                <a:schemeClr val="bg2"/>
              </a:buClr>
              <a:buSzPct val="75000"/>
              <a:buFont typeface="Wingdings" pitchFamily="2" charset="2"/>
              <a:buNone/>
              <a:defRPr/>
            </a:pPr>
            <a:r>
              <a:rPr lang="fr-FR" sz="2400" dirty="0" smtClean="0"/>
              <a:t>-  Recapitalisation </a:t>
            </a:r>
            <a:r>
              <a:rPr lang="fr-FR" sz="2400" dirty="0"/>
              <a:t>des banques en difficultés</a:t>
            </a:r>
          </a:p>
          <a:p>
            <a:pPr marL="342900" indent="-342900" algn="just" eaLnBrk="0" hangingPunct="0">
              <a:lnSpc>
                <a:spcPct val="90000"/>
              </a:lnSpc>
              <a:spcBef>
                <a:spcPct val="20000"/>
              </a:spcBef>
              <a:spcAft>
                <a:spcPts val="0"/>
              </a:spcAft>
              <a:buClr>
                <a:schemeClr val="bg2"/>
              </a:buClr>
              <a:buSzPct val="75000"/>
              <a:buFont typeface="Wingdings" pitchFamily="2" charset="2"/>
              <a:buNone/>
              <a:defRPr/>
            </a:pPr>
            <a:r>
              <a:rPr lang="fr-FR" sz="2400" dirty="0" smtClean="0"/>
              <a:t>-  Prêts </a:t>
            </a:r>
            <a:r>
              <a:rPr lang="fr-FR" sz="2400" dirty="0"/>
              <a:t>exceptionnels</a:t>
            </a:r>
          </a:p>
          <a:p>
            <a:pPr marL="342900" indent="-342900" algn="just" eaLnBrk="0" hangingPunct="0">
              <a:lnSpc>
                <a:spcPct val="90000"/>
              </a:lnSpc>
              <a:spcBef>
                <a:spcPct val="20000"/>
              </a:spcBef>
              <a:spcAft>
                <a:spcPts val="0"/>
              </a:spcAft>
              <a:buClr>
                <a:schemeClr val="bg2"/>
              </a:buClr>
              <a:buSzPct val="75000"/>
              <a:buFont typeface="Wingdings" pitchFamily="2" charset="2"/>
              <a:buNone/>
              <a:defRPr/>
            </a:pPr>
            <a:r>
              <a:rPr lang="fr-FR" sz="2400" dirty="0" smtClean="0"/>
              <a:t>- Garantie </a:t>
            </a:r>
            <a:r>
              <a:rPr lang="fr-FR" sz="2400" dirty="0"/>
              <a:t>implicite des dépôts et des prêts interbancaires à 100%		</a:t>
            </a:r>
          </a:p>
          <a:p>
            <a:pPr marL="342900" indent="-342900" algn="just" eaLnBrk="0" hangingPunct="0">
              <a:lnSpc>
                <a:spcPct val="90000"/>
              </a:lnSpc>
              <a:spcBef>
                <a:spcPct val="20000"/>
              </a:spcBef>
              <a:spcAft>
                <a:spcPts val="700"/>
              </a:spcAft>
              <a:buClr>
                <a:schemeClr val="bg2"/>
              </a:buClr>
              <a:buSzPct val="75000"/>
              <a:buFont typeface="Wingdings" pitchFamily="2" charset="2"/>
              <a:buNone/>
              <a:defRPr/>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defRPr/>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defRPr/>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defRPr/>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defRPr/>
            </a:pPr>
            <a:endParaRPr lang="fr-FR" sz="2400" dirty="0"/>
          </a:p>
          <a:p>
            <a:pPr marL="342900" indent="-342900" algn="just" eaLnBrk="0" hangingPunct="0">
              <a:lnSpc>
                <a:spcPct val="90000"/>
              </a:lnSpc>
              <a:spcBef>
                <a:spcPct val="20000"/>
              </a:spcBef>
              <a:spcAft>
                <a:spcPts val="700"/>
              </a:spcAft>
              <a:buClr>
                <a:schemeClr val="bg2"/>
              </a:buClr>
              <a:buSzPct val="75000"/>
              <a:defRPr/>
            </a:pPr>
            <a:endParaRPr lang="fr-FR" sz="2400" dirty="0"/>
          </a:p>
          <a:p>
            <a:pPr marL="342900" indent="-342900" algn="just" eaLnBrk="0" hangingPunct="0">
              <a:lnSpc>
                <a:spcPct val="90000"/>
              </a:lnSpc>
              <a:spcBef>
                <a:spcPct val="20000"/>
              </a:spcBef>
              <a:buClr>
                <a:schemeClr val="bg2"/>
              </a:buClr>
              <a:buSzPct val="75000"/>
              <a:defRPr/>
            </a:pPr>
            <a:endParaRPr lang="fr-FR" sz="2400" dirty="0"/>
          </a:p>
          <a:p>
            <a:pPr marL="342900" indent="-342900" algn="just" eaLnBrk="0" hangingPunct="0">
              <a:lnSpc>
                <a:spcPct val="90000"/>
              </a:lnSpc>
              <a:spcBef>
                <a:spcPct val="20000"/>
              </a:spcBef>
              <a:buClr>
                <a:schemeClr val="bg2"/>
              </a:buClr>
              <a:buSzPct val="75000"/>
              <a:buFont typeface="Wingdings" pitchFamily="2" charset="2"/>
              <a:buChar char="Ø"/>
              <a:defRPr/>
            </a:pPr>
            <a:endParaRPr lang="fr-FR" sz="2400" dirty="0"/>
          </a:p>
          <a:p>
            <a:pPr marL="342900" indent="-342900" algn="just" eaLnBrk="0" hangingPunct="0">
              <a:lnSpc>
                <a:spcPct val="90000"/>
              </a:lnSpc>
              <a:spcBef>
                <a:spcPct val="20000"/>
              </a:spcBef>
              <a:buClr>
                <a:schemeClr val="bg2"/>
              </a:buClr>
              <a:buSzPct val="75000"/>
              <a:buFont typeface="Wingdings" pitchFamily="2" charset="2"/>
              <a:buChar char="Ø"/>
              <a:defRPr/>
            </a:pPr>
            <a:endParaRPr lang="fr-FR" sz="2400" dirty="0"/>
          </a:p>
          <a:p>
            <a:pPr marL="342900" indent="-342900" algn="just" eaLnBrk="0" hangingPunct="0">
              <a:lnSpc>
                <a:spcPct val="90000"/>
              </a:lnSpc>
              <a:spcBef>
                <a:spcPct val="20000"/>
              </a:spcBef>
              <a:buClr>
                <a:schemeClr val="bg2"/>
              </a:buClr>
              <a:buSzPct val="75000"/>
              <a:defRPr/>
            </a:pPr>
            <a:r>
              <a:rPr lang="fr-FR" sz="2400" dirty="0"/>
              <a:t>	</a:t>
            </a:r>
          </a:p>
          <a:p>
            <a:pPr marL="342900" indent="-342900" eaLnBrk="0" hangingPunct="0">
              <a:lnSpc>
                <a:spcPct val="90000"/>
              </a:lnSpc>
              <a:spcBef>
                <a:spcPct val="20000"/>
              </a:spcBef>
              <a:buClr>
                <a:schemeClr val="bg2"/>
              </a:buClr>
              <a:buSzPct val="75000"/>
              <a:buFont typeface="Wingdings" pitchFamily="2" charset="2"/>
              <a:buNone/>
              <a:defRPr/>
            </a:pPr>
            <a:endParaRPr lang="fr-FR" sz="2400" dirty="0"/>
          </a:p>
          <a:p>
            <a:pPr marL="342900" indent="-342900" eaLnBrk="0" hangingPunct="0">
              <a:lnSpc>
                <a:spcPct val="90000"/>
              </a:lnSpc>
              <a:spcBef>
                <a:spcPct val="20000"/>
              </a:spcBef>
              <a:buClr>
                <a:schemeClr val="bg2"/>
              </a:buClr>
              <a:buSzPct val="75000"/>
              <a:buFont typeface="Wingdings" pitchFamily="2" charset="2"/>
              <a:buNone/>
              <a:defRPr/>
            </a:pPr>
            <a:endParaRPr lang="fr-FR" sz="2400" dirty="0"/>
          </a:p>
          <a:p>
            <a:pPr marL="342900" indent="-342900" eaLnBrk="0" hangingPunct="0">
              <a:lnSpc>
                <a:spcPct val="90000"/>
              </a:lnSpc>
              <a:spcBef>
                <a:spcPct val="20000"/>
              </a:spcBef>
              <a:buClr>
                <a:schemeClr val="bg2"/>
              </a:buClr>
              <a:buSzPct val="75000"/>
              <a:buFont typeface="Wingdings" pitchFamily="2" charset="2"/>
              <a:buNone/>
              <a:defRPr/>
            </a:pPr>
            <a:endParaRPr lang="en-GB" sz="2400" dirty="0"/>
          </a:p>
        </p:txBody>
      </p:sp>
      <p:sp>
        <p:nvSpPr>
          <p:cNvPr id="11" name="Rectangle 10"/>
          <p:cNvSpPr/>
          <p:nvPr/>
        </p:nvSpPr>
        <p:spPr>
          <a:xfrm>
            <a:off x="8172450" y="6308725"/>
            <a:ext cx="720725" cy="477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371600" y="1905000"/>
            <a:ext cx="1295400" cy="925513"/>
          </a:xfrm>
          <a:prstGeom prst="rect">
            <a:avLst/>
          </a:prstGeom>
          <a:solidFill>
            <a:schemeClr val="bg1"/>
          </a:solidFill>
          <a:ln w="9525">
            <a:solidFill>
              <a:schemeClr val="tx1"/>
            </a:solidFill>
            <a:miter lim="800000"/>
            <a:headEnd/>
            <a:tailEnd/>
          </a:ln>
          <a:effectLst/>
        </p:spPr>
        <p:txBody>
          <a:bodyPr anchor="ctr">
            <a:spAutoFit/>
          </a:bodyPr>
          <a:lstStyle/>
          <a:p>
            <a:r>
              <a:rPr lang="fr-FR"/>
              <a:t>Baisse des taux d’intérêt</a:t>
            </a:r>
            <a:endParaRPr lang="en-GB"/>
          </a:p>
        </p:txBody>
      </p:sp>
      <p:sp>
        <p:nvSpPr>
          <p:cNvPr id="89091" name="Rectangle 3"/>
          <p:cNvSpPr>
            <a:spLocks noChangeArrowheads="1"/>
          </p:cNvSpPr>
          <p:nvPr/>
        </p:nvSpPr>
        <p:spPr bwMode="auto">
          <a:xfrm>
            <a:off x="3581400" y="1981200"/>
            <a:ext cx="1828800" cy="925513"/>
          </a:xfrm>
          <a:prstGeom prst="rect">
            <a:avLst/>
          </a:prstGeom>
          <a:solidFill>
            <a:schemeClr val="bg1"/>
          </a:solidFill>
          <a:ln w="9525">
            <a:solidFill>
              <a:schemeClr val="tx1"/>
            </a:solidFill>
            <a:miter lim="800000"/>
            <a:headEnd/>
            <a:tailEnd/>
          </a:ln>
          <a:effectLst/>
        </p:spPr>
        <p:txBody>
          <a:bodyPr anchor="ctr">
            <a:spAutoFit/>
          </a:bodyPr>
          <a:lstStyle/>
          <a:p>
            <a:r>
              <a:rPr lang="fr-FR"/>
              <a:t>Hausse des prix de l’immobilier</a:t>
            </a:r>
            <a:endParaRPr lang="en-GB"/>
          </a:p>
        </p:txBody>
      </p:sp>
      <p:sp>
        <p:nvSpPr>
          <p:cNvPr id="89092" name="Rectangle 4"/>
          <p:cNvSpPr>
            <a:spLocks noChangeArrowheads="1"/>
          </p:cNvSpPr>
          <p:nvPr/>
        </p:nvSpPr>
        <p:spPr bwMode="auto">
          <a:xfrm>
            <a:off x="838200" y="3733800"/>
            <a:ext cx="3124200" cy="650875"/>
          </a:xfrm>
          <a:prstGeom prst="rect">
            <a:avLst/>
          </a:prstGeom>
          <a:solidFill>
            <a:schemeClr val="bg1"/>
          </a:solidFill>
          <a:ln w="9525">
            <a:solidFill>
              <a:schemeClr val="tx1"/>
            </a:solidFill>
            <a:miter lim="800000"/>
            <a:headEnd/>
            <a:tailEnd/>
          </a:ln>
          <a:effectLst/>
        </p:spPr>
        <p:txBody>
          <a:bodyPr anchor="ctr">
            <a:spAutoFit/>
          </a:bodyPr>
          <a:lstStyle/>
          <a:p>
            <a:r>
              <a:rPr lang="fr-FR"/>
              <a:t>Accroissement de l’endettement des ménages</a:t>
            </a:r>
            <a:endParaRPr lang="en-GB"/>
          </a:p>
        </p:txBody>
      </p:sp>
      <p:sp>
        <p:nvSpPr>
          <p:cNvPr id="89093" name="Rectangle 5"/>
          <p:cNvSpPr>
            <a:spLocks noChangeArrowheads="1"/>
          </p:cNvSpPr>
          <p:nvPr/>
        </p:nvSpPr>
        <p:spPr bwMode="auto">
          <a:xfrm>
            <a:off x="5257800" y="3810000"/>
            <a:ext cx="1828800" cy="650875"/>
          </a:xfrm>
          <a:prstGeom prst="rect">
            <a:avLst/>
          </a:prstGeom>
          <a:solidFill>
            <a:schemeClr val="bg1"/>
          </a:solidFill>
          <a:ln w="9525">
            <a:solidFill>
              <a:schemeClr val="tx1"/>
            </a:solidFill>
            <a:miter lim="800000"/>
            <a:headEnd/>
            <a:tailEnd/>
          </a:ln>
          <a:effectLst/>
        </p:spPr>
        <p:txBody>
          <a:bodyPr anchor="ctr">
            <a:spAutoFit/>
          </a:bodyPr>
          <a:lstStyle/>
          <a:p>
            <a:r>
              <a:rPr lang="fr-FR"/>
              <a:t>Refinancement hypothécaire</a:t>
            </a:r>
            <a:endParaRPr lang="en-GB"/>
          </a:p>
        </p:txBody>
      </p:sp>
      <p:sp>
        <p:nvSpPr>
          <p:cNvPr id="89095" name="Line 7"/>
          <p:cNvSpPr>
            <a:spLocks noChangeShapeType="1"/>
          </p:cNvSpPr>
          <p:nvPr/>
        </p:nvSpPr>
        <p:spPr bwMode="auto">
          <a:xfrm>
            <a:off x="1905000" y="2895600"/>
            <a:ext cx="3810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89096" name="Line 8"/>
          <p:cNvSpPr>
            <a:spLocks noChangeShapeType="1"/>
          </p:cNvSpPr>
          <p:nvPr/>
        </p:nvSpPr>
        <p:spPr bwMode="auto">
          <a:xfrm flipH="1">
            <a:off x="3276600" y="2971800"/>
            <a:ext cx="6096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89097" name="Line 9"/>
          <p:cNvSpPr>
            <a:spLocks noChangeShapeType="1"/>
          </p:cNvSpPr>
          <p:nvPr/>
        </p:nvSpPr>
        <p:spPr bwMode="auto">
          <a:xfrm>
            <a:off x="5029200" y="2971800"/>
            <a:ext cx="533400" cy="685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89098" name="Line 10"/>
          <p:cNvSpPr>
            <a:spLocks noChangeShapeType="1"/>
          </p:cNvSpPr>
          <p:nvPr/>
        </p:nvSpPr>
        <p:spPr bwMode="auto">
          <a:xfrm flipH="1">
            <a:off x="4114800" y="4191000"/>
            <a:ext cx="990600"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89100" name="Rectangle 12"/>
          <p:cNvSpPr>
            <a:spLocks noChangeArrowheads="1"/>
          </p:cNvSpPr>
          <p:nvPr/>
        </p:nvSpPr>
        <p:spPr bwMode="auto">
          <a:xfrm>
            <a:off x="6324600" y="1981200"/>
            <a:ext cx="2133600" cy="925513"/>
          </a:xfrm>
          <a:prstGeom prst="rect">
            <a:avLst/>
          </a:prstGeom>
          <a:solidFill>
            <a:schemeClr val="bg1"/>
          </a:solidFill>
          <a:ln w="9525">
            <a:solidFill>
              <a:schemeClr val="tx1"/>
            </a:solidFill>
            <a:miter lim="800000"/>
            <a:headEnd/>
            <a:tailEnd/>
          </a:ln>
          <a:effectLst/>
        </p:spPr>
        <p:txBody>
          <a:bodyPr anchor="ctr">
            <a:spAutoFit/>
          </a:bodyPr>
          <a:lstStyle/>
          <a:p>
            <a:r>
              <a:rPr lang="fr-FR"/>
              <a:t>Hausse de la consommation des ménages</a:t>
            </a:r>
            <a:endParaRPr lang="en-GB"/>
          </a:p>
        </p:txBody>
      </p:sp>
      <p:sp>
        <p:nvSpPr>
          <p:cNvPr id="89101" name="Line 13"/>
          <p:cNvSpPr>
            <a:spLocks noChangeShapeType="1"/>
          </p:cNvSpPr>
          <p:nvPr/>
        </p:nvSpPr>
        <p:spPr bwMode="auto">
          <a:xfrm flipV="1">
            <a:off x="6629400" y="2971800"/>
            <a:ext cx="381000" cy="609600"/>
          </a:xfrm>
          <a:prstGeom prst="line">
            <a:avLst/>
          </a:prstGeom>
          <a:noFill/>
          <a:ln w="9525">
            <a:solidFill>
              <a:schemeClr val="tx1"/>
            </a:solidFill>
            <a:round/>
            <a:headEnd/>
            <a:tailEnd type="triangle" w="med" len="med"/>
          </a:ln>
          <a:effectLst/>
        </p:spPr>
        <p:txBody>
          <a:bodyPr wrap="none" anchor="ctr"/>
          <a:lstStyle/>
          <a:p>
            <a:endParaRPr lang="fr-FR"/>
          </a:p>
        </p:txBody>
      </p:sp>
      <p:sp>
        <p:nvSpPr>
          <p:cNvPr id="89102" name="Line 14"/>
          <p:cNvSpPr>
            <a:spLocks noChangeShapeType="1"/>
          </p:cNvSpPr>
          <p:nvPr/>
        </p:nvSpPr>
        <p:spPr bwMode="auto">
          <a:xfrm>
            <a:off x="5562600" y="2514600"/>
            <a:ext cx="533400"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89104" name="Oval 16"/>
          <p:cNvSpPr>
            <a:spLocks noChangeArrowheads="1"/>
          </p:cNvSpPr>
          <p:nvPr/>
        </p:nvSpPr>
        <p:spPr bwMode="auto">
          <a:xfrm>
            <a:off x="2743200" y="685800"/>
            <a:ext cx="3429000" cy="685800"/>
          </a:xfrm>
          <a:prstGeom prst="ellipse">
            <a:avLst/>
          </a:prstGeom>
          <a:solidFill>
            <a:schemeClr val="bg1"/>
          </a:solidFill>
          <a:ln w="9525">
            <a:solidFill>
              <a:schemeClr val="tx1"/>
            </a:solidFill>
            <a:round/>
            <a:headEnd/>
            <a:tailEnd/>
          </a:ln>
          <a:effectLst/>
        </p:spPr>
        <p:txBody>
          <a:bodyPr wrap="none" anchor="ctr"/>
          <a:lstStyle/>
          <a:p>
            <a:r>
              <a:rPr lang="fr-FR"/>
              <a:t>Abondance de liquidités</a:t>
            </a:r>
            <a:endParaRPr lang="en-GB"/>
          </a:p>
        </p:txBody>
      </p:sp>
      <p:sp>
        <p:nvSpPr>
          <p:cNvPr id="89106" name="Oval 18"/>
          <p:cNvSpPr>
            <a:spLocks noChangeArrowheads="1"/>
          </p:cNvSpPr>
          <p:nvPr/>
        </p:nvSpPr>
        <p:spPr bwMode="auto">
          <a:xfrm>
            <a:off x="381000" y="5105400"/>
            <a:ext cx="4191000" cy="1268413"/>
          </a:xfrm>
          <a:prstGeom prst="ellipse">
            <a:avLst/>
          </a:prstGeom>
          <a:solidFill>
            <a:schemeClr val="bg1"/>
          </a:solidFill>
          <a:ln w="9525">
            <a:solidFill>
              <a:schemeClr val="tx1"/>
            </a:solidFill>
            <a:round/>
            <a:headEnd/>
            <a:tailEnd/>
          </a:ln>
          <a:effectLst/>
        </p:spPr>
        <p:txBody>
          <a:bodyPr anchor="ctr">
            <a:spAutoFit/>
          </a:bodyPr>
          <a:lstStyle/>
          <a:p>
            <a:r>
              <a:rPr lang="fr-FR"/>
              <a:t>Relâchement des conditions d’octroi du crédit aux ménages</a:t>
            </a:r>
            <a:endParaRPr lang="en-GB"/>
          </a:p>
        </p:txBody>
      </p:sp>
      <p:sp>
        <p:nvSpPr>
          <p:cNvPr id="89107" name="Oval 19"/>
          <p:cNvSpPr>
            <a:spLocks noChangeArrowheads="1"/>
          </p:cNvSpPr>
          <p:nvPr/>
        </p:nvSpPr>
        <p:spPr bwMode="auto">
          <a:xfrm>
            <a:off x="4953000" y="5029200"/>
            <a:ext cx="3427413" cy="1268413"/>
          </a:xfrm>
          <a:prstGeom prst="ellipse">
            <a:avLst/>
          </a:prstGeom>
          <a:solidFill>
            <a:schemeClr val="bg1"/>
          </a:solidFill>
          <a:ln w="9525">
            <a:solidFill>
              <a:schemeClr val="tx1"/>
            </a:solidFill>
            <a:round/>
            <a:headEnd/>
            <a:tailEnd/>
          </a:ln>
          <a:effectLst/>
        </p:spPr>
        <p:txBody>
          <a:bodyPr anchor="ctr">
            <a:spAutoFit/>
          </a:bodyPr>
          <a:lstStyle/>
          <a:p>
            <a:r>
              <a:rPr lang="fr-FR"/>
              <a:t>Pression sur les banques pour plus de rentabilité</a:t>
            </a:r>
            <a:endParaRPr lang="en-GB"/>
          </a:p>
        </p:txBody>
      </p:sp>
      <p:sp>
        <p:nvSpPr>
          <p:cNvPr id="89108" name="Line 20"/>
          <p:cNvSpPr>
            <a:spLocks noChangeShapeType="1"/>
          </p:cNvSpPr>
          <p:nvPr/>
        </p:nvSpPr>
        <p:spPr bwMode="auto">
          <a:xfrm flipV="1">
            <a:off x="2514600" y="4572000"/>
            <a:ext cx="0" cy="457200"/>
          </a:xfrm>
          <a:prstGeom prst="line">
            <a:avLst/>
          </a:prstGeom>
          <a:noFill/>
          <a:ln w="9525">
            <a:solidFill>
              <a:schemeClr val="tx1"/>
            </a:solidFill>
            <a:round/>
            <a:headEnd/>
            <a:tailEnd type="triangle" w="med" len="med"/>
          </a:ln>
          <a:effectLst/>
        </p:spPr>
        <p:txBody>
          <a:bodyPr wrap="none" anchor="ctr"/>
          <a:lstStyle/>
          <a:p>
            <a:endParaRPr lang="fr-FR"/>
          </a:p>
        </p:txBody>
      </p:sp>
      <p:sp>
        <p:nvSpPr>
          <p:cNvPr id="89110" name="Line 22"/>
          <p:cNvSpPr>
            <a:spLocks noChangeShapeType="1"/>
          </p:cNvSpPr>
          <p:nvPr/>
        </p:nvSpPr>
        <p:spPr bwMode="auto">
          <a:xfrm>
            <a:off x="4419600" y="1524000"/>
            <a:ext cx="0" cy="304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89111" name="Oval 23"/>
          <p:cNvSpPr>
            <a:spLocks noChangeArrowheads="1"/>
          </p:cNvSpPr>
          <p:nvPr/>
        </p:nvSpPr>
        <p:spPr bwMode="auto">
          <a:xfrm>
            <a:off x="304800" y="265624"/>
            <a:ext cx="2209800" cy="1298377"/>
          </a:xfrm>
          <a:prstGeom prst="ellipse">
            <a:avLst/>
          </a:prstGeom>
          <a:solidFill>
            <a:schemeClr val="bg1"/>
          </a:solidFill>
          <a:ln w="9525">
            <a:solidFill>
              <a:schemeClr val="tx1"/>
            </a:solidFill>
            <a:round/>
            <a:headEnd/>
            <a:tailEnd/>
          </a:ln>
          <a:effectLst/>
        </p:spPr>
        <p:txBody>
          <a:bodyPr wrap="square" anchor="ctr">
            <a:spAutoFit/>
          </a:bodyPr>
          <a:lstStyle/>
          <a:p>
            <a:pPr algn="ctr"/>
            <a:r>
              <a:rPr lang="fr-FR" dirty="0" smtClean="0"/>
              <a:t>Inflation </a:t>
            </a:r>
            <a:r>
              <a:rPr lang="fr-FR" dirty="0"/>
              <a:t>faible et stable</a:t>
            </a:r>
            <a:endParaRPr lang="en-GB" dirty="0"/>
          </a:p>
        </p:txBody>
      </p:sp>
      <p:sp>
        <p:nvSpPr>
          <p:cNvPr id="89112" name="Line 24"/>
          <p:cNvSpPr>
            <a:spLocks noChangeShapeType="1"/>
          </p:cNvSpPr>
          <p:nvPr/>
        </p:nvSpPr>
        <p:spPr bwMode="auto">
          <a:xfrm>
            <a:off x="1676400" y="1524000"/>
            <a:ext cx="152400" cy="304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89114" name="Line 26"/>
          <p:cNvSpPr>
            <a:spLocks noChangeShapeType="1"/>
          </p:cNvSpPr>
          <p:nvPr/>
        </p:nvSpPr>
        <p:spPr bwMode="auto">
          <a:xfrm flipH="1" flipV="1">
            <a:off x="3733800" y="4572000"/>
            <a:ext cx="1524000" cy="685800"/>
          </a:xfrm>
          <a:prstGeom prst="line">
            <a:avLst/>
          </a:prstGeom>
          <a:noFill/>
          <a:ln w="9525">
            <a:solidFill>
              <a:schemeClr val="tx1"/>
            </a:solidFill>
            <a:round/>
            <a:headEnd/>
            <a:tailEnd type="triangle" w="med" len="me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104"/>
                                        </p:tgtEl>
                                        <p:attrNameLst>
                                          <p:attrName>style.visibility</p:attrName>
                                        </p:attrNameLst>
                                      </p:cBhvr>
                                      <p:to>
                                        <p:strVal val="visible"/>
                                      </p:to>
                                    </p:set>
                                    <p:anim calcmode="lin" valueType="num">
                                      <p:cBhvr additive="base">
                                        <p:cTn id="7" dur="500" fill="hold"/>
                                        <p:tgtEl>
                                          <p:spTgt spid="89104"/>
                                        </p:tgtEl>
                                        <p:attrNameLst>
                                          <p:attrName>ppt_x</p:attrName>
                                        </p:attrNameLst>
                                      </p:cBhvr>
                                      <p:tavLst>
                                        <p:tav tm="0">
                                          <p:val>
                                            <p:strVal val="0-#ppt_w/2"/>
                                          </p:val>
                                        </p:tav>
                                        <p:tav tm="100000">
                                          <p:val>
                                            <p:strVal val="#ppt_x"/>
                                          </p:val>
                                        </p:tav>
                                      </p:tavLst>
                                    </p:anim>
                                    <p:anim calcmode="lin" valueType="num">
                                      <p:cBhvr additive="base">
                                        <p:cTn id="8" dur="500" fill="hold"/>
                                        <p:tgtEl>
                                          <p:spTgt spid="891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9111"/>
                                        </p:tgtEl>
                                        <p:attrNameLst>
                                          <p:attrName>style.visibility</p:attrName>
                                        </p:attrNameLst>
                                      </p:cBhvr>
                                      <p:to>
                                        <p:strVal val="visible"/>
                                      </p:to>
                                    </p:set>
                                    <p:anim calcmode="lin" valueType="num">
                                      <p:cBhvr additive="base">
                                        <p:cTn id="13" dur="500" fill="hold"/>
                                        <p:tgtEl>
                                          <p:spTgt spid="89111"/>
                                        </p:tgtEl>
                                        <p:attrNameLst>
                                          <p:attrName>ppt_x</p:attrName>
                                        </p:attrNameLst>
                                      </p:cBhvr>
                                      <p:tavLst>
                                        <p:tav tm="0">
                                          <p:val>
                                            <p:strVal val="0-#ppt_w/2"/>
                                          </p:val>
                                        </p:tav>
                                        <p:tav tm="100000">
                                          <p:val>
                                            <p:strVal val="#ppt_x"/>
                                          </p:val>
                                        </p:tav>
                                      </p:tavLst>
                                    </p:anim>
                                    <p:anim calcmode="lin" valueType="num">
                                      <p:cBhvr additive="base">
                                        <p:cTn id="14" dur="500" fill="hold"/>
                                        <p:tgtEl>
                                          <p:spTgt spid="891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9110"/>
                                        </p:tgtEl>
                                        <p:attrNameLst>
                                          <p:attrName>style.visibility</p:attrName>
                                        </p:attrNameLst>
                                      </p:cBhvr>
                                      <p:to>
                                        <p:strVal val="visible"/>
                                      </p:to>
                                    </p:set>
                                    <p:anim calcmode="lin" valueType="num">
                                      <p:cBhvr additive="base">
                                        <p:cTn id="19" dur="500" fill="hold"/>
                                        <p:tgtEl>
                                          <p:spTgt spid="89110"/>
                                        </p:tgtEl>
                                        <p:attrNameLst>
                                          <p:attrName>ppt_x</p:attrName>
                                        </p:attrNameLst>
                                      </p:cBhvr>
                                      <p:tavLst>
                                        <p:tav tm="0">
                                          <p:val>
                                            <p:strVal val="0-#ppt_w/2"/>
                                          </p:val>
                                        </p:tav>
                                        <p:tav tm="100000">
                                          <p:val>
                                            <p:strVal val="#ppt_x"/>
                                          </p:val>
                                        </p:tav>
                                      </p:tavLst>
                                    </p:anim>
                                    <p:anim calcmode="lin" valueType="num">
                                      <p:cBhvr additive="base">
                                        <p:cTn id="20" dur="500" fill="hold"/>
                                        <p:tgtEl>
                                          <p:spTgt spid="891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9112"/>
                                        </p:tgtEl>
                                        <p:attrNameLst>
                                          <p:attrName>style.visibility</p:attrName>
                                        </p:attrNameLst>
                                      </p:cBhvr>
                                      <p:to>
                                        <p:strVal val="visible"/>
                                      </p:to>
                                    </p:set>
                                    <p:anim calcmode="lin" valueType="num">
                                      <p:cBhvr additive="base">
                                        <p:cTn id="25" dur="500" fill="hold"/>
                                        <p:tgtEl>
                                          <p:spTgt spid="89112"/>
                                        </p:tgtEl>
                                        <p:attrNameLst>
                                          <p:attrName>ppt_x</p:attrName>
                                        </p:attrNameLst>
                                      </p:cBhvr>
                                      <p:tavLst>
                                        <p:tav tm="0">
                                          <p:val>
                                            <p:strVal val="0-#ppt_w/2"/>
                                          </p:val>
                                        </p:tav>
                                        <p:tav tm="100000">
                                          <p:val>
                                            <p:strVal val="#ppt_x"/>
                                          </p:val>
                                        </p:tav>
                                      </p:tavLst>
                                    </p:anim>
                                    <p:anim calcmode="lin" valueType="num">
                                      <p:cBhvr additive="base">
                                        <p:cTn id="26" dur="500" fill="hold"/>
                                        <p:tgtEl>
                                          <p:spTgt spid="891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9091"/>
                                        </p:tgtEl>
                                        <p:attrNameLst>
                                          <p:attrName>style.visibility</p:attrName>
                                        </p:attrNameLst>
                                      </p:cBhvr>
                                      <p:to>
                                        <p:strVal val="visible"/>
                                      </p:to>
                                    </p:set>
                                    <p:anim calcmode="lin" valueType="num">
                                      <p:cBhvr additive="base">
                                        <p:cTn id="31" dur="500" fill="hold"/>
                                        <p:tgtEl>
                                          <p:spTgt spid="89091"/>
                                        </p:tgtEl>
                                        <p:attrNameLst>
                                          <p:attrName>ppt_x</p:attrName>
                                        </p:attrNameLst>
                                      </p:cBhvr>
                                      <p:tavLst>
                                        <p:tav tm="0">
                                          <p:val>
                                            <p:strVal val="0-#ppt_w/2"/>
                                          </p:val>
                                        </p:tav>
                                        <p:tav tm="100000">
                                          <p:val>
                                            <p:strVal val="#ppt_x"/>
                                          </p:val>
                                        </p:tav>
                                      </p:tavLst>
                                    </p:anim>
                                    <p:anim calcmode="lin" valueType="num">
                                      <p:cBhvr additive="base">
                                        <p:cTn id="32" dur="500" fill="hold"/>
                                        <p:tgtEl>
                                          <p:spTgt spid="8909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9090"/>
                                        </p:tgtEl>
                                        <p:attrNameLst>
                                          <p:attrName>style.visibility</p:attrName>
                                        </p:attrNameLst>
                                      </p:cBhvr>
                                      <p:to>
                                        <p:strVal val="visible"/>
                                      </p:to>
                                    </p:set>
                                    <p:anim calcmode="lin" valueType="num">
                                      <p:cBhvr additive="base">
                                        <p:cTn id="37" dur="500" fill="hold"/>
                                        <p:tgtEl>
                                          <p:spTgt spid="89090"/>
                                        </p:tgtEl>
                                        <p:attrNameLst>
                                          <p:attrName>ppt_x</p:attrName>
                                        </p:attrNameLst>
                                      </p:cBhvr>
                                      <p:tavLst>
                                        <p:tav tm="0">
                                          <p:val>
                                            <p:strVal val="0-#ppt_w/2"/>
                                          </p:val>
                                        </p:tav>
                                        <p:tav tm="100000">
                                          <p:val>
                                            <p:strVal val="#ppt_x"/>
                                          </p:val>
                                        </p:tav>
                                      </p:tavLst>
                                    </p:anim>
                                    <p:anim calcmode="lin" valueType="num">
                                      <p:cBhvr additive="base">
                                        <p:cTn id="38" dur="500" fill="hold"/>
                                        <p:tgtEl>
                                          <p:spTgt spid="8909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9096"/>
                                        </p:tgtEl>
                                        <p:attrNameLst>
                                          <p:attrName>style.visibility</p:attrName>
                                        </p:attrNameLst>
                                      </p:cBhvr>
                                      <p:to>
                                        <p:strVal val="visible"/>
                                      </p:to>
                                    </p:set>
                                    <p:anim calcmode="lin" valueType="num">
                                      <p:cBhvr additive="base">
                                        <p:cTn id="43" dur="500" fill="hold"/>
                                        <p:tgtEl>
                                          <p:spTgt spid="89096"/>
                                        </p:tgtEl>
                                        <p:attrNameLst>
                                          <p:attrName>ppt_x</p:attrName>
                                        </p:attrNameLst>
                                      </p:cBhvr>
                                      <p:tavLst>
                                        <p:tav tm="0">
                                          <p:val>
                                            <p:strVal val="0-#ppt_w/2"/>
                                          </p:val>
                                        </p:tav>
                                        <p:tav tm="100000">
                                          <p:val>
                                            <p:strVal val="#ppt_x"/>
                                          </p:val>
                                        </p:tav>
                                      </p:tavLst>
                                    </p:anim>
                                    <p:anim calcmode="lin" valueType="num">
                                      <p:cBhvr additive="base">
                                        <p:cTn id="44" dur="500" fill="hold"/>
                                        <p:tgtEl>
                                          <p:spTgt spid="8909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9095"/>
                                        </p:tgtEl>
                                        <p:attrNameLst>
                                          <p:attrName>style.visibility</p:attrName>
                                        </p:attrNameLst>
                                      </p:cBhvr>
                                      <p:to>
                                        <p:strVal val="visible"/>
                                      </p:to>
                                    </p:set>
                                    <p:anim calcmode="lin" valueType="num">
                                      <p:cBhvr additive="base">
                                        <p:cTn id="49" dur="500" fill="hold"/>
                                        <p:tgtEl>
                                          <p:spTgt spid="89095"/>
                                        </p:tgtEl>
                                        <p:attrNameLst>
                                          <p:attrName>ppt_x</p:attrName>
                                        </p:attrNameLst>
                                      </p:cBhvr>
                                      <p:tavLst>
                                        <p:tav tm="0">
                                          <p:val>
                                            <p:strVal val="0-#ppt_w/2"/>
                                          </p:val>
                                        </p:tav>
                                        <p:tav tm="100000">
                                          <p:val>
                                            <p:strVal val="#ppt_x"/>
                                          </p:val>
                                        </p:tav>
                                      </p:tavLst>
                                    </p:anim>
                                    <p:anim calcmode="lin" valueType="num">
                                      <p:cBhvr additive="base">
                                        <p:cTn id="50" dur="500" fill="hold"/>
                                        <p:tgtEl>
                                          <p:spTgt spid="8909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9092"/>
                                        </p:tgtEl>
                                        <p:attrNameLst>
                                          <p:attrName>style.visibility</p:attrName>
                                        </p:attrNameLst>
                                      </p:cBhvr>
                                      <p:to>
                                        <p:strVal val="visible"/>
                                      </p:to>
                                    </p:set>
                                    <p:anim calcmode="lin" valueType="num">
                                      <p:cBhvr additive="base">
                                        <p:cTn id="55" dur="500" fill="hold"/>
                                        <p:tgtEl>
                                          <p:spTgt spid="89092"/>
                                        </p:tgtEl>
                                        <p:attrNameLst>
                                          <p:attrName>ppt_x</p:attrName>
                                        </p:attrNameLst>
                                      </p:cBhvr>
                                      <p:tavLst>
                                        <p:tav tm="0">
                                          <p:val>
                                            <p:strVal val="0-#ppt_w/2"/>
                                          </p:val>
                                        </p:tav>
                                        <p:tav tm="100000">
                                          <p:val>
                                            <p:strVal val="#ppt_x"/>
                                          </p:val>
                                        </p:tav>
                                      </p:tavLst>
                                    </p:anim>
                                    <p:anim calcmode="lin" valueType="num">
                                      <p:cBhvr additive="base">
                                        <p:cTn id="56" dur="500" fill="hold"/>
                                        <p:tgtEl>
                                          <p:spTgt spid="8909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9097"/>
                                        </p:tgtEl>
                                        <p:attrNameLst>
                                          <p:attrName>style.visibility</p:attrName>
                                        </p:attrNameLst>
                                      </p:cBhvr>
                                      <p:to>
                                        <p:strVal val="visible"/>
                                      </p:to>
                                    </p:set>
                                    <p:anim calcmode="lin" valueType="num">
                                      <p:cBhvr additive="base">
                                        <p:cTn id="61" dur="500" fill="hold"/>
                                        <p:tgtEl>
                                          <p:spTgt spid="89097"/>
                                        </p:tgtEl>
                                        <p:attrNameLst>
                                          <p:attrName>ppt_x</p:attrName>
                                        </p:attrNameLst>
                                      </p:cBhvr>
                                      <p:tavLst>
                                        <p:tav tm="0">
                                          <p:val>
                                            <p:strVal val="0-#ppt_w/2"/>
                                          </p:val>
                                        </p:tav>
                                        <p:tav tm="100000">
                                          <p:val>
                                            <p:strVal val="#ppt_x"/>
                                          </p:val>
                                        </p:tav>
                                      </p:tavLst>
                                    </p:anim>
                                    <p:anim calcmode="lin" valueType="num">
                                      <p:cBhvr additive="base">
                                        <p:cTn id="62" dur="500" fill="hold"/>
                                        <p:tgtEl>
                                          <p:spTgt spid="8909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9093"/>
                                        </p:tgtEl>
                                        <p:attrNameLst>
                                          <p:attrName>style.visibility</p:attrName>
                                        </p:attrNameLst>
                                      </p:cBhvr>
                                      <p:to>
                                        <p:strVal val="visible"/>
                                      </p:to>
                                    </p:set>
                                    <p:anim calcmode="lin" valueType="num">
                                      <p:cBhvr additive="base">
                                        <p:cTn id="67" dur="500" fill="hold"/>
                                        <p:tgtEl>
                                          <p:spTgt spid="89093"/>
                                        </p:tgtEl>
                                        <p:attrNameLst>
                                          <p:attrName>ppt_x</p:attrName>
                                        </p:attrNameLst>
                                      </p:cBhvr>
                                      <p:tavLst>
                                        <p:tav tm="0">
                                          <p:val>
                                            <p:strVal val="0-#ppt_w/2"/>
                                          </p:val>
                                        </p:tav>
                                        <p:tav tm="100000">
                                          <p:val>
                                            <p:strVal val="#ppt_x"/>
                                          </p:val>
                                        </p:tav>
                                      </p:tavLst>
                                    </p:anim>
                                    <p:anim calcmode="lin" valueType="num">
                                      <p:cBhvr additive="base">
                                        <p:cTn id="68" dur="500" fill="hold"/>
                                        <p:tgtEl>
                                          <p:spTgt spid="8909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9098"/>
                                        </p:tgtEl>
                                        <p:attrNameLst>
                                          <p:attrName>style.visibility</p:attrName>
                                        </p:attrNameLst>
                                      </p:cBhvr>
                                      <p:to>
                                        <p:strVal val="visible"/>
                                      </p:to>
                                    </p:set>
                                    <p:anim calcmode="lin" valueType="num">
                                      <p:cBhvr additive="base">
                                        <p:cTn id="73" dur="500" fill="hold"/>
                                        <p:tgtEl>
                                          <p:spTgt spid="89098"/>
                                        </p:tgtEl>
                                        <p:attrNameLst>
                                          <p:attrName>ppt_x</p:attrName>
                                        </p:attrNameLst>
                                      </p:cBhvr>
                                      <p:tavLst>
                                        <p:tav tm="0">
                                          <p:val>
                                            <p:strVal val="0-#ppt_w/2"/>
                                          </p:val>
                                        </p:tav>
                                        <p:tav tm="100000">
                                          <p:val>
                                            <p:strVal val="#ppt_x"/>
                                          </p:val>
                                        </p:tav>
                                      </p:tavLst>
                                    </p:anim>
                                    <p:anim calcmode="lin" valueType="num">
                                      <p:cBhvr additive="base">
                                        <p:cTn id="74" dur="500" fill="hold"/>
                                        <p:tgtEl>
                                          <p:spTgt spid="89098"/>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9101"/>
                                        </p:tgtEl>
                                        <p:attrNameLst>
                                          <p:attrName>style.visibility</p:attrName>
                                        </p:attrNameLst>
                                      </p:cBhvr>
                                      <p:to>
                                        <p:strVal val="visible"/>
                                      </p:to>
                                    </p:set>
                                    <p:anim calcmode="lin" valueType="num">
                                      <p:cBhvr additive="base">
                                        <p:cTn id="79" dur="500" fill="hold"/>
                                        <p:tgtEl>
                                          <p:spTgt spid="89101"/>
                                        </p:tgtEl>
                                        <p:attrNameLst>
                                          <p:attrName>ppt_x</p:attrName>
                                        </p:attrNameLst>
                                      </p:cBhvr>
                                      <p:tavLst>
                                        <p:tav tm="0">
                                          <p:val>
                                            <p:strVal val="0-#ppt_w/2"/>
                                          </p:val>
                                        </p:tav>
                                        <p:tav tm="100000">
                                          <p:val>
                                            <p:strVal val="#ppt_x"/>
                                          </p:val>
                                        </p:tav>
                                      </p:tavLst>
                                    </p:anim>
                                    <p:anim calcmode="lin" valueType="num">
                                      <p:cBhvr additive="base">
                                        <p:cTn id="80" dur="500" fill="hold"/>
                                        <p:tgtEl>
                                          <p:spTgt spid="89101"/>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9102"/>
                                        </p:tgtEl>
                                        <p:attrNameLst>
                                          <p:attrName>style.visibility</p:attrName>
                                        </p:attrNameLst>
                                      </p:cBhvr>
                                      <p:to>
                                        <p:strVal val="visible"/>
                                      </p:to>
                                    </p:set>
                                    <p:anim calcmode="lin" valueType="num">
                                      <p:cBhvr additive="base">
                                        <p:cTn id="85" dur="500" fill="hold"/>
                                        <p:tgtEl>
                                          <p:spTgt spid="89102"/>
                                        </p:tgtEl>
                                        <p:attrNameLst>
                                          <p:attrName>ppt_x</p:attrName>
                                        </p:attrNameLst>
                                      </p:cBhvr>
                                      <p:tavLst>
                                        <p:tav tm="0">
                                          <p:val>
                                            <p:strVal val="0-#ppt_w/2"/>
                                          </p:val>
                                        </p:tav>
                                        <p:tav tm="100000">
                                          <p:val>
                                            <p:strVal val="#ppt_x"/>
                                          </p:val>
                                        </p:tav>
                                      </p:tavLst>
                                    </p:anim>
                                    <p:anim calcmode="lin" valueType="num">
                                      <p:cBhvr additive="base">
                                        <p:cTn id="86" dur="500" fill="hold"/>
                                        <p:tgtEl>
                                          <p:spTgt spid="89102"/>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9100"/>
                                        </p:tgtEl>
                                        <p:attrNameLst>
                                          <p:attrName>style.visibility</p:attrName>
                                        </p:attrNameLst>
                                      </p:cBhvr>
                                      <p:to>
                                        <p:strVal val="visible"/>
                                      </p:to>
                                    </p:set>
                                    <p:anim calcmode="lin" valueType="num">
                                      <p:cBhvr additive="base">
                                        <p:cTn id="91" dur="500" fill="hold"/>
                                        <p:tgtEl>
                                          <p:spTgt spid="89100"/>
                                        </p:tgtEl>
                                        <p:attrNameLst>
                                          <p:attrName>ppt_x</p:attrName>
                                        </p:attrNameLst>
                                      </p:cBhvr>
                                      <p:tavLst>
                                        <p:tav tm="0">
                                          <p:val>
                                            <p:strVal val="0-#ppt_w/2"/>
                                          </p:val>
                                        </p:tav>
                                        <p:tav tm="100000">
                                          <p:val>
                                            <p:strVal val="#ppt_x"/>
                                          </p:val>
                                        </p:tav>
                                      </p:tavLst>
                                    </p:anim>
                                    <p:anim calcmode="lin" valueType="num">
                                      <p:cBhvr additive="base">
                                        <p:cTn id="92" dur="500" fill="hold"/>
                                        <p:tgtEl>
                                          <p:spTgt spid="8910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9106"/>
                                        </p:tgtEl>
                                        <p:attrNameLst>
                                          <p:attrName>style.visibility</p:attrName>
                                        </p:attrNameLst>
                                      </p:cBhvr>
                                      <p:to>
                                        <p:strVal val="visible"/>
                                      </p:to>
                                    </p:set>
                                    <p:anim calcmode="lin" valueType="num">
                                      <p:cBhvr additive="base">
                                        <p:cTn id="97" dur="500" fill="hold"/>
                                        <p:tgtEl>
                                          <p:spTgt spid="89106"/>
                                        </p:tgtEl>
                                        <p:attrNameLst>
                                          <p:attrName>ppt_x</p:attrName>
                                        </p:attrNameLst>
                                      </p:cBhvr>
                                      <p:tavLst>
                                        <p:tav tm="0">
                                          <p:val>
                                            <p:strVal val="0-#ppt_w/2"/>
                                          </p:val>
                                        </p:tav>
                                        <p:tav tm="100000">
                                          <p:val>
                                            <p:strVal val="#ppt_x"/>
                                          </p:val>
                                        </p:tav>
                                      </p:tavLst>
                                    </p:anim>
                                    <p:anim calcmode="lin" valueType="num">
                                      <p:cBhvr additive="base">
                                        <p:cTn id="98" dur="500" fill="hold"/>
                                        <p:tgtEl>
                                          <p:spTgt spid="89106"/>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9107"/>
                                        </p:tgtEl>
                                        <p:attrNameLst>
                                          <p:attrName>style.visibility</p:attrName>
                                        </p:attrNameLst>
                                      </p:cBhvr>
                                      <p:to>
                                        <p:strVal val="visible"/>
                                      </p:to>
                                    </p:set>
                                    <p:anim calcmode="lin" valueType="num">
                                      <p:cBhvr additive="base">
                                        <p:cTn id="103" dur="500" fill="hold"/>
                                        <p:tgtEl>
                                          <p:spTgt spid="89107"/>
                                        </p:tgtEl>
                                        <p:attrNameLst>
                                          <p:attrName>ppt_x</p:attrName>
                                        </p:attrNameLst>
                                      </p:cBhvr>
                                      <p:tavLst>
                                        <p:tav tm="0">
                                          <p:val>
                                            <p:strVal val="0-#ppt_w/2"/>
                                          </p:val>
                                        </p:tav>
                                        <p:tav tm="100000">
                                          <p:val>
                                            <p:strVal val="#ppt_x"/>
                                          </p:val>
                                        </p:tav>
                                      </p:tavLst>
                                    </p:anim>
                                    <p:anim calcmode="lin" valueType="num">
                                      <p:cBhvr additive="base">
                                        <p:cTn id="104" dur="500" fill="hold"/>
                                        <p:tgtEl>
                                          <p:spTgt spid="8910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9108"/>
                                        </p:tgtEl>
                                        <p:attrNameLst>
                                          <p:attrName>style.visibility</p:attrName>
                                        </p:attrNameLst>
                                      </p:cBhvr>
                                      <p:to>
                                        <p:strVal val="visible"/>
                                      </p:to>
                                    </p:set>
                                    <p:anim calcmode="lin" valueType="num">
                                      <p:cBhvr additive="base">
                                        <p:cTn id="109" dur="500" fill="hold"/>
                                        <p:tgtEl>
                                          <p:spTgt spid="89108"/>
                                        </p:tgtEl>
                                        <p:attrNameLst>
                                          <p:attrName>ppt_x</p:attrName>
                                        </p:attrNameLst>
                                      </p:cBhvr>
                                      <p:tavLst>
                                        <p:tav tm="0">
                                          <p:val>
                                            <p:strVal val="0-#ppt_w/2"/>
                                          </p:val>
                                        </p:tav>
                                        <p:tav tm="100000">
                                          <p:val>
                                            <p:strVal val="#ppt_x"/>
                                          </p:val>
                                        </p:tav>
                                      </p:tavLst>
                                    </p:anim>
                                    <p:anim calcmode="lin" valueType="num">
                                      <p:cBhvr additive="base">
                                        <p:cTn id="110" dur="500" fill="hold"/>
                                        <p:tgtEl>
                                          <p:spTgt spid="89108"/>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499"/>
                                          </p:stCondLst>
                                        </p:cTn>
                                        <p:tgtEl>
                                          <p:spTgt spid="89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nimBg="1" autoUpdateAnimBg="0"/>
      <p:bldP spid="89091" grpId="0" animBg="1" autoUpdateAnimBg="0"/>
      <p:bldP spid="89092" grpId="0" animBg="1" autoUpdateAnimBg="0"/>
      <p:bldP spid="89093" grpId="0" animBg="1" autoUpdateAnimBg="0"/>
      <p:bldP spid="89095" grpId="0" animBg="1"/>
      <p:bldP spid="89096" grpId="0" animBg="1"/>
      <p:bldP spid="89097" grpId="0" animBg="1"/>
      <p:bldP spid="89098" grpId="0" animBg="1"/>
      <p:bldP spid="89100" grpId="0" animBg="1" autoUpdateAnimBg="0"/>
      <p:bldP spid="89101" grpId="0" animBg="1"/>
      <p:bldP spid="89102" grpId="0" animBg="1"/>
      <p:bldP spid="89104" grpId="0" animBg="1" autoUpdateAnimBg="0"/>
      <p:bldP spid="89106" grpId="0" animBg="1" autoUpdateAnimBg="0"/>
      <p:bldP spid="89107" grpId="0" animBg="1" autoUpdateAnimBg="0"/>
      <p:bldP spid="89108" grpId="0" animBg="1"/>
      <p:bldP spid="89110" grpId="0" animBg="1"/>
      <p:bldP spid="89111" grpId="0" animBg="1" autoUpdateAnimBg="0"/>
      <p:bldP spid="89112" grpId="0" animBg="1"/>
      <p:bldP spid="891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371600"/>
          </a:xfrm>
        </p:spPr>
        <p:txBody>
          <a:bodyPr/>
          <a:lstStyle/>
          <a:p>
            <a:r>
              <a:rPr lang="fr-FR" sz="3200" dirty="0" smtClean="0">
                <a:solidFill>
                  <a:srgbClr val="C00000"/>
                </a:solidFill>
              </a:rPr>
              <a:t>Explications alternatives à la crise</a:t>
            </a:r>
            <a:endParaRPr lang="fr-FR" sz="3200" dirty="0">
              <a:solidFill>
                <a:srgbClr val="C00000"/>
              </a:solidFill>
            </a:endParaRPr>
          </a:p>
        </p:txBody>
      </p:sp>
      <p:sp>
        <p:nvSpPr>
          <p:cNvPr id="3" name="Espace réservé du contenu 2"/>
          <p:cNvSpPr>
            <a:spLocks noGrp="1"/>
          </p:cNvSpPr>
          <p:nvPr>
            <p:ph idx="1"/>
          </p:nvPr>
        </p:nvSpPr>
        <p:spPr>
          <a:xfrm>
            <a:off x="457200" y="1340768"/>
            <a:ext cx="8229600" cy="4968552"/>
          </a:xfrm>
        </p:spPr>
        <p:txBody>
          <a:bodyPr/>
          <a:lstStyle/>
          <a:p>
            <a:r>
              <a:rPr lang="fr-FR" sz="2400" dirty="0" smtClean="0"/>
              <a:t>Aveuglement au désastre (André Orléans) : remise en cause de l’hypothèse d’efficience des marchés. </a:t>
            </a:r>
          </a:p>
          <a:p>
            <a:pPr>
              <a:buNone/>
            </a:pPr>
            <a:r>
              <a:rPr lang="fr-FR" sz="2400" dirty="0" smtClean="0"/>
              <a:t>Cause de la crise : instabilité intrinsèque des marchés financiers, incapables de maintenir les variations de prix dans limites « raisonnables ». Valeur fondamentale d’un titre (i) difficile à estimer et (ii) « autoréférentialité » des marchés : « pour gagner de l’argent sur un marché financier, ce qui est important n’est pas de détenir la vérité mais de prévoir le mouvement du marché lui-même » Influence de l’opinion collective, </a:t>
            </a:r>
          </a:p>
          <a:p>
            <a:pPr>
              <a:buNone/>
            </a:pPr>
            <a:r>
              <a:rPr lang="fr-FR" sz="2400" dirty="0" smtClean="0"/>
              <a:t> =&gt; crise endogène, pas liée uniquement à comportements cupides ou irrationnels ou à des problèmes de conflits d’intérêts </a:t>
            </a:r>
            <a:endParaRPr lang="fr-FR" sz="1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solidFill>
                  <a:srgbClr val="C00000"/>
                </a:solidFill>
              </a:rPr>
              <a:t>Explications alternatives à la crise</a:t>
            </a:r>
            <a:endParaRPr lang="fr-FR" dirty="0"/>
          </a:p>
        </p:txBody>
      </p:sp>
      <p:sp>
        <p:nvSpPr>
          <p:cNvPr id="3" name="Espace réservé du contenu 2"/>
          <p:cNvSpPr>
            <a:spLocks noGrp="1"/>
          </p:cNvSpPr>
          <p:nvPr>
            <p:ph idx="1"/>
          </p:nvPr>
        </p:nvSpPr>
        <p:spPr>
          <a:xfrm>
            <a:off x="457200" y="1628800"/>
            <a:ext cx="8229600" cy="3886200"/>
          </a:xfrm>
        </p:spPr>
        <p:txBody>
          <a:bodyPr/>
          <a:lstStyle/>
          <a:p>
            <a:pPr lvl="0">
              <a:buClr>
                <a:srgbClr val="CC3300"/>
              </a:buClr>
              <a:buNone/>
            </a:pPr>
            <a:r>
              <a:rPr lang="fr-FR" sz="2800" dirty="0" smtClean="0">
                <a:solidFill>
                  <a:srgbClr val="000000"/>
                </a:solidFill>
              </a:rPr>
              <a:t>Améliorer la qualité de l’information sur les produits </a:t>
            </a:r>
            <a:r>
              <a:rPr lang="fr-FR" sz="2800" dirty="0" err="1" smtClean="0">
                <a:solidFill>
                  <a:srgbClr val="000000"/>
                </a:solidFill>
              </a:rPr>
              <a:t>titrisés</a:t>
            </a:r>
            <a:r>
              <a:rPr lang="fr-FR" sz="2800" dirty="0" smtClean="0">
                <a:solidFill>
                  <a:srgbClr val="000000"/>
                </a:solidFill>
              </a:rPr>
              <a:t>, réduire les sources de conflits d’intérêts,… =&gt; pas de résolution du problème</a:t>
            </a:r>
          </a:p>
          <a:p>
            <a:pPr lvl="0">
              <a:buClr>
                <a:srgbClr val="CC3300"/>
              </a:buClr>
              <a:buNone/>
            </a:pPr>
            <a:r>
              <a:rPr lang="fr-FR" sz="2800" dirty="0" smtClean="0">
                <a:solidFill>
                  <a:srgbClr val="000000"/>
                </a:solidFill>
              </a:rPr>
              <a:t>Proposition : restreindre l’extension des marchés financiers, retour sur la parfaite liberté des mouvements des capitaux (« De l’euphorie à la panique », André </a:t>
            </a:r>
            <a:r>
              <a:rPr lang="fr-FR" sz="2800" dirty="0" err="1" smtClean="0">
                <a:solidFill>
                  <a:srgbClr val="000000"/>
                </a:solidFill>
              </a:rPr>
              <a:t>Orléan</a:t>
            </a:r>
            <a:r>
              <a:rPr lang="fr-FR" sz="2800" dirty="0" smtClean="0">
                <a:solidFill>
                  <a:srgbClr val="000000"/>
                </a:solidFill>
              </a:rPr>
              <a:t>, </a:t>
            </a:r>
            <a:r>
              <a:rPr lang="fr-FR" sz="2800" u="sng" dirty="0" smtClean="0">
                <a:solidFill>
                  <a:srgbClr val="000000"/>
                </a:solidFill>
              </a:rPr>
              <a:t>16 nouvelles questions d’économie contemporaine</a:t>
            </a:r>
            <a:r>
              <a:rPr lang="fr-FR" sz="2800" dirty="0" smtClean="0">
                <a:solidFill>
                  <a:srgbClr val="000000"/>
                </a:solidFill>
              </a:rPr>
              <a:t>, Philippe </a:t>
            </a:r>
            <a:r>
              <a:rPr lang="fr-FR" sz="2800" dirty="0" err="1" smtClean="0">
                <a:solidFill>
                  <a:srgbClr val="000000"/>
                </a:solidFill>
              </a:rPr>
              <a:t>Askénazy</a:t>
            </a:r>
            <a:r>
              <a:rPr lang="fr-FR" sz="2800" dirty="0" smtClean="0">
                <a:solidFill>
                  <a:srgbClr val="000000"/>
                </a:solidFill>
              </a:rPr>
              <a:t> et Daniel Cohen, 2011)  </a:t>
            </a:r>
          </a:p>
          <a:p>
            <a:pPr lvl="0">
              <a:buClr>
                <a:srgbClr val="CC3300"/>
              </a:buClr>
            </a:pPr>
            <a:endParaRPr lang="fr-FR" dirty="0" smtClean="0">
              <a:solidFill>
                <a:srgbClr val="000000"/>
              </a:solidFill>
            </a:endParaRP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solidFill>
                  <a:srgbClr val="C00000"/>
                </a:solidFill>
              </a:rPr>
              <a:t>Explications alternatives à la crise</a:t>
            </a:r>
            <a:endParaRPr lang="fr-FR" dirty="0"/>
          </a:p>
        </p:txBody>
      </p:sp>
      <p:sp>
        <p:nvSpPr>
          <p:cNvPr id="3" name="Espace réservé du contenu 2"/>
          <p:cNvSpPr>
            <a:spLocks noGrp="1"/>
          </p:cNvSpPr>
          <p:nvPr>
            <p:ph idx="1"/>
          </p:nvPr>
        </p:nvSpPr>
        <p:spPr>
          <a:xfrm>
            <a:off x="457200" y="1700808"/>
            <a:ext cx="8229600" cy="3886200"/>
          </a:xfrm>
        </p:spPr>
        <p:txBody>
          <a:bodyPr/>
          <a:lstStyle/>
          <a:p>
            <a:pPr lvl="0">
              <a:buClr>
                <a:srgbClr val="CC3300"/>
              </a:buClr>
            </a:pPr>
            <a:r>
              <a:rPr lang="fr-FR" sz="2400" dirty="0" smtClean="0">
                <a:solidFill>
                  <a:srgbClr val="000000"/>
                </a:solidFill>
              </a:rPr>
              <a:t>Irrationalité des agents économiques (excès de confiance, rationalité limité et difficultés à appréhender les conséquences de toutes leurs actions, de tous les scénarios possibles) et récurrence d’évènements extrêmes en raison de la présence d’acteurs de taille importante dont les comportements peuvent déstabiliser les marchés =&gt; fortes fluctuations des prix (« Comprendre l’irrationalité et les évènements extrêmes », Xavier </a:t>
            </a:r>
            <a:r>
              <a:rPr lang="fr-FR" sz="2400" dirty="0" err="1" smtClean="0">
                <a:solidFill>
                  <a:srgbClr val="000000"/>
                </a:solidFill>
              </a:rPr>
              <a:t>Gabaix</a:t>
            </a:r>
            <a:r>
              <a:rPr lang="fr-FR" sz="2400" dirty="0" smtClean="0">
                <a:solidFill>
                  <a:srgbClr val="000000"/>
                </a:solidFill>
              </a:rPr>
              <a:t>, </a:t>
            </a:r>
            <a:r>
              <a:rPr lang="fr-FR" sz="2400" u="sng" dirty="0" smtClean="0">
                <a:solidFill>
                  <a:srgbClr val="000000"/>
                </a:solidFill>
              </a:rPr>
              <a:t>Repenser l’économie</a:t>
            </a:r>
            <a:r>
              <a:rPr lang="fr-FR" sz="2400" dirty="0" smtClean="0">
                <a:solidFill>
                  <a:srgbClr val="000000"/>
                </a:solidFill>
              </a:rPr>
              <a:t>, sous la direction de François </a:t>
            </a:r>
            <a:r>
              <a:rPr lang="fr-FR" sz="2400" dirty="0" err="1" smtClean="0">
                <a:solidFill>
                  <a:srgbClr val="000000"/>
                </a:solidFill>
              </a:rPr>
              <a:t>Geerolf</a:t>
            </a:r>
            <a:r>
              <a:rPr lang="fr-FR" sz="2400" dirty="0" smtClean="0">
                <a:solidFill>
                  <a:srgbClr val="000000"/>
                </a:solidFill>
              </a:rPr>
              <a:t> et Gabriel </a:t>
            </a:r>
            <a:r>
              <a:rPr lang="fr-FR" sz="2400" dirty="0" err="1" smtClean="0">
                <a:solidFill>
                  <a:srgbClr val="000000"/>
                </a:solidFill>
              </a:rPr>
              <a:t>Zucman</a:t>
            </a:r>
            <a:r>
              <a:rPr lang="fr-FR" sz="2400" dirty="0" smtClean="0">
                <a:solidFill>
                  <a:srgbClr val="000000"/>
                </a:solidFill>
              </a:rPr>
              <a:t>, 2012)</a:t>
            </a:r>
          </a:p>
          <a:p>
            <a:pPr lvl="0">
              <a:buClr>
                <a:srgbClr val="CC3300"/>
              </a:buClr>
              <a:buNone/>
            </a:pPr>
            <a:r>
              <a:rPr lang="fr-FR" sz="2400" dirty="0" smtClean="0">
                <a:solidFill>
                  <a:srgbClr val="000000"/>
                </a:solidFill>
              </a:rPr>
              <a:t>Solution : restreindre la taille des acteurs</a:t>
            </a:r>
          </a:p>
          <a:p>
            <a:pPr>
              <a:buNone/>
            </a:pP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36912"/>
            <a:ext cx="8229600" cy="1371600"/>
          </a:xfrm>
        </p:spPr>
        <p:txBody>
          <a:bodyPr/>
          <a:lstStyle/>
          <a:p>
            <a:pPr algn="ctr"/>
            <a:r>
              <a:rPr lang="fr-FR" b="1" dirty="0" smtClean="0">
                <a:solidFill>
                  <a:srgbClr val="CC3300"/>
                </a:solidFill>
              </a:rPr>
              <a:t>2. P</a:t>
            </a:r>
            <a:r>
              <a:rPr lang="fr-FR" b="1" kern="1200" dirty="0" smtClean="0">
                <a:solidFill>
                  <a:srgbClr val="CC3300"/>
                </a:solidFill>
                <a:latin typeface="Arial" charset="0"/>
              </a:rPr>
              <a:t>rincipales propositions de réformes à l’échelle nationale/internationale et difficultés de mise en place</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342900" lvl="0" indent="-342900">
              <a:lnSpc>
                <a:spcPct val="90000"/>
              </a:lnSpc>
              <a:spcBef>
                <a:spcPct val="20000"/>
              </a:spcBef>
              <a:defRPr/>
            </a:pPr>
            <a:r>
              <a:rPr lang="fr-FR" sz="2400" b="1" dirty="0" smtClean="0">
                <a:solidFill>
                  <a:srgbClr val="CC3300"/>
                </a:solidFill>
                <a:ea typeface="+mn-ea"/>
                <a:cs typeface="+mn-cs"/>
              </a:rPr>
              <a:t>2. Concertation internationale et propositions de réformes</a:t>
            </a:r>
            <a:endParaRPr lang="fr-FR" dirty="0"/>
          </a:p>
        </p:txBody>
      </p:sp>
      <p:sp>
        <p:nvSpPr>
          <p:cNvPr id="3" name="Espace réservé du contenu 2"/>
          <p:cNvSpPr>
            <a:spLocks noGrp="1"/>
          </p:cNvSpPr>
          <p:nvPr>
            <p:ph idx="1"/>
          </p:nvPr>
        </p:nvSpPr>
        <p:spPr>
          <a:xfrm>
            <a:off x="457200" y="1484784"/>
            <a:ext cx="8229600" cy="4328120"/>
          </a:xfrm>
        </p:spPr>
        <p:txBody>
          <a:bodyPr/>
          <a:lstStyle/>
          <a:p>
            <a:pPr>
              <a:buNone/>
            </a:pPr>
            <a:r>
              <a:rPr lang="fr-FR" sz="2400" dirty="0" smtClean="0"/>
              <a:t>Travaux conjoints du Comité de Bâle (Bâle III, Décembre 2010), Joint Forum, Financial </a:t>
            </a:r>
            <a:r>
              <a:rPr lang="fr-FR" sz="2400" dirty="0" err="1" smtClean="0"/>
              <a:t>Stability</a:t>
            </a:r>
            <a:r>
              <a:rPr lang="fr-FR" sz="2400" dirty="0" smtClean="0"/>
              <a:t> </a:t>
            </a:r>
            <a:r>
              <a:rPr lang="fr-FR" sz="2400" dirty="0" err="1" smtClean="0"/>
              <a:t>Board</a:t>
            </a:r>
            <a:r>
              <a:rPr lang="fr-FR" sz="2400" dirty="0" smtClean="0"/>
              <a:t>, Commission Européenne, différentes commissions indépendantes (Vickers, </a:t>
            </a:r>
            <a:r>
              <a:rPr lang="fr-FR" sz="2400" dirty="0" err="1" smtClean="0"/>
              <a:t>Likkanen</a:t>
            </a:r>
            <a:r>
              <a:rPr lang="fr-FR" sz="2400" dirty="0" smtClean="0"/>
              <a:t>…..)</a:t>
            </a:r>
          </a:p>
          <a:p>
            <a:pPr>
              <a:buFont typeface="Symbol" pitchFamily="18" charset="2"/>
              <a:buChar char="Þ"/>
            </a:pPr>
            <a:r>
              <a:rPr lang="fr-FR" sz="2400" dirty="0" smtClean="0"/>
              <a:t>Réflexion sur l’évolution de la réglementation financière </a:t>
            </a:r>
          </a:p>
          <a:p>
            <a:pPr>
              <a:buFont typeface="Wingdings" pitchFamily="2" charset="2"/>
              <a:buChar char="ü"/>
            </a:pPr>
            <a:r>
              <a:rPr lang="fr-FR" sz="2400" dirty="0" smtClean="0"/>
              <a:t>Renforcement de la réglementation relative aux fonds propres des banques</a:t>
            </a:r>
          </a:p>
          <a:p>
            <a:pPr>
              <a:buFont typeface="Wingdings" pitchFamily="2" charset="2"/>
              <a:buChar char="ü"/>
            </a:pPr>
            <a:r>
              <a:rPr lang="fr-FR" sz="2400" dirty="0" smtClean="0"/>
              <a:t>Une meilleure appréciation des risques</a:t>
            </a:r>
          </a:p>
          <a:p>
            <a:pPr>
              <a:buFont typeface="Wingdings" pitchFamily="2" charset="2"/>
              <a:buChar char="ü"/>
            </a:pPr>
            <a:r>
              <a:rPr lang="fr-FR" sz="2400" dirty="0" smtClean="0"/>
              <a:t>Réglementation de la liquidité</a:t>
            </a:r>
          </a:p>
          <a:p>
            <a:pPr>
              <a:buFont typeface="Wingdings" pitchFamily="2" charset="2"/>
              <a:buChar char="ü"/>
            </a:pPr>
            <a:r>
              <a:rPr lang="fr-FR" sz="2400" dirty="0" smtClean="0"/>
              <a:t>Gestion du risque systémique</a:t>
            </a:r>
          </a:p>
          <a:p>
            <a:pPr>
              <a:buFont typeface="Wingdings" pitchFamily="2" charset="2"/>
              <a:buChar char="ü"/>
            </a:pPr>
            <a:r>
              <a:rPr lang="fr-FR" sz="2400" dirty="0" smtClean="0"/>
              <a:t>Agences de notation</a:t>
            </a:r>
          </a:p>
          <a:p>
            <a:pPr>
              <a:buFont typeface="Wingdings" pitchFamily="2" charset="2"/>
              <a:buChar char="ü"/>
            </a:pPr>
            <a:r>
              <a:rPr lang="fr-FR" sz="2400" dirty="0" err="1" smtClean="0"/>
              <a:t>Shadow</a:t>
            </a:r>
            <a:r>
              <a:rPr lang="fr-FR" sz="2400" dirty="0" smtClean="0"/>
              <a:t> </a:t>
            </a:r>
            <a:r>
              <a:rPr lang="fr-FR" sz="2400" dirty="0" err="1" smtClean="0"/>
              <a:t>Banking</a:t>
            </a:r>
            <a:r>
              <a:rPr lang="fr-FR" sz="2400" dirty="0" smtClean="0"/>
              <a:t> system</a:t>
            </a:r>
          </a:p>
          <a:p>
            <a:pPr>
              <a:buNone/>
            </a:pPr>
            <a:r>
              <a:rPr lang="fr-FR" sz="2400" dirty="0" smtClean="0"/>
              <a:t>Mise en place progressive entre 2012 et 2018 (en théorie)</a:t>
            </a:r>
          </a:p>
          <a:p>
            <a:pPr>
              <a:buNone/>
            </a:pP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p:cNvPicPr>
            <a:picLocks noChangeAspect="1" noChangeArrowheads="1"/>
          </p:cNvPicPr>
          <p:nvPr/>
        </p:nvPicPr>
        <p:blipFill>
          <a:blip r:embed="rId3" cstate="print"/>
          <a:srcRect/>
          <a:stretch>
            <a:fillRect/>
          </a:stretch>
        </p:blipFill>
        <p:spPr bwMode="auto">
          <a:xfrm>
            <a:off x="-36512" y="-180975"/>
            <a:ext cx="9156700" cy="6877050"/>
          </a:xfrm>
          <a:prstGeom prst="rect">
            <a:avLst/>
          </a:prstGeom>
          <a:noFill/>
          <a:ln w="9525">
            <a:noFill/>
            <a:miter lim="800000"/>
            <a:headEnd/>
            <a:tailEnd/>
          </a:ln>
        </p:spPr>
      </p:pic>
      <p:sp>
        <p:nvSpPr>
          <p:cNvPr id="16386" name="Text Box 6"/>
          <p:cNvSpPr txBox="1">
            <a:spLocks noChangeArrowheads="1"/>
          </p:cNvSpPr>
          <p:nvPr/>
        </p:nvSpPr>
        <p:spPr bwMode="auto">
          <a:xfrm>
            <a:off x="1629666" y="2204864"/>
            <a:ext cx="7766870" cy="1077218"/>
          </a:xfrm>
          <a:prstGeom prst="rect">
            <a:avLst/>
          </a:prstGeom>
          <a:noFill/>
          <a:ln w="9525">
            <a:noFill/>
            <a:miter lim="800000"/>
            <a:headEnd/>
            <a:tailEnd/>
          </a:ln>
        </p:spPr>
        <p:txBody>
          <a:bodyPr wrap="none">
            <a:spAutoFit/>
          </a:bodyPr>
          <a:lstStyle/>
          <a:p>
            <a:pPr algn="ctr"/>
            <a:r>
              <a:rPr lang="fr-FR" sz="3200" dirty="0">
                <a:solidFill>
                  <a:schemeClr val="bg2"/>
                </a:solidFill>
              </a:rPr>
              <a:t>Crise </a:t>
            </a:r>
            <a:r>
              <a:rPr lang="fr-FR" sz="3200" dirty="0" smtClean="0">
                <a:solidFill>
                  <a:schemeClr val="bg2"/>
                </a:solidFill>
              </a:rPr>
              <a:t>financière et réformes du système : </a:t>
            </a:r>
          </a:p>
          <a:p>
            <a:pPr algn="ctr"/>
            <a:r>
              <a:rPr lang="fr-FR" sz="3200" dirty="0" smtClean="0">
                <a:solidFill>
                  <a:schemeClr val="bg2"/>
                </a:solidFill>
              </a:rPr>
              <a:t>état des lieux et perspectives</a:t>
            </a:r>
            <a:endParaRPr lang="fr-FR" sz="3200" dirty="0">
              <a:solidFill>
                <a:schemeClr val="bg2"/>
              </a:solidFill>
            </a:endParaRPr>
          </a:p>
        </p:txBody>
      </p:sp>
      <p:sp>
        <p:nvSpPr>
          <p:cNvPr id="16387" name="Text Box 7"/>
          <p:cNvSpPr txBox="1">
            <a:spLocks noChangeArrowheads="1"/>
          </p:cNvSpPr>
          <p:nvPr/>
        </p:nvSpPr>
        <p:spPr bwMode="auto">
          <a:xfrm>
            <a:off x="-36512" y="3645024"/>
            <a:ext cx="7582525" cy="2308324"/>
          </a:xfrm>
          <a:prstGeom prst="rect">
            <a:avLst/>
          </a:prstGeom>
          <a:noFill/>
          <a:ln w="9525">
            <a:noFill/>
            <a:miter lim="800000"/>
            <a:headEnd/>
            <a:tailEnd/>
          </a:ln>
        </p:spPr>
        <p:txBody>
          <a:bodyPr wrap="none">
            <a:spAutoFit/>
          </a:bodyPr>
          <a:lstStyle/>
          <a:p>
            <a:r>
              <a:rPr lang="fr-FR" sz="2400" dirty="0" smtClean="0">
                <a:solidFill>
                  <a:schemeClr val="bg2"/>
                </a:solidFill>
              </a:rPr>
              <a:t>Céline </a:t>
            </a:r>
            <a:r>
              <a:rPr lang="fr-FR" sz="2400" dirty="0" err="1" smtClean="0">
                <a:solidFill>
                  <a:schemeClr val="bg2"/>
                </a:solidFill>
              </a:rPr>
              <a:t>Meslier</a:t>
            </a:r>
            <a:endParaRPr lang="fr-FR" sz="2400" dirty="0" smtClean="0">
              <a:solidFill>
                <a:schemeClr val="bg2"/>
              </a:solidFill>
            </a:endParaRPr>
          </a:p>
          <a:p>
            <a:r>
              <a:rPr lang="fr-FR" sz="2400" dirty="0" smtClean="0">
                <a:solidFill>
                  <a:schemeClr val="bg2"/>
                </a:solidFill>
              </a:rPr>
              <a:t>Laboratoire </a:t>
            </a:r>
            <a:r>
              <a:rPr lang="fr-FR" sz="2400" dirty="0">
                <a:solidFill>
                  <a:schemeClr val="bg2"/>
                </a:solidFill>
              </a:rPr>
              <a:t>d’Analyse et de </a:t>
            </a:r>
            <a:r>
              <a:rPr lang="fr-FR" sz="2400" dirty="0" smtClean="0">
                <a:solidFill>
                  <a:schemeClr val="bg2"/>
                </a:solidFill>
              </a:rPr>
              <a:t>Prospective Economiques</a:t>
            </a:r>
          </a:p>
          <a:p>
            <a:endParaRPr lang="fr-FR" sz="2400" dirty="0" smtClean="0">
              <a:solidFill>
                <a:schemeClr val="bg2"/>
              </a:solidFill>
            </a:endParaRPr>
          </a:p>
          <a:p>
            <a:r>
              <a:rPr lang="fr-FR" sz="2400" dirty="0" smtClean="0">
                <a:solidFill>
                  <a:schemeClr val="bg2"/>
                </a:solidFill>
              </a:rPr>
              <a:t>Formation des enseignants de SES</a:t>
            </a:r>
          </a:p>
          <a:p>
            <a:r>
              <a:rPr lang="fr-FR" sz="2400" dirty="0" smtClean="0">
                <a:solidFill>
                  <a:schemeClr val="bg2"/>
                </a:solidFill>
              </a:rPr>
              <a:t>Lundi 10 décembre 2012</a:t>
            </a:r>
            <a:endParaRPr lang="fr-FR" sz="2400" dirty="0">
              <a:solidFill>
                <a:schemeClr val="bg2"/>
              </a:solidFill>
            </a:endParaRPr>
          </a:p>
          <a:p>
            <a:endParaRPr lang="fr-FR" sz="2400" dirty="0">
              <a:solidFill>
                <a:schemeClr val="bg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solidFill>
                  <a:srgbClr val="C00000"/>
                </a:solidFill>
              </a:rPr>
              <a:t>Architecture de la surveillance financière européenne</a:t>
            </a:r>
            <a:endParaRPr lang="fr-FR" sz="3200" dirty="0">
              <a:solidFill>
                <a:srgbClr val="C00000"/>
              </a:solidFill>
            </a:endParaRPr>
          </a:p>
        </p:txBody>
      </p:sp>
      <p:sp>
        <p:nvSpPr>
          <p:cNvPr id="3" name="Espace réservé du contenu 2"/>
          <p:cNvSpPr>
            <a:spLocks noGrp="1"/>
          </p:cNvSpPr>
          <p:nvPr>
            <p:ph idx="1"/>
          </p:nvPr>
        </p:nvSpPr>
        <p:spPr/>
        <p:txBody>
          <a:bodyPr/>
          <a:lstStyle/>
          <a:p>
            <a:r>
              <a:rPr lang="fr-FR" sz="2800" dirty="0" smtClean="0"/>
              <a:t>EIOPA (Autorité Européenne des Assurances et des Pensions Professionnelles)</a:t>
            </a:r>
          </a:p>
          <a:p>
            <a:r>
              <a:rPr lang="fr-FR" sz="2800" dirty="0" smtClean="0"/>
              <a:t>EBA (Autorité Bancaire Européenne)</a:t>
            </a:r>
          </a:p>
          <a:p>
            <a:r>
              <a:rPr lang="fr-FR" sz="2800" dirty="0" smtClean="0"/>
              <a:t>ESMA (Autorité Européenne des Marchés Financiers)</a:t>
            </a:r>
          </a:p>
          <a:p>
            <a:pPr>
              <a:buNone/>
            </a:pPr>
            <a:r>
              <a:rPr lang="fr-FR" sz="2800" dirty="0" smtClean="0"/>
              <a:t>Mise en œuvre des standards de Bâle III (Banques) et Solvabilité II (Assurances)</a:t>
            </a:r>
          </a:p>
          <a:p>
            <a:pPr>
              <a:buNone/>
            </a:pPr>
            <a:r>
              <a:rPr lang="fr-FR" sz="2800" dirty="0" smtClean="0"/>
              <a:t>Bâle III : Directive Européenne CRD4 (Capital </a:t>
            </a:r>
            <a:r>
              <a:rPr lang="fr-FR" sz="2800" dirty="0" err="1" smtClean="0"/>
              <a:t>Requirements</a:t>
            </a:r>
            <a:r>
              <a:rPr lang="fr-FR" sz="2800" dirty="0" smtClean="0"/>
              <a:t> Directive)</a:t>
            </a:r>
            <a:endParaRPr lang="fr-F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solidFill>
                  <a:srgbClr val="C00000"/>
                </a:solidFill>
              </a:rPr>
              <a:t>Renforcement de la réglementation des fonds propres (Pilier I)</a:t>
            </a:r>
            <a:endParaRPr lang="fr-FR" sz="3200" dirty="0">
              <a:solidFill>
                <a:srgbClr val="C00000"/>
              </a:solidFill>
            </a:endParaRPr>
          </a:p>
        </p:txBody>
      </p:sp>
      <p:sp>
        <p:nvSpPr>
          <p:cNvPr id="3" name="Espace réservé du contenu 2"/>
          <p:cNvSpPr>
            <a:spLocks noGrp="1"/>
          </p:cNvSpPr>
          <p:nvPr>
            <p:ph idx="1"/>
          </p:nvPr>
        </p:nvSpPr>
        <p:spPr>
          <a:xfrm>
            <a:off x="457200" y="1700808"/>
            <a:ext cx="8229600" cy="3886200"/>
          </a:xfrm>
        </p:spPr>
        <p:txBody>
          <a:bodyPr/>
          <a:lstStyle/>
          <a:p>
            <a:r>
              <a:rPr lang="fr-FR" sz="2400" dirty="0" smtClean="0"/>
              <a:t>Renforcement de la qualité du noyau dur des FP</a:t>
            </a:r>
          </a:p>
          <a:p>
            <a:pPr>
              <a:buFont typeface="Wingdings" pitchFamily="2" charset="2"/>
              <a:buChar char="Ø"/>
            </a:pPr>
            <a:r>
              <a:rPr lang="fr-FR" sz="2400" dirty="0" smtClean="0"/>
              <a:t>Définition plus restrictive des fonds propres de meilleure qualité (</a:t>
            </a:r>
            <a:r>
              <a:rPr lang="fr-FR" sz="2400" dirty="0" err="1" smtClean="0"/>
              <a:t>Core</a:t>
            </a:r>
            <a:r>
              <a:rPr lang="fr-FR" sz="2400" dirty="0" smtClean="0"/>
              <a:t> </a:t>
            </a:r>
            <a:r>
              <a:rPr lang="fr-FR" sz="2400" dirty="0" err="1" smtClean="0"/>
              <a:t>Tier</a:t>
            </a:r>
            <a:r>
              <a:rPr lang="fr-FR" sz="2400" dirty="0" smtClean="0"/>
              <a:t> 1) : accent sur les actions ordinaires dont le niveau minimal est porté de 2% à 4,5%</a:t>
            </a:r>
            <a:r>
              <a:rPr lang="en-US" sz="2400" dirty="0" smtClean="0"/>
              <a:t> des </a:t>
            </a:r>
            <a:r>
              <a:rPr lang="fr-FR" sz="2400" dirty="0" smtClean="0"/>
              <a:t>actifs pondérés des risques (APR)</a:t>
            </a:r>
          </a:p>
          <a:p>
            <a:pPr>
              <a:buFont typeface="Wingdings" pitchFamily="2" charset="2"/>
              <a:buChar char="Ø"/>
            </a:pPr>
            <a:r>
              <a:rPr lang="fr-FR" sz="2400" dirty="0" smtClean="0"/>
              <a:t>Ratio de solvabilité minimum (</a:t>
            </a:r>
            <a:r>
              <a:rPr lang="fr-FR" sz="2400" dirty="0" err="1" smtClean="0"/>
              <a:t>Tier</a:t>
            </a:r>
            <a:r>
              <a:rPr lang="fr-FR" sz="2400" dirty="0" smtClean="0"/>
              <a:t> 1) porté de 4% à 7% des APR</a:t>
            </a:r>
          </a:p>
          <a:p>
            <a:pPr>
              <a:buFont typeface="Wingdings" pitchFamily="2" charset="2"/>
              <a:buChar char="Ø"/>
            </a:pPr>
            <a:r>
              <a:rPr lang="fr-FR" sz="2400" dirty="0" smtClean="0"/>
              <a:t>Ratio de levier :</a:t>
            </a:r>
          </a:p>
          <a:p>
            <a:pPr>
              <a:buNone/>
            </a:pPr>
            <a:r>
              <a:rPr lang="fr-FR" sz="2400" dirty="0" smtClean="0"/>
              <a:t>Objectif : limiter le recours à l’effet de levier</a:t>
            </a:r>
          </a:p>
          <a:p>
            <a:pPr>
              <a:buNone/>
            </a:pPr>
            <a:r>
              <a:rPr lang="fr-FR" sz="2400" dirty="0" smtClean="0"/>
              <a:t>                                      </a:t>
            </a:r>
            <a:r>
              <a:rPr lang="fr-FR" sz="2400" u="sng" dirty="0" smtClean="0">
                <a:cs typeface="Times New Roman" pitchFamily="18" charset="0"/>
              </a:rPr>
              <a:t>Fonds propres          </a:t>
            </a:r>
            <a:r>
              <a:rPr lang="fr-FR" sz="2400" dirty="0" smtClean="0">
                <a:cs typeface="Times New Roman" pitchFamily="18" charset="0"/>
              </a:rPr>
              <a:t>          ≥   3% </a:t>
            </a:r>
            <a:endParaRPr lang="fr-FR" sz="2400" u="sng" dirty="0" smtClean="0"/>
          </a:p>
          <a:p>
            <a:pPr>
              <a:buNone/>
            </a:pPr>
            <a:r>
              <a:rPr lang="fr-FR" sz="2400" dirty="0" smtClean="0">
                <a:cs typeface="Times New Roman" pitchFamily="18" charset="0"/>
              </a:rPr>
              <a:t>                     Total actifs + expositions du Hors bilan</a:t>
            </a:r>
            <a:endParaRPr lang="fr-FR" sz="2400" dirty="0" smtClean="0"/>
          </a:p>
          <a:p>
            <a:endParaRPr lang="fr-FR" sz="2400" dirty="0" smtClean="0"/>
          </a:p>
          <a:p>
            <a:pPr>
              <a:buNone/>
            </a:pPr>
            <a:endParaRPr lang="fr-FR" dirty="0" smtClean="0"/>
          </a:p>
          <a:p>
            <a:pPr>
              <a:buNone/>
            </a:pPr>
            <a:endParaRPr lang="fr-FR" dirty="0" smtClean="0"/>
          </a:p>
          <a:p>
            <a:pPr>
              <a:buNone/>
            </a:pPr>
            <a:endParaRPr lang="fr-FR" dirty="0" smtClean="0"/>
          </a:p>
          <a:p>
            <a:pPr>
              <a:buNone/>
            </a:pP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solidFill>
                  <a:srgbClr val="C00000"/>
                </a:solidFill>
              </a:rPr>
              <a:t>Une meilleure appréciation des risques (Pilier II)</a:t>
            </a:r>
            <a:endParaRPr lang="fr-FR" sz="3200" dirty="0">
              <a:solidFill>
                <a:srgbClr val="C00000"/>
              </a:solidFill>
            </a:endParaRPr>
          </a:p>
        </p:txBody>
      </p:sp>
      <p:sp>
        <p:nvSpPr>
          <p:cNvPr id="3" name="Espace réservé du contenu 2"/>
          <p:cNvSpPr>
            <a:spLocks noGrp="1"/>
          </p:cNvSpPr>
          <p:nvPr>
            <p:ph idx="1"/>
          </p:nvPr>
        </p:nvSpPr>
        <p:spPr>
          <a:xfrm>
            <a:off x="457200" y="1628800"/>
            <a:ext cx="8229600" cy="3886200"/>
          </a:xfrm>
        </p:spPr>
        <p:txBody>
          <a:bodyPr/>
          <a:lstStyle/>
          <a:p>
            <a:pPr>
              <a:lnSpc>
                <a:spcPct val="90000"/>
              </a:lnSpc>
              <a:buFont typeface="Wingdings" pitchFamily="2" charset="2"/>
              <a:buChar char="Ø"/>
            </a:pPr>
            <a:r>
              <a:rPr lang="fr-FR" sz="2400" dirty="0" smtClean="0"/>
              <a:t>Constat : Prise en compte incorrecte des risques extr</a:t>
            </a:r>
            <a:r>
              <a:rPr lang="fr-FR" altLang="zh-CN" sz="2400" dirty="0" smtClean="0">
                <a:ea typeface="宋体" pitchFamily="2" charset="-122"/>
              </a:rPr>
              <a:t>ê</a:t>
            </a:r>
            <a:r>
              <a:rPr lang="fr-FR" sz="2400" dirty="0" smtClean="0"/>
              <a:t>mes</a:t>
            </a:r>
          </a:p>
          <a:p>
            <a:pPr>
              <a:lnSpc>
                <a:spcPct val="90000"/>
              </a:lnSpc>
              <a:spcBef>
                <a:spcPct val="60000"/>
              </a:spcBef>
              <a:buNone/>
            </a:pPr>
            <a:r>
              <a:rPr lang="fr-FR" sz="2400" dirty="0" smtClean="0">
                <a:solidFill>
                  <a:schemeClr val="bg2"/>
                </a:solidFill>
              </a:rPr>
              <a:t>	</a:t>
            </a:r>
            <a:r>
              <a:rPr lang="fr-FR" sz="2400" u="sng" dirty="0" smtClean="0"/>
              <a:t>Solutions</a:t>
            </a:r>
            <a:r>
              <a:rPr lang="fr-FR" sz="2400" dirty="0" smtClean="0"/>
              <a:t> : amélioration des modèles internes + mise en place de stress tests	                  </a:t>
            </a:r>
          </a:p>
          <a:p>
            <a:pPr>
              <a:lnSpc>
                <a:spcPct val="90000"/>
              </a:lnSpc>
              <a:spcBef>
                <a:spcPts val="1500"/>
              </a:spcBef>
              <a:buFont typeface="Wingdings" pitchFamily="2" charset="2"/>
              <a:buChar char="Ø"/>
            </a:pPr>
            <a:r>
              <a:rPr lang="fr-FR" sz="2400" dirty="0" smtClean="0"/>
              <a:t>Constat : rémunération excessive des personnes chargées de prendre des risques / celles chargées d’éviter d’en prendre</a:t>
            </a:r>
          </a:p>
          <a:p>
            <a:pPr>
              <a:lnSpc>
                <a:spcPct val="90000"/>
              </a:lnSpc>
              <a:spcBef>
                <a:spcPct val="60000"/>
              </a:spcBef>
              <a:buNone/>
            </a:pPr>
            <a:r>
              <a:rPr lang="fr-FR" sz="2400" dirty="0" smtClean="0"/>
              <a:t>	</a:t>
            </a:r>
            <a:r>
              <a:rPr lang="fr-FR" sz="2400" u="sng" dirty="0" smtClean="0"/>
              <a:t>Solutions</a:t>
            </a:r>
            <a:r>
              <a:rPr lang="fr-FR" sz="2400" dirty="0" smtClean="0"/>
              <a:t> : Proposition d’encadrement des rémunérations variables ; instauration d’une proportion entre les parties fixe et variable des rémunérations, paiement en titres pour au moins 50% de la rémunération variable, paiement étalé dans le temps</a:t>
            </a:r>
          </a:p>
          <a:p>
            <a:pPr>
              <a:buNone/>
            </a:pPr>
            <a:endParaRPr lang="fr-F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342900" lvl="0" indent="-342900">
              <a:spcBef>
                <a:spcPct val="20000"/>
              </a:spcBef>
            </a:pPr>
            <a:r>
              <a:rPr lang="fr-FR" sz="3200" dirty="0" smtClean="0">
                <a:solidFill>
                  <a:srgbClr val="C00000"/>
                </a:solidFill>
                <a:ea typeface="+mn-ea"/>
                <a:cs typeface="+mn-cs"/>
              </a:rPr>
              <a:t>Réglementation de la liquidité</a:t>
            </a:r>
            <a:r>
              <a:rPr lang="fr-FR" sz="2800" dirty="0" smtClean="0">
                <a:solidFill>
                  <a:srgbClr val="000000"/>
                </a:solidFill>
                <a:ea typeface="+mn-ea"/>
                <a:cs typeface="+mn-cs"/>
              </a:rPr>
              <a:t/>
            </a:r>
            <a:br>
              <a:rPr lang="fr-FR" sz="2800" dirty="0" smtClean="0">
                <a:solidFill>
                  <a:srgbClr val="000000"/>
                </a:solidFill>
                <a:ea typeface="+mn-ea"/>
                <a:cs typeface="+mn-cs"/>
              </a:rPr>
            </a:br>
            <a:endParaRPr lang="fr-FR" dirty="0"/>
          </a:p>
        </p:txBody>
      </p:sp>
      <p:sp>
        <p:nvSpPr>
          <p:cNvPr id="3" name="Espace réservé du contenu 2"/>
          <p:cNvSpPr>
            <a:spLocks noGrp="1"/>
          </p:cNvSpPr>
          <p:nvPr>
            <p:ph idx="1"/>
          </p:nvPr>
        </p:nvSpPr>
        <p:spPr>
          <a:xfrm>
            <a:off x="457200" y="1268760"/>
            <a:ext cx="8229600" cy="4598640"/>
          </a:xfrm>
        </p:spPr>
        <p:txBody>
          <a:bodyPr/>
          <a:lstStyle/>
          <a:p>
            <a:pPr lvl="0" algn="just">
              <a:lnSpc>
                <a:spcPct val="90000"/>
              </a:lnSpc>
              <a:spcAft>
                <a:spcPts val="700"/>
              </a:spcAft>
              <a:buClr>
                <a:srgbClr val="CC3300"/>
              </a:buClr>
              <a:buFont typeface="Wingdings" pitchFamily="2" charset="2"/>
              <a:buChar char="Ø"/>
            </a:pPr>
            <a:r>
              <a:rPr lang="fr-FR" sz="2400" kern="1200" dirty="0" smtClean="0">
                <a:solidFill>
                  <a:srgbClr val="000000"/>
                </a:solidFill>
                <a:latin typeface="Arial" charset="0"/>
              </a:rPr>
              <a:t>Constat: mauvaise appréhension du risque de liquidité</a:t>
            </a:r>
          </a:p>
          <a:p>
            <a:pPr lvl="0" algn="just">
              <a:lnSpc>
                <a:spcPct val="90000"/>
              </a:lnSpc>
              <a:spcAft>
                <a:spcPts val="700"/>
              </a:spcAft>
              <a:buClr>
                <a:srgbClr val="CC3300"/>
              </a:buClr>
              <a:buNone/>
            </a:pPr>
            <a:r>
              <a:rPr lang="fr-FR" sz="2400" kern="1200" dirty="0" smtClean="0">
                <a:solidFill>
                  <a:srgbClr val="000000"/>
                </a:solidFill>
                <a:latin typeface="Arial" charset="0"/>
              </a:rPr>
              <a:t>Des exigences réglementaires insuffisantes</a:t>
            </a:r>
          </a:p>
          <a:p>
            <a:pPr lvl="0" algn="just">
              <a:lnSpc>
                <a:spcPct val="90000"/>
              </a:lnSpc>
              <a:spcAft>
                <a:spcPts val="700"/>
              </a:spcAft>
              <a:buClr>
                <a:srgbClr val="CC3300"/>
              </a:buClr>
              <a:buNone/>
            </a:pPr>
            <a:r>
              <a:rPr lang="fr-FR" sz="2400" u="sng" kern="1200" dirty="0" smtClean="0">
                <a:latin typeface="Arial" charset="0"/>
              </a:rPr>
              <a:t>Solutions</a:t>
            </a:r>
            <a:r>
              <a:rPr lang="fr-FR" sz="2400" kern="1200" dirty="0" smtClean="0">
                <a:latin typeface="Arial" charset="0"/>
              </a:rPr>
              <a:t> : création de deux ratios de liquidité avec les nouveaux accords de Bâle III : LCR et NSFR</a:t>
            </a:r>
          </a:p>
          <a:p>
            <a:pPr lvl="0" algn="just">
              <a:lnSpc>
                <a:spcPct val="90000"/>
              </a:lnSpc>
              <a:spcAft>
                <a:spcPts val="700"/>
              </a:spcAft>
              <a:buClr>
                <a:srgbClr val="CC3300"/>
              </a:buClr>
              <a:buNone/>
            </a:pPr>
            <a:r>
              <a:rPr lang="fr-FR" sz="2400" kern="1200" dirty="0" smtClean="0">
                <a:latin typeface="Arial" charset="0"/>
              </a:rPr>
              <a:t>1/ le « </a:t>
            </a:r>
            <a:r>
              <a:rPr lang="fr-FR" sz="2400" kern="1200" dirty="0" err="1" smtClean="0">
                <a:latin typeface="Arial" charset="0"/>
              </a:rPr>
              <a:t>liquidity</a:t>
            </a:r>
            <a:r>
              <a:rPr lang="fr-FR" sz="2400" kern="1200" dirty="0" smtClean="0">
                <a:latin typeface="Arial" charset="0"/>
              </a:rPr>
              <a:t> </a:t>
            </a:r>
            <a:r>
              <a:rPr lang="fr-FR" sz="2400" kern="1200" dirty="0" err="1" smtClean="0">
                <a:latin typeface="Arial" charset="0"/>
              </a:rPr>
              <a:t>coverage</a:t>
            </a:r>
            <a:r>
              <a:rPr lang="fr-FR" sz="2400" kern="1200" dirty="0" smtClean="0">
                <a:latin typeface="Arial" charset="0"/>
              </a:rPr>
              <a:t> ratio » (LCR) (Mise en place prévue 2015)</a:t>
            </a:r>
          </a:p>
          <a:p>
            <a:pPr lvl="0" algn="just">
              <a:lnSpc>
                <a:spcPct val="90000"/>
              </a:lnSpc>
              <a:spcAft>
                <a:spcPts val="700"/>
              </a:spcAft>
              <a:buClr>
                <a:srgbClr val="CC3300"/>
              </a:buClr>
              <a:buNone/>
            </a:pPr>
            <a:r>
              <a:rPr lang="fr-FR" sz="2400" kern="1200" dirty="0" smtClean="0">
                <a:latin typeface="Arial" charset="0"/>
              </a:rPr>
              <a:t>Objectif : permettre à la banque de faire face à un choc de liquidité soudain</a:t>
            </a:r>
          </a:p>
          <a:p>
            <a:pPr lvl="0" algn="just">
              <a:lnSpc>
                <a:spcPct val="90000"/>
              </a:lnSpc>
              <a:spcBef>
                <a:spcPct val="0"/>
              </a:spcBef>
              <a:buClr>
                <a:srgbClr val="CC3300"/>
              </a:buClr>
              <a:buFont typeface="Symbol" pitchFamily="18" charset="2"/>
              <a:buChar char="Þ"/>
            </a:pPr>
            <a:r>
              <a:rPr lang="fr-FR" sz="2400" kern="1200" dirty="0" smtClean="0">
                <a:latin typeface="Arial" charset="0"/>
              </a:rPr>
              <a:t>Réserves de liquidité doivent être supérieures aux fuites de liquidité</a:t>
            </a:r>
          </a:p>
          <a:p>
            <a:pPr lvl="0" algn="just">
              <a:lnSpc>
                <a:spcPct val="90000"/>
              </a:lnSpc>
              <a:spcBef>
                <a:spcPct val="0"/>
              </a:spcBef>
              <a:buClr>
                <a:srgbClr val="CC3300"/>
              </a:buClr>
              <a:buNone/>
            </a:pPr>
            <a:r>
              <a:rPr lang="fr-FR" sz="2400" u="sng" kern="1200" dirty="0" smtClean="0">
                <a:latin typeface="Arial" charset="0"/>
              </a:rPr>
              <a:t>           Stock des actifs hautement liquides</a:t>
            </a:r>
            <a:r>
              <a:rPr lang="fr-FR" sz="2400" kern="1200" dirty="0" smtClean="0">
                <a:latin typeface="Arial" charset="0"/>
              </a:rPr>
              <a:t> &gt; 100%   </a:t>
            </a:r>
            <a:br>
              <a:rPr lang="fr-FR" sz="2400" kern="1200" dirty="0" smtClean="0">
                <a:latin typeface="Arial" charset="0"/>
              </a:rPr>
            </a:br>
            <a:r>
              <a:rPr lang="fr-FR" sz="2400" kern="1200" dirty="0" smtClean="0">
                <a:latin typeface="Arial" charset="0"/>
              </a:rPr>
              <a:t>Sortie nette de cash sur une période de 30 jours</a:t>
            </a:r>
          </a:p>
          <a:p>
            <a:pPr lvl="0" algn="just">
              <a:lnSpc>
                <a:spcPct val="90000"/>
              </a:lnSpc>
              <a:spcBef>
                <a:spcPct val="0"/>
              </a:spcBef>
              <a:buClr>
                <a:srgbClr val="CC3300"/>
              </a:buClr>
              <a:buNone/>
            </a:pPr>
            <a:endParaRPr lang="fr-FR" sz="2400" kern="1200" dirty="0" smtClean="0">
              <a:latin typeface="Arial" charset="0"/>
            </a:endParaRPr>
          </a:p>
          <a:p>
            <a:pPr lvl="0" algn="just">
              <a:lnSpc>
                <a:spcPct val="90000"/>
              </a:lnSpc>
              <a:spcBef>
                <a:spcPct val="0"/>
              </a:spcBef>
              <a:buClr>
                <a:srgbClr val="CC3300"/>
              </a:buClr>
              <a:buNone/>
            </a:pPr>
            <a:endParaRPr lang="fr-FR" sz="2400" kern="1200" dirty="0" smtClean="0">
              <a:latin typeface="Arial" charset="0"/>
            </a:endParaRPr>
          </a:p>
          <a:p>
            <a:pPr lvl="0" algn="just">
              <a:lnSpc>
                <a:spcPct val="90000"/>
              </a:lnSpc>
              <a:spcBef>
                <a:spcPct val="0"/>
              </a:spcBef>
              <a:buClr>
                <a:srgbClr val="CC3300"/>
              </a:buClr>
              <a:buNone/>
            </a:pP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051"/>
          <p:cNvSpPr txBox="1">
            <a:spLocks noChangeArrowheads="1"/>
          </p:cNvSpPr>
          <p:nvPr/>
        </p:nvSpPr>
        <p:spPr bwMode="auto">
          <a:xfrm>
            <a:off x="179388" y="548680"/>
            <a:ext cx="8964612" cy="4695825"/>
          </a:xfrm>
          <a:prstGeom prst="rect">
            <a:avLst/>
          </a:prstGeom>
          <a:noFill/>
          <a:ln w="9525">
            <a:noFill/>
            <a:miter lim="800000"/>
            <a:headEnd/>
            <a:tailEnd/>
          </a:ln>
        </p:spPr>
        <p:txBody>
          <a:bodyPr/>
          <a:lstStyle/>
          <a:p>
            <a:pPr marL="342900" indent="-342900" algn="just" eaLnBrk="0" hangingPunct="0">
              <a:lnSpc>
                <a:spcPct val="90000"/>
              </a:lnSpc>
              <a:spcBef>
                <a:spcPct val="20000"/>
              </a:spcBef>
              <a:spcAft>
                <a:spcPts val="700"/>
              </a:spcAft>
              <a:buClr>
                <a:schemeClr val="bg2"/>
              </a:buClr>
              <a:buSzPct val="75000"/>
            </a:pPr>
            <a:r>
              <a:rPr lang="fr-FR" sz="2400" dirty="0"/>
              <a:t>2/ </a:t>
            </a:r>
            <a:r>
              <a:rPr lang="fr-FR" sz="2400" dirty="0" smtClean="0"/>
              <a:t>Le </a:t>
            </a:r>
            <a:r>
              <a:rPr lang="fr-FR" sz="2400" dirty="0"/>
              <a:t>« net stable </a:t>
            </a:r>
            <a:r>
              <a:rPr lang="fr-FR" sz="2400" dirty="0" err="1"/>
              <a:t>funding</a:t>
            </a:r>
            <a:r>
              <a:rPr lang="fr-FR" sz="2400" dirty="0"/>
              <a:t> ratio » (NSFR</a:t>
            </a:r>
            <a:r>
              <a:rPr lang="fr-FR" sz="2400" dirty="0" smtClean="0"/>
              <a:t>) (Mise en place 2018)</a:t>
            </a:r>
            <a:endParaRPr lang="fr-FR" sz="2400" dirty="0"/>
          </a:p>
          <a:p>
            <a:pPr marL="342900" indent="-342900" algn="just" eaLnBrk="0" hangingPunct="0">
              <a:lnSpc>
                <a:spcPct val="90000"/>
              </a:lnSpc>
              <a:spcBef>
                <a:spcPct val="20000"/>
              </a:spcBef>
              <a:spcAft>
                <a:spcPts val="700"/>
              </a:spcAft>
              <a:buClr>
                <a:schemeClr val="bg2"/>
              </a:buClr>
              <a:buSzPct val="75000"/>
            </a:pPr>
            <a:r>
              <a:rPr lang="fr-FR" sz="2400" dirty="0" smtClean="0"/>
              <a:t>Objectif : maîtriser l’activité de transformation (horizon temporel un an)</a:t>
            </a:r>
            <a:endParaRPr lang="fr-FR" sz="2400" dirty="0"/>
          </a:p>
          <a:p>
            <a:pPr marL="342900" indent="-342900" algn="just" eaLnBrk="0" hangingPunct="0">
              <a:lnSpc>
                <a:spcPct val="30000"/>
              </a:lnSpc>
              <a:spcBef>
                <a:spcPct val="20000"/>
              </a:spcBef>
              <a:spcAft>
                <a:spcPts val="700"/>
              </a:spcAft>
              <a:buClr>
                <a:schemeClr val="bg2"/>
              </a:buClr>
              <a:buSzPct val="75000"/>
            </a:pPr>
            <a:endParaRPr lang="fr-FR" sz="2400" dirty="0"/>
          </a:p>
          <a:p>
            <a:pPr marL="342900" indent="-342900"/>
            <a:r>
              <a:rPr lang="fr-FR" sz="2400" u="sng" dirty="0"/>
              <a:t>Montant des ressources stables disponibles</a:t>
            </a:r>
            <a:r>
              <a:rPr lang="fr-FR" sz="2400" dirty="0"/>
              <a:t>    &gt;   100%</a:t>
            </a:r>
          </a:p>
          <a:p>
            <a:pPr marL="342900" indent="-342900"/>
            <a:r>
              <a:rPr lang="fr-FR" sz="2400" dirty="0"/>
              <a:t>Montant des besoins en ressources stables</a:t>
            </a:r>
          </a:p>
          <a:p>
            <a:pPr marL="342900" indent="-342900" algn="just" eaLnBrk="0" hangingPunct="0">
              <a:lnSpc>
                <a:spcPct val="90000"/>
              </a:lnSpc>
              <a:buClr>
                <a:schemeClr val="bg2"/>
              </a:buClr>
              <a:buSzPct val="75000"/>
            </a:pPr>
            <a:endParaRPr lang="fr-FR" sz="2400" dirty="0"/>
          </a:p>
          <a:p>
            <a:pPr marL="342900" indent="-342900" eaLnBrk="0" hangingPunct="0">
              <a:spcAft>
                <a:spcPct val="50000"/>
              </a:spcAft>
              <a:buFontTx/>
              <a:buChar char="-"/>
            </a:pPr>
            <a:r>
              <a:rPr lang="fr-FR" sz="2400" dirty="0" smtClean="0">
                <a:ea typeface="Calibri" pitchFamily="34" charset="0"/>
                <a:cs typeface="Arial" charset="0"/>
              </a:rPr>
              <a:t>prêts </a:t>
            </a:r>
            <a:r>
              <a:rPr lang="fr-FR" sz="2400" dirty="0">
                <a:ea typeface="Calibri" pitchFamily="34" charset="0"/>
                <a:cs typeface="Arial" charset="0"/>
              </a:rPr>
              <a:t>aux entreprises &gt; 1 an devront être</a:t>
            </a:r>
            <a:r>
              <a:rPr lang="fr-FR" sz="2400" dirty="0">
                <a:cs typeface="Arial" charset="0"/>
              </a:rPr>
              <a:t> </a:t>
            </a:r>
            <a:r>
              <a:rPr lang="fr-FR" sz="2400" dirty="0"/>
              <a:t>couverts par un montant équivalent de ressources à plus d’un an</a:t>
            </a:r>
          </a:p>
          <a:p>
            <a:pPr marL="342900" indent="-342900">
              <a:spcAft>
                <a:spcPct val="50000"/>
              </a:spcAft>
              <a:buFontTx/>
              <a:buChar char="-"/>
            </a:pPr>
            <a:r>
              <a:rPr lang="fr-FR" sz="2400" dirty="0" smtClean="0"/>
              <a:t>prêts </a:t>
            </a:r>
            <a:r>
              <a:rPr lang="fr-FR" sz="2400" dirty="0"/>
              <a:t>aux entreprises &gt; 1 an</a:t>
            </a:r>
            <a:r>
              <a:rPr lang="fr-FR" dirty="0"/>
              <a:t> </a:t>
            </a:r>
            <a:r>
              <a:rPr lang="fr-FR" sz="2400" dirty="0"/>
              <a:t>devront être couverts à hauteur de 50 % par des ressources à plus d’un an</a:t>
            </a:r>
            <a:r>
              <a:rPr lang="fr-FR" dirty="0"/>
              <a:t> </a:t>
            </a:r>
          </a:p>
          <a:p>
            <a:pPr marL="342900" indent="-342900"/>
            <a:r>
              <a:rPr lang="fr-FR" sz="2400" dirty="0"/>
              <a:t>-  </a:t>
            </a:r>
            <a:r>
              <a:rPr lang="fr-FR" sz="2400" dirty="0" smtClean="0"/>
              <a:t> prêts </a:t>
            </a:r>
            <a:r>
              <a:rPr lang="fr-FR" sz="2400" dirty="0"/>
              <a:t>immobiliers aux ménages devront être couverts à hauteur de 65 % par des ressources à plus d’un an</a:t>
            </a:r>
          </a:p>
          <a:p>
            <a:pPr marL="342900" indent="-342900" algn="just" eaLnBrk="0" hangingPunct="0">
              <a:lnSpc>
                <a:spcPct val="90000"/>
              </a:lnSpc>
              <a:buClr>
                <a:schemeClr val="bg2"/>
              </a:buClr>
              <a:buSzPct val="75000"/>
            </a:pPr>
            <a:endParaRPr lang="fr-FR" sz="2400" dirty="0"/>
          </a:p>
          <a:p>
            <a:pPr marL="342900" indent="-342900" algn="just" eaLnBrk="0" hangingPunct="0">
              <a:lnSpc>
                <a:spcPct val="90000"/>
              </a:lnSpc>
              <a:buClr>
                <a:schemeClr val="bg2"/>
              </a:buClr>
              <a:buSzPct val="75000"/>
            </a:pPr>
            <a:r>
              <a:rPr lang="fr-FR" sz="2400" dirty="0" smtClean="0"/>
              <a:t>=&gt; En contradiction avec l’essence même de l’activité d’intermédiation bancaire ?</a:t>
            </a:r>
            <a:endParaRPr lang="fr-FR" sz="2400" dirty="0"/>
          </a:p>
          <a:p>
            <a:pPr marL="342900" indent="-342900" algn="just" eaLnBrk="0" hangingPunct="0">
              <a:lnSpc>
                <a:spcPct val="90000"/>
              </a:lnSpc>
              <a:buClr>
                <a:schemeClr val="bg2"/>
              </a:buClr>
              <a:buSzPct val="75000"/>
            </a:pPr>
            <a:endParaRPr lang="fr-FR" sz="2400" dirty="0"/>
          </a:p>
          <a:p>
            <a:pPr marL="342900" indent="-342900" algn="just" eaLnBrk="0" hangingPunct="0">
              <a:lnSpc>
                <a:spcPct val="90000"/>
              </a:lnSpc>
              <a:spcBef>
                <a:spcPct val="20000"/>
              </a:spcBef>
              <a:spcAft>
                <a:spcPts val="700"/>
              </a:spcAft>
              <a:buClr>
                <a:schemeClr val="bg2"/>
              </a:buClr>
              <a:buSzPct val="75000"/>
            </a:pPr>
            <a:endParaRPr lang="fr-FR" sz="2400" dirty="0">
              <a:solidFill>
                <a:srgbClr val="669900"/>
              </a:solidFill>
            </a:endParaRPr>
          </a:p>
          <a:p>
            <a:pPr marL="342900" indent="-342900" algn="just" eaLnBrk="0" hangingPunct="0">
              <a:lnSpc>
                <a:spcPct val="90000"/>
              </a:lnSpc>
              <a:spcBef>
                <a:spcPct val="20000"/>
              </a:spcBef>
              <a:spcAft>
                <a:spcPts val="700"/>
              </a:spcAft>
              <a:buClr>
                <a:schemeClr val="bg2"/>
              </a:buClr>
              <a:buSzPct val="75000"/>
            </a:pPr>
            <a:endParaRPr lang="fr-FR" sz="2400" dirty="0"/>
          </a:p>
          <a:p>
            <a:pPr marL="342900" indent="-342900" algn="just" eaLnBrk="0" hangingPunct="0">
              <a:lnSpc>
                <a:spcPct val="90000"/>
              </a:lnSpc>
              <a:spcBef>
                <a:spcPct val="20000"/>
              </a:spcBef>
              <a:spcAft>
                <a:spcPts val="700"/>
              </a:spcAft>
              <a:buClr>
                <a:schemeClr val="bg2"/>
              </a:buClr>
              <a:buSzPct val="75000"/>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Char char="Ø"/>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pPr>
            <a:endParaRPr lang="fr-FR" sz="2400" dirty="0"/>
          </a:p>
          <a:p>
            <a:pPr marL="342900" indent="-342900" algn="just" eaLnBrk="0" hangingPunct="0">
              <a:lnSpc>
                <a:spcPct val="90000"/>
              </a:lnSpc>
              <a:spcBef>
                <a:spcPct val="20000"/>
              </a:spcBef>
              <a:buClr>
                <a:schemeClr val="bg2"/>
              </a:buClr>
              <a:buSzPct val="75000"/>
            </a:pPr>
            <a:endParaRPr lang="fr-FR" sz="2400" dirty="0"/>
          </a:p>
          <a:p>
            <a:pPr marL="342900" indent="-342900" algn="just" eaLnBrk="0" hangingPunct="0">
              <a:lnSpc>
                <a:spcPct val="90000"/>
              </a:lnSpc>
              <a:spcBef>
                <a:spcPct val="20000"/>
              </a:spcBef>
              <a:buClr>
                <a:schemeClr val="bg2"/>
              </a:buClr>
              <a:buSzPct val="75000"/>
              <a:buFont typeface="Wingdings" pitchFamily="2" charset="2"/>
              <a:buChar char="Ø"/>
            </a:pPr>
            <a:endParaRPr lang="fr-FR" sz="2400" dirty="0"/>
          </a:p>
          <a:p>
            <a:pPr marL="342900" indent="-342900" algn="just" eaLnBrk="0" hangingPunct="0">
              <a:lnSpc>
                <a:spcPct val="90000"/>
              </a:lnSpc>
              <a:spcBef>
                <a:spcPct val="20000"/>
              </a:spcBef>
              <a:buClr>
                <a:schemeClr val="bg2"/>
              </a:buClr>
              <a:buSzPct val="75000"/>
              <a:buFont typeface="Wingdings" pitchFamily="2" charset="2"/>
              <a:buChar char="Ø"/>
            </a:pPr>
            <a:endParaRPr lang="fr-FR" sz="2400" dirty="0"/>
          </a:p>
          <a:p>
            <a:pPr marL="342900" indent="-342900" algn="just" eaLnBrk="0" hangingPunct="0">
              <a:lnSpc>
                <a:spcPct val="90000"/>
              </a:lnSpc>
              <a:spcBef>
                <a:spcPct val="20000"/>
              </a:spcBef>
              <a:buClr>
                <a:schemeClr val="bg2"/>
              </a:buClr>
              <a:buSzPct val="75000"/>
            </a:pPr>
            <a:r>
              <a:rPr lang="fr-FR" sz="2400" dirty="0"/>
              <a:t>	</a:t>
            </a:r>
          </a:p>
          <a:p>
            <a:pPr marL="342900" indent="-342900" eaLnBrk="0" hangingPunct="0">
              <a:lnSpc>
                <a:spcPct val="90000"/>
              </a:lnSpc>
              <a:spcBef>
                <a:spcPct val="20000"/>
              </a:spcBef>
              <a:buClr>
                <a:schemeClr val="bg2"/>
              </a:buClr>
              <a:buSzPct val="75000"/>
              <a:buFont typeface="Wingdings" pitchFamily="2" charset="2"/>
              <a:buNone/>
            </a:pPr>
            <a:endParaRPr lang="fr-FR" sz="2400" dirty="0"/>
          </a:p>
          <a:p>
            <a:pPr marL="342900" indent="-342900" eaLnBrk="0" hangingPunct="0">
              <a:lnSpc>
                <a:spcPct val="90000"/>
              </a:lnSpc>
              <a:spcBef>
                <a:spcPct val="20000"/>
              </a:spcBef>
              <a:buClr>
                <a:schemeClr val="bg2"/>
              </a:buClr>
              <a:buSzPct val="75000"/>
              <a:buFont typeface="Wingdings" pitchFamily="2" charset="2"/>
              <a:buNone/>
            </a:pPr>
            <a:endParaRPr lang="fr-FR" sz="2400" dirty="0"/>
          </a:p>
          <a:p>
            <a:pPr marL="342900" indent="-342900" eaLnBrk="0" hangingPunct="0">
              <a:lnSpc>
                <a:spcPct val="90000"/>
              </a:lnSpc>
              <a:spcBef>
                <a:spcPct val="20000"/>
              </a:spcBef>
              <a:buClr>
                <a:schemeClr val="bg2"/>
              </a:buClr>
              <a:buSzPct val="75000"/>
              <a:buFont typeface="Wingdings" pitchFamily="2" charset="2"/>
              <a:buNone/>
            </a:pPr>
            <a:endParaRPr lang="en-GB"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371600"/>
          </a:xfrm>
        </p:spPr>
        <p:txBody>
          <a:bodyPr/>
          <a:lstStyle/>
          <a:p>
            <a:r>
              <a:rPr lang="fr-FR" sz="3200" dirty="0" smtClean="0">
                <a:solidFill>
                  <a:srgbClr val="C00000"/>
                </a:solidFill>
              </a:rPr>
              <a:t>Prévention du risque systémique</a:t>
            </a:r>
            <a:endParaRPr lang="fr-FR" sz="3200" dirty="0">
              <a:solidFill>
                <a:srgbClr val="C00000"/>
              </a:solidFill>
            </a:endParaRPr>
          </a:p>
        </p:txBody>
      </p:sp>
      <p:sp>
        <p:nvSpPr>
          <p:cNvPr id="3" name="Espace réservé du contenu 2"/>
          <p:cNvSpPr>
            <a:spLocks noGrp="1"/>
          </p:cNvSpPr>
          <p:nvPr>
            <p:ph idx="1"/>
          </p:nvPr>
        </p:nvSpPr>
        <p:spPr>
          <a:xfrm>
            <a:off x="457200" y="1270992"/>
            <a:ext cx="8229600" cy="3886200"/>
          </a:xfrm>
        </p:spPr>
        <p:txBody>
          <a:bodyPr/>
          <a:lstStyle/>
          <a:p>
            <a:pPr lvl="0" algn="just">
              <a:lnSpc>
                <a:spcPct val="90000"/>
              </a:lnSpc>
              <a:spcAft>
                <a:spcPts val="700"/>
              </a:spcAft>
              <a:buClr>
                <a:srgbClr val="CC3300"/>
              </a:buClr>
              <a:buNone/>
            </a:pPr>
            <a:r>
              <a:rPr lang="fr-FR" sz="2400" kern="1200" dirty="0" smtClean="0">
                <a:solidFill>
                  <a:srgbClr val="000000"/>
                </a:solidFill>
                <a:latin typeface="Arial" charset="0"/>
              </a:rPr>
              <a:t>Traitement particulier pour les institutions dites systémiques SIFI (</a:t>
            </a:r>
            <a:r>
              <a:rPr lang="fr-FR" sz="2400" kern="1200" dirty="0" err="1" smtClean="0">
                <a:solidFill>
                  <a:srgbClr val="000000"/>
                </a:solidFill>
                <a:latin typeface="Arial" charset="0"/>
              </a:rPr>
              <a:t>Systematically</a:t>
            </a:r>
            <a:r>
              <a:rPr lang="fr-FR" sz="2400" kern="1200" dirty="0" smtClean="0">
                <a:solidFill>
                  <a:srgbClr val="000000"/>
                </a:solidFill>
                <a:latin typeface="Arial" charset="0"/>
              </a:rPr>
              <a:t> Important Financial Institutions) </a:t>
            </a:r>
          </a:p>
          <a:p>
            <a:pPr lvl="0" algn="just">
              <a:lnSpc>
                <a:spcPct val="90000"/>
              </a:lnSpc>
              <a:spcAft>
                <a:spcPts val="700"/>
              </a:spcAft>
              <a:buClr>
                <a:srgbClr val="CC3300"/>
              </a:buClr>
              <a:buNone/>
            </a:pPr>
            <a:r>
              <a:rPr lang="fr-FR" sz="2400" kern="1200" dirty="0" smtClean="0">
                <a:solidFill>
                  <a:srgbClr val="000000"/>
                </a:solidFill>
                <a:latin typeface="Arial" charset="0"/>
              </a:rPr>
              <a:t>- « Protégées » par le principe du </a:t>
            </a:r>
            <a:r>
              <a:rPr lang="fr-FR" sz="2400" kern="1200" dirty="0" err="1" smtClean="0">
                <a:solidFill>
                  <a:srgbClr val="000000"/>
                </a:solidFill>
                <a:latin typeface="Arial" charset="0"/>
              </a:rPr>
              <a:t>Too</a:t>
            </a:r>
            <a:r>
              <a:rPr lang="fr-FR" sz="2400" kern="1200" dirty="0" smtClean="0">
                <a:solidFill>
                  <a:srgbClr val="000000"/>
                </a:solidFill>
                <a:latin typeface="Arial" charset="0"/>
              </a:rPr>
              <a:t> </a:t>
            </a:r>
            <a:r>
              <a:rPr lang="fr-FR" sz="2400" kern="1200" dirty="0" err="1" smtClean="0">
                <a:solidFill>
                  <a:srgbClr val="000000"/>
                </a:solidFill>
                <a:latin typeface="Arial" charset="0"/>
              </a:rPr>
              <a:t>Big</a:t>
            </a:r>
            <a:r>
              <a:rPr lang="fr-FR" sz="2400" kern="1200" dirty="0" smtClean="0">
                <a:solidFill>
                  <a:srgbClr val="000000"/>
                </a:solidFill>
                <a:latin typeface="Arial" charset="0"/>
              </a:rPr>
              <a:t> to Fail (trop gros pour faire faillite) =&gt; Prise de risque excessive</a:t>
            </a:r>
          </a:p>
          <a:p>
            <a:pPr lvl="0" algn="just">
              <a:lnSpc>
                <a:spcPct val="90000"/>
              </a:lnSpc>
              <a:spcAft>
                <a:spcPts val="700"/>
              </a:spcAft>
              <a:buClr>
                <a:srgbClr val="CC3300"/>
              </a:buClr>
              <a:buNone/>
            </a:pPr>
            <a:r>
              <a:rPr lang="fr-FR" sz="2400" kern="1200" dirty="0" smtClean="0">
                <a:solidFill>
                  <a:srgbClr val="000000"/>
                </a:solidFill>
                <a:latin typeface="Arial" charset="0"/>
              </a:rPr>
              <a:t>-  Probl</a:t>
            </a:r>
            <a:r>
              <a:rPr lang="fr-FR" altLang="zh-CN" sz="2400" kern="1200" dirty="0" smtClean="0">
                <a:solidFill>
                  <a:srgbClr val="000000"/>
                </a:solidFill>
                <a:latin typeface="Arial" charset="0"/>
                <a:ea typeface="宋体" pitchFamily="2" charset="-122"/>
              </a:rPr>
              <a:t>è</a:t>
            </a:r>
            <a:r>
              <a:rPr lang="fr-FR" sz="2400" kern="1200" dirty="0" smtClean="0">
                <a:solidFill>
                  <a:srgbClr val="000000"/>
                </a:solidFill>
                <a:latin typeface="Arial" charset="0"/>
              </a:rPr>
              <a:t>me du </a:t>
            </a:r>
            <a:r>
              <a:rPr lang="en-US" sz="2400" kern="1200" dirty="0" err="1" smtClean="0">
                <a:solidFill>
                  <a:srgbClr val="000000"/>
                </a:solidFill>
                <a:latin typeface="Arial" charset="0"/>
              </a:rPr>
              <a:t>démantèlement</a:t>
            </a:r>
            <a:r>
              <a:rPr lang="en-US" sz="2400" kern="1200" dirty="0" smtClean="0">
                <a:solidFill>
                  <a:srgbClr val="000000"/>
                </a:solidFill>
                <a:latin typeface="Arial" charset="0"/>
              </a:rPr>
              <a:t> des grosses</a:t>
            </a:r>
            <a:r>
              <a:rPr lang="fr-FR" sz="2400" kern="1200" dirty="0" smtClean="0">
                <a:solidFill>
                  <a:srgbClr val="000000"/>
                </a:solidFill>
                <a:latin typeface="Arial" charset="0"/>
              </a:rPr>
              <a:t> institutions présentant une structure juridique complexe, activités diversifiées à l’échelle internationale</a:t>
            </a:r>
          </a:p>
          <a:p>
            <a:pPr lvl="0" algn="just">
              <a:lnSpc>
                <a:spcPct val="90000"/>
              </a:lnSpc>
              <a:spcAft>
                <a:spcPts val="700"/>
              </a:spcAft>
              <a:buClr>
                <a:srgbClr val="CC3300"/>
              </a:buClr>
              <a:buNone/>
            </a:pPr>
            <a:r>
              <a:rPr lang="fr-FR" sz="2400" kern="1200" dirty="0" smtClean="0">
                <a:solidFill>
                  <a:srgbClr val="000000"/>
                </a:solidFill>
                <a:latin typeface="Arial" charset="0"/>
              </a:rPr>
              <a:t>   (Ex : </a:t>
            </a:r>
            <a:r>
              <a:rPr lang="fr-FR" sz="2400" kern="1200" dirty="0" err="1" smtClean="0">
                <a:solidFill>
                  <a:srgbClr val="000000"/>
                </a:solidFill>
                <a:latin typeface="Arial" charset="0"/>
              </a:rPr>
              <a:t>Lehman</a:t>
            </a:r>
            <a:r>
              <a:rPr lang="fr-FR" sz="2400" kern="1200" dirty="0" smtClean="0">
                <a:solidFill>
                  <a:srgbClr val="000000"/>
                </a:solidFill>
                <a:latin typeface="Arial" charset="0"/>
              </a:rPr>
              <a:t> </a:t>
            </a:r>
            <a:r>
              <a:rPr lang="fr-FR" sz="2400" kern="1200" dirty="0" err="1" smtClean="0">
                <a:solidFill>
                  <a:srgbClr val="000000"/>
                </a:solidFill>
                <a:latin typeface="Arial" charset="0"/>
              </a:rPr>
              <a:t>Brothers</a:t>
            </a:r>
            <a:r>
              <a:rPr lang="fr-FR" sz="2400" kern="1200" dirty="0" smtClean="0">
                <a:solidFill>
                  <a:srgbClr val="000000"/>
                </a:solidFill>
                <a:latin typeface="Arial" charset="0"/>
              </a:rPr>
              <a:t>)</a:t>
            </a:r>
          </a:p>
          <a:p>
            <a:pPr lvl="0" algn="just">
              <a:lnSpc>
                <a:spcPct val="90000"/>
              </a:lnSpc>
              <a:spcAft>
                <a:spcPts val="700"/>
              </a:spcAft>
              <a:buClr>
                <a:srgbClr val="CC3300"/>
              </a:buClr>
              <a:buNone/>
            </a:pPr>
            <a:r>
              <a:rPr lang="fr-FR" sz="2400" kern="1200" dirty="0" smtClean="0">
                <a:solidFill>
                  <a:srgbClr val="000000"/>
                </a:solidFill>
                <a:latin typeface="Arial" charset="0"/>
              </a:rPr>
              <a:t>=&gt; Méthodologie d‘identification des grandes banques systémiques et établissement d’une première liste des institutions financières internationales d’importance systémique (27 dont 4 groupes bancaires français, BPCE, BNPP, CA et SG)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3886200"/>
          </a:xfrm>
        </p:spPr>
        <p:txBody>
          <a:bodyPr/>
          <a:lstStyle/>
          <a:p>
            <a:pPr lvl="0" algn="just">
              <a:lnSpc>
                <a:spcPct val="90000"/>
              </a:lnSpc>
              <a:spcAft>
                <a:spcPts val="700"/>
              </a:spcAft>
              <a:buClr>
                <a:srgbClr val="CC3300"/>
              </a:buClr>
              <a:buNone/>
            </a:pPr>
            <a:r>
              <a:rPr lang="fr-FR" sz="2800" u="sng" kern="1200" dirty="0" smtClean="0"/>
              <a:t>Solutions :</a:t>
            </a:r>
          </a:p>
          <a:p>
            <a:pPr lvl="0" algn="just">
              <a:lnSpc>
                <a:spcPct val="90000"/>
              </a:lnSpc>
              <a:spcAft>
                <a:spcPts val="700"/>
              </a:spcAft>
              <a:buClr>
                <a:srgbClr val="CC3300"/>
              </a:buClr>
              <a:buFont typeface="Wingdings" pitchFamily="2" charset="2"/>
              <a:buChar char="Ø"/>
            </a:pPr>
            <a:r>
              <a:rPr lang="en-US" sz="2800" kern="1200" dirty="0" smtClean="0"/>
              <a:t>Application </a:t>
            </a:r>
            <a:r>
              <a:rPr lang="en-US" sz="2800" kern="1200" dirty="0" err="1" smtClean="0"/>
              <a:t>d’une</a:t>
            </a:r>
            <a:r>
              <a:rPr lang="en-US" sz="2800" kern="1200" dirty="0" smtClean="0"/>
              <a:t> </a:t>
            </a:r>
            <a:r>
              <a:rPr lang="en-US" sz="2800" kern="1200" dirty="0" err="1" smtClean="0"/>
              <a:t>surchage</a:t>
            </a:r>
            <a:r>
              <a:rPr lang="en-US" sz="2800" kern="1200" dirty="0" smtClean="0"/>
              <a:t> </a:t>
            </a:r>
            <a:r>
              <a:rPr lang="en-US" sz="2800" kern="1200" dirty="0" err="1" smtClean="0"/>
              <a:t>d’exigence</a:t>
            </a:r>
            <a:r>
              <a:rPr lang="en-US" sz="2800" kern="1200" dirty="0" smtClean="0"/>
              <a:t> de </a:t>
            </a:r>
            <a:r>
              <a:rPr lang="en-US" sz="2800" kern="1200" dirty="0" err="1" smtClean="0"/>
              <a:t>fonds</a:t>
            </a:r>
            <a:r>
              <a:rPr lang="en-US" sz="2800" kern="1200" dirty="0" smtClean="0"/>
              <a:t> </a:t>
            </a:r>
            <a:r>
              <a:rPr lang="en-US" sz="2800" kern="1200" dirty="0" err="1" smtClean="0"/>
              <a:t>propres</a:t>
            </a:r>
            <a:r>
              <a:rPr lang="en-US" sz="2800" kern="1200" dirty="0" smtClean="0"/>
              <a:t> (extra capital buffer) (</a:t>
            </a:r>
            <a:r>
              <a:rPr lang="en-US" sz="2800" kern="1200" dirty="0" err="1" smtClean="0"/>
              <a:t>Mise</a:t>
            </a:r>
            <a:r>
              <a:rPr lang="en-US" sz="2800" kern="1200" dirty="0" smtClean="0"/>
              <a:t> en oeuvre progressive entre 2016-2019)</a:t>
            </a:r>
          </a:p>
          <a:p>
            <a:pPr lvl="0" algn="just">
              <a:lnSpc>
                <a:spcPct val="90000"/>
              </a:lnSpc>
              <a:spcAft>
                <a:spcPts val="700"/>
              </a:spcAft>
              <a:buClr>
                <a:srgbClr val="CC3300"/>
              </a:buClr>
              <a:buFont typeface="Wingdings" pitchFamily="2" charset="2"/>
              <a:buChar char="Ø"/>
            </a:pPr>
            <a:r>
              <a:rPr lang="en-US" sz="2800" kern="1200" dirty="0" smtClean="0"/>
              <a:t>Forcer les </a:t>
            </a:r>
            <a:r>
              <a:rPr lang="en-US" sz="2800" kern="1200" dirty="0" err="1" smtClean="0"/>
              <a:t>établissements</a:t>
            </a:r>
            <a:r>
              <a:rPr lang="en-US" sz="2800" kern="1200" dirty="0" smtClean="0"/>
              <a:t> </a:t>
            </a:r>
            <a:r>
              <a:rPr lang="en-US" sz="2800" kern="1200" dirty="0" err="1" smtClean="0"/>
              <a:t>bancaires</a:t>
            </a:r>
            <a:r>
              <a:rPr lang="en-US" sz="2800" kern="1200" dirty="0" smtClean="0"/>
              <a:t> à clarifier </a:t>
            </a:r>
            <a:r>
              <a:rPr lang="en-US" sz="2800" kern="1200" dirty="0" err="1" smtClean="0"/>
              <a:t>dans</a:t>
            </a:r>
            <a:r>
              <a:rPr lang="en-US" sz="2800" kern="1200" dirty="0" smtClean="0"/>
              <a:t> un document </a:t>
            </a:r>
            <a:r>
              <a:rPr lang="en-US" sz="2800" kern="1200" dirty="0" err="1" smtClean="0"/>
              <a:t>l'ensemble</a:t>
            </a:r>
            <a:r>
              <a:rPr lang="en-US" sz="2800" kern="1200" dirty="0" smtClean="0"/>
              <a:t> de </a:t>
            </a:r>
            <a:r>
              <a:rPr lang="en-US" sz="2800" kern="1200" dirty="0" err="1" smtClean="0"/>
              <a:t>leur</a:t>
            </a:r>
            <a:r>
              <a:rPr lang="en-US" sz="2800" kern="1200" dirty="0" smtClean="0"/>
              <a:t> structure </a:t>
            </a:r>
            <a:r>
              <a:rPr lang="en-US" sz="2800" kern="1200" dirty="0" err="1" smtClean="0"/>
              <a:t>capitalistique</a:t>
            </a:r>
            <a:r>
              <a:rPr lang="en-US" sz="2800" kern="1200" dirty="0" smtClean="0"/>
              <a:t>, </a:t>
            </a:r>
            <a:r>
              <a:rPr lang="en-US" sz="2800" kern="1200" dirty="0" err="1" smtClean="0"/>
              <a:t>afin</a:t>
            </a:r>
            <a:r>
              <a:rPr lang="en-US" sz="2800" kern="1200" dirty="0" smtClean="0"/>
              <a:t> de </a:t>
            </a:r>
            <a:r>
              <a:rPr lang="en-US" sz="2800" kern="1200" dirty="0" err="1" smtClean="0"/>
              <a:t>permettre</a:t>
            </a:r>
            <a:r>
              <a:rPr lang="en-US" sz="2800" kern="1200" dirty="0" smtClean="0"/>
              <a:t> un dénouement </a:t>
            </a:r>
            <a:r>
              <a:rPr lang="en-US" sz="2800" kern="1200" dirty="0" err="1" smtClean="0"/>
              <a:t>rapide</a:t>
            </a:r>
            <a:r>
              <a:rPr lang="en-US" sz="2800" kern="1200" dirty="0" smtClean="0"/>
              <a:t> de </a:t>
            </a:r>
            <a:r>
              <a:rPr lang="en-US" sz="2800" kern="1200" dirty="0" err="1" smtClean="0"/>
              <a:t>l'ensemble</a:t>
            </a:r>
            <a:r>
              <a:rPr lang="en-US" sz="2800" kern="1200" dirty="0" smtClean="0"/>
              <a:t> des transactions en </a:t>
            </a:r>
            <a:r>
              <a:rPr lang="en-US" sz="2800" kern="1200" dirty="0" err="1" smtClean="0"/>
              <a:t>cas</a:t>
            </a:r>
            <a:r>
              <a:rPr lang="en-US" sz="2800" kern="1200" dirty="0" smtClean="0"/>
              <a:t> de </a:t>
            </a:r>
            <a:r>
              <a:rPr lang="en-US" sz="2800" kern="1200" dirty="0" err="1" smtClean="0"/>
              <a:t>faillite</a:t>
            </a:r>
            <a:r>
              <a:rPr lang="en-US" sz="2800" kern="1200" dirty="0" smtClean="0"/>
              <a:t>: constitution de testaments (</a:t>
            </a:r>
            <a:r>
              <a:rPr lang="en-US" sz="2800" i="1" kern="1200" dirty="0" smtClean="0"/>
              <a:t>living wills</a:t>
            </a:r>
            <a:r>
              <a:rPr lang="en-US" sz="2800" kern="1200" dirty="0" smtClean="0"/>
              <a:t>) </a:t>
            </a:r>
            <a:r>
              <a:rPr lang="en-US" sz="2800" kern="1200" dirty="0" err="1" smtClean="0"/>
              <a:t>utilisés</a:t>
            </a:r>
            <a:r>
              <a:rPr lang="en-US" sz="2800" kern="1200" dirty="0" smtClean="0"/>
              <a:t> </a:t>
            </a:r>
            <a:r>
              <a:rPr lang="en-US" sz="2800" kern="1200" dirty="0" err="1" smtClean="0"/>
              <a:t>qu'en</a:t>
            </a:r>
            <a:r>
              <a:rPr lang="en-US" sz="2800" kern="1200" dirty="0" smtClean="0"/>
              <a:t> </a:t>
            </a:r>
            <a:r>
              <a:rPr lang="en-US" sz="2800" kern="1200" dirty="0" err="1" smtClean="0"/>
              <a:t>cas</a:t>
            </a:r>
            <a:r>
              <a:rPr lang="en-US" sz="2800" kern="1200" dirty="0" smtClean="0"/>
              <a:t> de </a:t>
            </a:r>
            <a:r>
              <a:rPr lang="en-US" sz="2800" kern="1200" dirty="0" err="1" smtClean="0"/>
              <a:t>problème</a:t>
            </a:r>
            <a:r>
              <a:rPr lang="en-US" sz="2800" kern="1200" dirty="0" smtClean="0"/>
              <a:t>.</a:t>
            </a:r>
          </a:p>
          <a:p>
            <a:pPr lvl="0" algn="just">
              <a:lnSpc>
                <a:spcPct val="90000"/>
              </a:lnSpc>
              <a:spcAft>
                <a:spcPts val="700"/>
              </a:spcAft>
              <a:buClr>
                <a:srgbClr val="CC3300"/>
              </a:buClr>
              <a:buNone/>
            </a:pPr>
            <a:endParaRPr lang="fr-FR" sz="2800" dirty="0" smtClean="0"/>
          </a:p>
          <a:p>
            <a:pPr>
              <a:buNone/>
            </a:pPr>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solidFill>
                  <a:srgbClr val="CC3300"/>
                </a:solidFill>
              </a:rPr>
              <a:t>Une opposition forte des banques américaines </a:t>
            </a:r>
            <a:endParaRPr lang="fr-FR" sz="3200" dirty="0"/>
          </a:p>
        </p:txBody>
      </p:sp>
      <p:sp>
        <p:nvSpPr>
          <p:cNvPr id="3" name="Espace réservé du contenu 2"/>
          <p:cNvSpPr>
            <a:spLocks noGrp="1"/>
          </p:cNvSpPr>
          <p:nvPr>
            <p:ph idx="1"/>
          </p:nvPr>
        </p:nvSpPr>
        <p:spPr>
          <a:xfrm>
            <a:off x="457200" y="1847056"/>
            <a:ext cx="8229600" cy="3886200"/>
          </a:xfrm>
        </p:spPr>
        <p:txBody>
          <a:bodyPr/>
          <a:lstStyle/>
          <a:p>
            <a:r>
              <a:rPr lang="fr-FR" sz="2400" dirty="0" smtClean="0"/>
              <a:t>Opposition des banques américaines (et d’une partie des Réserves Fédérales) :</a:t>
            </a:r>
          </a:p>
          <a:p>
            <a:pPr>
              <a:buFont typeface="Wingdings" pitchFamily="2" charset="2"/>
              <a:buChar char="Ø"/>
            </a:pPr>
            <a:r>
              <a:rPr lang="fr-FR" sz="2400" dirty="0" smtClean="0"/>
              <a:t>Structure du système bancaire américain: </a:t>
            </a:r>
            <a:r>
              <a:rPr lang="fr-FR" sz="2400" dirty="0" err="1" smtClean="0"/>
              <a:t>co-existence</a:t>
            </a:r>
            <a:r>
              <a:rPr lang="fr-FR" sz="2400" dirty="0" smtClean="0"/>
              <a:t> de géants (TA&gt;50 milliards USD) et de petites banques locales (</a:t>
            </a:r>
            <a:r>
              <a:rPr lang="fr-FR" sz="2400" dirty="0" err="1" smtClean="0"/>
              <a:t>community</a:t>
            </a:r>
            <a:r>
              <a:rPr lang="fr-FR" sz="2400" dirty="0" smtClean="0"/>
              <a:t> </a:t>
            </a:r>
            <a:r>
              <a:rPr lang="fr-FR" sz="2400" dirty="0" err="1" smtClean="0"/>
              <a:t>banks</a:t>
            </a:r>
            <a:r>
              <a:rPr lang="fr-FR" sz="2400" dirty="0" smtClean="0"/>
              <a:t>) :</a:t>
            </a:r>
          </a:p>
          <a:p>
            <a:pPr>
              <a:buFont typeface="Wingdings" pitchFamily="2" charset="2"/>
              <a:buChar char="Ø"/>
            </a:pPr>
            <a:r>
              <a:rPr lang="fr-FR" sz="2400" dirty="0" smtClean="0"/>
              <a:t>Une opposition commune mais des réalités différentes (extra capital buffer </a:t>
            </a:r>
            <a:r>
              <a:rPr lang="fr-FR" sz="2400" i="1" dirty="0" smtClean="0"/>
              <a:t>versus </a:t>
            </a:r>
            <a:r>
              <a:rPr lang="fr-FR" sz="2400" dirty="0" smtClean="0"/>
              <a:t>complexité de mise en œuvre)</a:t>
            </a:r>
          </a:p>
          <a:p>
            <a:pPr>
              <a:buNone/>
            </a:pPr>
            <a:r>
              <a:rPr lang="fr-FR" sz="2400" dirty="0" smtClean="0"/>
              <a:t>=&gt; Obtention d’un délai dans la mise en place de Bâle III</a:t>
            </a:r>
          </a:p>
          <a:p>
            <a:pPr>
              <a:buNone/>
            </a:pPr>
            <a:endParaRPr lang="fr-F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solidFill>
                  <a:srgbClr val="CC3300"/>
                </a:solidFill>
              </a:rPr>
              <a:t>Des tensions également en Europe</a:t>
            </a:r>
            <a:endParaRPr lang="fr-FR" sz="3200" dirty="0"/>
          </a:p>
        </p:txBody>
      </p:sp>
      <p:sp>
        <p:nvSpPr>
          <p:cNvPr id="3" name="Espace réservé du contenu 2"/>
          <p:cNvSpPr>
            <a:spLocks noGrp="1"/>
          </p:cNvSpPr>
          <p:nvPr>
            <p:ph idx="1"/>
          </p:nvPr>
        </p:nvSpPr>
        <p:spPr/>
        <p:txBody>
          <a:bodyPr/>
          <a:lstStyle/>
          <a:p>
            <a:r>
              <a:rPr lang="fr-FR" sz="2800" dirty="0" smtClean="0"/>
              <a:t>Difficultés en Europe: discussion autour de la transcription des principes de Bâle III entre les ministres des Finances européens et la CE</a:t>
            </a:r>
          </a:p>
          <a:p>
            <a:pPr>
              <a:buFont typeface="Wingdings" pitchFamily="2" charset="2"/>
              <a:buChar char="Ø"/>
            </a:pPr>
            <a:r>
              <a:rPr lang="fr-FR" sz="2800" dirty="0" smtClean="0"/>
              <a:t>Flexibilité accordée à chaque Etat concernant le montant de capital additionnel </a:t>
            </a:r>
          </a:p>
          <a:p>
            <a:pPr>
              <a:buFont typeface="Wingdings" pitchFamily="2" charset="2"/>
              <a:buChar char="Ø"/>
            </a:pPr>
            <a:r>
              <a:rPr lang="fr-FR" sz="2800" dirty="0" smtClean="0"/>
              <a:t>Bonus : rapport part variable/fixe</a:t>
            </a:r>
          </a:p>
          <a:p>
            <a:pPr>
              <a:buNone/>
            </a:pPr>
            <a:endParaRPr lang="fr-FR" sz="2800" dirty="0" smtClean="0"/>
          </a:p>
          <a:p>
            <a:r>
              <a:rPr lang="fr-FR" sz="2800" dirty="0" smtClean="0"/>
              <a:t>Disparités des réglementations nationales</a:t>
            </a:r>
          </a:p>
          <a:p>
            <a:pPr>
              <a:buNone/>
            </a:pPr>
            <a:endParaRPr lang="fr-FR" sz="2800" dirty="0" smtClean="0"/>
          </a:p>
          <a:p>
            <a:pPr>
              <a:buNone/>
            </a:pP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solidFill>
                  <a:srgbClr val="C00000"/>
                </a:solidFill>
              </a:rPr>
              <a:t>Vers quelle réforme des agences de notation ?</a:t>
            </a:r>
          </a:p>
        </p:txBody>
      </p:sp>
      <p:sp>
        <p:nvSpPr>
          <p:cNvPr id="3" name="Espace réservé du contenu 2"/>
          <p:cNvSpPr>
            <a:spLocks noGrp="1"/>
          </p:cNvSpPr>
          <p:nvPr>
            <p:ph idx="1"/>
          </p:nvPr>
        </p:nvSpPr>
        <p:spPr>
          <a:xfrm>
            <a:off x="457200" y="1700808"/>
            <a:ext cx="8229600" cy="4248472"/>
          </a:xfrm>
        </p:spPr>
        <p:txBody>
          <a:bodyPr/>
          <a:lstStyle/>
          <a:p>
            <a:pPr lvl="0" algn="just">
              <a:lnSpc>
                <a:spcPct val="90000"/>
              </a:lnSpc>
              <a:spcAft>
                <a:spcPts val="100"/>
              </a:spcAft>
              <a:buClr>
                <a:srgbClr val="CC3300"/>
              </a:buClr>
              <a:buFontTx/>
              <a:buChar char="-"/>
            </a:pPr>
            <a:r>
              <a:rPr lang="fr-FR" sz="2400" dirty="0" smtClean="0"/>
              <a:t>Rappel</a:t>
            </a:r>
            <a:r>
              <a:rPr lang="fr-FR" sz="2800" dirty="0" smtClean="0"/>
              <a:t> : </a:t>
            </a:r>
            <a:r>
              <a:rPr lang="fr-FR" sz="2400" kern="1200" dirty="0" smtClean="0">
                <a:solidFill>
                  <a:srgbClr val="000000"/>
                </a:solidFill>
                <a:latin typeface="Arial" charset="0"/>
              </a:rPr>
              <a:t>Marché peu concurrentiel dominé par 2 agences américaines (Moody’s et Standard &amp; </a:t>
            </a:r>
            <a:r>
              <a:rPr lang="fr-FR" sz="2400" kern="1200" dirty="0" err="1" smtClean="0">
                <a:solidFill>
                  <a:srgbClr val="000000"/>
                </a:solidFill>
                <a:latin typeface="Arial" charset="0"/>
              </a:rPr>
              <a:t>Poor’s</a:t>
            </a:r>
            <a:r>
              <a:rPr lang="fr-FR" sz="2400" kern="1200" dirty="0" smtClean="0">
                <a:solidFill>
                  <a:srgbClr val="000000"/>
                </a:solidFill>
                <a:latin typeface="Arial" charset="0"/>
              </a:rPr>
              <a:t>) et une petite agence européenne (</a:t>
            </a:r>
            <a:r>
              <a:rPr lang="fr-FR" sz="2400" kern="1200" dirty="0" err="1" smtClean="0">
                <a:solidFill>
                  <a:srgbClr val="000000"/>
                </a:solidFill>
                <a:latin typeface="Arial" charset="0"/>
              </a:rPr>
              <a:t>Fitch</a:t>
            </a:r>
            <a:r>
              <a:rPr lang="fr-FR" sz="2400" kern="1200" dirty="0" smtClean="0">
                <a:solidFill>
                  <a:srgbClr val="000000"/>
                </a:solidFill>
                <a:latin typeface="Arial" charset="0"/>
              </a:rPr>
              <a:t> &amp; IBCA); arrivée récente d’une nouvelle agence chinoise </a:t>
            </a:r>
            <a:r>
              <a:rPr lang="fr-FR" sz="2400" kern="1200" dirty="0" err="1" smtClean="0">
                <a:solidFill>
                  <a:srgbClr val="000000"/>
                </a:solidFill>
                <a:latin typeface="Arial" charset="0"/>
              </a:rPr>
              <a:t>Dagong</a:t>
            </a:r>
            <a:endParaRPr lang="fr-FR" sz="2400" kern="1200" dirty="0" smtClean="0">
              <a:solidFill>
                <a:srgbClr val="000000"/>
              </a:solidFill>
              <a:latin typeface="Arial" charset="0"/>
            </a:endParaRPr>
          </a:p>
          <a:p>
            <a:pPr lvl="0" algn="just">
              <a:lnSpc>
                <a:spcPct val="90000"/>
              </a:lnSpc>
              <a:spcAft>
                <a:spcPts val="100"/>
              </a:spcAft>
              <a:buClr>
                <a:srgbClr val="CC3300"/>
              </a:buClr>
              <a:buFontTx/>
              <a:buChar char="-"/>
            </a:pPr>
            <a:r>
              <a:rPr lang="fr-FR" sz="2400" kern="1200" dirty="0" smtClean="0">
                <a:solidFill>
                  <a:srgbClr val="000000"/>
                </a:solidFill>
                <a:latin typeface="Arial" charset="0"/>
              </a:rPr>
              <a:t>Supervisées par aucune autorité</a:t>
            </a:r>
          </a:p>
          <a:p>
            <a:pPr lvl="0" algn="just">
              <a:lnSpc>
                <a:spcPct val="90000"/>
              </a:lnSpc>
              <a:spcAft>
                <a:spcPts val="100"/>
              </a:spcAft>
              <a:buClr>
                <a:srgbClr val="CC3300"/>
              </a:buClr>
              <a:buFontTx/>
              <a:buChar char="-"/>
            </a:pPr>
            <a:r>
              <a:rPr lang="fr-FR" sz="2400" kern="1200" dirty="0" smtClean="0">
                <a:solidFill>
                  <a:srgbClr val="000000"/>
                </a:solidFill>
                <a:latin typeface="Arial" charset="0"/>
              </a:rPr>
              <a:t>Conflits </a:t>
            </a:r>
            <a:r>
              <a:rPr lang="fr-FR" altLang="zh-CN" sz="2400" kern="1200" dirty="0" smtClean="0">
                <a:solidFill>
                  <a:srgbClr val="000000"/>
                </a:solidFill>
                <a:latin typeface="Arial" charset="0"/>
                <a:ea typeface="宋体" pitchFamily="2" charset="-122"/>
              </a:rPr>
              <a:t>d’intérêt (rémunérées par les emprunteurs qu’elles notent ; double fonction de notation et de conseil)</a:t>
            </a:r>
          </a:p>
          <a:p>
            <a:pPr algn="just">
              <a:lnSpc>
                <a:spcPct val="90000"/>
              </a:lnSpc>
              <a:spcAft>
                <a:spcPts val="100"/>
              </a:spcAft>
              <a:buClr>
                <a:srgbClr val="CC3300"/>
              </a:buClr>
              <a:buNone/>
            </a:pPr>
            <a:r>
              <a:rPr lang="fr-FR" sz="2400" u="sng" dirty="0" smtClean="0"/>
              <a:t>Propositions</a:t>
            </a:r>
            <a:r>
              <a:rPr lang="fr-FR" sz="2400" dirty="0" smtClean="0"/>
              <a:t> : Eviter les conflits d’intér</a:t>
            </a:r>
            <a:r>
              <a:rPr lang="fr-FR" altLang="zh-CN" sz="2400" dirty="0" smtClean="0">
                <a:ea typeface="宋体" pitchFamily="2" charset="-122"/>
              </a:rPr>
              <a:t>ê</a:t>
            </a:r>
            <a:r>
              <a:rPr lang="fr-FR" sz="2400" dirty="0" smtClean="0"/>
              <a:t>ts ou mieux les gérer, renforcer la transparence, nuancer l’importance accordée aux notations, améliorer la qualité des méthodes de notation</a:t>
            </a:r>
          </a:p>
          <a:p>
            <a:pPr lvl="0" algn="just">
              <a:lnSpc>
                <a:spcPct val="90000"/>
              </a:lnSpc>
              <a:spcAft>
                <a:spcPts val="100"/>
              </a:spcAft>
              <a:buClr>
                <a:srgbClr val="CC3300"/>
              </a:buClr>
              <a:buNone/>
            </a:pPr>
            <a:endParaRPr lang="fr-FR" sz="2400" kern="1200" dirty="0" smtClean="0">
              <a:solidFill>
                <a:srgbClr val="000000"/>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055" descr="http://www.unilim.fr/medias/charte_graphique/ULogos_transparents/ULogos_bureautique/ULogo-bur-Coul.jpg"/>
          <p:cNvPicPr>
            <a:picLocks noChangeAspect="1" noChangeArrowheads="1"/>
          </p:cNvPicPr>
          <p:nvPr/>
        </p:nvPicPr>
        <p:blipFill>
          <a:blip r:embed="rId3" cstate="print"/>
          <a:srcRect/>
          <a:stretch>
            <a:fillRect/>
          </a:stretch>
        </p:blipFill>
        <p:spPr bwMode="auto">
          <a:xfrm>
            <a:off x="0" y="6215063"/>
            <a:ext cx="1543050" cy="642937"/>
          </a:xfrm>
          <a:prstGeom prst="rect">
            <a:avLst/>
          </a:prstGeom>
          <a:noFill/>
          <a:ln w="9525">
            <a:noFill/>
            <a:miter lim="800000"/>
            <a:headEnd/>
            <a:tailEnd/>
          </a:ln>
        </p:spPr>
      </p:pic>
      <p:sp>
        <p:nvSpPr>
          <p:cNvPr id="18434" name="Rectangle 2050"/>
          <p:cNvSpPr>
            <a:spLocks noGrp="1" noChangeArrowheads="1"/>
          </p:cNvSpPr>
          <p:nvPr>
            <p:ph type="title"/>
          </p:nvPr>
        </p:nvSpPr>
        <p:spPr/>
        <p:txBody>
          <a:bodyPr/>
          <a:lstStyle/>
          <a:p>
            <a:r>
              <a:rPr lang="fr-FR" sz="2800" b="1" dirty="0" smtClean="0">
                <a:solidFill>
                  <a:schemeClr val="bg2"/>
                </a:solidFill>
              </a:rPr>
              <a:t>Présentation du Laboratoire d’Analyse et de Prospective Economiques (LAPE)</a:t>
            </a:r>
            <a:endParaRPr lang="en-GB" sz="2800" b="1" dirty="0" smtClean="0">
              <a:solidFill>
                <a:schemeClr val="bg2"/>
              </a:solidFill>
            </a:endParaRPr>
          </a:p>
        </p:txBody>
      </p:sp>
      <p:sp>
        <p:nvSpPr>
          <p:cNvPr id="9" name="Rectangle 2051"/>
          <p:cNvSpPr txBox="1">
            <a:spLocks noChangeArrowheads="1"/>
          </p:cNvSpPr>
          <p:nvPr/>
        </p:nvSpPr>
        <p:spPr bwMode="auto">
          <a:xfrm>
            <a:off x="457200" y="1828800"/>
            <a:ext cx="8229600" cy="3814778"/>
          </a:xfrm>
          <a:prstGeom prst="rect">
            <a:avLst/>
          </a:prstGeom>
          <a:noFill/>
          <a:ln w="9525">
            <a:noFill/>
            <a:miter lim="800000"/>
            <a:headEnd/>
            <a:tailEnd/>
          </a:ln>
        </p:spPr>
        <p:txBody>
          <a:bodyPr/>
          <a:lstStyle/>
          <a:p>
            <a:pPr marL="342900" lvl="0" indent="-342900" eaLnBrk="0" hangingPunct="0">
              <a:lnSpc>
                <a:spcPct val="90000"/>
              </a:lnSpc>
              <a:spcBef>
                <a:spcPct val="20000"/>
              </a:spcBef>
              <a:buClr>
                <a:schemeClr val="bg2"/>
              </a:buClr>
              <a:buSzPct val="75000"/>
              <a:buFont typeface="Wingdings" pitchFamily="2" charset="2"/>
              <a:buChar char="Ø"/>
              <a:defRPr/>
            </a:pPr>
            <a:r>
              <a:rPr lang="fr-FR" sz="2200" kern="0" dirty="0" smtClean="0"/>
              <a:t>Création du LAPE : 1992 </a:t>
            </a:r>
          </a:p>
          <a:p>
            <a:pPr marL="342900" lvl="0" indent="-342900" eaLnBrk="0" hangingPunct="0">
              <a:lnSpc>
                <a:spcPct val="90000"/>
              </a:lnSpc>
              <a:spcBef>
                <a:spcPct val="20000"/>
              </a:spcBef>
              <a:buClr>
                <a:schemeClr val="bg2"/>
              </a:buClr>
              <a:buSzPct val="75000"/>
              <a:buFont typeface="Wingdings" pitchFamily="2" charset="2"/>
              <a:buChar char="Ø"/>
              <a:defRPr/>
            </a:pPr>
            <a:r>
              <a:rPr lang="fr-FR" sz="2200" kern="0" dirty="0" smtClean="0"/>
              <a:t>15 enseignants-chercheurs ; 16 doctorants ; 2 post-doctorants; 6 professeurs invités étrangers / an</a:t>
            </a:r>
          </a:p>
          <a:p>
            <a:pPr marL="342900" lvl="0" indent="-342900" eaLnBrk="0" hangingPunct="0">
              <a:lnSpc>
                <a:spcPct val="90000"/>
              </a:lnSpc>
              <a:spcBef>
                <a:spcPct val="20000"/>
              </a:spcBef>
              <a:buClr>
                <a:schemeClr val="bg2"/>
              </a:buClr>
              <a:buSzPct val="75000"/>
              <a:buFont typeface="Wingdings" pitchFamily="2" charset="2"/>
              <a:buChar char="Ø"/>
              <a:defRPr/>
            </a:pPr>
            <a:r>
              <a:rPr lang="fr-FR" sz="2200" kern="0" dirty="0" smtClean="0"/>
              <a:t>Réseau international : </a:t>
            </a:r>
          </a:p>
          <a:p>
            <a:pPr marL="342900" lvl="0" indent="-342900" eaLnBrk="0" hangingPunct="0">
              <a:lnSpc>
                <a:spcPct val="90000"/>
              </a:lnSpc>
              <a:spcBef>
                <a:spcPct val="20000"/>
              </a:spcBef>
              <a:buClr>
                <a:schemeClr val="bg2"/>
              </a:buClr>
              <a:buSzPct val="75000"/>
              <a:buFontTx/>
              <a:buChar char="-"/>
              <a:defRPr/>
            </a:pPr>
            <a:r>
              <a:rPr lang="fr-FR" sz="2200" kern="0" dirty="0" smtClean="0"/>
              <a:t>Etats-Unis </a:t>
            </a:r>
            <a:r>
              <a:rPr lang="fr-FR" sz="2200" kern="0" dirty="0" err="1" smtClean="0"/>
              <a:t>Federal</a:t>
            </a:r>
            <a:r>
              <a:rPr lang="fr-FR" sz="2200" kern="0" dirty="0" smtClean="0"/>
              <a:t> Reserve Bank of New-York; </a:t>
            </a:r>
            <a:r>
              <a:rPr lang="fr-FR" sz="2200" kern="0" dirty="0" err="1" smtClean="0"/>
              <a:t>Federal</a:t>
            </a:r>
            <a:r>
              <a:rPr lang="fr-FR" sz="2200" kern="0" dirty="0" smtClean="0"/>
              <a:t> Reserve Bank of Kansas City; </a:t>
            </a:r>
            <a:r>
              <a:rPr lang="fr-FR" sz="2200" kern="0" dirty="0" err="1" smtClean="0"/>
              <a:t>Federal</a:t>
            </a:r>
            <a:r>
              <a:rPr lang="fr-FR" sz="2200" kern="0" dirty="0" smtClean="0"/>
              <a:t> </a:t>
            </a:r>
            <a:r>
              <a:rPr lang="fr-FR" sz="2200" kern="0" dirty="0" err="1" smtClean="0"/>
              <a:t>Deposit</a:t>
            </a:r>
            <a:r>
              <a:rPr lang="fr-FR" sz="2200" kern="0" dirty="0" smtClean="0"/>
              <a:t> </a:t>
            </a:r>
            <a:r>
              <a:rPr lang="fr-FR" sz="2200" kern="0" dirty="0" err="1" smtClean="0"/>
              <a:t>Insurance</a:t>
            </a:r>
            <a:r>
              <a:rPr lang="fr-FR" sz="2200" kern="0" dirty="0" smtClean="0"/>
              <a:t> Corporation; New-York </a:t>
            </a:r>
            <a:r>
              <a:rPr lang="fr-FR" sz="2200" kern="0" dirty="0" err="1" smtClean="0"/>
              <a:t>University</a:t>
            </a:r>
            <a:r>
              <a:rPr lang="fr-FR" sz="2200" kern="0" dirty="0" smtClean="0"/>
              <a:t>; </a:t>
            </a:r>
            <a:r>
              <a:rPr lang="fr-FR" sz="2200" kern="0" dirty="0" err="1" smtClean="0"/>
              <a:t>University</a:t>
            </a:r>
            <a:r>
              <a:rPr lang="fr-FR" sz="2200" kern="0" dirty="0" smtClean="0"/>
              <a:t> of Florida; </a:t>
            </a:r>
          </a:p>
          <a:p>
            <a:pPr marL="342900" lvl="0" indent="-342900" eaLnBrk="0" hangingPunct="0">
              <a:lnSpc>
                <a:spcPct val="90000"/>
              </a:lnSpc>
              <a:spcBef>
                <a:spcPct val="20000"/>
              </a:spcBef>
              <a:buClr>
                <a:schemeClr val="bg2"/>
              </a:buClr>
              <a:buSzPct val="75000"/>
              <a:buFontTx/>
              <a:buChar char="-"/>
              <a:defRPr/>
            </a:pPr>
            <a:r>
              <a:rPr lang="fr-FR" sz="2200" kern="0" dirty="0" smtClean="0"/>
              <a:t>Europe: Danemark (</a:t>
            </a:r>
            <a:r>
              <a:rPr lang="fr-FR" sz="2200" kern="0" dirty="0" err="1" smtClean="0"/>
              <a:t>Copenhagen</a:t>
            </a:r>
            <a:r>
              <a:rPr lang="fr-FR" sz="2200" kern="0" dirty="0" smtClean="0"/>
              <a:t> Business </a:t>
            </a:r>
            <a:r>
              <a:rPr lang="fr-FR" sz="2200" kern="0" dirty="0" err="1" smtClean="0"/>
              <a:t>School</a:t>
            </a:r>
            <a:r>
              <a:rPr lang="fr-FR" sz="2200" kern="0" dirty="0" smtClean="0"/>
              <a:t>) ; Royaume Uni (</a:t>
            </a:r>
            <a:r>
              <a:rPr lang="fr-FR" sz="2200" kern="0" dirty="0" err="1" smtClean="0"/>
              <a:t>University</a:t>
            </a:r>
            <a:r>
              <a:rPr lang="fr-FR" sz="2200" kern="0" dirty="0" smtClean="0"/>
              <a:t> of Birmingham, </a:t>
            </a:r>
            <a:r>
              <a:rPr lang="fr-FR" sz="2200" kern="0" dirty="0" err="1" smtClean="0"/>
              <a:t>University</a:t>
            </a:r>
            <a:r>
              <a:rPr lang="fr-FR" sz="2200" kern="0" dirty="0" smtClean="0"/>
              <a:t> of </a:t>
            </a:r>
            <a:r>
              <a:rPr lang="fr-FR" sz="2200" kern="0" dirty="0" err="1" smtClean="0"/>
              <a:t>Loghborough</a:t>
            </a:r>
            <a:r>
              <a:rPr lang="fr-FR" sz="2200" kern="0" dirty="0" smtClean="0"/>
              <a:t>); </a:t>
            </a:r>
          </a:p>
          <a:p>
            <a:pPr marL="342900" lvl="0" indent="-342900" eaLnBrk="0" hangingPunct="0">
              <a:lnSpc>
                <a:spcPct val="90000"/>
              </a:lnSpc>
              <a:spcBef>
                <a:spcPct val="20000"/>
              </a:spcBef>
              <a:buClr>
                <a:schemeClr val="bg2"/>
              </a:buClr>
              <a:buSzPct val="75000"/>
              <a:buFontTx/>
              <a:buChar char="-"/>
              <a:defRPr/>
            </a:pPr>
            <a:r>
              <a:rPr lang="fr-FR" sz="2200" kern="0" dirty="0" smtClean="0"/>
              <a:t>Asie du </a:t>
            </a:r>
            <a:r>
              <a:rPr lang="fr-FR" sz="2200" kern="0" dirty="0" err="1" smtClean="0"/>
              <a:t>Sud-Est</a:t>
            </a:r>
            <a:r>
              <a:rPr lang="fr-FR" sz="2200" kern="0" dirty="0" smtClean="0"/>
              <a:t> : Philippines (</a:t>
            </a:r>
            <a:r>
              <a:rPr lang="fr-FR" sz="2200" kern="0" dirty="0" err="1" smtClean="0"/>
              <a:t>University</a:t>
            </a:r>
            <a:r>
              <a:rPr lang="fr-FR" sz="2200" kern="0" dirty="0" smtClean="0"/>
              <a:t> of the Philippines) ; Taïwan (National </a:t>
            </a:r>
            <a:r>
              <a:rPr lang="fr-FR" sz="2200" kern="0" dirty="0" err="1" smtClean="0"/>
              <a:t>Chengchi</a:t>
            </a:r>
            <a:r>
              <a:rPr lang="fr-FR" sz="2200" kern="0" dirty="0" smtClean="0"/>
              <a:t> </a:t>
            </a:r>
            <a:r>
              <a:rPr lang="fr-FR" sz="2200" kern="0" dirty="0" err="1" smtClean="0"/>
              <a:t>University</a:t>
            </a:r>
            <a:r>
              <a:rPr lang="fr-FR" sz="2200" kern="0" dirty="0" smtClean="0"/>
              <a:t>)</a:t>
            </a:r>
          </a:p>
          <a:p>
            <a:pPr marL="342900" indent="-342900" eaLnBrk="0" hangingPunct="0">
              <a:lnSpc>
                <a:spcPct val="90000"/>
              </a:lnSpc>
              <a:spcBef>
                <a:spcPct val="20000"/>
              </a:spcBef>
              <a:buClr>
                <a:schemeClr val="bg2"/>
              </a:buClr>
              <a:buSzPct val="75000"/>
              <a:buFont typeface="Wingdings" pitchFamily="2" charset="2"/>
              <a:buNone/>
              <a:defRPr/>
            </a:pPr>
            <a:endParaRPr lang="en-GB" sz="2400" kern="0"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051"/>
          <p:cNvSpPr txBox="1">
            <a:spLocks noChangeArrowheads="1"/>
          </p:cNvSpPr>
          <p:nvPr/>
        </p:nvSpPr>
        <p:spPr bwMode="auto">
          <a:xfrm>
            <a:off x="179388" y="677863"/>
            <a:ext cx="8964612" cy="4695825"/>
          </a:xfrm>
          <a:prstGeom prst="rect">
            <a:avLst/>
          </a:prstGeom>
          <a:noFill/>
          <a:ln w="9525">
            <a:noFill/>
            <a:miter lim="800000"/>
            <a:headEnd/>
            <a:tailEnd/>
          </a:ln>
        </p:spPr>
        <p:txBody>
          <a:bodyPr/>
          <a:lstStyle/>
          <a:p>
            <a:pPr marL="342900" indent="-342900" algn="just" eaLnBrk="0" hangingPunct="0">
              <a:lnSpc>
                <a:spcPct val="0"/>
              </a:lnSpc>
              <a:spcBef>
                <a:spcPct val="20000"/>
              </a:spcBef>
              <a:spcAft>
                <a:spcPts val="300"/>
              </a:spcAft>
              <a:buClr>
                <a:schemeClr val="bg2"/>
              </a:buClr>
              <a:buSzPct val="75000"/>
            </a:pPr>
            <a:endParaRPr lang="fr-FR" sz="2400" dirty="0">
              <a:solidFill>
                <a:srgbClr val="669900"/>
              </a:solidFill>
            </a:endParaRPr>
          </a:p>
          <a:p>
            <a:pPr marL="342900" indent="-342900" algn="just" eaLnBrk="0" hangingPunct="0">
              <a:spcBef>
                <a:spcPct val="20000"/>
              </a:spcBef>
              <a:spcAft>
                <a:spcPts val="700"/>
              </a:spcAft>
              <a:buClr>
                <a:schemeClr val="bg2"/>
              </a:buClr>
              <a:buSzPct val="75000"/>
            </a:pPr>
            <a:r>
              <a:rPr lang="fr-FR" sz="2400" dirty="0" smtClean="0"/>
              <a:t>Proposition de la Commission Européenne (27 novembre 2012) </a:t>
            </a:r>
          </a:p>
          <a:p>
            <a:pPr marL="342900" indent="-342900" algn="just" eaLnBrk="0" hangingPunct="0">
              <a:spcBef>
                <a:spcPct val="20000"/>
              </a:spcBef>
              <a:spcAft>
                <a:spcPts val="700"/>
              </a:spcAft>
              <a:buClr>
                <a:schemeClr val="bg2"/>
              </a:buClr>
              <a:buSzPct val="75000"/>
            </a:pPr>
            <a:endParaRPr lang="fr-FR" sz="2400" dirty="0" smtClean="0"/>
          </a:p>
          <a:p>
            <a:pPr marL="342900" indent="-342900" algn="just" eaLnBrk="0" hangingPunct="0">
              <a:spcBef>
                <a:spcPts val="0"/>
              </a:spcBef>
              <a:spcAft>
                <a:spcPts val="0"/>
              </a:spcAft>
              <a:buClr>
                <a:schemeClr val="bg2"/>
              </a:buClr>
              <a:buSzPct val="75000"/>
            </a:pPr>
            <a:r>
              <a:rPr lang="fr-FR" sz="2400" dirty="0" smtClean="0"/>
              <a:t>- Instauration d’un régime de responsabilité civile : « si préjudice à un investisseur en enfreignant le règlement, que ce soit par négligence ou intentionnellement »</a:t>
            </a:r>
          </a:p>
          <a:p>
            <a:pPr marL="342900" indent="-342900" algn="just" eaLnBrk="0" hangingPunct="0">
              <a:spcBef>
                <a:spcPts val="0"/>
              </a:spcBef>
              <a:spcAft>
                <a:spcPts val="0"/>
              </a:spcAft>
              <a:buClr>
                <a:schemeClr val="bg2"/>
              </a:buClr>
              <a:buSzPct val="75000"/>
              <a:buFontTx/>
              <a:buChar char="-"/>
            </a:pPr>
            <a:r>
              <a:rPr lang="fr-FR" sz="2400" dirty="0" smtClean="0"/>
              <a:t>Calendrier d’annonces des notations des dettes souveraines (publications après fermeture des marchés, justification plus approfondies des notes)</a:t>
            </a:r>
          </a:p>
          <a:p>
            <a:pPr marL="342900" indent="-342900" algn="just" eaLnBrk="0" hangingPunct="0">
              <a:spcBef>
                <a:spcPts val="0"/>
              </a:spcBef>
              <a:spcAft>
                <a:spcPts val="0"/>
              </a:spcAft>
              <a:buClr>
                <a:schemeClr val="bg2"/>
              </a:buClr>
              <a:buSzPct val="75000"/>
              <a:buFontTx/>
              <a:buChar char="-"/>
            </a:pPr>
            <a:r>
              <a:rPr lang="fr-FR" sz="2400" dirty="0" smtClean="0"/>
              <a:t>Conflits d’intérêts : </a:t>
            </a:r>
          </a:p>
          <a:p>
            <a:pPr marL="342900" indent="-342900" algn="just" eaLnBrk="0" hangingPunct="0">
              <a:spcBef>
                <a:spcPts val="0"/>
              </a:spcBef>
              <a:spcAft>
                <a:spcPts val="0"/>
              </a:spcAft>
              <a:buClr>
                <a:schemeClr val="bg2"/>
              </a:buClr>
              <a:buSzPct val="75000"/>
              <a:buFont typeface="Wingdings" pitchFamily="2" charset="2"/>
              <a:buChar char="Ø"/>
            </a:pPr>
            <a:r>
              <a:rPr lang="fr-FR" sz="2400" dirty="0" smtClean="0"/>
              <a:t>Si un investisseur a des parts dans plusieurs agences, celles-ci ne pourront excéder 5% de leur capital. </a:t>
            </a:r>
          </a:p>
          <a:p>
            <a:pPr marL="342900" indent="-342900" algn="just" eaLnBrk="0" hangingPunct="0">
              <a:spcBef>
                <a:spcPts val="0"/>
              </a:spcBef>
              <a:spcAft>
                <a:spcPts val="0"/>
              </a:spcAft>
              <a:buClr>
                <a:schemeClr val="bg2"/>
              </a:buClr>
              <a:buSzPct val="75000"/>
              <a:buFont typeface="Wingdings" pitchFamily="2" charset="2"/>
              <a:buChar char="Ø"/>
            </a:pPr>
            <a:r>
              <a:rPr lang="fr-FR" sz="2400" dirty="0" smtClean="0"/>
              <a:t>Pas possible de noter une entité (ou ses produits) lorsque l’agence détient plus de 10% de son capital. </a:t>
            </a:r>
            <a:endParaRPr lang="fr-FR" sz="2400" dirty="0"/>
          </a:p>
          <a:p>
            <a:pPr marL="342900" indent="-342900" algn="just" eaLnBrk="0" hangingPunct="0">
              <a:lnSpc>
                <a:spcPct val="40000"/>
              </a:lnSpc>
              <a:spcBef>
                <a:spcPct val="20000"/>
              </a:spcBef>
              <a:spcAft>
                <a:spcPts val="700"/>
              </a:spcAft>
              <a:buClr>
                <a:schemeClr val="bg2"/>
              </a:buClr>
              <a:buSzPct val="75000"/>
            </a:pPr>
            <a:endParaRPr lang="fr-FR" sz="2400" dirty="0">
              <a:solidFill>
                <a:srgbClr val="009900"/>
              </a:solidFill>
            </a:endParaRPr>
          </a:p>
          <a:p>
            <a:pPr marL="342900" indent="-342900" algn="just" eaLnBrk="0" hangingPunct="0">
              <a:lnSpc>
                <a:spcPct val="90000"/>
              </a:lnSpc>
              <a:spcBef>
                <a:spcPct val="20000"/>
              </a:spcBef>
              <a:spcAft>
                <a:spcPts val="700"/>
              </a:spcAft>
              <a:buClr>
                <a:schemeClr val="bg2"/>
              </a:buClr>
              <a:buSzPct val="75000"/>
            </a:pPr>
            <a:endParaRPr lang="fr-FR" sz="2400" dirty="0">
              <a:solidFill>
                <a:srgbClr val="9933FF"/>
              </a:solidFill>
            </a:endParaRPr>
          </a:p>
          <a:p>
            <a:pPr marL="342900" indent="-342900" algn="just" eaLnBrk="0" hangingPunct="0">
              <a:lnSpc>
                <a:spcPct val="90000"/>
              </a:lnSpc>
              <a:spcBef>
                <a:spcPct val="20000"/>
              </a:spcBef>
              <a:spcAft>
                <a:spcPts val="700"/>
              </a:spcAft>
              <a:buClr>
                <a:schemeClr val="bg2"/>
              </a:buClr>
              <a:buSzPct val="75000"/>
            </a:pPr>
            <a:r>
              <a:rPr lang="fr-FR" sz="2400" dirty="0">
                <a:solidFill>
                  <a:srgbClr val="9933FF"/>
                </a:solidFill>
              </a:rPr>
              <a:t>	</a:t>
            </a:r>
          </a:p>
          <a:p>
            <a:pPr marL="342900" indent="-342900" algn="just" eaLnBrk="0" hangingPunct="0">
              <a:lnSpc>
                <a:spcPct val="90000"/>
              </a:lnSpc>
              <a:spcBef>
                <a:spcPct val="20000"/>
              </a:spcBef>
              <a:spcAft>
                <a:spcPts val="700"/>
              </a:spcAft>
              <a:buClr>
                <a:schemeClr val="bg2"/>
              </a:buClr>
              <a:buSzPct val="75000"/>
            </a:pPr>
            <a:endParaRPr lang="fr-FR" sz="2400" dirty="0">
              <a:solidFill>
                <a:srgbClr val="9933FF"/>
              </a:solidFill>
            </a:endParaRPr>
          </a:p>
          <a:p>
            <a:pPr marL="342900" indent="-342900" algn="just" eaLnBrk="0" hangingPunct="0">
              <a:lnSpc>
                <a:spcPct val="90000"/>
              </a:lnSpc>
              <a:spcBef>
                <a:spcPct val="20000"/>
              </a:spcBef>
              <a:spcAft>
                <a:spcPts val="700"/>
              </a:spcAft>
              <a:buClr>
                <a:schemeClr val="bg2"/>
              </a:buClr>
              <a:buSzPct val="75000"/>
            </a:pPr>
            <a:endParaRPr lang="fr-FR" sz="2400" dirty="0">
              <a:solidFill>
                <a:srgbClr val="9933FF"/>
              </a:solidFill>
            </a:endParaRPr>
          </a:p>
          <a:p>
            <a:pPr marL="342900" indent="-342900" algn="just" eaLnBrk="0" hangingPunct="0">
              <a:lnSpc>
                <a:spcPct val="90000"/>
              </a:lnSpc>
              <a:spcBef>
                <a:spcPct val="20000"/>
              </a:spcBef>
              <a:spcAft>
                <a:spcPts val="700"/>
              </a:spcAft>
              <a:buClr>
                <a:schemeClr val="bg2"/>
              </a:buClr>
              <a:buSzPct val="75000"/>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Char char="Ø"/>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r>
              <a:rPr lang="fr-FR" sz="2400" dirty="0"/>
              <a:t>			</a:t>
            </a:r>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buFont typeface="Wingdings" pitchFamily="2" charset="2"/>
              <a:buNone/>
            </a:pPr>
            <a:endParaRPr lang="fr-FR" sz="2400" dirty="0"/>
          </a:p>
          <a:p>
            <a:pPr marL="342900" indent="-342900" algn="just" eaLnBrk="0" hangingPunct="0">
              <a:lnSpc>
                <a:spcPct val="90000"/>
              </a:lnSpc>
              <a:spcBef>
                <a:spcPct val="20000"/>
              </a:spcBef>
              <a:spcAft>
                <a:spcPts val="700"/>
              </a:spcAft>
              <a:buClr>
                <a:schemeClr val="bg2"/>
              </a:buClr>
              <a:buSzPct val="75000"/>
            </a:pPr>
            <a:endParaRPr lang="fr-FR" sz="2400" dirty="0"/>
          </a:p>
          <a:p>
            <a:pPr marL="342900" indent="-342900" algn="just" eaLnBrk="0" hangingPunct="0">
              <a:lnSpc>
                <a:spcPct val="90000"/>
              </a:lnSpc>
              <a:spcBef>
                <a:spcPct val="20000"/>
              </a:spcBef>
              <a:buClr>
                <a:schemeClr val="bg2"/>
              </a:buClr>
              <a:buSzPct val="75000"/>
            </a:pPr>
            <a:endParaRPr lang="fr-FR" sz="2400" dirty="0"/>
          </a:p>
          <a:p>
            <a:pPr marL="342900" indent="-342900" algn="just" eaLnBrk="0" hangingPunct="0">
              <a:lnSpc>
                <a:spcPct val="90000"/>
              </a:lnSpc>
              <a:spcBef>
                <a:spcPct val="20000"/>
              </a:spcBef>
              <a:buClr>
                <a:schemeClr val="bg2"/>
              </a:buClr>
              <a:buSzPct val="75000"/>
              <a:buFont typeface="Wingdings" pitchFamily="2" charset="2"/>
              <a:buChar char="Ø"/>
            </a:pPr>
            <a:endParaRPr lang="fr-FR" sz="2400" dirty="0"/>
          </a:p>
          <a:p>
            <a:pPr marL="342900" indent="-342900" algn="just" eaLnBrk="0" hangingPunct="0">
              <a:lnSpc>
                <a:spcPct val="90000"/>
              </a:lnSpc>
              <a:spcBef>
                <a:spcPct val="20000"/>
              </a:spcBef>
              <a:buClr>
                <a:schemeClr val="bg2"/>
              </a:buClr>
              <a:buSzPct val="75000"/>
              <a:buFont typeface="Wingdings" pitchFamily="2" charset="2"/>
              <a:buChar char="Ø"/>
            </a:pPr>
            <a:endParaRPr lang="fr-FR" sz="2400" dirty="0"/>
          </a:p>
          <a:p>
            <a:pPr marL="342900" indent="-342900" algn="just" eaLnBrk="0" hangingPunct="0">
              <a:lnSpc>
                <a:spcPct val="90000"/>
              </a:lnSpc>
              <a:spcBef>
                <a:spcPct val="20000"/>
              </a:spcBef>
              <a:buClr>
                <a:schemeClr val="bg2"/>
              </a:buClr>
              <a:buSzPct val="75000"/>
            </a:pPr>
            <a:r>
              <a:rPr lang="fr-FR" sz="2400" dirty="0"/>
              <a:t>	</a:t>
            </a:r>
          </a:p>
          <a:p>
            <a:pPr marL="342900" indent="-342900" eaLnBrk="0" hangingPunct="0">
              <a:lnSpc>
                <a:spcPct val="90000"/>
              </a:lnSpc>
              <a:spcBef>
                <a:spcPct val="20000"/>
              </a:spcBef>
              <a:buClr>
                <a:schemeClr val="bg2"/>
              </a:buClr>
              <a:buSzPct val="75000"/>
              <a:buFont typeface="Wingdings" pitchFamily="2" charset="2"/>
              <a:buNone/>
            </a:pPr>
            <a:endParaRPr lang="fr-FR" sz="2400" dirty="0"/>
          </a:p>
          <a:p>
            <a:pPr marL="342900" indent="-342900" eaLnBrk="0" hangingPunct="0">
              <a:lnSpc>
                <a:spcPct val="90000"/>
              </a:lnSpc>
              <a:spcBef>
                <a:spcPct val="20000"/>
              </a:spcBef>
              <a:buClr>
                <a:schemeClr val="bg2"/>
              </a:buClr>
              <a:buSzPct val="75000"/>
              <a:buFont typeface="Wingdings" pitchFamily="2" charset="2"/>
              <a:buNone/>
            </a:pPr>
            <a:endParaRPr lang="fr-FR" sz="2400" dirty="0"/>
          </a:p>
          <a:p>
            <a:pPr marL="342900" indent="-342900" eaLnBrk="0" hangingPunct="0">
              <a:lnSpc>
                <a:spcPct val="90000"/>
              </a:lnSpc>
              <a:spcBef>
                <a:spcPct val="20000"/>
              </a:spcBef>
              <a:buClr>
                <a:schemeClr val="bg2"/>
              </a:buClr>
              <a:buSzPct val="75000"/>
              <a:buFont typeface="Wingdings" pitchFamily="2" charset="2"/>
              <a:buNone/>
            </a:pPr>
            <a:endParaRPr lang="en-GB"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3264"/>
            <a:ext cx="8229600" cy="1371600"/>
          </a:xfrm>
        </p:spPr>
        <p:txBody>
          <a:bodyPr/>
          <a:lstStyle/>
          <a:p>
            <a:r>
              <a:rPr lang="fr-FR" sz="3200" dirty="0" smtClean="0">
                <a:solidFill>
                  <a:schemeClr val="bg2"/>
                </a:solidFill>
              </a:rPr>
              <a:t>Mise en place d’une architecture de supervision européenne : le projet </a:t>
            </a:r>
            <a:r>
              <a:rPr lang="fr-FR" sz="3200" smtClean="0">
                <a:solidFill>
                  <a:schemeClr val="bg2"/>
                </a:solidFill>
              </a:rPr>
              <a:t>d’Union Bancaire </a:t>
            </a:r>
            <a:r>
              <a:rPr lang="fr-FR" sz="3200" dirty="0" smtClean="0">
                <a:solidFill>
                  <a:schemeClr val="bg2"/>
                </a:solidFill>
              </a:rPr>
              <a:t>Européenne</a:t>
            </a:r>
            <a:br>
              <a:rPr lang="fr-FR" sz="3200" dirty="0" smtClean="0">
                <a:solidFill>
                  <a:schemeClr val="bg2"/>
                </a:solidFill>
              </a:rPr>
            </a:br>
            <a:endParaRPr lang="fr-FR" sz="3200" dirty="0">
              <a:solidFill>
                <a:schemeClr val="bg2"/>
              </a:solidFill>
            </a:endParaRPr>
          </a:p>
        </p:txBody>
      </p:sp>
      <p:sp>
        <p:nvSpPr>
          <p:cNvPr id="3" name="Espace réservé du contenu 2"/>
          <p:cNvSpPr>
            <a:spLocks noGrp="1"/>
          </p:cNvSpPr>
          <p:nvPr>
            <p:ph idx="1"/>
          </p:nvPr>
        </p:nvSpPr>
        <p:spPr>
          <a:xfrm>
            <a:off x="457200" y="1988840"/>
            <a:ext cx="8229600" cy="3886200"/>
          </a:xfrm>
        </p:spPr>
        <p:txBody>
          <a:bodyPr/>
          <a:lstStyle/>
          <a:p>
            <a:pPr>
              <a:buNone/>
            </a:pPr>
            <a:r>
              <a:rPr lang="fr-FR" sz="2400" dirty="0" smtClean="0"/>
              <a:t>Actuellement : supervision bancaire nationale</a:t>
            </a:r>
          </a:p>
          <a:p>
            <a:pPr>
              <a:buNone/>
            </a:pPr>
            <a:r>
              <a:rPr lang="fr-FR" sz="2400" dirty="0" smtClean="0"/>
              <a:t>Projet : un acteur unique, la BCE mais conflits d’intérêt possible entre la mission de supervision et mission de provision de liquidité (</a:t>
            </a:r>
            <a:r>
              <a:rPr lang="fr-FR" sz="2400" dirty="0" err="1" smtClean="0"/>
              <a:t>Goodhart</a:t>
            </a:r>
            <a:r>
              <a:rPr lang="fr-FR" sz="2400" dirty="0" smtClean="0"/>
              <a:t>, 1995) : injection de liquidité vers une/plusieurs banques en détresse ; conséquences néfastes pour le système bancaire du maintien de taux d’intérêt élevé….</a:t>
            </a:r>
          </a:p>
          <a:p>
            <a:pPr>
              <a:buNone/>
            </a:pPr>
            <a:r>
              <a:rPr lang="fr-FR" sz="2400" dirty="0" smtClean="0"/>
              <a:t>=&gt; Deux comités distincts</a:t>
            </a:r>
          </a:p>
          <a:p>
            <a:pPr>
              <a:buNone/>
            </a:pPr>
            <a:r>
              <a:rPr lang="fr-FR" sz="2400" dirty="0" smtClean="0"/>
              <a:t>Problèmes : divergence entre les pays européens (toutes les banques (France) </a:t>
            </a:r>
            <a:r>
              <a:rPr lang="fr-FR" sz="2400" i="1" dirty="0" smtClean="0"/>
              <a:t>versus</a:t>
            </a:r>
            <a:r>
              <a:rPr lang="fr-FR" sz="2400" dirty="0" smtClean="0"/>
              <a:t> seulement les grandes (Allemagne); uniquement zone euro (Royaume-Uni)</a:t>
            </a:r>
          </a:p>
          <a:p>
            <a:pPr>
              <a:buNone/>
            </a:pPr>
            <a:endParaRPr lang="fr-FR" sz="2800" dirty="0" smtClean="0"/>
          </a:p>
          <a:p>
            <a:pPr>
              <a:buNone/>
            </a:pPr>
            <a:endParaRPr lang="fr-FR"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solidFill>
                  <a:schemeClr val="bg2"/>
                </a:solidFill>
              </a:rPr>
              <a:t>Réglementation du «</a:t>
            </a:r>
            <a:r>
              <a:rPr lang="fr-FR" sz="3200" dirty="0" err="1" smtClean="0">
                <a:solidFill>
                  <a:schemeClr val="bg2"/>
                </a:solidFill>
              </a:rPr>
              <a:t>shadow</a:t>
            </a:r>
            <a:r>
              <a:rPr lang="fr-FR" sz="3200" dirty="0" smtClean="0">
                <a:solidFill>
                  <a:schemeClr val="bg2"/>
                </a:solidFill>
              </a:rPr>
              <a:t> </a:t>
            </a:r>
            <a:r>
              <a:rPr lang="fr-FR" sz="3200" dirty="0" err="1" smtClean="0">
                <a:solidFill>
                  <a:schemeClr val="bg2"/>
                </a:solidFill>
              </a:rPr>
              <a:t>banking</a:t>
            </a:r>
            <a:r>
              <a:rPr lang="fr-FR" sz="3200" dirty="0" smtClean="0">
                <a:solidFill>
                  <a:schemeClr val="bg2"/>
                </a:solidFill>
              </a:rPr>
              <a:t> system » </a:t>
            </a:r>
            <a:r>
              <a:rPr lang="fr-FR" sz="3200" kern="1200" dirty="0" smtClean="0">
                <a:solidFill>
                  <a:schemeClr val="bg2"/>
                </a:solidFill>
              </a:rPr>
              <a:t>(syst</a:t>
            </a:r>
            <a:r>
              <a:rPr lang="fr-FR" altLang="zh-CN" sz="3200" kern="1200" dirty="0" smtClean="0">
                <a:solidFill>
                  <a:schemeClr val="bg2"/>
                </a:solidFill>
                <a:ea typeface="宋体" pitchFamily="2" charset="-122"/>
              </a:rPr>
              <a:t>è</a:t>
            </a:r>
            <a:r>
              <a:rPr lang="fr-FR" sz="3200" kern="1200" dirty="0" smtClean="0">
                <a:solidFill>
                  <a:schemeClr val="bg2"/>
                </a:solidFill>
              </a:rPr>
              <a:t>me bancaire alternatif)</a:t>
            </a:r>
            <a:endParaRPr lang="fr-FR" sz="3200" dirty="0">
              <a:solidFill>
                <a:schemeClr val="bg2"/>
              </a:solidFill>
            </a:endParaRPr>
          </a:p>
        </p:txBody>
      </p:sp>
      <p:sp>
        <p:nvSpPr>
          <p:cNvPr id="3" name="Espace réservé du contenu 2"/>
          <p:cNvSpPr>
            <a:spLocks noGrp="1"/>
          </p:cNvSpPr>
          <p:nvPr>
            <p:ph idx="1"/>
          </p:nvPr>
        </p:nvSpPr>
        <p:spPr>
          <a:xfrm>
            <a:off x="457200" y="1628800"/>
            <a:ext cx="8229600" cy="4392488"/>
          </a:xfrm>
        </p:spPr>
        <p:txBody>
          <a:bodyPr/>
          <a:lstStyle/>
          <a:p>
            <a:pPr lvl="0" algn="just">
              <a:lnSpc>
                <a:spcPct val="90000"/>
              </a:lnSpc>
              <a:spcAft>
                <a:spcPts val="100"/>
              </a:spcAft>
              <a:buClr>
                <a:srgbClr val="CC3300"/>
              </a:buClr>
              <a:buNone/>
            </a:pPr>
            <a:endParaRPr lang="fr-FR" sz="2400" kern="1200" dirty="0" smtClean="0">
              <a:solidFill>
                <a:srgbClr val="000000"/>
              </a:solidFill>
            </a:endParaRPr>
          </a:p>
          <a:p>
            <a:pPr algn="just">
              <a:lnSpc>
                <a:spcPct val="90000"/>
              </a:lnSpc>
              <a:spcAft>
                <a:spcPts val="100"/>
              </a:spcAft>
              <a:buClr>
                <a:srgbClr val="CC3300"/>
              </a:buClr>
              <a:buFont typeface="Wingdings" pitchFamily="2" charset="2"/>
              <a:buChar char="Ø"/>
            </a:pPr>
            <a:r>
              <a:rPr lang="fr-FR" sz="2400" dirty="0" smtClean="0">
                <a:ea typeface="Calibri"/>
                <a:cs typeface="Times New Roman"/>
              </a:rPr>
              <a:t>Regroupe les entités qui font de l'intermédiation ou la distribution de crédit mais n'acceptent pas de dépôts et ne sont pas régulées comme des banques, les fonds (capital-investissement, des fonds spéculatifs, des fonds d'investissements et autres fonds monétaire), les assureurs qui fournissent des garanties de crédits et enfin, les véhicules d'investissement ou de financement spécifiques. </a:t>
            </a:r>
          </a:p>
          <a:p>
            <a:pPr algn="just">
              <a:lnSpc>
                <a:spcPct val="90000"/>
              </a:lnSpc>
              <a:spcAft>
                <a:spcPts val="100"/>
              </a:spcAft>
              <a:buClr>
                <a:srgbClr val="CC3300"/>
              </a:buClr>
              <a:buFont typeface="Wingdings" pitchFamily="2" charset="2"/>
              <a:buChar char="Ø"/>
            </a:pPr>
            <a:r>
              <a:rPr lang="fr-FR" sz="2400" dirty="0" smtClean="0"/>
              <a:t>Etats-Unis (23.000 milliards de dollars), zone euro (22.000 milliards), Royaume-Uni (9.000 milliards). </a:t>
            </a:r>
          </a:p>
          <a:p>
            <a:pPr algn="just">
              <a:lnSpc>
                <a:spcPct val="90000"/>
              </a:lnSpc>
              <a:spcAft>
                <a:spcPts val="100"/>
              </a:spcAft>
              <a:buClr>
                <a:srgbClr val="CC3300"/>
              </a:buClr>
              <a:buFont typeface="Wingdings" pitchFamily="2" charset="2"/>
              <a:buChar char="Ø"/>
            </a:pPr>
            <a:r>
              <a:rPr lang="fr-FR" sz="2400" dirty="0" smtClean="0"/>
              <a:t>Déclin de la part des Etats-Unis (44 % du système bancaire parallèle en 2005 contre 35 % en 2012).</a:t>
            </a:r>
          </a:p>
          <a:p>
            <a:pPr algn="just">
              <a:lnSpc>
                <a:spcPct val="90000"/>
              </a:lnSpc>
              <a:spcAft>
                <a:spcPts val="100"/>
              </a:spcAft>
              <a:buClr>
                <a:srgbClr val="CC3300"/>
              </a:buClr>
              <a:buNone/>
            </a:pPr>
            <a:endParaRPr lang="fr-FR" sz="2400" kern="1200" dirty="0" smtClean="0">
              <a:solidFill>
                <a:srgbClr val="000000"/>
              </a:solidFill>
              <a:latin typeface="Arial" charset="0"/>
            </a:endParaRPr>
          </a:p>
          <a:p>
            <a:pPr lvl="0" algn="just">
              <a:lnSpc>
                <a:spcPct val="0"/>
              </a:lnSpc>
              <a:spcAft>
                <a:spcPts val="300"/>
              </a:spcAft>
              <a:buClr>
                <a:srgbClr val="CC3300"/>
              </a:buClr>
              <a:buNone/>
            </a:pPr>
            <a:endParaRPr lang="fr-FR" sz="2400" kern="1200" dirty="0" smtClean="0">
              <a:solidFill>
                <a:srgbClr val="669900"/>
              </a:solidFill>
              <a:latin typeface="Arial" charset="0"/>
            </a:endParaRPr>
          </a:p>
          <a:p>
            <a:endParaRPr lang="fr-FR"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lstStyle/>
          <a:p>
            <a:pPr>
              <a:buNone/>
            </a:pPr>
            <a:endParaRPr lang="fr-FR" dirty="0" smtClean="0"/>
          </a:p>
          <a:p>
            <a:pPr>
              <a:buNone/>
            </a:pPr>
            <a:endParaRPr lang="fr-FR" dirty="0" smtClean="0"/>
          </a:p>
          <a:p>
            <a:endParaRPr lang="fr-FR" dirty="0" smtClean="0"/>
          </a:p>
          <a:p>
            <a:endParaRPr lang="fr-FR" dirty="0" smtClean="0"/>
          </a:p>
          <a:p>
            <a:endParaRPr lang="fr-FR" dirty="0" smtClean="0"/>
          </a:p>
          <a:p>
            <a:endParaRPr lang="fr-FR" dirty="0" smtClean="0"/>
          </a:p>
          <a:p>
            <a:pPr>
              <a:buNone/>
            </a:pPr>
            <a:endParaRPr lang="fr-FR" sz="1800" i="1" dirty="0" smtClean="0">
              <a:ea typeface="Times New Roman"/>
            </a:endParaRPr>
          </a:p>
          <a:p>
            <a:pPr>
              <a:buNone/>
            </a:pPr>
            <a:r>
              <a:rPr lang="fr-FR" sz="1800" i="1" dirty="0" smtClean="0">
                <a:ea typeface="Times New Roman"/>
              </a:rPr>
              <a:t>Evolution, en milliards de dollars, des actifs dollars d'actifs gérés par le "</a:t>
            </a:r>
            <a:r>
              <a:rPr lang="fr-FR" sz="1800" i="1" dirty="0" err="1" smtClean="0">
                <a:ea typeface="Times New Roman"/>
              </a:rPr>
              <a:t>shadow</a:t>
            </a:r>
            <a:r>
              <a:rPr lang="fr-FR" sz="1800" i="1" dirty="0" smtClean="0">
                <a:ea typeface="Times New Roman"/>
              </a:rPr>
              <a:t> </a:t>
            </a:r>
            <a:r>
              <a:rPr lang="fr-FR" sz="1800" i="1" dirty="0" err="1" smtClean="0">
                <a:ea typeface="Times New Roman"/>
              </a:rPr>
              <a:t>banking</a:t>
            </a:r>
            <a:r>
              <a:rPr lang="fr-FR" sz="1800" i="1" dirty="0" smtClean="0">
                <a:ea typeface="Times New Roman"/>
              </a:rPr>
              <a:t> system"</a:t>
            </a:r>
            <a:endParaRPr lang="fr-FR" sz="1800" dirty="0" smtClean="0">
              <a:ea typeface="Times New Roman"/>
            </a:endParaRPr>
          </a:p>
          <a:p>
            <a:endParaRPr lang="fr-FR" dirty="0" smtClean="0"/>
          </a:p>
          <a:p>
            <a:endParaRPr lang="fr-FR" dirty="0"/>
          </a:p>
        </p:txBody>
      </p:sp>
      <p:pic>
        <p:nvPicPr>
          <p:cNvPr id="6" name="Espace réservé du contenu 3" descr="http://www.latribune.fr/img/150-5991369-0/shadow-banking-stats-fsb.gif"/>
          <p:cNvPicPr>
            <a:picLocks/>
          </p:cNvPicPr>
          <p:nvPr/>
        </p:nvPicPr>
        <p:blipFill>
          <a:blip r:embed="rId2" cstate="print"/>
          <a:srcRect/>
          <a:stretch>
            <a:fillRect/>
          </a:stretch>
        </p:blipFill>
        <p:spPr bwMode="auto">
          <a:xfrm>
            <a:off x="611560" y="908720"/>
            <a:ext cx="7560840" cy="4680520"/>
          </a:xfrm>
          <a:prstGeom prst="rect">
            <a:avLst/>
          </a:prstGeom>
          <a:noFill/>
          <a:ln w="9525">
            <a:noFill/>
            <a:miter lim="800000"/>
            <a:headEnd/>
            <a:tailEnd/>
          </a:ln>
        </p:spPr>
      </p:pic>
      <p:sp>
        <p:nvSpPr>
          <p:cNvPr id="7" name="Titre 6"/>
          <p:cNvSpPr>
            <a:spLocks noGrp="1"/>
          </p:cNvSpPr>
          <p:nvPr>
            <p:ph type="title"/>
          </p:nvPr>
        </p:nvSpPr>
        <p:spPr/>
        <p:txBody>
          <a:bodyPr/>
          <a:lstStyle/>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solidFill>
                  <a:srgbClr val="CC3300"/>
                </a:solidFill>
              </a:rPr>
              <a:t>Propositions du FSB et de la Commission Européenne </a:t>
            </a:r>
            <a:endParaRPr lang="fr-FR" sz="3200" dirty="0"/>
          </a:p>
        </p:txBody>
      </p:sp>
      <p:sp>
        <p:nvSpPr>
          <p:cNvPr id="3" name="Espace réservé du contenu 2"/>
          <p:cNvSpPr>
            <a:spLocks noGrp="1"/>
          </p:cNvSpPr>
          <p:nvPr>
            <p:ph idx="1"/>
          </p:nvPr>
        </p:nvSpPr>
        <p:spPr>
          <a:xfrm>
            <a:off x="457200" y="1991072"/>
            <a:ext cx="8229600" cy="3886200"/>
          </a:xfrm>
        </p:spPr>
        <p:txBody>
          <a:bodyPr/>
          <a:lstStyle/>
          <a:p>
            <a:r>
              <a:rPr lang="fr-FR" sz="2400" dirty="0" smtClean="0"/>
              <a:t>Réglementer les deux principales activités à risque </a:t>
            </a:r>
          </a:p>
          <a:p>
            <a:pPr>
              <a:buFont typeface="Wingdings" pitchFamily="2" charset="2"/>
              <a:buChar char="Ø"/>
            </a:pPr>
            <a:r>
              <a:rPr lang="fr-FR" sz="2400" dirty="0" smtClean="0"/>
              <a:t>La titrisation </a:t>
            </a:r>
          </a:p>
          <a:p>
            <a:pPr>
              <a:buFont typeface="Wingdings" pitchFamily="2" charset="2"/>
              <a:buChar char="Ø"/>
            </a:pPr>
            <a:r>
              <a:rPr lang="fr-FR" sz="2400" dirty="0" smtClean="0"/>
              <a:t>L'activité de prêt et d'emprunt de titres avec les prises en pension ("repo") : transaction, un échange entre deux parties de titres (</a:t>
            </a:r>
            <a:r>
              <a:rPr lang="fr-FR" sz="2400" dirty="0" err="1" smtClean="0"/>
              <a:t>collateral</a:t>
            </a:r>
            <a:r>
              <a:rPr lang="fr-FR" sz="2400" dirty="0" smtClean="0"/>
              <a:t>) contre un volume équivalent, en valeur, de liquide (cash) </a:t>
            </a:r>
          </a:p>
          <a:p>
            <a:pPr>
              <a:buFont typeface="Symbol"/>
              <a:buChar char="Þ"/>
            </a:pPr>
            <a:r>
              <a:rPr lang="fr-FR" sz="2400" dirty="0" smtClean="0"/>
              <a:t>Répond aux besoins de liquidité des banques</a:t>
            </a:r>
          </a:p>
          <a:p>
            <a:pPr>
              <a:buFont typeface="Symbol"/>
              <a:buChar char="Þ"/>
            </a:pPr>
            <a:r>
              <a:rPr lang="fr-FR" sz="2400" dirty="0" smtClean="0"/>
              <a:t>Moins coûteux en FP que les prêts « en blanc »</a:t>
            </a:r>
          </a:p>
          <a:p>
            <a:pPr>
              <a:buFont typeface="Symbol"/>
              <a:buChar char="Þ"/>
            </a:pPr>
            <a:r>
              <a:rPr lang="fr-FR" sz="2400" dirty="0" smtClean="0"/>
              <a:t>S’effectue sur des marchés non réglementés (OTC) sans possibilité de vérifier la qualité du collatéral </a:t>
            </a:r>
          </a:p>
          <a:p>
            <a:pPr>
              <a:buNone/>
            </a:pPr>
            <a:r>
              <a:rPr lang="fr-FR" sz="2400" dirty="0" smtClean="0"/>
              <a:t/>
            </a:r>
            <a:br>
              <a:rPr lang="fr-FR" sz="2400" dirty="0" smtClean="0"/>
            </a:br>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solidFill>
                  <a:srgbClr val="CC3300"/>
                </a:solidFill>
              </a:rPr>
              <a:t>Les projets de </a:t>
            </a:r>
            <a:r>
              <a:rPr lang="fr-FR" sz="3200" b="1" kern="1200" dirty="0" smtClean="0">
                <a:solidFill>
                  <a:srgbClr val="CC3300"/>
                </a:solidFill>
              </a:rPr>
              <a:t>réformes à l’échelle nationale : vers un retour à la séparation des activités?</a:t>
            </a:r>
            <a:endParaRPr lang="fr-FR" sz="3200" dirty="0"/>
          </a:p>
        </p:txBody>
      </p:sp>
      <p:sp>
        <p:nvSpPr>
          <p:cNvPr id="3" name="Espace réservé du contenu 2"/>
          <p:cNvSpPr>
            <a:spLocks noGrp="1"/>
          </p:cNvSpPr>
          <p:nvPr>
            <p:ph idx="1"/>
          </p:nvPr>
        </p:nvSpPr>
        <p:spPr>
          <a:xfrm>
            <a:off x="457200" y="1981200"/>
            <a:ext cx="8229600" cy="4256112"/>
          </a:xfrm>
        </p:spPr>
        <p:txBody>
          <a:bodyPr/>
          <a:lstStyle/>
          <a:p>
            <a:r>
              <a:rPr lang="fr-FR" sz="2800" dirty="0" smtClean="0"/>
              <a:t>Clivage USA, UK et Europe</a:t>
            </a:r>
          </a:p>
          <a:p>
            <a:pPr>
              <a:buFont typeface="Wingdings" pitchFamily="2" charset="2"/>
              <a:buChar char="Ø"/>
            </a:pPr>
            <a:r>
              <a:rPr lang="fr-FR" sz="2400" dirty="0" smtClean="0"/>
              <a:t>USA (</a:t>
            </a:r>
            <a:r>
              <a:rPr lang="fr-FR" sz="2400" dirty="0" err="1" smtClean="0"/>
              <a:t>Dodd</a:t>
            </a:r>
            <a:r>
              <a:rPr lang="fr-FR" sz="2400" dirty="0" smtClean="0"/>
              <a:t>-Frank </a:t>
            </a:r>
            <a:r>
              <a:rPr lang="fr-FR" sz="2400" dirty="0" err="1" smtClean="0"/>
              <a:t>Act</a:t>
            </a:r>
            <a:r>
              <a:rPr lang="fr-FR" sz="2400" dirty="0" smtClean="0"/>
              <a:t> incluant la Règle de </a:t>
            </a:r>
            <a:r>
              <a:rPr lang="fr-FR" sz="2400" dirty="0" err="1" smtClean="0"/>
              <a:t>Volcker</a:t>
            </a:r>
            <a:r>
              <a:rPr lang="fr-FR" sz="2400" dirty="0" smtClean="0"/>
              <a:t>) et Royaume-Uni (Commission Vickers) : des propositions visant à restreindre fortement / interdire (i) le mix activités traditionnelles-activités de marché au cœur d’une même entité juridique et (ii) les relations entre les banques chargées de collecter les dépôts et les institutions impliquées dans les activités de marché</a:t>
            </a:r>
          </a:p>
          <a:p>
            <a:pPr>
              <a:buNone/>
            </a:pPr>
            <a:r>
              <a:rPr lang="fr-FR" sz="2400" dirty="0" smtClean="0"/>
              <a:t>Objectif : protéger les institutions garanties par l’Etat des risques inhérents aux activités de marché</a:t>
            </a:r>
          </a:p>
          <a:p>
            <a:pPr>
              <a:buNone/>
            </a:pPr>
            <a:r>
              <a:rPr lang="fr-FR" sz="2400" dirty="0" smtClean="0"/>
              <a:t>=&gt; Retour au Glass-</a:t>
            </a:r>
            <a:r>
              <a:rPr lang="fr-FR" sz="2400" dirty="0" err="1" smtClean="0"/>
              <a:t>Steagall</a:t>
            </a:r>
            <a:r>
              <a:rPr lang="fr-FR" sz="2400" dirty="0" smtClean="0"/>
              <a:t> </a:t>
            </a:r>
            <a:r>
              <a:rPr lang="fr-FR" sz="2400" dirty="0" err="1" smtClean="0"/>
              <a:t>Act</a:t>
            </a:r>
            <a:r>
              <a:rPr lang="fr-FR" sz="2400" dirty="0" smtClean="0"/>
              <a:t> ?</a:t>
            </a:r>
          </a:p>
          <a:p>
            <a:pPr>
              <a:buNone/>
            </a:pPr>
            <a:endParaRPr lang="fr-FR" sz="2400" dirty="0" smtClean="0"/>
          </a:p>
          <a:p>
            <a:pPr>
              <a:buFont typeface="Wingdings" pitchFamily="2" charset="2"/>
              <a:buChar char="Ø"/>
            </a:pPr>
            <a:endParaRPr lang="fr-FR"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sz="2800" dirty="0" smtClean="0">
                <a:solidFill>
                  <a:srgbClr val="000000"/>
                </a:solidFill>
              </a:rPr>
              <a:t>Opposition des grandes banques américaines à la séparation des activités car risque de pertes de revenus =&gt; menaces de dégradation des notes par les agences de notations (ex activités de </a:t>
            </a:r>
            <a:r>
              <a:rPr lang="fr-FR" sz="2800" dirty="0" err="1" smtClean="0">
                <a:solidFill>
                  <a:srgbClr val="000000"/>
                </a:solidFill>
              </a:rPr>
              <a:t>trading</a:t>
            </a:r>
            <a:r>
              <a:rPr lang="fr-FR" sz="2800" dirty="0" smtClean="0">
                <a:solidFill>
                  <a:srgbClr val="000000"/>
                </a:solidFill>
              </a:rPr>
              <a:t> sur les matières premières de Goldman Sachs = 20% du revenu fixe sur 1999-2010)</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457200" y="1700808"/>
            <a:ext cx="8229600" cy="4166592"/>
          </a:xfrm>
        </p:spPr>
        <p:txBody>
          <a:bodyPr/>
          <a:lstStyle/>
          <a:p>
            <a:endParaRPr lang="fr-FR" sz="2800" dirty="0" smtClean="0"/>
          </a:p>
          <a:p>
            <a:r>
              <a:rPr lang="fr-FR" sz="2800" dirty="0" smtClean="0"/>
              <a:t>Europe (Projet </a:t>
            </a:r>
            <a:r>
              <a:rPr lang="fr-FR" sz="2800" dirty="0" err="1" smtClean="0"/>
              <a:t>Likkanen</a:t>
            </a:r>
            <a:r>
              <a:rPr lang="fr-FR" sz="2800" dirty="0" smtClean="0"/>
              <a:t>): plus mesuré. Modèle de banque universelle pas remis en cause mais des restrictions dans l’exercice des activités de marchés (compte propre)</a:t>
            </a:r>
          </a:p>
          <a:p>
            <a:endParaRPr lang="fr-FR"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solidFill>
                  <a:schemeClr val="bg2"/>
                </a:solidFill>
              </a:rPr>
              <a:t>Effets pervers du durcissement de la réglementation bancaire ?</a:t>
            </a:r>
            <a:endParaRPr lang="fr-FR" sz="3200" dirty="0">
              <a:solidFill>
                <a:schemeClr val="bg2"/>
              </a:solidFill>
            </a:endParaRPr>
          </a:p>
        </p:txBody>
      </p:sp>
      <p:sp>
        <p:nvSpPr>
          <p:cNvPr id="3" name="Espace réservé du contenu 2"/>
          <p:cNvSpPr>
            <a:spLocks noGrp="1"/>
          </p:cNvSpPr>
          <p:nvPr>
            <p:ph idx="1"/>
          </p:nvPr>
        </p:nvSpPr>
        <p:spPr/>
        <p:txBody>
          <a:bodyPr/>
          <a:lstStyle/>
          <a:p>
            <a:r>
              <a:rPr lang="fr-FR" sz="2800" dirty="0" smtClean="0"/>
              <a:t>Absence de réglementation du </a:t>
            </a:r>
            <a:r>
              <a:rPr lang="fr-FR" sz="2800" dirty="0" err="1" smtClean="0"/>
              <a:t>shadow</a:t>
            </a:r>
            <a:r>
              <a:rPr lang="fr-FR" sz="2800" dirty="0" smtClean="0"/>
              <a:t> </a:t>
            </a:r>
            <a:r>
              <a:rPr lang="fr-FR" sz="2800" dirty="0" err="1" smtClean="0"/>
              <a:t>banking</a:t>
            </a:r>
            <a:r>
              <a:rPr lang="fr-FR" sz="2800" dirty="0" smtClean="0"/>
              <a:t> system conjuguée à un durcissement de la réglementation du système bancaire « officiel » =&gt; effet d’éviction en faveur des activités bancaires non-réglementées</a:t>
            </a:r>
          </a:p>
          <a:p>
            <a:r>
              <a:rPr lang="fr-FR" sz="2800" dirty="0" smtClean="0"/>
              <a:t>Le </a:t>
            </a:r>
            <a:r>
              <a:rPr lang="fr-FR" sz="2800" dirty="0" err="1" smtClean="0"/>
              <a:t>shadow</a:t>
            </a:r>
            <a:r>
              <a:rPr lang="fr-FR" sz="2800" dirty="0" smtClean="0"/>
              <a:t> </a:t>
            </a:r>
            <a:r>
              <a:rPr lang="fr-FR" sz="2800" dirty="0" err="1" smtClean="0"/>
              <a:t>banking</a:t>
            </a:r>
            <a:r>
              <a:rPr lang="fr-FR" sz="2800" dirty="0" smtClean="0"/>
              <a:t> system, les activités de repo, très utilisé par les banques pour obtenir des liquidités</a:t>
            </a:r>
            <a:endParaRPr lang="fr-F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49488"/>
            <a:ext cx="8229600" cy="1371600"/>
          </a:xfrm>
        </p:spPr>
        <p:txBody>
          <a:bodyPr/>
          <a:lstStyle/>
          <a:p>
            <a:pPr algn="ctr"/>
            <a:r>
              <a:rPr lang="fr-FR" b="1" dirty="0" smtClean="0">
                <a:solidFill>
                  <a:srgbClr val="CC3300"/>
                </a:solidFill>
              </a:rPr>
              <a:t>3. Lien risque de crédit du secteur financier et risque souverain</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055" descr="http://www.unilim.fr/medias/charte_graphique/ULogos_transparents/ULogos_bureautique/ULogo-bur-Coul.jpg"/>
          <p:cNvPicPr>
            <a:picLocks noChangeAspect="1" noChangeArrowheads="1"/>
          </p:cNvPicPr>
          <p:nvPr/>
        </p:nvPicPr>
        <p:blipFill>
          <a:blip r:embed="rId3" cstate="print"/>
          <a:srcRect/>
          <a:stretch>
            <a:fillRect/>
          </a:stretch>
        </p:blipFill>
        <p:spPr bwMode="auto">
          <a:xfrm>
            <a:off x="0" y="6215063"/>
            <a:ext cx="1543050" cy="642937"/>
          </a:xfrm>
          <a:prstGeom prst="rect">
            <a:avLst/>
          </a:prstGeom>
          <a:noFill/>
          <a:ln w="9525">
            <a:noFill/>
            <a:miter lim="800000"/>
            <a:headEnd/>
            <a:tailEnd/>
          </a:ln>
        </p:spPr>
      </p:pic>
      <p:sp>
        <p:nvSpPr>
          <p:cNvPr id="20482" name="Rectangle 2050"/>
          <p:cNvSpPr>
            <a:spLocks noGrp="1" noChangeArrowheads="1"/>
          </p:cNvSpPr>
          <p:nvPr>
            <p:ph type="title"/>
          </p:nvPr>
        </p:nvSpPr>
        <p:spPr/>
        <p:txBody>
          <a:bodyPr/>
          <a:lstStyle/>
          <a:p>
            <a:r>
              <a:rPr lang="fr-FR" sz="2800" b="1" smtClean="0">
                <a:solidFill>
                  <a:schemeClr val="bg2"/>
                </a:solidFill>
              </a:rPr>
              <a:t>Présentation du Laboratoire d’Analyse et de Prospective Economiques (LAPE)</a:t>
            </a:r>
            <a:endParaRPr lang="en-GB" sz="2800" b="1" smtClean="0">
              <a:solidFill>
                <a:schemeClr val="bg2"/>
              </a:solidFill>
            </a:endParaRPr>
          </a:p>
        </p:txBody>
      </p:sp>
      <p:sp>
        <p:nvSpPr>
          <p:cNvPr id="5" name="Rectangle 3"/>
          <p:cNvSpPr txBox="1">
            <a:spLocks noChangeArrowheads="1"/>
          </p:cNvSpPr>
          <p:nvPr/>
        </p:nvSpPr>
        <p:spPr bwMode="auto">
          <a:xfrm>
            <a:off x="500034" y="1857364"/>
            <a:ext cx="8229600" cy="3886200"/>
          </a:xfrm>
          <a:prstGeom prst="rect">
            <a:avLst/>
          </a:prstGeom>
          <a:noFill/>
          <a:ln w="9525">
            <a:noFill/>
            <a:miter lim="800000"/>
            <a:headEnd/>
            <a:tailEnd/>
          </a:ln>
        </p:spPr>
        <p:txBody>
          <a:bodyPr/>
          <a:lstStyle/>
          <a:p>
            <a:pPr marL="342900" indent="-342900" eaLnBrk="0" hangingPunct="0">
              <a:spcBef>
                <a:spcPct val="20000"/>
              </a:spcBef>
              <a:buClr>
                <a:schemeClr val="bg2"/>
              </a:buClr>
              <a:buSzPct val="75000"/>
              <a:buFont typeface="Wingdings" pitchFamily="2" charset="2"/>
              <a:buChar char="n"/>
              <a:defRPr/>
            </a:pPr>
            <a:r>
              <a:rPr lang="fr-FR" sz="2400" b="1" kern="0" dirty="0">
                <a:latin typeface="+mn-lt"/>
              </a:rPr>
              <a:t>Activités d’enseignement/formation à la </a:t>
            </a:r>
            <a:r>
              <a:rPr lang="fr-FR" sz="2400" b="1" kern="0" dirty="0" smtClean="0">
                <a:latin typeface="+mn-lt"/>
              </a:rPr>
              <a:t>recherche (Master Banque </a:t>
            </a:r>
            <a:r>
              <a:rPr lang="fr-FR" sz="2400" b="1" kern="0" smtClean="0">
                <a:latin typeface="+mn-lt"/>
              </a:rPr>
              <a:t>et Finance)</a:t>
            </a:r>
            <a:endParaRPr lang="fr-FR" sz="2400" b="1" kern="0" dirty="0">
              <a:latin typeface="+mn-lt"/>
            </a:endParaRPr>
          </a:p>
          <a:p>
            <a:pPr marL="742950" lvl="1" indent="-285750" eaLnBrk="0" hangingPunct="0">
              <a:spcBef>
                <a:spcPct val="20000"/>
              </a:spcBef>
              <a:buClr>
                <a:schemeClr val="bg2"/>
              </a:buClr>
              <a:buSzPct val="80000"/>
              <a:buFont typeface="Wingdings" pitchFamily="2" charset="2"/>
              <a:buChar char="Ø"/>
              <a:defRPr/>
            </a:pPr>
            <a:r>
              <a:rPr lang="fr-FR" sz="2400" kern="0" dirty="0">
                <a:latin typeface="+mn-lt"/>
              </a:rPr>
              <a:t>Master 2 Banque: Risques et Marchés </a:t>
            </a:r>
            <a:r>
              <a:rPr lang="fr-FR" sz="2400" kern="0" dirty="0" smtClean="0">
                <a:latin typeface="+mn-lt"/>
              </a:rPr>
              <a:t>(</a:t>
            </a:r>
            <a:r>
              <a:rPr lang="fr-FR" sz="2200" kern="0" dirty="0" smtClean="0">
                <a:latin typeface="+mn-lt"/>
              </a:rPr>
              <a:t>Formation initiale et Formation en alternance : Conseiller Clientèle Professionnel</a:t>
            </a:r>
            <a:r>
              <a:rPr lang="fr-FR" sz="2400" kern="0" dirty="0" smtClean="0">
                <a:latin typeface="+mn-lt"/>
              </a:rPr>
              <a:t>)</a:t>
            </a:r>
            <a:endParaRPr lang="fr-FR" sz="2400" kern="0" dirty="0">
              <a:latin typeface="+mn-lt"/>
            </a:endParaRPr>
          </a:p>
          <a:p>
            <a:pPr marL="742950" lvl="1" indent="-285750" eaLnBrk="0" hangingPunct="0">
              <a:spcBef>
                <a:spcPct val="20000"/>
              </a:spcBef>
              <a:buClr>
                <a:schemeClr val="bg2"/>
              </a:buClr>
              <a:buSzPct val="80000"/>
              <a:buFont typeface="Wingdings" pitchFamily="2" charset="2"/>
              <a:buChar char="Ø"/>
              <a:defRPr/>
            </a:pPr>
            <a:r>
              <a:rPr lang="fr-FR" sz="2400" kern="0" dirty="0">
                <a:latin typeface="+mn-lt"/>
              </a:rPr>
              <a:t>Master 2 International Commerce et Finance</a:t>
            </a:r>
          </a:p>
          <a:p>
            <a:pPr marL="342900" indent="-342900" eaLnBrk="0" hangingPunct="0">
              <a:spcBef>
                <a:spcPct val="20000"/>
              </a:spcBef>
              <a:buClr>
                <a:schemeClr val="bg2"/>
              </a:buClr>
              <a:buSzPct val="75000"/>
              <a:buFont typeface="Wingdings" pitchFamily="2" charset="2"/>
              <a:buChar char="n"/>
              <a:defRPr/>
            </a:pPr>
            <a:r>
              <a:rPr lang="fr-FR" sz="2400" b="1" kern="0" dirty="0" smtClean="0">
                <a:latin typeface="+mn-lt"/>
              </a:rPr>
              <a:t>Thèmes </a:t>
            </a:r>
            <a:r>
              <a:rPr lang="fr-FR" sz="2400" b="1" kern="0" dirty="0">
                <a:latin typeface="+mn-lt"/>
              </a:rPr>
              <a:t>de recherche</a:t>
            </a:r>
          </a:p>
          <a:p>
            <a:pPr marL="742950" lvl="1" indent="-285750" eaLnBrk="0" hangingPunct="0">
              <a:spcBef>
                <a:spcPct val="20000"/>
              </a:spcBef>
              <a:buClr>
                <a:schemeClr val="bg2"/>
              </a:buClr>
              <a:buSzPct val="80000"/>
              <a:buFont typeface="Wingdings" pitchFamily="2" charset="2"/>
              <a:buChar char="Ø"/>
              <a:defRPr/>
            </a:pPr>
            <a:r>
              <a:rPr lang="fr-FR" sz="2400" kern="0" dirty="0">
                <a:latin typeface="+mn-lt"/>
              </a:rPr>
              <a:t>Risque bancaire, efficacité et enjeux des dispositifs prudentiels </a:t>
            </a:r>
          </a:p>
          <a:p>
            <a:pPr marL="742950" lvl="1" indent="-285750" eaLnBrk="0" hangingPunct="0">
              <a:spcBef>
                <a:spcPct val="20000"/>
              </a:spcBef>
              <a:buClr>
                <a:schemeClr val="bg2"/>
              </a:buClr>
              <a:buSzPct val="80000"/>
              <a:buFont typeface="Wingdings" pitchFamily="2" charset="2"/>
              <a:buChar char="Ø"/>
              <a:defRPr/>
            </a:pPr>
            <a:r>
              <a:rPr lang="fr-FR" sz="2400" kern="0" dirty="0">
                <a:latin typeface="+mn-lt"/>
              </a:rPr>
              <a:t>Structures bancaires et financières, performances économiques locales et développement</a:t>
            </a:r>
            <a:endParaRPr lang="en-GB" sz="2400" kern="0" dirty="0">
              <a:latin typeface="+mn-lt"/>
            </a:endParaRPr>
          </a:p>
          <a:p>
            <a:pPr marL="342900" indent="-342900" eaLnBrk="0" hangingPunct="0">
              <a:spcBef>
                <a:spcPct val="20000"/>
              </a:spcBef>
              <a:buClr>
                <a:schemeClr val="bg2"/>
              </a:buClr>
              <a:buSzPct val="75000"/>
              <a:buFont typeface="Wingdings" pitchFamily="2" charset="2"/>
              <a:buChar char="n"/>
              <a:defRPr/>
            </a:pPr>
            <a:endParaRPr lang="en-GB" sz="2800" kern="0" dirty="0">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solidFill>
                  <a:schemeClr val="bg2"/>
                </a:solidFill>
              </a:rPr>
              <a:t>Quelques éléments factuels sur l’endettement public et l’exposition des banques au risque souverain</a:t>
            </a:r>
            <a:endParaRPr lang="fr-FR" sz="3200" dirty="0">
              <a:solidFill>
                <a:schemeClr val="bg2"/>
              </a:solidFill>
            </a:endParaRPr>
          </a:p>
        </p:txBody>
      </p:sp>
      <p:sp>
        <p:nvSpPr>
          <p:cNvPr id="10" name="Espace réservé du contenu 9"/>
          <p:cNvSpPr>
            <a:spLocks noGrp="1"/>
          </p:cNvSpPr>
          <p:nvPr>
            <p:ph idx="1"/>
          </p:nvPr>
        </p:nvSpPr>
        <p:spPr/>
        <p:txBody>
          <a:bodyPr/>
          <a:lstStyle/>
          <a:p>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sz="2800" dirty="0" smtClean="0"/>
          </a:p>
          <a:p>
            <a:pPr>
              <a:buNone/>
            </a:pPr>
            <a:r>
              <a:rPr lang="fr-FR" sz="1800" dirty="0" smtClean="0"/>
              <a:t>Source : Eurostat</a:t>
            </a:r>
            <a:endParaRPr lang="fr-FR" sz="1800" dirty="0"/>
          </a:p>
        </p:txBody>
      </p:sp>
      <p:pic>
        <p:nvPicPr>
          <p:cNvPr id="5" name="Picture 3"/>
          <p:cNvPicPr>
            <a:picLocks noChangeAspect="1" noChangeArrowheads="1"/>
          </p:cNvPicPr>
          <p:nvPr/>
        </p:nvPicPr>
        <p:blipFill>
          <a:blip r:embed="rId2" cstate="print"/>
          <a:srcRect/>
          <a:stretch>
            <a:fillRect/>
          </a:stretch>
        </p:blipFill>
        <p:spPr bwMode="auto">
          <a:xfrm>
            <a:off x="214282" y="1857364"/>
            <a:ext cx="8215370" cy="4091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ontrepoints.org/wp-content/uploads/2012/05/taux-d_interet.jpg?d126be"/>
          <p:cNvPicPr>
            <a:picLocks noChangeAspect="1" noChangeArrowheads="1"/>
          </p:cNvPicPr>
          <p:nvPr/>
        </p:nvPicPr>
        <p:blipFill>
          <a:blip r:embed="rId2" cstate="print"/>
          <a:srcRect/>
          <a:stretch>
            <a:fillRect/>
          </a:stretch>
        </p:blipFill>
        <p:spPr bwMode="auto">
          <a:xfrm>
            <a:off x="557213" y="660400"/>
            <a:ext cx="7620000" cy="540067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1.bp.blogspot.com/-RTstysPLViw/T5FyQDjMxWI/AAAAAAAACow/MZ1UAYXcZ10/s1600/Taux-souverains.JPG"/>
          <p:cNvPicPr>
            <a:picLocks noChangeAspect="1" noChangeArrowheads="1"/>
          </p:cNvPicPr>
          <p:nvPr/>
        </p:nvPicPr>
        <p:blipFill>
          <a:blip r:embed="rId2" cstate="print"/>
          <a:srcRect/>
          <a:stretch>
            <a:fillRect/>
          </a:stretch>
        </p:blipFill>
        <p:spPr bwMode="auto">
          <a:xfrm>
            <a:off x="679450" y="639763"/>
            <a:ext cx="7575550" cy="5075237"/>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1"/>
          <p:cNvSpPr txBox="1">
            <a:spLocks noChangeArrowheads="1"/>
          </p:cNvSpPr>
          <p:nvPr/>
        </p:nvSpPr>
        <p:spPr bwMode="auto">
          <a:xfrm>
            <a:off x="133350" y="764704"/>
            <a:ext cx="901065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bg2"/>
              </a:buClr>
              <a:buSzPct val="75000"/>
              <a:buFont typeface="Wingdings" pitchFamily="2" charset="2"/>
              <a:buChar char="Ø"/>
              <a:tabLst/>
              <a:defRPr/>
            </a:pPr>
            <a:r>
              <a:rPr lang="fr-FR" sz="2400" kern="0" dirty="0" smtClean="0">
                <a:latin typeface="+mn-lt"/>
              </a:rPr>
              <a:t>Estimation de l’exposition du secteur bancaire dans les « PIIGS » (Milliards de $)</a:t>
            </a:r>
          </a:p>
          <a:p>
            <a:pPr marL="342900" marR="0" lvl="0" indent="-342900" algn="l" defTabSz="914400" rtl="0" eaLnBrk="0" fontAlgn="base" latinLnBrk="0" hangingPunct="0">
              <a:lnSpc>
                <a:spcPct val="80000"/>
              </a:lnSpc>
              <a:spcBef>
                <a:spcPct val="20000"/>
              </a:spcBef>
              <a:spcAft>
                <a:spcPct val="0"/>
              </a:spcAft>
              <a:buClr>
                <a:schemeClr val="bg2"/>
              </a:buClr>
              <a:buSzPct val="75000"/>
              <a:tabLst/>
              <a:defRPr/>
            </a:pPr>
            <a:endParaRPr lang="fr-FR" sz="2400" kern="0" dirty="0" smtClean="0">
              <a:latin typeface="+mn-lt"/>
            </a:endParaRPr>
          </a:p>
          <a:p>
            <a:pPr marL="342900" marR="0" lvl="0" indent="-342900" algn="l" defTabSz="914400" rtl="0" eaLnBrk="0" fontAlgn="base" latinLnBrk="0" hangingPunct="0">
              <a:lnSpc>
                <a:spcPct val="80000"/>
              </a:lnSpc>
              <a:spcBef>
                <a:spcPct val="20000"/>
              </a:spcBef>
              <a:spcAft>
                <a:spcPct val="0"/>
              </a:spcAft>
              <a:buClr>
                <a:schemeClr val="bg2"/>
              </a:buClr>
              <a:buSzPct val="75000"/>
              <a:tabLst/>
              <a:defRPr/>
            </a:pPr>
            <a:endParaRPr lang="fr-FR" sz="2400" kern="0" dirty="0" smtClean="0">
              <a:latin typeface="+mn-lt"/>
            </a:endParaRPr>
          </a:p>
          <a:p>
            <a:pPr marL="342900" marR="0" lvl="0" indent="-342900" algn="l" defTabSz="914400" rtl="0" eaLnBrk="0" fontAlgn="base" latinLnBrk="0" hangingPunct="0">
              <a:lnSpc>
                <a:spcPct val="80000"/>
              </a:lnSpc>
              <a:spcBef>
                <a:spcPct val="20000"/>
              </a:spcBef>
              <a:spcAft>
                <a:spcPct val="0"/>
              </a:spcAft>
              <a:buClr>
                <a:schemeClr val="bg2"/>
              </a:buClr>
              <a:buSzPct val="75000"/>
              <a:tabLst/>
              <a:defRPr/>
            </a:pPr>
            <a:endParaRPr lang="fr-FR" sz="2400" kern="0" dirty="0" smtClean="0">
              <a:latin typeface="+mn-lt"/>
            </a:endParaRPr>
          </a:p>
          <a:p>
            <a:pPr marL="342900" marR="0" lvl="0" indent="-342900" algn="l" defTabSz="914400" rtl="0" eaLnBrk="0" fontAlgn="base" latinLnBrk="0" hangingPunct="0">
              <a:lnSpc>
                <a:spcPct val="80000"/>
              </a:lnSpc>
              <a:spcBef>
                <a:spcPct val="20000"/>
              </a:spcBef>
              <a:spcAft>
                <a:spcPct val="0"/>
              </a:spcAft>
              <a:buClr>
                <a:schemeClr val="bg2"/>
              </a:buClr>
              <a:buSzPct val="75000"/>
              <a:tabLst/>
              <a:defRPr/>
            </a:pPr>
            <a:r>
              <a:rPr lang="fr-FR" sz="2400" kern="0" dirty="0" smtClean="0">
                <a:latin typeface="+mn-lt"/>
              </a:rPr>
              <a:t>    </a:t>
            </a:r>
          </a:p>
          <a:p>
            <a:pPr marL="342900" marR="0" lvl="0" indent="-342900" algn="l" defTabSz="914400" rtl="0" eaLnBrk="0" fontAlgn="base" latinLnBrk="0" hangingPunct="0">
              <a:lnSpc>
                <a:spcPct val="80000"/>
              </a:lnSpc>
              <a:spcBef>
                <a:spcPct val="20000"/>
              </a:spcBef>
              <a:spcAft>
                <a:spcPct val="0"/>
              </a:spcAft>
              <a:buClr>
                <a:schemeClr val="bg2"/>
              </a:buClr>
              <a:buSzPct val="75000"/>
              <a:tabLst/>
              <a:defRPr/>
            </a:pPr>
            <a:r>
              <a:rPr kumimoji="0" lang="fr-FR" sz="2400" b="0" i="0" u="none" strike="noStrike" kern="0" cap="none" spc="0" normalizeH="0" baseline="0" noProof="0" dirty="0" smtClean="0">
                <a:ln>
                  <a:noFill/>
                </a:ln>
                <a:solidFill>
                  <a:schemeClr val="accent2"/>
                </a:solidFill>
                <a:effectLst/>
                <a:uLnTx/>
                <a:uFillTx/>
                <a:latin typeface="+mn-lt"/>
                <a:ea typeface="+mn-ea"/>
                <a:cs typeface="+mn-cs"/>
              </a:rPr>
              <a:t>	</a:t>
            </a:r>
            <a:endParaRPr lang="fr-FR" sz="2400" kern="0" dirty="0" smtClean="0">
              <a:latin typeface="+mn-lt"/>
            </a:endParaRPr>
          </a:p>
          <a:p>
            <a:pPr marL="342900" marR="0" lvl="0" indent="-342900" algn="l" defTabSz="914400" rtl="0" eaLnBrk="0" fontAlgn="base" latinLnBrk="0" hangingPunct="0">
              <a:lnSpc>
                <a:spcPct val="80000"/>
              </a:lnSpc>
              <a:spcBef>
                <a:spcPct val="20000"/>
              </a:spcBef>
              <a:spcAft>
                <a:spcPct val="0"/>
              </a:spcAft>
              <a:buClr>
                <a:schemeClr val="bg2"/>
              </a:buClr>
              <a:buSzPct val="75000"/>
              <a:tabLst/>
              <a:defRPr/>
            </a:pPr>
            <a:endParaRPr lang="fr-FR" sz="2400" kern="0" dirty="0" smtClean="0">
              <a:latin typeface="+mn-lt"/>
            </a:endParaRPr>
          </a:p>
          <a:p>
            <a:pPr marL="342900" marR="0" lvl="0" indent="-342900" algn="l" defTabSz="914400" rtl="0" eaLnBrk="0" fontAlgn="base" latinLnBrk="0" hangingPunct="0">
              <a:lnSpc>
                <a:spcPct val="80000"/>
              </a:lnSpc>
              <a:spcBef>
                <a:spcPct val="20000"/>
              </a:spcBef>
              <a:spcAft>
                <a:spcPct val="0"/>
              </a:spcAft>
              <a:buClr>
                <a:schemeClr val="bg2"/>
              </a:buClr>
              <a:buSzPct val="75000"/>
              <a:tabLst/>
              <a:defRPr/>
            </a:pPr>
            <a:endParaRPr lang="fr-FR" sz="2400" kern="0" dirty="0" smtClean="0">
              <a:latin typeface="+mn-lt"/>
            </a:endParaRPr>
          </a:p>
          <a:p>
            <a:pPr marL="342900" marR="0" lvl="0" indent="-342900" algn="l" defTabSz="914400" rtl="0" eaLnBrk="0" fontAlgn="base" latinLnBrk="0" hangingPunct="0">
              <a:lnSpc>
                <a:spcPct val="80000"/>
              </a:lnSpc>
              <a:spcBef>
                <a:spcPct val="20000"/>
              </a:spcBef>
              <a:spcAft>
                <a:spcPct val="0"/>
              </a:spcAft>
              <a:buClr>
                <a:schemeClr val="bg2"/>
              </a:buClr>
              <a:buSzPct val="75000"/>
              <a:tabLst/>
              <a:defRPr/>
            </a:pPr>
            <a:endParaRPr kumimoji="0" lang="fr-FR" sz="2400" b="0" i="0" u="none" strike="noStrike" kern="0" cap="none" spc="0" normalizeH="0" baseline="0" noProof="0" dirty="0" smtClean="0">
              <a:ln>
                <a:noFill/>
              </a:ln>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
                <a:schemeClr val="bg2"/>
              </a:buClr>
              <a:buSzPct val="75000"/>
              <a:buFont typeface="Wingdings" pitchFamily="2" charset="2"/>
              <a:buNone/>
              <a:tabLst/>
              <a:defRPr/>
            </a:pPr>
            <a:endParaRPr kumimoji="0" lang="fr-F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
                <a:schemeClr val="bg2"/>
              </a:buClr>
              <a:buSzPct val="75000"/>
              <a:buFont typeface="Wingdings" pitchFamily="2" charset="2"/>
              <a:buNone/>
              <a:tabLst/>
              <a:defRPr/>
            </a:pPr>
            <a:endParaRPr kumimoji="0" lang="fr-F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
                <a:schemeClr val="bg2"/>
              </a:buClr>
              <a:buSzPct val="75000"/>
              <a:buFont typeface="Wingdings" pitchFamily="2" charset="2"/>
              <a:buNone/>
              <a:tabLst/>
              <a:defRPr/>
            </a:pPr>
            <a:endParaRPr kumimoji="0" lang="fr-FR"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
                <a:schemeClr val="bg2"/>
              </a:buClr>
              <a:buSzPct val="75000"/>
              <a:buFont typeface="Wingdings" pitchFamily="2" charset="2"/>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6" name="Tableau 5"/>
          <p:cNvGraphicFramePr>
            <a:graphicFrameLocks noGrp="1"/>
          </p:cNvGraphicFramePr>
          <p:nvPr/>
        </p:nvGraphicFramePr>
        <p:xfrm>
          <a:off x="611560" y="1700809"/>
          <a:ext cx="7848870" cy="2376263"/>
        </p:xfrm>
        <a:graphic>
          <a:graphicData uri="http://schemas.openxmlformats.org/drawingml/2006/table">
            <a:tbl>
              <a:tblPr/>
              <a:tblGrid>
                <a:gridCol w="1307960"/>
                <a:gridCol w="1307960"/>
                <a:gridCol w="1307960"/>
                <a:gridCol w="1307960"/>
                <a:gridCol w="1308515"/>
                <a:gridCol w="1308515"/>
              </a:tblGrid>
              <a:tr h="475252">
                <a:tc>
                  <a:txBody>
                    <a:bodyPr/>
                    <a:lstStyle/>
                    <a:p>
                      <a:pPr>
                        <a:lnSpc>
                          <a:spcPct val="115000"/>
                        </a:lnSpc>
                        <a:spcAft>
                          <a:spcPts val="0"/>
                        </a:spcAft>
                      </a:pPr>
                      <a:endParaRPr lang="fr-FR" sz="16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Grèce</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Italie</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Espagne</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Portugal</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Irlande</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2">
                <a:tc>
                  <a:txBody>
                    <a:bodyPr/>
                    <a:lstStyle/>
                    <a:p>
                      <a:pPr>
                        <a:lnSpc>
                          <a:spcPct val="115000"/>
                        </a:lnSpc>
                        <a:spcAft>
                          <a:spcPts val="0"/>
                        </a:spcAft>
                      </a:pPr>
                      <a:r>
                        <a:rPr lang="fr-FR" sz="1600">
                          <a:latin typeface="Calibri"/>
                          <a:ea typeface="Calibri"/>
                          <a:cs typeface="Times New Roman"/>
                        </a:rPr>
                        <a:t>France</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55.7</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416.4</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150.9</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25.7</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32</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2">
                <a:tc>
                  <a:txBody>
                    <a:bodyPr/>
                    <a:lstStyle/>
                    <a:p>
                      <a:pPr>
                        <a:lnSpc>
                          <a:spcPct val="115000"/>
                        </a:lnSpc>
                        <a:spcAft>
                          <a:spcPts val="0"/>
                        </a:spcAft>
                      </a:pPr>
                      <a:r>
                        <a:rPr lang="fr-FR" sz="1600">
                          <a:latin typeface="Calibri"/>
                          <a:ea typeface="Calibri"/>
                          <a:cs typeface="Times New Roman"/>
                        </a:rPr>
                        <a:t>Allemagne</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21.4</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161.8</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117.5</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35.9</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110.5</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507">
                <a:tc>
                  <a:txBody>
                    <a:bodyPr/>
                    <a:lstStyle/>
                    <a:p>
                      <a:pPr>
                        <a:lnSpc>
                          <a:spcPct val="115000"/>
                        </a:lnSpc>
                        <a:spcAft>
                          <a:spcPts val="0"/>
                        </a:spcAft>
                      </a:pPr>
                      <a:r>
                        <a:rPr lang="fr-FR" sz="1600">
                          <a:latin typeface="Calibri"/>
                          <a:ea typeface="Calibri"/>
                          <a:cs typeface="Times New Roman"/>
                        </a:rPr>
                        <a:t>Royaume-Uni</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latin typeface="Calibri"/>
                          <a:ea typeface="Calibri"/>
                          <a:cs typeface="Times New Roman"/>
                        </a:rPr>
                        <a:t>12.6</a:t>
                      </a:r>
                      <a:endParaRPr lang="fr-FR" sz="7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73.7</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110.9</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a:latin typeface="Calibri"/>
                          <a:ea typeface="Calibri"/>
                          <a:cs typeface="Times New Roman"/>
                        </a:rPr>
                        <a:t>25.4</a:t>
                      </a:r>
                      <a:endParaRPr lang="fr-FR" sz="70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dirty="0">
                          <a:latin typeface="Calibri"/>
                          <a:ea typeface="Calibri"/>
                          <a:cs typeface="Times New Roman"/>
                        </a:rPr>
                        <a:t>140.9</a:t>
                      </a:r>
                      <a:endParaRPr lang="fr-FR" sz="700" dirty="0">
                        <a:latin typeface="Calibri"/>
                        <a:ea typeface="Calibri"/>
                        <a:cs typeface="Times New Roman"/>
                      </a:endParaRPr>
                    </a:p>
                  </a:txBody>
                  <a:tcPr marL="46548" marR="465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ZoneTexte 6"/>
          <p:cNvSpPr txBox="1"/>
          <p:nvPr/>
        </p:nvSpPr>
        <p:spPr>
          <a:xfrm>
            <a:off x="539552" y="4581128"/>
            <a:ext cx="4608954" cy="338554"/>
          </a:xfrm>
          <a:prstGeom prst="rect">
            <a:avLst/>
          </a:prstGeom>
          <a:noFill/>
        </p:spPr>
        <p:txBody>
          <a:bodyPr wrap="none" rtlCol="0">
            <a:spAutoFit/>
          </a:bodyPr>
          <a:lstStyle/>
          <a:p>
            <a:r>
              <a:rPr lang="fr-FR" sz="1600" dirty="0" smtClean="0"/>
              <a:t>Source : Banque des Règlements Internationaux</a:t>
            </a:r>
            <a:endParaRPr lang="fr-FR"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solidFill>
                  <a:srgbClr val="CC3300"/>
                </a:solidFill>
              </a:rPr>
              <a:t>Lien risque de crédit du secteur financier et risque souverain (</a:t>
            </a:r>
            <a:r>
              <a:rPr lang="fr-FR" sz="2800" b="1" dirty="0" err="1" smtClean="0">
                <a:solidFill>
                  <a:srgbClr val="CC3300"/>
                </a:solidFill>
              </a:rPr>
              <a:t>Acharya</a:t>
            </a:r>
            <a:r>
              <a:rPr lang="fr-FR" sz="2800" b="1" dirty="0" smtClean="0">
                <a:solidFill>
                  <a:srgbClr val="CC3300"/>
                </a:solidFill>
              </a:rPr>
              <a:t>, </a:t>
            </a:r>
            <a:r>
              <a:rPr lang="fr-FR" sz="2800" b="1" dirty="0" err="1" smtClean="0">
                <a:solidFill>
                  <a:srgbClr val="CC3300"/>
                </a:solidFill>
              </a:rPr>
              <a:t>Drechsler</a:t>
            </a:r>
            <a:r>
              <a:rPr lang="fr-FR" sz="2800" b="1" dirty="0" smtClean="0">
                <a:solidFill>
                  <a:srgbClr val="CC3300"/>
                </a:solidFill>
              </a:rPr>
              <a:t> and </a:t>
            </a:r>
            <a:r>
              <a:rPr lang="fr-FR" sz="2800" b="1" dirty="0" err="1" smtClean="0">
                <a:solidFill>
                  <a:srgbClr val="CC3300"/>
                </a:solidFill>
              </a:rPr>
              <a:t>Schnabl</a:t>
            </a:r>
            <a:r>
              <a:rPr lang="fr-FR" sz="2800" b="1" dirty="0" smtClean="0">
                <a:solidFill>
                  <a:srgbClr val="CC3300"/>
                </a:solidFill>
              </a:rPr>
              <a:t>, 2012)</a:t>
            </a:r>
            <a:endParaRPr lang="fr-FR" dirty="0"/>
          </a:p>
        </p:txBody>
      </p:sp>
      <p:sp>
        <p:nvSpPr>
          <p:cNvPr id="3" name="Espace réservé du contenu 2"/>
          <p:cNvSpPr>
            <a:spLocks noGrp="1"/>
          </p:cNvSpPr>
          <p:nvPr>
            <p:ph idx="1"/>
          </p:nvPr>
        </p:nvSpPr>
        <p:spPr/>
        <p:txBody>
          <a:bodyPr/>
          <a:lstStyle/>
          <a:p>
            <a:pPr>
              <a:buNone/>
            </a:pPr>
            <a:r>
              <a:rPr lang="fr-FR" sz="2800" dirty="0" smtClean="0">
                <a:hlinkClick r:id="rId2"/>
              </a:rPr>
              <a:t>http://www.banque-france.fr/fileadmin/user_upload/banque_de_france/publications/Revue_de_la_stabilite_financiere/2012/rsf-avril-2012/RSF16-etude-05.pdf</a:t>
            </a:r>
            <a:endParaRPr lang="fr-FR" sz="2800" dirty="0" smtClean="0"/>
          </a:p>
          <a:p>
            <a:pPr>
              <a:buNone/>
            </a:pPr>
            <a:r>
              <a:rPr lang="fr-FR" sz="2800" dirty="0" smtClean="0"/>
              <a:t>Thèse des auteurs: Forte corrélation observée entre risque de crédit financier et risque souverain due à deux problèmes d’excès d’endettement – endettement public/endettement du système bancaire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solidFill>
                  <a:srgbClr val="CC3300"/>
                </a:solidFill>
              </a:rPr>
              <a:t>Lien risque de crédit du secteur financier et risque souverain (</a:t>
            </a:r>
            <a:r>
              <a:rPr lang="fr-FR" sz="2800" b="1" dirty="0" err="1" smtClean="0">
                <a:solidFill>
                  <a:srgbClr val="CC3300"/>
                </a:solidFill>
              </a:rPr>
              <a:t>Acharya</a:t>
            </a:r>
            <a:r>
              <a:rPr lang="fr-FR" sz="2800" b="1" dirty="0" smtClean="0">
                <a:solidFill>
                  <a:srgbClr val="CC3300"/>
                </a:solidFill>
              </a:rPr>
              <a:t>, </a:t>
            </a:r>
            <a:r>
              <a:rPr lang="fr-FR" sz="2800" b="1" dirty="0" err="1" smtClean="0">
                <a:solidFill>
                  <a:srgbClr val="CC3300"/>
                </a:solidFill>
              </a:rPr>
              <a:t>Drechsler</a:t>
            </a:r>
            <a:r>
              <a:rPr lang="fr-FR" sz="2800" b="1" dirty="0" smtClean="0">
                <a:solidFill>
                  <a:srgbClr val="CC3300"/>
                </a:solidFill>
              </a:rPr>
              <a:t> and </a:t>
            </a:r>
            <a:r>
              <a:rPr lang="fr-FR" sz="2800" b="1" dirty="0" err="1" smtClean="0">
                <a:solidFill>
                  <a:srgbClr val="CC3300"/>
                </a:solidFill>
              </a:rPr>
              <a:t>Schnabl</a:t>
            </a:r>
            <a:r>
              <a:rPr lang="fr-FR" sz="2800" b="1" dirty="0" smtClean="0">
                <a:solidFill>
                  <a:srgbClr val="CC3300"/>
                </a:solidFill>
              </a:rPr>
              <a:t>, 2012)</a:t>
            </a:r>
            <a:endParaRPr lang="fr-FR" dirty="0"/>
          </a:p>
        </p:txBody>
      </p:sp>
      <p:sp>
        <p:nvSpPr>
          <p:cNvPr id="3" name="Espace réservé du contenu 2"/>
          <p:cNvSpPr>
            <a:spLocks noGrp="1"/>
          </p:cNvSpPr>
          <p:nvPr>
            <p:ph idx="1"/>
          </p:nvPr>
        </p:nvSpPr>
        <p:spPr/>
        <p:txBody>
          <a:bodyPr/>
          <a:lstStyle/>
          <a:p>
            <a:pPr>
              <a:buNone/>
            </a:pPr>
            <a:r>
              <a:rPr lang="fr-FR" sz="2400" dirty="0" smtClean="0"/>
              <a:t>Constats :</a:t>
            </a:r>
          </a:p>
          <a:p>
            <a:pPr>
              <a:buFont typeface="Wingdings" pitchFamily="2" charset="2"/>
              <a:buChar char="Ø"/>
            </a:pPr>
            <a:r>
              <a:rPr lang="fr-FR" sz="2400" dirty="0" smtClean="0"/>
              <a:t>Existence d’une corrélation positive entre primes de CDS souverains et bancaires</a:t>
            </a:r>
          </a:p>
          <a:p>
            <a:pPr>
              <a:buFont typeface="Wingdings" pitchFamily="2" charset="2"/>
              <a:buChar char="Ø"/>
            </a:pPr>
            <a:r>
              <a:rPr lang="fr-FR" sz="2400" dirty="0" smtClean="0"/>
              <a:t>Qualité moyenne du secteur bancaire avant sauvetage et l’ampleur de la dette publique = bon indicateur du risque souverain après sauvetage</a:t>
            </a:r>
          </a:p>
          <a:p>
            <a:pPr>
              <a:buFont typeface="Wingdings" pitchFamily="2" charset="2"/>
              <a:buChar char="Ø"/>
            </a:pPr>
            <a:r>
              <a:rPr lang="fr-FR" sz="2400" dirty="0" smtClean="0"/>
              <a:t>Rôle du biais domestique de la dette publique : proportion de dette souveraine d’un pays détenue par son propre système bancaire, en moyenne, en Europe, 60% </a:t>
            </a:r>
          </a:p>
          <a:p>
            <a:pPr>
              <a:buNone/>
            </a:pP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solidFill>
                  <a:srgbClr val="CC3300"/>
                </a:solidFill>
              </a:rPr>
              <a:t>Lien risque de crédit du secteur financier et risque souverain (</a:t>
            </a:r>
            <a:r>
              <a:rPr lang="fr-FR" sz="2800" b="1" dirty="0" err="1" smtClean="0">
                <a:solidFill>
                  <a:srgbClr val="CC3300"/>
                </a:solidFill>
              </a:rPr>
              <a:t>Acharya</a:t>
            </a:r>
            <a:r>
              <a:rPr lang="fr-FR" sz="2800" b="1" dirty="0" smtClean="0">
                <a:solidFill>
                  <a:srgbClr val="CC3300"/>
                </a:solidFill>
              </a:rPr>
              <a:t>, </a:t>
            </a:r>
            <a:r>
              <a:rPr lang="fr-FR" sz="2800" b="1" dirty="0" err="1" smtClean="0">
                <a:solidFill>
                  <a:srgbClr val="CC3300"/>
                </a:solidFill>
              </a:rPr>
              <a:t>Drechsler</a:t>
            </a:r>
            <a:r>
              <a:rPr lang="fr-FR" sz="2800" b="1" dirty="0" smtClean="0">
                <a:solidFill>
                  <a:srgbClr val="CC3300"/>
                </a:solidFill>
              </a:rPr>
              <a:t> and </a:t>
            </a:r>
            <a:r>
              <a:rPr lang="fr-FR" sz="2800" b="1" dirty="0" err="1" smtClean="0">
                <a:solidFill>
                  <a:srgbClr val="CC3300"/>
                </a:solidFill>
              </a:rPr>
              <a:t>Schnabl</a:t>
            </a:r>
            <a:r>
              <a:rPr lang="fr-FR" sz="2800" b="1" dirty="0" smtClean="0">
                <a:solidFill>
                  <a:srgbClr val="CC3300"/>
                </a:solidFill>
              </a:rPr>
              <a:t>, 2012)</a:t>
            </a:r>
            <a:endParaRPr lang="fr-FR" dirty="0"/>
          </a:p>
        </p:txBody>
      </p:sp>
      <p:sp>
        <p:nvSpPr>
          <p:cNvPr id="3" name="Espace réservé du contenu 2"/>
          <p:cNvSpPr>
            <a:spLocks noGrp="1"/>
          </p:cNvSpPr>
          <p:nvPr>
            <p:ph idx="1"/>
          </p:nvPr>
        </p:nvSpPr>
        <p:spPr/>
        <p:txBody>
          <a:bodyPr/>
          <a:lstStyle/>
          <a:p>
            <a:pPr>
              <a:buNone/>
            </a:pPr>
            <a:r>
              <a:rPr lang="fr-FR" sz="2800" dirty="0" smtClean="0"/>
              <a:t>(1) Excès d’endettement/sous-capitalisation du secteur financier =&gt; baisse du crédit bancaire à l’économie, ralentissement et récession =&gt; plan de sauvetage par les Etats =&gt; émission de nouveaux titres de dette publique </a:t>
            </a:r>
          </a:p>
          <a:p>
            <a:pPr>
              <a:buFont typeface="Wingdings" pitchFamily="2" charset="2"/>
              <a:buChar char="Ø"/>
            </a:pPr>
            <a:r>
              <a:rPr lang="fr-FR" sz="2800" dirty="0" smtClean="0"/>
              <a:t>Hausse du risque souverain</a:t>
            </a:r>
          </a:p>
          <a:p>
            <a:pPr>
              <a:buFont typeface="Wingdings" pitchFamily="2" charset="2"/>
              <a:buChar char="Ø"/>
            </a:pPr>
            <a:r>
              <a:rPr lang="fr-FR" sz="2800" dirty="0" smtClean="0"/>
              <a:t>Principe d’équivalence </a:t>
            </a:r>
            <a:r>
              <a:rPr lang="fr-FR" sz="2800" dirty="0" err="1" smtClean="0"/>
              <a:t>ricardienne</a:t>
            </a:r>
            <a:r>
              <a:rPr lang="fr-FR" sz="2800" dirty="0" smtClean="0"/>
              <a:t> : anticipation d’une hausse future des impôts =&gt; effet négatif sur l’activité économique </a:t>
            </a:r>
            <a:endParaRPr lang="fr-FR"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solidFill>
                  <a:srgbClr val="CC3300"/>
                </a:solidFill>
              </a:rPr>
              <a:t>Lien risque de crédit du secteur financier et risque souverain (</a:t>
            </a:r>
            <a:r>
              <a:rPr lang="fr-FR" sz="2800" b="1" dirty="0" err="1" smtClean="0">
                <a:solidFill>
                  <a:srgbClr val="CC3300"/>
                </a:solidFill>
              </a:rPr>
              <a:t>Acharya</a:t>
            </a:r>
            <a:r>
              <a:rPr lang="fr-FR" sz="2800" b="1" dirty="0" smtClean="0">
                <a:solidFill>
                  <a:srgbClr val="CC3300"/>
                </a:solidFill>
              </a:rPr>
              <a:t>, </a:t>
            </a:r>
            <a:r>
              <a:rPr lang="fr-FR" sz="2800" b="1" dirty="0" err="1" smtClean="0">
                <a:solidFill>
                  <a:srgbClr val="CC3300"/>
                </a:solidFill>
              </a:rPr>
              <a:t>Drechsler</a:t>
            </a:r>
            <a:r>
              <a:rPr lang="fr-FR" sz="2800" b="1" dirty="0" smtClean="0">
                <a:solidFill>
                  <a:srgbClr val="CC3300"/>
                </a:solidFill>
              </a:rPr>
              <a:t> and </a:t>
            </a:r>
            <a:r>
              <a:rPr lang="fr-FR" sz="2800" b="1" dirty="0" err="1" smtClean="0">
                <a:solidFill>
                  <a:srgbClr val="CC3300"/>
                </a:solidFill>
              </a:rPr>
              <a:t>Schnabl</a:t>
            </a:r>
            <a:r>
              <a:rPr lang="fr-FR" sz="2800" b="1" dirty="0" smtClean="0">
                <a:solidFill>
                  <a:srgbClr val="CC3300"/>
                </a:solidFill>
              </a:rPr>
              <a:t>, 2012)</a:t>
            </a:r>
            <a:endParaRPr lang="fr-FR" dirty="0"/>
          </a:p>
        </p:txBody>
      </p:sp>
      <p:sp>
        <p:nvSpPr>
          <p:cNvPr id="3" name="Espace réservé du contenu 2"/>
          <p:cNvSpPr>
            <a:spLocks noGrp="1"/>
          </p:cNvSpPr>
          <p:nvPr>
            <p:ph idx="1"/>
          </p:nvPr>
        </p:nvSpPr>
        <p:spPr/>
        <p:txBody>
          <a:bodyPr/>
          <a:lstStyle/>
          <a:p>
            <a:pPr>
              <a:buNone/>
            </a:pPr>
            <a:r>
              <a:rPr lang="fr-FR" sz="2800" dirty="0" smtClean="0"/>
              <a:t>(2) Détérioration de la qualité de la signature souveraine =&gt; effet négatif sur le risque de crédit financier</a:t>
            </a:r>
          </a:p>
          <a:p>
            <a:pPr>
              <a:buFont typeface="Wingdings" pitchFamily="2" charset="2"/>
              <a:buChar char="Ø"/>
            </a:pPr>
            <a:r>
              <a:rPr lang="fr-FR" sz="2800" dirty="0" smtClean="0"/>
              <a:t>Encours élevé de dette publique dans bilans bancaires + biais domestique (60%)</a:t>
            </a:r>
          </a:p>
          <a:p>
            <a:pPr>
              <a:buFont typeface="Wingdings" pitchFamily="2" charset="2"/>
              <a:buChar char="Ø"/>
            </a:pPr>
            <a:r>
              <a:rPr lang="fr-FR" sz="2800" dirty="0" smtClean="0"/>
              <a:t>Perception par le marché d’une garantie du système bancaire par l’Etat : détérioration risque souverain =&gt; détérioration valeurs garanties explicites et/ou implicites</a:t>
            </a:r>
            <a:endParaRPr lang="fr-FR"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solidFill>
                  <a:srgbClr val="CC3300"/>
                </a:solidFill>
              </a:rPr>
              <a:t>Lien risque de crédit du secteur financier et risque souverain (</a:t>
            </a:r>
            <a:r>
              <a:rPr lang="fr-FR" sz="2800" b="1" dirty="0" err="1" smtClean="0">
                <a:solidFill>
                  <a:srgbClr val="CC3300"/>
                </a:solidFill>
              </a:rPr>
              <a:t>Acharya</a:t>
            </a:r>
            <a:r>
              <a:rPr lang="fr-FR" sz="2800" b="1" dirty="0" smtClean="0">
                <a:solidFill>
                  <a:srgbClr val="CC3300"/>
                </a:solidFill>
              </a:rPr>
              <a:t>, </a:t>
            </a:r>
            <a:r>
              <a:rPr lang="fr-FR" sz="2800" b="1" dirty="0" err="1" smtClean="0">
                <a:solidFill>
                  <a:srgbClr val="CC3300"/>
                </a:solidFill>
              </a:rPr>
              <a:t>Drechsler</a:t>
            </a:r>
            <a:r>
              <a:rPr lang="fr-FR" sz="2800" b="1" dirty="0" smtClean="0">
                <a:solidFill>
                  <a:srgbClr val="CC3300"/>
                </a:solidFill>
              </a:rPr>
              <a:t> and </a:t>
            </a:r>
            <a:r>
              <a:rPr lang="fr-FR" sz="2800" b="1" dirty="0" err="1" smtClean="0">
                <a:solidFill>
                  <a:srgbClr val="CC3300"/>
                </a:solidFill>
              </a:rPr>
              <a:t>Schnabl</a:t>
            </a:r>
            <a:r>
              <a:rPr lang="fr-FR" sz="2800" b="1" dirty="0" smtClean="0">
                <a:solidFill>
                  <a:srgbClr val="CC3300"/>
                </a:solidFill>
              </a:rPr>
              <a:t>, 2012)</a:t>
            </a:r>
            <a:endParaRPr lang="fr-FR" dirty="0"/>
          </a:p>
        </p:txBody>
      </p:sp>
      <p:sp>
        <p:nvSpPr>
          <p:cNvPr id="3" name="Espace réservé du contenu 2"/>
          <p:cNvSpPr>
            <a:spLocks noGrp="1"/>
          </p:cNvSpPr>
          <p:nvPr>
            <p:ph idx="1"/>
          </p:nvPr>
        </p:nvSpPr>
        <p:spPr/>
        <p:txBody>
          <a:bodyPr/>
          <a:lstStyle/>
          <a:p>
            <a:r>
              <a:rPr lang="fr-FR" dirty="0" smtClean="0"/>
              <a:t>Faible variation de la qualité du risque souverain =&gt; variation non-négligeable du risque de crédit financier</a:t>
            </a:r>
          </a:p>
          <a:p>
            <a:r>
              <a:rPr lang="fr-FR" dirty="0" smtClean="0"/>
              <a:t>Réflexion sur </a:t>
            </a:r>
            <a:r>
              <a:rPr lang="fr-FR" dirty="0" err="1" smtClean="0"/>
              <a:t>ré-évaluation</a:t>
            </a:r>
            <a:r>
              <a:rPr lang="fr-FR" dirty="0" smtClean="0"/>
              <a:t> des pondérations faibles attribuées aux obligations souveraines au titre des exigences de FP, même si bonne signature</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055" descr="http://www.unilim.fr/medias/charte_graphique/ULogos_transparents/ULogos_bureautique/ULogo-bur-Coul.jpg"/>
          <p:cNvPicPr>
            <a:picLocks noChangeAspect="1" noChangeArrowheads="1"/>
          </p:cNvPicPr>
          <p:nvPr/>
        </p:nvPicPr>
        <p:blipFill>
          <a:blip r:embed="rId3" cstate="print"/>
          <a:srcRect/>
          <a:stretch>
            <a:fillRect/>
          </a:stretch>
        </p:blipFill>
        <p:spPr bwMode="auto">
          <a:xfrm>
            <a:off x="0" y="6215063"/>
            <a:ext cx="1543050" cy="642937"/>
          </a:xfrm>
          <a:prstGeom prst="rect">
            <a:avLst/>
          </a:prstGeom>
          <a:noFill/>
          <a:ln w="9525">
            <a:noFill/>
            <a:miter lim="800000"/>
            <a:headEnd/>
            <a:tailEnd/>
          </a:ln>
        </p:spPr>
      </p:pic>
      <p:sp>
        <p:nvSpPr>
          <p:cNvPr id="9" name="Rectangle 1026"/>
          <p:cNvSpPr>
            <a:spLocks noGrp="1" noChangeArrowheads="1"/>
          </p:cNvSpPr>
          <p:nvPr>
            <p:ph type="title"/>
          </p:nvPr>
        </p:nvSpPr>
        <p:spPr>
          <a:xfrm>
            <a:off x="457200" y="692150"/>
            <a:ext cx="8229600" cy="838200"/>
          </a:xfrm>
        </p:spPr>
        <p:txBody>
          <a:bodyPr/>
          <a:lstStyle/>
          <a:p>
            <a:r>
              <a:rPr lang="fr-FR" sz="2800" b="1" smtClean="0">
                <a:solidFill>
                  <a:schemeClr val="bg2"/>
                </a:solidFill>
              </a:rPr>
              <a:t>Déroulement de la présentation</a:t>
            </a:r>
            <a:endParaRPr lang="en-GB" sz="2800" b="1" smtClean="0">
              <a:solidFill>
                <a:schemeClr val="bg2"/>
              </a:solidFill>
            </a:endParaRPr>
          </a:p>
        </p:txBody>
      </p:sp>
      <p:sp>
        <p:nvSpPr>
          <p:cNvPr id="10" name="Rectangle 1027"/>
          <p:cNvSpPr txBox="1">
            <a:spLocks noChangeArrowheads="1"/>
          </p:cNvSpPr>
          <p:nvPr/>
        </p:nvSpPr>
        <p:spPr bwMode="auto">
          <a:xfrm>
            <a:off x="457200" y="1644650"/>
            <a:ext cx="8229600" cy="4953000"/>
          </a:xfrm>
          <a:prstGeom prst="rect">
            <a:avLst/>
          </a:prstGeom>
          <a:noFill/>
          <a:ln w="9525">
            <a:noFill/>
            <a:miter lim="800000"/>
            <a:headEnd/>
            <a:tailEnd/>
          </a:ln>
        </p:spPr>
        <p:txBody>
          <a:bodyPr/>
          <a:lstStyle/>
          <a:p>
            <a:pPr marL="342900" indent="-342900" eaLnBrk="0" hangingPunct="0">
              <a:lnSpc>
                <a:spcPct val="90000"/>
              </a:lnSpc>
              <a:spcBef>
                <a:spcPct val="20000"/>
              </a:spcBef>
              <a:buClr>
                <a:schemeClr val="bg2"/>
              </a:buClr>
              <a:buSzPct val="75000"/>
              <a:buFont typeface="Wingdings" pitchFamily="2" charset="2"/>
              <a:buNone/>
              <a:defRPr/>
            </a:pPr>
            <a:r>
              <a:rPr lang="fr-FR" sz="2400" b="1" kern="0" dirty="0">
                <a:solidFill>
                  <a:schemeClr val="bg2"/>
                </a:solidFill>
                <a:latin typeface="+mn-lt"/>
              </a:rPr>
              <a:t>1.</a:t>
            </a:r>
            <a:r>
              <a:rPr lang="fr-FR" sz="2400" b="1" i="1" kern="0" dirty="0">
                <a:latin typeface="+mn-lt"/>
              </a:rPr>
              <a:t> </a:t>
            </a:r>
            <a:r>
              <a:rPr lang="fr-FR" sz="2400" b="1" dirty="0" smtClean="0">
                <a:solidFill>
                  <a:schemeClr val="bg2"/>
                </a:solidFill>
              </a:rPr>
              <a:t>Quelques rappels sur le déroulement de la crise financière et analyses concurrentes de la crise</a:t>
            </a:r>
            <a:endParaRPr lang="fr-FR" sz="2400" kern="0" dirty="0">
              <a:latin typeface="+mn-lt"/>
            </a:endParaRPr>
          </a:p>
          <a:p>
            <a:pPr marL="342900" indent="-342900" eaLnBrk="0" hangingPunct="0">
              <a:lnSpc>
                <a:spcPct val="90000"/>
              </a:lnSpc>
              <a:spcBef>
                <a:spcPct val="20000"/>
              </a:spcBef>
              <a:buClr>
                <a:schemeClr val="bg2"/>
              </a:buClr>
              <a:buSzPct val="75000"/>
              <a:buFont typeface="Wingdings" pitchFamily="2" charset="2"/>
              <a:buNone/>
              <a:defRPr/>
            </a:pPr>
            <a:endParaRPr lang="fr-FR" sz="2400" kern="0" dirty="0">
              <a:latin typeface="+mn-lt"/>
            </a:endParaRPr>
          </a:p>
          <a:p>
            <a:pPr marL="342900" indent="-342900" eaLnBrk="0" hangingPunct="0">
              <a:lnSpc>
                <a:spcPct val="90000"/>
              </a:lnSpc>
              <a:spcBef>
                <a:spcPct val="20000"/>
              </a:spcBef>
              <a:buClr>
                <a:schemeClr val="bg2"/>
              </a:buClr>
              <a:buSzPct val="75000"/>
              <a:buFont typeface="Wingdings" pitchFamily="2" charset="2"/>
              <a:buNone/>
              <a:defRPr/>
            </a:pPr>
            <a:r>
              <a:rPr lang="fr-FR" sz="2400" b="1" kern="0" dirty="0">
                <a:solidFill>
                  <a:schemeClr val="bg2"/>
                </a:solidFill>
                <a:latin typeface="+mn-lt"/>
              </a:rPr>
              <a:t>2. </a:t>
            </a:r>
            <a:r>
              <a:rPr lang="fr-FR" sz="2400" b="1" kern="0" dirty="0" smtClean="0">
                <a:solidFill>
                  <a:schemeClr val="bg2"/>
                </a:solidFill>
                <a:latin typeface="+mn-lt"/>
              </a:rPr>
              <a:t>P</a:t>
            </a:r>
            <a:r>
              <a:rPr lang="fr-FR" sz="2400" b="1" dirty="0" smtClean="0">
                <a:solidFill>
                  <a:srgbClr val="CC3300"/>
                </a:solidFill>
              </a:rPr>
              <a:t>rincipales propositions de réformes à l’échelle nationale et internationale et difficultés de mise en place</a:t>
            </a:r>
            <a:endParaRPr lang="fr-FR" sz="2400" kern="0" dirty="0">
              <a:latin typeface="+mn-lt"/>
            </a:endParaRPr>
          </a:p>
          <a:p>
            <a:pPr marL="342900" indent="-342900" eaLnBrk="0" hangingPunct="0">
              <a:lnSpc>
                <a:spcPct val="90000"/>
              </a:lnSpc>
              <a:spcBef>
                <a:spcPct val="20000"/>
              </a:spcBef>
              <a:buClr>
                <a:schemeClr val="bg2"/>
              </a:buClr>
              <a:buSzPct val="75000"/>
              <a:buFont typeface="Wingdings" pitchFamily="2" charset="2"/>
              <a:buNone/>
              <a:defRPr/>
            </a:pPr>
            <a:endParaRPr lang="fr-FR" sz="2400" kern="0" dirty="0">
              <a:latin typeface="+mn-lt"/>
            </a:endParaRPr>
          </a:p>
          <a:p>
            <a:pPr marL="342900" indent="-342900" eaLnBrk="0" hangingPunct="0">
              <a:lnSpc>
                <a:spcPct val="90000"/>
              </a:lnSpc>
              <a:spcBef>
                <a:spcPct val="20000"/>
              </a:spcBef>
              <a:buClr>
                <a:schemeClr val="bg2"/>
              </a:buClr>
              <a:buSzPct val="75000"/>
              <a:buFont typeface="Wingdings" pitchFamily="2" charset="2"/>
              <a:buNone/>
              <a:defRPr/>
            </a:pPr>
            <a:r>
              <a:rPr lang="fr-FR" sz="2400" b="1" kern="0" dirty="0">
                <a:solidFill>
                  <a:schemeClr val="bg2"/>
                </a:solidFill>
                <a:latin typeface="+mn-lt"/>
              </a:rPr>
              <a:t>3. </a:t>
            </a:r>
            <a:r>
              <a:rPr lang="fr-FR" sz="2400" b="1" dirty="0" smtClean="0">
                <a:solidFill>
                  <a:schemeClr val="bg2"/>
                </a:solidFill>
              </a:rPr>
              <a:t>Pourquoi le système bancaire est-il encore en crise? Lien entre risque bancaire et risque souverain</a:t>
            </a:r>
            <a:endParaRPr lang="fr-FR" sz="2400" b="1" kern="0" dirty="0">
              <a:solidFill>
                <a:schemeClr val="bg2"/>
              </a:solidFill>
              <a:latin typeface="+mn-lt"/>
            </a:endParaRPr>
          </a:p>
          <a:p>
            <a:pPr marL="342900" indent="-342900" eaLnBrk="0" hangingPunct="0">
              <a:lnSpc>
                <a:spcPct val="90000"/>
              </a:lnSpc>
              <a:spcBef>
                <a:spcPct val="20000"/>
              </a:spcBef>
              <a:buClr>
                <a:schemeClr val="bg2"/>
              </a:buClr>
              <a:buSzPct val="75000"/>
              <a:buFont typeface="Wingdings" pitchFamily="2" charset="2"/>
              <a:buNone/>
              <a:defRPr/>
            </a:pPr>
            <a:endParaRPr lang="fr-FR" sz="2400" kern="0" dirty="0">
              <a:latin typeface="+mn-lt"/>
            </a:endParaRPr>
          </a:p>
          <a:p>
            <a:pPr marL="342900" indent="-342900" eaLnBrk="0" hangingPunct="0">
              <a:lnSpc>
                <a:spcPct val="90000"/>
              </a:lnSpc>
              <a:spcBef>
                <a:spcPct val="20000"/>
              </a:spcBef>
              <a:buClr>
                <a:schemeClr val="bg2"/>
              </a:buClr>
              <a:buSzPct val="75000"/>
              <a:buFont typeface="Wingdings" pitchFamily="2" charset="2"/>
              <a:buNone/>
              <a:defRPr/>
            </a:pPr>
            <a:endParaRPr lang="fr-FR" sz="2400" kern="0" dirty="0">
              <a:latin typeface="+mn-lt"/>
            </a:endParaRPr>
          </a:p>
          <a:p>
            <a:pPr marL="342900" indent="-342900" eaLnBrk="0" hangingPunct="0">
              <a:lnSpc>
                <a:spcPct val="90000"/>
              </a:lnSpc>
              <a:spcBef>
                <a:spcPct val="20000"/>
              </a:spcBef>
              <a:buClr>
                <a:schemeClr val="bg2"/>
              </a:buClr>
              <a:buSzPct val="75000"/>
              <a:buFont typeface="Wingdings" pitchFamily="2" charset="2"/>
              <a:buChar char="n"/>
              <a:defRPr/>
            </a:pPr>
            <a:endParaRPr lang="fr-FR" sz="2800" kern="0" dirty="0">
              <a:latin typeface="+mn-lt"/>
            </a:endParaRPr>
          </a:p>
          <a:p>
            <a:pPr marL="342900" indent="-342900" eaLnBrk="0" hangingPunct="0">
              <a:lnSpc>
                <a:spcPct val="90000"/>
              </a:lnSpc>
              <a:spcBef>
                <a:spcPct val="20000"/>
              </a:spcBef>
              <a:buClr>
                <a:schemeClr val="bg2"/>
              </a:buClr>
              <a:buSzPct val="75000"/>
              <a:buFont typeface="Wingdings" pitchFamily="2" charset="2"/>
              <a:buNone/>
              <a:defRPr/>
            </a:pPr>
            <a:endParaRPr lang="en-GB" sz="32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89448"/>
            <a:ext cx="8229600" cy="1371600"/>
          </a:xfrm>
        </p:spPr>
        <p:txBody>
          <a:bodyPr/>
          <a:lstStyle/>
          <a:p>
            <a:pPr algn="ctr"/>
            <a:r>
              <a:rPr lang="fr-FR" b="1" dirty="0" smtClean="0">
                <a:solidFill>
                  <a:schemeClr val="bg2"/>
                </a:solidFill>
              </a:rPr>
              <a:t>1. Quelques rappels sur le déroulement de la crise financière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051"/>
          <p:cNvSpPr>
            <a:spLocks noGrp="1" noChangeArrowheads="1"/>
          </p:cNvSpPr>
          <p:nvPr>
            <p:ph type="body" sz="half" idx="1"/>
          </p:nvPr>
        </p:nvSpPr>
        <p:spPr>
          <a:xfrm>
            <a:off x="395536" y="836712"/>
            <a:ext cx="9010650" cy="5256584"/>
          </a:xfrm>
        </p:spPr>
        <p:txBody>
          <a:bodyPr/>
          <a:lstStyle/>
          <a:p>
            <a:pPr>
              <a:lnSpc>
                <a:spcPct val="80000"/>
              </a:lnSpc>
              <a:buFont typeface="Wingdings" pitchFamily="2" charset="2"/>
              <a:buNone/>
            </a:pPr>
            <a:r>
              <a:rPr lang="fr-FR" sz="2400" dirty="0" smtClean="0">
                <a:solidFill>
                  <a:schemeClr val="bg2"/>
                </a:solidFill>
              </a:rPr>
              <a:t>Une crise initialement concentrée sur le marché américain, qui se propage au reste du monde par la titrisation</a:t>
            </a:r>
          </a:p>
          <a:p>
            <a:pPr>
              <a:lnSpc>
                <a:spcPct val="80000"/>
              </a:lnSpc>
              <a:buFont typeface="Wingdings" pitchFamily="2" charset="2"/>
              <a:buNone/>
            </a:pPr>
            <a:endParaRPr lang="fr-FR" sz="2400" dirty="0" smtClean="0"/>
          </a:p>
          <a:p>
            <a:pPr>
              <a:lnSpc>
                <a:spcPct val="90000"/>
              </a:lnSpc>
              <a:buFont typeface="Wingdings" pitchFamily="2" charset="2"/>
              <a:buChar char="Ø"/>
            </a:pPr>
            <a:r>
              <a:rPr lang="fr-FR" sz="2400" i="1" dirty="0" smtClean="0"/>
              <a:t>Titrisation</a:t>
            </a:r>
            <a:r>
              <a:rPr lang="fr-FR" sz="2400" dirty="0" smtClean="0"/>
              <a:t> : Transformation d’actifs </a:t>
            </a:r>
            <a:r>
              <a:rPr lang="fr-FR" sz="2400" dirty="0" err="1" smtClean="0"/>
              <a:t>illiquides</a:t>
            </a:r>
            <a:r>
              <a:rPr lang="fr-FR" sz="2400" dirty="0" smtClean="0"/>
              <a:t> en titres facilement négociables sur des marchés</a:t>
            </a:r>
            <a:r>
              <a:rPr lang="fr-FR" sz="2400" dirty="0" smtClean="0">
                <a:solidFill>
                  <a:schemeClr val="bg2"/>
                </a:solidFill>
              </a:rPr>
              <a:t> </a:t>
            </a:r>
          </a:p>
          <a:p>
            <a:pPr>
              <a:lnSpc>
                <a:spcPct val="90000"/>
              </a:lnSpc>
              <a:buNone/>
            </a:pPr>
            <a:endParaRPr lang="fr-FR" sz="2400" dirty="0" smtClean="0">
              <a:solidFill>
                <a:schemeClr val="bg2"/>
              </a:solidFill>
            </a:endParaRPr>
          </a:p>
          <a:p>
            <a:pPr>
              <a:lnSpc>
                <a:spcPct val="90000"/>
              </a:lnSpc>
              <a:buFont typeface="Wingdings" pitchFamily="2" charset="2"/>
              <a:buChar char="Ø"/>
            </a:pPr>
            <a:r>
              <a:rPr lang="fr-FR" sz="2400" i="1" dirty="0" smtClean="0"/>
              <a:t>Titres concernés </a:t>
            </a:r>
            <a:r>
              <a:rPr lang="fr-FR" sz="2400" dirty="0" smtClean="0"/>
              <a:t>: prêts hypothécaires, crédits automobiles, prêts étudiants, encours de cartes bancaires,…..</a:t>
            </a:r>
          </a:p>
          <a:p>
            <a:pPr>
              <a:lnSpc>
                <a:spcPct val="90000"/>
              </a:lnSpc>
              <a:buNone/>
            </a:pPr>
            <a:endParaRPr lang="fr-FR" sz="2400" dirty="0" smtClean="0"/>
          </a:p>
          <a:p>
            <a:pPr>
              <a:lnSpc>
                <a:spcPct val="80000"/>
              </a:lnSpc>
              <a:buFont typeface="Wingdings" pitchFamily="2" charset="2"/>
              <a:buChar char="Ø"/>
            </a:pPr>
            <a:r>
              <a:rPr lang="fr-FR" sz="2400" dirty="0" smtClean="0"/>
              <a:t>Sortie de ces crédits du bilan des banques avec la titrisation (transformation d’actifs </a:t>
            </a:r>
            <a:r>
              <a:rPr lang="fr-FR" sz="2400" dirty="0" err="1" smtClean="0"/>
              <a:t>illiquides</a:t>
            </a:r>
            <a:r>
              <a:rPr lang="fr-FR" sz="2400" dirty="0" smtClean="0"/>
              <a:t> en titres facilement négociables sur des marchés via un véhicule) </a:t>
            </a:r>
          </a:p>
          <a:p>
            <a:pPr>
              <a:lnSpc>
                <a:spcPct val="80000"/>
              </a:lnSpc>
              <a:buNone/>
            </a:pPr>
            <a:r>
              <a:rPr lang="fr-FR" sz="2400" dirty="0" smtClean="0"/>
              <a:t>                 =&gt;     Evacuation des crédits risqués </a:t>
            </a:r>
          </a:p>
          <a:p>
            <a:pPr>
              <a:lnSpc>
                <a:spcPct val="80000"/>
              </a:lnSpc>
              <a:buNone/>
            </a:pPr>
            <a:r>
              <a:rPr lang="fr-FR" sz="2400" dirty="0" smtClean="0"/>
              <a:t>                          Relâchement</a:t>
            </a:r>
            <a:r>
              <a:rPr lang="fr-FR" sz="2400" dirty="0" smtClean="0">
                <a:solidFill>
                  <a:schemeClr val="accent2"/>
                </a:solidFill>
              </a:rPr>
              <a:t> </a:t>
            </a:r>
            <a:r>
              <a:rPr lang="fr-FR" sz="2400" dirty="0" smtClean="0"/>
              <a:t>du contrôle des risques</a:t>
            </a:r>
          </a:p>
          <a:p>
            <a:pPr>
              <a:lnSpc>
                <a:spcPct val="80000"/>
              </a:lnSpc>
              <a:buNone/>
            </a:pPr>
            <a:r>
              <a:rPr lang="fr-FR" sz="2400" dirty="0" smtClean="0"/>
              <a:t>                          Source de liquidité pour les banques</a:t>
            </a:r>
          </a:p>
          <a:p>
            <a:pPr>
              <a:lnSpc>
                <a:spcPct val="80000"/>
              </a:lnSpc>
              <a:buNone/>
            </a:pPr>
            <a:r>
              <a:rPr lang="fr-FR" sz="2400" dirty="0" smtClean="0"/>
              <a:t>			    </a:t>
            </a:r>
          </a:p>
          <a:p>
            <a:pPr>
              <a:lnSpc>
                <a:spcPct val="90000"/>
              </a:lnSpc>
              <a:buFont typeface="Wingdings" pitchFamily="2" charset="2"/>
              <a:buChar char="Ø"/>
            </a:pPr>
            <a:endParaRPr lang="fr-FR" sz="2400" dirty="0" smtClean="0"/>
          </a:p>
          <a:p>
            <a:pPr>
              <a:lnSpc>
                <a:spcPct val="80000"/>
              </a:lnSpc>
              <a:buFont typeface="Wingdings" pitchFamily="2" charset="2"/>
              <a:buNone/>
            </a:pPr>
            <a:endParaRPr lang="fr-FR" sz="2400" dirty="0" smtClean="0">
              <a:solidFill>
                <a:schemeClr val="accent2"/>
              </a:solidFill>
            </a:endParaRPr>
          </a:p>
          <a:p>
            <a:pPr>
              <a:lnSpc>
                <a:spcPct val="80000"/>
              </a:lnSpc>
              <a:buFont typeface="Wingdings" pitchFamily="2" charset="2"/>
              <a:buNone/>
            </a:pPr>
            <a:endParaRPr lang="fr-FR" sz="2400" dirty="0" smtClean="0"/>
          </a:p>
          <a:p>
            <a:pPr>
              <a:lnSpc>
                <a:spcPct val="80000"/>
              </a:lnSpc>
              <a:buFont typeface="Wingdings" pitchFamily="2" charset="2"/>
              <a:buNone/>
            </a:pPr>
            <a:endParaRPr lang="fr-FR" sz="2400" dirty="0" smtClean="0"/>
          </a:p>
          <a:p>
            <a:pPr>
              <a:lnSpc>
                <a:spcPct val="80000"/>
              </a:lnSpc>
              <a:buFont typeface="Wingdings" pitchFamily="2" charset="2"/>
              <a:buNone/>
            </a:pPr>
            <a:endParaRPr lang="fr-FR" sz="2400" dirty="0" smtClean="0"/>
          </a:p>
          <a:p>
            <a:pPr>
              <a:lnSpc>
                <a:spcPct val="80000"/>
              </a:lnSpc>
              <a:buFont typeface="Wingdings" pitchFamily="2" charset="2"/>
              <a:buNone/>
            </a:pPr>
            <a:endParaRPr lang="en-GB" sz="2400" dirty="0" smtClean="0"/>
          </a:p>
        </p:txBody>
      </p:sp>
      <p:pic>
        <p:nvPicPr>
          <p:cNvPr id="24579" name="Picture 2055" descr="http://www.unilim.fr/medias/charte_graphique/ULogos_transparents/ULogos_bureautique/ULogo-bur-Coul.jpg"/>
          <p:cNvPicPr>
            <a:picLocks noChangeAspect="1" noChangeArrowheads="1"/>
          </p:cNvPicPr>
          <p:nvPr/>
        </p:nvPicPr>
        <p:blipFill>
          <a:blip r:embed="rId3" cstate="print"/>
          <a:srcRect/>
          <a:stretch>
            <a:fillRect/>
          </a:stretch>
        </p:blipFill>
        <p:spPr bwMode="auto">
          <a:xfrm>
            <a:off x="0" y="6215063"/>
            <a:ext cx="1543050" cy="64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57200" y="609600"/>
            <a:ext cx="8229600" cy="5257800"/>
          </a:xfrm>
        </p:spPr>
        <p:txBody>
          <a:bodyPr/>
          <a:lstStyle/>
          <a:p>
            <a:pPr>
              <a:buFont typeface="Wingdings" pitchFamily="2" charset="2"/>
              <a:buNone/>
            </a:pPr>
            <a:endParaRPr lang="fr-FR" sz="2400" smtClean="0">
              <a:solidFill>
                <a:schemeClr val="bg2"/>
              </a:solidFill>
            </a:endParaRPr>
          </a:p>
          <a:p>
            <a:pPr>
              <a:buFont typeface="Wingdings" pitchFamily="2" charset="2"/>
              <a:buNone/>
            </a:pPr>
            <a:endParaRPr lang="fr-FR" smtClean="0"/>
          </a:p>
          <a:p>
            <a:pPr>
              <a:buFont typeface="Wingdings" pitchFamily="2" charset="2"/>
              <a:buNone/>
            </a:pPr>
            <a:endParaRPr lang="en-GB" smtClean="0"/>
          </a:p>
          <a:p>
            <a:pPr>
              <a:buFont typeface="Wingdings" pitchFamily="2" charset="2"/>
              <a:buNone/>
            </a:pPr>
            <a:endParaRPr lang="fr-FR" sz="2400" smtClean="0"/>
          </a:p>
          <a:p>
            <a:pPr>
              <a:buFont typeface="Wingdings" pitchFamily="2" charset="2"/>
              <a:buNone/>
            </a:pPr>
            <a:endParaRPr lang="fr-FR" sz="2400" smtClean="0"/>
          </a:p>
          <a:p>
            <a:pPr>
              <a:buFont typeface="Wingdings" pitchFamily="2" charset="2"/>
              <a:buNone/>
            </a:pPr>
            <a:endParaRPr lang="fr-FR" sz="2400" smtClean="0"/>
          </a:p>
          <a:p>
            <a:pPr>
              <a:buFont typeface="Wingdings" pitchFamily="2" charset="2"/>
              <a:buNone/>
            </a:pPr>
            <a:endParaRPr lang="en-GB" sz="2400" smtClean="0"/>
          </a:p>
        </p:txBody>
      </p:sp>
      <p:sp>
        <p:nvSpPr>
          <p:cNvPr id="53256" name="Rectangle 8"/>
          <p:cNvSpPr>
            <a:spLocks noChangeArrowheads="1"/>
          </p:cNvSpPr>
          <p:nvPr/>
        </p:nvSpPr>
        <p:spPr bwMode="auto">
          <a:xfrm>
            <a:off x="685800" y="609600"/>
            <a:ext cx="7772400" cy="1143000"/>
          </a:xfrm>
          <a:prstGeom prst="rect">
            <a:avLst/>
          </a:prstGeom>
          <a:noFill/>
          <a:ln w="9525">
            <a:noFill/>
            <a:miter lim="800000"/>
            <a:headEnd/>
            <a:tailEnd/>
          </a:ln>
          <a:effectLst/>
        </p:spPr>
        <p:txBody>
          <a:bodyPr lIns="92075" tIns="46038" rIns="92075" bIns="46038" anchor="ctr"/>
          <a:lstStyle/>
          <a:p>
            <a:pPr algn="l" eaLnBrk="0" hangingPunct="0"/>
            <a:endParaRPr lang="fr-FR" sz="4400"/>
          </a:p>
        </p:txBody>
      </p:sp>
      <p:sp>
        <p:nvSpPr>
          <p:cNvPr id="53258" name="Rectangle 10"/>
          <p:cNvSpPr>
            <a:spLocks noChangeArrowheads="1"/>
          </p:cNvSpPr>
          <p:nvPr/>
        </p:nvSpPr>
        <p:spPr bwMode="auto">
          <a:xfrm>
            <a:off x="609600" y="1066800"/>
            <a:ext cx="2057400" cy="1290638"/>
          </a:xfrm>
          <a:prstGeom prst="rect">
            <a:avLst/>
          </a:prstGeom>
          <a:solidFill>
            <a:schemeClr val="bg1">
              <a:alpha val="50000"/>
            </a:schemeClr>
          </a:solidFill>
          <a:ln w="9525">
            <a:solidFill>
              <a:schemeClr val="bg2"/>
            </a:solidFill>
            <a:miter lim="800000"/>
            <a:headEnd/>
            <a:tailEnd/>
          </a:ln>
          <a:effectLst/>
        </p:spPr>
        <p:txBody>
          <a:bodyPr anchor="ctr">
            <a:spAutoFit/>
          </a:bodyPr>
          <a:lstStyle/>
          <a:p>
            <a:r>
              <a:rPr lang="fr-FR" sz="2400"/>
              <a:t>Initiateur(s)  </a:t>
            </a:r>
          </a:p>
          <a:p>
            <a:r>
              <a:rPr lang="fr-FR"/>
              <a:t>Cessions d’actifs en contrepartie de fonds</a:t>
            </a:r>
            <a:endParaRPr lang="en-GB">
              <a:solidFill>
                <a:schemeClr val="bg1"/>
              </a:solidFill>
            </a:endParaRPr>
          </a:p>
        </p:txBody>
      </p:sp>
      <p:sp>
        <p:nvSpPr>
          <p:cNvPr id="53259" name="Rectangle 11"/>
          <p:cNvSpPr>
            <a:spLocks noChangeArrowheads="1"/>
          </p:cNvSpPr>
          <p:nvPr/>
        </p:nvSpPr>
        <p:spPr bwMode="auto">
          <a:xfrm>
            <a:off x="3733800" y="914400"/>
            <a:ext cx="1828800" cy="2205038"/>
          </a:xfrm>
          <a:prstGeom prst="rect">
            <a:avLst/>
          </a:prstGeom>
          <a:solidFill>
            <a:schemeClr val="bg1"/>
          </a:solidFill>
          <a:ln w="9525">
            <a:solidFill>
              <a:schemeClr val="bg2"/>
            </a:solidFill>
            <a:miter lim="800000"/>
            <a:headEnd/>
            <a:tailEnd/>
          </a:ln>
          <a:effectLst/>
        </p:spPr>
        <p:txBody>
          <a:bodyPr anchor="ctr">
            <a:spAutoFit/>
          </a:bodyPr>
          <a:lstStyle/>
          <a:p>
            <a:r>
              <a:rPr lang="fr-FR" sz="2400"/>
              <a:t>Véhicule émetteur </a:t>
            </a:r>
          </a:p>
          <a:p>
            <a:r>
              <a:rPr lang="fr-FR"/>
              <a:t>Acquisitions d’actifs auprès d’initiateurs et émission de tranches</a:t>
            </a:r>
            <a:endParaRPr lang="en-GB"/>
          </a:p>
        </p:txBody>
      </p:sp>
      <p:sp>
        <p:nvSpPr>
          <p:cNvPr id="53260" name="Rectangle 12"/>
          <p:cNvSpPr>
            <a:spLocks noChangeArrowheads="1"/>
          </p:cNvSpPr>
          <p:nvPr/>
        </p:nvSpPr>
        <p:spPr bwMode="auto">
          <a:xfrm>
            <a:off x="6477000" y="1143000"/>
            <a:ext cx="2057400" cy="1106488"/>
          </a:xfrm>
          <a:prstGeom prst="rect">
            <a:avLst/>
          </a:prstGeom>
          <a:solidFill>
            <a:schemeClr val="bg1"/>
          </a:solidFill>
          <a:ln w="9525">
            <a:solidFill>
              <a:schemeClr val="bg2"/>
            </a:solidFill>
            <a:miter lim="800000"/>
            <a:headEnd/>
            <a:tailEnd/>
          </a:ln>
          <a:effectLst/>
        </p:spPr>
        <p:txBody>
          <a:bodyPr anchor="ctr">
            <a:spAutoFit/>
          </a:bodyPr>
          <a:lstStyle/>
          <a:p>
            <a:r>
              <a:rPr lang="fr-FR" sz="2400"/>
              <a:t>Investisseurs</a:t>
            </a:r>
          </a:p>
          <a:p>
            <a:r>
              <a:rPr lang="fr-FR"/>
              <a:t>Souscription de tranches</a:t>
            </a:r>
            <a:r>
              <a:rPr lang="fr-FR" sz="2400">
                <a:solidFill>
                  <a:schemeClr val="bg1"/>
                </a:solidFill>
              </a:rPr>
              <a:t> </a:t>
            </a:r>
            <a:endParaRPr lang="en-GB" sz="2400"/>
          </a:p>
        </p:txBody>
      </p:sp>
      <p:sp>
        <p:nvSpPr>
          <p:cNvPr id="53261" name="Rectangle 13"/>
          <p:cNvSpPr>
            <a:spLocks noChangeArrowheads="1"/>
          </p:cNvSpPr>
          <p:nvPr/>
        </p:nvSpPr>
        <p:spPr bwMode="auto">
          <a:xfrm>
            <a:off x="3505200" y="4038600"/>
            <a:ext cx="2286000" cy="1746250"/>
          </a:xfrm>
          <a:prstGeom prst="rect">
            <a:avLst/>
          </a:prstGeom>
          <a:solidFill>
            <a:schemeClr val="bg1"/>
          </a:solidFill>
          <a:ln w="9525">
            <a:solidFill>
              <a:schemeClr val="bg2"/>
            </a:solidFill>
            <a:miter lim="800000"/>
            <a:headEnd/>
            <a:tailEnd/>
          </a:ln>
          <a:effectLst/>
        </p:spPr>
        <p:txBody>
          <a:bodyPr anchor="ctr">
            <a:spAutoFit/>
          </a:bodyPr>
          <a:lstStyle/>
          <a:p>
            <a:r>
              <a:rPr lang="fr-FR" sz="2400"/>
              <a:t>Assureur (monoline) </a:t>
            </a:r>
          </a:p>
          <a:p>
            <a:r>
              <a:rPr lang="fr-FR" sz="2000"/>
              <a:t>Vente de protection contre le risque de défaut</a:t>
            </a:r>
            <a:endParaRPr lang="en-GB" sz="2000"/>
          </a:p>
        </p:txBody>
      </p:sp>
      <p:sp>
        <p:nvSpPr>
          <p:cNvPr id="53262" name="AutoShape 14"/>
          <p:cNvSpPr>
            <a:spLocks noChangeArrowheads="1"/>
          </p:cNvSpPr>
          <p:nvPr/>
        </p:nvSpPr>
        <p:spPr bwMode="auto">
          <a:xfrm>
            <a:off x="2819400" y="1524000"/>
            <a:ext cx="823913" cy="485775"/>
          </a:xfrm>
          <a:prstGeom prst="rightArrow">
            <a:avLst>
              <a:gd name="adj1" fmla="val 50000"/>
              <a:gd name="adj2" fmla="val 42402"/>
            </a:avLst>
          </a:prstGeom>
          <a:solidFill>
            <a:schemeClr val="bg2"/>
          </a:solidFill>
          <a:ln w="9525">
            <a:solidFill>
              <a:schemeClr val="tx1"/>
            </a:solidFill>
            <a:miter lim="800000"/>
            <a:headEnd/>
            <a:tailEnd/>
          </a:ln>
          <a:effectLst/>
        </p:spPr>
        <p:txBody>
          <a:bodyPr wrap="none" anchor="ctr"/>
          <a:lstStyle/>
          <a:p>
            <a:endParaRPr lang="fr-FR"/>
          </a:p>
        </p:txBody>
      </p:sp>
      <p:sp>
        <p:nvSpPr>
          <p:cNvPr id="53263" name="AutoShape 15"/>
          <p:cNvSpPr>
            <a:spLocks noChangeArrowheads="1"/>
          </p:cNvSpPr>
          <p:nvPr/>
        </p:nvSpPr>
        <p:spPr bwMode="auto">
          <a:xfrm>
            <a:off x="5715000" y="1524000"/>
            <a:ext cx="687388" cy="485775"/>
          </a:xfrm>
          <a:prstGeom prst="rightArrow">
            <a:avLst>
              <a:gd name="adj1" fmla="val 50000"/>
              <a:gd name="adj2" fmla="val 35376"/>
            </a:avLst>
          </a:prstGeom>
          <a:solidFill>
            <a:schemeClr val="bg2"/>
          </a:solidFill>
          <a:ln w="9525">
            <a:solidFill>
              <a:schemeClr val="tx1"/>
            </a:solidFill>
            <a:miter lim="800000"/>
            <a:headEnd/>
            <a:tailEnd/>
          </a:ln>
          <a:effectLst/>
        </p:spPr>
        <p:txBody>
          <a:bodyPr wrap="none" anchor="ctr"/>
          <a:lstStyle/>
          <a:p>
            <a:endParaRPr lang="fr-FR"/>
          </a:p>
        </p:txBody>
      </p:sp>
      <p:sp>
        <p:nvSpPr>
          <p:cNvPr id="53264" name="AutoShape 16"/>
          <p:cNvSpPr>
            <a:spLocks noChangeArrowheads="1"/>
          </p:cNvSpPr>
          <p:nvPr/>
        </p:nvSpPr>
        <p:spPr bwMode="auto">
          <a:xfrm>
            <a:off x="4419600" y="3200400"/>
            <a:ext cx="485775" cy="685800"/>
          </a:xfrm>
          <a:prstGeom prst="upArrow">
            <a:avLst>
              <a:gd name="adj1" fmla="val 50000"/>
              <a:gd name="adj2" fmla="val 35294"/>
            </a:avLst>
          </a:prstGeom>
          <a:solidFill>
            <a:schemeClr val="bg2"/>
          </a:solidFill>
          <a:ln w="9525">
            <a:solidFill>
              <a:schemeClr val="tx1"/>
            </a:solidFill>
            <a:miter lim="800000"/>
            <a:headEnd/>
            <a:tailEnd/>
          </a:ln>
          <a:effectLst/>
        </p:spPr>
        <p:txBody>
          <a:bodyPr wrap="none" anchor="ctr"/>
          <a:lstStyle/>
          <a:p>
            <a:endParaRPr lang="fr-FR"/>
          </a:p>
        </p:txBody>
      </p:sp>
      <p:pic>
        <p:nvPicPr>
          <p:cNvPr id="53267" name="Picture 19" descr="http://www.unilim.fr/medias/charte_graphique/ULogos_transparents/ULogos_bureautique/ULogo-bur-Coul.jpg"/>
          <p:cNvPicPr>
            <a:picLocks noChangeAspect="1" noChangeArrowheads="1"/>
          </p:cNvPicPr>
          <p:nvPr/>
        </p:nvPicPr>
        <p:blipFill>
          <a:blip r:embed="rId3" cstate="print"/>
          <a:srcRect/>
          <a:stretch>
            <a:fillRect/>
          </a:stretch>
        </p:blipFill>
        <p:spPr bwMode="auto">
          <a:xfrm>
            <a:off x="0" y="6215063"/>
            <a:ext cx="1543050" cy="642937"/>
          </a:xfrm>
          <a:prstGeom prst="rect">
            <a:avLst/>
          </a:prstGeom>
          <a:noFill/>
        </p:spPr>
      </p:pic>
      <p:sp>
        <p:nvSpPr>
          <p:cNvPr id="53268" name="Rectangle 20"/>
          <p:cNvSpPr>
            <a:spLocks noChangeArrowheads="1"/>
          </p:cNvSpPr>
          <p:nvPr/>
        </p:nvSpPr>
        <p:spPr bwMode="auto">
          <a:xfrm>
            <a:off x="533400" y="3309938"/>
            <a:ext cx="2209800" cy="2479675"/>
          </a:xfrm>
          <a:prstGeom prst="rect">
            <a:avLst/>
          </a:prstGeom>
          <a:solidFill>
            <a:schemeClr val="bg1"/>
          </a:solidFill>
          <a:ln w="9525">
            <a:solidFill>
              <a:schemeClr val="bg2"/>
            </a:solidFill>
            <a:miter lim="800000"/>
            <a:headEnd/>
            <a:tailEnd/>
          </a:ln>
          <a:effectLst/>
        </p:spPr>
        <p:txBody>
          <a:bodyPr anchor="ctr">
            <a:spAutoFit/>
          </a:bodyPr>
          <a:lstStyle/>
          <a:p>
            <a:r>
              <a:rPr lang="fr-FR" sz="2400" dirty="0"/>
              <a:t>Agences de notations</a:t>
            </a:r>
          </a:p>
          <a:p>
            <a:r>
              <a:rPr lang="fr-FR" dirty="0"/>
              <a:t>Evaluation de la qualité </a:t>
            </a:r>
          </a:p>
          <a:p>
            <a:r>
              <a:rPr lang="fr-FR" dirty="0"/>
              <a:t>- des titres émis </a:t>
            </a:r>
          </a:p>
          <a:p>
            <a:r>
              <a:rPr lang="fr-FR" dirty="0"/>
              <a:t>- des initiateurs, émetteurs et assureurs</a:t>
            </a:r>
            <a:endParaRPr lang="en-GB" dirty="0"/>
          </a:p>
        </p:txBody>
      </p:sp>
      <p:sp>
        <p:nvSpPr>
          <p:cNvPr id="53276" name="Line 28"/>
          <p:cNvSpPr>
            <a:spLocks noChangeShapeType="1"/>
          </p:cNvSpPr>
          <p:nvPr/>
        </p:nvSpPr>
        <p:spPr bwMode="auto">
          <a:xfrm flipV="1">
            <a:off x="1676400" y="2438400"/>
            <a:ext cx="0" cy="762000"/>
          </a:xfrm>
          <a:prstGeom prst="line">
            <a:avLst/>
          </a:prstGeom>
          <a:noFill/>
          <a:ln w="9525">
            <a:solidFill>
              <a:schemeClr val="tx1"/>
            </a:solidFill>
            <a:round/>
            <a:headEnd/>
            <a:tailEnd type="triangle" w="med" len="med"/>
          </a:ln>
          <a:effectLst/>
        </p:spPr>
        <p:txBody>
          <a:bodyPr wrap="none" anchor="ctr"/>
          <a:lstStyle/>
          <a:p>
            <a:endParaRPr lang="fr-FR"/>
          </a:p>
        </p:txBody>
      </p:sp>
      <p:sp>
        <p:nvSpPr>
          <p:cNvPr id="53278" name="Line 30"/>
          <p:cNvSpPr>
            <a:spLocks noChangeShapeType="1"/>
          </p:cNvSpPr>
          <p:nvPr/>
        </p:nvSpPr>
        <p:spPr bwMode="auto">
          <a:xfrm>
            <a:off x="2819400" y="4876800"/>
            <a:ext cx="609600"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53279" name="Line 31"/>
          <p:cNvSpPr>
            <a:spLocks noChangeShapeType="1"/>
          </p:cNvSpPr>
          <p:nvPr/>
        </p:nvSpPr>
        <p:spPr bwMode="auto">
          <a:xfrm flipV="1">
            <a:off x="2819400" y="3048000"/>
            <a:ext cx="838200" cy="457200"/>
          </a:xfrm>
          <a:prstGeom prst="line">
            <a:avLst/>
          </a:prstGeom>
          <a:noFill/>
          <a:ln w="9525">
            <a:solidFill>
              <a:schemeClr val="tx1"/>
            </a:solidFill>
            <a:round/>
            <a:headEnd/>
            <a:tailEnd type="triangle" w="med" len="med"/>
          </a:ln>
          <a:effectLst/>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499"/>
                                          </p:stCondLst>
                                        </p:cTn>
                                        <p:tgtEl>
                                          <p:spTgt spid="53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32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32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32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32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532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3268"/>
                                        </p:tgtEl>
                                        <p:attrNameLst>
                                          <p:attrName>style.visibility</p:attrName>
                                        </p:attrNameLst>
                                      </p:cBhvr>
                                      <p:to>
                                        <p:strVal val="visible"/>
                                      </p:to>
                                    </p:set>
                                    <p:anim calcmode="lin" valueType="num">
                                      <p:cBhvr additive="base">
                                        <p:cTn id="43" dur="500" fill="hold"/>
                                        <p:tgtEl>
                                          <p:spTgt spid="53268"/>
                                        </p:tgtEl>
                                        <p:attrNameLst>
                                          <p:attrName>ppt_x</p:attrName>
                                        </p:attrNameLst>
                                      </p:cBhvr>
                                      <p:tavLst>
                                        <p:tav tm="0">
                                          <p:val>
                                            <p:strVal val="0-#ppt_w/2"/>
                                          </p:val>
                                        </p:tav>
                                        <p:tav tm="100000">
                                          <p:val>
                                            <p:strVal val="#ppt_x"/>
                                          </p:val>
                                        </p:tav>
                                      </p:tavLst>
                                    </p:anim>
                                    <p:anim calcmode="lin" valueType="num">
                                      <p:cBhvr additive="base">
                                        <p:cTn id="44" dur="500" fill="hold"/>
                                        <p:tgtEl>
                                          <p:spTgt spid="5326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5327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5327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53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P spid="53256" grpId="0" autoUpdateAnimBg="0"/>
      <p:bldP spid="53258" grpId="0" animBg="1" autoUpdateAnimBg="0"/>
      <p:bldP spid="53259" grpId="0" animBg="1" autoUpdateAnimBg="0"/>
      <p:bldP spid="53260" grpId="0" animBg="1" autoUpdateAnimBg="0"/>
      <p:bldP spid="53261" grpId="0" animBg="1" autoUpdateAnimBg="0"/>
      <p:bldP spid="53262" grpId="0" animBg="1"/>
      <p:bldP spid="53263" grpId="0" animBg="1"/>
      <p:bldP spid="53264" grpId="0" animBg="1"/>
      <p:bldP spid="53268" grpId="0" animBg="1" autoUpdateAnimBg="0"/>
      <p:bldP spid="53276" grpId="0" animBg="1"/>
      <p:bldP spid="53278" grpId="0" animBg="1"/>
      <p:bldP spid="5327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762000" y="332656"/>
            <a:ext cx="7467600" cy="5706177"/>
          </a:xfrm>
        </p:spPr>
        <p:txBody>
          <a:bodyPr>
            <a:spAutoFit/>
          </a:bodyPr>
          <a:lstStyle/>
          <a:p>
            <a:pPr>
              <a:buFont typeface="Wingdings" pitchFamily="2" charset="2"/>
              <a:buNone/>
            </a:pPr>
            <a:endParaRPr lang="fr-FR" sz="2400" dirty="0" smtClean="0"/>
          </a:p>
          <a:p>
            <a:pPr>
              <a:lnSpc>
                <a:spcPct val="90000"/>
              </a:lnSpc>
              <a:buFont typeface="Wingdings" pitchFamily="2" charset="2"/>
              <a:buChar char="Ø"/>
            </a:pPr>
            <a:r>
              <a:rPr lang="fr-FR" sz="2400" i="1" dirty="0" smtClean="0"/>
              <a:t>Montant des titres émis issus de la titrisation aux USA</a:t>
            </a:r>
            <a:r>
              <a:rPr lang="fr-FR" sz="2400" dirty="0" smtClean="0"/>
              <a:t> : </a:t>
            </a:r>
          </a:p>
          <a:p>
            <a:pPr>
              <a:lnSpc>
                <a:spcPct val="90000"/>
              </a:lnSpc>
              <a:buFontTx/>
              <a:buChar char="-"/>
            </a:pPr>
            <a:r>
              <a:rPr lang="fr-FR" sz="2400" dirty="0" smtClean="0"/>
              <a:t>en 1992 : 2 000 milliards de USD</a:t>
            </a:r>
          </a:p>
          <a:p>
            <a:pPr>
              <a:lnSpc>
                <a:spcPct val="90000"/>
              </a:lnSpc>
              <a:buFontTx/>
              <a:buChar char="-"/>
            </a:pPr>
            <a:r>
              <a:rPr lang="fr-FR" sz="2400" dirty="0" smtClean="0"/>
              <a:t>en 2006 : 11 000 milliards de USD</a:t>
            </a:r>
          </a:p>
          <a:p>
            <a:r>
              <a:rPr lang="fr-FR" sz="2400" dirty="0" smtClean="0"/>
              <a:t>Quelques chiffres sur la titrisation des </a:t>
            </a:r>
            <a:r>
              <a:rPr lang="fr-FR" sz="2400" dirty="0" err="1" smtClean="0"/>
              <a:t>subprimes</a:t>
            </a:r>
            <a:r>
              <a:rPr lang="fr-FR" sz="2400" dirty="0" smtClean="0"/>
              <a:t> aux Etats-Unis</a:t>
            </a:r>
          </a:p>
          <a:p>
            <a:pPr>
              <a:buFont typeface="Wingdings" pitchFamily="2" charset="2"/>
              <a:buChar char="Ø"/>
            </a:pPr>
            <a:r>
              <a:rPr lang="fr-FR" sz="2400" dirty="0" smtClean="0"/>
              <a:t>En 2001, 75% des prêts « primes » </a:t>
            </a:r>
            <a:r>
              <a:rPr lang="fr-FR" sz="2400" dirty="0" err="1" smtClean="0"/>
              <a:t>titrisés</a:t>
            </a:r>
            <a:r>
              <a:rPr lang="fr-FR" sz="2400" dirty="0" smtClean="0"/>
              <a:t> contre 45% des prêts « </a:t>
            </a:r>
            <a:r>
              <a:rPr lang="fr-FR" sz="2400" dirty="0" err="1" smtClean="0"/>
              <a:t>subprimes</a:t>
            </a:r>
            <a:r>
              <a:rPr lang="fr-FR" sz="2400" dirty="0" smtClean="0"/>
              <a:t> »</a:t>
            </a:r>
          </a:p>
          <a:p>
            <a:pPr>
              <a:buFont typeface="Wingdings" pitchFamily="2" charset="2"/>
              <a:buChar char="Ø"/>
            </a:pPr>
            <a:r>
              <a:rPr lang="fr-FR" sz="2400" dirty="0" smtClean="0"/>
              <a:t>En 2006, 86% des prêts « primes » </a:t>
            </a:r>
            <a:r>
              <a:rPr lang="fr-FR" sz="2400" dirty="0" err="1" smtClean="0"/>
              <a:t>titrisés</a:t>
            </a:r>
            <a:r>
              <a:rPr lang="fr-FR" sz="2400" dirty="0" smtClean="0"/>
              <a:t> contre 75% des prêts « </a:t>
            </a:r>
            <a:r>
              <a:rPr lang="fr-FR" sz="2400" dirty="0" err="1" smtClean="0"/>
              <a:t>subprimes</a:t>
            </a:r>
            <a:r>
              <a:rPr lang="fr-FR" sz="2400" dirty="0" smtClean="0"/>
              <a:t> »</a:t>
            </a:r>
            <a:endParaRPr lang="en-GB" sz="2400" dirty="0" smtClean="0"/>
          </a:p>
          <a:p>
            <a:r>
              <a:rPr lang="fr-FR" sz="2400" dirty="0" smtClean="0"/>
              <a:t>Diffusion de ces produits à l’ensemble des acteurs financiers </a:t>
            </a:r>
          </a:p>
          <a:p>
            <a:r>
              <a:rPr lang="fr-FR" sz="2400" dirty="0" smtClean="0"/>
              <a:t>Sophistication croissante des produits financiers</a:t>
            </a:r>
            <a:endParaRPr lang="en-GB" dirty="0" smtClean="0"/>
          </a:p>
        </p:txBody>
      </p:sp>
      <p:pic>
        <p:nvPicPr>
          <p:cNvPr id="57349" name="Picture 5" descr="http://www.unilim.fr/medias/charte_graphique/ULogos_transparents/ULogos_bureautique/ULogo-bur-Coul.jpg"/>
          <p:cNvPicPr>
            <a:picLocks noChangeAspect="1" noChangeArrowheads="1"/>
          </p:cNvPicPr>
          <p:nvPr/>
        </p:nvPicPr>
        <p:blipFill>
          <a:blip r:embed="rId2" cstate="print"/>
          <a:srcRect/>
          <a:stretch>
            <a:fillRect/>
          </a:stretch>
        </p:blipFill>
        <p:spPr bwMode="auto">
          <a:xfrm>
            <a:off x="0" y="6215063"/>
            <a:ext cx="1543050" cy="6429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73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73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73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73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73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73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573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theme/theme1.xml><?xml version="1.0" encoding="utf-8"?>
<a:theme xmlns:a="http://schemas.openxmlformats.org/drawingml/2006/main" name="1_Pixel">
  <a:themeElements>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fontScheme name="1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7308</TotalTime>
  <Words>2407</Words>
  <Application>Microsoft Office PowerPoint</Application>
  <PresentationFormat>Affichage à l'écran (4:3)</PresentationFormat>
  <Paragraphs>383</Paragraphs>
  <Slides>48</Slides>
  <Notes>7</Notes>
  <HiddenSlides>0</HiddenSlides>
  <MMClips>0</MMClips>
  <ScaleCrop>false</ScaleCrop>
  <HeadingPairs>
    <vt:vector size="8" baseType="variant">
      <vt:variant>
        <vt:lpstr>Thème</vt:lpstr>
      </vt:variant>
      <vt:variant>
        <vt:i4>1</vt:i4>
      </vt:variant>
      <vt:variant>
        <vt:lpstr>Serveurs OLE incorporés</vt:lpstr>
      </vt:variant>
      <vt:variant>
        <vt:i4>1</vt:i4>
      </vt:variant>
      <vt:variant>
        <vt:lpstr>Titres des diapositives</vt:lpstr>
      </vt:variant>
      <vt:variant>
        <vt:i4>48</vt:i4>
      </vt:variant>
      <vt:variant>
        <vt:lpstr>Diaporamas personnalisés</vt:lpstr>
      </vt:variant>
      <vt:variant>
        <vt:i4>1</vt:i4>
      </vt:variant>
    </vt:vector>
  </HeadingPairs>
  <TitlesOfParts>
    <vt:vector size="51" baseType="lpstr">
      <vt:lpstr>1_Pixel</vt:lpstr>
      <vt:lpstr>Feuille Microsoft Office Excel 97-2003</vt:lpstr>
      <vt:lpstr>Diapositive 1</vt:lpstr>
      <vt:lpstr>Diapositive 2</vt:lpstr>
      <vt:lpstr>Présentation du Laboratoire d’Analyse et de Prospective Economiques (LAPE)</vt:lpstr>
      <vt:lpstr>Présentation du Laboratoire d’Analyse et de Prospective Economiques (LAPE)</vt:lpstr>
      <vt:lpstr>Déroulement de la présentation</vt:lpstr>
      <vt:lpstr>1. Quelques rappels sur le déroulement de la crise financière</vt:lpstr>
      <vt:lpstr>Diapositive 7</vt:lpstr>
      <vt:lpstr>Diapositive 8</vt:lpstr>
      <vt:lpstr>Diapositive 9</vt:lpstr>
      <vt:lpstr>Diapositive 10</vt:lpstr>
      <vt:lpstr>Diapositive 11</vt:lpstr>
      <vt:lpstr>Diapositive 12</vt:lpstr>
      <vt:lpstr>Diapositive 13</vt:lpstr>
      <vt:lpstr>Diapositive 14</vt:lpstr>
      <vt:lpstr>Explications alternatives à la crise</vt:lpstr>
      <vt:lpstr>Explications alternatives à la crise</vt:lpstr>
      <vt:lpstr>Explications alternatives à la crise</vt:lpstr>
      <vt:lpstr>2. Principales propositions de réformes à l’échelle nationale/internationale et difficultés de mise en place</vt:lpstr>
      <vt:lpstr>2. Concertation internationale et propositions de réformes</vt:lpstr>
      <vt:lpstr>Architecture de la surveillance financière européenne</vt:lpstr>
      <vt:lpstr>Renforcement de la réglementation des fonds propres (Pilier I)</vt:lpstr>
      <vt:lpstr>Une meilleure appréciation des risques (Pilier II)</vt:lpstr>
      <vt:lpstr>Réglementation de la liquidité </vt:lpstr>
      <vt:lpstr>Diapositive 24</vt:lpstr>
      <vt:lpstr>Prévention du risque systémique</vt:lpstr>
      <vt:lpstr>Diapositive 26</vt:lpstr>
      <vt:lpstr>Une opposition forte des banques américaines </vt:lpstr>
      <vt:lpstr>Des tensions également en Europe</vt:lpstr>
      <vt:lpstr>Vers quelle réforme des agences de notation ?</vt:lpstr>
      <vt:lpstr>Diapositive 30</vt:lpstr>
      <vt:lpstr>Mise en place d’une architecture de supervision européenne : le projet d’Union Bancaire Européenne </vt:lpstr>
      <vt:lpstr>Réglementation du «shadow banking system » (système bancaire alternatif)</vt:lpstr>
      <vt:lpstr>Diapositive 33</vt:lpstr>
      <vt:lpstr>Propositions du FSB et de la Commission Européenne </vt:lpstr>
      <vt:lpstr>Les projets de réformes à l’échelle nationale : vers un retour à la séparation des activités?</vt:lpstr>
      <vt:lpstr>Diapositive 36</vt:lpstr>
      <vt:lpstr>Diapositive 37</vt:lpstr>
      <vt:lpstr>Effets pervers du durcissement de la réglementation bancaire ?</vt:lpstr>
      <vt:lpstr>3. Lien risque de crédit du secteur financier et risque souverain</vt:lpstr>
      <vt:lpstr>Quelques éléments factuels sur l’endettement public et l’exposition des banques au risque souverain</vt:lpstr>
      <vt:lpstr>Diapositive 41</vt:lpstr>
      <vt:lpstr>Diapositive 42</vt:lpstr>
      <vt:lpstr>Diapositive 43</vt:lpstr>
      <vt:lpstr>Lien risque de crédit du secteur financier et risque souverain (Acharya, Drechsler and Schnabl, 2012)</vt:lpstr>
      <vt:lpstr>Lien risque de crédit du secteur financier et risque souverain (Acharya, Drechsler and Schnabl, 2012)</vt:lpstr>
      <vt:lpstr>Lien risque de crédit du secteur financier et risque souverain (Acharya, Drechsler and Schnabl, 2012)</vt:lpstr>
      <vt:lpstr>Lien risque de crédit du secteur financier et risque souverain (Acharya, Drechsler and Schnabl, 2012)</vt:lpstr>
      <vt:lpstr>Lien risque de crédit du secteur financier et risque souverain (Acharya, Drechsler and Schnabl, 2012)</vt:lpstr>
      <vt:lpstr>Diaporama personnalisé 1</vt:lpstr>
    </vt:vector>
  </TitlesOfParts>
  <Company>School of Social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Laetitia Lepetit</dc:title>
  <dc:creator>strobelf</dc:creator>
  <cp:lastModifiedBy>Alain Sauviat</cp:lastModifiedBy>
  <cp:revision>839</cp:revision>
  <dcterms:created xsi:type="dcterms:W3CDTF">2007-11-09T15:16:48Z</dcterms:created>
  <dcterms:modified xsi:type="dcterms:W3CDTF">2012-12-11T15:49:23Z</dcterms:modified>
</cp:coreProperties>
</file>