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1FE24-22C6-416F-906F-DEAD673C1F15}" type="datetimeFigureOut">
              <a:rPr lang="fr-FR" smtClean="0"/>
              <a:t>19/01/2013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74A1-1277-42CE-9CBA-63590D0E0D2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952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H" smtClean="0"/>
              <a:t>Note : les critères sont endogènes</a:t>
            </a:r>
            <a:endParaRPr lang="fr-F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78100"/>
            <a:ext cx="7772400" cy="29416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fr-CH" smtClean="0"/>
              <a:t>Le fait de former une union monétaire peut amener les critères à être satisfaits avec le temps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H" smtClean="0"/>
              <a:t>Si les USA n’avaient pas la même monnaie, formeraient-ils une ZMO 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CH" smtClean="0"/>
              <a:t>Peut-être l’existence de la zone Euro va-t-elle avoir ses propres effets ?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/>
              <a:t> </a:t>
            </a:r>
            <a:endParaRPr lang="fr-FR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77900" y="1752600"/>
            <a:ext cx="7307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r-FR" sz="2400"/>
              <a:t>L’Euro grâce à l’Europe  ou l’Europe grâce à l’Euro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mtClean="0"/>
              <a:t>Réserves officielles de change fin 2010</a:t>
            </a:r>
          </a:p>
        </p:txBody>
      </p:sp>
      <p:pic>
        <p:nvPicPr>
          <p:cNvPr id="41987" name="Picture 1027"/>
          <p:cNvPicPr>
            <a:picLocks noChangeAspect="1" noChangeArrowheads="1"/>
          </p:cNvPicPr>
          <p:nvPr/>
        </p:nvPicPr>
        <p:blipFill>
          <a:blip r:embed="rId2" cstate="print"/>
          <a:srcRect t="9308" r="2234"/>
          <a:stretch>
            <a:fillRect/>
          </a:stretch>
        </p:blipFill>
        <p:spPr bwMode="auto">
          <a:xfrm>
            <a:off x="1019175" y="1249363"/>
            <a:ext cx="7154863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D) Système Monétaire international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38200"/>
            <a:ext cx="8902700" cy="5349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fr-FR" b="1" dirty="0" smtClean="0"/>
              <a:t>Définition</a:t>
            </a:r>
            <a:r>
              <a:rPr lang="fr-FR" dirty="0" smtClean="0"/>
              <a:t> : SMI = structure mondiale dans laquelle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fr-FR" sz="2400" dirty="0" smtClean="0"/>
              <a:t>sont établis les taux de change,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fr-FR" sz="2400" dirty="0" smtClean="0"/>
              <a:t>sont effectués le commerce international et les flux de capitaux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fr-FR" sz="2400" dirty="0" smtClean="0"/>
              <a:t>sont opérés les ajustements de la balance des paiements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dirty="0" smtClean="0"/>
              <a:t>Depuis plus de 40 ans (fin de </a:t>
            </a:r>
            <a:r>
              <a:rPr lang="fr-FR" dirty="0" err="1" smtClean="0"/>
              <a:t>Bretton</a:t>
            </a:r>
            <a:r>
              <a:rPr lang="fr-FR" dirty="0" smtClean="0"/>
              <a:t> </a:t>
            </a:r>
            <a:r>
              <a:rPr lang="fr-FR" dirty="0" err="1" smtClean="0"/>
              <a:t>Woods</a:t>
            </a:r>
            <a:r>
              <a:rPr lang="fr-FR" dirty="0" smtClean="0"/>
              <a:t>), augmentation de la volatilité des taux de change ; crises financières plus fréquentes et d’une ampleur plus grande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dirty="0" smtClean="0"/>
              <a:t>Développement des stratégies permettant de prévoir et de se couvrir contre les fluctuations de change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dirty="0" smtClean="0"/>
              <a:t>Volatilité = risque accru mais opportunités supplémentaires d’investissements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35000" y="-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r>
              <a:rPr lang="fr-FR" sz="2800" b="1" dirty="0" smtClean="0">
                <a:solidFill>
                  <a:srgbClr val="B41621"/>
                </a:solidFill>
              </a:rPr>
              <a:t>1) </a:t>
            </a:r>
            <a:r>
              <a:rPr lang="fr-FR" sz="2800" b="1" dirty="0">
                <a:solidFill>
                  <a:srgbClr val="B41621"/>
                </a:solidFill>
              </a:rPr>
              <a:t>Historique et typologie des SMI</a:t>
            </a:r>
          </a:p>
        </p:txBody>
      </p:sp>
      <p:pic>
        <p:nvPicPr>
          <p:cNvPr id="36867" name="Picture 7" descr="02_10"/>
          <p:cNvPicPr>
            <a:picLocks noChangeAspect="1" noChangeArrowheads="1"/>
          </p:cNvPicPr>
          <p:nvPr/>
        </p:nvPicPr>
        <p:blipFill>
          <a:blip r:embed="rId2" cstate="print"/>
          <a:srcRect l="-891" b="6125"/>
          <a:stretch>
            <a:fillRect/>
          </a:stretch>
        </p:blipFill>
        <p:spPr bwMode="auto">
          <a:xfrm>
            <a:off x="787400" y="520700"/>
            <a:ext cx="7546975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0" y="571500"/>
            <a:ext cx="32432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b="1">
                <a:solidFill>
                  <a:srgbClr val="003964"/>
                </a:solidFill>
              </a:rPr>
              <a:t>indépendance et respect des règles (achat et vente de l’or au prix fixé</a:t>
            </a:r>
            <a:r>
              <a:rPr lang="fr-FR" b="1">
                <a:solidFill>
                  <a:srgbClr val="003964"/>
                </a:solidFill>
                <a:latin typeface="Times" pitchFamily="18" charset="0"/>
              </a:rPr>
              <a:t>)</a:t>
            </a:r>
            <a:r>
              <a:rPr lang="fr-FR">
                <a:solidFill>
                  <a:srgbClr val="003964"/>
                </a:solidFill>
                <a:latin typeface="Times" pitchFamily="18" charset="0"/>
              </a:rPr>
              <a:t> .</a:t>
            </a:r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0" y="5354638"/>
            <a:ext cx="29908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3964"/>
                </a:solidFill>
              </a:rPr>
              <a:t>indépendance </a:t>
            </a:r>
          </a:p>
          <a:p>
            <a:pPr>
              <a:lnSpc>
                <a:spcPct val="40000"/>
              </a:lnSpc>
            </a:pPr>
            <a:r>
              <a:rPr lang="fr-FR" b="1">
                <a:solidFill>
                  <a:srgbClr val="003964"/>
                </a:solidFill>
              </a:rPr>
              <a:t>et politique discrétionnaire</a:t>
            </a:r>
          </a:p>
        </p:txBody>
      </p:sp>
      <p:sp>
        <p:nvSpPr>
          <p:cNvPr id="36870" name="Rectangle 13"/>
          <p:cNvSpPr>
            <a:spLocks noChangeArrowheads="1"/>
          </p:cNvSpPr>
          <p:nvPr/>
        </p:nvSpPr>
        <p:spPr bwMode="auto">
          <a:xfrm>
            <a:off x="4838700" y="5062538"/>
            <a:ext cx="2876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3964"/>
                </a:solidFill>
              </a:rPr>
              <a:t>Système actuel : absence de règles et accords ponctuels de coopération</a:t>
            </a:r>
          </a:p>
        </p:txBody>
      </p:sp>
      <p:sp>
        <p:nvSpPr>
          <p:cNvPr id="36871" name="Rectangle 17"/>
          <p:cNvSpPr>
            <a:spLocks noChangeArrowheads="1"/>
          </p:cNvSpPr>
          <p:nvPr/>
        </p:nvSpPr>
        <p:spPr bwMode="auto">
          <a:xfrm>
            <a:off x="5778500" y="546100"/>
            <a:ext cx="3632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3964"/>
                </a:solidFill>
              </a:rPr>
              <a:t>adoption de règles et coopération (interventions concertées pour maintenir parités fixes)</a:t>
            </a:r>
          </a:p>
        </p:txBody>
      </p:sp>
      <p:sp>
        <p:nvSpPr>
          <p:cNvPr id="36872" name="Line 20"/>
          <p:cNvSpPr>
            <a:spLocks noChangeShapeType="1"/>
          </p:cNvSpPr>
          <p:nvPr/>
        </p:nvSpPr>
        <p:spPr bwMode="auto">
          <a:xfrm>
            <a:off x="4622800" y="3327400"/>
            <a:ext cx="469900" cy="16637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559300" y="3835400"/>
            <a:ext cx="307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Accords du Plazza </a:t>
            </a:r>
            <a:r>
              <a:rPr lang="fr-FR" b="0" dirty="0" smtClean="0"/>
              <a:t>09/1985</a:t>
            </a:r>
            <a:endParaRPr lang="fr-FR" b="0" dirty="0"/>
          </a:p>
        </p:txBody>
      </p:sp>
      <p:sp>
        <p:nvSpPr>
          <p:cNvPr id="10" name="ZoneTexte 9"/>
          <p:cNvSpPr txBox="1"/>
          <p:nvPr/>
        </p:nvSpPr>
        <p:spPr>
          <a:xfrm>
            <a:off x="4927600" y="4127500"/>
            <a:ext cx="285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Accords du Louvre </a:t>
            </a:r>
            <a:r>
              <a:rPr lang="fr-FR" b="0" dirty="0" smtClean="0"/>
              <a:t>02/1987</a:t>
            </a:r>
            <a:endParaRPr lang="fr-FR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Météo monét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23901"/>
            <a:ext cx="7632892" cy="513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493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dirty="0" smtClean="0"/>
              <a:t>2) La montée des déséquilibres</a:t>
            </a:r>
            <a:endParaRPr lang="fr-FR" sz="1600" b="0" dirty="0" smtClean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162050" y="3306763"/>
            <a:ext cx="6559550" cy="1587"/>
          </a:xfrm>
          <a:prstGeom prst="line">
            <a:avLst/>
          </a:prstGeom>
          <a:noFill/>
          <a:ln w="1270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162050" y="2689225"/>
            <a:ext cx="6559550" cy="1588"/>
          </a:xfrm>
          <a:prstGeom prst="line">
            <a:avLst/>
          </a:prstGeom>
          <a:noFill/>
          <a:ln w="1270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162050" y="2058988"/>
            <a:ext cx="6559550" cy="1587"/>
          </a:xfrm>
          <a:prstGeom prst="line">
            <a:avLst/>
          </a:prstGeom>
          <a:noFill/>
          <a:ln w="1270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162050" y="1430338"/>
            <a:ext cx="6559550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162050" y="1430338"/>
            <a:ext cx="6559550" cy="2505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071563" y="3935413"/>
            <a:ext cx="904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071563" y="3306763"/>
            <a:ext cx="904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1071563" y="2689225"/>
            <a:ext cx="904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071563" y="2058988"/>
            <a:ext cx="904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1071563" y="1430338"/>
            <a:ext cx="904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1162050" y="39354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2038350" y="39354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2936875" y="39354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V="1">
            <a:off x="3813175" y="39354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4711700" y="39354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V="1">
            <a:off x="5588000" y="39354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6488113" y="39354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V="1">
            <a:off x="7364413" y="3935413"/>
            <a:ext cx="31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1252538" y="1751013"/>
            <a:ext cx="6021387" cy="1965325"/>
          </a:xfrm>
          <a:custGeom>
            <a:avLst/>
            <a:gdLst>
              <a:gd name="T0" fmla="*/ 0 w 268"/>
              <a:gd name="T1" fmla="*/ 2147483647 h 197"/>
              <a:gd name="T2" fmla="*/ 2147483647 w 268"/>
              <a:gd name="T3" fmla="*/ 2147483647 h 197"/>
              <a:gd name="T4" fmla="*/ 2147483647 w 268"/>
              <a:gd name="T5" fmla="*/ 2147483647 h 197"/>
              <a:gd name="T6" fmla="*/ 2147483647 w 268"/>
              <a:gd name="T7" fmla="*/ 2147483647 h 197"/>
              <a:gd name="T8" fmla="*/ 2147483647 w 268"/>
              <a:gd name="T9" fmla="*/ 2147483647 h 197"/>
              <a:gd name="T10" fmla="*/ 2147483647 w 268"/>
              <a:gd name="T11" fmla="*/ 2147483647 h 197"/>
              <a:gd name="T12" fmla="*/ 2147483647 w 268"/>
              <a:gd name="T13" fmla="*/ 2147483647 h 197"/>
              <a:gd name="T14" fmla="*/ 2147483647 w 268"/>
              <a:gd name="T15" fmla="*/ 2147483647 h 197"/>
              <a:gd name="T16" fmla="*/ 2147483647 w 268"/>
              <a:gd name="T17" fmla="*/ 2147483647 h 197"/>
              <a:gd name="T18" fmla="*/ 2147483647 w 268"/>
              <a:gd name="T19" fmla="*/ 2147483647 h 197"/>
              <a:gd name="T20" fmla="*/ 2147483647 w 268"/>
              <a:gd name="T21" fmla="*/ 2147483647 h 197"/>
              <a:gd name="T22" fmla="*/ 2147483647 w 268"/>
              <a:gd name="T23" fmla="*/ 2147483647 h 197"/>
              <a:gd name="T24" fmla="*/ 2147483647 w 268"/>
              <a:gd name="T25" fmla="*/ 2147483647 h 197"/>
              <a:gd name="T26" fmla="*/ 2147483647 w 268"/>
              <a:gd name="T27" fmla="*/ 2147483647 h 197"/>
              <a:gd name="T28" fmla="*/ 2147483647 w 268"/>
              <a:gd name="T29" fmla="*/ 2147483647 h 197"/>
              <a:gd name="T30" fmla="*/ 2147483647 w 268"/>
              <a:gd name="T31" fmla="*/ 2147483647 h 197"/>
              <a:gd name="T32" fmla="*/ 2147483647 w 268"/>
              <a:gd name="T33" fmla="*/ 2147483647 h 197"/>
              <a:gd name="T34" fmla="*/ 2147483647 w 268"/>
              <a:gd name="T35" fmla="*/ 2147483647 h 197"/>
              <a:gd name="T36" fmla="*/ 2147483647 w 268"/>
              <a:gd name="T37" fmla="*/ 2147483647 h 197"/>
              <a:gd name="T38" fmla="*/ 2147483647 w 268"/>
              <a:gd name="T39" fmla="*/ 2147483647 h 197"/>
              <a:gd name="T40" fmla="*/ 2147483647 w 268"/>
              <a:gd name="T41" fmla="*/ 2147483647 h 197"/>
              <a:gd name="T42" fmla="*/ 2147483647 w 268"/>
              <a:gd name="T43" fmla="*/ 2147483647 h 197"/>
              <a:gd name="T44" fmla="*/ 2147483647 w 268"/>
              <a:gd name="T45" fmla="*/ 2147483647 h 197"/>
              <a:gd name="T46" fmla="*/ 2147483647 w 268"/>
              <a:gd name="T47" fmla="*/ 2147483647 h 197"/>
              <a:gd name="T48" fmla="*/ 2147483647 w 268"/>
              <a:gd name="T49" fmla="*/ 2147483647 h 197"/>
              <a:gd name="T50" fmla="*/ 2147483647 w 268"/>
              <a:gd name="T51" fmla="*/ 2147483647 h 197"/>
              <a:gd name="T52" fmla="*/ 2147483647 w 268"/>
              <a:gd name="T53" fmla="*/ 2147483647 h 197"/>
              <a:gd name="T54" fmla="*/ 2147483647 w 268"/>
              <a:gd name="T55" fmla="*/ 2147483647 h 197"/>
              <a:gd name="T56" fmla="*/ 2147483647 w 268"/>
              <a:gd name="T57" fmla="*/ 2147483647 h 197"/>
              <a:gd name="T58" fmla="*/ 2147483647 w 268"/>
              <a:gd name="T59" fmla="*/ 2147483647 h 197"/>
              <a:gd name="T60" fmla="*/ 2147483647 w 268"/>
              <a:gd name="T61" fmla="*/ 1094785760 h 197"/>
              <a:gd name="T62" fmla="*/ 2147483647 w 268"/>
              <a:gd name="T63" fmla="*/ 2147483647 h 197"/>
              <a:gd name="T64" fmla="*/ 2147483647 w 268"/>
              <a:gd name="T65" fmla="*/ 2147483647 h 197"/>
              <a:gd name="T66" fmla="*/ 2147483647 w 268"/>
              <a:gd name="T67" fmla="*/ 2147483647 h 197"/>
              <a:gd name="T68" fmla="*/ 2147483647 w 268"/>
              <a:gd name="T69" fmla="*/ 0 h 19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8"/>
              <a:gd name="T106" fmla="*/ 0 h 197"/>
              <a:gd name="T107" fmla="*/ 268 w 268"/>
              <a:gd name="T108" fmla="*/ 197 h 19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8" h="197">
                <a:moveTo>
                  <a:pt x="0" y="197"/>
                </a:moveTo>
                <a:lnTo>
                  <a:pt x="8" y="189"/>
                </a:lnTo>
                <a:lnTo>
                  <a:pt x="16" y="187"/>
                </a:lnTo>
                <a:lnTo>
                  <a:pt x="24" y="186"/>
                </a:lnTo>
                <a:lnTo>
                  <a:pt x="32" y="183"/>
                </a:lnTo>
                <a:lnTo>
                  <a:pt x="39" y="180"/>
                </a:lnTo>
                <a:lnTo>
                  <a:pt x="47" y="166"/>
                </a:lnTo>
                <a:lnTo>
                  <a:pt x="55" y="165"/>
                </a:lnTo>
                <a:lnTo>
                  <a:pt x="63" y="158"/>
                </a:lnTo>
                <a:lnTo>
                  <a:pt x="71" y="154"/>
                </a:lnTo>
                <a:lnTo>
                  <a:pt x="79" y="142"/>
                </a:lnTo>
                <a:lnTo>
                  <a:pt x="87" y="147"/>
                </a:lnTo>
                <a:lnTo>
                  <a:pt x="95" y="165"/>
                </a:lnTo>
                <a:lnTo>
                  <a:pt x="103" y="176"/>
                </a:lnTo>
                <a:lnTo>
                  <a:pt x="110" y="167"/>
                </a:lnTo>
                <a:lnTo>
                  <a:pt x="118" y="161"/>
                </a:lnTo>
                <a:lnTo>
                  <a:pt x="126" y="139"/>
                </a:lnTo>
                <a:lnTo>
                  <a:pt x="134" y="130"/>
                </a:lnTo>
                <a:lnTo>
                  <a:pt x="142" y="156"/>
                </a:lnTo>
                <a:lnTo>
                  <a:pt x="150" y="125"/>
                </a:lnTo>
                <a:lnTo>
                  <a:pt x="158" y="136"/>
                </a:lnTo>
                <a:lnTo>
                  <a:pt x="166" y="176"/>
                </a:lnTo>
                <a:lnTo>
                  <a:pt x="174" y="154"/>
                </a:lnTo>
                <a:lnTo>
                  <a:pt x="181" y="136"/>
                </a:lnTo>
                <a:lnTo>
                  <a:pt x="189" y="159"/>
                </a:lnTo>
                <a:lnTo>
                  <a:pt x="197" y="131"/>
                </a:lnTo>
                <a:lnTo>
                  <a:pt x="205" y="114"/>
                </a:lnTo>
                <a:lnTo>
                  <a:pt x="213" y="80"/>
                </a:lnTo>
                <a:lnTo>
                  <a:pt x="221" y="107"/>
                </a:lnTo>
                <a:lnTo>
                  <a:pt x="229" y="58"/>
                </a:lnTo>
                <a:lnTo>
                  <a:pt x="237" y="11"/>
                </a:lnTo>
                <a:lnTo>
                  <a:pt x="245" y="75"/>
                </a:lnTo>
                <a:lnTo>
                  <a:pt x="252" y="106"/>
                </a:lnTo>
                <a:lnTo>
                  <a:pt x="260" y="73"/>
                </a:lnTo>
                <a:lnTo>
                  <a:pt x="268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1252538" y="3505200"/>
            <a:ext cx="6378575" cy="360363"/>
          </a:xfrm>
          <a:custGeom>
            <a:avLst/>
            <a:gdLst>
              <a:gd name="T0" fmla="*/ 0 w 284"/>
              <a:gd name="T1" fmla="*/ 2147483647 h 36"/>
              <a:gd name="T2" fmla="*/ 2147483647 w 284"/>
              <a:gd name="T3" fmla="*/ 2147483647 h 36"/>
              <a:gd name="T4" fmla="*/ 2147483647 w 284"/>
              <a:gd name="T5" fmla="*/ 2147483647 h 36"/>
              <a:gd name="T6" fmla="*/ 2147483647 w 284"/>
              <a:gd name="T7" fmla="*/ 2147483647 h 36"/>
              <a:gd name="T8" fmla="*/ 2147483647 w 284"/>
              <a:gd name="T9" fmla="*/ 2004038480 h 36"/>
              <a:gd name="T10" fmla="*/ 2147483647 w 284"/>
              <a:gd name="T11" fmla="*/ 2147483647 h 36"/>
              <a:gd name="T12" fmla="*/ 2147483647 w 284"/>
              <a:gd name="T13" fmla="*/ 2147483647 h 36"/>
              <a:gd name="T14" fmla="*/ 2147483647 w 284"/>
              <a:gd name="T15" fmla="*/ 2147483647 h 36"/>
              <a:gd name="T16" fmla="*/ 2147483647 w 284"/>
              <a:gd name="T17" fmla="*/ 2147483647 h 36"/>
              <a:gd name="T18" fmla="*/ 2147483647 w 284"/>
              <a:gd name="T19" fmla="*/ 2147483647 h 36"/>
              <a:gd name="T20" fmla="*/ 2147483647 w 284"/>
              <a:gd name="T21" fmla="*/ 2147483647 h 36"/>
              <a:gd name="T22" fmla="*/ 2147483647 w 284"/>
              <a:gd name="T23" fmla="*/ 2147483647 h 36"/>
              <a:gd name="T24" fmla="*/ 2147483647 w 284"/>
              <a:gd name="T25" fmla="*/ 2147483647 h 36"/>
              <a:gd name="T26" fmla="*/ 2147483647 w 284"/>
              <a:gd name="T27" fmla="*/ 2147483647 h 36"/>
              <a:gd name="T28" fmla="*/ 2147483647 w 284"/>
              <a:gd name="T29" fmla="*/ 2147483647 h 36"/>
              <a:gd name="T30" fmla="*/ 2147483647 w 284"/>
              <a:gd name="T31" fmla="*/ 2147483647 h 36"/>
              <a:gd name="T32" fmla="*/ 2147483647 w 284"/>
              <a:gd name="T33" fmla="*/ 1903837588 h 36"/>
              <a:gd name="T34" fmla="*/ 2147483647 w 284"/>
              <a:gd name="T35" fmla="*/ 2104239371 h 36"/>
              <a:gd name="T36" fmla="*/ 2147483647 w 284"/>
              <a:gd name="T37" fmla="*/ 2147483647 h 36"/>
              <a:gd name="T38" fmla="*/ 2147483647 w 284"/>
              <a:gd name="T39" fmla="*/ 2147483647 h 36"/>
              <a:gd name="T40" fmla="*/ 2147483647 w 284"/>
              <a:gd name="T41" fmla="*/ 2147483647 h 36"/>
              <a:gd name="T42" fmla="*/ 2147483647 w 284"/>
              <a:gd name="T43" fmla="*/ 2147483647 h 36"/>
              <a:gd name="T44" fmla="*/ 2147483647 w 284"/>
              <a:gd name="T45" fmla="*/ 2147483647 h 36"/>
              <a:gd name="T46" fmla="*/ 2147483647 w 284"/>
              <a:gd name="T47" fmla="*/ 2147483647 h 36"/>
              <a:gd name="T48" fmla="*/ 2147483647 w 284"/>
              <a:gd name="T49" fmla="*/ 2147483647 h 36"/>
              <a:gd name="T50" fmla="*/ 2147483647 w 284"/>
              <a:gd name="T51" fmla="*/ 2147483647 h 36"/>
              <a:gd name="T52" fmla="*/ 2147483647 w 284"/>
              <a:gd name="T53" fmla="*/ 2147483647 h 36"/>
              <a:gd name="T54" fmla="*/ 2147483647 w 284"/>
              <a:gd name="T55" fmla="*/ 2147483647 h 36"/>
              <a:gd name="T56" fmla="*/ 2147483647 w 284"/>
              <a:gd name="T57" fmla="*/ 2004038480 h 36"/>
              <a:gd name="T58" fmla="*/ 2147483647 w 284"/>
              <a:gd name="T59" fmla="*/ 1803636696 h 36"/>
              <a:gd name="T60" fmla="*/ 2147483647 w 284"/>
              <a:gd name="T61" fmla="*/ 1402823119 h 36"/>
              <a:gd name="T62" fmla="*/ 2147483647 w 284"/>
              <a:gd name="T63" fmla="*/ 1903837588 h 36"/>
              <a:gd name="T64" fmla="*/ 2147483647 w 284"/>
              <a:gd name="T65" fmla="*/ 1503024011 h 36"/>
              <a:gd name="T66" fmla="*/ 2147483647 w 284"/>
              <a:gd name="T67" fmla="*/ 1302621915 h 36"/>
              <a:gd name="T68" fmla="*/ 2147483647 w 284"/>
              <a:gd name="T69" fmla="*/ 701416565 h 36"/>
              <a:gd name="T70" fmla="*/ 2147483647 w 284"/>
              <a:gd name="T71" fmla="*/ 100200931 h 36"/>
              <a:gd name="T72" fmla="*/ 2147483647 w 284"/>
              <a:gd name="T73" fmla="*/ 0 h 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4"/>
              <a:gd name="T112" fmla="*/ 0 h 36"/>
              <a:gd name="T113" fmla="*/ 284 w 284"/>
              <a:gd name="T114" fmla="*/ 36 h 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4" h="36">
                <a:moveTo>
                  <a:pt x="0" y="36"/>
                </a:moveTo>
                <a:lnTo>
                  <a:pt x="8" y="35"/>
                </a:lnTo>
                <a:lnTo>
                  <a:pt x="16" y="35"/>
                </a:lnTo>
                <a:lnTo>
                  <a:pt x="24" y="36"/>
                </a:lnTo>
                <a:lnTo>
                  <a:pt x="32" y="20"/>
                </a:lnTo>
                <a:lnTo>
                  <a:pt x="39" y="25"/>
                </a:lnTo>
                <a:lnTo>
                  <a:pt x="47" y="28"/>
                </a:lnTo>
                <a:lnTo>
                  <a:pt x="55" y="28"/>
                </a:lnTo>
                <a:lnTo>
                  <a:pt x="63" y="30"/>
                </a:lnTo>
                <a:lnTo>
                  <a:pt x="71" y="29"/>
                </a:lnTo>
                <a:lnTo>
                  <a:pt x="79" y="24"/>
                </a:lnTo>
                <a:lnTo>
                  <a:pt x="87" y="23"/>
                </a:lnTo>
                <a:lnTo>
                  <a:pt x="95" y="28"/>
                </a:lnTo>
                <a:lnTo>
                  <a:pt x="103" y="28"/>
                </a:lnTo>
                <a:lnTo>
                  <a:pt x="110" y="24"/>
                </a:lnTo>
                <a:lnTo>
                  <a:pt x="118" y="22"/>
                </a:lnTo>
                <a:lnTo>
                  <a:pt x="126" y="19"/>
                </a:lnTo>
                <a:lnTo>
                  <a:pt x="134" y="21"/>
                </a:lnTo>
                <a:lnTo>
                  <a:pt x="142" y="23"/>
                </a:lnTo>
                <a:lnTo>
                  <a:pt x="150" y="24"/>
                </a:lnTo>
                <a:lnTo>
                  <a:pt x="158" y="26"/>
                </a:lnTo>
                <a:lnTo>
                  <a:pt x="166" y="29"/>
                </a:lnTo>
                <a:lnTo>
                  <a:pt x="174" y="26"/>
                </a:lnTo>
                <a:lnTo>
                  <a:pt x="181" y="26"/>
                </a:lnTo>
                <a:lnTo>
                  <a:pt x="189" y="25"/>
                </a:lnTo>
                <a:lnTo>
                  <a:pt x="197" y="26"/>
                </a:lnTo>
                <a:lnTo>
                  <a:pt x="205" y="26"/>
                </a:lnTo>
                <a:lnTo>
                  <a:pt x="213" y="24"/>
                </a:lnTo>
                <a:lnTo>
                  <a:pt x="221" y="20"/>
                </a:lnTo>
                <a:lnTo>
                  <a:pt x="229" y="18"/>
                </a:lnTo>
                <a:lnTo>
                  <a:pt x="237" y="14"/>
                </a:lnTo>
                <a:lnTo>
                  <a:pt x="245" y="19"/>
                </a:lnTo>
                <a:lnTo>
                  <a:pt x="252" y="15"/>
                </a:lnTo>
                <a:lnTo>
                  <a:pt x="260" y="13"/>
                </a:lnTo>
                <a:lnTo>
                  <a:pt x="268" y="7"/>
                </a:lnTo>
                <a:lnTo>
                  <a:pt x="276" y="1"/>
                </a:lnTo>
                <a:lnTo>
                  <a:pt x="284" y="0"/>
                </a:lnTo>
              </a:path>
            </a:pathLst>
          </a:custGeom>
          <a:noFill/>
          <a:ln w="3810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842963" y="3808413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842963" y="3179763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842963" y="2560638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8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746125" y="1930400"/>
            <a:ext cx="193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746125" y="1303338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987425" y="4065588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70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1863725" y="4065588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75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2763838" y="4065588"/>
            <a:ext cx="1920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80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3640138" y="4065588"/>
            <a:ext cx="1920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85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4538663" y="4065588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90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414963" y="4065588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95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313488" y="4065588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00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7189788" y="4065588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05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1574800" y="4700588"/>
            <a:ext cx="5207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2225675" y="4613275"/>
            <a:ext cx="17065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Flux bruts de capitaux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1554163" y="4483100"/>
            <a:ext cx="522287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2225675" y="4386263"/>
            <a:ext cx="2241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fr-FR" sz="1200">
                <a:solidFill>
                  <a:srgbClr val="000000"/>
                </a:solidFill>
                <a:latin typeface="Verdana" pitchFamily="34" charset="0"/>
              </a:rPr>
              <a:t>Déséquilibre courant mondial</a:t>
            </a:r>
            <a:endParaRPr lang="fr-FR" sz="1200" b="1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773113" y="4781550"/>
            <a:ext cx="75834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just"/>
            <a:r>
              <a:rPr lang="fr-FR" sz="1800">
                <a:solidFill>
                  <a:srgbClr val="003964"/>
                </a:solidFill>
              </a:rPr>
              <a:t>Déséquilibre mondial = demi-somme des valeurs absolues des soldes courants déficitaires et excédentaires ; </a:t>
            </a:r>
          </a:p>
          <a:p>
            <a:pPr algn="just"/>
            <a:r>
              <a:rPr lang="fr-FR" sz="1800">
                <a:solidFill>
                  <a:srgbClr val="003964"/>
                </a:solidFill>
              </a:rPr>
              <a:t>Flux bruts de capitaux mondiaux = la demi-somme des entrées et sorties de capitaux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495925" y="6003925"/>
            <a:ext cx="222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Source </a:t>
            </a:r>
            <a:r>
              <a:rPr lang="fr-FR" dirty="0" err="1"/>
              <a:t>Brender</a:t>
            </a:r>
            <a:r>
              <a:rPr lang="fr-FR" dirty="0"/>
              <a:t>-Pisani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1104900" y="733425"/>
            <a:ext cx="6662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3964"/>
                </a:solidFill>
              </a:rPr>
              <a:t>Intensité du déséquilibre courant mondial et flux bruts de capitaux </a:t>
            </a:r>
            <a:r>
              <a:rPr lang="fr-FR" sz="1400" b="1">
                <a:solidFill>
                  <a:srgbClr val="003964"/>
                </a:solidFill>
              </a:rPr>
              <a:t>(1970-2007 en % du pib mondial)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-3429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mtClean="0"/>
              <a:t>Evolution des transferts internationaux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530225"/>
            <a:ext cx="8890000" cy="6737229"/>
          </a:xfrm>
        </p:spPr>
        <p:txBody>
          <a:bodyPr lIns="0"/>
          <a:lstStyle/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3964"/>
                </a:solidFill>
              </a:rPr>
              <a:t>Années 1970 : flux d’épargne Sud-Sud</a:t>
            </a:r>
            <a:r>
              <a:rPr lang="fr-FR" sz="1800" b="1" dirty="0" smtClean="0">
                <a:solidFill>
                  <a:srgbClr val="003964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fr-FR" sz="1800" dirty="0" smtClean="0">
                <a:solidFill>
                  <a:srgbClr val="003964"/>
                </a:solidFill>
              </a:rPr>
              <a:t>     Recyclage des </a:t>
            </a:r>
            <a:r>
              <a:rPr lang="fr-FR" sz="1800" dirty="0" err="1" smtClean="0">
                <a:solidFill>
                  <a:srgbClr val="003964"/>
                </a:solidFill>
              </a:rPr>
              <a:t>pétro-dollars</a:t>
            </a:r>
            <a:r>
              <a:rPr lang="fr-FR" sz="1800" dirty="0" smtClean="0">
                <a:solidFill>
                  <a:srgbClr val="003964"/>
                </a:solidFill>
              </a:rPr>
              <a:t> au profit des PVD par l’intermédiaire des eurobanques conduisent in fine à la crise de la dette latino-américaine (hausse brutale des taux à la suite du revirement de la politique monétaire américaine)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3964"/>
                </a:solidFill>
              </a:rPr>
              <a:t>Années 1980 : flux d’épargne Nord-Nord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fr-FR" sz="1800" dirty="0" smtClean="0">
                <a:solidFill>
                  <a:srgbClr val="003964"/>
                </a:solidFill>
              </a:rPr>
              <a:t>     Divergence de politiques macroéconomiques dans les Pays industrialisés (rigueurs fiscales en Allemagne, GB et Japon, déficit budgétaire USA), transferts internationaux permis par la libéralisation financière : Compensation croisées des pressions déflationnistes et des pressions inflationnistes 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3964"/>
                </a:solidFill>
              </a:rPr>
              <a:t>Années 1990 : flux d’épargne Nord-Sud</a:t>
            </a:r>
            <a:r>
              <a:rPr lang="fr-FR" b="1" dirty="0" smtClean="0">
                <a:solidFill>
                  <a:srgbClr val="003964"/>
                </a:solidFill>
              </a:rPr>
              <a:t>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fr-FR" sz="1800" dirty="0" smtClean="0">
                <a:solidFill>
                  <a:srgbClr val="003964"/>
                </a:solidFill>
              </a:rPr>
              <a:t>     Libéralisation financière appliquée aux pays émergents (consensus de Washington) forts déficits courants asiatiques financés par forts excédents européens (efforts en perspectives de l’UE), majoritairement sous forme de prêts bancaires =&gt; Excès de risque : Crise asiatique de 1997 et contamination autres pays émergents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3964"/>
                </a:solidFill>
              </a:rPr>
              <a:t>Années 2000 -  :  flux d’épargne Sud-Nord</a:t>
            </a:r>
            <a:r>
              <a:rPr lang="fr-FR" sz="1800" b="1" dirty="0" smtClean="0">
                <a:solidFill>
                  <a:srgbClr val="003964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sz="2000" dirty="0" smtClean="0"/>
              <a:t>	</a:t>
            </a:r>
            <a:r>
              <a:rPr lang="fr-FR" sz="1800" dirty="0" smtClean="0"/>
              <a:t>En Asie, taux d’épargne très élevés et capacité de prise de risque des systèmes financiers nationaux réduite =&gt; USA = emprunteurs nets : consommateur   américain « remplace » consommateur asiatique, possible parce que système  		financier performant et suprématie du dollar</a:t>
            </a:r>
          </a:p>
          <a:p>
            <a:pPr eaLnBrk="1" hangingPunct="1"/>
            <a:endParaRPr lang="en-US" sz="1800" b="1" dirty="0" smtClean="0">
              <a:solidFill>
                <a:srgbClr val="003964"/>
              </a:solidFill>
            </a:endParaRPr>
          </a:p>
          <a:p>
            <a:pPr eaLnBrk="1" hangingPunct="1"/>
            <a:endParaRPr lang="fr-FR" sz="2000" dirty="0" smtClean="0">
              <a:solidFill>
                <a:srgbClr val="0039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3200"/>
            <a:ext cx="7772400" cy="596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mtClean="0"/>
              <a:t>Déséquilibres par groupes de pays</a:t>
            </a:r>
            <a:br>
              <a:rPr lang="fr-FR" smtClean="0"/>
            </a:br>
            <a:r>
              <a:rPr lang="fr-FR" smtClean="0"/>
              <a:t> (soldes des transactions courantes)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20788" y="1047750"/>
            <a:ext cx="6811962" cy="3479800"/>
            <a:chOff x="465" y="1140"/>
            <a:chExt cx="3627" cy="1912"/>
          </a:xfrm>
        </p:grpSpPr>
        <p:pic>
          <p:nvPicPr>
            <p:cNvPr id="3994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" y="1140"/>
              <a:ext cx="3390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9" y="1166"/>
              <a:ext cx="233" cy="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4" cstate="print"/>
          <a:srcRect t="841" r="865"/>
          <a:stretch>
            <a:fillRect/>
          </a:stretch>
        </p:blipFill>
        <p:spPr bwMode="auto">
          <a:xfrm>
            <a:off x="1019175" y="4632325"/>
            <a:ext cx="6916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971925" y="6067425"/>
            <a:ext cx="3201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Source : FMI World Outlook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574800"/>
            <a:ext cx="763587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0" y="2159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smtClean="0">
                <a:solidFill>
                  <a:srgbClr val="C00000"/>
                </a:solidFill>
              </a:rPr>
              <a:t>Déséquilibres par groupes de pays</a:t>
            </a:r>
            <a:br>
              <a:rPr lang="fr-FR" sz="2800" smtClean="0">
                <a:solidFill>
                  <a:srgbClr val="C00000"/>
                </a:solidFill>
              </a:rPr>
            </a:br>
            <a:r>
              <a:rPr lang="fr-FR" sz="2800" smtClean="0">
                <a:solidFill>
                  <a:srgbClr val="C00000"/>
                </a:solidFill>
              </a:rPr>
              <a:t> Taux de change effectif réel et Réserves de changes</a:t>
            </a:r>
            <a:endParaRPr lang="fr-FR" sz="2400" smtClean="0"/>
          </a:p>
        </p:txBody>
      </p:sp>
      <p:sp>
        <p:nvSpPr>
          <p:cNvPr id="40965" name="ZoneTexte 4"/>
          <p:cNvSpPr txBox="1">
            <a:spLocks noChangeArrowheads="1"/>
          </p:cNvSpPr>
          <p:nvPr/>
        </p:nvSpPr>
        <p:spPr bwMode="auto">
          <a:xfrm>
            <a:off x="4140200" y="6172200"/>
            <a:ext cx="1360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0" smtClean="0"/>
              <a:t>Source : FMI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mtClean="0"/>
              <a:t>Réserves de change mondiales 2001 - 2011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984250"/>
            <a:ext cx="78486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470</Words>
  <Application>Microsoft Office PowerPoint</Application>
  <PresentationFormat>Affichage à l'écran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Note : les critères sont endogènes</vt:lpstr>
      <vt:lpstr>D) Système Monétaire international</vt:lpstr>
      <vt:lpstr>Diapositive 3</vt:lpstr>
      <vt:lpstr>Diapositive 4</vt:lpstr>
      <vt:lpstr>2) La montée des déséquilibres</vt:lpstr>
      <vt:lpstr>Evolution des transferts internationaux</vt:lpstr>
      <vt:lpstr>Déséquilibres par groupes de pays  (soldes des transactions courantes)</vt:lpstr>
      <vt:lpstr>Diapositive 8</vt:lpstr>
      <vt:lpstr>Réserves de change mondiales 2001 - 2011</vt:lpstr>
      <vt:lpstr>Réserves officielles de change fin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: les critères sont endogènes</dc:title>
  <dc:creator>vergnole</dc:creator>
  <cp:lastModifiedBy>vergnole</cp:lastModifiedBy>
  <cp:revision>2</cp:revision>
  <dcterms:created xsi:type="dcterms:W3CDTF">2013-01-19T15:29:44Z</dcterms:created>
  <dcterms:modified xsi:type="dcterms:W3CDTF">2013-01-19T15:31:29Z</dcterms:modified>
</cp:coreProperties>
</file>