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3" r:id="rId6"/>
    <p:sldId id="261" r:id="rId7"/>
    <p:sldId id="258" r:id="rId8"/>
    <p:sldId id="269" r:id="rId9"/>
    <p:sldId id="270" r:id="rId10"/>
    <p:sldId id="276" r:id="rId11"/>
    <p:sldId id="271" r:id="rId12"/>
    <p:sldId id="272" r:id="rId13"/>
    <p:sldId id="273" r:id="rId14"/>
    <p:sldId id="278" r:id="rId15"/>
    <p:sldId id="275" r:id="rId16"/>
    <p:sldId id="277" r:id="rId17"/>
    <p:sldId id="266" r:id="rId18"/>
    <p:sldId id="26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1" autoAdjust="0"/>
  </p:normalViewPr>
  <p:slideViewPr>
    <p:cSldViewPr showGuides="1">
      <p:cViewPr varScale="1">
        <p:scale>
          <a:sx n="81" d="100"/>
          <a:sy n="81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4C11D-78B5-46B2-AF22-AB7208167491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78BC1-5922-4E78-94B5-03E91C4C6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193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Publicit%C3%A9" TargetMode="External"/><Relationship Id="rId4" Type="http://schemas.openxmlformats.org/officeDocument/2006/relationships/hyperlink" Target="http://fr.wikipedia.org/wiki/Alex_Osbor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500"/>
              </a:lnSpc>
              <a:spcBef>
                <a:spcPts val="5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La technique du brainstorming a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été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conçue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en </a:t>
            </a:r>
            <a:r>
              <a:rPr lang="en-US" u="sng" dirty="0">
                <a:solidFill>
                  <a:srgbClr val="0F2EB3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  <a:hlinkClick r:id="rId3"/>
              </a:rPr>
              <a:t>1935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par </a:t>
            </a:r>
            <a:r>
              <a:rPr lang="en-US" u="sng" dirty="0">
                <a:solidFill>
                  <a:srgbClr val="0F2EB3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Alex</a:t>
            </a:r>
            <a:r>
              <a:rPr lang="en-US" u="sng" dirty="0">
                <a:solidFill>
                  <a:srgbClr val="0F2EB3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  <a:hlinkClick r:id="rId4"/>
              </a:rPr>
              <a:t> Osborn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  <a:hlinkClick r:id="rId4"/>
              </a:rPr>
              <a:t>, vi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ce-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président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l'agence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u="sng" dirty="0" err="1">
                <a:solidFill>
                  <a:srgbClr val="0F2EB3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publicité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améri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  <a:hlinkClick r:id="rId5"/>
              </a:rPr>
              <a:t>caine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  <a:hlinkClick r:id="rId5"/>
              </a:rPr>
              <a:t> BBD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O.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C'était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à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l'origine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une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méthode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réunion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groupe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soigneusement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préparée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puis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tout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aussi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soigneusement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exploitée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pour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trouver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un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nombre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important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d'idées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publicitaires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et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promotionnelles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pour les clients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actuels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et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potentiels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l'agence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buFont typeface="Helvetica" pitchFamily="34" charset="0"/>
              <a:buChar char="■"/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b="1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Réunion</a:t>
            </a:r>
            <a:r>
              <a:rPr lang="en-US" b="1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</a:t>
            </a:r>
            <a:r>
              <a:rPr lang="en-US" b="1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créativité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Débrider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sa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créativité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en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exprimant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toutes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idées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sans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réserve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et sans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autocensure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Rebondir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sur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celles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autres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et les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améliorer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car la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quantité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d'idées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est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importante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– Ne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jamais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critiquer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les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idées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autres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Note :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L'animateur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 la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réunion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est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le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gardien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règles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relationnelles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du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groupe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buFont typeface="Helvetica" pitchFamily="34" charset="0"/>
              <a:buChar char="■"/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b="1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Exploitation des </a:t>
            </a:r>
            <a:r>
              <a:rPr lang="en-US" b="1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idées</a:t>
            </a:r>
            <a:r>
              <a:rPr lang="en-US" b="1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b="1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recueillies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Reformuler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, classer,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hiérarchiser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les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idées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sous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une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forme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synthétique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comme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, par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exemple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sous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la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présentation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d'une</a:t>
            </a:r>
            <a:r>
              <a:rPr lang="en-US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grille de </a:t>
            </a:r>
            <a:r>
              <a:rPr lang="en-US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décision</a:t>
            </a:r>
            <a:endParaRPr lang="en-US" dirty="0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>
              <a:lnSpc>
                <a:spcPts val="1500"/>
              </a:lnSpc>
              <a:spcBef>
                <a:spcPts val="100"/>
              </a:spcBef>
              <a:tabLst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Le brainstorming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peut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aussi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se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pratiquer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à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l’écrit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en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faisant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tourner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une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feuille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,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il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est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cependant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plus riche et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dynamique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lorsqu’il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est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pratiqué</a:t>
            </a:r>
            <a:r>
              <a:rPr lang="en-US" dirty="0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 à </a:t>
            </a:r>
            <a:r>
              <a:rPr lang="en-US" dirty="0" err="1">
                <a:solidFill>
                  <a:srgbClr val="343434"/>
                </a:solidFill>
                <a:ea typeface="Gill Sans" charset="0"/>
                <a:cs typeface="Gill Sans" charset="0"/>
                <a:sym typeface="Gill Sans" charset="0"/>
              </a:rPr>
              <a:t>l’oral</a:t>
            </a:r>
            <a:endParaRPr lang="en-US" dirty="0">
              <a:solidFill>
                <a:srgbClr val="343434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Durée environ 45’ à 1h30</a:t>
            </a:r>
          </a:p>
          <a:p>
            <a:endParaRPr lang="en-US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F73-9446-4621-9A9A-9A17722A231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F73-9446-4621-9A9A-9A17722A231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F73-9446-4621-9A9A-9A17722A231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F73-9446-4621-9A9A-9A17722A231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BC1-5922-4E78-94B5-03E91C4C68C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3B55-02C8-48C6-B80C-FEEE35D7EC4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C209D-AD1F-48B8-AB71-6388EE73AF7B}" type="datetimeFigureOut">
              <a:rPr lang="fr-FR" smtClean="0"/>
              <a:pPr/>
              <a:t>26/05/2010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A73E6-E2A8-480E-AA8E-1422E66F42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istoire%20serurerie.pdf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10" Type="http://schemas.openxmlformats.org/officeDocument/2006/relationships/hyperlink" Target="frise.pdf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etrie-online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N%20M\Desktop\SI%20SERRURE\mouvement%20commun.avi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9400" y="317500"/>
            <a:ext cx="515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 de l’étude :</a:t>
            </a:r>
          </a:p>
          <a:p>
            <a:pPr algn="ctr"/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SERRURE BIOMÉTRIQUE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3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16550" y="1828800"/>
            <a:ext cx="1908145" cy="2044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9893" y="1250950"/>
            <a:ext cx="373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Thématique : l’habitat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13" descr="download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850" y="3251200"/>
            <a:ext cx="2619375" cy="29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111871" y="0"/>
            <a:ext cx="4920258" cy="339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LES </a:t>
            </a:r>
            <a:r>
              <a:rPr lang="en-US" b="1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OUTILS</a:t>
            </a:r>
            <a:r>
              <a:rPr lang="en-US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DE PRODUCTION </a:t>
            </a:r>
            <a:r>
              <a:rPr lang="en-US" b="1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D’IDÉES</a:t>
            </a:r>
            <a:endParaRPr lang="en-US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446484" y="406401"/>
            <a:ext cx="8697516" cy="35115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79000"/>
              <a:buFontTx/>
              <a:buBlip>
                <a:blip r:embed="rId3"/>
              </a:buBlip>
            </a:pPr>
            <a:r>
              <a:rPr lang="en-US" sz="17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b="1" dirty="0">
                <a:solidFill>
                  <a:srgbClr val="343434"/>
                </a:solidFill>
                <a:ea typeface="Gill Sans" charset="0"/>
                <a:cs typeface="Gill Sans" charset="0"/>
              </a:rPr>
              <a:t>Le brainstorming - </a:t>
            </a:r>
            <a:r>
              <a:rPr lang="en-US" b="1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Remue</a:t>
            </a:r>
            <a:r>
              <a:rPr lang="en-US" b="1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b="1" dirty="0" err="1" smtClean="0">
                <a:solidFill>
                  <a:srgbClr val="343434"/>
                </a:solidFill>
                <a:ea typeface="Gill Sans" charset="0"/>
                <a:cs typeface="Gill Sans" charset="0"/>
              </a:rPr>
              <a:t>méninges</a:t>
            </a:r>
            <a:endParaRPr lang="en-US" b="1" dirty="0" smtClean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algn="l">
              <a:buSzPct val="79000"/>
              <a:buFontTx/>
              <a:buBlip>
                <a:blip r:embed="rId3"/>
              </a:buBlip>
            </a:pPr>
            <a:endParaRPr lang="en-US" sz="1700" b="1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algn="l">
              <a:buSzPct val="157000"/>
              <a:buFontTx/>
              <a:buBlip>
                <a:blip r:embed="rId4"/>
              </a:buBlip>
            </a:pPr>
            <a:r>
              <a:rPr lang="en-US" sz="17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Poser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une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question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précise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au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groupe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marL="482186" lvl="1">
              <a:buSzPct val="157000"/>
              <a:buBlip>
                <a:blip r:embed="rId4"/>
              </a:buBlip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i="1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Rappeler</a:t>
            </a:r>
            <a:r>
              <a:rPr lang="en-US" sz="2000" i="1" dirty="0">
                <a:solidFill>
                  <a:srgbClr val="343434"/>
                </a:solidFill>
                <a:ea typeface="Gill Sans" charset="0"/>
                <a:cs typeface="Gill Sans" charset="0"/>
              </a:rPr>
              <a:t> les </a:t>
            </a:r>
            <a:r>
              <a:rPr lang="en-US" sz="2000" i="1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règles</a:t>
            </a:r>
            <a:r>
              <a:rPr lang="en-US" sz="2000" i="1" dirty="0">
                <a:solidFill>
                  <a:srgbClr val="343434"/>
                </a:solidFill>
                <a:ea typeface="Gill Sans" charset="0"/>
                <a:cs typeface="Gill Sans" charset="0"/>
              </a:rPr>
              <a:t> du </a:t>
            </a:r>
            <a:r>
              <a:rPr lang="en-US" sz="2000" i="1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jeu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:</a:t>
            </a: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tout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est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permis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roue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libre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ne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jamais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critiquer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pas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d’autocensure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viser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la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quantité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tout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noter</a:t>
            </a: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temps de production environ 10 minutes</a:t>
            </a:r>
          </a:p>
          <a:p>
            <a:pPr lvl="3" algn="l">
              <a:buSzPct val="110000"/>
              <a:buFont typeface="Thonburi" charset="0"/>
              <a:buChar char="๏"/>
            </a:pP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regrouper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et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sélectionner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les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idées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produites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 (grille de </a:t>
            </a:r>
            <a:r>
              <a:rPr lang="en-US" sz="2000" dirty="0" err="1">
                <a:solidFill>
                  <a:srgbClr val="343434"/>
                </a:solidFill>
                <a:ea typeface="Gill Sans" charset="0"/>
                <a:cs typeface="Gill Sans" charset="0"/>
              </a:rPr>
              <a:t>décision</a:t>
            </a:r>
            <a: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  <a:t>)</a:t>
            </a:r>
            <a:br>
              <a:rPr lang="en-US" sz="2000" dirty="0">
                <a:solidFill>
                  <a:srgbClr val="343434"/>
                </a:solidFill>
                <a:ea typeface="Gill Sans" charset="0"/>
                <a:cs typeface="Gill Sans" charset="0"/>
              </a:rPr>
            </a:br>
            <a:endParaRPr lang="en-US" sz="2000" dirty="0">
              <a:solidFill>
                <a:srgbClr val="343434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200" y="1162050"/>
            <a:ext cx="803672" cy="74116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3700" y="3740150"/>
            <a:ext cx="278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Le </a:t>
            </a:r>
            <a:r>
              <a:rPr lang="en-US" b="1" dirty="0" err="1" smtClean="0">
                <a:solidFill>
                  <a:srgbClr val="343434"/>
                </a:solidFill>
                <a:ea typeface="Gill Sans" charset="0"/>
                <a:cs typeface="Gill Sans" charset="0"/>
              </a:rPr>
              <a:t>recueil</a:t>
            </a:r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 </a:t>
            </a:r>
            <a:r>
              <a:rPr lang="en-US" b="1" dirty="0" err="1" smtClean="0">
                <a:solidFill>
                  <a:srgbClr val="343434"/>
                </a:solidFill>
                <a:ea typeface="Gill Sans" charset="0"/>
                <a:cs typeface="Gill Sans" charset="0"/>
              </a:rPr>
              <a:t>d’idées</a:t>
            </a:r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 par grille </a:t>
            </a:r>
            <a:endParaRPr lang="fr-FR" b="1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1041400" y="4318000"/>
          <a:ext cx="7061200" cy="2178051"/>
        </p:xfrm>
        <a:graphic>
          <a:graphicData uri="http://schemas.openxmlformats.org/drawingml/2006/table">
            <a:tbl>
              <a:tblPr/>
              <a:tblGrid>
                <a:gridCol w="3530600"/>
                <a:gridCol w="3530600"/>
              </a:tblGrid>
              <a:tr h="72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Situation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Actuelle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: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Situation future souhaitée :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</a:tr>
              <a:tr h="72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Points forts - Points faibles :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Points forts - Points faibles :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</a:tr>
              <a:tr h="72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Problèmes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: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Solutions :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2980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Séance 2 : </a:t>
            </a:r>
            <a:r>
              <a:rPr lang="fr-FR" dirty="0"/>
              <a:t>2</a:t>
            </a:r>
            <a:r>
              <a:rPr lang="fr-FR" dirty="0" smtClean="0"/>
              <a:t> x 2heures</a:t>
            </a:r>
            <a:br>
              <a:rPr lang="fr-FR" dirty="0" smtClean="0"/>
            </a:br>
            <a:r>
              <a:rPr lang="fr-FR" sz="2200" u="sng" dirty="0" smtClean="0"/>
              <a:t>TP : Identification des différents principes de fonctionnement 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TP1 : La serrure à clé </a:t>
            </a:r>
          </a:p>
          <a:p>
            <a:r>
              <a:rPr lang="fr-FR" dirty="0" smtClean="0"/>
              <a:t>TP2 : La serrure à carte</a:t>
            </a:r>
          </a:p>
          <a:p>
            <a:r>
              <a:rPr lang="fr-FR" dirty="0" smtClean="0"/>
              <a:t>TP3 : La serrure à code.</a:t>
            </a:r>
          </a:p>
          <a:p>
            <a:r>
              <a:rPr lang="fr-FR" dirty="0" smtClean="0"/>
              <a:t>TP4 : La serrure biométrique.</a:t>
            </a:r>
          </a:p>
          <a:p>
            <a:endParaRPr lang="fr-FR" dirty="0" smtClean="0"/>
          </a:p>
          <a:p>
            <a:pPr>
              <a:buNone/>
            </a:pPr>
            <a:r>
              <a:rPr lang="fr-FR" sz="1900" dirty="0" smtClean="0"/>
              <a:t>4 TP avec fiche de formalisation fournie (soit carte mentale à compléter, soit croquis à réaliser, soit un descriptif de fonctionnement à réaliser ou à compléter) qui devra être présentée par chacun des groupes à l’ensemble de la classe.</a:t>
            </a:r>
          </a:p>
          <a:p>
            <a:endParaRPr lang="fr-FR" dirty="0"/>
          </a:p>
        </p:txBody>
      </p:sp>
      <p:pic>
        <p:nvPicPr>
          <p:cNvPr id="4" name="Imag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1384300"/>
            <a:ext cx="1606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9"/>
          <p:cNvGrpSpPr>
            <a:grpSpLocks/>
          </p:cNvGrpSpPr>
          <p:nvPr/>
        </p:nvGrpSpPr>
        <p:grpSpPr bwMode="auto">
          <a:xfrm>
            <a:off x="5683250" y="2006600"/>
            <a:ext cx="1255730" cy="928694"/>
            <a:chOff x="0" y="0"/>
            <a:chExt cx="1581150" cy="1171575"/>
          </a:xfrm>
        </p:grpSpPr>
        <p:pic>
          <p:nvPicPr>
            <p:cNvPr id="6" name="Imag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48231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3450" y="600075"/>
              <a:ext cx="647700" cy="41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 12" descr="http://digielectroniclock.en.ecplaza.net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0" y="2548842"/>
            <a:ext cx="755644" cy="8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"/>
          <p:cNvPicPr/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929454" y="3000372"/>
            <a:ext cx="845754" cy="12858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Séance 3 : 2 heures</a:t>
            </a:r>
            <a:br>
              <a:rPr lang="fr-FR" dirty="0" smtClean="0"/>
            </a:br>
            <a:r>
              <a:rPr lang="fr-FR" sz="2200" dirty="0" smtClean="0"/>
              <a:t>Synthèse et mise en évidence des innovations technologiques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Investigation :  Quelles sont les </a:t>
            </a:r>
            <a:r>
              <a:rPr lang="fr-FR" sz="1800" i="1" dirty="0" smtClean="0">
                <a:solidFill>
                  <a:srgbClr val="FF0000"/>
                </a:solidFill>
              </a:rPr>
              <a:t>innovations technologiques </a:t>
            </a:r>
            <a:r>
              <a:rPr lang="fr-FR" sz="1800" dirty="0" smtClean="0"/>
              <a:t>permettant les évolutions ?</a:t>
            </a: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616325" y="3784600"/>
            <a:ext cx="191135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178117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3"/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928926" y="5072074"/>
            <a:ext cx="1345820" cy="1599220"/>
          </a:xfrm>
          <a:prstGeom prst="rect">
            <a:avLst/>
          </a:prstGeom>
        </p:spPr>
      </p:pic>
      <p:sp>
        <p:nvSpPr>
          <p:cNvPr id="8" name="Virage 7"/>
          <p:cNvSpPr/>
          <p:nvPr/>
        </p:nvSpPr>
        <p:spPr>
          <a:xfrm>
            <a:off x="714348" y="2786058"/>
            <a:ext cx="1689100" cy="75565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 rot="5400000">
            <a:off x="7243784" y="3186108"/>
            <a:ext cx="1377950" cy="577850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 rot="5400000">
            <a:off x="1876401" y="5338781"/>
            <a:ext cx="285752" cy="14668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8596" y="4995952"/>
            <a:ext cx="8366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 smtClean="0"/>
              <a:t>?</a:t>
            </a:r>
            <a:endParaRPr lang="fr-FR" sz="115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171825" y="39624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Évolution</a:t>
            </a:r>
          </a:p>
          <a:p>
            <a:pPr algn="ctr"/>
            <a:r>
              <a:rPr lang="fr-FR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d’un produit</a:t>
            </a:r>
            <a:endParaRPr lang="fr-FR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85852" y="5143512"/>
            <a:ext cx="15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  <a:ea typeface="Verdana" pitchFamily="34" charset="0"/>
                <a:cs typeface="Verdana" pitchFamily="34" charset="0"/>
              </a:rPr>
              <a:t>Évolution du Besoin?</a:t>
            </a:r>
            <a:endParaRPr lang="fr-FR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4607719" y="2536025"/>
            <a:ext cx="357190" cy="11430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4617" y="2603337"/>
            <a:ext cx="1606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9"/>
          <p:cNvGrpSpPr>
            <a:grpSpLocks/>
          </p:cNvGrpSpPr>
          <p:nvPr/>
        </p:nvGrpSpPr>
        <p:grpSpPr bwMode="auto">
          <a:xfrm>
            <a:off x="5505450" y="2500306"/>
            <a:ext cx="1911350" cy="1214446"/>
            <a:chOff x="0" y="0"/>
            <a:chExt cx="1581150" cy="1171575"/>
          </a:xfrm>
        </p:grpSpPr>
        <p:pic>
          <p:nvPicPr>
            <p:cNvPr id="27" name="Imag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948231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3450" y="600075"/>
              <a:ext cx="647700" cy="41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Image 12" descr="http://digielectroniclock.en.ecplaza.net/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572008"/>
            <a:ext cx="154146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lèche vers le bas 29"/>
          <p:cNvSpPr/>
          <p:nvPr/>
        </p:nvSpPr>
        <p:spPr>
          <a:xfrm rot="5400000">
            <a:off x="5572132" y="5000636"/>
            <a:ext cx="357190" cy="192882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061200" y="22288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ea typeface="Verdana" pitchFamily="34" charset="0"/>
                <a:cs typeface="Verdana" pitchFamily="34" charset="0"/>
                <a:hlinkClick r:id="rId10" action="ppaction://hlinkfile"/>
              </a:rPr>
              <a:t>Innovations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0" action="ppaction://hlinkfile"/>
              </a:rPr>
              <a:t> ?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Séance n°4 : 2 heures</a:t>
            </a:r>
            <a:br>
              <a:rPr lang="fr-FR" dirty="0" smtClean="0"/>
            </a:br>
            <a:r>
              <a:rPr lang="fr-FR" sz="2200" dirty="0" smtClean="0">
                <a:latin typeface="+mn-lt"/>
              </a:rPr>
              <a:t>Identification des principes d’innovation</a:t>
            </a:r>
            <a:br>
              <a:rPr lang="fr-FR" sz="2200" dirty="0" smtClean="0">
                <a:latin typeface="+mn-lt"/>
              </a:rPr>
            </a:br>
            <a:endParaRPr lang="fr-FR" sz="2200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688" y="5357826"/>
            <a:ext cx="7286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fr-FR" sz="1600" dirty="0"/>
              <a:t>Découvertes et inventions antérieures :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fr-FR" sz="1600" dirty="0"/>
              <a:t>Effet photo électrique   ( HERTZ 1887)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fr-FR" sz="1600" dirty="0"/>
              <a:t> Capteur CCD    (SMITH / BOYLE 1969)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fr-FR" sz="1600" dirty="0"/>
              <a:t>Singularité de l’empreinte digitale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fr-FR" sz="1600" dirty="0"/>
              <a:t>Principe de comparaison de l’empreinte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00174"/>
            <a:ext cx="9572625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FR" sz="1600" dirty="0">
                <a:solidFill>
                  <a:srgbClr val="FFFFFF"/>
                </a:solidFill>
                <a:latin typeface="Arial Rounded MT Bold" pitchFamily="34" charset="0"/>
              </a:rPr>
              <a:t>Exploration : 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CH" sz="2000" dirty="0">
                <a:latin typeface="+mj-lt"/>
              </a:rPr>
              <a:t> Identifier les découvertes qui ont permis l’invention du lecteur d’empreintes </a:t>
            </a:r>
            <a:r>
              <a:rPr lang="fr-CH" sz="2000" dirty="0" smtClean="0">
                <a:latin typeface="+mj-lt"/>
              </a:rPr>
              <a:t>.</a:t>
            </a:r>
            <a:endParaRPr lang="fr-CH" sz="2000" dirty="0">
              <a:latin typeface="+mj-lt"/>
            </a:endParaRP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endParaRPr lang="fr-CH" sz="1400" i="1" dirty="0">
              <a:latin typeface="Arial Rounded MT Bold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000500" y="3714750"/>
            <a:ext cx="714375" cy="9286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28575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928938" y="2214563"/>
            <a:ext cx="2857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CH" sz="1400" i="1" dirty="0">
                <a:latin typeface="Arial Rounded MT Bold" pitchFamily="34" charset="0"/>
              </a:rPr>
              <a:t>mots clés  : 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CH" sz="1400" i="1" dirty="0">
                <a:latin typeface="Arial Rounded MT Bold" pitchFamily="34" charset="0"/>
              </a:rPr>
              <a:t>singularité, empreintes , capteur, 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CH" sz="1400" i="1" dirty="0">
                <a:latin typeface="Arial Rounded MT Bold" pitchFamily="34" charset="0"/>
              </a:rPr>
              <a:t>comparaison…  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endParaRPr lang="fr-CH" sz="1400" i="1" dirty="0">
              <a:latin typeface="Arial Rounded MT Bold" pitchFamily="34" charset="0"/>
            </a:endParaRP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fr-CH" sz="1400" i="1" dirty="0">
                <a:latin typeface="Arial Rounded MT Bold" pitchFamily="34" charset="0"/>
              </a:rPr>
              <a:t>Sites internet  présélectionnés</a:t>
            </a:r>
            <a:endParaRPr lang="fr-FR" sz="1400" i="1" dirty="0">
              <a:latin typeface="Arial Rounded MT Bol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9655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1962"/>
          </a:xfrm>
        </p:spPr>
        <p:txBody>
          <a:bodyPr>
            <a:normAutofit/>
          </a:bodyPr>
          <a:lstStyle/>
          <a:p>
            <a:r>
              <a:rPr lang="fr-FR" dirty="0" smtClean="0"/>
              <a:t>Séance 5 : </a:t>
            </a:r>
            <a:br>
              <a:rPr lang="fr-FR" dirty="0" smtClean="0"/>
            </a:br>
            <a:r>
              <a:rPr lang="fr-FR" sz="2200" dirty="0" smtClean="0"/>
              <a:t>Quelles évolutions pour ce produit ?</a:t>
            </a:r>
            <a:br>
              <a:rPr lang="fr-FR" sz="2200" dirty="0" smtClean="0"/>
            </a:br>
            <a:r>
              <a:rPr lang="fr-FR" sz="2200" dirty="0" smtClean="0"/>
              <a:t>Quelle sera la serrure du futur ?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600" y="2406650"/>
            <a:ext cx="8229600" cy="400685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Quels sont les produits intégrant cette solution ? (lecteur biométrique).</a:t>
            </a:r>
          </a:p>
          <a:p>
            <a:pPr lvl="1"/>
            <a:r>
              <a:rPr lang="fr-FR" sz="1600" i="1" dirty="0" smtClean="0">
                <a:solidFill>
                  <a:schemeClr val="accent3">
                    <a:lumMod val="50000"/>
                  </a:schemeClr>
                </a:solidFill>
              </a:rPr>
              <a:t>Clé USB, Portable, valise, coffre biométrique. </a:t>
            </a:r>
            <a:endParaRPr lang="fr-FR" sz="1600" dirty="0" smtClean="0"/>
          </a:p>
          <a:p>
            <a:pPr>
              <a:buNone/>
            </a:pPr>
            <a:endParaRPr lang="fr-FR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/>
              <a:t>La serrure biométrique est-elle falsifiable ? Comment élever le niveau de sécurité 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1600" i="1" dirty="0" smtClean="0">
                <a:solidFill>
                  <a:schemeClr val="accent3">
                    <a:lumMod val="50000"/>
                  </a:schemeClr>
                </a:solidFill>
              </a:rPr>
              <a:t>Exemple  : Sécurité d’accès au LHC (www.techno-science.net)</a:t>
            </a:r>
          </a:p>
          <a:p>
            <a:endParaRPr lang="fr-FR" sz="2000" dirty="0" smtClean="0"/>
          </a:p>
          <a:p>
            <a:r>
              <a:rPr lang="fr-FR" sz="2000" dirty="0" smtClean="0"/>
              <a:t>Recherche d’autres caractéristiques corporelles « uniques » :</a:t>
            </a:r>
          </a:p>
          <a:p>
            <a:pPr lvl="1"/>
            <a:r>
              <a:rPr lang="fr-FR" sz="1600" i="1" dirty="0" smtClean="0">
                <a:solidFill>
                  <a:schemeClr val="accent3">
                    <a:lumMod val="50000"/>
                  </a:schemeClr>
                </a:solidFill>
              </a:rPr>
              <a:t>Cartographie thermique, l’œil (iris et rétine), ADN…</a:t>
            </a:r>
          </a:p>
          <a:p>
            <a:pPr lvl="1"/>
            <a:endParaRPr lang="fr-FR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/>
              <a:t>Quelles sont les limites d’utilisation ? </a:t>
            </a:r>
          </a:p>
          <a:p>
            <a:pPr lvl="1"/>
            <a:r>
              <a:rPr lang="fr-FR" sz="1600" i="1" dirty="0" smtClean="0">
                <a:solidFill>
                  <a:schemeClr val="accent3">
                    <a:lumMod val="50000"/>
                  </a:schemeClr>
                </a:solidFill>
              </a:rPr>
              <a:t>Biométrie et liberté. CNIL.</a:t>
            </a:r>
          </a:p>
        </p:txBody>
      </p:sp>
      <p:pic>
        <p:nvPicPr>
          <p:cNvPr id="4" name="Image 3" descr="1309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2350" y="3695700"/>
            <a:ext cx="1187450" cy="8994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828800"/>
            <a:ext cx="384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http://www.biometrie-online.net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Group 1"/>
          <p:cNvGraphicFramePr>
            <a:graphicFrameLocks noGrp="1"/>
          </p:cNvGraphicFramePr>
          <p:nvPr/>
        </p:nvGraphicFramePr>
        <p:xfrm>
          <a:off x="171450" y="1250950"/>
          <a:ext cx="8801100" cy="4036219"/>
        </p:xfrm>
        <a:graphic>
          <a:graphicData uri="http://schemas.openxmlformats.org/drawingml/2006/table">
            <a:tbl>
              <a:tblPr/>
              <a:tblGrid>
                <a:gridCol w="1130502"/>
                <a:gridCol w="1354734"/>
                <a:gridCol w="2952386"/>
                <a:gridCol w="1681739"/>
                <a:gridCol w="1681739"/>
              </a:tblGrid>
              <a:tr h="750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Type de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Réunion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Objet</a:t>
                      </a: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Descriptif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du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Processus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Rôle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de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l’Animateur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Rôle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du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Groupe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1A1A"/>
                    </a:solidFill>
                  </a:tcPr>
                </a:tc>
              </a:tr>
              <a:tr h="328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Réunion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créativité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consultation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A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Echanger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informations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, les points 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vue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, les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idées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2088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Exposer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règles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du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jeu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et le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rôle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des participants</a:t>
                      </a:r>
                    </a:p>
                    <a:p>
                      <a:pPr marL="192088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Lancer la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réflexion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sur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thème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souhaité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92088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Prendre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notes des interventions</a:t>
                      </a:r>
                    </a:p>
                    <a:p>
                      <a:pPr marL="192088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Trier les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informations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92088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Faire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une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synthèse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et la faire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valider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par les participants</a:t>
                      </a: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Favoriser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et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gérer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échanges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entre les participants</a:t>
                      </a:r>
                    </a:p>
                    <a:p>
                      <a:pPr marL="23495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23495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Favoriser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l’expression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et la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spontanéité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23495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23495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Définir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qui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fera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compte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rendu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S’exprimer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Ecouter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positionnement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des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autres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Enrichir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les points 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vue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  <a:p>
                      <a:pPr marL="177800" marR="0" lvl="0" indent="-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>
                          <a:tab pos="1168400" algn="l"/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-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Rédiger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le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compte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rendu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6789" marR="26789" marT="26789" marB="2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980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87" name="Rectangle 39"/>
          <p:cNvSpPr>
            <a:spLocks/>
          </p:cNvSpPr>
          <p:nvPr/>
        </p:nvSpPr>
        <p:spPr bwMode="auto">
          <a:xfrm>
            <a:off x="2616200" y="273050"/>
            <a:ext cx="418678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LA </a:t>
            </a:r>
            <a:r>
              <a:rPr lang="en-US" b="1" dirty="0" err="1" smtClean="0">
                <a:solidFill>
                  <a:srgbClr val="343434"/>
                </a:solidFill>
                <a:ea typeface="Gill Sans" charset="0"/>
                <a:cs typeface="Gill Sans" charset="0"/>
              </a:rPr>
              <a:t>RÉUNION</a:t>
            </a:r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 DE </a:t>
            </a:r>
            <a:r>
              <a:rPr lang="en-US" b="1" dirty="0" err="1" smtClean="0">
                <a:solidFill>
                  <a:srgbClr val="343434"/>
                </a:solidFill>
                <a:ea typeface="Gill Sans" charset="0"/>
                <a:cs typeface="Gill Sans" charset="0"/>
              </a:rPr>
              <a:t>CRÉATIVITÉ</a:t>
            </a:r>
            <a:r>
              <a:rPr lang="en-US" b="1" dirty="0" smtClean="0">
                <a:solidFill>
                  <a:srgbClr val="343434"/>
                </a:solidFill>
                <a:ea typeface="Gill Sans" charset="0"/>
                <a:cs typeface="Gill Sans" charset="0"/>
              </a:rPr>
              <a:t>-CONSULTATION</a:t>
            </a:r>
            <a:endParaRPr lang="en-US" b="1" dirty="0">
              <a:solidFill>
                <a:srgbClr val="343434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49500" y="3059668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 DU DIAPORAMA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MPREINTE1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2700" y="-2668939"/>
            <a:ext cx="8356599" cy="11818860"/>
          </a:xfrm>
        </p:spPr>
      </p:pic>
      <p:sp>
        <p:nvSpPr>
          <p:cNvPr id="5" name="ZoneTexte 4"/>
          <p:cNvSpPr txBox="1"/>
          <p:nvPr/>
        </p:nvSpPr>
        <p:spPr>
          <a:xfrm>
            <a:off x="215900" y="5518150"/>
            <a:ext cx="1600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hlinkClick r:id="rId4" action="ppaction://hlinksldjump"/>
              </a:rPr>
              <a:t>RETOUR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hema fonctionel serr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6741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6050" y="6184900"/>
            <a:ext cx="1600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hlinkClick r:id="rId4" action="ppaction://hlinksldjump"/>
              </a:rPr>
              <a:t>RETOUR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60350" y="1736229"/>
            <a:ext cx="8134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24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serrure biométrique  permet un contrôle d'accès sécurisé à un local (chambre d'hôtel, laboratoire de recherches, etc.).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2475" algn="l"/>
              </a:tabLst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24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Elle s'installe sur toute porte existante en lieu et place d'une serrure classique.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2475" algn="l"/>
              </a:tabLst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24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Elle permet le contrôle d'accès par lecture d'empreinte digitale, par code secret, ou, en cas de défaillance, par clé conventionnelle.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82900" y="27305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PRÉSENTATION DU SYSTÈME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 descr="Serr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0"/>
            <a:ext cx="13335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4050" y="673100"/>
            <a:ext cx="1079500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673100"/>
            <a:ext cx="1079500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9" name="Picture 5" descr="grap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162300"/>
            <a:ext cx="3773488" cy="189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572000" y="528834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FP1 : Autoriser ou interdire l'ouverture d'une porte par un utilisateur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FC1 : Résister aux agressions du milieu environnant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FC2 : Dialoguer avec l'utilisateur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FC3 : Ne pas polluer l'environnement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FC4 : S'intégrer à la porte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FC5 : Être alimenté en énergie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1150" algn="r"/>
              </a:tabLs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FC6 : Être administrable par un gestionnaire (Master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DIA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750" y="4540250"/>
            <a:ext cx="2930525" cy="192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550" y="495300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RESSOURCES :</a:t>
            </a:r>
          </a:p>
          <a:p>
            <a:endParaRPr lang="fr-F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Serrure biométrique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Scanner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Maquette électroaimant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Modeleur volumique</a:t>
            </a:r>
          </a:p>
          <a:p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Mallette Serrur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27650" y="3429000"/>
            <a:ext cx="359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download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0"/>
            <a:ext cx="2619375" cy="29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9350" y="1695450"/>
            <a:ext cx="3905250" cy="152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ahoma" pitchFamily="34" charset="0"/>
              </a:rPr>
              <a:t>Description du contenu de la mallette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Une serrure biométrique complète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Une serrure biométrique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didactisée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 cordon USB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 CDROM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 dossier pédagogique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250" y="228600"/>
            <a:ext cx="653415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ÉTUDE DE CAS N°1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CONTRÔLE D’ ACCÈS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Présentation du problème  cas concret d’une porte à contrôler(différent cas possibles bureaux, hôtels, habitations collectives ou particulières)</a:t>
            </a:r>
          </a:p>
          <a:p>
            <a:pPr marL="342900" indent="-342900">
              <a:lnSpc>
                <a:spcPct val="150000"/>
              </a:lnSpc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Partir d’une recherche documentaire guidée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Faire énoncer les différentes solutions possibles</a:t>
            </a:r>
          </a:p>
          <a:p>
            <a:pPr marL="800100" lvl="1" indent="-342900">
              <a:lnSpc>
                <a:spcPct val="150000"/>
              </a:lnSpc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Dépouillement des réponses et création d’un comparatif de type avantage /inconvénient</a:t>
            </a:r>
          </a:p>
          <a:p>
            <a:endParaRPr lang="fr-F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3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9250" y="5340350"/>
            <a:ext cx="1060450" cy="133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7650" y="1739900"/>
            <a:ext cx="25463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Caractériser les fonctions </a:t>
            </a:r>
            <a:r>
              <a:rPr lang="fr-FR" dirty="0" smtClean="0"/>
              <a:t>d’un système </a:t>
            </a:r>
            <a:r>
              <a:rPr lang="fr-FR" dirty="0"/>
              <a:t>technique.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0300" y="3784600"/>
            <a:ext cx="29337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Identifier des contraintes</a:t>
            </a:r>
          </a:p>
          <a:p>
            <a:pPr algn="ctr"/>
            <a:r>
              <a:rPr lang="fr-FR" dirty="0"/>
              <a:t>associées à une norme ou à</a:t>
            </a:r>
          </a:p>
          <a:p>
            <a:pPr algn="ctr"/>
            <a:r>
              <a:rPr lang="fr-FR" dirty="0"/>
              <a:t>une réglementation. </a:t>
            </a:r>
            <a:r>
              <a:rPr lang="fr-FR" dirty="0" smtClean="0"/>
              <a:t>Identifier la </a:t>
            </a:r>
            <a:r>
              <a:rPr lang="fr-FR" dirty="0"/>
              <a:t>dimension sensible </a:t>
            </a:r>
            <a:r>
              <a:rPr lang="fr-FR" dirty="0" smtClean="0"/>
              <a:t>ou esthétique </a:t>
            </a:r>
            <a:r>
              <a:rPr lang="fr-FR" dirty="0"/>
              <a:t>(design </a:t>
            </a:r>
            <a:r>
              <a:rPr lang="fr-FR" dirty="0" smtClean="0"/>
              <a:t>ou architecture</a:t>
            </a:r>
            <a:r>
              <a:rPr lang="fr-FR" dirty="0"/>
              <a:t>) associée à </a:t>
            </a:r>
            <a:r>
              <a:rPr lang="fr-FR" dirty="0" smtClean="0"/>
              <a:t>un système</a:t>
            </a:r>
            <a:r>
              <a:rPr lang="fr-FR" dirty="0"/>
              <a:t>, un habitat ou </a:t>
            </a:r>
            <a:r>
              <a:rPr lang="fr-FR" dirty="0" smtClean="0"/>
              <a:t>un ouvrage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965950" y="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EXPLOITATION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4800" y="762000"/>
            <a:ext cx="6578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Choix d’une solution : serrure biométrique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Relevé d’empreintes digitales (TP scanner) , 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planche des particularités des empreintes digitales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 chaque élève identifie sa propre empreinte et relève les particularités.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Approche produit (serrure biométrique) :</a:t>
            </a:r>
          </a:p>
          <a:p>
            <a:pPr marL="342900" indent="-342900">
              <a:lnSpc>
                <a:spcPct val="150000"/>
              </a:lnSpc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7.1 Mémorisation d’une empreinte sur la serrure</a:t>
            </a:r>
          </a:p>
          <a:p>
            <a:pPr marL="342900" indent="-342900">
              <a:lnSpc>
                <a:spcPct val="150000"/>
              </a:lnSpc>
            </a:pP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7.2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Test du fonctionnement de la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serrure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5047" y="3873500"/>
            <a:ext cx="2388953" cy="1049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590" tIns="0" rIns="9459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kern="1200" dirty="0" smtClean="0">
                <a:solidFill>
                  <a:srgbClr val="000000"/>
                </a:solidFill>
              </a:rPr>
              <a:t>Simuler le comportement d’un système technique à partir de l’évolution d’un paramètre d’entrée ou de sortie</a:t>
            </a:r>
            <a:endParaRPr lang="fr-FR" sz="1200" b="1" kern="12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5153" y="1828800"/>
            <a:ext cx="2418847" cy="7734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590" tIns="0" rIns="9459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kern="1200" dirty="0" smtClean="0">
                <a:solidFill>
                  <a:srgbClr val="000000"/>
                </a:solidFill>
              </a:rPr>
              <a:t>Rendre compte sous forme écrite ou orale des résultats d’une analyse, d’une expérience, d’une recherche </a:t>
            </a:r>
            <a:endParaRPr lang="fr-FR" sz="1200" b="1" kern="12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65950" y="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EXPLOITATION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Image 15" descr="DSC_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9550" y="5162550"/>
            <a:ext cx="2082799" cy="138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0400" y="394692"/>
            <a:ext cx="711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Étude du comportement:</a:t>
            </a:r>
          </a:p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8.1 Chaîne d’énergie </a:t>
            </a:r>
          </a:p>
          <a:p>
            <a:pPr marL="342900" indent="-342900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/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Étude d'un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électro-aimant</a:t>
            </a:r>
          </a:p>
          <a:p>
            <a:pPr marL="800100" lvl="1" indent="-342900"/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TP sur électroaimant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/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Analyse du mécanisme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d'ouverture</a:t>
            </a:r>
          </a:p>
          <a:p>
            <a:pPr marL="3228975" lvl="1" indent="-2771775">
              <a:tabLst>
                <a:tab pos="892175" algn="l"/>
              </a:tabLst>
            </a:pP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Étude du crabotage.. Utilisation modeleur volumique + serrure démontée</a:t>
            </a:r>
          </a:p>
          <a:p>
            <a:pPr marL="3228975" lvl="1" indent="-2771775">
              <a:tabLst>
                <a:tab pos="892175" algn="l"/>
              </a:tabLst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28975" lvl="1" indent="-2771775">
              <a:tabLst>
                <a:tab pos="892175" algn="l"/>
              </a:tabLst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28975" lvl="1" indent="-2771775">
              <a:tabLst>
                <a:tab pos="892175" algn="l"/>
              </a:tabLst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fr-FR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mouvement commu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82750" y="2806700"/>
            <a:ext cx="3818890" cy="15817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82850" y="2998113"/>
            <a:ext cx="1555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Clic pour lancer animation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9" name="Image3"/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861300" y="539750"/>
            <a:ext cx="1060450" cy="1333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69673" y="4451350"/>
            <a:ext cx="2374327" cy="742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590" tIns="0" rIns="94590" bIns="0" numCol="1" spcCol="1270" anchor="ctr" anchorCtr="0">
            <a:noAutofit/>
          </a:bodyPr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Analyser et représenter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graphiquement une solution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5950" y="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EXPLOITATION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8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700" y="806450"/>
            <a:ext cx="60896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8.2 Chaîne d’information</a:t>
            </a: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Présentation des fonctions: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Acquérir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Traiter  (TP programmation microcontrôleur possible)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communiquer </a:t>
            </a: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8. 3 </a:t>
            </a:r>
            <a:r>
              <a:rPr lang="fr-F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Élaboration du schéma fonctionnel de la chaine d’énergie  à partir d’un dossier  ressources </a:t>
            </a:r>
          </a:p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Chaîne fonctionnelle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à compléter par l’élève</a:t>
            </a: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Conclusion sur l’avenir de la  reconnaissance biométrique</a:t>
            </a:r>
          </a:p>
          <a:p>
            <a:pPr marL="342900" indent="-342900"/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Avantages inconvénients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483350" y="2717800"/>
            <a:ext cx="2502535" cy="857169"/>
            <a:chOff x="178752" y="1007807"/>
            <a:chExt cx="2502535" cy="85716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Rectangle à coins arrondis 5"/>
            <p:cNvSpPr/>
            <p:nvPr/>
          </p:nvSpPr>
          <p:spPr>
            <a:xfrm>
              <a:off x="178752" y="1007807"/>
              <a:ext cx="2502535" cy="85716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20596" y="1049651"/>
              <a:ext cx="2418847" cy="7734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4590" tIns="0" rIns="9459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rgbClr val="000000"/>
                  </a:solidFill>
                </a:rPr>
                <a:t>Rendre compte sous forme écrite ou orale des résultats d’une analyse, d’une expérience, d’une recherche </a:t>
              </a:r>
              <a:endParaRPr lang="fr-FR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483350" y="4095750"/>
            <a:ext cx="2502535" cy="857169"/>
            <a:chOff x="178752" y="1007807"/>
            <a:chExt cx="2502535" cy="85716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0" name="Rectangle à coins arrondis 9"/>
            <p:cNvSpPr/>
            <p:nvPr/>
          </p:nvSpPr>
          <p:spPr>
            <a:xfrm>
              <a:off x="178752" y="1007807"/>
              <a:ext cx="2502535" cy="85716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20596" y="1049651"/>
              <a:ext cx="2418847" cy="7734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4590" tIns="0" rIns="94590" bIns="0" numCol="1" spcCol="1270" anchor="ctr" anchorCtr="0">
              <a:no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les élèves sont conduits à réaliser, en équipe, une présentation</a:t>
              </a:r>
            </a:p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numérique et collective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83350" y="1162050"/>
            <a:ext cx="2502535" cy="1163366"/>
            <a:chOff x="178752" y="3388145"/>
            <a:chExt cx="2502535" cy="116336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178752" y="3388145"/>
              <a:ext cx="2502535" cy="1163366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35543" y="3444936"/>
              <a:ext cx="2388953" cy="10497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4590" tIns="0" rIns="9459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rgbClr val="000000"/>
                  </a:solidFill>
                </a:rPr>
                <a:t>Simuler le comportement d’un système technique à partir de l’évolution d’un paramètre d’entrée ou de sortie</a:t>
              </a:r>
              <a:endParaRPr lang="fr-FR" sz="12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965950" y="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EXPLOITATION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 : Une approche par les produits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507832"/>
          </a:xfrm>
        </p:spPr>
        <p:txBody>
          <a:bodyPr/>
          <a:lstStyle/>
          <a:p>
            <a:r>
              <a:rPr lang="fr-FR" dirty="0" smtClean="0"/>
              <a:t>Investigation :</a:t>
            </a:r>
          </a:p>
          <a:p>
            <a:pPr algn="ctr">
              <a:buNone/>
            </a:pPr>
            <a:r>
              <a:rPr lang="fr-FR" dirty="0" smtClean="0"/>
              <a:t>Comment limiter l’accès à un lieu ?</a:t>
            </a:r>
          </a:p>
          <a:p>
            <a:pPr>
              <a:buNone/>
            </a:pPr>
            <a:endParaRPr lang="fr-FR" dirty="0" smtClean="0"/>
          </a:p>
          <a:p>
            <a:pPr marL="1343025" indent="-1343025">
              <a:buNone/>
            </a:pPr>
            <a:r>
              <a:rPr lang="fr-FR" sz="2000" dirty="0" smtClean="0"/>
              <a:t>Séance n°1 : Quels sont les produits existants ? </a:t>
            </a:r>
          </a:p>
          <a:p>
            <a:pPr marL="1343025" indent="0">
              <a:buNone/>
            </a:pPr>
            <a:r>
              <a:rPr lang="fr-FR" sz="2000" dirty="0" smtClean="0"/>
              <a:t>Placement sur un </a:t>
            </a:r>
            <a:r>
              <a:rPr lang="fr-FR" sz="2000" smtClean="0"/>
              <a:t>axe temporel 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Séance n°2 : Quelles solutions techniques correspondent à chaque produit ?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Séance n° 3 : Quelles innovations ont permis les évolutions ?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Séance n°4 : </a:t>
            </a:r>
            <a:r>
              <a:rPr lang="fr-FR" sz="2000" dirty="0" smtClean="0">
                <a:latin typeface="+mn-lt"/>
              </a:rPr>
              <a:t>Identification des principes d’innovation</a:t>
            </a:r>
          </a:p>
          <a:p>
            <a:pPr>
              <a:buNone/>
            </a:pPr>
            <a:endParaRPr lang="fr-FR" sz="2000" dirty="0" smtClean="0">
              <a:latin typeface="+mn-lt"/>
            </a:endParaRPr>
          </a:p>
          <a:p>
            <a:pPr>
              <a:buNone/>
            </a:pPr>
            <a:r>
              <a:rPr lang="fr-FR" sz="2000" dirty="0" smtClean="0"/>
              <a:t>Séance 5 :  Quelles évolutions futures pour ce produit ?</a:t>
            </a:r>
            <a:endParaRPr lang="fr-FR" sz="2000" dirty="0" smtClean="0">
              <a:latin typeface="+mn-lt"/>
            </a:endParaRPr>
          </a:p>
          <a:p>
            <a:pPr>
              <a:buNone/>
            </a:pPr>
            <a:endParaRPr lang="fr-FR" sz="2000" dirty="0" smtClean="0">
              <a:latin typeface="+mn-lt"/>
            </a:endParaRP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1 : 2 heures</a:t>
            </a:r>
            <a:br>
              <a:rPr lang="fr-FR" dirty="0" smtClean="0"/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8815"/>
            <a:ext cx="8229600" cy="2900370"/>
          </a:xfrm>
        </p:spPr>
        <p:txBody>
          <a:bodyPr/>
          <a:lstStyle/>
          <a:p>
            <a:r>
              <a:rPr lang="fr-FR" sz="2000" u="sng" dirty="0" smtClean="0"/>
              <a:t>Énoncé de la problématique</a:t>
            </a:r>
            <a:r>
              <a:rPr lang="fr-FR" sz="2000" dirty="0" smtClean="0"/>
              <a:t> : Comment limiter l’accès à un lieu?</a:t>
            </a:r>
          </a:p>
          <a:p>
            <a:endParaRPr lang="fr-FR" sz="2000" dirty="0" smtClean="0"/>
          </a:p>
          <a:p>
            <a:r>
              <a:rPr lang="fr-FR" sz="2000" dirty="0" smtClean="0"/>
              <a:t>Méthodes de production d’idées</a:t>
            </a:r>
          </a:p>
          <a:p>
            <a:endParaRPr lang="fr-FR" sz="2000" dirty="0" smtClean="0"/>
          </a:p>
          <a:p>
            <a:r>
              <a:rPr lang="fr-FR" sz="2000" dirty="0" smtClean="0"/>
              <a:t>Positionnement de chacune des solutions sur une frise à l’aide de document ressources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27100" y="939800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Réalisation d’une frise présentant l’historique des solutions répondant à la problématique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</a:t>
            </a:r>
            <a:endParaRPr lang="fr-FR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1027</Words>
  <Application>Microsoft Office PowerPoint</Application>
  <PresentationFormat>Affichage à l'écran (4:3)</PresentationFormat>
  <Paragraphs>257</Paragraphs>
  <Slides>18</Slides>
  <Notes>18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CIT : Une approche par les produits</vt:lpstr>
      <vt:lpstr>Séance 1 : 2 heures </vt:lpstr>
      <vt:lpstr>Diapositive 10</vt:lpstr>
      <vt:lpstr>Séance 2 : 2 x 2heures TP : Identification des différents principes de fonctionnement : </vt:lpstr>
      <vt:lpstr>Séance 3 : 2 heures Synthèse et mise en évidence des innovations technologiques</vt:lpstr>
      <vt:lpstr>Séance n°4 : 2 heures Identification des principes d’innovation </vt:lpstr>
      <vt:lpstr>Séance 5 :  Quelles évolutions pour ce produit ? Quelle sera la serrure du futur ?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JN M</dc:creator>
  <cp:lastModifiedBy>JN M</cp:lastModifiedBy>
  <cp:revision>29</cp:revision>
  <dcterms:created xsi:type="dcterms:W3CDTF">2010-05-25T09:23:50Z</dcterms:created>
  <dcterms:modified xsi:type="dcterms:W3CDTF">2010-05-26T14:43:39Z</dcterms:modified>
</cp:coreProperties>
</file>