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1C7F5E-E14C-4D7D-9749-9454C0473DD9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9690930-2D8F-4FEF-92FB-D13F4FC86869}">
      <dgm:prSet phldrT="[Texte]"/>
      <dgm:spPr/>
      <dgm:t>
        <a:bodyPr/>
        <a:lstStyle/>
        <a:p>
          <a:r>
            <a:rPr lang="fr-FR" dirty="0" smtClean="0"/>
            <a:t>1 Groupe</a:t>
          </a:r>
        </a:p>
        <a:p>
          <a:r>
            <a:rPr lang="fr-FR" dirty="0" smtClean="0"/>
            <a:t>Essais</a:t>
          </a:r>
          <a:endParaRPr lang="fr-FR" dirty="0"/>
        </a:p>
      </dgm:t>
    </dgm:pt>
    <dgm:pt modelId="{027D178C-385C-4987-B494-74911DA0154D}" type="parTrans" cxnId="{E696D641-533D-4B29-A481-3F4E75254B01}">
      <dgm:prSet/>
      <dgm:spPr/>
      <dgm:t>
        <a:bodyPr/>
        <a:lstStyle/>
        <a:p>
          <a:endParaRPr lang="fr-FR"/>
        </a:p>
      </dgm:t>
    </dgm:pt>
    <dgm:pt modelId="{62E4C47D-8DFD-413A-910F-4C1F352CB6BB}" type="sibTrans" cxnId="{E696D641-533D-4B29-A481-3F4E75254B01}">
      <dgm:prSet/>
      <dgm:spPr/>
      <dgm:t>
        <a:bodyPr/>
        <a:lstStyle/>
        <a:p>
          <a:endParaRPr lang="fr-FR"/>
        </a:p>
      </dgm:t>
    </dgm:pt>
    <dgm:pt modelId="{B4A2BDDA-4B70-4493-A774-7A8EDBA033AA}">
      <dgm:prSet phldrT="[Texte]"/>
      <dgm:spPr/>
      <dgm:t>
        <a:bodyPr/>
        <a:lstStyle/>
        <a:p>
          <a:r>
            <a:rPr lang="fr-FR" dirty="0" smtClean="0"/>
            <a:t>1 Groupe </a:t>
          </a:r>
        </a:p>
        <a:p>
          <a:r>
            <a:rPr lang="fr-FR" dirty="0" smtClean="0"/>
            <a:t>Observations</a:t>
          </a:r>
          <a:endParaRPr lang="fr-FR" dirty="0"/>
        </a:p>
      </dgm:t>
    </dgm:pt>
    <dgm:pt modelId="{B28E3A0A-35F9-40A8-9FB3-018B64B88736}" type="parTrans" cxnId="{D7234B0A-9023-4776-A6E1-C6B862D3F5CD}">
      <dgm:prSet/>
      <dgm:spPr/>
      <dgm:t>
        <a:bodyPr/>
        <a:lstStyle/>
        <a:p>
          <a:endParaRPr lang="fr-FR"/>
        </a:p>
      </dgm:t>
    </dgm:pt>
    <dgm:pt modelId="{E0BB0C6B-0C6F-4C14-8605-0F627ECE4AFE}" type="sibTrans" cxnId="{D7234B0A-9023-4776-A6E1-C6B862D3F5CD}">
      <dgm:prSet/>
      <dgm:spPr/>
      <dgm:t>
        <a:bodyPr/>
        <a:lstStyle/>
        <a:p>
          <a:endParaRPr lang="fr-FR"/>
        </a:p>
      </dgm:t>
    </dgm:pt>
    <dgm:pt modelId="{DDE946CD-8485-40D7-BCBE-A2645F5BA9E3}">
      <dgm:prSet phldrT="[Texte]"/>
      <dgm:spPr/>
      <dgm:t>
        <a:bodyPr/>
        <a:lstStyle/>
        <a:p>
          <a:r>
            <a:rPr lang="fr-FR" dirty="0" smtClean="0"/>
            <a:t>1 Groupe</a:t>
          </a:r>
        </a:p>
        <a:p>
          <a:r>
            <a:rPr lang="fr-FR" dirty="0" smtClean="0"/>
            <a:t>Recherches </a:t>
          </a:r>
          <a:endParaRPr lang="fr-FR" dirty="0"/>
        </a:p>
      </dgm:t>
    </dgm:pt>
    <dgm:pt modelId="{D95564B8-766C-4399-8917-3E675F973C39}" type="parTrans" cxnId="{8560BD93-EB47-4A0A-8B0B-1E1DF99B58DC}">
      <dgm:prSet/>
      <dgm:spPr/>
      <dgm:t>
        <a:bodyPr/>
        <a:lstStyle/>
        <a:p>
          <a:endParaRPr lang="fr-FR"/>
        </a:p>
      </dgm:t>
    </dgm:pt>
    <dgm:pt modelId="{00A980C7-2987-4542-B63E-3F1A55381B32}" type="sibTrans" cxnId="{8560BD93-EB47-4A0A-8B0B-1E1DF99B58DC}">
      <dgm:prSet/>
      <dgm:spPr/>
      <dgm:t>
        <a:bodyPr/>
        <a:lstStyle/>
        <a:p>
          <a:endParaRPr lang="fr-FR"/>
        </a:p>
      </dgm:t>
    </dgm:pt>
    <dgm:pt modelId="{0368D566-52FF-4A7D-8BA1-887BDB6CA23B}" type="pres">
      <dgm:prSet presAssocID="{E41C7F5E-E14C-4D7D-9749-9454C0473D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D1F4DB4-CFA7-41D8-AA52-601067141D90}" type="pres">
      <dgm:prSet presAssocID="{C9690930-2D8F-4FEF-92FB-D13F4FC8686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ABFF97-B320-432C-9BCB-3A6DD52C5889}" type="pres">
      <dgm:prSet presAssocID="{C9690930-2D8F-4FEF-92FB-D13F4FC86869}" presName="spNode" presStyleCnt="0"/>
      <dgm:spPr/>
    </dgm:pt>
    <dgm:pt modelId="{F20EB570-371B-4C23-A32A-6CC7F33463F3}" type="pres">
      <dgm:prSet presAssocID="{62E4C47D-8DFD-413A-910F-4C1F352CB6BB}" presName="sibTrans" presStyleLbl="sibTrans1D1" presStyleIdx="0" presStyleCnt="3"/>
      <dgm:spPr/>
      <dgm:t>
        <a:bodyPr/>
        <a:lstStyle/>
        <a:p>
          <a:endParaRPr lang="fr-FR"/>
        </a:p>
      </dgm:t>
    </dgm:pt>
    <dgm:pt modelId="{67BE4EDD-09E1-4B31-95A8-F84E7DDC88D5}" type="pres">
      <dgm:prSet presAssocID="{B4A2BDDA-4B70-4493-A774-7A8EDBA033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EE9AA8-B401-49F8-84C9-9C7C460D5D92}" type="pres">
      <dgm:prSet presAssocID="{B4A2BDDA-4B70-4493-A774-7A8EDBA033AA}" presName="spNode" presStyleCnt="0"/>
      <dgm:spPr/>
    </dgm:pt>
    <dgm:pt modelId="{49487926-37B2-4B33-AACE-3FDDC337FF5F}" type="pres">
      <dgm:prSet presAssocID="{E0BB0C6B-0C6F-4C14-8605-0F627ECE4AFE}" presName="sibTrans" presStyleLbl="sibTrans1D1" presStyleIdx="1" presStyleCnt="3"/>
      <dgm:spPr/>
      <dgm:t>
        <a:bodyPr/>
        <a:lstStyle/>
        <a:p>
          <a:endParaRPr lang="fr-FR"/>
        </a:p>
      </dgm:t>
    </dgm:pt>
    <dgm:pt modelId="{D4C30001-575E-40B9-9EED-CFF8A8D52BF3}" type="pres">
      <dgm:prSet presAssocID="{DDE946CD-8485-40D7-BCBE-A2645F5BA9E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CA0260-1640-4274-A94E-DD4440F912FE}" type="pres">
      <dgm:prSet presAssocID="{DDE946CD-8485-40D7-BCBE-A2645F5BA9E3}" presName="spNode" presStyleCnt="0"/>
      <dgm:spPr/>
    </dgm:pt>
    <dgm:pt modelId="{9D477003-302F-4B1B-B0DC-A3FDB9A01CC5}" type="pres">
      <dgm:prSet presAssocID="{00A980C7-2987-4542-B63E-3F1A55381B32}" presName="sibTrans" presStyleLbl="sibTrans1D1" presStyleIdx="2" presStyleCnt="3"/>
      <dgm:spPr/>
      <dgm:t>
        <a:bodyPr/>
        <a:lstStyle/>
        <a:p>
          <a:endParaRPr lang="fr-FR"/>
        </a:p>
      </dgm:t>
    </dgm:pt>
  </dgm:ptLst>
  <dgm:cxnLst>
    <dgm:cxn modelId="{FE0D514D-B4CF-4F60-AE14-15EBE8799992}" type="presOf" srcId="{C9690930-2D8F-4FEF-92FB-D13F4FC86869}" destId="{ED1F4DB4-CFA7-41D8-AA52-601067141D90}" srcOrd="0" destOrd="0" presId="urn:microsoft.com/office/officeart/2005/8/layout/cycle5"/>
    <dgm:cxn modelId="{1BF989BD-CE71-4E94-AA50-C53EEF72268A}" type="presOf" srcId="{00A980C7-2987-4542-B63E-3F1A55381B32}" destId="{9D477003-302F-4B1B-B0DC-A3FDB9A01CC5}" srcOrd="0" destOrd="0" presId="urn:microsoft.com/office/officeart/2005/8/layout/cycle5"/>
    <dgm:cxn modelId="{6322B72B-9059-425E-883F-B8F21C10DAC1}" type="presOf" srcId="{62E4C47D-8DFD-413A-910F-4C1F352CB6BB}" destId="{F20EB570-371B-4C23-A32A-6CC7F33463F3}" srcOrd="0" destOrd="0" presId="urn:microsoft.com/office/officeart/2005/8/layout/cycle5"/>
    <dgm:cxn modelId="{D7234B0A-9023-4776-A6E1-C6B862D3F5CD}" srcId="{E41C7F5E-E14C-4D7D-9749-9454C0473DD9}" destId="{B4A2BDDA-4B70-4493-A774-7A8EDBA033AA}" srcOrd="1" destOrd="0" parTransId="{B28E3A0A-35F9-40A8-9FB3-018B64B88736}" sibTransId="{E0BB0C6B-0C6F-4C14-8605-0F627ECE4AFE}"/>
    <dgm:cxn modelId="{AC616D05-9E53-4A01-A74D-3498F5F70AFB}" type="presOf" srcId="{DDE946CD-8485-40D7-BCBE-A2645F5BA9E3}" destId="{D4C30001-575E-40B9-9EED-CFF8A8D52BF3}" srcOrd="0" destOrd="0" presId="urn:microsoft.com/office/officeart/2005/8/layout/cycle5"/>
    <dgm:cxn modelId="{E696D641-533D-4B29-A481-3F4E75254B01}" srcId="{E41C7F5E-E14C-4D7D-9749-9454C0473DD9}" destId="{C9690930-2D8F-4FEF-92FB-D13F4FC86869}" srcOrd="0" destOrd="0" parTransId="{027D178C-385C-4987-B494-74911DA0154D}" sibTransId="{62E4C47D-8DFD-413A-910F-4C1F352CB6BB}"/>
    <dgm:cxn modelId="{8560BD93-EB47-4A0A-8B0B-1E1DF99B58DC}" srcId="{E41C7F5E-E14C-4D7D-9749-9454C0473DD9}" destId="{DDE946CD-8485-40D7-BCBE-A2645F5BA9E3}" srcOrd="2" destOrd="0" parTransId="{D95564B8-766C-4399-8917-3E675F973C39}" sibTransId="{00A980C7-2987-4542-B63E-3F1A55381B32}"/>
    <dgm:cxn modelId="{06ECC458-6D6B-462A-9D38-ABAB4028240F}" type="presOf" srcId="{E0BB0C6B-0C6F-4C14-8605-0F627ECE4AFE}" destId="{49487926-37B2-4B33-AACE-3FDDC337FF5F}" srcOrd="0" destOrd="0" presId="urn:microsoft.com/office/officeart/2005/8/layout/cycle5"/>
    <dgm:cxn modelId="{AC77FBC5-A59D-4450-8D83-D97A4E1CAC18}" type="presOf" srcId="{E41C7F5E-E14C-4D7D-9749-9454C0473DD9}" destId="{0368D566-52FF-4A7D-8BA1-887BDB6CA23B}" srcOrd="0" destOrd="0" presId="urn:microsoft.com/office/officeart/2005/8/layout/cycle5"/>
    <dgm:cxn modelId="{CD50798C-D6CC-40EF-9132-98F73C93A92A}" type="presOf" srcId="{B4A2BDDA-4B70-4493-A774-7A8EDBA033AA}" destId="{67BE4EDD-09E1-4B31-95A8-F84E7DDC88D5}" srcOrd="0" destOrd="0" presId="urn:microsoft.com/office/officeart/2005/8/layout/cycle5"/>
    <dgm:cxn modelId="{C479EE1C-132D-4B5B-A26B-7A1680F025ED}" type="presParOf" srcId="{0368D566-52FF-4A7D-8BA1-887BDB6CA23B}" destId="{ED1F4DB4-CFA7-41D8-AA52-601067141D90}" srcOrd="0" destOrd="0" presId="urn:microsoft.com/office/officeart/2005/8/layout/cycle5"/>
    <dgm:cxn modelId="{2E920909-83B9-4E34-B891-E2608DBB0B00}" type="presParOf" srcId="{0368D566-52FF-4A7D-8BA1-887BDB6CA23B}" destId="{56ABFF97-B320-432C-9BCB-3A6DD52C5889}" srcOrd="1" destOrd="0" presId="urn:microsoft.com/office/officeart/2005/8/layout/cycle5"/>
    <dgm:cxn modelId="{8AA2ABAE-D99E-4DFA-A99A-7F201798CEBC}" type="presParOf" srcId="{0368D566-52FF-4A7D-8BA1-887BDB6CA23B}" destId="{F20EB570-371B-4C23-A32A-6CC7F33463F3}" srcOrd="2" destOrd="0" presId="urn:microsoft.com/office/officeart/2005/8/layout/cycle5"/>
    <dgm:cxn modelId="{A6EC21B9-D413-458A-9F92-FC832D80BCD0}" type="presParOf" srcId="{0368D566-52FF-4A7D-8BA1-887BDB6CA23B}" destId="{67BE4EDD-09E1-4B31-95A8-F84E7DDC88D5}" srcOrd="3" destOrd="0" presId="urn:microsoft.com/office/officeart/2005/8/layout/cycle5"/>
    <dgm:cxn modelId="{8A3D5264-8C70-4C56-B6A1-F6ADA8842A53}" type="presParOf" srcId="{0368D566-52FF-4A7D-8BA1-887BDB6CA23B}" destId="{7AEE9AA8-B401-49F8-84C9-9C7C460D5D92}" srcOrd="4" destOrd="0" presId="urn:microsoft.com/office/officeart/2005/8/layout/cycle5"/>
    <dgm:cxn modelId="{7DD57C25-1837-48F5-A107-0A891D5C7A17}" type="presParOf" srcId="{0368D566-52FF-4A7D-8BA1-887BDB6CA23B}" destId="{49487926-37B2-4B33-AACE-3FDDC337FF5F}" srcOrd="5" destOrd="0" presId="urn:microsoft.com/office/officeart/2005/8/layout/cycle5"/>
    <dgm:cxn modelId="{A4576F42-8792-4D6F-BA38-2BA9C96D404A}" type="presParOf" srcId="{0368D566-52FF-4A7D-8BA1-887BDB6CA23B}" destId="{D4C30001-575E-40B9-9EED-CFF8A8D52BF3}" srcOrd="6" destOrd="0" presId="urn:microsoft.com/office/officeart/2005/8/layout/cycle5"/>
    <dgm:cxn modelId="{F309FBD0-3416-46C9-AF31-3380D57B7236}" type="presParOf" srcId="{0368D566-52FF-4A7D-8BA1-887BDB6CA23B}" destId="{EBCA0260-1640-4274-A94E-DD4440F912FE}" srcOrd="7" destOrd="0" presId="urn:microsoft.com/office/officeart/2005/8/layout/cycle5"/>
    <dgm:cxn modelId="{6A2611D4-C184-4051-9FD8-41222EF29F5C}" type="presParOf" srcId="{0368D566-52FF-4A7D-8BA1-887BDB6CA23B}" destId="{9D477003-302F-4B1B-B0DC-A3FDB9A01CC5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1C7F5E-E14C-4D7D-9749-9454C0473DD9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9690930-2D8F-4FEF-92FB-D13F4FC86869}">
      <dgm:prSet phldrT="[Texte]"/>
      <dgm:spPr/>
      <dgm:t>
        <a:bodyPr/>
        <a:lstStyle/>
        <a:p>
          <a:r>
            <a:rPr lang="fr-FR" dirty="0" smtClean="0"/>
            <a:t>1 Groupe</a:t>
          </a:r>
        </a:p>
        <a:p>
          <a:r>
            <a:rPr lang="fr-FR" dirty="0" smtClean="0"/>
            <a:t>Essais</a:t>
          </a:r>
          <a:endParaRPr lang="fr-FR" dirty="0"/>
        </a:p>
      </dgm:t>
    </dgm:pt>
    <dgm:pt modelId="{027D178C-385C-4987-B494-74911DA0154D}" type="parTrans" cxnId="{E696D641-533D-4B29-A481-3F4E75254B01}">
      <dgm:prSet/>
      <dgm:spPr/>
      <dgm:t>
        <a:bodyPr/>
        <a:lstStyle/>
        <a:p>
          <a:endParaRPr lang="fr-FR"/>
        </a:p>
      </dgm:t>
    </dgm:pt>
    <dgm:pt modelId="{62E4C47D-8DFD-413A-910F-4C1F352CB6BB}" type="sibTrans" cxnId="{E696D641-533D-4B29-A481-3F4E75254B01}">
      <dgm:prSet/>
      <dgm:spPr/>
      <dgm:t>
        <a:bodyPr/>
        <a:lstStyle/>
        <a:p>
          <a:endParaRPr lang="fr-FR"/>
        </a:p>
      </dgm:t>
    </dgm:pt>
    <dgm:pt modelId="{0368D566-52FF-4A7D-8BA1-887BDB6CA23B}" type="pres">
      <dgm:prSet presAssocID="{E41C7F5E-E14C-4D7D-9749-9454C0473D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D1F4DB4-CFA7-41D8-AA52-601067141D90}" type="pres">
      <dgm:prSet presAssocID="{C9690930-2D8F-4FEF-92FB-D13F4FC86869}" presName="node" presStyleLbl="node1" presStyleIdx="0" presStyleCnt="1" custScaleX="86440" custScaleY="100148" custRadScaleRad="106637" custRadScaleInc="2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696D641-533D-4B29-A481-3F4E75254B01}" srcId="{E41C7F5E-E14C-4D7D-9749-9454C0473DD9}" destId="{C9690930-2D8F-4FEF-92FB-D13F4FC86869}" srcOrd="0" destOrd="0" parTransId="{027D178C-385C-4987-B494-74911DA0154D}" sibTransId="{62E4C47D-8DFD-413A-910F-4C1F352CB6BB}"/>
    <dgm:cxn modelId="{80A6AA7D-7F5B-4F3A-9528-E3A746216389}" type="presOf" srcId="{C9690930-2D8F-4FEF-92FB-D13F4FC86869}" destId="{ED1F4DB4-CFA7-41D8-AA52-601067141D90}" srcOrd="0" destOrd="0" presId="urn:microsoft.com/office/officeart/2005/8/layout/cycle5"/>
    <dgm:cxn modelId="{BD53F961-A13C-4A5D-BD0D-9C21E908D372}" type="presOf" srcId="{E41C7F5E-E14C-4D7D-9749-9454C0473DD9}" destId="{0368D566-52FF-4A7D-8BA1-887BDB6CA23B}" srcOrd="0" destOrd="0" presId="urn:microsoft.com/office/officeart/2005/8/layout/cycle5"/>
    <dgm:cxn modelId="{1505D202-A546-4639-9FA4-15D4AE0336CC}" type="presParOf" srcId="{0368D566-52FF-4A7D-8BA1-887BDB6CA23B}" destId="{ED1F4DB4-CFA7-41D8-AA52-601067141D90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1C7F5E-E14C-4D7D-9749-9454C0473DD9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9690930-2D8F-4FEF-92FB-D13F4FC86869}">
      <dgm:prSet phldrT="[Texte]"/>
      <dgm:spPr/>
      <dgm:t>
        <a:bodyPr/>
        <a:lstStyle/>
        <a:p>
          <a:r>
            <a:rPr lang="fr-FR" dirty="0" smtClean="0"/>
            <a:t>1 Groupe</a:t>
          </a:r>
        </a:p>
        <a:p>
          <a:r>
            <a:rPr lang="fr-FR" dirty="0" smtClean="0"/>
            <a:t>Recherches</a:t>
          </a:r>
          <a:endParaRPr lang="fr-FR" dirty="0"/>
        </a:p>
      </dgm:t>
    </dgm:pt>
    <dgm:pt modelId="{027D178C-385C-4987-B494-74911DA0154D}" type="parTrans" cxnId="{E696D641-533D-4B29-A481-3F4E75254B01}">
      <dgm:prSet/>
      <dgm:spPr/>
      <dgm:t>
        <a:bodyPr/>
        <a:lstStyle/>
        <a:p>
          <a:endParaRPr lang="fr-FR"/>
        </a:p>
      </dgm:t>
    </dgm:pt>
    <dgm:pt modelId="{62E4C47D-8DFD-413A-910F-4C1F352CB6BB}" type="sibTrans" cxnId="{E696D641-533D-4B29-A481-3F4E75254B01}">
      <dgm:prSet/>
      <dgm:spPr/>
      <dgm:t>
        <a:bodyPr/>
        <a:lstStyle/>
        <a:p>
          <a:endParaRPr lang="fr-FR"/>
        </a:p>
      </dgm:t>
    </dgm:pt>
    <dgm:pt modelId="{0368D566-52FF-4A7D-8BA1-887BDB6CA23B}" type="pres">
      <dgm:prSet presAssocID="{E41C7F5E-E14C-4D7D-9749-9454C0473D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D1F4DB4-CFA7-41D8-AA52-601067141D90}" type="pres">
      <dgm:prSet presAssocID="{C9690930-2D8F-4FEF-92FB-D13F4FC86869}" presName="node" presStyleLbl="node1" presStyleIdx="0" presStyleCnt="1" custScaleX="86440" custScaleY="100148" custRadScaleRad="106637" custRadScaleInc="2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696D641-533D-4B29-A481-3F4E75254B01}" srcId="{E41C7F5E-E14C-4D7D-9749-9454C0473DD9}" destId="{C9690930-2D8F-4FEF-92FB-D13F4FC86869}" srcOrd="0" destOrd="0" parTransId="{027D178C-385C-4987-B494-74911DA0154D}" sibTransId="{62E4C47D-8DFD-413A-910F-4C1F352CB6BB}"/>
    <dgm:cxn modelId="{A6680CFC-85FE-43A5-8A56-F3E63CB30B97}" type="presOf" srcId="{E41C7F5E-E14C-4D7D-9749-9454C0473DD9}" destId="{0368D566-52FF-4A7D-8BA1-887BDB6CA23B}" srcOrd="0" destOrd="0" presId="urn:microsoft.com/office/officeart/2005/8/layout/cycle5"/>
    <dgm:cxn modelId="{A7F8B0C1-9E60-43E7-8898-C82E56983017}" type="presOf" srcId="{C9690930-2D8F-4FEF-92FB-D13F4FC86869}" destId="{ED1F4DB4-CFA7-41D8-AA52-601067141D90}" srcOrd="0" destOrd="0" presId="urn:microsoft.com/office/officeart/2005/8/layout/cycle5"/>
    <dgm:cxn modelId="{C3A79E68-B575-4463-8401-86807823FEA4}" type="presParOf" srcId="{0368D566-52FF-4A7D-8BA1-887BDB6CA23B}" destId="{ED1F4DB4-CFA7-41D8-AA52-601067141D90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1C7F5E-E14C-4D7D-9749-9454C0473DD9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9690930-2D8F-4FEF-92FB-D13F4FC86869}">
      <dgm:prSet phldrT="[Texte]"/>
      <dgm:spPr/>
      <dgm:t>
        <a:bodyPr/>
        <a:lstStyle/>
        <a:p>
          <a:r>
            <a:rPr lang="fr-FR" dirty="0" smtClean="0"/>
            <a:t>1 Groupe</a:t>
          </a:r>
        </a:p>
        <a:p>
          <a:r>
            <a:rPr lang="fr-FR" dirty="0" smtClean="0"/>
            <a:t>Observations</a:t>
          </a:r>
          <a:endParaRPr lang="fr-FR" dirty="0"/>
        </a:p>
      </dgm:t>
    </dgm:pt>
    <dgm:pt modelId="{027D178C-385C-4987-B494-74911DA0154D}" type="parTrans" cxnId="{E696D641-533D-4B29-A481-3F4E75254B01}">
      <dgm:prSet/>
      <dgm:spPr/>
      <dgm:t>
        <a:bodyPr/>
        <a:lstStyle/>
        <a:p>
          <a:endParaRPr lang="fr-FR"/>
        </a:p>
      </dgm:t>
    </dgm:pt>
    <dgm:pt modelId="{62E4C47D-8DFD-413A-910F-4C1F352CB6BB}" type="sibTrans" cxnId="{E696D641-533D-4B29-A481-3F4E75254B01}">
      <dgm:prSet/>
      <dgm:spPr/>
      <dgm:t>
        <a:bodyPr/>
        <a:lstStyle/>
        <a:p>
          <a:endParaRPr lang="fr-FR"/>
        </a:p>
      </dgm:t>
    </dgm:pt>
    <dgm:pt modelId="{0368D566-52FF-4A7D-8BA1-887BDB6CA23B}" type="pres">
      <dgm:prSet presAssocID="{E41C7F5E-E14C-4D7D-9749-9454C0473D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D1F4DB4-CFA7-41D8-AA52-601067141D90}" type="pres">
      <dgm:prSet presAssocID="{C9690930-2D8F-4FEF-92FB-D13F4FC86869}" presName="node" presStyleLbl="node1" presStyleIdx="0" presStyleCnt="1" custScaleX="86440" custScaleY="100148" custRadScaleRad="106637" custRadScaleInc="21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094241E-7924-4811-9063-B1E36244D4EA}" type="presOf" srcId="{C9690930-2D8F-4FEF-92FB-D13F4FC86869}" destId="{ED1F4DB4-CFA7-41D8-AA52-601067141D90}" srcOrd="0" destOrd="0" presId="urn:microsoft.com/office/officeart/2005/8/layout/cycle5"/>
    <dgm:cxn modelId="{E696D641-533D-4B29-A481-3F4E75254B01}" srcId="{E41C7F5E-E14C-4D7D-9749-9454C0473DD9}" destId="{C9690930-2D8F-4FEF-92FB-D13F4FC86869}" srcOrd="0" destOrd="0" parTransId="{027D178C-385C-4987-B494-74911DA0154D}" sibTransId="{62E4C47D-8DFD-413A-910F-4C1F352CB6BB}"/>
    <dgm:cxn modelId="{55E9D2A9-271A-46BA-8F51-EB9EF031A593}" type="presOf" srcId="{E41C7F5E-E14C-4D7D-9749-9454C0473DD9}" destId="{0368D566-52FF-4A7D-8BA1-887BDB6CA23B}" srcOrd="0" destOrd="0" presId="urn:microsoft.com/office/officeart/2005/8/layout/cycle5"/>
    <dgm:cxn modelId="{DF9FA1A0-1055-4481-B7D0-4C662191742E}" type="presParOf" srcId="{0368D566-52FF-4A7D-8BA1-887BDB6CA23B}" destId="{ED1F4DB4-CFA7-41D8-AA52-601067141D90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1F4DB4-CFA7-41D8-AA52-601067141D90}">
      <dsp:nvSpPr>
        <dsp:cNvPr id="0" name=""/>
        <dsp:cNvSpPr/>
      </dsp:nvSpPr>
      <dsp:spPr>
        <a:xfrm>
          <a:off x="3076054" y="946"/>
          <a:ext cx="2077491" cy="1350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1 Groupe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Essais</a:t>
          </a:r>
          <a:endParaRPr lang="fr-FR" sz="2500" kern="1200" dirty="0"/>
        </a:p>
      </dsp:txBody>
      <dsp:txXfrm>
        <a:off x="3076054" y="946"/>
        <a:ext cx="2077491" cy="1350369"/>
      </dsp:txXfrm>
    </dsp:sp>
    <dsp:sp modelId="{F20EB570-371B-4C23-A32A-6CC7F33463F3}">
      <dsp:nvSpPr>
        <dsp:cNvPr id="0" name=""/>
        <dsp:cNvSpPr/>
      </dsp:nvSpPr>
      <dsp:spPr>
        <a:xfrm>
          <a:off x="2315007" y="676131"/>
          <a:ext cx="3599585" cy="3599585"/>
        </a:xfrm>
        <a:custGeom>
          <a:avLst/>
          <a:gdLst/>
          <a:ahLst/>
          <a:cxnLst/>
          <a:rect l="0" t="0" r="0" b="0"/>
          <a:pathLst>
            <a:path>
              <a:moveTo>
                <a:pt x="3116947" y="573270"/>
              </a:moveTo>
              <a:arcTo wR="1799792" hR="1799792" stAng="19022437" swAng="23004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E4EDD-09E1-4B31-95A8-F84E7DDC88D5}">
      <dsp:nvSpPr>
        <dsp:cNvPr id="0" name=""/>
        <dsp:cNvSpPr/>
      </dsp:nvSpPr>
      <dsp:spPr>
        <a:xfrm>
          <a:off x="4634720" y="2700635"/>
          <a:ext cx="2077491" cy="1350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1 Groupe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Observations</a:t>
          </a:r>
          <a:endParaRPr lang="fr-FR" sz="2500" kern="1200" dirty="0"/>
        </a:p>
      </dsp:txBody>
      <dsp:txXfrm>
        <a:off x="4634720" y="2700635"/>
        <a:ext cx="2077491" cy="1350369"/>
      </dsp:txXfrm>
    </dsp:sp>
    <dsp:sp modelId="{49487926-37B2-4B33-AACE-3FDDC337FF5F}">
      <dsp:nvSpPr>
        <dsp:cNvPr id="0" name=""/>
        <dsp:cNvSpPr/>
      </dsp:nvSpPr>
      <dsp:spPr>
        <a:xfrm>
          <a:off x="2315007" y="676131"/>
          <a:ext cx="3599585" cy="3599585"/>
        </a:xfrm>
        <a:custGeom>
          <a:avLst/>
          <a:gdLst/>
          <a:ahLst/>
          <a:cxnLst/>
          <a:rect l="0" t="0" r="0" b="0"/>
          <a:pathLst>
            <a:path>
              <a:moveTo>
                <a:pt x="2351431" y="3512961"/>
              </a:moveTo>
              <a:arcTo wR="1799792" hR="1799792" stAng="4329089" swAng="21418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30001-575E-40B9-9EED-CFF8A8D52BF3}">
      <dsp:nvSpPr>
        <dsp:cNvPr id="0" name=""/>
        <dsp:cNvSpPr/>
      </dsp:nvSpPr>
      <dsp:spPr>
        <a:xfrm>
          <a:off x="1517387" y="2700635"/>
          <a:ext cx="2077491" cy="1350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1 Groupe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Recherches </a:t>
          </a:r>
          <a:endParaRPr lang="fr-FR" sz="2500" kern="1200" dirty="0"/>
        </a:p>
      </dsp:txBody>
      <dsp:txXfrm>
        <a:off x="1517387" y="2700635"/>
        <a:ext cx="2077491" cy="1350369"/>
      </dsp:txXfrm>
    </dsp:sp>
    <dsp:sp modelId="{9D477003-302F-4B1B-B0DC-A3FDB9A01CC5}">
      <dsp:nvSpPr>
        <dsp:cNvPr id="0" name=""/>
        <dsp:cNvSpPr/>
      </dsp:nvSpPr>
      <dsp:spPr>
        <a:xfrm>
          <a:off x="2315007" y="676131"/>
          <a:ext cx="3599585" cy="3599585"/>
        </a:xfrm>
        <a:custGeom>
          <a:avLst/>
          <a:gdLst/>
          <a:ahLst/>
          <a:cxnLst/>
          <a:rect l="0" t="0" r="0" b="0"/>
          <a:pathLst>
            <a:path>
              <a:moveTo>
                <a:pt x="5843" y="1654883"/>
              </a:moveTo>
              <a:arcTo wR="1799792" hR="1799792" stAng="11077088" swAng="23004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1F4DB4-CFA7-41D8-AA52-601067141D90}">
      <dsp:nvSpPr>
        <dsp:cNvPr id="0" name=""/>
        <dsp:cNvSpPr/>
      </dsp:nvSpPr>
      <dsp:spPr>
        <a:xfrm>
          <a:off x="1304510" y="0"/>
          <a:ext cx="1162414" cy="8753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1 Groupe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Essais</a:t>
          </a:r>
          <a:endParaRPr lang="fr-FR" sz="1900" kern="1200" dirty="0"/>
        </a:p>
      </dsp:txBody>
      <dsp:txXfrm>
        <a:off x="1304510" y="0"/>
        <a:ext cx="1162414" cy="8753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1F4DB4-CFA7-41D8-AA52-601067141D90}">
      <dsp:nvSpPr>
        <dsp:cNvPr id="0" name=""/>
        <dsp:cNvSpPr/>
      </dsp:nvSpPr>
      <dsp:spPr>
        <a:xfrm>
          <a:off x="0" y="0"/>
          <a:ext cx="1162957" cy="8757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1 Groupe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Recherches</a:t>
          </a:r>
          <a:endParaRPr lang="fr-FR" sz="1600" kern="1200" dirty="0"/>
        </a:p>
      </dsp:txBody>
      <dsp:txXfrm>
        <a:off x="0" y="0"/>
        <a:ext cx="1162957" cy="8757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1F4DB4-CFA7-41D8-AA52-601067141D90}">
      <dsp:nvSpPr>
        <dsp:cNvPr id="0" name=""/>
        <dsp:cNvSpPr/>
      </dsp:nvSpPr>
      <dsp:spPr>
        <a:xfrm>
          <a:off x="67234" y="0"/>
          <a:ext cx="1163499" cy="8762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1 Groupe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Observations</a:t>
          </a:r>
          <a:endParaRPr lang="fr-FR" sz="1400" kern="1200" dirty="0"/>
        </a:p>
      </dsp:txBody>
      <dsp:txXfrm>
        <a:off x="67234" y="0"/>
        <a:ext cx="1163499" cy="876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D7885-909F-4F78-9896-A2A3A30007F0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AAEC2-9ACA-4337-BAAA-AA2308598D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AEC2-9ACA-4337-BAAA-AA2308598D42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C6E3D-34E8-4ECD-8E6F-77390BEECF54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B10C-2F3F-4BF3-B67C-44522DE1647D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65B-E49B-443A-A2D2-302E3DD61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B10C-2F3F-4BF3-B67C-44522DE1647D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65B-E49B-443A-A2D2-302E3DD61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B10C-2F3F-4BF3-B67C-44522DE1647D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65B-E49B-443A-A2D2-302E3DD61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B10C-2F3F-4BF3-B67C-44522DE1647D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65B-E49B-443A-A2D2-302E3DD61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B10C-2F3F-4BF3-B67C-44522DE1647D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65B-E49B-443A-A2D2-302E3DD61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B10C-2F3F-4BF3-B67C-44522DE1647D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65B-E49B-443A-A2D2-302E3DD61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B10C-2F3F-4BF3-B67C-44522DE1647D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65B-E49B-443A-A2D2-302E3DD61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B10C-2F3F-4BF3-B67C-44522DE1647D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65B-E49B-443A-A2D2-302E3DD61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B10C-2F3F-4BF3-B67C-44522DE1647D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65B-E49B-443A-A2D2-302E3DD61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B10C-2F3F-4BF3-B67C-44522DE1647D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65B-E49B-443A-A2D2-302E3DD61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B10C-2F3F-4BF3-B67C-44522DE1647D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365B-E49B-443A-A2D2-302E3DD61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3B10C-2F3F-4BF3-B67C-44522DE1647D}" type="datetimeFigureOut">
              <a:rPr lang="fr-FR" smtClean="0"/>
              <a:pPr/>
              <a:t>25/05/2010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365B-E49B-443A-A2D2-302E3DD61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hyperlink" Target="file:///G:\SCOLAIRE\P&#233;dagogie\SI_CIT%202010\CIT\VAE\VIDEOS-PHOTOS\excelsior_m.wmv" TargetMode="Externa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G:\SCOLAIRE\P&#233;dagogie\SI_CIT%202010\CIT\VAE\RESSOURCES%20DOC\Documentation%20commerciale\doseur_assistance.pdf" TargetMode="External"/><Relationship Id="rId4" Type="http://schemas.openxmlformats.org/officeDocument/2006/relationships/hyperlink" Target="file:///G:\SCOLAIRE\P&#233;dagogie\SI_CIT%202010\CIT\VAE\RESSOURCES%20DOC\Documentation%20commerciale\doc_excelsior.pd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hyperlink" Target="vae_promesses1.jpg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veloselectriques.com/" TargetMode="External"/><Relationship Id="rId2" Type="http://schemas.openxmlformats.org/officeDocument/2006/relationships/hyperlink" Target="http://www.velo-electrique.com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file:///G:\SCOLAIRE\P&#233;dagogie\SI_CIT%202010\CIT\VAE\RESSOURCES%20DOC\Documentation%20technique\schemas_cablage.pdf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veloselectriques.com/" TargetMode="External"/><Relationship Id="rId2" Type="http://schemas.openxmlformats.org/officeDocument/2006/relationships/hyperlink" Target="http://www.velo-electriqu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critt-sl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VÉLO À ASSISTANCE ÉLECTRIQUE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Un support compatible pour</a:t>
            </a:r>
          </a:p>
          <a:p>
            <a:r>
              <a:rPr lang="fr-FR" b="1" dirty="0" smtClean="0"/>
              <a:t>Création et Innovation Technologiques</a:t>
            </a:r>
          </a:p>
          <a:p>
            <a:r>
              <a:rPr lang="fr-FR" dirty="0" smtClean="0"/>
              <a:t>et </a:t>
            </a:r>
            <a:r>
              <a:rPr lang="fr-FR" b="1" dirty="0" smtClean="0"/>
              <a:t>Sciences de l’Ingénieur</a:t>
            </a:r>
            <a:endParaRPr lang="fr-FR" b="1" dirty="0"/>
          </a:p>
        </p:txBody>
      </p:sp>
      <p:pic>
        <p:nvPicPr>
          <p:cNvPr id="14338" name="Picture 2" descr="http://www.gifs-animes.net/images-image/Sports/Velo/Velo-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26730">
            <a:off x="8393206" y="474768"/>
            <a:ext cx="797329" cy="651664"/>
          </a:xfrm>
          <a:prstGeom prst="rect">
            <a:avLst/>
          </a:prstGeom>
          <a:noFill/>
        </p:spPr>
      </p:pic>
      <p:sp>
        <p:nvSpPr>
          <p:cNvPr id="5" name="Forme libre 4"/>
          <p:cNvSpPr/>
          <p:nvPr/>
        </p:nvSpPr>
        <p:spPr>
          <a:xfrm>
            <a:off x="5786446" y="-1000156"/>
            <a:ext cx="3468468" cy="2352055"/>
          </a:xfrm>
          <a:custGeom>
            <a:avLst/>
            <a:gdLst>
              <a:gd name="connsiteX0" fmla="*/ 3468468 w 3468468"/>
              <a:gd name="connsiteY0" fmla="*/ 2350008 h 2352055"/>
              <a:gd name="connsiteX1" fmla="*/ 3303876 w 3468468"/>
              <a:gd name="connsiteY1" fmla="*/ 2322576 h 2352055"/>
              <a:gd name="connsiteX2" fmla="*/ 3230724 w 3468468"/>
              <a:gd name="connsiteY2" fmla="*/ 2276856 h 2352055"/>
              <a:gd name="connsiteX3" fmla="*/ 3148428 w 3468468"/>
              <a:gd name="connsiteY3" fmla="*/ 2212848 h 2352055"/>
              <a:gd name="connsiteX4" fmla="*/ 3066132 w 3468468"/>
              <a:gd name="connsiteY4" fmla="*/ 2194560 h 2352055"/>
              <a:gd name="connsiteX5" fmla="*/ 2928972 w 3468468"/>
              <a:gd name="connsiteY5" fmla="*/ 2148840 h 2352055"/>
              <a:gd name="connsiteX6" fmla="*/ 2901540 w 3468468"/>
              <a:gd name="connsiteY6" fmla="*/ 2130552 h 2352055"/>
              <a:gd name="connsiteX7" fmla="*/ 2864964 w 3468468"/>
              <a:gd name="connsiteY7" fmla="*/ 2103120 h 2352055"/>
              <a:gd name="connsiteX8" fmla="*/ 2828388 w 3468468"/>
              <a:gd name="connsiteY8" fmla="*/ 2093976 h 2352055"/>
              <a:gd name="connsiteX9" fmla="*/ 2782668 w 3468468"/>
              <a:gd name="connsiteY9" fmla="*/ 2066544 h 2352055"/>
              <a:gd name="connsiteX10" fmla="*/ 2755236 w 3468468"/>
              <a:gd name="connsiteY10" fmla="*/ 2057400 h 2352055"/>
              <a:gd name="connsiteX11" fmla="*/ 2746092 w 3468468"/>
              <a:gd name="connsiteY11" fmla="*/ 2029968 h 2352055"/>
              <a:gd name="connsiteX12" fmla="*/ 2718660 w 3468468"/>
              <a:gd name="connsiteY12" fmla="*/ 2011680 h 2352055"/>
              <a:gd name="connsiteX13" fmla="*/ 2682084 w 3468468"/>
              <a:gd name="connsiteY13" fmla="*/ 1975104 h 2352055"/>
              <a:gd name="connsiteX14" fmla="*/ 2636364 w 3468468"/>
              <a:gd name="connsiteY14" fmla="*/ 1892808 h 2352055"/>
              <a:gd name="connsiteX15" fmla="*/ 2618076 w 3468468"/>
              <a:gd name="connsiteY15" fmla="*/ 1856232 h 2352055"/>
              <a:gd name="connsiteX16" fmla="*/ 2563212 w 3468468"/>
              <a:gd name="connsiteY16" fmla="*/ 1837944 h 2352055"/>
              <a:gd name="connsiteX17" fmla="*/ 2535780 w 3468468"/>
              <a:gd name="connsiteY17" fmla="*/ 1810512 h 2352055"/>
              <a:gd name="connsiteX18" fmla="*/ 2517492 w 3468468"/>
              <a:gd name="connsiteY18" fmla="*/ 1783080 h 2352055"/>
              <a:gd name="connsiteX19" fmla="*/ 2490060 w 3468468"/>
              <a:gd name="connsiteY19" fmla="*/ 1773936 h 2352055"/>
              <a:gd name="connsiteX20" fmla="*/ 2444340 w 3468468"/>
              <a:gd name="connsiteY20" fmla="*/ 1746504 h 2352055"/>
              <a:gd name="connsiteX21" fmla="*/ 2380332 w 3468468"/>
              <a:gd name="connsiteY21" fmla="*/ 1700784 h 2352055"/>
              <a:gd name="connsiteX22" fmla="*/ 2316324 w 3468468"/>
              <a:gd name="connsiteY22" fmla="*/ 1655064 h 2352055"/>
              <a:gd name="connsiteX23" fmla="*/ 2243172 w 3468468"/>
              <a:gd name="connsiteY23" fmla="*/ 1609344 h 2352055"/>
              <a:gd name="connsiteX24" fmla="*/ 2151732 w 3468468"/>
              <a:gd name="connsiteY24" fmla="*/ 1563624 h 2352055"/>
              <a:gd name="connsiteX25" fmla="*/ 2115156 w 3468468"/>
              <a:gd name="connsiteY25" fmla="*/ 1545336 h 2352055"/>
              <a:gd name="connsiteX26" fmla="*/ 1996284 w 3468468"/>
              <a:gd name="connsiteY26" fmla="*/ 1527048 h 2352055"/>
              <a:gd name="connsiteX27" fmla="*/ 1913988 w 3468468"/>
              <a:gd name="connsiteY27" fmla="*/ 1490472 h 2352055"/>
              <a:gd name="connsiteX28" fmla="*/ 1849980 w 3468468"/>
              <a:gd name="connsiteY28" fmla="*/ 1453896 h 2352055"/>
              <a:gd name="connsiteX29" fmla="*/ 1804260 w 3468468"/>
              <a:gd name="connsiteY29" fmla="*/ 1435608 h 2352055"/>
              <a:gd name="connsiteX30" fmla="*/ 1721964 w 3468468"/>
              <a:gd name="connsiteY30" fmla="*/ 1399032 h 2352055"/>
              <a:gd name="connsiteX31" fmla="*/ 1676244 w 3468468"/>
              <a:gd name="connsiteY31" fmla="*/ 1353312 h 2352055"/>
              <a:gd name="connsiteX32" fmla="*/ 1612236 w 3468468"/>
              <a:gd name="connsiteY32" fmla="*/ 1243584 h 2352055"/>
              <a:gd name="connsiteX33" fmla="*/ 1584804 w 3468468"/>
              <a:gd name="connsiteY33" fmla="*/ 1234440 h 2352055"/>
              <a:gd name="connsiteX34" fmla="*/ 1575660 w 3468468"/>
              <a:gd name="connsiteY34" fmla="*/ 1188720 h 2352055"/>
              <a:gd name="connsiteX35" fmla="*/ 1548228 w 3468468"/>
              <a:gd name="connsiteY35" fmla="*/ 1179576 h 2352055"/>
              <a:gd name="connsiteX36" fmla="*/ 1529940 w 3468468"/>
              <a:gd name="connsiteY36" fmla="*/ 1152144 h 2352055"/>
              <a:gd name="connsiteX37" fmla="*/ 1484220 w 3468468"/>
              <a:gd name="connsiteY37" fmla="*/ 1106424 h 2352055"/>
              <a:gd name="connsiteX38" fmla="*/ 1365348 w 3468468"/>
              <a:gd name="connsiteY38" fmla="*/ 1051560 h 2352055"/>
              <a:gd name="connsiteX39" fmla="*/ 1273908 w 3468468"/>
              <a:gd name="connsiteY39" fmla="*/ 987552 h 2352055"/>
              <a:gd name="connsiteX40" fmla="*/ 1200756 w 3468468"/>
              <a:gd name="connsiteY40" fmla="*/ 896112 h 2352055"/>
              <a:gd name="connsiteX41" fmla="*/ 1164180 w 3468468"/>
              <a:gd name="connsiteY41" fmla="*/ 886968 h 2352055"/>
              <a:gd name="connsiteX42" fmla="*/ 1063596 w 3468468"/>
              <a:gd name="connsiteY42" fmla="*/ 841248 h 2352055"/>
              <a:gd name="connsiteX43" fmla="*/ 1027020 w 3468468"/>
              <a:gd name="connsiteY43" fmla="*/ 795528 h 2352055"/>
              <a:gd name="connsiteX44" fmla="*/ 999588 w 3468468"/>
              <a:gd name="connsiteY44" fmla="*/ 777240 h 2352055"/>
              <a:gd name="connsiteX45" fmla="*/ 908148 w 3468468"/>
              <a:gd name="connsiteY45" fmla="*/ 704088 h 2352055"/>
              <a:gd name="connsiteX46" fmla="*/ 844140 w 3468468"/>
              <a:gd name="connsiteY46" fmla="*/ 694944 h 2352055"/>
              <a:gd name="connsiteX47" fmla="*/ 807564 w 3468468"/>
              <a:gd name="connsiteY47" fmla="*/ 685800 h 2352055"/>
              <a:gd name="connsiteX48" fmla="*/ 770988 w 3468468"/>
              <a:gd name="connsiteY48" fmla="*/ 649224 h 2352055"/>
              <a:gd name="connsiteX49" fmla="*/ 734412 w 3468468"/>
              <a:gd name="connsiteY49" fmla="*/ 630936 h 2352055"/>
              <a:gd name="connsiteX50" fmla="*/ 697836 w 3468468"/>
              <a:gd name="connsiteY50" fmla="*/ 566928 h 2352055"/>
              <a:gd name="connsiteX51" fmla="*/ 642972 w 3468468"/>
              <a:gd name="connsiteY51" fmla="*/ 502920 h 2352055"/>
              <a:gd name="connsiteX52" fmla="*/ 615540 w 3468468"/>
              <a:gd name="connsiteY52" fmla="*/ 484632 h 2352055"/>
              <a:gd name="connsiteX53" fmla="*/ 578964 w 3468468"/>
              <a:gd name="connsiteY53" fmla="*/ 475488 h 2352055"/>
              <a:gd name="connsiteX54" fmla="*/ 551532 w 3468468"/>
              <a:gd name="connsiteY54" fmla="*/ 457200 h 2352055"/>
              <a:gd name="connsiteX55" fmla="*/ 478380 w 3468468"/>
              <a:gd name="connsiteY55" fmla="*/ 438912 h 2352055"/>
              <a:gd name="connsiteX56" fmla="*/ 396084 w 3468468"/>
              <a:gd name="connsiteY56" fmla="*/ 338328 h 2352055"/>
              <a:gd name="connsiteX57" fmla="*/ 377796 w 3468468"/>
              <a:gd name="connsiteY57" fmla="*/ 301752 h 2352055"/>
              <a:gd name="connsiteX58" fmla="*/ 304644 w 3468468"/>
              <a:gd name="connsiteY58" fmla="*/ 201168 h 2352055"/>
              <a:gd name="connsiteX59" fmla="*/ 240636 w 3468468"/>
              <a:gd name="connsiteY59" fmla="*/ 155448 h 2352055"/>
              <a:gd name="connsiteX60" fmla="*/ 213204 w 3468468"/>
              <a:gd name="connsiteY60" fmla="*/ 146304 h 2352055"/>
              <a:gd name="connsiteX61" fmla="*/ 185772 w 3468468"/>
              <a:gd name="connsiteY61" fmla="*/ 128016 h 2352055"/>
              <a:gd name="connsiteX62" fmla="*/ 167484 w 3468468"/>
              <a:gd name="connsiteY62" fmla="*/ 100584 h 2352055"/>
              <a:gd name="connsiteX63" fmla="*/ 112620 w 3468468"/>
              <a:gd name="connsiteY63" fmla="*/ 82296 h 2352055"/>
              <a:gd name="connsiteX64" fmla="*/ 94332 w 3468468"/>
              <a:gd name="connsiteY64" fmla="*/ 45720 h 2352055"/>
              <a:gd name="connsiteX65" fmla="*/ 66900 w 3468468"/>
              <a:gd name="connsiteY65" fmla="*/ 36576 h 2352055"/>
              <a:gd name="connsiteX66" fmla="*/ 30324 w 3468468"/>
              <a:gd name="connsiteY66" fmla="*/ 18288 h 2352055"/>
              <a:gd name="connsiteX67" fmla="*/ 2892 w 3468468"/>
              <a:gd name="connsiteY67" fmla="*/ 0 h 235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468468" h="2352055">
                <a:moveTo>
                  <a:pt x="3468468" y="2350008"/>
                </a:moveTo>
                <a:cubicBezTo>
                  <a:pt x="3413604" y="2340864"/>
                  <a:pt x="3351042" y="2352055"/>
                  <a:pt x="3303876" y="2322576"/>
                </a:cubicBezTo>
                <a:cubicBezTo>
                  <a:pt x="3279492" y="2307336"/>
                  <a:pt x="3253422" y="2294510"/>
                  <a:pt x="3230724" y="2276856"/>
                </a:cubicBezTo>
                <a:cubicBezTo>
                  <a:pt x="3203292" y="2255520"/>
                  <a:pt x="3179512" y="2228390"/>
                  <a:pt x="3148428" y="2212848"/>
                </a:cubicBezTo>
                <a:cubicBezTo>
                  <a:pt x="3123294" y="2200281"/>
                  <a:pt x="3092929" y="2203022"/>
                  <a:pt x="3066132" y="2194560"/>
                </a:cubicBezTo>
                <a:cubicBezTo>
                  <a:pt x="2883265" y="2136813"/>
                  <a:pt x="3043335" y="2171713"/>
                  <a:pt x="2928972" y="2148840"/>
                </a:cubicBezTo>
                <a:cubicBezTo>
                  <a:pt x="2919828" y="2142744"/>
                  <a:pt x="2910483" y="2136940"/>
                  <a:pt x="2901540" y="2130552"/>
                </a:cubicBezTo>
                <a:cubicBezTo>
                  <a:pt x="2889139" y="2121694"/>
                  <a:pt x="2878595" y="2109936"/>
                  <a:pt x="2864964" y="2103120"/>
                </a:cubicBezTo>
                <a:cubicBezTo>
                  <a:pt x="2853724" y="2097500"/>
                  <a:pt x="2840580" y="2097024"/>
                  <a:pt x="2828388" y="2093976"/>
                </a:cubicBezTo>
                <a:cubicBezTo>
                  <a:pt x="2813148" y="2084832"/>
                  <a:pt x="2798564" y="2074492"/>
                  <a:pt x="2782668" y="2066544"/>
                </a:cubicBezTo>
                <a:cubicBezTo>
                  <a:pt x="2774047" y="2062233"/>
                  <a:pt x="2762052" y="2064216"/>
                  <a:pt x="2755236" y="2057400"/>
                </a:cubicBezTo>
                <a:cubicBezTo>
                  <a:pt x="2748420" y="2050584"/>
                  <a:pt x="2752113" y="2037494"/>
                  <a:pt x="2746092" y="2029968"/>
                </a:cubicBezTo>
                <a:cubicBezTo>
                  <a:pt x="2739227" y="2021386"/>
                  <a:pt x="2727004" y="2018832"/>
                  <a:pt x="2718660" y="2011680"/>
                </a:cubicBezTo>
                <a:cubicBezTo>
                  <a:pt x="2705569" y="2000459"/>
                  <a:pt x="2692855" y="1988568"/>
                  <a:pt x="2682084" y="1975104"/>
                </a:cubicBezTo>
                <a:cubicBezTo>
                  <a:pt x="2627251" y="1906562"/>
                  <a:pt x="2658120" y="1943573"/>
                  <a:pt x="2636364" y="1892808"/>
                </a:cubicBezTo>
                <a:cubicBezTo>
                  <a:pt x="2630994" y="1880279"/>
                  <a:pt x="2628981" y="1864411"/>
                  <a:pt x="2618076" y="1856232"/>
                </a:cubicBezTo>
                <a:cubicBezTo>
                  <a:pt x="2602654" y="1844666"/>
                  <a:pt x="2581500" y="1844040"/>
                  <a:pt x="2563212" y="1837944"/>
                </a:cubicBezTo>
                <a:cubicBezTo>
                  <a:pt x="2554068" y="1828800"/>
                  <a:pt x="2544059" y="1820446"/>
                  <a:pt x="2535780" y="1810512"/>
                </a:cubicBezTo>
                <a:cubicBezTo>
                  <a:pt x="2528745" y="1802069"/>
                  <a:pt x="2526074" y="1789945"/>
                  <a:pt x="2517492" y="1783080"/>
                </a:cubicBezTo>
                <a:cubicBezTo>
                  <a:pt x="2509966" y="1777059"/>
                  <a:pt x="2498681" y="1778247"/>
                  <a:pt x="2490060" y="1773936"/>
                </a:cubicBezTo>
                <a:cubicBezTo>
                  <a:pt x="2474164" y="1765988"/>
                  <a:pt x="2458369" y="1757415"/>
                  <a:pt x="2444340" y="1746504"/>
                </a:cubicBezTo>
                <a:cubicBezTo>
                  <a:pt x="2379253" y="1695881"/>
                  <a:pt x="2436250" y="1719423"/>
                  <a:pt x="2380332" y="1700784"/>
                </a:cubicBezTo>
                <a:cubicBezTo>
                  <a:pt x="2312386" y="1610189"/>
                  <a:pt x="2394876" y="1704159"/>
                  <a:pt x="2316324" y="1655064"/>
                </a:cubicBezTo>
                <a:cubicBezTo>
                  <a:pt x="2225399" y="1598236"/>
                  <a:pt x="2329611" y="1630954"/>
                  <a:pt x="2243172" y="1609344"/>
                </a:cubicBezTo>
                <a:cubicBezTo>
                  <a:pt x="2208324" y="1557072"/>
                  <a:pt x="2241532" y="1593557"/>
                  <a:pt x="2151732" y="1563624"/>
                </a:cubicBezTo>
                <a:cubicBezTo>
                  <a:pt x="2138800" y="1559313"/>
                  <a:pt x="2127919" y="1550122"/>
                  <a:pt x="2115156" y="1545336"/>
                </a:cubicBezTo>
                <a:cubicBezTo>
                  <a:pt x="2081812" y="1532832"/>
                  <a:pt x="2025163" y="1530257"/>
                  <a:pt x="1996284" y="1527048"/>
                </a:cubicBezTo>
                <a:cubicBezTo>
                  <a:pt x="1957196" y="1511413"/>
                  <a:pt x="1949227" y="1509693"/>
                  <a:pt x="1913988" y="1490472"/>
                </a:cubicBezTo>
                <a:cubicBezTo>
                  <a:pt x="1892415" y="1478705"/>
                  <a:pt x="1871959" y="1464886"/>
                  <a:pt x="1849980" y="1453896"/>
                </a:cubicBezTo>
                <a:cubicBezTo>
                  <a:pt x="1835299" y="1446555"/>
                  <a:pt x="1818941" y="1442949"/>
                  <a:pt x="1804260" y="1435608"/>
                </a:cubicBezTo>
                <a:cubicBezTo>
                  <a:pt x="1725165" y="1396061"/>
                  <a:pt x="1791762" y="1416481"/>
                  <a:pt x="1721964" y="1399032"/>
                </a:cubicBezTo>
                <a:cubicBezTo>
                  <a:pt x="1706724" y="1383792"/>
                  <a:pt x="1687815" y="1371495"/>
                  <a:pt x="1676244" y="1353312"/>
                </a:cubicBezTo>
                <a:cubicBezTo>
                  <a:pt x="1619413" y="1264006"/>
                  <a:pt x="1708598" y="1327900"/>
                  <a:pt x="1612236" y="1243584"/>
                </a:cubicBezTo>
                <a:cubicBezTo>
                  <a:pt x="1604982" y="1237237"/>
                  <a:pt x="1593948" y="1237488"/>
                  <a:pt x="1584804" y="1234440"/>
                </a:cubicBezTo>
                <a:cubicBezTo>
                  <a:pt x="1581756" y="1219200"/>
                  <a:pt x="1584281" y="1201652"/>
                  <a:pt x="1575660" y="1188720"/>
                </a:cubicBezTo>
                <a:cubicBezTo>
                  <a:pt x="1570313" y="1180700"/>
                  <a:pt x="1555754" y="1185597"/>
                  <a:pt x="1548228" y="1179576"/>
                </a:cubicBezTo>
                <a:cubicBezTo>
                  <a:pt x="1539646" y="1172711"/>
                  <a:pt x="1537177" y="1160415"/>
                  <a:pt x="1529940" y="1152144"/>
                </a:cubicBezTo>
                <a:cubicBezTo>
                  <a:pt x="1515748" y="1135924"/>
                  <a:pt x="1501758" y="1118951"/>
                  <a:pt x="1484220" y="1106424"/>
                </a:cubicBezTo>
                <a:cubicBezTo>
                  <a:pt x="1422829" y="1062574"/>
                  <a:pt x="1419597" y="1065122"/>
                  <a:pt x="1365348" y="1051560"/>
                </a:cubicBezTo>
                <a:cubicBezTo>
                  <a:pt x="1335928" y="1033908"/>
                  <a:pt x="1297229" y="1013464"/>
                  <a:pt x="1273908" y="987552"/>
                </a:cubicBezTo>
                <a:cubicBezTo>
                  <a:pt x="1242107" y="952218"/>
                  <a:pt x="1241625" y="921655"/>
                  <a:pt x="1200756" y="896112"/>
                </a:cubicBezTo>
                <a:cubicBezTo>
                  <a:pt x="1190099" y="889451"/>
                  <a:pt x="1176372" y="890016"/>
                  <a:pt x="1164180" y="886968"/>
                </a:cubicBezTo>
                <a:cubicBezTo>
                  <a:pt x="1096384" y="841771"/>
                  <a:pt x="1130869" y="854703"/>
                  <a:pt x="1063596" y="841248"/>
                </a:cubicBezTo>
                <a:cubicBezTo>
                  <a:pt x="984980" y="788837"/>
                  <a:pt x="1077497" y="858624"/>
                  <a:pt x="1027020" y="795528"/>
                </a:cubicBezTo>
                <a:cubicBezTo>
                  <a:pt x="1020155" y="786946"/>
                  <a:pt x="1008031" y="784275"/>
                  <a:pt x="999588" y="777240"/>
                </a:cubicBezTo>
                <a:cubicBezTo>
                  <a:pt x="960633" y="744778"/>
                  <a:pt x="968451" y="729932"/>
                  <a:pt x="908148" y="704088"/>
                </a:cubicBezTo>
                <a:cubicBezTo>
                  <a:pt x="888338" y="695598"/>
                  <a:pt x="865345" y="698799"/>
                  <a:pt x="844140" y="694944"/>
                </a:cubicBezTo>
                <a:cubicBezTo>
                  <a:pt x="831775" y="692696"/>
                  <a:pt x="819756" y="688848"/>
                  <a:pt x="807564" y="685800"/>
                </a:cubicBezTo>
                <a:cubicBezTo>
                  <a:pt x="795372" y="673608"/>
                  <a:pt x="784782" y="659569"/>
                  <a:pt x="770988" y="649224"/>
                </a:cubicBezTo>
                <a:cubicBezTo>
                  <a:pt x="760083" y="641045"/>
                  <a:pt x="744884" y="639662"/>
                  <a:pt x="734412" y="630936"/>
                </a:cubicBezTo>
                <a:cubicBezTo>
                  <a:pt x="722260" y="620810"/>
                  <a:pt x="704049" y="577801"/>
                  <a:pt x="697836" y="566928"/>
                </a:cubicBezTo>
                <a:cubicBezTo>
                  <a:pt x="682305" y="539749"/>
                  <a:pt x="667988" y="524362"/>
                  <a:pt x="642972" y="502920"/>
                </a:cubicBezTo>
                <a:cubicBezTo>
                  <a:pt x="634628" y="495768"/>
                  <a:pt x="625641" y="488961"/>
                  <a:pt x="615540" y="484632"/>
                </a:cubicBezTo>
                <a:cubicBezTo>
                  <a:pt x="603989" y="479682"/>
                  <a:pt x="591156" y="478536"/>
                  <a:pt x="578964" y="475488"/>
                </a:cubicBezTo>
                <a:cubicBezTo>
                  <a:pt x="569820" y="469392"/>
                  <a:pt x="561860" y="460956"/>
                  <a:pt x="551532" y="457200"/>
                </a:cubicBezTo>
                <a:cubicBezTo>
                  <a:pt x="527911" y="448610"/>
                  <a:pt x="478380" y="438912"/>
                  <a:pt x="478380" y="438912"/>
                </a:cubicBezTo>
                <a:cubicBezTo>
                  <a:pt x="440913" y="401445"/>
                  <a:pt x="420350" y="386859"/>
                  <a:pt x="396084" y="338328"/>
                </a:cubicBezTo>
                <a:cubicBezTo>
                  <a:pt x="389988" y="326136"/>
                  <a:pt x="384416" y="313668"/>
                  <a:pt x="377796" y="301752"/>
                </a:cubicBezTo>
                <a:cubicBezTo>
                  <a:pt x="357779" y="265721"/>
                  <a:pt x="335405" y="229366"/>
                  <a:pt x="304644" y="201168"/>
                </a:cubicBezTo>
                <a:cubicBezTo>
                  <a:pt x="285316" y="183451"/>
                  <a:pt x="263119" y="168938"/>
                  <a:pt x="240636" y="155448"/>
                </a:cubicBezTo>
                <a:cubicBezTo>
                  <a:pt x="232371" y="150489"/>
                  <a:pt x="221825" y="150615"/>
                  <a:pt x="213204" y="146304"/>
                </a:cubicBezTo>
                <a:cubicBezTo>
                  <a:pt x="203374" y="141389"/>
                  <a:pt x="194916" y="134112"/>
                  <a:pt x="185772" y="128016"/>
                </a:cubicBezTo>
                <a:cubicBezTo>
                  <a:pt x="179676" y="118872"/>
                  <a:pt x="176803" y="106409"/>
                  <a:pt x="167484" y="100584"/>
                </a:cubicBezTo>
                <a:cubicBezTo>
                  <a:pt x="151137" y="90367"/>
                  <a:pt x="112620" y="82296"/>
                  <a:pt x="112620" y="82296"/>
                </a:cubicBezTo>
                <a:cubicBezTo>
                  <a:pt x="106524" y="70104"/>
                  <a:pt x="103971" y="55359"/>
                  <a:pt x="94332" y="45720"/>
                </a:cubicBezTo>
                <a:cubicBezTo>
                  <a:pt x="87516" y="38904"/>
                  <a:pt x="75759" y="40373"/>
                  <a:pt x="66900" y="36576"/>
                </a:cubicBezTo>
                <a:cubicBezTo>
                  <a:pt x="54371" y="31206"/>
                  <a:pt x="42853" y="23658"/>
                  <a:pt x="30324" y="18288"/>
                </a:cubicBezTo>
                <a:cubicBezTo>
                  <a:pt x="0" y="5292"/>
                  <a:pt x="2892" y="19696"/>
                  <a:pt x="2892" y="0"/>
                </a:cubicBezTo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</a:rPr>
              <a:t>Nathalie CALAS – Béatrice EGROT – Christophe BANTING</a:t>
            </a: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 approches complémentaires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407179" y="1285860"/>
            <a:ext cx="8329642" cy="639762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Création et Innovation Technologiques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540274"/>
          </a:xfrm>
        </p:spPr>
        <p:txBody>
          <a:bodyPr>
            <a:normAutofit/>
          </a:bodyPr>
          <a:lstStyle/>
          <a:p>
            <a:r>
              <a:rPr lang="fr-FR" u="sng" dirty="0" smtClean="0"/>
              <a:t>Projet 1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/>
              <a:t>Intégrer le dispositif « roue motorisé » d’un VAE sur un kart à pédale…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Organiser une compétition ou une démonstration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68835"/>
          </a:xfrm>
        </p:spPr>
        <p:txBody>
          <a:bodyPr>
            <a:normAutofit/>
          </a:bodyPr>
          <a:lstStyle/>
          <a:p>
            <a:endParaRPr lang="fr-FR" u="sng" dirty="0" smtClean="0"/>
          </a:p>
          <a:p>
            <a:r>
              <a:rPr lang="fr-FR" u="sng" dirty="0" smtClean="0"/>
              <a:t>Projet </a:t>
            </a:r>
            <a:r>
              <a:rPr lang="fr-FR" u="sng" dirty="0" smtClean="0"/>
              <a:t>2</a:t>
            </a:r>
            <a:r>
              <a:rPr lang="fr-FR" dirty="0" smtClean="0"/>
              <a:t> : </a:t>
            </a:r>
          </a:p>
          <a:p>
            <a:pPr lvl="1"/>
            <a:r>
              <a:rPr lang="fr-FR" dirty="0" smtClean="0"/>
              <a:t>Développer l’usage et l’implantation des VAE dans la ville :</a:t>
            </a:r>
          </a:p>
          <a:p>
            <a:pPr lvl="2"/>
            <a:r>
              <a:rPr lang="fr-FR" dirty="0" smtClean="0"/>
              <a:t>Définir les arguments</a:t>
            </a:r>
          </a:p>
          <a:p>
            <a:pPr lvl="2"/>
            <a:r>
              <a:rPr lang="fr-FR" dirty="0" smtClean="0"/>
              <a:t>Construire les documents</a:t>
            </a:r>
          </a:p>
          <a:p>
            <a:pPr lvl="2"/>
            <a:r>
              <a:rPr lang="fr-FR" dirty="0" smtClean="0"/>
              <a:t>Rencontrer les élus locaux ou responsables (camping, espace d’activités de pleine nature, …)</a:t>
            </a:r>
          </a:p>
          <a:p>
            <a:pPr lvl="2"/>
            <a:r>
              <a:rPr lang="fr-FR" dirty="0" smtClean="0"/>
              <a:t>…</a:t>
            </a:r>
          </a:p>
          <a:p>
            <a:endParaRPr lang="fr-FR" dirty="0"/>
          </a:p>
        </p:txBody>
      </p:sp>
      <p:pic>
        <p:nvPicPr>
          <p:cNvPr id="11" name="Image 10" descr="excelsior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85720" y="3786190"/>
            <a:ext cx="1678699" cy="142876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357694"/>
            <a:ext cx="1869779" cy="130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Ellipse 12"/>
          <p:cNvSpPr/>
          <p:nvPr/>
        </p:nvSpPr>
        <p:spPr>
          <a:xfrm>
            <a:off x="928662" y="4572008"/>
            <a:ext cx="1143008" cy="42862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2500298" y="4786322"/>
            <a:ext cx="714380" cy="64294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courbée vers le bas 14"/>
          <p:cNvSpPr/>
          <p:nvPr/>
        </p:nvSpPr>
        <p:spPr>
          <a:xfrm rot="1153945">
            <a:off x="1995721" y="4097010"/>
            <a:ext cx="1372056" cy="642942"/>
          </a:xfrm>
          <a:prstGeom prst="curvedDownArrow">
            <a:avLst>
              <a:gd name="adj1" fmla="val 16235"/>
              <a:gd name="adj2" fmla="val 55049"/>
              <a:gd name="adj3" fmla="val 23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85322" y="5934670"/>
            <a:ext cx="1258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FIN</a:t>
            </a:r>
            <a:endParaRPr lang="fr-F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13" grpId="0" animBg="1"/>
      <p:bldP spid="14" grpId="0" animBg="1"/>
      <p:bldP spid="15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421687" cy="1362075"/>
          </a:xfrm>
        </p:spPr>
        <p:txBody>
          <a:bodyPr/>
          <a:lstStyle/>
          <a:p>
            <a:r>
              <a:rPr lang="fr-FR" dirty="0" smtClean="0"/>
              <a:t>Développement des séances 1 et 2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Création et Innovation Technologiques - Vélo à assistance électrique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Séances 1 et 2 </a:t>
            </a:r>
            <a:endParaRPr lang="fr-FR" dirty="0"/>
          </a:p>
        </p:txBody>
      </p:sp>
      <p:pic>
        <p:nvPicPr>
          <p:cNvPr id="5" name="Image 4" descr="vélo électrique Ducati "/>
          <p:cNvPicPr/>
          <p:nvPr/>
        </p:nvPicPr>
        <p:blipFill>
          <a:blip r:embed="rId7" cstate="print">
            <a:lum bright="5000" contrast="1000"/>
          </a:blip>
          <a:srcRect/>
          <a:stretch>
            <a:fillRect/>
          </a:stretch>
        </p:blipFill>
        <p:spPr bwMode="auto">
          <a:xfrm rot="660000" flipH="1">
            <a:off x="4115180" y="5018143"/>
            <a:ext cx="985080" cy="54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vélo électrique Ducati "/>
          <p:cNvPicPr/>
          <p:nvPr/>
        </p:nvPicPr>
        <p:blipFill>
          <a:blip r:embed="rId7" cstate="print">
            <a:lum bright="5000" contrast="1000"/>
          </a:blip>
          <a:srcRect/>
          <a:stretch>
            <a:fillRect/>
          </a:stretch>
        </p:blipFill>
        <p:spPr bwMode="auto">
          <a:xfrm rot="18406135">
            <a:off x="2236377" y="2713407"/>
            <a:ext cx="985080" cy="54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vélo électrique Ducati "/>
          <p:cNvPicPr/>
          <p:nvPr/>
        </p:nvPicPr>
        <p:blipFill>
          <a:blip r:embed="rId7" cstate="print">
            <a:lum bright="5000" contrast="1000"/>
          </a:blip>
          <a:srcRect/>
          <a:stretch>
            <a:fillRect/>
          </a:stretch>
        </p:blipFill>
        <p:spPr bwMode="auto">
          <a:xfrm rot="3509632">
            <a:off x="5927843" y="2789395"/>
            <a:ext cx="985080" cy="54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rré corné 7"/>
          <p:cNvSpPr/>
          <p:nvPr/>
        </p:nvSpPr>
        <p:spPr>
          <a:xfrm>
            <a:off x="6786578" y="285728"/>
            <a:ext cx="2071702" cy="857256"/>
          </a:xfrm>
          <a:prstGeom prst="foldedCorner">
            <a:avLst>
              <a:gd name="adj" fmla="val 21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Durée activité : 3x30 min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357950" y="214290"/>
          <a:ext cx="4357718" cy="87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Séances 1 et 2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85786" y="1643050"/>
            <a:ext cx="73472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 Essais d’un VTT classique et d’un VAE Sport sur un support fixe permettant de doser l’effort (pouls/effort)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Consultation d’une </a:t>
            </a:r>
            <a:r>
              <a:rPr lang="fr-FR" dirty="0" smtClean="0">
                <a:solidFill>
                  <a:srgbClr val="FF0000"/>
                </a:solidFill>
              </a:rPr>
              <a:t>vidéo</a:t>
            </a:r>
            <a:r>
              <a:rPr lang="fr-FR" dirty="0" smtClean="0"/>
              <a:t> de présentation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Les élèves notent leurs constatations</a:t>
            </a:r>
          </a:p>
          <a:p>
            <a:endParaRPr lang="fr-FR" dirty="0" smtClean="0"/>
          </a:p>
        </p:txBody>
      </p:sp>
      <p:pic>
        <p:nvPicPr>
          <p:cNvPr id="8" name="Image 7" descr="images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143380"/>
            <a:ext cx="1214446" cy="1512329"/>
          </a:xfrm>
          <a:prstGeom prst="rect">
            <a:avLst/>
          </a:prstGeom>
        </p:spPr>
      </p:pic>
      <p:pic>
        <p:nvPicPr>
          <p:cNvPr id="9" name="Image 8" descr="image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5074" y="4071942"/>
            <a:ext cx="2671449" cy="2571768"/>
          </a:xfrm>
          <a:prstGeom prst="rect">
            <a:avLst/>
          </a:prstGeom>
        </p:spPr>
      </p:pic>
      <p:pic>
        <p:nvPicPr>
          <p:cNvPr id="10" name="Image 9" descr="excelsior4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780000" flipH="1">
            <a:off x="2163180" y="4790819"/>
            <a:ext cx="2357921" cy="2006853"/>
          </a:xfrm>
          <a:prstGeom prst="rect">
            <a:avLst/>
          </a:prstGeom>
        </p:spPr>
      </p:pic>
      <p:sp>
        <p:nvSpPr>
          <p:cNvPr id="11" name="Bouton d'action : Vidéo 10">
            <a:hlinkClick r:id="rId10" action="ppaction://program" highlightClick="1"/>
          </p:cNvPr>
          <p:cNvSpPr/>
          <p:nvPr/>
        </p:nvSpPr>
        <p:spPr>
          <a:xfrm>
            <a:off x="5715008" y="2428868"/>
            <a:ext cx="642942" cy="42862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4294967295"/>
          </p:nvPr>
        </p:nvSpPr>
        <p:spPr>
          <a:xfrm>
            <a:off x="457200" y="214290"/>
            <a:ext cx="8686800" cy="6215106"/>
          </a:xfrm>
        </p:spPr>
        <p:txBody>
          <a:bodyPr>
            <a:normAutofit/>
          </a:bodyPr>
          <a:lstStyle/>
          <a:p>
            <a:r>
              <a:rPr lang="fr-FR" u="sng" dirty="0" smtClean="0"/>
              <a:t>Matériels à disposition :</a:t>
            </a:r>
          </a:p>
          <a:p>
            <a:pPr lvl="1"/>
            <a:r>
              <a:rPr lang="fr-FR" dirty="0" smtClean="0"/>
              <a:t>VAE &amp; VTT, support de test en salle (home-trainer)</a:t>
            </a:r>
          </a:p>
          <a:p>
            <a:pPr lvl="1"/>
            <a:endParaRPr lang="fr-FR" dirty="0" smtClean="0"/>
          </a:p>
          <a:p>
            <a:r>
              <a:rPr lang="fr-FR" u="sng" dirty="0" smtClean="0"/>
              <a:t>Ressources documentaires fournies :</a:t>
            </a:r>
          </a:p>
          <a:p>
            <a:pPr lvl="1"/>
            <a:r>
              <a:rPr lang="fr-FR" dirty="0" smtClean="0"/>
              <a:t>Documentation commerciale du produit</a:t>
            </a:r>
          </a:p>
          <a:p>
            <a:pPr lvl="1"/>
            <a:endParaRPr lang="fr-FR" u="sng" dirty="0" smtClean="0"/>
          </a:p>
          <a:p>
            <a:r>
              <a:rPr lang="fr-FR" u="sng" dirty="0" smtClean="0"/>
              <a:t>Activités proposées (durée 30 min max) :</a:t>
            </a:r>
          </a:p>
          <a:p>
            <a:pPr lvl="1"/>
            <a:r>
              <a:rPr lang="fr-FR" dirty="0" smtClean="0"/>
              <a:t>Effectuer des essais en salle du VAE et VTT</a:t>
            </a:r>
          </a:p>
          <a:p>
            <a:pPr lvl="1"/>
            <a:r>
              <a:rPr lang="fr-FR" dirty="0" smtClean="0"/>
              <a:t>Comparer pour des critères similaires les 2 produits</a:t>
            </a:r>
          </a:p>
          <a:p>
            <a:pPr lvl="1"/>
            <a:r>
              <a:rPr lang="fr-FR" dirty="0" smtClean="0"/>
              <a:t>Conclure et valider les arguments commerciaux</a:t>
            </a:r>
            <a:endParaRPr lang="fr-FR" dirty="0"/>
          </a:p>
        </p:txBody>
      </p:sp>
      <p:pic>
        <p:nvPicPr>
          <p:cNvPr id="4" name="Image 3" descr="imag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9314" y="5715016"/>
            <a:ext cx="925371" cy="890842"/>
          </a:xfrm>
          <a:prstGeom prst="rect">
            <a:avLst/>
          </a:prstGeom>
        </p:spPr>
      </p:pic>
      <p:sp>
        <p:nvSpPr>
          <p:cNvPr id="5" name="Bouton d'action : Document 4">
            <a:hlinkClick r:id="rId4" action="ppaction://hlinkfile" highlightClick="1"/>
          </p:cNvPr>
          <p:cNvSpPr/>
          <p:nvPr/>
        </p:nvSpPr>
        <p:spPr>
          <a:xfrm>
            <a:off x="7572396" y="1857364"/>
            <a:ext cx="428628" cy="50006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ton d'action : Document 5">
            <a:hlinkClick r:id="rId5" action="ppaction://hlinkfile" highlightClick="1"/>
          </p:cNvPr>
          <p:cNvSpPr/>
          <p:nvPr/>
        </p:nvSpPr>
        <p:spPr>
          <a:xfrm>
            <a:off x="8143900" y="1857364"/>
            <a:ext cx="428628" cy="50006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7786678" y="142852"/>
          <a:ext cx="1357322" cy="87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Séances </a:t>
            </a:r>
            <a:r>
              <a:rPr lang="fr-FR" dirty="0" smtClean="0"/>
              <a:t>1 et 2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85786" y="1571612"/>
            <a:ext cx="76438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élèves ont accès à </a:t>
            </a:r>
            <a:r>
              <a:rPr lang="fr-FR" dirty="0" smtClean="0">
                <a:hlinkClick r:id="rId7" action="ppaction://hlinkfile"/>
              </a:rPr>
              <a:t>l’Internet</a:t>
            </a:r>
            <a:r>
              <a:rPr lang="fr-FR" dirty="0" smtClean="0"/>
              <a:t> et des articles de presse pour leurs recherches concernant  l’évolution du VAE :</a:t>
            </a:r>
          </a:p>
          <a:p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historique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gammes d’utilisation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design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technologies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ergonomie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performances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enjeux de société (transport urbain…)</a:t>
            </a:r>
          </a:p>
          <a:p>
            <a:endParaRPr lang="fr-FR" dirty="0" smtClean="0"/>
          </a:p>
        </p:txBody>
      </p:sp>
      <p:pic>
        <p:nvPicPr>
          <p:cNvPr id="7" name="Image 6" descr="excelsior4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421779" y="4714884"/>
            <a:ext cx="2518021" cy="2143116"/>
          </a:xfrm>
          <a:prstGeom prst="rect">
            <a:avLst/>
          </a:prstGeom>
        </p:spPr>
      </p:pic>
      <p:pic>
        <p:nvPicPr>
          <p:cNvPr id="26626" name="Picture 2" descr="http://www.velo-electrique.com/Images/SE608/tricycle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5000636"/>
            <a:ext cx="2771775" cy="1676400"/>
          </a:xfrm>
          <a:prstGeom prst="rect">
            <a:avLst/>
          </a:prstGeom>
          <a:noFill/>
        </p:spPr>
      </p:pic>
      <p:pic>
        <p:nvPicPr>
          <p:cNvPr id="26628" name="Picture 4" descr="http://www.velo-electrique.com/Images/city3/ISD_City3_detour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0430" y="4657733"/>
            <a:ext cx="2933690" cy="22002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4294967295"/>
          </p:nvPr>
        </p:nvSpPr>
        <p:spPr>
          <a:xfrm>
            <a:off x="457200" y="285728"/>
            <a:ext cx="8686800" cy="5929335"/>
          </a:xfrm>
        </p:spPr>
        <p:txBody>
          <a:bodyPr>
            <a:normAutofit fontScale="85000" lnSpcReduction="20000"/>
          </a:bodyPr>
          <a:lstStyle/>
          <a:p>
            <a:r>
              <a:rPr lang="fr-FR" u="sng" dirty="0" smtClean="0"/>
              <a:t>Matériels à disposition :</a:t>
            </a:r>
          </a:p>
          <a:p>
            <a:pPr lvl="1"/>
            <a:r>
              <a:rPr lang="fr-FR" dirty="0" smtClean="0"/>
              <a:t>VAE, poste informatique &amp; connexion Internet.</a:t>
            </a:r>
          </a:p>
          <a:p>
            <a:pPr lvl="1"/>
            <a:endParaRPr lang="fr-FR" dirty="0" smtClean="0"/>
          </a:p>
          <a:p>
            <a:r>
              <a:rPr lang="fr-FR" u="sng" dirty="0" smtClean="0"/>
              <a:t>Ressources documentaires fournies :</a:t>
            </a:r>
          </a:p>
          <a:p>
            <a:pPr lvl="1"/>
            <a:r>
              <a:rPr lang="fr-FR" dirty="0" smtClean="0"/>
              <a:t>Adresses URL de sites (</a:t>
            </a:r>
            <a:r>
              <a:rPr lang="fr-FR" dirty="0" err="1" smtClean="0"/>
              <a:t>pré-sélectionnés</a:t>
            </a:r>
            <a:r>
              <a:rPr lang="fr-FR" dirty="0" smtClean="0"/>
              <a:t>) :</a:t>
            </a:r>
          </a:p>
          <a:p>
            <a:pPr lvl="2"/>
            <a:r>
              <a:rPr lang="fr-FR" dirty="0" smtClean="0">
                <a:hlinkClick r:id="rId2"/>
              </a:rPr>
              <a:t>www.velo-electrique.com</a:t>
            </a:r>
            <a:endParaRPr lang="fr-FR" dirty="0" smtClean="0"/>
          </a:p>
          <a:p>
            <a:pPr lvl="2"/>
            <a:r>
              <a:rPr lang="fr-FR" dirty="0" smtClean="0">
                <a:hlinkClick r:id="rId3"/>
              </a:rPr>
              <a:t>www.lesveloselectriques.com</a:t>
            </a:r>
            <a:endParaRPr lang="fr-FR" dirty="0" smtClean="0"/>
          </a:p>
          <a:p>
            <a:pPr lvl="1"/>
            <a:r>
              <a:rPr lang="fr-FR" dirty="0" smtClean="0"/>
              <a:t>Questionnaire.</a:t>
            </a:r>
          </a:p>
          <a:p>
            <a:pPr lvl="1"/>
            <a:endParaRPr lang="fr-FR" u="sng" dirty="0" smtClean="0"/>
          </a:p>
          <a:p>
            <a:r>
              <a:rPr lang="fr-FR" u="sng" dirty="0" smtClean="0"/>
              <a:t>Activités proposées (durée 30 min max) :</a:t>
            </a:r>
          </a:p>
          <a:p>
            <a:pPr lvl="1"/>
            <a:r>
              <a:rPr lang="fr-FR" dirty="0" smtClean="0"/>
              <a:t>Naviguer sur les différents sites (2 ou 3 max).</a:t>
            </a:r>
          </a:p>
          <a:p>
            <a:pPr lvl="1"/>
            <a:r>
              <a:rPr lang="fr-FR" dirty="0" smtClean="0"/>
              <a:t>Rechercher les informations demandées :</a:t>
            </a:r>
          </a:p>
          <a:p>
            <a:pPr lvl="2"/>
            <a:r>
              <a:rPr lang="fr-FR" dirty="0" smtClean="0"/>
              <a:t>Aspect historique du VAE.</a:t>
            </a:r>
          </a:p>
          <a:p>
            <a:pPr lvl="2"/>
            <a:r>
              <a:rPr lang="fr-FR" dirty="0" smtClean="0"/>
              <a:t>Quelle réponse sociétale ?</a:t>
            </a:r>
          </a:p>
          <a:p>
            <a:pPr lvl="2"/>
            <a:r>
              <a:rPr lang="fr-FR" dirty="0" smtClean="0"/>
              <a:t>Evolution dans la gamme du produit ? Options ?</a:t>
            </a:r>
          </a:p>
          <a:p>
            <a:pPr lvl="2"/>
            <a:r>
              <a:rPr lang="fr-FR" dirty="0" smtClean="0"/>
              <a:t>De nouveaux besoins induits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7572364" y="214290"/>
          <a:ext cx="1571636" cy="87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Séances 1 et 2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85786" y="1571612"/>
            <a:ext cx="7643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Les élèves sont munis :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des </a:t>
            </a:r>
            <a:r>
              <a:rPr lang="fr-FR" dirty="0" smtClean="0">
                <a:solidFill>
                  <a:srgbClr val="FF0000"/>
                </a:solidFill>
              </a:rPr>
              <a:t>fiches techniques</a:t>
            </a:r>
            <a:r>
              <a:rPr lang="fr-FR" dirty="0" smtClean="0"/>
              <a:t> et </a:t>
            </a:r>
            <a:r>
              <a:rPr lang="fr-FR" dirty="0" smtClean="0">
                <a:solidFill>
                  <a:srgbClr val="FF0000"/>
                </a:solidFill>
              </a:rPr>
              <a:t>vidéo</a:t>
            </a:r>
            <a:r>
              <a:rPr lang="fr-FR" dirty="0" smtClean="0"/>
              <a:t> fournies par les fabricants.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/>
              <a:t> d’une </a:t>
            </a:r>
            <a:r>
              <a:rPr lang="fr-FR" dirty="0" smtClean="0">
                <a:solidFill>
                  <a:srgbClr val="FF0000"/>
                </a:solidFill>
              </a:rPr>
              <a:t>fiche de guidance </a:t>
            </a:r>
            <a:r>
              <a:rPr lang="fr-FR" dirty="0" smtClean="0"/>
              <a:t>comportant 4 rubriques :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dirty="0" smtClean="0"/>
              <a:t> Design/couleur.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dirty="0" smtClean="0"/>
              <a:t> Matériaux.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dirty="0" smtClean="0"/>
              <a:t> Ergonomie.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dirty="0" smtClean="0"/>
              <a:t> Données techniques (moteur, batterie, vitesse, masse…).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Ils emploient leur vocabulaire, l’enseignant apportera les corrections nécessaires en phase de restitution (fin de séance 2).</a:t>
            </a:r>
          </a:p>
          <a:p>
            <a:pPr algn="just"/>
            <a:endParaRPr lang="fr-FR" dirty="0" smtClean="0"/>
          </a:p>
          <a:p>
            <a:endParaRPr lang="fr-FR" dirty="0" smtClean="0"/>
          </a:p>
        </p:txBody>
      </p:sp>
      <p:pic>
        <p:nvPicPr>
          <p:cNvPr id="7" name="Image 6" descr="excelsior4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780000" flipH="1">
            <a:off x="1255661" y="4835211"/>
            <a:ext cx="1910787" cy="1626292"/>
          </a:xfrm>
          <a:prstGeom prst="rect">
            <a:avLst/>
          </a:prstGeom>
        </p:spPr>
      </p:pic>
      <p:sp>
        <p:nvSpPr>
          <p:cNvPr id="8" name="Bouton d'action : Document 7">
            <a:hlinkClick r:id="rId8" action="ppaction://hlinkfile" highlightClick="1"/>
          </p:cNvPr>
          <p:cNvSpPr/>
          <p:nvPr/>
        </p:nvSpPr>
        <p:spPr>
          <a:xfrm>
            <a:off x="8001024" y="1714488"/>
            <a:ext cx="428628" cy="50006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8600" y="214290"/>
            <a:ext cx="8686800" cy="5643602"/>
          </a:xfrm>
        </p:spPr>
        <p:txBody>
          <a:bodyPr>
            <a:normAutofit fontScale="85000" lnSpcReduction="20000"/>
          </a:bodyPr>
          <a:lstStyle/>
          <a:p>
            <a:r>
              <a:rPr lang="fr-FR" u="sng" dirty="0" smtClean="0"/>
              <a:t>Matériels à disposition :</a:t>
            </a:r>
          </a:p>
          <a:p>
            <a:pPr lvl="1" algn="just"/>
            <a:r>
              <a:rPr lang="fr-FR" dirty="0" smtClean="0"/>
              <a:t>VAE &amp; VTT, APN, poste informatique &amp; imprimante.</a:t>
            </a:r>
          </a:p>
          <a:p>
            <a:pPr lvl="1" algn="just"/>
            <a:endParaRPr lang="fr-FR" dirty="0" smtClean="0"/>
          </a:p>
          <a:p>
            <a:pPr algn="just"/>
            <a:r>
              <a:rPr lang="fr-FR" u="sng" dirty="0" smtClean="0"/>
              <a:t>Ressources documentaires fournies :</a:t>
            </a:r>
          </a:p>
          <a:p>
            <a:pPr lvl="1" algn="just"/>
            <a:r>
              <a:rPr lang="fr-FR" dirty="0" smtClean="0"/>
              <a:t>Fiche de guidance « </a:t>
            </a:r>
            <a:r>
              <a:rPr lang="fr-FR" b="1" dirty="0" smtClean="0"/>
              <a:t>Critères d’observation</a:t>
            </a:r>
            <a:r>
              <a:rPr lang="fr-FR" dirty="0" smtClean="0"/>
              <a:t> ».</a:t>
            </a:r>
          </a:p>
          <a:p>
            <a:pPr lvl="1" algn="just"/>
            <a:r>
              <a:rPr lang="fr-FR" dirty="0" smtClean="0"/>
              <a:t>Documentation commerciale du produit.</a:t>
            </a:r>
          </a:p>
          <a:p>
            <a:pPr lvl="1" algn="just"/>
            <a:endParaRPr lang="fr-FR" u="sng" dirty="0" smtClean="0"/>
          </a:p>
          <a:p>
            <a:pPr algn="just"/>
            <a:r>
              <a:rPr lang="fr-FR" u="sng" dirty="0" smtClean="0"/>
              <a:t>Activités proposées (durée 30 min max) :</a:t>
            </a:r>
          </a:p>
          <a:p>
            <a:pPr lvl="1" algn="just"/>
            <a:r>
              <a:rPr lang="fr-FR" dirty="0" smtClean="0"/>
              <a:t>Prendre connaissance de la fiche de guidance.</a:t>
            </a:r>
          </a:p>
          <a:p>
            <a:pPr lvl="1" algn="just"/>
            <a:r>
              <a:rPr lang="fr-FR" dirty="0" smtClean="0"/>
              <a:t>Observer/comparer le VAE/VTT et lister les détails puis ordonner selon critères.</a:t>
            </a:r>
          </a:p>
          <a:p>
            <a:pPr lvl="1" algn="just"/>
            <a:r>
              <a:rPr lang="fr-FR" dirty="0" smtClean="0"/>
              <a:t>Prendre des photos des éléments essentiels du VAE.</a:t>
            </a:r>
          </a:p>
          <a:p>
            <a:pPr lvl="1" algn="just"/>
            <a:r>
              <a:rPr lang="fr-FR" dirty="0" smtClean="0"/>
              <a:t>Stocker les photos sur poste informatique.</a:t>
            </a:r>
          </a:p>
          <a:p>
            <a:pPr lvl="1"/>
            <a:r>
              <a:rPr lang="fr-FR" dirty="0" smtClean="0"/>
              <a:t>Compléter les graphiques des éléments structurels.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sées 13"/>
          <p:cNvSpPr/>
          <p:nvPr/>
        </p:nvSpPr>
        <p:spPr>
          <a:xfrm>
            <a:off x="357158" y="1071546"/>
            <a:ext cx="3357586" cy="1785950"/>
          </a:xfrm>
          <a:prstGeom prst="cloudCallout">
            <a:avLst>
              <a:gd name="adj1" fmla="val 32691"/>
              <a:gd name="adj2" fmla="val 790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rgbClr val="0070C0"/>
                </a:solidFill>
              </a:rPr>
              <a:t>Design / Couleur :</a:t>
            </a:r>
          </a:p>
          <a:p>
            <a:r>
              <a:rPr lang="fr-FR" sz="1400" dirty="0" smtClean="0"/>
              <a:t>- </a:t>
            </a:r>
          </a:p>
          <a:p>
            <a:r>
              <a:rPr lang="fr-FR" sz="1400" dirty="0" smtClean="0"/>
              <a:t>-</a:t>
            </a:r>
          </a:p>
          <a:p>
            <a:r>
              <a:rPr lang="fr-FR" sz="1400" dirty="0"/>
              <a:t>-</a:t>
            </a:r>
            <a:endParaRPr lang="fr-FR" sz="1400" dirty="0" smtClean="0"/>
          </a:p>
          <a:p>
            <a:pPr algn="ctr"/>
            <a:endParaRPr lang="fr-FR" sz="1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0100" y="214290"/>
            <a:ext cx="7772400" cy="1199704"/>
          </a:xfrm>
        </p:spPr>
        <p:txBody>
          <a:bodyPr/>
          <a:lstStyle/>
          <a:p>
            <a:r>
              <a:rPr lang="fr-FR" dirty="0" smtClean="0"/>
              <a:t>Fiche de guidance « </a:t>
            </a:r>
            <a:r>
              <a:rPr lang="fr-FR" b="1" dirty="0" smtClean="0"/>
              <a:t>Critères d’observation</a:t>
            </a:r>
            <a:r>
              <a:rPr lang="fr-FR" dirty="0" smtClean="0"/>
              <a:t> »</a:t>
            </a:r>
            <a:endParaRPr lang="fr-FR" dirty="0"/>
          </a:p>
        </p:txBody>
      </p:sp>
      <p:pic>
        <p:nvPicPr>
          <p:cNvPr id="4" name="Image 3" descr="excelsior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68739">
            <a:off x="681925" y="4916993"/>
            <a:ext cx="1712573" cy="1457590"/>
          </a:xfrm>
          <a:prstGeom prst="rect">
            <a:avLst/>
          </a:prstGeom>
        </p:spPr>
      </p:pic>
      <p:pic>
        <p:nvPicPr>
          <p:cNvPr id="5" name="Image 4" descr="C:\Documents and Settings\DI 4\Mes documents\Mes images\Bibliothèque multimédia Microsoft\j0078753.wmf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1714480" y="3714752"/>
            <a:ext cx="3143272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ensées 11"/>
          <p:cNvSpPr/>
          <p:nvPr/>
        </p:nvSpPr>
        <p:spPr>
          <a:xfrm>
            <a:off x="3286116" y="714356"/>
            <a:ext cx="3000396" cy="1643074"/>
          </a:xfrm>
          <a:prstGeom prst="cloudCallout">
            <a:avLst>
              <a:gd name="adj1" fmla="val -34801"/>
              <a:gd name="adj2" fmla="val 1068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rgbClr val="0070C0"/>
                </a:solidFill>
              </a:rPr>
              <a:t>Matériaux :</a:t>
            </a:r>
          </a:p>
          <a:p>
            <a:r>
              <a:rPr lang="fr-FR" sz="1400" dirty="0" smtClean="0">
                <a:solidFill>
                  <a:srgbClr val="0070C0"/>
                </a:solidFill>
              </a:rPr>
              <a:t>-</a:t>
            </a:r>
          </a:p>
          <a:p>
            <a:r>
              <a:rPr lang="fr-FR" sz="1400" dirty="0" smtClean="0">
                <a:solidFill>
                  <a:srgbClr val="0070C0"/>
                </a:solidFill>
              </a:rPr>
              <a:t>-</a:t>
            </a:r>
          </a:p>
          <a:p>
            <a:r>
              <a:rPr lang="fr-FR" sz="1400" dirty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13" name="Pensées 12"/>
          <p:cNvSpPr/>
          <p:nvPr/>
        </p:nvSpPr>
        <p:spPr>
          <a:xfrm>
            <a:off x="5572132" y="1142984"/>
            <a:ext cx="3143272" cy="1785950"/>
          </a:xfrm>
          <a:prstGeom prst="cloudCallout">
            <a:avLst>
              <a:gd name="adj1" fmla="val -93647"/>
              <a:gd name="adj2" fmla="val 779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rgbClr val="0070C0"/>
                </a:solidFill>
              </a:rPr>
              <a:t>Ergonomie :</a:t>
            </a:r>
          </a:p>
          <a:p>
            <a:r>
              <a:rPr lang="fr-FR" sz="1400" dirty="0" smtClean="0">
                <a:solidFill>
                  <a:srgbClr val="0070C0"/>
                </a:solidFill>
              </a:rPr>
              <a:t>-</a:t>
            </a:r>
          </a:p>
          <a:p>
            <a:r>
              <a:rPr lang="fr-FR" sz="1400" dirty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9" name="Pensées 8"/>
          <p:cNvSpPr/>
          <p:nvPr/>
        </p:nvSpPr>
        <p:spPr>
          <a:xfrm>
            <a:off x="5715008" y="2536025"/>
            <a:ext cx="3143272" cy="1785950"/>
          </a:xfrm>
          <a:prstGeom prst="cloudCallout">
            <a:avLst>
              <a:gd name="adj1" fmla="val -88324"/>
              <a:gd name="adj2" fmla="val 18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rgbClr val="0070C0"/>
                </a:solidFill>
              </a:rPr>
              <a:t>Données techniques :</a:t>
            </a:r>
          </a:p>
          <a:p>
            <a:r>
              <a:rPr lang="fr-FR" sz="1400" dirty="0" smtClean="0">
                <a:solidFill>
                  <a:srgbClr val="0070C0"/>
                </a:solidFill>
              </a:rPr>
              <a:t>-</a:t>
            </a:r>
          </a:p>
          <a:p>
            <a:r>
              <a:rPr lang="fr-FR" sz="1400" dirty="0">
                <a:solidFill>
                  <a:srgbClr val="0070C0"/>
                </a:solidFill>
              </a:rPr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Intérêts dans le choix d’un VAE</a:t>
            </a:r>
            <a:endParaRPr lang="fr-FR" dirty="0"/>
          </a:p>
        </p:txBody>
      </p:sp>
      <p:pic>
        <p:nvPicPr>
          <p:cNvPr id="4" name="Espace réservé du contenu 3" descr="excelsior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786058"/>
            <a:ext cx="4659120" cy="3965429"/>
          </a:xfrm>
        </p:spPr>
      </p:pic>
      <p:sp>
        <p:nvSpPr>
          <p:cNvPr id="5" name="Rectangle à coins arrondis 4"/>
          <p:cNvSpPr/>
          <p:nvPr/>
        </p:nvSpPr>
        <p:spPr>
          <a:xfrm>
            <a:off x="285720" y="1500174"/>
            <a:ext cx="5143536" cy="1214446"/>
          </a:xfrm>
          <a:prstGeom prst="wedgeRoundRectCallout">
            <a:avLst>
              <a:gd name="adj1" fmla="val 39719"/>
              <a:gd name="adj2" fmla="val 675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Bicyclettes à assistance électrique </a:t>
            </a:r>
            <a:r>
              <a:rPr lang="fr-FR" dirty="0" smtClean="0">
                <a:solidFill>
                  <a:schemeClr val="tx1"/>
                </a:solidFill>
              </a:rPr>
              <a:t>homologuées</a:t>
            </a:r>
            <a:r>
              <a:rPr lang="fr-FR" dirty="0" smtClean="0"/>
              <a:t> en France dans le cadre du </a:t>
            </a:r>
            <a:r>
              <a:rPr lang="fr-FR" b="1" dirty="0" smtClean="0"/>
              <a:t>Décret cycles  95-937 </a:t>
            </a:r>
            <a:r>
              <a:rPr lang="fr-FR" dirty="0" smtClean="0"/>
              <a:t>et au niveau Européen par la </a:t>
            </a:r>
            <a:r>
              <a:rPr lang="fr-FR" b="1" dirty="0" smtClean="0"/>
              <a:t>directive 2001-95 CE</a:t>
            </a:r>
            <a:endParaRPr lang="fr-FR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357950" y="2214554"/>
            <a:ext cx="2643206" cy="1357322"/>
          </a:xfrm>
          <a:prstGeom prst="wedgeRoundRectCallout">
            <a:avLst>
              <a:gd name="adj1" fmla="val -51187"/>
              <a:gd name="adj2" fmla="val 820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 produit qui s’inscrit parfaitement dans le cadre du </a:t>
            </a:r>
            <a:r>
              <a:rPr lang="fr-FR" dirty="0" smtClean="0">
                <a:solidFill>
                  <a:schemeClr val="tx1"/>
                </a:solidFill>
              </a:rPr>
              <a:t>Développement Durable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14282" y="3429000"/>
            <a:ext cx="1643074" cy="2357454"/>
          </a:xfrm>
          <a:prstGeom prst="wedgeRoundRectCallout">
            <a:avLst>
              <a:gd name="adj1" fmla="val 66129"/>
              <a:gd name="adj2" fmla="val -50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Une thématique qui peut plaire aux élèves :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sport</a:t>
            </a:r>
            <a:r>
              <a:rPr lang="fr-FR" dirty="0" smtClean="0"/>
              <a:t> / </a:t>
            </a:r>
            <a:r>
              <a:rPr lang="fr-FR" dirty="0" smtClean="0">
                <a:solidFill>
                  <a:schemeClr val="tx1"/>
                </a:solidFill>
              </a:rPr>
              <a:t>confort</a:t>
            </a:r>
            <a:r>
              <a:rPr lang="fr-FR" dirty="0" smtClean="0"/>
              <a:t> / </a:t>
            </a:r>
            <a:r>
              <a:rPr lang="fr-FR" dirty="0" smtClean="0">
                <a:solidFill>
                  <a:schemeClr val="tx1"/>
                </a:solidFill>
              </a:rPr>
              <a:t>transport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929454" y="5500702"/>
            <a:ext cx="2071734" cy="1214446"/>
          </a:xfrm>
          <a:prstGeom prst="wedgeRoundRectCallout">
            <a:avLst>
              <a:gd name="adj1" fmla="val -65024"/>
              <a:gd name="adj2" fmla="val -323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Des </a:t>
            </a:r>
            <a:r>
              <a:rPr lang="fr-FR" dirty="0" smtClean="0">
                <a:solidFill>
                  <a:schemeClr val="tx1"/>
                </a:solidFill>
              </a:rPr>
              <a:t>solutions</a:t>
            </a:r>
            <a:r>
              <a:rPr lang="fr-FR" dirty="0" smtClean="0"/>
              <a:t> technologiques </a:t>
            </a:r>
            <a:r>
              <a:rPr lang="fr-FR" dirty="0" smtClean="0">
                <a:solidFill>
                  <a:schemeClr val="tx1"/>
                </a:solidFill>
              </a:rPr>
              <a:t>innovantes</a:t>
            </a:r>
            <a:r>
              <a:rPr lang="fr-FR" dirty="0" smtClean="0"/>
              <a:t> et </a:t>
            </a:r>
            <a:r>
              <a:rPr lang="fr-FR" dirty="0" smtClean="0">
                <a:solidFill>
                  <a:schemeClr val="tx1"/>
                </a:solidFill>
              </a:rPr>
              <a:t>évolutives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Bouton d'action : Informations 12">
            <a:hlinkClick r:id="rId3" action="ppaction://hlinksldjump" highlightClick="1"/>
          </p:cNvPr>
          <p:cNvSpPr/>
          <p:nvPr/>
        </p:nvSpPr>
        <p:spPr>
          <a:xfrm>
            <a:off x="8215338" y="3429000"/>
            <a:ext cx="357190" cy="35719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Séance 2 : Bilan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85786" y="1285860"/>
            <a:ext cx="76438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 Début de séance :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dirty="0" smtClean="0"/>
              <a:t>  Les membres de chaque groupe se concertent sur les éléments intéressants à restituer et se répartissent la parole</a:t>
            </a:r>
          </a:p>
          <a:p>
            <a:pPr lvl="1"/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 Restitution de chaque groupe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 Synthèse : 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dirty="0" smtClean="0"/>
              <a:t> L’enseignant apporte les corrections de vocabulaire technique et schématise de façon simple la constitution de l’objet (alimenter= batteries, convertir l’énergie électrique en énergie mécanique = moteur électrique)</a:t>
            </a:r>
          </a:p>
          <a:p>
            <a:pPr lvl="1"/>
            <a:endParaRPr lang="fr-FR" dirty="0" smtClean="0"/>
          </a:p>
          <a:p>
            <a:pPr lvl="1" algn="just">
              <a:buFont typeface="Arial" pitchFamily="34" charset="0"/>
              <a:buChar char="•"/>
            </a:pPr>
            <a:r>
              <a:rPr lang="fr-FR" dirty="0" smtClean="0"/>
              <a:t> Il structure les idées afin de dégager, à travers l’évolution du VAE, la réponse aux besoins sociétaux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8" name="Image 7" descr="excelsior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5357826"/>
            <a:ext cx="1513649" cy="1288284"/>
          </a:xfrm>
          <a:prstGeom prst="rect">
            <a:avLst/>
          </a:prstGeom>
        </p:spPr>
      </p:pic>
      <p:pic>
        <p:nvPicPr>
          <p:cNvPr id="21506" name="Picture 2" descr="http://www.cyclo-bricquebec.fr/Grand%20B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14546" y="5072074"/>
            <a:ext cx="1671532" cy="1490657"/>
          </a:xfrm>
          <a:prstGeom prst="rect">
            <a:avLst/>
          </a:prstGeom>
          <a:noFill/>
        </p:spPr>
      </p:pic>
      <p:sp>
        <p:nvSpPr>
          <p:cNvPr id="7" name="Bouton d'action : Retour 6">
            <a:hlinkClick r:id="rId4" action="ppaction://hlinksldjump" highlightClick="1"/>
          </p:cNvPr>
          <p:cNvSpPr/>
          <p:nvPr/>
        </p:nvSpPr>
        <p:spPr>
          <a:xfrm>
            <a:off x="8429652" y="6357958"/>
            <a:ext cx="500066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838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" y="285728"/>
            <a:ext cx="8201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outon d'action : Retour 5">
            <a:hlinkClick r:id="" action="ppaction://hlinkshowjump?jump=lastslideviewed" highlightClick="1"/>
          </p:cNvPr>
          <p:cNvSpPr/>
          <p:nvPr/>
        </p:nvSpPr>
        <p:spPr>
          <a:xfrm>
            <a:off x="8643966" y="6572272"/>
            <a:ext cx="500034" cy="2857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 descr="excelsior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428868"/>
            <a:ext cx="5072065" cy="4316892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 solutions technologiques innovantes et évolutives</a:t>
            </a:r>
            <a:endParaRPr lang="fr-FR" dirty="0"/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214282" y="5357826"/>
            <a:ext cx="2857520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Moteur</a:t>
            </a:r>
            <a:r>
              <a:rPr lang="fr-FR" dirty="0" smtClean="0"/>
              <a:t> à courant continu </a:t>
            </a:r>
            <a:r>
              <a:rPr lang="fr-FR" dirty="0" smtClean="0">
                <a:solidFill>
                  <a:schemeClr val="tx1"/>
                </a:solidFill>
              </a:rPr>
              <a:t>intégré</a:t>
            </a:r>
            <a:r>
              <a:rPr lang="fr-FR" dirty="0" smtClean="0"/>
              <a:t> dans le roue AR</a:t>
            </a:r>
            <a:endParaRPr lang="fr-FR" dirty="0"/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1000100" y="1785926"/>
            <a:ext cx="4000528" cy="1428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Une </a:t>
            </a:r>
            <a:r>
              <a:rPr lang="fr-FR" dirty="0" smtClean="0">
                <a:solidFill>
                  <a:schemeClr val="tx1"/>
                </a:solidFill>
              </a:rPr>
              <a:t>batterie Lithium Ion Polymère</a:t>
            </a:r>
            <a:r>
              <a:rPr lang="fr-FR" dirty="0" smtClean="0"/>
              <a:t> 37V/10Ah</a:t>
            </a:r>
          </a:p>
          <a:p>
            <a:pPr algn="ctr"/>
            <a:r>
              <a:rPr lang="fr-FR" dirty="0" smtClean="0"/>
              <a:t>(3 kg pour 13 kg modèle Gel plomb)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Autonomie 40 à 60 Km à 100%</a:t>
            </a:r>
            <a:endParaRPr lang="fr-FR" dirty="0"/>
          </a:p>
        </p:txBody>
      </p:sp>
      <p:sp>
        <p:nvSpPr>
          <p:cNvPr id="7" name="Arrondir un rectangle avec un coin diagonal 6"/>
          <p:cNvSpPr/>
          <p:nvPr/>
        </p:nvSpPr>
        <p:spPr>
          <a:xfrm>
            <a:off x="714348" y="3571876"/>
            <a:ext cx="2786082" cy="1428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 </a:t>
            </a:r>
            <a:r>
              <a:rPr lang="fr-FR" dirty="0" smtClean="0">
                <a:solidFill>
                  <a:schemeClr val="tx1"/>
                </a:solidFill>
              </a:rPr>
              <a:t>capteur de pédalage </a:t>
            </a:r>
            <a:r>
              <a:rPr lang="fr-FR" dirty="0" smtClean="0"/>
              <a:t>associé à un </a:t>
            </a:r>
            <a:r>
              <a:rPr lang="fr-FR" dirty="0" smtClean="0">
                <a:solidFill>
                  <a:schemeClr val="tx1"/>
                </a:solidFill>
              </a:rPr>
              <a:t>variateur</a:t>
            </a:r>
            <a:r>
              <a:rPr lang="fr-FR" dirty="0" smtClean="0"/>
              <a:t> qui contrôle le flux de courant batterie &gt; moteur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 rot="2021429">
            <a:off x="6466132" y="3044789"/>
            <a:ext cx="1129359" cy="1857388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rot="16200000" flipH="1">
            <a:off x="5500694" y="2214554"/>
            <a:ext cx="1285884" cy="114300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 rot="20406807">
            <a:off x="5963967" y="4113493"/>
            <a:ext cx="778162" cy="1446483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143372" y="4071942"/>
            <a:ext cx="1785950" cy="285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3286116" y="5643578"/>
            <a:ext cx="1285884" cy="1428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 rot="21330951">
            <a:off x="4611364" y="4971738"/>
            <a:ext cx="1129359" cy="1051188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Ressources associées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900634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Matériels :</a:t>
            </a:r>
          </a:p>
          <a:p>
            <a:pPr lvl="1"/>
            <a:r>
              <a:rPr lang="fr-FR" dirty="0" smtClean="0"/>
              <a:t>1 VAE </a:t>
            </a:r>
            <a:r>
              <a:rPr lang="fr-FR" sz="2200" dirty="0" smtClean="0"/>
              <a:t>(équipé batterie </a:t>
            </a:r>
            <a:r>
              <a:rPr lang="fr-FR" sz="2200" dirty="0" err="1" smtClean="0"/>
              <a:t>LiPo</a:t>
            </a:r>
            <a:r>
              <a:rPr lang="fr-FR" sz="2200" dirty="0" smtClean="0"/>
              <a:t> avec chargeur spécifique) </a:t>
            </a:r>
            <a:r>
              <a:rPr lang="fr-FR" sz="2000" dirty="0" smtClean="0">
                <a:solidFill>
                  <a:schemeClr val="tx2"/>
                </a:solidFill>
              </a:rPr>
              <a:t>de 500 à 3000 € </a:t>
            </a:r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/>
              <a:t>1 VTT (ou vélo de ville) </a:t>
            </a:r>
            <a:r>
              <a:rPr lang="fr-FR" sz="2000" dirty="0" smtClean="0">
                <a:solidFill>
                  <a:schemeClr val="tx2"/>
                </a:solidFill>
              </a:rPr>
              <a:t>à partir de 150 €</a:t>
            </a:r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/>
              <a:t>Pièces détachées :</a:t>
            </a:r>
          </a:p>
          <a:p>
            <a:pPr lvl="2"/>
            <a:r>
              <a:rPr lang="fr-FR" dirty="0" smtClean="0"/>
              <a:t>Roue AR avec moteur</a:t>
            </a:r>
          </a:p>
          <a:p>
            <a:pPr lvl="2"/>
            <a:r>
              <a:rPr lang="fr-FR" dirty="0" smtClean="0"/>
              <a:t>Variateur (contrôleur)</a:t>
            </a:r>
          </a:p>
          <a:p>
            <a:pPr lvl="2"/>
            <a:r>
              <a:rPr lang="fr-FR" dirty="0" smtClean="0"/>
              <a:t>Capteur de pédalage</a:t>
            </a:r>
          </a:p>
          <a:p>
            <a:pPr lvl="2"/>
            <a:r>
              <a:rPr lang="fr-FR" dirty="0" smtClean="0"/>
              <a:t>1 batterie Gel plomb (36V-12Ah) et chargeur </a:t>
            </a:r>
            <a:r>
              <a:rPr lang="fr-FR" dirty="0" err="1" smtClean="0"/>
              <a:t>asssocié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En option chez ISD : doseur d’assistance</a:t>
            </a:r>
          </a:p>
          <a:p>
            <a:pPr lvl="1"/>
            <a:r>
              <a:rPr lang="fr-FR" dirty="0" smtClean="0"/>
              <a:t>1 Home-trainer et compteur </a:t>
            </a:r>
            <a:r>
              <a:rPr lang="fr-FR" sz="2200" dirty="0" smtClean="0"/>
              <a:t>(+ montre-</a:t>
            </a:r>
            <a:r>
              <a:rPr lang="fr-FR" sz="2200" dirty="0" err="1" smtClean="0"/>
              <a:t>cardio</a:t>
            </a:r>
            <a:r>
              <a:rPr lang="fr-FR" sz="2200" dirty="0" smtClean="0"/>
              <a:t> ? Voir collègues d’EPS ?) </a:t>
            </a:r>
            <a:r>
              <a:rPr lang="fr-FR" sz="2000" dirty="0" smtClean="0">
                <a:solidFill>
                  <a:schemeClr val="tx2"/>
                </a:solidFill>
              </a:rPr>
              <a:t>à partir de 230 €</a:t>
            </a:r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/>
              <a:t>1 APN et poste informatique</a:t>
            </a:r>
          </a:p>
          <a:p>
            <a:pPr lvl="1"/>
            <a:endParaRPr lang="fr-FR" dirty="0"/>
          </a:p>
          <a:p>
            <a:r>
              <a:rPr lang="fr-FR" dirty="0" smtClean="0"/>
              <a:t>Ressources du Net :</a:t>
            </a:r>
          </a:p>
          <a:p>
            <a:pPr lvl="1"/>
            <a:r>
              <a:rPr lang="fr-FR" dirty="0" smtClean="0"/>
              <a:t>Sites en rapport avec le produit</a:t>
            </a:r>
          </a:p>
          <a:p>
            <a:pPr lvl="2"/>
            <a:r>
              <a:rPr lang="fr-FR" dirty="0" smtClean="0">
                <a:hlinkClick r:id="rId2"/>
              </a:rPr>
              <a:t>www.velo-electrique.com</a:t>
            </a:r>
            <a:endParaRPr lang="fr-FR" dirty="0" smtClean="0"/>
          </a:p>
          <a:p>
            <a:pPr lvl="2"/>
            <a:r>
              <a:rPr lang="fr-FR" dirty="0" smtClean="0">
                <a:hlinkClick r:id="rId3"/>
              </a:rPr>
              <a:t>www.lesveloselectriques.com</a:t>
            </a:r>
            <a:endParaRPr lang="fr-FR" dirty="0" smtClean="0"/>
          </a:p>
          <a:p>
            <a:pPr lvl="1"/>
            <a:r>
              <a:rPr lang="fr-FR" dirty="0" smtClean="0"/>
              <a:t>Site d’organisme certificateur et d’homologation</a:t>
            </a:r>
          </a:p>
          <a:p>
            <a:pPr lvl="2"/>
            <a:r>
              <a:rPr lang="fr-FR" dirty="0" smtClean="0">
                <a:hlinkClick r:id="rId4"/>
              </a:rPr>
              <a:t>www.critt-sl.com</a:t>
            </a:r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17410" name="Picture 2" descr="http://www.rueduvelo.com/images/rep_articles/grandes/8705eb14-edd5-0f50-8d3a-f765c544f1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500570"/>
            <a:ext cx="1659162" cy="1538280"/>
          </a:xfrm>
          <a:prstGeom prst="rect">
            <a:avLst/>
          </a:prstGeom>
          <a:noFill/>
        </p:spPr>
      </p:pic>
      <p:sp>
        <p:nvSpPr>
          <p:cNvPr id="7" name="Accolade fermante 6"/>
          <p:cNvSpPr/>
          <p:nvPr/>
        </p:nvSpPr>
        <p:spPr>
          <a:xfrm>
            <a:off x="6000760" y="2857496"/>
            <a:ext cx="285752" cy="785818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357950" y="2857496"/>
            <a:ext cx="2000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</a:rPr>
              <a:t>Kit proposé par technologie services</a:t>
            </a:r>
          </a:p>
          <a:p>
            <a:r>
              <a:rPr lang="fr-FR" sz="1400" dirty="0" smtClean="0">
                <a:solidFill>
                  <a:schemeClr val="tx2"/>
                </a:solidFill>
              </a:rPr>
              <a:t>à 1500 €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29488" y="6550223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2"/>
                </a:solidFill>
              </a:rPr>
              <a:t>2380 € à 4880 €</a:t>
            </a:r>
            <a:endParaRPr lang="fr-FR" sz="1400" b="1" dirty="0">
              <a:solidFill>
                <a:schemeClr val="tx2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7643834" y="6572272"/>
            <a:ext cx="1214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 approches complémentaires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fr-FR" dirty="0" smtClean="0"/>
              <a:t>Création et Innovation Technologiques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u="sng" dirty="0" smtClean="0"/>
              <a:t>Séance 1 et 2</a:t>
            </a:r>
            <a:r>
              <a:rPr lang="fr-FR" dirty="0" smtClean="0"/>
              <a:t> : </a:t>
            </a:r>
            <a:r>
              <a:rPr lang="fr-FR" sz="1800" dirty="0" smtClean="0"/>
              <a:t>(3 groupes)</a:t>
            </a:r>
            <a:endParaRPr lang="fr-FR" dirty="0" smtClean="0"/>
          </a:p>
          <a:p>
            <a:pPr lvl="1"/>
            <a:r>
              <a:rPr lang="fr-FR" b="1" dirty="0" smtClean="0"/>
              <a:t>Essais</a:t>
            </a:r>
            <a:r>
              <a:rPr lang="fr-FR" dirty="0" smtClean="0"/>
              <a:t> (en phase utilisation) comparatif du produit</a:t>
            </a:r>
          </a:p>
          <a:p>
            <a:pPr lvl="1"/>
            <a:r>
              <a:rPr lang="fr-FR" b="1" dirty="0" smtClean="0"/>
              <a:t>Observation</a:t>
            </a:r>
            <a:r>
              <a:rPr lang="fr-FR" dirty="0" smtClean="0"/>
              <a:t> du produit</a:t>
            </a:r>
          </a:p>
          <a:p>
            <a:pPr lvl="1"/>
            <a:r>
              <a:rPr lang="fr-FR" b="1" dirty="0" smtClean="0"/>
              <a:t>Recherche</a:t>
            </a:r>
            <a:r>
              <a:rPr lang="fr-FR" dirty="0" smtClean="0"/>
              <a:t> d’information</a:t>
            </a:r>
          </a:p>
          <a:p>
            <a:pPr lvl="1">
              <a:buNone/>
            </a:pPr>
            <a:r>
              <a:rPr lang="fr-FR" dirty="0" smtClean="0"/>
              <a:t>puis</a:t>
            </a:r>
            <a:endParaRPr lang="fr-FR" dirty="0"/>
          </a:p>
          <a:p>
            <a:pPr lvl="1"/>
            <a:r>
              <a:rPr lang="fr-FR" b="1" dirty="0" smtClean="0"/>
              <a:t>Synthèse/bilan</a:t>
            </a:r>
            <a:r>
              <a:rPr lang="fr-FR" dirty="0" smtClean="0"/>
              <a:t> collectif</a:t>
            </a:r>
          </a:p>
          <a:p>
            <a:pPr lvl="2"/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Sciences de l’Ingénieur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56131" cy="3951288"/>
          </a:xfrm>
        </p:spPr>
        <p:txBody>
          <a:bodyPr/>
          <a:lstStyle/>
          <a:p>
            <a:r>
              <a:rPr lang="fr-FR" u="sng" dirty="0" smtClean="0"/>
              <a:t>Séance 1</a:t>
            </a:r>
            <a:r>
              <a:rPr lang="fr-FR" dirty="0" smtClean="0"/>
              <a:t> : </a:t>
            </a:r>
            <a:r>
              <a:rPr lang="fr-FR" sz="1800" dirty="0" smtClean="0"/>
              <a:t>(2 groupes)</a:t>
            </a:r>
            <a:endParaRPr lang="fr-FR" dirty="0" smtClean="0"/>
          </a:p>
          <a:p>
            <a:pPr lvl="1"/>
            <a:r>
              <a:rPr lang="fr-FR" b="1" dirty="0" smtClean="0"/>
              <a:t>Analyse Fonctionnelle Externe :</a:t>
            </a:r>
          </a:p>
          <a:p>
            <a:pPr lvl="2"/>
            <a:r>
              <a:rPr lang="fr-FR" dirty="0" smtClean="0"/>
              <a:t>Lecture/interprétation de l’AFE du VAE</a:t>
            </a:r>
          </a:p>
          <a:p>
            <a:pPr lvl="1"/>
            <a:r>
              <a:rPr lang="fr-FR" b="1" dirty="0" smtClean="0"/>
              <a:t>Analyse Fonctionnelle Interne :</a:t>
            </a:r>
          </a:p>
          <a:p>
            <a:pPr lvl="2"/>
            <a:r>
              <a:rPr lang="fr-FR" dirty="0" smtClean="0"/>
              <a:t>A l’aide d’un APN, compléter un document numérique  « Éléments structurels » (chaînes d’énergie et d’information)</a:t>
            </a:r>
            <a:endParaRPr lang="fr-FR" dirty="0"/>
          </a:p>
        </p:txBody>
      </p:sp>
      <p:sp>
        <p:nvSpPr>
          <p:cNvPr id="11" name="Bouton d'action : Informations 10">
            <a:hlinkClick r:id="rId2" action="ppaction://hlinksldjump" highlightClick="1"/>
          </p:cNvPr>
          <p:cNvSpPr/>
          <p:nvPr/>
        </p:nvSpPr>
        <p:spPr>
          <a:xfrm>
            <a:off x="2071670" y="5072074"/>
            <a:ext cx="714380" cy="71438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uiExpand="1" build="p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 approches complémentaires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fr-FR" dirty="0" smtClean="0"/>
              <a:t>Création et Innovation Technologiques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211668" cy="4325960"/>
          </a:xfrm>
        </p:spPr>
        <p:txBody>
          <a:bodyPr>
            <a:normAutofit fontScale="92500" lnSpcReduction="10000"/>
          </a:bodyPr>
          <a:lstStyle/>
          <a:p>
            <a:r>
              <a:rPr lang="fr-FR" u="sng" dirty="0" smtClean="0"/>
              <a:t>Séance 3</a:t>
            </a:r>
            <a:r>
              <a:rPr lang="fr-FR" dirty="0" smtClean="0"/>
              <a:t> :</a:t>
            </a:r>
          </a:p>
          <a:p>
            <a:pPr>
              <a:buNone/>
            </a:pPr>
            <a:r>
              <a:rPr lang="fr-FR" sz="1900" dirty="0" smtClean="0"/>
              <a:t>En s’appuyant sur :</a:t>
            </a:r>
          </a:p>
          <a:p>
            <a:pPr lvl="1"/>
            <a:r>
              <a:rPr lang="fr-FR" dirty="0" smtClean="0"/>
              <a:t>Le bilan de la séance 2</a:t>
            </a:r>
          </a:p>
          <a:p>
            <a:pPr lvl="1"/>
            <a:r>
              <a:rPr lang="fr-FR" dirty="0" smtClean="0"/>
              <a:t>Les </a:t>
            </a:r>
            <a:r>
              <a:rPr lang="fr-FR" b="1" dirty="0" smtClean="0"/>
              <a:t>normes</a:t>
            </a:r>
            <a:r>
              <a:rPr lang="fr-FR" dirty="0" smtClean="0"/>
              <a:t> en matière de véhicules 2 roues (NFR30-020), </a:t>
            </a:r>
            <a:r>
              <a:rPr lang="fr-FR" b="1" dirty="0" smtClean="0"/>
              <a:t>l’homologation</a:t>
            </a:r>
            <a:r>
              <a:rPr lang="fr-FR" dirty="0" smtClean="0"/>
              <a:t>…</a:t>
            </a:r>
          </a:p>
          <a:p>
            <a:pPr lvl="1"/>
            <a:r>
              <a:rPr lang="fr-FR" dirty="0" smtClean="0"/>
              <a:t>Les </a:t>
            </a:r>
            <a:r>
              <a:rPr lang="fr-FR" b="1" dirty="0" smtClean="0"/>
              <a:t>brevets</a:t>
            </a:r>
            <a:r>
              <a:rPr lang="fr-FR" dirty="0" smtClean="0"/>
              <a:t>, l’INPI</a:t>
            </a:r>
          </a:p>
          <a:p>
            <a:pPr lvl="1"/>
            <a:r>
              <a:rPr lang="fr-FR" dirty="0" smtClean="0"/>
              <a:t>Une </a:t>
            </a:r>
            <a:r>
              <a:rPr lang="fr-FR" b="1" dirty="0" smtClean="0"/>
              <a:t>intervention/visite</a:t>
            </a:r>
            <a:r>
              <a:rPr lang="fr-FR" dirty="0" smtClean="0"/>
              <a:t> du CRITT </a:t>
            </a:r>
            <a:r>
              <a:rPr lang="fr-FR" sz="1600" dirty="0" smtClean="0"/>
              <a:t>(Centre de Recherche d’Innovation et de Transfert Technologique de Châtellerault)</a:t>
            </a:r>
            <a:endParaRPr lang="fr-FR" dirty="0" smtClean="0"/>
          </a:p>
          <a:p>
            <a:pPr marL="0" lvl="0" indent="0" algn="ctr">
              <a:spcBef>
                <a:spcPts val="0"/>
              </a:spcBef>
              <a:buNone/>
            </a:pPr>
            <a:endParaRPr lang="fr-FR" sz="2800" dirty="0" smtClean="0">
              <a:solidFill>
                <a:prstClr val="black"/>
              </a:solidFill>
              <a:latin typeface="Lucida Sans Unicode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fr-FR" sz="2100" b="1" dirty="0" smtClean="0">
                <a:solidFill>
                  <a:prstClr val="black"/>
                </a:solidFill>
              </a:rPr>
              <a:t>Amener </a:t>
            </a:r>
            <a:r>
              <a:rPr lang="fr-FR" sz="2100" b="1" dirty="0">
                <a:solidFill>
                  <a:prstClr val="black"/>
                </a:solidFill>
              </a:rPr>
              <a:t>les élèves à faire </a:t>
            </a:r>
            <a:r>
              <a:rPr lang="fr-FR" sz="2100" b="1" dirty="0" smtClean="0">
                <a:solidFill>
                  <a:prstClr val="black"/>
                </a:solidFill>
              </a:rPr>
              <a:t>apparaître un </a:t>
            </a:r>
            <a:r>
              <a:rPr lang="fr-FR" sz="2100" b="1" dirty="0">
                <a:solidFill>
                  <a:prstClr val="black"/>
                </a:solidFill>
              </a:rPr>
              <a:t>ou plusieurs </a:t>
            </a:r>
            <a:r>
              <a:rPr lang="fr-FR" sz="2100" b="1" dirty="0" smtClean="0">
                <a:solidFill>
                  <a:prstClr val="black"/>
                </a:solidFill>
              </a:rPr>
              <a:t>concepts d’innovation </a:t>
            </a:r>
            <a:r>
              <a:rPr lang="fr-FR" sz="2100" b="1" dirty="0">
                <a:solidFill>
                  <a:prstClr val="black"/>
                </a:solidFill>
              </a:rPr>
              <a:t>technique</a:t>
            </a:r>
          </a:p>
          <a:p>
            <a:endParaRPr lang="fr-FR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Sciences de l’Ingénieur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84693" cy="4183084"/>
          </a:xfrm>
        </p:spPr>
        <p:txBody>
          <a:bodyPr>
            <a:normAutofit lnSpcReduction="10000"/>
          </a:bodyPr>
          <a:lstStyle/>
          <a:p>
            <a:r>
              <a:rPr lang="fr-FR" u="sng" dirty="0" smtClean="0"/>
              <a:t>Séance 2</a:t>
            </a:r>
            <a:r>
              <a:rPr lang="fr-FR" dirty="0" smtClean="0"/>
              <a:t> :</a:t>
            </a:r>
          </a:p>
          <a:p>
            <a:pPr marL="0" indent="0">
              <a:buFontTx/>
              <a:buChar char="-"/>
            </a:pPr>
            <a:r>
              <a:rPr lang="fr-FR" sz="1800" dirty="0" smtClean="0"/>
              <a:t> En s’appuyant sur les </a:t>
            </a:r>
            <a:r>
              <a:rPr lang="fr-FR" sz="1800" b="1" dirty="0" smtClean="0"/>
              <a:t>normes</a:t>
            </a:r>
            <a:r>
              <a:rPr lang="fr-FR" sz="1800" dirty="0" smtClean="0"/>
              <a:t> en matière de véhicules 2 roues (NFR30-020), </a:t>
            </a:r>
            <a:r>
              <a:rPr lang="fr-FR" sz="1800" b="1" dirty="0" smtClean="0"/>
              <a:t>l’homologation</a:t>
            </a:r>
            <a:r>
              <a:rPr lang="fr-FR" sz="1800" dirty="0" smtClean="0"/>
              <a:t>… :</a:t>
            </a:r>
          </a:p>
          <a:p>
            <a:pPr marL="0" indent="0">
              <a:buFontTx/>
              <a:buChar char="-"/>
            </a:pPr>
            <a:endParaRPr lang="fr-FR" sz="1800" dirty="0" smtClean="0"/>
          </a:p>
          <a:p>
            <a:pPr marL="0" indent="0" algn="ctr">
              <a:buNone/>
            </a:pPr>
            <a:r>
              <a:rPr lang="fr-FR" sz="2000" b="1" dirty="0" smtClean="0"/>
              <a:t>Identifier les solutions techniques répondant à cette norme</a:t>
            </a:r>
          </a:p>
          <a:p>
            <a:pPr marL="0" indent="0" algn="ctr">
              <a:buNone/>
            </a:pPr>
            <a:endParaRPr lang="fr-FR" sz="2000" b="1" dirty="0" smtClean="0"/>
          </a:p>
          <a:p>
            <a:pPr marL="0" indent="0">
              <a:buNone/>
            </a:pPr>
            <a:r>
              <a:rPr lang="fr-FR" sz="2000" dirty="0" smtClean="0"/>
              <a:t>- </a:t>
            </a:r>
            <a:r>
              <a:rPr lang="fr-FR" sz="1800" dirty="0" smtClean="0"/>
              <a:t>En observant le VAE, son usage et intégration dans la société, son design et son ergonomie (Développement durable) :</a:t>
            </a:r>
            <a:endParaRPr lang="fr-FR" sz="2000" dirty="0"/>
          </a:p>
          <a:p>
            <a:pPr marL="0" indent="0">
              <a:buNone/>
            </a:pPr>
            <a:endParaRPr lang="fr-FR" sz="2000" b="1" dirty="0" smtClean="0"/>
          </a:p>
          <a:p>
            <a:pPr marL="0" indent="0" algn="ctr">
              <a:buNone/>
            </a:pPr>
            <a:r>
              <a:rPr lang="fr-FR" sz="2000" b="1" dirty="0" smtClean="0"/>
              <a:t>Définir la (ou les) réponse sociétale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ledictionnairevisuel.com/images/qc/automobile-hybride-316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6000768"/>
            <a:ext cx="1052484" cy="693099"/>
          </a:xfrm>
          <a:prstGeom prst="rect">
            <a:avLst/>
          </a:prstGeom>
          <a:noFill/>
        </p:spPr>
      </p:pic>
      <p:pic>
        <p:nvPicPr>
          <p:cNvPr id="18434" name="Picture 2" descr="Toshiba: la batterie SCiB fera ses débuts dans un vé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143380"/>
            <a:ext cx="928694" cy="928694"/>
          </a:xfrm>
          <a:prstGeom prst="rect">
            <a:avLst/>
          </a:prstGeom>
          <a:noFill/>
        </p:spPr>
      </p:pic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u="sng" dirty="0" smtClean="0"/>
              <a:t>Séances 4 et 5</a:t>
            </a:r>
            <a:r>
              <a:rPr lang="fr-FR" dirty="0" smtClean="0"/>
              <a:t> : </a:t>
            </a:r>
          </a:p>
          <a:p>
            <a:pPr>
              <a:buNone/>
            </a:pPr>
            <a:r>
              <a:rPr lang="fr-FR" dirty="0"/>
              <a:t>	</a:t>
            </a:r>
            <a:r>
              <a:rPr lang="fr-FR" sz="2000" dirty="0" smtClean="0"/>
              <a:t>Préparation d’un exposé sur les thèmes suivants :</a:t>
            </a:r>
            <a:endParaRPr lang="fr-FR" dirty="0" smtClean="0"/>
          </a:p>
          <a:p>
            <a:pPr lvl="1"/>
            <a:r>
              <a:rPr lang="fr-FR" sz="1800" dirty="0" smtClean="0"/>
              <a:t>Les nouveaux produits issus de l’innovation technologique :</a:t>
            </a:r>
          </a:p>
          <a:p>
            <a:pPr lvl="2"/>
            <a:r>
              <a:rPr lang="fr-FR" sz="1600" dirty="0" smtClean="0"/>
              <a:t>Ex : batterie rechargeable en 7 min !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1"/>
            <a:r>
              <a:rPr lang="fr-FR" sz="1800" dirty="0" smtClean="0"/>
              <a:t>Les produits se basant sur le même principe d’innovation :</a:t>
            </a:r>
          </a:p>
          <a:p>
            <a:pPr lvl="2"/>
            <a:r>
              <a:rPr lang="fr-FR" sz="1600" dirty="0" smtClean="0"/>
              <a:t>Ex : véhicules hybrides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 approches complémentaires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fr-FR" dirty="0" smtClean="0"/>
              <a:t>Création et Innovation Technologiques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Sciences de l’Ingénieur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356131" cy="4325959"/>
          </a:xfrm>
        </p:spPr>
        <p:txBody>
          <a:bodyPr>
            <a:normAutofit fontScale="92500" lnSpcReduction="10000"/>
          </a:bodyPr>
          <a:lstStyle/>
          <a:p>
            <a:r>
              <a:rPr lang="fr-FR" u="sng" dirty="0" smtClean="0"/>
              <a:t>Séances 3 et 4</a:t>
            </a:r>
            <a:r>
              <a:rPr lang="fr-FR" dirty="0" smtClean="0"/>
              <a:t> :</a:t>
            </a:r>
          </a:p>
          <a:p>
            <a:pPr>
              <a:buNone/>
            </a:pPr>
            <a:r>
              <a:rPr lang="fr-FR" sz="2000" dirty="0" smtClean="0"/>
              <a:t>À partir du travail de la séance 1 :</a:t>
            </a:r>
          </a:p>
          <a:p>
            <a:pPr lvl="1"/>
            <a:r>
              <a:rPr lang="fr-FR" dirty="0" smtClean="0"/>
              <a:t>Identification des principes physiques mis en jeu (moteur, capteur, contrôleur/variateur, transmission…)</a:t>
            </a:r>
          </a:p>
          <a:p>
            <a:pPr lvl="1"/>
            <a:r>
              <a:rPr lang="fr-FR" dirty="0" smtClean="0"/>
              <a:t>Effectuer des mesures afin de valider les données constructeur/commerciale</a:t>
            </a:r>
          </a:p>
          <a:p>
            <a:pPr lvl="1"/>
            <a:r>
              <a:rPr lang="fr-FR" dirty="0" smtClean="0"/>
              <a:t>Simuler les rapports de transmission (simulation numérique) pour définir la consommation théorique énergétique d’un VAE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 approches complémentaires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fr-FR" dirty="0" smtClean="0"/>
              <a:t>Création et Innovation Technologiques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u="sng" dirty="0" smtClean="0"/>
              <a:t>Séance 6</a:t>
            </a:r>
            <a:r>
              <a:rPr lang="fr-FR" dirty="0" smtClean="0"/>
              <a:t> : Exposé oral</a:t>
            </a:r>
          </a:p>
          <a:p>
            <a:endParaRPr lang="fr-FR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Sciences de l’Ingénieur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u="sng" dirty="0" smtClean="0"/>
              <a:t>Séances 5 et 6</a:t>
            </a:r>
            <a:r>
              <a:rPr lang="fr-FR" dirty="0" smtClean="0"/>
              <a:t> : Rédiger un compte-rendu d’activité relatif au VAE :</a:t>
            </a:r>
          </a:p>
          <a:p>
            <a:pPr lvl="1"/>
            <a:r>
              <a:rPr lang="fr-FR" dirty="0" smtClean="0"/>
              <a:t>Présentation du produit</a:t>
            </a:r>
          </a:p>
          <a:p>
            <a:pPr lvl="1"/>
            <a:r>
              <a:rPr lang="fr-FR" dirty="0" smtClean="0"/>
              <a:t>Utilisation du produit</a:t>
            </a:r>
          </a:p>
          <a:p>
            <a:pPr lvl="1"/>
            <a:r>
              <a:rPr lang="fr-FR" dirty="0" smtClean="0"/>
              <a:t>Rapport d’expérience (courbes, animation, …)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1076</Words>
  <Application>Microsoft Office PowerPoint</Application>
  <PresentationFormat>Affichage à l'écran (4:3)</PresentationFormat>
  <Paragraphs>225</Paragraphs>
  <Slides>20</Slides>
  <Notes>2</Notes>
  <HiddenSlides>11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VÉLO À ASSISTANCE ÉLECTRIQUE</vt:lpstr>
      <vt:lpstr>Intérêts dans le choix d’un VAE</vt:lpstr>
      <vt:lpstr>Diapositive 3</vt:lpstr>
      <vt:lpstr>Des solutions technologiques innovantes et évolutives</vt:lpstr>
      <vt:lpstr>Ressources associées</vt:lpstr>
      <vt:lpstr>Deux approches complémentaires</vt:lpstr>
      <vt:lpstr>Deux approches complémentaires</vt:lpstr>
      <vt:lpstr>Deux approches complémentaires</vt:lpstr>
      <vt:lpstr>Deux approches complémentaires</vt:lpstr>
      <vt:lpstr>Deux approches complémentaires</vt:lpstr>
      <vt:lpstr>Développement des séances 1 et 2</vt:lpstr>
      <vt:lpstr>Séances 1 et 2 </vt:lpstr>
      <vt:lpstr>Séances 1 et 2 </vt:lpstr>
      <vt:lpstr>Diapositive 14</vt:lpstr>
      <vt:lpstr>Séances 1 et 2 </vt:lpstr>
      <vt:lpstr>Diapositive 16</vt:lpstr>
      <vt:lpstr>Séances 1 et 2 </vt:lpstr>
      <vt:lpstr>Diapositive 18</vt:lpstr>
      <vt:lpstr>Diapositive 19</vt:lpstr>
      <vt:lpstr>Séance 2 : Bilan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VÉLO À ASSISTANCE ÉLECTRIQUE</dc:title>
  <dc:creator>Papa</dc:creator>
  <cp:lastModifiedBy>DI3</cp:lastModifiedBy>
  <cp:revision>48</cp:revision>
  <dcterms:created xsi:type="dcterms:W3CDTF">2010-05-24T08:41:10Z</dcterms:created>
  <dcterms:modified xsi:type="dcterms:W3CDTF">2010-05-25T13:35:06Z</dcterms:modified>
</cp:coreProperties>
</file>