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59" r:id="rId6"/>
    <p:sldId id="267" r:id="rId7"/>
    <p:sldId id="268" r:id="rId8"/>
    <p:sldId id="263" r:id="rId9"/>
    <p:sldId id="262" r:id="rId10"/>
    <p:sldId id="261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752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C38A62-6AE0-DC47-9AEF-F8C7295D5D47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1509CC4-CF57-084D-A569-58A73C0C370D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2400" b="1" dirty="0" smtClean="0">
              <a:solidFill>
                <a:srgbClr val="000000"/>
              </a:solidFill>
            </a:rPr>
            <a:t>L’approche par </a:t>
          </a:r>
          <a:r>
            <a:rPr lang="fr-FR" sz="2400" b="1" dirty="0" smtClean="0">
              <a:solidFill>
                <a:srgbClr val="000000"/>
              </a:solidFill>
            </a:rPr>
            <a:t>le produit</a:t>
          </a:r>
          <a:endParaRPr lang="fr-FR" sz="2400" b="1" dirty="0">
            <a:solidFill>
              <a:srgbClr val="000000"/>
            </a:solidFill>
          </a:endParaRPr>
        </a:p>
      </dgm:t>
    </dgm:pt>
    <dgm:pt modelId="{952A9537-9F8F-EB49-A4A4-D54C1628B962}" type="parTrans" cxnId="{B0FFE4B4-F47C-5044-B278-825EFEFC4247}">
      <dgm:prSet/>
      <dgm:spPr/>
      <dgm:t>
        <a:bodyPr/>
        <a:lstStyle/>
        <a:p>
          <a:endParaRPr lang="fr-FR"/>
        </a:p>
      </dgm:t>
    </dgm:pt>
    <dgm:pt modelId="{11FACF17-63F2-6749-9E5C-E16813C9A82D}" type="sibTrans" cxnId="{B0FFE4B4-F47C-5044-B278-825EFEFC4247}">
      <dgm:prSet/>
      <dgm:spPr/>
      <dgm:t>
        <a:bodyPr/>
        <a:lstStyle/>
        <a:p>
          <a:endParaRPr lang="fr-FR"/>
        </a:p>
      </dgm:t>
    </dgm:pt>
    <dgm:pt modelId="{E489C13A-380A-5940-BF44-E9719F607CB4}" type="pres">
      <dgm:prSet presAssocID="{FAC38A62-6AE0-DC47-9AEF-F8C7295D5D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10C1F8E-5758-8449-8523-4C887189D95E}" type="pres">
      <dgm:prSet presAssocID="{B1509CC4-CF57-084D-A569-58A73C0C370D}" presName="parentLin" presStyleCnt="0"/>
      <dgm:spPr/>
    </dgm:pt>
    <dgm:pt modelId="{B3DEDAC6-69EF-BD40-B70E-C5F1B47F14C9}" type="pres">
      <dgm:prSet presAssocID="{B1509CC4-CF57-084D-A569-58A73C0C370D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A4020FFB-F027-0947-93D3-30DCFAF02393}" type="pres">
      <dgm:prSet presAssocID="{B1509CC4-CF57-084D-A569-58A73C0C370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61B171-FBDC-E44C-A704-4C272BF99155}" type="pres">
      <dgm:prSet presAssocID="{B1509CC4-CF57-084D-A569-58A73C0C370D}" presName="negativeSpace" presStyleCnt="0"/>
      <dgm:spPr/>
    </dgm:pt>
    <dgm:pt modelId="{8087F90D-2FEA-6643-9C3D-64AEC206FF3A}" type="pres">
      <dgm:prSet presAssocID="{B1509CC4-CF57-084D-A569-58A73C0C370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0FFE4B4-F47C-5044-B278-825EFEFC4247}" srcId="{FAC38A62-6AE0-DC47-9AEF-F8C7295D5D47}" destId="{B1509CC4-CF57-084D-A569-58A73C0C370D}" srcOrd="0" destOrd="0" parTransId="{952A9537-9F8F-EB49-A4A4-D54C1628B962}" sibTransId="{11FACF17-63F2-6749-9E5C-E16813C9A82D}"/>
    <dgm:cxn modelId="{72642CC5-583C-4228-B177-92BAF20E6909}" type="presOf" srcId="{B1509CC4-CF57-084D-A569-58A73C0C370D}" destId="{B3DEDAC6-69EF-BD40-B70E-C5F1B47F14C9}" srcOrd="0" destOrd="0" presId="urn:microsoft.com/office/officeart/2005/8/layout/list1"/>
    <dgm:cxn modelId="{521BD9D2-DBC6-4309-9B4E-2715A86B21A5}" type="presOf" srcId="{B1509CC4-CF57-084D-A569-58A73C0C370D}" destId="{A4020FFB-F027-0947-93D3-30DCFAF02393}" srcOrd="1" destOrd="0" presId="urn:microsoft.com/office/officeart/2005/8/layout/list1"/>
    <dgm:cxn modelId="{401E31ED-EA60-4787-92FC-F8D36C0A7FB8}" type="presOf" srcId="{FAC38A62-6AE0-DC47-9AEF-F8C7295D5D47}" destId="{E489C13A-380A-5940-BF44-E9719F607CB4}" srcOrd="0" destOrd="0" presId="urn:microsoft.com/office/officeart/2005/8/layout/list1"/>
    <dgm:cxn modelId="{ED665698-E3DA-4C65-9AC3-514612AD4F04}" type="presParOf" srcId="{E489C13A-380A-5940-BF44-E9719F607CB4}" destId="{C10C1F8E-5758-8449-8523-4C887189D95E}" srcOrd="0" destOrd="0" presId="urn:microsoft.com/office/officeart/2005/8/layout/list1"/>
    <dgm:cxn modelId="{78C5F9BD-242F-486D-97A5-E695311E6D7F}" type="presParOf" srcId="{C10C1F8E-5758-8449-8523-4C887189D95E}" destId="{B3DEDAC6-69EF-BD40-B70E-C5F1B47F14C9}" srcOrd="0" destOrd="0" presId="urn:microsoft.com/office/officeart/2005/8/layout/list1"/>
    <dgm:cxn modelId="{B5110E84-DFF7-49C2-B046-BECC5853603C}" type="presParOf" srcId="{C10C1F8E-5758-8449-8523-4C887189D95E}" destId="{A4020FFB-F027-0947-93D3-30DCFAF02393}" srcOrd="1" destOrd="0" presId="urn:microsoft.com/office/officeart/2005/8/layout/list1"/>
    <dgm:cxn modelId="{E63EABB0-2611-4870-A577-554A6D083247}" type="presParOf" srcId="{E489C13A-380A-5940-BF44-E9719F607CB4}" destId="{6461B171-FBDC-E44C-A704-4C272BF99155}" srcOrd="1" destOrd="0" presId="urn:microsoft.com/office/officeart/2005/8/layout/list1"/>
    <dgm:cxn modelId="{FADA4425-508E-45D2-B6EB-0F985F70A967}" type="presParOf" srcId="{E489C13A-380A-5940-BF44-E9719F607CB4}" destId="{8087F90D-2FEA-6643-9C3D-64AEC206FF3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87F90D-2FEA-6643-9C3D-64AEC206FF3A}">
      <dsp:nvSpPr>
        <dsp:cNvPr id="0" name=""/>
        <dsp:cNvSpPr/>
      </dsp:nvSpPr>
      <dsp:spPr>
        <a:xfrm>
          <a:off x="0" y="1923681"/>
          <a:ext cx="800100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020FFB-F027-0947-93D3-30DCFAF02393}">
      <dsp:nvSpPr>
        <dsp:cNvPr id="0" name=""/>
        <dsp:cNvSpPr/>
      </dsp:nvSpPr>
      <dsp:spPr>
        <a:xfrm>
          <a:off x="400050" y="964281"/>
          <a:ext cx="5600700" cy="191880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rgbClr val="000000"/>
              </a:solidFill>
            </a:rPr>
            <a:t>L’approche par </a:t>
          </a:r>
          <a:r>
            <a:rPr lang="fr-FR" sz="2400" b="1" kern="1200" dirty="0" smtClean="0">
              <a:solidFill>
                <a:srgbClr val="000000"/>
              </a:solidFill>
            </a:rPr>
            <a:t>le produit</a:t>
          </a:r>
          <a:endParaRPr lang="fr-FR" sz="2400" b="1" kern="1200" dirty="0">
            <a:solidFill>
              <a:srgbClr val="000000"/>
            </a:solidFill>
          </a:endParaRPr>
        </a:p>
      </dsp:txBody>
      <dsp:txXfrm>
        <a:off x="400050" y="964281"/>
        <a:ext cx="5600700" cy="1918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25E11-8696-4726-AC29-86603583B7DA}" type="datetimeFigureOut">
              <a:rPr lang="fr-FR"/>
              <a:pPr>
                <a:defRPr/>
              </a:pPr>
              <a:t>24/05/2010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B8886-9A5F-4555-990F-E1471A4146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7D50E-41A6-464C-85F5-3B4293BF01F9}" type="datetimeFigureOut">
              <a:rPr lang="fr-FR"/>
              <a:pPr>
                <a:defRPr/>
              </a:pPr>
              <a:t>24/05/2010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C9C9E-C9E1-421F-96C4-A25AE16E76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CEAA1-D950-4B23-AB13-F833811EA7D3}" type="datetimeFigureOut">
              <a:rPr lang="fr-FR"/>
              <a:pPr>
                <a:defRPr/>
              </a:pPr>
              <a:t>24/05/2010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B23B-9548-45EE-9F3E-A2428C1F78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15589-837A-43C3-BEB7-E2BFCA470327}" type="datetimeFigureOut">
              <a:rPr lang="fr-FR"/>
              <a:pPr>
                <a:defRPr/>
              </a:pPr>
              <a:t>24/05/2010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CEE92-E09E-472F-8283-841772152F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F5188-C5C1-4D8B-9288-F9D9041609CC}" type="datetimeFigureOut">
              <a:rPr lang="fr-FR"/>
              <a:pPr>
                <a:defRPr/>
              </a:pPr>
              <a:t>24/05/2010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F82A3-FBF8-4D38-9A4D-2A63E87A27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2FEF-8D80-42A9-8BB2-338A2E595EEE}" type="datetimeFigureOut">
              <a:rPr lang="fr-FR"/>
              <a:pPr>
                <a:defRPr/>
              </a:pPr>
              <a:t>24/05/2010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FAA8C-CF7A-4C21-8908-82F8349CB5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8AB1C-9B0D-48E0-AB58-11B7A8FE6A6B}" type="datetimeFigureOut">
              <a:rPr lang="fr-FR"/>
              <a:pPr>
                <a:defRPr/>
              </a:pPr>
              <a:t>24/05/2010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EFF5B-B098-48CC-B165-BD691F3ABD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CE484-D499-4648-BBF4-CB9AB09B4628}" type="datetimeFigureOut">
              <a:rPr lang="fr-FR"/>
              <a:pPr>
                <a:defRPr/>
              </a:pPr>
              <a:t>24/05/2010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D3E02-E174-41B5-A71A-F1E1FF0B4B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4FB4-D307-4653-A83F-F141DB0A8B48}" type="datetimeFigureOut">
              <a:rPr lang="fr-FR"/>
              <a:pPr>
                <a:defRPr/>
              </a:pPr>
              <a:t>24/05/2010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D4C75-2525-4819-8560-7B677A00E0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E2AA6-18A1-4EF5-9A36-1EE2ED67B419}" type="datetimeFigureOut">
              <a:rPr lang="fr-FR"/>
              <a:pPr>
                <a:defRPr/>
              </a:pPr>
              <a:t>24/05/2010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624E3-0BD9-4C99-88AF-137A84F6AE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48406-7C81-4610-8209-5845252C9E6F}" type="datetimeFigureOut">
              <a:rPr lang="fr-FR"/>
              <a:pPr>
                <a:defRPr/>
              </a:pPr>
              <a:t>24/05/2010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C646-62BB-4342-924B-D9525C3E9C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EE8117-8F12-4F95-A9BA-4779F322E489}" type="datetimeFigureOut">
              <a:rPr lang="fr-FR"/>
              <a:pPr>
                <a:defRPr/>
              </a:pPr>
              <a:t>24/05/2010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E7B350-5A28-4C9D-B1F9-23044F968C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hyperlink" Target="http://www.toutsurlesegway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4" descr="image segway.jpg"/>
          <p:cNvPicPr>
            <a:picLocks noChangeAspect="1"/>
          </p:cNvPicPr>
          <p:nvPr/>
        </p:nvPicPr>
        <p:blipFill>
          <a:blip r:embed="rId2" cstate="print">
            <a:lum bright="16000" contrast="2000"/>
          </a:blip>
          <a:srcRect/>
          <a:stretch>
            <a:fillRect/>
          </a:stretch>
        </p:blipFill>
        <p:spPr bwMode="auto">
          <a:xfrm>
            <a:off x="0" y="762000"/>
            <a:ext cx="385762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3810000" y="762000"/>
            <a:ext cx="5062538" cy="2714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3600">
                <a:solidFill>
                  <a:schemeClr val="tx1"/>
                </a:solidFill>
              </a:rPr>
              <a:t>LE GYROPODE SEGWAY.</a:t>
            </a:r>
          </a:p>
          <a:p>
            <a:pPr algn="ctr"/>
            <a:r>
              <a:rPr lang="fr-FR" sz="3600">
                <a:solidFill>
                  <a:schemeClr val="tx1"/>
                </a:solidFill>
              </a:rPr>
              <a:t>Système autonome motorisé de transport individuel.</a:t>
            </a:r>
          </a:p>
        </p:txBody>
      </p:sp>
      <p:sp>
        <p:nvSpPr>
          <p:cNvPr id="9" name="Rectangle à coins arrondis 8"/>
          <p:cNvSpPr>
            <a:spLocks noChangeArrowheads="1"/>
          </p:cNvSpPr>
          <p:nvPr/>
        </p:nvSpPr>
        <p:spPr bwMode="auto">
          <a:xfrm>
            <a:off x="3733800" y="4114800"/>
            <a:ext cx="5181600" cy="22050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586800" anchor="ctr"/>
          <a:lstStyle/>
          <a:p>
            <a:pPr algn="ctr"/>
            <a:r>
              <a:rPr lang="fr-FR" sz="2400">
                <a:solidFill>
                  <a:srgbClr val="000000"/>
                </a:solidFill>
              </a:rPr>
              <a:t>Sur la base d'un moteur </a:t>
            </a:r>
            <a:r>
              <a:rPr lang="fr-FR" sz="2400">
                <a:solidFill>
                  <a:srgbClr val="000000"/>
                </a:solidFill>
                <a:latin typeface="Calibri"/>
              </a:rPr>
              <a:t>é</a:t>
            </a:r>
            <a:r>
              <a:rPr lang="fr-FR" sz="2400">
                <a:solidFill>
                  <a:srgbClr val="000000"/>
                </a:solidFill>
              </a:rPr>
              <a:t>lectrique pour chaque roue et d'une informatique sophistiqu</a:t>
            </a:r>
            <a:r>
              <a:rPr lang="fr-FR" sz="2800">
                <a:solidFill>
                  <a:srgbClr val="000000"/>
                </a:solidFill>
                <a:latin typeface="Calibri"/>
              </a:rPr>
              <a:t>é</a:t>
            </a:r>
            <a:r>
              <a:rPr lang="fr-FR" sz="2400">
                <a:solidFill>
                  <a:srgbClr val="000000"/>
                </a:solidFill>
              </a:rPr>
              <a:t>e, c'est le mouvement de votre corps qui pilote le gyropode.</a:t>
            </a:r>
            <a:endParaRPr lang="fr-FR" sz="2400">
              <a:solidFill>
                <a:srgbClr val="000000"/>
              </a:solidFill>
              <a:latin typeface="Arial Unicode MS" pitchFamily="34" charset="-128"/>
            </a:endParaRPr>
          </a:p>
          <a:p>
            <a:pPr algn="ctr"/>
            <a:endParaRPr lang="fr-FR" sz="32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9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400" u="sng" dirty="0" smtClean="0"/>
              <a:t>Séance 4 :</a:t>
            </a:r>
            <a:r>
              <a:rPr lang="fr-FR" sz="3400" dirty="0" smtClean="0"/>
              <a:t> </a:t>
            </a:r>
            <a:r>
              <a:rPr lang="fr-FR" sz="3600" dirty="0" smtClean="0"/>
              <a:t>Principe physique de l’équilibre</a:t>
            </a:r>
            <a:endParaRPr lang="fr-FR" sz="3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63"/>
            <a:ext cx="8186738" cy="4500562"/>
          </a:xfrm>
          <a:gradFill>
            <a:lin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5000"/>
              </a:lnSpc>
              <a:spcAft>
                <a:spcPts val="1000"/>
              </a:spcAft>
            </a:pPr>
            <a:r>
              <a:rPr lang="fr-FR" sz="270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Principe physique de l’équilibre : </a:t>
            </a:r>
            <a:endParaRPr lang="fr-FR" sz="27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FR" sz="270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	Sensibilisation à la notion de cdg.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</a:pPr>
            <a:endParaRPr lang="fr-FR" sz="270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</a:pPr>
            <a:endParaRPr lang="fr-FR" sz="270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</a:pPr>
            <a:endParaRPr lang="fr-FR" sz="270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fr-FR" sz="270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Notion de stabilité : alignement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FR" sz="270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	centre de gravité et axe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FR" sz="270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	des roues sur la même verticale		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  <a:buFont typeface="Arial" pitchFamily="34" charset="0"/>
              <a:buNone/>
            </a:pPr>
            <a:endParaRPr lang="fr-FR" sz="27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fr-FR" sz="270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Mise en évidence sur la maquette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sz="270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	numérique  déplacement centre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sz="270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	de gravité = déséquilibre</a:t>
            </a:r>
            <a:endParaRPr lang="fr-FR" sz="41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fr-FR" sz="270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fr-FR" sz="270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fr-FR" sz="2700" smtClean="0">
              <a:solidFill>
                <a:srgbClr val="000000"/>
              </a:solidFill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00063" y="419100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		</a:t>
            </a:r>
            <a:endParaRPr lang="fr-FR">
              <a:ea typeface="Calibri" pitchFamily="34" charset="0"/>
            </a:endParaRPr>
          </a:p>
        </p:txBody>
      </p:sp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-428625" y="1785938"/>
            <a:ext cx="12160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717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1663700"/>
            <a:ext cx="12858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2500313"/>
            <a:ext cx="12858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droit avec flèche 17"/>
          <p:cNvCxnSpPr/>
          <p:nvPr/>
        </p:nvCxnSpPr>
        <p:spPr>
          <a:xfrm flipV="1">
            <a:off x="5857875" y="2214563"/>
            <a:ext cx="114300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5857875" y="2500313"/>
            <a:ext cx="1143000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8" name="Image 21" descr="segway homm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3643313"/>
            <a:ext cx="14589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G:\Segway\180px-Gyroscope_precess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157162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400" u="sng" dirty="0" smtClean="0"/>
              <a:t>Séance 5 :</a:t>
            </a:r>
            <a:r>
              <a:rPr lang="fr-FR" sz="3400" dirty="0" smtClean="0"/>
              <a:t> </a:t>
            </a:r>
            <a:r>
              <a:rPr lang="fr-FR" sz="3600" dirty="0" smtClean="0"/>
              <a:t>Le capteur gyroscopique les MEMS</a:t>
            </a:r>
            <a:endParaRPr lang="fr-FR" sz="3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63"/>
            <a:ext cx="5757863" cy="4483100"/>
          </a:xfrm>
          <a:gradFill>
            <a:lin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>Evolution technologique d’une solution technique: capteur gyroscopique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	Identifier la solution constructive permettant de capter l’inclinaison du </a:t>
            </a:r>
            <a:r>
              <a:rPr lang="fr-FR" dirty="0" err="1"/>
              <a:t>gyropode</a:t>
            </a:r>
            <a:r>
              <a:rPr lang="fr-FR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	Rechercher les différents capteurs gyroscopiques.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	Aborder les MEMS.</a:t>
            </a:r>
          </a:p>
        </p:txBody>
      </p:sp>
      <p:pic>
        <p:nvPicPr>
          <p:cNvPr id="8197" name="Image 5" descr="mems gyromet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3071813"/>
            <a:ext cx="25717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Image 6" descr="mems photo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6286500" y="4857750"/>
            <a:ext cx="2309813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400" u="sng" dirty="0" smtClean="0"/>
              <a:t>Séance 6 :</a:t>
            </a:r>
            <a:r>
              <a:rPr lang="fr-FR" sz="3400" dirty="0" smtClean="0"/>
              <a:t> </a:t>
            </a:r>
            <a:r>
              <a:rPr lang="fr-FR" sz="3600" dirty="0" smtClean="0"/>
              <a:t>Synthèse / Création</a:t>
            </a:r>
            <a:endParaRPr lang="fr-FR" sz="3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63"/>
            <a:ext cx="5614988" cy="4483100"/>
          </a:xfrm>
          <a:gradFill>
            <a:lin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mtClean="0">
                <a:solidFill>
                  <a:srgbClr val="000000"/>
                </a:solidFill>
              </a:rPr>
              <a:t>	Séance de création : Brainstorming, dans quel système peut-on réexploiter ce système de stabilisation?</a:t>
            </a:r>
          </a:p>
          <a:p>
            <a:pPr>
              <a:lnSpc>
                <a:spcPct val="90000"/>
              </a:lnSpc>
            </a:pPr>
            <a:r>
              <a:rPr lang="fr-FR" smtClean="0">
                <a:solidFill>
                  <a:srgbClr val="000000"/>
                </a:solidFill>
              </a:rPr>
              <a:t>	Réalisation d’un système à l’aide de légos et la brique  Gyroscopique.</a:t>
            </a:r>
          </a:p>
          <a:p>
            <a:pPr>
              <a:lnSpc>
                <a:spcPct val="90000"/>
              </a:lnSpc>
            </a:pPr>
            <a:r>
              <a:rPr lang="fr-FR" smtClean="0">
                <a:solidFill>
                  <a:srgbClr val="000000"/>
                </a:solidFill>
              </a:rPr>
              <a:t>	Sélections des idées les plus pertinentes.</a:t>
            </a:r>
          </a:p>
        </p:txBody>
      </p:sp>
      <p:pic>
        <p:nvPicPr>
          <p:cNvPr id="9220" name="Image 3" descr="lé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1643063"/>
            <a:ext cx="256063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400" u="sng" dirty="0" smtClean="0"/>
              <a:t>Séance 7 :</a:t>
            </a:r>
            <a:r>
              <a:rPr lang="fr-FR" sz="3400" dirty="0" smtClean="0"/>
              <a:t> </a:t>
            </a:r>
            <a:r>
              <a:rPr lang="fr-FR" sz="3600" dirty="0" smtClean="0"/>
              <a:t>Restitution orale des créations</a:t>
            </a:r>
            <a:endParaRPr lang="fr-FR" sz="3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63"/>
            <a:ext cx="8186738" cy="4483100"/>
          </a:xfrm>
          <a:gradFill>
            <a:lin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>	Restitution orale des idées sélectionnées séance 6.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209800"/>
            <a:ext cx="6477000" cy="4267200"/>
          </a:xfr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/>
          </a:gradFill>
          <a:ln w="25400" cap="flat" algn="ctr">
            <a:solidFill>
              <a:srgbClr val="F69240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pic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5638800" y="457200"/>
            <a:ext cx="3276600" cy="2047875"/>
            <a:chOff x="3552" y="288"/>
            <a:chExt cx="2064" cy="129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2" y="480"/>
              <a:ext cx="2064" cy="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4128" y="288"/>
              <a:ext cx="1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/>
                <a:t>Position du corps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fr-FR" sz="2800" smtClean="0">
                <a:solidFill>
                  <a:srgbClr val="000000"/>
                </a:solidFill>
              </a:rPr>
              <a:t>La structure du GYROPODE SEGWAY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7400" y="274638"/>
            <a:ext cx="7899400" cy="1439862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rgbClr val="FFFFFF"/>
                </a:solidFill>
                <a:ea typeface="ＭＳ Ｐゴシック" charset="-128"/>
              </a:rPr>
              <a:t>approche didactique</a:t>
            </a:r>
            <a:endParaRPr lang="fr-FR" dirty="0" smtClean="0">
              <a:solidFill>
                <a:srgbClr val="FFFFFF"/>
              </a:solidFill>
              <a:ea typeface="ＭＳ Ｐゴシック" charset="-128"/>
            </a:endParaRPr>
          </a:p>
        </p:txBody>
      </p:sp>
      <p:graphicFrame>
        <p:nvGraphicFramePr>
          <p:cNvPr id="5" name="Espace réservé du contenu 4"/>
          <p:cNvGraphicFramePr>
            <a:graphicFrameLocks/>
          </p:cNvGraphicFramePr>
          <p:nvPr/>
        </p:nvGraphicFramePr>
        <p:xfrm>
          <a:off x="787400" y="2057400"/>
          <a:ext cx="8001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4" descr="image segway.jpg"/>
          <p:cNvPicPr>
            <a:picLocks noChangeAspect="1"/>
          </p:cNvPicPr>
          <p:nvPr/>
        </p:nvPicPr>
        <p:blipFill>
          <a:blip r:embed="rId3" cstate="print">
            <a:lum bright="16000" contrast="2000"/>
          </a:blip>
          <a:srcRect/>
          <a:stretch>
            <a:fillRect/>
          </a:stretch>
        </p:blipFill>
        <p:spPr bwMode="auto">
          <a:xfrm>
            <a:off x="4214810" y="1071546"/>
            <a:ext cx="11140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à coins arrondis 3"/>
          <p:cNvSpPr>
            <a:spLocks noChangeArrowheads="1"/>
          </p:cNvSpPr>
          <p:nvPr/>
        </p:nvSpPr>
        <p:spPr bwMode="auto">
          <a:xfrm>
            <a:off x="1357290" y="2571744"/>
            <a:ext cx="1270000" cy="50006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rgbClr val="000000"/>
                </a:solidFill>
                <a:latin typeface="+mn-lt"/>
                <a:cs typeface="ＭＳ Ｐゴシック" charset="-128"/>
              </a:rPr>
              <a:t>Trottinette</a:t>
            </a:r>
            <a:endParaRPr lang="fr-FR" dirty="0">
              <a:solidFill>
                <a:srgbClr val="000000"/>
              </a:solidFill>
              <a:latin typeface="+mn-lt"/>
              <a:cs typeface="ＭＳ Ｐゴシック" charset="-128"/>
            </a:endParaRPr>
          </a:p>
        </p:txBody>
      </p:sp>
      <p:sp>
        <p:nvSpPr>
          <p:cNvPr id="5" name="Rectangle à coins arrondis 4"/>
          <p:cNvSpPr>
            <a:spLocks noChangeArrowheads="1"/>
          </p:cNvSpPr>
          <p:nvPr/>
        </p:nvSpPr>
        <p:spPr bwMode="auto">
          <a:xfrm>
            <a:off x="4143372" y="2571743"/>
            <a:ext cx="1357322" cy="50006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rgbClr val="000000"/>
                </a:solidFill>
                <a:latin typeface="+mn-lt"/>
                <a:cs typeface="ＭＳ Ｐゴシック" charset="-128"/>
              </a:rPr>
              <a:t>GYROPODE</a:t>
            </a:r>
            <a:endParaRPr lang="fr-FR" dirty="0">
              <a:solidFill>
                <a:srgbClr val="000000"/>
              </a:solidFill>
              <a:latin typeface="+mn-lt"/>
              <a:cs typeface="ＭＳ Ｐゴシック" charset="-128"/>
            </a:endParaRPr>
          </a:p>
        </p:txBody>
      </p:sp>
      <p:sp>
        <p:nvSpPr>
          <p:cNvPr id="6" name="Rectangle à coins arrondis 5"/>
          <p:cNvSpPr>
            <a:spLocks noChangeArrowheads="1"/>
          </p:cNvSpPr>
          <p:nvPr/>
        </p:nvSpPr>
        <p:spPr bwMode="auto">
          <a:xfrm>
            <a:off x="7105650" y="2857495"/>
            <a:ext cx="1074738" cy="35401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rgbClr val="000000"/>
                </a:solidFill>
                <a:latin typeface="+mn-lt"/>
                <a:cs typeface="ＭＳ Ｐゴシック" charset="-128"/>
              </a:rPr>
              <a:t>PUMA</a:t>
            </a:r>
            <a:endParaRPr lang="fr-FR" dirty="0">
              <a:solidFill>
                <a:srgbClr val="000000"/>
              </a:solidFill>
              <a:latin typeface="+mn-lt"/>
              <a:cs typeface="ＭＳ Ｐゴシック" charset="-128"/>
            </a:endParaRPr>
          </a:p>
        </p:txBody>
      </p:sp>
      <p:sp>
        <p:nvSpPr>
          <p:cNvPr id="7" name="Flèche vers la droite 6"/>
          <p:cNvSpPr>
            <a:spLocks noChangeArrowheads="1"/>
          </p:cNvSpPr>
          <p:nvPr/>
        </p:nvSpPr>
        <p:spPr bwMode="auto">
          <a:xfrm>
            <a:off x="2752725" y="2552700"/>
            <a:ext cx="1339850" cy="542925"/>
          </a:xfrm>
          <a:prstGeom prst="rightArrow">
            <a:avLst>
              <a:gd name="adj1" fmla="val 50000"/>
              <a:gd name="adj2" fmla="val 4999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83356" y="3592221"/>
            <a:ext cx="6696363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>
                <a:solidFill>
                  <a:schemeClr val="tx1"/>
                </a:solidFill>
                <a:ea typeface="ＭＳ Ｐゴシック" charset="-128"/>
              </a:rPr>
              <a:t>Principes scientifiques et technologiques, solutions techniques et principes d’innovation et lois d’évolution</a:t>
            </a:r>
          </a:p>
        </p:txBody>
      </p:sp>
      <p:sp>
        <p:nvSpPr>
          <p:cNvPr id="11" name="Flèche vers la droite 10"/>
          <p:cNvSpPr>
            <a:spLocks noChangeArrowheads="1"/>
          </p:cNvSpPr>
          <p:nvPr/>
        </p:nvSpPr>
        <p:spPr bwMode="auto">
          <a:xfrm>
            <a:off x="5538788" y="2552700"/>
            <a:ext cx="1338262" cy="542925"/>
          </a:xfrm>
          <a:prstGeom prst="rightArrow">
            <a:avLst>
              <a:gd name="adj1" fmla="val 50000"/>
              <a:gd name="adj2" fmla="val 4999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33" name="ZoneTexte 11"/>
          <p:cNvSpPr txBox="1">
            <a:spLocks noChangeArrowheads="1"/>
          </p:cNvSpPr>
          <p:nvPr/>
        </p:nvSpPr>
        <p:spPr bwMode="auto">
          <a:xfrm>
            <a:off x="5538788" y="2622550"/>
            <a:ext cx="1338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i="1">
                <a:solidFill>
                  <a:srgbClr val="FF0000"/>
                </a:solidFill>
                <a:latin typeface="Calibri" pitchFamily="34" charset="0"/>
              </a:rPr>
              <a:t>Evolutions</a:t>
            </a:r>
          </a:p>
        </p:txBody>
      </p:sp>
      <p:sp>
        <p:nvSpPr>
          <p:cNvPr id="5134" name="ZoneTexte 12"/>
          <p:cNvSpPr txBox="1">
            <a:spLocks noChangeArrowheads="1"/>
          </p:cNvSpPr>
          <p:nvPr/>
        </p:nvSpPr>
        <p:spPr bwMode="auto">
          <a:xfrm>
            <a:off x="2752725" y="2622550"/>
            <a:ext cx="1339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i="1">
                <a:solidFill>
                  <a:srgbClr val="FF0000"/>
                </a:solidFill>
                <a:latin typeface="Calibri" pitchFamily="34" charset="0"/>
              </a:rPr>
              <a:t>Evolutions</a:t>
            </a:r>
          </a:p>
        </p:txBody>
      </p:sp>
      <p:sp>
        <p:nvSpPr>
          <p:cNvPr id="19" name="Flèche vers le bas 18"/>
          <p:cNvSpPr/>
          <p:nvPr/>
        </p:nvSpPr>
        <p:spPr>
          <a:xfrm>
            <a:off x="2955176" y="3095464"/>
            <a:ext cx="822960" cy="497056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0" name="Flèche vers le bas 19"/>
          <p:cNvSpPr/>
          <p:nvPr/>
        </p:nvSpPr>
        <p:spPr>
          <a:xfrm>
            <a:off x="5705303" y="3095464"/>
            <a:ext cx="822960" cy="497056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5141" name="ZoneTexte 40"/>
          <p:cNvSpPr txBox="1">
            <a:spLocks noChangeArrowheads="1"/>
          </p:cNvSpPr>
          <p:nvPr/>
        </p:nvSpPr>
        <p:spPr bwMode="auto">
          <a:xfrm>
            <a:off x="785786" y="4714884"/>
            <a:ext cx="3857652" cy="1354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  <a:latin typeface="Calibri" pitchFamily="34" charset="0"/>
              </a:rPr>
              <a:t>Evolutions scientifiques et techniques :</a:t>
            </a:r>
          </a:p>
          <a:p>
            <a:pPr>
              <a:buFont typeface="Arial" pitchFamily="34" charset="0"/>
              <a:buChar char="•"/>
            </a:pPr>
            <a:r>
              <a:rPr lang="fr-FR" sz="1600" b="1" i="1" dirty="0">
                <a:solidFill>
                  <a:srgbClr val="FF0000"/>
                </a:solidFill>
                <a:latin typeface="Calibri" pitchFamily="34" charset="0"/>
              </a:rPr>
              <a:t> Traitement : </a:t>
            </a:r>
            <a:r>
              <a:rPr lang="fr-FR" sz="1600" b="1" i="1" dirty="0" smtClean="0">
                <a:solidFill>
                  <a:srgbClr val="FF0000"/>
                </a:solidFill>
                <a:latin typeface="Calibri" pitchFamily="34" charset="0"/>
              </a:rPr>
              <a:t>déplacement urbain</a:t>
            </a:r>
            <a:endParaRPr lang="fr-FR" sz="1600" b="1" i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1600" b="1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1600" b="1" i="1" dirty="0" smtClean="0">
                <a:solidFill>
                  <a:srgbClr val="FF0000"/>
                </a:solidFill>
                <a:latin typeface="Calibri" pitchFamily="34" charset="0"/>
              </a:rPr>
              <a:t>motorisation :électrique</a:t>
            </a:r>
            <a:endParaRPr lang="fr-FR" sz="1600" b="1" i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1600" b="1" i="1" dirty="0">
                <a:solidFill>
                  <a:srgbClr val="FF0000"/>
                </a:solidFill>
                <a:latin typeface="Calibri" pitchFamily="34" charset="0"/>
              </a:rPr>
              <a:t> Utilisation : </a:t>
            </a:r>
            <a:r>
              <a:rPr lang="fr-FR" sz="1600" b="1" i="1" dirty="0" smtClean="0">
                <a:solidFill>
                  <a:srgbClr val="FF0000"/>
                </a:solidFill>
                <a:latin typeface="Calibri" pitchFamily="34" charset="0"/>
              </a:rPr>
              <a:t>mouvement du corps</a:t>
            </a:r>
            <a:endParaRPr lang="fr-FR" sz="1600" b="1" i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1600" b="1" i="1" dirty="0">
                <a:solidFill>
                  <a:srgbClr val="FF0000"/>
                </a:solidFill>
                <a:latin typeface="Calibri" pitchFamily="34" charset="0"/>
              </a:rPr>
              <a:t> Non évolution </a:t>
            </a:r>
            <a:r>
              <a:rPr lang="fr-FR" sz="1600" b="1" i="1" dirty="0" smtClean="0">
                <a:solidFill>
                  <a:srgbClr val="FF0000"/>
                </a:solidFill>
                <a:latin typeface="Calibri" pitchFamily="34" charset="0"/>
              </a:rPr>
              <a:t>: nombre de roues</a:t>
            </a:r>
            <a:endParaRPr lang="fr-FR" sz="16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142" name="ZoneTexte 41"/>
          <p:cNvSpPr txBox="1">
            <a:spLocks noChangeArrowheads="1"/>
          </p:cNvSpPr>
          <p:nvPr/>
        </p:nvSpPr>
        <p:spPr bwMode="auto">
          <a:xfrm>
            <a:off x="5072066" y="4643446"/>
            <a:ext cx="3500462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  <a:latin typeface="Calibri" pitchFamily="34" charset="0"/>
              </a:rPr>
              <a:t>Principes d’innovation :</a:t>
            </a:r>
          </a:p>
          <a:p>
            <a:pPr>
              <a:buFont typeface="Arial" pitchFamily="34" charset="0"/>
              <a:buChar char="•"/>
            </a:pPr>
            <a:r>
              <a:rPr lang="fr-FR" sz="1600" b="1" i="1" dirty="0">
                <a:solidFill>
                  <a:srgbClr val="FF0000"/>
                </a:solidFill>
                <a:latin typeface="Calibri" pitchFamily="34" charset="0"/>
              </a:rPr>
              <a:t>Remplacement du système mécanique</a:t>
            </a:r>
          </a:p>
          <a:p>
            <a:pPr>
              <a:buFont typeface="Arial" pitchFamily="34" charset="0"/>
              <a:buChar char="•"/>
            </a:pPr>
            <a:r>
              <a:rPr lang="fr-FR" sz="1600" b="1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1600" b="1" i="1" dirty="0" smtClean="0">
                <a:solidFill>
                  <a:srgbClr val="FF0000"/>
                </a:solidFill>
                <a:latin typeface="Calibri" pitchFamily="34" charset="0"/>
              </a:rPr>
              <a:t>évolution du nombre de places</a:t>
            </a:r>
            <a:endParaRPr lang="fr-FR" sz="1600" b="1" i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1600" b="1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1600" b="1" i="1" dirty="0" smtClean="0">
                <a:solidFill>
                  <a:srgbClr val="FF0000"/>
                </a:solidFill>
                <a:latin typeface="Calibri" pitchFamily="34" charset="0"/>
              </a:rPr>
              <a:t>évolution du module de gestion</a:t>
            </a:r>
            <a:endParaRPr lang="fr-FR" sz="16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143" name="ZoneTexte 20"/>
          <p:cNvSpPr txBox="1">
            <a:spLocks noChangeArrowheads="1"/>
          </p:cNvSpPr>
          <p:nvPr/>
        </p:nvSpPr>
        <p:spPr bwMode="auto">
          <a:xfrm>
            <a:off x="571500" y="214313"/>
            <a:ext cx="8215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dirty="0">
                <a:latin typeface="Calibri" pitchFamily="34" charset="0"/>
              </a:rPr>
              <a:t>Une modélisation </a:t>
            </a:r>
            <a:r>
              <a:rPr lang="fr-FR" sz="3200" dirty="0" smtClean="0">
                <a:latin typeface="Calibri" pitchFamily="34" charset="0"/>
              </a:rPr>
              <a:t>de l’évolution du </a:t>
            </a:r>
            <a:r>
              <a:rPr lang="fr-FR" sz="3200" dirty="0" err="1" smtClean="0">
                <a:latin typeface="Calibri" pitchFamily="34" charset="0"/>
              </a:rPr>
              <a:t>Gyropode</a:t>
            </a:r>
            <a:endParaRPr lang="fr-FR" sz="3200" dirty="0">
              <a:latin typeface="Calibri" pitchFamily="34" charset="0"/>
            </a:endParaRPr>
          </a:p>
        </p:txBody>
      </p:sp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6858016" y="1152500"/>
            <a:ext cx="1571636" cy="165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4000" smtClean="0">
                <a:solidFill>
                  <a:schemeClr val="tx1"/>
                </a:solidFill>
              </a:rPr>
              <a:t>Ressources associées nécessaires.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63"/>
            <a:ext cx="8186738" cy="4483100"/>
          </a:xfrm>
          <a:gradFill>
            <a:lin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609600" indent="-609600">
              <a:lnSpc>
                <a:spcPct val="90000"/>
              </a:lnSpc>
            </a:pPr>
            <a:r>
              <a:rPr lang="fr-FR" dirty="0" smtClean="0">
                <a:solidFill>
                  <a:srgbClr val="000000"/>
                </a:solidFill>
              </a:rPr>
              <a:t>Documentation </a:t>
            </a:r>
            <a:r>
              <a:rPr lang="fr-FR" dirty="0" smtClean="0">
                <a:solidFill>
                  <a:srgbClr val="000000"/>
                </a:solidFill>
              </a:rPr>
              <a:t>commercial et utilisateur </a:t>
            </a:r>
            <a:r>
              <a:rPr lang="fr-FR" dirty="0" smtClean="0">
                <a:solidFill>
                  <a:srgbClr val="000000"/>
                </a:solidFill>
              </a:rPr>
              <a:t>SEGWAY</a:t>
            </a:r>
            <a:r>
              <a:rPr lang="fr-FR" dirty="0" smtClean="0">
                <a:solidFill>
                  <a:srgbClr val="000000"/>
                </a:solidFill>
              </a:rPr>
              <a:t>.</a:t>
            </a:r>
          </a:p>
          <a:p>
            <a:pPr marL="609600" indent="-609600">
              <a:lnSpc>
                <a:spcPct val="90000"/>
              </a:lnSpc>
              <a:buNone/>
            </a:pPr>
            <a:endParaRPr lang="fr-FR" dirty="0" smtClean="0">
              <a:solidFill>
                <a:srgbClr val="000000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fr-FR" dirty="0" smtClean="0">
                <a:solidFill>
                  <a:srgbClr val="000000"/>
                </a:solidFill>
              </a:rPr>
              <a:t>Eventuellement location du </a:t>
            </a:r>
            <a:r>
              <a:rPr lang="fr-FR" dirty="0" err="1" smtClean="0">
                <a:solidFill>
                  <a:srgbClr val="000000"/>
                </a:solidFill>
              </a:rPr>
              <a:t>segway</a:t>
            </a:r>
            <a:endParaRPr lang="fr-FR" dirty="0" smtClean="0">
              <a:solidFill>
                <a:srgbClr val="000000"/>
              </a:solidFill>
            </a:endParaRPr>
          </a:p>
          <a:p>
            <a:pPr marL="609600" indent="-609600">
              <a:lnSpc>
                <a:spcPct val="90000"/>
              </a:lnSpc>
              <a:buNone/>
            </a:pPr>
            <a:endParaRPr lang="fr-FR" dirty="0" smtClean="0">
              <a:solidFill>
                <a:srgbClr val="000000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fr-FR" dirty="0" smtClean="0">
                <a:solidFill>
                  <a:srgbClr val="000000"/>
                </a:solidFill>
              </a:rPr>
              <a:t>Simulation sous WII BALANCE</a:t>
            </a:r>
            <a:endParaRPr lang="fr-FR" dirty="0" smtClean="0">
              <a:solidFill>
                <a:srgbClr val="000000"/>
              </a:solidFill>
            </a:endParaRPr>
          </a:p>
          <a:p>
            <a:pPr marL="609600" indent="-609600">
              <a:lnSpc>
                <a:spcPct val="90000"/>
              </a:lnSpc>
              <a:buFont typeface="Arial" pitchFamily="34" charset="0"/>
              <a:buNone/>
            </a:pPr>
            <a:endParaRPr lang="fr-FR" dirty="0" smtClean="0">
              <a:solidFill>
                <a:srgbClr val="000000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fr-FR" dirty="0" smtClean="0">
                <a:solidFill>
                  <a:srgbClr val="000000"/>
                </a:solidFill>
              </a:rPr>
              <a:t>Sites internet  </a:t>
            </a:r>
            <a:r>
              <a:rPr lang="fr-FR" dirty="0" smtClean="0">
                <a:solidFill>
                  <a:srgbClr val="000000"/>
                </a:solidFill>
              </a:rPr>
              <a:t>:    </a:t>
            </a:r>
            <a:r>
              <a:rPr lang="fr-FR" i="1" u="sng" dirty="0" smtClean="0">
                <a:solidFill>
                  <a:srgbClr val="767676"/>
                </a:solidFill>
              </a:rPr>
              <a:t>www.segway.com</a:t>
            </a:r>
          </a:p>
          <a:p>
            <a:pPr marL="609600" indent="-609600">
              <a:lnSpc>
                <a:spcPct val="90000"/>
              </a:lnSpc>
              <a:buFont typeface="Arial" pitchFamily="34" charset="0"/>
              <a:buNone/>
            </a:pPr>
            <a:r>
              <a:rPr lang="fr-FR" dirty="0" smtClean="0">
                <a:solidFill>
                  <a:srgbClr val="000000"/>
                </a:solidFill>
              </a:rPr>
              <a:t>					 		</a:t>
            </a:r>
            <a:r>
              <a:rPr lang="fr-FR" i="1" u="sng" dirty="0" smtClean="0">
                <a:solidFill>
                  <a:srgbClr val="767676"/>
                </a:solidFill>
                <a:hlinkClick r:id="rId2"/>
              </a:rPr>
              <a:t>www.toutsurlesegway.com</a:t>
            </a:r>
            <a:r>
              <a:rPr lang="fr-FR" dirty="0" smtClean="0">
                <a:solidFill>
                  <a:srgbClr val="000000"/>
                </a:solidFill>
              </a:rPr>
              <a:t> 	</a:t>
            </a:r>
            <a:endParaRPr lang="fr-FR" i="1" dirty="0" smtClean="0">
              <a:solidFill>
                <a:srgbClr val="666666"/>
              </a:solidFill>
            </a:endParaRPr>
          </a:p>
          <a:p>
            <a:pPr marL="990600" lvl="1" indent="-533400">
              <a:lnSpc>
                <a:spcPct val="90000"/>
              </a:lnSpc>
              <a:buNone/>
            </a:pPr>
            <a:endParaRPr lang="fr-FR" dirty="0" smtClean="0">
              <a:solidFill>
                <a:srgbClr val="000000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fr-FR" dirty="0" smtClean="0">
                <a:solidFill>
                  <a:srgbClr val="000000"/>
                </a:solidFill>
              </a:rPr>
              <a:t>Wikipédia</a:t>
            </a:r>
          </a:p>
          <a:p>
            <a:pPr marL="609600" indent="-609600">
              <a:lnSpc>
                <a:spcPct val="90000"/>
              </a:lnSpc>
            </a:pPr>
            <a:endParaRPr lang="fr-FR" dirty="0" smtClean="0">
              <a:solidFill>
                <a:srgbClr val="000000"/>
              </a:solidFill>
            </a:endParaRPr>
          </a:p>
          <a:p>
            <a:pPr marL="609600" indent="-609600">
              <a:lnSpc>
                <a:spcPct val="90000"/>
              </a:lnSpc>
            </a:pPr>
            <a:endParaRPr lang="fr-FR" dirty="0" smtClean="0">
              <a:solidFill>
                <a:srgbClr val="000000"/>
              </a:solidFill>
            </a:endParaRPr>
          </a:p>
          <a:p>
            <a:pPr marL="609600" indent="-609600">
              <a:lnSpc>
                <a:spcPct val="90000"/>
              </a:lnSpc>
              <a:buFont typeface="Arial" pitchFamily="34" charset="0"/>
              <a:buNone/>
            </a:pPr>
            <a:endParaRPr lang="fr-FR" dirty="0" smtClean="0">
              <a:solidFill>
                <a:srgbClr val="000000"/>
              </a:solidFill>
            </a:endParaRPr>
          </a:p>
          <a:p>
            <a:pPr marL="609600" indent="-609600">
              <a:lnSpc>
                <a:spcPct val="90000"/>
              </a:lnSpc>
            </a:pPr>
            <a:endParaRPr lang="fr-FR" dirty="0" smtClean="0">
              <a:solidFill>
                <a:srgbClr val="00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1704" y="2928934"/>
            <a:ext cx="2371148" cy="281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Synopsis des séances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50"/>
            <a:ext cx="8186766" cy="4483113"/>
          </a:xfr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u="sng" dirty="0" smtClean="0"/>
              <a:t>Séance 1 :</a:t>
            </a:r>
            <a:r>
              <a:rPr lang="fr-FR" dirty="0" smtClean="0"/>
              <a:t> Prise en main et étude du besoin</a:t>
            </a:r>
          </a:p>
          <a:p>
            <a:r>
              <a:rPr lang="fr-FR" u="sng" dirty="0" smtClean="0"/>
              <a:t>Séance 2  :</a:t>
            </a:r>
            <a:r>
              <a:rPr lang="fr-FR" dirty="0" smtClean="0"/>
              <a:t> Evolution technologique</a:t>
            </a:r>
          </a:p>
          <a:p>
            <a:r>
              <a:rPr lang="fr-FR" u="sng" dirty="0" smtClean="0"/>
              <a:t>Séance 3 :</a:t>
            </a:r>
            <a:r>
              <a:rPr lang="fr-FR" dirty="0" smtClean="0"/>
              <a:t> Législation relative au </a:t>
            </a:r>
            <a:r>
              <a:rPr lang="fr-FR" dirty="0" err="1" smtClean="0"/>
              <a:t>Segway</a:t>
            </a:r>
            <a:r>
              <a:rPr lang="fr-FR" dirty="0" smtClean="0"/>
              <a:t> </a:t>
            </a:r>
          </a:p>
          <a:p>
            <a:r>
              <a:rPr lang="fr-FR" u="sng" dirty="0" smtClean="0"/>
              <a:t>Séance 4 :</a:t>
            </a:r>
            <a:r>
              <a:rPr lang="fr-FR" dirty="0" smtClean="0"/>
              <a:t> Principe physique de l’équilibre</a:t>
            </a:r>
          </a:p>
          <a:p>
            <a:r>
              <a:rPr lang="fr-FR" u="sng" dirty="0" smtClean="0"/>
              <a:t>Séance 5 :</a:t>
            </a:r>
            <a:r>
              <a:rPr lang="fr-FR" dirty="0" smtClean="0"/>
              <a:t> Le capteur gyroscopique les MEMS</a:t>
            </a:r>
          </a:p>
          <a:p>
            <a:r>
              <a:rPr lang="fr-FR" u="sng" dirty="0" smtClean="0"/>
              <a:t>Séance 6 :</a:t>
            </a:r>
            <a:r>
              <a:rPr lang="fr-FR" dirty="0" smtClean="0"/>
              <a:t> Synthèse / Création</a:t>
            </a:r>
          </a:p>
          <a:p>
            <a:r>
              <a:rPr lang="fr-FR" u="sng" dirty="0" smtClean="0"/>
              <a:t>Séance 7 :</a:t>
            </a:r>
            <a:r>
              <a:rPr lang="fr-FR" dirty="0" smtClean="0"/>
              <a:t> Restitution orale des créations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400" u="sng" dirty="0" smtClean="0"/>
              <a:t>Séance 1 :</a:t>
            </a:r>
            <a:r>
              <a:rPr lang="fr-FR" sz="3400" dirty="0" smtClean="0"/>
              <a:t> Prise en main et étude du besoin</a:t>
            </a:r>
            <a:endParaRPr lang="fr-FR" sz="3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50"/>
            <a:ext cx="8186766" cy="4483113"/>
          </a:xfr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fr-FR" dirty="0" smtClean="0"/>
              <a:t>Location </a:t>
            </a:r>
            <a:r>
              <a:rPr lang="fr-FR" dirty="0"/>
              <a:t>de </a:t>
            </a:r>
            <a:r>
              <a:rPr lang="fr-FR" dirty="0" err="1"/>
              <a:t>gyropodes</a:t>
            </a:r>
            <a:r>
              <a:rPr lang="fr-FR" dirty="0"/>
              <a:t> </a:t>
            </a:r>
            <a:r>
              <a:rPr lang="fr-FR" dirty="0" smtClean="0"/>
              <a:t>(25</a:t>
            </a:r>
            <a:r>
              <a:rPr lang="fr-FR" dirty="0"/>
              <a:t>€ + </a:t>
            </a:r>
            <a:r>
              <a:rPr lang="fr-FR" dirty="0" smtClean="0"/>
              <a:t>transport)</a:t>
            </a:r>
          </a:p>
          <a:p>
            <a:endParaRPr lang="fr-FR" dirty="0"/>
          </a:p>
          <a:p>
            <a:r>
              <a:rPr lang="fr-FR" dirty="0" smtClean="0"/>
              <a:t>Utilisation  </a:t>
            </a:r>
            <a:r>
              <a:rPr lang="fr-FR" dirty="0"/>
              <a:t>et analyse comportementale </a:t>
            </a:r>
            <a:r>
              <a:rPr lang="fr-FR" dirty="0" smtClean="0"/>
              <a:t>	du </a:t>
            </a:r>
            <a:r>
              <a:rPr lang="fr-FR" dirty="0" err="1"/>
              <a:t>gyropode</a:t>
            </a:r>
            <a:r>
              <a:rPr lang="fr-FR" dirty="0"/>
              <a:t> </a:t>
            </a:r>
          </a:p>
          <a:p>
            <a:endParaRPr lang="fr-FR" dirty="0"/>
          </a:p>
          <a:p>
            <a:r>
              <a:rPr lang="fr-FR" dirty="0" smtClean="0"/>
              <a:t>Eventuellement </a:t>
            </a:r>
            <a:r>
              <a:rPr lang="fr-FR" dirty="0"/>
              <a:t>simulation avec </a:t>
            </a:r>
            <a:r>
              <a:rPr lang="fr-FR" dirty="0" err="1"/>
              <a:t>wii</a:t>
            </a:r>
            <a:r>
              <a:rPr lang="fr-FR" dirty="0"/>
              <a:t> balance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Analyse du besoin et </a:t>
            </a:r>
            <a:r>
              <a:rPr lang="fr-FR" dirty="0" err="1" smtClean="0"/>
              <a:t>caratéristiques</a:t>
            </a:r>
            <a:endParaRPr lang="fr-FR" dirty="0" smtClean="0"/>
          </a:p>
          <a:p>
            <a:endParaRPr lang="fr-FR" dirty="0"/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400" u="sng" dirty="0" smtClean="0"/>
              <a:t>Séance 2 :</a:t>
            </a:r>
            <a:r>
              <a:rPr lang="fr-FR" sz="3400" dirty="0" smtClean="0"/>
              <a:t> </a:t>
            </a:r>
            <a:r>
              <a:rPr lang="fr-FR" sz="3600" dirty="0" smtClean="0"/>
              <a:t>Evolution technologique</a:t>
            </a:r>
            <a:endParaRPr lang="fr-FR" sz="3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71688" y="4000500"/>
            <a:ext cx="5072062" cy="2214563"/>
          </a:xfrm>
          <a:gradFill>
            <a:lin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288000" lvl="2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marL="288000" lvl="2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Comparatif  </a:t>
            </a:r>
            <a:r>
              <a:rPr lang="fr-FR" dirty="0"/>
              <a:t>de performances entre différents modèles de </a:t>
            </a:r>
            <a:r>
              <a:rPr lang="fr-FR" dirty="0" err="1"/>
              <a:t>gyropodes</a:t>
            </a:r>
            <a:r>
              <a:rPr lang="fr-FR" dirty="0"/>
              <a:t> : </a:t>
            </a:r>
            <a:r>
              <a:rPr lang="fr-FR" dirty="0" err="1"/>
              <a:t>segway</a:t>
            </a:r>
            <a:r>
              <a:rPr lang="fr-FR" dirty="0"/>
              <a:t> et Honda </a:t>
            </a:r>
            <a:r>
              <a:rPr lang="fr-FR" dirty="0" smtClean="0"/>
              <a:t>U3-X.</a:t>
            </a:r>
            <a:endParaRPr lang="fr-FR" dirty="0"/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5124" name="Image 3" descr="U3-X_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000500"/>
            <a:ext cx="1552575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Espace réservé du contenu 2"/>
          <p:cNvSpPr txBox="1">
            <a:spLocks/>
          </p:cNvSpPr>
          <p:nvPr/>
        </p:nvSpPr>
        <p:spPr>
          <a:xfrm>
            <a:off x="500063" y="1643063"/>
            <a:ext cx="8286750" cy="2197100"/>
          </a:xfrm>
          <a:prstGeom prst="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3200" dirty="0"/>
              <a:t>Frise chronologique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3200" dirty="0"/>
          </a:p>
        </p:txBody>
      </p:sp>
      <p:sp>
        <p:nvSpPr>
          <p:cNvPr id="5126" name="Rectangle 10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5127" name="Picture 1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143125"/>
            <a:ext cx="7286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Image 113" descr="image00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4000500"/>
            <a:ext cx="150018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400" u="sng" dirty="0" smtClean="0"/>
              <a:t>Séance 3 :</a:t>
            </a:r>
            <a:r>
              <a:rPr lang="fr-FR" sz="3400" dirty="0" smtClean="0"/>
              <a:t> </a:t>
            </a:r>
            <a:r>
              <a:rPr lang="fr-FR" sz="3600" dirty="0" smtClean="0"/>
              <a:t>Législation relative au </a:t>
            </a:r>
            <a:r>
              <a:rPr lang="fr-FR" sz="3600" dirty="0" err="1" smtClean="0"/>
              <a:t>Segway</a:t>
            </a:r>
            <a:endParaRPr lang="fr-FR" sz="3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63"/>
            <a:ext cx="8186738" cy="4483100"/>
          </a:xfrm>
          <a:gradFill>
            <a:lin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	Recherche législation (code de la route) en </a:t>
            </a:r>
            <a:r>
              <a:rPr lang="fr-FR" dirty="0" smtClean="0"/>
              <a:t>	vigueur </a:t>
            </a:r>
            <a:r>
              <a:rPr lang="fr-FR" dirty="0"/>
              <a:t>pour ce moyen de locomotion</a:t>
            </a:r>
            <a:r>
              <a:rPr lang="fr-FR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  <a:p>
            <a:pPr fontAlgn="auto">
              <a:spcAft>
                <a:spcPts val="0"/>
              </a:spcAft>
              <a:defRPr/>
            </a:pPr>
            <a:endParaRPr lang="fr-FR" dirty="0"/>
          </a:p>
          <a:p>
            <a:pPr fontAlgn="auto">
              <a:spcAft>
                <a:spcPts val="0"/>
              </a:spcAft>
              <a:defRPr/>
            </a:pPr>
            <a:r>
              <a:rPr lang="fr-FR" dirty="0"/>
              <a:t>	Protections Industrielles déposées.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280</Words>
  <Application>Microsoft Office PowerPoint</Application>
  <PresentationFormat>Affichage à l'écran (4:3)</PresentationFormat>
  <Paragraphs>90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Calibri</vt:lpstr>
      <vt:lpstr>Arial</vt:lpstr>
      <vt:lpstr>Times New Roman</vt:lpstr>
      <vt:lpstr>Arial Unicode MS</vt:lpstr>
      <vt:lpstr>Courier</vt:lpstr>
      <vt:lpstr>Thème Office</vt:lpstr>
      <vt:lpstr>Diapositive 1</vt:lpstr>
      <vt:lpstr>La structure du GYROPODE SEGWAY</vt:lpstr>
      <vt:lpstr>approche didactique</vt:lpstr>
      <vt:lpstr>Diapositive 4</vt:lpstr>
      <vt:lpstr>Ressources associées nécessaires.</vt:lpstr>
      <vt:lpstr>Synopsis des séances</vt:lpstr>
      <vt:lpstr>Séance 1 : Prise en main et étude du besoin</vt:lpstr>
      <vt:lpstr>Séance 2 : Evolution technologique</vt:lpstr>
      <vt:lpstr>Séance 3 : Législation relative au Segway</vt:lpstr>
      <vt:lpstr>Séance 4 : Principe physique de l’équilibre</vt:lpstr>
      <vt:lpstr>Séance 5 : Le capteur gyroscopique les MEMS</vt:lpstr>
      <vt:lpstr>Séance 6 : Synthèse / Création</vt:lpstr>
      <vt:lpstr>Séance 7 : Restitution orale des créations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GYROPODE SEGWAY ENSEIGNEMENT D’EXPLORATION C.I.T.</dc:title>
  <dc:creator>Valued Acer Customer</dc:creator>
  <cp:lastModifiedBy>jean-michel</cp:lastModifiedBy>
  <cp:revision>32</cp:revision>
  <dcterms:created xsi:type="dcterms:W3CDTF">2012-05-20T12:09:32Z</dcterms:created>
  <dcterms:modified xsi:type="dcterms:W3CDTF">2010-05-24T12:53:20Z</dcterms:modified>
</cp:coreProperties>
</file>