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5" r:id="rId5"/>
    <p:sldId id="266" r:id="rId6"/>
    <p:sldId id="267" r:id="rId7"/>
    <p:sldId id="268" r:id="rId8"/>
    <p:sldId id="269" r:id="rId9"/>
    <p:sldId id="270" r:id="rId10"/>
    <p:sldId id="271" r:id="rId11"/>
    <p:sldId id="272" r:id="rId12"/>
    <p:sldId id="273" r:id="rId13"/>
    <p:sldId id="264" r:id="rId1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47F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05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65D9E-9A0B-4FD0-85DE-3CC14E32C86D}" type="datetimeFigureOut">
              <a:rPr lang="fr-FR" smtClean="0"/>
              <a:pPr/>
              <a:t>11/09/2011</a:t>
            </a:fld>
            <a:endParaRPr lang="fr-FR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E1490-74E3-4298-A3B4-33E744910BA8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65D9E-9A0B-4FD0-85DE-3CC14E32C86D}" type="datetimeFigureOut">
              <a:rPr lang="fr-FR" smtClean="0"/>
              <a:pPr/>
              <a:t>11/09/2011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E1490-74E3-4298-A3B4-33E744910BA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65D9E-9A0B-4FD0-85DE-3CC14E32C86D}" type="datetimeFigureOut">
              <a:rPr lang="fr-FR" smtClean="0"/>
              <a:pPr/>
              <a:t>11/09/2011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E1490-74E3-4298-A3B4-33E744910BA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65D9E-9A0B-4FD0-85DE-3CC14E32C86D}" type="datetimeFigureOut">
              <a:rPr lang="fr-FR" smtClean="0"/>
              <a:pPr/>
              <a:t>11/09/2011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E1490-74E3-4298-A3B4-33E744910BA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65D9E-9A0B-4FD0-85DE-3CC14E32C86D}" type="datetimeFigureOut">
              <a:rPr lang="fr-FR" smtClean="0"/>
              <a:pPr/>
              <a:t>11/09/2011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39E1490-74E3-4298-A3B4-33E744910BA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65D9E-9A0B-4FD0-85DE-3CC14E32C86D}" type="datetimeFigureOut">
              <a:rPr lang="fr-FR" smtClean="0"/>
              <a:pPr/>
              <a:t>11/09/2011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E1490-74E3-4298-A3B4-33E744910BA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65D9E-9A0B-4FD0-85DE-3CC14E32C86D}" type="datetimeFigureOut">
              <a:rPr lang="fr-FR" smtClean="0"/>
              <a:pPr/>
              <a:t>11/09/2011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E1490-74E3-4298-A3B4-33E744910BA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65D9E-9A0B-4FD0-85DE-3CC14E32C86D}" type="datetimeFigureOut">
              <a:rPr lang="fr-FR" smtClean="0"/>
              <a:pPr/>
              <a:t>11/09/2011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E1490-74E3-4298-A3B4-33E744910BA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65D9E-9A0B-4FD0-85DE-3CC14E32C86D}" type="datetimeFigureOut">
              <a:rPr lang="fr-FR" smtClean="0"/>
              <a:pPr/>
              <a:t>11/09/2011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E1490-74E3-4298-A3B4-33E744910BA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65D9E-9A0B-4FD0-85DE-3CC14E32C86D}" type="datetimeFigureOut">
              <a:rPr lang="fr-FR" smtClean="0"/>
              <a:pPr/>
              <a:t>11/09/2011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E1490-74E3-4298-A3B4-33E744910BA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fr-FR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Cliquez sur l'icône pour ajouter une image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65D9E-9A0B-4FD0-85DE-3CC14E32C86D}" type="datetimeFigureOut">
              <a:rPr lang="fr-FR" smtClean="0"/>
              <a:pPr/>
              <a:t>11/09/2011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E1490-74E3-4298-A3B4-33E744910BA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F065D9E-9A0B-4FD0-85DE-3CC14E32C86D}" type="datetimeFigureOut">
              <a:rPr lang="fr-FR" smtClean="0"/>
              <a:pPr/>
              <a:t>11/09/2011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39E1490-74E3-4298-A3B4-33E744910BA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re.jrc.ec.europa.eu/pvgis/apps4/pvest.php?lang=fr&amp;map=europe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Ressources/Equipements%20&#233;lectriques%20pour%20camping.pdf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Ressources/Equipements%20&#233;lectriques%20pour%20camping.pdf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Ressources/Doc-Panneau_solaire_Sunpower.pdf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467544" y="404664"/>
            <a:ext cx="8229600" cy="1553344"/>
          </a:xfrm>
        </p:spPr>
        <p:txBody>
          <a:bodyPr>
            <a:normAutofit/>
          </a:bodyPr>
          <a:lstStyle/>
          <a:p>
            <a:r>
              <a:rPr lang="fr-FR" dirty="0" smtClean="0">
                <a:solidFill>
                  <a:srgbClr val="FFC000"/>
                </a:solidFill>
              </a:rPr>
              <a:t>Panneau solaire pour camping-car</a:t>
            </a:r>
            <a:endParaRPr lang="fr-FR" dirty="0">
              <a:solidFill>
                <a:srgbClr val="FFC000"/>
              </a:solidFill>
            </a:endParaRPr>
          </a:p>
        </p:txBody>
      </p:sp>
      <p:pic>
        <p:nvPicPr>
          <p:cNvPr id="7" name="Image 6" descr="Sunpower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24128" y="2564904"/>
            <a:ext cx="3238500" cy="2047875"/>
          </a:xfrm>
          <a:prstGeom prst="rect">
            <a:avLst/>
          </a:prstGeom>
        </p:spPr>
      </p:pic>
      <p:pic>
        <p:nvPicPr>
          <p:cNvPr id="8" name="Image 7" descr="Camping-car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2276872"/>
            <a:ext cx="6305150" cy="4365104"/>
          </a:xfrm>
          <a:prstGeom prst="rect">
            <a:avLst/>
          </a:prstGeom>
        </p:spPr>
      </p:pic>
      <p:sp>
        <p:nvSpPr>
          <p:cNvPr id="10" name="Titre 1"/>
          <p:cNvSpPr txBox="1">
            <a:spLocks/>
          </p:cNvSpPr>
          <p:nvPr/>
        </p:nvSpPr>
        <p:spPr>
          <a:xfrm>
            <a:off x="6588224" y="4725144"/>
            <a:ext cx="2304256" cy="1129680"/>
          </a:xfrm>
          <a:prstGeom prst="rect">
            <a:avLst/>
          </a:prstGeo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all" spc="0" normalizeH="0" baseline="0" noProof="0" dirty="0" smtClean="0">
                <a:ln w="6350">
                  <a:noFill/>
                </a:ln>
                <a:solidFill>
                  <a:srgbClr val="FFC000"/>
                </a:soli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Activité N°2</a:t>
            </a:r>
            <a:endParaRPr kumimoji="0" lang="fr-FR" sz="3200" b="1" i="0" u="none" strike="noStrike" kern="1200" cap="all" spc="0" normalizeH="0" baseline="0" noProof="0" dirty="0">
              <a:ln w="6350">
                <a:noFill/>
              </a:ln>
              <a:solidFill>
                <a:srgbClr val="FFC000"/>
              </a:solidFill>
              <a:effectLst>
                <a:outerShdw blurRad="127000" dist="200000" dir="27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568952" cy="1143000"/>
          </a:xfrm>
        </p:spPr>
        <p:txBody>
          <a:bodyPr lIns="0" rIns="0">
            <a:noAutofit/>
          </a:bodyPr>
          <a:lstStyle/>
          <a:p>
            <a:r>
              <a:rPr lang="fr-FR" sz="3000" dirty="0" smtClean="0"/>
              <a:t>Partie 2 : Comment vérifier que le produit étudié est adapté à l’usage prévu ?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824536"/>
          </a:xfrm>
        </p:spPr>
        <p:txBody>
          <a:bodyPr>
            <a:normAutofit/>
          </a:bodyPr>
          <a:lstStyle/>
          <a:p>
            <a:pPr>
              <a:buFont typeface="Courier New" pitchFamily="49" charset="0"/>
              <a:buChar char="o"/>
            </a:pPr>
            <a:r>
              <a:rPr lang="fr-FR" sz="1600" dirty="0" smtClean="0"/>
              <a:t>2.3. Nous allons utiliser un utilitaire permettant de faire rapidement une estimation du potentiel solaire dans un contexte donné :</a:t>
            </a:r>
          </a:p>
          <a:p>
            <a:pPr lvl="1">
              <a:buFont typeface="Courier New" pitchFamily="49" charset="0"/>
              <a:buChar char="o"/>
            </a:pPr>
            <a:r>
              <a:rPr lang="fr-FR" sz="1400" dirty="0" smtClean="0"/>
              <a:t>calcul du rayonnement solaire en un point géographique ;</a:t>
            </a:r>
          </a:p>
          <a:p>
            <a:pPr lvl="1">
              <a:buFont typeface="Courier New" pitchFamily="49" charset="0"/>
              <a:buChar char="o"/>
            </a:pPr>
            <a:r>
              <a:rPr lang="fr-FR" sz="1400" dirty="0" smtClean="0"/>
              <a:t>calcul de l’énergie électrique restituée en fonction de plusieurs paramètres</a:t>
            </a:r>
            <a:r>
              <a:rPr lang="fr-FR" sz="1200" dirty="0" smtClean="0"/>
              <a:t>.</a:t>
            </a:r>
          </a:p>
          <a:p>
            <a:pPr>
              <a:buFont typeface="Courier New" pitchFamily="49" charset="0"/>
              <a:buChar char="o"/>
            </a:pPr>
            <a:endParaRPr lang="fr-FR" sz="1600" dirty="0" smtClean="0"/>
          </a:p>
          <a:p>
            <a:pPr>
              <a:buFont typeface="Courier New" pitchFamily="49" charset="0"/>
              <a:buChar char="o"/>
            </a:pPr>
            <a:r>
              <a:rPr lang="fr-FR" sz="1600" dirty="0" smtClean="0"/>
              <a:t>Cliquer sur le lien pour lancer le logiciel en ligne « </a:t>
            </a:r>
            <a:r>
              <a:rPr lang="fr-FR" sz="1600" dirty="0" smtClean="0">
                <a:hlinkClick r:id="rId2"/>
              </a:rPr>
              <a:t>PVGIS</a:t>
            </a:r>
            <a:r>
              <a:rPr lang="fr-FR" sz="1600" dirty="0" smtClean="0"/>
              <a:t> » et revenir sur cette page pour la suite des consignes.</a:t>
            </a:r>
          </a:p>
          <a:p>
            <a:pPr>
              <a:buFont typeface="Courier New" pitchFamily="49" charset="0"/>
              <a:buChar char="o"/>
            </a:pPr>
            <a:endParaRPr lang="fr-FR" sz="1600" dirty="0" smtClean="0"/>
          </a:p>
          <a:p>
            <a:pPr>
              <a:buFont typeface="Courier New" pitchFamily="49" charset="0"/>
              <a:buChar char="o"/>
            </a:pPr>
            <a:r>
              <a:rPr lang="fr-FR" sz="1600" dirty="0" smtClean="0"/>
              <a:t>2.4. Nous supposons que le camping car est stationné sur le boulevard de Jouvenel, devant le lycée. Sous la carte de PVGIS, dans l’onglet « </a:t>
            </a:r>
            <a:r>
              <a:rPr lang="fr-FR" sz="1600" dirty="0" err="1" smtClean="0"/>
              <a:t>Other</a:t>
            </a:r>
            <a:r>
              <a:rPr lang="fr-FR" sz="1600" dirty="0" smtClean="0"/>
              <a:t> </a:t>
            </a:r>
            <a:r>
              <a:rPr lang="fr-FR" sz="1600" dirty="0" err="1" smtClean="0"/>
              <a:t>maps</a:t>
            </a:r>
            <a:r>
              <a:rPr lang="fr-FR" sz="1600" dirty="0" smtClean="0"/>
              <a:t> », sélectionner « Normal </a:t>
            </a:r>
            <a:r>
              <a:rPr lang="fr-FR" sz="1600" dirty="0" err="1" smtClean="0"/>
              <a:t>map</a:t>
            </a:r>
            <a:r>
              <a:rPr lang="fr-FR" sz="1600" dirty="0" smtClean="0"/>
              <a:t> ». Positionner le repère à cet endroit précis en utilisant les fonctions zoom et déplacement du logiciel (pilotable avec la souris) ou bien saisir les coordonnées (45.16N, 1.523E) et cliquer sur « </a:t>
            </a:r>
            <a:r>
              <a:rPr lang="fr-FR" sz="1600" dirty="0" err="1" smtClean="0"/>
              <a:t>Search</a:t>
            </a:r>
            <a:r>
              <a:rPr lang="fr-FR" sz="1600" dirty="0" smtClean="0"/>
              <a:t> ».</a:t>
            </a:r>
          </a:p>
          <a:p>
            <a:pPr>
              <a:buFont typeface="Courier New" pitchFamily="49" charset="0"/>
              <a:buChar char="o"/>
            </a:pPr>
            <a:endParaRPr lang="fr-FR" sz="1600" dirty="0" smtClean="0"/>
          </a:p>
          <a:p>
            <a:pPr>
              <a:buFont typeface="Courier New" pitchFamily="49" charset="0"/>
              <a:buChar char="o"/>
            </a:pPr>
            <a:endParaRPr lang="fr-FR" sz="1600" dirty="0" smtClean="0"/>
          </a:p>
          <a:p>
            <a:pPr>
              <a:buFont typeface="Courier New" pitchFamily="49" charset="0"/>
              <a:buChar char="o"/>
            </a:pPr>
            <a:endParaRPr lang="fr-FR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bldLvl="2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568952" cy="1143000"/>
          </a:xfrm>
        </p:spPr>
        <p:txBody>
          <a:bodyPr lIns="0" rIns="0">
            <a:noAutofit/>
          </a:bodyPr>
          <a:lstStyle/>
          <a:p>
            <a:r>
              <a:rPr lang="fr-FR" sz="3000" dirty="0" smtClean="0"/>
              <a:t>Partie 2 : Comment vérifier que le produit étudié est adapté à l’usage prévu ?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824536"/>
          </a:xfrm>
        </p:spPr>
        <p:txBody>
          <a:bodyPr>
            <a:normAutofit/>
          </a:bodyPr>
          <a:lstStyle/>
          <a:p>
            <a:pPr>
              <a:buFont typeface="Courier New" pitchFamily="49" charset="0"/>
              <a:buChar char="o"/>
            </a:pPr>
            <a:r>
              <a:rPr lang="fr-FR" sz="1600" dirty="0" smtClean="0"/>
              <a:t>2.5. Nous allons comparer 3 cas de fonctionnement selon la position du panneau solaire sur le camping-car :</a:t>
            </a:r>
          </a:p>
          <a:p>
            <a:pPr lvl="1">
              <a:buFont typeface="Courier New" pitchFamily="49" charset="0"/>
              <a:buChar char="o"/>
            </a:pPr>
            <a:r>
              <a:rPr lang="fr-FR" sz="1400" dirty="0" smtClean="0"/>
              <a:t>a)- positionné sur le toit, à l’horizontale ; </a:t>
            </a:r>
          </a:p>
          <a:p>
            <a:pPr lvl="1">
              <a:buFont typeface="Courier New" pitchFamily="49" charset="0"/>
              <a:buChar char="o"/>
            </a:pPr>
            <a:r>
              <a:rPr lang="fr-FR" sz="1400" dirty="0" smtClean="0"/>
              <a:t>b)- positionné sur une paroi verticale ;</a:t>
            </a:r>
          </a:p>
          <a:p>
            <a:pPr lvl="1">
              <a:buFont typeface="Courier New" pitchFamily="49" charset="0"/>
              <a:buChar char="o"/>
            </a:pPr>
            <a:r>
              <a:rPr lang="fr-FR" sz="1400" dirty="0" smtClean="0"/>
              <a:t>c)- positionné de façon à suivre le soleil (</a:t>
            </a:r>
            <a:r>
              <a:rPr lang="fr-FR" sz="1400" dirty="0" err="1" smtClean="0"/>
              <a:t>tracking</a:t>
            </a:r>
            <a:r>
              <a:rPr lang="fr-FR" sz="1400" dirty="0" smtClean="0"/>
              <a:t>), cas de notre système</a:t>
            </a:r>
            <a:r>
              <a:rPr lang="fr-FR" sz="1200" dirty="0" smtClean="0"/>
              <a:t>.</a:t>
            </a:r>
          </a:p>
          <a:p>
            <a:pPr>
              <a:buFont typeface="Courier New" pitchFamily="49" charset="0"/>
              <a:buChar char="o"/>
            </a:pPr>
            <a:r>
              <a:rPr lang="fr-FR" sz="1600" dirty="0" smtClean="0"/>
              <a:t>Ces comparaisons seront faites pour deux saisons (hiver et été) afin de prendre en compte l’influence de la hauteur du soleil au dessus de l’horizon.</a:t>
            </a:r>
          </a:p>
          <a:p>
            <a:pPr>
              <a:buFont typeface="Courier New" pitchFamily="49" charset="0"/>
              <a:buChar char="o"/>
            </a:pPr>
            <a:endParaRPr lang="fr-FR" sz="1600" dirty="0" smtClean="0"/>
          </a:p>
          <a:p>
            <a:pPr>
              <a:buFont typeface="Courier New" pitchFamily="49" charset="0"/>
              <a:buChar char="o"/>
            </a:pPr>
            <a:r>
              <a:rPr lang="fr-FR" sz="1600" dirty="0" smtClean="0"/>
              <a:t>2.5.1. Pour cela vous devez sélectionner les paramètres suivants : </a:t>
            </a:r>
          </a:p>
          <a:p>
            <a:pPr lvl="1">
              <a:buFont typeface="Courier New" pitchFamily="49" charset="0"/>
              <a:buChar char="o"/>
            </a:pPr>
            <a:r>
              <a:rPr lang="fr-FR" sz="1400" b="1" dirty="0" smtClean="0"/>
              <a:t>PV </a:t>
            </a:r>
            <a:r>
              <a:rPr lang="fr-FR" sz="1400" b="1" dirty="0" err="1" smtClean="0"/>
              <a:t>technology</a:t>
            </a:r>
            <a:r>
              <a:rPr lang="fr-FR" sz="1400" b="1" dirty="0" smtClean="0"/>
              <a:t> </a:t>
            </a:r>
            <a:r>
              <a:rPr lang="fr-FR" sz="1400" dirty="0" smtClean="0"/>
              <a:t>: cristalline </a:t>
            </a:r>
            <a:r>
              <a:rPr lang="fr-FR" sz="1400" dirty="0" err="1" smtClean="0"/>
              <a:t>silicon</a:t>
            </a:r>
            <a:r>
              <a:rPr lang="fr-FR" sz="1400" dirty="0" smtClean="0"/>
              <a:t> (silicium cristallin).</a:t>
            </a:r>
          </a:p>
          <a:p>
            <a:pPr lvl="1">
              <a:buFont typeface="Courier New" pitchFamily="49" charset="0"/>
              <a:buChar char="o"/>
            </a:pPr>
            <a:r>
              <a:rPr lang="fr-FR" sz="1400" b="1" dirty="0" err="1" smtClean="0"/>
              <a:t>Peak</a:t>
            </a:r>
            <a:r>
              <a:rPr lang="fr-FR" sz="1400" b="1" dirty="0" smtClean="0"/>
              <a:t> PV power</a:t>
            </a:r>
            <a:r>
              <a:rPr lang="fr-FR" sz="1400" dirty="0" smtClean="0"/>
              <a:t> : puissance crête. Saisir la valeur trouvée question 2.1 exprimée en kW.</a:t>
            </a:r>
          </a:p>
          <a:p>
            <a:pPr lvl="1">
              <a:buFont typeface="Courier New" pitchFamily="49" charset="0"/>
              <a:buChar char="o"/>
            </a:pPr>
            <a:r>
              <a:rPr lang="fr-FR" sz="1400" b="1" dirty="0" smtClean="0"/>
              <a:t>Sloop</a:t>
            </a:r>
            <a:r>
              <a:rPr lang="fr-FR" sz="1400" dirty="0" smtClean="0"/>
              <a:t> : élévation. C’est l’inclinaison verticale du panneau en degrés : 0° pour l’horizontale, 90° pour la verticale. Sélectionner l’horizontale.</a:t>
            </a:r>
          </a:p>
          <a:p>
            <a:pPr lvl="1">
              <a:buFont typeface="Courier New" pitchFamily="49" charset="0"/>
              <a:buChar char="o"/>
            </a:pPr>
            <a:r>
              <a:rPr lang="fr-FR" sz="1400" b="1" dirty="0" err="1" smtClean="0"/>
              <a:t>Azimuth</a:t>
            </a:r>
            <a:r>
              <a:rPr lang="fr-FR" sz="1400" dirty="0" smtClean="0"/>
              <a:t> : C’est l’orientation horizontale du panneau en degrés. Le sud correspond à 0°, l’est à -90° et l’ouest à +90°. Sélectionner la direction sud.</a:t>
            </a:r>
            <a:endParaRPr lang="fr-FR" sz="1600" dirty="0"/>
          </a:p>
          <a:p>
            <a:pPr lvl="1">
              <a:buFont typeface="Courier New" pitchFamily="49" charset="0"/>
              <a:buChar char="o"/>
            </a:pPr>
            <a:r>
              <a:rPr lang="fr-FR" sz="1400" dirty="0" smtClean="0"/>
              <a:t>Cocher les cases : « </a:t>
            </a:r>
            <a:r>
              <a:rPr lang="fr-FR" sz="1400" b="1" dirty="0" smtClean="0"/>
              <a:t>2-axis </a:t>
            </a:r>
            <a:r>
              <a:rPr lang="fr-FR" sz="1400" b="1" dirty="0" err="1" smtClean="0"/>
              <a:t>tracking</a:t>
            </a:r>
            <a:r>
              <a:rPr lang="fr-FR" sz="1400" dirty="0" smtClean="0"/>
              <a:t> » et « </a:t>
            </a:r>
            <a:r>
              <a:rPr lang="fr-FR" sz="1400" b="1" dirty="0" smtClean="0"/>
              <a:t>web page</a:t>
            </a:r>
            <a:r>
              <a:rPr lang="fr-FR" sz="1400" dirty="0" smtClean="0"/>
              <a:t> ».</a:t>
            </a:r>
          </a:p>
          <a:p>
            <a:pPr>
              <a:buFont typeface="Courier New" pitchFamily="49" charset="0"/>
              <a:buChar char="o"/>
            </a:pPr>
            <a:r>
              <a:rPr lang="fr-FR" sz="1600" dirty="0" smtClean="0"/>
              <a:t>Lancer le calcul en cliquant sur le bouton « </a:t>
            </a:r>
            <a:r>
              <a:rPr lang="fr-FR" sz="1600" dirty="0" err="1" smtClean="0"/>
              <a:t>Calculate</a:t>
            </a:r>
            <a:r>
              <a:rPr lang="fr-FR" sz="1600" dirty="0" smtClean="0"/>
              <a:t> ».</a:t>
            </a:r>
          </a:p>
          <a:p>
            <a:pPr lvl="1">
              <a:buFont typeface="Courier New" pitchFamily="49" charset="0"/>
              <a:buChar char="o"/>
            </a:pPr>
            <a:endParaRPr lang="fr-FR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568952" cy="1143000"/>
          </a:xfrm>
        </p:spPr>
        <p:txBody>
          <a:bodyPr lIns="0" rIns="0">
            <a:noAutofit/>
          </a:bodyPr>
          <a:lstStyle/>
          <a:p>
            <a:r>
              <a:rPr lang="fr-FR" sz="3000" dirty="0" smtClean="0"/>
              <a:t>Partie 2 : Comment vérifier que le produit étudié est adapté à l’usage prévu ?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824536"/>
          </a:xfrm>
        </p:spPr>
        <p:txBody>
          <a:bodyPr>
            <a:normAutofit lnSpcReduction="10000"/>
          </a:bodyPr>
          <a:lstStyle/>
          <a:p>
            <a:pPr>
              <a:buFont typeface="Courier New" pitchFamily="49" charset="0"/>
              <a:buChar char="o"/>
            </a:pPr>
            <a:r>
              <a:rPr lang="fr-FR" sz="1600" dirty="0" smtClean="0"/>
              <a:t>2.5.2. Relever les valeurs de l’énergie électrique journalière en kWh (colonne E</a:t>
            </a:r>
            <a:r>
              <a:rPr lang="fr-FR" sz="1600" baseline="-25000" dirty="0" smtClean="0"/>
              <a:t>d</a:t>
            </a:r>
            <a:r>
              <a:rPr lang="fr-FR" sz="1600" dirty="0" smtClean="0"/>
              <a:t>) pour les mois de juillet et décembre, dans les 2 cas : panneau horizontal et </a:t>
            </a:r>
            <a:r>
              <a:rPr lang="fr-FR" sz="1600" dirty="0" err="1" smtClean="0"/>
              <a:t>tracking</a:t>
            </a:r>
            <a:r>
              <a:rPr lang="fr-FR" sz="1600" dirty="0" smtClean="0"/>
              <a:t>. Compléter les cases correspondantes du tableau </a:t>
            </a:r>
            <a:r>
              <a:rPr lang="fr-FR" sz="1600" dirty="0" smtClean="0"/>
              <a:t>2 (à coller dans la copie).</a:t>
            </a:r>
            <a:endParaRPr lang="fr-FR" sz="1600" dirty="0" smtClean="0"/>
          </a:p>
          <a:p>
            <a:pPr>
              <a:buFont typeface="Courier New" pitchFamily="49" charset="0"/>
              <a:buChar char="o"/>
            </a:pPr>
            <a:endParaRPr lang="fr-FR" sz="1600" dirty="0" smtClean="0"/>
          </a:p>
          <a:p>
            <a:pPr>
              <a:buFont typeface="Courier New" pitchFamily="49" charset="0"/>
              <a:buChar char="o"/>
            </a:pPr>
            <a:r>
              <a:rPr lang="fr-FR" sz="1600" dirty="0" smtClean="0"/>
              <a:t>2.5.3. Modifier la position du panneau pour le mettre à la verticale, plein sud. Relancer le calcul.</a:t>
            </a:r>
          </a:p>
          <a:p>
            <a:pPr>
              <a:buFont typeface="Courier New" pitchFamily="49" charset="0"/>
              <a:buChar char="o"/>
            </a:pPr>
            <a:endParaRPr lang="fr-FR" sz="1600" dirty="0" smtClean="0"/>
          </a:p>
          <a:p>
            <a:pPr>
              <a:buFont typeface="Courier New" pitchFamily="49" charset="0"/>
              <a:buChar char="o"/>
            </a:pPr>
            <a:r>
              <a:rPr lang="fr-FR" sz="1600" dirty="0" smtClean="0"/>
              <a:t>2.5.4. Relever les valeurs de l’énergie électrique journalière en kWh (colonne E</a:t>
            </a:r>
            <a:r>
              <a:rPr lang="fr-FR" sz="1600" baseline="-25000" dirty="0" smtClean="0"/>
              <a:t>d</a:t>
            </a:r>
            <a:r>
              <a:rPr lang="fr-FR" sz="1600" dirty="0" smtClean="0"/>
              <a:t>) pour les mois de juillet et décembre. Compléter les cases correspondantes du tableau 2.</a:t>
            </a:r>
          </a:p>
          <a:p>
            <a:pPr>
              <a:buFont typeface="Courier New" pitchFamily="49" charset="0"/>
              <a:buChar char="o"/>
            </a:pPr>
            <a:endParaRPr lang="fr-FR" sz="1600" dirty="0" smtClean="0"/>
          </a:p>
          <a:p>
            <a:pPr>
              <a:buFont typeface="Courier New" pitchFamily="49" charset="0"/>
              <a:buChar char="o"/>
            </a:pPr>
            <a:r>
              <a:rPr lang="fr-FR" sz="1600" dirty="0" smtClean="0"/>
              <a:t>2.6. Comparer les différents cas d’utilisation envisagés. En déduire l’intérêt du système de suivi (</a:t>
            </a:r>
            <a:r>
              <a:rPr lang="fr-FR" sz="1600" dirty="0" err="1" smtClean="0"/>
              <a:t>tracking</a:t>
            </a:r>
            <a:r>
              <a:rPr lang="fr-FR" sz="1600" dirty="0" smtClean="0"/>
              <a:t>), selon la saison. Rédiger </a:t>
            </a:r>
            <a:r>
              <a:rPr lang="fr-FR" sz="1600" dirty="0" smtClean="0"/>
              <a:t>votre réponse sur la copie.</a:t>
            </a:r>
            <a:endParaRPr lang="fr-FR" sz="1600" dirty="0" smtClean="0"/>
          </a:p>
          <a:p>
            <a:pPr>
              <a:buFont typeface="Courier New" pitchFamily="49" charset="0"/>
              <a:buChar char="o"/>
            </a:pPr>
            <a:endParaRPr lang="fr-FR" sz="1600" dirty="0" smtClean="0"/>
          </a:p>
          <a:p>
            <a:pPr>
              <a:buFont typeface="Courier New" pitchFamily="49" charset="0"/>
              <a:buChar char="o"/>
            </a:pPr>
            <a:r>
              <a:rPr lang="fr-FR" sz="1600" dirty="0" smtClean="0"/>
              <a:t>2.7. Comparer l’énergie journalière récupérable au résultat de la question 1.6. Le </a:t>
            </a:r>
            <a:r>
              <a:rPr lang="fr-FR" sz="1600" dirty="0" err="1" smtClean="0"/>
              <a:t>Sunpower</a:t>
            </a:r>
            <a:r>
              <a:rPr lang="fr-FR" sz="1600" dirty="0" smtClean="0"/>
              <a:t> permet-il de couvrir les besoins de l’usager type ? Argumenter la réponse.</a:t>
            </a:r>
          </a:p>
          <a:p>
            <a:pPr>
              <a:buFont typeface="Courier New" pitchFamily="49" charset="0"/>
              <a:buChar char="o"/>
            </a:pPr>
            <a:endParaRPr lang="fr-FR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bldLvl="2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467544" y="404664"/>
            <a:ext cx="8229600" cy="1584176"/>
          </a:xfrm>
        </p:spPr>
        <p:txBody>
          <a:bodyPr>
            <a:normAutofit/>
          </a:bodyPr>
          <a:lstStyle/>
          <a:p>
            <a:r>
              <a:rPr lang="fr-FR" sz="4000" dirty="0" smtClean="0">
                <a:solidFill>
                  <a:srgbClr val="FFC000"/>
                </a:solidFill>
              </a:rPr>
              <a:t>Panneau solaire pour camping-car</a:t>
            </a:r>
            <a:endParaRPr lang="fr-FR" sz="4000" dirty="0">
              <a:solidFill>
                <a:srgbClr val="FFC000"/>
              </a:solidFill>
            </a:endParaRPr>
          </a:p>
        </p:txBody>
      </p:sp>
      <p:pic>
        <p:nvPicPr>
          <p:cNvPr id="7" name="Image 6" descr="Sunpower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24128" y="2564904"/>
            <a:ext cx="3238500" cy="2047875"/>
          </a:xfrm>
          <a:prstGeom prst="rect">
            <a:avLst/>
          </a:prstGeom>
        </p:spPr>
      </p:pic>
      <p:pic>
        <p:nvPicPr>
          <p:cNvPr id="8" name="Image 7" descr="Camping-car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2276872"/>
            <a:ext cx="6305150" cy="4365104"/>
          </a:xfrm>
          <a:prstGeom prst="rect">
            <a:avLst/>
          </a:prstGeom>
        </p:spPr>
      </p:pic>
      <p:sp>
        <p:nvSpPr>
          <p:cNvPr id="5" name="Titre 1"/>
          <p:cNvSpPr txBox="1">
            <a:spLocks/>
          </p:cNvSpPr>
          <p:nvPr/>
        </p:nvSpPr>
        <p:spPr>
          <a:xfrm>
            <a:off x="539552" y="3861048"/>
            <a:ext cx="8229600" cy="864096"/>
          </a:xfrm>
          <a:prstGeom prst="rect">
            <a:avLst/>
          </a:prstGeo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1" i="0" u="none" strike="noStrike" kern="1200" cap="all" spc="0" normalizeH="0" baseline="0" noProof="0" dirty="0" smtClean="0">
                <a:ln w="6350">
                  <a:noFill/>
                </a:ln>
                <a:solidFill>
                  <a:srgbClr val="FFC000"/>
                </a:soli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Fin de l’activité N°2</a:t>
            </a:r>
            <a:endParaRPr kumimoji="0" lang="fr-FR" sz="3600" b="1" i="0" u="none" strike="noStrike" kern="1200" cap="all" spc="0" normalizeH="0" baseline="0" noProof="0" dirty="0">
              <a:ln w="6350">
                <a:noFill/>
              </a:ln>
              <a:solidFill>
                <a:srgbClr val="FFC000"/>
              </a:solidFill>
              <a:effectLst>
                <a:outerShdw blurRad="127000" dist="200000" dir="27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500"/>
                            </p:stCondLst>
                            <p:childTnLst>
                              <p:par>
                                <p:cTn id="1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Thèmes et activités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Font typeface="Courier New" pitchFamily="49" charset="0"/>
              <a:buChar char="o"/>
            </a:pPr>
            <a:r>
              <a:rPr lang="fr-FR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Thèmes abordés à travers ce système :</a:t>
            </a:r>
            <a:endParaRPr lang="fr-FR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0">
              <a:buFont typeface="Courier New" pitchFamily="49" charset="0"/>
              <a:buChar char="o"/>
            </a:pPr>
            <a:r>
              <a:rPr lang="fr-FR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La Mobilité</a:t>
            </a:r>
          </a:p>
          <a:p>
            <a:pPr lvl="0">
              <a:buFont typeface="Courier New" pitchFamily="49" charset="0"/>
              <a:buChar char="o"/>
            </a:pPr>
            <a:r>
              <a:rPr lang="fr-FR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L’Habitat</a:t>
            </a:r>
          </a:p>
          <a:p>
            <a:pPr lvl="0">
              <a:buFont typeface="Courier New" pitchFamily="49" charset="0"/>
              <a:buChar char="o"/>
            </a:pPr>
            <a:r>
              <a:rPr lang="fr-FR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L’Energie</a:t>
            </a:r>
          </a:p>
          <a:p>
            <a:pPr lvl="0">
              <a:buFont typeface="Courier New" pitchFamily="49" charset="0"/>
              <a:buChar char="o"/>
            </a:pPr>
            <a:endParaRPr lang="fr-FR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0">
              <a:buFont typeface="Courier New" pitchFamily="49" charset="0"/>
              <a:buChar char="o"/>
            </a:pPr>
            <a:endParaRPr lang="fr-FR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0">
              <a:buFont typeface="Courier New" pitchFamily="49" charset="0"/>
              <a:buChar char="o"/>
            </a:pPr>
            <a:r>
              <a:rPr lang="fr-FR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Activités durant le TP :</a:t>
            </a:r>
            <a:endParaRPr lang="fr-FR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0">
              <a:buFont typeface="Courier New" pitchFamily="49" charset="0"/>
              <a:buChar char="o"/>
            </a:pPr>
            <a:endParaRPr lang="fr-FR" u="sng" dirty="0" smtClean="0"/>
          </a:p>
          <a:p>
            <a:pPr lvl="0">
              <a:buFont typeface="Courier New" pitchFamily="49" charset="0"/>
              <a:buChar char="o"/>
            </a:pPr>
            <a:r>
              <a:rPr lang="fr-FR" u="sng" dirty="0" smtClean="0"/>
              <a:t>Approfondir la culture technologique</a:t>
            </a:r>
            <a:endParaRPr lang="fr-FR" dirty="0" smtClean="0"/>
          </a:p>
          <a:p>
            <a:pPr lvl="0">
              <a:buFont typeface="Courier New" pitchFamily="49" charset="0"/>
              <a:buChar char="o"/>
            </a:pPr>
            <a:r>
              <a:rPr lang="fr-FR" dirty="0" smtClean="0"/>
              <a:t>Caractériser les fonctions d’un système technique.</a:t>
            </a:r>
          </a:p>
          <a:p>
            <a:pPr lvl="0">
              <a:buFont typeface="Courier New" pitchFamily="49" charset="0"/>
              <a:buChar char="o"/>
            </a:pPr>
            <a:endParaRPr lang="fr-FR" u="sng" dirty="0" smtClean="0"/>
          </a:p>
          <a:p>
            <a:pPr lvl="0">
              <a:buFont typeface="Courier New" pitchFamily="49" charset="0"/>
              <a:buChar char="o"/>
            </a:pPr>
            <a:r>
              <a:rPr lang="fr-FR" u="sng" dirty="0" smtClean="0"/>
              <a:t>Simuler, mesurer un comportement</a:t>
            </a:r>
            <a:endParaRPr lang="fr-FR" dirty="0" smtClean="0"/>
          </a:p>
          <a:p>
            <a:pPr lvl="0">
              <a:buFont typeface="Courier New" pitchFamily="49" charset="0"/>
              <a:buChar char="o"/>
            </a:pPr>
            <a:r>
              <a:rPr lang="fr-FR" dirty="0" smtClean="0"/>
              <a:t>Simuler le comportement d’un système technique à partir de l’évolution d’un paramètre d’entrée ou de sortie.</a:t>
            </a:r>
          </a:p>
          <a:p>
            <a:pPr lvl="0">
              <a:buFont typeface="Courier New" pitchFamily="49" charset="0"/>
              <a:buChar char="o"/>
            </a:pPr>
            <a:endParaRPr lang="fr-FR" b="1" dirty="0" smtClean="0"/>
          </a:p>
          <a:p>
            <a:pPr lvl="0">
              <a:buFont typeface="Courier New" pitchFamily="49" charset="0"/>
              <a:buChar char="o"/>
            </a:pPr>
            <a:endParaRPr lang="fr-FR" b="1" dirty="0" smtClean="0"/>
          </a:p>
          <a:p>
            <a:pPr lvl="0">
              <a:buFont typeface="Courier New" pitchFamily="49" charset="0"/>
              <a:buChar char="o"/>
            </a:pPr>
            <a:r>
              <a:rPr lang="fr-FR" b="1" dirty="0" smtClean="0"/>
              <a:t>Problématique :</a:t>
            </a:r>
            <a:endParaRPr lang="fr-FR" dirty="0" smtClean="0"/>
          </a:p>
          <a:p>
            <a:pPr lvl="0">
              <a:buFont typeface="Courier New" pitchFamily="49" charset="0"/>
              <a:buChar char="o"/>
            </a:pPr>
            <a:r>
              <a:rPr lang="fr-FR" b="1" dirty="0" smtClean="0">
                <a:solidFill>
                  <a:srgbClr val="FF0000"/>
                </a:solidFill>
              </a:rPr>
              <a:t>Le produit « </a:t>
            </a:r>
            <a:r>
              <a:rPr lang="fr-FR" b="1" dirty="0" err="1" smtClean="0">
                <a:solidFill>
                  <a:srgbClr val="FF0000"/>
                </a:solidFill>
              </a:rPr>
              <a:t>Sunpower</a:t>
            </a:r>
            <a:r>
              <a:rPr lang="fr-FR" b="1" dirty="0" smtClean="0">
                <a:solidFill>
                  <a:srgbClr val="FF0000"/>
                </a:solidFill>
              </a:rPr>
              <a:t> Phénix » est-il parfaitement adapté et optimisé pour l’usage prévu ?</a:t>
            </a:r>
            <a:endParaRPr lang="fr-FR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Partie 1 : Comment peut-on quantifier le besoin en énergie ?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824536"/>
          </a:xfrm>
        </p:spPr>
        <p:txBody>
          <a:bodyPr>
            <a:normAutofit fontScale="85000" lnSpcReduction="10000"/>
          </a:bodyPr>
          <a:lstStyle/>
          <a:p>
            <a:pPr>
              <a:buFont typeface="Courier New" pitchFamily="49" charset="0"/>
              <a:buChar char="o"/>
            </a:pPr>
            <a:r>
              <a:rPr lang="fr-FR" sz="2000" dirty="0" smtClean="0"/>
              <a:t>Pour définir la consommation d’énergie dans un camping-car, on se base sur des durées moyennes d’utilisation des équipements établies statistiquement par enquête auprès des usagers. Ces durées sont indiquées dans le tableau. </a:t>
            </a:r>
          </a:p>
          <a:p>
            <a:pPr>
              <a:buFont typeface="Courier New" pitchFamily="49" charset="0"/>
              <a:buChar char="o"/>
            </a:pPr>
            <a:endParaRPr lang="fr-FR" sz="2000" dirty="0" smtClean="0"/>
          </a:p>
          <a:p>
            <a:pPr>
              <a:buFont typeface="Courier New" pitchFamily="49" charset="0"/>
              <a:buChar char="o"/>
            </a:pPr>
            <a:endParaRPr lang="fr-FR" sz="2000" dirty="0" smtClean="0"/>
          </a:p>
          <a:p>
            <a:pPr>
              <a:buFont typeface="Courier New" pitchFamily="49" charset="0"/>
              <a:buChar char="o"/>
            </a:pPr>
            <a:endParaRPr lang="fr-FR" sz="2000" dirty="0" smtClean="0"/>
          </a:p>
          <a:p>
            <a:pPr>
              <a:buFont typeface="Courier New" pitchFamily="49" charset="0"/>
              <a:buChar char="o"/>
            </a:pPr>
            <a:endParaRPr lang="fr-FR" sz="2000" dirty="0" smtClean="0"/>
          </a:p>
          <a:p>
            <a:pPr>
              <a:buFont typeface="Courier New" pitchFamily="49" charset="0"/>
              <a:buChar char="o"/>
            </a:pPr>
            <a:endParaRPr lang="fr-FR" sz="2000" dirty="0" smtClean="0"/>
          </a:p>
          <a:p>
            <a:pPr>
              <a:buFont typeface="Courier New" pitchFamily="49" charset="0"/>
              <a:buChar char="o"/>
            </a:pPr>
            <a:endParaRPr lang="fr-FR" sz="2000" dirty="0" smtClean="0"/>
          </a:p>
          <a:p>
            <a:pPr>
              <a:buFont typeface="Courier New" pitchFamily="49" charset="0"/>
              <a:buChar char="o"/>
            </a:pPr>
            <a:endParaRPr lang="fr-FR" sz="2000" dirty="0" smtClean="0"/>
          </a:p>
          <a:p>
            <a:pPr>
              <a:buFont typeface="Courier New" pitchFamily="49" charset="0"/>
              <a:buChar char="o"/>
            </a:pPr>
            <a:endParaRPr lang="fr-FR" sz="2000" dirty="0" smtClean="0"/>
          </a:p>
          <a:p>
            <a:pPr>
              <a:buFont typeface="Courier New" pitchFamily="49" charset="0"/>
              <a:buChar char="o"/>
            </a:pPr>
            <a:endParaRPr lang="fr-FR" sz="2000" dirty="0" smtClean="0"/>
          </a:p>
          <a:p>
            <a:pPr>
              <a:buFont typeface="Courier New" pitchFamily="49" charset="0"/>
              <a:buChar char="o"/>
            </a:pPr>
            <a:endParaRPr lang="fr-FR" sz="2000" dirty="0" smtClean="0"/>
          </a:p>
          <a:p>
            <a:pPr>
              <a:buFont typeface="Courier New" pitchFamily="49" charset="0"/>
              <a:buChar char="o"/>
            </a:pPr>
            <a:endParaRPr lang="fr-FR" sz="2000" dirty="0" smtClean="0"/>
          </a:p>
          <a:p>
            <a:pPr>
              <a:buFont typeface="Courier New" pitchFamily="49" charset="0"/>
              <a:buChar char="o"/>
            </a:pPr>
            <a:endParaRPr lang="fr-FR" sz="2000" dirty="0" smtClean="0"/>
          </a:p>
          <a:p>
            <a:pPr>
              <a:buFont typeface="Courier New" pitchFamily="49" charset="0"/>
              <a:buChar char="o"/>
            </a:pPr>
            <a:r>
              <a:rPr lang="fr-FR" sz="2000" dirty="0" smtClean="0"/>
              <a:t>La partie éclairage comprend un éclairage principal (tube fluorescent) et des éclairages d’appoint localisés (lampes à filament ou à LED).</a:t>
            </a:r>
            <a:endParaRPr lang="fr-FR" sz="2000" dirty="0"/>
          </a:p>
        </p:txBody>
      </p:sp>
      <p:graphicFrame>
        <p:nvGraphicFramePr>
          <p:cNvPr id="4" name="Tableau 3"/>
          <p:cNvGraphicFramePr>
            <a:graphicFrameLocks noGrp="1"/>
          </p:cNvGraphicFramePr>
          <p:nvPr/>
        </p:nvGraphicFramePr>
        <p:xfrm>
          <a:off x="1835696" y="2492896"/>
          <a:ext cx="6096000" cy="3289224"/>
        </p:xfrm>
        <a:graphic>
          <a:graphicData uri="http://schemas.openxmlformats.org/drawingml/2006/table">
            <a:tbl>
              <a:tblPr/>
              <a:tblGrid>
                <a:gridCol w="1318293"/>
                <a:gridCol w="585122"/>
                <a:gridCol w="1018654"/>
                <a:gridCol w="1107720"/>
                <a:gridCol w="958491"/>
                <a:gridCol w="1107720"/>
              </a:tblGrid>
              <a:tr h="3581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>
                          <a:latin typeface="Calibri"/>
                          <a:ea typeface="Calibri"/>
                          <a:cs typeface="Times New Roman"/>
                        </a:rPr>
                        <a:t>Appareils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 err="1">
                          <a:latin typeface="Calibri"/>
                          <a:ea typeface="Calibri"/>
                          <a:cs typeface="Times New Roman"/>
                        </a:rPr>
                        <a:t>Nbre</a:t>
                      </a:r>
                      <a:endParaRPr lang="fr-FR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Puissance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(W)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Courant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(A)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Durée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(h)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Consommation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(Ah)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81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>
                          <a:latin typeface="Calibri"/>
                          <a:ea typeface="Calibri"/>
                          <a:cs typeface="Times New Roman"/>
                        </a:rPr>
                        <a:t>Tube fluorescent (néon)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7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Lampes à filament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7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Lampes à LED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7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Pompe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81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Télévision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(TNT par satellite)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7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Ventilation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81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Réfrigérateur (ambiance 25°C)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(Ah/h)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24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788">
                <a:tc rowSpan="2"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Total journalier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Avec lampes à filament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03" marR="637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788">
                <a:tc gridSpan="3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Avec lampes à LED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03" marR="637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Ellipse 4"/>
          <p:cNvSpPr/>
          <p:nvPr/>
        </p:nvSpPr>
        <p:spPr>
          <a:xfrm>
            <a:off x="5724128" y="2348880"/>
            <a:ext cx="1296144" cy="295232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llipse 5"/>
          <p:cNvSpPr/>
          <p:nvPr/>
        </p:nvSpPr>
        <p:spPr>
          <a:xfrm>
            <a:off x="1835696" y="2780928"/>
            <a:ext cx="1296144" cy="57606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Ellipse 6"/>
          <p:cNvSpPr/>
          <p:nvPr/>
        </p:nvSpPr>
        <p:spPr>
          <a:xfrm>
            <a:off x="1835696" y="3284984"/>
            <a:ext cx="1296144" cy="57606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 animBg="1"/>
      <p:bldP spid="5" grpId="1" animBg="1"/>
      <p:bldP spid="6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Partie 1 : Comment peut-on quantifier le besoin en énergie ?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824536"/>
          </a:xfrm>
        </p:spPr>
        <p:txBody>
          <a:bodyPr>
            <a:normAutofit/>
          </a:bodyPr>
          <a:lstStyle/>
          <a:p>
            <a:pPr>
              <a:buFont typeface="Courier New" pitchFamily="49" charset="0"/>
              <a:buChar char="o"/>
            </a:pPr>
            <a:r>
              <a:rPr lang="fr-FR" sz="1600" dirty="0" smtClean="0"/>
              <a:t>1.1. A partir des indications de la documentation « </a:t>
            </a:r>
            <a:r>
              <a:rPr lang="fr-FR" sz="1600" dirty="0" smtClean="0">
                <a:hlinkClick r:id="rId2" action="ppaction://hlinkfile"/>
              </a:rPr>
              <a:t>Equipements électriques pour camping-car</a:t>
            </a:r>
            <a:r>
              <a:rPr lang="fr-FR" sz="1600" dirty="0" smtClean="0"/>
              <a:t> », compléter les cases jaunes du tableau 1 (puissance ou courant). Utiliser le </a:t>
            </a:r>
            <a:r>
              <a:rPr lang="fr-FR" sz="1600" dirty="0" smtClean="0"/>
              <a:t>tableau du document papier à coller dans la copie.</a:t>
            </a:r>
            <a:endParaRPr lang="fr-FR" sz="1600" dirty="0" smtClean="0"/>
          </a:p>
        </p:txBody>
      </p:sp>
      <p:graphicFrame>
        <p:nvGraphicFramePr>
          <p:cNvPr id="4" name="Tableau 3"/>
          <p:cNvGraphicFramePr>
            <a:graphicFrameLocks noGrp="1"/>
          </p:cNvGraphicFramePr>
          <p:nvPr/>
        </p:nvGraphicFramePr>
        <p:xfrm>
          <a:off x="1835696" y="2492896"/>
          <a:ext cx="6096000" cy="3289224"/>
        </p:xfrm>
        <a:graphic>
          <a:graphicData uri="http://schemas.openxmlformats.org/drawingml/2006/table">
            <a:tbl>
              <a:tblPr/>
              <a:tblGrid>
                <a:gridCol w="1318293"/>
                <a:gridCol w="585122"/>
                <a:gridCol w="1018654"/>
                <a:gridCol w="1107720"/>
                <a:gridCol w="958491"/>
                <a:gridCol w="1107720"/>
              </a:tblGrid>
              <a:tr h="3581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>
                          <a:latin typeface="Calibri"/>
                          <a:ea typeface="Calibri"/>
                          <a:cs typeface="Times New Roman"/>
                        </a:rPr>
                        <a:t>Appareils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 err="1">
                          <a:latin typeface="Calibri"/>
                          <a:ea typeface="Calibri"/>
                          <a:cs typeface="Times New Roman"/>
                        </a:rPr>
                        <a:t>Nbre</a:t>
                      </a:r>
                      <a:endParaRPr lang="fr-FR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Puissance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(W)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Courant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(A)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Durée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(h)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Consommation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(Ah)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81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Tube fluorescent (néon)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7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Lampes à filament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7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Lampes à LED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7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Pompe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81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Télévision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(TNT par satellite)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7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Ventilation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81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Réfrigérateur (ambiance 25°C)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(Ah/h)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24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788">
                <a:tc rowSpan="2"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Total journalier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Avec lampes à filament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03" marR="637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788">
                <a:tc gridSpan="3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Avec lampes à LED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03" marR="637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Partie 1 : Comment peut-on quantifier le besoin en énergie ?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824536"/>
          </a:xfrm>
        </p:spPr>
        <p:txBody>
          <a:bodyPr>
            <a:normAutofit/>
          </a:bodyPr>
          <a:lstStyle/>
          <a:p>
            <a:pPr>
              <a:buFont typeface="Courier New" pitchFamily="49" charset="0"/>
              <a:buChar char="o"/>
            </a:pPr>
            <a:r>
              <a:rPr lang="fr-FR" sz="1600" dirty="0" smtClean="0"/>
              <a:t>1.2. Compléter la colonne « courant » en appliquant la formule      </a:t>
            </a:r>
            <a:r>
              <a:rPr lang="fr-FR" sz="1600" b="1" dirty="0" smtClean="0">
                <a:solidFill>
                  <a:srgbClr val="FF0000"/>
                </a:solidFill>
              </a:rPr>
              <a:t>I = P / U </a:t>
            </a:r>
            <a:r>
              <a:rPr lang="fr-FR" sz="1600" dirty="0" smtClean="0"/>
              <a:t>		avec </a:t>
            </a:r>
            <a:r>
              <a:rPr lang="fr-FR" sz="1600" b="1" dirty="0" smtClean="0">
                <a:solidFill>
                  <a:srgbClr val="002060"/>
                </a:solidFill>
              </a:rPr>
              <a:t>U = 12 V </a:t>
            </a:r>
            <a:r>
              <a:rPr lang="fr-FR" sz="1600" dirty="0" smtClean="0"/>
              <a:t>(tension de la batterie).</a:t>
            </a:r>
          </a:p>
        </p:txBody>
      </p:sp>
      <p:graphicFrame>
        <p:nvGraphicFramePr>
          <p:cNvPr id="4" name="Tableau 3"/>
          <p:cNvGraphicFramePr>
            <a:graphicFrameLocks noGrp="1"/>
          </p:cNvGraphicFramePr>
          <p:nvPr/>
        </p:nvGraphicFramePr>
        <p:xfrm>
          <a:off x="1835696" y="2492896"/>
          <a:ext cx="6096000" cy="3289224"/>
        </p:xfrm>
        <a:graphic>
          <a:graphicData uri="http://schemas.openxmlformats.org/drawingml/2006/table">
            <a:tbl>
              <a:tblPr/>
              <a:tblGrid>
                <a:gridCol w="1318293"/>
                <a:gridCol w="585122"/>
                <a:gridCol w="1018654"/>
                <a:gridCol w="1107720"/>
                <a:gridCol w="958491"/>
                <a:gridCol w="1107720"/>
              </a:tblGrid>
              <a:tr h="3581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>
                          <a:latin typeface="Calibri"/>
                          <a:ea typeface="Calibri"/>
                          <a:cs typeface="Times New Roman"/>
                        </a:rPr>
                        <a:t>Appareils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 err="1">
                          <a:latin typeface="Calibri"/>
                          <a:ea typeface="Calibri"/>
                          <a:cs typeface="Times New Roman"/>
                        </a:rPr>
                        <a:t>Nbre</a:t>
                      </a:r>
                      <a:endParaRPr lang="fr-FR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>
                          <a:latin typeface="Calibri"/>
                          <a:ea typeface="Calibri"/>
                          <a:cs typeface="Times New Roman"/>
                        </a:rPr>
                        <a:t>Puissance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>
                          <a:latin typeface="Calibri"/>
                          <a:ea typeface="Calibri"/>
                          <a:cs typeface="Times New Roman"/>
                        </a:rPr>
                        <a:t>(W)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Courant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(A)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Durée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(h)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Consommation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(Ah)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81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Tube fluorescent (néon)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 smtClean="0">
                          <a:latin typeface="Calibri"/>
                          <a:ea typeface="Calibri"/>
                          <a:cs typeface="Times New Roman"/>
                        </a:rPr>
                        <a:t>?</a:t>
                      </a:r>
                      <a:endParaRPr lang="fr-FR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47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7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Lampes à filament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 smtClean="0">
                          <a:latin typeface="Calibri"/>
                          <a:ea typeface="Calibri"/>
                          <a:cs typeface="Times New Roman"/>
                        </a:rPr>
                        <a:t>?</a:t>
                      </a:r>
                      <a:endParaRPr lang="fr-FR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47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7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Lampes à LED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 smtClean="0">
                          <a:latin typeface="Calibri"/>
                          <a:ea typeface="Calibri"/>
                          <a:cs typeface="Times New Roman"/>
                        </a:rPr>
                        <a:t>?</a:t>
                      </a:r>
                      <a:endParaRPr lang="fr-FR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47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7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Pompe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81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Télévision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(TNT par satellite)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 smtClean="0">
                          <a:latin typeface="Calibri"/>
                          <a:ea typeface="Calibri"/>
                          <a:cs typeface="Times New Roman"/>
                        </a:rPr>
                        <a:t>?</a:t>
                      </a:r>
                      <a:endParaRPr lang="fr-FR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47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7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Ventilation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 smtClean="0">
                          <a:latin typeface="Calibri"/>
                          <a:ea typeface="Calibri"/>
                          <a:cs typeface="Times New Roman"/>
                        </a:rPr>
                        <a:t>?</a:t>
                      </a:r>
                      <a:endParaRPr lang="fr-FR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47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81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Réfrigérateur (ambiance 25°C)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(Ah/h)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24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788">
                <a:tc rowSpan="2"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>
                          <a:latin typeface="Calibri"/>
                          <a:ea typeface="Calibri"/>
                          <a:cs typeface="Times New Roman"/>
                        </a:rPr>
                        <a:t>Total journalier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Avec lampes à filament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03" marR="637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788">
                <a:tc gridSpan="3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Avec lampes à LED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03" marR="637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Partie 1 : Comment peut-on quantifier le besoin en énergie ?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824536"/>
          </a:xfrm>
        </p:spPr>
        <p:txBody>
          <a:bodyPr>
            <a:normAutofit/>
          </a:bodyPr>
          <a:lstStyle/>
          <a:p>
            <a:pPr>
              <a:buFont typeface="Courier New" pitchFamily="49" charset="0"/>
              <a:buChar char="o"/>
            </a:pPr>
            <a:r>
              <a:rPr lang="fr-FR" sz="1600" dirty="0" smtClean="0"/>
              <a:t>1.3. Compléter la colonne « consommation » obtenue en faisant le produit du courant par le temps d’utilisation.</a:t>
            </a:r>
          </a:p>
        </p:txBody>
      </p:sp>
      <p:graphicFrame>
        <p:nvGraphicFramePr>
          <p:cNvPr id="4" name="Tableau 3"/>
          <p:cNvGraphicFramePr>
            <a:graphicFrameLocks noGrp="1"/>
          </p:cNvGraphicFramePr>
          <p:nvPr/>
        </p:nvGraphicFramePr>
        <p:xfrm>
          <a:off x="1835696" y="2492896"/>
          <a:ext cx="6096000" cy="3289224"/>
        </p:xfrm>
        <a:graphic>
          <a:graphicData uri="http://schemas.openxmlformats.org/drawingml/2006/table">
            <a:tbl>
              <a:tblPr/>
              <a:tblGrid>
                <a:gridCol w="1318293"/>
                <a:gridCol w="585122"/>
                <a:gridCol w="1018654"/>
                <a:gridCol w="1107720"/>
                <a:gridCol w="958491"/>
                <a:gridCol w="1107720"/>
              </a:tblGrid>
              <a:tr h="3581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>
                          <a:latin typeface="Calibri"/>
                          <a:ea typeface="Calibri"/>
                          <a:cs typeface="Times New Roman"/>
                        </a:rPr>
                        <a:t>Appareils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 err="1">
                          <a:latin typeface="Calibri"/>
                          <a:ea typeface="Calibri"/>
                          <a:cs typeface="Times New Roman"/>
                        </a:rPr>
                        <a:t>Nbre</a:t>
                      </a:r>
                      <a:endParaRPr lang="fr-FR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Puissance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(W)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Courant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(A)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Durée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(h)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Consommation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(Ah)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81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Tube fluorescent (néon)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 smtClean="0">
                          <a:latin typeface="Calibri"/>
                          <a:ea typeface="Calibri"/>
                          <a:cs typeface="Times New Roman"/>
                        </a:rPr>
                        <a:t>?</a:t>
                      </a:r>
                      <a:endParaRPr lang="fr-FR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47F1"/>
                    </a:solidFill>
                  </a:tcPr>
                </a:tc>
              </a:tr>
              <a:tr h="2677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Lampes à filament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 smtClean="0">
                          <a:latin typeface="Calibri"/>
                          <a:ea typeface="Calibri"/>
                          <a:cs typeface="Times New Roman"/>
                        </a:rPr>
                        <a:t>?</a:t>
                      </a:r>
                      <a:endParaRPr lang="fr-FR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47F1"/>
                    </a:solidFill>
                  </a:tcPr>
                </a:tc>
              </a:tr>
              <a:tr h="2677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Lampes à LED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 smtClean="0">
                          <a:latin typeface="Calibri"/>
                          <a:ea typeface="Calibri"/>
                          <a:cs typeface="Times New Roman"/>
                        </a:rPr>
                        <a:t>?</a:t>
                      </a:r>
                      <a:endParaRPr lang="fr-FR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47F1"/>
                    </a:solidFill>
                  </a:tcPr>
                </a:tc>
              </a:tr>
              <a:tr h="2677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Pompe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 smtClean="0">
                          <a:latin typeface="Calibri"/>
                          <a:ea typeface="Calibri"/>
                          <a:cs typeface="Times New Roman"/>
                        </a:rPr>
                        <a:t>?</a:t>
                      </a:r>
                      <a:endParaRPr lang="fr-FR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47F1"/>
                    </a:solidFill>
                  </a:tcPr>
                </a:tc>
              </a:tr>
              <a:tr h="3581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Télévision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(TNT par satellite)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 smtClean="0">
                          <a:latin typeface="Calibri"/>
                          <a:ea typeface="Calibri"/>
                          <a:cs typeface="Times New Roman"/>
                        </a:rPr>
                        <a:t>?</a:t>
                      </a:r>
                      <a:endParaRPr lang="fr-FR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47F1"/>
                    </a:solidFill>
                  </a:tcPr>
                </a:tc>
              </a:tr>
              <a:tr h="2677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Ventilation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 smtClean="0">
                          <a:latin typeface="Calibri"/>
                          <a:ea typeface="Calibri"/>
                          <a:cs typeface="Times New Roman"/>
                        </a:rPr>
                        <a:t>?</a:t>
                      </a:r>
                      <a:endParaRPr lang="fr-FR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47F1"/>
                    </a:solidFill>
                  </a:tcPr>
                </a:tc>
              </a:tr>
              <a:tr h="3581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Réfrigérateur (ambiance 25°C)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(Ah/h)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24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 smtClean="0">
                          <a:latin typeface="Calibri"/>
                          <a:ea typeface="Calibri"/>
                          <a:cs typeface="Times New Roman"/>
                        </a:rPr>
                        <a:t>?</a:t>
                      </a:r>
                      <a:endParaRPr lang="fr-FR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47F1"/>
                    </a:solidFill>
                  </a:tcPr>
                </a:tc>
              </a:tr>
              <a:tr h="267788">
                <a:tc rowSpan="2"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Total journalier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Avec lampes à filament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03" marR="637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788">
                <a:tc gridSpan="3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Avec lampes à LED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03" marR="637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Partie 1 : Comment peut-on quantifier le besoin en énergie ?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824536"/>
          </a:xfrm>
        </p:spPr>
        <p:txBody>
          <a:bodyPr>
            <a:normAutofit/>
          </a:bodyPr>
          <a:lstStyle/>
          <a:p>
            <a:pPr>
              <a:buFont typeface="Courier New" pitchFamily="49" charset="0"/>
              <a:buChar char="o"/>
            </a:pPr>
            <a:r>
              <a:rPr lang="fr-FR" sz="1600" dirty="0" smtClean="0"/>
              <a:t>1.4. Effectuer les totaux journaliers pour les deux cas :</a:t>
            </a:r>
          </a:p>
          <a:p>
            <a:pPr lvl="0">
              <a:buFont typeface="Courier New" pitchFamily="49" charset="0"/>
              <a:buChar char="o"/>
            </a:pPr>
            <a:r>
              <a:rPr lang="fr-FR" sz="1600" dirty="0" smtClean="0"/>
              <a:t>Les éclairages d’appoint sont à filament,</a:t>
            </a:r>
          </a:p>
          <a:p>
            <a:pPr lvl="0">
              <a:buFont typeface="Courier New" pitchFamily="49" charset="0"/>
              <a:buChar char="o"/>
            </a:pPr>
            <a:r>
              <a:rPr lang="fr-FR" sz="1600" dirty="0" smtClean="0"/>
              <a:t>Les éclairages d’appoint sont à LED.</a:t>
            </a:r>
            <a:endParaRPr lang="fr-FR" sz="1600" dirty="0"/>
          </a:p>
        </p:txBody>
      </p:sp>
      <p:graphicFrame>
        <p:nvGraphicFramePr>
          <p:cNvPr id="4" name="Tableau 3"/>
          <p:cNvGraphicFramePr>
            <a:graphicFrameLocks noGrp="1"/>
          </p:cNvGraphicFramePr>
          <p:nvPr/>
        </p:nvGraphicFramePr>
        <p:xfrm>
          <a:off x="1835696" y="2492896"/>
          <a:ext cx="6096000" cy="3289224"/>
        </p:xfrm>
        <a:graphic>
          <a:graphicData uri="http://schemas.openxmlformats.org/drawingml/2006/table">
            <a:tbl>
              <a:tblPr/>
              <a:tblGrid>
                <a:gridCol w="1318293"/>
                <a:gridCol w="585122"/>
                <a:gridCol w="1018654"/>
                <a:gridCol w="1107720"/>
                <a:gridCol w="958491"/>
                <a:gridCol w="1107720"/>
              </a:tblGrid>
              <a:tr h="3581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>
                          <a:latin typeface="Calibri"/>
                          <a:ea typeface="Calibri"/>
                          <a:cs typeface="Times New Roman"/>
                        </a:rPr>
                        <a:t>Appareils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 err="1">
                          <a:latin typeface="Calibri"/>
                          <a:ea typeface="Calibri"/>
                          <a:cs typeface="Times New Roman"/>
                        </a:rPr>
                        <a:t>Nbre</a:t>
                      </a:r>
                      <a:endParaRPr lang="fr-FR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Puissance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(W)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Courant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(A)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Durée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(h)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Consommation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(Ah)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81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Tube fluorescent (néon)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7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Lampes à filament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7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Lampes à LED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7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Pompe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81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Télévision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(TNT par satellite)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7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Ventilation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81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Réfrigérateur (ambiance 25°C)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(Ah/h)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24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788">
                <a:tc rowSpan="2"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Total journalier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Avec lampes à filament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 smtClean="0">
                          <a:latin typeface="Calibri"/>
                          <a:ea typeface="Calibri"/>
                          <a:cs typeface="Times New Roman"/>
                        </a:rPr>
                        <a:t>?</a:t>
                      </a:r>
                      <a:endParaRPr lang="fr-FR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703" marR="637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47F1"/>
                    </a:solidFill>
                  </a:tcPr>
                </a:tc>
              </a:tr>
              <a:tr h="267788">
                <a:tc gridSpan="3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>
                          <a:latin typeface="Calibri"/>
                          <a:ea typeface="Calibri"/>
                          <a:cs typeface="Times New Roman"/>
                        </a:rPr>
                        <a:t>Avec lampes à LED</a:t>
                      </a:r>
                    </a:p>
                  </a:txBody>
                  <a:tcPr marL="63703" marR="637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dirty="0" smtClean="0">
                          <a:latin typeface="Calibri"/>
                          <a:ea typeface="Calibri"/>
                          <a:cs typeface="Times New Roman"/>
                        </a:rPr>
                        <a:t>?</a:t>
                      </a:r>
                    </a:p>
                  </a:txBody>
                  <a:tcPr marL="63703" marR="637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47F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Partie 1 : Comment peut-on quantifier le besoin en énergie ?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824536"/>
          </a:xfrm>
        </p:spPr>
        <p:txBody>
          <a:bodyPr>
            <a:normAutofit/>
          </a:bodyPr>
          <a:lstStyle/>
          <a:p>
            <a:pPr>
              <a:buFont typeface="Courier New" pitchFamily="49" charset="0"/>
              <a:buChar char="o"/>
            </a:pPr>
            <a:r>
              <a:rPr lang="fr-FR" sz="1600" dirty="0" smtClean="0"/>
              <a:t>1.5. A partir des résultats trouvés et des indications de la documentation « </a:t>
            </a:r>
            <a:r>
              <a:rPr lang="fr-FR" sz="1600" dirty="0" smtClean="0">
                <a:hlinkClick r:id="rId2" action="ppaction://hlinkfile"/>
              </a:rPr>
              <a:t>Equipements électriques pour camping-car</a:t>
            </a:r>
            <a:r>
              <a:rPr lang="fr-FR" sz="1600" dirty="0" smtClean="0"/>
              <a:t> », comparer de façon critique l’usage de lampes à filament ou de lampe à LED : prix, consommation.</a:t>
            </a:r>
          </a:p>
          <a:p>
            <a:pPr>
              <a:buFont typeface="Courier New" pitchFamily="49" charset="0"/>
              <a:buChar char="o"/>
            </a:pPr>
            <a:endParaRPr lang="fr-FR" sz="1600" dirty="0" smtClean="0"/>
          </a:p>
          <a:p>
            <a:pPr>
              <a:buFont typeface="Courier New" pitchFamily="49" charset="0"/>
              <a:buChar char="o"/>
            </a:pPr>
            <a:r>
              <a:rPr lang="fr-FR" sz="1600" dirty="0" smtClean="0"/>
              <a:t>1.6. Calculer l’énergie quotidienne nécessaire, la tension délivrée à ces appareils étant de </a:t>
            </a:r>
            <a:r>
              <a:rPr lang="fr-FR" sz="1600" b="1" dirty="0" smtClean="0"/>
              <a:t>12 V</a:t>
            </a:r>
            <a:r>
              <a:rPr lang="fr-FR" sz="1600" dirty="0" smtClean="0"/>
              <a:t>. On utilisera la formule suivante : </a:t>
            </a:r>
          </a:p>
          <a:p>
            <a:pPr>
              <a:buFont typeface="Courier New" pitchFamily="49" charset="0"/>
              <a:buChar char="o"/>
            </a:pPr>
            <a:endParaRPr lang="fr-FR" sz="1600" dirty="0" smtClean="0"/>
          </a:p>
          <a:p>
            <a:pPr>
              <a:buFont typeface="Courier New" pitchFamily="49" charset="0"/>
              <a:buChar char="o"/>
            </a:pPr>
            <a:r>
              <a:rPr lang="fr-FR" sz="1600" b="1" dirty="0" smtClean="0"/>
              <a:t> 		 </a:t>
            </a:r>
            <a:r>
              <a:rPr lang="fr-FR" sz="1600" b="1" dirty="0" smtClean="0">
                <a:solidFill>
                  <a:srgbClr val="FF0000"/>
                </a:solidFill>
              </a:rPr>
              <a:t>W = Q x U</a:t>
            </a:r>
          </a:p>
          <a:p>
            <a:pPr>
              <a:buFont typeface="Courier New" pitchFamily="49" charset="0"/>
              <a:buChar char="o"/>
            </a:pPr>
            <a:endParaRPr lang="fr-FR" sz="1600" dirty="0" smtClean="0"/>
          </a:p>
          <a:p>
            <a:pPr>
              <a:buFont typeface="Courier New" pitchFamily="49" charset="0"/>
              <a:buChar char="o"/>
            </a:pPr>
            <a:r>
              <a:rPr lang="fr-FR" sz="1600" dirty="0" smtClean="0"/>
              <a:t>Q est la capacité, elle est égale à la consommation journalière en Ah.</a:t>
            </a:r>
          </a:p>
          <a:p>
            <a:pPr>
              <a:buFont typeface="Courier New" pitchFamily="49" charset="0"/>
              <a:buChar char="o"/>
            </a:pPr>
            <a:r>
              <a:rPr lang="fr-FR" sz="1600" dirty="0" smtClean="0"/>
              <a:t>W : énergie en Wh.</a:t>
            </a:r>
          </a:p>
          <a:p>
            <a:pPr>
              <a:buFont typeface="Courier New" pitchFamily="49" charset="0"/>
              <a:buChar char="o"/>
            </a:pPr>
            <a:endParaRPr lang="fr-FR" sz="1600" dirty="0" smtClean="0"/>
          </a:p>
          <a:p>
            <a:pPr>
              <a:buFont typeface="Courier New" pitchFamily="49" charset="0"/>
              <a:buChar char="o"/>
            </a:pPr>
            <a:r>
              <a:rPr lang="fr-FR" sz="1600" dirty="0" smtClean="0"/>
              <a:t>Indiquer le </a:t>
            </a:r>
            <a:r>
              <a:rPr lang="fr-FR" sz="1600" dirty="0" smtClean="0"/>
              <a:t>calcul et le résultat </a:t>
            </a:r>
            <a:r>
              <a:rPr lang="fr-FR" sz="1600" dirty="0" smtClean="0"/>
              <a:t>(énergie nécessaire pour une journée) dans </a:t>
            </a:r>
            <a:r>
              <a:rPr lang="fr-FR" sz="1600" dirty="0" smtClean="0"/>
              <a:t>la copie.</a:t>
            </a:r>
            <a:endParaRPr lang="fr-FR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568952" cy="1143000"/>
          </a:xfrm>
        </p:spPr>
        <p:txBody>
          <a:bodyPr lIns="0" rIns="0">
            <a:noAutofit/>
          </a:bodyPr>
          <a:lstStyle/>
          <a:p>
            <a:r>
              <a:rPr lang="fr-FR" sz="3000" dirty="0" smtClean="0"/>
              <a:t>Partie 2 : Comment vérifier que le produit étudié est adapté à l’usage prévu ?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824536"/>
          </a:xfrm>
        </p:spPr>
        <p:txBody>
          <a:bodyPr>
            <a:normAutofit/>
          </a:bodyPr>
          <a:lstStyle/>
          <a:p>
            <a:pPr>
              <a:buFont typeface="Courier New" pitchFamily="49" charset="0"/>
              <a:buChar char="o"/>
            </a:pPr>
            <a:r>
              <a:rPr lang="fr-FR" sz="1600" dirty="0" smtClean="0"/>
              <a:t>2.1. Dans la </a:t>
            </a:r>
            <a:r>
              <a:rPr lang="fr-FR" sz="1600" dirty="0" smtClean="0">
                <a:hlinkClick r:id="rId2" action="ppaction://hlinkfile"/>
              </a:rPr>
              <a:t>documentation sur le système</a:t>
            </a:r>
            <a:r>
              <a:rPr lang="fr-FR" sz="1600" dirty="0" smtClean="0"/>
              <a:t>, rechercher et relever sur le document réponse la valeur de la puissance du panneau solaire à votre disposition.</a:t>
            </a:r>
          </a:p>
          <a:p>
            <a:pPr>
              <a:buFont typeface="Courier New" pitchFamily="49" charset="0"/>
              <a:buChar char="o"/>
            </a:pPr>
            <a:endParaRPr lang="fr-FR" sz="1600" dirty="0" smtClean="0"/>
          </a:p>
          <a:p>
            <a:pPr>
              <a:buFont typeface="Courier New" pitchFamily="49" charset="0"/>
              <a:buChar char="o"/>
            </a:pPr>
            <a:r>
              <a:rPr lang="fr-FR" sz="1600" b="1" i="1" u="sng" dirty="0" smtClean="0"/>
              <a:t>Remarques</a:t>
            </a:r>
            <a:r>
              <a:rPr lang="fr-FR" sz="1600" i="1" dirty="0" smtClean="0"/>
              <a:t> : </a:t>
            </a:r>
          </a:p>
          <a:p>
            <a:pPr>
              <a:buFont typeface="Courier New" pitchFamily="49" charset="0"/>
              <a:buChar char="o"/>
            </a:pPr>
            <a:r>
              <a:rPr lang="fr-FR" sz="1600" i="1" dirty="0" smtClean="0"/>
              <a:t>La puissance indiquée dans la documentation correspond plus précisément à la puissance crête.</a:t>
            </a:r>
          </a:p>
          <a:p>
            <a:pPr>
              <a:buFont typeface="Courier New" pitchFamily="49" charset="0"/>
              <a:buChar char="o"/>
            </a:pPr>
            <a:r>
              <a:rPr lang="fr-FR" sz="1600" i="1" dirty="0" smtClean="0"/>
              <a:t>Le watt-crête (</a:t>
            </a:r>
            <a:r>
              <a:rPr lang="fr-FR" sz="1600" i="1" dirty="0" err="1" smtClean="0"/>
              <a:t>Wc</a:t>
            </a:r>
            <a:r>
              <a:rPr lang="fr-FR" sz="1600" i="1" dirty="0" smtClean="0"/>
              <a:t>) est l'unité de mesure de puissance d'un capteur solaire photovoltaïque. Il correspond à la délivrance d'une puissance électrique de 1 Watt, sous des conditions optimales d'ensoleillement et d'orientation.</a:t>
            </a:r>
          </a:p>
          <a:p>
            <a:pPr>
              <a:buFont typeface="Courier New" pitchFamily="49" charset="0"/>
              <a:buChar char="o"/>
            </a:pPr>
            <a:endParaRPr lang="fr-FR" sz="1600" dirty="0" smtClean="0"/>
          </a:p>
          <a:p>
            <a:pPr>
              <a:buFont typeface="Courier New" pitchFamily="49" charset="0"/>
              <a:buChar char="o"/>
            </a:pPr>
            <a:r>
              <a:rPr lang="fr-FR" sz="1600" dirty="0" smtClean="0"/>
              <a:t>2.2. En fait, la puissance délivrée par le panneau n’est pas constante. Selon vous, quels paramètres sont susceptibles de faire évoluer la puissance délivrée par le panneau de notre camping-car ?</a:t>
            </a:r>
          </a:p>
          <a:p>
            <a:pPr>
              <a:buFont typeface="Courier New" pitchFamily="49" charset="0"/>
              <a:buChar char="o"/>
            </a:pPr>
            <a:r>
              <a:rPr lang="fr-FR" sz="1600" dirty="0" smtClean="0"/>
              <a:t>Expliquez vos hypothèses dans la copie.</a:t>
            </a:r>
            <a:endParaRPr lang="fr-FR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Personnalisé 3">
      <a:dk1>
        <a:srgbClr val="243C75"/>
      </a:dk1>
      <a:lt1>
        <a:srgbClr val="002060"/>
      </a:lt1>
      <a:dk2>
        <a:srgbClr val="83BDD2"/>
      </a:dk2>
      <a:lt2>
        <a:srgbClr val="295E70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188A18"/>
      </a:hlink>
      <a:folHlink>
        <a:srgbClr val="932968"/>
      </a:folHlink>
    </a:clrScheme>
    <a:fontScheme name="Sunpower">
      <a:majorFont>
        <a:latin typeface="Lucida Sans"/>
        <a:ea typeface=""/>
        <a:cs typeface=""/>
      </a:majorFont>
      <a:minorFont>
        <a:latin typeface="Arial"/>
        <a:ea typeface=""/>
        <a:cs typeface="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643</TotalTime>
  <Words>587</Words>
  <Application>Microsoft Office PowerPoint</Application>
  <PresentationFormat>Affichage à l'écran (4:3)</PresentationFormat>
  <Paragraphs>294</Paragraphs>
  <Slides>13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4" baseType="lpstr">
      <vt:lpstr>Apex</vt:lpstr>
      <vt:lpstr>Panneau solaire pour camping-car</vt:lpstr>
      <vt:lpstr>Thèmes et activités</vt:lpstr>
      <vt:lpstr>Partie 1 : Comment peut-on quantifier le besoin en énergie ?</vt:lpstr>
      <vt:lpstr>Partie 1 : Comment peut-on quantifier le besoin en énergie ?</vt:lpstr>
      <vt:lpstr>Partie 1 : Comment peut-on quantifier le besoin en énergie ?</vt:lpstr>
      <vt:lpstr>Partie 1 : Comment peut-on quantifier le besoin en énergie ?</vt:lpstr>
      <vt:lpstr>Partie 1 : Comment peut-on quantifier le besoin en énergie ?</vt:lpstr>
      <vt:lpstr>Partie 1 : Comment peut-on quantifier le besoin en énergie ?</vt:lpstr>
      <vt:lpstr>Partie 2 : Comment vérifier que le produit étudié est adapté à l’usage prévu ?</vt:lpstr>
      <vt:lpstr>Partie 2 : Comment vérifier que le produit étudié est adapté à l’usage prévu ?</vt:lpstr>
      <vt:lpstr>Partie 2 : Comment vérifier que le produit étudié est adapté à l’usage prévu ?</vt:lpstr>
      <vt:lpstr>Partie 2 : Comment vérifier que le produit étudié est adapté à l’usage prévu ?</vt:lpstr>
      <vt:lpstr>Panneau solaire pour camping-car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Panneau solaire pour camping-car</dc:title>
  <dc:creator>Michel</dc:creator>
  <cp:lastModifiedBy>Michel</cp:lastModifiedBy>
  <cp:revision>67</cp:revision>
  <dcterms:created xsi:type="dcterms:W3CDTF">2010-09-26T07:46:45Z</dcterms:created>
  <dcterms:modified xsi:type="dcterms:W3CDTF">2011-09-11T19:46:46Z</dcterms:modified>
</cp:coreProperties>
</file>