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46"/>
  </p:notesMasterIdLst>
  <p:sldIdLst>
    <p:sldId id="256" r:id="rId2"/>
    <p:sldId id="276" r:id="rId3"/>
    <p:sldId id="263" r:id="rId4"/>
    <p:sldId id="264" r:id="rId5"/>
    <p:sldId id="257" r:id="rId6"/>
    <p:sldId id="277" r:id="rId7"/>
    <p:sldId id="279" r:id="rId8"/>
    <p:sldId id="282" r:id="rId9"/>
    <p:sldId id="280" r:id="rId10"/>
    <p:sldId id="287" r:id="rId11"/>
    <p:sldId id="286" r:id="rId12"/>
    <p:sldId id="284" r:id="rId13"/>
    <p:sldId id="285" r:id="rId14"/>
    <p:sldId id="288" r:id="rId15"/>
    <p:sldId id="289" r:id="rId16"/>
    <p:sldId id="290" r:id="rId17"/>
    <p:sldId id="291" r:id="rId18"/>
    <p:sldId id="292" r:id="rId19"/>
    <p:sldId id="293" r:id="rId20"/>
    <p:sldId id="294" r:id="rId21"/>
    <p:sldId id="295" r:id="rId22"/>
    <p:sldId id="296" r:id="rId23"/>
    <p:sldId id="297" r:id="rId24"/>
    <p:sldId id="298" r:id="rId25"/>
    <p:sldId id="299" r:id="rId26"/>
    <p:sldId id="300" r:id="rId27"/>
    <p:sldId id="316" r:id="rId28"/>
    <p:sldId id="317" r:id="rId29"/>
    <p:sldId id="318" r:id="rId30"/>
    <p:sldId id="301" r:id="rId31"/>
    <p:sldId id="304" r:id="rId32"/>
    <p:sldId id="305" r:id="rId33"/>
    <p:sldId id="306" r:id="rId34"/>
    <p:sldId id="307" r:id="rId35"/>
    <p:sldId id="308" r:id="rId36"/>
    <p:sldId id="303" r:id="rId37"/>
    <p:sldId id="302" r:id="rId38"/>
    <p:sldId id="309" r:id="rId39"/>
    <p:sldId id="310" r:id="rId40"/>
    <p:sldId id="311" r:id="rId41"/>
    <p:sldId id="312" r:id="rId42"/>
    <p:sldId id="313" r:id="rId43"/>
    <p:sldId id="314" r:id="rId44"/>
    <p:sldId id="315" r:id="rId4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88" d="100"/>
          <a:sy n="88" d="100"/>
        </p:scale>
        <p:origin x="-105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 Id="rId5" Type="http://schemas.openxmlformats.org/officeDocument/2006/relationships/image" Target="../media/image11.jpeg"/><Relationship Id="rId4" Type="http://schemas.openxmlformats.org/officeDocument/2006/relationships/image" Target="../media/image10.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 Id="rId5" Type="http://schemas.openxmlformats.org/officeDocument/2006/relationships/image" Target="../media/image11.jpeg"/><Relationship Id="rId4" Type="http://schemas.openxmlformats.org/officeDocument/2006/relationships/image" Target="../media/image10.jpe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6076E3-4CE5-4F17-9662-C79BA4C99B61}" type="doc">
      <dgm:prSet loTypeId="urn:microsoft.com/office/officeart/2005/8/layout/hList7" loCatId="list" qsTypeId="urn:microsoft.com/office/officeart/2005/8/quickstyle/3d1" qsCatId="3D" csTypeId="urn:microsoft.com/office/officeart/2005/8/colors/colorful5" csCatId="colorful" phldr="1"/>
      <dgm:spPr/>
    </dgm:pt>
    <dgm:pt modelId="{77632474-D9FE-4F48-9AE9-E65F201E83AE}">
      <dgm:prSet phldrT="[Texte]"/>
      <dgm:spPr/>
      <dgm:t>
        <a:bodyPr/>
        <a:lstStyle/>
        <a:p>
          <a:r>
            <a:rPr lang="fr-FR" dirty="0" smtClean="0"/>
            <a:t>Présentation CIT</a:t>
          </a:r>
          <a:endParaRPr lang="fr-FR" dirty="0"/>
        </a:p>
      </dgm:t>
    </dgm:pt>
    <dgm:pt modelId="{45D4CD44-FC97-44F9-898E-B17E1F746374}" type="parTrans" cxnId="{3D148C8C-16C5-41E5-A8BD-0F01D635F42E}">
      <dgm:prSet/>
      <dgm:spPr/>
      <dgm:t>
        <a:bodyPr/>
        <a:lstStyle/>
        <a:p>
          <a:endParaRPr lang="fr-FR"/>
        </a:p>
      </dgm:t>
    </dgm:pt>
    <dgm:pt modelId="{BC611C26-24F4-4B15-A852-2E028B691E52}" type="sibTrans" cxnId="{3D148C8C-16C5-41E5-A8BD-0F01D635F42E}">
      <dgm:prSet/>
      <dgm:spPr/>
      <dgm:t>
        <a:bodyPr/>
        <a:lstStyle/>
        <a:p>
          <a:endParaRPr lang="fr-FR"/>
        </a:p>
      </dgm:t>
    </dgm:pt>
    <dgm:pt modelId="{206DC83F-F69A-443C-932A-80DE87C28645}">
      <dgm:prSet phldrT="[Texte]"/>
      <dgm:spPr/>
      <dgm:t>
        <a:bodyPr/>
        <a:lstStyle/>
        <a:p>
          <a:r>
            <a:rPr lang="fr-FR" dirty="0" smtClean="0"/>
            <a:t>ETUDE DE CAS 2</a:t>
          </a:r>
          <a:endParaRPr lang="fr-FR" dirty="0"/>
        </a:p>
      </dgm:t>
    </dgm:pt>
    <dgm:pt modelId="{9EA33421-B897-40D8-B12F-8B85ECF213D8}" type="parTrans" cxnId="{265CD27A-C35E-446E-8B76-76DAF9044605}">
      <dgm:prSet/>
      <dgm:spPr/>
      <dgm:t>
        <a:bodyPr/>
        <a:lstStyle/>
        <a:p>
          <a:endParaRPr lang="fr-FR"/>
        </a:p>
      </dgm:t>
    </dgm:pt>
    <dgm:pt modelId="{A542A57B-14A3-4EDA-97D2-39C549FF0FB6}" type="sibTrans" cxnId="{265CD27A-C35E-446E-8B76-76DAF9044605}">
      <dgm:prSet/>
      <dgm:spPr/>
      <dgm:t>
        <a:bodyPr/>
        <a:lstStyle/>
        <a:p>
          <a:endParaRPr lang="fr-FR"/>
        </a:p>
      </dgm:t>
    </dgm:pt>
    <dgm:pt modelId="{08EE9043-A563-46B9-A9EF-A5DAA01FEB3A}">
      <dgm:prSet phldrT="[Texte]"/>
      <dgm:spPr/>
      <dgm:t>
        <a:bodyPr/>
        <a:lstStyle/>
        <a:p>
          <a:r>
            <a:rPr lang="fr-FR" dirty="0" smtClean="0"/>
            <a:t>PROJET</a:t>
          </a:r>
        </a:p>
      </dgm:t>
    </dgm:pt>
    <dgm:pt modelId="{A6E6C5B6-1D33-4959-81F8-70D96E9A3138}" type="parTrans" cxnId="{ABE353F1-0D3C-4E5C-8317-250120DE492C}">
      <dgm:prSet/>
      <dgm:spPr/>
      <dgm:t>
        <a:bodyPr/>
        <a:lstStyle/>
        <a:p>
          <a:endParaRPr lang="fr-FR"/>
        </a:p>
      </dgm:t>
    </dgm:pt>
    <dgm:pt modelId="{AC523AD7-0CC3-4536-90EC-A589368A8128}" type="sibTrans" cxnId="{ABE353F1-0D3C-4E5C-8317-250120DE492C}">
      <dgm:prSet/>
      <dgm:spPr/>
      <dgm:t>
        <a:bodyPr/>
        <a:lstStyle/>
        <a:p>
          <a:endParaRPr lang="fr-FR"/>
        </a:p>
      </dgm:t>
    </dgm:pt>
    <dgm:pt modelId="{E023CBED-902B-4C8A-8ADC-6BF6B8EAF326}">
      <dgm:prSet phldrT="[Texte]"/>
      <dgm:spPr/>
      <dgm:t>
        <a:bodyPr/>
        <a:lstStyle/>
        <a:p>
          <a:r>
            <a:rPr lang="fr-FR" dirty="0" smtClean="0"/>
            <a:t>STARTER</a:t>
          </a:r>
          <a:endParaRPr lang="fr-FR" dirty="0"/>
        </a:p>
      </dgm:t>
    </dgm:pt>
    <dgm:pt modelId="{172852DF-8EAB-4AD8-BEFB-1089BD3EDD90}" type="parTrans" cxnId="{7BDE1EE8-8A54-4C06-9ABC-7468087AF1EE}">
      <dgm:prSet/>
      <dgm:spPr/>
      <dgm:t>
        <a:bodyPr/>
        <a:lstStyle/>
        <a:p>
          <a:endParaRPr lang="fr-FR"/>
        </a:p>
      </dgm:t>
    </dgm:pt>
    <dgm:pt modelId="{98710A85-75C4-4E89-AFDA-8C7107428451}" type="sibTrans" cxnId="{7BDE1EE8-8A54-4C06-9ABC-7468087AF1EE}">
      <dgm:prSet/>
      <dgm:spPr/>
      <dgm:t>
        <a:bodyPr/>
        <a:lstStyle/>
        <a:p>
          <a:endParaRPr lang="fr-FR"/>
        </a:p>
      </dgm:t>
    </dgm:pt>
    <dgm:pt modelId="{62F03A01-6EEB-49BE-9828-19F9E526504A}">
      <dgm:prSet phldrT="[Texte]"/>
      <dgm:spPr/>
      <dgm:t>
        <a:bodyPr/>
        <a:lstStyle/>
        <a:p>
          <a:r>
            <a:rPr lang="fr-FR" dirty="0" smtClean="0"/>
            <a:t>2H</a:t>
          </a:r>
          <a:endParaRPr lang="fr-FR" dirty="0"/>
        </a:p>
      </dgm:t>
    </dgm:pt>
    <dgm:pt modelId="{BF88C57A-D83D-4187-8AFA-885FD6C71815}" type="parTrans" cxnId="{9DDA273D-5FB4-481E-BB5B-7BF9650D6AEA}">
      <dgm:prSet/>
      <dgm:spPr/>
      <dgm:t>
        <a:bodyPr/>
        <a:lstStyle/>
        <a:p>
          <a:endParaRPr lang="fr-FR"/>
        </a:p>
      </dgm:t>
    </dgm:pt>
    <dgm:pt modelId="{588E8538-C016-413D-A079-E173C9EA28F4}" type="sibTrans" cxnId="{9DDA273D-5FB4-481E-BB5B-7BF9650D6AEA}">
      <dgm:prSet/>
      <dgm:spPr/>
      <dgm:t>
        <a:bodyPr/>
        <a:lstStyle/>
        <a:p>
          <a:endParaRPr lang="fr-FR"/>
        </a:p>
      </dgm:t>
    </dgm:pt>
    <dgm:pt modelId="{2CF49DA8-E982-4DEB-B437-CFBC21387928}">
      <dgm:prSet phldrT="[Texte]"/>
      <dgm:spPr/>
      <dgm:t>
        <a:bodyPr/>
        <a:lstStyle/>
        <a:p>
          <a:r>
            <a:rPr lang="fr-FR" dirty="0" smtClean="0"/>
            <a:t>12H</a:t>
          </a:r>
          <a:endParaRPr lang="fr-FR" dirty="0"/>
        </a:p>
      </dgm:t>
    </dgm:pt>
    <dgm:pt modelId="{0C40D014-39A3-42ED-A4DC-10915D835F0C}" type="parTrans" cxnId="{CD36553A-017B-4DBF-AC26-29F142C9D333}">
      <dgm:prSet/>
      <dgm:spPr/>
      <dgm:t>
        <a:bodyPr/>
        <a:lstStyle/>
        <a:p>
          <a:endParaRPr lang="fr-FR"/>
        </a:p>
      </dgm:t>
    </dgm:pt>
    <dgm:pt modelId="{63D69AC3-E5C1-401F-8021-F489F92DA73C}" type="sibTrans" cxnId="{CD36553A-017B-4DBF-AC26-29F142C9D333}">
      <dgm:prSet/>
      <dgm:spPr/>
      <dgm:t>
        <a:bodyPr/>
        <a:lstStyle/>
        <a:p>
          <a:endParaRPr lang="fr-FR"/>
        </a:p>
      </dgm:t>
    </dgm:pt>
    <dgm:pt modelId="{3E643B09-A273-4927-B8C8-473D2D47B4D0}">
      <dgm:prSet phldrT="[Texte]"/>
      <dgm:spPr/>
      <dgm:t>
        <a:bodyPr/>
        <a:lstStyle/>
        <a:p>
          <a:r>
            <a:rPr lang="fr-FR" dirty="0" smtClean="0"/>
            <a:t>ETUDE DE CAS 1</a:t>
          </a:r>
          <a:endParaRPr lang="fr-FR" dirty="0"/>
        </a:p>
      </dgm:t>
    </dgm:pt>
    <dgm:pt modelId="{3CA85804-0446-418B-A28F-8B0C5864A7F1}" type="parTrans" cxnId="{0162891D-FCD1-4695-8203-BC40FC7347BB}">
      <dgm:prSet/>
      <dgm:spPr/>
      <dgm:t>
        <a:bodyPr/>
        <a:lstStyle/>
        <a:p>
          <a:endParaRPr lang="fr-FR"/>
        </a:p>
      </dgm:t>
    </dgm:pt>
    <dgm:pt modelId="{443CCADC-2ECE-4466-895D-10BFA3611D16}" type="sibTrans" cxnId="{0162891D-FCD1-4695-8203-BC40FC7347BB}">
      <dgm:prSet/>
      <dgm:spPr/>
      <dgm:t>
        <a:bodyPr/>
        <a:lstStyle/>
        <a:p>
          <a:endParaRPr lang="fr-FR"/>
        </a:p>
      </dgm:t>
    </dgm:pt>
    <dgm:pt modelId="{F90952EF-7735-4F9E-AE67-9D87497F837C}">
      <dgm:prSet phldrT="[Texte]"/>
      <dgm:spPr/>
      <dgm:t>
        <a:bodyPr/>
        <a:lstStyle/>
        <a:p>
          <a:r>
            <a:rPr lang="fr-FR" dirty="0" smtClean="0"/>
            <a:t>VAE</a:t>
          </a:r>
          <a:endParaRPr lang="fr-FR" dirty="0"/>
        </a:p>
      </dgm:t>
    </dgm:pt>
    <dgm:pt modelId="{F98DE40F-CFB3-46A6-907D-157A56464977}" type="parTrans" cxnId="{04C39D13-3E26-47B8-A717-2DC841F471C4}">
      <dgm:prSet/>
      <dgm:spPr/>
      <dgm:t>
        <a:bodyPr/>
        <a:lstStyle/>
        <a:p>
          <a:endParaRPr lang="fr-FR"/>
        </a:p>
      </dgm:t>
    </dgm:pt>
    <dgm:pt modelId="{ECC66564-6675-409F-B816-3B451BA61B62}" type="sibTrans" cxnId="{04C39D13-3E26-47B8-A717-2DC841F471C4}">
      <dgm:prSet/>
      <dgm:spPr/>
      <dgm:t>
        <a:bodyPr/>
        <a:lstStyle/>
        <a:p>
          <a:endParaRPr lang="fr-FR"/>
        </a:p>
      </dgm:t>
    </dgm:pt>
    <dgm:pt modelId="{A8B7B968-EF56-48FE-A5FE-2A3B3D7E0F50}">
      <dgm:prSet phldrT="[Texte]"/>
      <dgm:spPr/>
      <dgm:t>
        <a:bodyPr/>
        <a:lstStyle/>
        <a:p>
          <a:r>
            <a:rPr lang="fr-FR" dirty="0" smtClean="0"/>
            <a:t>14H</a:t>
          </a:r>
          <a:endParaRPr lang="fr-FR" dirty="0"/>
        </a:p>
      </dgm:t>
    </dgm:pt>
    <dgm:pt modelId="{734A5546-8A88-447B-AA64-8B84ED9DF547}" type="parTrans" cxnId="{10B6A981-E51B-4A10-9211-EBC44F139957}">
      <dgm:prSet/>
      <dgm:spPr/>
      <dgm:t>
        <a:bodyPr/>
        <a:lstStyle/>
        <a:p>
          <a:endParaRPr lang="fr-FR"/>
        </a:p>
      </dgm:t>
    </dgm:pt>
    <dgm:pt modelId="{8B53C1EE-310E-4B0B-BBE1-DA939678A096}" type="sibTrans" cxnId="{10B6A981-E51B-4A10-9211-EBC44F139957}">
      <dgm:prSet/>
      <dgm:spPr/>
      <dgm:t>
        <a:bodyPr/>
        <a:lstStyle/>
        <a:p>
          <a:endParaRPr lang="fr-FR"/>
        </a:p>
      </dgm:t>
    </dgm:pt>
    <dgm:pt modelId="{70170B6D-02B6-4D57-9047-4A5336280CD2}">
      <dgm:prSet/>
      <dgm:spPr/>
      <dgm:t>
        <a:bodyPr/>
        <a:lstStyle/>
        <a:p>
          <a:r>
            <a:rPr lang="fr-FR" dirty="0" smtClean="0"/>
            <a:t>Serrure biométrique</a:t>
          </a:r>
          <a:endParaRPr lang="fr-FR" dirty="0"/>
        </a:p>
      </dgm:t>
    </dgm:pt>
    <dgm:pt modelId="{68DB7AF1-C8FF-4820-AF70-38968DAB2F3C}" type="parTrans" cxnId="{0CC325EE-865E-4538-91BC-5E249F3252E5}">
      <dgm:prSet/>
      <dgm:spPr/>
      <dgm:t>
        <a:bodyPr/>
        <a:lstStyle/>
        <a:p>
          <a:endParaRPr lang="fr-FR"/>
        </a:p>
      </dgm:t>
    </dgm:pt>
    <dgm:pt modelId="{993A7465-59FC-4461-B043-B7B9F8B314FE}" type="sibTrans" cxnId="{0CC325EE-865E-4538-91BC-5E249F3252E5}">
      <dgm:prSet/>
      <dgm:spPr/>
      <dgm:t>
        <a:bodyPr/>
        <a:lstStyle/>
        <a:p>
          <a:endParaRPr lang="fr-FR"/>
        </a:p>
      </dgm:t>
    </dgm:pt>
    <dgm:pt modelId="{1AB8BD0A-2F07-4A49-AFBF-EC19E30378FA}">
      <dgm:prSet/>
      <dgm:spPr/>
      <dgm:t>
        <a:bodyPr/>
        <a:lstStyle/>
        <a:p>
          <a:r>
            <a:rPr lang="fr-FR" dirty="0" smtClean="0"/>
            <a:t>12H prévues</a:t>
          </a:r>
          <a:endParaRPr lang="fr-FR" dirty="0"/>
        </a:p>
      </dgm:t>
    </dgm:pt>
    <dgm:pt modelId="{6698A7F1-1427-42AA-A7E2-87A8A61551FA}" type="parTrans" cxnId="{6EE266AE-A494-4699-AF0A-D4B88F8AD511}">
      <dgm:prSet/>
      <dgm:spPr/>
      <dgm:t>
        <a:bodyPr/>
        <a:lstStyle/>
        <a:p>
          <a:endParaRPr lang="fr-FR"/>
        </a:p>
      </dgm:t>
    </dgm:pt>
    <dgm:pt modelId="{C625DBE0-2815-41DC-8ED6-A1AB097D778E}" type="sibTrans" cxnId="{6EE266AE-A494-4699-AF0A-D4B88F8AD511}">
      <dgm:prSet/>
      <dgm:spPr/>
      <dgm:t>
        <a:bodyPr/>
        <a:lstStyle/>
        <a:p>
          <a:endParaRPr lang="fr-FR"/>
        </a:p>
      </dgm:t>
    </dgm:pt>
    <dgm:pt modelId="{02CB8E7F-11DC-410C-A7F4-72AE5C21DAAC}">
      <dgm:prSet/>
      <dgm:spPr/>
      <dgm:t>
        <a:bodyPr/>
        <a:lstStyle/>
        <a:p>
          <a:r>
            <a:rPr lang="fr-FR" dirty="0" smtClean="0"/>
            <a:t>14H</a:t>
          </a:r>
        </a:p>
      </dgm:t>
    </dgm:pt>
    <dgm:pt modelId="{50B394E0-C97D-4203-BE72-2B439B72D48F}" type="parTrans" cxnId="{AD589CEE-BC34-4209-AC77-92D7BA2D42D9}">
      <dgm:prSet/>
      <dgm:spPr/>
      <dgm:t>
        <a:bodyPr/>
        <a:lstStyle/>
        <a:p>
          <a:endParaRPr lang="fr-FR"/>
        </a:p>
      </dgm:t>
    </dgm:pt>
    <dgm:pt modelId="{9215E34A-F422-4D86-A986-FB34D3ED3B17}" type="sibTrans" cxnId="{AD589CEE-BC34-4209-AC77-92D7BA2D42D9}">
      <dgm:prSet/>
      <dgm:spPr/>
      <dgm:t>
        <a:bodyPr/>
        <a:lstStyle/>
        <a:p>
          <a:endParaRPr lang="fr-FR"/>
        </a:p>
      </dgm:t>
    </dgm:pt>
    <dgm:pt modelId="{51EA323B-23CE-4078-87EA-181C4325EEA3}" type="pres">
      <dgm:prSet presAssocID="{7E6076E3-4CE5-4F17-9662-C79BA4C99B61}" presName="Name0" presStyleCnt="0">
        <dgm:presLayoutVars>
          <dgm:dir/>
          <dgm:resizeHandles val="exact"/>
        </dgm:presLayoutVars>
      </dgm:prSet>
      <dgm:spPr/>
    </dgm:pt>
    <dgm:pt modelId="{7C3E76BB-1BEB-4F41-8A56-FFEC403895C4}" type="pres">
      <dgm:prSet presAssocID="{7E6076E3-4CE5-4F17-9662-C79BA4C99B61}" presName="fgShape" presStyleLbl="fgShp" presStyleIdx="0" presStyleCnt="1"/>
      <dgm:spPr/>
    </dgm:pt>
    <dgm:pt modelId="{6C3E9C62-6650-4C06-B150-B0CE9746EA0C}" type="pres">
      <dgm:prSet presAssocID="{7E6076E3-4CE5-4F17-9662-C79BA4C99B61}" presName="linComp" presStyleCnt="0"/>
      <dgm:spPr/>
    </dgm:pt>
    <dgm:pt modelId="{42FC3B1A-FA99-4D76-B315-01F7285A1FFD}" type="pres">
      <dgm:prSet presAssocID="{77632474-D9FE-4F48-9AE9-E65F201E83AE}" presName="compNode" presStyleCnt="0"/>
      <dgm:spPr/>
    </dgm:pt>
    <dgm:pt modelId="{65FC72D2-820E-49F7-BE93-501DD86A0798}" type="pres">
      <dgm:prSet presAssocID="{77632474-D9FE-4F48-9AE9-E65F201E83AE}" presName="bkgdShape" presStyleLbl="node1" presStyleIdx="0" presStyleCnt="5"/>
      <dgm:spPr/>
      <dgm:t>
        <a:bodyPr/>
        <a:lstStyle/>
        <a:p>
          <a:endParaRPr lang="fr-FR"/>
        </a:p>
      </dgm:t>
    </dgm:pt>
    <dgm:pt modelId="{D4FC7242-54F8-4313-A80A-A752A19FD704}" type="pres">
      <dgm:prSet presAssocID="{77632474-D9FE-4F48-9AE9-E65F201E83AE}" presName="nodeTx" presStyleLbl="node1" presStyleIdx="0" presStyleCnt="5">
        <dgm:presLayoutVars>
          <dgm:bulletEnabled val="1"/>
        </dgm:presLayoutVars>
      </dgm:prSet>
      <dgm:spPr/>
      <dgm:t>
        <a:bodyPr/>
        <a:lstStyle/>
        <a:p>
          <a:endParaRPr lang="fr-FR"/>
        </a:p>
      </dgm:t>
    </dgm:pt>
    <dgm:pt modelId="{725EB960-FF8F-42DC-8FDB-FD83242E5372}" type="pres">
      <dgm:prSet presAssocID="{77632474-D9FE-4F48-9AE9-E65F201E83AE}" presName="invisiNode" presStyleLbl="node1" presStyleIdx="0" presStyleCnt="5"/>
      <dgm:spPr/>
    </dgm:pt>
    <dgm:pt modelId="{5A595A1F-243E-474E-B8B0-4FEC1C9C2F46}" type="pres">
      <dgm:prSet presAssocID="{77632474-D9FE-4F48-9AE9-E65F201E83AE}" presName="imagNode" presStyleLbl="fgImgPlace1" presStyleIdx="0" presStyleCnt="5"/>
      <dgm:spPr>
        <a:blipFill rotWithShape="0">
          <a:blip xmlns:r="http://schemas.openxmlformats.org/officeDocument/2006/relationships" r:embed="rId1"/>
          <a:stretch>
            <a:fillRect/>
          </a:stretch>
        </a:blipFill>
      </dgm:spPr>
    </dgm:pt>
    <dgm:pt modelId="{D5A0D835-D60B-4D1E-8030-BE2886446ED8}" type="pres">
      <dgm:prSet presAssocID="{BC611C26-24F4-4B15-A852-2E028B691E52}" presName="sibTrans" presStyleLbl="sibTrans2D1" presStyleIdx="0" presStyleCnt="0"/>
      <dgm:spPr/>
      <dgm:t>
        <a:bodyPr/>
        <a:lstStyle/>
        <a:p>
          <a:endParaRPr lang="fr-FR"/>
        </a:p>
      </dgm:t>
    </dgm:pt>
    <dgm:pt modelId="{7A5F51A8-6C4B-4B88-BC51-FC7B3DF1DC47}" type="pres">
      <dgm:prSet presAssocID="{E023CBED-902B-4C8A-8ADC-6BF6B8EAF326}" presName="compNode" presStyleCnt="0"/>
      <dgm:spPr/>
    </dgm:pt>
    <dgm:pt modelId="{5AAD7A78-5579-4259-B93D-5D783DFD0B5F}" type="pres">
      <dgm:prSet presAssocID="{E023CBED-902B-4C8A-8ADC-6BF6B8EAF326}" presName="bkgdShape" presStyleLbl="node1" presStyleIdx="1" presStyleCnt="5"/>
      <dgm:spPr/>
      <dgm:t>
        <a:bodyPr/>
        <a:lstStyle/>
        <a:p>
          <a:endParaRPr lang="fr-FR"/>
        </a:p>
      </dgm:t>
    </dgm:pt>
    <dgm:pt modelId="{98DB8300-858B-4BE1-A8C2-7C9F4BE77316}" type="pres">
      <dgm:prSet presAssocID="{E023CBED-902B-4C8A-8ADC-6BF6B8EAF326}" presName="nodeTx" presStyleLbl="node1" presStyleIdx="1" presStyleCnt="5">
        <dgm:presLayoutVars>
          <dgm:bulletEnabled val="1"/>
        </dgm:presLayoutVars>
      </dgm:prSet>
      <dgm:spPr/>
      <dgm:t>
        <a:bodyPr/>
        <a:lstStyle/>
        <a:p>
          <a:endParaRPr lang="fr-FR"/>
        </a:p>
      </dgm:t>
    </dgm:pt>
    <dgm:pt modelId="{4AABC37E-707C-497C-B9F2-2184F45988CE}" type="pres">
      <dgm:prSet presAssocID="{E023CBED-902B-4C8A-8ADC-6BF6B8EAF326}" presName="invisiNode" presStyleLbl="node1" presStyleIdx="1" presStyleCnt="5"/>
      <dgm:spPr/>
    </dgm:pt>
    <dgm:pt modelId="{EFE7B90C-6A62-4D91-96A4-E3A0F1253109}" type="pres">
      <dgm:prSet presAssocID="{E023CBED-902B-4C8A-8ADC-6BF6B8EAF326}" presName="imagNode" presStyleLbl="fgImgPlace1" presStyleIdx="1" presStyleCnt="5"/>
      <dgm:spPr>
        <a:blipFill rotWithShape="0">
          <a:blip xmlns:r="http://schemas.openxmlformats.org/officeDocument/2006/relationships" r:embed="rId2"/>
          <a:stretch>
            <a:fillRect/>
          </a:stretch>
        </a:blipFill>
      </dgm:spPr>
    </dgm:pt>
    <dgm:pt modelId="{BE71190A-65A9-4502-9960-D938F0FA6CF3}" type="pres">
      <dgm:prSet presAssocID="{98710A85-75C4-4E89-AFDA-8C7107428451}" presName="sibTrans" presStyleLbl="sibTrans2D1" presStyleIdx="0" presStyleCnt="0"/>
      <dgm:spPr/>
      <dgm:t>
        <a:bodyPr/>
        <a:lstStyle/>
        <a:p>
          <a:endParaRPr lang="fr-FR"/>
        </a:p>
      </dgm:t>
    </dgm:pt>
    <dgm:pt modelId="{4A7EC6BB-2791-4DFE-842B-E061261696D6}" type="pres">
      <dgm:prSet presAssocID="{3E643B09-A273-4927-B8C8-473D2D47B4D0}" presName="compNode" presStyleCnt="0"/>
      <dgm:spPr/>
    </dgm:pt>
    <dgm:pt modelId="{C71ED9A0-757E-4D29-A2CE-892C338976D8}" type="pres">
      <dgm:prSet presAssocID="{3E643B09-A273-4927-B8C8-473D2D47B4D0}" presName="bkgdShape" presStyleLbl="node1" presStyleIdx="2" presStyleCnt="5"/>
      <dgm:spPr/>
      <dgm:t>
        <a:bodyPr/>
        <a:lstStyle/>
        <a:p>
          <a:endParaRPr lang="fr-FR"/>
        </a:p>
      </dgm:t>
    </dgm:pt>
    <dgm:pt modelId="{D54DF91B-E36C-479B-BE8B-3140EBC6DF39}" type="pres">
      <dgm:prSet presAssocID="{3E643B09-A273-4927-B8C8-473D2D47B4D0}" presName="nodeTx" presStyleLbl="node1" presStyleIdx="2" presStyleCnt="5">
        <dgm:presLayoutVars>
          <dgm:bulletEnabled val="1"/>
        </dgm:presLayoutVars>
      </dgm:prSet>
      <dgm:spPr/>
      <dgm:t>
        <a:bodyPr/>
        <a:lstStyle/>
        <a:p>
          <a:endParaRPr lang="fr-FR"/>
        </a:p>
      </dgm:t>
    </dgm:pt>
    <dgm:pt modelId="{8834DF95-1B0C-47B4-BB94-FEEB655B4F57}" type="pres">
      <dgm:prSet presAssocID="{3E643B09-A273-4927-B8C8-473D2D47B4D0}" presName="invisiNode" presStyleLbl="node1" presStyleIdx="2" presStyleCnt="5"/>
      <dgm:spPr/>
    </dgm:pt>
    <dgm:pt modelId="{2E5DCE69-D13D-4616-8167-DCAC5A23EC7B}" type="pres">
      <dgm:prSet presAssocID="{3E643B09-A273-4927-B8C8-473D2D47B4D0}" presName="imagNode" presStyleLbl="fgImgPlace1" presStyleIdx="2" presStyleCnt="5"/>
      <dgm:spPr>
        <a:blipFill rotWithShape="0">
          <a:blip xmlns:r="http://schemas.openxmlformats.org/officeDocument/2006/relationships" r:embed="rId3"/>
          <a:stretch>
            <a:fillRect/>
          </a:stretch>
        </a:blipFill>
      </dgm:spPr>
    </dgm:pt>
    <dgm:pt modelId="{0EF92510-9B4E-49F1-9EB1-97E3BFF23CA4}" type="pres">
      <dgm:prSet presAssocID="{443CCADC-2ECE-4466-895D-10BFA3611D16}" presName="sibTrans" presStyleLbl="sibTrans2D1" presStyleIdx="0" presStyleCnt="0"/>
      <dgm:spPr/>
      <dgm:t>
        <a:bodyPr/>
        <a:lstStyle/>
        <a:p>
          <a:endParaRPr lang="fr-FR"/>
        </a:p>
      </dgm:t>
    </dgm:pt>
    <dgm:pt modelId="{9B57A18E-2A2D-4AB3-9E7F-200BBABA7B81}" type="pres">
      <dgm:prSet presAssocID="{206DC83F-F69A-443C-932A-80DE87C28645}" presName="compNode" presStyleCnt="0"/>
      <dgm:spPr/>
    </dgm:pt>
    <dgm:pt modelId="{80132C9D-B1AA-4495-983A-A2BC394D116A}" type="pres">
      <dgm:prSet presAssocID="{206DC83F-F69A-443C-932A-80DE87C28645}" presName="bkgdShape" presStyleLbl="node1" presStyleIdx="3" presStyleCnt="5"/>
      <dgm:spPr/>
      <dgm:t>
        <a:bodyPr/>
        <a:lstStyle/>
        <a:p>
          <a:endParaRPr lang="fr-FR"/>
        </a:p>
      </dgm:t>
    </dgm:pt>
    <dgm:pt modelId="{4EB9699A-4C6A-404D-936A-DF66385368C7}" type="pres">
      <dgm:prSet presAssocID="{206DC83F-F69A-443C-932A-80DE87C28645}" presName="nodeTx" presStyleLbl="node1" presStyleIdx="3" presStyleCnt="5">
        <dgm:presLayoutVars>
          <dgm:bulletEnabled val="1"/>
        </dgm:presLayoutVars>
      </dgm:prSet>
      <dgm:spPr/>
      <dgm:t>
        <a:bodyPr/>
        <a:lstStyle/>
        <a:p>
          <a:endParaRPr lang="fr-FR"/>
        </a:p>
      </dgm:t>
    </dgm:pt>
    <dgm:pt modelId="{CF030F4B-15BE-49FF-8919-01415C905BAD}" type="pres">
      <dgm:prSet presAssocID="{206DC83F-F69A-443C-932A-80DE87C28645}" presName="invisiNode" presStyleLbl="node1" presStyleIdx="3" presStyleCnt="5"/>
      <dgm:spPr/>
    </dgm:pt>
    <dgm:pt modelId="{17CB120D-E1EA-4C07-B970-8CCFCEADCB93}" type="pres">
      <dgm:prSet presAssocID="{206DC83F-F69A-443C-932A-80DE87C28645}" presName="imagNode" presStyleLbl="fgImgPlace1" presStyleIdx="3" presStyleCnt="5"/>
      <dgm:spPr>
        <a:blipFill rotWithShape="0">
          <a:blip xmlns:r="http://schemas.openxmlformats.org/officeDocument/2006/relationships" r:embed="rId4"/>
          <a:stretch>
            <a:fillRect/>
          </a:stretch>
        </a:blipFill>
      </dgm:spPr>
    </dgm:pt>
    <dgm:pt modelId="{A88E5785-86C9-4790-B581-7CFC3C2DFDA4}" type="pres">
      <dgm:prSet presAssocID="{A542A57B-14A3-4EDA-97D2-39C549FF0FB6}" presName="sibTrans" presStyleLbl="sibTrans2D1" presStyleIdx="0" presStyleCnt="0"/>
      <dgm:spPr/>
      <dgm:t>
        <a:bodyPr/>
        <a:lstStyle/>
        <a:p>
          <a:endParaRPr lang="fr-FR"/>
        </a:p>
      </dgm:t>
    </dgm:pt>
    <dgm:pt modelId="{0AB28268-2952-4BD4-8E38-D710FBA2C3D3}" type="pres">
      <dgm:prSet presAssocID="{08EE9043-A563-46B9-A9EF-A5DAA01FEB3A}" presName="compNode" presStyleCnt="0"/>
      <dgm:spPr/>
    </dgm:pt>
    <dgm:pt modelId="{AE66B61A-E07E-45F9-9756-065D599C1A66}" type="pres">
      <dgm:prSet presAssocID="{08EE9043-A563-46B9-A9EF-A5DAA01FEB3A}" presName="bkgdShape" presStyleLbl="node1" presStyleIdx="4" presStyleCnt="5"/>
      <dgm:spPr/>
      <dgm:t>
        <a:bodyPr/>
        <a:lstStyle/>
        <a:p>
          <a:endParaRPr lang="fr-FR"/>
        </a:p>
      </dgm:t>
    </dgm:pt>
    <dgm:pt modelId="{2855121E-CFAB-4016-B648-FBD41FDF6341}" type="pres">
      <dgm:prSet presAssocID="{08EE9043-A563-46B9-A9EF-A5DAA01FEB3A}" presName="nodeTx" presStyleLbl="node1" presStyleIdx="4" presStyleCnt="5">
        <dgm:presLayoutVars>
          <dgm:bulletEnabled val="1"/>
        </dgm:presLayoutVars>
      </dgm:prSet>
      <dgm:spPr/>
      <dgm:t>
        <a:bodyPr/>
        <a:lstStyle/>
        <a:p>
          <a:endParaRPr lang="fr-FR"/>
        </a:p>
      </dgm:t>
    </dgm:pt>
    <dgm:pt modelId="{163C3766-694E-483B-94ED-6E21A7A5CF3F}" type="pres">
      <dgm:prSet presAssocID="{08EE9043-A563-46B9-A9EF-A5DAA01FEB3A}" presName="invisiNode" presStyleLbl="node1" presStyleIdx="4" presStyleCnt="5"/>
      <dgm:spPr/>
    </dgm:pt>
    <dgm:pt modelId="{0F46C6C4-7F7E-4E36-9E4A-46A1DAA3064F}" type="pres">
      <dgm:prSet presAssocID="{08EE9043-A563-46B9-A9EF-A5DAA01FEB3A}" presName="imagNode" presStyleLbl="fgImgPlace1" presStyleIdx="4" presStyleCnt="5"/>
      <dgm:spPr>
        <a:blipFill rotWithShape="0">
          <a:blip xmlns:r="http://schemas.openxmlformats.org/officeDocument/2006/relationships" r:embed="rId5"/>
          <a:stretch>
            <a:fillRect/>
          </a:stretch>
        </a:blipFill>
      </dgm:spPr>
    </dgm:pt>
  </dgm:ptLst>
  <dgm:cxnLst>
    <dgm:cxn modelId="{AD589CEE-BC34-4209-AC77-92D7BA2D42D9}" srcId="{08EE9043-A563-46B9-A9EF-A5DAA01FEB3A}" destId="{02CB8E7F-11DC-410C-A7F4-72AE5C21DAAC}" srcOrd="0" destOrd="0" parTransId="{50B394E0-C97D-4203-BE72-2B439B72D48F}" sibTransId="{9215E34A-F422-4D86-A986-FB34D3ED3B17}"/>
    <dgm:cxn modelId="{8110FE83-AE91-4F38-93DC-0F80D410DF0A}" type="presOf" srcId="{3E643B09-A273-4927-B8C8-473D2D47B4D0}" destId="{C71ED9A0-757E-4D29-A2CE-892C338976D8}" srcOrd="0" destOrd="0" presId="urn:microsoft.com/office/officeart/2005/8/layout/hList7"/>
    <dgm:cxn modelId="{ABE353F1-0D3C-4E5C-8317-250120DE492C}" srcId="{7E6076E3-4CE5-4F17-9662-C79BA4C99B61}" destId="{08EE9043-A563-46B9-A9EF-A5DAA01FEB3A}" srcOrd="4" destOrd="0" parTransId="{A6E6C5B6-1D33-4959-81F8-70D96E9A3138}" sibTransId="{AC523AD7-0CC3-4536-90EC-A589368A8128}"/>
    <dgm:cxn modelId="{76F0077A-9956-4D1B-BE06-0932441C613E}" type="presOf" srcId="{62F03A01-6EEB-49BE-9828-19F9E526504A}" destId="{65FC72D2-820E-49F7-BE93-501DD86A0798}" srcOrd="0" destOrd="1" presId="urn:microsoft.com/office/officeart/2005/8/layout/hList7"/>
    <dgm:cxn modelId="{DC8188DF-B4B2-49DE-BA24-9CD71E17A2A7}" type="presOf" srcId="{BC611C26-24F4-4B15-A852-2E028B691E52}" destId="{D5A0D835-D60B-4D1E-8030-BE2886446ED8}" srcOrd="0" destOrd="0" presId="urn:microsoft.com/office/officeart/2005/8/layout/hList7"/>
    <dgm:cxn modelId="{3D148C8C-16C5-41E5-A8BD-0F01D635F42E}" srcId="{7E6076E3-4CE5-4F17-9662-C79BA4C99B61}" destId="{77632474-D9FE-4F48-9AE9-E65F201E83AE}" srcOrd="0" destOrd="0" parTransId="{45D4CD44-FC97-44F9-898E-B17E1F746374}" sibTransId="{BC611C26-24F4-4B15-A852-2E028B691E52}"/>
    <dgm:cxn modelId="{02414365-6E3F-49AA-BED8-A4E032EA2AD5}" type="presOf" srcId="{206DC83F-F69A-443C-932A-80DE87C28645}" destId="{4EB9699A-4C6A-404D-936A-DF66385368C7}" srcOrd="1" destOrd="0" presId="urn:microsoft.com/office/officeart/2005/8/layout/hList7"/>
    <dgm:cxn modelId="{C5816D17-7986-431C-8176-2513205BD23C}" type="presOf" srcId="{2CF49DA8-E982-4DEB-B437-CFBC21387928}" destId="{5AAD7A78-5579-4259-B93D-5D783DFD0B5F}" srcOrd="0" destOrd="1" presId="urn:microsoft.com/office/officeart/2005/8/layout/hList7"/>
    <dgm:cxn modelId="{10B6A981-E51B-4A10-9211-EBC44F139957}" srcId="{3E643B09-A273-4927-B8C8-473D2D47B4D0}" destId="{A8B7B968-EF56-48FE-A5FE-2A3B3D7E0F50}" srcOrd="0" destOrd="0" parTransId="{734A5546-8A88-447B-AA64-8B84ED9DF547}" sibTransId="{8B53C1EE-310E-4B0B-BBE1-DA939678A096}"/>
    <dgm:cxn modelId="{B88DB772-4525-4C2C-B21A-B49069C5581F}" type="presOf" srcId="{62F03A01-6EEB-49BE-9828-19F9E526504A}" destId="{D4FC7242-54F8-4313-A80A-A752A19FD704}" srcOrd="1" destOrd="1" presId="urn:microsoft.com/office/officeart/2005/8/layout/hList7"/>
    <dgm:cxn modelId="{20D4DC5C-5766-4900-B99B-BCCE3FFCCAFB}" type="presOf" srcId="{1AB8BD0A-2F07-4A49-AFBF-EC19E30378FA}" destId="{4EB9699A-4C6A-404D-936A-DF66385368C7}" srcOrd="1" destOrd="2" presId="urn:microsoft.com/office/officeart/2005/8/layout/hList7"/>
    <dgm:cxn modelId="{A40245C7-262A-4FE3-8CAB-2610935C3E6C}" type="presOf" srcId="{A8B7B968-EF56-48FE-A5FE-2A3B3D7E0F50}" destId="{C71ED9A0-757E-4D29-A2CE-892C338976D8}" srcOrd="0" destOrd="1" presId="urn:microsoft.com/office/officeart/2005/8/layout/hList7"/>
    <dgm:cxn modelId="{BD1856BE-4C02-4B3A-B325-451BF2B4A797}" type="presOf" srcId="{F90952EF-7735-4F9E-AE67-9D87497F837C}" destId="{C71ED9A0-757E-4D29-A2CE-892C338976D8}" srcOrd="0" destOrd="2" presId="urn:microsoft.com/office/officeart/2005/8/layout/hList7"/>
    <dgm:cxn modelId="{2F9CBF44-D84B-4B1D-B9CA-FEC032722ED3}" type="presOf" srcId="{02CB8E7F-11DC-410C-A7F4-72AE5C21DAAC}" destId="{2855121E-CFAB-4016-B648-FBD41FDF6341}" srcOrd="1" destOrd="1" presId="urn:microsoft.com/office/officeart/2005/8/layout/hList7"/>
    <dgm:cxn modelId="{7B85102B-1833-4766-BBC9-CE6714D08851}" type="presOf" srcId="{A542A57B-14A3-4EDA-97D2-39C549FF0FB6}" destId="{A88E5785-86C9-4790-B581-7CFC3C2DFDA4}" srcOrd="0" destOrd="0" presId="urn:microsoft.com/office/officeart/2005/8/layout/hList7"/>
    <dgm:cxn modelId="{04C39D13-3E26-47B8-A717-2DC841F471C4}" srcId="{3E643B09-A273-4927-B8C8-473D2D47B4D0}" destId="{F90952EF-7735-4F9E-AE67-9D87497F837C}" srcOrd="1" destOrd="0" parTransId="{F98DE40F-CFB3-46A6-907D-157A56464977}" sibTransId="{ECC66564-6675-409F-B816-3B451BA61B62}"/>
    <dgm:cxn modelId="{67B63564-813B-4215-B32A-06CB9E9DC282}" type="presOf" srcId="{1AB8BD0A-2F07-4A49-AFBF-EC19E30378FA}" destId="{80132C9D-B1AA-4495-983A-A2BC394D116A}" srcOrd="0" destOrd="2" presId="urn:microsoft.com/office/officeart/2005/8/layout/hList7"/>
    <dgm:cxn modelId="{9DDA273D-5FB4-481E-BB5B-7BF9650D6AEA}" srcId="{77632474-D9FE-4F48-9AE9-E65F201E83AE}" destId="{62F03A01-6EEB-49BE-9828-19F9E526504A}" srcOrd="0" destOrd="0" parTransId="{BF88C57A-D83D-4187-8AFA-885FD6C71815}" sibTransId="{588E8538-C016-413D-A079-E173C9EA28F4}"/>
    <dgm:cxn modelId="{671D6726-D1D4-466D-8142-3D048A6E15B4}" type="presOf" srcId="{2CF49DA8-E982-4DEB-B437-CFBC21387928}" destId="{98DB8300-858B-4BE1-A8C2-7C9F4BE77316}" srcOrd="1" destOrd="1" presId="urn:microsoft.com/office/officeart/2005/8/layout/hList7"/>
    <dgm:cxn modelId="{9AF6490D-6986-411C-B2DE-3BF20B9F4C1A}" type="presOf" srcId="{7E6076E3-4CE5-4F17-9662-C79BA4C99B61}" destId="{51EA323B-23CE-4078-87EA-181C4325EEA3}" srcOrd="0" destOrd="0" presId="urn:microsoft.com/office/officeart/2005/8/layout/hList7"/>
    <dgm:cxn modelId="{A9E4F1D4-908A-42E0-8B5D-16B96CB2C634}" type="presOf" srcId="{98710A85-75C4-4E89-AFDA-8C7107428451}" destId="{BE71190A-65A9-4502-9960-D938F0FA6CF3}" srcOrd="0" destOrd="0" presId="urn:microsoft.com/office/officeart/2005/8/layout/hList7"/>
    <dgm:cxn modelId="{4707D775-540D-4DA8-B881-D2688706E015}" type="presOf" srcId="{77632474-D9FE-4F48-9AE9-E65F201E83AE}" destId="{D4FC7242-54F8-4313-A80A-A752A19FD704}" srcOrd="1" destOrd="0" presId="urn:microsoft.com/office/officeart/2005/8/layout/hList7"/>
    <dgm:cxn modelId="{CD36553A-017B-4DBF-AC26-29F142C9D333}" srcId="{E023CBED-902B-4C8A-8ADC-6BF6B8EAF326}" destId="{2CF49DA8-E982-4DEB-B437-CFBC21387928}" srcOrd="0" destOrd="0" parTransId="{0C40D014-39A3-42ED-A4DC-10915D835F0C}" sibTransId="{63D69AC3-E5C1-401F-8021-F489F92DA73C}"/>
    <dgm:cxn modelId="{A1E99A21-A080-489F-A922-9C9A573AD611}" type="presOf" srcId="{206DC83F-F69A-443C-932A-80DE87C28645}" destId="{80132C9D-B1AA-4495-983A-A2BC394D116A}" srcOrd="0" destOrd="0" presId="urn:microsoft.com/office/officeart/2005/8/layout/hList7"/>
    <dgm:cxn modelId="{891B2F18-FE94-4DD8-B5AD-0A0F3CE53F8F}" type="presOf" srcId="{A8B7B968-EF56-48FE-A5FE-2A3B3D7E0F50}" destId="{D54DF91B-E36C-479B-BE8B-3140EBC6DF39}" srcOrd="1" destOrd="1" presId="urn:microsoft.com/office/officeart/2005/8/layout/hList7"/>
    <dgm:cxn modelId="{B95D0CD0-879C-4AA2-BA70-CD854B070828}" type="presOf" srcId="{E023CBED-902B-4C8A-8ADC-6BF6B8EAF326}" destId="{98DB8300-858B-4BE1-A8C2-7C9F4BE77316}" srcOrd="1" destOrd="0" presId="urn:microsoft.com/office/officeart/2005/8/layout/hList7"/>
    <dgm:cxn modelId="{265CD27A-C35E-446E-8B76-76DAF9044605}" srcId="{7E6076E3-4CE5-4F17-9662-C79BA4C99B61}" destId="{206DC83F-F69A-443C-932A-80DE87C28645}" srcOrd="3" destOrd="0" parTransId="{9EA33421-B897-40D8-B12F-8B85ECF213D8}" sibTransId="{A542A57B-14A3-4EDA-97D2-39C549FF0FB6}"/>
    <dgm:cxn modelId="{04D85D03-D78B-4029-BA06-3FF12A83CC91}" type="presOf" srcId="{08EE9043-A563-46B9-A9EF-A5DAA01FEB3A}" destId="{2855121E-CFAB-4016-B648-FBD41FDF6341}" srcOrd="1" destOrd="0" presId="urn:microsoft.com/office/officeart/2005/8/layout/hList7"/>
    <dgm:cxn modelId="{B13D686B-8618-4CEB-82FB-A3A6413D94F0}" type="presOf" srcId="{F90952EF-7735-4F9E-AE67-9D87497F837C}" destId="{D54DF91B-E36C-479B-BE8B-3140EBC6DF39}" srcOrd="1" destOrd="2" presId="urn:microsoft.com/office/officeart/2005/8/layout/hList7"/>
    <dgm:cxn modelId="{7BDE1EE8-8A54-4C06-9ABC-7468087AF1EE}" srcId="{7E6076E3-4CE5-4F17-9662-C79BA4C99B61}" destId="{E023CBED-902B-4C8A-8ADC-6BF6B8EAF326}" srcOrd="1" destOrd="0" parTransId="{172852DF-8EAB-4AD8-BEFB-1089BD3EDD90}" sibTransId="{98710A85-75C4-4E89-AFDA-8C7107428451}"/>
    <dgm:cxn modelId="{5EF4A6CA-4A3A-4EE0-AC64-40C7DB66B38F}" type="presOf" srcId="{02CB8E7F-11DC-410C-A7F4-72AE5C21DAAC}" destId="{AE66B61A-E07E-45F9-9756-065D599C1A66}" srcOrd="0" destOrd="1" presId="urn:microsoft.com/office/officeart/2005/8/layout/hList7"/>
    <dgm:cxn modelId="{5027EF17-B843-4258-A6AF-4C725A192A91}" type="presOf" srcId="{70170B6D-02B6-4D57-9047-4A5336280CD2}" destId="{4EB9699A-4C6A-404D-936A-DF66385368C7}" srcOrd="1" destOrd="1" presId="urn:microsoft.com/office/officeart/2005/8/layout/hList7"/>
    <dgm:cxn modelId="{A6916C85-B193-4EF4-B4B5-D407D6EB4DC2}" type="presOf" srcId="{77632474-D9FE-4F48-9AE9-E65F201E83AE}" destId="{65FC72D2-820E-49F7-BE93-501DD86A0798}" srcOrd="0" destOrd="0" presId="urn:microsoft.com/office/officeart/2005/8/layout/hList7"/>
    <dgm:cxn modelId="{48993134-8BF6-4622-9F7A-0A877C23E643}" type="presOf" srcId="{08EE9043-A563-46B9-A9EF-A5DAA01FEB3A}" destId="{AE66B61A-E07E-45F9-9756-065D599C1A66}" srcOrd="0" destOrd="0" presId="urn:microsoft.com/office/officeart/2005/8/layout/hList7"/>
    <dgm:cxn modelId="{0CC325EE-865E-4538-91BC-5E249F3252E5}" srcId="{206DC83F-F69A-443C-932A-80DE87C28645}" destId="{70170B6D-02B6-4D57-9047-4A5336280CD2}" srcOrd="0" destOrd="0" parTransId="{68DB7AF1-C8FF-4820-AF70-38968DAB2F3C}" sibTransId="{993A7465-59FC-4461-B043-B7B9F8B314FE}"/>
    <dgm:cxn modelId="{48B04364-85F3-4045-9FCB-908BE803999A}" type="presOf" srcId="{443CCADC-2ECE-4466-895D-10BFA3611D16}" destId="{0EF92510-9B4E-49F1-9EB1-97E3BFF23CA4}" srcOrd="0" destOrd="0" presId="urn:microsoft.com/office/officeart/2005/8/layout/hList7"/>
    <dgm:cxn modelId="{2A2149ED-DCBB-4104-A4A0-F4B8F0222A52}" type="presOf" srcId="{70170B6D-02B6-4D57-9047-4A5336280CD2}" destId="{80132C9D-B1AA-4495-983A-A2BC394D116A}" srcOrd="0" destOrd="1" presId="urn:microsoft.com/office/officeart/2005/8/layout/hList7"/>
    <dgm:cxn modelId="{0162891D-FCD1-4695-8203-BC40FC7347BB}" srcId="{7E6076E3-4CE5-4F17-9662-C79BA4C99B61}" destId="{3E643B09-A273-4927-B8C8-473D2D47B4D0}" srcOrd="2" destOrd="0" parTransId="{3CA85804-0446-418B-A28F-8B0C5864A7F1}" sibTransId="{443CCADC-2ECE-4466-895D-10BFA3611D16}"/>
    <dgm:cxn modelId="{58439B59-CD9E-4A36-941C-C44432F8FB56}" type="presOf" srcId="{E023CBED-902B-4C8A-8ADC-6BF6B8EAF326}" destId="{5AAD7A78-5579-4259-B93D-5D783DFD0B5F}" srcOrd="0" destOrd="0" presId="urn:microsoft.com/office/officeart/2005/8/layout/hList7"/>
    <dgm:cxn modelId="{6EE266AE-A494-4699-AF0A-D4B88F8AD511}" srcId="{206DC83F-F69A-443C-932A-80DE87C28645}" destId="{1AB8BD0A-2F07-4A49-AFBF-EC19E30378FA}" srcOrd="1" destOrd="0" parTransId="{6698A7F1-1427-42AA-A7E2-87A8A61551FA}" sibTransId="{C625DBE0-2815-41DC-8ED6-A1AB097D778E}"/>
    <dgm:cxn modelId="{6376B6C9-E78B-417F-BD2E-5A19FFC974F9}" type="presOf" srcId="{3E643B09-A273-4927-B8C8-473D2D47B4D0}" destId="{D54DF91B-E36C-479B-BE8B-3140EBC6DF39}" srcOrd="1" destOrd="0" presId="urn:microsoft.com/office/officeart/2005/8/layout/hList7"/>
    <dgm:cxn modelId="{49A80D62-D312-4345-8E16-37929EC8003D}" type="presParOf" srcId="{51EA323B-23CE-4078-87EA-181C4325EEA3}" destId="{7C3E76BB-1BEB-4F41-8A56-FFEC403895C4}" srcOrd="0" destOrd="0" presId="urn:microsoft.com/office/officeart/2005/8/layout/hList7"/>
    <dgm:cxn modelId="{11334ED5-C2FF-4762-A1BA-20A257D72FB0}" type="presParOf" srcId="{51EA323B-23CE-4078-87EA-181C4325EEA3}" destId="{6C3E9C62-6650-4C06-B150-B0CE9746EA0C}" srcOrd="1" destOrd="0" presId="urn:microsoft.com/office/officeart/2005/8/layout/hList7"/>
    <dgm:cxn modelId="{1BC11AEF-6E25-440C-9695-457F01718CD1}" type="presParOf" srcId="{6C3E9C62-6650-4C06-B150-B0CE9746EA0C}" destId="{42FC3B1A-FA99-4D76-B315-01F7285A1FFD}" srcOrd="0" destOrd="0" presId="urn:microsoft.com/office/officeart/2005/8/layout/hList7"/>
    <dgm:cxn modelId="{F48AF560-3530-461A-974C-C85CC6474DE5}" type="presParOf" srcId="{42FC3B1A-FA99-4D76-B315-01F7285A1FFD}" destId="{65FC72D2-820E-49F7-BE93-501DD86A0798}" srcOrd="0" destOrd="0" presId="urn:microsoft.com/office/officeart/2005/8/layout/hList7"/>
    <dgm:cxn modelId="{3B6F722E-928E-4F53-878F-61A1CBEA5269}" type="presParOf" srcId="{42FC3B1A-FA99-4D76-B315-01F7285A1FFD}" destId="{D4FC7242-54F8-4313-A80A-A752A19FD704}" srcOrd="1" destOrd="0" presId="urn:microsoft.com/office/officeart/2005/8/layout/hList7"/>
    <dgm:cxn modelId="{F1D303B2-27D8-4572-AF87-9430FFC476D0}" type="presParOf" srcId="{42FC3B1A-FA99-4D76-B315-01F7285A1FFD}" destId="{725EB960-FF8F-42DC-8FDB-FD83242E5372}" srcOrd="2" destOrd="0" presId="urn:microsoft.com/office/officeart/2005/8/layout/hList7"/>
    <dgm:cxn modelId="{51E52FA3-BAC8-48EC-9C70-BF31CDC614C2}" type="presParOf" srcId="{42FC3B1A-FA99-4D76-B315-01F7285A1FFD}" destId="{5A595A1F-243E-474E-B8B0-4FEC1C9C2F46}" srcOrd="3" destOrd="0" presId="urn:microsoft.com/office/officeart/2005/8/layout/hList7"/>
    <dgm:cxn modelId="{F97DF989-316D-4E32-8180-BF90509A116F}" type="presParOf" srcId="{6C3E9C62-6650-4C06-B150-B0CE9746EA0C}" destId="{D5A0D835-D60B-4D1E-8030-BE2886446ED8}" srcOrd="1" destOrd="0" presId="urn:microsoft.com/office/officeart/2005/8/layout/hList7"/>
    <dgm:cxn modelId="{11E6ADA8-445E-4D2E-81BA-CF6DB09AD564}" type="presParOf" srcId="{6C3E9C62-6650-4C06-B150-B0CE9746EA0C}" destId="{7A5F51A8-6C4B-4B88-BC51-FC7B3DF1DC47}" srcOrd="2" destOrd="0" presId="urn:microsoft.com/office/officeart/2005/8/layout/hList7"/>
    <dgm:cxn modelId="{C03A4810-1750-4CA5-956C-75F418EBAF44}" type="presParOf" srcId="{7A5F51A8-6C4B-4B88-BC51-FC7B3DF1DC47}" destId="{5AAD7A78-5579-4259-B93D-5D783DFD0B5F}" srcOrd="0" destOrd="0" presId="urn:microsoft.com/office/officeart/2005/8/layout/hList7"/>
    <dgm:cxn modelId="{4DBA662A-55C0-4C6C-832D-67A76E74D40B}" type="presParOf" srcId="{7A5F51A8-6C4B-4B88-BC51-FC7B3DF1DC47}" destId="{98DB8300-858B-4BE1-A8C2-7C9F4BE77316}" srcOrd="1" destOrd="0" presId="urn:microsoft.com/office/officeart/2005/8/layout/hList7"/>
    <dgm:cxn modelId="{62E5B0F7-8E6D-4E15-A625-91865D300197}" type="presParOf" srcId="{7A5F51A8-6C4B-4B88-BC51-FC7B3DF1DC47}" destId="{4AABC37E-707C-497C-B9F2-2184F45988CE}" srcOrd="2" destOrd="0" presId="urn:microsoft.com/office/officeart/2005/8/layout/hList7"/>
    <dgm:cxn modelId="{F1F29A15-FF4C-4733-AE77-AF039E65BFEC}" type="presParOf" srcId="{7A5F51A8-6C4B-4B88-BC51-FC7B3DF1DC47}" destId="{EFE7B90C-6A62-4D91-96A4-E3A0F1253109}" srcOrd="3" destOrd="0" presId="urn:microsoft.com/office/officeart/2005/8/layout/hList7"/>
    <dgm:cxn modelId="{FF1D41C3-86FC-4D9E-B387-4DA4CEF3222C}" type="presParOf" srcId="{6C3E9C62-6650-4C06-B150-B0CE9746EA0C}" destId="{BE71190A-65A9-4502-9960-D938F0FA6CF3}" srcOrd="3" destOrd="0" presId="urn:microsoft.com/office/officeart/2005/8/layout/hList7"/>
    <dgm:cxn modelId="{D86C1759-70CB-4550-A949-476E2CD1CBED}" type="presParOf" srcId="{6C3E9C62-6650-4C06-B150-B0CE9746EA0C}" destId="{4A7EC6BB-2791-4DFE-842B-E061261696D6}" srcOrd="4" destOrd="0" presId="urn:microsoft.com/office/officeart/2005/8/layout/hList7"/>
    <dgm:cxn modelId="{B8D77F43-6B6F-4125-98A9-131BB3C52C7A}" type="presParOf" srcId="{4A7EC6BB-2791-4DFE-842B-E061261696D6}" destId="{C71ED9A0-757E-4D29-A2CE-892C338976D8}" srcOrd="0" destOrd="0" presId="urn:microsoft.com/office/officeart/2005/8/layout/hList7"/>
    <dgm:cxn modelId="{127EF6AE-AAB4-4389-8A41-361255BD96C4}" type="presParOf" srcId="{4A7EC6BB-2791-4DFE-842B-E061261696D6}" destId="{D54DF91B-E36C-479B-BE8B-3140EBC6DF39}" srcOrd="1" destOrd="0" presId="urn:microsoft.com/office/officeart/2005/8/layout/hList7"/>
    <dgm:cxn modelId="{4F94E8D7-499E-4A87-9CD9-CBB9AEFA7FE1}" type="presParOf" srcId="{4A7EC6BB-2791-4DFE-842B-E061261696D6}" destId="{8834DF95-1B0C-47B4-BB94-FEEB655B4F57}" srcOrd="2" destOrd="0" presId="urn:microsoft.com/office/officeart/2005/8/layout/hList7"/>
    <dgm:cxn modelId="{FB891F48-DF04-4E0A-826A-A98E56D66327}" type="presParOf" srcId="{4A7EC6BB-2791-4DFE-842B-E061261696D6}" destId="{2E5DCE69-D13D-4616-8167-DCAC5A23EC7B}" srcOrd="3" destOrd="0" presId="urn:microsoft.com/office/officeart/2005/8/layout/hList7"/>
    <dgm:cxn modelId="{EDD48364-8B82-47A5-A5D4-FABA502C7C87}" type="presParOf" srcId="{6C3E9C62-6650-4C06-B150-B0CE9746EA0C}" destId="{0EF92510-9B4E-49F1-9EB1-97E3BFF23CA4}" srcOrd="5" destOrd="0" presId="urn:microsoft.com/office/officeart/2005/8/layout/hList7"/>
    <dgm:cxn modelId="{67CCFEFC-25D6-42C9-B2C5-F702736BD5AF}" type="presParOf" srcId="{6C3E9C62-6650-4C06-B150-B0CE9746EA0C}" destId="{9B57A18E-2A2D-4AB3-9E7F-200BBABA7B81}" srcOrd="6" destOrd="0" presId="urn:microsoft.com/office/officeart/2005/8/layout/hList7"/>
    <dgm:cxn modelId="{E78F1384-69A5-44C2-AB74-FFDFA103593B}" type="presParOf" srcId="{9B57A18E-2A2D-4AB3-9E7F-200BBABA7B81}" destId="{80132C9D-B1AA-4495-983A-A2BC394D116A}" srcOrd="0" destOrd="0" presId="urn:microsoft.com/office/officeart/2005/8/layout/hList7"/>
    <dgm:cxn modelId="{8DC5172C-BC0C-4FF4-8256-41E926BEE0A1}" type="presParOf" srcId="{9B57A18E-2A2D-4AB3-9E7F-200BBABA7B81}" destId="{4EB9699A-4C6A-404D-936A-DF66385368C7}" srcOrd="1" destOrd="0" presId="urn:microsoft.com/office/officeart/2005/8/layout/hList7"/>
    <dgm:cxn modelId="{AC3D8D42-D707-4C85-BF3F-EA637B57D88B}" type="presParOf" srcId="{9B57A18E-2A2D-4AB3-9E7F-200BBABA7B81}" destId="{CF030F4B-15BE-49FF-8919-01415C905BAD}" srcOrd="2" destOrd="0" presId="urn:microsoft.com/office/officeart/2005/8/layout/hList7"/>
    <dgm:cxn modelId="{525F9079-DAB5-4D74-8FC8-7776234A67FD}" type="presParOf" srcId="{9B57A18E-2A2D-4AB3-9E7F-200BBABA7B81}" destId="{17CB120D-E1EA-4C07-B970-8CCFCEADCB93}" srcOrd="3" destOrd="0" presId="urn:microsoft.com/office/officeart/2005/8/layout/hList7"/>
    <dgm:cxn modelId="{79E4F876-3B58-4781-9331-03DFA0AA014B}" type="presParOf" srcId="{6C3E9C62-6650-4C06-B150-B0CE9746EA0C}" destId="{A88E5785-86C9-4790-B581-7CFC3C2DFDA4}" srcOrd="7" destOrd="0" presId="urn:microsoft.com/office/officeart/2005/8/layout/hList7"/>
    <dgm:cxn modelId="{697115C9-B0EC-4AEE-9EB9-40AE860D397B}" type="presParOf" srcId="{6C3E9C62-6650-4C06-B150-B0CE9746EA0C}" destId="{0AB28268-2952-4BD4-8E38-D710FBA2C3D3}" srcOrd="8" destOrd="0" presId="urn:microsoft.com/office/officeart/2005/8/layout/hList7"/>
    <dgm:cxn modelId="{4C2F3C9C-7962-49EC-A5CB-DE3289EEA0CC}" type="presParOf" srcId="{0AB28268-2952-4BD4-8E38-D710FBA2C3D3}" destId="{AE66B61A-E07E-45F9-9756-065D599C1A66}" srcOrd="0" destOrd="0" presId="urn:microsoft.com/office/officeart/2005/8/layout/hList7"/>
    <dgm:cxn modelId="{304588C4-6F1C-4454-95F0-A5E5A9FF8707}" type="presParOf" srcId="{0AB28268-2952-4BD4-8E38-D710FBA2C3D3}" destId="{2855121E-CFAB-4016-B648-FBD41FDF6341}" srcOrd="1" destOrd="0" presId="urn:microsoft.com/office/officeart/2005/8/layout/hList7"/>
    <dgm:cxn modelId="{76EBE27F-0402-499C-87DD-DC6AFEBCD914}" type="presParOf" srcId="{0AB28268-2952-4BD4-8E38-D710FBA2C3D3}" destId="{163C3766-694E-483B-94ED-6E21A7A5CF3F}" srcOrd="2" destOrd="0" presId="urn:microsoft.com/office/officeart/2005/8/layout/hList7"/>
    <dgm:cxn modelId="{EB43AA56-6007-4FC0-BC2D-71FB803A71E8}" type="presParOf" srcId="{0AB28268-2952-4BD4-8E38-D710FBA2C3D3}" destId="{0F46C6C4-7F7E-4E36-9E4A-46A1DAA3064F}" srcOrd="3" destOrd="0" presId="urn:microsoft.com/office/officeart/2005/8/layout/hList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5FC72D2-820E-49F7-BE93-501DD86A0798}">
      <dsp:nvSpPr>
        <dsp:cNvPr id="0" name=""/>
        <dsp:cNvSpPr/>
      </dsp:nvSpPr>
      <dsp:spPr>
        <a:xfrm>
          <a:off x="0" y="0"/>
          <a:ext cx="1448598" cy="3456384"/>
        </a:xfrm>
        <a:prstGeom prst="roundRect">
          <a:avLst>
            <a:gd name="adj" fmla="val 10000"/>
          </a:avLst>
        </a:prstGeom>
        <a:gradFill rotWithShape="0">
          <a:gsLst>
            <a:gs pos="0">
              <a:schemeClr val="accent5">
                <a:hueOff val="0"/>
                <a:satOff val="0"/>
                <a:lumOff val="0"/>
                <a:alphaOff val="0"/>
                <a:shade val="47500"/>
                <a:satMod val="137000"/>
              </a:schemeClr>
            </a:gs>
            <a:gs pos="55000">
              <a:schemeClr val="accent5">
                <a:hueOff val="0"/>
                <a:satOff val="0"/>
                <a:lumOff val="0"/>
                <a:alphaOff val="0"/>
                <a:shade val="69000"/>
                <a:satMod val="137000"/>
              </a:schemeClr>
            </a:gs>
            <a:gs pos="100000">
              <a:schemeClr val="accent5">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t" anchorCtr="1">
          <a:noAutofit/>
        </a:bodyPr>
        <a:lstStyle/>
        <a:p>
          <a:pPr lvl="0" algn="l" defTabSz="711200">
            <a:lnSpc>
              <a:spcPct val="90000"/>
            </a:lnSpc>
            <a:spcBef>
              <a:spcPct val="0"/>
            </a:spcBef>
            <a:spcAft>
              <a:spcPct val="35000"/>
            </a:spcAft>
          </a:pPr>
          <a:r>
            <a:rPr lang="fr-FR" sz="1600" kern="1200" dirty="0" smtClean="0"/>
            <a:t>Présentation CIT</a:t>
          </a:r>
          <a:endParaRPr lang="fr-FR" sz="1600" kern="1200" dirty="0"/>
        </a:p>
        <a:p>
          <a:pPr marL="114300" lvl="1" indent="-114300" algn="l" defTabSz="533400">
            <a:lnSpc>
              <a:spcPct val="90000"/>
            </a:lnSpc>
            <a:spcBef>
              <a:spcPct val="0"/>
            </a:spcBef>
            <a:spcAft>
              <a:spcPct val="15000"/>
            </a:spcAft>
            <a:buChar char="••"/>
          </a:pPr>
          <a:r>
            <a:rPr lang="fr-FR" sz="1200" kern="1200" dirty="0" smtClean="0"/>
            <a:t>2H</a:t>
          </a:r>
          <a:endParaRPr lang="fr-FR" sz="1200" kern="1200" dirty="0"/>
        </a:p>
      </dsp:txBody>
      <dsp:txXfrm>
        <a:off x="0" y="1382553"/>
        <a:ext cx="1448598" cy="1382553"/>
      </dsp:txXfrm>
    </dsp:sp>
    <dsp:sp modelId="{5A595A1F-243E-474E-B8B0-4FEC1C9C2F46}">
      <dsp:nvSpPr>
        <dsp:cNvPr id="0" name=""/>
        <dsp:cNvSpPr/>
      </dsp:nvSpPr>
      <dsp:spPr>
        <a:xfrm>
          <a:off x="148811" y="207383"/>
          <a:ext cx="1150975" cy="1150975"/>
        </a:xfrm>
        <a:prstGeom prst="ellipse">
          <a:avLst/>
        </a:prstGeom>
        <a:blipFill rotWithShape="0">
          <a:blip xmlns:r="http://schemas.openxmlformats.org/officeDocument/2006/relationships" r:embed="rId1"/>
          <a:stretch>
            <a:fillRect/>
          </a:stretch>
        </a:blipFill>
        <a:ln>
          <a:noFill/>
        </a:ln>
        <a:effectLst>
          <a:outerShdw blurRad="39000" dist="25400" dir="5400000" rotWithShape="0">
            <a:srgbClr val="000000">
              <a:alpha val="38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AAD7A78-5579-4259-B93D-5D783DFD0B5F}">
      <dsp:nvSpPr>
        <dsp:cNvPr id="0" name=""/>
        <dsp:cNvSpPr/>
      </dsp:nvSpPr>
      <dsp:spPr>
        <a:xfrm>
          <a:off x="1492056" y="0"/>
          <a:ext cx="1448598" cy="3456384"/>
        </a:xfrm>
        <a:prstGeom prst="roundRect">
          <a:avLst>
            <a:gd name="adj" fmla="val 10000"/>
          </a:avLst>
        </a:prstGeom>
        <a:gradFill rotWithShape="0">
          <a:gsLst>
            <a:gs pos="0">
              <a:schemeClr val="accent5">
                <a:hueOff val="-308830"/>
                <a:satOff val="-5988"/>
                <a:lumOff val="-2157"/>
                <a:alphaOff val="0"/>
                <a:shade val="47500"/>
                <a:satMod val="137000"/>
              </a:schemeClr>
            </a:gs>
            <a:gs pos="55000">
              <a:schemeClr val="accent5">
                <a:hueOff val="-308830"/>
                <a:satOff val="-5988"/>
                <a:lumOff val="-2157"/>
                <a:alphaOff val="0"/>
                <a:shade val="69000"/>
                <a:satMod val="137000"/>
              </a:schemeClr>
            </a:gs>
            <a:gs pos="100000">
              <a:schemeClr val="accent5">
                <a:hueOff val="-308830"/>
                <a:satOff val="-5988"/>
                <a:lumOff val="-2157"/>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t" anchorCtr="1">
          <a:noAutofit/>
        </a:bodyPr>
        <a:lstStyle/>
        <a:p>
          <a:pPr lvl="0" algn="l" defTabSz="711200">
            <a:lnSpc>
              <a:spcPct val="90000"/>
            </a:lnSpc>
            <a:spcBef>
              <a:spcPct val="0"/>
            </a:spcBef>
            <a:spcAft>
              <a:spcPct val="35000"/>
            </a:spcAft>
          </a:pPr>
          <a:r>
            <a:rPr lang="fr-FR" sz="1600" kern="1200" dirty="0" smtClean="0"/>
            <a:t>STARTER</a:t>
          </a:r>
          <a:endParaRPr lang="fr-FR" sz="1600" kern="1200" dirty="0"/>
        </a:p>
        <a:p>
          <a:pPr marL="114300" lvl="1" indent="-114300" algn="l" defTabSz="533400">
            <a:lnSpc>
              <a:spcPct val="90000"/>
            </a:lnSpc>
            <a:spcBef>
              <a:spcPct val="0"/>
            </a:spcBef>
            <a:spcAft>
              <a:spcPct val="15000"/>
            </a:spcAft>
            <a:buChar char="••"/>
          </a:pPr>
          <a:r>
            <a:rPr lang="fr-FR" sz="1200" kern="1200" dirty="0" smtClean="0"/>
            <a:t>12H</a:t>
          </a:r>
          <a:endParaRPr lang="fr-FR" sz="1200" kern="1200" dirty="0"/>
        </a:p>
      </dsp:txBody>
      <dsp:txXfrm>
        <a:off x="1492056" y="1382553"/>
        <a:ext cx="1448598" cy="1382553"/>
      </dsp:txXfrm>
    </dsp:sp>
    <dsp:sp modelId="{EFE7B90C-6A62-4D91-96A4-E3A0F1253109}">
      <dsp:nvSpPr>
        <dsp:cNvPr id="0" name=""/>
        <dsp:cNvSpPr/>
      </dsp:nvSpPr>
      <dsp:spPr>
        <a:xfrm>
          <a:off x="1640867" y="207383"/>
          <a:ext cx="1150975" cy="1150975"/>
        </a:xfrm>
        <a:prstGeom prst="ellipse">
          <a:avLst/>
        </a:prstGeom>
        <a:blipFill rotWithShape="0">
          <a:blip xmlns:r="http://schemas.openxmlformats.org/officeDocument/2006/relationships" r:embed="rId2"/>
          <a:stretch>
            <a:fillRect/>
          </a:stretch>
        </a:blipFill>
        <a:ln>
          <a:noFill/>
        </a:ln>
        <a:effectLst>
          <a:outerShdw blurRad="39000" dist="25400" dir="5400000" rotWithShape="0">
            <a:srgbClr val="000000">
              <a:alpha val="38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C71ED9A0-757E-4D29-A2CE-892C338976D8}">
      <dsp:nvSpPr>
        <dsp:cNvPr id="0" name=""/>
        <dsp:cNvSpPr/>
      </dsp:nvSpPr>
      <dsp:spPr>
        <a:xfrm>
          <a:off x="2984112" y="0"/>
          <a:ext cx="1448598" cy="3456384"/>
        </a:xfrm>
        <a:prstGeom prst="roundRect">
          <a:avLst>
            <a:gd name="adj" fmla="val 10000"/>
          </a:avLst>
        </a:prstGeom>
        <a:gradFill rotWithShape="0">
          <a:gsLst>
            <a:gs pos="0">
              <a:schemeClr val="accent5">
                <a:hueOff val="-617659"/>
                <a:satOff val="-11976"/>
                <a:lumOff val="-4313"/>
                <a:alphaOff val="0"/>
                <a:shade val="47500"/>
                <a:satMod val="137000"/>
              </a:schemeClr>
            </a:gs>
            <a:gs pos="55000">
              <a:schemeClr val="accent5">
                <a:hueOff val="-617659"/>
                <a:satOff val="-11976"/>
                <a:lumOff val="-4313"/>
                <a:alphaOff val="0"/>
                <a:shade val="69000"/>
                <a:satMod val="137000"/>
              </a:schemeClr>
            </a:gs>
            <a:gs pos="100000">
              <a:schemeClr val="accent5">
                <a:hueOff val="-617659"/>
                <a:satOff val="-11976"/>
                <a:lumOff val="-4313"/>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t" anchorCtr="1">
          <a:noAutofit/>
        </a:bodyPr>
        <a:lstStyle/>
        <a:p>
          <a:pPr lvl="0" algn="l" defTabSz="711200">
            <a:lnSpc>
              <a:spcPct val="90000"/>
            </a:lnSpc>
            <a:spcBef>
              <a:spcPct val="0"/>
            </a:spcBef>
            <a:spcAft>
              <a:spcPct val="35000"/>
            </a:spcAft>
          </a:pPr>
          <a:r>
            <a:rPr lang="fr-FR" sz="1600" kern="1200" dirty="0" smtClean="0"/>
            <a:t>ETUDE DE CAS 1</a:t>
          </a:r>
          <a:endParaRPr lang="fr-FR" sz="1600" kern="1200" dirty="0"/>
        </a:p>
        <a:p>
          <a:pPr marL="114300" lvl="1" indent="-114300" algn="l" defTabSz="533400">
            <a:lnSpc>
              <a:spcPct val="90000"/>
            </a:lnSpc>
            <a:spcBef>
              <a:spcPct val="0"/>
            </a:spcBef>
            <a:spcAft>
              <a:spcPct val="15000"/>
            </a:spcAft>
            <a:buChar char="••"/>
          </a:pPr>
          <a:r>
            <a:rPr lang="fr-FR" sz="1200" kern="1200" dirty="0" smtClean="0"/>
            <a:t>14H</a:t>
          </a:r>
          <a:endParaRPr lang="fr-FR" sz="1200" kern="1200" dirty="0"/>
        </a:p>
        <a:p>
          <a:pPr marL="114300" lvl="1" indent="-114300" algn="l" defTabSz="533400">
            <a:lnSpc>
              <a:spcPct val="90000"/>
            </a:lnSpc>
            <a:spcBef>
              <a:spcPct val="0"/>
            </a:spcBef>
            <a:spcAft>
              <a:spcPct val="15000"/>
            </a:spcAft>
            <a:buChar char="••"/>
          </a:pPr>
          <a:r>
            <a:rPr lang="fr-FR" sz="1200" kern="1200" dirty="0" smtClean="0"/>
            <a:t>VAE</a:t>
          </a:r>
          <a:endParaRPr lang="fr-FR" sz="1200" kern="1200" dirty="0"/>
        </a:p>
      </dsp:txBody>
      <dsp:txXfrm>
        <a:off x="2984112" y="1382553"/>
        <a:ext cx="1448598" cy="1382553"/>
      </dsp:txXfrm>
    </dsp:sp>
    <dsp:sp modelId="{2E5DCE69-D13D-4616-8167-DCAC5A23EC7B}">
      <dsp:nvSpPr>
        <dsp:cNvPr id="0" name=""/>
        <dsp:cNvSpPr/>
      </dsp:nvSpPr>
      <dsp:spPr>
        <a:xfrm>
          <a:off x="3132924" y="207383"/>
          <a:ext cx="1150975" cy="1150975"/>
        </a:xfrm>
        <a:prstGeom prst="ellipse">
          <a:avLst/>
        </a:prstGeom>
        <a:blipFill rotWithShape="0">
          <a:blip xmlns:r="http://schemas.openxmlformats.org/officeDocument/2006/relationships" r:embed="rId3"/>
          <a:stretch>
            <a:fillRect/>
          </a:stretch>
        </a:blipFill>
        <a:ln>
          <a:noFill/>
        </a:ln>
        <a:effectLst>
          <a:outerShdw blurRad="39000" dist="25400" dir="5400000" rotWithShape="0">
            <a:srgbClr val="000000">
              <a:alpha val="38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80132C9D-B1AA-4495-983A-A2BC394D116A}">
      <dsp:nvSpPr>
        <dsp:cNvPr id="0" name=""/>
        <dsp:cNvSpPr/>
      </dsp:nvSpPr>
      <dsp:spPr>
        <a:xfrm>
          <a:off x="4476169" y="0"/>
          <a:ext cx="1448598" cy="3456384"/>
        </a:xfrm>
        <a:prstGeom prst="roundRect">
          <a:avLst>
            <a:gd name="adj" fmla="val 10000"/>
          </a:avLst>
        </a:prstGeom>
        <a:gradFill rotWithShape="0">
          <a:gsLst>
            <a:gs pos="0">
              <a:schemeClr val="accent5">
                <a:hueOff val="-926489"/>
                <a:satOff val="-17965"/>
                <a:lumOff val="-6470"/>
                <a:alphaOff val="0"/>
                <a:shade val="47500"/>
                <a:satMod val="137000"/>
              </a:schemeClr>
            </a:gs>
            <a:gs pos="55000">
              <a:schemeClr val="accent5">
                <a:hueOff val="-926489"/>
                <a:satOff val="-17965"/>
                <a:lumOff val="-6470"/>
                <a:alphaOff val="0"/>
                <a:shade val="69000"/>
                <a:satMod val="137000"/>
              </a:schemeClr>
            </a:gs>
            <a:gs pos="100000">
              <a:schemeClr val="accent5">
                <a:hueOff val="-926489"/>
                <a:satOff val="-17965"/>
                <a:lumOff val="-647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t" anchorCtr="1">
          <a:noAutofit/>
        </a:bodyPr>
        <a:lstStyle/>
        <a:p>
          <a:pPr lvl="0" algn="l" defTabSz="711200">
            <a:lnSpc>
              <a:spcPct val="90000"/>
            </a:lnSpc>
            <a:spcBef>
              <a:spcPct val="0"/>
            </a:spcBef>
            <a:spcAft>
              <a:spcPct val="35000"/>
            </a:spcAft>
          </a:pPr>
          <a:r>
            <a:rPr lang="fr-FR" sz="1600" kern="1200" dirty="0" smtClean="0"/>
            <a:t>ETUDE DE CAS 2</a:t>
          </a:r>
          <a:endParaRPr lang="fr-FR" sz="1600" kern="1200" dirty="0"/>
        </a:p>
        <a:p>
          <a:pPr marL="114300" lvl="1" indent="-114300" algn="l" defTabSz="533400">
            <a:lnSpc>
              <a:spcPct val="90000"/>
            </a:lnSpc>
            <a:spcBef>
              <a:spcPct val="0"/>
            </a:spcBef>
            <a:spcAft>
              <a:spcPct val="15000"/>
            </a:spcAft>
            <a:buChar char="••"/>
          </a:pPr>
          <a:r>
            <a:rPr lang="fr-FR" sz="1200" kern="1200" dirty="0" smtClean="0"/>
            <a:t>Serrure biométrique</a:t>
          </a:r>
          <a:endParaRPr lang="fr-FR" sz="1200" kern="1200" dirty="0"/>
        </a:p>
        <a:p>
          <a:pPr marL="114300" lvl="1" indent="-114300" algn="l" defTabSz="533400">
            <a:lnSpc>
              <a:spcPct val="90000"/>
            </a:lnSpc>
            <a:spcBef>
              <a:spcPct val="0"/>
            </a:spcBef>
            <a:spcAft>
              <a:spcPct val="15000"/>
            </a:spcAft>
            <a:buChar char="••"/>
          </a:pPr>
          <a:r>
            <a:rPr lang="fr-FR" sz="1200" kern="1200" dirty="0" smtClean="0"/>
            <a:t>12H prévues</a:t>
          </a:r>
          <a:endParaRPr lang="fr-FR" sz="1200" kern="1200" dirty="0"/>
        </a:p>
      </dsp:txBody>
      <dsp:txXfrm>
        <a:off x="4476169" y="1382553"/>
        <a:ext cx="1448598" cy="1382553"/>
      </dsp:txXfrm>
    </dsp:sp>
    <dsp:sp modelId="{17CB120D-E1EA-4C07-B970-8CCFCEADCB93}">
      <dsp:nvSpPr>
        <dsp:cNvPr id="0" name=""/>
        <dsp:cNvSpPr/>
      </dsp:nvSpPr>
      <dsp:spPr>
        <a:xfrm>
          <a:off x="4624980" y="207383"/>
          <a:ext cx="1150975" cy="1150975"/>
        </a:xfrm>
        <a:prstGeom prst="ellipse">
          <a:avLst/>
        </a:prstGeom>
        <a:blipFill rotWithShape="0">
          <a:blip xmlns:r="http://schemas.openxmlformats.org/officeDocument/2006/relationships" r:embed="rId4"/>
          <a:stretch>
            <a:fillRect/>
          </a:stretch>
        </a:blipFill>
        <a:ln>
          <a:noFill/>
        </a:ln>
        <a:effectLst>
          <a:outerShdw blurRad="39000" dist="25400" dir="5400000" rotWithShape="0">
            <a:srgbClr val="000000">
              <a:alpha val="38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AE66B61A-E07E-45F9-9756-065D599C1A66}">
      <dsp:nvSpPr>
        <dsp:cNvPr id="0" name=""/>
        <dsp:cNvSpPr/>
      </dsp:nvSpPr>
      <dsp:spPr>
        <a:xfrm>
          <a:off x="5968225" y="0"/>
          <a:ext cx="1448598" cy="3456384"/>
        </a:xfrm>
        <a:prstGeom prst="roundRect">
          <a:avLst>
            <a:gd name="adj" fmla="val 10000"/>
          </a:avLst>
        </a:prstGeom>
        <a:gradFill rotWithShape="0">
          <a:gsLst>
            <a:gs pos="0">
              <a:schemeClr val="accent5">
                <a:hueOff val="-1235318"/>
                <a:satOff val="-23953"/>
                <a:lumOff val="-8627"/>
                <a:alphaOff val="0"/>
                <a:shade val="47500"/>
                <a:satMod val="137000"/>
              </a:schemeClr>
            </a:gs>
            <a:gs pos="55000">
              <a:schemeClr val="accent5">
                <a:hueOff val="-1235318"/>
                <a:satOff val="-23953"/>
                <a:lumOff val="-8627"/>
                <a:alphaOff val="0"/>
                <a:shade val="69000"/>
                <a:satMod val="137000"/>
              </a:schemeClr>
            </a:gs>
            <a:gs pos="100000">
              <a:schemeClr val="accent5">
                <a:hueOff val="-1235318"/>
                <a:satOff val="-23953"/>
                <a:lumOff val="-8627"/>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t" anchorCtr="1">
          <a:noAutofit/>
        </a:bodyPr>
        <a:lstStyle/>
        <a:p>
          <a:pPr lvl="0" algn="l" defTabSz="711200">
            <a:lnSpc>
              <a:spcPct val="90000"/>
            </a:lnSpc>
            <a:spcBef>
              <a:spcPct val="0"/>
            </a:spcBef>
            <a:spcAft>
              <a:spcPct val="35000"/>
            </a:spcAft>
          </a:pPr>
          <a:r>
            <a:rPr lang="fr-FR" sz="1600" kern="1200" dirty="0" smtClean="0"/>
            <a:t>PROJET</a:t>
          </a:r>
        </a:p>
        <a:p>
          <a:pPr marL="114300" lvl="1" indent="-114300" algn="l" defTabSz="533400">
            <a:lnSpc>
              <a:spcPct val="90000"/>
            </a:lnSpc>
            <a:spcBef>
              <a:spcPct val="0"/>
            </a:spcBef>
            <a:spcAft>
              <a:spcPct val="15000"/>
            </a:spcAft>
            <a:buChar char="••"/>
          </a:pPr>
          <a:r>
            <a:rPr lang="fr-FR" sz="1200" kern="1200" dirty="0" smtClean="0"/>
            <a:t>14H</a:t>
          </a:r>
        </a:p>
      </dsp:txBody>
      <dsp:txXfrm>
        <a:off x="5968225" y="1382553"/>
        <a:ext cx="1448598" cy="1382553"/>
      </dsp:txXfrm>
    </dsp:sp>
    <dsp:sp modelId="{0F46C6C4-7F7E-4E36-9E4A-46A1DAA3064F}">
      <dsp:nvSpPr>
        <dsp:cNvPr id="0" name=""/>
        <dsp:cNvSpPr/>
      </dsp:nvSpPr>
      <dsp:spPr>
        <a:xfrm>
          <a:off x="6117036" y="207383"/>
          <a:ext cx="1150975" cy="1150975"/>
        </a:xfrm>
        <a:prstGeom prst="ellipse">
          <a:avLst/>
        </a:prstGeom>
        <a:blipFill rotWithShape="0">
          <a:blip xmlns:r="http://schemas.openxmlformats.org/officeDocument/2006/relationships" r:embed="rId5"/>
          <a:stretch>
            <a:fillRect/>
          </a:stretch>
        </a:blipFill>
        <a:ln>
          <a:noFill/>
        </a:ln>
        <a:effectLst>
          <a:outerShdw blurRad="39000" dist="25400" dir="5400000" rotWithShape="0">
            <a:srgbClr val="000000">
              <a:alpha val="38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7C3E76BB-1BEB-4F41-8A56-FFEC403895C4}">
      <dsp:nvSpPr>
        <dsp:cNvPr id="0" name=""/>
        <dsp:cNvSpPr/>
      </dsp:nvSpPr>
      <dsp:spPr>
        <a:xfrm>
          <a:off x="296672" y="2765107"/>
          <a:ext cx="6823478" cy="518457"/>
        </a:xfrm>
        <a:prstGeom prst="leftRightArrow">
          <a:avLst/>
        </a:prstGeom>
        <a:solidFill>
          <a:schemeClr val="accent5">
            <a:tint val="40000"/>
            <a:hueOff val="0"/>
            <a:satOff val="0"/>
            <a:lumOff val="0"/>
            <a:alphaOff val="0"/>
          </a:schemeClr>
        </a:solidFill>
        <a:ln>
          <a:noFill/>
        </a:ln>
        <a:effectLst>
          <a:outerShdw blurRad="39000" dist="25400" dir="5400000" rotWithShape="0">
            <a:srgbClr val="000000">
              <a:alpha val="38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26BEC0-E785-4F15-AA3E-1151FC5A40AD}" type="datetimeFigureOut">
              <a:rPr lang="fr-FR" smtClean="0"/>
              <a:pPr/>
              <a:t>11/09/2011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C420DA-AAD5-4A74-BD14-0B1F67D164E3}"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92C420DA-AAD5-4A74-BD14-0B1F67D164E3}" type="slidenum">
              <a:rPr lang="fr-FR" smtClean="0"/>
              <a:pPr/>
              <a:t>6</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r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fr-FR" smtClean="0"/>
              <a:t>Cliquez pour modifier le style du titre</a:t>
            </a:r>
            <a:endParaRPr kumimoji="0" lang="en-US"/>
          </a:p>
        </p:txBody>
      </p:sp>
      <p:sp>
        <p:nvSpPr>
          <p:cNvPr id="3" name="Sous-titr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fr-FR" smtClean="0"/>
              <a:t>Cliquez pour modifier le style des sous-titres du masque</a:t>
            </a:r>
            <a:endParaRPr kumimoji="0" lang="en-US"/>
          </a:p>
        </p:txBody>
      </p:sp>
      <p:sp>
        <p:nvSpPr>
          <p:cNvPr id="4" name="Espace réservé de la date 3"/>
          <p:cNvSpPr>
            <a:spLocks noGrp="1"/>
          </p:cNvSpPr>
          <p:nvPr>
            <p:ph type="dt" sz="half" idx="10"/>
          </p:nvPr>
        </p:nvSpPr>
        <p:spPr/>
        <p:txBody>
          <a:bodyPr/>
          <a:lstStyle/>
          <a:p>
            <a:fld id="{C20B22AA-7893-4B82-A9D3-32E3C84ED5AD}" type="datetime1">
              <a:rPr lang="fr-FR" smtClean="0"/>
              <a:pPr/>
              <a:t>11/09/2011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4ED9899-4912-4618-940A-AF9A01B7797B}" type="slidenum">
              <a:rPr lang="fr-FR" smtClean="0"/>
              <a:pPr/>
              <a:t>‹N°›</a:t>
            </a:fld>
            <a:endParaRPr lang="fr-FR"/>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E43E6FA1-63F3-4CDF-A764-8258C082F982}" type="datetime1">
              <a:rPr lang="fr-FR" smtClean="0"/>
              <a:pPr/>
              <a:t>11/09/2011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4ED9899-4912-4618-940A-AF9A01B7797B}"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re vertical 1"/>
          <p:cNvSpPr>
            <a:spLocks noGrp="1"/>
          </p:cNvSpPr>
          <p:nvPr>
            <p:ph type="title" orient="vert"/>
          </p:nvPr>
        </p:nvSpPr>
        <p:spPr>
          <a:xfrm>
            <a:off x="6781800" y="274640"/>
            <a:ext cx="1905000" cy="5851525"/>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304800"/>
            <a:ext cx="60198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7C04A2F0-691E-4845-91FD-B5F011C03FC0}" type="datetime1">
              <a:rPr lang="fr-FR" smtClean="0"/>
              <a:pPr/>
              <a:t>11/09/2011</a:t>
            </a:fld>
            <a:endParaRPr lang="fr-FR"/>
          </a:p>
        </p:txBody>
      </p:sp>
      <p:sp>
        <p:nvSpPr>
          <p:cNvPr id="5" name="Espace réservé du pied de page 4"/>
          <p:cNvSpPr>
            <a:spLocks noGrp="1"/>
          </p:cNvSpPr>
          <p:nvPr>
            <p:ph type="ftr" sz="quarter" idx="11"/>
          </p:nvPr>
        </p:nvSpPr>
        <p:spPr>
          <a:xfrm>
            <a:off x="2640597" y="6377459"/>
            <a:ext cx="3836404" cy="365125"/>
          </a:xfrm>
        </p:spPr>
        <p:txBody>
          <a:bodyPr/>
          <a:lstStyle/>
          <a:p>
            <a:endParaRPr lang="fr-FR"/>
          </a:p>
        </p:txBody>
      </p:sp>
      <p:sp>
        <p:nvSpPr>
          <p:cNvPr id="6" name="Espace réservé du numéro de diapositive 5"/>
          <p:cNvSpPr>
            <a:spLocks noGrp="1"/>
          </p:cNvSpPr>
          <p:nvPr>
            <p:ph type="sldNum" sz="quarter" idx="12"/>
          </p:nvPr>
        </p:nvSpPr>
        <p:spPr/>
        <p:txBody>
          <a:bodyPr/>
          <a:lstStyle/>
          <a:p>
            <a:fld id="{C4ED9899-4912-4618-940A-AF9A01B7797B}"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55448"/>
            <a:ext cx="8229600" cy="1252728"/>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F0F6152C-3A09-4D69-A8CB-8F8872DCAFA9}" type="datetime1">
              <a:rPr lang="fr-FR" smtClean="0"/>
              <a:pPr/>
              <a:t>11/09/2011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4ED9899-4912-4618-940A-AF9A01B7797B}"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r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AD00C6AF-41B3-451B-9D61-FA0FDB87FF1E}" type="datetime1">
              <a:rPr lang="fr-FR" smtClean="0"/>
              <a:pPr/>
              <a:t>11/09/2011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4ED9899-4912-4618-940A-AF9A01B7797B}"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3CCE2F46-21B4-4BD1-9E8E-95507BF6601D}" type="datetime1">
              <a:rPr lang="fr-FR" smtClean="0"/>
              <a:pPr/>
              <a:t>11/09/2011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4ED9899-4912-4618-940A-AF9A01B7797B}"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u texte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fr-FR" smtClean="0"/>
              <a:t>Cliquez pour modifier les styles du texte du masque</a:t>
            </a:r>
          </a:p>
        </p:txBody>
      </p:sp>
      <p:sp>
        <p:nvSpPr>
          <p:cNvPr id="6" name="Espace réservé du contenu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F5170BA9-CEC1-4C5A-950E-EEFB33752A95}" type="datetime1">
              <a:rPr lang="fr-FR" smtClean="0"/>
              <a:pPr/>
              <a:t>11/09/2011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C4ED9899-4912-4618-940A-AF9A01B7797B}"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BA75F237-DABC-4459-8A3C-ABDCB07372A5}" type="datetime1">
              <a:rPr lang="fr-FR" smtClean="0"/>
              <a:pPr/>
              <a:t>11/09/2011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8043D79-F03E-4F2C-9549-C08BB8C06EB1}" type="datetime1">
              <a:rPr lang="fr-FR" smtClean="0"/>
              <a:pPr/>
              <a:t>11/09/2011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C4ED9899-4912-4618-940A-AF9A01B7797B}"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fr-FR" smtClean="0"/>
              <a:t>Cliquez pour modifier le style du titre</a:t>
            </a:r>
            <a:endParaRPr kumimoji="0" lang="en-US"/>
          </a:p>
        </p:txBody>
      </p:sp>
      <p:sp>
        <p:nvSpPr>
          <p:cNvPr id="3" name="Espace réservé du contenu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texte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A913DC43-699F-4D27-9490-DBD8E01D6A0D}" type="datetime1">
              <a:rPr lang="fr-FR" smtClean="0"/>
              <a:pPr/>
              <a:t>11/09/2011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4ED9899-4912-4618-940A-AF9A01B7797B}" type="slidenum">
              <a:rPr lang="fr-FR" smtClean="0"/>
              <a:pPr/>
              <a:t>‹N°›</a:t>
            </a:fld>
            <a:endParaRPr lang="fr-FR"/>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a:xfrm>
            <a:off x="164592" y="1170432"/>
            <a:ext cx="2523744" cy="201168"/>
          </a:xfrm>
        </p:spPr>
        <p:txBody>
          <a:bodyPr/>
          <a:lstStyle/>
          <a:p>
            <a:fld id="{5D47067E-C1FD-494F-A68C-E6AB67C9C823}" type="datetime1">
              <a:rPr lang="fr-FR" smtClean="0"/>
              <a:pPr/>
              <a:t>11/09/2011</a:t>
            </a:fld>
            <a:endParaRPr lang="fr-FR"/>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Espace réservé du pied de page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fr-FR"/>
          </a:p>
        </p:txBody>
      </p:sp>
      <p:sp>
        <p:nvSpPr>
          <p:cNvPr id="7" name="Espace réservé du numéro de diapositive 6"/>
          <p:cNvSpPr>
            <a:spLocks noGrp="1"/>
          </p:cNvSpPr>
          <p:nvPr>
            <p:ph type="sldNum" sz="quarter" idx="12"/>
          </p:nvPr>
        </p:nvSpPr>
        <p:spPr>
          <a:xfrm>
            <a:off x="8339328" y="1170432"/>
            <a:ext cx="733864" cy="201168"/>
          </a:xfrm>
        </p:spPr>
        <p:txBody>
          <a:bodyPr/>
          <a:lstStyle/>
          <a:p>
            <a:fld id="{C4ED9899-4912-4618-940A-AF9A01B7797B}"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Espace réservé du titre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4" name="Espace réservé de la date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353DE7D4-6135-4E6C-A315-08B2C91647FD}" type="datetime1">
              <a:rPr lang="fr-FR" smtClean="0"/>
              <a:pPr/>
              <a:t>11/09/2011</a:t>
            </a:fld>
            <a:endParaRPr lang="fr-FR"/>
          </a:p>
        </p:txBody>
      </p:sp>
      <p:sp>
        <p:nvSpPr>
          <p:cNvPr id="5" name="Espace réservé du pied de page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fr-FR"/>
          </a:p>
        </p:txBody>
      </p:sp>
      <p:sp>
        <p:nvSpPr>
          <p:cNvPr id="6" name="Espace réservé du numéro de diapositive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C4ED9899-4912-4618-940A-AF9A01B7797B}"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dt="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velo-electrique.com/Pages/accueil.ht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cyclurba.fr/velo/image/Projet%20de%20Norme%20VAE.pdf" TargetMode="External"/><Relationship Id="rId2" Type="http://schemas.openxmlformats.org/officeDocument/2006/relationships/hyperlink" Target="http://www.tousavelo.com/Normes/0131.html"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tousavelo.com/Lhistoire-du-CNPC/0334.html"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2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412776"/>
            <a:ext cx="7772400" cy="1031776"/>
          </a:xfrm>
        </p:spPr>
        <p:txBody>
          <a:bodyPr>
            <a:normAutofit fontScale="90000"/>
          </a:bodyPr>
          <a:lstStyle/>
          <a:p>
            <a:r>
              <a:rPr lang="fr-FR" sz="4000" dirty="0" smtClean="0"/>
              <a:t> </a:t>
            </a:r>
            <a:br>
              <a:rPr lang="fr-FR" sz="4000" dirty="0" smtClean="0"/>
            </a:br>
            <a:r>
              <a:rPr lang="fr-FR" dirty="0" smtClean="0"/>
              <a:t/>
            </a:r>
            <a:br>
              <a:rPr lang="fr-FR" dirty="0" smtClean="0"/>
            </a:br>
            <a:endParaRPr lang="fr-FR" dirty="0"/>
          </a:p>
        </p:txBody>
      </p:sp>
      <p:sp>
        <p:nvSpPr>
          <p:cNvPr id="3" name="Sous-titre 2"/>
          <p:cNvSpPr>
            <a:spLocks noGrp="1"/>
          </p:cNvSpPr>
          <p:nvPr>
            <p:ph type="subTitle" idx="1"/>
          </p:nvPr>
        </p:nvSpPr>
        <p:spPr>
          <a:xfrm>
            <a:off x="755576" y="620688"/>
            <a:ext cx="6400800" cy="1296144"/>
          </a:xfrm>
        </p:spPr>
        <p:txBody>
          <a:bodyPr/>
          <a:lstStyle/>
          <a:p>
            <a:r>
              <a:rPr lang="fr-FR" dirty="0" smtClean="0"/>
              <a:t>Lycée Jean </a:t>
            </a:r>
            <a:r>
              <a:rPr lang="fr-FR" dirty="0" err="1" smtClean="0"/>
              <a:t>Favard</a:t>
            </a:r>
            <a:r>
              <a:rPr lang="fr-FR" dirty="0" smtClean="0"/>
              <a:t> - Guéret</a:t>
            </a:r>
            <a:endParaRPr lang="fr-FR" dirty="0"/>
          </a:p>
        </p:txBody>
      </p:sp>
      <p:sp>
        <p:nvSpPr>
          <p:cNvPr id="6" name="Espace réservé du numéro de diapositive 5"/>
          <p:cNvSpPr>
            <a:spLocks noGrp="1"/>
          </p:cNvSpPr>
          <p:nvPr>
            <p:ph type="sldNum" sz="quarter" idx="12"/>
          </p:nvPr>
        </p:nvSpPr>
        <p:spPr/>
        <p:txBody>
          <a:bodyPr/>
          <a:lstStyle/>
          <a:p>
            <a:fld id="{C4ED9899-4912-4618-940A-AF9A01B7797B}" type="slidenum">
              <a:rPr lang="fr-FR" smtClean="0"/>
              <a:pPr/>
              <a:t>1</a:t>
            </a:fld>
            <a:endParaRPr lang="fr-FR"/>
          </a:p>
        </p:txBody>
      </p:sp>
      <p:pic>
        <p:nvPicPr>
          <p:cNvPr id="4" name="Picture 2" descr="C:\Users\Nathalie\Desktop\Travail\Affiches trivision 2010\Projet affiches trivision\Affiche 1\Photo 011.jpg"/>
          <p:cNvPicPr>
            <a:picLocks noChangeAspect="1" noChangeArrowheads="1"/>
          </p:cNvPicPr>
          <p:nvPr/>
        </p:nvPicPr>
        <p:blipFill>
          <a:blip r:embed="rId2" cstate="print"/>
          <a:srcRect/>
          <a:stretch>
            <a:fillRect/>
          </a:stretch>
        </p:blipFill>
        <p:spPr bwMode="auto">
          <a:xfrm>
            <a:off x="251520" y="2996952"/>
            <a:ext cx="4536504" cy="3104964"/>
          </a:xfrm>
          <a:prstGeom prst="rect">
            <a:avLst/>
          </a:prstGeom>
          <a:solidFill>
            <a:srgbClr val="FFFFFF">
              <a:shade val="85000"/>
            </a:srgbClr>
          </a:solidFill>
          <a:ln w="88900" cap="sq">
            <a:solidFill>
              <a:srgbClr val="FFFFFF"/>
            </a:solidFill>
            <a:miter lim="800000"/>
          </a:ln>
          <a:effectLst/>
          <a:scene3d>
            <a:camera prst="orthographicFront"/>
            <a:lightRig rig="twoPt" dir="t">
              <a:rot lat="0" lon="0" rev="7200000"/>
            </a:lightRig>
          </a:scene3d>
          <a:sp3d>
            <a:bevelT w="25400" h="19050" prst="relaxedInset"/>
            <a:contourClr>
              <a:srgbClr val="FFFFFF"/>
            </a:contourClr>
          </a:sp3d>
        </p:spPr>
      </p:pic>
      <p:sp>
        <p:nvSpPr>
          <p:cNvPr id="5" name="Espace réservé du contenu 2"/>
          <p:cNvSpPr txBox="1">
            <a:spLocks/>
          </p:cNvSpPr>
          <p:nvPr/>
        </p:nvSpPr>
        <p:spPr bwMode="auto">
          <a:xfrm>
            <a:off x="4788024" y="3429000"/>
            <a:ext cx="4355976" cy="1944216"/>
          </a:xfrm>
          <a:prstGeom prst="rect">
            <a:avLst/>
          </a:prstGeom>
          <a:noFill/>
          <a:ln w="9525">
            <a:noFill/>
            <a:miter lim="800000"/>
            <a:headEnd/>
            <a:tailEnd/>
          </a:ln>
          <a:effectLst/>
        </p:spPr>
        <p:txBody>
          <a:bodyPr vert="horz" wrap="square" lIns="92075" tIns="46037" rIns="92075" bIns="46037" numCol="1" anchor="t" anchorCtr="0" compatLnSpc="1">
            <a:prstTxWarp prst="textNoShape">
              <a:avLst/>
            </a:prstTxWarp>
          </a:bodyPr>
          <a:lstStyle/>
          <a:p>
            <a:pPr marL="0" marR="0" lvl="0" indent="0" defTabSz="914400" rtl="0" eaLnBrk="1" fontAlgn="base" latinLnBrk="0" hangingPunct="1">
              <a:lnSpc>
                <a:spcPct val="100000"/>
              </a:lnSpc>
              <a:spcBef>
                <a:spcPct val="20000"/>
              </a:spcBef>
              <a:spcAft>
                <a:spcPct val="0"/>
              </a:spcAft>
              <a:buClr>
                <a:schemeClr val="accent1"/>
              </a:buClr>
              <a:buSzTx/>
              <a:buFontTx/>
              <a:buNone/>
              <a:tabLst/>
              <a:defRPr/>
            </a:pPr>
            <a:r>
              <a:rPr kumimoji="0" lang="fr-FR" sz="3200" b="0" i="0" u="none" strike="noStrike" kern="0" cap="none" spc="0" normalizeH="0" baseline="0" noProof="0" dirty="0" smtClean="0">
                <a:ln>
                  <a:noFill/>
                </a:ln>
                <a:solidFill>
                  <a:schemeClr val="accent6">
                    <a:lumMod val="20000"/>
                    <a:lumOff val="80000"/>
                  </a:schemeClr>
                </a:solidFill>
                <a:effectLst>
                  <a:outerShdw blurRad="38100" dist="38100" dir="2700000" algn="tl">
                    <a:srgbClr val="000000"/>
                  </a:outerShdw>
                </a:effectLst>
                <a:uLnTx/>
                <a:uFillTx/>
                <a:latin typeface="+mn-lt"/>
                <a:ea typeface="+mn-ea"/>
                <a:cs typeface="+mn-cs"/>
              </a:rPr>
              <a:t>L’équipe :</a:t>
            </a:r>
          </a:p>
          <a:p>
            <a:pPr marL="0" marR="0" lvl="0" indent="0" defTabSz="914400" rtl="0" eaLnBrk="1" fontAlgn="base" latinLnBrk="0" hangingPunct="1">
              <a:lnSpc>
                <a:spcPct val="100000"/>
              </a:lnSpc>
              <a:spcBef>
                <a:spcPct val="20000"/>
              </a:spcBef>
              <a:spcAft>
                <a:spcPct val="0"/>
              </a:spcAft>
              <a:buClr>
                <a:schemeClr val="accent1"/>
              </a:buClr>
              <a:buSzTx/>
              <a:buFontTx/>
              <a:buNone/>
              <a:tabLst/>
              <a:defRPr/>
            </a:pPr>
            <a:r>
              <a:rPr lang="fr-FR" sz="3200" kern="0" dirty="0" smtClean="0">
                <a:solidFill>
                  <a:schemeClr val="accent6">
                    <a:lumMod val="20000"/>
                    <a:lumOff val="80000"/>
                  </a:schemeClr>
                </a:solidFill>
                <a:effectLst>
                  <a:outerShdw blurRad="38100" dist="38100" dir="2700000" algn="tl">
                    <a:srgbClr val="000000"/>
                  </a:outerShdw>
                </a:effectLst>
              </a:rPr>
              <a:t>Christophe Banting </a:t>
            </a:r>
            <a:endParaRPr kumimoji="0" lang="fr-FR" sz="3200" b="0" i="0" u="none" strike="noStrike" kern="0" cap="none" spc="0" normalizeH="0" baseline="0" noProof="0" dirty="0" smtClean="0">
              <a:ln>
                <a:noFill/>
              </a:ln>
              <a:solidFill>
                <a:schemeClr val="accent6">
                  <a:lumMod val="20000"/>
                  <a:lumOff val="80000"/>
                </a:schemeClr>
              </a:solidFill>
              <a:effectLst>
                <a:outerShdw blurRad="38100" dist="38100" dir="2700000" algn="tl">
                  <a:srgbClr val="000000"/>
                </a:outerShdw>
              </a:effectLst>
              <a:uLnTx/>
              <a:uFillTx/>
              <a:latin typeface="+mn-lt"/>
              <a:ea typeface="+mn-ea"/>
              <a:cs typeface="+mn-cs"/>
            </a:endParaRPr>
          </a:p>
          <a:p>
            <a:pPr marL="0" marR="0" lvl="0" indent="0" defTabSz="914400" rtl="0" eaLnBrk="1" fontAlgn="base" latinLnBrk="0" hangingPunct="1">
              <a:lnSpc>
                <a:spcPct val="100000"/>
              </a:lnSpc>
              <a:spcBef>
                <a:spcPct val="20000"/>
              </a:spcBef>
              <a:spcAft>
                <a:spcPct val="0"/>
              </a:spcAft>
              <a:buClr>
                <a:schemeClr val="accent1"/>
              </a:buClr>
              <a:buSzTx/>
              <a:buFontTx/>
              <a:buNone/>
              <a:tabLst/>
              <a:defRPr/>
            </a:pPr>
            <a:r>
              <a:rPr kumimoji="0" lang="fr-FR" sz="3200" b="0" i="0" u="none" strike="noStrike" kern="0" cap="none" spc="0" normalizeH="0" baseline="0" noProof="0" dirty="0" smtClean="0">
                <a:ln>
                  <a:noFill/>
                </a:ln>
                <a:solidFill>
                  <a:schemeClr val="accent6">
                    <a:lumMod val="20000"/>
                    <a:lumOff val="80000"/>
                  </a:schemeClr>
                </a:solidFill>
                <a:effectLst>
                  <a:outerShdw blurRad="38100" dist="38100" dir="2700000" algn="tl">
                    <a:srgbClr val="000000"/>
                  </a:outerShdw>
                </a:effectLst>
                <a:uLnTx/>
                <a:uFillTx/>
                <a:latin typeface="+mn-lt"/>
                <a:ea typeface="+mn-ea"/>
                <a:cs typeface="+mn-cs"/>
              </a:rPr>
              <a:t>Daniel </a:t>
            </a:r>
            <a:r>
              <a:rPr kumimoji="0" lang="fr-FR" sz="3200" b="0" i="0" u="none" strike="noStrike" kern="0" cap="none" spc="0" normalizeH="0" baseline="0" noProof="0" dirty="0" err="1" smtClean="0">
                <a:ln>
                  <a:noFill/>
                </a:ln>
                <a:solidFill>
                  <a:schemeClr val="accent6">
                    <a:lumMod val="20000"/>
                    <a:lumOff val="80000"/>
                  </a:schemeClr>
                </a:solidFill>
                <a:effectLst>
                  <a:outerShdw blurRad="38100" dist="38100" dir="2700000" algn="tl">
                    <a:srgbClr val="000000"/>
                  </a:outerShdw>
                </a:effectLst>
                <a:uLnTx/>
                <a:uFillTx/>
                <a:latin typeface="+mn-lt"/>
                <a:ea typeface="+mn-ea"/>
                <a:cs typeface="+mn-cs"/>
              </a:rPr>
              <a:t>Monzat</a:t>
            </a:r>
            <a:endParaRPr kumimoji="0" lang="fr-FR" sz="3200" b="0" i="0" u="none" strike="noStrike" kern="0" cap="none" spc="0" normalizeH="0" baseline="0" noProof="0" dirty="0" smtClean="0">
              <a:ln>
                <a:noFill/>
              </a:ln>
              <a:solidFill>
                <a:schemeClr val="accent6">
                  <a:lumMod val="20000"/>
                  <a:lumOff val="80000"/>
                </a:schemeClr>
              </a:solidFill>
              <a:effectLst>
                <a:outerShdw blurRad="38100" dist="38100" dir="2700000" algn="tl">
                  <a:srgbClr val="000000"/>
                </a:outerShdw>
              </a:effectLst>
              <a:uLnTx/>
              <a:uFillTx/>
              <a:latin typeface="+mn-lt"/>
              <a:ea typeface="+mn-ea"/>
              <a:cs typeface="+mn-cs"/>
            </a:endParaRPr>
          </a:p>
          <a:p>
            <a:pPr marL="0" marR="0" lvl="0" indent="0" defTabSz="914400" rtl="0" eaLnBrk="1" fontAlgn="base" latinLnBrk="0" hangingPunct="1">
              <a:lnSpc>
                <a:spcPct val="100000"/>
              </a:lnSpc>
              <a:spcBef>
                <a:spcPct val="20000"/>
              </a:spcBef>
              <a:spcAft>
                <a:spcPct val="0"/>
              </a:spcAft>
              <a:buClr>
                <a:schemeClr val="accent1"/>
              </a:buClr>
              <a:buSzTx/>
              <a:buFontTx/>
              <a:buNone/>
              <a:tabLst/>
              <a:defRPr/>
            </a:pPr>
            <a:r>
              <a:rPr kumimoji="0" lang="fr-FR" sz="3200" b="0" i="0" u="none" strike="noStrike" kern="0" cap="none" spc="0" normalizeH="0" baseline="0" noProof="0" dirty="0" smtClean="0">
                <a:ln>
                  <a:noFill/>
                </a:ln>
                <a:solidFill>
                  <a:schemeClr val="accent6">
                    <a:lumMod val="20000"/>
                    <a:lumOff val="80000"/>
                  </a:schemeClr>
                </a:solidFill>
                <a:effectLst>
                  <a:outerShdw blurRad="38100" dist="38100" dir="2700000" algn="tl">
                    <a:srgbClr val="000000"/>
                  </a:outerShdw>
                </a:effectLst>
                <a:uLnTx/>
                <a:uFillTx/>
                <a:latin typeface="+mn-lt"/>
                <a:ea typeface="+mn-ea"/>
                <a:cs typeface="+mn-cs"/>
              </a:rPr>
              <a:t>Nathalie Calas-</a:t>
            </a:r>
            <a:r>
              <a:rPr kumimoji="0" lang="fr-FR" sz="3200" b="0" i="0" u="none" strike="noStrike" kern="0" cap="none" spc="0" normalizeH="0" baseline="0" noProof="0" dirty="0" err="1" smtClean="0">
                <a:ln>
                  <a:noFill/>
                </a:ln>
                <a:solidFill>
                  <a:schemeClr val="accent6">
                    <a:lumMod val="20000"/>
                    <a:lumOff val="80000"/>
                  </a:schemeClr>
                </a:solidFill>
                <a:effectLst>
                  <a:outerShdw blurRad="38100" dist="38100" dir="2700000" algn="tl">
                    <a:srgbClr val="000000"/>
                  </a:outerShdw>
                </a:effectLst>
                <a:uLnTx/>
                <a:uFillTx/>
                <a:latin typeface="+mn-lt"/>
                <a:ea typeface="+mn-ea"/>
                <a:cs typeface="+mn-cs"/>
              </a:rPr>
              <a:t>Cadeville</a:t>
            </a:r>
            <a:endParaRPr kumimoji="0" lang="fr-FR" sz="3200" b="0" i="0" u="none" strike="noStrike" kern="0" cap="none" spc="0" normalizeH="0" baseline="0" noProof="0" dirty="0" smtClean="0">
              <a:ln>
                <a:noFill/>
              </a:ln>
              <a:solidFill>
                <a:schemeClr val="accent6">
                  <a:lumMod val="20000"/>
                  <a:lumOff val="80000"/>
                </a:schemeClr>
              </a:solidFill>
              <a:effectLst>
                <a:outerShdw blurRad="38100" dist="38100" dir="2700000" algn="tl">
                  <a:srgbClr val="000000"/>
                </a:outerShdw>
              </a:effectLst>
              <a:uLnTx/>
              <a:uFillTx/>
              <a:latin typeface="+mn-lt"/>
              <a:ea typeface="+mn-ea"/>
              <a:cs typeface="+mn-cs"/>
            </a:endParaRPr>
          </a:p>
          <a:p>
            <a:pPr marL="0" marR="0" lvl="0" indent="0" algn="ctr" defTabSz="914400" rtl="0" eaLnBrk="1" fontAlgn="base" latinLnBrk="0" hangingPunct="1">
              <a:lnSpc>
                <a:spcPct val="100000"/>
              </a:lnSpc>
              <a:spcBef>
                <a:spcPct val="20000"/>
              </a:spcBef>
              <a:spcAft>
                <a:spcPct val="0"/>
              </a:spcAft>
              <a:buClr>
                <a:schemeClr val="accent1"/>
              </a:buClr>
              <a:buSzTx/>
              <a:buFontTx/>
              <a:buNone/>
              <a:tabLst/>
              <a:defRPr/>
            </a:pPr>
            <a:endParaRPr kumimoji="0" lang="fr-FR" sz="3200" b="0" i="0" u="none" strike="noStrike" kern="0" cap="none" spc="0" normalizeH="0" baseline="0" noProof="0" dirty="0" smtClean="0">
              <a:ln>
                <a:noFill/>
              </a:ln>
              <a:solidFill>
                <a:schemeClr val="accent6">
                  <a:lumMod val="20000"/>
                  <a:lumOff val="80000"/>
                </a:schemeClr>
              </a:solidFill>
              <a:effectLst>
                <a:outerShdw blurRad="38100" dist="38100" dir="2700000" algn="tl">
                  <a:srgbClr val="000000"/>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Etude de cas 1 : VAE</a:t>
            </a:r>
            <a:endParaRPr lang="fr-FR" dirty="0"/>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10</a:t>
            </a:fld>
            <a:endParaRPr lang="fr-FR"/>
          </a:p>
        </p:txBody>
      </p:sp>
      <p:pic>
        <p:nvPicPr>
          <p:cNvPr id="1026" name="Picture 2" descr="C:\Users\Nathalie\Desktop\Seminaire CIT SI ACADEMIQUE\Organisation Année\image VAE phase 1.JPG"/>
          <p:cNvPicPr>
            <a:picLocks noChangeAspect="1" noChangeArrowheads="1"/>
          </p:cNvPicPr>
          <p:nvPr/>
        </p:nvPicPr>
        <p:blipFill>
          <a:blip r:embed="rId2" cstate="print"/>
          <a:srcRect/>
          <a:stretch>
            <a:fillRect/>
          </a:stretch>
        </p:blipFill>
        <p:spPr bwMode="auto">
          <a:xfrm>
            <a:off x="5148064" y="1556792"/>
            <a:ext cx="3790950" cy="3295650"/>
          </a:xfrm>
          <a:prstGeom prst="rect">
            <a:avLst/>
          </a:prstGeom>
          <a:noFill/>
        </p:spPr>
      </p:pic>
      <p:pic>
        <p:nvPicPr>
          <p:cNvPr id="1027" name="Picture 3" descr="C:\Users\Nathalie\Desktop\Seminaire CIT SI ACADEMIQUE\SYSTEMES FAVARD\P1013312.JPG"/>
          <p:cNvPicPr>
            <a:picLocks noGrp="1" noChangeAspect="1" noChangeArrowheads="1"/>
          </p:cNvPicPr>
          <p:nvPr>
            <p:ph idx="1"/>
          </p:nvPr>
        </p:nvPicPr>
        <p:blipFill>
          <a:blip r:embed="rId3" cstate="print"/>
          <a:srcRect/>
          <a:stretch>
            <a:fillRect/>
          </a:stretch>
        </p:blipFill>
        <p:spPr bwMode="auto">
          <a:xfrm>
            <a:off x="323528" y="1763080"/>
            <a:ext cx="4442454" cy="333184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VAE PHASE 1 : OBSERVATION</a:t>
            </a:r>
            <a:endParaRPr lang="fr-FR" dirty="0"/>
          </a:p>
        </p:txBody>
      </p:sp>
      <p:sp>
        <p:nvSpPr>
          <p:cNvPr id="3" name="Espace réservé du contenu 2"/>
          <p:cNvSpPr>
            <a:spLocks noGrp="1"/>
          </p:cNvSpPr>
          <p:nvPr>
            <p:ph idx="1"/>
          </p:nvPr>
        </p:nvSpPr>
        <p:spPr/>
        <p:txBody>
          <a:bodyPr>
            <a:normAutofit fontScale="55000" lnSpcReduction="20000"/>
          </a:bodyPr>
          <a:lstStyle/>
          <a:p>
            <a:endParaRPr lang="fr-FR" dirty="0" smtClean="0"/>
          </a:p>
          <a:p>
            <a:r>
              <a:rPr lang="fr-FR" sz="6400" dirty="0" smtClean="0"/>
              <a:t>TRAVAIL À RÉALISER :</a:t>
            </a:r>
          </a:p>
          <a:p>
            <a:r>
              <a:rPr lang="fr-FR" sz="6400" i="1" dirty="0" smtClean="0"/>
              <a:t>Objectif de la phase 1 : OBSERVATION</a:t>
            </a:r>
            <a:endParaRPr lang="fr-FR" sz="6400" dirty="0" smtClean="0"/>
          </a:p>
          <a:p>
            <a:pPr>
              <a:buNone/>
            </a:pPr>
            <a:r>
              <a:rPr lang="fr-FR" sz="6400" dirty="0" smtClean="0"/>
              <a:t> </a:t>
            </a:r>
          </a:p>
          <a:p>
            <a:pPr>
              <a:buNone/>
            </a:pPr>
            <a:r>
              <a:rPr lang="fr-FR" sz="6400" i="1" dirty="0" smtClean="0"/>
              <a:t>          Cette première étape consiste à tester l’objet technique à étudier, l’observer, analyser sa documentation technique afin de découvrir l’ensemble des données technico économiques le concernant.</a:t>
            </a:r>
          </a:p>
          <a:p>
            <a:pPr>
              <a:buNone/>
            </a:pPr>
            <a:r>
              <a:rPr lang="fr-FR" sz="6400" i="1" dirty="0" smtClean="0"/>
              <a:t>	</a:t>
            </a:r>
            <a:endParaRPr lang="fr-FR" sz="6400" dirty="0" smtClean="0"/>
          </a:p>
          <a:p>
            <a:endParaRPr lang="fr-FR" sz="6400" dirty="0"/>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11</a:t>
            </a:fld>
            <a:endParaRPr lang="fr-F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VAE PHASE 1 : OBSERVATION</a:t>
            </a:r>
            <a:endParaRPr lang="fr-FR" dirty="0"/>
          </a:p>
        </p:txBody>
      </p:sp>
      <p:sp>
        <p:nvSpPr>
          <p:cNvPr id="3" name="Espace réservé du contenu 2"/>
          <p:cNvSpPr>
            <a:spLocks noGrp="1"/>
          </p:cNvSpPr>
          <p:nvPr>
            <p:ph idx="1"/>
          </p:nvPr>
        </p:nvSpPr>
        <p:spPr>
          <a:xfrm>
            <a:off x="323528" y="1775191"/>
            <a:ext cx="8363272" cy="4822161"/>
          </a:xfrm>
        </p:spPr>
        <p:txBody>
          <a:bodyPr>
            <a:noAutofit/>
          </a:bodyPr>
          <a:lstStyle/>
          <a:p>
            <a:pPr lvl="0"/>
            <a:r>
              <a:rPr lang="fr-FR" sz="1800" b="1" u="sng" dirty="0" smtClean="0"/>
              <a:t>ESSAIS : (15 minutes maximum pour le groupe)</a:t>
            </a:r>
            <a:endParaRPr lang="fr-FR" sz="1800" dirty="0" smtClean="0"/>
          </a:p>
          <a:p>
            <a:pPr>
              <a:buNone/>
            </a:pPr>
            <a:r>
              <a:rPr lang="fr-FR" sz="1600" b="1" dirty="0" smtClean="0"/>
              <a:t> </a:t>
            </a:r>
            <a:endParaRPr lang="fr-FR" sz="1600" dirty="0" smtClean="0"/>
          </a:p>
          <a:p>
            <a:pPr lvl="0">
              <a:buNone/>
            </a:pPr>
            <a:r>
              <a:rPr lang="fr-FR" sz="1800" dirty="0" smtClean="0"/>
              <a:t>Après vous être équipé du casque réglementaire, demandez à l’enseignant de vous accompagner pour procéder à un essai du VAE sur la portion de route située à proximité de la salle.</a:t>
            </a:r>
          </a:p>
          <a:p>
            <a:pPr lvl="0">
              <a:buNone/>
            </a:pPr>
            <a:r>
              <a:rPr lang="fr-FR" sz="1800" dirty="0" smtClean="0"/>
              <a:t>Notez vos remarques :</a:t>
            </a:r>
          </a:p>
          <a:p>
            <a:endParaRPr lang="fr-FR" sz="1800" dirty="0" smtClean="0"/>
          </a:p>
          <a:p>
            <a:pPr lvl="1"/>
            <a:r>
              <a:rPr lang="fr-FR" sz="1800" dirty="0" smtClean="0"/>
              <a:t>Facilité d’utilisation : …………………………………………………………………………………………</a:t>
            </a:r>
          </a:p>
          <a:p>
            <a:pPr lvl="1"/>
            <a:r>
              <a:rPr lang="fr-FR" sz="1800" dirty="0" smtClean="0"/>
              <a:t>Assistance au pédalage (rapidité de mise en œuvre, intérêt …)  : ……………………</a:t>
            </a:r>
          </a:p>
          <a:p>
            <a:pPr>
              <a:buNone/>
            </a:pPr>
            <a:r>
              <a:rPr lang="fr-FR" sz="1800" dirty="0" smtClean="0"/>
              <a:t>……………………………………………………………………………………………………………………</a:t>
            </a:r>
          </a:p>
          <a:p>
            <a:pPr lvl="1"/>
            <a:r>
              <a:rPr lang="fr-FR" sz="1800" dirty="0" smtClean="0"/>
              <a:t>Autre (comparez à un vélo classique, design, ergonomie…) : ………………………………………………………………</a:t>
            </a:r>
          </a:p>
          <a:p>
            <a:pPr>
              <a:buNone/>
            </a:pPr>
            <a:endParaRPr lang="fr-FR" sz="1800" dirty="0" smtClean="0"/>
          </a:p>
          <a:p>
            <a:pPr>
              <a:buNone/>
            </a:pPr>
            <a:r>
              <a:rPr lang="fr-FR" sz="1800" b="1" dirty="0" smtClean="0"/>
              <a:t> </a:t>
            </a:r>
            <a:endParaRPr lang="fr-FR" sz="1800" dirty="0" smtClean="0"/>
          </a:p>
          <a:p>
            <a:endParaRPr lang="fr-FR" sz="1600"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12</a:t>
            </a:fld>
            <a:endParaRPr lang="fr-F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VAE PHASE 1 : OBSERVATION</a:t>
            </a:r>
            <a:endParaRPr lang="fr-FR" dirty="0"/>
          </a:p>
        </p:txBody>
      </p:sp>
      <p:sp>
        <p:nvSpPr>
          <p:cNvPr id="3" name="Espace réservé du contenu 2"/>
          <p:cNvSpPr>
            <a:spLocks noGrp="1"/>
          </p:cNvSpPr>
          <p:nvPr>
            <p:ph idx="1"/>
          </p:nvPr>
        </p:nvSpPr>
        <p:spPr/>
        <p:txBody>
          <a:bodyPr/>
          <a:lstStyle/>
          <a:p>
            <a:pPr lvl="0"/>
            <a:r>
              <a:rPr lang="fr-FR" b="1" u="sng" dirty="0" smtClean="0"/>
              <a:t>OBSERVATION (45 minutes)</a:t>
            </a:r>
            <a:endParaRPr lang="fr-FR" dirty="0" smtClean="0"/>
          </a:p>
          <a:p>
            <a:pPr lvl="1"/>
            <a:r>
              <a:rPr lang="fr-FR" b="1" u="sng" dirty="0" smtClean="0"/>
              <a:t>Rôle et modes de fonctionnement de l’objet :</a:t>
            </a:r>
            <a:endParaRPr lang="fr-FR" dirty="0" smtClean="0"/>
          </a:p>
          <a:p>
            <a:pPr lvl="0"/>
            <a:r>
              <a:rPr lang="fr-FR" dirty="0" smtClean="0"/>
              <a:t>Consultez la vidéo « </a:t>
            </a:r>
            <a:r>
              <a:rPr lang="fr-FR" dirty="0" err="1" smtClean="0"/>
              <a:t>excelsior_m</a:t>
            </a:r>
            <a:r>
              <a:rPr lang="fr-FR" dirty="0" smtClean="0"/>
              <a:t> »  ainsi que les documents techniques fournis</a:t>
            </a:r>
          </a:p>
          <a:p>
            <a:pPr lvl="0"/>
            <a:r>
              <a:rPr lang="fr-FR" dirty="0" smtClean="0"/>
              <a:t>Complétez le diagramme d’analyse : en répondant aux questions </a:t>
            </a:r>
          </a:p>
          <a:p>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13</a:t>
            </a:fld>
            <a:endParaRPr lang="fr-F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VAE PHASE 1 : OBSERVATION</a:t>
            </a: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14</a:t>
            </a:fld>
            <a:endParaRPr lang="fr-FR"/>
          </a:p>
        </p:txBody>
      </p:sp>
      <p:grpSp>
        <p:nvGrpSpPr>
          <p:cNvPr id="6" name="Group 2"/>
          <p:cNvGrpSpPr>
            <a:grpSpLocks/>
          </p:cNvGrpSpPr>
          <p:nvPr/>
        </p:nvGrpSpPr>
        <p:grpSpPr bwMode="auto">
          <a:xfrm>
            <a:off x="606424" y="1628800"/>
            <a:ext cx="7926015" cy="4940470"/>
            <a:chOff x="955" y="3340"/>
            <a:chExt cx="9533" cy="7028"/>
          </a:xfrm>
        </p:grpSpPr>
        <p:sp>
          <p:nvSpPr>
            <p:cNvPr id="7" name="Text Box 3"/>
            <p:cNvSpPr txBox="1">
              <a:spLocks noChangeArrowheads="1"/>
            </p:cNvSpPr>
            <p:nvPr/>
          </p:nvSpPr>
          <p:spPr bwMode="auto">
            <a:xfrm>
              <a:off x="1640" y="3340"/>
              <a:ext cx="3626" cy="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b="0" i="0" u="none" strike="noStrike" cap="none" normalizeH="0" baseline="0" smtClean="0">
                  <a:ln>
                    <a:noFill/>
                  </a:ln>
                  <a:solidFill>
                    <a:schemeClr val="tx1"/>
                  </a:solidFill>
                  <a:effectLst/>
                  <a:latin typeface="Calibri" pitchFamily="34" charset="0"/>
                  <a:cs typeface="Arial" pitchFamily="34" charset="0"/>
                </a:rPr>
                <a:t>A qui le VAE rend-il service ?</a:t>
              </a:r>
              <a:endParaRPr kumimoji="0" lang="fr-FR" b="0" i="0" u="none" strike="noStrike" cap="none" normalizeH="0" baseline="0" smtClean="0">
                <a:ln>
                  <a:noFill/>
                </a:ln>
                <a:solidFill>
                  <a:schemeClr val="tx1"/>
                </a:solidFill>
                <a:effectLst/>
                <a:latin typeface="Arial" pitchFamily="34" charset="0"/>
                <a:cs typeface="Arial" pitchFamily="34" charset="0"/>
              </a:endParaRPr>
            </a:p>
          </p:txBody>
        </p:sp>
        <p:sp>
          <p:nvSpPr>
            <p:cNvPr id="8" name="Text Box 4"/>
            <p:cNvSpPr txBox="1">
              <a:spLocks noChangeArrowheads="1"/>
            </p:cNvSpPr>
            <p:nvPr/>
          </p:nvSpPr>
          <p:spPr bwMode="auto">
            <a:xfrm>
              <a:off x="6859" y="3446"/>
              <a:ext cx="3629" cy="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b="0" i="0" u="none" strike="noStrike" cap="none" normalizeH="0" baseline="0" smtClean="0">
                  <a:ln>
                    <a:noFill/>
                  </a:ln>
                  <a:solidFill>
                    <a:schemeClr val="tx1"/>
                  </a:solidFill>
                  <a:effectLst/>
                  <a:latin typeface="Calibri" pitchFamily="34" charset="0"/>
                  <a:cs typeface="Arial" pitchFamily="34" charset="0"/>
                </a:rPr>
                <a:t>Sur quoi agit-il ?</a:t>
              </a:r>
              <a:endParaRPr kumimoji="0" lang="fr-FR" b="0" i="0" u="none" strike="noStrike" cap="none" normalizeH="0" baseline="0" smtClean="0">
                <a:ln>
                  <a:noFill/>
                </a:ln>
                <a:solidFill>
                  <a:schemeClr val="tx1"/>
                </a:solidFill>
                <a:effectLst/>
                <a:latin typeface="Arial" pitchFamily="34" charset="0"/>
                <a:cs typeface="Arial" pitchFamily="34" charset="0"/>
              </a:endParaRPr>
            </a:p>
          </p:txBody>
        </p:sp>
        <p:sp>
          <p:nvSpPr>
            <p:cNvPr id="9" name="Text Box 5"/>
            <p:cNvSpPr txBox="1">
              <a:spLocks noChangeArrowheads="1"/>
            </p:cNvSpPr>
            <p:nvPr/>
          </p:nvSpPr>
          <p:spPr bwMode="auto">
            <a:xfrm>
              <a:off x="3349" y="9843"/>
              <a:ext cx="4526" cy="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b="0" i="0" u="none" strike="noStrike" cap="none" normalizeH="0" baseline="0" smtClean="0">
                  <a:ln>
                    <a:noFill/>
                  </a:ln>
                  <a:solidFill>
                    <a:schemeClr val="tx1"/>
                  </a:solidFill>
                  <a:effectLst/>
                  <a:latin typeface="Calibri" pitchFamily="34" charset="0"/>
                  <a:cs typeface="Arial" pitchFamily="34" charset="0"/>
                </a:rPr>
                <a:t>Dans quel but le VAE existe-t-il ?</a:t>
              </a:r>
              <a:endParaRPr kumimoji="0" lang="fr-FR" b="0" i="0" u="none" strike="noStrike" cap="none" normalizeH="0" baseline="0" smtClean="0">
                <a:ln>
                  <a:noFill/>
                </a:ln>
                <a:solidFill>
                  <a:schemeClr val="tx1"/>
                </a:solidFill>
                <a:effectLst/>
                <a:latin typeface="Arial" pitchFamily="34" charset="0"/>
                <a:cs typeface="Arial" pitchFamily="34" charset="0"/>
              </a:endParaRPr>
            </a:p>
          </p:txBody>
        </p:sp>
        <p:sp>
          <p:nvSpPr>
            <p:cNvPr id="10" name="Oval 6"/>
            <p:cNvSpPr>
              <a:spLocks noChangeArrowheads="1"/>
            </p:cNvSpPr>
            <p:nvPr/>
          </p:nvSpPr>
          <p:spPr bwMode="auto">
            <a:xfrm>
              <a:off x="955" y="3840"/>
              <a:ext cx="4805" cy="2433"/>
            </a:xfrm>
            <a:prstGeom prst="ellipse">
              <a:avLst/>
            </a:prstGeom>
            <a:gradFill rotWithShape="0">
              <a:gsLst>
                <a:gs pos="0">
                  <a:srgbClr val="C2D69B"/>
                </a:gs>
                <a:gs pos="50000">
                  <a:srgbClr val="EAF1DD"/>
                </a:gs>
                <a:gs pos="100000">
                  <a:srgbClr val="C2D69B"/>
                </a:gs>
              </a:gsLst>
              <a:lin ang="18900000" scaled="1"/>
            </a:gradFill>
            <a:ln w="12700">
              <a:solidFill>
                <a:srgbClr val="C2D69B"/>
              </a:solidFill>
              <a:round/>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b="0" i="0" u="none" strike="noStrike" cap="none" normalizeH="0" baseline="0" dirty="0" smtClean="0">
                  <a:ln>
                    <a:noFill/>
                  </a:ln>
                  <a:solidFill>
                    <a:schemeClr val="tx1"/>
                  </a:solidFill>
                  <a:effectLst/>
                  <a:latin typeface="Calibri" pitchFamily="34" charset="0"/>
                  <a:cs typeface="Arial" pitchFamily="34" charset="0"/>
                </a:rPr>
                <a:t>Utilisateur souhaitant se déplacer en vélo sans en avoir les inconvénients (efforts, transpiration….)</a:t>
              </a:r>
              <a:endParaRPr kumimoji="0" lang="fr-FR"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Oval 7"/>
            <p:cNvSpPr>
              <a:spLocks noChangeArrowheads="1"/>
            </p:cNvSpPr>
            <p:nvPr/>
          </p:nvSpPr>
          <p:spPr bwMode="auto">
            <a:xfrm>
              <a:off x="6045" y="3993"/>
              <a:ext cx="4155" cy="2412"/>
            </a:xfrm>
            <a:prstGeom prst="ellipse">
              <a:avLst/>
            </a:prstGeom>
            <a:gradFill rotWithShape="0">
              <a:gsLst>
                <a:gs pos="0">
                  <a:srgbClr val="C2D69B"/>
                </a:gs>
                <a:gs pos="50000">
                  <a:srgbClr val="EAF1DD"/>
                </a:gs>
                <a:gs pos="100000">
                  <a:srgbClr val="C2D69B"/>
                </a:gs>
              </a:gsLst>
              <a:lin ang="18900000" scaled="1"/>
            </a:gradFill>
            <a:ln w="12700">
              <a:solidFill>
                <a:srgbClr val="C2D69B"/>
              </a:solidFill>
              <a:round/>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b="0" i="0" u="none" strike="noStrike" cap="none" normalizeH="0" baseline="0" smtClean="0">
                  <a:ln>
                    <a:noFill/>
                  </a:ln>
                  <a:solidFill>
                    <a:schemeClr val="tx1"/>
                  </a:solidFill>
                  <a:effectLst/>
                  <a:latin typeface="Calibri" pitchFamily="34" charset="0"/>
                  <a:cs typeface="Arial" pitchFamily="34" charset="0"/>
                </a:rPr>
                <a:t>Efforts musculaires (atténués ou quasi inexistant)</a:t>
              </a:r>
              <a:endParaRPr kumimoji="0" lang="fr-FR"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8"/>
            <p:cNvSpPr>
              <a:spLocks noChangeArrowheads="1"/>
            </p:cNvSpPr>
            <p:nvPr/>
          </p:nvSpPr>
          <p:spPr bwMode="auto">
            <a:xfrm>
              <a:off x="3210" y="8555"/>
              <a:ext cx="4665" cy="1287"/>
            </a:xfrm>
            <a:prstGeom prst="rect">
              <a:avLst/>
            </a:prstGeom>
            <a:gradFill rotWithShape="0">
              <a:gsLst>
                <a:gs pos="0">
                  <a:srgbClr val="FABF8F"/>
                </a:gs>
                <a:gs pos="50000">
                  <a:srgbClr val="F79646"/>
                </a:gs>
                <a:gs pos="100000">
                  <a:srgbClr val="FABF8F"/>
                </a:gs>
              </a:gsLst>
              <a:lin ang="5400000" scaled="1"/>
            </a:gradFill>
            <a:ln w="12700">
              <a:solidFill>
                <a:srgbClr val="F79646"/>
              </a:solidFill>
              <a:miter lim="800000"/>
              <a:headEnd/>
              <a:tailEnd/>
            </a:ln>
            <a:effectLst>
              <a:outerShdw dist="28398" dir="3806097" algn="ctr" rotWithShape="0">
                <a:srgbClr val="974706"/>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b="0" i="0" u="none" strike="noStrike" cap="none" normalizeH="0" baseline="0" smtClean="0">
                  <a:ln>
                    <a:noFill/>
                  </a:ln>
                  <a:solidFill>
                    <a:schemeClr val="tx1"/>
                  </a:solidFill>
                  <a:effectLst/>
                  <a:latin typeface="Calibri" pitchFamily="34" charset="0"/>
                  <a:cs typeface="Arial" pitchFamily="34" charset="0"/>
                </a:rPr>
                <a:t>Faciliter les déplacements en vélo</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b="0" i="0" u="none" strike="noStrike" cap="none" normalizeH="0" baseline="0" smtClean="0">
                <a:ln>
                  <a:noFill/>
                </a:ln>
                <a:solidFill>
                  <a:schemeClr val="tx1"/>
                </a:solidFill>
                <a:effectLst/>
                <a:latin typeface="Arial" pitchFamily="34" charset="0"/>
                <a:cs typeface="Arial" pitchFamily="34" charset="0"/>
              </a:endParaRPr>
            </a:p>
          </p:txBody>
        </p:sp>
        <p:sp>
          <p:nvSpPr>
            <p:cNvPr id="13" name="Oval 9"/>
            <p:cNvSpPr>
              <a:spLocks noChangeArrowheads="1"/>
            </p:cNvSpPr>
            <p:nvPr/>
          </p:nvSpPr>
          <p:spPr bwMode="auto">
            <a:xfrm>
              <a:off x="4205" y="6948"/>
              <a:ext cx="2654" cy="870"/>
            </a:xfrm>
            <a:prstGeom prst="ellipse">
              <a:avLst/>
            </a:prstGeom>
            <a:solidFill>
              <a:srgbClr val="4BACC6"/>
            </a:solidFill>
            <a:ln w="38100">
              <a:solidFill>
                <a:srgbClr val="F2F2F2"/>
              </a:solidFill>
              <a:round/>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b="0" i="0" u="none" strike="noStrike" cap="none" normalizeH="0" baseline="0" smtClean="0">
                  <a:ln>
                    <a:noFill/>
                  </a:ln>
                  <a:solidFill>
                    <a:schemeClr val="tx1"/>
                  </a:solidFill>
                  <a:effectLst/>
                  <a:latin typeface="Calibri" pitchFamily="34" charset="0"/>
                  <a:cs typeface="Arial" pitchFamily="34" charset="0"/>
                </a:rPr>
                <a:t>VAE</a:t>
              </a:r>
              <a:endParaRPr kumimoji="0" lang="fr-FR" b="0" i="0" u="none" strike="noStrike" cap="none" normalizeH="0" baseline="0" smtClean="0">
                <a:ln>
                  <a:noFill/>
                </a:ln>
                <a:solidFill>
                  <a:schemeClr val="tx1"/>
                </a:solidFill>
                <a:effectLst/>
                <a:latin typeface="Arial" pitchFamily="34" charset="0"/>
                <a:cs typeface="Arial" pitchFamily="34" charset="0"/>
              </a:endParaRPr>
            </a:p>
          </p:txBody>
        </p:sp>
        <p:cxnSp>
          <p:nvCxnSpPr>
            <p:cNvPr id="14" name="AutoShape 10"/>
            <p:cNvCxnSpPr>
              <a:cxnSpLocks noChangeShapeType="1"/>
            </p:cNvCxnSpPr>
            <p:nvPr/>
          </p:nvCxnSpPr>
          <p:spPr bwMode="auto">
            <a:xfrm>
              <a:off x="5550" y="7818"/>
              <a:ext cx="0" cy="737"/>
            </a:xfrm>
            <a:prstGeom prst="straightConnector1">
              <a:avLst/>
            </a:prstGeom>
            <a:noFill/>
            <a:ln w="9525">
              <a:solidFill>
                <a:srgbClr val="000000"/>
              </a:solidFill>
              <a:round/>
              <a:headEnd/>
              <a:tailEnd type="triangle" w="med" len="med"/>
            </a:ln>
          </p:spPr>
        </p:cxnSp>
        <p:sp>
          <p:nvSpPr>
            <p:cNvPr id="15" name="Freeform 11"/>
            <p:cNvSpPr>
              <a:spLocks/>
            </p:cNvSpPr>
            <p:nvPr/>
          </p:nvSpPr>
          <p:spPr bwMode="auto">
            <a:xfrm>
              <a:off x="3869" y="6273"/>
              <a:ext cx="4081" cy="783"/>
            </a:xfrm>
            <a:custGeom>
              <a:avLst/>
              <a:gdLst/>
              <a:ahLst/>
              <a:cxnLst>
                <a:cxn ang="0">
                  <a:pos x="0" y="0"/>
                </a:cxn>
                <a:cxn ang="0">
                  <a:pos x="1635" y="960"/>
                </a:cxn>
                <a:cxn ang="0">
                  <a:pos x="4081" y="120"/>
                </a:cxn>
              </a:cxnLst>
              <a:rect l="0" t="0" r="r" b="b"/>
              <a:pathLst>
                <a:path w="4081" h="980">
                  <a:moveTo>
                    <a:pt x="0" y="0"/>
                  </a:moveTo>
                  <a:cubicBezTo>
                    <a:pt x="477" y="470"/>
                    <a:pt x="955" y="940"/>
                    <a:pt x="1635" y="960"/>
                  </a:cubicBezTo>
                  <a:cubicBezTo>
                    <a:pt x="2315" y="980"/>
                    <a:pt x="3668" y="260"/>
                    <a:pt x="4081" y="120"/>
                  </a:cubicBez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VAE PHASE 1 : OBSERVATION</a:t>
            </a:r>
            <a:endParaRPr lang="fr-FR" dirty="0"/>
          </a:p>
        </p:txBody>
      </p:sp>
      <p:sp>
        <p:nvSpPr>
          <p:cNvPr id="3" name="Espace réservé du contenu 2"/>
          <p:cNvSpPr>
            <a:spLocks noGrp="1"/>
          </p:cNvSpPr>
          <p:nvPr>
            <p:ph idx="1"/>
          </p:nvPr>
        </p:nvSpPr>
        <p:spPr/>
        <p:txBody>
          <a:bodyPr>
            <a:normAutofit/>
          </a:bodyPr>
          <a:lstStyle/>
          <a:p>
            <a:pPr lvl="1"/>
            <a:r>
              <a:rPr lang="fr-FR" b="1" u="sng" dirty="0" smtClean="0"/>
              <a:t>Compléter le descriptif du produit :</a:t>
            </a:r>
            <a:endParaRPr lang="fr-FR" dirty="0" smtClean="0"/>
          </a:p>
          <a:p>
            <a:pPr lvl="0"/>
            <a:r>
              <a:rPr lang="fr-FR" dirty="0" smtClean="0"/>
              <a:t>Consulter les caractéristiques techniques du VAE EXCELSIOR</a:t>
            </a:r>
          </a:p>
          <a:p>
            <a:pPr lvl="0"/>
            <a:r>
              <a:rPr lang="fr-FR" dirty="0" smtClean="0"/>
              <a:t>Fichiers PDF fournis (</a:t>
            </a:r>
            <a:r>
              <a:rPr lang="fr-FR" dirty="0" err="1" smtClean="0"/>
              <a:t>doc_excelsior</a:t>
            </a:r>
            <a:r>
              <a:rPr lang="fr-FR" dirty="0" smtClean="0"/>
              <a:t>, catalogue_accessoires_2010)</a:t>
            </a:r>
          </a:p>
          <a:p>
            <a:pPr lvl="0"/>
            <a:r>
              <a:rPr lang="fr-FR" dirty="0" smtClean="0"/>
              <a:t> sur le site internet</a:t>
            </a:r>
          </a:p>
          <a:p>
            <a:r>
              <a:rPr lang="fr-FR" dirty="0" smtClean="0"/>
              <a:t> </a:t>
            </a:r>
            <a:r>
              <a:rPr lang="fr-FR" u="sng" dirty="0" smtClean="0">
                <a:hlinkClick r:id="rId2"/>
              </a:rPr>
              <a:t>http://www.velo-electrique.com/Pages/accueil.htm</a:t>
            </a:r>
            <a:endParaRPr lang="fr-FR" dirty="0" smtClean="0"/>
          </a:p>
          <a:p>
            <a:pPr lvl="0"/>
            <a:r>
              <a:rPr lang="fr-FR" dirty="0" smtClean="0"/>
              <a:t>Regarder la </a:t>
            </a:r>
            <a:r>
              <a:rPr lang="fr-FR" dirty="0" err="1" smtClean="0"/>
              <a:t>video</a:t>
            </a:r>
            <a:r>
              <a:rPr lang="fr-FR" dirty="0" smtClean="0"/>
              <a:t> « </a:t>
            </a:r>
            <a:r>
              <a:rPr lang="fr-FR" dirty="0" err="1" smtClean="0"/>
              <a:t>excelsior_statique</a:t>
            </a:r>
            <a:r>
              <a:rPr lang="fr-FR" dirty="0" smtClean="0"/>
              <a:t> »</a:t>
            </a:r>
          </a:p>
          <a:p>
            <a:pPr>
              <a:buNone/>
            </a:pPr>
            <a:endParaRPr lang="fr-FR" dirty="0" smtClean="0"/>
          </a:p>
          <a:p>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15</a:t>
            </a:fld>
            <a:endParaRPr lang="fr-F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VAE PHASE 1 : OBSERVATION</a:t>
            </a: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16</a:t>
            </a:fld>
            <a:endParaRPr lang="fr-FR"/>
          </a:p>
        </p:txBody>
      </p:sp>
      <p:pic>
        <p:nvPicPr>
          <p:cNvPr id="3074" name="Picture 2"/>
          <p:cNvPicPr>
            <a:picLocks noGrp="1" noChangeAspect="1" noChangeArrowheads="1"/>
          </p:cNvPicPr>
          <p:nvPr>
            <p:ph idx="1"/>
          </p:nvPr>
        </p:nvPicPr>
        <p:blipFill>
          <a:blip r:embed="rId2" cstate="print"/>
          <a:srcRect/>
          <a:stretch>
            <a:fillRect/>
          </a:stretch>
        </p:blipFill>
        <p:spPr bwMode="auto">
          <a:xfrm>
            <a:off x="1228725" y="1830387"/>
            <a:ext cx="6686550" cy="451485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VAE PHASE 1 : OBSERVATION</a:t>
            </a:r>
            <a:endParaRPr lang="fr-FR" dirty="0"/>
          </a:p>
        </p:txBody>
      </p:sp>
      <p:sp>
        <p:nvSpPr>
          <p:cNvPr id="3" name="Espace réservé du contenu 2"/>
          <p:cNvSpPr>
            <a:spLocks noGrp="1"/>
          </p:cNvSpPr>
          <p:nvPr>
            <p:ph idx="1"/>
          </p:nvPr>
        </p:nvSpPr>
        <p:spPr/>
        <p:txBody>
          <a:bodyPr/>
          <a:lstStyle/>
          <a:p>
            <a:pPr lvl="0">
              <a:buNone/>
            </a:pPr>
            <a:r>
              <a:rPr lang="fr-FR" b="1" u="sng" dirty="0" smtClean="0"/>
              <a:t>Conclusion :</a:t>
            </a:r>
            <a:endParaRPr lang="fr-FR" dirty="0" smtClean="0"/>
          </a:p>
          <a:p>
            <a:pPr>
              <a:buNone/>
            </a:pPr>
            <a:r>
              <a:rPr lang="fr-FR" dirty="0" smtClean="0"/>
              <a:t>Suite aux essais et observations réalisés,  achèteriez - vous ce produit  ?</a:t>
            </a:r>
          </a:p>
          <a:p>
            <a:pPr>
              <a:buNone/>
            </a:pPr>
            <a:endParaRPr lang="fr-FR" dirty="0" smtClean="0"/>
          </a:p>
          <a:p>
            <a:r>
              <a:rPr lang="fr-FR" dirty="0" smtClean="0"/>
              <a:t>Si non, Pourquoi ?</a:t>
            </a:r>
          </a:p>
          <a:p>
            <a:pPr>
              <a:buNone/>
            </a:pPr>
            <a:endParaRPr lang="fr-FR" dirty="0" smtClean="0"/>
          </a:p>
          <a:p>
            <a:r>
              <a:rPr lang="fr-FR" dirty="0" smtClean="0"/>
              <a:t>Si oui, pour quel type d’utilisation ?</a:t>
            </a:r>
          </a:p>
          <a:p>
            <a:endParaRPr lang="fr-FR" dirty="0"/>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17</a:t>
            </a:fld>
            <a:endParaRPr lang="fr-F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VAE PHASE 2 : BREVETS - NORMES</a:t>
            </a: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18</a:t>
            </a:fld>
            <a:endParaRPr lang="fr-FR"/>
          </a:p>
        </p:txBody>
      </p:sp>
      <p:pic>
        <p:nvPicPr>
          <p:cNvPr id="4098" name="Picture 2" descr="C:\Users\Nathalie\Desktop\Seminaire CIT SI ACADEMIQUE\Organisation Année\image VAE phase 2.JPG"/>
          <p:cNvPicPr>
            <a:picLocks noChangeAspect="1" noChangeArrowheads="1"/>
          </p:cNvPicPr>
          <p:nvPr/>
        </p:nvPicPr>
        <p:blipFill>
          <a:blip r:embed="rId2" cstate="print"/>
          <a:srcRect/>
          <a:stretch>
            <a:fillRect/>
          </a:stretch>
        </p:blipFill>
        <p:spPr bwMode="auto">
          <a:xfrm>
            <a:off x="2123728" y="1484784"/>
            <a:ext cx="4448175" cy="472440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VAE PHASE 2 : BREVETS - NORMES</a:t>
            </a:r>
            <a:endParaRPr lang="fr-FR" dirty="0"/>
          </a:p>
        </p:txBody>
      </p:sp>
      <p:sp>
        <p:nvSpPr>
          <p:cNvPr id="3" name="Espace réservé du contenu 2"/>
          <p:cNvSpPr>
            <a:spLocks noGrp="1"/>
          </p:cNvSpPr>
          <p:nvPr>
            <p:ph idx="1"/>
          </p:nvPr>
        </p:nvSpPr>
        <p:spPr/>
        <p:txBody>
          <a:bodyPr>
            <a:normAutofit fontScale="92500" lnSpcReduction="20000"/>
          </a:bodyPr>
          <a:lstStyle/>
          <a:p>
            <a:r>
              <a:rPr lang="fr-FR" i="1" dirty="0" smtClean="0"/>
              <a:t>Objectif de la phase 2 : </a:t>
            </a:r>
            <a:endParaRPr lang="fr-FR" dirty="0" smtClean="0"/>
          </a:p>
          <a:p>
            <a:pPr>
              <a:buNone/>
            </a:pPr>
            <a:r>
              <a:rPr lang="fr-FR" dirty="0" smtClean="0"/>
              <a:t> </a:t>
            </a:r>
            <a:r>
              <a:rPr lang="fr-FR" i="1" dirty="0" smtClean="0"/>
              <a:t>Cette deuxième étape consiste à découvrir les notions de brevets et de normes et leur influence sur la conception d’un produit</a:t>
            </a:r>
            <a:r>
              <a:rPr lang="fr-FR" dirty="0" smtClean="0"/>
              <a:t> </a:t>
            </a:r>
            <a:r>
              <a:rPr lang="fr-FR" sz="1000" dirty="0" smtClean="0"/>
              <a:t> </a:t>
            </a:r>
          </a:p>
          <a:p>
            <a:pPr>
              <a:buNone/>
            </a:pPr>
            <a:r>
              <a:rPr lang="fr-FR" dirty="0" smtClean="0"/>
              <a:t> </a:t>
            </a:r>
          </a:p>
          <a:p>
            <a:pPr>
              <a:buNone/>
            </a:pPr>
            <a:r>
              <a:rPr lang="en-US" dirty="0" smtClean="0"/>
              <a:t>TRAVAIL À RÉALISER :</a:t>
            </a:r>
            <a:endParaRPr lang="fr-FR" dirty="0" smtClean="0"/>
          </a:p>
          <a:p>
            <a:pPr lvl="0">
              <a:buNone/>
            </a:pPr>
            <a:r>
              <a:rPr lang="en-US" b="1" u="sng" dirty="0" smtClean="0"/>
              <a:t>BREVETS</a:t>
            </a:r>
            <a:endParaRPr lang="fr-FR" dirty="0" smtClean="0"/>
          </a:p>
          <a:p>
            <a:r>
              <a:rPr lang="fr-FR" b="1" u="sng" dirty="0" smtClean="0"/>
              <a:t>Consultez les documents </a:t>
            </a:r>
            <a:r>
              <a:rPr lang="fr-FR" b="1" u="sng" dirty="0" err="1" smtClean="0"/>
              <a:t>pdf</a:t>
            </a:r>
            <a:r>
              <a:rPr lang="fr-FR" b="1" u="sng" dirty="0" smtClean="0"/>
              <a:t> fournis (</a:t>
            </a:r>
            <a:r>
              <a:rPr lang="fr-FR" b="1" u="sng" dirty="0" err="1" smtClean="0"/>
              <a:t>brochure_brevet</a:t>
            </a:r>
            <a:r>
              <a:rPr lang="fr-FR" b="1" u="sng" dirty="0" smtClean="0"/>
              <a:t>, </a:t>
            </a:r>
            <a:r>
              <a:rPr lang="fr-FR" b="1" u="sng" dirty="0" err="1" smtClean="0"/>
              <a:t>brochure_proteger_ses_créations</a:t>
            </a:r>
            <a:r>
              <a:rPr lang="fr-FR" b="1" u="sng" dirty="0" smtClean="0"/>
              <a:t>)</a:t>
            </a:r>
            <a:endParaRPr lang="fr-FR" dirty="0" smtClean="0"/>
          </a:p>
          <a:p>
            <a:pPr lvl="1"/>
            <a:r>
              <a:rPr lang="fr-FR" dirty="0" smtClean="0"/>
              <a:t>Donnez la définition d’un brevet :</a:t>
            </a:r>
          </a:p>
          <a:p>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19</a:t>
            </a:fld>
            <a:endParaRPr lang="fr-F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SOMMAIRE</a:t>
            </a:r>
            <a:endParaRPr lang="fr-FR" dirty="0"/>
          </a:p>
        </p:txBody>
      </p:sp>
      <p:sp>
        <p:nvSpPr>
          <p:cNvPr id="3" name="Espace réservé du contenu 2"/>
          <p:cNvSpPr>
            <a:spLocks noGrp="1"/>
          </p:cNvSpPr>
          <p:nvPr>
            <p:ph idx="1"/>
          </p:nvPr>
        </p:nvSpPr>
        <p:spPr/>
        <p:txBody>
          <a:bodyPr/>
          <a:lstStyle/>
          <a:p>
            <a:pPr>
              <a:buNone/>
            </a:pPr>
            <a:endParaRPr lang="fr-FR" dirty="0" smtClean="0"/>
          </a:p>
          <a:p>
            <a:r>
              <a:rPr lang="fr-FR" dirty="0" smtClean="0"/>
              <a:t>Nos objectifs</a:t>
            </a:r>
          </a:p>
          <a:p>
            <a:r>
              <a:rPr lang="fr-FR" dirty="0" smtClean="0"/>
              <a:t>Organisation de l’année en CIT</a:t>
            </a:r>
          </a:p>
          <a:p>
            <a:r>
              <a:rPr lang="fr-FR" dirty="0" smtClean="0"/>
              <a:t>Etude de cas : le VAE</a:t>
            </a:r>
            <a:endParaRPr lang="fr-FR" dirty="0" smtClean="0"/>
          </a:p>
          <a:p>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2</a:t>
            </a:fld>
            <a:endParaRPr lang="fr-F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VAE PHASE 2 : BREVETS - NORMES</a:t>
            </a:r>
            <a:endParaRPr lang="fr-FR" dirty="0"/>
          </a:p>
        </p:txBody>
      </p:sp>
      <p:sp>
        <p:nvSpPr>
          <p:cNvPr id="3" name="Espace réservé du contenu 2"/>
          <p:cNvSpPr>
            <a:spLocks noGrp="1"/>
          </p:cNvSpPr>
          <p:nvPr>
            <p:ph idx="1"/>
          </p:nvPr>
        </p:nvSpPr>
        <p:spPr/>
        <p:txBody>
          <a:bodyPr/>
          <a:lstStyle/>
          <a:p>
            <a:pPr lvl="1">
              <a:buNone/>
            </a:pPr>
            <a:r>
              <a:rPr lang="fr-FR" dirty="0" smtClean="0"/>
              <a:t>Répondre aux questions suivantes :</a:t>
            </a:r>
          </a:p>
          <a:p>
            <a:pPr lvl="1">
              <a:buNone/>
            </a:pPr>
            <a:endParaRPr lang="fr-FR" dirty="0" smtClean="0"/>
          </a:p>
          <a:p>
            <a:pPr lvl="0"/>
            <a:r>
              <a:rPr lang="fr-FR" b="1" dirty="0" smtClean="0"/>
              <a:t>Pourquoi déposer un brevet ? Pourquoi protéger ses créations ?</a:t>
            </a:r>
            <a:endParaRPr lang="fr-FR" dirty="0" smtClean="0"/>
          </a:p>
          <a:p>
            <a:pPr lvl="0"/>
            <a:r>
              <a:rPr lang="fr-FR" dirty="0" smtClean="0"/>
              <a:t>Qui peut déposer ?</a:t>
            </a:r>
          </a:p>
          <a:p>
            <a:pPr lvl="0"/>
            <a:r>
              <a:rPr lang="fr-FR" dirty="0" smtClean="0"/>
              <a:t>Quand déposer ?</a:t>
            </a:r>
          </a:p>
          <a:p>
            <a:pPr lvl="0"/>
            <a:r>
              <a:rPr lang="fr-FR" dirty="0" smtClean="0"/>
              <a:t>Où déposer ?</a:t>
            </a:r>
          </a:p>
          <a:p>
            <a:endParaRPr lang="fr-FR" dirty="0"/>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20</a:t>
            </a:fld>
            <a:endParaRPr lang="fr-F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VAE PHASE 2 : BREVETS - NORMES</a:t>
            </a:r>
            <a:endParaRPr lang="fr-FR" dirty="0"/>
          </a:p>
        </p:txBody>
      </p:sp>
      <p:sp>
        <p:nvSpPr>
          <p:cNvPr id="3" name="Espace réservé du contenu 2"/>
          <p:cNvSpPr>
            <a:spLocks noGrp="1"/>
          </p:cNvSpPr>
          <p:nvPr>
            <p:ph idx="1"/>
          </p:nvPr>
        </p:nvSpPr>
        <p:spPr/>
        <p:txBody>
          <a:bodyPr>
            <a:normAutofit fontScale="55000" lnSpcReduction="20000"/>
          </a:bodyPr>
          <a:lstStyle/>
          <a:p>
            <a:pPr lvl="0"/>
            <a:r>
              <a:rPr lang="fr-FR" b="1" u="sng" dirty="0" smtClean="0"/>
              <a:t>NORMES :</a:t>
            </a:r>
            <a:endParaRPr lang="fr-FR" dirty="0" smtClean="0"/>
          </a:p>
          <a:p>
            <a:pPr lvl="0">
              <a:buNone/>
            </a:pPr>
            <a:r>
              <a:rPr lang="fr-FR" b="1" u="sng" dirty="0" smtClean="0"/>
              <a:t>Donnez la définition d’une norme (voir </a:t>
            </a:r>
            <a:r>
              <a:rPr lang="fr-FR" b="1" u="sng" dirty="0" err="1" smtClean="0"/>
              <a:t>fichir</a:t>
            </a:r>
            <a:r>
              <a:rPr lang="fr-FR" b="1" u="sng" dirty="0" smtClean="0"/>
              <a:t> </a:t>
            </a:r>
            <a:r>
              <a:rPr lang="fr-FR" b="1" u="sng" dirty="0" err="1" smtClean="0"/>
              <a:t>pdf</a:t>
            </a:r>
            <a:r>
              <a:rPr lang="fr-FR" b="1" u="sng" dirty="0" smtClean="0"/>
              <a:t> « DEFINITION NORMES ») :</a:t>
            </a:r>
            <a:endParaRPr lang="fr-FR" dirty="0" smtClean="0"/>
          </a:p>
          <a:p>
            <a:pPr>
              <a:buNone/>
            </a:pPr>
            <a:r>
              <a:rPr lang="fr-FR" b="1" dirty="0" smtClean="0"/>
              <a:t> </a:t>
            </a:r>
            <a:endParaRPr lang="fr-FR" dirty="0" smtClean="0"/>
          </a:p>
          <a:p>
            <a:pPr>
              <a:buNone/>
            </a:pPr>
            <a:r>
              <a:rPr lang="fr-FR" b="1" dirty="0" smtClean="0"/>
              <a:t> </a:t>
            </a:r>
            <a:endParaRPr lang="fr-FR" dirty="0" smtClean="0"/>
          </a:p>
          <a:p>
            <a:pPr lvl="0">
              <a:buNone/>
            </a:pPr>
            <a:r>
              <a:rPr lang="fr-FR" dirty="0" smtClean="0"/>
              <a:t>Recherchez les références des normes en vigueur concernant les cycles sur le site :</a:t>
            </a:r>
          </a:p>
          <a:p>
            <a:pPr>
              <a:buNone/>
            </a:pPr>
            <a:r>
              <a:rPr lang="fr-FR" u="sng" dirty="0" smtClean="0">
                <a:hlinkClick r:id="rId2"/>
              </a:rPr>
              <a:t>http://www.tousavelo.com/Normes/0131.html</a:t>
            </a:r>
            <a:endParaRPr lang="fr-FR" dirty="0" smtClean="0"/>
          </a:p>
          <a:p>
            <a:pPr>
              <a:buNone/>
            </a:pPr>
            <a:r>
              <a:rPr lang="en-US" dirty="0" smtClean="0"/>
              <a:t> </a:t>
            </a:r>
            <a:endParaRPr lang="fr-FR" dirty="0" smtClean="0"/>
          </a:p>
          <a:p>
            <a:pPr lvl="0">
              <a:buNone/>
            </a:pPr>
            <a:r>
              <a:rPr lang="fr-FR" dirty="0" smtClean="0"/>
              <a:t>Allez sur le site de l’AFNOR, et recherchez les normes dont vous avez trouvé les références…</a:t>
            </a:r>
          </a:p>
          <a:p>
            <a:pPr>
              <a:buNone/>
            </a:pPr>
            <a:r>
              <a:rPr lang="fr-FR" dirty="0" smtClean="0">
                <a:solidFill>
                  <a:srgbClr val="FF0000"/>
                </a:solidFill>
              </a:rPr>
              <a:t>       Elles sont payantes…..</a:t>
            </a:r>
          </a:p>
          <a:p>
            <a:pPr lvl="0">
              <a:buNone/>
            </a:pPr>
            <a:r>
              <a:rPr lang="fr-FR" b="1" dirty="0" smtClean="0"/>
              <a:t>      </a:t>
            </a:r>
            <a:r>
              <a:rPr lang="fr-FR" b="1" u="sng" dirty="0" smtClean="0"/>
              <a:t> Consultez le lien suivant :</a:t>
            </a:r>
            <a:endParaRPr lang="fr-FR" dirty="0" smtClean="0"/>
          </a:p>
          <a:p>
            <a:pPr>
              <a:buNone/>
            </a:pPr>
            <a:r>
              <a:rPr lang="fr-FR" u="sng" dirty="0" smtClean="0">
                <a:hlinkClick r:id="rId3"/>
              </a:rPr>
              <a:t>http://cyclurba.fr/velo/image/Projet%20de%20Norme%20VAE.pdf</a:t>
            </a:r>
            <a:endParaRPr lang="fr-FR" dirty="0" smtClean="0"/>
          </a:p>
          <a:p>
            <a:pPr>
              <a:buNone/>
            </a:pPr>
            <a:r>
              <a:rPr lang="fr-FR" dirty="0" smtClean="0"/>
              <a:t>(traduire le document si nécessaire)</a:t>
            </a:r>
          </a:p>
          <a:p>
            <a:endParaRPr lang="fr-FR" dirty="0" smtClean="0"/>
          </a:p>
          <a:p>
            <a:pPr lvl="0">
              <a:buNone/>
            </a:pPr>
            <a:r>
              <a:rPr lang="fr-FR" dirty="0" smtClean="0"/>
              <a:t>D’après ce que vous venez de lire, expliquez ce qu’est pour vous une norme et quel est son rôle :</a:t>
            </a:r>
          </a:p>
          <a:p>
            <a:pPr>
              <a:buNone/>
            </a:pPr>
            <a:r>
              <a:rPr lang="fr-FR" dirty="0" smtClean="0"/>
              <a:t>………………………………………………………………………………………………………………………………………………………………………………………………………………………………………………………………………………………………….. </a:t>
            </a:r>
          </a:p>
          <a:p>
            <a:endParaRPr lang="fr-FR" dirty="0"/>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21</a:t>
            </a:fld>
            <a:endParaRPr lang="fr-F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VAE PHASE 2 : BREVETS - NORMES</a:t>
            </a:r>
            <a:endParaRPr lang="fr-FR" dirty="0"/>
          </a:p>
        </p:txBody>
      </p:sp>
      <p:sp>
        <p:nvSpPr>
          <p:cNvPr id="3" name="Espace réservé du contenu 2"/>
          <p:cNvSpPr>
            <a:spLocks noGrp="1"/>
          </p:cNvSpPr>
          <p:nvPr>
            <p:ph idx="1"/>
          </p:nvPr>
        </p:nvSpPr>
        <p:spPr/>
        <p:txBody>
          <a:bodyPr/>
          <a:lstStyle/>
          <a:p>
            <a:pPr lvl="0"/>
            <a:r>
              <a:rPr lang="fr-FR" dirty="0" smtClean="0"/>
              <a:t>VAE EXCELSIOR</a:t>
            </a:r>
          </a:p>
          <a:p>
            <a:r>
              <a:rPr lang="fr-FR" dirty="0" smtClean="0"/>
              <a:t>Consulter le document « </a:t>
            </a:r>
            <a:r>
              <a:rPr lang="fr-FR" dirty="0" err="1" smtClean="0"/>
              <a:t>homologation_excelsior</a:t>
            </a:r>
            <a:r>
              <a:rPr lang="fr-FR" dirty="0" smtClean="0"/>
              <a:t> »</a:t>
            </a:r>
          </a:p>
          <a:p>
            <a:pPr>
              <a:buNone/>
            </a:pPr>
            <a:endParaRPr lang="fr-FR" dirty="0" smtClean="0"/>
          </a:p>
          <a:p>
            <a:r>
              <a:rPr lang="fr-FR" dirty="0" smtClean="0"/>
              <a:t>Donner la définition du terme homologation :</a:t>
            </a:r>
          </a:p>
          <a:p>
            <a:pPr>
              <a:buNone/>
            </a:pPr>
            <a:r>
              <a:rPr lang="fr-FR" dirty="0" smtClean="0"/>
              <a:t> </a:t>
            </a:r>
          </a:p>
          <a:p>
            <a:r>
              <a:rPr lang="fr-FR" dirty="0" smtClean="0"/>
              <a:t>Quel organisme a procédé à l’homologation du VAE EXCELSIOR ?</a:t>
            </a:r>
          </a:p>
          <a:p>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22</a:t>
            </a:fld>
            <a:endParaRPr lang="fr-F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VAE PHASE 3 : RECHERCHES - ANALYSE</a:t>
            </a: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23</a:t>
            </a:fld>
            <a:endParaRPr lang="fr-FR"/>
          </a:p>
        </p:txBody>
      </p:sp>
      <p:pic>
        <p:nvPicPr>
          <p:cNvPr id="5122" name="Picture 2" descr="C:\Users\Nathalie\Desktop\Seminaire CIT SI ACADEMIQUE\Organisation Année\image VAE phase 3.JPG"/>
          <p:cNvPicPr>
            <a:picLocks noChangeAspect="1" noChangeArrowheads="1"/>
          </p:cNvPicPr>
          <p:nvPr/>
        </p:nvPicPr>
        <p:blipFill>
          <a:blip r:embed="rId2" cstate="print"/>
          <a:srcRect/>
          <a:stretch>
            <a:fillRect/>
          </a:stretch>
        </p:blipFill>
        <p:spPr bwMode="auto">
          <a:xfrm>
            <a:off x="2343150" y="1700808"/>
            <a:ext cx="4457700" cy="4657725"/>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VAE PHASE 3 : RECHERCHES - ANALYSE</a:t>
            </a:r>
            <a:endParaRPr lang="fr-FR" dirty="0"/>
          </a:p>
        </p:txBody>
      </p:sp>
      <p:sp>
        <p:nvSpPr>
          <p:cNvPr id="3" name="Espace réservé du contenu 2"/>
          <p:cNvSpPr>
            <a:spLocks noGrp="1"/>
          </p:cNvSpPr>
          <p:nvPr>
            <p:ph idx="1"/>
          </p:nvPr>
        </p:nvSpPr>
        <p:spPr/>
        <p:txBody>
          <a:bodyPr/>
          <a:lstStyle/>
          <a:p>
            <a:pPr>
              <a:buNone/>
            </a:pPr>
            <a:endParaRPr lang="fr-FR" dirty="0" smtClean="0"/>
          </a:p>
          <a:p>
            <a:pPr>
              <a:buNone/>
            </a:pPr>
            <a:r>
              <a:rPr lang="fr-FR" i="1" dirty="0" smtClean="0"/>
              <a:t>Objectif de la phase 3 :</a:t>
            </a:r>
            <a:endParaRPr lang="fr-FR" dirty="0" smtClean="0"/>
          </a:p>
          <a:p>
            <a:r>
              <a:rPr lang="fr-FR" i="1" dirty="0" smtClean="0"/>
              <a:t>Cette troisième étape consiste à rechercher le cycle d’évolution du produit en prenant en compte l’évolution des besoins de notre société.</a:t>
            </a:r>
            <a:r>
              <a:rPr lang="fr-FR" dirty="0" smtClean="0"/>
              <a:t>  </a:t>
            </a:r>
          </a:p>
          <a:p>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24</a:t>
            </a:fld>
            <a:endParaRPr lang="fr-F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VAE PHASE 3 : RECHERCHES - ANALYSE</a:t>
            </a:r>
            <a:endParaRPr lang="fr-FR" dirty="0"/>
          </a:p>
        </p:txBody>
      </p:sp>
      <p:sp>
        <p:nvSpPr>
          <p:cNvPr id="3" name="Espace réservé du contenu 2"/>
          <p:cNvSpPr>
            <a:spLocks noGrp="1"/>
          </p:cNvSpPr>
          <p:nvPr>
            <p:ph idx="1"/>
          </p:nvPr>
        </p:nvSpPr>
        <p:spPr/>
        <p:txBody>
          <a:bodyPr>
            <a:normAutofit fontScale="55000" lnSpcReduction="20000"/>
          </a:bodyPr>
          <a:lstStyle/>
          <a:p>
            <a:pPr>
              <a:buNone/>
            </a:pPr>
            <a:r>
              <a:rPr lang="en-US" b="1" u="sng" dirty="0" smtClean="0"/>
              <a:t>EVOLUTION DES VELOS</a:t>
            </a:r>
            <a:endParaRPr lang="fr-FR" dirty="0" smtClean="0"/>
          </a:p>
          <a:p>
            <a:r>
              <a:rPr lang="fr-FR" dirty="0" smtClean="0"/>
              <a:t>Cette partie consiste à réaliser une recherche documentaire. Pour cela vous disposez d’un accès à internet. </a:t>
            </a:r>
          </a:p>
          <a:p>
            <a:r>
              <a:rPr lang="fr-FR" b="1" i="1" u="sng" dirty="0" smtClean="0"/>
              <a:t>Consignes :</a:t>
            </a:r>
            <a:endParaRPr lang="fr-FR" dirty="0" smtClean="0"/>
          </a:p>
          <a:p>
            <a:pPr lvl="0">
              <a:buNone/>
            </a:pPr>
            <a:r>
              <a:rPr lang="fr-FR" b="1" i="1" dirty="0" smtClean="0"/>
              <a:t>       Au fur et à mesure de vos recherches, commencez à concevoir un document POWER POINT que vous complèterez avec les informations de la phases 1 (ESSAIS et OBSERVATION) et de la phase 2 (Brevets – Normes)</a:t>
            </a:r>
            <a:endParaRPr lang="fr-FR" dirty="0" smtClean="0"/>
          </a:p>
          <a:p>
            <a:endParaRPr lang="fr-FR" dirty="0" smtClean="0"/>
          </a:p>
          <a:p>
            <a:pPr lvl="0"/>
            <a:r>
              <a:rPr lang="fr-FR" dirty="0" smtClean="0"/>
              <a:t>Vous pouvez vous aider des informations du site internet </a:t>
            </a:r>
            <a:r>
              <a:rPr lang="fr-FR" u="sng" dirty="0" smtClean="0">
                <a:hlinkClick r:id="rId2"/>
              </a:rPr>
              <a:t>http://www.tousavelo.com/Lhistoire-du-CNPC/0334.html</a:t>
            </a:r>
            <a:endParaRPr lang="fr-FR" dirty="0" smtClean="0"/>
          </a:p>
          <a:p>
            <a:pPr>
              <a:buNone/>
            </a:pPr>
            <a:r>
              <a:rPr lang="fr-FR" dirty="0" smtClean="0"/>
              <a:t> </a:t>
            </a:r>
          </a:p>
          <a:p>
            <a:pPr lvl="0"/>
            <a:r>
              <a:rPr lang="fr-FR" dirty="0" smtClean="0"/>
              <a:t>Noter les adresses des sites intéressants dans un fichier « </a:t>
            </a:r>
            <a:r>
              <a:rPr lang="fr-FR" dirty="0" err="1" smtClean="0"/>
              <a:t>word</a:t>
            </a:r>
            <a:r>
              <a:rPr lang="fr-FR" dirty="0" smtClean="0"/>
              <a:t> » dans le répertoire de votre classe. </a:t>
            </a:r>
          </a:p>
          <a:p>
            <a:pPr>
              <a:buNone/>
            </a:pPr>
            <a:r>
              <a:rPr lang="fr-FR" dirty="0" smtClean="0"/>
              <a:t> </a:t>
            </a:r>
          </a:p>
          <a:p>
            <a:pPr lvl="0"/>
            <a:r>
              <a:rPr lang="fr-FR" dirty="0" smtClean="0"/>
              <a:t>Copier des photos des objets si celles-ci sont libres de droits</a:t>
            </a:r>
          </a:p>
          <a:p>
            <a:pPr lvl="0"/>
            <a:r>
              <a:rPr lang="fr-FR" sz="3300" dirty="0" smtClean="0"/>
              <a:t>Pour les différents vélos que vous présenterez, précisez :</a:t>
            </a:r>
          </a:p>
          <a:p>
            <a:pPr lvl="2"/>
            <a:r>
              <a:rPr lang="fr-FR" sz="3300" dirty="0" smtClean="0"/>
              <a:t>de quel modèle il s’agit et donnez quelques caractéristiques techniques.</a:t>
            </a:r>
          </a:p>
          <a:p>
            <a:pPr lvl="2"/>
            <a:r>
              <a:rPr lang="fr-FR" sz="3300" dirty="0" smtClean="0"/>
              <a:t>Quel type d’utilisateur concerné ?</a:t>
            </a:r>
          </a:p>
          <a:p>
            <a:pPr lvl="1"/>
            <a:r>
              <a:rPr lang="fr-FR" sz="3300" dirty="0" smtClean="0"/>
              <a:t>Mettez en évidence les innovations techniques</a:t>
            </a:r>
          </a:p>
          <a:p>
            <a:endParaRPr lang="fr-FR" sz="3300"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25</a:t>
            </a:fld>
            <a:endParaRPr lang="fr-F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VAE PHASE 3 : RECHERCHES - ANALYSE</a:t>
            </a: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26</a:t>
            </a:fld>
            <a:endParaRPr lang="fr-FR"/>
          </a:p>
        </p:txBody>
      </p:sp>
      <p:pic>
        <p:nvPicPr>
          <p:cNvPr id="6146" name="Picture 2"/>
          <p:cNvPicPr>
            <a:picLocks noChangeAspect="1" noChangeArrowheads="1"/>
          </p:cNvPicPr>
          <p:nvPr/>
        </p:nvPicPr>
        <p:blipFill>
          <a:blip r:embed="rId2" cstate="print"/>
          <a:srcRect/>
          <a:stretch>
            <a:fillRect/>
          </a:stretch>
        </p:blipFill>
        <p:spPr bwMode="auto">
          <a:xfrm>
            <a:off x="1096836" y="1628800"/>
            <a:ext cx="6950328" cy="5008016"/>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VAE PHASE 3 : RECHERCHES - ANALYSE</a:t>
            </a:r>
            <a:endParaRPr lang="fr-FR" dirty="0"/>
          </a:p>
        </p:txBody>
      </p:sp>
      <p:sp>
        <p:nvSpPr>
          <p:cNvPr id="3" name="Espace réservé du contenu 2"/>
          <p:cNvSpPr>
            <a:spLocks noGrp="1"/>
          </p:cNvSpPr>
          <p:nvPr>
            <p:ph idx="1"/>
          </p:nvPr>
        </p:nvSpPr>
        <p:spPr/>
        <p:txBody>
          <a:bodyPr>
            <a:normAutofit/>
          </a:bodyPr>
          <a:lstStyle/>
          <a:p>
            <a:pPr algn="just">
              <a:defRPr/>
            </a:pPr>
            <a:r>
              <a:rPr lang="fr-FR" dirty="0" smtClean="0"/>
              <a:t>En groupe, utiliser le jeu de cartes de façon à déterminer </a:t>
            </a:r>
            <a:endParaRPr lang="fr-FR" sz="1000" dirty="0" smtClean="0">
              <a:latin typeface="Arial" charset="0"/>
              <a:cs typeface="Arial" charset="0"/>
            </a:endParaRPr>
          </a:p>
          <a:p>
            <a:pPr>
              <a:buFont typeface="Arial" pitchFamily="34" charset="0"/>
              <a:buChar char="•"/>
              <a:defRPr/>
            </a:pPr>
            <a:r>
              <a:rPr lang="fr-FR" b="1" dirty="0" smtClean="0">
                <a:solidFill>
                  <a:srgbClr val="486DA2"/>
                </a:solidFill>
                <a:latin typeface="Calibri" pitchFamily="34" charset="0"/>
                <a:cs typeface="Calibri" pitchFamily="34" charset="0"/>
              </a:rPr>
              <a:t> </a:t>
            </a:r>
            <a:r>
              <a:rPr lang="fr-FR" b="1" dirty="0" smtClean="0">
                <a:solidFill>
                  <a:srgbClr val="486DA2"/>
                </a:solidFill>
                <a:latin typeface="Calibri" pitchFamily="34" charset="0"/>
                <a:cs typeface="Calibri" pitchFamily="34" charset="0"/>
              </a:rPr>
              <a:t>«</a:t>
            </a:r>
            <a:r>
              <a:rPr lang="fr-FR" b="1" dirty="0" smtClean="0">
                <a:solidFill>
                  <a:srgbClr val="486DA2"/>
                </a:solidFill>
                <a:latin typeface="Calibri" pitchFamily="34" charset="0"/>
                <a:cs typeface="Calibri" pitchFamily="34" charset="0"/>
              </a:rPr>
              <a:t> les lois d’évolution »,</a:t>
            </a:r>
          </a:p>
          <a:p>
            <a:pPr>
              <a:buFont typeface="Arial" pitchFamily="34" charset="0"/>
              <a:buChar char="•"/>
              <a:defRPr/>
            </a:pPr>
            <a:r>
              <a:rPr lang="fr-FR" b="1" dirty="0" smtClean="0">
                <a:solidFill>
                  <a:srgbClr val="486DA2"/>
                </a:solidFill>
                <a:latin typeface="Calibri" pitchFamily="34" charset="0"/>
                <a:cs typeface="Calibri" pitchFamily="34" charset="0"/>
              </a:rPr>
              <a:t> </a:t>
            </a:r>
            <a:r>
              <a:rPr lang="fr-FR" b="1" dirty="0" smtClean="0">
                <a:solidFill>
                  <a:srgbClr val="486DA2"/>
                </a:solidFill>
                <a:latin typeface="Calibri" pitchFamily="34" charset="0"/>
                <a:cs typeface="Calibri" pitchFamily="34" charset="0"/>
              </a:rPr>
              <a:t>«</a:t>
            </a:r>
            <a:r>
              <a:rPr lang="fr-FR" b="1" dirty="0" smtClean="0">
                <a:solidFill>
                  <a:srgbClr val="486DA2"/>
                </a:solidFill>
                <a:latin typeface="Calibri" pitchFamily="34" charset="0"/>
                <a:cs typeface="Calibri" pitchFamily="34" charset="0"/>
              </a:rPr>
              <a:t> les principes techniques d’innovation »,</a:t>
            </a:r>
          </a:p>
          <a:p>
            <a:pPr>
              <a:buFont typeface="Arial" pitchFamily="34" charset="0"/>
              <a:buChar char="•"/>
              <a:defRPr/>
            </a:pPr>
            <a:r>
              <a:rPr lang="fr-FR" b="1" dirty="0" smtClean="0">
                <a:solidFill>
                  <a:srgbClr val="486DA2"/>
                </a:solidFill>
                <a:latin typeface="Calibri" pitchFamily="34" charset="0"/>
                <a:cs typeface="Calibri" pitchFamily="34" charset="0"/>
              </a:rPr>
              <a:t> </a:t>
            </a:r>
            <a:r>
              <a:rPr lang="fr-FR" b="1" dirty="0" smtClean="0">
                <a:solidFill>
                  <a:srgbClr val="486DA2"/>
                </a:solidFill>
                <a:latin typeface="Calibri" pitchFamily="34" charset="0"/>
                <a:cs typeface="Calibri" pitchFamily="34" charset="0"/>
              </a:rPr>
              <a:t>«</a:t>
            </a:r>
            <a:r>
              <a:rPr lang="fr-FR" b="1" dirty="0" smtClean="0">
                <a:solidFill>
                  <a:srgbClr val="486DA2"/>
                </a:solidFill>
                <a:latin typeface="Calibri" pitchFamily="34" charset="0"/>
                <a:cs typeface="Calibri" pitchFamily="34" charset="0"/>
              </a:rPr>
              <a:t> les types d’innovations </a:t>
            </a:r>
            <a:r>
              <a:rPr lang="fr-FR" b="1" dirty="0" smtClean="0">
                <a:solidFill>
                  <a:srgbClr val="486DA2"/>
                </a:solidFill>
                <a:latin typeface="Calibri" pitchFamily="34" charset="0"/>
                <a:cs typeface="Calibri" pitchFamily="34" charset="0"/>
              </a:rPr>
              <a:t>»,</a:t>
            </a:r>
            <a:endParaRPr lang="fr-FR" b="1" dirty="0" smtClean="0">
              <a:solidFill>
                <a:srgbClr val="486DA2"/>
              </a:solidFill>
              <a:latin typeface="Calibri" pitchFamily="34" charset="0"/>
              <a:cs typeface="Calibri" pitchFamily="34" charset="0"/>
            </a:endParaRPr>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27</a:t>
            </a:fld>
            <a:endParaRPr lang="fr-F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JEU DE CARTE - </a:t>
            </a:r>
            <a:r>
              <a:rPr lang="fr-FR" sz="4800" i="1" spc="150" dirty="0" smtClean="0">
                <a:ln w="11430"/>
                <a:solidFill>
                  <a:srgbClr val="F8F8F8"/>
                </a:solidFill>
                <a:effectLst>
                  <a:outerShdw blurRad="25400" algn="tl" rotWithShape="0">
                    <a:srgbClr val="000000">
                      <a:alpha val="43000"/>
                    </a:srgbClr>
                  </a:outerShdw>
                </a:effectLst>
                <a:latin typeface="Calibri" pitchFamily="34" charset="0"/>
                <a:cs typeface="Calibri" pitchFamily="34" charset="0"/>
              </a:rPr>
              <a:t>Lycée Marc </a:t>
            </a:r>
            <a:r>
              <a:rPr lang="fr-FR" sz="4800" i="1" spc="150" dirty="0" smtClean="0">
                <a:ln w="11430"/>
                <a:solidFill>
                  <a:srgbClr val="F8F8F8"/>
                </a:solidFill>
                <a:effectLst>
                  <a:outerShdw blurRad="25400" algn="tl" rotWithShape="0">
                    <a:srgbClr val="000000">
                      <a:alpha val="43000"/>
                    </a:srgbClr>
                  </a:outerShdw>
                </a:effectLst>
                <a:latin typeface="Calibri" pitchFamily="34" charset="0"/>
                <a:cs typeface="Calibri" pitchFamily="34" charset="0"/>
              </a:rPr>
              <a:t>Bloch</a:t>
            </a:r>
            <a:br>
              <a:rPr lang="fr-FR" sz="4800" i="1" spc="150" dirty="0" smtClean="0">
                <a:ln w="11430"/>
                <a:solidFill>
                  <a:srgbClr val="F8F8F8"/>
                </a:solidFill>
                <a:effectLst>
                  <a:outerShdw blurRad="25400" algn="tl" rotWithShape="0">
                    <a:srgbClr val="000000">
                      <a:alpha val="43000"/>
                    </a:srgbClr>
                  </a:outerShdw>
                </a:effectLst>
                <a:latin typeface="Calibri" pitchFamily="34" charset="0"/>
                <a:cs typeface="Calibri" pitchFamily="34" charset="0"/>
              </a:rPr>
            </a:br>
            <a:r>
              <a:rPr lang="fr-FR" sz="4800" i="1" spc="150" dirty="0" smtClean="0">
                <a:ln w="11430"/>
                <a:solidFill>
                  <a:srgbClr val="F8F8F8"/>
                </a:solidFill>
                <a:effectLst>
                  <a:outerShdw blurRad="25400" algn="tl" rotWithShape="0">
                    <a:srgbClr val="000000">
                      <a:alpha val="43000"/>
                    </a:srgbClr>
                  </a:outerShdw>
                </a:effectLst>
                <a:latin typeface="Calibri" pitchFamily="34" charset="0"/>
                <a:cs typeface="Calibri" pitchFamily="34" charset="0"/>
              </a:rPr>
              <a:t>Fabrice TRAISSARD</a:t>
            </a:r>
            <a:endParaRPr lang="fr-FR" dirty="0"/>
          </a:p>
        </p:txBody>
      </p:sp>
      <p:sp>
        <p:nvSpPr>
          <p:cNvPr id="3" name="Espace réservé du contenu 2"/>
          <p:cNvSpPr>
            <a:spLocks noGrp="1"/>
          </p:cNvSpPr>
          <p:nvPr>
            <p:ph idx="1"/>
          </p:nvPr>
        </p:nvSpPr>
        <p:spPr>
          <a:xfrm>
            <a:off x="457200" y="1484785"/>
            <a:ext cx="8507288" cy="1440160"/>
          </a:xfrm>
        </p:spPr>
        <p:txBody>
          <a:bodyPr>
            <a:normAutofit fontScale="92500" lnSpcReduction="10000"/>
          </a:bodyPr>
          <a:lstStyle/>
          <a:p>
            <a:r>
              <a:rPr lang="fr-FR" b="1" i="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alibri" pitchFamily="34" charset="0"/>
                <a:cs typeface="Calibri" pitchFamily="34" charset="0"/>
              </a:rPr>
              <a:t>Lois </a:t>
            </a:r>
            <a:r>
              <a:rPr lang="fr-FR" b="1" i="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alibri" pitchFamily="34" charset="0"/>
                <a:cs typeface="Calibri" pitchFamily="34" charset="0"/>
              </a:rPr>
              <a:t>d’évolution </a:t>
            </a:r>
          </a:p>
          <a:p>
            <a:r>
              <a:rPr lang="fr-FR" b="1" dirty="0" smtClean="0">
                <a:solidFill>
                  <a:srgbClr val="F1583F"/>
                </a:solidFill>
                <a:latin typeface="Calibri" pitchFamily="34" charset="0"/>
              </a:rPr>
              <a:t>9 </a:t>
            </a:r>
            <a:r>
              <a:rPr lang="fr-FR" b="1" dirty="0" smtClean="0">
                <a:solidFill>
                  <a:srgbClr val="F1583F"/>
                </a:solidFill>
                <a:latin typeface="Calibri" pitchFamily="34" charset="0"/>
              </a:rPr>
              <a:t>cartes de couleur rouge</a:t>
            </a:r>
            <a:r>
              <a:rPr lang="fr-FR" b="1" dirty="0" smtClean="0">
                <a:solidFill>
                  <a:srgbClr val="486DA2"/>
                </a:solidFill>
                <a:latin typeface="Calibri" pitchFamily="34" charset="0"/>
              </a:rPr>
              <a:t> (1 carte définition + 8 cartes pour chacune des 8 lois d’évolution) :</a:t>
            </a:r>
          </a:p>
          <a:p>
            <a:endParaRPr lang="fr-FR" b="1" i="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charset="0"/>
              <a:cs typeface="Arial" charset="0"/>
            </a:endParaRPr>
          </a:p>
          <a:p>
            <a:endParaRPr lang="fr-FR" dirty="0"/>
          </a:p>
        </p:txBody>
      </p:sp>
      <p:sp>
        <p:nvSpPr>
          <p:cNvPr id="5" name="Espace réservé du numéro de diapositive 4"/>
          <p:cNvSpPr>
            <a:spLocks noGrp="1"/>
          </p:cNvSpPr>
          <p:nvPr>
            <p:ph type="sldNum" sz="quarter" idx="12"/>
          </p:nvPr>
        </p:nvSpPr>
        <p:spPr>
          <a:xfrm>
            <a:off x="8244408" y="6453336"/>
            <a:ext cx="733864" cy="274320"/>
          </a:xfrm>
        </p:spPr>
        <p:txBody>
          <a:bodyPr/>
          <a:lstStyle/>
          <a:p>
            <a:fld id="{C4ED9899-4912-4618-940A-AF9A01B7797B}" type="slidenum">
              <a:rPr lang="fr-FR" smtClean="0"/>
              <a:pPr/>
              <a:t>28</a:t>
            </a:fld>
            <a:endParaRPr lang="fr-FR"/>
          </a:p>
        </p:txBody>
      </p:sp>
      <p:pic>
        <p:nvPicPr>
          <p:cNvPr id="6" name="Picture 10" descr="D:\Réformes Lycée\CIT\Jeux de cartes\Images cartes_petites\Loi_08.jpg"/>
          <p:cNvPicPr>
            <a:picLocks noChangeAspect="1" noChangeArrowheads="1"/>
          </p:cNvPicPr>
          <p:nvPr/>
        </p:nvPicPr>
        <p:blipFill>
          <a:blip r:embed="rId2" cstate="print"/>
          <a:srcRect/>
          <a:stretch>
            <a:fillRect/>
          </a:stretch>
        </p:blipFill>
        <p:spPr bwMode="auto">
          <a:xfrm rot="583770">
            <a:off x="6573311" y="2787998"/>
            <a:ext cx="1285884" cy="18127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9" descr="D:\Réformes Lycée\CIT\Jeux de cartes\Images cartes_petites\Loi_07.jpg"/>
          <p:cNvPicPr>
            <a:picLocks noChangeAspect="1" noChangeArrowheads="1"/>
          </p:cNvPicPr>
          <p:nvPr/>
        </p:nvPicPr>
        <p:blipFill>
          <a:blip r:embed="rId3" cstate="print"/>
          <a:srcRect/>
          <a:stretch>
            <a:fillRect/>
          </a:stretch>
        </p:blipFill>
        <p:spPr bwMode="auto">
          <a:xfrm rot="20950647">
            <a:off x="1661055" y="3869678"/>
            <a:ext cx="1300157" cy="1836866"/>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8" descr="D:\Réformes Lycée\CIT\Jeux de cartes\Images cartes_petites\Loi_06.jpg"/>
          <p:cNvPicPr>
            <a:picLocks noChangeAspect="1" noChangeArrowheads="1"/>
          </p:cNvPicPr>
          <p:nvPr/>
        </p:nvPicPr>
        <p:blipFill>
          <a:blip r:embed="rId4" cstate="print"/>
          <a:srcRect/>
          <a:stretch>
            <a:fillRect/>
          </a:stretch>
        </p:blipFill>
        <p:spPr bwMode="auto">
          <a:xfrm>
            <a:off x="2714612" y="2906693"/>
            <a:ext cx="1300678" cy="1833554"/>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7" descr="D:\Réformes Lycée\CIT\Jeux de cartes\Images cartes_petites\Loi_05.jpg"/>
          <p:cNvPicPr>
            <a:picLocks noChangeAspect="1" noChangeArrowheads="1"/>
          </p:cNvPicPr>
          <p:nvPr/>
        </p:nvPicPr>
        <p:blipFill>
          <a:blip r:embed="rId5" cstate="print"/>
          <a:srcRect/>
          <a:stretch>
            <a:fillRect/>
          </a:stretch>
        </p:blipFill>
        <p:spPr bwMode="auto">
          <a:xfrm rot="1071461">
            <a:off x="7566190" y="3779070"/>
            <a:ext cx="1323606" cy="1865876"/>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6" descr="D:\Réformes Lycée\CIT\Jeux de cartes\Images cartes_petites\Loi_04.jpg"/>
          <p:cNvPicPr>
            <a:picLocks noChangeAspect="1" noChangeArrowheads="1"/>
          </p:cNvPicPr>
          <p:nvPr/>
        </p:nvPicPr>
        <p:blipFill>
          <a:blip r:embed="rId6" cstate="print"/>
          <a:srcRect/>
          <a:stretch>
            <a:fillRect/>
          </a:stretch>
        </p:blipFill>
        <p:spPr bwMode="auto">
          <a:xfrm rot="445244">
            <a:off x="5113586" y="3125884"/>
            <a:ext cx="1300677" cy="1833554"/>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5" descr="D:\Réformes Lycée\CIT\Jeux de cartes\Images cartes_petites\Loi_03.jpg"/>
          <p:cNvPicPr>
            <a:picLocks noChangeAspect="1" noChangeArrowheads="1"/>
          </p:cNvPicPr>
          <p:nvPr/>
        </p:nvPicPr>
        <p:blipFill>
          <a:blip r:embed="rId7" cstate="print"/>
          <a:srcRect/>
          <a:stretch>
            <a:fillRect/>
          </a:stretch>
        </p:blipFill>
        <p:spPr bwMode="auto">
          <a:xfrm rot="812692">
            <a:off x="6197387" y="4676583"/>
            <a:ext cx="1300677" cy="1833554"/>
          </a:xfrm>
          <a:prstGeom prst="rect">
            <a:avLst/>
          </a:prstGeom>
          <a:solidFill>
            <a:srgbClr val="FFFFFF">
              <a:shade val="85000"/>
            </a:srgbClr>
          </a:solidFill>
          <a:ln w="3175"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4" descr="D:\Réformes Lycée\CIT\Jeux de cartes\Images cartes_petites\Loi_02.jpg"/>
          <p:cNvPicPr>
            <a:picLocks noChangeAspect="1" noChangeArrowheads="1"/>
          </p:cNvPicPr>
          <p:nvPr/>
        </p:nvPicPr>
        <p:blipFill>
          <a:blip r:embed="rId8" cstate="print"/>
          <a:srcRect/>
          <a:stretch>
            <a:fillRect/>
          </a:stretch>
        </p:blipFill>
        <p:spPr bwMode="auto">
          <a:xfrm rot="21039685">
            <a:off x="3920866" y="3210748"/>
            <a:ext cx="1250001" cy="1762116"/>
          </a:xfrm>
          <a:prstGeom prst="rect">
            <a:avLst/>
          </a:prstGeom>
          <a:solidFill>
            <a:srgbClr val="FFFFFF">
              <a:shade val="85000"/>
            </a:srgbClr>
          </a:solidFill>
          <a:ln w="3175"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3" descr="D:\Réformes Lycée\CIT\Jeux de cartes\Images cartes_petites\Loi_01.jpg"/>
          <p:cNvPicPr>
            <a:picLocks noChangeAspect="1" noChangeArrowheads="1"/>
          </p:cNvPicPr>
          <p:nvPr/>
        </p:nvPicPr>
        <p:blipFill>
          <a:blip r:embed="rId9" cstate="print"/>
          <a:srcRect/>
          <a:stretch>
            <a:fillRect/>
          </a:stretch>
        </p:blipFill>
        <p:spPr bwMode="auto">
          <a:xfrm rot="19966862">
            <a:off x="4695979" y="4812059"/>
            <a:ext cx="1266909" cy="178595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2" descr="D:\Réformes Lycée\CIT\Jeux de cartes\Images cartes_petites\Loi_def.jpg"/>
          <p:cNvPicPr>
            <a:picLocks noChangeAspect="1" noChangeArrowheads="1"/>
          </p:cNvPicPr>
          <p:nvPr/>
        </p:nvPicPr>
        <p:blipFill>
          <a:blip r:embed="rId10" cstate="print"/>
          <a:srcRect/>
          <a:stretch>
            <a:fillRect/>
          </a:stretch>
        </p:blipFill>
        <p:spPr bwMode="auto">
          <a:xfrm rot="20327857">
            <a:off x="2991044" y="4929982"/>
            <a:ext cx="1247248" cy="1762116"/>
          </a:xfrm>
          <a:prstGeom prst="rect">
            <a:avLst/>
          </a:prstGeom>
          <a:solidFill>
            <a:srgbClr val="FFFFFF">
              <a:shade val="85000"/>
            </a:srgbClr>
          </a:solidFill>
          <a:ln w="3175"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par>
                                <p:cTn id="8" presetID="6" presetClass="entr" presetSubtype="16"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circle(in)">
                                      <p:cBhvr>
                                        <p:cTn id="10" dur="2000"/>
                                        <p:tgtEl>
                                          <p:spTgt spid="14"/>
                                        </p:tgtEl>
                                      </p:cBhvr>
                                    </p:animEffect>
                                  </p:childTnLst>
                                </p:cTn>
                              </p:par>
                              <p:par>
                                <p:cTn id="11" presetID="6" presetClass="entr" presetSubtype="16"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circle(in)">
                                      <p:cBhvr>
                                        <p:cTn id="13" dur="2000"/>
                                        <p:tgtEl>
                                          <p:spTgt spid="8"/>
                                        </p:tgtEl>
                                      </p:cBhvr>
                                    </p:animEffect>
                                  </p:childTnLst>
                                </p:cTn>
                              </p:par>
                              <p:par>
                                <p:cTn id="14" presetID="6" presetClass="entr" presetSubtype="16"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circle(in)">
                                      <p:cBhvr>
                                        <p:cTn id="16" dur="2000"/>
                                        <p:tgtEl>
                                          <p:spTgt spid="12"/>
                                        </p:tgtEl>
                                      </p:cBhvr>
                                    </p:animEffect>
                                  </p:childTnLst>
                                </p:cTn>
                              </p:par>
                              <p:par>
                                <p:cTn id="17" presetID="6" presetClass="entr" presetSubtype="16"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circle(in)">
                                      <p:cBhvr>
                                        <p:cTn id="19" dur="2000"/>
                                        <p:tgtEl>
                                          <p:spTgt spid="13"/>
                                        </p:tgtEl>
                                      </p:cBhvr>
                                    </p:animEffect>
                                  </p:childTnLst>
                                </p:cTn>
                              </p:par>
                              <p:par>
                                <p:cTn id="20" presetID="6" presetClass="entr" presetSubtype="16"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circle(in)">
                                      <p:cBhvr>
                                        <p:cTn id="22" dur="2000"/>
                                        <p:tgtEl>
                                          <p:spTgt spid="10"/>
                                        </p:tgtEl>
                                      </p:cBhvr>
                                    </p:animEffect>
                                  </p:childTnLst>
                                </p:cTn>
                              </p:par>
                              <p:par>
                                <p:cTn id="23" presetID="6" presetClass="entr" presetSubtype="16"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circle(in)">
                                      <p:cBhvr>
                                        <p:cTn id="25" dur="2000"/>
                                        <p:tgtEl>
                                          <p:spTgt spid="6"/>
                                        </p:tgtEl>
                                      </p:cBhvr>
                                    </p:animEffect>
                                  </p:childTnLst>
                                </p:cTn>
                              </p:par>
                              <p:par>
                                <p:cTn id="26" presetID="6" presetClass="entr" presetSubtype="16"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circle(in)">
                                      <p:cBhvr>
                                        <p:cTn id="28" dur="2000"/>
                                        <p:tgtEl>
                                          <p:spTgt spid="9"/>
                                        </p:tgtEl>
                                      </p:cBhvr>
                                    </p:animEffect>
                                  </p:childTnLst>
                                </p:cTn>
                              </p:par>
                              <p:par>
                                <p:cTn id="29" presetID="6" presetClass="entr" presetSubtype="16"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circle(in)">
                                      <p:cBhvr>
                                        <p:cTn id="3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JEU DE CARTE - </a:t>
            </a:r>
            <a:r>
              <a:rPr lang="fr-FR" sz="4400" i="1" spc="150" dirty="0" smtClean="0">
                <a:ln w="11430"/>
                <a:solidFill>
                  <a:srgbClr val="F8F8F8"/>
                </a:solidFill>
                <a:effectLst>
                  <a:outerShdw blurRad="25400" algn="tl" rotWithShape="0">
                    <a:srgbClr val="000000">
                      <a:alpha val="43000"/>
                    </a:srgbClr>
                  </a:outerShdw>
                </a:effectLst>
                <a:latin typeface="Calibri" pitchFamily="34" charset="0"/>
                <a:cs typeface="Calibri" pitchFamily="34" charset="0"/>
              </a:rPr>
              <a:t>Lycée Marc Bloch</a:t>
            </a:r>
            <a:br>
              <a:rPr lang="fr-FR" sz="4400" i="1" spc="150" dirty="0" smtClean="0">
                <a:ln w="11430"/>
                <a:solidFill>
                  <a:srgbClr val="F8F8F8"/>
                </a:solidFill>
                <a:effectLst>
                  <a:outerShdw blurRad="25400" algn="tl" rotWithShape="0">
                    <a:srgbClr val="000000">
                      <a:alpha val="43000"/>
                    </a:srgbClr>
                  </a:outerShdw>
                </a:effectLst>
                <a:latin typeface="Calibri" pitchFamily="34" charset="0"/>
                <a:cs typeface="Calibri" pitchFamily="34" charset="0"/>
              </a:rPr>
            </a:br>
            <a:r>
              <a:rPr lang="fr-FR" sz="4400" i="1" spc="150" dirty="0" smtClean="0">
                <a:ln w="11430"/>
                <a:solidFill>
                  <a:srgbClr val="F8F8F8"/>
                </a:solidFill>
                <a:effectLst>
                  <a:outerShdw blurRad="25400" algn="tl" rotWithShape="0">
                    <a:srgbClr val="000000">
                      <a:alpha val="43000"/>
                    </a:srgbClr>
                  </a:outerShdw>
                </a:effectLst>
                <a:latin typeface="Calibri" pitchFamily="34" charset="0"/>
                <a:cs typeface="Calibri" pitchFamily="34" charset="0"/>
              </a:rPr>
              <a:t>Fabrice TRAISSARD</a:t>
            </a:r>
            <a:endParaRPr lang="fr-FR" dirty="0"/>
          </a:p>
        </p:txBody>
      </p:sp>
      <p:sp>
        <p:nvSpPr>
          <p:cNvPr id="3" name="Espace réservé du contenu 2"/>
          <p:cNvSpPr>
            <a:spLocks noGrp="1"/>
          </p:cNvSpPr>
          <p:nvPr>
            <p:ph idx="1"/>
          </p:nvPr>
        </p:nvSpPr>
        <p:spPr>
          <a:xfrm>
            <a:off x="457200" y="1484784"/>
            <a:ext cx="8229600" cy="1221761"/>
          </a:xfrm>
        </p:spPr>
        <p:txBody>
          <a:bodyPr>
            <a:normAutofit fontScale="77500" lnSpcReduction="20000"/>
          </a:bodyPr>
          <a:lstStyle/>
          <a:p>
            <a:r>
              <a:rPr lang="fr-FR" b="1" i="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Calibri" pitchFamily="34" charset="0"/>
                <a:cs typeface="Calibri" pitchFamily="34" charset="0"/>
              </a:rPr>
              <a:t>Principes techniques d’innovation</a:t>
            </a:r>
            <a:endParaRPr lang="fr-FR" b="1" i="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charset="0"/>
              <a:cs typeface="Arial" charset="0"/>
            </a:endParaRPr>
          </a:p>
          <a:p>
            <a:pPr>
              <a:buNone/>
            </a:pPr>
            <a:r>
              <a:rPr lang="fr-FR" b="1" dirty="0" smtClean="0">
                <a:solidFill>
                  <a:srgbClr val="00B050"/>
                </a:solidFill>
                <a:latin typeface="Calibri" pitchFamily="34" charset="0"/>
              </a:rPr>
              <a:t>41 cartes de couleur verte </a:t>
            </a:r>
            <a:r>
              <a:rPr lang="fr-FR" b="1" dirty="0" smtClean="0">
                <a:solidFill>
                  <a:srgbClr val="486DA2"/>
                </a:solidFill>
                <a:latin typeface="Calibri" pitchFamily="34" charset="0"/>
              </a:rPr>
              <a:t>(1 carte définition + 40 cartes pour chacun des 40 principes techniques d’innovation) :</a:t>
            </a:r>
          </a:p>
          <a:p>
            <a:pPr>
              <a:buNone/>
            </a:pP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29</a:t>
            </a:fld>
            <a:endParaRPr lang="fr-FR"/>
          </a:p>
        </p:txBody>
      </p:sp>
      <p:pic>
        <p:nvPicPr>
          <p:cNvPr id="6" name="Picture 3" descr="D:\Réformes Lycée\CIT\Jeux de cartes\Images cartes_petites\Princ_40.jpg"/>
          <p:cNvPicPr>
            <a:picLocks noChangeAspect="1" noChangeArrowheads="1"/>
          </p:cNvPicPr>
          <p:nvPr/>
        </p:nvPicPr>
        <p:blipFill>
          <a:blip r:embed="rId2" cstate="print"/>
          <a:srcRect/>
          <a:stretch>
            <a:fillRect/>
          </a:stretch>
        </p:blipFill>
        <p:spPr bwMode="auto">
          <a:xfrm rot="462669">
            <a:off x="3193780" y="2818443"/>
            <a:ext cx="1264117" cy="178595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4" descr="D:\Réformes Lycée\CIT\Jeux de cartes\Images cartes_petites\Princ_34.jpg"/>
          <p:cNvPicPr>
            <a:picLocks noChangeAspect="1" noChangeArrowheads="1"/>
          </p:cNvPicPr>
          <p:nvPr/>
        </p:nvPicPr>
        <p:blipFill>
          <a:blip r:embed="rId3" cstate="print"/>
          <a:srcRect/>
          <a:stretch>
            <a:fillRect/>
          </a:stretch>
        </p:blipFill>
        <p:spPr bwMode="auto">
          <a:xfrm rot="631807">
            <a:off x="4722751" y="2884585"/>
            <a:ext cx="1213552" cy="1714512"/>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5" descr="D:\Réformes Lycée\CIT\Jeux de cartes\Images cartes_petites\Princ_33.jpg"/>
          <p:cNvPicPr>
            <a:picLocks noChangeAspect="1" noChangeArrowheads="1"/>
          </p:cNvPicPr>
          <p:nvPr/>
        </p:nvPicPr>
        <p:blipFill>
          <a:blip r:embed="rId4" cstate="print"/>
          <a:srcRect/>
          <a:stretch>
            <a:fillRect/>
          </a:stretch>
        </p:blipFill>
        <p:spPr bwMode="auto">
          <a:xfrm rot="20707959">
            <a:off x="6922806" y="2940231"/>
            <a:ext cx="1214446" cy="1715773"/>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6" descr="D:\Réformes Lycée\CIT\Jeux de cartes\Images cartes_petites\Princ_32.jpg"/>
          <p:cNvPicPr>
            <a:picLocks noChangeAspect="1" noChangeArrowheads="1"/>
          </p:cNvPicPr>
          <p:nvPr/>
        </p:nvPicPr>
        <p:blipFill>
          <a:blip r:embed="rId5" cstate="print"/>
          <a:srcRect/>
          <a:stretch>
            <a:fillRect/>
          </a:stretch>
        </p:blipFill>
        <p:spPr bwMode="auto">
          <a:xfrm rot="691596">
            <a:off x="5881945" y="3488610"/>
            <a:ext cx="1213553" cy="1714512"/>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7" descr="D:\Réformes Lycée\CIT\Jeux de cartes\Images cartes_petites\Princ_28.jpg"/>
          <p:cNvPicPr>
            <a:picLocks noChangeAspect="1" noChangeArrowheads="1"/>
          </p:cNvPicPr>
          <p:nvPr/>
        </p:nvPicPr>
        <p:blipFill>
          <a:blip r:embed="rId6" cstate="print"/>
          <a:srcRect/>
          <a:stretch>
            <a:fillRect/>
          </a:stretch>
        </p:blipFill>
        <p:spPr bwMode="auto">
          <a:xfrm rot="20185611">
            <a:off x="1585383" y="4699066"/>
            <a:ext cx="1214446" cy="1711995"/>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8" descr="D:\Réformes Lycée\CIT\Jeux de cartes\Images cartes_petites\Princ_21.jpg"/>
          <p:cNvPicPr>
            <a:picLocks noChangeAspect="1" noChangeArrowheads="1"/>
          </p:cNvPicPr>
          <p:nvPr/>
        </p:nvPicPr>
        <p:blipFill>
          <a:blip r:embed="rId7" cstate="print"/>
          <a:srcRect/>
          <a:stretch>
            <a:fillRect/>
          </a:stretch>
        </p:blipFill>
        <p:spPr bwMode="auto">
          <a:xfrm rot="20482196">
            <a:off x="7213858" y="4603492"/>
            <a:ext cx="1199325" cy="1690678"/>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9" descr="D:\Réformes Lycée\CIT\Jeux de cartes\Images cartes_petites\Princ_15.jpg"/>
          <p:cNvPicPr>
            <a:picLocks noChangeAspect="1" noChangeArrowheads="1"/>
          </p:cNvPicPr>
          <p:nvPr/>
        </p:nvPicPr>
        <p:blipFill>
          <a:blip r:embed="rId8" cstate="print"/>
          <a:srcRect/>
          <a:stretch>
            <a:fillRect/>
          </a:stretch>
        </p:blipFill>
        <p:spPr bwMode="auto">
          <a:xfrm rot="20333591">
            <a:off x="3407858" y="4468092"/>
            <a:ext cx="1165556" cy="1643074"/>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0" descr="D:\Réformes Lycée\CIT\Jeux de cartes\Images cartes_petites\Princ_11.jpg"/>
          <p:cNvPicPr>
            <a:picLocks noChangeAspect="1" noChangeArrowheads="1"/>
          </p:cNvPicPr>
          <p:nvPr/>
        </p:nvPicPr>
        <p:blipFill>
          <a:blip r:embed="rId9" cstate="print"/>
          <a:srcRect/>
          <a:stretch>
            <a:fillRect/>
          </a:stretch>
        </p:blipFill>
        <p:spPr bwMode="auto">
          <a:xfrm rot="21158794">
            <a:off x="2397120" y="5097524"/>
            <a:ext cx="1199325" cy="1690678"/>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11" descr="D:\Réformes Lycée\CIT\Jeux de cartes\Images cartes_petites\Princ_06.jpg"/>
          <p:cNvPicPr>
            <a:picLocks noChangeAspect="1" noChangeArrowheads="1"/>
          </p:cNvPicPr>
          <p:nvPr/>
        </p:nvPicPr>
        <p:blipFill>
          <a:blip r:embed="rId10" cstate="print"/>
          <a:srcRect/>
          <a:stretch>
            <a:fillRect/>
          </a:stretch>
        </p:blipFill>
        <p:spPr bwMode="auto">
          <a:xfrm rot="20980564">
            <a:off x="4579874" y="4741973"/>
            <a:ext cx="1216232" cy="1714512"/>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2" descr="D:\Réformes Lycée\CIT\Jeux de cartes\Images cartes_petites\Princ_01.jpg"/>
          <p:cNvPicPr>
            <a:picLocks noChangeAspect="1" noChangeArrowheads="1"/>
          </p:cNvPicPr>
          <p:nvPr/>
        </p:nvPicPr>
        <p:blipFill>
          <a:blip r:embed="rId11" cstate="print"/>
          <a:srcRect/>
          <a:stretch>
            <a:fillRect/>
          </a:stretch>
        </p:blipFill>
        <p:spPr bwMode="auto">
          <a:xfrm rot="468442">
            <a:off x="5833699" y="5030950"/>
            <a:ext cx="1216232" cy="1714512"/>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6" name="Picture 2" descr="D:\Réformes Lycée\CIT\Jeux de cartes\Images cartes_petites\Princ_def.jpg"/>
          <p:cNvPicPr>
            <a:picLocks noChangeAspect="1" noChangeArrowheads="1"/>
          </p:cNvPicPr>
          <p:nvPr/>
        </p:nvPicPr>
        <p:blipFill>
          <a:blip r:embed="rId12" cstate="print"/>
          <a:srcRect/>
          <a:stretch>
            <a:fillRect/>
          </a:stretch>
        </p:blipFill>
        <p:spPr bwMode="auto">
          <a:xfrm rot="20630955">
            <a:off x="1594170" y="3100525"/>
            <a:ext cx="1298726" cy="1830803"/>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ircle(in)">
                                      <p:cBhvr>
                                        <p:cTn id="7" dur="2000"/>
                                        <p:tgtEl>
                                          <p:spTgt spid="16"/>
                                        </p:tgtEl>
                                      </p:cBhvr>
                                    </p:animEffect>
                                  </p:childTnLst>
                                </p:cTn>
                              </p:par>
                              <p:par>
                                <p:cTn id="8" presetID="6" presetClass="entr" presetSubtype="16"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ircle(in)">
                                      <p:cBhvr>
                                        <p:cTn id="10" dur="2000"/>
                                        <p:tgtEl>
                                          <p:spTgt spid="6"/>
                                        </p:tgtEl>
                                      </p:cBhvr>
                                    </p:animEffect>
                                  </p:childTnLst>
                                </p:cTn>
                              </p:par>
                              <p:par>
                                <p:cTn id="11" presetID="6" presetClass="entr" presetSubtype="16"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ircle(in)">
                                      <p:cBhvr>
                                        <p:cTn id="13" dur="2000"/>
                                        <p:tgtEl>
                                          <p:spTgt spid="7"/>
                                        </p:tgtEl>
                                      </p:cBhvr>
                                    </p:animEffect>
                                  </p:childTnLst>
                                </p:cTn>
                              </p:par>
                              <p:par>
                                <p:cTn id="14" presetID="6" presetClass="entr" presetSubtype="16"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circle(in)">
                                      <p:cBhvr>
                                        <p:cTn id="16" dur="2000"/>
                                        <p:tgtEl>
                                          <p:spTgt spid="9"/>
                                        </p:tgtEl>
                                      </p:cBhvr>
                                    </p:animEffect>
                                  </p:childTnLst>
                                </p:cTn>
                              </p:par>
                              <p:par>
                                <p:cTn id="17" presetID="6" presetClass="entr" presetSubtype="16"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circle(in)">
                                      <p:cBhvr>
                                        <p:cTn id="19" dur="2000"/>
                                        <p:tgtEl>
                                          <p:spTgt spid="8"/>
                                        </p:tgtEl>
                                      </p:cBhvr>
                                    </p:animEffect>
                                  </p:childTnLst>
                                </p:cTn>
                              </p:par>
                              <p:par>
                                <p:cTn id="20" presetID="6" presetClass="entr" presetSubtype="16"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ircle(in)">
                                      <p:cBhvr>
                                        <p:cTn id="22" dur="2000"/>
                                        <p:tgtEl>
                                          <p:spTgt spid="11"/>
                                        </p:tgtEl>
                                      </p:cBhvr>
                                    </p:animEffect>
                                  </p:childTnLst>
                                </p:cTn>
                              </p:par>
                              <p:par>
                                <p:cTn id="23" presetID="6" presetClass="entr" presetSubtype="16"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circle(in)">
                                      <p:cBhvr>
                                        <p:cTn id="25" dur="2000"/>
                                        <p:tgtEl>
                                          <p:spTgt spid="15"/>
                                        </p:tgtEl>
                                      </p:cBhvr>
                                    </p:animEffect>
                                  </p:childTnLst>
                                </p:cTn>
                              </p:par>
                              <p:par>
                                <p:cTn id="26" presetID="6" presetClass="entr" presetSubtype="16"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circle(in)">
                                      <p:cBhvr>
                                        <p:cTn id="28" dur="2000"/>
                                        <p:tgtEl>
                                          <p:spTgt spid="14"/>
                                        </p:tgtEl>
                                      </p:cBhvr>
                                    </p:animEffect>
                                  </p:childTnLst>
                                </p:cTn>
                              </p:par>
                              <p:par>
                                <p:cTn id="29" presetID="6"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circle(in)">
                                      <p:cBhvr>
                                        <p:cTn id="31" dur="2000"/>
                                        <p:tgtEl>
                                          <p:spTgt spid="12"/>
                                        </p:tgtEl>
                                      </p:cBhvr>
                                    </p:animEffect>
                                  </p:childTnLst>
                                </p:cTn>
                              </p:par>
                              <p:par>
                                <p:cTn id="32" presetID="6" presetClass="entr" presetSubtype="16"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circle(in)">
                                      <p:cBhvr>
                                        <p:cTn id="34" dur="2000"/>
                                        <p:tgtEl>
                                          <p:spTgt spid="13"/>
                                        </p:tgtEl>
                                      </p:cBhvr>
                                    </p:animEffect>
                                  </p:childTnLst>
                                </p:cTn>
                              </p:par>
                              <p:par>
                                <p:cTn id="35" presetID="6" presetClass="entr" presetSubtype="16"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circle(in)">
                                      <p:cBhvr>
                                        <p:cTn id="3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188640"/>
            <a:ext cx="7753350" cy="1123950"/>
          </a:xfrm>
        </p:spPr>
        <p:txBody>
          <a:bodyPr/>
          <a:lstStyle/>
          <a:p>
            <a:r>
              <a:rPr lang="fr-FR" dirty="0" smtClean="0"/>
              <a:t>Nos objectifs :</a:t>
            </a:r>
          </a:p>
        </p:txBody>
      </p:sp>
      <p:sp>
        <p:nvSpPr>
          <p:cNvPr id="3" name="Espace réservé du contenu 2"/>
          <p:cNvSpPr>
            <a:spLocks noGrp="1"/>
          </p:cNvSpPr>
          <p:nvPr>
            <p:ph idx="1"/>
          </p:nvPr>
        </p:nvSpPr>
        <p:spPr>
          <a:xfrm>
            <a:off x="2771800" y="1981200"/>
            <a:ext cx="5686400" cy="4114800"/>
          </a:xfrm>
        </p:spPr>
        <p:txBody>
          <a:bodyPr/>
          <a:lstStyle/>
          <a:p>
            <a:r>
              <a:rPr lang="fr-FR" dirty="0" smtClean="0"/>
              <a:t>Développer la curiosité scientifique et technique de nos élèves…</a:t>
            </a:r>
          </a:p>
          <a:p>
            <a:r>
              <a:rPr lang="fr-FR" dirty="0" smtClean="0"/>
              <a:t>Donner envie de poursuivre les études en</a:t>
            </a:r>
          </a:p>
          <a:p>
            <a:r>
              <a:rPr lang="fr-FR" dirty="0" smtClean="0"/>
              <a:t> Sciences de l’ingénieur </a:t>
            </a:r>
          </a:p>
          <a:p>
            <a:r>
              <a:rPr lang="fr-FR" dirty="0" smtClean="0"/>
              <a:t>ou en </a:t>
            </a:r>
            <a:endParaRPr lang="fr-FR" dirty="0"/>
          </a:p>
        </p:txBody>
      </p:sp>
      <p:sp>
        <p:nvSpPr>
          <p:cNvPr id="9" name="Espace réservé du pied de page 8"/>
          <p:cNvSpPr>
            <a:spLocks noGrp="1"/>
          </p:cNvSpPr>
          <p:nvPr>
            <p:ph type="ftr" sz="quarter" idx="11"/>
          </p:nvPr>
        </p:nvSpPr>
        <p:spPr/>
        <p:txBody>
          <a:bodyPr/>
          <a:lstStyle/>
          <a:p>
            <a:r>
              <a:rPr lang="fr-FR" dirty="0" smtClean="0"/>
              <a:t>SI &amp; CIT</a:t>
            </a:r>
            <a:endParaRPr lang="fr-FR" dirty="0"/>
          </a:p>
        </p:txBody>
      </p:sp>
      <p:sp>
        <p:nvSpPr>
          <p:cNvPr id="8" name="Espace réservé du numéro de diapositive 7"/>
          <p:cNvSpPr>
            <a:spLocks noGrp="1"/>
          </p:cNvSpPr>
          <p:nvPr>
            <p:ph type="sldNum" sz="quarter" idx="12"/>
          </p:nvPr>
        </p:nvSpPr>
        <p:spPr/>
        <p:txBody>
          <a:bodyPr/>
          <a:lstStyle/>
          <a:p>
            <a:fld id="{C4ED9899-4912-4618-940A-AF9A01B7797B}" type="slidenum">
              <a:rPr lang="fr-FR" smtClean="0"/>
              <a:pPr/>
              <a:t>3</a:t>
            </a:fld>
            <a:endParaRPr lang="fr-FR"/>
          </a:p>
        </p:txBody>
      </p:sp>
      <p:pic>
        <p:nvPicPr>
          <p:cNvPr id="5" name="Image 4" descr="cap.jpg"/>
          <p:cNvPicPr>
            <a:picLocks noChangeAspect="1"/>
          </p:cNvPicPr>
          <p:nvPr/>
        </p:nvPicPr>
        <p:blipFill>
          <a:blip r:embed="rId2" cstate="print"/>
          <a:stretch>
            <a:fillRect/>
          </a:stretch>
        </p:blipFill>
        <p:spPr>
          <a:xfrm flipH="1">
            <a:off x="611560" y="3717032"/>
            <a:ext cx="1905000" cy="190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rot lat="0" lon="0" rev="0"/>
            </a:camera>
            <a:lightRig rig="threePt" dir="t">
              <a:rot lat="0" lon="0" rev="1200000"/>
            </a:lightRig>
          </a:scene3d>
          <a:sp3d>
            <a:bevelT w="63500" h="25400" prst="coolSlant"/>
          </a:sp3d>
        </p:spPr>
        <p:style>
          <a:lnRef idx="0">
            <a:schemeClr val="accent4"/>
          </a:lnRef>
          <a:fillRef idx="3">
            <a:schemeClr val="accent4"/>
          </a:fillRef>
          <a:effectRef idx="3">
            <a:schemeClr val="accent4"/>
          </a:effectRef>
          <a:fontRef idx="minor">
            <a:schemeClr val="lt1"/>
          </a:fontRef>
        </p:style>
      </p:pic>
      <p:pic>
        <p:nvPicPr>
          <p:cNvPr id="6" name="Image 5" descr="logo-STI2D-150px-150x83.png"/>
          <p:cNvPicPr>
            <a:picLocks noChangeAspect="1"/>
          </p:cNvPicPr>
          <p:nvPr/>
        </p:nvPicPr>
        <p:blipFill>
          <a:blip r:embed="rId3" cstate="print"/>
          <a:stretch>
            <a:fillRect/>
          </a:stretch>
        </p:blipFill>
        <p:spPr>
          <a:xfrm>
            <a:off x="4283968" y="5157192"/>
            <a:ext cx="1428750" cy="790575"/>
          </a:xfrm>
          <a:prstGeom prst="rect">
            <a:avLst/>
          </a:prstGeom>
        </p:spPr>
        <p:style>
          <a:lnRef idx="0">
            <a:schemeClr val="accent4"/>
          </a:lnRef>
          <a:fillRef idx="3">
            <a:schemeClr val="accent4"/>
          </a:fillRef>
          <a:effectRef idx="3">
            <a:schemeClr val="accent4"/>
          </a:effectRef>
          <a:fontRef idx="minor">
            <a:schemeClr val="lt1"/>
          </a:fontRef>
        </p:style>
      </p:pic>
      <p:pic>
        <p:nvPicPr>
          <p:cNvPr id="7" name="Image 6" descr="question.jpg"/>
          <p:cNvPicPr>
            <a:picLocks noChangeAspect="1"/>
          </p:cNvPicPr>
          <p:nvPr/>
        </p:nvPicPr>
        <p:blipFill>
          <a:blip r:embed="rId4" cstate="print"/>
          <a:stretch>
            <a:fillRect/>
          </a:stretch>
        </p:blipFill>
        <p:spPr>
          <a:xfrm>
            <a:off x="755576" y="1923553"/>
            <a:ext cx="1512168" cy="15054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w="165100" prst="coolSlant"/>
          </a:sp3d>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VAE PHASE 4 : RECHERCHE </a:t>
            </a:r>
            <a:endParaRPr lang="fr-FR" dirty="0"/>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30</a:t>
            </a:fld>
            <a:endParaRPr lang="fr-FR"/>
          </a:p>
        </p:txBody>
      </p:sp>
      <p:pic>
        <p:nvPicPr>
          <p:cNvPr id="7170" name="Picture 2" descr="C:\Users\Nathalie\Desktop\Seminaire CIT SI ACADEMIQUE\Organisation Année\image VAE phase 4.JPG"/>
          <p:cNvPicPr>
            <a:picLocks noChangeAspect="1" noChangeArrowheads="1"/>
          </p:cNvPicPr>
          <p:nvPr/>
        </p:nvPicPr>
        <p:blipFill>
          <a:blip r:embed="rId2" cstate="print"/>
          <a:srcRect/>
          <a:stretch>
            <a:fillRect/>
          </a:stretch>
        </p:blipFill>
        <p:spPr bwMode="auto">
          <a:xfrm>
            <a:off x="2411760" y="1556792"/>
            <a:ext cx="4762500" cy="4667250"/>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VAE PHASE 4 : RECHERCHE </a:t>
            </a:r>
            <a:endParaRPr lang="fr-FR" dirty="0"/>
          </a:p>
        </p:txBody>
      </p:sp>
      <p:sp>
        <p:nvSpPr>
          <p:cNvPr id="3" name="Espace réservé du contenu 2"/>
          <p:cNvSpPr>
            <a:spLocks noGrp="1"/>
          </p:cNvSpPr>
          <p:nvPr>
            <p:ph idx="1"/>
          </p:nvPr>
        </p:nvSpPr>
        <p:spPr/>
        <p:txBody>
          <a:bodyPr/>
          <a:lstStyle/>
          <a:p>
            <a:endParaRPr lang="fr-FR" dirty="0" smtClean="0"/>
          </a:p>
          <a:p>
            <a:pPr>
              <a:buNone/>
            </a:pPr>
            <a:r>
              <a:rPr lang="fr-FR" i="1" dirty="0" smtClean="0"/>
              <a:t>Objectif de la phase 4 : </a:t>
            </a:r>
            <a:endParaRPr lang="fr-FR" dirty="0" smtClean="0"/>
          </a:p>
          <a:p>
            <a:endParaRPr lang="fr-FR" dirty="0" smtClean="0"/>
          </a:p>
          <a:p>
            <a:r>
              <a:rPr lang="fr-FR" i="1" dirty="0" smtClean="0"/>
              <a:t>Cette quatrième étape consiste à rechercher des informations sur les DEL (LED en anglais) et sur les éclairages traditionnels des vélos (lampes à incandescence, lampes au Xénon et lampes au Krypton) et à comparer ces diverses technologies et leurs performances attendues.</a:t>
            </a: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31</a:t>
            </a:fld>
            <a:endParaRPr lang="fr-F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VAE PHASE 4 : RECHERCHE </a:t>
            </a:r>
            <a:endParaRPr lang="fr-FR" dirty="0"/>
          </a:p>
        </p:txBody>
      </p:sp>
      <p:sp>
        <p:nvSpPr>
          <p:cNvPr id="3" name="Espace réservé du contenu 2"/>
          <p:cNvSpPr>
            <a:spLocks noGrp="1"/>
          </p:cNvSpPr>
          <p:nvPr>
            <p:ph idx="1"/>
          </p:nvPr>
        </p:nvSpPr>
        <p:spPr/>
        <p:txBody>
          <a:bodyPr>
            <a:normAutofit fontScale="77500" lnSpcReduction="20000"/>
          </a:bodyPr>
          <a:lstStyle/>
          <a:p>
            <a:pPr>
              <a:buNone/>
            </a:pPr>
            <a:endParaRPr lang="fr-FR" sz="2000" dirty="0" smtClean="0"/>
          </a:p>
          <a:p>
            <a:pPr lvl="0"/>
            <a:r>
              <a:rPr lang="fr-FR" b="1" u="sng" dirty="0" smtClean="0"/>
              <a:t>Unité de puissance lumineuse.</a:t>
            </a:r>
            <a:endParaRPr lang="fr-FR" dirty="0" smtClean="0"/>
          </a:p>
          <a:p>
            <a:pPr>
              <a:buNone/>
            </a:pPr>
            <a:r>
              <a:rPr lang="fr-FR" b="1" dirty="0" smtClean="0"/>
              <a:t> </a:t>
            </a:r>
            <a:endParaRPr lang="fr-FR" dirty="0" smtClean="0"/>
          </a:p>
          <a:p>
            <a:pPr lvl="0">
              <a:buNone/>
            </a:pPr>
            <a:r>
              <a:rPr lang="fr-FR" dirty="0" smtClean="0"/>
              <a:t>Rechercher dans une encyclopédie papier ou numérique en ligne tel que </a:t>
            </a:r>
            <a:r>
              <a:rPr lang="fr-FR" dirty="0" err="1" smtClean="0"/>
              <a:t>Wikipédia</a:t>
            </a:r>
            <a:r>
              <a:rPr lang="fr-FR" dirty="0" smtClean="0"/>
              <a:t> les définitions suivantes et vous préciserez quelle est  l’unité du système international.</a:t>
            </a:r>
          </a:p>
          <a:p>
            <a:pPr>
              <a:buNone/>
            </a:pPr>
            <a:r>
              <a:rPr lang="fr-FR" dirty="0" smtClean="0"/>
              <a:t> </a:t>
            </a:r>
          </a:p>
          <a:p>
            <a:pPr lvl="1"/>
            <a:r>
              <a:rPr lang="fr-FR" u="sng" dirty="0" smtClean="0"/>
              <a:t>Définition du candela</a:t>
            </a:r>
            <a:r>
              <a:rPr lang="fr-FR" dirty="0" smtClean="0"/>
              <a:t> : Elle sert à mesurer l'éclat perçu par l'œil humain d'une source lumineuse.</a:t>
            </a:r>
          </a:p>
          <a:p>
            <a:pPr>
              <a:buNone/>
            </a:pPr>
            <a:r>
              <a:rPr lang="fr-FR" dirty="0" smtClean="0"/>
              <a:t> </a:t>
            </a:r>
          </a:p>
          <a:p>
            <a:pPr lvl="1"/>
            <a:r>
              <a:rPr lang="fr-FR" u="sng" dirty="0" smtClean="0"/>
              <a:t>Définition du lumen</a:t>
            </a:r>
            <a:r>
              <a:rPr lang="fr-FR" dirty="0" smtClean="0"/>
              <a:t>  : Le lumen est l’unité du système international utilisé pour le flux lumineux, ou puissance lumineuse. En physique son symbole est lm.                                                                                                                                                                                                   </a:t>
            </a:r>
          </a:p>
          <a:p>
            <a:pPr>
              <a:buNone/>
            </a:pPr>
            <a:r>
              <a:rPr lang="fr-FR" dirty="0" smtClean="0"/>
              <a:t> </a:t>
            </a:r>
          </a:p>
          <a:p>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32</a:t>
            </a:fld>
            <a:endParaRPr lang="fr-F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VAE PHASE 4 : RECHERCHE </a:t>
            </a:r>
            <a:endParaRPr lang="fr-FR" dirty="0"/>
          </a:p>
        </p:txBody>
      </p:sp>
      <p:sp>
        <p:nvSpPr>
          <p:cNvPr id="3" name="Espace réservé du contenu 2"/>
          <p:cNvSpPr>
            <a:spLocks noGrp="1"/>
          </p:cNvSpPr>
          <p:nvPr>
            <p:ph idx="1"/>
          </p:nvPr>
        </p:nvSpPr>
        <p:spPr/>
        <p:txBody>
          <a:bodyPr>
            <a:normAutofit fontScale="62500" lnSpcReduction="20000"/>
          </a:bodyPr>
          <a:lstStyle/>
          <a:p>
            <a:pPr lvl="0">
              <a:buNone/>
            </a:pPr>
            <a:r>
              <a:rPr lang="fr-FR" b="1" u="sng" dirty="0" smtClean="0"/>
              <a:t>Unité de puissance électrique.</a:t>
            </a:r>
            <a:endParaRPr lang="fr-FR" dirty="0" smtClean="0"/>
          </a:p>
          <a:p>
            <a:pPr>
              <a:buNone/>
            </a:pPr>
            <a:r>
              <a:rPr lang="fr-FR" b="1" dirty="0" smtClean="0"/>
              <a:t> </a:t>
            </a:r>
            <a:endParaRPr lang="fr-FR" dirty="0" smtClean="0"/>
          </a:p>
          <a:p>
            <a:pPr lvl="0">
              <a:buNone/>
            </a:pPr>
            <a:r>
              <a:rPr lang="fr-FR" dirty="0" smtClean="0"/>
              <a:t>Rechercher dans une encyclopédie papier ou numérique en ligne tel que </a:t>
            </a:r>
            <a:r>
              <a:rPr lang="fr-FR" dirty="0" err="1" smtClean="0"/>
              <a:t>Wikipédia</a:t>
            </a:r>
            <a:r>
              <a:rPr lang="fr-FR" dirty="0" smtClean="0"/>
              <a:t> les définitions suivantes et préciser  les  l’unités.</a:t>
            </a:r>
          </a:p>
          <a:p>
            <a:endParaRPr lang="fr-FR" dirty="0" smtClean="0"/>
          </a:p>
          <a:p>
            <a:pPr lvl="1"/>
            <a:r>
              <a:rPr lang="fr-FR" u="sng" dirty="0" smtClean="0"/>
              <a:t>Définition de la différence de potentiel souvent notée U</a:t>
            </a:r>
            <a:endParaRPr lang="fr-FR" dirty="0" smtClean="0"/>
          </a:p>
          <a:p>
            <a:endParaRPr lang="fr-FR" dirty="0" smtClean="0"/>
          </a:p>
          <a:p>
            <a:pPr lvl="1"/>
            <a:r>
              <a:rPr lang="fr-FR" u="sng" dirty="0" smtClean="0"/>
              <a:t>Définition du courant électrique I</a:t>
            </a:r>
            <a:endParaRPr lang="fr-FR" dirty="0" smtClean="0"/>
          </a:p>
          <a:p>
            <a:pPr lvl="1"/>
            <a:r>
              <a:rPr lang="fr-FR" sz="2900" u="sng" dirty="0" smtClean="0"/>
              <a:t>Définition de la puissance électrique P = UI</a:t>
            </a:r>
            <a:r>
              <a:rPr lang="fr-FR" sz="2900" dirty="0" smtClean="0"/>
              <a:t> : La notion de puissance définit ce que le système est capable de supporter ou de fournir, sans se </a:t>
            </a:r>
            <a:r>
              <a:rPr lang="fr-FR" sz="2900" dirty="0" err="1" smtClean="0"/>
              <a:t>préocupper</a:t>
            </a:r>
            <a:r>
              <a:rPr lang="fr-FR" sz="2900" dirty="0" smtClean="0"/>
              <a:t> de la façon dont on l'utilise. </a:t>
            </a:r>
          </a:p>
          <a:p>
            <a:pPr lvl="0">
              <a:buNone/>
            </a:pPr>
            <a:endParaRPr lang="fr-FR" sz="2900" dirty="0" smtClean="0"/>
          </a:p>
          <a:p>
            <a:pPr lvl="0">
              <a:buNone/>
            </a:pPr>
            <a:r>
              <a:rPr lang="fr-FR" sz="2900" dirty="0" smtClean="0"/>
              <a:t>Définition de l’énergie électrique  W = </a:t>
            </a:r>
            <a:r>
              <a:rPr lang="fr-FR" sz="2900" dirty="0" err="1" smtClean="0"/>
              <a:t>U.I.t</a:t>
            </a:r>
            <a:endParaRPr lang="fr-FR" sz="2900" dirty="0" smtClean="0"/>
          </a:p>
          <a:p>
            <a:pPr lvl="2"/>
            <a:r>
              <a:rPr lang="fr-FR" sz="2900" dirty="0" smtClean="0"/>
              <a:t>L’énergie électrique délivrée par EDF est exprimée en Wh (Watt heure) ou plus couramment sont multiple le kWh.</a:t>
            </a:r>
          </a:p>
          <a:p>
            <a:pPr lvl="2"/>
            <a:r>
              <a:rPr lang="fr-FR" sz="2900" dirty="0" smtClean="0"/>
              <a:t>L’énergie contenue dans une batterie est exprimée en Ah.</a:t>
            </a:r>
          </a:p>
          <a:p>
            <a:pPr>
              <a:buNone/>
            </a:pPr>
            <a:endParaRPr lang="fr-FR" sz="2900" dirty="0" smtClean="0"/>
          </a:p>
          <a:p>
            <a:pPr>
              <a:buNone/>
            </a:pPr>
            <a:r>
              <a:rPr lang="fr-FR" sz="2900" dirty="0" smtClean="0"/>
              <a:t>Exprimer la relation entre Wh et Ah</a:t>
            </a:r>
            <a:endParaRPr lang="fr-FR" sz="2900"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33</a:t>
            </a:fld>
            <a:endParaRPr lang="fr-F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VAE PHASE 4 : RECHERCHE </a:t>
            </a: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34</a:t>
            </a:fld>
            <a:endParaRPr lang="fr-FR"/>
          </a:p>
        </p:txBody>
      </p:sp>
      <p:pic>
        <p:nvPicPr>
          <p:cNvPr id="9218" name="Picture 2"/>
          <p:cNvPicPr>
            <a:picLocks noChangeAspect="1" noChangeArrowheads="1"/>
          </p:cNvPicPr>
          <p:nvPr/>
        </p:nvPicPr>
        <p:blipFill>
          <a:blip r:embed="rId2" cstate="print"/>
          <a:srcRect/>
          <a:stretch>
            <a:fillRect/>
          </a:stretch>
        </p:blipFill>
        <p:spPr bwMode="auto">
          <a:xfrm>
            <a:off x="1187624" y="1628800"/>
            <a:ext cx="6236877" cy="4530055"/>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normAutofit fontScale="62500" lnSpcReduction="20000"/>
          </a:bodyPr>
          <a:lstStyle/>
          <a:p>
            <a:pPr lvl="1"/>
            <a:r>
              <a:rPr lang="fr-FR" u="sng" dirty="0" smtClean="0"/>
              <a:t>Calculer pour chacune de ces lampes l’énergie consommée en Wh  pour fournir un éclairage de 100 Lux pendant 3h. (cette puissance lumineuse étant  mesurée à 1m de la source) : </a:t>
            </a:r>
          </a:p>
          <a:p>
            <a:pPr lvl="1">
              <a:buNone/>
            </a:pPr>
            <a:r>
              <a:rPr lang="fr-FR" sz="2900" u="sng" dirty="0" smtClean="0"/>
              <a:t>      </a:t>
            </a:r>
          </a:p>
          <a:p>
            <a:pPr lvl="1"/>
            <a:r>
              <a:rPr lang="fr-FR" sz="2900" dirty="0" smtClean="0"/>
              <a:t>       - incandescence : 17.6</a:t>
            </a:r>
          </a:p>
          <a:p>
            <a:pPr>
              <a:buNone/>
            </a:pPr>
            <a:r>
              <a:rPr lang="fr-FR" sz="2900" dirty="0" smtClean="0"/>
              <a:t>                      - halogène : 13.6</a:t>
            </a:r>
          </a:p>
          <a:p>
            <a:pPr>
              <a:buNone/>
            </a:pPr>
            <a:r>
              <a:rPr lang="fr-FR" sz="2900" dirty="0" smtClean="0"/>
              <a:t>                      - xénon : 7.5</a:t>
            </a:r>
          </a:p>
          <a:p>
            <a:pPr>
              <a:buNone/>
            </a:pPr>
            <a:r>
              <a:rPr lang="fr-FR" sz="2900" dirty="0" smtClean="0"/>
              <a:t>                      - krypton : 23</a:t>
            </a:r>
          </a:p>
          <a:p>
            <a:pPr>
              <a:buNone/>
            </a:pPr>
            <a:r>
              <a:rPr lang="fr-FR" sz="2900" dirty="0" smtClean="0"/>
              <a:t>                      - DEL : 12</a:t>
            </a:r>
          </a:p>
          <a:p>
            <a:pPr>
              <a:buNone/>
            </a:pPr>
            <a:r>
              <a:rPr lang="fr-FR" dirty="0" smtClean="0"/>
              <a:t> </a:t>
            </a:r>
          </a:p>
          <a:p>
            <a:pPr>
              <a:buNone/>
            </a:pPr>
            <a:r>
              <a:rPr lang="fr-FR" dirty="0" smtClean="0"/>
              <a:t> </a:t>
            </a:r>
          </a:p>
          <a:p>
            <a:pPr lvl="1"/>
            <a:r>
              <a:rPr lang="fr-FR" dirty="0" smtClean="0"/>
              <a:t>Ces lampes étant montées sur le phare du VAE, qui est équipé d’une batterie de 36 Volts, déterminer pour chaque batterie la quantité d’énergie, en Ah, puisée dans la batterie pour la fonction éclairage avant. ……………………………………………………………………………………………………………………………………………………………………………………………………………………………………………………………………………………………………………………………………………………………………………………...</a:t>
            </a:r>
          </a:p>
          <a:p>
            <a:endParaRPr lang="fr-FR" dirty="0" smtClean="0"/>
          </a:p>
          <a:p>
            <a:endParaRPr lang="fr-FR" dirty="0"/>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35</a:t>
            </a:fld>
            <a:endParaRPr lang="fr-F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VAE PHASE 5 : EXPERIMENTATION</a:t>
            </a: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36</a:t>
            </a:fld>
            <a:endParaRPr lang="fr-FR"/>
          </a:p>
        </p:txBody>
      </p:sp>
      <p:pic>
        <p:nvPicPr>
          <p:cNvPr id="8194" name="Picture 2" descr="C:\Users\Nathalie\Desktop\Seminaire CIT SI ACADEMIQUE\Organisation Année\image VAE phase 5.JPG"/>
          <p:cNvPicPr>
            <a:picLocks noChangeAspect="1" noChangeArrowheads="1"/>
          </p:cNvPicPr>
          <p:nvPr/>
        </p:nvPicPr>
        <p:blipFill>
          <a:blip r:embed="rId2" cstate="print"/>
          <a:srcRect/>
          <a:stretch>
            <a:fillRect/>
          </a:stretch>
        </p:blipFill>
        <p:spPr bwMode="auto">
          <a:xfrm>
            <a:off x="2109787" y="1628800"/>
            <a:ext cx="4924425" cy="4752975"/>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VAE PHASE 5 : EXPERIMENTATION</a:t>
            </a:r>
            <a:endParaRPr lang="fr-FR" dirty="0"/>
          </a:p>
        </p:txBody>
      </p:sp>
      <p:sp>
        <p:nvSpPr>
          <p:cNvPr id="3" name="Espace réservé du contenu 2"/>
          <p:cNvSpPr>
            <a:spLocks noGrp="1"/>
          </p:cNvSpPr>
          <p:nvPr>
            <p:ph idx="1"/>
          </p:nvPr>
        </p:nvSpPr>
        <p:spPr/>
        <p:txBody>
          <a:bodyPr>
            <a:normAutofit lnSpcReduction="10000"/>
          </a:bodyPr>
          <a:lstStyle/>
          <a:p>
            <a:endParaRPr lang="fr-FR" dirty="0" smtClean="0"/>
          </a:p>
          <a:p>
            <a:pPr>
              <a:buNone/>
            </a:pPr>
            <a:r>
              <a:rPr lang="fr-FR" i="1" dirty="0" smtClean="0"/>
              <a:t>Objectif de la phase 5 : </a:t>
            </a:r>
            <a:endParaRPr lang="fr-FR" dirty="0" smtClean="0"/>
          </a:p>
          <a:p>
            <a:endParaRPr lang="fr-FR" dirty="0" smtClean="0"/>
          </a:p>
          <a:p>
            <a:r>
              <a:rPr lang="fr-FR" i="1" dirty="0" smtClean="0"/>
              <a:t>Cette cinquième étape consiste à  réaliser des tests sur l’éclairage à DEL du VAE ainsi que sur un éclairage traditionnel à lampe au Xénon puis, au vu des résultats obtenus à  comparer les deux systèmes d’éclairage pour faire un choix après  bilan des avantages et des inconvénients.</a:t>
            </a:r>
            <a:r>
              <a:rPr lang="fr-FR" dirty="0" smtClean="0"/>
              <a:t> </a:t>
            </a: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37</a:t>
            </a:fld>
            <a:endParaRPr lang="fr-F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VAE PHASE 5 : EXPERIMENTATION</a:t>
            </a:r>
            <a:endParaRPr lang="fr-FR" dirty="0"/>
          </a:p>
        </p:txBody>
      </p:sp>
      <p:sp>
        <p:nvSpPr>
          <p:cNvPr id="3" name="Espace réservé du contenu 2"/>
          <p:cNvSpPr>
            <a:spLocks noGrp="1"/>
          </p:cNvSpPr>
          <p:nvPr>
            <p:ph idx="1"/>
          </p:nvPr>
        </p:nvSpPr>
        <p:spPr/>
        <p:txBody>
          <a:bodyPr>
            <a:normAutofit fontScale="85000" lnSpcReduction="10000"/>
          </a:bodyPr>
          <a:lstStyle/>
          <a:p>
            <a:pPr lvl="0"/>
            <a:r>
              <a:rPr lang="fr-FR" b="1" u="sng" dirty="0" smtClean="0"/>
              <a:t>Expérimentation</a:t>
            </a:r>
            <a:endParaRPr lang="fr-FR" dirty="0" smtClean="0"/>
          </a:p>
          <a:p>
            <a:pPr>
              <a:buNone/>
            </a:pPr>
            <a:endParaRPr lang="fr-FR" dirty="0" smtClean="0"/>
          </a:p>
          <a:p>
            <a:pPr lvl="0">
              <a:buNone/>
            </a:pPr>
            <a:r>
              <a:rPr lang="fr-FR" dirty="0" smtClean="0"/>
              <a:t>Matériel nécessaire :</a:t>
            </a:r>
          </a:p>
          <a:p>
            <a:pPr lvl="0"/>
            <a:r>
              <a:rPr lang="fr-FR" dirty="0" smtClean="0"/>
              <a:t>Boîte à lumière (elle permet de canaliser la lumière émise par le phare du VAE et de protéger l’expérience contre toute source lumineuse extérieure).</a:t>
            </a:r>
          </a:p>
          <a:p>
            <a:pPr lvl="0"/>
            <a:r>
              <a:rPr lang="fr-FR" dirty="0" smtClean="0"/>
              <a:t>Phare à DEL du VAE.</a:t>
            </a:r>
          </a:p>
          <a:p>
            <a:pPr lvl="0"/>
            <a:r>
              <a:rPr lang="fr-FR" dirty="0" smtClean="0"/>
              <a:t>Phare à lampe au Xénon d’un autre vélo.</a:t>
            </a:r>
          </a:p>
          <a:p>
            <a:pPr lvl="0"/>
            <a:r>
              <a:rPr lang="fr-FR" dirty="0" smtClean="0"/>
              <a:t>Luxmètre (appareil de mesure de la puissance lumineuse, son unité est le lumen).</a:t>
            </a:r>
          </a:p>
          <a:p>
            <a:pPr lvl="0"/>
            <a:r>
              <a:rPr lang="fr-FR" dirty="0" smtClean="0"/>
              <a:t>Une alimentation stabilisée.</a:t>
            </a:r>
          </a:p>
          <a:p>
            <a:pPr lvl="0"/>
            <a:r>
              <a:rPr lang="fr-FR" dirty="0" smtClean="0"/>
              <a:t>Un multimètre.</a:t>
            </a:r>
          </a:p>
          <a:p>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38</a:t>
            </a:fld>
            <a:endParaRPr lang="fr-F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VAE PHASE 5 : EXPERIMENTATION</a:t>
            </a: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39</a:t>
            </a:fld>
            <a:endParaRPr lang="fr-FR"/>
          </a:p>
        </p:txBody>
      </p:sp>
      <p:pic>
        <p:nvPicPr>
          <p:cNvPr id="10242" name="Picture 2" descr="C:\Users\Nathalie\Desktop\Seminaire CIT SI ACADEMIQUE\SYSTEMES FAVARD\P1013317.JPG"/>
          <p:cNvPicPr>
            <a:picLocks noChangeAspect="1" noChangeArrowheads="1"/>
          </p:cNvPicPr>
          <p:nvPr/>
        </p:nvPicPr>
        <p:blipFill>
          <a:blip r:embed="rId2" cstate="print"/>
          <a:srcRect/>
          <a:stretch>
            <a:fillRect/>
          </a:stretch>
        </p:blipFill>
        <p:spPr bwMode="auto">
          <a:xfrm>
            <a:off x="4067944" y="1196752"/>
            <a:ext cx="4081228" cy="5441637"/>
          </a:xfrm>
          <a:prstGeom prst="rect">
            <a:avLst/>
          </a:prstGeom>
          <a:noFill/>
        </p:spPr>
      </p:pic>
      <p:pic>
        <p:nvPicPr>
          <p:cNvPr id="10243" name="Picture 3" descr="C:\Users\Nathalie\Desktop\Seminaire CIT SI ACADEMIQUE\SYSTEMES FAVARD\P1013316.JPG"/>
          <p:cNvPicPr>
            <a:picLocks noChangeAspect="1" noChangeArrowheads="1"/>
          </p:cNvPicPr>
          <p:nvPr/>
        </p:nvPicPr>
        <p:blipFill>
          <a:blip r:embed="rId3" cstate="print"/>
          <a:srcRect/>
          <a:stretch>
            <a:fillRect/>
          </a:stretch>
        </p:blipFill>
        <p:spPr bwMode="auto">
          <a:xfrm>
            <a:off x="899592" y="2564904"/>
            <a:ext cx="2301720" cy="306896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ctrTitle"/>
          </p:nvPr>
        </p:nvSpPr>
        <p:spPr>
          <a:xfrm>
            <a:off x="533400" y="1755648"/>
            <a:ext cx="8077200" cy="1673352"/>
          </a:xfrm>
        </p:spPr>
        <p:txBody>
          <a:bodyPr/>
          <a:lstStyle/>
          <a:p>
            <a:r>
              <a:rPr lang="fr-FR" dirty="0" smtClean="0"/>
              <a:t>Organisation de l’année en CIT</a:t>
            </a:r>
            <a:endParaRPr lang="fr-FR" dirty="0"/>
          </a:p>
        </p:txBody>
      </p:sp>
      <p:sp>
        <p:nvSpPr>
          <p:cNvPr id="7" name="Espace réservé du numéro de diapositive 6"/>
          <p:cNvSpPr>
            <a:spLocks noGrp="1"/>
          </p:cNvSpPr>
          <p:nvPr>
            <p:ph type="sldNum" sz="quarter" idx="12"/>
          </p:nvPr>
        </p:nvSpPr>
        <p:spPr/>
        <p:txBody>
          <a:bodyPr/>
          <a:lstStyle/>
          <a:p>
            <a:fld id="{C4ED9899-4912-4618-940A-AF9A01B7797B}" type="slidenum">
              <a:rPr lang="fr-FR" smtClean="0"/>
              <a:pPr/>
              <a:t>4</a:t>
            </a:fld>
            <a:endParaRPr lang="fr-FR"/>
          </a:p>
        </p:txBody>
      </p:sp>
      <p:pic>
        <p:nvPicPr>
          <p:cNvPr id="6" name="Image 5" descr="Calendrier.jpg"/>
          <p:cNvPicPr>
            <a:picLocks noChangeAspect="1"/>
          </p:cNvPicPr>
          <p:nvPr/>
        </p:nvPicPr>
        <p:blipFill>
          <a:blip r:embed="rId2" cstate="print"/>
          <a:stretch>
            <a:fillRect/>
          </a:stretch>
        </p:blipFill>
        <p:spPr>
          <a:xfrm>
            <a:off x="3600450" y="3717032"/>
            <a:ext cx="1943100" cy="1943100"/>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55448"/>
            <a:ext cx="8229600" cy="825280"/>
          </a:xfrm>
        </p:spPr>
        <p:txBody>
          <a:bodyPr>
            <a:normAutofit fontScale="90000"/>
          </a:bodyPr>
          <a:lstStyle/>
          <a:p>
            <a:r>
              <a:rPr lang="fr-FR" dirty="0" smtClean="0"/>
              <a:t>VAE PHASE 5 : EXPERIMENTATION</a:t>
            </a: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40</a:t>
            </a:fld>
            <a:endParaRPr lang="fr-FR"/>
          </a:p>
        </p:txBody>
      </p:sp>
      <p:pic>
        <p:nvPicPr>
          <p:cNvPr id="11266" name="Picture 2"/>
          <p:cNvPicPr>
            <a:picLocks noChangeAspect="1" noChangeArrowheads="1"/>
          </p:cNvPicPr>
          <p:nvPr/>
        </p:nvPicPr>
        <p:blipFill>
          <a:blip r:embed="rId2" cstate="print"/>
          <a:srcRect/>
          <a:stretch>
            <a:fillRect/>
          </a:stretch>
        </p:blipFill>
        <p:spPr bwMode="auto">
          <a:xfrm>
            <a:off x="1907704" y="1000125"/>
            <a:ext cx="6276975" cy="5857875"/>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C4ED9899-4912-4618-940A-AF9A01B7797B}" type="slidenum">
              <a:rPr lang="fr-FR" smtClean="0"/>
              <a:pPr/>
              <a:t>41</a:t>
            </a:fld>
            <a:endParaRPr lang="fr-FR"/>
          </a:p>
        </p:txBody>
      </p:sp>
      <p:pic>
        <p:nvPicPr>
          <p:cNvPr id="12290" name="Picture 2"/>
          <p:cNvPicPr>
            <a:picLocks noChangeAspect="1" noChangeArrowheads="1"/>
          </p:cNvPicPr>
          <p:nvPr/>
        </p:nvPicPr>
        <p:blipFill>
          <a:blip r:embed="rId2" cstate="print"/>
          <a:srcRect/>
          <a:stretch>
            <a:fillRect/>
          </a:stretch>
        </p:blipFill>
        <p:spPr bwMode="auto">
          <a:xfrm>
            <a:off x="1576387" y="376237"/>
            <a:ext cx="5991225" cy="6105525"/>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VAE PHASE 5 : EXPERIMENTATION</a:t>
            </a: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42</a:t>
            </a:fld>
            <a:endParaRPr lang="fr-FR"/>
          </a:p>
        </p:txBody>
      </p:sp>
      <p:pic>
        <p:nvPicPr>
          <p:cNvPr id="13314" name="Picture 2"/>
          <p:cNvPicPr>
            <a:picLocks noChangeAspect="1" noChangeArrowheads="1"/>
          </p:cNvPicPr>
          <p:nvPr/>
        </p:nvPicPr>
        <p:blipFill>
          <a:blip r:embed="rId2" cstate="print"/>
          <a:srcRect/>
          <a:stretch>
            <a:fillRect/>
          </a:stretch>
        </p:blipFill>
        <p:spPr bwMode="auto">
          <a:xfrm>
            <a:off x="1309564" y="2204864"/>
            <a:ext cx="5953250" cy="2233786"/>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VAE PHASE 5 : EXPERIMENTATION</a:t>
            </a: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43</a:t>
            </a:fld>
            <a:endParaRPr lang="fr-FR"/>
          </a:p>
        </p:txBody>
      </p:sp>
      <p:pic>
        <p:nvPicPr>
          <p:cNvPr id="14338" name="Picture 2"/>
          <p:cNvPicPr>
            <a:picLocks noChangeAspect="1" noChangeArrowheads="1"/>
          </p:cNvPicPr>
          <p:nvPr/>
        </p:nvPicPr>
        <p:blipFill>
          <a:blip r:embed="rId2" cstate="print"/>
          <a:srcRect/>
          <a:stretch>
            <a:fillRect/>
          </a:stretch>
        </p:blipFill>
        <p:spPr bwMode="auto">
          <a:xfrm>
            <a:off x="1403648" y="1628800"/>
            <a:ext cx="6724650" cy="5114925"/>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VAE PHASE 5 : EXPERIMENTATION</a:t>
            </a:r>
            <a:endParaRPr lang="fr-FR" dirty="0"/>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44</a:t>
            </a:fld>
            <a:endParaRPr lang="fr-FR"/>
          </a:p>
        </p:txBody>
      </p:sp>
      <p:pic>
        <p:nvPicPr>
          <p:cNvPr id="15362" name="Picture 2"/>
          <p:cNvPicPr>
            <a:picLocks noChangeAspect="1" noChangeArrowheads="1"/>
          </p:cNvPicPr>
          <p:nvPr/>
        </p:nvPicPr>
        <p:blipFill>
          <a:blip r:embed="rId2" cstate="print"/>
          <a:srcRect/>
          <a:stretch>
            <a:fillRect/>
          </a:stretch>
        </p:blipFill>
        <p:spPr bwMode="auto">
          <a:xfrm>
            <a:off x="354970" y="1738313"/>
            <a:ext cx="7517443" cy="3850927"/>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Organisation de l’année</a:t>
            </a:r>
            <a:endParaRPr lang="fr-FR" dirty="0"/>
          </a:p>
        </p:txBody>
      </p:sp>
      <p:sp>
        <p:nvSpPr>
          <p:cNvPr id="7" name="Espace réservé du pied de page 6"/>
          <p:cNvSpPr>
            <a:spLocks noGrp="1"/>
          </p:cNvSpPr>
          <p:nvPr>
            <p:ph type="ftr" sz="quarter" idx="11"/>
          </p:nvPr>
        </p:nvSpPr>
        <p:spPr/>
        <p:txBody>
          <a:bodyPr/>
          <a:lstStyle/>
          <a:p>
            <a:r>
              <a:rPr lang="fr-FR" dirty="0" smtClean="0"/>
              <a:t>CIT</a:t>
            </a:r>
            <a:endParaRPr lang="fr-FR" dirty="0"/>
          </a:p>
        </p:txBody>
      </p:sp>
      <p:sp>
        <p:nvSpPr>
          <p:cNvPr id="6" name="Espace réservé du numéro de diapositive 5"/>
          <p:cNvSpPr>
            <a:spLocks noGrp="1"/>
          </p:cNvSpPr>
          <p:nvPr>
            <p:ph type="sldNum" sz="quarter" idx="12"/>
          </p:nvPr>
        </p:nvSpPr>
        <p:spPr/>
        <p:txBody>
          <a:bodyPr/>
          <a:lstStyle/>
          <a:p>
            <a:fld id="{C4ED9899-4912-4618-940A-AF9A01B7797B}" type="slidenum">
              <a:rPr lang="fr-FR" smtClean="0"/>
              <a:pPr/>
              <a:t>5</a:t>
            </a:fld>
            <a:endParaRPr lang="fr-FR"/>
          </a:p>
        </p:txBody>
      </p:sp>
      <p:graphicFrame>
        <p:nvGraphicFramePr>
          <p:cNvPr id="5" name="Diagramme 4"/>
          <p:cNvGraphicFramePr/>
          <p:nvPr/>
        </p:nvGraphicFramePr>
        <p:xfrm>
          <a:off x="1115616" y="2348880"/>
          <a:ext cx="7416824" cy="34563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Activités starter</a:t>
            </a:r>
            <a:endParaRPr lang="fr-FR" dirty="0"/>
          </a:p>
        </p:txBody>
      </p:sp>
      <p:sp>
        <p:nvSpPr>
          <p:cNvPr id="4" name="Espace réservé du pied de page 3"/>
          <p:cNvSpPr>
            <a:spLocks noGrp="1"/>
          </p:cNvSpPr>
          <p:nvPr>
            <p:ph type="ftr" sz="quarter" idx="11"/>
          </p:nvPr>
        </p:nvSpPr>
        <p:spPr/>
        <p:txBody>
          <a:bodyPr/>
          <a:lstStyle/>
          <a:p>
            <a:r>
              <a:rPr lang="fr-FR" dirty="0" smtClean="0"/>
              <a:t>CIT</a:t>
            </a: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6</a:t>
            </a:fld>
            <a:endParaRPr lang="fr-FR"/>
          </a:p>
        </p:txBody>
      </p:sp>
      <p:sp>
        <p:nvSpPr>
          <p:cNvPr id="17411" name="AutoShape 3"/>
          <p:cNvSpPr>
            <a:spLocks noChangeArrowheads="1"/>
          </p:cNvSpPr>
          <p:nvPr/>
        </p:nvSpPr>
        <p:spPr bwMode="auto">
          <a:xfrm>
            <a:off x="2009775" y="2060848"/>
            <a:ext cx="1533525" cy="628600"/>
          </a:xfrm>
          <a:prstGeom prst="roundRect">
            <a:avLst>
              <a:gd name="adj" fmla="val 16667"/>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100" b="0" i="0" u="none" strike="noStrike" cap="none" normalizeH="0" baseline="0" dirty="0" smtClean="0">
                <a:ln>
                  <a:solidFill>
                    <a:schemeClr val="bg2">
                      <a:lumMod val="95000"/>
                      <a:lumOff val="5000"/>
                    </a:schemeClr>
                  </a:solidFill>
                </a:ln>
                <a:solidFill>
                  <a:schemeClr val="bg2">
                    <a:lumMod val="95000"/>
                    <a:lumOff val="5000"/>
                  </a:schemeClr>
                </a:solidFill>
                <a:effectLst/>
                <a:latin typeface="Calibri" pitchFamily="34" charset="0"/>
                <a:cs typeface="Arial" pitchFamily="34" charset="0"/>
              </a:rPr>
              <a:t>Ex</a:t>
            </a:r>
            <a:r>
              <a:rPr kumimoji="0" lang="fr-FR" sz="1100" b="0" i="0" u="none" strike="noStrike" cap="none" normalizeH="0" dirty="0" smtClean="0">
                <a:ln>
                  <a:solidFill>
                    <a:schemeClr val="bg2">
                      <a:lumMod val="95000"/>
                      <a:lumOff val="5000"/>
                    </a:schemeClr>
                  </a:solidFill>
                </a:ln>
                <a:solidFill>
                  <a:schemeClr val="bg2">
                    <a:lumMod val="95000"/>
                    <a:lumOff val="5000"/>
                  </a:schemeClr>
                </a:solidFill>
                <a:effectLst/>
                <a:latin typeface="Calibri" pitchFamily="34" charset="0"/>
                <a:cs typeface="Arial" pitchFamily="34" charset="0"/>
              </a:rPr>
              <a:t> : </a:t>
            </a:r>
            <a:r>
              <a:rPr kumimoji="0" lang="fr-FR" sz="1100" b="0" i="0" u="none" strike="noStrike" cap="none" normalizeH="0" baseline="0" dirty="0" smtClean="0">
                <a:ln>
                  <a:solidFill>
                    <a:schemeClr val="bg2">
                      <a:lumMod val="95000"/>
                      <a:lumOff val="5000"/>
                    </a:schemeClr>
                  </a:solidFill>
                </a:ln>
                <a:solidFill>
                  <a:schemeClr val="bg2">
                    <a:lumMod val="95000"/>
                    <a:lumOff val="5000"/>
                  </a:schemeClr>
                </a:solidFill>
                <a:effectLst/>
                <a:latin typeface="Calibri" pitchFamily="34" charset="0"/>
                <a:cs typeface="Arial" pitchFamily="34" charset="0"/>
              </a:rPr>
              <a:t>Aspirateurs, robots ménagers</a:t>
            </a:r>
            <a:endParaRPr kumimoji="0" lang="fr-FR" sz="1800" b="0" i="0" u="none" strike="noStrike" cap="none" normalizeH="0" baseline="0" dirty="0" smtClean="0">
              <a:ln>
                <a:solidFill>
                  <a:schemeClr val="bg2">
                    <a:lumMod val="95000"/>
                    <a:lumOff val="5000"/>
                  </a:schemeClr>
                </a:solidFill>
              </a:ln>
              <a:solidFill>
                <a:schemeClr val="bg2">
                  <a:lumMod val="95000"/>
                  <a:lumOff val="5000"/>
                </a:schemeClr>
              </a:solidFill>
              <a:effectLst/>
              <a:latin typeface="Arial" pitchFamily="34" charset="0"/>
              <a:cs typeface="Arial" pitchFamily="34" charset="0"/>
            </a:endParaRPr>
          </a:p>
        </p:txBody>
      </p:sp>
      <p:sp>
        <p:nvSpPr>
          <p:cNvPr id="17412" name="AutoShape 4"/>
          <p:cNvSpPr>
            <a:spLocks noChangeArrowheads="1"/>
          </p:cNvSpPr>
          <p:nvPr/>
        </p:nvSpPr>
        <p:spPr bwMode="auto">
          <a:xfrm>
            <a:off x="3219450" y="3326302"/>
            <a:ext cx="1533525" cy="628600"/>
          </a:xfrm>
          <a:prstGeom prst="roundRect">
            <a:avLst>
              <a:gd name="adj" fmla="val 16667"/>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100" b="0" i="0" u="none" strike="noStrike" cap="none" normalizeH="0" baseline="0" smtClean="0">
                <a:ln>
                  <a:solidFill>
                    <a:schemeClr val="bg2">
                      <a:lumMod val="95000"/>
                      <a:lumOff val="5000"/>
                    </a:schemeClr>
                  </a:solidFill>
                </a:ln>
                <a:solidFill>
                  <a:schemeClr val="bg2">
                    <a:lumMod val="95000"/>
                    <a:lumOff val="5000"/>
                  </a:schemeClr>
                </a:solidFill>
                <a:effectLst/>
                <a:latin typeface="Calibri" pitchFamily="34" charset="0"/>
                <a:cs typeface="Arial" pitchFamily="34" charset="0"/>
              </a:rPr>
              <a:t>Identification de l’évolution du produit</a:t>
            </a:r>
            <a:endParaRPr kumimoji="0" lang="fr-FR" sz="1800" b="0" i="0" u="none" strike="noStrike" cap="none" normalizeH="0" baseline="0" smtClean="0">
              <a:ln>
                <a:solidFill>
                  <a:schemeClr val="bg2">
                    <a:lumMod val="95000"/>
                    <a:lumOff val="5000"/>
                  </a:schemeClr>
                </a:solidFill>
              </a:ln>
              <a:solidFill>
                <a:schemeClr val="bg2">
                  <a:lumMod val="95000"/>
                  <a:lumOff val="5000"/>
                </a:schemeClr>
              </a:solidFill>
              <a:effectLst/>
              <a:latin typeface="Arial" pitchFamily="34" charset="0"/>
              <a:cs typeface="Arial" pitchFamily="34" charset="0"/>
            </a:endParaRPr>
          </a:p>
        </p:txBody>
      </p:sp>
      <p:sp>
        <p:nvSpPr>
          <p:cNvPr id="17413" name="AutoShape 5"/>
          <p:cNvSpPr>
            <a:spLocks noChangeArrowheads="1"/>
          </p:cNvSpPr>
          <p:nvPr/>
        </p:nvSpPr>
        <p:spPr bwMode="auto">
          <a:xfrm>
            <a:off x="4686300" y="4203167"/>
            <a:ext cx="1533525" cy="895278"/>
          </a:xfrm>
          <a:prstGeom prst="roundRect">
            <a:avLst>
              <a:gd name="adj" fmla="val 16667"/>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100" b="0" i="0" u="none" strike="noStrike" cap="none" normalizeH="0" baseline="0" smtClean="0">
                <a:ln>
                  <a:solidFill>
                    <a:schemeClr val="bg2">
                      <a:lumMod val="95000"/>
                      <a:lumOff val="5000"/>
                    </a:schemeClr>
                  </a:solidFill>
                </a:ln>
                <a:solidFill>
                  <a:schemeClr val="bg2">
                    <a:lumMod val="95000"/>
                    <a:lumOff val="5000"/>
                  </a:schemeClr>
                </a:solidFill>
                <a:effectLst/>
                <a:latin typeface="Calibri" pitchFamily="34" charset="0"/>
                <a:cs typeface="Arial" pitchFamily="34" charset="0"/>
              </a:rPr>
              <a:t>Identification de l’innovation technologique (solution technique)</a:t>
            </a:r>
            <a:endParaRPr kumimoji="0" lang="fr-FR" sz="1800" b="0" i="0" u="none" strike="noStrike" cap="none" normalizeH="0" baseline="0" smtClean="0">
              <a:ln>
                <a:solidFill>
                  <a:schemeClr val="bg2">
                    <a:lumMod val="95000"/>
                    <a:lumOff val="5000"/>
                  </a:schemeClr>
                </a:solidFill>
              </a:ln>
              <a:solidFill>
                <a:schemeClr val="bg2">
                  <a:lumMod val="95000"/>
                  <a:lumOff val="5000"/>
                </a:schemeClr>
              </a:solidFill>
              <a:effectLst/>
              <a:latin typeface="Arial" pitchFamily="34" charset="0"/>
              <a:cs typeface="Arial" pitchFamily="34" charset="0"/>
            </a:endParaRPr>
          </a:p>
        </p:txBody>
      </p:sp>
      <p:sp>
        <p:nvSpPr>
          <p:cNvPr id="17414" name="AutoShape 6"/>
          <p:cNvSpPr>
            <a:spLocks noChangeArrowheads="1"/>
          </p:cNvSpPr>
          <p:nvPr/>
        </p:nvSpPr>
        <p:spPr bwMode="auto">
          <a:xfrm rot="18616613">
            <a:off x="3219463" y="3012624"/>
            <a:ext cx="323824" cy="314325"/>
          </a:xfrm>
          <a:prstGeom prst="downArrow">
            <a:avLst>
              <a:gd name="adj1" fmla="val 50454"/>
              <a:gd name="adj2" fmla="val 53384"/>
            </a:avLst>
          </a:prstGeom>
          <a:ln>
            <a:headEnd/>
            <a:tailEnd/>
          </a:ln>
        </p:spPr>
        <p:style>
          <a:lnRef idx="0">
            <a:schemeClr val="accent6"/>
          </a:lnRef>
          <a:fillRef idx="3">
            <a:schemeClr val="accent6"/>
          </a:fillRef>
          <a:effectRef idx="3">
            <a:schemeClr val="accent6"/>
          </a:effectRef>
          <a:fontRef idx="minor">
            <a:schemeClr val="lt1"/>
          </a:fontRef>
        </p:style>
        <p:txBody>
          <a:bodyPr vert="eaVert" wrap="square" lIns="91440" tIns="45720" rIns="91440" bIns="45720" numCol="1" anchor="t" anchorCtr="0" compatLnSpc="1">
            <a:prstTxWarp prst="textNoShape">
              <a:avLst/>
            </a:prstTxWarp>
          </a:bodyPr>
          <a:lstStyle/>
          <a:p>
            <a:endParaRPr lang="fr-FR">
              <a:ln>
                <a:solidFill>
                  <a:schemeClr val="bg2">
                    <a:lumMod val="95000"/>
                    <a:lumOff val="5000"/>
                  </a:schemeClr>
                </a:solidFill>
              </a:ln>
              <a:solidFill>
                <a:schemeClr val="bg2">
                  <a:lumMod val="95000"/>
                  <a:lumOff val="5000"/>
                </a:schemeClr>
              </a:solidFill>
            </a:endParaRPr>
          </a:p>
        </p:txBody>
      </p:sp>
      <p:sp>
        <p:nvSpPr>
          <p:cNvPr id="17415" name="AutoShape 7"/>
          <p:cNvSpPr>
            <a:spLocks noChangeArrowheads="1"/>
          </p:cNvSpPr>
          <p:nvPr/>
        </p:nvSpPr>
        <p:spPr bwMode="auto">
          <a:xfrm rot="18616613">
            <a:off x="4681868" y="3883140"/>
            <a:ext cx="323824" cy="314325"/>
          </a:xfrm>
          <a:prstGeom prst="downArrow">
            <a:avLst>
              <a:gd name="adj1" fmla="val 50454"/>
              <a:gd name="adj2" fmla="val 53384"/>
            </a:avLst>
          </a:prstGeom>
          <a:ln>
            <a:headEnd/>
            <a:tailEnd/>
          </a:ln>
        </p:spPr>
        <p:style>
          <a:lnRef idx="0">
            <a:schemeClr val="accent6"/>
          </a:lnRef>
          <a:fillRef idx="3">
            <a:schemeClr val="accent6"/>
          </a:fillRef>
          <a:effectRef idx="3">
            <a:schemeClr val="accent6"/>
          </a:effectRef>
          <a:fontRef idx="minor">
            <a:schemeClr val="lt1"/>
          </a:fontRef>
        </p:style>
        <p:txBody>
          <a:bodyPr vert="eaVert" wrap="square" lIns="91440" tIns="45720" rIns="91440" bIns="45720" numCol="1" anchor="t" anchorCtr="0" compatLnSpc="1">
            <a:prstTxWarp prst="textNoShape">
              <a:avLst/>
            </a:prstTxWarp>
          </a:bodyPr>
          <a:lstStyle/>
          <a:p>
            <a:endParaRPr lang="fr-FR">
              <a:ln>
                <a:solidFill>
                  <a:schemeClr val="bg2">
                    <a:lumMod val="95000"/>
                    <a:lumOff val="5000"/>
                  </a:schemeClr>
                </a:solidFill>
              </a:ln>
              <a:solidFill>
                <a:schemeClr val="bg2">
                  <a:lumMod val="95000"/>
                  <a:lumOff val="5000"/>
                </a:schemeClr>
              </a:solidFill>
            </a:endParaRPr>
          </a:p>
        </p:txBody>
      </p:sp>
      <p:sp>
        <p:nvSpPr>
          <p:cNvPr id="17416" name="Text Box 8"/>
          <p:cNvSpPr txBox="1">
            <a:spLocks noChangeArrowheads="1"/>
          </p:cNvSpPr>
          <p:nvPr/>
        </p:nvSpPr>
        <p:spPr bwMode="auto">
          <a:xfrm>
            <a:off x="755576" y="2819449"/>
            <a:ext cx="2185789" cy="465535"/>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100" i="0" u="none" strike="noStrike" cap="none" normalizeH="0" baseline="0" dirty="0" smtClean="0">
                <a:ln>
                  <a:solidFill>
                    <a:sysClr val="windowText" lastClr="000000"/>
                  </a:solidFill>
                </a:ln>
                <a:solidFill>
                  <a:schemeClr val="tx1"/>
                </a:solidFill>
                <a:effectLst/>
                <a:latin typeface="Calibri" pitchFamily="34" charset="0"/>
                <a:cs typeface="Arial" pitchFamily="34" charset="0"/>
              </a:rPr>
              <a:t>Données technico économiques</a:t>
            </a:r>
            <a:endParaRPr kumimoji="0" lang="fr-FR" sz="1800" i="0" u="none" strike="noStrike" cap="none" normalizeH="0" baseline="0" dirty="0" smtClean="0">
              <a:ln>
                <a:solidFill>
                  <a:sysClr val="windowText" lastClr="000000"/>
                </a:solidFill>
              </a:ln>
              <a:solidFill>
                <a:schemeClr val="tx1"/>
              </a:solidFill>
              <a:effectLst/>
              <a:latin typeface="Arial" pitchFamily="34" charset="0"/>
              <a:cs typeface="Arial" pitchFamily="34" charset="0"/>
            </a:endParaRPr>
          </a:p>
        </p:txBody>
      </p:sp>
      <p:sp>
        <p:nvSpPr>
          <p:cNvPr id="17417" name="Text Box 9"/>
          <p:cNvSpPr txBox="1">
            <a:spLocks noChangeArrowheads="1"/>
          </p:cNvSpPr>
          <p:nvPr/>
        </p:nvSpPr>
        <p:spPr bwMode="auto">
          <a:xfrm>
            <a:off x="2699792" y="4149080"/>
            <a:ext cx="1609725" cy="523833"/>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100" i="0" u="none" strike="noStrike" cap="none" normalizeH="0" baseline="0" dirty="0" smtClean="0">
                <a:ln>
                  <a:solidFill>
                    <a:schemeClr val="tx1"/>
                  </a:solidFill>
                </a:ln>
                <a:solidFill>
                  <a:schemeClr val="tx1"/>
                </a:solidFill>
                <a:effectLst/>
                <a:latin typeface="Calibri" pitchFamily="34" charset="0"/>
                <a:cs typeface="Arial" pitchFamily="34" charset="0"/>
              </a:rPr>
              <a:t>Contraintes : Normes, brevets, environnement</a:t>
            </a:r>
            <a:endParaRPr kumimoji="0" lang="fr-FR" sz="1800" i="0" u="none" strike="noStrike" cap="none" normalizeH="0" baseline="0" dirty="0" smtClean="0">
              <a:ln>
                <a:solidFill>
                  <a:schemeClr val="tx1"/>
                </a:solidFill>
              </a:ln>
              <a:solidFill>
                <a:schemeClr val="tx1"/>
              </a:solidFill>
              <a:effectLst/>
              <a:latin typeface="Arial" pitchFamily="34" charset="0"/>
              <a:cs typeface="Arial" pitchFamily="34" charset="0"/>
            </a:endParaRPr>
          </a:p>
        </p:txBody>
      </p:sp>
      <p:sp>
        <p:nvSpPr>
          <p:cNvPr id="17418" name="AutoShape 10"/>
          <p:cNvSpPr>
            <a:spLocks noChangeArrowheads="1"/>
          </p:cNvSpPr>
          <p:nvPr/>
        </p:nvSpPr>
        <p:spPr bwMode="auto">
          <a:xfrm rot="18616613">
            <a:off x="5901068" y="5102242"/>
            <a:ext cx="323824" cy="314325"/>
          </a:xfrm>
          <a:prstGeom prst="downArrow">
            <a:avLst>
              <a:gd name="adj1" fmla="val 50454"/>
              <a:gd name="adj2" fmla="val 53384"/>
            </a:avLst>
          </a:prstGeom>
          <a:ln>
            <a:headEnd/>
            <a:tailEnd/>
          </a:ln>
        </p:spPr>
        <p:style>
          <a:lnRef idx="0">
            <a:schemeClr val="accent6"/>
          </a:lnRef>
          <a:fillRef idx="3">
            <a:schemeClr val="accent6"/>
          </a:fillRef>
          <a:effectRef idx="3">
            <a:schemeClr val="accent6"/>
          </a:effectRef>
          <a:fontRef idx="minor">
            <a:schemeClr val="lt1"/>
          </a:fontRef>
        </p:style>
        <p:txBody>
          <a:bodyPr vert="eaVert" wrap="square" lIns="91440" tIns="45720" rIns="91440" bIns="45720" numCol="1" anchor="t" anchorCtr="0" compatLnSpc="1">
            <a:prstTxWarp prst="textNoShape">
              <a:avLst/>
            </a:prstTxWarp>
          </a:bodyPr>
          <a:lstStyle/>
          <a:p>
            <a:endParaRPr lang="fr-FR">
              <a:ln>
                <a:solidFill>
                  <a:schemeClr val="bg2">
                    <a:lumMod val="95000"/>
                    <a:lumOff val="5000"/>
                  </a:schemeClr>
                </a:solidFill>
              </a:ln>
              <a:solidFill>
                <a:schemeClr val="bg2">
                  <a:lumMod val="95000"/>
                  <a:lumOff val="5000"/>
                </a:schemeClr>
              </a:solidFill>
            </a:endParaRPr>
          </a:p>
        </p:txBody>
      </p:sp>
      <p:sp>
        <p:nvSpPr>
          <p:cNvPr id="17419" name="Text Box 11"/>
          <p:cNvSpPr txBox="1">
            <a:spLocks noChangeArrowheads="1"/>
          </p:cNvSpPr>
          <p:nvPr/>
        </p:nvSpPr>
        <p:spPr bwMode="auto">
          <a:xfrm>
            <a:off x="3779912" y="5301208"/>
            <a:ext cx="2009775" cy="361921"/>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100" i="0" u="none" strike="noStrike" cap="none" normalizeH="0" baseline="0" smtClean="0">
                <a:ln>
                  <a:solidFill>
                    <a:schemeClr val="tx1"/>
                  </a:solidFill>
                </a:ln>
                <a:solidFill>
                  <a:schemeClr val="tx1"/>
                </a:solidFill>
                <a:effectLst/>
                <a:latin typeface="Calibri" pitchFamily="34" charset="0"/>
                <a:cs typeface="Arial" pitchFamily="34" charset="0"/>
              </a:rPr>
              <a:t>Caractérisation par analogie </a:t>
            </a:r>
            <a:endParaRPr kumimoji="0" lang="fr-FR" sz="180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17420" name="AutoShape 12"/>
          <p:cNvSpPr>
            <a:spLocks noChangeArrowheads="1"/>
          </p:cNvSpPr>
          <p:nvPr/>
        </p:nvSpPr>
        <p:spPr bwMode="auto">
          <a:xfrm>
            <a:off x="6105525" y="5421634"/>
            <a:ext cx="1533525" cy="619076"/>
          </a:xfrm>
          <a:prstGeom prst="roundRect">
            <a:avLst>
              <a:gd name="adj" fmla="val 16667"/>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100" b="0" i="0" u="none" strike="noStrike" cap="none" normalizeH="0" baseline="0" smtClean="0">
                <a:ln>
                  <a:solidFill>
                    <a:schemeClr val="bg2">
                      <a:lumMod val="95000"/>
                      <a:lumOff val="5000"/>
                    </a:schemeClr>
                  </a:solidFill>
                </a:ln>
                <a:solidFill>
                  <a:schemeClr val="bg2">
                    <a:lumMod val="95000"/>
                    <a:lumOff val="5000"/>
                  </a:schemeClr>
                </a:solidFill>
                <a:effectLst/>
                <a:latin typeface="Calibri" pitchFamily="34" charset="0"/>
                <a:cs typeface="Arial" pitchFamily="34" charset="0"/>
              </a:rPr>
              <a:t>Identification du principe d’innovation </a:t>
            </a:r>
            <a:endParaRPr kumimoji="0" lang="fr-FR" sz="1800" b="0" i="0" u="none" strike="noStrike" cap="none" normalizeH="0" baseline="0" smtClean="0">
              <a:ln>
                <a:solidFill>
                  <a:schemeClr val="bg2">
                    <a:lumMod val="95000"/>
                    <a:lumOff val="5000"/>
                  </a:schemeClr>
                </a:solidFill>
              </a:ln>
              <a:solidFill>
                <a:schemeClr val="bg2">
                  <a:lumMod val="95000"/>
                  <a:lumOff val="5000"/>
                </a:schemeClr>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Activités starter</a:t>
            </a:r>
            <a:endParaRPr lang="fr-FR" dirty="0"/>
          </a:p>
        </p:txBody>
      </p:sp>
      <p:sp>
        <p:nvSpPr>
          <p:cNvPr id="6" name="Espace réservé du contenu 2"/>
          <p:cNvSpPr>
            <a:spLocks noGrp="1"/>
          </p:cNvSpPr>
          <p:nvPr>
            <p:ph idx="1"/>
          </p:nvPr>
        </p:nvSpPr>
        <p:spPr>
          <a:xfrm>
            <a:off x="685800" y="1700808"/>
            <a:ext cx="7772400" cy="4114800"/>
          </a:xfrm>
        </p:spPr>
        <p:txBody>
          <a:bodyPr/>
          <a:lstStyle/>
          <a:p>
            <a:pPr>
              <a:buNone/>
            </a:pPr>
            <a:r>
              <a:rPr lang="fr-FR" dirty="0" smtClean="0"/>
              <a:t>5 </a:t>
            </a:r>
            <a:r>
              <a:rPr lang="fr-FR" dirty="0"/>
              <a:t>supports – </a:t>
            </a:r>
            <a:r>
              <a:rPr lang="fr-FR" dirty="0" smtClean="0"/>
              <a:t>5 </a:t>
            </a:r>
            <a:r>
              <a:rPr lang="fr-FR" dirty="0"/>
              <a:t>groupes d’élèves </a:t>
            </a:r>
            <a:r>
              <a:rPr lang="fr-FR" dirty="0" smtClean="0"/>
              <a:t>:</a:t>
            </a:r>
          </a:p>
          <a:p>
            <a:pPr>
              <a:buNone/>
            </a:pPr>
            <a:endParaRPr lang="fr-FR" dirty="0" smtClean="0"/>
          </a:p>
          <a:p>
            <a:pPr lvl="0"/>
            <a:r>
              <a:rPr lang="fr-FR" dirty="0" smtClean="0"/>
              <a:t>Phase 1 : Essais </a:t>
            </a:r>
            <a:r>
              <a:rPr lang="fr-FR" dirty="0"/>
              <a:t>– observation</a:t>
            </a:r>
          </a:p>
          <a:p>
            <a:pPr lvl="0"/>
            <a:r>
              <a:rPr lang="fr-FR" dirty="0" smtClean="0"/>
              <a:t>Phase 2 : Analyse </a:t>
            </a:r>
            <a:r>
              <a:rPr lang="fr-FR" dirty="0"/>
              <a:t>– Recherches</a:t>
            </a:r>
          </a:p>
          <a:p>
            <a:r>
              <a:rPr lang="fr-FR" dirty="0" smtClean="0"/>
              <a:t>Exposé </a:t>
            </a:r>
          </a:p>
          <a:p>
            <a:r>
              <a:rPr lang="fr-FR" dirty="0" smtClean="0"/>
              <a:t>Introduction aux principes d’innovation et lois d’évolution</a:t>
            </a:r>
          </a:p>
          <a:p>
            <a:pPr lvl="0"/>
            <a:r>
              <a:rPr lang="fr-FR" dirty="0" smtClean="0"/>
              <a:t>Phase 3 : Identification de l’Innovation</a:t>
            </a:r>
            <a:endParaRPr lang="fr-FR" dirty="0"/>
          </a:p>
          <a:p>
            <a:pPr>
              <a:buNone/>
            </a:pPr>
            <a:endParaRPr lang="fr-FR" dirty="0"/>
          </a:p>
        </p:txBody>
      </p:sp>
      <p:sp>
        <p:nvSpPr>
          <p:cNvPr id="4" name="Espace réservé du pied de page 3"/>
          <p:cNvSpPr>
            <a:spLocks noGrp="1"/>
          </p:cNvSpPr>
          <p:nvPr>
            <p:ph type="ftr" sz="quarter" idx="11"/>
          </p:nvPr>
        </p:nvSpPr>
        <p:spPr/>
        <p:txBody>
          <a:bodyPr/>
          <a:lstStyle/>
          <a:p>
            <a:r>
              <a:rPr lang="fr-FR" dirty="0" smtClean="0"/>
              <a:t>CIT</a:t>
            </a: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7</a:t>
            </a:fld>
            <a:endParaRPr lang="fr-F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bwMode="auto">
          <a:xfrm>
            <a:off x="467544" y="1844824"/>
            <a:ext cx="8280920" cy="4392488"/>
          </a:xfrm>
          <a:prstGeom prst="rect">
            <a:avLst/>
          </a:prstGeom>
          <a:solidFill>
            <a:schemeClr val="tx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bg2"/>
              </a:solidFill>
              <a:effectLst/>
              <a:latin typeface="Times New Roman" pitchFamily="18" charset="0"/>
            </a:endParaRPr>
          </a:p>
        </p:txBody>
      </p:sp>
      <p:sp>
        <p:nvSpPr>
          <p:cNvPr id="64" name="Titre 1"/>
          <p:cNvSpPr>
            <a:spLocks noGrp="1"/>
          </p:cNvSpPr>
          <p:nvPr>
            <p:ph type="title"/>
          </p:nvPr>
        </p:nvSpPr>
        <p:spPr/>
        <p:txBody>
          <a:bodyPr>
            <a:normAutofit fontScale="90000"/>
          </a:bodyPr>
          <a:lstStyle/>
          <a:p>
            <a:r>
              <a:rPr lang="fr-FR" dirty="0" smtClean="0"/>
              <a:t>Etude de cas : le vélo à assistance électrique</a:t>
            </a:r>
            <a:endParaRPr lang="fr-FR" dirty="0"/>
          </a:p>
        </p:txBody>
      </p:sp>
      <p:grpSp>
        <p:nvGrpSpPr>
          <p:cNvPr id="33" name="Espace réservé du contenu 32"/>
          <p:cNvGrpSpPr>
            <a:grpSpLocks noGrp="1"/>
          </p:cNvGrpSpPr>
          <p:nvPr>
            <p:ph idx="1"/>
          </p:nvPr>
        </p:nvGrpSpPr>
        <p:grpSpPr>
          <a:xfrm>
            <a:off x="611560" y="1981200"/>
            <a:ext cx="8532440" cy="4114800"/>
            <a:chOff x="547314" y="963613"/>
            <a:chExt cx="9348040" cy="5426075"/>
          </a:xfrm>
        </p:grpSpPr>
        <p:cxnSp>
          <p:nvCxnSpPr>
            <p:cNvPr id="34" name="Connecteur droit avec flèche 33"/>
            <p:cNvCxnSpPr>
              <a:cxnSpLocks noChangeShapeType="1"/>
            </p:cNvCxnSpPr>
            <p:nvPr/>
          </p:nvCxnSpPr>
          <p:spPr bwMode="auto">
            <a:xfrm rot="10800000">
              <a:off x="4189413" y="4460875"/>
              <a:ext cx="1571625" cy="1588"/>
            </a:xfrm>
            <a:prstGeom prst="straightConnector1">
              <a:avLst/>
            </a:prstGeom>
            <a:noFill/>
            <a:ln w="25400">
              <a:solidFill>
                <a:schemeClr val="accent1"/>
              </a:solidFill>
              <a:round/>
              <a:headEnd/>
              <a:tailEnd type="triangle" w="lg" len="lg"/>
            </a:ln>
            <a:effectLst>
              <a:outerShdw dist="20000" dir="5400000" rotWithShape="0">
                <a:srgbClr val="808080">
                  <a:alpha val="37999"/>
                </a:srgbClr>
              </a:outerShdw>
            </a:effectLst>
          </p:spPr>
        </p:cxnSp>
        <p:cxnSp>
          <p:nvCxnSpPr>
            <p:cNvPr id="35" name="Connecteur droit avec flèche 34"/>
            <p:cNvCxnSpPr>
              <a:cxnSpLocks noChangeShapeType="1"/>
              <a:stCxn id="42" idx="1"/>
              <a:endCxn id="38" idx="3"/>
            </p:cNvCxnSpPr>
            <p:nvPr/>
          </p:nvCxnSpPr>
          <p:spPr bwMode="auto">
            <a:xfrm rot="10800000">
              <a:off x="3101976" y="3032127"/>
              <a:ext cx="3730625" cy="2094"/>
            </a:xfrm>
            <a:prstGeom prst="straightConnector1">
              <a:avLst/>
            </a:prstGeom>
            <a:noFill/>
            <a:ln w="25400">
              <a:solidFill>
                <a:schemeClr val="accent1"/>
              </a:solidFill>
              <a:round/>
              <a:headEnd/>
              <a:tailEnd type="triangle" w="lg" len="lg"/>
            </a:ln>
            <a:effectLst>
              <a:outerShdw dist="20000" dir="5400000" rotWithShape="0">
                <a:srgbClr val="808080">
                  <a:alpha val="37999"/>
                </a:srgbClr>
              </a:outerShdw>
            </a:effectLst>
          </p:spPr>
        </p:cxnSp>
        <p:cxnSp>
          <p:nvCxnSpPr>
            <p:cNvPr id="36" name="Connecteur droit avec flèche 35"/>
            <p:cNvCxnSpPr>
              <a:cxnSpLocks noChangeShapeType="1"/>
              <a:stCxn id="43" idx="1"/>
              <a:endCxn id="37" idx="3"/>
            </p:cNvCxnSpPr>
            <p:nvPr/>
          </p:nvCxnSpPr>
          <p:spPr bwMode="auto">
            <a:xfrm rot="10800000">
              <a:off x="2440700" y="1531939"/>
              <a:ext cx="4496794" cy="2094"/>
            </a:xfrm>
            <a:prstGeom prst="straightConnector1">
              <a:avLst/>
            </a:prstGeom>
            <a:noFill/>
            <a:ln w="25400">
              <a:solidFill>
                <a:schemeClr val="accent1"/>
              </a:solidFill>
              <a:round/>
              <a:headEnd/>
              <a:tailEnd type="triangle" w="lg" len="lg"/>
            </a:ln>
            <a:effectLst>
              <a:outerShdw dist="20000" dir="5400000" rotWithShape="0">
                <a:srgbClr val="808080">
                  <a:alpha val="37999"/>
                </a:srgbClr>
              </a:outerShdw>
            </a:effectLst>
          </p:spPr>
        </p:cxnSp>
        <p:sp>
          <p:nvSpPr>
            <p:cNvPr id="37" name="Rectangle 36"/>
            <p:cNvSpPr>
              <a:spLocks noChangeArrowheads="1"/>
            </p:cNvSpPr>
            <p:nvPr/>
          </p:nvSpPr>
          <p:spPr bwMode="auto">
            <a:xfrm>
              <a:off x="628650" y="1031875"/>
              <a:ext cx="1812050" cy="1000125"/>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dist="20000" dir="5400000" rotWithShape="0">
                <a:srgbClr val="808080">
                  <a:alpha val="37999"/>
                </a:srgbClr>
              </a:outerShdw>
            </a:effectLst>
          </p:spPr>
          <p:txBody>
            <a:bodyPr anchor="ctr"/>
            <a:lstStyle/>
            <a:p>
              <a:pPr algn="ctr">
                <a:defRPr/>
              </a:pPr>
              <a:r>
                <a:rPr lang="fr-FR" dirty="0" smtClean="0">
                  <a:latin typeface="Calibri" pitchFamily="34" charset="0"/>
                  <a:ea typeface="ＭＳ Ｐゴシック"/>
                  <a:cs typeface="ＭＳ Ｐゴシック"/>
                </a:rPr>
                <a:t>Vélos et VAE</a:t>
              </a:r>
              <a:endParaRPr lang="fr-FR" dirty="0">
                <a:latin typeface="Calibri" pitchFamily="34" charset="0"/>
                <a:ea typeface="ＭＳ Ｐゴシック"/>
                <a:cs typeface="ＭＳ Ｐゴシック"/>
              </a:endParaRPr>
            </a:p>
          </p:txBody>
        </p:sp>
        <p:sp>
          <p:nvSpPr>
            <p:cNvPr id="38" name="Rectangle 37"/>
            <p:cNvSpPr>
              <a:spLocks noChangeArrowheads="1"/>
            </p:cNvSpPr>
            <p:nvPr/>
          </p:nvSpPr>
          <p:spPr bwMode="auto">
            <a:xfrm>
              <a:off x="941770" y="2532064"/>
              <a:ext cx="2160206" cy="1000125"/>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dist="20000" dir="5400000" rotWithShape="0">
                <a:srgbClr val="808080">
                  <a:alpha val="37999"/>
                </a:srgbClr>
              </a:outerShdw>
            </a:effectLst>
          </p:spPr>
          <p:txBody>
            <a:bodyPr anchor="ctr"/>
            <a:lstStyle/>
            <a:p>
              <a:pPr algn="ctr">
                <a:defRPr/>
              </a:pPr>
              <a:r>
                <a:rPr lang="fr-FR" dirty="0">
                  <a:latin typeface="Calibri" charset="0"/>
                  <a:ea typeface="ＭＳ Ｐゴシック" charset="-128"/>
                </a:rPr>
                <a:t>Identification  de l’évolution « produit »</a:t>
              </a:r>
            </a:p>
          </p:txBody>
        </p:sp>
        <p:sp>
          <p:nvSpPr>
            <p:cNvPr id="39" name="Rectangle 38"/>
            <p:cNvSpPr>
              <a:spLocks noChangeArrowheads="1"/>
            </p:cNvSpPr>
            <p:nvPr/>
          </p:nvSpPr>
          <p:spPr bwMode="auto">
            <a:xfrm>
              <a:off x="1967354" y="3960813"/>
              <a:ext cx="2263335" cy="1000125"/>
            </a:xfrm>
            <a:prstGeom prst="rect">
              <a:avLst/>
            </a:prstGeom>
            <a:gradFill rotWithShape="1">
              <a:gsLst>
                <a:gs pos="0">
                  <a:srgbClr val="E5EEFF"/>
                </a:gs>
                <a:gs pos="64999">
                  <a:srgbClr val="BFD5FF"/>
                </a:gs>
                <a:gs pos="100000">
                  <a:srgbClr val="A3C4FF"/>
                </a:gs>
              </a:gsLst>
              <a:lin ang="5400000" scaled="1"/>
            </a:gradFill>
            <a:ln w="9525">
              <a:solidFill>
                <a:srgbClr val="4A7EBB"/>
              </a:solidFill>
              <a:miter lim="800000"/>
              <a:headEnd/>
              <a:tailEnd/>
            </a:ln>
            <a:effectLst>
              <a:outerShdw dist="20000" dir="5400000" rotWithShape="0">
                <a:srgbClr val="808080">
                  <a:alpha val="37999"/>
                </a:srgbClr>
              </a:outerShdw>
            </a:effectLst>
          </p:spPr>
          <p:txBody>
            <a:bodyPr anchor="ctr"/>
            <a:lstStyle/>
            <a:p>
              <a:pPr algn="ctr">
                <a:defRPr/>
              </a:pPr>
              <a:r>
                <a:rPr lang="fr-FR" dirty="0">
                  <a:latin typeface="Calibri" charset="0"/>
                  <a:ea typeface="ＭＳ Ｐゴシック" charset="-128"/>
                </a:rPr>
                <a:t>Identification de l’innovation technologique</a:t>
              </a:r>
            </a:p>
          </p:txBody>
        </p:sp>
        <p:sp>
          <p:nvSpPr>
            <p:cNvPr id="40" name="Rectangle 39"/>
            <p:cNvSpPr>
              <a:spLocks noChangeArrowheads="1"/>
            </p:cNvSpPr>
            <p:nvPr/>
          </p:nvSpPr>
          <p:spPr bwMode="auto">
            <a:xfrm>
              <a:off x="4116388" y="5389563"/>
              <a:ext cx="1643062" cy="1000125"/>
            </a:xfrm>
            <a:prstGeom prst="rect">
              <a:avLst/>
            </a:prstGeom>
            <a:gradFill rotWithShape="1">
              <a:gsLst>
                <a:gs pos="0">
                  <a:srgbClr val="FF9A99"/>
                </a:gs>
                <a:gs pos="100000">
                  <a:srgbClr val="D1403C"/>
                </a:gs>
              </a:gsLst>
              <a:lin ang="5400000"/>
            </a:gradFill>
            <a:ln w="9525">
              <a:solidFill>
                <a:srgbClr val="BE4B48"/>
              </a:solidFill>
              <a:miter lim="800000"/>
              <a:headEnd/>
              <a:tailEnd/>
            </a:ln>
            <a:effectLst>
              <a:outerShdw dist="23000" dir="5400000" rotWithShape="0">
                <a:srgbClr val="808080">
                  <a:alpha val="34999"/>
                </a:srgbClr>
              </a:outerShdw>
            </a:effectLst>
          </p:spPr>
          <p:txBody>
            <a:bodyPr anchor="ctr"/>
            <a:lstStyle/>
            <a:p>
              <a:pPr algn="ctr">
                <a:defRPr/>
              </a:pPr>
              <a:r>
                <a:rPr lang="fr-FR">
                  <a:solidFill>
                    <a:schemeClr val="bg2"/>
                  </a:solidFill>
                  <a:latin typeface="Calibri" charset="0"/>
                  <a:ea typeface="ＭＳ Ｐゴシック" charset="-128"/>
                </a:rPr>
                <a:t>Identification du principe d’innovation</a:t>
              </a:r>
            </a:p>
          </p:txBody>
        </p:sp>
        <p:sp>
          <p:nvSpPr>
            <p:cNvPr id="41" name="Rectangle 40"/>
            <p:cNvSpPr>
              <a:spLocks noChangeArrowheads="1"/>
            </p:cNvSpPr>
            <p:nvPr/>
          </p:nvSpPr>
          <p:spPr bwMode="auto">
            <a:xfrm>
              <a:off x="5761038" y="3960813"/>
              <a:ext cx="2359822" cy="1000125"/>
            </a:xfrm>
            <a:prstGeom prst="rect">
              <a:avLst/>
            </a:prstGeom>
            <a:gradFill rotWithShape="1">
              <a:gsLst>
                <a:gs pos="0">
                  <a:srgbClr val="F0EAF9"/>
                </a:gs>
                <a:gs pos="64999">
                  <a:srgbClr val="D9CBEE"/>
                </a:gs>
                <a:gs pos="100000">
                  <a:srgbClr val="C9B5E8"/>
                </a:gs>
              </a:gsLst>
              <a:lin ang="5400000" scaled="1"/>
            </a:gradFill>
            <a:ln w="9525">
              <a:solidFill>
                <a:srgbClr val="7D60A0"/>
              </a:solidFill>
              <a:miter lim="800000"/>
              <a:headEnd/>
              <a:tailEnd/>
            </a:ln>
            <a:effectLst>
              <a:outerShdw dist="20000" dir="5400000" rotWithShape="0">
                <a:srgbClr val="808080">
                  <a:alpha val="37999"/>
                </a:srgbClr>
              </a:outerShdw>
            </a:effectLst>
          </p:spPr>
          <p:txBody>
            <a:bodyPr anchor="ctr"/>
            <a:lstStyle/>
            <a:p>
              <a:pPr algn="ctr">
                <a:defRPr/>
              </a:pPr>
              <a:r>
                <a:rPr lang="fr-FR" sz="1600" dirty="0">
                  <a:latin typeface="+mn-lt"/>
                  <a:ea typeface="ＭＳ Ｐゴシック" charset="-128"/>
                  <a:cs typeface="ＭＳ Ｐゴシック" charset="-128"/>
                </a:rPr>
                <a:t>TP relatif au principe de la solution innovante</a:t>
              </a:r>
            </a:p>
          </p:txBody>
        </p:sp>
        <p:sp>
          <p:nvSpPr>
            <p:cNvPr id="42" name="Rectangle 41"/>
            <p:cNvSpPr>
              <a:spLocks noChangeArrowheads="1"/>
            </p:cNvSpPr>
            <p:nvPr/>
          </p:nvSpPr>
          <p:spPr bwMode="auto">
            <a:xfrm>
              <a:off x="6832600" y="2532063"/>
              <a:ext cx="1643063" cy="1000125"/>
            </a:xfrm>
            <a:prstGeom prst="rect">
              <a:avLst/>
            </a:prstGeom>
            <a:gradFill rotWithShape="1">
              <a:gsLst>
                <a:gs pos="0">
                  <a:srgbClr val="F0EAF9"/>
                </a:gs>
                <a:gs pos="64999">
                  <a:srgbClr val="D9CBEE"/>
                </a:gs>
                <a:gs pos="100000">
                  <a:srgbClr val="C9B5E8"/>
                </a:gs>
              </a:gsLst>
              <a:lin ang="5400000" scaled="1"/>
            </a:gradFill>
            <a:ln w="9525">
              <a:solidFill>
                <a:srgbClr val="7D60A0"/>
              </a:solidFill>
              <a:miter lim="800000"/>
              <a:headEnd/>
              <a:tailEnd/>
            </a:ln>
            <a:effectLst>
              <a:outerShdw dist="20000" dir="5400000" rotWithShape="0">
                <a:srgbClr val="808080">
                  <a:alpha val="37999"/>
                </a:srgbClr>
              </a:outerShdw>
            </a:effectLst>
          </p:spPr>
          <p:txBody>
            <a:bodyPr anchor="ctr"/>
            <a:lstStyle/>
            <a:p>
              <a:pPr algn="ctr">
                <a:defRPr/>
              </a:pPr>
              <a:r>
                <a:rPr lang="fr-FR" dirty="0">
                  <a:latin typeface="Calibri" charset="0"/>
                  <a:ea typeface="ＭＳ Ｐゴシック" charset="-128"/>
                </a:rPr>
                <a:t>Identification de la loi d’évolution</a:t>
              </a:r>
            </a:p>
          </p:txBody>
        </p:sp>
        <p:sp>
          <p:nvSpPr>
            <p:cNvPr id="43" name="Rectangle 42"/>
            <p:cNvSpPr>
              <a:spLocks noChangeArrowheads="1"/>
            </p:cNvSpPr>
            <p:nvPr/>
          </p:nvSpPr>
          <p:spPr bwMode="auto">
            <a:xfrm>
              <a:off x="6937494" y="1031875"/>
              <a:ext cx="2069981" cy="1000125"/>
            </a:xfrm>
            <a:prstGeom prst="rect">
              <a:avLst/>
            </a:prstGeom>
            <a:gradFill rotWithShape="1">
              <a:gsLst>
                <a:gs pos="0">
                  <a:srgbClr val="F0EAF9"/>
                </a:gs>
                <a:gs pos="64999">
                  <a:srgbClr val="D9CBEE"/>
                </a:gs>
                <a:gs pos="100000">
                  <a:srgbClr val="C9B5E8"/>
                </a:gs>
              </a:gsLst>
              <a:lin ang="5400000" scaled="1"/>
            </a:gradFill>
            <a:ln w="9525">
              <a:solidFill>
                <a:srgbClr val="7D60A0"/>
              </a:solidFill>
              <a:miter lim="800000"/>
              <a:headEnd/>
              <a:tailEnd/>
            </a:ln>
            <a:effectLst>
              <a:outerShdw dist="20000" dir="5400000" rotWithShape="0">
                <a:srgbClr val="808080">
                  <a:alpha val="37999"/>
                </a:srgbClr>
              </a:outerShdw>
            </a:effectLst>
          </p:spPr>
          <p:txBody>
            <a:bodyPr anchor="ctr"/>
            <a:lstStyle/>
            <a:p>
              <a:pPr algn="ctr">
                <a:defRPr/>
              </a:pPr>
              <a:r>
                <a:rPr lang="fr-FR" dirty="0">
                  <a:latin typeface="Calibri" charset="0"/>
                  <a:ea typeface="ＭＳ Ｐゴシック" charset="-128"/>
                </a:rPr>
                <a:t>Compte rendu et présentation  des résultats</a:t>
              </a:r>
            </a:p>
          </p:txBody>
        </p:sp>
        <p:sp>
          <p:nvSpPr>
            <p:cNvPr id="44" name="Flèche droite 11"/>
            <p:cNvSpPr>
              <a:spLocks noChangeArrowheads="1"/>
            </p:cNvSpPr>
            <p:nvPr/>
          </p:nvSpPr>
          <p:spPr bwMode="auto">
            <a:xfrm rot="3050641">
              <a:off x="2875757" y="3523456"/>
              <a:ext cx="546100" cy="452437"/>
            </a:xfrm>
            <a:prstGeom prst="rightArrow">
              <a:avLst>
                <a:gd name="adj1" fmla="val 50000"/>
                <a:gd name="adj2" fmla="val 50002"/>
              </a:avLst>
            </a:prstGeom>
            <a:gradFill rotWithShape="1">
              <a:gsLst>
                <a:gs pos="0">
                  <a:srgbClr val="FFE5E5"/>
                </a:gs>
                <a:gs pos="64999">
                  <a:srgbClr val="FFBEBD"/>
                </a:gs>
                <a:gs pos="100000">
                  <a:srgbClr val="FFA2A1"/>
                </a:gs>
              </a:gsLst>
              <a:lin ang="5400000" scaled="1"/>
            </a:gradFill>
            <a:ln w="9525">
              <a:solidFill>
                <a:srgbClr val="BE4B48"/>
              </a:solidFill>
              <a:miter lim="800000"/>
              <a:headEnd/>
              <a:tailEnd/>
            </a:ln>
            <a:effectLst>
              <a:outerShdw dist="20000" dir="5400000" rotWithShape="0">
                <a:srgbClr val="808080">
                  <a:alpha val="37999"/>
                </a:srgbClr>
              </a:outerShdw>
            </a:effectLst>
          </p:spPr>
          <p:txBody>
            <a:bodyPr anchor="ctr"/>
            <a:lstStyle/>
            <a:p>
              <a:pPr algn="ctr" fontAlgn="auto">
                <a:spcBef>
                  <a:spcPts val="0"/>
                </a:spcBef>
                <a:spcAft>
                  <a:spcPts val="0"/>
                </a:spcAft>
                <a:defRPr/>
              </a:pPr>
              <a:endParaRPr lang="fr-FR">
                <a:solidFill>
                  <a:schemeClr val="bg2"/>
                </a:solidFill>
                <a:latin typeface="+mn-lt"/>
                <a:ea typeface="+mn-ea"/>
              </a:endParaRPr>
            </a:p>
          </p:txBody>
        </p:sp>
        <p:sp>
          <p:nvSpPr>
            <p:cNvPr id="45" name="Flèche droite 13"/>
            <p:cNvSpPr>
              <a:spLocks noChangeArrowheads="1"/>
            </p:cNvSpPr>
            <p:nvPr/>
          </p:nvSpPr>
          <p:spPr bwMode="auto">
            <a:xfrm rot="3050641">
              <a:off x="1834357" y="2088356"/>
              <a:ext cx="546100" cy="452437"/>
            </a:xfrm>
            <a:prstGeom prst="rightArrow">
              <a:avLst>
                <a:gd name="adj1" fmla="val 50000"/>
                <a:gd name="adj2" fmla="val 50002"/>
              </a:avLst>
            </a:prstGeom>
            <a:gradFill rotWithShape="1">
              <a:gsLst>
                <a:gs pos="0">
                  <a:srgbClr val="FFE5E5"/>
                </a:gs>
                <a:gs pos="64999">
                  <a:srgbClr val="FFBEBD"/>
                </a:gs>
                <a:gs pos="100000">
                  <a:srgbClr val="FFA2A1"/>
                </a:gs>
              </a:gsLst>
              <a:lin ang="5400000" scaled="1"/>
            </a:gradFill>
            <a:ln w="9525">
              <a:solidFill>
                <a:srgbClr val="BE4B48"/>
              </a:solidFill>
              <a:miter lim="800000"/>
              <a:headEnd/>
              <a:tailEnd/>
            </a:ln>
            <a:effectLst>
              <a:outerShdw dist="20000" dir="5400000" rotWithShape="0">
                <a:srgbClr val="808080">
                  <a:alpha val="37999"/>
                </a:srgbClr>
              </a:outerShdw>
            </a:effectLst>
          </p:spPr>
          <p:txBody>
            <a:bodyPr anchor="ctr"/>
            <a:lstStyle/>
            <a:p>
              <a:pPr algn="ctr" fontAlgn="auto">
                <a:spcBef>
                  <a:spcPts val="0"/>
                </a:spcBef>
                <a:spcAft>
                  <a:spcPts val="0"/>
                </a:spcAft>
                <a:defRPr/>
              </a:pPr>
              <a:endParaRPr lang="fr-FR">
                <a:solidFill>
                  <a:schemeClr val="bg2"/>
                </a:solidFill>
                <a:latin typeface="+mn-lt"/>
                <a:ea typeface="+mn-ea"/>
              </a:endParaRPr>
            </a:p>
          </p:txBody>
        </p:sp>
        <p:sp>
          <p:nvSpPr>
            <p:cNvPr id="46" name="Flèche droite 14"/>
            <p:cNvSpPr>
              <a:spLocks noChangeArrowheads="1"/>
            </p:cNvSpPr>
            <p:nvPr/>
          </p:nvSpPr>
          <p:spPr bwMode="auto">
            <a:xfrm rot="3050641">
              <a:off x="3977482" y="4952206"/>
              <a:ext cx="546100" cy="452437"/>
            </a:xfrm>
            <a:prstGeom prst="rightArrow">
              <a:avLst>
                <a:gd name="adj1" fmla="val 50000"/>
                <a:gd name="adj2" fmla="val 50002"/>
              </a:avLst>
            </a:prstGeom>
            <a:gradFill rotWithShape="1">
              <a:gsLst>
                <a:gs pos="0">
                  <a:srgbClr val="FFE5E5"/>
                </a:gs>
                <a:gs pos="64999">
                  <a:srgbClr val="FFBEBD"/>
                </a:gs>
                <a:gs pos="100000">
                  <a:srgbClr val="FFA2A1"/>
                </a:gs>
              </a:gsLst>
              <a:lin ang="5400000" scaled="1"/>
            </a:gradFill>
            <a:ln w="9525">
              <a:solidFill>
                <a:srgbClr val="BE4B48"/>
              </a:solidFill>
              <a:miter lim="800000"/>
              <a:headEnd/>
              <a:tailEnd/>
            </a:ln>
            <a:effectLst>
              <a:outerShdw dist="20000" dir="5400000" rotWithShape="0">
                <a:srgbClr val="808080">
                  <a:alpha val="37999"/>
                </a:srgbClr>
              </a:outerShdw>
            </a:effectLst>
          </p:spPr>
          <p:txBody>
            <a:bodyPr anchor="ctr"/>
            <a:lstStyle/>
            <a:p>
              <a:pPr algn="ctr" fontAlgn="auto">
                <a:spcBef>
                  <a:spcPts val="0"/>
                </a:spcBef>
                <a:spcAft>
                  <a:spcPts val="0"/>
                </a:spcAft>
                <a:defRPr/>
              </a:pPr>
              <a:endParaRPr lang="fr-FR">
                <a:solidFill>
                  <a:schemeClr val="bg2"/>
                </a:solidFill>
                <a:latin typeface="+mn-lt"/>
                <a:ea typeface="+mn-ea"/>
              </a:endParaRPr>
            </a:p>
          </p:txBody>
        </p:sp>
        <p:sp>
          <p:nvSpPr>
            <p:cNvPr id="47" name="Flèche droite 15"/>
            <p:cNvSpPr>
              <a:spLocks noChangeArrowheads="1"/>
            </p:cNvSpPr>
            <p:nvPr/>
          </p:nvSpPr>
          <p:spPr bwMode="auto">
            <a:xfrm rot="18240000">
              <a:off x="5411788" y="4945063"/>
              <a:ext cx="546100" cy="450850"/>
            </a:xfrm>
            <a:prstGeom prst="rightArrow">
              <a:avLst>
                <a:gd name="adj1" fmla="val 50000"/>
                <a:gd name="adj2" fmla="val 49998"/>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nchor="ctr"/>
            <a:lstStyle/>
            <a:p>
              <a:pPr algn="ctr" fontAlgn="auto">
                <a:spcBef>
                  <a:spcPts val="0"/>
                </a:spcBef>
                <a:spcAft>
                  <a:spcPts val="0"/>
                </a:spcAft>
                <a:defRPr/>
              </a:pPr>
              <a:endParaRPr lang="fr-FR">
                <a:solidFill>
                  <a:schemeClr val="bg2"/>
                </a:solidFill>
                <a:latin typeface="+mn-lt"/>
                <a:ea typeface="+mn-ea"/>
              </a:endParaRPr>
            </a:p>
          </p:txBody>
        </p:sp>
        <p:sp>
          <p:nvSpPr>
            <p:cNvPr id="48" name="Flèche droite 17"/>
            <p:cNvSpPr>
              <a:spLocks noChangeArrowheads="1"/>
            </p:cNvSpPr>
            <p:nvPr/>
          </p:nvSpPr>
          <p:spPr bwMode="auto">
            <a:xfrm rot="18300000">
              <a:off x="6384132" y="3453606"/>
              <a:ext cx="546100" cy="452437"/>
            </a:xfrm>
            <a:prstGeom prst="rightArrow">
              <a:avLst>
                <a:gd name="adj1" fmla="val 50000"/>
                <a:gd name="adj2" fmla="val 50002"/>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nchor="ctr"/>
            <a:lstStyle/>
            <a:p>
              <a:pPr algn="ctr" fontAlgn="auto">
                <a:spcBef>
                  <a:spcPts val="0"/>
                </a:spcBef>
                <a:spcAft>
                  <a:spcPts val="0"/>
                </a:spcAft>
                <a:defRPr/>
              </a:pPr>
              <a:endParaRPr lang="fr-FR">
                <a:solidFill>
                  <a:schemeClr val="bg2"/>
                </a:solidFill>
                <a:latin typeface="+mn-lt"/>
                <a:ea typeface="+mn-ea"/>
              </a:endParaRPr>
            </a:p>
          </p:txBody>
        </p:sp>
        <p:sp>
          <p:nvSpPr>
            <p:cNvPr id="49" name="Flèche droite 18"/>
            <p:cNvSpPr>
              <a:spLocks noChangeArrowheads="1"/>
            </p:cNvSpPr>
            <p:nvPr/>
          </p:nvSpPr>
          <p:spPr bwMode="auto">
            <a:xfrm rot="18300000">
              <a:off x="7296944" y="2015331"/>
              <a:ext cx="546100" cy="452438"/>
            </a:xfrm>
            <a:prstGeom prst="rightArrow">
              <a:avLst>
                <a:gd name="adj1" fmla="val 50000"/>
                <a:gd name="adj2" fmla="val 50002"/>
              </a:avLst>
            </a:prstGeom>
            <a:gradFill rotWithShape="1">
              <a:gsLst>
                <a:gs pos="0">
                  <a:srgbClr val="F5FFE6"/>
                </a:gs>
                <a:gs pos="64999">
                  <a:srgbClr val="E4FDC2"/>
                </a:gs>
                <a:gs pos="100000">
                  <a:srgbClr val="DAFDA7"/>
                </a:gs>
              </a:gsLst>
              <a:lin ang="5400000" scaled="1"/>
            </a:gradFill>
            <a:ln w="9525">
              <a:solidFill>
                <a:srgbClr val="98B954"/>
              </a:solidFill>
              <a:miter lim="800000"/>
              <a:headEnd/>
              <a:tailEnd/>
            </a:ln>
            <a:effectLst>
              <a:outerShdw dist="20000" dir="5400000" rotWithShape="0">
                <a:srgbClr val="808080">
                  <a:alpha val="37999"/>
                </a:srgbClr>
              </a:outerShdw>
            </a:effectLst>
          </p:spPr>
          <p:txBody>
            <a:bodyPr anchor="ctr"/>
            <a:lstStyle/>
            <a:p>
              <a:pPr algn="ctr" fontAlgn="auto">
                <a:spcBef>
                  <a:spcPts val="0"/>
                </a:spcBef>
                <a:spcAft>
                  <a:spcPts val="0"/>
                </a:spcAft>
                <a:defRPr/>
              </a:pPr>
              <a:endParaRPr lang="fr-FR">
                <a:solidFill>
                  <a:schemeClr val="bg2"/>
                </a:solidFill>
                <a:latin typeface="+mn-lt"/>
                <a:ea typeface="+mn-ea"/>
              </a:endParaRPr>
            </a:p>
          </p:txBody>
        </p:sp>
        <p:sp>
          <p:nvSpPr>
            <p:cNvPr id="50" name="ZoneTexte 33"/>
            <p:cNvSpPr txBox="1">
              <a:spLocks noChangeArrowheads="1"/>
            </p:cNvSpPr>
            <p:nvPr/>
          </p:nvSpPr>
          <p:spPr bwMode="auto">
            <a:xfrm>
              <a:off x="1809571" y="5056752"/>
              <a:ext cx="2036763" cy="689956"/>
            </a:xfrm>
            <a:prstGeom prst="rect">
              <a:avLst/>
            </a:prstGeom>
            <a:noFill/>
            <a:ln w="9525">
              <a:noFill/>
              <a:miter lim="800000"/>
              <a:headEnd/>
              <a:tailEnd/>
            </a:ln>
          </p:spPr>
          <p:txBody>
            <a:bodyPr>
              <a:spAutoFit/>
            </a:bodyPr>
            <a:lstStyle/>
            <a:p>
              <a:pPr algn="r"/>
              <a:r>
                <a:rPr lang="fr-FR" sz="1400" i="1" dirty="0" smtClean="0">
                  <a:solidFill>
                    <a:schemeClr val="bg2"/>
                  </a:solidFill>
                  <a:latin typeface="Calibri" pitchFamily="34" charset="0"/>
                </a:rPr>
                <a:t>Caractérisation </a:t>
              </a:r>
              <a:r>
                <a:rPr lang="fr-FR" sz="1400" i="1" dirty="0">
                  <a:solidFill>
                    <a:schemeClr val="bg2"/>
                  </a:solidFill>
                  <a:latin typeface="Calibri" pitchFamily="34" charset="0"/>
                </a:rPr>
                <a:t>d’un principe par analogie</a:t>
              </a:r>
            </a:p>
          </p:txBody>
        </p:sp>
        <p:sp>
          <p:nvSpPr>
            <p:cNvPr id="51" name="ZoneTexte 35"/>
            <p:cNvSpPr txBox="1">
              <a:spLocks noChangeArrowheads="1"/>
            </p:cNvSpPr>
            <p:nvPr/>
          </p:nvSpPr>
          <p:spPr bwMode="auto">
            <a:xfrm>
              <a:off x="5913438" y="4989513"/>
              <a:ext cx="2303462" cy="1258155"/>
            </a:xfrm>
            <a:prstGeom prst="rect">
              <a:avLst/>
            </a:prstGeom>
            <a:noFill/>
            <a:ln w="9525">
              <a:noFill/>
              <a:miter lim="800000"/>
              <a:headEnd/>
              <a:tailEnd/>
            </a:ln>
          </p:spPr>
          <p:txBody>
            <a:bodyPr>
              <a:spAutoFit/>
            </a:bodyPr>
            <a:lstStyle/>
            <a:p>
              <a:r>
                <a:rPr lang="fr-FR" sz="1400" i="1">
                  <a:solidFill>
                    <a:schemeClr val="bg2"/>
                  </a:solidFill>
                  <a:latin typeface="Calibri" pitchFamily="34" charset="0"/>
                </a:rPr>
                <a:t>Manipulation du réel</a:t>
              </a:r>
            </a:p>
            <a:p>
              <a:r>
                <a:rPr lang="fr-FR" sz="1400" i="1">
                  <a:solidFill>
                    <a:schemeClr val="bg2"/>
                  </a:solidFill>
                  <a:latin typeface="Calibri" pitchFamily="34" charset="0"/>
                </a:rPr>
                <a:t>ou du virtuel, expérimentation sur un principe</a:t>
              </a:r>
            </a:p>
          </p:txBody>
        </p:sp>
        <p:sp>
          <p:nvSpPr>
            <p:cNvPr id="52" name="ZoneTexte 36"/>
            <p:cNvSpPr txBox="1">
              <a:spLocks noChangeArrowheads="1"/>
            </p:cNvSpPr>
            <p:nvPr/>
          </p:nvSpPr>
          <p:spPr bwMode="auto">
            <a:xfrm>
              <a:off x="7009976" y="3442518"/>
              <a:ext cx="2885378" cy="689956"/>
            </a:xfrm>
            <a:prstGeom prst="rect">
              <a:avLst/>
            </a:prstGeom>
            <a:noFill/>
            <a:ln w="9525">
              <a:noFill/>
              <a:miter lim="800000"/>
              <a:headEnd/>
              <a:tailEnd/>
            </a:ln>
          </p:spPr>
          <p:txBody>
            <a:bodyPr wrap="square">
              <a:spAutoFit/>
            </a:bodyPr>
            <a:lstStyle/>
            <a:p>
              <a:r>
                <a:rPr lang="fr-FR" sz="1400" i="1" dirty="0">
                  <a:solidFill>
                    <a:schemeClr val="bg2"/>
                  </a:solidFill>
                  <a:latin typeface="Calibri" pitchFamily="34" charset="0"/>
                </a:rPr>
                <a:t>Caractérisation d’une loi par analogie</a:t>
              </a:r>
            </a:p>
          </p:txBody>
        </p:sp>
        <p:sp>
          <p:nvSpPr>
            <p:cNvPr id="53" name="ZoneTexte 37"/>
            <p:cNvSpPr txBox="1">
              <a:spLocks noChangeArrowheads="1"/>
            </p:cNvSpPr>
            <p:nvPr/>
          </p:nvSpPr>
          <p:spPr bwMode="auto">
            <a:xfrm>
              <a:off x="7764463" y="2132013"/>
              <a:ext cx="1243012" cy="405857"/>
            </a:xfrm>
            <a:prstGeom prst="rect">
              <a:avLst/>
            </a:prstGeom>
            <a:noFill/>
            <a:ln w="9525">
              <a:noFill/>
              <a:miter lim="800000"/>
              <a:headEnd/>
              <a:tailEnd/>
            </a:ln>
          </p:spPr>
          <p:txBody>
            <a:bodyPr>
              <a:spAutoFit/>
            </a:bodyPr>
            <a:lstStyle/>
            <a:p>
              <a:r>
                <a:rPr lang="fr-FR" sz="1400" i="1">
                  <a:solidFill>
                    <a:schemeClr val="bg2"/>
                  </a:solidFill>
                  <a:latin typeface="Calibri" pitchFamily="34" charset="0"/>
                </a:rPr>
                <a:t>Synthèse</a:t>
              </a:r>
            </a:p>
          </p:txBody>
        </p:sp>
        <p:sp>
          <p:nvSpPr>
            <p:cNvPr id="54" name="ZoneTexte 34"/>
            <p:cNvSpPr txBox="1">
              <a:spLocks noChangeArrowheads="1"/>
            </p:cNvSpPr>
            <p:nvPr/>
          </p:nvSpPr>
          <p:spPr bwMode="auto">
            <a:xfrm>
              <a:off x="4230688" y="3973513"/>
              <a:ext cx="1530351" cy="1258155"/>
            </a:xfrm>
            <a:prstGeom prst="rect">
              <a:avLst/>
            </a:prstGeom>
            <a:noFill/>
            <a:ln w="9525">
              <a:noFill/>
              <a:miter lim="800000"/>
              <a:headEnd/>
              <a:tailEnd/>
            </a:ln>
          </p:spPr>
          <p:txBody>
            <a:bodyPr>
              <a:spAutoFit/>
            </a:bodyPr>
            <a:lstStyle/>
            <a:p>
              <a:pPr algn="ctr"/>
              <a:r>
                <a:rPr lang="fr-FR" sz="1400">
                  <a:solidFill>
                    <a:schemeClr val="bg2"/>
                  </a:solidFill>
                  <a:latin typeface="Calibri" pitchFamily="34" charset="0"/>
                </a:rPr>
                <a:t>Pour comprendre l’innovation technologique</a:t>
              </a:r>
            </a:p>
          </p:txBody>
        </p:sp>
        <p:sp>
          <p:nvSpPr>
            <p:cNvPr id="55" name="ZoneTexte 39"/>
            <p:cNvSpPr txBox="1">
              <a:spLocks noChangeArrowheads="1"/>
            </p:cNvSpPr>
            <p:nvPr/>
          </p:nvSpPr>
          <p:spPr bwMode="auto">
            <a:xfrm>
              <a:off x="3126967" y="2208103"/>
              <a:ext cx="3518715" cy="405857"/>
            </a:xfrm>
            <a:prstGeom prst="rect">
              <a:avLst/>
            </a:prstGeom>
            <a:noFill/>
            <a:ln w="9525">
              <a:noFill/>
              <a:miter lim="800000"/>
              <a:headEnd/>
              <a:tailEnd/>
            </a:ln>
          </p:spPr>
          <p:txBody>
            <a:bodyPr wrap="none">
              <a:spAutoFit/>
            </a:bodyPr>
            <a:lstStyle/>
            <a:p>
              <a:pPr algn="ctr"/>
              <a:r>
                <a:rPr lang="fr-FR" sz="1400" dirty="0">
                  <a:solidFill>
                    <a:schemeClr val="bg2"/>
                  </a:solidFill>
                  <a:latin typeface="Calibri" pitchFamily="34" charset="0"/>
                </a:rPr>
                <a:t>Pour comprendre l’innovation « produit »</a:t>
              </a:r>
            </a:p>
          </p:txBody>
        </p:sp>
        <p:sp>
          <p:nvSpPr>
            <p:cNvPr id="56" name="ZoneTexte 40"/>
            <p:cNvSpPr txBox="1">
              <a:spLocks noChangeArrowheads="1"/>
            </p:cNvSpPr>
            <p:nvPr/>
          </p:nvSpPr>
          <p:spPr bwMode="auto">
            <a:xfrm>
              <a:off x="2800350" y="1531939"/>
              <a:ext cx="4198938" cy="689956"/>
            </a:xfrm>
            <a:prstGeom prst="rect">
              <a:avLst/>
            </a:prstGeom>
            <a:noFill/>
            <a:ln w="9525">
              <a:noFill/>
              <a:miter lim="800000"/>
              <a:headEnd/>
              <a:tailEnd/>
            </a:ln>
          </p:spPr>
          <p:txBody>
            <a:bodyPr>
              <a:spAutoFit/>
            </a:bodyPr>
            <a:lstStyle/>
            <a:p>
              <a:pPr algn="ctr"/>
              <a:r>
                <a:rPr lang="fr-FR" sz="1400" dirty="0">
                  <a:solidFill>
                    <a:schemeClr val="bg2"/>
                  </a:solidFill>
                  <a:latin typeface="Calibri" pitchFamily="34" charset="0"/>
                </a:rPr>
                <a:t>Pour faire la synthèse des activités et communiquer</a:t>
              </a:r>
            </a:p>
          </p:txBody>
        </p:sp>
        <p:sp>
          <p:nvSpPr>
            <p:cNvPr id="57" name="ZoneTexte 40"/>
            <p:cNvSpPr txBox="1">
              <a:spLocks noChangeArrowheads="1"/>
            </p:cNvSpPr>
            <p:nvPr/>
          </p:nvSpPr>
          <p:spPr bwMode="auto">
            <a:xfrm>
              <a:off x="2800350" y="963613"/>
              <a:ext cx="4198938" cy="689956"/>
            </a:xfrm>
            <a:prstGeom prst="rect">
              <a:avLst/>
            </a:prstGeom>
            <a:noFill/>
            <a:ln w="9525">
              <a:noFill/>
              <a:miter lim="800000"/>
              <a:headEnd/>
              <a:tailEnd/>
            </a:ln>
          </p:spPr>
          <p:txBody>
            <a:bodyPr>
              <a:spAutoFit/>
            </a:bodyPr>
            <a:lstStyle/>
            <a:p>
              <a:pPr algn="ctr"/>
              <a:r>
                <a:rPr lang="fr-FR" sz="1400" b="1" i="1" dirty="0">
                  <a:solidFill>
                    <a:schemeClr val="bg2"/>
                  </a:solidFill>
                  <a:latin typeface="Calibri" pitchFamily="34" charset="0"/>
                </a:rPr>
                <a:t>Pour comprendre que l’innovation est un facteur de compétitivité</a:t>
              </a:r>
            </a:p>
          </p:txBody>
        </p:sp>
        <p:sp>
          <p:nvSpPr>
            <p:cNvPr id="58" name="ZoneTexte 40"/>
            <p:cNvSpPr txBox="1">
              <a:spLocks noChangeArrowheads="1"/>
            </p:cNvSpPr>
            <p:nvPr/>
          </p:nvSpPr>
          <p:spPr bwMode="auto">
            <a:xfrm>
              <a:off x="3153569" y="2682878"/>
              <a:ext cx="3465512" cy="974056"/>
            </a:xfrm>
            <a:prstGeom prst="rect">
              <a:avLst/>
            </a:prstGeom>
            <a:noFill/>
            <a:ln w="9525">
              <a:noFill/>
              <a:miter lim="800000"/>
              <a:headEnd/>
              <a:tailEnd/>
            </a:ln>
          </p:spPr>
          <p:txBody>
            <a:bodyPr>
              <a:spAutoFit/>
            </a:bodyPr>
            <a:lstStyle/>
            <a:p>
              <a:pPr algn="ctr"/>
              <a:r>
                <a:rPr lang="fr-FR" sz="1400" b="1" i="1" dirty="0">
                  <a:solidFill>
                    <a:schemeClr val="bg2"/>
                  </a:solidFill>
                  <a:latin typeface="Calibri" pitchFamily="34" charset="0"/>
                </a:rPr>
                <a:t>Pour comprendre que la compétitivité met en œuvre plusieurs dimensions (design, marketing, etc.)</a:t>
              </a:r>
            </a:p>
          </p:txBody>
        </p:sp>
        <p:sp>
          <p:nvSpPr>
            <p:cNvPr id="59" name="ZoneTexte 33"/>
            <p:cNvSpPr txBox="1">
              <a:spLocks noChangeArrowheads="1"/>
            </p:cNvSpPr>
            <p:nvPr/>
          </p:nvSpPr>
          <p:spPr bwMode="auto">
            <a:xfrm>
              <a:off x="547314" y="3537472"/>
              <a:ext cx="2190750" cy="974056"/>
            </a:xfrm>
            <a:prstGeom prst="rect">
              <a:avLst/>
            </a:prstGeom>
            <a:noFill/>
            <a:ln w="9525">
              <a:noFill/>
              <a:miter lim="800000"/>
              <a:headEnd/>
              <a:tailEnd/>
            </a:ln>
          </p:spPr>
          <p:txBody>
            <a:bodyPr>
              <a:spAutoFit/>
            </a:bodyPr>
            <a:lstStyle/>
            <a:p>
              <a:r>
                <a:rPr lang="fr-FR" sz="1400" i="1" dirty="0">
                  <a:solidFill>
                    <a:schemeClr val="bg2"/>
                  </a:solidFill>
                  <a:latin typeface="Calibri" pitchFamily="34" charset="0"/>
                </a:rPr>
                <a:t>Contraintes : normes, brevets, environnement…</a:t>
              </a:r>
            </a:p>
          </p:txBody>
        </p:sp>
      </p:grpSp>
      <p:sp>
        <p:nvSpPr>
          <p:cNvPr id="4" name="Espace réservé du pied de page 3"/>
          <p:cNvSpPr>
            <a:spLocks noGrp="1"/>
          </p:cNvSpPr>
          <p:nvPr>
            <p:ph type="ftr" sz="quarter" idx="11"/>
          </p:nvPr>
        </p:nvSpPr>
        <p:spPr/>
        <p:txBody>
          <a:bodyPr/>
          <a:lstStyle/>
          <a:p>
            <a:r>
              <a:rPr lang="fr-FR" dirty="0" smtClean="0"/>
              <a:t>CIT</a:t>
            </a: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8</a:t>
            </a:fld>
            <a:endParaRPr lang="fr-F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Etude de cas : le vélo à assistance électrique</a:t>
            </a:r>
            <a:endParaRPr lang="fr-FR" dirty="0"/>
          </a:p>
        </p:txBody>
      </p:sp>
      <p:sp>
        <p:nvSpPr>
          <p:cNvPr id="3" name="Espace réservé du contenu 2"/>
          <p:cNvSpPr>
            <a:spLocks noGrp="1"/>
          </p:cNvSpPr>
          <p:nvPr>
            <p:ph idx="1"/>
          </p:nvPr>
        </p:nvSpPr>
        <p:spPr>
          <a:xfrm>
            <a:off x="685800" y="1700808"/>
            <a:ext cx="7772400" cy="4395192"/>
          </a:xfrm>
        </p:spPr>
        <p:txBody>
          <a:bodyPr/>
          <a:lstStyle/>
          <a:p>
            <a:r>
              <a:rPr lang="fr-FR" dirty="0" smtClean="0"/>
              <a:t>Etude en 5 phases </a:t>
            </a:r>
          </a:p>
          <a:p>
            <a:pPr lvl="1">
              <a:buNone/>
            </a:pPr>
            <a:r>
              <a:rPr lang="fr-FR" dirty="0" smtClean="0"/>
              <a:t>1. Observation - Essais</a:t>
            </a:r>
          </a:p>
          <a:p>
            <a:pPr lvl="1">
              <a:buNone/>
            </a:pPr>
            <a:r>
              <a:rPr lang="fr-FR" dirty="0" smtClean="0"/>
              <a:t>2. Brevets Normes</a:t>
            </a:r>
          </a:p>
          <a:p>
            <a:pPr lvl="1">
              <a:buNone/>
            </a:pPr>
            <a:r>
              <a:rPr lang="fr-FR" dirty="0" smtClean="0"/>
              <a:t>3. Recherches et analyse : évolution du vélo</a:t>
            </a:r>
          </a:p>
          <a:p>
            <a:pPr lvl="1">
              <a:buNone/>
            </a:pPr>
            <a:r>
              <a:rPr lang="fr-FR" dirty="0" smtClean="0"/>
              <a:t>4. Etude </a:t>
            </a:r>
            <a:r>
              <a:rPr lang="fr-FR" dirty="0"/>
              <a:t>du système d’éclairage à diodes électroluminescentes</a:t>
            </a:r>
            <a:r>
              <a:rPr lang="fr-FR" dirty="0" smtClean="0"/>
              <a:t>.</a:t>
            </a:r>
          </a:p>
          <a:p>
            <a:pPr lvl="1">
              <a:buNone/>
            </a:pPr>
            <a:r>
              <a:rPr lang="fr-FR" sz="2400" dirty="0" smtClean="0"/>
              <a:t>5. EXPERIMENTATION - Essai </a:t>
            </a:r>
            <a:r>
              <a:rPr lang="fr-FR" sz="2400" dirty="0"/>
              <a:t>du système d’éclairage à diodes </a:t>
            </a:r>
            <a:r>
              <a:rPr lang="fr-FR" sz="2400" dirty="0" smtClean="0"/>
              <a:t>électroluminescentes.</a:t>
            </a:r>
            <a:endParaRPr lang="fr-FR" dirty="0"/>
          </a:p>
          <a:p>
            <a:r>
              <a:rPr lang="fr-FR" dirty="0" smtClean="0"/>
              <a:t>Exposé</a:t>
            </a:r>
            <a:endParaRPr lang="fr-FR" dirty="0"/>
          </a:p>
        </p:txBody>
      </p:sp>
      <p:sp>
        <p:nvSpPr>
          <p:cNvPr id="4" name="Espace réservé du pied de page 3"/>
          <p:cNvSpPr>
            <a:spLocks noGrp="1"/>
          </p:cNvSpPr>
          <p:nvPr>
            <p:ph type="ftr" sz="quarter" idx="11"/>
          </p:nvPr>
        </p:nvSpPr>
        <p:spPr/>
        <p:txBody>
          <a:bodyPr/>
          <a:lstStyle/>
          <a:p>
            <a:r>
              <a:rPr lang="fr-FR" dirty="0" smtClean="0"/>
              <a:t>CIT</a:t>
            </a:r>
            <a:endParaRPr lang="fr-FR" dirty="0"/>
          </a:p>
        </p:txBody>
      </p:sp>
      <p:sp>
        <p:nvSpPr>
          <p:cNvPr id="5" name="Espace réservé du numéro de diapositive 4"/>
          <p:cNvSpPr>
            <a:spLocks noGrp="1"/>
          </p:cNvSpPr>
          <p:nvPr>
            <p:ph type="sldNum" sz="quarter" idx="12"/>
          </p:nvPr>
        </p:nvSpPr>
        <p:spPr/>
        <p:txBody>
          <a:bodyPr/>
          <a:lstStyle/>
          <a:p>
            <a:fld id="{C4ED9899-4912-4618-940A-AF9A01B7797B}" type="slidenum">
              <a:rPr lang="fr-FR" smtClean="0"/>
              <a:pPr/>
              <a:t>9</a:t>
            </a:fld>
            <a:endParaRPr lang="fr-FR"/>
          </a:p>
        </p:txBody>
      </p:sp>
      <p:pic>
        <p:nvPicPr>
          <p:cNvPr id="6" name="Image 5" descr="excelsior401.jpg"/>
          <p:cNvPicPr>
            <a:picLocks noChangeAspect="1"/>
          </p:cNvPicPr>
          <p:nvPr/>
        </p:nvPicPr>
        <p:blipFill>
          <a:blip r:embed="rId2" cstate="print"/>
          <a:stretch>
            <a:fillRect/>
          </a:stretch>
        </p:blipFill>
        <p:spPr>
          <a:xfrm>
            <a:off x="5868144" y="1943651"/>
            <a:ext cx="1743671" cy="14853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1041</TotalTime>
  <Words>760</Words>
  <Application>Microsoft Office PowerPoint</Application>
  <PresentationFormat>Affichage à l'écran (4:3)</PresentationFormat>
  <Paragraphs>306</Paragraphs>
  <Slides>44</Slides>
  <Notes>1</Notes>
  <HiddenSlides>0</HiddenSlides>
  <MMClips>0</MMClips>
  <ScaleCrop>false</ScaleCrop>
  <HeadingPairs>
    <vt:vector size="4" baseType="variant">
      <vt:variant>
        <vt:lpstr>Thème</vt:lpstr>
      </vt:variant>
      <vt:variant>
        <vt:i4>1</vt:i4>
      </vt:variant>
      <vt:variant>
        <vt:lpstr>Titres des diapositives</vt:lpstr>
      </vt:variant>
      <vt:variant>
        <vt:i4>44</vt:i4>
      </vt:variant>
    </vt:vector>
  </HeadingPairs>
  <TitlesOfParts>
    <vt:vector size="45" baseType="lpstr">
      <vt:lpstr>Module</vt:lpstr>
      <vt:lpstr>   </vt:lpstr>
      <vt:lpstr>SOMMAIRE</vt:lpstr>
      <vt:lpstr>Nos objectifs :</vt:lpstr>
      <vt:lpstr>Organisation de l’année en CIT</vt:lpstr>
      <vt:lpstr>Organisation de l’année</vt:lpstr>
      <vt:lpstr>Activités starter</vt:lpstr>
      <vt:lpstr>Activités starter</vt:lpstr>
      <vt:lpstr>Etude de cas : le vélo à assistance électrique</vt:lpstr>
      <vt:lpstr>Etude de cas : le vélo à assistance électrique</vt:lpstr>
      <vt:lpstr>Etude de cas 1 : VAE</vt:lpstr>
      <vt:lpstr>VAE PHASE 1 : OBSERVATION</vt:lpstr>
      <vt:lpstr>VAE PHASE 1 : OBSERVATION</vt:lpstr>
      <vt:lpstr>VAE PHASE 1 : OBSERVATION</vt:lpstr>
      <vt:lpstr>VAE PHASE 1 : OBSERVATION</vt:lpstr>
      <vt:lpstr>VAE PHASE 1 : OBSERVATION</vt:lpstr>
      <vt:lpstr>VAE PHASE 1 : OBSERVATION</vt:lpstr>
      <vt:lpstr>VAE PHASE 1 : OBSERVATION</vt:lpstr>
      <vt:lpstr>VAE PHASE 2 : BREVETS - NORMES</vt:lpstr>
      <vt:lpstr>VAE PHASE 2 : BREVETS - NORMES</vt:lpstr>
      <vt:lpstr>VAE PHASE 2 : BREVETS - NORMES</vt:lpstr>
      <vt:lpstr>VAE PHASE 2 : BREVETS - NORMES</vt:lpstr>
      <vt:lpstr>VAE PHASE 2 : BREVETS - NORMES</vt:lpstr>
      <vt:lpstr>VAE PHASE 3 : RECHERCHES - ANALYSE</vt:lpstr>
      <vt:lpstr>VAE PHASE 3 : RECHERCHES - ANALYSE</vt:lpstr>
      <vt:lpstr>VAE PHASE 3 : RECHERCHES - ANALYSE</vt:lpstr>
      <vt:lpstr>VAE PHASE 3 : RECHERCHES - ANALYSE</vt:lpstr>
      <vt:lpstr>VAE PHASE 3 : RECHERCHES - ANALYSE</vt:lpstr>
      <vt:lpstr>JEU DE CARTE - Lycée Marc Bloch Fabrice TRAISSARD</vt:lpstr>
      <vt:lpstr>JEU DE CARTE - Lycée Marc Bloch Fabrice TRAISSARD</vt:lpstr>
      <vt:lpstr>VAE PHASE 4 : RECHERCHE </vt:lpstr>
      <vt:lpstr>VAE PHASE 4 : RECHERCHE </vt:lpstr>
      <vt:lpstr>VAE PHASE 4 : RECHERCHE </vt:lpstr>
      <vt:lpstr>VAE PHASE 4 : RECHERCHE </vt:lpstr>
      <vt:lpstr>VAE PHASE 4 : RECHERCHE </vt:lpstr>
      <vt:lpstr>Diapositive 35</vt:lpstr>
      <vt:lpstr>VAE PHASE 5 : EXPERIMENTATION</vt:lpstr>
      <vt:lpstr>VAE PHASE 5 : EXPERIMENTATION</vt:lpstr>
      <vt:lpstr>VAE PHASE 5 : EXPERIMENTATION</vt:lpstr>
      <vt:lpstr>VAE PHASE 5 : EXPERIMENTATION</vt:lpstr>
      <vt:lpstr>VAE PHASE 5 : EXPERIMENTATION</vt:lpstr>
      <vt:lpstr>Diapositive 41</vt:lpstr>
      <vt:lpstr>VAE PHASE 5 : EXPERIMENTATION</vt:lpstr>
      <vt:lpstr>VAE PHASE 5 : EXPERIMENTATION</vt:lpstr>
      <vt:lpstr>VAE PHASE 5 : EXPERIMENTATION</vt:lpstr>
    </vt:vector>
  </TitlesOfParts>
  <Company>xx</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Création et Innovation Technologiques 2010 - 2011</dc:title>
  <dc:creator>Nathalie</dc:creator>
  <cp:lastModifiedBy>Nathalie</cp:lastModifiedBy>
  <cp:revision>41</cp:revision>
  <dcterms:created xsi:type="dcterms:W3CDTF">2011-06-19T07:29:19Z</dcterms:created>
  <dcterms:modified xsi:type="dcterms:W3CDTF">2011-09-11T17:11:12Z</dcterms:modified>
</cp:coreProperties>
</file>