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E98BB-C7A1-4899-A42A-4C39CF44413D}" type="datetimeFigureOut">
              <a:rPr lang="fr-FR" smtClean="0"/>
              <a:pPr/>
              <a:t>11/09/2011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AC96-2473-4FD4-A328-8400A333CD9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Étude de cas en SI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933056"/>
            <a:ext cx="259228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835696" y="2708920"/>
            <a:ext cx="547260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Activités en travaux dirigés</a:t>
            </a:r>
          </a:p>
        </p:txBody>
      </p:sp>
      <p:sp>
        <p:nvSpPr>
          <p:cNvPr id="17" name="AutoShape 77"/>
          <p:cNvSpPr>
            <a:spLocks noChangeArrowheads="1"/>
          </p:cNvSpPr>
          <p:nvPr/>
        </p:nvSpPr>
        <p:spPr bwMode="auto">
          <a:xfrm>
            <a:off x="827584" y="6237312"/>
            <a:ext cx="1587500" cy="476250"/>
          </a:xfrm>
          <a:prstGeom prst="roundRect">
            <a:avLst>
              <a:gd name="adj" fmla="val 16667"/>
            </a:avLst>
          </a:prstGeom>
          <a:solidFill>
            <a:srgbClr val="FFFFFF">
              <a:lumMod val="5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Opérationnalisation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des savoirs</a:t>
            </a:r>
          </a:p>
        </p:txBody>
      </p:sp>
      <p:sp>
        <p:nvSpPr>
          <p:cNvPr id="23" name="Line 76"/>
          <p:cNvSpPr>
            <a:spLocks noChangeShapeType="1"/>
          </p:cNvSpPr>
          <p:nvPr/>
        </p:nvSpPr>
        <p:spPr bwMode="auto">
          <a:xfrm>
            <a:off x="539552" y="6453336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779912" y="3789040"/>
            <a:ext cx="4536504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Compte-rendu d’investigation sous forme écrite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Étude de cas en SI</a:t>
            </a:r>
            <a:endParaRPr lang="fr-FR" u="sng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/>
              <a:t>Une problématique : </a:t>
            </a:r>
            <a:r>
              <a:rPr lang="fr-FR" b="1" dirty="0" smtClean="0"/>
              <a:t>Se déplacer à moindre effort</a:t>
            </a:r>
          </a:p>
          <a:p>
            <a:pPr algn="just"/>
            <a:r>
              <a:rPr lang="fr-FR" sz="2400" dirty="0" smtClean="0"/>
              <a:t>Une thématique : </a:t>
            </a:r>
            <a:r>
              <a:rPr lang="fr-FR" b="1" dirty="0" smtClean="0"/>
              <a:t>Sport / Santé</a:t>
            </a:r>
          </a:p>
          <a:p>
            <a:pPr algn="just"/>
            <a:r>
              <a:rPr lang="fr-FR" sz="2400" dirty="0" smtClean="0"/>
              <a:t>Des supports dédiés :</a:t>
            </a:r>
          </a:p>
          <a:p>
            <a:pPr lvl="1" algn="just"/>
            <a:r>
              <a:rPr lang="fr-FR" dirty="0" smtClean="0"/>
              <a:t>le Vélo à Assistance Électrique</a:t>
            </a:r>
          </a:p>
          <a:p>
            <a:pPr lvl="1" algn="just"/>
            <a:r>
              <a:rPr lang="fr-FR" dirty="0" smtClean="0"/>
              <a:t>l’E-skate</a:t>
            </a:r>
          </a:p>
          <a:p>
            <a:pPr lvl="1" algn="just"/>
            <a:r>
              <a:rPr lang="fr-FR" dirty="0" smtClean="0"/>
              <a:t>le </a:t>
            </a:r>
            <a:r>
              <a:rPr lang="fr-FR" dirty="0" err="1" smtClean="0"/>
              <a:t>Gyropode</a:t>
            </a:r>
            <a:endParaRPr lang="fr-FR" dirty="0" smtClean="0"/>
          </a:p>
          <a:p>
            <a:pPr lvl="1" algn="just"/>
            <a:r>
              <a:rPr lang="fr-FR" dirty="0" smtClean="0"/>
              <a:t>…</a:t>
            </a:r>
          </a:p>
        </p:txBody>
      </p:sp>
      <p:pic>
        <p:nvPicPr>
          <p:cNvPr id="27" name="Image 26" descr="http://www.velo-electrique.com/Images/excelsior/exr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312876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velovolt.fr/IMG/arton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869160"/>
            <a:ext cx="2913534" cy="1531034"/>
          </a:xfrm>
          <a:prstGeom prst="rect">
            <a:avLst/>
          </a:prstGeom>
          <a:noFill/>
        </p:spPr>
      </p:pic>
      <p:pic>
        <p:nvPicPr>
          <p:cNvPr id="1030" name="Picture 6" descr="http://www.kdoalacarte.com/uploads/kdos/20081106163912segway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108512"/>
            <a:ext cx="1832992" cy="2749488"/>
          </a:xfrm>
          <a:prstGeom prst="rect">
            <a:avLst/>
          </a:prstGeom>
          <a:noFill/>
        </p:spPr>
      </p:pic>
      <p:pic>
        <p:nvPicPr>
          <p:cNvPr id="31" name="Image 3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16632"/>
            <a:ext cx="10801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fr-FR" u="sng" dirty="0" smtClean="0"/>
              <a:t>Vélo à Assistance Électrique</a:t>
            </a:r>
            <a:br>
              <a:rPr lang="fr-FR" u="sng" dirty="0" smtClean="0"/>
            </a:br>
            <a:r>
              <a:rPr lang="fr-FR" sz="2400" dirty="0" smtClean="0"/>
              <a:t>dans une démarche d’investigation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4" name="AutoShape 77"/>
          <p:cNvSpPr>
            <a:spLocks noChangeArrowheads="1"/>
          </p:cNvSpPr>
          <p:nvPr/>
        </p:nvSpPr>
        <p:spPr bwMode="auto">
          <a:xfrm>
            <a:off x="3962028" y="5877620"/>
            <a:ext cx="1587500" cy="476250"/>
          </a:xfrm>
          <a:prstGeom prst="roundRect">
            <a:avLst>
              <a:gd name="adj" fmla="val 16667"/>
            </a:avLst>
          </a:prstGeom>
          <a:solidFill>
            <a:srgbClr val="FFFFFF">
              <a:lumMod val="5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Opérationnalisation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des savoirs</a:t>
            </a:r>
          </a:p>
        </p:txBody>
      </p:sp>
      <p:sp>
        <p:nvSpPr>
          <p:cNvPr id="55" name="AutoShape 65"/>
          <p:cNvSpPr>
            <a:spLocks noChangeArrowheads="1"/>
          </p:cNvSpPr>
          <p:nvPr/>
        </p:nvSpPr>
        <p:spPr bwMode="auto">
          <a:xfrm>
            <a:off x="3971553" y="3285232"/>
            <a:ext cx="1953096" cy="290513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La formulation d’hypothèses</a:t>
            </a:r>
          </a:p>
        </p:txBody>
      </p:sp>
      <p:sp>
        <p:nvSpPr>
          <p:cNvPr id="56" name="AutoShape 68"/>
          <p:cNvSpPr>
            <a:spLocks noChangeArrowheads="1"/>
          </p:cNvSpPr>
          <p:nvPr/>
        </p:nvSpPr>
        <p:spPr bwMode="auto">
          <a:xfrm>
            <a:off x="3923928" y="3717032"/>
            <a:ext cx="2000721" cy="477838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La résolution de problèmes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Investigation - expérience</a:t>
            </a:r>
          </a:p>
        </p:txBody>
      </p:sp>
      <p:sp>
        <p:nvSpPr>
          <p:cNvPr id="57" name="AutoShape 71"/>
          <p:cNvSpPr>
            <a:spLocks noChangeArrowheads="1"/>
          </p:cNvSpPr>
          <p:nvPr/>
        </p:nvSpPr>
        <p:spPr bwMode="auto">
          <a:xfrm>
            <a:off x="3971553" y="4367907"/>
            <a:ext cx="1647825" cy="28892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Échanges argumentés</a:t>
            </a:r>
          </a:p>
        </p:txBody>
      </p:sp>
      <p:sp>
        <p:nvSpPr>
          <p:cNvPr id="58" name="AutoShape 74"/>
          <p:cNvSpPr>
            <a:spLocks noChangeArrowheads="1"/>
          </p:cNvSpPr>
          <p:nvPr/>
        </p:nvSpPr>
        <p:spPr bwMode="auto">
          <a:xfrm>
            <a:off x="3962028" y="4942582"/>
            <a:ext cx="1601788" cy="465138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 structuration des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connaissances</a:t>
            </a:r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501653" y="2350195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3260353" y="2005707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3692153" y="2150170"/>
            <a:ext cx="288925" cy="0"/>
          </a:xfrm>
          <a:prstGeom prst="line">
            <a:avLst/>
          </a:prstGeom>
          <a:noFill/>
          <a:ln w="38100">
            <a:solidFill>
              <a:srgbClr val="DDDDDD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AutoShape 58"/>
          <p:cNvSpPr>
            <a:spLocks noChangeArrowheads="1"/>
          </p:cNvSpPr>
          <p:nvPr/>
        </p:nvSpPr>
        <p:spPr bwMode="auto">
          <a:xfrm>
            <a:off x="3971553" y="1989832"/>
            <a:ext cx="1649413" cy="277813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 situation problème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3260354" y="2744589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76" name="AutoShape 62"/>
          <p:cNvSpPr>
            <a:spLocks noChangeArrowheads="1"/>
          </p:cNvSpPr>
          <p:nvPr/>
        </p:nvSpPr>
        <p:spPr bwMode="auto">
          <a:xfrm>
            <a:off x="3971554" y="2823964"/>
            <a:ext cx="1952625" cy="288925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Appropriation du problème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3260353" y="3197920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5" name="Line 64"/>
          <p:cNvSpPr>
            <a:spLocks noChangeShapeType="1"/>
          </p:cNvSpPr>
          <p:nvPr/>
        </p:nvSpPr>
        <p:spPr bwMode="auto">
          <a:xfrm>
            <a:off x="3692153" y="3428107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3260353" y="3774182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7" name="Line 67"/>
          <p:cNvSpPr>
            <a:spLocks noChangeShapeType="1"/>
          </p:cNvSpPr>
          <p:nvPr/>
        </p:nvSpPr>
        <p:spPr bwMode="auto">
          <a:xfrm>
            <a:off x="3692153" y="3932932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3260353" y="4279007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69" name="Line 70"/>
          <p:cNvSpPr>
            <a:spLocks noChangeShapeType="1"/>
          </p:cNvSpPr>
          <p:nvPr/>
        </p:nvSpPr>
        <p:spPr bwMode="auto">
          <a:xfrm>
            <a:off x="3692153" y="4437757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3260353" y="5014020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1" name="Line 73"/>
          <p:cNvSpPr>
            <a:spLocks noChangeShapeType="1"/>
          </p:cNvSpPr>
          <p:nvPr/>
        </p:nvSpPr>
        <p:spPr bwMode="auto">
          <a:xfrm>
            <a:off x="3692153" y="5155307"/>
            <a:ext cx="288925" cy="0"/>
          </a:xfrm>
          <a:prstGeom prst="line">
            <a:avLst/>
          </a:prstGeom>
          <a:noFill/>
          <a:ln w="38100">
            <a:solidFill>
              <a:srgbClr val="DDDDDD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3260353" y="5863332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73" name="Line 76"/>
          <p:cNvSpPr>
            <a:spLocks noChangeShapeType="1"/>
          </p:cNvSpPr>
          <p:nvPr/>
        </p:nvSpPr>
        <p:spPr bwMode="auto">
          <a:xfrm>
            <a:off x="3692153" y="6022082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Line 59"/>
          <p:cNvSpPr>
            <a:spLocks noChangeShapeType="1"/>
          </p:cNvSpPr>
          <p:nvPr/>
        </p:nvSpPr>
        <p:spPr bwMode="auto">
          <a:xfrm>
            <a:off x="3692153" y="2964557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61" name="Line 57"/>
          <p:cNvSpPr>
            <a:spLocks noChangeShapeType="1"/>
          </p:cNvSpPr>
          <p:nvPr/>
        </p:nvSpPr>
        <p:spPr bwMode="auto">
          <a:xfrm>
            <a:off x="539304" y="2565351"/>
            <a:ext cx="288925" cy="0"/>
          </a:xfrm>
          <a:prstGeom prst="line">
            <a:avLst/>
          </a:prstGeom>
          <a:noFill/>
          <a:ln w="38100">
            <a:solidFill>
              <a:srgbClr val="DDDDDD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AutoShape 58"/>
          <p:cNvSpPr>
            <a:spLocks noChangeArrowheads="1"/>
          </p:cNvSpPr>
          <p:nvPr/>
        </p:nvSpPr>
        <p:spPr bwMode="auto">
          <a:xfrm>
            <a:off x="827584" y="2420888"/>
            <a:ext cx="1649413" cy="277813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 situation problème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6" name="ZoneTexte 25"/>
          <p:cNvSpPr txBox="1"/>
          <p:nvPr/>
        </p:nvSpPr>
        <p:spPr>
          <a:xfrm rot="21002957">
            <a:off x="1657178" y="2829112"/>
            <a:ext cx="6624736" cy="26776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Quelques contradictions à mettre en évidence :</a:t>
            </a:r>
          </a:p>
          <a:p>
            <a:pPr algn="ctr"/>
            <a:endParaRPr lang="fr-FR" sz="2400" b="1" dirty="0" smtClean="0"/>
          </a:p>
          <a:p>
            <a:pPr algn="ctr">
              <a:buFontTx/>
              <a:buChar char="-"/>
            </a:pPr>
            <a:r>
              <a:rPr lang="fr-FR" sz="2400" dirty="0" smtClean="0"/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Ce n’est pas un vélomoteur, </a:t>
            </a:r>
          </a:p>
          <a:p>
            <a:pPr algn="ctr"/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mais ce n’est plus vraiment un vélo !</a:t>
            </a:r>
          </a:p>
          <a:p>
            <a:pPr algn="ctr"/>
            <a:endParaRPr lang="fr-FR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fr-FR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Pour être assisté, il faut fournir </a:t>
            </a:r>
          </a:p>
          <a:p>
            <a:pPr algn="ctr"/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malgré tout un effort physique !</a:t>
            </a:r>
            <a:endParaRPr lang="fr-FR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18" name="AutoShape 62"/>
          <p:cNvSpPr>
            <a:spLocks noChangeArrowheads="1"/>
          </p:cNvSpPr>
          <p:nvPr/>
        </p:nvSpPr>
        <p:spPr bwMode="auto">
          <a:xfrm>
            <a:off x="827584" y="3284537"/>
            <a:ext cx="1952625" cy="288925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Appropriation du problème</a:t>
            </a:r>
          </a:p>
        </p:txBody>
      </p:sp>
      <p:sp>
        <p:nvSpPr>
          <p:cNvPr id="19" name="Line 59"/>
          <p:cNvSpPr>
            <a:spLocks noChangeShapeType="1"/>
          </p:cNvSpPr>
          <p:nvPr/>
        </p:nvSpPr>
        <p:spPr bwMode="auto">
          <a:xfrm>
            <a:off x="548183" y="3425130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71600" y="1484784"/>
            <a:ext cx="496855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élèves débattent et remplissent une fiche « pronostic »</a:t>
            </a:r>
          </a:p>
        </p:txBody>
      </p:sp>
      <p:sp>
        <p:nvSpPr>
          <p:cNvPr id="21" name="AutoShape 65"/>
          <p:cNvSpPr>
            <a:spLocks noChangeArrowheads="1"/>
          </p:cNvSpPr>
          <p:nvPr/>
        </p:nvSpPr>
        <p:spPr bwMode="auto">
          <a:xfrm>
            <a:off x="827584" y="3717032"/>
            <a:ext cx="1953096" cy="290513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La formulation d’hypothèses</a:t>
            </a:r>
          </a:p>
        </p:txBody>
      </p:sp>
      <p:sp>
        <p:nvSpPr>
          <p:cNvPr id="22" name="Line 64"/>
          <p:cNvSpPr>
            <a:spLocks noChangeShapeType="1"/>
          </p:cNvSpPr>
          <p:nvPr/>
        </p:nvSpPr>
        <p:spPr bwMode="auto">
          <a:xfrm>
            <a:off x="548184" y="3859907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554712"/>
            <a:ext cx="5834919" cy="40275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971600" y="1412776"/>
            <a:ext cx="583264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élèves réalisent une activité de recherche documentaire et d’observation</a:t>
            </a:r>
          </a:p>
        </p:txBody>
      </p:sp>
      <p:sp>
        <p:nvSpPr>
          <p:cNvPr id="17" name="AutoShape 68"/>
          <p:cNvSpPr>
            <a:spLocks noChangeArrowheads="1"/>
          </p:cNvSpPr>
          <p:nvPr/>
        </p:nvSpPr>
        <p:spPr bwMode="auto">
          <a:xfrm>
            <a:off x="755576" y="4221088"/>
            <a:ext cx="2000721" cy="477838"/>
          </a:xfrm>
          <a:prstGeom prst="roundRect">
            <a:avLst>
              <a:gd name="adj" fmla="val 16667"/>
            </a:avLst>
          </a:prstGeom>
          <a:solidFill>
            <a:srgbClr val="2D2D8A">
              <a:lumMod val="60000"/>
              <a:lumOff val="40000"/>
            </a:srgbClr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La résolution de problèmes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Investigation - expérience</a:t>
            </a:r>
          </a:p>
        </p:txBody>
      </p:sp>
      <p:sp>
        <p:nvSpPr>
          <p:cNvPr id="23" name="Line 67"/>
          <p:cNvSpPr>
            <a:spLocks noChangeShapeType="1"/>
          </p:cNvSpPr>
          <p:nvPr/>
        </p:nvSpPr>
        <p:spPr bwMode="auto">
          <a:xfrm>
            <a:off x="523801" y="4436988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492896"/>
            <a:ext cx="4608512" cy="377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564904"/>
            <a:ext cx="2962880" cy="4131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068960"/>
            <a:ext cx="5101693" cy="368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187624" y="1700808"/>
            <a:ext cx="496855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élèves rendent compte (oral) de leur résultat d’investigation</a:t>
            </a:r>
          </a:p>
        </p:txBody>
      </p:sp>
      <p:sp>
        <p:nvSpPr>
          <p:cNvPr id="16" name="AutoShape 71"/>
          <p:cNvSpPr>
            <a:spLocks noChangeArrowheads="1"/>
          </p:cNvSpPr>
          <p:nvPr/>
        </p:nvSpPr>
        <p:spPr bwMode="auto">
          <a:xfrm>
            <a:off x="837109" y="4870549"/>
            <a:ext cx="1647825" cy="28892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Échanges argumentés</a:t>
            </a:r>
          </a:p>
        </p:txBody>
      </p:sp>
      <p:sp>
        <p:nvSpPr>
          <p:cNvPr id="18" name="AutoShape 74"/>
          <p:cNvSpPr>
            <a:spLocks noChangeArrowheads="1"/>
          </p:cNvSpPr>
          <p:nvPr/>
        </p:nvSpPr>
        <p:spPr bwMode="auto">
          <a:xfrm>
            <a:off x="827584" y="5445224"/>
            <a:ext cx="1601788" cy="465138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 structuration des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connaissances</a:t>
            </a:r>
          </a:p>
        </p:txBody>
      </p:sp>
      <p:sp>
        <p:nvSpPr>
          <p:cNvPr id="19" name="Line 70"/>
          <p:cNvSpPr>
            <a:spLocks noChangeShapeType="1"/>
          </p:cNvSpPr>
          <p:nvPr/>
        </p:nvSpPr>
        <p:spPr bwMode="auto">
          <a:xfrm>
            <a:off x="557709" y="4940399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Line 73"/>
          <p:cNvSpPr>
            <a:spLocks noChangeShapeType="1"/>
          </p:cNvSpPr>
          <p:nvPr/>
        </p:nvSpPr>
        <p:spPr bwMode="auto">
          <a:xfrm>
            <a:off x="557709" y="5657949"/>
            <a:ext cx="288925" cy="0"/>
          </a:xfrm>
          <a:prstGeom prst="line">
            <a:avLst/>
          </a:prstGeom>
          <a:noFill/>
          <a:ln w="38100">
            <a:solidFill>
              <a:srgbClr val="DDDDDD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131840" y="3013501"/>
            <a:ext cx="496855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L’enseignant valide/corrige et met en valeur 3 grands axes d’investigation :</a:t>
            </a:r>
          </a:p>
        </p:txBody>
      </p:sp>
      <p:sp>
        <p:nvSpPr>
          <p:cNvPr id="24" name="Légende encadrée 1 23"/>
          <p:cNvSpPr/>
          <p:nvPr/>
        </p:nvSpPr>
        <p:spPr>
          <a:xfrm>
            <a:off x="6300192" y="4509120"/>
            <a:ext cx="1224136" cy="648072"/>
          </a:xfrm>
          <a:prstGeom prst="borderCallout1">
            <a:avLst>
              <a:gd name="adj1" fmla="val 24394"/>
              <a:gd name="adj2" fmla="val -11288"/>
              <a:gd name="adj3" fmla="val -96321"/>
              <a:gd name="adj4" fmla="val -2150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Capteur de pédalage</a:t>
            </a:r>
            <a:endParaRPr lang="fr-FR" dirty="0"/>
          </a:p>
        </p:txBody>
      </p:sp>
      <p:sp>
        <p:nvSpPr>
          <p:cNvPr id="25" name="Légende encadrée 1 24"/>
          <p:cNvSpPr/>
          <p:nvPr/>
        </p:nvSpPr>
        <p:spPr>
          <a:xfrm>
            <a:off x="5724128" y="5229200"/>
            <a:ext cx="1224136" cy="648072"/>
          </a:xfrm>
          <a:prstGeom prst="borderCallout1">
            <a:avLst>
              <a:gd name="adj1" fmla="val 20161"/>
              <a:gd name="adj2" fmla="val -4566"/>
              <a:gd name="adj3" fmla="val -204965"/>
              <a:gd name="adj4" fmla="val -2524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Moteur</a:t>
            </a:r>
            <a:endParaRPr lang="fr-FR" dirty="0"/>
          </a:p>
        </p:txBody>
      </p:sp>
      <p:sp>
        <p:nvSpPr>
          <p:cNvPr id="26" name="Légende encadrée 1 25"/>
          <p:cNvSpPr/>
          <p:nvPr/>
        </p:nvSpPr>
        <p:spPr>
          <a:xfrm>
            <a:off x="5220072" y="5949280"/>
            <a:ext cx="1224136" cy="648072"/>
          </a:xfrm>
          <a:prstGeom prst="borderCallout1">
            <a:avLst>
              <a:gd name="adj1" fmla="val 24394"/>
              <a:gd name="adj2" fmla="val -6059"/>
              <a:gd name="adj3" fmla="val -322074"/>
              <a:gd name="adj4" fmla="val -3943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Batterie</a:t>
            </a:r>
            <a:endParaRPr lang="fr-FR" dirty="0"/>
          </a:p>
        </p:txBody>
      </p:sp>
      <p:grpSp>
        <p:nvGrpSpPr>
          <p:cNvPr id="31" name="Groupe 30"/>
          <p:cNvGrpSpPr/>
          <p:nvPr/>
        </p:nvGrpSpPr>
        <p:grpSpPr>
          <a:xfrm>
            <a:off x="523801" y="4221088"/>
            <a:ext cx="3184103" cy="1584176"/>
            <a:chOff x="523801" y="4221088"/>
            <a:chExt cx="3184103" cy="1584176"/>
          </a:xfrm>
        </p:grpSpPr>
        <p:grpSp>
          <p:nvGrpSpPr>
            <p:cNvPr id="29" name="Groupe 28"/>
            <p:cNvGrpSpPr/>
            <p:nvPr/>
          </p:nvGrpSpPr>
          <p:grpSpPr>
            <a:xfrm>
              <a:off x="523801" y="4221088"/>
              <a:ext cx="2232496" cy="477838"/>
              <a:chOff x="523801" y="4221088"/>
              <a:chExt cx="2232496" cy="477838"/>
            </a:xfrm>
          </p:grpSpPr>
          <p:sp>
            <p:nvSpPr>
              <p:cNvPr id="27" name="AutoShape 68"/>
              <p:cNvSpPr>
                <a:spLocks noChangeArrowheads="1"/>
              </p:cNvSpPr>
              <p:nvPr/>
            </p:nvSpPr>
            <p:spPr bwMode="auto">
              <a:xfrm>
                <a:off x="755576" y="4221088"/>
                <a:ext cx="2000721" cy="477838"/>
              </a:xfrm>
              <a:prstGeom prst="roundRect">
                <a:avLst>
                  <a:gd name="adj" fmla="val 16667"/>
                </a:avLst>
              </a:prstGeom>
              <a:solidFill>
                <a:srgbClr val="2D2D8A">
                  <a:lumMod val="60000"/>
                  <a:lumOff val="40000"/>
                </a:srgbClr>
              </a:solidFill>
              <a:ln w="9525" algn="ctr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La résolution de problèmes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1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rPr>
                  <a:t>Investigation - expérience</a:t>
                </a:r>
              </a:p>
            </p:txBody>
          </p:sp>
          <p:sp>
            <p:nvSpPr>
              <p:cNvPr id="28" name="Line 67"/>
              <p:cNvSpPr>
                <a:spLocks noChangeShapeType="1"/>
              </p:cNvSpPr>
              <p:nvPr/>
            </p:nvSpPr>
            <p:spPr bwMode="auto">
              <a:xfrm>
                <a:off x="523801" y="4436988"/>
                <a:ext cx="288925" cy="0"/>
              </a:xfrm>
              <a:prstGeom prst="line">
                <a:avLst/>
              </a:prstGeom>
              <a:noFill/>
              <a:ln w="38100">
                <a:solidFill>
                  <a:srgbClr val="5F5F5F"/>
                </a:solidFill>
                <a:round/>
                <a:headEnd type="oval" w="med" len="med"/>
                <a:tailEnd type="triangle" w="med" len="med"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0" name="Flèche courbée vers le haut 29"/>
            <p:cNvSpPr/>
            <p:nvPr/>
          </p:nvSpPr>
          <p:spPr>
            <a:xfrm rot="16200000">
              <a:off x="2627784" y="4725144"/>
              <a:ext cx="1440160" cy="72008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187624" y="1700808"/>
            <a:ext cx="576064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élèves réalisent des expérimentations autour des 3 grands axes</a:t>
            </a:r>
          </a:p>
        </p:txBody>
      </p:sp>
      <p:grpSp>
        <p:nvGrpSpPr>
          <p:cNvPr id="3" name="Groupe 28"/>
          <p:cNvGrpSpPr/>
          <p:nvPr/>
        </p:nvGrpSpPr>
        <p:grpSpPr>
          <a:xfrm>
            <a:off x="523801" y="4221088"/>
            <a:ext cx="2232496" cy="477838"/>
            <a:chOff x="523801" y="4221088"/>
            <a:chExt cx="2232496" cy="477838"/>
          </a:xfrm>
        </p:grpSpPr>
        <p:sp>
          <p:nvSpPr>
            <p:cNvPr id="27" name="AutoShape 68"/>
            <p:cNvSpPr>
              <a:spLocks noChangeArrowheads="1"/>
            </p:cNvSpPr>
            <p:nvPr/>
          </p:nvSpPr>
          <p:spPr bwMode="auto">
            <a:xfrm>
              <a:off x="755576" y="4221088"/>
              <a:ext cx="2000721" cy="477838"/>
            </a:xfrm>
            <a:prstGeom prst="roundRect">
              <a:avLst>
                <a:gd name="adj" fmla="val 16667"/>
              </a:avLst>
            </a:prstGeom>
            <a:solidFill>
              <a:srgbClr val="2D2D8A">
                <a:lumMod val="60000"/>
                <a:lumOff val="40000"/>
              </a:srgbClr>
            </a:solidFill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La résolution de problèmes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Investigation - expérience</a:t>
              </a:r>
            </a:p>
          </p:txBody>
        </p:sp>
        <p:sp>
          <p:nvSpPr>
            <p:cNvPr id="28" name="Line 67"/>
            <p:cNvSpPr>
              <a:spLocks noChangeShapeType="1"/>
            </p:cNvSpPr>
            <p:nvPr/>
          </p:nvSpPr>
          <p:spPr bwMode="auto">
            <a:xfrm>
              <a:off x="523801" y="4436988"/>
              <a:ext cx="288925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round/>
              <a:headEnd type="oval" w="med" len="med"/>
              <a:tailEnd type="triangle" w="med" len="med"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708920"/>
            <a:ext cx="3170734" cy="391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068960"/>
            <a:ext cx="46386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852936"/>
            <a:ext cx="47720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068960"/>
            <a:ext cx="46386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Explosion 1 28"/>
          <p:cNvSpPr/>
          <p:nvPr/>
        </p:nvSpPr>
        <p:spPr>
          <a:xfrm>
            <a:off x="4355976" y="2708920"/>
            <a:ext cx="4104456" cy="3789040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Maquette dédiée au principe physique mis en jeu !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Vélo à Assistance Électrique</a:t>
            </a:r>
            <a:endParaRPr lang="fr-FR" u="sng" dirty="0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 flipH="1">
            <a:off x="348804" y="2765376"/>
            <a:ext cx="0" cy="3887787"/>
          </a:xfrm>
          <a:prstGeom prst="line">
            <a:avLst/>
          </a:prstGeom>
          <a:noFill/>
          <a:ln w="19050">
            <a:solidFill>
              <a:srgbClr val="5F5F5F"/>
            </a:solidFill>
            <a:round/>
            <a:headEnd type="oval" w="med" len="med"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Oval 56"/>
          <p:cNvSpPr>
            <a:spLocks noChangeArrowheads="1"/>
          </p:cNvSpPr>
          <p:nvPr/>
        </p:nvSpPr>
        <p:spPr bwMode="auto">
          <a:xfrm>
            <a:off x="107504" y="2420888"/>
            <a:ext cx="431800" cy="360363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1</a:t>
            </a:r>
          </a:p>
        </p:txBody>
      </p:sp>
      <p:sp>
        <p:nvSpPr>
          <p:cNvPr id="75" name="Oval 61"/>
          <p:cNvSpPr>
            <a:spLocks noChangeArrowheads="1"/>
          </p:cNvSpPr>
          <p:nvPr/>
        </p:nvSpPr>
        <p:spPr bwMode="auto">
          <a:xfrm>
            <a:off x="107505" y="3159770"/>
            <a:ext cx="431800" cy="368300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2</a:t>
            </a:r>
          </a:p>
        </p:txBody>
      </p:sp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107504" y="3613101"/>
            <a:ext cx="431800" cy="390525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3</a:t>
            </a:r>
          </a:p>
        </p:txBody>
      </p:sp>
      <p:sp>
        <p:nvSpPr>
          <p:cNvPr id="66" name="Oval 66"/>
          <p:cNvSpPr>
            <a:spLocks noChangeArrowheads="1"/>
          </p:cNvSpPr>
          <p:nvPr/>
        </p:nvSpPr>
        <p:spPr bwMode="auto">
          <a:xfrm>
            <a:off x="107504" y="4189363"/>
            <a:ext cx="431800" cy="388938"/>
          </a:xfrm>
          <a:prstGeom prst="ellipse">
            <a:avLst/>
          </a:prstGeom>
          <a:solidFill>
            <a:srgbClr val="2D2D8A">
              <a:lumMod val="60000"/>
              <a:lumOff val="4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4</a:t>
            </a:r>
          </a:p>
        </p:txBody>
      </p:sp>
      <p:sp>
        <p:nvSpPr>
          <p:cNvPr id="68" name="Oval 69"/>
          <p:cNvSpPr>
            <a:spLocks noChangeArrowheads="1"/>
          </p:cNvSpPr>
          <p:nvPr/>
        </p:nvSpPr>
        <p:spPr bwMode="auto">
          <a:xfrm>
            <a:off x="107504" y="4694188"/>
            <a:ext cx="431800" cy="388938"/>
          </a:xfrm>
          <a:prstGeom prst="ellipse">
            <a:avLst/>
          </a:prstGeom>
          <a:solidFill>
            <a:srgbClr val="333399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5 </a:t>
            </a:r>
          </a:p>
        </p:txBody>
      </p:sp>
      <p:sp>
        <p:nvSpPr>
          <p:cNvPr id="70" name="Oval 72"/>
          <p:cNvSpPr>
            <a:spLocks noChangeArrowheads="1"/>
          </p:cNvSpPr>
          <p:nvPr/>
        </p:nvSpPr>
        <p:spPr bwMode="auto">
          <a:xfrm>
            <a:off x="107504" y="5429201"/>
            <a:ext cx="431800" cy="360362"/>
          </a:xfrm>
          <a:prstGeom prst="ellipse">
            <a:avLst/>
          </a:prstGeom>
          <a:solidFill>
            <a:srgbClr val="EAEAEA"/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6</a:t>
            </a: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107504" y="6278513"/>
            <a:ext cx="431800" cy="388938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algn="ctr">
            <a:solidFill>
              <a:srgbClr val="5F5F5F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</a:rPr>
              <a:t>7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187624" y="1700808"/>
            <a:ext cx="496855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Les élèves rendent compte (oral) de leur résultat d’investigation</a:t>
            </a:r>
          </a:p>
        </p:txBody>
      </p:sp>
      <p:sp>
        <p:nvSpPr>
          <p:cNvPr id="16" name="AutoShape 71"/>
          <p:cNvSpPr>
            <a:spLocks noChangeArrowheads="1"/>
          </p:cNvSpPr>
          <p:nvPr/>
        </p:nvSpPr>
        <p:spPr bwMode="auto">
          <a:xfrm>
            <a:off x="837109" y="4870549"/>
            <a:ext cx="1647825" cy="288925"/>
          </a:xfrm>
          <a:prstGeom prst="roundRect">
            <a:avLst>
              <a:gd name="adj" fmla="val 16667"/>
            </a:avLst>
          </a:prstGeom>
          <a:solidFill>
            <a:srgbClr val="333399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Échanges argumentés</a:t>
            </a:r>
          </a:p>
        </p:txBody>
      </p:sp>
      <p:sp>
        <p:nvSpPr>
          <p:cNvPr id="18" name="AutoShape 74"/>
          <p:cNvSpPr>
            <a:spLocks noChangeArrowheads="1"/>
          </p:cNvSpPr>
          <p:nvPr/>
        </p:nvSpPr>
        <p:spPr bwMode="auto">
          <a:xfrm>
            <a:off x="827584" y="5445224"/>
            <a:ext cx="1601788" cy="465138"/>
          </a:xfrm>
          <a:prstGeom prst="roundRect">
            <a:avLst>
              <a:gd name="adj" fmla="val 16667"/>
            </a:avLst>
          </a:prstGeom>
          <a:solidFill>
            <a:srgbClr val="EAEAEA"/>
          </a:solidFill>
          <a:ln w="9525" algn="ctr">
            <a:noFill/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La structuration des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 connaissances</a:t>
            </a:r>
          </a:p>
        </p:txBody>
      </p:sp>
      <p:sp>
        <p:nvSpPr>
          <p:cNvPr id="19" name="Line 70"/>
          <p:cNvSpPr>
            <a:spLocks noChangeShapeType="1"/>
          </p:cNvSpPr>
          <p:nvPr/>
        </p:nvSpPr>
        <p:spPr bwMode="auto">
          <a:xfrm>
            <a:off x="557709" y="4940399"/>
            <a:ext cx="288925" cy="0"/>
          </a:xfrm>
          <a:prstGeom prst="line">
            <a:avLst/>
          </a:prstGeom>
          <a:noFill/>
          <a:ln w="38100">
            <a:solidFill>
              <a:srgbClr val="5F5F5F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Line 73"/>
          <p:cNvSpPr>
            <a:spLocks noChangeShapeType="1"/>
          </p:cNvSpPr>
          <p:nvPr/>
        </p:nvSpPr>
        <p:spPr bwMode="auto">
          <a:xfrm>
            <a:off x="557709" y="5657949"/>
            <a:ext cx="288925" cy="0"/>
          </a:xfrm>
          <a:prstGeom prst="line">
            <a:avLst/>
          </a:prstGeom>
          <a:noFill/>
          <a:ln w="38100">
            <a:solidFill>
              <a:srgbClr val="DDDDDD"/>
            </a:solidFill>
            <a:round/>
            <a:headEnd type="oval" w="med" len="med"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203848" y="3140968"/>
            <a:ext cx="5472608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L’enseignant valide/corrige et met en relation les différents supports (E-skate, </a:t>
            </a:r>
            <a:r>
              <a:rPr lang="fr-FR" sz="2400" b="1" dirty="0" err="1" smtClean="0"/>
              <a:t>Gyropode</a:t>
            </a:r>
            <a:r>
              <a:rPr lang="fr-FR" sz="2400" b="1" dirty="0" smtClean="0"/>
              <a:t>, …), leurs similitudes/différences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335</Words>
  <Application>Microsoft Office PowerPoint</Application>
  <PresentationFormat>Affichage à l'écran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Étude de cas en SI</vt:lpstr>
      <vt:lpstr>Étude de cas en SI</vt:lpstr>
      <vt:lpstr>Vélo à Assistance Électrique dans une démarche d’investigation </vt:lpstr>
      <vt:lpstr>Vélo à Assistance Électrique</vt:lpstr>
      <vt:lpstr>Vélo à Assistance Électrique</vt:lpstr>
      <vt:lpstr>Vélo à Assistance Électrique</vt:lpstr>
      <vt:lpstr>Vélo à Assistance Électrique</vt:lpstr>
      <vt:lpstr>Vélo à Assistance Électrique</vt:lpstr>
      <vt:lpstr>Vélo à Assistance Électrique</vt:lpstr>
      <vt:lpstr>Vélo à Assistance Électrique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Papa</dc:creator>
  <cp:lastModifiedBy>Nathalie</cp:lastModifiedBy>
  <cp:revision>15</cp:revision>
  <dcterms:created xsi:type="dcterms:W3CDTF">2011-09-09T20:01:50Z</dcterms:created>
  <dcterms:modified xsi:type="dcterms:W3CDTF">2011-09-11T17:13:05Z</dcterms:modified>
</cp:coreProperties>
</file>