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12"/>
  </p:notesMasterIdLst>
  <p:sldIdLst>
    <p:sldId id="331" r:id="rId5"/>
    <p:sldId id="330" r:id="rId6"/>
    <p:sldId id="332" r:id="rId7"/>
    <p:sldId id="288" r:id="rId8"/>
    <p:sldId id="335" r:id="rId9"/>
    <p:sldId id="333" r:id="rId10"/>
    <p:sldId id="334" r:id="rId11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INISTÈRIEL" id="{0B896E98-F45E-4768-8620-EDDF394BE181}">
          <p14:sldIdLst>
            <p14:sldId id="331"/>
            <p14:sldId id="330"/>
            <p14:sldId id="332"/>
            <p14:sldId id="288"/>
            <p14:sldId id="335"/>
            <p14:sldId id="333"/>
            <p14:sldId id="33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ébastien GAZEAU" initials="SG" lastIdx="1" clrIdx="0">
    <p:extLst>
      <p:ext uri="{19B8F6BF-5375-455C-9EA6-DF929625EA0E}">
        <p15:presenceInfo xmlns:p15="http://schemas.microsoft.com/office/powerpoint/2012/main" userId="Sébastien GAZEA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54"/>
    <p:restoredTop sz="94660"/>
  </p:normalViewPr>
  <p:slideViewPr>
    <p:cSldViewPr showGuides="1">
      <p:cViewPr varScale="1">
        <p:scale>
          <a:sx n="171" d="100"/>
          <a:sy n="171" d="100"/>
        </p:scale>
        <p:origin x="424" y="168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21/01/2022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919897"/>
            <a:ext cx="3240000" cy="9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339502"/>
            <a:ext cx="1991993" cy="178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dirty="0"/>
              <a:t>14/01/2021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IA-IPR SVT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160000"/>
            <a:ext cx="8424000" cy="242756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208982"/>
            <a:ext cx="1043649" cy="93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direction/service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89196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064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direction/service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direction/service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dirty="0"/>
              <a:t>14/10/2021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IA-IPR SVT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359998" y="1836000"/>
            <a:ext cx="8424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E6A25C4-3409-40BE-A7A9-0DB4B6C8B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8AC8-EBE8-4C05-BDAD-EA77A26C8E0E}" type="datetimeFigureOut">
              <a:rPr lang="fr-FR" smtClean="0"/>
              <a:t>21/01/2022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BFE6BC2-7A80-4B4C-B204-4D80D50BF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9146093-F8E0-4231-AAF6-7DFD18396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5A45-94DB-43E4-B62B-C3177C647A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17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 dirty="0"/>
              <a:t>14/10/2021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IA-IPR SVT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99" y="154946"/>
            <a:ext cx="623107" cy="5583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  <p:sldLayoutId id="2147483798" r:id="rId6"/>
    <p:sldLayoutId id="2147483813" r:id="rId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19/01/2022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IA-IPR SVT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06095A4-0766-3840-8EA8-4DA3844654A1}"/>
              </a:ext>
            </a:extLst>
          </p:cNvPr>
          <p:cNvSpPr txBox="1"/>
          <p:nvPr/>
        </p:nvSpPr>
        <p:spPr>
          <a:xfrm>
            <a:off x="683568" y="1563638"/>
            <a:ext cx="784887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</a:pPr>
            <a:r>
              <a:rPr lang="fr-FR" sz="3600" b="1" cap="all" dirty="0">
                <a:solidFill>
                  <a:srgbClr val="000000"/>
                </a:solidFill>
              </a:rPr>
              <a:t>Evaluation des compétences expérimentales en SVT</a:t>
            </a:r>
          </a:p>
          <a:p>
            <a:pPr lvl="0">
              <a:lnSpc>
                <a:spcPct val="90000"/>
              </a:lnSpc>
            </a:pPr>
            <a:endParaRPr lang="fr-FR" sz="2800" b="1" cap="all" dirty="0">
              <a:solidFill>
                <a:srgbClr val="000000"/>
              </a:solidFill>
            </a:endParaRPr>
          </a:p>
          <a:p>
            <a:pPr lvl="0">
              <a:lnSpc>
                <a:spcPct val="90000"/>
              </a:lnSpc>
            </a:pPr>
            <a:r>
              <a:rPr lang="fr-FR" sz="2000" dirty="0">
                <a:solidFill>
                  <a:srgbClr val="000000"/>
                </a:solidFill>
              </a:rPr>
              <a:t>Baccalauréat général, session 2023</a:t>
            </a:r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1547664" y="339502"/>
            <a:ext cx="5832648" cy="576064"/>
          </a:xfrm>
        </p:spPr>
        <p:txBody>
          <a:bodyPr/>
          <a:lstStyle/>
          <a:p>
            <a:pPr algn="ctr"/>
            <a:r>
              <a:rPr lang="fr-FR" sz="2000" dirty="0">
                <a:solidFill>
                  <a:srgbClr val="000000"/>
                </a:solidFill>
              </a:rPr>
              <a:t>UNE ARCHITECTURE COMMUNE EN DEUX PARTIES AVEC UNE ETAPE SPECIFIQUE</a:t>
            </a:r>
            <a:endParaRPr lang="fr-FR" sz="2400" dirty="0">
              <a:solidFill>
                <a:srgbClr val="0070C0"/>
              </a:solidFill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>
          <a:xfrm>
            <a:off x="575556" y="1265357"/>
            <a:ext cx="7992888" cy="3168352"/>
          </a:xfrm>
        </p:spPr>
        <p:txBody>
          <a:bodyPr/>
          <a:lstStyle/>
          <a:p>
            <a:r>
              <a:rPr lang="fr-FR" sz="14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 </a:t>
            </a:r>
            <a:r>
              <a:rPr lang="fr-FR" sz="1600" b="1" dirty="0">
                <a:solidFill>
                  <a:srgbClr val="C00000"/>
                </a:solidFill>
              </a:rPr>
              <a:t>La partie A : Appropriation du contexte et activité pratique</a:t>
            </a:r>
          </a:p>
          <a:p>
            <a:pPr marL="180000" lvl="1" indent="0">
              <a:buNone/>
            </a:pPr>
            <a:r>
              <a:rPr lang="fr-FR" sz="1600" b="1" dirty="0">
                <a:sym typeface="Wingdings" pitchFamily="2" charset="2"/>
              </a:rPr>
              <a:t>Elaborer </a:t>
            </a:r>
            <a:r>
              <a:rPr lang="fr-FR" sz="1600" b="1">
                <a:sym typeface="Wingdings" pitchFamily="2" charset="2"/>
              </a:rPr>
              <a:t>ou s’approprier une </a:t>
            </a:r>
            <a:r>
              <a:rPr lang="fr-FR" sz="1600" b="1"/>
              <a:t>stratégie </a:t>
            </a:r>
            <a:r>
              <a:rPr lang="fr-FR" sz="1600" dirty="0"/>
              <a:t>qui sera suivie et </a:t>
            </a:r>
            <a:r>
              <a:rPr lang="fr-FR" sz="1600" b="1" dirty="0"/>
              <a:t>mettre en œuvre le protocole de l’activité pratique</a:t>
            </a:r>
          </a:p>
          <a:p>
            <a:pPr marL="180000" lvl="1" indent="0">
              <a:buNone/>
            </a:pPr>
            <a:endParaRPr lang="fr-FR" sz="1600" dirty="0"/>
          </a:p>
          <a:p>
            <a:r>
              <a:rPr lang="fr-FR" sz="1600" b="1" dirty="0">
                <a:solidFill>
                  <a:srgbClr val="C00000"/>
                </a:solidFill>
              </a:rPr>
              <a:t>La partie B : Communication et interprétation des résultats, prolongement de la stratégie pour répondre au problème posé</a:t>
            </a:r>
          </a:p>
          <a:p>
            <a:pPr marL="180000" lvl="1" indent="0">
              <a:buNone/>
            </a:pPr>
            <a:r>
              <a:rPr lang="fr-FR" sz="1600" b="1" dirty="0"/>
              <a:t>Communiquer et interpréter les résultats obtenus</a:t>
            </a:r>
            <a:r>
              <a:rPr lang="fr-FR" sz="1600" dirty="0"/>
              <a:t>  au regard éventuellement de ressources complémentaires</a:t>
            </a:r>
          </a:p>
          <a:p>
            <a:pPr marL="180000" lvl="1" indent="0">
              <a:buNone/>
            </a:pPr>
            <a:r>
              <a:rPr lang="fr-FR" sz="1600" b="1" dirty="0"/>
              <a:t>Formuler une conclusion finale</a:t>
            </a:r>
            <a:r>
              <a:rPr lang="fr-FR" sz="1600" dirty="0"/>
              <a:t> intégrant les informations issues des ressources, de l’activité pratique et de la réflexion menée lors de l’</a:t>
            </a:r>
            <a:r>
              <a:rPr lang="fr-FR" sz="1600" dirty="0" err="1"/>
              <a:t>étape</a:t>
            </a:r>
            <a:r>
              <a:rPr lang="fr-FR" sz="1600" dirty="0"/>
              <a:t> spécifique pour statuer sur la résolution du problème posé.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19/01/2022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IA-IPR SVT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2503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D23241-C915-9747-8F2D-40DED4C5C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792048"/>
            <a:ext cx="6642400" cy="432048"/>
          </a:xfrm>
        </p:spPr>
        <p:txBody>
          <a:bodyPr/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fr-FR" sz="2000" dirty="0">
                <a:solidFill>
                  <a:srgbClr val="000000"/>
                </a:solidFill>
                <a:ea typeface="+mn-ea"/>
                <a:cs typeface="+mn-cs"/>
              </a:rPr>
              <a:t>OBJECTIFS DE L’ETAPE SPECIFIQUE</a:t>
            </a:r>
            <a:endParaRPr lang="fr-FR" sz="2000" dirty="0">
              <a:solidFill>
                <a:srgbClr val="0070C0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EAF97F4-E007-B54F-8E10-130B1BF3C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19/01/2022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7E22F15-9072-4C4B-971B-255E2DB75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IA-IPR SVT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6C98E-E7A1-9245-847C-565DFD95B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976DC23-1C77-8448-AA5B-EFA416D6F18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83568" y="1563638"/>
            <a:ext cx="7776864" cy="2448272"/>
          </a:xfrm>
        </p:spPr>
        <p:txBody>
          <a:bodyPr/>
          <a:lstStyle/>
          <a:p>
            <a:r>
              <a:rPr lang="fr-FR" sz="1800" b="1" dirty="0">
                <a:solidFill>
                  <a:srgbClr val="C00000"/>
                </a:solidFill>
              </a:rPr>
              <a:t>Faire preuve d’esprit scientifique et d’esprit critique </a:t>
            </a:r>
          </a:p>
          <a:p>
            <a:pPr>
              <a:buFont typeface="Wingdings" pitchFamily="2" charset="2"/>
              <a:buChar char="Ø"/>
            </a:pPr>
            <a:endParaRPr lang="fr-FR" sz="1800" b="1" dirty="0"/>
          </a:p>
          <a:p>
            <a:r>
              <a:rPr lang="fr-FR" sz="1800" b="1" dirty="0"/>
              <a:t>Prendre de la distance par rapport à la démarche suivie ou envisagée </a:t>
            </a:r>
            <a:r>
              <a:rPr lang="fr-FR" sz="1800" dirty="0"/>
              <a:t>:</a:t>
            </a:r>
          </a:p>
          <a:p>
            <a:r>
              <a:rPr lang="fr-FR" sz="1800" dirty="0"/>
              <a:t>pertinence - complétude  </a:t>
            </a:r>
          </a:p>
          <a:p>
            <a:pPr>
              <a:buFont typeface="Wingdings" pitchFamily="2" charset="2"/>
              <a:buChar char="Ø"/>
            </a:pPr>
            <a:endParaRPr lang="fr-FR" sz="1800" b="1" dirty="0"/>
          </a:p>
          <a:p>
            <a:r>
              <a:rPr lang="fr-FR" sz="1800" b="1" dirty="0"/>
              <a:t>Prendre de la distance par rapport aux résultats obtenus </a:t>
            </a:r>
            <a:r>
              <a:rPr lang="fr-FR" sz="1800" dirty="0"/>
              <a:t>:</a:t>
            </a:r>
          </a:p>
          <a:p>
            <a:r>
              <a:rPr lang="fr-FR" sz="1800" dirty="0"/>
              <a:t>validité, reproductibilité, cohérence avec les connaissances déjà acquises </a:t>
            </a:r>
          </a:p>
        </p:txBody>
      </p:sp>
    </p:spTree>
    <p:extLst>
      <p:ext uri="{BB962C8B-B14F-4D97-AF65-F5344CB8AC3E}">
        <p14:creationId xmlns:p14="http://schemas.microsoft.com/office/powerpoint/2010/main" val="166352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22D1E00F-4373-4C4A-BB7B-4ED93D7C23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614204"/>
              </p:ext>
            </p:extLst>
          </p:nvPr>
        </p:nvGraphicFramePr>
        <p:xfrm>
          <a:off x="139029" y="612368"/>
          <a:ext cx="8865942" cy="3440112"/>
        </p:xfrm>
        <a:graphic>
          <a:graphicData uri="http://schemas.openxmlformats.org/drawingml/2006/table">
            <a:tbl>
              <a:tblPr firstRow="1" firstCol="1" bandRow="1"/>
              <a:tblGrid>
                <a:gridCol w="419957">
                  <a:extLst>
                    <a:ext uri="{9D8B030D-6E8A-4147-A177-3AD203B41FA5}">
                      <a16:colId xmlns:a16="http://schemas.microsoft.com/office/drawing/2014/main" val="2853861815"/>
                    </a:ext>
                  </a:extLst>
                </a:gridCol>
                <a:gridCol w="1362849">
                  <a:extLst>
                    <a:ext uri="{9D8B030D-6E8A-4147-A177-3AD203B41FA5}">
                      <a16:colId xmlns:a16="http://schemas.microsoft.com/office/drawing/2014/main" val="3536465481"/>
                    </a:ext>
                  </a:extLst>
                </a:gridCol>
                <a:gridCol w="1937783">
                  <a:extLst>
                    <a:ext uri="{9D8B030D-6E8A-4147-A177-3AD203B41FA5}">
                      <a16:colId xmlns:a16="http://schemas.microsoft.com/office/drawing/2014/main" val="2471494840"/>
                    </a:ext>
                  </a:extLst>
                </a:gridCol>
                <a:gridCol w="1913860">
                  <a:extLst>
                    <a:ext uri="{9D8B030D-6E8A-4147-A177-3AD203B41FA5}">
                      <a16:colId xmlns:a16="http://schemas.microsoft.com/office/drawing/2014/main" val="681524465"/>
                    </a:ext>
                  </a:extLst>
                </a:gridCol>
                <a:gridCol w="1562986">
                  <a:extLst>
                    <a:ext uri="{9D8B030D-6E8A-4147-A177-3AD203B41FA5}">
                      <a16:colId xmlns:a16="http://schemas.microsoft.com/office/drawing/2014/main" val="276489366"/>
                    </a:ext>
                  </a:extLst>
                </a:gridCol>
                <a:gridCol w="1668507">
                  <a:extLst>
                    <a:ext uri="{9D8B030D-6E8A-4147-A177-3AD203B41FA5}">
                      <a16:colId xmlns:a16="http://schemas.microsoft.com/office/drawing/2014/main" val="905239476"/>
                    </a:ext>
                  </a:extLst>
                </a:gridCol>
              </a:tblGrid>
              <a:tr h="839214">
                <a:tc rowSpan="2">
                  <a:txBody>
                    <a:bodyPr/>
                    <a:lstStyle/>
                    <a:p>
                      <a:pPr algn="ctr"/>
                      <a:r>
                        <a:rPr lang="fr-FR" sz="2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Partie A</a:t>
                      </a:r>
                    </a:p>
                  </a:txBody>
                  <a:tcPr marL="51435" marR="51435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Elaboration de la stratégie </a:t>
                      </a:r>
                    </a:p>
                    <a:p>
                      <a:pPr algn="ctr"/>
                      <a:endParaRPr lang="fr-FR" sz="15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stratégie est donnée</a:t>
                      </a:r>
                      <a:endParaRPr lang="fr-FR" sz="1400" dirty="0"/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016771"/>
                  </a:ext>
                </a:extLst>
              </a:tr>
              <a:tr h="77848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Mise en œuvre du protocole expérimental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72652824"/>
                  </a:ext>
                </a:extLst>
              </a:tr>
              <a:tr h="725801">
                <a:tc rowSpan="2">
                  <a:txBody>
                    <a:bodyPr/>
                    <a:lstStyle/>
                    <a:p>
                      <a:pPr algn="ctr"/>
                      <a:r>
                        <a:rPr lang="fr-FR" sz="2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Partie B</a:t>
                      </a:r>
                      <a:endParaRPr lang="fr-FR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Communication des résultats</a:t>
                      </a:r>
                    </a:p>
                    <a:p>
                      <a:pPr algn="ctr"/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Interprétation des résultats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085551"/>
                  </a:ext>
                </a:extLst>
              </a:tr>
              <a:tr h="109661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Elaboration d’une stratégie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 d’une représentation  du réel</a:t>
                      </a:r>
                    </a:p>
                    <a:p>
                      <a:pPr algn="ctr"/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Reproductibilité des résultats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Généralisation du phénomène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554726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EBAC4A71-B9F6-460B-B8CF-2D4F7C87CD2E}"/>
              </a:ext>
            </a:extLst>
          </p:cNvPr>
          <p:cNvSpPr/>
          <p:nvPr/>
        </p:nvSpPr>
        <p:spPr>
          <a:xfrm>
            <a:off x="139027" y="135102"/>
            <a:ext cx="8865944" cy="4847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Contexte – Recherche à mener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9A351C-2FBA-4B2D-B3B3-68BD6EA5BEF2}"/>
              </a:ext>
            </a:extLst>
          </p:cNvPr>
          <p:cNvSpPr/>
          <p:nvPr/>
        </p:nvSpPr>
        <p:spPr>
          <a:xfrm>
            <a:off x="550235" y="3632565"/>
            <a:ext cx="8454736" cy="4199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		Conclusion finale			</a:t>
            </a:r>
          </a:p>
        </p:txBody>
      </p:sp>
      <p:sp>
        <p:nvSpPr>
          <p:cNvPr id="5" name="Décagone 4">
            <a:extLst>
              <a:ext uri="{FF2B5EF4-FFF2-40B4-BE49-F238E27FC236}">
                <a16:creationId xmlns:a16="http://schemas.microsoft.com/office/drawing/2014/main" id="{747D9E17-7D4E-444D-9175-4F2ED0E7B4ED}"/>
              </a:ext>
            </a:extLst>
          </p:cNvPr>
          <p:cNvSpPr/>
          <p:nvPr/>
        </p:nvSpPr>
        <p:spPr>
          <a:xfrm>
            <a:off x="394763" y="4858440"/>
            <a:ext cx="241438" cy="212375"/>
          </a:xfrm>
          <a:prstGeom prst="dec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/>
              <a:t>O</a:t>
            </a:r>
          </a:p>
        </p:txBody>
      </p:sp>
      <p:sp>
        <p:nvSpPr>
          <p:cNvPr id="6" name="Décagone 5">
            <a:extLst>
              <a:ext uri="{FF2B5EF4-FFF2-40B4-BE49-F238E27FC236}">
                <a16:creationId xmlns:a16="http://schemas.microsoft.com/office/drawing/2014/main" id="{5582BF8E-6C14-4433-B7B1-098395FCB9CA}"/>
              </a:ext>
            </a:extLst>
          </p:cNvPr>
          <p:cNvSpPr/>
          <p:nvPr/>
        </p:nvSpPr>
        <p:spPr>
          <a:xfrm>
            <a:off x="6456000" y="3402952"/>
            <a:ext cx="247673" cy="229613"/>
          </a:xfrm>
          <a:prstGeom prst="dec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/>
              <a:t>O</a:t>
            </a:r>
          </a:p>
        </p:txBody>
      </p:sp>
      <p:sp>
        <p:nvSpPr>
          <p:cNvPr id="8" name="Décagone 7">
            <a:extLst>
              <a:ext uri="{FF2B5EF4-FFF2-40B4-BE49-F238E27FC236}">
                <a16:creationId xmlns:a16="http://schemas.microsoft.com/office/drawing/2014/main" id="{183246C1-6787-4EAC-8DF7-B399CBE24B67}"/>
              </a:ext>
            </a:extLst>
          </p:cNvPr>
          <p:cNvSpPr/>
          <p:nvPr/>
        </p:nvSpPr>
        <p:spPr>
          <a:xfrm>
            <a:off x="2699675" y="3376876"/>
            <a:ext cx="249633" cy="245344"/>
          </a:xfrm>
          <a:prstGeom prst="dec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/>
              <a:t>O</a:t>
            </a:r>
          </a:p>
        </p:txBody>
      </p:sp>
      <p:sp>
        <p:nvSpPr>
          <p:cNvPr id="9" name="Décagone 8">
            <a:extLst>
              <a:ext uri="{FF2B5EF4-FFF2-40B4-BE49-F238E27FC236}">
                <a16:creationId xmlns:a16="http://schemas.microsoft.com/office/drawing/2014/main" id="{5621F189-2D6F-4490-B019-150091A0C897}"/>
              </a:ext>
            </a:extLst>
          </p:cNvPr>
          <p:cNvSpPr/>
          <p:nvPr/>
        </p:nvSpPr>
        <p:spPr>
          <a:xfrm>
            <a:off x="4676518" y="3402952"/>
            <a:ext cx="238066" cy="229613"/>
          </a:xfrm>
          <a:prstGeom prst="dec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/>
              <a:t>O</a:t>
            </a:r>
          </a:p>
        </p:txBody>
      </p:sp>
      <p:sp>
        <p:nvSpPr>
          <p:cNvPr id="10" name="Décagone 9">
            <a:extLst>
              <a:ext uri="{FF2B5EF4-FFF2-40B4-BE49-F238E27FC236}">
                <a16:creationId xmlns:a16="http://schemas.microsoft.com/office/drawing/2014/main" id="{71D7F7C5-3AD2-43DB-A91C-DBEE206AD742}"/>
              </a:ext>
            </a:extLst>
          </p:cNvPr>
          <p:cNvSpPr/>
          <p:nvPr/>
        </p:nvSpPr>
        <p:spPr>
          <a:xfrm>
            <a:off x="8013376" y="3376876"/>
            <a:ext cx="244735" cy="229613"/>
          </a:xfrm>
          <a:prstGeom prst="dec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/>
              <a:t>O</a:t>
            </a:r>
          </a:p>
        </p:txBody>
      </p:sp>
      <p:sp>
        <p:nvSpPr>
          <p:cNvPr id="14" name="Décagone 13">
            <a:extLst>
              <a:ext uri="{FF2B5EF4-FFF2-40B4-BE49-F238E27FC236}">
                <a16:creationId xmlns:a16="http://schemas.microsoft.com/office/drawing/2014/main" id="{031FF74C-456A-47AA-BA21-991AB145F72C}"/>
              </a:ext>
            </a:extLst>
          </p:cNvPr>
          <p:cNvSpPr/>
          <p:nvPr/>
        </p:nvSpPr>
        <p:spPr>
          <a:xfrm>
            <a:off x="6825388" y="1661408"/>
            <a:ext cx="332071" cy="296638"/>
          </a:xfrm>
          <a:prstGeom prst="decagon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/>
              <a:t>T</a:t>
            </a:r>
          </a:p>
        </p:txBody>
      </p:sp>
      <p:sp>
        <p:nvSpPr>
          <p:cNvPr id="20" name="Décagone 19">
            <a:extLst>
              <a:ext uri="{FF2B5EF4-FFF2-40B4-BE49-F238E27FC236}">
                <a16:creationId xmlns:a16="http://schemas.microsoft.com/office/drawing/2014/main" id="{A6FC2C1E-4F63-4196-AB43-EFAAB846F461}"/>
              </a:ext>
            </a:extLst>
          </p:cNvPr>
          <p:cNvSpPr/>
          <p:nvPr/>
        </p:nvSpPr>
        <p:spPr>
          <a:xfrm>
            <a:off x="6826985" y="2422573"/>
            <a:ext cx="332071" cy="296638"/>
          </a:xfrm>
          <a:prstGeom prst="decag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/>
              <a:t>E</a:t>
            </a:r>
          </a:p>
        </p:txBody>
      </p:sp>
      <p:sp>
        <p:nvSpPr>
          <p:cNvPr id="23" name="Décagone 22">
            <a:extLst>
              <a:ext uri="{FF2B5EF4-FFF2-40B4-BE49-F238E27FC236}">
                <a16:creationId xmlns:a16="http://schemas.microsoft.com/office/drawing/2014/main" id="{8DFBA566-F4D5-4CAD-B514-6040FAFA4BC3}"/>
              </a:ext>
            </a:extLst>
          </p:cNvPr>
          <p:cNvSpPr/>
          <p:nvPr/>
        </p:nvSpPr>
        <p:spPr>
          <a:xfrm>
            <a:off x="3931196" y="3694203"/>
            <a:ext cx="332071" cy="296638"/>
          </a:xfrm>
          <a:prstGeom prst="decag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/>
              <a:t>E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7B2E3C98-7595-0D4A-A552-B6D8914CF187}"/>
              </a:ext>
            </a:extLst>
          </p:cNvPr>
          <p:cNvCxnSpPr>
            <a:cxnSpLocks/>
          </p:cNvCxnSpPr>
          <p:nvPr/>
        </p:nvCxnSpPr>
        <p:spPr>
          <a:xfrm>
            <a:off x="1907704" y="4052480"/>
            <a:ext cx="0" cy="75151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9486A922-A4B6-004E-BBB3-64F4168A21E0}"/>
              </a:ext>
            </a:extLst>
          </p:cNvPr>
          <p:cNvSpPr txBox="1"/>
          <p:nvPr/>
        </p:nvSpPr>
        <p:spPr>
          <a:xfrm>
            <a:off x="550235" y="4155926"/>
            <a:ext cx="1285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Type 1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2C00D7CB-1EF6-E14D-A1CE-CFE3CEB5A145}"/>
              </a:ext>
            </a:extLst>
          </p:cNvPr>
          <p:cNvSpPr txBox="1"/>
          <p:nvPr/>
        </p:nvSpPr>
        <p:spPr>
          <a:xfrm>
            <a:off x="2111890" y="4155926"/>
            <a:ext cx="1285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Type 2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EA82EF14-F8A2-B441-8D1C-0F1572DF6A60}"/>
              </a:ext>
            </a:extLst>
          </p:cNvPr>
          <p:cNvSpPr txBox="1"/>
          <p:nvPr/>
        </p:nvSpPr>
        <p:spPr>
          <a:xfrm>
            <a:off x="3982518" y="4155926"/>
            <a:ext cx="1285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Type 3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082A5C88-9D6C-DC44-B190-EF57CC577F96}"/>
              </a:ext>
            </a:extLst>
          </p:cNvPr>
          <p:cNvSpPr txBox="1"/>
          <p:nvPr/>
        </p:nvSpPr>
        <p:spPr>
          <a:xfrm>
            <a:off x="5917884" y="4153340"/>
            <a:ext cx="1285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Type 4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B2D1519F-FBBE-9C42-83F7-C43F91882929}"/>
              </a:ext>
            </a:extLst>
          </p:cNvPr>
          <p:cNvSpPr txBox="1"/>
          <p:nvPr/>
        </p:nvSpPr>
        <p:spPr>
          <a:xfrm>
            <a:off x="7490790" y="4153340"/>
            <a:ext cx="1285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Type 5</a:t>
            </a:r>
          </a:p>
        </p:txBody>
      </p:sp>
      <p:sp>
        <p:nvSpPr>
          <p:cNvPr id="24" name="Décagone 23">
            <a:extLst>
              <a:ext uri="{FF2B5EF4-FFF2-40B4-BE49-F238E27FC236}">
                <a16:creationId xmlns:a16="http://schemas.microsoft.com/office/drawing/2014/main" id="{00274180-9F55-1A46-8EA1-21A8CDA49020}"/>
              </a:ext>
            </a:extLst>
          </p:cNvPr>
          <p:cNvSpPr/>
          <p:nvPr/>
        </p:nvSpPr>
        <p:spPr>
          <a:xfrm>
            <a:off x="1058321" y="1130589"/>
            <a:ext cx="269287" cy="274792"/>
          </a:xfrm>
          <a:prstGeom prst="dec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/>
              <a:t>O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E9FF970-7C7B-9C4D-BC96-A0E4B1A87857}"/>
              </a:ext>
            </a:extLst>
          </p:cNvPr>
          <p:cNvSpPr txBox="1"/>
          <p:nvPr/>
        </p:nvSpPr>
        <p:spPr>
          <a:xfrm>
            <a:off x="636201" y="4830801"/>
            <a:ext cx="18307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Restitution/évaluation orale</a:t>
            </a:r>
          </a:p>
        </p:txBody>
      </p:sp>
      <p:sp>
        <p:nvSpPr>
          <p:cNvPr id="25" name="Décagone 24">
            <a:extLst>
              <a:ext uri="{FF2B5EF4-FFF2-40B4-BE49-F238E27FC236}">
                <a16:creationId xmlns:a16="http://schemas.microsoft.com/office/drawing/2014/main" id="{C0A3035C-4404-EE4C-AB8E-1DAEBC1F473B}"/>
              </a:ext>
            </a:extLst>
          </p:cNvPr>
          <p:cNvSpPr/>
          <p:nvPr/>
        </p:nvSpPr>
        <p:spPr>
          <a:xfrm>
            <a:off x="2498104" y="4843834"/>
            <a:ext cx="259074" cy="216427"/>
          </a:xfrm>
          <a:prstGeom prst="decag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/>
              <a:t>E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3A82463F-AFBC-CD4D-BE96-D6EC7B874BEC}"/>
              </a:ext>
            </a:extLst>
          </p:cNvPr>
          <p:cNvSpPr txBox="1"/>
          <p:nvPr/>
        </p:nvSpPr>
        <p:spPr>
          <a:xfrm>
            <a:off x="2744065" y="4809205"/>
            <a:ext cx="2109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Restitution/évaluation écrite</a:t>
            </a:r>
          </a:p>
        </p:txBody>
      </p:sp>
      <p:sp>
        <p:nvSpPr>
          <p:cNvPr id="34" name="Décagone 33">
            <a:extLst>
              <a:ext uri="{FF2B5EF4-FFF2-40B4-BE49-F238E27FC236}">
                <a16:creationId xmlns:a16="http://schemas.microsoft.com/office/drawing/2014/main" id="{1DDFF012-D654-4E4E-9C03-598F321E7DD1}"/>
              </a:ext>
            </a:extLst>
          </p:cNvPr>
          <p:cNvSpPr/>
          <p:nvPr/>
        </p:nvSpPr>
        <p:spPr>
          <a:xfrm>
            <a:off x="4992594" y="4830801"/>
            <a:ext cx="275386" cy="229460"/>
          </a:xfrm>
          <a:prstGeom prst="decagon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/>
              <a:t>T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62EE8804-914C-E247-BD23-87E9DFD3816F}"/>
              </a:ext>
            </a:extLst>
          </p:cNvPr>
          <p:cNvSpPr txBox="1"/>
          <p:nvPr/>
        </p:nvSpPr>
        <p:spPr>
          <a:xfrm>
            <a:off x="5267979" y="4813365"/>
            <a:ext cx="2109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Restitution/évaluation pratique</a:t>
            </a:r>
          </a:p>
        </p:txBody>
      </p: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6AE91CF5-98E2-A94D-B3CF-870069E6C852}"/>
              </a:ext>
            </a:extLst>
          </p:cNvPr>
          <p:cNvCxnSpPr>
            <a:cxnSpLocks/>
          </p:cNvCxnSpPr>
          <p:nvPr/>
        </p:nvCxnSpPr>
        <p:spPr>
          <a:xfrm>
            <a:off x="3851920" y="4052480"/>
            <a:ext cx="0" cy="75151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E4E566E7-2216-4545-A7B9-26B1941F5E4B}"/>
              </a:ext>
            </a:extLst>
          </p:cNvPr>
          <p:cNvCxnSpPr>
            <a:cxnSpLocks/>
          </p:cNvCxnSpPr>
          <p:nvPr/>
        </p:nvCxnSpPr>
        <p:spPr>
          <a:xfrm>
            <a:off x="5796136" y="4052480"/>
            <a:ext cx="0" cy="75151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BECA9849-54B0-5F43-8576-B5608F7FB0FE}"/>
              </a:ext>
            </a:extLst>
          </p:cNvPr>
          <p:cNvCxnSpPr>
            <a:cxnSpLocks/>
          </p:cNvCxnSpPr>
          <p:nvPr/>
        </p:nvCxnSpPr>
        <p:spPr>
          <a:xfrm>
            <a:off x="7308304" y="4052480"/>
            <a:ext cx="0" cy="75151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5312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F0D0782-69D1-B149-B380-953D072EB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19/01/2022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5DA610F-401D-AA4E-B8E1-A5479156E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IA-IPR SVT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D001955-376D-2B4F-A27B-8C90E3241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ECBB2E78-5EF2-D744-93D2-7138267460FE}"/>
              </a:ext>
            </a:extLst>
          </p:cNvPr>
          <p:cNvSpPr txBox="1">
            <a:spLocks/>
          </p:cNvSpPr>
          <p:nvPr/>
        </p:nvSpPr>
        <p:spPr bwMode="gray">
          <a:xfrm>
            <a:off x="2087724" y="577999"/>
            <a:ext cx="4968552" cy="3357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000" dirty="0"/>
              <a:t>TYPOLOGIES DE L’ETAPE SPECIFIQUE</a:t>
            </a:r>
            <a:endParaRPr lang="fr-FR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40ED5999-4BC1-7D47-9E57-6EC097CED41D}"/>
              </a:ext>
            </a:extLst>
          </p:cNvPr>
          <p:cNvSpPr txBox="1">
            <a:spLocks/>
          </p:cNvSpPr>
          <p:nvPr/>
        </p:nvSpPr>
        <p:spPr>
          <a:xfrm>
            <a:off x="628650" y="1216875"/>
            <a:ext cx="7886700" cy="24349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b="1" u="sng" dirty="0">
                <a:solidFill>
                  <a:srgbClr val="C00000"/>
                </a:solidFill>
              </a:rPr>
              <a:t>Type 1 </a:t>
            </a:r>
            <a:r>
              <a:rPr lang="fr-FR" sz="1800" b="1" dirty="0">
                <a:solidFill>
                  <a:srgbClr val="C00000"/>
                </a:solidFill>
              </a:rPr>
              <a:t>: Elaborer une stratégie pour répondre à la situation problème </a:t>
            </a:r>
          </a:p>
          <a:p>
            <a:r>
              <a:rPr lang="fr-FR" sz="1800" dirty="0"/>
              <a:t>Stratégie proposée par le candidat,  en amont de la réalisation de l’activité pratique.</a:t>
            </a:r>
          </a:p>
          <a:p>
            <a:pPr marL="342900" lvl="1" indent="0">
              <a:buFont typeface="Arial" pitchFamily="34" charset="0"/>
              <a:buNone/>
            </a:pPr>
            <a:endParaRPr lang="fr-FR" sz="1800" dirty="0"/>
          </a:p>
          <a:p>
            <a:r>
              <a:rPr lang="fr-FR" sz="1800" b="1" u="sng" dirty="0">
                <a:solidFill>
                  <a:srgbClr val="C00000"/>
                </a:solidFill>
              </a:rPr>
              <a:t>Type 2 </a:t>
            </a:r>
            <a:r>
              <a:rPr lang="fr-FR" sz="1800" b="1" dirty="0">
                <a:solidFill>
                  <a:srgbClr val="C00000"/>
                </a:solidFill>
              </a:rPr>
              <a:t>: Elaborer une stratégie pour prolonger la manipulation réalisée </a:t>
            </a:r>
          </a:p>
          <a:p>
            <a:r>
              <a:rPr lang="fr-FR" sz="1800" dirty="0"/>
              <a:t>Stratégie proposée par le candidat, après la réalisation pratique de l’activité imposée pour compléter les résultats obtenus lors de l’activité pratique.</a:t>
            </a:r>
          </a:p>
        </p:txBody>
      </p:sp>
    </p:spTree>
    <p:extLst>
      <p:ext uri="{BB962C8B-B14F-4D97-AF65-F5344CB8AC3E}">
        <p14:creationId xmlns:p14="http://schemas.microsoft.com/office/powerpoint/2010/main" val="3056134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F0D0782-69D1-B149-B380-953D072EB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19/01/2022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5DA610F-401D-AA4E-B8E1-A5479156E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IA-IPR SVT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D001955-376D-2B4F-A27B-8C90E3241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AC719AF0-4B8B-3D45-BD3B-CF2F66566B50}"/>
              </a:ext>
            </a:extLst>
          </p:cNvPr>
          <p:cNvSpPr txBox="1">
            <a:spLocks/>
          </p:cNvSpPr>
          <p:nvPr/>
        </p:nvSpPr>
        <p:spPr bwMode="gray">
          <a:xfrm>
            <a:off x="2339752" y="581638"/>
            <a:ext cx="4968552" cy="3357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000" dirty="0"/>
              <a:t>TYPOLOGIES DE L’ETAPE SPECIFIQUE</a:t>
            </a:r>
            <a:endParaRPr lang="fr-FR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A9E4F6D5-AF7A-4F48-9B9B-8547939A8464}"/>
              </a:ext>
            </a:extLst>
          </p:cNvPr>
          <p:cNvSpPr txBox="1">
            <a:spLocks/>
          </p:cNvSpPr>
          <p:nvPr/>
        </p:nvSpPr>
        <p:spPr>
          <a:xfrm>
            <a:off x="512093" y="1154764"/>
            <a:ext cx="8119814" cy="328919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u="sng" dirty="0">
                <a:solidFill>
                  <a:srgbClr val="C00000"/>
                </a:solidFill>
              </a:rPr>
              <a:t>Type 3 </a:t>
            </a:r>
            <a:r>
              <a:rPr lang="fr-FR" sz="1600" b="1" dirty="0">
                <a:solidFill>
                  <a:srgbClr val="C00000"/>
                </a:solidFill>
              </a:rPr>
              <a:t>: Tester une représentation du réel</a:t>
            </a:r>
          </a:p>
          <a:p>
            <a:r>
              <a:rPr lang="fr-FR" sz="1600" dirty="0">
                <a:cs typeface="Arial" panose="020B0604020202020204" pitchFamily="34" charset="0"/>
              </a:rPr>
              <a:t>Valider ou invalider au travers de l’activité pratique réalisée et des ressources associées tout ou partie d’une représentation du réel fournie au candidat.</a:t>
            </a:r>
          </a:p>
          <a:p>
            <a:endParaRPr lang="fr-FR" sz="1600" dirty="0">
              <a:cs typeface="Arial" panose="020B0604020202020204" pitchFamily="34" charset="0"/>
            </a:endParaRPr>
          </a:p>
          <a:p>
            <a:r>
              <a:rPr lang="fr-FR" sz="1600" b="1" u="sng" dirty="0">
                <a:solidFill>
                  <a:srgbClr val="C00000"/>
                </a:solidFill>
              </a:rPr>
              <a:t>Type 4 </a:t>
            </a:r>
            <a:r>
              <a:rPr lang="fr-FR" sz="1600" b="1" dirty="0">
                <a:solidFill>
                  <a:srgbClr val="C00000"/>
                </a:solidFill>
              </a:rPr>
              <a:t>: Tester la reproductibilité des résultats </a:t>
            </a:r>
          </a:p>
          <a:p>
            <a:r>
              <a:rPr lang="fr-FR" sz="1600" dirty="0"/>
              <a:t>Discuter la validité ou de la reproductibilité des résultats obtenus lors de l’activité pratique au regard  de résultats comparables sur le même sujet d’étude.</a:t>
            </a:r>
          </a:p>
          <a:p>
            <a:endParaRPr lang="fr-FR" sz="1600" dirty="0"/>
          </a:p>
          <a:p>
            <a:r>
              <a:rPr lang="fr-FR" sz="1600" b="1" u="sng" dirty="0">
                <a:solidFill>
                  <a:srgbClr val="C00000"/>
                </a:solidFill>
              </a:rPr>
              <a:t>Type 5 </a:t>
            </a:r>
            <a:r>
              <a:rPr lang="fr-FR" sz="1600" b="1" dirty="0">
                <a:solidFill>
                  <a:srgbClr val="C00000"/>
                </a:solidFill>
              </a:rPr>
              <a:t>: Généraliser un phénomène</a:t>
            </a:r>
          </a:p>
          <a:p>
            <a:r>
              <a:rPr lang="fr-FR" sz="1600" dirty="0"/>
              <a:t>Discuter de la généralisation ou non du </a:t>
            </a:r>
            <a:r>
              <a:rPr lang="fr-FR" sz="1600" dirty="0" err="1"/>
              <a:t>phénomène</a:t>
            </a:r>
            <a:r>
              <a:rPr lang="fr-FR" sz="1600" dirty="0"/>
              <a:t> étudié à partir de résultats comparables sur d’autres sujets d’étude. </a:t>
            </a:r>
          </a:p>
        </p:txBody>
      </p:sp>
    </p:spTree>
    <p:extLst>
      <p:ext uri="{BB962C8B-B14F-4D97-AF65-F5344CB8AC3E}">
        <p14:creationId xmlns:p14="http://schemas.microsoft.com/office/powerpoint/2010/main" val="3989064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F0D0782-69D1-B149-B380-953D072EB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19/01/2022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5DA610F-401D-AA4E-B8E1-A5479156E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IA-IPR SVT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D001955-376D-2B4F-A27B-8C90E3241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CED5ADD-B3BC-C340-BCB2-D14D1C2F46B7}"/>
              </a:ext>
            </a:extLst>
          </p:cNvPr>
          <p:cNvSpPr txBox="1">
            <a:spLocks/>
          </p:cNvSpPr>
          <p:nvPr/>
        </p:nvSpPr>
        <p:spPr bwMode="gray">
          <a:xfrm>
            <a:off x="1763688" y="584200"/>
            <a:ext cx="5850312" cy="3357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000" dirty="0"/>
              <a:t>LES RESSOURCES FOURNIES AU CANDIDAT</a:t>
            </a:r>
            <a:endParaRPr lang="fr-FR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336DB3EF-258E-C342-924A-772806F9A4C4}"/>
              </a:ext>
            </a:extLst>
          </p:cNvPr>
          <p:cNvSpPr txBox="1">
            <a:spLocks/>
          </p:cNvSpPr>
          <p:nvPr/>
        </p:nvSpPr>
        <p:spPr>
          <a:xfrm>
            <a:off x="485311" y="1131590"/>
            <a:ext cx="8047129" cy="34277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>
                <a:solidFill>
                  <a:srgbClr val="C00000"/>
                </a:solidFill>
              </a:rPr>
              <a:t>Des ressources initiales pour la partie constante</a:t>
            </a:r>
          </a:p>
          <a:p>
            <a:r>
              <a:rPr lang="fr-FR" sz="1600" dirty="0"/>
              <a:t>Des documents indispensables à la compréhension ou à la réalisation du sujet.</a:t>
            </a:r>
          </a:p>
          <a:p>
            <a:r>
              <a:rPr lang="fr-FR" sz="1600" dirty="0"/>
              <a:t>Des fiches techniques, des fiches protocole liées à la manipulation.</a:t>
            </a:r>
          </a:p>
          <a:p>
            <a:endParaRPr lang="fr-FR" sz="1600" dirty="0"/>
          </a:p>
          <a:p>
            <a:r>
              <a:rPr lang="fr-FR" sz="1600" b="1" dirty="0">
                <a:solidFill>
                  <a:srgbClr val="C00000"/>
                </a:solidFill>
              </a:rPr>
              <a:t>Des ressources complémentaires pour la partie spécifique</a:t>
            </a:r>
          </a:p>
          <a:p>
            <a:r>
              <a:rPr lang="fr-FR" sz="1600" dirty="0"/>
              <a:t>Dans certains sujets, une deuxième série de ressources sera proposée pendant l’épreuve  pour traiter l’étape spécifique du sujet.</a:t>
            </a:r>
          </a:p>
          <a:p>
            <a:endParaRPr lang="fr-FR" sz="1600" dirty="0"/>
          </a:p>
          <a:p>
            <a:r>
              <a:rPr lang="fr-FR" sz="1600" b="1" dirty="0">
                <a:solidFill>
                  <a:srgbClr val="C00000"/>
                </a:solidFill>
                <a:cs typeface="Arial" panose="020B0604020202020204" pitchFamily="34" charset="0"/>
              </a:rPr>
              <a:t>Des aides mineures ou majeures </a:t>
            </a:r>
            <a:r>
              <a:rPr lang="fr-FR" sz="1600" dirty="0">
                <a:solidFill>
                  <a:srgbClr val="000000"/>
                </a:solidFill>
                <a:cs typeface="Arial" panose="020B0604020202020204" pitchFamily="34" charset="0"/>
              </a:rPr>
              <a:t>peuvent être fournies au candidat par l’examinateur, pour lui permettre de recadrer son activité pratique ou sa démarche de résolution.</a:t>
            </a:r>
          </a:p>
          <a:p>
            <a:r>
              <a:rPr lang="fr-FR" sz="1600" dirty="0">
                <a:solidFill>
                  <a:srgbClr val="000000"/>
                </a:solidFill>
                <a:cs typeface="Arial" panose="020B0604020202020204" pitchFamily="34" charset="0"/>
              </a:rPr>
              <a:t>Dans ce cas, l’évaluation est modulée en fonction du niveau d’aide apporté.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 </a:t>
            </a:r>
          </a:p>
          <a:p>
            <a:pPr marL="342900" lvl="1" indent="0">
              <a:buFont typeface="Arial" pitchFamily="34" charset="0"/>
              <a:buNone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256762726"/>
      </p:ext>
    </p:extLst>
  </p:cSld>
  <p:clrMapOvr>
    <a:masterClrMapping/>
  </p:clrMapOvr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5D57C802836FCB44B44B7372FB2B7972" ma:contentTypeVersion="2" ma:contentTypeDescription="Crée un document." ma:contentTypeScope="" ma:versionID="5a60f89c127121cb1fddd53ae7c254b1">
  <xsd:schema xmlns:xsd="http://www.w3.org/2001/XMLSchema" xmlns:xs="http://www.w3.org/2001/XMLSchema" xmlns:p="http://schemas.microsoft.com/office/2006/metadata/properties" xmlns:ns2="2c7ddd52-0a06-43b1-a35c-dcb15ea2e3f4" targetNamespace="http://schemas.microsoft.com/office/2006/metadata/properties" ma:root="true" ma:fieldsID="d5f738a9b3eb3c0a5db9868b5f12e787" ns2:_="">
    <xsd:import namespace="2c7ddd52-0a06-43b1-a35c-dcb15ea2e3f4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ddd52-0a06-43b1-a35c-dcb15ea2e3f4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2c7ddd52-0a06-43b1-a35c-dcb15ea2e3f4" xsi:nil="true"/>
  </documentManagement>
</p:properties>
</file>

<file path=customXml/itemProps1.xml><?xml version="1.0" encoding="utf-8"?>
<ds:datastoreItem xmlns:ds="http://schemas.openxmlformats.org/officeDocument/2006/customXml" ds:itemID="{D9EB1297-7AD4-4FBB-8055-8C4B538408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A1E121-5B71-425C-AE3F-76F7511971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7ddd52-0a06-43b1-a35c-dcb15ea2e3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B90F7A5-CCE4-473E-B5E5-6F67D366CE71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2c7ddd52-0a06-43b1-a35c-dcb15ea2e3f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MINISTÈRIEL</Template>
  <TotalTime>482</TotalTime>
  <Words>532</Words>
  <Application>Microsoft Macintosh PowerPoint</Application>
  <PresentationFormat>Affichage à l'écran (16:9)</PresentationFormat>
  <Paragraphs>99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Marianne</vt:lpstr>
      <vt:lpstr>Wingdings</vt:lpstr>
      <vt:lpstr>MINISTÈRIEL</vt:lpstr>
      <vt:lpstr>Présentation PowerPoint</vt:lpstr>
      <vt:lpstr>UNE ARCHITECTURE COMMUNE EN DEUX PARTIES AVEC UNE ETAPE SPECIFIQUE</vt:lpstr>
      <vt:lpstr>OBJECTIFS DE L’ETAPE SPECIFIQUE</vt:lpstr>
      <vt:lpstr>Présentation PowerPoint</vt:lpstr>
      <vt:lpstr>Présentation PowerPoint</vt:lpstr>
      <vt:lpstr>Présentation PowerPoint</vt:lpstr>
      <vt:lpstr>Présentation PowerPoint</vt:lpstr>
    </vt:vector>
  </TitlesOfParts>
  <Manager>Client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 16/9</dc:title>
  <dc:subject>Client</dc:subject>
  <dc:creator>Microsoft Office User</dc:creator>
  <cp:lastModifiedBy>Sébastien GAZEAU</cp:lastModifiedBy>
  <cp:revision>30</cp:revision>
  <dcterms:created xsi:type="dcterms:W3CDTF">2020-07-03T12:51:20Z</dcterms:created>
  <dcterms:modified xsi:type="dcterms:W3CDTF">2022-01-21T11:09:56Z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0x010100873AB55E0CC5DA459F57F5A42893F46A005A087D358B12CA4E82A8A8BA9B8A8CF200D3544DBFAD4F664AA25DF68E6D1F0A9E00689F2856DFEDCE40890FDCED81A7DFC9005D57C802836FCB44B44B7372FB2B7972</vt:lpwstr>
  </property>
</Properties>
</file>