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8" r:id="rId11"/>
    <p:sldId id="269" r:id="rId12"/>
    <p:sldId id="270" r:id="rId13"/>
    <p:sldId id="271" r:id="rId14"/>
    <p:sldId id="263" r:id="rId15"/>
    <p:sldId id="272" r:id="rId16"/>
    <p:sldId id="273" r:id="rId17"/>
    <p:sldId id="264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7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F557A7-E367-46BC-B838-5DF78D7FA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6C37F4B-AEEF-4A37-B8C5-DFC8715AB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7DD678-AF45-494E-932D-D65A20366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89FA-8138-46E6-A55F-9C2E34CA68CD}" type="datetimeFigureOut">
              <a:rPr lang="fr-FR" smtClean="0"/>
              <a:t>12/06/2018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0B2075-5934-40D6-80BC-51CF5D3D2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C3EC6E-137B-4021-862F-7F777E4C5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85D1-2D1F-4C01-8CBF-34CAB14F4C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77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057C05-88E1-4A90-B617-B44A2044B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5A56CE-AA1E-4CC4-A3BC-B0A7862E7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65EA37-A2F1-4F49-A437-2C4D0B4E9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89FA-8138-46E6-A55F-9C2E34CA68CD}" type="datetimeFigureOut">
              <a:rPr lang="fr-FR" smtClean="0"/>
              <a:t>12/06/2018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DFC558-5EF6-4F7D-8135-82BCDE70A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879023-3AD6-4177-8183-AEF9DB19F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85D1-2D1F-4C01-8CBF-34CAB14F4C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37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9C32807-BBD4-4EDB-A367-0AA6A092DE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C82D07-8332-4DC5-8DAD-EED255330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2A51D2-3C5C-4204-940C-53F5036E9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89FA-8138-46E6-A55F-9C2E34CA68CD}" type="datetimeFigureOut">
              <a:rPr lang="fr-FR" smtClean="0"/>
              <a:t>12/06/2018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AF48B5-BB09-46D3-8198-EFA9AACCD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EABF2A-F580-4BFC-A640-02530298A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85D1-2D1F-4C01-8CBF-34CAB14F4C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75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ACC0BF-3440-4462-8C5E-BF7F76CD0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E3658B-0676-4C16-83D1-739BC2472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CCCD2D-DDFE-4CB9-864C-434F792B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89FA-8138-46E6-A55F-9C2E34CA68CD}" type="datetimeFigureOut">
              <a:rPr lang="fr-FR" smtClean="0"/>
              <a:t>12/06/2018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1F5D71-C95E-4179-9320-B2E37333F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DA274D-2A06-41C8-9E48-329BE71F2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85D1-2D1F-4C01-8CBF-34CAB14F4C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34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E6037B-13D9-4E70-B011-06586E9C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32FFC4-9CB5-4267-8F60-4B461DDED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63D0CC-1B83-49EC-8A8A-EF3CD2BA2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89FA-8138-46E6-A55F-9C2E34CA68CD}" type="datetimeFigureOut">
              <a:rPr lang="fr-FR" smtClean="0"/>
              <a:t>12/06/2018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F2D659-D769-4A13-BC95-AED4CA6F1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C44DC0-E4AC-4EB6-B922-7866EEB0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85D1-2D1F-4C01-8CBF-34CAB14F4C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89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C11B35-BCBD-44DF-90E1-83C024B21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516306-A271-406E-9908-38A375B58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28F7FF-687E-4A77-B7DE-AF6803E00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2A4A9F-E64C-40FB-AD3A-0D94BF66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89FA-8138-46E6-A55F-9C2E34CA68CD}" type="datetimeFigureOut">
              <a:rPr lang="fr-FR" smtClean="0"/>
              <a:t>12/06/2018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2BFDFC-6569-47C4-A03E-214E3A9A5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096371-6929-4D05-9E7C-566EAAE39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85D1-2D1F-4C01-8CBF-34CAB14F4C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81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0A9D71-4686-45A0-8ACE-D9041A724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41A36C-F4BB-45A0-93C8-2422A9B9B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C86766-4DD7-41A4-BBC7-4B1DBEDA0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602E4BB-212D-4C9E-8702-264750AD60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F225DC7-F13C-4BA8-9F38-67CB742163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7E1475B-5EB7-4AFD-BD1F-4335A4610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89FA-8138-46E6-A55F-9C2E34CA68CD}" type="datetimeFigureOut">
              <a:rPr lang="fr-FR" smtClean="0"/>
              <a:t>12/06/2018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99410B8-EDF8-4DF0-A9AF-2A6EADD2F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8DDA2EC-7240-4272-8C10-DE2316BC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85D1-2D1F-4C01-8CBF-34CAB14F4C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71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48D830-B88E-4130-8095-B2741608F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7E1D05-D4C8-46C2-94B2-397E26DE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89FA-8138-46E6-A55F-9C2E34CA68CD}" type="datetimeFigureOut">
              <a:rPr lang="fr-FR" smtClean="0"/>
              <a:t>12/06/2018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7F9974-13D4-4EA1-B1DD-453CDC551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94F381-9DF8-4D59-8A81-5F1A461F0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85D1-2D1F-4C01-8CBF-34CAB14F4C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96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C55B662-87C0-4346-8712-5DC460A88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89FA-8138-46E6-A55F-9C2E34CA68CD}" type="datetimeFigureOut">
              <a:rPr lang="fr-FR" smtClean="0"/>
              <a:t>12/06/2018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E074930-2F1C-4312-A79A-C3A721D13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889A7C-25DD-40A7-AE0F-607794520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85D1-2D1F-4C01-8CBF-34CAB14F4C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02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07D98D-4458-49C7-ABB4-03B95B6E1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0138A5-E6E6-4446-993F-28B3772C3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057FF6-00A3-4884-AA81-E9AB5B49F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E7C387-E6B8-400C-B086-636AAD5BC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89FA-8138-46E6-A55F-9C2E34CA68CD}" type="datetimeFigureOut">
              <a:rPr lang="fr-FR" smtClean="0"/>
              <a:t>12/06/2018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747250-77A0-4068-A5CD-8925AE29B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74D413-3D1E-4EC6-9854-1958C9080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85D1-2D1F-4C01-8CBF-34CAB14F4C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46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1CED32-C446-43EC-AEEC-E29980460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A2C17BB-6234-4BDB-A02C-318EBD400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C13A2D-BC40-46D2-BEBE-A99D9DB80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B1ACCF-867B-4B7B-9D56-1D79AD86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89FA-8138-46E6-A55F-9C2E34CA68CD}" type="datetimeFigureOut">
              <a:rPr lang="fr-FR" smtClean="0"/>
              <a:t>12/06/2018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D89CA1-37A2-405C-AE4C-703C7C61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5B054C-DDF7-40C9-A096-39FF665B3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85D1-2D1F-4C01-8CBF-34CAB14F4C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06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5DEEF6-F091-40E9-A24C-98E403EB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85A0C7-DEF1-41FF-82F1-CE1A38C08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7238DF-BC13-4F12-B86C-440A8C4AC0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C89FA-8138-46E6-A55F-9C2E34CA68CD}" type="datetimeFigureOut">
              <a:rPr lang="fr-FR" smtClean="0"/>
              <a:t>12/06/2018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F9B3D3-D244-43FF-8CAD-6E71A6B79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B7FDFA-31B0-4501-849C-C58B325C7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685D1-2D1F-4C01-8CBF-34CAB14F4C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98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ketchfab.com/labsvtlimoges/model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ketchfab.com/?logged_out=1" TargetMode="External"/><Relationship Id="rId2" Type="http://schemas.openxmlformats.org/officeDocument/2006/relationships/hyperlink" Target="https://www.3dflow.net/3df-zephyr-free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3dflow.net/zephyr-doc/3DF%20Zephyr%20Manual%203.700%20English.pdf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A7125AD-1953-431E-899F-0F8144BEECB4}"/>
              </a:ext>
            </a:extLst>
          </p:cNvPr>
          <p:cNvSpPr txBox="1"/>
          <p:nvPr/>
        </p:nvSpPr>
        <p:spPr>
          <a:xfrm>
            <a:off x="2162629" y="475670"/>
            <a:ext cx="964387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Photogrammétrie : </a:t>
            </a:r>
          </a:p>
          <a:p>
            <a:pPr algn="ctr"/>
            <a:r>
              <a:rPr lang="fr-FR" sz="3600" b="1" dirty="0">
                <a:solidFill>
                  <a:srgbClr val="0070C0"/>
                </a:solidFill>
              </a:rPr>
              <a:t>De la prise de vues photographiques à la reconstruction 3D</a:t>
            </a:r>
          </a:p>
          <a:p>
            <a:pPr lvl="8"/>
            <a:endParaRPr lang="fr-FR" sz="1200" b="1" dirty="0">
              <a:solidFill>
                <a:srgbClr val="0070C0"/>
              </a:solidFill>
            </a:endParaRPr>
          </a:p>
          <a:p>
            <a:pPr algn="ctr"/>
            <a:r>
              <a:rPr lang="fr-FR" sz="2400" b="1" dirty="0">
                <a:solidFill>
                  <a:srgbClr val="0070C0"/>
                </a:solidFill>
              </a:rPr>
              <a:t>Perspectives pédagogiques en SVT</a:t>
            </a:r>
          </a:p>
          <a:p>
            <a:pPr algn="ctr"/>
            <a:r>
              <a:rPr lang="fr-FR" sz="2400" b="1" dirty="0">
                <a:solidFill>
                  <a:srgbClr val="0070C0"/>
                </a:solidFill>
              </a:rPr>
              <a:t>Un exemple de tutoriel pour débuter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F80F0A3-2B74-481B-B6EA-F29A3B43D9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497" y="126054"/>
            <a:ext cx="1980332" cy="244916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A4C1350-F6E9-4BBA-95D1-A4FE9B5B469A}"/>
              </a:ext>
            </a:extLst>
          </p:cNvPr>
          <p:cNvSpPr txBox="1"/>
          <p:nvPr/>
        </p:nvSpPr>
        <p:spPr>
          <a:xfrm>
            <a:off x="10464801" y="612072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/>
              <a:t>Gaël </a:t>
            </a:r>
            <a:r>
              <a:rPr lang="fr-FR" sz="1100" b="1" i="1" dirty="0" err="1"/>
              <a:t>Glandières</a:t>
            </a:r>
            <a:endParaRPr lang="fr-FR" sz="1100" b="1" i="1" dirty="0"/>
          </a:p>
          <a:p>
            <a:r>
              <a:rPr lang="fr-FR" sz="1100" b="1" i="1" dirty="0"/>
              <a:t>IA-IPR SVT</a:t>
            </a:r>
            <a:endParaRPr lang="fr-FR" sz="1400" b="1" i="1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9207176-D07F-4FF7-92FF-F4D9D8EA97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17" y="3214881"/>
            <a:ext cx="5881091" cy="3306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6360964-4C6A-43EF-8249-FC7147D337CD}"/>
              </a:ext>
            </a:extLst>
          </p:cNvPr>
          <p:cNvSpPr txBox="1"/>
          <p:nvPr/>
        </p:nvSpPr>
        <p:spPr>
          <a:xfrm>
            <a:off x="6723308" y="5246889"/>
            <a:ext cx="437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hlinkClick r:id="rId4"/>
              </a:rPr>
              <a:t>https://sketchfab.com/labsvtlimoges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0866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1CA339-5ABC-4CEE-B42B-AFC6B791F9C1}"/>
              </a:ext>
            </a:extLst>
          </p:cNvPr>
          <p:cNvSpPr/>
          <p:nvPr/>
        </p:nvSpPr>
        <p:spPr>
          <a:xfrm>
            <a:off x="478970" y="226759"/>
            <a:ext cx="10609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b="1" dirty="0">
                <a:solidFill>
                  <a:srgbClr val="0070C0"/>
                </a:solidFill>
              </a:rPr>
              <a:t>ETAPE B : Réaliser la reconstruction sur 3D ZEPHYR Free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B112154-1C4E-4F42-A2FE-81CB97A6C531}"/>
              </a:ext>
            </a:extLst>
          </p:cNvPr>
          <p:cNvSpPr txBox="1"/>
          <p:nvPr/>
        </p:nvSpPr>
        <p:spPr>
          <a:xfrm>
            <a:off x="841829" y="653152"/>
            <a:ext cx="10871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Etape B2 : Reconstruction d’un nuage de points denses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9E8AD9A-6163-4BD8-866C-EF411C57DC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015" y="1114817"/>
            <a:ext cx="6125898" cy="375893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C1BFF83-5990-4E2C-8F0C-8DD249D71D1E}"/>
              </a:ext>
            </a:extLst>
          </p:cNvPr>
          <p:cNvSpPr txBox="1"/>
          <p:nvPr/>
        </p:nvSpPr>
        <p:spPr>
          <a:xfrm>
            <a:off x="242969" y="1413605"/>
            <a:ext cx="44120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dirty="0"/>
              <a:t>Dans le menu « </a:t>
            </a:r>
            <a:r>
              <a:rPr lang="fr-FR" b="1" dirty="0"/>
              <a:t>Workflow</a:t>
            </a:r>
            <a:r>
              <a:rPr lang="fr-FR" dirty="0"/>
              <a:t> », cliquer « </a:t>
            </a:r>
            <a:r>
              <a:rPr lang="fr-FR" b="1" dirty="0">
                <a:solidFill>
                  <a:srgbClr val="0070C0"/>
                </a:solidFill>
              </a:rPr>
              <a:t>Dense Point Cloud </a:t>
            </a:r>
            <a:r>
              <a:rPr lang="fr-FR" b="1" dirty="0" err="1">
                <a:solidFill>
                  <a:srgbClr val="0070C0"/>
                </a:solidFill>
              </a:rPr>
              <a:t>Generation</a:t>
            </a:r>
            <a:r>
              <a:rPr lang="fr-FR" dirty="0"/>
              <a:t> »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dirty="0"/>
              <a:t>Sur la fenêtre suivante « </a:t>
            </a:r>
            <a:r>
              <a:rPr lang="fr-FR" b="1" dirty="0"/>
              <a:t>Dense Point Cloud </a:t>
            </a:r>
            <a:r>
              <a:rPr lang="fr-FR" b="1" dirty="0" err="1"/>
              <a:t>Generation</a:t>
            </a:r>
            <a:r>
              <a:rPr lang="fr-FR" b="1" dirty="0"/>
              <a:t> </a:t>
            </a:r>
            <a:r>
              <a:rPr lang="fr-FR" b="1" dirty="0" err="1"/>
              <a:t>Wizard</a:t>
            </a:r>
            <a:r>
              <a:rPr lang="fr-FR" dirty="0"/>
              <a:t> », cliquer sur « </a:t>
            </a:r>
            <a:r>
              <a:rPr lang="fr-FR" b="1" dirty="0">
                <a:solidFill>
                  <a:srgbClr val="0070C0"/>
                </a:solidFill>
              </a:rPr>
              <a:t>Next</a:t>
            </a:r>
            <a:r>
              <a:rPr lang="fr-FR" dirty="0"/>
              <a:t> »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dirty="0"/>
              <a:t>Dans la fenêtre suivante « </a:t>
            </a:r>
            <a:r>
              <a:rPr lang="fr-FR" b="1" dirty="0"/>
              <a:t>Dense Point Cloud </a:t>
            </a:r>
            <a:r>
              <a:rPr lang="fr-FR" b="1" dirty="0" err="1"/>
              <a:t>Creation</a:t>
            </a:r>
            <a:r>
              <a:rPr lang="fr-FR" b="1" dirty="0"/>
              <a:t> </a:t>
            </a:r>
            <a:r>
              <a:rPr lang="fr-FR" dirty="0"/>
              <a:t>», cliquer sur « </a:t>
            </a:r>
            <a:r>
              <a:rPr lang="fr-FR" b="1" dirty="0">
                <a:solidFill>
                  <a:srgbClr val="0070C0"/>
                </a:solidFill>
              </a:rPr>
              <a:t>Next</a:t>
            </a:r>
            <a:r>
              <a:rPr lang="fr-FR" dirty="0"/>
              <a:t> »</a:t>
            </a:r>
          </a:p>
          <a:p>
            <a:pPr algn="just"/>
            <a:endParaRPr lang="fr-FR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dirty="0"/>
              <a:t>Dans la fenêtre suivante « </a:t>
            </a:r>
            <a:r>
              <a:rPr lang="fr-FR" b="1" dirty="0"/>
              <a:t>Start Densification </a:t>
            </a:r>
            <a:r>
              <a:rPr lang="fr-FR" dirty="0"/>
              <a:t>», cliquer sur « </a:t>
            </a:r>
            <a:r>
              <a:rPr lang="fr-FR" b="1" dirty="0">
                <a:solidFill>
                  <a:srgbClr val="0070C0"/>
                </a:solidFill>
              </a:rPr>
              <a:t>RUN </a:t>
            </a:r>
            <a:r>
              <a:rPr lang="fr-FR" b="1" dirty="0"/>
              <a:t>».</a:t>
            </a:r>
            <a:endParaRPr lang="fr-FR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dirty="0"/>
          </a:p>
          <a:p>
            <a:pPr algn="just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3B6CB07-A741-4F7B-908D-C336F00DC5B9}"/>
              </a:ext>
            </a:extLst>
          </p:cNvPr>
          <p:cNvSpPr txBox="1"/>
          <p:nvPr/>
        </p:nvSpPr>
        <p:spPr>
          <a:xfrm>
            <a:off x="478970" y="5340096"/>
            <a:ext cx="9707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Après un temps de traitement supérieur à l’étape B1, cliquer sur « </a:t>
            </a:r>
            <a:r>
              <a:rPr lang="fr-FR" b="1" dirty="0">
                <a:solidFill>
                  <a:srgbClr val="0070C0"/>
                </a:solidFill>
              </a:rPr>
              <a:t>Finish</a:t>
            </a:r>
            <a:r>
              <a:rPr lang="fr-FR" dirty="0"/>
              <a:t> ». 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Le nuage de points denses obtenu permet d’identifier la scène .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7102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1CA339-5ABC-4CEE-B42B-AFC6B791F9C1}"/>
              </a:ext>
            </a:extLst>
          </p:cNvPr>
          <p:cNvSpPr/>
          <p:nvPr/>
        </p:nvSpPr>
        <p:spPr>
          <a:xfrm>
            <a:off x="478970" y="226759"/>
            <a:ext cx="10609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b="1" dirty="0">
                <a:solidFill>
                  <a:srgbClr val="0070C0"/>
                </a:solidFill>
              </a:rPr>
              <a:t>ETAPE B : Réaliser la reconstruction sur 3D ZEPHYR Free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B112154-1C4E-4F42-A2FE-81CB97A6C531}"/>
              </a:ext>
            </a:extLst>
          </p:cNvPr>
          <p:cNvSpPr txBox="1"/>
          <p:nvPr/>
        </p:nvSpPr>
        <p:spPr>
          <a:xfrm>
            <a:off x="841829" y="653152"/>
            <a:ext cx="10871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Etape B3 : Extraction d’un maillage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C1BFF83-5990-4E2C-8F0C-8DD249D71D1E}"/>
              </a:ext>
            </a:extLst>
          </p:cNvPr>
          <p:cNvSpPr txBox="1"/>
          <p:nvPr/>
        </p:nvSpPr>
        <p:spPr>
          <a:xfrm>
            <a:off x="302766" y="1263292"/>
            <a:ext cx="54811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dirty="0"/>
              <a:t>Dans le menu « </a:t>
            </a:r>
            <a:r>
              <a:rPr lang="fr-FR" b="1" dirty="0"/>
              <a:t>Workflow</a:t>
            </a:r>
            <a:r>
              <a:rPr lang="fr-FR" dirty="0"/>
              <a:t> », cliquer « </a:t>
            </a:r>
            <a:r>
              <a:rPr lang="fr-FR" b="1" dirty="0" err="1">
                <a:solidFill>
                  <a:srgbClr val="0070C0"/>
                </a:solidFill>
              </a:rPr>
              <a:t>Mesh</a:t>
            </a:r>
            <a:r>
              <a:rPr lang="fr-FR" b="1" dirty="0">
                <a:solidFill>
                  <a:srgbClr val="0070C0"/>
                </a:solidFill>
              </a:rPr>
              <a:t> Extraction </a:t>
            </a:r>
            <a:r>
              <a:rPr lang="fr-FR" dirty="0"/>
              <a:t>»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dirty="0"/>
              <a:t>Sur la fenêtre suivante « </a:t>
            </a:r>
            <a:r>
              <a:rPr lang="fr-FR" b="1" dirty="0"/>
              <a:t>Surface Reconstruction</a:t>
            </a:r>
            <a:r>
              <a:rPr lang="fr-FR" dirty="0"/>
              <a:t>», cliquer sur « </a:t>
            </a:r>
            <a:r>
              <a:rPr lang="fr-FR" b="1" dirty="0">
                <a:solidFill>
                  <a:srgbClr val="0070C0"/>
                </a:solidFill>
              </a:rPr>
              <a:t>Next </a:t>
            </a:r>
            <a:r>
              <a:rPr lang="fr-FR" dirty="0"/>
              <a:t>»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dirty="0"/>
              <a:t>Dans la fenêtre suivante « </a:t>
            </a:r>
            <a:r>
              <a:rPr lang="fr-FR" b="1" dirty="0"/>
              <a:t>Start </a:t>
            </a:r>
            <a:r>
              <a:rPr lang="fr-FR" b="1" dirty="0" err="1"/>
              <a:t>Mesh</a:t>
            </a:r>
            <a:r>
              <a:rPr lang="fr-FR" b="1" dirty="0"/>
              <a:t> </a:t>
            </a:r>
            <a:r>
              <a:rPr lang="fr-FR" b="1" dirty="0" err="1"/>
              <a:t>Creation</a:t>
            </a:r>
            <a:r>
              <a:rPr lang="fr-FR" dirty="0"/>
              <a:t>», cliquer sur « </a:t>
            </a:r>
            <a:r>
              <a:rPr lang="fr-FR" b="1" dirty="0">
                <a:solidFill>
                  <a:srgbClr val="0070C0"/>
                </a:solidFill>
              </a:rPr>
              <a:t>RUN</a:t>
            </a:r>
            <a:r>
              <a:rPr lang="fr-FR" dirty="0"/>
              <a:t> »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Après un temps de traitement, cliquer sur « </a:t>
            </a:r>
            <a:r>
              <a:rPr lang="fr-FR" b="1" dirty="0"/>
              <a:t>Finish</a:t>
            </a:r>
            <a:r>
              <a:rPr lang="fr-FR" dirty="0"/>
              <a:t> ».</a:t>
            </a:r>
          </a:p>
          <a:p>
            <a:pPr algn="just"/>
            <a:r>
              <a:rPr lang="fr-FR" dirty="0"/>
              <a:t>3D </a:t>
            </a:r>
            <a:r>
              <a:rPr lang="fr-FR" dirty="0" err="1"/>
              <a:t>Zephyr</a:t>
            </a:r>
            <a:r>
              <a:rPr lang="fr-FR" dirty="0"/>
              <a:t> free a réalisé un maillage (polygones) dans le réseau de points denses.</a:t>
            </a:r>
          </a:p>
          <a:p>
            <a:pPr algn="just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1235653-0E7E-4BED-8C61-8E88838EE5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1663" y="953234"/>
            <a:ext cx="6037571" cy="431343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9DB0455-BEE1-4F04-97F8-5E8DAA6F27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76" y="4718834"/>
            <a:ext cx="3235081" cy="175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01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1CA339-5ABC-4CEE-B42B-AFC6B791F9C1}"/>
              </a:ext>
            </a:extLst>
          </p:cNvPr>
          <p:cNvSpPr/>
          <p:nvPr/>
        </p:nvSpPr>
        <p:spPr>
          <a:xfrm>
            <a:off x="478970" y="226759"/>
            <a:ext cx="10609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b="1" dirty="0">
                <a:solidFill>
                  <a:srgbClr val="0070C0"/>
                </a:solidFill>
              </a:rPr>
              <a:t>ETAPE B : Réaliser la reconstruction sur 3D ZEPHYR Free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B112154-1C4E-4F42-A2FE-81CB97A6C531}"/>
              </a:ext>
            </a:extLst>
          </p:cNvPr>
          <p:cNvSpPr txBox="1"/>
          <p:nvPr/>
        </p:nvSpPr>
        <p:spPr>
          <a:xfrm>
            <a:off x="841829" y="653152"/>
            <a:ext cx="10871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Etape B4 : Réalisation d’un maillage texturé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C1BFF83-5990-4E2C-8F0C-8DD249D71D1E}"/>
              </a:ext>
            </a:extLst>
          </p:cNvPr>
          <p:cNvSpPr txBox="1"/>
          <p:nvPr/>
        </p:nvSpPr>
        <p:spPr>
          <a:xfrm>
            <a:off x="302766" y="1405752"/>
            <a:ext cx="54811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dirty="0"/>
              <a:t>Dans le menu « </a:t>
            </a:r>
            <a:r>
              <a:rPr lang="fr-FR" b="1" dirty="0"/>
              <a:t>Workflow</a:t>
            </a:r>
            <a:r>
              <a:rPr lang="fr-FR" dirty="0"/>
              <a:t> », cliquer « </a:t>
            </a:r>
            <a:r>
              <a:rPr lang="fr-FR" b="1" dirty="0" err="1">
                <a:solidFill>
                  <a:srgbClr val="0070C0"/>
                </a:solidFill>
              </a:rPr>
              <a:t>Textured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Mesh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Generation</a:t>
            </a:r>
            <a:r>
              <a:rPr lang="fr-FR" b="1" dirty="0">
                <a:solidFill>
                  <a:srgbClr val="0070C0"/>
                </a:solidFill>
              </a:rPr>
              <a:t> </a:t>
            </a:r>
            <a:r>
              <a:rPr lang="fr-FR" dirty="0"/>
              <a:t>»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dirty="0"/>
              <a:t>Sur la fenêtre suivante « </a:t>
            </a:r>
            <a:r>
              <a:rPr lang="fr-FR" b="1" dirty="0" err="1"/>
              <a:t>Textured</a:t>
            </a:r>
            <a:r>
              <a:rPr lang="fr-FR" b="1" dirty="0"/>
              <a:t> </a:t>
            </a:r>
            <a:r>
              <a:rPr lang="fr-FR" b="1" dirty="0" err="1"/>
              <a:t>Mesh</a:t>
            </a:r>
            <a:r>
              <a:rPr lang="fr-FR" b="1" dirty="0"/>
              <a:t> </a:t>
            </a:r>
            <a:r>
              <a:rPr lang="fr-FR" b="1" dirty="0" err="1"/>
              <a:t>Generation</a:t>
            </a:r>
            <a:r>
              <a:rPr lang="fr-FR" b="1" dirty="0"/>
              <a:t> </a:t>
            </a:r>
            <a:r>
              <a:rPr lang="fr-FR" b="1" dirty="0" err="1"/>
              <a:t>Wizard</a:t>
            </a:r>
            <a:r>
              <a:rPr lang="fr-FR" dirty="0"/>
              <a:t>», cliquer sur « </a:t>
            </a:r>
            <a:r>
              <a:rPr lang="fr-FR" b="1" dirty="0">
                <a:solidFill>
                  <a:srgbClr val="0070C0"/>
                </a:solidFill>
              </a:rPr>
              <a:t>Next</a:t>
            </a:r>
            <a:r>
              <a:rPr lang="fr-FR" dirty="0"/>
              <a:t> »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dirty="0"/>
              <a:t>Dans la fenêtre suivante «</a:t>
            </a:r>
            <a:r>
              <a:rPr lang="fr-FR" b="1" dirty="0" err="1"/>
              <a:t>Textured</a:t>
            </a:r>
            <a:r>
              <a:rPr lang="fr-FR" b="1" dirty="0"/>
              <a:t> </a:t>
            </a:r>
            <a:r>
              <a:rPr lang="fr-FR" b="1" dirty="0" err="1"/>
              <a:t>Mesh</a:t>
            </a:r>
            <a:r>
              <a:rPr lang="fr-FR" b="1" dirty="0"/>
              <a:t> </a:t>
            </a:r>
            <a:r>
              <a:rPr lang="fr-FR" b="1" dirty="0" err="1"/>
              <a:t>Generation</a:t>
            </a:r>
            <a:r>
              <a:rPr lang="fr-FR" b="1" dirty="0"/>
              <a:t> </a:t>
            </a:r>
            <a:r>
              <a:rPr lang="fr-FR" b="1" dirty="0" err="1"/>
              <a:t>Wizard</a:t>
            </a:r>
            <a:r>
              <a:rPr lang="fr-FR" b="1" dirty="0"/>
              <a:t> Settings</a:t>
            </a:r>
            <a:r>
              <a:rPr lang="fr-FR" dirty="0"/>
              <a:t>», cliquer sur «</a:t>
            </a:r>
            <a:r>
              <a:rPr lang="fr-FR" b="1" dirty="0">
                <a:solidFill>
                  <a:srgbClr val="0070C0"/>
                </a:solidFill>
              </a:rPr>
              <a:t> Next</a:t>
            </a:r>
            <a:r>
              <a:rPr lang="fr-FR" dirty="0"/>
              <a:t> »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dirty="0"/>
              <a:t>Dans la fenêtre suivante, cliquer sur « </a:t>
            </a:r>
            <a:r>
              <a:rPr lang="fr-FR" b="1" dirty="0">
                <a:solidFill>
                  <a:srgbClr val="0070C0"/>
                </a:solidFill>
              </a:rPr>
              <a:t>RUN</a:t>
            </a:r>
            <a:r>
              <a:rPr lang="fr-FR" dirty="0"/>
              <a:t> »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Après un temps de traitement, cliquer sur « </a:t>
            </a:r>
            <a:r>
              <a:rPr lang="fr-FR" b="1" dirty="0">
                <a:solidFill>
                  <a:srgbClr val="0070C0"/>
                </a:solidFill>
              </a:rPr>
              <a:t>Finish</a:t>
            </a:r>
            <a:r>
              <a:rPr lang="fr-FR" dirty="0"/>
              <a:t> »</a:t>
            </a:r>
          </a:p>
          <a:p>
            <a:pPr algn="just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3F8D3E2-3AA2-43BE-BB56-415A0C6446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675" y="1263292"/>
            <a:ext cx="5813559" cy="36933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6D36396-B26F-4D10-A4E5-07E8188D87BF}"/>
              </a:ext>
            </a:extLst>
          </p:cNvPr>
          <p:cNvSpPr txBox="1"/>
          <p:nvPr/>
        </p:nvSpPr>
        <p:spPr>
          <a:xfrm>
            <a:off x="478970" y="5451561"/>
            <a:ext cx="10871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La reconstruction est terminée! </a:t>
            </a:r>
          </a:p>
          <a:p>
            <a:pPr algn="just"/>
            <a:r>
              <a:rPr lang="fr-FR" dirty="0"/>
              <a:t>Cependant, il peut être nécessaire de gommer certaines parties de la scène 3D que l’on souhaite éliminer.</a:t>
            </a:r>
          </a:p>
          <a:p>
            <a:pPr algn="just"/>
            <a:r>
              <a:rPr lang="fr-FR" dirty="0"/>
              <a:t>Cette opération est présentée dans la page suivante</a:t>
            </a:r>
          </a:p>
        </p:txBody>
      </p:sp>
    </p:spTree>
    <p:extLst>
      <p:ext uri="{BB962C8B-B14F-4D97-AF65-F5344CB8AC3E}">
        <p14:creationId xmlns:p14="http://schemas.microsoft.com/office/powerpoint/2010/main" val="1978212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1CA339-5ABC-4CEE-B42B-AFC6B791F9C1}"/>
              </a:ext>
            </a:extLst>
          </p:cNvPr>
          <p:cNvSpPr/>
          <p:nvPr/>
        </p:nvSpPr>
        <p:spPr>
          <a:xfrm>
            <a:off x="478970" y="226759"/>
            <a:ext cx="10609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b="1" dirty="0">
                <a:solidFill>
                  <a:srgbClr val="0070C0"/>
                </a:solidFill>
              </a:rPr>
              <a:t>ETAPE B : Réaliser la reconstruction sur 3D ZEPHYR Free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B112154-1C4E-4F42-A2FE-81CB97A6C531}"/>
              </a:ext>
            </a:extLst>
          </p:cNvPr>
          <p:cNvSpPr txBox="1"/>
          <p:nvPr/>
        </p:nvSpPr>
        <p:spPr>
          <a:xfrm>
            <a:off x="841829" y="653152"/>
            <a:ext cx="10871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Gommage de certains secteurs de la reconstruction 3D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C1BFF83-5990-4E2C-8F0C-8DD249D71D1E}"/>
              </a:ext>
            </a:extLst>
          </p:cNvPr>
          <p:cNvSpPr txBox="1"/>
          <p:nvPr/>
        </p:nvSpPr>
        <p:spPr>
          <a:xfrm>
            <a:off x="302765" y="1216302"/>
            <a:ext cx="54811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Il s’agit d’éliminer certains polygones que l’on ne souhaite pas conserver dans la reconstruction finale (exemple des zones en bleu ci-contre).</a:t>
            </a:r>
          </a:p>
          <a:p>
            <a:pPr algn="just"/>
            <a:endParaRPr lang="fr-FR" dirty="0"/>
          </a:p>
          <a:p>
            <a:pPr algn="just"/>
            <a:r>
              <a:rPr lang="fr-FR" u="sng" dirty="0"/>
              <a:t>Procédure</a:t>
            </a:r>
            <a:r>
              <a:rPr lang="fr-FR" dirty="0"/>
              <a:t> : 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/>
              <a:t>Identifier la zone à éliminer.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/>
              <a:t>Dans la barre de menu en haut de l’écran, sélectionner « </a:t>
            </a:r>
            <a:r>
              <a:rPr lang="fr-FR" b="1" dirty="0"/>
              <a:t>Edit</a:t>
            </a:r>
            <a:r>
              <a:rPr lang="fr-FR" dirty="0"/>
              <a:t> » puis dans le menu déroulant « </a:t>
            </a:r>
            <a:r>
              <a:rPr lang="fr-FR" b="1" dirty="0"/>
              <a:t>Select</a:t>
            </a:r>
            <a:r>
              <a:rPr lang="fr-FR" dirty="0"/>
              <a:t> »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/>
              <a:t>En cliquant  sur « </a:t>
            </a:r>
            <a:r>
              <a:rPr lang="fr-FR" b="1" dirty="0">
                <a:solidFill>
                  <a:srgbClr val="0070C0"/>
                </a:solidFill>
              </a:rPr>
              <a:t>Rectangle </a:t>
            </a:r>
            <a:r>
              <a:rPr lang="fr-FR" b="1" dirty="0" err="1">
                <a:solidFill>
                  <a:srgbClr val="0070C0"/>
                </a:solidFill>
              </a:rPr>
              <a:t>selection</a:t>
            </a:r>
            <a:r>
              <a:rPr lang="fr-FR" b="1" dirty="0">
                <a:solidFill>
                  <a:srgbClr val="0070C0"/>
                </a:solidFill>
              </a:rPr>
              <a:t> </a:t>
            </a:r>
            <a:r>
              <a:rPr lang="fr-FR" dirty="0"/>
              <a:t>», il est possible de dessiner un rectangle sur la zone à éliminer. Toujours dans le menu « </a:t>
            </a:r>
            <a:r>
              <a:rPr lang="fr-FR" b="1" dirty="0"/>
              <a:t>Edit</a:t>
            </a:r>
            <a:r>
              <a:rPr lang="fr-FR" dirty="0"/>
              <a:t> », puis « </a:t>
            </a:r>
            <a:r>
              <a:rPr lang="fr-FR" b="1" dirty="0"/>
              <a:t>Select</a:t>
            </a:r>
            <a:r>
              <a:rPr lang="fr-FR" dirty="0"/>
              <a:t> », sélectionner « </a:t>
            </a:r>
            <a:r>
              <a:rPr lang="fr-FR" b="1" dirty="0" err="1">
                <a:solidFill>
                  <a:srgbClr val="0070C0"/>
                </a:solidFill>
              </a:rPr>
              <a:t>Delete</a:t>
            </a:r>
            <a:r>
              <a:rPr lang="fr-FR" b="1" dirty="0">
                <a:solidFill>
                  <a:srgbClr val="0070C0"/>
                </a:solidFill>
              </a:rPr>
              <a:t> item</a:t>
            </a:r>
            <a:r>
              <a:rPr lang="fr-FR" dirty="0"/>
              <a:t> ». La zone disparaît.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/>
              <a:t>Pour éliminer une zone plus précise, sélectionner dans le même menu « </a:t>
            </a:r>
            <a:r>
              <a:rPr lang="fr-FR" b="1" dirty="0" err="1">
                <a:solidFill>
                  <a:srgbClr val="0070C0"/>
                </a:solidFill>
              </a:rPr>
              <a:t>Polygon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selection</a:t>
            </a:r>
            <a:r>
              <a:rPr lang="fr-FR" dirty="0"/>
              <a:t> ». Délimiter la zone souhaitée en s’aidant du zoom si nécessaire. Eliminer la zone en cliquant sur « </a:t>
            </a:r>
            <a:r>
              <a:rPr lang="fr-FR" b="1" dirty="0" err="1">
                <a:solidFill>
                  <a:srgbClr val="0070C0"/>
                </a:solidFill>
              </a:rPr>
              <a:t>Delete</a:t>
            </a:r>
            <a:r>
              <a:rPr lang="fr-FR" b="1" dirty="0">
                <a:solidFill>
                  <a:srgbClr val="0070C0"/>
                </a:solidFill>
              </a:rPr>
              <a:t> item</a:t>
            </a:r>
            <a:r>
              <a:rPr lang="fr-FR" dirty="0"/>
              <a:t> »</a:t>
            </a:r>
          </a:p>
          <a:p>
            <a:pPr algn="just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FF86518-A700-4343-A802-BEB00F39F7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179" y="1162655"/>
            <a:ext cx="5952565" cy="317160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7A19B54-15B6-4B7D-A8A1-4B9CF042D792}"/>
              </a:ext>
            </a:extLst>
          </p:cNvPr>
          <p:cNvSpPr txBox="1"/>
          <p:nvPr/>
        </p:nvSpPr>
        <p:spPr>
          <a:xfrm>
            <a:off x="5996179" y="4443649"/>
            <a:ext cx="5952565" cy="230832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ym typeface="Wingdings" panose="05000000000000000000" pitchFamily="2" charset="2"/>
              </a:rPr>
              <a:t> </a:t>
            </a:r>
            <a:r>
              <a:rPr lang="fr-FR" b="1" dirty="0"/>
              <a:t>La reconstruction 3D est finalisée</a:t>
            </a:r>
          </a:p>
          <a:p>
            <a:pPr algn="just"/>
            <a:endParaRPr lang="fr-FR" b="1" dirty="0"/>
          </a:p>
          <a:p>
            <a:pPr algn="just"/>
            <a:r>
              <a:rPr lang="fr-FR" b="1" dirty="0">
                <a:sym typeface="Wingdings" panose="05000000000000000000" pitchFamily="2" charset="2"/>
              </a:rPr>
              <a:t> </a:t>
            </a:r>
            <a:r>
              <a:rPr lang="fr-FR" b="1" dirty="0"/>
              <a:t>Enregistrer votre travail sur votre PC ( sélectionner dans la barre supérieure de menu « File » puis « Save as »)</a:t>
            </a:r>
          </a:p>
          <a:p>
            <a:pPr algn="just"/>
            <a:endParaRPr lang="fr-FR" b="1" dirty="0"/>
          </a:p>
          <a:p>
            <a:pPr algn="just"/>
            <a:r>
              <a:rPr lang="fr-FR" b="1" dirty="0">
                <a:sym typeface="Wingdings" panose="05000000000000000000" pitchFamily="2" charset="2"/>
              </a:rPr>
              <a:t> Le fichier obtenu ne peut être lu que sur le logiciel. Afin de le visualiser en ligne, il est possible de l’exporter sur </a:t>
            </a:r>
            <a:r>
              <a:rPr lang="fr-FR" b="1" dirty="0" err="1">
                <a:sym typeface="Wingdings" panose="05000000000000000000" pitchFamily="2" charset="2"/>
              </a:rPr>
              <a:t>Sketchfab</a:t>
            </a:r>
            <a:r>
              <a:rPr lang="fr-FR" b="1" dirty="0">
                <a:sym typeface="Wingdings" panose="05000000000000000000" pitchFamily="2" charset="2"/>
              </a:rPr>
              <a:t> (étape suivante)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24100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AF0F16-6DA1-4AE6-8840-1D4C2351C98E}"/>
              </a:ext>
            </a:extLst>
          </p:cNvPr>
          <p:cNvSpPr/>
          <p:nvPr/>
        </p:nvSpPr>
        <p:spPr>
          <a:xfrm>
            <a:off x="478970" y="226759"/>
            <a:ext cx="10609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b="1" dirty="0">
                <a:solidFill>
                  <a:srgbClr val="0070C0"/>
                </a:solidFill>
              </a:rPr>
              <a:t>ETAPE C : Exporter la reconstruction sur SKETCHFAB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B16AC73-6972-4B53-906B-FC1E399F9B5D}"/>
              </a:ext>
            </a:extLst>
          </p:cNvPr>
          <p:cNvSpPr txBox="1"/>
          <p:nvPr/>
        </p:nvSpPr>
        <p:spPr>
          <a:xfrm>
            <a:off x="478970" y="883708"/>
            <a:ext cx="112340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Avant d’exporter la reconstruction 3D sur </a:t>
            </a:r>
            <a:r>
              <a:rPr lang="fr-FR" dirty="0" err="1"/>
              <a:t>SketchFab</a:t>
            </a:r>
            <a:r>
              <a:rPr lang="fr-FR" dirty="0"/>
              <a:t>, il est nécessaire de </a:t>
            </a:r>
            <a:r>
              <a:rPr lang="fr-FR" b="1" dirty="0"/>
              <a:t>créer un compte sur cette application </a:t>
            </a:r>
            <a:r>
              <a:rPr lang="fr-FR" dirty="0"/>
              <a:t>(mail + mot de passe de votre choix).</a:t>
            </a:r>
          </a:p>
          <a:p>
            <a:endParaRPr lang="fr-FR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Une fois le compte créé, récupérer la </a:t>
            </a:r>
            <a:r>
              <a:rPr lang="fr-FR" b="1" dirty="0">
                <a:solidFill>
                  <a:srgbClr val="FF0000"/>
                </a:solidFill>
              </a:rPr>
              <a:t>clé API </a:t>
            </a:r>
            <a:r>
              <a:rPr lang="fr-FR" dirty="0"/>
              <a:t>nécessaire pour l’exportation de la reconstruction.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Cette </a:t>
            </a:r>
            <a:r>
              <a:rPr lang="fr-FR" b="1" dirty="0"/>
              <a:t>clé API </a:t>
            </a:r>
            <a:r>
              <a:rPr lang="fr-FR" dirty="0"/>
              <a:t>est accessible par la procédure suivante dans les paramètres de votre compte :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7E249B7-9CBD-4840-A906-F6FE3C2E55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379" y="2688538"/>
            <a:ext cx="1569720" cy="37871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643D250-4381-4E18-8C9A-95A27A7611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1521" y="2883621"/>
            <a:ext cx="2362200" cy="349758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036662-7389-4C79-83D7-8E05555C66AF}"/>
              </a:ext>
            </a:extLst>
          </p:cNvPr>
          <p:cNvSpPr txBox="1"/>
          <p:nvPr/>
        </p:nvSpPr>
        <p:spPr>
          <a:xfrm>
            <a:off x="508502" y="3478249"/>
            <a:ext cx="1901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ym typeface="Wingdings" panose="05000000000000000000" pitchFamily="2" charset="2"/>
              </a:rPr>
              <a:t> </a:t>
            </a:r>
            <a:r>
              <a:rPr lang="fr-FR" dirty="0"/>
              <a:t>Sur la page d’accueil de votre espace </a:t>
            </a:r>
            <a:r>
              <a:rPr lang="fr-FR" dirty="0" err="1"/>
              <a:t>SketchFab</a:t>
            </a:r>
            <a:r>
              <a:rPr lang="fr-FR" dirty="0"/>
              <a:t>, cliquer sur l’</a:t>
            </a:r>
            <a:r>
              <a:rPr lang="fr-FR" b="1" dirty="0">
                <a:solidFill>
                  <a:srgbClr val="0070C0"/>
                </a:solidFill>
              </a:rPr>
              <a:t>avatar</a:t>
            </a:r>
            <a:r>
              <a:rPr lang="fr-FR" dirty="0"/>
              <a:t> en haut à droite de la page, puis sélectionner « </a:t>
            </a:r>
            <a:r>
              <a:rPr lang="fr-FR" b="1" dirty="0">
                <a:solidFill>
                  <a:srgbClr val="0070C0"/>
                </a:solidFill>
              </a:rPr>
              <a:t>Settings</a:t>
            </a:r>
            <a:r>
              <a:rPr lang="fr-FR" dirty="0"/>
              <a:t> »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DACF2E8-4861-4EF4-8902-DDDBEA1331F1}"/>
              </a:ext>
            </a:extLst>
          </p:cNvPr>
          <p:cNvSpPr txBox="1"/>
          <p:nvPr/>
        </p:nvSpPr>
        <p:spPr>
          <a:xfrm>
            <a:off x="6200644" y="3426232"/>
            <a:ext cx="1901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ym typeface="Wingdings" panose="05000000000000000000" pitchFamily="2" charset="2"/>
              </a:rPr>
              <a:t> </a:t>
            </a:r>
            <a:r>
              <a:rPr lang="fr-FR" dirty="0"/>
              <a:t>Cliquer sur « </a:t>
            </a:r>
            <a:r>
              <a:rPr lang="fr-FR" b="1" dirty="0" err="1">
                <a:solidFill>
                  <a:srgbClr val="0070C0"/>
                </a:solidFill>
              </a:rPr>
              <a:t>Password</a:t>
            </a:r>
            <a:r>
              <a:rPr lang="fr-FR" b="1" dirty="0">
                <a:solidFill>
                  <a:srgbClr val="0070C0"/>
                </a:solidFill>
              </a:rPr>
              <a:t> &amp; API </a:t>
            </a:r>
            <a:r>
              <a:rPr lang="fr-FR" dirty="0"/>
              <a:t>», puis copier le </a:t>
            </a:r>
            <a:r>
              <a:rPr lang="fr-FR" b="1" dirty="0">
                <a:solidFill>
                  <a:srgbClr val="FF0000"/>
                </a:solidFill>
              </a:rPr>
              <a:t>code API </a:t>
            </a:r>
            <a:r>
              <a:rPr lang="fr-FR" dirty="0"/>
              <a:t>dans le champ nommé « API </a:t>
            </a:r>
            <a:r>
              <a:rPr lang="fr-FR" dirty="0" err="1"/>
              <a:t>token</a:t>
            </a:r>
            <a:r>
              <a:rPr lang="fr-FR" dirty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526139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AF0F16-6DA1-4AE6-8840-1D4C2351C98E}"/>
              </a:ext>
            </a:extLst>
          </p:cNvPr>
          <p:cNvSpPr/>
          <p:nvPr/>
        </p:nvSpPr>
        <p:spPr>
          <a:xfrm>
            <a:off x="478970" y="226759"/>
            <a:ext cx="10609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b="1" dirty="0">
                <a:solidFill>
                  <a:srgbClr val="0070C0"/>
                </a:solidFill>
              </a:rPr>
              <a:t>ETAPE C : Exporter la reconstruction sur SKETCHFAB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1BD6CCE-4016-4C0B-98DC-3E5DB5D4C8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5" y="845597"/>
            <a:ext cx="3252129" cy="1361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E1DB1F9-31F9-4B79-B0C0-A6718BFC91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293" y="2364127"/>
            <a:ext cx="3041543" cy="2129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73C4AB7-7516-4093-8E6D-1A0FCE5114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5" y="4776378"/>
            <a:ext cx="3169920" cy="1854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F4B1961-544C-4E2E-A263-538385E764F8}"/>
              </a:ext>
            </a:extLst>
          </p:cNvPr>
          <p:cNvSpPr txBox="1"/>
          <p:nvPr/>
        </p:nvSpPr>
        <p:spPr>
          <a:xfrm>
            <a:off x="4882896" y="1080271"/>
            <a:ext cx="5961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/>
              <a:t>Sur 3D </a:t>
            </a:r>
            <a:r>
              <a:rPr lang="fr-FR" dirty="0" err="1"/>
              <a:t>Zephyr</a:t>
            </a:r>
            <a:r>
              <a:rPr lang="fr-FR" dirty="0"/>
              <a:t> Free, ouvrir la reconstruction 3D que le souhaite exporter. Sélectionner « </a:t>
            </a:r>
            <a:r>
              <a:rPr lang="fr-FR" b="1" dirty="0"/>
              <a:t>Export </a:t>
            </a:r>
            <a:r>
              <a:rPr lang="fr-FR" dirty="0"/>
              <a:t>» puis cliquer « </a:t>
            </a:r>
            <a:r>
              <a:rPr lang="fr-FR" b="1" dirty="0">
                <a:solidFill>
                  <a:srgbClr val="0070C0"/>
                </a:solidFill>
              </a:rPr>
              <a:t>Export </a:t>
            </a:r>
            <a:r>
              <a:rPr lang="fr-FR" b="1" dirty="0" err="1">
                <a:solidFill>
                  <a:srgbClr val="0070C0"/>
                </a:solidFill>
              </a:rPr>
              <a:t>Textured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Mesh</a:t>
            </a:r>
            <a:r>
              <a:rPr lang="fr-FR" dirty="0"/>
              <a:t> » dans le menu du haut de page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2DA890F-394D-4A63-9FFD-9866911D56A0}"/>
              </a:ext>
            </a:extLst>
          </p:cNvPr>
          <p:cNvSpPr txBox="1"/>
          <p:nvPr/>
        </p:nvSpPr>
        <p:spPr>
          <a:xfrm>
            <a:off x="4882896" y="2782669"/>
            <a:ext cx="5961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/>
              <a:t>Une fenêtre apparaît. Dans le champ « </a:t>
            </a:r>
            <a:r>
              <a:rPr lang="fr-FR" b="1" dirty="0"/>
              <a:t>Export Format</a:t>
            </a:r>
            <a:r>
              <a:rPr lang="fr-FR" dirty="0"/>
              <a:t> », vérifier que soit mentionné « </a:t>
            </a:r>
            <a:r>
              <a:rPr lang="fr-FR" b="1" dirty="0" err="1"/>
              <a:t>Upload</a:t>
            </a:r>
            <a:r>
              <a:rPr lang="fr-FR" b="1" dirty="0"/>
              <a:t> to </a:t>
            </a:r>
            <a:r>
              <a:rPr lang="fr-FR" b="1" dirty="0" err="1"/>
              <a:t>Sketchfab</a:t>
            </a:r>
            <a:r>
              <a:rPr lang="fr-FR" dirty="0"/>
              <a:t> », puis cliquer sur « </a:t>
            </a:r>
            <a:r>
              <a:rPr lang="fr-FR" b="1" dirty="0">
                <a:solidFill>
                  <a:srgbClr val="0070C0"/>
                </a:solidFill>
              </a:rPr>
              <a:t>Export </a:t>
            </a:r>
            <a:r>
              <a:rPr lang="fr-FR" dirty="0"/>
              <a:t>»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2174CD2-0899-4F9F-A152-040E0BBC8BF2}"/>
              </a:ext>
            </a:extLst>
          </p:cNvPr>
          <p:cNvSpPr txBox="1"/>
          <p:nvPr/>
        </p:nvSpPr>
        <p:spPr>
          <a:xfrm>
            <a:off x="4882896" y="5039065"/>
            <a:ext cx="5961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/>
              <a:t>Une nouvelle fenêtre apparaît. Dans le champ « </a:t>
            </a:r>
            <a:r>
              <a:rPr lang="fr-FR" b="1" dirty="0" err="1"/>
              <a:t>Please</a:t>
            </a:r>
            <a:r>
              <a:rPr lang="fr-FR" b="1" dirty="0"/>
              <a:t> enter </a:t>
            </a:r>
            <a:r>
              <a:rPr lang="fr-FR" b="1" dirty="0" err="1"/>
              <a:t>your</a:t>
            </a:r>
            <a:r>
              <a:rPr lang="fr-FR" b="1" dirty="0"/>
              <a:t> API key</a:t>
            </a:r>
            <a:r>
              <a:rPr lang="fr-FR" dirty="0"/>
              <a:t> », réaliser </a:t>
            </a:r>
            <a:r>
              <a:rPr lang="fr-FR" b="1" dirty="0"/>
              <a:t>le copier-coller </a:t>
            </a:r>
            <a:r>
              <a:rPr lang="fr-FR" dirty="0"/>
              <a:t>de votre clé API. Cliquer sur « </a:t>
            </a:r>
            <a:r>
              <a:rPr lang="fr-FR" b="1" dirty="0">
                <a:solidFill>
                  <a:srgbClr val="0070C0"/>
                </a:solidFill>
              </a:rPr>
              <a:t>OK</a:t>
            </a:r>
            <a:r>
              <a:rPr lang="fr-FR" dirty="0"/>
              <a:t>  ».  </a:t>
            </a:r>
          </a:p>
          <a:p>
            <a:pPr algn="just"/>
            <a:r>
              <a:rPr lang="fr-FR" dirty="0"/>
              <a:t>Cette opération ne se fait qu’une seule fois : 3D </a:t>
            </a:r>
            <a:r>
              <a:rPr lang="fr-FR" dirty="0" err="1"/>
              <a:t>Zephyr</a:t>
            </a:r>
            <a:r>
              <a:rPr lang="fr-FR" dirty="0"/>
              <a:t> garde en mémoire la clé API pour les exportations ultérieures</a:t>
            </a:r>
          </a:p>
        </p:txBody>
      </p:sp>
    </p:spTree>
    <p:extLst>
      <p:ext uri="{BB962C8B-B14F-4D97-AF65-F5344CB8AC3E}">
        <p14:creationId xmlns:p14="http://schemas.microsoft.com/office/powerpoint/2010/main" val="464352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AF0F16-6DA1-4AE6-8840-1D4C2351C98E}"/>
              </a:ext>
            </a:extLst>
          </p:cNvPr>
          <p:cNvSpPr/>
          <p:nvPr/>
        </p:nvSpPr>
        <p:spPr>
          <a:xfrm>
            <a:off x="478970" y="226759"/>
            <a:ext cx="10609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b="1" dirty="0">
                <a:solidFill>
                  <a:srgbClr val="0070C0"/>
                </a:solidFill>
              </a:rPr>
              <a:t>ETAPE C : Importer la reconstruction sur SKETCHFAB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3E94BD1-8326-4B78-B935-E697EA092B5D}"/>
              </a:ext>
            </a:extLst>
          </p:cNvPr>
          <p:cNvSpPr txBox="1"/>
          <p:nvPr/>
        </p:nvSpPr>
        <p:spPr>
          <a:xfrm>
            <a:off x="637032" y="1280160"/>
            <a:ext cx="10917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2000" dirty="0">
                <a:sym typeface="Wingdings" panose="05000000000000000000" pitchFamily="2" charset="2"/>
              </a:rPr>
              <a:t> La reconstruction 3D est exportée de 3D </a:t>
            </a:r>
            <a:r>
              <a:rPr lang="fr-FR" sz="2000" dirty="0" err="1">
                <a:sym typeface="Wingdings" panose="05000000000000000000" pitchFamily="2" charset="2"/>
              </a:rPr>
              <a:t>Zephyr</a:t>
            </a:r>
            <a:r>
              <a:rPr lang="fr-FR" sz="2000" dirty="0">
                <a:sym typeface="Wingdings" panose="05000000000000000000" pitchFamily="2" charset="2"/>
              </a:rPr>
              <a:t> vers </a:t>
            </a:r>
            <a:r>
              <a:rPr lang="fr-FR" sz="2000" dirty="0" err="1">
                <a:sym typeface="Wingdings" panose="05000000000000000000" pitchFamily="2" charset="2"/>
              </a:rPr>
              <a:t>Sketchfab</a:t>
            </a:r>
            <a:r>
              <a:rPr lang="fr-FR" sz="2000" dirty="0">
                <a:sym typeface="Wingdings" panose="05000000000000000000" pitchFamily="2" charset="2"/>
              </a:rPr>
              <a:t>.</a:t>
            </a:r>
          </a:p>
          <a:p>
            <a:endParaRPr lang="fr-FR" sz="20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2000" dirty="0">
                <a:sym typeface="Wingdings" panose="05000000000000000000" pitchFamily="2" charset="2"/>
              </a:rPr>
              <a:t> Une notification indique la fin du téléchargement.</a:t>
            </a:r>
          </a:p>
          <a:p>
            <a:endParaRPr lang="fr-FR" sz="20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2000" dirty="0">
                <a:sym typeface="Wingdings" panose="05000000000000000000" pitchFamily="2" charset="2"/>
              </a:rPr>
              <a:t> La reconstruction est alors insérée dans votre page </a:t>
            </a:r>
            <a:r>
              <a:rPr lang="fr-FR" sz="2000" dirty="0" err="1">
                <a:sym typeface="Wingdings" panose="05000000000000000000" pitchFamily="2" charset="2"/>
              </a:rPr>
              <a:t>Sketchfab</a:t>
            </a:r>
            <a:r>
              <a:rPr lang="fr-FR" sz="2000" dirty="0">
                <a:sym typeface="Wingdings" panose="05000000000000000000" pitchFamily="2" charset="2"/>
              </a:rPr>
              <a:t>.</a:t>
            </a:r>
            <a:endParaRPr lang="fr-FR" sz="2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C315D3F-2996-407C-8A06-27579DECFDEA}"/>
              </a:ext>
            </a:extLst>
          </p:cNvPr>
          <p:cNvSpPr txBox="1"/>
          <p:nvPr/>
        </p:nvSpPr>
        <p:spPr>
          <a:xfrm>
            <a:off x="896709" y="3503112"/>
            <a:ext cx="10192203" cy="286232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/>
              <a:t>L’application </a:t>
            </a:r>
            <a:r>
              <a:rPr lang="fr-FR" sz="2000" b="1" dirty="0" err="1"/>
              <a:t>Sketchfab</a:t>
            </a:r>
            <a:r>
              <a:rPr lang="fr-FR" sz="2000" b="1" dirty="0"/>
              <a:t> permet de visualiser les modèles en ligne à partir d’un PC, d’une tablette, d’un smartphone…</a:t>
            </a:r>
          </a:p>
          <a:p>
            <a:pPr algn="just"/>
            <a:endParaRPr lang="fr-FR" sz="2000" b="1" dirty="0"/>
          </a:p>
          <a:p>
            <a:pPr algn="just"/>
            <a:r>
              <a:rPr lang="fr-FR" sz="2000" b="1" dirty="0"/>
              <a:t>Il est possible (Etape D) sur </a:t>
            </a:r>
            <a:r>
              <a:rPr lang="fr-FR" sz="2000" b="1" dirty="0" err="1"/>
              <a:t>Sketchfab</a:t>
            </a:r>
            <a:r>
              <a:rPr lang="fr-FR" sz="2000" b="1" dirty="0"/>
              <a:t> de :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sz="2000" b="1" dirty="0"/>
              <a:t>Renommer chaque modèle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sz="2000" b="1" dirty="0"/>
              <a:t>Modifier les paramètres 3D (orientation, zoom, couleur du fond, netteté…)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sz="2000" b="1" dirty="0"/>
              <a:t>Annoter directement la reconstruction 3D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sz="2000" b="1" dirty="0"/>
              <a:t>Partager et d’intégrer le modèle 3D sur un site web.</a:t>
            </a:r>
          </a:p>
          <a:p>
            <a:pPr algn="just"/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712581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0FBD91-C671-47D4-820C-AB72F04BCC7F}"/>
              </a:ext>
            </a:extLst>
          </p:cNvPr>
          <p:cNvSpPr/>
          <p:nvPr/>
        </p:nvSpPr>
        <p:spPr>
          <a:xfrm>
            <a:off x="478970" y="226759"/>
            <a:ext cx="10609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b="1" dirty="0">
                <a:solidFill>
                  <a:srgbClr val="0070C0"/>
                </a:solidFill>
              </a:rPr>
              <a:t>ETAPE D : Modifier et partager la reconstruction sur SKETCHFAB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842CFF6-1FC8-495C-BA87-3ACA737C1A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33" y="1865630"/>
            <a:ext cx="10203180" cy="45491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A7FDF4-3E0A-4E2B-9182-6B6E7C62FDC6}"/>
              </a:ext>
            </a:extLst>
          </p:cNvPr>
          <p:cNvSpPr txBox="1"/>
          <p:nvPr/>
        </p:nvSpPr>
        <p:spPr>
          <a:xfrm>
            <a:off x="682351" y="953861"/>
            <a:ext cx="10406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L’espace personnel </a:t>
            </a:r>
            <a:r>
              <a:rPr lang="fr-FR" dirty="0" err="1"/>
              <a:t>Sketchfab</a:t>
            </a:r>
            <a:r>
              <a:rPr lang="fr-FR" dirty="0"/>
              <a:t> regroupe la collection de modèles 3D réalisés. </a:t>
            </a:r>
          </a:p>
          <a:p>
            <a:r>
              <a:rPr lang="fr-FR" dirty="0"/>
              <a:t>Pour réaliser une action sur un modèle, cliquer sur ce modèle.</a:t>
            </a:r>
          </a:p>
        </p:txBody>
      </p:sp>
    </p:spTree>
    <p:extLst>
      <p:ext uri="{BB962C8B-B14F-4D97-AF65-F5344CB8AC3E}">
        <p14:creationId xmlns:p14="http://schemas.microsoft.com/office/powerpoint/2010/main" val="303868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0FBD91-C671-47D4-820C-AB72F04BCC7F}"/>
              </a:ext>
            </a:extLst>
          </p:cNvPr>
          <p:cNvSpPr/>
          <p:nvPr/>
        </p:nvSpPr>
        <p:spPr>
          <a:xfrm>
            <a:off x="478970" y="226759"/>
            <a:ext cx="10609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b="1" dirty="0">
                <a:solidFill>
                  <a:srgbClr val="0070C0"/>
                </a:solidFill>
              </a:rPr>
              <a:t>ETAPE D : Modifier et partager la reconstruction sur SKETCHFAB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9D6EAC7-392E-4790-8FB9-03D41AA792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629" y="1566197"/>
            <a:ext cx="8223976" cy="37256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8D49024-642C-4291-9B0D-223E9427E14B}"/>
              </a:ext>
            </a:extLst>
          </p:cNvPr>
          <p:cNvSpPr txBox="1"/>
          <p:nvPr/>
        </p:nvSpPr>
        <p:spPr>
          <a:xfrm>
            <a:off x="174171" y="998930"/>
            <a:ext cx="32657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Une fois le modèle sélectionné, </a:t>
            </a:r>
            <a:r>
              <a:rPr lang="fr-FR" dirty="0" err="1"/>
              <a:t>Sketchfab</a:t>
            </a:r>
            <a:r>
              <a:rPr lang="fr-FR" dirty="0"/>
              <a:t> permet de : 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/>
              <a:t>Une </a:t>
            </a:r>
            <a:r>
              <a:rPr lang="fr-FR" b="1" dirty="0"/>
              <a:t>visualisation en pleine page </a:t>
            </a:r>
            <a:r>
              <a:rPr lang="fr-FR" dirty="0"/>
              <a:t>(double flèche en bas à droite du modèle)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b="1" dirty="0"/>
              <a:t>Renommer et décrire </a:t>
            </a:r>
            <a:r>
              <a:rPr lang="fr-FR" dirty="0"/>
              <a:t>le modèle  : cliquer sur «</a:t>
            </a:r>
            <a:r>
              <a:rPr lang="fr-FR" b="1" dirty="0">
                <a:solidFill>
                  <a:srgbClr val="0070C0"/>
                </a:solidFill>
              </a:rPr>
              <a:t>Manage </a:t>
            </a:r>
            <a:r>
              <a:rPr lang="fr-FR" b="1" dirty="0" err="1">
                <a:solidFill>
                  <a:srgbClr val="0070C0"/>
                </a:solidFill>
              </a:rPr>
              <a:t>this</a:t>
            </a:r>
            <a:r>
              <a:rPr lang="fr-FR" b="1" dirty="0">
                <a:solidFill>
                  <a:srgbClr val="0070C0"/>
                </a:solidFill>
              </a:rPr>
              <a:t> model</a:t>
            </a:r>
            <a:r>
              <a:rPr lang="fr-FR" dirty="0"/>
              <a:t> » puis sur « </a:t>
            </a:r>
            <a:r>
              <a:rPr lang="fr-FR" b="1" dirty="0" err="1">
                <a:solidFill>
                  <a:srgbClr val="0070C0"/>
                </a:solidFill>
              </a:rPr>
              <a:t>Properties</a:t>
            </a:r>
            <a:r>
              <a:rPr lang="fr-FR" dirty="0"/>
              <a:t> »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/>
              <a:t> </a:t>
            </a:r>
            <a:r>
              <a:rPr lang="fr-FR" b="1" dirty="0"/>
              <a:t>Modifier le modèle </a:t>
            </a:r>
            <a:r>
              <a:rPr lang="fr-FR" dirty="0"/>
              <a:t>(orientation, arrière plan, annotation…) : cliquer sur « </a:t>
            </a:r>
            <a:r>
              <a:rPr lang="fr-FR" b="1" dirty="0">
                <a:solidFill>
                  <a:srgbClr val="0070C0"/>
                </a:solidFill>
              </a:rPr>
              <a:t>Manage </a:t>
            </a:r>
            <a:r>
              <a:rPr lang="fr-FR" b="1" dirty="0" err="1">
                <a:solidFill>
                  <a:srgbClr val="0070C0"/>
                </a:solidFill>
              </a:rPr>
              <a:t>this</a:t>
            </a:r>
            <a:r>
              <a:rPr lang="fr-FR" b="1" dirty="0">
                <a:solidFill>
                  <a:srgbClr val="0070C0"/>
                </a:solidFill>
              </a:rPr>
              <a:t> model</a:t>
            </a:r>
            <a:r>
              <a:rPr lang="fr-FR" dirty="0"/>
              <a:t> » puis sur « </a:t>
            </a:r>
            <a:r>
              <a:rPr lang="fr-FR" b="1" dirty="0">
                <a:solidFill>
                  <a:srgbClr val="0070C0"/>
                </a:solidFill>
              </a:rPr>
              <a:t>3D settings</a:t>
            </a:r>
            <a:r>
              <a:rPr lang="fr-FR" dirty="0"/>
              <a:t> » (</a:t>
            </a:r>
            <a:r>
              <a:rPr lang="fr-FR" dirty="0">
                <a:solidFill>
                  <a:srgbClr val="FF0000"/>
                </a:solidFill>
              </a:rPr>
              <a:t>voir page suivante</a:t>
            </a:r>
            <a:r>
              <a:rPr lang="fr-FR" dirty="0"/>
              <a:t>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/>
              <a:t> </a:t>
            </a:r>
            <a:r>
              <a:rPr lang="fr-FR" b="1" dirty="0"/>
              <a:t>Supprimer le modèle </a:t>
            </a:r>
            <a:r>
              <a:rPr lang="fr-FR" dirty="0"/>
              <a:t>s’il ne vous convient pas : cliquer sur « </a:t>
            </a:r>
            <a:r>
              <a:rPr lang="fr-FR" b="1" dirty="0">
                <a:solidFill>
                  <a:srgbClr val="0070C0"/>
                </a:solidFill>
              </a:rPr>
              <a:t>More</a:t>
            </a:r>
            <a:r>
              <a:rPr lang="fr-FR" dirty="0"/>
              <a:t> » puis sur « </a:t>
            </a:r>
            <a:r>
              <a:rPr lang="fr-FR" b="1" dirty="0" err="1">
                <a:solidFill>
                  <a:srgbClr val="0070C0"/>
                </a:solidFill>
              </a:rPr>
              <a:t>Delete</a:t>
            </a:r>
            <a:r>
              <a:rPr lang="fr-FR" dirty="0"/>
              <a:t> ».</a:t>
            </a:r>
          </a:p>
        </p:txBody>
      </p:sp>
    </p:spTree>
    <p:extLst>
      <p:ext uri="{BB962C8B-B14F-4D97-AF65-F5344CB8AC3E}">
        <p14:creationId xmlns:p14="http://schemas.microsoft.com/office/powerpoint/2010/main" val="2342250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0FBD91-C671-47D4-820C-AB72F04BCC7F}"/>
              </a:ext>
            </a:extLst>
          </p:cNvPr>
          <p:cNvSpPr/>
          <p:nvPr/>
        </p:nvSpPr>
        <p:spPr>
          <a:xfrm>
            <a:off x="478970" y="226759"/>
            <a:ext cx="10609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b="1" dirty="0">
                <a:solidFill>
                  <a:srgbClr val="0070C0"/>
                </a:solidFill>
              </a:rPr>
              <a:t>ETAPE D : Modifier et partager la reconstruction sur SKETCHFAB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A370A5-30A6-494F-B2D5-67B7049DF3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453" y="2316117"/>
            <a:ext cx="10386060" cy="447294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F3BCC86-EE9C-46A0-BB00-F3058589DF67}"/>
              </a:ext>
            </a:extLst>
          </p:cNvPr>
          <p:cNvSpPr txBox="1"/>
          <p:nvPr/>
        </p:nvSpPr>
        <p:spPr>
          <a:xfrm>
            <a:off x="296453" y="915907"/>
            <a:ext cx="23886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900" b="1" dirty="0">
                <a:solidFill>
                  <a:srgbClr val="FF0000"/>
                </a:solidFill>
              </a:rPr>
              <a:t>Orienter le modèle et modifier l’arrière plan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6EBE1B-263D-4175-8373-78D3C218424D}"/>
              </a:ext>
            </a:extLst>
          </p:cNvPr>
          <p:cNvSpPr txBox="1"/>
          <p:nvPr/>
        </p:nvSpPr>
        <p:spPr>
          <a:xfrm>
            <a:off x="3106057" y="798286"/>
            <a:ext cx="8731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Dans « 3D settings » 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b="1" dirty="0"/>
              <a:t>Orienter le modèle </a:t>
            </a:r>
            <a:r>
              <a:rPr lang="fr-FR" dirty="0"/>
              <a:t>: avec la souris, l’écran tactile ou dans le menu de gauche (« </a:t>
            </a:r>
            <a:r>
              <a:rPr lang="fr-FR" b="1" dirty="0">
                <a:solidFill>
                  <a:srgbClr val="0070C0"/>
                </a:solidFill>
              </a:rPr>
              <a:t>General </a:t>
            </a:r>
            <a:r>
              <a:rPr lang="fr-FR" dirty="0"/>
              <a:t>» puis avec les paramètres X, Y ou Z)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b="1" dirty="0"/>
              <a:t>Modifier l’arrière plan </a:t>
            </a:r>
            <a:r>
              <a:rPr lang="fr-FR" dirty="0"/>
              <a:t>: sélectionner dans le menu de gauche « </a:t>
            </a:r>
            <a:r>
              <a:rPr lang="fr-FR" b="1" dirty="0">
                <a:solidFill>
                  <a:srgbClr val="0070C0"/>
                </a:solidFill>
              </a:rPr>
              <a:t>Background</a:t>
            </a:r>
            <a:r>
              <a:rPr lang="fr-FR" dirty="0"/>
              <a:t> » puis choisir l’arrière plan souhaité.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0101A5C-EEAB-4455-BEDE-7C2791497F7A}"/>
              </a:ext>
            </a:extLst>
          </p:cNvPr>
          <p:cNvSpPr txBox="1"/>
          <p:nvPr/>
        </p:nvSpPr>
        <p:spPr>
          <a:xfrm>
            <a:off x="9457146" y="3854700"/>
            <a:ext cx="2380343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Valider vos modifications en cliquant sur</a:t>
            </a:r>
          </a:p>
          <a:p>
            <a:pPr algn="ctr"/>
            <a:r>
              <a:rPr lang="fr-FR" b="1" dirty="0"/>
              <a:t> « </a:t>
            </a:r>
            <a:r>
              <a:rPr lang="fr-FR" b="1" dirty="0">
                <a:solidFill>
                  <a:srgbClr val="FF0000"/>
                </a:solidFill>
              </a:rPr>
              <a:t>SAVE VIEW</a:t>
            </a:r>
            <a:r>
              <a:rPr lang="fr-FR" b="1" dirty="0"/>
              <a:t> » puis « </a:t>
            </a:r>
            <a:r>
              <a:rPr lang="fr-FR" b="1" dirty="0">
                <a:solidFill>
                  <a:srgbClr val="FF0000"/>
                </a:solidFill>
              </a:rPr>
              <a:t>SAVE SETTINGS</a:t>
            </a:r>
            <a:r>
              <a:rPr lang="fr-FR" b="1" dirty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46928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20DF352-E7FB-442E-9FFB-554A84A5A1AB}"/>
              </a:ext>
            </a:extLst>
          </p:cNvPr>
          <p:cNvSpPr txBox="1"/>
          <p:nvPr/>
        </p:nvSpPr>
        <p:spPr>
          <a:xfrm>
            <a:off x="261256" y="391886"/>
            <a:ext cx="115098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>
                <a:solidFill>
                  <a:srgbClr val="FF0000"/>
                </a:solidFill>
              </a:rPr>
              <a:t>La photogrammétrie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z="2000" b="1" dirty="0"/>
          </a:p>
          <a:p>
            <a:pPr algn="just"/>
            <a:endParaRPr lang="fr-FR" sz="20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000" b="1" dirty="0"/>
              <a:t>Le  principe : </a:t>
            </a:r>
            <a:r>
              <a:rPr lang="fr-FR" sz="2000" dirty="0"/>
              <a:t>La photogrammétrie est une technique qui consiste à reconstituer en 3D une scène en utilisant la parallaxe obtenue entre des images acquises selon des points de vue différents. </a:t>
            </a:r>
          </a:p>
          <a:p>
            <a:pPr algn="just"/>
            <a:endParaRPr lang="fr-FR" sz="2000" dirty="0"/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fr-FR" sz="2000" dirty="0"/>
              <a:t>Elle exploite de plus en plus les calculs de corrélation entre des images désormais numériques. </a:t>
            </a:r>
          </a:p>
          <a:p>
            <a:pPr lvl="2" algn="just"/>
            <a:endParaRPr lang="fr-FR" sz="2000" dirty="0"/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fr-FR" sz="2000" dirty="0"/>
              <a:t>Cette technique repose entièrement sur une modélisation rigoureuse de la géométrie des images et de leur acquisition afin de reconstituer une copie 3D exacte de la réalité.</a:t>
            </a:r>
          </a:p>
          <a:p>
            <a:pPr lvl="3" algn="just"/>
            <a:endParaRPr lang="fr-FR" sz="2000" dirty="0"/>
          </a:p>
          <a:p>
            <a:pPr lvl="3" algn="just"/>
            <a:endParaRPr lang="fr-FR" sz="20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2000" b="1" dirty="0"/>
              <a:t>Les outils numériques </a:t>
            </a:r>
            <a:r>
              <a:rPr lang="fr-FR" sz="2000" dirty="0"/>
              <a:t>permettent aujourd’hui un traitement rapide et aisé des photographies afin d’obtenir des reconstructions 3D.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054408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0FBD91-C671-47D4-820C-AB72F04BCC7F}"/>
              </a:ext>
            </a:extLst>
          </p:cNvPr>
          <p:cNvSpPr/>
          <p:nvPr/>
        </p:nvSpPr>
        <p:spPr>
          <a:xfrm>
            <a:off x="478970" y="183216"/>
            <a:ext cx="10609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b="1" dirty="0">
                <a:solidFill>
                  <a:srgbClr val="0070C0"/>
                </a:solidFill>
              </a:rPr>
              <a:t>ETAPE D : Modifier et partager la reconstruction sur SKETCHFAB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FB01C24-97CA-4B7F-ABA1-06CCEF61ED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491" y="2567396"/>
            <a:ext cx="10248900" cy="372618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FAA6818-0943-42E7-A74E-7C59B4CAEEFA}"/>
              </a:ext>
            </a:extLst>
          </p:cNvPr>
          <p:cNvSpPr txBox="1"/>
          <p:nvPr/>
        </p:nvSpPr>
        <p:spPr>
          <a:xfrm>
            <a:off x="228213" y="950802"/>
            <a:ext cx="28096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dirty="0">
                <a:solidFill>
                  <a:srgbClr val="FF0000"/>
                </a:solidFill>
              </a:rPr>
              <a:t>Intégrer des annotations sur un modèle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A82963-E1C0-4F41-8E48-E6E2455F7CB9}"/>
              </a:ext>
            </a:extLst>
          </p:cNvPr>
          <p:cNvSpPr txBox="1"/>
          <p:nvPr/>
        </p:nvSpPr>
        <p:spPr>
          <a:xfrm>
            <a:off x="3643085" y="798286"/>
            <a:ext cx="8194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Dans « 3D settings » : 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b="1" dirty="0"/>
              <a:t>Sélectionner l’onglet «     Annotations »</a:t>
            </a:r>
            <a:r>
              <a:rPr lang="fr-FR" dirty="0"/>
              <a:t>: double cliquer sur le point d’intérêt sur le modèle puis donner un titre et une description à l’annotation.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/>
              <a:t>Répéter l’opération autant de fois que souhaité.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E03A48A-30DE-43CB-A3D0-DB6EE60F5E80}"/>
              </a:ext>
            </a:extLst>
          </p:cNvPr>
          <p:cNvSpPr txBox="1"/>
          <p:nvPr/>
        </p:nvSpPr>
        <p:spPr>
          <a:xfrm>
            <a:off x="9457146" y="4582386"/>
            <a:ext cx="2380343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Valider vos modifications en cliquant sur</a:t>
            </a:r>
          </a:p>
          <a:p>
            <a:pPr algn="ctr"/>
            <a:r>
              <a:rPr lang="fr-FR" b="1" dirty="0"/>
              <a:t> « </a:t>
            </a:r>
            <a:r>
              <a:rPr lang="fr-FR" b="1" dirty="0">
                <a:solidFill>
                  <a:srgbClr val="FF0000"/>
                </a:solidFill>
              </a:rPr>
              <a:t>SAVE VIEW</a:t>
            </a:r>
            <a:r>
              <a:rPr lang="fr-FR" b="1" dirty="0"/>
              <a:t> » puis « </a:t>
            </a:r>
            <a:r>
              <a:rPr lang="fr-FR" b="1" dirty="0">
                <a:solidFill>
                  <a:srgbClr val="FF0000"/>
                </a:solidFill>
              </a:rPr>
              <a:t>SAVE SETTINGS</a:t>
            </a:r>
            <a:r>
              <a:rPr lang="fr-FR" b="1" dirty="0"/>
              <a:t> »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D3F49E6-F34F-4C55-B689-616A7AE1C8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378540"/>
            <a:ext cx="316819" cy="31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5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0FBD91-C671-47D4-820C-AB72F04BCC7F}"/>
              </a:ext>
            </a:extLst>
          </p:cNvPr>
          <p:cNvSpPr/>
          <p:nvPr/>
        </p:nvSpPr>
        <p:spPr>
          <a:xfrm>
            <a:off x="478970" y="183216"/>
            <a:ext cx="10609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b="1" dirty="0">
                <a:solidFill>
                  <a:srgbClr val="0070C0"/>
                </a:solidFill>
              </a:rPr>
              <a:t>ETAPE D : Modifier et partager la reconstruction sur SKETCHFAB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C388FD-810D-4EB2-A310-79A3B770B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5990" y="1702669"/>
            <a:ext cx="6527218" cy="108240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0062178-BA98-4EB9-88C6-C76C0A9E9048}"/>
              </a:ext>
            </a:extLst>
          </p:cNvPr>
          <p:cNvSpPr txBox="1"/>
          <p:nvPr/>
        </p:nvSpPr>
        <p:spPr>
          <a:xfrm>
            <a:off x="296452" y="915907"/>
            <a:ext cx="539314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900" b="1" dirty="0">
                <a:solidFill>
                  <a:srgbClr val="FF0000"/>
                </a:solidFill>
              </a:rPr>
              <a:t>D’autres fonctionnalités dans « 3D settings »</a:t>
            </a:r>
          </a:p>
        </p:txBody>
      </p:sp>
      <p:sp>
        <p:nvSpPr>
          <p:cNvPr id="9" name="Légende : encadrée 8">
            <a:extLst>
              <a:ext uri="{FF2B5EF4-FFF2-40B4-BE49-F238E27FC236}">
                <a16:creationId xmlns:a16="http://schemas.microsoft.com/office/drawing/2014/main" id="{886659DF-55DF-43C6-AC55-0BC3390CB3CA}"/>
              </a:ext>
            </a:extLst>
          </p:cNvPr>
          <p:cNvSpPr/>
          <p:nvPr/>
        </p:nvSpPr>
        <p:spPr>
          <a:xfrm>
            <a:off x="8056555" y="3666514"/>
            <a:ext cx="1564461" cy="1342668"/>
          </a:xfrm>
          <a:prstGeom prst="borderCallout1">
            <a:avLst>
              <a:gd name="adj1" fmla="val -708"/>
              <a:gd name="adj2" fmla="val 51971"/>
              <a:gd name="adj3" fmla="val -77756"/>
              <a:gd name="adj4" fmla="val -6354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Animations</a:t>
            </a:r>
          </a:p>
        </p:txBody>
      </p:sp>
      <p:sp>
        <p:nvSpPr>
          <p:cNvPr id="10" name="Légende : encadrée 9">
            <a:extLst>
              <a:ext uri="{FF2B5EF4-FFF2-40B4-BE49-F238E27FC236}">
                <a16:creationId xmlns:a16="http://schemas.microsoft.com/office/drawing/2014/main" id="{00AD8FDA-17DF-4347-B246-A0908F2337DD}"/>
              </a:ext>
            </a:extLst>
          </p:cNvPr>
          <p:cNvSpPr/>
          <p:nvPr/>
        </p:nvSpPr>
        <p:spPr>
          <a:xfrm>
            <a:off x="6204404" y="3676805"/>
            <a:ext cx="1564461" cy="1342668"/>
          </a:xfrm>
          <a:prstGeom prst="borderCallout1">
            <a:avLst>
              <a:gd name="adj1" fmla="val -2870"/>
              <a:gd name="adj2" fmla="val 52898"/>
              <a:gd name="adj3" fmla="val -79918"/>
              <a:gd name="adj4" fmla="val -324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Annotations</a:t>
            </a:r>
          </a:p>
        </p:txBody>
      </p:sp>
      <p:sp>
        <p:nvSpPr>
          <p:cNvPr id="11" name="Légende : encadrée 10">
            <a:extLst>
              <a:ext uri="{FF2B5EF4-FFF2-40B4-BE49-F238E27FC236}">
                <a16:creationId xmlns:a16="http://schemas.microsoft.com/office/drawing/2014/main" id="{BD2DBC84-EDED-4275-A181-3E947D63F561}"/>
              </a:ext>
            </a:extLst>
          </p:cNvPr>
          <p:cNvSpPr/>
          <p:nvPr/>
        </p:nvSpPr>
        <p:spPr>
          <a:xfrm>
            <a:off x="4352254" y="3666514"/>
            <a:ext cx="1564461" cy="1342668"/>
          </a:xfrm>
          <a:prstGeom prst="borderCallout1">
            <a:avLst>
              <a:gd name="adj1" fmla="val -708"/>
              <a:gd name="adj2" fmla="val 51971"/>
              <a:gd name="adj3" fmla="val -76675"/>
              <a:gd name="adj4" fmla="val 5613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Filtres</a:t>
            </a:r>
          </a:p>
        </p:txBody>
      </p:sp>
      <p:sp>
        <p:nvSpPr>
          <p:cNvPr id="12" name="Légende : encadrée 11">
            <a:extLst>
              <a:ext uri="{FF2B5EF4-FFF2-40B4-BE49-F238E27FC236}">
                <a16:creationId xmlns:a16="http://schemas.microsoft.com/office/drawing/2014/main" id="{8437140E-E5BD-4C38-9E82-B24BCB392DA2}"/>
              </a:ext>
            </a:extLst>
          </p:cNvPr>
          <p:cNvSpPr/>
          <p:nvPr/>
        </p:nvSpPr>
        <p:spPr>
          <a:xfrm>
            <a:off x="2500104" y="3666514"/>
            <a:ext cx="1564461" cy="1342668"/>
          </a:xfrm>
          <a:prstGeom prst="borderCallout1">
            <a:avLst>
              <a:gd name="adj1" fmla="val -6113"/>
              <a:gd name="adj2" fmla="val 53829"/>
              <a:gd name="adj3" fmla="val -77756"/>
              <a:gd name="adj4" fmla="val 1146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Réglages des textures</a:t>
            </a:r>
          </a:p>
        </p:txBody>
      </p:sp>
      <p:sp>
        <p:nvSpPr>
          <p:cNvPr id="13" name="Légende : encadrée 12">
            <a:extLst>
              <a:ext uri="{FF2B5EF4-FFF2-40B4-BE49-F238E27FC236}">
                <a16:creationId xmlns:a16="http://schemas.microsoft.com/office/drawing/2014/main" id="{9FF53C56-FC7D-446E-8577-FEBA0DD0BB94}"/>
              </a:ext>
            </a:extLst>
          </p:cNvPr>
          <p:cNvSpPr/>
          <p:nvPr/>
        </p:nvSpPr>
        <p:spPr>
          <a:xfrm>
            <a:off x="274378" y="3368930"/>
            <a:ext cx="1698173" cy="1342668"/>
          </a:xfrm>
          <a:prstGeom prst="borderCallout1">
            <a:avLst>
              <a:gd name="adj1" fmla="val -3951"/>
              <a:gd name="adj2" fmla="val 60586"/>
              <a:gd name="adj3" fmla="val -57217"/>
              <a:gd name="adj4" fmla="val 19473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Réglages de la luminosité</a:t>
            </a:r>
          </a:p>
        </p:txBody>
      </p:sp>
      <p:sp>
        <p:nvSpPr>
          <p:cNvPr id="14" name="Légende : encadrée 13">
            <a:extLst>
              <a:ext uri="{FF2B5EF4-FFF2-40B4-BE49-F238E27FC236}">
                <a16:creationId xmlns:a16="http://schemas.microsoft.com/office/drawing/2014/main" id="{83C102DF-94CF-48F4-9677-18A7633B3188}"/>
              </a:ext>
            </a:extLst>
          </p:cNvPr>
          <p:cNvSpPr/>
          <p:nvPr/>
        </p:nvSpPr>
        <p:spPr>
          <a:xfrm>
            <a:off x="10032455" y="3666514"/>
            <a:ext cx="1564461" cy="1342668"/>
          </a:xfrm>
          <a:prstGeom prst="borderCallout1">
            <a:avLst>
              <a:gd name="adj1" fmla="val -708"/>
              <a:gd name="adj2" fmla="val 51971"/>
              <a:gd name="adj3" fmla="val -77756"/>
              <a:gd name="adj4" fmla="val -14519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Paramètres Réalité virtuelle</a:t>
            </a:r>
          </a:p>
        </p:txBody>
      </p:sp>
      <p:sp>
        <p:nvSpPr>
          <p:cNvPr id="15" name="Légende : encadrée 14">
            <a:extLst>
              <a:ext uri="{FF2B5EF4-FFF2-40B4-BE49-F238E27FC236}">
                <a16:creationId xmlns:a16="http://schemas.microsoft.com/office/drawing/2014/main" id="{13D91E19-C7D9-405C-8E69-B2D125514DCE}"/>
              </a:ext>
            </a:extLst>
          </p:cNvPr>
          <p:cNvSpPr/>
          <p:nvPr/>
        </p:nvSpPr>
        <p:spPr>
          <a:xfrm>
            <a:off x="10189030" y="1848818"/>
            <a:ext cx="1682114" cy="1342668"/>
          </a:xfrm>
          <a:prstGeom prst="borderCallout1">
            <a:avLst>
              <a:gd name="adj1" fmla="val 56585"/>
              <a:gd name="adj2" fmla="val 2800"/>
              <a:gd name="adj3" fmla="val 44397"/>
              <a:gd name="adj4" fmla="val -10065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Enregistrement bande sonore</a:t>
            </a:r>
          </a:p>
        </p:txBody>
      </p:sp>
    </p:spTree>
    <p:extLst>
      <p:ext uri="{BB962C8B-B14F-4D97-AF65-F5344CB8AC3E}">
        <p14:creationId xmlns:p14="http://schemas.microsoft.com/office/powerpoint/2010/main" val="564545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0FBD91-C671-47D4-820C-AB72F04BCC7F}"/>
              </a:ext>
            </a:extLst>
          </p:cNvPr>
          <p:cNvSpPr/>
          <p:nvPr/>
        </p:nvSpPr>
        <p:spPr>
          <a:xfrm>
            <a:off x="478970" y="226759"/>
            <a:ext cx="10609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b="1" dirty="0">
                <a:solidFill>
                  <a:srgbClr val="0070C0"/>
                </a:solidFill>
              </a:rPr>
              <a:t>ETAPE D : Modifier et partager la reconstruction sur SKETCHFAB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3FC6BB4-DA19-44E9-A18C-02CD8E4E2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739" y="1266156"/>
            <a:ext cx="6658904" cy="5106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A7357AB-0EF6-4E5B-872D-8094746D4E46}"/>
              </a:ext>
            </a:extLst>
          </p:cNvPr>
          <p:cNvSpPr txBox="1"/>
          <p:nvPr/>
        </p:nvSpPr>
        <p:spPr>
          <a:xfrm>
            <a:off x="281938" y="881435"/>
            <a:ext cx="539314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900" b="1" dirty="0">
                <a:solidFill>
                  <a:srgbClr val="FF0000"/>
                </a:solidFill>
              </a:rPr>
              <a:t>Exporter, partager un modèle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7E6A32E-846C-4AB2-85E9-3BA5A537A599}"/>
              </a:ext>
            </a:extLst>
          </p:cNvPr>
          <p:cNvSpPr txBox="1"/>
          <p:nvPr/>
        </p:nvSpPr>
        <p:spPr>
          <a:xfrm>
            <a:off x="281937" y="1956873"/>
            <a:ext cx="45368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Sélectionner un modèle sur la page compilant l’ensemble des modèles 3D de votre espace.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b="1" dirty="0"/>
              <a:t>Partager un modèle </a:t>
            </a:r>
            <a:r>
              <a:rPr lang="fr-FR" dirty="0"/>
              <a:t>: cliquer que « </a:t>
            </a:r>
            <a:r>
              <a:rPr lang="fr-FR" b="1" dirty="0">
                <a:solidFill>
                  <a:srgbClr val="0070C0"/>
                </a:solidFill>
              </a:rPr>
              <a:t>Share</a:t>
            </a:r>
            <a:r>
              <a:rPr lang="fr-FR" dirty="0"/>
              <a:t> » en dessous du modèle. </a:t>
            </a:r>
            <a:r>
              <a:rPr lang="fr-FR" b="1" dirty="0">
                <a:solidFill>
                  <a:srgbClr val="0070C0"/>
                </a:solidFill>
              </a:rPr>
              <a:t>Copier le lien direct</a:t>
            </a:r>
            <a:r>
              <a:rPr lang="fr-FR" dirty="0"/>
              <a:t> ou choisir une modalité de partage.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b="1" dirty="0"/>
              <a:t>Intégrer un modèle </a:t>
            </a:r>
            <a:r>
              <a:rPr lang="fr-FR" dirty="0"/>
              <a:t>: cliquer sur « </a:t>
            </a:r>
            <a:r>
              <a:rPr lang="fr-FR" b="1" dirty="0" err="1">
                <a:solidFill>
                  <a:srgbClr val="0070C0"/>
                </a:solidFill>
              </a:rPr>
              <a:t>Embed</a:t>
            </a:r>
            <a:r>
              <a:rPr lang="fr-FR" dirty="0"/>
              <a:t> » en dessous du modèle. Modifier si besoin les dimensions d’affichage, </a:t>
            </a:r>
            <a:r>
              <a:rPr lang="fr-FR" b="1" dirty="0">
                <a:solidFill>
                  <a:srgbClr val="0070C0"/>
                </a:solidFill>
              </a:rPr>
              <a:t>copier le code </a:t>
            </a:r>
            <a:r>
              <a:rPr lang="fr-FR" b="1" dirty="0" err="1">
                <a:solidFill>
                  <a:srgbClr val="0070C0"/>
                </a:solidFill>
              </a:rPr>
              <a:t>iframe</a:t>
            </a:r>
            <a:r>
              <a:rPr lang="fr-FR" dirty="0"/>
              <a:t> et l’intégrer sur un autre site web.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9417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èche : courbe vers le haut 14">
            <a:extLst>
              <a:ext uri="{FF2B5EF4-FFF2-40B4-BE49-F238E27FC236}">
                <a16:creationId xmlns:a16="http://schemas.microsoft.com/office/drawing/2014/main" id="{C57CFD5A-1A53-4EFB-91FC-5D034F9F7B7C}"/>
              </a:ext>
            </a:extLst>
          </p:cNvPr>
          <p:cNvSpPr/>
          <p:nvPr/>
        </p:nvSpPr>
        <p:spPr>
          <a:xfrm>
            <a:off x="747487" y="2382460"/>
            <a:ext cx="10755085" cy="4279598"/>
          </a:xfrm>
          <a:prstGeom prst="curvedUpArrow">
            <a:avLst>
              <a:gd name="adj1" fmla="val 9463"/>
              <a:gd name="adj2" fmla="val 21793"/>
              <a:gd name="adj3" fmla="val 1279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7F316C7-8F2C-41D2-8366-22EFAD7F5FDA}"/>
              </a:ext>
            </a:extLst>
          </p:cNvPr>
          <p:cNvSpPr txBox="1"/>
          <p:nvPr/>
        </p:nvSpPr>
        <p:spPr>
          <a:xfrm>
            <a:off x="478972" y="3135087"/>
            <a:ext cx="2685143" cy="101566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Prendre les photos d’une scène et réaliser un modèle 3D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E4B5796-1694-42FD-B9B4-C20D96BDC535}"/>
              </a:ext>
            </a:extLst>
          </p:cNvPr>
          <p:cNvSpPr txBox="1"/>
          <p:nvPr/>
        </p:nvSpPr>
        <p:spPr>
          <a:xfrm>
            <a:off x="2129973" y="4903377"/>
            <a:ext cx="1473198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Décrire un modèle 3D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BBE6775-3942-4E74-A7D5-BB1F764B81FF}"/>
              </a:ext>
            </a:extLst>
          </p:cNvPr>
          <p:cNvSpPr txBox="1"/>
          <p:nvPr/>
        </p:nvSpPr>
        <p:spPr>
          <a:xfrm>
            <a:off x="4985657" y="5413018"/>
            <a:ext cx="2220685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Enrichir un modèle (annotations, animations, bande sonore)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6EFD1CA-37AA-4C84-B0AD-E2895830937D}"/>
              </a:ext>
            </a:extLst>
          </p:cNvPr>
          <p:cNvSpPr txBox="1"/>
          <p:nvPr/>
        </p:nvSpPr>
        <p:spPr>
          <a:xfrm>
            <a:off x="8217814" y="4853877"/>
            <a:ext cx="2510971" cy="101566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Partager un modèle dans un travail collaboratif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89B66F0-F2D7-4BEC-8E7F-B731F8729BF8}"/>
              </a:ext>
            </a:extLst>
          </p:cNvPr>
          <p:cNvSpPr txBox="1"/>
          <p:nvPr/>
        </p:nvSpPr>
        <p:spPr>
          <a:xfrm>
            <a:off x="9260116" y="3135087"/>
            <a:ext cx="2510971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Exporter un modèle vers des supports et /ou productions numériques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4A02A6B-A0CC-4A52-B482-7658FDB005C2}"/>
              </a:ext>
            </a:extLst>
          </p:cNvPr>
          <p:cNvSpPr txBox="1"/>
          <p:nvPr/>
        </p:nvSpPr>
        <p:spPr>
          <a:xfrm>
            <a:off x="3889829" y="812800"/>
            <a:ext cx="4005943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L’usage de la photogrammétrie et des modèles 3D peuvent permettre à l’élève de : </a:t>
            </a:r>
          </a:p>
        </p:txBody>
      </p:sp>
      <p:sp>
        <p:nvSpPr>
          <p:cNvPr id="9" name="Flèche : courbe vers la gauche 8">
            <a:extLst>
              <a:ext uri="{FF2B5EF4-FFF2-40B4-BE49-F238E27FC236}">
                <a16:creationId xmlns:a16="http://schemas.microsoft.com/office/drawing/2014/main" id="{7D9030FE-3A12-4B03-891E-5657D833C5AE}"/>
              </a:ext>
            </a:extLst>
          </p:cNvPr>
          <p:cNvSpPr/>
          <p:nvPr/>
        </p:nvSpPr>
        <p:spPr>
          <a:xfrm rot="2769104">
            <a:off x="4120409" y="2482652"/>
            <a:ext cx="584793" cy="1769712"/>
          </a:xfrm>
          <a:prstGeom prst="curvedLeftArrow">
            <a:avLst>
              <a:gd name="adj1" fmla="val 19424"/>
              <a:gd name="adj2" fmla="val 46220"/>
              <a:gd name="adj3" fmla="val 270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Flèche : courbe vers la droite 10">
            <a:extLst>
              <a:ext uri="{FF2B5EF4-FFF2-40B4-BE49-F238E27FC236}">
                <a16:creationId xmlns:a16="http://schemas.microsoft.com/office/drawing/2014/main" id="{DB797355-6892-45F8-9C2A-E8ED3E013E98}"/>
              </a:ext>
            </a:extLst>
          </p:cNvPr>
          <p:cNvSpPr/>
          <p:nvPr/>
        </p:nvSpPr>
        <p:spPr>
          <a:xfrm rot="19414718">
            <a:off x="7259237" y="2504414"/>
            <a:ext cx="508000" cy="1684939"/>
          </a:xfrm>
          <a:prstGeom prst="curvedRightArrow">
            <a:avLst>
              <a:gd name="adj1" fmla="val 25000"/>
              <a:gd name="adj2" fmla="val 37526"/>
              <a:gd name="adj3" fmla="val 366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Flèche : courbe vers la gauche 11">
            <a:extLst>
              <a:ext uri="{FF2B5EF4-FFF2-40B4-BE49-F238E27FC236}">
                <a16:creationId xmlns:a16="http://schemas.microsoft.com/office/drawing/2014/main" id="{DEC1777B-51BE-4ACA-8A76-278639B7EFCD}"/>
              </a:ext>
            </a:extLst>
          </p:cNvPr>
          <p:cNvSpPr/>
          <p:nvPr/>
        </p:nvSpPr>
        <p:spPr>
          <a:xfrm>
            <a:off x="5338693" y="2530909"/>
            <a:ext cx="447813" cy="2256556"/>
          </a:xfrm>
          <a:prstGeom prst="curvedLeftArrow">
            <a:avLst>
              <a:gd name="adj1" fmla="val 38174"/>
              <a:gd name="adj2" fmla="val 5694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Flèche : courbe vers la droite 12">
            <a:extLst>
              <a:ext uri="{FF2B5EF4-FFF2-40B4-BE49-F238E27FC236}">
                <a16:creationId xmlns:a16="http://schemas.microsoft.com/office/drawing/2014/main" id="{D03A0FD5-CFC5-4D15-9150-8CB6490EEDF1}"/>
              </a:ext>
            </a:extLst>
          </p:cNvPr>
          <p:cNvSpPr/>
          <p:nvPr/>
        </p:nvSpPr>
        <p:spPr>
          <a:xfrm>
            <a:off x="6265494" y="2503467"/>
            <a:ext cx="511068" cy="228204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EAF45E-15D9-42ED-84A0-2293051ACCAC}"/>
              </a:ext>
            </a:extLst>
          </p:cNvPr>
          <p:cNvSpPr txBox="1"/>
          <p:nvPr/>
        </p:nvSpPr>
        <p:spPr>
          <a:xfrm>
            <a:off x="1846135" y="4273860"/>
            <a:ext cx="965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Et/ou</a:t>
            </a:r>
          </a:p>
        </p:txBody>
      </p:sp>
    </p:spTree>
    <p:extLst>
      <p:ext uri="{BB962C8B-B14F-4D97-AF65-F5344CB8AC3E}">
        <p14:creationId xmlns:p14="http://schemas.microsoft.com/office/powerpoint/2010/main" val="2999896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1E12CC7-A25B-4B53-973C-3E46E904E6A5}"/>
              </a:ext>
            </a:extLst>
          </p:cNvPr>
          <p:cNvSpPr txBox="1"/>
          <p:nvPr/>
        </p:nvSpPr>
        <p:spPr>
          <a:xfrm>
            <a:off x="341085" y="286480"/>
            <a:ext cx="11509829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>
                <a:solidFill>
                  <a:srgbClr val="FF0000"/>
                </a:solidFill>
              </a:rPr>
              <a:t>Perspectives pédagogiques</a:t>
            </a:r>
          </a:p>
          <a:p>
            <a:pPr algn="just"/>
            <a:endParaRPr lang="fr-FR" sz="105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0070C0"/>
                </a:solidFill>
              </a:rPr>
              <a:t>Dans les processus de formation : 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fr-FR" sz="2000" dirty="0"/>
              <a:t>Intégrer des </a:t>
            </a:r>
            <a:r>
              <a:rPr lang="fr-FR" sz="2000" b="1" dirty="0"/>
              <a:t>stratégies face aux obstacles </a:t>
            </a:r>
            <a:r>
              <a:rPr lang="fr-FR" sz="2000" dirty="0"/>
              <a:t>que constituent les </a:t>
            </a:r>
            <a:r>
              <a:rPr lang="fr-FR" sz="2000" b="1" dirty="0"/>
              <a:t>représentations spatiales et les différentes échelles spatiales</a:t>
            </a:r>
            <a:r>
              <a:rPr lang="fr-FR" sz="2000" dirty="0"/>
              <a:t> chez les élèves ; 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fr-FR" sz="2000" dirty="0"/>
              <a:t>Rendre disponible, à tout moment avec des équipements numériques, des éléments biologiques et/ou géologiques prélevés sur le terrain ou étudiés en classe (</a:t>
            </a:r>
            <a:r>
              <a:rPr lang="fr-FR" sz="2000" b="1" dirty="0"/>
              <a:t>continuité du réel dans l’exploitation pédagogique) </a:t>
            </a:r>
            <a:r>
              <a:rPr lang="fr-FR" sz="2000" dirty="0"/>
              <a:t>; 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fr-FR" sz="2000" dirty="0"/>
              <a:t>Former les élèves à un </a:t>
            </a:r>
            <a:r>
              <a:rPr lang="fr-FR" sz="2000" b="1" dirty="0"/>
              <a:t>mode de communication </a:t>
            </a:r>
            <a:r>
              <a:rPr lang="fr-FR" sz="2000" dirty="0"/>
              <a:t>et de </a:t>
            </a:r>
            <a:r>
              <a:rPr lang="fr-FR" sz="2000" b="1" dirty="0"/>
              <a:t>médiation scientifique </a:t>
            </a:r>
            <a:r>
              <a:rPr lang="fr-FR" sz="2000" dirty="0"/>
              <a:t>; 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fr-FR" sz="2000" b="1" dirty="0"/>
              <a:t>Former</a:t>
            </a:r>
            <a:r>
              <a:rPr lang="fr-FR" sz="2000" dirty="0"/>
              <a:t> les élèves </a:t>
            </a:r>
            <a:r>
              <a:rPr lang="fr-FR" sz="2000" b="1" dirty="0"/>
              <a:t>aux techniques numériques </a:t>
            </a:r>
            <a:r>
              <a:rPr lang="fr-FR" sz="2000" dirty="0"/>
              <a:t>de représentation en 3D utilisées </a:t>
            </a:r>
            <a:r>
              <a:rPr lang="fr-FR" sz="2000" b="1" dirty="0"/>
              <a:t>dans de nombreux champs professionnels</a:t>
            </a:r>
            <a:r>
              <a:rPr lang="fr-FR" sz="2000" dirty="0"/>
              <a:t> (archéologie, environnement, géomatique et cartographie, médecine, travaux publics, urbanisme…).</a:t>
            </a:r>
          </a:p>
          <a:p>
            <a:pPr lvl="1" algn="just"/>
            <a:endParaRPr lang="fr-FR" sz="1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0070C0"/>
                </a:solidFill>
              </a:rPr>
              <a:t>Des pistes d’exploitation : 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fr-FR" sz="2000" dirty="0"/>
              <a:t>Constituer une collection de représentations 3D et les intégrer dans une espace numérique (ENT, site web, lithothèques) ; 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fr-FR" sz="2000" dirty="0"/>
              <a:t>Réaliser une reconstruction 3D d’un milieu, d’un site, d’un affleurement à partir de clichés pris lors d’une sortie ou une classe de terrain puis l’exploiter au cours de la progression pédagogique ; 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fr-FR" sz="2000" dirty="0"/>
              <a:t>Réaliser et exploiter une série de représentations 3D d’éléments (fossiles, éléments anatomiques…) ; 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fr-FR" sz="2000" dirty="0"/>
              <a:t>Réaliser des représentations 3D à partir de clichés photographiques de surface ou aériens (drone) ; </a:t>
            </a:r>
          </a:p>
          <a:p>
            <a:pPr lvl="1" algn="just"/>
            <a:r>
              <a:rPr lang="fr-FR" sz="2000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422602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887D53A-B791-4710-9724-396FDDA6FFB5}"/>
              </a:ext>
            </a:extLst>
          </p:cNvPr>
          <p:cNvSpPr txBox="1"/>
          <p:nvPr/>
        </p:nvSpPr>
        <p:spPr>
          <a:xfrm>
            <a:off x="341085" y="242937"/>
            <a:ext cx="11509829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>
                <a:solidFill>
                  <a:srgbClr val="FF0000"/>
                </a:solidFill>
              </a:rPr>
              <a:t>Un exemple de tutoriel pour débuter</a:t>
            </a:r>
          </a:p>
          <a:p>
            <a:pPr algn="just"/>
            <a:endParaRPr lang="fr-FR" sz="1400" dirty="0"/>
          </a:p>
          <a:p>
            <a:pPr algn="just"/>
            <a:r>
              <a:rPr lang="fr-FR" sz="2000" i="1" dirty="0"/>
              <a:t>La démarche présentée constitue un exemple de réalisation par photogrammétrie à partir d’un logiciel et d’une application choisis et gratuits. Elle n’est par conséquent exclusive au regard de la diversité logicielle actuelle et à venir.</a:t>
            </a:r>
          </a:p>
          <a:p>
            <a:pPr algn="just"/>
            <a:endParaRPr lang="fr-FR" sz="1050" dirty="0"/>
          </a:p>
          <a:p>
            <a:pPr algn="just"/>
            <a:r>
              <a:rPr lang="fr-FR" sz="2400" b="1" dirty="0">
                <a:solidFill>
                  <a:srgbClr val="0070C0"/>
                </a:solidFill>
              </a:rPr>
              <a:t>Matériels numériques requis                                                                      La démarche</a:t>
            </a:r>
          </a:p>
          <a:p>
            <a:pPr algn="just"/>
            <a:endParaRPr lang="fr-FR" sz="2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5A3F9B6-9844-42F5-A0AE-A67CEF11D29B}"/>
              </a:ext>
            </a:extLst>
          </p:cNvPr>
          <p:cNvSpPr txBox="1"/>
          <p:nvPr/>
        </p:nvSpPr>
        <p:spPr>
          <a:xfrm>
            <a:off x="3342999" y="2600951"/>
            <a:ext cx="387161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Un appareil photographique numérique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9DCB08-B92F-45C4-A429-E3176C34B0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49" y="2594027"/>
            <a:ext cx="913746" cy="81221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00597CC-84B7-4ABA-A796-0F8E27EC6D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63" y="2561650"/>
            <a:ext cx="1272013" cy="84459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04BE334-8576-452F-88C5-45EB8D126FC6}"/>
              </a:ext>
            </a:extLst>
          </p:cNvPr>
          <p:cNvSpPr txBox="1"/>
          <p:nvPr/>
        </p:nvSpPr>
        <p:spPr>
          <a:xfrm>
            <a:off x="3342999" y="3925315"/>
            <a:ext cx="3871612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Un Logiciel de photogrammétrie </a:t>
            </a:r>
          </a:p>
          <a:p>
            <a:pPr algn="ctr"/>
            <a:r>
              <a:rPr lang="fr-FR" sz="2000" b="1" dirty="0"/>
              <a:t>3D ZEPHYR FREE</a:t>
            </a:r>
          </a:p>
          <a:p>
            <a:pPr algn="ctr"/>
            <a:r>
              <a:rPr lang="fr-FR" sz="2000" b="1" dirty="0"/>
              <a:t>installé sur PC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A65E754-EDEF-4C12-930A-1A5922ACADC8}"/>
              </a:ext>
            </a:extLst>
          </p:cNvPr>
          <p:cNvSpPr txBox="1"/>
          <p:nvPr/>
        </p:nvSpPr>
        <p:spPr>
          <a:xfrm>
            <a:off x="3342999" y="5531994"/>
            <a:ext cx="3871612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Une application gratuite en ligne pour SKETCHFAB</a:t>
            </a:r>
          </a:p>
          <a:p>
            <a:pPr algn="ctr"/>
            <a:r>
              <a:rPr lang="fr-FR" sz="2000" b="1" dirty="0"/>
              <a:t>(visionneuse de collections)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3BFCC8E-101E-434A-8335-44806ECE00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90" y="3710792"/>
            <a:ext cx="2350173" cy="12889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767F30F-F4F1-41D6-A803-D390D83F23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94" y="5297730"/>
            <a:ext cx="1414462" cy="131126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EF406FC-9198-4E12-9341-4807C3FCF98F}"/>
              </a:ext>
            </a:extLst>
          </p:cNvPr>
          <p:cNvSpPr txBox="1"/>
          <p:nvPr/>
        </p:nvSpPr>
        <p:spPr>
          <a:xfrm>
            <a:off x="5024805" y="3264492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+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EA4BF9C-54C3-413D-A077-302948FE5A37}"/>
              </a:ext>
            </a:extLst>
          </p:cNvPr>
          <p:cNvSpPr txBox="1"/>
          <p:nvPr/>
        </p:nvSpPr>
        <p:spPr>
          <a:xfrm>
            <a:off x="5036947" y="4967965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+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E500F30-AEEC-4BC7-97BB-F9B583456D65}"/>
              </a:ext>
            </a:extLst>
          </p:cNvPr>
          <p:cNvSpPr txBox="1"/>
          <p:nvPr/>
        </p:nvSpPr>
        <p:spPr>
          <a:xfrm>
            <a:off x="7837714" y="2646194"/>
            <a:ext cx="3790070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Prise de vues numériques</a:t>
            </a:r>
          </a:p>
          <a:p>
            <a:pPr algn="ctr"/>
            <a:r>
              <a:rPr lang="fr-FR" b="1" dirty="0"/>
              <a:t> de la scène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651DB4F-15A1-480B-A6F5-070D5F16537C}"/>
              </a:ext>
            </a:extLst>
          </p:cNvPr>
          <p:cNvSpPr txBox="1"/>
          <p:nvPr/>
        </p:nvSpPr>
        <p:spPr>
          <a:xfrm>
            <a:off x="7756172" y="3938933"/>
            <a:ext cx="3871612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Construction du modèle 3D </a:t>
            </a:r>
          </a:p>
          <a:p>
            <a:pPr algn="ctr"/>
            <a:r>
              <a:rPr lang="fr-FR" b="1" dirty="0"/>
              <a:t>à partir des prises de vues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EAF0EA8-E036-48C6-AA1D-46CEC9C9E6B8}"/>
              </a:ext>
            </a:extLst>
          </p:cNvPr>
          <p:cNvSpPr txBox="1"/>
          <p:nvPr/>
        </p:nvSpPr>
        <p:spPr>
          <a:xfrm>
            <a:off x="7537463" y="5508671"/>
            <a:ext cx="4390571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Exportation du modèle vers un espace personnel (</a:t>
            </a:r>
            <a:r>
              <a:rPr lang="fr-FR" b="1" dirty="0" err="1"/>
              <a:t>Sketchfab</a:t>
            </a:r>
            <a:r>
              <a:rPr lang="fr-FR" b="1" dirty="0"/>
              <a:t>). Possibilité de partage et d’intégration des modèles sur des sites externes </a:t>
            </a:r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BEECA1EA-C481-49D1-81C3-F20163B873C6}"/>
              </a:ext>
            </a:extLst>
          </p:cNvPr>
          <p:cNvSpPr/>
          <p:nvPr/>
        </p:nvSpPr>
        <p:spPr>
          <a:xfrm>
            <a:off x="9478749" y="3411016"/>
            <a:ext cx="508000" cy="46897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428D608C-86B6-4B73-B200-0705AB5B49E0}"/>
              </a:ext>
            </a:extLst>
          </p:cNvPr>
          <p:cNvSpPr/>
          <p:nvPr/>
        </p:nvSpPr>
        <p:spPr>
          <a:xfrm>
            <a:off x="9489698" y="4828755"/>
            <a:ext cx="508000" cy="46897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B09C57A-CF2B-46B3-A4E2-D4BE5821C79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85646" y="2616656"/>
            <a:ext cx="737424" cy="73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81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180A242-D2D5-4042-93C6-B6C3AC5BD6E4}"/>
              </a:ext>
            </a:extLst>
          </p:cNvPr>
          <p:cNvSpPr txBox="1"/>
          <p:nvPr/>
        </p:nvSpPr>
        <p:spPr>
          <a:xfrm>
            <a:off x="341085" y="242938"/>
            <a:ext cx="1150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rgbClr val="0070C0"/>
                </a:solidFill>
              </a:rPr>
              <a:t>Téléchargement du logiciel et inscription à l’application en ligne :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4AF01A0-60D4-4B26-ADCB-6FFE22D9EC15}"/>
              </a:ext>
            </a:extLst>
          </p:cNvPr>
          <p:cNvSpPr txBox="1"/>
          <p:nvPr/>
        </p:nvSpPr>
        <p:spPr>
          <a:xfrm>
            <a:off x="341085" y="919447"/>
            <a:ext cx="5392058" cy="5386090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Logiciel gratuit : 3D ZEPHYR FREE</a:t>
            </a:r>
          </a:p>
          <a:p>
            <a:endParaRPr lang="fr-FR" dirty="0"/>
          </a:p>
          <a:p>
            <a:pPr algn="just"/>
            <a:r>
              <a:rPr lang="fr-FR" dirty="0"/>
              <a:t>3D </a:t>
            </a:r>
            <a:r>
              <a:rPr lang="fr-FR" dirty="0" err="1"/>
              <a:t>Zephyr</a:t>
            </a:r>
            <a:r>
              <a:rPr lang="fr-FR" dirty="0"/>
              <a:t> free est un outil puissant qui nécessite beaucoup de puissance de calcul. </a:t>
            </a:r>
          </a:p>
          <a:p>
            <a:pPr algn="just"/>
            <a:r>
              <a:rPr lang="fr-FR" dirty="0"/>
              <a:t>Bien qu’une grande quantité de mémoire soit requise, le fonctionnement du logiciel est opérant sur PC de bureau ou sur une PC portable récent.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Téléchargement : </a:t>
            </a:r>
          </a:p>
          <a:p>
            <a:pPr algn="just"/>
            <a:r>
              <a:rPr lang="fr-FR" dirty="0">
                <a:hlinkClick r:id="rId2"/>
              </a:rPr>
              <a:t>https://www.3dflow.net/3df-zephyr-free/</a:t>
            </a:r>
            <a:endParaRPr lang="fr-FR" dirty="0"/>
          </a:p>
          <a:p>
            <a:pPr algn="just"/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Usage gratuit non limité dans le temps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Une limite de 50 photographies par projet (en version gratuite)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Une fois le projet réalisé, ce dernier est </a:t>
            </a:r>
            <a:r>
              <a:rPr lang="fr-FR" b="1" dirty="0"/>
              <a:t>exporté</a:t>
            </a:r>
            <a:r>
              <a:rPr lang="fr-FR" dirty="0"/>
              <a:t> sur l’application en ligne </a:t>
            </a:r>
            <a:r>
              <a:rPr lang="fr-FR" b="1" dirty="0"/>
              <a:t>SKETCHFAB</a:t>
            </a:r>
            <a:r>
              <a:rPr lang="fr-FR" dirty="0"/>
              <a:t> (voir ci-contre)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/>
            <a:r>
              <a:rPr lang="fr-FR" sz="1600" dirty="0"/>
              <a:t>Au lancement du logiciel, un message peut indiquer que le PC ne possède pas les caractéristiques CUDA. Cliquer sur OK.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8D0C8FF-5CE0-4A4F-A019-4DF12D6CF70B}"/>
              </a:ext>
            </a:extLst>
          </p:cNvPr>
          <p:cNvSpPr txBox="1"/>
          <p:nvPr/>
        </p:nvSpPr>
        <p:spPr>
          <a:xfrm>
            <a:off x="6095999" y="919447"/>
            <a:ext cx="5754915" cy="558614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Une application en ligne gratuite : </a:t>
            </a:r>
          </a:p>
          <a:p>
            <a:pPr algn="ctr"/>
            <a:r>
              <a:rPr lang="fr-FR" sz="2400" b="1" dirty="0"/>
              <a:t>SKETCHFAB</a:t>
            </a:r>
          </a:p>
          <a:p>
            <a:pPr algn="just"/>
            <a:endParaRPr lang="fr-FR" sz="200" dirty="0"/>
          </a:p>
          <a:p>
            <a:pPr algn="just"/>
            <a:r>
              <a:rPr lang="fr-FR" dirty="0" err="1"/>
              <a:t>Sketchfab</a:t>
            </a:r>
            <a:r>
              <a:rPr lang="fr-FR" dirty="0"/>
              <a:t> est un site d'hébergement et de lecture de modèle 3D.</a:t>
            </a:r>
          </a:p>
          <a:p>
            <a:pPr algn="just"/>
            <a:r>
              <a:rPr lang="fr-FR" dirty="0"/>
              <a:t>Les modèles créés sont visibles dans </a:t>
            </a:r>
            <a:r>
              <a:rPr lang="fr-FR" dirty="0" err="1"/>
              <a:t>Sketchfab</a:t>
            </a:r>
            <a:r>
              <a:rPr lang="fr-FR" dirty="0"/>
              <a:t> mais peuvent être également 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b="1" dirty="0"/>
              <a:t>partagés </a:t>
            </a:r>
            <a:r>
              <a:rPr lang="fr-FR" dirty="0"/>
              <a:t>via un lien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b="1" dirty="0"/>
              <a:t>intégrés</a:t>
            </a:r>
            <a:r>
              <a:rPr lang="fr-FR" dirty="0"/>
              <a:t> sur des sites externes.</a:t>
            </a:r>
          </a:p>
          <a:p>
            <a:pPr algn="just"/>
            <a:r>
              <a:rPr lang="fr-FR" dirty="0"/>
              <a:t>Il intègre aussi une galerie ou l'on peut parcourir les modèles.</a:t>
            </a:r>
          </a:p>
          <a:p>
            <a:pPr algn="just"/>
            <a:r>
              <a:rPr lang="fr-FR" dirty="0"/>
              <a:t>L’application nécessite la </a:t>
            </a:r>
            <a:r>
              <a:rPr lang="fr-FR" b="1" dirty="0"/>
              <a:t>création d’un compte</a:t>
            </a:r>
            <a:r>
              <a:rPr lang="fr-FR" dirty="0"/>
              <a:t> (adresse mail et mot de passe) afin de créer </a:t>
            </a:r>
            <a:r>
              <a:rPr lang="fr-FR" b="1" dirty="0"/>
              <a:t>son espace personnel.</a:t>
            </a:r>
            <a:r>
              <a:rPr lang="fr-FR" dirty="0"/>
              <a:t> </a:t>
            </a:r>
          </a:p>
          <a:p>
            <a:pPr algn="just"/>
            <a:r>
              <a:rPr lang="fr-FR" dirty="0"/>
              <a:t>Cet espace personnel rassemble toutes les reconstructions 3D créées et importées depuis 3D ZEPHYR FREE.</a:t>
            </a:r>
          </a:p>
          <a:p>
            <a:pPr algn="just"/>
            <a:r>
              <a:rPr lang="fr-FR" dirty="0"/>
              <a:t>Il permet également de renommer les modèles 3D et d’y d’apporter des modifications et améliorations visuelles.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Accès à l’application : </a:t>
            </a:r>
          </a:p>
          <a:p>
            <a:pPr algn="just"/>
            <a:r>
              <a:rPr lang="fr-FR" dirty="0">
                <a:hlinkClick r:id="rId3"/>
              </a:rPr>
              <a:t>https://sketchfab.com/?logged_out=1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3334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7D3934F-BF92-4CEE-8CE3-5FED169FBA0A}"/>
              </a:ext>
            </a:extLst>
          </p:cNvPr>
          <p:cNvSpPr txBox="1"/>
          <p:nvPr/>
        </p:nvSpPr>
        <p:spPr>
          <a:xfrm>
            <a:off x="333826" y="155853"/>
            <a:ext cx="1150982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rgbClr val="0070C0"/>
                </a:solidFill>
              </a:rPr>
              <a:t>ETAPE A : Créer un jeu de données photographiques de la scène</a:t>
            </a:r>
          </a:p>
          <a:p>
            <a:endParaRPr lang="fr-FR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900" dirty="0"/>
          </a:p>
          <a:p>
            <a:r>
              <a:rPr lang="fr-FR" sz="1900" dirty="0"/>
              <a:t>Il s’agit de réaliser une série de photographies numériques de la scène. Quelques conseils 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900" dirty="0"/>
              <a:t>Garder le sujet au centre du cadrage ;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1900" dirty="0"/>
              <a:t>Eviter les photos floues (utiliser un trépied si nécessaire) ;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1900" dirty="0"/>
              <a:t>Faire en sorte d’obtenir un </a:t>
            </a:r>
            <a:r>
              <a:rPr lang="fr-FR" sz="1900" b="1" dirty="0"/>
              <a:t>chevauchement maximum entre chaque photo </a:t>
            </a:r>
            <a:r>
              <a:rPr lang="fr-FR" sz="1900" dirty="0"/>
              <a:t>(70-80%). C'est probablement le conseil le plus important (voir figures ci-dessous) ;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1900" dirty="0"/>
              <a:t>Tirer autant de photos que possible ;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1900" b="1" dirty="0"/>
              <a:t>Photographier des scènes avec beaucoup de détails</a:t>
            </a:r>
            <a:r>
              <a:rPr lang="fr-FR" sz="1900" dirty="0"/>
              <a:t>. La texture visuelle des photos est ce qui les lie entre elles ; </a:t>
            </a:r>
          </a:p>
          <a:p>
            <a:pPr algn="just"/>
            <a:endParaRPr lang="fr-FR" sz="1900" dirty="0"/>
          </a:p>
          <a:p>
            <a:pPr lvl="7" algn="just"/>
            <a:r>
              <a:rPr lang="fr-FR" sz="1900" dirty="0">
                <a:sym typeface="Wingdings" panose="05000000000000000000" pitchFamily="2" charset="2"/>
              </a:rPr>
              <a:t> </a:t>
            </a:r>
            <a:r>
              <a:rPr lang="fr-FR" sz="1900" dirty="0"/>
              <a:t>Rassembler ensuite les clichés du sujet ou de la scène dans un dossier sur le PC.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0F066A-900B-4FD6-8E5A-7123FC342B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464" y="4349373"/>
            <a:ext cx="3550897" cy="166904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7F2B860-6E8D-4953-8440-E80A00C009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093" y="4199839"/>
            <a:ext cx="3986306" cy="187370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6FC0BF5-2CB1-418B-91BE-1E3B1B71A733}"/>
              </a:ext>
            </a:extLst>
          </p:cNvPr>
          <p:cNvSpPr txBox="1"/>
          <p:nvPr/>
        </p:nvSpPr>
        <p:spPr>
          <a:xfrm>
            <a:off x="333826" y="6020142"/>
            <a:ext cx="5762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Cas 1 </a:t>
            </a:r>
            <a:r>
              <a:rPr lang="fr-FR" sz="1400" dirty="0"/>
              <a:t>: surface plane ou régulière (architecture et photogrammétrie aérienne). Les remplissages rouges indiquent la zone de chevauchement entre les images prises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B7C0A3D-B95B-4CC7-AF8E-E06C125C0C1F}"/>
              </a:ext>
            </a:extLst>
          </p:cNvPr>
          <p:cNvSpPr txBox="1"/>
          <p:nvPr/>
        </p:nvSpPr>
        <p:spPr>
          <a:xfrm>
            <a:off x="6691075" y="6073543"/>
            <a:ext cx="4920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Cas 2</a:t>
            </a:r>
            <a:r>
              <a:rPr lang="fr-FR" sz="1400" dirty="0"/>
              <a:t> : prises de vues quand il est possible de se déplacer autour du sujet / scène.</a:t>
            </a:r>
          </a:p>
        </p:txBody>
      </p:sp>
    </p:spTree>
    <p:extLst>
      <p:ext uri="{BB962C8B-B14F-4D97-AF65-F5344CB8AC3E}">
        <p14:creationId xmlns:p14="http://schemas.microsoft.com/office/powerpoint/2010/main" val="378725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1CA339-5ABC-4CEE-B42B-AFC6B791F9C1}"/>
              </a:ext>
            </a:extLst>
          </p:cNvPr>
          <p:cNvSpPr/>
          <p:nvPr/>
        </p:nvSpPr>
        <p:spPr>
          <a:xfrm>
            <a:off x="478970" y="226759"/>
            <a:ext cx="10609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b="1" dirty="0">
                <a:solidFill>
                  <a:srgbClr val="0070C0"/>
                </a:solidFill>
              </a:rPr>
              <a:t>ETAPE B : Réaliser la reconstruction sur 3D ZEPHYR Free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7E42565-312B-4B9D-8202-4F7C778991DA}"/>
              </a:ext>
            </a:extLst>
          </p:cNvPr>
          <p:cNvSpPr txBox="1"/>
          <p:nvPr/>
        </p:nvSpPr>
        <p:spPr>
          <a:xfrm>
            <a:off x="478970" y="847549"/>
            <a:ext cx="11088916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reconstruction comprend </a:t>
            </a:r>
            <a:r>
              <a:rPr lang="fr-FR" b="1" dirty="0"/>
              <a:t>4 étapes </a:t>
            </a:r>
            <a:r>
              <a:rPr lang="fr-FR" dirty="0"/>
              <a:t>successives : </a:t>
            </a:r>
          </a:p>
          <a:p>
            <a:endParaRPr lang="fr-FR" sz="700" dirty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dirty="0"/>
              <a:t>Étape </a:t>
            </a:r>
            <a:r>
              <a:rPr lang="fr-FR" b="1" dirty="0"/>
              <a:t>B1</a:t>
            </a:r>
            <a:r>
              <a:rPr lang="fr-FR" dirty="0"/>
              <a:t> : Importation, calibration des photos et création d’un premier nuage de points épars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dirty="0"/>
              <a:t>Etape </a:t>
            </a:r>
            <a:r>
              <a:rPr lang="fr-FR" b="1" dirty="0"/>
              <a:t>B2</a:t>
            </a:r>
            <a:r>
              <a:rPr lang="fr-FR" dirty="0"/>
              <a:t> : Reconstruction d’un nuage de points denses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dirty="0"/>
              <a:t>Etape </a:t>
            </a:r>
            <a:r>
              <a:rPr lang="fr-FR" b="1" dirty="0"/>
              <a:t>B3</a:t>
            </a:r>
            <a:r>
              <a:rPr lang="fr-FR" dirty="0"/>
              <a:t> : Extraction du maillage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dirty="0"/>
              <a:t>Etape </a:t>
            </a:r>
            <a:r>
              <a:rPr lang="fr-FR" b="1" dirty="0"/>
              <a:t>B4</a:t>
            </a:r>
            <a:r>
              <a:rPr lang="fr-FR" dirty="0"/>
              <a:t> : Réalisation d’un maillage texturé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D9A3339-5D78-40F9-BB59-4641D950A1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513" y="2622950"/>
            <a:ext cx="3077030" cy="1640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F78367B-4E56-41F2-82A9-7300A840C2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513" y="4392580"/>
            <a:ext cx="3077030" cy="1640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1919879-0CF8-4606-AAD9-8D15955F70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373" y="2636904"/>
            <a:ext cx="3051832" cy="1626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414B9C2-3B1F-44BA-A280-D494221463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373" y="4389910"/>
            <a:ext cx="3051832" cy="1642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35102C9-9BD2-48DD-BEDC-E412F799FF16}"/>
              </a:ext>
            </a:extLst>
          </p:cNvPr>
          <p:cNvSpPr txBox="1"/>
          <p:nvPr/>
        </p:nvSpPr>
        <p:spPr>
          <a:xfrm>
            <a:off x="261257" y="3429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B1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8CC8076-3390-4E0D-81BC-4BE99E683A62}"/>
              </a:ext>
            </a:extLst>
          </p:cNvPr>
          <p:cNvSpPr txBox="1"/>
          <p:nvPr/>
        </p:nvSpPr>
        <p:spPr>
          <a:xfrm>
            <a:off x="246743" y="502658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B2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EF5C978-9171-4337-9BD0-B2481DEBFAA0}"/>
              </a:ext>
            </a:extLst>
          </p:cNvPr>
          <p:cNvSpPr txBox="1"/>
          <p:nvPr/>
        </p:nvSpPr>
        <p:spPr>
          <a:xfrm>
            <a:off x="4607773" y="3429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B3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419D427-3EB9-4D0C-9A02-3F5471934F98}"/>
              </a:ext>
            </a:extLst>
          </p:cNvPr>
          <p:cNvSpPr txBox="1"/>
          <p:nvPr/>
        </p:nvSpPr>
        <p:spPr>
          <a:xfrm>
            <a:off x="4607773" y="501396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B4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D51FB7B-5523-4765-8994-4D8F9D96CD7A}"/>
              </a:ext>
            </a:extLst>
          </p:cNvPr>
          <p:cNvSpPr txBox="1"/>
          <p:nvPr/>
        </p:nvSpPr>
        <p:spPr>
          <a:xfrm>
            <a:off x="9013371" y="3449931"/>
            <a:ext cx="2786743" cy="230832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La description des étapes B1 à B4 suit le mode par défaut pas à pas (suffisant pour une reconstruction).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Pour les paramétrages avancés, consulter le tutoriel complet par </a:t>
            </a:r>
            <a:r>
              <a:rPr lang="fr-FR" dirty="0">
                <a:hlinkClick r:id="rId6"/>
              </a:rPr>
              <a:t>ce lien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6659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1CA339-5ABC-4CEE-B42B-AFC6B791F9C1}"/>
              </a:ext>
            </a:extLst>
          </p:cNvPr>
          <p:cNvSpPr/>
          <p:nvPr/>
        </p:nvSpPr>
        <p:spPr>
          <a:xfrm>
            <a:off x="478970" y="226759"/>
            <a:ext cx="10609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b="1" dirty="0">
                <a:solidFill>
                  <a:srgbClr val="0070C0"/>
                </a:solidFill>
              </a:rPr>
              <a:t>ETAPE B : Réaliser la reconstruction sur 3D ZEPHYR Free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F95469B-CC43-4BC1-8F3B-F0A69C183C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318" y="1351916"/>
            <a:ext cx="7257412" cy="3114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9B112154-1C4E-4F42-A2FE-81CB97A6C531}"/>
              </a:ext>
            </a:extLst>
          </p:cNvPr>
          <p:cNvSpPr txBox="1"/>
          <p:nvPr/>
        </p:nvSpPr>
        <p:spPr>
          <a:xfrm>
            <a:off x="841829" y="653152"/>
            <a:ext cx="10871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Etape B1 : Importation, calibration des photos et création d’un premier nuage de points épars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B507133-847F-496B-AC5E-B052420AC685}"/>
              </a:ext>
            </a:extLst>
          </p:cNvPr>
          <p:cNvSpPr txBox="1"/>
          <p:nvPr/>
        </p:nvSpPr>
        <p:spPr>
          <a:xfrm>
            <a:off x="261257" y="1157245"/>
            <a:ext cx="44120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Lancer 3D </a:t>
            </a:r>
            <a:r>
              <a:rPr lang="fr-FR" dirty="0" err="1"/>
              <a:t>Zephyr</a:t>
            </a:r>
            <a:r>
              <a:rPr lang="fr-FR" dirty="0"/>
              <a:t> Free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Sélectionner « </a:t>
            </a:r>
            <a:r>
              <a:rPr lang="fr-FR" b="1" dirty="0"/>
              <a:t>Workflow</a:t>
            </a:r>
            <a:r>
              <a:rPr lang="fr-FR" dirty="0"/>
              <a:t> » dans le menu en haut de page puis cliquer sur « </a:t>
            </a:r>
            <a:r>
              <a:rPr lang="fr-FR" b="1" dirty="0">
                <a:solidFill>
                  <a:srgbClr val="0070C0"/>
                </a:solidFill>
              </a:rPr>
              <a:t>New </a:t>
            </a:r>
            <a:r>
              <a:rPr lang="fr-FR" b="1" dirty="0" err="1">
                <a:solidFill>
                  <a:srgbClr val="0070C0"/>
                </a:solidFill>
              </a:rPr>
              <a:t>project</a:t>
            </a:r>
            <a:r>
              <a:rPr lang="fr-FR" b="1" dirty="0">
                <a:solidFill>
                  <a:srgbClr val="0070C0"/>
                </a:solidFill>
              </a:rPr>
              <a:t> </a:t>
            </a:r>
            <a:r>
              <a:rPr lang="fr-FR" dirty="0"/>
              <a:t>»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Une fenêtre «</a:t>
            </a:r>
            <a:r>
              <a:rPr lang="fr-FR" b="1" dirty="0"/>
              <a:t> Projet </a:t>
            </a:r>
            <a:r>
              <a:rPr lang="fr-FR" b="1" dirty="0" err="1"/>
              <a:t>Wizard</a:t>
            </a:r>
            <a:r>
              <a:rPr lang="fr-FR" dirty="0"/>
              <a:t> » apparaît. L’option « Check online for </a:t>
            </a:r>
            <a:r>
              <a:rPr lang="fr-FR" dirty="0" err="1"/>
              <a:t>precomputed</a:t>
            </a:r>
            <a:r>
              <a:rPr lang="fr-FR" dirty="0"/>
              <a:t> camera calibration » est activée. Cliquer sur « </a:t>
            </a:r>
            <a:r>
              <a:rPr lang="fr-FR" b="1" dirty="0">
                <a:solidFill>
                  <a:srgbClr val="0070C0"/>
                </a:solidFill>
              </a:rPr>
              <a:t>Next</a:t>
            </a:r>
            <a:r>
              <a:rPr lang="fr-FR" dirty="0"/>
              <a:t> ».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dirty="0"/>
              <a:t> La fenêtre «</a:t>
            </a:r>
            <a:r>
              <a:rPr lang="fr-FR" b="1" dirty="0"/>
              <a:t>Photos </a:t>
            </a:r>
            <a:r>
              <a:rPr lang="fr-FR" b="1" dirty="0" err="1"/>
              <a:t>selection</a:t>
            </a:r>
            <a:r>
              <a:rPr lang="fr-FR" b="1" dirty="0"/>
              <a:t> page</a:t>
            </a:r>
            <a:r>
              <a:rPr lang="fr-FR" dirty="0"/>
              <a:t> » apparaît : cliquer sur le signe « </a:t>
            </a:r>
            <a:r>
              <a:rPr lang="fr-FR" b="1" dirty="0">
                <a:solidFill>
                  <a:srgbClr val="0070C0"/>
                </a:solidFill>
                <a:latin typeface="Abadi" panose="020B0604020104020204" pitchFamily="34" charset="0"/>
              </a:rPr>
              <a:t>+ </a:t>
            </a:r>
            <a:r>
              <a:rPr lang="fr-FR" dirty="0"/>
              <a:t>» en  bas gauche de la fenêtre. Naviguer vers le répertoire où se situent les photos de votre scène. Sélectionner toutes les photos et cliquer sur « </a:t>
            </a:r>
            <a:r>
              <a:rPr lang="fr-FR" b="1" dirty="0">
                <a:solidFill>
                  <a:srgbClr val="0070C0"/>
                </a:solidFill>
              </a:rPr>
              <a:t>Ouvrir</a:t>
            </a:r>
            <a:r>
              <a:rPr lang="fr-FR" dirty="0"/>
              <a:t> ».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7480DD8-97D2-40B2-89F2-DC0AFCABDA24}"/>
              </a:ext>
            </a:extLst>
          </p:cNvPr>
          <p:cNvSpPr txBox="1"/>
          <p:nvPr/>
        </p:nvSpPr>
        <p:spPr>
          <a:xfrm>
            <a:off x="261257" y="5037297"/>
            <a:ext cx="11669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dirty="0"/>
              <a:t>La fenêtre « </a:t>
            </a:r>
            <a:r>
              <a:rPr lang="fr-FR" b="1" dirty="0"/>
              <a:t>Photos </a:t>
            </a:r>
            <a:r>
              <a:rPr lang="fr-FR" b="1" dirty="0" err="1"/>
              <a:t>selection</a:t>
            </a:r>
            <a:r>
              <a:rPr lang="fr-FR" b="1" dirty="0"/>
              <a:t> page</a:t>
            </a:r>
            <a:r>
              <a:rPr lang="fr-FR" dirty="0"/>
              <a:t> » contient maintenant toutes les photos à traiter. Cliquer sur « </a:t>
            </a:r>
            <a:r>
              <a:rPr lang="fr-FR" b="1" dirty="0">
                <a:solidFill>
                  <a:srgbClr val="0070C0"/>
                </a:solidFill>
              </a:rPr>
              <a:t>Next </a:t>
            </a:r>
            <a:r>
              <a:rPr lang="fr-FR" dirty="0"/>
              <a:t>» en bas à droite de la fenêtre.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dirty="0"/>
              <a:t>La fenêtre « </a:t>
            </a:r>
            <a:r>
              <a:rPr lang="fr-FR" b="1" dirty="0"/>
              <a:t>Camera calibration page</a:t>
            </a:r>
            <a:r>
              <a:rPr lang="fr-FR" dirty="0"/>
              <a:t> » apparaît : cliquer sur « </a:t>
            </a:r>
            <a:r>
              <a:rPr lang="fr-FR" b="1" dirty="0">
                <a:solidFill>
                  <a:srgbClr val="0070C0"/>
                </a:solidFill>
              </a:rPr>
              <a:t>Next</a:t>
            </a:r>
            <a:r>
              <a:rPr lang="fr-FR" dirty="0"/>
              <a:t> ». La fenêtre  « </a:t>
            </a:r>
            <a:r>
              <a:rPr lang="fr-FR" b="1" dirty="0"/>
              <a:t>Camera orientation</a:t>
            </a:r>
            <a:r>
              <a:rPr lang="fr-FR" dirty="0"/>
              <a:t> » apparaît : cliquer sur « </a:t>
            </a:r>
            <a:r>
              <a:rPr lang="fr-FR" b="1" dirty="0">
                <a:solidFill>
                  <a:srgbClr val="0070C0"/>
                </a:solidFill>
              </a:rPr>
              <a:t>Next</a:t>
            </a:r>
            <a:r>
              <a:rPr lang="fr-FR" dirty="0"/>
              <a:t> »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dirty="0"/>
              <a:t>La fenêtre « </a:t>
            </a:r>
            <a:r>
              <a:rPr lang="fr-FR" b="1" dirty="0"/>
              <a:t>Start reconstruction</a:t>
            </a:r>
            <a:r>
              <a:rPr lang="fr-FR" dirty="0"/>
              <a:t> » apparaît : cliquer sur « </a:t>
            </a:r>
            <a:r>
              <a:rPr lang="fr-FR" b="1" dirty="0">
                <a:solidFill>
                  <a:srgbClr val="0070C0"/>
                </a:solidFill>
              </a:rPr>
              <a:t>RUN </a:t>
            </a:r>
            <a:r>
              <a:rPr lang="fr-FR" b="1" dirty="0"/>
              <a:t>»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dirty="0"/>
              <a:t>. La création d’un nuage de points épars débute.</a:t>
            </a:r>
          </a:p>
        </p:txBody>
      </p:sp>
    </p:spTree>
    <p:extLst>
      <p:ext uri="{BB962C8B-B14F-4D97-AF65-F5344CB8AC3E}">
        <p14:creationId xmlns:p14="http://schemas.microsoft.com/office/powerpoint/2010/main" val="2240315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1CA339-5ABC-4CEE-B42B-AFC6B791F9C1}"/>
              </a:ext>
            </a:extLst>
          </p:cNvPr>
          <p:cNvSpPr/>
          <p:nvPr/>
        </p:nvSpPr>
        <p:spPr>
          <a:xfrm>
            <a:off x="478970" y="226759"/>
            <a:ext cx="10609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b="1" dirty="0">
                <a:solidFill>
                  <a:srgbClr val="0070C0"/>
                </a:solidFill>
              </a:rPr>
              <a:t>ETAPE B : Réaliser la reconstruction sur 3D ZEPHYR Free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B112154-1C4E-4F42-A2FE-81CB97A6C531}"/>
              </a:ext>
            </a:extLst>
          </p:cNvPr>
          <p:cNvSpPr txBox="1"/>
          <p:nvPr/>
        </p:nvSpPr>
        <p:spPr>
          <a:xfrm>
            <a:off x="841829" y="653152"/>
            <a:ext cx="10871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Etape B1 : Importation, calibration des photos et création d’un premier nuage de points épars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5C53E51-CF7E-43AB-815A-1344ED458B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923" y="1447139"/>
            <a:ext cx="6029819" cy="504523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5738432-7A03-4B55-BDA2-F61D336562E6}"/>
              </a:ext>
            </a:extLst>
          </p:cNvPr>
          <p:cNvSpPr txBox="1"/>
          <p:nvPr/>
        </p:nvSpPr>
        <p:spPr>
          <a:xfrm>
            <a:off x="199341" y="2215430"/>
            <a:ext cx="5080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Après un temps de traitement des données, la fenêtre ci-contre apparaît.</a:t>
            </a:r>
          </a:p>
          <a:p>
            <a:endParaRPr lang="fr-FR" dirty="0"/>
          </a:p>
          <a:p>
            <a:r>
              <a:rPr lang="fr-FR" dirty="0"/>
              <a:t>Le nuage de points épars est créé.</a:t>
            </a:r>
          </a:p>
          <a:p>
            <a:endParaRPr lang="fr-FR" dirty="0"/>
          </a:p>
          <a:p>
            <a:r>
              <a:rPr lang="fr-FR" dirty="0"/>
              <a:t>Cliquer sur « </a:t>
            </a:r>
            <a:r>
              <a:rPr lang="fr-FR" b="1" dirty="0">
                <a:solidFill>
                  <a:srgbClr val="0070C0"/>
                </a:solidFill>
              </a:rPr>
              <a:t>Finish</a:t>
            </a:r>
            <a:r>
              <a:rPr lang="fr-FR" dirty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8534036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</TotalTime>
  <Words>1736</Words>
  <Application>Microsoft Office PowerPoint</Application>
  <PresentationFormat>Grand écran</PresentationFormat>
  <Paragraphs>247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Abadi</vt:lpstr>
      <vt:lpstr>Arial</vt:lpstr>
      <vt:lpstr>Calibri</vt:lpstr>
      <vt:lpstr>Calibri Light</vt:lpstr>
      <vt:lpstr>Courier New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 Glandieres</dc:creator>
  <cp:lastModifiedBy>Gael Glandieres</cp:lastModifiedBy>
  <cp:revision>33</cp:revision>
  <dcterms:created xsi:type="dcterms:W3CDTF">2018-05-04T21:50:38Z</dcterms:created>
  <dcterms:modified xsi:type="dcterms:W3CDTF">2018-06-12T16:49:23Z</dcterms:modified>
</cp:coreProperties>
</file>