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Condensed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FD626-2324-4964-AFBD-B0448063272A}" v="17" dt="2022-06-05T13:31:34.122"/>
  </p1510:revLst>
</p1510:revInfo>
</file>

<file path=ppt/tableStyles.xml><?xml version="1.0" encoding="utf-8"?>
<a:tblStyleLst xmlns:a="http://schemas.openxmlformats.org/drawingml/2006/main" def="{2A8CD082-987E-4543-8AD8-E0EECC131762}">
  <a:tblStyle styleId="{2A8CD082-987E-4543-8AD8-E0EECC131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325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1d85a98d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1d85a98d_2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868afed8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868afed8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68afed8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868afed8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76d8795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76d8795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df6a7472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df6a7472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031d46f1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031d46f1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868afed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868afed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68afed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68afed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68afed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868afed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868afed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868afed8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68afed8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868afed8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edd1c9f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edd1c9f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176d8795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176d8795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6.png"/><Relationship Id="rId4" Type="http://schemas.openxmlformats.org/officeDocument/2006/relationships/tags" Target="../tags/tag4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8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51.xml"/><Relationship Id="rId16" Type="http://schemas.openxmlformats.org/officeDocument/2006/relationships/image" Target="../media/image1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15" Type="http://schemas.openxmlformats.org/officeDocument/2006/relationships/image" Target="../media/image9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9.png"/><Relationship Id="rId18" Type="http://schemas.openxmlformats.org/officeDocument/2006/relationships/hyperlink" Target="https://www.flickr.com/photos/37788219@N03/16191671873" TargetMode="Externa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23.jpg"/><Relationship Id="rId2" Type="http://schemas.openxmlformats.org/officeDocument/2006/relationships/tags" Target="../tags/tag61.xml"/><Relationship Id="rId16" Type="http://schemas.openxmlformats.org/officeDocument/2006/relationships/image" Target="../media/image2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15" Type="http://schemas.openxmlformats.org/officeDocument/2006/relationships/image" Target="../media/image21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video" Target="https://www.youtube.com/embed/8sgmHTHSqxw?feature=oembed" TargetMode="Externa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hyperlink" Target="https://youtu.be/8sgmHTHSqx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2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2.png"/><Relationship Id="rId5" Type="http://schemas.openxmlformats.org/officeDocument/2006/relationships/tags" Target="../tags/tag31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 objet connecté, qu'est ce que c'est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Google Shape;55;p13"/>
          <p:cNvSpPr txBox="1"/>
          <p:nvPr>
            <p:custDataLst>
              <p:tags r:id="rId2"/>
            </p:custDataLst>
          </p:nvPr>
        </p:nvSpPr>
        <p:spPr>
          <a:xfrm>
            <a:off x="100538" y="889850"/>
            <a:ext cx="8955900" cy="42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>
                <a:solidFill>
                  <a:schemeClr val="dk1"/>
                </a:solidFill>
              </a:rPr>
              <a:t>Compétences développées en activités : CT 5.5 : Modifier ou paramétrer le fonctionnement d’un objet communicant.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>
                <a:solidFill>
                  <a:schemeClr val="dk1"/>
                </a:solidFill>
              </a:rPr>
              <a:t>Compétences / Connaissances associées : CT 5.6  : Comprendre le fonctionnement d’un réseau informatique.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 rot="-699717">
            <a:off x="433584" y="1905343"/>
            <a:ext cx="3726758" cy="280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 rot="737120">
            <a:off x="4738024" y="1628526"/>
            <a:ext cx="3976428" cy="2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2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4" name="Google Shape;134;p22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2"/>
          <p:cNvPicPr preferRelativeResize="0"/>
          <p:nvPr>
            <p:custDataLst>
              <p:tags r:id="rId3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0925" y="900063"/>
            <a:ext cx="5076701" cy="25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custDataLst>
              <p:tags r:id="rId4"/>
            </p:custDataLst>
          </p:nvPr>
        </p:nvSpPr>
        <p:spPr>
          <a:xfrm>
            <a:off x="178125" y="1124450"/>
            <a:ext cx="3729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faire afficher les informations sur un appareil mobile 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Connecter la tablette au réseau généré par la carte électronique.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Ouvrir un navigateur Web et saisir l’adresse IP de la carte : </a:t>
            </a:r>
            <a:r>
              <a:rPr lang="fr">
                <a:solidFill>
                  <a:srgbClr val="FF0000"/>
                </a:solidFill>
              </a:rPr>
              <a:t>192.168.4.1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7" name="Google Shape;137;p22"/>
          <p:cNvPicPr preferRelativeResize="0"/>
          <p:nvPr>
            <p:custDataLst>
              <p:tags r:id="rId5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5800" y="3386175"/>
            <a:ext cx="6036876" cy="16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custDataLst>
              <p:tags r:id="rId6"/>
            </p:custDataLst>
          </p:nvPr>
        </p:nvSpPr>
        <p:spPr>
          <a:xfrm>
            <a:off x="2472000" y="4674675"/>
            <a:ext cx="151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192.168.4.1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3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p23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 txBox="1"/>
          <p:nvPr>
            <p:custDataLst>
              <p:tags r:id="rId3"/>
            </p:custDataLst>
          </p:nvPr>
        </p:nvSpPr>
        <p:spPr>
          <a:xfrm>
            <a:off x="383500" y="1069375"/>
            <a:ext cx="64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Réaliser une copie d’écran de votre téléphone :</a:t>
            </a:r>
            <a:endParaRPr/>
          </a:p>
        </p:txBody>
      </p:sp>
      <p:pic>
        <p:nvPicPr>
          <p:cNvPr id="146" name="Google Shape;146;p23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350" y="1703350"/>
            <a:ext cx="6594749" cy="29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custDataLst>
              <p:tags r:id="rId5"/>
            </p:custDataLst>
          </p:nvPr>
        </p:nvSpPr>
        <p:spPr>
          <a:xfrm rot="-1770676">
            <a:off x="4289927" y="3247925"/>
            <a:ext cx="2427554" cy="40020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0000"/>
                </a:solidFill>
              </a:rPr>
              <a:t>Exemple de travail élève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4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" name="Google Shape;153;p24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/>
          <p:nvPr>
            <p:custDataLst>
              <p:tags r:id="rId3"/>
            </p:custDataLst>
          </p:nvPr>
        </p:nvSpPr>
        <p:spPr>
          <a:xfrm>
            <a:off x="383500" y="1069375"/>
            <a:ext cx="371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Pour les experts 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Ajouter un capteur de luminosité sur la carte et réaliser le programme pour afficher les différentes informations sur une page Web.</a:t>
            </a:r>
            <a:endParaRPr/>
          </a:p>
        </p:txBody>
      </p:sp>
      <p:pic>
        <p:nvPicPr>
          <p:cNvPr id="155" name="Google Shape;155;p24"/>
          <p:cNvPicPr preferRelativeResize="0"/>
          <p:nvPr>
            <p:custDataLst>
              <p:tags r:id="rId4"/>
            </p:custDataLst>
          </p:nvPr>
        </p:nvPicPr>
        <p:blipFill rotWithShape="1">
          <a:blip r:embed="rId13">
            <a:alphaModFix/>
          </a:blip>
          <a:srcRect l="18277" t="16721" r="12224" b="24085"/>
          <a:stretch/>
        </p:blipFill>
        <p:spPr>
          <a:xfrm flipH="1">
            <a:off x="4775988" y="2567900"/>
            <a:ext cx="950900" cy="7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>
            <p:custDataLst>
              <p:tags r:id="rId5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62843" y="2096575"/>
            <a:ext cx="2165373" cy="1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>
            <p:custDataLst>
              <p:tags r:id="rId6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10674" y="3801300"/>
            <a:ext cx="1277725" cy="12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>
            <p:custDataLst>
              <p:tags r:id="rId7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38606" y="1383763"/>
            <a:ext cx="888475" cy="6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>
            <p:custDataLst>
              <p:tags r:id="rId8"/>
            </p:custDataLst>
          </p:nvPr>
        </p:nvCxnSpPr>
        <p:spPr>
          <a:xfrm rot="5400000">
            <a:off x="7517225" y="2364800"/>
            <a:ext cx="864600" cy="112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0" name="Google Shape;160;p24"/>
          <p:cNvCxnSpPr/>
          <p:nvPr>
            <p:custDataLst>
              <p:tags r:id="rId9"/>
            </p:custDataLst>
          </p:nvPr>
        </p:nvCxnSpPr>
        <p:spPr>
          <a:xfrm rot="-5400000" flipH="1">
            <a:off x="6568725" y="3457750"/>
            <a:ext cx="1353600" cy="987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1" name="Google Shape;161;p24"/>
          <p:cNvCxnSpPr>
            <a:endCxn id="155" idx="1"/>
          </p:cNvCxnSpPr>
          <p:nvPr>
            <p:custDataLst>
              <p:tags r:id="rId10"/>
            </p:custDataLst>
          </p:nvPr>
        </p:nvCxnSpPr>
        <p:spPr>
          <a:xfrm rot="10800000">
            <a:off x="5726888" y="2948938"/>
            <a:ext cx="634800" cy="435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5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p25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/>
          <p:nvPr>
            <p:custDataLst>
              <p:tags r:id="rId3"/>
            </p:custDataLst>
          </p:nvPr>
        </p:nvSpPr>
        <p:spPr>
          <a:xfrm>
            <a:off x="383500" y="1069375"/>
            <a:ext cx="82629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Bilan :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Un objet connecté ……………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Exemples d’objets connectés 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L’Internet des </a:t>
            </a:r>
            <a:r>
              <a:rPr lang="fr" b="1" dirty="0">
                <a:solidFill>
                  <a:schemeClr val="dk1"/>
                </a:solidFill>
              </a:rPr>
              <a:t>objets</a:t>
            </a:r>
            <a:r>
              <a:rPr lang="fr" dirty="0">
                <a:solidFill>
                  <a:schemeClr val="dk1"/>
                </a:solidFill>
              </a:rPr>
              <a:t> peut se réduire à </a:t>
            </a:r>
            <a:r>
              <a:rPr lang="fr" b="1" dirty="0">
                <a:solidFill>
                  <a:schemeClr val="dk1"/>
                </a:solidFill>
              </a:rPr>
              <a:t>3 éléments</a:t>
            </a:r>
            <a:r>
              <a:rPr lang="fr" dirty="0">
                <a:solidFill>
                  <a:schemeClr val="dk1"/>
                </a:solidFill>
              </a:rPr>
              <a:t> : un </a:t>
            </a:r>
            <a:r>
              <a:rPr lang="fr" b="1" dirty="0">
                <a:solidFill>
                  <a:schemeClr val="dk1"/>
                </a:solidFill>
              </a:rPr>
              <a:t>objet</a:t>
            </a:r>
            <a:r>
              <a:rPr lang="fr" dirty="0">
                <a:solidFill>
                  <a:schemeClr val="dk1"/>
                </a:solidFill>
              </a:rPr>
              <a:t>, une connectivité et la mise à disposition des données.</a:t>
            </a:r>
            <a:r>
              <a:rPr lang="fr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p25"/>
          <p:cNvPicPr preferRelativeResize="0"/>
          <p:nvPr>
            <p:custDataLst>
              <p:tags r:id="rId4"/>
            </p:custDataLst>
          </p:nvPr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81457" y="-1704605"/>
            <a:ext cx="1903250" cy="16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>
            <p:custDataLst>
              <p:tags r:id="rId5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4492" y="-1704605"/>
            <a:ext cx="1740950" cy="17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74065F-4AF8-F825-BB0B-F163227EC9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/>
          <a:srcRect l="33717" t="23652" r="32239" b="30280"/>
          <a:stretch/>
        </p:blipFill>
        <p:spPr>
          <a:xfrm>
            <a:off x="497600" y="2532362"/>
            <a:ext cx="1996528" cy="18011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EAAF6D-90AA-391A-4ADE-24FC6D9B22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339225" y="2545012"/>
            <a:ext cx="2239375" cy="17915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9713228-2847-2C9F-783F-57075D8BFB2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284264" y="4037551"/>
            <a:ext cx="22943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500" dirty="0">
                <a:solidFill>
                  <a:schemeClr val="bg1"/>
                </a:solidFill>
              </a:rPr>
              <a:t>Par mikemacmarketing — https://www.flickr.com/photos/152824664@N07/30188200997/, CC BY 2.0, https://commons.wikimedia.org/w/index.php?curid=95608094</a:t>
            </a:r>
            <a:endParaRPr lang="fr-FR" sz="5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5CDABE-891D-E874-C385-37CC0FC4AC6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97600" y="4036731"/>
            <a:ext cx="19965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>
                <a:solidFill>
                  <a:schemeClr val="bg1"/>
                </a:solidFill>
              </a:rPr>
              <a:t>Par Crew — https://pixabay.com/en/smartwatch-gadget-technology-smart-828786/ copie d&amp;#039;archive, CC0, https://commons.wikimedia.org/w/index.php?curid=46644979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0B2C4E-C264-D87F-FA0C-A3344BF8F772}"/>
              </a:ext>
            </a:extLst>
          </p:cNvPr>
          <p:cNvSpPr txBox="1"/>
          <p:nvPr/>
        </p:nvSpPr>
        <p:spPr>
          <a:xfrm>
            <a:off x="497600" y="2571750"/>
            <a:ext cx="1996528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Montre connecté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6E64FB-1C77-37AC-9F4C-F87FBE0AF2A8}"/>
              </a:ext>
            </a:extLst>
          </p:cNvPr>
          <p:cNvSpPr txBox="1"/>
          <p:nvPr/>
        </p:nvSpPr>
        <p:spPr>
          <a:xfrm>
            <a:off x="3339225" y="2571750"/>
            <a:ext cx="223937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Enceinte connectée</a:t>
            </a:r>
          </a:p>
        </p:txBody>
      </p:sp>
      <p:pic>
        <p:nvPicPr>
          <p:cNvPr id="11" name="Image 10" descr="Une image contenant texte, intérieur, différent&#10;&#10;Description générée automatiquement">
            <a:extLst>
              <a:ext uri="{FF2B5EF4-FFF2-40B4-BE49-F238E27FC236}">
                <a16:creationId xmlns:a16="http://schemas.microsoft.com/office/drawing/2014/main" id="{18129C54-3DE9-22FC-CDE9-B2757BCEBF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8736" y="2571750"/>
            <a:ext cx="2030607" cy="178814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EA2C389-A4A0-EA37-C0A1-44D6C4FCDCFC}"/>
              </a:ext>
            </a:extLst>
          </p:cNvPr>
          <p:cNvSpPr txBox="1"/>
          <p:nvPr/>
        </p:nvSpPr>
        <p:spPr>
          <a:xfrm>
            <a:off x="6172655" y="2596759"/>
            <a:ext cx="2239374" cy="307777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Enceinte connectée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E4ACEE-0B66-644A-1B84-F80C33C75B4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105007" y="4113675"/>
            <a:ext cx="2294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500" dirty="0">
                <a:solidFill>
                  <a:schemeClr val="tx1"/>
                </a:solidFill>
              </a:rPr>
              <a:t>Par encuentroedublog — </a:t>
            </a:r>
            <a:r>
              <a:rPr lang="da-DK" sz="500" dirty="0">
                <a:solidFill>
                  <a:schemeClr val="tx1"/>
                </a:solidFill>
                <a:hlinkClick r:id="rId18"/>
              </a:rPr>
              <a:t>https://www.flickr.com/photos/37788219@N03/16191671873</a:t>
            </a:r>
            <a:r>
              <a:rPr lang="da-DK" sz="500" dirty="0">
                <a:solidFill>
                  <a:schemeClr val="tx1"/>
                </a:solidFill>
              </a:rPr>
              <a:t> CC BY 2.0, </a:t>
            </a:r>
            <a:endParaRPr lang="fr-FR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oogle Shape;62;p14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Un objet connecté, qu'est ce que c'est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14"/>
          <p:cNvSpPr txBox="1"/>
          <p:nvPr>
            <p:custDataLst>
              <p:tags r:id="rId2"/>
            </p:custDataLst>
          </p:nvPr>
        </p:nvSpPr>
        <p:spPr>
          <a:xfrm>
            <a:off x="100500" y="1030925"/>
            <a:ext cx="5020800" cy="395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1-Hypothèses :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>
                <a:solidFill>
                  <a:srgbClr val="999999"/>
                </a:solidFill>
              </a:rPr>
              <a:t>(Donner votre définition du terme “objet connecté”, en quelques mots)</a:t>
            </a:r>
            <a:endParaRPr sz="1200" i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2" name="Média en ligne 1" title="IoT : L'internet des objets expliqué en emoji">
            <a:hlinkClick r:id="" action="ppaction://media"/>
            <a:extLst>
              <a:ext uri="{FF2B5EF4-FFF2-40B4-BE49-F238E27FC236}">
                <a16:creationId xmlns:a16="http://schemas.microsoft.com/office/drawing/2014/main" id="{F7DAED19-BEC9-CC1E-1495-B0BC75D9091B}"/>
              </a:ext>
            </a:extLst>
          </p:cNvPr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72548" y="1258285"/>
            <a:ext cx="3670952" cy="20740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E14591-7ED5-0505-B302-0581F459EF3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72548" y="3332373"/>
            <a:ext cx="36709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Licence </a:t>
            </a:r>
            <a:r>
              <a:rPr lang="fr-FR" sz="700" dirty="0" err="1"/>
              <a:t>youtube</a:t>
            </a:r>
            <a:r>
              <a:rPr lang="fr-FR" sz="700" dirty="0"/>
              <a:t> standard, Auteur : Cookie connecté, </a:t>
            </a:r>
            <a:r>
              <a:rPr lang="fr-FR" sz="700" dirty="0">
                <a:hlinkClick r:id="rId9"/>
              </a:rPr>
              <a:t>https://youtu.be/8sgmHTHSqxw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15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Google Shape;70;p15"/>
          <p:cNvSpPr txBox="1"/>
          <p:nvPr>
            <p:custDataLst>
              <p:tags r:id="rId2"/>
            </p:custDataLst>
          </p:nvPr>
        </p:nvSpPr>
        <p:spPr>
          <a:xfrm>
            <a:off x="315000" y="1984250"/>
            <a:ext cx="4591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dirty="0"/>
              <a:t>Nous souhaitons afficher les informations de la station météo sur une page Web d’un appareil mobile :</a:t>
            </a:r>
            <a:endParaRPr sz="17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04497B-C0F8-9224-6D3A-8226760E9D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33066" r="33662"/>
          <a:stretch/>
        </p:blipFill>
        <p:spPr>
          <a:xfrm>
            <a:off x="6268675" y="1210775"/>
            <a:ext cx="2218415" cy="3486150"/>
          </a:xfrm>
          <a:prstGeom prst="rect">
            <a:avLst/>
          </a:prstGeom>
        </p:spPr>
      </p:pic>
      <p:pic>
        <p:nvPicPr>
          <p:cNvPr id="73" name="Google Shape;73;p15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7290" y="2105390"/>
            <a:ext cx="1256306" cy="72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" name="Google Shape;79;p16"/>
          <p:cNvPicPr preferRelativeResize="0"/>
          <p:nvPr>
            <p:custDataLst>
              <p:tags r:id="rId2"/>
            </p:custDataLst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25" y="1751700"/>
            <a:ext cx="81915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7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Google Shape;85;p17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575" y="979725"/>
            <a:ext cx="5651751" cy="40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8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" name="Google Shape;92;p18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>
            <p:custDataLst>
              <p:tags r:id="rId3"/>
            </p:custDataLst>
          </p:nvPr>
        </p:nvSpPr>
        <p:spPr>
          <a:xfrm>
            <a:off x="127200" y="1038475"/>
            <a:ext cx="8889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1ère partie</a:t>
            </a:r>
            <a:r>
              <a:rPr lang="fr"/>
              <a:t> : Faire afficher la température et le pourcentage d’humidité </a:t>
            </a:r>
            <a:r>
              <a:rPr lang="fr" b="1"/>
              <a:t>sur l’écran</a:t>
            </a:r>
            <a:r>
              <a:rPr lang="fr"/>
              <a:t> de la station météo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Réaliser le montage suivant :</a:t>
            </a:r>
            <a:endParaRPr/>
          </a:p>
        </p:txBody>
      </p:sp>
      <p:grpSp>
        <p:nvGrpSpPr>
          <p:cNvPr id="94" name="Google Shape;94;p18"/>
          <p:cNvGrpSpPr/>
          <p:nvPr>
            <p:custDataLst>
              <p:tags r:id="rId4"/>
            </p:custDataLst>
          </p:nvPr>
        </p:nvGrpSpPr>
        <p:grpSpPr>
          <a:xfrm>
            <a:off x="1840100" y="1939900"/>
            <a:ext cx="5575850" cy="2938725"/>
            <a:chOff x="1840100" y="1939900"/>
            <a:chExt cx="5575850" cy="2938725"/>
          </a:xfrm>
        </p:grpSpPr>
        <p:pic>
          <p:nvPicPr>
            <p:cNvPr id="95" name="Google Shape;95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15139" y="2234964"/>
              <a:ext cx="2482307" cy="2109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40100" y="3195946"/>
              <a:ext cx="1558855" cy="1682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97434" y="1939900"/>
              <a:ext cx="1018516" cy="8219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18"/>
            <p:cNvCxnSpPr/>
            <p:nvPr/>
          </p:nvCxnSpPr>
          <p:spPr>
            <a:xfrm flipH="1">
              <a:off x="5855805" y="2648294"/>
              <a:ext cx="1001100" cy="54600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99" name="Google Shape;99;p18"/>
            <p:cNvCxnSpPr/>
            <p:nvPr/>
          </p:nvCxnSpPr>
          <p:spPr>
            <a:xfrm flipH="1">
              <a:off x="2558107" y="3674365"/>
              <a:ext cx="2081700" cy="67020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9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Google Shape;105;p19"/>
          <p:cNvSpPr txBox="1"/>
          <p:nvPr>
            <p:custDataLst>
              <p:tags r:id="rId2"/>
            </p:custDataLst>
          </p:nvPr>
        </p:nvSpPr>
        <p:spPr>
          <a:xfrm>
            <a:off x="200400" y="1469575"/>
            <a:ext cx="45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>
            <p:custDataLst>
              <p:tags r:id="rId3"/>
            </p:custDataLst>
          </p:nvPr>
        </p:nvSpPr>
        <p:spPr>
          <a:xfrm>
            <a:off x="100500" y="984400"/>
            <a:ext cx="88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Reproduire le programme suivant :</a:t>
            </a:r>
            <a:endParaRPr/>
          </a:p>
        </p:txBody>
      </p:sp>
      <p:sp>
        <p:nvSpPr>
          <p:cNvPr id="107" name="Google Shape;107;p19"/>
          <p:cNvSpPr txBox="1"/>
          <p:nvPr>
            <p:custDataLst>
              <p:tags r:id="rId4"/>
            </p:custDataLst>
          </p:nvPr>
        </p:nvSpPr>
        <p:spPr>
          <a:xfrm>
            <a:off x="200400" y="4535800"/>
            <a:ext cx="88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Téléverser le programme dans la carte et vérifier sur l’afficheur les différentes valeurs.</a:t>
            </a:r>
            <a:endParaRPr/>
          </a:p>
        </p:txBody>
      </p:sp>
      <p:pic>
        <p:nvPicPr>
          <p:cNvPr id="108" name="Google Shape;108;p19"/>
          <p:cNvPicPr preferRelativeResize="0"/>
          <p:nvPr>
            <p:custDataLst>
              <p:tags r:id="rId5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469575"/>
            <a:ext cx="8671044" cy="29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20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4" name="Google Shape;114;p20"/>
          <p:cNvSpPr txBox="1"/>
          <p:nvPr>
            <p:custDataLst>
              <p:tags r:id="rId2"/>
            </p:custDataLst>
          </p:nvPr>
        </p:nvSpPr>
        <p:spPr>
          <a:xfrm>
            <a:off x="127200" y="882600"/>
            <a:ext cx="8889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2ème partie</a:t>
            </a:r>
            <a:r>
              <a:rPr lang="fr"/>
              <a:t> : Faire afficher la température et le pourcentage d’humidité sur </a:t>
            </a:r>
            <a:r>
              <a:rPr lang="fr" b="1"/>
              <a:t>une page Web d’un navigateur de votre téléphone</a:t>
            </a:r>
            <a:r>
              <a:rPr lang="fr"/>
              <a:t>. La carte diffuse son propre réseau wifi.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Débrancher l’écran LCD de la carte électronique.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Réaliser la configuration réseau :</a:t>
            </a:r>
            <a:endParaRPr/>
          </a:p>
        </p:txBody>
      </p:sp>
      <p:sp>
        <p:nvSpPr>
          <p:cNvPr id="115" name="Google Shape;115;p20"/>
          <p:cNvSpPr txBox="1"/>
          <p:nvPr>
            <p:custDataLst>
              <p:tags r:id="rId3"/>
            </p:custDataLst>
          </p:nvPr>
        </p:nvSpPr>
        <p:spPr>
          <a:xfrm>
            <a:off x="6546452" y="1630125"/>
            <a:ext cx="2217900" cy="1262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Changer en fonction de votre groupe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 1 : RESEAU_GR1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Gr 2 : RESEAU_GR2</a:t>
            </a:r>
            <a:endParaRPr/>
          </a:p>
        </p:txBody>
      </p:sp>
      <p:pic>
        <p:nvPicPr>
          <p:cNvPr id="116" name="Google Shape;116;p20"/>
          <p:cNvPicPr preferRelativeResize="0"/>
          <p:nvPr>
            <p:custDataLst>
              <p:tags r:id="rId4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4238" y="1842525"/>
            <a:ext cx="729225" cy="7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>
            <p:custDataLst>
              <p:tags r:id="rId5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5075" y="3055625"/>
            <a:ext cx="8473451" cy="1620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0"/>
          <p:cNvCxnSpPr/>
          <p:nvPr>
            <p:custDataLst>
              <p:tags r:id="rId6"/>
            </p:custDataLst>
          </p:nvPr>
        </p:nvCxnSpPr>
        <p:spPr>
          <a:xfrm flipH="1">
            <a:off x="8191950" y="2838200"/>
            <a:ext cx="58200" cy="598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20"/>
          <p:cNvSpPr txBox="1"/>
          <p:nvPr>
            <p:custDataLst>
              <p:tags r:id="rId7"/>
            </p:custDataLst>
          </p:nvPr>
        </p:nvSpPr>
        <p:spPr>
          <a:xfrm>
            <a:off x="5191700" y="4090400"/>
            <a:ext cx="3366000" cy="400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Définir un mot de passe (8 caractères)</a:t>
            </a:r>
            <a:endParaRPr/>
          </a:p>
        </p:txBody>
      </p:sp>
      <p:cxnSp>
        <p:nvCxnSpPr>
          <p:cNvPr id="120" name="Google Shape;120;p20"/>
          <p:cNvCxnSpPr/>
          <p:nvPr>
            <p:custDataLst>
              <p:tags r:id="rId8"/>
            </p:custDataLst>
          </p:nvPr>
        </p:nvCxnSpPr>
        <p:spPr>
          <a:xfrm rot="10800000" flipH="1">
            <a:off x="7526800" y="3779900"/>
            <a:ext cx="266100" cy="321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1"/>
          <p:cNvGraphicFramePr/>
          <p:nvPr>
            <p:custDataLst>
              <p:tags r:id="rId1"/>
            </p:custDataLst>
          </p:nvPr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{2A8CD082-987E-4543-8AD8-E0EECC131762}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Séquence </a:t>
                      </a:r>
                      <a:endParaRPr sz="15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i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Objets Connectés</a:t>
                      </a:r>
                      <a:endParaRPr sz="13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N°2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Comment programmer un objet connecté ?</a:t>
                      </a:r>
                      <a:endParaRPr sz="1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6" name="Google Shape;126;p21"/>
          <p:cNvSpPr txBox="1"/>
          <p:nvPr>
            <p:custDataLst>
              <p:tags r:id="rId2"/>
            </p:custDataLst>
          </p:nvPr>
        </p:nvSpPr>
        <p:spPr>
          <a:xfrm>
            <a:off x="127200" y="1245338"/>
            <a:ext cx="888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Travail : compléter et réaliser le programme pour afficher la température et le pourcentage d’humidité sur une page Web de votre téléphone.</a:t>
            </a:r>
            <a:endParaRPr/>
          </a:p>
        </p:txBody>
      </p:sp>
      <p:sp>
        <p:nvSpPr>
          <p:cNvPr id="127" name="Google Shape;127;p21"/>
          <p:cNvSpPr txBox="1"/>
          <p:nvPr>
            <p:custDataLst>
              <p:tags r:id="rId3"/>
            </p:custDataLst>
          </p:nvPr>
        </p:nvSpPr>
        <p:spPr>
          <a:xfrm>
            <a:off x="2609400" y="4134825"/>
            <a:ext cx="29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Programme à finir.</a:t>
            </a:r>
            <a:endParaRPr/>
          </a:p>
        </p:txBody>
      </p:sp>
      <p:pic>
        <p:nvPicPr>
          <p:cNvPr id="128" name="Google Shape;128;p21"/>
          <p:cNvPicPr preferRelativeResize="0"/>
          <p:nvPr>
            <p:custDataLst>
              <p:tags r:id="rId4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200" y="2270685"/>
            <a:ext cx="8955974" cy="186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Affichage à l'écran (16:9)</PresentationFormat>
  <Paragraphs>121</Paragraphs>
  <Slides>13</Slides>
  <Notes>13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Roboto Condensed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Loic-Andre Bernard-Massias</cp:lastModifiedBy>
  <cp:revision>2</cp:revision>
  <dcterms:modified xsi:type="dcterms:W3CDTF">2022-06-05T13:42:34Z</dcterms:modified>
</cp:coreProperties>
</file>