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veat" panose="020B0604020202020204" charset="0"/>
      <p:regular r:id="rId21"/>
      <p:bold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B34FA-D436-45C4-8721-42641043A7A8}" v="5" dt="2022-06-05T14:47:33.352"/>
  </p1510:revLst>
</p1510:revInfo>
</file>

<file path=ppt/tableStyles.xml><?xml version="1.0" encoding="utf-8"?>
<a:tblStyleLst xmlns:a="http://schemas.openxmlformats.org/drawingml/2006/main" def="{BDCEA470-D0D2-4015-A181-7D4CC9A55466}">
  <a:tblStyle styleId="{BDCEA470-D0D2-4015-A181-7D4CC9A554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2257D7-736B-4199-A1C9-3EC77F29CD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890A85-AF9F-4DC9-B359-A2B20F01CA8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20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c-Andre Bernard-Massias" userId="2d2413ad-963b-4658-a539-d37ce0c644dd" providerId="ADAL" clId="{2A4B34FA-D436-45C4-8721-42641043A7A8}"/>
    <pc:docChg chg="custSel modSld">
      <pc:chgData name="Loic-Andre Bernard-Massias" userId="2d2413ad-963b-4658-a539-d37ce0c644dd" providerId="ADAL" clId="{2A4B34FA-D436-45C4-8721-42641043A7A8}" dt="2022-06-05T14:43:22.348" v="7" actId="14100"/>
      <pc:docMkLst>
        <pc:docMk/>
      </pc:docMkLst>
      <pc:sldChg chg="addSp delSp modSp mod">
        <pc:chgData name="Loic-Andre Bernard-Massias" userId="2d2413ad-963b-4658-a539-d37ce0c644dd" providerId="ADAL" clId="{2A4B34FA-D436-45C4-8721-42641043A7A8}" dt="2022-06-05T14:42:55.943" v="4"/>
        <pc:sldMkLst>
          <pc:docMk/>
          <pc:sldMk cId="0" sldId="256"/>
        </pc:sldMkLst>
        <pc:spChg chg="add mod">
          <ac:chgData name="Loic-Andre Bernard-Massias" userId="2d2413ad-963b-4658-a539-d37ce0c644dd" providerId="ADAL" clId="{2A4B34FA-D436-45C4-8721-42641043A7A8}" dt="2022-06-05T14:42:55.943" v="4"/>
          <ac:spMkLst>
            <pc:docMk/>
            <pc:sldMk cId="0" sldId="256"/>
            <ac:spMk id="10" creationId="{7CF63EBB-288F-B6EF-46DB-2659722E36E4}"/>
          </ac:spMkLst>
        </pc:spChg>
        <pc:picChg chg="add mod">
          <ac:chgData name="Loic-Andre Bernard-Massias" userId="2d2413ad-963b-4658-a539-d37ce0c644dd" providerId="ADAL" clId="{2A4B34FA-D436-45C4-8721-42641043A7A8}" dt="2022-06-05T14:42:21.879" v="3" actId="1076"/>
          <ac:picMkLst>
            <pc:docMk/>
            <pc:sldMk cId="0" sldId="256"/>
            <ac:picMk id="3" creationId="{64E544EC-4D59-D260-007B-9933258896BB}"/>
          </ac:picMkLst>
        </pc:picChg>
        <pc:picChg chg="del">
          <ac:chgData name="Loic-Andre Bernard-Massias" userId="2d2413ad-963b-4658-a539-d37ce0c644dd" providerId="ADAL" clId="{2A4B34FA-D436-45C4-8721-42641043A7A8}" dt="2022-06-05T14:41:55.123" v="0" actId="478"/>
          <ac:picMkLst>
            <pc:docMk/>
            <pc:sldMk cId="0" sldId="256"/>
            <ac:picMk id="55" creationId="{00000000-0000-0000-0000-000000000000}"/>
          </ac:picMkLst>
        </pc:picChg>
      </pc:sldChg>
      <pc:sldChg chg="addSp delSp modSp mod">
        <pc:chgData name="Loic-Andre Bernard-Massias" userId="2d2413ad-963b-4658-a539-d37ce0c644dd" providerId="ADAL" clId="{2A4B34FA-D436-45C4-8721-42641043A7A8}" dt="2022-06-05T14:43:22.348" v="7" actId="14100"/>
        <pc:sldMkLst>
          <pc:docMk/>
          <pc:sldMk cId="0" sldId="259"/>
        </pc:sldMkLst>
        <pc:spChg chg="add mod">
          <ac:chgData name="Loic-Andre Bernard-Massias" userId="2d2413ad-963b-4658-a539-d37ce0c644dd" providerId="ADAL" clId="{2A4B34FA-D436-45C4-8721-42641043A7A8}" dt="2022-06-05T14:43:17.823" v="6"/>
          <ac:spMkLst>
            <pc:docMk/>
            <pc:sldMk cId="0" sldId="259"/>
            <ac:spMk id="7" creationId="{B5F90C27-A4B2-95D5-1D61-80FD879CD2F8}"/>
          </ac:spMkLst>
        </pc:spChg>
        <pc:spChg chg="mod">
          <ac:chgData name="Loic-Andre Bernard-Massias" userId="2d2413ad-963b-4658-a539-d37ce0c644dd" providerId="ADAL" clId="{2A4B34FA-D436-45C4-8721-42641043A7A8}" dt="2022-06-05T14:43:22.348" v="7" actId="14100"/>
          <ac:spMkLst>
            <pc:docMk/>
            <pc:sldMk cId="0" sldId="259"/>
            <ac:spMk id="79" creationId="{00000000-0000-0000-0000-000000000000}"/>
          </ac:spMkLst>
        </pc:spChg>
        <pc:picChg chg="add mod">
          <ac:chgData name="Loic-Andre Bernard-Massias" userId="2d2413ad-963b-4658-a539-d37ce0c644dd" providerId="ADAL" clId="{2A4B34FA-D436-45C4-8721-42641043A7A8}" dt="2022-06-05T14:43:17.823" v="6"/>
          <ac:picMkLst>
            <pc:docMk/>
            <pc:sldMk cId="0" sldId="259"/>
            <ac:picMk id="6" creationId="{F873D42D-76D8-ECCB-8745-3B3837F01741}"/>
          </ac:picMkLst>
        </pc:picChg>
        <pc:picChg chg="del">
          <ac:chgData name="Loic-Andre Bernard-Massias" userId="2d2413ad-963b-4658-a539-d37ce0c644dd" providerId="ADAL" clId="{2A4B34FA-D436-45C4-8721-42641043A7A8}" dt="2022-06-05T14:43:00.075" v="5" actId="478"/>
          <ac:picMkLst>
            <pc:docMk/>
            <pc:sldMk cId="0" sldId="259"/>
            <ac:picMk id="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0be89dc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0be89dc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800f60b6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800f60b6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408f6f15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408f6f15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08f6f1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08f6f15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408f6f15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408f6f15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408f6f15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408f6f15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802b7083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802b7083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802b7083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802b7083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802b708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802b708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800f60b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800f60b6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800f60b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800f60b6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1b70523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1b70523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08f6f1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08f6f1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408f6f15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408f6f15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Google Shape;56;p13"/>
          <p:cNvSpPr txBox="1"/>
          <p:nvPr/>
        </p:nvSpPr>
        <p:spPr>
          <a:xfrm>
            <a:off x="189250" y="16309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>
                <a:solidFill>
                  <a:schemeClr val="dk1"/>
                </a:solidFill>
              </a:rPr>
              <a:t>1.    Etude du besoin :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0600" y="3996800"/>
            <a:ext cx="868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solidFill>
                  <a:schemeClr val="dk1"/>
                </a:solidFill>
              </a:rPr>
              <a:t>Votre travail consiste à concevoir le couvercle du boîtier de la station météo.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50" y="2003275"/>
            <a:ext cx="2846801" cy="1749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" name="Google Shape;59;p13"/>
          <p:cNvGraphicFramePr/>
          <p:nvPr/>
        </p:nvGraphicFramePr>
        <p:xfrm>
          <a:off x="100525" y="835600"/>
          <a:ext cx="8955950" cy="542925"/>
        </p:xfrm>
        <a:graphic>
          <a:graphicData uri="http://schemas.openxmlformats.org/drawingml/2006/table">
            <a:tbl>
              <a:tblPr bandRow="1">
                <a:noFill/>
                <a:tableStyleId>{5E2257D7-736B-4199-A1C9-3EC77F29CD72}</a:tableStyleId>
              </a:tblPr>
              <a:tblGrid>
                <a:gridCol w="7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4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Compétences développées en activités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Connaissances associées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 5.3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/>
                        <a:t>Lire, utiliser et produire des représentations numériques d’objets.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/>
                        <a:t>Créer un modèle numérique pour simuler le comportement d'un objet</a:t>
                      </a:r>
                      <a:endParaRPr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4E544EC-4D59-D260-007B-993325889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493" y="2007424"/>
            <a:ext cx="1119218" cy="17496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F63EBB-288F-B6EF-46DB-2659722E36E4}"/>
              </a:ext>
            </a:extLst>
          </p:cNvPr>
          <p:cNvSpPr txBox="1"/>
          <p:nvPr/>
        </p:nvSpPr>
        <p:spPr>
          <a:xfrm>
            <a:off x="5510115" y="3752925"/>
            <a:ext cx="245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CC BY-NC 4.0 Auteur : </a:t>
            </a:r>
            <a:r>
              <a:rPr lang="fr-FR" sz="600" dirty="0" err="1"/>
              <a:t>Calzone_Zone</a:t>
            </a:r>
            <a:r>
              <a:rPr lang="fr-FR" sz="600" dirty="0"/>
              <a:t> http://getdrawings.com/get-clipart#clipart-question-mark-3.jpg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222625" y="1291425"/>
            <a:ext cx="855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Insérer une copie d’écran de votre modélisation :</a:t>
            </a:r>
            <a:endParaRPr sz="1300"/>
          </a:p>
        </p:txBody>
      </p:sp>
      <p:graphicFrame>
        <p:nvGraphicFramePr>
          <p:cNvPr id="127" name="Google Shape;127;p22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25" y="1577450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-75" y="125"/>
            <a:ext cx="9144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3" y="97675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/>
          <p:nvPr/>
        </p:nvSpPr>
        <p:spPr>
          <a:xfrm>
            <a:off x="1753225" y="200675"/>
            <a:ext cx="7192500" cy="982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9E1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aveat"/>
                <a:ea typeface="Caveat"/>
                <a:cs typeface="Caveat"/>
                <a:sym typeface="Caveat"/>
              </a:rPr>
              <a:t>Coup de pouce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287" y="200675"/>
            <a:ext cx="3015661" cy="9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713" y="2571750"/>
            <a:ext cx="24288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13" y="1272650"/>
            <a:ext cx="50768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9475" y="2184388"/>
            <a:ext cx="428625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25" y="1577450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-75" y="125"/>
            <a:ext cx="9144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3" y="97675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/>
          <p:nvPr/>
        </p:nvSpPr>
        <p:spPr>
          <a:xfrm>
            <a:off x="1753225" y="200675"/>
            <a:ext cx="7192500" cy="982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9E1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aveat"/>
                <a:ea typeface="Caveat"/>
                <a:cs typeface="Caveat"/>
                <a:sym typeface="Caveat"/>
              </a:rPr>
              <a:t>Coup de pouce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287" y="200675"/>
            <a:ext cx="3015661" cy="9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25" y="1240675"/>
            <a:ext cx="60960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163" y="2707525"/>
            <a:ext cx="364807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25" y="1577450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/>
          <p:nvPr/>
        </p:nvSpPr>
        <p:spPr>
          <a:xfrm>
            <a:off x="-75" y="125"/>
            <a:ext cx="9144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3" y="97675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1753225" y="200675"/>
            <a:ext cx="7192500" cy="982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9E1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aveat"/>
                <a:ea typeface="Caveat"/>
                <a:cs typeface="Caveat"/>
                <a:sym typeface="Caveat"/>
              </a:rPr>
              <a:t>Coup de pouce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287" y="200675"/>
            <a:ext cx="3015661" cy="9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7925" y="1481076"/>
            <a:ext cx="6096000" cy="366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25" y="1481075"/>
            <a:ext cx="982200" cy="9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1155225" y="1774075"/>
            <a:ext cx="446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E4D3C"/>
                </a:solidFill>
                <a:latin typeface="Calibri"/>
                <a:ea typeface="Calibri"/>
                <a:cs typeface="Calibri"/>
                <a:sym typeface="Calibri"/>
              </a:rPr>
              <a:t>Coter le pavé (mettre les mesures).</a:t>
            </a:r>
            <a:endParaRPr sz="2000">
              <a:solidFill>
                <a:srgbClr val="0E4D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25" y="1577450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-75" y="125"/>
            <a:ext cx="9144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3" y="97675"/>
            <a:ext cx="13430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1753225" y="200675"/>
            <a:ext cx="7192500" cy="982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9E1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aveat"/>
                <a:ea typeface="Caveat"/>
                <a:cs typeface="Caveat"/>
                <a:sym typeface="Caveat"/>
              </a:rPr>
              <a:t>Coup de pouce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287" y="200675"/>
            <a:ext cx="3015661" cy="9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25" y="128102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116075" y="1672875"/>
            <a:ext cx="6027924" cy="34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158425" y="1672875"/>
            <a:ext cx="5545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E4D3C"/>
                </a:solidFill>
                <a:latin typeface="Calibri"/>
                <a:ea typeface="Calibri"/>
                <a:cs typeface="Calibri"/>
                <a:sym typeface="Calibri"/>
              </a:rPr>
              <a:t>    Ajouter la première languette.</a:t>
            </a:r>
            <a:endParaRPr sz="1800">
              <a:solidFill>
                <a:srgbClr val="0E4D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4D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E4D3C"/>
                </a:solidFill>
                <a:latin typeface="Calibri"/>
                <a:ea typeface="Calibri"/>
                <a:cs typeface="Calibri"/>
                <a:sym typeface="Calibri"/>
              </a:rPr>
              <a:t>Utiliser la règle pour être précis </a:t>
            </a:r>
            <a:endParaRPr sz="1800">
              <a:solidFill>
                <a:srgbClr val="0E4D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E4D3C"/>
                </a:solidFill>
                <a:latin typeface="Calibri"/>
                <a:ea typeface="Calibri"/>
                <a:cs typeface="Calibri"/>
                <a:sym typeface="Calibri"/>
              </a:rPr>
              <a:t>dans le placement.</a:t>
            </a:r>
            <a:endParaRPr sz="1800">
              <a:solidFill>
                <a:srgbClr val="0E4D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00500" y="1040938"/>
            <a:ext cx="64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 du cahier des charges :</a:t>
            </a:r>
            <a:endParaRPr/>
          </a:p>
        </p:txBody>
      </p:sp>
      <p:graphicFrame>
        <p:nvGraphicFramePr>
          <p:cNvPr id="65" name="Google Shape;65;p14"/>
          <p:cNvGraphicFramePr/>
          <p:nvPr/>
        </p:nvGraphicFramePr>
        <p:xfrm>
          <a:off x="270038" y="144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{EA890A85-AF9F-4DC9-B359-A2B20F01CA84}</a:tableStyleId>
              </a:tblPr>
              <a:tblGrid>
                <a:gridCol w="412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200" b="1"/>
                        <a:t>Exigences</a:t>
                      </a:r>
                      <a:endParaRPr sz="1200" b="1"/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100" b="1">
                          <a:solidFill>
                            <a:srgbClr val="0C0C0C"/>
                          </a:solidFill>
                        </a:rPr>
                        <a:t>Critères d’appréciations</a:t>
                      </a:r>
                      <a:endParaRPr sz="1100" b="1">
                        <a:solidFill>
                          <a:srgbClr val="0C0C0C"/>
                        </a:solidFill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100" b="1"/>
                        <a:t>Niveaux d’appréciations</a:t>
                      </a:r>
                      <a:endParaRPr sz="1100" b="1"/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protéger les composants électroniques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Contact avec une personne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Aucun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avoir une forme esthétique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Forme  Matériau   Couleur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Conforme au design retenu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s’adapter aux dimensions du boîtier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Dimensions :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être le plus léger possible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Masse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60 g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se fixer sur le boîtier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Manipulation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Aisée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permettre d’intégrer un écran Lcd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Forme du trou dans la coque : Dimensions du trou  :    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 Rectangulaire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Libre et traversant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Le couvercle doit disposer d’ouverture pour une bonne circulation de l’air pour les capteurs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Dimensions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6" name="Google Shape;66;p14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0" y="1235775"/>
            <a:ext cx="36963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b="1">
                <a:solidFill>
                  <a:schemeClr val="dk1"/>
                </a:solidFill>
              </a:rPr>
              <a:t>Recherche des dimensions :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Déterminer les dimensions de l’écran LCD 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Longueur 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Largeur :</a:t>
            </a:r>
            <a:endParaRPr sz="16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975" y="1235775"/>
            <a:ext cx="5021051" cy="36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125" y="2972550"/>
            <a:ext cx="1963850" cy="1963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5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22625" y="1291425"/>
            <a:ext cx="503353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chemeClr val="dk1"/>
                </a:solidFill>
              </a:rPr>
              <a:t>2.  Recherche de solutions :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dirty="0">
                <a:solidFill>
                  <a:schemeClr val="dk1"/>
                </a:solidFill>
              </a:rPr>
              <a:t>Sur une feuille de papier, réaliser un ou plusieurs croquis de votre solution les plus précis et clairs possibles, et tous commentaires écrits nécessaires à la compréhension.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dirty="0">
                <a:solidFill>
                  <a:schemeClr val="dk1"/>
                </a:solidFill>
              </a:rPr>
              <a:t>Veuiller à bien prendre en compte toutes les exigences du Cahier des charges.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/>
          <p:nvPr/>
        </p:nvSpPr>
        <p:spPr>
          <a:xfrm>
            <a:off x="6551500" y="1507225"/>
            <a:ext cx="22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de croquis :</a:t>
            </a:r>
            <a:endParaRPr/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100500" y="106375"/>
          <a:ext cx="8955975" cy="72732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873D42D-76D8-ECCB-8745-3B3837F01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279" y="1796550"/>
            <a:ext cx="3457868" cy="19947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F90C27-A4B2-95D5-1D61-80FD879CD2F8}"/>
              </a:ext>
            </a:extLst>
          </p:cNvPr>
          <p:cNvSpPr txBox="1"/>
          <p:nvPr/>
        </p:nvSpPr>
        <p:spPr>
          <a:xfrm>
            <a:off x="5355203" y="3791333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" dirty="0"/>
              <a:t>Par Hans </a:t>
            </a:r>
            <a:r>
              <a:rPr lang="fr-FR" sz="600" dirty="0" err="1"/>
              <a:t>Ehrich</a:t>
            </a:r>
            <a:r>
              <a:rPr lang="fr-FR" sz="600" dirty="0"/>
              <a:t> — Hans </a:t>
            </a:r>
            <a:r>
              <a:rPr lang="fr-FR" sz="600" dirty="0" err="1"/>
              <a:t>Ehrich</a:t>
            </a:r>
            <a:r>
              <a:rPr lang="fr-FR" sz="600" dirty="0"/>
              <a:t>, GFDL, https://commons.wikimedia.org/w/index.php?curid=23670618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22625" y="1291425"/>
            <a:ext cx="855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Insérer une photo de votre solution :</a:t>
            </a:r>
            <a:endParaRPr sz="1300"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00700" y="1038025"/>
            <a:ext cx="725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>
                <a:solidFill>
                  <a:schemeClr val="dk1"/>
                </a:solidFill>
              </a:rPr>
              <a:t>A l’aide du logiciel Tinkercad (lien dans l’activité), modéliser votre solution.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250" y="1469125"/>
            <a:ext cx="5166401" cy="3587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18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200700" y="1038025"/>
            <a:ext cx="725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>
                <a:solidFill>
                  <a:schemeClr val="dk1"/>
                </a:solidFill>
              </a:rPr>
              <a:t>A l’aide du logiciel Tinkercad (lien dans l’activité), modéliser votre solution.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00700" y="1523575"/>
            <a:ext cx="4040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i="1"/>
              <a:t>Etape 1 : 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Avec un pavé, créer la forme intérieure du couvercle de la boîte.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Ajuster les dimensions aux mesures ci-contre. (2mm d’épaisseur)</a:t>
            </a:r>
            <a:endParaRPr sz="1500"/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Google Shape;103;p1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675" y="1609375"/>
            <a:ext cx="4197425" cy="31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200700" y="1038025"/>
            <a:ext cx="725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>
                <a:solidFill>
                  <a:schemeClr val="dk1"/>
                </a:solidFill>
              </a:rPr>
              <a:t>A l’aide du logiciel Tinkercad (lien dans l’activité), modéliser votre solution.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00700" y="1523575"/>
            <a:ext cx="4705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i="1"/>
              <a:t>Etape 2 : 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Ajouter les 4 encoches autour de la forme initiale.</a:t>
            </a:r>
            <a:endParaRPr sz="1500"/>
          </a:p>
        </p:txBody>
      </p:sp>
      <p:graphicFrame>
        <p:nvGraphicFramePr>
          <p:cNvPr id="110" name="Google Shape;110;p20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1" name="Google Shape;111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75" y="2720725"/>
            <a:ext cx="2613125" cy="18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800" y="2404625"/>
            <a:ext cx="4609100" cy="25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200700" y="1038025"/>
            <a:ext cx="725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600">
                <a:solidFill>
                  <a:schemeClr val="dk1"/>
                </a:solidFill>
              </a:rPr>
              <a:t>A l’aide du logiciel Tinkercad (lien dans l’activité), modéliser votre solution.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200700" y="1523575"/>
            <a:ext cx="878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i="1"/>
              <a:t>Etape 3 : 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Ajouter les éléments nécessaires pour que les contraintes du cahier des charges soient respectées.</a:t>
            </a:r>
            <a:endParaRPr sz="1500"/>
          </a:p>
        </p:txBody>
      </p:sp>
      <p:graphicFrame>
        <p:nvGraphicFramePr>
          <p:cNvPr id="119" name="Google Shape;119;p21"/>
          <p:cNvGraphicFramePr/>
          <p:nvPr/>
        </p:nvGraphicFramePr>
        <p:xfrm>
          <a:off x="100500" y="1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{BDCEA470-D0D2-4015-A181-7D4CC9A55466}</a:tableStyleId>
              </a:tblPr>
              <a:tblGrid>
                <a:gridCol w="13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6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Séquence SX</a:t>
                      </a:r>
                      <a:endParaRPr sz="16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Activité X.3</a:t>
                      </a:r>
                      <a:endParaRPr sz="18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2000" b="1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Cycle 4</a:t>
                      </a: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 b="1">
                          <a:solidFill>
                            <a:srgbClr val="BC00E2"/>
                          </a:solidFill>
                        </a:rPr>
                        <a:t>Comment créer un dispositif pour mesurer  des informations météorologiques ?</a:t>
                      </a:r>
                      <a:endParaRPr sz="15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000" marR="54000" marT="18000" marB="540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0" name="Google Shape;120;p2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162" y="2571750"/>
            <a:ext cx="4182649" cy="22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 rot="-1131520">
            <a:off x="2681852" y="3401497"/>
            <a:ext cx="3822919" cy="6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0000"/>
                </a:solidFill>
              </a:rPr>
              <a:t>Ce couvercle ne répond pas au cahier des charges, il est présenté ici à titre indicatif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Affichage à l'écran (16:9)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Calibri</vt:lpstr>
      <vt:lpstr>Arial</vt:lpstr>
      <vt:lpstr>Roboto Condensed</vt:lpstr>
      <vt:lpstr>Caveat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Loic-Andre Bernard-Massias</cp:lastModifiedBy>
  <cp:revision>1</cp:revision>
  <dcterms:modified xsi:type="dcterms:W3CDTF">2022-06-05T14:47:37Z</dcterms:modified>
</cp:coreProperties>
</file>