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61" r:id="rId4"/>
    <p:sldId id="263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76851" autoAdjust="0"/>
  </p:normalViewPr>
  <p:slideViewPr>
    <p:cSldViewPr>
      <p:cViewPr varScale="1">
        <p:scale>
          <a:sx n="87" d="100"/>
          <a:sy n="87" d="100"/>
        </p:scale>
        <p:origin x="8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CFDA3-08FD-48C2-8ABC-6C43DB0C25D6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7B493-79FB-4B08-A539-C484C2E320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41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Voici un diagramme de Gantt. Il a pour fonction de planifier le projet, C’est-a-dire de déterminer : qui, doit faire quoi et quand. C’est un outil de suivi de projet.</a:t>
            </a:r>
          </a:p>
          <a:p>
            <a:endParaRPr lang="fr-FR" dirty="0"/>
          </a:p>
          <a:p>
            <a:r>
              <a:rPr lang="fr-FR" dirty="0"/>
              <a:t>Il se compose de 3 parties 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dirty="0"/>
              <a:t>La liste des tâches à accomplir pour réaliser le projet (XXX),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dirty="0"/>
              <a:t>Un calendrier (XXX),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dirty="0"/>
              <a:t>La planification du projet en tant que tel(XXX),.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7B493-79FB-4B08-A539-C484C2E320A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26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Dans un diagramme de Gantt, chaque tâche est représentée par un rectangle dont la longueur correspond à la durée de la tâche.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7B493-79FB-4B08-A539-C484C2E320A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675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Analysons ce diagramme en prenant pour exemple la 1</a:t>
            </a:r>
            <a:r>
              <a:rPr lang="fr-FR" baseline="30000" dirty="0"/>
              <a:t>ère</a:t>
            </a:r>
            <a:r>
              <a:rPr lang="fr-FR" dirty="0"/>
              <a:t> tache (XXX). </a:t>
            </a:r>
          </a:p>
          <a:p>
            <a:r>
              <a:rPr lang="fr-FR" dirty="0"/>
              <a:t>Elle a pour nom :  »Rédiger  le cahier des charges ». (XXX)</a:t>
            </a:r>
          </a:p>
          <a:p>
            <a:r>
              <a:rPr lang="fr-FR" dirty="0"/>
              <a:t>Sa durée est 2.</a:t>
            </a:r>
          </a:p>
          <a:p>
            <a:r>
              <a:rPr lang="fr-FR" dirty="0"/>
              <a:t>Elle commence le 7 février (XXX) et se termine le 8 février (XXX)</a:t>
            </a:r>
          </a:p>
          <a:p>
            <a:r>
              <a:rPr lang="fr-FR" dirty="0"/>
              <a:t>Cette tache doit être réalisée par Martin, Louise, Kévin et claire. (XXX).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7B493-79FB-4B08-A539-C484C2E320A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997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7B493-79FB-4B08-A539-C484C2E320A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10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70E4A7-A78A-47B9-8EFF-139137393454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985B61-3A0E-4651-BEAD-6302F6DCCCA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Lire un diagramme de Gantt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204E1E8-09C1-4DCB-8AA6-40AC6028C9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077072"/>
            <a:ext cx="6480720" cy="146217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38500" dist="50800" dir="5400000" sy="-100000" algn="bl" rotWithShape="0"/>
          </a:effectLst>
          <a:scene3d>
            <a:camera prst="perspectiveContrastingRightFacing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5281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4"/>
    </mc:Choice>
    <mc:Fallback xmlns="">
      <p:transition spd="slow" advTm="294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 diagramme de Gantt</a:t>
            </a:r>
          </a:p>
        </p:txBody>
      </p:sp>
      <p:pic>
        <p:nvPicPr>
          <p:cNvPr id="9" name="Espace réservé du contenu 8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26B8E174-7580-4D9C-9950-067D6927B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76"/>
          <a:stretch/>
        </p:blipFill>
        <p:spPr>
          <a:xfrm>
            <a:off x="347287" y="2348880"/>
            <a:ext cx="8339513" cy="2880320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547F46A-67EC-46AB-970B-40753A737134}"/>
              </a:ext>
            </a:extLst>
          </p:cNvPr>
          <p:cNvSpPr/>
          <p:nvPr/>
        </p:nvSpPr>
        <p:spPr>
          <a:xfrm>
            <a:off x="347287" y="3573016"/>
            <a:ext cx="2784553" cy="1728192"/>
          </a:xfrm>
          <a:prstGeom prst="rect">
            <a:avLst/>
          </a:prstGeom>
          <a:noFill/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575004-0131-4101-9AA4-47A56653DFC5}"/>
              </a:ext>
            </a:extLst>
          </p:cNvPr>
          <p:cNvSpPr/>
          <p:nvPr/>
        </p:nvSpPr>
        <p:spPr>
          <a:xfrm>
            <a:off x="3179723" y="3140968"/>
            <a:ext cx="5507077" cy="576064"/>
          </a:xfrm>
          <a:prstGeom prst="rect">
            <a:avLst/>
          </a:prstGeom>
          <a:noFill/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782BBEE-D1B0-4E88-952C-A285D9772214}"/>
              </a:ext>
            </a:extLst>
          </p:cNvPr>
          <p:cNvSpPr/>
          <p:nvPr/>
        </p:nvSpPr>
        <p:spPr>
          <a:xfrm>
            <a:off x="3185742" y="3789040"/>
            <a:ext cx="5501058" cy="1512168"/>
          </a:xfrm>
          <a:prstGeom prst="rect">
            <a:avLst/>
          </a:prstGeom>
          <a:noFill/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5F945DB-9D82-43CF-8E98-93AC0E868FF7}"/>
              </a:ext>
            </a:extLst>
          </p:cNvPr>
          <p:cNvSpPr txBox="1"/>
          <p:nvPr/>
        </p:nvSpPr>
        <p:spPr>
          <a:xfrm>
            <a:off x="345430" y="5661252"/>
            <a:ext cx="869106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Un diagramme de Gantt est un outil qui permet de savoir qui, fait quoi, quand . </a:t>
            </a:r>
          </a:p>
        </p:txBody>
      </p:sp>
    </p:spTree>
    <p:extLst>
      <p:ext uri="{BB962C8B-B14F-4D97-AF65-F5344CB8AC3E}">
        <p14:creationId xmlns:p14="http://schemas.microsoft.com/office/powerpoint/2010/main" val="131290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29" grpId="0" animBg="1"/>
      <p:bldP spid="29" grpId="1" animBg="1"/>
      <p:bldP spid="37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8540C-7FF2-47C3-A0BF-678EEF1A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 diagramme de Gantt</a:t>
            </a:r>
          </a:p>
        </p:txBody>
      </p:sp>
      <p:pic>
        <p:nvPicPr>
          <p:cNvPr id="30" name="Espace réservé du contenu 8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06E4D0AD-3633-4C5D-8249-3583EB71CC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" t="20000" r="43489" b="625"/>
          <a:stretch/>
        </p:blipFill>
        <p:spPr>
          <a:xfrm>
            <a:off x="179512" y="2420888"/>
            <a:ext cx="8712968" cy="2749912"/>
          </a:xfrm>
          <a:prstGeom prst="rect">
            <a:avLst/>
          </a:prstGeom>
        </p:spPr>
      </p:pic>
      <p:grpSp>
        <p:nvGrpSpPr>
          <p:cNvPr id="76" name="Groupe 75">
            <a:extLst>
              <a:ext uri="{FF2B5EF4-FFF2-40B4-BE49-F238E27FC236}">
                <a16:creationId xmlns:a16="http://schemas.microsoft.com/office/drawing/2014/main" id="{F0AFCB08-C59A-4F7B-A09D-62A7F1B00975}"/>
              </a:ext>
            </a:extLst>
          </p:cNvPr>
          <p:cNvGrpSpPr/>
          <p:nvPr/>
        </p:nvGrpSpPr>
        <p:grpSpPr>
          <a:xfrm>
            <a:off x="1826196" y="3501008"/>
            <a:ext cx="5482108" cy="1656184"/>
            <a:chOff x="1826196" y="3501008"/>
            <a:chExt cx="5482108" cy="1656184"/>
          </a:xfrm>
        </p:grpSpPr>
        <p:cxnSp>
          <p:nvCxnSpPr>
            <p:cNvPr id="54" name="Connecteur droit avec flèche 53">
              <a:extLst>
                <a:ext uri="{FF2B5EF4-FFF2-40B4-BE49-F238E27FC236}">
                  <a16:creationId xmlns:a16="http://schemas.microsoft.com/office/drawing/2014/main" id="{E3F14A9F-50AA-4428-88C6-A31DA4F885E0}"/>
                </a:ext>
              </a:extLst>
            </p:cNvPr>
            <p:cNvCxnSpPr/>
            <p:nvPr/>
          </p:nvCxnSpPr>
          <p:spPr>
            <a:xfrm>
              <a:off x="2411760" y="3501008"/>
              <a:ext cx="1152128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avec flèche 54">
              <a:extLst>
                <a:ext uri="{FF2B5EF4-FFF2-40B4-BE49-F238E27FC236}">
                  <a16:creationId xmlns:a16="http://schemas.microsoft.com/office/drawing/2014/main" id="{54E92FFF-A6EC-4158-A16C-FE20948049E8}"/>
                </a:ext>
              </a:extLst>
            </p:cNvPr>
            <p:cNvCxnSpPr>
              <a:cxnSpLocks/>
            </p:cNvCxnSpPr>
            <p:nvPr/>
          </p:nvCxnSpPr>
          <p:spPr>
            <a:xfrm>
              <a:off x="1907704" y="3653408"/>
              <a:ext cx="2304256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>
              <a:extLst>
                <a:ext uri="{FF2B5EF4-FFF2-40B4-BE49-F238E27FC236}">
                  <a16:creationId xmlns:a16="http://schemas.microsoft.com/office/drawing/2014/main" id="{2BAF71B7-DF15-45F3-9107-1A21F71AC2A9}"/>
                </a:ext>
              </a:extLst>
            </p:cNvPr>
            <p:cNvCxnSpPr>
              <a:cxnSpLocks/>
            </p:cNvCxnSpPr>
            <p:nvPr/>
          </p:nvCxnSpPr>
          <p:spPr>
            <a:xfrm>
              <a:off x="2915816" y="4005064"/>
              <a:ext cx="1800200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5C2BB5E7-9C2D-4188-8CA5-1E5297182D9B}"/>
                </a:ext>
              </a:extLst>
            </p:cNvPr>
            <p:cNvCxnSpPr>
              <a:cxnSpLocks/>
            </p:cNvCxnSpPr>
            <p:nvPr/>
          </p:nvCxnSpPr>
          <p:spPr>
            <a:xfrm>
              <a:off x="2915816" y="4149080"/>
              <a:ext cx="1800200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>
              <a:extLst>
                <a:ext uri="{FF2B5EF4-FFF2-40B4-BE49-F238E27FC236}">
                  <a16:creationId xmlns:a16="http://schemas.microsoft.com/office/drawing/2014/main" id="{C64B7A48-BF87-4B21-95BE-E19E6EDA5072}"/>
                </a:ext>
              </a:extLst>
            </p:cNvPr>
            <p:cNvCxnSpPr>
              <a:cxnSpLocks/>
            </p:cNvCxnSpPr>
            <p:nvPr/>
          </p:nvCxnSpPr>
          <p:spPr>
            <a:xfrm>
              <a:off x="3059832" y="4509120"/>
              <a:ext cx="2664296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>
              <a:extLst>
                <a:ext uri="{FF2B5EF4-FFF2-40B4-BE49-F238E27FC236}">
                  <a16:creationId xmlns:a16="http://schemas.microsoft.com/office/drawing/2014/main" id="{79C621D9-2C47-45CE-94C6-7FA8CB6933B4}"/>
                </a:ext>
              </a:extLst>
            </p:cNvPr>
            <p:cNvCxnSpPr>
              <a:cxnSpLocks/>
            </p:cNvCxnSpPr>
            <p:nvPr/>
          </p:nvCxnSpPr>
          <p:spPr>
            <a:xfrm>
              <a:off x="2339752" y="4653136"/>
              <a:ext cx="3384376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>
              <a:extLst>
                <a:ext uri="{FF2B5EF4-FFF2-40B4-BE49-F238E27FC236}">
                  <a16:creationId xmlns:a16="http://schemas.microsoft.com/office/drawing/2014/main" id="{A8A4D59B-A08F-4A1B-8846-8819A92B5BAE}"/>
                </a:ext>
              </a:extLst>
            </p:cNvPr>
            <p:cNvCxnSpPr>
              <a:cxnSpLocks/>
            </p:cNvCxnSpPr>
            <p:nvPr/>
          </p:nvCxnSpPr>
          <p:spPr>
            <a:xfrm>
              <a:off x="2310056" y="4797152"/>
              <a:ext cx="3414072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>
              <a:extLst>
                <a:ext uri="{FF2B5EF4-FFF2-40B4-BE49-F238E27FC236}">
                  <a16:creationId xmlns:a16="http://schemas.microsoft.com/office/drawing/2014/main" id="{24FF0331-55C5-4C2F-AB64-DA06968A068B}"/>
                </a:ext>
              </a:extLst>
            </p:cNvPr>
            <p:cNvCxnSpPr>
              <a:cxnSpLocks/>
            </p:cNvCxnSpPr>
            <p:nvPr/>
          </p:nvCxnSpPr>
          <p:spPr>
            <a:xfrm>
              <a:off x="2310056" y="4941168"/>
              <a:ext cx="4638208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avec flèche 73">
              <a:extLst>
                <a:ext uri="{FF2B5EF4-FFF2-40B4-BE49-F238E27FC236}">
                  <a16:creationId xmlns:a16="http://schemas.microsoft.com/office/drawing/2014/main" id="{AF6B4C86-3831-4371-807C-5D86C1719F0F}"/>
                </a:ext>
              </a:extLst>
            </p:cNvPr>
            <p:cNvCxnSpPr>
              <a:cxnSpLocks/>
            </p:cNvCxnSpPr>
            <p:nvPr/>
          </p:nvCxnSpPr>
          <p:spPr>
            <a:xfrm>
              <a:off x="1826196" y="5157192"/>
              <a:ext cx="5482108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071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2CAB3-EE72-4DAF-A9B9-1998B457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diagramme de Gantt</a:t>
            </a:r>
          </a:p>
        </p:txBody>
      </p:sp>
      <p:pic>
        <p:nvPicPr>
          <p:cNvPr id="4" name="Espace réservé du contenu 8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FFD6962D-B4B8-4315-9893-85AC329F46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" t="20000" r="64880" b="625"/>
          <a:stretch/>
        </p:blipFill>
        <p:spPr>
          <a:xfrm>
            <a:off x="323528" y="1772816"/>
            <a:ext cx="8363272" cy="4236836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5CE8A6DB-F92C-4B31-91B5-C3E86A1F06FB}"/>
              </a:ext>
            </a:extLst>
          </p:cNvPr>
          <p:cNvSpPr/>
          <p:nvPr/>
        </p:nvSpPr>
        <p:spPr>
          <a:xfrm>
            <a:off x="1547664" y="3284956"/>
            <a:ext cx="2240168" cy="29743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56DE9C90-0414-4AA5-936D-5D507AD31353}"/>
              </a:ext>
            </a:extLst>
          </p:cNvPr>
          <p:cNvSpPr/>
          <p:nvPr/>
        </p:nvSpPr>
        <p:spPr>
          <a:xfrm>
            <a:off x="5356170" y="3319203"/>
            <a:ext cx="234919" cy="21959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4C0691-2DDC-4E29-A73D-9CD07BD41197}"/>
              </a:ext>
            </a:extLst>
          </p:cNvPr>
          <p:cNvSpPr/>
          <p:nvPr/>
        </p:nvSpPr>
        <p:spPr>
          <a:xfrm>
            <a:off x="5608584" y="3315344"/>
            <a:ext cx="1123656" cy="219594"/>
          </a:xfrm>
          <a:prstGeom prst="rect">
            <a:avLst/>
          </a:prstGeom>
          <a:noFill/>
          <a:ln w="190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778A38D-50EE-4D79-BE4C-954939FA18D7}"/>
              </a:ext>
            </a:extLst>
          </p:cNvPr>
          <p:cNvSpPr/>
          <p:nvPr/>
        </p:nvSpPr>
        <p:spPr>
          <a:xfrm>
            <a:off x="6876256" y="3315345"/>
            <a:ext cx="1676736" cy="21959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haut 8">
            <a:extLst>
              <a:ext uri="{FF2B5EF4-FFF2-40B4-BE49-F238E27FC236}">
                <a16:creationId xmlns:a16="http://schemas.microsoft.com/office/drawing/2014/main" id="{E8A103C1-960D-4E74-9DD3-C14E20052706}"/>
              </a:ext>
            </a:extLst>
          </p:cNvPr>
          <p:cNvSpPr/>
          <p:nvPr/>
        </p:nvSpPr>
        <p:spPr>
          <a:xfrm flipH="1">
            <a:off x="5591089" y="3152207"/>
            <a:ext cx="115544" cy="132749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haut 9">
            <a:extLst>
              <a:ext uri="{FF2B5EF4-FFF2-40B4-BE49-F238E27FC236}">
                <a16:creationId xmlns:a16="http://schemas.microsoft.com/office/drawing/2014/main" id="{3E406C20-277B-48D1-8B18-F4D665BF1282}"/>
              </a:ext>
            </a:extLst>
          </p:cNvPr>
          <p:cNvSpPr/>
          <p:nvPr/>
        </p:nvSpPr>
        <p:spPr>
          <a:xfrm flipH="1">
            <a:off x="6674468" y="3145139"/>
            <a:ext cx="115544" cy="132749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87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06449A-6A01-4C6B-9F98-CE73A45D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diagramme de Gantt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D29D153-9784-4E0C-8062-705BC327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814049"/>
          </a:xfrm>
        </p:spPr>
        <p:txBody>
          <a:bodyPr/>
          <a:lstStyle/>
          <a:p>
            <a:r>
              <a:rPr lang="fr-FR" dirty="0"/>
              <a:t>Le diagramme de Gantt est un outil de suivi de projet. Il permet de savoir :</a:t>
            </a:r>
          </a:p>
          <a:p>
            <a:pPr lvl="1"/>
            <a:r>
              <a:rPr lang="fr-FR" dirty="0"/>
              <a:t>Qui ?</a:t>
            </a:r>
          </a:p>
          <a:p>
            <a:pPr lvl="1"/>
            <a:r>
              <a:rPr lang="fr-FR" dirty="0"/>
              <a:t>Fait quoi ?</a:t>
            </a:r>
          </a:p>
          <a:p>
            <a:pPr lvl="1"/>
            <a:r>
              <a:rPr lang="fr-FR" dirty="0"/>
              <a:t>Quand .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37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77F3B05-2591-49B3-B738-F8D5D30DB4EE}">
  <we:reference id="wa104380907" version="1.0.0.0" store="fr-FR" storeType="OMEX"/>
  <we:alternateReferences>
    <we:reference id="wa104380907" version="1.0.0.0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3679</TotalTime>
  <Words>180</Words>
  <Application>Microsoft Office PowerPoint</Application>
  <PresentationFormat>Affichage à l'écran (4:3)</PresentationFormat>
  <Paragraphs>27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Lire un diagramme de Gantt</vt:lpstr>
      <vt:lpstr>Le diagramme de Gantt</vt:lpstr>
      <vt:lpstr>Le diagramme de Gantt</vt:lpstr>
      <vt:lpstr>Le diagramme de Gantt</vt:lpstr>
      <vt:lpstr>Le diagramme de Gantt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matériel informatique</dc:title>
  <dc:creator>K47_2</dc:creator>
  <cp:lastModifiedBy>l bm</cp:lastModifiedBy>
  <cp:revision>100</cp:revision>
  <dcterms:created xsi:type="dcterms:W3CDTF">2014-11-17T20:24:12Z</dcterms:created>
  <dcterms:modified xsi:type="dcterms:W3CDTF">2019-03-30T09:35:11Z</dcterms:modified>
</cp:coreProperties>
</file>