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Override PartName="/ppt/media/image4.jpeg" ContentType="image/jpeg"/>
  <Override PartName="/ppt/notesSlides/notesSlide1.xml" ContentType="application/vnd.openxmlformats-officedocument.presentationml.notesSlide+xml"/>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wholeTbl>
    <a:band2H>
      <a:tcTxStyle b="def" i="def"/>
      <a:tcStyle>
        <a:tcBdr/>
        <a:fill>
          <a:solidFill>
            <a:srgbClr val="C4C1BA">
              <a:alpha val="25000"/>
            </a:srgbClr>
          </a:solidFill>
        </a:fill>
      </a:tcStyle>
    </a:band2H>
    <a:firstCol>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Col>
    <a:lastRow>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381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lastRow>
    <a:firstRow>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Row>
  </a:tblStyle>
  <a:tblStyle styleId="{C7B018BB-80A7-4F77-B60F-C8B233D01FF8}" styleName="">
    <a:tblBg/>
    <a:wholeTbl>
      <a:tcTxStyle b="off" i="off">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noFill/>
              <a:miter lim="400000"/>
            </a:ln>
          </a:right>
          <a:top>
            <a:ln w="12700" cap="flat">
              <a:solidFill>
                <a:schemeClr val="accent5">
                  <a:hueOff val="85969"/>
                  <a:satOff val="-7811"/>
                  <a:lumOff val="-38955"/>
                </a:schemeClr>
              </a:solidFill>
              <a:prstDash val="solid"/>
              <a:miter lim="400000"/>
            </a:ln>
          </a:top>
          <a:bottom>
            <a:ln w="12700" cap="flat">
              <a:solidFill>
                <a:schemeClr val="accent5">
                  <a:hueOff val="85969"/>
                  <a:satOff val="-7811"/>
                  <a:lumOff val="-38955"/>
                </a:schemeClr>
              </a:solidFill>
              <a:prstDash val="solid"/>
              <a:miter lim="400000"/>
            </a:ln>
          </a:bottom>
          <a:insideH>
            <a:ln w="12700" cap="flat">
              <a:solidFill>
                <a:schemeClr val="accent5">
                  <a:hueOff val="85969"/>
                  <a:satOff val="-7811"/>
                  <a:lumOff val="-38955"/>
                </a:schemeClr>
              </a:solidFill>
              <a:prstDash val="solid"/>
              <a:miter lim="400000"/>
            </a:ln>
          </a:insideH>
          <a:insideV>
            <a:ln w="12700" cap="flat">
              <a:noFill/>
              <a:miter lim="400000"/>
            </a:ln>
          </a:insideV>
        </a:tcBdr>
        <a:fill>
          <a:noFill/>
        </a:fill>
      </a:tcStyle>
    </a:wholeTbl>
    <a:band2H>
      <a:tcTxStyle b="def" i="def"/>
      <a:tcStyle>
        <a:tcBdr/>
        <a:fill>
          <a:solidFill>
            <a:srgbClr val="C4C1BA">
              <a:alpha val="25000"/>
            </a:srgbClr>
          </a:solidFill>
        </a:fill>
      </a:tcStyle>
    </a:band2H>
    <a:firstCol>
      <a:tcTxStyle b="off" i="off">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solidFill>
                <a:schemeClr val="accent5">
                  <a:hueOff val="85969"/>
                  <a:satOff val="-7811"/>
                  <a:lumOff val="-38955"/>
                </a:scheme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5C2C3">
              <a:alpha val="63000"/>
            </a:srgbClr>
          </a:solidFill>
        </a:fill>
      </a:tcStyle>
    </a:firstCol>
    <a:lastRow>
      <a:tcTxStyle b="off" i="off">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noFill/>
              <a:miter lim="400000"/>
            </a:ln>
          </a:right>
          <a:top>
            <a:ln w="25400" cap="flat">
              <a:solidFill>
                <a:schemeClr val="accent5">
                  <a:hueOff val="85969"/>
                  <a:satOff val="-7811"/>
                  <a:lumOff val="-38955"/>
                </a:scheme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5">
                  <a:hueOff val="85969"/>
                  <a:satOff val="-7811"/>
                  <a:lumOff val="-38955"/>
                </a:schemeClr>
              </a:solidFill>
              <a:prstDash val="solid"/>
              <a:miter lim="400000"/>
            </a:ln>
          </a:bottom>
          <a:insideH>
            <a:ln w="12700" cap="flat">
              <a:noFill/>
              <a:miter lim="400000"/>
            </a:ln>
          </a:insideH>
          <a:insideV>
            <a:ln w="12700" cap="flat">
              <a:noFill/>
              <a:miter lim="400000"/>
            </a:ln>
          </a:insideV>
        </a:tcBdr>
        <a:fill>
          <a:solidFill>
            <a:srgbClr val="427271"/>
          </a:solidFill>
        </a:fill>
      </a:tcStyle>
    </a:firstRow>
  </a:tblStyle>
  <a:tblStyle styleId="{EEE7283C-3CF3-47DC-8721-378D4A62B228}" styleName="">
    <a:tblBg/>
    <a:wholeTbl>
      <a:tcTxStyle b="off" i="off">
        <a:font>
          <a:latin typeface="Hoefler Text"/>
          <a:ea typeface="Hoefler Text"/>
          <a:cs typeface="Hoefler Text"/>
        </a:font>
        <a:srgbClr val="5E5E5E"/>
      </a:tcTxStyle>
      <a:tcStyle>
        <a:tcBdr>
          <a:left>
            <a:ln w="12700" cap="flat">
              <a:solidFill>
                <a:schemeClr val="accent1">
                  <a:satOff val="-10875"/>
                  <a:lumOff val="-37767"/>
                </a:schemeClr>
              </a:solidFill>
              <a:prstDash val="solid"/>
              <a:miter lim="400000"/>
            </a:ln>
          </a:left>
          <a:right>
            <a:ln w="12700" cap="flat">
              <a:solidFill>
                <a:schemeClr val="accent1">
                  <a:satOff val="-10875"/>
                  <a:lumOff val="-37767"/>
                </a:schemeClr>
              </a:solidFill>
              <a:prstDash val="solid"/>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solidFill>
                <a:schemeClr val="accent1">
                  <a:satOff val="-10875"/>
                  <a:lumOff val="-37767"/>
                </a:schemeClr>
              </a:solidFill>
              <a:prstDash val="solid"/>
              <a:miter lim="400000"/>
            </a:ln>
          </a:insideV>
        </a:tcBdr>
        <a:fill>
          <a:noFill/>
        </a:fill>
      </a:tcStyle>
    </a:wholeTbl>
    <a:band2H>
      <a:tcTxStyle b="def" i="def"/>
      <a:tcStyle>
        <a:tcBdr/>
        <a:fill>
          <a:solidFill>
            <a:srgbClr val="E1E0DA"/>
          </a:solidFill>
        </a:fill>
      </a:tcStyle>
    </a:band2H>
    <a:firstCol>
      <a:tcTxStyle b="off" i="off">
        <a:font>
          <a:latin typeface="Hoefler Text"/>
          <a:ea typeface="Hoefler Text"/>
          <a:cs typeface="Hoefler Text"/>
        </a:font>
        <a:srgbClr val="FFFFFF"/>
      </a:tcTxStyle>
      <a:tcStyle>
        <a:tcBdr>
          <a:left>
            <a:ln w="12700" cap="flat">
              <a:solidFill>
                <a:schemeClr val="accent1">
                  <a:satOff val="-10875"/>
                  <a:lumOff val="-37767"/>
                </a:schemeClr>
              </a:solidFill>
              <a:prstDash val="solid"/>
              <a:miter lim="400000"/>
            </a:ln>
          </a:left>
          <a:right>
            <a:ln w="12700" cap="flat">
              <a:noFill/>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noFill/>
              <a:miter lim="400000"/>
            </a:ln>
          </a:insideV>
        </a:tcBdr>
        <a:fill>
          <a:solidFill>
            <a:srgbClr val="979E9E"/>
          </a:solidFill>
        </a:fill>
      </a:tcStyle>
    </a:firstCol>
    <a:la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1">
                  <a:satOff val="-10875"/>
                  <a:lumOff val="-37767"/>
                </a:schemeClr>
              </a:solidFill>
              <a:prstDash val="solid"/>
              <a:miter lim="400000"/>
            </a:ln>
          </a:bottom>
          <a:insideH>
            <a:ln w="12700" cap="flat">
              <a:noFill/>
              <a:miter lim="400000"/>
            </a:ln>
          </a:insideH>
          <a:insideV>
            <a:ln w="12700" cap="flat">
              <a:noFill/>
              <a:miter lim="400000"/>
            </a:ln>
          </a:insideV>
        </a:tcBdr>
        <a:fill>
          <a:solidFill>
            <a:schemeClr val="accent1">
              <a:hueOff val="45430"/>
              <a:satOff val="-14506"/>
              <a:lumOff val="-20039"/>
            </a:schemeClr>
          </a:solid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solidFill>
                <a:schemeClr val="accent1">
                  <a:satOff val="-10875"/>
                  <a:lumOff val="-37767"/>
                </a:schemeClr>
              </a:solidFill>
              <a:prstDash val="solid"/>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45430"/>
              <a:satOff val="-14506"/>
              <a:lumOff val="-20039"/>
            </a:schemeClr>
          </a:solidFill>
        </a:fill>
      </a:tcStyle>
    </a:firstRow>
  </a:tblStyle>
  <a:tblStyle styleId="{CF821DB8-F4EB-4A41-A1BA-3FCAFE7338EE}" styleName="">
    <a:tblBg/>
    <a:wholeTbl>
      <a:tcTxStyle b="off" i="off">
        <a:font>
          <a:latin typeface="Hoefler Text"/>
          <a:ea typeface="Hoefler Text"/>
          <a:cs typeface="Hoefler Text"/>
        </a:font>
        <a:srgbClr val="5E5E5E"/>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A7A7A7"/>
              </a:solidFill>
              <a:prstDash val="solid"/>
              <a:miter lim="400000"/>
            </a:ln>
          </a:insideV>
        </a:tcBdr>
        <a:fill>
          <a:noFill/>
        </a:fill>
      </a:tcStyle>
    </a:wholeTbl>
    <a:band2H>
      <a:tcTxStyle b="def" i="def"/>
      <a:tcStyle>
        <a:tcBdr/>
        <a:fill>
          <a:solidFill>
            <a:srgbClr val="E6E4D7"/>
          </a:solidFill>
        </a:fill>
      </a:tcStyle>
    </a:band2H>
    <a:firstCol>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E7E4DC"/>
          </a:solidFill>
        </a:fill>
      </a:tcStyle>
    </a:firstCol>
    <a:lastRow>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lastRow>
    <a:firstRow>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firstRow>
  </a:tblStyle>
  <a:tblStyle styleId="{33BA23B1-9221-436E-865A-0063620EA4FD}" styleName="">
    <a:tblBg/>
    <a:wholeTbl>
      <a:tcTxStyle b="off" i="off">
        <a:font>
          <a:latin typeface="Hoefler Text"/>
          <a:ea typeface="Hoefler Text"/>
          <a:cs typeface="Hoefler Text"/>
        </a:font>
        <a:srgbClr val="5E5E5E"/>
      </a:tcTxStyle>
      <a:tcStyle>
        <a:tcBdr>
          <a:left>
            <a:ln w="12700" cap="flat">
              <a:solidFill>
                <a:srgbClr val="000000">
                  <a:alpha val="50000"/>
                </a:srgbClr>
              </a:solidFill>
              <a:prstDash val="solid"/>
              <a:miter lim="400000"/>
            </a:ln>
          </a:left>
          <a:right>
            <a:ln w="12700" cap="flat">
              <a:solidFill>
                <a:srgbClr val="000000">
                  <a:alpha val="50000"/>
                </a:srgbClr>
              </a:solidFill>
              <a:prstDash val="solid"/>
              <a:miter lim="400000"/>
            </a:ln>
          </a:right>
          <a:top>
            <a:ln w="12700" cap="flat">
              <a:solidFill>
                <a:srgbClr val="000000">
                  <a:alpha val="50000"/>
                </a:srgbClr>
              </a:solidFill>
              <a:prstDash val="solid"/>
              <a:miter lim="400000"/>
            </a:ln>
          </a:top>
          <a:bottom>
            <a:ln w="12700" cap="flat">
              <a:solidFill>
                <a:srgbClr val="000000">
                  <a:alpha val="50000"/>
                </a:srgbClr>
              </a:solidFill>
              <a:prstDash val="solid"/>
              <a:miter lim="400000"/>
            </a:ln>
          </a:bottom>
          <a:insideH>
            <a:ln w="12700" cap="flat">
              <a:solidFill>
                <a:srgbClr val="000000">
                  <a:alpha val="50000"/>
                </a:srgbClr>
              </a:solidFill>
              <a:prstDash val="solid"/>
              <a:miter lim="400000"/>
            </a:ln>
          </a:insideH>
          <a:insideV>
            <a:ln w="12700" cap="flat">
              <a:solidFill>
                <a:srgbClr val="000000">
                  <a:alpha val="50000"/>
                </a:srgbClr>
              </a:solidFill>
              <a:prstDash val="solid"/>
              <a:miter lim="400000"/>
            </a:ln>
          </a:insideV>
        </a:tcBdr>
        <a:fill>
          <a:noFill/>
        </a:fill>
      </a:tcStyle>
    </a:wholeTbl>
    <a:band2H>
      <a:tcTxStyle b="def" i="def"/>
      <a:tcStyle>
        <a:tcBdr/>
        <a:fill>
          <a:solidFill>
            <a:srgbClr val="E4E1D9"/>
          </a:solidFill>
        </a:fill>
      </a:tcStyle>
    </a:band2H>
    <a:firstCol>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CA99C"/>
          </a:solidFill>
        </a:fill>
      </a:tcStyle>
    </a:firstCol>
    <a:la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firstRow>
  </a:tblStyle>
  <a:tblStyle styleId="{2708684C-4D16-4618-839F-0558EEFCDFE6}" styleName="">
    <a:tblBg/>
    <a:wholeTbl>
      <a:tcTxStyle b="off" i="off">
        <a:font>
          <a:latin typeface="Hoefler Text"/>
          <a:ea typeface="Hoefler Text"/>
          <a:cs typeface="Hoefler Text"/>
        </a:font>
        <a:srgbClr val="5E5E5E"/>
      </a:tcTxStyle>
      <a:tcStyle>
        <a:tcBdr>
          <a:left>
            <a:ln w="12700" cap="flat">
              <a:noFill/>
              <a:miter lim="400000"/>
            </a:ln>
          </a:left>
          <a:right>
            <a:ln w="12700" cap="flat">
              <a:noFill/>
              <a:miter lim="400000"/>
            </a:ln>
          </a:right>
          <a:top>
            <a:ln w="12700" cap="flat">
              <a:solidFill>
                <a:srgbClr val="6B6C6B"/>
              </a:solidFill>
              <a:custDash>
                <a:ds d="200000" sp="200000"/>
              </a:custDash>
              <a:miter lim="400000"/>
            </a:ln>
          </a:top>
          <a:bottom>
            <a:ln w="12700" cap="flat">
              <a:solidFill>
                <a:srgbClr val="6B6C6B"/>
              </a:solidFill>
              <a:custDash>
                <a:ds d="200000" sp="200000"/>
              </a:custDash>
              <a:miter lim="400000"/>
            </a:ln>
          </a:bottom>
          <a:insideH>
            <a:ln w="12700" cap="flat">
              <a:solidFill>
                <a:srgbClr val="6B6C6B"/>
              </a:solidFill>
              <a:custDash>
                <a:ds d="200000" sp="200000"/>
              </a:custDash>
              <a:miter lim="400000"/>
            </a:ln>
          </a:insideH>
          <a:insideV>
            <a:ln w="12700" cap="flat">
              <a:noFill/>
              <a:miter lim="400000"/>
            </a:ln>
          </a:insideV>
        </a:tcBdr>
        <a:fill>
          <a:noFill/>
        </a:fill>
      </a:tcStyle>
    </a:wholeTbl>
    <a:band2H>
      <a:tcTxStyle b="def" i="def"/>
      <a:tcStyle>
        <a:tcBdr/>
        <a:fill>
          <a:solidFill>
            <a:srgbClr val="FFFFFF">
              <a:alpha val="50000"/>
            </a:srgbClr>
          </a:solidFill>
        </a:fill>
      </a:tcStyle>
    </a:band2H>
    <a:firstCol>
      <a:tcTxStyle b="off" i="off">
        <a:font>
          <a:latin typeface="Hoefler Text"/>
          <a:ea typeface="Hoefler Text"/>
          <a:cs typeface="Hoefler Text"/>
        </a:font>
        <a:srgbClr val="5D3C1B"/>
      </a:tcTxStyle>
      <a:tcStyle>
        <a:tcBdr>
          <a:left>
            <a:ln w="12700" cap="flat">
              <a:noFill/>
              <a:miter lim="400000"/>
            </a:ln>
          </a:left>
          <a:right>
            <a:ln w="25400" cap="flat">
              <a:solidFill>
                <a:srgbClr val="A7A7A7"/>
              </a:solidFill>
              <a:prstDash val="solid"/>
              <a:miter lim="400000"/>
            </a:ln>
          </a:right>
          <a:top>
            <a:ln w="12700" cap="flat">
              <a:solidFill>
                <a:srgbClr val="A9AAA9"/>
              </a:solidFill>
              <a:prstDash val="solid"/>
              <a:miter lim="400000"/>
            </a:ln>
          </a:top>
          <a:bottom>
            <a:ln w="12700" cap="flat">
              <a:solidFill>
                <a:srgbClr val="A9AAA9"/>
              </a:solidFill>
              <a:prstDash val="solid"/>
              <a:miter lim="400000"/>
            </a:ln>
          </a:bottom>
          <a:insideH>
            <a:ln w="12700" cap="flat">
              <a:solidFill>
                <a:srgbClr val="A9AAA9"/>
              </a:solidFill>
              <a:prstDash val="solid"/>
              <a:miter lim="400000"/>
            </a:ln>
          </a:insideH>
          <a:insideV>
            <a:ln w="12700" cap="flat">
              <a:noFill/>
              <a:miter lim="400000"/>
            </a:ln>
          </a:insideV>
        </a:tcBdr>
        <a:fill>
          <a:noFill/>
        </a:fill>
      </a:tcStyle>
    </a:firstCol>
    <a:lastRow>
      <a:tcTxStyle b="off" i="off">
        <a:font>
          <a:latin typeface="Hoefler Text"/>
          <a:ea typeface="Hoefler Text"/>
          <a:cs typeface="Hoefler Text"/>
        </a:font>
        <a:srgbClr val="5D3C1B"/>
      </a:tcTxStyle>
      <a:tcStyle>
        <a:tcBdr>
          <a:left>
            <a:ln w="12700" cap="flat">
              <a:noFill/>
              <a:miter lim="400000"/>
            </a:ln>
          </a:left>
          <a:right>
            <a:ln w="12700" cap="flat">
              <a:noFill/>
              <a:miter lim="400000"/>
            </a:ln>
          </a:right>
          <a:top>
            <a:ln w="25400" cap="flat">
              <a:solidFill>
                <a:srgbClr val="A7A7A7"/>
              </a:solidFill>
              <a:prstDash val="solid"/>
              <a:miter lim="400000"/>
            </a:ln>
          </a:top>
          <a:bottom>
            <a:ln w="12700" cap="flat">
              <a:noFill/>
              <a:miter lim="400000"/>
            </a:ln>
          </a:bottom>
          <a:insideH>
            <a:ln w="12700" cap="flat">
              <a:solidFill>
                <a:srgbClr val="A7A7A7"/>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5D3C1B"/>
      </a:tcTxStyle>
      <a:tcStyle>
        <a:tcBdr>
          <a:left>
            <a:ln w="12700" cap="flat">
              <a:noFill/>
              <a:miter lim="400000"/>
            </a:ln>
          </a:left>
          <a:right>
            <a:ln w="12700" cap="flat">
              <a:noFill/>
              <a:miter lim="400000"/>
            </a:ln>
          </a:right>
          <a:top>
            <a:ln w="12700" cap="flat">
              <a:noFill/>
              <a:miter lim="400000"/>
            </a:ln>
          </a:top>
          <a:bottom>
            <a:ln w="25400" cap="flat">
              <a:solidFill>
                <a:srgbClr val="A7A7A7"/>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Shape 145"/>
          <p:cNvSpPr/>
          <p:nvPr>
            <p:ph type="sldImg"/>
          </p:nvPr>
        </p:nvSpPr>
        <p:spPr>
          <a:prstGeom prst="rect">
            <a:avLst/>
          </a:prstGeom>
        </p:spPr>
        <p:txBody>
          <a:bodyPr/>
          <a:lstStyle/>
          <a:p>
            <a:pPr/>
          </a:p>
        </p:txBody>
      </p:sp>
      <p:sp>
        <p:nvSpPr>
          <p:cNvPr id="146" name="Shape 146"/>
          <p:cNvSpPr/>
          <p:nvPr>
            <p:ph type="body" sz="quarter" idx="1"/>
          </p:nvPr>
        </p:nvSpPr>
        <p:spPr>
          <a:prstGeom prst="rect">
            <a:avLst/>
          </a:prstGeom>
        </p:spPr>
        <p:txBody>
          <a:bodyPr/>
          <a:lstStyle/>
          <a:p>
            <a:pPr/>
            <a:r>
              <a:t>Utiliser les ressources de la BRNE. </a:t>
            </a:r>
          </a:p>
          <a:p>
            <a:pPr/>
            <a:r>
              <a:t>BO N°13 du 26 mars 2015</a:t>
            </a:r>
          </a:p>
          <a:p>
            <a:pPr/>
            <a:r>
              <a:t>Voir aussi le référentiel des compétences du professeur.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5" name="Shape 535"/>
          <p:cNvSpPr/>
          <p:nvPr>
            <p:ph type="sldImg"/>
          </p:nvPr>
        </p:nvSpPr>
        <p:spPr>
          <a:prstGeom prst="rect">
            <a:avLst/>
          </a:prstGeom>
        </p:spPr>
        <p:txBody>
          <a:bodyPr/>
          <a:lstStyle/>
          <a:p>
            <a:pPr/>
          </a:p>
        </p:txBody>
      </p:sp>
      <p:sp>
        <p:nvSpPr>
          <p:cNvPr id="536" name="Shape 536"/>
          <p:cNvSpPr/>
          <p:nvPr>
            <p:ph type="body" sz="quarter" idx="1"/>
          </p:nvPr>
        </p:nvSpPr>
        <p:spPr>
          <a:prstGeom prst="rect">
            <a:avLst/>
          </a:prstGeom>
        </p:spPr>
        <p:txBody>
          <a:bodyPr/>
          <a:lstStyle/>
          <a:p>
            <a:pPr/>
            <a:r>
              <a:t>Mindmap? </a:t>
            </a:r>
          </a:p>
          <a:p>
            <a:pPr/>
            <a:r>
              <a:t>-organisation de la séquence,</a:t>
            </a:r>
          </a:p>
          <a:p>
            <a:pPr/>
            <a:r>
              <a:t>-quelles activités?</a:t>
            </a:r>
          </a:p>
          <a:p>
            <a:pPr/>
            <a:r>
              <a:t>-les moyens initiaux à disposition?</a:t>
            </a:r>
          </a:p>
          <a:p>
            <a:pPr/>
            <a:r>
              <a:t>-que différencier? comment? (moyens supp.)</a:t>
            </a:r>
          </a:p>
          <a:p>
            <a:pPr/>
            <a:r>
              <a:t>-attribution des rôles?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2" name="Shape 542"/>
          <p:cNvSpPr/>
          <p:nvPr>
            <p:ph type="sldImg"/>
          </p:nvPr>
        </p:nvSpPr>
        <p:spPr>
          <a:prstGeom prst="rect">
            <a:avLst/>
          </a:prstGeom>
        </p:spPr>
        <p:txBody>
          <a:bodyPr/>
          <a:lstStyle/>
          <a:p>
            <a:pPr/>
          </a:p>
        </p:txBody>
      </p:sp>
      <p:sp>
        <p:nvSpPr>
          <p:cNvPr id="543" name="Shape 543"/>
          <p:cNvSpPr/>
          <p:nvPr>
            <p:ph type="body" sz="quarter" idx="1"/>
          </p:nvPr>
        </p:nvSpPr>
        <p:spPr>
          <a:prstGeom prst="rect">
            <a:avLst/>
          </a:prstGeom>
        </p:spPr>
        <p:txBody>
          <a:bodyPr/>
          <a:lstStyle/>
          <a:p>
            <a:pPr/>
            <a:r>
              <a:t>Mindmap? </a:t>
            </a:r>
          </a:p>
          <a:p>
            <a:pPr/>
            <a:r>
              <a:t>-organisation de la séquence,</a:t>
            </a:r>
          </a:p>
          <a:p>
            <a:pPr/>
            <a:r>
              <a:t>-quelles activités?</a:t>
            </a:r>
          </a:p>
          <a:p>
            <a:pPr/>
            <a:r>
              <a:t>-les moyens initiaux à disposition?</a:t>
            </a:r>
          </a:p>
          <a:p>
            <a:pPr/>
            <a:r>
              <a:t>-que différencier? comment? (moyens supp.)</a:t>
            </a:r>
          </a:p>
          <a:p>
            <a:pPr/>
            <a:r>
              <a:t>-attribution des rôles?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re et sous-titr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exte du titre"/>
          <p:cNvSpPr txBox="1"/>
          <p:nvPr>
            <p:ph type="title"/>
          </p:nvPr>
        </p:nvSpPr>
        <p:spPr>
          <a:xfrm>
            <a:off x="787400" y="1511300"/>
            <a:ext cx="11430000" cy="3810000"/>
          </a:xfrm>
          <a:prstGeom prst="rect">
            <a:avLst/>
          </a:prstGeom>
        </p:spPr>
        <p:txBody>
          <a:bodyPr anchor="b"/>
          <a:lstStyle>
            <a:lvl1pPr>
              <a:defRPr>
                <a:solidFill>
                  <a:srgbClr val="276D6D"/>
                </a:solidFill>
              </a:defRPr>
            </a:lvl1pPr>
          </a:lstStyle>
          <a:p>
            <a:pPr/>
            <a:r>
              <a:t>Texte du titre</a:t>
            </a:r>
          </a:p>
        </p:txBody>
      </p:sp>
      <p:sp>
        <p:nvSpPr>
          <p:cNvPr id="12" name="Texte niveau 1…"/>
          <p:cNvSpPr txBox="1"/>
          <p:nvPr>
            <p:ph type="body" sz="quarter" idx="1"/>
          </p:nvPr>
        </p:nvSpPr>
        <p:spPr>
          <a:xfrm>
            <a:off x="787400" y="5308600"/>
            <a:ext cx="11430000" cy="1447800"/>
          </a:xfrm>
          <a:prstGeom prst="rect">
            <a:avLst/>
          </a:prstGeom>
        </p:spPr>
        <p:txBody>
          <a:bodyPr anchor="t"/>
          <a:lstStyle>
            <a:lvl1pPr marL="0" indent="0" algn="ctr">
              <a:spcBef>
                <a:spcPts val="0"/>
              </a:spcBef>
              <a:buSzTx/>
              <a:buNone/>
              <a:defRPr sz="4000"/>
            </a:lvl1pPr>
            <a:lvl2pPr marL="0" indent="228600" algn="ctr">
              <a:spcBef>
                <a:spcPts val="0"/>
              </a:spcBef>
              <a:buSzTx/>
              <a:buNone/>
              <a:defRPr sz="4000"/>
            </a:lvl2pPr>
            <a:lvl3pPr marL="0" indent="457200" algn="ctr">
              <a:spcBef>
                <a:spcPts val="0"/>
              </a:spcBef>
              <a:buSzTx/>
              <a:buNone/>
              <a:defRPr sz="4000"/>
            </a:lvl3pPr>
            <a:lvl4pPr marL="0" indent="685800" algn="ctr">
              <a:spcBef>
                <a:spcPts val="0"/>
              </a:spcBef>
              <a:buSzTx/>
              <a:buNone/>
              <a:defRPr sz="4000"/>
            </a:lvl4pPr>
            <a:lvl5pPr marL="0" indent="914400" algn="ctr">
              <a:spcBef>
                <a:spcPts val="0"/>
              </a:spcBef>
              <a:buSzTx/>
              <a:buNone/>
              <a:defRPr sz="4000"/>
            </a:lvl5pPr>
          </a:lstStyle>
          <a:p>
            <a:pPr/>
            <a:r>
              <a:t>Texte niveau 1</a:t>
            </a:r>
          </a:p>
          <a:p>
            <a:pPr lvl="1"/>
            <a:r>
              <a:t>Texte niveau 2</a:t>
            </a:r>
          </a:p>
          <a:p>
            <a:pPr lvl="2"/>
            <a:r>
              <a:t>Texte niveau 3</a:t>
            </a:r>
          </a:p>
          <a:p>
            <a:pPr lvl="3"/>
            <a:r>
              <a:t>Texte niveau 4</a:t>
            </a:r>
          </a:p>
          <a:p>
            <a:pPr lvl="4"/>
            <a:r>
              <a:t>Texte niveau 5</a:t>
            </a:r>
          </a:p>
        </p:txBody>
      </p:sp>
      <p:sp>
        <p:nvSpPr>
          <p:cNvPr id="13" name="Numéro de diapositive"/>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tion">
    <p:spTree>
      <p:nvGrpSpPr>
        <p:cNvPr id="1" name=""/>
        <p:cNvGrpSpPr/>
        <p:nvPr/>
      </p:nvGrpSpPr>
      <p:grpSpPr>
        <a:xfrm>
          <a:off x="0" y="0"/>
          <a:ext cx="0" cy="0"/>
          <a:chOff x="0" y="0"/>
          <a:chExt cx="0" cy="0"/>
        </a:xfrm>
      </p:grpSpPr>
      <p:sp>
        <p:nvSpPr>
          <p:cNvPr id="93" name="-Gilles Allain"/>
          <p:cNvSpPr txBox="1"/>
          <p:nvPr>
            <p:ph type="body" sz="quarter" idx="13"/>
          </p:nvPr>
        </p:nvSpPr>
        <p:spPr>
          <a:xfrm>
            <a:off x="1270000" y="6362700"/>
            <a:ext cx="10464800" cy="533400"/>
          </a:xfrm>
          <a:prstGeom prst="rect">
            <a:avLst/>
          </a:prstGeom>
        </p:spPr>
        <p:txBody>
          <a:bodyPr anchor="t">
            <a:spAutoFit/>
          </a:bodyPr>
          <a:lstStyle>
            <a:lvl1pPr marL="0" indent="0" algn="ctr">
              <a:spcBef>
                <a:spcPts val="0"/>
              </a:spcBef>
              <a:buSzTx/>
              <a:buNone/>
              <a:defRPr i="1" sz="2800"/>
            </a:lvl1pPr>
          </a:lstStyle>
          <a:p>
            <a:pPr/>
            <a:r>
              <a:t>-Gilles Allain</a:t>
            </a:r>
          </a:p>
        </p:txBody>
      </p:sp>
      <p:sp>
        <p:nvSpPr>
          <p:cNvPr id="94" name="« Saisissez une citation ici. »"/>
          <p:cNvSpPr txBox="1"/>
          <p:nvPr>
            <p:ph type="body" sz="quarter" idx="14"/>
          </p:nvPr>
        </p:nvSpPr>
        <p:spPr>
          <a:xfrm>
            <a:off x="1270000" y="4286250"/>
            <a:ext cx="10464800" cy="647700"/>
          </a:xfrm>
          <a:prstGeom prst="rect">
            <a:avLst/>
          </a:prstGeom>
        </p:spPr>
        <p:txBody>
          <a:bodyPr>
            <a:spAutoFit/>
          </a:bodyPr>
          <a:lstStyle>
            <a:lvl1pPr marL="0" indent="0" algn="ctr">
              <a:spcBef>
                <a:spcPts val="2400"/>
              </a:spcBef>
              <a:buSzTx/>
              <a:buNone/>
            </a:lvl1pPr>
          </a:lstStyle>
          <a:p>
            <a:pPr/>
            <a:r>
              <a:t>« Saisissez une citation ici. » </a:t>
            </a:r>
          </a:p>
        </p:txBody>
      </p:sp>
      <p:sp>
        <p:nvSpPr>
          <p:cNvPr id="9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erge">
    <p:spTree>
      <p:nvGrpSpPr>
        <p:cNvPr id="1" name=""/>
        <p:cNvGrpSpPr/>
        <p:nvPr/>
      </p:nvGrpSpPr>
      <p:grpSpPr>
        <a:xfrm>
          <a:off x="0" y="0"/>
          <a:ext cx="0" cy="0"/>
          <a:chOff x="0" y="0"/>
          <a:chExt cx="0" cy="0"/>
        </a:xfrm>
      </p:grpSpPr>
      <p:sp>
        <p:nvSpPr>
          <p:cNvPr id="11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Image"/>
          <p:cNvSpPr/>
          <p:nvPr>
            <p:ph type="pic" sz="half" idx="13"/>
          </p:nvPr>
        </p:nvSpPr>
        <p:spPr>
          <a:xfrm>
            <a:off x="2489200" y="889000"/>
            <a:ext cx="8051800" cy="6083300"/>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noAutofit/>
          </a:bodyPr>
          <a:lstStyle/>
          <a:p>
            <a:pPr/>
          </a:p>
        </p:txBody>
      </p:sp>
      <p:sp>
        <p:nvSpPr>
          <p:cNvPr id="21" name="Texte du titre"/>
          <p:cNvSpPr txBox="1"/>
          <p:nvPr>
            <p:ph type="title"/>
          </p:nvPr>
        </p:nvSpPr>
        <p:spPr>
          <a:xfrm>
            <a:off x="787400" y="7188200"/>
            <a:ext cx="11430000" cy="1270000"/>
          </a:xfrm>
          <a:prstGeom prst="rect">
            <a:avLst/>
          </a:prstGeom>
        </p:spPr>
        <p:txBody>
          <a:bodyPr anchor="b"/>
          <a:lstStyle>
            <a:lvl1pPr>
              <a:defRPr>
                <a:solidFill>
                  <a:srgbClr val="276D6D"/>
                </a:solidFill>
              </a:defRPr>
            </a:lvl1pPr>
          </a:lstStyle>
          <a:p>
            <a:pPr/>
            <a:r>
              <a:t>Texte du titre</a:t>
            </a:r>
          </a:p>
        </p:txBody>
      </p:sp>
      <p:sp>
        <p:nvSpPr>
          <p:cNvPr id="22" name="Texte niveau 1…"/>
          <p:cNvSpPr txBox="1"/>
          <p:nvPr>
            <p:ph type="body" sz="quarter" idx="1"/>
          </p:nvPr>
        </p:nvSpPr>
        <p:spPr>
          <a:xfrm>
            <a:off x="787400" y="8407400"/>
            <a:ext cx="11430000" cy="1041400"/>
          </a:xfrm>
          <a:prstGeom prst="rect">
            <a:avLst/>
          </a:prstGeom>
        </p:spPr>
        <p:txBody>
          <a:bodyPr anchor="t"/>
          <a:lstStyle>
            <a:lvl1pPr marL="0" indent="0" algn="ctr">
              <a:spcBef>
                <a:spcPts val="0"/>
              </a:spcBef>
              <a:buSzTx/>
              <a:buNone/>
              <a:defRPr sz="4000"/>
            </a:lvl1pPr>
            <a:lvl2pPr marL="0" indent="228600" algn="ctr">
              <a:spcBef>
                <a:spcPts val="0"/>
              </a:spcBef>
              <a:buSzTx/>
              <a:buNone/>
              <a:defRPr sz="4000"/>
            </a:lvl2pPr>
            <a:lvl3pPr marL="0" indent="457200" algn="ctr">
              <a:spcBef>
                <a:spcPts val="0"/>
              </a:spcBef>
              <a:buSzTx/>
              <a:buNone/>
              <a:defRPr sz="4000"/>
            </a:lvl3pPr>
            <a:lvl4pPr marL="0" indent="685800" algn="ctr">
              <a:spcBef>
                <a:spcPts val="0"/>
              </a:spcBef>
              <a:buSzTx/>
              <a:buNone/>
              <a:defRPr sz="4000"/>
            </a:lvl4pPr>
            <a:lvl5pPr marL="0" indent="914400" algn="ctr">
              <a:spcBef>
                <a:spcPts val="0"/>
              </a:spcBef>
              <a:buSzTx/>
              <a:buNone/>
              <a:defRPr sz="4000"/>
            </a:lvl5pPr>
          </a:lstStyle>
          <a:p>
            <a:pPr/>
            <a:r>
              <a:t>Texte niveau 1</a:t>
            </a:r>
          </a:p>
          <a:p>
            <a:pPr lvl="1"/>
            <a:r>
              <a:t>Texte niveau 2</a:t>
            </a:r>
          </a:p>
          <a:p>
            <a:pPr lvl="2"/>
            <a:r>
              <a:t>Texte niveau 3</a:t>
            </a:r>
          </a:p>
          <a:p>
            <a:pPr lvl="3"/>
            <a:r>
              <a:t>Texte niveau 4</a:t>
            </a:r>
          </a:p>
          <a:p>
            <a:pPr lvl="4"/>
            <a:r>
              <a:t>Texte niveau 5</a:t>
            </a:r>
          </a:p>
        </p:txBody>
      </p:sp>
      <p:sp>
        <p:nvSpPr>
          <p:cNvPr id="23" name="Numéro de diapositive"/>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Centré">
    <p:spTree>
      <p:nvGrpSpPr>
        <p:cNvPr id="1" name=""/>
        <p:cNvGrpSpPr/>
        <p:nvPr/>
      </p:nvGrpSpPr>
      <p:grpSpPr>
        <a:xfrm>
          <a:off x="0" y="0"/>
          <a:ext cx="0" cy="0"/>
          <a:chOff x="0" y="0"/>
          <a:chExt cx="0" cy="0"/>
        </a:xfrm>
      </p:grpSpPr>
      <p:sp>
        <p:nvSpPr>
          <p:cNvPr id="30" name="Texte du titre"/>
          <p:cNvSpPr txBox="1"/>
          <p:nvPr>
            <p:ph type="title"/>
          </p:nvPr>
        </p:nvSpPr>
        <p:spPr>
          <a:xfrm>
            <a:off x="787400" y="3657600"/>
            <a:ext cx="11430000" cy="2438400"/>
          </a:xfrm>
          <a:prstGeom prst="rect">
            <a:avLst/>
          </a:prstGeom>
        </p:spPr>
        <p:txBody>
          <a:bodyPr/>
          <a:lstStyle/>
          <a:p>
            <a:pPr/>
            <a:r>
              <a:t>Texte du titre</a:t>
            </a:r>
          </a:p>
        </p:txBody>
      </p:sp>
      <p:sp>
        <p:nvSpPr>
          <p:cNvPr id="3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e">
    <p:spTree>
      <p:nvGrpSpPr>
        <p:cNvPr id="1" name=""/>
        <p:cNvGrpSpPr/>
        <p:nvPr/>
      </p:nvGrpSpPr>
      <p:grpSpPr>
        <a:xfrm>
          <a:off x="0" y="0"/>
          <a:ext cx="0" cy="0"/>
          <a:chOff x="0" y="0"/>
          <a:chExt cx="0" cy="0"/>
        </a:xfrm>
      </p:grpSpPr>
      <p:sp>
        <p:nvSpPr>
          <p:cNvPr id="38" name="Image"/>
          <p:cNvSpPr/>
          <p:nvPr>
            <p:ph type="pic" sz="half" idx="13"/>
          </p:nvPr>
        </p:nvSpPr>
        <p:spPr>
          <a:xfrm>
            <a:off x="6484788" y="1206500"/>
            <a:ext cx="5465912" cy="7277100"/>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noAutofit/>
          </a:bodyPr>
          <a:lstStyle/>
          <a:p>
            <a:pPr/>
          </a:p>
        </p:txBody>
      </p:sp>
      <p:sp>
        <p:nvSpPr>
          <p:cNvPr id="39" name="Texte du titre"/>
          <p:cNvSpPr txBox="1"/>
          <p:nvPr>
            <p:ph type="title"/>
          </p:nvPr>
        </p:nvSpPr>
        <p:spPr>
          <a:xfrm>
            <a:off x="457200" y="1244600"/>
            <a:ext cx="5600700" cy="3467100"/>
          </a:xfrm>
          <a:prstGeom prst="rect">
            <a:avLst/>
          </a:prstGeom>
        </p:spPr>
        <p:txBody>
          <a:bodyPr anchor="b"/>
          <a:lstStyle/>
          <a:p>
            <a:pPr/>
            <a:r>
              <a:t>Texte du titre</a:t>
            </a:r>
          </a:p>
        </p:txBody>
      </p:sp>
      <p:sp>
        <p:nvSpPr>
          <p:cNvPr id="40" name="Texte niveau 1…"/>
          <p:cNvSpPr txBox="1"/>
          <p:nvPr>
            <p:ph type="body" sz="quarter" idx="1"/>
          </p:nvPr>
        </p:nvSpPr>
        <p:spPr>
          <a:xfrm>
            <a:off x="457200" y="4851400"/>
            <a:ext cx="5600700" cy="3632200"/>
          </a:xfrm>
          <a:prstGeom prst="rect">
            <a:avLst/>
          </a:prstGeom>
        </p:spPr>
        <p:txBody>
          <a:bodyPr anchor="t"/>
          <a:lstStyle>
            <a:lvl1pPr marL="0" indent="0" algn="ctr">
              <a:spcBef>
                <a:spcPts val="0"/>
              </a:spcBef>
              <a:buSzTx/>
              <a:buNone/>
              <a:defRPr sz="4000"/>
            </a:lvl1pPr>
            <a:lvl2pPr marL="0" indent="228600" algn="ctr">
              <a:spcBef>
                <a:spcPts val="0"/>
              </a:spcBef>
              <a:buSzTx/>
              <a:buNone/>
              <a:defRPr sz="4000"/>
            </a:lvl2pPr>
            <a:lvl3pPr marL="0" indent="457200" algn="ctr">
              <a:spcBef>
                <a:spcPts val="0"/>
              </a:spcBef>
              <a:buSzTx/>
              <a:buNone/>
              <a:defRPr sz="4000"/>
            </a:lvl3pPr>
            <a:lvl4pPr marL="0" indent="685800" algn="ctr">
              <a:spcBef>
                <a:spcPts val="0"/>
              </a:spcBef>
              <a:buSzTx/>
              <a:buNone/>
              <a:defRPr sz="4000"/>
            </a:lvl4pPr>
            <a:lvl5pPr marL="0" indent="914400" algn="ctr">
              <a:spcBef>
                <a:spcPts val="0"/>
              </a:spcBef>
              <a:buSzTx/>
              <a:buNone/>
              <a:defRPr sz="4000"/>
            </a:lvl5pPr>
          </a:lstStyle>
          <a:p>
            <a:pPr/>
            <a:r>
              <a:t>Texte niveau 1</a:t>
            </a:r>
          </a:p>
          <a:p>
            <a:pPr lvl="1"/>
            <a:r>
              <a:t>Texte niveau 2</a:t>
            </a:r>
          </a:p>
          <a:p>
            <a:pPr lvl="2"/>
            <a:r>
              <a:t>Texte niveau 3</a:t>
            </a:r>
          </a:p>
          <a:p>
            <a:pPr lvl="3"/>
            <a:r>
              <a:t>Texte niveau 4</a:t>
            </a:r>
          </a:p>
          <a:p>
            <a:pPr lvl="4"/>
            <a:r>
              <a:t>Texte niveau 5</a:t>
            </a:r>
          </a:p>
        </p:txBody>
      </p:sp>
      <p:sp>
        <p:nvSpPr>
          <p:cNvPr id="4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Haut">
    <p:spTree>
      <p:nvGrpSpPr>
        <p:cNvPr id="1" name=""/>
        <p:cNvGrpSpPr/>
        <p:nvPr/>
      </p:nvGrpSpPr>
      <p:grpSpPr>
        <a:xfrm>
          <a:off x="0" y="0"/>
          <a:ext cx="0" cy="0"/>
          <a:chOff x="0" y="0"/>
          <a:chExt cx="0" cy="0"/>
        </a:xfrm>
      </p:grpSpPr>
      <p:sp>
        <p:nvSpPr>
          <p:cNvPr id="48" name="Texte du titre"/>
          <p:cNvSpPr txBox="1"/>
          <p:nvPr>
            <p:ph type="title"/>
          </p:nvPr>
        </p:nvSpPr>
        <p:spPr>
          <a:prstGeom prst="rect">
            <a:avLst/>
          </a:prstGeom>
        </p:spPr>
        <p:txBody>
          <a:bodyPr/>
          <a:lstStyle/>
          <a:p>
            <a:pPr/>
            <a:r>
              <a:t>Texte du titre</a:t>
            </a:r>
          </a:p>
        </p:txBody>
      </p:sp>
      <p:sp>
        <p:nvSpPr>
          <p:cNvPr id="4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spTree>
      <p:nvGrpSpPr>
        <p:cNvPr id="1" name=""/>
        <p:cNvGrpSpPr/>
        <p:nvPr/>
      </p:nvGrpSpPr>
      <p:grpSpPr>
        <a:xfrm>
          <a:off x="0" y="0"/>
          <a:ext cx="0" cy="0"/>
          <a:chOff x="0" y="0"/>
          <a:chExt cx="0" cy="0"/>
        </a:xfrm>
      </p:grpSpPr>
      <p:sp>
        <p:nvSpPr>
          <p:cNvPr id="56" name="Texte du titre"/>
          <p:cNvSpPr txBox="1"/>
          <p:nvPr>
            <p:ph type="title"/>
          </p:nvPr>
        </p:nvSpPr>
        <p:spPr>
          <a:prstGeom prst="rect">
            <a:avLst/>
          </a:prstGeom>
        </p:spPr>
        <p:txBody>
          <a:bodyPr/>
          <a:lstStyle/>
          <a:p>
            <a:pPr/>
            <a:r>
              <a:t>Texte du titre</a:t>
            </a:r>
          </a:p>
        </p:txBody>
      </p:sp>
      <p:sp>
        <p:nvSpPr>
          <p:cNvPr id="57" name="Texte niveau 1…"/>
          <p:cNvSpPr txBox="1"/>
          <p:nvPr>
            <p:ph type="body" idx="1"/>
          </p:nvPr>
        </p:nvSpPr>
        <p:spPr>
          <a:xfrm>
            <a:off x="787400" y="2768600"/>
            <a:ext cx="114300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Texte niveau 1</a:t>
            </a:r>
          </a:p>
          <a:p>
            <a:pPr lvl="1"/>
            <a:r>
              <a:t>Texte niveau 2</a:t>
            </a:r>
          </a:p>
          <a:p>
            <a:pPr lvl="2"/>
            <a:r>
              <a:t>Texte niveau 3</a:t>
            </a:r>
          </a:p>
          <a:p>
            <a:pPr lvl="3"/>
            <a:r>
              <a:t>Texte niveau 4</a:t>
            </a:r>
          </a:p>
          <a:p>
            <a:pPr lvl="4"/>
            <a:r>
              <a:t>Texte niveau 5</a:t>
            </a:r>
          </a:p>
        </p:txBody>
      </p:sp>
      <p:sp>
        <p:nvSpPr>
          <p:cNvPr id="5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puces et photo">
    <p:spTree>
      <p:nvGrpSpPr>
        <p:cNvPr id="1" name=""/>
        <p:cNvGrpSpPr/>
        <p:nvPr/>
      </p:nvGrpSpPr>
      <p:grpSpPr>
        <a:xfrm>
          <a:off x="0" y="0"/>
          <a:ext cx="0" cy="0"/>
          <a:chOff x="0" y="0"/>
          <a:chExt cx="0" cy="0"/>
        </a:xfrm>
      </p:grpSpPr>
      <p:sp>
        <p:nvSpPr>
          <p:cNvPr id="65" name="Image"/>
          <p:cNvSpPr/>
          <p:nvPr>
            <p:ph type="pic" sz="quarter" idx="13"/>
          </p:nvPr>
        </p:nvSpPr>
        <p:spPr>
          <a:xfrm>
            <a:off x="7556500" y="2933700"/>
            <a:ext cx="3987347" cy="5308600"/>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noAutofit/>
          </a:bodyPr>
          <a:lstStyle/>
          <a:p>
            <a:pPr/>
          </a:p>
        </p:txBody>
      </p:sp>
      <p:sp>
        <p:nvSpPr>
          <p:cNvPr id="66" name="Texte du titre"/>
          <p:cNvSpPr txBox="1"/>
          <p:nvPr>
            <p:ph type="title"/>
          </p:nvPr>
        </p:nvSpPr>
        <p:spPr>
          <a:prstGeom prst="rect">
            <a:avLst/>
          </a:prstGeom>
        </p:spPr>
        <p:txBody>
          <a:bodyPr/>
          <a:lstStyle/>
          <a:p>
            <a:pPr/>
            <a:r>
              <a:t>Texte du titre</a:t>
            </a:r>
          </a:p>
        </p:txBody>
      </p:sp>
      <p:sp>
        <p:nvSpPr>
          <p:cNvPr id="67" name="Texte niveau 1…"/>
          <p:cNvSpPr txBox="1"/>
          <p:nvPr>
            <p:ph type="body" sz="half" idx="1"/>
          </p:nvPr>
        </p:nvSpPr>
        <p:spPr>
          <a:xfrm>
            <a:off x="787400" y="2768600"/>
            <a:ext cx="5486400" cy="5715000"/>
          </a:xfrm>
          <a:prstGeom prst="rect">
            <a:avLst/>
          </a:prstGeom>
        </p:spPr>
        <p:txBody>
          <a:bodyPr/>
          <a:lstStyle>
            <a:lvl1pPr marL="342900" indent="-342900">
              <a:spcBef>
                <a:spcPts val="2800"/>
              </a:spcBef>
              <a:buBlip>
                <a:blip r:embed="rId2"/>
              </a:buBlip>
              <a:defRPr sz="3000"/>
            </a:lvl1pPr>
            <a:lvl2pPr marL="685800" indent="-342900">
              <a:spcBef>
                <a:spcPts val="2800"/>
              </a:spcBef>
              <a:buBlip>
                <a:blip r:embed="rId2"/>
              </a:buBlip>
              <a:defRPr sz="3000"/>
            </a:lvl2pPr>
            <a:lvl3pPr marL="1028700" indent="-342900">
              <a:spcBef>
                <a:spcPts val="2800"/>
              </a:spcBef>
              <a:buBlip>
                <a:blip r:embed="rId2"/>
              </a:buBlip>
              <a:defRPr sz="3000"/>
            </a:lvl3pPr>
            <a:lvl4pPr marL="1371600" indent="-342900">
              <a:spcBef>
                <a:spcPts val="2800"/>
              </a:spcBef>
              <a:buBlip>
                <a:blip r:embed="rId2"/>
              </a:buBlip>
              <a:defRPr sz="3000"/>
            </a:lvl4pPr>
            <a:lvl5pPr marL="1714500" indent="-342900">
              <a:spcBef>
                <a:spcPts val="2800"/>
              </a:spcBef>
              <a:buBlip>
                <a:blip r:embed="rId2"/>
              </a:buBlip>
              <a:defRPr sz="3000"/>
            </a:lvl5pPr>
          </a:lstStyle>
          <a:p>
            <a:pPr/>
            <a:r>
              <a:t>Texte niveau 1</a:t>
            </a:r>
          </a:p>
          <a:p>
            <a:pPr lvl="1"/>
            <a:r>
              <a:t>Texte niveau 2</a:t>
            </a:r>
          </a:p>
          <a:p>
            <a:pPr lvl="2"/>
            <a:r>
              <a:t>Texte niveau 3</a:t>
            </a:r>
          </a:p>
          <a:p>
            <a:pPr lvl="3"/>
            <a:r>
              <a:t>Texte niveau 4</a:t>
            </a:r>
          </a:p>
          <a:p>
            <a:pPr lvl="4"/>
            <a:r>
              <a:t>Texte niveau 5</a:t>
            </a:r>
          </a:p>
        </p:txBody>
      </p:sp>
      <p:sp>
        <p:nvSpPr>
          <p:cNvPr id="6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ces">
    <p:spTree>
      <p:nvGrpSpPr>
        <p:cNvPr id="1" name=""/>
        <p:cNvGrpSpPr/>
        <p:nvPr/>
      </p:nvGrpSpPr>
      <p:grpSpPr>
        <a:xfrm>
          <a:off x="0" y="0"/>
          <a:ext cx="0" cy="0"/>
          <a:chOff x="0" y="0"/>
          <a:chExt cx="0" cy="0"/>
        </a:xfrm>
      </p:grpSpPr>
      <p:sp>
        <p:nvSpPr>
          <p:cNvPr id="75" name="Texte niveau 1…"/>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Texte niveau 1</a:t>
            </a:r>
          </a:p>
          <a:p>
            <a:pPr lvl="1"/>
            <a:r>
              <a:t>Texte niveau 2</a:t>
            </a:r>
          </a:p>
          <a:p>
            <a:pPr lvl="2"/>
            <a:r>
              <a:t>Texte niveau 3</a:t>
            </a:r>
          </a:p>
          <a:p>
            <a:pPr lvl="3"/>
            <a:r>
              <a:t>Texte niveau 4</a:t>
            </a:r>
          </a:p>
          <a:p>
            <a:pPr lvl="4"/>
            <a:r>
              <a:t>Texte niveau 5</a:t>
            </a:r>
          </a:p>
        </p:txBody>
      </p:sp>
      <p:sp>
        <p:nvSpPr>
          <p:cNvPr id="7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3 - vers le haut">
    <p:spTree>
      <p:nvGrpSpPr>
        <p:cNvPr id="1" name=""/>
        <p:cNvGrpSpPr/>
        <p:nvPr/>
      </p:nvGrpSpPr>
      <p:grpSpPr>
        <a:xfrm>
          <a:off x="0" y="0"/>
          <a:ext cx="0" cy="0"/>
          <a:chOff x="0" y="0"/>
          <a:chExt cx="0" cy="0"/>
        </a:xfrm>
      </p:grpSpPr>
      <p:sp>
        <p:nvSpPr>
          <p:cNvPr id="83" name="Image"/>
          <p:cNvSpPr/>
          <p:nvPr>
            <p:ph type="pic" idx="13"/>
          </p:nvPr>
        </p:nvSpPr>
        <p:spPr>
          <a:xfrm>
            <a:off x="787400" y="685800"/>
            <a:ext cx="6184900" cy="8229600"/>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noAutofit/>
          </a:bodyPr>
          <a:lstStyle/>
          <a:p>
            <a:pPr/>
          </a:p>
        </p:txBody>
      </p:sp>
      <p:sp>
        <p:nvSpPr>
          <p:cNvPr id="84" name="Image"/>
          <p:cNvSpPr/>
          <p:nvPr>
            <p:ph type="pic" sz="quarter" idx="14"/>
          </p:nvPr>
        </p:nvSpPr>
        <p:spPr>
          <a:xfrm>
            <a:off x="7645400" y="685800"/>
            <a:ext cx="4572000" cy="2984500"/>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noAutofit/>
          </a:bodyPr>
          <a:lstStyle/>
          <a:p>
            <a:pPr/>
          </a:p>
        </p:txBody>
      </p:sp>
      <p:sp>
        <p:nvSpPr>
          <p:cNvPr id="85" name="Image"/>
          <p:cNvSpPr/>
          <p:nvPr>
            <p:ph type="pic" sz="quarter" idx="15"/>
          </p:nvPr>
        </p:nvSpPr>
        <p:spPr>
          <a:xfrm>
            <a:off x="7645400" y="4381500"/>
            <a:ext cx="4572000" cy="4546600"/>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noAutofit/>
          </a:bodyPr>
          <a:lstStyle/>
          <a:p>
            <a:pPr/>
          </a:p>
        </p:txBody>
      </p:sp>
      <p:sp>
        <p:nvSpPr>
          <p:cNvPr id="8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exte niveau 1…"/>
          <p:cNvSpPr txBox="1"/>
          <p:nvPr>
            <p:ph type="body" idx="1"/>
          </p:nvPr>
        </p:nvSpPr>
        <p:spPr>
          <a:xfrm>
            <a:off x="787400" y="1257300"/>
            <a:ext cx="11430000" cy="723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Texte niveau 1</a:t>
            </a:r>
          </a:p>
          <a:p>
            <a:pPr lvl="1"/>
            <a:r>
              <a:t>Texte niveau 2</a:t>
            </a:r>
          </a:p>
          <a:p>
            <a:pPr lvl="2"/>
            <a:r>
              <a:t>Texte niveau 3</a:t>
            </a:r>
          </a:p>
          <a:p>
            <a:pPr lvl="3"/>
            <a:r>
              <a:t>Texte niveau 4</a:t>
            </a:r>
          </a:p>
          <a:p>
            <a:pPr lvl="4"/>
            <a:r>
              <a:t>Texte niveau 5</a:t>
            </a:r>
          </a:p>
        </p:txBody>
      </p:sp>
      <p:sp>
        <p:nvSpPr>
          <p:cNvPr id="3" name="Texte du titre"/>
          <p:cNvSpPr txBox="1"/>
          <p:nvPr>
            <p:ph type="title"/>
          </p:nvPr>
        </p:nvSpPr>
        <p:spPr>
          <a:xfrm>
            <a:off x="787400" y="254000"/>
            <a:ext cx="114300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du titre</a:t>
            </a:r>
          </a:p>
        </p:txBody>
      </p:sp>
      <p:sp>
        <p:nvSpPr>
          <p:cNvPr id="4" name="Numéro de diapositive"/>
          <p:cNvSpPr txBox="1"/>
          <p:nvPr>
            <p:ph type="sldNum" sz="quarter" idx="2"/>
          </p:nvPr>
        </p:nvSpPr>
        <p:spPr>
          <a:xfrm>
            <a:off x="6302692" y="9131300"/>
            <a:ext cx="386716" cy="431800"/>
          </a:xfrm>
          <a:prstGeom prst="rect">
            <a:avLst/>
          </a:prstGeom>
          <a:ln w="12700">
            <a:miter lim="400000"/>
          </a:ln>
        </p:spPr>
        <p:txBody>
          <a:bodyPr wrap="none" lIns="50800" tIns="50800" rIns="50800" bIns="50800">
            <a:spAutoFit/>
          </a:bodyPr>
          <a:lstStyle>
            <a:lvl1pPr>
              <a:defRPr sz="2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1pPr>
      <a:lvl2pPr marL="0" marR="0" indent="2286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2pPr>
      <a:lvl3pPr marL="0" marR="0" indent="4572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3pPr>
      <a:lvl4pPr marL="0" marR="0" indent="6858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4pPr>
      <a:lvl5pPr marL="0" marR="0" indent="9144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9pPr>
    </p:titleStyle>
    <p:bodyStyle>
      <a:lvl1pPr marL="3937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1pPr>
      <a:lvl2pPr marL="7874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2pPr>
      <a:lvl3pPr marL="11811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3pPr>
      <a:lvl4pPr marL="15748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4pPr>
      <a:lvl5pPr marL="19685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5pPr>
      <a:lvl6pPr marL="23622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6pPr>
      <a:lvl7pPr marL="27559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7pPr>
      <a:lvl8pPr marL="31496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8pPr>
      <a:lvl9pPr marL="35433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8.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8.jpeg"/><Relationship Id="rId4" Type="http://schemas.openxmlformats.org/officeDocument/2006/relationships/image" Target="../media/image9.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0.jpeg"/><Relationship Id="rId5" Type="http://schemas.openxmlformats.org/officeDocument/2006/relationships/image" Target="../media/image11.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2.jpeg"/><Relationship Id="rId5" Type="http://schemas.openxmlformats.org/officeDocument/2006/relationships/image" Target="../media/image13.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 Id="rId3" Type="http://schemas.openxmlformats.org/officeDocument/2006/relationships/image" Target="../media/image17.png"/><Relationship Id="rId4" Type="http://schemas.openxmlformats.org/officeDocument/2006/relationships/image" Target="../media/image14.jpeg"/><Relationship Id="rId5" Type="http://schemas.openxmlformats.org/officeDocument/2006/relationships/image" Target="../media/image15.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 Id="rId3" Type="http://schemas.openxmlformats.org/officeDocument/2006/relationships/slide" Target="slide20.xml"/><Relationship Id="rId4" Type="http://schemas.openxmlformats.org/officeDocument/2006/relationships/image" Target="../media/image20.png"/><Relationship Id="rId5" Type="http://schemas.openxmlformats.org/officeDocument/2006/relationships/slide" Target="slide21.xml"/><Relationship Id="rId6" Type="http://schemas.openxmlformats.org/officeDocument/2006/relationships/image" Target="../media/image21.png"/><Relationship Id="rId7" Type="http://schemas.openxmlformats.org/officeDocument/2006/relationships/slide" Target="slide22.xml"/><Relationship Id="rId8" Type="http://schemas.openxmlformats.org/officeDocument/2006/relationships/image" Target="../media/image22.png"/><Relationship Id="rId9" Type="http://schemas.openxmlformats.org/officeDocument/2006/relationships/slide" Target="slide23.xml"/><Relationship Id="rId10" Type="http://schemas.openxmlformats.org/officeDocument/2006/relationships/image" Target="../media/image23.png"/><Relationship Id="rId11" Type="http://schemas.openxmlformats.org/officeDocument/2006/relationships/slide" Target="slide24.xml"/><Relationship Id="rId12" Type="http://schemas.openxmlformats.org/officeDocument/2006/relationships/image" Target="../media/image24.png"/><Relationship Id="rId13" Type="http://schemas.openxmlformats.org/officeDocument/2006/relationships/hyperlink" Target="https://ent2d.ac-bordeaux.fr/disciplines/sciences-physiques/differenciation-pedagogique/"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slide" Target="slide19.xml"/><Relationship Id="rId8" Type="http://schemas.openxmlformats.org/officeDocument/2006/relationships/image" Target="../media/image20.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slide" Target="slide19.xml"/><Relationship Id="rId8" Type="http://schemas.openxmlformats.org/officeDocument/2006/relationships/image" Target="../media/image21.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slide" Target="slide19.xml"/><Relationship Id="rId8" Type="http://schemas.openxmlformats.org/officeDocument/2006/relationships/image" Target="../media/image22.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4.png"/><Relationship Id="rId7" Type="http://schemas.openxmlformats.org/officeDocument/2006/relationships/slide" Target="slide19.xml"/><Relationship Id="rId8" Type="http://schemas.openxmlformats.org/officeDocument/2006/relationships/image" Target="../media/image23.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png"/><Relationship Id="rId3" Type="http://schemas.openxmlformats.org/officeDocument/2006/relationships/image" Target="../media/image16.jpeg"/><Relationship Id="rId4" Type="http://schemas.openxmlformats.org/officeDocument/2006/relationships/image" Target="../media/image26.png"/><Relationship Id="rId5" Type="http://schemas.openxmlformats.org/officeDocument/2006/relationships/image" Target="../media/image27.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png"/><Relationship Id="rId3" Type="http://schemas.openxmlformats.org/officeDocument/2006/relationships/image" Target="../media/image17.jpeg"/><Relationship Id="rId4" Type="http://schemas.openxmlformats.org/officeDocument/2006/relationships/image" Target="../media/image26.png"/><Relationship Id="rId5" Type="http://schemas.openxmlformats.org/officeDocument/2006/relationships/image" Target="../media/image2.tif"/><Relationship Id="rId6" Type="http://schemas.openxmlformats.org/officeDocument/2006/relationships/image" Target="../media/image3.tif"/></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 Id="rId3" Type="http://schemas.openxmlformats.org/officeDocument/2006/relationships/image" Target="../media/image19.jpeg"/><Relationship Id="rId4" Type="http://schemas.openxmlformats.org/officeDocument/2006/relationships/image" Target="../media/image28.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eg"/><Relationship Id="rId3" Type="http://schemas.openxmlformats.org/officeDocument/2006/relationships/image" Target="../media/image21.jpeg"/><Relationship Id="rId4" Type="http://schemas.openxmlformats.org/officeDocument/2006/relationships/image" Target="../media/image28.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jpeg"/><Relationship Id="rId3" Type="http://schemas.openxmlformats.org/officeDocument/2006/relationships/image" Target="../media/image23.jpeg"/><Relationship Id="rId4" Type="http://schemas.openxmlformats.org/officeDocument/2006/relationships/image" Target="../media/image28.png"/><Relationship Id="rId5" Type="http://schemas.openxmlformats.org/officeDocument/2006/relationships/hyperlink" Target="http://web.ac-toulouse.fr/automne_modules_files/pDocs/public/r26541_61_livret_dexemples_de_mesures_de_diffe769renciations_pe769dagogiques.pdf"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1.png"/><Relationship Id="rId4" Type="http://schemas.openxmlformats.org/officeDocument/2006/relationships/image" Target="../media/image4.tif"/><Relationship Id="rId5" Type="http://schemas.openxmlformats.org/officeDocument/2006/relationships/image" Target="../media/image32.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1.png"/><Relationship Id="rId4" Type="http://schemas.openxmlformats.org/officeDocument/2006/relationships/image" Target="../media/image33.png"/><Relationship Id="rId5" Type="http://schemas.openxmlformats.org/officeDocument/2006/relationships/image" Target="../media/image4.tif"/></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png"/><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hyperlink" Target="https://lc.cx/J8sM" TargetMode="External"/></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png"/><Relationship Id="rId3" Type="http://schemas.openxmlformats.org/officeDocument/2006/relationships/image" Target="../media/image37.png"/><Relationship Id="rId4" Type="http://schemas.openxmlformats.org/officeDocument/2006/relationships/hyperlink" Target="https://lc.cx/JRxy" TargetMode="External"/><Relationship Id="rId5" Type="http://schemas.openxmlformats.org/officeDocument/2006/relationships/image" Target="../media/image38.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hyperlink" Target="https://www.instantspresents.com/zone-proximale-de-developpement/" TargetMode="Externa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8.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 name="QU’EST-CE QUE LA DIFFERENCIATION?" descr="QU’EST-CE QUE LA DIFFERENCIATION?"/>
          <p:cNvPicPr>
            <a:picLocks noChangeAspect="0"/>
          </p:cNvPicPr>
          <p:nvPr/>
        </p:nvPicPr>
        <p:blipFill>
          <a:blip r:embed="rId3">
            <a:extLst/>
          </a:blip>
          <a:stretch>
            <a:fillRect/>
          </a:stretch>
        </p:blipFill>
        <p:spPr>
          <a:xfrm>
            <a:off x="281055" y="3046878"/>
            <a:ext cx="12442690" cy="2595357"/>
          </a:xfrm>
          <a:prstGeom prst="rect">
            <a:avLst/>
          </a:prstGeom>
          <a:effectLst>
            <a:outerShdw sx="100000" sy="100000" kx="0" ky="0" algn="b" rotWithShape="0" blurRad="190500" dist="8455" dir="5400000">
              <a:srgbClr val="000000"/>
            </a:outerShdw>
          </a:effectLst>
        </p:spPr>
      </p:pic>
      <p:sp>
        <p:nvSpPr>
          <p:cNvPr id="120" name="Tulle - 10 Décembre 2018"/>
          <p:cNvSpPr txBox="1"/>
          <p:nvPr/>
        </p:nvSpPr>
        <p:spPr>
          <a:xfrm>
            <a:off x="3540869" y="6208207"/>
            <a:ext cx="5923063" cy="692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212121"/>
                </a:solidFill>
                <a:latin typeface="Euphemia UCAS"/>
                <a:ea typeface="Euphemia UCAS"/>
                <a:cs typeface="Euphemia UCAS"/>
                <a:sym typeface="Euphemia UCAS"/>
              </a:defRPr>
            </a:lvl1pPr>
          </a:lstStyle>
          <a:p>
            <a:pPr/>
            <a:r>
              <a:t>Tulle - 10 Décembre 2018</a:t>
            </a:r>
          </a:p>
        </p:txBody>
      </p:sp>
      <p:sp>
        <p:nvSpPr>
          <p:cNvPr id="121" name="Jérôme Antony - Arnaud Chanet @ERR TECHNOLOGIE 2018"/>
          <p:cNvSpPr txBox="1"/>
          <p:nvPr/>
        </p:nvSpPr>
        <p:spPr>
          <a:xfrm>
            <a:off x="3777343" y="8877185"/>
            <a:ext cx="8911829" cy="4954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400">
                <a:solidFill>
                  <a:srgbClr val="212121"/>
                </a:solidFill>
                <a:latin typeface="Euphemia UCAS"/>
                <a:ea typeface="Euphemia UCAS"/>
                <a:cs typeface="Euphemia UCAS"/>
                <a:sym typeface="Euphemia UCAS"/>
              </a:defRPr>
            </a:lvl1pPr>
          </a:lstStyle>
          <a:p>
            <a:pPr/>
            <a:r>
              <a:t>Jérôme Antony - Arnaud Chanet @ERR TECHNOLOGIE 2018</a:t>
            </a:r>
          </a:p>
        </p:txBody>
      </p:sp>
      <p:pic>
        <p:nvPicPr>
          <p:cNvPr id="122" name="Image" descr="Image"/>
          <p:cNvPicPr>
            <a:picLocks noChangeAspect="1"/>
          </p:cNvPicPr>
          <p:nvPr/>
        </p:nvPicPr>
        <p:blipFill>
          <a:blip r:embed="rId4">
            <a:extLst/>
          </a:blip>
          <a:srcRect l="14530" t="0" r="0" b="0"/>
          <a:stretch>
            <a:fillRect/>
          </a:stretch>
        </p:blipFill>
        <p:spPr>
          <a:xfrm>
            <a:off x="412018" y="8819340"/>
            <a:ext cx="1227677" cy="611234"/>
          </a:xfrm>
          <a:prstGeom prst="rect">
            <a:avLst/>
          </a:prstGeom>
          <a:ln w="12700">
            <a:miter lim="400000"/>
          </a:ln>
        </p:spPr>
      </p:pic>
      <p:sp>
        <p:nvSpPr>
          <p:cNvPr id="123" name="Ligne"/>
          <p:cNvSpPr/>
          <p:nvPr/>
        </p:nvSpPr>
        <p:spPr>
          <a:xfrm>
            <a:off x="787399" y="8281604"/>
            <a:ext cx="11430002" cy="1"/>
          </a:xfrm>
          <a:prstGeom prst="line">
            <a:avLst/>
          </a:prstGeom>
          <a:ln w="38100">
            <a:solidFill>
              <a:schemeClr val="accent5">
                <a:hueOff val="85969"/>
                <a:satOff val="-7811"/>
                <a:lumOff val="-38955"/>
              </a:schemeClr>
            </a:solidFill>
            <a:miter lim="400000"/>
          </a:ln>
        </p:spPr>
        <p:txBody>
          <a:bodyPr lIns="50800" tIns="50800" rIns="50800" bIns="50800" anchor="ctr"/>
          <a:lstStyle/>
          <a:p>
            <a:pPr/>
          </a:p>
        </p:txBody>
      </p:sp>
      <p:grpSp>
        <p:nvGrpSpPr>
          <p:cNvPr id="144" name="Groupe"/>
          <p:cNvGrpSpPr/>
          <p:nvPr/>
        </p:nvGrpSpPr>
        <p:grpSpPr>
          <a:xfrm>
            <a:off x="4777484" y="756678"/>
            <a:ext cx="3449832" cy="1623266"/>
            <a:chOff x="0" y="0"/>
            <a:chExt cx="3449831" cy="1623265"/>
          </a:xfrm>
        </p:grpSpPr>
        <p:grpSp>
          <p:nvGrpSpPr>
            <p:cNvPr id="129" name="Groupe"/>
            <p:cNvGrpSpPr/>
            <p:nvPr/>
          </p:nvGrpSpPr>
          <p:grpSpPr>
            <a:xfrm>
              <a:off x="586994" y="0"/>
              <a:ext cx="2443855" cy="559805"/>
              <a:chOff x="0" y="0"/>
              <a:chExt cx="2443854" cy="559804"/>
            </a:xfrm>
          </p:grpSpPr>
          <p:sp>
            <p:nvSpPr>
              <p:cNvPr id="124" name="Pile de livres"/>
              <p:cNvSpPr/>
              <p:nvPr/>
            </p:nvSpPr>
            <p:spPr>
              <a:xfrm>
                <a:off x="839123" y="62761"/>
                <a:ext cx="199833" cy="1810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69" y="0"/>
                    </a:moveTo>
                    <a:cubicBezTo>
                      <a:pt x="3275" y="0"/>
                      <a:pt x="1896" y="1522"/>
                      <a:pt x="1896" y="3392"/>
                    </a:cubicBezTo>
                    <a:cubicBezTo>
                      <a:pt x="1896" y="5262"/>
                      <a:pt x="3275" y="6783"/>
                      <a:pt x="4969" y="6783"/>
                    </a:cubicBezTo>
                    <a:lnTo>
                      <a:pt x="21600" y="6783"/>
                    </a:lnTo>
                    <a:lnTo>
                      <a:pt x="21600" y="5757"/>
                    </a:lnTo>
                    <a:lnTo>
                      <a:pt x="4969" y="5757"/>
                    </a:lnTo>
                    <a:cubicBezTo>
                      <a:pt x="3788" y="5757"/>
                      <a:pt x="2827" y="4696"/>
                      <a:pt x="2827" y="3392"/>
                    </a:cubicBezTo>
                    <a:cubicBezTo>
                      <a:pt x="2827" y="2087"/>
                      <a:pt x="3788" y="1026"/>
                      <a:pt x="4969" y="1026"/>
                    </a:cubicBezTo>
                    <a:lnTo>
                      <a:pt x="21600" y="1026"/>
                    </a:lnTo>
                    <a:lnTo>
                      <a:pt x="21600" y="0"/>
                    </a:lnTo>
                    <a:lnTo>
                      <a:pt x="4969" y="0"/>
                    </a:lnTo>
                    <a:close/>
                    <a:moveTo>
                      <a:pt x="4969" y="1852"/>
                    </a:moveTo>
                    <a:lnTo>
                      <a:pt x="4969" y="2269"/>
                    </a:lnTo>
                    <a:lnTo>
                      <a:pt x="20792" y="2269"/>
                    </a:lnTo>
                    <a:cubicBezTo>
                      <a:pt x="20843" y="2123"/>
                      <a:pt x="20903" y="1984"/>
                      <a:pt x="20972" y="1852"/>
                    </a:cubicBezTo>
                    <a:lnTo>
                      <a:pt x="4969" y="1852"/>
                    </a:lnTo>
                    <a:close/>
                    <a:moveTo>
                      <a:pt x="4969" y="3215"/>
                    </a:moveTo>
                    <a:lnTo>
                      <a:pt x="4969" y="3632"/>
                    </a:lnTo>
                    <a:lnTo>
                      <a:pt x="20613" y="3632"/>
                    </a:lnTo>
                    <a:cubicBezTo>
                      <a:pt x="20608" y="3553"/>
                      <a:pt x="20605" y="3472"/>
                      <a:pt x="20605" y="3392"/>
                    </a:cubicBezTo>
                    <a:cubicBezTo>
                      <a:pt x="20605" y="3332"/>
                      <a:pt x="20607" y="3273"/>
                      <a:pt x="20610" y="3215"/>
                    </a:cubicBezTo>
                    <a:lnTo>
                      <a:pt x="4969" y="3215"/>
                    </a:lnTo>
                    <a:close/>
                    <a:moveTo>
                      <a:pt x="4969" y="4575"/>
                    </a:moveTo>
                    <a:lnTo>
                      <a:pt x="4969" y="4992"/>
                    </a:lnTo>
                    <a:lnTo>
                      <a:pt x="21006" y="4992"/>
                    </a:lnTo>
                    <a:cubicBezTo>
                      <a:pt x="20933" y="4861"/>
                      <a:pt x="20869" y="4722"/>
                      <a:pt x="20814" y="4575"/>
                    </a:cubicBezTo>
                    <a:lnTo>
                      <a:pt x="4969" y="4575"/>
                    </a:lnTo>
                    <a:close/>
                    <a:moveTo>
                      <a:pt x="1447" y="7349"/>
                    </a:moveTo>
                    <a:cubicBezTo>
                      <a:pt x="649" y="7349"/>
                      <a:pt x="0" y="8067"/>
                      <a:pt x="0" y="8948"/>
                    </a:cubicBezTo>
                    <a:lnTo>
                      <a:pt x="0" y="12535"/>
                    </a:lnTo>
                    <a:cubicBezTo>
                      <a:pt x="0" y="13416"/>
                      <a:pt x="649" y="14132"/>
                      <a:pt x="1447" y="14132"/>
                    </a:cubicBezTo>
                    <a:lnTo>
                      <a:pt x="1849" y="14132"/>
                    </a:lnTo>
                    <a:cubicBezTo>
                      <a:pt x="2061" y="14132"/>
                      <a:pt x="2248" y="14009"/>
                      <a:pt x="2355" y="13825"/>
                    </a:cubicBezTo>
                    <a:lnTo>
                      <a:pt x="2537" y="13825"/>
                    </a:lnTo>
                    <a:cubicBezTo>
                      <a:pt x="2644" y="14009"/>
                      <a:pt x="2831" y="14132"/>
                      <a:pt x="3043" y="14132"/>
                    </a:cubicBezTo>
                    <a:lnTo>
                      <a:pt x="19539" y="14132"/>
                    </a:lnTo>
                    <a:lnTo>
                      <a:pt x="19539" y="13106"/>
                    </a:lnTo>
                    <a:lnTo>
                      <a:pt x="3279" y="13106"/>
                    </a:lnTo>
                    <a:cubicBezTo>
                      <a:pt x="3173" y="12922"/>
                      <a:pt x="2986" y="12799"/>
                      <a:pt x="2773" y="12799"/>
                    </a:cubicBezTo>
                    <a:lnTo>
                      <a:pt x="2119" y="12799"/>
                    </a:lnTo>
                    <a:cubicBezTo>
                      <a:pt x="1906" y="12799"/>
                      <a:pt x="1719" y="12922"/>
                      <a:pt x="1613" y="13106"/>
                    </a:cubicBezTo>
                    <a:lnTo>
                      <a:pt x="1447" y="13106"/>
                    </a:lnTo>
                    <a:cubicBezTo>
                      <a:pt x="1161" y="13106"/>
                      <a:pt x="929" y="12850"/>
                      <a:pt x="929" y="12535"/>
                    </a:cubicBezTo>
                    <a:lnTo>
                      <a:pt x="929" y="8948"/>
                    </a:lnTo>
                    <a:cubicBezTo>
                      <a:pt x="929" y="8632"/>
                      <a:pt x="1161" y="8375"/>
                      <a:pt x="1447" y="8375"/>
                    </a:cubicBezTo>
                    <a:lnTo>
                      <a:pt x="1618" y="8375"/>
                    </a:lnTo>
                    <a:cubicBezTo>
                      <a:pt x="1725" y="8554"/>
                      <a:pt x="1910" y="8672"/>
                      <a:pt x="2119" y="8672"/>
                    </a:cubicBezTo>
                    <a:lnTo>
                      <a:pt x="2773" y="8672"/>
                    </a:lnTo>
                    <a:cubicBezTo>
                      <a:pt x="2982" y="8672"/>
                      <a:pt x="3167" y="8554"/>
                      <a:pt x="3274" y="8375"/>
                    </a:cubicBezTo>
                    <a:lnTo>
                      <a:pt x="19539" y="8375"/>
                    </a:lnTo>
                    <a:lnTo>
                      <a:pt x="19539" y="7349"/>
                    </a:lnTo>
                    <a:lnTo>
                      <a:pt x="3043" y="7349"/>
                    </a:lnTo>
                    <a:cubicBezTo>
                      <a:pt x="2834" y="7349"/>
                      <a:pt x="2649" y="7467"/>
                      <a:pt x="2542" y="7647"/>
                    </a:cubicBezTo>
                    <a:lnTo>
                      <a:pt x="2350" y="7647"/>
                    </a:lnTo>
                    <a:cubicBezTo>
                      <a:pt x="2242" y="7467"/>
                      <a:pt x="2058" y="7349"/>
                      <a:pt x="1849" y="7349"/>
                    </a:cubicBezTo>
                    <a:lnTo>
                      <a:pt x="1447" y="7349"/>
                    </a:lnTo>
                    <a:close/>
                    <a:moveTo>
                      <a:pt x="3264" y="9173"/>
                    </a:moveTo>
                    <a:lnTo>
                      <a:pt x="3264" y="9590"/>
                    </a:lnTo>
                    <a:lnTo>
                      <a:pt x="19087" y="9590"/>
                    </a:lnTo>
                    <a:cubicBezTo>
                      <a:pt x="19138" y="9444"/>
                      <a:pt x="19198" y="9305"/>
                      <a:pt x="19267" y="9173"/>
                    </a:cubicBezTo>
                    <a:lnTo>
                      <a:pt x="3264" y="9173"/>
                    </a:lnTo>
                    <a:close/>
                    <a:moveTo>
                      <a:pt x="3264" y="10534"/>
                    </a:moveTo>
                    <a:lnTo>
                      <a:pt x="3264" y="10951"/>
                    </a:lnTo>
                    <a:lnTo>
                      <a:pt x="18908" y="10951"/>
                    </a:lnTo>
                    <a:cubicBezTo>
                      <a:pt x="18902" y="10872"/>
                      <a:pt x="18899" y="10791"/>
                      <a:pt x="18899" y="10711"/>
                    </a:cubicBezTo>
                    <a:cubicBezTo>
                      <a:pt x="18899" y="10651"/>
                      <a:pt x="18901" y="10593"/>
                      <a:pt x="18904" y="10534"/>
                    </a:cubicBezTo>
                    <a:lnTo>
                      <a:pt x="3264" y="10534"/>
                    </a:lnTo>
                    <a:close/>
                    <a:moveTo>
                      <a:pt x="3264" y="11896"/>
                    </a:moveTo>
                    <a:lnTo>
                      <a:pt x="3264" y="12313"/>
                    </a:lnTo>
                    <a:lnTo>
                      <a:pt x="19301" y="12313"/>
                    </a:lnTo>
                    <a:cubicBezTo>
                      <a:pt x="19227" y="12182"/>
                      <a:pt x="19163" y="12043"/>
                      <a:pt x="19109" y="11896"/>
                    </a:cubicBezTo>
                    <a:lnTo>
                      <a:pt x="3264" y="11896"/>
                    </a:lnTo>
                    <a:close/>
                    <a:moveTo>
                      <a:pt x="4969" y="14817"/>
                    </a:moveTo>
                    <a:cubicBezTo>
                      <a:pt x="3275" y="14817"/>
                      <a:pt x="1896" y="16339"/>
                      <a:pt x="1896" y="18208"/>
                    </a:cubicBezTo>
                    <a:cubicBezTo>
                      <a:pt x="1896" y="20078"/>
                      <a:pt x="3275" y="21600"/>
                      <a:pt x="4969" y="21600"/>
                    </a:cubicBezTo>
                    <a:lnTo>
                      <a:pt x="21600" y="21600"/>
                    </a:lnTo>
                    <a:lnTo>
                      <a:pt x="21600" y="20574"/>
                    </a:lnTo>
                    <a:lnTo>
                      <a:pt x="4969" y="20574"/>
                    </a:lnTo>
                    <a:cubicBezTo>
                      <a:pt x="3788" y="20574"/>
                      <a:pt x="2827" y="19513"/>
                      <a:pt x="2827" y="18208"/>
                    </a:cubicBezTo>
                    <a:cubicBezTo>
                      <a:pt x="2827" y="16904"/>
                      <a:pt x="3788" y="15843"/>
                      <a:pt x="4969" y="15843"/>
                    </a:cubicBezTo>
                    <a:lnTo>
                      <a:pt x="21600" y="15843"/>
                    </a:lnTo>
                    <a:lnTo>
                      <a:pt x="21600" y="14817"/>
                    </a:lnTo>
                    <a:lnTo>
                      <a:pt x="4969" y="14817"/>
                    </a:lnTo>
                    <a:close/>
                    <a:moveTo>
                      <a:pt x="4969" y="16669"/>
                    </a:moveTo>
                    <a:lnTo>
                      <a:pt x="4969" y="17086"/>
                    </a:lnTo>
                    <a:lnTo>
                      <a:pt x="20792" y="17086"/>
                    </a:lnTo>
                    <a:cubicBezTo>
                      <a:pt x="20843" y="16940"/>
                      <a:pt x="20903" y="16800"/>
                      <a:pt x="20972" y="16669"/>
                    </a:cubicBezTo>
                    <a:lnTo>
                      <a:pt x="4969" y="16669"/>
                    </a:lnTo>
                    <a:close/>
                    <a:moveTo>
                      <a:pt x="4969" y="18030"/>
                    </a:moveTo>
                    <a:lnTo>
                      <a:pt x="4969" y="18447"/>
                    </a:lnTo>
                    <a:lnTo>
                      <a:pt x="20613" y="18447"/>
                    </a:lnTo>
                    <a:cubicBezTo>
                      <a:pt x="20608" y="18368"/>
                      <a:pt x="20605" y="18289"/>
                      <a:pt x="20605" y="18208"/>
                    </a:cubicBezTo>
                    <a:cubicBezTo>
                      <a:pt x="20605" y="18149"/>
                      <a:pt x="20607" y="18089"/>
                      <a:pt x="20610" y="18030"/>
                    </a:cubicBezTo>
                    <a:lnTo>
                      <a:pt x="4969" y="18030"/>
                    </a:lnTo>
                    <a:close/>
                    <a:moveTo>
                      <a:pt x="4969" y="19392"/>
                    </a:moveTo>
                    <a:lnTo>
                      <a:pt x="4969" y="19809"/>
                    </a:lnTo>
                    <a:lnTo>
                      <a:pt x="21006" y="19809"/>
                    </a:lnTo>
                    <a:cubicBezTo>
                      <a:pt x="20933" y="19678"/>
                      <a:pt x="20869" y="19539"/>
                      <a:pt x="20814" y="19392"/>
                    </a:cubicBezTo>
                    <a:lnTo>
                      <a:pt x="4969" y="19392"/>
                    </a:lnTo>
                    <a:close/>
                  </a:path>
                </a:pathLst>
              </a:custGeom>
              <a:solidFill>
                <a:schemeClr val="accent3">
                  <a:hueOff val="-616588"/>
                  <a:satOff val="-15819"/>
                  <a:lumOff val="-29181"/>
                </a:schemeClr>
              </a:solidFill>
              <a:ln w="12700" cap="flat">
                <a:noFill/>
                <a:miter lim="400000"/>
              </a:ln>
              <a:effectLst>
                <a:outerShdw sx="100000" sy="100000" kx="0" ky="0" algn="b" rotWithShape="0" blurRad="355600" dist="0" dir="0">
                  <a:srgbClr val="000000">
                    <a:alpha val="75000"/>
                  </a:srgbClr>
                </a:outerShdw>
              </a:effectLst>
            </p:spPr>
            <p:txBody>
              <a:bodyPr wrap="square" lIns="50800" tIns="50800" rIns="50800" bIns="50800" numCol="1" anchor="ctr">
                <a:noAutofit/>
              </a:bodyPr>
              <a:lstStyle/>
              <a:p>
                <a:pPr>
                  <a:defRPr>
                    <a:solidFill>
                      <a:srgbClr val="FFFFFF"/>
                    </a:solidFill>
                  </a:defRPr>
                </a:pPr>
              </a:p>
            </p:txBody>
          </p:sp>
          <p:sp>
            <p:nvSpPr>
              <p:cNvPr id="125" name="Calculette"/>
              <p:cNvSpPr/>
              <p:nvPr/>
            </p:nvSpPr>
            <p:spPr>
              <a:xfrm>
                <a:off x="1574929" y="31293"/>
                <a:ext cx="172401" cy="2440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22" y="0"/>
                    </a:moveTo>
                    <a:cubicBezTo>
                      <a:pt x="681" y="0"/>
                      <a:pt x="0" y="481"/>
                      <a:pt x="0" y="1075"/>
                    </a:cubicBezTo>
                    <a:lnTo>
                      <a:pt x="0" y="20525"/>
                    </a:lnTo>
                    <a:cubicBezTo>
                      <a:pt x="0" y="21119"/>
                      <a:pt x="681" y="21600"/>
                      <a:pt x="1522" y="21600"/>
                    </a:cubicBezTo>
                    <a:lnTo>
                      <a:pt x="20081" y="21600"/>
                    </a:lnTo>
                    <a:cubicBezTo>
                      <a:pt x="20922" y="21600"/>
                      <a:pt x="21600" y="21119"/>
                      <a:pt x="21600" y="20525"/>
                    </a:cubicBezTo>
                    <a:lnTo>
                      <a:pt x="21600" y="1075"/>
                    </a:lnTo>
                    <a:cubicBezTo>
                      <a:pt x="21592" y="481"/>
                      <a:pt x="20912" y="0"/>
                      <a:pt x="20071" y="0"/>
                    </a:cubicBezTo>
                    <a:lnTo>
                      <a:pt x="1522" y="0"/>
                    </a:lnTo>
                    <a:close/>
                    <a:moveTo>
                      <a:pt x="2866" y="1696"/>
                    </a:moveTo>
                    <a:lnTo>
                      <a:pt x="18734" y="1696"/>
                    </a:lnTo>
                    <a:cubicBezTo>
                      <a:pt x="19017" y="1696"/>
                      <a:pt x="19254" y="1857"/>
                      <a:pt x="19254" y="2062"/>
                    </a:cubicBezTo>
                    <a:lnTo>
                      <a:pt x="19254" y="4985"/>
                    </a:lnTo>
                    <a:cubicBezTo>
                      <a:pt x="19254" y="5185"/>
                      <a:pt x="19024" y="5351"/>
                      <a:pt x="18734" y="5351"/>
                    </a:cubicBezTo>
                    <a:lnTo>
                      <a:pt x="2866" y="5351"/>
                    </a:lnTo>
                    <a:cubicBezTo>
                      <a:pt x="2583" y="5351"/>
                      <a:pt x="2348" y="5190"/>
                      <a:pt x="2348" y="4985"/>
                    </a:cubicBezTo>
                    <a:lnTo>
                      <a:pt x="2348" y="2062"/>
                    </a:lnTo>
                    <a:cubicBezTo>
                      <a:pt x="2348" y="1862"/>
                      <a:pt x="2576" y="1696"/>
                      <a:pt x="2866" y="1696"/>
                    </a:cubicBezTo>
                    <a:close/>
                    <a:moveTo>
                      <a:pt x="17580" y="6615"/>
                    </a:moveTo>
                    <a:cubicBezTo>
                      <a:pt x="17771" y="6615"/>
                      <a:pt x="17924" y="6723"/>
                      <a:pt x="17924" y="6858"/>
                    </a:cubicBezTo>
                    <a:cubicBezTo>
                      <a:pt x="17924" y="6993"/>
                      <a:pt x="17771" y="7101"/>
                      <a:pt x="17580" y="7101"/>
                    </a:cubicBezTo>
                    <a:cubicBezTo>
                      <a:pt x="17389" y="7106"/>
                      <a:pt x="17236" y="6993"/>
                      <a:pt x="17236" y="6858"/>
                    </a:cubicBezTo>
                    <a:cubicBezTo>
                      <a:pt x="17236" y="6723"/>
                      <a:pt x="17389" y="6615"/>
                      <a:pt x="17580" y="6615"/>
                    </a:cubicBezTo>
                    <a:close/>
                    <a:moveTo>
                      <a:pt x="2890" y="6674"/>
                    </a:moveTo>
                    <a:lnTo>
                      <a:pt x="5121" y="6674"/>
                    </a:lnTo>
                    <a:cubicBezTo>
                      <a:pt x="5419" y="6674"/>
                      <a:pt x="5663" y="6847"/>
                      <a:pt x="5663" y="7057"/>
                    </a:cubicBezTo>
                    <a:lnTo>
                      <a:pt x="5663" y="8073"/>
                    </a:lnTo>
                    <a:cubicBezTo>
                      <a:pt x="5663" y="8284"/>
                      <a:pt x="5419" y="8456"/>
                      <a:pt x="5121" y="8456"/>
                    </a:cubicBezTo>
                    <a:lnTo>
                      <a:pt x="2890" y="8456"/>
                    </a:lnTo>
                    <a:cubicBezTo>
                      <a:pt x="2592" y="8456"/>
                      <a:pt x="2348" y="8284"/>
                      <a:pt x="2348" y="8073"/>
                    </a:cubicBezTo>
                    <a:lnTo>
                      <a:pt x="2348" y="7057"/>
                    </a:lnTo>
                    <a:cubicBezTo>
                      <a:pt x="2348" y="6847"/>
                      <a:pt x="2592" y="6674"/>
                      <a:pt x="2890" y="6674"/>
                    </a:cubicBezTo>
                    <a:close/>
                    <a:moveTo>
                      <a:pt x="7400" y="6674"/>
                    </a:moveTo>
                    <a:lnTo>
                      <a:pt x="9669" y="6674"/>
                    </a:lnTo>
                    <a:cubicBezTo>
                      <a:pt x="9967" y="6674"/>
                      <a:pt x="10211" y="6847"/>
                      <a:pt x="10211" y="7057"/>
                    </a:cubicBezTo>
                    <a:lnTo>
                      <a:pt x="10211" y="8073"/>
                    </a:lnTo>
                    <a:cubicBezTo>
                      <a:pt x="10211" y="8284"/>
                      <a:pt x="9967" y="8456"/>
                      <a:pt x="9669" y="8456"/>
                    </a:cubicBezTo>
                    <a:lnTo>
                      <a:pt x="7400" y="8456"/>
                    </a:lnTo>
                    <a:cubicBezTo>
                      <a:pt x="7102" y="8456"/>
                      <a:pt x="6858" y="8284"/>
                      <a:pt x="6858" y="8073"/>
                    </a:cubicBezTo>
                    <a:lnTo>
                      <a:pt x="6858" y="7057"/>
                    </a:lnTo>
                    <a:cubicBezTo>
                      <a:pt x="6858" y="6847"/>
                      <a:pt x="7102" y="6674"/>
                      <a:pt x="7400" y="6674"/>
                    </a:cubicBezTo>
                    <a:close/>
                    <a:moveTo>
                      <a:pt x="11924" y="6674"/>
                    </a:moveTo>
                    <a:lnTo>
                      <a:pt x="14195" y="6674"/>
                    </a:lnTo>
                    <a:cubicBezTo>
                      <a:pt x="14493" y="6674"/>
                      <a:pt x="14738" y="6847"/>
                      <a:pt x="14738" y="7057"/>
                    </a:cubicBezTo>
                    <a:lnTo>
                      <a:pt x="14738" y="8073"/>
                    </a:lnTo>
                    <a:cubicBezTo>
                      <a:pt x="14738" y="8284"/>
                      <a:pt x="14493" y="8456"/>
                      <a:pt x="14195" y="8456"/>
                    </a:cubicBezTo>
                    <a:lnTo>
                      <a:pt x="11924" y="8456"/>
                    </a:lnTo>
                    <a:cubicBezTo>
                      <a:pt x="11626" y="8456"/>
                      <a:pt x="11382" y="8284"/>
                      <a:pt x="11382" y="8073"/>
                    </a:cubicBezTo>
                    <a:lnTo>
                      <a:pt x="11382" y="7057"/>
                    </a:lnTo>
                    <a:cubicBezTo>
                      <a:pt x="11382" y="6847"/>
                      <a:pt x="11626" y="6674"/>
                      <a:pt x="11924" y="6674"/>
                    </a:cubicBezTo>
                    <a:close/>
                    <a:moveTo>
                      <a:pt x="16433" y="7290"/>
                    </a:moveTo>
                    <a:lnTo>
                      <a:pt x="18743" y="7290"/>
                    </a:lnTo>
                    <a:lnTo>
                      <a:pt x="18743" y="7685"/>
                    </a:lnTo>
                    <a:lnTo>
                      <a:pt x="16433" y="7685"/>
                    </a:lnTo>
                    <a:lnTo>
                      <a:pt x="16433" y="7290"/>
                    </a:lnTo>
                    <a:close/>
                    <a:moveTo>
                      <a:pt x="17580" y="7867"/>
                    </a:moveTo>
                    <a:cubicBezTo>
                      <a:pt x="17771" y="7867"/>
                      <a:pt x="17924" y="7975"/>
                      <a:pt x="17924" y="8110"/>
                    </a:cubicBezTo>
                    <a:cubicBezTo>
                      <a:pt x="17924" y="8245"/>
                      <a:pt x="17771" y="8353"/>
                      <a:pt x="17580" y="8353"/>
                    </a:cubicBezTo>
                    <a:cubicBezTo>
                      <a:pt x="17389" y="8353"/>
                      <a:pt x="17236" y="8245"/>
                      <a:pt x="17236" y="8110"/>
                    </a:cubicBezTo>
                    <a:cubicBezTo>
                      <a:pt x="17236" y="7975"/>
                      <a:pt x="17389" y="7867"/>
                      <a:pt x="17580" y="7867"/>
                    </a:cubicBezTo>
                    <a:close/>
                    <a:moveTo>
                      <a:pt x="2890" y="9580"/>
                    </a:moveTo>
                    <a:lnTo>
                      <a:pt x="5121" y="9580"/>
                    </a:lnTo>
                    <a:cubicBezTo>
                      <a:pt x="5419" y="9580"/>
                      <a:pt x="5663" y="9752"/>
                      <a:pt x="5663" y="9963"/>
                    </a:cubicBezTo>
                    <a:lnTo>
                      <a:pt x="5663" y="10979"/>
                    </a:lnTo>
                    <a:cubicBezTo>
                      <a:pt x="5663" y="11189"/>
                      <a:pt x="5419" y="11362"/>
                      <a:pt x="5121" y="11362"/>
                    </a:cubicBezTo>
                    <a:lnTo>
                      <a:pt x="2890" y="11362"/>
                    </a:lnTo>
                    <a:cubicBezTo>
                      <a:pt x="2592" y="11362"/>
                      <a:pt x="2348" y="11189"/>
                      <a:pt x="2348" y="10979"/>
                    </a:cubicBezTo>
                    <a:lnTo>
                      <a:pt x="2348" y="9963"/>
                    </a:lnTo>
                    <a:cubicBezTo>
                      <a:pt x="2348" y="9752"/>
                      <a:pt x="2592" y="9580"/>
                      <a:pt x="2890" y="9580"/>
                    </a:cubicBezTo>
                    <a:close/>
                    <a:moveTo>
                      <a:pt x="7400" y="9580"/>
                    </a:moveTo>
                    <a:lnTo>
                      <a:pt x="9669" y="9580"/>
                    </a:lnTo>
                    <a:cubicBezTo>
                      <a:pt x="9967" y="9580"/>
                      <a:pt x="10211" y="9752"/>
                      <a:pt x="10211" y="9963"/>
                    </a:cubicBezTo>
                    <a:lnTo>
                      <a:pt x="10211" y="10979"/>
                    </a:lnTo>
                    <a:cubicBezTo>
                      <a:pt x="10211" y="11189"/>
                      <a:pt x="9967" y="11362"/>
                      <a:pt x="9669" y="11362"/>
                    </a:cubicBezTo>
                    <a:lnTo>
                      <a:pt x="7400" y="11362"/>
                    </a:lnTo>
                    <a:cubicBezTo>
                      <a:pt x="7102" y="11362"/>
                      <a:pt x="6858" y="11189"/>
                      <a:pt x="6858" y="10979"/>
                    </a:cubicBezTo>
                    <a:lnTo>
                      <a:pt x="6858" y="9963"/>
                    </a:lnTo>
                    <a:cubicBezTo>
                      <a:pt x="6858" y="9752"/>
                      <a:pt x="7102" y="9580"/>
                      <a:pt x="7400" y="9580"/>
                    </a:cubicBezTo>
                    <a:close/>
                    <a:moveTo>
                      <a:pt x="11924" y="9580"/>
                    </a:moveTo>
                    <a:lnTo>
                      <a:pt x="14195" y="9580"/>
                    </a:lnTo>
                    <a:cubicBezTo>
                      <a:pt x="14493" y="9580"/>
                      <a:pt x="14738" y="9752"/>
                      <a:pt x="14738" y="9963"/>
                    </a:cubicBezTo>
                    <a:lnTo>
                      <a:pt x="14738" y="10979"/>
                    </a:lnTo>
                    <a:cubicBezTo>
                      <a:pt x="14738" y="11189"/>
                      <a:pt x="14493" y="11362"/>
                      <a:pt x="14195" y="11362"/>
                    </a:cubicBezTo>
                    <a:lnTo>
                      <a:pt x="11924" y="11362"/>
                    </a:lnTo>
                    <a:cubicBezTo>
                      <a:pt x="11626" y="11362"/>
                      <a:pt x="11382" y="11189"/>
                      <a:pt x="11382" y="10979"/>
                    </a:cubicBezTo>
                    <a:lnTo>
                      <a:pt x="11382" y="9963"/>
                    </a:lnTo>
                    <a:cubicBezTo>
                      <a:pt x="11382" y="9752"/>
                      <a:pt x="11626" y="9580"/>
                      <a:pt x="11924" y="9580"/>
                    </a:cubicBezTo>
                    <a:close/>
                    <a:moveTo>
                      <a:pt x="16969" y="9752"/>
                    </a:moveTo>
                    <a:lnTo>
                      <a:pt x="17587" y="10189"/>
                    </a:lnTo>
                    <a:lnTo>
                      <a:pt x="18208" y="9752"/>
                    </a:lnTo>
                    <a:lnTo>
                      <a:pt x="18598" y="10027"/>
                    </a:lnTo>
                    <a:lnTo>
                      <a:pt x="17979" y="10466"/>
                    </a:lnTo>
                    <a:lnTo>
                      <a:pt x="18598" y="10903"/>
                    </a:lnTo>
                    <a:lnTo>
                      <a:pt x="18199" y="11183"/>
                    </a:lnTo>
                    <a:lnTo>
                      <a:pt x="17580" y="10746"/>
                    </a:lnTo>
                    <a:lnTo>
                      <a:pt x="16961" y="11183"/>
                    </a:lnTo>
                    <a:lnTo>
                      <a:pt x="16572" y="10908"/>
                    </a:lnTo>
                    <a:lnTo>
                      <a:pt x="17191" y="10471"/>
                    </a:lnTo>
                    <a:lnTo>
                      <a:pt x="16572" y="10034"/>
                    </a:lnTo>
                    <a:lnTo>
                      <a:pt x="16969" y="9752"/>
                    </a:lnTo>
                    <a:close/>
                    <a:moveTo>
                      <a:pt x="2890" y="12437"/>
                    </a:moveTo>
                    <a:lnTo>
                      <a:pt x="5121" y="12437"/>
                    </a:lnTo>
                    <a:cubicBezTo>
                      <a:pt x="5419" y="12437"/>
                      <a:pt x="5663" y="12609"/>
                      <a:pt x="5663" y="12820"/>
                    </a:cubicBezTo>
                    <a:lnTo>
                      <a:pt x="5663" y="13834"/>
                    </a:lnTo>
                    <a:cubicBezTo>
                      <a:pt x="5663" y="14045"/>
                      <a:pt x="5419" y="14219"/>
                      <a:pt x="5121" y="14219"/>
                    </a:cubicBezTo>
                    <a:lnTo>
                      <a:pt x="2890" y="14219"/>
                    </a:lnTo>
                    <a:cubicBezTo>
                      <a:pt x="2592" y="14219"/>
                      <a:pt x="2348" y="14045"/>
                      <a:pt x="2348" y="13834"/>
                    </a:cubicBezTo>
                    <a:lnTo>
                      <a:pt x="2348" y="12820"/>
                    </a:lnTo>
                    <a:cubicBezTo>
                      <a:pt x="2348" y="12609"/>
                      <a:pt x="2592" y="12437"/>
                      <a:pt x="2890" y="12437"/>
                    </a:cubicBezTo>
                    <a:close/>
                    <a:moveTo>
                      <a:pt x="7400" y="12437"/>
                    </a:moveTo>
                    <a:lnTo>
                      <a:pt x="9669" y="12437"/>
                    </a:lnTo>
                    <a:cubicBezTo>
                      <a:pt x="9967" y="12437"/>
                      <a:pt x="10211" y="12609"/>
                      <a:pt x="10211" y="12820"/>
                    </a:cubicBezTo>
                    <a:lnTo>
                      <a:pt x="10211" y="13834"/>
                    </a:lnTo>
                    <a:cubicBezTo>
                      <a:pt x="10211" y="14045"/>
                      <a:pt x="9967" y="14219"/>
                      <a:pt x="9669" y="14219"/>
                    </a:cubicBezTo>
                    <a:lnTo>
                      <a:pt x="7400" y="14219"/>
                    </a:lnTo>
                    <a:cubicBezTo>
                      <a:pt x="7102" y="14219"/>
                      <a:pt x="6858" y="14045"/>
                      <a:pt x="6858" y="13834"/>
                    </a:cubicBezTo>
                    <a:lnTo>
                      <a:pt x="6858" y="12820"/>
                    </a:lnTo>
                    <a:cubicBezTo>
                      <a:pt x="6858" y="12609"/>
                      <a:pt x="7102" y="12437"/>
                      <a:pt x="7400" y="12437"/>
                    </a:cubicBezTo>
                    <a:close/>
                    <a:moveTo>
                      <a:pt x="11924" y="12437"/>
                    </a:moveTo>
                    <a:lnTo>
                      <a:pt x="14195" y="12437"/>
                    </a:lnTo>
                    <a:cubicBezTo>
                      <a:pt x="14493" y="12437"/>
                      <a:pt x="14738" y="12609"/>
                      <a:pt x="14738" y="12820"/>
                    </a:cubicBezTo>
                    <a:lnTo>
                      <a:pt x="14738" y="13834"/>
                    </a:lnTo>
                    <a:cubicBezTo>
                      <a:pt x="14738" y="14045"/>
                      <a:pt x="14493" y="14219"/>
                      <a:pt x="14195" y="14219"/>
                    </a:cubicBezTo>
                    <a:lnTo>
                      <a:pt x="11924" y="14219"/>
                    </a:lnTo>
                    <a:cubicBezTo>
                      <a:pt x="11626" y="14219"/>
                      <a:pt x="11382" y="14045"/>
                      <a:pt x="11382" y="13834"/>
                    </a:cubicBezTo>
                    <a:lnTo>
                      <a:pt x="11382" y="12820"/>
                    </a:lnTo>
                    <a:cubicBezTo>
                      <a:pt x="11382" y="12609"/>
                      <a:pt x="11626" y="12437"/>
                      <a:pt x="11924" y="12437"/>
                    </a:cubicBezTo>
                    <a:close/>
                    <a:moveTo>
                      <a:pt x="16426" y="13127"/>
                    </a:moveTo>
                    <a:lnTo>
                      <a:pt x="18734" y="13127"/>
                    </a:lnTo>
                    <a:lnTo>
                      <a:pt x="18734" y="13522"/>
                    </a:lnTo>
                    <a:lnTo>
                      <a:pt x="16426" y="13522"/>
                    </a:lnTo>
                    <a:lnTo>
                      <a:pt x="16426" y="13127"/>
                    </a:lnTo>
                    <a:close/>
                    <a:moveTo>
                      <a:pt x="2890" y="15292"/>
                    </a:moveTo>
                    <a:lnTo>
                      <a:pt x="5121" y="15292"/>
                    </a:lnTo>
                    <a:cubicBezTo>
                      <a:pt x="5419" y="15292"/>
                      <a:pt x="5663" y="15466"/>
                      <a:pt x="5663" y="15677"/>
                    </a:cubicBezTo>
                    <a:lnTo>
                      <a:pt x="5663" y="16691"/>
                    </a:lnTo>
                    <a:cubicBezTo>
                      <a:pt x="5663" y="16902"/>
                      <a:pt x="5419" y="17074"/>
                      <a:pt x="5121" y="17074"/>
                    </a:cubicBezTo>
                    <a:lnTo>
                      <a:pt x="2890" y="17074"/>
                    </a:lnTo>
                    <a:cubicBezTo>
                      <a:pt x="2592" y="17074"/>
                      <a:pt x="2348" y="16902"/>
                      <a:pt x="2348" y="16691"/>
                    </a:cubicBezTo>
                    <a:lnTo>
                      <a:pt x="2348" y="15677"/>
                    </a:lnTo>
                    <a:cubicBezTo>
                      <a:pt x="2348" y="15466"/>
                      <a:pt x="2592" y="15292"/>
                      <a:pt x="2890" y="15292"/>
                    </a:cubicBezTo>
                    <a:close/>
                    <a:moveTo>
                      <a:pt x="7400" y="15292"/>
                    </a:moveTo>
                    <a:lnTo>
                      <a:pt x="9669" y="15292"/>
                    </a:lnTo>
                    <a:cubicBezTo>
                      <a:pt x="9967" y="15292"/>
                      <a:pt x="10211" y="15466"/>
                      <a:pt x="10211" y="15677"/>
                    </a:cubicBezTo>
                    <a:lnTo>
                      <a:pt x="10211" y="16691"/>
                    </a:lnTo>
                    <a:cubicBezTo>
                      <a:pt x="10211" y="16902"/>
                      <a:pt x="9967" y="17074"/>
                      <a:pt x="9669" y="17074"/>
                    </a:cubicBezTo>
                    <a:lnTo>
                      <a:pt x="7400" y="17074"/>
                    </a:lnTo>
                    <a:cubicBezTo>
                      <a:pt x="7102" y="17074"/>
                      <a:pt x="6858" y="16902"/>
                      <a:pt x="6858" y="16691"/>
                    </a:cubicBezTo>
                    <a:lnTo>
                      <a:pt x="6858" y="15677"/>
                    </a:lnTo>
                    <a:cubicBezTo>
                      <a:pt x="6858" y="15466"/>
                      <a:pt x="7102" y="15292"/>
                      <a:pt x="7400" y="15292"/>
                    </a:cubicBezTo>
                    <a:close/>
                    <a:moveTo>
                      <a:pt x="11924" y="15292"/>
                    </a:moveTo>
                    <a:lnTo>
                      <a:pt x="14195" y="15292"/>
                    </a:lnTo>
                    <a:cubicBezTo>
                      <a:pt x="14493" y="15292"/>
                      <a:pt x="14738" y="15466"/>
                      <a:pt x="14738" y="15677"/>
                    </a:cubicBezTo>
                    <a:lnTo>
                      <a:pt x="14738" y="16691"/>
                    </a:lnTo>
                    <a:cubicBezTo>
                      <a:pt x="14738" y="16902"/>
                      <a:pt x="14493" y="17074"/>
                      <a:pt x="14195" y="17074"/>
                    </a:cubicBezTo>
                    <a:lnTo>
                      <a:pt x="11924" y="17074"/>
                    </a:lnTo>
                    <a:cubicBezTo>
                      <a:pt x="11626" y="17074"/>
                      <a:pt x="11382" y="16902"/>
                      <a:pt x="11382" y="16691"/>
                    </a:cubicBezTo>
                    <a:lnTo>
                      <a:pt x="11382" y="15677"/>
                    </a:lnTo>
                    <a:cubicBezTo>
                      <a:pt x="11382" y="15466"/>
                      <a:pt x="11626" y="15292"/>
                      <a:pt x="11924" y="15292"/>
                    </a:cubicBezTo>
                    <a:close/>
                    <a:moveTo>
                      <a:pt x="17305" y="15368"/>
                    </a:moveTo>
                    <a:lnTo>
                      <a:pt x="17864" y="15368"/>
                    </a:lnTo>
                    <a:lnTo>
                      <a:pt x="17864" y="15984"/>
                    </a:lnTo>
                    <a:lnTo>
                      <a:pt x="18734" y="15984"/>
                    </a:lnTo>
                    <a:lnTo>
                      <a:pt x="18734" y="16379"/>
                    </a:lnTo>
                    <a:lnTo>
                      <a:pt x="17864" y="16379"/>
                    </a:lnTo>
                    <a:lnTo>
                      <a:pt x="17864" y="17000"/>
                    </a:lnTo>
                    <a:lnTo>
                      <a:pt x="17305" y="17000"/>
                    </a:lnTo>
                    <a:lnTo>
                      <a:pt x="17305" y="16379"/>
                    </a:lnTo>
                    <a:lnTo>
                      <a:pt x="16433" y="16379"/>
                    </a:lnTo>
                    <a:lnTo>
                      <a:pt x="16433" y="15984"/>
                    </a:lnTo>
                    <a:lnTo>
                      <a:pt x="17305" y="15984"/>
                    </a:lnTo>
                    <a:lnTo>
                      <a:pt x="17305" y="15368"/>
                    </a:lnTo>
                    <a:close/>
                    <a:moveTo>
                      <a:pt x="2897" y="18144"/>
                    </a:moveTo>
                    <a:lnTo>
                      <a:pt x="9669" y="18144"/>
                    </a:lnTo>
                    <a:cubicBezTo>
                      <a:pt x="9967" y="18144"/>
                      <a:pt x="10211" y="18316"/>
                      <a:pt x="10211" y="18527"/>
                    </a:cubicBezTo>
                    <a:lnTo>
                      <a:pt x="10211" y="19543"/>
                    </a:lnTo>
                    <a:cubicBezTo>
                      <a:pt x="10211" y="19754"/>
                      <a:pt x="9967" y="19926"/>
                      <a:pt x="9669" y="19926"/>
                    </a:cubicBezTo>
                    <a:lnTo>
                      <a:pt x="2897" y="19926"/>
                    </a:lnTo>
                    <a:cubicBezTo>
                      <a:pt x="2599" y="19926"/>
                      <a:pt x="2355" y="19754"/>
                      <a:pt x="2355" y="19543"/>
                    </a:cubicBezTo>
                    <a:lnTo>
                      <a:pt x="2355" y="18527"/>
                    </a:lnTo>
                    <a:cubicBezTo>
                      <a:pt x="2355" y="18316"/>
                      <a:pt x="2599" y="18144"/>
                      <a:pt x="2897" y="18144"/>
                    </a:cubicBezTo>
                    <a:close/>
                    <a:moveTo>
                      <a:pt x="11924" y="18144"/>
                    </a:moveTo>
                    <a:lnTo>
                      <a:pt x="14195" y="18144"/>
                    </a:lnTo>
                    <a:cubicBezTo>
                      <a:pt x="14493" y="18144"/>
                      <a:pt x="14738" y="18316"/>
                      <a:pt x="14738" y="18527"/>
                    </a:cubicBezTo>
                    <a:lnTo>
                      <a:pt x="14738" y="19543"/>
                    </a:lnTo>
                    <a:cubicBezTo>
                      <a:pt x="14738" y="19754"/>
                      <a:pt x="14493" y="19926"/>
                      <a:pt x="14195" y="19926"/>
                    </a:cubicBezTo>
                    <a:lnTo>
                      <a:pt x="11924" y="19926"/>
                    </a:lnTo>
                    <a:cubicBezTo>
                      <a:pt x="11626" y="19926"/>
                      <a:pt x="11382" y="19754"/>
                      <a:pt x="11382" y="19543"/>
                    </a:cubicBezTo>
                    <a:lnTo>
                      <a:pt x="11382" y="18527"/>
                    </a:lnTo>
                    <a:cubicBezTo>
                      <a:pt x="11382" y="18316"/>
                      <a:pt x="11626" y="18144"/>
                      <a:pt x="11924" y="18144"/>
                    </a:cubicBezTo>
                    <a:close/>
                    <a:moveTo>
                      <a:pt x="16426" y="18517"/>
                    </a:moveTo>
                    <a:lnTo>
                      <a:pt x="18734" y="18517"/>
                    </a:lnTo>
                    <a:lnTo>
                      <a:pt x="18734" y="18910"/>
                    </a:lnTo>
                    <a:lnTo>
                      <a:pt x="16426" y="18910"/>
                    </a:lnTo>
                    <a:lnTo>
                      <a:pt x="16426" y="18517"/>
                    </a:lnTo>
                    <a:close/>
                    <a:moveTo>
                      <a:pt x="16426" y="19165"/>
                    </a:moveTo>
                    <a:lnTo>
                      <a:pt x="18734" y="19165"/>
                    </a:lnTo>
                    <a:lnTo>
                      <a:pt x="18734" y="19558"/>
                    </a:lnTo>
                    <a:lnTo>
                      <a:pt x="16426" y="19558"/>
                    </a:lnTo>
                    <a:lnTo>
                      <a:pt x="16426" y="19165"/>
                    </a:lnTo>
                    <a:close/>
                  </a:path>
                </a:pathLst>
              </a:custGeom>
              <a:solidFill>
                <a:schemeClr val="accent3">
                  <a:hueOff val="-616588"/>
                  <a:satOff val="-15819"/>
                  <a:lumOff val="-29181"/>
                </a:schemeClr>
              </a:solidFill>
              <a:ln w="12700" cap="flat">
                <a:noFill/>
                <a:miter lim="400000"/>
              </a:ln>
              <a:effectLst>
                <a:outerShdw sx="100000" sy="100000" kx="0" ky="0" algn="b" rotWithShape="0" blurRad="355600" dist="0" dir="0">
                  <a:srgbClr val="000000">
                    <a:alpha val="75000"/>
                  </a:srgbClr>
                </a:outerShdw>
              </a:effectLst>
            </p:spPr>
            <p:txBody>
              <a:bodyPr wrap="square" lIns="50800" tIns="50800" rIns="50800" bIns="50800" numCol="1" anchor="ctr">
                <a:noAutofit/>
              </a:bodyPr>
              <a:lstStyle/>
              <a:p>
                <a:pPr>
                  <a:defRPr>
                    <a:solidFill>
                      <a:srgbClr val="FFFFFF"/>
                    </a:solidFill>
                  </a:defRPr>
                </a:pPr>
              </a:p>
            </p:txBody>
          </p:sp>
          <p:sp>
            <p:nvSpPr>
              <p:cNvPr id="126" name="Ligne"/>
              <p:cNvSpPr/>
              <p:nvPr/>
            </p:nvSpPr>
            <p:spPr>
              <a:xfrm>
                <a:off x="0" y="140330"/>
                <a:ext cx="822436" cy="3634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863" y="19311"/>
                      <a:pt x="1925" y="17448"/>
                      <a:pt x="3119" y="16125"/>
                    </a:cubicBezTo>
                    <a:cubicBezTo>
                      <a:pt x="4370" y="14739"/>
                      <a:pt x="5739" y="13978"/>
                      <a:pt x="7131" y="13893"/>
                    </a:cubicBezTo>
                    <a:cubicBezTo>
                      <a:pt x="7783" y="13609"/>
                      <a:pt x="8455" y="14093"/>
                      <a:pt x="8914" y="15178"/>
                    </a:cubicBezTo>
                    <a:cubicBezTo>
                      <a:pt x="9502" y="16566"/>
                      <a:pt x="9643" y="18729"/>
                      <a:pt x="10338" y="19853"/>
                    </a:cubicBezTo>
                    <a:cubicBezTo>
                      <a:pt x="10767" y="20546"/>
                      <a:pt x="11323" y="20691"/>
                      <a:pt x="11811" y="20238"/>
                    </a:cubicBezTo>
                    <a:cubicBezTo>
                      <a:pt x="12218" y="19882"/>
                      <a:pt x="12581" y="19306"/>
                      <a:pt x="12868" y="18560"/>
                    </a:cubicBezTo>
                    <a:cubicBezTo>
                      <a:pt x="14618" y="14004"/>
                      <a:pt x="12945" y="6491"/>
                      <a:pt x="14719" y="2021"/>
                    </a:cubicBezTo>
                    <a:cubicBezTo>
                      <a:pt x="15202" y="802"/>
                      <a:pt x="15882" y="74"/>
                      <a:pt x="16605" y="0"/>
                    </a:cubicBezTo>
                    <a:cubicBezTo>
                      <a:pt x="17470" y="73"/>
                      <a:pt x="18332" y="270"/>
                      <a:pt x="19186" y="590"/>
                    </a:cubicBezTo>
                    <a:cubicBezTo>
                      <a:pt x="20001" y="895"/>
                      <a:pt x="20807" y="1312"/>
                      <a:pt x="21600" y="1839"/>
                    </a:cubicBezTo>
                  </a:path>
                </a:pathLst>
              </a:custGeom>
              <a:noFill/>
              <a:ln w="38100" cap="flat">
                <a:solidFill>
                  <a:schemeClr val="accent3">
                    <a:hueOff val="-616588"/>
                    <a:satOff val="-15819"/>
                    <a:lumOff val="-29181"/>
                  </a:schemeClr>
                </a:solidFill>
                <a:prstDash val="solid"/>
                <a:miter lim="400000"/>
              </a:ln>
              <a:effectLst/>
            </p:spPr>
            <p:txBody>
              <a:bodyPr wrap="square" lIns="50800" tIns="50800" rIns="50800" bIns="50800" numCol="1" anchor="ctr">
                <a:noAutofit/>
              </a:bodyPr>
              <a:lstStyle/>
              <a:p>
                <a:pPr>
                  <a:defRPr>
                    <a:solidFill>
                      <a:schemeClr val="accent3">
                        <a:hueOff val="-216589"/>
                        <a:satOff val="-8555"/>
                        <a:lumOff val="-17601"/>
                      </a:schemeClr>
                    </a:solidFill>
                  </a:defRPr>
                </a:pPr>
              </a:p>
            </p:txBody>
          </p:sp>
          <p:sp>
            <p:nvSpPr>
              <p:cNvPr id="127" name="Ligne"/>
              <p:cNvSpPr/>
              <p:nvPr/>
            </p:nvSpPr>
            <p:spPr>
              <a:xfrm>
                <a:off x="1055649" y="0"/>
                <a:ext cx="507958" cy="185097"/>
              </a:xfrm>
              <a:custGeom>
                <a:avLst/>
                <a:gdLst/>
                <a:ahLst/>
                <a:cxnLst>
                  <a:cxn ang="0">
                    <a:pos x="wd2" y="hd2"/>
                  </a:cxn>
                  <a:cxn ang="5400000">
                    <a:pos x="wd2" y="hd2"/>
                  </a:cxn>
                  <a:cxn ang="10800000">
                    <a:pos x="wd2" y="hd2"/>
                  </a:cxn>
                  <a:cxn ang="16200000">
                    <a:pos x="wd2" y="hd2"/>
                  </a:cxn>
                </a:cxnLst>
                <a:rect l="0" t="0" r="r" b="b"/>
                <a:pathLst>
                  <a:path w="21600" h="21393" fill="norm" stroke="1" extrusionOk="0">
                    <a:moveTo>
                      <a:pt x="0" y="21393"/>
                    </a:moveTo>
                    <a:cubicBezTo>
                      <a:pt x="1027" y="21364"/>
                      <a:pt x="2027" y="20477"/>
                      <a:pt x="2862" y="18850"/>
                    </a:cubicBezTo>
                    <a:cubicBezTo>
                      <a:pt x="4807" y="15062"/>
                      <a:pt x="5502" y="8178"/>
                      <a:pt x="7280" y="3943"/>
                    </a:cubicBezTo>
                    <a:cubicBezTo>
                      <a:pt x="8432" y="1200"/>
                      <a:pt x="9931" y="-207"/>
                      <a:pt x="11462" y="25"/>
                    </a:cubicBezTo>
                    <a:cubicBezTo>
                      <a:pt x="12455" y="-119"/>
                      <a:pt x="13435" y="689"/>
                      <a:pt x="14230" y="2312"/>
                    </a:cubicBezTo>
                    <a:cubicBezTo>
                      <a:pt x="15560" y="5026"/>
                      <a:pt x="16160" y="9476"/>
                      <a:pt x="17227" y="12831"/>
                    </a:cubicBezTo>
                    <a:cubicBezTo>
                      <a:pt x="18340" y="16329"/>
                      <a:pt x="19903" y="18548"/>
                      <a:pt x="21600" y="19021"/>
                    </a:cubicBezTo>
                  </a:path>
                </a:pathLst>
              </a:custGeom>
              <a:noFill/>
              <a:ln w="38100" cap="flat">
                <a:solidFill>
                  <a:schemeClr val="accent3">
                    <a:hueOff val="-616588"/>
                    <a:satOff val="-15819"/>
                    <a:lumOff val="-29181"/>
                  </a:schemeClr>
                </a:solidFill>
                <a:prstDash val="solid"/>
                <a:miter lim="400000"/>
              </a:ln>
              <a:effectLst/>
            </p:spPr>
            <p:txBody>
              <a:bodyPr wrap="square" lIns="50800" tIns="50800" rIns="50800" bIns="50800" numCol="1" anchor="ctr">
                <a:noAutofit/>
              </a:bodyPr>
              <a:lstStyle/>
              <a:p>
                <a:pPr/>
              </a:p>
            </p:txBody>
          </p:sp>
          <p:sp>
            <p:nvSpPr>
              <p:cNvPr id="128" name="Ligne"/>
              <p:cNvSpPr/>
              <p:nvPr/>
            </p:nvSpPr>
            <p:spPr>
              <a:xfrm>
                <a:off x="1765313" y="74111"/>
                <a:ext cx="678542" cy="485694"/>
              </a:xfrm>
              <a:custGeom>
                <a:avLst/>
                <a:gdLst/>
                <a:ahLst/>
                <a:cxnLst>
                  <a:cxn ang="0">
                    <a:pos x="wd2" y="hd2"/>
                  </a:cxn>
                  <a:cxn ang="5400000">
                    <a:pos x="wd2" y="hd2"/>
                  </a:cxn>
                  <a:cxn ang="10800000">
                    <a:pos x="wd2" y="hd2"/>
                  </a:cxn>
                  <a:cxn ang="16200000">
                    <a:pos x="wd2" y="hd2"/>
                  </a:cxn>
                </a:cxnLst>
                <a:rect l="0" t="0" r="r" b="b"/>
                <a:pathLst>
                  <a:path w="21548" h="19263" fill="norm" stroke="1" extrusionOk="0">
                    <a:moveTo>
                      <a:pt x="0" y="3631"/>
                    </a:moveTo>
                    <a:cubicBezTo>
                      <a:pt x="858" y="942"/>
                      <a:pt x="3181" y="-535"/>
                      <a:pt x="5428" y="180"/>
                    </a:cubicBezTo>
                    <a:cubicBezTo>
                      <a:pt x="5910" y="333"/>
                      <a:pt x="6367" y="591"/>
                      <a:pt x="6777" y="942"/>
                    </a:cubicBezTo>
                    <a:cubicBezTo>
                      <a:pt x="7114" y="1269"/>
                      <a:pt x="7409" y="1660"/>
                      <a:pt x="7650" y="2100"/>
                    </a:cubicBezTo>
                    <a:cubicBezTo>
                      <a:pt x="7984" y="2709"/>
                      <a:pt x="8209" y="3400"/>
                      <a:pt x="8522" y="4027"/>
                    </a:cubicBezTo>
                    <a:cubicBezTo>
                      <a:pt x="8787" y="4557"/>
                      <a:pt x="9112" y="5036"/>
                      <a:pt x="9487" y="5449"/>
                    </a:cubicBezTo>
                    <a:cubicBezTo>
                      <a:pt x="9870" y="5821"/>
                      <a:pt x="10323" y="6063"/>
                      <a:pt x="10802" y="6152"/>
                    </a:cubicBezTo>
                    <a:cubicBezTo>
                      <a:pt x="14266" y="6792"/>
                      <a:pt x="19462" y="-2337"/>
                      <a:pt x="21432" y="4265"/>
                    </a:cubicBezTo>
                    <a:cubicBezTo>
                      <a:pt x="21600" y="4828"/>
                      <a:pt x="21584" y="5451"/>
                      <a:pt x="21388" y="6000"/>
                    </a:cubicBezTo>
                    <a:cubicBezTo>
                      <a:pt x="20784" y="7077"/>
                      <a:pt x="19970" y="7944"/>
                      <a:pt x="19022" y="8518"/>
                    </a:cubicBezTo>
                    <a:cubicBezTo>
                      <a:pt x="16823" y="9849"/>
                      <a:pt x="13784" y="10151"/>
                      <a:pt x="13397" y="13199"/>
                    </a:cubicBezTo>
                    <a:cubicBezTo>
                      <a:pt x="13285" y="14087"/>
                      <a:pt x="13510" y="14990"/>
                      <a:pt x="14006" y="15641"/>
                    </a:cubicBezTo>
                    <a:cubicBezTo>
                      <a:pt x="14681" y="16374"/>
                      <a:pt x="15417" y="17016"/>
                      <a:pt x="16200" y="17554"/>
                    </a:cubicBezTo>
                    <a:cubicBezTo>
                      <a:pt x="17414" y="18387"/>
                      <a:pt x="18730" y="18965"/>
                      <a:pt x="20095" y="19263"/>
                    </a:cubicBezTo>
                  </a:path>
                </a:pathLst>
              </a:custGeom>
              <a:noFill/>
              <a:ln w="38100" cap="flat">
                <a:solidFill>
                  <a:schemeClr val="accent3">
                    <a:hueOff val="-616588"/>
                    <a:satOff val="-15819"/>
                    <a:lumOff val="-29181"/>
                  </a:schemeClr>
                </a:solidFill>
                <a:prstDash val="solid"/>
                <a:miter lim="400000"/>
              </a:ln>
              <a:effectLst/>
            </p:spPr>
            <p:txBody>
              <a:bodyPr wrap="square" lIns="50800" tIns="50800" rIns="50800" bIns="50800" numCol="1" anchor="ctr">
                <a:noAutofit/>
              </a:bodyPr>
              <a:lstStyle/>
              <a:p>
                <a:pPr/>
              </a:p>
            </p:txBody>
          </p:sp>
        </p:grpSp>
        <p:grpSp>
          <p:nvGrpSpPr>
            <p:cNvPr id="137" name="Groupe"/>
            <p:cNvGrpSpPr/>
            <p:nvPr/>
          </p:nvGrpSpPr>
          <p:grpSpPr>
            <a:xfrm>
              <a:off x="542744" y="1038323"/>
              <a:ext cx="2443855" cy="584943"/>
              <a:chOff x="0" y="0"/>
              <a:chExt cx="2443854" cy="584942"/>
            </a:xfrm>
          </p:grpSpPr>
          <p:sp>
            <p:nvSpPr>
              <p:cNvPr id="130" name="Ordinateur"/>
              <p:cNvSpPr/>
              <p:nvPr/>
            </p:nvSpPr>
            <p:spPr>
              <a:xfrm>
                <a:off x="1098463" y="209936"/>
                <a:ext cx="258849" cy="208887"/>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solidFill>
                <a:schemeClr val="accent6">
                  <a:hueOff val="106404"/>
                  <a:satOff val="-20020"/>
                  <a:lumOff val="-16845"/>
                </a:schemeClr>
              </a:solidFill>
              <a:ln w="12700" cap="flat">
                <a:noFill/>
                <a:miter lim="400000"/>
              </a:ln>
              <a:effectLst>
                <a:outerShdw sx="100000" sy="100000" kx="0" ky="0" algn="b" rotWithShape="0" blurRad="355600" dist="0" dir="0">
                  <a:srgbClr val="000000">
                    <a:alpha val="75000"/>
                  </a:srgbClr>
                </a:outerShdw>
              </a:effectLst>
            </p:spPr>
            <p:txBody>
              <a:bodyPr wrap="square" lIns="50800" tIns="50800" rIns="50800" bIns="50800" numCol="1" anchor="ctr">
                <a:noAutofit/>
              </a:bodyPr>
              <a:lstStyle/>
              <a:p>
                <a:pPr>
                  <a:defRPr>
                    <a:solidFill>
                      <a:srgbClr val="FFFFFF"/>
                    </a:solidFill>
                  </a:defRPr>
                </a:pPr>
              </a:p>
            </p:txBody>
          </p:sp>
          <p:sp>
            <p:nvSpPr>
              <p:cNvPr id="131" name="Monde"/>
              <p:cNvSpPr/>
              <p:nvPr/>
            </p:nvSpPr>
            <p:spPr>
              <a:xfrm>
                <a:off x="399865" y="190217"/>
                <a:ext cx="248325" cy="2483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45" y="0"/>
                      <a:pt x="0" y="4845"/>
                      <a:pt x="0" y="10800"/>
                    </a:cubicBezTo>
                    <a:cubicBezTo>
                      <a:pt x="0" y="16755"/>
                      <a:pt x="4845" y="21600"/>
                      <a:pt x="10800" y="21600"/>
                    </a:cubicBezTo>
                    <a:cubicBezTo>
                      <a:pt x="16755" y="21600"/>
                      <a:pt x="21600" y="16755"/>
                      <a:pt x="21600" y="10800"/>
                    </a:cubicBezTo>
                    <a:cubicBezTo>
                      <a:pt x="21600" y="4845"/>
                      <a:pt x="16755" y="0"/>
                      <a:pt x="10800" y="0"/>
                    </a:cubicBezTo>
                    <a:close/>
                    <a:moveTo>
                      <a:pt x="11993" y="938"/>
                    </a:moveTo>
                    <a:cubicBezTo>
                      <a:pt x="14122" y="1194"/>
                      <a:pt x="16044" y="2125"/>
                      <a:pt x="17542" y="3512"/>
                    </a:cubicBezTo>
                    <a:cubicBezTo>
                      <a:pt x="16898" y="4108"/>
                      <a:pt x="16188" y="4611"/>
                      <a:pt x="15429" y="5012"/>
                    </a:cubicBezTo>
                    <a:cubicBezTo>
                      <a:pt x="15343" y="4850"/>
                      <a:pt x="15255" y="4689"/>
                      <a:pt x="15162" y="4531"/>
                    </a:cubicBezTo>
                    <a:cubicBezTo>
                      <a:pt x="14347" y="3140"/>
                      <a:pt x="13267" y="1918"/>
                      <a:pt x="11993" y="938"/>
                    </a:cubicBezTo>
                    <a:close/>
                    <a:moveTo>
                      <a:pt x="9560" y="943"/>
                    </a:moveTo>
                    <a:cubicBezTo>
                      <a:pt x="8289" y="1922"/>
                      <a:pt x="7211" y="3142"/>
                      <a:pt x="6397" y="4531"/>
                    </a:cubicBezTo>
                    <a:cubicBezTo>
                      <a:pt x="6308" y="4684"/>
                      <a:pt x="6222" y="4839"/>
                      <a:pt x="6139" y="4995"/>
                    </a:cubicBezTo>
                    <a:cubicBezTo>
                      <a:pt x="5392" y="4597"/>
                      <a:pt x="4693" y="4100"/>
                      <a:pt x="4058" y="3512"/>
                    </a:cubicBezTo>
                    <a:cubicBezTo>
                      <a:pt x="5545" y="2136"/>
                      <a:pt x="7450" y="1207"/>
                      <a:pt x="9560" y="943"/>
                    </a:cubicBezTo>
                    <a:close/>
                    <a:moveTo>
                      <a:pt x="10366" y="1421"/>
                    </a:moveTo>
                    <a:lnTo>
                      <a:pt x="10366" y="6141"/>
                    </a:lnTo>
                    <a:cubicBezTo>
                      <a:pt x="9165" y="6090"/>
                      <a:pt x="8002" y="5827"/>
                      <a:pt x="6920" y="5368"/>
                    </a:cubicBezTo>
                    <a:cubicBezTo>
                      <a:pt x="6992" y="5234"/>
                      <a:pt x="7066" y="5100"/>
                      <a:pt x="7143" y="4968"/>
                    </a:cubicBezTo>
                    <a:cubicBezTo>
                      <a:pt x="7960" y="3575"/>
                      <a:pt x="9062" y="2365"/>
                      <a:pt x="10366" y="1421"/>
                    </a:cubicBezTo>
                    <a:close/>
                    <a:moveTo>
                      <a:pt x="11234" y="1451"/>
                    </a:moveTo>
                    <a:cubicBezTo>
                      <a:pt x="12520" y="2391"/>
                      <a:pt x="13607" y="3589"/>
                      <a:pt x="14415" y="4968"/>
                    </a:cubicBezTo>
                    <a:cubicBezTo>
                      <a:pt x="14495" y="5104"/>
                      <a:pt x="14572" y="5244"/>
                      <a:pt x="14646" y="5383"/>
                    </a:cubicBezTo>
                    <a:cubicBezTo>
                      <a:pt x="13574" y="5833"/>
                      <a:pt x="12424" y="6090"/>
                      <a:pt x="11234" y="6141"/>
                    </a:cubicBezTo>
                    <a:lnTo>
                      <a:pt x="11234" y="1451"/>
                    </a:lnTo>
                    <a:close/>
                    <a:moveTo>
                      <a:pt x="3448" y="4128"/>
                    </a:moveTo>
                    <a:cubicBezTo>
                      <a:pt x="4152" y="4783"/>
                      <a:pt x="4928" y="5335"/>
                      <a:pt x="5759" y="5775"/>
                    </a:cubicBezTo>
                    <a:cubicBezTo>
                      <a:pt x="5120" y="7219"/>
                      <a:pt x="4759" y="8779"/>
                      <a:pt x="4701" y="10368"/>
                    </a:cubicBezTo>
                    <a:lnTo>
                      <a:pt x="876" y="10368"/>
                    </a:lnTo>
                    <a:cubicBezTo>
                      <a:pt x="979" y="7972"/>
                      <a:pt x="1935" y="5793"/>
                      <a:pt x="3448" y="4128"/>
                    </a:cubicBezTo>
                    <a:close/>
                    <a:moveTo>
                      <a:pt x="18152" y="4128"/>
                    </a:moveTo>
                    <a:cubicBezTo>
                      <a:pt x="19665" y="5793"/>
                      <a:pt x="20621" y="7972"/>
                      <a:pt x="20724" y="10368"/>
                    </a:cubicBezTo>
                    <a:lnTo>
                      <a:pt x="16858" y="10368"/>
                    </a:lnTo>
                    <a:cubicBezTo>
                      <a:pt x="16800" y="8785"/>
                      <a:pt x="16441" y="7231"/>
                      <a:pt x="15807" y="5792"/>
                    </a:cubicBezTo>
                    <a:cubicBezTo>
                      <a:pt x="16650" y="5349"/>
                      <a:pt x="17439" y="4792"/>
                      <a:pt x="18152" y="4128"/>
                    </a:cubicBezTo>
                    <a:close/>
                    <a:moveTo>
                      <a:pt x="6541" y="6148"/>
                    </a:moveTo>
                    <a:cubicBezTo>
                      <a:pt x="7739" y="6662"/>
                      <a:pt x="9031" y="6956"/>
                      <a:pt x="10366" y="7008"/>
                    </a:cubicBezTo>
                    <a:lnTo>
                      <a:pt x="10366" y="10368"/>
                    </a:lnTo>
                    <a:lnTo>
                      <a:pt x="5569" y="10368"/>
                    </a:lnTo>
                    <a:cubicBezTo>
                      <a:pt x="5626" y="8908"/>
                      <a:pt x="5956" y="7475"/>
                      <a:pt x="6541" y="6148"/>
                    </a:cubicBezTo>
                    <a:close/>
                    <a:moveTo>
                      <a:pt x="15024" y="6163"/>
                    </a:moveTo>
                    <a:cubicBezTo>
                      <a:pt x="15604" y="7486"/>
                      <a:pt x="15934" y="8914"/>
                      <a:pt x="15991" y="10368"/>
                    </a:cubicBezTo>
                    <a:lnTo>
                      <a:pt x="11234" y="10368"/>
                    </a:lnTo>
                    <a:lnTo>
                      <a:pt x="11234" y="7008"/>
                    </a:lnTo>
                    <a:cubicBezTo>
                      <a:pt x="12557" y="6956"/>
                      <a:pt x="13835" y="6668"/>
                      <a:pt x="15024" y="6163"/>
                    </a:cubicBezTo>
                    <a:close/>
                    <a:moveTo>
                      <a:pt x="876" y="11234"/>
                    </a:moveTo>
                    <a:lnTo>
                      <a:pt x="4700" y="11234"/>
                    </a:lnTo>
                    <a:cubicBezTo>
                      <a:pt x="4753" y="12849"/>
                      <a:pt x="5119" y="14437"/>
                      <a:pt x="5773" y="15903"/>
                    </a:cubicBezTo>
                    <a:cubicBezTo>
                      <a:pt x="4953" y="16335"/>
                      <a:pt x="4185" y="16876"/>
                      <a:pt x="3488" y="17518"/>
                    </a:cubicBezTo>
                    <a:cubicBezTo>
                      <a:pt x="1952" y="15847"/>
                      <a:pt x="980" y="13652"/>
                      <a:pt x="876" y="11234"/>
                    </a:cubicBezTo>
                    <a:close/>
                    <a:moveTo>
                      <a:pt x="5567" y="11234"/>
                    </a:moveTo>
                    <a:lnTo>
                      <a:pt x="10366" y="11234"/>
                    </a:lnTo>
                    <a:lnTo>
                      <a:pt x="10366" y="14676"/>
                    </a:lnTo>
                    <a:cubicBezTo>
                      <a:pt x="9036" y="14728"/>
                      <a:pt x="7749" y="15021"/>
                      <a:pt x="6554" y="15532"/>
                    </a:cubicBezTo>
                    <a:cubicBezTo>
                      <a:pt x="5955" y="14182"/>
                      <a:pt x="5619" y="12720"/>
                      <a:pt x="5567" y="11234"/>
                    </a:cubicBezTo>
                    <a:close/>
                    <a:moveTo>
                      <a:pt x="11234" y="11234"/>
                    </a:moveTo>
                    <a:lnTo>
                      <a:pt x="15992" y="11234"/>
                    </a:lnTo>
                    <a:cubicBezTo>
                      <a:pt x="15940" y="12714"/>
                      <a:pt x="15605" y="14169"/>
                      <a:pt x="15010" y="15515"/>
                    </a:cubicBezTo>
                    <a:cubicBezTo>
                      <a:pt x="13825" y="15013"/>
                      <a:pt x="12552" y="14728"/>
                      <a:pt x="11234" y="14676"/>
                    </a:cubicBezTo>
                    <a:lnTo>
                      <a:pt x="11234" y="11234"/>
                    </a:lnTo>
                    <a:close/>
                    <a:moveTo>
                      <a:pt x="16860" y="11234"/>
                    </a:moveTo>
                    <a:lnTo>
                      <a:pt x="20724" y="11234"/>
                    </a:lnTo>
                    <a:cubicBezTo>
                      <a:pt x="20620" y="13652"/>
                      <a:pt x="19648" y="15847"/>
                      <a:pt x="18112" y="17518"/>
                    </a:cubicBezTo>
                    <a:cubicBezTo>
                      <a:pt x="17406" y="16867"/>
                      <a:pt x="16627" y="16321"/>
                      <a:pt x="15795" y="15886"/>
                    </a:cubicBezTo>
                    <a:cubicBezTo>
                      <a:pt x="16444" y="14425"/>
                      <a:pt x="16807" y="12842"/>
                      <a:pt x="16860" y="11234"/>
                    </a:cubicBezTo>
                    <a:close/>
                    <a:moveTo>
                      <a:pt x="10366" y="15544"/>
                    </a:moveTo>
                    <a:lnTo>
                      <a:pt x="10366" y="20226"/>
                    </a:lnTo>
                    <a:cubicBezTo>
                      <a:pt x="9026" y="19256"/>
                      <a:pt x="7899" y="18005"/>
                      <a:pt x="7077" y="16566"/>
                    </a:cubicBezTo>
                    <a:cubicBezTo>
                      <a:pt x="7029" y="16481"/>
                      <a:pt x="6982" y="16396"/>
                      <a:pt x="6936" y="16310"/>
                    </a:cubicBezTo>
                    <a:cubicBezTo>
                      <a:pt x="8013" y="15855"/>
                      <a:pt x="9170" y="15594"/>
                      <a:pt x="10366" y="15544"/>
                    </a:cubicBezTo>
                    <a:close/>
                    <a:moveTo>
                      <a:pt x="11234" y="15544"/>
                    </a:moveTo>
                    <a:cubicBezTo>
                      <a:pt x="12418" y="15594"/>
                      <a:pt x="13563" y="15849"/>
                      <a:pt x="14631" y="16295"/>
                    </a:cubicBezTo>
                    <a:cubicBezTo>
                      <a:pt x="14582" y="16386"/>
                      <a:pt x="14532" y="16476"/>
                      <a:pt x="14480" y="16566"/>
                    </a:cubicBezTo>
                    <a:cubicBezTo>
                      <a:pt x="13667" y="17990"/>
                      <a:pt x="12556" y="19230"/>
                      <a:pt x="11234" y="20196"/>
                    </a:cubicBezTo>
                    <a:lnTo>
                      <a:pt x="11234" y="15544"/>
                    </a:lnTo>
                    <a:close/>
                    <a:moveTo>
                      <a:pt x="15415" y="16666"/>
                    </a:moveTo>
                    <a:cubicBezTo>
                      <a:pt x="16162" y="17059"/>
                      <a:pt x="16861" y="17548"/>
                      <a:pt x="17498" y="18130"/>
                    </a:cubicBezTo>
                    <a:cubicBezTo>
                      <a:pt x="16023" y="19479"/>
                      <a:pt x="14143" y="20390"/>
                      <a:pt x="12062" y="20655"/>
                    </a:cubicBezTo>
                    <a:cubicBezTo>
                      <a:pt x="13343" y="19655"/>
                      <a:pt x="14426" y="18410"/>
                      <a:pt x="15233" y="16996"/>
                    </a:cubicBezTo>
                    <a:cubicBezTo>
                      <a:pt x="15295" y="16887"/>
                      <a:pt x="15356" y="16777"/>
                      <a:pt x="15415" y="16666"/>
                    </a:cubicBezTo>
                    <a:close/>
                    <a:moveTo>
                      <a:pt x="6153" y="16683"/>
                    </a:moveTo>
                    <a:cubicBezTo>
                      <a:pt x="6209" y="16788"/>
                      <a:pt x="6267" y="16893"/>
                      <a:pt x="6326" y="16996"/>
                    </a:cubicBezTo>
                    <a:cubicBezTo>
                      <a:pt x="7132" y="18407"/>
                      <a:pt x="8212" y="19649"/>
                      <a:pt x="9489" y="20648"/>
                    </a:cubicBezTo>
                    <a:cubicBezTo>
                      <a:pt x="7428" y="20375"/>
                      <a:pt x="5565" y="19468"/>
                      <a:pt x="4102" y="18130"/>
                    </a:cubicBezTo>
                    <a:cubicBezTo>
                      <a:pt x="4730" y="17557"/>
                      <a:pt x="5418" y="17073"/>
                      <a:pt x="6153" y="16683"/>
                    </a:cubicBezTo>
                    <a:close/>
                  </a:path>
                </a:pathLst>
              </a:custGeom>
              <a:solidFill>
                <a:schemeClr val="accent6">
                  <a:hueOff val="106404"/>
                  <a:satOff val="-20020"/>
                  <a:lumOff val="-16845"/>
                </a:schemeClr>
              </a:solidFill>
              <a:ln w="12700" cap="flat">
                <a:noFill/>
                <a:miter lim="400000"/>
              </a:ln>
              <a:effectLst>
                <a:outerShdw sx="100000" sy="100000" kx="0" ky="0" algn="b" rotWithShape="0" blurRad="355600" dist="0" dir="0">
                  <a:srgbClr val="000000">
                    <a:alpha val="75000"/>
                  </a:srgbClr>
                </a:outerShdw>
              </a:effectLst>
            </p:spPr>
            <p:txBody>
              <a:bodyPr wrap="square" lIns="50800" tIns="50800" rIns="50800" bIns="50800" numCol="1" anchor="ctr">
                <a:noAutofit/>
              </a:bodyPr>
              <a:lstStyle/>
              <a:p>
                <a:pPr>
                  <a:defRPr>
                    <a:solidFill>
                      <a:srgbClr val="FFFFFF"/>
                    </a:solidFill>
                  </a:defRPr>
                </a:pPr>
              </a:p>
            </p:txBody>
          </p:sp>
          <p:sp>
            <p:nvSpPr>
              <p:cNvPr id="132" name="Coffre-fort"/>
              <p:cNvSpPr/>
              <p:nvPr/>
            </p:nvSpPr>
            <p:spPr>
              <a:xfrm>
                <a:off x="1856541" y="190184"/>
                <a:ext cx="248325" cy="248422"/>
              </a:xfrm>
              <a:custGeom>
                <a:avLst/>
                <a:gdLst/>
                <a:ahLst/>
                <a:cxnLst>
                  <a:cxn ang="0">
                    <a:pos x="wd2" y="hd2"/>
                  </a:cxn>
                  <a:cxn ang="5400000">
                    <a:pos x="wd2" y="hd2"/>
                  </a:cxn>
                  <a:cxn ang="10800000">
                    <a:pos x="wd2" y="hd2"/>
                  </a:cxn>
                  <a:cxn ang="16200000">
                    <a:pos x="wd2" y="hd2"/>
                  </a:cxn>
                </a:cxnLst>
                <a:rect l="0" t="0" r="r" b="b"/>
                <a:pathLst>
                  <a:path w="21598" h="21600" fill="norm" stroke="1" extrusionOk="0">
                    <a:moveTo>
                      <a:pt x="1739" y="0"/>
                    </a:moveTo>
                    <a:cubicBezTo>
                      <a:pt x="798" y="0"/>
                      <a:pt x="2" y="777"/>
                      <a:pt x="0" y="1696"/>
                    </a:cubicBezTo>
                    <a:lnTo>
                      <a:pt x="0" y="3247"/>
                    </a:lnTo>
                    <a:lnTo>
                      <a:pt x="4396" y="3247"/>
                    </a:lnTo>
                    <a:lnTo>
                      <a:pt x="4384" y="6208"/>
                    </a:lnTo>
                    <a:lnTo>
                      <a:pt x="0" y="6208"/>
                    </a:lnTo>
                    <a:lnTo>
                      <a:pt x="0" y="15128"/>
                    </a:lnTo>
                    <a:lnTo>
                      <a:pt x="4396" y="15128"/>
                    </a:lnTo>
                    <a:lnTo>
                      <a:pt x="4384" y="18090"/>
                    </a:lnTo>
                    <a:lnTo>
                      <a:pt x="0" y="18090"/>
                    </a:lnTo>
                    <a:lnTo>
                      <a:pt x="0" y="19896"/>
                    </a:lnTo>
                    <a:cubicBezTo>
                      <a:pt x="-1" y="20351"/>
                      <a:pt x="175" y="20779"/>
                      <a:pt x="496" y="21100"/>
                    </a:cubicBezTo>
                    <a:cubicBezTo>
                      <a:pt x="817" y="21422"/>
                      <a:pt x="1245" y="21600"/>
                      <a:pt x="1700" y="21600"/>
                    </a:cubicBezTo>
                    <a:lnTo>
                      <a:pt x="19858" y="21600"/>
                    </a:lnTo>
                    <a:cubicBezTo>
                      <a:pt x="20793" y="21600"/>
                      <a:pt x="21556" y="20839"/>
                      <a:pt x="21558" y="19904"/>
                    </a:cubicBezTo>
                    <a:lnTo>
                      <a:pt x="21598" y="1703"/>
                    </a:lnTo>
                    <a:cubicBezTo>
                      <a:pt x="21599" y="1248"/>
                      <a:pt x="21423" y="821"/>
                      <a:pt x="21102" y="500"/>
                    </a:cubicBezTo>
                    <a:cubicBezTo>
                      <a:pt x="20781" y="178"/>
                      <a:pt x="20353" y="0"/>
                      <a:pt x="19898" y="0"/>
                    </a:cubicBezTo>
                    <a:lnTo>
                      <a:pt x="1739" y="0"/>
                    </a:lnTo>
                    <a:close/>
                    <a:moveTo>
                      <a:pt x="8" y="3711"/>
                    </a:moveTo>
                    <a:lnTo>
                      <a:pt x="0" y="5746"/>
                    </a:lnTo>
                    <a:lnTo>
                      <a:pt x="3921" y="5746"/>
                    </a:lnTo>
                    <a:lnTo>
                      <a:pt x="3930" y="3711"/>
                    </a:lnTo>
                    <a:lnTo>
                      <a:pt x="8" y="3711"/>
                    </a:lnTo>
                    <a:close/>
                    <a:moveTo>
                      <a:pt x="5781" y="7462"/>
                    </a:moveTo>
                    <a:lnTo>
                      <a:pt x="8200" y="8517"/>
                    </a:lnTo>
                    <a:cubicBezTo>
                      <a:pt x="7906" y="8867"/>
                      <a:pt x="7679" y="9277"/>
                      <a:pt x="7542" y="9725"/>
                    </a:cubicBezTo>
                    <a:lnTo>
                      <a:pt x="5305" y="8240"/>
                    </a:lnTo>
                    <a:lnTo>
                      <a:pt x="5781" y="7462"/>
                    </a:lnTo>
                    <a:close/>
                    <a:moveTo>
                      <a:pt x="15894" y="7462"/>
                    </a:moveTo>
                    <a:lnTo>
                      <a:pt x="16370" y="8240"/>
                    </a:lnTo>
                    <a:lnTo>
                      <a:pt x="14134" y="9725"/>
                    </a:lnTo>
                    <a:cubicBezTo>
                      <a:pt x="13997" y="9277"/>
                      <a:pt x="13770" y="8867"/>
                      <a:pt x="13475" y="8517"/>
                    </a:cubicBezTo>
                    <a:lnTo>
                      <a:pt x="15894" y="7462"/>
                    </a:lnTo>
                    <a:close/>
                    <a:moveTo>
                      <a:pt x="10837" y="7795"/>
                    </a:moveTo>
                    <a:cubicBezTo>
                      <a:pt x="12458" y="7795"/>
                      <a:pt x="13772" y="9109"/>
                      <a:pt x="13772" y="10729"/>
                    </a:cubicBezTo>
                    <a:cubicBezTo>
                      <a:pt x="13772" y="12349"/>
                      <a:pt x="12458" y="13662"/>
                      <a:pt x="10837" y="13662"/>
                    </a:cubicBezTo>
                    <a:cubicBezTo>
                      <a:pt x="9216" y="13662"/>
                      <a:pt x="7903" y="12349"/>
                      <a:pt x="7903" y="10729"/>
                    </a:cubicBezTo>
                    <a:cubicBezTo>
                      <a:pt x="7903" y="9109"/>
                      <a:pt x="9216" y="7795"/>
                      <a:pt x="10837" y="7795"/>
                    </a:cubicBezTo>
                    <a:close/>
                    <a:moveTo>
                      <a:pt x="10837" y="9072"/>
                    </a:moveTo>
                    <a:cubicBezTo>
                      <a:pt x="9923" y="9072"/>
                      <a:pt x="9179" y="9815"/>
                      <a:pt x="9179" y="10729"/>
                    </a:cubicBezTo>
                    <a:cubicBezTo>
                      <a:pt x="9179" y="11643"/>
                      <a:pt x="9923" y="12386"/>
                      <a:pt x="10837" y="12386"/>
                    </a:cubicBezTo>
                    <a:cubicBezTo>
                      <a:pt x="11751" y="12386"/>
                      <a:pt x="12495" y="11643"/>
                      <a:pt x="12495" y="10729"/>
                    </a:cubicBezTo>
                    <a:cubicBezTo>
                      <a:pt x="12495" y="9815"/>
                      <a:pt x="11751" y="9072"/>
                      <a:pt x="10837" y="9072"/>
                    </a:cubicBezTo>
                    <a:close/>
                    <a:moveTo>
                      <a:pt x="10837" y="9585"/>
                    </a:moveTo>
                    <a:cubicBezTo>
                      <a:pt x="11468" y="9585"/>
                      <a:pt x="11982" y="10098"/>
                      <a:pt x="11982" y="10729"/>
                    </a:cubicBezTo>
                    <a:cubicBezTo>
                      <a:pt x="11982" y="11360"/>
                      <a:pt x="11468" y="11873"/>
                      <a:pt x="10837" y="11873"/>
                    </a:cubicBezTo>
                    <a:cubicBezTo>
                      <a:pt x="10206" y="11873"/>
                      <a:pt x="9693" y="11360"/>
                      <a:pt x="9693" y="10729"/>
                    </a:cubicBezTo>
                    <a:cubicBezTo>
                      <a:pt x="9693" y="10098"/>
                      <a:pt x="10206" y="9585"/>
                      <a:pt x="10837" y="9585"/>
                    </a:cubicBezTo>
                    <a:close/>
                    <a:moveTo>
                      <a:pt x="10131" y="14099"/>
                    </a:moveTo>
                    <a:cubicBezTo>
                      <a:pt x="10359" y="14147"/>
                      <a:pt x="10595" y="14173"/>
                      <a:pt x="10837" y="14173"/>
                    </a:cubicBezTo>
                    <a:cubicBezTo>
                      <a:pt x="11079" y="14173"/>
                      <a:pt x="11315" y="14147"/>
                      <a:pt x="11543" y="14099"/>
                    </a:cubicBezTo>
                    <a:lnTo>
                      <a:pt x="11313" y="16489"/>
                    </a:lnTo>
                    <a:lnTo>
                      <a:pt x="10361" y="16489"/>
                    </a:lnTo>
                    <a:lnTo>
                      <a:pt x="10131" y="14099"/>
                    </a:lnTo>
                    <a:close/>
                    <a:moveTo>
                      <a:pt x="8" y="15592"/>
                    </a:moveTo>
                    <a:lnTo>
                      <a:pt x="0" y="17626"/>
                    </a:lnTo>
                    <a:lnTo>
                      <a:pt x="3921" y="17626"/>
                    </a:lnTo>
                    <a:lnTo>
                      <a:pt x="3930" y="15592"/>
                    </a:lnTo>
                    <a:lnTo>
                      <a:pt x="8" y="15592"/>
                    </a:lnTo>
                    <a:close/>
                  </a:path>
                </a:pathLst>
              </a:custGeom>
              <a:solidFill>
                <a:schemeClr val="accent6">
                  <a:hueOff val="106404"/>
                  <a:satOff val="-20020"/>
                  <a:lumOff val="-16845"/>
                </a:schemeClr>
              </a:solidFill>
              <a:ln w="12700" cap="flat">
                <a:noFill/>
                <a:miter lim="400000"/>
              </a:ln>
              <a:effectLst>
                <a:outerShdw sx="100000" sy="100000" kx="0" ky="0" algn="b" rotWithShape="0" blurRad="355600" dist="0" dir="0">
                  <a:srgbClr val="000000">
                    <a:alpha val="75000"/>
                  </a:srgbClr>
                </a:outerShdw>
              </a:effectLst>
            </p:spPr>
            <p:txBody>
              <a:bodyPr wrap="square" lIns="50800" tIns="50800" rIns="50800" bIns="50800" numCol="1" anchor="ctr">
                <a:noAutofit/>
              </a:bodyPr>
              <a:lstStyle/>
              <a:p>
                <a:pPr>
                  <a:defRPr>
                    <a:solidFill>
                      <a:srgbClr val="FFFFFF"/>
                    </a:solidFill>
                  </a:defRPr>
                </a:pPr>
              </a:p>
            </p:txBody>
          </p:sp>
          <p:sp>
            <p:nvSpPr>
              <p:cNvPr id="133" name="Ligne"/>
              <p:cNvSpPr/>
              <p:nvPr/>
            </p:nvSpPr>
            <p:spPr>
              <a:xfrm>
                <a:off x="0" y="10108"/>
                <a:ext cx="513161" cy="261634"/>
              </a:xfrm>
              <a:custGeom>
                <a:avLst/>
                <a:gdLst/>
                <a:ahLst/>
                <a:cxnLst>
                  <a:cxn ang="0">
                    <a:pos x="wd2" y="hd2"/>
                  </a:cxn>
                  <a:cxn ang="5400000">
                    <a:pos x="wd2" y="hd2"/>
                  </a:cxn>
                  <a:cxn ang="10800000">
                    <a:pos x="wd2" y="hd2"/>
                  </a:cxn>
                  <a:cxn ang="16200000">
                    <a:pos x="wd2" y="hd2"/>
                  </a:cxn>
                </a:cxnLst>
                <a:rect l="0" t="0" r="r" b="b"/>
                <a:pathLst>
                  <a:path w="21522" h="20844" fill="norm" stroke="1" extrusionOk="0">
                    <a:moveTo>
                      <a:pt x="0" y="19957"/>
                    </a:moveTo>
                    <a:cubicBezTo>
                      <a:pt x="1357" y="21225"/>
                      <a:pt x="2957" y="21129"/>
                      <a:pt x="4269" y="19700"/>
                    </a:cubicBezTo>
                    <a:cubicBezTo>
                      <a:pt x="7327" y="16371"/>
                      <a:pt x="7337" y="8270"/>
                      <a:pt x="9709" y="3551"/>
                    </a:cubicBezTo>
                    <a:cubicBezTo>
                      <a:pt x="11037" y="908"/>
                      <a:pt x="12949" y="-375"/>
                      <a:pt x="14856" y="96"/>
                    </a:cubicBezTo>
                    <a:cubicBezTo>
                      <a:pt x="17316" y="187"/>
                      <a:pt x="19560" y="2787"/>
                      <a:pt x="20729" y="6899"/>
                    </a:cubicBezTo>
                    <a:cubicBezTo>
                      <a:pt x="21332" y="9019"/>
                      <a:pt x="21600" y="11425"/>
                      <a:pt x="21502" y="13827"/>
                    </a:cubicBezTo>
                  </a:path>
                </a:pathLst>
              </a:custGeom>
              <a:noFill/>
              <a:ln w="38100" cap="flat">
                <a:solidFill>
                  <a:schemeClr val="accent6">
                    <a:hueOff val="106404"/>
                    <a:satOff val="-20020"/>
                    <a:lumOff val="-16845"/>
                  </a:schemeClr>
                </a:solidFill>
                <a:prstDash val="solid"/>
                <a:miter lim="400000"/>
              </a:ln>
              <a:effectLst/>
            </p:spPr>
            <p:txBody>
              <a:bodyPr wrap="square" lIns="50800" tIns="50800" rIns="50800" bIns="50800" numCol="1" anchor="ctr">
                <a:noAutofit/>
              </a:bodyPr>
              <a:lstStyle/>
              <a:p>
                <a:pPr/>
              </a:p>
            </p:txBody>
          </p:sp>
          <p:sp>
            <p:nvSpPr>
              <p:cNvPr id="134" name="Ligne"/>
              <p:cNvSpPr/>
              <p:nvPr/>
            </p:nvSpPr>
            <p:spPr>
              <a:xfrm>
                <a:off x="528888" y="420587"/>
                <a:ext cx="695948" cy="150594"/>
              </a:xfrm>
              <a:custGeom>
                <a:avLst/>
                <a:gdLst/>
                <a:ahLst/>
                <a:cxnLst>
                  <a:cxn ang="0">
                    <a:pos x="wd2" y="hd2"/>
                  </a:cxn>
                  <a:cxn ang="5400000">
                    <a:pos x="wd2" y="hd2"/>
                  </a:cxn>
                  <a:cxn ang="10800000">
                    <a:pos x="wd2" y="hd2"/>
                  </a:cxn>
                  <a:cxn ang="16200000">
                    <a:pos x="wd2" y="hd2"/>
                  </a:cxn>
                </a:cxnLst>
                <a:rect l="0" t="0" r="r" b="b"/>
                <a:pathLst>
                  <a:path w="21600" h="17052" fill="norm" stroke="1" extrusionOk="0">
                    <a:moveTo>
                      <a:pt x="0" y="2943"/>
                    </a:moveTo>
                    <a:cubicBezTo>
                      <a:pt x="258" y="7072"/>
                      <a:pt x="904" y="10740"/>
                      <a:pt x="1827" y="13309"/>
                    </a:cubicBezTo>
                    <a:cubicBezTo>
                      <a:pt x="2603" y="15469"/>
                      <a:pt x="3536" y="16741"/>
                      <a:pt x="4510" y="16964"/>
                    </a:cubicBezTo>
                    <a:cubicBezTo>
                      <a:pt x="5369" y="17275"/>
                      <a:pt x="6235" y="16758"/>
                      <a:pt x="7022" y="15465"/>
                    </a:cubicBezTo>
                    <a:cubicBezTo>
                      <a:pt x="8180" y="13563"/>
                      <a:pt x="9095" y="10124"/>
                      <a:pt x="9583" y="5847"/>
                    </a:cubicBezTo>
                    <a:cubicBezTo>
                      <a:pt x="9728" y="4104"/>
                      <a:pt x="10039" y="2605"/>
                      <a:pt x="10460" y="1624"/>
                    </a:cubicBezTo>
                    <a:cubicBezTo>
                      <a:pt x="13011" y="-4325"/>
                      <a:pt x="15272" y="7913"/>
                      <a:pt x="17820" y="8946"/>
                    </a:cubicBezTo>
                    <a:cubicBezTo>
                      <a:pt x="19479" y="9618"/>
                      <a:pt x="21047" y="6030"/>
                      <a:pt x="21600" y="282"/>
                    </a:cubicBezTo>
                  </a:path>
                </a:pathLst>
              </a:custGeom>
              <a:noFill/>
              <a:ln w="38100" cap="flat">
                <a:solidFill>
                  <a:schemeClr val="accent6">
                    <a:hueOff val="106404"/>
                    <a:satOff val="-20020"/>
                    <a:lumOff val="-16845"/>
                  </a:schemeClr>
                </a:solidFill>
                <a:prstDash val="solid"/>
                <a:miter lim="400000"/>
              </a:ln>
              <a:effectLst/>
            </p:spPr>
            <p:txBody>
              <a:bodyPr wrap="square" lIns="50800" tIns="50800" rIns="50800" bIns="50800" numCol="1" anchor="ctr">
                <a:noAutofit/>
              </a:bodyPr>
              <a:lstStyle/>
              <a:p>
                <a:pPr/>
              </a:p>
            </p:txBody>
          </p:sp>
          <p:sp>
            <p:nvSpPr>
              <p:cNvPr id="135" name="Ligne"/>
              <p:cNvSpPr/>
              <p:nvPr/>
            </p:nvSpPr>
            <p:spPr>
              <a:xfrm>
                <a:off x="1236569" y="52464"/>
                <a:ext cx="745979" cy="532479"/>
              </a:xfrm>
              <a:custGeom>
                <a:avLst/>
                <a:gdLst/>
                <a:ahLst/>
                <a:cxnLst>
                  <a:cxn ang="0">
                    <a:pos x="wd2" y="hd2"/>
                  </a:cxn>
                  <a:cxn ang="5400000">
                    <a:pos x="wd2" y="hd2"/>
                  </a:cxn>
                  <a:cxn ang="10800000">
                    <a:pos x="wd2" y="hd2"/>
                  </a:cxn>
                  <a:cxn ang="16200000">
                    <a:pos x="wd2" y="hd2"/>
                  </a:cxn>
                </a:cxnLst>
                <a:rect l="0" t="0" r="r" b="b"/>
                <a:pathLst>
                  <a:path w="21421" h="21072" fill="norm" stroke="1" extrusionOk="0">
                    <a:moveTo>
                      <a:pt x="2" y="5807"/>
                    </a:moveTo>
                    <a:cubicBezTo>
                      <a:pt x="-22" y="4859"/>
                      <a:pt x="138" y="3918"/>
                      <a:pt x="464" y="3083"/>
                    </a:cubicBezTo>
                    <a:cubicBezTo>
                      <a:pt x="1102" y="1453"/>
                      <a:pt x="2290" y="374"/>
                      <a:pt x="3628" y="209"/>
                    </a:cubicBezTo>
                    <a:cubicBezTo>
                      <a:pt x="4836" y="-190"/>
                      <a:pt x="6107" y="-14"/>
                      <a:pt x="7233" y="709"/>
                    </a:cubicBezTo>
                    <a:cubicBezTo>
                      <a:pt x="8491" y="1516"/>
                      <a:pt x="9482" y="2945"/>
                      <a:pt x="10010" y="4712"/>
                    </a:cubicBezTo>
                    <a:cubicBezTo>
                      <a:pt x="10324" y="6243"/>
                      <a:pt x="10611" y="7784"/>
                      <a:pt x="10873" y="9333"/>
                    </a:cubicBezTo>
                    <a:cubicBezTo>
                      <a:pt x="11097" y="10658"/>
                      <a:pt x="11302" y="11990"/>
                      <a:pt x="11487" y="13326"/>
                    </a:cubicBezTo>
                    <a:cubicBezTo>
                      <a:pt x="11736" y="17948"/>
                      <a:pt x="14665" y="21410"/>
                      <a:pt x="18018" y="21046"/>
                    </a:cubicBezTo>
                    <a:cubicBezTo>
                      <a:pt x="18868" y="20954"/>
                      <a:pt x="19703" y="20583"/>
                      <a:pt x="20344" y="19808"/>
                    </a:cubicBezTo>
                    <a:cubicBezTo>
                      <a:pt x="21190" y="18785"/>
                      <a:pt x="21578" y="17220"/>
                      <a:pt x="21362" y="15698"/>
                    </a:cubicBezTo>
                  </a:path>
                </a:pathLst>
              </a:custGeom>
              <a:noFill/>
              <a:ln w="38100" cap="flat">
                <a:solidFill>
                  <a:schemeClr val="accent6">
                    <a:hueOff val="106404"/>
                    <a:satOff val="-20020"/>
                    <a:lumOff val="-16845"/>
                  </a:schemeClr>
                </a:solidFill>
                <a:prstDash val="solid"/>
                <a:miter lim="400000"/>
              </a:ln>
              <a:effectLst/>
            </p:spPr>
            <p:txBody>
              <a:bodyPr wrap="square" lIns="50800" tIns="50800" rIns="50800" bIns="50800" numCol="1" anchor="ctr">
                <a:noAutofit/>
              </a:bodyPr>
              <a:lstStyle/>
              <a:p>
                <a:pPr/>
              </a:p>
            </p:txBody>
          </p:sp>
          <p:sp>
            <p:nvSpPr>
              <p:cNvPr id="136" name="Ligne"/>
              <p:cNvSpPr/>
              <p:nvPr/>
            </p:nvSpPr>
            <p:spPr>
              <a:xfrm>
                <a:off x="1983612" y="0"/>
                <a:ext cx="460243" cy="1788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665" y="17201"/>
                      <a:pt x="1914" y="13547"/>
                      <a:pt x="3524" y="11286"/>
                    </a:cubicBezTo>
                    <a:cubicBezTo>
                      <a:pt x="6477" y="7143"/>
                      <a:pt x="9947" y="8254"/>
                      <a:pt x="13191" y="7359"/>
                    </a:cubicBezTo>
                    <a:cubicBezTo>
                      <a:pt x="16154" y="6541"/>
                      <a:pt x="19027" y="4050"/>
                      <a:pt x="21600" y="0"/>
                    </a:cubicBezTo>
                  </a:path>
                </a:pathLst>
              </a:custGeom>
              <a:noFill/>
              <a:ln w="38100" cap="flat">
                <a:solidFill>
                  <a:schemeClr val="accent6">
                    <a:hueOff val="106404"/>
                    <a:satOff val="-20020"/>
                    <a:lumOff val="-16845"/>
                  </a:schemeClr>
                </a:solidFill>
                <a:prstDash val="solid"/>
                <a:miter lim="400000"/>
              </a:ln>
              <a:effectLst/>
            </p:spPr>
            <p:txBody>
              <a:bodyPr wrap="square" lIns="50800" tIns="50800" rIns="50800" bIns="50800" numCol="1" anchor="ctr">
                <a:noAutofit/>
              </a:bodyPr>
              <a:lstStyle/>
              <a:p>
                <a:pPr/>
              </a:p>
            </p:txBody>
          </p:sp>
        </p:grpSp>
        <p:grpSp>
          <p:nvGrpSpPr>
            <p:cNvPr id="141" name="Groupe"/>
            <p:cNvGrpSpPr/>
            <p:nvPr/>
          </p:nvGrpSpPr>
          <p:grpSpPr>
            <a:xfrm>
              <a:off x="561594" y="524797"/>
              <a:ext cx="2406155" cy="356172"/>
              <a:chOff x="0" y="0"/>
              <a:chExt cx="2406154" cy="356170"/>
            </a:xfrm>
          </p:grpSpPr>
          <p:sp>
            <p:nvSpPr>
              <p:cNvPr id="138" name="Homme"/>
              <p:cNvSpPr/>
              <p:nvPr/>
            </p:nvSpPr>
            <p:spPr>
              <a:xfrm>
                <a:off x="1294021" y="-1"/>
                <a:ext cx="130273" cy="336319"/>
              </a:xfrm>
              <a:custGeom>
                <a:avLst/>
                <a:gdLst/>
                <a:ahLst/>
                <a:cxnLst>
                  <a:cxn ang="0">
                    <a:pos x="wd2" y="hd2"/>
                  </a:cxn>
                  <a:cxn ang="5400000">
                    <a:pos x="wd2" y="hd2"/>
                  </a:cxn>
                  <a:cxn ang="10800000">
                    <a:pos x="wd2" y="hd2"/>
                  </a:cxn>
                  <a:cxn ang="16200000">
                    <a:pos x="wd2" y="hd2"/>
                  </a:cxn>
                </a:cxnLst>
                <a:rect l="0" t="0" r="r" b="b"/>
                <a:pathLst>
                  <a:path w="21470" h="21502" fill="norm" stroke="1"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chemeClr val="accent1">
                  <a:hueOff val="45430"/>
                  <a:satOff val="-14506"/>
                  <a:lumOff val="-20039"/>
                </a:schemeClr>
              </a:solidFill>
              <a:ln w="12700" cap="flat">
                <a:noFill/>
                <a:miter lim="400000"/>
              </a:ln>
              <a:effectLst>
                <a:outerShdw sx="100000" sy="100000" kx="0" ky="0" algn="b" rotWithShape="0" blurRad="355600" dist="0" dir="0">
                  <a:srgbClr val="000000">
                    <a:alpha val="75000"/>
                  </a:srgbClr>
                </a:outerShdw>
              </a:effectLst>
            </p:spPr>
            <p:txBody>
              <a:bodyPr wrap="square" lIns="50800" tIns="50800" rIns="50800" bIns="50800" numCol="1" anchor="ctr">
                <a:noAutofit/>
              </a:bodyPr>
              <a:lstStyle/>
              <a:p>
                <a:pPr>
                  <a:defRPr>
                    <a:solidFill>
                      <a:srgbClr val="FFFFFF"/>
                    </a:solidFill>
                  </a:defRPr>
                </a:pPr>
              </a:p>
            </p:txBody>
          </p:sp>
          <p:sp>
            <p:nvSpPr>
              <p:cNvPr id="139" name="Ligne"/>
              <p:cNvSpPr/>
              <p:nvPr/>
            </p:nvSpPr>
            <p:spPr>
              <a:xfrm>
                <a:off x="0" y="207611"/>
                <a:ext cx="1287557" cy="1485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2348" y="7585"/>
                      <a:pt x="5165" y="810"/>
                      <a:pt x="8002" y="2289"/>
                    </a:cubicBezTo>
                    <a:cubicBezTo>
                      <a:pt x="10970" y="3835"/>
                      <a:pt x="13824" y="14496"/>
                      <a:pt x="16816" y="13254"/>
                    </a:cubicBezTo>
                    <a:cubicBezTo>
                      <a:pt x="18517" y="12548"/>
                      <a:pt x="20167" y="7976"/>
                      <a:pt x="21600" y="0"/>
                    </a:cubicBezTo>
                  </a:path>
                </a:pathLst>
              </a:custGeom>
              <a:noFill/>
              <a:ln w="38100" cap="flat">
                <a:solidFill>
                  <a:schemeClr val="accent1">
                    <a:hueOff val="45430"/>
                    <a:satOff val="-14506"/>
                    <a:lumOff val="-20039"/>
                  </a:schemeClr>
                </a:solidFill>
                <a:prstDash val="solid"/>
                <a:miter lim="400000"/>
              </a:ln>
              <a:effectLst/>
            </p:spPr>
            <p:txBody>
              <a:bodyPr wrap="square" lIns="50800" tIns="50800" rIns="50800" bIns="50800" numCol="1" anchor="ctr">
                <a:noAutofit/>
              </a:bodyPr>
              <a:lstStyle/>
              <a:p>
                <a:pPr/>
              </a:p>
            </p:txBody>
          </p:sp>
          <p:sp>
            <p:nvSpPr>
              <p:cNvPr id="140" name="Ligne"/>
              <p:cNvSpPr/>
              <p:nvPr/>
            </p:nvSpPr>
            <p:spPr>
              <a:xfrm>
                <a:off x="1435385" y="132224"/>
                <a:ext cx="970770" cy="150694"/>
              </a:xfrm>
              <a:custGeom>
                <a:avLst/>
                <a:gdLst/>
                <a:ahLst/>
                <a:cxnLst>
                  <a:cxn ang="0">
                    <a:pos x="wd2" y="hd2"/>
                  </a:cxn>
                  <a:cxn ang="5400000">
                    <a:pos x="wd2" y="hd2"/>
                  </a:cxn>
                  <a:cxn ang="10800000">
                    <a:pos x="wd2" y="hd2"/>
                  </a:cxn>
                  <a:cxn ang="16200000">
                    <a:pos x="wd2" y="hd2"/>
                  </a:cxn>
                </a:cxnLst>
                <a:rect l="0" t="0" r="r" b="b"/>
                <a:pathLst>
                  <a:path w="21600" h="19554" fill="norm" stroke="1" extrusionOk="0">
                    <a:moveTo>
                      <a:pt x="0" y="7159"/>
                    </a:moveTo>
                    <a:cubicBezTo>
                      <a:pt x="1661" y="1515"/>
                      <a:pt x="3598" y="-894"/>
                      <a:pt x="5519" y="297"/>
                    </a:cubicBezTo>
                    <a:cubicBezTo>
                      <a:pt x="8441" y="2108"/>
                      <a:pt x="10965" y="11869"/>
                      <a:pt x="13757" y="16479"/>
                    </a:cubicBezTo>
                    <a:cubicBezTo>
                      <a:pt x="16317" y="20706"/>
                      <a:pt x="19043" y="20581"/>
                      <a:pt x="21600" y="16062"/>
                    </a:cubicBezTo>
                  </a:path>
                </a:pathLst>
              </a:custGeom>
              <a:noFill/>
              <a:ln w="38100" cap="flat">
                <a:solidFill>
                  <a:schemeClr val="accent1">
                    <a:hueOff val="45430"/>
                    <a:satOff val="-14506"/>
                    <a:lumOff val="-20039"/>
                  </a:schemeClr>
                </a:solidFill>
                <a:prstDash val="solid"/>
                <a:miter lim="400000"/>
              </a:ln>
              <a:effectLst/>
            </p:spPr>
            <p:txBody>
              <a:bodyPr wrap="square" lIns="50800" tIns="50800" rIns="50800" bIns="50800" numCol="1" anchor="ctr">
                <a:noAutofit/>
              </a:bodyPr>
              <a:lstStyle/>
              <a:p>
                <a:pPr/>
              </a:p>
            </p:txBody>
          </p:sp>
        </p:grpSp>
        <p:sp>
          <p:nvSpPr>
            <p:cNvPr id="142" name="élève 1…"/>
            <p:cNvSpPr txBox="1"/>
            <p:nvPr/>
          </p:nvSpPr>
          <p:spPr>
            <a:xfrm>
              <a:off x="-1" y="314585"/>
              <a:ext cx="516683" cy="10753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800">
                  <a:solidFill>
                    <a:schemeClr val="accent3">
                      <a:hueOff val="-216589"/>
                      <a:satOff val="-8555"/>
                      <a:lumOff val="-17601"/>
                    </a:schemeClr>
                  </a:solidFill>
                  <a:latin typeface="Euphemia UCAS"/>
                  <a:ea typeface="Euphemia UCAS"/>
                  <a:cs typeface="Euphemia UCAS"/>
                  <a:sym typeface="Euphemia UCAS"/>
                </a:defRPr>
              </a:pPr>
              <a:r>
                <a:t>élève 1</a:t>
              </a:r>
            </a:p>
            <a:p>
              <a:pPr>
                <a:defRPr sz="800">
                  <a:latin typeface="Euphemia UCAS"/>
                  <a:ea typeface="Euphemia UCAS"/>
                  <a:cs typeface="Euphemia UCAS"/>
                  <a:sym typeface="Euphemia UCAS"/>
                </a:defRPr>
              </a:pPr>
            </a:p>
            <a:p>
              <a:pPr>
                <a:defRPr sz="800">
                  <a:latin typeface="Euphemia UCAS"/>
                  <a:ea typeface="Euphemia UCAS"/>
                  <a:cs typeface="Euphemia UCAS"/>
                  <a:sym typeface="Euphemia UCAS"/>
                </a:defRPr>
              </a:pPr>
            </a:p>
            <a:p>
              <a:pPr>
                <a:defRPr sz="800">
                  <a:solidFill>
                    <a:schemeClr val="accent1">
                      <a:hueOff val="45430"/>
                      <a:satOff val="-14506"/>
                      <a:lumOff val="-20039"/>
                    </a:schemeClr>
                  </a:solidFill>
                  <a:latin typeface="Euphemia UCAS"/>
                  <a:ea typeface="Euphemia UCAS"/>
                  <a:cs typeface="Euphemia UCAS"/>
                  <a:sym typeface="Euphemia UCAS"/>
                </a:defRPr>
              </a:pPr>
              <a:r>
                <a:t>élève 2</a:t>
              </a:r>
            </a:p>
            <a:p>
              <a:pPr>
                <a:defRPr sz="800">
                  <a:latin typeface="Euphemia UCAS"/>
                  <a:ea typeface="Euphemia UCAS"/>
                  <a:cs typeface="Euphemia UCAS"/>
                  <a:sym typeface="Euphemia UCAS"/>
                </a:defRPr>
              </a:pPr>
            </a:p>
            <a:p>
              <a:pPr>
                <a:defRPr sz="800">
                  <a:latin typeface="Euphemia UCAS"/>
                  <a:ea typeface="Euphemia UCAS"/>
                  <a:cs typeface="Euphemia UCAS"/>
                  <a:sym typeface="Euphemia UCAS"/>
                </a:defRPr>
              </a:pPr>
            </a:p>
            <a:p>
              <a:pPr>
                <a:defRPr sz="800">
                  <a:solidFill>
                    <a:schemeClr val="accent6">
                      <a:hueOff val="106404"/>
                      <a:satOff val="-20020"/>
                      <a:lumOff val="-16845"/>
                    </a:schemeClr>
                  </a:solidFill>
                  <a:latin typeface="Euphemia UCAS"/>
                  <a:ea typeface="Euphemia UCAS"/>
                  <a:cs typeface="Euphemia UCAS"/>
                  <a:sym typeface="Euphemia UCAS"/>
                </a:defRPr>
              </a:pPr>
              <a:r>
                <a:t>élève 3</a:t>
              </a:r>
            </a:p>
          </p:txBody>
        </p:sp>
        <p:sp>
          <p:nvSpPr>
            <p:cNvPr id="143" name="Objectif à atteindre"/>
            <p:cNvSpPr/>
            <p:nvPr/>
          </p:nvSpPr>
          <p:spPr>
            <a:xfrm>
              <a:off x="2933149" y="184735"/>
              <a:ext cx="516683" cy="1335033"/>
            </a:xfrm>
            <a:prstGeom prst="ellipse">
              <a:avLst/>
            </a:prstGeom>
            <a:solidFill>
              <a:srgbClr val="565F5F"/>
            </a:solidFill>
            <a:ln w="12700" cap="flat">
              <a:noFill/>
              <a:miter lim="400000"/>
            </a:ln>
            <a:effectLst>
              <a:outerShdw sx="100000" sy="100000" kx="0" ky="0" algn="b" rotWithShape="0" blurRad="355600" dist="0" dir="0">
                <a:srgbClr val="000000">
                  <a:alpha val="75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700">
                  <a:solidFill>
                    <a:srgbClr val="FFFFFF"/>
                  </a:solidFill>
                  <a:latin typeface="Euphemia UCAS"/>
                  <a:ea typeface="Euphemia UCAS"/>
                  <a:cs typeface="Euphemia UCAS"/>
                  <a:sym typeface="Euphemia UCAS"/>
                </a:defRPr>
              </a:lvl1pPr>
            </a:lstStyle>
            <a:p>
              <a:pPr/>
              <a:r>
                <a:t>Objectif à atteindre</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Objectif à atteindre"/>
          <p:cNvSpPr/>
          <p:nvPr/>
        </p:nvSpPr>
        <p:spPr>
          <a:xfrm>
            <a:off x="10864384" y="3026356"/>
            <a:ext cx="1486866" cy="3009728"/>
          </a:xfrm>
          <a:prstGeom prst="ellipse">
            <a:avLst/>
          </a:prstGeom>
          <a:solidFill>
            <a:srgbClr val="565F5F"/>
          </a:solidFill>
          <a:ln w="25400">
            <a:solidFill>
              <a:schemeClr val="accent6">
                <a:satOff val="-18342"/>
                <a:lumOff val="-41650"/>
              </a:schemeClr>
            </a:solidFill>
            <a:miter lim="400000"/>
          </a:ln>
          <a:effectLst>
            <a:outerShdw sx="100000" sy="100000" kx="0" ky="0" algn="b" rotWithShape="0" blurRad="355600" dist="0" dir="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000">
                <a:solidFill>
                  <a:srgbClr val="FFFFFF"/>
                </a:solidFill>
                <a:latin typeface="Euphemia UCAS"/>
                <a:ea typeface="Euphemia UCAS"/>
                <a:cs typeface="Euphemia UCAS"/>
                <a:sym typeface="Euphemia UCAS"/>
              </a:defRPr>
            </a:lvl1pPr>
          </a:lstStyle>
          <a:p>
            <a:pPr/>
            <a:r>
              <a:t>Objectif à atteindre</a:t>
            </a:r>
          </a:p>
        </p:txBody>
      </p:sp>
      <p:grpSp>
        <p:nvGrpSpPr>
          <p:cNvPr id="247" name="Groupe"/>
          <p:cNvGrpSpPr/>
          <p:nvPr/>
        </p:nvGrpSpPr>
        <p:grpSpPr>
          <a:xfrm>
            <a:off x="1765819" y="1685316"/>
            <a:ext cx="9361233" cy="2144343"/>
            <a:chOff x="0" y="0"/>
            <a:chExt cx="9361231" cy="2144341"/>
          </a:xfrm>
        </p:grpSpPr>
        <p:sp>
          <p:nvSpPr>
            <p:cNvPr id="242" name="Pile de livres"/>
            <p:cNvSpPr/>
            <p:nvPr/>
          </p:nvSpPr>
          <p:spPr>
            <a:xfrm>
              <a:off x="3214277" y="240409"/>
              <a:ext cx="765464" cy="6936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69" y="0"/>
                  </a:moveTo>
                  <a:cubicBezTo>
                    <a:pt x="3275" y="0"/>
                    <a:pt x="1896" y="1522"/>
                    <a:pt x="1896" y="3392"/>
                  </a:cubicBezTo>
                  <a:cubicBezTo>
                    <a:pt x="1896" y="5262"/>
                    <a:pt x="3275" y="6783"/>
                    <a:pt x="4969" y="6783"/>
                  </a:cubicBezTo>
                  <a:lnTo>
                    <a:pt x="21600" y="6783"/>
                  </a:lnTo>
                  <a:lnTo>
                    <a:pt x="21600" y="5757"/>
                  </a:lnTo>
                  <a:lnTo>
                    <a:pt x="4969" y="5757"/>
                  </a:lnTo>
                  <a:cubicBezTo>
                    <a:pt x="3788" y="5757"/>
                    <a:pt x="2827" y="4696"/>
                    <a:pt x="2827" y="3392"/>
                  </a:cubicBezTo>
                  <a:cubicBezTo>
                    <a:pt x="2827" y="2087"/>
                    <a:pt x="3788" y="1026"/>
                    <a:pt x="4969" y="1026"/>
                  </a:cubicBezTo>
                  <a:lnTo>
                    <a:pt x="21600" y="1026"/>
                  </a:lnTo>
                  <a:lnTo>
                    <a:pt x="21600" y="0"/>
                  </a:lnTo>
                  <a:lnTo>
                    <a:pt x="4969" y="0"/>
                  </a:lnTo>
                  <a:close/>
                  <a:moveTo>
                    <a:pt x="4969" y="1852"/>
                  </a:moveTo>
                  <a:lnTo>
                    <a:pt x="4969" y="2269"/>
                  </a:lnTo>
                  <a:lnTo>
                    <a:pt x="20792" y="2269"/>
                  </a:lnTo>
                  <a:cubicBezTo>
                    <a:pt x="20843" y="2123"/>
                    <a:pt x="20903" y="1984"/>
                    <a:pt x="20972" y="1852"/>
                  </a:cubicBezTo>
                  <a:lnTo>
                    <a:pt x="4969" y="1852"/>
                  </a:lnTo>
                  <a:close/>
                  <a:moveTo>
                    <a:pt x="4969" y="3215"/>
                  </a:moveTo>
                  <a:lnTo>
                    <a:pt x="4969" y="3632"/>
                  </a:lnTo>
                  <a:lnTo>
                    <a:pt x="20613" y="3632"/>
                  </a:lnTo>
                  <a:cubicBezTo>
                    <a:pt x="20608" y="3553"/>
                    <a:pt x="20605" y="3472"/>
                    <a:pt x="20605" y="3392"/>
                  </a:cubicBezTo>
                  <a:cubicBezTo>
                    <a:pt x="20605" y="3332"/>
                    <a:pt x="20607" y="3273"/>
                    <a:pt x="20610" y="3215"/>
                  </a:cubicBezTo>
                  <a:lnTo>
                    <a:pt x="4969" y="3215"/>
                  </a:lnTo>
                  <a:close/>
                  <a:moveTo>
                    <a:pt x="4969" y="4575"/>
                  </a:moveTo>
                  <a:lnTo>
                    <a:pt x="4969" y="4992"/>
                  </a:lnTo>
                  <a:lnTo>
                    <a:pt x="21006" y="4992"/>
                  </a:lnTo>
                  <a:cubicBezTo>
                    <a:pt x="20933" y="4861"/>
                    <a:pt x="20869" y="4722"/>
                    <a:pt x="20814" y="4575"/>
                  </a:cubicBezTo>
                  <a:lnTo>
                    <a:pt x="4969" y="4575"/>
                  </a:lnTo>
                  <a:close/>
                  <a:moveTo>
                    <a:pt x="1447" y="7349"/>
                  </a:moveTo>
                  <a:cubicBezTo>
                    <a:pt x="649" y="7349"/>
                    <a:pt x="0" y="8067"/>
                    <a:pt x="0" y="8948"/>
                  </a:cubicBezTo>
                  <a:lnTo>
                    <a:pt x="0" y="12535"/>
                  </a:lnTo>
                  <a:cubicBezTo>
                    <a:pt x="0" y="13416"/>
                    <a:pt x="649" y="14132"/>
                    <a:pt x="1447" y="14132"/>
                  </a:cubicBezTo>
                  <a:lnTo>
                    <a:pt x="1849" y="14132"/>
                  </a:lnTo>
                  <a:cubicBezTo>
                    <a:pt x="2061" y="14132"/>
                    <a:pt x="2248" y="14009"/>
                    <a:pt x="2355" y="13825"/>
                  </a:cubicBezTo>
                  <a:lnTo>
                    <a:pt x="2537" y="13825"/>
                  </a:lnTo>
                  <a:cubicBezTo>
                    <a:pt x="2644" y="14009"/>
                    <a:pt x="2831" y="14132"/>
                    <a:pt x="3043" y="14132"/>
                  </a:cubicBezTo>
                  <a:lnTo>
                    <a:pt x="19539" y="14132"/>
                  </a:lnTo>
                  <a:lnTo>
                    <a:pt x="19539" y="13106"/>
                  </a:lnTo>
                  <a:lnTo>
                    <a:pt x="3279" y="13106"/>
                  </a:lnTo>
                  <a:cubicBezTo>
                    <a:pt x="3173" y="12922"/>
                    <a:pt x="2986" y="12799"/>
                    <a:pt x="2773" y="12799"/>
                  </a:cubicBezTo>
                  <a:lnTo>
                    <a:pt x="2119" y="12799"/>
                  </a:lnTo>
                  <a:cubicBezTo>
                    <a:pt x="1906" y="12799"/>
                    <a:pt x="1719" y="12922"/>
                    <a:pt x="1613" y="13106"/>
                  </a:cubicBezTo>
                  <a:lnTo>
                    <a:pt x="1447" y="13106"/>
                  </a:lnTo>
                  <a:cubicBezTo>
                    <a:pt x="1161" y="13106"/>
                    <a:pt x="929" y="12850"/>
                    <a:pt x="929" y="12535"/>
                  </a:cubicBezTo>
                  <a:lnTo>
                    <a:pt x="929" y="8948"/>
                  </a:lnTo>
                  <a:cubicBezTo>
                    <a:pt x="929" y="8632"/>
                    <a:pt x="1161" y="8375"/>
                    <a:pt x="1447" y="8375"/>
                  </a:cubicBezTo>
                  <a:lnTo>
                    <a:pt x="1618" y="8375"/>
                  </a:lnTo>
                  <a:cubicBezTo>
                    <a:pt x="1725" y="8554"/>
                    <a:pt x="1910" y="8672"/>
                    <a:pt x="2119" y="8672"/>
                  </a:cubicBezTo>
                  <a:lnTo>
                    <a:pt x="2773" y="8672"/>
                  </a:lnTo>
                  <a:cubicBezTo>
                    <a:pt x="2982" y="8672"/>
                    <a:pt x="3167" y="8554"/>
                    <a:pt x="3274" y="8375"/>
                  </a:cubicBezTo>
                  <a:lnTo>
                    <a:pt x="19539" y="8375"/>
                  </a:lnTo>
                  <a:lnTo>
                    <a:pt x="19539" y="7349"/>
                  </a:lnTo>
                  <a:lnTo>
                    <a:pt x="3043" y="7349"/>
                  </a:lnTo>
                  <a:cubicBezTo>
                    <a:pt x="2834" y="7349"/>
                    <a:pt x="2649" y="7467"/>
                    <a:pt x="2542" y="7647"/>
                  </a:cubicBezTo>
                  <a:lnTo>
                    <a:pt x="2350" y="7647"/>
                  </a:lnTo>
                  <a:cubicBezTo>
                    <a:pt x="2242" y="7467"/>
                    <a:pt x="2058" y="7349"/>
                    <a:pt x="1849" y="7349"/>
                  </a:cubicBezTo>
                  <a:lnTo>
                    <a:pt x="1447" y="7349"/>
                  </a:lnTo>
                  <a:close/>
                  <a:moveTo>
                    <a:pt x="3264" y="9173"/>
                  </a:moveTo>
                  <a:lnTo>
                    <a:pt x="3264" y="9590"/>
                  </a:lnTo>
                  <a:lnTo>
                    <a:pt x="19087" y="9590"/>
                  </a:lnTo>
                  <a:cubicBezTo>
                    <a:pt x="19138" y="9444"/>
                    <a:pt x="19198" y="9305"/>
                    <a:pt x="19267" y="9173"/>
                  </a:cubicBezTo>
                  <a:lnTo>
                    <a:pt x="3264" y="9173"/>
                  </a:lnTo>
                  <a:close/>
                  <a:moveTo>
                    <a:pt x="3264" y="10534"/>
                  </a:moveTo>
                  <a:lnTo>
                    <a:pt x="3264" y="10951"/>
                  </a:lnTo>
                  <a:lnTo>
                    <a:pt x="18908" y="10951"/>
                  </a:lnTo>
                  <a:cubicBezTo>
                    <a:pt x="18902" y="10872"/>
                    <a:pt x="18899" y="10791"/>
                    <a:pt x="18899" y="10711"/>
                  </a:cubicBezTo>
                  <a:cubicBezTo>
                    <a:pt x="18899" y="10651"/>
                    <a:pt x="18901" y="10593"/>
                    <a:pt x="18904" y="10534"/>
                  </a:cubicBezTo>
                  <a:lnTo>
                    <a:pt x="3264" y="10534"/>
                  </a:lnTo>
                  <a:close/>
                  <a:moveTo>
                    <a:pt x="3264" y="11896"/>
                  </a:moveTo>
                  <a:lnTo>
                    <a:pt x="3264" y="12313"/>
                  </a:lnTo>
                  <a:lnTo>
                    <a:pt x="19301" y="12313"/>
                  </a:lnTo>
                  <a:cubicBezTo>
                    <a:pt x="19227" y="12182"/>
                    <a:pt x="19163" y="12043"/>
                    <a:pt x="19109" y="11896"/>
                  </a:cubicBezTo>
                  <a:lnTo>
                    <a:pt x="3264" y="11896"/>
                  </a:lnTo>
                  <a:close/>
                  <a:moveTo>
                    <a:pt x="4969" y="14817"/>
                  </a:moveTo>
                  <a:cubicBezTo>
                    <a:pt x="3275" y="14817"/>
                    <a:pt x="1896" y="16339"/>
                    <a:pt x="1896" y="18208"/>
                  </a:cubicBezTo>
                  <a:cubicBezTo>
                    <a:pt x="1896" y="20078"/>
                    <a:pt x="3275" y="21600"/>
                    <a:pt x="4969" y="21600"/>
                  </a:cubicBezTo>
                  <a:lnTo>
                    <a:pt x="21600" y="21600"/>
                  </a:lnTo>
                  <a:lnTo>
                    <a:pt x="21600" y="20574"/>
                  </a:lnTo>
                  <a:lnTo>
                    <a:pt x="4969" y="20574"/>
                  </a:lnTo>
                  <a:cubicBezTo>
                    <a:pt x="3788" y="20574"/>
                    <a:pt x="2827" y="19513"/>
                    <a:pt x="2827" y="18208"/>
                  </a:cubicBezTo>
                  <a:cubicBezTo>
                    <a:pt x="2827" y="16904"/>
                    <a:pt x="3788" y="15843"/>
                    <a:pt x="4969" y="15843"/>
                  </a:cubicBezTo>
                  <a:lnTo>
                    <a:pt x="21600" y="15843"/>
                  </a:lnTo>
                  <a:lnTo>
                    <a:pt x="21600" y="14817"/>
                  </a:lnTo>
                  <a:lnTo>
                    <a:pt x="4969" y="14817"/>
                  </a:lnTo>
                  <a:close/>
                  <a:moveTo>
                    <a:pt x="4969" y="16669"/>
                  </a:moveTo>
                  <a:lnTo>
                    <a:pt x="4969" y="17086"/>
                  </a:lnTo>
                  <a:lnTo>
                    <a:pt x="20792" y="17086"/>
                  </a:lnTo>
                  <a:cubicBezTo>
                    <a:pt x="20843" y="16940"/>
                    <a:pt x="20903" y="16800"/>
                    <a:pt x="20972" y="16669"/>
                  </a:cubicBezTo>
                  <a:lnTo>
                    <a:pt x="4969" y="16669"/>
                  </a:lnTo>
                  <a:close/>
                  <a:moveTo>
                    <a:pt x="4969" y="18030"/>
                  </a:moveTo>
                  <a:lnTo>
                    <a:pt x="4969" y="18447"/>
                  </a:lnTo>
                  <a:lnTo>
                    <a:pt x="20613" y="18447"/>
                  </a:lnTo>
                  <a:cubicBezTo>
                    <a:pt x="20608" y="18368"/>
                    <a:pt x="20605" y="18289"/>
                    <a:pt x="20605" y="18208"/>
                  </a:cubicBezTo>
                  <a:cubicBezTo>
                    <a:pt x="20605" y="18149"/>
                    <a:pt x="20607" y="18089"/>
                    <a:pt x="20610" y="18030"/>
                  </a:cubicBezTo>
                  <a:lnTo>
                    <a:pt x="4969" y="18030"/>
                  </a:lnTo>
                  <a:close/>
                  <a:moveTo>
                    <a:pt x="4969" y="19392"/>
                  </a:moveTo>
                  <a:lnTo>
                    <a:pt x="4969" y="19809"/>
                  </a:lnTo>
                  <a:lnTo>
                    <a:pt x="21006" y="19809"/>
                  </a:lnTo>
                  <a:cubicBezTo>
                    <a:pt x="20933" y="19678"/>
                    <a:pt x="20869" y="19539"/>
                    <a:pt x="20814" y="19392"/>
                  </a:cubicBezTo>
                  <a:lnTo>
                    <a:pt x="4969" y="19392"/>
                  </a:lnTo>
                  <a:close/>
                </a:path>
              </a:pathLst>
            </a:custGeom>
            <a:solidFill>
              <a:schemeClr val="accent3">
                <a:hueOff val="-616588"/>
                <a:satOff val="-15819"/>
                <a:lumOff val="-29181"/>
              </a:schemeClr>
            </a:solidFill>
            <a:ln w="12700" cap="flat">
              <a:noFill/>
              <a:miter lim="400000"/>
            </a:ln>
            <a:effectLst>
              <a:outerShdw sx="100000" sy="100000" kx="0" ky="0" algn="b" rotWithShape="0" blurRad="355600" dist="0" dir="0">
                <a:srgbClr val="000000">
                  <a:alpha val="75000"/>
                </a:srgbClr>
              </a:outerShdw>
            </a:effectLst>
          </p:spPr>
          <p:txBody>
            <a:bodyPr wrap="square" lIns="50800" tIns="50800" rIns="50800" bIns="50800" numCol="1" anchor="ctr">
              <a:noAutofit/>
            </a:bodyPr>
            <a:lstStyle/>
            <a:p>
              <a:pPr>
                <a:defRPr>
                  <a:solidFill>
                    <a:srgbClr val="FFFFFF"/>
                  </a:solidFill>
                </a:defRPr>
              </a:pPr>
            </a:p>
          </p:txBody>
        </p:sp>
        <p:sp>
          <p:nvSpPr>
            <p:cNvPr id="243" name="Calculette"/>
            <p:cNvSpPr/>
            <p:nvPr/>
          </p:nvSpPr>
          <p:spPr>
            <a:xfrm>
              <a:off x="6032798" y="119871"/>
              <a:ext cx="660383" cy="9347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22" y="0"/>
                  </a:moveTo>
                  <a:cubicBezTo>
                    <a:pt x="681" y="0"/>
                    <a:pt x="0" y="481"/>
                    <a:pt x="0" y="1075"/>
                  </a:cubicBezTo>
                  <a:lnTo>
                    <a:pt x="0" y="20525"/>
                  </a:lnTo>
                  <a:cubicBezTo>
                    <a:pt x="0" y="21119"/>
                    <a:pt x="681" y="21600"/>
                    <a:pt x="1522" y="21600"/>
                  </a:cubicBezTo>
                  <a:lnTo>
                    <a:pt x="20081" y="21600"/>
                  </a:lnTo>
                  <a:cubicBezTo>
                    <a:pt x="20922" y="21600"/>
                    <a:pt x="21600" y="21119"/>
                    <a:pt x="21600" y="20525"/>
                  </a:cubicBezTo>
                  <a:lnTo>
                    <a:pt x="21600" y="1075"/>
                  </a:lnTo>
                  <a:cubicBezTo>
                    <a:pt x="21592" y="481"/>
                    <a:pt x="20912" y="0"/>
                    <a:pt x="20071" y="0"/>
                  </a:cubicBezTo>
                  <a:lnTo>
                    <a:pt x="1522" y="0"/>
                  </a:lnTo>
                  <a:close/>
                  <a:moveTo>
                    <a:pt x="2866" y="1696"/>
                  </a:moveTo>
                  <a:lnTo>
                    <a:pt x="18734" y="1696"/>
                  </a:lnTo>
                  <a:cubicBezTo>
                    <a:pt x="19017" y="1696"/>
                    <a:pt x="19254" y="1857"/>
                    <a:pt x="19254" y="2062"/>
                  </a:cubicBezTo>
                  <a:lnTo>
                    <a:pt x="19254" y="4985"/>
                  </a:lnTo>
                  <a:cubicBezTo>
                    <a:pt x="19254" y="5185"/>
                    <a:pt x="19024" y="5351"/>
                    <a:pt x="18734" y="5351"/>
                  </a:cubicBezTo>
                  <a:lnTo>
                    <a:pt x="2866" y="5351"/>
                  </a:lnTo>
                  <a:cubicBezTo>
                    <a:pt x="2583" y="5351"/>
                    <a:pt x="2348" y="5190"/>
                    <a:pt x="2348" y="4985"/>
                  </a:cubicBezTo>
                  <a:lnTo>
                    <a:pt x="2348" y="2062"/>
                  </a:lnTo>
                  <a:cubicBezTo>
                    <a:pt x="2348" y="1862"/>
                    <a:pt x="2576" y="1696"/>
                    <a:pt x="2866" y="1696"/>
                  </a:cubicBezTo>
                  <a:close/>
                  <a:moveTo>
                    <a:pt x="17580" y="6615"/>
                  </a:moveTo>
                  <a:cubicBezTo>
                    <a:pt x="17771" y="6615"/>
                    <a:pt x="17924" y="6723"/>
                    <a:pt x="17924" y="6858"/>
                  </a:cubicBezTo>
                  <a:cubicBezTo>
                    <a:pt x="17924" y="6993"/>
                    <a:pt x="17771" y="7101"/>
                    <a:pt x="17580" y="7101"/>
                  </a:cubicBezTo>
                  <a:cubicBezTo>
                    <a:pt x="17389" y="7106"/>
                    <a:pt x="17236" y="6993"/>
                    <a:pt x="17236" y="6858"/>
                  </a:cubicBezTo>
                  <a:cubicBezTo>
                    <a:pt x="17236" y="6723"/>
                    <a:pt x="17389" y="6615"/>
                    <a:pt x="17580" y="6615"/>
                  </a:cubicBezTo>
                  <a:close/>
                  <a:moveTo>
                    <a:pt x="2890" y="6674"/>
                  </a:moveTo>
                  <a:lnTo>
                    <a:pt x="5121" y="6674"/>
                  </a:lnTo>
                  <a:cubicBezTo>
                    <a:pt x="5419" y="6674"/>
                    <a:pt x="5663" y="6847"/>
                    <a:pt x="5663" y="7057"/>
                  </a:cubicBezTo>
                  <a:lnTo>
                    <a:pt x="5663" y="8073"/>
                  </a:lnTo>
                  <a:cubicBezTo>
                    <a:pt x="5663" y="8284"/>
                    <a:pt x="5419" y="8456"/>
                    <a:pt x="5121" y="8456"/>
                  </a:cubicBezTo>
                  <a:lnTo>
                    <a:pt x="2890" y="8456"/>
                  </a:lnTo>
                  <a:cubicBezTo>
                    <a:pt x="2592" y="8456"/>
                    <a:pt x="2348" y="8284"/>
                    <a:pt x="2348" y="8073"/>
                  </a:cubicBezTo>
                  <a:lnTo>
                    <a:pt x="2348" y="7057"/>
                  </a:lnTo>
                  <a:cubicBezTo>
                    <a:pt x="2348" y="6847"/>
                    <a:pt x="2592" y="6674"/>
                    <a:pt x="2890" y="6674"/>
                  </a:cubicBezTo>
                  <a:close/>
                  <a:moveTo>
                    <a:pt x="7400" y="6674"/>
                  </a:moveTo>
                  <a:lnTo>
                    <a:pt x="9669" y="6674"/>
                  </a:lnTo>
                  <a:cubicBezTo>
                    <a:pt x="9967" y="6674"/>
                    <a:pt x="10211" y="6847"/>
                    <a:pt x="10211" y="7057"/>
                  </a:cubicBezTo>
                  <a:lnTo>
                    <a:pt x="10211" y="8073"/>
                  </a:lnTo>
                  <a:cubicBezTo>
                    <a:pt x="10211" y="8284"/>
                    <a:pt x="9967" y="8456"/>
                    <a:pt x="9669" y="8456"/>
                  </a:cubicBezTo>
                  <a:lnTo>
                    <a:pt x="7400" y="8456"/>
                  </a:lnTo>
                  <a:cubicBezTo>
                    <a:pt x="7102" y="8456"/>
                    <a:pt x="6858" y="8284"/>
                    <a:pt x="6858" y="8073"/>
                  </a:cubicBezTo>
                  <a:lnTo>
                    <a:pt x="6858" y="7057"/>
                  </a:lnTo>
                  <a:cubicBezTo>
                    <a:pt x="6858" y="6847"/>
                    <a:pt x="7102" y="6674"/>
                    <a:pt x="7400" y="6674"/>
                  </a:cubicBezTo>
                  <a:close/>
                  <a:moveTo>
                    <a:pt x="11924" y="6674"/>
                  </a:moveTo>
                  <a:lnTo>
                    <a:pt x="14195" y="6674"/>
                  </a:lnTo>
                  <a:cubicBezTo>
                    <a:pt x="14493" y="6674"/>
                    <a:pt x="14738" y="6847"/>
                    <a:pt x="14738" y="7057"/>
                  </a:cubicBezTo>
                  <a:lnTo>
                    <a:pt x="14738" y="8073"/>
                  </a:lnTo>
                  <a:cubicBezTo>
                    <a:pt x="14738" y="8284"/>
                    <a:pt x="14493" y="8456"/>
                    <a:pt x="14195" y="8456"/>
                  </a:cubicBezTo>
                  <a:lnTo>
                    <a:pt x="11924" y="8456"/>
                  </a:lnTo>
                  <a:cubicBezTo>
                    <a:pt x="11626" y="8456"/>
                    <a:pt x="11382" y="8284"/>
                    <a:pt x="11382" y="8073"/>
                  </a:cubicBezTo>
                  <a:lnTo>
                    <a:pt x="11382" y="7057"/>
                  </a:lnTo>
                  <a:cubicBezTo>
                    <a:pt x="11382" y="6847"/>
                    <a:pt x="11626" y="6674"/>
                    <a:pt x="11924" y="6674"/>
                  </a:cubicBezTo>
                  <a:close/>
                  <a:moveTo>
                    <a:pt x="16433" y="7290"/>
                  </a:moveTo>
                  <a:lnTo>
                    <a:pt x="18743" y="7290"/>
                  </a:lnTo>
                  <a:lnTo>
                    <a:pt x="18743" y="7685"/>
                  </a:lnTo>
                  <a:lnTo>
                    <a:pt x="16433" y="7685"/>
                  </a:lnTo>
                  <a:lnTo>
                    <a:pt x="16433" y="7290"/>
                  </a:lnTo>
                  <a:close/>
                  <a:moveTo>
                    <a:pt x="17580" y="7867"/>
                  </a:moveTo>
                  <a:cubicBezTo>
                    <a:pt x="17771" y="7867"/>
                    <a:pt x="17924" y="7975"/>
                    <a:pt x="17924" y="8110"/>
                  </a:cubicBezTo>
                  <a:cubicBezTo>
                    <a:pt x="17924" y="8245"/>
                    <a:pt x="17771" y="8353"/>
                    <a:pt x="17580" y="8353"/>
                  </a:cubicBezTo>
                  <a:cubicBezTo>
                    <a:pt x="17389" y="8353"/>
                    <a:pt x="17236" y="8245"/>
                    <a:pt x="17236" y="8110"/>
                  </a:cubicBezTo>
                  <a:cubicBezTo>
                    <a:pt x="17236" y="7975"/>
                    <a:pt x="17389" y="7867"/>
                    <a:pt x="17580" y="7867"/>
                  </a:cubicBezTo>
                  <a:close/>
                  <a:moveTo>
                    <a:pt x="2890" y="9580"/>
                  </a:moveTo>
                  <a:lnTo>
                    <a:pt x="5121" y="9580"/>
                  </a:lnTo>
                  <a:cubicBezTo>
                    <a:pt x="5419" y="9580"/>
                    <a:pt x="5663" y="9752"/>
                    <a:pt x="5663" y="9963"/>
                  </a:cubicBezTo>
                  <a:lnTo>
                    <a:pt x="5663" y="10979"/>
                  </a:lnTo>
                  <a:cubicBezTo>
                    <a:pt x="5663" y="11189"/>
                    <a:pt x="5419" y="11362"/>
                    <a:pt x="5121" y="11362"/>
                  </a:cubicBezTo>
                  <a:lnTo>
                    <a:pt x="2890" y="11362"/>
                  </a:lnTo>
                  <a:cubicBezTo>
                    <a:pt x="2592" y="11362"/>
                    <a:pt x="2348" y="11189"/>
                    <a:pt x="2348" y="10979"/>
                  </a:cubicBezTo>
                  <a:lnTo>
                    <a:pt x="2348" y="9963"/>
                  </a:lnTo>
                  <a:cubicBezTo>
                    <a:pt x="2348" y="9752"/>
                    <a:pt x="2592" y="9580"/>
                    <a:pt x="2890" y="9580"/>
                  </a:cubicBezTo>
                  <a:close/>
                  <a:moveTo>
                    <a:pt x="7400" y="9580"/>
                  </a:moveTo>
                  <a:lnTo>
                    <a:pt x="9669" y="9580"/>
                  </a:lnTo>
                  <a:cubicBezTo>
                    <a:pt x="9967" y="9580"/>
                    <a:pt x="10211" y="9752"/>
                    <a:pt x="10211" y="9963"/>
                  </a:cubicBezTo>
                  <a:lnTo>
                    <a:pt x="10211" y="10979"/>
                  </a:lnTo>
                  <a:cubicBezTo>
                    <a:pt x="10211" y="11189"/>
                    <a:pt x="9967" y="11362"/>
                    <a:pt x="9669" y="11362"/>
                  </a:cubicBezTo>
                  <a:lnTo>
                    <a:pt x="7400" y="11362"/>
                  </a:lnTo>
                  <a:cubicBezTo>
                    <a:pt x="7102" y="11362"/>
                    <a:pt x="6858" y="11189"/>
                    <a:pt x="6858" y="10979"/>
                  </a:cubicBezTo>
                  <a:lnTo>
                    <a:pt x="6858" y="9963"/>
                  </a:lnTo>
                  <a:cubicBezTo>
                    <a:pt x="6858" y="9752"/>
                    <a:pt x="7102" y="9580"/>
                    <a:pt x="7400" y="9580"/>
                  </a:cubicBezTo>
                  <a:close/>
                  <a:moveTo>
                    <a:pt x="11924" y="9580"/>
                  </a:moveTo>
                  <a:lnTo>
                    <a:pt x="14195" y="9580"/>
                  </a:lnTo>
                  <a:cubicBezTo>
                    <a:pt x="14493" y="9580"/>
                    <a:pt x="14738" y="9752"/>
                    <a:pt x="14738" y="9963"/>
                  </a:cubicBezTo>
                  <a:lnTo>
                    <a:pt x="14738" y="10979"/>
                  </a:lnTo>
                  <a:cubicBezTo>
                    <a:pt x="14738" y="11189"/>
                    <a:pt x="14493" y="11362"/>
                    <a:pt x="14195" y="11362"/>
                  </a:cubicBezTo>
                  <a:lnTo>
                    <a:pt x="11924" y="11362"/>
                  </a:lnTo>
                  <a:cubicBezTo>
                    <a:pt x="11626" y="11362"/>
                    <a:pt x="11382" y="11189"/>
                    <a:pt x="11382" y="10979"/>
                  </a:cubicBezTo>
                  <a:lnTo>
                    <a:pt x="11382" y="9963"/>
                  </a:lnTo>
                  <a:cubicBezTo>
                    <a:pt x="11382" y="9752"/>
                    <a:pt x="11626" y="9580"/>
                    <a:pt x="11924" y="9580"/>
                  </a:cubicBezTo>
                  <a:close/>
                  <a:moveTo>
                    <a:pt x="16969" y="9752"/>
                  </a:moveTo>
                  <a:lnTo>
                    <a:pt x="17587" y="10189"/>
                  </a:lnTo>
                  <a:lnTo>
                    <a:pt x="18208" y="9752"/>
                  </a:lnTo>
                  <a:lnTo>
                    <a:pt x="18598" y="10027"/>
                  </a:lnTo>
                  <a:lnTo>
                    <a:pt x="17979" y="10466"/>
                  </a:lnTo>
                  <a:lnTo>
                    <a:pt x="18598" y="10903"/>
                  </a:lnTo>
                  <a:lnTo>
                    <a:pt x="18199" y="11183"/>
                  </a:lnTo>
                  <a:lnTo>
                    <a:pt x="17580" y="10746"/>
                  </a:lnTo>
                  <a:lnTo>
                    <a:pt x="16961" y="11183"/>
                  </a:lnTo>
                  <a:lnTo>
                    <a:pt x="16572" y="10908"/>
                  </a:lnTo>
                  <a:lnTo>
                    <a:pt x="17191" y="10471"/>
                  </a:lnTo>
                  <a:lnTo>
                    <a:pt x="16572" y="10034"/>
                  </a:lnTo>
                  <a:lnTo>
                    <a:pt x="16969" y="9752"/>
                  </a:lnTo>
                  <a:close/>
                  <a:moveTo>
                    <a:pt x="2890" y="12437"/>
                  </a:moveTo>
                  <a:lnTo>
                    <a:pt x="5121" y="12437"/>
                  </a:lnTo>
                  <a:cubicBezTo>
                    <a:pt x="5419" y="12437"/>
                    <a:pt x="5663" y="12609"/>
                    <a:pt x="5663" y="12820"/>
                  </a:cubicBezTo>
                  <a:lnTo>
                    <a:pt x="5663" y="13834"/>
                  </a:lnTo>
                  <a:cubicBezTo>
                    <a:pt x="5663" y="14045"/>
                    <a:pt x="5419" y="14219"/>
                    <a:pt x="5121" y="14219"/>
                  </a:cubicBezTo>
                  <a:lnTo>
                    <a:pt x="2890" y="14219"/>
                  </a:lnTo>
                  <a:cubicBezTo>
                    <a:pt x="2592" y="14219"/>
                    <a:pt x="2348" y="14045"/>
                    <a:pt x="2348" y="13834"/>
                  </a:cubicBezTo>
                  <a:lnTo>
                    <a:pt x="2348" y="12820"/>
                  </a:lnTo>
                  <a:cubicBezTo>
                    <a:pt x="2348" y="12609"/>
                    <a:pt x="2592" y="12437"/>
                    <a:pt x="2890" y="12437"/>
                  </a:cubicBezTo>
                  <a:close/>
                  <a:moveTo>
                    <a:pt x="7400" y="12437"/>
                  </a:moveTo>
                  <a:lnTo>
                    <a:pt x="9669" y="12437"/>
                  </a:lnTo>
                  <a:cubicBezTo>
                    <a:pt x="9967" y="12437"/>
                    <a:pt x="10211" y="12609"/>
                    <a:pt x="10211" y="12820"/>
                  </a:cubicBezTo>
                  <a:lnTo>
                    <a:pt x="10211" y="13834"/>
                  </a:lnTo>
                  <a:cubicBezTo>
                    <a:pt x="10211" y="14045"/>
                    <a:pt x="9967" y="14219"/>
                    <a:pt x="9669" y="14219"/>
                  </a:cubicBezTo>
                  <a:lnTo>
                    <a:pt x="7400" y="14219"/>
                  </a:lnTo>
                  <a:cubicBezTo>
                    <a:pt x="7102" y="14219"/>
                    <a:pt x="6858" y="14045"/>
                    <a:pt x="6858" y="13834"/>
                  </a:cubicBezTo>
                  <a:lnTo>
                    <a:pt x="6858" y="12820"/>
                  </a:lnTo>
                  <a:cubicBezTo>
                    <a:pt x="6858" y="12609"/>
                    <a:pt x="7102" y="12437"/>
                    <a:pt x="7400" y="12437"/>
                  </a:cubicBezTo>
                  <a:close/>
                  <a:moveTo>
                    <a:pt x="11924" y="12437"/>
                  </a:moveTo>
                  <a:lnTo>
                    <a:pt x="14195" y="12437"/>
                  </a:lnTo>
                  <a:cubicBezTo>
                    <a:pt x="14493" y="12437"/>
                    <a:pt x="14738" y="12609"/>
                    <a:pt x="14738" y="12820"/>
                  </a:cubicBezTo>
                  <a:lnTo>
                    <a:pt x="14738" y="13834"/>
                  </a:lnTo>
                  <a:cubicBezTo>
                    <a:pt x="14738" y="14045"/>
                    <a:pt x="14493" y="14219"/>
                    <a:pt x="14195" y="14219"/>
                  </a:cubicBezTo>
                  <a:lnTo>
                    <a:pt x="11924" y="14219"/>
                  </a:lnTo>
                  <a:cubicBezTo>
                    <a:pt x="11626" y="14219"/>
                    <a:pt x="11382" y="14045"/>
                    <a:pt x="11382" y="13834"/>
                  </a:cubicBezTo>
                  <a:lnTo>
                    <a:pt x="11382" y="12820"/>
                  </a:lnTo>
                  <a:cubicBezTo>
                    <a:pt x="11382" y="12609"/>
                    <a:pt x="11626" y="12437"/>
                    <a:pt x="11924" y="12437"/>
                  </a:cubicBezTo>
                  <a:close/>
                  <a:moveTo>
                    <a:pt x="16426" y="13127"/>
                  </a:moveTo>
                  <a:lnTo>
                    <a:pt x="18734" y="13127"/>
                  </a:lnTo>
                  <a:lnTo>
                    <a:pt x="18734" y="13522"/>
                  </a:lnTo>
                  <a:lnTo>
                    <a:pt x="16426" y="13522"/>
                  </a:lnTo>
                  <a:lnTo>
                    <a:pt x="16426" y="13127"/>
                  </a:lnTo>
                  <a:close/>
                  <a:moveTo>
                    <a:pt x="2890" y="15292"/>
                  </a:moveTo>
                  <a:lnTo>
                    <a:pt x="5121" y="15292"/>
                  </a:lnTo>
                  <a:cubicBezTo>
                    <a:pt x="5419" y="15292"/>
                    <a:pt x="5663" y="15466"/>
                    <a:pt x="5663" y="15677"/>
                  </a:cubicBezTo>
                  <a:lnTo>
                    <a:pt x="5663" y="16691"/>
                  </a:lnTo>
                  <a:cubicBezTo>
                    <a:pt x="5663" y="16902"/>
                    <a:pt x="5419" y="17074"/>
                    <a:pt x="5121" y="17074"/>
                  </a:cubicBezTo>
                  <a:lnTo>
                    <a:pt x="2890" y="17074"/>
                  </a:lnTo>
                  <a:cubicBezTo>
                    <a:pt x="2592" y="17074"/>
                    <a:pt x="2348" y="16902"/>
                    <a:pt x="2348" y="16691"/>
                  </a:cubicBezTo>
                  <a:lnTo>
                    <a:pt x="2348" y="15677"/>
                  </a:lnTo>
                  <a:cubicBezTo>
                    <a:pt x="2348" y="15466"/>
                    <a:pt x="2592" y="15292"/>
                    <a:pt x="2890" y="15292"/>
                  </a:cubicBezTo>
                  <a:close/>
                  <a:moveTo>
                    <a:pt x="7400" y="15292"/>
                  </a:moveTo>
                  <a:lnTo>
                    <a:pt x="9669" y="15292"/>
                  </a:lnTo>
                  <a:cubicBezTo>
                    <a:pt x="9967" y="15292"/>
                    <a:pt x="10211" y="15466"/>
                    <a:pt x="10211" y="15677"/>
                  </a:cubicBezTo>
                  <a:lnTo>
                    <a:pt x="10211" y="16691"/>
                  </a:lnTo>
                  <a:cubicBezTo>
                    <a:pt x="10211" y="16902"/>
                    <a:pt x="9967" y="17074"/>
                    <a:pt x="9669" y="17074"/>
                  </a:cubicBezTo>
                  <a:lnTo>
                    <a:pt x="7400" y="17074"/>
                  </a:lnTo>
                  <a:cubicBezTo>
                    <a:pt x="7102" y="17074"/>
                    <a:pt x="6858" y="16902"/>
                    <a:pt x="6858" y="16691"/>
                  </a:cubicBezTo>
                  <a:lnTo>
                    <a:pt x="6858" y="15677"/>
                  </a:lnTo>
                  <a:cubicBezTo>
                    <a:pt x="6858" y="15466"/>
                    <a:pt x="7102" y="15292"/>
                    <a:pt x="7400" y="15292"/>
                  </a:cubicBezTo>
                  <a:close/>
                  <a:moveTo>
                    <a:pt x="11924" y="15292"/>
                  </a:moveTo>
                  <a:lnTo>
                    <a:pt x="14195" y="15292"/>
                  </a:lnTo>
                  <a:cubicBezTo>
                    <a:pt x="14493" y="15292"/>
                    <a:pt x="14738" y="15466"/>
                    <a:pt x="14738" y="15677"/>
                  </a:cubicBezTo>
                  <a:lnTo>
                    <a:pt x="14738" y="16691"/>
                  </a:lnTo>
                  <a:cubicBezTo>
                    <a:pt x="14738" y="16902"/>
                    <a:pt x="14493" y="17074"/>
                    <a:pt x="14195" y="17074"/>
                  </a:cubicBezTo>
                  <a:lnTo>
                    <a:pt x="11924" y="17074"/>
                  </a:lnTo>
                  <a:cubicBezTo>
                    <a:pt x="11626" y="17074"/>
                    <a:pt x="11382" y="16902"/>
                    <a:pt x="11382" y="16691"/>
                  </a:cubicBezTo>
                  <a:lnTo>
                    <a:pt x="11382" y="15677"/>
                  </a:lnTo>
                  <a:cubicBezTo>
                    <a:pt x="11382" y="15466"/>
                    <a:pt x="11626" y="15292"/>
                    <a:pt x="11924" y="15292"/>
                  </a:cubicBezTo>
                  <a:close/>
                  <a:moveTo>
                    <a:pt x="17305" y="15368"/>
                  </a:moveTo>
                  <a:lnTo>
                    <a:pt x="17864" y="15368"/>
                  </a:lnTo>
                  <a:lnTo>
                    <a:pt x="17864" y="15984"/>
                  </a:lnTo>
                  <a:lnTo>
                    <a:pt x="18734" y="15984"/>
                  </a:lnTo>
                  <a:lnTo>
                    <a:pt x="18734" y="16379"/>
                  </a:lnTo>
                  <a:lnTo>
                    <a:pt x="17864" y="16379"/>
                  </a:lnTo>
                  <a:lnTo>
                    <a:pt x="17864" y="17000"/>
                  </a:lnTo>
                  <a:lnTo>
                    <a:pt x="17305" y="17000"/>
                  </a:lnTo>
                  <a:lnTo>
                    <a:pt x="17305" y="16379"/>
                  </a:lnTo>
                  <a:lnTo>
                    <a:pt x="16433" y="16379"/>
                  </a:lnTo>
                  <a:lnTo>
                    <a:pt x="16433" y="15984"/>
                  </a:lnTo>
                  <a:lnTo>
                    <a:pt x="17305" y="15984"/>
                  </a:lnTo>
                  <a:lnTo>
                    <a:pt x="17305" y="15368"/>
                  </a:lnTo>
                  <a:close/>
                  <a:moveTo>
                    <a:pt x="2897" y="18144"/>
                  </a:moveTo>
                  <a:lnTo>
                    <a:pt x="9669" y="18144"/>
                  </a:lnTo>
                  <a:cubicBezTo>
                    <a:pt x="9967" y="18144"/>
                    <a:pt x="10211" y="18316"/>
                    <a:pt x="10211" y="18527"/>
                  </a:cubicBezTo>
                  <a:lnTo>
                    <a:pt x="10211" y="19543"/>
                  </a:lnTo>
                  <a:cubicBezTo>
                    <a:pt x="10211" y="19754"/>
                    <a:pt x="9967" y="19926"/>
                    <a:pt x="9669" y="19926"/>
                  </a:cubicBezTo>
                  <a:lnTo>
                    <a:pt x="2897" y="19926"/>
                  </a:lnTo>
                  <a:cubicBezTo>
                    <a:pt x="2599" y="19926"/>
                    <a:pt x="2355" y="19754"/>
                    <a:pt x="2355" y="19543"/>
                  </a:cubicBezTo>
                  <a:lnTo>
                    <a:pt x="2355" y="18527"/>
                  </a:lnTo>
                  <a:cubicBezTo>
                    <a:pt x="2355" y="18316"/>
                    <a:pt x="2599" y="18144"/>
                    <a:pt x="2897" y="18144"/>
                  </a:cubicBezTo>
                  <a:close/>
                  <a:moveTo>
                    <a:pt x="11924" y="18144"/>
                  </a:moveTo>
                  <a:lnTo>
                    <a:pt x="14195" y="18144"/>
                  </a:lnTo>
                  <a:cubicBezTo>
                    <a:pt x="14493" y="18144"/>
                    <a:pt x="14738" y="18316"/>
                    <a:pt x="14738" y="18527"/>
                  </a:cubicBezTo>
                  <a:lnTo>
                    <a:pt x="14738" y="19543"/>
                  </a:lnTo>
                  <a:cubicBezTo>
                    <a:pt x="14738" y="19754"/>
                    <a:pt x="14493" y="19926"/>
                    <a:pt x="14195" y="19926"/>
                  </a:cubicBezTo>
                  <a:lnTo>
                    <a:pt x="11924" y="19926"/>
                  </a:lnTo>
                  <a:cubicBezTo>
                    <a:pt x="11626" y="19926"/>
                    <a:pt x="11382" y="19754"/>
                    <a:pt x="11382" y="19543"/>
                  </a:cubicBezTo>
                  <a:lnTo>
                    <a:pt x="11382" y="18527"/>
                  </a:lnTo>
                  <a:cubicBezTo>
                    <a:pt x="11382" y="18316"/>
                    <a:pt x="11626" y="18144"/>
                    <a:pt x="11924" y="18144"/>
                  </a:cubicBezTo>
                  <a:close/>
                  <a:moveTo>
                    <a:pt x="16426" y="18517"/>
                  </a:moveTo>
                  <a:lnTo>
                    <a:pt x="18734" y="18517"/>
                  </a:lnTo>
                  <a:lnTo>
                    <a:pt x="18734" y="18910"/>
                  </a:lnTo>
                  <a:lnTo>
                    <a:pt x="16426" y="18910"/>
                  </a:lnTo>
                  <a:lnTo>
                    <a:pt x="16426" y="18517"/>
                  </a:lnTo>
                  <a:close/>
                  <a:moveTo>
                    <a:pt x="16426" y="19165"/>
                  </a:moveTo>
                  <a:lnTo>
                    <a:pt x="18734" y="19165"/>
                  </a:lnTo>
                  <a:lnTo>
                    <a:pt x="18734" y="19558"/>
                  </a:lnTo>
                  <a:lnTo>
                    <a:pt x="16426" y="19558"/>
                  </a:lnTo>
                  <a:lnTo>
                    <a:pt x="16426" y="19165"/>
                  </a:lnTo>
                  <a:close/>
                </a:path>
              </a:pathLst>
            </a:custGeom>
            <a:solidFill>
              <a:schemeClr val="accent3">
                <a:hueOff val="-616588"/>
                <a:satOff val="-15819"/>
                <a:lumOff val="-29181"/>
              </a:schemeClr>
            </a:solidFill>
            <a:ln w="12700" cap="flat">
              <a:noFill/>
              <a:miter lim="400000"/>
            </a:ln>
            <a:effectLst>
              <a:outerShdw sx="100000" sy="100000" kx="0" ky="0" algn="b" rotWithShape="0" blurRad="355600" dist="0" dir="0">
                <a:srgbClr val="000000">
                  <a:alpha val="75000"/>
                </a:srgbClr>
              </a:outerShdw>
            </a:effectLst>
          </p:spPr>
          <p:txBody>
            <a:bodyPr wrap="square" lIns="50800" tIns="50800" rIns="50800" bIns="50800" numCol="1" anchor="ctr">
              <a:noAutofit/>
            </a:bodyPr>
            <a:lstStyle/>
            <a:p>
              <a:pPr>
                <a:defRPr>
                  <a:solidFill>
                    <a:srgbClr val="FFFFFF"/>
                  </a:solidFill>
                </a:defRPr>
              </a:pPr>
            </a:p>
          </p:txBody>
        </p:sp>
        <p:sp>
          <p:nvSpPr>
            <p:cNvPr id="244" name="Ligne"/>
            <p:cNvSpPr/>
            <p:nvPr/>
          </p:nvSpPr>
          <p:spPr>
            <a:xfrm>
              <a:off x="0" y="537536"/>
              <a:ext cx="3150358" cy="13923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863" y="19311"/>
                    <a:pt x="1925" y="17448"/>
                    <a:pt x="3119" y="16125"/>
                  </a:cubicBezTo>
                  <a:cubicBezTo>
                    <a:pt x="4370" y="14739"/>
                    <a:pt x="5739" y="13978"/>
                    <a:pt x="7131" y="13893"/>
                  </a:cubicBezTo>
                  <a:cubicBezTo>
                    <a:pt x="7783" y="13609"/>
                    <a:pt x="8455" y="14093"/>
                    <a:pt x="8914" y="15178"/>
                  </a:cubicBezTo>
                  <a:cubicBezTo>
                    <a:pt x="9502" y="16566"/>
                    <a:pt x="9643" y="18729"/>
                    <a:pt x="10338" y="19853"/>
                  </a:cubicBezTo>
                  <a:cubicBezTo>
                    <a:pt x="10767" y="20546"/>
                    <a:pt x="11323" y="20691"/>
                    <a:pt x="11811" y="20238"/>
                  </a:cubicBezTo>
                  <a:cubicBezTo>
                    <a:pt x="12218" y="19882"/>
                    <a:pt x="12581" y="19306"/>
                    <a:pt x="12868" y="18560"/>
                  </a:cubicBezTo>
                  <a:cubicBezTo>
                    <a:pt x="14618" y="14004"/>
                    <a:pt x="12945" y="6491"/>
                    <a:pt x="14719" y="2021"/>
                  </a:cubicBezTo>
                  <a:cubicBezTo>
                    <a:pt x="15202" y="802"/>
                    <a:pt x="15882" y="74"/>
                    <a:pt x="16605" y="0"/>
                  </a:cubicBezTo>
                  <a:cubicBezTo>
                    <a:pt x="17470" y="73"/>
                    <a:pt x="18332" y="270"/>
                    <a:pt x="19186" y="590"/>
                  </a:cubicBezTo>
                  <a:cubicBezTo>
                    <a:pt x="20001" y="895"/>
                    <a:pt x="20807" y="1312"/>
                    <a:pt x="21600" y="1839"/>
                  </a:cubicBezTo>
                </a:path>
              </a:pathLst>
            </a:custGeom>
            <a:noFill/>
            <a:ln w="38100" cap="flat">
              <a:solidFill>
                <a:schemeClr val="accent3">
                  <a:hueOff val="-616588"/>
                  <a:satOff val="-15819"/>
                  <a:lumOff val="-29181"/>
                </a:schemeClr>
              </a:solidFill>
              <a:prstDash val="solid"/>
              <a:miter lim="400000"/>
            </a:ln>
            <a:effectLst/>
          </p:spPr>
          <p:txBody>
            <a:bodyPr wrap="square" lIns="50800" tIns="50800" rIns="50800" bIns="50800" numCol="1" anchor="ctr">
              <a:noAutofit/>
            </a:bodyPr>
            <a:lstStyle/>
            <a:p>
              <a:pPr>
                <a:defRPr>
                  <a:solidFill>
                    <a:schemeClr val="accent3">
                      <a:hueOff val="-216589"/>
                      <a:satOff val="-8555"/>
                      <a:lumOff val="-17601"/>
                    </a:schemeClr>
                  </a:solidFill>
                </a:defRPr>
              </a:pPr>
            </a:p>
          </p:txBody>
        </p:sp>
        <p:sp>
          <p:nvSpPr>
            <p:cNvPr id="245" name="Ligne"/>
            <p:cNvSpPr/>
            <p:nvPr/>
          </p:nvSpPr>
          <p:spPr>
            <a:xfrm>
              <a:off x="4043687" y="0"/>
              <a:ext cx="1945739" cy="709017"/>
            </a:xfrm>
            <a:custGeom>
              <a:avLst/>
              <a:gdLst/>
              <a:ahLst/>
              <a:cxnLst>
                <a:cxn ang="0">
                  <a:pos x="wd2" y="hd2"/>
                </a:cxn>
                <a:cxn ang="5400000">
                  <a:pos x="wd2" y="hd2"/>
                </a:cxn>
                <a:cxn ang="10800000">
                  <a:pos x="wd2" y="hd2"/>
                </a:cxn>
                <a:cxn ang="16200000">
                  <a:pos x="wd2" y="hd2"/>
                </a:cxn>
              </a:cxnLst>
              <a:rect l="0" t="0" r="r" b="b"/>
              <a:pathLst>
                <a:path w="21600" h="21393" fill="norm" stroke="1" extrusionOk="0">
                  <a:moveTo>
                    <a:pt x="0" y="21393"/>
                  </a:moveTo>
                  <a:cubicBezTo>
                    <a:pt x="1027" y="21364"/>
                    <a:pt x="2027" y="20477"/>
                    <a:pt x="2862" y="18850"/>
                  </a:cubicBezTo>
                  <a:cubicBezTo>
                    <a:pt x="4807" y="15062"/>
                    <a:pt x="5502" y="8178"/>
                    <a:pt x="7280" y="3943"/>
                  </a:cubicBezTo>
                  <a:cubicBezTo>
                    <a:pt x="8432" y="1200"/>
                    <a:pt x="9931" y="-207"/>
                    <a:pt x="11462" y="25"/>
                  </a:cubicBezTo>
                  <a:cubicBezTo>
                    <a:pt x="12455" y="-119"/>
                    <a:pt x="13435" y="689"/>
                    <a:pt x="14230" y="2312"/>
                  </a:cubicBezTo>
                  <a:cubicBezTo>
                    <a:pt x="15560" y="5026"/>
                    <a:pt x="16160" y="9476"/>
                    <a:pt x="17227" y="12831"/>
                  </a:cubicBezTo>
                  <a:cubicBezTo>
                    <a:pt x="18340" y="16329"/>
                    <a:pt x="19903" y="18548"/>
                    <a:pt x="21600" y="19021"/>
                  </a:cubicBezTo>
                </a:path>
              </a:pathLst>
            </a:custGeom>
            <a:noFill/>
            <a:ln w="38100" cap="flat">
              <a:solidFill>
                <a:schemeClr val="accent3">
                  <a:hueOff val="-616588"/>
                  <a:satOff val="-15819"/>
                  <a:lumOff val="-29181"/>
                </a:schemeClr>
              </a:solidFill>
              <a:prstDash val="solid"/>
              <a:miter lim="400000"/>
            </a:ln>
            <a:effectLst/>
          </p:spPr>
          <p:txBody>
            <a:bodyPr wrap="square" lIns="50800" tIns="50800" rIns="50800" bIns="50800" numCol="1" anchor="ctr">
              <a:noAutofit/>
            </a:bodyPr>
            <a:lstStyle/>
            <a:p>
              <a:pPr/>
            </a:p>
          </p:txBody>
        </p:sp>
        <p:sp>
          <p:nvSpPr>
            <p:cNvPr id="246" name="Ligne"/>
            <p:cNvSpPr/>
            <p:nvPr/>
          </p:nvSpPr>
          <p:spPr>
            <a:xfrm>
              <a:off x="6762069" y="283885"/>
              <a:ext cx="2599163" cy="1860457"/>
            </a:xfrm>
            <a:custGeom>
              <a:avLst/>
              <a:gdLst/>
              <a:ahLst/>
              <a:cxnLst>
                <a:cxn ang="0">
                  <a:pos x="wd2" y="hd2"/>
                </a:cxn>
                <a:cxn ang="5400000">
                  <a:pos x="wd2" y="hd2"/>
                </a:cxn>
                <a:cxn ang="10800000">
                  <a:pos x="wd2" y="hd2"/>
                </a:cxn>
                <a:cxn ang="16200000">
                  <a:pos x="wd2" y="hd2"/>
                </a:cxn>
              </a:cxnLst>
              <a:rect l="0" t="0" r="r" b="b"/>
              <a:pathLst>
                <a:path w="21548" h="19263" fill="norm" stroke="1" extrusionOk="0">
                  <a:moveTo>
                    <a:pt x="0" y="3631"/>
                  </a:moveTo>
                  <a:cubicBezTo>
                    <a:pt x="858" y="942"/>
                    <a:pt x="3181" y="-535"/>
                    <a:pt x="5428" y="180"/>
                  </a:cubicBezTo>
                  <a:cubicBezTo>
                    <a:pt x="5910" y="333"/>
                    <a:pt x="6367" y="591"/>
                    <a:pt x="6777" y="942"/>
                  </a:cubicBezTo>
                  <a:cubicBezTo>
                    <a:pt x="7114" y="1269"/>
                    <a:pt x="7409" y="1660"/>
                    <a:pt x="7650" y="2100"/>
                  </a:cubicBezTo>
                  <a:cubicBezTo>
                    <a:pt x="7984" y="2709"/>
                    <a:pt x="8209" y="3400"/>
                    <a:pt x="8522" y="4027"/>
                  </a:cubicBezTo>
                  <a:cubicBezTo>
                    <a:pt x="8787" y="4557"/>
                    <a:pt x="9112" y="5036"/>
                    <a:pt x="9487" y="5449"/>
                  </a:cubicBezTo>
                  <a:cubicBezTo>
                    <a:pt x="9870" y="5821"/>
                    <a:pt x="10323" y="6063"/>
                    <a:pt x="10802" y="6152"/>
                  </a:cubicBezTo>
                  <a:cubicBezTo>
                    <a:pt x="14266" y="6792"/>
                    <a:pt x="19462" y="-2337"/>
                    <a:pt x="21432" y="4265"/>
                  </a:cubicBezTo>
                  <a:cubicBezTo>
                    <a:pt x="21600" y="4828"/>
                    <a:pt x="21584" y="5451"/>
                    <a:pt x="21388" y="6000"/>
                  </a:cubicBezTo>
                  <a:cubicBezTo>
                    <a:pt x="20784" y="7077"/>
                    <a:pt x="19970" y="7944"/>
                    <a:pt x="19022" y="8518"/>
                  </a:cubicBezTo>
                  <a:cubicBezTo>
                    <a:pt x="16823" y="9849"/>
                    <a:pt x="13784" y="10151"/>
                    <a:pt x="13397" y="13199"/>
                  </a:cubicBezTo>
                  <a:cubicBezTo>
                    <a:pt x="13285" y="14087"/>
                    <a:pt x="13510" y="14990"/>
                    <a:pt x="14006" y="15641"/>
                  </a:cubicBezTo>
                  <a:cubicBezTo>
                    <a:pt x="14681" y="16374"/>
                    <a:pt x="15417" y="17016"/>
                    <a:pt x="16200" y="17554"/>
                  </a:cubicBezTo>
                  <a:cubicBezTo>
                    <a:pt x="17414" y="18387"/>
                    <a:pt x="18730" y="18965"/>
                    <a:pt x="20095" y="19263"/>
                  </a:cubicBezTo>
                </a:path>
              </a:pathLst>
            </a:custGeom>
            <a:noFill/>
            <a:ln w="38100" cap="flat">
              <a:solidFill>
                <a:schemeClr val="accent3">
                  <a:hueOff val="-616588"/>
                  <a:satOff val="-15819"/>
                  <a:lumOff val="-29181"/>
                </a:schemeClr>
              </a:solidFill>
              <a:prstDash val="solid"/>
              <a:miter lim="400000"/>
            </a:ln>
            <a:effectLst/>
          </p:spPr>
          <p:txBody>
            <a:bodyPr wrap="square" lIns="50800" tIns="50800" rIns="50800" bIns="50800" numCol="1" anchor="ctr">
              <a:noAutofit/>
            </a:bodyPr>
            <a:lstStyle/>
            <a:p>
              <a:pPr/>
            </a:p>
          </p:txBody>
        </p:sp>
      </p:grpSp>
      <p:grpSp>
        <p:nvGrpSpPr>
          <p:cNvPr id="255" name="Groupe"/>
          <p:cNvGrpSpPr/>
          <p:nvPr/>
        </p:nvGrpSpPr>
        <p:grpSpPr>
          <a:xfrm>
            <a:off x="1733036" y="5180637"/>
            <a:ext cx="9199179" cy="2201848"/>
            <a:chOff x="0" y="0"/>
            <a:chExt cx="9199177" cy="2201846"/>
          </a:xfrm>
        </p:grpSpPr>
        <p:sp>
          <p:nvSpPr>
            <p:cNvPr id="248" name="Ordinateur"/>
            <p:cNvSpPr/>
            <p:nvPr/>
          </p:nvSpPr>
          <p:spPr>
            <a:xfrm>
              <a:off x="4134845" y="790245"/>
              <a:ext cx="974359" cy="786290"/>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solidFill>
              <a:schemeClr val="accent6">
                <a:hueOff val="106404"/>
                <a:satOff val="-20020"/>
                <a:lumOff val="-16845"/>
              </a:schemeClr>
            </a:solidFill>
            <a:ln w="12700" cap="flat">
              <a:noFill/>
              <a:miter lim="400000"/>
            </a:ln>
            <a:effectLst>
              <a:outerShdw sx="100000" sy="100000" kx="0" ky="0" algn="b" rotWithShape="0" blurRad="355600" dist="0" dir="0">
                <a:srgbClr val="000000">
                  <a:alpha val="75000"/>
                </a:srgbClr>
              </a:outerShdw>
            </a:effectLst>
          </p:spPr>
          <p:txBody>
            <a:bodyPr wrap="square" lIns="50800" tIns="50800" rIns="50800" bIns="50800" numCol="1" anchor="ctr">
              <a:noAutofit/>
            </a:bodyPr>
            <a:lstStyle/>
            <a:p>
              <a:pPr>
                <a:defRPr>
                  <a:solidFill>
                    <a:srgbClr val="FFFFFF"/>
                  </a:solidFill>
                </a:defRPr>
              </a:pPr>
            </a:p>
          </p:txBody>
        </p:sp>
        <p:sp>
          <p:nvSpPr>
            <p:cNvPr id="249" name="Monde"/>
            <p:cNvSpPr/>
            <p:nvPr/>
          </p:nvSpPr>
          <p:spPr>
            <a:xfrm>
              <a:off x="1505176" y="716018"/>
              <a:ext cx="934746" cy="9347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45" y="0"/>
                    <a:pt x="0" y="4845"/>
                    <a:pt x="0" y="10800"/>
                  </a:cubicBezTo>
                  <a:cubicBezTo>
                    <a:pt x="0" y="16755"/>
                    <a:pt x="4845" y="21600"/>
                    <a:pt x="10800" y="21600"/>
                  </a:cubicBezTo>
                  <a:cubicBezTo>
                    <a:pt x="16755" y="21600"/>
                    <a:pt x="21600" y="16755"/>
                    <a:pt x="21600" y="10800"/>
                  </a:cubicBezTo>
                  <a:cubicBezTo>
                    <a:pt x="21600" y="4845"/>
                    <a:pt x="16755" y="0"/>
                    <a:pt x="10800" y="0"/>
                  </a:cubicBezTo>
                  <a:close/>
                  <a:moveTo>
                    <a:pt x="11993" y="938"/>
                  </a:moveTo>
                  <a:cubicBezTo>
                    <a:pt x="14122" y="1194"/>
                    <a:pt x="16044" y="2125"/>
                    <a:pt x="17542" y="3512"/>
                  </a:cubicBezTo>
                  <a:cubicBezTo>
                    <a:pt x="16898" y="4108"/>
                    <a:pt x="16188" y="4611"/>
                    <a:pt x="15429" y="5012"/>
                  </a:cubicBezTo>
                  <a:cubicBezTo>
                    <a:pt x="15343" y="4850"/>
                    <a:pt x="15255" y="4689"/>
                    <a:pt x="15162" y="4531"/>
                  </a:cubicBezTo>
                  <a:cubicBezTo>
                    <a:pt x="14347" y="3140"/>
                    <a:pt x="13267" y="1918"/>
                    <a:pt x="11993" y="938"/>
                  </a:cubicBezTo>
                  <a:close/>
                  <a:moveTo>
                    <a:pt x="9560" y="943"/>
                  </a:moveTo>
                  <a:cubicBezTo>
                    <a:pt x="8289" y="1922"/>
                    <a:pt x="7211" y="3142"/>
                    <a:pt x="6397" y="4531"/>
                  </a:cubicBezTo>
                  <a:cubicBezTo>
                    <a:pt x="6308" y="4684"/>
                    <a:pt x="6222" y="4839"/>
                    <a:pt x="6139" y="4995"/>
                  </a:cubicBezTo>
                  <a:cubicBezTo>
                    <a:pt x="5392" y="4597"/>
                    <a:pt x="4693" y="4100"/>
                    <a:pt x="4058" y="3512"/>
                  </a:cubicBezTo>
                  <a:cubicBezTo>
                    <a:pt x="5545" y="2136"/>
                    <a:pt x="7450" y="1207"/>
                    <a:pt x="9560" y="943"/>
                  </a:cubicBezTo>
                  <a:close/>
                  <a:moveTo>
                    <a:pt x="10366" y="1421"/>
                  </a:moveTo>
                  <a:lnTo>
                    <a:pt x="10366" y="6141"/>
                  </a:lnTo>
                  <a:cubicBezTo>
                    <a:pt x="9165" y="6090"/>
                    <a:pt x="8002" y="5827"/>
                    <a:pt x="6920" y="5368"/>
                  </a:cubicBezTo>
                  <a:cubicBezTo>
                    <a:pt x="6992" y="5234"/>
                    <a:pt x="7066" y="5100"/>
                    <a:pt x="7143" y="4968"/>
                  </a:cubicBezTo>
                  <a:cubicBezTo>
                    <a:pt x="7960" y="3575"/>
                    <a:pt x="9062" y="2365"/>
                    <a:pt x="10366" y="1421"/>
                  </a:cubicBezTo>
                  <a:close/>
                  <a:moveTo>
                    <a:pt x="11234" y="1451"/>
                  </a:moveTo>
                  <a:cubicBezTo>
                    <a:pt x="12520" y="2391"/>
                    <a:pt x="13607" y="3589"/>
                    <a:pt x="14415" y="4968"/>
                  </a:cubicBezTo>
                  <a:cubicBezTo>
                    <a:pt x="14495" y="5104"/>
                    <a:pt x="14572" y="5244"/>
                    <a:pt x="14646" y="5383"/>
                  </a:cubicBezTo>
                  <a:cubicBezTo>
                    <a:pt x="13574" y="5833"/>
                    <a:pt x="12424" y="6090"/>
                    <a:pt x="11234" y="6141"/>
                  </a:cubicBezTo>
                  <a:lnTo>
                    <a:pt x="11234" y="1451"/>
                  </a:lnTo>
                  <a:close/>
                  <a:moveTo>
                    <a:pt x="3448" y="4128"/>
                  </a:moveTo>
                  <a:cubicBezTo>
                    <a:pt x="4152" y="4783"/>
                    <a:pt x="4928" y="5335"/>
                    <a:pt x="5759" y="5775"/>
                  </a:cubicBezTo>
                  <a:cubicBezTo>
                    <a:pt x="5120" y="7219"/>
                    <a:pt x="4759" y="8779"/>
                    <a:pt x="4701" y="10368"/>
                  </a:cubicBezTo>
                  <a:lnTo>
                    <a:pt x="876" y="10368"/>
                  </a:lnTo>
                  <a:cubicBezTo>
                    <a:pt x="979" y="7972"/>
                    <a:pt x="1935" y="5793"/>
                    <a:pt x="3448" y="4128"/>
                  </a:cubicBezTo>
                  <a:close/>
                  <a:moveTo>
                    <a:pt x="18152" y="4128"/>
                  </a:moveTo>
                  <a:cubicBezTo>
                    <a:pt x="19665" y="5793"/>
                    <a:pt x="20621" y="7972"/>
                    <a:pt x="20724" y="10368"/>
                  </a:cubicBezTo>
                  <a:lnTo>
                    <a:pt x="16858" y="10368"/>
                  </a:lnTo>
                  <a:cubicBezTo>
                    <a:pt x="16800" y="8785"/>
                    <a:pt x="16441" y="7231"/>
                    <a:pt x="15807" y="5792"/>
                  </a:cubicBezTo>
                  <a:cubicBezTo>
                    <a:pt x="16650" y="5349"/>
                    <a:pt x="17439" y="4792"/>
                    <a:pt x="18152" y="4128"/>
                  </a:cubicBezTo>
                  <a:close/>
                  <a:moveTo>
                    <a:pt x="6541" y="6148"/>
                  </a:moveTo>
                  <a:cubicBezTo>
                    <a:pt x="7739" y="6662"/>
                    <a:pt x="9031" y="6956"/>
                    <a:pt x="10366" y="7008"/>
                  </a:cubicBezTo>
                  <a:lnTo>
                    <a:pt x="10366" y="10368"/>
                  </a:lnTo>
                  <a:lnTo>
                    <a:pt x="5569" y="10368"/>
                  </a:lnTo>
                  <a:cubicBezTo>
                    <a:pt x="5626" y="8908"/>
                    <a:pt x="5956" y="7475"/>
                    <a:pt x="6541" y="6148"/>
                  </a:cubicBezTo>
                  <a:close/>
                  <a:moveTo>
                    <a:pt x="15024" y="6163"/>
                  </a:moveTo>
                  <a:cubicBezTo>
                    <a:pt x="15604" y="7486"/>
                    <a:pt x="15934" y="8914"/>
                    <a:pt x="15991" y="10368"/>
                  </a:cubicBezTo>
                  <a:lnTo>
                    <a:pt x="11234" y="10368"/>
                  </a:lnTo>
                  <a:lnTo>
                    <a:pt x="11234" y="7008"/>
                  </a:lnTo>
                  <a:cubicBezTo>
                    <a:pt x="12557" y="6956"/>
                    <a:pt x="13835" y="6668"/>
                    <a:pt x="15024" y="6163"/>
                  </a:cubicBezTo>
                  <a:close/>
                  <a:moveTo>
                    <a:pt x="876" y="11234"/>
                  </a:moveTo>
                  <a:lnTo>
                    <a:pt x="4700" y="11234"/>
                  </a:lnTo>
                  <a:cubicBezTo>
                    <a:pt x="4753" y="12849"/>
                    <a:pt x="5119" y="14437"/>
                    <a:pt x="5773" y="15903"/>
                  </a:cubicBezTo>
                  <a:cubicBezTo>
                    <a:pt x="4953" y="16335"/>
                    <a:pt x="4185" y="16876"/>
                    <a:pt x="3488" y="17518"/>
                  </a:cubicBezTo>
                  <a:cubicBezTo>
                    <a:pt x="1952" y="15847"/>
                    <a:pt x="980" y="13652"/>
                    <a:pt x="876" y="11234"/>
                  </a:cubicBezTo>
                  <a:close/>
                  <a:moveTo>
                    <a:pt x="5567" y="11234"/>
                  </a:moveTo>
                  <a:lnTo>
                    <a:pt x="10366" y="11234"/>
                  </a:lnTo>
                  <a:lnTo>
                    <a:pt x="10366" y="14676"/>
                  </a:lnTo>
                  <a:cubicBezTo>
                    <a:pt x="9036" y="14728"/>
                    <a:pt x="7749" y="15021"/>
                    <a:pt x="6554" y="15532"/>
                  </a:cubicBezTo>
                  <a:cubicBezTo>
                    <a:pt x="5955" y="14182"/>
                    <a:pt x="5619" y="12720"/>
                    <a:pt x="5567" y="11234"/>
                  </a:cubicBezTo>
                  <a:close/>
                  <a:moveTo>
                    <a:pt x="11234" y="11234"/>
                  </a:moveTo>
                  <a:lnTo>
                    <a:pt x="15992" y="11234"/>
                  </a:lnTo>
                  <a:cubicBezTo>
                    <a:pt x="15940" y="12714"/>
                    <a:pt x="15605" y="14169"/>
                    <a:pt x="15010" y="15515"/>
                  </a:cubicBezTo>
                  <a:cubicBezTo>
                    <a:pt x="13825" y="15013"/>
                    <a:pt x="12552" y="14728"/>
                    <a:pt x="11234" y="14676"/>
                  </a:cubicBezTo>
                  <a:lnTo>
                    <a:pt x="11234" y="11234"/>
                  </a:lnTo>
                  <a:close/>
                  <a:moveTo>
                    <a:pt x="16860" y="11234"/>
                  </a:moveTo>
                  <a:lnTo>
                    <a:pt x="20724" y="11234"/>
                  </a:lnTo>
                  <a:cubicBezTo>
                    <a:pt x="20620" y="13652"/>
                    <a:pt x="19648" y="15847"/>
                    <a:pt x="18112" y="17518"/>
                  </a:cubicBezTo>
                  <a:cubicBezTo>
                    <a:pt x="17406" y="16867"/>
                    <a:pt x="16627" y="16321"/>
                    <a:pt x="15795" y="15886"/>
                  </a:cubicBezTo>
                  <a:cubicBezTo>
                    <a:pt x="16444" y="14425"/>
                    <a:pt x="16807" y="12842"/>
                    <a:pt x="16860" y="11234"/>
                  </a:cubicBezTo>
                  <a:close/>
                  <a:moveTo>
                    <a:pt x="10366" y="15544"/>
                  </a:moveTo>
                  <a:lnTo>
                    <a:pt x="10366" y="20226"/>
                  </a:lnTo>
                  <a:cubicBezTo>
                    <a:pt x="9026" y="19256"/>
                    <a:pt x="7899" y="18005"/>
                    <a:pt x="7077" y="16566"/>
                  </a:cubicBezTo>
                  <a:cubicBezTo>
                    <a:pt x="7029" y="16481"/>
                    <a:pt x="6982" y="16396"/>
                    <a:pt x="6936" y="16310"/>
                  </a:cubicBezTo>
                  <a:cubicBezTo>
                    <a:pt x="8013" y="15855"/>
                    <a:pt x="9170" y="15594"/>
                    <a:pt x="10366" y="15544"/>
                  </a:cubicBezTo>
                  <a:close/>
                  <a:moveTo>
                    <a:pt x="11234" y="15544"/>
                  </a:moveTo>
                  <a:cubicBezTo>
                    <a:pt x="12418" y="15594"/>
                    <a:pt x="13563" y="15849"/>
                    <a:pt x="14631" y="16295"/>
                  </a:cubicBezTo>
                  <a:cubicBezTo>
                    <a:pt x="14582" y="16386"/>
                    <a:pt x="14532" y="16476"/>
                    <a:pt x="14480" y="16566"/>
                  </a:cubicBezTo>
                  <a:cubicBezTo>
                    <a:pt x="13667" y="17990"/>
                    <a:pt x="12556" y="19230"/>
                    <a:pt x="11234" y="20196"/>
                  </a:cubicBezTo>
                  <a:lnTo>
                    <a:pt x="11234" y="15544"/>
                  </a:lnTo>
                  <a:close/>
                  <a:moveTo>
                    <a:pt x="15415" y="16666"/>
                  </a:moveTo>
                  <a:cubicBezTo>
                    <a:pt x="16162" y="17059"/>
                    <a:pt x="16861" y="17548"/>
                    <a:pt x="17498" y="18131"/>
                  </a:cubicBezTo>
                  <a:cubicBezTo>
                    <a:pt x="16023" y="19479"/>
                    <a:pt x="14143" y="20390"/>
                    <a:pt x="12062" y="20655"/>
                  </a:cubicBezTo>
                  <a:cubicBezTo>
                    <a:pt x="13343" y="19655"/>
                    <a:pt x="14426" y="18410"/>
                    <a:pt x="15233" y="16997"/>
                  </a:cubicBezTo>
                  <a:cubicBezTo>
                    <a:pt x="15295" y="16887"/>
                    <a:pt x="15356" y="16777"/>
                    <a:pt x="15415" y="16666"/>
                  </a:cubicBezTo>
                  <a:close/>
                  <a:moveTo>
                    <a:pt x="6153" y="16683"/>
                  </a:moveTo>
                  <a:cubicBezTo>
                    <a:pt x="6209" y="16788"/>
                    <a:pt x="6267" y="16893"/>
                    <a:pt x="6326" y="16997"/>
                  </a:cubicBezTo>
                  <a:cubicBezTo>
                    <a:pt x="7132" y="18407"/>
                    <a:pt x="8212" y="19649"/>
                    <a:pt x="9489" y="20648"/>
                  </a:cubicBezTo>
                  <a:cubicBezTo>
                    <a:pt x="7428" y="20375"/>
                    <a:pt x="5565" y="19468"/>
                    <a:pt x="4102" y="18131"/>
                  </a:cubicBezTo>
                  <a:cubicBezTo>
                    <a:pt x="4730" y="17557"/>
                    <a:pt x="5418" y="17073"/>
                    <a:pt x="6153" y="16683"/>
                  </a:cubicBezTo>
                  <a:close/>
                </a:path>
              </a:pathLst>
            </a:custGeom>
            <a:solidFill>
              <a:schemeClr val="accent6">
                <a:hueOff val="106404"/>
                <a:satOff val="-20020"/>
                <a:lumOff val="-16845"/>
              </a:schemeClr>
            </a:solidFill>
            <a:ln w="12700" cap="flat">
              <a:noFill/>
              <a:miter lim="400000"/>
            </a:ln>
            <a:effectLst>
              <a:outerShdw sx="100000" sy="100000" kx="0" ky="0" algn="b" rotWithShape="0" blurRad="355600" dist="0" dir="0">
                <a:srgbClr val="000000">
                  <a:alpha val="75000"/>
                </a:srgbClr>
              </a:outerShdw>
            </a:effectLst>
          </p:spPr>
          <p:txBody>
            <a:bodyPr wrap="square" lIns="50800" tIns="50800" rIns="50800" bIns="50800" numCol="1" anchor="ctr">
              <a:noAutofit/>
            </a:bodyPr>
            <a:lstStyle/>
            <a:p>
              <a:pPr>
                <a:defRPr>
                  <a:solidFill>
                    <a:srgbClr val="FFFFFF"/>
                  </a:solidFill>
                </a:defRPr>
              </a:pPr>
            </a:p>
          </p:txBody>
        </p:sp>
        <p:sp>
          <p:nvSpPr>
            <p:cNvPr id="250" name="Coffre-fort"/>
            <p:cNvSpPr/>
            <p:nvPr/>
          </p:nvSpPr>
          <p:spPr>
            <a:xfrm>
              <a:off x="6988409" y="715894"/>
              <a:ext cx="934745" cy="935110"/>
            </a:xfrm>
            <a:custGeom>
              <a:avLst/>
              <a:gdLst/>
              <a:ahLst/>
              <a:cxnLst>
                <a:cxn ang="0">
                  <a:pos x="wd2" y="hd2"/>
                </a:cxn>
                <a:cxn ang="5400000">
                  <a:pos x="wd2" y="hd2"/>
                </a:cxn>
                <a:cxn ang="10800000">
                  <a:pos x="wd2" y="hd2"/>
                </a:cxn>
                <a:cxn ang="16200000">
                  <a:pos x="wd2" y="hd2"/>
                </a:cxn>
              </a:cxnLst>
              <a:rect l="0" t="0" r="r" b="b"/>
              <a:pathLst>
                <a:path w="21598" h="21600" fill="norm" stroke="1" extrusionOk="0">
                  <a:moveTo>
                    <a:pt x="1739" y="0"/>
                  </a:moveTo>
                  <a:cubicBezTo>
                    <a:pt x="798" y="0"/>
                    <a:pt x="2" y="777"/>
                    <a:pt x="0" y="1696"/>
                  </a:cubicBezTo>
                  <a:lnTo>
                    <a:pt x="0" y="3247"/>
                  </a:lnTo>
                  <a:lnTo>
                    <a:pt x="4396" y="3247"/>
                  </a:lnTo>
                  <a:lnTo>
                    <a:pt x="4384" y="6208"/>
                  </a:lnTo>
                  <a:lnTo>
                    <a:pt x="0" y="6208"/>
                  </a:lnTo>
                  <a:lnTo>
                    <a:pt x="0" y="15128"/>
                  </a:lnTo>
                  <a:lnTo>
                    <a:pt x="4396" y="15128"/>
                  </a:lnTo>
                  <a:lnTo>
                    <a:pt x="4384" y="18090"/>
                  </a:lnTo>
                  <a:lnTo>
                    <a:pt x="0" y="18090"/>
                  </a:lnTo>
                  <a:lnTo>
                    <a:pt x="0" y="19896"/>
                  </a:lnTo>
                  <a:cubicBezTo>
                    <a:pt x="-1" y="20351"/>
                    <a:pt x="175" y="20779"/>
                    <a:pt x="496" y="21100"/>
                  </a:cubicBezTo>
                  <a:cubicBezTo>
                    <a:pt x="817" y="21422"/>
                    <a:pt x="1245" y="21600"/>
                    <a:pt x="1700" y="21600"/>
                  </a:cubicBezTo>
                  <a:lnTo>
                    <a:pt x="19858" y="21600"/>
                  </a:lnTo>
                  <a:cubicBezTo>
                    <a:pt x="20793" y="21600"/>
                    <a:pt x="21556" y="20839"/>
                    <a:pt x="21558" y="19904"/>
                  </a:cubicBezTo>
                  <a:lnTo>
                    <a:pt x="21598" y="1703"/>
                  </a:lnTo>
                  <a:cubicBezTo>
                    <a:pt x="21599" y="1248"/>
                    <a:pt x="21423" y="821"/>
                    <a:pt x="21102" y="500"/>
                  </a:cubicBezTo>
                  <a:cubicBezTo>
                    <a:pt x="20781" y="178"/>
                    <a:pt x="20353" y="0"/>
                    <a:pt x="19898" y="0"/>
                  </a:cubicBezTo>
                  <a:lnTo>
                    <a:pt x="1739" y="0"/>
                  </a:lnTo>
                  <a:close/>
                  <a:moveTo>
                    <a:pt x="8" y="3711"/>
                  </a:moveTo>
                  <a:lnTo>
                    <a:pt x="0" y="5746"/>
                  </a:lnTo>
                  <a:lnTo>
                    <a:pt x="3921" y="5746"/>
                  </a:lnTo>
                  <a:lnTo>
                    <a:pt x="3930" y="3711"/>
                  </a:lnTo>
                  <a:lnTo>
                    <a:pt x="8" y="3711"/>
                  </a:lnTo>
                  <a:close/>
                  <a:moveTo>
                    <a:pt x="5781" y="7462"/>
                  </a:moveTo>
                  <a:lnTo>
                    <a:pt x="8200" y="8517"/>
                  </a:lnTo>
                  <a:cubicBezTo>
                    <a:pt x="7906" y="8867"/>
                    <a:pt x="7679" y="9277"/>
                    <a:pt x="7542" y="9725"/>
                  </a:cubicBezTo>
                  <a:lnTo>
                    <a:pt x="5305" y="8240"/>
                  </a:lnTo>
                  <a:lnTo>
                    <a:pt x="5781" y="7462"/>
                  </a:lnTo>
                  <a:close/>
                  <a:moveTo>
                    <a:pt x="15894" y="7462"/>
                  </a:moveTo>
                  <a:lnTo>
                    <a:pt x="16370" y="8240"/>
                  </a:lnTo>
                  <a:lnTo>
                    <a:pt x="14134" y="9725"/>
                  </a:lnTo>
                  <a:cubicBezTo>
                    <a:pt x="13997" y="9277"/>
                    <a:pt x="13770" y="8867"/>
                    <a:pt x="13475" y="8517"/>
                  </a:cubicBezTo>
                  <a:lnTo>
                    <a:pt x="15894" y="7462"/>
                  </a:lnTo>
                  <a:close/>
                  <a:moveTo>
                    <a:pt x="10837" y="7795"/>
                  </a:moveTo>
                  <a:cubicBezTo>
                    <a:pt x="12458" y="7795"/>
                    <a:pt x="13772" y="9109"/>
                    <a:pt x="13772" y="10729"/>
                  </a:cubicBezTo>
                  <a:cubicBezTo>
                    <a:pt x="13772" y="12349"/>
                    <a:pt x="12458" y="13662"/>
                    <a:pt x="10837" y="13662"/>
                  </a:cubicBezTo>
                  <a:cubicBezTo>
                    <a:pt x="9216" y="13662"/>
                    <a:pt x="7903" y="12349"/>
                    <a:pt x="7903" y="10729"/>
                  </a:cubicBezTo>
                  <a:cubicBezTo>
                    <a:pt x="7903" y="9109"/>
                    <a:pt x="9216" y="7795"/>
                    <a:pt x="10837" y="7795"/>
                  </a:cubicBezTo>
                  <a:close/>
                  <a:moveTo>
                    <a:pt x="10837" y="9072"/>
                  </a:moveTo>
                  <a:cubicBezTo>
                    <a:pt x="9923" y="9072"/>
                    <a:pt x="9179" y="9815"/>
                    <a:pt x="9179" y="10729"/>
                  </a:cubicBezTo>
                  <a:cubicBezTo>
                    <a:pt x="9179" y="11643"/>
                    <a:pt x="9923" y="12386"/>
                    <a:pt x="10837" y="12386"/>
                  </a:cubicBezTo>
                  <a:cubicBezTo>
                    <a:pt x="11751" y="12386"/>
                    <a:pt x="12495" y="11643"/>
                    <a:pt x="12495" y="10729"/>
                  </a:cubicBezTo>
                  <a:cubicBezTo>
                    <a:pt x="12495" y="9815"/>
                    <a:pt x="11751" y="9072"/>
                    <a:pt x="10837" y="9072"/>
                  </a:cubicBezTo>
                  <a:close/>
                  <a:moveTo>
                    <a:pt x="10837" y="9585"/>
                  </a:moveTo>
                  <a:cubicBezTo>
                    <a:pt x="11468" y="9585"/>
                    <a:pt x="11982" y="10098"/>
                    <a:pt x="11982" y="10729"/>
                  </a:cubicBezTo>
                  <a:cubicBezTo>
                    <a:pt x="11982" y="11360"/>
                    <a:pt x="11468" y="11873"/>
                    <a:pt x="10837" y="11873"/>
                  </a:cubicBezTo>
                  <a:cubicBezTo>
                    <a:pt x="10206" y="11873"/>
                    <a:pt x="9693" y="11360"/>
                    <a:pt x="9693" y="10729"/>
                  </a:cubicBezTo>
                  <a:cubicBezTo>
                    <a:pt x="9693" y="10098"/>
                    <a:pt x="10206" y="9585"/>
                    <a:pt x="10837" y="9585"/>
                  </a:cubicBezTo>
                  <a:close/>
                  <a:moveTo>
                    <a:pt x="10131" y="14099"/>
                  </a:moveTo>
                  <a:cubicBezTo>
                    <a:pt x="10359" y="14147"/>
                    <a:pt x="10595" y="14173"/>
                    <a:pt x="10837" y="14173"/>
                  </a:cubicBezTo>
                  <a:cubicBezTo>
                    <a:pt x="11079" y="14173"/>
                    <a:pt x="11315" y="14147"/>
                    <a:pt x="11543" y="14099"/>
                  </a:cubicBezTo>
                  <a:lnTo>
                    <a:pt x="11313" y="16489"/>
                  </a:lnTo>
                  <a:lnTo>
                    <a:pt x="10361" y="16489"/>
                  </a:lnTo>
                  <a:lnTo>
                    <a:pt x="10131" y="14099"/>
                  </a:lnTo>
                  <a:close/>
                  <a:moveTo>
                    <a:pt x="8" y="15592"/>
                  </a:moveTo>
                  <a:lnTo>
                    <a:pt x="0" y="17626"/>
                  </a:lnTo>
                  <a:lnTo>
                    <a:pt x="3921" y="17626"/>
                  </a:lnTo>
                  <a:lnTo>
                    <a:pt x="3930" y="15592"/>
                  </a:lnTo>
                  <a:lnTo>
                    <a:pt x="8" y="15592"/>
                  </a:lnTo>
                  <a:close/>
                </a:path>
              </a:pathLst>
            </a:custGeom>
            <a:solidFill>
              <a:schemeClr val="accent6">
                <a:hueOff val="106404"/>
                <a:satOff val="-20020"/>
                <a:lumOff val="-16845"/>
              </a:schemeClr>
            </a:solidFill>
            <a:ln w="12700" cap="flat">
              <a:noFill/>
              <a:miter lim="400000"/>
            </a:ln>
            <a:effectLst>
              <a:outerShdw sx="100000" sy="100000" kx="0" ky="0" algn="b" rotWithShape="0" blurRad="355600" dist="0" dir="0">
                <a:srgbClr val="000000">
                  <a:alpha val="75000"/>
                </a:srgbClr>
              </a:outerShdw>
            </a:effectLst>
          </p:spPr>
          <p:txBody>
            <a:bodyPr wrap="square" lIns="50800" tIns="50800" rIns="50800" bIns="50800" numCol="1" anchor="ctr">
              <a:noAutofit/>
            </a:bodyPr>
            <a:lstStyle/>
            <a:p>
              <a:pPr>
                <a:defRPr>
                  <a:solidFill>
                    <a:srgbClr val="FFFFFF"/>
                  </a:solidFill>
                </a:defRPr>
              </a:pPr>
            </a:p>
          </p:txBody>
        </p:sp>
        <p:sp>
          <p:nvSpPr>
            <p:cNvPr id="251" name="Ligne"/>
            <p:cNvSpPr/>
            <p:nvPr/>
          </p:nvSpPr>
          <p:spPr>
            <a:xfrm>
              <a:off x="0" y="38051"/>
              <a:ext cx="1931642" cy="984842"/>
            </a:xfrm>
            <a:custGeom>
              <a:avLst/>
              <a:gdLst/>
              <a:ahLst/>
              <a:cxnLst>
                <a:cxn ang="0">
                  <a:pos x="wd2" y="hd2"/>
                </a:cxn>
                <a:cxn ang="5400000">
                  <a:pos x="wd2" y="hd2"/>
                </a:cxn>
                <a:cxn ang="10800000">
                  <a:pos x="wd2" y="hd2"/>
                </a:cxn>
                <a:cxn ang="16200000">
                  <a:pos x="wd2" y="hd2"/>
                </a:cxn>
              </a:cxnLst>
              <a:rect l="0" t="0" r="r" b="b"/>
              <a:pathLst>
                <a:path w="21522" h="20844" fill="norm" stroke="1" extrusionOk="0">
                  <a:moveTo>
                    <a:pt x="0" y="19957"/>
                  </a:moveTo>
                  <a:cubicBezTo>
                    <a:pt x="1357" y="21225"/>
                    <a:pt x="2957" y="21129"/>
                    <a:pt x="4269" y="19700"/>
                  </a:cubicBezTo>
                  <a:cubicBezTo>
                    <a:pt x="7327" y="16371"/>
                    <a:pt x="7337" y="8270"/>
                    <a:pt x="9709" y="3551"/>
                  </a:cubicBezTo>
                  <a:cubicBezTo>
                    <a:pt x="11037" y="908"/>
                    <a:pt x="12949" y="-375"/>
                    <a:pt x="14856" y="96"/>
                  </a:cubicBezTo>
                  <a:cubicBezTo>
                    <a:pt x="17316" y="187"/>
                    <a:pt x="19560" y="2787"/>
                    <a:pt x="20729" y="6899"/>
                  </a:cubicBezTo>
                  <a:cubicBezTo>
                    <a:pt x="21332" y="9019"/>
                    <a:pt x="21600" y="11425"/>
                    <a:pt x="21502" y="13827"/>
                  </a:cubicBezTo>
                </a:path>
              </a:pathLst>
            </a:custGeom>
            <a:noFill/>
            <a:ln w="38100" cap="flat">
              <a:solidFill>
                <a:schemeClr val="accent6">
                  <a:hueOff val="106404"/>
                  <a:satOff val="-20020"/>
                  <a:lumOff val="-16845"/>
                </a:schemeClr>
              </a:solidFill>
              <a:prstDash val="solid"/>
              <a:miter lim="400000"/>
            </a:ln>
            <a:effectLst/>
          </p:spPr>
          <p:txBody>
            <a:bodyPr wrap="square" lIns="50800" tIns="50800" rIns="50800" bIns="50800" numCol="1" anchor="ctr">
              <a:noAutofit/>
            </a:bodyPr>
            <a:lstStyle/>
            <a:p>
              <a:pPr/>
            </a:p>
          </p:txBody>
        </p:sp>
        <p:sp>
          <p:nvSpPr>
            <p:cNvPr id="252" name="Ligne"/>
            <p:cNvSpPr/>
            <p:nvPr/>
          </p:nvSpPr>
          <p:spPr>
            <a:xfrm>
              <a:off x="1990845" y="1583178"/>
              <a:ext cx="2619693" cy="566864"/>
            </a:xfrm>
            <a:custGeom>
              <a:avLst/>
              <a:gdLst/>
              <a:ahLst/>
              <a:cxnLst>
                <a:cxn ang="0">
                  <a:pos x="wd2" y="hd2"/>
                </a:cxn>
                <a:cxn ang="5400000">
                  <a:pos x="wd2" y="hd2"/>
                </a:cxn>
                <a:cxn ang="10800000">
                  <a:pos x="wd2" y="hd2"/>
                </a:cxn>
                <a:cxn ang="16200000">
                  <a:pos x="wd2" y="hd2"/>
                </a:cxn>
              </a:cxnLst>
              <a:rect l="0" t="0" r="r" b="b"/>
              <a:pathLst>
                <a:path w="21600" h="17052" fill="norm" stroke="1" extrusionOk="0">
                  <a:moveTo>
                    <a:pt x="0" y="2943"/>
                  </a:moveTo>
                  <a:cubicBezTo>
                    <a:pt x="258" y="7072"/>
                    <a:pt x="904" y="10740"/>
                    <a:pt x="1827" y="13309"/>
                  </a:cubicBezTo>
                  <a:cubicBezTo>
                    <a:pt x="2603" y="15469"/>
                    <a:pt x="3536" y="16741"/>
                    <a:pt x="4510" y="16964"/>
                  </a:cubicBezTo>
                  <a:cubicBezTo>
                    <a:pt x="5369" y="17275"/>
                    <a:pt x="6235" y="16758"/>
                    <a:pt x="7022" y="15465"/>
                  </a:cubicBezTo>
                  <a:cubicBezTo>
                    <a:pt x="8180" y="13563"/>
                    <a:pt x="9095" y="10124"/>
                    <a:pt x="9583" y="5847"/>
                  </a:cubicBezTo>
                  <a:cubicBezTo>
                    <a:pt x="9728" y="4104"/>
                    <a:pt x="10039" y="2605"/>
                    <a:pt x="10460" y="1624"/>
                  </a:cubicBezTo>
                  <a:cubicBezTo>
                    <a:pt x="13011" y="-4325"/>
                    <a:pt x="15272" y="7913"/>
                    <a:pt x="17820" y="8946"/>
                  </a:cubicBezTo>
                  <a:cubicBezTo>
                    <a:pt x="19479" y="9618"/>
                    <a:pt x="21047" y="6030"/>
                    <a:pt x="21600" y="282"/>
                  </a:cubicBezTo>
                </a:path>
              </a:pathLst>
            </a:custGeom>
            <a:noFill/>
            <a:ln w="38100" cap="flat">
              <a:solidFill>
                <a:schemeClr val="accent6">
                  <a:hueOff val="106404"/>
                  <a:satOff val="-20020"/>
                  <a:lumOff val="-16845"/>
                </a:schemeClr>
              </a:solidFill>
              <a:prstDash val="solid"/>
              <a:miter lim="400000"/>
            </a:ln>
            <a:effectLst/>
          </p:spPr>
          <p:txBody>
            <a:bodyPr wrap="square" lIns="50800" tIns="50800" rIns="50800" bIns="50800" numCol="1" anchor="ctr">
              <a:noAutofit/>
            </a:bodyPr>
            <a:lstStyle/>
            <a:p>
              <a:pPr/>
            </a:p>
          </p:txBody>
        </p:sp>
        <p:sp>
          <p:nvSpPr>
            <p:cNvPr id="253" name="Ligne"/>
            <p:cNvSpPr/>
            <p:nvPr/>
          </p:nvSpPr>
          <p:spPr>
            <a:xfrm>
              <a:off x="4654705" y="197487"/>
              <a:ext cx="2808018" cy="2004360"/>
            </a:xfrm>
            <a:custGeom>
              <a:avLst/>
              <a:gdLst/>
              <a:ahLst/>
              <a:cxnLst>
                <a:cxn ang="0">
                  <a:pos x="wd2" y="hd2"/>
                </a:cxn>
                <a:cxn ang="5400000">
                  <a:pos x="wd2" y="hd2"/>
                </a:cxn>
                <a:cxn ang="10800000">
                  <a:pos x="wd2" y="hd2"/>
                </a:cxn>
                <a:cxn ang="16200000">
                  <a:pos x="wd2" y="hd2"/>
                </a:cxn>
              </a:cxnLst>
              <a:rect l="0" t="0" r="r" b="b"/>
              <a:pathLst>
                <a:path w="21421" h="21072" fill="norm" stroke="1" extrusionOk="0">
                  <a:moveTo>
                    <a:pt x="2" y="5807"/>
                  </a:moveTo>
                  <a:cubicBezTo>
                    <a:pt x="-22" y="4859"/>
                    <a:pt x="138" y="3918"/>
                    <a:pt x="464" y="3083"/>
                  </a:cubicBezTo>
                  <a:cubicBezTo>
                    <a:pt x="1102" y="1453"/>
                    <a:pt x="2290" y="374"/>
                    <a:pt x="3628" y="209"/>
                  </a:cubicBezTo>
                  <a:cubicBezTo>
                    <a:pt x="4836" y="-190"/>
                    <a:pt x="6107" y="-14"/>
                    <a:pt x="7233" y="709"/>
                  </a:cubicBezTo>
                  <a:cubicBezTo>
                    <a:pt x="8491" y="1516"/>
                    <a:pt x="9482" y="2945"/>
                    <a:pt x="10010" y="4712"/>
                  </a:cubicBezTo>
                  <a:cubicBezTo>
                    <a:pt x="10324" y="6243"/>
                    <a:pt x="10611" y="7784"/>
                    <a:pt x="10873" y="9333"/>
                  </a:cubicBezTo>
                  <a:cubicBezTo>
                    <a:pt x="11097" y="10658"/>
                    <a:pt x="11302" y="11990"/>
                    <a:pt x="11487" y="13326"/>
                  </a:cubicBezTo>
                  <a:cubicBezTo>
                    <a:pt x="11736" y="17948"/>
                    <a:pt x="14665" y="21410"/>
                    <a:pt x="18018" y="21046"/>
                  </a:cubicBezTo>
                  <a:cubicBezTo>
                    <a:pt x="18868" y="20954"/>
                    <a:pt x="19703" y="20583"/>
                    <a:pt x="20344" y="19808"/>
                  </a:cubicBezTo>
                  <a:cubicBezTo>
                    <a:pt x="21190" y="18785"/>
                    <a:pt x="21578" y="17220"/>
                    <a:pt x="21362" y="15698"/>
                  </a:cubicBezTo>
                </a:path>
              </a:pathLst>
            </a:custGeom>
            <a:noFill/>
            <a:ln w="38100" cap="flat">
              <a:solidFill>
                <a:schemeClr val="accent6">
                  <a:hueOff val="106404"/>
                  <a:satOff val="-20020"/>
                  <a:lumOff val="-16845"/>
                </a:schemeClr>
              </a:solidFill>
              <a:prstDash val="solid"/>
              <a:miter lim="400000"/>
            </a:ln>
            <a:effectLst/>
          </p:spPr>
          <p:txBody>
            <a:bodyPr wrap="square" lIns="50800" tIns="50800" rIns="50800" bIns="50800" numCol="1" anchor="ctr">
              <a:noAutofit/>
            </a:bodyPr>
            <a:lstStyle/>
            <a:p>
              <a:pPr/>
            </a:p>
          </p:txBody>
        </p:sp>
        <p:sp>
          <p:nvSpPr>
            <p:cNvPr id="254" name="Ligne"/>
            <p:cNvSpPr/>
            <p:nvPr/>
          </p:nvSpPr>
          <p:spPr>
            <a:xfrm>
              <a:off x="7466731" y="0"/>
              <a:ext cx="1732447" cy="6733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665" y="17201"/>
                    <a:pt x="1914" y="13547"/>
                    <a:pt x="3524" y="11286"/>
                  </a:cubicBezTo>
                  <a:cubicBezTo>
                    <a:pt x="6477" y="7143"/>
                    <a:pt x="9947" y="8254"/>
                    <a:pt x="13191" y="7359"/>
                  </a:cubicBezTo>
                  <a:cubicBezTo>
                    <a:pt x="16154" y="6541"/>
                    <a:pt x="19027" y="4050"/>
                    <a:pt x="21600" y="0"/>
                  </a:cubicBezTo>
                </a:path>
              </a:pathLst>
            </a:custGeom>
            <a:noFill/>
            <a:ln w="38100" cap="flat">
              <a:solidFill>
                <a:schemeClr val="accent6">
                  <a:hueOff val="106404"/>
                  <a:satOff val="-20020"/>
                  <a:lumOff val="-16845"/>
                </a:schemeClr>
              </a:solidFill>
              <a:prstDash val="solid"/>
              <a:miter lim="400000"/>
            </a:ln>
            <a:effectLst/>
          </p:spPr>
          <p:txBody>
            <a:bodyPr wrap="square" lIns="50800" tIns="50800" rIns="50800" bIns="50800" numCol="1" anchor="ctr">
              <a:noAutofit/>
            </a:bodyPr>
            <a:lstStyle/>
            <a:p>
              <a:pPr/>
            </a:p>
          </p:txBody>
        </p:sp>
      </p:grpSp>
      <p:grpSp>
        <p:nvGrpSpPr>
          <p:cNvPr id="259" name="Groupe"/>
          <p:cNvGrpSpPr/>
          <p:nvPr/>
        </p:nvGrpSpPr>
        <p:grpSpPr>
          <a:xfrm>
            <a:off x="1797530" y="3557132"/>
            <a:ext cx="9086099" cy="1344969"/>
            <a:chOff x="0" y="0"/>
            <a:chExt cx="9086097" cy="1344967"/>
          </a:xfrm>
        </p:grpSpPr>
        <p:sp>
          <p:nvSpPr>
            <p:cNvPr id="256" name="Homme"/>
            <p:cNvSpPr/>
            <p:nvPr/>
          </p:nvSpPr>
          <p:spPr>
            <a:xfrm>
              <a:off x="4886472" y="-1"/>
              <a:ext cx="491932" cy="1270001"/>
            </a:xfrm>
            <a:custGeom>
              <a:avLst/>
              <a:gdLst/>
              <a:ahLst/>
              <a:cxnLst>
                <a:cxn ang="0">
                  <a:pos x="wd2" y="hd2"/>
                </a:cxn>
                <a:cxn ang="5400000">
                  <a:pos x="wd2" y="hd2"/>
                </a:cxn>
                <a:cxn ang="10800000">
                  <a:pos x="wd2" y="hd2"/>
                </a:cxn>
                <a:cxn ang="16200000">
                  <a:pos x="wd2" y="hd2"/>
                </a:cxn>
              </a:cxnLst>
              <a:rect l="0" t="0" r="r" b="b"/>
              <a:pathLst>
                <a:path w="21470" h="21502" fill="norm" stroke="1"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chemeClr val="accent1">
                <a:hueOff val="45430"/>
                <a:satOff val="-14506"/>
                <a:lumOff val="-20039"/>
              </a:schemeClr>
            </a:solidFill>
            <a:ln w="12700" cap="flat">
              <a:noFill/>
              <a:miter lim="400000"/>
            </a:ln>
            <a:effectLst>
              <a:outerShdw sx="100000" sy="100000" kx="0" ky="0" algn="b" rotWithShape="0" blurRad="355600" dist="0" dir="0">
                <a:srgbClr val="000000">
                  <a:alpha val="75000"/>
                </a:srgbClr>
              </a:outerShdw>
            </a:effectLst>
          </p:spPr>
          <p:txBody>
            <a:bodyPr wrap="square" lIns="50800" tIns="50800" rIns="50800" bIns="50800" numCol="1" anchor="ctr">
              <a:noAutofit/>
            </a:bodyPr>
            <a:lstStyle/>
            <a:p>
              <a:pPr>
                <a:defRPr>
                  <a:solidFill>
                    <a:srgbClr val="FFFFFF"/>
                  </a:solidFill>
                </a:defRPr>
              </a:pPr>
            </a:p>
          </p:txBody>
        </p:sp>
        <p:sp>
          <p:nvSpPr>
            <p:cNvPr id="257" name="Ligne"/>
            <p:cNvSpPr/>
            <p:nvPr/>
          </p:nvSpPr>
          <p:spPr>
            <a:xfrm>
              <a:off x="0" y="783980"/>
              <a:ext cx="4862061" cy="5609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2348" y="7585"/>
                    <a:pt x="5165" y="810"/>
                    <a:pt x="8002" y="2289"/>
                  </a:cubicBezTo>
                  <a:cubicBezTo>
                    <a:pt x="10970" y="3835"/>
                    <a:pt x="13824" y="14496"/>
                    <a:pt x="16816" y="13254"/>
                  </a:cubicBezTo>
                  <a:cubicBezTo>
                    <a:pt x="18517" y="12548"/>
                    <a:pt x="20167" y="7976"/>
                    <a:pt x="21600" y="0"/>
                  </a:cubicBezTo>
                </a:path>
              </a:pathLst>
            </a:custGeom>
            <a:noFill/>
            <a:ln w="38100" cap="flat">
              <a:solidFill>
                <a:schemeClr val="accent1">
                  <a:hueOff val="45430"/>
                  <a:satOff val="-14506"/>
                  <a:lumOff val="-20039"/>
                </a:schemeClr>
              </a:solidFill>
              <a:prstDash val="solid"/>
              <a:miter lim="400000"/>
            </a:ln>
            <a:effectLst/>
          </p:spPr>
          <p:txBody>
            <a:bodyPr wrap="square" lIns="50800" tIns="50800" rIns="50800" bIns="50800" numCol="1" anchor="ctr">
              <a:noAutofit/>
            </a:bodyPr>
            <a:lstStyle/>
            <a:p>
              <a:pPr/>
            </a:p>
          </p:txBody>
        </p:sp>
        <p:sp>
          <p:nvSpPr>
            <p:cNvPr id="258" name="Ligne"/>
            <p:cNvSpPr/>
            <p:nvPr/>
          </p:nvSpPr>
          <p:spPr>
            <a:xfrm>
              <a:off x="5420291" y="499304"/>
              <a:ext cx="3665807" cy="569046"/>
            </a:xfrm>
            <a:custGeom>
              <a:avLst/>
              <a:gdLst/>
              <a:ahLst/>
              <a:cxnLst>
                <a:cxn ang="0">
                  <a:pos x="wd2" y="hd2"/>
                </a:cxn>
                <a:cxn ang="5400000">
                  <a:pos x="wd2" y="hd2"/>
                </a:cxn>
                <a:cxn ang="10800000">
                  <a:pos x="wd2" y="hd2"/>
                </a:cxn>
                <a:cxn ang="16200000">
                  <a:pos x="wd2" y="hd2"/>
                </a:cxn>
              </a:cxnLst>
              <a:rect l="0" t="0" r="r" b="b"/>
              <a:pathLst>
                <a:path w="21600" h="19554" fill="norm" stroke="1" extrusionOk="0">
                  <a:moveTo>
                    <a:pt x="0" y="7159"/>
                  </a:moveTo>
                  <a:cubicBezTo>
                    <a:pt x="1661" y="1515"/>
                    <a:pt x="3598" y="-894"/>
                    <a:pt x="5519" y="297"/>
                  </a:cubicBezTo>
                  <a:cubicBezTo>
                    <a:pt x="8441" y="2108"/>
                    <a:pt x="10965" y="11869"/>
                    <a:pt x="13757" y="16479"/>
                  </a:cubicBezTo>
                  <a:cubicBezTo>
                    <a:pt x="16317" y="20706"/>
                    <a:pt x="19043" y="20581"/>
                    <a:pt x="21600" y="16062"/>
                  </a:cubicBezTo>
                </a:path>
              </a:pathLst>
            </a:custGeom>
            <a:noFill/>
            <a:ln w="38100" cap="flat">
              <a:solidFill>
                <a:schemeClr val="accent1">
                  <a:hueOff val="45430"/>
                  <a:satOff val="-14506"/>
                  <a:lumOff val="-20039"/>
                </a:schemeClr>
              </a:solidFill>
              <a:prstDash val="solid"/>
              <a:miter lim="400000"/>
            </a:ln>
            <a:effectLst/>
          </p:spPr>
          <p:txBody>
            <a:bodyPr wrap="square" lIns="50800" tIns="50800" rIns="50800" bIns="50800" numCol="1" anchor="ctr">
              <a:noAutofit/>
            </a:bodyPr>
            <a:lstStyle/>
            <a:p>
              <a:pPr/>
            </a:p>
          </p:txBody>
        </p:sp>
      </p:grpSp>
      <p:sp>
        <p:nvSpPr>
          <p:cNvPr id="260" name="élève 1…"/>
          <p:cNvSpPr txBox="1"/>
          <p:nvPr/>
        </p:nvSpPr>
        <p:spPr>
          <a:xfrm>
            <a:off x="277835" y="3241528"/>
            <a:ext cx="1422041" cy="319955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600">
                <a:solidFill>
                  <a:schemeClr val="accent3">
                    <a:hueOff val="-216589"/>
                    <a:satOff val="-8555"/>
                    <a:lumOff val="-17601"/>
                  </a:schemeClr>
                </a:solidFill>
                <a:latin typeface="Euphemia UCAS"/>
                <a:ea typeface="Euphemia UCAS"/>
                <a:cs typeface="Euphemia UCAS"/>
                <a:sym typeface="Euphemia UCAS"/>
              </a:defRPr>
            </a:pPr>
            <a:r>
              <a:t>élève 1</a:t>
            </a:r>
          </a:p>
          <a:p>
            <a:pPr>
              <a:defRPr sz="2600">
                <a:latin typeface="Euphemia UCAS"/>
                <a:ea typeface="Euphemia UCAS"/>
                <a:cs typeface="Euphemia UCAS"/>
                <a:sym typeface="Euphemia UCAS"/>
              </a:defRPr>
            </a:pPr>
          </a:p>
          <a:p>
            <a:pPr>
              <a:defRPr sz="2600">
                <a:latin typeface="Euphemia UCAS"/>
                <a:ea typeface="Euphemia UCAS"/>
                <a:cs typeface="Euphemia UCAS"/>
                <a:sym typeface="Euphemia UCAS"/>
              </a:defRPr>
            </a:pPr>
          </a:p>
          <a:p>
            <a:pPr>
              <a:defRPr sz="2600">
                <a:solidFill>
                  <a:schemeClr val="accent1">
                    <a:hueOff val="45430"/>
                    <a:satOff val="-14506"/>
                    <a:lumOff val="-20039"/>
                  </a:schemeClr>
                </a:solidFill>
                <a:latin typeface="Euphemia UCAS"/>
                <a:ea typeface="Euphemia UCAS"/>
                <a:cs typeface="Euphemia UCAS"/>
                <a:sym typeface="Euphemia UCAS"/>
              </a:defRPr>
            </a:pPr>
            <a:r>
              <a:t>élève 2</a:t>
            </a:r>
          </a:p>
          <a:p>
            <a:pPr>
              <a:defRPr sz="2600">
                <a:latin typeface="Euphemia UCAS"/>
                <a:ea typeface="Euphemia UCAS"/>
                <a:cs typeface="Euphemia UCAS"/>
                <a:sym typeface="Euphemia UCAS"/>
              </a:defRPr>
            </a:pPr>
          </a:p>
          <a:p>
            <a:pPr>
              <a:defRPr sz="2600">
                <a:latin typeface="Euphemia UCAS"/>
                <a:ea typeface="Euphemia UCAS"/>
                <a:cs typeface="Euphemia UCAS"/>
                <a:sym typeface="Euphemia UCAS"/>
              </a:defRPr>
            </a:pPr>
          </a:p>
          <a:p>
            <a:pPr>
              <a:defRPr sz="2600">
                <a:solidFill>
                  <a:schemeClr val="accent6">
                    <a:hueOff val="106404"/>
                    <a:satOff val="-20020"/>
                    <a:lumOff val="-16845"/>
                  </a:schemeClr>
                </a:solidFill>
                <a:latin typeface="Euphemia UCAS"/>
                <a:ea typeface="Euphemia UCAS"/>
                <a:cs typeface="Euphemia UCAS"/>
                <a:sym typeface="Euphemia UCAS"/>
              </a:defRPr>
            </a:pPr>
            <a:r>
              <a:t>élève 3</a:t>
            </a:r>
          </a:p>
        </p:txBody>
      </p:sp>
      <p:pic>
        <p:nvPicPr>
          <p:cNvPr id="261" name="LA DIFFERENCIATION" descr="LA DIFFERENCIATION"/>
          <p:cNvPicPr>
            <a:picLocks noChangeAspect="0"/>
          </p:cNvPicPr>
          <p:nvPr/>
        </p:nvPicPr>
        <p:blipFill>
          <a:blip r:embed="rId2">
            <a:extLst/>
          </a:blip>
          <a:stretch>
            <a:fillRect/>
          </a:stretch>
        </p:blipFill>
        <p:spPr>
          <a:xfrm>
            <a:off x="319155" y="368300"/>
            <a:ext cx="12366490" cy="1135400"/>
          </a:xfrm>
          <a:prstGeom prst="rect">
            <a:avLst/>
          </a:prstGeom>
          <a:effectLst>
            <a:outerShdw sx="100000" sy="100000" kx="0" ky="0" algn="b" rotWithShape="0" blurRad="190500" dist="8455" dir="5400000">
              <a:srgbClr val="000000"/>
            </a:outerShdw>
          </a:effectLst>
        </p:spPr>
      </p:pic>
      <p:sp>
        <p:nvSpPr>
          <p:cNvPr id="262" name="Chaque élève emprunte un chemin différent pour atteindre un même objectif.…"/>
          <p:cNvSpPr txBox="1"/>
          <p:nvPr/>
        </p:nvSpPr>
        <p:spPr>
          <a:xfrm>
            <a:off x="296554" y="7381621"/>
            <a:ext cx="12411693" cy="224757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just">
              <a:buClr>
                <a:srgbClr val="5E5E5E"/>
              </a:buClr>
              <a:buSzPct val="80000"/>
              <a:buBlip>
                <a:blip r:embed="rId3"/>
              </a:buBlip>
              <a:defRPr sz="2500">
                <a:solidFill>
                  <a:srgbClr val="212121"/>
                </a:solidFill>
                <a:latin typeface="Euphemia UCAS"/>
                <a:ea typeface="Euphemia UCAS"/>
                <a:cs typeface="Euphemia UCAS"/>
                <a:sym typeface="Euphemia UCAS"/>
              </a:defRPr>
            </a:pPr>
            <a:r>
              <a:t>Chaque élève emprunte un chemin différent pour atteindre un même objectif.</a:t>
            </a:r>
          </a:p>
          <a:p>
            <a:pPr marL="228600" indent="-228600" algn="just">
              <a:buClr>
                <a:srgbClr val="5E5E5E"/>
              </a:buClr>
              <a:buSzPct val="80000"/>
              <a:buBlip>
                <a:blip r:embed="rId3"/>
              </a:buBlip>
              <a:defRPr sz="2500">
                <a:solidFill>
                  <a:srgbClr val="212121"/>
                </a:solidFill>
                <a:latin typeface="Euphemia UCAS"/>
                <a:ea typeface="Euphemia UCAS"/>
                <a:cs typeface="Euphemia UCAS"/>
                <a:sym typeface="Euphemia UCAS"/>
              </a:defRPr>
            </a:pPr>
            <a:r>
              <a:t>Chaque chemin est lié à la ZPD de l’élève.</a:t>
            </a:r>
          </a:p>
          <a:p>
            <a:pPr algn="just">
              <a:defRPr b="1" sz="2500">
                <a:solidFill>
                  <a:srgbClr val="212121"/>
                </a:solidFill>
                <a:latin typeface="Euphemia UCAS"/>
                <a:ea typeface="Euphemia UCAS"/>
                <a:cs typeface="Euphemia UCAS"/>
                <a:sym typeface="Euphemia UCAS"/>
              </a:defRPr>
            </a:pPr>
            <a:r>
              <a:t>Proposer un chemin pour chaque élève s’appelle de la DIFFERENCIATION</a:t>
            </a:r>
          </a:p>
          <a:p>
            <a:pPr algn="just">
              <a:defRPr sz="2500">
                <a:solidFill>
                  <a:srgbClr val="212121"/>
                </a:solidFill>
                <a:latin typeface="Euphemia UCAS"/>
                <a:ea typeface="Euphemia UCAS"/>
                <a:cs typeface="Euphemia UCAS"/>
                <a:sym typeface="Euphemia UCAS"/>
              </a:defRPr>
            </a:pPr>
            <a:r>
              <a:rPr i="1"/>
              <a:t>Pour rappel, l’objectif n’est pas la compétence mais l’amélioration de son niveau de maîtrise</a:t>
            </a: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200"/>
                                  </p:stCondLst>
                                  <p:iterate type="el" backwards="0">
                                    <p:tmAbs val="0"/>
                                  </p:iterate>
                                  <p:childTnLst>
                                    <p:set>
                                      <p:cBhvr>
                                        <p:cTn id="6" fill="hold"/>
                                        <p:tgtEl>
                                          <p:spTgt spid="260"/>
                                        </p:tgtEl>
                                        <p:attrNameLst>
                                          <p:attrName>style.visibility</p:attrName>
                                        </p:attrNameLst>
                                      </p:cBhvr>
                                      <p:to>
                                        <p:strVal val="visible"/>
                                      </p:to>
                                    </p:set>
                                    <p:animEffect filter="wipe(up)" transition="in">
                                      <p:cBhvr>
                                        <p:cTn id="7" dur="1000"/>
                                        <p:tgtEl>
                                          <p:spTgt spid="260"/>
                                        </p:tgtEl>
                                      </p:cBhvr>
                                    </p:animEffect>
                                  </p:childTnLst>
                                </p:cTn>
                              </p:par>
                            </p:childTnLst>
                          </p:cTn>
                        </p:par>
                        <p:par>
                          <p:cTn id="8" fill="hold">
                            <p:stCondLst>
                              <p:cond delay="1200"/>
                            </p:stCondLst>
                            <p:childTnLst>
                              <p:par>
                                <p:cTn id="9" presetClass="entr" nodeType="afterEffect" presetSubtype="8" presetID="22" grpId="2" fill="hold">
                                  <p:stCondLst>
                                    <p:cond delay="0"/>
                                  </p:stCondLst>
                                  <p:iterate type="el" backwards="0">
                                    <p:tmAbs val="0"/>
                                  </p:iterate>
                                  <p:childTnLst>
                                    <p:set>
                                      <p:cBhvr>
                                        <p:cTn id="10" fill="hold"/>
                                        <p:tgtEl>
                                          <p:spTgt spid="241"/>
                                        </p:tgtEl>
                                        <p:attrNameLst>
                                          <p:attrName>style.visibility</p:attrName>
                                        </p:attrNameLst>
                                      </p:cBhvr>
                                      <p:to>
                                        <p:strVal val="visible"/>
                                      </p:to>
                                    </p:set>
                                    <p:animEffect filter="wipe(left)" transition="in">
                                      <p:cBhvr>
                                        <p:cTn id="11" dur="1000"/>
                                        <p:tgtEl>
                                          <p:spTgt spid="241"/>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8" presetID="22" grpId="3" fill="hold">
                                  <p:stCondLst>
                                    <p:cond delay="0"/>
                                  </p:stCondLst>
                                  <p:iterate type="el" backwards="0">
                                    <p:tmAbs val="0"/>
                                  </p:iterate>
                                  <p:childTnLst>
                                    <p:set>
                                      <p:cBhvr>
                                        <p:cTn id="15" fill="hold"/>
                                        <p:tgtEl>
                                          <p:spTgt spid="247"/>
                                        </p:tgtEl>
                                        <p:attrNameLst>
                                          <p:attrName>style.visibility</p:attrName>
                                        </p:attrNameLst>
                                      </p:cBhvr>
                                      <p:to>
                                        <p:strVal val="visible"/>
                                      </p:to>
                                    </p:set>
                                    <p:animEffect filter="wipe(left)" transition="in">
                                      <p:cBhvr>
                                        <p:cTn id="16" dur="2000"/>
                                        <p:tgtEl>
                                          <p:spTgt spid="247"/>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22" grpId="4" fill="hold">
                                  <p:stCondLst>
                                    <p:cond delay="0"/>
                                  </p:stCondLst>
                                  <p:iterate type="el" backwards="0">
                                    <p:tmAbs val="0"/>
                                  </p:iterate>
                                  <p:childTnLst>
                                    <p:set>
                                      <p:cBhvr>
                                        <p:cTn id="20" fill="hold"/>
                                        <p:tgtEl>
                                          <p:spTgt spid="259"/>
                                        </p:tgtEl>
                                        <p:attrNameLst>
                                          <p:attrName>style.visibility</p:attrName>
                                        </p:attrNameLst>
                                      </p:cBhvr>
                                      <p:to>
                                        <p:strVal val="visible"/>
                                      </p:to>
                                    </p:set>
                                    <p:animEffect filter="wipe(left)" transition="in">
                                      <p:cBhvr>
                                        <p:cTn id="21" dur="1000"/>
                                        <p:tgtEl>
                                          <p:spTgt spid="259"/>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8" presetID="22" grpId="5" fill="hold">
                                  <p:stCondLst>
                                    <p:cond delay="0"/>
                                  </p:stCondLst>
                                  <p:iterate type="el" backwards="0">
                                    <p:tmAbs val="0"/>
                                  </p:iterate>
                                  <p:childTnLst>
                                    <p:set>
                                      <p:cBhvr>
                                        <p:cTn id="25" fill="hold"/>
                                        <p:tgtEl>
                                          <p:spTgt spid="255"/>
                                        </p:tgtEl>
                                        <p:attrNameLst>
                                          <p:attrName>style.visibility</p:attrName>
                                        </p:attrNameLst>
                                      </p:cBhvr>
                                      <p:to>
                                        <p:strVal val="visible"/>
                                      </p:to>
                                    </p:set>
                                    <p:animEffect filter="wipe(left)" transition="in">
                                      <p:cBhvr>
                                        <p:cTn id="26" dur="1500"/>
                                        <p:tgtEl>
                                          <p:spTgt spid="255"/>
                                        </p:tgtEl>
                                      </p:cBhvr>
                                    </p:animEffec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1" presetID="22" grpId="6" fill="hold">
                                  <p:stCondLst>
                                    <p:cond delay="0"/>
                                  </p:stCondLst>
                                  <p:iterate type="el" backwards="0">
                                    <p:tmAbs val="0"/>
                                  </p:iterate>
                                  <p:childTnLst>
                                    <p:set>
                                      <p:cBhvr>
                                        <p:cTn id="30" fill="hold"/>
                                        <p:tgtEl>
                                          <p:spTgt spid="262"/>
                                        </p:tgtEl>
                                        <p:attrNameLst>
                                          <p:attrName>style.visibility</p:attrName>
                                        </p:attrNameLst>
                                      </p:cBhvr>
                                      <p:to>
                                        <p:strVal val="visible"/>
                                      </p:to>
                                    </p:set>
                                    <p:animEffect filter="wipe(up)" transition="in">
                                      <p:cBhvr>
                                        <p:cTn id="31" dur="1000"/>
                                        <p:tgtEl>
                                          <p:spTgt spid="2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9" grpId="4"/>
      <p:bldP build="whole" bldLvl="1" animBg="1" rev="0" advAuto="0" spid="241" grpId="2"/>
      <p:bldP build="whole" bldLvl="1" animBg="1" rev="0" advAuto="0" spid="247" grpId="3"/>
      <p:bldP build="whole" bldLvl="1" animBg="1" rev="0" advAuto="0" spid="255" grpId="5"/>
      <p:bldP build="whole" bldLvl="1" animBg="1" rev="0" advAuto="0" spid="262" grpId="6"/>
      <p:bldP build="whole" bldLvl="1" animBg="1" rev="0" advAuto="0" spid="260"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91" name="Groupe 2"/>
          <p:cNvGrpSpPr/>
          <p:nvPr/>
        </p:nvGrpSpPr>
        <p:grpSpPr>
          <a:xfrm>
            <a:off x="1783316" y="5714007"/>
            <a:ext cx="9869968" cy="3182895"/>
            <a:chOff x="0" y="0"/>
            <a:chExt cx="9869967" cy="3182894"/>
          </a:xfrm>
        </p:grpSpPr>
        <p:grpSp>
          <p:nvGrpSpPr>
            <p:cNvPr id="272" name="Groupe"/>
            <p:cNvGrpSpPr/>
            <p:nvPr/>
          </p:nvGrpSpPr>
          <p:grpSpPr>
            <a:xfrm>
              <a:off x="0" y="0"/>
              <a:ext cx="9869968" cy="972872"/>
              <a:chOff x="0" y="101600"/>
              <a:chExt cx="9869967" cy="972871"/>
            </a:xfrm>
          </p:grpSpPr>
          <p:grpSp>
            <p:nvGrpSpPr>
              <p:cNvPr id="270" name="Groupe"/>
              <p:cNvGrpSpPr/>
              <p:nvPr/>
            </p:nvGrpSpPr>
            <p:grpSpPr>
              <a:xfrm>
                <a:off x="3779" y="596346"/>
                <a:ext cx="9866189" cy="478126"/>
                <a:chOff x="0" y="0"/>
                <a:chExt cx="9866188" cy="478124"/>
              </a:xfrm>
            </p:grpSpPr>
            <p:sp>
              <p:nvSpPr>
                <p:cNvPr id="264" name="Rectangle"/>
                <p:cNvSpPr/>
                <p:nvPr/>
              </p:nvSpPr>
              <p:spPr>
                <a:xfrm>
                  <a:off x="6350" y="0"/>
                  <a:ext cx="1991544" cy="478125"/>
                </a:xfrm>
                <a:prstGeom prst="rect">
                  <a:avLst/>
                </a:prstGeom>
                <a:solidFill>
                  <a:schemeClr val="accent4">
                    <a:hueOff val="71572"/>
                    <a:satOff val="11035"/>
                    <a:lumOff val="-38209"/>
                  </a:schemeClr>
                </a:solidFill>
                <a:ln w="25400" cap="flat">
                  <a:solidFill>
                    <a:srgbClr val="FFFFFF"/>
                  </a:solidFill>
                  <a:prstDash val="solid"/>
                  <a:miter lim="400000"/>
                </a:ln>
                <a:effectLst/>
              </p:spPr>
              <p:txBody>
                <a:bodyPr wrap="square" lIns="50800" tIns="50800" rIns="50800" bIns="50800" numCol="1" anchor="ctr">
                  <a:noAutofit/>
                </a:bodyPr>
                <a:lstStyle/>
                <a:p>
                  <a:pPr>
                    <a:defRPr>
                      <a:solidFill>
                        <a:srgbClr val="565F5F"/>
                      </a:solidFill>
                    </a:defRPr>
                  </a:pPr>
                </a:p>
              </p:txBody>
            </p:sp>
            <p:sp>
              <p:nvSpPr>
                <p:cNvPr id="265" name="Rectangle"/>
                <p:cNvSpPr/>
                <p:nvPr/>
              </p:nvSpPr>
              <p:spPr>
                <a:xfrm>
                  <a:off x="1997689" y="0"/>
                  <a:ext cx="3737173" cy="478125"/>
                </a:xfrm>
                <a:prstGeom prst="rect">
                  <a:avLst/>
                </a:prstGeom>
                <a:solidFill>
                  <a:schemeClr val="accent1">
                    <a:hueOff val="45430"/>
                    <a:satOff val="-14506"/>
                    <a:lumOff val="-20039"/>
                  </a:schemeClr>
                </a:solidFill>
                <a:ln w="25400" cap="flat">
                  <a:solidFill>
                    <a:srgbClr val="FFFFFF"/>
                  </a:solidFill>
                  <a:prstDash val="solid"/>
                  <a:miter lim="400000"/>
                </a:ln>
                <a:effectLst/>
              </p:spPr>
              <p:txBody>
                <a:bodyPr wrap="square" lIns="50800" tIns="50800" rIns="50800" bIns="50800" numCol="1" anchor="ctr">
                  <a:noAutofit/>
                </a:bodyPr>
                <a:lstStyle/>
                <a:p>
                  <a:pPr>
                    <a:defRPr>
                      <a:solidFill>
                        <a:srgbClr val="FFFFFF"/>
                      </a:solidFill>
                    </a:defRPr>
                  </a:pPr>
                </a:p>
              </p:txBody>
            </p:sp>
            <p:sp>
              <p:nvSpPr>
                <p:cNvPr id="266" name="Rectangle"/>
                <p:cNvSpPr/>
                <p:nvPr/>
              </p:nvSpPr>
              <p:spPr>
                <a:xfrm>
                  <a:off x="5709229" y="0"/>
                  <a:ext cx="4156960" cy="478125"/>
                </a:xfrm>
                <a:prstGeom prst="rect">
                  <a:avLst/>
                </a:prstGeom>
                <a:solidFill>
                  <a:schemeClr val="accent3">
                    <a:hueOff val="-216589"/>
                    <a:satOff val="-8555"/>
                    <a:lumOff val="-17601"/>
                  </a:schemeClr>
                </a:solidFill>
                <a:ln w="25400" cap="flat">
                  <a:solidFill>
                    <a:srgbClr val="FFFFFF"/>
                  </a:solidFill>
                  <a:prstDash val="solid"/>
                  <a:miter lim="400000"/>
                </a:ln>
                <a:effectLst/>
              </p:spPr>
              <p:txBody>
                <a:bodyPr wrap="square" lIns="50800" tIns="50800" rIns="50800" bIns="50800" numCol="1" anchor="ctr">
                  <a:noAutofit/>
                </a:bodyPr>
                <a:lstStyle/>
                <a:p>
                  <a:pPr>
                    <a:defRPr>
                      <a:solidFill>
                        <a:srgbClr val="FFFFFF"/>
                      </a:solidFill>
                    </a:defRPr>
                  </a:pPr>
                </a:p>
              </p:txBody>
            </p:sp>
            <p:sp>
              <p:nvSpPr>
                <p:cNvPr id="267" name="Zone d’autonomie"/>
                <p:cNvSpPr txBox="1"/>
                <p:nvPr/>
              </p:nvSpPr>
              <p:spPr>
                <a:xfrm>
                  <a:off x="0" y="65168"/>
                  <a:ext cx="2004244" cy="3477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z="1500">
                      <a:solidFill>
                        <a:srgbClr val="FFFFFF"/>
                      </a:solidFill>
                      <a:latin typeface="Euphemia UCAS"/>
                      <a:ea typeface="Euphemia UCAS"/>
                      <a:cs typeface="Euphemia UCAS"/>
                      <a:sym typeface="Euphemia UCAS"/>
                    </a:defRPr>
                  </a:lvl1pPr>
                </a:lstStyle>
                <a:p>
                  <a:pPr/>
                  <a:r>
                    <a:t>Zone d’autonomie</a:t>
                  </a:r>
                </a:p>
              </p:txBody>
            </p:sp>
            <p:sp>
              <p:nvSpPr>
                <p:cNvPr id="268" name="Z.P.D."/>
                <p:cNvSpPr txBox="1"/>
                <p:nvPr/>
              </p:nvSpPr>
              <p:spPr>
                <a:xfrm>
                  <a:off x="3350845" y="28110"/>
                  <a:ext cx="741234" cy="42190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1900">
                      <a:solidFill>
                        <a:srgbClr val="FFFFFF"/>
                      </a:solidFill>
                      <a:latin typeface="Euphemia UCAS"/>
                      <a:ea typeface="Euphemia UCAS"/>
                      <a:cs typeface="Euphemia UCAS"/>
                      <a:sym typeface="Euphemia UCAS"/>
                    </a:defRPr>
                  </a:lvl1pPr>
                </a:lstStyle>
                <a:p>
                  <a:pPr/>
                  <a:r>
                    <a:t>Z.P.D.</a:t>
                  </a:r>
                </a:p>
              </p:txBody>
            </p:sp>
            <p:sp>
              <p:nvSpPr>
                <p:cNvPr id="269" name="Zone de rupture"/>
                <p:cNvSpPr txBox="1"/>
                <p:nvPr/>
              </p:nvSpPr>
              <p:spPr>
                <a:xfrm>
                  <a:off x="6870548" y="65168"/>
                  <a:ext cx="1834323" cy="3477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1500">
                      <a:solidFill>
                        <a:srgbClr val="FFFFFF"/>
                      </a:solidFill>
                      <a:latin typeface="Euphemia UCAS"/>
                      <a:ea typeface="Euphemia UCAS"/>
                      <a:cs typeface="Euphemia UCAS"/>
                      <a:sym typeface="Euphemia UCAS"/>
                    </a:defRPr>
                  </a:lvl1pPr>
                </a:lstStyle>
                <a:p>
                  <a:pPr/>
                  <a:r>
                    <a:t>Zone de rupture</a:t>
                  </a:r>
                </a:p>
              </p:txBody>
            </p:sp>
          </p:grpSp>
          <p:sp>
            <p:nvSpPr>
              <p:cNvPr id="271" name="Elève 1"/>
              <p:cNvSpPr txBox="1"/>
              <p:nvPr/>
            </p:nvSpPr>
            <p:spPr>
              <a:xfrm>
                <a:off x="0" y="101600"/>
                <a:ext cx="1339454" cy="5696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rgbClr val="212121"/>
                    </a:solidFill>
                    <a:latin typeface="Euphemia UCAS"/>
                    <a:ea typeface="Euphemia UCAS"/>
                    <a:cs typeface="Euphemia UCAS"/>
                    <a:sym typeface="Euphemia UCAS"/>
                  </a:defRPr>
                </a:lvl1pPr>
              </a:lstStyle>
              <a:p>
                <a:pPr/>
                <a:r>
                  <a:t>Elève 1</a:t>
                </a:r>
              </a:p>
            </p:txBody>
          </p:sp>
        </p:grpSp>
        <p:grpSp>
          <p:nvGrpSpPr>
            <p:cNvPr id="281" name="Groupe"/>
            <p:cNvGrpSpPr/>
            <p:nvPr/>
          </p:nvGrpSpPr>
          <p:grpSpPr>
            <a:xfrm>
              <a:off x="0" y="1127948"/>
              <a:ext cx="9868623" cy="962635"/>
              <a:chOff x="0" y="114300"/>
              <a:chExt cx="9868622" cy="962634"/>
            </a:xfrm>
          </p:grpSpPr>
          <p:grpSp>
            <p:nvGrpSpPr>
              <p:cNvPr id="279" name="Groupe"/>
              <p:cNvGrpSpPr/>
              <p:nvPr/>
            </p:nvGrpSpPr>
            <p:grpSpPr>
              <a:xfrm>
                <a:off x="5124" y="598810"/>
                <a:ext cx="9863499" cy="478125"/>
                <a:chOff x="0" y="0"/>
                <a:chExt cx="9863497" cy="478124"/>
              </a:xfrm>
            </p:grpSpPr>
            <p:sp>
              <p:nvSpPr>
                <p:cNvPr id="273" name="Rectangle"/>
                <p:cNvSpPr/>
                <p:nvPr/>
              </p:nvSpPr>
              <p:spPr>
                <a:xfrm>
                  <a:off x="0" y="0"/>
                  <a:ext cx="3256097" cy="478125"/>
                </a:xfrm>
                <a:prstGeom prst="rect">
                  <a:avLst/>
                </a:prstGeom>
                <a:solidFill>
                  <a:schemeClr val="accent4">
                    <a:hueOff val="71572"/>
                    <a:satOff val="11035"/>
                    <a:lumOff val="-38209"/>
                  </a:schemeClr>
                </a:solidFill>
                <a:ln w="25400" cap="flat">
                  <a:solidFill>
                    <a:srgbClr val="FFFFFF"/>
                  </a:solidFill>
                  <a:prstDash val="solid"/>
                  <a:miter lim="400000"/>
                </a:ln>
                <a:effectLst/>
              </p:spPr>
              <p:txBody>
                <a:bodyPr wrap="square" lIns="50800" tIns="50800" rIns="50800" bIns="50800" numCol="1" anchor="ctr">
                  <a:noAutofit/>
                </a:bodyPr>
                <a:lstStyle/>
                <a:p>
                  <a:pPr>
                    <a:defRPr>
                      <a:solidFill>
                        <a:srgbClr val="FFFFFF"/>
                      </a:solidFill>
                    </a:defRPr>
                  </a:pPr>
                </a:p>
              </p:txBody>
            </p:sp>
            <p:sp>
              <p:nvSpPr>
                <p:cNvPr id="274" name="Rectangle"/>
                <p:cNvSpPr/>
                <p:nvPr/>
              </p:nvSpPr>
              <p:spPr>
                <a:xfrm>
                  <a:off x="3243249" y="0"/>
                  <a:ext cx="2213717" cy="478125"/>
                </a:xfrm>
                <a:prstGeom prst="rect">
                  <a:avLst/>
                </a:prstGeom>
                <a:solidFill>
                  <a:schemeClr val="accent1">
                    <a:hueOff val="45430"/>
                    <a:satOff val="-14506"/>
                    <a:lumOff val="-20039"/>
                  </a:schemeClr>
                </a:solidFill>
                <a:ln w="25400" cap="flat">
                  <a:solidFill>
                    <a:srgbClr val="FFFFFF"/>
                  </a:solidFill>
                  <a:prstDash val="solid"/>
                  <a:miter lim="400000"/>
                </a:ln>
                <a:effectLst/>
              </p:spPr>
              <p:txBody>
                <a:bodyPr wrap="square" lIns="50800" tIns="50800" rIns="50800" bIns="50800" numCol="1" anchor="ctr">
                  <a:noAutofit/>
                </a:bodyPr>
                <a:lstStyle/>
                <a:p>
                  <a:pPr>
                    <a:defRPr>
                      <a:solidFill>
                        <a:srgbClr val="FFFFFF"/>
                      </a:solidFill>
                    </a:defRPr>
                  </a:pPr>
                </a:p>
              </p:txBody>
            </p:sp>
            <p:sp>
              <p:nvSpPr>
                <p:cNvPr id="275" name="Rectangle"/>
                <p:cNvSpPr/>
                <p:nvPr/>
              </p:nvSpPr>
              <p:spPr>
                <a:xfrm>
                  <a:off x="5429525" y="0"/>
                  <a:ext cx="4433973" cy="478125"/>
                </a:xfrm>
                <a:prstGeom prst="rect">
                  <a:avLst/>
                </a:prstGeom>
                <a:solidFill>
                  <a:schemeClr val="accent3">
                    <a:hueOff val="-216589"/>
                    <a:satOff val="-8555"/>
                    <a:lumOff val="-17601"/>
                  </a:schemeClr>
                </a:solidFill>
                <a:ln w="25400" cap="flat">
                  <a:solidFill>
                    <a:srgbClr val="FFFFFF"/>
                  </a:solidFill>
                  <a:prstDash val="solid"/>
                  <a:miter lim="400000"/>
                </a:ln>
                <a:effectLst/>
              </p:spPr>
              <p:txBody>
                <a:bodyPr wrap="square" lIns="50800" tIns="50800" rIns="50800" bIns="50800" numCol="1" anchor="ctr">
                  <a:noAutofit/>
                </a:bodyPr>
                <a:lstStyle/>
                <a:p>
                  <a:pPr>
                    <a:defRPr>
                      <a:solidFill>
                        <a:srgbClr val="FFFFFF"/>
                      </a:solidFill>
                    </a:defRPr>
                  </a:pPr>
                </a:p>
              </p:txBody>
            </p:sp>
            <p:sp>
              <p:nvSpPr>
                <p:cNvPr id="276" name="Zone d’autonomie"/>
                <p:cNvSpPr txBox="1"/>
                <p:nvPr/>
              </p:nvSpPr>
              <p:spPr>
                <a:xfrm>
                  <a:off x="625926" y="65168"/>
                  <a:ext cx="2004245" cy="3477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z="1500">
                      <a:solidFill>
                        <a:srgbClr val="FFFFFF"/>
                      </a:solidFill>
                      <a:latin typeface="Euphemia UCAS"/>
                      <a:ea typeface="Euphemia UCAS"/>
                      <a:cs typeface="Euphemia UCAS"/>
                      <a:sym typeface="Euphemia UCAS"/>
                    </a:defRPr>
                  </a:lvl1pPr>
                </a:lstStyle>
                <a:p>
                  <a:pPr/>
                  <a:r>
                    <a:t>Zone d’autonomie</a:t>
                  </a:r>
                </a:p>
              </p:txBody>
            </p:sp>
            <p:sp>
              <p:nvSpPr>
                <p:cNvPr id="277" name="Z.P.D."/>
                <p:cNvSpPr txBox="1"/>
                <p:nvPr/>
              </p:nvSpPr>
              <p:spPr>
                <a:xfrm>
                  <a:off x="3979491" y="28110"/>
                  <a:ext cx="741233" cy="42190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1900">
                      <a:solidFill>
                        <a:srgbClr val="FFFFFF"/>
                      </a:solidFill>
                      <a:latin typeface="Euphemia UCAS"/>
                      <a:ea typeface="Euphemia UCAS"/>
                      <a:cs typeface="Euphemia UCAS"/>
                      <a:sym typeface="Euphemia UCAS"/>
                    </a:defRPr>
                  </a:lvl1pPr>
                </a:lstStyle>
                <a:p>
                  <a:pPr/>
                  <a:r>
                    <a:t>Z.P.D.</a:t>
                  </a:r>
                </a:p>
              </p:txBody>
            </p:sp>
            <p:sp>
              <p:nvSpPr>
                <p:cNvPr id="278" name="Zone de rupture"/>
                <p:cNvSpPr txBox="1"/>
                <p:nvPr/>
              </p:nvSpPr>
              <p:spPr>
                <a:xfrm>
                  <a:off x="6723000" y="65168"/>
                  <a:ext cx="1834323" cy="3477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1500">
                      <a:solidFill>
                        <a:srgbClr val="FFFFFF"/>
                      </a:solidFill>
                      <a:latin typeface="Euphemia UCAS"/>
                      <a:ea typeface="Euphemia UCAS"/>
                      <a:cs typeface="Euphemia UCAS"/>
                      <a:sym typeface="Euphemia UCAS"/>
                    </a:defRPr>
                  </a:lvl1pPr>
                </a:lstStyle>
                <a:p>
                  <a:pPr/>
                  <a:r>
                    <a:t>Zone de rupture</a:t>
                  </a:r>
                </a:p>
              </p:txBody>
            </p:sp>
          </p:grpSp>
          <p:sp>
            <p:nvSpPr>
              <p:cNvPr id="280" name="Elève 2"/>
              <p:cNvSpPr txBox="1"/>
              <p:nvPr/>
            </p:nvSpPr>
            <p:spPr>
              <a:xfrm>
                <a:off x="0" y="114300"/>
                <a:ext cx="1339454" cy="5696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rgbClr val="212121"/>
                    </a:solidFill>
                    <a:latin typeface="Euphemia UCAS"/>
                    <a:ea typeface="Euphemia UCAS"/>
                    <a:cs typeface="Euphemia UCAS"/>
                    <a:sym typeface="Euphemia UCAS"/>
                  </a:defRPr>
                </a:lvl1pPr>
              </a:lstStyle>
              <a:p>
                <a:pPr/>
                <a:r>
                  <a:t>Elève 2</a:t>
                </a:r>
              </a:p>
            </p:txBody>
          </p:sp>
        </p:grpSp>
        <p:grpSp>
          <p:nvGrpSpPr>
            <p:cNvPr id="290" name="Groupe"/>
            <p:cNvGrpSpPr/>
            <p:nvPr/>
          </p:nvGrpSpPr>
          <p:grpSpPr>
            <a:xfrm>
              <a:off x="0" y="2228260"/>
              <a:ext cx="9868615" cy="954635"/>
              <a:chOff x="0" y="76200"/>
              <a:chExt cx="9868614" cy="954633"/>
            </a:xfrm>
          </p:grpSpPr>
          <p:grpSp>
            <p:nvGrpSpPr>
              <p:cNvPr id="288" name="Groupe"/>
              <p:cNvGrpSpPr/>
              <p:nvPr/>
            </p:nvGrpSpPr>
            <p:grpSpPr>
              <a:xfrm>
                <a:off x="5131" y="552709"/>
                <a:ext cx="9863484" cy="478125"/>
                <a:chOff x="0" y="0"/>
                <a:chExt cx="9863483" cy="478124"/>
              </a:xfrm>
            </p:grpSpPr>
            <p:sp>
              <p:nvSpPr>
                <p:cNvPr id="282" name="Rectangle"/>
                <p:cNvSpPr/>
                <p:nvPr/>
              </p:nvSpPr>
              <p:spPr>
                <a:xfrm>
                  <a:off x="0" y="0"/>
                  <a:ext cx="5834747" cy="478125"/>
                </a:xfrm>
                <a:prstGeom prst="rect">
                  <a:avLst/>
                </a:prstGeom>
                <a:solidFill>
                  <a:schemeClr val="accent4">
                    <a:hueOff val="71572"/>
                    <a:satOff val="11035"/>
                    <a:lumOff val="-38209"/>
                  </a:schemeClr>
                </a:solidFill>
                <a:ln w="25400" cap="flat">
                  <a:solidFill>
                    <a:srgbClr val="FFFFFF"/>
                  </a:solidFill>
                  <a:prstDash val="solid"/>
                  <a:miter lim="400000"/>
                </a:ln>
                <a:effectLst/>
              </p:spPr>
              <p:txBody>
                <a:bodyPr wrap="square" lIns="50800" tIns="50800" rIns="50800" bIns="50800" numCol="1" anchor="ctr">
                  <a:noAutofit/>
                </a:bodyPr>
                <a:lstStyle/>
                <a:p>
                  <a:pPr>
                    <a:defRPr>
                      <a:solidFill>
                        <a:srgbClr val="FFFFFF"/>
                      </a:solidFill>
                    </a:defRPr>
                  </a:pPr>
                </a:p>
              </p:txBody>
            </p:sp>
            <p:sp>
              <p:nvSpPr>
                <p:cNvPr id="283" name="Rectangle"/>
                <p:cNvSpPr/>
                <p:nvPr/>
              </p:nvSpPr>
              <p:spPr>
                <a:xfrm>
                  <a:off x="5830445" y="0"/>
                  <a:ext cx="2213717" cy="478125"/>
                </a:xfrm>
                <a:prstGeom prst="rect">
                  <a:avLst/>
                </a:prstGeom>
                <a:solidFill>
                  <a:schemeClr val="accent1">
                    <a:hueOff val="45430"/>
                    <a:satOff val="-14506"/>
                    <a:lumOff val="-20039"/>
                  </a:schemeClr>
                </a:solidFill>
                <a:ln w="25400" cap="flat">
                  <a:solidFill>
                    <a:srgbClr val="FFFFFF"/>
                  </a:solidFill>
                  <a:prstDash val="solid"/>
                  <a:miter lim="400000"/>
                </a:ln>
                <a:effectLst/>
              </p:spPr>
              <p:txBody>
                <a:bodyPr wrap="square" lIns="50800" tIns="50800" rIns="50800" bIns="50800" numCol="1" anchor="ctr">
                  <a:noAutofit/>
                </a:bodyPr>
                <a:lstStyle/>
                <a:p>
                  <a:pPr>
                    <a:defRPr>
                      <a:solidFill>
                        <a:srgbClr val="FFFFFF"/>
                      </a:solidFill>
                    </a:defRPr>
                  </a:pPr>
                </a:p>
              </p:txBody>
            </p:sp>
            <p:sp>
              <p:nvSpPr>
                <p:cNvPr id="284" name="Rectangle"/>
                <p:cNvSpPr/>
                <p:nvPr/>
              </p:nvSpPr>
              <p:spPr>
                <a:xfrm>
                  <a:off x="8035511" y="0"/>
                  <a:ext cx="1821623" cy="478125"/>
                </a:xfrm>
                <a:prstGeom prst="rect">
                  <a:avLst/>
                </a:prstGeom>
                <a:solidFill>
                  <a:schemeClr val="accent3">
                    <a:hueOff val="-216589"/>
                    <a:satOff val="-8555"/>
                    <a:lumOff val="-17601"/>
                  </a:schemeClr>
                </a:solidFill>
                <a:ln w="25400" cap="flat">
                  <a:solidFill>
                    <a:srgbClr val="FFFFFF"/>
                  </a:solidFill>
                  <a:prstDash val="solid"/>
                  <a:miter lim="400000"/>
                </a:ln>
                <a:effectLst/>
              </p:spPr>
              <p:txBody>
                <a:bodyPr wrap="square" lIns="50800" tIns="50800" rIns="50800" bIns="50800" numCol="1" anchor="ctr">
                  <a:noAutofit/>
                </a:bodyPr>
                <a:lstStyle/>
                <a:p>
                  <a:pPr>
                    <a:defRPr>
                      <a:solidFill>
                        <a:srgbClr val="FFFFFF"/>
                      </a:solidFill>
                    </a:defRPr>
                  </a:pPr>
                </a:p>
              </p:txBody>
            </p:sp>
            <p:sp>
              <p:nvSpPr>
                <p:cNvPr id="285" name="Zone d’autonomie"/>
                <p:cNvSpPr txBox="1"/>
                <p:nvPr/>
              </p:nvSpPr>
              <p:spPr>
                <a:xfrm>
                  <a:off x="1915251" y="65168"/>
                  <a:ext cx="2004245" cy="3477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z="1500">
                      <a:solidFill>
                        <a:srgbClr val="FFFFFF"/>
                      </a:solidFill>
                      <a:latin typeface="Euphemia UCAS"/>
                      <a:ea typeface="Euphemia UCAS"/>
                      <a:cs typeface="Euphemia UCAS"/>
                      <a:sym typeface="Euphemia UCAS"/>
                    </a:defRPr>
                  </a:lvl1pPr>
                </a:lstStyle>
                <a:p>
                  <a:pPr/>
                  <a:r>
                    <a:t>Zone d’autonomie</a:t>
                  </a:r>
                </a:p>
              </p:txBody>
            </p:sp>
            <p:sp>
              <p:nvSpPr>
                <p:cNvPr id="286" name="Z.P.D."/>
                <p:cNvSpPr txBox="1"/>
                <p:nvPr/>
              </p:nvSpPr>
              <p:spPr>
                <a:xfrm>
                  <a:off x="6566687" y="28110"/>
                  <a:ext cx="741233" cy="42190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1900">
                      <a:solidFill>
                        <a:srgbClr val="FFFFFF"/>
                      </a:solidFill>
                      <a:latin typeface="Euphemia UCAS"/>
                      <a:ea typeface="Euphemia UCAS"/>
                      <a:cs typeface="Euphemia UCAS"/>
                      <a:sym typeface="Euphemia UCAS"/>
                    </a:defRPr>
                  </a:lvl1pPr>
                </a:lstStyle>
                <a:p>
                  <a:pPr/>
                  <a:r>
                    <a:t>Z.P.D.</a:t>
                  </a:r>
                </a:p>
              </p:txBody>
            </p:sp>
            <p:sp>
              <p:nvSpPr>
                <p:cNvPr id="287" name="Zone de rupture"/>
                <p:cNvSpPr txBox="1"/>
                <p:nvPr/>
              </p:nvSpPr>
              <p:spPr>
                <a:xfrm>
                  <a:off x="8029161" y="65168"/>
                  <a:ext cx="1834323" cy="3477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1500">
                      <a:solidFill>
                        <a:srgbClr val="FFFFFF"/>
                      </a:solidFill>
                      <a:latin typeface="Euphemia UCAS"/>
                      <a:ea typeface="Euphemia UCAS"/>
                      <a:cs typeface="Euphemia UCAS"/>
                      <a:sym typeface="Euphemia UCAS"/>
                    </a:defRPr>
                  </a:lvl1pPr>
                </a:lstStyle>
                <a:p>
                  <a:pPr/>
                  <a:r>
                    <a:t>Zone de rupture</a:t>
                  </a:r>
                </a:p>
              </p:txBody>
            </p:sp>
          </p:grpSp>
          <p:sp>
            <p:nvSpPr>
              <p:cNvPr id="289" name="Elève 3"/>
              <p:cNvSpPr txBox="1"/>
              <p:nvPr/>
            </p:nvSpPr>
            <p:spPr>
              <a:xfrm>
                <a:off x="0" y="76200"/>
                <a:ext cx="1339454" cy="5696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rgbClr val="212121"/>
                    </a:solidFill>
                    <a:latin typeface="Euphemia UCAS"/>
                    <a:ea typeface="Euphemia UCAS"/>
                    <a:cs typeface="Euphemia UCAS"/>
                    <a:sym typeface="Euphemia UCAS"/>
                  </a:defRPr>
                </a:lvl1pPr>
              </a:lstStyle>
              <a:p>
                <a:pPr/>
                <a:r>
                  <a:t>Elève 3</a:t>
                </a:r>
              </a:p>
            </p:txBody>
          </p:sp>
        </p:grpSp>
      </p:grpSp>
      <p:grpSp>
        <p:nvGrpSpPr>
          <p:cNvPr id="319" name="Groupe 1"/>
          <p:cNvGrpSpPr/>
          <p:nvPr/>
        </p:nvGrpSpPr>
        <p:grpSpPr>
          <a:xfrm>
            <a:off x="1783316" y="1650774"/>
            <a:ext cx="9869968" cy="3182895"/>
            <a:chOff x="0" y="0"/>
            <a:chExt cx="9869967" cy="3182894"/>
          </a:xfrm>
        </p:grpSpPr>
        <p:grpSp>
          <p:nvGrpSpPr>
            <p:cNvPr id="300" name="Groupe"/>
            <p:cNvGrpSpPr/>
            <p:nvPr/>
          </p:nvGrpSpPr>
          <p:grpSpPr>
            <a:xfrm>
              <a:off x="0" y="0"/>
              <a:ext cx="9869968" cy="972872"/>
              <a:chOff x="0" y="101600"/>
              <a:chExt cx="9869967" cy="972871"/>
            </a:xfrm>
          </p:grpSpPr>
          <p:grpSp>
            <p:nvGrpSpPr>
              <p:cNvPr id="298" name="Groupe"/>
              <p:cNvGrpSpPr/>
              <p:nvPr/>
            </p:nvGrpSpPr>
            <p:grpSpPr>
              <a:xfrm>
                <a:off x="3779" y="596346"/>
                <a:ext cx="9866189" cy="478126"/>
                <a:chOff x="0" y="0"/>
                <a:chExt cx="9866188" cy="478124"/>
              </a:xfrm>
            </p:grpSpPr>
            <p:sp>
              <p:nvSpPr>
                <p:cNvPr id="292" name="Rectangle"/>
                <p:cNvSpPr/>
                <p:nvPr/>
              </p:nvSpPr>
              <p:spPr>
                <a:xfrm>
                  <a:off x="6350" y="0"/>
                  <a:ext cx="1991544" cy="478125"/>
                </a:xfrm>
                <a:prstGeom prst="rect">
                  <a:avLst/>
                </a:prstGeom>
                <a:solidFill>
                  <a:schemeClr val="accent4">
                    <a:hueOff val="71572"/>
                    <a:satOff val="11035"/>
                    <a:lumOff val="-38209"/>
                  </a:schemeClr>
                </a:solidFill>
                <a:ln w="25400" cap="flat">
                  <a:solidFill>
                    <a:srgbClr val="FFFFFF"/>
                  </a:solidFill>
                  <a:prstDash val="solid"/>
                  <a:miter lim="400000"/>
                </a:ln>
                <a:effectLst/>
              </p:spPr>
              <p:txBody>
                <a:bodyPr wrap="square" lIns="50800" tIns="50800" rIns="50800" bIns="50800" numCol="1" anchor="ctr">
                  <a:noAutofit/>
                </a:bodyPr>
                <a:lstStyle/>
                <a:p>
                  <a:pPr>
                    <a:defRPr>
                      <a:solidFill>
                        <a:srgbClr val="565F5F"/>
                      </a:solidFill>
                    </a:defRPr>
                  </a:pPr>
                </a:p>
              </p:txBody>
            </p:sp>
            <p:sp>
              <p:nvSpPr>
                <p:cNvPr id="293" name="Rectangle"/>
                <p:cNvSpPr/>
                <p:nvPr/>
              </p:nvSpPr>
              <p:spPr>
                <a:xfrm>
                  <a:off x="1997689" y="0"/>
                  <a:ext cx="3737173" cy="478125"/>
                </a:xfrm>
                <a:prstGeom prst="rect">
                  <a:avLst/>
                </a:prstGeom>
                <a:solidFill>
                  <a:schemeClr val="accent1">
                    <a:hueOff val="45430"/>
                    <a:satOff val="-14506"/>
                    <a:lumOff val="-20039"/>
                  </a:schemeClr>
                </a:solidFill>
                <a:ln w="25400" cap="flat">
                  <a:solidFill>
                    <a:srgbClr val="FFFFFF"/>
                  </a:solidFill>
                  <a:prstDash val="solid"/>
                  <a:miter lim="400000"/>
                </a:ln>
                <a:effectLst/>
              </p:spPr>
              <p:txBody>
                <a:bodyPr wrap="square" lIns="50800" tIns="50800" rIns="50800" bIns="50800" numCol="1" anchor="ctr">
                  <a:noAutofit/>
                </a:bodyPr>
                <a:lstStyle/>
                <a:p>
                  <a:pPr>
                    <a:defRPr>
                      <a:solidFill>
                        <a:srgbClr val="FFFFFF"/>
                      </a:solidFill>
                    </a:defRPr>
                  </a:pPr>
                </a:p>
              </p:txBody>
            </p:sp>
            <p:sp>
              <p:nvSpPr>
                <p:cNvPr id="294" name="Rectangle"/>
                <p:cNvSpPr/>
                <p:nvPr/>
              </p:nvSpPr>
              <p:spPr>
                <a:xfrm>
                  <a:off x="5709229" y="0"/>
                  <a:ext cx="4156960" cy="478125"/>
                </a:xfrm>
                <a:prstGeom prst="rect">
                  <a:avLst/>
                </a:prstGeom>
                <a:solidFill>
                  <a:schemeClr val="accent3">
                    <a:hueOff val="-216589"/>
                    <a:satOff val="-8555"/>
                    <a:lumOff val="-17601"/>
                  </a:schemeClr>
                </a:solidFill>
                <a:ln w="25400" cap="flat">
                  <a:solidFill>
                    <a:srgbClr val="FFFFFF"/>
                  </a:solidFill>
                  <a:prstDash val="solid"/>
                  <a:miter lim="400000"/>
                </a:ln>
                <a:effectLst/>
              </p:spPr>
              <p:txBody>
                <a:bodyPr wrap="square" lIns="50800" tIns="50800" rIns="50800" bIns="50800" numCol="1" anchor="ctr">
                  <a:noAutofit/>
                </a:bodyPr>
                <a:lstStyle/>
                <a:p>
                  <a:pPr>
                    <a:defRPr>
                      <a:solidFill>
                        <a:srgbClr val="FFFFFF"/>
                      </a:solidFill>
                    </a:defRPr>
                  </a:pPr>
                </a:p>
              </p:txBody>
            </p:sp>
            <p:sp>
              <p:nvSpPr>
                <p:cNvPr id="295" name="Zone d’autonomie"/>
                <p:cNvSpPr txBox="1"/>
                <p:nvPr/>
              </p:nvSpPr>
              <p:spPr>
                <a:xfrm>
                  <a:off x="0" y="65168"/>
                  <a:ext cx="2004244" cy="3477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z="1500">
                      <a:solidFill>
                        <a:srgbClr val="FFFFFF"/>
                      </a:solidFill>
                      <a:latin typeface="Euphemia UCAS"/>
                      <a:ea typeface="Euphemia UCAS"/>
                      <a:cs typeface="Euphemia UCAS"/>
                      <a:sym typeface="Euphemia UCAS"/>
                    </a:defRPr>
                  </a:lvl1pPr>
                </a:lstStyle>
                <a:p>
                  <a:pPr/>
                  <a:r>
                    <a:t>Zone d’autonomie</a:t>
                  </a:r>
                </a:p>
              </p:txBody>
            </p:sp>
            <p:sp>
              <p:nvSpPr>
                <p:cNvPr id="296" name="Z.P.D."/>
                <p:cNvSpPr txBox="1"/>
                <p:nvPr/>
              </p:nvSpPr>
              <p:spPr>
                <a:xfrm>
                  <a:off x="3350845" y="28110"/>
                  <a:ext cx="741234" cy="42190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1900">
                      <a:solidFill>
                        <a:srgbClr val="FFFFFF"/>
                      </a:solidFill>
                      <a:latin typeface="Euphemia UCAS"/>
                      <a:ea typeface="Euphemia UCAS"/>
                      <a:cs typeface="Euphemia UCAS"/>
                      <a:sym typeface="Euphemia UCAS"/>
                    </a:defRPr>
                  </a:lvl1pPr>
                </a:lstStyle>
                <a:p>
                  <a:pPr/>
                  <a:r>
                    <a:t>Z.P.D.</a:t>
                  </a:r>
                </a:p>
              </p:txBody>
            </p:sp>
            <p:sp>
              <p:nvSpPr>
                <p:cNvPr id="297" name="Zone de rupture"/>
                <p:cNvSpPr txBox="1"/>
                <p:nvPr/>
              </p:nvSpPr>
              <p:spPr>
                <a:xfrm>
                  <a:off x="6870548" y="65168"/>
                  <a:ext cx="1834323" cy="3477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1500">
                      <a:solidFill>
                        <a:srgbClr val="FFFFFF"/>
                      </a:solidFill>
                      <a:latin typeface="Euphemia UCAS"/>
                      <a:ea typeface="Euphemia UCAS"/>
                      <a:cs typeface="Euphemia UCAS"/>
                      <a:sym typeface="Euphemia UCAS"/>
                    </a:defRPr>
                  </a:lvl1pPr>
                </a:lstStyle>
                <a:p>
                  <a:pPr/>
                  <a:r>
                    <a:t>Zone de rupture</a:t>
                  </a:r>
                </a:p>
              </p:txBody>
            </p:sp>
          </p:grpSp>
          <p:sp>
            <p:nvSpPr>
              <p:cNvPr id="299" name="Elève 1"/>
              <p:cNvSpPr txBox="1"/>
              <p:nvPr/>
            </p:nvSpPr>
            <p:spPr>
              <a:xfrm>
                <a:off x="0" y="101600"/>
                <a:ext cx="1339454" cy="5696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rgbClr val="212121"/>
                    </a:solidFill>
                    <a:latin typeface="Euphemia UCAS"/>
                    <a:ea typeface="Euphemia UCAS"/>
                    <a:cs typeface="Euphemia UCAS"/>
                    <a:sym typeface="Euphemia UCAS"/>
                  </a:defRPr>
                </a:lvl1pPr>
              </a:lstStyle>
              <a:p>
                <a:pPr/>
                <a:r>
                  <a:t>Elève 1</a:t>
                </a:r>
              </a:p>
            </p:txBody>
          </p:sp>
        </p:grpSp>
        <p:grpSp>
          <p:nvGrpSpPr>
            <p:cNvPr id="309" name="Groupe"/>
            <p:cNvGrpSpPr/>
            <p:nvPr/>
          </p:nvGrpSpPr>
          <p:grpSpPr>
            <a:xfrm>
              <a:off x="0" y="1127948"/>
              <a:ext cx="9868623" cy="962635"/>
              <a:chOff x="0" y="114300"/>
              <a:chExt cx="9868622" cy="962634"/>
            </a:xfrm>
          </p:grpSpPr>
          <p:grpSp>
            <p:nvGrpSpPr>
              <p:cNvPr id="307" name="Groupe"/>
              <p:cNvGrpSpPr/>
              <p:nvPr/>
            </p:nvGrpSpPr>
            <p:grpSpPr>
              <a:xfrm>
                <a:off x="5124" y="598810"/>
                <a:ext cx="9863499" cy="478125"/>
                <a:chOff x="0" y="0"/>
                <a:chExt cx="9863497" cy="478124"/>
              </a:xfrm>
            </p:grpSpPr>
            <p:sp>
              <p:nvSpPr>
                <p:cNvPr id="301" name="Rectangle"/>
                <p:cNvSpPr/>
                <p:nvPr/>
              </p:nvSpPr>
              <p:spPr>
                <a:xfrm>
                  <a:off x="0" y="0"/>
                  <a:ext cx="3256097" cy="478125"/>
                </a:xfrm>
                <a:prstGeom prst="rect">
                  <a:avLst/>
                </a:prstGeom>
                <a:solidFill>
                  <a:schemeClr val="accent4">
                    <a:hueOff val="71572"/>
                    <a:satOff val="11035"/>
                    <a:lumOff val="-38209"/>
                  </a:schemeClr>
                </a:solidFill>
                <a:ln w="25400" cap="flat">
                  <a:solidFill>
                    <a:srgbClr val="FFFFFF"/>
                  </a:solidFill>
                  <a:prstDash val="solid"/>
                  <a:miter lim="400000"/>
                </a:ln>
                <a:effectLst/>
              </p:spPr>
              <p:txBody>
                <a:bodyPr wrap="square" lIns="50800" tIns="50800" rIns="50800" bIns="50800" numCol="1" anchor="ctr">
                  <a:noAutofit/>
                </a:bodyPr>
                <a:lstStyle/>
                <a:p>
                  <a:pPr>
                    <a:defRPr>
                      <a:solidFill>
                        <a:srgbClr val="FFFFFF"/>
                      </a:solidFill>
                    </a:defRPr>
                  </a:pPr>
                </a:p>
              </p:txBody>
            </p:sp>
            <p:sp>
              <p:nvSpPr>
                <p:cNvPr id="302" name="Rectangle"/>
                <p:cNvSpPr/>
                <p:nvPr/>
              </p:nvSpPr>
              <p:spPr>
                <a:xfrm>
                  <a:off x="3243249" y="0"/>
                  <a:ext cx="2213717" cy="478125"/>
                </a:xfrm>
                <a:prstGeom prst="rect">
                  <a:avLst/>
                </a:prstGeom>
                <a:solidFill>
                  <a:schemeClr val="accent1">
                    <a:hueOff val="45430"/>
                    <a:satOff val="-14506"/>
                    <a:lumOff val="-20039"/>
                  </a:schemeClr>
                </a:solidFill>
                <a:ln w="25400" cap="flat">
                  <a:solidFill>
                    <a:srgbClr val="FFFFFF"/>
                  </a:solidFill>
                  <a:prstDash val="solid"/>
                  <a:miter lim="400000"/>
                </a:ln>
                <a:effectLst/>
              </p:spPr>
              <p:txBody>
                <a:bodyPr wrap="square" lIns="50800" tIns="50800" rIns="50800" bIns="50800" numCol="1" anchor="ctr">
                  <a:noAutofit/>
                </a:bodyPr>
                <a:lstStyle/>
                <a:p>
                  <a:pPr>
                    <a:defRPr>
                      <a:solidFill>
                        <a:srgbClr val="FFFFFF"/>
                      </a:solidFill>
                    </a:defRPr>
                  </a:pPr>
                </a:p>
              </p:txBody>
            </p:sp>
            <p:sp>
              <p:nvSpPr>
                <p:cNvPr id="303" name="Rectangle"/>
                <p:cNvSpPr/>
                <p:nvPr/>
              </p:nvSpPr>
              <p:spPr>
                <a:xfrm>
                  <a:off x="5429525" y="0"/>
                  <a:ext cx="4433973" cy="478125"/>
                </a:xfrm>
                <a:prstGeom prst="rect">
                  <a:avLst/>
                </a:prstGeom>
                <a:solidFill>
                  <a:schemeClr val="accent3">
                    <a:hueOff val="-216589"/>
                    <a:satOff val="-8555"/>
                    <a:lumOff val="-17601"/>
                  </a:schemeClr>
                </a:solidFill>
                <a:ln w="25400" cap="flat">
                  <a:solidFill>
                    <a:srgbClr val="FFFFFF"/>
                  </a:solidFill>
                  <a:prstDash val="solid"/>
                  <a:miter lim="400000"/>
                </a:ln>
                <a:effectLst/>
              </p:spPr>
              <p:txBody>
                <a:bodyPr wrap="square" lIns="50800" tIns="50800" rIns="50800" bIns="50800" numCol="1" anchor="ctr">
                  <a:noAutofit/>
                </a:bodyPr>
                <a:lstStyle/>
                <a:p>
                  <a:pPr>
                    <a:defRPr>
                      <a:solidFill>
                        <a:srgbClr val="FFFFFF"/>
                      </a:solidFill>
                    </a:defRPr>
                  </a:pPr>
                </a:p>
              </p:txBody>
            </p:sp>
            <p:sp>
              <p:nvSpPr>
                <p:cNvPr id="304" name="Zone d’autonomie"/>
                <p:cNvSpPr txBox="1"/>
                <p:nvPr/>
              </p:nvSpPr>
              <p:spPr>
                <a:xfrm>
                  <a:off x="625926" y="65168"/>
                  <a:ext cx="2004245" cy="3477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z="1500">
                      <a:solidFill>
                        <a:srgbClr val="FFFFFF"/>
                      </a:solidFill>
                      <a:latin typeface="Euphemia UCAS"/>
                      <a:ea typeface="Euphemia UCAS"/>
                      <a:cs typeface="Euphemia UCAS"/>
                      <a:sym typeface="Euphemia UCAS"/>
                    </a:defRPr>
                  </a:lvl1pPr>
                </a:lstStyle>
                <a:p>
                  <a:pPr/>
                  <a:r>
                    <a:t>Zone d’autonomie</a:t>
                  </a:r>
                </a:p>
              </p:txBody>
            </p:sp>
            <p:sp>
              <p:nvSpPr>
                <p:cNvPr id="305" name="Z.P.D."/>
                <p:cNvSpPr txBox="1"/>
                <p:nvPr/>
              </p:nvSpPr>
              <p:spPr>
                <a:xfrm>
                  <a:off x="3979491" y="28110"/>
                  <a:ext cx="741233" cy="42190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1900">
                      <a:solidFill>
                        <a:srgbClr val="FFFFFF"/>
                      </a:solidFill>
                      <a:latin typeface="Euphemia UCAS"/>
                      <a:ea typeface="Euphemia UCAS"/>
                      <a:cs typeface="Euphemia UCAS"/>
                      <a:sym typeface="Euphemia UCAS"/>
                    </a:defRPr>
                  </a:lvl1pPr>
                </a:lstStyle>
                <a:p>
                  <a:pPr/>
                  <a:r>
                    <a:t>Z.P.D.</a:t>
                  </a:r>
                </a:p>
              </p:txBody>
            </p:sp>
            <p:sp>
              <p:nvSpPr>
                <p:cNvPr id="306" name="Zone de rupture"/>
                <p:cNvSpPr txBox="1"/>
                <p:nvPr/>
              </p:nvSpPr>
              <p:spPr>
                <a:xfrm>
                  <a:off x="6723000" y="65168"/>
                  <a:ext cx="1834323" cy="3477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1500">
                      <a:solidFill>
                        <a:srgbClr val="FFFFFF"/>
                      </a:solidFill>
                      <a:latin typeface="Euphemia UCAS"/>
                      <a:ea typeface="Euphemia UCAS"/>
                      <a:cs typeface="Euphemia UCAS"/>
                      <a:sym typeface="Euphemia UCAS"/>
                    </a:defRPr>
                  </a:lvl1pPr>
                </a:lstStyle>
                <a:p>
                  <a:pPr/>
                  <a:r>
                    <a:t>Zone de rupture</a:t>
                  </a:r>
                </a:p>
              </p:txBody>
            </p:sp>
          </p:grpSp>
          <p:sp>
            <p:nvSpPr>
              <p:cNvPr id="308" name="Elève 2"/>
              <p:cNvSpPr txBox="1"/>
              <p:nvPr/>
            </p:nvSpPr>
            <p:spPr>
              <a:xfrm>
                <a:off x="0" y="114300"/>
                <a:ext cx="1339454" cy="5696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rgbClr val="212121"/>
                    </a:solidFill>
                    <a:latin typeface="Euphemia UCAS"/>
                    <a:ea typeface="Euphemia UCAS"/>
                    <a:cs typeface="Euphemia UCAS"/>
                    <a:sym typeface="Euphemia UCAS"/>
                  </a:defRPr>
                </a:lvl1pPr>
              </a:lstStyle>
              <a:p>
                <a:pPr/>
                <a:r>
                  <a:t>Elève 2</a:t>
                </a:r>
              </a:p>
            </p:txBody>
          </p:sp>
        </p:grpSp>
        <p:grpSp>
          <p:nvGrpSpPr>
            <p:cNvPr id="318" name="Groupe"/>
            <p:cNvGrpSpPr/>
            <p:nvPr/>
          </p:nvGrpSpPr>
          <p:grpSpPr>
            <a:xfrm>
              <a:off x="0" y="2228260"/>
              <a:ext cx="9868615" cy="954635"/>
              <a:chOff x="0" y="76200"/>
              <a:chExt cx="9868614" cy="954633"/>
            </a:xfrm>
          </p:grpSpPr>
          <p:grpSp>
            <p:nvGrpSpPr>
              <p:cNvPr id="316" name="Groupe"/>
              <p:cNvGrpSpPr/>
              <p:nvPr/>
            </p:nvGrpSpPr>
            <p:grpSpPr>
              <a:xfrm>
                <a:off x="5131" y="552709"/>
                <a:ext cx="9863484" cy="478125"/>
                <a:chOff x="0" y="0"/>
                <a:chExt cx="9863483" cy="478124"/>
              </a:xfrm>
            </p:grpSpPr>
            <p:sp>
              <p:nvSpPr>
                <p:cNvPr id="310" name="Rectangle"/>
                <p:cNvSpPr/>
                <p:nvPr/>
              </p:nvSpPr>
              <p:spPr>
                <a:xfrm>
                  <a:off x="0" y="0"/>
                  <a:ext cx="5834747" cy="478125"/>
                </a:xfrm>
                <a:prstGeom prst="rect">
                  <a:avLst/>
                </a:prstGeom>
                <a:solidFill>
                  <a:schemeClr val="accent4">
                    <a:hueOff val="71572"/>
                    <a:satOff val="11035"/>
                    <a:lumOff val="-38209"/>
                  </a:schemeClr>
                </a:solidFill>
                <a:ln w="25400" cap="flat">
                  <a:solidFill>
                    <a:srgbClr val="FFFFFF"/>
                  </a:solidFill>
                  <a:prstDash val="solid"/>
                  <a:miter lim="400000"/>
                </a:ln>
                <a:effectLst/>
              </p:spPr>
              <p:txBody>
                <a:bodyPr wrap="square" lIns="50800" tIns="50800" rIns="50800" bIns="50800" numCol="1" anchor="ctr">
                  <a:noAutofit/>
                </a:bodyPr>
                <a:lstStyle/>
                <a:p>
                  <a:pPr>
                    <a:defRPr>
                      <a:solidFill>
                        <a:srgbClr val="FFFFFF"/>
                      </a:solidFill>
                    </a:defRPr>
                  </a:pPr>
                </a:p>
              </p:txBody>
            </p:sp>
            <p:sp>
              <p:nvSpPr>
                <p:cNvPr id="311" name="Rectangle"/>
                <p:cNvSpPr/>
                <p:nvPr/>
              </p:nvSpPr>
              <p:spPr>
                <a:xfrm>
                  <a:off x="5830445" y="0"/>
                  <a:ext cx="2213717" cy="478125"/>
                </a:xfrm>
                <a:prstGeom prst="rect">
                  <a:avLst/>
                </a:prstGeom>
                <a:solidFill>
                  <a:schemeClr val="accent1">
                    <a:hueOff val="45430"/>
                    <a:satOff val="-14506"/>
                    <a:lumOff val="-20039"/>
                  </a:schemeClr>
                </a:solidFill>
                <a:ln w="25400" cap="flat">
                  <a:solidFill>
                    <a:srgbClr val="FFFFFF"/>
                  </a:solidFill>
                  <a:prstDash val="solid"/>
                  <a:miter lim="400000"/>
                </a:ln>
                <a:effectLst/>
              </p:spPr>
              <p:txBody>
                <a:bodyPr wrap="square" lIns="50800" tIns="50800" rIns="50800" bIns="50800" numCol="1" anchor="ctr">
                  <a:noAutofit/>
                </a:bodyPr>
                <a:lstStyle/>
                <a:p>
                  <a:pPr>
                    <a:defRPr>
                      <a:solidFill>
                        <a:srgbClr val="FFFFFF"/>
                      </a:solidFill>
                    </a:defRPr>
                  </a:pPr>
                </a:p>
              </p:txBody>
            </p:sp>
            <p:sp>
              <p:nvSpPr>
                <p:cNvPr id="312" name="Rectangle"/>
                <p:cNvSpPr/>
                <p:nvPr/>
              </p:nvSpPr>
              <p:spPr>
                <a:xfrm>
                  <a:off x="8035511" y="0"/>
                  <a:ext cx="1821623" cy="478125"/>
                </a:xfrm>
                <a:prstGeom prst="rect">
                  <a:avLst/>
                </a:prstGeom>
                <a:solidFill>
                  <a:schemeClr val="accent3">
                    <a:hueOff val="-216589"/>
                    <a:satOff val="-8555"/>
                    <a:lumOff val="-17601"/>
                  </a:schemeClr>
                </a:solidFill>
                <a:ln w="25400" cap="flat">
                  <a:solidFill>
                    <a:srgbClr val="FFFFFF"/>
                  </a:solidFill>
                  <a:prstDash val="solid"/>
                  <a:miter lim="400000"/>
                </a:ln>
                <a:effectLst/>
              </p:spPr>
              <p:txBody>
                <a:bodyPr wrap="square" lIns="50800" tIns="50800" rIns="50800" bIns="50800" numCol="1" anchor="ctr">
                  <a:noAutofit/>
                </a:bodyPr>
                <a:lstStyle/>
                <a:p>
                  <a:pPr>
                    <a:defRPr>
                      <a:solidFill>
                        <a:srgbClr val="FFFFFF"/>
                      </a:solidFill>
                    </a:defRPr>
                  </a:pPr>
                </a:p>
              </p:txBody>
            </p:sp>
            <p:sp>
              <p:nvSpPr>
                <p:cNvPr id="313" name="Zone d’autonomie"/>
                <p:cNvSpPr txBox="1"/>
                <p:nvPr/>
              </p:nvSpPr>
              <p:spPr>
                <a:xfrm>
                  <a:off x="1915251" y="65168"/>
                  <a:ext cx="2004245" cy="3477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z="1500">
                      <a:solidFill>
                        <a:srgbClr val="FFFFFF"/>
                      </a:solidFill>
                      <a:latin typeface="Euphemia UCAS"/>
                      <a:ea typeface="Euphemia UCAS"/>
                      <a:cs typeface="Euphemia UCAS"/>
                      <a:sym typeface="Euphemia UCAS"/>
                    </a:defRPr>
                  </a:lvl1pPr>
                </a:lstStyle>
                <a:p>
                  <a:pPr/>
                  <a:r>
                    <a:t>Zone d’autonomie</a:t>
                  </a:r>
                </a:p>
              </p:txBody>
            </p:sp>
            <p:sp>
              <p:nvSpPr>
                <p:cNvPr id="314" name="Z.P.D."/>
                <p:cNvSpPr txBox="1"/>
                <p:nvPr/>
              </p:nvSpPr>
              <p:spPr>
                <a:xfrm>
                  <a:off x="6566687" y="28110"/>
                  <a:ext cx="741233" cy="42190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1900">
                      <a:solidFill>
                        <a:srgbClr val="FFFFFF"/>
                      </a:solidFill>
                      <a:latin typeface="Euphemia UCAS"/>
                      <a:ea typeface="Euphemia UCAS"/>
                      <a:cs typeface="Euphemia UCAS"/>
                      <a:sym typeface="Euphemia UCAS"/>
                    </a:defRPr>
                  </a:lvl1pPr>
                </a:lstStyle>
                <a:p>
                  <a:pPr/>
                  <a:r>
                    <a:t>Z.P.D.</a:t>
                  </a:r>
                </a:p>
              </p:txBody>
            </p:sp>
            <p:sp>
              <p:nvSpPr>
                <p:cNvPr id="315" name="Zone de rupture"/>
                <p:cNvSpPr txBox="1"/>
                <p:nvPr/>
              </p:nvSpPr>
              <p:spPr>
                <a:xfrm>
                  <a:off x="8029161" y="65168"/>
                  <a:ext cx="1834323" cy="3477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1500">
                      <a:solidFill>
                        <a:srgbClr val="FFFFFF"/>
                      </a:solidFill>
                      <a:latin typeface="Euphemia UCAS"/>
                      <a:ea typeface="Euphemia UCAS"/>
                      <a:cs typeface="Euphemia UCAS"/>
                      <a:sym typeface="Euphemia UCAS"/>
                    </a:defRPr>
                  </a:lvl1pPr>
                </a:lstStyle>
                <a:p>
                  <a:pPr/>
                  <a:r>
                    <a:t>Zone de rupture</a:t>
                  </a:r>
                </a:p>
              </p:txBody>
            </p:sp>
          </p:grpSp>
          <p:sp>
            <p:nvSpPr>
              <p:cNvPr id="317" name="Elève 3"/>
              <p:cNvSpPr txBox="1"/>
              <p:nvPr/>
            </p:nvSpPr>
            <p:spPr>
              <a:xfrm>
                <a:off x="0" y="76200"/>
                <a:ext cx="1339454" cy="5696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rgbClr val="212121"/>
                    </a:solidFill>
                    <a:latin typeface="Euphemia UCAS"/>
                    <a:ea typeface="Euphemia UCAS"/>
                    <a:cs typeface="Euphemia UCAS"/>
                    <a:sym typeface="Euphemia UCAS"/>
                  </a:defRPr>
                </a:lvl1pPr>
              </a:lstStyle>
              <a:p>
                <a:pPr/>
                <a:r>
                  <a:t>Elève 3</a:t>
                </a:r>
              </a:p>
            </p:txBody>
          </p:sp>
        </p:grpSp>
      </p:grpSp>
      <p:sp>
        <p:nvSpPr>
          <p:cNvPr id="320" name="Cercle"/>
          <p:cNvSpPr/>
          <p:nvPr/>
        </p:nvSpPr>
        <p:spPr>
          <a:xfrm>
            <a:off x="940935" y="6151941"/>
            <a:ext cx="286511" cy="291369"/>
          </a:xfrm>
          <a:prstGeom prst="ellipse">
            <a:avLst/>
          </a:prstGeom>
          <a:solidFill>
            <a:schemeClr val="accent4"/>
          </a:solidFill>
          <a:ln w="12700">
            <a:solidFill>
              <a:schemeClr val="accent5">
                <a:hueOff val="85969"/>
                <a:satOff val="-7811"/>
                <a:lumOff val="-38955"/>
              </a:schemeClr>
            </a:solidFill>
            <a:miter lim="400000"/>
          </a:ln>
        </p:spPr>
        <p:txBody>
          <a:bodyPr lIns="50800" tIns="50800" rIns="50800" bIns="50800" anchor="ctr"/>
          <a:lstStyle/>
          <a:p>
            <a:pPr>
              <a:defRPr>
                <a:solidFill>
                  <a:srgbClr val="FFFFFF"/>
                </a:solidFill>
              </a:defRPr>
            </a:pPr>
          </a:p>
        </p:txBody>
      </p:sp>
      <p:sp>
        <p:nvSpPr>
          <p:cNvPr id="321" name="Cercle"/>
          <p:cNvSpPr/>
          <p:nvPr/>
        </p:nvSpPr>
        <p:spPr>
          <a:xfrm>
            <a:off x="940935" y="7262688"/>
            <a:ext cx="286511" cy="291368"/>
          </a:xfrm>
          <a:prstGeom prst="ellipse">
            <a:avLst/>
          </a:prstGeom>
          <a:solidFill>
            <a:srgbClr val="FF7E79"/>
          </a:solidFill>
          <a:ln w="12700">
            <a:solidFill>
              <a:schemeClr val="accent5">
                <a:hueOff val="85969"/>
                <a:satOff val="-7811"/>
                <a:lumOff val="-38955"/>
              </a:schemeClr>
            </a:solidFill>
            <a:miter lim="400000"/>
          </a:ln>
        </p:spPr>
        <p:txBody>
          <a:bodyPr lIns="50800" tIns="50800" rIns="50800" bIns="50800" anchor="ctr"/>
          <a:lstStyle/>
          <a:p>
            <a:pPr>
              <a:defRPr>
                <a:solidFill>
                  <a:schemeClr val="accent3"/>
                </a:solidFill>
              </a:defRPr>
            </a:pPr>
          </a:p>
        </p:txBody>
      </p:sp>
      <p:sp>
        <p:nvSpPr>
          <p:cNvPr id="322" name="Cercle"/>
          <p:cNvSpPr/>
          <p:nvPr/>
        </p:nvSpPr>
        <p:spPr>
          <a:xfrm>
            <a:off x="940935" y="8364208"/>
            <a:ext cx="286511" cy="291368"/>
          </a:xfrm>
          <a:prstGeom prst="ellipse">
            <a:avLst/>
          </a:prstGeom>
          <a:solidFill>
            <a:schemeClr val="accent6">
              <a:satOff val="23405"/>
              <a:lumOff val="8160"/>
            </a:schemeClr>
          </a:solidFill>
          <a:ln w="12700">
            <a:solidFill>
              <a:schemeClr val="accent5">
                <a:hueOff val="85969"/>
                <a:satOff val="-7811"/>
                <a:lumOff val="-38955"/>
              </a:schemeClr>
            </a:solidFill>
            <a:miter lim="400000"/>
          </a:ln>
        </p:spPr>
        <p:txBody>
          <a:bodyPr lIns="50800" tIns="50800" rIns="50800" bIns="50800" anchor="ctr"/>
          <a:lstStyle/>
          <a:p>
            <a:pPr>
              <a:defRPr>
                <a:solidFill>
                  <a:srgbClr val="FFFFFF"/>
                </a:solidFill>
              </a:defRPr>
            </a:pPr>
          </a:p>
        </p:txBody>
      </p:sp>
      <p:grpSp>
        <p:nvGrpSpPr>
          <p:cNvPr id="325" name="Groupe"/>
          <p:cNvGrpSpPr/>
          <p:nvPr/>
        </p:nvGrpSpPr>
        <p:grpSpPr>
          <a:xfrm>
            <a:off x="1244457" y="7143529"/>
            <a:ext cx="4936904" cy="1036766"/>
            <a:chOff x="0" y="0"/>
            <a:chExt cx="4936903" cy="1036765"/>
          </a:xfrm>
        </p:grpSpPr>
        <p:sp>
          <p:nvSpPr>
            <p:cNvPr id="323" name="Ligne"/>
            <p:cNvSpPr/>
            <p:nvPr/>
          </p:nvSpPr>
          <p:spPr>
            <a:xfrm>
              <a:off x="0" y="-1"/>
              <a:ext cx="4936904" cy="786184"/>
            </a:xfrm>
            <a:custGeom>
              <a:avLst/>
              <a:gdLst/>
              <a:ahLst/>
              <a:cxnLst>
                <a:cxn ang="0">
                  <a:pos x="wd2" y="hd2"/>
                </a:cxn>
                <a:cxn ang="5400000">
                  <a:pos x="wd2" y="hd2"/>
                </a:cxn>
                <a:cxn ang="10800000">
                  <a:pos x="wd2" y="hd2"/>
                </a:cxn>
                <a:cxn ang="16200000">
                  <a:pos x="wd2" y="hd2"/>
                </a:cxn>
              </a:cxnLst>
              <a:rect l="0" t="0" r="r" b="b"/>
              <a:pathLst>
                <a:path w="21587" h="21488" fill="norm" stroke="1" extrusionOk="0">
                  <a:moveTo>
                    <a:pt x="0" y="7863"/>
                  </a:moveTo>
                  <a:lnTo>
                    <a:pt x="870" y="7863"/>
                  </a:lnTo>
                  <a:cubicBezTo>
                    <a:pt x="1009" y="8010"/>
                    <a:pt x="1139" y="8374"/>
                    <a:pt x="1249" y="8922"/>
                  </a:cubicBezTo>
                  <a:cubicBezTo>
                    <a:pt x="1398" y="9665"/>
                    <a:pt x="1502" y="10706"/>
                    <a:pt x="1544" y="11869"/>
                  </a:cubicBezTo>
                  <a:lnTo>
                    <a:pt x="1544" y="17734"/>
                  </a:lnTo>
                  <a:cubicBezTo>
                    <a:pt x="1548" y="18759"/>
                    <a:pt x="1617" y="19732"/>
                    <a:pt x="1736" y="20435"/>
                  </a:cubicBezTo>
                  <a:cubicBezTo>
                    <a:pt x="1870" y="21225"/>
                    <a:pt x="2053" y="21600"/>
                    <a:pt x="2236" y="21460"/>
                  </a:cubicBezTo>
                  <a:lnTo>
                    <a:pt x="21138" y="21388"/>
                  </a:lnTo>
                  <a:cubicBezTo>
                    <a:pt x="21279" y="21228"/>
                    <a:pt x="21405" y="20727"/>
                    <a:pt x="21487" y="19994"/>
                  </a:cubicBezTo>
                  <a:cubicBezTo>
                    <a:pt x="21566" y="19296"/>
                    <a:pt x="21600" y="18439"/>
                    <a:pt x="21583" y="17592"/>
                  </a:cubicBezTo>
                  <a:lnTo>
                    <a:pt x="21574" y="0"/>
                  </a:lnTo>
                </a:path>
              </a:pathLst>
            </a:custGeom>
            <a:noFill/>
            <a:ln w="38100" cap="flat">
              <a:solidFill>
                <a:schemeClr val="accent5">
                  <a:hueOff val="85969"/>
                  <a:satOff val="-7811"/>
                  <a:lumOff val="-38955"/>
                </a:schemeClr>
              </a:solidFill>
              <a:prstDash val="solid"/>
              <a:miter lim="400000"/>
              <a:tailEnd type="triangle" w="med" len="med"/>
            </a:ln>
            <a:effectLst/>
          </p:spPr>
          <p:txBody>
            <a:bodyPr wrap="square" lIns="50800" tIns="50800" rIns="50800" bIns="50800" numCol="1" anchor="ctr">
              <a:noAutofit/>
            </a:bodyPr>
            <a:lstStyle/>
            <a:p>
              <a:pPr/>
            </a:p>
          </p:txBody>
        </p:sp>
        <p:sp>
          <p:nvSpPr>
            <p:cNvPr id="324" name="activité différenciée"/>
            <p:cNvSpPr txBox="1"/>
            <p:nvPr/>
          </p:nvSpPr>
          <p:spPr>
            <a:xfrm>
              <a:off x="2426485" y="701157"/>
              <a:ext cx="1938054" cy="3356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1400">
                  <a:latin typeface="Euphemia UCAS"/>
                  <a:ea typeface="Euphemia UCAS"/>
                  <a:cs typeface="Euphemia UCAS"/>
                  <a:sym typeface="Euphemia UCAS"/>
                </a:defRPr>
              </a:lvl1pPr>
            </a:lstStyle>
            <a:p>
              <a:pPr/>
              <a:r>
                <a:t>activité différenciée</a:t>
              </a:r>
            </a:p>
          </p:txBody>
        </p:sp>
      </p:grpSp>
      <p:grpSp>
        <p:nvGrpSpPr>
          <p:cNvPr id="328" name="Groupe"/>
          <p:cNvGrpSpPr/>
          <p:nvPr/>
        </p:nvGrpSpPr>
        <p:grpSpPr>
          <a:xfrm>
            <a:off x="1250860" y="6023970"/>
            <a:ext cx="4468907" cy="1037960"/>
            <a:chOff x="0" y="122254"/>
            <a:chExt cx="4468906" cy="1037958"/>
          </a:xfrm>
        </p:grpSpPr>
        <p:sp>
          <p:nvSpPr>
            <p:cNvPr id="326" name="Ligne"/>
            <p:cNvSpPr/>
            <p:nvPr/>
          </p:nvSpPr>
          <p:spPr>
            <a:xfrm>
              <a:off x="0" y="122254"/>
              <a:ext cx="4468907" cy="787377"/>
            </a:xfrm>
            <a:custGeom>
              <a:avLst/>
              <a:gdLst/>
              <a:ahLst/>
              <a:cxnLst>
                <a:cxn ang="0">
                  <a:pos x="wd2" y="hd2"/>
                </a:cxn>
                <a:cxn ang="5400000">
                  <a:pos x="wd2" y="hd2"/>
                </a:cxn>
                <a:cxn ang="10800000">
                  <a:pos x="wd2" y="hd2"/>
                </a:cxn>
                <a:cxn ang="16200000">
                  <a:pos x="wd2" y="hd2"/>
                </a:cxn>
              </a:cxnLst>
              <a:rect l="0" t="0" r="r" b="b"/>
              <a:pathLst>
                <a:path w="21586" h="21489" fill="norm" stroke="1" extrusionOk="0">
                  <a:moveTo>
                    <a:pt x="0" y="7884"/>
                  </a:moveTo>
                  <a:lnTo>
                    <a:pt x="961" y="7884"/>
                  </a:lnTo>
                  <a:cubicBezTo>
                    <a:pt x="1114" y="8030"/>
                    <a:pt x="1258" y="8394"/>
                    <a:pt x="1380" y="8941"/>
                  </a:cubicBezTo>
                  <a:cubicBezTo>
                    <a:pt x="1545" y="9683"/>
                    <a:pt x="1659" y="10722"/>
                    <a:pt x="1705" y="11884"/>
                  </a:cubicBezTo>
                  <a:lnTo>
                    <a:pt x="1705" y="17740"/>
                  </a:lnTo>
                  <a:cubicBezTo>
                    <a:pt x="1710" y="18763"/>
                    <a:pt x="1786" y="19735"/>
                    <a:pt x="1918" y="20437"/>
                  </a:cubicBezTo>
                  <a:cubicBezTo>
                    <a:pt x="2066" y="21225"/>
                    <a:pt x="2268" y="21600"/>
                    <a:pt x="2470" y="21460"/>
                  </a:cubicBezTo>
                  <a:lnTo>
                    <a:pt x="21125" y="21459"/>
                  </a:lnTo>
                  <a:cubicBezTo>
                    <a:pt x="21273" y="21309"/>
                    <a:pt x="21403" y="20831"/>
                    <a:pt x="21488" y="20132"/>
                  </a:cubicBezTo>
                  <a:cubicBezTo>
                    <a:pt x="21567" y="19482"/>
                    <a:pt x="21600" y="18689"/>
                    <a:pt x="21581" y="17909"/>
                  </a:cubicBezTo>
                  <a:lnTo>
                    <a:pt x="21547" y="0"/>
                  </a:lnTo>
                </a:path>
              </a:pathLst>
            </a:custGeom>
            <a:noFill/>
            <a:ln w="38100" cap="flat">
              <a:solidFill>
                <a:schemeClr val="accent5">
                  <a:hueOff val="85969"/>
                  <a:satOff val="-7811"/>
                  <a:lumOff val="-38955"/>
                </a:schemeClr>
              </a:solidFill>
              <a:prstDash val="solid"/>
              <a:miter lim="400000"/>
              <a:tailEnd type="triangle" w="med" len="med"/>
            </a:ln>
            <a:effectLst/>
          </p:spPr>
          <p:txBody>
            <a:bodyPr wrap="square" lIns="50800" tIns="50800" rIns="50800" bIns="50800" numCol="1" anchor="ctr">
              <a:noAutofit/>
            </a:bodyPr>
            <a:lstStyle/>
            <a:p>
              <a:pPr/>
            </a:p>
          </p:txBody>
        </p:sp>
        <p:sp>
          <p:nvSpPr>
            <p:cNvPr id="327" name="activité différenciée"/>
            <p:cNvSpPr txBox="1"/>
            <p:nvPr/>
          </p:nvSpPr>
          <p:spPr>
            <a:xfrm>
              <a:off x="2362985" y="824605"/>
              <a:ext cx="1938054" cy="3356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1400">
                  <a:latin typeface="Euphemia UCAS"/>
                  <a:ea typeface="Euphemia UCAS"/>
                  <a:cs typeface="Euphemia UCAS"/>
                  <a:sym typeface="Euphemia UCAS"/>
                </a:defRPr>
              </a:lvl1pPr>
            </a:lstStyle>
            <a:p>
              <a:pPr/>
              <a:r>
                <a:t>activité différenciée</a:t>
              </a:r>
            </a:p>
          </p:txBody>
        </p:sp>
      </p:grpSp>
      <p:grpSp>
        <p:nvGrpSpPr>
          <p:cNvPr id="331" name="Groupe"/>
          <p:cNvGrpSpPr/>
          <p:nvPr/>
        </p:nvGrpSpPr>
        <p:grpSpPr>
          <a:xfrm>
            <a:off x="1250860" y="8249299"/>
            <a:ext cx="7478940" cy="1048381"/>
            <a:chOff x="0" y="111832"/>
            <a:chExt cx="7478939" cy="1048380"/>
          </a:xfrm>
        </p:grpSpPr>
        <p:sp>
          <p:nvSpPr>
            <p:cNvPr id="329" name="Ligne"/>
            <p:cNvSpPr/>
            <p:nvPr/>
          </p:nvSpPr>
          <p:spPr>
            <a:xfrm>
              <a:off x="0" y="111832"/>
              <a:ext cx="7478940" cy="797799"/>
            </a:xfrm>
            <a:custGeom>
              <a:avLst/>
              <a:gdLst/>
              <a:ahLst/>
              <a:cxnLst>
                <a:cxn ang="0">
                  <a:pos x="wd2" y="hd2"/>
                </a:cxn>
                <a:cxn ang="5400000">
                  <a:pos x="wd2" y="hd2"/>
                </a:cxn>
                <a:cxn ang="10800000">
                  <a:pos x="wd2" y="hd2"/>
                </a:cxn>
                <a:cxn ang="16200000">
                  <a:pos x="wd2" y="hd2"/>
                </a:cxn>
              </a:cxnLst>
              <a:rect l="0" t="0" r="r" b="b"/>
              <a:pathLst>
                <a:path w="21600" h="21490" fill="norm" stroke="1" extrusionOk="0">
                  <a:moveTo>
                    <a:pt x="0" y="8062"/>
                  </a:moveTo>
                  <a:lnTo>
                    <a:pt x="575" y="8062"/>
                  </a:lnTo>
                  <a:cubicBezTo>
                    <a:pt x="666" y="8206"/>
                    <a:pt x="752" y="8565"/>
                    <a:pt x="825" y="9105"/>
                  </a:cubicBezTo>
                  <a:cubicBezTo>
                    <a:pt x="924" y="9838"/>
                    <a:pt x="992" y="10863"/>
                    <a:pt x="1020" y="12010"/>
                  </a:cubicBezTo>
                  <a:lnTo>
                    <a:pt x="1020" y="17790"/>
                  </a:lnTo>
                  <a:cubicBezTo>
                    <a:pt x="1022" y="18800"/>
                    <a:pt x="1068" y="19759"/>
                    <a:pt x="1147" y="20452"/>
                  </a:cubicBezTo>
                  <a:cubicBezTo>
                    <a:pt x="1235" y="21230"/>
                    <a:pt x="1356" y="21600"/>
                    <a:pt x="1477" y="21462"/>
                  </a:cubicBezTo>
                  <a:lnTo>
                    <a:pt x="21259" y="21003"/>
                  </a:lnTo>
                  <a:cubicBezTo>
                    <a:pt x="21358" y="20900"/>
                    <a:pt x="21448" y="20445"/>
                    <a:pt x="21512" y="19733"/>
                  </a:cubicBezTo>
                  <a:cubicBezTo>
                    <a:pt x="21562" y="19179"/>
                    <a:pt x="21593" y="18497"/>
                    <a:pt x="21600" y="17778"/>
                  </a:cubicBezTo>
                  <a:lnTo>
                    <a:pt x="21594" y="0"/>
                  </a:lnTo>
                </a:path>
              </a:pathLst>
            </a:custGeom>
            <a:noFill/>
            <a:ln w="38100" cap="flat">
              <a:solidFill>
                <a:schemeClr val="accent5">
                  <a:hueOff val="85969"/>
                  <a:satOff val="-7811"/>
                  <a:lumOff val="-38955"/>
                </a:schemeClr>
              </a:solidFill>
              <a:prstDash val="solid"/>
              <a:miter lim="400000"/>
              <a:tailEnd type="triangle" w="med" len="med"/>
            </a:ln>
            <a:effectLst/>
          </p:spPr>
          <p:txBody>
            <a:bodyPr wrap="square" lIns="50800" tIns="50800" rIns="50800" bIns="50800" numCol="1" anchor="ctr">
              <a:noAutofit/>
            </a:bodyPr>
            <a:lstStyle/>
            <a:p>
              <a:pPr/>
            </a:p>
          </p:txBody>
        </p:sp>
        <p:sp>
          <p:nvSpPr>
            <p:cNvPr id="330" name="activité différenciée"/>
            <p:cNvSpPr txBox="1"/>
            <p:nvPr/>
          </p:nvSpPr>
          <p:spPr>
            <a:xfrm>
              <a:off x="2362985" y="824605"/>
              <a:ext cx="1938054" cy="3356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1400">
                  <a:latin typeface="Euphemia UCAS"/>
                  <a:ea typeface="Euphemia UCAS"/>
                  <a:cs typeface="Euphemia UCAS"/>
                  <a:sym typeface="Euphemia UCAS"/>
                </a:defRPr>
              </a:lvl1pPr>
            </a:lstStyle>
            <a:p>
              <a:pPr/>
              <a:r>
                <a:t>activité différenciée</a:t>
              </a:r>
            </a:p>
          </p:txBody>
        </p:sp>
      </p:grpSp>
      <p:sp>
        <p:nvSpPr>
          <p:cNvPr id="332" name="Cercle"/>
          <p:cNvSpPr/>
          <p:nvPr/>
        </p:nvSpPr>
        <p:spPr>
          <a:xfrm>
            <a:off x="5563735" y="5734228"/>
            <a:ext cx="286511" cy="291369"/>
          </a:xfrm>
          <a:prstGeom prst="ellipse">
            <a:avLst/>
          </a:prstGeom>
          <a:solidFill>
            <a:schemeClr val="accent6">
              <a:satOff val="23405"/>
              <a:lumOff val="8160"/>
            </a:schemeClr>
          </a:solidFill>
          <a:ln w="12700">
            <a:solidFill>
              <a:schemeClr val="accent5">
                <a:hueOff val="85969"/>
                <a:satOff val="-7811"/>
                <a:lumOff val="-38955"/>
              </a:schemeClr>
            </a:solidFill>
            <a:miter lim="400000"/>
          </a:ln>
        </p:spPr>
        <p:txBody>
          <a:bodyPr lIns="50800" tIns="50800" rIns="50800" bIns="50800" anchor="ctr"/>
          <a:lstStyle/>
          <a:p>
            <a:pPr>
              <a:defRPr>
                <a:solidFill>
                  <a:srgbClr val="FFFFFF"/>
                </a:solidFill>
              </a:defRPr>
            </a:pPr>
          </a:p>
        </p:txBody>
      </p:sp>
      <p:sp>
        <p:nvSpPr>
          <p:cNvPr id="333" name="Cercle"/>
          <p:cNvSpPr/>
          <p:nvPr/>
        </p:nvSpPr>
        <p:spPr>
          <a:xfrm>
            <a:off x="6033635" y="6859216"/>
            <a:ext cx="286511" cy="291369"/>
          </a:xfrm>
          <a:prstGeom prst="ellipse">
            <a:avLst/>
          </a:prstGeom>
          <a:solidFill>
            <a:schemeClr val="accent6">
              <a:satOff val="23405"/>
              <a:lumOff val="8160"/>
            </a:schemeClr>
          </a:solidFill>
          <a:ln w="12700">
            <a:solidFill>
              <a:schemeClr val="accent5">
                <a:hueOff val="85969"/>
                <a:satOff val="-7811"/>
                <a:lumOff val="-38955"/>
              </a:schemeClr>
            </a:solidFill>
            <a:miter lim="400000"/>
          </a:ln>
        </p:spPr>
        <p:txBody>
          <a:bodyPr lIns="50800" tIns="50800" rIns="50800" bIns="50800" anchor="ctr"/>
          <a:lstStyle/>
          <a:p>
            <a:pPr>
              <a:defRPr>
                <a:solidFill>
                  <a:srgbClr val="FFFFFF"/>
                </a:solidFill>
              </a:defRPr>
            </a:pPr>
          </a:p>
        </p:txBody>
      </p:sp>
      <p:sp>
        <p:nvSpPr>
          <p:cNvPr id="334" name="Cercle"/>
          <p:cNvSpPr/>
          <p:nvPr/>
        </p:nvSpPr>
        <p:spPr>
          <a:xfrm>
            <a:off x="8573634" y="7948036"/>
            <a:ext cx="286512" cy="291369"/>
          </a:xfrm>
          <a:prstGeom prst="ellipse">
            <a:avLst/>
          </a:prstGeom>
          <a:solidFill>
            <a:srgbClr val="4F8F00"/>
          </a:solidFill>
          <a:ln w="12700">
            <a:solidFill>
              <a:schemeClr val="accent5">
                <a:hueOff val="85969"/>
                <a:satOff val="-7811"/>
                <a:lumOff val="-38955"/>
              </a:schemeClr>
            </a:solidFill>
            <a:miter lim="400000"/>
          </a:ln>
        </p:spPr>
        <p:txBody>
          <a:bodyPr lIns="50800" tIns="50800" rIns="50800" bIns="50800" anchor="ctr"/>
          <a:lstStyle/>
          <a:p>
            <a:pPr>
              <a:defRPr>
                <a:solidFill>
                  <a:srgbClr val="FFFFFF"/>
                </a:solidFill>
              </a:defRPr>
            </a:pPr>
          </a:p>
        </p:txBody>
      </p:sp>
      <p:sp>
        <p:nvSpPr>
          <p:cNvPr id="335" name="Niveau de compétence initial"/>
          <p:cNvSpPr txBox="1"/>
          <p:nvPr/>
        </p:nvSpPr>
        <p:spPr>
          <a:xfrm rot="16200000">
            <a:off x="-921221" y="3139230"/>
            <a:ext cx="3277531" cy="40972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000000"/>
                </a:solidFill>
                <a:latin typeface="Euphemia UCAS"/>
                <a:ea typeface="Euphemia UCAS"/>
                <a:cs typeface="Euphemia UCAS"/>
                <a:sym typeface="Euphemia UCAS"/>
              </a:defRPr>
            </a:lvl1pPr>
          </a:lstStyle>
          <a:p>
            <a:pPr/>
            <a:r>
              <a:t>Niveau de compétence initial</a:t>
            </a:r>
          </a:p>
        </p:txBody>
      </p:sp>
      <p:sp>
        <p:nvSpPr>
          <p:cNvPr id="336" name="Niveau de compétence initial"/>
          <p:cNvSpPr txBox="1"/>
          <p:nvPr/>
        </p:nvSpPr>
        <p:spPr>
          <a:xfrm rot="16200000">
            <a:off x="-921221" y="7118410"/>
            <a:ext cx="3277531" cy="40972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000000"/>
                </a:solidFill>
                <a:latin typeface="Euphemia UCAS"/>
                <a:ea typeface="Euphemia UCAS"/>
                <a:cs typeface="Euphemia UCAS"/>
                <a:sym typeface="Euphemia UCAS"/>
              </a:defRPr>
            </a:lvl1pPr>
          </a:lstStyle>
          <a:p>
            <a:pPr/>
            <a:r>
              <a:t>Niveau de compétence initial</a:t>
            </a:r>
          </a:p>
        </p:txBody>
      </p:sp>
      <p:grpSp>
        <p:nvGrpSpPr>
          <p:cNvPr id="346" name="act unique"/>
          <p:cNvGrpSpPr/>
          <p:nvPr/>
        </p:nvGrpSpPr>
        <p:grpSpPr>
          <a:xfrm>
            <a:off x="1250860" y="1961034"/>
            <a:ext cx="6172426" cy="3260713"/>
            <a:chOff x="0" y="0"/>
            <a:chExt cx="6172425" cy="3260712"/>
          </a:xfrm>
        </p:grpSpPr>
        <p:grpSp>
          <p:nvGrpSpPr>
            <p:cNvPr id="339" name="Groupe"/>
            <p:cNvGrpSpPr/>
            <p:nvPr/>
          </p:nvGrpSpPr>
          <p:grpSpPr>
            <a:xfrm>
              <a:off x="0" y="0"/>
              <a:ext cx="6172426" cy="1037662"/>
              <a:chOff x="0" y="122551"/>
              <a:chExt cx="6172425" cy="1037661"/>
            </a:xfrm>
          </p:grpSpPr>
          <p:sp>
            <p:nvSpPr>
              <p:cNvPr id="337" name="Ligne"/>
              <p:cNvSpPr/>
              <p:nvPr/>
            </p:nvSpPr>
            <p:spPr>
              <a:xfrm>
                <a:off x="0" y="122551"/>
                <a:ext cx="6172426" cy="787080"/>
              </a:xfrm>
              <a:custGeom>
                <a:avLst/>
                <a:gdLst/>
                <a:ahLst/>
                <a:cxnLst>
                  <a:cxn ang="0">
                    <a:pos x="wd2" y="hd2"/>
                  </a:cxn>
                  <a:cxn ang="5400000">
                    <a:pos x="wd2" y="hd2"/>
                  </a:cxn>
                  <a:cxn ang="10800000">
                    <a:pos x="wd2" y="hd2"/>
                  </a:cxn>
                  <a:cxn ang="16200000">
                    <a:pos x="wd2" y="hd2"/>
                  </a:cxn>
                </a:cxnLst>
                <a:rect l="0" t="0" r="r" b="b"/>
                <a:pathLst>
                  <a:path w="21600" h="21489" fill="norm" stroke="1" extrusionOk="0">
                    <a:moveTo>
                      <a:pt x="0" y="7879"/>
                    </a:moveTo>
                    <a:lnTo>
                      <a:pt x="697" y="7879"/>
                    </a:lnTo>
                    <a:cubicBezTo>
                      <a:pt x="807" y="8025"/>
                      <a:pt x="912" y="8389"/>
                      <a:pt x="1000" y="8936"/>
                    </a:cubicBezTo>
                    <a:cubicBezTo>
                      <a:pt x="1119" y="9679"/>
                      <a:pt x="1202" y="10718"/>
                      <a:pt x="1235" y="11880"/>
                    </a:cubicBezTo>
                    <a:lnTo>
                      <a:pt x="1235" y="17738"/>
                    </a:lnTo>
                    <a:cubicBezTo>
                      <a:pt x="1239" y="18762"/>
                      <a:pt x="1294" y="19734"/>
                      <a:pt x="1390" y="20437"/>
                    </a:cubicBezTo>
                    <a:cubicBezTo>
                      <a:pt x="1497" y="21225"/>
                      <a:pt x="1643" y="21600"/>
                      <a:pt x="1789" y="21460"/>
                    </a:cubicBezTo>
                    <a:lnTo>
                      <a:pt x="21022" y="21076"/>
                    </a:lnTo>
                    <a:cubicBezTo>
                      <a:pt x="21181" y="21307"/>
                      <a:pt x="21345" y="20918"/>
                      <a:pt x="21460" y="20032"/>
                    </a:cubicBezTo>
                    <a:cubicBezTo>
                      <a:pt x="21536" y="19447"/>
                      <a:pt x="21585" y="18682"/>
                      <a:pt x="21600" y="17856"/>
                    </a:cubicBezTo>
                    <a:lnTo>
                      <a:pt x="21578" y="0"/>
                    </a:lnTo>
                  </a:path>
                </a:pathLst>
              </a:custGeom>
              <a:noFill/>
              <a:ln w="38100" cap="flat">
                <a:solidFill>
                  <a:schemeClr val="accent5">
                    <a:hueOff val="85969"/>
                    <a:satOff val="-7811"/>
                    <a:lumOff val="-38955"/>
                  </a:schemeClr>
                </a:solidFill>
                <a:prstDash val="solid"/>
                <a:miter lim="400000"/>
                <a:tailEnd type="triangle" w="med" len="med"/>
              </a:ln>
              <a:effectLst/>
            </p:spPr>
            <p:txBody>
              <a:bodyPr wrap="square" lIns="50800" tIns="50800" rIns="50800" bIns="50800" numCol="1" anchor="ctr">
                <a:noAutofit/>
              </a:bodyPr>
              <a:lstStyle/>
              <a:p>
                <a:pPr/>
              </a:p>
            </p:txBody>
          </p:sp>
          <p:sp>
            <p:nvSpPr>
              <p:cNvPr id="338" name="activité unique"/>
              <p:cNvSpPr txBox="1"/>
              <p:nvPr/>
            </p:nvSpPr>
            <p:spPr>
              <a:xfrm>
                <a:off x="2593874" y="824605"/>
                <a:ext cx="1476277" cy="3356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1400">
                    <a:latin typeface="Euphemia UCAS"/>
                    <a:ea typeface="Euphemia UCAS"/>
                    <a:cs typeface="Euphemia UCAS"/>
                    <a:sym typeface="Euphemia UCAS"/>
                  </a:defRPr>
                </a:lvl1pPr>
              </a:lstStyle>
              <a:p>
                <a:pPr/>
                <a:r>
                  <a:t>activité unique</a:t>
                </a:r>
              </a:p>
            </p:txBody>
          </p:sp>
        </p:grpSp>
        <p:grpSp>
          <p:nvGrpSpPr>
            <p:cNvPr id="342" name="Groupe"/>
            <p:cNvGrpSpPr/>
            <p:nvPr/>
          </p:nvGrpSpPr>
          <p:grpSpPr>
            <a:xfrm>
              <a:off x="0" y="1116028"/>
              <a:ext cx="6172426" cy="1054273"/>
              <a:chOff x="0" y="105941"/>
              <a:chExt cx="6172425" cy="1054271"/>
            </a:xfrm>
          </p:grpSpPr>
          <p:sp>
            <p:nvSpPr>
              <p:cNvPr id="340" name="Ligne"/>
              <p:cNvSpPr/>
              <p:nvPr/>
            </p:nvSpPr>
            <p:spPr>
              <a:xfrm>
                <a:off x="0" y="105941"/>
                <a:ext cx="6172426" cy="803690"/>
              </a:xfrm>
              <a:custGeom>
                <a:avLst/>
                <a:gdLst/>
                <a:ahLst/>
                <a:cxnLst>
                  <a:cxn ang="0">
                    <a:pos x="wd2" y="hd2"/>
                  </a:cxn>
                  <a:cxn ang="5400000">
                    <a:pos x="wd2" y="hd2"/>
                  </a:cxn>
                  <a:cxn ang="10800000">
                    <a:pos x="wd2" y="hd2"/>
                  </a:cxn>
                  <a:cxn ang="16200000">
                    <a:pos x="wd2" y="hd2"/>
                  </a:cxn>
                </a:cxnLst>
                <a:rect l="0" t="0" r="r" b="b"/>
                <a:pathLst>
                  <a:path w="21600" h="21491" fill="norm" stroke="1" extrusionOk="0">
                    <a:moveTo>
                      <a:pt x="0" y="8161"/>
                    </a:moveTo>
                    <a:lnTo>
                      <a:pt x="697" y="8161"/>
                    </a:lnTo>
                    <a:cubicBezTo>
                      <a:pt x="807" y="8304"/>
                      <a:pt x="912" y="8661"/>
                      <a:pt x="1000" y="9197"/>
                    </a:cubicBezTo>
                    <a:cubicBezTo>
                      <a:pt x="1119" y="9924"/>
                      <a:pt x="1202" y="10942"/>
                      <a:pt x="1235" y="12080"/>
                    </a:cubicBezTo>
                    <a:lnTo>
                      <a:pt x="1235" y="17817"/>
                    </a:lnTo>
                    <a:cubicBezTo>
                      <a:pt x="1239" y="18820"/>
                      <a:pt x="1294" y="19772"/>
                      <a:pt x="1390" y="20461"/>
                    </a:cubicBezTo>
                    <a:cubicBezTo>
                      <a:pt x="1497" y="21233"/>
                      <a:pt x="1643" y="21600"/>
                      <a:pt x="1789" y="21463"/>
                    </a:cubicBezTo>
                    <a:lnTo>
                      <a:pt x="21022" y="21086"/>
                    </a:lnTo>
                    <a:cubicBezTo>
                      <a:pt x="21181" y="21313"/>
                      <a:pt x="21345" y="20932"/>
                      <a:pt x="21460" y="20064"/>
                    </a:cubicBezTo>
                    <a:cubicBezTo>
                      <a:pt x="21536" y="19491"/>
                      <a:pt x="21585" y="18742"/>
                      <a:pt x="21600" y="17933"/>
                    </a:cubicBezTo>
                    <a:lnTo>
                      <a:pt x="21565" y="0"/>
                    </a:lnTo>
                  </a:path>
                </a:pathLst>
              </a:custGeom>
              <a:noFill/>
              <a:ln w="38100" cap="flat">
                <a:solidFill>
                  <a:schemeClr val="accent5">
                    <a:hueOff val="85969"/>
                    <a:satOff val="-7811"/>
                    <a:lumOff val="-38955"/>
                  </a:schemeClr>
                </a:solidFill>
                <a:prstDash val="solid"/>
                <a:miter lim="400000"/>
                <a:tailEnd type="triangle" w="med" len="med"/>
              </a:ln>
              <a:effectLst/>
            </p:spPr>
            <p:txBody>
              <a:bodyPr wrap="square" lIns="50800" tIns="50800" rIns="50800" bIns="50800" numCol="1" anchor="ctr">
                <a:noAutofit/>
              </a:bodyPr>
              <a:lstStyle/>
              <a:p>
                <a:pPr/>
              </a:p>
            </p:txBody>
          </p:sp>
          <p:sp>
            <p:nvSpPr>
              <p:cNvPr id="341" name="activité unique"/>
              <p:cNvSpPr txBox="1"/>
              <p:nvPr/>
            </p:nvSpPr>
            <p:spPr>
              <a:xfrm>
                <a:off x="2593874" y="824605"/>
                <a:ext cx="1476277" cy="3356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1400">
                    <a:latin typeface="Euphemia UCAS"/>
                    <a:ea typeface="Euphemia UCAS"/>
                    <a:cs typeface="Euphemia UCAS"/>
                    <a:sym typeface="Euphemia UCAS"/>
                  </a:defRPr>
                </a:lvl1pPr>
              </a:lstStyle>
              <a:p>
                <a:pPr/>
                <a:r>
                  <a:t>activité unique</a:t>
                </a:r>
              </a:p>
            </p:txBody>
          </p:sp>
        </p:grpSp>
        <p:grpSp>
          <p:nvGrpSpPr>
            <p:cNvPr id="345" name="Groupe"/>
            <p:cNvGrpSpPr/>
            <p:nvPr/>
          </p:nvGrpSpPr>
          <p:grpSpPr>
            <a:xfrm>
              <a:off x="0" y="2212811"/>
              <a:ext cx="6172426" cy="1047902"/>
              <a:chOff x="0" y="112311"/>
              <a:chExt cx="6172425" cy="1047901"/>
            </a:xfrm>
          </p:grpSpPr>
          <p:sp>
            <p:nvSpPr>
              <p:cNvPr id="343" name="Ligne"/>
              <p:cNvSpPr/>
              <p:nvPr/>
            </p:nvSpPr>
            <p:spPr>
              <a:xfrm>
                <a:off x="0" y="112311"/>
                <a:ext cx="6172426" cy="797320"/>
              </a:xfrm>
              <a:custGeom>
                <a:avLst/>
                <a:gdLst/>
                <a:ahLst/>
                <a:cxnLst>
                  <a:cxn ang="0">
                    <a:pos x="wd2" y="hd2"/>
                  </a:cxn>
                  <a:cxn ang="5400000">
                    <a:pos x="wd2" y="hd2"/>
                  </a:cxn>
                  <a:cxn ang="10800000">
                    <a:pos x="wd2" y="hd2"/>
                  </a:cxn>
                  <a:cxn ang="16200000">
                    <a:pos x="wd2" y="hd2"/>
                  </a:cxn>
                </a:cxnLst>
                <a:rect l="0" t="0" r="r" b="b"/>
                <a:pathLst>
                  <a:path w="21600" h="21490" fill="norm" stroke="1" extrusionOk="0">
                    <a:moveTo>
                      <a:pt x="0" y="8054"/>
                    </a:moveTo>
                    <a:lnTo>
                      <a:pt x="697" y="8054"/>
                    </a:lnTo>
                    <a:cubicBezTo>
                      <a:pt x="807" y="8198"/>
                      <a:pt x="912" y="8558"/>
                      <a:pt x="1000" y="9098"/>
                    </a:cubicBezTo>
                    <a:cubicBezTo>
                      <a:pt x="1119" y="9831"/>
                      <a:pt x="1202" y="10857"/>
                      <a:pt x="1235" y="12005"/>
                    </a:cubicBezTo>
                    <a:lnTo>
                      <a:pt x="1235" y="17787"/>
                    </a:lnTo>
                    <a:cubicBezTo>
                      <a:pt x="1239" y="18798"/>
                      <a:pt x="1294" y="19758"/>
                      <a:pt x="1390" y="20452"/>
                    </a:cubicBezTo>
                    <a:cubicBezTo>
                      <a:pt x="1497" y="21230"/>
                      <a:pt x="1643" y="21600"/>
                      <a:pt x="1789" y="21461"/>
                    </a:cubicBezTo>
                    <a:lnTo>
                      <a:pt x="21022" y="21082"/>
                    </a:lnTo>
                    <a:cubicBezTo>
                      <a:pt x="21181" y="21311"/>
                      <a:pt x="21345" y="20926"/>
                      <a:pt x="21460" y="20052"/>
                    </a:cubicBezTo>
                    <a:cubicBezTo>
                      <a:pt x="21536" y="19475"/>
                      <a:pt x="21585" y="18719"/>
                      <a:pt x="21600" y="17904"/>
                    </a:cubicBezTo>
                    <a:lnTo>
                      <a:pt x="21565" y="0"/>
                    </a:lnTo>
                  </a:path>
                </a:pathLst>
              </a:custGeom>
              <a:noFill/>
              <a:ln w="38100" cap="flat">
                <a:solidFill>
                  <a:schemeClr val="accent5">
                    <a:hueOff val="85969"/>
                    <a:satOff val="-7811"/>
                    <a:lumOff val="-38955"/>
                  </a:schemeClr>
                </a:solidFill>
                <a:prstDash val="solid"/>
                <a:miter lim="400000"/>
                <a:tailEnd type="triangle" w="med" len="med"/>
              </a:ln>
              <a:effectLst/>
            </p:spPr>
            <p:txBody>
              <a:bodyPr wrap="square" lIns="50800" tIns="50800" rIns="50800" bIns="50800" numCol="1" anchor="ctr">
                <a:noAutofit/>
              </a:bodyPr>
              <a:lstStyle/>
              <a:p>
                <a:pPr/>
              </a:p>
            </p:txBody>
          </p:sp>
          <p:sp>
            <p:nvSpPr>
              <p:cNvPr id="344" name="activité unique"/>
              <p:cNvSpPr txBox="1"/>
              <p:nvPr/>
            </p:nvSpPr>
            <p:spPr>
              <a:xfrm>
                <a:off x="2593874" y="824605"/>
                <a:ext cx="1476277" cy="3356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1400">
                    <a:latin typeface="Euphemia UCAS"/>
                    <a:ea typeface="Euphemia UCAS"/>
                    <a:cs typeface="Euphemia UCAS"/>
                    <a:sym typeface="Euphemia UCAS"/>
                  </a:defRPr>
                </a:lvl1pPr>
              </a:lstStyle>
              <a:p>
                <a:pPr/>
                <a:r>
                  <a:t>activité unique</a:t>
                </a:r>
              </a:p>
            </p:txBody>
          </p:sp>
        </p:grpSp>
      </p:grpSp>
      <p:grpSp>
        <p:nvGrpSpPr>
          <p:cNvPr id="350" name="Comp finale1"/>
          <p:cNvGrpSpPr/>
          <p:nvPr/>
        </p:nvGrpSpPr>
        <p:grpSpPr>
          <a:xfrm>
            <a:off x="7262348" y="1661990"/>
            <a:ext cx="286512" cy="2514763"/>
            <a:chOff x="0" y="0"/>
            <a:chExt cx="286510" cy="2514761"/>
          </a:xfrm>
        </p:grpSpPr>
        <p:sp>
          <p:nvSpPr>
            <p:cNvPr id="347" name="Cercle"/>
            <p:cNvSpPr/>
            <p:nvPr/>
          </p:nvSpPr>
          <p:spPr>
            <a:xfrm>
              <a:off x="0" y="0"/>
              <a:ext cx="286511" cy="291368"/>
            </a:xfrm>
            <a:prstGeom prst="ellipse">
              <a:avLst/>
            </a:prstGeom>
            <a:solidFill>
              <a:schemeClr val="accent6">
                <a:satOff val="23405"/>
                <a:lumOff val="8160"/>
              </a:schemeClr>
            </a:solidFill>
            <a:ln w="12700" cap="flat">
              <a:solidFill>
                <a:schemeClr val="accent5">
                  <a:hueOff val="85969"/>
                  <a:satOff val="-7811"/>
                  <a:lumOff val="-38955"/>
                </a:schemeClr>
              </a:solidFill>
              <a:prstDash val="solid"/>
              <a:miter lim="400000"/>
            </a:ln>
            <a:effectLst/>
          </p:spPr>
          <p:txBody>
            <a:bodyPr wrap="square" lIns="50800" tIns="50800" rIns="50800" bIns="50800" numCol="1" anchor="ctr">
              <a:noAutofit/>
            </a:bodyPr>
            <a:lstStyle/>
            <a:p>
              <a:pPr>
                <a:defRPr>
                  <a:solidFill>
                    <a:srgbClr val="FFFFFF"/>
                  </a:solidFill>
                </a:defRPr>
              </a:pPr>
            </a:p>
          </p:txBody>
        </p:sp>
        <p:sp>
          <p:nvSpPr>
            <p:cNvPr id="348" name="Cercle"/>
            <p:cNvSpPr/>
            <p:nvPr/>
          </p:nvSpPr>
          <p:spPr>
            <a:xfrm>
              <a:off x="0" y="1123081"/>
              <a:ext cx="286511" cy="291369"/>
            </a:xfrm>
            <a:prstGeom prst="ellipse">
              <a:avLst/>
            </a:prstGeom>
            <a:solidFill>
              <a:srgbClr val="FF7E79"/>
            </a:solidFill>
            <a:ln w="12700" cap="flat">
              <a:solidFill>
                <a:schemeClr val="accent5">
                  <a:hueOff val="85969"/>
                  <a:satOff val="-7811"/>
                  <a:lumOff val="-38955"/>
                </a:schemeClr>
              </a:solidFill>
              <a:prstDash val="solid"/>
              <a:miter lim="400000"/>
            </a:ln>
            <a:effectLst/>
          </p:spPr>
          <p:txBody>
            <a:bodyPr wrap="square" lIns="50800" tIns="50800" rIns="50800" bIns="50800" numCol="1" anchor="ctr">
              <a:noAutofit/>
            </a:bodyPr>
            <a:lstStyle/>
            <a:p>
              <a:pPr>
                <a:defRPr>
                  <a:solidFill>
                    <a:srgbClr val="FFFFFF"/>
                  </a:solidFill>
                </a:defRPr>
              </a:pPr>
            </a:p>
          </p:txBody>
        </p:sp>
        <p:sp>
          <p:nvSpPr>
            <p:cNvPr id="349" name="Cercle"/>
            <p:cNvSpPr/>
            <p:nvPr/>
          </p:nvSpPr>
          <p:spPr>
            <a:xfrm>
              <a:off x="0" y="2223394"/>
              <a:ext cx="286511" cy="291368"/>
            </a:xfrm>
            <a:prstGeom prst="ellipse">
              <a:avLst/>
            </a:prstGeom>
            <a:solidFill>
              <a:schemeClr val="accent6">
                <a:satOff val="23405"/>
                <a:lumOff val="8160"/>
              </a:schemeClr>
            </a:solidFill>
            <a:ln w="12700" cap="flat">
              <a:solidFill>
                <a:schemeClr val="accent5">
                  <a:hueOff val="85969"/>
                  <a:satOff val="-7811"/>
                  <a:lumOff val="-38955"/>
                </a:schemeClr>
              </a:solidFill>
              <a:prstDash val="solid"/>
              <a:miter lim="400000"/>
            </a:ln>
            <a:effectLst/>
          </p:spPr>
          <p:txBody>
            <a:bodyPr wrap="square" lIns="50800" tIns="50800" rIns="50800" bIns="50800" numCol="1" anchor="ctr">
              <a:noAutofit/>
            </a:bodyPr>
            <a:lstStyle/>
            <a:p>
              <a:pPr>
                <a:defRPr>
                  <a:solidFill>
                    <a:srgbClr val="FFFFFF"/>
                  </a:solidFill>
                </a:defRPr>
              </a:pPr>
            </a:p>
          </p:txBody>
        </p:sp>
      </p:grpSp>
      <p:grpSp>
        <p:nvGrpSpPr>
          <p:cNvPr id="354" name="comp init1"/>
          <p:cNvGrpSpPr/>
          <p:nvPr/>
        </p:nvGrpSpPr>
        <p:grpSpPr>
          <a:xfrm>
            <a:off x="940935" y="2089192"/>
            <a:ext cx="286511" cy="2509800"/>
            <a:chOff x="0" y="0"/>
            <a:chExt cx="286510" cy="2509798"/>
          </a:xfrm>
        </p:grpSpPr>
        <p:sp>
          <p:nvSpPr>
            <p:cNvPr id="351" name="Cercle"/>
            <p:cNvSpPr/>
            <p:nvPr/>
          </p:nvSpPr>
          <p:spPr>
            <a:xfrm>
              <a:off x="0" y="0"/>
              <a:ext cx="286511" cy="291368"/>
            </a:xfrm>
            <a:prstGeom prst="ellipse">
              <a:avLst/>
            </a:prstGeom>
            <a:solidFill>
              <a:schemeClr val="accent4"/>
            </a:solidFill>
            <a:ln w="12700" cap="flat">
              <a:solidFill>
                <a:schemeClr val="accent5">
                  <a:hueOff val="85969"/>
                  <a:satOff val="-7811"/>
                  <a:lumOff val="-38955"/>
                </a:schemeClr>
              </a:solidFill>
              <a:prstDash val="solid"/>
              <a:miter lim="400000"/>
            </a:ln>
            <a:effectLst/>
          </p:spPr>
          <p:txBody>
            <a:bodyPr wrap="square" lIns="50800" tIns="50800" rIns="50800" bIns="50800" numCol="1" anchor="ctr">
              <a:noAutofit/>
            </a:bodyPr>
            <a:lstStyle/>
            <a:p>
              <a:pPr>
                <a:defRPr>
                  <a:solidFill>
                    <a:srgbClr val="FFFFFF"/>
                  </a:solidFill>
                </a:defRPr>
              </a:pPr>
            </a:p>
          </p:txBody>
        </p:sp>
        <p:sp>
          <p:nvSpPr>
            <p:cNvPr id="352" name="Cercle"/>
            <p:cNvSpPr/>
            <p:nvPr/>
          </p:nvSpPr>
          <p:spPr>
            <a:xfrm>
              <a:off x="0" y="1144196"/>
              <a:ext cx="286511" cy="291368"/>
            </a:xfrm>
            <a:prstGeom prst="ellipse">
              <a:avLst/>
            </a:prstGeom>
            <a:solidFill>
              <a:srgbClr val="FF7E79"/>
            </a:solidFill>
            <a:ln w="12700" cap="flat">
              <a:solidFill>
                <a:schemeClr val="accent5">
                  <a:hueOff val="85969"/>
                  <a:satOff val="-7811"/>
                  <a:lumOff val="-38955"/>
                </a:schemeClr>
              </a:solidFill>
              <a:prstDash val="solid"/>
              <a:miter lim="400000"/>
            </a:ln>
            <a:effectLst/>
          </p:spPr>
          <p:txBody>
            <a:bodyPr wrap="square" lIns="50800" tIns="50800" rIns="50800" bIns="50800" numCol="1" anchor="ctr">
              <a:noAutofit/>
            </a:bodyPr>
            <a:lstStyle/>
            <a:p>
              <a:pPr>
                <a:defRPr>
                  <a:solidFill>
                    <a:srgbClr val="FF7E79"/>
                  </a:solidFill>
                </a:defRPr>
              </a:pPr>
            </a:p>
          </p:txBody>
        </p:sp>
        <p:sp>
          <p:nvSpPr>
            <p:cNvPr id="353" name="Cercle"/>
            <p:cNvSpPr/>
            <p:nvPr/>
          </p:nvSpPr>
          <p:spPr>
            <a:xfrm>
              <a:off x="0" y="2218431"/>
              <a:ext cx="286511" cy="291368"/>
            </a:xfrm>
            <a:prstGeom prst="ellipse">
              <a:avLst/>
            </a:prstGeom>
            <a:solidFill>
              <a:schemeClr val="accent6">
                <a:satOff val="23405"/>
                <a:lumOff val="8160"/>
              </a:schemeClr>
            </a:solidFill>
            <a:ln w="12700" cap="flat">
              <a:solidFill>
                <a:schemeClr val="accent5">
                  <a:hueOff val="85969"/>
                  <a:satOff val="-7811"/>
                  <a:lumOff val="-38955"/>
                </a:schemeClr>
              </a:solidFill>
              <a:prstDash val="solid"/>
              <a:miter lim="400000"/>
            </a:ln>
            <a:effectLst/>
          </p:spPr>
          <p:txBody>
            <a:bodyPr wrap="square" lIns="50800" tIns="50800" rIns="50800" bIns="50800" numCol="1" anchor="ctr">
              <a:noAutofit/>
            </a:bodyPr>
            <a:lstStyle/>
            <a:p>
              <a:pPr>
                <a:defRPr>
                  <a:solidFill>
                    <a:srgbClr val="FFFFFF"/>
                  </a:solidFill>
                </a:defRPr>
              </a:pPr>
            </a:p>
          </p:txBody>
        </p:sp>
      </p:grpSp>
      <p:pic>
        <p:nvPicPr>
          <p:cNvPr id="355" name="LA DIFFERENCIATION" descr="LA DIFFERENCIATION"/>
          <p:cNvPicPr>
            <a:picLocks noChangeAspect="0"/>
          </p:cNvPicPr>
          <p:nvPr/>
        </p:nvPicPr>
        <p:blipFill>
          <a:blip r:embed="rId2">
            <a:extLst/>
          </a:blip>
          <a:stretch>
            <a:fillRect/>
          </a:stretch>
        </p:blipFill>
        <p:spPr>
          <a:xfrm>
            <a:off x="319155" y="368300"/>
            <a:ext cx="12366490" cy="1135400"/>
          </a:xfrm>
          <a:prstGeom prst="rect">
            <a:avLst/>
          </a:prstGeom>
          <a:effectLst>
            <a:outerShdw sx="100000" sy="100000" kx="0" ky="0" algn="b" rotWithShape="0" blurRad="190500" dist="8455" dir="5400000">
              <a:srgbClr val="000000"/>
            </a:outerShdw>
          </a:effectLst>
        </p:spPr>
      </p:pic>
      <p:sp>
        <p:nvSpPr>
          <p:cNvPr id="356" name="Activité non différenciée = 1 seul chemin…"/>
          <p:cNvSpPr/>
          <p:nvPr/>
        </p:nvSpPr>
        <p:spPr>
          <a:xfrm rot="20340000">
            <a:off x="7719524" y="2769981"/>
            <a:ext cx="4936905" cy="1610828"/>
          </a:xfrm>
          <a:prstGeom prst="rect">
            <a:avLst/>
          </a:prstGeom>
          <a:solidFill>
            <a:srgbClr val="FF7E79"/>
          </a:solidFill>
          <a:ln w="12700">
            <a:solidFill>
              <a:srgbClr val="FFFFFF"/>
            </a:solidFill>
            <a:miter lim="400000"/>
          </a:ln>
          <a:extLst>
            <a:ext uri="{C572A759-6A51-4108-AA02-DFA0A04FC94B}">
              <ma14:wrappingTextBoxFlag xmlns:ma14="http://schemas.microsoft.com/office/mac/drawingml/2011/main" val="1"/>
            </a:ext>
          </a:extLst>
        </p:spPr>
        <p:txBody>
          <a:bodyPr lIns="50800" tIns="50800" rIns="50800" bIns="50800" anchor="ctr"/>
          <a:lstStyle/>
          <a:p>
            <a:pPr>
              <a:defRPr b="1" sz="1800">
                <a:solidFill>
                  <a:srgbClr val="424242"/>
                </a:solidFill>
                <a:latin typeface="Helvetica Neue"/>
                <a:ea typeface="Helvetica Neue"/>
                <a:cs typeface="Helvetica Neue"/>
                <a:sym typeface="Helvetica Neue"/>
              </a:defRPr>
            </a:pPr>
            <a:r>
              <a:t>Activité non différenciée = 1 seul chemin</a:t>
            </a:r>
          </a:p>
          <a:p>
            <a:pPr>
              <a:defRPr sz="1800">
                <a:solidFill>
                  <a:srgbClr val="424242"/>
                </a:solidFill>
                <a:latin typeface="Helvetica Neue"/>
                <a:ea typeface="Helvetica Neue"/>
                <a:cs typeface="Helvetica Neue"/>
                <a:sym typeface="Helvetica Neue"/>
              </a:defRPr>
            </a:pPr>
            <a:r>
              <a:t>1 élève a progressé car il était dans sa ZPD, les autres n’ont pas progressé car l’un était dans sa zone de rupture (trop dur) et l’autre dans sa zone d’autonomie (trop facile)</a:t>
            </a:r>
          </a:p>
        </p:txBody>
      </p:sp>
      <p:sp>
        <p:nvSpPr>
          <p:cNvPr id="357" name="Activité différenciée = plusieurs chemins…"/>
          <p:cNvSpPr/>
          <p:nvPr/>
        </p:nvSpPr>
        <p:spPr>
          <a:xfrm rot="1260000">
            <a:off x="7719524" y="6499112"/>
            <a:ext cx="4936905" cy="1610829"/>
          </a:xfrm>
          <a:prstGeom prst="rect">
            <a:avLst/>
          </a:prstGeom>
          <a:solidFill>
            <a:schemeClr val="accent6">
              <a:satOff val="23405"/>
              <a:lumOff val="8160"/>
            </a:schemeClr>
          </a:solidFill>
          <a:ln w="12700">
            <a:solidFill>
              <a:srgbClr val="FFFFFF"/>
            </a:solidFill>
            <a:miter lim="400000"/>
          </a:ln>
          <a:extLst>
            <a:ext uri="{C572A759-6A51-4108-AA02-DFA0A04FC94B}">
              <ma14:wrappingTextBoxFlag xmlns:ma14="http://schemas.microsoft.com/office/mac/drawingml/2011/main" val="1"/>
            </a:ext>
          </a:extLst>
        </p:spPr>
        <p:txBody>
          <a:bodyPr lIns="50800" tIns="50800" rIns="50800" bIns="50800" anchor="ctr"/>
          <a:lstStyle/>
          <a:p>
            <a:pPr>
              <a:defRPr b="1" sz="1800">
                <a:solidFill>
                  <a:srgbClr val="424242"/>
                </a:solidFill>
                <a:latin typeface="Helvetica Neue"/>
                <a:ea typeface="Helvetica Neue"/>
                <a:cs typeface="Helvetica Neue"/>
                <a:sym typeface="Helvetica Neue"/>
              </a:defRPr>
            </a:pPr>
            <a:r>
              <a:t>Activité différenciée = plusieurs chemins</a:t>
            </a:r>
          </a:p>
          <a:p>
            <a:pPr>
              <a:defRPr sz="1800">
                <a:solidFill>
                  <a:srgbClr val="424242"/>
                </a:solidFill>
                <a:latin typeface="Helvetica Neue"/>
                <a:ea typeface="Helvetica Neue"/>
                <a:cs typeface="Helvetica Neue"/>
                <a:sym typeface="Helvetica Neue"/>
              </a:defRPr>
            </a:pPr>
            <a:r>
              <a:t>Les 3 élèves ont progréssé, chacun ayant une activité adaptée lui permettant de travailler dans sa ZPD.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200"/>
                                  </p:stCondLst>
                                  <p:iterate type="el" backwards="0">
                                    <p:tmAbs val="0"/>
                                  </p:iterate>
                                  <p:childTnLst>
                                    <p:set>
                                      <p:cBhvr>
                                        <p:cTn id="6" fill="hold"/>
                                        <p:tgtEl>
                                          <p:spTgt spid="319"/>
                                        </p:tgtEl>
                                        <p:attrNameLst>
                                          <p:attrName>style.visibility</p:attrName>
                                        </p:attrNameLst>
                                      </p:cBhvr>
                                      <p:to>
                                        <p:strVal val="visible"/>
                                      </p:to>
                                    </p:set>
                                    <p:animEffect filter="dissolve" transition="in">
                                      <p:cBhvr>
                                        <p:cTn id="7" dur="1500"/>
                                        <p:tgtEl>
                                          <p:spTgt spid="319"/>
                                        </p:tgtEl>
                                      </p:cBhvr>
                                    </p:animEffect>
                                  </p:childTnLst>
                                </p:cTn>
                              </p:par>
                            </p:childTnLst>
                          </p:cTn>
                        </p:par>
                        <p:par>
                          <p:cTn id="8" fill="hold">
                            <p:stCondLst>
                              <p:cond delay="1700"/>
                            </p:stCondLst>
                            <p:childTnLst>
                              <p:par>
                                <p:cTn id="9" presetClass="entr" nodeType="afterEffect" presetSubtype="0" presetID="1" grpId="2" fill="hold">
                                  <p:stCondLst>
                                    <p:cond delay="0"/>
                                  </p:stCondLst>
                                  <p:iterate type="el" backwards="0">
                                    <p:tmAbs val="0"/>
                                  </p:iterate>
                                  <p:childTnLst>
                                    <p:set>
                                      <p:cBhvr>
                                        <p:cTn id="10" fill="hold"/>
                                        <p:tgtEl>
                                          <p:spTgt spid="335"/>
                                        </p:tgtEl>
                                        <p:attrNameLst>
                                          <p:attrName>style.visibility</p:attrName>
                                        </p:attrNameLst>
                                      </p:cBhvr>
                                      <p:to>
                                        <p:strVal val="visible"/>
                                      </p:to>
                                    </p:set>
                                  </p:childTnLst>
                                </p:cTn>
                              </p:par>
                            </p:childTnLst>
                          </p:cTn>
                        </p:par>
                        <p:par>
                          <p:cTn id="11" fill="hold">
                            <p:stCondLst>
                              <p:cond delay="1700"/>
                            </p:stCondLst>
                            <p:childTnLst>
                              <p:par>
                                <p:cTn id="12" presetClass="entr" nodeType="afterEffect" presetSubtype="16" presetID="23" grpId="3" fill="hold">
                                  <p:stCondLst>
                                    <p:cond delay="0"/>
                                  </p:stCondLst>
                                  <p:iterate type="el" backwards="0">
                                    <p:tmAbs val="0"/>
                                  </p:iterate>
                                  <p:childTnLst>
                                    <p:set>
                                      <p:cBhvr>
                                        <p:cTn id="13" fill="hold"/>
                                        <p:tgtEl>
                                          <p:spTgt spid="354"/>
                                        </p:tgtEl>
                                        <p:attrNameLst>
                                          <p:attrName>style.visibility</p:attrName>
                                        </p:attrNameLst>
                                      </p:cBhvr>
                                      <p:to>
                                        <p:strVal val="visible"/>
                                      </p:to>
                                    </p:set>
                                    <p:anim calcmode="lin" valueType="num">
                                      <p:cBhvr>
                                        <p:cTn id="14" dur="2500" fill="hold"/>
                                        <p:tgtEl>
                                          <p:spTgt spid="354"/>
                                        </p:tgtEl>
                                        <p:attrNameLst>
                                          <p:attrName>ppt_w</p:attrName>
                                        </p:attrNameLst>
                                      </p:cBhvr>
                                      <p:tavLst>
                                        <p:tav tm="0">
                                          <p:val>
                                            <p:fltVal val="0"/>
                                          </p:val>
                                        </p:tav>
                                        <p:tav tm="100000">
                                          <p:val>
                                            <p:strVal val="#ppt_w"/>
                                          </p:val>
                                        </p:tav>
                                      </p:tavLst>
                                    </p:anim>
                                    <p:anim calcmode="lin" valueType="num">
                                      <p:cBhvr>
                                        <p:cTn id="15" dur="2500" fill="hold"/>
                                        <p:tgtEl>
                                          <p:spTgt spid="354"/>
                                        </p:tgtEl>
                                        <p:attrNameLst>
                                          <p:attrName>ppt_h</p:attrName>
                                        </p:attrNameLst>
                                      </p:cBhvr>
                                      <p:tavLst>
                                        <p:tav tm="0">
                                          <p:val>
                                            <p:fltVal val="0"/>
                                          </p:val>
                                        </p:tav>
                                        <p:tav tm="100000">
                                          <p:val>
                                            <p:strVal val="#ppt_h"/>
                                          </p:val>
                                        </p:tav>
                                      </p:tavLst>
                                    </p:anim>
                                  </p:childTnLst>
                                </p:cTn>
                              </p:par>
                            </p:childTnLst>
                          </p:cTn>
                        </p:par>
                        <p:par>
                          <p:cTn id="16" fill="hold">
                            <p:stCondLst>
                              <p:cond delay="4200"/>
                            </p:stCondLst>
                            <p:childTnLst>
                              <p:par>
                                <p:cTn id="17" presetClass="entr" nodeType="afterEffect" presetSubtype="8" presetID="22" grpId="4" fill="hold">
                                  <p:stCondLst>
                                    <p:cond delay="0"/>
                                  </p:stCondLst>
                                  <p:iterate type="el" backwards="0">
                                    <p:tmAbs val="0"/>
                                  </p:iterate>
                                  <p:childTnLst>
                                    <p:set>
                                      <p:cBhvr>
                                        <p:cTn id="18" fill="hold"/>
                                        <p:tgtEl>
                                          <p:spTgt spid="346"/>
                                        </p:tgtEl>
                                        <p:attrNameLst>
                                          <p:attrName>style.visibility</p:attrName>
                                        </p:attrNameLst>
                                      </p:cBhvr>
                                      <p:to>
                                        <p:strVal val="visible"/>
                                      </p:to>
                                    </p:set>
                                    <p:animEffect filter="wipe(left)" transition="in">
                                      <p:cBhvr>
                                        <p:cTn id="19" dur="3500"/>
                                        <p:tgtEl>
                                          <p:spTgt spid="346"/>
                                        </p:tgtEl>
                                      </p:cBhvr>
                                    </p:animEffect>
                                  </p:childTnLst>
                                </p:cTn>
                              </p:par>
                            </p:childTnLst>
                          </p:cTn>
                        </p:par>
                        <p:par>
                          <p:cTn id="20" fill="hold">
                            <p:stCondLst>
                              <p:cond delay="7700"/>
                            </p:stCondLst>
                            <p:childTnLst>
                              <p:par>
                                <p:cTn id="21" presetClass="entr" nodeType="afterEffect" presetSubtype="16" presetID="23" grpId="5" fill="hold">
                                  <p:stCondLst>
                                    <p:cond delay="200"/>
                                  </p:stCondLst>
                                  <p:iterate type="el" backwards="0">
                                    <p:tmAbs val="0"/>
                                  </p:iterate>
                                  <p:childTnLst>
                                    <p:set>
                                      <p:cBhvr>
                                        <p:cTn id="22" fill="hold"/>
                                        <p:tgtEl>
                                          <p:spTgt spid="350"/>
                                        </p:tgtEl>
                                        <p:attrNameLst>
                                          <p:attrName>style.visibility</p:attrName>
                                        </p:attrNameLst>
                                      </p:cBhvr>
                                      <p:to>
                                        <p:strVal val="visible"/>
                                      </p:to>
                                    </p:set>
                                    <p:anim calcmode="lin" valueType="num">
                                      <p:cBhvr>
                                        <p:cTn id="23" dur="2500" fill="hold"/>
                                        <p:tgtEl>
                                          <p:spTgt spid="350"/>
                                        </p:tgtEl>
                                        <p:attrNameLst>
                                          <p:attrName>ppt_w</p:attrName>
                                        </p:attrNameLst>
                                      </p:cBhvr>
                                      <p:tavLst>
                                        <p:tav tm="0">
                                          <p:val>
                                            <p:fltVal val="0"/>
                                          </p:val>
                                        </p:tav>
                                        <p:tav tm="100000">
                                          <p:val>
                                            <p:strVal val="#ppt_w"/>
                                          </p:val>
                                        </p:tav>
                                      </p:tavLst>
                                    </p:anim>
                                    <p:anim calcmode="lin" valueType="num">
                                      <p:cBhvr>
                                        <p:cTn id="24" dur="2500" fill="hold"/>
                                        <p:tgtEl>
                                          <p:spTgt spid="350"/>
                                        </p:tgtEl>
                                        <p:attrNameLst>
                                          <p:attrName>ppt_h</p:attrName>
                                        </p:attrNameLst>
                                      </p:cBhvr>
                                      <p:tavLst>
                                        <p:tav tm="0">
                                          <p:val>
                                            <p:fltVal val="0"/>
                                          </p:val>
                                        </p:tav>
                                        <p:tav tm="100000">
                                          <p:val>
                                            <p:strVal val="#ppt_h"/>
                                          </p:val>
                                        </p:tav>
                                      </p:tavLst>
                                    </p:anim>
                                  </p:childTnLst>
                                </p:cTn>
                              </p:par>
                            </p:childTnLst>
                          </p:cTn>
                        </p:par>
                        <p:par>
                          <p:cTn id="25" fill="hold">
                            <p:stCondLst>
                              <p:cond delay="10400"/>
                            </p:stCondLst>
                            <p:childTnLst>
                              <p:par>
                                <p:cTn id="26" presetClass="entr" nodeType="afterEffect" presetID="9" grpId="6" fill="hold">
                                  <p:stCondLst>
                                    <p:cond delay="1000"/>
                                  </p:stCondLst>
                                  <p:iterate type="el" backwards="0">
                                    <p:tmAbs val="0"/>
                                  </p:iterate>
                                  <p:childTnLst>
                                    <p:set>
                                      <p:cBhvr>
                                        <p:cTn id="27" fill="hold"/>
                                        <p:tgtEl>
                                          <p:spTgt spid="356"/>
                                        </p:tgtEl>
                                        <p:attrNameLst>
                                          <p:attrName>style.visibility</p:attrName>
                                        </p:attrNameLst>
                                      </p:cBhvr>
                                      <p:to>
                                        <p:strVal val="visible"/>
                                      </p:to>
                                    </p:set>
                                    <p:animEffect filter="dissolve" transition="in">
                                      <p:cBhvr>
                                        <p:cTn id="28" dur="1000"/>
                                        <p:tgtEl>
                                          <p:spTgt spid="356"/>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ID="9" grpId="7" fill="hold">
                                  <p:stCondLst>
                                    <p:cond delay="0"/>
                                  </p:stCondLst>
                                  <p:iterate type="el" backwards="0">
                                    <p:tmAbs val="0"/>
                                  </p:iterate>
                                  <p:childTnLst>
                                    <p:set>
                                      <p:cBhvr>
                                        <p:cTn id="32" fill="hold"/>
                                        <p:tgtEl>
                                          <p:spTgt spid="291"/>
                                        </p:tgtEl>
                                        <p:attrNameLst>
                                          <p:attrName>style.visibility</p:attrName>
                                        </p:attrNameLst>
                                      </p:cBhvr>
                                      <p:to>
                                        <p:strVal val="visible"/>
                                      </p:to>
                                    </p:set>
                                    <p:animEffect filter="dissolve" transition="in">
                                      <p:cBhvr>
                                        <p:cTn id="33" dur="1500"/>
                                        <p:tgtEl>
                                          <p:spTgt spid="291"/>
                                        </p:tgtEl>
                                      </p:cBhvr>
                                    </p:animEffect>
                                  </p:childTnLst>
                                </p:cTn>
                              </p:par>
                            </p:childTnLst>
                          </p:cTn>
                        </p:par>
                        <p:par>
                          <p:cTn id="34" fill="hold">
                            <p:stCondLst>
                              <p:cond delay="1500"/>
                            </p:stCondLst>
                            <p:childTnLst>
                              <p:par>
                                <p:cTn id="35" presetClass="entr" nodeType="afterEffect" presetSubtype="0" presetID="1" grpId="8" fill="hold">
                                  <p:stCondLst>
                                    <p:cond delay="0"/>
                                  </p:stCondLst>
                                  <p:iterate type="el" backwards="0">
                                    <p:tmAbs val="0"/>
                                  </p:iterate>
                                  <p:childTnLst>
                                    <p:set>
                                      <p:cBhvr>
                                        <p:cTn id="36" fill="hold"/>
                                        <p:tgtEl>
                                          <p:spTgt spid="336"/>
                                        </p:tgtEl>
                                        <p:attrNameLst>
                                          <p:attrName>style.visibility</p:attrName>
                                        </p:attrNameLst>
                                      </p:cBhvr>
                                      <p:to>
                                        <p:strVal val="visible"/>
                                      </p:to>
                                    </p:set>
                                  </p:childTnLst>
                                </p:cTn>
                              </p:par>
                            </p:childTnLst>
                          </p:cTn>
                        </p:par>
                        <p:par>
                          <p:cTn id="37" fill="hold">
                            <p:stCondLst>
                              <p:cond delay="1500"/>
                            </p:stCondLst>
                            <p:childTnLst>
                              <p:par>
                                <p:cTn id="38" presetClass="entr" nodeType="afterEffect" presetSubtype="16" presetID="23" grpId="9" fill="hold">
                                  <p:stCondLst>
                                    <p:cond delay="0"/>
                                  </p:stCondLst>
                                  <p:iterate type="el" backwards="0">
                                    <p:tmAbs val="0"/>
                                  </p:iterate>
                                  <p:childTnLst>
                                    <p:set>
                                      <p:cBhvr>
                                        <p:cTn id="39" fill="hold"/>
                                        <p:tgtEl>
                                          <p:spTgt spid="320"/>
                                        </p:tgtEl>
                                        <p:attrNameLst>
                                          <p:attrName>style.visibility</p:attrName>
                                        </p:attrNameLst>
                                      </p:cBhvr>
                                      <p:to>
                                        <p:strVal val="visible"/>
                                      </p:to>
                                    </p:set>
                                    <p:anim calcmode="lin" valueType="num">
                                      <p:cBhvr>
                                        <p:cTn id="40" dur="2500" fill="hold"/>
                                        <p:tgtEl>
                                          <p:spTgt spid="320"/>
                                        </p:tgtEl>
                                        <p:attrNameLst>
                                          <p:attrName>ppt_w</p:attrName>
                                        </p:attrNameLst>
                                      </p:cBhvr>
                                      <p:tavLst>
                                        <p:tav tm="0">
                                          <p:val>
                                            <p:fltVal val="0"/>
                                          </p:val>
                                        </p:tav>
                                        <p:tav tm="100000">
                                          <p:val>
                                            <p:strVal val="#ppt_w"/>
                                          </p:val>
                                        </p:tav>
                                      </p:tavLst>
                                    </p:anim>
                                    <p:anim calcmode="lin" valueType="num">
                                      <p:cBhvr>
                                        <p:cTn id="41" dur="2500" fill="hold"/>
                                        <p:tgtEl>
                                          <p:spTgt spid="320"/>
                                        </p:tgtEl>
                                        <p:attrNameLst>
                                          <p:attrName>ppt_h</p:attrName>
                                        </p:attrNameLst>
                                      </p:cBhvr>
                                      <p:tavLst>
                                        <p:tav tm="0">
                                          <p:val>
                                            <p:fltVal val="0"/>
                                          </p:val>
                                        </p:tav>
                                        <p:tav tm="100000">
                                          <p:val>
                                            <p:strVal val="#ppt_h"/>
                                          </p:val>
                                        </p:tav>
                                      </p:tavLst>
                                    </p:anim>
                                  </p:childTnLst>
                                </p:cTn>
                              </p:par>
                            </p:childTnLst>
                          </p:cTn>
                        </p:par>
                        <p:par>
                          <p:cTn id="42" fill="hold">
                            <p:stCondLst>
                              <p:cond delay="4000"/>
                            </p:stCondLst>
                            <p:childTnLst>
                              <p:par>
                                <p:cTn id="43" presetClass="entr" nodeType="afterEffect" presetSubtype="8" presetID="22" grpId="10" fill="hold">
                                  <p:stCondLst>
                                    <p:cond delay="0"/>
                                  </p:stCondLst>
                                  <p:iterate type="el" backwards="0">
                                    <p:tmAbs val="0"/>
                                  </p:iterate>
                                  <p:childTnLst>
                                    <p:set>
                                      <p:cBhvr>
                                        <p:cTn id="44" fill="hold"/>
                                        <p:tgtEl>
                                          <p:spTgt spid="328"/>
                                        </p:tgtEl>
                                        <p:attrNameLst>
                                          <p:attrName>style.visibility</p:attrName>
                                        </p:attrNameLst>
                                      </p:cBhvr>
                                      <p:to>
                                        <p:strVal val="visible"/>
                                      </p:to>
                                    </p:set>
                                    <p:animEffect filter="wipe(left)" transition="in">
                                      <p:cBhvr>
                                        <p:cTn id="45" dur="2500"/>
                                        <p:tgtEl>
                                          <p:spTgt spid="328"/>
                                        </p:tgtEl>
                                      </p:cBhvr>
                                    </p:animEffect>
                                  </p:childTnLst>
                                </p:cTn>
                              </p:par>
                            </p:childTnLst>
                          </p:cTn>
                        </p:par>
                        <p:par>
                          <p:cTn id="46" fill="hold">
                            <p:stCondLst>
                              <p:cond delay="6500"/>
                            </p:stCondLst>
                            <p:childTnLst>
                              <p:par>
                                <p:cTn id="47" presetClass="entr" nodeType="afterEffect" presetSubtype="16" presetID="23" grpId="11" fill="hold">
                                  <p:stCondLst>
                                    <p:cond delay="0"/>
                                  </p:stCondLst>
                                  <p:iterate type="el" backwards="0">
                                    <p:tmAbs val="0"/>
                                  </p:iterate>
                                  <p:childTnLst>
                                    <p:set>
                                      <p:cBhvr>
                                        <p:cTn id="48" fill="hold"/>
                                        <p:tgtEl>
                                          <p:spTgt spid="332"/>
                                        </p:tgtEl>
                                        <p:attrNameLst>
                                          <p:attrName>style.visibility</p:attrName>
                                        </p:attrNameLst>
                                      </p:cBhvr>
                                      <p:to>
                                        <p:strVal val="visible"/>
                                      </p:to>
                                    </p:set>
                                    <p:anim calcmode="lin" valueType="num">
                                      <p:cBhvr>
                                        <p:cTn id="49" dur="2500" fill="hold"/>
                                        <p:tgtEl>
                                          <p:spTgt spid="332"/>
                                        </p:tgtEl>
                                        <p:attrNameLst>
                                          <p:attrName>ppt_w</p:attrName>
                                        </p:attrNameLst>
                                      </p:cBhvr>
                                      <p:tavLst>
                                        <p:tav tm="0">
                                          <p:val>
                                            <p:fltVal val="0"/>
                                          </p:val>
                                        </p:tav>
                                        <p:tav tm="100000">
                                          <p:val>
                                            <p:strVal val="#ppt_w"/>
                                          </p:val>
                                        </p:tav>
                                      </p:tavLst>
                                    </p:anim>
                                    <p:anim calcmode="lin" valueType="num">
                                      <p:cBhvr>
                                        <p:cTn id="50" dur="2500" fill="hold"/>
                                        <p:tgtEl>
                                          <p:spTgt spid="332"/>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16" presetID="23" grpId="12" fill="hold">
                                  <p:stCondLst>
                                    <p:cond delay="0"/>
                                  </p:stCondLst>
                                  <p:iterate type="el" backwards="0">
                                    <p:tmAbs val="0"/>
                                  </p:iterate>
                                  <p:childTnLst>
                                    <p:set>
                                      <p:cBhvr>
                                        <p:cTn id="54" fill="hold"/>
                                        <p:tgtEl>
                                          <p:spTgt spid="321"/>
                                        </p:tgtEl>
                                        <p:attrNameLst>
                                          <p:attrName>style.visibility</p:attrName>
                                        </p:attrNameLst>
                                      </p:cBhvr>
                                      <p:to>
                                        <p:strVal val="visible"/>
                                      </p:to>
                                    </p:set>
                                    <p:anim calcmode="lin" valueType="num">
                                      <p:cBhvr>
                                        <p:cTn id="55" dur="2500" fill="hold"/>
                                        <p:tgtEl>
                                          <p:spTgt spid="321"/>
                                        </p:tgtEl>
                                        <p:attrNameLst>
                                          <p:attrName>ppt_w</p:attrName>
                                        </p:attrNameLst>
                                      </p:cBhvr>
                                      <p:tavLst>
                                        <p:tav tm="0">
                                          <p:val>
                                            <p:fltVal val="0"/>
                                          </p:val>
                                        </p:tav>
                                        <p:tav tm="100000">
                                          <p:val>
                                            <p:strVal val="#ppt_w"/>
                                          </p:val>
                                        </p:tav>
                                      </p:tavLst>
                                    </p:anim>
                                    <p:anim calcmode="lin" valueType="num">
                                      <p:cBhvr>
                                        <p:cTn id="56" dur="2500" fill="hold"/>
                                        <p:tgtEl>
                                          <p:spTgt spid="321"/>
                                        </p:tgtEl>
                                        <p:attrNameLst>
                                          <p:attrName>ppt_h</p:attrName>
                                        </p:attrNameLst>
                                      </p:cBhvr>
                                      <p:tavLst>
                                        <p:tav tm="0">
                                          <p:val>
                                            <p:fltVal val="0"/>
                                          </p:val>
                                        </p:tav>
                                        <p:tav tm="100000">
                                          <p:val>
                                            <p:strVal val="#ppt_h"/>
                                          </p:val>
                                        </p:tav>
                                      </p:tavLst>
                                    </p:anim>
                                  </p:childTnLst>
                                </p:cTn>
                              </p:par>
                            </p:childTnLst>
                          </p:cTn>
                        </p:par>
                        <p:par>
                          <p:cTn id="57" fill="hold">
                            <p:stCondLst>
                              <p:cond delay="2500"/>
                            </p:stCondLst>
                            <p:childTnLst>
                              <p:par>
                                <p:cTn id="58" presetClass="entr" nodeType="afterEffect" presetSubtype="8" presetID="22" grpId="13" fill="hold">
                                  <p:stCondLst>
                                    <p:cond delay="0"/>
                                  </p:stCondLst>
                                  <p:iterate type="el" backwards="0">
                                    <p:tmAbs val="0"/>
                                  </p:iterate>
                                  <p:childTnLst>
                                    <p:set>
                                      <p:cBhvr>
                                        <p:cTn id="59" fill="hold"/>
                                        <p:tgtEl>
                                          <p:spTgt spid="325"/>
                                        </p:tgtEl>
                                        <p:attrNameLst>
                                          <p:attrName>style.visibility</p:attrName>
                                        </p:attrNameLst>
                                      </p:cBhvr>
                                      <p:to>
                                        <p:strVal val="visible"/>
                                      </p:to>
                                    </p:set>
                                    <p:animEffect filter="wipe(left)" transition="in">
                                      <p:cBhvr>
                                        <p:cTn id="60" dur="2750"/>
                                        <p:tgtEl>
                                          <p:spTgt spid="325"/>
                                        </p:tgtEl>
                                      </p:cBhvr>
                                    </p:animEffect>
                                  </p:childTnLst>
                                </p:cTn>
                              </p:par>
                            </p:childTnLst>
                          </p:cTn>
                        </p:par>
                        <p:par>
                          <p:cTn id="61" fill="hold">
                            <p:stCondLst>
                              <p:cond delay="5250"/>
                            </p:stCondLst>
                            <p:childTnLst>
                              <p:par>
                                <p:cTn id="62" presetClass="entr" nodeType="afterEffect" presetSubtype="16" presetID="23" grpId="14" fill="hold">
                                  <p:stCondLst>
                                    <p:cond delay="0"/>
                                  </p:stCondLst>
                                  <p:iterate type="el" backwards="0">
                                    <p:tmAbs val="0"/>
                                  </p:iterate>
                                  <p:childTnLst>
                                    <p:set>
                                      <p:cBhvr>
                                        <p:cTn id="63" fill="hold"/>
                                        <p:tgtEl>
                                          <p:spTgt spid="333"/>
                                        </p:tgtEl>
                                        <p:attrNameLst>
                                          <p:attrName>style.visibility</p:attrName>
                                        </p:attrNameLst>
                                      </p:cBhvr>
                                      <p:to>
                                        <p:strVal val="visible"/>
                                      </p:to>
                                    </p:set>
                                    <p:anim calcmode="lin" valueType="num">
                                      <p:cBhvr>
                                        <p:cTn id="64" dur="2500" fill="hold"/>
                                        <p:tgtEl>
                                          <p:spTgt spid="333"/>
                                        </p:tgtEl>
                                        <p:attrNameLst>
                                          <p:attrName>ppt_w</p:attrName>
                                        </p:attrNameLst>
                                      </p:cBhvr>
                                      <p:tavLst>
                                        <p:tav tm="0">
                                          <p:val>
                                            <p:fltVal val="0"/>
                                          </p:val>
                                        </p:tav>
                                        <p:tav tm="100000">
                                          <p:val>
                                            <p:strVal val="#ppt_w"/>
                                          </p:val>
                                        </p:tav>
                                      </p:tavLst>
                                    </p:anim>
                                    <p:anim calcmode="lin" valueType="num">
                                      <p:cBhvr>
                                        <p:cTn id="65" dur="2500" fill="hold"/>
                                        <p:tgtEl>
                                          <p:spTgt spid="333"/>
                                        </p:tgtEl>
                                        <p:attrNameLst>
                                          <p:attrName>ppt_h</p:attrName>
                                        </p:attrNameLst>
                                      </p:cBhvr>
                                      <p:tavLst>
                                        <p:tav tm="0">
                                          <p:val>
                                            <p:fltVal val="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Class="entr" nodeType="clickEffect" presetSubtype="16" presetID="23" grpId="15" fill="hold">
                                  <p:stCondLst>
                                    <p:cond delay="0"/>
                                  </p:stCondLst>
                                  <p:iterate type="el" backwards="0">
                                    <p:tmAbs val="0"/>
                                  </p:iterate>
                                  <p:childTnLst>
                                    <p:set>
                                      <p:cBhvr>
                                        <p:cTn id="69" fill="hold"/>
                                        <p:tgtEl>
                                          <p:spTgt spid="322"/>
                                        </p:tgtEl>
                                        <p:attrNameLst>
                                          <p:attrName>style.visibility</p:attrName>
                                        </p:attrNameLst>
                                      </p:cBhvr>
                                      <p:to>
                                        <p:strVal val="visible"/>
                                      </p:to>
                                    </p:set>
                                    <p:anim calcmode="lin" valueType="num">
                                      <p:cBhvr>
                                        <p:cTn id="70" dur="2500" fill="hold"/>
                                        <p:tgtEl>
                                          <p:spTgt spid="322"/>
                                        </p:tgtEl>
                                        <p:attrNameLst>
                                          <p:attrName>ppt_w</p:attrName>
                                        </p:attrNameLst>
                                      </p:cBhvr>
                                      <p:tavLst>
                                        <p:tav tm="0">
                                          <p:val>
                                            <p:fltVal val="0"/>
                                          </p:val>
                                        </p:tav>
                                        <p:tav tm="100000">
                                          <p:val>
                                            <p:strVal val="#ppt_w"/>
                                          </p:val>
                                        </p:tav>
                                      </p:tavLst>
                                    </p:anim>
                                    <p:anim calcmode="lin" valueType="num">
                                      <p:cBhvr>
                                        <p:cTn id="71" dur="2500" fill="hold"/>
                                        <p:tgtEl>
                                          <p:spTgt spid="322"/>
                                        </p:tgtEl>
                                        <p:attrNameLst>
                                          <p:attrName>ppt_h</p:attrName>
                                        </p:attrNameLst>
                                      </p:cBhvr>
                                      <p:tavLst>
                                        <p:tav tm="0">
                                          <p:val>
                                            <p:fltVal val="0"/>
                                          </p:val>
                                        </p:tav>
                                        <p:tav tm="100000">
                                          <p:val>
                                            <p:strVal val="#ppt_h"/>
                                          </p:val>
                                        </p:tav>
                                      </p:tavLst>
                                    </p:anim>
                                  </p:childTnLst>
                                </p:cTn>
                              </p:par>
                            </p:childTnLst>
                          </p:cTn>
                        </p:par>
                        <p:par>
                          <p:cTn id="72" fill="hold">
                            <p:stCondLst>
                              <p:cond delay="2500"/>
                            </p:stCondLst>
                            <p:childTnLst>
                              <p:par>
                                <p:cTn id="73" presetClass="entr" nodeType="afterEffect" presetSubtype="8" presetID="22" grpId="16" fill="hold">
                                  <p:stCondLst>
                                    <p:cond delay="0"/>
                                  </p:stCondLst>
                                  <p:iterate type="el" backwards="0">
                                    <p:tmAbs val="0"/>
                                  </p:iterate>
                                  <p:childTnLst>
                                    <p:set>
                                      <p:cBhvr>
                                        <p:cTn id="74" fill="hold"/>
                                        <p:tgtEl>
                                          <p:spTgt spid="331"/>
                                        </p:tgtEl>
                                        <p:attrNameLst>
                                          <p:attrName>style.visibility</p:attrName>
                                        </p:attrNameLst>
                                      </p:cBhvr>
                                      <p:to>
                                        <p:strVal val="visible"/>
                                      </p:to>
                                    </p:set>
                                    <p:animEffect filter="wipe(left)" transition="in">
                                      <p:cBhvr>
                                        <p:cTn id="75" dur="3500"/>
                                        <p:tgtEl>
                                          <p:spTgt spid="331"/>
                                        </p:tgtEl>
                                      </p:cBhvr>
                                    </p:animEffect>
                                  </p:childTnLst>
                                </p:cTn>
                              </p:par>
                            </p:childTnLst>
                          </p:cTn>
                        </p:par>
                        <p:par>
                          <p:cTn id="76" fill="hold">
                            <p:stCondLst>
                              <p:cond delay="6000"/>
                            </p:stCondLst>
                            <p:childTnLst>
                              <p:par>
                                <p:cTn id="77" presetClass="entr" nodeType="afterEffect" presetSubtype="16" presetID="23" grpId="17" fill="hold">
                                  <p:stCondLst>
                                    <p:cond delay="0"/>
                                  </p:stCondLst>
                                  <p:iterate type="el" backwards="0">
                                    <p:tmAbs val="0"/>
                                  </p:iterate>
                                  <p:childTnLst>
                                    <p:set>
                                      <p:cBhvr>
                                        <p:cTn id="78" fill="hold"/>
                                        <p:tgtEl>
                                          <p:spTgt spid="334"/>
                                        </p:tgtEl>
                                        <p:attrNameLst>
                                          <p:attrName>style.visibility</p:attrName>
                                        </p:attrNameLst>
                                      </p:cBhvr>
                                      <p:to>
                                        <p:strVal val="visible"/>
                                      </p:to>
                                    </p:set>
                                    <p:anim calcmode="lin" valueType="num">
                                      <p:cBhvr>
                                        <p:cTn id="79" dur="2500" fill="hold"/>
                                        <p:tgtEl>
                                          <p:spTgt spid="334"/>
                                        </p:tgtEl>
                                        <p:attrNameLst>
                                          <p:attrName>ppt_w</p:attrName>
                                        </p:attrNameLst>
                                      </p:cBhvr>
                                      <p:tavLst>
                                        <p:tav tm="0">
                                          <p:val>
                                            <p:fltVal val="0"/>
                                          </p:val>
                                        </p:tav>
                                        <p:tav tm="100000">
                                          <p:val>
                                            <p:strVal val="#ppt_w"/>
                                          </p:val>
                                        </p:tav>
                                      </p:tavLst>
                                    </p:anim>
                                    <p:anim calcmode="lin" valueType="num">
                                      <p:cBhvr>
                                        <p:cTn id="80" dur="2500" fill="hold"/>
                                        <p:tgtEl>
                                          <p:spTgt spid="334"/>
                                        </p:tgtEl>
                                        <p:attrNameLst>
                                          <p:attrName>ppt_h</p:attrName>
                                        </p:attrNameLst>
                                      </p:cBhvr>
                                      <p:tavLst>
                                        <p:tav tm="0">
                                          <p:val>
                                            <p:fltVal val="0"/>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Class="entr" nodeType="clickEffect" presetID="9" grpId="18" fill="hold">
                                  <p:stCondLst>
                                    <p:cond delay="0"/>
                                  </p:stCondLst>
                                  <p:iterate type="el" backwards="0">
                                    <p:tmAbs val="0"/>
                                  </p:iterate>
                                  <p:childTnLst>
                                    <p:set>
                                      <p:cBhvr>
                                        <p:cTn id="84" fill="hold"/>
                                        <p:tgtEl>
                                          <p:spTgt spid="357"/>
                                        </p:tgtEl>
                                        <p:attrNameLst>
                                          <p:attrName>style.visibility</p:attrName>
                                        </p:attrNameLst>
                                      </p:cBhvr>
                                      <p:to>
                                        <p:strVal val="visible"/>
                                      </p:to>
                                    </p:set>
                                    <p:animEffect filter="dissolve" transition="in">
                                      <p:cBhvr>
                                        <p:cTn id="85" dur="2000"/>
                                        <p:tgtEl>
                                          <p:spTgt spid="3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6" grpId="8"/>
      <p:bldP build="whole" bldLvl="1" animBg="1" rev="0" advAuto="0" spid="331" grpId="16"/>
      <p:bldP build="whole" bldLvl="1" animBg="1" rev="0" advAuto="0" spid="335" grpId="2"/>
      <p:bldP build="whole" bldLvl="1" animBg="1" rev="0" advAuto="0" spid="328" grpId="10"/>
      <p:bldP build="whole" bldLvl="1" animBg="1" rev="0" advAuto="0" spid="320" grpId="9"/>
      <p:bldP build="whole" bldLvl="1" animBg="1" rev="0" advAuto="0" spid="356" grpId="6"/>
      <p:bldP build="whole" bldLvl="1" animBg="1" rev="0" advAuto="0" spid="291" grpId="7"/>
      <p:bldP build="whole" bldLvl="1" animBg="1" rev="0" advAuto="0" spid="350" grpId="5"/>
      <p:bldP build="whole" bldLvl="1" animBg="1" rev="0" advAuto="0" spid="354" grpId="3"/>
      <p:bldP build="whole" bldLvl="1" animBg="1" rev="0" advAuto="0" spid="332" grpId="11"/>
      <p:bldP build="whole" bldLvl="1" animBg="1" rev="0" advAuto="0" spid="333" grpId="14"/>
      <p:bldP build="whole" bldLvl="1" animBg="1" rev="0" advAuto="0" spid="322" grpId="15"/>
      <p:bldP build="whole" bldLvl="1" animBg="1" rev="0" advAuto="0" spid="334" grpId="17"/>
      <p:bldP build="whole" bldLvl="1" animBg="1" rev="0" advAuto="0" spid="346" grpId="4"/>
      <p:bldP build="whole" bldLvl="1" animBg="1" rev="0" advAuto="0" spid="319" grpId="1"/>
      <p:bldP build="whole" bldLvl="1" animBg="1" rev="0" advAuto="0" spid="325" grpId="13"/>
      <p:bldP build="whole" bldLvl="1" animBg="1" rev="0" advAuto="0" spid="357" grpId="18"/>
      <p:bldP build="whole" bldLvl="1" animBg="1" rev="0" advAuto="0" spid="321" grpId="12"/>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59" name="QUE PEUT-ON DIFFERENCIER?" descr="QUE PEUT-ON DIFFERENCIER?"/>
          <p:cNvPicPr>
            <a:picLocks noChangeAspect="0"/>
          </p:cNvPicPr>
          <p:nvPr/>
        </p:nvPicPr>
        <p:blipFill>
          <a:blip r:embed="rId2">
            <a:extLst/>
          </a:blip>
          <a:stretch>
            <a:fillRect/>
          </a:stretch>
        </p:blipFill>
        <p:spPr>
          <a:xfrm>
            <a:off x="319155" y="368300"/>
            <a:ext cx="12366490" cy="1135400"/>
          </a:xfrm>
          <a:prstGeom prst="rect">
            <a:avLst/>
          </a:prstGeom>
          <a:effectLst>
            <a:outerShdw sx="100000" sy="100000" kx="0" ky="0" algn="b" rotWithShape="0" blurRad="190500" dist="8455" dir="5400000">
              <a:srgbClr val="000000"/>
            </a:outerShdw>
          </a:effectLst>
        </p:spPr>
      </p:pic>
      <p:grpSp>
        <p:nvGrpSpPr>
          <p:cNvPr id="365" name="Groupe"/>
          <p:cNvGrpSpPr/>
          <p:nvPr/>
        </p:nvGrpSpPr>
        <p:grpSpPr>
          <a:xfrm>
            <a:off x="452529" y="1958513"/>
            <a:ext cx="2932027" cy="7387163"/>
            <a:chOff x="0" y="0"/>
            <a:chExt cx="2932025" cy="7387161"/>
          </a:xfrm>
        </p:grpSpPr>
        <p:sp>
          <p:nvSpPr>
            <p:cNvPr id="360" name="Les contenus"/>
            <p:cNvSpPr/>
            <p:nvPr/>
          </p:nvSpPr>
          <p:spPr>
            <a:xfrm>
              <a:off x="0" y="0"/>
              <a:ext cx="2932026" cy="1270000"/>
            </a:xfrm>
            <a:prstGeom prst="rect">
              <a:avLst/>
            </a:prstGeom>
            <a:blipFill rotWithShape="1">
              <a:blip r:embed="rId3"/>
              <a:srcRect l="0" t="0" r="0" b="0"/>
              <a:tile tx="0" ty="0" sx="100000" sy="100000" flip="none" algn="tl"/>
            </a:blipFill>
            <a:ln w="38100" cap="flat">
              <a:solidFill>
                <a:srgbClr val="FFFFFF"/>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3000">
                  <a:solidFill>
                    <a:srgbClr val="FFFFFF"/>
                  </a:solidFill>
                  <a:latin typeface="Euphemia UCAS"/>
                  <a:ea typeface="Euphemia UCAS"/>
                  <a:cs typeface="Euphemia UCAS"/>
                  <a:sym typeface="Euphemia UCAS"/>
                </a:defRPr>
              </a:lvl1pPr>
            </a:lstStyle>
            <a:p>
              <a:pPr/>
              <a:r>
                <a:t>Les contenus</a:t>
              </a:r>
            </a:p>
          </p:txBody>
        </p:sp>
        <p:sp>
          <p:nvSpPr>
            <p:cNvPr id="361" name="Sur quoi la tâche va porter."/>
            <p:cNvSpPr/>
            <p:nvPr/>
          </p:nvSpPr>
          <p:spPr>
            <a:xfrm>
              <a:off x="0" y="1607199"/>
              <a:ext cx="2932026" cy="695058"/>
            </a:xfrm>
            <a:prstGeom prst="rect">
              <a:avLst/>
            </a:prstGeom>
            <a:blipFill rotWithShape="1">
              <a:blip r:embed="rId4"/>
              <a:srcRect l="0" t="0" r="0" b="0"/>
              <a:tile tx="0" ty="0" sx="100000" sy="100000" flip="none" algn="tl"/>
            </a:blipFill>
            <a:ln w="38100" cap="flat">
              <a:solidFill>
                <a:srgbClr val="FFFFFF"/>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solidFill>
                    <a:srgbClr val="FFFFFF"/>
                  </a:solidFill>
                  <a:latin typeface="Euphemia UCAS"/>
                  <a:ea typeface="Euphemia UCAS"/>
                  <a:cs typeface="Euphemia UCAS"/>
                  <a:sym typeface="Euphemia UCAS"/>
                </a:defRPr>
              </a:lvl1pPr>
            </a:lstStyle>
            <a:p>
              <a:pPr/>
              <a:r>
                <a:t>Sur quoi la tâche va porter.</a:t>
              </a:r>
            </a:p>
          </p:txBody>
        </p:sp>
        <p:sp>
          <p:nvSpPr>
            <p:cNvPr id="362" name="Utilisation de supports avec un contenu de niveau différent.…"/>
            <p:cNvSpPr/>
            <p:nvPr/>
          </p:nvSpPr>
          <p:spPr>
            <a:xfrm>
              <a:off x="0" y="2639455"/>
              <a:ext cx="2932026" cy="4747707"/>
            </a:xfrm>
            <a:prstGeom prst="rect">
              <a:avLst/>
            </a:prstGeom>
            <a:blipFill rotWithShape="1">
              <a:blip r:embed="rId5"/>
              <a:srcRect l="0" t="0" r="0" b="0"/>
              <a:tile tx="0" ty="0" sx="100000" sy="100000" flip="none" algn="tl"/>
            </a:blipFill>
            <a:ln w="38100" cap="flat">
              <a:solidFill>
                <a:srgbClr val="FFFFFF"/>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lgn="just" defTabSz="457200">
                <a:defRPr sz="1500">
                  <a:solidFill>
                    <a:srgbClr val="FFFFFF"/>
                  </a:solidFill>
                  <a:latin typeface="Euphemia UCAS"/>
                  <a:ea typeface="Euphemia UCAS"/>
                  <a:cs typeface="Euphemia UCAS"/>
                  <a:sym typeface="Euphemia UCAS"/>
                </a:defRPr>
              </a:pPr>
              <a:r>
                <a:t>Utilisation de supports avec un contenu de niveau différent.</a:t>
              </a:r>
            </a:p>
            <a:p>
              <a:pPr algn="just" defTabSz="457200">
                <a:defRPr sz="1500">
                  <a:solidFill>
                    <a:srgbClr val="FFFFFF"/>
                  </a:solidFill>
                  <a:latin typeface="Euphemia UCAS"/>
                  <a:ea typeface="Euphemia UCAS"/>
                  <a:cs typeface="Euphemia UCAS"/>
                  <a:sym typeface="Euphemia UCAS"/>
                </a:defRPr>
              </a:pPr>
            </a:p>
            <a:p>
              <a:pPr algn="just" defTabSz="457200">
                <a:defRPr sz="1500">
                  <a:solidFill>
                    <a:srgbClr val="FFFFFF"/>
                  </a:solidFill>
                  <a:latin typeface="Euphemia UCAS"/>
                  <a:ea typeface="Euphemia UCAS"/>
                  <a:cs typeface="Euphemia UCAS"/>
                  <a:sym typeface="Euphemia UCAS"/>
                </a:defRPr>
              </a:pPr>
              <a:r>
                <a:t>Différents textes plus ou moins faciles à appréhender,</a:t>
              </a:r>
            </a:p>
            <a:p>
              <a:pPr algn="just" defTabSz="457200">
                <a:defRPr sz="1500">
                  <a:solidFill>
                    <a:srgbClr val="FFFFFF"/>
                  </a:solidFill>
                  <a:latin typeface="Euphemia UCAS"/>
                  <a:ea typeface="Euphemia UCAS"/>
                  <a:cs typeface="Euphemia UCAS"/>
                  <a:sym typeface="Euphemia UCAS"/>
                </a:defRPr>
              </a:pPr>
              <a:r>
                <a:t>Différentes vidéo, différents sons, etc.</a:t>
              </a:r>
            </a:p>
            <a:p>
              <a:pPr algn="just" defTabSz="457200">
                <a:defRPr sz="1500">
                  <a:solidFill>
                    <a:srgbClr val="FFFFFF"/>
                  </a:solidFill>
                  <a:latin typeface="Euphemia UCAS"/>
                  <a:ea typeface="Euphemia UCAS"/>
                  <a:cs typeface="Euphemia UCAS"/>
                  <a:sym typeface="Euphemia UCAS"/>
                </a:defRPr>
              </a:pPr>
            </a:p>
            <a:p>
              <a:pPr algn="just" defTabSz="457200">
                <a:defRPr i="1" sz="1500">
                  <a:solidFill>
                    <a:srgbClr val="FFFFFF"/>
                  </a:solidFill>
                  <a:latin typeface="Euphemia UCAS"/>
                  <a:ea typeface="Euphemia UCAS"/>
                  <a:cs typeface="Euphemia UCAS"/>
                  <a:sym typeface="Euphemia UCAS"/>
                </a:defRPr>
              </a:pPr>
              <a:r>
                <a:t>Par exemple, l’étude d’un ensemble mécanique de transmission peut se faire à partir d’une documentation de vélo, mais aussi d’une documentation aéronautique</a:t>
              </a:r>
            </a:p>
          </p:txBody>
        </p:sp>
        <p:sp>
          <p:nvSpPr>
            <p:cNvPr id="363" name="Ligne"/>
            <p:cNvSpPr/>
            <p:nvPr/>
          </p:nvSpPr>
          <p:spPr>
            <a:xfrm>
              <a:off x="1466012" y="1261177"/>
              <a:ext cx="1" cy="354846"/>
            </a:xfrm>
            <a:prstGeom prst="line">
              <a:avLst/>
            </a:prstGeom>
            <a:noFill/>
            <a:ln w="38100" cap="flat">
              <a:solidFill>
                <a:schemeClr val="accent5">
                  <a:hueOff val="85969"/>
                  <a:satOff val="-7811"/>
                  <a:lumOff val="-38955"/>
                </a:schemeClr>
              </a:solidFill>
              <a:prstDash val="solid"/>
              <a:miter lim="400000"/>
              <a:tailEnd type="triangle" w="med" len="med"/>
            </a:ln>
            <a:effectLst/>
          </p:spPr>
          <p:txBody>
            <a:bodyPr wrap="square" lIns="50800" tIns="50800" rIns="50800" bIns="50800" numCol="1" anchor="ctr">
              <a:noAutofit/>
            </a:bodyPr>
            <a:lstStyle/>
            <a:p>
              <a:pPr/>
            </a:p>
          </p:txBody>
        </p:sp>
        <p:sp>
          <p:nvSpPr>
            <p:cNvPr id="364" name="Ligne"/>
            <p:cNvSpPr/>
            <p:nvPr/>
          </p:nvSpPr>
          <p:spPr>
            <a:xfrm>
              <a:off x="1466012" y="2298616"/>
              <a:ext cx="1" cy="354846"/>
            </a:xfrm>
            <a:prstGeom prst="line">
              <a:avLst/>
            </a:prstGeom>
            <a:noFill/>
            <a:ln w="38100" cap="flat">
              <a:solidFill>
                <a:schemeClr val="accent5">
                  <a:hueOff val="85969"/>
                  <a:satOff val="-7811"/>
                  <a:lumOff val="-38955"/>
                </a:schemeClr>
              </a:solidFill>
              <a:prstDash val="solid"/>
              <a:miter lim="400000"/>
              <a:tailEnd type="triangle" w="med" len="med"/>
            </a:ln>
            <a:effectLst/>
          </p:spPr>
          <p:txBody>
            <a:bodyPr wrap="square" lIns="50800" tIns="50800" rIns="50800" bIns="50800" numCol="1" anchor="ctr">
              <a:noAutofit/>
            </a:bodyPr>
            <a:lstStyle/>
            <a:p>
              <a:pPr/>
            </a:p>
          </p:txBody>
        </p:sp>
      </p:grpSp>
      <p:grpSp>
        <p:nvGrpSpPr>
          <p:cNvPr id="371" name="Groupe"/>
          <p:cNvGrpSpPr/>
          <p:nvPr/>
        </p:nvGrpSpPr>
        <p:grpSpPr>
          <a:xfrm>
            <a:off x="3508434" y="1958513"/>
            <a:ext cx="2932027" cy="7387163"/>
            <a:chOff x="0" y="0"/>
            <a:chExt cx="2932025" cy="7387161"/>
          </a:xfrm>
        </p:grpSpPr>
        <p:sp>
          <p:nvSpPr>
            <p:cNvPr id="366" name="Les structures/organisations"/>
            <p:cNvSpPr/>
            <p:nvPr/>
          </p:nvSpPr>
          <p:spPr>
            <a:xfrm>
              <a:off x="0" y="0"/>
              <a:ext cx="2932026" cy="1270000"/>
            </a:xfrm>
            <a:prstGeom prst="rect">
              <a:avLst/>
            </a:prstGeom>
            <a:solidFill>
              <a:schemeClr val="accent2">
                <a:hueOff val="-41332"/>
                <a:satOff val="-22890"/>
                <a:lumOff val="-41477"/>
              </a:schemeClr>
            </a:solidFill>
            <a:ln w="38100" cap="flat">
              <a:solidFill>
                <a:srgbClr val="FFFFFF"/>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3000">
                  <a:solidFill>
                    <a:srgbClr val="FFFFFF"/>
                  </a:solidFill>
                  <a:latin typeface="Euphemia UCAS"/>
                  <a:ea typeface="Euphemia UCAS"/>
                  <a:cs typeface="Euphemia UCAS"/>
                  <a:sym typeface="Euphemia UCAS"/>
                </a:defRPr>
              </a:lvl1pPr>
            </a:lstStyle>
            <a:p>
              <a:pPr/>
              <a:r>
                <a:t>Les structures/organisations</a:t>
              </a:r>
            </a:p>
          </p:txBody>
        </p:sp>
        <p:sp>
          <p:nvSpPr>
            <p:cNvPr id="367" name="Les modalités d’organisation de la tâche."/>
            <p:cNvSpPr/>
            <p:nvPr/>
          </p:nvSpPr>
          <p:spPr>
            <a:xfrm>
              <a:off x="0" y="1607199"/>
              <a:ext cx="2932026" cy="695058"/>
            </a:xfrm>
            <a:prstGeom prst="rect">
              <a:avLst/>
            </a:prstGeom>
            <a:solidFill>
              <a:schemeClr val="accent2">
                <a:hueOff val="-41332"/>
                <a:satOff val="-22890"/>
                <a:lumOff val="-41477"/>
              </a:schemeClr>
            </a:solidFill>
            <a:ln w="38100" cap="flat">
              <a:solidFill>
                <a:srgbClr val="FFFFFF"/>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solidFill>
                    <a:srgbClr val="FFFFFF"/>
                  </a:solidFill>
                  <a:latin typeface="Euphemia UCAS"/>
                  <a:ea typeface="Euphemia UCAS"/>
                  <a:cs typeface="Euphemia UCAS"/>
                  <a:sym typeface="Euphemia UCAS"/>
                </a:defRPr>
              </a:lvl1pPr>
            </a:lstStyle>
            <a:p>
              <a:pPr/>
              <a:r>
                <a:t>Les modalités d’organisation de la tâche.</a:t>
              </a:r>
            </a:p>
          </p:txBody>
        </p:sp>
        <p:sp>
          <p:nvSpPr>
            <p:cNvPr id="368" name="C’est le « cadre » de travail, on peut prendre en compte différentes notions telles que:…"/>
            <p:cNvSpPr/>
            <p:nvPr/>
          </p:nvSpPr>
          <p:spPr>
            <a:xfrm>
              <a:off x="0" y="2639455"/>
              <a:ext cx="2932026" cy="4747707"/>
            </a:xfrm>
            <a:prstGeom prst="rect">
              <a:avLst/>
            </a:prstGeom>
            <a:solidFill>
              <a:schemeClr val="accent2">
                <a:hueOff val="-41332"/>
                <a:satOff val="-22890"/>
                <a:lumOff val="-41477"/>
              </a:schemeClr>
            </a:solidFill>
            <a:ln w="38100" cap="flat">
              <a:solidFill>
                <a:srgbClr val="FFFFFF"/>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lgn="just" defTabSz="457200">
                <a:defRPr sz="1500">
                  <a:solidFill>
                    <a:srgbClr val="FFFFFF"/>
                  </a:solidFill>
                  <a:latin typeface="Euphemia UCAS"/>
                  <a:ea typeface="Euphemia UCAS"/>
                  <a:cs typeface="Euphemia UCAS"/>
                  <a:sym typeface="Euphemia UCAS"/>
                </a:defRPr>
              </a:pPr>
              <a:r>
                <a:t>C’est le « cadre » de travail, on peut prendre en compte différentes notions telles que:</a:t>
              </a:r>
            </a:p>
            <a:p>
              <a:pPr algn="just" defTabSz="457200">
                <a:defRPr sz="1500">
                  <a:solidFill>
                    <a:srgbClr val="FFFFFF"/>
                  </a:solidFill>
                  <a:latin typeface="Euphemia UCAS"/>
                  <a:ea typeface="Euphemia UCAS"/>
                  <a:cs typeface="Euphemia UCAS"/>
                  <a:sym typeface="Euphemia UCAS"/>
                </a:defRPr>
              </a:pPr>
              <a:r>
                <a:t>Le type de support,</a:t>
              </a:r>
            </a:p>
            <a:p>
              <a:pPr algn="just" defTabSz="457200">
                <a:defRPr sz="1500">
                  <a:solidFill>
                    <a:srgbClr val="FFFFFF"/>
                  </a:solidFill>
                  <a:latin typeface="Euphemia UCAS"/>
                  <a:ea typeface="Euphemia UCAS"/>
                  <a:cs typeface="Euphemia UCAS"/>
                  <a:sym typeface="Euphemia UCAS"/>
                </a:defRPr>
              </a:pPr>
              <a:r>
                <a:t>Le temps, </a:t>
              </a:r>
            </a:p>
            <a:p>
              <a:pPr algn="just" defTabSz="457200">
                <a:defRPr sz="1500">
                  <a:solidFill>
                    <a:srgbClr val="FFFFFF"/>
                  </a:solidFill>
                  <a:latin typeface="Euphemia UCAS"/>
                  <a:ea typeface="Euphemia UCAS"/>
                  <a:cs typeface="Euphemia UCAS"/>
                  <a:sym typeface="Euphemia UCAS"/>
                </a:defRPr>
              </a:pPr>
              <a:r>
                <a:t>Le travail en groupe, </a:t>
              </a:r>
            </a:p>
            <a:p>
              <a:pPr algn="just" defTabSz="457200">
                <a:defRPr sz="1500">
                  <a:solidFill>
                    <a:srgbClr val="FFFFFF"/>
                  </a:solidFill>
                  <a:latin typeface="Euphemia UCAS"/>
                  <a:ea typeface="Euphemia UCAS"/>
                  <a:cs typeface="Euphemia UCAS"/>
                  <a:sym typeface="Euphemia UCAS"/>
                </a:defRPr>
              </a:pPr>
              <a:r>
                <a:t>Les moyens matériels,</a:t>
              </a:r>
            </a:p>
            <a:p>
              <a:pPr algn="just" defTabSz="457200">
                <a:defRPr sz="1500">
                  <a:solidFill>
                    <a:srgbClr val="FFFFFF"/>
                  </a:solidFill>
                  <a:latin typeface="Euphemia UCAS"/>
                  <a:ea typeface="Euphemia UCAS"/>
                  <a:cs typeface="Euphemia UCAS"/>
                  <a:sym typeface="Euphemia UCAS"/>
                </a:defRPr>
              </a:pPr>
              <a:r>
                <a:t>Les outils mobilisables, etc.</a:t>
              </a:r>
            </a:p>
            <a:p>
              <a:pPr algn="just" defTabSz="457200">
                <a:defRPr sz="1500">
                  <a:solidFill>
                    <a:srgbClr val="FFFFFF"/>
                  </a:solidFill>
                  <a:latin typeface="Euphemia UCAS"/>
                  <a:ea typeface="Euphemia UCAS"/>
                  <a:cs typeface="Euphemia UCAS"/>
                  <a:sym typeface="Euphemia UCAS"/>
                </a:defRPr>
              </a:pPr>
            </a:p>
            <a:p>
              <a:pPr algn="just" defTabSz="457200">
                <a:defRPr i="1" sz="1500">
                  <a:solidFill>
                    <a:srgbClr val="FFFFFF"/>
                  </a:solidFill>
                  <a:latin typeface="Euphemia UCAS"/>
                  <a:ea typeface="Euphemia UCAS"/>
                  <a:cs typeface="Euphemia UCAS"/>
                  <a:sym typeface="Euphemia UCAS"/>
                </a:defRPr>
              </a:pPr>
              <a:r>
                <a:t>On peut laisser par exemple plus de temps à certains apprenants pour terminer leur tâche ou bien fournir un matériel plus simple à prendre en main voir différent à certains élèves lors d’expérimentations.</a:t>
              </a:r>
            </a:p>
          </p:txBody>
        </p:sp>
        <p:sp>
          <p:nvSpPr>
            <p:cNvPr id="369" name="Ligne"/>
            <p:cNvSpPr/>
            <p:nvPr/>
          </p:nvSpPr>
          <p:spPr>
            <a:xfrm>
              <a:off x="1466012" y="1267663"/>
              <a:ext cx="1" cy="354846"/>
            </a:xfrm>
            <a:prstGeom prst="line">
              <a:avLst/>
            </a:prstGeom>
            <a:noFill/>
            <a:ln w="38100" cap="flat">
              <a:solidFill>
                <a:schemeClr val="accent2">
                  <a:hueOff val="-41332"/>
                  <a:satOff val="-22890"/>
                  <a:lumOff val="-41477"/>
                </a:schemeClr>
              </a:solidFill>
              <a:prstDash val="solid"/>
              <a:miter lim="400000"/>
              <a:tailEnd type="triangle" w="med" len="med"/>
            </a:ln>
            <a:effectLst/>
          </p:spPr>
          <p:txBody>
            <a:bodyPr wrap="square" lIns="50800" tIns="50800" rIns="50800" bIns="50800" numCol="1" anchor="ctr">
              <a:noAutofit/>
            </a:bodyPr>
            <a:lstStyle/>
            <a:p>
              <a:pPr/>
            </a:p>
          </p:txBody>
        </p:sp>
        <p:sp>
          <p:nvSpPr>
            <p:cNvPr id="370" name="Ligne"/>
            <p:cNvSpPr/>
            <p:nvPr/>
          </p:nvSpPr>
          <p:spPr>
            <a:xfrm>
              <a:off x="1466012" y="2298616"/>
              <a:ext cx="1" cy="354846"/>
            </a:xfrm>
            <a:prstGeom prst="line">
              <a:avLst/>
            </a:prstGeom>
            <a:noFill/>
            <a:ln w="38100" cap="flat">
              <a:solidFill>
                <a:schemeClr val="accent2">
                  <a:hueOff val="-41332"/>
                  <a:satOff val="-22890"/>
                  <a:lumOff val="-41477"/>
                </a:schemeClr>
              </a:solidFill>
              <a:prstDash val="solid"/>
              <a:miter lim="400000"/>
              <a:tailEnd type="triangle" w="med" len="med"/>
            </a:ln>
            <a:effectLst/>
          </p:spPr>
          <p:txBody>
            <a:bodyPr wrap="square" lIns="50800" tIns="50800" rIns="50800" bIns="50800" numCol="1" anchor="ctr">
              <a:noAutofit/>
            </a:bodyPr>
            <a:lstStyle/>
            <a:p>
              <a:pPr/>
            </a:p>
          </p:txBody>
        </p:sp>
      </p:grpSp>
      <p:grpSp>
        <p:nvGrpSpPr>
          <p:cNvPr id="377" name="Groupe"/>
          <p:cNvGrpSpPr/>
          <p:nvPr/>
        </p:nvGrpSpPr>
        <p:grpSpPr>
          <a:xfrm>
            <a:off x="6564339" y="1958513"/>
            <a:ext cx="2932027" cy="7387163"/>
            <a:chOff x="0" y="0"/>
            <a:chExt cx="2932025" cy="7387161"/>
          </a:xfrm>
        </p:grpSpPr>
        <p:sp>
          <p:nvSpPr>
            <p:cNvPr id="372" name="Les processus"/>
            <p:cNvSpPr/>
            <p:nvPr/>
          </p:nvSpPr>
          <p:spPr>
            <a:xfrm>
              <a:off x="0" y="0"/>
              <a:ext cx="2932026" cy="1270000"/>
            </a:xfrm>
            <a:prstGeom prst="rect">
              <a:avLst/>
            </a:prstGeom>
            <a:solidFill>
              <a:schemeClr val="accent4">
                <a:hueOff val="71572"/>
                <a:satOff val="11035"/>
                <a:lumOff val="-38209"/>
              </a:schemeClr>
            </a:solidFill>
            <a:ln w="38100" cap="flat">
              <a:solidFill>
                <a:srgbClr val="FFFFFF"/>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3000">
                  <a:solidFill>
                    <a:srgbClr val="FFFFFF"/>
                  </a:solidFill>
                  <a:latin typeface="Euphemia UCAS"/>
                  <a:ea typeface="Euphemia UCAS"/>
                  <a:cs typeface="Euphemia UCAS"/>
                  <a:sym typeface="Euphemia UCAS"/>
                </a:defRPr>
              </a:lvl1pPr>
            </a:lstStyle>
            <a:p>
              <a:pPr/>
              <a:r>
                <a:t>Les processus</a:t>
              </a:r>
            </a:p>
          </p:txBody>
        </p:sp>
        <p:sp>
          <p:nvSpPr>
            <p:cNvPr id="373" name="Le comment de la tâche."/>
            <p:cNvSpPr/>
            <p:nvPr/>
          </p:nvSpPr>
          <p:spPr>
            <a:xfrm>
              <a:off x="0" y="1607199"/>
              <a:ext cx="2932026" cy="695058"/>
            </a:xfrm>
            <a:prstGeom prst="rect">
              <a:avLst/>
            </a:prstGeom>
            <a:solidFill>
              <a:schemeClr val="accent4">
                <a:hueOff val="71572"/>
                <a:satOff val="11035"/>
                <a:lumOff val="-38209"/>
              </a:schemeClr>
            </a:solidFill>
            <a:ln w="38100" cap="flat">
              <a:solidFill>
                <a:srgbClr val="FFFFFF"/>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solidFill>
                    <a:srgbClr val="FFFFFF"/>
                  </a:solidFill>
                  <a:latin typeface="Euphemia UCAS"/>
                  <a:ea typeface="Euphemia UCAS"/>
                  <a:cs typeface="Euphemia UCAS"/>
                  <a:sym typeface="Euphemia UCAS"/>
                </a:defRPr>
              </a:lvl1pPr>
            </a:lstStyle>
            <a:p>
              <a:pPr/>
              <a:r>
                <a:t>Le comment de la tâche.</a:t>
              </a:r>
            </a:p>
          </p:txBody>
        </p:sp>
        <p:sp>
          <p:nvSpPr>
            <p:cNvPr id="374" name="La méthode proprement dite d’exécution de la tâche,…"/>
            <p:cNvSpPr/>
            <p:nvPr/>
          </p:nvSpPr>
          <p:spPr>
            <a:xfrm>
              <a:off x="0" y="2639455"/>
              <a:ext cx="2932026" cy="4747707"/>
            </a:xfrm>
            <a:prstGeom prst="rect">
              <a:avLst/>
            </a:prstGeom>
            <a:solidFill>
              <a:schemeClr val="accent4">
                <a:hueOff val="71572"/>
                <a:satOff val="11035"/>
                <a:lumOff val="-38209"/>
              </a:schemeClr>
            </a:solidFill>
            <a:ln w="38100" cap="flat">
              <a:solidFill>
                <a:srgbClr val="FFFFFF"/>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lgn="just" defTabSz="457200">
                <a:defRPr sz="1500">
                  <a:solidFill>
                    <a:srgbClr val="FFFFFF"/>
                  </a:solidFill>
                  <a:latin typeface="Euphemia UCAS"/>
                  <a:ea typeface="Euphemia UCAS"/>
                  <a:cs typeface="Euphemia UCAS"/>
                  <a:sym typeface="Euphemia UCAS"/>
                </a:defRPr>
              </a:pPr>
              <a:r>
                <a:t>La méthode proprement dite d’exécution de la tâche, </a:t>
              </a:r>
            </a:p>
            <a:p>
              <a:pPr algn="just" defTabSz="457200">
                <a:defRPr sz="1500">
                  <a:solidFill>
                    <a:srgbClr val="FFFFFF"/>
                  </a:solidFill>
                  <a:latin typeface="Euphemia UCAS"/>
                  <a:ea typeface="Euphemia UCAS"/>
                  <a:cs typeface="Euphemia UCAS"/>
                  <a:sym typeface="Euphemia UCAS"/>
                </a:defRPr>
              </a:pPr>
              <a:r>
                <a:t>Réflexion propre, </a:t>
              </a:r>
            </a:p>
            <a:p>
              <a:pPr algn="just" defTabSz="457200">
                <a:defRPr sz="1500">
                  <a:solidFill>
                    <a:srgbClr val="FFFFFF"/>
                  </a:solidFill>
                  <a:latin typeface="Euphemia UCAS"/>
                  <a:ea typeface="Euphemia UCAS"/>
                  <a:cs typeface="Euphemia UCAS"/>
                  <a:sym typeface="Euphemia UCAS"/>
                </a:defRPr>
              </a:pPr>
              <a:r>
                <a:t>Recherche documentaire, </a:t>
              </a:r>
            </a:p>
            <a:p>
              <a:pPr algn="just" defTabSz="457200">
                <a:defRPr sz="1500">
                  <a:solidFill>
                    <a:srgbClr val="FFFFFF"/>
                  </a:solidFill>
                  <a:latin typeface="Euphemia UCAS"/>
                  <a:ea typeface="Euphemia UCAS"/>
                  <a:cs typeface="Euphemia UCAS"/>
                  <a:sym typeface="Euphemia UCAS"/>
                </a:defRPr>
              </a:pPr>
              <a:r>
                <a:t>Échange avec le professeur</a:t>
              </a:r>
            </a:p>
            <a:p>
              <a:pPr algn="just" defTabSz="457200">
                <a:defRPr sz="1500">
                  <a:solidFill>
                    <a:srgbClr val="FFFFFF"/>
                  </a:solidFill>
                  <a:latin typeface="Euphemia UCAS"/>
                  <a:ea typeface="Euphemia UCAS"/>
                  <a:cs typeface="Euphemia UCAS"/>
                  <a:sym typeface="Euphemia UCAS"/>
                </a:defRPr>
              </a:pPr>
              <a:r>
                <a:t>Echange avec ses camarades, aides diverses</a:t>
              </a:r>
            </a:p>
            <a:p>
              <a:pPr algn="just" defTabSz="457200">
                <a:defRPr sz="1500">
                  <a:solidFill>
                    <a:srgbClr val="FFFFFF"/>
                  </a:solidFill>
                  <a:latin typeface="Euphemia UCAS"/>
                  <a:ea typeface="Euphemia UCAS"/>
                  <a:cs typeface="Euphemia UCAS"/>
                  <a:sym typeface="Euphemia UCAS"/>
                </a:defRPr>
              </a:pPr>
            </a:p>
            <a:p>
              <a:pPr algn="just" defTabSz="457200">
                <a:defRPr i="1" sz="1500">
                  <a:solidFill>
                    <a:srgbClr val="FFFFFF"/>
                  </a:solidFill>
                  <a:latin typeface="Euphemia UCAS"/>
                  <a:ea typeface="Euphemia UCAS"/>
                  <a:cs typeface="Euphemia UCAS"/>
                  <a:sym typeface="Euphemia UCAS"/>
                </a:defRPr>
              </a:pPr>
              <a:r>
                <a:t>On peut adapter le processus de réalisation de la tâche en fonction de l’apprenant, en proposant différents chemins pour l’effectuer.</a:t>
              </a:r>
            </a:p>
            <a:p>
              <a:pPr algn="just" defTabSz="457200">
                <a:defRPr i="1" sz="1500">
                  <a:solidFill>
                    <a:srgbClr val="FFFFFF"/>
                  </a:solidFill>
                  <a:latin typeface="Euphemia UCAS"/>
                  <a:ea typeface="Euphemia UCAS"/>
                  <a:cs typeface="Euphemia UCAS"/>
                  <a:sym typeface="Euphemia UCAS"/>
                </a:defRPr>
              </a:pPr>
              <a:r>
                <a:t>Vous devez proposer un protocole/je vous fourni un protocole.</a:t>
              </a:r>
            </a:p>
            <a:p>
              <a:pPr algn="just" defTabSz="457200">
                <a:defRPr i="1" sz="1500">
                  <a:solidFill>
                    <a:srgbClr val="FFFFFF"/>
                  </a:solidFill>
                  <a:latin typeface="Euphemia UCAS"/>
                  <a:ea typeface="Euphemia UCAS"/>
                  <a:cs typeface="Euphemia UCAS"/>
                  <a:sym typeface="Euphemia UCAS"/>
                </a:defRPr>
              </a:pPr>
            </a:p>
          </p:txBody>
        </p:sp>
        <p:sp>
          <p:nvSpPr>
            <p:cNvPr id="375" name="Ligne"/>
            <p:cNvSpPr/>
            <p:nvPr/>
          </p:nvSpPr>
          <p:spPr>
            <a:xfrm>
              <a:off x="1466012" y="1261177"/>
              <a:ext cx="1" cy="354846"/>
            </a:xfrm>
            <a:prstGeom prst="line">
              <a:avLst/>
            </a:prstGeom>
            <a:noFill/>
            <a:ln w="38100" cap="flat">
              <a:solidFill>
                <a:schemeClr val="accent4">
                  <a:hueOff val="71572"/>
                  <a:satOff val="11035"/>
                  <a:lumOff val="-38209"/>
                </a:schemeClr>
              </a:solidFill>
              <a:prstDash val="solid"/>
              <a:miter lim="400000"/>
              <a:tailEnd type="triangle" w="med" len="med"/>
            </a:ln>
            <a:effectLst/>
          </p:spPr>
          <p:txBody>
            <a:bodyPr wrap="square" lIns="50800" tIns="50800" rIns="50800" bIns="50800" numCol="1" anchor="ctr">
              <a:noAutofit/>
            </a:bodyPr>
            <a:lstStyle/>
            <a:p>
              <a:pPr/>
            </a:p>
          </p:txBody>
        </p:sp>
        <p:sp>
          <p:nvSpPr>
            <p:cNvPr id="376" name="Ligne"/>
            <p:cNvSpPr/>
            <p:nvPr/>
          </p:nvSpPr>
          <p:spPr>
            <a:xfrm>
              <a:off x="1466012" y="2298616"/>
              <a:ext cx="1" cy="354846"/>
            </a:xfrm>
            <a:prstGeom prst="line">
              <a:avLst/>
            </a:prstGeom>
            <a:noFill/>
            <a:ln w="38100" cap="flat">
              <a:solidFill>
                <a:schemeClr val="accent4">
                  <a:hueOff val="71572"/>
                  <a:satOff val="11035"/>
                  <a:lumOff val="-38209"/>
                </a:schemeClr>
              </a:solidFill>
              <a:prstDash val="solid"/>
              <a:miter lim="400000"/>
              <a:tailEnd type="triangle" w="med" len="med"/>
            </a:ln>
            <a:effectLst/>
          </p:spPr>
          <p:txBody>
            <a:bodyPr wrap="square" lIns="50800" tIns="50800" rIns="50800" bIns="50800" numCol="1" anchor="ctr">
              <a:noAutofit/>
            </a:bodyPr>
            <a:lstStyle/>
            <a:p>
              <a:pPr/>
            </a:p>
          </p:txBody>
        </p:sp>
      </p:grpSp>
      <p:grpSp>
        <p:nvGrpSpPr>
          <p:cNvPr id="383" name="Groupe"/>
          <p:cNvGrpSpPr/>
          <p:nvPr/>
        </p:nvGrpSpPr>
        <p:grpSpPr>
          <a:xfrm>
            <a:off x="9620244" y="1958513"/>
            <a:ext cx="2932027" cy="7387163"/>
            <a:chOff x="0" y="0"/>
            <a:chExt cx="2932025" cy="7387161"/>
          </a:xfrm>
        </p:grpSpPr>
        <p:sp>
          <p:nvSpPr>
            <p:cNvPr id="378" name="Les productions"/>
            <p:cNvSpPr/>
            <p:nvPr/>
          </p:nvSpPr>
          <p:spPr>
            <a:xfrm>
              <a:off x="0" y="0"/>
              <a:ext cx="2932026" cy="1270000"/>
            </a:xfrm>
            <a:prstGeom prst="rect">
              <a:avLst/>
            </a:prstGeom>
            <a:solidFill>
              <a:schemeClr val="accent6">
                <a:satOff val="-18342"/>
                <a:lumOff val="-41650"/>
              </a:schemeClr>
            </a:solidFill>
            <a:ln w="38100" cap="flat">
              <a:solidFill>
                <a:srgbClr val="FFFFFF"/>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3000">
                  <a:solidFill>
                    <a:srgbClr val="FFFFFF"/>
                  </a:solidFill>
                  <a:latin typeface="Euphemia UCAS"/>
                  <a:ea typeface="Euphemia UCAS"/>
                  <a:cs typeface="Euphemia UCAS"/>
                  <a:sym typeface="Euphemia UCAS"/>
                </a:defRPr>
              </a:lvl1pPr>
            </a:lstStyle>
            <a:p>
              <a:pPr/>
              <a:r>
                <a:t>Les productions</a:t>
              </a:r>
            </a:p>
          </p:txBody>
        </p:sp>
        <p:sp>
          <p:nvSpPr>
            <p:cNvPr id="379" name="Les productions ou résultats de la tâche."/>
            <p:cNvSpPr/>
            <p:nvPr/>
          </p:nvSpPr>
          <p:spPr>
            <a:xfrm>
              <a:off x="0" y="1607199"/>
              <a:ext cx="2932026" cy="695058"/>
            </a:xfrm>
            <a:prstGeom prst="rect">
              <a:avLst/>
            </a:prstGeom>
            <a:solidFill>
              <a:schemeClr val="accent6">
                <a:satOff val="-18342"/>
                <a:lumOff val="-41650"/>
              </a:schemeClr>
            </a:solidFill>
            <a:ln w="38100" cap="flat">
              <a:solidFill>
                <a:srgbClr val="FFFFFF"/>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1600">
                  <a:solidFill>
                    <a:srgbClr val="FFFFFF"/>
                  </a:solidFill>
                  <a:latin typeface="Euphemia UCAS"/>
                  <a:ea typeface="Euphemia UCAS"/>
                  <a:cs typeface="Euphemia UCAS"/>
                  <a:sym typeface="Euphemia UCAS"/>
                </a:defRPr>
              </a:lvl1pPr>
            </a:lstStyle>
            <a:p>
              <a:pPr/>
              <a:r>
                <a:t>Les productions ou résultats de la tâche.</a:t>
              </a:r>
            </a:p>
          </p:txBody>
        </p:sp>
        <p:sp>
          <p:nvSpPr>
            <p:cNvPr id="380" name="On peut demander un même résultat mais sur des supports différents.…"/>
            <p:cNvSpPr/>
            <p:nvPr/>
          </p:nvSpPr>
          <p:spPr>
            <a:xfrm>
              <a:off x="0" y="2639455"/>
              <a:ext cx="2932026" cy="4747707"/>
            </a:xfrm>
            <a:prstGeom prst="rect">
              <a:avLst/>
            </a:prstGeom>
            <a:solidFill>
              <a:schemeClr val="accent6">
                <a:satOff val="-18342"/>
                <a:lumOff val="-41650"/>
              </a:schemeClr>
            </a:solidFill>
            <a:ln w="38100" cap="flat">
              <a:solidFill>
                <a:srgbClr val="FFFFFF"/>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p>
              <a:pPr algn="just" defTabSz="457200">
                <a:defRPr sz="1500">
                  <a:solidFill>
                    <a:srgbClr val="FFFFFF"/>
                  </a:solidFill>
                  <a:latin typeface="Euphemia UCAS"/>
                  <a:ea typeface="Euphemia UCAS"/>
                  <a:cs typeface="Euphemia UCAS"/>
                  <a:sym typeface="Euphemia UCAS"/>
                </a:defRPr>
              </a:pPr>
              <a:r>
                <a:t>On peut demander un même résultat mais sur des supports différents.</a:t>
              </a:r>
            </a:p>
            <a:p>
              <a:pPr algn="just" defTabSz="457200">
                <a:defRPr sz="1500">
                  <a:solidFill>
                    <a:srgbClr val="FFFFFF"/>
                  </a:solidFill>
                  <a:latin typeface="Euphemia UCAS"/>
                  <a:ea typeface="Euphemia UCAS"/>
                  <a:cs typeface="Euphemia UCAS"/>
                  <a:sym typeface="Euphemia UCAS"/>
                </a:defRPr>
              </a:pPr>
            </a:p>
            <a:p>
              <a:pPr algn="just" defTabSz="457200">
                <a:defRPr sz="1500">
                  <a:solidFill>
                    <a:srgbClr val="FFFFFF"/>
                  </a:solidFill>
                  <a:latin typeface="Euphemia UCAS"/>
                  <a:ea typeface="Euphemia UCAS"/>
                  <a:cs typeface="Euphemia UCAS"/>
                  <a:sym typeface="Euphemia UCAS"/>
                </a:defRPr>
              </a:pPr>
              <a:r>
                <a:t>Audio, </a:t>
              </a:r>
            </a:p>
            <a:p>
              <a:pPr algn="just" defTabSz="457200">
                <a:defRPr sz="1500">
                  <a:solidFill>
                    <a:srgbClr val="FFFFFF"/>
                  </a:solidFill>
                  <a:latin typeface="Euphemia UCAS"/>
                  <a:ea typeface="Euphemia UCAS"/>
                  <a:cs typeface="Euphemia UCAS"/>
                  <a:sym typeface="Euphemia UCAS"/>
                </a:defRPr>
              </a:pPr>
              <a:r>
                <a:t>Vidéo,</a:t>
              </a:r>
            </a:p>
            <a:p>
              <a:pPr algn="just" defTabSz="457200">
                <a:defRPr sz="1500">
                  <a:solidFill>
                    <a:srgbClr val="FFFFFF"/>
                  </a:solidFill>
                  <a:latin typeface="Euphemia UCAS"/>
                  <a:ea typeface="Euphemia UCAS"/>
                  <a:cs typeface="Euphemia UCAS"/>
                  <a:sym typeface="Euphemia UCAS"/>
                </a:defRPr>
              </a:pPr>
              <a:r>
                <a:t>Traitement de texte,</a:t>
              </a:r>
            </a:p>
            <a:p>
              <a:pPr algn="just" defTabSz="457200">
                <a:defRPr sz="1500">
                  <a:solidFill>
                    <a:srgbClr val="FFFFFF"/>
                  </a:solidFill>
                  <a:latin typeface="Euphemia UCAS"/>
                  <a:ea typeface="Euphemia UCAS"/>
                  <a:cs typeface="Euphemia UCAS"/>
                  <a:sym typeface="Euphemia UCAS"/>
                </a:defRPr>
              </a:pPr>
              <a:r>
                <a:t>Préao</a:t>
              </a:r>
            </a:p>
            <a:p>
              <a:pPr algn="just" defTabSz="457200">
                <a:defRPr sz="1500">
                  <a:solidFill>
                    <a:srgbClr val="FFFFFF"/>
                  </a:solidFill>
                  <a:latin typeface="Euphemia UCAS"/>
                  <a:ea typeface="Euphemia UCAS"/>
                  <a:cs typeface="Euphemia UCAS"/>
                  <a:sym typeface="Euphemia UCAS"/>
                </a:defRPr>
              </a:pPr>
              <a:r>
                <a:t>Photo</a:t>
              </a:r>
            </a:p>
            <a:p>
              <a:pPr algn="just" defTabSz="457200">
                <a:defRPr sz="1500">
                  <a:solidFill>
                    <a:srgbClr val="FFFFFF"/>
                  </a:solidFill>
                  <a:latin typeface="Euphemia UCAS"/>
                  <a:ea typeface="Euphemia UCAS"/>
                  <a:cs typeface="Euphemia UCAS"/>
                  <a:sym typeface="Euphemia UCAS"/>
                </a:defRPr>
              </a:pPr>
              <a:r>
                <a:t>Etc.</a:t>
              </a:r>
            </a:p>
            <a:p>
              <a:pPr algn="just" defTabSz="457200">
                <a:defRPr sz="1500">
                  <a:solidFill>
                    <a:srgbClr val="FFFFFF"/>
                  </a:solidFill>
                  <a:latin typeface="Euphemia UCAS"/>
                  <a:ea typeface="Euphemia UCAS"/>
                  <a:cs typeface="Euphemia UCAS"/>
                  <a:sym typeface="Euphemia UCAS"/>
                </a:defRPr>
              </a:pPr>
            </a:p>
            <a:p>
              <a:pPr algn="just" defTabSz="457200">
                <a:defRPr i="1" sz="1500">
                  <a:solidFill>
                    <a:srgbClr val="FFFFFF"/>
                  </a:solidFill>
                  <a:latin typeface="Euphemia UCAS"/>
                  <a:ea typeface="Euphemia UCAS"/>
                  <a:cs typeface="Euphemia UCAS"/>
                  <a:sym typeface="Euphemia UCAS"/>
                </a:defRPr>
              </a:pPr>
              <a:r>
                <a:t>Exemple avec une démarche de projet, celle-ci peut être présenté sous forme de PréAO mais aussi de vidéo montée.</a:t>
              </a:r>
            </a:p>
          </p:txBody>
        </p:sp>
        <p:sp>
          <p:nvSpPr>
            <p:cNvPr id="381" name="Ligne"/>
            <p:cNvSpPr/>
            <p:nvPr/>
          </p:nvSpPr>
          <p:spPr>
            <a:xfrm>
              <a:off x="1466012" y="1280363"/>
              <a:ext cx="1" cy="354846"/>
            </a:xfrm>
            <a:prstGeom prst="line">
              <a:avLst/>
            </a:prstGeom>
            <a:noFill/>
            <a:ln w="38100" cap="flat">
              <a:solidFill>
                <a:schemeClr val="accent6">
                  <a:satOff val="-18342"/>
                  <a:lumOff val="-41650"/>
                </a:schemeClr>
              </a:solidFill>
              <a:prstDash val="solid"/>
              <a:miter lim="400000"/>
              <a:tailEnd type="triangle" w="med" len="med"/>
            </a:ln>
            <a:effectLst/>
          </p:spPr>
          <p:txBody>
            <a:bodyPr wrap="square" lIns="50800" tIns="50800" rIns="50800" bIns="50800" numCol="1" anchor="ctr">
              <a:noAutofit/>
            </a:bodyPr>
            <a:lstStyle/>
            <a:p>
              <a:pPr/>
            </a:p>
          </p:txBody>
        </p:sp>
        <p:sp>
          <p:nvSpPr>
            <p:cNvPr id="382" name="Ligne"/>
            <p:cNvSpPr/>
            <p:nvPr/>
          </p:nvSpPr>
          <p:spPr>
            <a:xfrm>
              <a:off x="1466012" y="2298616"/>
              <a:ext cx="1" cy="354846"/>
            </a:xfrm>
            <a:prstGeom prst="line">
              <a:avLst/>
            </a:prstGeom>
            <a:noFill/>
            <a:ln w="38100" cap="flat">
              <a:solidFill>
                <a:schemeClr val="accent6">
                  <a:satOff val="-18342"/>
                  <a:lumOff val="-41650"/>
                </a:schemeClr>
              </a:solidFill>
              <a:prstDash val="solid"/>
              <a:miter lim="400000"/>
              <a:tailEnd type="triangle" w="med" len="med"/>
            </a:ln>
            <a:effectLst/>
          </p:spPr>
          <p:txBody>
            <a:bodyPr wrap="square" lIns="50800" tIns="50800" rIns="50800" bIns="50800" numCol="1" anchor="ctr">
              <a:noAutofit/>
            </a:bodyPr>
            <a:lstStyle/>
            <a:p>
              <a:pPr/>
            </a:p>
          </p:txBody>
        </p:sp>
      </p:grpSp>
    </p:spTree>
  </p:cSld>
  <p:clrMapOvr>
    <a:masterClrMapping/>
  </p:clrMapOvr>
  <mc:AlternateContent xmlns:mc="http://schemas.openxmlformats.org/markup-compatibility/2006">
    <mc:Choice xmlns:p14="http://schemas.microsoft.com/office/powerpoint/2010/main" Requires="p14">
      <p:transition spd="slow" advClick="1" p14:dur="1500">
        <p14:switch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2" grpId="1" fill="hold">
                                  <p:stCondLst>
                                    <p:cond delay="0"/>
                                  </p:stCondLst>
                                  <p:iterate type="el" backwards="0">
                                    <p:tmAbs val="0"/>
                                  </p:iterate>
                                  <p:childTnLst>
                                    <p:set>
                                      <p:cBhvr>
                                        <p:cTn id="6" fill="hold"/>
                                        <p:tgtEl>
                                          <p:spTgt spid="365"/>
                                        </p:tgtEl>
                                        <p:attrNameLst>
                                          <p:attrName>style.visibility</p:attrName>
                                        </p:attrNameLst>
                                      </p:cBhvr>
                                      <p:to>
                                        <p:strVal val="visible"/>
                                      </p:to>
                                    </p:set>
                                    <p:animEffect filter="wipe(up)" transition="in">
                                      <p:cBhvr>
                                        <p:cTn id="7" dur="1000"/>
                                        <p:tgtEl>
                                          <p:spTgt spid="36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 presetID="22" grpId="2" fill="hold">
                                  <p:stCondLst>
                                    <p:cond delay="0"/>
                                  </p:stCondLst>
                                  <p:iterate type="el" backwards="0">
                                    <p:tmAbs val="0"/>
                                  </p:iterate>
                                  <p:childTnLst>
                                    <p:set>
                                      <p:cBhvr>
                                        <p:cTn id="11" fill="hold"/>
                                        <p:tgtEl>
                                          <p:spTgt spid="371"/>
                                        </p:tgtEl>
                                        <p:attrNameLst>
                                          <p:attrName>style.visibility</p:attrName>
                                        </p:attrNameLst>
                                      </p:cBhvr>
                                      <p:to>
                                        <p:strVal val="visible"/>
                                      </p:to>
                                    </p:set>
                                    <p:animEffect filter="wipe(up)" transition="in">
                                      <p:cBhvr>
                                        <p:cTn id="12" dur="1000"/>
                                        <p:tgtEl>
                                          <p:spTgt spid="37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 presetID="22" grpId="3" fill="hold">
                                  <p:stCondLst>
                                    <p:cond delay="0"/>
                                  </p:stCondLst>
                                  <p:iterate type="el" backwards="0">
                                    <p:tmAbs val="0"/>
                                  </p:iterate>
                                  <p:childTnLst>
                                    <p:set>
                                      <p:cBhvr>
                                        <p:cTn id="16" fill="hold"/>
                                        <p:tgtEl>
                                          <p:spTgt spid="377"/>
                                        </p:tgtEl>
                                        <p:attrNameLst>
                                          <p:attrName>style.visibility</p:attrName>
                                        </p:attrNameLst>
                                      </p:cBhvr>
                                      <p:to>
                                        <p:strVal val="visible"/>
                                      </p:to>
                                    </p:set>
                                    <p:animEffect filter="wipe(up)" transition="in">
                                      <p:cBhvr>
                                        <p:cTn id="17" dur="1000"/>
                                        <p:tgtEl>
                                          <p:spTgt spid="377"/>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1" presetID="22" grpId="4" fill="hold">
                                  <p:stCondLst>
                                    <p:cond delay="0"/>
                                  </p:stCondLst>
                                  <p:iterate type="el" backwards="0">
                                    <p:tmAbs val="0"/>
                                  </p:iterate>
                                  <p:childTnLst>
                                    <p:set>
                                      <p:cBhvr>
                                        <p:cTn id="21" fill="hold"/>
                                        <p:tgtEl>
                                          <p:spTgt spid="383"/>
                                        </p:tgtEl>
                                        <p:attrNameLst>
                                          <p:attrName>style.visibility</p:attrName>
                                        </p:attrNameLst>
                                      </p:cBhvr>
                                      <p:to>
                                        <p:strVal val="visible"/>
                                      </p:to>
                                    </p:set>
                                    <p:animEffect filter="wipe(up)" transition="in">
                                      <p:cBhvr>
                                        <p:cTn id="22" dur="1000"/>
                                        <p:tgtEl>
                                          <p:spTgt spid="3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1" grpId="2"/>
      <p:bldP build="whole" bldLvl="1" animBg="1" rev="0" advAuto="0" spid="377" grpId="3"/>
      <p:bldP build="whole" bldLvl="1" animBg="1" rev="0" advAuto="0" spid="365" grpId="1"/>
      <p:bldP build="whole" bldLvl="1" animBg="1" rev="0" advAuto="0" spid="383" grpId="4"/>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85" name="Plus en détail: LES CONTENUS" descr="Plus en détail: LES CONTENUS"/>
          <p:cNvPicPr>
            <a:picLocks noChangeAspect="0"/>
          </p:cNvPicPr>
          <p:nvPr/>
        </p:nvPicPr>
        <p:blipFill>
          <a:blip r:embed="rId2">
            <a:extLst/>
          </a:blip>
          <a:stretch>
            <a:fillRect/>
          </a:stretch>
        </p:blipFill>
        <p:spPr>
          <a:xfrm>
            <a:off x="319155" y="368300"/>
            <a:ext cx="12366490" cy="1135400"/>
          </a:xfrm>
          <a:prstGeom prst="rect">
            <a:avLst/>
          </a:prstGeom>
          <a:effectLst>
            <a:outerShdw sx="100000" sy="100000" kx="0" ky="0" algn="b" rotWithShape="0" blurRad="190500" dist="8455" dir="5400000">
              <a:srgbClr val="000000"/>
            </a:outerShdw>
          </a:effectLst>
        </p:spPr>
      </p:pic>
      <p:sp>
        <p:nvSpPr>
          <p:cNvPr id="386" name="LA DIFFERENCIATION PORTE ICI SUR LES CONNAISSANCES ET LES RESSOURCES A MOBILISER LORS DE LA REALISATION DE LA TACHE.…"/>
          <p:cNvSpPr txBox="1"/>
          <p:nvPr/>
        </p:nvSpPr>
        <p:spPr>
          <a:xfrm>
            <a:off x="471636" y="4578919"/>
            <a:ext cx="12061528" cy="45361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lnSpc>
                <a:spcPts val="5500"/>
              </a:lnSpc>
              <a:spcBef>
                <a:spcPts val="1200"/>
              </a:spcBef>
              <a:defRPr b="1" sz="2000">
                <a:solidFill>
                  <a:srgbClr val="212121"/>
                </a:solidFill>
                <a:latin typeface="Euphemia UCAS"/>
                <a:ea typeface="Euphemia UCAS"/>
                <a:cs typeface="Euphemia UCAS"/>
                <a:sym typeface="Euphemia UCAS"/>
              </a:defRPr>
            </a:pPr>
            <a:r>
              <a:t>LA DIFFERENCIATION PORTE ICI SUR </a:t>
            </a:r>
            <a:r>
              <a:rPr strike="sngStrike"/>
              <a:t>LES CONNAISSANCES</a:t>
            </a:r>
            <a:r>
              <a:t> ET LES RESSOURCES A MOBILISER LORS DE LA REALISATION DE LA TACHE.</a:t>
            </a:r>
          </a:p>
          <a:p>
            <a:pPr algn="just" defTabSz="457200">
              <a:lnSpc>
                <a:spcPts val="5500"/>
              </a:lnSpc>
              <a:spcBef>
                <a:spcPts val="1200"/>
              </a:spcBef>
              <a:defRPr sz="2000">
                <a:solidFill>
                  <a:srgbClr val="212121"/>
                </a:solidFill>
                <a:latin typeface="Euphemia UCAS"/>
                <a:ea typeface="Euphemia UCAS"/>
                <a:cs typeface="Euphemia UCAS"/>
                <a:sym typeface="Euphemia UCAS"/>
              </a:defRPr>
            </a:pPr>
            <a:r>
              <a:t>Cette modalité de différenciation parait très délicate à mettre en oeuvre tant elle parait s’opposer à la volonté de faire partager à une même classe des objectifs d’apprentissage communs. L’objectif pédagogique de départ est identique pour tous. Le niveau de difficulté d’appropriation différent est adapté à chaque élève, l’objet d’étude peut différer.</a:t>
            </a:r>
          </a:p>
          <a:p>
            <a:pPr algn="just">
              <a:defRPr sz="2000">
                <a:solidFill>
                  <a:srgbClr val="212121"/>
                </a:solidFill>
                <a:latin typeface="Euphemia UCAS"/>
                <a:ea typeface="Euphemia UCAS"/>
                <a:cs typeface="Euphemia UCAS"/>
                <a:sym typeface="Euphemia UCAS"/>
              </a:defRPr>
            </a:pPr>
            <a:r>
              <a:t>C’est une modalité très fructueuse dans le sens où les élèves pour une même compétence auront des sujets différents à traiter —&gt; Motivation renforcée.</a:t>
            </a:r>
          </a:p>
          <a:p>
            <a:pPr algn="just">
              <a:defRPr sz="2000">
                <a:solidFill>
                  <a:srgbClr val="565F5F"/>
                </a:solidFill>
                <a:latin typeface="Euphemia UCAS"/>
                <a:ea typeface="Euphemia UCAS"/>
                <a:cs typeface="Euphemia UCAS"/>
                <a:sym typeface="Euphemia UCAS"/>
              </a:defRPr>
            </a:pPr>
          </a:p>
          <a:p>
            <a:pPr algn="just">
              <a:defRPr sz="2000">
                <a:solidFill>
                  <a:schemeClr val="accent3">
                    <a:hueOff val="-616588"/>
                    <a:satOff val="-15819"/>
                    <a:lumOff val="-29181"/>
                  </a:schemeClr>
                </a:solidFill>
                <a:latin typeface="Euphemia UCAS"/>
                <a:ea typeface="Euphemia UCAS"/>
                <a:cs typeface="Euphemia UCAS"/>
                <a:sym typeface="Euphemia UCAS"/>
              </a:defRPr>
            </a:pPr>
            <a:r>
              <a:t>EN LAISSANT AUX ELEVES LE CHOIX DU SUJET A TRAITER, LES COMPETENCES MOBILISEES SONT LES MEMES, MAIS LES CONNAISSANCES, LES NOTIONS SONT DIFFERENTES.</a:t>
            </a:r>
          </a:p>
        </p:txBody>
      </p:sp>
      <p:sp>
        <p:nvSpPr>
          <p:cNvPr id="387" name="Les contenus"/>
          <p:cNvSpPr/>
          <p:nvPr/>
        </p:nvSpPr>
        <p:spPr>
          <a:xfrm>
            <a:off x="452529" y="1958513"/>
            <a:ext cx="2932027" cy="1270001"/>
          </a:xfrm>
          <a:prstGeom prst="rect">
            <a:avLst/>
          </a:prstGeom>
          <a:blipFill>
            <a:blip r:embed="rId3"/>
          </a:blipFill>
          <a:ln w="38100">
            <a:solidFill>
              <a:srgbClr val="FFFFFF"/>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000">
                <a:solidFill>
                  <a:srgbClr val="FFFFFF"/>
                </a:solidFill>
                <a:latin typeface="Euphemia UCAS"/>
                <a:ea typeface="Euphemia UCAS"/>
                <a:cs typeface="Euphemia UCAS"/>
                <a:sym typeface="Euphemia UCAS"/>
              </a:defRPr>
            </a:lvl1pPr>
          </a:lstStyle>
          <a:p>
            <a:pPr/>
            <a:r>
              <a:t>Les contenus</a:t>
            </a:r>
          </a:p>
        </p:txBody>
      </p:sp>
      <p:sp>
        <p:nvSpPr>
          <p:cNvPr id="388" name="Les structures/organisations"/>
          <p:cNvSpPr/>
          <p:nvPr/>
        </p:nvSpPr>
        <p:spPr>
          <a:xfrm>
            <a:off x="3508434" y="1958513"/>
            <a:ext cx="2932027" cy="1270001"/>
          </a:xfrm>
          <a:prstGeom prst="rect">
            <a:avLst/>
          </a:prstGeom>
          <a:solidFill>
            <a:schemeClr val="accent2">
              <a:hueOff val="-41332"/>
              <a:satOff val="-22890"/>
              <a:lumOff val="-41477"/>
              <a:alpha val="9679"/>
            </a:schemeClr>
          </a:solidFill>
          <a:ln w="38100">
            <a:solidFill>
              <a:srgbClr val="FFFFFF">
                <a:alpha val="9679"/>
              </a:srgbClr>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000">
                <a:solidFill>
                  <a:srgbClr val="FFFFFF"/>
                </a:solidFill>
                <a:latin typeface="Euphemia UCAS"/>
                <a:ea typeface="Euphemia UCAS"/>
                <a:cs typeface="Euphemia UCAS"/>
                <a:sym typeface="Euphemia UCAS"/>
              </a:defRPr>
            </a:lvl1pPr>
          </a:lstStyle>
          <a:p>
            <a:pPr/>
            <a:r>
              <a:t>Les structures/organisations</a:t>
            </a:r>
          </a:p>
        </p:txBody>
      </p:sp>
      <p:sp>
        <p:nvSpPr>
          <p:cNvPr id="389" name="Les processus"/>
          <p:cNvSpPr/>
          <p:nvPr/>
        </p:nvSpPr>
        <p:spPr>
          <a:xfrm>
            <a:off x="6564339" y="1958513"/>
            <a:ext cx="2932027" cy="1270001"/>
          </a:xfrm>
          <a:prstGeom prst="rect">
            <a:avLst/>
          </a:prstGeom>
          <a:solidFill>
            <a:schemeClr val="accent4">
              <a:hueOff val="71572"/>
              <a:satOff val="11035"/>
              <a:lumOff val="-38209"/>
              <a:alpha val="9679"/>
            </a:schemeClr>
          </a:solidFill>
          <a:ln w="38100">
            <a:solidFill>
              <a:srgbClr val="FFFFFF">
                <a:alpha val="9679"/>
              </a:srgbClr>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000">
                <a:solidFill>
                  <a:srgbClr val="FFFFFF"/>
                </a:solidFill>
                <a:latin typeface="Euphemia UCAS"/>
                <a:ea typeface="Euphemia UCAS"/>
                <a:cs typeface="Euphemia UCAS"/>
                <a:sym typeface="Euphemia UCAS"/>
              </a:defRPr>
            </a:lvl1pPr>
          </a:lstStyle>
          <a:p>
            <a:pPr/>
            <a:r>
              <a:t>Les processus</a:t>
            </a:r>
          </a:p>
        </p:txBody>
      </p:sp>
      <p:sp>
        <p:nvSpPr>
          <p:cNvPr id="390" name="Les productions"/>
          <p:cNvSpPr/>
          <p:nvPr/>
        </p:nvSpPr>
        <p:spPr>
          <a:xfrm>
            <a:off x="9620244" y="1958513"/>
            <a:ext cx="2932027" cy="1270001"/>
          </a:xfrm>
          <a:prstGeom prst="rect">
            <a:avLst/>
          </a:prstGeom>
          <a:solidFill>
            <a:schemeClr val="accent6">
              <a:satOff val="-18342"/>
              <a:lumOff val="-41650"/>
              <a:alpha val="9679"/>
            </a:schemeClr>
          </a:solidFill>
          <a:ln w="38100">
            <a:solidFill>
              <a:srgbClr val="FFFFFF">
                <a:alpha val="9679"/>
              </a:srgbClr>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000">
                <a:solidFill>
                  <a:srgbClr val="FFFFFF"/>
                </a:solidFill>
                <a:latin typeface="Euphemia UCAS"/>
                <a:ea typeface="Euphemia UCAS"/>
                <a:cs typeface="Euphemia UCAS"/>
                <a:sym typeface="Euphemia UCAS"/>
              </a:defRPr>
            </a:lvl1pPr>
          </a:lstStyle>
          <a:p>
            <a:pPr/>
            <a:r>
              <a:t>Les productions</a:t>
            </a:r>
          </a:p>
        </p:txBody>
      </p:sp>
      <p:sp>
        <p:nvSpPr>
          <p:cNvPr id="391" name="Sur quoi la tâche va porter."/>
          <p:cNvSpPr/>
          <p:nvPr/>
        </p:nvSpPr>
        <p:spPr>
          <a:xfrm>
            <a:off x="452529" y="3565713"/>
            <a:ext cx="2932027" cy="695058"/>
          </a:xfrm>
          <a:prstGeom prst="rect">
            <a:avLst/>
          </a:prstGeom>
          <a:blipFill>
            <a:blip r:embed="rId4"/>
          </a:blipFill>
          <a:ln w="38100">
            <a:solidFill>
              <a:srgbClr val="FFFFFF"/>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1600">
                <a:solidFill>
                  <a:srgbClr val="FFFFFF"/>
                </a:solidFill>
                <a:latin typeface="Euphemia UCAS"/>
                <a:ea typeface="Euphemia UCAS"/>
                <a:cs typeface="Euphemia UCAS"/>
                <a:sym typeface="Euphemia UCAS"/>
              </a:defRPr>
            </a:lvl1pPr>
          </a:lstStyle>
          <a:p>
            <a:pPr/>
            <a:r>
              <a:t>Sur quoi la tâche va porter.</a:t>
            </a:r>
          </a:p>
        </p:txBody>
      </p:sp>
      <p:sp>
        <p:nvSpPr>
          <p:cNvPr id="392" name="Les modalités d’organisation de la tâche."/>
          <p:cNvSpPr/>
          <p:nvPr/>
        </p:nvSpPr>
        <p:spPr>
          <a:xfrm>
            <a:off x="3508434" y="3565713"/>
            <a:ext cx="2932027" cy="695058"/>
          </a:xfrm>
          <a:prstGeom prst="rect">
            <a:avLst/>
          </a:prstGeom>
          <a:solidFill>
            <a:schemeClr val="accent2">
              <a:hueOff val="-41332"/>
              <a:satOff val="-22890"/>
              <a:lumOff val="-41477"/>
              <a:alpha val="9679"/>
            </a:schemeClr>
          </a:solidFill>
          <a:ln w="38100">
            <a:solidFill>
              <a:srgbClr val="FFFFFF">
                <a:alpha val="9679"/>
              </a:srgbClr>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1600">
                <a:solidFill>
                  <a:srgbClr val="FFFFFF"/>
                </a:solidFill>
                <a:latin typeface="Euphemia UCAS"/>
                <a:ea typeface="Euphemia UCAS"/>
                <a:cs typeface="Euphemia UCAS"/>
                <a:sym typeface="Euphemia UCAS"/>
              </a:defRPr>
            </a:lvl1pPr>
          </a:lstStyle>
          <a:p>
            <a:pPr/>
            <a:r>
              <a:t>Les modalités d’organisation de la tâche.</a:t>
            </a:r>
          </a:p>
        </p:txBody>
      </p:sp>
      <p:sp>
        <p:nvSpPr>
          <p:cNvPr id="393" name="Le comment de la tâche."/>
          <p:cNvSpPr/>
          <p:nvPr/>
        </p:nvSpPr>
        <p:spPr>
          <a:xfrm>
            <a:off x="6564339" y="3565713"/>
            <a:ext cx="2932027" cy="695058"/>
          </a:xfrm>
          <a:prstGeom prst="rect">
            <a:avLst/>
          </a:prstGeom>
          <a:solidFill>
            <a:schemeClr val="accent4">
              <a:hueOff val="71572"/>
              <a:satOff val="11035"/>
              <a:lumOff val="-38209"/>
              <a:alpha val="9679"/>
            </a:schemeClr>
          </a:solidFill>
          <a:ln w="38100">
            <a:solidFill>
              <a:srgbClr val="FFFFFF">
                <a:alpha val="9679"/>
              </a:srgbClr>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1600">
                <a:solidFill>
                  <a:srgbClr val="FFFFFF"/>
                </a:solidFill>
                <a:latin typeface="Euphemia UCAS"/>
                <a:ea typeface="Euphemia UCAS"/>
                <a:cs typeface="Euphemia UCAS"/>
                <a:sym typeface="Euphemia UCAS"/>
              </a:defRPr>
            </a:lvl1pPr>
          </a:lstStyle>
          <a:p>
            <a:pPr/>
            <a:r>
              <a:t>Le comment de la tâche.</a:t>
            </a:r>
          </a:p>
        </p:txBody>
      </p:sp>
      <p:sp>
        <p:nvSpPr>
          <p:cNvPr id="394" name="Les productions ou résultats de la tâche."/>
          <p:cNvSpPr/>
          <p:nvPr/>
        </p:nvSpPr>
        <p:spPr>
          <a:xfrm>
            <a:off x="9620244" y="3565713"/>
            <a:ext cx="2932027" cy="695058"/>
          </a:xfrm>
          <a:prstGeom prst="rect">
            <a:avLst/>
          </a:prstGeom>
          <a:solidFill>
            <a:schemeClr val="accent6">
              <a:satOff val="-18342"/>
              <a:lumOff val="-41650"/>
              <a:alpha val="9679"/>
            </a:schemeClr>
          </a:solidFill>
          <a:ln w="38100">
            <a:solidFill>
              <a:srgbClr val="FFFFFF">
                <a:alpha val="9679"/>
              </a:srgbClr>
            </a:solidFill>
            <a:miter lim="400000"/>
          </a:ln>
          <a:extLst>
            <a:ext uri="{C572A759-6A51-4108-AA02-DFA0A04FC94B}">
              <ma14:wrappingTextBoxFlag xmlns:ma14="http://schemas.microsoft.com/office/mac/drawingml/2011/main" val="1"/>
            </a:ext>
          </a:extLst>
        </p:spPr>
        <p:txBody>
          <a:bodyPr lIns="0" tIns="0" rIns="0" bIns="0" anchor="ctr"/>
          <a:lstStyle>
            <a:lvl1pPr>
              <a:defRPr sz="1600">
                <a:solidFill>
                  <a:srgbClr val="FFFFFF"/>
                </a:solidFill>
                <a:latin typeface="Euphemia UCAS"/>
                <a:ea typeface="Euphemia UCAS"/>
                <a:cs typeface="Euphemia UCAS"/>
                <a:sym typeface="Euphemia UCAS"/>
              </a:defRPr>
            </a:lvl1pPr>
          </a:lstStyle>
          <a:p>
            <a:pPr/>
            <a:r>
              <a:t>Les productions ou résultats de la tâche.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100"/>
                                  </p:stCondLst>
                                  <p:iterate type="el" backwards="0">
                                    <p:tmAbs val="0"/>
                                  </p:iterate>
                                  <p:childTnLst>
                                    <p:set>
                                      <p:cBhvr>
                                        <p:cTn id="6" fill="hold"/>
                                        <p:tgtEl>
                                          <p:spTgt spid="386"/>
                                        </p:tgtEl>
                                        <p:attrNameLst>
                                          <p:attrName>style.visibility</p:attrName>
                                        </p:attrNameLst>
                                      </p:cBhvr>
                                      <p:to>
                                        <p:strVal val="visible"/>
                                      </p:to>
                                    </p:set>
                                    <p:animEffect filter="wipe(left)" transition="in">
                                      <p:cBhvr>
                                        <p:cTn id="7" dur="1500"/>
                                        <p:tgtEl>
                                          <p:spTgt spid="3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6"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96" name="La différenciation dans toutes les disciplines" descr="La différenciation dans toutes les disciplines"/>
          <p:cNvPicPr>
            <a:picLocks noChangeAspect="0"/>
          </p:cNvPicPr>
          <p:nvPr/>
        </p:nvPicPr>
        <p:blipFill>
          <a:blip r:embed="rId2">
            <a:extLst/>
          </a:blip>
          <a:stretch>
            <a:fillRect/>
          </a:stretch>
        </p:blipFill>
        <p:spPr>
          <a:xfrm>
            <a:off x="319155" y="368300"/>
            <a:ext cx="12366490" cy="1135400"/>
          </a:xfrm>
          <a:prstGeom prst="rect">
            <a:avLst/>
          </a:prstGeom>
          <a:effectLst>
            <a:outerShdw sx="100000" sy="100000" kx="0" ky="0" algn="b" rotWithShape="0" blurRad="190500" dist="8455" dir="5400000">
              <a:srgbClr val="000000"/>
            </a:outerShdw>
          </a:effectLst>
        </p:spPr>
      </p:pic>
      <p:pic>
        <p:nvPicPr>
          <p:cNvPr id="397" name="Plus en détail: STRUCTURE/ORGANISATION" descr="Plus en détail: STRUCTURE/ORGANISATION"/>
          <p:cNvPicPr>
            <a:picLocks noChangeAspect="0"/>
          </p:cNvPicPr>
          <p:nvPr/>
        </p:nvPicPr>
        <p:blipFill>
          <a:blip r:embed="rId3">
            <a:extLst/>
          </a:blip>
          <a:stretch>
            <a:fillRect/>
          </a:stretch>
        </p:blipFill>
        <p:spPr>
          <a:xfrm>
            <a:off x="319155" y="368300"/>
            <a:ext cx="12366490" cy="1135400"/>
          </a:xfrm>
          <a:prstGeom prst="rect">
            <a:avLst/>
          </a:prstGeom>
          <a:effectLst>
            <a:outerShdw sx="100000" sy="100000" kx="0" ky="0" algn="b" rotWithShape="0" blurRad="190500" dist="8455" dir="5400000">
              <a:srgbClr val="000000"/>
            </a:outerShdw>
          </a:effectLst>
        </p:spPr>
      </p:pic>
      <p:sp>
        <p:nvSpPr>
          <p:cNvPr id="398" name="LA DIFFERENCIATION PORTE ICI SUR LES ORGANISATIONS TEMPORELLES, SPATIALES ET MATERIELLES DE LA SEANCE.…"/>
          <p:cNvSpPr txBox="1"/>
          <p:nvPr/>
        </p:nvSpPr>
        <p:spPr>
          <a:xfrm>
            <a:off x="521108" y="4578919"/>
            <a:ext cx="11962584" cy="47266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b="1" sz="2000">
                <a:solidFill>
                  <a:srgbClr val="212121"/>
                </a:solidFill>
                <a:latin typeface="Euphemia UCAS"/>
                <a:ea typeface="Euphemia UCAS"/>
                <a:cs typeface="Euphemia UCAS"/>
                <a:sym typeface="Euphemia UCAS"/>
              </a:defRPr>
            </a:pPr>
            <a:r>
              <a:t>LA DIFFERENCIATION PORTE ICI SUR LES ORGANISATIONS TEMPORELLES, SPATIALES ET MATERIELLES DE LA SEANCE.</a:t>
            </a:r>
          </a:p>
          <a:p>
            <a:pPr algn="just">
              <a:defRPr sz="1400">
                <a:solidFill>
                  <a:srgbClr val="212121"/>
                </a:solidFill>
                <a:latin typeface="Euphemia UCAS"/>
                <a:ea typeface="Euphemia UCAS"/>
                <a:cs typeface="Euphemia UCAS"/>
                <a:sym typeface="Euphemia UCAS"/>
              </a:defRPr>
            </a:pPr>
          </a:p>
          <a:p>
            <a:pPr algn="just">
              <a:defRPr sz="2000">
                <a:solidFill>
                  <a:srgbClr val="212121"/>
                </a:solidFill>
                <a:latin typeface="Euphemia UCAS"/>
                <a:ea typeface="Euphemia UCAS"/>
                <a:cs typeface="Euphemia UCAS"/>
                <a:sym typeface="Euphemia UCAS"/>
              </a:defRPr>
            </a:pPr>
            <a:r>
              <a:t>Cette modalité de différenciation est l’une des plus simples à mettre en oeuvre, il suffit parfois d’accorder plus ou moins de temps, plus ou moins de moyens matériels, plus ou moins d’outils mobilisables… </a:t>
            </a:r>
          </a:p>
          <a:p>
            <a:pPr algn="just">
              <a:defRPr sz="1400">
                <a:solidFill>
                  <a:srgbClr val="212121"/>
                </a:solidFill>
                <a:latin typeface="Euphemia UCAS"/>
                <a:ea typeface="Euphemia UCAS"/>
                <a:cs typeface="Euphemia UCAS"/>
                <a:sym typeface="Euphemia UCAS"/>
              </a:defRPr>
            </a:pPr>
          </a:p>
          <a:p>
            <a:pPr algn="just">
              <a:defRPr sz="2000">
                <a:solidFill>
                  <a:srgbClr val="212121"/>
                </a:solidFill>
                <a:latin typeface="Euphemia UCAS"/>
                <a:ea typeface="Euphemia UCAS"/>
                <a:cs typeface="Euphemia UCAS"/>
                <a:sym typeface="Euphemia UCAS"/>
              </a:defRPr>
            </a:pPr>
            <a:r>
              <a:t>Par exemple, nous pouvons imaginer une activité avec plus de temps pour un groupe, ou bien plus de moyens pour réaliser la tâche pendant q’un autre groupe bénéficie d’un autre support pour développer ses compétences, ou bien encore aussi, organiser une activité avec des rôles différents pour chaque élève.</a:t>
            </a:r>
          </a:p>
          <a:p>
            <a:pPr algn="just">
              <a:defRPr sz="1400">
                <a:latin typeface="Euphemia UCAS"/>
                <a:ea typeface="Euphemia UCAS"/>
                <a:cs typeface="Euphemia UCAS"/>
                <a:sym typeface="Euphemia UCAS"/>
              </a:defRPr>
            </a:pPr>
          </a:p>
          <a:p>
            <a:pPr algn="just">
              <a:defRPr sz="2000">
                <a:solidFill>
                  <a:schemeClr val="accent3">
                    <a:hueOff val="-616588"/>
                    <a:satOff val="-15819"/>
                    <a:lumOff val="-29181"/>
                  </a:schemeClr>
                </a:solidFill>
                <a:latin typeface="Euphemia UCAS"/>
                <a:ea typeface="Euphemia UCAS"/>
                <a:cs typeface="Euphemia UCAS"/>
                <a:sym typeface="Euphemia UCAS"/>
              </a:defRPr>
            </a:pPr>
            <a:r>
              <a:t>CHANGER LE CADRE DE TRAVAIL ET L’ADAPTER AUX ELEVES FAVORISE LEUR IMPLICATION ET LEURS APPRENTISSAGES.</a:t>
            </a:r>
          </a:p>
        </p:txBody>
      </p:sp>
      <p:sp>
        <p:nvSpPr>
          <p:cNvPr id="399" name="Les contenus"/>
          <p:cNvSpPr/>
          <p:nvPr/>
        </p:nvSpPr>
        <p:spPr>
          <a:xfrm>
            <a:off x="452529" y="1958513"/>
            <a:ext cx="2932027" cy="1270001"/>
          </a:xfrm>
          <a:prstGeom prst="rect">
            <a:avLst/>
          </a:prstGeom>
          <a:blipFill>
            <a:blip r:embed="rId4">
              <a:alphaModFix amt="10336"/>
            </a:blip>
          </a:blipFill>
          <a:ln w="38100">
            <a:solidFill>
              <a:srgbClr val="FFFFFF">
                <a:alpha val="10336"/>
              </a:srgbClr>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000">
                <a:solidFill>
                  <a:srgbClr val="FFFFFF"/>
                </a:solidFill>
                <a:latin typeface="Euphemia UCAS"/>
                <a:ea typeface="Euphemia UCAS"/>
                <a:cs typeface="Euphemia UCAS"/>
                <a:sym typeface="Euphemia UCAS"/>
              </a:defRPr>
            </a:lvl1pPr>
          </a:lstStyle>
          <a:p>
            <a:pPr/>
            <a:r>
              <a:t>Les contenus</a:t>
            </a:r>
          </a:p>
        </p:txBody>
      </p:sp>
      <p:sp>
        <p:nvSpPr>
          <p:cNvPr id="400" name="Les structures/organisations"/>
          <p:cNvSpPr/>
          <p:nvPr/>
        </p:nvSpPr>
        <p:spPr>
          <a:xfrm>
            <a:off x="3508434" y="1958513"/>
            <a:ext cx="2932027" cy="1270001"/>
          </a:xfrm>
          <a:prstGeom prst="rect">
            <a:avLst/>
          </a:prstGeom>
          <a:solidFill>
            <a:schemeClr val="accent2">
              <a:hueOff val="-41332"/>
              <a:satOff val="-22890"/>
              <a:lumOff val="-41477"/>
            </a:schemeClr>
          </a:solidFill>
          <a:ln w="38100">
            <a:solidFill>
              <a:srgbClr val="FFFFFF"/>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000">
                <a:solidFill>
                  <a:srgbClr val="FFFFFF"/>
                </a:solidFill>
                <a:latin typeface="Euphemia UCAS"/>
                <a:ea typeface="Euphemia UCAS"/>
                <a:cs typeface="Euphemia UCAS"/>
                <a:sym typeface="Euphemia UCAS"/>
              </a:defRPr>
            </a:lvl1pPr>
          </a:lstStyle>
          <a:p>
            <a:pPr/>
            <a:r>
              <a:t>Les structures/organisations</a:t>
            </a:r>
          </a:p>
        </p:txBody>
      </p:sp>
      <p:sp>
        <p:nvSpPr>
          <p:cNvPr id="401" name="Les processus"/>
          <p:cNvSpPr/>
          <p:nvPr/>
        </p:nvSpPr>
        <p:spPr>
          <a:xfrm>
            <a:off x="6564339" y="1958513"/>
            <a:ext cx="2932027" cy="1270001"/>
          </a:xfrm>
          <a:prstGeom prst="rect">
            <a:avLst/>
          </a:prstGeom>
          <a:solidFill>
            <a:schemeClr val="accent4">
              <a:hueOff val="71572"/>
              <a:satOff val="11035"/>
              <a:lumOff val="-38209"/>
              <a:alpha val="10336"/>
            </a:schemeClr>
          </a:solidFill>
          <a:ln w="38100">
            <a:solidFill>
              <a:srgbClr val="FFFFFF">
                <a:alpha val="10336"/>
              </a:srgbClr>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000">
                <a:solidFill>
                  <a:srgbClr val="FFFFFF"/>
                </a:solidFill>
                <a:latin typeface="Euphemia UCAS"/>
                <a:ea typeface="Euphemia UCAS"/>
                <a:cs typeface="Euphemia UCAS"/>
                <a:sym typeface="Euphemia UCAS"/>
              </a:defRPr>
            </a:lvl1pPr>
          </a:lstStyle>
          <a:p>
            <a:pPr/>
            <a:r>
              <a:t>Les processus</a:t>
            </a:r>
          </a:p>
        </p:txBody>
      </p:sp>
      <p:sp>
        <p:nvSpPr>
          <p:cNvPr id="402" name="Les productions"/>
          <p:cNvSpPr/>
          <p:nvPr/>
        </p:nvSpPr>
        <p:spPr>
          <a:xfrm>
            <a:off x="9620244" y="1958513"/>
            <a:ext cx="2932027" cy="1270001"/>
          </a:xfrm>
          <a:prstGeom prst="rect">
            <a:avLst/>
          </a:prstGeom>
          <a:solidFill>
            <a:schemeClr val="accent6">
              <a:satOff val="-18342"/>
              <a:lumOff val="-41650"/>
              <a:alpha val="10336"/>
            </a:schemeClr>
          </a:solidFill>
          <a:ln w="38100">
            <a:solidFill>
              <a:srgbClr val="FFFFFF">
                <a:alpha val="10336"/>
              </a:srgbClr>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000">
                <a:solidFill>
                  <a:srgbClr val="FFFFFF"/>
                </a:solidFill>
                <a:latin typeface="Euphemia UCAS"/>
                <a:ea typeface="Euphemia UCAS"/>
                <a:cs typeface="Euphemia UCAS"/>
                <a:sym typeface="Euphemia UCAS"/>
              </a:defRPr>
            </a:lvl1pPr>
          </a:lstStyle>
          <a:p>
            <a:pPr/>
            <a:r>
              <a:t>Les productions</a:t>
            </a:r>
          </a:p>
        </p:txBody>
      </p:sp>
      <p:sp>
        <p:nvSpPr>
          <p:cNvPr id="403" name="Les modalités d’organisation de la tâche."/>
          <p:cNvSpPr/>
          <p:nvPr/>
        </p:nvSpPr>
        <p:spPr>
          <a:xfrm>
            <a:off x="3508434" y="3565713"/>
            <a:ext cx="2932027" cy="695058"/>
          </a:xfrm>
          <a:prstGeom prst="rect">
            <a:avLst/>
          </a:prstGeom>
          <a:solidFill>
            <a:schemeClr val="accent2">
              <a:hueOff val="-41332"/>
              <a:satOff val="-22890"/>
              <a:lumOff val="-41477"/>
            </a:schemeClr>
          </a:solidFill>
          <a:ln w="38100">
            <a:solidFill>
              <a:srgbClr val="FFFFFF"/>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1600">
                <a:solidFill>
                  <a:srgbClr val="FFFFFF"/>
                </a:solidFill>
                <a:latin typeface="Euphemia UCAS"/>
                <a:ea typeface="Euphemia UCAS"/>
                <a:cs typeface="Euphemia UCAS"/>
                <a:sym typeface="Euphemia UCAS"/>
              </a:defRPr>
            </a:lvl1pPr>
          </a:lstStyle>
          <a:p>
            <a:pPr/>
            <a:r>
              <a:t>Les modalités d’organisation de la tâche.</a:t>
            </a:r>
          </a:p>
        </p:txBody>
      </p:sp>
      <p:sp>
        <p:nvSpPr>
          <p:cNvPr id="404" name="Sur quoi la tâche va porter."/>
          <p:cNvSpPr/>
          <p:nvPr/>
        </p:nvSpPr>
        <p:spPr>
          <a:xfrm>
            <a:off x="452529" y="3565713"/>
            <a:ext cx="2932027" cy="695058"/>
          </a:xfrm>
          <a:prstGeom prst="rect">
            <a:avLst/>
          </a:prstGeom>
          <a:blipFill>
            <a:blip r:embed="rId5">
              <a:alphaModFix amt="10336"/>
            </a:blip>
          </a:blipFill>
          <a:ln w="38100">
            <a:solidFill>
              <a:srgbClr val="FFFFFF">
                <a:alpha val="10336"/>
              </a:srgbClr>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1600">
                <a:solidFill>
                  <a:srgbClr val="FFFFFF"/>
                </a:solidFill>
                <a:latin typeface="Euphemia UCAS"/>
                <a:ea typeface="Euphemia UCAS"/>
                <a:cs typeface="Euphemia UCAS"/>
                <a:sym typeface="Euphemia UCAS"/>
              </a:defRPr>
            </a:lvl1pPr>
          </a:lstStyle>
          <a:p>
            <a:pPr/>
            <a:r>
              <a:t>Sur quoi la tâche va porter.</a:t>
            </a:r>
          </a:p>
        </p:txBody>
      </p:sp>
      <p:sp>
        <p:nvSpPr>
          <p:cNvPr id="405" name="Le comment de la tâche."/>
          <p:cNvSpPr/>
          <p:nvPr/>
        </p:nvSpPr>
        <p:spPr>
          <a:xfrm>
            <a:off x="6564339" y="3565713"/>
            <a:ext cx="2932027" cy="695058"/>
          </a:xfrm>
          <a:prstGeom prst="rect">
            <a:avLst/>
          </a:prstGeom>
          <a:solidFill>
            <a:schemeClr val="accent4">
              <a:hueOff val="71572"/>
              <a:satOff val="11035"/>
              <a:lumOff val="-38209"/>
              <a:alpha val="10336"/>
            </a:schemeClr>
          </a:solidFill>
          <a:ln w="38100">
            <a:solidFill>
              <a:srgbClr val="FFFFFF">
                <a:alpha val="10336"/>
              </a:srgbClr>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1600">
                <a:solidFill>
                  <a:srgbClr val="FFFFFF"/>
                </a:solidFill>
                <a:latin typeface="Euphemia UCAS"/>
                <a:ea typeface="Euphemia UCAS"/>
                <a:cs typeface="Euphemia UCAS"/>
                <a:sym typeface="Euphemia UCAS"/>
              </a:defRPr>
            </a:lvl1pPr>
          </a:lstStyle>
          <a:p>
            <a:pPr/>
            <a:r>
              <a:t>Le comment de la tâche.</a:t>
            </a:r>
          </a:p>
        </p:txBody>
      </p:sp>
      <p:sp>
        <p:nvSpPr>
          <p:cNvPr id="406" name="Les productions ou résultats de la tâche."/>
          <p:cNvSpPr/>
          <p:nvPr/>
        </p:nvSpPr>
        <p:spPr>
          <a:xfrm>
            <a:off x="9620244" y="3565713"/>
            <a:ext cx="2932027" cy="695058"/>
          </a:xfrm>
          <a:prstGeom prst="rect">
            <a:avLst/>
          </a:prstGeom>
          <a:solidFill>
            <a:schemeClr val="accent6">
              <a:satOff val="-18342"/>
              <a:lumOff val="-41650"/>
              <a:alpha val="10336"/>
            </a:schemeClr>
          </a:solidFill>
          <a:ln w="38100">
            <a:solidFill>
              <a:srgbClr val="FFFFFF">
                <a:alpha val="10336"/>
              </a:srgbClr>
            </a:solidFill>
            <a:miter lim="400000"/>
          </a:ln>
          <a:extLst>
            <a:ext uri="{C572A759-6A51-4108-AA02-DFA0A04FC94B}">
              <ma14:wrappingTextBoxFlag xmlns:ma14="http://schemas.microsoft.com/office/mac/drawingml/2011/main" val="1"/>
            </a:ext>
          </a:extLst>
        </p:spPr>
        <p:txBody>
          <a:bodyPr lIns="0" tIns="0" rIns="0" bIns="0" anchor="ctr"/>
          <a:lstStyle>
            <a:lvl1pPr>
              <a:defRPr sz="1600">
                <a:solidFill>
                  <a:srgbClr val="FFFFFF"/>
                </a:solidFill>
                <a:latin typeface="Euphemia UCAS"/>
                <a:ea typeface="Euphemia UCAS"/>
                <a:cs typeface="Euphemia UCAS"/>
                <a:sym typeface="Euphemia UCAS"/>
              </a:defRPr>
            </a:lvl1pPr>
          </a:lstStyle>
          <a:p>
            <a:pPr/>
            <a:r>
              <a:t>Les productions ou résultats de la tâche.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100"/>
                                  </p:stCondLst>
                                  <p:iterate type="el" backwards="0">
                                    <p:tmAbs val="0"/>
                                  </p:iterate>
                                  <p:childTnLst>
                                    <p:set>
                                      <p:cBhvr>
                                        <p:cTn id="6" fill="hold"/>
                                        <p:tgtEl>
                                          <p:spTgt spid="398"/>
                                        </p:tgtEl>
                                        <p:attrNameLst>
                                          <p:attrName>style.visibility</p:attrName>
                                        </p:attrNameLst>
                                      </p:cBhvr>
                                      <p:to>
                                        <p:strVal val="visible"/>
                                      </p:to>
                                    </p:set>
                                    <p:animEffect filter="wipe(left)" transition="in">
                                      <p:cBhvr>
                                        <p:cTn id="7" dur="1500"/>
                                        <p:tgtEl>
                                          <p:spTgt spid="3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8"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08" name="La différenciation en technologie" descr="La différenciation en technologie"/>
          <p:cNvPicPr>
            <a:picLocks noChangeAspect="0"/>
          </p:cNvPicPr>
          <p:nvPr/>
        </p:nvPicPr>
        <p:blipFill>
          <a:blip r:embed="rId2">
            <a:extLst/>
          </a:blip>
          <a:stretch>
            <a:fillRect/>
          </a:stretch>
        </p:blipFill>
        <p:spPr>
          <a:xfrm>
            <a:off x="319155" y="368300"/>
            <a:ext cx="12366490" cy="1135400"/>
          </a:xfrm>
          <a:prstGeom prst="rect">
            <a:avLst/>
          </a:prstGeom>
          <a:effectLst>
            <a:outerShdw sx="100000" sy="100000" kx="0" ky="0" algn="b" rotWithShape="0" blurRad="190500" dist="8455" dir="5400000">
              <a:srgbClr val="000000"/>
            </a:outerShdw>
          </a:effectLst>
        </p:spPr>
      </p:pic>
      <p:pic>
        <p:nvPicPr>
          <p:cNvPr id="409" name="Plus en détail: LES PROCESSUS" descr="Plus en détail: LES PROCESSUS"/>
          <p:cNvPicPr>
            <a:picLocks noChangeAspect="0"/>
          </p:cNvPicPr>
          <p:nvPr/>
        </p:nvPicPr>
        <p:blipFill>
          <a:blip r:embed="rId3">
            <a:extLst/>
          </a:blip>
          <a:stretch>
            <a:fillRect/>
          </a:stretch>
        </p:blipFill>
        <p:spPr>
          <a:xfrm>
            <a:off x="319155" y="368300"/>
            <a:ext cx="12366490" cy="1135400"/>
          </a:xfrm>
          <a:prstGeom prst="rect">
            <a:avLst/>
          </a:prstGeom>
          <a:effectLst>
            <a:outerShdw sx="100000" sy="100000" kx="0" ky="0" algn="b" rotWithShape="0" blurRad="190500" dist="8455" dir="5400000">
              <a:srgbClr val="000000"/>
            </a:outerShdw>
          </a:effectLst>
        </p:spPr>
      </p:pic>
      <p:sp>
        <p:nvSpPr>
          <p:cNvPr id="410" name="LA DIFFERENCIATION PORTE SUR LES DEMARCHES SUIVIES POUR LA REALISATION DE LA TACHE.…"/>
          <p:cNvSpPr txBox="1"/>
          <p:nvPr/>
        </p:nvSpPr>
        <p:spPr>
          <a:xfrm>
            <a:off x="486603" y="4704209"/>
            <a:ext cx="12031594" cy="43583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b="1" sz="2000">
                <a:solidFill>
                  <a:srgbClr val="212121"/>
                </a:solidFill>
                <a:latin typeface="Euphemia UCAS"/>
                <a:ea typeface="Euphemia UCAS"/>
                <a:cs typeface="Euphemia UCAS"/>
                <a:sym typeface="Euphemia UCAS"/>
              </a:defRPr>
            </a:pPr>
            <a:r>
              <a:t>LA DIFFERENCIATION PORTE SUR LES DEMARCHES SUIVIES POUR LA REALISATION DE LA TACHE.</a:t>
            </a:r>
          </a:p>
          <a:p>
            <a:pPr algn="just">
              <a:defRPr sz="2000">
                <a:solidFill>
                  <a:srgbClr val="212121"/>
                </a:solidFill>
                <a:latin typeface="Euphemia UCAS"/>
                <a:ea typeface="Euphemia UCAS"/>
                <a:cs typeface="Euphemia UCAS"/>
                <a:sym typeface="Euphemia UCAS"/>
              </a:defRPr>
            </a:pPr>
          </a:p>
          <a:p>
            <a:pPr algn="just">
              <a:defRPr sz="2000">
                <a:solidFill>
                  <a:srgbClr val="212121"/>
                </a:solidFill>
                <a:latin typeface="Euphemia UCAS"/>
                <a:ea typeface="Euphemia UCAS"/>
                <a:cs typeface="Euphemia UCAS"/>
                <a:sym typeface="Euphemia UCAS"/>
              </a:defRPr>
            </a:pPr>
            <a:r>
              <a:t>On peut jouer sur la complexité de la tâche, le nombre d’étapes et la diversité des stratégies de résolution, mais aussi sur la différence de consignes.</a:t>
            </a:r>
          </a:p>
          <a:p>
            <a:pPr algn="just">
              <a:defRPr sz="2000">
                <a:solidFill>
                  <a:srgbClr val="212121"/>
                </a:solidFill>
                <a:latin typeface="Euphemia UCAS"/>
                <a:ea typeface="Euphemia UCAS"/>
                <a:cs typeface="Euphemia UCAS"/>
                <a:sym typeface="Euphemia UCAS"/>
              </a:defRPr>
            </a:pPr>
          </a:p>
          <a:p>
            <a:pPr algn="just">
              <a:defRPr sz="2000">
                <a:solidFill>
                  <a:srgbClr val="212121"/>
                </a:solidFill>
                <a:latin typeface="Euphemia UCAS"/>
                <a:ea typeface="Euphemia UCAS"/>
                <a:cs typeface="Euphemia UCAS"/>
                <a:sym typeface="Euphemia UCAS"/>
              </a:defRPr>
            </a:pPr>
            <a:r>
              <a:t>L’aide par le professeur (coup de pouce) ou par autre élève permet une régulation des apprentissages relativement précise (le professeur est proche de l’élève, un feedback est réalisé par l’échange).</a:t>
            </a:r>
          </a:p>
          <a:p>
            <a:pPr algn="just">
              <a:defRPr sz="2000">
                <a:latin typeface="Euphemia UCAS"/>
                <a:ea typeface="Euphemia UCAS"/>
                <a:cs typeface="Euphemia UCAS"/>
                <a:sym typeface="Euphemia UCAS"/>
              </a:defRPr>
            </a:pPr>
          </a:p>
          <a:p>
            <a:pPr algn="just">
              <a:defRPr sz="2000">
                <a:solidFill>
                  <a:schemeClr val="accent3">
                    <a:hueOff val="-616588"/>
                    <a:satOff val="-15819"/>
                    <a:lumOff val="-29181"/>
                  </a:schemeClr>
                </a:solidFill>
                <a:latin typeface="Euphemia UCAS"/>
                <a:ea typeface="Euphemia UCAS"/>
                <a:cs typeface="Euphemia UCAS"/>
                <a:sym typeface="Euphemia UCAS"/>
              </a:defRPr>
            </a:pPr>
            <a:r>
              <a:t>EN PERMETTANT A L’ELEVE D’ECHANGER, L’APPRENTISSAGE DEVIENT PLUS PRECIS ET S’ADAPTE AU NIVEAU DE MAITRISE INITIAL.</a:t>
            </a:r>
          </a:p>
        </p:txBody>
      </p:sp>
      <p:sp>
        <p:nvSpPr>
          <p:cNvPr id="411" name="Les contenus"/>
          <p:cNvSpPr/>
          <p:nvPr/>
        </p:nvSpPr>
        <p:spPr>
          <a:xfrm>
            <a:off x="452529" y="1958513"/>
            <a:ext cx="2932027" cy="1270001"/>
          </a:xfrm>
          <a:prstGeom prst="rect">
            <a:avLst/>
          </a:prstGeom>
          <a:blipFill>
            <a:blip r:embed="rId4">
              <a:alphaModFix amt="10156"/>
            </a:blip>
          </a:blipFill>
          <a:ln w="38100">
            <a:solidFill>
              <a:srgbClr val="FFFFFF">
                <a:alpha val="10156"/>
              </a:srgbClr>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000">
                <a:solidFill>
                  <a:srgbClr val="FFFFFF"/>
                </a:solidFill>
                <a:latin typeface="Euphemia UCAS"/>
                <a:ea typeface="Euphemia UCAS"/>
                <a:cs typeface="Euphemia UCAS"/>
                <a:sym typeface="Euphemia UCAS"/>
              </a:defRPr>
            </a:lvl1pPr>
          </a:lstStyle>
          <a:p>
            <a:pPr/>
            <a:r>
              <a:t>Les contenus</a:t>
            </a:r>
          </a:p>
        </p:txBody>
      </p:sp>
      <p:sp>
        <p:nvSpPr>
          <p:cNvPr id="412" name="Les structures/organisations"/>
          <p:cNvSpPr/>
          <p:nvPr/>
        </p:nvSpPr>
        <p:spPr>
          <a:xfrm>
            <a:off x="3508434" y="1958513"/>
            <a:ext cx="2932027" cy="1270001"/>
          </a:xfrm>
          <a:prstGeom prst="rect">
            <a:avLst/>
          </a:prstGeom>
          <a:solidFill>
            <a:schemeClr val="accent2">
              <a:hueOff val="-41332"/>
              <a:satOff val="-22890"/>
              <a:lumOff val="-41477"/>
              <a:alpha val="10156"/>
            </a:schemeClr>
          </a:solidFill>
          <a:ln w="38100">
            <a:solidFill>
              <a:srgbClr val="FFFFFF">
                <a:alpha val="10156"/>
              </a:srgbClr>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000">
                <a:solidFill>
                  <a:srgbClr val="FFFFFF"/>
                </a:solidFill>
                <a:latin typeface="Euphemia UCAS"/>
                <a:ea typeface="Euphemia UCAS"/>
                <a:cs typeface="Euphemia UCAS"/>
                <a:sym typeface="Euphemia UCAS"/>
              </a:defRPr>
            </a:lvl1pPr>
          </a:lstStyle>
          <a:p>
            <a:pPr/>
            <a:r>
              <a:t>Les structures/organisations</a:t>
            </a:r>
          </a:p>
        </p:txBody>
      </p:sp>
      <p:sp>
        <p:nvSpPr>
          <p:cNvPr id="413" name="Les processus"/>
          <p:cNvSpPr/>
          <p:nvPr/>
        </p:nvSpPr>
        <p:spPr>
          <a:xfrm>
            <a:off x="6564339" y="1958513"/>
            <a:ext cx="2932027" cy="1270001"/>
          </a:xfrm>
          <a:prstGeom prst="rect">
            <a:avLst/>
          </a:prstGeom>
          <a:solidFill>
            <a:schemeClr val="accent4">
              <a:hueOff val="71572"/>
              <a:satOff val="11035"/>
              <a:lumOff val="-38209"/>
            </a:schemeClr>
          </a:solidFill>
          <a:ln w="38100">
            <a:solidFill>
              <a:srgbClr val="FFFFFF"/>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000">
                <a:solidFill>
                  <a:srgbClr val="FFFFFF"/>
                </a:solidFill>
                <a:latin typeface="Euphemia UCAS"/>
                <a:ea typeface="Euphemia UCAS"/>
                <a:cs typeface="Euphemia UCAS"/>
                <a:sym typeface="Euphemia UCAS"/>
              </a:defRPr>
            </a:lvl1pPr>
          </a:lstStyle>
          <a:p>
            <a:pPr/>
            <a:r>
              <a:t>Les processus</a:t>
            </a:r>
          </a:p>
        </p:txBody>
      </p:sp>
      <p:sp>
        <p:nvSpPr>
          <p:cNvPr id="414" name="Les productions"/>
          <p:cNvSpPr/>
          <p:nvPr/>
        </p:nvSpPr>
        <p:spPr>
          <a:xfrm>
            <a:off x="9620244" y="1958513"/>
            <a:ext cx="2932027" cy="1270001"/>
          </a:xfrm>
          <a:prstGeom prst="rect">
            <a:avLst/>
          </a:prstGeom>
          <a:solidFill>
            <a:schemeClr val="accent6">
              <a:satOff val="-18342"/>
              <a:lumOff val="-41650"/>
              <a:alpha val="10156"/>
            </a:schemeClr>
          </a:solidFill>
          <a:ln w="38100">
            <a:solidFill>
              <a:srgbClr val="FFFFFF">
                <a:alpha val="10156"/>
              </a:srgbClr>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000">
                <a:solidFill>
                  <a:srgbClr val="FFFFFF"/>
                </a:solidFill>
                <a:latin typeface="Euphemia UCAS"/>
                <a:ea typeface="Euphemia UCAS"/>
                <a:cs typeface="Euphemia UCAS"/>
                <a:sym typeface="Euphemia UCAS"/>
              </a:defRPr>
            </a:lvl1pPr>
          </a:lstStyle>
          <a:p>
            <a:pPr/>
            <a:r>
              <a:t>Les productions</a:t>
            </a:r>
          </a:p>
        </p:txBody>
      </p:sp>
      <p:sp>
        <p:nvSpPr>
          <p:cNvPr id="415" name="Sur quoi la tâche va porter."/>
          <p:cNvSpPr/>
          <p:nvPr/>
        </p:nvSpPr>
        <p:spPr>
          <a:xfrm>
            <a:off x="452529" y="3565713"/>
            <a:ext cx="2932027" cy="695058"/>
          </a:xfrm>
          <a:prstGeom prst="rect">
            <a:avLst/>
          </a:prstGeom>
          <a:blipFill>
            <a:blip r:embed="rId5">
              <a:alphaModFix amt="10156"/>
            </a:blip>
          </a:blipFill>
          <a:ln w="38100">
            <a:solidFill>
              <a:srgbClr val="FFFFFF">
                <a:alpha val="10156"/>
              </a:srgbClr>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1600">
                <a:solidFill>
                  <a:srgbClr val="FFFFFF"/>
                </a:solidFill>
                <a:latin typeface="Euphemia UCAS"/>
                <a:ea typeface="Euphemia UCAS"/>
                <a:cs typeface="Euphemia UCAS"/>
                <a:sym typeface="Euphemia UCAS"/>
              </a:defRPr>
            </a:lvl1pPr>
          </a:lstStyle>
          <a:p>
            <a:pPr/>
            <a:r>
              <a:t>Sur quoi la tâche va porter.</a:t>
            </a:r>
          </a:p>
        </p:txBody>
      </p:sp>
      <p:sp>
        <p:nvSpPr>
          <p:cNvPr id="416" name="Les modalités d’organisation de la tâche."/>
          <p:cNvSpPr/>
          <p:nvPr/>
        </p:nvSpPr>
        <p:spPr>
          <a:xfrm>
            <a:off x="3508434" y="3565713"/>
            <a:ext cx="2932027" cy="695058"/>
          </a:xfrm>
          <a:prstGeom prst="rect">
            <a:avLst/>
          </a:prstGeom>
          <a:solidFill>
            <a:schemeClr val="accent2">
              <a:hueOff val="-41332"/>
              <a:satOff val="-22890"/>
              <a:lumOff val="-41477"/>
              <a:alpha val="10156"/>
            </a:schemeClr>
          </a:solidFill>
          <a:ln w="38100">
            <a:solidFill>
              <a:srgbClr val="FFFFFF">
                <a:alpha val="10156"/>
              </a:srgbClr>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1600">
                <a:solidFill>
                  <a:srgbClr val="FFFFFF"/>
                </a:solidFill>
                <a:latin typeface="Euphemia UCAS"/>
                <a:ea typeface="Euphemia UCAS"/>
                <a:cs typeface="Euphemia UCAS"/>
                <a:sym typeface="Euphemia UCAS"/>
              </a:defRPr>
            </a:lvl1pPr>
          </a:lstStyle>
          <a:p>
            <a:pPr/>
            <a:r>
              <a:t>Les modalités d’organisation de la tâche.</a:t>
            </a:r>
          </a:p>
        </p:txBody>
      </p:sp>
      <p:sp>
        <p:nvSpPr>
          <p:cNvPr id="417" name="Le comment de la tâche."/>
          <p:cNvSpPr/>
          <p:nvPr/>
        </p:nvSpPr>
        <p:spPr>
          <a:xfrm>
            <a:off x="6564339" y="3565713"/>
            <a:ext cx="2932027" cy="695058"/>
          </a:xfrm>
          <a:prstGeom prst="rect">
            <a:avLst/>
          </a:prstGeom>
          <a:solidFill>
            <a:schemeClr val="accent4">
              <a:hueOff val="71572"/>
              <a:satOff val="11035"/>
              <a:lumOff val="-38209"/>
            </a:schemeClr>
          </a:solidFill>
          <a:ln w="38100">
            <a:solidFill>
              <a:srgbClr val="FFFFFF"/>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1600">
                <a:solidFill>
                  <a:srgbClr val="FFFFFF"/>
                </a:solidFill>
                <a:latin typeface="Euphemia UCAS"/>
                <a:ea typeface="Euphemia UCAS"/>
                <a:cs typeface="Euphemia UCAS"/>
                <a:sym typeface="Euphemia UCAS"/>
              </a:defRPr>
            </a:lvl1pPr>
          </a:lstStyle>
          <a:p>
            <a:pPr/>
            <a:r>
              <a:t>Le comment de la tâche.</a:t>
            </a:r>
          </a:p>
        </p:txBody>
      </p:sp>
      <p:sp>
        <p:nvSpPr>
          <p:cNvPr id="418" name="Les productions ou résultats de la tâche."/>
          <p:cNvSpPr/>
          <p:nvPr/>
        </p:nvSpPr>
        <p:spPr>
          <a:xfrm>
            <a:off x="9620244" y="3565713"/>
            <a:ext cx="2932027" cy="695058"/>
          </a:xfrm>
          <a:prstGeom prst="rect">
            <a:avLst/>
          </a:prstGeom>
          <a:solidFill>
            <a:schemeClr val="accent6">
              <a:satOff val="-18342"/>
              <a:lumOff val="-41650"/>
              <a:alpha val="10156"/>
            </a:schemeClr>
          </a:solidFill>
          <a:ln w="38100">
            <a:solidFill>
              <a:srgbClr val="FFFFFF">
                <a:alpha val="10156"/>
              </a:srgbClr>
            </a:solidFill>
            <a:miter lim="400000"/>
          </a:ln>
          <a:extLst>
            <a:ext uri="{C572A759-6A51-4108-AA02-DFA0A04FC94B}">
              <ma14:wrappingTextBoxFlag xmlns:ma14="http://schemas.microsoft.com/office/mac/drawingml/2011/main" val="1"/>
            </a:ext>
          </a:extLst>
        </p:spPr>
        <p:txBody>
          <a:bodyPr lIns="0" tIns="0" rIns="0" bIns="0" anchor="ctr"/>
          <a:lstStyle>
            <a:lvl1pPr>
              <a:defRPr sz="1600">
                <a:solidFill>
                  <a:srgbClr val="FFFFFF"/>
                </a:solidFill>
                <a:latin typeface="Euphemia UCAS"/>
                <a:ea typeface="Euphemia UCAS"/>
                <a:cs typeface="Euphemia UCAS"/>
                <a:sym typeface="Euphemia UCAS"/>
              </a:defRPr>
            </a:lvl1pPr>
          </a:lstStyle>
          <a:p>
            <a:pPr/>
            <a:r>
              <a:t>Les productions ou résultats de la tâche.</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100"/>
                                  </p:stCondLst>
                                  <p:iterate type="el" backwards="0">
                                    <p:tmAbs val="0"/>
                                  </p:iterate>
                                  <p:childTnLst>
                                    <p:set>
                                      <p:cBhvr>
                                        <p:cTn id="6" fill="hold"/>
                                        <p:tgtEl>
                                          <p:spTgt spid="410"/>
                                        </p:tgtEl>
                                        <p:attrNameLst>
                                          <p:attrName>style.visibility</p:attrName>
                                        </p:attrNameLst>
                                      </p:cBhvr>
                                      <p:to>
                                        <p:strVal val="visible"/>
                                      </p:to>
                                    </p:set>
                                    <p:animEffect filter="wipe(left)" transition="in">
                                      <p:cBhvr>
                                        <p:cTn id="7" dur="1500"/>
                                        <p:tgtEl>
                                          <p:spTgt spid="4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0"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20" name="La différenciation en technologie" descr="La différenciation en technologie"/>
          <p:cNvPicPr>
            <a:picLocks noChangeAspect="0"/>
          </p:cNvPicPr>
          <p:nvPr/>
        </p:nvPicPr>
        <p:blipFill>
          <a:blip r:embed="rId2">
            <a:extLst/>
          </a:blip>
          <a:stretch>
            <a:fillRect/>
          </a:stretch>
        </p:blipFill>
        <p:spPr>
          <a:xfrm>
            <a:off x="319155" y="368300"/>
            <a:ext cx="12366490" cy="1135400"/>
          </a:xfrm>
          <a:prstGeom prst="rect">
            <a:avLst/>
          </a:prstGeom>
          <a:effectLst>
            <a:outerShdw sx="100000" sy="100000" kx="0" ky="0" algn="b" rotWithShape="0" blurRad="190500" dist="8455" dir="5400000">
              <a:srgbClr val="000000"/>
            </a:outerShdw>
          </a:effectLst>
        </p:spPr>
      </p:pic>
      <p:pic>
        <p:nvPicPr>
          <p:cNvPr id="421" name="Plus en détail: LES PRODUCTIONS" descr="Plus en détail: LES PRODUCTIONS"/>
          <p:cNvPicPr>
            <a:picLocks noChangeAspect="0"/>
          </p:cNvPicPr>
          <p:nvPr/>
        </p:nvPicPr>
        <p:blipFill>
          <a:blip r:embed="rId3">
            <a:extLst/>
          </a:blip>
          <a:stretch>
            <a:fillRect/>
          </a:stretch>
        </p:blipFill>
        <p:spPr>
          <a:xfrm>
            <a:off x="319155" y="368300"/>
            <a:ext cx="12366490" cy="1135400"/>
          </a:xfrm>
          <a:prstGeom prst="rect">
            <a:avLst/>
          </a:prstGeom>
          <a:effectLst>
            <a:outerShdw sx="100000" sy="100000" kx="0" ky="0" algn="b" rotWithShape="0" blurRad="190500" dist="8455" dir="5400000">
              <a:srgbClr val="000000"/>
            </a:outerShdw>
          </a:effectLst>
        </p:spPr>
      </p:pic>
      <p:sp>
        <p:nvSpPr>
          <p:cNvPr id="422" name="LA DIFFERENCIATION PORTE ICI SUR LA NATURE DES PRODUCTIONS ATTENDUES.…"/>
          <p:cNvSpPr txBox="1"/>
          <p:nvPr/>
        </p:nvSpPr>
        <p:spPr>
          <a:xfrm>
            <a:off x="548901" y="4696889"/>
            <a:ext cx="11906998" cy="40027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b="1" sz="2000">
                <a:solidFill>
                  <a:srgbClr val="212121"/>
                </a:solidFill>
                <a:latin typeface="Euphemia UCAS"/>
                <a:ea typeface="Euphemia UCAS"/>
                <a:cs typeface="Euphemia UCAS"/>
                <a:sym typeface="Euphemia UCAS"/>
              </a:defRPr>
            </a:pPr>
            <a:r>
              <a:t>LA DIFFERENCIATION PORTE ICI SUR LA NATURE DES PRODUCTIONS ATTENDUES.</a:t>
            </a:r>
          </a:p>
          <a:p>
            <a:pPr algn="just">
              <a:defRPr sz="2000">
                <a:solidFill>
                  <a:srgbClr val="212121"/>
                </a:solidFill>
                <a:latin typeface="Euphemia UCAS"/>
                <a:ea typeface="Euphemia UCAS"/>
                <a:cs typeface="Euphemia UCAS"/>
                <a:sym typeface="Euphemia UCAS"/>
              </a:defRPr>
            </a:pPr>
          </a:p>
          <a:p>
            <a:pPr algn="just">
              <a:defRPr sz="2000">
                <a:solidFill>
                  <a:srgbClr val="212121"/>
                </a:solidFill>
                <a:latin typeface="Euphemia UCAS"/>
                <a:ea typeface="Euphemia UCAS"/>
                <a:cs typeface="Euphemia UCAS"/>
                <a:sym typeface="Euphemia UCAS"/>
              </a:defRPr>
            </a:pPr>
            <a:r>
              <a:t>C’est une différenciation peu choisie et pourtant très simple à mettre en oeuvre, il est envisageable de demander à des élèves de proposer la production (et son support) de leur choix pour finaliser le résultat d’une activité. </a:t>
            </a:r>
          </a:p>
          <a:p>
            <a:pPr algn="just">
              <a:defRPr sz="2000">
                <a:solidFill>
                  <a:srgbClr val="212121"/>
                </a:solidFill>
                <a:latin typeface="Euphemia UCAS"/>
                <a:ea typeface="Euphemia UCAS"/>
                <a:cs typeface="Euphemia UCAS"/>
                <a:sym typeface="Euphemia UCAS"/>
              </a:defRPr>
            </a:pPr>
            <a:r>
              <a:t>Certains élèves pourraient choisir une production écrite, d’autres filmée ou photographiée, d’autres encore sour la forme d’un document numérique, etc. Ces productions poureraient être de longueur ou durée variables.</a:t>
            </a:r>
          </a:p>
          <a:p>
            <a:pPr algn="just">
              <a:defRPr sz="2000">
                <a:latin typeface="Euphemia UCAS"/>
                <a:ea typeface="Euphemia UCAS"/>
                <a:cs typeface="Euphemia UCAS"/>
                <a:sym typeface="Euphemia UCAS"/>
              </a:defRPr>
            </a:pPr>
          </a:p>
          <a:p>
            <a:pPr algn="just">
              <a:defRPr sz="2000">
                <a:latin typeface="Euphemia UCAS"/>
                <a:ea typeface="Euphemia UCAS"/>
                <a:cs typeface="Euphemia UCAS"/>
                <a:sym typeface="Euphemia UCAS"/>
              </a:defRPr>
            </a:pPr>
            <a:r>
              <a:rPr>
                <a:solidFill>
                  <a:schemeClr val="accent3">
                    <a:hueOff val="-616588"/>
                    <a:satOff val="-15819"/>
                    <a:lumOff val="-29181"/>
                  </a:schemeClr>
                </a:solidFill>
              </a:rPr>
              <a:t>DIFFERENCIER LES PRODUCTIONS PERMET DE S’AFFRANCHIR DE CERTAINES BARRIERES CARACTERIELLES (TIMIDITE), LANGAGIERES, PHYSIQUES, ETC.</a:t>
            </a:r>
            <a:r>
              <a:t> </a:t>
            </a:r>
          </a:p>
        </p:txBody>
      </p:sp>
      <p:sp>
        <p:nvSpPr>
          <p:cNvPr id="423" name="Les contenus"/>
          <p:cNvSpPr/>
          <p:nvPr/>
        </p:nvSpPr>
        <p:spPr>
          <a:xfrm>
            <a:off x="452529" y="1958513"/>
            <a:ext cx="2932027" cy="1270001"/>
          </a:xfrm>
          <a:prstGeom prst="rect">
            <a:avLst/>
          </a:prstGeom>
          <a:blipFill>
            <a:blip r:embed="rId4">
              <a:alphaModFix amt="9746"/>
            </a:blip>
          </a:blipFill>
          <a:ln w="38100">
            <a:solidFill>
              <a:srgbClr val="FFFFFF">
                <a:alpha val="9746"/>
              </a:srgbClr>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000">
                <a:solidFill>
                  <a:srgbClr val="FFFFFF"/>
                </a:solidFill>
                <a:latin typeface="Euphemia UCAS"/>
                <a:ea typeface="Euphemia UCAS"/>
                <a:cs typeface="Euphemia UCAS"/>
                <a:sym typeface="Euphemia UCAS"/>
              </a:defRPr>
            </a:lvl1pPr>
          </a:lstStyle>
          <a:p>
            <a:pPr/>
            <a:r>
              <a:t>Les contenus</a:t>
            </a:r>
          </a:p>
        </p:txBody>
      </p:sp>
      <p:sp>
        <p:nvSpPr>
          <p:cNvPr id="424" name="Les structures/organisations"/>
          <p:cNvSpPr/>
          <p:nvPr/>
        </p:nvSpPr>
        <p:spPr>
          <a:xfrm>
            <a:off x="3508434" y="1958513"/>
            <a:ext cx="2932027" cy="1270001"/>
          </a:xfrm>
          <a:prstGeom prst="rect">
            <a:avLst/>
          </a:prstGeom>
          <a:solidFill>
            <a:schemeClr val="accent2">
              <a:hueOff val="-41332"/>
              <a:satOff val="-22890"/>
              <a:lumOff val="-41477"/>
              <a:alpha val="9746"/>
            </a:schemeClr>
          </a:solidFill>
          <a:ln w="38100">
            <a:solidFill>
              <a:srgbClr val="FFFFFF">
                <a:alpha val="9746"/>
              </a:srgbClr>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000">
                <a:solidFill>
                  <a:srgbClr val="FFFFFF"/>
                </a:solidFill>
                <a:latin typeface="Euphemia UCAS"/>
                <a:ea typeface="Euphemia UCAS"/>
                <a:cs typeface="Euphemia UCAS"/>
                <a:sym typeface="Euphemia UCAS"/>
              </a:defRPr>
            </a:lvl1pPr>
          </a:lstStyle>
          <a:p>
            <a:pPr/>
            <a:r>
              <a:t>Les structures/organisations</a:t>
            </a:r>
          </a:p>
        </p:txBody>
      </p:sp>
      <p:sp>
        <p:nvSpPr>
          <p:cNvPr id="425" name="Les processus"/>
          <p:cNvSpPr/>
          <p:nvPr/>
        </p:nvSpPr>
        <p:spPr>
          <a:xfrm>
            <a:off x="6564339" y="1958513"/>
            <a:ext cx="2932027" cy="1270001"/>
          </a:xfrm>
          <a:prstGeom prst="rect">
            <a:avLst/>
          </a:prstGeom>
          <a:solidFill>
            <a:schemeClr val="accent4">
              <a:hueOff val="71572"/>
              <a:satOff val="11035"/>
              <a:lumOff val="-38209"/>
              <a:alpha val="9746"/>
            </a:schemeClr>
          </a:solidFill>
          <a:ln w="38100">
            <a:solidFill>
              <a:srgbClr val="FFFFFF">
                <a:alpha val="9746"/>
              </a:srgbClr>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000">
                <a:solidFill>
                  <a:srgbClr val="FFFFFF"/>
                </a:solidFill>
                <a:latin typeface="Euphemia UCAS"/>
                <a:ea typeface="Euphemia UCAS"/>
                <a:cs typeface="Euphemia UCAS"/>
                <a:sym typeface="Euphemia UCAS"/>
              </a:defRPr>
            </a:lvl1pPr>
          </a:lstStyle>
          <a:p>
            <a:pPr/>
            <a:r>
              <a:t>Les processus</a:t>
            </a:r>
          </a:p>
        </p:txBody>
      </p:sp>
      <p:sp>
        <p:nvSpPr>
          <p:cNvPr id="426" name="Les productions"/>
          <p:cNvSpPr/>
          <p:nvPr/>
        </p:nvSpPr>
        <p:spPr>
          <a:xfrm>
            <a:off x="9620244" y="1958513"/>
            <a:ext cx="2932027" cy="1270001"/>
          </a:xfrm>
          <a:prstGeom prst="rect">
            <a:avLst/>
          </a:prstGeom>
          <a:solidFill>
            <a:schemeClr val="accent6">
              <a:satOff val="-18342"/>
              <a:lumOff val="-41650"/>
            </a:schemeClr>
          </a:solidFill>
          <a:ln w="38100">
            <a:solidFill>
              <a:srgbClr val="FFFFFF"/>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000">
                <a:solidFill>
                  <a:srgbClr val="FFFFFF"/>
                </a:solidFill>
                <a:latin typeface="Euphemia UCAS"/>
                <a:ea typeface="Euphemia UCAS"/>
                <a:cs typeface="Euphemia UCAS"/>
                <a:sym typeface="Euphemia UCAS"/>
              </a:defRPr>
            </a:lvl1pPr>
          </a:lstStyle>
          <a:p>
            <a:pPr/>
            <a:r>
              <a:t>Les productions</a:t>
            </a:r>
          </a:p>
        </p:txBody>
      </p:sp>
      <p:sp>
        <p:nvSpPr>
          <p:cNvPr id="427" name="Sur quoi la tâche va porter."/>
          <p:cNvSpPr/>
          <p:nvPr/>
        </p:nvSpPr>
        <p:spPr>
          <a:xfrm>
            <a:off x="452529" y="3565713"/>
            <a:ext cx="2932027" cy="695058"/>
          </a:xfrm>
          <a:prstGeom prst="rect">
            <a:avLst/>
          </a:prstGeom>
          <a:blipFill>
            <a:blip r:embed="rId5">
              <a:alphaModFix amt="9746"/>
            </a:blip>
          </a:blipFill>
          <a:ln w="38100">
            <a:solidFill>
              <a:srgbClr val="FFFFFF">
                <a:alpha val="9746"/>
              </a:srgbClr>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1600">
                <a:solidFill>
                  <a:srgbClr val="FFFFFF"/>
                </a:solidFill>
                <a:latin typeface="Euphemia UCAS"/>
                <a:ea typeface="Euphemia UCAS"/>
                <a:cs typeface="Euphemia UCAS"/>
                <a:sym typeface="Euphemia UCAS"/>
              </a:defRPr>
            </a:lvl1pPr>
          </a:lstStyle>
          <a:p>
            <a:pPr/>
            <a:r>
              <a:t>Sur quoi la tâche va porter.</a:t>
            </a:r>
          </a:p>
        </p:txBody>
      </p:sp>
      <p:sp>
        <p:nvSpPr>
          <p:cNvPr id="428" name="Les modalités d’organisation de la tâche."/>
          <p:cNvSpPr/>
          <p:nvPr/>
        </p:nvSpPr>
        <p:spPr>
          <a:xfrm>
            <a:off x="3508434" y="3565713"/>
            <a:ext cx="2932027" cy="695058"/>
          </a:xfrm>
          <a:prstGeom prst="rect">
            <a:avLst/>
          </a:prstGeom>
          <a:solidFill>
            <a:schemeClr val="accent2">
              <a:hueOff val="-41332"/>
              <a:satOff val="-22890"/>
              <a:lumOff val="-41477"/>
              <a:alpha val="9746"/>
            </a:schemeClr>
          </a:solidFill>
          <a:ln w="38100">
            <a:solidFill>
              <a:srgbClr val="FFFFFF">
                <a:alpha val="9746"/>
              </a:srgbClr>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1600">
                <a:solidFill>
                  <a:srgbClr val="FFFFFF"/>
                </a:solidFill>
                <a:latin typeface="Euphemia UCAS"/>
                <a:ea typeface="Euphemia UCAS"/>
                <a:cs typeface="Euphemia UCAS"/>
                <a:sym typeface="Euphemia UCAS"/>
              </a:defRPr>
            </a:lvl1pPr>
          </a:lstStyle>
          <a:p>
            <a:pPr/>
            <a:r>
              <a:t>Les modalités d’organisation de la tâche.</a:t>
            </a:r>
          </a:p>
        </p:txBody>
      </p:sp>
      <p:sp>
        <p:nvSpPr>
          <p:cNvPr id="429" name="Le comment de la tâche."/>
          <p:cNvSpPr/>
          <p:nvPr/>
        </p:nvSpPr>
        <p:spPr>
          <a:xfrm>
            <a:off x="6564339" y="3565713"/>
            <a:ext cx="2932027" cy="695058"/>
          </a:xfrm>
          <a:prstGeom prst="rect">
            <a:avLst/>
          </a:prstGeom>
          <a:solidFill>
            <a:schemeClr val="accent4">
              <a:hueOff val="71572"/>
              <a:satOff val="11035"/>
              <a:lumOff val="-38209"/>
              <a:alpha val="9746"/>
            </a:schemeClr>
          </a:solidFill>
          <a:ln w="38100">
            <a:solidFill>
              <a:srgbClr val="FFFFFF">
                <a:alpha val="9746"/>
              </a:srgbClr>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1600">
                <a:solidFill>
                  <a:srgbClr val="FFFFFF"/>
                </a:solidFill>
                <a:latin typeface="Euphemia UCAS"/>
                <a:ea typeface="Euphemia UCAS"/>
                <a:cs typeface="Euphemia UCAS"/>
                <a:sym typeface="Euphemia UCAS"/>
              </a:defRPr>
            </a:lvl1pPr>
          </a:lstStyle>
          <a:p>
            <a:pPr/>
            <a:r>
              <a:t>Le comment de la tâche.</a:t>
            </a:r>
          </a:p>
        </p:txBody>
      </p:sp>
      <p:sp>
        <p:nvSpPr>
          <p:cNvPr id="430" name="Les productions ou résultats de la tâche."/>
          <p:cNvSpPr/>
          <p:nvPr/>
        </p:nvSpPr>
        <p:spPr>
          <a:xfrm>
            <a:off x="9620244" y="3565713"/>
            <a:ext cx="2932027" cy="695058"/>
          </a:xfrm>
          <a:prstGeom prst="rect">
            <a:avLst/>
          </a:prstGeom>
          <a:solidFill>
            <a:schemeClr val="accent6">
              <a:satOff val="-18342"/>
              <a:lumOff val="-41650"/>
            </a:schemeClr>
          </a:solidFill>
          <a:ln w="38100">
            <a:solidFill>
              <a:srgbClr val="FFFFFF"/>
            </a:solidFill>
            <a:miter lim="400000"/>
          </a:ln>
          <a:extLst>
            <a:ext uri="{C572A759-6A51-4108-AA02-DFA0A04FC94B}">
              <ma14:wrappingTextBoxFlag xmlns:ma14="http://schemas.microsoft.com/office/mac/drawingml/2011/main" val="1"/>
            </a:ext>
          </a:extLst>
        </p:spPr>
        <p:txBody>
          <a:bodyPr lIns="0" tIns="0" rIns="0" bIns="0" anchor="ctr"/>
          <a:lstStyle>
            <a:lvl1pPr>
              <a:defRPr sz="1600">
                <a:solidFill>
                  <a:srgbClr val="FFFFFF"/>
                </a:solidFill>
                <a:latin typeface="Euphemia UCAS"/>
                <a:ea typeface="Euphemia UCAS"/>
                <a:cs typeface="Euphemia UCAS"/>
                <a:sym typeface="Euphemia UCAS"/>
              </a:defRPr>
            </a:lvl1pPr>
          </a:lstStyle>
          <a:p>
            <a:pPr/>
            <a:r>
              <a:t>Les productions ou résultats de la tâche.</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100"/>
                                  </p:stCondLst>
                                  <p:iterate type="el" backwards="0">
                                    <p:tmAbs val="0"/>
                                  </p:iterate>
                                  <p:childTnLst>
                                    <p:set>
                                      <p:cBhvr>
                                        <p:cTn id="6" fill="hold"/>
                                        <p:tgtEl>
                                          <p:spTgt spid="422"/>
                                        </p:tgtEl>
                                        <p:attrNameLst>
                                          <p:attrName>style.visibility</p:attrName>
                                        </p:attrNameLst>
                                      </p:cBhvr>
                                      <p:to>
                                        <p:strVal val="visible"/>
                                      </p:to>
                                    </p:set>
                                    <p:animEffect filter="wipe(left)" transition="in">
                                      <p:cBhvr>
                                        <p:cTn id="7" dur="1500"/>
                                        <p:tgtEl>
                                          <p:spTgt spid="4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2"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2" name="Pour conclure, il est possible pour différencier:…"/>
          <p:cNvSpPr txBox="1"/>
          <p:nvPr/>
        </p:nvSpPr>
        <p:spPr>
          <a:xfrm>
            <a:off x="313718" y="840957"/>
            <a:ext cx="12377364" cy="850362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sz="3400">
                <a:solidFill>
                  <a:srgbClr val="212121"/>
                </a:solidFill>
                <a:latin typeface="Euphemia UCAS"/>
                <a:ea typeface="Euphemia UCAS"/>
                <a:cs typeface="Euphemia UCAS"/>
                <a:sym typeface="Euphemia UCAS"/>
              </a:defRPr>
            </a:pPr>
            <a:r>
              <a:t>Pour conclure, il est possible pour différencier:</a:t>
            </a:r>
          </a:p>
          <a:p>
            <a:pPr algn="just">
              <a:defRPr sz="3400">
                <a:solidFill>
                  <a:srgbClr val="212121"/>
                </a:solidFill>
                <a:latin typeface="Euphemia UCAS"/>
                <a:ea typeface="Euphemia UCAS"/>
                <a:cs typeface="Euphemia UCAS"/>
                <a:sym typeface="Euphemia UCAS"/>
              </a:defRPr>
            </a:pPr>
          </a:p>
          <a:p>
            <a:pPr marL="419100" indent="-419100" algn="just">
              <a:lnSpc>
                <a:spcPct val="130000"/>
              </a:lnSpc>
              <a:buSzPct val="80000"/>
              <a:buBlip>
                <a:blip r:embed="rId2"/>
              </a:buBlip>
              <a:defRPr sz="3400">
                <a:solidFill>
                  <a:srgbClr val="212121"/>
                </a:solidFill>
                <a:latin typeface="Euphemia UCAS"/>
                <a:ea typeface="Euphemia UCAS"/>
                <a:cs typeface="Euphemia UCAS"/>
                <a:sym typeface="Euphemia UCAS"/>
              </a:defRPr>
            </a:pPr>
            <a:r>
              <a:t>D’utiliser des </a:t>
            </a:r>
            <a:r>
              <a:rPr b="1"/>
              <a:t>supports différents</a:t>
            </a:r>
            <a:r>
              <a:t>, </a:t>
            </a:r>
          </a:p>
          <a:p>
            <a:pPr marL="419100" indent="-419100" algn="just">
              <a:lnSpc>
                <a:spcPct val="130000"/>
              </a:lnSpc>
              <a:buSzPct val="80000"/>
              <a:buBlip>
                <a:blip r:embed="rId2"/>
              </a:buBlip>
              <a:defRPr sz="3400">
                <a:solidFill>
                  <a:srgbClr val="212121"/>
                </a:solidFill>
                <a:latin typeface="Euphemia UCAS"/>
                <a:ea typeface="Euphemia UCAS"/>
                <a:cs typeface="Euphemia UCAS"/>
                <a:sym typeface="Euphemia UCAS"/>
              </a:defRPr>
            </a:pPr>
            <a:r>
              <a:t>D’utiliser des </a:t>
            </a:r>
            <a:r>
              <a:rPr b="1"/>
              <a:t>ressources différentes</a:t>
            </a:r>
            <a:r>
              <a:t> et variées en fonction du ou des besoins,</a:t>
            </a:r>
          </a:p>
          <a:p>
            <a:pPr marL="419100" indent="-419100" algn="just">
              <a:lnSpc>
                <a:spcPct val="130000"/>
              </a:lnSpc>
              <a:buSzPct val="80000"/>
              <a:buBlip>
                <a:blip r:embed="rId2"/>
              </a:buBlip>
              <a:defRPr sz="3400">
                <a:solidFill>
                  <a:srgbClr val="212121"/>
                </a:solidFill>
                <a:latin typeface="Euphemia UCAS"/>
                <a:ea typeface="Euphemia UCAS"/>
                <a:cs typeface="Euphemia UCAS"/>
                <a:sym typeface="Euphemia UCAS"/>
              </a:defRPr>
            </a:pPr>
            <a:r>
              <a:t>D’utiliser des </a:t>
            </a:r>
            <a:r>
              <a:rPr b="1"/>
              <a:t>outils différents</a:t>
            </a:r>
            <a:r>
              <a:t>, </a:t>
            </a:r>
          </a:p>
          <a:p>
            <a:pPr marL="419100" indent="-419100" algn="just">
              <a:lnSpc>
                <a:spcPct val="130000"/>
              </a:lnSpc>
              <a:buSzPct val="80000"/>
              <a:buBlip>
                <a:blip r:embed="rId2"/>
              </a:buBlip>
              <a:defRPr sz="3400">
                <a:solidFill>
                  <a:srgbClr val="212121"/>
                </a:solidFill>
                <a:latin typeface="Euphemia UCAS"/>
                <a:ea typeface="Euphemia UCAS"/>
                <a:cs typeface="Euphemia UCAS"/>
                <a:sym typeface="Euphemia UCAS"/>
              </a:defRPr>
            </a:pPr>
            <a:r>
              <a:t>De jouer sur </a:t>
            </a:r>
            <a:r>
              <a:rPr b="1"/>
              <a:t>les modalités de durée, de nombre</a:t>
            </a:r>
            <a:r>
              <a:t>,…</a:t>
            </a:r>
          </a:p>
          <a:p>
            <a:pPr marL="419100" indent="-419100" algn="just">
              <a:lnSpc>
                <a:spcPct val="130000"/>
              </a:lnSpc>
              <a:buSzPct val="80000"/>
              <a:buBlip>
                <a:blip r:embed="rId2"/>
              </a:buBlip>
              <a:defRPr sz="3400">
                <a:solidFill>
                  <a:srgbClr val="212121"/>
                </a:solidFill>
                <a:latin typeface="Euphemia UCAS"/>
                <a:ea typeface="Euphemia UCAS"/>
                <a:cs typeface="Euphemia UCAS"/>
                <a:sym typeface="Euphemia UCAS"/>
              </a:defRPr>
            </a:pPr>
            <a:r>
              <a:t>De jouer sur </a:t>
            </a:r>
            <a:r>
              <a:rPr b="1"/>
              <a:t>l’attribution de rôles</a:t>
            </a:r>
            <a:r>
              <a:t>,</a:t>
            </a:r>
          </a:p>
          <a:p>
            <a:pPr marL="419100" indent="-419100" algn="just">
              <a:lnSpc>
                <a:spcPct val="130000"/>
              </a:lnSpc>
              <a:buSzPct val="80000"/>
              <a:buBlip>
                <a:blip r:embed="rId2"/>
              </a:buBlip>
              <a:defRPr sz="3400">
                <a:solidFill>
                  <a:srgbClr val="212121"/>
                </a:solidFill>
                <a:latin typeface="Euphemia UCAS"/>
                <a:ea typeface="Euphemia UCAS"/>
                <a:cs typeface="Euphemia UCAS"/>
                <a:sym typeface="Euphemia UCAS"/>
              </a:defRPr>
            </a:pPr>
            <a:r>
              <a:t>De proposer des « </a:t>
            </a:r>
            <a:r>
              <a:rPr b="1"/>
              <a:t>coups de pouce</a:t>
            </a:r>
            <a:r>
              <a:t> » ponctuels,</a:t>
            </a:r>
          </a:p>
          <a:p>
            <a:pPr marL="419100" indent="-419100" algn="just">
              <a:lnSpc>
                <a:spcPct val="130000"/>
              </a:lnSpc>
              <a:buSzPct val="80000"/>
              <a:buBlip>
                <a:blip r:embed="rId2"/>
              </a:buBlip>
              <a:defRPr sz="3400">
                <a:solidFill>
                  <a:srgbClr val="212121"/>
                </a:solidFill>
                <a:latin typeface="Euphemia UCAS"/>
                <a:ea typeface="Euphemia UCAS"/>
                <a:cs typeface="Euphemia UCAS"/>
                <a:sym typeface="Euphemia UCAS"/>
              </a:defRPr>
            </a:pPr>
            <a:r>
              <a:t>De proposer des </a:t>
            </a:r>
            <a:r>
              <a:rPr b="1"/>
              <a:t>modalités de productions</a:t>
            </a:r>
            <a:r>
              <a:t> différentes.</a:t>
            </a:r>
          </a:p>
          <a:p>
            <a:pPr>
              <a:defRPr>
                <a:solidFill>
                  <a:srgbClr val="212121"/>
                </a:solidFill>
                <a:latin typeface="Euphemia UCAS"/>
                <a:ea typeface="Euphemia UCAS"/>
                <a:cs typeface="Euphemia UCAS"/>
                <a:sym typeface="Euphemia UCAS"/>
              </a:defRPr>
            </a:pP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34" name="Evaluation diagnostique?" descr="Evaluation diagnostique?"/>
          <p:cNvPicPr>
            <a:picLocks noChangeAspect="0"/>
          </p:cNvPicPr>
          <p:nvPr/>
        </p:nvPicPr>
        <p:blipFill>
          <a:blip r:embed="rId2">
            <a:extLst/>
          </a:blip>
          <a:stretch>
            <a:fillRect/>
          </a:stretch>
        </p:blipFill>
        <p:spPr>
          <a:xfrm>
            <a:off x="319155" y="368300"/>
            <a:ext cx="12366490" cy="1135400"/>
          </a:xfrm>
          <a:prstGeom prst="rect">
            <a:avLst/>
          </a:prstGeom>
          <a:effectLst>
            <a:outerShdw sx="100000" sy="100000" kx="0" ky="0" algn="b" rotWithShape="0" blurRad="190500" dist="8455" dir="5400000">
              <a:srgbClr val="000000"/>
            </a:outerShdw>
          </a:effectLst>
        </p:spPr>
      </p:pic>
      <p:sp>
        <p:nvSpPr>
          <p:cNvPr id="435" name="Il existe plusieurs moyens de faire une évaluation diagnostique, celle-ci doit permettre d’évaluer initialement le niveau de maitrise d’une ou des compétences des élèves afin de proposer une différenciation dans la ZPD de celui-ci.…"/>
          <p:cNvSpPr txBox="1"/>
          <p:nvPr/>
        </p:nvSpPr>
        <p:spPr>
          <a:xfrm>
            <a:off x="514077" y="3108034"/>
            <a:ext cx="11976646" cy="47139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sz="2000">
                <a:solidFill>
                  <a:srgbClr val="000000"/>
                </a:solidFill>
                <a:latin typeface="Euphemia UCAS"/>
                <a:ea typeface="Euphemia UCAS"/>
                <a:cs typeface="Euphemia UCAS"/>
                <a:sym typeface="Euphemia UCAS"/>
              </a:defRPr>
            </a:pPr>
            <a:r>
              <a:t>Il existe plusieurs moyens de faire une évaluation diagnostique, celle-ci doit permettre d’évaluer initialement le niveau de maitrise d’une ou des compétences des élèves afin de proposer une différenciation dans la ZPD de celui-ci. </a:t>
            </a:r>
          </a:p>
          <a:p>
            <a:pPr algn="just">
              <a:defRPr sz="2000">
                <a:solidFill>
                  <a:srgbClr val="000000"/>
                </a:solidFill>
                <a:latin typeface="Euphemia UCAS"/>
                <a:ea typeface="Euphemia UCAS"/>
                <a:cs typeface="Euphemia UCAS"/>
                <a:sym typeface="Euphemia UCAS"/>
              </a:defRPr>
            </a:pPr>
          </a:p>
          <a:p>
            <a:pPr algn="just">
              <a:defRPr sz="2000">
                <a:solidFill>
                  <a:srgbClr val="000000"/>
                </a:solidFill>
                <a:latin typeface="Euphemia UCAS"/>
                <a:ea typeface="Euphemia UCAS"/>
                <a:cs typeface="Euphemia UCAS"/>
                <a:sym typeface="Euphemia UCAS"/>
              </a:defRPr>
            </a:pPr>
            <a:r>
              <a:t>Connaitre ses élèves, les voir évoluer, est un premier pas vers l’évaluation diagnostique, celle-ci étant rendue très difficile au regard de la temporalité du programme.</a:t>
            </a:r>
          </a:p>
          <a:p>
            <a:pPr algn="just">
              <a:defRPr sz="2000">
                <a:solidFill>
                  <a:srgbClr val="000000"/>
                </a:solidFill>
                <a:latin typeface="Euphemia UCAS"/>
                <a:ea typeface="Euphemia UCAS"/>
                <a:cs typeface="Euphemia UCAS"/>
                <a:sym typeface="Euphemia UCAS"/>
              </a:defRPr>
            </a:pPr>
          </a:p>
          <a:p>
            <a:pPr algn="just">
              <a:defRPr sz="2000">
                <a:solidFill>
                  <a:srgbClr val="000000"/>
                </a:solidFill>
                <a:latin typeface="Euphemia UCAS"/>
                <a:ea typeface="Euphemia UCAS"/>
                <a:cs typeface="Euphemia UCAS"/>
                <a:sym typeface="Euphemia UCAS"/>
              </a:defRPr>
            </a:pPr>
            <a:r>
              <a:t>Les moyens: </a:t>
            </a:r>
          </a:p>
          <a:p>
            <a:pPr algn="just">
              <a:defRPr sz="2000">
                <a:solidFill>
                  <a:srgbClr val="000000"/>
                </a:solidFill>
                <a:latin typeface="Euphemia UCAS"/>
                <a:ea typeface="Euphemia UCAS"/>
                <a:cs typeface="Euphemia UCAS"/>
                <a:sym typeface="Euphemia UCAS"/>
              </a:defRPr>
            </a:pPr>
            <a:r>
              <a:t>-QCM,</a:t>
            </a:r>
          </a:p>
          <a:p>
            <a:pPr algn="just">
              <a:defRPr sz="2000">
                <a:solidFill>
                  <a:srgbClr val="000000"/>
                </a:solidFill>
                <a:latin typeface="Euphemia UCAS"/>
                <a:ea typeface="Euphemia UCAS"/>
                <a:cs typeface="Euphemia UCAS"/>
                <a:sym typeface="Euphemia UCAS"/>
              </a:defRPr>
            </a:pPr>
            <a:r>
              <a:t>-Test pratiques (la meilleure solution mais la plus chronophage!), </a:t>
            </a:r>
          </a:p>
          <a:p>
            <a:pPr algn="just">
              <a:defRPr sz="2000">
                <a:solidFill>
                  <a:srgbClr val="000000"/>
                </a:solidFill>
                <a:latin typeface="Euphemia UCAS"/>
                <a:ea typeface="Euphemia UCAS"/>
                <a:cs typeface="Euphemia UCAS"/>
                <a:sym typeface="Euphemia UCAS"/>
              </a:defRPr>
            </a:pPr>
            <a:r>
              <a:t>-Résultats antérieurs (compétences déjà vues au cours du cycle),</a:t>
            </a:r>
          </a:p>
          <a:p>
            <a:pPr algn="just">
              <a:defRPr sz="2000">
                <a:solidFill>
                  <a:srgbClr val="000000"/>
                </a:solidFill>
                <a:latin typeface="Euphemia UCAS"/>
                <a:ea typeface="Euphemia UCAS"/>
                <a:cs typeface="Euphemia UCAS"/>
                <a:sym typeface="Euphemia UCAS"/>
              </a:defRPr>
            </a:pPr>
            <a:r>
              <a:t>-…</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37" name="Un exemple de différenciation en SPC" descr="Un exemple de différenciation en SPC"/>
          <p:cNvPicPr>
            <a:picLocks noChangeAspect="0"/>
          </p:cNvPicPr>
          <p:nvPr/>
        </p:nvPicPr>
        <p:blipFill>
          <a:blip r:embed="rId2">
            <a:extLst/>
          </a:blip>
          <a:stretch>
            <a:fillRect/>
          </a:stretch>
        </p:blipFill>
        <p:spPr>
          <a:xfrm>
            <a:off x="319155" y="368300"/>
            <a:ext cx="12366490" cy="1135400"/>
          </a:xfrm>
          <a:prstGeom prst="rect">
            <a:avLst/>
          </a:prstGeom>
          <a:effectLst>
            <a:outerShdw sx="100000" sy="100000" kx="0" ky="0" algn="b" rotWithShape="0" blurRad="190500" dist="8455" dir="5400000">
              <a:srgbClr val="000000"/>
            </a:outerShdw>
          </a:effectLst>
        </p:spPr>
      </p:pic>
      <p:pic>
        <p:nvPicPr>
          <p:cNvPr id="438" name="Image" descr="Image">
            <a:hlinkClick r:id="rId3" invalidUrl="" action="ppaction://hlinksldjump" tgtFrame="" tooltip="" history="1" highlightClick="0" endSnd="0"/>
          </p:cNvPr>
          <p:cNvPicPr>
            <a:picLocks noChangeAspect="1"/>
          </p:cNvPicPr>
          <p:nvPr/>
        </p:nvPicPr>
        <p:blipFill>
          <a:blip r:embed="rId4">
            <a:extLst/>
          </a:blip>
          <a:stretch>
            <a:fillRect/>
          </a:stretch>
        </p:blipFill>
        <p:spPr>
          <a:xfrm>
            <a:off x="388362" y="4417550"/>
            <a:ext cx="2416961" cy="1812721"/>
          </a:xfrm>
          <a:prstGeom prst="rect">
            <a:avLst/>
          </a:prstGeom>
          <a:ln w="25400">
            <a:solidFill>
              <a:schemeClr val="accent5">
                <a:hueOff val="85969"/>
                <a:satOff val="-7811"/>
                <a:lumOff val="-38955"/>
              </a:schemeClr>
            </a:solidFill>
            <a:miter lim="400000"/>
          </a:ln>
        </p:spPr>
      </p:pic>
      <p:pic>
        <p:nvPicPr>
          <p:cNvPr id="439" name="Image" descr="Image">
            <a:hlinkClick r:id="rId5" invalidUrl="" action="ppaction://hlinksldjump" tgtFrame="" tooltip="" history="1" highlightClick="0" endSnd="0"/>
          </p:cNvPr>
          <p:cNvPicPr>
            <a:picLocks noChangeAspect="1"/>
          </p:cNvPicPr>
          <p:nvPr/>
        </p:nvPicPr>
        <p:blipFill>
          <a:blip r:embed="rId6">
            <a:extLst/>
          </a:blip>
          <a:stretch>
            <a:fillRect/>
          </a:stretch>
        </p:blipFill>
        <p:spPr>
          <a:xfrm>
            <a:off x="2842971" y="4417550"/>
            <a:ext cx="2416961" cy="1812721"/>
          </a:xfrm>
          <a:prstGeom prst="rect">
            <a:avLst/>
          </a:prstGeom>
          <a:ln w="25400">
            <a:solidFill>
              <a:schemeClr val="accent5">
                <a:hueOff val="85969"/>
                <a:satOff val="-7811"/>
                <a:lumOff val="-38955"/>
              </a:schemeClr>
            </a:solidFill>
            <a:miter lim="400000"/>
          </a:ln>
        </p:spPr>
      </p:pic>
      <p:pic>
        <p:nvPicPr>
          <p:cNvPr id="440" name="Image" descr="Image">
            <a:hlinkClick r:id="rId7" invalidUrl="" action="ppaction://hlinksldjump" tgtFrame="" tooltip="" history="1" highlightClick="0" endSnd="0"/>
          </p:cNvPr>
          <p:cNvPicPr>
            <a:picLocks noChangeAspect="1"/>
          </p:cNvPicPr>
          <p:nvPr/>
        </p:nvPicPr>
        <p:blipFill>
          <a:blip r:embed="rId8">
            <a:extLst/>
          </a:blip>
          <a:stretch>
            <a:fillRect/>
          </a:stretch>
        </p:blipFill>
        <p:spPr>
          <a:xfrm>
            <a:off x="5297580" y="4417267"/>
            <a:ext cx="2417715" cy="1813287"/>
          </a:xfrm>
          <a:prstGeom prst="rect">
            <a:avLst/>
          </a:prstGeom>
          <a:ln w="25400">
            <a:solidFill>
              <a:schemeClr val="accent5">
                <a:hueOff val="85969"/>
                <a:satOff val="-7811"/>
                <a:lumOff val="-38955"/>
              </a:schemeClr>
            </a:solidFill>
            <a:miter lim="400000"/>
          </a:ln>
        </p:spPr>
      </p:pic>
      <p:pic>
        <p:nvPicPr>
          <p:cNvPr id="441" name="Image" descr="Image">
            <a:hlinkClick r:id="rId9" invalidUrl="" action="ppaction://hlinksldjump" tgtFrame="" tooltip="" history="1" highlightClick="0" endSnd="0"/>
          </p:cNvPr>
          <p:cNvPicPr>
            <a:picLocks noChangeAspect="1"/>
          </p:cNvPicPr>
          <p:nvPr/>
        </p:nvPicPr>
        <p:blipFill>
          <a:blip r:embed="rId10">
            <a:extLst/>
          </a:blip>
          <a:stretch>
            <a:fillRect/>
          </a:stretch>
        </p:blipFill>
        <p:spPr>
          <a:xfrm>
            <a:off x="7752944" y="4418755"/>
            <a:ext cx="2413746" cy="1810310"/>
          </a:xfrm>
          <a:prstGeom prst="rect">
            <a:avLst/>
          </a:prstGeom>
          <a:ln w="25400">
            <a:solidFill>
              <a:schemeClr val="accent5">
                <a:hueOff val="85969"/>
                <a:satOff val="-7811"/>
                <a:lumOff val="-38955"/>
              </a:schemeClr>
            </a:solidFill>
            <a:miter lim="400000"/>
          </a:ln>
        </p:spPr>
      </p:pic>
      <p:pic>
        <p:nvPicPr>
          <p:cNvPr id="442" name="Image" descr="Image">
            <a:hlinkClick r:id="rId11" invalidUrl="" action="ppaction://hlinksldjump" tgtFrame="" tooltip="" history="1" highlightClick="0" endSnd="0"/>
          </p:cNvPr>
          <p:cNvPicPr>
            <a:picLocks noChangeAspect="1"/>
          </p:cNvPicPr>
          <p:nvPr/>
        </p:nvPicPr>
        <p:blipFill>
          <a:blip r:embed="rId12">
            <a:extLst/>
          </a:blip>
          <a:stretch>
            <a:fillRect/>
          </a:stretch>
        </p:blipFill>
        <p:spPr>
          <a:xfrm>
            <a:off x="10207553" y="4420579"/>
            <a:ext cx="2408885" cy="1806663"/>
          </a:xfrm>
          <a:prstGeom prst="rect">
            <a:avLst/>
          </a:prstGeom>
          <a:ln w="25400">
            <a:solidFill>
              <a:schemeClr val="accent5">
                <a:hueOff val="85969"/>
                <a:satOff val="-7811"/>
                <a:lumOff val="-38955"/>
              </a:schemeClr>
            </a:solidFill>
            <a:miter lim="400000"/>
          </a:ln>
        </p:spPr>
      </p:pic>
      <p:sp>
        <p:nvSpPr>
          <p:cNvPr id="443" name="source: académie de Bordeaux"/>
          <p:cNvSpPr txBox="1"/>
          <p:nvPr/>
        </p:nvSpPr>
        <p:spPr>
          <a:xfrm>
            <a:off x="9674598" y="6263536"/>
            <a:ext cx="2933478" cy="3477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500">
                <a:solidFill>
                  <a:srgbClr val="212121"/>
                </a:solidFill>
                <a:latin typeface="Euphemia UCAS"/>
                <a:ea typeface="Euphemia UCAS"/>
                <a:cs typeface="Euphemia UCAS"/>
                <a:sym typeface="Euphemia UCAS"/>
              </a:defRPr>
            </a:pPr>
            <a:r>
              <a:t>source: </a:t>
            </a:r>
            <a:r>
              <a:rPr u="sng">
                <a:hlinkClick r:id="rId13" invalidUrl="" action="" tgtFrame="" tooltip="" history="1" highlightClick="0" endSnd="0"/>
              </a:rPr>
              <a:t>académie de Bordeaux</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 La pédagogie différenciée est une démarche qui cherche à mettre en œuvre un ensemble diversifié de moyens, de procédures d'enseignement et d'apprentissage, afin de permettre à des élèves d'âges, d'aptitudes, de comportements, de savoir-faire hétérogènes mais regroupés dans une même division, d'atteindre, par des voies différentes, des objectifs communs, ou en partie communs. »…"/>
          <p:cNvSpPr txBox="1"/>
          <p:nvPr/>
        </p:nvSpPr>
        <p:spPr>
          <a:xfrm>
            <a:off x="276956" y="3187220"/>
            <a:ext cx="12450888" cy="38615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sz="2800">
                <a:solidFill>
                  <a:srgbClr val="212121"/>
                </a:solidFill>
                <a:latin typeface="Euphemia UCAS"/>
                <a:ea typeface="Euphemia UCAS"/>
                <a:cs typeface="Euphemia UCAS"/>
                <a:sym typeface="Euphemia UCAS"/>
              </a:defRPr>
            </a:pPr>
            <a:r>
              <a:t>« La pédagogie différenciée est une démarche qui cherche à mettre en œuvre un ensemble diversifié de moyens, de procédures d'enseignement et d'apprentissage, afin de permettre à des élèves d'âges, d'aptitudes, de comportements, de savoir-faire hétérogènes mais regroupés dans une même division, d'atteindre, par des voies différentes, des objectifs communs, ou en partie communs. »</a:t>
            </a:r>
          </a:p>
          <a:p>
            <a:pPr algn="just">
              <a:defRPr sz="2800">
                <a:solidFill>
                  <a:srgbClr val="212121"/>
                </a:solidFill>
                <a:latin typeface="Euphemia UCAS"/>
                <a:ea typeface="Euphemia UCAS"/>
                <a:cs typeface="Euphemia UCAS"/>
                <a:sym typeface="Euphemia UCAS"/>
              </a:defRPr>
            </a:pPr>
          </a:p>
          <a:p>
            <a:pPr algn="r">
              <a:defRPr sz="2300">
                <a:solidFill>
                  <a:srgbClr val="212121"/>
                </a:solidFill>
                <a:latin typeface="Euphemia UCAS"/>
                <a:ea typeface="Euphemia UCAS"/>
                <a:cs typeface="Euphemia UCAS"/>
                <a:sym typeface="Euphemia UCAS"/>
              </a:defRPr>
            </a:pPr>
            <a:r>
              <a:t>Henry Raymond, Cahiers Pédagogiques, « Différencier la pédagogie », 1987</a:t>
            </a:r>
          </a:p>
        </p:txBody>
      </p:sp>
      <p:pic>
        <p:nvPicPr>
          <p:cNvPr id="149" name="INTRODUCTION" descr="INTRODUCTION"/>
          <p:cNvPicPr>
            <a:picLocks noChangeAspect="0"/>
          </p:cNvPicPr>
          <p:nvPr/>
        </p:nvPicPr>
        <p:blipFill>
          <a:blip r:embed="rId2">
            <a:extLst/>
          </a:blip>
          <a:stretch>
            <a:fillRect/>
          </a:stretch>
        </p:blipFill>
        <p:spPr>
          <a:xfrm>
            <a:off x="319155" y="368300"/>
            <a:ext cx="12366490" cy="1135400"/>
          </a:xfrm>
          <a:prstGeom prst="rect">
            <a:avLst/>
          </a:prstGeom>
          <a:effectLst>
            <a:outerShdw sx="100000" sy="100000" kx="0" ky="0" algn="b" rotWithShape="0" blurRad="190500" dist="8455" dir="5400000">
              <a:srgbClr val="000000"/>
            </a:outerShdw>
          </a:effectLst>
        </p:spPr>
      </p:pic>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45" name="Un exemple de différenciation en SPC" descr="Un exemple de différenciation en SPC"/>
          <p:cNvPicPr>
            <a:picLocks noChangeAspect="0"/>
          </p:cNvPicPr>
          <p:nvPr/>
        </p:nvPicPr>
        <p:blipFill>
          <a:blip r:embed="rId2">
            <a:extLst/>
          </a:blip>
          <a:stretch>
            <a:fillRect/>
          </a:stretch>
        </p:blipFill>
        <p:spPr>
          <a:xfrm>
            <a:off x="319155" y="368300"/>
            <a:ext cx="12366490" cy="1135400"/>
          </a:xfrm>
          <a:prstGeom prst="rect">
            <a:avLst/>
          </a:prstGeom>
          <a:effectLst>
            <a:outerShdw sx="100000" sy="100000" kx="0" ky="0" algn="b" rotWithShape="0" blurRad="190500" dist="8455" dir="5400000">
              <a:srgbClr val="000000"/>
            </a:outerShdw>
          </a:effectLst>
        </p:spPr>
      </p:pic>
      <p:pic>
        <p:nvPicPr>
          <p:cNvPr id="446" name="Image" descr="Image"/>
          <p:cNvPicPr>
            <a:picLocks noChangeAspect="1"/>
          </p:cNvPicPr>
          <p:nvPr/>
        </p:nvPicPr>
        <p:blipFill>
          <a:blip r:embed="rId3">
            <a:extLst/>
          </a:blip>
          <a:stretch>
            <a:fillRect/>
          </a:stretch>
        </p:blipFill>
        <p:spPr>
          <a:xfrm>
            <a:off x="2842971" y="4417550"/>
            <a:ext cx="2416961" cy="1812721"/>
          </a:xfrm>
          <a:prstGeom prst="rect">
            <a:avLst/>
          </a:prstGeom>
          <a:ln w="25400">
            <a:solidFill>
              <a:schemeClr val="accent5">
                <a:hueOff val="85969"/>
                <a:satOff val="-7811"/>
                <a:lumOff val="-38955"/>
              </a:schemeClr>
            </a:solidFill>
            <a:miter lim="400000"/>
          </a:ln>
        </p:spPr>
      </p:pic>
      <p:pic>
        <p:nvPicPr>
          <p:cNvPr id="447" name="Image" descr="Image"/>
          <p:cNvPicPr>
            <a:picLocks noChangeAspect="1"/>
          </p:cNvPicPr>
          <p:nvPr/>
        </p:nvPicPr>
        <p:blipFill>
          <a:blip r:embed="rId4">
            <a:extLst/>
          </a:blip>
          <a:stretch>
            <a:fillRect/>
          </a:stretch>
        </p:blipFill>
        <p:spPr>
          <a:xfrm>
            <a:off x="5297580" y="4417267"/>
            <a:ext cx="2417715" cy="1813287"/>
          </a:xfrm>
          <a:prstGeom prst="rect">
            <a:avLst/>
          </a:prstGeom>
          <a:ln w="25400">
            <a:solidFill>
              <a:schemeClr val="accent5">
                <a:hueOff val="85969"/>
                <a:satOff val="-7811"/>
                <a:lumOff val="-38955"/>
              </a:schemeClr>
            </a:solidFill>
            <a:miter lim="400000"/>
          </a:ln>
        </p:spPr>
      </p:pic>
      <p:pic>
        <p:nvPicPr>
          <p:cNvPr id="448" name="Image" descr="Image"/>
          <p:cNvPicPr>
            <a:picLocks noChangeAspect="1"/>
          </p:cNvPicPr>
          <p:nvPr/>
        </p:nvPicPr>
        <p:blipFill>
          <a:blip r:embed="rId5">
            <a:extLst/>
          </a:blip>
          <a:stretch>
            <a:fillRect/>
          </a:stretch>
        </p:blipFill>
        <p:spPr>
          <a:xfrm>
            <a:off x="7752944" y="4418755"/>
            <a:ext cx="2413746" cy="1810310"/>
          </a:xfrm>
          <a:prstGeom prst="rect">
            <a:avLst/>
          </a:prstGeom>
          <a:ln w="25400">
            <a:solidFill>
              <a:schemeClr val="accent5">
                <a:hueOff val="85969"/>
                <a:satOff val="-7811"/>
                <a:lumOff val="-38955"/>
              </a:schemeClr>
            </a:solidFill>
            <a:miter lim="400000"/>
          </a:ln>
        </p:spPr>
      </p:pic>
      <p:pic>
        <p:nvPicPr>
          <p:cNvPr id="449" name="Image" descr="Image"/>
          <p:cNvPicPr>
            <a:picLocks noChangeAspect="1"/>
          </p:cNvPicPr>
          <p:nvPr/>
        </p:nvPicPr>
        <p:blipFill>
          <a:blip r:embed="rId6">
            <a:extLst/>
          </a:blip>
          <a:stretch>
            <a:fillRect/>
          </a:stretch>
        </p:blipFill>
        <p:spPr>
          <a:xfrm>
            <a:off x="10207553" y="4420579"/>
            <a:ext cx="2408885" cy="1806663"/>
          </a:xfrm>
          <a:prstGeom prst="rect">
            <a:avLst/>
          </a:prstGeom>
          <a:ln w="25400">
            <a:solidFill>
              <a:schemeClr val="accent5">
                <a:hueOff val="85969"/>
                <a:satOff val="-7811"/>
                <a:lumOff val="-38955"/>
              </a:schemeClr>
            </a:solidFill>
            <a:miter lim="400000"/>
          </a:ln>
        </p:spPr>
      </p:pic>
      <p:pic>
        <p:nvPicPr>
          <p:cNvPr id="450" name="Image" descr="Image">
            <a:hlinkClick r:id="rId7" invalidUrl="" action="ppaction://hlinksldjump" tgtFrame="" tooltip="" history="1" highlightClick="0" endSnd="0"/>
          </p:cNvPr>
          <p:cNvPicPr>
            <a:picLocks noChangeAspect="1"/>
          </p:cNvPicPr>
          <p:nvPr/>
        </p:nvPicPr>
        <p:blipFill>
          <a:blip r:embed="rId8">
            <a:extLst/>
          </a:blip>
          <a:stretch>
            <a:fillRect/>
          </a:stretch>
        </p:blipFill>
        <p:spPr>
          <a:xfrm>
            <a:off x="1422400" y="1714500"/>
            <a:ext cx="10160000" cy="7620000"/>
          </a:xfrm>
          <a:prstGeom prst="rect">
            <a:avLst/>
          </a:prstGeom>
          <a:ln w="25400">
            <a:solidFill>
              <a:schemeClr val="accent5">
                <a:hueOff val="85969"/>
                <a:satOff val="-7811"/>
                <a:lumOff val="-38955"/>
              </a:schemeClr>
            </a:solidFill>
            <a:miter lim="400000"/>
          </a:ln>
        </p:spPr>
      </p:pic>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52" name="Un exemple de différenciation en SPC" descr="Un exemple de différenciation en SPC"/>
          <p:cNvPicPr>
            <a:picLocks noChangeAspect="0"/>
          </p:cNvPicPr>
          <p:nvPr/>
        </p:nvPicPr>
        <p:blipFill>
          <a:blip r:embed="rId2">
            <a:extLst/>
          </a:blip>
          <a:stretch>
            <a:fillRect/>
          </a:stretch>
        </p:blipFill>
        <p:spPr>
          <a:xfrm>
            <a:off x="319155" y="368300"/>
            <a:ext cx="12366490" cy="1135400"/>
          </a:xfrm>
          <a:prstGeom prst="rect">
            <a:avLst/>
          </a:prstGeom>
          <a:effectLst>
            <a:outerShdw sx="100000" sy="100000" kx="0" ky="0" algn="b" rotWithShape="0" blurRad="190500" dist="8455" dir="5400000">
              <a:srgbClr val="000000"/>
            </a:outerShdw>
          </a:effectLst>
        </p:spPr>
      </p:pic>
      <p:pic>
        <p:nvPicPr>
          <p:cNvPr id="453" name="Image" descr="Image"/>
          <p:cNvPicPr>
            <a:picLocks noChangeAspect="1"/>
          </p:cNvPicPr>
          <p:nvPr/>
        </p:nvPicPr>
        <p:blipFill>
          <a:blip r:embed="rId3">
            <a:extLst/>
          </a:blip>
          <a:stretch>
            <a:fillRect/>
          </a:stretch>
        </p:blipFill>
        <p:spPr>
          <a:xfrm>
            <a:off x="388362" y="4417550"/>
            <a:ext cx="2416961" cy="1812721"/>
          </a:xfrm>
          <a:prstGeom prst="rect">
            <a:avLst/>
          </a:prstGeom>
          <a:ln w="25400">
            <a:solidFill>
              <a:schemeClr val="accent5">
                <a:hueOff val="85969"/>
                <a:satOff val="-7811"/>
                <a:lumOff val="-38955"/>
              </a:schemeClr>
            </a:solidFill>
            <a:miter lim="400000"/>
          </a:ln>
        </p:spPr>
      </p:pic>
      <p:pic>
        <p:nvPicPr>
          <p:cNvPr id="454" name="Image" descr="Image"/>
          <p:cNvPicPr>
            <a:picLocks noChangeAspect="1"/>
          </p:cNvPicPr>
          <p:nvPr/>
        </p:nvPicPr>
        <p:blipFill>
          <a:blip r:embed="rId4">
            <a:extLst/>
          </a:blip>
          <a:stretch>
            <a:fillRect/>
          </a:stretch>
        </p:blipFill>
        <p:spPr>
          <a:xfrm>
            <a:off x="5297580" y="4417267"/>
            <a:ext cx="2417715" cy="1813287"/>
          </a:xfrm>
          <a:prstGeom prst="rect">
            <a:avLst/>
          </a:prstGeom>
          <a:ln w="25400">
            <a:solidFill>
              <a:schemeClr val="accent5">
                <a:hueOff val="85969"/>
                <a:satOff val="-7811"/>
                <a:lumOff val="-38955"/>
              </a:schemeClr>
            </a:solidFill>
            <a:miter lim="400000"/>
          </a:ln>
        </p:spPr>
      </p:pic>
      <p:pic>
        <p:nvPicPr>
          <p:cNvPr id="455" name="Image" descr="Image"/>
          <p:cNvPicPr>
            <a:picLocks noChangeAspect="1"/>
          </p:cNvPicPr>
          <p:nvPr/>
        </p:nvPicPr>
        <p:blipFill>
          <a:blip r:embed="rId5">
            <a:extLst/>
          </a:blip>
          <a:stretch>
            <a:fillRect/>
          </a:stretch>
        </p:blipFill>
        <p:spPr>
          <a:xfrm>
            <a:off x="7752944" y="4418755"/>
            <a:ext cx="2413746" cy="1810310"/>
          </a:xfrm>
          <a:prstGeom prst="rect">
            <a:avLst/>
          </a:prstGeom>
          <a:ln w="25400">
            <a:solidFill>
              <a:schemeClr val="accent5">
                <a:hueOff val="85969"/>
                <a:satOff val="-7811"/>
                <a:lumOff val="-38955"/>
              </a:schemeClr>
            </a:solidFill>
            <a:miter lim="400000"/>
          </a:ln>
        </p:spPr>
      </p:pic>
      <p:pic>
        <p:nvPicPr>
          <p:cNvPr id="456" name="Image" descr="Image"/>
          <p:cNvPicPr>
            <a:picLocks noChangeAspect="1"/>
          </p:cNvPicPr>
          <p:nvPr/>
        </p:nvPicPr>
        <p:blipFill>
          <a:blip r:embed="rId6">
            <a:extLst/>
          </a:blip>
          <a:stretch>
            <a:fillRect/>
          </a:stretch>
        </p:blipFill>
        <p:spPr>
          <a:xfrm>
            <a:off x="10207553" y="4420579"/>
            <a:ext cx="2408885" cy="1806663"/>
          </a:xfrm>
          <a:prstGeom prst="rect">
            <a:avLst/>
          </a:prstGeom>
          <a:ln w="25400">
            <a:solidFill>
              <a:schemeClr val="accent5">
                <a:hueOff val="85969"/>
                <a:satOff val="-7811"/>
                <a:lumOff val="-38955"/>
              </a:schemeClr>
            </a:solidFill>
            <a:miter lim="400000"/>
          </a:ln>
        </p:spPr>
      </p:pic>
      <p:pic>
        <p:nvPicPr>
          <p:cNvPr id="457" name="Image" descr="Image">
            <a:hlinkClick r:id="rId7" invalidUrl="" action="ppaction://hlinksldjump" tgtFrame="" tooltip="" history="1" highlightClick="0" endSnd="0"/>
          </p:cNvPr>
          <p:cNvPicPr>
            <a:picLocks noChangeAspect="1"/>
          </p:cNvPicPr>
          <p:nvPr/>
        </p:nvPicPr>
        <p:blipFill>
          <a:blip r:embed="rId8">
            <a:extLst/>
          </a:blip>
          <a:stretch>
            <a:fillRect/>
          </a:stretch>
        </p:blipFill>
        <p:spPr>
          <a:xfrm>
            <a:off x="1422400" y="1714739"/>
            <a:ext cx="10160000" cy="7620001"/>
          </a:xfrm>
          <a:prstGeom prst="rect">
            <a:avLst/>
          </a:prstGeom>
          <a:ln w="25400">
            <a:solidFill>
              <a:schemeClr val="accent5">
                <a:hueOff val="85969"/>
                <a:satOff val="-7811"/>
                <a:lumOff val="-38955"/>
              </a:schemeClr>
            </a:solidFill>
            <a:miter lim="400000"/>
          </a:ln>
        </p:spPr>
      </p:pic>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59" name="Un exemple de différenciation en SPC" descr="Un exemple de différenciation en SPC"/>
          <p:cNvPicPr>
            <a:picLocks noChangeAspect="0"/>
          </p:cNvPicPr>
          <p:nvPr/>
        </p:nvPicPr>
        <p:blipFill>
          <a:blip r:embed="rId2">
            <a:extLst/>
          </a:blip>
          <a:stretch>
            <a:fillRect/>
          </a:stretch>
        </p:blipFill>
        <p:spPr>
          <a:xfrm>
            <a:off x="319155" y="368300"/>
            <a:ext cx="12366490" cy="1135400"/>
          </a:xfrm>
          <a:prstGeom prst="rect">
            <a:avLst/>
          </a:prstGeom>
          <a:effectLst>
            <a:outerShdw sx="100000" sy="100000" kx="0" ky="0" algn="b" rotWithShape="0" blurRad="190500" dist="8455" dir="5400000">
              <a:srgbClr val="000000"/>
            </a:outerShdw>
          </a:effectLst>
        </p:spPr>
      </p:pic>
      <p:pic>
        <p:nvPicPr>
          <p:cNvPr id="460" name="Image" descr="Image"/>
          <p:cNvPicPr>
            <a:picLocks noChangeAspect="1"/>
          </p:cNvPicPr>
          <p:nvPr/>
        </p:nvPicPr>
        <p:blipFill>
          <a:blip r:embed="rId3">
            <a:extLst/>
          </a:blip>
          <a:stretch>
            <a:fillRect/>
          </a:stretch>
        </p:blipFill>
        <p:spPr>
          <a:xfrm>
            <a:off x="388362" y="4417550"/>
            <a:ext cx="2416961" cy="1812721"/>
          </a:xfrm>
          <a:prstGeom prst="rect">
            <a:avLst/>
          </a:prstGeom>
          <a:ln w="25400">
            <a:solidFill>
              <a:schemeClr val="accent5">
                <a:hueOff val="85969"/>
                <a:satOff val="-7811"/>
                <a:lumOff val="-38955"/>
              </a:schemeClr>
            </a:solidFill>
            <a:miter lim="400000"/>
          </a:ln>
        </p:spPr>
      </p:pic>
      <p:pic>
        <p:nvPicPr>
          <p:cNvPr id="461" name="Image" descr="Image"/>
          <p:cNvPicPr>
            <a:picLocks noChangeAspect="1"/>
          </p:cNvPicPr>
          <p:nvPr/>
        </p:nvPicPr>
        <p:blipFill>
          <a:blip r:embed="rId4">
            <a:extLst/>
          </a:blip>
          <a:stretch>
            <a:fillRect/>
          </a:stretch>
        </p:blipFill>
        <p:spPr>
          <a:xfrm>
            <a:off x="2842971" y="4417550"/>
            <a:ext cx="2416961" cy="1812721"/>
          </a:xfrm>
          <a:prstGeom prst="rect">
            <a:avLst/>
          </a:prstGeom>
          <a:ln w="25400">
            <a:solidFill>
              <a:schemeClr val="accent5">
                <a:hueOff val="85969"/>
                <a:satOff val="-7811"/>
                <a:lumOff val="-38955"/>
              </a:schemeClr>
            </a:solidFill>
            <a:miter lim="400000"/>
          </a:ln>
        </p:spPr>
      </p:pic>
      <p:pic>
        <p:nvPicPr>
          <p:cNvPr id="462" name="Image" descr="Image"/>
          <p:cNvPicPr>
            <a:picLocks noChangeAspect="1"/>
          </p:cNvPicPr>
          <p:nvPr/>
        </p:nvPicPr>
        <p:blipFill>
          <a:blip r:embed="rId5">
            <a:extLst/>
          </a:blip>
          <a:stretch>
            <a:fillRect/>
          </a:stretch>
        </p:blipFill>
        <p:spPr>
          <a:xfrm>
            <a:off x="7752944" y="4418755"/>
            <a:ext cx="2413746" cy="1810310"/>
          </a:xfrm>
          <a:prstGeom prst="rect">
            <a:avLst/>
          </a:prstGeom>
          <a:ln w="25400">
            <a:solidFill>
              <a:schemeClr val="accent5">
                <a:hueOff val="85969"/>
                <a:satOff val="-7811"/>
                <a:lumOff val="-38955"/>
              </a:schemeClr>
            </a:solidFill>
            <a:miter lim="400000"/>
          </a:ln>
        </p:spPr>
      </p:pic>
      <p:pic>
        <p:nvPicPr>
          <p:cNvPr id="463" name="Image" descr="Image"/>
          <p:cNvPicPr>
            <a:picLocks noChangeAspect="1"/>
          </p:cNvPicPr>
          <p:nvPr/>
        </p:nvPicPr>
        <p:blipFill>
          <a:blip r:embed="rId6">
            <a:extLst/>
          </a:blip>
          <a:stretch>
            <a:fillRect/>
          </a:stretch>
        </p:blipFill>
        <p:spPr>
          <a:xfrm>
            <a:off x="10207553" y="4420579"/>
            <a:ext cx="2408885" cy="1806663"/>
          </a:xfrm>
          <a:prstGeom prst="rect">
            <a:avLst/>
          </a:prstGeom>
          <a:ln w="25400">
            <a:solidFill>
              <a:schemeClr val="accent5">
                <a:hueOff val="85969"/>
                <a:satOff val="-7811"/>
                <a:lumOff val="-38955"/>
              </a:schemeClr>
            </a:solidFill>
            <a:miter lim="400000"/>
          </a:ln>
        </p:spPr>
      </p:pic>
      <p:pic>
        <p:nvPicPr>
          <p:cNvPr id="464" name="Image" descr="Image">
            <a:hlinkClick r:id="rId7" invalidUrl="" action="ppaction://hlinksldjump" tgtFrame="" tooltip="" history="1" highlightClick="0" endSnd="0"/>
          </p:cNvPr>
          <p:cNvPicPr>
            <a:picLocks noChangeAspect="1"/>
          </p:cNvPicPr>
          <p:nvPr/>
        </p:nvPicPr>
        <p:blipFill>
          <a:blip r:embed="rId8">
            <a:extLst/>
          </a:blip>
          <a:stretch>
            <a:fillRect/>
          </a:stretch>
        </p:blipFill>
        <p:spPr>
          <a:xfrm>
            <a:off x="1422400" y="1714500"/>
            <a:ext cx="10160000" cy="7620001"/>
          </a:xfrm>
          <a:prstGeom prst="rect">
            <a:avLst/>
          </a:prstGeom>
          <a:ln w="25400">
            <a:solidFill>
              <a:schemeClr val="accent5">
                <a:hueOff val="85969"/>
                <a:satOff val="-7811"/>
                <a:lumOff val="-38955"/>
              </a:schemeClr>
            </a:solidFill>
            <a:miter lim="400000"/>
          </a:ln>
        </p:spPr>
      </p:pic>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66" name="Un exemple de différenciation en SPC" descr="Un exemple de différenciation en SPC"/>
          <p:cNvPicPr>
            <a:picLocks noChangeAspect="0"/>
          </p:cNvPicPr>
          <p:nvPr/>
        </p:nvPicPr>
        <p:blipFill>
          <a:blip r:embed="rId2">
            <a:extLst/>
          </a:blip>
          <a:stretch>
            <a:fillRect/>
          </a:stretch>
        </p:blipFill>
        <p:spPr>
          <a:xfrm>
            <a:off x="319155" y="368300"/>
            <a:ext cx="12366490" cy="1135400"/>
          </a:xfrm>
          <a:prstGeom prst="rect">
            <a:avLst/>
          </a:prstGeom>
          <a:effectLst>
            <a:outerShdw sx="100000" sy="100000" kx="0" ky="0" algn="b" rotWithShape="0" blurRad="190500" dist="8455" dir="5400000">
              <a:srgbClr val="000000"/>
            </a:outerShdw>
          </a:effectLst>
        </p:spPr>
      </p:pic>
      <p:pic>
        <p:nvPicPr>
          <p:cNvPr id="467" name="Image" descr="Image"/>
          <p:cNvPicPr>
            <a:picLocks noChangeAspect="1"/>
          </p:cNvPicPr>
          <p:nvPr/>
        </p:nvPicPr>
        <p:blipFill>
          <a:blip r:embed="rId3">
            <a:extLst/>
          </a:blip>
          <a:stretch>
            <a:fillRect/>
          </a:stretch>
        </p:blipFill>
        <p:spPr>
          <a:xfrm>
            <a:off x="388362" y="4417550"/>
            <a:ext cx="2416961" cy="1812721"/>
          </a:xfrm>
          <a:prstGeom prst="rect">
            <a:avLst/>
          </a:prstGeom>
          <a:ln w="25400">
            <a:solidFill>
              <a:schemeClr val="accent5">
                <a:hueOff val="85969"/>
                <a:satOff val="-7811"/>
                <a:lumOff val="-38955"/>
              </a:schemeClr>
            </a:solidFill>
            <a:miter lim="400000"/>
          </a:ln>
        </p:spPr>
      </p:pic>
      <p:pic>
        <p:nvPicPr>
          <p:cNvPr id="468" name="Image" descr="Image"/>
          <p:cNvPicPr>
            <a:picLocks noChangeAspect="1"/>
          </p:cNvPicPr>
          <p:nvPr/>
        </p:nvPicPr>
        <p:blipFill>
          <a:blip r:embed="rId4">
            <a:extLst/>
          </a:blip>
          <a:stretch>
            <a:fillRect/>
          </a:stretch>
        </p:blipFill>
        <p:spPr>
          <a:xfrm>
            <a:off x="2842971" y="4417550"/>
            <a:ext cx="2416961" cy="1812721"/>
          </a:xfrm>
          <a:prstGeom prst="rect">
            <a:avLst/>
          </a:prstGeom>
          <a:ln w="25400">
            <a:solidFill>
              <a:schemeClr val="accent5">
                <a:hueOff val="85969"/>
                <a:satOff val="-7811"/>
                <a:lumOff val="-38955"/>
              </a:schemeClr>
            </a:solidFill>
            <a:miter lim="400000"/>
          </a:ln>
        </p:spPr>
      </p:pic>
      <p:pic>
        <p:nvPicPr>
          <p:cNvPr id="469" name="Image" descr="Image"/>
          <p:cNvPicPr>
            <a:picLocks noChangeAspect="1"/>
          </p:cNvPicPr>
          <p:nvPr/>
        </p:nvPicPr>
        <p:blipFill>
          <a:blip r:embed="rId5">
            <a:extLst/>
          </a:blip>
          <a:stretch>
            <a:fillRect/>
          </a:stretch>
        </p:blipFill>
        <p:spPr>
          <a:xfrm>
            <a:off x="5297580" y="4417267"/>
            <a:ext cx="2417715" cy="1813287"/>
          </a:xfrm>
          <a:prstGeom prst="rect">
            <a:avLst/>
          </a:prstGeom>
          <a:ln w="25400">
            <a:solidFill>
              <a:schemeClr val="accent5">
                <a:hueOff val="85969"/>
                <a:satOff val="-7811"/>
                <a:lumOff val="-38955"/>
              </a:schemeClr>
            </a:solidFill>
            <a:miter lim="400000"/>
          </a:ln>
        </p:spPr>
      </p:pic>
      <p:pic>
        <p:nvPicPr>
          <p:cNvPr id="470" name="Image" descr="Image"/>
          <p:cNvPicPr>
            <a:picLocks noChangeAspect="1"/>
          </p:cNvPicPr>
          <p:nvPr/>
        </p:nvPicPr>
        <p:blipFill>
          <a:blip r:embed="rId6">
            <a:extLst/>
          </a:blip>
          <a:stretch>
            <a:fillRect/>
          </a:stretch>
        </p:blipFill>
        <p:spPr>
          <a:xfrm>
            <a:off x="10207553" y="4420579"/>
            <a:ext cx="2408885" cy="1806663"/>
          </a:xfrm>
          <a:prstGeom prst="rect">
            <a:avLst/>
          </a:prstGeom>
          <a:ln w="25400">
            <a:solidFill>
              <a:schemeClr val="accent5">
                <a:hueOff val="85969"/>
                <a:satOff val="-7811"/>
                <a:lumOff val="-38955"/>
              </a:schemeClr>
            </a:solidFill>
            <a:miter lim="400000"/>
          </a:ln>
        </p:spPr>
      </p:pic>
      <p:pic>
        <p:nvPicPr>
          <p:cNvPr id="471" name="Image" descr="Image">
            <a:hlinkClick r:id="rId7" invalidUrl="" action="ppaction://hlinksldjump" tgtFrame="" tooltip="" history="1" highlightClick="0" endSnd="0"/>
          </p:cNvPr>
          <p:cNvPicPr>
            <a:picLocks noChangeAspect="1"/>
          </p:cNvPicPr>
          <p:nvPr/>
        </p:nvPicPr>
        <p:blipFill>
          <a:blip r:embed="rId8">
            <a:extLst/>
          </a:blip>
          <a:stretch>
            <a:fillRect/>
          </a:stretch>
        </p:blipFill>
        <p:spPr>
          <a:xfrm>
            <a:off x="1422400" y="1714500"/>
            <a:ext cx="10160000" cy="7620000"/>
          </a:xfrm>
          <a:prstGeom prst="rect">
            <a:avLst/>
          </a:prstGeom>
          <a:ln w="25400">
            <a:solidFill>
              <a:schemeClr val="accent5">
                <a:hueOff val="85969"/>
                <a:satOff val="-7811"/>
                <a:lumOff val="-38955"/>
              </a:schemeClr>
            </a:solidFill>
            <a:miter lim="400000"/>
          </a:ln>
        </p:spPr>
      </p:pic>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73" name="Un exemple de différenciation en SPC" descr="Un exemple de différenciation en SPC"/>
          <p:cNvPicPr>
            <a:picLocks noChangeAspect="0"/>
          </p:cNvPicPr>
          <p:nvPr/>
        </p:nvPicPr>
        <p:blipFill>
          <a:blip r:embed="rId2">
            <a:extLst/>
          </a:blip>
          <a:stretch>
            <a:fillRect/>
          </a:stretch>
        </p:blipFill>
        <p:spPr>
          <a:xfrm>
            <a:off x="319155" y="368300"/>
            <a:ext cx="12366490" cy="1135400"/>
          </a:xfrm>
          <a:prstGeom prst="rect">
            <a:avLst/>
          </a:prstGeom>
          <a:effectLst>
            <a:outerShdw sx="100000" sy="100000" kx="0" ky="0" algn="b" rotWithShape="0" blurRad="190500" dist="8455" dir="5400000">
              <a:srgbClr val="000000"/>
            </a:outerShdw>
          </a:effectLst>
        </p:spPr>
      </p:pic>
      <p:pic>
        <p:nvPicPr>
          <p:cNvPr id="474" name="Image" descr="Image"/>
          <p:cNvPicPr>
            <a:picLocks noChangeAspect="1"/>
          </p:cNvPicPr>
          <p:nvPr/>
        </p:nvPicPr>
        <p:blipFill>
          <a:blip r:embed="rId3">
            <a:extLst/>
          </a:blip>
          <a:stretch>
            <a:fillRect/>
          </a:stretch>
        </p:blipFill>
        <p:spPr>
          <a:xfrm>
            <a:off x="388362" y="4417550"/>
            <a:ext cx="2416961" cy="1812721"/>
          </a:xfrm>
          <a:prstGeom prst="rect">
            <a:avLst/>
          </a:prstGeom>
          <a:ln w="12700">
            <a:miter lim="400000"/>
          </a:ln>
        </p:spPr>
      </p:pic>
      <p:pic>
        <p:nvPicPr>
          <p:cNvPr id="475" name="Image" descr="Image"/>
          <p:cNvPicPr>
            <a:picLocks noChangeAspect="1"/>
          </p:cNvPicPr>
          <p:nvPr/>
        </p:nvPicPr>
        <p:blipFill>
          <a:blip r:embed="rId4">
            <a:extLst/>
          </a:blip>
          <a:stretch>
            <a:fillRect/>
          </a:stretch>
        </p:blipFill>
        <p:spPr>
          <a:xfrm>
            <a:off x="2842971" y="4417550"/>
            <a:ext cx="2416961" cy="1812721"/>
          </a:xfrm>
          <a:prstGeom prst="rect">
            <a:avLst/>
          </a:prstGeom>
          <a:ln w="12700">
            <a:miter lim="400000"/>
          </a:ln>
        </p:spPr>
      </p:pic>
      <p:pic>
        <p:nvPicPr>
          <p:cNvPr id="476" name="Image" descr="Image"/>
          <p:cNvPicPr>
            <a:picLocks noChangeAspect="1"/>
          </p:cNvPicPr>
          <p:nvPr/>
        </p:nvPicPr>
        <p:blipFill>
          <a:blip r:embed="rId5">
            <a:extLst/>
          </a:blip>
          <a:stretch>
            <a:fillRect/>
          </a:stretch>
        </p:blipFill>
        <p:spPr>
          <a:xfrm>
            <a:off x="5297580" y="4417267"/>
            <a:ext cx="2417715" cy="1813287"/>
          </a:xfrm>
          <a:prstGeom prst="rect">
            <a:avLst/>
          </a:prstGeom>
          <a:ln w="12700">
            <a:miter lim="400000"/>
          </a:ln>
        </p:spPr>
      </p:pic>
      <p:pic>
        <p:nvPicPr>
          <p:cNvPr id="477" name="Image" descr="Image"/>
          <p:cNvPicPr>
            <a:picLocks noChangeAspect="1"/>
          </p:cNvPicPr>
          <p:nvPr/>
        </p:nvPicPr>
        <p:blipFill>
          <a:blip r:embed="rId6">
            <a:extLst/>
          </a:blip>
          <a:stretch>
            <a:fillRect/>
          </a:stretch>
        </p:blipFill>
        <p:spPr>
          <a:xfrm>
            <a:off x="7752944" y="4418755"/>
            <a:ext cx="2413746" cy="1810310"/>
          </a:xfrm>
          <a:prstGeom prst="rect">
            <a:avLst/>
          </a:prstGeom>
          <a:ln w="12700">
            <a:miter lim="400000"/>
          </a:ln>
        </p:spPr>
      </p:pic>
      <p:pic>
        <p:nvPicPr>
          <p:cNvPr id="478" name="Image" descr="Image"/>
          <p:cNvPicPr>
            <a:picLocks noChangeAspect="1"/>
          </p:cNvPicPr>
          <p:nvPr/>
        </p:nvPicPr>
        <p:blipFill>
          <a:blip r:embed="rId7">
            <a:extLst/>
          </a:blip>
          <a:stretch>
            <a:fillRect/>
          </a:stretch>
        </p:blipFill>
        <p:spPr>
          <a:xfrm>
            <a:off x="1422400" y="1714500"/>
            <a:ext cx="10160000" cy="7620000"/>
          </a:xfrm>
          <a:prstGeom prst="rect">
            <a:avLst/>
          </a:prstGeom>
          <a:ln w="25400">
            <a:solidFill>
              <a:schemeClr val="accent5">
                <a:hueOff val="85969"/>
                <a:satOff val="-7811"/>
                <a:lumOff val="-38955"/>
              </a:schemeClr>
            </a:solidFill>
            <a:miter lim="400000"/>
          </a:ln>
        </p:spPr>
      </p:pic>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80" name="Un exemple de différenciation en technologie" descr="Un exemple de différenciation en technologie"/>
          <p:cNvPicPr>
            <a:picLocks noChangeAspect="0"/>
          </p:cNvPicPr>
          <p:nvPr/>
        </p:nvPicPr>
        <p:blipFill>
          <a:blip r:embed="rId2">
            <a:extLst/>
          </a:blip>
          <a:stretch>
            <a:fillRect/>
          </a:stretch>
        </p:blipFill>
        <p:spPr>
          <a:xfrm>
            <a:off x="319155" y="368300"/>
            <a:ext cx="12366490" cy="1135400"/>
          </a:xfrm>
          <a:prstGeom prst="rect">
            <a:avLst/>
          </a:prstGeom>
          <a:effectLst>
            <a:outerShdw sx="100000" sy="100000" kx="0" ky="0" algn="b" rotWithShape="0" blurRad="190500" dist="8455" dir="5400000">
              <a:srgbClr val="000000"/>
            </a:outerShdw>
          </a:effectLst>
        </p:spPr>
      </p:pic>
      <p:grpSp>
        <p:nvGrpSpPr>
          <p:cNvPr id="483" name="Différenciation de l’organisation"/>
          <p:cNvGrpSpPr/>
          <p:nvPr/>
        </p:nvGrpSpPr>
        <p:grpSpPr>
          <a:xfrm rot="16200000">
            <a:off x="-3221374" y="5068210"/>
            <a:ext cx="8010867" cy="849071"/>
            <a:chOff x="0" y="0"/>
            <a:chExt cx="8010866" cy="849069"/>
          </a:xfrm>
        </p:grpSpPr>
        <p:sp>
          <p:nvSpPr>
            <p:cNvPr id="482" name="Différenciation de l’organisation"/>
            <p:cNvSpPr/>
            <p:nvPr/>
          </p:nvSpPr>
          <p:spPr>
            <a:xfrm>
              <a:off x="25399" y="25400"/>
              <a:ext cx="7960068" cy="747470"/>
            </a:xfrm>
            <a:prstGeom prst="rect">
              <a:avLst/>
            </a:prstGeom>
            <a:blipFill rotWithShape="1">
              <a:blip r:embed="rId3"/>
              <a:srcRect l="0" t="0" r="0" b="0"/>
              <a:tile tx="0" ty="0" sx="100000" sy="100000" flip="none" algn="tl"/>
            </a:blipFill>
            <a:ln>
              <a:noFill/>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a:solidFill>
                    <a:srgbClr val="FFFFFF"/>
                  </a:solidFill>
                  <a:latin typeface="Euphemia UCAS"/>
                  <a:ea typeface="Euphemia UCAS"/>
                  <a:cs typeface="Euphemia UCAS"/>
                  <a:sym typeface="Euphemia UCAS"/>
                </a:defRPr>
              </a:lvl1pPr>
            </a:lstStyle>
            <a:p>
              <a:pPr/>
              <a:r>
                <a:t>Différenciation de l’organisation</a:t>
              </a:r>
            </a:p>
          </p:txBody>
        </p:sp>
        <p:pic>
          <p:nvPicPr>
            <p:cNvPr id="481" name="Différenciation de l’organisation" descr="Différenciation de l’organisation"/>
            <p:cNvPicPr>
              <a:picLocks noChangeAspect="0"/>
            </p:cNvPicPr>
            <p:nvPr/>
          </p:nvPicPr>
          <p:blipFill>
            <a:blip r:embed="rId4">
              <a:extLst/>
            </a:blip>
            <a:stretch>
              <a:fillRect/>
            </a:stretch>
          </p:blipFill>
          <p:spPr>
            <a:xfrm>
              <a:off x="-1" y="0"/>
              <a:ext cx="8010868" cy="849070"/>
            </a:xfrm>
            <a:prstGeom prst="rect">
              <a:avLst/>
            </a:prstGeom>
            <a:effectLst/>
          </p:spPr>
        </p:pic>
      </p:grpSp>
      <p:pic>
        <p:nvPicPr>
          <p:cNvPr id="484" name="Image" descr="Image"/>
          <p:cNvPicPr>
            <a:picLocks noChangeAspect="1"/>
          </p:cNvPicPr>
          <p:nvPr/>
        </p:nvPicPr>
        <p:blipFill>
          <a:blip r:embed="rId5">
            <a:extLst/>
          </a:blip>
          <a:stretch>
            <a:fillRect/>
          </a:stretch>
        </p:blipFill>
        <p:spPr>
          <a:xfrm>
            <a:off x="3887783" y="1596007"/>
            <a:ext cx="5510579" cy="7793477"/>
          </a:xfrm>
          <a:prstGeom prst="rect">
            <a:avLst/>
          </a:prstGeom>
          <a:ln w="12700">
            <a:miter lim="400000"/>
          </a:ln>
        </p:spPr>
      </p:pic>
      <p:pic>
        <p:nvPicPr>
          <p:cNvPr id="485" name="Image" descr="Image"/>
          <p:cNvPicPr>
            <a:picLocks noChangeAspect="1"/>
          </p:cNvPicPr>
          <p:nvPr/>
        </p:nvPicPr>
        <p:blipFill>
          <a:blip r:embed="rId5">
            <a:extLst/>
          </a:blip>
          <a:srcRect l="0" t="71570" r="0" b="16789"/>
          <a:stretch>
            <a:fillRect/>
          </a:stretch>
        </p:blipFill>
        <p:spPr>
          <a:xfrm>
            <a:off x="1697216" y="6667879"/>
            <a:ext cx="9891614" cy="162838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20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485"/>
                                        </p:tgtEl>
                                        <p:attrNameLst>
                                          <p:attrName>style.visibility</p:attrName>
                                        </p:attrNameLst>
                                      </p:cBhvr>
                                      <p:to>
                                        <p:strVal val="visible"/>
                                      </p:to>
                                    </p:set>
                                    <p:anim calcmode="lin" valueType="num">
                                      <p:cBhvr>
                                        <p:cTn id="7" dur="2500" fill="hold"/>
                                        <p:tgtEl>
                                          <p:spTgt spid="485"/>
                                        </p:tgtEl>
                                        <p:attrNameLst>
                                          <p:attrName>ppt_w</p:attrName>
                                        </p:attrNameLst>
                                      </p:cBhvr>
                                      <p:tavLst>
                                        <p:tav tm="0">
                                          <p:val>
                                            <p:fltVal val="0"/>
                                          </p:val>
                                        </p:tav>
                                        <p:tav tm="100000">
                                          <p:val>
                                            <p:strVal val="#ppt_w"/>
                                          </p:val>
                                        </p:tav>
                                      </p:tavLst>
                                    </p:anim>
                                    <p:anim calcmode="lin" valueType="num">
                                      <p:cBhvr>
                                        <p:cTn id="8" dur="2500" fill="hold"/>
                                        <p:tgtEl>
                                          <p:spTgt spid="485"/>
                                        </p:tgtEl>
                                        <p:attrNameLst>
                                          <p:attrName>ppt_h</p:attrName>
                                        </p:attrNameLst>
                                      </p:cBhvr>
                                      <p:tavLst>
                                        <p:tav tm="0">
                                          <p:val>
                                            <p:fltVal val="0"/>
                                          </p:val>
                                        </p:tav>
                                        <p:tav tm="100000">
                                          <p:val>
                                            <p:strVal val="#ppt_h"/>
                                          </p:val>
                                        </p:tav>
                                      </p:tavLst>
                                    </p:anim>
                                  </p:childTnLst>
                                </p:cTn>
                              </p:par>
                            </p:childTnLst>
                          </p:cTn>
                        </p:par>
                        <p:par>
                          <p:cTn id="9" fill="hold">
                            <p:stCondLst>
                              <p:cond delay="0"/>
                            </p:stCondLst>
                            <p:childTnLst>
                              <p:par>
                                <p:cTn id="10" presetClass="path" nodeType="afterEffect" presetSubtype="0" presetID="-1" grpId="2" accel="50000" decel="50000" fill="hold">
                                  <p:stCondLst>
                                    <p:cond delay="0"/>
                                  </p:stCondLst>
                                  <p:childTnLst>
                                    <p:animMotion path="M 0.000000 0.000000 L 0.000034 -0.198597" origin="layout" pathEditMode="relative">
                                      <p:cBhvr>
                                        <p:cTn id="11" dur="1000" fill="hold"/>
                                        <p:tgtEl>
                                          <p:spTgt spid="485"/>
                                        </p:tgtEl>
                                        <p:attrNameLst>
                                          <p:attrName>ppt_x</p:attrName>
                                          <p:attrName>ppt_y</p:attrName>
                                        </p:attrNameLst>
                                      </p:cBhvr>
                                    </p:animMotion>
                                  </p:childTnLst>
                                </p:cTn>
                              </p:par>
                            </p:childTnLst>
                          </p:cTn>
                        </p:par>
                        <p:par>
                          <p:cTn id="12" fill="hold">
                            <p:stCondLst>
                              <p:cond delay="1000"/>
                            </p:stCondLst>
                            <p:childTnLst>
                              <p:par>
                                <p:cTn id="13" presetClass="exit" nodeType="afterEffect" presetID="9" grpId="3" fill="hold">
                                  <p:stCondLst>
                                    <p:cond delay="0"/>
                                  </p:stCondLst>
                                  <p:iterate type="el" backwards="0">
                                    <p:tmAbs val="0"/>
                                  </p:iterate>
                                  <p:childTnLst>
                                    <p:animEffect filter="dissolve" transition="out">
                                      <p:cBhvr>
                                        <p:cTn id="14" dur="1000" fill="hold"/>
                                        <p:tgtEl>
                                          <p:spTgt spid="484"/>
                                        </p:tgtEl>
                                      </p:cBhvr>
                                    </p:animEffect>
                                    <p:set>
                                      <p:cBhvr>
                                        <p:cTn id="15" fill="hold">
                                          <p:stCondLst>
                                            <p:cond delay="999"/>
                                          </p:stCondLst>
                                        </p:cTn>
                                        <p:tgtEl>
                                          <p:spTgt spid="48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85" grpId="1"/>
      <p:bldP build="whole" bldLvl="1" animBg="1" rev="0" advAuto="0" spid="484" grpId="3"/>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87" name="Un exemple de différenciation en technologie" descr="Un exemple de différenciation en technologie"/>
          <p:cNvPicPr>
            <a:picLocks noChangeAspect="0"/>
          </p:cNvPicPr>
          <p:nvPr/>
        </p:nvPicPr>
        <p:blipFill>
          <a:blip r:embed="rId2">
            <a:extLst/>
          </a:blip>
          <a:stretch>
            <a:fillRect/>
          </a:stretch>
        </p:blipFill>
        <p:spPr>
          <a:xfrm>
            <a:off x="319155" y="368300"/>
            <a:ext cx="12366490" cy="1135400"/>
          </a:xfrm>
          <a:prstGeom prst="rect">
            <a:avLst/>
          </a:prstGeom>
          <a:effectLst>
            <a:outerShdw sx="100000" sy="100000" kx="0" ky="0" algn="b" rotWithShape="0" blurRad="190500" dist="8455" dir="5400000">
              <a:srgbClr val="000000"/>
            </a:outerShdw>
          </a:effectLst>
        </p:spPr>
      </p:pic>
      <p:grpSp>
        <p:nvGrpSpPr>
          <p:cNvPr id="490" name="Différenciation de l’organisation"/>
          <p:cNvGrpSpPr/>
          <p:nvPr/>
        </p:nvGrpSpPr>
        <p:grpSpPr>
          <a:xfrm rot="16200000">
            <a:off x="-3221374" y="5068210"/>
            <a:ext cx="8010867" cy="849071"/>
            <a:chOff x="0" y="0"/>
            <a:chExt cx="8010866" cy="849069"/>
          </a:xfrm>
        </p:grpSpPr>
        <p:sp>
          <p:nvSpPr>
            <p:cNvPr id="489" name="Différenciation de l’organisation"/>
            <p:cNvSpPr/>
            <p:nvPr/>
          </p:nvSpPr>
          <p:spPr>
            <a:xfrm>
              <a:off x="25399" y="25400"/>
              <a:ext cx="7960068" cy="747470"/>
            </a:xfrm>
            <a:prstGeom prst="rect">
              <a:avLst/>
            </a:prstGeom>
            <a:blipFill rotWithShape="1">
              <a:blip r:embed="rId3"/>
              <a:srcRect l="0" t="0" r="0" b="0"/>
              <a:tile tx="0" ty="0" sx="100000" sy="100000" flip="none" algn="tl"/>
            </a:blipFill>
            <a:ln>
              <a:noFill/>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a:solidFill>
                    <a:srgbClr val="FFFFFF"/>
                  </a:solidFill>
                  <a:latin typeface="Euphemia UCAS"/>
                  <a:ea typeface="Euphemia UCAS"/>
                  <a:cs typeface="Euphemia UCAS"/>
                  <a:sym typeface="Euphemia UCAS"/>
                </a:defRPr>
              </a:lvl1pPr>
            </a:lstStyle>
            <a:p>
              <a:pPr/>
              <a:r>
                <a:t>Différenciation de l’organisation</a:t>
              </a:r>
            </a:p>
          </p:txBody>
        </p:sp>
        <p:pic>
          <p:nvPicPr>
            <p:cNvPr id="488" name="Différenciation de l’organisation" descr="Différenciation de l’organisation"/>
            <p:cNvPicPr>
              <a:picLocks noChangeAspect="0"/>
            </p:cNvPicPr>
            <p:nvPr/>
          </p:nvPicPr>
          <p:blipFill>
            <a:blip r:embed="rId4">
              <a:extLst/>
            </a:blip>
            <a:stretch>
              <a:fillRect/>
            </a:stretch>
          </p:blipFill>
          <p:spPr>
            <a:xfrm>
              <a:off x="-1" y="0"/>
              <a:ext cx="8010868" cy="849070"/>
            </a:xfrm>
            <a:prstGeom prst="rect">
              <a:avLst/>
            </a:prstGeom>
            <a:effectLst/>
          </p:spPr>
        </p:pic>
      </p:grpSp>
      <p:grpSp>
        <p:nvGrpSpPr>
          <p:cNvPr id="501" name="Groupe"/>
          <p:cNvGrpSpPr/>
          <p:nvPr/>
        </p:nvGrpSpPr>
        <p:grpSpPr>
          <a:xfrm>
            <a:off x="1193427" y="2226059"/>
            <a:ext cx="5753373" cy="6558661"/>
            <a:chOff x="30738" y="24678"/>
            <a:chExt cx="5753372" cy="6558660"/>
          </a:xfrm>
        </p:grpSpPr>
        <p:sp>
          <p:nvSpPr>
            <p:cNvPr id="491" name="Quel est selon vous le fonctionnement de ces lampes ?"/>
            <p:cNvSpPr txBox="1"/>
            <p:nvPr/>
          </p:nvSpPr>
          <p:spPr>
            <a:xfrm>
              <a:off x="30738" y="2175274"/>
              <a:ext cx="5287533" cy="374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just" defTabSz="457200">
                <a:defRPr b="1" sz="1200">
                  <a:solidFill>
                    <a:srgbClr val="000000"/>
                  </a:solidFill>
                  <a:latin typeface="Euphemia UCAS"/>
                  <a:ea typeface="Euphemia UCAS"/>
                  <a:cs typeface="Euphemia UCAS"/>
                  <a:sym typeface="Euphemia UCAS"/>
                </a:defRPr>
              </a:lvl1pPr>
            </a:lstStyle>
            <a:p>
              <a:pPr/>
              <a:r>
                <a:t>Quel est selon vous le fonctionnement de ces lampes ?</a:t>
              </a:r>
            </a:p>
          </p:txBody>
        </p:sp>
        <p:grpSp>
          <p:nvGrpSpPr>
            <p:cNvPr id="500" name="Groupe"/>
            <p:cNvGrpSpPr/>
            <p:nvPr/>
          </p:nvGrpSpPr>
          <p:grpSpPr>
            <a:xfrm>
              <a:off x="32782" y="24678"/>
              <a:ext cx="5751329" cy="6558662"/>
              <a:chOff x="32782" y="24678"/>
              <a:chExt cx="5751328" cy="6558660"/>
            </a:xfrm>
          </p:grpSpPr>
          <p:graphicFrame>
            <p:nvGraphicFramePr>
              <p:cNvPr id="492" name="Tableau"/>
              <p:cNvGraphicFramePr/>
              <p:nvPr/>
            </p:nvGraphicFramePr>
            <p:xfrm>
              <a:off x="32782" y="756954"/>
              <a:ext cx="5746462" cy="74612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55046"/>
                    <a:gridCol w="2581668"/>
                    <a:gridCol w="2597045"/>
                  </a:tblGrid>
                  <a:tr h="271995">
                    <a:tc gridSpan="2">
                      <a:txBody>
                        <a:bodyPr/>
                        <a:lstStyle/>
                        <a:p>
                          <a:pPr defTabSz="457200">
                            <a:lnSpc>
                              <a:spcPct val="70000"/>
                            </a:lnSpc>
                            <a:defRPr sz="1800">
                              <a:solidFill>
                                <a:srgbClr val="000000"/>
                              </a:solidFill>
                            </a:defRPr>
                          </a:pPr>
                          <a:r>
                            <a:rPr b="1" sz="1000">
                              <a:latin typeface="Euphemia UCAS"/>
                              <a:ea typeface="Euphemia UCAS"/>
                              <a:cs typeface="Euphemia UCAS"/>
                              <a:sym typeface="Euphemia UCAS"/>
                            </a:rPr>
                            <a:t>Compétences développées en activités</a:t>
                          </a:r>
                        </a:p>
                      </a:txBody>
                      <a:tcPr marL="50800" marR="50800" marT="50800" marB="50800" anchor="ctr" anchorCtr="0" horzOverflow="overflow">
                        <a:lnL w="12700">
                          <a:solidFill>
                            <a:srgbClr val="000000"/>
                          </a:solidFill>
                          <a:miter lim="400000"/>
                        </a:lnL>
                        <a:lnR>
                          <a:solidFill>
                            <a:srgbClr val="000000"/>
                          </a:solidFill>
                          <a:miter lim="400000"/>
                        </a:lnR>
                        <a:lnT w="12700">
                          <a:solidFill>
                            <a:srgbClr val="000000"/>
                          </a:solidFill>
                          <a:miter lim="400000"/>
                        </a:lnT>
                        <a:lnB>
                          <a:solidFill>
                            <a:srgbClr val="000000"/>
                          </a:solidFill>
                          <a:miter lim="400000"/>
                        </a:lnB>
                        <a:solidFill>
                          <a:srgbClr val="EBEBEB"/>
                        </a:solidFill>
                      </a:tcPr>
                    </a:tc>
                    <a:tc hMerge="1">
                      <a:tcPr/>
                    </a:tc>
                    <a:tc>
                      <a:txBody>
                        <a:bodyPr/>
                        <a:lstStyle/>
                        <a:p>
                          <a:pPr defTabSz="457200">
                            <a:lnSpc>
                              <a:spcPct val="70000"/>
                            </a:lnSpc>
                            <a:defRPr sz="1800">
                              <a:solidFill>
                                <a:srgbClr val="000000"/>
                              </a:solidFill>
                            </a:defRPr>
                          </a:pPr>
                          <a:r>
                            <a:rPr b="1" sz="1000">
                              <a:latin typeface="Euphemia UCAS"/>
                              <a:ea typeface="Euphemia UCAS"/>
                              <a:cs typeface="Euphemia UCAS"/>
                              <a:sym typeface="Euphemia UCAS"/>
                            </a:rPr>
                            <a:t>Connaissances associées</a:t>
                          </a:r>
                        </a:p>
                      </a:txBody>
                      <a:tcPr marL="50800" marR="50800" marT="50800" marB="50800" anchor="ctr" anchorCtr="0" horzOverflow="overflow">
                        <a:lnL>
                          <a:solidFill>
                            <a:srgbClr val="000000"/>
                          </a:solidFill>
                          <a:miter lim="400000"/>
                        </a:lnL>
                        <a:lnR w="12700">
                          <a:solidFill>
                            <a:srgbClr val="000000"/>
                          </a:solidFill>
                          <a:miter lim="400000"/>
                        </a:lnR>
                        <a:lnT w="12700">
                          <a:solidFill>
                            <a:srgbClr val="000000"/>
                          </a:solidFill>
                          <a:miter lim="400000"/>
                        </a:lnT>
                        <a:lnB>
                          <a:solidFill>
                            <a:srgbClr val="000000"/>
                          </a:solidFill>
                          <a:miter lim="400000"/>
                        </a:lnB>
                        <a:solidFill>
                          <a:srgbClr val="EBEBEB"/>
                        </a:solidFill>
                      </a:tcPr>
                    </a:tc>
                  </a:tr>
                  <a:tr h="461427">
                    <a:tc>
                      <a:txBody>
                        <a:bodyPr/>
                        <a:lstStyle/>
                        <a:p>
                          <a:pPr defTabSz="457200">
                            <a:lnSpc>
                              <a:spcPct val="70000"/>
                            </a:lnSpc>
                            <a:defRPr sz="1800">
                              <a:solidFill>
                                <a:srgbClr val="000000"/>
                              </a:solidFill>
                            </a:defRPr>
                          </a:pPr>
                          <a:r>
                            <a:rPr b="1" sz="1000">
                              <a:latin typeface="Euphemia UCAS"/>
                              <a:ea typeface="Euphemia UCAS"/>
                              <a:cs typeface="Euphemia UCAS"/>
                              <a:sym typeface="Euphemia UCAS"/>
                            </a:rPr>
                            <a:t>CT 4.1</a:t>
                          </a:r>
                        </a:p>
                      </a:txBody>
                      <a:tcPr marL="50800" marR="50800" marT="50800" marB="50800" anchor="ctr" anchorCtr="0" horzOverflow="overflow">
                        <a:lnL w="12700">
                          <a:solidFill>
                            <a:srgbClr val="000000"/>
                          </a:solidFill>
                          <a:miter lim="400000"/>
                        </a:lnL>
                        <a:lnR>
                          <a:solidFill>
                            <a:srgbClr val="000000"/>
                          </a:solidFill>
                          <a:miter lim="400000"/>
                        </a:lnR>
                        <a:lnT>
                          <a:solidFill>
                            <a:srgbClr val="000000"/>
                          </a:solidFill>
                          <a:miter lim="400000"/>
                        </a:lnT>
                        <a:lnB w="12700">
                          <a:solidFill>
                            <a:srgbClr val="000000"/>
                          </a:solidFill>
                          <a:miter lim="400000"/>
                        </a:lnB>
                        <a:solidFill>
                          <a:srgbClr val="EBEBEB"/>
                        </a:solidFill>
                      </a:tcPr>
                    </a:tc>
                    <a:tc>
                      <a:txBody>
                        <a:bodyPr/>
                        <a:lstStyle/>
                        <a:p>
                          <a:pPr algn="l" defTabSz="457200">
                            <a:spcBef>
                              <a:spcPts val="100"/>
                            </a:spcBef>
                            <a:defRPr sz="1800">
                              <a:solidFill>
                                <a:srgbClr val="000000"/>
                              </a:solidFill>
                            </a:defRPr>
                          </a:pPr>
                          <a:r>
                            <a:rPr sz="900">
                              <a:latin typeface="Euphemia UCAS"/>
                              <a:ea typeface="Euphemia UCAS"/>
                              <a:cs typeface="Euphemia UCAS"/>
                              <a:sym typeface="Euphemia UCAS"/>
                            </a:rPr>
                            <a:t>Décrire, en utilisant les outils et langages de descriptions adaptés, la structure et le comportement des objets. </a:t>
                          </a:r>
                        </a:p>
                      </a:txBody>
                      <a:tcPr marL="63500" marR="63500" marT="0" marB="0" anchor="ctr" anchorCtr="0" horzOverflow="overflow">
                        <a:lnL>
                          <a:solidFill>
                            <a:srgbClr val="000000"/>
                          </a:solidFill>
                          <a:miter lim="400000"/>
                        </a:lnL>
                        <a:lnR>
                          <a:solidFill>
                            <a:srgbClr val="000000"/>
                          </a:solidFill>
                          <a:miter lim="400000"/>
                        </a:lnR>
                        <a:lnT>
                          <a:solidFill>
                            <a:srgbClr val="000000"/>
                          </a:solidFill>
                          <a:miter lim="400000"/>
                        </a:lnT>
                        <a:lnB w="12700">
                          <a:solidFill>
                            <a:srgbClr val="000000"/>
                          </a:solidFill>
                          <a:miter lim="400000"/>
                        </a:lnB>
                        <a:solidFill>
                          <a:srgbClr val="EBEBEB"/>
                        </a:solidFill>
                      </a:tcPr>
                    </a:tc>
                    <a:tc>
                      <a:txBody>
                        <a:bodyPr/>
                        <a:lstStyle/>
                        <a:p>
                          <a:pPr algn="l" defTabSz="457200">
                            <a:spcBef>
                              <a:spcPts val="100"/>
                            </a:spcBef>
                            <a:defRPr sz="800">
                              <a:solidFill>
                                <a:srgbClr val="000000"/>
                              </a:solidFill>
                              <a:latin typeface="Euphemia UCAS"/>
                              <a:ea typeface="Euphemia UCAS"/>
                              <a:cs typeface="Euphemia UCAS"/>
                              <a:sym typeface="Euphemia UCAS"/>
                            </a:defRPr>
                          </a:pPr>
                          <a:r>
                            <a:rPr strike="sngStrike"/>
                            <a:t>Outils numériques de présentation. Charte graphique.</a:t>
                          </a:r>
                          <a:br/>
                          <a:r>
                            <a:t>Outil de description de fonctionnement, d’une structure et d’un comportement.</a:t>
                          </a:r>
                        </a:p>
                      </a:txBody>
                      <a:tcPr marL="50800" marR="50800" marT="50800" marB="50800" anchor="t" anchorCtr="0" horzOverflow="overflow">
                        <a:lnL>
                          <a:solidFill>
                            <a:srgbClr val="000000"/>
                          </a:solidFill>
                          <a:miter lim="400000"/>
                        </a:lnL>
                        <a:lnR w="12700">
                          <a:solidFill>
                            <a:srgbClr val="000000"/>
                          </a:solidFill>
                          <a:miter lim="400000"/>
                        </a:lnR>
                        <a:lnT>
                          <a:solidFill>
                            <a:srgbClr val="000000"/>
                          </a:solidFill>
                          <a:miter lim="400000"/>
                        </a:lnT>
                        <a:lnB w="12700">
                          <a:solidFill>
                            <a:srgbClr val="000000"/>
                          </a:solidFill>
                          <a:miter lim="400000"/>
                        </a:lnB>
                        <a:solidFill>
                          <a:srgbClr val="EBEBEB"/>
                        </a:solidFill>
                      </a:tcPr>
                    </a:tc>
                  </a:tr>
                </a:tbl>
              </a:graphicData>
            </a:graphic>
          </p:graphicFrame>
          <p:sp>
            <p:nvSpPr>
              <p:cNvPr id="493" name="Votre société qui conçoit des lampes solaires et des lampes dynamo vous demande d’analyser le fonctionnement des lampes d’une société concurrente."/>
              <p:cNvSpPr txBox="1"/>
              <p:nvPr/>
            </p:nvSpPr>
            <p:spPr>
              <a:xfrm>
                <a:off x="41579" y="1513683"/>
                <a:ext cx="4438241" cy="8490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just" defTabSz="457200">
                  <a:defRPr b="1" sz="1200">
                    <a:solidFill>
                      <a:srgbClr val="000000"/>
                    </a:solidFill>
                    <a:latin typeface="Euphemia UCAS"/>
                    <a:ea typeface="Euphemia UCAS"/>
                    <a:cs typeface="Euphemia UCAS"/>
                    <a:sym typeface="Euphemia UCAS"/>
                  </a:defRPr>
                </a:lvl1pPr>
              </a:lstStyle>
              <a:p>
                <a:pPr/>
                <a:r>
                  <a:t>Votre société qui conçoit des lampes solaires et des lampes dynamo vous demande d’analyser le fonctionnement des lampes d’une société concurrente.</a:t>
                </a:r>
              </a:p>
            </p:txBody>
          </p:sp>
          <p:sp>
            <p:nvSpPr>
              <p:cNvPr id="494" name="Hypothèses fonctionnement lampe solaire :…"/>
              <p:cNvSpPr/>
              <p:nvPr/>
            </p:nvSpPr>
            <p:spPr>
              <a:xfrm>
                <a:off x="85995" y="2619318"/>
                <a:ext cx="5633360" cy="1504077"/>
              </a:xfrm>
              <a:prstGeom prst="roundRect">
                <a:avLst>
                  <a:gd name="adj" fmla="val 4400"/>
                </a:avLst>
              </a:prstGeom>
              <a:noFill/>
              <a:ln w="12700" cap="flat">
                <a:solidFill>
                  <a:srgbClr val="53585F">
                    <a:alpha val="71000"/>
                  </a:srgbClr>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p>
                <a:pPr algn="l" defTabSz="457200">
                  <a:defRPr sz="1200">
                    <a:solidFill>
                      <a:srgbClr val="000000"/>
                    </a:solidFill>
                    <a:latin typeface="Helvetica Light"/>
                    <a:ea typeface="Helvetica Light"/>
                    <a:cs typeface="Helvetica Light"/>
                    <a:sym typeface="Helvetica Light"/>
                  </a:defRPr>
                </a:pPr>
                <a:r>
                  <a:rPr>
                    <a:latin typeface="Euphemia UCAS"/>
                    <a:ea typeface="Euphemia UCAS"/>
                    <a:cs typeface="Euphemia UCAS"/>
                    <a:sym typeface="Euphemia UCAS"/>
                  </a:rPr>
                  <a:t>Hypothèses fonctionnement </a:t>
                </a:r>
                <a:r>
                  <a:rPr b="1">
                    <a:latin typeface="Euphemia UCAS"/>
                    <a:ea typeface="Euphemia UCAS"/>
                    <a:cs typeface="Euphemia UCAS"/>
                    <a:sym typeface="Euphemia UCAS"/>
                  </a:rPr>
                  <a:t>l</a:t>
                </a:r>
                <a:r>
                  <a:rPr b="1">
                    <a:latin typeface="Helvetica"/>
                    <a:ea typeface="Helvetica"/>
                    <a:cs typeface="Helvetica"/>
                    <a:sym typeface="Helvetica"/>
                  </a:rPr>
                  <a:t>ampe solaire</a:t>
                </a:r>
                <a:r>
                  <a:t> :</a:t>
                </a:r>
              </a:p>
              <a:p>
                <a:pPr algn="l" defTabSz="457200">
                  <a:defRPr sz="1200">
                    <a:solidFill>
                      <a:srgbClr val="000000"/>
                    </a:solidFill>
                    <a:latin typeface="Helvetica Light"/>
                    <a:ea typeface="Helvetica Light"/>
                    <a:cs typeface="Helvetica Light"/>
                    <a:sym typeface="Helvetica Light"/>
                  </a:defRPr>
                </a:pPr>
              </a:p>
              <a:p>
                <a:pPr algn="l" defTabSz="457200">
                  <a:defRPr sz="1200">
                    <a:solidFill>
                      <a:srgbClr val="000000"/>
                    </a:solidFill>
                    <a:latin typeface="Helvetica Light"/>
                    <a:ea typeface="Helvetica Light"/>
                    <a:cs typeface="Helvetica Light"/>
                    <a:sym typeface="Helvetica Light"/>
                  </a:defRPr>
                </a:pPr>
              </a:p>
              <a:p>
                <a:pPr algn="l" defTabSz="457200">
                  <a:defRPr sz="1200">
                    <a:solidFill>
                      <a:srgbClr val="000000"/>
                    </a:solidFill>
                    <a:latin typeface="Helvetica Light"/>
                    <a:ea typeface="Helvetica Light"/>
                    <a:cs typeface="Helvetica Light"/>
                    <a:sym typeface="Helvetica Light"/>
                  </a:defRPr>
                </a:pPr>
              </a:p>
              <a:p>
                <a:pPr algn="l" defTabSz="457200">
                  <a:defRPr sz="1200">
                    <a:solidFill>
                      <a:srgbClr val="000000"/>
                    </a:solidFill>
                    <a:latin typeface="Helvetica Light"/>
                    <a:ea typeface="Helvetica Light"/>
                    <a:cs typeface="Helvetica Light"/>
                    <a:sym typeface="Helvetica Light"/>
                  </a:defRPr>
                </a:pPr>
                <a:r>
                  <a:rPr>
                    <a:latin typeface="Euphemia UCAS"/>
                    <a:ea typeface="Euphemia UCAS"/>
                    <a:cs typeface="Euphemia UCAS"/>
                    <a:sym typeface="Euphemia UCAS"/>
                  </a:rPr>
                  <a:t>Hypothèses fonctionnement </a:t>
                </a:r>
                <a:r>
                  <a:rPr b="1">
                    <a:latin typeface="Euphemia UCAS"/>
                    <a:ea typeface="Euphemia UCAS"/>
                    <a:cs typeface="Euphemia UCAS"/>
                    <a:sym typeface="Euphemia UCAS"/>
                  </a:rPr>
                  <a:t>l</a:t>
                </a:r>
                <a:r>
                  <a:rPr b="1">
                    <a:latin typeface="Helvetica"/>
                    <a:ea typeface="Helvetica"/>
                    <a:cs typeface="Helvetica"/>
                    <a:sym typeface="Helvetica"/>
                  </a:rPr>
                  <a:t>ampe dynamo</a:t>
                </a:r>
                <a:r>
                  <a:t> :</a:t>
                </a:r>
              </a:p>
            </p:txBody>
          </p:sp>
          <p:sp>
            <p:nvSpPr>
              <p:cNvPr id="495" name="Travail demandé:…"/>
              <p:cNvSpPr txBox="1"/>
              <p:nvPr/>
            </p:nvSpPr>
            <p:spPr>
              <a:xfrm>
                <a:off x="53670" y="4138515"/>
                <a:ext cx="5645700" cy="23048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p>
                <a:pPr algn="just" defTabSz="457200">
                  <a:defRPr b="1" sz="1100" u="sng">
                    <a:solidFill>
                      <a:srgbClr val="404040"/>
                    </a:solidFill>
                    <a:latin typeface="Euphemia UCAS"/>
                    <a:ea typeface="Euphemia UCAS"/>
                    <a:cs typeface="Euphemia UCAS"/>
                    <a:sym typeface="Euphemia UCAS"/>
                  </a:defRPr>
                </a:pPr>
                <a:r>
                  <a:t>Travail demandé:</a:t>
                </a:r>
              </a:p>
              <a:p>
                <a:pPr algn="just" defTabSz="457200">
                  <a:defRPr b="1" sz="1100">
                    <a:solidFill>
                      <a:srgbClr val="404040"/>
                    </a:solidFill>
                    <a:latin typeface="Euphemia UCAS"/>
                    <a:ea typeface="Euphemia UCAS"/>
                    <a:cs typeface="Euphemia UCAS"/>
                    <a:sym typeface="Euphemia UCAS"/>
                  </a:defRPr>
                </a:pPr>
                <a:r>
                  <a:t>En observant, manipulant, démontant et remontant les objets, tu vas devoir comprendre le fonctionnement des 2 types de lampe.</a:t>
                </a:r>
              </a:p>
            </p:txBody>
          </p:sp>
          <p:sp>
            <p:nvSpPr>
              <p:cNvPr id="496" name="Fonctionnement des lampes :"/>
              <p:cNvSpPr/>
              <p:nvPr/>
            </p:nvSpPr>
            <p:spPr>
              <a:xfrm>
                <a:off x="85995" y="4871830"/>
                <a:ext cx="5633360" cy="1711510"/>
              </a:xfrm>
              <a:prstGeom prst="roundRect">
                <a:avLst>
                  <a:gd name="adj" fmla="val 3867"/>
                </a:avLst>
              </a:prstGeom>
              <a:noFill/>
              <a:ln w="12700" cap="flat">
                <a:solidFill>
                  <a:srgbClr val="53585F">
                    <a:alpha val="71000"/>
                  </a:srgbClr>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l" defTabSz="457200">
                  <a:defRPr sz="1200">
                    <a:solidFill>
                      <a:srgbClr val="000000"/>
                    </a:solidFill>
                    <a:latin typeface="Euphemia UCAS"/>
                    <a:ea typeface="Euphemia UCAS"/>
                    <a:cs typeface="Euphemia UCAS"/>
                    <a:sym typeface="Euphemia UCAS"/>
                  </a:defRPr>
                </a:lvl1pPr>
              </a:lstStyle>
              <a:p>
                <a:pPr/>
                <a:r>
                  <a:t>Fonctionnement des lampes :</a:t>
                </a:r>
              </a:p>
            </p:txBody>
          </p:sp>
          <p:pic>
            <p:nvPicPr>
              <p:cNvPr id="497" name="Image" descr="Image"/>
              <p:cNvPicPr>
                <a:picLocks noChangeAspect="1"/>
              </p:cNvPicPr>
              <p:nvPr/>
            </p:nvPicPr>
            <p:blipFill>
              <a:blip r:embed="rId5">
                <a:extLst/>
              </a:blip>
              <a:srcRect l="4411" t="2530" r="7508" b="0"/>
              <a:stretch>
                <a:fillRect/>
              </a:stretch>
            </p:blipFill>
            <p:spPr>
              <a:xfrm>
                <a:off x="4647249" y="1601781"/>
                <a:ext cx="323187" cy="705267"/>
              </a:xfrm>
              <a:custGeom>
                <a:avLst/>
                <a:gdLst/>
                <a:ahLst/>
                <a:cxnLst>
                  <a:cxn ang="0">
                    <a:pos x="wd2" y="hd2"/>
                  </a:cxn>
                  <a:cxn ang="5400000">
                    <a:pos x="wd2" y="hd2"/>
                  </a:cxn>
                  <a:cxn ang="10800000">
                    <a:pos x="wd2" y="hd2"/>
                  </a:cxn>
                  <a:cxn ang="16200000">
                    <a:pos x="wd2" y="hd2"/>
                  </a:cxn>
                </a:cxnLst>
                <a:rect l="0" t="0" r="r" b="b"/>
                <a:pathLst>
                  <a:path w="21508" h="21570" fill="norm" stroke="1" extrusionOk="0">
                    <a:moveTo>
                      <a:pt x="11516" y="12"/>
                    </a:moveTo>
                    <a:cubicBezTo>
                      <a:pt x="10317" y="-17"/>
                      <a:pt x="9118" y="8"/>
                      <a:pt x="8003" y="97"/>
                    </a:cubicBezTo>
                    <a:cubicBezTo>
                      <a:pt x="5071" y="330"/>
                      <a:pt x="2325" y="884"/>
                      <a:pt x="977" y="1517"/>
                    </a:cubicBezTo>
                    <a:cubicBezTo>
                      <a:pt x="183" y="1890"/>
                      <a:pt x="0" y="2139"/>
                      <a:pt x="0" y="2767"/>
                    </a:cubicBezTo>
                    <a:cubicBezTo>
                      <a:pt x="0" y="3618"/>
                      <a:pt x="262" y="3785"/>
                      <a:pt x="2773" y="4599"/>
                    </a:cubicBezTo>
                    <a:cubicBezTo>
                      <a:pt x="4802" y="5258"/>
                      <a:pt x="5275" y="5648"/>
                      <a:pt x="5520" y="6893"/>
                    </a:cubicBezTo>
                    <a:cubicBezTo>
                      <a:pt x="5695" y="7781"/>
                      <a:pt x="5623" y="8019"/>
                      <a:pt x="5018" y="8398"/>
                    </a:cubicBezTo>
                    <a:cubicBezTo>
                      <a:pt x="4445" y="8757"/>
                      <a:pt x="4312" y="9050"/>
                      <a:pt x="4411" y="9843"/>
                    </a:cubicBezTo>
                    <a:cubicBezTo>
                      <a:pt x="4565" y="11073"/>
                      <a:pt x="5010" y="11459"/>
                      <a:pt x="6656" y="11821"/>
                    </a:cubicBezTo>
                    <a:cubicBezTo>
                      <a:pt x="7366" y="11977"/>
                      <a:pt x="8010" y="12199"/>
                      <a:pt x="8082" y="12306"/>
                    </a:cubicBezTo>
                    <a:cubicBezTo>
                      <a:pt x="8154" y="12414"/>
                      <a:pt x="8283" y="13686"/>
                      <a:pt x="8373" y="15134"/>
                    </a:cubicBezTo>
                    <a:lnTo>
                      <a:pt x="8531" y="17768"/>
                    </a:lnTo>
                    <a:lnTo>
                      <a:pt x="7343" y="18023"/>
                    </a:lnTo>
                    <a:cubicBezTo>
                      <a:pt x="4232" y="18710"/>
                      <a:pt x="5098" y="20853"/>
                      <a:pt x="8610" y="21178"/>
                    </a:cubicBezTo>
                    <a:cubicBezTo>
                      <a:pt x="9220" y="21235"/>
                      <a:pt x="9798" y="21341"/>
                      <a:pt x="9905" y="21421"/>
                    </a:cubicBezTo>
                    <a:cubicBezTo>
                      <a:pt x="10066" y="21542"/>
                      <a:pt x="10492" y="21583"/>
                      <a:pt x="11067" y="21567"/>
                    </a:cubicBezTo>
                    <a:cubicBezTo>
                      <a:pt x="12790" y="21517"/>
                      <a:pt x="15803" y="20948"/>
                      <a:pt x="16666" y="20377"/>
                    </a:cubicBezTo>
                    <a:cubicBezTo>
                      <a:pt x="17710" y="19687"/>
                      <a:pt x="17408" y="18928"/>
                      <a:pt x="15795" y="18217"/>
                    </a:cubicBezTo>
                    <a:lnTo>
                      <a:pt x="14342" y="17586"/>
                    </a:lnTo>
                    <a:lnTo>
                      <a:pt x="14131" y="14928"/>
                    </a:lnTo>
                    <a:lnTo>
                      <a:pt x="13893" y="12270"/>
                    </a:lnTo>
                    <a:lnTo>
                      <a:pt x="15214" y="11906"/>
                    </a:lnTo>
                    <a:cubicBezTo>
                      <a:pt x="15943" y="11707"/>
                      <a:pt x="16773" y="11339"/>
                      <a:pt x="17062" y="11080"/>
                    </a:cubicBezTo>
                    <a:cubicBezTo>
                      <a:pt x="17746" y="10468"/>
                      <a:pt x="17729" y="8774"/>
                      <a:pt x="17036" y="8350"/>
                    </a:cubicBezTo>
                    <a:cubicBezTo>
                      <a:pt x="16685" y="8135"/>
                      <a:pt x="16508" y="7626"/>
                      <a:pt x="16508" y="6821"/>
                    </a:cubicBezTo>
                    <a:cubicBezTo>
                      <a:pt x="16508" y="5636"/>
                      <a:pt x="16544" y="5594"/>
                      <a:pt x="17908" y="4976"/>
                    </a:cubicBezTo>
                    <a:cubicBezTo>
                      <a:pt x="18673" y="4629"/>
                      <a:pt x="19741" y="4192"/>
                      <a:pt x="20285" y="4005"/>
                    </a:cubicBezTo>
                    <a:cubicBezTo>
                      <a:pt x="21070" y="3734"/>
                      <a:pt x="21311" y="3496"/>
                      <a:pt x="21447" y="2840"/>
                    </a:cubicBezTo>
                    <a:cubicBezTo>
                      <a:pt x="21600" y="2101"/>
                      <a:pt x="21518" y="1971"/>
                      <a:pt x="20602" y="1541"/>
                    </a:cubicBezTo>
                    <a:cubicBezTo>
                      <a:pt x="18772" y="683"/>
                      <a:pt x="15111" y="98"/>
                      <a:pt x="11516" y="12"/>
                    </a:cubicBezTo>
                    <a:close/>
                  </a:path>
                </a:pathLst>
              </a:custGeom>
              <a:ln w="12700" cap="flat">
                <a:noFill/>
                <a:miter lim="400000"/>
              </a:ln>
              <a:effectLst/>
            </p:spPr>
          </p:pic>
          <p:pic>
            <p:nvPicPr>
              <p:cNvPr id="498" name="Image" descr="Image"/>
              <p:cNvPicPr>
                <a:picLocks noChangeAspect="1"/>
              </p:cNvPicPr>
              <p:nvPr/>
            </p:nvPicPr>
            <p:blipFill>
              <a:blip r:embed="rId6">
                <a:extLst/>
              </a:blip>
              <a:srcRect l="6380" t="14672" r="4368" b="32954"/>
              <a:stretch>
                <a:fillRect/>
              </a:stretch>
            </p:blipFill>
            <p:spPr>
              <a:xfrm>
                <a:off x="5012917" y="1749772"/>
                <a:ext cx="729163" cy="427879"/>
              </a:xfrm>
              <a:custGeom>
                <a:avLst/>
                <a:gdLst/>
                <a:ahLst/>
                <a:cxnLst>
                  <a:cxn ang="0">
                    <a:pos x="wd2" y="hd2"/>
                  </a:cxn>
                  <a:cxn ang="5400000">
                    <a:pos x="wd2" y="hd2"/>
                  </a:cxn>
                  <a:cxn ang="10800000">
                    <a:pos x="wd2" y="hd2"/>
                  </a:cxn>
                  <a:cxn ang="16200000">
                    <a:pos x="wd2" y="hd2"/>
                  </a:cxn>
                </a:cxnLst>
                <a:rect l="0" t="0" r="r" b="b"/>
                <a:pathLst>
                  <a:path w="21441" h="21424" fill="norm" stroke="1" extrusionOk="0">
                    <a:moveTo>
                      <a:pt x="14296" y="0"/>
                    </a:moveTo>
                    <a:cubicBezTo>
                      <a:pt x="13434" y="-3"/>
                      <a:pt x="11190" y="1443"/>
                      <a:pt x="8507" y="3716"/>
                    </a:cubicBezTo>
                    <a:cubicBezTo>
                      <a:pt x="7555" y="4523"/>
                      <a:pt x="6676" y="5187"/>
                      <a:pt x="6559" y="5187"/>
                    </a:cubicBezTo>
                    <a:cubicBezTo>
                      <a:pt x="6441" y="5187"/>
                      <a:pt x="5963" y="5626"/>
                      <a:pt x="5497" y="6160"/>
                    </a:cubicBezTo>
                    <a:cubicBezTo>
                      <a:pt x="5030" y="6695"/>
                      <a:pt x="4451" y="7192"/>
                      <a:pt x="4213" y="7273"/>
                    </a:cubicBezTo>
                    <a:cubicBezTo>
                      <a:pt x="3639" y="7469"/>
                      <a:pt x="1211" y="11327"/>
                      <a:pt x="537" y="13115"/>
                    </a:cubicBezTo>
                    <a:cubicBezTo>
                      <a:pt x="103" y="14267"/>
                      <a:pt x="0" y="14809"/>
                      <a:pt x="0" y="15977"/>
                    </a:cubicBezTo>
                    <a:cubicBezTo>
                      <a:pt x="0" y="17174"/>
                      <a:pt x="83" y="17599"/>
                      <a:pt x="490" y="18461"/>
                    </a:cubicBezTo>
                    <a:cubicBezTo>
                      <a:pt x="1068" y="19686"/>
                      <a:pt x="2067" y="20698"/>
                      <a:pt x="3186" y="21183"/>
                    </a:cubicBezTo>
                    <a:cubicBezTo>
                      <a:pt x="4140" y="21597"/>
                      <a:pt x="5475" y="21469"/>
                      <a:pt x="6477" y="20865"/>
                    </a:cubicBezTo>
                    <a:cubicBezTo>
                      <a:pt x="6872" y="20627"/>
                      <a:pt x="8257" y="20244"/>
                      <a:pt x="9558" y="20031"/>
                    </a:cubicBezTo>
                    <a:cubicBezTo>
                      <a:pt x="13045" y="19459"/>
                      <a:pt x="20190" y="17524"/>
                      <a:pt x="20632" y="17030"/>
                    </a:cubicBezTo>
                    <a:cubicBezTo>
                      <a:pt x="21197" y="16401"/>
                      <a:pt x="21600" y="14392"/>
                      <a:pt x="21379" y="13314"/>
                    </a:cubicBezTo>
                    <a:cubicBezTo>
                      <a:pt x="21204" y="12459"/>
                      <a:pt x="20496" y="10673"/>
                      <a:pt x="20177" y="10294"/>
                    </a:cubicBezTo>
                    <a:cubicBezTo>
                      <a:pt x="20085" y="10183"/>
                      <a:pt x="19665" y="10097"/>
                      <a:pt x="19244" y="10095"/>
                    </a:cubicBezTo>
                    <a:cubicBezTo>
                      <a:pt x="18385" y="10090"/>
                      <a:pt x="18372" y="10099"/>
                      <a:pt x="18088" y="12519"/>
                    </a:cubicBezTo>
                    <a:lnTo>
                      <a:pt x="17913" y="14049"/>
                    </a:lnTo>
                    <a:lnTo>
                      <a:pt x="15521" y="14188"/>
                    </a:lnTo>
                    <a:cubicBezTo>
                      <a:pt x="14203" y="14273"/>
                      <a:pt x="13059" y="14267"/>
                      <a:pt x="12989" y="14169"/>
                    </a:cubicBezTo>
                    <a:cubicBezTo>
                      <a:pt x="12838" y="13956"/>
                      <a:pt x="15544" y="10453"/>
                      <a:pt x="16700" y="9360"/>
                    </a:cubicBezTo>
                    <a:cubicBezTo>
                      <a:pt x="17553" y="8553"/>
                      <a:pt x="18007" y="7253"/>
                      <a:pt x="18007" y="5624"/>
                    </a:cubicBezTo>
                    <a:cubicBezTo>
                      <a:pt x="18007" y="3215"/>
                      <a:pt x="15885" y="5"/>
                      <a:pt x="14296" y="0"/>
                    </a:cubicBezTo>
                    <a:close/>
                  </a:path>
                </a:pathLst>
              </a:custGeom>
              <a:ln w="12700" cap="flat">
                <a:noFill/>
                <a:miter lim="400000"/>
              </a:ln>
              <a:effectLst/>
            </p:spPr>
          </p:pic>
          <p:graphicFrame>
            <p:nvGraphicFramePr>
              <p:cNvPr id="499" name="Tableau"/>
              <p:cNvGraphicFramePr/>
              <p:nvPr/>
            </p:nvGraphicFramePr>
            <p:xfrm>
              <a:off x="37650" y="24678"/>
              <a:ext cx="5746461" cy="69376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455968"/>
                    <a:gridCol w="3515975"/>
                    <a:gridCol w="761816"/>
                  </a:tblGrid>
                  <a:tr h="350707">
                    <a:tc rowSpan="2">
                      <a:txBody>
                        <a:bodyPr/>
                        <a:lstStyle/>
                        <a:p>
                          <a:pPr defTabSz="457200">
                            <a:defRPr b="1" sz="1400">
                              <a:solidFill>
                                <a:srgbClr val="000000"/>
                              </a:solidFill>
                              <a:latin typeface="Euphemia UCAS"/>
                              <a:ea typeface="Euphemia UCAS"/>
                              <a:cs typeface="Euphemia UCAS"/>
                              <a:sym typeface="Euphemia UCAS"/>
                            </a:defRPr>
                          </a:pPr>
                          <a:r>
                            <a:t>Séquence 12</a:t>
                          </a:r>
                        </a:p>
                        <a:p>
                          <a:pPr defTabSz="457200">
                            <a:lnSpc>
                              <a:spcPts val="2900"/>
                            </a:lnSpc>
                            <a:spcBef>
                              <a:spcPts val="1200"/>
                            </a:spcBef>
                            <a:defRPr b="1" sz="1000">
                              <a:solidFill>
                                <a:srgbClr val="000000"/>
                              </a:solidFill>
                              <a:latin typeface="Times"/>
                              <a:ea typeface="Times"/>
                              <a:cs typeface="Times"/>
                              <a:sym typeface="Times"/>
                            </a:defRPr>
                          </a:pPr>
                          <a:r>
                            <a:rPr b="0" i="1" sz="900">
                              <a:latin typeface="Euphemia UCAS"/>
                              <a:ea typeface="Euphemia UCAS"/>
                              <a:cs typeface="Euphemia UCAS"/>
                              <a:sym typeface="Euphemia UCAS"/>
                            </a:rPr>
                            <a:t>Comment produire et stocker de l'énergie électrique ?</a:t>
                          </a:r>
                          <a:r>
                            <a:t> </a:t>
                          </a:r>
                        </a:p>
                      </a:txBody>
                      <a:tcPr marL="50800" marR="50800" marT="50800" marB="50800" anchor="t" anchorCtr="0" horzOverflow="overflow">
                        <a:lnL w="12700">
                          <a:solidFill>
                            <a:srgbClr val="000000"/>
                          </a:solidFill>
                          <a:miter lim="400000"/>
                        </a:lnL>
                        <a:lnR>
                          <a:solidFill>
                            <a:srgbClr val="000000"/>
                          </a:solidFill>
                          <a:miter lim="400000"/>
                        </a:lnR>
                        <a:lnT w="12700">
                          <a:solidFill>
                            <a:srgbClr val="000000"/>
                          </a:solidFill>
                          <a:miter lim="400000"/>
                        </a:lnT>
                        <a:lnB w="12700">
                          <a:solidFill>
                            <a:srgbClr val="000000"/>
                          </a:solidFill>
                          <a:miter lim="400000"/>
                        </a:lnB>
                        <a:solidFill>
                          <a:schemeClr val="accent4">
                            <a:hueOff val="-56568"/>
                            <a:satOff val="8701"/>
                            <a:lumOff val="14763"/>
                          </a:schemeClr>
                        </a:solidFill>
                      </a:tcPr>
                    </a:tc>
                    <a:tc>
                      <a:txBody>
                        <a:bodyPr/>
                        <a:lstStyle/>
                        <a:p>
                          <a:pPr defTabSz="457200">
                            <a:defRPr sz="1800">
                              <a:solidFill>
                                <a:srgbClr val="000000"/>
                              </a:solidFill>
                            </a:defRPr>
                          </a:pPr>
                          <a:r>
                            <a:rPr>
                              <a:latin typeface="Euphemia UCAS"/>
                              <a:ea typeface="Euphemia UCAS"/>
                              <a:cs typeface="Euphemia UCAS"/>
                              <a:sym typeface="Euphemia UCAS"/>
                            </a:rPr>
                            <a:t>ACTIVITE N°1</a:t>
                          </a:r>
                        </a:p>
                      </a:txBody>
                      <a:tcPr marL="50800" marR="50800" marT="50800" marB="50800" anchor="ctr" anchorCtr="0" horzOverflow="overflow">
                        <a:lnL>
                          <a:solidFill>
                            <a:srgbClr val="000000"/>
                          </a:solidFill>
                          <a:miter lim="400000"/>
                        </a:lnL>
                        <a:lnR>
                          <a:solidFill>
                            <a:srgbClr val="000000"/>
                          </a:solidFill>
                          <a:miter lim="400000"/>
                        </a:lnR>
                        <a:lnT w="12700">
                          <a:solidFill>
                            <a:srgbClr val="000000"/>
                          </a:solidFill>
                          <a:miter lim="400000"/>
                        </a:lnT>
                        <a:lnB>
                          <a:solidFill>
                            <a:srgbClr val="000000"/>
                          </a:solidFill>
                          <a:miter lim="400000"/>
                        </a:lnB>
                        <a:solidFill>
                          <a:schemeClr val="accent3">
                            <a:hueOff val="-39720"/>
                            <a:satOff val="14110"/>
                            <a:lumOff val="14093"/>
                          </a:schemeClr>
                        </a:solidFill>
                      </a:tcPr>
                    </a:tc>
                    <a:tc rowSpan="2">
                      <a:txBody>
                        <a:bodyPr/>
                        <a:lstStyle/>
                        <a:p>
                          <a:pPr defTabSz="457200">
                            <a:defRPr sz="1400">
                              <a:solidFill>
                                <a:srgbClr val="000000"/>
                              </a:solidFill>
                              <a:latin typeface="Euphemia UCAS"/>
                              <a:ea typeface="Euphemia UCAS"/>
                              <a:cs typeface="Euphemia UCAS"/>
                              <a:sym typeface="Euphemia UCAS"/>
                            </a:defRPr>
                          </a:pPr>
                          <a:r>
                            <a:t>Cycle 4</a:t>
                          </a:r>
                        </a:p>
                        <a:p>
                          <a:pPr defTabSz="457200">
                            <a:defRPr sz="500">
                              <a:solidFill>
                                <a:srgbClr val="000000"/>
                              </a:solidFill>
                              <a:latin typeface="Euphemia UCAS"/>
                              <a:ea typeface="Euphemia UCAS"/>
                              <a:cs typeface="Euphemia UCAS"/>
                              <a:sym typeface="Euphemia UCAS"/>
                            </a:defRPr>
                          </a:pPr>
                        </a:p>
                        <a:p>
                          <a:pPr defTabSz="457200">
                            <a:defRPr b="1" sz="1800">
                              <a:solidFill>
                                <a:srgbClr val="000000"/>
                              </a:solidFill>
                              <a:latin typeface="Euphemia UCAS"/>
                              <a:ea typeface="Euphemia UCAS"/>
                              <a:cs typeface="Euphemia UCAS"/>
                              <a:sym typeface="Euphemia UCAS"/>
                            </a:defRPr>
                          </a:pPr>
                          <a:r>
                            <a:t>4ème</a:t>
                          </a:r>
                        </a:p>
                      </a:txBody>
                      <a:tcPr marL="50800" marR="50800" marT="50800" marB="50800" anchor="ctr" anchorCtr="0" horzOverflow="overflow">
                        <a:lnL>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hueOff val="-56568"/>
                            <a:satOff val="8701"/>
                            <a:lumOff val="14763"/>
                          </a:schemeClr>
                        </a:solidFill>
                      </a:tcPr>
                    </a:tc>
                  </a:tr>
                  <a:tr h="330356">
                    <a:tc vMerge="1">
                      <a:tcPr/>
                    </a:tc>
                    <a:tc>
                      <a:txBody>
                        <a:bodyPr/>
                        <a:lstStyle/>
                        <a:p>
                          <a:pPr defTabSz="457200">
                            <a:defRPr sz="1800">
                              <a:solidFill>
                                <a:srgbClr val="000000"/>
                              </a:solidFill>
                            </a:defRPr>
                          </a:pPr>
                          <a:r>
                            <a:rPr sz="1100">
                              <a:latin typeface="Euphemia UCAS"/>
                              <a:ea typeface="Euphemia UCAS"/>
                              <a:cs typeface="Euphemia UCAS"/>
                              <a:sym typeface="Euphemia UCAS"/>
                            </a:rPr>
                            <a:t>Produire, distribuer et convertir une énergie</a:t>
                          </a:r>
                        </a:p>
                      </a:txBody>
                      <a:tcPr marL="50800" marR="50800" marT="50800" marB="50800" anchor="ctr" anchorCtr="0" horzOverflow="overflow">
                        <a:lnL>
                          <a:solidFill>
                            <a:srgbClr val="000000"/>
                          </a:solidFill>
                          <a:miter lim="400000"/>
                        </a:lnL>
                        <a:lnR>
                          <a:solidFill>
                            <a:srgbClr val="000000"/>
                          </a:solidFill>
                          <a:miter lim="400000"/>
                        </a:lnR>
                        <a:lnT>
                          <a:solidFill>
                            <a:srgbClr val="000000"/>
                          </a:solidFill>
                          <a:miter lim="400000"/>
                        </a:lnT>
                        <a:lnB w="12700">
                          <a:solidFill>
                            <a:srgbClr val="000000"/>
                          </a:solidFill>
                          <a:miter lim="400000"/>
                        </a:lnB>
                        <a:solidFill>
                          <a:srgbClr val="EFEFEF"/>
                        </a:solidFill>
                      </a:tcPr>
                    </a:tc>
                    <a:tc vMerge="1">
                      <a:tcPr/>
                    </a:tc>
                  </a:tr>
                </a:tbl>
              </a:graphicData>
            </a:graphic>
          </p:graphicFrame>
        </p:grpSp>
      </p:grpSp>
      <p:sp>
        <p:nvSpPr>
          <p:cNvPr id="502" name="Quel est selon vous le fonctionnement de ces lampes ?"/>
          <p:cNvSpPr txBox="1"/>
          <p:nvPr/>
        </p:nvSpPr>
        <p:spPr>
          <a:xfrm>
            <a:off x="6949093" y="4552096"/>
            <a:ext cx="5334843" cy="3778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algn="just" defTabSz="457200">
              <a:defRPr b="1" sz="1200">
                <a:solidFill>
                  <a:srgbClr val="000000"/>
                </a:solidFill>
                <a:latin typeface="Euphemia UCAS"/>
                <a:ea typeface="Euphemia UCAS"/>
                <a:cs typeface="Euphemia UCAS"/>
                <a:sym typeface="Euphemia UCAS"/>
              </a:defRPr>
            </a:lvl1pPr>
          </a:lstStyle>
          <a:p>
            <a:pPr/>
            <a:r>
              <a:t>Quel est selon vous le fonctionnement de ces lampes ?</a:t>
            </a:r>
          </a:p>
        </p:txBody>
      </p:sp>
      <p:sp>
        <p:nvSpPr>
          <p:cNvPr id="503" name="Votre société qui conçoit des lampes solaires et des lampes dynamo vous demande d’analyser le fonctionnement de ses lampes puis d’en modifier le fonctionnement en le simulant numériquement."/>
          <p:cNvSpPr txBox="1"/>
          <p:nvPr/>
        </p:nvSpPr>
        <p:spPr>
          <a:xfrm>
            <a:off x="6939056" y="3759924"/>
            <a:ext cx="4477952" cy="85669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algn="just" defTabSz="457200">
              <a:defRPr b="1" sz="1200">
                <a:solidFill>
                  <a:srgbClr val="000000"/>
                </a:solidFill>
                <a:latin typeface="Euphemia UCAS"/>
                <a:ea typeface="Euphemia UCAS"/>
                <a:cs typeface="Euphemia UCAS"/>
                <a:sym typeface="Euphemia UCAS"/>
              </a:defRPr>
            </a:lvl1pPr>
          </a:lstStyle>
          <a:p>
            <a:pPr/>
            <a:r>
              <a:t>Votre société qui conçoit des lampes solaires et des lampes dynamo vous demande d’analyser le fonctionnement de ses lampes puis d’en modifier le fonctionnement en le simulant numériquement.</a:t>
            </a:r>
          </a:p>
        </p:txBody>
      </p:sp>
      <p:sp>
        <p:nvSpPr>
          <p:cNvPr id="504" name="Hypothèses fonctionnement lampe solaire :…"/>
          <p:cNvSpPr/>
          <p:nvPr/>
        </p:nvSpPr>
        <p:spPr>
          <a:xfrm>
            <a:off x="7025820" y="4882621"/>
            <a:ext cx="5683764" cy="1287253"/>
          </a:xfrm>
          <a:prstGeom prst="roundRect">
            <a:avLst>
              <a:gd name="adj" fmla="val 5187"/>
            </a:avLst>
          </a:prstGeom>
          <a:ln w="12700">
            <a:solidFill>
              <a:srgbClr val="53585F">
                <a:alpha val="71000"/>
              </a:srgbClr>
            </a:solidFill>
            <a:miter lim="400000"/>
          </a:ln>
          <a:extLst>
            <a:ext uri="{C572A759-6A51-4108-AA02-DFA0A04FC94B}">
              <ma14:wrappingTextBoxFlag xmlns:ma14="http://schemas.microsoft.com/office/mac/drawingml/2011/main" val="1"/>
            </a:ext>
          </a:extLst>
        </p:spPr>
        <p:txBody>
          <a:bodyPr lIns="50800" tIns="50800" rIns="50800" bIns="50800"/>
          <a:lstStyle/>
          <a:p>
            <a:pPr algn="l" defTabSz="457200">
              <a:defRPr sz="1200">
                <a:solidFill>
                  <a:srgbClr val="000000"/>
                </a:solidFill>
                <a:latin typeface="Helvetica Light"/>
                <a:ea typeface="Helvetica Light"/>
                <a:cs typeface="Helvetica Light"/>
                <a:sym typeface="Helvetica Light"/>
              </a:defRPr>
            </a:pPr>
            <a:r>
              <a:rPr>
                <a:latin typeface="Euphemia UCAS"/>
                <a:ea typeface="Euphemia UCAS"/>
                <a:cs typeface="Euphemia UCAS"/>
                <a:sym typeface="Euphemia UCAS"/>
              </a:rPr>
              <a:t>Hypothèses fonctionnement </a:t>
            </a:r>
            <a:r>
              <a:rPr b="1">
                <a:latin typeface="Euphemia UCAS"/>
                <a:ea typeface="Euphemia UCAS"/>
                <a:cs typeface="Euphemia UCAS"/>
                <a:sym typeface="Euphemia UCAS"/>
              </a:rPr>
              <a:t>l</a:t>
            </a:r>
            <a:r>
              <a:rPr b="1">
                <a:latin typeface="Helvetica"/>
                <a:ea typeface="Helvetica"/>
                <a:cs typeface="Helvetica"/>
                <a:sym typeface="Helvetica"/>
              </a:rPr>
              <a:t>ampe solaire</a:t>
            </a:r>
            <a:r>
              <a:t> :</a:t>
            </a:r>
          </a:p>
          <a:p>
            <a:pPr algn="l" defTabSz="457200">
              <a:defRPr sz="1200">
                <a:solidFill>
                  <a:srgbClr val="000000"/>
                </a:solidFill>
                <a:latin typeface="Helvetica Light"/>
                <a:ea typeface="Helvetica Light"/>
                <a:cs typeface="Helvetica Light"/>
                <a:sym typeface="Helvetica Light"/>
              </a:defRPr>
            </a:pPr>
          </a:p>
          <a:p>
            <a:pPr algn="l" defTabSz="457200">
              <a:defRPr sz="1200">
                <a:solidFill>
                  <a:srgbClr val="000000"/>
                </a:solidFill>
                <a:latin typeface="Helvetica Light"/>
                <a:ea typeface="Helvetica Light"/>
                <a:cs typeface="Helvetica Light"/>
                <a:sym typeface="Helvetica Light"/>
              </a:defRPr>
            </a:pPr>
          </a:p>
          <a:p>
            <a:pPr algn="l" defTabSz="457200">
              <a:defRPr sz="1200">
                <a:solidFill>
                  <a:srgbClr val="000000"/>
                </a:solidFill>
                <a:latin typeface="Helvetica Light"/>
                <a:ea typeface="Helvetica Light"/>
                <a:cs typeface="Helvetica Light"/>
                <a:sym typeface="Helvetica Light"/>
              </a:defRPr>
            </a:pPr>
            <a:r>
              <a:rPr>
                <a:latin typeface="Euphemia UCAS"/>
                <a:ea typeface="Euphemia UCAS"/>
                <a:cs typeface="Euphemia UCAS"/>
                <a:sym typeface="Euphemia UCAS"/>
              </a:rPr>
              <a:t>Hypothèses fonctionnement </a:t>
            </a:r>
            <a:r>
              <a:rPr b="1">
                <a:latin typeface="Euphemia UCAS"/>
                <a:ea typeface="Euphemia UCAS"/>
                <a:cs typeface="Euphemia UCAS"/>
                <a:sym typeface="Euphemia UCAS"/>
              </a:rPr>
              <a:t>l</a:t>
            </a:r>
            <a:r>
              <a:rPr b="1">
                <a:latin typeface="Helvetica"/>
                <a:ea typeface="Helvetica"/>
                <a:cs typeface="Helvetica"/>
                <a:sym typeface="Helvetica"/>
              </a:rPr>
              <a:t>ampe dynamo</a:t>
            </a:r>
            <a:r>
              <a:t> :</a:t>
            </a:r>
          </a:p>
        </p:txBody>
      </p:sp>
      <p:sp>
        <p:nvSpPr>
          <p:cNvPr id="505" name="Travail demandé:…"/>
          <p:cNvSpPr txBox="1"/>
          <p:nvPr/>
        </p:nvSpPr>
        <p:spPr>
          <a:xfrm>
            <a:off x="6993207" y="6185131"/>
            <a:ext cx="5696214" cy="23255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lgn="just" defTabSz="457200">
              <a:defRPr b="1" sz="1100" u="sng">
                <a:solidFill>
                  <a:srgbClr val="404040"/>
                </a:solidFill>
                <a:latin typeface="Euphemia UCAS"/>
                <a:ea typeface="Euphemia UCAS"/>
                <a:cs typeface="Euphemia UCAS"/>
                <a:sym typeface="Euphemia UCAS"/>
              </a:defRPr>
            </a:pPr>
            <a:r>
              <a:t>Travail demandé:</a:t>
            </a:r>
          </a:p>
          <a:p>
            <a:pPr algn="just" defTabSz="457200">
              <a:defRPr b="1" sz="1100">
                <a:solidFill>
                  <a:srgbClr val="404040"/>
                </a:solidFill>
                <a:latin typeface="Euphemia UCAS"/>
                <a:ea typeface="Euphemia UCAS"/>
                <a:cs typeface="Euphemia UCAS"/>
                <a:sym typeface="Euphemia UCAS"/>
              </a:defRPr>
            </a:pPr>
          </a:p>
          <a:p>
            <a:pPr algn="just" defTabSz="457200">
              <a:defRPr b="1" sz="1100">
                <a:solidFill>
                  <a:srgbClr val="404040"/>
                </a:solidFill>
                <a:latin typeface="Euphemia UCAS"/>
                <a:ea typeface="Euphemia UCAS"/>
                <a:cs typeface="Euphemia UCAS"/>
                <a:sym typeface="Euphemia UCAS"/>
              </a:defRPr>
            </a:pPr>
            <a:r>
              <a:t>A l’aide de la simulation numérique sur le logiciel scratch, tu vas devoir comprendre le fonctionnement des 2 types de lampe. </a:t>
            </a:r>
          </a:p>
          <a:p>
            <a:pPr algn="just" defTabSz="457200">
              <a:defRPr b="1" sz="1100">
                <a:solidFill>
                  <a:srgbClr val="404040"/>
                </a:solidFill>
                <a:latin typeface="Euphemia UCAS"/>
                <a:ea typeface="Euphemia UCAS"/>
                <a:cs typeface="Euphemia UCAS"/>
                <a:sym typeface="Euphemia UCAS"/>
              </a:defRPr>
            </a:pPr>
            <a:r>
              <a:t>Pour cela, ouvre le fichier « Lampe solaire » puis exécute le programme en cliquant sur le drapeau vert. Observe le fonctionnement et aide-toi des notes pour comprendre le programme puis décris le fonctionnement dans le cadre ci-dessous.</a:t>
            </a:r>
          </a:p>
        </p:txBody>
      </p:sp>
      <p:sp>
        <p:nvSpPr>
          <p:cNvPr id="506" name="Fonctionnement des lampes :"/>
          <p:cNvSpPr/>
          <p:nvPr/>
        </p:nvSpPr>
        <p:spPr>
          <a:xfrm>
            <a:off x="7025821" y="7741707"/>
            <a:ext cx="5683763" cy="1097301"/>
          </a:xfrm>
          <a:prstGeom prst="roundRect">
            <a:avLst>
              <a:gd name="adj" fmla="val 6085"/>
            </a:avLst>
          </a:prstGeom>
          <a:ln w="12700">
            <a:solidFill>
              <a:srgbClr val="53585F">
                <a:alpha val="71000"/>
              </a:srgbClr>
            </a:solidFill>
            <a:miter lim="400000"/>
          </a:ln>
          <a:extLst>
            <a:ext uri="{C572A759-6A51-4108-AA02-DFA0A04FC94B}">
              <ma14:wrappingTextBoxFlag xmlns:ma14="http://schemas.microsoft.com/office/mac/drawingml/2011/main" val="1"/>
            </a:ext>
          </a:extLst>
        </p:spPr>
        <p:txBody>
          <a:bodyPr lIns="50800" tIns="50800" rIns="50800" bIns="50800"/>
          <a:lstStyle>
            <a:lvl1pPr algn="l" defTabSz="457200">
              <a:defRPr sz="1200">
                <a:solidFill>
                  <a:srgbClr val="000000"/>
                </a:solidFill>
                <a:latin typeface="Euphemia UCAS"/>
                <a:ea typeface="Euphemia UCAS"/>
                <a:cs typeface="Euphemia UCAS"/>
                <a:sym typeface="Euphemia UCAS"/>
              </a:defRPr>
            </a:lvl1pPr>
          </a:lstStyle>
          <a:p>
            <a:pPr/>
            <a:r>
              <a:t>Fonctionnement des lampes :</a:t>
            </a:r>
          </a:p>
        </p:txBody>
      </p:sp>
      <p:pic>
        <p:nvPicPr>
          <p:cNvPr id="507" name="Image" descr="Image"/>
          <p:cNvPicPr>
            <a:picLocks noChangeAspect="1"/>
          </p:cNvPicPr>
          <p:nvPr/>
        </p:nvPicPr>
        <p:blipFill>
          <a:blip r:embed="rId5">
            <a:extLst/>
          </a:blip>
          <a:srcRect l="4411" t="2529" r="7531" b="0"/>
          <a:stretch>
            <a:fillRect/>
          </a:stretch>
        </p:blipFill>
        <p:spPr>
          <a:xfrm>
            <a:off x="11680326" y="4066179"/>
            <a:ext cx="325991" cy="711585"/>
          </a:xfrm>
          <a:custGeom>
            <a:avLst/>
            <a:gdLst/>
            <a:ahLst/>
            <a:cxnLst>
              <a:cxn ang="0">
                <a:pos x="wd2" y="hd2"/>
              </a:cxn>
              <a:cxn ang="5400000">
                <a:pos x="wd2" y="hd2"/>
              </a:cxn>
              <a:cxn ang="10800000">
                <a:pos x="wd2" y="hd2"/>
              </a:cxn>
              <a:cxn ang="16200000">
                <a:pos x="wd2" y="hd2"/>
              </a:cxn>
            </a:cxnLst>
            <a:rect l="0" t="0" r="r" b="b"/>
            <a:pathLst>
              <a:path w="21509" h="21570" fill="norm" stroke="1" extrusionOk="0">
                <a:moveTo>
                  <a:pt x="11522" y="12"/>
                </a:moveTo>
                <a:cubicBezTo>
                  <a:pt x="10323" y="-17"/>
                  <a:pt x="9129" y="7"/>
                  <a:pt x="8013" y="96"/>
                </a:cubicBezTo>
                <a:cubicBezTo>
                  <a:pt x="5080" y="330"/>
                  <a:pt x="2343" y="883"/>
                  <a:pt x="995" y="1515"/>
                </a:cubicBezTo>
                <a:cubicBezTo>
                  <a:pt x="200" y="1888"/>
                  <a:pt x="0" y="2139"/>
                  <a:pt x="0" y="2766"/>
                </a:cubicBezTo>
                <a:cubicBezTo>
                  <a:pt x="0" y="3617"/>
                  <a:pt x="264" y="3780"/>
                  <a:pt x="2776" y="4595"/>
                </a:cubicBezTo>
                <a:cubicBezTo>
                  <a:pt x="4805" y="5253"/>
                  <a:pt x="5280" y="5659"/>
                  <a:pt x="5525" y="6904"/>
                </a:cubicBezTo>
                <a:cubicBezTo>
                  <a:pt x="5700" y="7792"/>
                  <a:pt x="5607" y="8028"/>
                  <a:pt x="5002" y="8408"/>
                </a:cubicBezTo>
                <a:cubicBezTo>
                  <a:pt x="4429" y="8767"/>
                  <a:pt x="4326" y="9047"/>
                  <a:pt x="4426" y="9839"/>
                </a:cubicBezTo>
                <a:cubicBezTo>
                  <a:pt x="4580" y="11070"/>
                  <a:pt x="5005" y="11462"/>
                  <a:pt x="6651" y="11824"/>
                </a:cubicBezTo>
                <a:cubicBezTo>
                  <a:pt x="7362" y="11980"/>
                  <a:pt x="7994" y="12197"/>
                  <a:pt x="8065" y="12305"/>
                </a:cubicBezTo>
                <a:cubicBezTo>
                  <a:pt x="8137" y="12412"/>
                  <a:pt x="8290" y="13684"/>
                  <a:pt x="8380" y="15131"/>
                </a:cubicBezTo>
                <a:lnTo>
                  <a:pt x="8537" y="17766"/>
                </a:lnTo>
                <a:lnTo>
                  <a:pt x="7358" y="18030"/>
                </a:lnTo>
                <a:cubicBezTo>
                  <a:pt x="4246" y="18718"/>
                  <a:pt x="5101" y="20844"/>
                  <a:pt x="8615" y="21170"/>
                </a:cubicBezTo>
                <a:cubicBezTo>
                  <a:pt x="9225" y="21226"/>
                  <a:pt x="9792" y="21343"/>
                  <a:pt x="9899" y="21422"/>
                </a:cubicBezTo>
                <a:cubicBezTo>
                  <a:pt x="10059" y="21543"/>
                  <a:pt x="10502" y="21583"/>
                  <a:pt x="11077" y="21567"/>
                </a:cubicBezTo>
                <a:cubicBezTo>
                  <a:pt x="12801" y="21517"/>
                  <a:pt x="15818" y="20946"/>
                  <a:pt x="16681" y="20376"/>
                </a:cubicBezTo>
                <a:cubicBezTo>
                  <a:pt x="17725" y="19686"/>
                  <a:pt x="17405" y="18922"/>
                  <a:pt x="15791" y="18211"/>
                </a:cubicBezTo>
                <a:lnTo>
                  <a:pt x="14350" y="17573"/>
                </a:lnTo>
                <a:lnTo>
                  <a:pt x="14115" y="14927"/>
                </a:lnTo>
                <a:lnTo>
                  <a:pt x="13905" y="12269"/>
                </a:lnTo>
                <a:lnTo>
                  <a:pt x="15214" y="11908"/>
                </a:lnTo>
                <a:cubicBezTo>
                  <a:pt x="15944" y="11709"/>
                  <a:pt x="16785" y="11337"/>
                  <a:pt x="17074" y="11078"/>
                </a:cubicBezTo>
                <a:cubicBezTo>
                  <a:pt x="17758" y="10465"/>
                  <a:pt x="17741" y="8772"/>
                  <a:pt x="17047" y="8347"/>
                </a:cubicBezTo>
                <a:cubicBezTo>
                  <a:pt x="16696" y="8132"/>
                  <a:pt x="16524" y="7625"/>
                  <a:pt x="16524" y="6820"/>
                </a:cubicBezTo>
                <a:cubicBezTo>
                  <a:pt x="16524" y="5635"/>
                  <a:pt x="16548" y="5598"/>
                  <a:pt x="17912" y="4980"/>
                </a:cubicBezTo>
                <a:cubicBezTo>
                  <a:pt x="18677" y="4633"/>
                  <a:pt x="19751" y="4193"/>
                  <a:pt x="20295" y="4005"/>
                </a:cubicBezTo>
                <a:cubicBezTo>
                  <a:pt x="21081" y="3734"/>
                  <a:pt x="21311" y="3495"/>
                  <a:pt x="21447" y="2838"/>
                </a:cubicBezTo>
                <a:cubicBezTo>
                  <a:pt x="21600" y="2100"/>
                  <a:pt x="21526" y="1969"/>
                  <a:pt x="20609" y="1539"/>
                </a:cubicBezTo>
                <a:cubicBezTo>
                  <a:pt x="18779" y="681"/>
                  <a:pt x="15118" y="98"/>
                  <a:pt x="11522" y="12"/>
                </a:cubicBezTo>
                <a:close/>
              </a:path>
            </a:pathLst>
          </a:custGeom>
          <a:ln w="12700">
            <a:miter lim="400000"/>
          </a:ln>
        </p:spPr>
      </p:pic>
      <p:pic>
        <p:nvPicPr>
          <p:cNvPr id="508" name="Image" descr="Image"/>
          <p:cNvPicPr>
            <a:picLocks noChangeAspect="1"/>
          </p:cNvPicPr>
          <p:nvPr/>
        </p:nvPicPr>
        <p:blipFill>
          <a:blip r:embed="rId6">
            <a:extLst/>
          </a:blip>
          <a:srcRect l="6380" t="14672" r="4341" b="32977"/>
          <a:stretch>
            <a:fillRect/>
          </a:stretch>
        </p:blipFill>
        <p:spPr>
          <a:xfrm>
            <a:off x="12049265" y="4215502"/>
            <a:ext cx="735913" cy="431514"/>
          </a:xfrm>
          <a:custGeom>
            <a:avLst/>
            <a:gdLst/>
            <a:ahLst/>
            <a:cxnLst>
              <a:cxn ang="0">
                <a:pos x="wd2" y="hd2"/>
              </a:cxn>
              <a:cxn ang="5400000">
                <a:pos x="wd2" y="hd2"/>
              </a:cxn>
              <a:cxn ang="10800000">
                <a:pos x="wd2" y="hd2"/>
              </a:cxn>
              <a:cxn ang="16200000">
                <a:pos x="wd2" y="hd2"/>
              </a:cxn>
            </a:cxnLst>
            <a:rect l="0" t="0" r="r" b="b"/>
            <a:pathLst>
              <a:path w="21440" h="21425" fill="norm" stroke="1" extrusionOk="0">
                <a:moveTo>
                  <a:pt x="14291" y="0"/>
                </a:moveTo>
                <a:cubicBezTo>
                  <a:pt x="13430" y="-3"/>
                  <a:pt x="11180" y="1430"/>
                  <a:pt x="8499" y="3705"/>
                </a:cubicBezTo>
                <a:cubicBezTo>
                  <a:pt x="7547" y="4512"/>
                  <a:pt x="6674" y="5182"/>
                  <a:pt x="6556" y="5182"/>
                </a:cubicBezTo>
                <a:cubicBezTo>
                  <a:pt x="6438" y="5182"/>
                  <a:pt x="5959" y="5613"/>
                  <a:pt x="5492" y="6148"/>
                </a:cubicBezTo>
                <a:cubicBezTo>
                  <a:pt x="5026" y="6683"/>
                  <a:pt x="4458" y="7190"/>
                  <a:pt x="4220" y="7271"/>
                </a:cubicBezTo>
                <a:cubicBezTo>
                  <a:pt x="3646" y="7467"/>
                  <a:pt x="1206" y="11334"/>
                  <a:pt x="532" y="13124"/>
                </a:cubicBezTo>
                <a:cubicBezTo>
                  <a:pt x="98" y="14276"/>
                  <a:pt x="0" y="14833"/>
                  <a:pt x="0" y="16001"/>
                </a:cubicBezTo>
                <a:cubicBezTo>
                  <a:pt x="0" y="17199"/>
                  <a:pt x="79" y="17602"/>
                  <a:pt x="486" y="18464"/>
                </a:cubicBezTo>
                <a:cubicBezTo>
                  <a:pt x="1064" y="19689"/>
                  <a:pt x="2062" y="20698"/>
                  <a:pt x="3180" y="21183"/>
                </a:cubicBezTo>
                <a:cubicBezTo>
                  <a:pt x="4134" y="21597"/>
                  <a:pt x="5474" y="21472"/>
                  <a:pt x="6475" y="20868"/>
                </a:cubicBezTo>
                <a:cubicBezTo>
                  <a:pt x="6871" y="20629"/>
                  <a:pt x="8262" y="20254"/>
                  <a:pt x="9562" y="20040"/>
                </a:cubicBezTo>
                <a:cubicBezTo>
                  <a:pt x="13049" y="19468"/>
                  <a:pt x="20185" y="17539"/>
                  <a:pt x="20628" y="17045"/>
                </a:cubicBezTo>
                <a:cubicBezTo>
                  <a:pt x="21192" y="16415"/>
                  <a:pt x="21600" y="14399"/>
                  <a:pt x="21379" y="13321"/>
                </a:cubicBezTo>
                <a:cubicBezTo>
                  <a:pt x="21204" y="12465"/>
                  <a:pt x="20484" y="10685"/>
                  <a:pt x="20165" y="10306"/>
                </a:cubicBezTo>
                <a:cubicBezTo>
                  <a:pt x="20073" y="10196"/>
                  <a:pt x="19661" y="10091"/>
                  <a:pt x="19240" y="10089"/>
                </a:cubicBezTo>
                <a:cubicBezTo>
                  <a:pt x="18381" y="10084"/>
                  <a:pt x="18368" y="10111"/>
                  <a:pt x="18084" y="12532"/>
                </a:cubicBezTo>
                <a:lnTo>
                  <a:pt x="17911" y="14050"/>
                </a:lnTo>
                <a:lnTo>
                  <a:pt x="15517" y="14207"/>
                </a:lnTo>
                <a:cubicBezTo>
                  <a:pt x="14200" y="14292"/>
                  <a:pt x="13055" y="14266"/>
                  <a:pt x="12985" y="14168"/>
                </a:cubicBezTo>
                <a:cubicBezTo>
                  <a:pt x="12834" y="13956"/>
                  <a:pt x="15541" y="10453"/>
                  <a:pt x="16697" y="9360"/>
                </a:cubicBezTo>
                <a:cubicBezTo>
                  <a:pt x="17550" y="8553"/>
                  <a:pt x="18003" y="7266"/>
                  <a:pt x="18003" y="5636"/>
                </a:cubicBezTo>
                <a:cubicBezTo>
                  <a:pt x="18003" y="3226"/>
                  <a:pt x="15881" y="5"/>
                  <a:pt x="14291" y="0"/>
                </a:cubicBezTo>
                <a:close/>
              </a:path>
            </a:pathLst>
          </a:custGeom>
          <a:ln w="12700">
            <a:miter lim="400000"/>
          </a:ln>
        </p:spPr>
      </p:pic>
      <p:graphicFrame>
        <p:nvGraphicFramePr>
          <p:cNvPr id="509" name="Tableau"/>
          <p:cNvGraphicFramePr/>
          <p:nvPr/>
        </p:nvGraphicFramePr>
        <p:xfrm>
          <a:off x="6958687" y="2222684"/>
          <a:ext cx="5817097" cy="69895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473905"/>
                <a:gridCol w="3559289"/>
                <a:gridCol w="771201"/>
              </a:tblGrid>
              <a:tr h="353379">
                <a:tc rowSpan="2">
                  <a:txBody>
                    <a:bodyPr/>
                    <a:lstStyle/>
                    <a:p>
                      <a:pPr defTabSz="457200">
                        <a:defRPr b="1" sz="1400">
                          <a:solidFill>
                            <a:srgbClr val="000000"/>
                          </a:solidFill>
                          <a:latin typeface="Euphemia UCAS"/>
                          <a:ea typeface="Euphemia UCAS"/>
                          <a:cs typeface="Euphemia UCAS"/>
                          <a:sym typeface="Euphemia UCAS"/>
                        </a:defRPr>
                      </a:pPr>
                      <a:r>
                        <a:t>Séquence 12</a:t>
                      </a:r>
                    </a:p>
                    <a:p>
                      <a:pPr defTabSz="457200">
                        <a:lnSpc>
                          <a:spcPts val="2900"/>
                        </a:lnSpc>
                        <a:spcBef>
                          <a:spcPts val="1200"/>
                        </a:spcBef>
                        <a:defRPr b="1" sz="1000">
                          <a:solidFill>
                            <a:srgbClr val="000000"/>
                          </a:solidFill>
                          <a:latin typeface="Times"/>
                          <a:ea typeface="Times"/>
                          <a:cs typeface="Times"/>
                          <a:sym typeface="Times"/>
                        </a:defRPr>
                      </a:pPr>
                      <a:r>
                        <a:rPr b="0" i="1" sz="900">
                          <a:latin typeface="Euphemia UCAS"/>
                          <a:ea typeface="Euphemia UCAS"/>
                          <a:cs typeface="Euphemia UCAS"/>
                          <a:sym typeface="Euphemia UCAS"/>
                        </a:rPr>
                        <a:t>Comment produire et stocker de l'énergie électrique ?</a:t>
                      </a:r>
                      <a:r>
                        <a:t> </a:t>
                      </a:r>
                    </a:p>
                  </a:txBody>
                  <a:tcPr marL="50800" marR="50800" marT="50800" marB="50800" anchor="t" anchorCtr="0" horzOverflow="overflow">
                    <a:lnL w="12700">
                      <a:solidFill>
                        <a:srgbClr val="000000"/>
                      </a:solidFill>
                      <a:miter lim="400000"/>
                    </a:lnL>
                    <a:lnR>
                      <a:solidFill>
                        <a:srgbClr val="000000"/>
                      </a:solidFill>
                      <a:miter lim="400000"/>
                    </a:lnR>
                    <a:lnT w="12700">
                      <a:solidFill>
                        <a:srgbClr val="000000"/>
                      </a:solidFill>
                      <a:miter lim="400000"/>
                    </a:lnT>
                    <a:lnB w="12700">
                      <a:solidFill>
                        <a:srgbClr val="000000"/>
                      </a:solidFill>
                      <a:miter lim="400000"/>
                    </a:lnB>
                    <a:solidFill>
                      <a:schemeClr val="accent4">
                        <a:hueOff val="-56568"/>
                        <a:satOff val="8701"/>
                        <a:lumOff val="14763"/>
                      </a:schemeClr>
                    </a:solidFill>
                  </a:tcPr>
                </a:tc>
                <a:tc>
                  <a:txBody>
                    <a:bodyPr/>
                    <a:lstStyle/>
                    <a:p>
                      <a:pPr defTabSz="457200">
                        <a:defRPr sz="1800">
                          <a:solidFill>
                            <a:srgbClr val="000000"/>
                          </a:solidFill>
                        </a:defRPr>
                      </a:pPr>
                      <a:r>
                        <a:rPr>
                          <a:latin typeface="Euphemia UCAS"/>
                          <a:ea typeface="Euphemia UCAS"/>
                          <a:cs typeface="Euphemia UCAS"/>
                          <a:sym typeface="Euphemia UCAS"/>
                        </a:rPr>
                        <a:t>ACTIVITE N°1</a:t>
                      </a:r>
                    </a:p>
                  </a:txBody>
                  <a:tcPr marL="50800" marR="50800" marT="50800" marB="50800" anchor="ctr" anchorCtr="0" horzOverflow="overflow">
                    <a:lnL>
                      <a:solidFill>
                        <a:srgbClr val="000000"/>
                      </a:solidFill>
                      <a:miter lim="400000"/>
                    </a:lnL>
                    <a:lnR>
                      <a:solidFill>
                        <a:srgbClr val="000000"/>
                      </a:solidFill>
                      <a:miter lim="400000"/>
                    </a:lnR>
                    <a:lnT w="12700">
                      <a:solidFill>
                        <a:srgbClr val="000000"/>
                      </a:solidFill>
                      <a:miter lim="400000"/>
                    </a:lnT>
                    <a:lnB>
                      <a:solidFill>
                        <a:srgbClr val="000000"/>
                      </a:solidFill>
                      <a:miter lim="400000"/>
                    </a:lnB>
                    <a:solidFill>
                      <a:schemeClr val="accent3">
                        <a:hueOff val="-39720"/>
                        <a:satOff val="14110"/>
                        <a:lumOff val="14093"/>
                      </a:schemeClr>
                    </a:solidFill>
                  </a:tcPr>
                </a:tc>
                <a:tc rowSpan="2">
                  <a:txBody>
                    <a:bodyPr/>
                    <a:lstStyle/>
                    <a:p>
                      <a:pPr defTabSz="457200">
                        <a:defRPr sz="1400">
                          <a:solidFill>
                            <a:srgbClr val="000000"/>
                          </a:solidFill>
                          <a:latin typeface="Euphemia UCAS"/>
                          <a:ea typeface="Euphemia UCAS"/>
                          <a:cs typeface="Euphemia UCAS"/>
                          <a:sym typeface="Euphemia UCAS"/>
                        </a:defRPr>
                      </a:pPr>
                      <a:r>
                        <a:t>Cycle 4</a:t>
                      </a:r>
                    </a:p>
                    <a:p>
                      <a:pPr defTabSz="457200">
                        <a:defRPr sz="500">
                          <a:solidFill>
                            <a:srgbClr val="000000"/>
                          </a:solidFill>
                          <a:latin typeface="Euphemia UCAS"/>
                          <a:ea typeface="Euphemia UCAS"/>
                          <a:cs typeface="Euphemia UCAS"/>
                          <a:sym typeface="Euphemia UCAS"/>
                        </a:defRPr>
                      </a:pPr>
                    </a:p>
                    <a:p>
                      <a:pPr defTabSz="457200">
                        <a:defRPr b="1" sz="1800">
                          <a:solidFill>
                            <a:srgbClr val="000000"/>
                          </a:solidFill>
                          <a:latin typeface="Euphemia UCAS"/>
                          <a:ea typeface="Euphemia UCAS"/>
                          <a:cs typeface="Euphemia UCAS"/>
                          <a:sym typeface="Euphemia UCAS"/>
                        </a:defRPr>
                      </a:pPr>
                      <a:r>
                        <a:t>4ème</a:t>
                      </a:r>
                    </a:p>
                  </a:txBody>
                  <a:tcPr marL="50800" marR="50800" marT="50800" marB="50800" anchor="ctr" anchorCtr="0" horzOverflow="overflow">
                    <a:lnL>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hueOff val="-56568"/>
                        <a:satOff val="8701"/>
                        <a:lumOff val="14763"/>
                      </a:schemeClr>
                    </a:solidFill>
                  </a:tcPr>
                </a:tc>
              </a:tr>
              <a:tr h="332873">
                <a:tc vMerge="1">
                  <a:tcPr/>
                </a:tc>
                <a:tc>
                  <a:txBody>
                    <a:bodyPr/>
                    <a:lstStyle/>
                    <a:p>
                      <a:pPr defTabSz="457200">
                        <a:defRPr sz="1800">
                          <a:solidFill>
                            <a:srgbClr val="000000"/>
                          </a:solidFill>
                        </a:defRPr>
                      </a:pPr>
                      <a:r>
                        <a:rPr sz="1100">
                          <a:latin typeface="Euphemia UCAS"/>
                          <a:ea typeface="Euphemia UCAS"/>
                          <a:cs typeface="Euphemia UCAS"/>
                          <a:sym typeface="Euphemia UCAS"/>
                        </a:rPr>
                        <a:t>Produire, distribuer et convertir une énergie</a:t>
                      </a:r>
                    </a:p>
                  </a:txBody>
                  <a:tcPr marL="50800" marR="50800" marT="50800" marB="50800" anchor="ctr" anchorCtr="0" horzOverflow="overflow">
                    <a:lnL>
                      <a:solidFill>
                        <a:srgbClr val="000000"/>
                      </a:solidFill>
                      <a:miter lim="400000"/>
                    </a:lnL>
                    <a:lnR>
                      <a:solidFill>
                        <a:srgbClr val="000000"/>
                      </a:solidFill>
                      <a:miter lim="400000"/>
                    </a:lnR>
                    <a:lnT>
                      <a:solidFill>
                        <a:srgbClr val="000000"/>
                      </a:solidFill>
                      <a:miter lim="400000"/>
                    </a:lnT>
                    <a:lnB w="12700">
                      <a:solidFill>
                        <a:srgbClr val="000000"/>
                      </a:solidFill>
                      <a:miter lim="400000"/>
                    </a:lnB>
                    <a:solidFill>
                      <a:srgbClr val="EFEFEF"/>
                    </a:solidFill>
                  </a:tcPr>
                </a:tc>
                <a:tc vMerge="1">
                  <a:tcPr/>
                </a:tc>
              </a:tr>
            </a:tbl>
          </a:graphicData>
        </a:graphic>
      </p:graphicFrame>
      <p:graphicFrame>
        <p:nvGraphicFramePr>
          <p:cNvPr id="510" name="Tableau"/>
          <p:cNvGraphicFramePr/>
          <p:nvPr/>
        </p:nvGraphicFramePr>
        <p:xfrm>
          <a:off x="6958687" y="2972250"/>
          <a:ext cx="5817097" cy="744048"/>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61884"/>
                <a:gridCol w="2613472"/>
                <a:gridCol w="2629039"/>
              </a:tblGrid>
              <a:tr h="271225">
                <a:tc gridSpan="2">
                  <a:txBody>
                    <a:bodyPr/>
                    <a:lstStyle/>
                    <a:p>
                      <a:pPr defTabSz="457200">
                        <a:lnSpc>
                          <a:spcPct val="70000"/>
                        </a:lnSpc>
                        <a:defRPr sz="1800">
                          <a:solidFill>
                            <a:srgbClr val="000000"/>
                          </a:solidFill>
                        </a:defRPr>
                      </a:pPr>
                      <a:r>
                        <a:rPr b="1" sz="1000">
                          <a:latin typeface="Euphemia UCAS"/>
                          <a:ea typeface="Euphemia UCAS"/>
                          <a:cs typeface="Euphemia UCAS"/>
                          <a:sym typeface="Euphemia UCAS"/>
                        </a:rPr>
                        <a:t>Compétences développées en activités</a:t>
                      </a:r>
                    </a:p>
                  </a:txBody>
                  <a:tcPr marL="50800" marR="50800" marT="50800" marB="50800" anchor="ctr" anchorCtr="0" horzOverflow="overflow">
                    <a:lnL w="12700">
                      <a:solidFill>
                        <a:srgbClr val="000000"/>
                      </a:solidFill>
                      <a:miter lim="400000"/>
                    </a:lnL>
                    <a:lnR>
                      <a:solidFill>
                        <a:srgbClr val="000000"/>
                      </a:solidFill>
                      <a:miter lim="400000"/>
                    </a:lnR>
                    <a:lnT w="12700">
                      <a:solidFill>
                        <a:srgbClr val="000000"/>
                      </a:solidFill>
                      <a:miter lim="400000"/>
                    </a:lnT>
                    <a:lnB>
                      <a:solidFill>
                        <a:srgbClr val="000000"/>
                      </a:solidFill>
                      <a:miter lim="400000"/>
                    </a:lnB>
                    <a:solidFill>
                      <a:srgbClr val="EBEBEB"/>
                    </a:solidFill>
                  </a:tcPr>
                </a:tc>
                <a:tc hMerge="1">
                  <a:tcPr/>
                </a:tc>
                <a:tc>
                  <a:txBody>
                    <a:bodyPr/>
                    <a:lstStyle/>
                    <a:p>
                      <a:pPr defTabSz="457200">
                        <a:lnSpc>
                          <a:spcPct val="70000"/>
                        </a:lnSpc>
                        <a:defRPr sz="1800">
                          <a:solidFill>
                            <a:srgbClr val="000000"/>
                          </a:solidFill>
                        </a:defRPr>
                      </a:pPr>
                      <a:r>
                        <a:rPr b="1" sz="1000">
                          <a:latin typeface="Euphemia UCAS"/>
                          <a:ea typeface="Euphemia UCAS"/>
                          <a:cs typeface="Euphemia UCAS"/>
                          <a:sym typeface="Euphemia UCAS"/>
                        </a:rPr>
                        <a:t>Connaissances associées</a:t>
                      </a:r>
                    </a:p>
                  </a:txBody>
                  <a:tcPr marL="50800" marR="50800" marT="50800" marB="50800" anchor="ctr" anchorCtr="0" horzOverflow="overflow">
                    <a:lnL>
                      <a:solidFill>
                        <a:srgbClr val="000000"/>
                      </a:solidFill>
                      <a:miter lim="400000"/>
                    </a:lnL>
                    <a:lnR w="12700">
                      <a:solidFill>
                        <a:srgbClr val="000000"/>
                      </a:solidFill>
                      <a:miter lim="400000"/>
                    </a:lnR>
                    <a:lnT w="12700">
                      <a:solidFill>
                        <a:srgbClr val="000000"/>
                      </a:solidFill>
                      <a:miter lim="400000"/>
                    </a:lnT>
                    <a:lnB>
                      <a:solidFill>
                        <a:srgbClr val="000000"/>
                      </a:solidFill>
                      <a:miter lim="400000"/>
                    </a:lnB>
                    <a:solidFill>
                      <a:srgbClr val="EBEBEB"/>
                    </a:solidFill>
                  </a:tcPr>
                </a:tc>
              </a:tr>
              <a:tr h="460121">
                <a:tc>
                  <a:txBody>
                    <a:bodyPr/>
                    <a:lstStyle/>
                    <a:p>
                      <a:pPr defTabSz="457200">
                        <a:lnSpc>
                          <a:spcPct val="70000"/>
                        </a:lnSpc>
                        <a:defRPr sz="1800">
                          <a:solidFill>
                            <a:srgbClr val="000000"/>
                          </a:solidFill>
                        </a:defRPr>
                      </a:pPr>
                      <a:r>
                        <a:rPr b="1" sz="1000">
                          <a:latin typeface="Euphemia UCAS"/>
                          <a:ea typeface="Euphemia UCAS"/>
                          <a:cs typeface="Euphemia UCAS"/>
                          <a:sym typeface="Euphemia UCAS"/>
                        </a:rPr>
                        <a:t>CT 4.1</a:t>
                      </a:r>
                    </a:p>
                  </a:txBody>
                  <a:tcPr marL="50800" marR="50800" marT="50800" marB="50800" anchor="ctr" anchorCtr="0" horzOverflow="overflow">
                    <a:lnL w="12700">
                      <a:solidFill>
                        <a:srgbClr val="000000"/>
                      </a:solidFill>
                      <a:miter lim="400000"/>
                    </a:lnL>
                    <a:lnR>
                      <a:solidFill>
                        <a:srgbClr val="000000"/>
                      </a:solidFill>
                      <a:miter lim="400000"/>
                    </a:lnR>
                    <a:lnT>
                      <a:solidFill>
                        <a:srgbClr val="000000"/>
                      </a:solidFill>
                      <a:miter lim="400000"/>
                    </a:lnT>
                    <a:lnB w="12700">
                      <a:solidFill>
                        <a:srgbClr val="000000"/>
                      </a:solidFill>
                      <a:miter lim="400000"/>
                    </a:lnB>
                    <a:solidFill>
                      <a:srgbClr val="EBEBEB"/>
                    </a:solidFill>
                  </a:tcPr>
                </a:tc>
                <a:tc>
                  <a:txBody>
                    <a:bodyPr/>
                    <a:lstStyle/>
                    <a:p>
                      <a:pPr algn="l" defTabSz="457200">
                        <a:spcBef>
                          <a:spcPts val="100"/>
                        </a:spcBef>
                        <a:defRPr sz="1800">
                          <a:solidFill>
                            <a:srgbClr val="000000"/>
                          </a:solidFill>
                        </a:defRPr>
                      </a:pPr>
                      <a:r>
                        <a:rPr sz="900">
                          <a:latin typeface="Euphemia UCAS"/>
                          <a:ea typeface="Euphemia UCAS"/>
                          <a:cs typeface="Euphemia UCAS"/>
                          <a:sym typeface="Euphemia UCAS"/>
                        </a:rPr>
                        <a:t>Décrire, en utilisant les outils et langages de descriptions adaptés, la structure et le comportement des objets. </a:t>
                      </a:r>
                    </a:p>
                  </a:txBody>
                  <a:tcPr marL="63500" marR="63500" marT="0" marB="0" anchor="ctr" anchorCtr="0" horzOverflow="overflow">
                    <a:lnL>
                      <a:solidFill>
                        <a:srgbClr val="000000"/>
                      </a:solidFill>
                      <a:miter lim="400000"/>
                    </a:lnL>
                    <a:lnR>
                      <a:solidFill>
                        <a:srgbClr val="000000"/>
                      </a:solidFill>
                      <a:miter lim="400000"/>
                    </a:lnR>
                    <a:lnT>
                      <a:solidFill>
                        <a:srgbClr val="000000"/>
                      </a:solidFill>
                      <a:miter lim="400000"/>
                    </a:lnT>
                    <a:lnB w="12700">
                      <a:solidFill>
                        <a:srgbClr val="000000"/>
                      </a:solidFill>
                      <a:miter lim="400000"/>
                    </a:lnB>
                    <a:solidFill>
                      <a:srgbClr val="EBEBEB"/>
                    </a:solidFill>
                  </a:tcPr>
                </a:tc>
                <a:tc>
                  <a:txBody>
                    <a:bodyPr/>
                    <a:lstStyle/>
                    <a:p>
                      <a:pPr algn="l" defTabSz="457200">
                        <a:spcBef>
                          <a:spcPts val="100"/>
                        </a:spcBef>
                        <a:defRPr sz="800">
                          <a:solidFill>
                            <a:srgbClr val="000000"/>
                          </a:solidFill>
                          <a:latin typeface="Euphemia UCAS"/>
                          <a:ea typeface="Euphemia UCAS"/>
                          <a:cs typeface="Euphemia UCAS"/>
                          <a:sym typeface="Euphemia UCAS"/>
                        </a:defRPr>
                      </a:pPr>
                      <a:r>
                        <a:rPr strike="sngStrike"/>
                        <a:t>Outils numériques de présentation. Charte graphique.</a:t>
                      </a:r>
                      <a:br/>
                      <a:r>
                        <a:t>Outil de description de fonctionnement, d’une structure et d’un comportement.</a:t>
                      </a:r>
                    </a:p>
                  </a:txBody>
                  <a:tcPr marL="50800" marR="50800" marT="50800" marB="50800" anchor="t" anchorCtr="0" horzOverflow="overflow">
                    <a:lnL>
                      <a:solidFill>
                        <a:srgbClr val="000000"/>
                      </a:solidFill>
                      <a:miter lim="400000"/>
                    </a:lnL>
                    <a:lnR w="12700">
                      <a:solidFill>
                        <a:srgbClr val="000000"/>
                      </a:solidFill>
                      <a:miter lim="400000"/>
                    </a:lnR>
                    <a:lnT>
                      <a:solidFill>
                        <a:srgbClr val="000000"/>
                      </a:solidFill>
                      <a:miter lim="400000"/>
                    </a:lnT>
                    <a:lnB w="12700">
                      <a:solidFill>
                        <a:srgbClr val="000000"/>
                      </a:solidFill>
                      <a:miter lim="400000"/>
                    </a:lnB>
                    <a:solidFill>
                      <a:srgbClr val="EBEBEB"/>
                    </a:solidFill>
                  </a:tcPr>
                </a:tc>
              </a:tr>
            </a:tbl>
          </a:graphicData>
        </a:graphic>
      </p:graphicFrame>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12" name="r26541_61_livret_dexemples_de_mesures_de_diffe769renciations_pe769dagogiques.jpg" descr="r26541_61_livret_dexemples_de_mesures_de_diffe769renciations_pe769dagogiques.jpg"/>
          <p:cNvPicPr>
            <a:picLocks noChangeAspect="1"/>
          </p:cNvPicPr>
          <p:nvPr/>
        </p:nvPicPr>
        <p:blipFill>
          <a:blip r:embed="rId2">
            <a:extLst/>
          </a:blip>
          <a:stretch>
            <a:fillRect/>
          </a:stretch>
        </p:blipFill>
        <p:spPr>
          <a:xfrm>
            <a:off x="823974" y="1738200"/>
            <a:ext cx="5334001" cy="7540729"/>
          </a:xfrm>
          <a:prstGeom prst="rect">
            <a:avLst/>
          </a:prstGeom>
          <a:ln w="25400">
            <a:solidFill>
              <a:schemeClr val="accent5">
                <a:hueOff val="85969"/>
                <a:satOff val="-7811"/>
                <a:lumOff val="-38955"/>
              </a:schemeClr>
            </a:solidFill>
            <a:miter lim="400000"/>
          </a:ln>
        </p:spPr>
      </p:pic>
      <p:pic>
        <p:nvPicPr>
          <p:cNvPr id="513" name="r26541_61_livret_dexemples_de_mesures_de_diffe769renciations_pe769dagogiques.jpg" descr="r26541_61_livret_dexemples_de_mesures_de_diffe769renciations_pe769dagogiques.jpg"/>
          <p:cNvPicPr>
            <a:picLocks noChangeAspect="1"/>
          </p:cNvPicPr>
          <p:nvPr/>
        </p:nvPicPr>
        <p:blipFill>
          <a:blip r:embed="rId3">
            <a:extLst/>
          </a:blip>
          <a:stretch>
            <a:fillRect/>
          </a:stretch>
        </p:blipFill>
        <p:spPr>
          <a:xfrm>
            <a:off x="6827840" y="1734110"/>
            <a:ext cx="5339788" cy="7548910"/>
          </a:xfrm>
          <a:prstGeom prst="rect">
            <a:avLst/>
          </a:prstGeom>
          <a:ln w="25400">
            <a:solidFill>
              <a:schemeClr val="accent5">
                <a:hueOff val="85969"/>
                <a:satOff val="-7811"/>
                <a:lumOff val="-38955"/>
              </a:schemeClr>
            </a:solidFill>
            <a:miter lim="400000"/>
          </a:ln>
        </p:spPr>
      </p:pic>
      <p:pic>
        <p:nvPicPr>
          <p:cNvPr id="514" name="Exemples de différenciations pédagogiques" descr="Exemples de différenciations pédagogiques"/>
          <p:cNvPicPr>
            <a:picLocks noChangeAspect="0"/>
          </p:cNvPicPr>
          <p:nvPr/>
        </p:nvPicPr>
        <p:blipFill>
          <a:blip r:embed="rId4">
            <a:extLst/>
          </a:blip>
          <a:stretch>
            <a:fillRect/>
          </a:stretch>
        </p:blipFill>
        <p:spPr>
          <a:xfrm>
            <a:off x="319155" y="368300"/>
            <a:ext cx="12366490" cy="1135400"/>
          </a:xfrm>
          <a:prstGeom prst="rect">
            <a:avLst/>
          </a:prstGeom>
          <a:effectLst>
            <a:outerShdw sx="100000" sy="100000" kx="0" ky="0" algn="b" rotWithShape="0" blurRad="190500" dist="8455" dir="5400000">
              <a:srgbClr val="000000"/>
            </a:outerShdw>
          </a:effectLst>
        </p:spPr>
      </p:pic>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16" name="r26541_61_livret_dexemples_de_mesures_de_diffe769renciations_pe769dagogiques.jpg" descr="r26541_61_livret_dexemples_de_mesures_de_diffe769renciations_pe769dagogiques.jpg"/>
          <p:cNvPicPr>
            <a:picLocks noChangeAspect="1"/>
          </p:cNvPicPr>
          <p:nvPr/>
        </p:nvPicPr>
        <p:blipFill>
          <a:blip r:embed="rId2">
            <a:extLst/>
          </a:blip>
          <a:stretch>
            <a:fillRect/>
          </a:stretch>
        </p:blipFill>
        <p:spPr>
          <a:xfrm>
            <a:off x="825500" y="1736928"/>
            <a:ext cx="5334000" cy="7540729"/>
          </a:xfrm>
          <a:prstGeom prst="rect">
            <a:avLst/>
          </a:prstGeom>
          <a:ln w="25400">
            <a:solidFill>
              <a:schemeClr val="accent5">
                <a:hueOff val="85969"/>
                <a:satOff val="-7811"/>
                <a:lumOff val="-38955"/>
              </a:schemeClr>
            </a:solidFill>
            <a:miter lim="400000"/>
          </a:ln>
        </p:spPr>
      </p:pic>
      <p:pic>
        <p:nvPicPr>
          <p:cNvPr id="517" name="r26541_61_livret_dexemples_de_mesures_de_diffe769renciations_pe769dagogiques.jpg" descr="r26541_61_livret_dexemples_de_mesures_de_diffe769renciations_pe769dagogiques.jpg"/>
          <p:cNvPicPr>
            <a:picLocks noChangeAspect="1"/>
          </p:cNvPicPr>
          <p:nvPr/>
        </p:nvPicPr>
        <p:blipFill>
          <a:blip r:embed="rId3">
            <a:extLst/>
          </a:blip>
          <a:stretch>
            <a:fillRect/>
          </a:stretch>
        </p:blipFill>
        <p:spPr>
          <a:xfrm>
            <a:off x="6832600" y="1740630"/>
            <a:ext cx="5334000" cy="7540729"/>
          </a:xfrm>
          <a:prstGeom prst="rect">
            <a:avLst/>
          </a:prstGeom>
          <a:ln w="25400">
            <a:solidFill>
              <a:schemeClr val="accent5">
                <a:hueOff val="85969"/>
                <a:satOff val="-7811"/>
                <a:lumOff val="-38955"/>
              </a:schemeClr>
            </a:solidFill>
            <a:miter lim="400000"/>
          </a:ln>
        </p:spPr>
      </p:pic>
      <p:pic>
        <p:nvPicPr>
          <p:cNvPr id="518" name="Exemples de différenciations pédagogiques" descr="Exemples de différenciations pédagogiques"/>
          <p:cNvPicPr>
            <a:picLocks noChangeAspect="0"/>
          </p:cNvPicPr>
          <p:nvPr/>
        </p:nvPicPr>
        <p:blipFill>
          <a:blip r:embed="rId4">
            <a:extLst/>
          </a:blip>
          <a:stretch>
            <a:fillRect/>
          </a:stretch>
        </p:blipFill>
        <p:spPr>
          <a:xfrm>
            <a:off x="319155" y="368300"/>
            <a:ext cx="12366490" cy="1135400"/>
          </a:xfrm>
          <a:prstGeom prst="rect">
            <a:avLst/>
          </a:prstGeom>
          <a:effectLst>
            <a:outerShdw sx="100000" sy="100000" kx="0" ky="0" algn="b" rotWithShape="0" blurRad="190500" dist="8455" dir="5400000">
              <a:srgbClr val="000000"/>
            </a:outerShdw>
          </a:effectLst>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20" name="r26541_61_livret_dexemples_de_mesures_de_diffe769renciations_pe769dagogiques.jpg" descr="r26541_61_livret_dexemples_de_mesures_de_diffe769renciations_pe769dagogiques.jpg"/>
          <p:cNvPicPr>
            <a:picLocks noChangeAspect="1"/>
          </p:cNvPicPr>
          <p:nvPr/>
        </p:nvPicPr>
        <p:blipFill>
          <a:blip r:embed="rId2">
            <a:extLst/>
          </a:blip>
          <a:stretch>
            <a:fillRect/>
          </a:stretch>
        </p:blipFill>
        <p:spPr>
          <a:xfrm>
            <a:off x="825500" y="1739900"/>
            <a:ext cx="5334098" cy="7540867"/>
          </a:xfrm>
          <a:prstGeom prst="rect">
            <a:avLst/>
          </a:prstGeom>
          <a:ln w="25400">
            <a:solidFill>
              <a:schemeClr val="accent5">
                <a:hueOff val="85969"/>
                <a:satOff val="-7811"/>
                <a:lumOff val="-38955"/>
              </a:schemeClr>
            </a:solidFill>
            <a:miter lim="400000"/>
          </a:ln>
        </p:spPr>
      </p:pic>
      <p:pic>
        <p:nvPicPr>
          <p:cNvPr id="521" name="r26541_61_livret_dexemples_de_mesures_de_diffe769renciations_pe769dagogiques.jpg" descr="r26541_61_livret_dexemples_de_mesures_de_diffe769renciations_pe769dagogiques.jpg"/>
          <p:cNvPicPr>
            <a:picLocks noChangeAspect="1"/>
          </p:cNvPicPr>
          <p:nvPr/>
        </p:nvPicPr>
        <p:blipFill>
          <a:blip r:embed="rId3">
            <a:extLst/>
          </a:blip>
          <a:stretch>
            <a:fillRect/>
          </a:stretch>
        </p:blipFill>
        <p:spPr>
          <a:xfrm>
            <a:off x="6832600" y="1739900"/>
            <a:ext cx="5334000" cy="7540728"/>
          </a:xfrm>
          <a:prstGeom prst="rect">
            <a:avLst/>
          </a:prstGeom>
          <a:ln w="25400">
            <a:solidFill>
              <a:schemeClr val="accent5">
                <a:hueOff val="85969"/>
                <a:satOff val="-7811"/>
                <a:lumOff val="-38955"/>
              </a:schemeClr>
            </a:solidFill>
            <a:miter lim="400000"/>
          </a:ln>
        </p:spPr>
      </p:pic>
      <p:pic>
        <p:nvPicPr>
          <p:cNvPr id="522" name="Exemples de différenciations pédagogiques" descr="Exemples de différenciations pédagogiques"/>
          <p:cNvPicPr>
            <a:picLocks noChangeAspect="0"/>
          </p:cNvPicPr>
          <p:nvPr/>
        </p:nvPicPr>
        <p:blipFill>
          <a:blip r:embed="rId4">
            <a:extLst/>
          </a:blip>
          <a:stretch>
            <a:fillRect/>
          </a:stretch>
        </p:blipFill>
        <p:spPr>
          <a:xfrm>
            <a:off x="319155" y="368300"/>
            <a:ext cx="12366490" cy="1135400"/>
          </a:xfrm>
          <a:prstGeom prst="rect">
            <a:avLst/>
          </a:prstGeom>
          <a:effectLst>
            <a:outerShdw sx="100000" sy="100000" kx="0" ky="0" algn="b" rotWithShape="0" blurRad="190500" dist="8455" dir="5400000">
              <a:srgbClr val="000000"/>
            </a:outerShdw>
          </a:effectLst>
        </p:spPr>
      </p:pic>
      <p:sp>
        <p:nvSpPr>
          <p:cNvPr id="523" name="source: académie de toulouse"/>
          <p:cNvSpPr txBox="1"/>
          <p:nvPr/>
        </p:nvSpPr>
        <p:spPr>
          <a:xfrm>
            <a:off x="8305088" y="7967343"/>
            <a:ext cx="2866226" cy="3477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500">
                <a:solidFill>
                  <a:srgbClr val="212121"/>
                </a:solidFill>
                <a:latin typeface="Euphemia UCAS"/>
                <a:ea typeface="Euphemia UCAS"/>
                <a:cs typeface="Euphemia UCAS"/>
                <a:sym typeface="Euphemia UCAS"/>
              </a:defRPr>
            </a:pPr>
            <a:r>
              <a:t>source: </a:t>
            </a:r>
            <a:r>
              <a:rPr u="sng">
                <a:hlinkClick r:id="rId5" invalidUrl="" action="" tgtFrame="" tooltip="" history="1" highlightClick="0" endSnd="0"/>
              </a:rPr>
              <a:t>académie de toulouse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LE CADRE" descr="LE CADRE"/>
          <p:cNvPicPr>
            <a:picLocks noChangeAspect="0"/>
          </p:cNvPicPr>
          <p:nvPr/>
        </p:nvPicPr>
        <p:blipFill>
          <a:blip r:embed="rId2">
            <a:extLst/>
          </a:blip>
          <a:stretch>
            <a:fillRect/>
          </a:stretch>
        </p:blipFill>
        <p:spPr>
          <a:xfrm>
            <a:off x="319155" y="368300"/>
            <a:ext cx="12366490" cy="1135400"/>
          </a:xfrm>
          <a:prstGeom prst="rect">
            <a:avLst/>
          </a:prstGeom>
          <a:effectLst>
            <a:outerShdw sx="100000" sy="100000" kx="0" ky="0" algn="b" rotWithShape="0" blurRad="190500" dist="8455" dir="5400000">
              <a:srgbClr val="000000"/>
            </a:outerShdw>
          </a:effectLst>
        </p:spPr>
      </p:pic>
      <p:sp>
        <p:nvSpPr>
          <p:cNvPr id="152" name="La différenciation fait, actuellement, partie intégrante des stratégies et réponses pédagogiques."/>
          <p:cNvSpPr txBox="1"/>
          <p:nvPr/>
        </p:nvSpPr>
        <p:spPr>
          <a:xfrm>
            <a:off x="331855" y="6366381"/>
            <a:ext cx="12341090" cy="112737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sz="3000">
                <a:solidFill>
                  <a:schemeClr val="accent3">
                    <a:hueOff val="-216589"/>
                    <a:satOff val="-8555"/>
                    <a:lumOff val="-17601"/>
                  </a:schemeClr>
                </a:solidFill>
                <a:latin typeface="Euphemia UCAS"/>
                <a:ea typeface="Euphemia UCAS"/>
                <a:cs typeface="Euphemia UCAS"/>
                <a:sym typeface="Euphemia UCAS"/>
              </a:defRPr>
            </a:pPr>
            <a:r>
              <a:rPr b="1"/>
              <a:t>La différenciation fait, actuellement, partie intégrante des stratégies et réponses pédagogiques. </a:t>
            </a:r>
            <a:r>
              <a:t>  </a:t>
            </a:r>
          </a:p>
        </p:txBody>
      </p:sp>
      <p:sp>
        <p:nvSpPr>
          <p:cNvPr id="153" name="Extrait d’un texte officiel"/>
          <p:cNvSpPr txBox="1"/>
          <p:nvPr/>
        </p:nvSpPr>
        <p:spPr>
          <a:xfrm>
            <a:off x="3966014" y="2013943"/>
            <a:ext cx="5072773" cy="60667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sz="3000">
                <a:solidFill>
                  <a:srgbClr val="212121"/>
                </a:solidFill>
                <a:latin typeface="Euphemia UCAS"/>
                <a:ea typeface="Euphemia UCAS"/>
                <a:cs typeface="Euphemia UCAS"/>
                <a:sym typeface="Euphemia UCAS"/>
              </a:defRPr>
            </a:pPr>
            <a:r>
              <a:rPr b="1"/>
              <a:t>Extrait d’un texte officiel </a:t>
            </a:r>
            <a:r>
              <a:t>  </a:t>
            </a:r>
          </a:p>
        </p:txBody>
      </p:sp>
      <p:grpSp>
        <p:nvGrpSpPr>
          <p:cNvPr id="160" name="Groupe"/>
          <p:cNvGrpSpPr/>
          <p:nvPr/>
        </p:nvGrpSpPr>
        <p:grpSpPr>
          <a:xfrm>
            <a:off x="297852" y="3143561"/>
            <a:ext cx="12409720" cy="2119146"/>
            <a:chOff x="0" y="0"/>
            <a:chExt cx="12409719" cy="2119145"/>
          </a:xfrm>
        </p:grpSpPr>
        <p:grpSp>
          <p:nvGrpSpPr>
            <p:cNvPr id="157" name="Groupe"/>
            <p:cNvGrpSpPr/>
            <p:nvPr/>
          </p:nvGrpSpPr>
          <p:grpSpPr>
            <a:xfrm>
              <a:off x="278139" y="0"/>
              <a:ext cx="11852817" cy="2119146"/>
              <a:chOff x="0" y="0"/>
              <a:chExt cx="11852816" cy="2119145"/>
            </a:xfrm>
          </p:grpSpPr>
          <p:sp>
            <p:nvSpPr>
              <p:cNvPr id="154" name="Rectangle"/>
              <p:cNvSpPr/>
              <p:nvPr/>
            </p:nvSpPr>
            <p:spPr>
              <a:xfrm>
                <a:off x="0" y="0"/>
                <a:ext cx="11852817" cy="205618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a:solidFill>
                      <a:srgbClr val="FFFFFF"/>
                    </a:solidFill>
                  </a:defRPr>
                </a:pPr>
              </a:p>
            </p:txBody>
          </p:sp>
          <p:sp>
            <p:nvSpPr>
              <p:cNvPr id="155" name="Proposer des réponses pédagogiques différenciées, en fonction des besoins des élèves, est une exigence à laquelle le collège doit répondre. Chaque élève doit pouvoir trouver en son sein une solution adaptée à sa situation personnelle, notamment s'il est en situation de difficulté scolaire : il s'agit d'accorder une attention bienveillante à chaque élève et de mobiliser toute l'équipe pédagogique et éducative, notamment dans le cadre du conseil pédagogique pour l'accompagner sur un chemin personnalisé de réussite et lui permettre de révéler son potentiel."/>
              <p:cNvSpPr txBox="1"/>
              <p:nvPr/>
            </p:nvSpPr>
            <p:spPr>
              <a:xfrm>
                <a:off x="80156" y="444"/>
                <a:ext cx="11692504" cy="15545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lgn="just" defTabSz="457200">
                  <a:defRPr sz="1500">
                    <a:solidFill>
                      <a:srgbClr val="565F5F"/>
                    </a:solidFill>
                    <a:latin typeface="Euphemia UCAS"/>
                    <a:ea typeface="Euphemia UCAS"/>
                    <a:cs typeface="Euphemia UCAS"/>
                    <a:sym typeface="Euphemia UCAS"/>
                  </a:defRPr>
                </a:pPr>
                <a:r>
                  <a:t>Proposer des réponses pédagogiques </a:t>
                </a:r>
                <a:r>
                  <a:rPr b="1"/>
                  <a:t>différenciées</a:t>
                </a:r>
                <a:r>
                  <a:t>, en fonction des besoins des élèves, est une exigence à laquelle le collège doit répondre. Chaque élève doit pouvoir trouver en son sein une solution adaptée à sa situation personnelle, notamment s'il est en situation de difficulté scolaire : il s'agit d'accorder une attention bienveillante à chaque élève et de mobiliser toute l'équipe pédagogique et éducative, notamment dans le cadre du conseil pédagogique pour l'accompagner sur un chemin personnalisé de réussite et lui permettre de révéler son potentiel.</a:t>
                </a:r>
              </a:p>
            </p:txBody>
          </p:sp>
          <p:sp>
            <p:nvSpPr>
              <p:cNvPr id="156" name="Extrait de la circulaire d’orientation et de préparation de la rentrée 2013…"/>
              <p:cNvSpPr txBox="1"/>
              <p:nvPr/>
            </p:nvSpPr>
            <p:spPr>
              <a:xfrm>
                <a:off x="6337267" y="1425385"/>
                <a:ext cx="5510780" cy="6937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sz="1200">
                    <a:solidFill>
                      <a:srgbClr val="565F5F"/>
                    </a:solidFill>
                    <a:latin typeface="Euphemia UCAS"/>
                    <a:ea typeface="Euphemia UCAS"/>
                    <a:cs typeface="Euphemia UCAS"/>
                    <a:sym typeface="Euphemia UCAS"/>
                  </a:defRPr>
                </a:pPr>
                <a:r>
                  <a:t>Extrait de la circulaire d’orientation et de préparation de la rentrée 2013</a:t>
                </a:r>
              </a:p>
              <a:p>
                <a:pPr algn="l" defTabSz="457200">
                  <a:defRPr sz="1200">
                    <a:solidFill>
                      <a:srgbClr val="565F5F"/>
                    </a:solidFill>
                    <a:latin typeface="Arial"/>
                    <a:ea typeface="Arial"/>
                    <a:cs typeface="Arial"/>
                    <a:sym typeface="Arial"/>
                  </a:defRPr>
                </a:pPr>
                <a:r>
                  <a:t>NOR : MENE1309444C - circulaire n° 2013-060 du 10-4-2013</a:t>
                </a:r>
              </a:p>
            </p:txBody>
          </p:sp>
        </p:grpSp>
        <p:sp>
          <p:nvSpPr>
            <p:cNvPr id="158" name="Figure"/>
            <p:cNvSpPr/>
            <p:nvPr/>
          </p:nvSpPr>
          <p:spPr>
            <a:xfrm>
              <a:off x="-1" y="6274"/>
              <a:ext cx="281255" cy="2042032"/>
            </a:xfrm>
            <a:custGeom>
              <a:avLst/>
              <a:gdLst/>
              <a:ahLst/>
              <a:cxnLst>
                <a:cxn ang="0">
                  <a:pos x="wd2" y="hd2"/>
                </a:cxn>
                <a:cxn ang="5400000">
                  <a:pos x="wd2" y="hd2"/>
                </a:cxn>
                <a:cxn ang="10800000">
                  <a:pos x="wd2" y="hd2"/>
                </a:cxn>
                <a:cxn ang="16200000">
                  <a:pos x="wd2" y="hd2"/>
                </a:cxn>
              </a:cxnLst>
              <a:rect l="0" t="0" r="r" b="b"/>
              <a:pathLst>
                <a:path w="15074" h="21600" fill="norm" stroke="1" extrusionOk="0">
                  <a:moveTo>
                    <a:pt x="14794" y="21600"/>
                  </a:moveTo>
                  <a:lnTo>
                    <a:pt x="15075" y="0"/>
                  </a:lnTo>
                  <a:lnTo>
                    <a:pt x="3470" y="17"/>
                  </a:lnTo>
                  <a:cubicBezTo>
                    <a:pt x="5176" y="183"/>
                    <a:pt x="6725" y="404"/>
                    <a:pt x="8051" y="673"/>
                  </a:cubicBezTo>
                  <a:cubicBezTo>
                    <a:pt x="19757" y="3048"/>
                    <a:pt x="10718" y="6599"/>
                    <a:pt x="4643" y="9806"/>
                  </a:cubicBezTo>
                  <a:cubicBezTo>
                    <a:pt x="-284" y="12407"/>
                    <a:pt x="-1843" y="15253"/>
                    <a:pt x="2698" y="17880"/>
                  </a:cubicBezTo>
                  <a:cubicBezTo>
                    <a:pt x="5144" y="19295"/>
                    <a:pt x="9295" y="20572"/>
                    <a:pt x="14794" y="21600"/>
                  </a:cubicBezTo>
                  <a:close/>
                </a:path>
              </a:pathLst>
            </a:custGeom>
            <a:solidFill>
              <a:srgbClr val="FFFFFF"/>
            </a:solidFill>
            <a:ln w="12700" cap="flat">
              <a:solidFill>
                <a:srgbClr val="FFFFFF"/>
              </a:solidFill>
              <a:prstDash val="solid"/>
              <a:miter lim="400000"/>
            </a:ln>
            <a:effectLst/>
          </p:spPr>
          <p:txBody>
            <a:bodyPr wrap="square" lIns="50800" tIns="50800" rIns="50800" bIns="50800" numCol="1" anchor="ctr">
              <a:noAutofit/>
            </a:bodyPr>
            <a:lstStyle/>
            <a:p>
              <a:pPr/>
            </a:p>
          </p:txBody>
        </p:sp>
        <p:sp>
          <p:nvSpPr>
            <p:cNvPr id="159" name="Figure"/>
            <p:cNvSpPr/>
            <p:nvPr/>
          </p:nvSpPr>
          <p:spPr>
            <a:xfrm rot="10800000">
              <a:off x="12127903" y="14603"/>
              <a:ext cx="281817" cy="2034094"/>
            </a:xfrm>
            <a:custGeom>
              <a:avLst/>
              <a:gdLst/>
              <a:ahLst/>
              <a:cxnLst>
                <a:cxn ang="0">
                  <a:pos x="wd2" y="hd2"/>
                </a:cxn>
                <a:cxn ang="5400000">
                  <a:pos x="wd2" y="hd2"/>
                </a:cxn>
                <a:cxn ang="10800000">
                  <a:pos x="wd2" y="hd2"/>
                </a:cxn>
                <a:cxn ang="16200000">
                  <a:pos x="wd2" y="hd2"/>
                </a:cxn>
              </a:cxnLst>
              <a:rect l="0" t="0" r="r" b="b"/>
              <a:pathLst>
                <a:path w="14653" h="21600" fill="norm" stroke="1" extrusionOk="0">
                  <a:moveTo>
                    <a:pt x="14418" y="21600"/>
                  </a:moveTo>
                  <a:lnTo>
                    <a:pt x="14653" y="0"/>
                  </a:lnTo>
                  <a:lnTo>
                    <a:pt x="3432" y="1"/>
                  </a:lnTo>
                  <a:cubicBezTo>
                    <a:pt x="5071" y="143"/>
                    <a:pt x="6575" y="343"/>
                    <a:pt x="7876" y="592"/>
                  </a:cubicBezTo>
                  <a:cubicBezTo>
                    <a:pt x="19833" y="2878"/>
                    <a:pt x="10743" y="6505"/>
                    <a:pt x="4570" y="9760"/>
                  </a:cubicBezTo>
                  <a:cubicBezTo>
                    <a:pt x="-366" y="12363"/>
                    <a:pt x="-1767" y="15228"/>
                    <a:pt x="2683" y="17866"/>
                  </a:cubicBezTo>
                  <a:cubicBezTo>
                    <a:pt x="5076" y="19284"/>
                    <a:pt x="9100" y="20565"/>
                    <a:pt x="14418" y="21600"/>
                  </a:cubicBezTo>
                  <a:close/>
                </a:path>
              </a:pathLst>
            </a:custGeom>
            <a:solidFill>
              <a:srgbClr val="FFFFFF"/>
            </a:solidFill>
            <a:ln w="12700" cap="flat">
              <a:solidFill>
                <a:srgbClr val="FFFFFF"/>
              </a:solidFill>
              <a:prstDash val="solid"/>
              <a:miter lim="400000"/>
            </a:ln>
            <a:effectLst/>
          </p:spPr>
          <p:txBody>
            <a:bodyPr wrap="square" lIns="50800" tIns="50800" rIns="50800" bIns="50800" numCol="1" anchor="ctr">
              <a:noAutofit/>
            </a:bodyPr>
            <a:lstStyle/>
            <a:p>
              <a:pPr/>
            </a:p>
          </p:txBody>
        </p:sp>
      </p:gr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25" name="Ajouter de la différenciation à une séquence existante" descr="Ajouter de la différenciation à une séquence existante"/>
          <p:cNvPicPr>
            <a:picLocks noChangeAspect="0"/>
          </p:cNvPicPr>
          <p:nvPr/>
        </p:nvPicPr>
        <p:blipFill>
          <a:blip r:embed="rId2">
            <a:extLst/>
          </a:blip>
          <a:stretch>
            <a:fillRect/>
          </a:stretch>
        </p:blipFill>
        <p:spPr>
          <a:xfrm>
            <a:off x="319155" y="368300"/>
            <a:ext cx="12366490" cy="1135400"/>
          </a:xfrm>
          <a:prstGeom prst="rect">
            <a:avLst/>
          </a:prstGeom>
          <a:effectLst>
            <a:outerShdw sx="100000" sy="100000" kx="0" ky="0" algn="b" rotWithShape="0" blurRad="190500" dist="8455" dir="5400000">
              <a:srgbClr val="000000"/>
            </a:outerShdw>
          </a:effectLst>
        </p:spPr>
      </p:pic>
      <p:sp>
        <p:nvSpPr>
          <p:cNvPr id="526" name="Questions/réponses/échanges autour de VOS séquences"/>
          <p:cNvSpPr/>
          <p:nvPr/>
        </p:nvSpPr>
        <p:spPr>
          <a:xfrm>
            <a:off x="2328933" y="3061509"/>
            <a:ext cx="8346934" cy="4512307"/>
          </a:xfrm>
          <a:prstGeom prst="rect">
            <a:avLst/>
          </a:prstGeom>
          <a:solidFill>
            <a:schemeClr val="accent6">
              <a:satOff val="23405"/>
              <a:lumOff val="8160"/>
            </a:schemeClr>
          </a:solidFill>
          <a:ln w="12700">
            <a:solidFill>
              <a:srgbClr val="FFFFFF"/>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1" sz="3700">
                <a:solidFill>
                  <a:srgbClr val="424242"/>
                </a:solidFill>
                <a:latin typeface="Helvetica Neue"/>
                <a:ea typeface="Helvetica Neue"/>
                <a:cs typeface="Helvetica Neue"/>
                <a:sym typeface="Helvetica Neue"/>
              </a:defRPr>
            </a:lvl1pPr>
          </a:lstStyle>
          <a:p>
            <a:pPr/>
            <a:r>
              <a:t>Questions/réponses/échanges autour de VOS séquences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1000"/>
                                  </p:stCondLst>
                                  <p:iterate type="el" backwards="0">
                                    <p:tmAbs val="0"/>
                                  </p:iterate>
                                  <p:childTnLst>
                                    <p:set>
                                      <p:cBhvr>
                                        <p:cTn id="6" fill="hold"/>
                                        <p:tgtEl>
                                          <p:spTgt spid="526"/>
                                        </p:tgtEl>
                                        <p:attrNameLst>
                                          <p:attrName>style.visibility</p:attrName>
                                        </p:attrNameLst>
                                      </p:cBhvr>
                                      <p:to>
                                        <p:strVal val="visible"/>
                                      </p:to>
                                    </p:set>
                                    <p:animEffect filter="dissolve" transition="in">
                                      <p:cBhvr>
                                        <p:cTn id="7" dur="2000"/>
                                        <p:tgtEl>
                                          <p:spTgt spid="5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26" grpId="1"/>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28" name="L’évaluation différenciée" descr="L’évaluation différenciée"/>
          <p:cNvPicPr>
            <a:picLocks noChangeAspect="0"/>
          </p:cNvPicPr>
          <p:nvPr/>
        </p:nvPicPr>
        <p:blipFill>
          <a:blip r:embed="rId2">
            <a:extLst/>
          </a:blip>
          <a:stretch>
            <a:fillRect/>
          </a:stretch>
        </p:blipFill>
        <p:spPr>
          <a:xfrm>
            <a:off x="319155" y="368300"/>
            <a:ext cx="12366490" cy="1135400"/>
          </a:xfrm>
          <a:prstGeom prst="rect">
            <a:avLst/>
          </a:prstGeom>
          <a:effectLst>
            <a:outerShdw sx="100000" sy="100000" kx="0" ky="0" algn="b" rotWithShape="0" blurRad="190500" dist="8455" dir="5400000">
              <a:srgbClr val="000000"/>
            </a:outerShdw>
          </a:effectLst>
        </p:spPr>
      </p:pic>
      <p:sp>
        <p:nvSpPr>
          <p:cNvPr id="529" name="Les objectifs du collège étant intimement liés aux compétences du S4C, il ne faut pas perdre de vue que la différenciation dans notre cas permet d’améliorer et parfois construire des niveaux de compétences.…"/>
          <p:cNvSpPr txBox="1"/>
          <p:nvPr/>
        </p:nvSpPr>
        <p:spPr>
          <a:xfrm>
            <a:off x="331855" y="1499021"/>
            <a:ext cx="12341090" cy="675555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sz="2600">
                <a:solidFill>
                  <a:srgbClr val="212121"/>
                </a:solidFill>
                <a:latin typeface="Euphemia UCAS"/>
                <a:ea typeface="Euphemia UCAS"/>
                <a:cs typeface="Euphemia UCAS"/>
                <a:sym typeface="Euphemia UCAS"/>
              </a:defRPr>
            </a:pPr>
            <a:r>
              <a:t>Les objectifs du collège étant intimement liés aux compétences du S4C, il ne faut pas perdre de vue que la différenciation dans notre cas permet d’améliorer et parfois construire des niveaux de compétences. </a:t>
            </a:r>
          </a:p>
          <a:p>
            <a:pPr algn="just">
              <a:defRPr sz="2600">
                <a:solidFill>
                  <a:srgbClr val="212121"/>
                </a:solidFill>
                <a:latin typeface="Euphemia UCAS"/>
                <a:ea typeface="Euphemia UCAS"/>
                <a:cs typeface="Euphemia UCAS"/>
                <a:sym typeface="Euphemia UCAS"/>
              </a:defRPr>
            </a:pPr>
          </a:p>
          <a:p>
            <a:pPr algn="just">
              <a:defRPr sz="2600">
                <a:solidFill>
                  <a:srgbClr val="212121"/>
                </a:solidFill>
                <a:latin typeface="Euphemia UCAS"/>
                <a:ea typeface="Euphemia UCAS"/>
                <a:cs typeface="Euphemia UCAS"/>
                <a:sym typeface="Euphemia UCAS"/>
              </a:defRPr>
            </a:pPr>
            <a:r>
              <a:t>Conséquences:</a:t>
            </a:r>
          </a:p>
          <a:p>
            <a:pPr algn="just">
              <a:defRPr sz="2600">
                <a:solidFill>
                  <a:srgbClr val="212121"/>
                </a:solidFill>
                <a:latin typeface="Euphemia UCAS"/>
                <a:ea typeface="Euphemia UCAS"/>
                <a:cs typeface="Euphemia UCAS"/>
                <a:sym typeface="Euphemia UCAS"/>
              </a:defRPr>
            </a:pPr>
            <a:r>
              <a:t>-on ne différencie pas une évaluation sur les connaissances (programme),</a:t>
            </a:r>
          </a:p>
          <a:p>
            <a:pPr algn="just">
              <a:defRPr sz="2600">
                <a:solidFill>
                  <a:srgbClr val="212121"/>
                </a:solidFill>
                <a:latin typeface="Euphemia UCAS"/>
                <a:ea typeface="Euphemia UCAS"/>
                <a:cs typeface="Euphemia UCAS"/>
                <a:sym typeface="Euphemia UCAS"/>
              </a:defRPr>
            </a:pPr>
            <a:r>
              <a:t>-on peut différencier une évaluation de compétences.</a:t>
            </a:r>
          </a:p>
          <a:p>
            <a:pPr algn="just">
              <a:defRPr sz="2600">
                <a:solidFill>
                  <a:srgbClr val="212121"/>
                </a:solidFill>
                <a:latin typeface="Euphemia UCAS"/>
                <a:ea typeface="Euphemia UCAS"/>
                <a:cs typeface="Euphemia UCAS"/>
                <a:sym typeface="Euphemia UCAS"/>
              </a:defRPr>
            </a:pPr>
          </a:p>
          <a:p>
            <a:pPr algn="just">
              <a:defRPr sz="2600">
                <a:solidFill>
                  <a:srgbClr val="212121"/>
                </a:solidFill>
                <a:latin typeface="Euphemia UCAS"/>
                <a:ea typeface="Euphemia UCAS"/>
                <a:cs typeface="Euphemia UCAS"/>
                <a:sym typeface="Euphemia UCAS"/>
              </a:defRPr>
            </a:pPr>
            <a:r>
              <a:t>Lorsque l’on parle d’évaluer de façon différenciée les compétences, cela ne peut se faire que sur de l’évaluation formative et de l’évaluation sommative, l’évaluation diagnostique étant la même pour tous.</a:t>
            </a:r>
          </a:p>
          <a:p>
            <a:pPr algn="just">
              <a:defRPr sz="2600">
                <a:solidFill>
                  <a:srgbClr val="212121"/>
                </a:solidFill>
                <a:latin typeface="Euphemia UCAS"/>
                <a:ea typeface="Euphemia UCAS"/>
                <a:cs typeface="Euphemia UCAS"/>
                <a:sym typeface="Euphemia UCAS"/>
              </a:defRPr>
            </a:pPr>
          </a:p>
          <a:p>
            <a:pPr algn="just">
              <a:defRPr sz="2600">
                <a:solidFill>
                  <a:srgbClr val="212121"/>
                </a:solidFill>
                <a:latin typeface="Euphemia UCAS"/>
                <a:ea typeface="Euphemia UCAS"/>
                <a:cs typeface="Euphemia UCAS"/>
                <a:sym typeface="Euphemia UCAS"/>
              </a:defRPr>
            </a:pPr>
            <a:r>
              <a:t>Les objectifs finaux étant identiques pour tous les élèves, certains types de différenciation seront à privilégier; différencier les supports par exemple.</a:t>
            </a:r>
          </a:p>
          <a:p>
            <a:pPr algn="just">
              <a:defRPr sz="2600">
                <a:solidFill>
                  <a:srgbClr val="212121"/>
                </a:solidFill>
                <a:latin typeface="Euphemia UCAS"/>
                <a:ea typeface="Euphemia UCAS"/>
                <a:cs typeface="Euphemia UCAS"/>
                <a:sym typeface="Euphemia UCAS"/>
              </a:defRPr>
            </a:pPr>
            <a:r>
              <a:t> </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31" name="Construire une séquence avec de la différenciation" descr="Construire une séquence avec de la différenciation"/>
          <p:cNvPicPr>
            <a:picLocks noChangeAspect="0"/>
          </p:cNvPicPr>
          <p:nvPr/>
        </p:nvPicPr>
        <p:blipFill>
          <a:blip r:embed="rId3">
            <a:extLst/>
          </a:blip>
          <a:stretch>
            <a:fillRect/>
          </a:stretch>
        </p:blipFill>
        <p:spPr>
          <a:xfrm>
            <a:off x="319155" y="368300"/>
            <a:ext cx="12366490" cy="1135400"/>
          </a:xfrm>
          <a:prstGeom prst="rect">
            <a:avLst/>
          </a:prstGeom>
          <a:effectLst>
            <a:outerShdw sx="100000" sy="100000" kx="0" ky="0" algn="b" rotWithShape="0" blurRad="190500" dist="8455" dir="5400000">
              <a:srgbClr val="000000"/>
            </a:outerShdw>
          </a:effectLst>
        </p:spPr>
      </p:pic>
      <p:sp>
        <p:nvSpPr>
          <p:cNvPr id="532" name="Séquence S25 - Le Défi Robot…"/>
          <p:cNvSpPr/>
          <p:nvPr/>
        </p:nvSpPr>
        <p:spPr>
          <a:xfrm>
            <a:off x="367201" y="1955493"/>
            <a:ext cx="10028351" cy="1776748"/>
          </a:xfrm>
          <a:prstGeom prst="rect">
            <a:avLst/>
          </a:prstGeom>
          <a:solidFill>
            <a:schemeClr val="accent3">
              <a:hueOff val="-39720"/>
              <a:satOff val="14110"/>
              <a:lumOff val="14093"/>
            </a:schemeClr>
          </a:solidFill>
          <a:ln w="12700">
            <a:solidFill>
              <a:srgbClr val="FFFFFF"/>
            </a:solidFill>
            <a:miter lim="400000"/>
          </a:ln>
          <a:extLst>
            <a:ext uri="{C572A759-6A51-4108-AA02-DFA0A04FC94B}">
              <ma14:wrappingTextBoxFlag xmlns:ma14="http://schemas.microsoft.com/office/mac/drawingml/2011/main" val="1"/>
            </a:ext>
          </a:extLst>
        </p:spPr>
        <p:txBody>
          <a:bodyPr lIns="50800" tIns="50800" rIns="50800" bIns="50800" anchor="ctr"/>
          <a:lstStyle/>
          <a:p>
            <a:pPr>
              <a:defRPr b="1" sz="3700">
                <a:solidFill>
                  <a:srgbClr val="424242"/>
                </a:solidFill>
                <a:latin typeface="Helvetica Neue"/>
                <a:ea typeface="Helvetica Neue"/>
                <a:cs typeface="Helvetica Neue"/>
                <a:sym typeface="Helvetica Neue"/>
              </a:defRPr>
            </a:pPr>
            <a:r>
              <a:t>Séquence S25 - Le Défi Robot</a:t>
            </a:r>
          </a:p>
          <a:p>
            <a:pPr>
              <a:defRPr b="1" sz="2000">
                <a:solidFill>
                  <a:srgbClr val="424242"/>
                </a:solidFill>
                <a:latin typeface="Helvetica Neue"/>
                <a:ea typeface="Helvetica Neue"/>
                <a:cs typeface="Helvetica Neue"/>
                <a:sym typeface="Helvetica Neue"/>
              </a:defRPr>
            </a:pPr>
            <a:r>
              <a:t>Comment rendre automatique le fonctionnement d’un système ?</a:t>
            </a:r>
          </a:p>
        </p:txBody>
      </p:sp>
      <p:pic>
        <p:nvPicPr>
          <p:cNvPr id="533" name="Image" descr="Image"/>
          <p:cNvPicPr>
            <a:picLocks noChangeAspect="1"/>
          </p:cNvPicPr>
          <p:nvPr/>
        </p:nvPicPr>
        <p:blipFill>
          <a:blip r:embed="rId4">
            <a:extLst/>
          </a:blip>
          <a:srcRect l="23474" t="0" r="18526" b="0"/>
          <a:stretch>
            <a:fillRect/>
          </a:stretch>
        </p:blipFill>
        <p:spPr>
          <a:xfrm>
            <a:off x="10680614" y="1759009"/>
            <a:ext cx="1635793" cy="2169521"/>
          </a:xfrm>
          <a:prstGeom prst="rect">
            <a:avLst/>
          </a:prstGeom>
          <a:ln w="12700">
            <a:miter lim="400000"/>
          </a:ln>
        </p:spPr>
      </p:pic>
      <p:pic>
        <p:nvPicPr>
          <p:cNvPr id="534" name="Capture d’écran 2018-12-03 à 21.49.25.png" descr="Capture d’écran 2018-12-03 à 21.49.25.png"/>
          <p:cNvPicPr>
            <a:picLocks noChangeAspect="1"/>
          </p:cNvPicPr>
          <p:nvPr/>
        </p:nvPicPr>
        <p:blipFill>
          <a:blip r:embed="rId5">
            <a:extLst/>
          </a:blip>
          <a:stretch>
            <a:fillRect/>
          </a:stretch>
        </p:blipFill>
        <p:spPr>
          <a:xfrm>
            <a:off x="515161" y="4534207"/>
            <a:ext cx="11974478" cy="3352372"/>
          </a:xfrm>
          <a:prstGeom prst="rect">
            <a:avLst/>
          </a:prstGeom>
          <a:ln w="25400">
            <a:solidFill>
              <a:srgbClr val="000000"/>
            </a:solidFill>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1000"/>
                                  </p:stCondLst>
                                  <p:iterate type="el" backwards="0">
                                    <p:tmAbs val="0"/>
                                  </p:iterate>
                                  <p:childTnLst>
                                    <p:set>
                                      <p:cBhvr>
                                        <p:cTn id="6" fill="hold"/>
                                        <p:tgtEl>
                                          <p:spTgt spid="532"/>
                                        </p:tgtEl>
                                        <p:attrNameLst>
                                          <p:attrName>style.visibility</p:attrName>
                                        </p:attrNameLst>
                                      </p:cBhvr>
                                      <p:to>
                                        <p:strVal val="visible"/>
                                      </p:to>
                                    </p:set>
                                    <p:animEffect filter="dissolve" transition="in">
                                      <p:cBhvr>
                                        <p:cTn id="7" dur="2000"/>
                                        <p:tgtEl>
                                          <p:spTgt spid="53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6" presetID="23" grpId="2" fill="hold">
                                  <p:stCondLst>
                                    <p:cond delay="0"/>
                                  </p:stCondLst>
                                  <p:iterate type="el" backwards="0">
                                    <p:tmAbs val="0"/>
                                  </p:iterate>
                                  <p:childTnLst>
                                    <p:set>
                                      <p:cBhvr>
                                        <p:cTn id="11" fill="hold"/>
                                        <p:tgtEl>
                                          <p:spTgt spid="534"/>
                                        </p:tgtEl>
                                        <p:attrNameLst>
                                          <p:attrName>style.visibility</p:attrName>
                                        </p:attrNameLst>
                                      </p:cBhvr>
                                      <p:to>
                                        <p:strVal val="visible"/>
                                      </p:to>
                                    </p:set>
                                    <p:anim calcmode="lin" valueType="num">
                                      <p:cBhvr>
                                        <p:cTn id="12" dur="1750" fill="hold"/>
                                        <p:tgtEl>
                                          <p:spTgt spid="534"/>
                                        </p:tgtEl>
                                        <p:attrNameLst>
                                          <p:attrName>ppt_w</p:attrName>
                                        </p:attrNameLst>
                                      </p:cBhvr>
                                      <p:tavLst>
                                        <p:tav tm="0">
                                          <p:val>
                                            <p:fltVal val="0"/>
                                          </p:val>
                                        </p:tav>
                                        <p:tav tm="100000">
                                          <p:val>
                                            <p:strVal val="#ppt_w"/>
                                          </p:val>
                                        </p:tav>
                                      </p:tavLst>
                                    </p:anim>
                                    <p:anim calcmode="lin" valueType="num">
                                      <p:cBhvr>
                                        <p:cTn id="13" dur="1750" fill="hold"/>
                                        <p:tgtEl>
                                          <p:spTgt spid="5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34" grpId="2"/>
      <p:bldP build="whole" bldLvl="1" animBg="1" rev="0" advAuto="0" spid="532" grpId="1"/>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pic>
        <p:nvPicPr>
          <p:cNvPr id="538" name="Construire une séquence avec de la différenciation" descr="Construire une séquence avec de la différenciation"/>
          <p:cNvPicPr>
            <a:picLocks noChangeAspect="0"/>
          </p:cNvPicPr>
          <p:nvPr/>
        </p:nvPicPr>
        <p:blipFill>
          <a:blip r:embed="rId3">
            <a:extLst/>
          </a:blip>
          <a:stretch>
            <a:fillRect/>
          </a:stretch>
        </p:blipFill>
        <p:spPr>
          <a:xfrm>
            <a:off x="319155" y="368300"/>
            <a:ext cx="12366490" cy="1135400"/>
          </a:xfrm>
          <a:prstGeom prst="rect">
            <a:avLst/>
          </a:prstGeom>
          <a:effectLst>
            <a:outerShdw sx="100000" sy="100000" kx="0" ky="0" algn="b" rotWithShape="0" blurRad="190500" dist="8455" dir="5400000">
              <a:srgbClr val="000000"/>
            </a:outerShdw>
          </a:effectLst>
        </p:spPr>
      </p:pic>
      <p:sp>
        <p:nvSpPr>
          <p:cNvPr id="539" name="Séquence S17 - La barrière automatisée…"/>
          <p:cNvSpPr/>
          <p:nvPr/>
        </p:nvSpPr>
        <p:spPr>
          <a:xfrm>
            <a:off x="367201" y="1955493"/>
            <a:ext cx="10028351" cy="1776748"/>
          </a:xfrm>
          <a:prstGeom prst="rect">
            <a:avLst/>
          </a:prstGeom>
          <a:solidFill>
            <a:schemeClr val="accent3">
              <a:hueOff val="-39720"/>
              <a:satOff val="14110"/>
              <a:lumOff val="14093"/>
            </a:schemeClr>
          </a:solidFill>
          <a:ln w="12700">
            <a:solidFill>
              <a:srgbClr val="FFFFFF"/>
            </a:solidFill>
            <a:miter lim="400000"/>
          </a:ln>
          <a:extLst>
            <a:ext uri="{C572A759-6A51-4108-AA02-DFA0A04FC94B}">
              <ma14:wrappingTextBoxFlag xmlns:ma14="http://schemas.microsoft.com/office/mac/drawingml/2011/main" val="1"/>
            </a:ext>
          </a:extLst>
        </p:spPr>
        <p:txBody>
          <a:bodyPr lIns="50800" tIns="50800" rIns="50800" bIns="50800" anchor="ctr"/>
          <a:lstStyle/>
          <a:p>
            <a:pPr>
              <a:defRPr b="1" sz="3700">
                <a:solidFill>
                  <a:srgbClr val="424242"/>
                </a:solidFill>
                <a:latin typeface="Helvetica Neue"/>
                <a:ea typeface="Helvetica Neue"/>
                <a:cs typeface="Helvetica Neue"/>
                <a:sym typeface="Helvetica Neue"/>
              </a:defRPr>
            </a:pPr>
            <a:r>
              <a:t>Séquence S17 - La barrière automatisée</a:t>
            </a:r>
          </a:p>
          <a:p>
            <a:pPr>
              <a:defRPr b="1" sz="2000">
                <a:solidFill>
                  <a:srgbClr val="424242"/>
                </a:solidFill>
                <a:latin typeface="Helvetica Neue"/>
                <a:ea typeface="Helvetica Neue"/>
                <a:cs typeface="Helvetica Neue"/>
                <a:sym typeface="Helvetica Neue"/>
              </a:defRPr>
            </a:pPr>
            <a:r>
              <a:t>Comment piloter une objet technique avec un smartphone (ou pas!)?</a:t>
            </a:r>
          </a:p>
        </p:txBody>
      </p:sp>
      <p:pic>
        <p:nvPicPr>
          <p:cNvPr id="540" name="Capture d’écran 2018-05-02 à 14.33.17.png" descr="Capture d’écran 2018-05-02 à 14.33.17.png"/>
          <p:cNvPicPr>
            <a:picLocks noChangeAspect="1"/>
          </p:cNvPicPr>
          <p:nvPr/>
        </p:nvPicPr>
        <p:blipFill>
          <a:blip r:embed="rId4">
            <a:extLst/>
          </a:blip>
          <a:stretch>
            <a:fillRect/>
          </a:stretch>
        </p:blipFill>
        <p:spPr>
          <a:xfrm>
            <a:off x="373552" y="4397500"/>
            <a:ext cx="12257696" cy="4692400"/>
          </a:xfrm>
          <a:prstGeom prst="rect">
            <a:avLst/>
          </a:prstGeom>
          <a:ln w="12700">
            <a:miter lim="400000"/>
          </a:ln>
        </p:spPr>
      </p:pic>
      <p:pic>
        <p:nvPicPr>
          <p:cNvPr id="541" name="Image" descr="Image"/>
          <p:cNvPicPr>
            <a:picLocks noChangeAspect="1"/>
          </p:cNvPicPr>
          <p:nvPr/>
        </p:nvPicPr>
        <p:blipFill>
          <a:blip r:embed="rId5">
            <a:extLst/>
          </a:blip>
          <a:srcRect l="23474" t="0" r="18526" b="0"/>
          <a:stretch>
            <a:fillRect/>
          </a:stretch>
        </p:blipFill>
        <p:spPr>
          <a:xfrm>
            <a:off x="10680614" y="1759009"/>
            <a:ext cx="1635793" cy="216952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1000"/>
                                  </p:stCondLst>
                                  <p:iterate type="el" backwards="0">
                                    <p:tmAbs val="0"/>
                                  </p:iterate>
                                  <p:childTnLst>
                                    <p:set>
                                      <p:cBhvr>
                                        <p:cTn id="6" fill="hold"/>
                                        <p:tgtEl>
                                          <p:spTgt spid="539"/>
                                        </p:tgtEl>
                                        <p:attrNameLst>
                                          <p:attrName>style.visibility</p:attrName>
                                        </p:attrNameLst>
                                      </p:cBhvr>
                                      <p:to>
                                        <p:strVal val="visible"/>
                                      </p:to>
                                    </p:set>
                                    <p:animEffect filter="dissolve" transition="in">
                                      <p:cBhvr>
                                        <p:cTn id="7" dur="2000"/>
                                        <p:tgtEl>
                                          <p:spTgt spid="5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39" grpId="1"/>
    </p:bld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grpSp>
        <p:nvGrpSpPr>
          <p:cNvPr id="547" name="D.I. avec support vidéo"/>
          <p:cNvGrpSpPr/>
          <p:nvPr/>
        </p:nvGrpSpPr>
        <p:grpSpPr>
          <a:xfrm>
            <a:off x="331855" y="381000"/>
            <a:ext cx="12341090" cy="1110000"/>
            <a:chOff x="0" y="0"/>
            <a:chExt cx="12341089" cy="1109999"/>
          </a:xfrm>
        </p:grpSpPr>
        <p:sp>
          <p:nvSpPr>
            <p:cNvPr id="546" name="D.I. avec support vidéo"/>
            <p:cNvSpPr txBox="1"/>
            <p:nvPr/>
          </p:nvSpPr>
          <p:spPr>
            <a:xfrm>
              <a:off x="25400" y="25400"/>
              <a:ext cx="12290290" cy="1008400"/>
            </a:xfrm>
            <a:prstGeom prst="rect">
              <a:avLst/>
            </a:prstGeom>
            <a:solidFill>
              <a:schemeClr val="accent6">
                <a:satOff val="23405"/>
                <a:lumOff val="8160"/>
              </a:schemeClr>
            </a:solidFill>
            <a:ln>
              <a:noFill/>
            </a:ln>
            <a:effectLst/>
            <a:extLst>
              <a:ext uri="{C572A759-6A51-4108-AA02-DFA0A04FC94B}">
                <ma14:wrappingTextBoxFlag xmlns:ma14="http://schemas.microsoft.com/office/mac/drawingml/2011/main" val="1"/>
              </a:ext>
            </a:extLst>
          </p:spPr>
          <p:txBody>
            <a:bodyPr wrap="square" lIns="50800" tIns="50800" rIns="50800" bIns="50800" numCol="1" anchor="b">
              <a:normAutofit fontScale="100000" lnSpcReduction="0"/>
            </a:bodyPr>
            <a:lstStyle>
              <a:lvl1pPr defTabSz="449833">
                <a:defRPr sz="6006">
                  <a:solidFill>
                    <a:schemeClr val="accent5">
                      <a:hueOff val="85969"/>
                      <a:satOff val="-7811"/>
                      <a:lumOff val="-38955"/>
                    </a:schemeClr>
                  </a:solidFill>
                  <a:effectLst>
                    <a:outerShdw sx="100000" sy="100000" kx="0" ky="0" algn="b" rotWithShape="0" blurRad="48895" dist="9779" dir="5400000">
                      <a:srgbClr val="000000">
                        <a:alpha val="30000"/>
                      </a:srgbClr>
                    </a:outerShdw>
                  </a:effectLst>
                  <a:latin typeface="+mn-lt"/>
                  <a:ea typeface="+mn-ea"/>
                  <a:cs typeface="+mn-cs"/>
                  <a:sym typeface="Baskerville"/>
                </a:defRPr>
              </a:lvl1pPr>
            </a:lstStyle>
            <a:p>
              <a:pPr/>
              <a:r>
                <a:t>D.I. avec support vidéo</a:t>
              </a:r>
            </a:p>
          </p:txBody>
        </p:sp>
        <p:pic>
          <p:nvPicPr>
            <p:cNvPr id="545" name="D.I. avec support vidéo" descr="D.I. avec support vidéo"/>
            <p:cNvPicPr>
              <a:picLocks noChangeAspect="0"/>
            </p:cNvPicPr>
            <p:nvPr/>
          </p:nvPicPr>
          <p:blipFill>
            <a:blip r:embed="rId2">
              <a:extLst/>
            </a:blip>
            <a:stretch>
              <a:fillRect/>
            </a:stretch>
          </p:blipFill>
          <p:spPr>
            <a:xfrm>
              <a:off x="-1" y="0"/>
              <a:ext cx="12341091" cy="1110000"/>
            </a:xfrm>
            <a:prstGeom prst="rect">
              <a:avLst/>
            </a:prstGeom>
            <a:effectLst/>
          </p:spPr>
        </p:pic>
      </p:grpSp>
      <p:pic>
        <p:nvPicPr>
          <p:cNvPr id="548" name="VOTRE AVIS" descr="VOTRE AVIS"/>
          <p:cNvPicPr>
            <a:picLocks noChangeAspect="0"/>
          </p:cNvPicPr>
          <p:nvPr/>
        </p:nvPicPr>
        <p:blipFill>
          <a:blip r:embed="rId3">
            <a:extLst/>
          </a:blip>
          <a:stretch>
            <a:fillRect/>
          </a:stretch>
        </p:blipFill>
        <p:spPr>
          <a:xfrm>
            <a:off x="319155" y="368300"/>
            <a:ext cx="12366490" cy="1135400"/>
          </a:xfrm>
          <a:prstGeom prst="rect">
            <a:avLst/>
          </a:prstGeom>
          <a:effectLst>
            <a:outerShdw sx="100000" sy="100000" kx="0" ky="0" algn="b" rotWithShape="0" blurRad="190500" dist="8455" dir="5400000">
              <a:srgbClr val="000000"/>
            </a:outerShdw>
          </a:effectLst>
        </p:spPr>
      </p:pic>
      <p:sp>
        <p:nvSpPr>
          <p:cNvPr id="549" name="Afin d’améliorer nos formations, nous vous invitons à compléter depuis votre smartphone, tablette ou ordinateur un questionnaire succinct."/>
          <p:cNvSpPr txBox="1"/>
          <p:nvPr/>
        </p:nvSpPr>
        <p:spPr>
          <a:xfrm>
            <a:off x="353930" y="2212527"/>
            <a:ext cx="12296940" cy="142155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defRPr sz="2600">
                <a:solidFill>
                  <a:srgbClr val="000000"/>
                </a:solidFill>
                <a:latin typeface="Euphemia UCAS"/>
                <a:ea typeface="Euphemia UCAS"/>
                <a:cs typeface="Euphemia UCAS"/>
                <a:sym typeface="Euphemia UCAS"/>
              </a:defRPr>
            </a:lvl1pPr>
          </a:lstStyle>
          <a:p>
            <a:pPr/>
            <a:r>
              <a:t>Afin d’améliorer nos formations, nous vous invitons à compléter depuis votre smartphone, tablette ou ordinateur un questionnaire succinct.</a:t>
            </a:r>
          </a:p>
        </p:txBody>
      </p:sp>
      <p:pic>
        <p:nvPicPr>
          <p:cNvPr id="550" name="QRcode investigation.jpg" descr="QRcode investigation.jpg"/>
          <p:cNvPicPr>
            <a:picLocks noChangeAspect="1"/>
          </p:cNvPicPr>
          <p:nvPr/>
        </p:nvPicPr>
        <p:blipFill>
          <a:blip r:embed="rId4">
            <a:extLst/>
          </a:blip>
          <a:stretch>
            <a:fillRect/>
          </a:stretch>
        </p:blipFill>
        <p:spPr>
          <a:xfrm>
            <a:off x="8184954" y="5039290"/>
            <a:ext cx="2953891" cy="2953890"/>
          </a:xfrm>
          <a:prstGeom prst="rect">
            <a:avLst/>
          </a:prstGeom>
          <a:ln w="12700">
            <a:miter lim="400000"/>
          </a:ln>
        </p:spPr>
      </p:pic>
      <p:sp>
        <p:nvSpPr>
          <p:cNvPr id="551" name="Lien direct:"/>
          <p:cNvSpPr txBox="1"/>
          <p:nvPr/>
        </p:nvSpPr>
        <p:spPr>
          <a:xfrm>
            <a:off x="2192714" y="4169163"/>
            <a:ext cx="1840827" cy="9770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600" u="sng">
                <a:solidFill>
                  <a:srgbClr val="000000"/>
                </a:solidFill>
                <a:latin typeface="Euphemia UCAS"/>
                <a:ea typeface="Euphemia UCAS"/>
                <a:cs typeface="Euphemia UCAS"/>
                <a:sym typeface="Euphemia UCAS"/>
              </a:defRPr>
            </a:lvl1pPr>
          </a:lstStyle>
          <a:p>
            <a:pPr/>
            <a:r>
              <a:t>Lien direct:</a:t>
            </a:r>
          </a:p>
        </p:txBody>
      </p:sp>
      <p:sp>
        <p:nvSpPr>
          <p:cNvPr id="552" name="QR Code"/>
          <p:cNvSpPr txBox="1"/>
          <p:nvPr/>
        </p:nvSpPr>
        <p:spPr>
          <a:xfrm>
            <a:off x="8741486" y="4169163"/>
            <a:ext cx="1840827" cy="9770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600" u="sng">
                <a:solidFill>
                  <a:srgbClr val="000000"/>
                </a:solidFill>
                <a:latin typeface="Euphemia UCAS"/>
                <a:ea typeface="Euphemia UCAS"/>
                <a:cs typeface="Euphemia UCAS"/>
                <a:sym typeface="Euphemia UCAS"/>
              </a:defRPr>
            </a:lvl1pPr>
          </a:lstStyle>
          <a:p>
            <a:pPr/>
            <a:r>
              <a:t>QR Code</a:t>
            </a:r>
          </a:p>
        </p:txBody>
      </p:sp>
      <p:sp>
        <p:nvSpPr>
          <p:cNvPr id="553" name="https://lc.cx/J8sM"/>
          <p:cNvSpPr txBox="1"/>
          <p:nvPr/>
        </p:nvSpPr>
        <p:spPr>
          <a:xfrm>
            <a:off x="1253947" y="6018731"/>
            <a:ext cx="3718360" cy="60667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3000">
                <a:solidFill>
                  <a:srgbClr val="000000"/>
                </a:solidFill>
                <a:latin typeface="Euphemia UCAS"/>
                <a:ea typeface="Euphemia UCAS"/>
                <a:cs typeface="Euphemia UCAS"/>
                <a:sym typeface="Euphemia UCAS"/>
                <a:hlinkClick r:id="rId5" invalidUrl="" action="" tgtFrame="" tooltip="" history="1" highlightClick="0" endSnd="0"/>
              </a:defRPr>
            </a:lvl1pPr>
          </a:lstStyle>
          <a:p>
            <a:pPr/>
            <a:r>
              <a:rPr>
                <a:hlinkClick r:id="rId5" invalidUrl="" action="" tgtFrame="" tooltip="" history="1" highlightClick="0" endSnd="0"/>
              </a:rPr>
              <a:t>https://lc.cx/J8sM</a:t>
            </a:r>
          </a:p>
        </p:txBody>
      </p:sp>
      <p:sp>
        <p:nvSpPr>
          <p:cNvPr id="554" name="Ligne"/>
          <p:cNvSpPr/>
          <p:nvPr/>
        </p:nvSpPr>
        <p:spPr>
          <a:xfrm flipV="1">
            <a:off x="7892107" y="4767067"/>
            <a:ext cx="3539585" cy="3498336"/>
          </a:xfrm>
          <a:prstGeom prst="line">
            <a:avLst/>
          </a:prstGeom>
          <a:ln w="38100">
            <a:solidFill>
              <a:srgbClr val="FF2600"/>
            </a:solidFill>
            <a:miter lim="400000"/>
          </a:ln>
        </p:spPr>
        <p:txBody>
          <a:bodyPr lIns="50800" tIns="50800" rIns="50800" bIns="50800" anchor="ctr"/>
          <a:lstStyle/>
          <a:p>
            <a:pPr/>
          </a:p>
        </p:txBody>
      </p:sp>
      <p:sp>
        <p:nvSpPr>
          <p:cNvPr id="555" name="Ligne"/>
          <p:cNvSpPr/>
          <p:nvPr/>
        </p:nvSpPr>
        <p:spPr>
          <a:xfrm flipV="1">
            <a:off x="2270624" y="5694769"/>
            <a:ext cx="1394617" cy="1394617"/>
          </a:xfrm>
          <a:prstGeom prst="line">
            <a:avLst/>
          </a:prstGeom>
          <a:ln w="38100">
            <a:solidFill>
              <a:srgbClr val="FF2600"/>
            </a:solidFill>
            <a:miter lim="400000"/>
          </a:ln>
        </p:spPr>
        <p:txBody>
          <a:bodyPr lIns="50800" tIns="50800" rIns="50800" bIns="50800" anchor="ctr"/>
          <a:lstStyle/>
          <a:p>
            <a:pPr/>
          </a:p>
        </p:txBody>
      </p:sp>
      <p:sp>
        <p:nvSpPr>
          <p:cNvPr id="556" name="A modifier"/>
          <p:cNvSpPr/>
          <p:nvPr/>
        </p:nvSpPr>
        <p:spPr>
          <a:xfrm>
            <a:off x="4801053" y="7724297"/>
            <a:ext cx="7432600" cy="1689970"/>
          </a:xfrm>
          <a:prstGeom prst="ellipse">
            <a:avLst/>
          </a:prstGeom>
          <a:solidFill>
            <a:srgbClr val="FF2600"/>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1900">
                <a:solidFill>
                  <a:srgbClr val="FFFFFF"/>
                </a:solidFill>
                <a:latin typeface="Euphemia UCAS"/>
                <a:ea typeface="Euphemia UCAS"/>
                <a:cs typeface="Euphemia UCAS"/>
                <a:sym typeface="Euphemia UCAS"/>
              </a:defRPr>
            </a:lvl1pPr>
          </a:lstStyle>
          <a:p>
            <a:pPr/>
            <a:r>
              <a:t>A modifier</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grpSp>
        <p:nvGrpSpPr>
          <p:cNvPr id="560" name="D.I. avec support vidéo"/>
          <p:cNvGrpSpPr/>
          <p:nvPr/>
        </p:nvGrpSpPr>
        <p:grpSpPr>
          <a:xfrm>
            <a:off x="331855" y="381000"/>
            <a:ext cx="12341090" cy="1110000"/>
            <a:chOff x="0" y="0"/>
            <a:chExt cx="12341089" cy="1109999"/>
          </a:xfrm>
        </p:grpSpPr>
        <p:sp>
          <p:nvSpPr>
            <p:cNvPr id="559" name="D.I. avec support vidéo"/>
            <p:cNvSpPr txBox="1"/>
            <p:nvPr/>
          </p:nvSpPr>
          <p:spPr>
            <a:xfrm>
              <a:off x="25400" y="25400"/>
              <a:ext cx="12290290" cy="1008400"/>
            </a:xfrm>
            <a:prstGeom prst="rect">
              <a:avLst/>
            </a:prstGeom>
            <a:solidFill>
              <a:schemeClr val="accent6">
                <a:satOff val="23405"/>
                <a:lumOff val="8160"/>
              </a:schemeClr>
            </a:solidFill>
            <a:ln>
              <a:noFill/>
            </a:ln>
            <a:effectLst/>
            <a:extLst>
              <a:ext uri="{C572A759-6A51-4108-AA02-DFA0A04FC94B}">
                <ma14:wrappingTextBoxFlag xmlns:ma14="http://schemas.microsoft.com/office/mac/drawingml/2011/main" val="1"/>
              </a:ext>
            </a:extLst>
          </p:spPr>
          <p:txBody>
            <a:bodyPr wrap="square" lIns="50800" tIns="50800" rIns="50800" bIns="50800" numCol="1" anchor="b">
              <a:normAutofit fontScale="100000" lnSpcReduction="0"/>
            </a:bodyPr>
            <a:lstStyle>
              <a:lvl1pPr defTabSz="449833">
                <a:defRPr sz="6006">
                  <a:solidFill>
                    <a:schemeClr val="accent5">
                      <a:hueOff val="85969"/>
                      <a:satOff val="-7811"/>
                      <a:lumOff val="-38955"/>
                    </a:schemeClr>
                  </a:solidFill>
                  <a:effectLst>
                    <a:outerShdw sx="100000" sy="100000" kx="0" ky="0" algn="b" rotWithShape="0" blurRad="48895" dist="9779" dir="5400000">
                      <a:srgbClr val="000000">
                        <a:alpha val="30000"/>
                      </a:srgbClr>
                    </a:outerShdw>
                  </a:effectLst>
                  <a:latin typeface="+mn-lt"/>
                  <a:ea typeface="+mn-ea"/>
                  <a:cs typeface="+mn-cs"/>
                  <a:sym typeface="Baskerville"/>
                </a:defRPr>
              </a:lvl1pPr>
            </a:lstStyle>
            <a:p>
              <a:pPr/>
              <a:r>
                <a:t>D.I. avec support vidéo</a:t>
              </a:r>
            </a:p>
          </p:txBody>
        </p:sp>
        <p:pic>
          <p:nvPicPr>
            <p:cNvPr id="558" name="D.I. avec support vidéo" descr="D.I. avec support vidéo"/>
            <p:cNvPicPr>
              <a:picLocks noChangeAspect="0"/>
            </p:cNvPicPr>
            <p:nvPr/>
          </p:nvPicPr>
          <p:blipFill>
            <a:blip r:embed="rId2">
              <a:extLst/>
            </a:blip>
            <a:stretch>
              <a:fillRect/>
            </a:stretch>
          </p:blipFill>
          <p:spPr>
            <a:xfrm>
              <a:off x="-1" y="0"/>
              <a:ext cx="12341091" cy="1110000"/>
            </a:xfrm>
            <a:prstGeom prst="rect">
              <a:avLst/>
            </a:prstGeom>
            <a:effectLst/>
          </p:spPr>
        </p:pic>
      </p:grpSp>
      <p:pic>
        <p:nvPicPr>
          <p:cNvPr id="561" name="FICHIER Fiche Vade mecum différenciation" descr="FICHIER Fiche Vade mecum différenciation"/>
          <p:cNvPicPr>
            <a:picLocks noChangeAspect="0"/>
          </p:cNvPicPr>
          <p:nvPr/>
        </p:nvPicPr>
        <p:blipFill>
          <a:blip r:embed="rId3">
            <a:extLst/>
          </a:blip>
          <a:stretch>
            <a:fillRect/>
          </a:stretch>
        </p:blipFill>
        <p:spPr>
          <a:xfrm>
            <a:off x="319155" y="368300"/>
            <a:ext cx="12366490" cy="1135400"/>
          </a:xfrm>
          <a:prstGeom prst="rect">
            <a:avLst/>
          </a:prstGeom>
          <a:effectLst>
            <a:outerShdw sx="100000" sy="100000" kx="0" ky="0" algn="b" rotWithShape="0" blurRad="190500" dist="8455" dir="5400000">
              <a:srgbClr val="000000"/>
            </a:outerShdw>
          </a:effectLst>
        </p:spPr>
      </p:pic>
      <p:sp>
        <p:nvSpPr>
          <p:cNvPr id="562" name="Si vous souhaitez récupérer le fichier vade mecum sur la différenciation pédagogique, vous pouvez le télécharger ici:"/>
          <p:cNvSpPr txBox="1"/>
          <p:nvPr/>
        </p:nvSpPr>
        <p:spPr>
          <a:xfrm>
            <a:off x="353930" y="2212527"/>
            <a:ext cx="12296940" cy="142155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defRPr sz="2600">
                <a:solidFill>
                  <a:srgbClr val="000000"/>
                </a:solidFill>
                <a:latin typeface="Euphemia UCAS"/>
                <a:ea typeface="Euphemia UCAS"/>
                <a:cs typeface="Euphemia UCAS"/>
                <a:sym typeface="Euphemia UCAS"/>
              </a:defRPr>
            </a:lvl1pPr>
          </a:lstStyle>
          <a:p>
            <a:pPr/>
            <a:r>
              <a:t>Si vous souhaitez récupérer le fichier vade mecum sur la différenciation pédagogique, vous pouvez le télécharger ici:</a:t>
            </a:r>
          </a:p>
        </p:txBody>
      </p:sp>
      <p:sp>
        <p:nvSpPr>
          <p:cNvPr id="563" name="Lien direct:"/>
          <p:cNvSpPr txBox="1"/>
          <p:nvPr/>
        </p:nvSpPr>
        <p:spPr>
          <a:xfrm>
            <a:off x="2192714" y="4137413"/>
            <a:ext cx="1840827" cy="5325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600" u="sng">
                <a:solidFill>
                  <a:srgbClr val="000000"/>
                </a:solidFill>
                <a:latin typeface="Euphemia UCAS"/>
                <a:ea typeface="Euphemia UCAS"/>
                <a:cs typeface="Euphemia UCAS"/>
                <a:sym typeface="Euphemia UCAS"/>
              </a:defRPr>
            </a:lvl1pPr>
          </a:lstStyle>
          <a:p>
            <a:pPr/>
            <a:r>
              <a:t>Lien direct:</a:t>
            </a:r>
          </a:p>
        </p:txBody>
      </p:sp>
      <p:sp>
        <p:nvSpPr>
          <p:cNvPr id="564" name="QR Code"/>
          <p:cNvSpPr txBox="1"/>
          <p:nvPr/>
        </p:nvSpPr>
        <p:spPr>
          <a:xfrm>
            <a:off x="8741486" y="4137413"/>
            <a:ext cx="1840827" cy="5325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600" u="sng">
                <a:solidFill>
                  <a:srgbClr val="000000"/>
                </a:solidFill>
                <a:latin typeface="Euphemia UCAS"/>
                <a:ea typeface="Euphemia UCAS"/>
                <a:cs typeface="Euphemia UCAS"/>
                <a:sym typeface="Euphemia UCAS"/>
              </a:defRPr>
            </a:lvl1pPr>
          </a:lstStyle>
          <a:p>
            <a:pPr/>
            <a:r>
              <a:t>QR Code</a:t>
            </a:r>
          </a:p>
        </p:txBody>
      </p:sp>
      <p:sp>
        <p:nvSpPr>
          <p:cNvPr id="565" name="https://lc.cx/JRxy"/>
          <p:cNvSpPr txBox="1"/>
          <p:nvPr/>
        </p:nvSpPr>
        <p:spPr>
          <a:xfrm>
            <a:off x="1134420" y="6121958"/>
            <a:ext cx="3957415" cy="65591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3300">
                <a:solidFill>
                  <a:srgbClr val="000000"/>
                </a:solidFill>
                <a:latin typeface="Euphemia UCAS"/>
                <a:ea typeface="Euphemia UCAS"/>
                <a:cs typeface="Euphemia UCAS"/>
                <a:sym typeface="Euphemia UCAS"/>
                <a:hlinkClick r:id="rId4" invalidUrl="" action="" tgtFrame="" tooltip="" history="1" highlightClick="0" endSnd="0"/>
              </a:defRPr>
            </a:lvl1pPr>
          </a:lstStyle>
          <a:p>
            <a:pPr/>
            <a:r>
              <a:rPr>
                <a:hlinkClick r:id="rId4" invalidUrl="" action="" tgtFrame="" tooltip="" history="1" highlightClick="0" endSnd="0"/>
              </a:rPr>
              <a:t>https://lc.cx/JRxy</a:t>
            </a:r>
          </a:p>
        </p:txBody>
      </p:sp>
      <p:pic>
        <p:nvPicPr>
          <p:cNvPr id="566" name="static_qr_code_without_logo-3.jpg" descr="static_qr_code_without_logo-3.jpg"/>
          <p:cNvPicPr>
            <a:picLocks noChangeAspect="1"/>
          </p:cNvPicPr>
          <p:nvPr/>
        </p:nvPicPr>
        <p:blipFill>
          <a:blip r:embed="rId5">
            <a:extLst/>
          </a:blip>
          <a:stretch>
            <a:fillRect/>
          </a:stretch>
        </p:blipFill>
        <p:spPr>
          <a:xfrm>
            <a:off x="8153972" y="4941986"/>
            <a:ext cx="3015755" cy="3015755"/>
          </a:xfrm>
          <a:prstGeom prst="rect">
            <a:avLst/>
          </a:prstGeom>
          <a:ln w="12700">
            <a:miter lim="400000"/>
          </a:ln>
        </p:spPr>
      </p:pic>
      <p:sp>
        <p:nvSpPr>
          <p:cNvPr id="567" name="Ligne"/>
          <p:cNvSpPr/>
          <p:nvPr/>
        </p:nvSpPr>
        <p:spPr>
          <a:xfrm flipV="1">
            <a:off x="7892107" y="4767067"/>
            <a:ext cx="3539585" cy="3498336"/>
          </a:xfrm>
          <a:prstGeom prst="line">
            <a:avLst/>
          </a:prstGeom>
          <a:ln w="38100">
            <a:solidFill>
              <a:srgbClr val="FF2600"/>
            </a:solidFill>
            <a:miter lim="400000"/>
          </a:ln>
        </p:spPr>
        <p:txBody>
          <a:bodyPr lIns="50800" tIns="50800" rIns="50800" bIns="50800" anchor="ctr"/>
          <a:lstStyle/>
          <a:p>
            <a:pPr/>
          </a:p>
        </p:txBody>
      </p:sp>
      <p:sp>
        <p:nvSpPr>
          <p:cNvPr id="568" name="Ligne"/>
          <p:cNvSpPr/>
          <p:nvPr/>
        </p:nvSpPr>
        <p:spPr>
          <a:xfrm flipV="1">
            <a:off x="2270624" y="5694769"/>
            <a:ext cx="1394617" cy="1394617"/>
          </a:xfrm>
          <a:prstGeom prst="line">
            <a:avLst/>
          </a:prstGeom>
          <a:ln w="38100">
            <a:solidFill>
              <a:srgbClr val="FF2600"/>
            </a:solidFill>
            <a:miter lim="400000"/>
          </a:ln>
        </p:spPr>
        <p:txBody>
          <a:bodyPr lIns="50800" tIns="50800" rIns="50800" bIns="50800" anchor="ctr"/>
          <a:lstStyle/>
          <a:p>
            <a:pPr/>
          </a:p>
        </p:txBody>
      </p:sp>
      <p:sp>
        <p:nvSpPr>
          <p:cNvPr id="569" name="A modifier"/>
          <p:cNvSpPr/>
          <p:nvPr/>
        </p:nvSpPr>
        <p:spPr>
          <a:xfrm>
            <a:off x="4801053" y="7724297"/>
            <a:ext cx="7432600" cy="1689970"/>
          </a:xfrm>
          <a:prstGeom prst="ellipse">
            <a:avLst/>
          </a:prstGeom>
          <a:solidFill>
            <a:srgbClr val="FF2600"/>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1900">
                <a:solidFill>
                  <a:srgbClr val="FFFFFF"/>
                </a:solidFill>
                <a:latin typeface="Euphemia UCAS"/>
                <a:ea typeface="Euphemia UCAS"/>
                <a:cs typeface="Euphemia UCAS"/>
                <a:sym typeface="Euphemia UCAS"/>
              </a:defRPr>
            </a:lvl1pPr>
          </a:lstStyle>
          <a:p>
            <a:pPr/>
            <a:r>
              <a:t>A modifier</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2" name="SOMMAIRE" descr="SOMMAIRE"/>
          <p:cNvPicPr>
            <a:picLocks noChangeAspect="0"/>
          </p:cNvPicPr>
          <p:nvPr/>
        </p:nvPicPr>
        <p:blipFill>
          <a:blip r:embed="rId2">
            <a:extLst/>
          </a:blip>
          <a:stretch>
            <a:fillRect/>
          </a:stretch>
        </p:blipFill>
        <p:spPr>
          <a:xfrm>
            <a:off x="319155" y="368300"/>
            <a:ext cx="12366490" cy="1135400"/>
          </a:xfrm>
          <a:prstGeom prst="rect">
            <a:avLst/>
          </a:prstGeom>
          <a:effectLst>
            <a:outerShdw sx="100000" sy="100000" kx="0" ky="0" algn="b" rotWithShape="0" blurRad="190500" dist="8455" dir="5400000">
              <a:srgbClr val="000000"/>
            </a:outerShdw>
          </a:effectLst>
        </p:spPr>
      </p:pic>
      <p:sp>
        <p:nvSpPr>
          <p:cNvPr id="163" name="La Zone Proximale de Développement,…"/>
          <p:cNvSpPr txBox="1"/>
          <p:nvPr/>
        </p:nvSpPr>
        <p:spPr>
          <a:xfrm>
            <a:off x="561455" y="2565337"/>
            <a:ext cx="9724073" cy="31381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240594" indent="-240594" algn="l">
              <a:buSzPct val="100000"/>
              <a:buChar char="-"/>
              <a:defRPr sz="2200">
                <a:solidFill>
                  <a:srgbClr val="212121"/>
                </a:solidFill>
                <a:latin typeface="Euphemia UCAS"/>
                <a:ea typeface="Euphemia UCAS"/>
                <a:cs typeface="Euphemia UCAS"/>
                <a:sym typeface="Euphemia UCAS"/>
              </a:defRPr>
            </a:pPr>
            <a:r>
              <a:t>La Zone Proximale de Développement,</a:t>
            </a:r>
          </a:p>
          <a:p>
            <a:pPr marL="240594" indent="-240594" algn="l">
              <a:buSzPct val="100000"/>
              <a:buChar char="-"/>
              <a:defRPr sz="2200">
                <a:solidFill>
                  <a:srgbClr val="212121"/>
                </a:solidFill>
                <a:latin typeface="Euphemia UCAS"/>
                <a:ea typeface="Euphemia UCAS"/>
                <a:cs typeface="Euphemia UCAS"/>
                <a:sym typeface="Euphemia UCAS"/>
              </a:defRPr>
            </a:pPr>
            <a:r>
              <a:t>La différenciation,</a:t>
            </a:r>
          </a:p>
          <a:p>
            <a:pPr marL="240594" indent="-240594" algn="l">
              <a:buSzPct val="100000"/>
              <a:buChar char="-"/>
              <a:defRPr sz="2200">
                <a:solidFill>
                  <a:srgbClr val="212121"/>
                </a:solidFill>
                <a:latin typeface="Euphemia UCAS"/>
                <a:ea typeface="Euphemia UCAS"/>
                <a:cs typeface="Euphemia UCAS"/>
                <a:sym typeface="Euphemia UCAS"/>
              </a:defRPr>
            </a:pPr>
            <a:r>
              <a:t>Que peut-on différencier?</a:t>
            </a:r>
          </a:p>
          <a:p>
            <a:pPr marL="240594" indent="-240594" algn="l">
              <a:buSzPct val="100000"/>
              <a:buChar char="-"/>
              <a:defRPr sz="2200">
                <a:solidFill>
                  <a:srgbClr val="212121"/>
                </a:solidFill>
                <a:latin typeface="Euphemia UCAS"/>
                <a:ea typeface="Euphemia UCAS"/>
                <a:cs typeface="Euphemia UCAS"/>
                <a:sym typeface="Euphemia UCAS"/>
              </a:defRPr>
            </a:pPr>
            <a:r>
              <a:t>La différenciation dans d’autres disciplines,</a:t>
            </a:r>
          </a:p>
          <a:p>
            <a:pPr marL="240594" indent="-240594" algn="l">
              <a:buSzPct val="100000"/>
              <a:buChar char="-"/>
              <a:defRPr sz="2200">
                <a:solidFill>
                  <a:srgbClr val="212121"/>
                </a:solidFill>
                <a:latin typeface="Euphemia UCAS"/>
                <a:ea typeface="Euphemia UCAS"/>
                <a:cs typeface="Euphemia UCAS"/>
                <a:sym typeface="Euphemia UCAS"/>
              </a:defRPr>
            </a:pPr>
            <a:r>
              <a:t>La différenciation en Technologie,</a:t>
            </a:r>
          </a:p>
          <a:p>
            <a:pPr marL="240594" indent="-240594" algn="l">
              <a:buSzPct val="100000"/>
              <a:buChar char="-"/>
              <a:defRPr sz="2200">
                <a:solidFill>
                  <a:srgbClr val="212121"/>
                </a:solidFill>
                <a:latin typeface="Euphemia UCAS"/>
                <a:ea typeface="Euphemia UCAS"/>
                <a:cs typeface="Euphemia UCAS"/>
                <a:sym typeface="Euphemia UCAS"/>
              </a:defRPr>
            </a:pPr>
            <a:r>
              <a:t>Ajouter de la différenciation à une séquence existante - ECHANGE -,</a:t>
            </a:r>
          </a:p>
          <a:p>
            <a:pPr marL="240594" indent="-240594" algn="l">
              <a:buSzPct val="100000"/>
              <a:buChar char="-"/>
              <a:defRPr sz="2200">
                <a:solidFill>
                  <a:srgbClr val="212121"/>
                </a:solidFill>
                <a:latin typeface="Euphemia UCAS"/>
                <a:ea typeface="Euphemia UCAS"/>
                <a:cs typeface="Euphemia UCAS"/>
                <a:sym typeface="Euphemia UCAS"/>
              </a:defRPr>
            </a:pPr>
            <a:r>
              <a:t>Et l’évaluation différenciée?</a:t>
            </a:r>
          </a:p>
          <a:p>
            <a:pPr marL="240594" indent="-240594" algn="l">
              <a:buSzPct val="100000"/>
              <a:buChar char="-"/>
              <a:defRPr sz="2200">
                <a:solidFill>
                  <a:srgbClr val="212121"/>
                </a:solidFill>
                <a:latin typeface="Euphemia UCAS"/>
                <a:ea typeface="Euphemia UCAS"/>
                <a:cs typeface="Euphemia UCAS"/>
                <a:sym typeface="Euphemia UCAS"/>
              </a:defRPr>
            </a:pPr>
            <a:r>
              <a:t>Construire une séquence avec de la différenciation, </a:t>
            </a:r>
          </a:p>
        </p:txBody>
      </p:sp>
      <p:sp>
        <p:nvSpPr>
          <p:cNvPr id="164" name="- Création d’une séquence avec de la différenciation (S25)…"/>
          <p:cNvSpPr txBox="1"/>
          <p:nvPr/>
        </p:nvSpPr>
        <p:spPr>
          <a:xfrm>
            <a:off x="614174" y="6600525"/>
            <a:ext cx="8142822" cy="31381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just">
              <a:defRPr sz="2200">
                <a:solidFill>
                  <a:srgbClr val="212121"/>
                </a:solidFill>
                <a:latin typeface="Euphemia UCAS"/>
                <a:ea typeface="Euphemia UCAS"/>
                <a:cs typeface="Euphemia UCAS"/>
                <a:sym typeface="Euphemia UCAS"/>
              </a:defRPr>
            </a:pPr>
            <a:r>
              <a:t>- Création d’une séquence avec de la différenciation (S25)</a:t>
            </a:r>
          </a:p>
          <a:p>
            <a:pPr algn="just">
              <a:defRPr sz="2200">
                <a:solidFill>
                  <a:srgbClr val="212121"/>
                </a:solidFill>
                <a:latin typeface="Euphemia UCAS"/>
                <a:ea typeface="Euphemia UCAS"/>
                <a:cs typeface="Euphemia UCAS"/>
                <a:sym typeface="Euphemia UCAS"/>
              </a:defRPr>
            </a:pPr>
          </a:p>
          <a:p>
            <a:pPr algn="just">
              <a:defRPr sz="2200">
                <a:solidFill>
                  <a:srgbClr val="212121"/>
                </a:solidFill>
                <a:latin typeface="Euphemia UCAS"/>
                <a:ea typeface="Euphemia UCAS"/>
                <a:cs typeface="Euphemia UCAS"/>
                <a:sym typeface="Euphemia UCAS"/>
              </a:defRPr>
            </a:pPr>
            <a:r>
              <a:t>Atelier 1:   </a:t>
            </a:r>
          </a:p>
          <a:p>
            <a:pPr algn="just">
              <a:defRPr sz="2200">
                <a:solidFill>
                  <a:srgbClr val="212121"/>
                </a:solidFill>
                <a:latin typeface="Euphemia UCAS"/>
                <a:ea typeface="Euphemia UCAS"/>
                <a:cs typeface="Euphemia UCAS"/>
                <a:sym typeface="Euphemia UCAS"/>
              </a:defRPr>
            </a:pPr>
            <a:r>
              <a:t>Atelier 2:</a:t>
            </a:r>
          </a:p>
          <a:p>
            <a:pPr algn="just">
              <a:defRPr sz="2200">
                <a:solidFill>
                  <a:srgbClr val="212121"/>
                </a:solidFill>
                <a:latin typeface="Euphemia UCAS"/>
                <a:ea typeface="Euphemia UCAS"/>
                <a:cs typeface="Euphemia UCAS"/>
                <a:sym typeface="Euphemia UCAS"/>
              </a:defRPr>
            </a:pPr>
            <a:r>
              <a:t>Atelier 3:</a:t>
            </a:r>
          </a:p>
          <a:p>
            <a:pPr algn="just">
              <a:defRPr sz="2200">
                <a:solidFill>
                  <a:srgbClr val="212121"/>
                </a:solidFill>
                <a:latin typeface="Euphemia UCAS"/>
                <a:ea typeface="Euphemia UCAS"/>
                <a:cs typeface="Euphemia UCAS"/>
                <a:sym typeface="Euphemia UCAS"/>
              </a:defRPr>
            </a:pPr>
          </a:p>
          <a:p>
            <a:pPr algn="just">
              <a:defRPr sz="2200">
                <a:solidFill>
                  <a:srgbClr val="212121"/>
                </a:solidFill>
                <a:latin typeface="Euphemia UCAS"/>
                <a:ea typeface="Euphemia UCAS"/>
                <a:cs typeface="Euphemia UCAS"/>
                <a:sym typeface="Euphemia UCAS"/>
              </a:defRPr>
            </a:pPr>
            <a:r>
              <a:t>- Restitutions et échanges autour des travaux</a:t>
            </a:r>
          </a:p>
        </p:txBody>
      </p:sp>
      <p:sp>
        <p:nvSpPr>
          <p:cNvPr id="165" name="Matin"/>
          <p:cNvSpPr txBox="1"/>
          <p:nvPr/>
        </p:nvSpPr>
        <p:spPr>
          <a:xfrm>
            <a:off x="5913375" y="1676825"/>
            <a:ext cx="1178050" cy="60667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000">
                <a:solidFill>
                  <a:srgbClr val="212121"/>
                </a:solidFill>
                <a:latin typeface="Euphemia UCAS"/>
                <a:ea typeface="Euphemia UCAS"/>
                <a:cs typeface="Euphemia UCAS"/>
                <a:sym typeface="Euphemia UCAS"/>
              </a:defRPr>
            </a:lvl1pPr>
          </a:lstStyle>
          <a:p>
            <a:pPr/>
            <a:r>
              <a:t>Matin</a:t>
            </a:r>
          </a:p>
        </p:txBody>
      </p:sp>
      <p:sp>
        <p:nvSpPr>
          <p:cNvPr id="166" name="Après-midi"/>
          <p:cNvSpPr txBox="1"/>
          <p:nvPr/>
        </p:nvSpPr>
        <p:spPr>
          <a:xfrm>
            <a:off x="5421498" y="6045514"/>
            <a:ext cx="2161804" cy="60667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000">
                <a:solidFill>
                  <a:srgbClr val="212121"/>
                </a:solidFill>
                <a:latin typeface="Euphemia UCAS"/>
                <a:ea typeface="Euphemia UCAS"/>
                <a:cs typeface="Euphemia UCAS"/>
                <a:sym typeface="Euphemia UCAS"/>
              </a:defRPr>
            </a:lvl1pPr>
          </a:lstStyle>
          <a:p>
            <a:pPr/>
            <a:r>
              <a:t>Après-midi</a:t>
            </a:r>
          </a:p>
        </p:txBody>
      </p:sp>
      <p:sp>
        <p:nvSpPr>
          <p:cNvPr id="167" name="Ligne"/>
          <p:cNvSpPr/>
          <p:nvPr/>
        </p:nvSpPr>
        <p:spPr>
          <a:xfrm>
            <a:off x="1204228" y="6032500"/>
            <a:ext cx="10596344" cy="0"/>
          </a:xfrm>
          <a:prstGeom prst="line">
            <a:avLst/>
          </a:prstGeom>
          <a:ln w="12700">
            <a:solidFill>
              <a:schemeClr val="accent5">
                <a:hueOff val="85969"/>
                <a:satOff val="-7811"/>
                <a:lumOff val="-38955"/>
              </a:schemeClr>
            </a:solidFill>
            <a:miter lim="400000"/>
          </a:ln>
        </p:spPr>
        <p:txBody>
          <a:bodyPr lIns="50800" tIns="50800" rIns="50800" bIns="50800" anchor="ctr"/>
          <a:lstStyle/>
          <a:p>
            <a:pPr/>
          </a:p>
        </p:txBody>
      </p:sp>
      <p:sp>
        <p:nvSpPr>
          <p:cNvPr id="168" name="Ligne"/>
          <p:cNvSpPr/>
          <p:nvPr/>
        </p:nvSpPr>
        <p:spPr>
          <a:xfrm>
            <a:off x="1931991" y="7384661"/>
            <a:ext cx="228003" cy="1296945"/>
          </a:xfrm>
          <a:custGeom>
            <a:avLst/>
            <a:gdLst/>
            <a:ahLst/>
            <a:cxnLst>
              <a:cxn ang="0">
                <a:pos x="wd2" y="hd2"/>
              </a:cxn>
              <a:cxn ang="5400000">
                <a:pos x="wd2" y="hd2"/>
              </a:cxn>
              <a:cxn ang="10800000">
                <a:pos x="wd2" y="hd2"/>
              </a:cxn>
              <a:cxn ang="16200000">
                <a:pos x="wd2" y="hd2"/>
              </a:cxn>
            </a:cxnLst>
            <a:rect l="0" t="0" r="r" b="b"/>
            <a:pathLst>
              <a:path w="21600" h="21485" fill="norm" stroke="1" extrusionOk="0">
                <a:moveTo>
                  <a:pt x="0" y="6"/>
                </a:moveTo>
                <a:cubicBezTo>
                  <a:pt x="2365" y="-38"/>
                  <a:pt x="4711" y="162"/>
                  <a:pt x="6665" y="575"/>
                </a:cubicBezTo>
                <a:cubicBezTo>
                  <a:pt x="8890" y="1045"/>
                  <a:pt x="10457" y="1757"/>
                  <a:pt x="11052" y="2568"/>
                </a:cubicBezTo>
                <a:lnTo>
                  <a:pt x="11421" y="9364"/>
                </a:lnTo>
                <a:cubicBezTo>
                  <a:pt x="11878" y="9578"/>
                  <a:pt x="12537" y="9777"/>
                  <a:pt x="13370" y="9954"/>
                </a:cubicBezTo>
                <a:cubicBezTo>
                  <a:pt x="14074" y="10102"/>
                  <a:pt x="14896" y="10233"/>
                  <a:pt x="15792" y="10346"/>
                </a:cubicBezTo>
                <a:cubicBezTo>
                  <a:pt x="17566" y="10569"/>
                  <a:pt x="19546" y="10716"/>
                  <a:pt x="21600" y="10769"/>
                </a:cubicBezTo>
                <a:cubicBezTo>
                  <a:pt x="19661" y="10778"/>
                  <a:pt x="17779" y="10886"/>
                  <a:pt x="16192" y="11081"/>
                </a:cubicBezTo>
                <a:cubicBezTo>
                  <a:pt x="13798" y="11376"/>
                  <a:pt x="12265" y="11840"/>
                  <a:pt x="12001" y="12350"/>
                </a:cubicBezTo>
                <a:lnTo>
                  <a:pt x="12142" y="19396"/>
                </a:lnTo>
                <a:cubicBezTo>
                  <a:pt x="11543" y="20085"/>
                  <a:pt x="10119" y="20679"/>
                  <a:pt x="8157" y="21057"/>
                </a:cubicBezTo>
                <a:cubicBezTo>
                  <a:pt x="6253" y="21424"/>
                  <a:pt x="3978" y="21562"/>
                  <a:pt x="1765" y="21445"/>
                </a:cubicBezTo>
              </a:path>
            </a:pathLst>
          </a:custGeom>
          <a:ln w="12700">
            <a:solidFill>
              <a:srgbClr val="000000"/>
            </a:solidFill>
            <a:miter lim="400000"/>
          </a:ln>
        </p:spPr>
        <p:txBody>
          <a:bodyPr lIns="50800" tIns="50800" rIns="50800" bIns="50800" anchor="ctr"/>
          <a:lstStyle/>
          <a:p>
            <a:pPr/>
          </a:p>
        </p:txBody>
      </p:sp>
      <p:sp>
        <p:nvSpPr>
          <p:cNvPr id="169" name="A définir en fonction de la matinée"/>
          <p:cNvSpPr txBox="1"/>
          <p:nvPr/>
        </p:nvSpPr>
        <p:spPr>
          <a:xfrm>
            <a:off x="2530491" y="7809744"/>
            <a:ext cx="4444827" cy="44678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solidFill>
                  <a:srgbClr val="000000"/>
                </a:solidFill>
                <a:latin typeface="Euphemia UCAS"/>
                <a:ea typeface="Euphemia UCAS"/>
                <a:cs typeface="Euphemia UCAS"/>
                <a:sym typeface="Euphemia UCAS"/>
              </a:defRPr>
            </a:lvl1pPr>
          </a:lstStyle>
          <a:p>
            <a:pPr/>
            <a:r>
              <a:t>A définir en fonction de la matinée</a:t>
            </a:r>
          </a:p>
        </p:txBody>
      </p:sp>
    </p:spTree>
  </p:cSld>
  <p:clrMapOvr>
    <a:masterClrMapping/>
  </p:clrMapOvr>
  <mc:AlternateContent xmlns:mc="http://schemas.openxmlformats.org/markup-compatibility/2006">
    <mc:Choice xmlns:p14="http://schemas.microsoft.com/office/powerpoint/2010/main" Requires="p14">
      <p:transition spd="slow" advClick="1" p14:dur="1500">
        <p14:switch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Pour comprendre l’utilité de la différenciation il est nécessaire de définir une « zone » d’apprentissage dans laquelle l’élève progressera:…"/>
          <p:cNvSpPr txBox="1"/>
          <p:nvPr/>
        </p:nvSpPr>
        <p:spPr>
          <a:xfrm>
            <a:off x="313718" y="994592"/>
            <a:ext cx="12377364" cy="313084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a:solidFill>
                  <a:srgbClr val="212121"/>
                </a:solidFill>
                <a:latin typeface="Euphemia UCAS"/>
                <a:ea typeface="Euphemia UCAS"/>
                <a:cs typeface="Euphemia UCAS"/>
                <a:sym typeface="Euphemia UCAS"/>
              </a:defRPr>
            </a:pPr>
            <a:r>
              <a:t>Pour comprendre l’utilité de la différenciation il est nécessaire de définir une « zone » d’apprentissage dans laquelle l’élève progressera: </a:t>
            </a:r>
          </a:p>
          <a:p>
            <a:pPr>
              <a:defRPr>
                <a:latin typeface="Euphemia UCAS"/>
                <a:ea typeface="Euphemia UCAS"/>
                <a:cs typeface="Euphemia UCAS"/>
                <a:sym typeface="Euphemia UCAS"/>
              </a:defRPr>
            </a:pPr>
          </a:p>
          <a:p>
            <a:pPr>
              <a:defRPr>
                <a:latin typeface="Euphemia UCAS"/>
                <a:ea typeface="Euphemia UCAS"/>
                <a:cs typeface="Euphemia UCAS"/>
                <a:sym typeface="Euphemia UCAS"/>
              </a:defRPr>
            </a:pPr>
            <a:r>
              <a:rPr b="1">
                <a:solidFill>
                  <a:schemeClr val="accent3">
                    <a:hueOff val="-216589"/>
                    <a:satOff val="-8555"/>
                    <a:lumOff val="-17601"/>
                  </a:schemeClr>
                </a:solidFill>
              </a:rPr>
              <a:t>la Zone Proximale de Développement (Z.P.D.)</a:t>
            </a:r>
            <a:r>
              <a:t> </a:t>
            </a:r>
          </a:p>
        </p:txBody>
      </p:sp>
      <p:sp>
        <p:nvSpPr>
          <p:cNvPr id="172" name="La zone proximale de développement (ZPD), également traduit par «zone de proche développement» ou encore «zone de développement prochain» est un concept créé par le psychologue Lev Vygotski (philosophe, psychologue, scientifique, musicien;1896-1934). Selon Vygotsky, la zone proximale de développement est la distance entre le niveau de développement réel tel que déterminé par la résolution indépendante des problèmes et le niveau de développement potentiel tel que déterminé par la résolution de problèmes avec l’aide des adultes ou en collaboration avec des pairs plus compétents."/>
          <p:cNvSpPr txBox="1"/>
          <p:nvPr/>
        </p:nvSpPr>
        <p:spPr>
          <a:xfrm>
            <a:off x="348222" y="4874422"/>
            <a:ext cx="6579812" cy="47139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defTabSz="457200">
              <a:defRPr sz="2000">
                <a:solidFill>
                  <a:srgbClr val="212121"/>
                </a:solidFill>
                <a:latin typeface="Euphemia UCAS"/>
                <a:ea typeface="Euphemia UCAS"/>
                <a:cs typeface="Euphemia UCAS"/>
                <a:sym typeface="Euphemia UCAS"/>
              </a:defRPr>
            </a:lvl1pPr>
          </a:lstStyle>
          <a:p>
            <a:pPr/>
            <a:r>
              <a:t>La zone proximale de développement (ZPD), également traduit par «zone de proche développement» ou encore «zone de développement prochain» est un concept créé par le psychologue Lev Vygotski (philosophe, psychologue, scientifique, musicien;1896-1934). Selon Vygotsky, la zone proximale de développement est la distance entre le niveau de développement réel tel que déterminé par la résolution indépendante des problèmes et le niveau de développement potentiel tel que déterminé par la résolution de problèmes avec l’aide des adultes ou en collaboration avec des pairs plus compétents.</a:t>
            </a:r>
          </a:p>
        </p:txBody>
      </p:sp>
      <p:pic>
        <p:nvPicPr>
          <p:cNvPr id="173" name="Image" descr="Image"/>
          <p:cNvPicPr>
            <a:picLocks noChangeAspect="1"/>
          </p:cNvPicPr>
          <p:nvPr/>
        </p:nvPicPr>
        <p:blipFill>
          <a:blip r:embed="rId2">
            <a:extLst/>
          </a:blip>
          <a:stretch>
            <a:fillRect/>
          </a:stretch>
        </p:blipFill>
        <p:spPr>
          <a:xfrm>
            <a:off x="6961697" y="5805807"/>
            <a:ext cx="5666073" cy="3181415"/>
          </a:xfrm>
          <a:prstGeom prst="rect">
            <a:avLst/>
          </a:prstGeom>
          <a:ln w="25400">
            <a:solidFill>
              <a:srgbClr val="FFFFFF"/>
            </a:solidFill>
            <a:miter lim="400000"/>
          </a:ln>
        </p:spPr>
      </p:pic>
      <p:sp>
        <p:nvSpPr>
          <p:cNvPr id="174" name="Ligne"/>
          <p:cNvSpPr/>
          <p:nvPr/>
        </p:nvSpPr>
        <p:spPr>
          <a:xfrm>
            <a:off x="1204228" y="4760281"/>
            <a:ext cx="10596344" cy="1"/>
          </a:xfrm>
          <a:prstGeom prst="line">
            <a:avLst/>
          </a:prstGeom>
          <a:ln w="12700">
            <a:solidFill>
              <a:schemeClr val="accent5">
                <a:hueOff val="85969"/>
                <a:satOff val="-7811"/>
                <a:lumOff val="-38955"/>
              </a:schemeClr>
            </a:solidFill>
            <a:miter lim="400000"/>
          </a:ln>
        </p:spPr>
        <p:txBody>
          <a:bodyPr lIns="50800" tIns="50800" rIns="50800" bIns="50800" anchor="ctr"/>
          <a:lstStyle/>
          <a:p>
            <a:pPr/>
          </a:p>
        </p:txBody>
      </p:sp>
      <p:sp>
        <p:nvSpPr>
          <p:cNvPr id="175" name="source: instantpresents.com"/>
          <p:cNvSpPr txBox="1"/>
          <p:nvPr/>
        </p:nvSpPr>
        <p:spPr>
          <a:xfrm>
            <a:off x="8492449" y="9032079"/>
            <a:ext cx="2604568" cy="3477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500">
                <a:solidFill>
                  <a:srgbClr val="000000"/>
                </a:solidFill>
                <a:latin typeface="Euphemia UCAS"/>
                <a:ea typeface="Euphemia UCAS"/>
                <a:cs typeface="Euphemia UCAS"/>
                <a:sym typeface="Euphemia UCAS"/>
              </a:defRPr>
            </a:pPr>
            <a:r>
              <a:t>source: </a:t>
            </a:r>
            <a:r>
              <a:rPr u="sng">
                <a:hlinkClick r:id="rId3" invalidUrl="" action="" tgtFrame="" tooltip="" history="1" highlightClick="0" endSnd="0"/>
              </a:rPr>
              <a:t>instantpresents.com</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7" name="LA ZONE PROXIMALE DE DEVELOPPEMENT" descr="LA ZONE PROXIMALE DE DEVELOPPEMENT"/>
          <p:cNvPicPr>
            <a:picLocks noChangeAspect="0"/>
          </p:cNvPicPr>
          <p:nvPr/>
        </p:nvPicPr>
        <p:blipFill>
          <a:blip r:embed="rId2">
            <a:extLst/>
          </a:blip>
          <a:stretch>
            <a:fillRect/>
          </a:stretch>
        </p:blipFill>
        <p:spPr>
          <a:xfrm>
            <a:off x="319155" y="368300"/>
            <a:ext cx="12366490" cy="1135400"/>
          </a:xfrm>
          <a:prstGeom prst="rect">
            <a:avLst/>
          </a:prstGeom>
          <a:effectLst>
            <a:outerShdw sx="100000" sy="100000" kx="0" ky="0" algn="b" rotWithShape="0" blurRad="190500" dist="8455" dir="5400000">
              <a:srgbClr val="000000"/>
            </a:outerShdw>
          </a:effectLst>
        </p:spPr>
      </p:pic>
      <p:grpSp>
        <p:nvGrpSpPr>
          <p:cNvPr id="180" name="Groupe"/>
          <p:cNvGrpSpPr/>
          <p:nvPr/>
        </p:nvGrpSpPr>
        <p:grpSpPr>
          <a:xfrm>
            <a:off x="952499" y="1908272"/>
            <a:ext cx="10805639" cy="6831859"/>
            <a:chOff x="0" y="0"/>
            <a:chExt cx="10805637" cy="6831857"/>
          </a:xfrm>
        </p:grpSpPr>
        <p:sp>
          <p:nvSpPr>
            <p:cNvPr id="178" name="Ligne"/>
            <p:cNvSpPr/>
            <p:nvPr/>
          </p:nvSpPr>
          <p:spPr>
            <a:xfrm flipV="1">
              <a:off x="12699" y="-1"/>
              <a:ext cx="2" cy="6831859"/>
            </a:xfrm>
            <a:prstGeom prst="line">
              <a:avLst/>
            </a:prstGeom>
            <a:noFill/>
            <a:ln w="38100" cap="flat">
              <a:solidFill>
                <a:schemeClr val="accent5">
                  <a:hueOff val="85969"/>
                  <a:satOff val="-7811"/>
                  <a:lumOff val="-38955"/>
                </a:schemeClr>
              </a:solidFill>
              <a:prstDash val="solid"/>
              <a:miter lim="400000"/>
            </a:ln>
            <a:effectLst/>
          </p:spPr>
          <p:txBody>
            <a:bodyPr wrap="square" lIns="50800" tIns="50800" rIns="50800" bIns="50800" numCol="1" anchor="ctr">
              <a:noAutofit/>
            </a:bodyPr>
            <a:lstStyle/>
            <a:p>
              <a:pPr/>
            </a:p>
          </p:txBody>
        </p:sp>
        <p:sp>
          <p:nvSpPr>
            <p:cNvPr id="179" name="Ligne"/>
            <p:cNvSpPr/>
            <p:nvPr/>
          </p:nvSpPr>
          <p:spPr>
            <a:xfrm>
              <a:off x="0" y="6831857"/>
              <a:ext cx="10805638" cy="1"/>
            </a:xfrm>
            <a:prstGeom prst="line">
              <a:avLst/>
            </a:prstGeom>
            <a:noFill/>
            <a:ln w="38100" cap="flat">
              <a:solidFill>
                <a:schemeClr val="accent5">
                  <a:hueOff val="85969"/>
                  <a:satOff val="-7811"/>
                  <a:lumOff val="-38955"/>
                </a:schemeClr>
              </a:solidFill>
              <a:prstDash val="solid"/>
              <a:miter lim="400000"/>
            </a:ln>
            <a:effectLst/>
          </p:spPr>
          <p:txBody>
            <a:bodyPr wrap="square" lIns="50800" tIns="50800" rIns="50800" bIns="50800" numCol="1" anchor="ctr">
              <a:noAutofit/>
            </a:bodyPr>
            <a:lstStyle/>
            <a:p>
              <a:pPr/>
            </a:p>
          </p:txBody>
        </p:sp>
      </p:grpSp>
      <p:sp>
        <p:nvSpPr>
          <p:cNvPr id="181" name="Figure"/>
          <p:cNvSpPr/>
          <p:nvPr/>
        </p:nvSpPr>
        <p:spPr>
          <a:xfrm>
            <a:off x="997200" y="6031700"/>
            <a:ext cx="2692804" cy="2681932"/>
          </a:xfrm>
          <a:custGeom>
            <a:avLst/>
            <a:gdLst/>
            <a:ahLst/>
            <a:cxnLst>
              <a:cxn ang="0">
                <a:pos x="wd2" y="hd2"/>
              </a:cxn>
              <a:cxn ang="5400000">
                <a:pos x="wd2" y="hd2"/>
              </a:cxn>
              <a:cxn ang="10800000">
                <a:pos x="wd2" y="hd2"/>
              </a:cxn>
              <a:cxn ang="16200000">
                <a:pos x="wd2" y="hd2"/>
              </a:cxn>
            </a:cxnLst>
            <a:rect l="0" t="0" r="r" b="b"/>
            <a:pathLst>
              <a:path w="21437" h="21413" fill="norm" stroke="1" extrusionOk="0">
                <a:moveTo>
                  <a:pt x="0" y="21392"/>
                </a:moveTo>
                <a:lnTo>
                  <a:pt x="12" y="12"/>
                </a:lnTo>
                <a:cubicBezTo>
                  <a:pt x="5976" y="-187"/>
                  <a:pt x="11736" y="2197"/>
                  <a:pt x="15824" y="6556"/>
                </a:cubicBezTo>
                <a:cubicBezTo>
                  <a:pt x="19584" y="10566"/>
                  <a:pt x="21600" y="15911"/>
                  <a:pt x="21427" y="21413"/>
                </a:cubicBezTo>
                <a:lnTo>
                  <a:pt x="0" y="21392"/>
                </a:lnTo>
                <a:close/>
              </a:path>
            </a:pathLst>
          </a:custGeom>
          <a:solidFill>
            <a:schemeClr val="accent4">
              <a:hueOff val="71572"/>
              <a:satOff val="11035"/>
              <a:lumOff val="-38209"/>
            </a:schemeClr>
          </a:solidFill>
          <a:ln w="12700">
            <a:solidFill>
              <a:srgbClr val="FFFFFF"/>
            </a:solidFill>
            <a:miter lim="400000"/>
          </a:ln>
        </p:spPr>
        <p:txBody>
          <a:bodyPr lIns="50800" tIns="50800" rIns="50800" bIns="50800" anchor="ctr"/>
          <a:lstStyle/>
          <a:p>
            <a:pPr>
              <a:defRPr>
                <a:solidFill>
                  <a:srgbClr val="FFFFFF"/>
                </a:solidFill>
              </a:defRPr>
            </a:pPr>
          </a:p>
        </p:txBody>
      </p:sp>
      <p:sp>
        <p:nvSpPr>
          <p:cNvPr id="182" name="Figure"/>
          <p:cNvSpPr/>
          <p:nvPr/>
        </p:nvSpPr>
        <p:spPr>
          <a:xfrm>
            <a:off x="994606" y="1821562"/>
            <a:ext cx="10951542" cy="6893529"/>
          </a:xfrm>
          <a:custGeom>
            <a:avLst/>
            <a:gdLst/>
            <a:ahLst/>
            <a:cxnLst>
              <a:cxn ang="0">
                <a:pos x="wd2" y="hd2"/>
              </a:cxn>
              <a:cxn ang="5400000">
                <a:pos x="wd2" y="hd2"/>
              </a:cxn>
              <a:cxn ang="10800000">
                <a:pos x="wd2" y="hd2"/>
              </a:cxn>
              <a:cxn ang="16200000">
                <a:pos x="wd2" y="hd2"/>
              </a:cxn>
            </a:cxnLst>
            <a:rect l="0" t="0" r="r" b="b"/>
            <a:pathLst>
              <a:path w="21467" h="21449" fill="norm" stroke="1" extrusionOk="0">
                <a:moveTo>
                  <a:pt x="0" y="6742"/>
                </a:moveTo>
                <a:cubicBezTo>
                  <a:pt x="2367" y="4625"/>
                  <a:pt x="4897" y="3393"/>
                  <a:pt x="7512" y="3020"/>
                </a:cubicBezTo>
                <a:cubicBezTo>
                  <a:pt x="10811" y="2550"/>
                  <a:pt x="14395" y="3635"/>
                  <a:pt x="16016" y="8416"/>
                </a:cubicBezTo>
                <a:cubicBezTo>
                  <a:pt x="17878" y="13904"/>
                  <a:pt x="15640" y="20687"/>
                  <a:pt x="11741" y="21442"/>
                </a:cubicBezTo>
                <a:lnTo>
                  <a:pt x="21017" y="21449"/>
                </a:lnTo>
                <a:cubicBezTo>
                  <a:pt x="21516" y="18492"/>
                  <a:pt x="21600" y="15406"/>
                  <a:pt x="21270" y="12408"/>
                </a:cubicBezTo>
                <a:cubicBezTo>
                  <a:pt x="20970" y="9690"/>
                  <a:pt x="20325" y="7015"/>
                  <a:pt x="20504" y="4236"/>
                </a:cubicBezTo>
                <a:cubicBezTo>
                  <a:pt x="20580" y="3054"/>
                  <a:pt x="20807" y="1909"/>
                  <a:pt x="21171" y="870"/>
                </a:cubicBezTo>
                <a:cubicBezTo>
                  <a:pt x="18761" y="114"/>
                  <a:pt x="16300" y="-151"/>
                  <a:pt x="13848" y="82"/>
                </a:cubicBezTo>
                <a:cubicBezTo>
                  <a:pt x="11396" y="316"/>
                  <a:pt x="8972" y="1047"/>
                  <a:pt x="6520" y="1299"/>
                </a:cubicBezTo>
                <a:cubicBezTo>
                  <a:pt x="4343" y="1524"/>
                  <a:pt x="2157" y="1370"/>
                  <a:pt x="1" y="841"/>
                </a:cubicBezTo>
                <a:lnTo>
                  <a:pt x="0" y="6742"/>
                </a:lnTo>
                <a:close/>
              </a:path>
            </a:pathLst>
          </a:custGeom>
          <a:solidFill>
            <a:schemeClr val="accent3">
              <a:hueOff val="-216589"/>
              <a:satOff val="-8555"/>
              <a:lumOff val="-17601"/>
            </a:schemeClr>
          </a:solidFill>
          <a:ln w="12700">
            <a:solidFill>
              <a:srgbClr val="FFFFFF"/>
            </a:solidFill>
            <a:miter lim="400000"/>
          </a:ln>
        </p:spPr>
        <p:txBody>
          <a:bodyPr lIns="50800" tIns="50800" rIns="50800" bIns="50800" anchor="ctr"/>
          <a:lstStyle/>
          <a:p>
            <a:pPr/>
          </a:p>
        </p:txBody>
      </p:sp>
      <p:sp>
        <p:nvSpPr>
          <p:cNvPr id="183" name="Zone…"/>
          <p:cNvSpPr txBox="1"/>
          <p:nvPr/>
        </p:nvSpPr>
        <p:spPr>
          <a:xfrm>
            <a:off x="1071518" y="6527247"/>
            <a:ext cx="2005163" cy="9018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2400">
                <a:solidFill>
                  <a:srgbClr val="FFFFFF"/>
                </a:solidFill>
                <a:latin typeface="Euphemia UCAS"/>
                <a:ea typeface="Euphemia UCAS"/>
                <a:cs typeface="Euphemia UCAS"/>
                <a:sym typeface="Euphemia UCAS"/>
              </a:defRPr>
            </a:pPr>
            <a:r>
              <a:t>Zone </a:t>
            </a:r>
          </a:p>
          <a:p>
            <a:pPr>
              <a:defRPr b="1" sz="2400">
                <a:solidFill>
                  <a:srgbClr val="FFFFFF"/>
                </a:solidFill>
                <a:latin typeface="Euphemia UCAS"/>
                <a:ea typeface="Euphemia UCAS"/>
                <a:cs typeface="Euphemia UCAS"/>
                <a:sym typeface="Euphemia UCAS"/>
              </a:defRPr>
            </a:pPr>
            <a:r>
              <a:t>d’autonomie</a:t>
            </a:r>
          </a:p>
        </p:txBody>
      </p:sp>
      <p:sp>
        <p:nvSpPr>
          <p:cNvPr id="184" name="Zone…"/>
          <p:cNvSpPr txBox="1"/>
          <p:nvPr/>
        </p:nvSpPr>
        <p:spPr>
          <a:xfrm>
            <a:off x="9253622" y="1959184"/>
            <a:ext cx="1793083" cy="9018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2400">
                <a:solidFill>
                  <a:srgbClr val="FFFFFF"/>
                </a:solidFill>
                <a:latin typeface="Euphemia UCAS"/>
                <a:ea typeface="Euphemia UCAS"/>
                <a:cs typeface="Euphemia UCAS"/>
                <a:sym typeface="Euphemia UCAS"/>
              </a:defRPr>
            </a:pPr>
            <a:r>
              <a:t>Zone </a:t>
            </a:r>
          </a:p>
          <a:p>
            <a:pPr>
              <a:defRPr b="1" sz="2400">
                <a:solidFill>
                  <a:srgbClr val="FFFFFF"/>
                </a:solidFill>
                <a:latin typeface="Euphemia UCAS"/>
                <a:ea typeface="Euphemia UCAS"/>
                <a:cs typeface="Euphemia UCAS"/>
                <a:sym typeface="Euphemia UCAS"/>
              </a:defRPr>
            </a:pPr>
            <a:r>
              <a:t>de rupture</a:t>
            </a:r>
          </a:p>
        </p:txBody>
      </p:sp>
      <p:sp>
        <p:nvSpPr>
          <p:cNvPr id="185" name="L’élève peut faire son activité, sa tâche sans aide."/>
          <p:cNvSpPr txBox="1"/>
          <p:nvPr/>
        </p:nvSpPr>
        <p:spPr>
          <a:xfrm>
            <a:off x="1031154" y="7528412"/>
            <a:ext cx="2383319" cy="10071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1" sz="1700">
                <a:solidFill>
                  <a:srgbClr val="FFFFFF"/>
                </a:solidFill>
                <a:latin typeface="Euphemia UCAS"/>
                <a:ea typeface="Euphemia UCAS"/>
                <a:cs typeface="Euphemia UCAS"/>
                <a:sym typeface="Euphemia UCAS"/>
              </a:defRPr>
            </a:lvl1pPr>
          </a:lstStyle>
          <a:p>
            <a:pPr/>
            <a:r>
              <a:t>L’élève peut faire son activité, sa tâche sans aide.</a:t>
            </a:r>
          </a:p>
        </p:txBody>
      </p:sp>
      <p:sp>
        <p:nvSpPr>
          <p:cNvPr id="186" name="L’élève sera en grande difficulté pour réaliser son activité, sa tâche, malgré beaucoup d’aide."/>
          <p:cNvSpPr txBox="1"/>
          <p:nvPr/>
        </p:nvSpPr>
        <p:spPr>
          <a:xfrm>
            <a:off x="9084043" y="2878742"/>
            <a:ext cx="2383319" cy="161674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1" sz="1700">
                <a:solidFill>
                  <a:srgbClr val="FFFFFF"/>
                </a:solidFill>
                <a:latin typeface="Euphemia UCAS"/>
                <a:ea typeface="Euphemia UCAS"/>
                <a:cs typeface="Euphemia UCAS"/>
                <a:sym typeface="Euphemia UCAS"/>
              </a:defRPr>
            </a:lvl1pPr>
          </a:lstStyle>
          <a:p>
            <a:pPr/>
            <a:r>
              <a:t>L’élève sera en grande difficulté pour réaliser son activité, sa tâche, malgré beaucoup d’aide.</a:t>
            </a:r>
          </a:p>
        </p:txBody>
      </p:sp>
      <p:sp>
        <p:nvSpPr>
          <p:cNvPr id="187" name="Figure"/>
          <p:cNvSpPr/>
          <p:nvPr/>
        </p:nvSpPr>
        <p:spPr>
          <a:xfrm>
            <a:off x="995218" y="2762334"/>
            <a:ext cx="8496891" cy="5950806"/>
          </a:xfrm>
          <a:custGeom>
            <a:avLst/>
            <a:gdLst/>
            <a:ahLst/>
            <a:cxnLst>
              <a:cxn ang="0">
                <a:pos x="wd2" y="hd2"/>
              </a:cxn>
              <a:cxn ang="5400000">
                <a:pos x="wd2" y="hd2"/>
              </a:cxn>
              <a:cxn ang="10800000">
                <a:pos x="wd2" y="hd2"/>
              </a:cxn>
              <a:cxn ang="16200000">
                <a:pos x="wd2" y="hd2"/>
              </a:cxn>
            </a:cxnLst>
            <a:rect l="0" t="0" r="r" b="b"/>
            <a:pathLst>
              <a:path w="20028" h="21263" fill="norm" stroke="1" extrusionOk="0">
                <a:moveTo>
                  <a:pt x="5" y="11728"/>
                </a:moveTo>
                <a:cubicBezTo>
                  <a:pt x="1773" y="11638"/>
                  <a:pt x="3482" y="12709"/>
                  <a:pt x="4691" y="14668"/>
                </a:cubicBezTo>
                <a:cubicBezTo>
                  <a:pt x="5792" y="16450"/>
                  <a:pt x="6383" y="18820"/>
                  <a:pt x="6337" y="21260"/>
                </a:cubicBezTo>
                <a:lnTo>
                  <a:pt x="14077" y="21263"/>
                </a:lnTo>
                <a:cubicBezTo>
                  <a:pt x="18931" y="20413"/>
                  <a:pt x="21600" y="12122"/>
                  <a:pt x="19034" y="5818"/>
                </a:cubicBezTo>
                <a:cubicBezTo>
                  <a:pt x="16925" y="636"/>
                  <a:pt x="12857" y="-337"/>
                  <a:pt x="9233" y="89"/>
                </a:cubicBezTo>
                <a:cubicBezTo>
                  <a:pt x="6096" y="458"/>
                  <a:pt x="2987" y="1808"/>
                  <a:pt x="0" y="4378"/>
                </a:cubicBezTo>
                <a:lnTo>
                  <a:pt x="5" y="11728"/>
                </a:lnTo>
                <a:close/>
              </a:path>
            </a:pathLst>
          </a:custGeom>
          <a:solidFill>
            <a:schemeClr val="accent1">
              <a:hueOff val="45430"/>
              <a:satOff val="-14506"/>
              <a:lumOff val="-20039"/>
            </a:schemeClr>
          </a:solidFill>
          <a:ln w="12700">
            <a:solidFill>
              <a:srgbClr val="FFFFFF"/>
            </a:solidFill>
            <a:miter lim="400000"/>
          </a:ln>
        </p:spPr>
        <p:txBody>
          <a:bodyPr lIns="50800" tIns="50800" rIns="50800" bIns="50800" anchor="ctr"/>
          <a:lstStyle/>
          <a:p>
            <a:pPr>
              <a:defRPr>
                <a:solidFill>
                  <a:schemeClr val="accent6">
                    <a:hueOff val="106404"/>
                    <a:satOff val="-20020"/>
                    <a:lumOff val="-16845"/>
                  </a:schemeClr>
                </a:solidFill>
              </a:defRPr>
            </a:pPr>
          </a:p>
        </p:txBody>
      </p:sp>
      <p:grpSp>
        <p:nvGrpSpPr>
          <p:cNvPr id="194" name="Groupe"/>
          <p:cNvGrpSpPr/>
          <p:nvPr/>
        </p:nvGrpSpPr>
        <p:grpSpPr>
          <a:xfrm>
            <a:off x="1602103" y="3313731"/>
            <a:ext cx="7744761" cy="4443989"/>
            <a:chOff x="0" y="0"/>
            <a:chExt cx="7744760" cy="4443987"/>
          </a:xfrm>
        </p:grpSpPr>
        <p:sp>
          <p:nvSpPr>
            <p:cNvPr id="188" name="Zone Proximale de Développement"/>
            <p:cNvSpPr txBox="1"/>
            <p:nvPr/>
          </p:nvSpPr>
          <p:spPr>
            <a:xfrm>
              <a:off x="964224" y="0"/>
              <a:ext cx="5598915" cy="4954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2400">
                  <a:solidFill>
                    <a:srgbClr val="FFFFFF"/>
                  </a:solidFill>
                  <a:latin typeface="Euphemia UCAS"/>
                  <a:ea typeface="Euphemia UCAS"/>
                  <a:cs typeface="Euphemia UCAS"/>
                  <a:sym typeface="Euphemia UCAS"/>
                </a:defRPr>
              </a:lvl1pPr>
            </a:lstStyle>
            <a:p>
              <a:pPr/>
              <a:r>
                <a:t>Zone Proximale de Développement</a:t>
              </a:r>
            </a:p>
          </p:txBody>
        </p:sp>
        <p:sp>
          <p:nvSpPr>
            <p:cNvPr id="189" name="Zone où avec des ressources et de l’aide, l’élève peut effectuer sa tâche."/>
            <p:cNvSpPr txBox="1"/>
            <p:nvPr/>
          </p:nvSpPr>
          <p:spPr>
            <a:xfrm>
              <a:off x="996559" y="444135"/>
              <a:ext cx="5282977" cy="7023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i="1" sz="1700">
                  <a:solidFill>
                    <a:srgbClr val="FFFFFF"/>
                  </a:solidFill>
                  <a:latin typeface="Euphemia UCAS"/>
                  <a:ea typeface="Euphemia UCAS"/>
                  <a:cs typeface="Euphemia UCAS"/>
                  <a:sym typeface="Euphemia UCAS"/>
                </a:defRPr>
              </a:lvl1pPr>
            </a:lstStyle>
            <a:p>
              <a:pPr/>
              <a:r>
                <a:t>Zone où avec des ressources et de l’aide, l’élève peut effectuer sa tâche.</a:t>
              </a:r>
            </a:p>
          </p:txBody>
        </p:sp>
        <p:sp>
          <p:nvSpPr>
            <p:cNvPr id="190" name="Figure"/>
            <p:cNvSpPr/>
            <p:nvPr/>
          </p:nvSpPr>
          <p:spPr>
            <a:xfrm>
              <a:off x="-1" y="993713"/>
              <a:ext cx="7744762" cy="3450275"/>
            </a:xfrm>
            <a:custGeom>
              <a:avLst/>
              <a:gdLst/>
              <a:ahLst/>
              <a:cxnLst>
                <a:cxn ang="0">
                  <a:pos x="wd2" y="hd2"/>
                </a:cxn>
                <a:cxn ang="5400000">
                  <a:pos x="wd2" y="hd2"/>
                </a:cxn>
                <a:cxn ang="10800000">
                  <a:pos x="wd2" y="hd2"/>
                </a:cxn>
                <a:cxn ang="16200000">
                  <a:pos x="wd2" y="hd2"/>
                </a:cxn>
              </a:cxnLst>
              <a:rect l="0" t="0" r="r" b="b"/>
              <a:pathLst>
                <a:path w="21282" h="21026" fill="norm" stroke="1" extrusionOk="0">
                  <a:moveTo>
                    <a:pt x="708" y="2863"/>
                  </a:moveTo>
                  <a:cubicBezTo>
                    <a:pt x="430" y="3196"/>
                    <a:pt x="214" y="3734"/>
                    <a:pt x="96" y="4384"/>
                  </a:cubicBezTo>
                  <a:cubicBezTo>
                    <a:pt x="-23" y="5048"/>
                    <a:pt x="-32" y="5786"/>
                    <a:pt x="72" y="6463"/>
                  </a:cubicBezTo>
                  <a:cubicBezTo>
                    <a:pt x="421" y="8436"/>
                    <a:pt x="1061" y="10088"/>
                    <a:pt x="1888" y="11148"/>
                  </a:cubicBezTo>
                  <a:cubicBezTo>
                    <a:pt x="2197" y="11544"/>
                    <a:pt x="2527" y="11849"/>
                    <a:pt x="2871" y="12058"/>
                  </a:cubicBezTo>
                  <a:cubicBezTo>
                    <a:pt x="3464" y="12742"/>
                    <a:pt x="4003" y="13627"/>
                    <a:pt x="4470" y="14677"/>
                  </a:cubicBezTo>
                  <a:cubicBezTo>
                    <a:pt x="4961" y="15782"/>
                    <a:pt x="5374" y="17081"/>
                    <a:pt x="5954" y="17977"/>
                  </a:cubicBezTo>
                  <a:cubicBezTo>
                    <a:pt x="6498" y="18816"/>
                    <a:pt x="7151" y="19240"/>
                    <a:pt x="7813" y="19184"/>
                  </a:cubicBezTo>
                  <a:cubicBezTo>
                    <a:pt x="8003" y="19147"/>
                    <a:pt x="8193" y="19136"/>
                    <a:pt x="8383" y="19154"/>
                  </a:cubicBezTo>
                  <a:cubicBezTo>
                    <a:pt x="8924" y="19203"/>
                    <a:pt x="9454" y="19471"/>
                    <a:pt x="9981" y="19741"/>
                  </a:cubicBezTo>
                  <a:cubicBezTo>
                    <a:pt x="10618" y="20066"/>
                    <a:pt x="11255" y="20395"/>
                    <a:pt x="11892" y="20726"/>
                  </a:cubicBezTo>
                  <a:cubicBezTo>
                    <a:pt x="12435" y="21039"/>
                    <a:pt x="13002" y="21108"/>
                    <a:pt x="13558" y="20929"/>
                  </a:cubicBezTo>
                  <a:cubicBezTo>
                    <a:pt x="14820" y="20524"/>
                    <a:pt x="15945" y="18873"/>
                    <a:pt x="17220" y="18614"/>
                  </a:cubicBezTo>
                  <a:cubicBezTo>
                    <a:pt x="17786" y="18499"/>
                    <a:pt x="18357" y="18668"/>
                    <a:pt x="18920" y="18502"/>
                  </a:cubicBezTo>
                  <a:cubicBezTo>
                    <a:pt x="19336" y="18379"/>
                    <a:pt x="19737" y="18076"/>
                    <a:pt x="20100" y="17610"/>
                  </a:cubicBezTo>
                  <a:cubicBezTo>
                    <a:pt x="20172" y="17537"/>
                    <a:pt x="20240" y="17451"/>
                    <a:pt x="20305" y="17351"/>
                  </a:cubicBezTo>
                  <a:cubicBezTo>
                    <a:pt x="20780" y="16620"/>
                    <a:pt x="21006" y="15324"/>
                    <a:pt x="20878" y="14075"/>
                  </a:cubicBezTo>
                  <a:cubicBezTo>
                    <a:pt x="20845" y="13602"/>
                    <a:pt x="20832" y="13123"/>
                    <a:pt x="20840" y="12645"/>
                  </a:cubicBezTo>
                  <a:cubicBezTo>
                    <a:pt x="20883" y="9965"/>
                    <a:pt x="21568" y="7301"/>
                    <a:pt x="21143" y="4715"/>
                  </a:cubicBezTo>
                  <a:cubicBezTo>
                    <a:pt x="21084" y="4354"/>
                    <a:pt x="21003" y="4012"/>
                    <a:pt x="20903" y="3697"/>
                  </a:cubicBezTo>
                  <a:cubicBezTo>
                    <a:pt x="20786" y="3332"/>
                    <a:pt x="20655" y="2989"/>
                    <a:pt x="20512" y="2673"/>
                  </a:cubicBezTo>
                  <a:cubicBezTo>
                    <a:pt x="19316" y="28"/>
                    <a:pt x="17840" y="-492"/>
                    <a:pt x="16323" y="408"/>
                  </a:cubicBezTo>
                  <a:cubicBezTo>
                    <a:pt x="15272" y="1031"/>
                    <a:pt x="14241" y="2383"/>
                    <a:pt x="13163" y="2186"/>
                  </a:cubicBezTo>
                  <a:cubicBezTo>
                    <a:pt x="12605" y="2084"/>
                    <a:pt x="12069" y="1530"/>
                    <a:pt x="11503" y="1479"/>
                  </a:cubicBezTo>
                  <a:cubicBezTo>
                    <a:pt x="10974" y="1432"/>
                    <a:pt x="10457" y="1803"/>
                    <a:pt x="9943" y="2093"/>
                  </a:cubicBezTo>
                  <a:cubicBezTo>
                    <a:pt x="7345" y="3557"/>
                    <a:pt x="4641" y="2365"/>
                    <a:pt x="1964" y="2275"/>
                  </a:cubicBezTo>
                  <a:cubicBezTo>
                    <a:pt x="1749" y="2268"/>
                    <a:pt x="1533" y="2268"/>
                    <a:pt x="1321" y="2353"/>
                  </a:cubicBezTo>
                  <a:cubicBezTo>
                    <a:pt x="1104" y="2439"/>
                    <a:pt x="897" y="2612"/>
                    <a:pt x="708" y="2863"/>
                  </a:cubicBezTo>
                  <a:close/>
                </a:path>
              </a:pathLst>
            </a:custGeom>
            <a:solidFill>
              <a:srgbClr val="FFFFFF">
                <a:alpha val="47362"/>
              </a:srgbClr>
            </a:solidFill>
            <a:ln w="12700" cap="flat">
              <a:solidFill>
                <a:schemeClr val="accent5">
                  <a:hueOff val="85969"/>
                  <a:satOff val="-7811"/>
                  <a:lumOff val="-38955"/>
                  <a:alpha val="47362"/>
                </a:schemeClr>
              </a:solidFill>
              <a:prstDash val="solid"/>
              <a:miter lim="400000"/>
            </a:ln>
            <a:effectLst/>
          </p:spPr>
          <p:txBody>
            <a:bodyPr wrap="square" lIns="50800" tIns="50800" rIns="50800" bIns="50800" numCol="1" anchor="ctr">
              <a:noAutofit/>
            </a:bodyPr>
            <a:lstStyle/>
            <a:p>
              <a:pPr/>
            </a:p>
          </p:txBody>
        </p:sp>
        <p:grpSp>
          <p:nvGrpSpPr>
            <p:cNvPr id="193" name="Groupe"/>
            <p:cNvGrpSpPr/>
            <p:nvPr/>
          </p:nvGrpSpPr>
          <p:grpSpPr>
            <a:xfrm>
              <a:off x="384149" y="1412470"/>
              <a:ext cx="7210708" cy="2835945"/>
              <a:chOff x="0" y="0"/>
              <a:chExt cx="7210706" cy="2835944"/>
            </a:xfrm>
          </p:grpSpPr>
          <p:sp>
            <p:nvSpPr>
              <p:cNvPr id="191" name="Aide verbale: faire des rappels sous forme de questions, donner des explications supplémentaires,……"/>
              <p:cNvSpPr txBox="1"/>
              <p:nvPr/>
            </p:nvSpPr>
            <p:spPr>
              <a:xfrm>
                <a:off x="724884" y="0"/>
                <a:ext cx="6485823" cy="28359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marL="228600" indent="-228600" algn="just">
                  <a:buSzPct val="80000"/>
                  <a:buBlip>
                    <a:blip r:embed="rId3"/>
                  </a:buBlip>
                  <a:defRPr sz="1700">
                    <a:solidFill>
                      <a:srgbClr val="FFFFFF"/>
                    </a:solidFill>
                    <a:latin typeface="Euphemia UCAS"/>
                    <a:ea typeface="Euphemia UCAS"/>
                    <a:cs typeface="Euphemia UCAS"/>
                    <a:sym typeface="Euphemia UCAS"/>
                  </a:defRPr>
                </a:pPr>
                <a:r>
                  <a:rPr b="1"/>
                  <a:t>Aide verbale</a:t>
                </a:r>
                <a:r>
                  <a:t>: faire des rappels sous forme de questions, donner des explications supplémentaires,… </a:t>
                </a:r>
              </a:p>
              <a:p>
                <a:pPr lvl="1" marL="457200" indent="-228600" algn="just">
                  <a:buClr>
                    <a:srgbClr val="5E5E5E"/>
                  </a:buClr>
                  <a:buSzPct val="80000"/>
                  <a:buBlip>
                    <a:blip r:embed="rId3"/>
                  </a:buBlip>
                  <a:defRPr sz="1700">
                    <a:solidFill>
                      <a:srgbClr val="FFFFFF"/>
                    </a:solidFill>
                    <a:latin typeface="Euphemia UCAS"/>
                    <a:ea typeface="Euphemia UCAS"/>
                    <a:cs typeface="Euphemia UCAS"/>
                    <a:sym typeface="Euphemia UCAS"/>
                  </a:defRPr>
                </a:pPr>
                <a:r>
                  <a:rPr b="1"/>
                  <a:t>Aide gestuelle</a:t>
                </a:r>
                <a:r>
                  <a:t>: montrer des éléments présents en classe,…</a:t>
                </a:r>
              </a:p>
              <a:p>
                <a:pPr lvl="2" marL="685800" indent="-228600" algn="just">
                  <a:buClr>
                    <a:srgbClr val="5E5E5E"/>
                  </a:buClr>
                  <a:buSzPct val="80000"/>
                  <a:buBlip>
                    <a:blip r:embed="rId3"/>
                  </a:buBlip>
                  <a:defRPr sz="1700">
                    <a:solidFill>
                      <a:srgbClr val="FFFFFF"/>
                    </a:solidFill>
                    <a:latin typeface="Euphemia UCAS"/>
                    <a:ea typeface="Euphemia UCAS"/>
                    <a:cs typeface="Euphemia UCAS"/>
                    <a:sym typeface="Euphemia UCAS"/>
                  </a:defRPr>
                </a:pPr>
                <a:r>
                  <a:rPr b="1"/>
                  <a:t>Démonstration</a:t>
                </a:r>
                <a:r>
                  <a:t>: fournir un modèle, un exemple, une procédure,…</a:t>
                </a:r>
              </a:p>
              <a:p>
                <a:pPr lvl="3" marL="914400" indent="-228600" algn="just">
                  <a:buClr>
                    <a:srgbClr val="5E5E5E"/>
                  </a:buClr>
                  <a:buSzPct val="80000"/>
                  <a:buBlip>
                    <a:blip r:embed="rId3"/>
                  </a:buBlip>
                  <a:defRPr sz="1700">
                    <a:solidFill>
                      <a:srgbClr val="FFFFFF"/>
                    </a:solidFill>
                    <a:latin typeface="Euphemia UCAS"/>
                    <a:ea typeface="Euphemia UCAS"/>
                    <a:cs typeface="Euphemia UCAS"/>
                    <a:sym typeface="Euphemia UCAS"/>
                  </a:defRPr>
                </a:pPr>
                <a:r>
                  <a:rPr b="1"/>
                  <a:t>Aide conjointe</a:t>
                </a:r>
                <a:r>
                  <a:t>: faire avec l’élève ou associer un autre élève,…</a:t>
                </a:r>
              </a:p>
            </p:txBody>
          </p:sp>
          <p:sp>
            <p:nvSpPr>
              <p:cNvPr id="192" name="Escalator"/>
              <p:cNvSpPr/>
              <p:nvPr/>
            </p:nvSpPr>
            <p:spPr>
              <a:xfrm>
                <a:off x="-1" y="491670"/>
                <a:ext cx="1112598" cy="9018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21" y="0"/>
                    </a:moveTo>
                    <a:cubicBezTo>
                      <a:pt x="5406" y="0"/>
                      <a:pt x="5487" y="41"/>
                      <a:pt x="5547" y="117"/>
                    </a:cubicBezTo>
                    <a:lnTo>
                      <a:pt x="10155" y="5935"/>
                    </a:lnTo>
                    <a:cubicBezTo>
                      <a:pt x="10292" y="4879"/>
                      <a:pt x="11031" y="4070"/>
                      <a:pt x="11926" y="4070"/>
                    </a:cubicBezTo>
                    <a:cubicBezTo>
                      <a:pt x="12917" y="4070"/>
                      <a:pt x="13721" y="5062"/>
                      <a:pt x="13721" y="6285"/>
                    </a:cubicBezTo>
                    <a:lnTo>
                      <a:pt x="13721" y="10436"/>
                    </a:lnTo>
                    <a:lnTo>
                      <a:pt x="18004" y="15842"/>
                    </a:lnTo>
                    <a:lnTo>
                      <a:pt x="19266" y="15842"/>
                    </a:lnTo>
                    <a:cubicBezTo>
                      <a:pt x="20553" y="15842"/>
                      <a:pt x="21600" y="17134"/>
                      <a:pt x="21600" y="18721"/>
                    </a:cubicBezTo>
                    <a:cubicBezTo>
                      <a:pt x="21600" y="20308"/>
                      <a:pt x="20553" y="21600"/>
                      <a:pt x="19266" y="21600"/>
                    </a:cubicBezTo>
                    <a:lnTo>
                      <a:pt x="16210" y="21600"/>
                    </a:lnTo>
                    <a:cubicBezTo>
                      <a:pt x="16125" y="21600"/>
                      <a:pt x="16044" y="21559"/>
                      <a:pt x="15984" y="21483"/>
                    </a:cubicBezTo>
                    <a:lnTo>
                      <a:pt x="3527" y="5758"/>
                    </a:lnTo>
                    <a:lnTo>
                      <a:pt x="2334" y="5758"/>
                    </a:lnTo>
                    <a:cubicBezTo>
                      <a:pt x="1047" y="5758"/>
                      <a:pt x="0" y="4466"/>
                      <a:pt x="0" y="2879"/>
                    </a:cubicBezTo>
                    <a:cubicBezTo>
                      <a:pt x="0" y="1291"/>
                      <a:pt x="1047" y="0"/>
                      <a:pt x="2334" y="0"/>
                    </a:cubicBezTo>
                    <a:lnTo>
                      <a:pt x="5321" y="0"/>
                    </a:lnTo>
                    <a:close/>
                    <a:moveTo>
                      <a:pt x="11926" y="308"/>
                    </a:moveTo>
                    <a:cubicBezTo>
                      <a:pt x="12299" y="308"/>
                      <a:pt x="12672" y="484"/>
                      <a:pt x="12957" y="835"/>
                    </a:cubicBezTo>
                    <a:cubicBezTo>
                      <a:pt x="13526" y="1537"/>
                      <a:pt x="13526" y="2676"/>
                      <a:pt x="12957" y="3379"/>
                    </a:cubicBezTo>
                    <a:cubicBezTo>
                      <a:pt x="12387" y="4081"/>
                      <a:pt x="11464" y="4081"/>
                      <a:pt x="10895" y="3379"/>
                    </a:cubicBezTo>
                    <a:cubicBezTo>
                      <a:pt x="10325" y="2676"/>
                      <a:pt x="10325" y="1537"/>
                      <a:pt x="10895" y="835"/>
                    </a:cubicBezTo>
                    <a:cubicBezTo>
                      <a:pt x="11179" y="484"/>
                      <a:pt x="11552" y="308"/>
                      <a:pt x="11926" y="308"/>
                    </a:cubicBezTo>
                    <a:close/>
                    <a:moveTo>
                      <a:pt x="5187" y="781"/>
                    </a:moveTo>
                    <a:lnTo>
                      <a:pt x="2334" y="781"/>
                    </a:lnTo>
                    <a:cubicBezTo>
                      <a:pt x="1396" y="781"/>
                      <a:pt x="633" y="1722"/>
                      <a:pt x="633" y="2879"/>
                    </a:cubicBezTo>
                    <a:cubicBezTo>
                      <a:pt x="633" y="4036"/>
                      <a:pt x="1396" y="4975"/>
                      <a:pt x="2334" y="4975"/>
                    </a:cubicBezTo>
                    <a:lnTo>
                      <a:pt x="3660" y="4975"/>
                    </a:lnTo>
                    <a:cubicBezTo>
                      <a:pt x="3745" y="4975"/>
                      <a:pt x="3827" y="5019"/>
                      <a:pt x="3886" y="5094"/>
                    </a:cubicBezTo>
                    <a:lnTo>
                      <a:pt x="16343" y="20819"/>
                    </a:lnTo>
                    <a:lnTo>
                      <a:pt x="19266" y="20819"/>
                    </a:lnTo>
                    <a:cubicBezTo>
                      <a:pt x="20204" y="20819"/>
                      <a:pt x="20967" y="19878"/>
                      <a:pt x="20967" y="18721"/>
                    </a:cubicBezTo>
                    <a:cubicBezTo>
                      <a:pt x="20967" y="17564"/>
                      <a:pt x="20204" y="16625"/>
                      <a:pt x="19266" y="16625"/>
                    </a:cubicBezTo>
                    <a:lnTo>
                      <a:pt x="17871" y="16625"/>
                    </a:lnTo>
                    <a:cubicBezTo>
                      <a:pt x="17785" y="16625"/>
                      <a:pt x="17704" y="16581"/>
                      <a:pt x="17645" y="16506"/>
                    </a:cubicBezTo>
                    <a:lnTo>
                      <a:pt x="5187" y="781"/>
                    </a:lnTo>
                    <a:close/>
                  </a:path>
                </a:pathLst>
              </a:custGeom>
              <a:solidFill>
                <a:srgbClr val="FFFFFF"/>
              </a:solidFill>
              <a:ln w="12700" cap="flat">
                <a:noFill/>
                <a:miter lim="400000"/>
              </a:ln>
              <a:effectLst/>
            </p:spPr>
            <p:txBody>
              <a:bodyPr wrap="square" lIns="50800" tIns="50800" rIns="50800" bIns="50800" numCol="1" anchor="ctr">
                <a:noAutofit/>
              </a:bodyPr>
              <a:lstStyle/>
              <a:p>
                <a:pPr>
                  <a:defRPr>
                    <a:solidFill>
                      <a:srgbClr val="FFFFFF"/>
                    </a:solidFill>
                  </a:defRPr>
                </a:pPr>
              </a:p>
            </p:txBody>
          </p:sp>
        </p:gr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 presetID="18" grpId="1" fill="hold">
                                  <p:stCondLst>
                                    <p:cond delay="200"/>
                                  </p:stCondLst>
                                  <p:iterate type="el" backwards="0">
                                    <p:tmAbs val="0"/>
                                  </p:iterate>
                                  <p:childTnLst>
                                    <p:set>
                                      <p:cBhvr>
                                        <p:cTn id="6" fill="hold"/>
                                        <p:tgtEl>
                                          <p:spTgt spid="180"/>
                                        </p:tgtEl>
                                        <p:attrNameLst>
                                          <p:attrName>style.visibility</p:attrName>
                                        </p:attrNameLst>
                                      </p:cBhvr>
                                      <p:to>
                                        <p:strVal val="visible"/>
                                      </p:to>
                                    </p:set>
                                    <p:animEffect filter="strips(upRight)" transition="in">
                                      <p:cBhvr>
                                        <p:cTn id="7" dur="799"/>
                                        <p:tgtEl>
                                          <p:spTgt spid="18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3" presetID="18" grpId="2" fill="hold">
                                  <p:stCondLst>
                                    <p:cond delay="0"/>
                                  </p:stCondLst>
                                  <p:iterate type="el" backwards="0">
                                    <p:tmAbs val="0"/>
                                  </p:iterate>
                                  <p:childTnLst>
                                    <p:set>
                                      <p:cBhvr>
                                        <p:cTn id="11" fill="hold"/>
                                        <p:tgtEl>
                                          <p:spTgt spid="181"/>
                                        </p:tgtEl>
                                        <p:attrNameLst>
                                          <p:attrName>style.visibility</p:attrName>
                                        </p:attrNameLst>
                                      </p:cBhvr>
                                      <p:to>
                                        <p:strVal val="visible"/>
                                      </p:to>
                                    </p:set>
                                    <p:animEffect filter="strips(upRight)" transition="in">
                                      <p:cBhvr>
                                        <p:cTn id="12" dur="500"/>
                                        <p:tgtEl>
                                          <p:spTgt spid="181"/>
                                        </p:tgtEl>
                                      </p:cBhvr>
                                    </p:animEffect>
                                  </p:childTnLst>
                                </p:cTn>
                              </p:par>
                            </p:childTnLst>
                          </p:cTn>
                        </p:par>
                        <p:par>
                          <p:cTn id="13" fill="hold">
                            <p:stCondLst>
                              <p:cond delay="500"/>
                            </p:stCondLst>
                            <p:childTnLst>
                              <p:par>
                                <p:cTn id="14" presetClass="entr" nodeType="afterEffect" presetSubtype="0" presetID="1" grpId="3" fill="hold">
                                  <p:stCondLst>
                                    <p:cond delay="0"/>
                                  </p:stCondLst>
                                  <p:iterate type="el" backwards="0">
                                    <p:tmAbs val="0"/>
                                  </p:iterate>
                                  <p:childTnLst>
                                    <p:set>
                                      <p:cBhvr>
                                        <p:cTn id="15" fill="hold"/>
                                        <p:tgtEl>
                                          <p:spTgt spid="183"/>
                                        </p:tgtEl>
                                        <p:attrNameLst>
                                          <p:attrName>style.visibility</p:attrName>
                                        </p:attrNameLst>
                                      </p:cBhvr>
                                      <p:to>
                                        <p:strVal val="visible"/>
                                      </p:to>
                                    </p:set>
                                  </p:childTnLst>
                                </p:cTn>
                              </p:par>
                            </p:childTnLst>
                          </p:cTn>
                        </p:par>
                        <p:par>
                          <p:cTn id="16" fill="hold">
                            <p:stCondLst>
                              <p:cond delay="500"/>
                            </p:stCondLst>
                            <p:childTnLst>
                              <p:par>
                                <p:cTn id="17" presetClass="entr" nodeType="afterEffect" presetSubtype="0" presetID="1" grpId="4" fill="hold">
                                  <p:stCondLst>
                                    <p:cond delay="300"/>
                                  </p:stCondLst>
                                  <p:iterate type="el" backwards="0">
                                    <p:tmAbs val="0"/>
                                  </p:iterate>
                                  <p:childTnLst>
                                    <p:set>
                                      <p:cBhvr>
                                        <p:cTn id="18" fill="hold"/>
                                        <p:tgtEl>
                                          <p:spTgt spid="1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3" presetID="18" grpId="5" fill="hold">
                                  <p:stCondLst>
                                    <p:cond delay="0"/>
                                  </p:stCondLst>
                                  <p:iterate type="el" backwards="0">
                                    <p:tmAbs val="0"/>
                                  </p:iterate>
                                  <p:childTnLst>
                                    <p:set>
                                      <p:cBhvr>
                                        <p:cTn id="22" fill="hold"/>
                                        <p:tgtEl>
                                          <p:spTgt spid="182"/>
                                        </p:tgtEl>
                                        <p:attrNameLst>
                                          <p:attrName>style.visibility</p:attrName>
                                        </p:attrNameLst>
                                      </p:cBhvr>
                                      <p:to>
                                        <p:strVal val="visible"/>
                                      </p:to>
                                    </p:set>
                                    <p:animEffect filter="strips(upRight)" transition="in">
                                      <p:cBhvr>
                                        <p:cTn id="23" dur="1000"/>
                                        <p:tgtEl>
                                          <p:spTgt spid="182"/>
                                        </p:tgtEl>
                                      </p:cBhvr>
                                    </p:animEffect>
                                  </p:childTnLst>
                                </p:cTn>
                              </p:par>
                            </p:childTnLst>
                          </p:cTn>
                        </p:par>
                        <p:par>
                          <p:cTn id="24" fill="hold">
                            <p:stCondLst>
                              <p:cond delay="1000"/>
                            </p:stCondLst>
                            <p:childTnLst>
                              <p:par>
                                <p:cTn id="25" presetClass="entr" nodeType="afterEffect" presetSubtype="0" presetID="1" grpId="6" fill="hold">
                                  <p:stCondLst>
                                    <p:cond delay="0"/>
                                  </p:stCondLst>
                                  <p:iterate type="el" backwards="0">
                                    <p:tmAbs val="0"/>
                                  </p:iterate>
                                  <p:childTnLst>
                                    <p:set>
                                      <p:cBhvr>
                                        <p:cTn id="26" fill="hold"/>
                                        <p:tgtEl>
                                          <p:spTgt spid="184"/>
                                        </p:tgtEl>
                                        <p:attrNameLst>
                                          <p:attrName>style.visibility</p:attrName>
                                        </p:attrNameLst>
                                      </p:cBhvr>
                                      <p:to>
                                        <p:strVal val="visible"/>
                                      </p:to>
                                    </p:set>
                                  </p:childTnLst>
                                </p:cTn>
                              </p:par>
                            </p:childTnLst>
                          </p:cTn>
                        </p:par>
                        <p:par>
                          <p:cTn id="27" fill="hold">
                            <p:stCondLst>
                              <p:cond delay="1000"/>
                            </p:stCondLst>
                            <p:childTnLst>
                              <p:par>
                                <p:cTn id="28" presetClass="entr" nodeType="afterEffect" presetSubtype="0" presetID="1" grpId="7" fill="hold">
                                  <p:stCondLst>
                                    <p:cond delay="300"/>
                                  </p:stCondLst>
                                  <p:iterate type="el" backwards="0">
                                    <p:tmAbs val="0"/>
                                  </p:iterate>
                                  <p:childTnLst>
                                    <p:set>
                                      <p:cBhvr>
                                        <p:cTn id="29" fill="hold"/>
                                        <p:tgtEl>
                                          <p:spTgt spid="18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3" presetID="18" grpId="8" fill="hold">
                                  <p:stCondLst>
                                    <p:cond delay="0"/>
                                  </p:stCondLst>
                                  <p:iterate type="el" backwards="0">
                                    <p:tmAbs val="0"/>
                                  </p:iterate>
                                  <p:childTnLst>
                                    <p:set>
                                      <p:cBhvr>
                                        <p:cTn id="33" fill="hold"/>
                                        <p:tgtEl>
                                          <p:spTgt spid="187"/>
                                        </p:tgtEl>
                                        <p:attrNameLst>
                                          <p:attrName>style.visibility</p:attrName>
                                        </p:attrNameLst>
                                      </p:cBhvr>
                                      <p:to>
                                        <p:strVal val="visible"/>
                                      </p:to>
                                    </p:set>
                                    <p:animEffect filter="strips(upRight)" transition="in">
                                      <p:cBhvr>
                                        <p:cTn id="34" dur="1000"/>
                                        <p:tgtEl>
                                          <p:spTgt spid="187"/>
                                        </p:tgtEl>
                                      </p:cBhvr>
                                    </p:animEffect>
                                  </p:childTnLst>
                                </p:cTn>
                              </p:par>
                            </p:childTnLst>
                          </p:cTn>
                        </p:par>
                        <p:par>
                          <p:cTn id="35" fill="hold">
                            <p:stCondLst>
                              <p:cond delay="1000"/>
                            </p:stCondLst>
                            <p:childTnLst>
                              <p:par>
                                <p:cTn id="36" presetClass="entr" nodeType="afterEffect" presetSubtype="0" presetID="1" grpId="9" fill="hold">
                                  <p:stCondLst>
                                    <p:cond delay="0"/>
                                  </p:stCondLst>
                                  <p:iterate type="el" backwards="0">
                                    <p:tmAbs val="0"/>
                                  </p:iterate>
                                  <p:childTnLst>
                                    <p:set>
                                      <p:cBhvr>
                                        <p:cTn id="37" fill="hold"/>
                                        <p:tgtEl>
                                          <p:spTgt spid="1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1" grpId="2"/>
      <p:bldP build="whole" bldLvl="1" animBg="1" rev="0" advAuto="0" spid="194" grpId="9"/>
      <p:bldP build="whole" bldLvl="1" animBg="1" rev="0" advAuto="0" spid="183" grpId="3"/>
      <p:bldP build="whole" bldLvl="1" animBg="1" rev="0" advAuto="0" spid="185" grpId="4"/>
      <p:bldP build="whole" bldLvl="1" animBg="1" rev="0" advAuto="0" spid="182" grpId="5"/>
      <p:bldP build="whole" bldLvl="1" animBg="1" rev="0" advAuto="0" spid="186" grpId="7"/>
      <p:bldP build="whole" bldLvl="1" animBg="1" rev="0" advAuto="0" spid="180" grpId="1"/>
      <p:bldP build="whole" bldLvl="1" animBg="1" rev="0" advAuto="0" spid="187" grpId="8"/>
      <p:bldP build="whole" bldLvl="1" animBg="1" rev="0" advAuto="0" spid="184" grpId="6"/>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6" name="ZONE PROXIMALE DE DEVELOPPEMENT" descr="ZONE PROXIMALE DE DEVELOPPEMENT"/>
          <p:cNvPicPr>
            <a:picLocks noChangeAspect="0"/>
          </p:cNvPicPr>
          <p:nvPr/>
        </p:nvPicPr>
        <p:blipFill>
          <a:blip r:embed="rId2">
            <a:extLst/>
          </a:blip>
          <a:stretch>
            <a:fillRect/>
          </a:stretch>
        </p:blipFill>
        <p:spPr>
          <a:xfrm>
            <a:off x="319155" y="368300"/>
            <a:ext cx="12366490" cy="1135400"/>
          </a:xfrm>
          <a:prstGeom prst="rect">
            <a:avLst/>
          </a:prstGeom>
          <a:effectLst>
            <a:outerShdw sx="100000" sy="100000" kx="0" ky="0" algn="b" rotWithShape="0" blurRad="190500" dist="8455" dir="5400000">
              <a:srgbClr val="000000"/>
            </a:outerShdw>
          </a:effectLst>
        </p:spPr>
      </p:pic>
      <p:grpSp>
        <p:nvGrpSpPr>
          <p:cNvPr id="206" name="Groupe"/>
          <p:cNvGrpSpPr/>
          <p:nvPr/>
        </p:nvGrpSpPr>
        <p:grpSpPr>
          <a:xfrm>
            <a:off x="3169004" y="1714397"/>
            <a:ext cx="6652072" cy="3787698"/>
            <a:chOff x="-25399" y="0"/>
            <a:chExt cx="6652071" cy="3787696"/>
          </a:xfrm>
        </p:grpSpPr>
        <p:grpSp>
          <p:nvGrpSpPr>
            <p:cNvPr id="199" name="Groupe"/>
            <p:cNvGrpSpPr/>
            <p:nvPr/>
          </p:nvGrpSpPr>
          <p:grpSpPr>
            <a:xfrm>
              <a:off x="-25400" y="53132"/>
              <a:ext cx="6579144" cy="3734565"/>
              <a:chOff x="0" y="0"/>
              <a:chExt cx="6579143" cy="3734564"/>
            </a:xfrm>
          </p:grpSpPr>
          <p:sp>
            <p:nvSpPr>
              <p:cNvPr id="197" name="Ligne"/>
              <p:cNvSpPr/>
              <p:nvPr/>
            </p:nvSpPr>
            <p:spPr>
              <a:xfrm flipV="1">
                <a:off x="7664" y="0"/>
                <a:ext cx="1" cy="3734565"/>
              </a:xfrm>
              <a:prstGeom prst="line">
                <a:avLst/>
              </a:prstGeom>
              <a:noFill/>
              <a:ln w="38100" cap="flat">
                <a:solidFill>
                  <a:schemeClr val="accent5">
                    <a:hueOff val="85969"/>
                    <a:satOff val="-7811"/>
                    <a:lumOff val="-38955"/>
                  </a:schemeClr>
                </a:solidFill>
                <a:prstDash val="solid"/>
                <a:miter lim="400000"/>
              </a:ln>
              <a:effectLst/>
            </p:spPr>
            <p:txBody>
              <a:bodyPr wrap="square" lIns="50800" tIns="50800" rIns="50800" bIns="50800" numCol="1" anchor="ctr">
                <a:noAutofit/>
              </a:bodyPr>
              <a:lstStyle/>
              <a:p>
                <a:pPr/>
              </a:p>
            </p:txBody>
          </p:sp>
          <p:sp>
            <p:nvSpPr>
              <p:cNvPr id="198" name="Ligne"/>
              <p:cNvSpPr/>
              <p:nvPr/>
            </p:nvSpPr>
            <p:spPr>
              <a:xfrm>
                <a:off x="0" y="3734564"/>
                <a:ext cx="6579144" cy="1"/>
              </a:xfrm>
              <a:prstGeom prst="line">
                <a:avLst/>
              </a:prstGeom>
              <a:noFill/>
              <a:ln w="38100" cap="flat">
                <a:solidFill>
                  <a:schemeClr val="accent5">
                    <a:hueOff val="85969"/>
                    <a:satOff val="-7811"/>
                    <a:lumOff val="-38955"/>
                  </a:schemeClr>
                </a:solidFill>
                <a:prstDash val="solid"/>
                <a:miter lim="400000"/>
              </a:ln>
              <a:effectLst/>
            </p:spPr>
            <p:txBody>
              <a:bodyPr wrap="square" lIns="50800" tIns="50800" rIns="50800" bIns="50800" numCol="1" anchor="ctr">
                <a:noAutofit/>
              </a:bodyPr>
              <a:lstStyle/>
              <a:p>
                <a:pPr/>
              </a:p>
            </p:txBody>
          </p:sp>
        </p:grpSp>
        <p:sp>
          <p:nvSpPr>
            <p:cNvPr id="200" name="Figure"/>
            <p:cNvSpPr/>
            <p:nvPr/>
          </p:nvSpPr>
          <p:spPr>
            <a:xfrm>
              <a:off x="19311" y="2301403"/>
              <a:ext cx="1625026" cy="1466052"/>
            </a:xfrm>
            <a:custGeom>
              <a:avLst/>
              <a:gdLst/>
              <a:ahLst/>
              <a:cxnLst>
                <a:cxn ang="0">
                  <a:pos x="wd2" y="hd2"/>
                </a:cxn>
                <a:cxn ang="5400000">
                  <a:pos x="wd2" y="hd2"/>
                </a:cxn>
                <a:cxn ang="10800000">
                  <a:pos x="wd2" y="hd2"/>
                </a:cxn>
                <a:cxn ang="16200000">
                  <a:pos x="wd2" y="hd2"/>
                </a:cxn>
              </a:cxnLst>
              <a:rect l="0" t="0" r="r" b="b"/>
              <a:pathLst>
                <a:path w="21437" h="21413" fill="norm" stroke="1" extrusionOk="0">
                  <a:moveTo>
                    <a:pt x="0" y="21392"/>
                  </a:moveTo>
                  <a:lnTo>
                    <a:pt x="12" y="12"/>
                  </a:lnTo>
                  <a:cubicBezTo>
                    <a:pt x="5976" y="-187"/>
                    <a:pt x="11736" y="2197"/>
                    <a:pt x="15824" y="6556"/>
                  </a:cubicBezTo>
                  <a:cubicBezTo>
                    <a:pt x="19584" y="10566"/>
                    <a:pt x="21600" y="15911"/>
                    <a:pt x="21427" y="21413"/>
                  </a:cubicBezTo>
                  <a:lnTo>
                    <a:pt x="0" y="21392"/>
                  </a:lnTo>
                  <a:close/>
                </a:path>
              </a:pathLst>
            </a:custGeom>
            <a:solidFill>
              <a:schemeClr val="accent4">
                <a:hueOff val="71572"/>
                <a:satOff val="11035"/>
                <a:lumOff val="-38209"/>
              </a:schemeClr>
            </a:solidFill>
            <a:ln w="12700" cap="flat">
              <a:solidFill>
                <a:srgbClr val="FFFFFF"/>
              </a:solidFill>
              <a:prstDash val="solid"/>
              <a:miter lim="400000"/>
            </a:ln>
            <a:effectLst/>
          </p:spPr>
          <p:txBody>
            <a:bodyPr wrap="square" lIns="50800" tIns="50800" rIns="50800" bIns="50800" numCol="1" anchor="ctr">
              <a:noAutofit/>
            </a:bodyPr>
            <a:lstStyle/>
            <a:p>
              <a:pPr>
                <a:defRPr>
                  <a:solidFill>
                    <a:srgbClr val="FFFFFF"/>
                  </a:solidFill>
                </a:defRPr>
              </a:pPr>
            </a:p>
          </p:txBody>
        </p:sp>
        <p:sp>
          <p:nvSpPr>
            <p:cNvPr id="201" name="Figure"/>
            <p:cNvSpPr/>
            <p:nvPr/>
          </p:nvSpPr>
          <p:spPr>
            <a:xfrm>
              <a:off x="12417" y="514500"/>
              <a:ext cx="5134833" cy="3258372"/>
            </a:xfrm>
            <a:custGeom>
              <a:avLst/>
              <a:gdLst/>
              <a:ahLst/>
              <a:cxnLst>
                <a:cxn ang="0">
                  <a:pos x="wd2" y="hd2"/>
                </a:cxn>
                <a:cxn ang="5400000">
                  <a:pos x="wd2" y="hd2"/>
                </a:cxn>
                <a:cxn ang="10800000">
                  <a:pos x="wd2" y="hd2"/>
                </a:cxn>
                <a:cxn ang="16200000">
                  <a:pos x="wd2" y="hd2"/>
                </a:cxn>
              </a:cxnLst>
              <a:rect l="0" t="0" r="r" b="b"/>
              <a:pathLst>
                <a:path w="20025" h="21267" fill="norm" stroke="1" extrusionOk="0">
                  <a:moveTo>
                    <a:pt x="10" y="11709"/>
                  </a:moveTo>
                  <a:cubicBezTo>
                    <a:pt x="1782" y="11612"/>
                    <a:pt x="3494" y="12682"/>
                    <a:pt x="4706" y="14645"/>
                  </a:cubicBezTo>
                  <a:cubicBezTo>
                    <a:pt x="5809" y="16431"/>
                    <a:pt x="6399" y="18806"/>
                    <a:pt x="6349" y="21251"/>
                  </a:cubicBezTo>
                  <a:lnTo>
                    <a:pt x="14075" y="21267"/>
                  </a:lnTo>
                  <a:cubicBezTo>
                    <a:pt x="18932" y="20414"/>
                    <a:pt x="21600" y="12112"/>
                    <a:pt x="19027" y="5808"/>
                  </a:cubicBezTo>
                  <a:cubicBezTo>
                    <a:pt x="16917" y="638"/>
                    <a:pt x="12858" y="-333"/>
                    <a:pt x="9241" y="88"/>
                  </a:cubicBezTo>
                  <a:cubicBezTo>
                    <a:pt x="6103" y="453"/>
                    <a:pt x="2990" y="1799"/>
                    <a:pt x="0" y="4366"/>
                  </a:cubicBezTo>
                  <a:lnTo>
                    <a:pt x="10" y="11709"/>
                  </a:lnTo>
                  <a:close/>
                </a:path>
              </a:pathLst>
            </a:custGeom>
            <a:solidFill>
              <a:schemeClr val="accent1">
                <a:hueOff val="45430"/>
                <a:satOff val="-14506"/>
                <a:lumOff val="-20039"/>
              </a:schemeClr>
            </a:solidFill>
            <a:ln w="12700" cap="flat">
              <a:solidFill>
                <a:srgbClr val="FFFFFF"/>
              </a:solidFill>
              <a:prstDash val="solid"/>
              <a:miter lim="400000"/>
            </a:ln>
            <a:effectLst/>
          </p:spPr>
          <p:txBody>
            <a:bodyPr wrap="square" lIns="50800" tIns="50800" rIns="50800" bIns="50800" numCol="1" anchor="ctr">
              <a:noAutofit/>
            </a:bodyPr>
            <a:lstStyle/>
            <a:p>
              <a:pPr>
                <a:defRPr>
                  <a:solidFill>
                    <a:schemeClr val="accent1">
                      <a:hueOff val="45430"/>
                      <a:satOff val="-14506"/>
                      <a:lumOff val="-20039"/>
                    </a:schemeClr>
                  </a:solidFill>
                </a:defRPr>
              </a:pPr>
            </a:p>
          </p:txBody>
        </p:sp>
        <p:sp>
          <p:nvSpPr>
            <p:cNvPr id="202" name="Figure"/>
            <p:cNvSpPr/>
            <p:nvPr/>
          </p:nvSpPr>
          <p:spPr>
            <a:xfrm>
              <a:off x="11522" y="-1"/>
              <a:ext cx="6615150" cy="3768253"/>
            </a:xfrm>
            <a:custGeom>
              <a:avLst/>
              <a:gdLst/>
              <a:ahLst/>
              <a:cxnLst>
                <a:cxn ang="0">
                  <a:pos x="wd2" y="hd2"/>
                </a:cxn>
                <a:cxn ang="5400000">
                  <a:pos x="wd2" y="hd2"/>
                </a:cxn>
                <a:cxn ang="10800000">
                  <a:pos x="wd2" y="hd2"/>
                </a:cxn>
                <a:cxn ang="16200000">
                  <a:pos x="wd2" y="hd2"/>
                </a:cxn>
              </a:cxnLst>
              <a:rect l="0" t="0" r="r" b="b"/>
              <a:pathLst>
                <a:path w="21467" h="21449" fill="norm" stroke="1" extrusionOk="0">
                  <a:moveTo>
                    <a:pt x="20" y="6742"/>
                  </a:moveTo>
                  <a:cubicBezTo>
                    <a:pt x="2385" y="4625"/>
                    <a:pt x="4912" y="3393"/>
                    <a:pt x="7525" y="3020"/>
                  </a:cubicBezTo>
                  <a:cubicBezTo>
                    <a:pt x="10821" y="2549"/>
                    <a:pt x="14401" y="3634"/>
                    <a:pt x="16021" y="8415"/>
                  </a:cubicBezTo>
                  <a:cubicBezTo>
                    <a:pt x="17881" y="13904"/>
                    <a:pt x="15646" y="20687"/>
                    <a:pt x="11751" y="21442"/>
                  </a:cubicBezTo>
                  <a:lnTo>
                    <a:pt x="21017" y="21449"/>
                  </a:lnTo>
                  <a:cubicBezTo>
                    <a:pt x="21516" y="18492"/>
                    <a:pt x="21600" y="15406"/>
                    <a:pt x="21270" y="12408"/>
                  </a:cubicBezTo>
                  <a:cubicBezTo>
                    <a:pt x="20971" y="9690"/>
                    <a:pt x="20326" y="7014"/>
                    <a:pt x="20505" y="4236"/>
                  </a:cubicBezTo>
                  <a:cubicBezTo>
                    <a:pt x="20581" y="3054"/>
                    <a:pt x="20808" y="1908"/>
                    <a:pt x="21171" y="870"/>
                  </a:cubicBezTo>
                  <a:cubicBezTo>
                    <a:pt x="18764" y="114"/>
                    <a:pt x="16305" y="-151"/>
                    <a:pt x="13855" y="82"/>
                  </a:cubicBezTo>
                  <a:cubicBezTo>
                    <a:pt x="11405" y="315"/>
                    <a:pt x="8984" y="1046"/>
                    <a:pt x="6534" y="1299"/>
                  </a:cubicBezTo>
                  <a:cubicBezTo>
                    <a:pt x="4352" y="1525"/>
                    <a:pt x="2161" y="1371"/>
                    <a:pt x="0" y="841"/>
                  </a:cubicBezTo>
                  <a:lnTo>
                    <a:pt x="20" y="6742"/>
                  </a:lnTo>
                  <a:close/>
                </a:path>
              </a:pathLst>
            </a:custGeom>
            <a:solidFill>
              <a:schemeClr val="accent3">
                <a:hueOff val="-216589"/>
                <a:satOff val="-8555"/>
                <a:lumOff val="-17601"/>
              </a:schemeClr>
            </a:solidFill>
            <a:ln w="12700" cap="flat">
              <a:solidFill>
                <a:srgbClr val="FFFFFF"/>
              </a:solidFill>
              <a:prstDash val="solid"/>
              <a:miter lim="400000"/>
            </a:ln>
            <a:effectLst/>
          </p:spPr>
          <p:txBody>
            <a:bodyPr wrap="square" lIns="50800" tIns="50800" rIns="50800" bIns="50800" numCol="1" anchor="ctr">
              <a:noAutofit/>
            </a:bodyPr>
            <a:lstStyle/>
            <a:p>
              <a:pPr/>
            </a:p>
          </p:txBody>
        </p:sp>
        <p:sp>
          <p:nvSpPr>
            <p:cNvPr id="203" name="Zone Proximale de Développement"/>
            <p:cNvSpPr txBox="1"/>
            <p:nvPr/>
          </p:nvSpPr>
          <p:spPr>
            <a:xfrm>
              <a:off x="347759" y="1495518"/>
              <a:ext cx="4464097" cy="4512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1700">
                  <a:solidFill>
                    <a:srgbClr val="FFFFFF"/>
                  </a:solidFill>
                  <a:latin typeface="Euphemia UCAS"/>
                  <a:ea typeface="Euphemia UCAS"/>
                  <a:cs typeface="Euphemia UCAS"/>
                  <a:sym typeface="Euphemia UCAS"/>
                </a:defRPr>
              </a:lvl1pPr>
            </a:lstStyle>
            <a:p>
              <a:pPr/>
              <a:r>
                <a:t>Zone Proximale de Développement</a:t>
              </a:r>
            </a:p>
          </p:txBody>
        </p:sp>
        <p:sp>
          <p:nvSpPr>
            <p:cNvPr id="204" name="Zone…"/>
            <p:cNvSpPr txBox="1"/>
            <p:nvPr/>
          </p:nvSpPr>
          <p:spPr>
            <a:xfrm>
              <a:off x="-10681" y="2802993"/>
              <a:ext cx="1577467" cy="7594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b="1" sz="1700">
                  <a:solidFill>
                    <a:srgbClr val="FFFFFF"/>
                  </a:solidFill>
                  <a:latin typeface="Euphemia UCAS"/>
                  <a:ea typeface="Euphemia UCAS"/>
                  <a:cs typeface="Euphemia UCAS"/>
                  <a:sym typeface="Euphemia UCAS"/>
                </a:defRPr>
              </a:pPr>
              <a:r>
                <a:t>Zone </a:t>
              </a:r>
            </a:p>
            <a:p>
              <a:pPr>
                <a:defRPr b="1" sz="1700">
                  <a:solidFill>
                    <a:srgbClr val="FFFFFF"/>
                  </a:solidFill>
                  <a:latin typeface="Euphemia UCAS"/>
                  <a:ea typeface="Euphemia UCAS"/>
                  <a:cs typeface="Euphemia UCAS"/>
                  <a:sym typeface="Euphemia UCAS"/>
                </a:defRPr>
              </a:pPr>
              <a:r>
                <a:t>d’autonomie</a:t>
              </a:r>
            </a:p>
          </p:txBody>
        </p:sp>
        <p:sp>
          <p:nvSpPr>
            <p:cNvPr id="205" name="Zone…"/>
            <p:cNvSpPr txBox="1"/>
            <p:nvPr/>
          </p:nvSpPr>
          <p:spPr>
            <a:xfrm>
              <a:off x="4662368" y="75204"/>
              <a:ext cx="1509559" cy="10595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b="1" sz="1700">
                  <a:solidFill>
                    <a:srgbClr val="FFFFFF"/>
                  </a:solidFill>
                  <a:latin typeface="Euphemia UCAS"/>
                  <a:ea typeface="Euphemia UCAS"/>
                  <a:cs typeface="Euphemia UCAS"/>
                  <a:sym typeface="Euphemia UCAS"/>
                </a:defRPr>
              </a:pPr>
              <a:r>
                <a:t>Zone </a:t>
              </a:r>
            </a:p>
            <a:p>
              <a:pPr>
                <a:defRPr b="1" sz="1700">
                  <a:solidFill>
                    <a:srgbClr val="FFFFFF"/>
                  </a:solidFill>
                  <a:latin typeface="Euphemia UCAS"/>
                  <a:ea typeface="Euphemia UCAS"/>
                  <a:cs typeface="Euphemia UCAS"/>
                  <a:sym typeface="Euphemia UCAS"/>
                </a:defRPr>
              </a:pPr>
              <a:r>
                <a:t>de rupture</a:t>
              </a:r>
            </a:p>
          </p:txBody>
        </p:sp>
      </p:grpSp>
      <p:sp>
        <p:nvSpPr>
          <p:cNvPr id="207" name="L’objectif reste de permettre aux élèves de se situer dans cette ZPD, celle-ci est différente pour chacun, il pourra alors être nécessaire de différencier:…"/>
          <p:cNvSpPr txBox="1"/>
          <p:nvPr/>
        </p:nvSpPr>
        <p:spPr>
          <a:xfrm>
            <a:off x="331855" y="5712791"/>
            <a:ext cx="12341090" cy="45615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lnSpc>
                <a:spcPts val="3900"/>
              </a:lnSpc>
              <a:spcBef>
                <a:spcPts val="1200"/>
              </a:spcBef>
              <a:defRPr sz="2000">
                <a:solidFill>
                  <a:srgbClr val="212121"/>
                </a:solidFill>
                <a:latin typeface="Euphemia UCAS"/>
                <a:ea typeface="Euphemia UCAS"/>
                <a:cs typeface="Euphemia UCAS"/>
                <a:sym typeface="Euphemia UCAS"/>
              </a:defRPr>
            </a:pPr>
            <a:r>
              <a:t>L’objectif reste de permettre aux élèves de se situer dans cette ZPD, celle-ci est </a:t>
            </a:r>
            <a:r>
              <a:rPr b="1"/>
              <a:t>différente</a:t>
            </a:r>
            <a:r>
              <a:t> pour chacun, il pourra alors être nécessaire de </a:t>
            </a:r>
            <a:r>
              <a:rPr b="1"/>
              <a:t>différencier</a:t>
            </a:r>
            <a:r>
              <a:t>:</a:t>
            </a:r>
          </a:p>
          <a:p>
            <a:pPr marL="228600" indent="-228600" algn="just" defTabSz="457200">
              <a:lnSpc>
                <a:spcPts val="3700"/>
              </a:lnSpc>
              <a:spcBef>
                <a:spcPts val="200"/>
              </a:spcBef>
              <a:buSzPct val="80000"/>
              <a:buBlip>
                <a:blip r:embed="rId3"/>
              </a:buBlip>
              <a:defRPr sz="2000">
                <a:solidFill>
                  <a:srgbClr val="212121"/>
                </a:solidFill>
                <a:latin typeface="Euphemia UCAS"/>
                <a:ea typeface="Euphemia UCAS"/>
                <a:cs typeface="Euphemia UCAS"/>
                <a:sym typeface="Euphemia UCAS"/>
              </a:defRPr>
            </a:pPr>
            <a:r>
              <a:t>les contenus, </a:t>
            </a:r>
          </a:p>
          <a:p>
            <a:pPr marL="228600" indent="-228600" algn="just" defTabSz="457200">
              <a:lnSpc>
                <a:spcPts val="3700"/>
              </a:lnSpc>
              <a:spcBef>
                <a:spcPts val="200"/>
              </a:spcBef>
              <a:buSzPct val="80000"/>
              <a:buBlip>
                <a:blip r:embed="rId3"/>
              </a:buBlip>
              <a:defRPr sz="2000">
                <a:solidFill>
                  <a:srgbClr val="212121"/>
                </a:solidFill>
                <a:latin typeface="Euphemia UCAS"/>
                <a:ea typeface="Euphemia UCAS"/>
                <a:cs typeface="Euphemia UCAS"/>
                <a:sym typeface="Euphemia UCAS"/>
              </a:defRPr>
            </a:pPr>
            <a:r>
              <a:t>les structures, </a:t>
            </a:r>
          </a:p>
          <a:p>
            <a:pPr marL="228600" indent="-228600" algn="just" defTabSz="457200">
              <a:lnSpc>
                <a:spcPts val="3700"/>
              </a:lnSpc>
              <a:spcBef>
                <a:spcPts val="200"/>
              </a:spcBef>
              <a:buSzPct val="80000"/>
              <a:buBlip>
                <a:blip r:embed="rId3"/>
              </a:buBlip>
              <a:defRPr sz="2000">
                <a:solidFill>
                  <a:srgbClr val="212121"/>
                </a:solidFill>
                <a:latin typeface="Euphemia UCAS"/>
                <a:ea typeface="Euphemia UCAS"/>
                <a:cs typeface="Euphemia UCAS"/>
                <a:sym typeface="Euphemia UCAS"/>
              </a:defRPr>
            </a:pPr>
            <a:r>
              <a:t>les processus, </a:t>
            </a:r>
          </a:p>
          <a:p>
            <a:pPr marL="228600" indent="-228600" algn="just" defTabSz="457200">
              <a:lnSpc>
                <a:spcPts val="3700"/>
              </a:lnSpc>
              <a:spcBef>
                <a:spcPts val="200"/>
              </a:spcBef>
              <a:buSzPct val="80000"/>
              <a:buBlip>
                <a:blip r:embed="rId3"/>
              </a:buBlip>
              <a:defRPr sz="2000">
                <a:solidFill>
                  <a:srgbClr val="212121"/>
                </a:solidFill>
                <a:latin typeface="Euphemia UCAS"/>
                <a:ea typeface="Euphemia UCAS"/>
                <a:cs typeface="Euphemia UCAS"/>
                <a:sym typeface="Euphemia UCAS"/>
              </a:defRPr>
            </a:pPr>
            <a:r>
              <a:t>les productions.</a:t>
            </a:r>
          </a:p>
          <a:p>
            <a:pPr algn="just" defTabSz="457200">
              <a:lnSpc>
                <a:spcPts val="3900"/>
              </a:lnSpc>
              <a:spcBef>
                <a:spcPts val="1200"/>
              </a:spcBef>
              <a:defRPr sz="2000">
                <a:solidFill>
                  <a:srgbClr val="212121"/>
                </a:solidFill>
                <a:latin typeface="Euphemia UCAS"/>
                <a:ea typeface="Euphemia UCAS"/>
                <a:cs typeface="Euphemia UCAS"/>
                <a:sym typeface="Euphemia UCAS"/>
              </a:defRPr>
            </a:pPr>
            <a:r>
              <a:t>Il faut éviter que des élèves se retrouvent dans la zone de rupture (trop difficile, pas de mobilisation) ou dans la zone d’autonomie ( trop facile, pas d’apprentissage, pas ou peu de travail; cas des élèves précoces).</a:t>
            </a:r>
          </a:p>
          <a:p>
            <a:pPr algn="just" defTabSz="457200">
              <a:lnSpc>
                <a:spcPts val="3900"/>
              </a:lnSpc>
              <a:spcBef>
                <a:spcPts val="1200"/>
              </a:spcBef>
              <a:defRPr sz="2000">
                <a:solidFill>
                  <a:srgbClr val="212121"/>
                </a:solidFill>
                <a:latin typeface="Euphemia UCAS"/>
                <a:ea typeface="Euphemia UCAS"/>
                <a:cs typeface="Euphemia UCAS"/>
                <a:sym typeface="Euphemia UCAS"/>
              </a:defRPr>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9" name="LA ZONE PROXIMALE DE DEVELOPPEMENT" descr="LA ZONE PROXIMALE DE DEVELOPPEMENT"/>
          <p:cNvPicPr>
            <a:picLocks noChangeAspect="0"/>
          </p:cNvPicPr>
          <p:nvPr/>
        </p:nvPicPr>
        <p:blipFill>
          <a:blip r:embed="rId2">
            <a:extLst/>
          </a:blip>
          <a:stretch>
            <a:fillRect/>
          </a:stretch>
        </p:blipFill>
        <p:spPr>
          <a:xfrm>
            <a:off x="319155" y="368300"/>
            <a:ext cx="12366490" cy="1135400"/>
          </a:xfrm>
          <a:prstGeom prst="rect">
            <a:avLst/>
          </a:prstGeom>
          <a:effectLst>
            <a:outerShdw sx="100000" sy="100000" kx="0" ky="0" algn="b" rotWithShape="0" blurRad="190500" dist="8455" dir="5400000">
              <a:srgbClr val="000000"/>
            </a:outerShdw>
          </a:effectLst>
        </p:spPr>
      </p:pic>
      <p:grpSp>
        <p:nvGrpSpPr>
          <p:cNvPr id="218" name="Groupe"/>
          <p:cNvGrpSpPr/>
          <p:nvPr/>
        </p:nvGrpSpPr>
        <p:grpSpPr>
          <a:xfrm>
            <a:off x="1567416" y="2010136"/>
            <a:ext cx="9869968" cy="1074473"/>
            <a:chOff x="0" y="0"/>
            <a:chExt cx="9869967" cy="1074471"/>
          </a:xfrm>
        </p:grpSpPr>
        <p:grpSp>
          <p:nvGrpSpPr>
            <p:cNvPr id="216" name="Groupe"/>
            <p:cNvGrpSpPr/>
            <p:nvPr/>
          </p:nvGrpSpPr>
          <p:grpSpPr>
            <a:xfrm>
              <a:off x="3779" y="596346"/>
              <a:ext cx="9866189" cy="478126"/>
              <a:chOff x="0" y="0"/>
              <a:chExt cx="9866188" cy="478124"/>
            </a:xfrm>
          </p:grpSpPr>
          <p:sp>
            <p:nvSpPr>
              <p:cNvPr id="210" name="Rectangle"/>
              <p:cNvSpPr/>
              <p:nvPr/>
            </p:nvSpPr>
            <p:spPr>
              <a:xfrm>
                <a:off x="6350" y="0"/>
                <a:ext cx="1991544" cy="478125"/>
              </a:xfrm>
              <a:prstGeom prst="rect">
                <a:avLst/>
              </a:prstGeom>
              <a:solidFill>
                <a:schemeClr val="accent4">
                  <a:hueOff val="71572"/>
                  <a:satOff val="11035"/>
                  <a:lumOff val="-38209"/>
                </a:schemeClr>
              </a:solidFill>
              <a:ln w="25400" cap="flat">
                <a:solidFill>
                  <a:srgbClr val="FFFFFF"/>
                </a:solidFill>
                <a:prstDash val="solid"/>
                <a:miter lim="400000"/>
              </a:ln>
              <a:effectLst/>
            </p:spPr>
            <p:txBody>
              <a:bodyPr wrap="square" lIns="50800" tIns="50800" rIns="50800" bIns="50800" numCol="1" anchor="ctr">
                <a:noAutofit/>
              </a:bodyPr>
              <a:lstStyle/>
              <a:p>
                <a:pPr>
                  <a:defRPr>
                    <a:solidFill>
                      <a:srgbClr val="565F5F"/>
                    </a:solidFill>
                  </a:defRPr>
                </a:pPr>
              </a:p>
            </p:txBody>
          </p:sp>
          <p:sp>
            <p:nvSpPr>
              <p:cNvPr id="211" name="Rectangle"/>
              <p:cNvSpPr/>
              <p:nvPr/>
            </p:nvSpPr>
            <p:spPr>
              <a:xfrm>
                <a:off x="1997689" y="0"/>
                <a:ext cx="3737173" cy="478125"/>
              </a:xfrm>
              <a:prstGeom prst="rect">
                <a:avLst/>
              </a:prstGeom>
              <a:solidFill>
                <a:schemeClr val="accent1">
                  <a:hueOff val="45430"/>
                  <a:satOff val="-14506"/>
                  <a:lumOff val="-20039"/>
                </a:schemeClr>
              </a:solidFill>
              <a:ln w="25400" cap="flat">
                <a:solidFill>
                  <a:srgbClr val="FFFFFF"/>
                </a:solidFill>
                <a:prstDash val="solid"/>
                <a:miter lim="400000"/>
              </a:ln>
              <a:effectLst/>
            </p:spPr>
            <p:txBody>
              <a:bodyPr wrap="square" lIns="50800" tIns="50800" rIns="50800" bIns="50800" numCol="1" anchor="ctr">
                <a:noAutofit/>
              </a:bodyPr>
              <a:lstStyle/>
              <a:p>
                <a:pPr>
                  <a:defRPr>
                    <a:solidFill>
                      <a:srgbClr val="FFFFFF"/>
                    </a:solidFill>
                  </a:defRPr>
                </a:pPr>
              </a:p>
            </p:txBody>
          </p:sp>
          <p:sp>
            <p:nvSpPr>
              <p:cNvPr id="212" name="Rectangle"/>
              <p:cNvSpPr/>
              <p:nvPr/>
            </p:nvSpPr>
            <p:spPr>
              <a:xfrm>
                <a:off x="5709229" y="0"/>
                <a:ext cx="4156960" cy="478125"/>
              </a:xfrm>
              <a:prstGeom prst="rect">
                <a:avLst/>
              </a:prstGeom>
              <a:solidFill>
                <a:schemeClr val="accent3">
                  <a:hueOff val="-216589"/>
                  <a:satOff val="-8555"/>
                  <a:lumOff val="-17601"/>
                </a:schemeClr>
              </a:solidFill>
              <a:ln w="25400" cap="flat">
                <a:solidFill>
                  <a:srgbClr val="FFFFFF"/>
                </a:solidFill>
                <a:prstDash val="solid"/>
                <a:miter lim="400000"/>
              </a:ln>
              <a:effectLst/>
            </p:spPr>
            <p:txBody>
              <a:bodyPr wrap="square" lIns="50800" tIns="50800" rIns="50800" bIns="50800" numCol="1" anchor="ctr">
                <a:noAutofit/>
              </a:bodyPr>
              <a:lstStyle/>
              <a:p>
                <a:pPr>
                  <a:defRPr>
                    <a:solidFill>
                      <a:srgbClr val="FFFFFF"/>
                    </a:solidFill>
                  </a:defRPr>
                </a:pPr>
              </a:p>
            </p:txBody>
          </p:sp>
          <p:sp>
            <p:nvSpPr>
              <p:cNvPr id="213" name="Zone d’autonomie"/>
              <p:cNvSpPr txBox="1"/>
              <p:nvPr/>
            </p:nvSpPr>
            <p:spPr>
              <a:xfrm>
                <a:off x="0" y="65168"/>
                <a:ext cx="2004244" cy="3477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z="1500">
                    <a:solidFill>
                      <a:srgbClr val="FFFFFF"/>
                    </a:solidFill>
                    <a:latin typeface="Euphemia UCAS"/>
                    <a:ea typeface="Euphemia UCAS"/>
                    <a:cs typeface="Euphemia UCAS"/>
                    <a:sym typeface="Euphemia UCAS"/>
                  </a:defRPr>
                </a:lvl1pPr>
              </a:lstStyle>
              <a:p>
                <a:pPr/>
                <a:r>
                  <a:t>Zone d’autonomie</a:t>
                </a:r>
              </a:p>
            </p:txBody>
          </p:sp>
          <p:sp>
            <p:nvSpPr>
              <p:cNvPr id="214" name="Z.P.D."/>
              <p:cNvSpPr txBox="1"/>
              <p:nvPr/>
            </p:nvSpPr>
            <p:spPr>
              <a:xfrm>
                <a:off x="3350845" y="28110"/>
                <a:ext cx="741234" cy="42190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1900">
                    <a:solidFill>
                      <a:srgbClr val="FFFFFF"/>
                    </a:solidFill>
                    <a:latin typeface="Euphemia UCAS"/>
                    <a:ea typeface="Euphemia UCAS"/>
                    <a:cs typeface="Euphemia UCAS"/>
                    <a:sym typeface="Euphemia UCAS"/>
                  </a:defRPr>
                </a:lvl1pPr>
              </a:lstStyle>
              <a:p>
                <a:pPr/>
                <a:r>
                  <a:t>Z.P.D.</a:t>
                </a:r>
              </a:p>
            </p:txBody>
          </p:sp>
          <p:sp>
            <p:nvSpPr>
              <p:cNvPr id="215" name="Zone de rupture"/>
              <p:cNvSpPr txBox="1"/>
              <p:nvPr/>
            </p:nvSpPr>
            <p:spPr>
              <a:xfrm>
                <a:off x="6870548" y="65168"/>
                <a:ext cx="1834323" cy="3477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1500">
                    <a:solidFill>
                      <a:srgbClr val="FFFFFF"/>
                    </a:solidFill>
                    <a:latin typeface="Euphemia UCAS"/>
                    <a:ea typeface="Euphemia UCAS"/>
                    <a:cs typeface="Euphemia UCAS"/>
                    <a:sym typeface="Euphemia UCAS"/>
                  </a:defRPr>
                </a:lvl1pPr>
              </a:lstStyle>
              <a:p>
                <a:pPr/>
                <a:r>
                  <a:t>Zone de rupture</a:t>
                </a:r>
              </a:p>
            </p:txBody>
          </p:sp>
        </p:grpSp>
        <p:sp>
          <p:nvSpPr>
            <p:cNvPr id="217" name="Elève 1"/>
            <p:cNvSpPr txBox="1"/>
            <p:nvPr/>
          </p:nvSpPr>
          <p:spPr>
            <a:xfrm>
              <a:off x="0" y="0"/>
              <a:ext cx="1339454" cy="5696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rgbClr val="212121"/>
                  </a:solidFill>
                  <a:latin typeface="Euphemia UCAS"/>
                  <a:ea typeface="Euphemia UCAS"/>
                  <a:cs typeface="Euphemia UCAS"/>
                  <a:sym typeface="Euphemia UCAS"/>
                </a:defRPr>
              </a:lvl1pPr>
            </a:lstStyle>
            <a:p>
              <a:pPr/>
              <a:r>
                <a:t>Elève 1</a:t>
              </a:r>
            </a:p>
          </p:txBody>
        </p:sp>
      </p:grpSp>
      <p:grpSp>
        <p:nvGrpSpPr>
          <p:cNvPr id="227" name="Groupe"/>
          <p:cNvGrpSpPr/>
          <p:nvPr/>
        </p:nvGrpSpPr>
        <p:grpSpPr>
          <a:xfrm>
            <a:off x="1567416" y="3341285"/>
            <a:ext cx="9868623" cy="1076935"/>
            <a:chOff x="0" y="0"/>
            <a:chExt cx="9868622" cy="1076934"/>
          </a:xfrm>
        </p:grpSpPr>
        <p:grpSp>
          <p:nvGrpSpPr>
            <p:cNvPr id="225" name="Groupe"/>
            <p:cNvGrpSpPr/>
            <p:nvPr/>
          </p:nvGrpSpPr>
          <p:grpSpPr>
            <a:xfrm>
              <a:off x="5124" y="598810"/>
              <a:ext cx="9863499" cy="478125"/>
              <a:chOff x="0" y="0"/>
              <a:chExt cx="9863497" cy="478124"/>
            </a:xfrm>
          </p:grpSpPr>
          <p:sp>
            <p:nvSpPr>
              <p:cNvPr id="219" name="Rectangle"/>
              <p:cNvSpPr/>
              <p:nvPr/>
            </p:nvSpPr>
            <p:spPr>
              <a:xfrm>
                <a:off x="0" y="0"/>
                <a:ext cx="3256097" cy="478125"/>
              </a:xfrm>
              <a:prstGeom prst="rect">
                <a:avLst/>
              </a:prstGeom>
              <a:solidFill>
                <a:schemeClr val="accent4">
                  <a:hueOff val="71572"/>
                  <a:satOff val="11035"/>
                  <a:lumOff val="-38209"/>
                </a:schemeClr>
              </a:solidFill>
              <a:ln w="25400" cap="flat">
                <a:solidFill>
                  <a:srgbClr val="FFFFFF"/>
                </a:solidFill>
                <a:prstDash val="solid"/>
                <a:miter lim="400000"/>
              </a:ln>
              <a:effectLst/>
            </p:spPr>
            <p:txBody>
              <a:bodyPr wrap="square" lIns="50800" tIns="50800" rIns="50800" bIns="50800" numCol="1" anchor="ctr">
                <a:noAutofit/>
              </a:bodyPr>
              <a:lstStyle/>
              <a:p>
                <a:pPr>
                  <a:defRPr>
                    <a:solidFill>
                      <a:srgbClr val="FFFFFF"/>
                    </a:solidFill>
                  </a:defRPr>
                </a:pPr>
              </a:p>
            </p:txBody>
          </p:sp>
          <p:sp>
            <p:nvSpPr>
              <p:cNvPr id="220" name="Rectangle"/>
              <p:cNvSpPr/>
              <p:nvPr/>
            </p:nvSpPr>
            <p:spPr>
              <a:xfrm>
                <a:off x="3243249" y="0"/>
                <a:ext cx="2213717" cy="478125"/>
              </a:xfrm>
              <a:prstGeom prst="rect">
                <a:avLst/>
              </a:prstGeom>
              <a:solidFill>
                <a:schemeClr val="accent1">
                  <a:hueOff val="45430"/>
                  <a:satOff val="-14506"/>
                  <a:lumOff val="-20039"/>
                </a:schemeClr>
              </a:solidFill>
              <a:ln w="25400" cap="flat">
                <a:solidFill>
                  <a:srgbClr val="FFFFFF"/>
                </a:solidFill>
                <a:prstDash val="solid"/>
                <a:miter lim="400000"/>
              </a:ln>
              <a:effectLst/>
            </p:spPr>
            <p:txBody>
              <a:bodyPr wrap="square" lIns="50800" tIns="50800" rIns="50800" bIns="50800" numCol="1" anchor="ctr">
                <a:noAutofit/>
              </a:bodyPr>
              <a:lstStyle/>
              <a:p>
                <a:pPr>
                  <a:defRPr>
                    <a:solidFill>
                      <a:srgbClr val="FFFFFF"/>
                    </a:solidFill>
                  </a:defRPr>
                </a:pPr>
              </a:p>
            </p:txBody>
          </p:sp>
          <p:sp>
            <p:nvSpPr>
              <p:cNvPr id="221" name="Rectangle"/>
              <p:cNvSpPr/>
              <p:nvPr/>
            </p:nvSpPr>
            <p:spPr>
              <a:xfrm>
                <a:off x="5429525" y="0"/>
                <a:ext cx="4433973" cy="478125"/>
              </a:xfrm>
              <a:prstGeom prst="rect">
                <a:avLst/>
              </a:prstGeom>
              <a:solidFill>
                <a:schemeClr val="accent3">
                  <a:hueOff val="-216589"/>
                  <a:satOff val="-8555"/>
                  <a:lumOff val="-17601"/>
                </a:schemeClr>
              </a:solidFill>
              <a:ln w="25400" cap="flat">
                <a:solidFill>
                  <a:srgbClr val="FFFFFF"/>
                </a:solidFill>
                <a:prstDash val="solid"/>
                <a:miter lim="400000"/>
              </a:ln>
              <a:effectLst/>
            </p:spPr>
            <p:txBody>
              <a:bodyPr wrap="square" lIns="50800" tIns="50800" rIns="50800" bIns="50800" numCol="1" anchor="ctr">
                <a:noAutofit/>
              </a:bodyPr>
              <a:lstStyle/>
              <a:p>
                <a:pPr>
                  <a:defRPr>
                    <a:solidFill>
                      <a:srgbClr val="FFFFFF"/>
                    </a:solidFill>
                  </a:defRPr>
                </a:pPr>
              </a:p>
            </p:txBody>
          </p:sp>
          <p:sp>
            <p:nvSpPr>
              <p:cNvPr id="222" name="Zone d’autonomie"/>
              <p:cNvSpPr txBox="1"/>
              <p:nvPr/>
            </p:nvSpPr>
            <p:spPr>
              <a:xfrm>
                <a:off x="625926" y="65168"/>
                <a:ext cx="2004245" cy="3477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z="1500">
                    <a:solidFill>
                      <a:srgbClr val="FFFFFF"/>
                    </a:solidFill>
                    <a:latin typeface="Euphemia UCAS"/>
                    <a:ea typeface="Euphemia UCAS"/>
                    <a:cs typeface="Euphemia UCAS"/>
                    <a:sym typeface="Euphemia UCAS"/>
                  </a:defRPr>
                </a:lvl1pPr>
              </a:lstStyle>
              <a:p>
                <a:pPr/>
                <a:r>
                  <a:t>Zone d’autonomie</a:t>
                </a:r>
              </a:p>
            </p:txBody>
          </p:sp>
          <p:sp>
            <p:nvSpPr>
              <p:cNvPr id="223" name="Z.P.D."/>
              <p:cNvSpPr txBox="1"/>
              <p:nvPr/>
            </p:nvSpPr>
            <p:spPr>
              <a:xfrm>
                <a:off x="3979491" y="28110"/>
                <a:ext cx="741233" cy="42190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1900">
                    <a:solidFill>
                      <a:srgbClr val="FFFFFF"/>
                    </a:solidFill>
                    <a:latin typeface="Euphemia UCAS"/>
                    <a:ea typeface="Euphemia UCAS"/>
                    <a:cs typeface="Euphemia UCAS"/>
                    <a:sym typeface="Euphemia UCAS"/>
                  </a:defRPr>
                </a:lvl1pPr>
              </a:lstStyle>
              <a:p>
                <a:pPr/>
                <a:r>
                  <a:t>Z.P.D.</a:t>
                </a:r>
              </a:p>
            </p:txBody>
          </p:sp>
          <p:sp>
            <p:nvSpPr>
              <p:cNvPr id="224" name="Zone de rupture"/>
              <p:cNvSpPr txBox="1"/>
              <p:nvPr/>
            </p:nvSpPr>
            <p:spPr>
              <a:xfrm>
                <a:off x="6723000" y="65168"/>
                <a:ext cx="1834323" cy="3477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1500">
                    <a:solidFill>
                      <a:srgbClr val="FFFFFF"/>
                    </a:solidFill>
                    <a:latin typeface="Euphemia UCAS"/>
                    <a:ea typeface="Euphemia UCAS"/>
                    <a:cs typeface="Euphemia UCAS"/>
                    <a:sym typeface="Euphemia UCAS"/>
                  </a:defRPr>
                </a:lvl1pPr>
              </a:lstStyle>
              <a:p>
                <a:pPr/>
                <a:r>
                  <a:t>Zone de rupture</a:t>
                </a:r>
              </a:p>
            </p:txBody>
          </p:sp>
        </p:grpSp>
        <p:sp>
          <p:nvSpPr>
            <p:cNvPr id="226" name="Elève 2"/>
            <p:cNvSpPr txBox="1"/>
            <p:nvPr/>
          </p:nvSpPr>
          <p:spPr>
            <a:xfrm>
              <a:off x="0" y="0"/>
              <a:ext cx="1339454" cy="5696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rgbClr val="212121"/>
                  </a:solidFill>
                  <a:latin typeface="Euphemia UCAS"/>
                  <a:ea typeface="Euphemia UCAS"/>
                  <a:cs typeface="Euphemia UCAS"/>
                  <a:sym typeface="Euphemia UCAS"/>
                </a:defRPr>
              </a:lvl1pPr>
            </a:lstStyle>
            <a:p>
              <a:pPr/>
              <a:r>
                <a:t>Elève 2</a:t>
              </a:r>
            </a:p>
          </p:txBody>
        </p:sp>
      </p:grpSp>
      <p:grpSp>
        <p:nvGrpSpPr>
          <p:cNvPr id="236" name="Groupe"/>
          <p:cNvGrpSpPr/>
          <p:nvPr/>
        </p:nvGrpSpPr>
        <p:grpSpPr>
          <a:xfrm>
            <a:off x="1567416" y="4682897"/>
            <a:ext cx="9868616" cy="1030835"/>
            <a:chOff x="0" y="0"/>
            <a:chExt cx="9868614" cy="1030833"/>
          </a:xfrm>
        </p:grpSpPr>
        <p:grpSp>
          <p:nvGrpSpPr>
            <p:cNvPr id="234" name="Groupe"/>
            <p:cNvGrpSpPr/>
            <p:nvPr/>
          </p:nvGrpSpPr>
          <p:grpSpPr>
            <a:xfrm>
              <a:off x="5131" y="552709"/>
              <a:ext cx="9863484" cy="478125"/>
              <a:chOff x="0" y="0"/>
              <a:chExt cx="9863483" cy="478124"/>
            </a:xfrm>
          </p:grpSpPr>
          <p:sp>
            <p:nvSpPr>
              <p:cNvPr id="228" name="Rectangle"/>
              <p:cNvSpPr/>
              <p:nvPr/>
            </p:nvSpPr>
            <p:spPr>
              <a:xfrm>
                <a:off x="0" y="0"/>
                <a:ext cx="5834747" cy="478125"/>
              </a:xfrm>
              <a:prstGeom prst="rect">
                <a:avLst/>
              </a:prstGeom>
              <a:solidFill>
                <a:schemeClr val="accent4">
                  <a:hueOff val="71572"/>
                  <a:satOff val="11035"/>
                  <a:lumOff val="-38209"/>
                </a:schemeClr>
              </a:solidFill>
              <a:ln w="25400" cap="flat">
                <a:solidFill>
                  <a:srgbClr val="FFFFFF"/>
                </a:solidFill>
                <a:prstDash val="solid"/>
                <a:miter lim="400000"/>
              </a:ln>
              <a:effectLst/>
            </p:spPr>
            <p:txBody>
              <a:bodyPr wrap="square" lIns="50800" tIns="50800" rIns="50800" bIns="50800" numCol="1" anchor="ctr">
                <a:noAutofit/>
              </a:bodyPr>
              <a:lstStyle/>
              <a:p>
                <a:pPr>
                  <a:defRPr>
                    <a:solidFill>
                      <a:srgbClr val="FFFFFF"/>
                    </a:solidFill>
                  </a:defRPr>
                </a:pPr>
              </a:p>
            </p:txBody>
          </p:sp>
          <p:sp>
            <p:nvSpPr>
              <p:cNvPr id="229" name="Rectangle"/>
              <p:cNvSpPr/>
              <p:nvPr/>
            </p:nvSpPr>
            <p:spPr>
              <a:xfrm>
                <a:off x="5830445" y="0"/>
                <a:ext cx="2213717" cy="478125"/>
              </a:xfrm>
              <a:prstGeom prst="rect">
                <a:avLst/>
              </a:prstGeom>
              <a:solidFill>
                <a:schemeClr val="accent1">
                  <a:hueOff val="45430"/>
                  <a:satOff val="-14506"/>
                  <a:lumOff val="-20039"/>
                </a:schemeClr>
              </a:solidFill>
              <a:ln w="25400" cap="flat">
                <a:solidFill>
                  <a:srgbClr val="FFFFFF"/>
                </a:solidFill>
                <a:prstDash val="solid"/>
                <a:miter lim="400000"/>
              </a:ln>
              <a:effectLst/>
            </p:spPr>
            <p:txBody>
              <a:bodyPr wrap="square" lIns="50800" tIns="50800" rIns="50800" bIns="50800" numCol="1" anchor="ctr">
                <a:noAutofit/>
              </a:bodyPr>
              <a:lstStyle/>
              <a:p>
                <a:pPr>
                  <a:defRPr>
                    <a:solidFill>
                      <a:srgbClr val="FFFFFF"/>
                    </a:solidFill>
                  </a:defRPr>
                </a:pPr>
              </a:p>
            </p:txBody>
          </p:sp>
          <p:sp>
            <p:nvSpPr>
              <p:cNvPr id="230" name="Rectangle"/>
              <p:cNvSpPr/>
              <p:nvPr/>
            </p:nvSpPr>
            <p:spPr>
              <a:xfrm>
                <a:off x="8035511" y="0"/>
                <a:ext cx="1821623" cy="478125"/>
              </a:xfrm>
              <a:prstGeom prst="rect">
                <a:avLst/>
              </a:prstGeom>
              <a:solidFill>
                <a:schemeClr val="accent3">
                  <a:hueOff val="-216589"/>
                  <a:satOff val="-8555"/>
                  <a:lumOff val="-17601"/>
                </a:schemeClr>
              </a:solidFill>
              <a:ln w="25400" cap="flat">
                <a:solidFill>
                  <a:srgbClr val="FFFFFF"/>
                </a:solidFill>
                <a:prstDash val="solid"/>
                <a:miter lim="400000"/>
              </a:ln>
              <a:effectLst/>
            </p:spPr>
            <p:txBody>
              <a:bodyPr wrap="square" lIns="50800" tIns="50800" rIns="50800" bIns="50800" numCol="1" anchor="ctr">
                <a:noAutofit/>
              </a:bodyPr>
              <a:lstStyle/>
              <a:p>
                <a:pPr>
                  <a:defRPr>
                    <a:solidFill>
                      <a:srgbClr val="FFFFFF"/>
                    </a:solidFill>
                  </a:defRPr>
                </a:pPr>
              </a:p>
            </p:txBody>
          </p:sp>
          <p:sp>
            <p:nvSpPr>
              <p:cNvPr id="231" name="Zone d’autonomie"/>
              <p:cNvSpPr txBox="1"/>
              <p:nvPr/>
            </p:nvSpPr>
            <p:spPr>
              <a:xfrm>
                <a:off x="1915251" y="65168"/>
                <a:ext cx="2004245" cy="3477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z="1500">
                    <a:solidFill>
                      <a:srgbClr val="FFFFFF"/>
                    </a:solidFill>
                    <a:latin typeface="Euphemia UCAS"/>
                    <a:ea typeface="Euphemia UCAS"/>
                    <a:cs typeface="Euphemia UCAS"/>
                    <a:sym typeface="Euphemia UCAS"/>
                  </a:defRPr>
                </a:lvl1pPr>
              </a:lstStyle>
              <a:p>
                <a:pPr/>
                <a:r>
                  <a:t>Zone d’autonomie</a:t>
                </a:r>
              </a:p>
            </p:txBody>
          </p:sp>
          <p:sp>
            <p:nvSpPr>
              <p:cNvPr id="232" name="Z.P.D."/>
              <p:cNvSpPr txBox="1"/>
              <p:nvPr/>
            </p:nvSpPr>
            <p:spPr>
              <a:xfrm>
                <a:off x="6566687" y="28110"/>
                <a:ext cx="741233" cy="42190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1900">
                    <a:solidFill>
                      <a:srgbClr val="FFFFFF"/>
                    </a:solidFill>
                    <a:latin typeface="Euphemia UCAS"/>
                    <a:ea typeface="Euphemia UCAS"/>
                    <a:cs typeface="Euphemia UCAS"/>
                    <a:sym typeface="Euphemia UCAS"/>
                  </a:defRPr>
                </a:lvl1pPr>
              </a:lstStyle>
              <a:p>
                <a:pPr/>
                <a:r>
                  <a:t>Z.P.D.</a:t>
                </a:r>
              </a:p>
            </p:txBody>
          </p:sp>
          <p:sp>
            <p:nvSpPr>
              <p:cNvPr id="233" name="Zone de rupture"/>
              <p:cNvSpPr txBox="1"/>
              <p:nvPr/>
            </p:nvSpPr>
            <p:spPr>
              <a:xfrm>
                <a:off x="8029161" y="65168"/>
                <a:ext cx="1834323" cy="3477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1500">
                    <a:solidFill>
                      <a:srgbClr val="FFFFFF"/>
                    </a:solidFill>
                    <a:latin typeface="Euphemia UCAS"/>
                    <a:ea typeface="Euphemia UCAS"/>
                    <a:cs typeface="Euphemia UCAS"/>
                    <a:sym typeface="Euphemia UCAS"/>
                  </a:defRPr>
                </a:lvl1pPr>
              </a:lstStyle>
              <a:p>
                <a:pPr/>
                <a:r>
                  <a:t>Zone de rupture</a:t>
                </a:r>
              </a:p>
            </p:txBody>
          </p:sp>
        </p:grpSp>
        <p:sp>
          <p:nvSpPr>
            <p:cNvPr id="235" name="Elève 3"/>
            <p:cNvSpPr txBox="1"/>
            <p:nvPr/>
          </p:nvSpPr>
          <p:spPr>
            <a:xfrm>
              <a:off x="0" y="0"/>
              <a:ext cx="1339454" cy="5696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rgbClr val="212121"/>
                  </a:solidFill>
                  <a:latin typeface="Euphemia UCAS"/>
                  <a:ea typeface="Euphemia UCAS"/>
                  <a:cs typeface="Euphemia UCAS"/>
                  <a:sym typeface="Euphemia UCAS"/>
                </a:defRPr>
              </a:lvl1pPr>
            </a:lstStyle>
            <a:p>
              <a:pPr/>
              <a:r>
                <a:t>Elève 3</a:t>
              </a:r>
            </a:p>
          </p:txBody>
        </p:sp>
      </p:grpSp>
      <p:sp>
        <p:nvSpPr>
          <p:cNvPr id="237" name="Chaque élève possède sa propre zone proximale de développement (elle dépend de leurs connaissances, de leurs conceptions, de leur vécu, etc.), celle-ci est aussi plus ou moins étendue, d’où la nécessité de différencier pour permettre à chacun de travailler dans cette zone."/>
          <p:cNvSpPr txBox="1"/>
          <p:nvPr/>
        </p:nvSpPr>
        <p:spPr>
          <a:xfrm>
            <a:off x="720454" y="6268504"/>
            <a:ext cx="11361088" cy="1714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defRPr sz="2400">
                <a:solidFill>
                  <a:srgbClr val="212121"/>
                </a:solidFill>
                <a:latin typeface="Euphemia UCAS"/>
                <a:ea typeface="Euphemia UCAS"/>
                <a:cs typeface="Euphemia UCAS"/>
                <a:sym typeface="Euphemia UCAS"/>
              </a:defRPr>
            </a:lvl1pPr>
          </a:lstStyle>
          <a:p>
            <a:pPr/>
            <a:r>
              <a:t>Chaque élève possède sa propre zone proximale de développement (elle dépend de leurs connaissances, de leurs conceptions, de leur vécu, etc.), celle-ci est aussi plus ou moins étendue, d’où la nécessité de différencier pour permettre à chacun de travailler dans cette zone.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300"/>
                                  </p:stCondLst>
                                  <p:iterate type="el" backwards="0">
                                    <p:tmAbs val="0"/>
                                  </p:iterate>
                                  <p:childTnLst>
                                    <p:set>
                                      <p:cBhvr>
                                        <p:cTn id="6" fill="hold"/>
                                        <p:tgtEl>
                                          <p:spTgt spid="218"/>
                                        </p:tgtEl>
                                        <p:attrNameLst>
                                          <p:attrName>style.visibility</p:attrName>
                                        </p:attrNameLst>
                                      </p:cBhvr>
                                      <p:to>
                                        <p:strVal val="visible"/>
                                      </p:to>
                                    </p:set>
                                    <p:animEffect filter="wipe(left)" transition="in">
                                      <p:cBhvr>
                                        <p:cTn id="7" dur="1000"/>
                                        <p:tgtEl>
                                          <p:spTgt spid="218"/>
                                        </p:tgtEl>
                                      </p:cBhvr>
                                    </p:animEffect>
                                  </p:childTnLst>
                                </p:cTn>
                              </p:par>
                            </p:childTnLst>
                          </p:cTn>
                        </p:par>
                        <p:par>
                          <p:cTn id="8" fill="hold">
                            <p:stCondLst>
                              <p:cond delay="1300"/>
                            </p:stCondLst>
                            <p:childTnLst>
                              <p:par>
                                <p:cTn id="9" presetClass="entr" nodeType="afterEffect" presetSubtype="8" presetID="22" grpId="2" fill="hold">
                                  <p:stCondLst>
                                    <p:cond delay="200"/>
                                  </p:stCondLst>
                                  <p:iterate type="el" backwards="0">
                                    <p:tmAbs val="0"/>
                                  </p:iterate>
                                  <p:childTnLst>
                                    <p:set>
                                      <p:cBhvr>
                                        <p:cTn id="10" fill="hold"/>
                                        <p:tgtEl>
                                          <p:spTgt spid="227"/>
                                        </p:tgtEl>
                                        <p:attrNameLst>
                                          <p:attrName>style.visibility</p:attrName>
                                        </p:attrNameLst>
                                      </p:cBhvr>
                                      <p:to>
                                        <p:strVal val="visible"/>
                                      </p:to>
                                    </p:set>
                                    <p:animEffect filter="wipe(left)" transition="in">
                                      <p:cBhvr>
                                        <p:cTn id="11" dur="1000"/>
                                        <p:tgtEl>
                                          <p:spTgt spid="227"/>
                                        </p:tgtEl>
                                      </p:cBhvr>
                                    </p:animEffect>
                                  </p:childTnLst>
                                </p:cTn>
                              </p:par>
                            </p:childTnLst>
                          </p:cTn>
                        </p:par>
                        <p:par>
                          <p:cTn id="12" fill="hold">
                            <p:stCondLst>
                              <p:cond delay="2500"/>
                            </p:stCondLst>
                            <p:childTnLst>
                              <p:par>
                                <p:cTn id="13" presetClass="entr" nodeType="afterEffect" presetSubtype="8" presetID="22" grpId="3" fill="hold">
                                  <p:stCondLst>
                                    <p:cond delay="200"/>
                                  </p:stCondLst>
                                  <p:iterate type="el" backwards="0">
                                    <p:tmAbs val="0"/>
                                  </p:iterate>
                                  <p:childTnLst>
                                    <p:set>
                                      <p:cBhvr>
                                        <p:cTn id="14" fill="hold"/>
                                        <p:tgtEl>
                                          <p:spTgt spid="236"/>
                                        </p:tgtEl>
                                        <p:attrNameLst>
                                          <p:attrName>style.visibility</p:attrName>
                                        </p:attrNameLst>
                                      </p:cBhvr>
                                      <p:to>
                                        <p:strVal val="visible"/>
                                      </p:to>
                                    </p:set>
                                    <p:animEffect filter="wipe(left)" transition="in">
                                      <p:cBhvr>
                                        <p:cTn id="15" dur="1000"/>
                                        <p:tgtEl>
                                          <p:spTgt spid="236"/>
                                        </p:tgtEl>
                                      </p:cBhvr>
                                    </p:animEffect>
                                  </p:childTnLst>
                                </p:cTn>
                              </p:par>
                            </p:childTnLst>
                          </p:cTn>
                        </p:par>
                        <p:par>
                          <p:cTn id="16" fill="hold">
                            <p:stCondLst>
                              <p:cond delay="3700"/>
                            </p:stCondLst>
                            <p:childTnLst>
                              <p:par>
                                <p:cTn id="17" presetClass="entr" nodeType="afterEffect" presetSubtype="8" presetID="22" grpId="4" fill="hold">
                                  <p:stCondLst>
                                    <p:cond delay="1000"/>
                                  </p:stCondLst>
                                  <p:iterate type="el" backwards="0">
                                    <p:tmAbs val="0"/>
                                  </p:iterate>
                                  <p:childTnLst>
                                    <p:set>
                                      <p:cBhvr>
                                        <p:cTn id="18" fill="hold"/>
                                        <p:tgtEl>
                                          <p:spTgt spid="237"/>
                                        </p:tgtEl>
                                        <p:attrNameLst>
                                          <p:attrName>style.visibility</p:attrName>
                                        </p:attrNameLst>
                                      </p:cBhvr>
                                      <p:to>
                                        <p:strVal val="visible"/>
                                      </p:to>
                                    </p:set>
                                    <p:animEffect filter="wipe(left)" transition="in">
                                      <p:cBhvr>
                                        <p:cTn id="19" dur="1000"/>
                                        <p:tgtEl>
                                          <p:spTgt spid="2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6" grpId="3"/>
      <p:bldP build="whole" bldLvl="1" animBg="1" rev="0" advAuto="0" spid="237" grpId="4"/>
      <p:bldP build="whole" bldLvl="1" animBg="1" rev="0" advAuto="0" spid="227" grpId="2"/>
      <p:bldP build="whole" bldLvl="1" animBg="1" rev="0" advAuto="0" spid="218"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Pour conclure, il est possible d’affirmer que si nous faisons travailler chaque élève dans sa Z.P.D celui-ci progressera. Pour atteindre cette Z.P.D. il est nécessaire de différencier.…"/>
          <p:cNvSpPr txBox="1"/>
          <p:nvPr/>
        </p:nvSpPr>
        <p:spPr>
          <a:xfrm>
            <a:off x="313718" y="3006576"/>
            <a:ext cx="12377364" cy="374044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a:latin typeface="Euphemia UCAS"/>
                <a:ea typeface="Euphemia UCAS"/>
                <a:cs typeface="Euphemia UCAS"/>
                <a:sym typeface="Euphemia UCAS"/>
              </a:defRPr>
            </a:pPr>
            <a:r>
              <a:rPr>
                <a:solidFill>
                  <a:srgbClr val="212121"/>
                </a:solidFill>
              </a:rPr>
              <a:t>Pour conclure, il est possible d’affirmer que si nous faisons travailler chaque élève dans sa Z.P.D celui-ci progressera. Pour atteindre cette Z.P.D. il est nécessaire de différencier.</a:t>
            </a:r>
            <a:r>
              <a:t>  </a:t>
            </a:r>
          </a:p>
          <a:p>
            <a:pPr>
              <a:defRPr>
                <a:latin typeface="Euphemia UCAS"/>
                <a:ea typeface="Euphemia UCAS"/>
                <a:cs typeface="Euphemia UCAS"/>
                <a:sym typeface="Euphemia UCAS"/>
              </a:defRPr>
            </a:pPr>
          </a:p>
          <a:p>
            <a:pPr>
              <a:defRPr>
                <a:latin typeface="Euphemia UCAS"/>
                <a:ea typeface="Euphemia UCAS"/>
                <a:cs typeface="Euphemia UCAS"/>
                <a:sym typeface="Euphemia UCAS"/>
              </a:defRPr>
            </a:pPr>
            <a:r>
              <a:rPr b="1">
                <a:solidFill>
                  <a:schemeClr val="accent3">
                    <a:hueOff val="-216589"/>
                    <a:satOff val="-8555"/>
                    <a:lumOff val="-17601"/>
                  </a:schemeClr>
                </a:solidFill>
              </a:rPr>
              <a:t>Mais alors qu’est-ce que la différenciation?</a:t>
            </a:r>
            <a:r>
              <a:t> </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jpeg"/></Relationships>

</file>

<file path=ppt/theme/_rels/theme2.xml.rels><?xml version="1.0" encoding="UTF-8"?>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xmlns:r="http://schemas.openxmlformats.org/officeDocument/2006/relationships" name="Harmony">
  <a:themeElements>
    <a:clrScheme name="Harmony">
      <a:dk1>
        <a:srgbClr val="5E5E5E"/>
      </a:dk1>
      <a:lt1>
        <a:srgbClr val="5E0033"/>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5">
              <a:hueOff val="85969"/>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Harmony">
  <a:themeElements>
    <a:clrScheme name="Harmony">
      <a:dk1>
        <a:srgbClr val="000000"/>
      </a:dk1>
      <a:lt1>
        <a:srgbClr val="FFFFFF"/>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5">
              <a:hueOff val="85969"/>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