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3.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7" r:id="rId3"/>
    <p:sldId id="275" r:id="rId4"/>
    <p:sldId id="258" r:id="rId5"/>
    <p:sldId id="259" r:id="rId6"/>
    <p:sldId id="280" r:id="rId7"/>
    <p:sldId id="262" r:id="rId8"/>
    <p:sldId id="263" r:id="rId9"/>
    <p:sldId id="278" r:id="rId10"/>
    <p:sldId id="264" r:id="rId11"/>
    <p:sldId id="267" r:id="rId12"/>
    <p:sldId id="268" r:id="rId13"/>
    <p:sldId id="269" r:id="rId14"/>
    <p:sldId id="270" r:id="rId15"/>
    <p:sldId id="271" r:id="rId16"/>
    <p:sldId id="272" r:id="rId17"/>
    <p:sldId id="273" r:id="rId18"/>
    <p:sldId id="274"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naud Chanet"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B6C134-F9D6-4D13-8D0D-9975055580A5}">
  <a:tblStyle styleId="{67B6C134-F9D6-4D13-8D0D-9975055580A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3"/>
    <p:restoredTop sz="94669"/>
  </p:normalViewPr>
  <p:slideViewPr>
    <p:cSldViewPr snapToGrid="0">
      <p:cViewPr>
        <p:scale>
          <a:sx n="140" d="100"/>
          <a:sy n="140" d="100"/>
        </p:scale>
        <p:origin x="-272" y="3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3-22T08:09:23.627" idx="1">
    <p:pos x="0" y="0"/>
    <p:text>A compléter pour la liste du matériel...</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9-03-22T08:22:30.814" idx="2">
    <p:pos x="6000" y="0"/>
    <p:text>Voir l'activité et son déroulé... Fiche de ressource sur l'utilisation des logiciels, fiche de ressources sur le paramtérage IP dans windows...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9-03-22T10:36:31.493" idx="3">
    <p:pos x="6000" y="0"/>
    <p:text>Un paramétrage IP sur une simulation complète (celle qu'on a fait hier et que j'ai mis dans pearltrees), un paramétrage DNS après avoir fait un ping sur un serveur web, et la description du voyage de l'information lors d'une connexion à l'aide d'une URL, ça vous irait pour cette activité? elle permet de comprendre le principe des DNS je pense...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548cec5f35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548cec5f35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59c8f7842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59c8f7842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46d459dc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546d459dc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5743054250_1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5743054250_1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574305425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574305425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5743054250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5743054250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5743054250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5743054250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57430542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57430542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5743054250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5743054250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546d459dcb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546d459dcb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546d459dcb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546d459dcb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46d459dc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546d459dc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48cec5f35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48cec5f35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48cec5f35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48cec5f35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777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9c8f7842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59c8f7842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46d459dcb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46d459dcb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546d459dcb_0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546d459dcb_0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comments" Target="../comments/comment3.xml"/><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9.png"/><Relationship Id="rId11"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1" Type="http://schemas.openxmlformats.org/officeDocument/2006/relationships/hyperlink" Target="http://www.lequipe.fr" TargetMode="External"/><Relationship Id="rId12"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comments" Target="../comments/comment1.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9.png"/><Relationship Id="rId10" Type="http://schemas.openxmlformats.org/officeDocument/2006/relationships/image" Target="../media/image13.png"/><Relationship Id="rId11" Type="http://schemas.openxmlformats.org/officeDocument/2006/relationships/comments" Target="../comments/comment2.xml"/><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9.png"/><Relationship Id="rId10"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270550" y="1155625"/>
            <a:ext cx="6602899" cy="3714125"/>
          </a:xfrm>
          <a:prstGeom prst="rect">
            <a:avLst/>
          </a:prstGeom>
          <a:noFill/>
          <a:ln w="9525" cap="flat" cmpd="sng">
            <a:solidFill>
              <a:schemeClr val="dk2"/>
            </a:solidFill>
            <a:prstDash val="solid"/>
            <a:round/>
            <a:headEnd type="none" w="sm" len="sm"/>
            <a:tailEnd type="none" w="sm" len="sm"/>
          </a:ln>
        </p:spPr>
      </p:pic>
      <p:sp>
        <p:nvSpPr>
          <p:cNvPr id="55" name="Google Shape;55;p13"/>
          <p:cNvSpPr/>
          <p:nvPr/>
        </p:nvSpPr>
        <p:spPr>
          <a:xfrm>
            <a:off x="156000" y="208025"/>
            <a:ext cx="8797200" cy="675900"/>
          </a:xfrm>
          <a:prstGeom prst="round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p:nvPr/>
        </p:nvSpPr>
        <p:spPr>
          <a:xfrm>
            <a:off x="173400" y="208025"/>
            <a:ext cx="8797200" cy="67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2400">
                <a:latin typeface="Oswald"/>
                <a:ea typeface="Oswald"/>
                <a:cs typeface="Oswald"/>
                <a:sym typeface="Oswald"/>
              </a:rPr>
              <a:t>LES RÉSEAUX INFORMATIQUES OU COMMENT INTERCONNECTER LE MONDE</a:t>
            </a:r>
            <a:endParaRPr sz="2400">
              <a:latin typeface="Oswald"/>
              <a:ea typeface="Oswald"/>
              <a:cs typeface="Oswald"/>
              <a:sym typeface="Oswald"/>
            </a:endParaRPr>
          </a:p>
        </p:txBody>
      </p:sp>
      <p:sp>
        <p:nvSpPr>
          <p:cNvPr id="57" name="Google Shape;57;p13"/>
          <p:cNvSpPr/>
          <p:nvPr/>
        </p:nvSpPr>
        <p:spPr>
          <a:xfrm rot="-1991140">
            <a:off x="726293" y="1614209"/>
            <a:ext cx="2551914" cy="430437"/>
          </a:xfrm>
          <a:prstGeom prst="rect">
            <a:avLst/>
          </a:prstGeom>
          <a:solidFill>
            <a:schemeClr val="lt2"/>
          </a:solidFill>
          <a:ln w="9525" cap="flat" cmpd="sng">
            <a:solidFill>
              <a:srgbClr val="000000"/>
            </a:solidFill>
            <a:prstDash val="solid"/>
            <a:round/>
            <a:headEnd type="none" w="sm" len="sm"/>
            <a:tailEnd type="none" w="sm" len="sm"/>
          </a:ln>
          <a:effectLst>
            <a:outerShdw blurRad="57150" dist="171450" dir="111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fr" sz="1800" b="1"/>
              <a:t>Séquence S23</a:t>
            </a:r>
            <a:endParaRPr sz="1800" b="1"/>
          </a:p>
        </p:txBody>
      </p:sp>
      <p:sp>
        <p:nvSpPr>
          <p:cNvPr id="58" name="Google Shape;58;p13"/>
          <p:cNvSpPr txBox="1"/>
          <p:nvPr/>
        </p:nvSpPr>
        <p:spPr>
          <a:xfrm>
            <a:off x="3532500" y="4956500"/>
            <a:ext cx="5438100" cy="113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fr" sz="900" i="1">
                <a:latin typeface="Roboto Condensed"/>
                <a:ea typeface="Roboto Condensed"/>
                <a:cs typeface="Roboto Condensed"/>
                <a:sym typeface="Roboto Condensed"/>
              </a:rPr>
              <a:t>Jérôme Antony - Arnaud Chanet - Stéphane Mur - Bruno Peuch - ERR Technologie 2019 - Académie de Limoges</a:t>
            </a:r>
            <a:endParaRPr sz="900" i="1">
              <a:latin typeface="Roboto Condensed"/>
              <a:ea typeface="Roboto Condensed"/>
              <a:cs typeface="Roboto Condensed"/>
              <a:sym typeface="Roboto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21"/>
          <p:cNvPicPr preferRelativeResize="0"/>
          <p:nvPr/>
        </p:nvPicPr>
        <p:blipFill>
          <a:blip r:embed="rId3">
            <a:alphaModFix amt="13000"/>
          </a:blip>
          <a:stretch>
            <a:fillRect/>
          </a:stretch>
        </p:blipFill>
        <p:spPr>
          <a:xfrm>
            <a:off x="94013" y="997288"/>
            <a:ext cx="8955974" cy="4012975"/>
          </a:xfrm>
          <a:prstGeom prst="rect">
            <a:avLst/>
          </a:prstGeom>
          <a:noFill/>
          <a:ln w="9525" cap="flat" cmpd="sng">
            <a:solidFill>
              <a:schemeClr val="dk2"/>
            </a:solidFill>
            <a:prstDash val="solid"/>
            <a:round/>
            <a:headEnd type="none" w="sm" len="sm"/>
            <a:tailEnd type="none" w="sm" len="sm"/>
          </a:ln>
        </p:spPr>
      </p:pic>
      <p:graphicFrame>
        <p:nvGraphicFramePr>
          <p:cNvPr id="244" name="Google Shape;244;p21"/>
          <p:cNvGraphicFramePr/>
          <p:nvPr/>
        </p:nvGraphicFramePr>
        <p:xfrm>
          <a:off x="100500" y="106375"/>
          <a:ext cx="8955975" cy="727320"/>
        </p:xfrm>
        <a:graphic>
          <a:graphicData uri="http://schemas.openxmlformats.org/drawingml/2006/table">
            <a:tbl>
              <a:tblPr>
                <a:noFill/>
                <a:tableStyleId>{67B6C134-F9D6-4D13-8D0D-9975055580A5}</a:tableStyleId>
              </a:tblPr>
              <a:tblGrid>
                <a:gridCol w="1337025"/>
                <a:gridCol w="6342200"/>
                <a:gridCol w="1276750"/>
              </a:tblGrid>
              <a:tr h="249650">
                <a:tc rowSpan="2">
                  <a:txBody>
                    <a:bodyPr/>
                    <a:lstStyle/>
                    <a:p>
                      <a:pPr marL="0" lvl="0" indent="0" algn="ctr" rtl="0">
                        <a:spcBef>
                          <a:spcPts val="0"/>
                        </a:spcBef>
                        <a:spcAft>
                          <a:spcPts val="0"/>
                        </a:spcAft>
                        <a:buNone/>
                      </a:pPr>
                      <a:r>
                        <a:rPr lang="fr" sz="1500" b="1">
                          <a:latin typeface="Roboto Condensed"/>
                          <a:ea typeface="Roboto Condensed"/>
                          <a:cs typeface="Roboto Condensed"/>
                          <a:sym typeface="Roboto Condensed"/>
                        </a:rPr>
                        <a:t>Séquence S23</a:t>
                      </a:r>
                      <a:endParaRPr sz="1500" b="1">
                        <a:latin typeface="Roboto Condensed"/>
                        <a:ea typeface="Roboto Condensed"/>
                        <a:cs typeface="Roboto Condensed"/>
                        <a:sym typeface="Roboto Condensed"/>
                      </a:endParaRPr>
                    </a:p>
                    <a:p>
                      <a:pPr marL="0" lvl="0" indent="0" algn="ctr" rtl="0">
                        <a:spcBef>
                          <a:spcPts val="0"/>
                        </a:spcBef>
                        <a:spcAft>
                          <a:spcPts val="0"/>
                        </a:spcAft>
                        <a:buNone/>
                      </a:pPr>
                      <a:r>
                        <a:rPr lang="fr" sz="1300" i="1">
                          <a:latin typeface="Roboto Condensed"/>
                          <a:ea typeface="Roboto Condensed"/>
                          <a:cs typeface="Roboto Condensed"/>
                          <a:sym typeface="Roboto Condensed"/>
                        </a:rPr>
                        <a:t>Les réseaux informatiques</a:t>
                      </a:r>
                      <a:endParaRPr sz="1300" i="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fr" sz="1800" b="1">
                          <a:latin typeface="Roboto Condensed"/>
                          <a:ea typeface="Roboto Condensed"/>
                          <a:cs typeface="Roboto Condensed"/>
                          <a:sym typeface="Roboto Condensed"/>
                        </a:rPr>
                        <a:t>Table d’adressage - Activité N°2</a:t>
                      </a:r>
                      <a:endParaRPr sz="1800" b="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rowSpan="2">
                  <a:txBody>
                    <a:bodyPr/>
                    <a:lstStyle/>
                    <a:p>
                      <a:pPr marL="0" lvl="0" indent="0" algn="ctr" rtl="0">
                        <a:spcBef>
                          <a:spcPts val="0"/>
                        </a:spcBef>
                        <a:spcAft>
                          <a:spcPts val="0"/>
                        </a:spcAft>
                        <a:buNone/>
                      </a:pPr>
                      <a:r>
                        <a:rPr lang="fr" sz="2000" b="1">
                          <a:latin typeface="Roboto Condensed"/>
                          <a:ea typeface="Roboto Condensed"/>
                          <a:cs typeface="Roboto Condensed"/>
                          <a:sym typeface="Roboto Condensed"/>
                        </a:rPr>
                        <a:t>Cycle 4</a:t>
                      </a:r>
                      <a:endParaRPr sz="2000" b="1">
                        <a:latin typeface="Roboto Condensed"/>
                        <a:ea typeface="Roboto Condensed"/>
                        <a:cs typeface="Roboto Condensed"/>
                        <a:sym typeface="Roboto Condensed"/>
                      </a:endParaRPr>
                    </a:p>
                    <a:p>
                      <a:pPr marL="0" lvl="0" indent="0" algn="ctr" rtl="0">
                        <a:spcBef>
                          <a:spcPts val="0"/>
                        </a:spcBef>
                        <a:spcAft>
                          <a:spcPts val="0"/>
                        </a:spcAft>
                        <a:buNone/>
                      </a:pPr>
                      <a:r>
                        <a:rPr lang="fr" sz="2000" b="1">
                          <a:latin typeface="Roboto Condensed"/>
                          <a:ea typeface="Roboto Condensed"/>
                          <a:cs typeface="Roboto Condensed"/>
                          <a:sym typeface="Roboto Condensed"/>
                        </a:rPr>
                        <a:t>3ème</a:t>
                      </a:r>
                      <a:endParaRPr sz="2000" b="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r>
              <a:tr h="381000">
                <a:tc vMerge="1">
                  <a:txBody>
                    <a:bodyPr/>
                    <a:lstStyle/>
                    <a:p>
                      <a:endParaRPr lang="fr-FR"/>
                    </a:p>
                  </a:txBody>
                  <a:tcPr/>
                </a:tc>
                <a:tc>
                  <a:txBody>
                    <a:bodyPr/>
                    <a:lstStyle/>
                    <a:p>
                      <a:pPr marL="0" lvl="0" indent="0" algn="ctr" rtl="0">
                        <a:spcBef>
                          <a:spcPts val="0"/>
                        </a:spcBef>
                        <a:spcAft>
                          <a:spcPts val="0"/>
                        </a:spcAft>
                        <a:buNone/>
                      </a:pPr>
                      <a:r>
                        <a:rPr lang="fr" sz="1500">
                          <a:latin typeface="Roboto Condensed"/>
                          <a:ea typeface="Roboto Condensed"/>
                          <a:cs typeface="Roboto Condensed"/>
                          <a:sym typeface="Roboto Condensed"/>
                        </a:rPr>
                        <a:t> 2 Réseaux locaux interconnectés</a:t>
                      </a:r>
                      <a:endParaRPr sz="1500">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vMerge="1">
                  <a:txBody>
                    <a:bodyPr/>
                    <a:lstStyle/>
                    <a:p>
                      <a:endParaRPr lang="fr-FR"/>
                    </a:p>
                  </a:txBody>
                  <a:tcPr/>
                </a:tc>
              </a:tr>
            </a:tbl>
          </a:graphicData>
        </a:graphic>
      </p:graphicFrame>
      <p:graphicFrame>
        <p:nvGraphicFramePr>
          <p:cNvPr id="245" name="Google Shape;245;p21"/>
          <p:cNvGraphicFramePr/>
          <p:nvPr/>
        </p:nvGraphicFramePr>
        <p:xfrm>
          <a:off x="210700" y="1404888"/>
          <a:ext cx="8722575" cy="3382560"/>
        </p:xfrm>
        <a:graphic>
          <a:graphicData uri="http://schemas.openxmlformats.org/drawingml/2006/table">
            <a:tbl>
              <a:tblPr>
                <a:noFill/>
                <a:tableStyleId>{67B6C134-F9D6-4D13-8D0D-9975055580A5}</a:tableStyleId>
              </a:tblPr>
              <a:tblGrid>
                <a:gridCol w="1401625"/>
                <a:gridCol w="2014800"/>
                <a:gridCol w="1798050"/>
                <a:gridCol w="1763575"/>
                <a:gridCol w="1744525"/>
              </a:tblGrid>
              <a:tr h="264275">
                <a:tc>
                  <a:txBody>
                    <a:bodyPr/>
                    <a:lstStyle/>
                    <a:p>
                      <a:pPr marL="0" lvl="0" indent="0" algn="ctr" rtl="0">
                        <a:spcBef>
                          <a:spcPts val="0"/>
                        </a:spcBef>
                        <a:spcAft>
                          <a:spcPts val="0"/>
                        </a:spcAft>
                        <a:buNone/>
                      </a:pPr>
                      <a:r>
                        <a:rPr lang="fr" sz="1200" b="1">
                          <a:latin typeface="Roboto Condensed"/>
                          <a:ea typeface="Roboto Condensed"/>
                          <a:cs typeface="Roboto Condensed"/>
                          <a:sym typeface="Roboto Condensed"/>
                        </a:rPr>
                        <a:t>Nom de la machine</a:t>
                      </a:r>
                      <a:endParaRPr sz="1200" b="1">
                        <a:latin typeface="Roboto Condensed"/>
                        <a:ea typeface="Roboto Condensed"/>
                        <a:cs typeface="Roboto Condensed"/>
                        <a:sym typeface="Roboto Condensed"/>
                      </a:endParaRPr>
                    </a:p>
                  </a:txBody>
                  <a:tcPr marL="91425" marR="91425" marT="54000" marB="5400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200" b="1">
                          <a:latin typeface="Roboto Condensed"/>
                          <a:ea typeface="Roboto Condensed"/>
                          <a:cs typeface="Roboto Condensed"/>
                          <a:sym typeface="Roboto Condensed"/>
                        </a:rPr>
                        <a:t>Nom et adresse du réseau  </a:t>
                      </a:r>
                      <a:endParaRPr sz="1200" b="1">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200" b="1">
                          <a:latin typeface="Roboto Condensed"/>
                          <a:ea typeface="Roboto Condensed"/>
                          <a:cs typeface="Roboto Condensed"/>
                          <a:sym typeface="Roboto Condensed"/>
                        </a:rPr>
                        <a:t>Adresse IP</a:t>
                      </a:r>
                      <a:endParaRPr sz="1200" b="1">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fr" sz="1200" b="1">
                          <a:solidFill>
                            <a:schemeClr val="dk1"/>
                          </a:solidFill>
                          <a:latin typeface="Roboto Condensed"/>
                          <a:ea typeface="Roboto Condensed"/>
                          <a:cs typeface="Roboto Condensed"/>
                          <a:sym typeface="Roboto Condensed"/>
                        </a:rPr>
                        <a:t>Masque de sous réseau</a:t>
                      </a:r>
                      <a:endParaRPr sz="1200" b="1">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200" b="1">
                          <a:latin typeface="Roboto Condensed"/>
                          <a:ea typeface="Roboto Condensed"/>
                          <a:cs typeface="Roboto Condensed"/>
                          <a:sym typeface="Roboto Condensed"/>
                        </a:rPr>
                        <a:t>Passerelle</a:t>
                      </a:r>
                      <a:endParaRPr sz="1200" b="1">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65650">
                <a:tc>
                  <a:txBody>
                    <a:bodyPr/>
                    <a:lstStyle/>
                    <a:p>
                      <a:pPr marL="0" lvl="0" indent="0" algn="l" rtl="0">
                        <a:spcBef>
                          <a:spcPts val="0"/>
                        </a:spcBef>
                        <a:spcAft>
                          <a:spcPts val="0"/>
                        </a:spcAft>
                        <a:buNone/>
                      </a:pPr>
                      <a:r>
                        <a:rPr lang="fr" sz="1200" b="1">
                          <a:latin typeface="Roboto Condensed"/>
                          <a:ea typeface="Roboto Condensed"/>
                          <a:cs typeface="Roboto Condensed"/>
                          <a:sym typeface="Roboto Condensed"/>
                        </a:rPr>
                        <a:t>Poste 1</a:t>
                      </a:r>
                      <a:endParaRPr sz="1200" b="1">
                        <a:latin typeface="Roboto Condensed"/>
                        <a:ea typeface="Roboto Condensed"/>
                        <a:cs typeface="Roboto Condensed"/>
                        <a:sym typeface="Roboto Condensed"/>
                      </a:endParaRPr>
                    </a:p>
                  </a:txBody>
                  <a:tcPr marL="91425" marR="91425" marT="54000" marB="5400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200" b="1">
                          <a:latin typeface="Roboto Condensed"/>
                          <a:ea typeface="Roboto Condensed"/>
                          <a:cs typeface="Roboto Condensed"/>
                          <a:sym typeface="Roboto Condensed"/>
                        </a:rPr>
                        <a:t>LAN 1</a:t>
                      </a:r>
                      <a:r>
                        <a:rPr lang="fr" sz="1200">
                          <a:latin typeface="Roboto Condensed"/>
                          <a:ea typeface="Roboto Condensed"/>
                          <a:cs typeface="Roboto Condensed"/>
                          <a:sym typeface="Roboto Condensed"/>
                        </a:rPr>
                        <a:t>/192.168.1.0</a:t>
                      </a: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gradFill>
                      <a:gsLst>
                        <a:gs pos="0">
                          <a:srgbClr val="D4E5F5"/>
                        </a:gs>
                        <a:gs pos="100000">
                          <a:srgbClr val="70A4D5"/>
                        </a:gs>
                      </a:gsLst>
                      <a:path path="circle">
                        <a:fillToRect l="50000" t="50000" r="50000" b="50000"/>
                      </a:path>
                      <a:tileRect/>
                    </a:gradFill>
                  </a:tcPr>
                </a:tc>
                <a:tc>
                  <a:txBody>
                    <a:bodyPr/>
                    <a:lstStyle/>
                    <a:p>
                      <a:pPr marL="0" lvl="0" indent="0" algn="ctr" rtl="0">
                        <a:spcBef>
                          <a:spcPts val="0"/>
                        </a:spcBef>
                        <a:spcAft>
                          <a:spcPts val="0"/>
                        </a:spcAft>
                        <a:buNone/>
                      </a:pP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200">
                          <a:latin typeface="Roboto Condensed"/>
                          <a:ea typeface="Roboto Condensed"/>
                          <a:cs typeface="Roboto Condensed"/>
                          <a:sym typeface="Roboto Condensed"/>
                        </a:rPr>
                        <a:t>255.255.255.0</a:t>
                      </a: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65650">
                <a:tc>
                  <a:txBody>
                    <a:bodyPr/>
                    <a:lstStyle/>
                    <a:p>
                      <a:pPr marL="0" lvl="0" indent="0" algn="l" rtl="0">
                        <a:spcBef>
                          <a:spcPts val="0"/>
                        </a:spcBef>
                        <a:spcAft>
                          <a:spcPts val="0"/>
                        </a:spcAft>
                        <a:buNone/>
                      </a:pPr>
                      <a:r>
                        <a:rPr lang="fr" sz="1200" b="1">
                          <a:latin typeface="Roboto Condensed"/>
                          <a:ea typeface="Roboto Condensed"/>
                          <a:cs typeface="Roboto Condensed"/>
                          <a:sym typeface="Roboto Condensed"/>
                        </a:rPr>
                        <a:t>poste 2</a:t>
                      </a:r>
                      <a:endParaRPr sz="1200" b="1">
                        <a:latin typeface="Roboto Condensed"/>
                        <a:ea typeface="Roboto Condensed"/>
                        <a:cs typeface="Roboto Condensed"/>
                        <a:sym typeface="Roboto Condensed"/>
                      </a:endParaRPr>
                    </a:p>
                  </a:txBody>
                  <a:tcPr marL="91425" marR="91425" marT="54000" marB="5400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200" b="1">
                          <a:solidFill>
                            <a:schemeClr val="dk1"/>
                          </a:solidFill>
                          <a:latin typeface="Roboto Condensed"/>
                          <a:ea typeface="Roboto Condensed"/>
                          <a:cs typeface="Roboto Condensed"/>
                          <a:sym typeface="Roboto Condensed"/>
                        </a:rPr>
                        <a:t>LAN 1</a:t>
                      </a:r>
                      <a:r>
                        <a:rPr lang="fr" sz="1200">
                          <a:solidFill>
                            <a:schemeClr val="dk1"/>
                          </a:solidFill>
                          <a:latin typeface="Roboto Condensed"/>
                          <a:ea typeface="Roboto Condensed"/>
                          <a:cs typeface="Roboto Condensed"/>
                          <a:sym typeface="Roboto Condensed"/>
                        </a:rPr>
                        <a:t>/192.168.1.0</a:t>
                      </a: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gradFill>
                      <a:gsLst>
                        <a:gs pos="0">
                          <a:srgbClr val="D4E5F5"/>
                        </a:gs>
                        <a:gs pos="100000">
                          <a:srgbClr val="70A4D5"/>
                        </a:gs>
                      </a:gsLst>
                      <a:path path="circle">
                        <a:fillToRect l="50000" t="50000" r="50000" b="50000"/>
                      </a:path>
                      <a:tileRect/>
                    </a:gradFill>
                  </a:tcPr>
                </a:tc>
                <a:tc>
                  <a:txBody>
                    <a:bodyPr/>
                    <a:lstStyle/>
                    <a:p>
                      <a:pPr marL="0" lvl="0" indent="0" algn="ctr" rtl="0">
                        <a:spcBef>
                          <a:spcPts val="0"/>
                        </a:spcBef>
                        <a:spcAft>
                          <a:spcPts val="0"/>
                        </a:spcAft>
                        <a:buNone/>
                      </a:pP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200">
                          <a:solidFill>
                            <a:schemeClr val="dk1"/>
                          </a:solidFill>
                          <a:latin typeface="Roboto Condensed"/>
                          <a:ea typeface="Roboto Condensed"/>
                          <a:cs typeface="Roboto Condensed"/>
                          <a:sym typeface="Roboto Condensed"/>
                        </a:rPr>
                        <a:t>255.255.255.0</a:t>
                      </a: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65650">
                <a:tc>
                  <a:txBody>
                    <a:bodyPr/>
                    <a:lstStyle/>
                    <a:p>
                      <a:pPr marL="0" lvl="0" indent="0" algn="l" rtl="0">
                        <a:spcBef>
                          <a:spcPts val="0"/>
                        </a:spcBef>
                        <a:spcAft>
                          <a:spcPts val="0"/>
                        </a:spcAft>
                        <a:buNone/>
                      </a:pPr>
                      <a:r>
                        <a:rPr lang="fr" sz="1200" b="1">
                          <a:latin typeface="Roboto Condensed"/>
                          <a:ea typeface="Roboto Condensed"/>
                          <a:cs typeface="Roboto Condensed"/>
                          <a:sym typeface="Roboto Condensed"/>
                        </a:rPr>
                        <a:t>Tablette 1</a:t>
                      </a:r>
                      <a:endParaRPr sz="1200" b="1">
                        <a:latin typeface="Roboto Condensed"/>
                        <a:ea typeface="Roboto Condensed"/>
                        <a:cs typeface="Roboto Condensed"/>
                        <a:sym typeface="Roboto Condensed"/>
                      </a:endParaRPr>
                    </a:p>
                  </a:txBody>
                  <a:tcPr marL="91425" marR="91425" marT="54000" marB="5400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200" b="1">
                          <a:solidFill>
                            <a:schemeClr val="dk1"/>
                          </a:solidFill>
                          <a:latin typeface="Roboto Condensed"/>
                          <a:ea typeface="Roboto Condensed"/>
                          <a:cs typeface="Roboto Condensed"/>
                          <a:sym typeface="Roboto Condensed"/>
                        </a:rPr>
                        <a:t>LAN 1</a:t>
                      </a:r>
                      <a:r>
                        <a:rPr lang="fr" sz="1200">
                          <a:solidFill>
                            <a:schemeClr val="dk1"/>
                          </a:solidFill>
                          <a:latin typeface="Roboto Condensed"/>
                          <a:ea typeface="Roboto Condensed"/>
                          <a:cs typeface="Roboto Condensed"/>
                          <a:sym typeface="Roboto Condensed"/>
                        </a:rPr>
                        <a:t>/192.168.1.0</a:t>
                      </a: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gradFill>
                      <a:gsLst>
                        <a:gs pos="0">
                          <a:srgbClr val="D4E5F5"/>
                        </a:gs>
                        <a:gs pos="100000">
                          <a:srgbClr val="70A4D5"/>
                        </a:gs>
                      </a:gsLst>
                      <a:path path="circle">
                        <a:fillToRect l="50000" t="50000" r="50000" b="50000"/>
                      </a:path>
                      <a:tileRect/>
                    </a:gradFill>
                  </a:tcPr>
                </a:tc>
                <a:tc>
                  <a:txBody>
                    <a:bodyPr/>
                    <a:lstStyle/>
                    <a:p>
                      <a:pPr marL="0" lvl="0" indent="0" algn="ctr" rtl="0">
                        <a:spcBef>
                          <a:spcPts val="0"/>
                        </a:spcBef>
                        <a:spcAft>
                          <a:spcPts val="0"/>
                        </a:spcAft>
                        <a:buNone/>
                      </a:pP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200">
                          <a:solidFill>
                            <a:schemeClr val="dk1"/>
                          </a:solidFill>
                          <a:latin typeface="Roboto Condensed"/>
                          <a:ea typeface="Roboto Condensed"/>
                          <a:cs typeface="Roboto Condensed"/>
                          <a:sym typeface="Roboto Condensed"/>
                        </a:rPr>
                        <a:t>255.255.255.0</a:t>
                      </a: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65650">
                <a:tc rowSpan="2">
                  <a:txBody>
                    <a:bodyPr/>
                    <a:lstStyle/>
                    <a:p>
                      <a:pPr marL="0" lvl="0" indent="0" algn="l" rtl="0">
                        <a:spcBef>
                          <a:spcPts val="0"/>
                        </a:spcBef>
                        <a:spcAft>
                          <a:spcPts val="0"/>
                        </a:spcAft>
                        <a:buNone/>
                      </a:pPr>
                      <a:r>
                        <a:rPr lang="fr" sz="1200" b="1">
                          <a:latin typeface="Roboto Condensed"/>
                          <a:ea typeface="Roboto Condensed"/>
                          <a:cs typeface="Roboto Condensed"/>
                          <a:sym typeface="Roboto Condensed"/>
                        </a:rPr>
                        <a:t>Routeur 1</a:t>
                      </a:r>
                      <a:endParaRPr sz="1200" b="1">
                        <a:latin typeface="Roboto Condensed"/>
                        <a:ea typeface="Roboto Condensed"/>
                        <a:cs typeface="Roboto Condensed"/>
                        <a:sym typeface="Roboto Condensed"/>
                      </a:endParaRPr>
                    </a:p>
                  </a:txBody>
                  <a:tcPr marL="91425" marR="91425" marT="54000" marB="5400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fr" sz="1200" b="1">
                          <a:solidFill>
                            <a:schemeClr val="dk1"/>
                          </a:solidFill>
                          <a:latin typeface="Roboto Condensed"/>
                          <a:ea typeface="Roboto Condensed"/>
                          <a:cs typeface="Roboto Condensed"/>
                          <a:sym typeface="Roboto Condensed"/>
                        </a:rPr>
                        <a:t>LAN 1</a:t>
                      </a:r>
                      <a:r>
                        <a:rPr lang="fr" sz="1200">
                          <a:solidFill>
                            <a:schemeClr val="dk1"/>
                          </a:solidFill>
                          <a:latin typeface="Roboto Condensed"/>
                          <a:ea typeface="Roboto Condensed"/>
                          <a:cs typeface="Roboto Condensed"/>
                          <a:sym typeface="Roboto Condensed"/>
                        </a:rPr>
                        <a:t>/192.168.1.0</a:t>
                      </a:r>
                      <a:endParaRPr sz="1200">
                        <a:solidFill>
                          <a:schemeClr val="dk1"/>
                        </a:solidFill>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gradFill>
                      <a:gsLst>
                        <a:gs pos="0">
                          <a:srgbClr val="D4E5F5"/>
                        </a:gs>
                        <a:gs pos="100000">
                          <a:srgbClr val="70A4D5"/>
                        </a:gs>
                      </a:gsLst>
                      <a:path path="circle">
                        <a:fillToRect l="50000" t="50000" r="50000" b="50000"/>
                      </a:path>
                      <a:tileRect/>
                    </a:gradFill>
                  </a:tcPr>
                </a:tc>
                <a:tc>
                  <a:txBody>
                    <a:bodyPr/>
                    <a:lstStyle/>
                    <a:p>
                      <a:pPr marL="0" lvl="0" indent="0" algn="ctr" rtl="0">
                        <a:spcBef>
                          <a:spcPts val="0"/>
                        </a:spcBef>
                        <a:spcAft>
                          <a:spcPts val="0"/>
                        </a:spcAft>
                        <a:buNone/>
                      </a:pP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200">
                          <a:solidFill>
                            <a:schemeClr val="dk1"/>
                          </a:solidFill>
                          <a:latin typeface="Roboto Condensed"/>
                          <a:ea typeface="Roboto Condensed"/>
                          <a:cs typeface="Roboto Condensed"/>
                          <a:sym typeface="Roboto Condensed"/>
                        </a:rPr>
                        <a:t>255.255.255.0</a:t>
                      </a: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4343"/>
                    </a:solidFill>
                  </a:tcPr>
                </a:tc>
              </a:tr>
              <a:tr h="265650">
                <a:tc vMerge="1">
                  <a:txBody>
                    <a:bodyPr/>
                    <a:lstStyle/>
                    <a:p>
                      <a:endParaRPr lang="fr-FR"/>
                    </a:p>
                  </a:txBody>
                  <a:tcPr/>
                </a:tc>
                <a:tc>
                  <a:txBody>
                    <a:bodyPr/>
                    <a:lstStyle/>
                    <a:p>
                      <a:pPr marL="0" lvl="0" indent="0" algn="ctr" rtl="0">
                        <a:spcBef>
                          <a:spcPts val="0"/>
                        </a:spcBef>
                        <a:spcAft>
                          <a:spcPts val="0"/>
                        </a:spcAft>
                        <a:buNone/>
                      </a:pPr>
                      <a:r>
                        <a:rPr lang="fr" sz="1200" b="1">
                          <a:solidFill>
                            <a:schemeClr val="dk1"/>
                          </a:solidFill>
                          <a:latin typeface="Roboto Condensed"/>
                          <a:ea typeface="Roboto Condensed"/>
                          <a:cs typeface="Roboto Condensed"/>
                          <a:sym typeface="Roboto Condensed"/>
                        </a:rPr>
                        <a:t>WAN 3</a:t>
                      </a:r>
                      <a:r>
                        <a:rPr lang="fr" sz="1200">
                          <a:solidFill>
                            <a:schemeClr val="dk1"/>
                          </a:solidFill>
                          <a:latin typeface="Roboto Condensed"/>
                          <a:ea typeface="Roboto Condensed"/>
                          <a:cs typeface="Roboto Condensed"/>
                          <a:sym typeface="Roboto Condensed"/>
                        </a:rPr>
                        <a:t>/192.168.3.0</a:t>
                      </a:r>
                      <a:endParaRPr sz="1200">
                        <a:solidFill>
                          <a:schemeClr val="dk1"/>
                        </a:solidFill>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gradFill>
                      <a:gsLst>
                        <a:gs pos="0">
                          <a:srgbClr val="FFFFFF"/>
                        </a:gs>
                        <a:gs pos="100000">
                          <a:srgbClr val="B3B3B3"/>
                        </a:gs>
                      </a:gsLst>
                      <a:path path="circle">
                        <a:fillToRect l="50000" t="50000" r="50000" b="50000"/>
                      </a:path>
                      <a:tileRect/>
                    </a:gradFill>
                  </a:tcPr>
                </a:tc>
                <a:tc>
                  <a:txBody>
                    <a:bodyPr/>
                    <a:lstStyle/>
                    <a:p>
                      <a:pPr marL="0" lvl="0" indent="0" algn="ctr" rtl="0">
                        <a:spcBef>
                          <a:spcPts val="0"/>
                        </a:spcBef>
                        <a:spcAft>
                          <a:spcPts val="0"/>
                        </a:spcAft>
                        <a:buNone/>
                      </a:pP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200">
                          <a:solidFill>
                            <a:schemeClr val="dk1"/>
                          </a:solidFill>
                          <a:latin typeface="Roboto Condensed"/>
                          <a:ea typeface="Roboto Condensed"/>
                          <a:cs typeface="Roboto Condensed"/>
                          <a:sym typeface="Roboto Condensed"/>
                        </a:rPr>
                        <a:t>255.255.255.0</a:t>
                      </a: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4343"/>
                    </a:solidFill>
                  </a:tcPr>
                </a:tc>
              </a:tr>
              <a:tr h="265650">
                <a:tc rowSpan="2">
                  <a:txBody>
                    <a:bodyPr/>
                    <a:lstStyle/>
                    <a:p>
                      <a:pPr marL="0" lvl="0" indent="0" algn="l" rtl="0">
                        <a:spcBef>
                          <a:spcPts val="0"/>
                        </a:spcBef>
                        <a:spcAft>
                          <a:spcPts val="0"/>
                        </a:spcAft>
                        <a:buNone/>
                      </a:pPr>
                      <a:r>
                        <a:rPr lang="fr" sz="1200" b="1">
                          <a:latin typeface="Roboto Condensed"/>
                          <a:ea typeface="Roboto Condensed"/>
                          <a:cs typeface="Roboto Condensed"/>
                          <a:sym typeface="Roboto Condensed"/>
                        </a:rPr>
                        <a:t>Routeur 2</a:t>
                      </a:r>
                      <a:endParaRPr sz="1200" b="1">
                        <a:latin typeface="Roboto Condensed"/>
                        <a:ea typeface="Roboto Condensed"/>
                        <a:cs typeface="Roboto Condensed"/>
                        <a:sym typeface="Roboto Condensed"/>
                      </a:endParaRPr>
                    </a:p>
                  </a:txBody>
                  <a:tcPr marL="91425" marR="91425" marT="54000" marB="5400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200" b="1">
                          <a:latin typeface="Roboto Condensed"/>
                          <a:ea typeface="Roboto Condensed"/>
                          <a:cs typeface="Roboto Condensed"/>
                          <a:sym typeface="Roboto Condensed"/>
                        </a:rPr>
                        <a:t>WAN 3</a:t>
                      </a:r>
                      <a:r>
                        <a:rPr lang="fr" sz="1200">
                          <a:latin typeface="Roboto Condensed"/>
                          <a:ea typeface="Roboto Condensed"/>
                          <a:cs typeface="Roboto Condensed"/>
                          <a:sym typeface="Roboto Condensed"/>
                        </a:rPr>
                        <a:t>/192.168.3.0</a:t>
                      </a:r>
                      <a:endParaRPr sz="1200">
                        <a:solidFill>
                          <a:schemeClr val="dk1"/>
                        </a:solidFill>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gradFill>
                      <a:gsLst>
                        <a:gs pos="0">
                          <a:srgbClr val="FFFFFF"/>
                        </a:gs>
                        <a:gs pos="100000">
                          <a:srgbClr val="B3B3B3"/>
                        </a:gs>
                      </a:gsLst>
                      <a:path path="circle">
                        <a:fillToRect l="50000" t="50000" r="50000" b="50000"/>
                      </a:path>
                      <a:tileRect/>
                    </a:gradFill>
                  </a:tcPr>
                </a:tc>
                <a:tc>
                  <a:txBody>
                    <a:bodyPr/>
                    <a:lstStyle/>
                    <a:p>
                      <a:pPr marL="0" lvl="0" indent="0" algn="ctr" rtl="0">
                        <a:spcBef>
                          <a:spcPts val="0"/>
                        </a:spcBef>
                        <a:spcAft>
                          <a:spcPts val="0"/>
                        </a:spcAft>
                        <a:buNone/>
                      </a:pP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200">
                          <a:solidFill>
                            <a:schemeClr val="dk1"/>
                          </a:solidFill>
                          <a:latin typeface="Roboto Condensed"/>
                          <a:ea typeface="Roboto Condensed"/>
                          <a:cs typeface="Roboto Condensed"/>
                          <a:sym typeface="Roboto Condensed"/>
                        </a:rPr>
                        <a:t>255.255.255.0</a:t>
                      </a: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4343"/>
                    </a:solidFill>
                  </a:tcPr>
                </a:tc>
              </a:tr>
              <a:tr h="265650">
                <a:tc vMerge="1">
                  <a:txBody>
                    <a:bodyPr/>
                    <a:lstStyle/>
                    <a:p>
                      <a:endParaRPr lang="fr-FR"/>
                    </a:p>
                  </a:txBody>
                  <a:tcPr/>
                </a:tc>
                <a:tc>
                  <a:txBody>
                    <a:bodyPr/>
                    <a:lstStyle/>
                    <a:p>
                      <a:pPr marL="0" lvl="0" indent="0" algn="ctr" rtl="0">
                        <a:spcBef>
                          <a:spcPts val="0"/>
                        </a:spcBef>
                        <a:spcAft>
                          <a:spcPts val="0"/>
                        </a:spcAft>
                        <a:buNone/>
                      </a:pPr>
                      <a:r>
                        <a:rPr lang="fr" sz="1200" b="1">
                          <a:solidFill>
                            <a:schemeClr val="dk1"/>
                          </a:solidFill>
                          <a:latin typeface="Roboto Condensed"/>
                          <a:ea typeface="Roboto Condensed"/>
                          <a:cs typeface="Roboto Condensed"/>
                          <a:sym typeface="Roboto Condensed"/>
                        </a:rPr>
                        <a:t>LAN 2</a:t>
                      </a:r>
                      <a:r>
                        <a:rPr lang="fr" sz="1200">
                          <a:solidFill>
                            <a:schemeClr val="dk1"/>
                          </a:solidFill>
                          <a:latin typeface="Roboto Condensed"/>
                          <a:ea typeface="Roboto Condensed"/>
                          <a:cs typeface="Roboto Condensed"/>
                          <a:sym typeface="Roboto Condensed"/>
                        </a:rPr>
                        <a:t>/192.168.2.0</a:t>
                      </a:r>
                      <a:endParaRPr sz="1200">
                        <a:solidFill>
                          <a:schemeClr val="dk1"/>
                        </a:solidFill>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gradFill>
                      <a:gsLst>
                        <a:gs pos="0">
                          <a:srgbClr val="DCECD5"/>
                        </a:gs>
                        <a:gs pos="100000">
                          <a:srgbClr val="93BC81"/>
                        </a:gs>
                      </a:gsLst>
                      <a:path path="circle">
                        <a:fillToRect l="50000" t="50000" r="50000" b="50000"/>
                      </a:path>
                      <a:tileRect/>
                    </a:gradFill>
                  </a:tcPr>
                </a:tc>
                <a:tc>
                  <a:txBody>
                    <a:bodyPr/>
                    <a:lstStyle/>
                    <a:p>
                      <a:pPr marL="0" lvl="0" indent="0" algn="ctr" rtl="0">
                        <a:spcBef>
                          <a:spcPts val="0"/>
                        </a:spcBef>
                        <a:spcAft>
                          <a:spcPts val="0"/>
                        </a:spcAft>
                        <a:buNone/>
                      </a:pP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200">
                          <a:solidFill>
                            <a:schemeClr val="dk1"/>
                          </a:solidFill>
                          <a:latin typeface="Roboto Condensed"/>
                          <a:ea typeface="Roboto Condensed"/>
                          <a:cs typeface="Roboto Condensed"/>
                          <a:sym typeface="Roboto Condensed"/>
                        </a:rPr>
                        <a:t>255.255.255.0</a:t>
                      </a: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4343"/>
                    </a:solidFill>
                  </a:tcPr>
                </a:tc>
              </a:tr>
              <a:tr h="265650">
                <a:tc>
                  <a:txBody>
                    <a:bodyPr/>
                    <a:lstStyle/>
                    <a:p>
                      <a:pPr marL="0" lvl="0" indent="0" algn="l" rtl="0">
                        <a:spcBef>
                          <a:spcPts val="0"/>
                        </a:spcBef>
                        <a:spcAft>
                          <a:spcPts val="0"/>
                        </a:spcAft>
                        <a:buNone/>
                      </a:pPr>
                      <a:r>
                        <a:rPr lang="fr" sz="1200" b="1">
                          <a:latin typeface="Roboto Condensed"/>
                          <a:ea typeface="Roboto Condensed"/>
                          <a:cs typeface="Roboto Condensed"/>
                          <a:sym typeface="Roboto Condensed"/>
                        </a:rPr>
                        <a:t>Poste 1</a:t>
                      </a:r>
                      <a:endParaRPr sz="1200" b="1">
                        <a:latin typeface="Roboto Condensed"/>
                        <a:ea typeface="Roboto Condensed"/>
                        <a:cs typeface="Roboto Condensed"/>
                        <a:sym typeface="Roboto Condensed"/>
                      </a:endParaRPr>
                    </a:p>
                  </a:txBody>
                  <a:tcPr marL="91425" marR="91425" marT="54000" marB="5400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200" b="1">
                          <a:solidFill>
                            <a:schemeClr val="dk1"/>
                          </a:solidFill>
                          <a:latin typeface="Roboto Condensed"/>
                          <a:ea typeface="Roboto Condensed"/>
                          <a:cs typeface="Roboto Condensed"/>
                          <a:sym typeface="Roboto Condensed"/>
                        </a:rPr>
                        <a:t>LAN 2</a:t>
                      </a:r>
                      <a:r>
                        <a:rPr lang="fr" sz="1200">
                          <a:solidFill>
                            <a:schemeClr val="dk1"/>
                          </a:solidFill>
                          <a:latin typeface="Roboto Condensed"/>
                          <a:ea typeface="Roboto Condensed"/>
                          <a:cs typeface="Roboto Condensed"/>
                          <a:sym typeface="Roboto Condensed"/>
                        </a:rPr>
                        <a:t>/192.168.2.0</a:t>
                      </a:r>
                      <a:endParaRPr sz="1200">
                        <a:solidFill>
                          <a:schemeClr val="dk1"/>
                        </a:solidFill>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gradFill>
                      <a:gsLst>
                        <a:gs pos="0">
                          <a:srgbClr val="DCECD5"/>
                        </a:gs>
                        <a:gs pos="100000">
                          <a:srgbClr val="93BC81"/>
                        </a:gs>
                      </a:gsLst>
                      <a:path path="circle">
                        <a:fillToRect l="50000" t="50000" r="50000" b="50000"/>
                      </a:path>
                      <a:tileRect/>
                    </a:gradFill>
                  </a:tcPr>
                </a:tc>
                <a:tc>
                  <a:txBody>
                    <a:bodyPr/>
                    <a:lstStyle/>
                    <a:p>
                      <a:pPr marL="0" lvl="0" indent="0" algn="ctr" rtl="0">
                        <a:spcBef>
                          <a:spcPts val="0"/>
                        </a:spcBef>
                        <a:spcAft>
                          <a:spcPts val="0"/>
                        </a:spcAft>
                        <a:buNone/>
                      </a:pP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200">
                          <a:solidFill>
                            <a:schemeClr val="dk1"/>
                          </a:solidFill>
                          <a:latin typeface="Roboto Condensed"/>
                          <a:ea typeface="Roboto Condensed"/>
                          <a:cs typeface="Roboto Condensed"/>
                          <a:sym typeface="Roboto Condensed"/>
                        </a:rPr>
                        <a:t>255.255.255.0</a:t>
                      </a: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65650">
                <a:tc>
                  <a:txBody>
                    <a:bodyPr/>
                    <a:lstStyle/>
                    <a:p>
                      <a:pPr marL="0" lvl="0" indent="0" algn="l" rtl="0">
                        <a:spcBef>
                          <a:spcPts val="0"/>
                        </a:spcBef>
                        <a:spcAft>
                          <a:spcPts val="0"/>
                        </a:spcAft>
                        <a:buNone/>
                      </a:pPr>
                      <a:r>
                        <a:rPr lang="fr" sz="1200" b="1">
                          <a:latin typeface="Roboto Condensed"/>
                          <a:ea typeface="Roboto Condensed"/>
                          <a:cs typeface="Roboto Condensed"/>
                          <a:sym typeface="Roboto Condensed"/>
                        </a:rPr>
                        <a:t>Poste 2</a:t>
                      </a:r>
                      <a:endParaRPr sz="1200" b="1">
                        <a:latin typeface="Roboto Condensed"/>
                        <a:ea typeface="Roboto Condensed"/>
                        <a:cs typeface="Roboto Condensed"/>
                        <a:sym typeface="Roboto Condensed"/>
                      </a:endParaRPr>
                    </a:p>
                  </a:txBody>
                  <a:tcPr marL="91425" marR="91425" marT="54000" marB="5400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200" b="1">
                          <a:solidFill>
                            <a:schemeClr val="dk1"/>
                          </a:solidFill>
                          <a:latin typeface="Roboto Condensed"/>
                          <a:ea typeface="Roboto Condensed"/>
                          <a:cs typeface="Roboto Condensed"/>
                          <a:sym typeface="Roboto Condensed"/>
                        </a:rPr>
                        <a:t>LAN 2</a:t>
                      </a:r>
                      <a:r>
                        <a:rPr lang="fr" sz="1200">
                          <a:solidFill>
                            <a:schemeClr val="dk1"/>
                          </a:solidFill>
                          <a:latin typeface="Roboto Condensed"/>
                          <a:ea typeface="Roboto Condensed"/>
                          <a:cs typeface="Roboto Condensed"/>
                          <a:sym typeface="Roboto Condensed"/>
                        </a:rPr>
                        <a:t>/192.168.2.0</a:t>
                      </a:r>
                      <a:endParaRPr sz="1200">
                        <a:solidFill>
                          <a:schemeClr val="dk1"/>
                        </a:solidFill>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gradFill>
                      <a:gsLst>
                        <a:gs pos="0">
                          <a:srgbClr val="DCECD5"/>
                        </a:gs>
                        <a:gs pos="100000">
                          <a:srgbClr val="93BC81"/>
                        </a:gs>
                      </a:gsLst>
                      <a:path path="circle">
                        <a:fillToRect l="50000" t="50000" r="50000" b="50000"/>
                      </a:path>
                      <a:tileRect/>
                    </a:gradFill>
                  </a:tcPr>
                </a:tc>
                <a:tc>
                  <a:txBody>
                    <a:bodyPr/>
                    <a:lstStyle/>
                    <a:p>
                      <a:pPr marL="0" lvl="0" indent="0" algn="ctr" rtl="0">
                        <a:spcBef>
                          <a:spcPts val="0"/>
                        </a:spcBef>
                        <a:spcAft>
                          <a:spcPts val="0"/>
                        </a:spcAft>
                        <a:buNone/>
                      </a:pP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200">
                          <a:solidFill>
                            <a:schemeClr val="dk1"/>
                          </a:solidFill>
                          <a:latin typeface="Roboto Condensed"/>
                          <a:ea typeface="Roboto Condensed"/>
                          <a:cs typeface="Roboto Condensed"/>
                          <a:sym typeface="Roboto Condensed"/>
                        </a:rPr>
                        <a:t>255.255.255.0</a:t>
                      </a: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65650">
                <a:tc>
                  <a:txBody>
                    <a:bodyPr/>
                    <a:lstStyle/>
                    <a:p>
                      <a:pPr marL="0" lvl="0" indent="0" algn="l" rtl="0">
                        <a:spcBef>
                          <a:spcPts val="0"/>
                        </a:spcBef>
                        <a:spcAft>
                          <a:spcPts val="0"/>
                        </a:spcAft>
                        <a:buNone/>
                      </a:pPr>
                      <a:r>
                        <a:rPr lang="fr" sz="1200" b="1">
                          <a:latin typeface="Roboto Condensed"/>
                          <a:ea typeface="Roboto Condensed"/>
                          <a:cs typeface="Roboto Condensed"/>
                          <a:sym typeface="Roboto Condensed"/>
                        </a:rPr>
                        <a:t>Tablette 1</a:t>
                      </a:r>
                      <a:endParaRPr sz="1200" b="1">
                        <a:latin typeface="Roboto Condensed"/>
                        <a:ea typeface="Roboto Condensed"/>
                        <a:cs typeface="Roboto Condensed"/>
                        <a:sym typeface="Roboto Condensed"/>
                      </a:endParaRPr>
                    </a:p>
                  </a:txBody>
                  <a:tcPr marL="91425" marR="91425" marT="54000" marB="5400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200" b="1">
                          <a:solidFill>
                            <a:schemeClr val="dk1"/>
                          </a:solidFill>
                          <a:latin typeface="Roboto Condensed"/>
                          <a:ea typeface="Roboto Condensed"/>
                          <a:cs typeface="Roboto Condensed"/>
                          <a:sym typeface="Roboto Condensed"/>
                        </a:rPr>
                        <a:t>LAN 2</a:t>
                      </a:r>
                      <a:r>
                        <a:rPr lang="fr" sz="1200">
                          <a:solidFill>
                            <a:schemeClr val="dk1"/>
                          </a:solidFill>
                          <a:latin typeface="Roboto Condensed"/>
                          <a:ea typeface="Roboto Condensed"/>
                          <a:cs typeface="Roboto Condensed"/>
                          <a:sym typeface="Roboto Condensed"/>
                        </a:rPr>
                        <a:t>/192.168.2.0</a:t>
                      </a:r>
                      <a:endParaRPr sz="1200">
                        <a:solidFill>
                          <a:schemeClr val="dk1"/>
                        </a:solidFill>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gradFill>
                      <a:gsLst>
                        <a:gs pos="0">
                          <a:srgbClr val="DCECD5"/>
                        </a:gs>
                        <a:gs pos="100000">
                          <a:srgbClr val="93BC81"/>
                        </a:gs>
                      </a:gsLst>
                      <a:path path="circle">
                        <a:fillToRect l="50000" t="50000" r="50000" b="50000"/>
                      </a:path>
                      <a:tileRect/>
                    </a:gradFill>
                  </a:tcPr>
                </a:tc>
                <a:tc>
                  <a:txBody>
                    <a:bodyPr/>
                    <a:lstStyle/>
                    <a:p>
                      <a:pPr marL="0" lvl="0" indent="0" algn="ctr" rtl="0">
                        <a:spcBef>
                          <a:spcPts val="0"/>
                        </a:spcBef>
                        <a:spcAft>
                          <a:spcPts val="0"/>
                        </a:spcAft>
                        <a:buNone/>
                      </a:pP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200">
                          <a:solidFill>
                            <a:schemeClr val="dk1"/>
                          </a:solidFill>
                          <a:latin typeface="Roboto Condensed"/>
                          <a:ea typeface="Roboto Condensed"/>
                          <a:cs typeface="Roboto Condensed"/>
                          <a:sym typeface="Roboto Condensed"/>
                        </a:rPr>
                        <a:t>255.255.255.0</a:t>
                      </a: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200" dirty="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24"/>
          <p:cNvPicPr preferRelativeResize="0"/>
          <p:nvPr/>
        </p:nvPicPr>
        <p:blipFill>
          <a:blip r:embed="rId3">
            <a:alphaModFix amt="13000"/>
          </a:blip>
          <a:stretch>
            <a:fillRect/>
          </a:stretch>
        </p:blipFill>
        <p:spPr>
          <a:xfrm>
            <a:off x="94013" y="997288"/>
            <a:ext cx="8955974" cy="4012975"/>
          </a:xfrm>
          <a:prstGeom prst="rect">
            <a:avLst/>
          </a:prstGeom>
          <a:noFill/>
          <a:ln w="9525" cap="flat" cmpd="sng">
            <a:solidFill>
              <a:schemeClr val="dk2"/>
            </a:solidFill>
            <a:prstDash val="solid"/>
            <a:round/>
            <a:headEnd type="none" w="sm" len="sm"/>
            <a:tailEnd type="none" w="sm" len="sm"/>
          </a:ln>
        </p:spPr>
      </p:pic>
      <p:graphicFrame>
        <p:nvGraphicFramePr>
          <p:cNvPr id="267" name="Google Shape;267;p24"/>
          <p:cNvGraphicFramePr/>
          <p:nvPr/>
        </p:nvGraphicFramePr>
        <p:xfrm>
          <a:off x="100500" y="106375"/>
          <a:ext cx="8955975" cy="727320"/>
        </p:xfrm>
        <a:graphic>
          <a:graphicData uri="http://schemas.openxmlformats.org/drawingml/2006/table">
            <a:tbl>
              <a:tblPr>
                <a:noFill/>
                <a:tableStyleId>{67B6C134-F9D6-4D13-8D0D-9975055580A5}</a:tableStyleId>
              </a:tblPr>
              <a:tblGrid>
                <a:gridCol w="1182825"/>
                <a:gridCol w="6566475"/>
                <a:gridCol w="1206675"/>
              </a:tblGrid>
              <a:tr h="249650">
                <a:tc rowSpan="2">
                  <a:txBody>
                    <a:bodyPr/>
                    <a:lstStyle/>
                    <a:p>
                      <a:pPr marL="0" lvl="0" indent="0" algn="ctr" rtl="0">
                        <a:spcBef>
                          <a:spcPts val="0"/>
                        </a:spcBef>
                        <a:spcAft>
                          <a:spcPts val="0"/>
                        </a:spcAft>
                        <a:buNone/>
                      </a:pPr>
                      <a:r>
                        <a:rPr lang="fr" sz="1500" b="1">
                          <a:latin typeface="Roboto Condensed"/>
                          <a:ea typeface="Roboto Condensed"/>
                          <a:cs typeface="Roboto Condensed"/>
                          <a:sym typeface="Roboto Condensed"/>
                        </a:rPr>
                        <a:t>Séquence S23</a:t>
                      </a:r>
                      <a:endParaRPr sz="1500" b="1">
                        <a:latin typeface="Roboto Condensed"/>
                        <a:ea typeface="Roboto Condensed"/>
                        <a:cs typeface="Roboto Condensed"/>
                        <a:sym typeface="Roboto Condensed"/>
                      </a:endParaRPr>
                    </a:p>
                    <a:p>
                      <a:pPr marL="0" lvl="0" indent="0" algn="ctr" rtl="0">
                        <a:spcBef>
                          <a:spcPts val="0"/>
                        </a:spcBef>
                        <a:spcAft>
                          <a:spcPts val="0"/>
                        </a:spcAft>
                        <a:buNone/>
                      </a:pPr>
                      <a:r>
                        <a:rPr lang="fr" sz="1300" i="1">
                          <a:latin typeface="Roboto Condensed"/>
                          <a:ea typeface="Roboto Condensed"/>
                          <a:cs typeface="Roboto Condensed"/>
                          <a:sym typeface="Roboto Condensed"/>
                        </a:rPr>
                        <a:t>Les réseaux informatiques</a:t>
                      </a:r>
                      <a:endParaRPr sz="1300" i="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fr" sz="1800" b="1">
                          <a:latin typeface="Roboto Condensed"/>
                          <a:ea typeface="Roboto Condensed"/>
                          <a:cs typeface="Roboto Condensed"/>
                          <a:sym typeface="Roboto Condensed"/>
                        </a:rPr>
                        <a:t>Une proposition de bilan - Activité N°2</a:t>
                      </a:r>
                      <a:endParaRPr sz="1800" b="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rowSpan="2">
                  <a:txBody>
                    <a:bodyPr/>
                    <a:lstStyle/>
                    <a:p>
                      <a:pPr marL="0" lvl="0" indent="0" algn="ctr" rtl="0">
                        <a:spcBef>
                          <a:spcPts val="0"/>
                        </a:spcBef>
                        <a:spcAft>
                          <a:spcPts val="0"/>
                        </a:spcAft>
                        <a:buNone/>
                      </a:pPr>
                      <a:r>
                        <a:rPr lang="fr" sz="2000" b="1">
                          <a:latin typeface="Roboto Condensed"/>
                          <a:ea typeface="Roboto Condensed"/>
                          <a:cs typeface="Roboto Condensed"/>
                          <a:sym typeface="Roboto Condensed"/>
                        </a:rPr>
                        <a:t>Cycle 4</a:t>
                      </a:r>
                      <a:endParaRPr sz="2000" b="1">
                        <a:latin typeface="Roboto Condensed"/>
                        <a:ea typeface="Roboto Condensed"/>
                        <a:cs typeface="Roboto Condensed"/>
                        <a:sym typeface="Roboto Condensed"/>
                      </a:endParaRPr>
                    </a:p>
                    <a:p>
                      <a:pPr marL="0" lvl="0" indent="0" algn="ctr" rtl="0">
                        <a:spcBef>
                          <a:spcPts val="0"/>
                        </a:spcBef>
                        <a:spcAft>
                          <a:spcPts val="0"/>
                        </a:spcAft>
                        <a:buNone/>
                      </a:pPr>
                      <a:r>
                        <a:rPr lang="fr" sz="2000" b="1">
                          <a:latin typeface="Roboto Condensed"/>
                          <a:ea typeface="Roboto Condensed"/>
                          <a:cs typeface="Roboto Condensed"/>
                          <a:sym typeface="Roboto Condensed"/>
                        </a:rPr>
                        <a:t>3ème</a:t>
                      </a:r>
                      <a:endParaRPr sz="2000" b="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r>
              <a:tr h="381000">
                <a:tc vMerge="1">
                  <a:txBody>
                    <a:bodyPr/>
                    <a:lstStyle/>
                    <a:p>
                      <a:endParaRPr lang="fr-FR"/>
                    </a:p>
                  </a:txBody>
                  <a:tcPr/>
                </a:tc>
                <a:tc>
                  <a:txBody>
                    <a:bodyPr/>
                    <a:lstStyle/>
                    <a:p>
                      <a:pPr marL="0" lvl="0" indent="0" algn="ctr" rtl="0">
                        <a:spcBef>
                          <a:spcPts val="0"/>
                        </a:spcBef>
                        <a:spcAft>
                          <a:spcPts val="0"/>
                        </a:spcAft>
                        <a:buNone/>
                      </a:pPr>
                      <a:r>
                        <a:rPr lang="fr" sz="1500">
                          <a:solidFill>
                            <a:schemeClr val="dk1"/>
                          </a:solidFill>
                          <a:latin typeface="Roboto Condensed"/>
                          <a:ea typeface="Roboto Condensed"/>
                          <a:cs typeface="Roboto Condensed"/>
                          <a:sym typeface="Roboto Condensed"/>
                        </a:rPr>
                        <a:t> 2 Réseaux locaux interconnectés</a:t>
                      </a:r>
                      <a:endParaRPr sz="1500">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vMerge="1">
                  <a:txBody>
                    <a:bodyPr/>
                    <a:lstStyle/>
                    <a:p>
                      <a:endParaRPr lang="fr-FR"/>
                    </a:p>
                  </a:txBody>
                  <a:tcPr/>
                </a:tc>
              </a:tr>
            </a:tbl>
          </a:graphicData>
        </a:graphic>
      </p:graphicFrame>
      <p:sp>
        <p:nvSpPr>
          <p:cNvPr id="268" name="Google Shape;268;p24"/>
          <p:cNvSpPr txBox="1"/>
          <p:nvPr/>
        </p:nvSpPr>
        <p:spPr>
          <a:xfrm>
            <a:off x="181950" y="1063025"/>
            <a:ext cx="5722500" cy="3908400"/>
          </a:xfrm>
          <a:prstGeom prst="rect">
            <a:avLst/>
          </a:prstGeom>
          <a:noFill/>
          <a:ln>
            <a:noFill/>
          </a:ln>
        </p:spPr>
        <p:txBody>
          <a:bodyPr spcFirstLastPara="1" wrap="square" lIns="91425" tIns="91425" rIns="91425" bIns="91425" anchor="t" anchorCtr="0">
            <a:noAutofit/>
          </a:bodyPr>
          <a:lstStyle/>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Pour échanger des informations entre plusieurs  réseaux, il faut utiliser un ou plusieurs </a:t>
            </a:r>
            <a:r>
              <a:rPr lang="fr" sz="1100" b="1">
                <a:latin typeface="Roboto Condensed"/>
                <a:ea typeface="Roboto Condensed"/>
                <a:cs typeface="Roboto Condensed"/>
                <a:sym typeface="Roboto Condensed"/>
              </a:rPr>
              <a:t>routeurs</a:t>
            </a:r>
            <a:r>
              <a:rPr lang="fr" sz="1100">
                <a:latin typeface="Roboto Condensed"/>
                <a:ea typeface="Roboto Condensed"/>
                <a:cs typeface="Roboto Condensed"/>
                <a:sym typeface="Roboto Condensed"/>
              </a:rPr>
              <a:t>.</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Un </a:t>
            </a:r>
            <a:r>
              <a:rPr lang="fr" sz="1100" b="1">
                <a:latin typeface="Roboto Condensed"/>
                <a:ea typeface="Roboto Condensed"/>
                <a:cs typeface="Roboto Condensed"/>
                <a:sym typeface="Roboto Condensed"/>
              </a:rPr>
              <a:t>routeur</a:t>
            </a:r>
            <a:r>
              <a:rPr lang="fr" sz="1100">
                <a:latin typeface="Roboto Condensed"/>
                <a:ea typeface="Roboto Condensed"/>
                <a:cs typeface="Roboto Condensed"/>
                <a:sym typeface="Roboto Condensed"/>
              </a:rPr>
              <a:t> est un périphériques intermédiaires permettant de </a:t>
            </a:r>
            <a:r>
              <a:rPr lang="fr" sz="1100" b="1">
                <a:latin typeface="Roboto Condensed"/>
                <a:ea typeface="Roboto Condensed"/>
                <a:cs typeface="Roboto Condensed"/>
                <a:sym typeface="Roboto Condensed"/>
              </a:rPr>
              <a:t>relier plusieurs réseaux ensemble</a:t>
            </a:r>
            <a:r>
              <a:rPr lang="fr" sz="1100">
                <a:latin typeface="Roboto Condensed"/>
                <a:ea typeface="Roboto Condensed"/>
                <a:cs typeface="Roboto Condensed"/>
                <a:sym typeface="Roboto Condensed"/>
              </a:rPr>
              <a:t>.</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Pour cela, un routeur dispose de </a:t>
            </a:r>
            <a:r>
              <a:rPr lang="fr" sz="1100" b="1">
                <a:latin typeface="Roboto Condensed"/>
                <a:ea typeface="Roboto Condensed"/>
                <a:cs typeface="Roboto Condensed"/>
                <a:sym typeface="Roboto Condensed"/>
              </a:rPr>
              <a:t>plusieurs ports</a:t>
            </a:r>
            <a:r>
              <a:rPr lang="fr" sz="1100">
                <a:latin typeface="Roboto Condensed"/>
                <a:ea typeface="Roboto Condensed"/>
                <a:cs typeface="Roboto Condensed"/>
                <a:sym typeface="Roboto Condensed"/>
              </a:rPr>
              <a:t> (prises réseaux) qui chacun </a:t>
            </a:r>
            <a:r>
              <a:rPr lang="fr" sz="1100" b="1">
                <a:latin typeface="Roboto Condensed"/>
                <a:ea typeface="Roboto Condensed"/>
                <a:cs typeface="Roboto Condensed"/>
                <a:sym typeface="Roboto Condensed"/>
              </a:rPr>
              <a:t>une adresse IP différente selon les réseaux connectés</a:t>
            </a:r>
            <a:r>
              <a:rPr lang="fr" sz="1100">
                <a:latin typeface="Roboto Condensed"/>
                <a:ea typeface="Roboto Condensed"/>
                <a:cs typeface="Roboto Condensed"/>
                <a:sym typeface="Roboto Condensed"/>
              </a:rPr>
              <a:t>.</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L’adresse du routeur (la passerelle) devra être ajoutée dans la configuration réseau de chaque périphérique.</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Les routeurs utilisent une </a:t>
            </a:r>
            <a:r>
              <a:rPr lang="fr" sz="1100" b="1">
                <a:latin typeface="Roboto Condensed"/>
                <a:ea typeface="Roboto Condensed"/>
                <a:cs typeface="Roboto Condensed"/>
                <a:sym typeface="Roboto Condensed"/>
              </a:rPr>
              <a:t>table de routage</a:t>
            </a:r>
            <a:r>
              <a:rPr lang="fr" sz="1100">
                <a:latin typeface="Roboto Condensed"/>
                <a:ea typeface="Roboto Condensed"/>
                <a:cs typeface="Roboto Condensed"/>
                <a:sym typeface="Roboto Condensed"/>
              </a:rPr>
              <a:t> pour diriger les données vers le bon réseau. Cette table de routage contient les réseaux accessibles et le routeur par lequel il faut faire transiter les données.</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Quand plusieurs chemins sont possibles pour atteindre le réseau de destination, les routeurs utilisent des </a:t>
            </a:r>
            <a:r>
              <a:rPr lang="fr" sz="1100" b="1">
                <a:latin typeface="Roboto Condensed"/>
                <a:ea typeface="Roboto Condensed"/>
                <a:cs typeface="Roboto Condensed"/>
                <a:sym typeface="Roboto Condensed"/>
              </a:rPr>
              <a:t>algorithmes de routage</a:t>
            </a:r>
            <a:r>
              <a:rPr lang="fr" sz="1100">
                <a:latin typeface="Roboto Condensed"/>
                <a:ea typeface="Roboto Condensed"/>
                <a:cs typeface="Roboto Condensed"/>
                <a:sym typeface="Roboto Condensed"/>
              </a:rPr>
              <a:t> pour diriger les informations selon le trafic du réseau, les pannes, ou encore la distance à parcourir. Le but étant de transférer les informations le plus rapidement possible de manière fiable.</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La </a:t>
            </a:r>
            <a:r>
              <a:rPr lang="fr" sz="1100" b="1">
                <a:latin typeface="Roboto Condensed"/>
                <a:ea typeface="Roboto Condensed"/>
                <a:cs typeface="Roboto Condensed"/>
                <a:sym typeface="Roboto Condensed"/>
              </a:rPr>
              <a:t>box</a:t>
            </a:r>
            <a:r>
              <a:rPr lang="fr" sz="1100">
                <a:latin typeface="Roboto Condensed"/>
                <a:ea typeface="Roboto Condensed"/>
                <a:cs typeface="Roboto Condensed"/>
                <a:sym typeface="Roboto Condensed"/>
              </a:rPr>
              <a:t> de notre domicile intègre un routeur pour faire la passerelle entre le réseau local de la maison et le réseau mondial : internet.</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La commande “</a:t>
            </a:r>
            <a:r>
              <a:rPr lang="fr" sz="1100" b="1">
                <a:latin typeface="Roboto Condensed"/>
                <a:ea typeface="Roboto Condensed"/>
                <a:cs typeface="Roboto Condensed"/>
                <a:sym typeface="Roboto Condensed"/>
              </a:rPr>
              <a:t>tracert</a:t>
            </a:r>
            <a:r>
              <a:rPr lang="fr" sz="1100">
                <a:latin typeface="Roboto Condensed"/>
                <a:ea typeface="Roboto Condensed"/>
                <a:cs typeface="Roboto Condensed"/>
                <a:sym typeface="Roboto Condensed"/>
              </a:rPr>
              <a:t>” permet de lister les routeurs traversés pour atteindre un ordinateur distant (sur un autre réseau, sur internet par ex.).</a:t>
            </a:r>
            <a:endParaRPr sz="1100">
              <a:latin typeface="Roboto Condensed"/>
              <a:ea typeface="Roboto Condensed"/>
              <a:cs typeface="Roboto Condensed"/>
              <a:sym typeface="Roboto Condensed"/>
            </a:endParaRPr>
          </a:p>
        </p:txBody>
      </p:sp>
      <p:pic>
        <p:nvPicPr>
          <p:cNvPr id="269" name="Google Shape;269;p24"/>
          <p:cNvPicPr preferRelativeResize="0"/>
          <p:nvPr/>
        </p:nvPicPr>
        <p:blipFill>
          <a:blip r:embed="rId4">
            <a:alphaModFix/>
          </a:blip>
          <a:stretch>
            <a:fillRect/>
          </a:stretch>
        </p:blipFill>
        <p:spPr>
          <a:xfrm>
            <a:off x="5897495" y="1925088"/>
            <a:ext cx="3108899" cy="21573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73"/>
        <p:cNvGrpSpPr/>
        <p:nvPr/>
      </p:nvGrpSpPr>
      <p:grpSpPr>
        <a:xfrm>
          <a:off x="0" y="0"/>
          <a:ext cx="0" cy="0"/>
          <a:chOff x="0" y="0"/>
          <a:chExt cx="0" cy="0"/>
        </a:xfrm>
      </p:grpSpPr>
      <p:graphicFrame>
        <p:nvGraphicFramePr>
          <p:cNvPr id="274" name="Google Shape;274;p25"/>
          <p:cNvGraphicFramePr/>
          <p:nvPr/>
        </p:nvGraphicFramePr>
        <p:xfrm>
          <a:off x="100500" y="106375"/>
          <a:ext cx="8955975" cy="727320"/>
        </p:xfrm>
        <a:graphic>
          <a:graphicData uri="http://schemas.openxmlformats.org/drawingml/2006/table">
            <a:tbl>
              <a:tblPr>
                <a:noFill/>
                <a:tableStyleId>{67B6C134-F9D6-4D13-8D0D-9975055580A5}</a:tableStyleId>
              </a:tblPr>
              <a:tblGrid>
                <a:gridCol w="1337025"/>
                <a:gridCol w="6342200"/>
                <a:gridCol w="1276750"/>
              </a:tblGrid>
              <a:tr h="249650">
                <a:tc rowSpan="2">
                  <a:txBody>
                    <a:bodyPr/>
                    <a:lstStyle/>
                    <a:p>
                      <a:pPr marL="0" lvl="0" indent="0" algn="ctr" rtl="0">
                        <a:spcBef>
                          <a:spcPts val="0"/>
                        </a:spcBef>
                        <a:spcAft>
                          <a:spcPts val="0"/>
                        </a:spcAft>
                        <a:buNone/>
                      </a:pPr>
                      <a:r>
                        <a:rPr lang="fr" sz="1500" b="1">
                          <a:latin typeface="Roboto Condensed"/>
                          <a:ea typeface="Roboto Condensed"/>
                          <a:cs typeface="Roboto Condensed"/>
                          <a:sym typeface="Roboto Condensed"/>
                        </a:rPr>
                        <a:t>Séquence S23</a:t>
                      </a:r>
                      <a:endParaRPr sz="1500" b="1">
                        <a:latin typeface="Roboto Condensed"/>
                        <a:ea typeface="Roboto Condensed"/>
                        <a:cs typeface="Roboto Condensed"/>
                        <a:sym typeface="Roboto Condensed"/>
                      </a:endParaRPr>
                    </a:p>
                    <a:p>
                      <a:pPr marL="0" lvl="0" indent="0" algn="ctr" rtl="0">
                        <a:spcBef>
                          <a:spcPts val="0"/>
                        </a:spcBef>
                        <a:spcAft>
                          <a:spcPts val="0"/>
                        </a:spcAft>
                        <a:buNone/>
                      </a:pPr>
                      <a:r>
                        <a:rPr lang="fr" sz="1300" i="1">
                          <a:latin typeface="Roboto Condensed"/>
                          <a:ea typeface="Roboto Condensed"/>
                          <a:cs typeface="Roboto Condensed"/>
                          <a:sym typeface="Roboto Condensed"/>
                        </a:rPr>
                        <a:t>Les réseaux informatiques</a:t>
                      </a:r>
                      <a:endParaRPr sz="1300" i="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fr" sz="1800" b="1">
                          <a:solidFill>
                            <a:schemeClr val="dk1"/>
                          </a:solidFill>
                          <a:latin typeface="Roboto Condensed"/>
                          <a:ea typeface="Roboto Condensed"/>
                          <a:cs typeface="Roboto Condensed"/>
                          <a:sym typeface="Roboto Condensed"/>
                        </a:rPr>
                        <a:t>Simuler internet avec </a:t>
                      </a:r>
                      <a:r>
                        <a:rPr lang="fr" sz="1800" b="1" u="sng">
                          <a:solidFill>
                            <a:schemeClr val="dk1"/>
                          </a:solidFill>
                          <a:latin typeface="Roboto Condensed"/>
                          <a:ea typeface="Roboto Condensed"/>
                          <a:cs typeface="Roboto Condensed"/>
                          <a:sym typeface="Roboto Condensed"/>
                        </a:rPr>
                        <a:t>Netsim</a:t>
                      </a:r>
                      <a:r>
                        <a:rPr lang="fr" sz="1800" b="1">
                          <a:solidFill>
                            <a:schemeClr val="dk1"/>
                          </a:solidFill>
                          <a:latin typeface="Roboto Condensed"/>
                          <a:ea typeface="Roboto Condensed"/>
                          <a:cs typeface="Roboto Condensed"/>
                          <a:sym typeface="Roboto Condensed"/>
                        </a:rPr>
                        <a:t> - </a:t>
                      </a:r>
                      <a:r>
                        <a:rPr lang="fr" sz="1800" b="1">
                          <a:latin typeface="Roboto Condensed"/>
                          <a:ea typeface="Roboto Condensed"/>
                          <a:cs typeface="Roboto Condensed"/>
                          <a:sym typeface="Roboto Condensed"/>
                        </a:rPr>
                        <a:t>Activité N°3</a:t>
                      </a:r>
                      <a:endParaRPr sz="1800" b="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rowSpan="2">
                  <a:txBody>
                    <a:bodyPr/>
                    <a:lstStyle/>
                    <a:p>
                      <a:pPr marL="0" lvl="0" indent="0" algn="ctr" rtl="0">
                        <a:spcBef>
                          <a:spcPts val="0"/>
                        </a:spcBef>
                        <a:spcAft>
                          <a:spcPts val="0"/>
                        </a:spcAft>
                        <a:buNone/>
                      </a:pPr>
                      <a:r>
                        <a:rPr lang="fr" sz="2000" b="1">
                          <a:latin typeface="Roboto Condensed"/>
                          <a:ea typeface="Roboto Condensed"/>
                          <a:cs typeface="Roboto Condensed"/>
                          <a:sym typeface="Roboto Condensed"/>
                        </a:rPr>
                        <a:t>Cycle 4</a:t>
                      </a:r>
                      <a:endParaRPr sz="2000" b="1">
                        <a:latin typeface="Roboto Condensed"/>
                        <a:ea typeface="Roboto Condensed"/>
                        <a:cs typeface="Roboto Condensed"/>
                        <a:sym typeface="Roboto Condensed"/>
                      </a:endParaRPr>
                    </a:p>
                    <a:p>
                      <a:pPr marL="0" lvl="0" indent="0" algn="ctr" rtl="0">
                        <a:spcBef>
                          <a:spcPts val="0"/>
                        </a:spcBef>
                        <a:spcAft>
                          <a:spcPts val="0"/>
                        </a:spcAft>
                        <a:buNone/>
                      </a:pPr>
                      <a:r>
                        <a:rPr lang="fr" sz="2000" b="1">
                          <a:latin typeface="Roboto Condensed"/>
                          <a:ea typeface="Roboto Condensed"/>
                          <a:cs typeface="Roboto Condensed"/>
                          <a:sym typeface="Roboto Condensed"/>
                        </a:rPr>
                        <a:t>3ème</a:t>
                      </a:r>
                      <a:endParaRPr sz="2000" b="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r>
              <a:tr h="381000">
                <a:tc vMerge="1">
                  <a:txBody>
                    <a:bodyPr/>
                    <a:lstStyle/>
                    <a:p>
                      <a:endParaRPr lang="fr-FR"/>
                    </a:p>
                  </a:txBody>
                  <a:tcPr/>
                </a:tc>
                <a:tc>
                  <a:txBody>
                    <a:bodyPr/>
                    <a:lstStyle/>
                    <a:p>
                      <a:pPr marL="0" lvl="0" indent="0" algn="ctr" rtl="0">
                        <a:spcBef>
                          <a:spcPts val="0"/>
                        </a:spcBef>
                        <a:spcAft>
                          <a:spcPts val="0"/>
                        </a:spcAft>
                        <a:buNone/>
                      </a:pPr>
                      <a:r>
                        <a:rPr lang="fr" sz="1500">
                          <a:latin typeface="Roboto Condensed"/>
                          <a:ea typeface="Roboto Condensed"/>
                          <a:cs typeface="Roboto Condensed"/>
                          <a:sym typeface="Roboto Condensed"/>
                        </a:rPr>
                        <a:t>Comment communiquer avec internet (INTERconnecting NETwork)?</a:t>
                      </a:r>
                      <a:endParaRPr sz="1500">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vMerge="1">
                  <a:txBody>
                    <a:bodyPr/>
                    <a:lstStyle/>
                    <a:p>
                      <a:endParaRPr lang="fr-FR"/>
                    </a:p>
                  </a:txBody>
                  <a:tcPr/>
                </a:tc>
              </a:tr>
            </a:tbl>
          </a:graphicData>
        </a:graphic>
      </p:graphicFrame>
      <p:pic>
        <p:nvPicPr>
          <p:cNvPr id="275" name="Google Shape;275;p25"/>
          <p:cNvPicPr preferRelativeResize="0"/>
          <p:nvPr/>
        </p:nvPicPr>
        <p:blipFill>
          <a:blip r:embed="rId3">
            <a:alphaModFix amt="13000"/>
          </a:blip>
          <a:stretch>
            <a:fillRect/>
          </a:stretch>
        </p:blipFill>
        <p:spPr>
          <a:xfrm>
            <a:off x="100500" y="1005400"/>
            <a:ext cx="8955974" cy="4012975"/>
          </a:xfrm>
          <a:prstGeom prst="rect">
            <a:avLst/>
          </a:prstGeom>
          <a:noFill/>
          <a:ln w="9525" cap="flat" cmpd="sng">
            <a:solidFill>
              <a:schemeClr val="dk2"/>
            </a:solidFill>
            <a:prstDash val="solid"/>
            <a:round/>
            <a:headEnd type="none" w="sm" len="sm"/>
            <a:tailEnd type="none" w="sm" len="sm"/>
          </a:ln>
        </p:spPr>
      </p:pic>
      <p:sp>
        <p:nvSpPr>
          <p:cNvPr id="276" name="Google Shape;276;p25"/>
          <p:cNvSpPr txBox="1"/>
          <p:nvPr/>
        </p:nvSpPr>
        <p:spPr>
          <a:xfrm>
            <a:off x="247050" y="1076550"/>
            <a:ext cx="5525400" cy="511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fr" sz="1100" i="1" u="sng">
                <a:solidFill>
                  <a:srgbClr val="434343"/>
                </a:solidFill>
                <a:latin typeface="Roboto Condensed"/>
                <a:ea typeface="Roboto Condensed"/>
                <a:cs typeface="Roboto Condensed"/>
                <a:sym typeface="Roboto Condensed"/>
              </a:rPr>
              <a:t>Objectif</a:t>
            </a:r>
            <a:r>
              <a:rPr lang="fr" sz="1100" i="1">
                <a:solidFill>
                  <a:srgbClr val="434343"/>
                </a:solidFill>
                <a:latin typeface="Roboto Condensed"/>
                <a:ea typeface="Roboto Condensed"/>
                <a:cs typeface="Roboto Condensed"/>
                <a:sym typeface="Roboto Condensed"/>
              </a:rPr>
              <a:t>: établir une communication entre un terminal d’un réseau local et un site internet.</a:t>
            </a:r>
            <a:endParaRPr sz="1100" i="1">
              <a:solidFill>
                <a:srgbClr val="434343"/>
              </a:solidFill>
              <a:latin typeface="Roboto Condensed"/>
              <a:ea typeface="Roboto Condensed"/>
              <a:cs typeface="Roboto Condensed"/>
              <a:sym typeface="Roboto Condensed"/>
            </a:endParaRPr>
          </a:p>
        </p:txBody>
      </p:sp>
      <p:cxnSp>
        <p:nvCxnSpPr>
          <p:cNvPr id="277" name="Google Shape;277;p25"/>
          <p:cNvCxnSpPr/>
          <p:nvPr/>
        </p:nvCxnSpPr>
        <p:spPr>
          <a:xfrm>
            <a:off x="320700" y="1586125"/>
            <a:ext cx="5417100" cy="0"/>
          </a:xfrm>
          <a:prstGeom prst="straightConnector1">
            <a:avLst/>
          </a:prstGeom>
          <a:noFill/>
          <a:ln w="9525" cap="flat" cmpd="sng">
            <a:solidFill>
              <a:schemeClr val="dk2"/>
            </a:solidFill>
            <a:prstDash val="solid"/>
            <a:round/>
            <a:headEnd type="none" w="med" len="med"/>
            <a:tailEnd type="none" w="med" len="med"/>
          </a:ln>
        </p:spPr>
      </p:cxnSp>
      <p:sp>
        <p:nvSpPr>
          <p:cNvPr id="278" name="Google Shape;278;p25"/>
          <p:cNvSpPr/>
          <p:nvPr/>
        </p:nvSpPr>
        <p:spPr>
          <a:xfrm>
            <a:off x="5860250" y="1148438"/>
            <a:ext cx="3059400" cy="3726900"/>
          </a:xfrm>
          <a:prstGeom prst="roundRect">
            <a:avLst>
              <a:gd name="adj" fmla="val 6225"/>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5"/>
          <p:cNvSpPr/>
          <p:nvPr/>
        </p:nvSpPr>
        <p:spPr>
          <a:xfrm>
            <a:off x="7313350" y="2732675"/>
            <a:ext cx="1523556" cy="2086344"/>
          </a:xfrm>
          <a:prstGeom prst="cloud">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5"/>
          <p:cNvSpPr/>
          <p:nvPr/>
        </p:nvSpPr>
        <p:spPr>
          <a:xfrm>
            <a:off x="6977175" y="3919183"/>
            <a:ext cx="580700" cy="527250"/>
          </a:xfrm>
          <a:custGeom>
            <a:avLst/>
            <a:gdLst/>
            <a:ahLst/>
            <a:cxnLst/>
            <a:rect l="l" t="t" r="r" b="b"/>
            <a:pathLst>
              <a:path w="23228" h="21090" extrusionOk="0">
                <a:moveTo>
                  <a:pt x="0" y="3405"/>
                </a:moveTo>
                <a:cubicBezTo>
                  <a:pt x="925" y="3347"/>
                  <a:pt x="3698" y="3463"/>
                  <a:pt x="5547" y="3058"/>
                </a:cubicBezTo>
                <a:cubicBezTo>
                  <a:pt x="7396" y="2654"/>
                  <a:pt x="10311" y="-1971"/>
                  <a:pt x="11094" y="978"/>
                </a:cubicBezTo>
                <a:cubicBezTo>
                  <a:pt x="11877" y="3927"/>
                  <a:pt x="8223" y="18673"/>
                  <a:pt x="10245" y="20753"/>
                </a:cubicBezTo>
                <a:cubicBezTo>
                  <a:pt x="12267" y="22833"/>
                  <a:pt x="21064" y="14675"/>
                  <a:pt x="23228" y="13459"/>
                </a:cubicBezTo>
              </a:path>
            </a:pathLst>
          </a:custGeom>
          <a:noFill/>
          <a:ln w="28575" cap="flat" cmpd="sng">
            <a:solidFill>
              <a:srgbClr val="351C75"/>
            </a:solidFill>
            <a:prstDash val="solid"/>
            <a:round/>
            <a:headEnd type="none" w="med" len="med"/>
            <a:tailEnd type="none" w="med" len="med"/>
          </a:ln>
        </p:spPr>
      </p:sp>
      <p:sp>
        <p:nvSpPr>
          <p:cNvPr id="281" name="Google Shape;281;p25"/>
          <p:cNvSpPr/>
          <p:nvPr/>
        </p:nvSpPr>
        <p:spPr>
          <a:xfrm>
            <a:off x="7488282" y="2036825"/>
            <a:ext cx="971000" cy="892725"/>
          </a:xfrm>
          <a:custGeom>
            <a:avLst/>
            <a:gdLst/>
            <a:ahLst/>
            <a:cxnLst/>
            <a:rect l="l" t="t" r="r" b="b"/>
            <a:pathLst>
              <a:path w="38840" h="35709" extrusionOk="0">
                <a:moveTo>
                  <a:pt x="6251" y="0"/>
                </a:moveTo>
                <a:cubicBezTo>
                  <a:pt x="5211" y="1271"/>
                  <a:pt x="127" y="4622"/>
                  <a:pt x="11" y="7627"/>
                </a:cubicBezTo>
                <a:cubicBezTo>
                  <a:pt x="-104" y="10632"/>
                  <a:pt x="647" y="14908"/>
                  <a:pt x="5558" y="18028"/>
                </a:cubicBezTo>
                <a:cubicBezTo>
                  <a:pt x="10470" y="21148"/>
                  <a:pt x="23933" y="23401"/>
                  <a:pt x="29480" y="26348"/>
                </a:cubicBezTo>
                <a:cubicBezTo>
                  <a:pt x="35027" y="29295"/>
                  <a:pt x="37280" y="34149"/>
                  <a:pt x="38840" y="35709"/>
                </a:cubicBezTo>
              </a:path>
            </a:pathLst>
          </a:custGeom>
          <a:noFill/>
          <a:ln w="28575" cap="flat" cmpd="sng">
            <a:solidFill>
              <a:srgbClr val="351C75"/>
            </a:solidFill>
            <a:prstDash val="solid"/>
            <a:round/>
            <a:headEnd type="none" w="med" len="med"/>
            <a:tailEnd type="none" w="med" len="med"/>
          </a:ln>
        </p:spPr>
      </p:sp>
      <p:sp>
        <p:nvSpPr>
          <p:cNvPr id="282" name="Google Shape;282;p25"/>
          <p:cNvSpPr/>
          <p:nvPr/>
        </p:nvSpPr>
        <p:spPr>
          <a:xfrm>
            <a:off x="8191525" y="3752159"/>
            <a:ext cx="484434" cy="416826"/>
          </a:xfrm>
          <a:prstGeom prst="flowChartTerminator">
            <a:avLst/>
          </a:prstGeom>
          <a:solidFill>
            <a:srgbClr val="FFE599"/>
          </a:solidFill>
          <a:ln w="9525" cap="flat" cmpd="sng">
            <a:solidFill>
              <a:schemeClr val="dk2"/>
            </a:solidFill>
            <a:prstDash val="solid"/>
            <a:round/>
            <a:headEnd type="none" w="sm" len="sm"/>
            <a:tailEnd type="none" w="sm" len="sm"/>
          </a:ln>
        </p:spPr>
        <p:txBody>
          <a:bodyPr spcFirstLastPara="1" wrap="square" lIns="18000" tIns="18000" rIns="18000" bIns="18000" anchor="t" anchorCtr="0">
            <a:noAutofit/>
          </a:bodyPr>
          <a:lstStyle/>
          <a:p>
            <a:pPr marL="0" lvl="0" indent="0" algn="ctr" rtl="0">
              <a:spcBef>
                <a:spcPts val="0"/>
              </a:spcBef>
              <a:spcAft>
                <a:spcPts val="0"/>
              </a:spcAft>
              <a:buNone/>
            </a:pPr>
            <a:r>
              <a:rPr lang="fr" sz="600" b="1"/>
              <a:t>FAI 3</a:t>
            </a:r>
            <a:endParaRPr sz="600" b="1"/>
          </a:p>
        </p:txBody>
      </p:sp>
      <p:cxnSp>
        <p:nvCxnSpPr>
          <p:cNvPr id="283" name="Google Shape;283;p25"/>
          <p:cNvCxnSpPr>
            <a:stCxn id="284" idx="0"/>
            <a:endCxn id="285" idx="1"/>
          </p:cNvCxnSpPr>
          <p:nvPr/>
        </p:nvCxnSpPr>
        <p:spPr>
          <a:xfrm rot="10800000" flipH="1">
            <a:off x="7803475" y="3148825"/>
            <a:ext cx="439500" cy="158400"/>
          </a:xfrm>
          <a:prstGeom prst="straightConnector1">
            <a:avLst/>
          </a:prstGeom>
          <a:noFill/>
          <a:ln w="9525" cap="flat" cmpd="sng">
            <a:solidFill>
              <a:srgbClr val="000000"/>
            </a:solidFill>
            <a:prstDash val="dash"/>
            <a:round/>
            <a:headEnd type="none" w="med" len="med"/>
            <a:tailEnd type="none" w="med" len="med"/>
          </a:ln>
        </p:spPr>
      </p:cxnSp>
      <p:cxnSp>
        <p:nvCxnSpPr>
          <p:cNvPr id="286" name="Google Shape;286;p25"/>
          <p:cNvCxnSpPr>
            <a:stCxn id="284" idx="2"/>
            <a:endCxn id="287" idx="0"/>
          </p:cNvCxnSpPr>
          <p:nvPr/>
        </p:nvCxnSpPr>
        <p:spPr>
          <a:xfrm flipH="1">
            <a:off x="7768675" y="3762607"/>
            <a:ext cx="34800" cy="282000"/>
          </a:xfrm>
          <a:prstGeom prst="straightConnector1">
            <a:avLst/>
          </a:prstGeom>
          <a:noFill/>
          <a:ln w="9525" cap="flat" cmpd="sng">
            <a:solidFill>
              <a:srgbClr val="000000"/>
            </a:solidFill>
            <a:prstDash val="dash"/>
            <a:round/>
            <a:headEnd type="none" w="med" len="med"/>
            <a:tailEnd type="none" w="med" len="med"/>
          </a:ln>
        </p:spPr>
      </p:cxnSp>
      <p:cxnSp>
        <p:nvCxnSpPr>
          <p:cNvPr id="288" name="Google Shape;288;p25"/>
          <p:cNvCxnSpPr>
            <a:stCxn id="284" idx="3"/>
            <a:endCxn id="282" idx="0"/>
          </p:cNvCxnSpPr>
          <p:nvPr/>
        </p:nvCxnSpPr>
        <p:spPr>
          <a:xfrm>
            <a:off x="8018125" y="3534916"/>
            <a:ext cx="415500" cy="217200"/>
          </a:xfrm>
          <a:prstGeom prst="straightConnector1">
            <a:avLst/>
          </a:prstGeom>
          <a:noFill/>
          <a:ln w="9525" cap="flat" cmpd="sng">
            <a:solidFill>
              <a:srgbClr val="000000"/>
            </a:solidFill>
            <a:prstDash val="dash"/>
            <a:round/>
            <a:headEnd type="none" w="med" len="med"/>
            <a:tailEnd type="none" w="med" len="med"/>
          </a:ln>
        </p:spPr>
      </p:cxnSp>
      <p:cxnSp>
        <p:nvCxnSpPr>
          <p:cNvPr id="289" name="Google Shape;289;p25"/>
          <p:cNvCxnSpPr>
            <a:stCxn id="282" idx="0"/>
            <a:endCxn id="285" idx="2"/>
          </p:cNvCxnSpPr>
          <p:nvPr/>
        </p:nvCxnSpPr>
        <p:spPr>
          <a:xfrm rot="10800000" flipH="1">
            <a:off x="8433742" y="3376559"/>
            <a:ext cx="24000" cy="375600"/>
          </a:xfrm>
          <a:prstGeom prst="straightConnector1">
            <a:avLst/>
          </a:prstGeom>
          <a:noFill/>
          <a:ln w="9525" cap="flat" cmpd="sng">
            <a:solidFill>
              <a:srgbClr val="000000"/>
            </a:solidFill>
            <a:prstDash val="dash"/>
            <a:round/>
            <a:headEnd type="none" w="med" len="med"/>
            <a:tailEnd type="none" w="med" len="med"/>
          </a:ln>
        </p:spPr>
      </p:cxnSp>
      <p:cxnSp>
        <p:nvCxnSpPr>
          <p:cNvPr id="290" name="Google Shape;290;p25"/>
          <p:cNvCxnSpPr>
            <a:stCxn id="287" idx="3"/>
            <a:endCxn id="282" idx="1"/>
          </p:cNvCxnSpPr>
          <p:nvPr/>
        </p:nvCxnSpPr>
        <p:spPr>
          <a:xfrm rot="10800000" flipH="1">
            <a:off x="7983475" y="3960589"/>
            <a:ext cx="208200" cy="292500"/>
          </a:xfrm>
          <a:prstGeom prst="straightConnector1">
            <a:avLst/>
          </a:prstGeom>
          <a:noFill/>
          <a:ln w="9525" cap="flat" cmpd="sng">
            <a:solidFill>
              <a:srgbClr val="000000"/>
            </a:solidFill>
            <a:prstDash val="dash"/>
            <a:round/>
            <a:headEnd type="none" w="med" len="med"/>
            <a:tailEnd type="none" w="med" len="med"/>
          </a:ln>
        </p:spPr>
      </p:cxnSp>
      <p:cxnSp>
        <p:nvCxnSpPr>
          <p:cNvPr id="291" name="Google Shape;291;p25"/>
          <p:cNvCxnSpPr>
            <a:stCxn id="282" idx="1"/>
            <a:endCxn id="284" idx="2"/>
          </p:cNvCxnSpPr>
          <p:nvPr/>
        </p:nvCxnSpPr>
        <p:spPr>
          <a:xfrm rot="10800000">
            <a:off x="7803625" y="3762572"/>
            <a:ext cx="387900" cy="198000"/>
          </a:xfrm>
          <a:prstGeom prst="straightConnector1">
            <a:avLst/>
          </a:prstGeom>
          <a:noFill/>
          <a:ln w="9525" cap="flat" cmpd="sng">
            <a:solidFill>
              <a:srgbClr val="000000"/>
            </a:solidFill>
            <a:prstDash val="dash"/>
            <a:round/>
            <a:headEnd type="none" w="med" len="med"/>
            <a:tailEnd type="none" w="med" len="med"/>
          </a:ln>
        </p:spPr>
      </p:cxnSp>
      <p:cxnSp>
        <p:nvCxnSpPr>
          <p:cNvPr id="292" name="Google Shape;292;p25"/>
          <p:cNvCxnSpPr>
            <a:stCxn id="285" idx="1"/>
            <a:endCxn id="287" idx="0"/>
          </p:cNvCxnSpPr>
          <p:nvPr/>
        </p:nvCxnSpPr>
        <p:spPr>
          <a:xfrm flipH="1">
            <a:off x="7768775" y="3148750"/>
            <a:ext cx="474300" cy="895800"/>
          </a:xfrm>
          <a:prstGeom prst="straightConnector1">
            <a:avLst/>
          </a:prstGeom>
          <a:noFill/>
          <a:ln w="9525" cap="flat" cmpd="sng">
            <a:solidFill>
              <a:srgbClr val="000000"/>
            </a:solidFill>
            <a:prstDash val="dash"/>
            <a:round/>
            <a:headEnd type="none" w="med" len="med"/>
            <a:tailEnd type="none" w="med" len="med"/>
          </a:ln>
        </p:spPr>
      </p:cxnSp>
      <p:sp>
        <p:nvSpPr>
          <p:cNvPr id="293" name="Google Shape;293;p25"/>
          <p:cNvSpPr txBox="1"/>
          <p:nvPr/>
        </p:nvSpPr>
        <p:spPr>
          <a:xfrm>
            <a:off x="7796938" y="4116068"/>
            <a:ext cx="1022700" cy="22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000" b="1">
                <a:solidFill>
                  <a:schemeClr val="dk1"/>
                </a:solidFill>
                <a:latin typeface="Roboto Condensed"/>
                <a:ea typeface="Roboto Condensed"/>
                <a:cs typeface="Roboto Condensed"/>
                <a:sym typeface="Roboto Condensed"/>
              </a:rPr>
              <a:t>INTERNET</a:t>
            </a:r>
            <a:endParaRPr/>
          </a:p>
        </p:txBody>
      </p:sp>
      <p:sp>
        <p:nvSpPr>
          <p:cNvPr id="294" name="Google Shape;294;p25"/>
          <p:cNvSpPr/>
          <p:nvPr/>
        </p:nvSpPr>
        <p:spPr>
          <a:xfrm>
            <a:off x="6968500" y="3232900"/>
            <a:ext cx="635725" cy="416300"/>
          </a:xfrm>
          <a:custGeom>
            <a:avLst/>
            <a:gdLst/>
            <a:ahLst/>
            <a:cxnLst/>
            <a:rect l="l" t="t" r="r" b="b"/>
            <a:pathLst>
              <a:path w="25429" h="16652" extrusionOk="0">
                <a:moveTo>
                  <a:pt x="0" y="0"/>
                </a:moveTo>
                <a:cubicBezTo>
                  <a:pt x="1329" y="462"/>
                  <a:pt x="6818" y="521"/>
                  <a:pt x="7974" y="2774"/>
                </a:cubicBezTo>
                <a:cubicBezTo>
                  <a:pt x="9130" y="5028"/>
                  <a:pt x="6356" y="11210"/>
                  <a:pt x="6934" y="13521"/>
                </a:cubicBezTo>
                <a:cubicBezTo>
                  <a:pt x="7512" y="15832"/>
                  <a:pt x="8359" y="16763"/>
                  <a:pt x="11441" y="16641"/>
                </a:cubicBezTo>
                <a:cubicBezTo>
                  <a:pt x="14524" y="16519"/>
                  <a:pt x="23098" y="13432"/>
                  <a:pt x="25429" y="12790"/>
                </a:cubicBezTo>
              </a:path>
            </a:pathLst>
          </a:custGeom>
          <a:noFill/>
          <a:ln w="28575" cap="flat" cmpd="sng">
            <a:solidFill>
              <a:srgbClr val="351C75"/>
            </a:solidFill>
            <a:prstDash val="solid"/>
            <a:round/>
            <a:headEnd type="none" w="med" len="med"/>
            <a:tailEnd type="none" w="med" len="med"/>
          </a:ln>
        </p:spPr>
      </p:sp>
      <p:sp>
        <p:nvSpPr>
          <p:cNvPr id="284" name="Google Shape;284;p25"/>
          <p:cNvSpPr/>
          <p:nvPr/>
        </p:nvSpPr>
        <p:spPr>
          <a:xfrm>
            <a:off x="7588825" y="3307225"/>
            <a:ext cx="429300" cy="455382"/>
          </a:xfrm>
          <a:prstGeom prst="flowChartTerminator">
            <a:avLst/>
          </a:prstGeom>
          <a:solidFill>
            <a:srgbClr val="FF9900"/>
          </a:solidFill>
          <a:ln w="9525" cap="flat" cmpd="sng">
            <a:solidFill>
              <a:schemeClr val="dk2"/>
            </a:solidFill>
            <a:prstDash val="solid"/>
            <a:round/>
            <a:headEnd type="none" w="sm" len="sm"/>
            <a:tailEnd type="none" w="sm" len="sm"/>
          </a:ln>
        </p:spPr>
        <p:txBody>
          <a:bodyPr spcFirstLastPara="1" wrap="square" lIns="18000" tIns="18000" rIns="18000" bIns="18000" anchor="t" anchorCtr="0">
            <a:noAutofit/>
          </a:bodyPr>
          <a:lstStyle/>
          <a:p>
            <a:pPr marL="0" lvl="0" indent="0" algn="ctr" rtl="0">
              <a:spcBef>
                <a:spcPts val="0"/>
              </a:spcBef>
              <a:spcAft>
                <a:spcPts val="0"/>
              </a:spcAft>
              <a:buNone/>
            </a:pPr>
            <a:r>
              <a:rPr lang="fr" sz="600" b="1"/>
              <a:t>FAI 1</a:t>
            </a:r>
            <a:endParaRPr sz="600" b="1"/>
          </a:p>
        </p:txBody>
      </p:sp>
      <p:sp>
        <p:nvSpPr>
          <p:cNvPr id="285" name="Google Shape;285;p25"/>
          <p:cNvSpPr/>
          <p:nvPr/>
        </p:nvSpPr>
        <p:spPr>
          <a:xfrm>
            <a:off x="8243075" y="2921059"/>
            <a:ext cx="429300" cy="455382"/>
          </a:xfrm>
          <a:prstGeom prst="flowChartTerminator">
            <a:avLst/>
          </a:prstGeom>
          <a:solidFill>
            <a:srgbClr val="FF0000"/>
          </a:solidFill>
          <a:ln w="9525" cap="flat" cmpd="sng">
            <a:solidFill>
              <a:schemeClr val="dk2"/>
            </a:solidFill>
            <a:prstDash val="solid"/>
            <a:round/>
            <a:headEnd type="none" w="sm" len="sm"/>
            <a:tailEnd type="none" w="sm" len="sm"/>
          </a:ln>
        </p:spPr>
        <p:txBody>
          <a:bodyPr spcFirstLastPara="1" wrap="square" lIns="18000" tIns="18000" rIns="18000" bIns="18000" anchor="t" anchorCtr="0">
            <a:noAutofit/>
          </a:bodyPr>
          <a:lstStyle/>
          <a:p>
            <a:pPr marL="0" lvl="0" indent="0" algn="ctr" rtl="0">
              <a:spcBef>
                <a:spcPts val="0"/>
              </a:spcBef>
              <a:spcAft>
                <a:spcPts val="0"/>
              </a:spcAft>
              <a:buNone/>
            </a:pPr>
            <a:r>
              <a:rPr lang="fr" sz="600" b="1"/>
              <a:t>FAI 2</a:t>
            </a:r>
            <a:endParaRPr sz="600" b="1"/>
          </a:p>
        </p:txBody>
      </p:sp>
      <p:sp>
        <p:nvSpPr>
          <p:cNvPr id="287" name="Google Shape;287;p25"/>
          <p:cNvSpPr/>
          <p:nvPr/>
        </p:nvSpPr>
        <p:spPr>
          <a:xfrm>
            <a:off x="7554175" y="4044676"/>
            <a:ext cx="429300" cy="416826"/>
          </a:xfrm>
          <a:prstGeom prst="flowChartTerminator">
            <a:avLst/>
          </a:prstGeom>
          <a:solidFill>
            <a:srgbClr val="93C47D"/>
          </a:solidFill>
          <a:ln w="9525" cap="flat" cmpd="sng">
            <a:solidFill>
              <a:schemeClr val="dk2"/>
            </a:solidFill>
            <a:prstDash val="solid"/>
            <a:round/>
            <a:headEnd type="none" w="sm" len="sm"/>
            <a:tailEnd type="none" w="sm" len="sm"/>
          </a:ln>
        </p:spPr>
        <p:txBody>
          <a:bodyPr spcFirstLastPara="1" wrap="square" lIns="18000" tIns="18000" rIns="18000" bIns="18000" anchor="t" anchorCtr="0">
            <a:noAutofit/>
          </a:bodyPr>
          <a:lstStyle/>
          <a:p>
            <a:pPr marL="0" lvl="0" indent="0" algn="ctr" rtl="0">
              <a:spcBef>
                <a:spcPts val="0"/>
              </a:spcBef>
              <a:spcAft>
                <a:spcPts val="0"/>
              </a:spcAft>
              <a:buNone/>
            </a:pPr>
            <a:r>
              <a:rPr lang="fr" sz="600" b="1"/>
              <a:t>FAI 4</a:t>
            </a:r>
            <a:endParaRPr sz="600" b="1"/>
          </a:p>
        </p:txBody>
      </p:sp>
      <p:grpSp>
        <p:nvGrpSpPr>
          <p:cNvPr id="295" name="Google Shape;295;p25"/>
          <p:cNvGrpSpPr/>
          <p:nvPr/>
        </p:nvGrpSpPr>
        <p:grpSpPr>
          <a:xfrm>
            <a:off x="7664637" y="3140944"/>
            <a:ext cx="902553" cy="1298949"/>
            <a:chOff x="7664637" y="3140944"/>
            <a:chExt cx="902553" cy="1298949"/>
          </a:xfrm>
        </p:grpSpPr>
        <p:grpSp>
          <p:nvGrpSpPr>
            <p:cNvPr id="296" name="Google Shape;296;p25"/>
            <p:cNvGrpSpPr/>
            <p:nvPr/>
          </p:nvGrpSpPr>
          <p:grpSpPr>
            <a:xfrm>
              <a:off x="8312300" y="3917807"/>
              <a:ext cx="242878" cy="228299"/>
              <a:chOff x="4267137" y="3661707"/>
              <a:chExt cx="242878" cy="228299"/>
            </a:xfrm>
          </p:grpSpPr>
          <p:pic>
            <p:nvPicPr>
              <p:cNvPr id="297" name="Google Shape;297;p25"/>
              <p:cNvPicPr preferRelativeResize="0"/>
              <p:nvPr/>
            </p:nvPicPr>
            <p:blipFill>
              <a:blip r:embed="rId4">
                <a:alphaModFix/>
              </a:blip>
              <a:stretch>
                <a:fillRect/>
              </a:stretch>
            </p:blipFill>
            <p:spPr>
              <a:xfrm>
                <a:off x="4267137" y="3661707"/>
                <a:ext cx="242878" cy="228299"/>
              </a:xfrm>
              <a:prstGeom prst="rect">
                <a:avLst/>
              </a:prstGeom>
              <a:noFill/>
              <a:ln>
                <a:noFill/>
              </a:ln>
            </p:spPr>
          </p:pic>
          <p:sp>
            <p:nvSpPr>
              <p:cNvPr id="298" name="Google Shape;298;p25"/>
              <p:cNvSpPr txBox="1"/>
              <p:nvPr/>
            </p:nvSpPr>
            <p:spPr>
              <a:xfrm>
                <a:off x="4284625" y="3722700"/>
                <a:ext cx="207900" cy="156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r" sz="600" b="1"/>
                  <a:t>DNS</a:t>
                </a:r>
                <a:endParaRPr sz="600" b="1"/>
              </a:p>
            </p:txBody>
          </p:sp>
        </p:grpSp>
        <p:grpSp>
          <p:nvGrpSpPr>
            <p:cNvPr id="299" name="Google Shape;299;p25"/>
            <p:cNvGrpSpPr/>
            <p:nvPr/>
          </p:nvGrpSpPr>
          <p:grpSpPr>
            <a:xfrm>
              <a:off x="8324312" y="3140944"/>
              <a:ext cx="242878" cy="228299"/>
              <a:chOff x="4267137" y="3661707"/>
              <a:chExt cx="242878" cy="228299"/>
            </a:xfrm>
          </p:grpSpPr>
          <p:pic>
            <p:nvPicPr>
              <p:cNvPr id="300" name="Google Shape;300;p25"/>
              <p:cNvPicPr preferRelativeResize="0"/>
              <p:nvPr/>
            </p:nvPicPr>
            <p:blipFill>
              <a:blip r:embed="rId4">
                <a:alphaModFix/>
              </a:blip>
              <a:stretch>
                <a:fillRect/>
              </a:stretch>
            </p:blipFill>
            <p:spPr>
              <a:xfrm>
                <a:off x="4267137" y="3661707"/>
                <a:ext cx="242878" cy="228299"/>
              </a:xfrm>
              <a:prstGeom prst="rect">
                <a:avLst/>
              </a:prstGeom>
              <a:noFill/>
              <a:ln>
                <a:noFill/>
              </a:ln>
            </p:spPr>
          </p:pic>
          <p:sp>
            <p:nvSpPr>
              <p:cNvPr id="301" name="Google Shape;301;p25"/>
              <p:cNvSpPr txBox="1"/>
              <p:nvPr/>
            </p:nvSpPr>
            <p:spPr>
              <a:xfrm>
                <a:off x="4284625" y="3722700"/>
                <a:ext cx="207900" cy="156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r" sz="600" b="1"/>
                  <a:t>DNS</a:t>
                </a:r>
                <a:endParaRPr sz="600" b="1"/>
              </a:p>
            </p:txBody>
          </p:sp>
        </p:grpSp>
        <p:grpSp>
          <p:nvGrpSpPr>
            <p:cNvPr id="302" name="Google Shape;302;p25"/>
            <p:cNvGrpSpPr/>
            <p:nvPr/>
          </p:nvGrpSpPr>
          <p:grpSpPr>
            <a:xfrm>
              <a:off x="7664637" y="4211594"/>
              <a:ext cx="242878" cy="228299"/>
              <a:chOff x="4267137" y="3661707"/>
              <a:chExt cx="242878" cy="228299"/>
            </a:xfrm>
          </p:grpSpPr>
          <p:pic>
            <p:nvPicPr>
              <p:cNvPr id="303" name="Google Shape;303;p25"/>
              <p:cNvPicPr preferRelativeResize="0"/>
              <p:nvPr/>
            </p:nvPicPr>
            <p:blipFill>
              <a:blip r:embed="rId4">
                <a:alphaModFix/>
              </a:blip>
              <a:stretch>
                <a:fillRect/>
              </a:stretch>
            </p:blipFill>
            <p:spPr>
              <a:xfrm>
                <a:off x="4267137" y="3661707"/>
                <a:ext cx="242878" cy="228299"/>
              </a:xfrm>
              <a:prstGeom prst="rect">
                <a:avLst/>
              </a:prstGeom>
              <a:noFill/>
              <a:ln>
                <a:noFill/>
              </a:ln>
            </p:spPr>
          </p:pic>
          <p:sp>
            <p:nvSpPr>
              <p:cNvPr id="304" name="Google Shape;304;p25"/>
              <p:cNvSpPr txBox="1"/>
              <p:nvPr/>
            </p:nvSpPr>
            <p:spPr>
              <a:xfrm>
                <a:off x="4284625" y="3722700"/>
                <a:ext cx="207900" cy="156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r" sz="600" b="1"/>
                  <a:t>DNS</a:t>
                </a:r>
                <a:endParaRPr sz="600" b="1"/>
              </a:p>
            </p:txBody>
          </p:sp>
        </p:grpSp>
        <p:grpSp>
          <p:nvGrpSpPr>
            <p:cNvPr id="305" name="Google Shape;305;p25"/>
            <p:cNvGrpSpPr/>
            <p:nvPr/>
          </p:nvGrpSpPr>
          <p:grpSpPr>
            <a:xfrm>
              <a:off x="7682037" y="3493307"/>
              <a:ext cx="242878" cy="228299"/>
              <a:chOff x="4267137" y="3661707"/>
              <a:chExt cx="242878" cy="228299"/>
            </a:xfrm>
          </p:grpSpPr>
          <p:pic>
            <p:nvPicPr>
              <p:cNvPr id="306" name="Google Shape;306;p25"/>
              <p:cNvPicPr preferRelativeResize="0"/>
              <p:nvPr/>
            </p:nvPicPr>
            <p:blipFill>
              <a:blip r:embed="rId4">
                <a:alphaModFix/>
              </a:blip>
              <a:stretch>
                <a:fillRect/>
              </a:stretch>
            </p:blipFill>
            <p:spPr>
              <a:xfrm>
                <a:off x="4267137" y="3661707"/>
                <a:ext cx="242878" cy="228299"/>
              </a:xfrm>
              <a:prstGeom prst="rect">
                <a:avLst/>
              </a:prstGeom>
              <a:noFill/>
              <a:ln>
                <a:noFill/>
              </a:ln>
            </p:spPr>
          </p:pic>
          <p:sp>
            <p:nvSpPr>
              <p:cNvPr id="307" name="Google Shape;307;p25"/>
              <p:cNvSpPr txBox="1"/>
              <p:nvPr/>
            </p:nvSpPr>
            <p:spPr>
              <a:xfrm>
                <a:off x="4284625" y="3722700"/>
                <a:ext cx="207900" cy="156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r" sz="600" b="1"/>
                  <a:t>DNS</a:t>
                </a:r>
                <a:endParaRPr sz="600" b="1"/>
              </a:p>
            </p:txBody>
          </p:sp>
        </p:grpSp>
      </p:grpSp>
      <p:grpSp>
        <p:nvGrpSpPr>
          <p:cNvPr id="308" name="Google Shape;308;p25"/>
          <p:cNvGrpSpPr/>
          <p:nvPr/>
        </p:nvGrpSpPr>
        <p:grpSpPr>
          <a:xfrm>
            <a:off x="5989402" y="1258300"/>
            <a:ext cx="1022695" cy="1503793"/>
            <a:chOff x="6027685" y="1330222"/>
            <a:chExt cx="1442650" cy="1864361"/>
          </a:xfrm>
        </p:grpSpPr>
        <p:grpSp>
          <p:nvGrpSpPr>
            <p:cNvPr id="309" name="Google Shape;309;p25"/>
            <p:cNvGrpSpPr/>
            <p:nvPr/>
          </p:nvGrpSpPr>
          <p:grpSpPr>
            <a:xfrm>
              <a:off x="6027685" y="1330222"/>
              <a:ext cx="1442650" cy="1864361"/>
              <a:chOff x="6027685" y="1330222"/>
              <a:chExt cx="1442650" cy="1864361"/>
            </a:xfrm>
          </p:grpSpPr>
          <p:sp>
            <p:nvSpPr>
              <p:cNvPr id="310" name="Google Shape;310;p25"/>
              <p:cNvSpPr/>
              <p:nvPr/>
            </p:nvSpPr>
            <p:spPr>
              <a:xfrm>
                <a:off x="6027685" y="1376358"/>
                <a:ext cx="1442650" cy="1818225"/>
              </a:xfrm>
              <a:custGeom>
                <a:avLst/>
                <a:gdLst/>
                <a:ahLst/>
                <a:cxnLst/>
                <a:rect l="l" t="t" r="r" b="b"/>
                <a:pathLst>
                  <a:path w="57706" h="72729" extrusionOk="0">
                    <a:moveTo>
                      <a:pt x="16860" y="702"/>
                    </a:moveTo>
                    <a:cubicBezTo>
                      <a:pt x="10620" y="3187"/>
                      <a:pt x="6171" y="8157"/>
                      <a:pt x="3686" y="19424"/>
                    </a:cubicBezTo>
                    <a:cubicBezTo>
                      <a:pt x="1201" y="30692"/>
                      <a:pt x="-2208" y="59987"/>
                      <a:pt x="1952" y="68307"/>
                    </a:cubicBezTo>
                    <a:cubicBezTo>
                      <a:pt x="6112" y="76628"/>
                      <a:pt x="19691" y="69058"/>
                      <a:pt x="28647" y="69347"/>
                    </a:cubicBezTo>
                    <a:cubicBezTo>
                      <a:pt x="37603" y="69636"/>
                      <a:pt x="51240" y="76339"/>
                      <a:pt x="55689" y="70041"/>
                    </a:cubicBezTo>
                    <a:cubicBezTo>
                      <a:pt x="60138" y="63743"/>
                      <a:pt x="55921" y="41612"/>
                      <a:pt x="55343" y="31558"/>
                    </a:cubicBezTo>
                    <a:cubicBezTo>
                      <a:pt x="54765" y="21504"/>
                      <a:pt x="54591" y="14223"/>
                      <a:pt x="52222" y="9716"/>
                    </a:cubicBezTo>
                    <a:cubicBezTo>
                      <a:pt x="49853" y="5209"/>
                      <a:pt x="47022" y="6018"/>
                      <a:pt x="41128" y="4516"/>
                    </a:cubicBezTo>
                    <a:cubicBezTo>
                      <a:pt x="35234" y="3014"/>
                      <a:pt x="23100" y="-1783"/>
                      <a:pt x="16860" y="702"/>
                    </a:cubicBezTo>
                    <a:close/>
                  </a:path>
                </a:pathLst>
              </a:custGeom>
              <a:solidFill>
                <a:srgbClr val="F3F3F3"/>
              </a:solidFill>
              <a:ln w="9525" cap="flat" cmpd="sng">
                <a:solidFill>
                  <a:schemeClr val="dk2"/>
                </a:solidFill>
                <a:prstDash val="solid"/>
                <a:round/>
                <a:headEnd type="none" w="med" len="med"/>
                <a:tailEnd type="none" w="med" len="med"/>
              </a:ln>
            </p:spPr>
          </p:sp>
          <p:grpSp>
            <p:nvGrpSpPr>
              <p:cNvPr id="311" name="Google Shape;311;p25"/>
              <p:cNvGrpSpPr/>
              <p:nvPr/>
            </p:nvGrpSpPr>
            <p:grpSpPr>
              <a:xfrm>
                <a:off x="6186495" y="1595187"/>
                <a:ext cx="1125028" cy="1484555"/>
                <a:chOff x="5999740" y="1243775"/>
                <a:chExt cx="2815385" cy="3241387"/>
              </a:xfrm>
            </p:grpSpPr>
            <p:pic>
              <p:nvPicPr>
                <p:cNvPr id="312" name="Google Shape;312;p25"/>
                <p:cNvPicPr preferRelativeResize="0"/>
                <p:nvPr/>
              </p:nvPicPr>
              <p:blipFill>
                <a:blip r:embed="rId5">
                  <a:alphaModFix/>
                </a:blip>
                <a:stretch>
                  <a:fillRect/>
                </a:stretch>
              </p:blipFill>
              <p:spPr>
                <a:xfrm>
                  <a:off x="6206075" y="1811475"/>
                  <a:ext cx="912924" cy="684700"/>
                </a:xfrm>
                <a:prstGeom prst="rect">
                  <a:avLst/>
                </a:prstGeom>
                <a:noFill/>
                <a:ln>
                  <a:noFill/>
                </a:ln>
              </p:spPr>
            </p:pic>
            <p:pic>
              <p:nvPicPr>
                <p:cNvPr id="313" name="Google Shape;313;p25"/>
                <p:cNvPicPr preferRelativeResize="0"/>
                <p:nvPr/>
              </p:nvPicPr>
              <p:blipFill>
                <a:blip r:embed="rId5">
                  <a:alphaModFix/>
                </a:blip>
                <a:stretch>
                  <a:fillRect/>
                </a:stretch>
              </p:blipFill>
              <p:spPr>
                <a:xfrm>
                  <a:off x="6989275" y="1243775"/>
                  <a:ext cx="912924" cy="684700"/>
                </a:xfrm>
                <a:prstGeom prst="rect">
                  <a:avLst/>
                </a:prstGeom>
                <a:noFill/>
                <a:ln>
                  <a:noFill/>
                </a:ln>
              </p:spPr>
            </p:pic>
            <p:pic>
              <p:nvPicPr>
                <p:cNvPr id="314" name="Google Shape;314;p25"/>
                <p:cNvPicPr preferRelativeResize="0"/>
                <p:nvPr/>
              </p:nvPicPr>
              <p:blipFill>
                <a:blip r:embed="rId6">
                  <a:alphaModFix/>
                </a:blip>
                <a:stretch>
                  <a:fillRect/>
                </a:stretch>
              </p:blipFill>
              <p:spPr>
                <a:xfrm>
                  <a:off x="6574025" y="2695027"/>
                  <a:ext cx="1163275" cy="581650"/>
                </a:xfrm>
                <a:prstGeom prst="rect">
                  <a:avLst/>
                </a:prstGeom>
                <a:noFill/>
                <a:ln>
                  <a:noFill/>
                </a:ln>
              </p:spPr>
            </p:pic>
            <p:pic>
              <p:nvPicPr>
                <p:cNvPr id="315" name="Google Shape;315;p25"/>
                <p:cNvPicPr preferRelativeResize="0"/>
                <p:nvPr/>
              </p:nvPicPr>
              <p:blipFill>
                <a:blip r:embed="rId7">
                  <a:alphaModFix/>
                </a:blip>
                <a:stretch>
                  <a:fillRect/>
                </a:stretch>
              </p:blipFill>
              <p:spPr>
                <a:xfrm>
                  <a:off x="7158600" y="3910389"/>
                  <a:ext cx="574274" cy="425927"/>
                </a:xfrm>
                <a:prstGeom prst="rect">
                  <a:avLst/>
                </a:prstGeom>
                <a:noFill/>
                <a:ln>
                  <a:noFill/>
                </a:ln>
              </p:spPr>
            </p:pic>
            <p:pic>
              <p:nvPicPr>
                <p:cNvPr id="316" name="Google Shape;316;p25"/>
                <p:cNvPicPr preferRelativeResize="0"/>
                <p:nvPr/>
              </p:nvPicPr>
              <p:blipFill>
                <a:blip r:embed="rId8">
                  <a:alphaModFix/>
                </a:blip>
                <a:stretch>
                  <a:fillRect/>
                </a:stretch>
              </p:blipFill>
              <p:spPr>
                <a:xfrm flipH="1">
                  <a:off x="8207914" y="3761563"/>
                  <a:ext cx="574285" cy="723600"/>
                </a:xfrm>
                <a:prstGeom prst="rect">
                  <a:avLst/>
                </a:prstGeom>
                <a:noFill/>
                <a:ln>
                  <a:noFill/>
                </a:ln>
              </p:spPr>
            </p:pic>
            <p:pic>
              <p:nvPicPr>
                <p:cNvPr id="317" name="Google Shape;317;p25"/>
                <p:cNvPicPr preferRelativeResize="0"/>
                <p:nvPr/>
              </p:nvPicPr>
              <p:blipFill>
                <a:blip r:embed="rId5">
                  <a:alphaModFix/>
                </a:blip>
                <a:stretch>
                  <a:fillRect/>
                </a:stretch>
              </p:blipFill>
              <p:spPr>
                <a:xfrm>
                  <a:off x="7902200" y="1634525"/>
                  <a:ext cx="912924" cy="684700"/>
                </a:xfrm>
                <a:prstGeom prst="rect">
                  <a:avLst/>
                </a:prstGeom>
                <a:noFill/>
                <a:ln>
                  <a:noFill/>
                </a:ln>
              </p:spPr>
            </p:pic>
            <p:pic>
              <p:nvPicPr>
                <p:cNvPr id="318" name="Google Shape;318;p25"/>
                <p:cNvPicPr preferRelativeResize="0"/>
                <p:nvPr/>
              </p:nvPicPr>
              <p:blipFill>
                <a:blip r:embed="rId8">
                  <a:alphaModFix/>
                </a:blip>
                <a:stretch>
                  <a:fillRect/>
                </a:stretch>
              </p:blipFill>
              <p:spPr>
                <a:xfrm flipH="1">
                  <a:off x="5999740" y="3761563"/>
                  <a:ext cx="574286" cy="723600"/>
                </a:xfrm>
                <a:prstGeom prst="rect">
                  <a:avLst/>
                </a:prstGeom>
                <a:noFill/>
                <a:ln>
                  <a:noFill/>
                </a:ln>
              </p:spPr>
            </p:pic>
            <p:pic>
              <p:nvPicPr>
                <p:cNvPr id="319" name="Google Shape;319;p25"/>
                <p:cNvPicPr preferRelativeResize="0"/>
                <p:nvPr/>
              </p:nvPicPr>
              <p:blipFill>
                <a:blip r:embed="rId9">
                  <a:alphaModFix/>
                </a:blip>
                <a:stretch>
                  <a:fillRect/>
                </a:stretch>
              </p:blipFill>
              <p:spPr>
                <a:xfrm>
                  <a:off x="8059047" y="2634851"/>
                  <a:ext cx="756075" cy="630675"/>
                </a:xfrm>
                <a:prstGeom prst="rect">
                  <a:avLst/>
                </a:prstGeom>
                <a:noFill/>
                <a:ln>
                  <a:noFill/>
                </a:ln>
              </p:spPr>
            </p:pic>
            <p:sp>
              <p:nvSpPr>
                <p:cNvPr id="320" name="Google Shape;320;p25"/>
                <p:cNvSpPr/>
                <p:nvPr/>
              </p:nvSpPr>
              <p:spPr>
                <a:xfrm>
                  <a:off x="6074690" y="2097475"/>
                  <a:ext cx="547125" cy="910075"/>
                </a:xfrm>
                <a:custGeom>
                  <a:avLst/>
                  <a:gdLst/>
                  <a:ahLst/>
                  <a:cxnLst/>
                  <a:rect l="l" t="t" r="r" b="b"/>
                  <a:pathLst>
                    <a:path w="21885" h="36403" extrusionOk="0">
                      <a:moveTo>
                        <a:pt x="8710" y="0"/>
                      </a:moveTo>
                      <a:cubicBezTo>
                        <a:pt x="7439" y="1214"/>
                        <a:pt x="2239" y="4219"/>
                        <a:pt x="1083" y="7281"/>
                      </a:cubicBezTo>
                      <a:cubicBezTo>
                        <a:pt x="-72" y="10344"/>
                        <a:pt x="-881" y="14735"/>
                        <a:pt x="1777" y="18375"/>
                      </a:cubicBezTo>
                      <a:cubicBezTo>
                        <a:pt x="4435" y="22015"/>
                        <a:pt x="13680" y="26118"/>
                        <a:pt x="17031" y="29123"/>
                      </a:cubicBezTo>
                      <a:cubicBezTo>
                        <a:pt x="20382" y="32128"/>
                        <a:pt x="21076" y="35190"/>
                        <a:pt x="21885" y="36403"/>
                      </a:cubicBezTo>
                    </a:path>
                  </a:pathLst>
                </a:custGeom>
                <a:noFill/>
                <a:ln w="19050" cap="flat" cmpd="sng">
                  <a:solidFill>
                    <a:srgbClr val="CC0000"/>
                  </a:solidFill>
                  <a:prstDash val="solid"/>
                  <a:round/>
                  <a:headEnd type="none" w="med" len="med"/>
                  <a:tailEnd type="none" w="med" len="med"/>
                </a:ln>
              </p:spPr>
            </p:sp>
            <p:sp>
              <p:nvSpPr>
                <p:cNvPr id="321" name="Google Shape;321;p25"/>
                <p:cNvSpPr/>
                <p:nvPr/>
              </p:nvSpPr>
              <p:spPr>
                <a:xfrm>
                  <a:off x="6620481" y="1456100"/>
                  <a:ext cx="688300" cy="1551450"/>
                </a:xfrm>
                <a:custGeom>
                  <a:avLst/>
                  <a:gdLst/>
                  <a:ahLst/>
                  <a:cxnLst/>
                  <a:rect l="l" t="t" r="r" b="b"/>
                  <a:pathLst>
                    <a:path w="27532" h="62058" extrusionOk="0">
                      <a:moveTo>
                        <a:pt x="18428" y="0"/>
                      </a:moveTo>
                      <a:cubicBezTo>
                        <a:pt x="17041" y="1560"/>
                        <a:pt x="8779" y="4450"/>
                        <a:pt x="10108" y="9361"/>
                      </a:cubicBezTo>
                      <a:cubicBezTo>
                        <a:pt x="11437" y="14273"/>
                        <a:pt x="24091" y="24384"/>
                        <a:pt x="26402" y="29469"/>
                      </a:cubicBezTo>
                      <a:cubicBezTo>
                        <a:pt x="28713" y="34554"/>
                        <a:pt x="27269" y="37328"/>
                        <a:pt x="23975" y="39870"/>
                      </a:cubicBezTo>
                      <a:cubicBezTo>
                        <a:pt x="20682" y="42413"/>
                        <a:pt x="10628" y="42644"/>
                        <a:pt x="6641" y="44724"/>
                      </a:cubicBezTo>
                      <a:cubicBezTo>
                        <a:pt x="2654" y="46804"/>
                        <a:pt x="574" y="49462"/>
                        <a:pt x="54" y="52351"/>
                      </a:cubicBezTo>
                      <a:cubicBezTo>
                        <a:pt x="-466" y="55240"/>
                        <a:pt x="2943" y="60440"/>
                        <a:pt x="3521" y="62058"/>
                      </a:cubicBezTo>
                    </a:path>
                  </a:pathLst>
                </a:custGeom>
                <a:noFill/>
                <a:ln w="19050" cap="flat" cmpd="sng">
                  <a:solidFill>
                    <a:srgbClr val="CC0000"/>
                  </a:solidFill>
                  <a:prstDash val="solid"/>
                  <a:round/>
                  <a:headEnd type="none" w="med" len="med"/>
                  <a:tailEnd type="none" w="med" len="med"/>
                </a:ln>
              </p:spPr>
            </p:sp>
            <p:sp>
              <p:nvSpPr>
                <p:cNvPr id="322" name="Google Shape;322;p25"/>
                <p:cNvSpPr/>
                <p:nvPr/>
              </p:nvSpPr>
              <p:spPr>
                <a:xfrm>
                  <a:off x="6769150" y="1869336"/>
                  <a:ext cx="1222100" cy="1138225"/>
                </a:xfrm>
                <a:custGeom>
                  <a:avLst/>
                  <a:gdLst/>
                  <a:ahLst/>
                  <a:cxnLst/>
                  <a:rect l="l" t="t" r="r" b="b"/>
                  <a:pathLst>
                    <a:path w="48884" h="45529" extrusionOk="0">
                      <a:moveTo>
                        <a:pt x="48884" y="112"/>
                      </a:moveTo>
                      <a:cubicBezTo>
                        <a:pt x="47555" y="228"/>
                        <a:pt x="43164" y="-523"/>
                        <a:pt x="40910" y="806"/>
                      </a:cubicBezTo>
                      <a:cubicBezTo>
                        <a:pt x="38657" y="2135"/>
                        <a:pt x="35363" y="4908"/>
                        <a:pt x="35363" y="8086"/>
                      </a:cubicBezTo>
                      <a:cubicBezTo>
                        <a:pt x="35363" y="11264"/>
                        <a:pt x="45937" y="15771"/>
                        <a:pt x="40910" y="19874"/>
                      </a:cubicBezTo>
                      <a:cubicBezTo>
                        <a:pt x="35883" y="23977"/>
                        <a:pt x="12019" y="28426"/>
                        <a:pt x="5201" y="32702"/>
                      </a:cubicBezTo>
                      <a:cubicBezTo>
                        <a:pt x="-1617" y="36978"/>
                        <a:pt x="867" y="43391"/>
                        <a:pt x="0" y="45529"/>
                      </a:cubicBezTo>
                    </a:path>
                  </a:pathLst>
                </a:custGeom>
                <a:noFill/>
                <a:ln w="19050" cap="flat" cmpd="sng">
                  <a:solidFill>
                    <a:srgbClr val="CC0000"/>
                  </a:solidFill>
                  <a:prstDash val="solid"/>
                  <a:round/>
                  <a:headEnd type="none" w="med" len="med"/>
                  <a:tailEnd type="none" w="med" len="med"/>
                </a:ln>
              </p:spPr>
            </p:sp>
            <p:sp>
              <p:nvSpPr>
                <p:cNvPr id="323" name="Google Shape;323;p25"/>
                <p:cNvSpPr/>
                <p:nvPr/>
              </p:nvSpPr>
              <p:spPr>
                <a:xfrm>
                  <a:off x="6838500" y="2549793"/>
                  <a:ext cx="1369425" cy="466425"/>
                </a:xfrm>
                <a:custGeom>
                  <a:avLst/>
                  <a:gdLst/>
                  <a:ahLst/>
                  <a:cxnLst/>
                  <a:rect l="l" t="t" r="r" b="b"/>
                  <a:pathLst>
                    <a:path w="54777" h="18657" extrusionOk="0">
                      <a:moveTo>
                        <a:pt x="54777" y="11723"/>
                      </a:moveTo>
                      <a:cubicBezTo>
                        <a:pt x="53621" y="9990"/>
                        <a:pt x="51888" y="3113"/>
                        <a:pt x="47843" y="1322"/>
                      </a:cubicBezTo>
                      <a:cubicBezTo>
                        <a:pt x="43798" y="-469"/>
                        <a:pt x="37616" y="-295"/>
                        <a:pt x="30509" y="976"/>
                      </a:cubicBezTo>
                      <a:cubicBezTo>
                        <a:pt x="23402" y="2247"/>
                        <a:pt x="10285" y="6002"/>
                        <a:pt x="5200" y="8949"/>
                      </a:cubicBezTo>
                      <a:cubicBezTo>
                        <a:pt x="115" y="11896"/>
                        <a:pt x="867" y="17039"/>
                        <a:pt x="0" y="18657"/>
                      </a:cubicBezTo>
                    </a:path>
                  </a:pathLst>
                </a:custGeom>
                <a:noFill/>
                <a:ln w="19050" cap="flat" cmpd="sng">
                  <a:solidFill>
                    <a:srgbClr val="CC0000"/>
                  </a:solidFill>
                  <a:prstDash val="solid"/>
                  <a:round/>
                  <a:headEnd type="none" w="med" len="med"/>
                  <a:tailEnd type="none" w="med" len="med"/>
                </a:ln>
              </p:spPr>
            </p:sp>
            <p:sp>
              <p:nvSpPr>
                <p:cNvPr id="324" name="Google Shape;324;p25"/>
                <p:cNvSpPr/>
                <p:nvPr/>
              </p:nvSpPr>
              <p:spPr>
                <a:xfrm>
                  <a:off x="6838500" y="3050900"/>
                  <a:ext cx="780250" cy="1118075"/>
                </a:xfrm>
                <a:custGeom>
                  <a:avLst/>
                  <a:gdLst/>
                  <a:ahLst/>
                  <a:cxnLst/>
                  <a:rect l="l" t="t" r="r" b="b"/>
                  <a:pathLst>
                    <a:path w="31210" h="44723" extrusionOk="0">
                      <a:moveTo>
                        <a:pt x="0" y="0"/>
                      </a:moveTo>
                      <a:cubicBezTo>
                        <a:pt x="462" y="2080"/>
                        <a:pt x="-1214" y="11151"/>
                        <a:pt x="2773" y="12480"/>
                      </a:cubicBezTo>
                      <a:cubicBezTo>
                        <a:pt x="6760" y="13809"/>
                        <a:pt x="19184" y="6933"/>
                        <a:pt x="23922" y="7973"/>
                      </a:cubicBezTo>
                      <a:cubicBezTo>
                        <a:pt x="28660" y="9013"/>
                        <a:pt x="31375" y="14792"/>
                        <a:pt x="31202" y="18721"/>
                      </a:cubicBezTo>
                      <a:cubicBezTo>
                        <a:pt x="31029" y="22650"/>
                        <a:pt x="23980" y="27215"/>
                        <a:pt x="22882" y="31549"/>
                      </a:cubicBezTo>
                      <a:cubicBezTo>
                        <a:pt x="21784" y="35883"/>
                        <a:pt x="24326" y="42527"/>
                        <a:pt x="24615" y="44723"/>
                      </a:cubicBezTo>
                    </a:path>
                  </a:pathLst>
                </a:custGeom>
                <a:noFill/>
                <a:ln w="19050" cap="flat" cmpd="sng">
                  <a:solidFill>
                    <a:srgbClr val="CC0000"/>
                  </a:solidFill>
                  <a:prstDash val="solid"/>
                  <a:round/>
                  <a:headEnd type="none" w="med" len="med"/>
                  <a:tailEnd type="none" w="med" len="med"/>
                </a:ln>
              </p:spPr>
            </p:sp>
            <p:pic>
              <p:nvPicPr>
                <p:cNvPr id="325" name="Google Shape;325;p25"/>
                <p:cNvPicPr preferRelativeResize="0"/>
                <p:nvPr/>
              </p:nvPicPr>
              <p:blipFill>
                <a:blip r:embed="rId10">
                  <a:alphaModFix/>
                </a:blip>
                <a:stretch>
                  <a:fillRect/>
                </a:stretch>
              </p:blipFill>
              <p:spPr>
                <a:xfrm rot="5400000">
                  <a:off x="7628837" y="3944337"/>
                  <a:ext cx="257675" cy="189800"/>
                </a:xfrm>
                <a:prstGeom prst="rect">
                  <a:avLst/>
                </a:prstGeom>
                <a:noFill/>
                <a:ln>
                  <a:noFill/>
                </a:ln>
              </p:spPr>
            </p:pic>
            <p:pic>
              <p:nvPicPr>
                <p:cNvPr id="326" name="Google Shape;326;p25"/>
                <p:cNvPicPr preferRelativeResize="0"/>
                <p:nvPr/>
              </p:nvPicPr>
              <p:blipFill>
                <a:blip r:embed="rId10">
                  <a:alphaModFix/>
                </a:blip>
                <a:stretch>
                  <a:fillRect/>
                </a:stretch>
              </p:blipFill>
              <p:spPr>
                <a:xfrm rot="5400000">
                  <a:off x="6570737" y="3944337"/>
                  <a:ext cx="257675" cy="189800"/>
                </a:xfrm>
                <a:prstGeom prst="rect">
                  <a:avLst/>
                </a:prstGeom>
                <a:noFill/>
                <a:ln>
                  <a:noFill/>
                </a:ln>
              </p:spPr>
            </p:pic>
            <p:pic>
              <p:nvPicPr>
                <p:cNvPr id="327" name="Google Shape;327;p25"/>
                <p:cNvPicPr preferRelativeResize="0"/>
                <p:nvPr/>
              </p:nvPicPr>
              <p:blipFill>
                <a:blip r:embed="rId10">
                  <a:alphaModFix/>
                </a:blip>
                <a:stretch>
                  <a:fillRect/>
                </a:stretch>
              </p:blipFill>
              <p:spPr>
                <a:xfrm rot="-5400000" flipH="1">
                  <a:off x="8025112" y="3944337"/>
                  <a:ext cx="257675" cy="189800"/>
                </a:xfrm>
                <a:prstGeom prst="rect">
                  <a:avLst/>
                </a:prstGeom>
                <a:noFill/>
                <a:ln>
                  <a:noFill/>
                </a:ln>
              </p:spPr>
            </p:pic>
            <p:pic>
              <p:nvPicPr>
                <p:cNvPr id="328" name="Google Shape;328;p25"/>
                <p:cNvPicPr preferRelativeResize="0"/>
                <p:nvPr/>
              </p:nvPicPr>
              <p:blipFill>
                <a:blip r:embed="rId10">
                  <a:alphaModFix/>
                </a:blip>
                <a:stretch>
                  <a:fillRect/>
                </a:stretch>
              </p:blipFill>
              <p:spPr>
                <a:xfrm rot="-5400000" flipH="1">
                  <a:off x="7007663" y="3944337"/>
                  <a:ext cx="257675" cy="189800"/>
                </a:xfrm>
                <a:prstGeom prst="rect">
                  <a:avLst/>
                </a:prstGeom>
                <a:noFill/>
                <a:ln>
                  <a:noFill/>
                </a:ln>
              </p:spPr>
            </p:pic>
          </p:grpSp>
          <p:sp>
            <p:nvSpPr>
              <p:cNvPr id="329" name="Google Shape;329;p25"/>
              <p:cNvSpPr txBox="1"/>
              <p:nvPr/>
            </p:nvSpPr>
            <p:spPr>
              <a:xfrm>
                <a:off x="6236142" y="1330222"/>
                <a:ext cx="788700" cy="2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000" b="1">
                    <a:latin typeface="Roboto Condensed"/>
                    <a:ea typeface="Roboto Condensed"/>
                    <a:cs typeface="Roboto Condensed"/>
                    <a:sym typeface="Roboto Condensed"/>
                  </a:rPr>
                  <a:t>LAN  1</a:t>
                </a:r>
                <a:endParaRPr sz="1000" b="1">
                  <a:latin typeface="Roboto Condensed"/>
                  <a:ea typeface="Roboto Condensed"/>
                  <a:cs typeface="Roboto Condensed"/>
                  <a:sym typeface="Roboto Condensed"/>
                </a:endParaRPr>
              </a:p>
            </p:txBody>
          </p:sp>
        </p:grpSp>
        <p:sp>
          <p:nvSpPr>
            <p:cNvPr id="330" name="Google Shape;330;p25"/>
            <p:cNvSpPr/>
            <p:nvPr/>
          </p:nvSpPr>
          <p:spPr>
            <a:xfrm>
              <a:off x="6578475" y="2348146"/>
              <a:ext cx="788725" cy="260700"/>
            </a:xfrm>
            <a:custGeom>
              <a:avLst/>
              <a:gdLst/>
              <a:ahLst/>
              <a:cxnLst/>
              <a:rect l="l" t="t" r="r" b="b"/>
              <a:pathLst>
                <a:path w="31549" h="10428" extrusionOk="0">
                  <a:moveTo>
                    <a:pt x="31549" y="10428"/>
                  </a:moveTo>
                  <a:cubicBezTo>
                    <a:pt x="29238" y="10255"/>
                    <a:pt x="21552" y="10890"/>
                    <a:pt x="17681" y="9388"/>
                  </a:cubicBezTo>
                  <a:cubicBezTo>
                    <a:pt x="13810" y="7886"/>
                    <a:pt x="10632" y="2974"/>
                    <a:pt x="8321" y="1414"/>
                  </a:cubicBezTo>
                  <a:cubicBezTo>
                    <a:pt x="6010" y="-146"/>
                    <a:pt x="5201" y="-30"/>
                    <a:pt x="3814" y="28"/>
                  </a:cubicBezTo>
                  <a:cubicBezTo>
                    <a:pt x="2427" y="86"/>
                    <a:pt x="636" y="1472"/>
                    <a:pt x="0" y="1761"/>
                  </a:cubicBezTo>
                </a:path>
              </a:pathLst>
            </a:custGeom>
            <a:noFill/>
            <a:ln w="19050" cap="flat" cmpd="sng">
              <a:solidFill>
                <a:srgbClr val="CC0000"/>
              </a:solidFill>
              <a:prstDash val="solid"/>
              <a:round/>
              <a:headEnd type="none" w="med" len="med"/>
              <a:tailEnd type="none" w="med" len="med"/>
            </a:ln>
          </p:spPr>
        </p:sp>
      </p:grpSp>
      <p:sp>
        <p:nvSpPr>
          <p:cNvPr id="331" name="Google Shape;331;p25"/>
          <p:cNvSpPr/>
          <p:nvPr/>
        </p:nvSpPr>
        <p:spPr>
          <a:xfrm>
            <a:off x="7193850" y="2288175"/>
            <a:ext cx="598050" cy="1022725"/>
          </a:xfrm>
          <a:custGeom>
            <a:avLst/>
            <a:gdLst/>
            <a:ahLst/>
            <a:cxnLst/>
            <a:rect l="l" t="t" r="r" b="b"/>
            <a:pathLst>
              <a:path w="23922" h="40909" extrusionOk="0">
                <a:moveTo>
                  <a:pt x="0" y="0"/>
                </a:moveTo>
                <a:cubicBezTo>
                  <a:pt x="1329" y="982"/>
                  <a:pt x="7223" y="2888"/>
                  <a:pt x="7974" y="5893"/>
                </a:cubicBezTo>
                <a:cubicBezTo>
                  <a:pt x="8725" y="8898"/>
                  <a:pt x="2774" y="15312"/>
                  <a:pt x="4507" y="18028"/>
                </a:cubicBezTo>
                <a:cubicBezTo>
                  <a:pt x="6241" y="20744"/>
                  <a:pt x="15139" y="18375"/>
                  <a:pt x="18375" y="22188"/>
                </a:cubicBezTo>
                <a:cubicBezTo>
                  <a:pt x="21611" y="26002"/>
                  <a:pt x="22998" y="37789"/>
                  <a:pt x="23922" y="40909"/>
                </a:cubicBezTo>
              </a:path>
            </a:pathLst>
          </a:custGeom>
          <a:noFill/>
          <a:ln w="28575" cap="flat" cmpd="sng">
            <a:solidFill>
              <a:srgbClr val="351C75"/>
            </a:solidFill>
            <a:prstDash val="solid"/>
            <a:round/>
            <a:headEnd type="none" w="med" len="med"/>
            <a:tailEnd type="none" w="med" len="med"/>
          </a:ln>
        </p:spPr>
      </p:sp>
      <p:grpSp>
        <p:nvGrpSpPr>
          <p:cNvPr id="332" name="Google Shape;332;p25"/>
          <p:cNvGrpSpPr/>
          <p:nvPr/>
        </p:nvGrpSpPr>
        <p:grpSpPr>
          <a:xfrm>
            <a:off x="7779737" y="1245673"/>
            <a:ext cx="1057107" cy="1302781"/>
            <a:chOff x="7469496" y="3122726"/>
            <a:chExt cx="1361900" cy="1701425"/>
          </a:xfrm>
        </p:grpSpPr>
        <p:grpSp>
          <p:nvGrpSpPr>
            <p:cNvPr id="333" name="Google Shape;333;p25"/>
            <p:cNvGrpSpPr/>
            <p:nvPr/>
          </p:nvGrpSpPr>
          <p:grpSpPr>
            <a:xfrm>
              <a:off x="7469496" y="3122726"/>
              <a:ext cx="1361900" cy="1701425"/>
              <a:chOff x="7469496" y="3122726"/>
              <a:chExt cx="1361900" cy="1701425"/>
            </a:xfrm>
          </p:grpSpPr>
          <p:sp>
            <p:nvSpPr>
              <p:cNvPr id="334" name="Google Shape;334;p25"/>
              <p:cNvSpPr/>
              <p:nvPr/>
            </p:nvSpPr>
            <p:spPr>
              <a:xfrm>
                <a:off x="7469496" y="3122726"/>
                <a:ext cx="1361900" cy="1701425"/>
              </a:xfrm>
              <a:custGeom>
                <a:avLst/>
                <a:gdLst/>
                <a:ahLst/>
                <a:cxnLst/>
                <a:rect l="l" t="t" r="r" b="b"/>
                <a:pathLst>
                  <a:path w="54476" h="68057" extrusionOk="0">
                    <a:moveTo>
                      <a:pt x="11510" y="9954"/>
                    </a:moveTo>
                    <a:cubicBezTo>
                      <a:pt x="7928" y="12959"/>
                      <a:pt x="1918" y="13190"/>
                      <a:pt x="416" y="18275"/>
                    </a:cubicBezTo>
                    <a:cubicBezTo>
                      <a:pt x="-1086" y="23360"/>
                      <a:pt x="1918" y="32663"/>
                      <a:pt x="2496" y="40463"/>
                    </a:cubicBezTo>
                    <a:cubicBezTo>
                      <a:pt x="3074" y="48264"/>
                      <a:pt x="-4091" y="61380"/>
                      <a:pt x="3883" y="65078"/>
                    </a:cubicBezTo>
                    <a:cubicBezTo>
                      <a:pt x="11857" y="68776"/>
                      <a:pt x="42424" y="70105"/>
                      <a:pt x="50340" y="62651"/>
                    </a:cubicBezTo>
                    <a:cubicBezTo>
                      <a:pt x="58256" y="55197"/>
                      <a:pt x="52594" y="30062"/>
                      <a:pt x="51380" y="20355"/>
                    </a:cubicBezTo>
                    <a:cubicBezTo>
                      <a:pt x="50167" y="10648"/>
                      <a:pt x="47971" y="7758"/>
                      <a:pt x="43059" y="4407"/>
                    </a:cubicBezTo>
                    <a:cubicBezTo>
                      <a:pt x="38148" y="1056"/>
                      <a:pt x="27169" y="-677"/>
                      <a:pt x="21911" y="247"/>
                    </a:cubicBezTo>
                    <a:cubicBezTo>
                      <a:pt x="16653" y="1172"/>
                      <a:pt x="15093" y="6949"/>
                      <a:pt x="11510" y="9954"/>
                    </a:cubicBezTo>
                    <a:close/>
                  </a:path>
                </a:pathLst>
              </a:custGeom>
              <a:solidFill>
                <a:srgbClr val="F3F3F3"/>
              </a:solidFill>
              <a:ln w="9525" cap="flat" cmpd="sng">
                <a:solidFill>
                  <a:schemeClr val="dk2"/>
                </a:solidFill>
                <a:prstDash val="solid"/>
                <a:round/>
                <a:headEnd type="none" w="med" len="med"/>
                <a:tailEnd type="none" w="med" len="med"/>
              </a:ln>
            </p:spPr>
          </p:sp>
          <p:grpSp>
            <p:nvGrpSpPr>
              <p:cNvPr id="335" name="Google Shape;335;p25"/>
              <p:cNvGrpSpPr/>
              <p:nvPr/>
            </p:nvGrpSpPr>
            <p:grpSpPr>
              <a:xfrm>
                <a:off x="7587932" y="3157412"/>
                <a:ext cx="1125028" cy="1484555"/>
                <a:chOff x="5999740" y="1243775"/>
                <a:chExt cx="2815385" cy="3241387"/>
              </a:xfrm>
            </p:grpSpPr>
            <p:pic>
              <p:nvPicPr>
                <p:cNvPr id="336" name="Google Shape;336;p25"/>
                <p:cNvPicPr preferRelativeResize="0"/>
                <p:nvPr/>
              </p:nvPicPr>
              <p:blipFill>
                <a:blip r:embed="rId5">
                  <a:alphaModFix/>
                </a:blip>
                <a:stretch>
                  <a:fillRect/>
                </a:stretch>
              </p:blipFill>
              <p:spPr>
                <a:xfrm>
                  <a:off x="6206075" y="1811475"/>
                  <a:ext cx="912924" cy="684700"/>
                </a:xfrm>
                <a:prstGeom prst="rect">
                  <a:avLst/>
                </a:prstGeom>
                <a:noFill/>
                <a:ln>
                  <a:noFill/>
                </a:ln>
              </p:spPr>
            </p:pic>
            <p:pic>
              <p:nvPicPr>
                <p:cNvPr id="337" name="Google Shape;337;p25"/>
                <p:cNvPicPr preferRelativeResize="0"/>
                <p:nvPr/>
              </p:nvPicPr>
              <p:blipFill>
                <a:blip r:embed="rId5">
                  <a:alphaModFix/>
                </a:blip>
                <a:stretch>
                  <a:fillRect/>
                </a:stretch>
              </p:blipFill>
              <p:spPr>
                <a:xfrm>
                  <a:off x="6989275" y="1243775"/>
                  <a:ext cx="912924" cy="684700"/>
                </a:xfrm>
                <a:prstGeom prst="rect">
                  <a:avLst/>
                </a:prstGeom>
                <a:noFill/>
                <a:ln>
                  <a:noFill/>
                </a:ln>
              </p:spPr>
            </p:pic>
            <p:pic>
              <p:nvPicPr>
                <p:cNvPr id="338" name="Google Shape;338;p25"/>
                <p:cNvPicPr preferRelativeResize="0"/>
                <p:nvPr/>
              </p:nvPicPr>
              <p:blipFill>
                <a:blip r:embed="rId6">
                  <a:alphaModFix/>
                </a:blip>
                <a:stretch>
                  <a:fillRect/>
                </a:stretch>
              </p:blipFill>
              <p:spPr>
                <a:xfrm>
                  <a:off x="6574025" y="2695027"/>
                  <a:ext cx="1163275" cy="581650"/>
                </a:xfrm>
                <a:prstGeom prst="rect">
                  <a:avLst/>
                </a:prstGeom>
                <a:noFill/>
                <a:ln>
                  <a:noFill/>
                </a:ln>
              </p:spPr>
            </p:pic>
            <p:pic>
              <p:nvPicPr>
                <p:cNvPr id="339" name="Google Shape;339;p25"/>
                <p:cNvPicPr preferRelativeResize="0"/>
                <p:nvPr/>
              </p:nvPicPr>
              <p:blipFill>
                <a:blip r:embed="rId7">
                  <a:alphaModFix/>
                </a:blip>
                <a:stretch>
                  <a:fillRect/>
                </a:stretch>
              </p:blipFill>
              <p:spPr>
                <a:xfrm>
                  <a:off x="7158600" y="3910389"/>
                  <a:ext cx="574274" cy="425927"/>
                </a:xfrm>
                <a:prstGeom prst="rect">
                  <a:avLst/>
                </a:prstGeom>
                <a:noFill/>
                <a:ln>
                  <a:noFill/>
                </a:ln>
              </p:spPr>
            </p:pic>
            <p:pic>
              <p:nvPicPr>
                <p:cNvPr id="340" name="Google Shape;340;p25"/>
                <p:cNvPicPr preferRelativeResize="0"/>
                <p:nvPr/>
              </p:nvPicPr>
              <p:blipFill>
                <a:blip r:embed="rId8">
                  <a:alphaModFix/>
                </a:blip>
                <a:stretch>
                  <a:fillRect/>
                </a:stretch>
              </p:blipFill>
              <p:spPr>
                <a:xfrm flipH="1">
                  <a:off x="8207914" y="3761563"/>
                  <a:ext cx="574285" cy="723600"/>
                </a:xfrm>
                <a:prstGeom prst="rect">
                  <a:avLst/>
                </a:prstGeom>
                <a:noFill/>
                <a:ln>
                  <a:noFill/>
                </a:ln>
              </p:spPr>
            </p:pic>
            <p:pic>
              <p:nvPicPr>
                <p:cNvPr id="341" name="Google Shape;341;p25"/>
                <p:cNvPicPr preferRelativeResize="0"/>
                <p:nvPr/>
              </p:nvPicPr>
              <p:blipFill>
                <a:blip r:embed="rId5">
                  <a:alphaModFix/>
                </a:blip>
                <a:stretch>
                  <a:fillRect/>
                </a:stretch>
              </p:blipFill>
              <p:spPr>
                <a:xfrm>
                  <a:off x="7902200" y="1634525"/>
                  <a:ext cx="912924" cy="684700"/>
                </a:xfrm>
                <a:prstGeom prst="rect">
                  <a:avLst/>
                </a:prstGeom>
                <a:noFill/>
                <a:ln>
                  <a:noFill/>
                </a:ln>
              </p:spPr>
            </p:pic>
            <p:pic>
              <p:nvPicPr>
                <p:cNvPr id="342" name="Google Shape;342;p25"/>
                <p:cNvPicPr preferRelativeResize="0"/>
                <p:nvPr/>
              </p:nvPicPr>
              <p:blipFill>
                <a:blip r:embed="rId8">
                  <a:alphaModFix/>
                </a:blip>
                <a:stretch>
                  <a:fillRect/>
                </a:stretch>
              </p:blipFill>
              <p:spPr>
                <a:xfrm flipH="1">
                  <a:off x="5999740" y="3761563"/>
                  <a:ext cx="574286" cy="723600"/>
                </a:xfrm>
                <a:prstGeom prst="rect">
                  <a:avLst/>
                </a:prstGeom>
                <a:noFill/>
                <a:ln>
                  <a:noFill/>
                </a:ln>
              </p:spPr>
            </p:pic>
            <p:pic>
              <p:nvPicPr>
                <p:cNvPr id="343" name="Google Shape;343;p25"/>
                <p:cNvPicPr preferRelativeResize="0"/>
                <p:nvPr/>
              </p:nvPicPr>
              <p:blipFill>
                <a:blip r:embed="rId9">
                  <a:alphaModFix/>
                </a:blip>
                <a:stretch>
                  <a:fillRect/>
                </a:stretch>
              </p:blipFill>
              <p:spPr>
                <a:xfrm>
                  <a:off x="8059047" y="2634851"/>
                  <a:ext cx="756075" cy="630675"/>
                </a:xfrm>
                <a:prstGeom prst="rect">
                  <a:avLst/>
                </a:prstGeom>
                <a:noFill/>
                <a:ln>
                  <a:noFill/>
                </a:ln>
              </p:spPr>
            </p:pic>
            <p:sp>
              <p:nvSpPr>
                <p:cNvPr id="344" name="Google Shape;344;p25"/>
                <p:cNvSpPr/>
                <p:nvPr/>
              </p:nvSpPr>
              <p:spPr>
                <a:xfrm>
                  <a:off x="6074690" y="2097475"/>
                  <a:ext cx="547125" cy="910075"/>
                </a:xfrm>
                <a:custGeom>
                  <a:avLst/>
                  <a:gdLst/>
                  <a:ahLst/>
                  <a:cxnLst/>
                  <a:rect l="l" t="t" r="r" b="b"/>
                  <a:pathLst>
                    <a:path w="21885" h="36403" extrusionOk="0">
                      <a:moveTo>
                        <a:pt x="8710" y="0"/>
                      </a:moveTo>
                      <a:cubicBezTo>
                        <a:pt x="7439" y="1214"/>
                        <a:pt x="2239" y="4219"/>
                        <a:pt x="1083" y="7281"/>
                      </a:cubicBezTo>
                      <a:cubicBezTo>
                        <a:pt x="-72" y="10344"/>
                        <a:pt x="-881" y="14735"/>
                        <a:pt x="1777" y="18375"/>
                      </a:cubicBezTo>
                      <a:cubicBezTo>
                        <a:pt x="4435" y="22015"/>
                        <a:pt x="13680" y="26118"/>
                        <a:pt x="17031" y="29123"/>
                      </a:cubicBezTo>
                      <a:cubicBezTo>
                        <a:pt x="20382" y="32128"/>
                        <a:pt x="21076" y="35190"/>
                        <a:pt x="21885" y="36403"/>
                      </a:cubicBezTo>
                    </a:path>
                  </a:pathLst>
                </a:custGeom>
                <a:noFill/>
                <a:ln w="19050" cap="flat" cmpd="sng">
                  <a:solidFill>
                    <a:srgbClr val="CC0000"/>
                  </a:solidFill>
                  <a:prstDash val="solid"/>
                  <a:round/>
                  <a:headEnd type="none" w="med" len="med"/>
                  <a:tailEnd type="none" w="med" len="med"/>
                </a:ln>
              </p:spPr>
            </p:sp>
            <p:sp>
              <p:nvSpPr>
                <p:cNvPr id="345" name="Google Shape;345;p25"/>
                <p:cNvSpPr/>
                <p:nvPr/>
              </p:nvSpPr>
              <p:spPr>
                <a:xfrm>
                  <a:off x="6620481" y="1456100"/>
                  <a:ext cx="688300" cy="1551450"/>
                </a:xfrm>
                <a:custGeom>
                  <a:avLst/>
                  <a:gdLst/>
                  <a:ahLst/>
                  <a:cxnLst/>
                  <a:rect l="l" t="t" r="r" b="b"/>
                  <a:pathLst>
                    <a:path w="27532" h="62058" extrusionOk="0">
                      <a:moveTo>
                        <a:pt x="18428" y="0"/>
                      </a:moveTo>
                      <a:cubicBezTo>
                        <a:pt x="17041" y="1560"/>
                        <a:pt x="8779" y="4450"/>
                        <a:pt x="10108" y="9361"/>
                      </a:cubicBezTo>
                      <a:cubicBezTo>
                        <a:pt x="11437" y="14273"/>
                        <a:pt x="24091" y="24384"/>
                        <a:pt x="26402" y="29469"/>
                      </a:cubicBezTo>
                      <a:cubicBezTo>
                        <a:pt x="28713" y="34554"/>
                        <a:pt x="27269" y="37328"/>
                        <a:pt x="23975" y="39870"/>
                      </a:cubicBezTo>
                      <a:cubicBezTo>
                        <a:pt x="20682" y="42413"/>
                        <a:pt x="10628" y="42644"/>
                        <a:pt x="6641" y="44724"/>
                      </a:cubicBezTo>
                      <a:cubicBezTo>
                        <a:pt x="2654" y="46804"/>
                        <a:pt x="574" y="49462"/>
                        <a:pt x="54" y="52351"/>
                      </a:cubicBezTo>
                      <a:cubicBezTo>
                        <a:pt x="-466" y="55240"/>
                        <a:pt x="2943" y="60440"/>
                        <a:pt x="3521" y="62058"/>
                      </a:cubicBezTo>
                    </a:path>
                  </a:pathLst>
                </a:custGeom>
                <a:noFill/>
                <a:ln w="19050" cap="flat" cmpd="sng">
                  <a:solidFill>
                    <a:srgbClr val="CC0000"/>
                  </a:solidFill>
                  <a:prstDash val="solid"/>
                  <a:round/>
                  <a:headEnd type="none" w="med" len="med"/>
                  <a:tailEnd type="none" w="med" len="med"/>
                </a:ln>
              </p:spPr>
            </p:sp>
            <p:sp>
              <p:nvSpPr>
                <p:cNvPr id="346" name="Google Shape;346;p25"/>
                <p:cNvSpPr/>
                <p:nvPr/>
              </p:nvSpPr>
              <p:spPr>
                <a:xfrm>
                  <a:off x="6769150" y="1869336"/>
                  <a:ext cx="1222100" cy="1138225"/>
                </a:xfrm>
                <a:custGeom>
                  <a:avLst/>
                  <a:gdLst/>
                  <a:ahLst/>
                  <a:cxnLst/>
                  <a:rect l="l" t="t" r="r" b="b"/>
                  <a:pathLst>
                    <a:path w="48884" h="45529" extrusionOk="0">
                      <a:moveTo>
                        <a:pt x="48884" y="112"/>
                      </a:moveTo>
                      <a:cubicBezTo>
                        <a:pt x="47555" y="228"/>
                        <a:pt x="43164" y="-523"/>
                        <a:pt x="40910" y="806"/>
                      </a:cubicBezTo>
                      <a:cubicBezTo>
                        <a:pt x="38657" y="2135"/>
                        <a:pt x="35363" y="4908"/>
                        <a:pt x="35363" y="8086"/>
                      </a:cubicBezTo>
                      <a:cubicBezTo>
                        <a:pt x="35363" y="11264"/>
                        <a:pt x="45937" y="15771"/>
                        <a:pt x="40910" y="19874"/>
                      </a:cubicBezTo>
                      <a:cubicBezTo>
                        <a:pt x="35883" y="23977"/>
                        <a:pt x="12019" y="28426"/>
                        <a:pt x="5201" y="32702"/>
                      </a:cubicBezTo>
                      <a:cubicBezTo>
                        <a:pt x="-1617" y="36978"/>
                        <a:pt x="867" y="43391"/>
                        <a:pt x="0" y="45529"/>
                      </a:cubicBezTo>
                    </a:path>
                  </a:pathLst>
                </a:custGeom>
                <a:noFill/>
                <a:ln w="19050" cap="flat" cmpd="sng">
                  <a:solidFill>
                    <a:srgbClr val="CC0000"/>
                  </a:solidFill>
                  <a:prstDash val="solid"/>
                  <a:round/>
                  <a:headEnd type="none" w="med" len="med"/>
                  <a:tailEnd type="none" w="med" len="med"/>
                </a:ln>
              </p:spPr>
            </p:sp>
            <p:sp>
              <p:nvSpPr>
                <p:cNvPr id="347" name="Google Shape;347;p25"/>
                <p:cNvSpPr/>
                <p:nvPr/>
              </p:nvSpPr>
              <p:spPr>
                <a:xfrm>
                  <a:off x="6838500" y="2549793"/>
                  <a:ext cx="1369425" cy="466425"/>
                </a:xfrm>
                <a:custGeom>
                  <a:avLst/>
                  <a:gdLst/>
                  <a:ahLst/>
                  <a:cxnLst/>
                  <a:rect l="l" t="t" r="r" b="b"/>
                  <a:pathLst>
                    <a:path w="54777" h="18657" extrusionOk="0">
                      <a:moveTo>
                        <a:pt x="54777" y="11723"/>
                      </a:moveTo>
                      <a:cubicBezTo>
                        <a:pt x="53621" y="9990"/>
                        <a:pt x="51888" y="3113"/>
                        <a:pt x="47843" y="1322"/>
                      </a:cubicBezTo>
                      <a:cubicBezTo>
                        <a:pt x="43798" y="-469"/>
                        <a:pt x="37616" y="-295"/>
                        <a:pt x="30509" y="976"/>
                      </a:cubicBezTo>
                      <a:cubicBezTo>
                        <a:pt x="23402" y="2247"/>
                        <a:pt x="10285" y="6002"/>
                        <a:pt x="5200" y="8949"/>
                      </a:cubicBezTo>
                      <a:cubicBezTo>
                        <a:pt x="115" y="11896"/>
                        <a:pt x="867" y="17039"/>
                        <a:pt x="0" y="18657"/>
                      </a:cubicBezTo>
                    </a:path>
                  </a:pathLst>
                </a:custGeom>
                <a:noFill/>
                <a:ln w="19050" cap="flat" cmpd="sng">
                  <a:solidFill>
                    <a:srgbClr val="CC0000"/>
                  </a:solidFill>
                  <a:prstDash val="solid"/>
                  <a:round/>
                  <a:headEnd type="none" w="med" len="med"/>
                  <a:tailEnd type="none" w="med" len="med"/>
                </a:ln>
              </p:spPr>
            </p:sp>
            <p:sp>
              <p:nvSpPr>
                <p:cNvPr id="348" name="Google Shape;348;p25"/>
                <p:cNvSpPr/>
                <p:nvPr/>
              </p:nvSpPr>
              <p:spPr>
                <a:xfrm>
                  <a:off x="6838500" y="3050900"/>
                  <a:ext cx="780250" cy="1118075"/>
                </a:xfrm>
                <a:custGeom>
                  <a:avLst/>
                  <a:gdLst/>
                  <a:ahLst/>
                  <a:cxnLst/>
                  <a:rect l="l" t="t" r="r" b="b"/>
                  <a:pathLst>
                    <a:path w="31210" h="44723" extrusionOk="0">
                      <a:moveTo>
                        <a:pt x="0" y="0"/>
                      </a:moveTo>
                      <a:cubicBezTo>
                        <a:pt x="462" y="2080"/>
                        <a:pt x="-1214" y="11151"/>
                        <a:pt x="2773" y="12480"/>
                      </a:cubicBezTo>
                      <a:cubicBezTo>
                        <a:pt x="6760" y="13809"/>
                        <a:pt x="19184" y="6933"/>
                        <a:pt x="23922" y="7973"/>
                      </a:cubicBezTo>
                      <a:cubicBezTo>
                        <a:pt x="28660" y="9013"/>
                        <a:pt x="31375" y="14792"/>
                        <a:pt x="31202" y="18721"/>
                      </a:cubicBezTo>
                      <a:cubicBezTo>
                        <a:pt x="31029" y="22650"/>
                        <a:pt x="23980" y="27215"/>
                        <a:pt x="22882" y="31549"/>
                      </a:cubicBezTo>
                      <a:cubicBezTo>
                        <a:pt x="21784" y="35883"/>
                        <a:pt x="24326" y="42527"/>
                        <a:pt x="24615" y="44723"/>
                      </a:cubicBezTo>
                    </a:path>
                  </a:pathLst>
                </a:custGeom>
                <a:noFill/>
                <a:ln w="19050" cap="flat" cmpd="sng">
                  <a:solidFill>
                    <a:srgbClr val="CC0000"/>
                  </a:solidFill>
                  <a:prstDash val="solid"/>
                  <a:round/>
                  <a:headEnd type="none" w="med" len="med"/>
                  <a:tailEnd type="none" w="med" len="med"/>
                </a:ln>
              </p:spPr>
            </p:sp>
            <p:pic>
              <p:nvPicPr>
                <p:cNvPr id="349" name="Google Shape;349;p25"/>
                <p:cNvPicPr preferRelativeResize="0"/>
                <p:nvPr/>
              </p:nvPicPr>
              <p:blipFill>
                <a:blip r:embed="rId10">
                  <a:alphaModFix/>
                </a:blip>
                <a:stretch>
                  <a:fillRect/>
                </a:stretch>
              </p:blipFill>
              <p:spPr>
                <a:xfrm rot="5400000">
                  <a:off x="7628837" y="3944337"/>
                  <a:ext cx="257675" cy="189800"/>
                </a:xfrm>
                <a:prstGeom prst="rect">
                  <a:avLst/>
                </a:prstGeom>
                <a:noFill/>
                <a:ln>
                  <a:noFill/>
                </a:ln>
              </p:spPr>
            </p:pic>
            <p:pic>
              <p:nvPicPr>
                <p:cNvPr id="350" name="Google Shape;350;p25"/>
                <p:cNvPicPr preferRelativeResize="0"/>
                <p:nvPr/>
              </p:nvPicPr>
              <p:blipFill>
                <a:blip r:embed="rId10">
                  <a:alphaModFix/>
                </a:blip>
                <a:stretch>
                  <a:fillRect/>
                </a:stretch>
              </p:blipFill>
              <p:spPr>
                <a:xfrm rot="5400000">
                  <a:off x="6570737" y="3944337"/>
                  <a:ext cx="257675" cy="189800"/>
                </a:xfrm>
                <a:prstGeom prst="rect">
                  <a:avLst/>
                </a:prstGeom>
                <a:noFill/>
                <a:ln>
                  <a:noFill/>
                </a:ln>
              </p:spPr>
            </p:pic>
            <p:pic>
              <p:nvPicPr>
                <p:cNvPr id="351" name="Google Shape;351;p25"/>
                <p:cNvPicPr preferRelativeResize="0"/>
                <p:nvPr/>
              </p:nvPicPr>
              <p:blipFill>
                <a:blip r:embed="rId10">
                  <a:alphaModFix/>
                </a:blip>
                <a:stretch>
                  <a:fillRect/>
                </a:stretch>
              </p:blipFill>
              <p:spPr>
                <a:xfrm rot="-5400000" flipH="1">
                  <a:off x="8025112" y="3944337"/>
                  <a:ext cx="257675" cy="189800"/>
                </a:xfrm>
                <a:prstGeom prst="rect">
                  <a:avLst/>
                </a:prstGeom>
                <a:noFill/>
                <a:ln>
                  <a:noFill/>
                </a:ln>
              </p:spPr>
            </p:pic>
            <p:pic>
              <p:nvPicPr>
                <p:cNvPr id="352" name="Google Shape;352;p25"/>
                <p:cNvPicPr preferRelativeResize="0"/>
                <p:nvPr/>
              </p:nvPicPr>
              <p:blipFill>
                <a:blip r:embed="rId10">
                  <a:alphaModFix/>
                </a:blip>
                <a:stretch>
                  <a:fillRect/>
                </a:stretch>
              </p:blipFill>
              <p:spPr>
                <a:xfrm rot="-5400000" flipH="1">
                  <a:off x="7007663" y="3944337"/>
                  <a:ext cx="257675" cy="189800"/>
                </a:xfrm>
                <a:prstGeom prst="rect">
                  <a:avLst/>
                </a:prstGeom>
                <a:noFill/>
                <a:ln>
                  <a:noFill/>
                </a:ln>
              </p:spPr>
            </p:pic>
          </p:grpSp>
          <p:sp>
            <p:nvSpPr>
              <p:cNvPr id="353" name="Google Shape;353;p25"/>
              <p:cNvSpPr txBox="1"/>
              <p:nvPr/>
            </p:nvSpPr>
            <p:spPr>
              <a:xfrm>
                <a:off x="7812488" y="4468308"/>
                <a:ext cx="675900" cy="2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000" b="1">
                    <a:latin typeface="Roboto Condensed"/>
                    <a:ea typeface="Roboto Condensed"/>
                    <a:cs typeface="Roboto Condensed"/>
                    <a:sym typeface="Roboto Condensed"/>
                  </a:rPr>
                  <a:t>LAN 2</a:t>
                </a:r>
                <a:endParaRPr sz="1000" b="1">
                  <a:latin typeface="Roboto Condensed"/>
                  <a:ea typeface="Roboto Condensed"/>
                  <a:cs typeface="Roboto Condensed"/>
                  <a:sym typeface="Roboto Condensed"/>
                </a:endParaRPr>
              </a:p>
            </p:txBody>
          </p:sp>
        </p:grpSp>
        <p:sp>
          <p:nvSpPr>
            <p:cNvPr id="354" name="Google Shape;354;p25"/>
            <p:cNvSpPr/>
            <p:nvPr/>
          </p:nvSpPr>
          <p:spPr>
            <a:xfrm>
              <a:off x="7627225" y="4004300"/>
              <a:ext cx="251350" cy="190700"/>
            </a:xfrm>
            <a:custGeom>
              <a:avLst/>
              <a:gdLst/>
              <a:ahLst/>
              <a:cxnLst/>
              <a:rect l="l" t="t" r="r" b="b"/>
              <a:pathLst>
                <a:path w="10054" h="7628" extrusionOk="0">
                  <a:moveTo>
                    <a:pt x="10054" y="0"/>
                  </a:moveTo>
                  <a:cubicBezTo>
                    <a:pt x="9765" y="751"/>
                    <a:pt x="9072" y="3236"/>
                    <a:pt x="8321" y="4507"/>
                  </a:cubicBezTo>
                  <a:cubicBezTo>
                    <a:pt x="7570" y="5778"/>
                    <a:pt x="6414" y="7569"/>
                    <a:pt x="5547" y="7627"/>
                  </a:cubicBezTo>
                  <a:cubicBezTo>
                    <a:pt x="4680" y="7685"/>
                    <a:pt x="4045" y="5373"/>
                    <a:pt x="3120" y="4853"/>
                  </a:cubicBezTo>
                  <a:cubicBezTo>
                    <a:pt x="2196" y="4333"/>
                    <a:pt x="520" y="4565"/>
                    <a:pt x="0" y="4507"/>
                  </a:cubicBezTo>
                </a:path>
              </a:pathLst>
            </a:custGeom>
            <a:noFill/>
            <a:ln w="19050" cap="flat" cmpd="sng">
              <a:solidFill>
                <a:srgbClr val="CC0000"/>
              </a:solidFill>
              <a:prstDash val="solid"/>
              <a:round/>
              <a:headEnd type="none" w="med" len="med"/>
              <a:tailEnd type="none" w="med" len="med"/>
            </a:ln>
          </p:spPr>
        </p:sp>
      </p:grpSp>
      <p:sp>
        <p:nvSpPr>
          <p:cNvPr id="355" name="Google Shape;355;p25"/>
          <p:cNvSpPr/>
          <p:nvPr/>
        </p:nvSpPr>
        <p:spPr>
          <a:xfrm>
            <a:off x="6907825" y="2210150"/>
            <a:ext cx="293100" cy="156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8000" tIns="18000" rIns="18000" bIns="18000" anchor="ctr" anchorCtr="0">
            <a:noAutofit/>
          </a:bodyPr>
          <a:lstStyle/>
          <a:p>
            <a:pPr marL="0" lvl="0" indent="0" algn="ctr" rtl="0">
              <a:spcBef>
                <a:spcPts val="0"/>
              </a:spcBef>
              <a:spcAft>
                <a:spcPts val="0"/>
              </a:spcAft>
              <a:buNone/>
            </a:pPr>
            <a:r>
              <a:rPr lang="fr" sz="600">
                <a:latin typeface="Roboto Condensed"/>
                <a:ea typeface="Roboto Condensed"/>
                <a:cs typeface="Roboto Condensed"/>
                <a:sym typeface="Roboto Condensed"/>
              </a:rPr>
              <a:t>Box @</a:t>
            </a:r>
            <a:endParaRPr sz="600">
              <a:latin typeface="Roboto Condensed"/>
              <a:ea typeface="Roboto Condensed"/>
              <a:cs typeface="Roboto Condensed"/>
              <a:sym typeface="Roboto Condensed"/>
            </a:endParaRPr>
          </a:p>
        </p:txBody>
      </p:sp>
      <p:sp>
        <p:nvSpPr>
          <p:cNvPr id="356" name="Google Shape;356;p25"/>
          <p:cNvSpPr/>
          <p:nvPr/>
        </p:nvSpPr>
        <p:spPr>
          <a:xfrm>
            <a:off x="7622275" y="1949775"/>
            <a:ext cx="293100" cy="156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8000" tIns="18000" rIns="18000" bIns="18000" anchor="ctr" anchorCtr="0">
            <a:noAutofit/>
          </a:bodyPr>
          <a:lstStyle/>
          <a:p>
            <a:pPr marL="0" lvl="0" indent="0" algn="ctr" rtl="0">
              <a:spcBef>
                <a:spcPts val="0"/>
              </a:spcBef>
              <a:spcAft>
                <a:spcPts val="0"/>
              </a:spcAft>
              <a:buNone/>
            </a:pPr>
            <a:r>
              <a:rPr lang="fr" sz="600">
                <a:latin typeface="Roboto Condensed"/>
                <a:ea typeface="Roboto Condensed"/>
                <a:cs typeface="Roboto Condensed"/>
                <a:sym typeface="Roboto Condensed"/>
              </a:rPr>
              <a:t>Box @</a:t>
            </a:r>
            <a:endParaRPr sz="600">
              <a:latin typeface="Roboto Condensed"/>
              <a:ea typeface="Roboto Condensed"/>
              <a:cs typeface="Roboto Condensed"/>
              <a:sym typeface="Roboto Condensed"/>
            </a:endParaRPr>
          </a:p>
        </p:txBody>
      </p:sp>
      <p:grpSp>
        <p:nvGrpSpPr>
          <p:cNvPr id="357" name="Google Shape;357;p25"/>
          <p:cNvGrpSpPr/>
          <p:nvPr/>
        </p:nvGrpSpPr>
        <p:grpSpPr>
          <a:xfrm>
            <a:off x="5923875" y="3838335"/>
            <a:ext cx="1277037" cy="998758"/>
            <a:chOff x="5923875" y="3838335"/>
            <a:chExt cx="1277037" cy="998758"/>
          </a:xfrm>
        </p:grpSpPr>
        <p:sp>
          <p:nvSpPr>
            <p:cNvPr id="358" name="Google Shape;358;p25"/>
            <p:cNvSpPr/>
            <p:nvPr/>
          </p:nvSpPr>
          <p:spPr>
            <a:xfrm>
              <a:off x="5923875" y="3838335"/>
              <a:ext cx="1213025" cy="997400"/>
            </a:xfrm>
            <a:custGeom>
              <a:avLst/>
              <a:gdLst/>
              <a:ahLst/>
              <a:cxnLst/>
              <a:rect l="l" t="t" r="r" b="b"/>
              <a:pathLst>
                <a:path w="48521" h="39896" extrusionOk="0">
                  <a:moveTo>
                    <a:pt x="14397" y="411"/>
                  </a:moveTo>
                  <a:cubicBezTo>
                    <a:pt x="8561" y="931"/>
                    <a:pt x="2841" y="4401"/>
                    <a:pt x="876" y="8039"/>
                  </a:cubicBezTo>
                  <a:cubicBezTo>
                    <a:pt x="-1089" y="11677"/>
                    <a:pt x="587" y="18660"/>
                    <a:pt x="2609" y="22240"/>
                  </a:cubicBezTo>
                  <a:cubicBezTo>
                    <a:pt x="4631" y="25820"/>
                    <a:pt x="11277" y="26920"/>
                    <a:pt x="13010" y="29520"/>
                  </a:cubicBezTo>
                  <a:cubicBezTo>
                    <a:pt x="14744" y="32120"/>
                    <a:pt x="7232" y="36628"/>
                    <a:pt x="13010" y="37841"/>
                  </a:cubicBezTo>
                  <a:cubicBezTo>
                    <a:pt x="18788" y="39055"/>
                    <a:pt x="43865" y="42288"/>
                    <a:pt x="47679" y="36801"/>
                  </a:cubicBezTo>
                  <a:cubicBezTo>
                    <a:pt x="51493" y="31314"/>
                    <a:pt x="41439" y="10983"/>
                    <a:pt x="35892" y="4918"/>
                  </a:cubicBezTo>
                  <a:cubicBezTo>
                    <a:pt x="30345" y="-1147"/>
                    <a:pt x="20233" y="-109"/>
                    <a:pt x="14397" y="411"/>
                  </a:cubicBezTo>
                  <a:close/>
                </a:path>
              </a:pathLst>
            </a:custGeom>
            <a:solidFill>
              <a:srgbClr val="EFEFEF"/>
            </a:solidFill>
            <a:ln w="9525" cap="flat" cmpd="sng">
              <a:solidFill>
                <a:schemeClr val="dk2"/>
              </a:solidFill>
              <a:prstDash val="solid"/>
              <a:round/>
              <a:headEnd type="none" w="med" len="med"/>
              <a:tailEnd type="none" w="med" len="med"/>
            </a:ln>
          </p:spPr>
        </p:sp>
        <p:sp>
          <p:nvSpPr>
            <p:cNvPr id="359" name="Google Shape;359;p25"/>
            <p:cNvSpPr/>
            <p:nvPr/>
          </p:nvSpPr>
          <p:spPr>
            <a:xfrm>
              <a:off x="6015517" y="3938791"/>
              <a:ext cx="614950" cy="569275"/>
            </a:xfrm>
            <a:custGeom>
              <a:avLst/>
              <a:gdLst/>
              <a:ahLst/>
              <a:cxnLst/>
              <a:rect l="l" t="t" r="r" b="b"/>
              <a:pathLst>
                <a:path w="24598" h="22771" extrusionOk="0">
                  <a:moveTo>
                    <a:pt x="2757" y="11634"/>
                  </a:moveTo>
                  <a:cubicBezTo>
                    <a:pt x="2353" y="12270"/>
                    <a:pt x="-1058" y="13669"/>
                    <a:pt x="330" y="15447"/>
                  </a:cubicBezTo>
                  <a:cubicBezTo>
                    <a:pt x="1718" y="17225"/>
                    <a:pt x="7907" y="21564"/>
                    <a:pt x="11086" y="22302"/>
                  </a:cubicBezTo>
                  <a:cubicBezTo>
                    <a:pt x="14266" y="23040"/>
                    <a:pt x="18657" y="23329"/>
                    <a:pt x="19407" y="19875"/>
                  </a:cubicBezTo>
                  <a:cubicBezTo>
                    <a:pt x="20157" y="16421"/>
                    <a:pt x="14719" y="4745"/>
                    <a:pt x="15584" y="1580"/>
                  </a:cubicBezTo>
                  <a:cubicBezTo>
                    <a:pt x="16449" y="-1585"/>
                    <a:pt x="23096" y="1002"/>
                    <a:pt x="24598" y="886"/>
                  </a:cubicBezTo>
                </a:path>
              </a:pathLst>
            </a:custGeom>
            <a:noFill/>
            <a:ln w="19050" cap="flat" cmpd="sng">
              <a:solidFill>
                <a:srgbClr val="CC0000"/>
              </a:solidFill>
              <a:prstDash val="solid"/>
              <a:round/>
              <a:headEnd type="none" w="med" len="med"/>
              <a:tailEnd type="none" w="med" len="med"/>
            </a:ln>
          </p:spPr>
        </p:sp>
        <p:pic>
          <p:nvPicPr>
            <p:cNvPr id="360" name="Google Shape;360;p25"/>
            <p:cNvPicPr preferRelativeResize="0"/>
            <p:nvPr/>
          </p:nvPicPr>
          <p:blipFill>
            <a:blip r:embed="rId4">
              <a:alphaModFix/>
            </a:blip>
            <a:stretch>
              <a:fillRect/>
            </a:stretch>
          </p:blipFill>
          <p:spPr>
            <a:xfrm>
              <a:off x="5989400" y="4005650"/>
              <a:ext cx="484451" cy="455375"/>
            </a:xfrm>
            <a:prstGeom prst="rect">
              <a:avLst/>
            </a:prstGeom>
            <a:noFill/>
            <a:ln>
              <a:noFill/>
            </a:ln>
          </p:spPr>
        </p:pic>
        <p:sp>
          <p:nvSpPr>
            <p:cNvPr id="361" name="Google Shape;361;p25"/>
            <p:cNvSpPr/>
            <p:nvPr/>
          </p:nvSpPr>
          <p:spPr>
            <a:xfrm>
              <a:off x="6482742" y="3995767"/>
              <a:ext cx="303750" cy="580550"/>
            </a:xfrm>
            <a:custGeom>
              <a:avLst/>
              <a:gdLst/>
              <a:ahLst/>
              <a:cxnLst/>
              <a:rect l="l" t="t" r="r" b="b"/>
              <a:pathLst>
                <a:path w="12150" h="23222" extrusionOk="0">
                  <a:moveTo>
                    <a:pt x="12150" y="23222"/>
                  </a:moveTo>
                  <a:cubicBezTo>
                    <a:pt x="11226" y="22991"/>
                    <a:pt x="8163" y="22240"/>
                    <a:pt x="6603" y="21836"/>
                  </a:cubicBezTo>
                  <a:cubicBezTo>
                    <a:pt x="5043" y="21432"/>
                    <a:pt x="3251" y="22183"/>
                    <a:pt x="2789" y="20796"/>
                  </a:cubicBezTo>
                  <a:cubicBezTo>
                    <a:pt x="2327" y="19409"/>
                    <a:pt x="4291" y="16809"/>
                    <a:pt x="3829" y="13515"/>
                  </a:cubicBezTo>
                  <a:cubicBezTo>
                    <a:pt x="3367" y="10221"/>
                    <a:pt x="-273" y="3172"/>
                    <a:pt x="16" y="1034"/>
                  </a:cubicBezTo>
                  <a:cubicBezTo>
                    <a:pt x="305" y="-1104"/>
                    <a:pt x="4639" y="745"/>
                    <a:pt x="5563" y="687"/>
                  </a:cubicBezTo>
                </a:path>
              </a:pathLst>
            </a:custGeom>
            <a:noFill/>
            <a:ln w="19050" cap="flat" cmpd="sng">
              <a:solidFill>
                <a:srgbClr val="CC0000"/>
              </a:solidFill>
              <a:prstDash val="solid"/>
              <a:round/>
              <a:headEnd type="none" w="med" len="med"/>
              <a:tailEnd type="none" w="med" len="med"/>
            </a:ln>
          </p:spPr>
        </p:sp>
        <p:pic>
          <p:nvPicPr>
            <p:cNvPr id="362" name="Google Shape;362;p25"/>
            <p:cNvPicPr preferRelativeResize="0"/>
            <p:nvPr/>
          </p:nvPicPr>
          <p:blipFill>
            <a:blip r:embed="rId4">
              <a:alphaModFix/>
            </a:blip>
            <a:stretch>
              <a:fillRect/>
            </a:stretch>
          </p:blipFill>
          <p:spPr>
            <a:xfrm>
              <a:off x="6555212" y="4285350"/>
              <a:ext cx="484451" cy="455375"/>
            </a:xfrm>
            <a:prstGeom prst="rect">
              <a:avLst/>
            </a:prstGeom>
            <a:noFill/>
            <a:ln>
              <a:noFill/>
            </a:ln>
          </p:spPr>
        </p:pic>
        <p:sp>
          <p:nvSpPr>
            <p:cNvPr id="363" name="Google Shape;363;p25"/>
            <p:cNvSpPr txBox="1"/>
            <p:nvPr/>
          </p:nvSpPr>
          <p:spPr>
            <a:xfrm>
              <a:off x="6178213" y="4608793"/>
              <a:ext cx="1022700" cy="22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fr" sz="800" b="1">
                  <a:solidFill>
                    <a:schemeClr val="dk1"/>
                  </a:solidFill>
                  <a:latin typeface="Roboto Condensed"/>
                  <a:ea typeface="Roboto Condensed"/>
                  <a:cs typeface="Roboto Condensed"/>
                  <a:sym typeface="Roboto Condensed"/>
                </a:rPr>
                <a:t>SERVEUR WEB 2</a:t>
              </a:r>
              <a:endParaRPr sz="800"/>
            </a:p>
          </p:txBody>
        </p:sp>
      </p:grpSp>
      <p:grpSp>
        <p:nvGrpSpPr>
          <p:cNvPr id="364" name="Google Shape;364;p25"/>
          <p:cNvGrpSpPr/>
          <p:nvPr/>
        </p:nvGrpSpPr>
        <p:grpSpPr>
          <a:xfrm>
            <a:off x="5911810" y="2851743"/>
            <a:ext cx="1033528" cy="807072"/>
            <a:chOff x="5911810" y="2851743"/>
            <a:chExt cx="1033528" cy="807072"/>
          </a:xfrm>
        </p:grpSpPr>
        <p:sp>
          <p:nvSpPr>
            <p:cNvPr id="365" name="Google Shape;365;p25"/>
            <p:cNvSpPr/>
            <p:nvPr/>
          </p:nvSpPr>
          <p:spPr>
            <a:xfrm>
              <a:off x="5911810" y="2868765"/>
              <a:ext cx="921225" cy="790050"/>
            </a:xfrm>
            <a:custGeom>
              <a:avLst/>
              <a:gdLst/>
              <a:ahLst/>
              <a:cxnLst/>
              <a:rect l="l" t="t" r="r" b="b"/>
              <a:pathLst>
                <a:path w="36849" h="31602" extrusionOk="0">
                  <a:moveTo>
                    <a:pt x="14880" y="697"/>
                  </a:moveTo>
                  <a:cubicBezTo>
                    <a:pt x="9333" y="1159"/>
                    <a:pt x="4306" y="2604"/>
                    <a:pt x="2052" y="5551"/>
                  </a:cubicBezTo>
                  <a:cubicBezTo>
                    <a:pt x="-201" y="8498"/>
                    <a:pt x="-837" y="14103"/>
                    <a:pt x="1359" y="18379"/>
                  </a:cubicBezTo>
                  <a:cubicBezTo>
                    <a:pt x="3555" y="22655"/>
                    <a:pt x="11124" y="29588"/>
                    <a:pt x="15226" y="31206"/>
                  </a:cubicBezTo>
                  <a:cubicBezTo>
                    <a:pt x="19329" y="32824"/>
                    <a:pt x="22796" y="29011"/>
                    <a:pt x="25974" y="28086"/>
                  </a:cubicBezTo>
                  <a:cubicBezTo>
                    <a:pt x="29152" y="27162"/>
                    <a:pt x="32734" y="29877"/>
                    <a:pt x="34294" y="25659"/>
                  </a:cubicBezTo>
                  <a:cubicBezTo>
                    <a:pt x="35854" y="21441"/>
                    <a:pt x="38570" y="6938"/>
                    <a:pt x="35334" y="2778"/>
                  </a:cubicBezTo>
                  <a:cubicBezTo>
                    <a:pt x="32098" y="-1382"/>
                    <a:pt x="20427" y="235"/>
                    <a:pt x="14880" y="697"/>
                  </a:cubicBezTo>
                  <a:close/>
                </a:path>
              </a:pathLst>
            </a:custGeom>
            <a:solidFill>
              <a:srgbClr val="EFEFEF"/>
            </a:solidFill>
            <a:ln w="9525" cap="flat" cmpd="sng">
              <a:solidFill>
                <a:schemeClr val="dk2"/>
              </a:solidFill>
              <a:prstDash val="solid"/>
              <a:round/>
              <a:headEnd type="none" w="med" len="med"/>
              <a:tailEnd type="none" w="med" len="med"/>
            </a:ln>
          </p:spPr>
        </p:sp>
        <p:sp>
          <p:nvSpPr>
            <p:cNvPr id="366" name="Google Shape;366;p25"/>
            <p:cNvSpPr/>
            <p:nvPr/>
          </p:nvSpPr>
          <p:spPr>
            <a:xfrm>
              <a:off x="6000548" y="3169673"/>
              <a:ext cx="621275" cy="357275"/>
            </a:xfrm>
            <a:custGeom>
              <a:avLst/>
              <a:gdLst/>
              <a:ahLst/>
              <a:cxnLst/>
              <a:rect l="l" t="t" r="r" b="b"/>
              <a:pathLst>
                <a:path w="24851" h="14291" extrusionOk="0">
                  <a:moveTo>
                    <a:pt x="4743" y="2876"/>
                  </a:moveTo>
                  <a:cubicBezTo>
                    <a:pt x="3992" y="3396"/>
                    <a:pt x="-1151" y="4147"/>
                    <a:pt x="236" y="5996"/>
                  </a:cubicBezTo>
                  <a:cubicBezTo>
                    <a:pt x="1623" y="7845"/>
                    <a:pt x="9538" y="13046"/>
                    <a:pt x="13063" y="13970"/>
                  </a:cubicBezTo>
                  <a:cubicBezTo>
                    <a:pt x="16588" y="14895"/>
                    <a:pt x="19997" y="13739"/>
                    <a:pt x="21384" y="11543"/>
                  </a:cubicBezTo>
                  <a:cubicBezTo>
                    <a:pt x="22771" y="9347"/>
                    <a:pt x="20806" y="2587"/>
                    <a:pt x="21384" y="796"/>
                  </a:cubicBezTo>
                  <a:cubicBezTo>
                    <a:pt x="21962" y="-995"/>
                    <a:pt x="24273" y="796"/>
                    <a:pt x="24851" y="796"/>
                  </a:cubicBezTo>
                </a:path>
              </a:pathLst>
            </a:custGeom>
            <a:noFill/>
            <a:ln w="19050" cap="flat" cmpd="sng">
              <a:solidFill>
                <a:srgbClr val="CC0000"/>
              </a:solidFill>
              <a:prstDash val="solid"/>
              <a:round/>
              <a:headEnd type="none" w="med" len="med"/>
              <a:tailEnd type="none" w="med" len="med"/>
            </a:ln>
          </p:spPr>
        </p:sp>
        <p:pic>
          <p:nvPicPr>
            <p:cNvPr id="367" name="Google Shape;367;p25"/>
            <p:cNvPicPr preferRelativeResize="0"/>
            <p:nvPr/>
          </p:nvPicPr>
          <p:blipFill>
            <a:blip r:embed="rId4">
              <a:alphaModFix/>
            </a:blip>
            <a:stretch>
              <a:fillRect/>
            </a:stretch>
          </p:blipFill>
          <p:spPr>
            <a:xfrm>
              <a:off x="6034525" y="3027388"/>
              <a:ext cx="484451" cy="455375"/>
            </a:xfrm>
            <a:prstGeom prst="rect">
              <a:avLst/>
            </a:prstGeom>
            <a:noFill/>
            <a:ln>
              <a:noFill/>
            </a:ln>
          </p:spPr>
        </p:pic>
        <p:sp>
          <p:nvSpPr>
            <p:cNvPr id="368" name="Google Shape;368;p25"/>
            <p:cNvSpPr txBox="1"/>
            <p:nvPr/>
          </p:nvSpPr>
          <p:spPr>
            <a:xfrm>
              <a:off x="5922638" y="2851743"/>
              <a:ext cx="1022700" cy="22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fr" sz="800" b="1">
                  <a:solidFill>
                    <a:schemeClr val="dk1"/>
                  </a:solidFill>
                  <a:latin typeface="Roboto Condensed"/>
                  <a:ea typeface="Roboto Condensed"/>
                  <a:cs typeface="Roboto Condensed"/>
                  <a:sym typeface="Roboto Condensed"/>
                </a:rPr>
                <a:t>SERVEUR WEB 1</a:t>
              </a:r>
              <a:endParaRPr sz="800"/>
            </a:p>
          </p:txBody>
        </p:sp>
      </p:grpSp>
      <p:sp>
        <p:nvSpPr>
          <p:cNvPr id="369" name="Google Shape;369;p25"/>
          <p:cNvSpPr txBox="1"/>
          <p:nvPr/>
        </p:nvSpPr>
        <p:spPr>
          <a:xfrm>
            <a:off x="247050" y="1546550"/>
            <a:ext cx="5564400" cy="511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fr" sz="1100" b="1" u="sng">
                <a:latin typeface="Roboto Condensed"/>
                <a:ea typeface="Roboto Condensed"/>
                <a:cs typeface="Roboto Condensed"/>
                <a:sym typeface="Roboto Condensed"/>
              </a:rPr>
              <a:t>Problème</a:t>
            </a:r>
            <a:r>
              <a:rPr lang="fr" sz="1100" b="1">
                <a:latin typeface="Roboto Condensed"/>
                <a:ea typeface="Roboto Condensed"/>
                <a:cs typeface="Roboto Condensed"/>
                <a:sym typeface="Roboto Condensed"/>
              </a:rPr>
              <a:t>: Nous voulons nous connecter à un site internet mais notre réseau ne fonctionne pas, il nous faut le paramétrer.</a:t>
            </a:r>
            <a:endParaRPr sz="1100" b="1">
              <a:latin typeface="Roboto Condensed"/>
              <a:ea typeface="Roboto Condensed"/>
              <a:cs typeface="Roboto Condensed"/>
              <a:sym typeface="Roboto Condensed"/>
            </a:endParaRPr>
          </a:p>
        </p:txBody>
      </p:sp>
      <p:cxnSp>
        <p:nvCxnSpPr>
          <p:cNvPr id="370" name="Google Shape;370;p25"/>
          <p:cNvCxnSpPr/>
          <p:nvPr/>
        </p:nvCxnSpPr>
        <p:spPr>
          <a:xfrm>
            <a:off x="320700" y="2017850"/>
            <a:ext cx="5417100" cy="0"/>
          </a:xfrm>
          <a:prstGeom prst="straightConnector1">
            <a:avLst/>
          </a:prstGeom>
          <a:noFill/>
          <a:ln w="9525" cap="flat" cmpd="sng">
            <a:solidFill>
              <a:schemeClr val="dk2"/>
            </a:solidFill>
            <a:prstDash val="solid"/>
            <a:round/>
            <a:headEnd type="none" w="med" len="med"/>
            <a:tailEnd type="none" w="med" len="med"/>
          </a:ln>
        </p:spPr>
      </p:cxnSp>
      <p:sp>
        <p:nvSpPr>
          <p:cNvPr id="371" name="Google Shape;371;p25"/>
          <p:cNvSpPr txBox="1"/>
          <p:nvPr/>
        </p:nvSpPr>
        <p:spPr>
          <a:xfrm>
            <a:off x="247050" y="1981850"/>
            <a:ext cx="5564400" cy="2960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fr" sz="1100" u="sng">
                <a:latin typeface="Roboto Condensed"/>
                <a:ea typeface="Roboto Condensed"/>
                <a:cs typeface="Roboto Condensed"/>
                <a:sym typeface="Roboto Condensed"/>
              </a:rPr>
              <a:t>Travail à faire:</a:t>
            </a:r>
            <a:r>
              <a:rPr lang="fr" sz="1100">
                <a:latin typeface="Roboto Condensed"/>
                <a:ea typeface="Roboto Condensed"/>
                <a:cs typeface="Roboto Condensed"/>
                <a:sym typeface="Roboto Condensed"/>
              </a:rPr>
              <a:t> </a:t>
            </a:r>
            <a:endParaRPr sz="1100">
              <a:latin typeface="Roboto Condensed"/>
              <a:ea typeface="Roboto Condensed"/>
              <a:cs typeface="Roboto Condensed"/>
              <a:sym typeface="Roboto Condensed"/>
            </a:endParaRPr>
          </a:p>
          <a:p>
            <a:pPr marL="0" lvl="0" indent="0" algn="just" rtl="0">
              <a:spcBef>
                <a:spcPts val="0"/>
              </a:spcBef>
              <a:spcAft>
                <a:spcPts val="0"/>
              </a:spcAft>
              <a:buNone/>
            </a:pPr>
            <a:endParaRPr sz="7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Paramétrer les équipements des réseaux selon la table d’adressage (diapo suivante) ; </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Paramétrer le dns afin d’accéder au site web (serveur web) sans saisir son adresse IP ;</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Identifier le voyage de l’information lors  d’un accès à un serveur web ;</a:t>
            </a:r>
            <a:endParaRPr sz="1100">
              <a:latin typeface="Roboto Condensed"/>
              <a:ea typeface="Roboto Condensed"/>
              <a:cs typeface="Roboto Condensed"/>
              <a:sym typeface="Roboto Condensed"/>
            </a:endParaRPr>
          </a:p>
          <a:p>
            <a:pPr marL="457200" lvl="0" indent="-298450" algn="just" rtl="0">
              <a:spcBef>
                <a:spcPts val="0"/>
              </a:spcBef>
              <a:spcAft>
                <a:spcPts val="0"/>
              </a:spcAft>
              <a:buClr>
                <a:schemeClr val="dk1"/>
              </a:buClr>
              <a:buSzPts val="1100"/>
              <a:buFont typeface="Roboto Condensed"/>
              <a:buChar char="●"/>
            </a:pPr>
            <a:r>
              <a:rPr lang="fr" sz="1100">
                <a:latin typeface="Roboto Condensed"/>
                <a:ea typeface="Roboto Condensed"/>
                <a:cs typeface="Roboto Condensed"/>
                <a:sym typeface="Roboto Condensed"/>
              </a:rPr>
              <a:t>...</a:t>
            </a:r>
            <a:endParaRPr sz="1100">
              <a:solidFill>
                <a:schemeClr val="dk1"/>
              </a:solidFill>
              <a:latin typeface="Roboto Condensed"/>
              <a:ea typeface="Roboto Condensed"/>
              <a:cs typeface="Roboto Condensed"/>
              <a:sym typeface="Roboto Condensed"/>
            </a:endParaRPr>
          </a:p>
        </p:txBody>
      </p:sp>
      <p:pic>
        <p:nvPicPr>
          <p:cNvPr id="372" name="Google Shape;372;p25"/>
          <p:cNvPicPr preferRelativeResize="0"/>
          <p:nvPr/>
        </p:nvPicPr>
        <p:blipFill rotWithShape="1">
          <a:blip r:embed="rId11">
            <a:alphaModFix/>
          </a:blip>
          <a:srcRect r="12111" b="23424"/>
          <a:stretch/>
        </p:blipFill>
        <p:spPr>
          <a:xfrm>
            <a:off x="6568425" y="3114810"/>
            <a:ext cx="443676" cy="212615"/>
          </a:xfrm>
          <a:prstGeom prst="rect">
            <a:avLst/>
          </a:prstGeom>
          <a:noFill/>
          <a:ln>
            <a:noFill/>
          </a:ln>
        </p:spPr>
      </p:pic>
      <p:pic>
        <p:nvPicPr>
          <p:cNvPr id="373" name="Google Shape;373;p25"/>
          <p:cNvPicPr preferRelativeResize="0"/>
          <p:nvPr/>
        </p:nvPicPr>
        <p:blipFill rotWithShape="1">
          <a:blip r:embed="rId11">
            <a:alphaModFix/>
          </a:blip>
          <a:srcRect r="12111" b="23424"/>
          <a:stretch/>
        </p:blipFill>
        <p:spPr>
          <a:xfrm>
            <a:off x="6568425" y="3874835"/>
            <a:ext cx="443676" cy="21261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377"/>
        <p:cNvGrpSpPr/>
        <p:nvPr/>
      </p:nvGrpSpPr>
      <p:grpSpPr>
        <a:xfrm>
          <a:off x="0" y="0"/>
          <a:ext cx="0" cy="0"/>
          <a:chOff x="0" y="0"/>
          <a:chExt cx="0" cy="0"/>
        </a:xfrm>
      </p:grpSpPr>
      <p:graphicFrame>
        <p:nvGraphicFramePr>
          <p:cNvPr id="378" name="Google Shape;378;p26"/>
          <p:cNvGraphicFramePr/>
          <p:nvPr/>
        </p:nvGraphicFramePr>
        <p:xfrm>
          <a:off x="100500" y="106375"/>
          <a:ext cx="8955975" cy="727320"/>
        </p:xfrm>
        <a:graphic>
          <a:graphicData uri="http://schemas.openxmlformats.org/drawingml/2006/table">
            <a:tbl>
              <a:tblPr>
                <a:noFill/>
                <a:tableStyleId>{67B6C134-F9D6-4D13-8D0D-9975055580A5}</a:tableStyleId>
              </a:tblPr>
              <a:tblGrid>
                <a:gridCol w="1337025"/>
                <a:gridCol w="6342200"/>
                <a:gridCol w="1276750"/>
              </a:tblGrid>
              <a:tr h="249650">
                <a:tc rowSpan="2">
                  <a:txBody>
                    <a:bodyPr/>
                    <a:lstStyle/>
                    <a:p>
                      <a:pPr marL="0" lvl="0" indent="0" algn="ctr" rtl="0">
                        <a:spcBef>
                          <a:spcPts val="0"/>
                        </a:spcBef>
                        <a:spcAft>
                          <a:spcPts val="0"/>
                        </a:spcAft>
                        <a:buNone/>
                      </a:pPr>
                      <a:r>
                        <a:rPr lang="fr" sz="1500" b="1">
                          <a:latin typeface="Roboto Condensed"/>
                          <a:ea typeface="Roboto Condensed"/>
                          <a:cs typeface="Roboto Condensed"/>
                          <a:sym typeface="Roboto Condensed"/>
                        </a:rPr>
                        <a:t>Séquence S23</a:t>
                      </a:r>
                      <a:endParaRPr sz="1500" b="1">
                        <a:latin typeface="Roboto Condensed"/>
                        <a:ea typeface="Roboto Condensed"/>
                        <a:cs typeface="Roboto Condensed"/>
                        <a:sym typeface="Roboto Condensed"/>
                      </a:endParaRPr>
                    </a:p>
                    <a:p>
                      <a:pPr marL="0" lvl="0" indent="0" algn="ctr" rtl="0">
                        <a:spcBef>
                          <a:spcPts val="0"/>
                        </a:spcBef>
                        <a:spcAft>
                          <a:spcPts val="0"/>
                        </a:spcAft>
                        <a:buNone/>
                      </a:pPr>
                      <a:r>
                        <a:rPr lang="fr" sz="1300" i="1">
                          <a:latin typeface="Roboto Condensed"/>
                          <a:ea typeface="Roboto Condensed"/>
                          <a:cs typeface="Roboto Condensed"/>
                          <a:sym typeface="Roboto Condensed"/>
                        </a:rPr>
                        <a:t>Les réseaux informatiques</a:t>
                      </a:r>
                      <a:endParaRPr sz="1300" i="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fr" sz="1800" b="1">
                          <a:solidFill>
                            <a:schemeClr val="dk1"/>
                          </a:solidFill>
                          <a:latin typeface="Roboto Condensed"/>
                          <a:ea typeface="Roboto Condensed"/>
                          <a:cs typeface="Roboto Condensed"/>
                          <a:sym typeface="Roboto Condensed"/>
                        </a:rPr>
                        <a:t>Simuler internet avec </a:t>
                      </a:r>
                      <a:r>
                        <a:rPr lang="fr" sz="1800" b="1" u="sng">
                          <a:solidFill>
                            <a:schemeClr val="dk1"/>
                          </a:solidFill>
                          <a:latin typeface="Roboto Condensed"/>
                          <a:ea typeface="Roboto Condensed"/>
                          <a:cs typeface="Roboto Condensed"/>
                          <a:sym typeface="Roboto Condensed"/>
                        </a:rPr>
                        <a:t>Packet tracer</a:t>
                      </a:r>
                      <a:r>
                        <a:rPr lang="fr" sz="1800" b="1">
                          <a:solidFill>
                            <a:schemeClr val="dk1"/>
                          </a:solidFill>
                          <a:latin typeface="Roboto Condensed"/>
                          <a:ea typeface="Roboto Condensed"/>
                          <a:cs typeface="Roboto Condensed"/>
                          <a:sym typeface="Roboto Condensed"/>
                        </a:rPr>
                        <a:t> - </a:t>
                      </a:r>
                      <a:r>
                        <a:rPr lang="fr" sz="1800" b="1">
                          <a:latin typeface="Roboto Condensed"/>
                          <a:ea typeface="Roboto Condensed"/>
                          <a:cs typeface="Roboto Condensed"/>
                          <a:sym typeface="Roboto Condensed"/>
                        </a:rPr>
                        <a:t>Activité N°3</a:t>
                      </a:r>
                      <a:endParaRPr sz="1800" b="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rowSpan="2">
                  <a:txBody>
                    <a:bodyPr/>
                    <a:lstStyle/>
                    <a:p>
                      <a:pPr marL="0" lvl="0" indent="0" algn="ctr" rtl="0">
                        <a:spcBef>
                          <a:spcPts val="0"/>
                        </a:spcBef>
                        <a:spcAft>
                          <a:spcPts val="0"/>
                        </a:spcAft>
                        <a:buNone/>
                      </a:pPr>
                      <a:r>
                        <a:rPr lang="fr" sz="2000" b="1">
                          <a:latin typeface="Roboto Condensed"/>
                          <a:ea typeface="Roboto Condensed"/>
                          <a:cs typeface="Roboto Condensed"/>
                          <a:sym typeface="Roboto Condensed"/>
                        </a:rPr>
                        <a:t>Cycle 4</a:t>
                      </a:r>
                      <a:endParaRPr sz="2000" b="1">
                        <a:latin typeface="Roboto Condensed"/>
                        <a:ea typeface="Roboto Condensed"/>
                        <a:cs typeface="Roboto Condensed"/>
                        <a:sym typeface="Roboto Condensed"/>
                      </a:endParaRPr>
                    </a:p>
                    <a:p>
                      <a:pPr marL="0" lvl="0" indent="0" algn="ctr" rtl="0">
                        <a:spcBef>
                          <a:spcPts val="0"/>
                        </a:spcBef>
                        <a:spcAft>
                          <a:spcPts val="0"/>
                        </a:spcAft>
                        <a:buNone/>
                      </a:pPr>
                      <a:r>
                        <a:rPr lang="fr" sz="2000" b="1">
                          <a:latin typeface="Roboto Condensed"/>
                          <a:ea typeface="Roboto Condensed"/>
                          <a:cs typeface="Roboto Condensed"/>
                          <a:sym typeface="Roboto Condensed"/>
                        </a:rPr>
                        <a:t>3ème</a:t>
                      </a:r>
                      <a:endParaRPr sz="2000" b="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r>
              <a:tr h="381000">
                <a:tc vMerge="1">
                  <a:txBody>
                    <a:bodyPr/>
                    <a:lstStyle/>
                    <a:p>
                      <a:endParaRPr lang="fr-FR"/>
                    </a:p>
                  </a:txBody>
                  <a:tcPr/>
                </a:tc>
                <a:tc>
                  <a:txBody>
                    <a:bodyPr/>
                    <a:lstStyle/>
                    <a:p>
                      <a:pPr marL="0" lvl="0" indent="0" algn="ctr" rtl="0">
                        <a:spcBef>
                          <a:spcPts val="0"/>
                        </a:spcBef>
                        <a:spcAft>
                          <a:spcPts val="0"/>
                        </a:spcAft>
                        <a:buNone/>
                      </a:pPr>
                      <a:r>
                        <a:rPr lang="fr" sz="1500">
                          <a:latin typeface="Roboto Condensed"/>
                          <a:ea typeface="Roboto Condensed"/>
                          <a:cs typeface="Roboto Condensed"/>
                          <a:sym typeface="Roboto Condensed"/>
                        </a:rPr>
                        <a:t>Comment communiquer avec internet (INTERconnecting NETwork)?</a:t>
                      </a:r>
                      <a:endParaRPr sz="1500">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vMerge="1">
                  <a:txBody>
                    <a:bodyPr/>
                    <a:lstStyle/>
                    <a:p>
                      <a:endParaRPr lang="fr-FR"/>
                    </a:p>
                  </a:txBody>
                  <a:tcPr/>
                </a:tc>
              </a:tr>
            </a:tbl>
          </a:graphicData>
        </a:graphic>
      </p:graphicFrame>
      <p:pic>
        <p:nvPicPr>
          <p:cNvPr id="379" name="Google Shape;379;p26"/>
          <p:cNvPicPr preferRelativeResize="0"/>
          <p:nvPr/>
        </p:nvPicPr>
        <p:blipFill>
          <a:blip r:embed="rId3">
            <a:alphaModFix amt="13000"/>
          </a:blip>
          <a:stretch>
            <a:fillRect/>
          </a:stretch>
        </p:blipFill>
        <p:spPr>
          <a:xfrm>
            <a:off x="100500" y="1005400"/>
            <a:ext cx="8955974" cy="4012975"/>
          </a:xfrm>
          <a:prstGeom prst="rect">
            <a:avLst/>
          </a:prstGeom>
          <a:noFill/>
          <a:ln w="9525" cap="flat" cmpd="sng">
            <a:solidFill>
              <a:schemeClr val="dk2"/>
            </a:solidFill>
            <a:prstDash val="solid"/>
            <a:round/>
            <a:headEnd type="none" w="sm" len="sm"/>
            <a:tailEnd type="none" w="sm" len="sm"/>
          </a:ln>
        </p:spPr>
      </p:pic>
      <p:sp>
        <p:nvSpPr>
          <p:cNvPr id="380" name="Google Shape;380;p26"/>
          <p:cNvSpPr txBox="1"/>
          <p:nvPr/>
        </p:nvSpPr>
        <p:spPr>
          <a:xfrm>
            <a:off x="247050" y="1076550"/>
            <a:ext cx="5525400" cy="511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fr" sz="1100" i="1" u="sng">
                <a:solidFill>
                  <a:srgbClr val="434343"/>
                </a:solidFill>
                <a:latin typeface="Roboto Condensed"/>
                <a:ea typeface="Roboto Condensed"/>
                <a:cs typeface="Roboto Condensed"/>
                <a:sym typeface="Roboto Condensed"/>
              </a:rPr>
              <a:t>Objectif</a:t>
            </a:r>
            <a:r>
              <a:rPr lang="fr" sz="1100" i="1">
                <a:solidFill>
                  <a:srgbClr val="434343"/>
                </a:solidFill>
                <a:latin typeface="Roboto Condensed"/>
                <a:ea typeface="Roboto Condensed"/>
                <a:cs typeface="Roboto Condensed"/>
                <a:sym typeface="Roboto Condensed"/>
              </a:rPr>
              <a:t>: établir une communication entre un terminal d’un réseau local et un site internet.</a:t>
            </a:r>
            <a:endParaRPr sz="1100" i="1">
              <a:solidFill>
                <a:srgbClr val="434343"/>
              </a:solidFill>
              <a:latin typeface="Roboto Condensed"/>
              <a:ea typeface="Roboto Condensed"/>
              <a:cs typeface="Roboto Condensed"/>
              <a:sym typeface="Roboto Condensed"/>
            </a:endParaRPr>
          </a:p>
        </p:txBody>
      </p:sp>
      <p:cxnSp>
        <p:nvCxnSpPr>
          <p:cNvPr id="381" name="Google Shape;381;p26"/>
          <p:cNvCxnSpPr/>
          <p:nvPr/>
        </p:nvCxnSpPr>
        <p:spPr>
          <a:xfrm>
            <a:off x="320700" y="1586125"/>
            <a:ext cx="5417100" cy="0"/>
          </a:xfrm>
          <a:prstGeom prst="straightConnector1">
            <a:avLst/>
          </a:prstGeom>
          <a:noFill/>
          <a:ln w="9525" cap="flat" cmpd="sng">
            <a:solidFill>
              <a:schemeClr val="dk2"/>
            </a:solidFill>
            <a:prstDash val="solid"/>
            <a:round/>
            <a:headEnd type="none" w="med" len="med"/>
            <a:tailEnd type="none" w="med" len="med"/>
          </a:ln>
        </p:spPr>
      </p:cxnSp>
      <p:sp>
        <p:nvSpPr>
          <p:cNvPr id="382" name="Google Shape;382;p26"/>
          <p:cNvSpPr txBox="1"/>
          <p:nvPr/>
        </p:nvSpPr>
        <p:spPr>
          <a:xfrm>
            <a:off x="247050" y="1546550"/>
            <a:ext cx="5564400" cy="511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fr" sz="1100" b="1" u="sng">
                <a:latin typeface="Roboto Condensed"/>
                <a:ea typeface="Roboto Condensed"/>
                <a:cs typeface="Roboto Condensed"/>
                <a:sym typeface="Roboto Condensed"/>
              </a:rPr>
              <a:t>Problème</a:t>
            </a:r>
            <a:r>
              <a:rPr lang="fr" sz="1100" b="1">
                <a:latin typeface="Roboto Condensed"/>
                <a:ea typeface="Roboto Condensed"/>
                <a:cs typeface="Roboto Condensed"/>
                <a:sym typeface="Roboto Condensed"/>
              </a:rPr>
              <a:t>: Nous voulons nous connecter à un site internet mais notre réseau ne fonctionne pas, il nous faut le paramétrer.</a:t>
            </a:r>
            <a:endParaRPr sz="1100" b="1">
              <a:latin typeface="Roboto Condensed"/>
              <a:ea typeface="Roboto Condensed"/>
              <a:cs typeface="Roboto Condensed"/>
              <a:sym typeface="Roboto Condensed"/>
            </a:endParaRPr>
          </a:p>
        </p:txBody>
      </p:sp>
      <p:cxnSp>
        <p:nvCxnSpPr>
          <p:cNvPr id="383" name="Google Shape;383;p26"/>
          <p:cNvCxnSpPr/>
          <p:nvPr/>
        </p:nvCxnSpPr>
        <p:spPr>
          <a:xfrm>
            <a:off x="320700" y="2017850"/>
            <a:ext cx="5417100" cy="0"/>
          </a:xfrm>
          <a:prstGeom prst="straightConnector1">
            <a:avLst/>
          </a:prstGeom>
          <a:noFill/>
          <a:ln w="9525" cap="flat" cmpd="sng">
            <a:solidFill>
              <a:schemeClr val="dk2"/>
            </a:solidFill>
            <a:prstDash val="solid"/>
            <a:round/>
            <a:headEnd type="none" w="med" len="med"/>
            <a:tailEnd type="none" w="med" len="med"/>
          </a:ln>
        </p:spPr>
      </p:cxnSp>
      <p:sp>
        <p:nvSpPr>
          <p:cNvPr id="384" name="Google Shape;384;p26"/>
          <p:cNvSpPr txBox="1"/>
          <p:nvPr/>
        </p:nvSpPr>
        <p:spPr>
          <a:xfrm>
            <a:off x="247050" y="1981850"/>
            <a:ext cx="5564400" cy="2960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fr" sz="1100" u="sng">
                <a:latin typeface="Roboto Condensed"/>
                <a:ea typeface="Roboto Condensed"/>
                <a:cs typeface="Roboto Condensed"/>
                <a:sym typeface="Roboto Condensed"/>
              </a:rPr>
              <a:t>Travail à faire:</a:t>
            </a:r>
            <a:r>
              <a:rPr lang="fr" sz="1100">
                <a:latin typeface="Roboto Condensed"/>
                <a:ea typeface="Roboto Condensed"/>
                <a:cs typeface="Roboto Condensed"/>
                <a:sym typeface="Roboto Condensed"/>
              </a:rPr>
              <a:t> </a:t>
            </a:r>
            <a:endParaRPr sz="1100">
              <a:latin typeface="Roboto Condensed"/>
              <a:ea typeface="Roboto Condensed"/>
              <a:cs typeface="Roboto Condensed"/>
              <a:sym typeface="Roboto Condensed"/>
            </a:endParaRPr>
          </a:p>
          <a:p>
            <a:pPr marL="0" lvl="0" indent="0" algn="just" rtl="0">
              <a:spcBef>
                <a:spcPts val="0"/>
              </a:spcBef>
              <a:spcAft>
                <a:spcPts val="0"/>
              </a:spcAft>
              <a:buNone/>
            </a:pPr>
            <a:endParaRPr sz="7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Ouvrir le fichier “Simulation internet” ;</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Paramétrer les équipements des réseaux selon la table d’adressage (diapo suivante) ; </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Paramétrer le dns afin d’accéder au site web (serveur web) sans saisir son adresse IP ;</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Identifier le voyage de l’information lors  d’un accès à un serveur web ;</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Modifier le titre de la page “index” du site web en remplaçant “Astérix” par son prénom ;</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Vérifier la modification ;</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Editer à nouveau la page web index et insérer autour de son prénom les balises &lt;i&gt; et &lt;/i&gt; comme ceci : &lt;i&gt;prénom&lt;/i&gt; :</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solidFill>
                  <a:schemeClr val="dk1"/>
                </a:solidFill>
                <a:latin typeface="Roboto Condensed"/>
                <a:ea typeface="Roboto Condensed"/>
                <a:cs typeface="Roboto Condensed"/>
                <a:sym typeface="Roboto Condensed"/>
              </a:rPr>
              <a:t>Observer la modification ;</a:t>
            </a:r>
            <a:endParaRPr sz="1100">
              <a:solidFill>
                <a:schemeClr val="dk1"/>
              </a:solidFill>
              <a:latin typeface="Roboto Condensed"/>
              <a:ea typeface="Roboto Condensed"/>
              <a:cs typeface="Roboto Condensed"/>
              <a:sym typeface="Roboto Condensed"/>
            </a:endParaRPr>
          </a:p>
          <a:p>
            <a:pPr marL="457200" lvl="0" indent="-298450" algn="just" rtl="0">
              <a:spcBef>
                <a:spcPts val="0"/>
              </a:spcBef>
              <a:spcAft>
                <a:spcPts val="0"/>
              </a:spcAft>
              <a:buClr>
                <a:schemeClr val="dk1"/>
              </a:buClr>
              <a:buSzPts val="1100"/>
              <a:buFont typeface="Roboto Condensed"/>
              <a:buChar char="●"/>
            </a:pPr>
            <a:r>
              <a:rPr lang="fr" sz="1100">
                <a:solidFill>
                  <a:schemeClr val="dk1"/>
                </a:solidFill>
                <a:latin typeface="Roboto Condensed"/>
                <a:ea typeface="Roboto Condensed"/>
                <a:cs typeface="Roboto Condensed"/>
                <a:sym typeface="Roboto Condensed"/>
              </a:rPr>
              <a:t>Ajouter un nouveau serveur web dont l’adresse IP sera 195.16.34.2 ;</a:t>
            </a:r>
            <a:endParaRPr sz="1100">
              <a:solidFill>
                <a:schemeClr val="dk1"/>
              </a:solidFill>
              <a:latin typeface="Roboto Condensed"/>
              <a:ea typeface="Roboto Condensed"/>
              <a:cs typeface="Roboto Condensed"/>
              <a:sym typeface="Roboto Condensed"/>
            </a:endParaRPr>
          </a:p>
          <a:p>
            <a:pPr marL="457200" lvl="0" indent="-298450" algn="just" rtl="0">
              <a:spcBef>
                <a:spcPts val="0"/>
              </a:spcBef>
              <a:spcAft>
                <a:spcPts val="0"/>
              </a:spcAft>
              <a:buClr>
                <a:schemeClr val="dk1"/>
              </a:buClr>
              <a:buSzPts val="1100"/>
              <a:buFont typeface="Roboto Condensed"/>
              <a:buChar char="●"/>
            </a:pPr>
            <a:r>
              <a:rPr lang="fr" sz="1100">
                <a:solidFill>
                  <a:schemeClr val="dk1"/>
                </a:solidFill>
                <a:latin typeface="Roboto Condensed"/>
                <a:ea typeface="Roboto Condensed"/>
                <a:cs typeface="Roboto Condensed"/>
                <a:sym typeface="Roboto Condensed"/>
              </a:rPr>
              <a:t>En s’inspirant du serveur web existant, effectuer le paramétrage IP du nouveau serveur ;</a:t>
            </a:r>
            <a:endParaRPr sz="1100">
              <a:solidFill>
                <a:schemeClr val="dk1"/>
              </a:solidFill>
              <a:latin typeface="Roboto Condensed"/>
              <a:ea typeface="Roboto Condensed"/>
              <a:cs typeface="Roboto Condensed"/>
              <a:sym typeface="Roboto Condensed"/>
            </a:endParaRPr>
          </a:p>
          <a:p>
            <a:pPr marL="457200" lvl="0" indent="-298450" algn="just" rtl="0">
              <a:spcBef>
                <a:spcPts val="0"/>
              </a:spcBef>
              <a:spcAft>
                <a:spcPts val="0"/>
              </a:spcAft>
              <a:buClr>
                <a:schemeClr val="dk1"/>
              </a:buClr>
              <a:buSzPts val="1100"/>
              <a:buFont typeface="Roboto Condensed"/>
              <a:buChar char="●"/>
            </a:pPr>
            <a:r>
              <a:rPr lang="fr" sz="1100">
                <a:solidFill>
                  <a:schemeClr val="dk1"/>
                </a:solidFill>
                <a:latin typeface="Roboto Condensed"/>
                <a:ea typeface="Roboto Condensed"/>
                <a:cs typeface="Roboto Condensed"/>
                <a:sym typeface="Roboto Condensed"/>
              </a:rPr>
              <a:t>Modifier le titre de la page en notant le prénom de son voisin ;</a:t>
            </a:r>
            <a:endParaRPr sz="1100">
              <a:solidFill>
                <a:schemeClr val="dk1"/>
              </a:solidFill>
              <a:latin typeface="Roboto Condensed"/>
              <a:ea typeface="Roboto Condensed"/>
              <a:cs typeface="Roboto Condensed"/>
              <a:sym typeface="Roboto Condensed"/>
            </a:endParaRPr>
          </a:p>
          <a:p>
            <a:pPr marL="457200" lvl="0" indent="-298450" algn="just" rtl="0">
              <a:spcBef>
                <a:spcPts val="0"/>
              </a:spcBef>
              <a:spcAft>
                <a:spcPts val="0"/>
              </a:spcAft>
              <a:buClr>
                <a:schemeClr val="dk1"/>
              </a:buClr>
              <a:buSzPts val="1100"/>
              <a:buFont typeface="Roboto Condensed"/>
              <a:buChar char="●"/>
            </a:pPr>
            <a:r>
              <a:rPr lang="fr" sz="1100">
                <a:solidFill>
                  <a:schemeClr val="dk1"/>
                </a:solidFill>
                <a:latin typeface="Roboto Condensed"/>
                <a:ea typeface="Roboto Condensed"/>
                <a:cs typeface="Roboto Condensed"/>
                <a:sym typeface="Roboto Condensed"/>
              </a:rPr>
              <a:t>Ajouter le nouveau site au DNS ;</a:t>
            </a:r>
            <a:endParaRPr sz="1100">
              <a:solidFill>
                <a:schemeClr val="dk1"/>
              </a:solidFill>
              <a:latin typeface="Roboto Condensed"/>
              <a:ea typeface="Roboto Condensed"/>
              <a:cs typeface="Roboto Condensed"/>
              <a:sym typeface="Roboto Condensed"/>
            </a:endParaRPr>
          </a:p>
          <a:p>
            <a:pPr marL="457200" lvl="0" indent="-298450" algn="just" rtl="0">
              <a:spcBef>
                <a:spcPts val="0"/>
              </a:spcBef>
              <a:spcAft>
                <a:spcPts val="0"/>
              </a:spcAft>
              <a:buClr>
                <a:schemeClr val="dk1"/>
              </a:buClr>
              <a:buSzPts val="1100"/>
              <a:buFont typeface="Roboto Condensed"/>
              <a:buChar char="●"/>
            </a:pPr>
            <a:r>
              <a:rPr lang="fr" sz="1100">
                <a:solidFill>
                  <a:schemeClr val="dk1"/>
                </a:solidFill>
                <a:latin typeface="Roboto Condensed"/>
                <a:ea typeface="Roboto Condensed"/>
                <a:cs typeface="Roboto Condensed"/>
                <a:sym typeface="Roboto Condensed"/>
              </a:rPr>
              <a:t>Vérifier la connexion au nouveau site web ;</a:t>
            </a:r>
            <a:endParaRPr sz="1100">
              <a:solidFill>
                <a:schemeClr val="dk1"/>
              </a:solidFill>
              <a:latin typeface="Roboto Condensed"/>
              <a:ea typeface="Roboto Condensed"/>
              <a:cs typeface="Roboto Condensed"/>
              <a:sym typeface="Roboto Condensed"/>
            </a:endParaRPr>
          </a:p>
          <a:p>
            <a:pPr marL="457200" lvl="0" indent="-298450" algn="just" rtl="0">
              <a:spcBef>
                <a:spcPts val="0"/>
              </a:spcBef>
              <a:spcAft>
                <a:spcPts val="0"/>
              </a:spcAft>
              <a:buClr>
                <a:schemeClr val="dk1"/>
              </a:buClr>
              <a:buSzPts val="1100"/>
              <a:buFont typeface="Roboto Condensed"/>
              <a:buChar char="●"/>
            </a:pPr>
            <a:r>
              <a:rPr lang="fr" sz="1100">
                <a:solidFill>
                  <a:schemeClr val="dk1"/>
                </a:solidFill>
                <a:latin typeface="Roboto Condensed"/>
                <a:ea typeface="Roboto Condensed"/>
                <a:cs typeface="Roboto Condensed"/>
                <a:sym typeface="Roboto Condensed"/>
              </a:rPr>
              <a:t>Compléter la table d’adressage et la table DNS.</a:t>
            </a:r>
            <a:endParaRPr sz="1100">
              <a:solidFill>
                <a:schemeClr val="dk1"/>
              </a:solidFill>
              <a:latin typeface="Roboto Condensed"/>
              <a:ea typeface="Roboto Condensed"/>
              <a:cs typeface="Roboto Condensed"/>
              <a:sym typeface="Roboto Condensed"/>
            </a:endParaRPr>
          </a:p>
        </p:txBody>
      </p:sp>
      <p:pic>
        <p:nvPicPr>
          <p:cNvPr id="385" name="Google Shape;385;p26"/>
          <p:cNvPicPr preferRelativeResize="0"/>
          <p:nvPr/>
        </p:nvPicPr>
        <p:blipFill>
          <a:blip r:embed="rId4">
            <a:alphaModFix/>
          </a:blip>
          <a:stretch>
            <a:fillRect/>
          </a:stretch>
        </p:blipFill>
        <p:spPr>
          <a:xfrm>
            <a:off x="5683400" y="1446975"/>
            <a:ext cx="3282650" cy="3095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389"/>
        <p:cNvGrpSpPr/>
        <p:nvPr/>
      </p:nvGrpSpPr>
      <p:grpSpPr>
        <a:xfrm>
          <a:off x="0" y="0"/>
          <a:ext cx="0" cy="0"/>
          <a:chOff x="0" y="0"/>
          <a:chExt cx="0" cy="0"/>
        </a:xfrm>
      </p:grpSpPr>
      <p:graphicFrame>
        <p:nvGraphicFramePr>
          <p:cNvPr id="390" name="Google Shape;390;p27"/>
          <p:cNvGraphicFramePr/>
          <p:nvPr/>
        </p:nvGraphicFramePr>
        <p:xfrm>
          <a:off x="100500" y="106375"/>
          <a:ext cx="8955975" cy="727320"/>
        </p:xfrm>
        <a:graphic>
          <a:graphicData uri="http://schemas.openxmlformats.org/drawingml/2006/table">
            <a:tbl>
              <a:tblPr>
                <a:noFill/>
                <a:tableStyleId>{67B6C134-F9D6-4D13-8D0D-9975055580A5}</a:tableStyleId>
              </a:tblPr>
              <a:tblGrid>
                <a:gridCol w="1337025"/>
                <a:gridCol w="6342200"/>
                <a:gridCol w="1276750"/>
              </a:tblGrid>
              <a:tr h="249650">
                <a:tc rowSpan="2">
                  <a:txBody>
                    <a:bodyPr/>
                    <a:lstStyle/>
                    <a:p>
                      <a:pPr marL="0" lvl="0" indent="0" algn="ctr" rtl="0">
                        <a:spcBef>
                          <a:spcPts val="0"/>
                        </a:spcBef>
                        <a:spcAft>
                          <a:spcPts val="0"/>
                        </a:spcAft>
                        <a:buNone/>
                      </a:pPr>
                      <a:r>
                        <a:rPr lang="fr" sz="1500" b="1">
                          <a:latin typeface="Roboto Condensed"/>
                          <a:ea typeface="Roboto Condensed"/>
                          <a:cs typeface="Roboto Condensed"/>
                          <a:sym typeface="Roboto Condensed"/>
                        </a:rPr>
                        <a:t>Séquence S23</a:t>
                      </a:r>
                      <a:endParaRPr sz="1500" b="1">
                        <a:latin typeface="Roboto Condensed"/>
                        <a:ea typeface="Roboto Condensed"/>
                        <a:cs typeface="Roboto Condensed"/>
                        <a:sym typeface="Roboto Condensed"/>
                      </a:endParaRPr>
                    </a:p>
                    <a:p>
                      <a:pPr marL="0" lvl="0" indent="0" algn="ctr" rtl="0">
                        <a:spcBef>
                          <a:spcPts val="0"/>
                        </a:spcBef>
                        <a:spcAft>
                          <a:spcPts val="0"/>
                        </a:spcAft>
                        <a:buNone/>
                      </a:pPr>
                      <a:r>
                        <a:rPr lang="fr" sz="1300" i="1">
                          <a:latin typeface="Roboto Condensed"/>
                          <a:ea typeface="Roboto Condensed"/>
                          <a:cs typeface="Roboto Condensed"/>
                          <a:sym typeface="Roboto Condensed"/>
                        </a:rPr>
                        <a:t>Les réseaux informatiques</a:t>
                      </a:r>
                      <a:endParaRPr sz="1300" i="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fr" sz="1800" b="1">
                          <a:latin typeface="Roboto Condensed"/>
                          <a:ea typeface="Roboto Condensed"/>
                          <a:cs typeface="Roboto Condensed"/>
                          <a:sym typeface="Roboto Condensed"/>
                        </a:rPr>
                        <a:t>Activité N°3</a:t>
                      </a:r>
                      <a:endParaRPr sz="1800" b="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rowSpan="2">
                  <a:txBody>
                    <a:bodyPr/>
                    <a:lstStyle/>
                    <a:p>
                      <a:pPr marL="0" lvl="0" indent="0" algn="ctr" rtl="0">
                        <a:spcBef>
                          <a:spcPts val="0"/>
                        </a:spcBef>
                        <a:spcAft>
                          <a:spcPts val="0"/>
                        </a:spcAft>
                        <a:buNone/>
                      </a:pPr>
                      <a:r>
                        <a:rPr lang="fr" sz="2000" b="1">
                          <a:latin typeface="Roboto Condensed"/>
                          <a:ea typeface="Roboto Condensed"/>
                          <a:cs typeface="Roboto Condensed"/>
                          <a:sym typeface="Roboto Condensed"/>
                        </a:rPr>
                        <a:t>Cycle 4</a:t>
                      </a:r>
                      <a:endParaRPr sz="2000" b="1">
                        <a:latin typeface="Roboto Condensed"/>
                        <a:ea typeface="Roboto Condensed"/>
                        <a:cs typeface="Roboto Condensed"/>
                        <a:sym typeface="Roboto Condensed"/>
                      </a:endParaRPr>
                    </a:p>
                    <a:p>
                      <a:pPr marL="0" lvl="0" indent="0" algn="ctr" rtl="0">
                        <a:spcBef>
                          <a:spcPts val="0"/>
                        </a:spcBef>
                        <a:spcAft>
                          <a:spcPts val="0"/>
                        </a:spcAft>
                        <a:buNone/>
                      </a:pPr>
                      <a:r>
                        <a:rPr lang="fr" sz="2000" b="1">
                          <a:latin typeface="Roboto Condensed"/>
                          <a:ea typeface="Roboto Condensed"/>
                          <a:cs typeface="Roboto Condensed"/>
                          <a:sym typeface="Roboto Condensed"/>
                        </a:rPr>
                        <a:t>3ème</a:t>
                      </a:r>
                      <a:endParaRPr sz="2000" b="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r>
              <a:tr h="381000">
                <a:tc vMerge="1">
                  <a:txBody>
                    <a:bodyPr/>
                    <a:lstStyle/>
                    <a:p>
                      <a:endParaRPr lang="fr-FR"/>
                    </a:p>
                  </a:txBody>
                  <a:tcPr/>
                </a:tc>
                <a:tc>
                  <a:txBody>
                    <a:bodyPr/>
                    <a:lstStyle/>
                    <a:p>
                      <a:pPr marL="0" lvl="0" indent="0" algn="ctr" rtl="0">
                        <a:spcBef>
                          <a:spcPts val="0"/>
                        </a:spcBef>
                        <a:spcAft>
                          <a:spcPts val="0"/>
                        </a:spcAft>
                        <a:buNone/>
                      </a:pPr>
                      <a:r>
                        <a:rPr lang="fr" sz="1500">
                          <a:latin typeface="Roboto Condensed"/>
                          <a:ea typeface="Roboto Condensed"/>
                          <a:cs typeface="Roboto Condensed"/>
                          <a:sym typeface="Roboto Condensed"/>
                        </a:rPr>
                        <a:t>Comment communiquer avec internet (INTERconnecting NETwork)?</a:t>
                      </a:r>
                      <a:endParaRPr sz="1500">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vMerge="1">
                  <a:txBody>
                    <a:bodyPr/>
                    <a:lstStyle/>
                    <a:p>
                      <a:endParaRPr lang="fr-FR"/>
                    </a:p>
                  </a:txBody>
                  <a:tcPr/>
                </a:tc>
              </a:tr>
            </a:tbl>
          </a:graphicData>
        </a:graphic>
      </p:graphicFrame>
      <p:pic>
        <p:nvPicPr>
          <p:cNvPr id="391" name="Google Shape;391;p27"/>
          <p:cNvPicPr preferRelativeResize="0"/>
          <p:nvPr/>
        </p:nvPicPr>
        <p:blipFill>
          <a:blip r:embed="rId3">
            <a:alphaModFix amt="13000"/>
          </a:blip>
          <a:stretch>
            <a:fillRect/>
          </a:stretch>
        </p:blipFill>
        <p:spPr>
          <a:xfrm>
            <a:off x="100500" y="1005400"/>
            <a:ext cx="8955974" cy="4012975"/>
          </a:xfrm>
          <a:prstGeom prst="rect">
            <a:avLst/>
          </a:prstGeom>
          <a:noFill/>
          <a:ln w="9525" cap="flat" cmpd="sng">
            <a:solidFill>
              <a:schemeClr val="dk2"/>
            </a:solidFill>
            <a:prstDash val="solid"/>
            <a:round/>
            <a:headEnd type="none" w="sm" len="sm"/>
            <a:tailEnd type="none" w="sm" len="sm"/>
          </a:ln>
        </p:spPr>
      </p:pic>
      <p:sp>
        <p:nvSpPr>
          <p:cNvPr id="392" name="Google Shape;392;p27"/>
          <p:cNvSpPr txBox="1"/>
          <p:nvPr/>
        </p:nvSpPr>
        <p:spPr>
          <a:xfrm>
            <a:off x="247050" y="1076550"/>
            <a:ext cx="5525400" cy="511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fr" sz="1100" i="1" u="sng">
                <a:solidFill>
                  <a:srgbClr val="434343"/>
                </a:solidFill>
                <a:latin typeface="Roboto Condensed"/>
                <a:ea typeface="Roboto Condensed"/>
                <a:cs typeface="Roboto Condensed"/>
                <a:sym typeface="Roboto Condensed"/>
              </a:rPr>
              <a:t>Objectif </a:t>
            </a:r>
            <a:r>
              <a:rPr lang="fr" sz="1100" i="1">
                <a:solidFill>
                  <a:srgbClr val="434343"/>
                </a:solidFill>
                <a:latin typeface="Roboto Condensed"/>
                <a:ea typeface="Roboto Condensed"/>
                <a:cs typeface="Roboto Condensed"/>
                <a:sym typeface="Roboto Condensed"/>
              </a:rPr>
              <a:t>: créer son mini site web personnel.</a:t>
            </a:r>
            <a:endParaRPr sz="1100" i="1">
              <a:solidFill>
                <a:srgbClr val="434343"/>
              </a:solidFill>
              <a:latin typeface="Roboto Condensed"/>
              <a:ea typeface="Roboto Condensed"/>
              <a:cs typeface="Roboto Condensed"/>
              <a:sym typeface="Roboto Condensed"/>
            </a:endParaRPr>
          </a:p>
        </p:txBody>
      </p:sp>
      <p:cxnSp>
        <p:nvCxnSpPr>
          <p:cNvPr id="393" name="Google Shape;393;p27"/>
          <p:cNvCxnSpPr/>
          <p:nvPr/>
        </p:nvCxnSpPr>
        <p:spPr>
          <a:xfrm>
            <a:off x="320700" y="1586125"/>
            <a:ext cx="5417100" cy="0"/>
          </a:xfrm>
          <a:prstGeom prst="straightConnector1">
            <a:avLst/>
          </a:prstGeom>
          <a:noFill/>
          <a:ln w="9525" cap="flat" cmpd="sng">
            <a:solidFill>
              <a:schemeClr val="dk2"/>
            </a:solidFill>
            <a:prstDash val="solid"/>
            <a:round/>
            <a:headEnd type="none" w="med" len="med"/>
            <a:tailEnd type="none" w="med" len="med"/>
          </a:ln>
        </p:spPr>
      </p:cxnSp>
      <p:sp>
        <p:nvSpPr>
          <p:cNvPr id="394" name="Google Shape;394;p27"/>
          <p:cNvSpPr txBox="1"/>
          <p:nvPr/>
        </p:nvSpPr>
        <p:spPr>
          <a:xfrm>
            <a:off x="247050" y="1546550"/>
            <a:ext cx="5564400" cy="511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fr" sz="1100" b="1" u="sng">
                <a:latin typeface="Roboto Condensed"/>
                <a:ea typeface="Roboto Condensed"/>
                <a:cs typeface="Roboto Condensed"/>
                <a:sym typeface="Roboto Condensed"/>
              </a:rPr>
              <a:t>Problème</a:t>
            </a:r>
            <a:r>
              <a:rPr lang="fr" sz="1100" b="1">
                <a:latin typeface="Roboto Condensed"/>
                <a:ea typeface="Roboto Condensed"/>
                <a:cs typeface="Roboto Condensed"/>
                <a:sym typeface="Roboto Condensed"/>
              </a:rPr>
              <a:t>: Nous voulons créer notre site web présentant nos passions : mon chat, mon club de rugby préféré, mon plat favori.</a:t>
            </a:r>
            <a:endParaRPr sz="1100" b="1">
              <a:latin typeface="Roboto Condensed"/>
              <a:ea typeface="Roboto Condensed"/>
              <a:cs typeface="Roboto Condensed"/>
              <a:sym typeface="Roboto Condensed"/>
            </a:endParaRPr>
          </a:p>
        </p:txBody>
      </p:sp>
      <p:cxnSp>
        <p:nvCxnSpPr>
          <p:cNvPr id="395" name="Google Shape;395;p27"/>
          <p:cNvCxnSpPr/>
          <p:nvPr/>
        </p:nvCxnSpPr>
        <p:spPr>
          <a:xfrm>
            <a:off x="320700" y="2017850"/>
            <a:ext cx="5417100" cy="0"/>
          </a:xfrm>
          <a:prstGeom prst="straightConnector1">
            <a:avLst/>
          </a:prstGeom>
          <a:noFill/>
          <a:ln w="9525" cap="flat" cmpd="sng">
            <a:solidFill>
              <a:schemeClr val="dk2"/>
            </a:solidFill>
            <a:prstDash val="solid"/>
            <a:round/>
            <a:headEnd type="none" w="med" len="med"/>
            <a:tailEnd type="none" w="med" len="med"/>
          </a:ln>
        </p:spPr>
      </p:cxnSp>
      <p:sp>
        <p:nvSpPr>
          <p:cNvPr id="396" name="Google Shape;396;p27"/>
          <p:cNvSpPr txBox="1"/>
          <p:nvPr/>
        </p:nvSpPr>
        <p:spPr>
          <a:xfrm>
            <a:off x="247050" y="1981850"/>
            <a:ext cx="5564400" cy="2960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fr" sz="1100" u="sng">
                <a:latin typeface="Roboto Condensed"/>
                <a:ea typeface="Roboto Condensed"/>
                <a:cs typeface="Roboto Condensed"/>
                <a:sym typeface="Roboto Condensed"/>
              </a:rPr>
              <a:t>Travail à faire:</a:t>
            </a:r>
            <a:r>
              <a:rPr lang="fr" sz="1100">
                <a:latin typeface="Roboto Condensed"/>
                <a:ea typeface="Roboto Condensed"/>
                <a:cs typeface="Roboto Condensed"/>
                <a:sym typeface="Roboto Condensed"/>
              </a:rPr>
              <a:t> </a:t>
            </a:r>
            <a:endParaRPr sz="1100">
              <a:latin typeface="Roboto Condensed"/>
              <a:ea typeface="Roboto Condensed"/>
              <a:cs typeface="Roboto Condensed"/>
              <a:sym typeface="Roboto Condensed"/>
            </a:endParaRPr>
          </a:p>
          <a:p>
            <a:pPr marL="0" lvl="0" indent="0" algn="just" rtl="0">
              <a:spcBef>
                <a:spcPts val="0"/>
              </a:spcBef>
              <a:spcAft>
                <a:spcPts val="0"/>
              </a:spcAft>
              <a:buNone/>
            </a:pPr>
            <a:endParaRPr sz="700">
              <a:latin typeface="Roboto Condensed"/>
              <a:ea typeface="Roboto Condensed"/>
              <a:cs typeface="Roboto Condensed"/>
              <a:sym typeface="Roboto Condensed"/>
            </a:endParaRPr>
          </a:p>
          <a:p>
            <a:pPr marL="457200" lvl="0" indent="-298450" algn="just" rtl="0">
              <a:spcBef>
                <a:spcPts val="0"/>
              </a:spcBef>
              <a:spcAft>
                <a:spcPts val="0"/>
              </a:spcAft>
              <a:buClr>
                <a:schemeClr val="dk1"/>
              </a:buClr>
              <a:buSzPts val="1100"/>
              <a:buFont typeface="Roboto Condensed"/>
              <a:buChar char="●"/>
            </a:pPr>
            <a:r>
              <a:rPr lang="fr" sz="1100">
                <a:latin typeface="Roboto Condensed"/>
                <a:ea typeface="Roboto Condensed"/>
                <a:cs typeface="Roboto Condensed"/>
                <a:sym typeface="Roboto Condensed"/>
              </a:rPr>
              <a:t>Créer un dossier “monsiteamoi” ;</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Lancer Komposer ou BlueGriffon ;</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Enregistrer de suite son travail sous le nom “index” dans le dossier “monsiteamoi” ;</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Sur internet, trouver une image de chat, du CAB et de son plat préféré libre de droit (voir dans Google) et les enregistrer dans le dossier “monsiteamoi” ;</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Créer une page web comme celle ci-contre (1) :</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Créer trois autres pages web : “chat”, “rugby”, “cuisine” comme celle ci-contre (2) ;</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Créer des liens hypertext entre chaque page (depuis l’index et retour) ;</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Vérifier le fonctionnement du mini site web ;</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Ajouter un nouveau serveur web avec l’adresse IP 212.39.9.177 ;</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Ajouter tous les fichiers du mini site dans le nouveau serveur ;</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Mettre à jour le DNS avec l’adresse de ce nouveau serveur web ;</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Tester le fonctionnement ;</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Compléter la table d’adressage et de DNS.</a:t>
            </a:r>
            <a:endParaRPr sz="1100">
              <a:latin typeface="Roboto Condensed"/>
              <a:ea typeface="Roboto Condensed"/>
              <a:cs typeface="Roboto Condensed"/>
              <a:sym typeface="Roboto Condensed"/>
            </a:endParaRPr>
          </a:p>
        </p:txBody>
      </p:sp>
      <p:pic>
        <p:nvPicPr>
          <p:cNvPr id="397" name="Google Shape;397;p27"/>
          <p:cNvPicPr preferRelativeResize="0"/>
          <p:nvPr/>
        </p:nvPicPr>
        <p:blipFill>
          <a:blip r:embed="rId4">
            <a:alphaModFix/>
          </a:blip>
          <a:stretch>
            <a:fillRect/>
          </a:stretch>
        </p:blipFill>
        <p:spPr>
          <a:xfrm>
            <a:off x="6047850" y="1479751"/>
            <a:ext cx="2882624" cy="1512301"/>
          </a:xfrm>
          <a:prstGeom prst="rect">
            <a:avLst/>
          </a:prstGeom>
          <a:noFill/>
          <a:ln>
            <a:noFill/>
          </a:ln>
        </p:spPr>
      </p:pic>
      <p:pic>
        <p:nvPicPr>
          <p:cNvPr id="398" name="Google Shape;398;p27"/>
          <p:cNvPicPr preferRelativeResize="0"/>
          <p:nvPr/>
        </p:nvPicPr>
        <p:blipFill>
          <a:blip r:embed="rId5">
            <a:alphaModFix/>
          </a:blip>
          <a:stretch>
            <a:fillRect/>
          </a:stretch>
        </p:blipFill>
        <p:spPr>
          <a:xfrm>
            <a:off x="6047850" y="3164050"/>
            <a:ext cx="2882626" cy="1532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28"/>
          <p:cNvPicPr preferRelativeResize="0"/>
          <p:nvPr/>
        </p:nvPicPr>
        <p:blipFill>
          <a:blip r:embed="rId3">
            <a:alphaModFix amt="13000"/>
          </a:blip>
          <a:stretch>
            <a:fillRect/>
          </a:stretch>
        </p:blipFill>
        <p:spPr>
          <a:xfrm>
            <a:off x="94013" y="905588"/>
            <a:ext cx="8955974" cy="4012975"/>
          </a:xfrm>
          <a:prstGeom prst="rect">
            <a:avLst/>
          </a:prstGeom>
          <a:noFill/>
          <a:ln w="9525" cap="flat" cmpd="sng">
            <a:solidFill>
              <a:schemeClr val="dk2"/>
            </a:solidFill>
            <a:prstDash val="solid"/>
            <a:round/>
            <a:headEnd type="none" w="sm" len="sm"/>
            <a:tailEnd type="none" w="sm" len="sm"/>
          </a:ln>
        </p:spPr>
      </p:pic>
      <p:graphicFrame>
        <p:nvGraphicFramePr>
          <p:cNvPr id="404" name="Google Shape;404;p28"/>
          <p:cNvGraphicFramePr/>
          <p:nvPr/>
        </p:nvGraphicFramePr>
        <p:xfrm>
          <a:off x="100500" y="106375"/>
          <a:ext cx="8955975" cy="727320"/>
        </p:xfrm>
        <a:graphic>
          <a:graphicData uri="http://schemas.openxmlformats.org/drawingml/2006/table">
            <a:tbl>
              <a:tblPr>
                <a:noFill/>
                <a:tableStyleId>{67B6C134-F9D6-4D13-8D0D-9975055580A5}</a:tableStyleId>
              </a:tblPr>
              <a:tblGrid>
                <a:gridCol w="1337025"/>
                <a:gridCol w="6342200"/>
                <a:gridCol w="1276750"/>
              </a:tblGrid>
              <a:tr h="249650">
                <a:tc rowSpan="2">
                  <a:txBody>
                    <a:bodyPr/>
                    <a:lstStyle/>
                    <a:p>
                      <a:pPr marL="0" lvl="0" indent="0" algn="ctr" rtl="0">
                        <a:spcBef>
                          <a:spcPts val="0"/>
                        </a:spcBef>
                        <a:spcAft>
                          <a:spcPts val="0"/>
                        </a:spcAft>
                        <a:buNone/>
                      </a:pPr>
                      <a:r>
                        <a:rPr lang="fr" sz="1500" b="1">
                          <a:latin typeface="Roboto Condensed"/>
                          <a:ea typeface="Roboto Condensed"/>
                          <a:cs typeface="Roboto Condensed"/>
                          <a:sym typeface="Roboto Condensed"/>
                        </a:rPr>
                        <a:t>Séquence S23</a:t>
                      </a:r>
                      <a:endParaRPr sz="1500" b="1">
                        <a:latin typeface="Roboto Condensed"/>
                        <a:ea typeface="Roboto Condensed"/>
                        <a:cs typeface="Roboto Condensed"/>
                        <a:sym typeface="Roboto Condensed"/>
                      </a:endParaRPr>
                    </a:p>
                    <a:p>
                      <a:pPr marL="0" lvl="0" indent="0" algn="ctr" rtl="0">
                        <a:spcBef>
                          <a:spcPts val="0"/>
                        </a:spcBef>
                        <a:spcAft>
                          <a:spcPts val="0"/>
                        </a:spcAft>
                        <a:buNone/>
                      </a:pPr>
                      <a:r>
                        <a:rPr lang="fr" sz="1300" i="1">
                          <a:latin typeface="Roboto Condensed"/>
                          <a:ea typeface="Roboto Condensed"/>
                          <a:cs typeface="Roboto Condensed"/>
                          <a:sym typeface="Roboto Condensed"/>
                        </a:rPr>
                        <a:t>Les réseaux informatiques</a:t>
                      </a:r>
                      <a:endParaRPr sz="1300" i="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fr" sz="1800" b="1">
                          <a:latin typeface="Roboto Condensed"/>
                          <a:ea typeface="Roboto Condensed"/>
                          <a:cs typeface="Roboto Condensed"/>
                          <a:sym typeface="Roboto Condensed"/>
                        </a:rPr>
                        <a:t>Table d’adressage </a:t>
                      </a:r>
                      <a:r>
                        <a:rPr lang="fr" b="1" i="1">
                          <a:latin typeface="Roboto Condensed"/>
                          <a:ea typeface="Roboto Condensed"/>
                          <a:cs typeface="Roboto Condensed"/>
                          <a:sym typeface="Roboto Condensed"/>
                        </a:rPr>
                        <a:t>Packet Tracer (Simulation internet)</a:t>
                      </a:r>
                      <a:r>
                        <a:rPr lang="fr" sz="1800" b="1">
                          <a:latin typeface="Roboto Condensed"/>
                          <a:ea typeface="Roboto Condensed"/>
                          <a:cs typeface="Roboto Condensed"/>
                          <a:sym typeface="Roboto Condensed"/>
                        </a:rPr>
                        <a:t> - Activité N°3</a:t>
                      </a:r>
                      <a:endParaRPr sz="1800" b="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rowSpan="2">
                  <a:txBody>
                    <a:bodyPr/>
                    <a:lstStyle/>
                    <a:p>
                      <a:pPr marL="0" lvl="0" indent="0" algn="ctr" rtl="0">
                        <a:spcBef>
                          <a:spcPts val="0"/>
                        </a:spcBef>
                        <a:spcAft>
                          <a:spcPts val="0"/>
                        </a:spcAft>
                        <a:buNone/>
                      </a:pPr>
                      <a:r>
                        <a:rPr lang="fr" sz="2000" b="1">
                          <a:latin typeface="Roboto Condensed"/>
                          <a:ea typeface="Roboto Condensed"/>
                          <a:cs typeface="Roboto Condensed"/>
                          <a:sym typeface="Roboto Condensed"/>
                        </a:rPr>
                        <a:t>Cycle 4</a:t>
                      </a:r>
                      <a:endParaRPr sz="2000" b="1">
                        <a:latin typeface="Roboto Condensed"/>
                        <a:ea typeface="Roboto Condensed"/>
                        <a:cs typeface="Roboto Condensed"/>
                        <a:sym typeface="Roboto Condensed"/>
                      </a:endParaRPr>
                    </a:p>
                    <a:p>
                      <a:pPr marL="0" lvl="0" indent="0" algn="ctr" rtl="0">
                        <a:spcBef>
                          <a:spcPts val="0"/>
                        </a:spcBef>
                        <a:spcAft>
                          <a:spcPts val="0"/>
                        </a:spcAft>
                        <a:buNone/>
                      </a:pPr>
                      <a:r>
                        <a:rPr lang="fr" sz="2000" b="1">
                          <a:latin typeface="Roboto Condensed"/>
                          <a:ea typeface="Roboto Condensed"/>
                          <a:cs typeface="Roboto Condensed"/>
                          <a:sym typeface="Roboto Condensed"/>
                        </a:rPr>
                        <a:t>3ème</a:t>
                      </a:r>
                      <a:endParaRPr sz="2000" b="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r>
              <a:tr h="381000">
                <a:tc vMerge="1">
                  <a:txBody>
                    <a:bodyPr/>
                    <a:lstStyle/>
                    <a:p>
                      <a:endParaRPr lang="fr-FR"/>
                    </a:p>
                  </a:txBody>
                  <a:tcPr/>
                </a:tc>
                <a:tc>
                  <a:txBody>
                    <a:bodyPr/>
                    <a:lstStyle/>
                    <a:p>
                      <a:pPr marL="0" lvl="0" indent="0" algn="ctr" rtl="0">
                        <a:spcBef>
                          <a:spcPts val="0"/>
                        </a:spcBef>
                        <a:spcAft>
                          <a:spcPts val="0"/>
                        </a:spcAft>
                        <a:buNone/>
                      </a:pPr>
                      <a:r>
                        <a:rPr lang="fr" sz="1500">
                          <a:solidFill>
                            <a:schemeClr val="dk1"/>
                          </a:solidFill>
                          <a:latin typeface="Roboto Condensed"/>
                          <a:ea typeface="Roboto Condensed"/>
                          <a:cs typeface="Roboto Condensed"/>
                          <a:sym typeface="Roboto Condensed"/>
                        </a:rPr>
                        <a:t>Comment communiquer avec internet (INTERconnecting NETwork)?</a:t>
                      </a:r>
                      <a:endParaRPr sz="1500">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vMerge="1">
                  <a:txBody>
                    <a:bodyPr/>
                    <a:lstStyle/>
                    <a:p>
                      <a:endParaRPr lang="fr-FR"/>
                    </a:p>
                  </a:txBody>
                  <a:tcPr/>
                </a:tc>
              </a:tr>
            </a:tbl>
          </a:graphicData>
        </a:graphic>
      </p:graphicFrame>
      <p:graphicFrame>
        <p:nvGraphicFramePr>
          <p:cNvPr id="405" name="Google Shape;405;p28"/>
          <p:cNvGraphicFramePr/>
          <p:nvPr/>
        </p:nvGraphicFramePr>
        <p:xfrm>
          <a:off x="210713" y="1075538"/>
          <a:ext cx="8722600" cy="3861000"/>
        </p:xfrm>
        <a:graphic>
          <a:graphicData uri="http://schemas.openxmlformats.org/drawingml/2006/table">
            <a:tbl>
              <a:tblPr>
                <a:noFill/>
                <a:tableStyleId>{67B6C134-F9D6-4D13-8D0D-9975055580A5}</a:tableStyleId>
              </a:tblPr>
              <a:tblGrid>
                <a:gridCol w="1168025"/>
                <a:gridCol w="1518850"/>
                <a:gridCol w="1658525"/>
                <a:gridCol w="1469650"/>
                <a:gridCol w="1453775"/>
                <a:gridCol w="1453775"/>
              </a:tblGrid>
              <a:tr h="264275">
                <a:tc>
                  <a:txBody>
                    <a:bodyPr/>
                    <a:lstStyle/>
                    <a:p>
                      <a:pPr marL="0" lvl="0" indent="0" algn="ctr" rtl="0">
                        <a:spcBef>
                          <a:spcPts val="0"/>
                        </a:spcBef>
                        <a:spcAft>
                          <a:spcPts val="0"/>
                        </a:spcAft>
                        <a:buNone/>
                      </a:pPr>
                      <a:r>
                        <a:rPr lang="fr" sz="1000" b="1">
                          <a:latin typeface="Roboto Condensed"/>
                          <a:ea typeface="Roboto Condensed"/>
                          <a:cs typeface="Roboto Condensed"/>
                          <a:sym typeface="Roboto Condensed"/>
                        </a:rPr>
                        <a:t>Nom de la machine</a:t>
                      </a:r>
                      <a:endParaRPr sz="1000" b="1">
                        <a:latin typeface="Roboto Condensed"/>
                        <a:ea typeface="Roboto Condensed"/>
                        <a:cs typeface="Roboto Condensed"/>
                        <a:sym typeface="Roboto Condensed"/>
                      </a:endParaRPr>
                    </a:p>
                  </a:txBody>
                  <a:tcPr marL="91425" marR="91425" marT="54000" marB="5400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00" b="1">
                          <a:latin typeface="Roboto Condensed"/>
                          <a:ea typeface="Roboto Condensed"/>
                          <a:cs typeface="Roboto Condensed"/>
                          <a:sym typeface="Roboto Condensed"/>
                        </a:rPr>
                        <a:t>Nom et adresse du réseau  </a:t>
                      </a:r>
                      <a:endParaRPr sz="1000" b="1">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00" b="1">
                          <a:latin typeface="Roboto Condensed"/>
                          <a:ea typeface="Roboto Condensed"/>
                          <a:cs typeface="Roboto Condensed"/>
                          <a:sym typeface="Roboto Condensed"/>
                        </a:rPr>
                        <a:t>Adresse IP</a:t>
                      </a:r>
                      <a:endParaRPr sz="1000" b="1">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fr" sz="1000" b="1">
                          <a:solidFill>
                            <a:schemeClr val="dk1"/>
                          </a:solidFill>
                          <a:latin typeface="Roboto Condensed"/>
                          <a:ea typeface="Roboto Condensed"/>
                          <a:cs typeface="Roboto Condensed"/>
                          <a:sym typeface="Roboto Condensed"/>
                        </a:rPr>
                        <a:t>Masque de sous réseau</a:t>
                      </a:r>
                      <a:endParaRPr sz="1000" b="1">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00" b="1">
                          <a:latin typeface="Roboto Condensed"/>
                          <a:ea typeface="Roboto Condensed"/>
                          <a:cs typeface="Roboto Condensed"/>
                          <a:sym typeface="Roboto Condensed"/>
                        </a:rPr>
                        <a:t>Passerelle</a:t>
                      </a:r>
                      <a:endParaRPr sz="1000" b="1">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00" b="1">
                          <a:latin typeface="Roboto Condensed"/>
                          <a:ea typeface="Roboto Condensed"/>
                          <a:cs typeface="Roboto Condensed"/>
                          <a:sym typeface="Roboto Condensed"/>
                        </a:rPr>
                        <a:t>DNS</a:t>
                      </a:r>
                      <a:endParaRPr sz="1000" b="1">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65650">
                <a:tc rowSpan="2">
                  <a:txBody>
                    <a:bodyPr/>
                    <a:lstStyle/>
                    <a:p>
                      <a:pPr marL="0" lvl="0" indent="0" algn="l" rtl="0">
                        <a:spcBef>
                          <a:spcPts val="0"/>
                        </a:spcBef>
                        <a:spcAft>
                          <a:spcPts val="0"/>
                        </a:spcAft>
                        <a:buNone/>
                      </a:pPr>
                      <a:r>
                        <a:rPr lang="fr" sz="1000" b="1">
                          <a:latin typeface="Roboto Condensed"/>
                          <a:ea typeface="Roboto Condensed"/>
                          <a:cs typeface="Roboto Condensed"/>
                          <a:sym typeface="Roboto Condensed"/>
                        </a:rPr>
                        <a:t>Routeur</a:t>
                      </a:r>
                      <a:endParaRPr sz="1000" b="1">
                        <a:latin typeface="Roboto Condensed"/>
                        <a:ea typeface="Roboto Condensed"/>
                        <a:cs typeface="Roboto Condensed"/>
                        <a:sym typeface="Roboto Condensed"/>
                      </a:endParaRPr>
                    </a:p>
                  </a:txBody>
                  <a:tcPr marL="91425" marR="91425" marT="54000" marB="5400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00" b="1">
                          <a:latin typeface="Roboto Condensed"/>
                          <a:ea typeface="Roboto Condensed"/>
                          <a:cs typeface="Roboto Condensed"/>
                          <a:sym typeface="Roboto Condensed"/>
                        </a:rPr>
                        <a:t>WAN</a:t>
                      </a:r>
                      <a:r>
                        <a:rPr lang="fr" sz="1000">
                          <a:latin typeface="Roboto Condensed"/>
                          <a:ea typeface="Roboto Condensed"/>
                          <a:cs typeface="Roboto Condensed"/>
                          <a:sym typeface="Roboto Condensed"/>
                        </a:rPr>
                        <a:t>/10.0.0.0</a:t>
                      </a:r>
                      <a:endParaRPr sz="1000" b="1">
                        <a:solidFill>
                          <a:schemeClr val="dk1"/>
                        </a:solidFill>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gradFill>
                      <a:gsLst>
                        <a:gs pos="0">
                          <a:srgbClr val="FFFFFF"/>
                        </a:gs>
                        <a:gs pos="100000">
                          <a:srgbClr val="B3B3B3"/>
                        </a:gs>
                      </a:gsLst>
                      <a:path path="circle">
                        <a:fillToRect l="50000" t="50000" r="50000" b="50000"/>
                      </a:path>
                      <a:tileRect/>
                    </a:gradFill>
                  </a:tcPr>
                </a:tc>
                <a:tc>
                  <a:txBody>
                    <a:bodyPr/>
                    <a:lstStyle/>
                    <a:p>
                      <a:pPr marL="0" lvl="0" indent="0" algn="ctr" rtl="0">
                        <a:spcBef>
                          <a:spcPts val="0"/>
                        </a:spcBef>
                        <a:spcAft>
                          <a:spcPts val="0"/>
                        </a:spcAft>
                        <a:buClr>
                          <a:schemeClr val="dk1"/>
                        </a:buClr>
                        <a:buSzPts val="1100"/>
                        <a:buFont typeface="Arial"/>
                        <a:buNone/>
                      </a:pPr>
                      <a:r>
                        <a:rPr lang="fr" sz="1000">
                          <a:solidFill>
                            <a:schemeClr val="dk1"/>
                          </a:solidFill>
                          <a:latin typeface="Roboto Condensed"/>
                          <a:ea typeface="Roboto Condensed"/>
                          <a:cs typeface="Roboto Condensed"/>
                          <a:sym typeface="Roboto Condensed"/>
                        </a:rPr>
                        <a:t>10.0.0.2</a:t>
                      </a: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00">
                          <a:solidFill>
                            <a:schemeClr val="dk1"/>
                          </a:solidFill>
                          <a:latin typeface="Roboto Condensed"/>
                          <a:ea typeface="Roboto Condensed"/>
                          <a:cs typeface="Roboto Condensed"/>
                          <a:sym typeface="Roboto Condensed"/>
                        </a:rPr>
                        <a:t>255.255.255.0</a:t>
                      </a: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fr" sz="1000">
                          <a:solidFill>
                            <a:schemeClr val="dk1"/>
                          </a:solidFill>
                          <a:latin typeface="Roboto Condensed"/>
                          <a:ea typeface="Roboto Condensed"/>
                          <a:cs typeface="Roboto Condensed"/>
                          <a:sym typeface="Roboto Condensed"/>
                        </a:rPr>
                        <a:t>10.0.0.1</a:t>
                      </a: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00">
                          <a:solidFill>
                            <a:schemeClr val="dk1"/>
                          </a:solidFill>
                          <a:latin typeface="Roboto Condensed"/>
                          <a:ea typeface="Roboto Condensed"/>
                          <a:cs typeface="Roboto Condensed"/>
                          <a:sym typeface="Roboto Condensed"/>
                        </a:rPr>
                        <a:t>197.54.122.2</a:t>
                      </a:r>
                      <a:endParaRPr sz="1000">
                        <a:solidFill>
                          <a:schemeClr val="dk1"/>
                        </a:solidFill>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65650">
                <a:tc vMerge="1">
                  <a:txBody>
                    <a:bodyPr/>
                    <a:lstStyle/>
                    <a:p>
                      <a:endParaRPr lang="fr-FR"/>
                    </a:p>
                  </a:txBody>
                  <a:tcPr/>
                </a:tc>
                <a:tc>
                  <a:txBody>
                    <a:bodyPr/>
                    <a:lstStyle/>
                    <a:p>
                      <a:pPr marL="0" lvl="0" indent="0" algn="ctr" rtl="0">
                        <a:spcBef>
                          <a:spcPts val="0"/>
                        </a:spcBef>
                        <a:spcAft>
                          <a:spcPts val="0"/>
                        </a:spcAft>
                        <a:buNone/>
                      </a:pPr>
                      <a:r>
                        <a:rPr lang="fr" sz="1000" b="1">
                          <a:solidFill>
                            <a:schemeClr val="dk1"/>
                          </a:solidFill>
                          <a:latin typeface="Roboto Condensed"/>
                          <a:ea typeface="Roboto Condensed"/>
                          <a:cs typeface="Roboto Condensed"/>
                          <a:sym typeface="Roboto Condensed"/>
                        </a:rPr>
                        <a:t>LAN</a:t>
                      </a:r>
                      <a:r>
                        <a:rPr lang="fr" sz="1000">
                          <a:solidFill>
                            <a:schemeClr val="dk1"/>
                          </a:solidFill>
                          <a:latin typeface="Roboto Condensed"/>
                          <a:ea typeface="Roboto Condensed"/>
                          <a:cs typeface="Roboto Condensed"/>
                          <a:sym typeface="Roboto Condensed"/>
                        </a:rPr>
                        <a:t>/192.168.0.0</a:t>
                      </a:r>
                      <a:endParaRPr sz="1000" b="1">
                        <a:solidFill>
                          <a:schemeClr val="dk1"/>
                        </a:solidFill>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gradFill>
                      <a:gsLst>
                        <a:gs pos="0">
                          <a:srgbClr val="DCECD5"/>
                        </a:gs>
                        <a:gs pos="100000">
                          <a:srgbClr val="93BC81"/>
                        </a:gs>
                      </a:gsLst>
                      <a:path path="circle">
                        <a:fillToRect l="50000" t="50000" r="50000" b="50000"/>
                      </a:path>
                      <a:tileRect/>
                    </a:gradFill>
                  </a:tcPr>
                </a:tc>
                <a:tc>
                  <a:txBody>
                    <a:bodyPr/>
                    <a:lstStyle/>
                    <a:p>
                      <a:pPr marL="0" lvl="0" indent="0" algn="ctr" rtl="0">
                        <a:spcBef>
                          <a:spcPts val="0"/>
                        </a:spcBef>
                        <a:spcAft>
                          <a:spcPts val="0"/>
                        </a:spcAft>
                        <a:buClr>
                          <a:schemeClr val="dk1"/>
                        </a:buClr>
                        <a:buSzPts val="1100"/>
                        <a:buFont typeface="Arial"/>
                        <a:buNone/>
                      </a:pPr>
                      <a:r>
                        <a:rPr lang="fr" sz="1000">
                          <a:solidFill>
                            <a:schemeClr val="dk1"/>
                          </a:solidFill>
                          <a:latin typeface="Roboto Condensed"/>
                          <a:ea typeface="Roboto Condensed"/>
                          <a:cs typeface="Roboto Condensed"/>
                          <a:sym typeface="Roboto Condensed"/>
                        </a:rPr>
                        <a:t>192.168.0.1</a:t>
                      </a: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00">
                          <a:solidFill>
                            <a:schemeClr val="dk1"/>
                          </a:solidFill>
                          <a:latin typeface="Roboto Condensed"/>
                          <a:ea typeface="Roboto Condensed"/>
                          <a:cs typeface="Roboto Condensed"/>
                          <a:sym typeface="Roboto Condensed"/>
                        </a:rPr>
                        <a:t>255.255.255.0</a:t>
                      </a: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4343"/>
                    </a:solidFill>
                  </a:tcPr>
                </a:tc>
                <a:tc>
                  <a:txBody>
                    <a:bodyPr/>
                    <a:lstStyle/>
                    <a:p>
                      <a:pPr marL="0" lvl="0" indent="0" algn="ctr" rtl="0">
                        <a:spcBef>
                          <a:spcPts val="0"/>
                        </a:spcBef>
                        <a:spcAft>
                          <a:spcPts val="0"/>
                        </a:spcAft>
                        <a:buNone/>
                      </a:pP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4343"/>
                    </a:solidFill>
                  </a:tcPr>
                </a:tc>
              </a:tr>
              <a:tr h="265650">
                <a:tc>
                  <a:txBody>
                    <a:bodyPr/>
                    <a:lstStyle/>
                    <a:p>
                      <a:pPr marL="0" lvl="0" indent="0" algn="l" rtl="0">
                        <a:spcBef>
                          <a:spcPts val="0"/>
                        </a:spcBef>
                        <a:spcAft>
                          <a:spcPts val="0"/>
                        </a:spcAft>
                        <a:buNone/>
                      </a:pPr>
                      <a:r>
                        <a:rPr lang="fr" sz="1000" b="1">
                          <a:latin typeface="Roboto Condensed"/>
                          <a:ea typeface="Roboto Condensed"/>
                          <a:cs typeface="Roboto Condensed"/>
                          <a:sym typeface="Roboto Condensed"/>
                        </a:rPr>
                        <a:t>PC</a:t>
                      </a:r>
                      <a:endParaRPr sz="1000" b="1">
                        <a:latin typeface="Roboto Condensed"/>
                        <a:ea typeface="Roboto Condensed"/>
                        <a:cs typeface="Roboto Condensed"/>
                        <a:sym typeface="Roboto Condensed"/>
                      </a:endParaRPr>
                    </a:p>
                  </a:txBody>
                  <a:tcPr marL="91425" marR="91425" marT="54000" marB="5400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00" b="1">
                          <a:latin typeface="Roboto Condensed"/>
                          <a:ea typeface="Roboto Condensed"/>
                          <a:cs typeface="Roboto Condensed"/>
                          <a:sym typeface="Roboto Condensed"/>
                        </a:rPr>
                        <a:t>LAN</a:t>
                      </a:r>
                      <a:r>
                        <a:rPr lang="fr" sz="1000">
                          <a:latin typeface="Roboto Condensed"/>
                          <a:ea typeface="Roboto Condensed"/>
                          <a:cs typeface="Roboto Condensed"/>
                          <a:sym typeface="Roboto Condensed"/>
                        </a:rPr>
                        <a:t>/192.168.1.0</a:t>
                      </a: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gradFill>
                      <a:gsLst>
                        <a:gs pos="0">
                          <a:srgbClr val="D4E5F5"/>
                        </a:gs>
                        <a:gs pos="100000">
                          <a:srgbClr val="70A4D5"/>
                        </a:gs>
                      </a:gsLst>
                      <a:path path="circle">
                        <a:fillToRect l="50000" t="50000" r="50000" b="50000"/>
                      </a:path>
                      <a:tileRect/>
                    </a:gradFill>
                  </a:tcPr>
                </a:tc>
                <a:tc>
                  <a:txBody>
                    <a:bodyPr/>
                    <a:lstStyle/>
                    <a:p>
                      <a:pPr marL="0" lvl="0" indent="0" algn="ctr" rtl="0">
                        <a:spcBef>
                          <a:spcPts val="0"/>
                        </a:spcBef>
                        <a:spcAft>
                          <a:spcPts val="0"/>
                        </a:spcAft>
                        <a:buNone/>
                      </a:pPr>
                      <a:r>
                        <a:rPr lang="fr" sz="1000">
                          <a:latin typeface="Roboto Condensed"/>
                          <a:ea typeface="Roboto Condensed"/>
                          <a:cs typeface="Roboto Condensed"/>
                          <a:sym typeface="Roboto Condensed"/>
                        </a:rPr>
                        <a:t>(DHCP)</a:t>
                      </a: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00">
                          <a:latin typeface="Roboto Condensed"/>
                          <a:ea typeface="Roboto Condensed"/>
                          <a:cs typeface="Roboto Condensed"/>
                          <a:sym typeface="Roboto Condensed"/>
                        </a:rPr>
                        <a:t>255.255.255.0</a:t>
                      </a: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65650">
                <a:tc>
                  <a:txBody>
                    <a:bodyPr/>
                    <a:lstStyle/>
                    <a:p>
                      <a:pPr marL="0" lvl="0" indent="0" algn="l" rtl="0">
                        <a:spcBef>
                          <a:spcPts val="0"/>
                        </a:spcBef>
                        <a:spcAft>
                          <a:spcPts val="0"/>
                        </a:spcAft>
                        <a:buNone/>
                      </a:pPr>
                      <a:r>
                        <a:rPr lang="fr" sz="1000" b="1">
                          <a:latin typeface="Roboto Condensed"/>
                          <a:ea typeface="Roboto Condensed"/>
                          <a:cs typeface="Roboto Condensed"/>
                          <a:sym typeface="Roboto Condensed"/>
                        </a:rPr>
                        <a:t>Smartphone</a:t>
                      </a:r>
                      <a:endParaRPr sz="1000" b="1">
                        <a:latin typeface="Roboto Condensed"/>
                        <a:ea typeface="Roboto Condensed"/>
                        <a:cs typeface="Roboto Condensed"/>
                        <a:sym typeface="Roboto Condensed"/>
                      </a:endParaRPr>
                    </a:p>
                  </a:txBody>
                  <a:tcPr marL="91425" marR="91425" marT="54000" marB="5400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00" b="1">
                          <a:solidFill>
                            <a:schemeClr val="dk1"/>
                          </a:solidFill>
                          <a:latin typeface="Roboto Condensed"/>
                          <a:ea typeface="Roboto Condensed"/>
                          <a:cs typeface="Roboto Condensed"/>
                          <a:sym typeface="Roboto Condensed"/>
                        </a:rPr>
                        <a:t>LAN</a:t>
                      </a:r>
                      <a:r>
                        <a:rPr lang="fr" sz="1000">
                          <a:solidFill>
                            <a:schemeClr val="dk1"/>
                          </a:solidFill>
                          <a:latin typeface="Roboto Condensed"/>
                          <a:ea typeface="Roboto Condensed"/>
                          <a:cs typeface="Roboto Condensed"/>
                          <a:sym typeface="Roboto Condensed"/>
                        </a:rPr>
                        <a:t>/192.168.1.0</a:t>
                      </a: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gradFill>
                      <a:gsLst>
                        <a:gs pos="0">
                          <a:srgbClr val="D4E5F5"/>
                        </a:gs>
                        <a:gs pos="100000">
                          <a:srgbClr val="70A4D5"/>
                        </a:gs>
                      </a:gsLst>
                      <a:path path="circle">
                        <a:fillToRect l="50000" t="50000" r="50000" b="50000"/>
                      </a:path>
                      <a:tileRect/>
                    </a:gradFill>
                  </a:tcPr>
                </a:tc>
                <a:tc>
                  <a:txBody>
                    <a:bodyPr/>
                    <a:lstStyle/>
                    <a:p>
                      <a:pPr marL="0" lvl="0" indent="0" algn="ctr" rtl="0">
                        <a:spcBef>
                          <a:spcPts val="0"/>
                        </a:spcBef>
                        <a:spcAft>
                          <a:spcPts val="0"/>
                        </a:spcAft>
                        <a:buClr>
                          <a:schemeClr val="dk1"/>
                        </a:buClr>
                        <a:buSzPts val="1100"/>
                        <a:buFont typeface="Arial"/>
                        <a:buNone/>
                      </a:pPr>
                      <a:r>
                        <a:rPr lang="fr" sz="1000">
                          <a:solidFill>
                            <a:schemeClr val="dk1"/>
                          </a:solidFill>
                          <a:latin typeface="Roboto Condensed"/>
                          <a:ea typeface="Roboto Condensed"/>
                          <a:cs typeface="Roboto Condensed"/>
                          <a:sym typeface="Roboto Condensed"/>
                        </a:rPr>
                        <a:t>(DHCP)</a:t>
                      </a:r>
                      <a:endParaRPr sz="1000">
                        <a:solidFill>
                          <a:schemeClr val="dk1"/>
                        </a:solidFill>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00">
                          <a:solidFill>
                            <a:schemeClr val="dk1"/>
                          </a:solidFill>
                          <a:latin typeface="Roboto Condensed"/>
                          <a:ea typeface="Roboto Condensed"/>
                          <a:cs typeface="Roboto Condensed"/>
                          <a:sym typeface="Roboto Condensed"/>
                        </a:rPr>
                        <a:t>255.255.255.0</a:t>
                      </a: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65650">
                <a:tc>
                  <a:txBody>
                    <a:bodyPr/>
                    <a:lstStyle/>
                    <a:p>
                      <a:pPr marL="0" lvl="0" indent="0" algn="l" rtl="0">
                        <a:spcBef>
                          <a:spcPts val="0"/>
                        </a:spcBef>
                        <a:spcAft>
                          <a:spcPts val="0"/>
                        </a:spcAft>
                        <a:buNone/>
                      </a:pPr>
                      <a:r>
                        <a:rPr lang="fr" sz="1000" b="1">
                          <a:latin typeface="Roboto Condensed"/>
                          <a:ea typeface="Roboto Condensed"/>
                          <a:cs typeface="Roboto Condensed"/>
                          <a:sym typeface="Roboto Condensed"/>
                        </a:rPr>
                        <a:t>Tablette</a:t>
                      </a:r>
                      <a:endParaRPr sz="1000" b="1">
                        <a:latin typeface="Roboto Condensed"/>
                        <a:ea typeface="Roboto Condensed"/>
                        <a:cs typeface="Roboto Condensed"/>
                        <a:sym typeface="Roboto Condensed"/>
                      </a:endParaRPr>
                    </a:p>
                  </a:txBody>
                  <a:tcPr marL="91425" marR="91425" marT="54000" marB="5400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00" b="1">
                          <a:solidFill>
                            <a:schemeClr val="dk1"/>
                          </a:solidFill>
                          <a:latin typeface="Roboto Condensed"/>
                          <a:ea typeface="Roboto Condensed"/>
                          <a:cs typeface="Roboto Condensed"/>
                          <a:sym typeface="Roboto Condensed"/>
                        </a:rPr>
                        <a:t>LAN</a:t>
                      </a:r>
                      <a:r>
                        <a:rPr lang="fr" sz="1000">
                          <a:solidFill>
                            <a:schemeClr val="dk1"/>
                          </a:solidFill>
                          <a:latin typeface="Roboto Condensed"/>
                          <a:ea typeface="Roboto Condensed"/>
                          <a:cs typeface="Roboto Condensed"/>
                          <a:sym typeface="Roboto Condensed"/>
                        </a:rPr>
                        <a:t>/192.168.1.0</a:t>
                      </a: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gradFill>
                      <a:gsLst>
                        <a:gs pos="0">
                          <a:srgbClr val="D4E5F5"/>
                        </a:gs>
                        <a:gs pos="100000">
                          <a:srgbClr val="70A4D5"/>
                        </a:gs>
                      </a:gsLst>
                      <a:path path="circle">
                        <a:fillToRect l="50000" t="50000" r="50000" b="50000"/>
                      </a:path>
                      <a:tileRect/>
                    </a:gradFill>
                  </a:tcPr>
                </a:tc>
                <a:tc>
                  <a:txBody>
                    <a:bodyPr/>
                    <a:lstStyle/>
                    <a:p>
                      <a:pPr marL="0" lvl="0" indent="0" algn="ctr" rtl="0">
                        <a:spcBef>
                          <a:spcPts val="0"/>
                        </a:spcBef>
                        <a:spcAft>
                          <a:spcPts val="0"/>
                        </a:spcAft>
                        <a:buClr>
                          <a:schemeClr val="dk1"/>
                        </a:buClr>
                        <a:buSzPts val="1100"/>
                        <a:buFont typeface="Arial"/>
                        <a:buNone/>
                      </a:pPr>
                      <a:r>
                        <a:rPr lang="fr" sz="1000">
                          <a:solidFill>
                            <a:schemeClr val="dk1"/>
                          </a:solidFill>
                          <a:latin typeface="Roboto Condensed"/>
                          <a:ea typeface="Roboto Condensed"/>
                          <a:cs typeface="Roboto Condensed"/>
                          <a:sym typeface="Roboto Condensed"/>
                        </a:rPr>
                        <a:t>(DHCP)</a:t>
                      </a:r>
                      <a:endParaRPr sz="1000">
                        <a:solidFill>
                          <a:schemeClr val="dk1"/>
                        </a:solidFill>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00">
                          <a:solidFill>
                            <a:schemeClr val="dk1"/>
                          </a:solidFill>
                          <a:latin typeface="Roboto Condensed"/>
                          <a:ea typeface="Roboto Condensed"/>
                          <a:cs typeface="Roboto Condensed"/>
                          <a:sym typeface="Roboto Condensed"/>
                        </a:rPr>
                        <a:t>255.255.255.0</a:t>
                      </a: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65650">
                <a:tc>
                  <a:txBody>
                    <a:bodyPr/>
                    <a:lstStyle/>
                    <a:p>
                      <a:pPr marL="0" lvl="0" indent="0" algn="l" rtl="0">
                        <a:spcBef>
                          <a:spcPts val="0"/>
                        </a:spcBef>
                        <a:spcAft>
                          <a:spcPts val="0"/>
                        </a:spcAft>
                        <a:buNone/>
                      </a:pPr>
                      <a:r>
                        <a:rPr lang="fr" sz="1000" b="1">
                          <a:latin typeface="Roboto Condensed"/>
                          <a:ea typeface="Roboto Condensed"/>
                          <a:cs typeface="Roboto Condensed"/>
                          <a:sym typeface="Roboto Condensed"/>
                        </a:rPr>
                        <a:t>PC portable</a:t>
                      </a:r>
                      <a:endParaRPr sz="1000" b="1">
                        <a:latin typeface="Roboto Condensed"/>
                        <a:ea typeface="Roboto Condensed"/>
                        <a:cs typeface="Roboto Condensed"/>
                        <a:sym typeface="Roboto Condensed"/>
                      </a:endParaRPr>
                    </a:p>
                  </a:txBody>
                  <a:tcPr marL="91425" marR="91425" marT="54000" marB="5400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fr" sz="1000" b="1">
                          <a:solidFill>
                            <a:schemeClr val="dk1"/>
                          </a:solidFill>
                          <a:latin typeface="Roboto Condensed"/>
                          <a:ea typeface="Roboto Condensed"/>
                          <a:cs typeface="Roboto Condensed"/>
                          <a:sym typeface="Roboto Condensed"/>
                        </a:rPr>
                        <a:t>LAN</a:t>
                      </a:r>
                      <a:r>
                        <a:rPr lang="fr" sz="1000">
                          <a:solidFill>
                            <a:schemeClr val="dk1"/>
                          </a:solidFill>
                          <a:latin typeface="Roboto Condensed"/>
                          <a:ea typeface="Roboto Condensed"/>
                          <a:cs typeface="Roboto Condensed"/>
                          <a:sym typeface="Roboto Condensed"/>
                        </a:rPr>
                        <a:t>/192.168.1.0</a:t>
                      </a:r>
                      <a:endParaRPr sz="1000">
                        <a:solidFill>
                          <a:schemeClr val="dk1"/>
                        </a:solidFill>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gradFill>
                      <a:gsLst>
                        <a:gs pos="0">
                          <a:srgbClr val="D4E5F5"/>
                        </a:gs>
                        <a:gs pos="100000">
                          <a:srgbClr val="70A4D5"/>
                        </a:gs>
                      </a:gsLst>
                      <a:path path="circle">
                        <a:fillToRect l="50000" t="50000" r="50000" b="50000"/>
                      </a:path>
                      <a:tileRect/>
                    </a:gradFill>
                  </a:tcPr>
                </a:tc>
                <a:tc>
                  <a:txBody>
                    <a:bodyPr/>
                    <a:lstStyle/>
                    <a:p>
                      <a:pPr marL="0" lvl="0" indent="0" algn="ctr" rtl="0">
                        <a:spcBef>
                          <a:spcPts val="0"/>
                        </a:spcBef>
                        <a:spcAft>
                          <a:spcPts val="0"/>
                        </a:spcAft>
                        <a:buClr>
                          <a:schemeClr val="dk1"/>
                        </a:buClr>
                        <a:buSzPts val="1100"/>
                        <a:buFont typeface="Arial"/>
                        <a:buNone/>
                      </a:pPr>
                      <a:r>
                        <a:rPr lang="fr" sz="1000">
                          <a:solidFill>
                            <a:schemeClr val="dk1"/>
                          </a:solidFill>
                          <a:latin typeface="Roboto Condensed"/>
                          <a:ea typeface="Roboto Condensed"/>
                          <a:cs typeface="Roboto Condensed"/>
                          <a:sym typeface="Roboto Condensed"/>
                        </a:rPr>
                        <a:t>(DHCP)</a:t>
                      </a:r>
                      <a:endParaRPr sz="1000">
                        <a:solidFill>
                          <a:schemeClr val="dk1"/>
                        </a:solidFill>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00">
                          <a:solidFill>
                            <a:schemeClr val="dk1"/>
                          </a:solidFill>
                          <a:latin typeface="Roboto Condensed"/>
                          <a:ea typeface="Roboto Condensed"/>
                          <a:cs typeface="Roboto Condensed"/>
                          <a:sym typeface="Roboto Condensed"/>
                        </a:rPr>
                        <a:t>255.255.255.0</a:t>
                      </a: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65650">
                <a:tc>
                  <a:txBody>
                    <a:bodyPr/>
                    <a:lstStyle/>
                    <a:p>
                      <a:pPr marL="0" lvl="0" indent="0" algn="l" rtl="0">
                        <a:spcBef>
                          <a:spcPts val="0"/>
                        </a:spcBef>
                        <a:spcAft>
                          <a:spcPts val="0"/>
                        </a:spcAft>
                        <a:buNone/>
                      </a:pPr>
                      <a:r>
                        <a:rPr lang="fr" sz="1000" b="1">
                          <a:latin typeface="Roboto Condensed"/>
                          <a:ea typeface="Roboto Condensed"/>
                          <a:cs typeface="Roboto Condensed"/>
                          <a:sym typeface="Roboto Condensed"/>
                        </a:rPr>
                        <a:t>Imprimante</a:t>
                      </a:r>
                      <a:endParaRPr sz="1000" b="1">
                        <a:latin typeface="Roboto Condensed"/>
                        <a:ea typeface="Roboto Condensed"/>
                        <a:cs typeface="Roboto Condensed"/>
                        <a:sym typeface="Roboto Condensed"/>
                      </a:endParaRPr>
                    </a:p>
                  </a:txBody>
                  <a:tcPr marL="91425" marR="91425" marT="54000" marB="5400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fr" sz="1000" b="1">
                          <a:solidFill>
                            <a:schemeClr val="dk1"/>
                          </a:solidFill>
                          <a:latin typeface="Roboto Condensed"/>
                          <a:ea typeface="Roboto Condensed"/>
                          <a:cs typeface="Roboto Condensed"/>
                          <a:sym typeface="Roboto Condensed"/>
                        </a:rPr>
                        <a:t>LAN</a:t>
                      </a:r>
                      <a:r>
                        <a:rPr lang="fr" sz="1000">
                          <a:solidFill>
                            <a:schemeClr val="dk1"/>
                          </a:solidFill>
                          <a:latin typeface="Roboto Condensed"/>
                          <a:ea typeface="Roboto Condensed"/>
                          <a:cs typeface="Roboto Condensed"/>
                          <a:sym typeface="Roboto Condensed"/>
                        </a:rPr>
                        <a:t>/192.168.1.0</a:t>
                      </a:r>
                      <a:endParaRPr sz="1000" b="1">
                        <a:solidFill>
                          <a:schemeClr val="dk1"/>
                        </a:solidFill>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gradFill>
                      <a:gsLst>
                        <a:gs pos="0">
                          <a:srgbClr val="D4E5F5"/>
                        </a:gs>
                        <a:gs pos="100000">
                          <a:srgbClr val="70A4D5"/>
                        </a:gs>
                      </a:gsLst>
                      <a:path path="circle">
                        <a:fillToRect l="50000" t="50000" r="50000" b="50000"/>
                      </a:path>
                      <a:tileRect/>
                    </a:gradFill>
                  </a:tcPr>
                </a:tc>
                <a:tc>
                  <a:txBody>
                    <a:bodyPr/>
                    <a:lstStyle/>
                    <a:p>
                      <a:pPr marL="0" lvl="0" indent="0" algn="ctr" rtl="0">
                        <a:spcBef>
                          <a:spcPts val="0"/>
                        </a:spcBef>
                        <a:spcAft>
                          <a:spcPts val="0"/>
                        </a:spcAft>
                        <a:buClr>
                          <a:schemeClr val="dk1"/>
                        </a:buClr>
                        <a:buSzPts val="1100"/>
                        <a:buFont typeface="Arial"/>
                        <a:buNone/>
                      </a:pPr>
                      <a:r>
                        <a:rPr lang="fr" sz="1000">
                          <a:solidFill>
                            <a:schemeClr val="dk1"/>
                          </a:solidFill>
                          <a:latin typeface="Roboto Condensed"/>
                          <a:ea typeface="Roboto Condensed"/>
                          <a:cs typeface="Roboto Condensed"/>
                          <a:sym typeface="Roboto Condensed"/>
                        </a:rPr>
                        <a:t>(DHCP)</a:t>
                      </a:r>
                      <a:endParaRPr sz="1000">
                        <a:solidFill>
                          <a:schemeClr val="dk1"/>
                        </a:solidFill>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fr" sz="1000">
                          <a:solidFill>
                            <a:schemeClr val="dk1"/>
                          </a:solidFill>
                          <a:latin typeface="Roboto Condensed"/>
                          <a:ea typeface="Roboto Condensed"/>
                          <a:cs typeface="Roboto Condensed"/>
                          <a:sym typeface="Roboto Condensed"/>
                        </a:rPr>
                        <a:t>255.255.255.0</a:t>
                      </a:r>
                      <a:endParaRPr sz="1000">
                        <a:solidFill>
                          <a:schemeClr val="dk1"/>
                        </a:solidFill>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65650">
                <a:tc>
                  <a:txBody>
                    <a:bodyPr/>
                    <a:lstStyle/>
                    <a:p>
                      <a:pPr marL="0" lvl="0" indent="0" algn="l" rtl="0">
                        <a:spcBef>
                          <a:spcPts val="0"/>
                        </a:spcBef>
                        <a:spcAft>
                          <a:spcPts val="0"/>
                        </a:spcAft>
                        <a:buNone/>
                      </a:pPr>
                      <a:r>
                        <a:rPr lang="fr" sz="1000" b="1">
                          <a:latin typeface="Roboto Condensed"/>
                          <a:ea typeface="Roboto Condensed"/>
                          <a:cs typeface="Roboto Condensed"/>
                          <a:sym typeface="Roboto Condensed"/>
                        </a:rPr>
                        <a:t>Serveur web 1</a:t>
                      </a:r>
                      <a:endParaRPr sz="1000" b="1">
                        <a:latin typeface="Roboto Condensed"/>
                        <a:ea typeface="Roboto Condensed"/>
                        <a:cs typeface="Roboto Condensed"/>
                        <a:sym typeface="Roboto Condensed"/>
                      </a:endParaRPr>
                    </a:p>
                  </a:txBody>
                  <a:tcPr marL="91425" marR="91425" marT="54000" marB="5400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00">
                          <a:solidFill>
                            <a:schemeClr val="dk1"/>
                          </a:solidFill>
                          <a:latin typeface="Roboto Condensed"/>
                          <a:ea typeface="Roboto Condensed"/>
                          <a:cs typeface="Roboto Condensed"/>
                          <a:sym typeface="Roboto Condensed"/>
                        </a:rPr>
                        <a:t>200.123.211.0</a:t>
                      </a:r>
                      <a:endParaRPr sz="1000">
                        <a:solidFill>
                          <a:schemeClr val="dk1"/>
                        </a:solidFill>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gradFill>
                      <a:gsLst>
                        <a:gs pos="0">
                          <a:srgbClr val="DCECD5"/>
                        </a:gs>
                        <a:gs pos="100000">
                          <a:srgbClr val="93BC81"/>
                        </a:gs>
                      </a:gsLst>
                      <a:path path="circle">
                        <a:fillToRect l="50000" t="50000" r="50000" b="50000"/>
                      </a:path>
                      <a:tileRect/>
                    </a:gradFill>
                  </a:tcPr>
                </a:tc>
                <a:tc>
                  <a:txBody>
                    <a:bodyPr/>
                    <a:lstStyle/>
                    <a:p>
                      <a:pPr marL="0" lvl="0" indent="0" algn="ctr" rtl="0">
                        <a:spcBef>
                          <a:spcPts val="0"/>
                        </a:spcBef>
                        <a:spcAft>
                          <a:spcPts val="0"/>
                        </a:spcAft>
                        <a:buNone/>
                      </a:pPr>
                      <a:r>
                        <a:rPr lang="fr" sz="1000">
                          <a:latin typeface="Roboto Condensed"/>
                          <a:ea typeface="Roboto Condensed"/>
                          <a:cs typeface="Roboto Condensed"/>
                          <a:sym typeface="Roboto Condensed"/>
                        </a:rPr>
                        <a:t>200.123.211.2</a:t>
                      </a: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00">
                          <a:solidFill>
                            <a:schemeClr val="dk1"/>
                          </a:solidFill>
                          <a:latin typeface="Roboto Condensed"/>
                          <a:ea typeface="Roboto Condensed"/>
                          <a:cs typeface="Roboto Condensed"/>
                          <a:sym typeface="Roboto Condensed"/>
                        </a:rPr>
                        <a:t>255.255.255.0</a:t>
                      </a: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fr" sz="1000">
                          <a:solidFill>
                            <a:schemeClr val="dk1"/>
                          </a:solidFill>
                          <a:latin typeface="Roboto Condensed"/>
                          <a:ea typeface="Roboto Condensed"/>
                          <a:cs typeface="Roboto Condensed"/>
                          <a:sym typeface="Roboto Condensed"/>
                        </a:rPr>
                        <a:t>200.123.211.1</a:t>
                      </a: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fr" sz="1000">
                          <a:solidFill>
                            <a:schemeClr val="dk1"/>
                          </a:solidFill>
                          <a:latin typeface="Roboto Condensed"/>
                          <a:ea typeface="Roboto Condensed"/>
                          <a:cs typeface="Roboto Condensed"/>
                          <a:sym typeface="Roboto Condensed"/>
                        </a:rPr>
                        <a:t>197.54.122.2</a:t>
                      </a: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65650">
                <a:tc>
                  <a:txBody>
                    <a:bodyPr/>
                    <a:lstStyle/>
                    <a:p>
                      <a:pPr marL="0" lvl="0" indent="0" algn="l" rtl="0">
                        <a:spcBef>
                          <a:spcPts val="0"/>
                        </a:spcBef>
                        <a:spcAft>
                          <a:spcPts val="0"/>
                        </a:spcAft>
                        <a:buNone/>
                      </a:pPr>
                      <a:r>
                        <a:rPr lang="fr" sz="1000" b="1">
                          <a:latin typeface="Roboto Condensed"/>
                          <a:ea typeface="Roboto Condensed"/>
                          <a:cs typeface="Roboto Condensed"/>
                          <a:sym typeface="Roboto Condensed"/>
                        </a:rPr>
                        <a:t>Serveur FTP</a:t>
                      </a:r>
                      <a:endParaRPr sz="1000" b="1">
                        <a:latin typeface="Roboto Condensed"/>
                        <a:ea typeface="Roboto Condensed"/>
                        <a:cs typeface="Roboto Condensed"/>
                        <a:sym typeface="Roboto Condensed"/>
                      </a:endParaRPr>
                    </a:p>
                  </a:txBody>
                  <a:tcPr marL="91425" marR="91425" marT="54000" marB="5400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00">
                          <a:solidFill>
                            <a:schemeClr val="dk1"/>
                          </a:solidFill>
                          <a:latin typeface="Roboto Condensed"/>
                          <a:ea typeface="Roboto Condensed"/>
                          <a:cs typeface="Roboto Condensed"/>
                          <a:sym typeface="Roboto Condensed"/>
                        </a:rPr>
                        <a:t>146.72.42.0</a:t>
                      </a:r>
                      <a:endParaRPr sz="1000">
                        <a:solidFill>
                          <a:schemeClr val="dk1"/>
                        </a:solidFill>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gradFill>
                      <a:gsLst>
                        <a:gs pos="0">
                          <a:srgbClr val="DCECD5"/>
                        </a:gs>
                        <a:gs pos="100000">
                          <a:srgbClr val="93BC81"/>
                        </a:gs>
                      </a:gsLst>
                      <a:path path="circle">
                        <a:fillToRect l="50000" t="50000" r="50000" b="50000"/>
                      </a:path>
                      <a:tileRect/>
                    </a:gradFill>
                  </a:tcPr>
                </a:tc>
                <a:tc>
                  <a:txBody>
                    <a:bodyPr/>
                    <a:lstStyle/>
                    <a:p>
                      <a:pPr marL="0" lvl="0" indent="0" algn="ctr" rtl="0">
                        <a:spcBef>
                          <a:spcPts val="0"/>
                        </a:spcBef>
                        <a:spcAft>
                          <a:spcPts val="0"/>
                        </a:spcAft>
                        <a:buNone/>
                      </a:pPr>
                      <a:r>
                        <a:rPr lang="fr" sz="1000">
                          <a:latin typeface="Roboto Condensed"/>
                          <a:ea typeface="Roboto Condensed"/>
                          <a:cs typeface="Roboto Condensed"/>
                          <a:sym typeface="Roboto Condensed"/>
                        </a:rPr>
                        <a:t>146.72.42.2</a:t>
                      </a: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00">
                          <a:solidFill>
                            <a:schemeClr val="dk1"/>
                          </a:solidFill>
                          <a:latin typeface="Roboto Condensed"/>
                          <a:ea typeface="Roboto Condensed"/>
                          <a:cs typeface="Roboto Condensed"/>
                          <a:sym typeface="Roboto Condensed"/>
                        </a:rPr>
                        <a:t>255.255.0.0</a:t>
                      </a: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fr" sz="1000">
                          <a:solidFill>
                            <a:schemeClr val="dk1"/>
                          </a:solidFill>
                          <a:latin typeface="Roboto Condensed"/>
                          <a:ea typeface="Roboto Condensed"/>
                          <a:cs typeface="Roboto Condensed"/>
                          <a:sym typeface="Roboto Condensed"/>
                        </a:rPr>
                        <a:t>146.72.42.1</a:t>
                      </a: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fr" sz="1000">
                          <a:solidFill>
                            <a:schemeClr val="dk1"/>
                          </a:solidFill>
                          <a:latin typeface="Roboto Condensed"/>
                          <a:ea typeface="Roboto Condensed"/>
                          <a:cs typeface="Roboto Condensed"/>
                          <a:sym typeface="Roboto Condensed"/>
                        </a:rPr>
                        <a:t>197.54.122.2</a:t>
                      </a: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65650">
                <a:tc>
                  <a:txBody>
                    <a:bodyPr/>
                    <a:lstStyle/>
                    <a:p>
                      <a:pPr marL="0" lvl="0" indent="0" algn="l" rtl="0">
                        <a:spcBef>
                          <a:spcPts val="0"/>
                        </a:spcBef>
                        <a:spcAft>
                          <a:spcPts val="0"/>
                        </a:spcAft>
                        <a:buClr>
                          <a:schemeClr val="dk1"/>
                        </a:buClr>
                        <a:buSzPts val="1100"/>
                        <a:buFont typeface="Arial"/>
                        <a:buNone/>
                      </a:pPr>
                      <a:r>
                        <a:rPr lang="fr" sz="1000" b="1">
                          <a:solidFill>
                            <a:schemeClr val="dk1"/>
                          </a:solidFill>
                          <a:latin typeface="Roboto Condensed"/>
                          <a:ea typeface="Roboto Condensed"/>
                          <a:cs typeface="Roboto Condensed"/>
                          <a:sym typeface="Roboto Condensed"/>
                        </a:rPr>
                        <a:t>Serveur DNS</a:t>
                      </a:r>
                      <a:endParaRPr sz="1000" b="1">
                        <a:latin typeface="Roboto Condensed"/>
                        <a:ea typeface="Roboto Condensed"/>
                        <a:cs typeface="Roboto Condensed"/>
                        <a:sym typeface="Roboto Condensed"/>
                      </a:endParaRPr>
                    </a:p>
                  </a:txBody>
                  <a:tcPr marL="91425" marR="91425" marT="54000" marB="5400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00">
                          <a:solidFill>
                            <a:schemeClr val="dk1"/>
                          </a:solidFill>
                          <a:latin typeface="Roboto Condensed"/>
                          <a:ea typeface="Roboto Condensed"/>
                          <a:cs typeface="Roboto Condensed"/>
                          <a:sym typeface="Roboto Condensed"/>
                        </a:rPr>
                        <a:t>197.54.122.0</a:t>
                      </a:r>
                      <a:endParaRPr sz="1000">
                        <a:solidFill>
                          <a:schemeClr val="dk1"/>
                        </a:solidFill>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gradFill>
                      <a:gsLst>
                        <a:gs pos="0">
                          <a:srgbClr val="DCECD5"/>
                        </a:gs>
                        <a:gs pos="100000">
                          <a:srgbClr val="93BC81"/>
                        </a:gs>
                      </a:gsLst>
                      <a:path path="circle">
                        <a:fillToRect l="50000" t="50000" r="50000" b="50000"/>
                      </a:path>
                      <a:tileRect/>
                    </a:gradFill>
                  </a:tcPr>
                </a:tc>
                <a:tc>
                  <a:txBody>
                    <a:bodyPr/>
                    <a:lstStyle/>
                    <a:p>
                      <a:pPr marL="0" lvl="0" indent="0" algn="ctr" rtl="0">
                        <a:spcBef>
                          <a:spcPts val="0"/>
                        </a:spcBef>
                        <a:spcAft>
                          <a:spcPts val="0"/>
                        </a:spcAft>
                        <a:buNone/>
                      </a:pPr>
                      <a:r>
                        <a:rPr lang="fr" sz="1000">
                          <a:solidFill>
                            <a:schemeClr val="dk1"/>
                          </a:solidFill>
                          <a:latin typeface="Roboto Condensed"/>
                          <a:ea typeface="Roboto Condensed"/>
                          <a:cs typeface="Roboto Condensed"/>
                          <a:sym typeface="Roboto Condensed"/>
                        </a:rPr>
                        <a:t>197.54.122.2</a:t>
                      </a: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00">
                          <a:solidFill>
                            <a:schemeClr val="dk1"/>
                          </a:solidFill>
                          <a:latin typeface="Roboto Condensed"/>
                          <a:ea typeface="Roboto Condensed"/>
                          <a:cs typeface="Roboto Condensed"/>
                          <a:sym typeface="Roboto Condensed"/>
                        </a:rPr>
                        <a:t>255.255.255.0</a:t>
                      </a: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fr" sz="1000">
                          <a:solidFill>
                            <a:schemeClr val="dk1"/>
                          </a:solidFill>
                          <a:latin typeface="Roboto Condensed"/>
                          <a:ea typeface="Roboto Condensed"/>
                          <a:cs typeface="Roboto Condensed"/>
                          <a:sym typeface="Roboto Condensed"/>
                        </a:rPr>
                        <a:t>197.54.122.1</a:t>
                      </a: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65650">
                <a:tc>
                  <a:txBody>
                    <a:bodyPr/>
                    <a:lstStyle/>
                    <a:p>
                      <a:pPr marL="0" lvl="0" indent="0" algn="l" rtl="0">
                        <a:spcBef>
                          <a:spcPts val="0"/>
                        </a:spcBef>
                        <a:spcAft>
                          <a:spcPts val="0"/>
                        </a:spcAft>
                        <a:buNone/>
                      </a:pPr>
                      <a:r>
                        <a:rPr lang="fr" sz="1000" b="1">
                          <a:solidFill>
                            <a:schemeClr val="dk1"/>
                          </a:solidFill>
                          <a:latin typeface="Roboto Condensed"/>
                          <a:ea typeface="Roboto Condensed"/>
                          <a:cs typeface="Roboto Condensed"/>
                          <a:sym typeface="Roboto Condensed"/>
                        </a:rPr>
                        <a:t>Serveur E-Mail</a:t>
                      </a:r>
                      <a:endParaRPr sz="1000" b="1">
                        <a:solidFill>
                          <a:schemeClr val="dk1"/>
                        </a:solidFill>
                        <a:latin typeface="Roboto Condensed"/>
                        <a:ea typeface="Roboto Condensed"/>
                        <a:cs typeface="Roboto Condensed"/>
                        <a:sym typeface="Roboto Condensed"/>
                      </a:endParaRPr>
                    </a:p>
                  </a:txBody>
                  <a:tcPr marL="91425" marR="91425" marT="54000" marB="5400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fr" sz="1000">
                          <a:solidFill>
                            <a:schemeClr val="dk1"/>
                          </a:solidFill>
                          <a:latin typeface="Roboto Condensed"/>
                          <a:ea typeface="Roboto Condensed"/>
                          <a:cs typeface="Roboto Condensed"/>
                          <a:sym typeface="Roboto Condensed"/>
                        </a:rPr>
                        <a:t>124.54.70.0</a:t>
                      </a:r>
                      <a:endParaRPr sz="1000" b="1">
                        <a:solidFill>
                          <a:schemeClr val="dk1"/>
                        </a:solidFill>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gradFill>
                      <a:gsLst>
                        <a:gs pos="0">
                          <a:srgbClr val="DCECD5"/>
                        </a:gs>
                        <a:gs pos="100000">
                          <a:srgbClr val="93BC81"/>
                        </a:gs>
                      </a:gsLst>
                      <a:path path="circle">
                        <a:fillToRect l="50000" t="50000" r="50000" b="50000"/>
                      </a:path>
                      <a:tileRect/>
                    </a:gradFill>
                  </a:tcPr>
                </a:tc>
                <a:tc>
                  <a:txBody>
                    <a:bodyPr/>
                    <a:lstStyle/>
                    <a:p>
                      <a:pPr marL="0" lvl="0" indent="0" algn="ctr" rtl="0">
                        <a:spcBef>
                          <a:spcPts val="0"/>
                        </a:spcBef>
                        <a:spcAft>
                          <a:spcPts val="0"/>
                        </a:spcAft>
                        <a:buNone/>
                      </a:pPr>
                      <a:r>
                        <a:rPr lang="fr" sz="1000">
                          <a:latin typeface="Roboto Condensed"/>
                          <a:ea typeface="Roboto Condensed"/>
                          <a:cs typeface="Roboto Condensed"/>
                          <a:sym typeface="Roboto Condensed"/>
                        </a:rPr>
                        <a:t>124.54.70.2</a:t>
                      </a: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fr" sz="1000">
                          <a:solidFill>
                            <a:schemeClr val="dk1"/>
                          </a:solidFill>
                          <a:latin typeface="Roboto Condensed"/>
                          <a:ea typeface="Roboto Condensed"/>
                          <a:cs typeface="Roboto Condensed"/>
                          <a:sym typeface="Roboto Condensed"/>
                        </a:rPr>
                        <a:t>255.255.255.0</a:t>
                      </a:r>
                      <a:endParaRPr sz="1000">
                        <a:solidFill>
                          <a:schemeClr val="dk1"/>
                        </a:solidFill>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fr" sz="1000">
                          <a:solidFill>
                            <a:schemeClr val="dk1"/>
                          </a:solidFill>
                          <a:latin typeface="Roboto Condensed"/>
                          <a:ea typeface="Roboto Condensed"/>
                          <a:cs typeface="Roboto Condensed"/>
                          <a:sym typeface="Roboto Condensed"/>
                        </a:rPr>
                        <a:t>124.54.70.1</a:t>
                      </a: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00">
                          <a:latin typeface="Roboto Condensed"/>
                          <a:ea typeface="Roboto Condensed"/>
                          <a:cs typeface="Roboto Condensed"/>
                          <a:sym typeface="Roboto Condensed"/>
                        </a:rPr>
                        <a:t>197.54.122.2</a:t>
                      </a: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65650">
                <a:tc>
                  <a:txBody>
                    <a:bodyPr/>
                    <a:lstStyle/>
                    <a:p>
                      <a:pPr marL="0" lvl="0" indent="0" algn="l" rtl="0">
                        <a:spcBef>
                          <a:spcPts val="0"/>
                        </a:spcBef>
                        <a:spcAft>
                          <a:spcPts val="0"/>
                        </a:spcAft>
                        <a:buNone/>
                      </a:pPr>
                      <a:r>
                        <a:rPr lang="fr" sz="1000" b="1">
                          <a:solidFill>
                            <a:schemeClr val="dk1"/>
                          </a:solidFill>
                          <a:latin typeface="Roboto Condensed"/>
                          <a:ea typeface="Roboto Condensed"/>
                          <a:cs typeface="Roboto Condensed"/>
                          <a:sym typeface="Roboto Condensed"/>
                        </a:rPr>
                        <a:t>Serveur web 2</a:t>
                      </a:r>
                      <a:endParaRPr sz="1000" b="1">
                        <a:solidFill>
                          <a:schemeClr val="dk1"/>
                        </a:solidFill>
                        <a:latin typeface="Roboto Condensed"/>
                        <a:ea typeface="Roboto Condensed"/>
                        <a:cs typeface="Roboto Condensed"/>
                        <a:sym typeface="Roboto Condensed"/>
                      </a:endParaRPr>
                    </a:p>
                  </a:txBody>
                  <a:tcPr marL="91425" marR="91425" marT="54000" marB="5400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000" b="1">
                        <a:solidFill>
                          <a:schemeClr val="dk1"/>
                        </a:solidFill>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gradFill>
                      <a:gsLst>
                        <a:gs pos="0">
                          <a:srgbClr val="DCECD5"/>
                        </a:gs>
                        <a:gs pos="100000">
                          <a:srgbClr val="93BC81"/>
                        </a:gs>
                      </a:gsLst>
                      <a:path path="circle">
                        <a:fillToRect l="50000" t="50000" r="50000" b="50000"/>
                      </a:path>
                      <a:tileRect/>
                    </a:gradFill>
                  </a:tcPr>
                </a:tc>
                <a:tc>
                  <a:txBody>
                    <a:bodyPr/>
                    <a:lstStyle/>
                    <a:p>
                      <a:pPr marL="0" lvl="0" indent="0" algn="ctr" rtl="0">
                        <a:spcBef>
                          <a:spcPts val="0"/>
                        </a:spcBef>
                        <a:spcAft>
                          <a:spcPts val="0"/>
                        </a:spcAft>
                        <a:buNone/>
                      </a:pP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000">
                        <a:solidFill>
                          <a:schemeClr val="dk1"/>
                        </a:solidFill>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000">
                        <a:solidFill>
                          <a:schemeClr val="dk1"/>
                        </a:solidFill>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0">
                <a:tc>
                  <a:txBody>
                    <a:bodyPr/>
                    <a:lstStyle/>
                    <a:p>
                      <a:pPr marL="0" lvl="0" indent="0" algn="l" rtl="0">
                        <a:spcBef>
                          <a:spcPts val="0"/>
                        </a:spcBef>
                        <a:spcAft>
                          <a:spcPts val="0"/>
                        </a:spcAft>
                        <a:buNone/>
                      </a:pPr>
                      <a:endParaRPr sz="1000" b="1">
                        <a:solidFill>
                          <a:schemeClr val="dk1"/>
                        </a:solidFill>
                        <a:latin typeface="Roboto Condensed"/>
                        <a:ea typeface="Roboto Condensed"/>
                        <a:cs typeface="Roboto Condensed"/>
                        <a:sym typeface="Roboto Condensed"/>
                      </a:endParaRPr>
                    </a:p>
                  </a:txBody>
                  <a:tcPr marL="91425" marR="91425" marT="54000" marB="5400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000" b="1">
                        <a:solidFill>
                          <a:schemeClr val="dk1"/>
                        </a:solidFill>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gradFill>
                      <a:gsLst>
                        <a:gs pos="0">
                          <a:srgbClr val="DCECD5"/>
                        </a:gs>
                        <a:gs pos="100000">
                          <a:srgbClr val="93BC81"/>
                        </a:gs>
                      </a:gsLst>
                      <a:path path="circle">
                        <a:fillToRect l="50000" t="50000" r="50000" b="50000"/>
                      </a:path>
                      <a:tileRect/>
                    </a:gradFill>
                  </a:tcPr>
                </a:tc>
                <a:tc>
                  <a:txBody>
                    <a:bodyPr/>
                    <a:lstStyle/>
                    <a:p>
                      <a:pPr marL="0" lvl="0" indent="0" algn="ctr" rtl="0">
                        <a:spcBef>
                          <a:spcPts val="0"/>
                        </a:spcBef>
                        <a:spcAft>
                          <a:spcPts val="0"/>
                        </a:spcAft>
                        <a:buNone/>
                      </a:pP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000">
                        <a:solidFill>
                          <a:schemeClr val="dk1"/>
                        </a:solidFill>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000">
                        <a:solidFill>
                          <a:schemeClr val="dk1"/>
                        </a:solidFill>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0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29"/>
          <p:cNvPicPr preferRelativeResize="0"/>
          <p:nvPr/>
        </p:nvPicPr>
        <p:blipFill>
          <a:blip r:embed="rId3">
            <a:alphaModFix amt="13000"/>
          </a:blip>
          <a:stretch>
            <a:fillRect/>
          </a:stretch>
        </p:blipFill>
        <p:spPr>
          <a:xfrm>
            <a:off x="94013" y="997288"/>
            <a:ext cx="8955974" cy="4012975"/>
          </a:xfrm>
          <a:prstGeom prst="rect">
            <a:avLst/>
          </a:prstGeom>
          <a:noFill/>
          <a:ln w="9525" cap="flat" cmpd="sng">
            <a:solidFill>
              <a:schemeClr val="dk2"/>
            </a:solidFill>
            <a:prstDash val="solid"/>
            <a:round/>
            <a:headEnd type="none" w="sm" len="sm"/>
            <a:tailEnd type="none" w="sm" len="sm"/>
          </a:ln>
        </p:spPr>
      </p:pic>
      <p:graphicFrame>
        <p:nvGraphicFramePr>
          <p:cNvPr id="411" name="Google Shape;411;p29"/>
          <p:cNvGraphicFramePr/>
          <p:nvPr/>
        </p:nvGraphicFramePr>
        <p:xfrm>
          <a:off x="100500" y="106375"/>
          <a:ext cx="8955975" cy="727320"/>
        </p:xfrm>
        <a:graphic>
          <a:graphicData uri="http://schemas.openxmlformats.org/drawingml/2006/table">
            <a:tbl>
              <a:tblPr>
                <a:noFill/>
                <a:tableStyleId>{67B6C134-F9D6-4D13-8D0D-9975055580A5}</a:tableStyleId>
              </a:tblPr>
              <a:tblGrid>
                <a:gridCol w="1337025"/>
                <a:gridCol w="6342200"/>
                <a:gridCol w="1276750"/>
              </a:tblGrid>
              <a:tr h="249650">
                <a:tc rowSpan="2">
                  <a:txBody>
                    <a:bodyPr/>
                    <a:lstStyle/>
                    <a:p>
                      <a:pPr marL="0" lvl="0" indent="0" algn="ctr" rtl="0">
                        <a:spcBef>
                          <a:spcPts val="0"/>
                        </a:spcBef>
                        <a:spcAft>
                          <a:spcPts val="0"/>
                        </a:spcAft>
                        <a:buNone/>
                      </a:pPr>
                      <a:r>
                        <a:rPr lang="fr" sz="1500" b="1">
                          <a:latin typeface="Roboto Condensed"/>
                          <a:ea typeface="Roboto Condensed"/>
                          <a:cs typeface="Roboto Condensed"/>
                          <a:sym typeface="Roboto Condensed"/>
                        </a:rPr>
                        <a:t>Séquence S23</a:t>
                      </a:r>
                      <a:endParaRPr sz="1500" b="1">
                        <a:latin typeface="Roboto Condensed"/>
                        <a:ea typeface="Roboto Condensed"/>
                        <a:cs typeface="Roboto Condensed"/>
                        <a:sym typeface="Roboto Condensed"/>
                      </a:endParaRPr>
                    </a:p>
                    <a:p>
                      <a:pPr marL="0" lvl="0" indent="0" algn="ctr" rtl="0">
                        <a:spcBef>
                          <a:spcPts val="0"/>
                        </a:spcBef>
                        <a:spcAft>
                          <a:spcPts val="0"/>
                        </a:spcAft>
                        <a:buNone/>
                      </a:pPr>
                      <a:r>
                        <a:rPr lang="fr" sz="1300" i="1">
                          <a:latin typeface="Roboto Condensed"/>
                          <a:ea typeface="Roboto Condensed"/>
                          <a:cs typeface="Roboto Condensed"/>
                          <a:sym typeface="Roboto Condensed"/>
                        </a:rPr>
                        <a:t>Les réseaux informatiques</a:t>
                      </a:r>
                      <a:endParaRPr sz="1300" i="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fr" sz="1800" b="1">
                          <a:latin typeface="Roboto Condensed"/>
                          <a:ea typeface="Roboto Condensed"/>
                          <a:cs typeface="Roboto Condensed"/>
                          <a:sym typeface="Roboto Condensed"/>
                        </a:rPr>
                        <a:t>Table DNS </a:t>
                      </a:r>
                      <a:r>
                        <a:rPr lang="fr" b="1" i="1">
                          <a:latin typeface="Roboto Condensed"/>
                          <a:ea typeface="Roboto Condensed"/>
                          <a:cs typeface="Roboto Condensed"/>
                          <a:sym typeface="Roboto Condensed"/>
                        </a:rPr>
                        <a:t>Packet Tracer (Simulation internet)</a:t>
                      </a:r>
                      <a:r>
                        <a:rPr lang="fr" sz="1800" b="1">
                          <a:latin typeface="Roboto Condensed"/>
                          <a:ea typeface="Roboto Condensed"/>
                          <a:cs typeface="Roboto Condensed"/>
                          <a:sym typeface="Roboto Condensed"/>
                        </a:rPr>
                        <a:t> - Activité N°3</a:t>
                      </a:r>
                      <a:endParaRPr sz="1800" b="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rowSpan="2">
                  <a:txBody>
                    <a:bodyPr/>
                    <a:lstStyle/>
                    <a:p>
                      <a:pPr marL="0" lvl="0" indent="0" algn="ctr" rtl="0">
                        <a:spcBef>
                          <a:spcPts val="0"/>
                        </a:spcBef>
                        <a:spcAft>
                          <a:spcPts val="0"/>
                        </a:spcAft>
                        <a:buNone/>
                      </a:pPr>
                      <a:r>
                        <a:rPr lang="fr" sz="2000" b="1">
                          <a:latin typeface="Roboto Condensed"/>
                          <a:ea typeface="Roboto Condensed"/>
                          <a:cs typeface="Roboto Condensed"/>
                          <a:sym typeface="Roboto Condensed"/>
                        </a:rPr>
                        <a:t>Cycle 4</a:t>
                      </a:r>
                      <a:endParaRPr sz="2000" b="1">
                        <a:latin typeface="Roboto Condensed"/>
                        <a:ea typeface="Roboto Condensed"/>
                        <a:cs typeface="Roboto Condensed"/>
                        <a:sym typeface="Roboto Condensed"/>
                      </a:endParaRPr>
                    </a:p>
                    <a:p>
                      <a:pPr marL="0" lvl="0" indent="0" algn="ctr" rtl="0">
                        <a:spcBef>
                          <a:spcPts val="0"/>
                        </a:spcBef>
                        <a:spcAft>
                          <a:spcPts val="0"/>
                        </a:spcAft>
                        <a:buNone/>
                      </a:pPr>
                      <a:r>
                        <a:rPr lang="fr" sz="2000" b="1">
                          <a:latin typeface="Roboto Condensed"/>
                          <a:ea typeface="Roboto Condensed"/>
                          <a:cs typeface="Roboto Condensed"/>
                          <a:sym typeface="Roboto Condensed"/>
                        </a:rPr>
                        <a:t>3ème</a:t>
                      </a:r>
                      <a:endParaRPr sz="2000" b="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r>
              <a:tr h="381000">
                <a:tc vMerge="1">
                  <a:txBody>
                    <a:bodyPr/>
                    <a:lstStyle/>
                    <a:p>
                      <a:endParaRPr lang="fr-FR"/>
                    </a:p>
                  </a:txBody>
                  <a:tcPr/>
                </a:tc>
                <a:tc>
                  <a:txBody>
                    <a:bodyPr/>
                    <a:lstStyle/>
                    <a:p>
                      <a:pPr marL="0" lvl="0" indent="0" algn="ctr" rtl="0">
                        <a:spcBef>
                          <a:spcPts val="0"/>
                        </a:spcBef>
                        <a:spcAft>
                          <a:spcPts val="0"/>
                        </a:spcAft>
                        <a:buNone/>
                      </a:pPr>
                      <a:r>
                        <a:rPr lang="fr" sz="1500">
                          <a:solidFill>
                            <a:schemeClr val="dk1"/>
                          </a:solidFill>
                          <a:latin typeface="Roboto Condensed"/>
                          <a:ea typeface="Roboto Condensed"/>
                          <a:cs typeface="Roboto Condensed"/>
                          <a:sym typeface="Roboto Condensed"/>
                        </a:rPr>
                        <a:t>Comment communiquer avec internet (INTERconnecting NETwork)?</a:t>
                      </a:r>
                      <a:endParaRPr sz="1500">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vMerge="1">
                  <a:txBody>
                    <a:bodyPr/>
                    <a:lstStyle/>
                    <a:p>
                      <a:endParaRPr lang="fr-FR"/>
                    </a:p>
                  </a:txBody>
                  <a:tcPr/>
                </a:tc>
              </a:tr>
            </a:tbl>
          </a:graphicData>
        </a:graphic>
      </p:graphicFrame>
      <p:graphicFrame>
        <p:nvGraphicFramePr>
          <p:cNvPr id="412" name="Google Shape;412;p29"/>
          <p:cNvGraphicFramePr/>
          <p:nvPr/>
        </p:nvGraphicFramePr>
        <p:xfrm>
          <a:off x="1056100" y="1211188"/>
          <a:ext cx="7031775" cy="1806240"/>
        </p:xfrm>
        <a:graphic>
          <a:graphicData uri="http://schemas.openxmlformats.org/drawingml/2006/table">
            <a:tbl>
              <a:tblPr>
                <a:noFill/>
                <a:tableStyleId>{67B6C134-F9D6-4D13-8D0D-9975055580A5}</a:tableStyleId>
              </a:tblPr>
              <a:tblGrid>
                <a:gridCol w="1831225"/>
                <a:gridCol w="2600275"/>
                <a:gridCol w="2600275"/>
              </a:tblGrid>
              <a:tr h="264275">
                <a:tc>
                  <a:txBody>
                    <a:bodyPr/>
                    <a:lstStyle/>
                    <a:p>
                      <a:pPr marL="0" lvl="0" indent="0" algn="ctr" rtl="0">
                        <a:spcBef>
                          <a:spcPts val="0"/>
                        </a:spcBef>
                        <a:spcAft>
                          <a:spcPts val="0"/>
                        </a:spcAft>
                        <a:buNone/>
                      </a:pPr>
                      <a:r>
                        <a:rPr lang="fr" sz="1200" b="1">
                          <a:latin typeface="Roboto Condensed"/>
                          <a:ea typeface="Roboto Condensed"/>
                          <a:cs typeface="Roboto Condensed"/>
                          <a:sym typeface="Roboto Condensed"/>
                        </a:rPr>
                        <a:t>Nom du site</a:t>
                      </a:r>
                      <a:endParaRPr sz="1200" b="1">
                        <a:latin typeface="Roboto Condensed"/>
                        <a:ea typeface="Roboto Condensed"/>
                        <a:cs typeface="Roboto Condensed"/>
                        <a:sym typeface="Roboto Condensed"/>
                      </a:endParaRPr>
                    </a:p>
                  </a:txBody>
                  <a:tcPr marL="91425" marR="91425" marT="54000" marB="5400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200" b="1">
                          <a:latin typeface="Roboto Condensed"/>
                          <a:ea typeface="Roboto Condensed"/>
                          <a:cs typeface="Roboto Condensed"/>
                          <a:sym typeface="Roboto Condensed"/>
                        </a:rPr>
                        <a:t>Emplacement</a:t>
                      </a:r>
                      <a:endParaRPr sz="1200" b="1">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200" b="1">
                          <a:latin typeface="Roboto Condensed"/>
                          <a:ea typeface="Roboto Condensed"/>
                          <a:cs typeface="Roboto Condensed"/>
                          <a:sym typeface="Roboto Condensed"/>
                        </a:rPr>
                        <a:t>Adresse IP</a:t>
                      </a:r>
                      <a:endParaRPr sz="1200" b="1">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65650">
                <a:tc>
                  <a:txBody>
                    <a:bodyPr/>
                    <a:lstStyle/>
                    <a:p>
                      <a:pPr marL="0" lvl="0" indent="0" algn="ctr" rtl="0">
                        <a:spcBef>
                          <a:spcPts val="0"/>
                        </a:spcBef>
                        <a:spcAft>
                          <a:spcPts val="0"/>
                        </a:spcAft>
                        <a:buNone/>
                      </a:pPr>
                      <a:r>
                        <a:rPr lang="fr" sz="1200">
                          <a:latin typeface="Roboto Condensed"/>
                          <a:ea typeface="Roboto Condensed"/>
                          <a:cs typeface="Roboto Condensed"/>
                          <a:sym typeface="Roboto Condensed"/>
                        </a:rPr>
                        <a:t>www.asterix.pka</a:t>
                      </a:r>
                      <a:endParaRPr sz="1200">
                        <a:latin typeface="Roboto Condensed"/>
                        <a:ea typeface="Roboto Condensed"/>
                        <a:cs typeface="Roboto Condensed"/>
                        <a:sym typeface="Roboto Condensed"/>
                      </a:endParaRPr>
                    </a:p>
                  </a:txBody>
                  <a:tcPr marL="91425" marR="91425" marT="54000" marB="5400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200">
                          <a:latin typeface="Roboto Condensed"/>
                          <a:ea typeface="Roboto Condensed"/>
                          <a:cs typeface="Roboto Condensed"/>
                          <a:sym typeface="Roboto Condensed"/>
                        </a:rPr>
                        <a:t>Serveur web 1</a:t>
                      </a:r>
                      <a:endParaRPr sz="1200">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fr" sz="1200">
                          <a:solidFill>
                            <a:schemeClr val="dk1"/>
                          </a:solidFill>
                          <a:latin typeface="Roboto Condensed"/>
                          <a:ea typeface="Roboto Condensed"/>
                          <a:cs typeface="Roboto Condensed"/>
                          <a:sym typeface="Roboto Condensed"/>
                        </a:rPr>
                        <a:t>200.123.211.2</a:t>
                      </a:r>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65650">
                <a:tc>
                  <a:txBody>
                    <a:bodyPr/>
                    <a:lstStyle/>
                    <a:p>
                      <a:pPr marL="0" lvl="0" indent="0" algn="ctr" rtl="0">
                        <a:spcBef>
                          <a:spcPts val="0"/>
                        </a:spcBef>
                        <a:spcAft>
                          <a:spcPts val="0"/>
                        </a:spcAft>
                        <a:buClr>
                          <a:schemeClr val="dk1"/>
                        </a:buClr>
                        <a:buSzPts val="1100"/>
                        <a:buFont typeface="Arial"/>
                        <a:buNone/>
                      </a:pPr>
                      <a:r>
                        <a:rPr lang="fr" sz="1200">
                          <a:solidFill>
                            <a:schemeClr val="dk1"/>
                          </a:solidFill>
                          <a:latin typeface="Roboto Condensed"/>
                          <a:ea typeface="Roboto Condensed"/>
                          <a:cs typeface="Roboto Condensed"/>
                          <a:sym typeface="Roboto Condensed"/>
                        </a:rPr>
                        <a:t>files.asterix.pka</a:t>
                      </a:r>
                      <a:endParaRPr/>
                    </a:p>
                  </a:txBody>
                  <a:tcPr marL="91425" marR="91425" marT="54000" marB="5400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fr" sz="1200">
                          <a:solidFill>
                            <a:schemeClr val="dk1"/>
                          </a:solidFill>
                          <a:latin typeface="Roboto Condensed"/>
                          <a:ea typeface="Roboto Condensed"/>
                          <a:cs typeface="Roboto Condensed"/>
                          <a:sym typeface="Roboto Condensed"/>
                        </a:rPr>
                        <a:t>Serveur FTP</a:t>
                      </a:r>
                      <a:endParaRPr sz="1200">
                        <a:solidFill>
                          <a:schemeClr val="dk1"/>
                        </a:solidFill>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200">
                          <a:solidFill>
                            <a:schemeClr val="dk1"/>
                          </a:solidFill>
                          <a:latin typeface="Roboto Condensed"/>
                          <a:ea typeface="Roboto Condensed"/>
                          <a:cs typeface="Roboto Condensed"/>
                          <a:sym typeface="Roboto Condensed"/>
                        </a:rPr>
                        <a:t>146.72.42.2</a:t>
                      </a:r>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65650">
                <a:tc>
                  <a:txBody>
                    <a:bodyPr/>
                    <a:lstStyle/>
                    <a:p>
                      <a:pPr marL="0" lvl="0" indent="0" algn="ctr" rtl="0">
                        <a:spcBef>
                          <a:spcPts val="0"/>
                        </a:spcBef>
                        <a:spcAft>
                          <a:spcPts val="0"/>
                        </a:spcAft>
                        <a:buClr>
                          <a:schemeClr val="dk1"/>
                        </a:buClr>
                        <a:buSzPts val="1100"/>
                        <a:buFont typeface="Arial"/>
                        <a:buNone/>
                      </a:pPr>
                      <a:r>
                        <a:rPr lang="fr" sz="1200">
                          <a:solidFill>
                            <a:schemeClr val="dk1"/>
                          </a:solidFill>
                          <a:latin typeface="Roboto Condensed"/>
                          <a:ea typeface="Roboto Condensed"/>
                          <a:cs typeface="Roboto Condensed"/>
                          <a:sym typeface="Roboto Condensed"/>
                        </a:rPr>
                        <a:t>email.asterix.pka</a:t>
                      </a:r>
                      <a:endParaRPr/>
                    </a:p>
                  </a:txBody>
                  <a:tcPr marL="91425" marR="91425" marT="54000" marB="5400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200">
                          <a:solidFill>
                            <a:schemeClr val="dk1"/>
                          </a:solidFill>
                          <a:latin typeface="Roboto Condensed"/>
                          <a:ea typeface="Roboto Condensed"/>
                          <a:cs typeface="Roboto Condensed"/>
                          <a:sym typeface="Roboto Condensed"/>
                        </a:rPr>
                        <a:t>Serveur E-mail</a:t>
                      </a:r>
                      <a:endParaRPr sz="1200">
                        <a:solidFill>
                          <a:schemeClr val="dk1"/>
                        </a:solidFill>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fr" sz="1200">
                          <a:solidFill>
                            <a:schemeClr val="dk1"/>
                          </a:solidFill>
                          <a:latin typeface="Roboto Condensed"/>
                          <a:ea typeface="Roboto Condensed"/>
                          <a:cs typeface="Roboto Condensed"/>
                          <a:sym typeface="Roboto Condensed"/>
                        </a:rPr>
                        <a:t>124.54.70.2</a:t>
                      </a:r>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65650">
                <a:tc>
                  <a:txBody>
                    <a:bodyPr/>
                    <a:lstStyle/>
                    <a:p>
                      <a:pPr marL="0" lvl="0" indent="0" algn="l" rtl="0">
                        <a:spcBef>
                          <a:spcPts val="0"/>
                        </a:spcBef>
                        <a:spcAft>
                          <a:spcPts val="0"/>
                        </a:spcAft>
                        <a:buNone/>
                      </a:pPr>
                      <a:endParaRPr/>
                    </a:p>
                  </a:txBody>
                  <a:tcPr marL="91425" marR="91425" marT="54000" marB="5400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65650">
                <a:tc>
                  <a:txBody>
                    <a:bodyPr/>
                    <a:lstStyle/>
                    <a:p>
                      <a:pPr marL="0" lvl="0" indent="0" algn="l" rtl="0">
                        <a:spcBef>
                          <a:spcPts val="0"/>
                        </a:spcBef>
                        <a:spcAft>
                          <a:spcPts val="0"/>
                        </a:spcAft>
                        <a:buNone/>
                      </a:pPr>
                      <a:endParaRPr/>
                    </a:p>
                  </a:txBody>
                  <a:tcPr marL="91425" marR="91425" marT="54000" marB="5400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416"/>
        <p:cNvGrpSpPr/>
        <p:nvPr/>
      </p:nvGrpSpPr>
      <p:grpSpPr>
        <a:xfrm>
          <a:off x="0" y="0"/>
          <a:ext cx="0" cy="0"/>
          <a:chOff x="0" y="0"/>
          <a:chExt cx="0" cy="0"/>
        </a:xfrm>
      </p:grpSpPr>
      <p:graphicFrame>
        <p:nvGraphicFramePr>
          <p:cNvPr id="417" name="Google Shape;417;p30"/>
          <p:cNvGraphicFramePr/>
          <p:nvPr/>
        </p:nvGraphicFramePr>
        <p:xfrm>
          <a:off x="100500" y="106375"/>
          <a:ext cx="8955975" cy="727320"/>
        </p:xfrm>
        <a:graphic>
          <a:graphicData uri="http://schemas.openxmlformats.org/drawingml/2006/table">
            <a:tbl>
              <a:tblPr>
                <a:noFill/>
                <a:tableStyleId>{67B6C134-F9D6-4D13-8D0D-9975055580A5}</a:tableStyleId>
              </a:tblPr>
              <a:tblGrid>
                <a:gridCol w="1337025"/>
                <a:gridCol w="6342200"/>
                <a:gridCol w="1276750"/>
              </a:tblGrid>
              <a:tr h="249650">
                <a:tc rowSpan="2">
                  <a:txBody>
                    <a:bodyPr/>
                    <a:lstStyle/>
                    <a:p>
                      <a:pPr marL="0" lvl="0" indent="0" algn="ctr" rtl="0">
                        <a:spcBef>
                          <a:spcPts val="0"/>
                        </a:spcBef>
                        <a:spcAft>
                          <a:spcPts val="0"/>
                        </a:spcAft>
                        <a:buNone/>
                      </a:pPr>
                      <a:r>
                        <a:rPr lang="fr" sz="1500" b="1">
                          <a:latin typeface="Roboto Condensed"/>
                          <a:ea typeface="Roboto Condensed"/>
                          <a:cs typeface="Roboto Condensed"/>
                          <a:sym typeface="Roboto Condensed"/>
                        </a:rPr>
                        <a:t>Séquence S23</a:t>
                      </a:r>
                      <a:endParaRPr sz="1500" b="1">
                        <a:latin typeface="Roboto Condensed"/>
                        <a:ea typeface="Roboto Condensed"/>
                        <a:cs typeface="Roboto Condensed"/>
                        <a:sym typeface="Roboto Condensed"/>
                      </a:endParaRPr>
                    </a:p>
                    <a:p>
                      <a:pPr marL="0" lvl="0" indent="0" algn="ctr" rtl="0">
                        <a:spcBef>
                          <a:spcPts val="0"/>
                        </a:spcBef>
                        <a:spcAft>
                          <a:spcPts val="0"/>
                        </a:spcAft>
                        <a:buNone/>
                      </a:pPr>
                      <a:r>
                        <a:rPr lang="fr" sz="1300" i="1">
                          <a:latin typeface="Roboto Condensed"/>
                          <a:ea typeface="Roboto Condensed"/>
                          <a:cs typeface="Roboto Condensed"/>
                          <a:sym typeface="Roboto Condensed"/>
                        </a:rPr>
                        <a:t>Les réseaux informatiques</a:t>
                      </a:r>
                      <a:endParaRPr sz="1300" i="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fr" sz="1800" b="1">
                          <a:solidFill>
                            <a:schemeClr val="dk1"/>
                          </a:solidFill>
                          <a:latin typeface="Roboto Condensed"/>
                          <a:ea typeface="Roboto Condensed"/>
                          <a:cs typeface="Roboto Condensed"/>
                          <a:sym typeface="Roboto Condensed"/>
                        </a:rPr>
                        <a:t>Une proposition de bilan ½ - </a:t>
                      </a:r>
                      <a:r>
                        <a:rPr lang="fr" sz="1800" b="1">
                          <a:latin typeface="Roboto Condensed"/>
                          <a:ea typeface="Roboto Condensed"/>
                          <a:cs typeface="Roboto Condensed"/>
                          <a:sym typeface="Roboto Condensed"/>
                        </a:rPr>
                        <a:t>Activité N°3</a:t>
                      </a:r>
                      <a:endParaRPr sz="1800" b="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rowSpan="2">
                  <a:txBody>
                    <a:bodyPr/>
                    <a:lstStyle/>
                    <a:p>
                      <a:pPr marL="0" lvl="0" indent="0" algn="ctr" rtl="0">
                        <a:spcBef>
                          <a:spcPts val="0"/>
                        </a:spcBef>
                        <a:spcAft>
                          <a:spcPts val="0"/>
                        </a:spcAft>
                        <a:buNone/>
                      </a:pPr>
                      <a:r>
                        <a:rPr lang="fr" sz="2000" b="1">
                          <a:latin typeface="Roboto Condensed"/>
                          <a:ea typeface="Roboto Condensed"/>
                          <a:cs typeface="Roboto Condensed"/>
                          <a:sym typeface="Roboto Condensed"/>
                        </a:rPr>
                        <a:t>Cycle 4</a:t>
                      </a:r>
                      <a:endParaRPr sz="2000" b="1">
                        <a:latin typeface="Roboto Condensed"/>
                        <a:ea typeface="Roboto Condensed"/>
                        <a:cs typeface="Roboto Condensed"/>
                        <a:sym typeface="Roboto Condensed"/>
                      </a:endParaRPr>
                    </a:p>
                    <a:p>
                      <a:pPr marL="0" lvl="0" indent="0" algn="ctr" rtl="0">
                        <a:spcBef>
                          <a:spcPts val="0"/>
                        </a:spcBef>
                        <a:spcAft>
                          <a:spcPts val="0"/>
                        </a:spcAft>
                        <a:buNone/>
                      </a:pPr>
                      <a:r>
                        <a:rPr lang="fr" sz="2000" b="1">
                          <a:latin typeface="Roboto Condensed"/>
                          <a:ea typeface="Roboto Condensed"/>
                          <a:cs typeface="Roboto Condensed"/>
                          <a:sym typeface="Roboto Condensed"/>
                        </a:rPr>
                        <a:t>3ème</a:t>
                      </a:r>
                      <a:endParaRPr sz="2000" b="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r>
              <a:tr h="381000">
                <a:tc vMerge="1">
                  <a:txBody>
                    <a:bodyPr/>
                    <a:lstStyle/>
                    <a:p>
                      <a:endParaRPr lang="fr-FR"/>
                    </a:p>
                  </a:txBody>
                  <a:tcPr/>
                </a:tc>
                <a:tc>
                  <a:txBody>
                    <a:bodyPr/>
                    <a:lstStyle/>
                    <a:p>
                      <a:pPr marL="0" lvl="0" indent="0" algn="ctr" rtl="0">
                        <a:spcBef>
                          <a:spcPts val="0"/>
                        </a:spcBef>
                        <a:spcAft>
                          <a:spcPts val="0"/>
                        </a:spcAft>
                        <a:buNone/>
                      </a:pPr>
                      <a:r>
                        <a:rPr lang="fr" sz="1500">
                          <a:latin typeface="Roboto Condensed"/>
                          <a:ea typeface="Roboto Condensed"/>
                          <a:cs typeface="Roboto Condensed"/>
                          <a:sym typeface="Roboto Condensed"/>
                        </a:rPr>
                        <a:t>Comment communiquer avec internet (INTERconnecting NETwork)?</a:t>
                      </a:r>
                      <a:endParaRPr sz="1500">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vMerge="1">
                  <a:txBody>
                    <a:bodyPr/>
                    <a:lstStyle/>
                    <a:p>
                      <a:endParaRPr lang="fr-FR"/>
                    </a:p>
                  </a:txBody>
                  <a:tcPr/>
                </a:tc>
              </a:tr>
            </a:tbl>
          </a:graphicData>
        </a:graphic>
      </p:graphicFrame>
      <p:pic>
        <p:nvPicPr>
          <p:cNvPr id="418" name="Google Shape;418;p30"/>
          <p:cNvPicPr preferRelativeResize="0"/>
          <p:nvPr/>
        </p:nvPicPr>
        <p:blipFill>
          <a:blip r:embed="rId3">
            <a:alphaModFix amt="13000"/>
          </a:blip>
          <a:stretch>
            <a:fillRect/>
          </a:stretch>
        </p:blipFill>
        <p:spPr>
          <a:xfrm>
            <a:off x="100500" y="1005400"/>
            <a:ext cx="8955974" cy="4012975"/>
          </a:xfrm>
          <a:prstGeom prst="rect">
            <a:avLst/>
          </a:prstGeom>
          <a:noFill/>
          <a:ln w="9525" cap="flat" cmpd="sng">
            <a:solidFill>
              <a:schemeClr val="dk2"/>
            </a:solidFill>
            <a:prstDash val="solid"/>
            <a:round/>
            <a:headEnd type="none" w="sm" len="sm"/>
            <a:tailEnd type="none" w="sm" len="sm"/>
          </a:ln>
        </p:spPr>
      </p:pic>
      <p:sp>
        <p:nvSpPr>
          <p:cNvPr id="419" name="Google Shape;419;p30"/>
          <p:cNvSpPr/>
          <p:nvPr/>
        </p:nvSpPr>
        <p:spPr>
          <a:xfrm>
            <a:off x="5860250" y="1148438"/>
            <a:ext cx="3059400" cy="3726900"/>
          </a:xfrm>
          <a:prstGeom prst="roundRect">
            <a:avLst>
              <a:gd name="adj" fmla="val 6225"/>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0"/>
          <p:cNvSpPr/>
          <p:nvPr/>
        </p:nvSpPr>
        <p:spPr>
          <a:xfrm>
            <a:off x="7313350" y="2732675"/>
            <a:ext cx="1523556" cy="2086344"/>
          </a:xfrm>
          <a:prstGeom prst="cloud">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0"/>
          <p:cNvSpPr/>
          <p:nvPr/>
        </p:nvSpPr>
        <p:spPr>
          <a:xfrm>
            <a:off x="6977175" y="3919183"/>
            <a:ext cx="580700" cy="527250"/>
          </a:xfrm>
          <a:custGeom>
            <a:avLst/>
            <a:gdLst/>
            <a:ahLst/>
            <a:cxnLst/>
            <a:rect l="l" t="t" r="r" b="b"/>
            <a:pathLst>
              <a:path w="23228" h="21090" extrusionOk="0">
                <a:moveTo>
                  <a:pt x="0" y="3405"/>
                </a:moveTo>
                <a:cubicBezTo>
                  <a:pt x="925" y="3347"/>
                  <a:pt x="3698" y="3463"/>
                  <a:pt x="5547" y="3058"/>
                </a:cubicBezTo>
                <a:cubicBezTo>
                  <a:pt x="7396" y="2654"/>
                  <a:pt x="10311" y="-1971"/>
                  <a:pt x="11094" y="978"/>
                </a:cubicBezTo>
                <a:cubicBezTo>
                  <a:pt x="11877" y="3927"/>
                  <a:pt x="8223" y="18673"/>
                  <a:pt x="10245" y="20753"/>
                </a:cubicBezTo>
                <a:cubicBezTo>
                  <a:pt x="12267" y="22833"/>
                  <a:pt x="21064" y="14675"/>
                  <a:pt x="23228" y="13459"/>
                </a:cubicBezTo>
              </a:path>
            </a:pathLst>
          </a:custGeom>
          <a:noFill/>
          <a:ln w="28575" cap="flat" cmpd="sng">
            <a:solidFill>
              <a:srgbClr val="351C75"/>
            </a:solidFill>
            <a:prstDash val="solid"/>
            <a:round/>
            <a:headEnd type="none" w="med" len="med"/>
            <a:tailEnd type="none" w="med" len="med"/>
          </a:ln>
        </p:spPr>
      </p:sp>
      <p:sp>
        <p:nvSpPr>
          <p:cNvPr id="422" name="Google Shape;422;p30"/>
          <p:cNvSpPr/>
          <p:nvPr/>
        </p:nvSpPr>
        <p:spPr>
          <a:xfrm>
            <a:off x="7488282" y="2036825"/>
            <a:ext cx="971000" cy="892725"/>
          </a:xfrm>
          <a:custGeom>
            <a:avLst/>
            <a:gdLst/>
            <a:ahLst/>
            <a:cxnLst/>
            <a:rect l="l" t="t" r="r" b="b"/>
            <a:pathLst>
              <a:path w="38840" h="35709" extrusionOk="0">
                <a:moveTo>
                  <a:pt x="6251" y="0"/>
                </a:moveTo>
                <a:cubicBezTo>
                  <a:pt x="5211" y="1271"/>
                  <a:pt x="127" y="4622"/>
                  <a:pt x="11" y="7627"/>
                </a:cubicBezTo>
                <a:cubicBezTo>
                  <a:pt x="-104" y="10632"/>
                  <a:pt x="647" y="14908"/>
                  <a:pt x="5558" y="18028"/>
                </a:cubicBezTo>
                <a:cubicBezTo>
                  <a:pt x="10470" y="21148"/>
                  <a:pt x="23933" y="23401"/>
                  <a:pt x="29480" y="26348"/>
                </a:cubicBezTo>
                <a:cubicBezTo>
                  <a:pt x="35027" y="29295"/>
                  <a:pt x="37280" y="34149"/>
                  <a:pt x="38840" y="35709"/>
                </a:cubicBezTo>
              </a:path>
            </a:pathLst>
          </a:custGeom>
          <a:noFill/>
          <a:ln w="28575" cap="flat" cmpd="sng">
            <a:solidFill>
              <a:srgbClr val="351C75"/>
            </a:solidFill>
            <a:prstDash val="solid"/>
            <a:round/>
            <a:headEnd type="none" w="med" len="med"/>
            <a:tailEnd type="none" w="med" len="med"/>
          </a:ln>
        </p:spPr>
      </p:sp>
      <p:sp>
        <p:nvSpPr>
          <p:cNvPr id="423" name="Google Shape;423;p30"/>
          <p:cNvSpPr/>
          <p:nvPr/>
        </p:nvSpPr>
        <p:spPr>
          <a:xfrm>
            <a:off x="8191525" y="3752159"/>
            <a:ext cx="484434" cy="416826"/>
          </a:xfrm>
          <a:prstGeom prst="flowChartTerminator">
            <a:avLst/>
          </a:prstGeom>
          <a:solidFill>
            <a:srgbClr val="FFE599"/>
          </a:solidFill>
          <a:ln w="9525" cap="flat" cmpd="sng">
            <a:solidFill>
              <a:schemeClr val="dk2"/>
            </a:solidFill>
            <a:prstDash val="solid"/>
            <a:round/>
            <a:headEnd type="none" w="sm" len="sm"/>
            <a:tailEnd type="none" w="sm" len="sm"/>
          </a:ln>
        </p:spPr>
        <p:txBody>
          <a:bodyPr spcFirstLastPara="1" wrap="square" lIns="18000" tIns="18000" rIns="18000" bIns="18000" anchor="t" anchorCtr="0">
            <a:noAutofit/>
          </a:bodyPr>
          <a:lstStyle/>
          <a:p>
            <a:pPr marL="0" lvl="0" indent="0" algn="ctr" rtl="0">
              <a:spcBef>
                <a:spcPts val="0"/>
              </a:spcBef>
              <a:spcAft>
                <a:spcPts val="0"/>
              </a:spcAft>
              <a:buNone/>
            </a:pPr>
            <a:r>
              <a:rPr lang="fr" sz="600" b="1"/>
              <a:t>FAI 3</a:t>
            </a:r>
            <a:endParaRPr sz="600" b="1"/>
          </a:p>
        </p:txBody>
      </p:sp>
      <p:cxnSp>
        <p:nvCxnSpPr>
          <p:cNvPr id="424" name="Google Shape;424;p30"/>
          <p:cNvCxnSpPr>
            <a:stCxn id="425" idx="0"/>
            <a:endCxn id="426" idx="1"/>
          </p:cNvCxnSpPr>
          <p:nvPr/>
        </p:nvCxnSpPr>
        <p:spPr>
          <a:xfrm rot="10800000" flipH="1">
            <a:off x="7803475" y="3148825"/>
            <a:ext cx="439500" cy="158400"/>
          </a:xfrm>
          <a:prstGeom prst="straightConnector1">
            <a:avLst/>
          </a:prstGeom>
          <a:noFill/>
          <a:ln w="9525" cap="flat" cmpd="sng">
            <a:solidFill>
              <a:srgbClr val="000000"/>
            </a:solidFill>
            <a:prstDash val="dash"/>
            <a:round/>
            <a:headEnd type="none" w="med" len="med"/>
            <a:tailEnd type="none" w="med" len="med"/>
          </a:ln>
        </p:spPr>
      </p:cxnSp>
      <p:cxnSp>
        <p:nvCxnSpPr>
          <p:cNvPr id="427" name="Google Shape;427;p30"/>
          <p:cNvCxnSpPr>
            <a:stCxn id="425" idx="2"/>
            <a:endCxn id="428" idx="0"/>
          </p:cNvCxnSpPr>
          <p:nvPr/>
        </p:nvCxnSpPr>
        <p:spPr>
          <a:xfrm flipH="1">
            <a:off x="7768675" y="3762607"/>
            <a:ext cx="34800" cy="282000"/>
          </a:xfrm>
          <a:prstGeom prst="straightConnector1">
            <a:avLst/>
          </a:prstGeom>
          <a:noFill/>
          <a:ln w="9525" cap="flat" cmpd="sng">
            <a:solidFill>
              <a:srgbClr val="000000"/>
            </a:solidFill>
            <a:prstDash val="dash"/>
            <a:round/>
            <a:headEnd type="none" w="med" len="med"/>
            <a:tailEnd type="none" w="med" len="med"/>
          </a:ln>
        </p:spPr>
      </p:cxnSp>
      <p:cxnSp>
        <p:nvCxnSpPr>
          <p:cNvPr id="429" name="Google Shape;429;p30"/>
          <p:cNvCxnSpPr>
            <a:stCxn id="425" idx="3"/>
            <a:endCxn id="423" idx="0"/>
          </p:cNvCxnSpPr>
          <p:nvPr/>
        </p:nvCxnSpPr>
        <p:spPr>
          <a:xfrm>
            <a:off x="8018125" y="3534916"/>
            <a:ext cx="415500" cy="217200"/>
          </a:xfrm>
          <a:prstGeom prst="straightConnector1">
            <a:avLst/>
          </a:prstGeom>
          <a:noFill/>
          <a:ln w="9525" cap="flat" cmpd="sng">
            <a:solidFill>
              <a:srgbClr val="000000"/>
            </a:solidFill>
            <a:prstDash val="dash"/>
            <a:round/>
            <a:headEnd type="none" w="med" len="med"/>
            <a:tailEnd type="none" w="med" len="med"/>
          </a:ln>
        </p:spPr>
      </p:cxnSp>
      <p:cxnSp>
        <p:nvCxnSpPr>
          <p:cNvPr id="430" name="Google Shape;430;p30"/>
          <p:cNvCxnSpPr>
            <a:stCxn id="423" idx="0"/>
            <a:endCxn id="426" idx="2"/>
          </p:cNvCxnSpPr>
          <p:nvPr/>
        </p:nvCxnSpPr>
        <p:spPr>
          <a:xfrm rot="10800000" flipH="1">
            <a:off x="8433742" y="3376559"/>
            <a:ext cx="24000" cy="375600"/>
          </a:xfrm>
          <a:prstGeom prst="straightConnector1">
            <a:avLst/>
          </a:prstGeom>
          <a:noFill/>
          <a:ln w="9525" cap="flat" cmpd="sng">
            <a:solidFill>
              <a:srgbClr val="000000"/>
            </a:solidFill>
            <a:prstDash val="dash"/>
            <a:round/>
            <a:headEnd type="none" w="med" len="med"/>
            <a:tailEnd type="none" w="med" len="med"/>
          </a:ln>
        </p:spPr>
      </p:cxnSp>
      <p:cxnSp>
        <p:nvCxnSpPr>
          <p:cNvPr id="431" name="Google Shape;431;p30"/>
          <p:cNvCxnSpPr>
            <a:stCxn id="428" idx="3"/>
            <a:endCxn id="423" idx="1"/>
          </p:cNvCxnSpPr>
          <p:nvPr/>
        </p:nvCxnSpPr>
        <p:spPr>
          <a:xfrm rot="10800000" flipH="1">
            <a:off x="7983475" y="3960589"/>
            <a:ext cx="208200" cy="292500"/>
          </a:xfrm>
          <a:prstGeom prst="straightConnector1">
            <a:avLst/>
          </a:prstGeom>
          <a:noFill/>
          <a:ln w="9525" cap="flat" cmpd="sng">
            <a:solidFill>
              <a:srgbClr val="000000"/>
            </a:solidFill>
            <a:prstDash val="dash"/>
            <a:round/>
            <a:headEnd type="none" w="med" len="med"/>
            <a:tailEnd type="none" w="med" len="med"/>
          </a:ln>
        </p:spPr>
      </p:cxnSp>
      <p:cxnSp>
        <p:nvCxnSpPr>
          <p:cNvPr id="432" name="Google Shape;432;p30"/>
          <p:cNvCxnSpPr>
            <a:stCxn id="423" idx="1"/>
            <a:endCxn id="425" idx="2"/>
          </p:cNvCxnSpPr>
          <p:nvPr/>
        </p:nvCxnSpPr>
        <p:spPr>
          <a:xfrm rot="10800000">
            <a:off x="7803625" y="3762572"/>
            <a:ext cx="387900" cy="198000"/>
          </a:xfrm>
          <a:prstGeom prst="straightConnector1">
            <a:avLst/>
          </a:prstGeom>
          <a:noFill/>
          <a:ln w="9525" cap="flat" cmpd="sng">
            <a:solidFill>
              <a:srgbClr val="000000"/>
            </a:solidFill>
            <a:prstDash val="dash"/>
            <a:round/>
            <a:headEnd type="none" w="med" len="med"/>
            <a:tailEnd type="none" w="med" len="med"/>
          </a:ln>
        </p:spPr>
      </p:cxnSp>
      <p:cxnSp>
        <p:nvCxnSpPr>
          <p:cNvPr id="433" name="Google Shape;433;p30"/>
          <p:cNvCxnSpPr>
            <a:stCxn id="426" idx="1"/>
            <a:endCxn id="428" idx="0"/>
          </p:cNvCxnSpPr>
          <p:nvPr/>
        </p:nvCxnSpPr>
        <p:spPr>
          <a:xfrm flipH="1">
            <a:off x="7768775" y="3148750"/>
            <a:ext cx="474300" cy="895800"/>
          </a:xfrm>
          <a:prstGeom prst="straightConnector1">
            <a:avLst/>
          </a:prstGeom>
          <a:noFill/>
          <a:ln w="9525" cap="flat" cmpd="sng">
            <a:solidFill>
              <a:srgbClr val="000000"/>
            </a:solidFill>
            <a:prstDash val="dash"/>
            <a:round/>
            <a:headEnd type="none" w="med" len="med"/>
            <a:tailEnd type="none" w="med" len="med"/>
          </a:ln>
        </p:spPr>
      </p:cxnSp>
      <p:sp>
        <p:nvSpPr>
          <p:cNvPr id="434" name="Google Shape;434;p30"/>
          <p:cNvSpPr txBox="1"/>
          <p:nvPr/>
        </p:nvSpPr>
        <p:spPr>
          <a:xfrm>
            <a:off x="7796938" y="4116068"/>
            <a:ext cx="1022700" cy="22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000" b="1">
                <a:solidFill>
                  <a:schemeClr val="dk1"/>
                </a:solidFill>
                <a:latin typeface="Roboto Condensed"/>
                <a:ea typeface="Roboto Condensed"/>
                <a:cs typeface="Roboto Condensed"/>
                <a:sym typeface="Roboto Condensed"/>
              </a:rPr>
              <a:t>INTERNET</a:t>
            </a:r>
            <a:endParaRPr/>
          </a:p>
        </p:txBody>
      </p:sp>
      <p:sp>
        <p:nvSpPr>
          <p:cNvPr id="435" name="Google Shape;435;p30"/>
          <p:cNvSpPr/>
          <p:nvPr/>
        </p:nvSpPr>
        <p:spPr>
          <a:xfrm>
            <a:off x="6968500" y="3232900"/>
            <a:ext cx="635725" cy="416300"/>
          </a:xfrm>
          <a:custGeom>
            <a:avLst/>
            <a:gdLst/>
            <a:ahLst/>
            <a:cxnLst/>
            <a:rect l="l" t="t" r="r" b="b"/>
            <a:pathLst>
              <a:path w="25429" h="16652" extrusionOk="0">
                <a:moveTo>
                  <a:pt x="0" y="0"/>
                </a:moveTo>
                <a:cubicBezTo>
                  <a:pt x="1329" y="462"/>
                  <a:pt x="6818" y="521"/>
                  <a:pt x="7974" y="2774"/>
                </a:cubicBezTo>
                <a:cubicBezTo>
                  <a:pt x="9130" y="5028"/>
                  <a:pt x="6356" y="11210"/>
                  <a:pt x="6934" y="13521"/>
                </a:cubicBezTo>
                <a:cubicBezTo>
                  <a:pt x="7512" y="15832"/>
                  <a:pt x="8359" y="16763"/>
                  <a:pt x="11441" y="16641"/>
                </a:cubicBezTo>
                <a:cubicBezTo>
                  <a:pt x="14524" y="16519"/>
                  <a:pt x="23098" y="13432"/>
                  <a:pt x="25429" y="12790"/>
                </a:cubicBezTo>
              </a:path>
            </a:pathLst>
          </a:custGeom>
          <a:noFill/>
          <a:ln w="28575" cap="flat" cmpd="sng">
            <a:solidFill>
              <a:srgbClr val="351C75"/>
            </a:solidFill>
            <a:prstDash val="solid"/>
            <a:round/>
            <a:headEnd type="none" w="med" len="med"/>
            <a:tailEnd type="none" w="med" len="med"/>
          </a:ln>
        </p:spPr>
      </p:sp>
      <p:sp>
        <p:nvSpPr>
          <p:cNvPr id="425" name="Google Shape;425;p30"/>
          <p:cNvSpPr/>
          <p:nvPr/>
        </p:nvSpPr>
        <p:spPr>
          <a:xfrm>
            <a:off x="7588825" y="3307225"/>
            <a:ext cx="429300" cy="455382"/>
          </a:xfrm>
          <a:prstGeom prst="flowChartTerminator">
            <a:avLst/>
          </a:prstGeom>
          <a:solidFill>
            <a:srgbClr val="FF9900"/>
          </a:solidFill>
          <a:ln w="9525" cap="flat" cmpd="sng">
            <a:solidFill>
              <a:schemeClr val="dk2"/>
            </a:solidFill>
            <a:prstDash val="solid"/>
            <a:round/>
            <a:headEnd type="none" w="sm" len="sm"/>
            <a:tailEnd type="none" w="sm" len="sm"/>
          </a:ln>
        </p:spPr>
        <p:txBody>
          <a:bodyPr spcFirstLastPara="1" wrap="square" lIns="18000" tIns="18000" rIns="18000" bIns="18000" anchor="t" anchorCtr="0">
            <a:noAutofit/>
          </a:bodyPr>
          <a:lstStyle/>
          <a:p>
            <a:pPr marL="0" lvl="0" indent="0" algn="ctr" rtl="0">
              <a:spcBef>
                <a:spcPts val="0"/>
              </a:spcBef>
              <a:spcAft>
                <a:spcPts val="0"/>
              </a:spcAft>
              <a:buNone/>
            </a:pPr>
            <a:r>
              <a:rPr lang="fr" sz="600" b="1"/>
              <a:t>FAI 1</a:t>
            </a:r>
            <a:endParaRPr sz="600" b="1"/>
          </a:p>
        </p:txBody>
      </p:sp>
      <p:sp>
        <p:nvSpPr>
          <p:cNvPr id="426" name="Google Shape;426;p30"/>
          <p:cNvSpPr/>
          <p:nvPr/>
        </p:nvSpPr>
        <p:spPr>
          <a:xfrm>
            <a:off x="8243075" y="2921059"/>
            <a:ext cx="429300" cy="455382"/>
          </a:xfrm>
          <a:prstGeom prst="flowChartTerminator">
            <a:avLst/>
          </a:prstGeom>
          <a:solidFill>
            <a:srgbClr val="FF0000"/>
          </a:solidFill>
          <a:ln w="9525" cap="flat" cmpd="sng">
            <a:solidFill>
              <a:schemeClr val="dk2"/>
            </a:solidFill>
            <a:prstDash val="solid"/>
            <a:round/>
            <a:headEnd type="none" w="sm" len="sm"/>
            <a:tailEnd type="none" w="sm" len="sm"/>
          </a:ln>
        </p:spPr>
        <p:txBody>
          <a:bodyPr spcFirstLastPara="1" wrap="square" lIns="18000" tIns="18000" rIns="18000" bIns="18000" anchor="t" anchorCtr="0">
            <a:noAutofit/>
          </a:bodyPr>
          <a:lstStyle/>
          <a:p>
            <a:pPr marL="0" lvl="0" indent="0" algn="ctr" rtl="0">
              <a:spcBef>
                <a:spcPts val="0"/>
              </a:spcBef>
              <a:spcAft>
                <a:spcPts val="0"/>
              </a:spcAft>
              <a:buNone/>
            </a:pPr>
            <a:r>
              <a:rPr lang="fr" sz="600" b="1"/>
              <a:t>FAI 2</a:t>
            </a:r>
            <a:endParaRPr sz="600" b="1"/>
          </a:p>
        </p:txBody>
      </p:sp>
      <p:sp>
        <p:nvSpPr>
          <p:cNvPr id="428" name="Google Shape;428;p30"/>
          <p:cNvSpPr/>
          <p:nvPr/>
        </p:nvSpPr>
        <p:spPr>
          <a:xfrm>
            <a:off x="7554175" y="4044676"/>
            <a:ext cx="429300" cy="416826"/>
          </a:xfrm>
          <a:prstGeom prst="flowChartTerminator">
            <a:avLst/>
          </a:prstGeom>
          <a:solidFill>
            <a:srgbClr val="93C47D"/>
          </a:solidFill>
          <a:ln w="9525" cap="flat" cmpd="sng">
            <a:solidFill>
              <a:schemeClr val="dk2"/>
            </a:solidFill>
            <a:prstDash val="solid"/>
            <a:round/>
            <a:headEnd type="none" w="sm" len="sm"/>
            <a:tailEnd type="none" w="sm" len="sm"/>
          </a:ln>
        </p:spPr>
        <p:txBody>
          <a:bodyPr spcFirstLastPara="1" wrap="square" lIns="18000" tIns="18000" rIns="18000" bIns="18000" anchor="t" anchorCtr="0">
            <a:noAutofit/>
          </a:bodyPr>
          <a:lstStyle/>
          <a:p>
            <a:pPr marL="0" lvl="0" indent="0" algn="ctr" rtl="0">
              <a:spcBef>
                <a:spcPts val="0"/>
              </a:spcBef>
              <a:spcAft>
                <a:spcPts val="0"/>
              </a:spcAft>
              <a:buNone/>
            </a:pPr>
            <a:r>
              <a:rPr lang="fr" sz="600" b="1"/>
              <a:t>FAI 4</a:t>
            </a:r>
            <a:endParaRPr sz="600" b="1"/>
          </a:p>
        </p:txBody>
      </p:sp>
      <p:grpSp>
        <p:nvGrpSpPr>
          <p:cNvPr id="436" name="Google Shape;436;p30"/>
          <p:cNvGrpSpPr/>
          <p:nvPr/>
        </p:nvGrpSpPr>
        <p:grpSpPr>
          <a:xfrm>
            <a:off x="7664637" y="3140944"/>
            <a:ext cx="902553" cy="1298949"/>
            <a:chOff x="7664637" y="3140944"/>
            <a:chExt cx="902553" cy="1298949"/>
          </a:xfrm>
        </p:grpSpPr>
        <p:grpSp>
          <p:nvGrpSpPr>
            <p:cNvPr id="437" name="Google Shape;437;p30"/>
            <p:cNvGrpSpPr/>
            <p:nvPr/>
          </p:nvGrpSpPr>
          <p:grpSpPr>
            <a:xfrm>
              <a:off x="8312300" y="3917807"/>
              <a:ext cx="242878" cy="228299"/>
              <a:chOff x="4267137" y="3661707"/>
              <a:chExt cx="242878" cy="228299"/>
            </a:xfrm>
          </p:grpSpPr>
          <p:pic>
            <p:nvPicPr>
              <p:cNvPr id="438" name="Google Shape;438;p30"/>
              <p:cNvPicPr preferRelativeResize="0"/>
              <p:nvPr/>
            </p:nvPicPr>
            <p:blipFill>
              <a:blip r:embed="rId4">
                <a:alphaModFix/>
              </a:blip>
              <a:stretch>
                <a:fillRect/>
              </a:stretch>
            </p:blipFill>
            <p:spPr>
              <a:xfrm>
                <a:off x="4267137" y="3661707"/>
                <a:ext cx="242878" cy="228299"/>
              </a:xfrm>
              <a:prstGeom prst="rect">
                <a:avLst/>
              </a:prstGeom>
              <a:noFill/>
              <a:ln>
                <a:noFill/>
              </a:ln>
            </p:spPr>
          </p:pic>
          <p:sp>
            <p:nvSpPr>
              <p:cNvPr id="439" name="Google Shape;439;p30"/>
              <p:cNvSpPr txBox="1"/>
              <p:nvPr/>
            </p:nvSpPr>
            <p:spPr>
              <a:xfrm>
                <a:off x="4284625" y="3722700"/>
                <a:ext cx="207900" cy="156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r" sz="600" b="1"/>
                  <a:t>DNS</a:t>
                </a:r>
                <a:endParaRPr sz="600" b="1"/>
              </a:p>
            </p:txBody>
          </p:sp>
        </p:grpSp>
        <p:grpSp>
          <p:nvGrpSpPr>
            <p:cNvPr id="440" name="Google Shape;440;p30"/>
            <p:cNvGrpSpPr/>
            <p:nvPr/>
          </p:nvGrpSpPr>
          <p:grpSpPr>
            <a:xfrm>
              <a:off x="8324312" y="3140944"/>
              <a:ext cx="242878" cy="228299"/>
              <a:chOff x="4267137" y="3661707"/>
              <a:chExt cx="242878" cy="228299"/>
            </a:xfrm>
          </p:grpSpPr>
          <p:pic>
            <p:nvPicPr>
              <p:cNvPr id="441" name="Google Shape;441;p30"/>
              <p:cNvPicPr preferRelativeResize="0"/>
              <p:nvPr/>
            </p:nvPicPr>
            <p:blipFill>
              <a:blip r:embed="rId4">
                <a:alphaModFix/>
              </a:blip>
              <a:stretch>
                <a:fillRect/>
              </a:stretch>
            </p:blipFill>
            <p:spPr>
              <a:xfrm>
                <a:off x="4267137" y="3661707"/>
                <a:ext cx="242878" cy="228299"/>
              </a:xfrm>
              <a:prstGeom prst="rect">
                <a:avLst/>
              </a:prstGeom>
              <a:noFill/>
              <a:ln>
                <a:noFill/>
              </a:ln>
            </p:spPr>
          </p:pic>
          <p:sp>
            <p:nvSpPr>
              <p:cNvPr id="442" name="Google Shape;442;p30"/>
              <p:cNvSpPr txBox="1"/>
              <p:nvPr/>
            </p:nvSpPr>
            <p:spPr>
              <a:xfrm>
                <a:off x="4284625" y="3722700"/>
                <a:ext cx="207900" cy="156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r" sz="600" b="1"/>
                  <a:t>DNS</a:t>
                </a:r>
                <a:endParaRPr sz="600" b="1"/>
              </a:p>
            </p:txBody>
          </p:sp>
        </p:grpSp>
        <p:grpSp>
          <p:nvGrpSpPr>
            <p:cNvPr id="443" name="Google Shape;443;p30"/>
            <p:cNvGrpSpPr/>
            <p:nvPr/>
          </p:nvGrpSpPr>
          <p:grpSpPr>
            <a:xfrm>
              <a:off x="7664637" y="4211594"/>
              <a:ext cx="242878" cy="228299"/>
              <a:chOff x="4267137" y="3661707"/>
              <a:chExt cx="242878" cy="228299"/>
            </a:xfrm>
          </p:grpSpPr>
          <p:pic>
            <p:nvPicPr>
              <p:cNvPr id="444" name="Google Shape;444;p30"/>
              <p:cNvPicPr preferRelativeResize="0"/>
              <p:nvPr/>
            </p:nvPicPr>
            <p:blipFill>
              <a:blip r:embed="rId4">
                <a:alphaModFix/>
              </a:blip>
              <a:stretch>
                <a:fillRect/>
              </a:stretch>
            </p:blipFill>
            <p:spPr>
              <a:xfrm>
                <a:off x="4267137" y="3661707"/>
                <a:ext cx="242878" cy="228299"/>
              </a:xfrm>
              <a:prstGeom prst="rect">
                <a:avLst/>
              </a:prstGeom>
              <a:noFill/>
              <a:ln>
                <a:noFill/>
              </a:ln>
            </p:spPr>
          </p:pic>
          <p:sp>
            <p:nvSpPr>
              <p:cNvPr id="445" name="Google Shape;445;p30"/>
              <p:cNvSpPr txBox="1"/>
              <p:nvPr/>
            </p:nvSpPr>
            <p:spPr>
              <a:xfrm>
                <a:off x="4284625" y="3722700"/>
                <a:ext cx="207900" cy="156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r" sz="600" b="1"/>
                  <a:t>DNS</a:t>
                </a:r>
                <a:endParaRPr sz="600" b="1"/>
              </a:p>
            </p:txBody>
          </p:sp>
        </p:grpSp>
        <p:grpSp>
          <p:nvGrpSpPr>
            <p:cNvPr id="446" name="Google Shape;446;p30"/>
            <p:cNvGrpSpPr/>
            <p:nvPr/>
          </p:nvGrpSpPr>
          <p:grpSpPr>
            <a:xfrm>
              <a:off x="7682037" y="3493307"/>
              <a:ext cx="242878" cy="228299"/>
              <a:chOff x="4267137" y="3661707"/>
              <a:chExt cx="242878" cy="228299"/>
            </a:xfrm>
          </p:grpSpPr>
          <p:pic>
            <p:nvPicPr>
              <p:cNvPr id="447" name="Google Shape;447;p30"/>
              <p:cNvPicPr preferRelativeResize="0"/>
              <p:nvPr/>
            </p:nvPicPr>
            <p:blipFill>
              <a:blip r:embed="rId4">
                <a:alphaModFix/>
              </a:blip>
              <a:stretch>
                <a:fillRect/>
              </a:stretch>
            </p:blipFill>
            <p:spPr>
              <a:xfrm>
                <a:off x="4267137" y="3661707"/>
                <a:ext cx="242878" cy="228299"/>
              </a:xfrm>
              <a:prstGeom prst="rect">
                <a:avLst/>
              </a:prstGeom>
              <a:noFill/>
              <a:ln>
                <a:noFill/>
              </a:ln>
            </p:spPr>
          </p:pic>
          <p:sp>
            <p:nvSpPr>
              <p:cNvPr id="448" name="Google Shape;448;p30"/>
              <p:cNvSpPr txBox="1"/>
              <p:nvPr/>
            </p:nvSpPr>
            <p:spPr>
              <a:xfrm>
                <a:off x="4284625" y="3722700"/>
                <a:ext cx="207900" cy="156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r" sz="600" b="1"/>
                  <a:t>DNS</a:t>
                </a:r>
                <a:endParaRPr sz="600" b="1"/>
              </a:p>
            </p:txBody>
          </p:sp>
        </p:grpSp>
      </p:grpSp>
      <p:grpSp>
        <p:nvGrpSpPr>
          <p:cNvPr id="449" name="Google Shape;449;p30"/>
          <p:cNvGrpSpPr/>
          <p:nvPr/>
        </p:nvGrpSpPr>
        <p:grpSpPr>
          <a:xfrm>
            <a:off x="5989402" y="1258300"/>
            <a:ext cx="1022695" cy="1503793"/>
            <a:chOff x="6027685" y="1330222"/>
            <a:chExt cx="1442650" cy="1864361"/>
          </a:xfrm>
        </p:grpSpPr>
        <p:grpSp>
          <p:nvGrpSpPr>
            <p:cNvPr id="450" name="Google Shape;450;p30"/>
            <p:cNvGrpSpPr/>
            <p:nvPr/>
          </p:nvGrpSpPr>
          <p:grpSpPr>
            <a:xfrm>
              <a:off x="6027685" y="1330222"/>
              <a:ext cx="1442650" cy="1864361"/>
              <a:chOff x="6027685" y="1330222"/>
              <a:chExt cx="1442650" cy="1864361"/>
            </a:xfrm>
          </p:grpSpPr>
          <p:sp>
            <p:nvSpPr>
              <p:cNvPr id="451" name="Google Shape;451;p30"/>
              <p:cNvSpPr/>
              <p:nvPr/>
            </p:nvSpPr>
            <p:spPr>
              <a:xfrm>
                <a:off x="6027685" y="1376358"/>
                <a:ext cx="1442650" cy="1818225"/>
              </a:xfrm>
              <a:custGeom>
                <a:avLst/>
                <a:gdLst/>
                <a:ahLst/>
                <a:cxnLst/>
                <a:rect l="l" t="t" r="r" b="b"/>
                <a:pathLst>
                  <a:path w="57706" h="72729" extrusionOk="0">
                    <a:moveTo>
                      <a:pt x="16860" y="702"/>
                    </a:moveTo>
                    <a:cubicBezTo>
                      <a:pt x="10620" y="3187"/>
                      <a:pt x="6171" y="8157"/>
                      <a:pt x="3686" y="19424"/>
                    </a:cubicBezTo>
                    <a:cubicBezTo>
                      <a:pt x="1201" y="30692"/>
                      <a:pt x="-2208" y="59987"/>
                      <a:pt x="1952" y="68307"/>
                    </a:cubicBezTo>
                    <a:cubicBezTo>
                      <a:pt x="6112" y="76628"/>
                      <a:pt x="19691" y="69058"/>
                      <a:pt x="28647" y="69347"/>
                    </a:cubicBezTo>
                    <a:cubicBezTo>
                      <a:pt x="37603" y="69636"/>
                      <a:pt x="51240" y="76339"/>
                      <a:pt x="55689" y="70041"/>
                    </a:cubicBezTo>
                    <a:cubicBezTo>
                      <a:pt x="60138" y="63743"/>
                      <a:pt x="55921" y="41612"/>
                      <a:pt x="55343" y="31558"/>
                    </a:cubicBezTo>
                    <a:cubicBezTo>
                      <a:pt x="54765" y="21504"/>
                      <a:pt x="54591" y="14223"/>
                      <a:pt x="52222" y="9716"/>
                    </a:cubicBezTo>
                    <a:cubicBezTo>
                      <a:pt x="49853" y="5209"/>
                      <a:pt x="47022" y="6018"/>
                      <a:pt x="41128" y="4516"/>
                    </a:cubicBezTo>
                    <a:cubicBezTo>
                      <a:pt x="35234" y="3014"/>
                      <a:pt x="23100" y="-1783"/>
                      <a:pt x="16860" y="702"/>
                    </a:cubicBezTo>
                    <a:close/>
                  </a:path>
                </a:pathLst>
              </a:custGeom>
              <a:solidFill>
                <a:srgbClr val="F3F3F3"/>
              </a:solidFill>
              <a:ln w="9525" cap="flat" cmpd="sng">
                <a:solidFill>
                  <a:schemeClr val="dk2"/>
                </a:solidFill>
                <a:prstDash val="solid"/>
                <a:round/>
                <a:headEnd type="none" w="med" len="med"/>
                <a:tailEnd type="none" w="med" len="med"/>
              </a:ln>
            </p:spPr>
          </p:sp>
          <p:grpSp>
            <p:nvGrpSpPr>
              <p:cNvPr id="452" name="Google Shape;452;p30"/>
              <p:cNvGrpSpPr/>
              <p:nvPr/>
            </p:nvGrpSpPr>
            <p:grpSpPr>
              <a:xfrm>
                <a:off x="6186495" y="1595187"/>
                <a:ext cx="1125028" cy="1484555"/>
                <a:chOff x="5999740" y="1243775"/>
                <a:chExt cx="2815385" cy="3241387"/>
              </a:xfrm>
            </p:grpSpPr>
            <p:pic>
              <p:nvPicPr>
                <p:cNvPr id="453" name="Google Shape;453;p30"/>
                <p:cNvPicPr preferRelativeResize="0"/>
                <p:nvPr/>
              </p:nvPicPr>
              <p:blipFill>
                <a:blip r:embed="rId5">
                  <a:alphaModFix/>
                </a:blip>
                <a:stretch>
                  <a:fillRect/>
                </a:stretch>
              </p:blipFill>
              <p:spPr>
                <a:xfrm>
                  <a:off x="6206075" y="1811475"/>
                  <a:ext cx="912924" cy="684700"/>
                </a:xfrm>
                <a:prstGeom prst="rect">
                  <a:avLst/>
                </a:prstGeom>
                <a:noFill/>
                <a:ln>
                  <a:noFill/>
                </a:ln>
              </p:spPr>
            </p:pic>
            <p:pic>
              <p:nvPicPr>
                <p:cNvPr id="454" name="Google Shape;454;p30"/>
                <p:cNvPicPr preferRelativeResize="0"/>
                <p:nvPr/>
              </p:nvPicPr>
              <p:blipFill>
                <a:blip r:embed="rId5">
                  <a:alphaModFix/>
                </a:blip>
                <a:stretch>
                  <a:fillRect/>
                </a:stretch>
              </p:blipFill>
              <p:spPr>
                <a:xfrm>
                  <a:off x="6989275" y="1243775"/>
                  <a:ext cx="912924" cy="684700"/>
                </a:xfrm>
                <a:prstGeom prst="rect">
                  <a:avLst/>
                </a:prstGeom>
                <a:noFill/>
                <a:ln>
                  <a:noFill/>
                </a:ln>
              </p:spPr>
            </p:pic>
            <p:pic>
              <p:nvPicPr>
                <p:cNvPr id="455" name="Google Shape;455;p30"/>
                <p:cNvPicPr preferRelativeResize="0"/>
                <p:nvPr/>
              </p:nvPicPr>
              <p:blipFill>
                <a:blip r:embed="rId6">
                  <a:alphaModFix/>
                </a:blip>
                <a:stretch>
                  <a:fillRect/>
                </a:stretch>
              </p:blipFill>
              <p:spPr>
                <a:xfrm>
                  <a:off x="6574025" y="2695027"/>
                  <a:ext cx="1163275" cy="581650"/>
                </a:xfrm>
                <a:prstGeom prst="rect">
                  <a:avLst/>
                </a:prstGeom>
                <a:noFill/>
                <a:ln>
                  <a:noFill/>
                </a:ln>
              </p:spPr>
            </p:pic>
            <p:pic>
              <p:nvPicPr>
                <p:cNvPr id="456" name="Google Shape;456;p30"/>
                <p:cNvPicPr preferRelativeResize="0"/>
                <p:nvPr/>
              </p:nvPicPr>
              <p:blipFill>
                <a:blip r:embed="rId7">
                  <a:alphaModFix/>
                </a:blip>
                <a:stretch>
                  <a:fillRect/>
                </a:stretch>
              </p:blipFill>
              <p:spPr>
                <a:xfrm>
                  <a:off x="7158600" y="3910389"/>
                  <a:ext cx="574274" cy="425927"/>
                </a:xfrm>
                <a:prstGeom prst="rect">
                  <a:avLst/>
                </a:prstGeom>
                <a:noFill/>
                <a:ln>
                  <a:noFill/>
                </a:ln>
              </p:spPr>
            </p:pic>
            <p:pic>
              <p:nvPicPr>
                <p:cNvPr id="457" name="Google Shape;457;p30"/>
                <p:cNvPicPr preferRelativeResize="0"/>
                <p:nvPr/>
              </p:nvPicPr>
              <p:blipFill>
                <a:blip r:embed="rId8">
                  <a:alphaModFix/>
                </a:blip>
                <a:stretch>
                  <a:fillRect/>
                </a:stretch>
              </p:blipFill>
              <p:spPr>
                <a:xfrm flipH="1">
                  <a:off x="8207914" y="3761563"/>
                  <a:ext cx="574285" cy="723600"/>
                </a:xfrm>
                <a:prstGeom prst="rect">
                  <a:avLst/>
                </a:prstGeom>
                <a:noFill/>
                <a:ln>
                  <a:noFill/>
                </a:ln>
              </p:spPr>
            </p:pic>
            <p:pic>
              <p:nvPicPr>
                <p:cNvPr id="458" name="Google Shape;458;p30"/>
                <p:cNvPicPr preferRelativeResize="0"/>
                <p:nvPr/>
              </p:nvPicPr>
              <p:blipFill>
                <a:blip r:embed="rId5">
                  <a:alphaModFix/>
                </a:blip>
                <a:stretch>
                  <a:fillRect/>
                </a:stretch>
              </p:blipFill>
              <p:spPr>
                <a:xfrm>
                  <a:off x="7902200" y="1634525"/>
                  <a:ext cx="912924" cy="684700"/>
                </a:xfrm>
                <a:prstGeom prst="rect">
                  <a:avLst/>
                </a:prstGeom>
                <a:noFill/>
                <a:ln>
                  <a:noFill/>
                </a:ln>
              </p:spPr>
            </p:pic>
            <p:pic>
              <p:nvPicPr>
                <p:cNvPr id="459" name="Google Shape;459;p30"/>
                <p:cNvPicPr preferRelativeResize="0"/>
                <p:nvPr/>
              </p:nvPicPr>
              <p:blipFill>
                <a:blip r:embed="rId8">
                  <a:alphaModFix/>
                </a:blip>
                <a:stretch>
                  <a:fillRect/>
                </a:stretch>
              </p:blipFill>
              <p:spPr>
                <a:xfrm flipH="1">
                  <a:off x="5999740" y="3761563"/>
                  <a:ext cx="574286" cy="723600"/>
                </a:xfrm>
                <a:prstGeom prst="rect">
                  <a:avLst/>
                </a:prstGeom>
                <a:noFill/>
                <a:ln>
                  <a:noFill/>
                </a:ln>
              </p:spPr>
            </p:pic>
            <p:pic>
              <p:nvPicPr>
                <p:cNvPr id="460" name="Google Shape;460;p30"/>
                <p:cNvPicPr preferRelativeResize="0"/>
                <p:nvPr/>
              </p:nvPicPr>
              <p:blipFill>
                <a:blip r:embed="rId9">
                  <a:alphaModFix/>
                </a:blip>
                <a:stretch>
                  <a:fillRect/>
                </a:stretch>
              </p:blipFill>
              <p:spPr>
                <a:xfrm>
                  <a:off x="8059047" y="2634851"/>
                  <a:ext cx="756075" cy="630675"/>
                </a:xfrm>
                <a:prstGeom prst="rect">
                  <a:avLst/>
                </a:prstGeom>
                <a:noFill/>
                <a:ln>
                  <a:noFill/>
                </a:ln>
              </p:spPr>
            </p:pic>
            <p:sp>
              <p:nvSpPr>
                <p:cNvPr id="461" name="Google Shape;461;p30"/>
                <p:cNvSpPr/>
                <p:nvPr/>
              </p:nvSpPr>
              <p:spPr>
                <a:xfrm>
                  <a:off x="6074690" y="2097475"/>
                  <a:ext cx="547125" cy="910075"/>
                </a:xfrm>
                <a:custGeom>
                  <a:avLst/>
                  <a:gdLst/>
                  <a:ahLst/>
                  <a:cxnLst/>
                  <a:rect l="l" t="t" r="r" b="b"/>
                  <a:pathLst>
                    <a:path w="21885" h="36403" extrusionOk="0">
                      <a:moveTo>
                        <a:pt x="8710" y="0"/>
                      </a:moveTo>
                      <a:cubicBezTo>
                        <a:pt x="7439" y="1214"/>
                        <a:pt x="2239" y="4219"/>
                        <a:pt x="1083" y="7281"/>
                      </a:cubicBezTo>
                      <a:cubicBezTo>
                        <a:pt x="-72" y="10344"/>
                        <a:pt x="-881" y="14735"/>
                        <a:pt x="1777" y="18375"/>
                      </a:cubicBezTo>
                      <a:cubicBezTo>
                        <a:pt x="4435" y="22015"/>
                        <a:pt x="13680" y="26118"/>
                        <a:pt x="17031" y="29123"/>
                      </a:cubicBezTo>
                      <a:cubicBezTo>
                        <a:pt x="20382" y="32128"/>
                        <a:pt x="21076" y="35190"/>
                        <a:pt x="21885" y="36403"/>
                      </a:cubicBezTo>
                    </a:path>
                  </a:pathLst>
                </a:custGeom>
                <a:noFill/>
                <a:ln w="19050" cap="flat" cmpd="sng">
                  <a:solidFill>
                    <a:srgbClr val="CC0000"/>
                  </a:solidFill>
                  <a:prstDash val="solid"/>
                  <a:round/>
                  <a:headEnd type="none" w="med" len="med"/>
                  <a:tailEnd type="none" w="med" len="med"/>
                </a:ln>
              </p:spPr>
            </p:sp>
            <p:sp>
              <p:nvSpPr>
                <p:cNvPr id="462" name="Google Shape;462;p30"/>
                <p:cNvSpPr/>
                <p:nvPr/>
              </p:nvSpPr>
              <p:spPr>
                <a:xfrm>
                  <a:off x="6620481" y="1456100"/>
                  <a:ext cx="688300" cy="1551450"/>
                </a:xfrm>
                <a:custGeom>
                  <a:avLst/>
                  <a:gdLst/>
                  <a:ahLst/>
                  <a:cxnLst/>
                  <a:rect l="l" t="t" r="r" b="b"/>
                  <a:pathLst>
                    <a:path w="27532" h="62058" extrusionOk="0">
                      <a:moveTo>
                        <a:pt x="18428" y="0"/>
                      </a:moveTo>
                      <a:cubicBezTo>
                        <a:pt x="17041" y="1560"/>
                        <a:pt x="8779" y="4450"/>
                        <a:pt x="10108" y="9361"/>
                      </a:cubicBezTo>
                      <a:cubicBezTo>
                        <a:pt x="11437" y="14273"/>
                        <a:pt x="24091" y="24384"/>
                        <a:pt x="26402" y="29469"/>
                      </a:cubicBezTo>
                      <a:cubicBezTo>
                        <a:pt x="28713" y="34554"/>
                        <a:pt x="27269" y="37328"/>
                        <a:pt x="23975" y="39870"/>
                      </a:cubicBezTo>
                      <a:cubicBezTo>
                        <a:pt x="20682" y="42413"/>
                        <a:pt x="10628" y="42644"/>
                        <a:pt x="6641" y="44724"/>
                      </a:cubicBezTo>
                      <a:cubicBezTo>
                        <a:pt x="2654" y="46804"/>
                        <a:pt x="574" y="49462"/>
                        <a:pt x="54" y="52351"/>
                      </a:cubicBezTo>
                      <a:cubicBezTo>
                        <a:pt x="-466" y="55240"/>
                        <a:pt x="2943" y="60440"/>
                        <a:pt x="3521" y="62058"/>
                      </a:cubicBezTo>
                    </a:path>
                  </a:pathLst>
                </a:custGeom>
                <a:noFill/>
                <a:ln w="19050" cap="flat" cmpd="sng">
                  <a:solidFill>
                    <a:srgbClr val="CC0000"/>
                  </a:solidFill>
                  <a:prstDash val="solid"/>
                  <a:round/>
                  <a:headEnd type="none" w="med" len="med"/>
                  <a:tailEnd type="none" w="med" len="med"/>
                </a:ln>
              </p:spPr>
            </p:sp>
            <p:sp>
              <p:nvSpPr>
                <p:cNvPr id="463" name="Google Shape;463;p30"/>
                <p:cNvSpPr/>
                <p:nvPr/>
              </p:nvSpPr>
              <p:spPr>
                <a:xfrm>
                  <a:off x="6769150" y="1869336"/>
                  <a:ext cx="1222100" cy="1138225"/>
                </a:xfrm>
                <a:custGeom>
                  <a:avLst/>
                  <a:gdLst/>
                  <a:ahLst/>
                  <a:cxnLst/>
                  <a:rect l="l" t="t" r="r" b="b"/>
                  <a:pathLst>
                    <a:path w="48884" h="45529" extrusionOk="0">
                      <a:moveTo>
                        <a:pt x="48884" y="112"/>
                      </a:moveTo>
                      <a:cubicBezTo>
                        <a:pt x="47555" y="228"/>
                        <a:pt x="43164" y="-523"/>
                        <a:pt x="40910" y="806"/>
                      </a:cubicBezTo>
                      <a:cubicBezTo>
                        <a:pt x="38657" y="2135"/>
                        <a:pt x="35363" y="4908"/>
                        <a:pt x="35363" y="8086"/>
                      </a:cubicBezTo>
                      <a:cubicBezTo>
                        <a:pt x="35363" y="11264"/>
                        <a:pt x="45937" y="15771"/>
                        <a:pt x="40910" y="19874"/>
                      </a:cubicBezTo>
                      <a:cubicBezTo>
                        <a:pt x="35883" y="23977"/>
                        <a:pt x="12019" y="28426"/>
                        <a:pt x="5201" y="32702"/>
                      </a:cubicBezTo>
                      <a:cubicBezTo>
                        <a:pt x="-1617" y="36978"/>
                        <a:pt x="867" y="43391"/>
                        <a:pt x="0" y="45529"/>
                      </a:cubicBezTo>
                    </a:path>
                  </a:pathLst>
                </a:custGeom>
                <a:noFill/>
                <a:ln w="19050" cap="flat" cmpd="sng">
                  <a:solidFill>
                    <a:srgbClr val="CC0000"/>
                  </a:solidFill>
                  <a:prstDash val="solid"/>
                  <a:round/>
                  <a:headEnd type="none" w="med" len="med"/>
                  <a:tailEnd type="none" w="med" len="med"/>
                </a:ln>
              </p:spPr>
            </p:sp>
            <p:sp>
              <p:nvSpPr>
                <p:cNvPr id="464" name="Google Shape;464;p30"/>
                <p:cNvSpPr/>
                <p:nvPr/>
              </p:nvSpPr>
              <p:spPr>
                <a:xfrm>
                  <a:off x="6838500" y="2549793"/>
                  <a:ext cx="1369425" cy="466425"/>
                </a:xfrm>
                <a:custGeom>
                  <a:avLst/>
                  <a:gdLst/>
                  <a:ahLst/>
                  <a:cxnLst/>
                  <a:rect l="l" t="t" r="r" b="b"/>
                  <a:pathLst>
                    <a:path w="54777" h="18657" extrusionOk="0">
                      <a:moveTo>
                        <a:pt x="54777" y="11723"/>
                      </a:moveTo>
                      <a:cubicBezTo>
                        <a:pt x="53621" y="9990"/>
                        <a:pt x="51888" y="3113"/>
                        <a:pt x="47843" y="1322"/>
                      </a:cubicBezTo>
                      <a:cubicBezTo>
                        <a:pt x="43798" y="-469"/>
                        <a:pt x="37616" y="-295"/>
                        <a:pt x="30509" y="976"/>
                      </a:cubicBezTo>
                      <a:cubicBezTo>
                        <a:pt x="23402" y="2247"/>
                        <a:pt x="10285" y="6002"/>
                        <a:pt x="5200" y="8949"/>
                      </a:cubicBezTo>
                      <a:cubicBezTo>
                        <a:pt x="115" y="11896"/>
                        <a:pt x="867" y="17039"/>
                        <a:pt x="0" y="18657"/>
                      </a:cubicBezTo>
                    </a:path>
                  </a:pathLst>
                </a:custGeom>
                <a:noFill/>
                <a:ln w="19050" cap="flat" cmpd="sng">
                  <a:solidFill>
                    <a:srgbClr val="CC0000"/>
                  </a:solidFill>
                  <a:prstDash val="solid"/>
                  <a:round/>
                  <a:headEnd type="none" w="med" len="med"/>
                  <a:tailEnd type="none" w="med" len="med"/>
                </a:ln>
              </p:spPr>
            </p:sp>
            <p:sp>
              <p:nvSpPr>
                <p:cNvPr id="465" name="Google Shape;465;p30"/>
                <p:cNvSpPr/>
                <p:nvPr/>
              </p:nvSpPr>
              <p:spPr>
                <a:xfrm>
                  <a:off x="6838500" y="3050900"/>
                  <a:ext cx="780250" cy="1118075"/>
                </a:xfrm>
                <a:custGeom>
                  <a:avLst/>
                  <a:gdLst/>
                  <a:ahLst/>
                  <a:cxnLst/>
                  <a:rect l="l" t="t" r="r" b="b"/>
                  <a:pathLst>
                    <a:path w="31210" h="44723" extrusionOk="0">
                      <a:moveTo>
                        <a:pt x="0" y="0"/>
                      </a:moveTo>
                      <a:cubicBezTo>
                        <a:pt x="462" y="2080"/>
                        <a:pt x="-1214" y="11151"/>
                        <a:pt x="2773" y="12480"/>
                      </a:cubicBezTo>
                      <a:cubicBezTo>
                        <a:pt x="6760" y="13809"/>
                        <a:pt x="19184" y="6933"/>
                        <a:pt x="23922" y="7973"/>
                      </a:cubicBezTo>
                      <a:cubicBezTo>
                        <a:pt x="28660" y="9013"/>
                        <a:pt x="31375" y="14792"/>
                        <a:pt x="31202" y="18721"/>
                      </a:cubicBezTo>
                      <a:cubicBezTo>
                        <a:pt x="31029" y="22650"/>
                        <a:pt x="23980" y="27215"/>
                        <a:pt x="22882" y="31549"/>
                      </a:cubicBezTo>
                      <a:cubicBezTo>
                        <a:pt x="21784" y="35883"/>
                        <a:pt x="24326" y="42527"/>
                        <a:pt x="24615" y="44723"/>
                      </a:cubicBezTo>
                    </a:path>
                  </a:pathLst>
                </a:custGeom>
                <a:noFill/>
                <a:ln w="19050" cap="flat" cmpd="sng">
                  <a:solidFill>
                    <a:srgbClr val="CC0000"/>
                  </a:solidFill>
                  <a:prstDash val="solid"/>
                  <a:round/>
                  <a:headEnd type="none" w="med" len="med"/>
                  <a:tailEnd type="none" w="med" len="med"/>
                </a:ln>
              </p:spPr>
            </p:sp>
            <p:pic>
              <p:nvPicPr>
                <p:cNvPr id="466" name="Google Shape;466;p30"/>
                <p:cNvPicPr preferRelativeResize="0"/>
                <p:nvPr/>
              </p:nvPicPr>
              <p:blipFill>
                <a:blip r:embed="rId10">
                  <a:alphaModFix/>
                </a:blip>
                <a:stretch>
                  <a:fillRect/>
                </a:stretch>
              </p:blipFill>
              <p:spPr>
                <a:xfrm rot="5400000">
                  <a:off x="7628837" y="3944337"/>
                  <a:ext cx="257675" cy="189800"/>
                </a:xfrm>
                <a:prstGeom prst="rect">
                  <a:avLst/>
                </a:prstGeom>
                <a:noFill/>
                <a:ln>
                  <a:noFill/>
                </a:ln>
              </p:spPr>
            </p:pic>
            <p:pic>
              <p:nvPicPr>
                <p:cNvPr id="467" name="Google Shape;467;p30"/>
                <p:cNvPicPr preferRelativeResize="0"/>
                <p:nvPr/>
              </p:nvPicPr>
              <p:blipFill>
                <a:blip r:embed="rId10">
                  <a:alphaModFix/>
                </a:blip>
                <a:stretch>
                  <a:fillRect/>
                </a:stretch>
              </p:blipFill>
              <p:spPr>
                <a:xfrm rot="5400000">
                  <a:off x="6570737" y="3944337"/>
                  <a:ext cx="257675" cy="189800"/>
                </a:xfrm>
                <a:prstGeom prst="rect">
                  <a:avLst/>
                </a:prstGeom>
                <a:noFill/>
                <a:ln>
                  <a:noFill/>
                </a:ln>
              </p:spPr>
            </p:pic>
            <p:pic>
              <p:nvPicPr>
                <p:cNvPr id="468" name="Google Shape;468;p30"/>
                <p:cNvPicPr preferRelativeResize="0"/>
                <p:nvPr/>
              </p:nvPicPr>
              <p:blipFill>
                <a:blip r:embed="rId10">
                  <a:alphaModFix/>
                </a:blip>
                <a:stretch>
                  <a:fillRect/>
                </a:stretch>
              </p:blipFill>
              <p:spPr>
                <a:xfrm rot="-5400000" flipH="1">
                  <a:off x="8025112" y="3944337"/>
                  <a:ext cx="257675" cy="189800"/>
                </a:xfrm>
                <a:prstGeom prst="rect">
                  <a:avLst/>
                </a:prstGeom>
                <a:noFill/>
                <a:ln>
                  <a:noFill/>
                </a:ln>
              </p:spPr>
            </p:pic>
            <p:pic>
              <p:nvPicPr>
                <p:cNvPr id="469" name="Google Shape;469;p30"/>
                <p:cNvPicPr preferRelativeResize="0"/>
                <p:nvPr/>
              </p:nvPicPr>
              <p:blipFill>
                <a:blip r:embed="rId10">
                  <a:alphaModFix/>
                </a:blip>
                <a:stretch>
                  <a:fillRect/>
                </a:stretch>
              </p:blipFill>
              <p:spPr>
                <a:xfrm rot="-5400000" flipH="1">
                  <a:off x="7007663" y="3944337"/>
                  <a:ext cx="257675" cy="189800"/>
                </a:xfrm>
                <a:prstGeom prst="rect">
                  <a:avLst/>
                </a:prstGeom>
                <a:noFill/>
                <a:ln>
                  <a:noFill/>
                </a:ln>
              </p:spPr>
            </p:pic>
          </p:grpSp>
          <p:sp>
            <p:nvSpPr>
              <p:cNvPr id="470" name="Google Shape;470;p30"/>
              <p:cNvSpPr txBox="1"/>
              <p:nvPr/>
            </p:nvSpPr>
            <p:spPr>
              <a:xfrm>
                <a:off x="6236142" y="1330222"/>
                <a:ext cx="788700" cy="2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000" b="1">
                    <a:latin typeface="Roboto Condensed"/>
                    <a:ea typeface="Roboto Condensed"/>
                    <a:cs typeface="Roboto Condensed"/>
                    <a:sym typeface="Roboto Condensed"/>
                  </a:rPr>
                  <a:t>LAN  1</a:t>
                </a:r>
                <a:endParaRPr sz="1000" b="1">
                  <a:latin typeface="Roboto Condensed"/>
                  <a:ea typeface="Roboto Condensed"/>
                  <a:cs typeface="Roboto Condensed"/>
                  <a:sym typeface="Roboto Condensed"/>
                </a:endParaRPr>
              </a:p>
            </p:txBody>
          </p:sp>
        </p:grpSp>
        <p:sp>
          <p:nvSpPr>
            <p:cNvPr id="471" name="Google Shape;471;p30"/>
            <p:cNvSpPr/>
            <p:nvPr/>
          </p:nvSpPr>
          <p:spPr>
            <a:xfrm>
              <a:off x="6578475" y="2348146"/>
              <a:ext cx="788725" cy="260700"/>
            </a:xfrm>
            <a:custGeom>
              <a:avLst/>
              <a:gdLst/>
              <a:ahLst/>
              <a:cxnLst/>
              <a:rect l="l" t="t" r="r" b="b"/>
              <a:pathLst>
                <a:path w="31549" h="10428" extrusionOk="0">
                  <a:moveTo>
                    <a:pt x="31549" y="10428"/>
                  </a:moveTo>
                  <a:cubicBezTo>
                    <a:pt x="29238" y="10255"/>
                    <a:pt x="21552" y="10890"/>
                    <a:pt x="17681" y="9388"/>
                  </a:cubicBezTo>
                  <a:cubicBezTo>
                    <a:pt x="13810" y="7886"/>
                    <a:pt x="10632" y="2974"/>
                    <a:pt x="8321" y="1414"/>
                  </a:cubicBezTo>
                  <a:cubicBezTo>
                    <a:pt x="6010" y="-146"/>
                    <a:pt x="5201" y="-30"/>
                    <a:pt x="3814" y="28"/>
                  </a:cubicBezTo>
                  <a:cubicBezTo>
                    <a:pt x="2427" y="86"/>
                    <a:pt x="636" y="1472"/>
                    <a:pt x="0" y="1761"/>
                  </a:cubicBezTo>
                </a:path>
              </a:pathLst>
            </a:custGeom>
            <a:noFill/>
            <a:ln w="19050" cap="flat" cmpd="sng">
              <a:solidFill>
                <a:srgbClr val="CC0000"/>
              </a:solidFill>
              <a:prstDash val="solid"/>
              <a:round/>
              <a:headEnd type="none" w="med" len="med"/>
              <a:tailEnd type="none" w="med" len="med"/>
            </a:ln>
          </p:spPr>
        </p:sp>
      </p:grpSp>
      <p:sp>
        <p:nvSpPr>
          <p:cNvPr id="472" name="Google Shape;472;p30"/>
          <p:cNvSpPr/>
          <p:nvPr/>
        </p:nvSpPr>
        <p:spPr>
          <a:xfrm>
            <a:off x="7193850" y="2288175"/>
            <a:ext cx="598050" cy="1022725"/>
          </a:xfrm>
          <a:custGeom>
            <a:avLst/>
            <a:gdLst/>
            <a:ahLst/>
            <a:cxnLst/>
            <a:rect l="l" t="t" r="r" b="b"/>
            <a:pathLst>
              <a:path w="23922" h="40909" extrusionOk="0">
                <a:moveTo>
                  <a:pt x="0" y="0"/>
                </a:moveTo>
                <a:cubicBezTo>
                  <a:pt x="1329" y="982"/>
                  <a:pt x="7223" y="2888"/>
                  <a:pt x="7974" y="5893"/>
                </a:cubicBezTo>
                <a:cubicBezTo>
                  <a:pt x="8725" y="8898"/>
                  <a:pt x="2774" y="15312"/>
                  <a:pt x="4507" y="18028"/>
                </a:cubicBezTo>
                <a:cubicBezTo>
                  <a:pt x="6241" y="20744"/>
                  <a:pt x="15139" y="18375"/>
                  <a:pt x="18375" y="22188"/>
                </a:cubicBezTo>
                <a:cubicBezTo>
                  <a:pt x="21611" y="26002"/>
                  <a:pt x="22998" y="37789"/>
                  <a:pt x="23922" y="40909"/>
                </a:cubicBezTo>
              </a:path>
            </a:pathLst>
          </a:custGeom>
          <a:noFill/>
          <a:ln w="28575" cap="flat" cmpd="sng">
            <a:solidFill>
              <a:srgbClr val="351C75"/>
            </a:solidFill>
            <a:prstDash val="solid"/>
            <a:round/>
            <a:headEnd type="none" w="med" len="med"/>
            <a:tailEnd type="none" w="med" len="med"/>
          </a:ln>
        </p:spPr>
      </p:sp>
      <p:grpSp>
        <p:nvGrpSpPr>
          <p:cNvPr id="473" name="Google Shape;473;p30"/>
          <p:cNvGrpSpPr/>
          <p:nvPr/>
        </p:nvGrpSpPr>
        <p:grpSpPr>
          <a:xfrm>
            <a:off x="7779737" y="1245673"/>
            <a:ext cx="1057107" cy="1302781"/>
            <a:chOff x="7469496" y="3122726"/>
            <a:chExt cx="1361900" cy="1701425"/>
          </a:xfrm>
        </p:grpSpPr>
        <p:grpSp>
          <p:nvGrpSpPr>
            <p:cNvPr id="474" name="Google Shape;474;p30"/>
            <p:cNvGrpSpPr/>
            <p:nvPr/>
          </p:nvGrpSpPr>
          <p:grpSpPr>
            <a:xfrm>
              <a:off x="7469496" y="3122726"/>
              <a:ext cx="1361900" cy="1701425"/>
              <a:chOff x="7469496" y="3122726"/>
              <a:chExt cx="1361900" cy="1701425"/>
            </a:xfrm>
          </p:grpSpPr>
          <p:sp>
            <p:nvSpPr>
              <p:cNvPr id="475" name="Google Shape;475;p30"/>
              <p:cNvSpPr/>
              <p:nvPr/>
            </p:nvSpPr>
            <p:spPr>
              <a:xfrm>
                <a:off x="7469496" y="3122726"/>
                <a:ext cx="1361900" cy="1701425"/>
              </a:xfrm>
              <a:custGeom>
                <a:avLst/>
                <a:gdLst/>
                <a:ahLst/>
                <a:cxnLst/>
                <a:rect l="l" t="t" r="r" b="b"/>
                <a:pathLst>
                  <a:path w="54476" h="68057" extrusionOk="0">
                    <a:moveTo>
                      <a:pt x="11510" y="9954"/>
                    </a:moveTo>
                    <a:cubicBezTo>
                      <a:pt x="7928" y="12959"/>
                      <a:pt x="1918" y="13190"/>
                      <a:pt x="416" y="18275"/>
                    </a:cubicBezTo>
                    <a:cubicBezTo>
                      <a:pt x="-1086" y="23360"/>
                      <a:pt x="1918" y="32663"/>
                      <a:pt x="2496" y="40463"/>
                    </a:cubicBezTo>
                    <a:cubicBezTo>
                      <a:pt x="3074" y="48264"/>
                      <a:pt x="-4091" y="61380"/>
                      <a:pt x="3883" y="65078"/>
                    </a:cubicBezTo>
                    <a:cubicBezTo>
                      <a:pt x="11857" y="68776"/>
                      <a:pt x="42424" y="70105"/>
                      <a:pt x="50340" y="62651"/>
                    </a:cubicBezTo>
                    <a:cubicBezTo>
                      <a:pt x="58256" y="55197"/>
                      <a:pt x="52594" y="30062"/>
                      <a:pt x="51380" y="20355"/>
                    </a:cubicBezTo>
                    <a:cubicBezTo>
                      <a:pt x="50167" y="10648"/>
                      <a:pt x="47971" y="7758"/>
                      <a:pt x="43059" y="4407"/>
                    </a:cubicBezTo>
                    <a:cubicBezTo>
                      <a:pt x="38148" y="1056"/>
                      <a:pt x="27169" y="-677"/>
                      <a:pt x="21911" y="247"/>
                    </a:cubicBezTo>
                    <a:cubicBezTo>
                      <a:pt x="16653" y="1172"/>
                      <a:pt x="15093" y="6949"/>
                      <a:pt x="11510" y="9954"/>
                    </a:cubicBezTo>
                    <a:close/>
                  </a:path>
                </a:pathLst>
              </a:custGeom>
              <a:solidFill>
                <a:srgbClr val="F3F3F3"/>
              </a:solidFill>
              <a:ln w="9525" cap="flat" cmpd="sng">
                <a:solidFill>
                  <a:schemeClr val="dk2"/>
                </a:solidFill>
                <a:prstDash val="solid"/>
                <a:round/>
                <a:headEnd type="none" w="med" len="med"/>
                <a:tailEnd type="none" w="med" len="med"/>
              </a:ln>
            </p:spPr>
          </p:sp>
          <p:grpSp>
            <p:nvGrpSpPr>
              <p:cNvPr id="476" name="Google Shape;476;p30"/>
              <p:cNvGrpSpPr/>
              <p:nvPr/>
            </p:nvGrpSpPr>
            <p:grpSpPr>
              <a:xfrm>
                <a:off x="7587932" y="3157412"/>
                <a:ext cx="1125028" cy="1484555"/>
                <a:chOff x="5999740" y="1243775"/>
                <a:chExt cx="2815385" cy="3241387"/>
              </a:xfrm>
            </p:grpSpPr>
            <p:pic>
              <p:nvPicPr>
                <p:cNvPr id="477" name="Google Shape;477;p30"/>
                <p:cNvPicPr preferRelativeResize="0"/>
                <p:nvPr/>
              </p:nvPicPr>
              <p:blipFill>
                <a:blip r:embed="rId5">
                  <a:alphaModFix/>
                </a:blip>
                <a:stretch>
                  <a:fillRect/>
                </a:stretch>
              </p:blipFill>
              <p:spPr>
                <a:xfrm>
                  <a:off x="6206075" y="1811475"/>
                  <a:ext cx="912924" cy="684700"/>
                </a:xfrm>
                <a:prstGeom prst="rect">
                  <a:avLst/>
                </a:prstGeom>
                <a:noFill/>
                <a:ln>
                  <a:noFill/>
                </a:ln>
              </p:spPr>
            </p:pic>
            <p:pic>
              <p:nvPicPr>
                <p:cNvPr id="478" name="Google Shape;478;p30"/>
                <p:cNvPicPr preferRelativeResize="0"/>
                <p:nvPr/>
              </p:nvPicPr>
              <p:blipFill>
                <a:blip r:embed="rId5">
                  <a:alphaModFix/>
                </a:blip>
                <a:stretch>
                  <a:fillRect/>
                </a:stretch>
              </p:blipFill>
              <p:spPr>
                <a:xfrm>
                  <a:off x="6989275" y="1243775"/>
                  <a:ext cx="912924" cy="684700"/>
                </a:xfrm>
                <a:prstGeom prst="rect">
                  <a:avLst/>
                </a:prstGeom>
                <a:noFill/>
                <a:ln>
                  <a:noFill/>
                </a:ln>
              </p:spPr>
            </p:pic>
            <p:pic>
              <p:nvPicPr>
                <p:cNvPr id="479" name="Google Shape;479;p30"/>
                <p:cNvPicPr preferRelativeResize="0"/>
                <p:nvPr/>
              </p:nvPicPr>
              <p:blipFill>
                <a:blip r:embed="rId6">
                  <a:alphaModFix/>
                </a:blip>
                <a:stretch>
                  <a:fillRect/>
                </a:stretch>
              </p:blipFill>
              <p:spPr>
                <a:xfrm>
                  <a:off x="6574025" y="2695027"/>
                  <a:ext cx="1163275" cy="581650"/>
                </a:xfrm>
                <a:prstGeom prst="rect">
                  <a:avLst/>
                </a:prstGeom>
                <a:noFill/>
                <a:ln>
                  <a:noFill/>
                </a:ln>
              </p:spPr>
            </p:pic>
            <p:pic>
              <p:nvPicPr>
                <p:cNvPr id="480" name="Google Shape;480;p30"/>
                <p:cNvPicPr preferRelativeResize="0"/>
                <p:nvPr/>
              </p:nvPicPr>
              <p:blipFill>
                <a:blip r:embed="rId7">
                  <a:alphaModFix/>
                </a:blip>
                <a:stretch>
                  <a:fillRect/>
                </a:stretch>
              </p:blipFill>
              <p:spPr>
                <a:xfrm>
                  <a:off x="7158600" y="3910389"/>
                  <a:ext cx="574274" cy="425927"/>
                </a:xfrm>
                <a:prstGeom prst="rect">
                  <a:avLst/>
                </a:prstGeom>
                <a:noFill/>
                <a:ln>
                  <a:noFill/>
                </a:ln>
              </p:spPr>
            </p:pic>
            <p:pic>
              <p:nvPicPr>
                <p:cNvPr id="481" name="Google Shape;481;p30"/>
                <p:cNvPicPr preferRelativeResize="0"/>
                <p:nvPr/>
              </p:nvPicPr>
              <p:blipFill>
                <a:blip r:embed="rId8">
                  <a:alphaModFix/>
                </a:blip>
                <a:stretch>
                  <a:fillRect/>
                </a:stretch>
              </p:blipFill>
              <p:spPr>
                <a:xfrm flipH="1">
                  <a:off x="8207914" y="3761563"/>
                  <a:ext cx="574285" cy="723600"/>
                </a:xfrm>
                <a:prstGeom prst="rect">
                  <a:avLst/>
                </a:prstGeom>
                <a:noFill/>
                <a:ln>
                  <a:noFill/>
                </a:ln>
              </p:spPr>
            </p:pic>
            <p:pic>
              <p:nvPicPr>
                <p:cNvPr id="482" name="Google Shape;482;p30"/>
                <p:cNvPicPr preferRelativeResize="0"/>
                <p:nvPr/>
              </p:nvPicPr>
              <p:blipFill>
                <a:blip r:embed="rId5">
                  <a:alphaModFix/>
                </a:blip>
                <a:stretch>
                  <a:fillRect/>
                </a:stretch>
              </p:blipFill>
              <p:spPr>
                <a:xfrm>
                  <a:off x="7902200" y="1634525"/>
                  <a:ext cx="912924" cy="684700"/>
                </a:xfrm>
                <a:prstGeom prst="rect">
                  <a:avLst/>
                </a:prstGeom>
                <a:noFill/>
                <a:ln>
                  <a:noFill/>
                </a:ln>
              </p:spPr>
            </p:pic>
            <p:pic>
              <p:nvPicPr>
                <p:cNvPr id="483" name="Google Shape;483;p30"/>
                <p:cNvPicPr preferRelativeResize="0"/>
                <p:nvPr/>
              </p:nvPicPr>
              <p:blipFill>
                <a:blip r:embed="rId8">
                  <a:alphaModFix/>
                </a:blip>
                <a:stretch>
                  <a:fillRect/>
                </a:stretch>
              </p:blipFill>
              <p:spPr>
                <a:xfrm flipH="1">
                  <a:off x="5999740" y="3761563"/>
                  <a:ext cx="574286" cy="723600"/>
                </a:xfrm>
                <a:prstGeom prst="rect">
                  <a:avLst/>
                </a:prstGeom>
                <a:noFill/>
                <a:ln>
                  <a:noFill/>
                </a:ln>
              </p:spPr>
            </p:pic>
            <p:pic>
              <p:nvPicPr>
                <p:cNvPr id="484" name="Google Shape;484;p30"/>
                <p:cNvPicPr preferRelativeResize="0"/>
                <p:nvPr/>
              </p:nvPicPr>
              <p:blipFill>
                <a:blip r:embed="rId9">
                  <a:alphaModFix/>
                </a:blip>
                <a:stretch>
                  <a:fillRect/>
                </a:stretch>
              </p:blipFill>
              <p:spPr>
                <a:xfrm>
                  <a:off x="8059047" y="2634851"/>
                  <a:ext cx="756075" cy="630675"/>
                </a:xfrm>
                <a:prstGeom prst="rect">
                  <a:avLst/>
                </a:prstGeom>
                <a:noFill/>
                <a:ln>
                  <a:noFill/>
                </a:ln>
              </p:spPr>
            </p:pic>
            <p:sp>
              <p:nvSpPr>
                <p:cNvPr id="485" name="Google Shape;485;p30"/>
                <p:cNvSpPr/>
                <p:nvPr/>
              </p:nvSpPr>
              <p:spPr>
                <a:xfrm>
                  <a:off x="6074690" y="2097475"/>
                  <a:ext cx="547125" cy="910075"/>
                </a:xfrm>
                <a:custGeom>
                  <a:avLst/>
                  <a:gdLst/>
                  <a:ahLst/>
                  <a:cxnLst/>
                  <a:rect l="l" t="t" r="r" b="b"/>
                  <a:pathLst>
                    <a:path w="21885" h="36403" extrusionOk="0">
                      <a:moveTo>
                        <a:pt x="8710" y="0"/>
                      </a:moveTo>
                      <a:cubicBezTo>
                        <a:pt x="7439" y="1214"/>
                        <a:pt x="2239" y="4219"/>
                        <a:pt x="1083" y="7281"/>
                      </a:cubicBezTo>
                      <a:cubicBezTo>
                        <a:pt x="-72" y="10344"/>
                        <a:pt x="-881" y="14735"/>
                        <a:pt x="1777" y="18375"/>
                      </a:cubicBezTo>
                      <a:cubicBezTo>
                        <a:pt x="4435" y="22015"/>
                        <a:pt x="13680" y="26118"/>
                        <a:pt x="17031" y="29123"/>
                      </a:cubicBezTo>
                      <a:cubicBezTo>
                        <a:pt x="20382" y="32128"/>
                        <a:pt x="21076" y="35190"/>
                        <a:pt x="21885" y="36403"/>
                      </a:cubicBezTo>
                    </a:path>
                  </a:pathLst>
                </a:custGeom>
                <a:noFill/>
                <a:ln w="19050" cap="flat" cmpd="sng">
                  <a:solidFill>
                    <a:srgbClr val="CC0000"/>
                  </a:solidFill>
                  <a:prstDash val="solid"/>
                  <a:round/>
                  <a:headEnd type="none" w="med" len="med"/>
                  <a:tailEnd type="none" w="med" len="med"/>
                </a:ln>
              </p:spPr>
            </p:sp>
            <p:sp>
              <p:nvSpPr>
                <p:cNvPr id="486" name="Google Shape;486;p30"/>
                <p:cNvSpPr/>
                <p:nvPr/>
              </p:nvSpPr>
              <p:spPr>
                <a:xfrm>
                  <a:off x="6620481" y="1456100"/>
                  <a:ext cx="688300" cy="1551450"/>
                </a:xfrm>
                <a:custGeom>
                  <a:avLst/>
                  <a:gdLst/>
                  <a:ahLst/>
                  <a:cxnLst/>
                  <a:rect l="l" t="t" r="r" b="b"/>
                  <a:pathLst>
                    <a:path w="27532" h="62058" extrusionOk="0">
                      <a:moveTo>
                        <a:pt x="18428" y="0"/>
                      </a:moveTo>
                      <a:cubicBezTo>
                        <a:pt x="17041" y="1560"/>
                        <a:pt x="8779" y="4450"/>
                        <a:pt x="10108" y="9361"/>
                      </a:cubicBezTo>
                      <a:cubicBezTo>
                        <a:pt x="11437" y="14273"/>
                        <a:pt x="24091" y="24384"/>
                        <a:pt x="26402" y="29469"/>
                      </a:cubicBezTo>
                      <a:cubicBezTo>
                        <a:pt x="28713" y="34554"/>
                        <a:pt x="27269" y="37328"/>
                        <a:pt x="23975" y="39870"/>
                      </a:cubicBezTo>
                      <a:cubicBezTo>
                        <a:pt x="20682" y="42413"/>
                        <a:pt x="10628" y="42644"/>
                        <a:pt x="6641" y="44724"/>
                      </a:cubicBezTo>
                      <a:cubicBezTo>
                        <a:pt x="2654" y="46804"/>
                        <a:pt x="574" y="49462"/>
                        <a:pt x="54" y="52351"/>
                      </a:cubicBezTo>
                      <a:cubicBezTo>
                        <a:pt x="-466" y="55240"/>
                        <a:pt x="2943" y="60440"/>
                        <a:pt x="3521" y="62058"/>
                      </a:cubicBezTo>
                    </a:path>
                  </a:pathLst>
                </a:custGeom>
                <a:noFill/>
                <a:ln w="19050" cap="flat" cmpd="sng">
                  <a:solidFill>
                    <a:srgbClr val="CC0000"/>
                  </a:solidFill>
                  <a:prstDash val="solid"/>
                  <a:round/>
                  <a:headEnd type="none" w="med" len="med"/>
                  <a:tailEnd type="none" w="med" len="med"/>
                </a:ln>
              </p:spPr>
            </p:sp>
            <p:sp>
              <p:nvSpPr>
                <p:cNvPr id="487" name="Google Shape;487;p30"/>
                <p:cNvSpPr/>
                <p:nvPr/>
              </p:nvSpPr>
              <p:spPr>
                <a:xfrm>
                  <a:off x="6769150" y="1869336"/>
                  <a:ext cx="1222100" cy="1138225"/>
                </a:xfrm>
                <a:custGeom>
                  <a:avLst/>
                  <a:gdLst/>
                  <a:ahLst/>
                  <a:cxnLst/>
                  <a:rect l="l" t="t" r="r" b="b"/>
                  <a:pathLst>
                    <a:path w="48884" h="45529" extrusionOk="0">
                      <a:moveTo>
                        <a:pt x="48884" y="112"/>
                      </a:moveTo>
                      <a:cubicBezTo>
                        <a:pt x="47555" y="228"/>
                        <a:pt x="43164" y="-523"/>
                        <a:pt x="40910" y="806"/>
                      </a:cubicBezTo>
                      <a:cubicBezTo>
                        <a:pt x="38657" y="2135"/>
                        <a:pt x="35363" y="4908"/>
                        <a:pt x="35363" y="8086"/>
                      </a:cubicBezTo>
                      <a:cubicBezTo>
                        <a:pt x="35363" y="11264"/>
                        <a:pt x="45937" y="15771"/>
                        <a:pt x="40910" y="19874"/>
                      </a:cubicBezTo>
                      <a:cubicBezTo>
                        <a:pt x="35883" y="23977"/>
                        <a:pt x="12019" y="28426"/>
                        <a:pt x="5201" y="32702"/>
                      </a:cubicBezTo>
                      <a:cubicBezTo>
                        <a:pt x="-1617" y="36978"/>
                        <a:pt x="867" y="43391"/>
                        <a:pt x="0" y="45529"/>
                      </a:cubicBezTo>
                    </a:path>
                  </a:pathLst>
                </a:custGeom>
                <a:noFill/>
                <a:ln w="19050" cap="flat" cmpd="sng">
                  <a:solidFill>
                    <a:srgbClr val="CC0000"/>
                  </a:solidFill>
                  <a:prstDash val="solid"/>
                  <a:round/>
                  <a:headEnd type="none" w="med" len="med"/>
                  <a:tailEnd type="none" w="med" len="med"/>
                </a:ln>
              </p:spPr>
            </p:sp>
            <p:sp>
              <p:nvSpPr>
                <p:cNvPr id="488" name="Google Shape;488;p30"/>
                <p:cNvSpPr/>
                <p:nvPr/>
              </p:nvSpPr>
              <p:spPr>
                <a:xfrm>
                  <a:off x="6838500" y="2549793"/>
                  <a:ext cx="1369425" cy="466425"/>
                </a:xfrm>
                <a:custGeom>
                  <a:avLst/>
                  <a:gdLst/>
                  <a:ahLst/>
                  <a:cxnLst/>
                  <a:rect l="l" t="t" r="r" b="b"/>
                  <a:pathLst>
                    <a:path w="54777" h="18657" extrusionOk="0">
                      <a:moveTo>
                        <a:pt x="54777" y="11723"/>
                      </a:moveTo>
                      <a:cubicBezTo>
                        <a:pt x="53621" y="9990"/>
                        <a:pt x="51888" y="3113"/>
                        <a:pt x="47843" y="1322"/>
                      </a:cubicBezTo>
                      <a:cubicBezTo>
                        <a:pt x="43798" y="-469"/>
                        <a:pt x="37616" y="-295"/>
                        <a:pt x="30509" y="976"/>
                      </a:cubicBezTo>
                      <a:cubicBezTo>
                        <a:pt x="23402" y="2247"/>
                        <a:pt x="10285" y="6002"/>
                        <a:pt x="5200" y="8949"/>
                      </a:cubicBezTo>
                      <a:cubicBezTo>
                        <a:pt x="115" y="11896"/>
                        <a:pt x="867" y="17039"/>
                        <a:pt x="0" y="18657"/>
                      </a:cubicBezTo>
                    </a:path>
                  </a:pathLst>
                </a:custGeom>
                <a:noFill/>
                <a:ln w="19050" cap="flat" cmpd="sng">
                  <a:solidFill>
                    <a:srgbClr val="CC0000"/>
                  </a:solidFill>
                  <a:prstDash val="solid"/>
                  <a:round/>
                  <a:headEnd type="none" w="med" len="med"/>
                  <a:tailEnd type="none" w="med" len="med"/>
                </a:ln>
              </p:spPr>
            </p:sp>
            <p:sp>
              <p:nvSpPr>
                <p:cNvPr id="489" name="Google Shape;489;p30"/>
                <p:cNvSpPr/>
                <p:nvPr/>
              </p:nvSpPr>
              <p:spPr>
                <a:xfrm>
                  <a:off x="6838500" y="3050900"/>
                  <a:ext cx="780250" cy="1118075"/>
                </a:xfrm>
                <a:custGeom>
                  <a:avLst/>
                  <a:gdLst/>
                  <a:ahLst/>
                  <a:cxnLst/>
                  <a:rect l="l" t="t" r="r" b="b"/>
                  <a:pathLst>
                    <a:path w="31210" h="44723" extrusionOk="0">
                      <a:moveTo>
                        <a:pt x="0" y="0"/>
                      </a:moveTo>
                      <a:cubicBezTo>
                        <a:pt x="462" y="2080"/>
                        <a:pt x="-1214" y="11151"/>
                        <a:pt x="2773" y="12480"/>
                      </a:cubicBezTo>
                      <a:cubicBezTo>
                        <a:pt x="6760" y="13809"/>
                        <a:pt x="19184" y="6933"/>
                        <a:pt x="23922" y="7973"/>
                      </a:cubicBezTo>
                      <a:cubicBezTo>
                        <a:pt x="28660" y="9013"/>
                        <a:pt x="31375" y="14792"/>
                        <a:pt x="31202" y="18721"/>
                      </a:cubicBezTo>
                      <a:cubicBezTo>
                        <a:pt x="31029" y="22650"/>
                        <a:pt x="23980" y="27215"/>
                        <a:pt x="22882" y="31549"/>
                      </a:cubicBezTo>
                      <a:cubicBezTo>
                        <a:pt x="21784" y="35883"/>
                        <a:pt x="24326" y="42527"/>
                        <a:pt x="24615" y="44723"/>
                      </a:cubicBezTo>
                    </a:path>
                  </a:pathLst>
                </a:custGeom>
                <a:noFill/>
                <a:ln w="19050" cap="flat" cmpd="sng">
                  <a:solidFill>
                    <a:srgbClr val="CC0000"/>
                  </a:solidFill>
                  <a:prstDash val="solid"/>
                  <a:round/>
                  <a:headEnd type="none" w="med" len="med"/>
                  <a:tailEnd type="none" w="med" len="med"/>
                </a:ln>
              </p:spPr>
            </p:sp>
            <p:pic>
              <p:nvPicPr>
                <p:cNvPr id="490" name="Google Shape;490;p30"/>
                <p:cNvPicPr preferRelativeResize="0"/>
                <p:nvPr/>
              </p:nvPicPr>
              <p:blipFill>
                <a:blip r:embed="rId10">
                  <a:alphaModFix/>
                </a:blip>
                <a:stretch>
                  <a:fillRect/>
                </a:stretch>
              </p:blipFill>
              <p:spPr>
                <a:xfrm rot="5400000">
                  <a:off x="7628837" y="3944337"/>
                  <a:ext cx="257675" cy="189800"/>
                </a:xfrm>
                <a:prstGeom prst="rect">
                  <a:avLst/>
                </a:prstGeom>
                <a:noFill/>
                <a:ln>
                  <a:noFill/>
                </a:ln>
              </p:spPr>
            </p:pic>
            <p:pic>
              <p:nvPicPr>
                <p:cNvPr id="491" name="Google Shape;491;p30"/>
                <p:cNvPicPr preferRelativeResize="0"/>
                <p:nvPr/>
              </p:nvPicPr>
              <p:blipFill>
                <a:blip r:embed="rId10">
                  <a:alphaModFix/>
                </a:blip>
                <a:stretch>
                  <a:fillRect/>
                </a:stretch>
              </p:blipFill>
              <p:spPr>
                <a:xfrm rot="5400000">
                  <a:off x="6570737" y="3944337"/>
                  <a:ext cx="257675" cy="189800"/>
                </a:xfrm>
                <a:prstGeom prst="rect">
                  <a:avLst/>
                </a:prstGeom>
                <a:noFill/>
                <a:ln>
                  <a:noFill/>
                </a:ln>
              </p:spPr>
            </p:pic>
            <p:pic>
              <p:nvPicPr>
                <p:cNvPr id="492" name="Google Shape;492;p30"/>
                <p:cNvPicPr preferRelativeResize="0"/>
                <p:nvPr/>
              </p:nvPicPr>
              <p:blipFill>
                <a:blip r:embed="rId10">
                  <a:alphaModFix/>
                </a:blip>
                <a:stretch>
                  <a:fillRect/>
                </a:stretch>
              </p:blipFill>
              <p:spPr>
                <a:xfrm rot="-5400000" flipH="1">
                  <a:off x="8025112" y="3944337"/>
                  <a:ext cx="257675" cy="189800"/>
                </a:xfrm>
                <a:prstGeom prst="rect">
                  <a:avLst/>
                </a:prstGeom>
                <a:noFill/>
                <a:ln>
                  <a:noFill/>
                </a:ln>
              </p:spPr>
            </p:pic>
            <p:pic>
              <p:nvPicPr>
                <p:cNvPr id="493" name="Google Shape;493;p30"/>
                <p:cNvPicPr preferRelativeResize="0"/>
                <p:nvPr/>
              </p:nvPicPr>
              <p:blipFill>
                <a:blip r:embed="rId10">
                  <a:alphaModFix/>
                </a:blip>
                <a:stretch>
                  <a:fillRect/>
                </a:stretch>
              </p:blipFill>
              <p:spPr>
                <a:xfrm rot="-5400000" flipH="1">
                  <a:off x="7007663" y="3944337"/>
                  <a:ext cx="257675" cy="189800"/>
                </a:xfrm>
                <a:prstGeom prst="rect">
                  <a:avLst/>
                </a:prstGeom>
                <a:noFill/>
                <a:ln>
                  <a:noFill/>
                </a:ln>
              </p:spPr>
            </p:pic>
          </p:grpSp>
          <p:sp>
            <p:nvSpPr>
              <p:cNvPr id="494" name="Google Shape;494;p30"/>
              <p:cNvSpPr txBox="1"/>
              <p:nvPr/>
            </p:nvSpPr>
            <p:spPr>
              <a:xfrm>
                <a:off x="7812488" y="4468308"/>
                <a:ext cx="675900" cy="2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000" b="1">
                    <a:latin typeface="Roboto Condensed"/>
                    <a:ea typeface="Roboto Condensed"/>
                    <a:cs typeface="Roboto Condensed"/>
                    <a:sym typeface="Roboto Condensed"/>
                  </a:rPr>
                  <a:t>LAN 2</a:t>
                </a:r>
                <a:endParaRPr sz="1000" b="1">
                  <a:latin typeface="Roboto Condensed"/>
                  <a:ea typeface="Roboto Condensed"/>
                  <a:cs typeface="Roboto Condensed"/>
                  <a:sym typeface="Roboto Condensed"/>
                </a:endParaRPr>
              </a:p>
            </p:txBody>
          </p:sp>
        </p:grpSp>
        <p:sp>
          <p:nvSpPr>
            <p:cNvPr id="495" name="Google Shape;495;p30"/>
            <p:cNvSpPr/>
            <p:nvPr/>
          </p:nvSpPr>
          <p:spPr>
            <a:xfrm>
              <a:off x="7627225" y="4004300"/>
              <a:ext cx="251350" cy="190700"/>
            </a:xfrm>
            <a:custGeom>
              <a:avLst/>
              <a:gdLst/>
              <a:ahLst/>
              <a:cxnLst/>
              <a:rect l="l" t="t" r="r" b="b"/>
              <a:pathLst>
                <a:path w="10054" h="7628" extrusionOk="0">
                  <a:moveTo>
                    <a:pt x="10054" y="0"/>
                  </a:moveTo>
                  <a:cubicBezTo>
                    <a:pt x="9765" y="751"/>
                    <a:pt x="9072" y="3236"/>
                    <a:pt x="8321" y="4507"/>
                  </a:cubicBezTo>
                  <a:cubicBezTo>
                    <a:pt x="7570" y="5778"/>
                    <a:pt x="6414" y="7569"/>
                    <a:pt x="5547" y="7627"/>
                  </a:cubicBezTo>
                  <a:cubicBezTo>
                    <a:pt x="4680" y="7685"/>
                    <a:pt x="4045" y="5373"/>
                    <a:pt x="3120" y="4853"/>
                  </a:cubicBezTo>
                  <a:cubicBezTo>
                    <a:pt x="2196" y="4333"/>
                    <a:pt x="520" y="4565"/>
                    <a:pt x="0" y="4507"/>
                  </a:cubicBezTo>
                </a:path>
              </a:pathLst>
            </a:custGeom>
            <a:noFill/>
            <a:ln w="19050" cap="flat" cmpd="sng">
              <a:solidFill>
                <a:srgbClr val="CC0000"/>
              </a:solidFill>
              <a:prstDash val="solid"/>
              <a:round/>
              <a:headEnd type="none" w="med" len="med"/>
              <a:tailEnd type="none" w="med" len="med"/>
            </a:ln>
          </p:spPr>
        </p:sp>
      </p:grpSp>
      <p:sp>
        <p:nvSpPr>
          <p:cNvPr id="496" name="Google Shape;496;p30"/>
          <p:cNvSpPr/>
          <p:nvPr/>
        </p:nvSpPr>
        <p:spPr>
          <a:xfrm>
            <a:off x="6907825" y="2210150"/>
            <a:ext cx="293100" cy="156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8000" tIns="18000" rIns="18000" bIns="18000" anchor="ctr" anchorCtr="0">
            <a:noAutofit/>
          </a:bodyPr>
          <a:lstStyle/>
          <a:p>
            <a:pPr marL="0" lvl="0" indent="0" algn="ctr" rtl="0">
              <a:spcBef>
                <a:spcPts val="0"/>
              </a:spcBef>
              <a:spcAft>
                <a:spcPts val="0"/>
              </a:spcAft>
              <a:buNone/>
            </a:pPr>
            <a:r>
              <a:rPr lang="fr" sz="600">
                <a:latin typeface="Roboto Condensed"/>
                <a:ea typeface="Roboto Condensed"/>
                <a:cs typeface="Roboto Condensed"/>
                <a:sym typeface="Roboto Condensed"/>
              </a:rPr>
              <a:t>Box @</a:t>
            </a:r>
            <a:endParaRPr sz="600">
              <a:latin typeface="Roboto Condensed"/>
              <a:ea typeface="Roboto Condensed"/>
              <a:cs typeface="Roboto Condensed"/>
              <a:sym typeface="Roboto Condensed"/>
            </a:endParaRPr>
          </a:p>
        </p:txBody>
      </p:sp>
      <p:sp>
        <p:nvSpPr>
          <p:cNvPr id="497" name="Google Shape;497;p30"/>
          <p:cNvSpPr/>
          <p:nvPr/>
        </p:nvSpPr>
        <p:spPr>
          <a:xfrm>
            <a:off x="7622275" y="1949775"/>
            <a:ext cx="293100" cy="156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8000" tIns="18000" rIns="18000" bIns="18000" anchor="ctr" anchorCtr="0">
            <a:noAutofit/>
          </a:bodyPr>
          <a:lstStyle/>
          <a:p>
            <a:pPr marL="0" lvl="0" indent="0" algn="ctr" rtl="0">
              <a:spcBef>
                <a:spcPts val="0"/>
              </a:spcBef>
              <a:spcAft>
                <a:spcPts val="0"/>
              </a:spcAft>
              <a:buNone/>
            </a:pPr>
            <a:r>
              <a:rPr lang="fr" sz="600">
                <a:latin typeface="Roboto Condensed"/>
                <a:ea typeface="Roboto Condensed"/>
                <a:cs typeface="Roboto Condensed"/>
                <a:sym typeface="Roboto Condensed"/>
              </a:rPr>
              <a:t>Box @</a:t>
            </a:r>
            <a:endParaRPr sz="600">
              <a:latin typeface="Roboto Condensed"/>
              <a:ea typeface="Roboto Condensed"/>
              <a:cs typeface="Roboto Condensed"/>
              <a:sym typeface="Roboto Condensed"/>
            </a:endParaRPr>
          </a:p>
        </p:txBody>
      </p:sp>
      <p:grpSp>
        <p:nvGrpSpPr>
          <p:cNvPr id="498" name="Google Shape;498;p30"/>
          <p:cNvGrpSpPr/>
          <p:nvPr/>
        </p:nvGrpSpPr>
        <p:grpSpPr>
          <a:xfrm>
            <a:off x="5923875" y="3838335"/>
            <a:ext cx="1277037" cy="998758"/>
            <a:chOff x="5923875" y="3838335"/>
            <a:chExt cx="1277037" cy="998758"/>
          </a:xfrm>
        </p:grpSpPr>
        <p:sp>
          <p:nvSpPr>
            <p:cNvPr id="499" name="Google Shape;499;p30"/>
            <p:cNvSpPr/>
            <p:nvPr/>
          </p:nvSpPr>
          <p:spPr>
            <a:xfrm>
              <a:off x="5923875" y="3838335"/>
              <a:ext cx="1213025" cy="997400"/>
            </a:xfrm>
            <a:custGeom>
              <a:avLst/>
              <a:gdLst/>
              <a:ahLst/>
              <a:cxnLst/>
              <a:rect l="l" t="t" r="r" b="b"/>
              <a:pathLst>
                <a:path w="48521" h="39896" extrusionOk="0">
                  <a:moveTo>
                    <a:pt x="14397" y="411"/>
                  </a:moveTo>
                  <a:cubicBezTo>
                    <a:pt x="8561" y="931"/>
                    <a:pt x="2841" y="4401"/>
                    <a:pt x="876" y="8039"/>
                  </a:cubicBezTo>
                  <a:cubicBezTo>
                    <a:pt x="-1089" y="11677"/>
                    <a:pt x="587" y="18660"/>
                    <a:pt x="2609" y="22240"/>
                  </a:cubicBezTo>
                  <a:cubicBezTo>
                    <a:pt x="4631" y="25820"/>
                    <a:pt x="11277" y="26920"/>
                    <a:pt x="13010" y="29520"/>
                  </a:cubicBezTo>
                  <a:cubicBezTo>
                    <a:pt x="14744" y="32120"/>
                    <a:pt x="7232" y="36628"/>
                    <a:pt x="13010" y="37841"/>
                  </a:cubicBezTo>
                  <a:cubicBezTo>
                    <a:pt x="18788" y="39055"/>
                    <a:pt x="43865" y="42288"/>
                    <a:pt x="47679" y="36801"/>
                  </a:cubicBezTo>
                  <a:cubicBezTo>
                    <a:pt x="51493" y="31314"/>
                    <a:pt x="41439" y="10983"/>
                    <a:pt x="35892" y="4918"/>
                  </a:cubicBezTo>
                  <a:cubicBezTo>
                    <a:pt x="30345" y="-1147"/>
                    <a:pt x="20233" y="-109"/>
                    <a:pt x="14397" y="411"/>
                  </a:cubicBezTo>
                  <a:close/>
                </a:path>
              </a:pathLst>
            </a:custGeom>
            <a:solidFill>
              <a:srgbClr val="EFEFEF"/>
            </a:solidFill>
            <a:ln w="9525" cap="flat" cmpd="sng">
              <a:solidFill>
                <a:schemeClr val="dk2"/>
              </a:solidFill>
              <a:prstDash val="solid"/>
              <a:round/>
              <a:headEnd type="none" w="med" len="med"/>
              <a:tailEnd type="none" w="med" len="med"/>
            </a:ln>
          </p:spPr>
        </p:sp>
        <p:sp>
          <p:nvSpPr>
            <p:cNvPr id="500" name="Google Shape;500;p30"/>
            <p:cNvSpPr/>
            <p:nvPr/>
          </p:nvSpPr>
          <p:spPr>
            <a:xfrm>
              <a:off x="6015517" y="3938791"/>
              <a:ext cx="614950" cy="569275"/>
            </a:xfrm>
            <a:custGeom>
              <a:avLst/>
              <a:gdLst/>
              <a:ahLst/>
              <a:cxnLst/>
              <a:rect l="l" t="t" r="r" b="b"/>
              <a:pathLst>
                <a:path w="24598" h="22771" extrusionOk="0">
                  <a:moveTo>
                    <a:pt x="2757" y="11634"/>
                  </a:moveTo>
                  <a:cubicBezTo>
                    <a:pt x="2353" y="12270"/>
                    <a:pt x="-1058" y="13669"/>
                    <a:pt x="330" y="15447"/>
                  </a:cubicBezTo>
                  <a:cubicBezTo>
                    <a:pt x="1718" y="17225"/>
                    <a:pt x="7907" y="21564"/>
                    <a:pt x="11086" y="22302"/>
                  </a:cubicBezTo>
                  <a:cubicBezTo>
                    <a:pt x="14266" y="23040"/>
                    <a:pt x="18657" y="23329"/>
                    <a:pt x="19407" y="19875"/>
                  </a:cubicBezTo>
                  <a:cubicBezTo>
                    <a:pt x="20157" y="16421"/>
                    <a:pt x="14719" y="4745"/>
                    <a:pt x="15584" y="1580"/>
                  </a:cubicBezTo>
                  <a:cubicBezTo>
                    <a:pt x="16449" y="-1585"/>
                    <a:pt x="23096" y="1002"/>
                    <a:pt x="24598" y="886"/>
                  </a:cubicBezTo>
                </a:path>
              </a:pathLst>
            </a:custGeom>
            <a:noFill/>
            <a:ln w="19050" cap="flat" cmpd="sng">
              <a:solidFill>
                <a:srgbClr val="CC0000"/>
              </a:solidFill>
              <a:prstDash val="solid"/>
              <a:round/>
              <a:headEnd type="none" w="med" len="med"/>
              <a:tailEnd type="none" w="med" len="med"/>
            </a:ln>
          </p:spPr>
        </p:sp>
        <p:pic>
          <p:nvPicPr>
            <p:cNvPr id="501" name="Google Shape;501;p30"/>
            <p:cNvPicPr preferRelativeResize="0"/>
            <p:nvPr/>
          </p:nvPicPr>
          <p:blipFill>
            <a:blip r:embed="rId4">
              <a:alphaModFix/>
            </a:blip>
            <a:stretch>
              <a:fillRect/>
            </a:stretch>
          </p:blipFill>
          <p:spPr>
            <a:xfrm>
              <a:off x="5989400" y="4005650"/>
              <a:ext cx="484451" cy="455375"/>
            </a:xfrm>
            <a:prstGeom prst="rect">
              <a:avLst/>
            </a:prstGeom>
            <a:noFill/>
            <a:ln>
              <a:noFill/>
            </a:ln>
          </p:spPr>
        </p:pic>
        <p:sp>
          <p:nvSpPr>
            <p:cNvPr id="502" name="Google Shape;502;p30"/>
            <p:cNvSpPr/>
            <p:nvPr/>
          </p:nvSpPr>
          <p:spPr>
            <a:xfrm>
              <a:off x="6482742" y="3995767"/>
              <a:ext cx="303750" cy="580550"/>
            </a:xfrm>
            <a:custGeom>
              <a:avLst/>
              <a:gdLst/>
              <a:ahLst/>
              <a:cxnLst/>
              <a:rect l="l" t="t" r="r" b="b"/>
              <a:pathLst>
                <a:path w="12150" h="23222" extrusionOk="0">
                  <a:moveTo>
                    <a:pt x="12150" y="23222"/>
                  </a:moveTo>
                  <a:cubicBezTo>
                    <a:pt x="11226" y="22991"/>
                    <a:pt x="8163" y="22240"/>
                    <a:pt x="6603" y="21836"/>
                  </a:cubicBezTo>
                  <a:cubicBezTo>
                    <a:pt x="5043" y="21432"/>
                    <a:pt x="3251" y="22183"/>
                    <a:pt x="2789" y="20796"/>
                  </a:cubicBezTo>
                  <a:cubicBezTo>
                    <a:pt x="2327" y="19409"/>
                    <a:pt x="4291" y="16809"/>
                    <a:pt x="3829" y="13515"/>
                  </a:cubicBezTo>
                  <a:cubicBezTo>
                    <a:pt x="3367" y="10221"/>
                    <a:pt x="-273" y="3172"/>
                    <a:pt x="16" y="1034"/>
                  </a:cubicBezTo>
                  <a:cubicBezTo>
                    <a:pt x="305" y="-1104"/>
                    <a:pt x="4639" y="745"/>
                    <a:pt x="5563" y="687"/>
                  </a:cubicBezTo>
                </a:path>
              </a:pathLst>
            </a:custGeom>
            <a:noFill/>
            <a:ln w="19050" cap="flat" cmpd="sng">
              <a:solidFill>
                <a:srgbClr val="CC0000"/>
              </a:solidFill>
              <a:prstDash val="solid"/>
              <a:round/>
              <a:headEnd type="none" w="med" len="med"/>
              <a:tailEnd type="none" w="med" len="med"/>
            </a:ln>
          </p:spPr>
        </p:sp>
        <p:pic>
          <p:nvPicPr>
            <p:cNvPr id="503" name="Google Shape;503;p30"/>
            <p:cNvPicPr preferRelativeResize="0"/>
            <p:nvPr/>
          </p:nvPicPr>
          <p:blipFill>
            <a:blip r:embed="rId4">
              <a:alphaModFix/>
            </a:blip>
            <a:stretch>
              <a:fillRect/>
            </a:stretch>
          </p:blipFill>
          <p:spPr>
            <a:xfrm>
              <a:off x="6555212" y="4285350"/>
              <a:ext cx="484451" cy="455375"/>
            </a:xfrm>
            <a:prstGeom prst="rect">
              <a:avLst/>
            </a:prstGeom>
            <a:noFill/>
            <a:ln>
              <a:noFill/>
            </a:ln>
          </p:spPr>
        </p:pic>
        <p:sp>
          <p:nvSpPr>
            <p:cNvPr id="504" name="Google Shape;504;p30"/>
            <p:cNvSpPr txBox="1"/>
            <p:nvPr/>
          </p:nvSpPr>
          <p:spPr>
            <a:xfrm>
              <a:off x="6178213" y="4608793"/>
              <a:ext cx="1022700" cy="22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fr" sz="800" b="1">
                  <a:solidFill>
                    <a:schemeClr val="dk1"/>
                  </a:solidFill>
                  <a:latin typeface="Roboto Condensed"/>
                  <a:ea typeface="Roboto Condensed"/>
                  <a:cs typeface="Roboto Condensed"/>
                  <a:sym typeface="Roboto Condensed"/>
                </a:rPr>
                <a:t>SERVEUR WEB 2</a:t>
              </a:r>
              <a:endParaRPr sz="800"/>
            </a:p>
          </p:txBody>
        </p:sp>
      </p:grpSp>
      <p:grpSp>
        <p:nvGrpSpPr>
          <p:cNvPr id="505" name="Google Shape;505;p30"/>
          <p:cNvGrpSpPr/>
          <p:nvPr/>
        </p:nvGrpSpPr>
        <p:grpSpPr>
          <a:xfrm>
            <a:off x="5911810" y="2851743"/>
            <a:ext cx="1033528" cy="807072"/>
            <a:chOff x="5911810" y="2851743"/>
            <a:chExt cx="1033528" cy="807072"/>
          </a:xfrm>
        </p:grpSpPr>
        <p:sp>
          <p:nvSpPr>
            <p:cNvPr id="506" name="Google Shape;506;p30"/>
            <p:cNvSpPr/>
            <p:nvPr/>
          </p:nvSpPr>
          <p:spPr>
            <a:xfrm>
              <a:off x="5911810" y="2868765"/>
              <a:ext cx="921225" cy="790050"/>
            </a:xfrm>
            <a:custGeom>
              <a:avLst/>
              <a:gdLst/>
              <a:ahLst/>
              <a:cxnLst/>
              <a:rect l="l" t="t" r="r" b="b"/>
              <a:pathLst>
                <a:path w="36849" h="31602" extrusionOk="0">
                  <a:moveTo>
                    <a:pt x="14880" y="697"/>
                  </a:moveTo>
                  <a:cubicBezTo>
                    <a:pt x="9333" y="1159"/>
                    <a:pt x="4306" y="2604"/>
                    <a:pt x="2052" y="5551"/>
                  </a:cubicBezTo>
                  <a:cubicBezTo>
                    <a:pt x="-201" y="8498"/>
                    <a:pt x="-837" y="14103"/>
                    <a:pt x="1359" y="18379"/>
                  </a:cubicBezTo>
                  <a:cubicBezTo>
                    <a:pt x="3555" y="22655"/>
                    <a:pt x="11124" y="29588"/>
                    <a:pt x="15226" y="31206"/>
                  </a:cubicBezTo>
                  <a:cubicBezTo>
                    <a:pt x="19329" y="32824"/>
                    <a:pt x="22796" y="29011"/>
                    <a:pt x="25974" y="28086"/>
                  </a:cubicBezTo>
                  <a:cubicBezTo>
                    <a:pt x="29152" y="27162"/>
                    <a:pt x="32734" y="29877"/>
                    <a:pt x="34294" y="25659"/>
                  </a:cubicBezTo>
                  <a:cubicBezTo>
                    <a:pt x="35854" y="21441"/>
                    <a:pt x="38570" y="6938"/>
                    <a:pt x="35334" y="2778"/>
                  </a:cubicBezTo>
                  <a:cubicBezTo>
                    <a:pt x="32098" y="-1382"/>
                    <a:pt x="20427" y="235"/>
                    <a:pt x="14880" y="697"/>
                  </a:cubicBezTo>
                  <a:close/>
                </a:path>
              </a:pathLst>
            </a:custGeom>
            <a:solidFill>
              <a:srgbClr val="EFEFEF"/>
            </a:solidFill>
            <a:ln w="9525" cap="flat" cmpd="sng">
              <a:solidFill>
                <a:schemeClr val="dk2"/>
              </a:solidFill>
              <a:prstDash val="solid"/>
              <a:round/>
              <a:headEnd type="none" w="med" len="med"/>
              <a:tailEnd type="none" w="med" len="med"/>
            </a:ln>
          </p:spPr>
        </p:sp>
        <p:sp>
          <p:nvSpPr>
            <p:cNvPr id="507" name="Google Shape;507;p30"/>
            <p:cNvSpPr/>
            <p:nvPr/>
          </p:nvSpPr>
          <p:spPr>
            <a:xfrm>
              <a:off x="6000548" y="3169673"/>
              <a:ext cx="621275" cy="357275"/>
            </a:xfrm>
            <a:custGeom>
              <a:avLst/>
              <a:gdLst/>
              <a:ahLst/>
              <a:cxnLst/>
              <a:rect l="l" t="t" r="r" b="b"/>
              <a:pathLst>
                <a:path w="24851" h="14291" extrusionOk="0">
                  <a:moveTo>
                    <a:pt x="4743" y="2876"/>
                  </a:moveTo>
                  <a:cubicBezTo>
                    <a:pt x="3992" y="3396"/>
                    <a:pt x="-1151" y="4147"/>
                    <a:pt x="236" y="5996"/>
                  </a:cubicBezTo>
                  <a:cubicBezTo>
                    <a:pt x="1623" y="7845"/>
                    <a:pt x="9538" y="13046"/>
                    <a:pt x="13063" y="13970"/>
                  </a:cubicBezTo>
                  <a:cubicBezTo>
                    <a:pt x="16588" y="14895"/>
                    <a:pt x="19997" y="13739"/>
                    <a:pt x="21384" y="11543"/>
                  </a:cubicBezTo>
                  <a:cubicBezTo>
                    <a:pt x="22771" y="9347"/>
                    <a:pt x="20806" y="2587"/>
                    <a:pt x="21384" y="796"/>
                  </a:cubicBezTo>
                  <a:cubicBezTo>
                    <a:pt x="21962" y="-995"/>
                    <a:pt x="24273" y="796"/>
                    <a:pt x="24851" y="796"/>
                  </a:cubicBezTo>
                </a:path>
              </a:pathLst>
            </a:custGeom>
            <a:noFill/>
            <a:ln w="19050" cap="flat" cmpd="sng">
              <a:solidFill>
                <a:srgbClr val="CC0000"/>
              </a:solidFill>
              <a:prstDash val="solid"/>
              <a:round/>
              <a:headEnd type="none" w="med" len="med"/>
              <a:tailEnd type="none" w="med" len="med"/>
            </a:ln>
          </p:spPr>
        </p:sp>
        <p:pic>
          <p:nvPicPr>
            <p:cNvPr id="508" name="Google Shape;508;p30"/>
            <p:cNvPicPr preferRelativeResize="0"/>
            <p:nvPr/>
          </p:nvPicPr>
          <p:blipFill>
            <a:blip r:embed="rId4">
              <a:alphaModFix/>
            </a:blip>
            <a:stretch>
              <a:fillRect/>
            </a:stretch>
          </p:blipFill>
          <p:spPr>
            <a:xfrm>
              <a:off x="6034525" y="3027388"/>
              <a:ext cx="484451" cy="455375"/>
            </a:xfrm>
            <a:prstGeom prst="rect">
              <a:avLst/>
            </a:prstGeom>
            <a:noFill/>
            <a:ln>
              <a:noFill/>
            </a:ln>
          </p:spPr>
        </p:pic>
        <p:sp>
          <p:nvSpPr>
            <p:cNvPr id="509" name="Google Shape;509;p30"/>
            <p:cNvSpPr txBox="1"/>
            <p:nvPr/>
          </p:nvSpPr>
          <p:spPr>
            <a:xfrm>
              <a:off x="5922638" y="2851743"/>
              <a:ext cx="1022700" cy="22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fr" sz="800" b="1">
                  <a:solidFill>
                    <a:schemeClr val="dk1"/>
                  </a:solidFill>
                  <a:latin typeface="Roboto Condensed"/>
                  <a:ea typeface="Roboto Condensed"/>
                  <a:cs typeface="Roboto Condensed"/>
                  <a:sym typeface="Roboto Condensed"/>
                </a:rPr>
                <a:t>SERVEUR WEB 1</a:t>
              </a:r>
              <a:endParaRPr sz="800"/>
            </a:p>
          </p:txBody>
        </p:sp>
      </p:grpSp>
      <p:sp>
        <p:nvSpPr>
          <p:cNvPr id="510" name="Google Shape;510;p30"/>
          <p:cNvSpPr txBox="1"/>
          <p:nvPr/>
        </p:nvSpPr>
        <p:spPr>
          <a:xfrm>
            <a:off x="212650" y="1005400"/>
            <a:ext cx="5564400" cy="4013100"/>
          </a:xfrm>
          <a:prstGeom prst="rect">
            <a:avLst/>
          </a:prstGeom>
          <a:noFill/>
          <a:ln>
            <a:noFill/>
          </a:ln>
        </p:spPr>
        <p:txBody>
          <a:bodyPr spcFirstLastPara="1" wrap="square" lIns="91425" tIns="91425" rIns="91425" bIns="91425" anchor="t" anchorCtr="0">
            <a:noAutofit/>
          </a:bodyPr>
          <a:lstStyle/>
          <a:p>
            <a:pPr marL="457200" lvl="0" indent="-298450" algn="just" rtl="0">
              <a:spcBef>
                <a:spcPts val="0"/>
              </a:spcBef>
              <a:spcAft>
                <a:spcPts val="0"/>
              </a:spcAft>
              <a:buSzPts val="1100"/>
              <a:buFont typeface="Roboto Condensed"/>
              <a:buChar char="●"/>
            </a:pPr>
            <a:r>
              <a:rPr lang="fr" sz="1100" b="1">
                <a:latin typeface="Roboto Condensed"/>
                <a:ea typeface="Roboto Condensed"/>
                <a:cs typeface="Roboto Condensed"/>
                <a:sym typeface="Roboto Condensed"/>
              </a:rPr>
              <a:t>Internet</a:t>
            </a:r>
            <a:r>
              <a:rPr lang="fr" sz="1100">
                <a:latin typeface="Roboto Condensed"/>
                <a:ea typeface="Roboto Condensed"/>
                <a:cs typeface="Roboto Condensed"/>
                <a:sym typeface="Roboto Condensed"/>
              </a:rPr>
              <a:t> est le réseau des réseaux. C’est interconnexion de tous les réseaux mondiaux.</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Pour accéder à internet, les entreprises comme les particuliers doivent souscrire un abonnement auprès d’un </a:t>
            </a:r>
            <a:r>
              <a:rPr lang="fr" sz="1100" b="1">
                <a:latin typeface="Roboto Condensed"/>
                <a:ea typeface="Roboto Condensed"/>
                <a:cs typeface="Roboto Condensed"/>
                <a:sym typeface="Roboto Condensed"/>
              </a:rPr>
              <a:t>fournisseur d’accès internet</a:t>
            </a:r>
            <a:r>
              <a:rPr lang="fr" sz="1100">
                <a:latin typeface="Roboto Condensed"/>
                <a:ea typeface="Roboto Condensed"/>
                <a:cs typeface="Roboto Condensed"/>
                <a:sym typeface="Roboto Condensed"/>
              </a:rPr>
              <a:t> (FAI). Les principaux FAI français sont Bouygue, Free, Orange, SFR.</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Le FAI fournit un </a:t>
            </a:r>
            <a:r>
              <a:rPr lang="fr" sz="1100" b="1">
                <a:latin typeface="Roboto Condensed"/>
                <a:ea typeface="Roboto Condensed"/>
                <a:cs typeface="Roboto Condensed"/>
                <a:sym typeface="Roboto Condensed"/>
              </a:rPr>
              <a:t>routeur et un modem</a:t>
            </a:r>
            <a:r>
              <a:rPr lang="fr" sz="1100">
                <a:latin typeface="Roboto Condensed"/>
                <a:ea typeface="Roboto Condensed"/>
                <a:cs typeface="Roboto Condensed"/>
                <a:sym typeface="Roboto Condensed"/>
              </a:rPr>
              <a:t> permettant permettant de se connecter à internet via une ligne téléphone (ADSL), la fibre optique, le câble ou encore le satellite. Pour les particulier ce routeur/modem s’appelle une “</a:t>
            </a:r>
            <a:r>
              <a:rPr lang="fr" sz="1100" b="1">
                <a:latin typeface="Roboto Condensed"/>
                <a:ea typeface="Roboto Condensed"/>
                <a:cs typeface="Roboto Condensed"/>
                <a:sym typeface="Roboto Condensed"/>
              </a:rPr>
              <a:t>box</a:t>
            </a:r>
            <a:r>
              <a:rPr lang="fr" sz="1100">
                <a:latin typeface="Roboto Condensed"/>
                <a:ea typeface="Roboto Condensed"/>
                <a:cs typeface="Roboto Condensed"/>
                <a:sym typeface="Roboto Condensed"/>
              </a:rPr>
              <a:t>”. Elle contient aussi un switch et un point d’accès Wifi.</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Internet fournit de </a:t>
            </a:r>
            <a:r>
              <a:rPr lang="fr" sz="1100" b="1">
                <a:latin typeface="Roboto Condensed"/>
                <a:ea typeface="Roboto Condensed"/>
                <a:cs typeface="Roboto Condensed"/>
                <a:sym typeface="Roboto Condensed"/>
              </a:rPr>
              <a:t>nombreux services </a:t>
            </a:r>
            <a:r>
              <a:rPr lang="fr" sz="1100">
                <a:latin typeface="Roboto Condensed"/>
                <a:ea typeface="Roboto Condensed"/>
                <a:cs typeface="Roboto Condensed"/>
                <a:sym typeface="Roboto Condensed"/>
              </a:rPr>
              <a:t>tels que le web, le courrier électronique, la messagerie instantanée, les réseaux sociaux, le cloud, le streaming, etc.</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Chaque service utilise un ou plusieurs protocoles de communication qui permettent aux ordinateurs de communiquer entre eux en suivant des règles communes. Par exemple, le web utilise les protocoles “http” et “https”, le courrier électronique les protocoles “pop” et “smtp”.</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solidFill>
                  <a:schemeClr val="dk1"/>
                </a:solidFill>
                <a:latin typeface="Roboto Condensed"/>
                <a:ea typeface="Roboto Condensed"/>
                <a:cs typeface="Roboto Condensed"/>
                <a:sym typeface="Roboto Condensed"/>
              </a:rPr>
              <a:t>Sur internet, les données échangées sont dirigées grâce à des </a:t>
            </a:r>
            <a:r>
              <a:rPr lang="fr" sz="1100" b="1">
                <a:solidFill>
                  <a:schemeClr val="dk1"/>
                </a:solidFill>
                <a:latin typeface="Roboto Condensed"/>
                <a:ea typeface="Roboto Condensed"/>
                <a:cs typeface="Roboto Condensed"/>
                <a:sym typeface="Roboto Condensed"/>
              </a:rPr>
              <a:t>routeurs puissants</a:t>
            </a:r>
            <a:r>
              <a:rPr lang="fr" sz="1100">
                <a:solidFill>
                  <a:schemeClr val="dk1"/>
                </a:solidFill>
                <a:latin typeface="Roboto Condensed"/>
                <a:ea typeface="Roboto Condensed"/>
                <a:cs typeface="Roboto Condensed"/>
                <a:sym typeface="Roboto Condensed"/>
              </a:rPr>
              <a:t> qui relient les réseaux du monde entier.</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Sur internet comme sur tous les réseaux informatiques, les ordinateurs sont repérés par une </a:t>
            </a:r>
            <a:r>
              <a:rPr lang="fr" sz="1100" b="1">
                <a:latin typeface="Roboto Condensed"/>
                <a:ea typeface="Roboto Condensed"/>
                <a:cs typeface="Roboto Condensed"/>
                <a:sym typeface="Roboto Condensed"/>
              </a:rPr>
              <a:t>adresse IP.</a:t>
            </a:r>
            <a:endParaRPr sz="1100" b="1">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Les </a:t>
            </a:r>
            <a:r>
              <a:rPr lang="fr" sz="1100" b="1">
                <a:latin typeface="Roboto Condensed"/>
                <a:ea typeface="Roboto Condensed"/>
                <a:cs typeface="Roboto Condensed"/>
                <a:sym typeface="Roboto Condensed"/>
              </a:rPr>
              <a:t>serveurs DNS</a:t>
            </a:r>
            <a:r>
              <a:rPr lang="fr" sz="1100">
                <a:latin typeface="Roboto Condensed"/>
                <a:ea typeface="Roboto Condensed"/>
                <a:cs typeface="Roboto Condensed"/>
                <a:sym typeface="Roboto Condensed"/>
              </a:rPr>
              <a:t> (Domain Name System) sont des annuaires qui associe les noms de domaine des site web à leur adresse IP.</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Lorsqu’on saisit une </a:t>
            </a:r>
            <a:r>
              <a:rPr lang="fr" sz="1100" b="1">
                <a:latin typeface="Roboto Condensed"/>
                <a:ea typeface="Roboto Condensed"/>
                <a:cs typeface="Roboto Condensed"/>
                <a:sym typeface="Roboto Condensed"/>
              </a:rPr>
              <a:t>URL</a:t>
            </a:r>
            <a:r>
              <a:rPr lang="fr" sz="1100">
                <a:latin typeface="Roboto Condensed"/>
                <a:ea typeface="Roboto Condensed"/>
                <a:cs typeface="Roboto Condensed"/>
                <a:sym typeface="Roboto Condensed"/>
              </a:rPr>
              <a:t> (Uniform Ressource Locator = adresse web) dans un navigateur, l’ordinateur interroge le DNS qu’on lui a indiqué, le DNS renvoie l’adresse IP correspondant à l’URL et l’ordinateur peut alors se connecter au site web. </a:t>
            </a:r>
            <a:endParaRPr sz="1100">
              <a:latin typeface="Roboto Condensed"/>
              <a:ea typeface="Roboto Condensed"/>
              <a:cs typeface="Roboto Condensed"/>
              <a:sym typeface="Roboto Condensed"/>
            </a:endParaRPr>
          </a:p>
        </p:txBody>
      </p:sp>
      <p:pic>
        <p:nvPicPr>
          <p:cNvPr id="511" name="Google Shape;511;p30"/>
          <p:cNvPicPr preferRelativeResize="0"/>
          <p:nvPr/>
        </p:nvPicPr>
        <p:blipFill rotWithShape="1">
          <a:blip r:embed="rId11">
            <a:alphaModFix/>
          </a:blip>
          <a:srcRect r="12111" b="23424"/>
          <a:stretch/>
        </p:blipFill>
        <p:spPr>
          <a:xfrm>
            <a:off x="6568425" y="3114810"/>
            <a:ext cx="443676" cy="212615"/>
          </a:xfrm>
          <a:prstGeom prst="rect">
            <a:avLst/>
          </a:prstGeom>
          <a:noFill/>
          <a:ln>
            <a:noFill/>
          </a:ln>
        </p:spPr>
      </p:pic>
      <p:pic>
        <p:nvPicPr>
          <p:cNvPr id="512" name="Google Shape;512;p30"/>
          <p:cNvPicPr preferRelativeResize="0"/>
          <p:nvPr/>
        </p:nvPicPr>
        <p:blipFill rotWithShape="1">
          <a:blip r:embed="rId11">
            <a:alphaModFix/>
          </a:blip>
          <a:srcRect r="12111" b="23424"/>
          <a:stretch/>
        </p:blipFill>
        <p:spPr>
          <a:xfrm>
            <a:off x="6568425" y="3874835"/>
            <a:ext cx="443676" cy="21261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16"/>
        <p:cNvGrpSpPr/>
        <p:nvPr/>
      </p:nvGrpSpPr>
      <p:grpSpPr>
        <a:xfrm>
          <a:off x="0" y="0"/>
          <a:ext cx="0" cy="0"/>
          <a:chOff x="0" y="0"/>
          <a:chExt cx="0" cy="0"/>
        </a:xfrm>
      </p:grpSpPr>
      <p:graphicFrame>
        <p:nvGraphicFramePr>
          <p:cNvPr id="517" name="Google Shape;517;p31"/>
          <p:cNvGraphicFramePr/>
          <p:nvPr/>
        </p:nvGraphicFramePr>
        <p:xfrm>
          <a:off x="100500" y="106375"/>
          <a:ext cx="8955975" cy="727320"/>
        </p:xfrm>
        <a:graphic>
          <a:graphicData uri="http://schemas.openxmlformats.org/drawingml/2006/table">
            <a:tbl>
              <a:tblPr>
                <a:noFill/>
                <a:tableStyleId>{67B6C134-F9D6-4D13-8D0D-9975055580A5}</a:tableStyleId>
              </a:tblPr>
              <a:tblGrid>
                <a:gridCol w="1337025"/>
                <a:gridCol w="6342200"/>
                <a:gridCol w="1276750"/>
              </a:tblGrid>
              <a:tr h="249650">
                <a:tc rowSpan="2">
                  <a:txBody>
                    <a:bodyPr/>
                    <a:lstStyle/>
                    <a:p>
                      <a:pPr marL="0" lvl="0" indent="0" algn="ctr" rtl="0">
                        <a:spcBef>
                          <a:spcPts val="0"/>
                        </a:spcBef>
                        <a:spcAft>
                          <a:spcPts val="0"/>
                        </a:spcAft>
                        <a:buNone/>
                      </a:pPr>
                      <a:r>
                        <a:rPr lang="fr" sz="1500" b="1">
                          <a:latin typeface="Roboto Condensed"/>
                          <a:ea typeface="Roboto Condensed"/>
                          <a:cs typeface="Roboto Condensed"/>
                          <a:sym typeface="Roboto Condensed"/>
                        </a:rPr>
                        <a:t>Séquence S23</a:t>
                      </a:r>
                      <a:endParaRPr sz="1500" b="1">
                        <a:latin typeface="Roboto Condensed"/>
                        <a:ea typeface="Roboto Condensed"/>
                        <a:cs typeface="Roboto Condensed"/>
                        <a:sym typeface="Roboto Condensed"/>
                      </a:endParaRPr>
                    </a:p>
                    <a:p>
                      <a:pPr marL="0" lvl="0" indent="0" algn="ctr" rtl="0">
                        <a:spcBef>
                          <a:spcPts val="0"/>
                        </a:spcBef>
                        <a:spcAft>
                          <a:spcPts val="0"/>
                        </a:spcAft>
                        <a:buNone/>
                      </a:pPr>
                      <a:r>
                        <a:rPr lang="fr" sz="1300" i="1">
                          <a:latin typeface="Roboto Condensed"/>
                          <a:ea typeface="Roboto Condensed"/>
                          <a:cs typeface="Roboto Condensed"/>
                          <a:sym typeface="Roboto Condensed"/>
                        </a:rPr>
                        <a:t>Les réseaux informatiques</a:t>
                      </a:r>
                      <a:endParaRPr sz="1300" i="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fr" sz="1800" b="1">
                          <a:solidFill>
                            <a:schemeClr val="dk1"/>
                          </a:solidFill>
                          <a:latin typeface="Roboto Condensed"/>
                          <a:ea typeface="Roboto Condensed"/>
                          <a:cs typeface="Roboto Condensed"/>
                          <a:sym typeface="Roboto Condensed"/>
                        </a:rPr>
                        <a:t>Une proposition de bilan 2/2 - </a:t>
                      </a:r>
                      <a:r>
                        <a:rPr lang="fr" sz="1800" b="1">
                          <a:latin typeface="Roboto Condensed"/>
                          <a:ea typeface="Roboto Condensed"/>
                          <a:cs typeface="Roboto Condensed"/>
                          <a:sym typeface="Roboto Condensed"/>
                        </a:rPr>
                        <a:t>Activité N°3</a:t>
                      </a:r>
                      <a:endParaRPr sz="1800" b="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rowSpan="2">
                  <a:txBody>
                    <a:bodyPr/>
                    <a:lstStyle/>
                    <a:p>
                      <a:pPr marL="0" lvl="0" indent="0" algn="ctr" rtl="0">
                        <a:spcBef>
                          <a:spcPts val="0"/>
                        </a:spcBef>
                        <a:spcAft>
                          <a:spcPts val="0"/>
                        </a:spcAft>
                        <a:buNone/>
                      </a:pPr>
                      <a:r>
                        <a:rPr lang="fr" sz="2000" b="1">
                          <a:latin typeface="Roboto Condensed"/>
                          <a:ea typeface="Roboto Condensed"/>
                          <a:cs typeface="Roboto Condensed"/>
                          <a:sym typeface="Roboto Condensed"/>
                        </a:rPr>
                        <a:t>Cycle 4</a:t>
                      </a:r>
                      <a:endParaRPr sz="2000" b="1">
                        <a:latin typeface="Roboto Condensed"/>
                        <a:ea typeface="Roboto Condensed"/>
                        <a:cs typeface="Roboto Condensed"/>
                        <a:sym typeface="Roboto Condensed"/>
                      </a:endParaRPr>
                    </a:p>
                    <a:p>
                      <a:pPr marL="0" lvl="0" indent="0" algn="ctr" rtl="0">
                        <a:spcBef>
                          <a:spcPts val="0"/>
                        </a:spcBef>
                        <a:spcAft>
                          <a:spcPts val="0"/>
                        </a:spcAft>
                        <a:buNone/>
                      </a:pPr>
                      <a:r>
                        <a:rPr lang="fr" sz="2000" b="1">
                          <a:latin typeface="Roboto Condensed"/>
                          <a:ea typeface="Roboto Condensed"/>
                          <a:cs typeface="Roboto Condensed"/>
                          <a:sym typeface="Roboto Condensed"/>
                        </a:rPr>
                        <a:t>3ème</a:t>
                      </a:r>
                      <a:endParaRPr sz="2000" b="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r>
              <a:tr h="381000">
                <a:tc vMerge="1">
                  <a:txBody>
                    <a:bodyPr/>
                    <a:lstStyle/>
                    <a:p>
                      <a:endParaRPr lang="fr-FR"/>
                    </a:p>
                  </a:txBody>
                  <a:tcPr/>
                </a:tc>
                <a:tc>
                  <a:txBody>
                    <a:bodyPr/>
                    <a:lstStyle/>
                    <a:p>
                      <a:pPr marL="0" lvl="0" indent="0" algn="ctr" rtl="0">
                        <a:spcBef>
                          <a:spcPts val="0"/>
                        </a:spcBef>
                        <a:spcAft>
                          <a:spcPts val="0"/>
                        </a:spcAft>
                        <a:buNone/>
                      </a:pPr>
                      <a:r>
                        <a:rPr lang="fr" sz="1500">
                          <a:latin typeface="Roboto Condensed"/>
                          <a:ea typeface="Roboto Condensed"/>
                          <a:cs typeface="Roboto Condensed"/>
                          <a:sym typeface="Roboto Condensed"/>
                        </a:rPr>
                        <a:t>Comment communiquer avec internet (INTERconnecting NETwork)?</a:t>
                      </a:r>
                      <a:endParaRPr sz="1500">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vMerge="1">
                  <a:txBody>
                    <a:bodyPr/>
                    <a:lstStyle/>
                    <a:p>
                      <a:endParaRPr lang="fr-FR"/>
                    </a:p>
                  </a:txBody>
                  <a:tcPr/>
                </a:tc>
              </a:tr>
            </a:tbl>
          </a:graphicData>
        </a:graphic>
      </p:graphicFrame>
      <p:pic>
        <p:nvPicPr>
          <p:cNvPr id="518" name="Google Shape;518;p31"/>
          <p:cNvPicPr preferRelativeResize="0"/>
          <p:nvPr/>
        </p:nvPicPr>
        <p:blipFill>
          <a:blip r:embed="rId3">
            <a:alphaModFix amt="13000"/>
          </a:blip>
          <a:stretch>
            <a:fillRect/>
          </a:stretch>
        </p:blipFill>
        <p:spPr>
          <a:xfrm>
            <a:off x="100500" y="1005400"/>
            <a:ext cx="8955974" cy="4012975"/>
          </a:xfrm>
          <a:prstGeom prst="rect">
            <a:avLst/>
          </a:prstGeom>
          <a:noFill/>
          <a:ln w="9525" cap="flat" cmpd="sng">
            <a:solidFill>
              <a:schemeClr val="dk2"/>
            </a:solidFill>
            <a:prstDash val="solid"/>
            <a:round/>
            <a:headEnd type="none" w="sm" len="sm"/>
            <a:tailEnd type="none" w="sm" len="sm"/>
          </a:ln>
        </p:spPr>
      </p:pic>
      <p:sp>
        <p:nvSpPr>
          <p:cNvPr id="519" name="Google Shape;519;p31"/>
          <p:cNvSpPr/>
          <p:nvPr/>
        </p:nvSpPr>
        <p:spPr>
          <a:xfrm>
            <a:off x="5860250" y="1148438"/>
            <a:ext cx="3059400" cy="3726900"/>
          </a:xfrm>
          <a:prstGeom prst="roundRect">
            <a:avLst>
              <a:gd name="adj" fmla="val 6225"/>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1"/>
          <p:cNvSpPr/>
          <p:nvPr/>
        </p:nvSpPr>
        <p:spPr>
          <a:xfrm>
            <a:off x="7313350" y="2732675"/>
            <a:ext cx="1523556" cy="2086344"/>
          </a:xfrm>
          <a:prstGeom prst="cloud">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1"/>
          <p:cNvSpPr/>
          <p:nvPr/>
        </p:nvSpPr>
        <p:spPr>
          <a:xfrm>
            <a:off x="6977175" y="3919183"/>
            <a:ext cx="580700" cy="527250"/>
          </a:xfrm>
          <a:custGeom>
            <a:avLst/>
            <a:gdLst/>
            <a:ahLst/>
            <a:cxnLst/>
            <a:rect l="l" t="t" r="r" b="b"/>
            <a:pathLst>
              <a:path w="23228" h="21090" extrusionOk="0">
                <a:moveTo>
                  <a:pt x="0" y="3405"/>
                </a:moveTo>
                <a:cubicBezTo>
                  <a:pt x="925" y="3347"/>
                  <a:pt x="3698" y="3463"/>
                  <a:pt x="5547" y="3058"/>
                </a:cubicBezTo>
                <a:cubicBezTo>
                  <a:pt x="7396" y="2654"/>
                  <a:pt x="10311" y="-1971"/>
                  <a:pt x="11094" y="978"/>
                </a:cubicBezTo>
                <a:cubicBezTo>
                  <a:pt x="11877" y="3927"/>
                  <a:pt x="8223" y="18673"/>
                  <a:pt x="10245" y="20753"/>
                </a:cubicBezTo>
                <a:cubicBezTo>
                  <a:pt x="12267" y="22833"/>
                  <a:pt x="21064" y="14675"/>
                  <a:pt x="23228" y="13459"/>
                </a:cubicBezTo>
              </a:path>
            </a:pathLst>
          </a:custGeom>
          <a:noFill/>
          <a:ln w="28575" cap="flat" cmpd="sng">
            <a:solidFill>
              <a:srgbClr val="351C75"/>
            </a:solidFill>
            <a:prstDash val="solid"/>
            <a:round/>
            <a:headEnd type="none" w="med" len="med"/>
            <a:tailEnd type="none" w="med" len="med"/>
          </a:ln>
        </p:spPr>
      </p:sp>
      <p:sp>
        <p:nvSpPr>
          <p:cNvPr id="522" name="Google Shape;522;p31"/>
          <p:cNvSpPr/>
          <p:nvPr/>
        </p:nvSpPr>
        <p:spPr>
          <a:xfrm>
            <a:off x="7488282" y="2036825"/>
            <a:ext cx="971000" cy="892725"/>
          </a:xfrm>
          <a:custGeom>
            <a:avLst/>
            <a:gdLst/>
            <a:ahLst/>
            <a:cxnLst/>
            <a:rect l="l" t="t" r="r" b="b"/>
            <a:pathLst>
              <a:path w="38840" h="35709" extrusionOk="0">
                <a:moveTo>
                  <a:pt x="6251" y="0"/>
                </a:moveTo>
                <a:cubicBezTo>
                  <a:pt x="5211" y="1271"/>
                  <a:pt x="127" y="4622"/>
                  <a:pt x="11" y="7627"/>
                </a:cubicBezTo>
                <a:cubicBezTo>
                  <a:pt x="-104" y="10632"/>
                  <a:pt x="647" y="14908"/>
                  <a:pt x="5558" y="18028"/>
                </a:cubicBezTo>
                <a:cubicBezTo>
                  <a:pt x="10470" y="21148"/>
                  <a:pt x="23933" y="23401"/>
                  <a:pt x="29480" y="26348"/>
                </a:cubicBezTo>
                <a:cubicBezTo>
                  <a:pt x="35027" y="29295"/>
                  <a:pt x="37280" y="34149"/>
                  <a:pt x="38840" y="35709"/>
                </a:cubicBezTo>
              </a:path>
            </a:pathLst>
          </a:custGeom>
          <a:noFill/>
          <a:ln w="28575" cap="flat" cmpd="sng">
            <a:solidFill>
              <a:srgbClr val="351C75"/>
            </a:solidFill>
            <a:prstDash val="solid"/>
            <a:round/>
            <a:headEnd type="none" w="med" len="med"/>
            <a:tailEnd type="none" w="med" len="med"/>
          </a:ln>
        </p:spPr>
      </p:sp>
      <p:sp>
        <p:nvSpPr>
          <p:cNvPr id="523" name="Google Shape;523;p31"/>
          <p:cNvSpPr/>
          <p:nvPr/>
        </p:nvSpPr>
        <p:spPr>
          <a:xfrm>
            <a:off x="8191525" y="3752159"/>
            <a:ext cx="484434" cy="416826"/>
          </a:xfrm>
          <a:prstGeom prst="flowChartTerminator">
            <a:avLst/>
          </a:prstGeom>
          <a:solidFill>
            <a:srgbClr val="FFE599"/>
          </a:solidFill>
          <a:ln w="9525" cap="flat" cmpd="sng">
            <a:solidFill>
              <a:schemeClr val="dk2"/>
            </a:solidFill>
            <a:prstDash val="solid"/>
            <a:round/>
            <a:headEnd type="none" w="sm" len="sm"/>
            <a:tailEnd type="none" w="sm" len="sm"/>
          </a:ln>
        </p:spPr>
        <p:txBody>
          <a:bodyPr spcFirstLastPara="1" wrap="square" lIns="18000" tIns="18000" rIns="18000" bIns="18000" anchor="t" anchorCtr="0">
            <a:noAutofit/>
          </a:bodyPr>
          <a:lstStyle/>
          <a:p>
            <a:pPr marL="0" lvl="0" indent="0" algn="ctr" rtl="0">
              <a:spcBef>
                <a:spcPts val="0"/>
              </a:spcBef>
              <a:spcAft>
                <a:spcPts val="0"/>
              </a:spcAft>
              <a:buNone/>
            </a:pPr>
            <a:r>
              <a:rPr lang="fr" sz="600" b="1"/>
              <a:t>FAI 3</a:t>
            </a:r>
            <a:endParaRPr sz="600" b="1"/>
          </a:p>
        </p:txBody>
      </p:sp>
      <p:cxnSp>
        <p:nvCxnSpPr>
          <p:cNvPr id="524" name="Google Shape;524;p31"/>
          <p:cNvCxnSpPr>
            <a:stCxn id="525" idx="0"/>
            <a:endCxn id="526" idx="1"/>
          </p:cNvCxnSpPr>
          <p:nvPr/>
        </p:nvCxnSpPr>
        <p:spPr>
          <a:xfrm rot="10800000" flipH="1">
            <a:off x="7803475" y="3148825"/>
            <a:ext cx="439500" cy="158400"/>
          </a:xfrm>
          <a:prstGeom prst="straightConnector1">
            <a:avLst/>
          </a:prstGeom>
          <a:noFill/>
          <a:ln w="9525" cap="flat" cmpd="sng">
            <a:solidFill>
              <a:srgbClr val="000000"/>
            </a:solidFill>
            <a:prstDash val="dash"/>
            <a:round/>
            <a:headEnd type="none" w="med" len="med"/>
            <a:tailEnd type="none" w="med" len="med"/>
          </a:ln>
        </p:spPr>
      </p:cxnSp>
      <p:cxnSp>
        <p:nvCxnSpPr>
          <p:cNvPr id="527" name="Google Shape;527;p31"/>
          <p:cNvCxnSpPr>
            <a:stCxn id="525" idx="2"/>
            <a:endCxn id="528" idx="0"/>
          </p:cNvCxnSpPr>
          <p:nvPr/>
        </p:nvCxnSpPr>
        <p:spPr>
          <a:xfrm flipH="1">
            <a:off x="7768675" y="3762607"/>
            <a:ext cx="34800" cy="282000"/>
          </a:xfrm>
          <a:prstGeom prst="straightConnector1">
            <a:avLst/>
          </a:prstGeom>
          <a:noFill/>
          <a:ln w="9525" cap="flat" cmpd="sng">
            <a:solidFill>
              <a:srgbClr val="000000"/>
            </a:solidFill>
            <a:prstDash val="dash"/>
            <a:round/>
            <a:headEnd type="none" w="med" len="med"/>
            <a:tailEnd type="none" w="med" len="med"/>
          </a:ln>
        </p:spPr>
      </p:cxnSp>
      <p:cxnSp>
        <p:nvCxnSpPr>
          <p:cNvPr id="529" name="Google Shape;529;p31"/>
          <p:cNvCxnSpPr>
            <a:stCxn id="525" idx="3"/>
            <a:endCxn id="523" idx="0"/>
          </p:cNvCxnSpPr>
          <p:nvPr/>
        </p:nvCxnSpPr>
        <p:spPr>
          <a:xfrm>
            <a:off x="8018125" y="3534916"/>
            <a:ext cx="415500" cy="217200"/>
          </a:xfrm>
          <a:prstGeom prst="straightConnector1">
            <a:avLst/>
          </a:prstGeom>
          <a:noFill/>
          <a:ln w="9525" cap="flat" cmpd="sng">
            <a:solidFill>
              <a:srgbClr val="000000"/>
            </a:solidFill>
            <a:prstDash val="dash"/>
            <a:round/>
            <a:headEnd type="none" w="med" len="med"/>
            <a:tailEnd type="none" w="med" len="med"/>
          </a:ln>
        </p:spPr>
      </p:cxnSp>
      <p:cxnSp>
        <p:nvCxnSpPr>
          <p:cNvPr id="530" name="Google Shape;530;p31"/>
          <p:cNvCxnSpPr>
            <a:stCxn id="523" idx="0"/>
            <a:endCxn id="526" idx="2"/>
          </p:cNvCxnSpPr>
          <p:nvPr/>
        </p:nvCxnSpPr>
        <p:spPr>
          <a:xfrm rot="10800000" flipH="1">
            <a:off x="8433742" y="3376559"/>
            <a:ext cx="24000" cy="375600"/>
          </a:xfrm>
          <a:prstGeom prst="straightConnector1">
            <a:avLst/>
          </a:prstGeom>
          <a:noFill/>
          <a:ln w="9525" cap="flat" cmpd="sng">
            <a:solidFill>
              <a:srgbClr val="000000"/>
            </a:solidFill>
            <a:prstDash val="dash"/>
            <a:round/>
            <a:headEnd type="none" w="med" len="med"/>
            <a:tailEnd type="none" w="med" len="med"/>
          </a:ln>
        </p:spPr>
      </p:cxnSp>
      <p:cxnSp>
        <p:nvCxnSpPr>
          <p:cNvPr id="531" name="Google Shape;531;p31"/>
          <p:cNvCxnSpPr>
            <a:stCxn id="528" idx="3"/>
            <a:endCxn id="523" idx="1"/>
          </p:cNvCxnSpPr>
          <p:nvPr/>
        </p:nvCxnSpPr>
        <p:spPr>
          <a:xfrm rot="10800000" flipH="1">
            <a:off x="7983475" y="3960589"/>
            <a:ext cx="208200" cy="292500"/>
          </a:xfrm>
          <a:prstGeom prst="straightConnector1">
            <a:avLst/>
          </a:prstGeom>
          <a:noFill/>
          <a:ln w="9525" cap="flat" cmpd="sng">
            <a:solidFill>
              <a:srgbClr val="000000"/>
            </a:solidFill>
            <a:prstDash val="dash"/>
            <a:round/>
            <a:headEnd type="none" w="med" len="med"/>
            <a:tailEnd type="none" w="med" len="med"/>
          </a:ln>
        </p:spPr>
      </p:cxnSp>
      <p:cxnSp>
        <p:nvCxnSpPr>
          <p:cNvPr id="532" name="Google Shape;532;p31"/>
          <p:cNvCxnSpPr>
            <a:stCxn id="523" idx="1"/>
            <a:endCxn id="525" idx="2"/>
          </p:cNvCxnSpPr>
          <p:nvPr/>
        </p:nvCxnSpPr>
        <p:spPr>
          <a:xfrm rot="10800000">
            <a:off x="7803625" y="3762572"/>
            <a:ext cx="387900" cy="198000"/>
          </a:xfrm>
          <a:prstGeom prst="straightConnector1">
            <a:avLst/>
          </a:prstGeom>
          <a:noFill/>
          <a:ln w="9525" cap="flat" cmpd="sng">
            <a:solidFill>
              <a:srgbClr val="000000"/>
            </a:solidFill>
            <a:prstDash val="dash"/>
            <a:round/>
            <a:headEnd type="none" w="med" len="med"/>
            <a:tailEnd type="none" w="med" len="med"/>
          </a:ln>
        </p:spPr>
      </p:cxnSp>
      <p:cxnSp>
        <p:nvCxnSpPr>
          <p:cNvPr id="533" name="Google Shape;533;p31"/>
          <p:cNvCxnSpPr>
            <a:stCxn id="526" idx="1"/>
            <a:endCxn id="528" idx="0"/>
          </p:cNvCxnSpPr>
          <p:nvPr/>
        </p:nvCxnSpPr>
        <p:spPr>
          <a:xfrm flipH="1">
            <a:off x="7768775" y="3148750"/>
            <a:ext cx="474300" cy="895800"/>
          </a:xfrm>
          <a:prstGeom prst="straightConnector1">
            <a:avLst/>
          </a:prstGeom>
          <a:noFill/>
          <a:ln w="9525" cap="flat" cmpd="sng">
            <a:solidFill>
              <a:srgbClr val="000000"/>
            </a:solidFill>
            <a:prstDash val="dash"/>
            <a:round/>
            <a:headEnd type="none" w="med" len="med"/>
            <a:tailEnd type="none" w="med" len="med"/>
          </a:ln>
        </p:spPr>
      </p:cxnSp>
      <p:sp>
        <p:nvSpPr>
          <p:cNvPr id="534" name="Google Shape;534;p31"/>
          <p:cNvSpPr txBox="1"/>
          <p:nvPr/>
        </p:nvSpPr>
        <p:spPr>
          <a:xfrm>
            <a:off x="7796938" y="4116068"/>
            <a:ext cx="1022700" cy="22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000" b="1">
                <a:solidFill>
                  <a:schemeClr val="dk1"/>
                </a:solidFill>
                <a:latin typeface="Roboto Condensed"/>
                <a:ea typeface="Roboto Condensed"/>
                <a:cs typeface="Roboto Condensed"/>
                <a:sym typeface="Roboto Condensed"/>
              </a:rPr>
              <a:t>INTERNET</a:t>
            </a:r>
            <a:endParaRPr/>
          </a:p>
        </p:txBody>
      </p:sp>
      <p:sp>
        <p:nvSpPr>
          <p:cNvPr id="535" name="Google Shape;535;p31"/>
          <p:cNvSpPr/>
          <p:nvPr/>
        </p:nvSpPr>
        <p:spPr>
          <a:xfrm>
            <a:off x="6968500" y="3232900"/>
            <a:ext cx="635725" cy="416300"/>
          </a:xfrm>
          <a:custGeom>
            <a:avLst/>
            <a:gdLst/>
            <a:ahLst/>
            <a:cxnLst/>
            <a:rect l="l" t="t" r="r" b="b"/>
            <a:pathLst>
              <a:path w="25429" h="16652" extrusionOk="0">
                <a:moveTo>
                  <a:pt x="0" y="0"/>
                </a:moveTo>
                <a:cubicBezTo>
                  <a:pt x="1329" y="462"/>
                  <a:pt x="6818" y="521"/>
                  <a:pt x="7974" y="2774"/>
                </a:cubicBezTo>
                <a:cubicBezTo>
                  <a:pt x="9130" y="5028"/>
                  <a:pt x="6356" y="11210"/>
                  <a:pt x="6934" y="13521"/>
                </a:cubicBezTo>
                <a:cubicBezTo>
                  <a:pt x="7512" y="15832"/>
                  <a:pt x="8359" y="16763"/>
                  <a:pt x="11441" y="16641"/>
                </a:cubicBezTo>
                <a:cubicBezTo>
                  <a:pt x="14524" y="16519"/>
                  <a:pt x="23098" y="13432"/>
                  <a:pt x="25429" y="12790"/>
                </a:cubicBezTo>
              </a:path>
            </a:pathLst>
          </a:custGeom>
          <a:noFill/>
          <a:ln w="28575" cap="flat" cmpd="sng">
            <a:solidFill>
              <a:srgbClr val="351C75"/>
            </a:solidFill>
            <a:prstDash val="solid"/>
            <a:round/>
            <a:headEnd type="none" w="med" len="med"/>
            <a:tailEnd type="none" w="med" len="med"/>
          </a:ln>
        </p:spPr>
      </p:sp>
      <p:sp>
        <p:nvSpPr>
          <p:cNvPr id="525" name="Google Shape;525;p31"/>
          <p:cNvSpPr/>
          <p:nvPr/>
        </p:nvSpPr>
        <p:spPr>
          <a:xfrm>
            <a:off x="7588825" y="3307225"/>
            <a:ext cx="429300" cy="455382"/>
          </a:xfrm>
          <a:prstGeom prst="flowChartTerminator">
            <a:avLst/>
          </a:prstGeom>
          <a:solidFill>
            <a:srgbClr val="FF9900"/>
          </a:solidFill>
          <a:ln w="9525" cap="flat" cmpd="sng">
            <a:solidFill>
              <a:schemeClr val="dk2"/>
            </a:solidFill>
            <a:prstDash val="solid"/>
            <a:round/>
            <a:headEnd type="none" w="sm" len="sm"/>
            <a:tailEnd type="none" w="sm" len="sm"/>
          </a:ln>
        </p:spPr>
        <p:txBody>
          <a:bodyPr spcFirstLastPara="1" wrap="square" lIns="18000" tIns="18000" rIns="18000" bIns="18000" anchor="t" anchorCtr="0">
            <a:noAutofit/>
          </a:bodyPr>
          <a:lstStyle/>
          <a:p>
            <a:pPr marL="0" lvl="0" indent="0" algn="ctr" rtl="0">
              <a:spcBef>
                <a:spcPts val="0"/>
              </a:spcBef>
              <a:spcAft>
                <a:spcPts val="0"/>
              </a:spcAft>
              <a:buNone/>
            </a:pPr>
            <a:r>
              <a:rPr lang="fr" sz="600" b="1"/>
              <a:t>FAI 1</a:t>
            </a:r>
            <a:endParaRPr sz="600" b="1"/>
          </a:p>
        </p:txBody>
      </p:sp>
      <p:sp>
        <p:nvSpPr>
          <p:cNvPr id="526" name="Google Shape;526;p31"/>
          <p:cNvSpPr/>
          <p:nvPr/>
        </p:nvSpPr>
        <p:spPr>
          <a:xfrm>
            <a:off x="8243075" y="2921059"/>
            <a:ext cx="429300" cy="455382"/>
          </a:xfrm>
          <a:prstGeom prst="flowChartTerminator">
            <a:avLst/>
          </a:prstGeom>
          <a:solidFill>
            <a:srgbClr val="FF0000"/>
          </a:solidFill>
          <a:ln w="9525" cap="flat" cmpd="sng">
            <a:solidFill>
              <a:schemeClr val="dk2"/>
            </a:solidFill>
            <a:prstDash val="solid"/>
            <a:round/>
            <a:headEnd type="none" w="sm" len="sm"/>
            <a:tailEnd type="none" w="sm" len="sm"/>
          </a:ln>
        </p:spPr>
        <p:txBody>
          <a:bodyPr spcFirstLastPara="1" wrap="square" lIns="18000" tIns="18000" rIns="18000" bIns="18000" anchor="t" anchorCtr="0">
            <a:noAutofit/>
          </a:bodyPr>
          <a:lstStyle/>
          <a:p>
            <a:pPr marL="0" lvl="0" indent="0" algn="ctr" rtl="0">
              <a:spcBef>
                <a:spcPts val="0"/>
              </a:spcBef>
              <a:spcAft>
                <a:spcPts val="0"/>
              </a:spcAft>
              <a:buNone/>
            </a:pPr>
            <a:r>
              <a:rPr lang="fr" sz="600" b="1"/>
              <a:t>FAI 2</a:t>
            </a:r>
            <a:endParaRPr sz="600" b="1"/>
          </a:p>
        </p:txBody>
      </p:sp>
      <p:sp>
        <p:nvSpPr>
          <p:cNvPr id="528" name="Google Shape;528;p31"/>
          <p:cNvSpPr/>
          <p:nvPr/>
        </p:nvSpPr>
        <p:spPr>
          <a:xfrm>
            <a:off x="7554175" y="4044676"/>
            <a:ext cx="429300" cy="416826"/>
          </a:xfrm>
          <a:prstGeom prst="flowChartTerminator">
            <a:avLst/>
          </a:prstGeom>
          <a:solidFill>
            <a:srgbClr val="93C47D"/>
          </a:solidFill>
          <a:ln w="9525" cap="flat" cmpd="sng">
            <a:solidFill>
              <a:schemeClr val="dk2"/>
            </a:solidFill>
            <a:prstDash val="solid"/>
            <a:round/>
            <a:headEnd type="none" w="sm" len="sm"/>
            <a:tailEnd type="none" w="sm" len="sm"/>
          </a:ln>
        </p:spPr>
        <p:txBody>
          <a:bodyPr spcFirstLastPara="1" wrap="square" lIns="18000" tIns="18000" rIns="18000" bIns="18000" anchor="t" anchorCtr="0">
            <a:noAutofit/>
          </a:bodyPr>
          <a:lstStyle/>
          <a:p>
            <a:pPr marL="0" lvl="0" indent="0" algn="ctr" rtl="0">
              <a:spcBef>
                <a:spcPts val="0"/>
              </a:spcBef>
              <a:spcAft>
                <a:spcPts val="0"/>
              </a:spcAft>
              <a:buNone/>
            </a:pPr>
            <a:r>
              <a:rPr lang="fr" sz="600" b="1"/>
              <a:t>FAI 4</a:t>
            </a:r>
            <a:endParaRPr sz="600" b="1"/>
          </a:p>
        </p:txBody>
      </p:sp>
      <p:grpSp>
        <p:nvGrpSpPr>
          <p:cNvPr id="536" name="Google Shape;536;p31"/>
          <p:cNvGrpSpPr/>
          <p:nvPr/>
        </p:nvGrpSpPr>
        <p:grpSpPr>
          <a:xfrm>
            <a:off x="7664637" y="3140944"/>
            <a:ext cx="902553" cy="1298949"/>
            <a:chOff x="7664637" y="3140944"/>
            <a:chExt cx="902553" cy="1298949"/>
          </a:xfrm>
        </p:grpSpPr>
        <p:grpSp>
          <p:nvGrpSpPr>
            <p:cNvPr id="537" name="Google Shape;537;p31"/>
            <p:cNvGrpSpPr/>
            <p:nvPr/>
          </p:nvGrpSpPr>
          <p:grpSpPr>
            <a:xfrm>
              <a:off x="8312300" y="3917807"/>
              <a:ext cx="242878" cy="228299"/>
              <a:chOff x="4267137" y="3661707"/>
              <a:chExt cx="242878" cy="228299"/>
            </a:xfrm>
          </p:grpSpPr>
          <p:pic>
            <p:nvPicPr>
              <p:cNvPr id="538" name="Google Shape;538;p31"/>
              <p:cNvPicPr preferRelativeResize="0"/>
              <p:nvPr/>
            </p:nvPicPr>
            <p:blipFill>
              <a:blip r:embed="rId4">
                <a:alphaModFix/>
              </a:blip>
              <a:stretch>
                <a:fillRect/>
              </a:stretch>
            </p:blipFill>
            <p:spPr>
              <a:xfrm>
                <a:off x="4267137" y="3661707"/>
                <a:ext cx="242878" cy="228299"/>
              </a:xfrm>
              <a:prstGeom prst="rect">
                <a:avLst/>
              </a:prstGeom>
              <a:noFill/>
              <a:ln>
                <a:noFill/>
              </a:ln>
            </p:spPr>
          </p:pic>
          <p:sp>
            <p:nvSpPr>
              <p:cNvPr id="539" name="Google Shape;539;p31"/>
              <p:cNvSpPr txBox="1"/>
              <p:nvPr/>
            </p:nvSpPr>
            <p:spPr>
              <a:xfrm>
                <a:off x="4284625" y="3722700"/>
                <a:ext cx="207900" cy="156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r" sz="600" b="1"/>
                  <a:t>DNS</a:t>
                </a:r>
                <a:endParaRPr sz="600" b="1"/>
              </a:p>
            </p:txBody>
          </p:sp>
        </p:grpSp>
        <p:grpSp>
          <p:nvGrpSpPr>
            <p:cNvPr id="540" name="Google Shape;540;p31"/>
            <p:cNvGrpSpPr/>
            <p:nvPr/>
          </p:nvGrpSpPr>
          <p:grpSpPr>
            <a:xfrm>
              <a:off x="8324312" y="3140944"/>
              <a:ext cx="242878" cy="228299"/>
              <a:chOff x="4267137" y="3661707"/>
              <a:chExt cx="242878" cy="228299"/>
            </a:xfrm>
          </p:grpSpPr>
          <p:pic>
            <p:nvPicPr>
              <p:cNvPr id="541" name="Google Shape;541;p31"/>
              <p:cNvPicPr preferRelativeResize="0"/>
              <p:nvPr/>
            </p:nvPicPr>
            <p:blipFill>
              <a:blip r:embed="rId4">
                <a:alphaModFix/>
              </a:blip>
              <a:stretch>
                <a:fillRect/>
              </a:stretch>
            </p:blipFill>
            <p:spPr>
              <a:xfrm>
                <a:off x="4267137" y="3661707"/>
                <a:ext cx="242878" cy="228299"/>
              </a:xfrm>
              <a:prstGeom prst="rect">
                <a:avLst/>
              </a:prstGeom>
              <a:noFill/>
              <a:ln>
                <a:noFill/>
              </a:ln>
            </p:spPr>
          </p:pic>
          <p:sp>
            <p:nvSpPr>
              <p:cNvPr id="542" name="Google Shape;542;p31"/>
              <p:cNvSpPr txBox="1"/>
              <p:nvPr/>
            </p:nvSpPr>
            <p:spPr>
              <a:xfrm>
                <a:off x="4284625" y="3722700"/>
                <a:ext cx="207900" cy="156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r" sz="600" b="1"/>
                  <a:t>DNS</a:t>
                </a:r>
                <a:endParaRPr sz="600" b="1"/>
              </a:p>
            </p:txBody>
          </p:sp>
        </p:grpSp>
        <p:grpSp>
          <p:nvGrpSpPr>
            <p:cNvPr id="543" name="Google Shape;543;p31"/>
            <p:cNvGrpSpPr/>
            <p:nvPr/>
          </p:nvGrpSpPr>
          <p:grpSpPr>
            <a:xfrm>
              <a:off x="7664637" y="4211594"/>
              <a:ext cx="242878" cy="228299"/>
              <a:chOff x="4267137" y="3661707"/>
              <a:chExt cx="242878" cy="228299"/>
            </a:xfrm>
          </p:grpSpPr>
          <p:pic>
            <p:nvPicPr>
              <p:cNvPr id="544" name="Google Shape;544;p31"/>
              <p:cNvPicPr preferRelativeResize="0"/>
              <p:nvPr/>
            </p:nvPicPr>
            <p:blipFill>
              <a:blip r:embed="rId4">
                <a:alphaModFix/>
              </a:blip>
              <a:stretch>
                <a:fillRect/>
              </a:stretch>
            </p:blipFill>
            <p:spPr>
              <a:xfrm>
                <a:off x="4267137" y="3661707"/>
                <a:ext cx="242878" cy="228299"/>
              </a:xfrm>
              <a:prstGeom prst="rect">
                <a:avLst/>
              </a:prstGeom>
              <a:noFill/>
              <a:ln>
                <a:noFill/>
              </a:ln>
            </p:spPr>
          </p:pic>
          <p:sp>
            <p:nvSpPr>
              <p:cNvPr id="545" name="Google Shape;545;p31"/>
              <p:cNvSpPr txBox="1"/>
              <p:nvPr/>
            </p:nvSpPr>
            <p:spPr>
              <a:xfrm>
                <a:off x="4284625" y="3722700"/>
                <a:ext cx="207900" cy="156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r" sz="600" b="1"/>
                  <a:t>DNS</a:t>
                </a:r>
                <a:endParaRPr sz="600" b="1"/>
              </a:p>
            </p:txBody>
          </p:sp>
        </p:grpSp>
        <p:grpSp>
          <p:nvGrpSpPr>
            <p:cNvPr id="546" name="Google Shape;546;p31"/>
            <p:cNvGrpSpPr/>
            <p:nvPr/>
          </p:nvGrpSpPr>
          <p:grpSpPr>
            <a:xfrm>
              <a:off x="7682037" y="3493307"/>
              <a:ext cx="242878" cy="228299"/>
              <a:chOff x="4267137" y="3661707"/>
              <a:chExt cx="242878" cy="228299"/>
            </a:xfrm>
          </p:grpSpPr>
          <p:pic>
            <p:nvPicPr>
              <p:cNvPr id="547" name="Google Shape;547;p31"/>
              <p:cNvPicPr preferRelativeResize="0"/>
              <p:nvPr/>
            </p:nvPicPr>
            <p:blipFill>
              <a:blip r:embed="rId4">
                <a:alphaModFix/>
              </a:blip>
              <a:stretch>
                <a:fillRect/>
              </a:stretch>
            </p:blipFill>
            <p:spPr>
              <a:xfrm>
                <a:off x="4267137" y="3661707"/>
                <a:ext cx="242878" cy="228299"/>
              </a:xfrm>
              <a:prstGeom prst="rect">
                <a:avLst/>
              </a:prstGeom>
              <a:noFill/>
              <a:ln>
                <a:noFill/>
              </a:ln>
            </p:spPr>
          </p:pic>
          <p:sp>
            <p:nvSpPr>
              <p:cNvPr id="548" name="Google Shape;548;p31"/>
              <p:cNvSpPr txBox="1"/>
              <p:nvPr/>
            </p:nvSpPr>
            <p:spPr>
              <a:xfrm>
                <a:off x="4284625" y="3722700"/>
                <a:ext cx="207900" cy="156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r" sz="600" b="1"/>
                  <a:t>DNS</a:t>
                </a:r>
                <a:endParaRPr sz="600" b="1"/>
              </a:p>
            </p:txBody>
          </p:sp>
        </p:grpSp>
      </p:grpSp>
      <p:grpSp>
        <p:nvGrpSpPr>
          <p:cNvPr id="549" name="Google Shape;549;p31"/>
          <p:cNvGrpSpPr/>
          <p:nvPr/>
        </p:nvGrpSpPr>
        <p:grpSpPr>
          <a:xfrm>
            <a:off x="5989402" y="1258300"/>
            <a:ext cx="1022695" cy="1503793"/>
            <a:chOff x="6027685" y="1330222"/>
            <a:chExt cx="1442650" cy="1864361"/>
          </a:xfrm>
        </p:grpSpPr>
        <p:grpSp>
          <p:nvGrpSpPr>
            <p:cNvPr id="550" name="Google Shape;550;p31"/>
            <p:cNvGrpSpPr/>
            <p:nvPr/>
          </p:nvGrpSpPr>
          <p:grpSpPr>
            <a:xfrm>
              <a:off x="6027685" y="1330222"/>
              <a:ext cx="1442650" cy="1864361"/>
              <a:chOff x="6027685" y="1330222"/>
              <a:chExt cx="1442650" cy="1864361"/>
            </a:xfrm>
          </p:grpSpPr>
          <p:sp>
            <p:nvSpPr>
              <p:cNvPr id="551" name="Google Shape;551;p31"/>
              <p:cNvSpPr/>
              <p:nvPr/>
            </p:nvSpPr>
            <p:spPr>
              <a:xfrm>
                <a:off x="6027685" y="1376358"/>
                <a:ext cx="1442650" cy="1818225"/>
              </a:xfrm>
              <a:custGeom>
                <a:avLst/>
                <a:gdLst/>
                <a:ahLst/>
                <a:cxnLst/>
                <a:rect l="l" t="t" r="r" b="b"/>
                <a:pathLst>
                  <a:path w="57706" h="72729" extrusionOk="0">
                    <a:moveTo>
                      <a:pt x="16860" y="702"/>
                    </a:moveTo>
                    <a:cubicBezTo>
                      <a:pt x="10620" y="3187"/>
                      <a:pt x="6171" y="8157"/>
                      <a:pt x="3686" y="19424"/>
                    </a:cubicBezTo>
                    <a:cubicBezTo>
                      <a:pt x="1201" y="30692"/>
                      <a:pt x="-2208" y="59987"/>
                      <a:pt x="1952" y="68307"/>
                    </a:cubicBezTo>
                    <a:cubicBezTo>
                      <a:pt x="6112" y="76628"/>
                      <a:pt x="19691" y="69058"/>
                      <a:pt x="28647" y="69347"/>
                    </a:cubicBezTo>
                    <a:cubicBezTo>
                      <a:pt x="37603" y="69636"/>
                      <a:pt x="51240" y="76339"/>
                      <a:pt x="55689" y="70041"/>
                    </a:cubicBezTo>
                    <a:cubicBezTo>
                      <a:pt x="60138" y="63743"/>
                      <a:pt x="55921" y="41612"/>
                      <a:pt x="55343" y="31558"/>
                    </a:cubicBezTo>
                    <a:cubicBezTo>
                      <a:pt x="54765" y="21504"/>
                      <a:pt x="54591" y="14223"/>
                      <a:pt x="52222" y="9716"/>
                    </a:cubicBezTo>
                    <a:cubicBezTo>
                      <a:pt x="49853" y="5209"/>
                      <a:pt x="47022" y="6018"/>
                      <a:pt x="41128" y="4516"/>
                    </a:cubicBezTo>
                    <a:cubicBezTo>
                      <a:pt x="35234" y="3014"/>
                      <a:pt x="23100" y="-1783"/>
                      <a:pt x="16860" y="702"/>
                    </a:cubicBezTo>
                    <a:close/>
                  </a:path>
                </a:pathLst>
              </a:custGeom>
              <a:solidFill>
                <a:srgbClr val="F3F3F3"/>
              </a:solidFill>
              <a:ln w="9525" cap="flat" cmpd="sng">
                <a:solidFill>
                  <a:schemeClr val="dk2"/>
                </a:solidFill>
                <a:prstDash val="solid"/>
                <a:round/>
                <a:headEnd type="none" w="med" len="med"/>
                <a:tailEnd type="none" w="med" len="med"/>
              </a:ln>
            </p:spPr>
          </p:sp>
          <p:grpSp>
            <p:nvGrpSpPr>
              <p:cNvPr id="552" name="Google Shape;552;p31"/>
              <p:cNvGrpSpPr/>
              <p:nvPr/>
            </p:nvGrpSpPr>
            <p:grpSpPr>
              <a:xfrm>
                <a:off x="6186495" y="1595187"/>
                <a:ext cx="1125028" cy="1484555"/>
                <a:chOff x="5999740" y="1243775"/>
                <a:chExt cx="2815385" cy="3241387"/>
              </a:xfrm>
            </p:grpSpPr>
            <p:pic>
              <p:nvPicPr>
                <p:cNvPr id="553" name="Google Shape;553;p31"/>
                <p:cNvPicPr preferRelativeResize="0"/>
                <p:nvPr/>
              </p:nvPicPr>
              <p:blipFill>
                <a:blip r:embed="rId5">
                  <a:alphaModFix/>
                </a:blip>
                <a:stretch>
                  <a:fillRect/>
                </a:stretch>
              </p:blipFill>
              <p:spPr>
                <a:xfrm>
                  <a:off x="6206075" y="1811475"/>
                  <a:ext cx="912924" cy="684700"/>
                </a:xfrm>
                <a:prstGeom prst="rect">
                  <a:avLst/>
                </a:prstGeom>
                <a:noFill/>
                <a:ln>
                  <a:noFill/>
                </a:ln>
              </p:spPr>
            </p:pic>
            <p:pic>
              <p:nvPicPr>
                <p:cNvPr id="554" name="Google Shape;554;p31"/>
                <p:cNvPicPr preferRelativeResize="0"/>
                <p:nvPr/>
              </p:nvPicPr>
              <p:blipFill>
                <a:blip r:embed="rId5">
                  <a:alphaModFix/>
                </a:blip>
                <a:stretch>
                  <a:fillRect/>
                </a:stretch>
              </p:blipFill>
              <p:spPr>
                <a:xfrm>
                  <a:off x="6989275" y="1243775"/>
                  <a:ext cx="912924" cy="684700"/>
                </a:xfrm>
                <a:prstGeom prst="rect">
                  <a:avLst/>
                </a:prstGeom>
                <a:noFill/>
                <a:ln>
                  <a:noFill/>
                </a:ln>
              </p:spPr>
            </p:pic>
            <p:pic>
              <p:nvPicPr>
                <p:cNvPr id="555" name="Google Shape;555;p31"/>
                <p:cNvPicPr preferRelativeResize="0"/>
                <p:nvPr/>
              </p:nvPicPr>
              <p:blipFill>
                <a:blip r:embed="rId6">
                  <a:alphaModFix/>
                </a:blip>
                <a:stretch>
                  <a:fillRect/>
                </a:stretch>
              </p:blipFill>
              <p:spPr>
                <a:xfrm>
                  <a:off x="6574025" y="2695027"/>
                  <a:ext cx="1163275" cy="581650"/>
                </a:xfrm>
                <a:prstGeom prst="rect">
                  <a:avLst/>
                </a:prstGeom>
                <a:noFill/>
                <a:ln>
                  <a:noFill/>
                </a:ln>
              </p:spPr>
            </p:pic>
            <p:pic>
              <p:nvPicPr>
                <p:cNvPr id="556" name="Google Shape;556;p31"/>
                <p:cNvPicPr preferRelativeResize="0"/>
                <p:nvPr/>
              </p:nvPicPr>
              <p:blipFill>
                <a:blip r:embed="rId7">
                  <a:alphaModFix/>
                </a:blip>
                <a:stretch>
                  <a:fillRect/>
                </a:stretch>
              </p:blipFill>
              <p:spPr>
                <a:xfrm>
                  <a:off x="7158600" y="3910389"/>
                  <a:ext cx="574274" cy="425927"/>
                </a:xfrm>
                <a:prstGeom prst="rect">
                  <a:avLst/>
                </a:prstGeom>
                <a:noFill/>
                <a:ln>
                  <a:noFill/>
                </a:ln>
              </p:spPr>
            </p:pic>
            <p:pic>
              <p:nvPicPr>
                <p:cNvPr id="557" name="Google Shape;557;p31"/>
                <p:cNvPicPr preferRelativeResize="0"/>
                <p:nvPr/>
              </p:nvPicPr>
              <p:blipFill>
                <a:blip r:embed="rId8">
                  <a:alphaModFix/>
                </a:blip>
                <a:stretch>
                  <a:fillRect/>
                </a:stretch>
              </p:blipFill>
              <p:spPr>
                <a:xfrm flipH="1">
                  <a:off x="8207914" y="3761563"/>
                  <a:ext cx="574285" cy="723600"/>
                </a:xfrm>
                <a:prstGeom prst="rect">
                  <a:avLst/>
                </a:prstGeom>
                <a:noFill/>
                <a:ln>
                  <a:noFill/>
                </a:ln>
              </p:spPr>
            </p:pic>
            <p:pic>
              <p:nvPicPr>
                <p:cNvPr id="558" name="Google Shape;558;p31"/>
                <p:cNvPicPr preferRelativeResize="0"/>
                <p:nvPr/>
              </p:nvPicPr>
              <p:blipFill>
                <a:blip r:embed="rId5">
                  <a:alphaModFix/>
                </a:blip>
                <a:stretch>
                  <a:fillRect/>
                </a:stretch>
              </p:blipFill>
              <p:spPr>
                <a:xfrm>
                  <a:off x="7902200" y="1634525"/>
                  <a:ext cx="912924" cy="684700"/>
                </a:xfrm>
                <a:prstGeom prst="rect">
                  <a:avLst/>
                </a:prstGeom>
                <a:noFill/>
                <a:ln>
                  <a:noFill/>
                </a:ln>
              </p:spPr>
            </p:pic>
            <p:pic>
              <p:nvPicPr>
                <p:cNvPr id="559" name="Google Shape;559;p31"/>
                <p:cNvPicPr preferRelativeResize="0"/>
                <p:nvPr/>
              </p:nvPicPr>
              <p:blipFill>
                <a:blip r:embed="rId8">
                  <a:alphaModFix/>
                </a:blip>
                <a:stretch>
                  <a:fillRect/>
                </a:stretch>
              </p:blipFill>
              <p:spPr>
                <a:xfrm flipH="1">
                  <a:off x="5999740" y="3761563"/>
                  <a:ext cx="574286" cy="723600"/>
                </a:xfrm>
                <a:prstGeom prst="rect">
                  <a:avLst/>
                </a:prstGeom>
                <a:noFill/>
                <a:ln>
                  <a:noFill/>
                </a:ln>
              </p:spPr>
            </p:pic>
            <p:pic>
              <p:nvPicPr>
                <p:cNvPr id="560" name="Google Shape;560;p31"/>
                <p:cNvPicPr preferRelativeResize="0"/>
                <p:nvPr/>
              </p:nvPicPr>
              <p:blipFill>
                <a:blip r:embed="rId9">
                  <a:alphaModFix/>
                </a:blip>
                <a:stretch>
                  <a:fillRect/>
                </a:stretch>
              </p:blipFill>
              <p:spPr>
                <a:xfrm>
                  <a:off x="8059047" y="2634851"/>
                  <a:ext cx="756075" cy="630675"/>
                </a:xfrm>
                <a:prstGeom prst="rect">
                  <a:avLst/>
                </a:prstGeom>
                <a:noFill/>
                <a:ln>
                  <a:noFill/>
                </a:ln>
              </p:spPr>
            </p:pic>
            <p:sp>
              <p:nvSpPr>
                <p:cNvPr id="561" name="Google Shape;561;p31"/>
                <p:cNvSpPr/>
                <p:nvPr/>
              </p:nvSpPr>
              <p:spPr>
                <a:xfrm>
                  <a:off x="6074690" y="2097475"/>
                  <a:ext cx="547125" cy="910075"/>
                </a:xfrm>
                <a:custGeom>
                  <a:avLst/>
                  <a:gdLst/>
                  <a:ahLst/>
                  <a:cxnLst/>
                  <a:rect l="l" t="t" r="r" b="b"/>
                  <a:pathLst>
                    <a:path w="21885" h="36403" extrusionOk="0">
                      <a:moveTo>
                        <a:pt x="8710" y="0"/>
                      </a:moveTo>
                      <a:cubicBezTo>
                        <a:pt x="7439" y="1214"/>
                        <a:pt x="2239" y="4219"/>
                        <a:pt x="1083" y="7281"/>
                      </a:cubicBezTo>
                      <a:cubicBezTo>
                        <a:pt x="-72" y="10344"/>
                        <a:pt x="-881" y="14735"/>
                        <a:pt x="1777" y="18375"/>
                      </a:cubicBezTo>
                      <a:cubicBezTo>
                        <a:pt x="4435" y="22015"/>
                        <a:pt x="13680" y="26118"/>
                        <a:pt x="17031" y="29123"/>
                      </a:cubicBezTo>
                      <a:cubicBezTo>
                        <a:pt x="20382" y="32128"/>
                        <a:pt x="21076" y="35190"/>
                        <a:pt x="21885" y="36403"/>
                      </a:cubicBezTo>
                    </a:path>
                  </a:pathLst>
                </a:custGeom>
                <a:noFill/>
                <a:ln w="19050" cap="flat" cmpd="sng">
                  <a:solidFill>
                    <a:srgbClr val="CC0000"/>
                  </a:solidFill>
                  <a:prstDash val="solid"/>
                  <a:round/>
                  <a:headEnd type="none" w="med" len="med"/>
                  <a:tailEnd type="none" w="med" len="med"/>
                </a:ln>
              </p:spPr>
            </p:sp>
            <p:sp>
              <p:nvSpPr>
                <p:cNvPr id="562" name="Google Shape;562;p31"/>
                <p:cNvSpPr/>
                <p:nvPr/>
              </p:nvSpPr>
              <p:spPr>
                <a:xfrm>
                  <a:off x="6620481" y="1456100"/>
                  <a:ext cx="688300" cy="1551450"/>
                </a:xfrm>
                <a:custGeom>
                  <a:avLst/>
                  <a:gdLst/>
                  <a:ahLst/>
                  <a:cxnLst/>
                  <a:rect l="l" t="t" r="r" b="b"/>
                  <a:pathLst>
                    <a:path w="27532" h="62058" extrusionOk="0">
                      <a:moveTo>
                        <a:pt x="18428" y="0"/>
                      </a:moveTo>
                      <a:cubicBezTo>
                        <a:pt x="17041" y="1560"/>
                        <a:pt x="8779" y="4450"/>
                        <a:pt x="10108" y="9361"/>
                      </a:cubicBezTo>
                      <a:cubicBezTo>
                        <a:pt x="11437" y="14273"/>
                        <a:pt x="24091" y="24384"/>
                        <a:pt x="26402" y="29469"/>
                      </a:cubicBezTo>
                      <a:cubicBezTo>
                        <a:pt x="28713" y="34554"/>
                        <a:pt x="27269" y="37328"/>
                        <a:pt x="23975" y="39870"/>
                      </a:cubicBezTo>
                      <a:cubicBezTo>
                        <a:pt x="20682" y="42413"/>
                        <a:pt x="10628" y="42644"/>
                        <a:pt x="6641" y="44724"/>
                      </a:cubicBezTo>
                      <a:cubicBezTo>
                        <a:pt x="2654" y="46804"/>
                        <a:pt x="574" y="49462"/>
                        <a:pt x="54" y="52351"/>
                      </a:cubicBezTo>
                      <a:cubicBezTo>
                        <a:pt x="-466" y="55240"/>
                        <a:pt x="2943" y="60440"/>
                        <a:pt x="3521" y="62058"/>
                      </a:cubicBezTo>
                    </a:path>
                  </a:pathLst>
                </a:custGeom>
                <a:noFill/>
                <a:ln w="19050" cap="flat" cmpd="sng">
                  <a:solidFill>
                    <a:srgbClr val="CC0000"/>
                  </a:solidFill>
                  <a:prstDash val="solid"/>
                  <a:round/>
                  <a:headEnd type="none" w="med" len="med"/>
                  <a:tailEnd type="none" w="med" len="med"/>
                </a:ln>
              </p:spPr>
            </p:sp>
            <p:sp>
              <p:nvSpPr>
                <p:cNvPr id="563" name="Google Shape;563;p31"/>
                <p:cNvSpPr/>
                <p:nvPr/>
              </p:nvSpPr>
              <p:spPr>
                <a:xfrm>
                  <a:off x="6769150" y="1869336"/>
                  <a:ext cx="1222100" cy="1138225"/>
                </a:xfrm>
                <a:custGeom>
                  <a:avLst/>
                  <a:gdLst/>
                  <a:ahLst/>
                  <a:cxnLst/>
                  <a:rect l="l" t="t" r="r" b="b"/>
                  <a:pathLst>
                    <a:path w="48884" h="45529" extrusionOk="0">
                      <a:moveTo>
                        <a:pt x="48884" y="112"/>
                      </a:moveTo>
                      <a:cubicBezTo>
                        <a:pt x="47555" y="228"/>
                        <a:pt x="43164" y="-523"/>
                        <a:pt x="40910" y="806"/>
                      </a:cubicBezTo>
                      <a:cubicBezTo>
                        <a:pt x="38657" y="2135"/>
                        <a:pt x="35363" y="4908"/>
                        <a:pt x="35363" y="8086"/>
                      </a:cubicBezTo>
                      <a:cubicBezTo>
                        <a:pt x="35363" y="11264"/>
                        <a:pt x="45937" y="15771"/>
                        <a:pt x="40910" y="19874"/>
                      </a:cubicBezTo>
                      <a:cubicBezTo>
                        <a:pt x="35883" y="23977"/>
                        <a:pt x="12019" y="28426"/>
                        <a:pt x="5201" y="32702"/>
                      </a:cubicBezTo>
                      <a:cubicBezTo>
                        <a:pt x="-1617" y="36978"/>
                        <a:pt x="867" y="43391"/>
                        <a:pt x="0" y="45529"/>
                      </a:cubicBezTo>
                    </a:path>
                  </a:pathLst>
                </a:custGeom>
                <a:noFill/>
                <a:ln w="19050" cap="flat" cmpd="sng">
                  <a:solidFill>
                    <a:srgbClr val="CC0000"/>
                  </a:solidFill>
                  <a:prstDash val="solid"/>
                  <a:round/>
                  <a:headEnd type="none" w="med" len="med"/>
                  <a:tailEnd type="none" w="med" len="med"/>
                </a:ln>
              </p:spPr>
            </p:sp>
            <p:sp>
              <p:nvSpPr>
                <p:cNvPr id="564" name="Google Shape;564;p31"/>
                <p:cNvSpPr/>
                <p:nvPr/>
              </p:nvSpPr>
              <p:spPr>
                <a:xfrm>
                  <a:off x="6838500" y="2549793"/>
                  <a:ext cx="1369425" cy="466425"/>
                </a:xfrm>
                <a:custGeom>
                  <a:avLst/>
                  <a:gdLst/>
                  <a:ahLst/>
                  <a:cxnLst/>
                  <a:rect l="l" t="t" r="r" b="b"/>
                  <a:pathLst>
                    <a:path w="54777" h="18657" extrusionOk="0">
                      <a:moveTo>
                        <a:pt x="54777" y="11723"/>
                      </a:moveTo>
                      <a:cubicBezTo>
                        <a:pt x="53621" y="9990"/>
                        <a:pt x="51888" y="3113"/>
                        <a:pt x="47843" y="1322"/>
                      </a:cubicBezTo>
                      <a:cubicBezTo>
                        <a:pt x="43798" y="-469"/>
                        <a:pt x="37616" y="-295"/>
                        <a:pt x="30509" y="976"/>
                      </a:cubicBezTo>
                      <a:cubicBezTo>
                        <a:pt x="23402" y="2247"/>
                        <a:pt x="10285" y="6002"/>
                        <a:pt x="5200" y="8949"/>
                      </a:cubicBezTo>
                      <a:cubicBezTo>
                        <a:pt x="115" y="11896"/>
                        <a:pt x="867" y="17039"/>
                        <a:pt x="0" y="18657"/>
                      </a:cubicBezTo>
                    </a:path>
                  </a:pathLst>
                </a:custGeom>
                <a:noFill/>
                <a:ln w="19050" cap="flat" cmpd="sng">
                  <a:solidFill>
                    <a:srgbClr val="CC0000"/>
                  </a:solidFill>
                  <a:prstDash val="solid"/>
                  <a:round/>
                  <a:headEnd type="none" w="med" len="med"/>
                  <a:tailEnd type="none" w="med" len="med"/>
                </a:ln>
              </p:spPr>
            </p:sp>
            <p:sp>
              <p:nvSpPr>
                <p:cNvPr id="565" name="Google Shape;565;p31"/>
                <p:cNvSpPr/>
                <p:nvPr/>
              </p:nvSpPr>
              <p:spPr>
                <a:xfrm>
                  <a:off x="6838500" y="3050900"/>
                  <a:ext cx="780250" cy="1118075"/>
                </a:xfrm>
                <a:custGeom>
                  <a:avLst/>
                  <a:gdLst/>
                  <a:ahLst/>
                  <a:cxnLst/>
                  <a:rect l="l" t="t" r="r" b="b"/>
                  <a:pathLst>
                    <a:path w="31210" h="44723" extrusionOk="0">
                      <a:moveTo>
                        <a:pt x="0" y="0"/>
                      </a:moveTo>
                      <a:cubicBezTo>
                        <a:pt x="462" y="2080"/>
                        <a:pt x="-1214" y="11151"/>
                        <a:pt x="2773" y="12480"/>
                      </a:cubicBezTo>
                      <a:cubicBezTo>
                        <a:pt x="6760" y="13809"/>
                        <a:pt x="19184" y="6933"/>
                        <a:pt x="23922" y="7973"/>
                      </a:cubicBezTo>
                      <a:cubicBezTo>
                        <a:pt x="28660" y="9013"/>
                        <a:pt x="31375" y="14792"/>
                        <a:pt x="31202" y="18721"/>
                      </a:cubicBezTo>
                      <a:cubicBezTo>
                        <a:pt x="31029" y="22650"/>
                        <a:pt x="23980" y="27215"/>
                        <a:pt x="22882" y="31549"/>
                      </a:cubicBezTo>
                      <a:cubicBezTo>
                        <a:pt x="21784" y="35883"/>
                        <a:pt x="24326" y="42527"/>
                        <a:pt x="24615" y="44723"/>
                      </a:cubicBezTo>
                    </a:path>
                  </a:pathLst>
                </a:custGeom>
                <a:noFill/>
                <a:ln w="19050" cap="flat" cmpd="sng">
                  <a:solidFill>
                    <a:srgbClr val="CC0000"/>
                  </a:solidFill>
                  <a:prstDash val="solid"/>
                  <a:round/>
                  <a:headEnd type="none" w="med" len="med"/>
                  <a:tailEnd type="none" w="med" len="med"/>
                </a:ln>
              </p:spPr>
            </p:sp>
            <p:pic>
              <p:nvPicPr>
                <p:cNvPr id="566" name="Google Shape;566;p31"/>
                <p:cNvPicPr preferRelativeResize="0"/>
                <p:nvPr/>
              </p:nvPicPr>
              <p:blipFill>
                <a:blip r:embed="rId10">
                  <a:alphaModFix/>
                </a:blip>
                <a:stretch>
                  <a:fillRect/>
                </a:stretch>
              </p:blipFill>
              <p:spPr>
                <a:xfrm rot="5400000">
                  <a:off x="7628837" y="3944337"/>
                  <a:ext cx="257675" cy="189800"/>
                </a:xfrm>
                <a:prstGeom prst="rect">
                  <a:avLst/>
                </a:prstGeom>
                <a:noFill/>
                <a:ln>
                  <a:noFill/>
                </a:ln>
              </p:spPr>
            </p:pic>
            <p:pic>
              <p:nvPicPr>
                <p:cNvPr id="567" name="Google Shape;567;p31"/>
                <p:cNvPicPr preferRelativeResize="0"/>
                <p:nvPr/>
              </p:nvPicPr>
              <p:blipFill>
                <a:blip r:embed="rId10">
                  <a:alphaModFix/>
                </a:blip>
                <a:stretch>
                  <a:fillRect/>
                </a:stretch>
              </p:blipFill>
              <p:spPr>
                <a:xfrm rot="5400000">
                  <a:off x="6570737" y="3944337"/>
                  <a:ext cx="257675" cy="189800"/>
                </a:xfrm>
                <a:prstGeom prst="rect">
                  <a:avLst/>
                </a:prstGeom>
                <a:noFill/>
                <a:ln>
                  <a:noFill/>
                </a:ln>
              </p:spPr>
            </p:pic>
            <p:pic>
              <p:nvPicPr>
                <p:cNvPr id="568" name="Google Shape;568;p31"/>
                <p:cNvPicPr preferRelativeResize="0"/>
                <p:nvPr/>
              </p:nvPicPr>
              <p:blipFill>
                <a:blip r:embed="rId10">
                  <a:alphaModFix/>
                </a:blip>
                <a:stretch>
                  <a:fillRect/>
                </a:stretch>
              </p:blipFill>
              <p:spPr>
                <a:xfrm rot="-5400000" flipH="1">
                  <a:off x="8025112" y="3944337"/>
                  <a:ext cx="257675" cy="189800"/>
                </a:xfrm>
                <a:prstGeom prst="rect">
                  <a:avLst/>
                </a:prstGeom>
                <a:noFill/>
                <a:ln>
                  <a:noFill/>
                </a:ln>
              </p:spPr>
            </p:pic>
            <p:pic>
              <p:nvPicPr>
                <p:cNvPr id="569" name="Google Shape;569;p31"/>
                <p:cNvPicPr preferRelativeResize="0"/>
                <p:nvPr/>
              </p:nvPicPr>
              <p:blipFill>
                <a:blip r:embed="rId10">
                  <a:alphaModFix/>
                </a:blip>
                <a:stretch>
                  <a:fillRect/>
                </a:stretch>
              </p:blipFill>
              <p:spPr>
                <a:xfrm rot="-5400000" flipH="1">
                  <a:off x="7007663" y="3944337"/>
                  <a:ext cx="257675" cy="189800"/>
                </a:xfrm>
                <a:prstGeom prst="rect">
                  <a:avLst/>
                </a:prstGeom>
                <a:noFill/>
                <a:ln>
                  <a:noFill/>
                </a:ln>
              </p:spPr>
            </p:pic>
          </p:grpSp>
          <p:sp>
            <p:nvSpPr>
              <p:cNvPr id="570" name="Google Shape;570;p31"/>
              <p:cNvSpPr txBox="1"/>
              <p:nvPr/>
            </p:nvSpPr>
            <p:spPr>
              <a:xfrm>
                <a:off x="6236142" y="1330222"/>
                <a:ext cx="788700" cy="2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000" b="1">
                    <a:latin typeface="Roboto Condensed"/>
                    <a:ea typeface="Roboto Condensed"/>
                    <a:cs typeface="Roboto Condensed"/>
                    <a:sym typeface="Roboto Condensed"/>
                  </a:rPr>
                  <a:t>LAN  1</a:t>
                </a:r>
                <a:endParaRPr sz="1000" b="1">
                  <a:latin typeface="Roboto Condensed"/>
                  <a:ea typeface="Roboto Condensed"/>
                  <a:cs typeface="Roboto Condensed"/>
                  <a:sym typeface="Roboto Condensed"/>
                </a:endParaRPr>
              </a:p>
            </p:txBody>
          </p:sp>
        </p:grpSp>
        <p:sp>
          <p:nvSpPr>
            <p:cNvPr id="571" name="Google Shape;571;p31"/>
            <p:cNvSpPr/>
            <p:nvPr/>
          </p:nvSpPr>
          <p:spPr>
            <a:xfrm>
              <a:off x="6578475" y="2348146"/>
              <a:ext cx="788725" cy="260700"/>
            </a:xfrm>
            <a:custGeom>
              <a:avLst/>
              <a:gdLst/>
              <a:ahLst/>
              <a:cxnLst/>
              <a:rect l="l" t="t" r="r" b="b"/>
              <a:pathLst>
                <a:path w="31549" h="10428" extrusionOk="0">
                  <a:moveTo>
                    <a:pt x="31549" y="10428"/>
                  </a:moveTo>
                  <a:cubicBezTo>
                    <a:pt x="29238" y="10255"/>
                    <a:pt x="21552" y="10890"/>
                    <a:pt x="17681" y="9388"/>
                  </a:cubicBezTo>
                  <a:cubicBezTo>
                    <a:pt x="13810" y="7886"/>
                    <a:pt x="10632" y="2974"/>
                    <a:pt x="8321" y="1414"/>
                  </a:cubicBezTo>
                  <a:cubicBezTo>
                    <a:pt x="6010" y="-146"/>
                    <a:pt x="5201" y="-30"/>
                    <a:pt x="3814" y="28"/>
                  </a:cubicBezTo>
                  <a:cubicBezTo>
                    <a:pt x="2427" y="86"/>
                    <a:pt x="636" y="1472"/>
                    <a:pt x="0" y="1761"/>
                  </a:cubicBezTo>
                </a:path>
              </a:pathLst>
            </a:custGeom>
            <a:noFill/>
            <a:ln w="19050" cap="flat" cmpd="sng">
              <a:solidFill>
                <a:srgbClr val="CC0000"/>
              </a:solidFill>
              <a:prstDash val="solid"/>
              <a:round/>
              <a:headEnd type="none" w="med" len="med"/>
              <a:tailEnd type="none" w="med" len="med"/>
            </a:ln>
          </p:spPr>
        </p:sp>
      </p:grpSp>
      <p:sp>
        <p:nvSpPr>
          <p:cNvPr id="572" name="Google Shape;572;p31"/>
          <p:cNvSpPr/>
          <p:nvPr/>
        </p:nvSpPr>
        <p:spPr>
          <a:xfrm>
            <a:off x="7193850" y="2288175"/>
            <a:ext cx="598050" cy="1022725"/>
          </a:xfrm>
          <a:custGeom>
            <a:avLst/>
            <a:gdLst/>
            <a:ahLst/>
            <a:cxnLst/>
            <a:rect l="l" t="t" r="r" b="b"/>
            <a:pathLst>
              <a:path w="23922" h="40909" extrusionOk="0">
                <a:moveTo>
                  <a:pt x="0" y="0"/>
                </a:moveTo>
                <a:cubicBezTo>
                  <a:pt x="1329" y="982"/>
                  <a:pt x="7223" y="2888"/>
                  <a:pt x="7974" y="5893"/>
                </a:cubicBezTo>
                <a:cubicBezTo>
                  <a:pt x="8725" y="8898"/>
                  <a:pt x="2774" y="15312"/>
                  <a:pt x="4507" y="18028"/>
                </a:cubicBezTo>
                <a:cubicBezTo>
                  <a:pt x="6241" y="20744"/>
                  <a:pt x="15139" y="18375"/>
                  <a:pt x="18375" y="22188"/>
                </a:cubicBezTo>
                <a:cubicBezTo>
                  <a:pt x="21611" y="26002"/>
                  <a:pt x="22998" y="37789"/>
                  <a:pt x="23922" y="40909"/>
                </a:cubicBezTo>
              </a:path>
            </a:pathLst>
          </a:custGeom>
          <a:noFill/>
          <a:ln w="28575" cap="flat" cmpd="sng">
            <a:solidFill>
              <a:srgbClr val="351C75"/>
            </a:solidFill>
            <a:prstDash val="solid"/>
            <a:round/>
            <a:headEnd type="none" w="med" len="med"/>
            <a:tailEnd type="none" w="med" len="med"/>
          </a:ln>
        </p:spPr>
      </p:sp>
      <p:grpSp>
        <p:nvGrpSpPr>
          <p:cNvPr id="573" name="Google Shape;573;p31"/>
          <p:cNvGrpSpPr/>
          <p:nvPr/>
        </p:nvGrpSpPr>
        <p:grpSpPr>
          <a:xfrm>
            <a:off x="7779737" y="1245673"/>
            <a:ext cx="1057107" cy="1302781"/>
            <a:chOff x="7469496" y="3122726"/>
            <a:chExt cx="1361900" cy="1701425"/>
          </a:xfrm>
        </p:grpSpPr>
        <p:grpSp>
          <p:nvGrpSpPr>
            <p:cNvPr id="574" name="Google Shape;574;p31"/>
            <p:cNvGrpSpPr/>
            <p:nvPr/>
          </p:nvGrpSpPr>
          <p:grpSpPr>
            <a:xfrm>
              <a:off x="7469496" y="3122726"/>
              <a:ext cx="1361900" cy="1701425"/>
              <a:chOff x="7469496" y="3122726"/>
              <a:chExt cx="1361900" cy="1701425"/>
            </a:xfrm>
          </p:grpSpPr>
          <p:sp>
            <p:nvSpPr>
              <p:cNvPr id="575" name="Google Shape;575;p31"/>
              <p:cNvSpPr/>
              <p:nvPr/>
            </p:nvSpPr>
            <p:spPr>
              <a:xfrm>
                <a:off x="7469496" y="3122726"/>
                <a:ext cx="1361900" cy="1701425"/>
              </a:xfrm>
              <a:custGeom>
                <a:avLst/>
                <a:gdLst/>
                <a:ahLst/>
                <a:cxnLst/>
                <a:rect l="l" t="t" r="r" b="b"/>
                <a:pathLst>
                  <a:path w="54476" h="68057" extrusionOk="0">
                    <a:moveTo>
                      <a:pt x="11510" y="9954"/>
                    </a:moveTo>
                    <a:cubicBezTo>
                      <a:pt x="7928" y="12959"/>
                      <a:pt x="1918" y="13190"/>
                      <a:pt x="416" y="18275"/>
                    </a:cubicBezTo>
                    <a:cubicBezTo>
                      <a:pt x="-1086" y="23360"/>
                      <a:pt x="1918" y="32663"/>
                      <a:pt x="2496" y="40463"/>
                    </a:cubicBezTo>
                    <a:cubicBezTo>
                      <a:pt x="3074" y="48264"/>
                      <a:pt x="-4091" y="61380"/>
                      <a:pt x="3883" y="65078"/>
                    </a:cubicBezTo>
                    <a:cubicBezTo>
                      <a:pt x="11857" y="68776"/>
                      <a:pt x="42424" y="70105"/>
                      <a:pt x="50340" y="62651"/>
                    </a:cubicBezTo>
                    <a:cubicBezTo>
                      <a:pt x="58256" y="55197"/>
                      <a:pt x="52594" y="30062"/>
                      <a:pt x="51380" y="20355"/>
                    </a:cubicBezTo>
                    <a:cubicBezTo>
                      <a:pt x="50167" y="10648"/>
                      <a:pt x="47971" y="7758"/>
                      <a:pt x="43059" y="4407"/>
                    </a:cubicBezTo>
                    <a:cubicBezTo>
                      <a:pt x="38148" y="1056"/>
                      <a:pt x="27169" y="-677"/>
                      <a:pt x="21911" y="247"/>
                    </a:cubicBezTo>
                    <a:cubicBezTo>
                      <a:pt x="16653" y="1172"/>
                      <a:pt x="15093" y="6949"/>
                      <a:pt x="11510" y="9954"/>
                    </a:cubicBezTo>
                    <a:close/>
                  </a:path>
                </a:pathLst>
              </a:custGeom>
              <a:solidFill>
                <a:srgbClr val="F3F3F3"/>
              </a:solidFill>
              <a:ln w="9525" cap="flat" cmpd="sng">
                <a:solidFill>
                  <a:schemeClr val="dk2"/>
                </a:solidFill>
                <a:prstDash val="solid"/>
                <a:round/>
                <a:headEnd type="none" w="med" len="med"/>
                <a:tailEnd type="none" w="med" len="med"/>
              </a:ln>
            </p:spPr>
          </p:sp>
          <p:grpSp>
            <p:nvGrpSpPr>
              <p:cNvPr id="576" name="Google Shape;576;p31"/>
              <p:cNvGrpSpPr/>
              <p:nvPr/>
            </p:nvGrpSpPr>
            <p:grpSpPr>
              <a:xfrm>
                <a:off x="7587932" y="3157412"/>
                <a:ext cx="1125028" cy="1484555"/>
                <a:chOff x="5999740" y="1243775"/>
                <a:chExt cx="2815385" cy="3241387"/>
              </a:xfrm>
            </p:grpSpPr>
            <p:pic>
              <p:nvPicPr>
                <p:cNvPr id="577" name="Google Shape;577;p31"/>
                <p:cNvPicPr preferRelativeResize="0"/>
                <p:nvPr/>
              </p:nvPicPr>
              <p:blipFill>
                <a:blip r:embed="rId5">
                  <a:alphaModFix/>
                </a:blip>
                <a:stretch>
                  <a:fillRect/>
                </a:stretch>
              </p:blipFill>
              <p:spPr>
                <a:xfrm>
                  <a:off x="6206075" y="1811475"/>
                  <a:ext cx="912924" cy="684700"/>
                </a:xfrm>
                <a:prstGeom prst="rect">
                  <a:avLst/>
                </a:prstGeom>
                <a:noFill/>
                <a:ln>
                  <a:noFill/>
                </a:ln>
              </p:spPr>
            </p:pic>
            <p:pic>
              <p:nvPicPr>
                <p:cNvPr id="578" name="Google Shape;578;p31"/>
                <p:cNvPicPr preferRelativeResize="0"/>
                <p:nvPr/>
              </p:nvPicPr>
              <p:blipFill>
                <a:blip r:embed="rId5">
                  <a:alphaModFix/>
                </a:blip>
                <a:stretch>
                  <a:fillRect/>
                </a:stretch>
              </p:blipFill>
              <p:spPr>
                <a:xfrm>
                  <a:off x="6989275" y="1243775"/>
                  <a:ext cx="912924" cy="684700"/>
                </a:xfrm>
                <a:prstGeom prst="rect">
                  <a:avLst/>
                </a:prstGeom>
                <a:noFill/>
                <a:ln>
                  <a:noFill/>
                </a:ln>
              </p:spPr>
            </p:pic>
            <p:pic>
              <p:nvPicPr>
                <p:cNvPr id="579" name="Google Shape;579;p31"/>
                <p:cNvPicPr preferRelativeResize="0"/>
                <p:nvPr/>
              </p:nvPicPr>
              <p:blipFill>
                <a:blip r:embed="rId6">
                  <a:alphaModFix/>
                </a:blip>
                <a:stretch>
                  <a:fillRect/>
                </a:stretch>
              </p:blipFill>
              <p:spPr>
                <a:xfrm>
                  <a:off x="6574025" y="2695027"/>
                  <a:ext cx="1163275" cy="581650"/>
                </a:xfrm>
                <a:prstGeom prst="rect">
                  <a:avLst/>
                </a:prstGeom>
                <a:noFill/>
                <a:ln>
                  <a:noFill/>
                </a:ln>
              </p:spPr>
            </p:pic>
            <p:pic>
              <p:nvPicPr>
                <p:cNvPr id="580" name="Google Shape;580;p31"/>
                <p:cNvPicPr preferRelativeResize="0"/>
                <p:nvPr/>
              </p:nvPicPr>
              <p:blipFill>
                <a:blip r:embed="rId7">
                  <a:alphaModFix/>
                </a:blip>
                <a:stretch>
                  <a:fillRect/>
                </a:stretch>
              </p:blipFill>
              <p:spPr>
                <a:xfrm>
                  <a:off x="7158600" y="3910389"/>
                  <a:ext cx="574274" cy="425927"/>
                </a:xfrm>
                <a:prstGeom prst="rect">
                  <a:avLst/>
                </a:prstGeom>
                <a:noFill/>
                <a:ln>
                  <a:noFill/>
                </a:ln>
              </p:spPr>
            </p:pic>
            <p:pic>
              <p:nvPicPr>
                <p:cNvPr id="581" name="Google Shape;581;p31"/>
                <p:cNvPicPr preferRelativeResize="0"/>
                <p:nvPr/>
              </p:nvPicPr>
              <p:blipFill>
                <a:blip r:embed="rId8">
                  <a:alphaModFix/>
                </a:blip>
                <a:stretch>
                  <a:fillRect/>
                </a:stretch>
              </p:blipFill>
              <p:spPr>
                <a:xfrm flipH="1">
                  <a:off x="8207914" y="3761563"/>
                  <a:ext cx="574285" cy="723600"/>
                </a:xfrm>
                <a:prstGeom prst="rect">
                  <a:avLst/>
                </a:prstGeom>
                <a:noFill/>
                <a:ln>
                  <a:noFill/>
                </a:ln>
              </p:spPr>
            </p:pic>
            <p:pic>
              <p:nvPicPr>
                <p:cNvPr id="582" name="Google Shape;582;p31"/>
                <p:cNvPicPr preferRelativeResize="0"/>
                <p:nvPr/>
              </p:nvPicPr>
              <p:blipFill>
                <a:blip r:embed="rId5">
                  <a:alphaModFix/>
                </a:blip>
                <a:stretch>
                  <a:fillRect/>
                </a:stretch>
              </p:blipFill>
              <p:spPr>
                <a:xfrm>
                  <a:off x="7902200" y="1634525"/>
                  <a:ext cx="912924" cy="684700"/>
                </a:xfrm>
                <a:prstGeom prst="rect">
                  <a:avLst/>
                </a:prstGeom>
                <a:noFill/>
                <a:ln>
                  <a:noFill/>
                </a:ln>
              </p:spPr>
            </p:pic>
            <p:pic>
              <p:nvPicPr>
                <p:cNvPr id="583" name="Google Shape;583;p31"/>
                <p:cNvPicPr preferRelativeResize="0"/>
                <p:nvPr/>
              </p:nvPicPr>
              <p:blipFill>
                <a:blip r:embed="rId8">
                  <a:alphaModFix/>
                </a:blip>
                <a:stretch>
                  <a:fillRect/>
                </a:stretch>
              </p:blipFill>
              <p:spPr>
                <a:xfrm flipH="1">
                  <a:off x="5999740" y="3761563"/>
                  <a:ext cx="574286" cy="723600"/>
                </a:xfrm>
                <a:prstGeom prst="rect">
                  <a:avLst/>
                </a:prstGeom>
                <a:noFill/>
                <a:ln>
                  <a:noFill/>
                </a:ln>
              </p:spPr>
            </p:pic>
            <p:pic>
              <p:nvPicPr>
                <p:cNvPr id="584" name="Google Shape;584;p31"/>
                <p:cNvPicPr preferRelativeResize="0"/>
                <p:nvPr/>
              </p:nvPicPr>
              <p:blipFill>
                <a:blip r:embed="rId9">
                  <a:alphaModFix/>
                </a:blip>
                <a:stretch>
                  <a:fillRect/>
                </a:stretch>
              </p:blipFill>
              <p:spPr>
                <a:xfrm>
                  <a:off x="8059047" y="2634851"/>
                  <a:ext cx="756075" cy="630675"/>
                </a:xfrm>
                <a:prstGeom prst="rect">
                  <a:avLst/>
                </a:prstGeom>
                <a:noFill/>
                <a:ln>
                  <a:noFill/>
                </a:ln>
              </p:spPr>
            </p:pic>
            <p:sp>
              <p:nvSpPr>
                <p:cNvPr id="585" name="Google Shape;585;p31"/>
                <p:cNvSpPr/>
                <p:nvPr/>
              </p:nvSpPr>
              <p:spPr>
                <a:xfrm>
                  <a:off x="6074690" y="2097475"/>
                  <a:ext cx="547125" cy="910075"/>
                </a:xfrm>
                <a:custGeom>
                  <a:avLst/>
                  <a:gdLst/>
                  <a:ahLst/>
                  <a:cxnLst/>
                  <a:rect l="l" t="t" r="r" b="b"/>
                  <a:pathLst>
                    <a:path w="21885" h="36403" extrusionOk="0">
                      <a:moveTo>
                        <a:pt x="8710" y="0"/>
                      </a:moveTo>
                      <a:cubicBezTo>
                        <a:pt x="7439" y="1214"/>
                        <a:pt x="2239" y="4219"/>
                        <a:pt x="1083" y="7281"/>
                      </a:cubicBezTo>
                      <a:cubicBezTo>
                        <a:pt x="-72" y="10344"/>
                        <a:pt x="-881" y="14735"/>
                        <a:pt x="1777" y="18375"/>
                      </a:cubicBezTo>
                      <a:cubicBezTo>
                        <a:pt x="4435" y="22015"/>
                        <a:pt x="13680" y="26118"/>
                        <a:pt x="17031" y="29123"/>
                      </a:cubicBezTo>
                      <a:cubicBezTo>
                        <a:pt x="20382" y="32128"/>
                        <a:pt x="21076" y="35190"/>
                        <a:pt x="21885" y="36403"/>
                      </a:cubicBezTo>
                    </a:path>
                  </a:pathLst>
                </a:custGeom>
                <a:noFill/>
                <a:ln w="19050" cap="flat" cmpd="sng">
                  <a:solidFill>
                    <a:srgbClr val="CC0000"/>
                  </a:solidFill>
                  <a:prstDash val="solid"/>
                  <a:round/>
                  <a:headEnd type="none" w="med" len="med"/>
                  <a:tailEnd type="none" w="med" len="med"/>
                </a:ln>
              </p:spPr>
            </p:sp>
            <p:sp>
              <p:nvSpPr>
                <p:cNvPr id="586" name="Google Shape;586;p31"/>
                <p:cNvSpPr/>
                <p:nvPr/>
              </p:nvSpPr>
              <p:spPr>
                <a:xfrm>
                  <a:off x="6620481" y="1456100"/>
                  <a:ext cx="688300" cy="1551450"/>
                </a:xfrm>
                <a:custGeom>
                  <a:avLst/>
                  <a:gdLst/>
                  <a:ahLst/>
                  <a:cxnLst/>
                  <a:rect l="l" t="t" r="r" b="b"/>
                  <a:pathLst>
                    <a:path w="27532" h="62058" extrusionOk="0">
                      <a:moveTo>
                        <a:pt x="18428" y="0"/>
                      </a:moveTo>
                      <a:cubicBezTo>
                        <a:pt x="17041" y="1560"/>
                        <a:pt x="8779" y="4450"/>
                        <a:pt x="10108" y="9361"/>
                      </a:cubicBezTo>
                      <a:cubicBezTo>
                        <a:pt x="11437" y="14273"/>
                        <a:pt x="24091" y="24384"/>
                        <a:pt x="26402" y="29469"/>
                      </a:cubicBezTo>
                      <a:cubicBezTo>
                        <a:pt x="28713" y="34554"/>
                        <a:pt x="27269" y="37328"/>
                        <a:pt x="23975" y="39870"/>
                      </a:cubicBezTo>
                      <a:cubicBezTo>
                        <a:pt x="20682" y="42413"/>
                        <a:pt x="10628" y="42644"/>
                        <a:pt x="6641" y="44724"/>
                      </a:cubicBezTo>
                      <a:cubicBezTo>
                        <a:pt x="2654" y="46804"/>
                        <a:pt x="574" y="49462"/>
                        <a:pt x="54" y="52351"/>
                      </a:cubicBezTo>
                      <a:cubicBezTo>
                        <a:pt x="-466" y="55240"/>
                        <a:pt x="2943" y="60440"/>
                        <a:pt x="3521" y="62058"/>
                      </a:cubicBezTo>
                    </a:path>
                  </a:pathLst>
                </a:custGeom>
                <a:noFill/>
                <a:ln w="19050" cap="flat" cmpd="sng">
                  <a:solidFill>
                    <a:srgbClr val="CC0000"/>
                  </a:solidFill>
                  <a:prstDash val="solid"/>
                  <a:round/>
                  <a:headEnd type="none" w="med" len="med"/>
                  <a:tailEnd type="none" w="med" len="med"/>
                </a:ln>
              </p:spPr>
            </p:sp>
            <p:sp>
              <p:nvSpPr>
                <p:cNvPr id="587" name="Google Shape;587;p31"/>
                <p:cNvSpPr/>
                <p:nvPr/>
              </p:nvSpPr>
              <p:spPr>
                <a:xfrm>
                  <a:off x="6769150" y="1869336"/>
                  <a:ext cx="1222100" cy="1138225"/>
                </a:xfrm>
                <a:custGeom>
                  <a:avLst/>
                  <a:gdLst/>
                  <a:ahLst/>
                  <a:cxnLst/>
                  <a:rect l="l" t="t" r="r" b="b"/>
                  <a:pathLst>
                    <a:path w="48884" h="45529" extrusionOk="0">
                      <a:moveTo>
                        <a:pt x="48884" y="112"/>
                      </a:moveTo>
                      <a:cubicBezTo>
                        <a:pt x="47555" y="228"/>
                        <a:pt x="43164" y="-523"/>
                        <a:pt x="40910" y="806"/>
                      </a:cubicBezTo>
                      <a:cubicBezTo>
                        <a:pt x="38657" y="2135"/>
                        <a:pt x="35363" y="4908"/>
                        <a:pt x="35363" y="8086"/>
                      </a:cubicBezTo>
                      <a:cubicBezTo>
                        <a:pt x="35363" y="11264"/>
                        <a:pt x="45937" y="15771"/>
                        <a:pt x="40910" y="19874"/>
                      </a:cubicBezTo>
                      <a:cubicBezTo>
                        <a:pt x="35883" y="23977"/>
                        <a:pt x="12019" y="28426"/>
                        <a:pt x="5201" y="32702"/>
                      </a:cubicBezTo>
                      <a:cubicBezTo>
                        <a:pt x="-1617" y="36978"/>
                        <a:pt x="867" y="43391"/>
                        <a:pt x="0" y="45529"/>
                      </a:cubicBezTo>
                    </a:path>
                  </a:pathLst>
                </a:custGeom>
                <a:noFill/>
                <a:ln w="19050" cap="flat" cmpd="sng">
                  <a:solidFill>
                    <a:srgbClr val="CC0000"/>
                  </a:solidFill>
                  <a:prstDash val="solid"/>
                  <a:round/>
                  <a:headEnd type="none" w="med" len="med"/>
                  <a:tailEnd type="none" w="med" len="med"/>
                </a:ln>
              </p:spPr>
            </p:sp>
            <p:sp>
              <p:nvSpPr>
                <p:cNvPr id="588" name="Google Shape;588;p31"/>
                <p:cNvSpPr/>
                <p:nvPr/>
              </p:nvSpPr>
              <p:spPr>
                <a:xfrm>
                  <a:off x="6838500" y="2549793"/>
                  <a:ext cx="1369425" cy="466425"/>
                </a:xfrm>
                <a:custGeom>
                  <a:avLst/>
                  <a:gdLst/>
                  <a:ahLst/>
                  <a:cxnLst/>
                  <a:rect l="l" t="t" r="r" b="b"/>
                  <a:pathLst>
                    <a:path w="54777" h="18657" extrusionOk="0">
                      <a:moveTo>
                        <a:pt x="54777" y="11723"/>
                      </a:moveTo>
                      <a:cubicBezTo>
                        <a:pt x="53621" y="9990"/>
                        <a:pt x="51888" y="3113"/>
                        <a:pt x="47843" y="1322"/>
                      </a:cubicBezTo>
                      <a:cubicBezTo>
                        <a:pt x="43798" y="-469"/>
                        <a:pt x="37616" y="-295"/>
                        <a:pt x="30509" y="976"/>
                      </a:cubicBezTo>
                      <a:cubicBezTo>
                        <a:pt x="23402" y="2247"/>
                        <a:pt x="10285" y="6002"/>
                        <a:pt x="5200" y="8949"/>
                      </a:cubicBezTo>
                      <a:cubicBezTo>
                        <a:pt x="115" y="11896"/>
                        <a:pt x="867" y="17039"/>
                        <a:pt x="0" y="18657"/>
                      </a:cubicBezTo>
                    </a:path>
                  </a:pathLst>
                </a:custGeom>
                <a:noFill/>
                <a:ln w="19050" cap="flat" cmpd="sng">
                  <a:solidFill>
                    <a:srgbClr val="CC0000"/>
                  </a:solidFill>
                  <a:prstDash val="solid"/>
                  <a:round/>
                  <a:headEnd type="none" w="med" len="med"/>
                  <a:tailEnd type="none" w="med" len="med"/>
                </a:ln>
              </p:spPr>
            </p:sp>
            <p:sp>
              <p:nvSpPr>
                <p:cNvPr id="589" name="Google Shape;589;p31"/>
                <p:cNvSpPr/>
                <p:nvPr/>
              </p:nvSpPr>
              <p:spPr>
                <a:xfrm>
                  <a:off x="6838500" y="3050900"/>
                  <a:ext cx="780250" cy="1118075"/>
                </a:xfrm>
                <a:custGeom>
                  <a:avLst/>
                  <a:gdLst/>
                  <a:ahLst/>
                  <a:cxnLst/>
                  <a:rect l="l" t="t" r="r" b="b"/>
                  <a:pathLst>
                    <a:path w="31210" h="44723" extrusionOk="0">
                      <a:moveTo>
                        <a:pt x="0" y="0"/>
                      </a:moveTo>
                      <a:cubicBezTo>
                        <a:pt x="462" y="2080"/>
                        <a:pt x="-1214" y="11151"/>
                        <a:pt x="2773" y="12480"/>
                      </a:cubicBezTo>
                      <a:cubicBezTo>
                        <a:pt x="6760" y="13809"/>
                        <a:pt x="19184" y="6933"/>
                        <a:pt x="23922" y="7973"/>
                      </a:cubicBezTo>
                      <a:cubicBezTo>
                        <a:pt x="28660" y="9013"/>
                        <a:pt x="31375" y="14792"/>
                        <a:pt x="31202" y="18721"/>
                      </a:cubicBezTo>
                      <a:cubicBezTo>
                        <a:pt x="31029" y="22650"/>
                        <a:pt x="23980" y="27215"/>
                        <a:pt x="22882" y="31549"/>
                      </a:cubicBezTo>
                      <a:cubicBezTo>
                        <a:pt x="21784" y="35883"/>
                        <a:pt x="24326" y="42527"/>
                        <a:pt x="24615" y="44723"/>
                      </a:cubicBezTo>
                    </a:path>
                  </a:pathLst>
                </a:custGeom>
                <a:noFill/>
                <a:ln w="19050" cap="flat" cmpd="sng">
                  <a:solidFill>
                    <a:srgbClr val="CC0000"/>
                  </a:solidFill>
                  <a:prstDash val="solid"/>
                  <a:round/>
                  <a:headEnd type="none" w="med" len="med"/>
                  <a:tailEnd type="none" w="med" len="med"/>
                </a:ln>
              </p:spPr>
            </p:sp>
            <p:pic>
              <p:nvPicPr>
                <p:cNvPr id="590" name="Google Shape;590;p31"/>
                <p:cNvPicPr preferRelativeResize="0"/>
                <p:nvPr/>
              </p:nvPicPr>
              <p:blipFill>
                <a:blip r:embed="rId10">
                  <a:alphaModFix/>
                </a:blip>
                <a:stretch>
                  <a:fillRect/>
                </a:stretch>
              </p:blipFill>
              <p:spPr>
                <a:xfrm rot="5400000">
                  <a:off x="7628837" y="3944337"/>
                  <a:ext cx="257675" cy="189800"/>
                </a:xfrm>
                <a:prstGeom prst="rect">
                  <a:avLst/>
                </a:prstGeom>
                <a:noFill/>
                <a:ln>
                  <a:noFill/>
                </a:ln>
              </p:spPr>
            </p:pic>
            <p:pic>
              <p:nvPicPr>
                <p:cNvPr id="591" name="Google Shape;591;p31"/>
                <p:cNvPicPr preferRelativeResize="0"/>
                <p:nvPr/>
              </p:nvPicPr>
              <p:blipFill>
                <a:blip r:embed="rId10">
                  <a:alphaModFix/>
                </a:blip>
                <a:stretch>
                  <a:fillRect/>
                </a:stretch>
              </p:blipFill>
              <p:spPr>
                <a:xfrm rot="5400000">
                  <a:off x="6570737" y="3944337"/>
                  <a:ext cx="257675" cy="189800"/>
                </a:xfrm>
                <a:prstGeom prst="rect">
                  <a:avLst/>
                </a:prstGeom>
                <a:noFill/>
                <a:ln>
                  <a:noFill/>
                </a:ln>
              </p:spPr>
            </p:pic>
            <p:pic>
              <p:nvPicPr>
                <p:cNvPr id="592" name="Google Shape;592;p31"/>
                <p:cNvPicPr preferRelativeResize="0"/>
                <p:nvPr/>
              </p:nvPicPr>
              <p:blipFill>
                <a:blip r:embed="rId10">
                  <a:alphaModFix/>
                </a:blip>
                <a:stretch>
                  <a:fillRect/>
                </a:stretch>
              </p:blipFill>
              <p:spPr>
                <a:xfrm rot="-5400000" flipH="1">
                  <a:off x="8025112" y="3944337"/>
                  <a:ext cx="257675" cy="189800"/>
                </a:xfrm>
                <a:prstGeom prst="rect">
                  <a:avLst/>
                </a:prstGeom>
                <a:noFill/>
                <a:ln>
                  <a:noFill/>
                </a:ln>
              </p:spPr>
            </p:pic>
            <p:pic>
              <p:nvPicPr>
                <p:cNvPr id="593" name="Google Shape;593;p31"/>
                <p:cNvPicPr preferRelativeResize="0"/>
                <p:nvPr/>
              </p:nvPicPr>
              <p:blipFill>
                <a:blip r:embed="rId10">
                  <a:alphaModFix/>
                </a:blip>
                <a:stretch>
                  <a:fillRect/>
                </a:stretch>
              </p:blipFill>
              <p:spPr>
                <a:xfrm rot="-5400000" flipH="1">
                  <a:off x="7007663" y="3944337"/>
                  <a:ext cx="257675" cy="189800"/>
                </a:xfrm>
                <a:prstGeom prst="rect">
                  <a:avLst/>
                </a:prstGeom>
                <a:noFill/>
                <a:ln>
                  <a:noFill/>
                </a:ln>
              </p:spPr>
            </p:pic>
          </p:grpSp>
          <p:sp>
            <p:nvSpPr>
              <p:cNvPr id="594" name="Google Shape;594;p31"/>
              <p:cNvSpPr txBox="1"/>
              <p:nvPr/>
            </p:nvSpPr>
            <p:spPr>
              <a:xfrm>
                <a:off x="7812488" y="4468308"/>
                <a:ext cx="675900" cy="2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000" b="1">
                    <a:latin typeface="Roboto Condensed"/>
                    <a:ea typeface="Roboto Condensed"/>
                    <a:cs typeface="Roboto Condensed"/>
                    <a:sym typeface="Roboto Condensed"/>
                  </a:rPr>
                  <a:t>LAN 2</a:t>
                </a:r>
                <a:endParaRPr sz="1000" b="1">
                  <a:latin typeface="Roboto Condensed"/>
                  <a:ea typeface="Roboto Condensed"/>
                  <a:cs typeface="Roboto Condensed"/>
                  <a:sym typeface="Roboto Condensed"/>
                </a:endParaRPr>
              </a:p>
            </p:txBody>
          </p:sp>
        </p:grpSp>
        <p:sp>
          <p:nvSpPr>
            <p:cNvPr id="595" name="Google Shape;595;p31"/>
            <p:cNvSpPr/>
            <p:nvPr/>
          </p:nvSpPr>
          <p:spPr>
            <a:xfrm>
              <a:off x="7627225" y="4004300"/>
              <a:ext cx="251350" cy="190700"/>
            </a:xfrm>
            <a:custGeom>
              <a:avLst/>
              <a:gdLst/>
              <a:ahLst/>
              <a:cxnLst/>
              <a:rect l="l" t="t" r="r" b="b"/>
              <a:pathLst>
                <a:path w="10054" h="7628" extrusionOk="0">
                  <a:moveTo>
                    <a:pt x="10054" y="0"/>
                  </a:moveTo>
                  <a:cubicBezTo>
                    <a:pt x="9765" y="751"/>
                    <a:pt x="9072" y="3236"/>
                    <a:pt x="8321" y="4507"/>
                  </a:cubicBezTo>
                  <a:cubicBezTo>
                    <a:pt x="7570" y="5778"/>
                    <a:pt x="6414" y="7569"/>
                    <a:pt x="5547" y="7627"/>
                  </a:cubicBezTo>
                  <a:cubicBezTo>
                    <a:pt x="4680" y="7685"/>
                    <a:pt x="4045" y="5373"/>
                    <a:pt x="3120" y="4853"/>
                  </a:cubicBezTo>
                  <a:cubicBezTo>
                    <a:pt x="2196" y="4333"/>
                    <a:pt x="520" y="4565"/>
                    <a:pt x="0" y="4507"/>
                  </a:cubicBezTo>
                </a:path>
              </a:pathLst>
            </a:custGeom>
            <a:noFill/>
            <a:ln w="19050" cap="flat" cmpd="sng">
              <a:solidFill>
                <a:srgbClr val="CC0000"/>
              </a:solidFill>
              <a:prstDash val="solid"/>
              <a:round/>
              <a:headEnd type="none" w="med" len="med"/>
              <a:tailEnd type="none" w="med" len="med"/>
            </a:ln>
          </p:spPr>
        </p:sp>
      </p:grpSp>
      <p:sp>
        <p:nvSpPr>
          <p:cNvPr id="596" name="Google Shape;596;p31"/>
          <p:cNvSpPr/>
          <p:nvPr/>
        </p:nvSpPr>
        <p:spPr>
          <a:xfrm>
            <a:off x="6907825" y="2210150"/>
            <a:ext cx="293100" cy="156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8000" tIns="18000" rIns="18000" bIns="18000" anchor="ctr" anchorCtr="0">
            <a:noAutofit/>
          </a:bodyPr>
          <a:lstStyle/>
          <a:p>
            <a:pPr marL="0" lvl="0" indent="0" algn="ctr" rtl="0">
              <a:spcBef>
                <a:spcPts val="0"/>
              </a:spcBef>
              <a:spcAft>
                <a:spcPts val="0"/>
              </a:spcAft>
              <a:buNone/>
            </a:pPr>
            <a:r>
              <a:rPr lang="fr" sz="600">
                <a:latin typeface="Roboto Condensed"/>
                <a:ea typeface="Roboto Condensed"/>
                <a:cs typeface="Roboto Condensed"/>
                <a:sym typeface="Roboto Condensed"/>
              </a:rPr>
              <a:t>Box @</a:t>
            </a:r>
            <a:endParaRPr sz="600">
              <a:latin typeface="Roboto Condensed"/>
              <a:ea typeface="Roboto Condensed"/>
              <a:cs typeface="Roboto Condensed"/>
              <a:sym typeface="Roboto Condensed"/>
            </a:endParaRPr>
          </a:p>
        </p:txBody>
      </p:sp>
      <p:sp>
        <p:nvSpPr>
          <p:cNvPr id="597" name="Google Shape;597;p31"/>
          <p:cNvSpPr/>
          <p:nvPr/>
        </p:nvSpPr>
        <p:spPr>
          <a:xfrm>
            <a:off x="7622275" y="1949775"/>
            <a:ext cx="293100" cy="156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8000" tIns="18000" rIns="18000" bIns="18000" anchor="ctr" anchorCtr="0">
            <a:noAutofit/>
          </a:bodyPr>
          <a:lstStyle/>
          <a:p>
            <a:pPr marL="0" lvl="0" indent="0" algn="ctr" rtl="0">
              <a:spcBef>
                <a:spcPts val="0"/>
              </a:spcBef>
              <a:spcAft>
                <a:spcPts val="0"/>
              </a:spcAft>
              <a:buNone/>
            </a:pPr>
            <a:r>
              <a:rPr lang="fr" sz="600">
                <a:latin typeface="Roboto Condensed"/>
                <a:ea typeface="Roboto Condensed"/>
                <a:cs typeface="Roboto Condensed"/>
                <a:sym typeface="Roboto Condensed"/>
              </a:rPr>
              <a:t>Box @</a:t>
            </a:r>
            <a:endParaRPr sz="600">
              <a:latin typeface="Roboto Condensed"/>
              <a:ea typeface="Roboto Condensed"/>
              <a:cs typeface="Roboto Condensed"/>
              <a:sym typeface="Roboto Condensed"/>
            </a:endParaRPr>
          </a:p>
        </p:txBody>
      </p:sp>
      <p:grpSp>
        <p:nvGrpSpPr>
          <p:cNvPr id="598" name="Google Shape;598;p31"/>
          <p:cNvGrpSpPr/>
          <p:nvPr/>
        </p:nvGrpSpPr>
        <p:grpSpPr>
          <a:xfrm>
            <a:off x="5923875" y="3838335"/>
            <a:ext cx="1277037" cy="998758"/>
            <a:chOff x="5923875" y="3838335"/>
            <a:chExt cx="1277037" cy="998758"/>
          </a:xfrm>
        </p:grpSpPr>
        <p:sp>
          <p:nvSpPr>
            <p:cNvPr id="599" name="Google Shape;599;p31"/>
            <p:cNvSpPr/>
            <p:nvPr/>
          </p:nvSpPr>
          <p:spPr>
            <a:xfrm>
              <a:off x="5923875" y="3838335"/>
              <a:ext cx="1213025" cy="997400"/>
            </a:xfrm>
            <a:custGeom>
              <a:avLst/>
              <a:gdLst/>
              <a:ahLst/>
              <a:cxnLst/>
              <a:rect l="l" t="t" r="r" b="b"/>
              <a:pathLst>
                <a:path w="48521" h="39896" extrusionOk="0">
                  <a:moveTo>
                    <a:pt x="14397" y="411"/>
                  </a:moveTo>
                  <a:cubicBezTo>
                    <a:pt x="8561" y="931"/>
                    <a:pt x="2841" y="4401"/>
                    <a:pt x="876" y="8039"/>
                  </a:cubicBezTo>
                  <a:cubicBezTo>
                    <a:pt x="-1089" y="11677"/>
                    <a:pt x="587" y="18660"/>
                    <a:pt x="2609" y="22240"/>
                  </a:cubicBezTo>
                  <a:cubicBezTo>
                    <a:pt x="4631" y="25820"/>
                    <a:pt x="11277" y="26920"/>
                    <a:pt x="13010" y="29520"/>
                  </a:cubicBezTo>
                  <a:cubicBezTo>
                    <a:pt x="14744" y="32120"/>
                    <a:pt x="7232" y="36628"/>
                    <a:pt x="13010" y="37841"/>
                  </a:cubicBezTo>
                  <a:cubicBezTo>
                    <a:pt x="18788" y="39055"/>
                    <a:pt x="43865" y="42288"/>
                    <a:pt x="47679" y="36801"/>
                  </a:cubicBezTo>
                  <a:cubicBezTo>
                    <a:pt x="51493" y="31314"/>
                    <a:pt x="41439" y="10983"/>
                    <a:pt x="35892" y="4918"/>
                  </a:cubicBezTo>
                  <a:cubicBezTo>
                    <a:pt x="30345" y="-1147"/>
                    <a:pt x="20233" y="-109"/>
                    <a:pt x="14397" y="411"/>
                  </a:cubicBezTo>
                  <a:close/>
                </a:path>
              </a:pathLst>
            </a:custGeom>
            <a:solidFill>
              <a:srgbClr val="EFEFEF"/>
            </a:solidFill>
            <a:ln w="9525" cap="flat" cmpd="sng">
              <a:solidFill>
                <a:schemeClr val="dk2"/>
              </a:solidFill>
              <a:prstDash val="solid"/>
              <a:round/>
              <a:headEnd type="none" w="med" len="med"/>
              <a:tailEnd type="none" w="med" len="med"/>
            </a:ln>
          </p:spPr>
        </p:sp>
        <p:sp>
          <p:nvSpPr>
            <p:cNvPr id="600" name="Google Shape;600;p31"/>
            <p:cNvSpPr/>
            <p:nvPr/>
          </p:nvSpPr>
          <p:spPr>
            <a:xfrm>
              <a:off x="6015517" y="3938791"/>
              <a:ext cx="614950" cy="569275"/>
            </a:xfrm>
            <a:custGeom>
              <a:avLst/>
              <a:gdLst/>
              <a:ahLst/>
              <a:cxnLst/>
              <a:rect l="l" t="t" r="r" b="b"/>
              <a:pathLst>
                <a:path w="24598" h="22771" extrusionOk="0">
                  <a:moveTo>
                    <a:pt x="2757" y="11634"/>
                  </a:moveTo>
                  <a:cubicBezTo>
                    <a:pt x="2353" y="12270"/>
                    <a:pt x="-1058" y="13669"/>
                    <a:pt x="330" y="15447"/>
                  </a:cubicBezTo>
                  <a:cubicBezTo>
                    <a:pt x="1718" y="17225"/>
                    <a:pt x="7907" y="21564"/>
                    <a:pt x="11086" y="22302"/>
                  </a:cubicBezTo>
                  <a:cubicBezTo>
                    <a:pt x="14266" y="23040"/>
                    <a:pt x="18657" y="23329"/>
                    <a:pt x="19407" y="19875"/>
                  </a:cubicBezTo>
                  <a:cubicBezTo>
                    <a:pt x="20157" y="16421"/>
                    <a:pt x="14719" y="4745"/>
                    <a:pt x="15584" y="1580"/>
                  </a:cubicBezTo>
                  <a:cubicBezTo>
                    <a:pt x="16449" y="-1585"/>
                    <a:pt x="23096" y="1002"/>
                    <a:pt x="24598" y="886"/>
                  </a:cubicBezTo>
                </a:path>
              </a:pathLst>
            </a:custGeom>
            <a:noFill/>
            <a:ln w="19050" cap="flat" cmpd="sng">
              <a:solidFill>
                <a:srgbClr val="CC0000"/>
              </a:solidFill>
              <a:prstDash val="solid"/>
              <a:round/>
              <a:headEnd type="none" w="med" len="med"/>
              <a:tailEnd type="none" w="med" len="med"/>
            </a:ln>
          </p:spPr>
        </p:sp>
        <p:pic>
          <p:nvPicPr>
            <p:cNvPr id="601" name="Google Shape;601;p31"/>
            <p:cNvPicPr preferRelativeResize="0"/>
            <p:nvPr/>
          </p:nvPicPr>
          <p:blipFill>
            <a:blip r:embed="rId4">
              <a:alphaModFix/>
            </a:blip>
            <a:stretch>
              <a:fillRect/>
            </a:stretch>
          </p:blipFill>
          <p:spPr>
            <a:xfrm>
              <a:off x="5989400" y="4005650"/>
              <a:ext cx="484451" cy="455375"/>
            </a:xfrm>
            <a:prstGeom prst="rect">
              <a:avLst/>
            </a:prstGeom>
            <a:noFill/>
            <a:ln>
              <a:noFill/>
            </a:ln>
          </p:spPr>
        </p:pic>
        <p:sp>
          <p:nvSpPr>
            <p:cNvPr id="602" name="Google Shape;602;p31"/>
            <p:cNvSpPr/>
            <p:nvPr/>
          </p:nvSpPr>
          <p:spPr>
            <a:xfrm>
              <a:off x="6482742" y="3995767"/>
              <a:ext cx="303750" cy="580550"/>
            </a:xfrm>
            <a:custGeom>
              <a:avLst/>
              <a:gdLst/>
              <a:ahLst/>
              <a:cxnLst/>
              <a:rect l="l" t="t" r="r" b="b"/>
              <a:pathLst>
                <a:path w="12150" h="23222" extrusionOk="0">
                  <a:moveTo>
                    <a:pt x="12150" y="23222"/>
                  </a:moveTo>
                  <a:cubicBezTo>
                    <a:pt x="11226" y="22991"/>
                    <a:pt x="8163" y="22240"/>
                    <a:pt x="6603" y="21836"/>
                  </a:cubicBezTo>
                  <a:cubicBezTo>
                    <a:pt x="5043" y="21432"/>
                    <a:pt x="3251" y="22183"/>
                    <a:pt x="2789" y="20796"/>
                  </a:cubicBezTo>
                  <a:cubicBezTo>
                    <a:pt x="2327" y="19409"/>
                    <a:pt x="4291" y="16809"/>
                    <a:pt x="3829" y="13515"/>
                  </a:cubicBezTo>
                  <a:cubicBezTo>
                    <a:pt x="3367" y="10221"/>
                    <a:pt x="-273" y="3172"/>
                    <a:pt x="16" y="1034"/>
                  </a:cubicBezTo>
                  <a:cubicBezTo>
                    <a:pt x="305" y="-1104"/>
                    <a:pt x="4639" y="745"/>
                    <a:pt x="5563" y="687"/>
                  </a:cubicBezTo>
                </a:path>
              </a:pathLst>
            </a:custGeom>
            <a:noFill/>
            <a:ln w="19050" cap="flat" cmpd="sng">
              <a:solidFill>
                <a:srgbClr val="CC0000"/>
              </a:solidFill>
              <a:prstDash val="solid"/>
              <a:round/>
              <a:headEnd type="none" w="med" len="med"/>
              <a:tailEnd type="none" w="med" len="med"/>
            </a:ln>
          </p:spPr>
        </p:sp>
        <p:pic>
          <p:nvPicPr>
            <p:cNvPr id="603" name="Google Shape;603;p31"/>
            <p:cNvPicPr preferRelativeResize="0"/>
            <p:nvPr/>
          </p:nvPicPr>
          <p:blipFill>
            <a:blip r:embed="rId4">
              <a:alphaModFix/>
            </a:blip>
            <a:stretch>
              <a:fillRect/>
            </a:stretch>
          </p:blipFill>
          <p:spPr>
            <a:xfrm>
              <a:off x="6555212" y="4285350"/>
              <a:ext cx="484451" cy="455375"/>
            </a:xfrm>
            <a:prstGeom prst="rect">
              <a:avLst/>
            </a:prstGeom>
            <a:noFill/>
            <a:ln>
              <a:noFill/>
            </a:ln>
          </p:spPr>
        </p:pic>
        <p:sp>
          <p:nvSpPr>
            <p:cNvPr id="604" name="Google Shape;604;p31"/>
            <p:cNvSpPr txBox="1"/>
            <p:nvPr/>
          </p:nvSpPr>
          <p:spPr>
            <a:xfrm>
              <a:off x="6178213" y="4608793"/>
              <a:ext cx="1022700" cy="22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fr" sz="800" b="1">
                  <a:solidFill>
                    <a:schemeClr val="dk1"/>
                  </a:solidFill>
                  <a:latin typeface="Roboto Condensed"/>
                  <a:ea typeface="Roboto Condensed"/>
                  <a:cs typeface="Roboto Condensed"/>
                  <a:sym typeface="Roboto Condensed"/>
                </a:rPr>
                <a:t>SERVEUR WEB 2</a:t>
              </a:r>
              <a:endParaRPr sz="800"/>
            </a:p>
          </p:txBody>
        </p:sp>
      </p:grpSp>
      <p:grpSp>
        <p:nvGrpSpPr>
          <p:cNvPr id="605" name="Google Shape;605;p31"/>
          <p:cNvGrpSpPr/>
          <p:nvPr/>
        </p:nvGrpSpPr>
        <p:grpSpPr>
          <a:xfrm>
            <a:off x="5911810" y="2851743"/>
            <a:ext cx="1033528" cy="807072"/>
            <a:chOff x="5911810" y="2851743"/>
            <a:chExt cx="1033528" cy="807072"/>
          </a:xfrm>
        </p:grpSpPr>
        <p:sp>
          <p:nvSpPr>
            <p:cNvPr id="606" name="Google Shape;606;p31"/>
            <p:cNvSpPr/>
            <p:nvPr/>
          </p:nvSpPr>
          <p:spPr>
            <a:xfrm>
              <a:off x="5911810" y="2868765"/>
              <a:ext cx="921225" cy="790050"/>
            </a:xfrm>
            <a:custGeom>
              <a:avLst/>
              <a:gdLst/>
              <a:ahLst/>
              <a:cxnLst/>
              <a:rect l="l" t="t" r="r" b="b"/>
              <a:pathLst>
                <a:path w="36849" h="31602" extrusionOk="0">
                  <a:moveTo>
                    <a:pt x="14880" y="697"/>
                  </a:moveTo>
                  <a:cubicBezTo>
                    <a:pt x="9333" y="1159"/>
                    <a:pt x="4306" y="2604"/>
                    <a:pt x="2052" y="5551"/>
                  </a:cubicBezTo>
                  <a:cubicBezTo>
                    <a:pt x="-201" y="8498"/>
                    <a:pt x="-837" y="14103"/>
                    <a:pt x="1359" y="18379"/>
                  </a:cubicBezTo>
                  <a:cubicBezTo>
                    <a:pt x="3555" y="22655"/>
                    <a:pt x="11124" y="29588"/>
                    <a:pt x="15226" y="31206"/>
                  </a:cubicBezTo>
                  <a:cubicBezTo>
                    <a:pt x="19329" y="32824"/>
                    <a:pt x="22796" y="29011"/>
                    <a:pt x="25974" y="28086"/>
                  </a:cubicBezTo>
                  <a:cubicBezTo>
                    <a:pt x="29152" y="27162"/>
                    <a:pt x="32734" y="29877"/>
                    <a:pt x="34294" y="25659"/>
                  </a:cubicBezTo>
                  <a:cubicBezTo>
                    <a:pt x="35854" y="21441"/>
                    <a:pt x="38570" y="6938"/>
                    <a:pt x="35334" y="2778"/>
                  </a:cubicBezTo>
                  <a:cubicBezTo>
                    <a:pt x="32098" y="-1382"/>
                    <a:pt x="20427" y="235"/>
                    <a:pt x="14880" y="697"/>
                  </a:cubicBezTo>
                  <a:close/>
                </a:path>
              </a:pathLst>
            </a:custGeom>
            <a:solidFill>
              <a:srgbClr val="EFEFEF"/>
            </a:solidFill>
            <a:ln w="9525" cap="flat" cmpd="sng">
              <a:solidFill>
                <a:schemeClr val="dk2"/>
              </a:solidFill>
              <a:prstDash val="solid"/>
              <a:round/>
              <a:headEnd type="none" w="med" len="med"/>
              <a:tailEnd type="none" w="med" len="med"/>
            </a:ln>
          </p:spPr>
        </p:sp>
        <p:sp>
          <p:nvSpPr>
            <p:cNvPr id="607" name="Google Shape;607;p31"/>
            <p:cNvSpPr/>
            <p:nvPr/>
          </p:nvSpPr>
          <p:spPr>
            <a:xfrm>
              <a:off x="6000548" y="3169673"/>
              <a:ext cx="621275" cy="357275"/>
            </a:xfrm>
            <a:custGeom>
              <a:avLst/>
              <a:gdLst/>
              <a:ahLst/>
              <a:cxnLst/>
              <a:rect l="l" t="t" r="r" b="b"/>
              <a:pathLst>
                <a:path w="24851" h="14291" extrusionOk="0">
                  <a:moveTo>
                    <a:pt x="4743" y="2876"/>
                  </a:moveTo>
                  <a:cubicBezTo>
                    <a:pt x="3992" y="3396"/>
                    <a:pt x="-1151" y="4147"/>
                    <a:pt x="236" y="5996"/>
                  </a:cubicBezTo>
                  <a:cubicBezTo>
                    <a:pt x="1623" y="7845"/>
                    <a:pt x="9538" y="13046"/>
                    <a:pt x="13063" y="13970"/>
                  </a:cubicBezTo>
                  <a:cubicBezTo>
                    <a:pt x="16588" y="14895"/>
                    <a:pt x="19997" y="13739"/>
                    <a:pt x="21384" y="11543"/>
                  </a:cubicBezTo>
                  <a:cubicBezTo>
                    <a:pt x="22771" y="9347"/>
                    <a:pt x="20806" y="2587"/>
                    <a:pt x="21384" y="796"/>
                  </a:cubicBezTo>
                  <a:cubicBezTo>
                    <a:pt x="21962" y="-995"/>
                    <a:pt x="24273" y="796"/>
                    <a:pt x="24851" y="796"/>
                  </a:cubicBezTo>
                </a:path>
              </a:pathLst>
            </a:custGeom>
            <a:noFill/>
            <a:ln w="19050" cap="flat" cmpd="sng">
              <a:solidFill>
                <a:srgbClr val="CC0000"/>
              </a:solidFill>
              <a:prstDash val="solid"/>
              <a:round/>
              <a:headEnd type="none" w="med" len="med"/>
              <a:tailEnd type="none" w="med" len="med"/>
            </a:ln>
          </p:spPr>
        </p:sp>
        <p:pic>
          <p:nvPicPr>
            <p:cNvPr id="608" name="Google Shape;608;p31"/>
            <p:cNvPicPr preferRelativeResize="0"/>
            <p:nvPr/>
          </p:nvPicPr>
          <p:blipFill>
            <a:blip r:embed="rId4">
              <a:alphaModFix/>
            </a:blip>
            <a:stretch>
              <a:fillRect/>
            </a:stretch>
          </p:blipFill>
          <p:spPr>
            <a:xfrm>
              <a:off x="6034525" y="3027388"/>
              <a:ext cx="484451" cy="455375"/>
            </a:xfrm>
            <a:prstGeom prst="rect">
              <a:avLst/>
            </a:prstGeom>
            <a:noFill/>
            <a:ln>
              <a:noFill/>
            </a:ln>
          </p:spPr>
        </p:pic>
        <p:sp>
          <p:nvSpPr>
            <p:cNvPr id="609" name="Google Shape;609;p31"/>
            <p:cNvSpPr txBox="1"/>
            <p:nvPr/>
          </p:nvSpPr>
          <p:spPr>
            <a:xfrm>
              <a:off x="5922638" y="2851743"/>
              <a:ext cx="1022700" cy="22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fr" sz="800" b="1">
                  <a:solidFill>
                    <a:schemeClr val="dk1"/>
                  </a:solidFill>
                  <a:latin typeface="Roboto Condensed"/>
                  <a:ea typeface="Roboto Condensed"/>
                  <a:cs typeface="Roboto Condensed"/>
                  <a:sym typeface="Roboto Condensed"/>
                </a:rPr>
                <a:t>SERVEUR WEB 1</a:t>
              </a:r>
              <a:endParaRPr sz="800"/>
            </a:p>
          </p:txBody>
        </p:sp>
      </p:grpSp>
      <p:sp>
        <p:nvSpPr>
          <p:cNvPr id="610" name="Google Shape;610;p31"/>
          <p:cNvSpPr txBox="1"/>
          <p:nvPr/>
        </p:nvSpPr>
        <p:spPr>
          <a:xfrm>
            <a:off x="212650" y="1005400"/>
            <a:ext cx="5564400" cy="4013100"/>
          </a:xfrm>
          <a:prstGeom prst="rect">
            <a:avLst/>
          </a:prstGeom>
          <a:noFill/>
          <a:ln>
            <a:noFill/>
          </a:ln>
        </p:spPr>
        <p:txBody>
          <a:bodyPr spcFirstLastPara="1" wrap="square" lIns="91425" tIns="91425" rIns="91425" bIns="91425" anchor="t" anchorCtr="0">
            <a:noAutofit/>
          </a:bodyPr>
          <a:lstStyle/>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L’URL d’une page web peut être découpée en plusieurs parties :</a:t>
            </a:r>
            <a:endParaRPr sz="1100">
              <a:latin typeface="Roboto Condensed"/>
              <a:ea typeface="Roboto Condensed"/>
              <a:cs typeface="Roboto Condensed"/>
              <a:sym typeface="Roboto Condensed"/>
            </a:endParaRPr>
          </a:p>
          <a:p>
            <a:pPr marL="457200" lvl="0" indent="0" algn="ctr" rtl="0">
              <a:spcBef>
                <a:spcPts val="0"/>
              </a:spcBef>
              <a:spcAft>
                <a:spcPts val="0"/>
              </a:spcAft>
              <a:buNone/>
            </a:pPr>
            <a:r>
              <a:rPr lang="fr" sz="1100" b="1">
                <a:latin typeface="Roboto Condensed"/>
                <a:ea typeface="Roboto Condensed"/>
                <a:cs typeface="Roboto Condensed"/>
                <a:sym typeface="Roboto Condensed"/>
              </a:rPr>
              <a:t>https://www.lequipe.fr/Rugby/RugbyFicheClub8.html</a:t>
            </a:r>
            <a:endParaRPr sz="1100" b="1">
              <a:latin typeface="Roboto Condensed"/>
              <a:ea typeface="Roboto Condensed"/>
              <a:cs typeface="Roboto Condensed"/>
              <a:sym typeface="Roboto Condensed"/>
            </a:endParaRPr>
          </a:p>
          <a:p>
            <a:pPr marL="914400" lvl="1"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https : protocole sécurisé</a:t>
            </a:r>
            <a:endParaRPr sz="1100">
              <a:latin typeface="Roboto Condensed"/>
              <a:ea typeface="Roboto Condensed"/>
              <a:cs typeface="Roboto Condensed"/>
              <a:sym typeface="Roboto Condensed"/>
            </a:endParaRPr>
          </a:p>
          <a:p>
            <a:pPr marL="914400" lvl="1" indent="-298450" algn="just" rtl="0">
              <a:spcBef>
                <a:spcPts val="0"/>
              </a:spcBef>
              <a:spcAft>
                <a:spcPts val="0"/>
              </a:spcAft>
              <a:buSzPts val="1100"/>
              <a:buFont typeface="Roboto Condensed"/>
              <a:buChar char="○"/>
            </a:pPr>
            <a:r>
              <a:rPr lang="fr" sz="1100" u="sng">
                <a:solidFill>
                  <a:schemeClr val="hlink"/>
                </a:solidFill>
                <a:latin typeface="Roboto Condensed"/>
                <a:ea typeface="Roboto Condensed"/>
                <a:cs typeface="Roboto Condensed"/>
                <a:sym typeface="Roboto Condensed"/>
                <a:hlinkClick r:id="rId11"/>
              </a:rPr>
              <a:t>www.lequipe.fr</a:t>
            </a:r>
            <a:r>
              <a:rPr lang="fr" sz="1100">
                <a:latin typeface="Roboto Condensed"/>
                <a:ea typeface="Roboto Condensed"/>
                <a:cs typeface="Roboto Condensed"/>
                <a:sym typeface="Roboto Condensed"/>
              </a:rPr>
              <a:t> : nom du domaine</a:t>
            </a:r>
            <a:endParaRPr sz="1100">
              <a:latin typeface="Roboto Condensed"/>
              <a:ea typeface="Roboto Condensed"/>
              <a:cs typeface="Roboto Condensed"/>
              <a:sym typeface="Roboto Condensed"/>
            </a:endParaRPr>
          </a:p>
          <a:p>
            <a:pPr marL="914400" lvl="1"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/Rugby/ : dossier de l’arborescence dans lequel se trouve la page web</a:t>
            </a:r>
            <a:endParaRPr sz="1100">
              <a:latin typeface="Roboto Condensed"/>
              <a:ea typeface="Roboto Condensed"/>
              <a:cs typeface="Roboto Condensed"/>
              <a:sym typeface="Roboto Condensed"/>
            </a:endParaRPr>
          </a:p>
          <a:p>
            <a:pPr marL="914400" lvl="1"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RugbyFicheClub8.html : page web écrite en langage “html”</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Le langage “html” est un des langages utilisé sur le web. Il utilise des liens hypertexts pour passer d’une page à l’autre. Il est caractérisé par des balises qui indique au navigateur comment afficher la page.</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Par exemple : &lt;i&gt;délégation&lt;/i&gt; s’affichera </a:t>
            </a:r>
            <a:r>
              <a:rPr lang="fr" sz="1100" i="1">
                <a:solidFill>
                  <a:schemeClr val="dk1"/>
                </a:solidFill>
                <a:latin typeface="Roboto Condensed"/>
                <a:ea typeface="Roboto Condensed"/>
                <a:cs typeface="Roboto Condensed"/>
                <a:sym typeface="Roboto Condensed"/>
              </a:rPr>
              <a:t>délégation</a:t>
            </a:r>
            <a:r>
              <a:rPr lang="fr" sz="1100">
                <a:solidFill>
                  <a:schemeClr val="dk1"/>
                </a:solidFill>
                <a:latin typeface="Roboto Condensed"/>
                <a:ea typeface="Roboto Condensed"/>
                <a:cs typeface="Roboto Condensed"/>
                <a:sym typeface="Roboto Condensed"/>
              </a:rPr>
              <a:t> (en italique)</a:t>
            </a:r>
            <a:endParaRPr sz="1100">
              <a:solidFill>
                <a:schemeClr val="dk1"/>
              </a:solidFill>
              <a:latin typeface="Roboto Condensed"/>
              <a:ea typeface="Roboto Condensed"/>
              <a:cs typeface="Roboto Condensed"/>
              <a:sym typeface="Roboto Condensed"/>
            </a:endParaRPr>
          </a:p>
          <a:p>
            <a:pPr marL="457200" lvl="0" indent="-298450" algn="just" rtl="0">
              <a:spcBef>
                <a:spcPts val="0"/>
              </a:spcBef>
              <a:spcAft>
                <a:spcPts val="0"/>
              </a:spcAft>
              <a:buClr>
                <a:schemeClr val="dk1"/>
              </a:buClr>
              <a:buSzPts val="1100"/>
              <a:buFont typeface="Roboto Condensed"/>
              <a:buChar char="●"/>
            </a:pPr>
            <a:r>
              <a:rPr lang="fr" sz="1100">
                <a:solidFill>
                  <a:schemeClr val="dk1"/>
                </a:solidFill>
                <a:latin typeface="Roboto Condensed"/>
                <a:ea typeface="Roboto Condensed"/>
                <a:cs typeface="Roboto Condensed"/>
                <a:sym typeface="Roboto Condensed"/>
              </a:rPr>
              <a:t>Pour créer un site web on peut,</a:t>
            </a:r>
            <a:endParaRPr sz="1100">
              <a:solidFill>
                <a:schemeClr val="dk1"/>
              </a:solidFill>
              <a:latin typeface="Roboto Condensed"/>
              <a:ea typeface="Roboto Condensed"/>
              <a:cs typeface="Roboto Condensed"/>
              <a:sym typeface="Roboto Condensed"/>
            </a:endParaRPr>
          </a:p>
          <a:p>
            <a:pPr marL="914400" lvl="1" indent="-298450" algn="just" rtl="0">
              <a:spcBef>
                <a:spcPts val="0"/>
              </a:spcBef>
              <a:spcAft>
                <a:spcPts val="0"/>
              </a:spcAft>
              <a:buClr>
                <a:schemeClr val="dk1"/>
              </a:buClr>
              <a:buSzPts val="1100"/>
              <a:buFont typeface="Roboto Condensed"/>
              <a:buChar char="○"/>
            </a:pPr>
            <a:r>
              <a:rPr lang="fr" sz="1100">
                <a:solidFill>
                  <a:schemeClr val="dk1"/>
                </a:solidFill>
                <a:latin typeface="Roboto Condensed"/>
                <a:ea typeface="Roboto Condensed"/>
                <a:cs typeface="Roboto Condensed"/>
                <a:sym typeface="Roboto Condensed"/>
              </a:rPr>
              <a:t>s’abonner à un éditeur de site en ligne comme Wix ou Jimdo</a:t>
            </a:r>
            <a:endParaRPr sz="1100">
              <a:solidFill>
                <a:schemeClr val="dk1"/>
              </a:solidFill>
              <a:latin typeface="Roboto Condensed"/>
              <a:ea typeface="Roboto Condensed"/>
              <a:cs typeface="Roboto Condensed"/>
              <a:sym typeface="Roboto Condensed"/>
            </a:endParaRPr>
          </a:p>
          <a:p>
            <a:pPr marL="914400" lvl="1" indent="-298450" algn="just" rtl="0">
              <a:spcBef>
                <a:spcPts val="0"/>
              </a:spcBef>
              <a:spcAft>
                <a:spcPts val="0"/>
              </a:spcAft>
              <a:buClr>
                <a:schemeClr val="dk1"/>
              </a:buClr>
              <a:buSzPts val="1100"/>
              <a:buFont typeface="Roboto Condensed"/>
              <a:buChar char="○"/>
            </a:pPr>
            <a:r>
              <a:rPr lang="fr" sz="1100">
                <a:solidFill>
                  <a:schemeClr val="dk1"/>
                </a:solidFill>
                <a:latin typeface="Roboto Condensed"/>
                <a:ea typeface="Roboto Condensed"/>
                <a:cs typeface="Roboto Condensed"/>
                <a:sym typeface="Roboto Condensed"/>
              </a:rPr>
              <a:t>utiliser un CMS (Content Management System) comme WordPress ou Spip</a:t>
            </a:r>
            <a:endParaRPr sz="1100">
              <a:solidFill>
                <a:schemeClr val="dk1"/>
              </a:solidFill>
              <a:latin typeface="Roboto Condensed"/>
              <a:ea typeface="Roboto Condensed"/>
              <a:cs typeface="Roboto Condensed"/>
              <a:sym typeface="Roboto Condensed"/>
            </a:endParaRPr>
          </a:p>
          <a:p>
            <a:pPr marL="914400" lvl="1" indent="-298450" algn="just" rtl="0">
              <a:spcBef>
                <a:spcPts val="0"/>
              </a:spcBef>
              <a:spcAft>
                <a:spcPts val="0"/>
              </a:spcAft>
              <a:buClr>
                <a:schemeClr val="dk1"/>
              </a:buClr>
              <a:buSzPts val="1100"/>
              <a:buFont typeface="Roboto Condensed"/>
              <a:buChar char="○"/>
            </a:pPr>
            <a:r>
              <a:rPr lang="fr" sz="1100">
                <a:solidFill>
                  <a:schemeClr val="dk1"/>
                </a:solidFill>
                <a:latin typeface="Roboto Condensed"/>
                <a:ea typeface="Roboto Condensed"/>
                <a:cs typeface="Roboto Condensed"/>
                <a:sym typeface="Roboto Condensed"/>
              </a:rPr>
              <a:t>utiliser un logiciel wysiwyg comme Komposer (obsolète, mais pratique pour apprendre)</a:t>
            </a:r>
            <a:endParaRPr sz="1100">
              <a:solidFill>
                <a:schemeClr val="dk1"/>
              </a:solidFill>
              <a:latin typeface="Roboto Condensed"/>
              <a:ea typeface="Roboto Condensed"/>
              <a:cs typeface="Roboto Condensed"/>
              <a:sym typeface="Roboto Condensed"/>
            </a:endParaRPr>
          </a:p>
          <a:p>
            <a:pPr marL="0" lvl="0" indent="0" algn="just" rtl="0">
              <a:spcBef>
                <a:spcPts val="0"/>
              </a:spcBef>
              <a:spcAft>
                <a:spcPts val="0"/>
              </a:spcAft>
              <a:buNone/>
            </a:pPr>
            <a:endParaRPr sz="1100">
              <a:latin typeface="Roboto Condensed"/>
              <a:ea typeface="Roboto Condensed"/>
              <a:cs typeface="Roboto Condensed"/>
              <a:sym typeface="Roboto Condensed"/>
            </a:endParaRPr>
          </a:p>
        </p:txBody>
      </p:sp>
      <p:pic>
        <p:nvPicPr>
          <p:cNvPr id="611" name="Google Shape;611;p31"/>
          <p:cNvPicPr preferRelativeResize="0"/>
          <p:nvPr/>
        </p:nvPicPr>
        <p:blipFill rotWithShape="1">
          <a:blip r:embed="rId12">
            <a:alphaModFix/>
          </a:blip>
          <a:srcRect r="12111" b="23424"/>
          <a:stretch/>
        </p:blipFill>
        <p:spPr>
          <a:xfrm>
            <a:off x="6568425" y="3114810"/>
            <a:ext cx="443676" cy="212615"/>
          </a:xfrm>
          <a:prstGeom prst="rect">
            <a:avLst/>
          </a:prstGeom>
          <a:noFill/>
          <a:ln>
            <a:noFill/>
          </a:ln>
        </p:spPr>
      </p:pic>
      <p:pic>
        <p:nvPicPr>
          <p:cNvPr id="612" name="Google Shape;612;p31"/>
          <p:cNvPicPr preferRelativeResize="0"/>
          <p:nvPr/>
        </p:nvPicPr>
        <p:blipFill rotWithShape="1">
          <a:blip r:embed="rId12">
            <a:alphaModFix/>
          </a:blip>
          <a:srcRect r="12111" b="23424"/>
          <a:stretch/>
        </p:blipFill>
        <p:spPr>
          <a:xfrm>
            <a:off x="6568425" y="3874835"/>
            <a:ext cx="443676" cy="21261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mt="50000"/>
          </a:blip>
          <a:stretch>
            <a:fillRect/>
          </a:stretch>
        </p:blipFill>
        <p:spPr>
          <a:xfrm>
            <a:off x="0" y="8"/>
            <a:ext cx="9144000" cy="5143492"/>
          </a:xfrm>
          <a:prstGeom prst="rect">
            <a:avLst/>
          </a:prstGeom>
          <a:noFill/>
          <a:ln w="9525" cap="flat" cmpd="sng">
            <a:solidFill>
              <a:schemeClr val="dk2"/>
            </a:solidFill>
            <a:prstDash val="solid"/>
            <a:round/>
            <a:headEnd type="none" w="sm" len="sm"/>
            <a:tailEnd type="none" w="sm" len="sm"/>
          </a:ln>
        </p:spPr>
      </p:pic>
      <p:sp>
        <p:nvSpPr>
          <p:cNvPr id="64" name="Google Shape;64;p14"/>
          <p:cNvSpPr txBox="1"/>
          <p:nvPr/>
        </p:nvSpPr>
        <p:spPr>
          <a:xfrm>
            <a:off x="156000" y="1036600"/>
            <a:ext cx="6663000" cy="39645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None/>
            </a:pPr>
            <a:r>
              <a:rPr lang="fr" sz="1300" b="1" dirty="0">
                <a:latin typeface="Roboto Condensed"/>
                <a:ea typeface="Roboto Condensed"/>
                <a:cs typeface="Roboto Condensed"/>
                <a:sym typeface="Roboto Condensed"/>
              </a:rPr>
              <a:t>Cette séquence comporte 3 activités progressives qui vont vous permettre de découvrir les réseaux informatiques</a:t>
            </a:r>
            <a:endParaRPr sz="1300" dirty="0">
              <a:solidFill>
                <a:srgbClr val="000000"/>
              </a:solidFill>
              <a:latin typeface="Roboto Condensed"/>
              <a:ea typeface="Roboto Condensed"/>
              <a:cs typeface="Roboto Condensed"/>
              <a:sym typeface="Roboto Condensed"/>
            </a:endParaRPr>
          </a:p>
          <a:p>
            <a:pPr marL="0" lvl="0" indent="0" algn="just" rtl="0">
              <a:spcBef>
                <a:spcPts val="0"/>
              </a:spcBef>
              <a:spcAft>
                <a:spcPts val="0"/>
              </a:spcAft>
              <a:buNone/>
            </a:pPr>
            <a:endParaRPr sz="1300" dirty="0">
              <a:latin typeface="Roboto Condensed"/>
              <a:ea typeface="Roboto Condensed"/>
              <a:cs typeface="Roboto Condensed"/>
              <a:sym typeface="Roboto Condensed"/>
            </a:endParaRPr>
          </a:p>
          <a:p>
            <a:pPr marL="0" lvl="0" indent="0" algn="just" rtl="0">
              <a:spcBef>
                <a:spcPts val="0"/>
              </a:spcBef>
              <a:spcAft>
                <a:spcPts val="0"/>
              </a:spcAft>
              <a:buNone/>
            </a:pPr>
            <a:r>
              <a:rPr lang="fr" sz="1300" dirty="0">
                <a:solidFill>
                  <a:srgbClr val="000000"/>
                </a:solidFill>
                <a:latin typeface="Roboto Condensed"/>
                <a:ea typeface="Roboto Condensed"/>
                <a:cs typeface="Roboto Condensed"/>
                <a:sym typeface="Roboto Condensed"/>
              </a:rPr>
              <a:t>Cette séquence </a:t>
            </a:r>
            <a:r>
              <a:rPr lang="fr" sz="1300" dirty="0">
                <a:latin typeface="Roboto Condensed"/>
                <a:ea typeface="Roboto Condensed"/>
                <a:cs typeface="Roboto Condensed"/>
                <a:sym typeface="Roboto Condensed"/>
              </a:rPr>
              <a:t>vous permettra de développer 1</a:t>
            </a:r>
            <a:r>
              <a:rPr lang="fr" sz="1300" dirty="0">
                <a:solidFill>
                  <a:srgbClr val="000000"/>
                </a:solidFill>
                <a:latin typeface="Roboto Condensed"/>
                <a:ea typeface="Roboto Condensed"/>
                <a:cs typeface="Roboto Condensed"/>
                <a:sym typeface="Roboto Condensed"/>
              </a:rPr>
              <a:t> compétence</a:t>
            </a:r>
            <a:r>
              <a:rPr lang="fr" sz="1300" dirty="0">
                <a:latin typeface="Roboto Condensed"/>
                <a:ea typeface="Roboto Condensed"/>
                <a:cs typeface="Roboto Condensed"/>
                <a:sym typeface="Roboto Condensed"/>
              </a:rPr>
              <a:t> et ses connaissances associées</a:t>
            </a:r>
            <a:r>
              <a:rPr lang="fr" sz="1300" dirty="0">
                <a:solidFill>
                  <a:srgbClr val="000000"/>
                </a:solidFill>
                <a:latin typeface="Roboto Condensed"/>
                <a:ea typeface="Roboto Condensed"/>
                <a:cs typeface="Roboto Condensed"/>
                <a:sym typeface="Roboto Condensed"/>
              </a:rPr>
              <a:t>:</a:t>
            </a:r>
            <a:endParaRPr sz="1300" dirty="0">
              <a:solidFill>
                <a:srgbClr val="000000"/>
              </a:solidFill>
              <a:latin typeface="Roboto Condensed"/>
              <a:ea typeface="Roboto Condensed"/>
              <a:cs typeface="Roboto Condensed"/>
              <a:sym typeface="Roboto Condensed"/>
            </a:endParaRPr>
          </a:p>
          <a:p>
            <a:pPr marL="0" lvl="0" indent="0" algn="just" rtl="0">
              <a:spcBef>
                <a:spcPts val="0"/>
              </a:spcBef>
              <a:spcAft>
                <a:spcPts val="0"/>
              </a:spcAft>
              <a:buNone/>
            </a:pPr>
            <a:endParaRPr sz="1300" dirty="0">
              <a:latin typeface="Roboto Condensed"/>
              <a:ea typeface="Roboto Condensed"/>
              <a:cs typeface="Roboto Condensed"/>
              <a:sym typeface="Roboto Condensed"/>
            </a:endParaRPr>
          </a:p>
          <a:p>
            <a:pPr marL="457200" lvl="0" indent="-311150" algn="l" rtl="0">
              <a:spcBef>
                <a:spcPts val="0"/>
              </a:spcBef>
              <a:spcAft>
                <a:spcPts val="0"/>
              </a:spcAft>
              <a:buClr>
                <a:srgbClr val="000000"/>
              </a:buClr>
              <a:buSzPts val="1300"/>
              <a:buFont typeface="Roboto Condensed"/>
              <a:buChar char="●"/>
            </a:pPr>
            <a:r>
              <a:rPr lang="fr" sz="1300" dirty="0">
                <a:solidFill>
                  <a:srgbClr val="000000"/>
                </a:solidFill>
                <a:latin typeface="Roboto Condensed"/>
                <a:ea typeface="Roboto Condensed"/>
                <a:cs typeface="Roboto Condensed"/>
                <a:sym typeface="Roboto Condensed"/>
              </a:rPr>
              <a:t>C</a:t>
            </a:r>
            <a:r>
              <a:rPr lang="fr" sz="1300" dirty="0">
                <a:latin typeface="Roboto Condensed"/>
                <a:ea typeface="Roboto Condensed"/>
                <a:cs typeface="Roboto Condensed"/>
                <a:sym typeface="Roboto Condensed"/>
              </a:rPr>
              <a:t>S5</a:t>
            </a:r>
            <a:r>
              <a:rPr lang="fr" sz="1300" dirty="0">
                <a:solidFill>
                  <a:srgbClr val="000000"/>
                </a:solidFill>
                <a:latin typeface="Roboto Condensed"/>
                <a:ea typeface="Roboto Condensed"/>
                <a:cs typeface="Roboto Condensed"/>
                <a:sym typeface="Roboto Condensed"/>
              </a:rPr>
              <a:t>.</a:t>
            </a:r>
            <a:r>
              <a:rPr lang="fr" sz="1300" dirty="0">
                <a:latin typeface="Roboto Condensed"/>
                <a:ea typeface="Roboto Condensed"/>
                <a:cs typeface="Roboto Condensed"/>
                <a:sym typeface="Roboto Condensed"/>
              </a:rPr>
              <a:t>6</a:t>
            </a:r>
            <a:r>
              <a:rPr lang="fr" sz="1300" dirty="0">
                <a:solidFill>
                  <a:srgbClr val="000000"/>
                </a:solidFill>
                <a:latin typeface="Roboto Condensed"/>
                <a:ea typeface="Roboto Condensed"/>
                <a:cs typeface="Roboto Condensed"/>
                <a:sym typeface="Roboto Condensed"/>
              </a:rPr>
              <a:t>: </a:t>
            </a:r>
            <a:r>
              <a:rPr lang="fr" sz="1300" dirty="0">
                <a:latin typeface="Roboto Condensed"/>
                <a:ea typeface="Roboto Condensed"/>
                <a:cs typeface="Roboto Condensed"/>
                <a:sym typeface="Roboto Condensed"/>
              </a:rPr>
              <a:t>Comprendre le fonctionnement d’un réseau</a:t>
            </a:r>
            <a:endParaRPr sz="1300" dirty="0">
              <a:latin typeface="Roboto Condensed"/>
              <a:ea typeface="Roboto Condensed"/>
              <a:cs typeface="Roboto Condensed"/>
              <a:sym typeface="Roboto Condensed"/>
            </a:endParaRPr>
          </a:p>
          <a:p>
            <a:pPr marL="0" lvl="0" indent="0" algn="l" rtl="0">
              <a:spcBef>
                <a:spcPts val="0"/>
              </a:spcBef>
              <a:spcAft>
                <a:spcPts val="0"/>
              </a:spcAft>
              <a:buNone/>
            </a:pPr>
            <a:endParaRPr sz="1300" dirty="0">
              <a:latin typeface="Roboto Condensed"/>
              <a:ea typeface="Roboto Condensed"/>
              <a:cs typeface="Roboto Condensed"/>
              <a:sym typeface="Roboto Condensed"/>
            </a:endParaRPr>
          </a:p>
          <a:p>
            <a:pPr marL="914400" lvl="0" indent="-298450" algn="l" rtl="0">
              <a:spcBef>
                <a:spcPts val="0"/>
              </a:spcBef>
              <a:spcAft>
                <a:spcPts val="0"/>
              </a:spcAft>
              <a:buSzPts val="1100"/>
              <a:buFont typeface="Roboto Condensed"/>
              <a:buChar char="●"/>
            </a:pPr>
            <a:r>
              <a:rPr lang="fr" sz="1100" i="1" dirty="0">
                <a:latin typeface="Roboto Condensed"/>
                <a:ea typeface="Roboto Condensed"/>
                <a:cs typeface="Roboto Condensed"/>
                <a:sym typeface="Roboto Condensed"/>
              </a:rPr>
              <a:t>Les composants d’un réseau,</a:t>
            </a:r>
            <a:endParaRPr sz="1100" i="1" dirty="0">
              <a:latin typeface="Roboto Condensed"/>
              <a:ea typeface="Roboto Condensed"/>
              <a:cs typeface="Roboto Condensed"/>
              <a:sym typeface="Roboto Condensed"/>
            </a:endParaRPr>
          </a:p>
          <a:p>
            <a:pPr marL="914400" lvl="0" indent="-298450" algn="l" rtl="0">
              <a:spcBef>
                <a:spcPts val="0"/>
              </a:spcBef>
              <a:spcAft>
                <a:spcPts val="0"/>
              </a:spcAft>
              <a:buSzPts val="1100"/>
              <a:buFont typeface="Roboto Condensed"/>
              <a:buChar char="●"/>
            </a:pPr>
            <a:r>
              <a:rPr lang="fr" sz="1100" i="1" dirty="0">
                <a:latin typeface="Roboto Condensed"/>
                <a:ea typeface="Roboto Condensed"/>
                <a:cs typeface="Roboto Condensed"/>
                <a:sym typeface="Roboto Condensed"/>
              </a:rPr>
              <a:t>architecture d’un réseau local,</a:t>
            </a:r>
            <a:endParaRPr sz="1100" i="1" dirty="0">
              <a:latin typeface="Roboto Condensed"/>
              <a:ea typeface="Roboto Condensed"/>
              <a:cs typeface="Roboto Condensed"/>
              <a:sym typeface="Roboto Condensed"/>
            </a:endParaRPr>
          </a:p>
          <a:p>
            <a:pPr marL="914400" lvl="0" indent="-298450" algn="l" rtl="0">
              <a:spcBef>
                <a:spcPts val="0"/>
              </a:spcBef>
              <a:spcAft>
                <a:spcPts val="0"/>
              </a:spcAft>
              <a:buSzPts val="1100"/>
              <a:buFont typeface="Roboto Condensed"/>
              <a:buChar char="●"/>
            </a:pPr>
            <a:r>
              <a:rPr lang="fr" sz="1100" i="1" dirty="0">
                <a:latin typeface="Roboto Condensed"/>
                <a:ea typeface="Roboto Condensed"/>
                <a:cs typeface="Roboto Condensed"/>
                <a:sym typeface="Roboto Condensed"/>
              </a:rPr>
              <a:t>Moyens de connexion d’un moyen informatique,</a:t>
            </a:r>
            <a:endParaRPr sz="1100" i="1" dirty="0">
              <a:latin typeface="Roboto Condensed"/>
              <a:ea typeface="Roboto Condensed"/>
              <a:cs typeface="Roboto Condensed"/>
              <a:sym typeface="Roboto Condensed"/>
            </a:endParaRPr>
          </a:p>
          <a:p>
            <a:pPr marL="914400" lvl="0" indent="-298450" algn="l" rtl="0">
              <a:spcBef>
                <a:spcPts val="0"/>
              </a:spcBef>
              <a:spcAft>
                <a:spcPts val="0"/>
              </a:spcAft>
              <a:buSzPts val="1100"/>
              <a:buFont typeface="Roboto Condensed"/>
              <a:buChar char="●"/>
            </a:pPr>
            <a:r>
              <a:rPr lang="fr" sz="1100" i="1" dirty="0">
                <a:latin typeface="Roboto Condensed"/>
                <a:ea typeface="Roboto Condensed"/>
                <a:cs typeface="Roboto Condensed"/>
                <a:sym typeface="Roboto Condensed"/>
              </a:rPr>
              <a:t>Notion de protocole,</a:t>
            </a:r>
            <a:endParaRPr sz="1100" i="1" dirty="0">
              <a:latin typeface="Roboto Condensed"/>
              <a:ea typeface="Roboto Condensed"/>
              <a:cs typeface="Roboto Condensed"/>
              <a:sym typeface="Roboto Condensed"/>
            </a:endParaRPr>
          </a:p>
          <a:p>
            <a:pPr marL="914400" lvl="0" indent="-298450" algn="l" rtl="0">
              <a:spcBef>
                <a:spcPts val="0"/>
              </a:spcBef>
              <a:spcAft>
                <a:spcPts val="0"/>
              </a:spcAft>
              <a:buSzPts val="1100"/>
              <a:buFont typeface="Roboto Condensed"/>
              <a:buChar char="●"/>
            </a:pPr>
            <a:r>
              <a:rPr lang="fr" sz="1100" i="1" dirty="0">
                <a:latin typeface="Roboto Condensed"/>
                <a:ea typeface="Roboto Condensed"/>
                <a:cs typeface="Roboto Condensed"/>
                <a:sym typeface="Roboto Condensed"/>
              </a:rPr>
              <a:t>Organisation de protocole en couche,</a:t>
            </a:r>
            <a:endParaRPr sz="1100" i="1" dirty="0">
              <a:latin typeface="Roboto Condensed"/>
              <a:ea typeface="Roboto Condensed"/>
              <a:cs typeface="Roboto Condensed"/>
              <a:sym typeface="Roboto Condensed"/>
            </a:endParaRPr>
          </a:p>
          <a:p>
            <a:pPr marL="914400" lvl="0" indent="-298450" algn="l" rtl="0">
              <a:spcBef>
                <a:spcPts val="0"/>
              </a:spcBef>
              <a:spcAft>
                <a:spcPts val="0"/>
              </a:spcAft>
              <a:buSzPts val="1100"/>
              <a:buFont typeface="Roboto Condensed"/>
              <a:buChar char="●"/>
            </a:pPr>
            <a:r>
              <a:rPr lang="fr" sz="1100" i="1" dirty="0">
                <a:latin typeface="Roboto Condensed"/>
                <a:ea typeface="Roboto Condensed"/>
                <a:cs typeface="Roboto Condensed"/>
                <a:sym typeface="Roboto Condensed"/>
              </a:rPr>
              <a:t>Algorithme de routage internet.</a:t>
            </a:r>
            <a:endParaRPr sz="1100" i="1" dirty="0">
              <a:latin typeface="Roboto Condensed"/>
              <a:ea typeface="Roboto Condensed"/>
              <a:cs typeface="Roboto Condensed"/>
              <a:sym typeface="Roboto Condensed"/>
            </a:endParaRPr>
          </a:p>
          <a:p>
            <a:pPr marL="0" lvl="0" indent="0" algn="l" rtl="0">
              <a:spcBef>
                <a:spcPts val="0"/>
              </a:spcBef>
              <a:spcAft>
                <a:spcPts val="0"/>
              </a:spcAft>
              <a:buNone/>
            </a:pPr>
            <a:endParaRPr sz="1300" dirty="0">
              <a:latin typeface="Roboto Condensed"/>
              <a:ea typeface="Roboto Condensed"/>
              <a:cs typeface="Roboto Condensed"/>
              <a:sym typeface="Roboto Condensed"/>
            </a:endParaRPr>
          </a:p>
          <a:p>
            <a:pPr marL="0" lvl="0" indent="0" algn="l" rtl="0">
              <a:spcBef>
                <a:spcPts val="0"/>
              </a:spcBef>
              <a:spcAft>
                <a:spcPts val="0"/>
              </a:spcAft>
              <a:buNone/>
            </a:pPr>
            <a:r>
              <a:rPr lang="fr" sz="1300" dirty="0">
                <a:latin typeface="Roboto Condensed"/>
                <a:ea typeface="Roboto Condensed"/>
                <a:cs typeface="Roboto Condensed"/>
                <a:sym typeface="Roboto Condensed"/>
              </a:rPr>
              <a:t>Au travers des activités, vous utiliserez et configurerez des équipements vous permettant de monter votre propre infrastructure réseau ainsi qu’un logiciel vous permettant de simuler le fonctionnement d’un réseau.</a:t>
            </a:r>
            <a:endParaRPr sz="1300" dirty="0">
              <a:latin typeface="Roboto Condensed"/>
              <a:ea typeface="Roboto Condensed"/>
              <a:cs typeface="Roboto Condensed"/>
              <a:sym typeface="Roboto Condensed"/>
            </a:endParaRPr>
          </a:p>
          <a:p>
            <a:pPr marL="0" lvl="0" indent="0" algn="l" rtl="0">
              <a:spcBef>
                <a:spcPts val="0"/>
              </a:spcBef>
              <a:spcAft>
                <a:spcPts val="0"/>
              </a:spcAft>
              <a:buNone/>
            </a:pPr>
            <a:endParaRPr sz="1300" dirty="0">
              <a:latin typeface="Roboto Condensed"/>
              <a:ea typeface="Roboto Condensed"/>
              <a:cs typeface="Roboto Condensed"/>
              <a:sym typeface="Roboto Condensed"/>
            </a:endParaRPr>
          </a:p>
          <a:p>
            <a:pPr marL="0" lvl="0" indent="0" algn="l" rtl="0">
              <a:spcBef>
                <a:spcPts val="0"/>
              </a:spcBef>
              <a:spcAft>
                <a:spcPts val="0"/>
              </a:spcAft>
              <a:buNone/>
            </a:pPr>
            <a:r>
              <a:rPr lang="fr" sz="1300" dirty="0">
                <a:latin typeface="Roboto Condensed"/>
                <a:ea typeface="Roboto Condensed"/>
                <a:cs typeface="Roboto Condensed"/>
                <a:sym typeface="Roboto Condensed"/>
              </a:rPr>
              <a:t>                                  Cisco </a:t>
            </a:r>
            <a:r>
              <a:rPr lang="fr" sz="1300" dirty="0" err="1">
                <a:latin typeface="Roboto Condensed"/>
                <a:ea typeface="Roboto Condensed"/>
                <a:cs typeface="Roboto Condensed"/>
                <a:sym typeface="Roboto Condensed"/>
              </a:rPr>
              <a:t>Packet</a:t>
            </a:r>
            <a:r>
              <a:rPr lang="fr" sz="1300" dirty="0">
                <a:latin typeface="Roboto Condensed"/>
                <a:ea typeface="Roboto Condensed"/>
                <a:cs typeface="Roboto Condensed"/>
                <a:sym typeface="Roboto Condensed"/>
              </a:rPr>
              <a:t> tracer                                   </a:t>
            </a:r>
            <a:r>
              <a:rPr lang="fr" sz="1300" dirty="0" err="1">
                <a:latin typeface="Roboto Condensed"/>
                <a:ea typeface="Roboto Condensed"/>
                <a:cs typeface="Roboto Condensed"/>
                <a:sym typeface="Roboto Condensed"/>
              </a:rPr>
              <a:t>Netsim</a:t>
            </a:r>
            <a:r>
              <a:rPr lang="fr" sz="1300" dirty="0">
                <a:latin typeface="Roboto Condensed"/>
                <a:ea typeface="Roboto Condensed"/>
                <a:cs typeface="Roboto Condensed"/>
                <a:sym typeface="Roboto Condensed"/>
              </a:rPr>
              <a:t> </a:t>
            </a:r>
            <a:endParaRPr sz="1300" dirty="0">
              <a:latin typeface="Roboto Condensed"/>
              <a:ea typeface="Roboto Condensed"/>
              <a:cs typeface="Roboto Condensed"/>
              <a:sym typeface="Roboto Condensed"/>
            </a:endParaRPr>
          </a:p>
          <a:p>
            <a:pPr marL="0" lvl="0" indent="0" algn="l" rtl="0">
              <a:lnSpc>
                <a:spcPct val="115000"/>
              </a:lnSpc>
              <a:spcBef>
                <a:spcPts val="0"/>
              </a:spcBef>
              <a:spcAft>
                <a:spcPts val="0"/>
              </a:spcAft>
              <a:buClr>
                <a:srgbClr val="000000"/>
              </a:buClr>
              <a:buSzPts val="1100"/>
              <a:buFont typeface="Arial"/>
              <a:buNone/>
            </a:pPr>
            <a:endParaRPr sz="800" dirty="0">
              <a:latin typeface="Calibri"/>
              <a:ea typeface="Calibri"/>
              <a:cs typeface="Calibri"/>
              <a:sym typeface="Calibri"/>
            </a:endParaRPr>
          </a:p>
          <a:p>
            <a:pPr marL="0" lvl="0" indent="0" algn="l" rtl="0">
              <a:spcBef>
                <a:spcPts val="0"/>
              </a:spcBef>
              <a:spcAft>
                <a:spcPts val="0"/>
              </a:spcAft>
              <a:buNone/>
            </a:pPr>
            <a:endParaRPr sz="1300" dirty="0">
              <a:latin typeface="Roboto Condensed"/>
              <a:ea typeface="Roboto Condensed"/>
              <a:cs typeface="Roboto Condensed"/>
              <a:sym typeface="Roboto Condensed"/>
            </a:endParaRPr>
          </a:p>
          <a:p>
            <a:pPr marL="0" lvl="0" indent="0" algn="just" rtl="0">
              <a:spcBef>
                <a:spcPts val="0"/>
              </a:spcBef>
              <a:spcAft>
                <a:spcPts val="0"/>
              </a:spcAft>
              <a:buNone/>
            </a:pPr>
            <a:endParaRPr sz="1300" dirty="0">
              <a:solidFill>
                <a:srgbClr val="000000"/>
              </a:solidFill>
              <a:latin typeface="Roboto Condensed"/>
              <a:ea typeface="Roboto Condensed"/>
              <a:cs typeface="Roboto Condensed"/>
              <a:sym typeface="Roboto Condensed"/>
            </a:endParaRPr>
          </a:p>
          <a:p>
            <a:pPr marL="0" lvl="0" indent="0" algn="just" rtl="0">
              <a:spcBef>
                <a:spcPts val="0"/>
              </a:spcBef>
              <a:spcAft>
                <a:spcPts val="0"/>
              </a:spcAft>
              <a:buNone/>
            </a:pPr>
            <a:endParaRPr sz="800" b="1" i="1" dirty="0">
              <a:solidFill>
                <a:srgbClr val="FF0000"/>
              </a:solidFill>
              <a:latin typeface="Roboto Condensed"/>
              <a:ea typeface="Roboto Condensed"/>
              <a:cs typeface="Roboto Condensed"/>
              <a:sym typeface="Roboto Condensed"/>
            </a:endParaRPr>
          </a:p>
          <a:p>
            <a:pPr marL="0" lvl="0" indent="0" algn="just" rtl="0">
              <a:spcBef>
                <a:spcPts val="0"/>
              </a:spcBef>
              <a:spcAft>
                <a:spcPts val="0"/>
              </a:spcAft>
              <a:buNone/>
            </a:pPr>
            <a:endParaRPr sz="1300" dirty="0">
              <a:solidFill>
                <a:srgbClr val="000000"/>
              </a:solidFill>
              <a:latin typeface="Roboto Condensed"/>
              <a:ea typeface="Roboto Condensed"/>
              <a:cs typeface="Roboto Condensed"/>
              <a:sym typeface="Roboto Condensed"/>
            </a:endParaRPr>
          </a:p>
        </p:txBody>
      </p:sp>
      <p:sp>
        <p:nvSpPr>
          <p:cNvPr id="65" name="Google Shape;65;p14"/>
          <p:cNvSpPr/>
          <p:nvPr/>
        </p:nvSpPr>
        <p:spPr>
          <a:xfrm>
            <a:off x="156000" y="208025"/>
            <a:ext cx="8797200" cy="675900"/>
          </a:xfrm>
          <a:prstGeom prst="round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p:nvPr/>
        </p:nvSpPr>
        <p:spPr>
          <a:xfrm>
            <a:off x="173400" y="208025"/>
            <a:ext cx="8797200" cy="67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2400">
                <a:latin typeface="Oswald"/>
                <a:ea typeface="Oswald"/>
                <a:cs typeface="Oswald"/>
                <a:sym typeface="Oswald"/>
              </a:rPr>
              <a:t>LES RÉSEAUX INFORMATIQUES OU COMMENT INTERCONNECTER LE MONDE</a:t>
            </a:r>
            <a:endParaRPr sz="2400">
              <a:latin typeface="Oswald"/>
              <a:ea typeface="Oswald"/>
              <a:cs typeface="Oswald"/>
              <a:sym typeface="Oswald"/>
            </a:endParaRPr>
          </a:p>
        </p:txBody>
      </p:sp>
      <p:pic>
        <p:nvPicPr>
          <p:cNvPr id="67" name="Google Shape;67;p14"/>
          <p:cNvPicPr preferRelativeResize="0"/>
          <p:nvPr/>
        </p:nvPicPr>
        <p:blipFill>
          <a:blip r:embed="rId4">
            <a:alphaModFix/>
          </a:blip>
          <a:stretch>
            <a:fillRect/>
          </a:stretch>
        </p:blipFill>
        <p:spPr>
          <a:xfrm>
            <a:off x="2938561" y="4446338"/>
            <a:ext cx="399950" cy="399950"/>
          </a:xfrm>
          <a:prstGeom prst="rect">
            <a:avLst/>
          </a:prstGeom>
          <a:noFill/>
          <a:ln>
            <a:noFill/>
          </a:ln>
        </p:spPr>
      </p:pic>
      <p:pic>
        <p:nvPicPr>
          <p:cNvPr id="68" name="Google Shape;68;p14"/>
          <p:cNvPicPr preferRelativeResize="0"/>
          <p:nvPr/>
        </p:nvPicPr>
        <p:blipFill>
          <a:blip r:embed="rId5">
            <a:alphaModFix/>
          </a:blip>
          <a:stretch>
            <a:fillRect/>
          </a:stretch>
        </p:blipFill>
        <p:spPr>
          <a:xfrm>
            <a:off x="4885150" y="4488275"/>
            <a:ext cx="399950" cy="316086"/>
          </a:xfrm>
          <a:prstGeom prst="rect">
            <a:avLst/>
          </a:prstGeom>
          <a:noFill/>
          <a:ln>
            <a:noFill/>
          </a:ln>
        </p:spPr>
      </p:pic>
      <p:sp>
        <p:nvSpPr>
          <p:cNvPr id="69" name="Google Shape;69;p14"/>
          <p:cNvSpPr/>
          <p:nvPr/>
        </p:nvSpPr>
        <p:spPr>
          <a:xfrm>
            <a:off x="6927675" y="1036600"/>
            <a:ext cx="1931400" cy="3964500"/>
          </a:xfrm>
          <a:prstGeom prst="roundRect">
            <a:avLst>
              <a:gd name="adj" fmla="val 6225"/>
            </a:avLst>
          </a:prstGeom>
          <a:solidFill>
            <a:srgbClr val="FFFFFF"/>
          </a:solidFill>
          <a:ln w="9525" cap="flat" cmpd="sng">
            <a:solidFill>
              <a:schemeClr val="dk2"/>
            </a:solidFill>
            <a:prstDash val="solid"/>
            <a:round/>
            <a:headEnd type="none" w="sm" len="sm"/>
            <a:tailEnd type="none" w="sm" len="sm"/>
          </a:ln>
          <a:effectLst>
            <a:outerShdw blurRad="57150" dist="85725" dir="17640000" algn="bl" rotWithShape="0">
              <a:srgbClr val="000000">
                <a:alpha val="50000"/>
              </a:srgbClr>
            </a:outerShdw>
          </a:effectLst>
        </p:spPr>
        <p:txBody>
          <a:bodyPr spcFirstLastPara="1" wrap="square" lIns="54000" tIns="54000" rIns="54000" bIns="54000" anchor="t" anchorCtr="0">
            <a:noAutofit/>
          </a:bodyPr>
          <a:lstStyle/>
          <a:p>
            <a:pPr marL="0" lvl="0" indent="0" algn="l" rtl="0">
              <a:spcBef>
                <a:spcPts val="0"/>
              </a:spcBef>
              <a:spcAft>
                <a:spcPts val="0"/>
              </a:spcAft>
              <a:buNone/>
            </a:pPr>
            <a:r>
              <a:rPr lang="fr" sz="1000">
                <a:latin typeface="Roboto Condensed"/>
                <a:ea typeface="Roboto Condensed"/>
                <a:cs typeface="Roboto Condensed"/>
                <a:sym typeface="Roboto Condensed"/>
              </a:rPr>
              <a:t>Le matériel minimum nécessaire pour cette séquence:</a:t>
            </a:r>
            <a:endParaRPr sz="1000">
              <a:latin typeface="Roboto Condensed"/>
              <a:ea typeface="Roboto Condensed"/>
              <a:cs typeface="Roboto Condensed"/>
              <a:sym typeface="Roboto Condensed"/>
            </a:endParaRPr>
          </a:p>
          <a:p>
            <a:pPr marL="0" lvl="0" indent="0" algn="l" rtl="0">
              <a:spcBef>
                <a:spcPts val="0"/>
              </a:spcBef>
              <a:spcAft>
                <a:spcPts val="0"/>
              </a:spcAft>
              <a:buNone/>
            </a:pPr>
            <a:endParaRPr sz="1000">
              <a:latin typeface="Roboto Condensed"/>
              <a:ea typeface="Roboto Condensed"/>
              <a:cs typeface="Roboto Condensed"/>
              <a:sym typeface="Roboto Condensed"/>
            </a:endParaRPr>
          </a:p>
          <a:p>
            <a:pPr marL="457200" lvl="0" indent="-292100" algn="l" rtl="0">
              <a:spcBef>
                <a:spcPts val="0"/>
              </a:spcBef>
              <a:spcAft>
                <a:spcPts val="0"/>
              </a:spcAft>
              <a:buSzPts val="1000"/>
              <a:buFont typeface="Roboto Condensed"/>
              <a:buChar char="●"/>
            </a:pPr>
            <a:r>
              <a:rPr lang="fr" sz="1000">
                <a:latin typeface="Roboto Condensed"/>
                <a:ea typeface="Roboto Condensed"/>
                <a:cs typeface="Roboto Condensed"/>
                <a:sym typeface="Roboto Condensed"/>
              </a:rPr>
              <a:t>4 postes informatique fixes</a:t>
            </a:r>
            <a:endParaRPr sz="1000">
              <a:latin typeface="Roboto Condensed"/>
              <a:ea typeface="Roboto Condensed"/>
              <a:cs typeface="Roboto Condensed"/>
              <a:sym typeface="Roboto Condensed"/>
            </a:endParaRPr>
          </a:p>
          <a:p>
            <a:pPr marL="457200" lvl="0" indent="-292100" algn="l" rtl="0">
              <a:spcBef>
                <a:spcPts val="0"/>
              </a:spcBef>
              <a:spcAft>
                <a:spcPts val="0"/>
              </a:spcAft>
              <a:buSzPts val="1000"/>
              <a:buFont typeface="Roboto Condensed"/>
              <a:buChar char="●"/>
            </a:pPr>
            <a:r>
              <a:rPr lang="fr" sz="1000">
                <a:latin typeface="Roboto Condensed"/>
                <a:ea typeface="Roboto Condensed"/>
                <a:cs typeface="Roboto Condensed"/>
                <a:sym typeface="Roboto Condensed"/>
              </a:rPr>
              <a:t>2 appareils nomades</a:t>
            </a:r>
            <a:endParaRPr sz="1000">
              <a:latin typeface="Roboto Condensed"/>
              <a:ea typeface="Roboto Condensed"/>
              <a:cs typeface="Roboto Condensed"/>
              <a:sym typeface="Roboto Condensed"/>
            </a:endParaRPr>
          </a:p>
          <a:p>
            <a:pPr marL="457200" lvl="0" indent="-292100" algn="l" rtl="0">
              <a:spcBef>
                <a:spcPts val="0"/>
              </a:spcBef>
              <a:spcAft>
                <a:spcPts val="0"/>
              </a:spcAft>
              <a:buSzPts val="1000"/>
              <a:buFont typeface="Roboto Condensed"/>
              <a:buChar char="●"/>
            </a:pPr>
            <a:r>
              <a:rPr lang="fr" sz="1000">
                <a:latin typeface="Roboto Condensed"/>
                <a:ea typeface="Roboto Condensed"/>
                <a:cs typeface="Roboto Condensed"/>
                <a:sym typeface="Roboto Condensed"/>
              </a:rPr>
              <a:t>2 commutateur</a:t>
            </a:r>
            <a:endParaRPr sz="1000">
              <a:latin typeface="Roboto Condensed"/>
              <a:ea typeface="Roboto Condensed"/>
              <a:cs typeface="Roboto Condensed"/>
              <a:sym typeface="Roboto Condensed"/>
            </a:endParaRPr>
          </a:p>
          <a:p>
            <a:pPr marL="457200" lvl="0" indent="-292100" algn="l" rtl="0">
              <a:spcBef>
                <a:spcPts val="0"/>
              </a:spcBef>
              <a:spcAft>
                <a:spcPts val="0"/>
              </a:spcAft>
              <a:buSzPts val="1000"/>
              <a:buFont typeface="Roboto Condensed"/>
              <a:buChar char="●"/>
            </a:pPr>
            <a:r>
              <a:rPr lang="fr" sz="1000">
                <a:latin typeface="Roboto Condensed"/>
                <a:ea typeface="Roboto Condensed"/>
                <a:cs typeface="Roboto Condensed"/>
                <a:sym typeface="Roboto Condensed"/>
              </a:rPr>
              <a:t>2 point d’accès Wifi</a:t>
            </a:r>
            <a:endParaRPr sz="1000">
              <a:latin typeface="Roboto Condensed"/>
              <a:ea typeface="Roboto Condensed"/>
              <a:cs typeface="Roboto Condensed"/>
              <a:sym typeface="Roboto Condensed"/>
            </a:endParaRPr>
          </a:p>
          <a:p>
            <a:pPr marL="457200" lvl="0" indent="-292100" algn="l" rtl="0">
              <a:spcBef>
                <a:spcPts val="0"/>
              </a:spcBef>
              <a:spcAft>
                <a:spcPts val="0"/>
              </a:spcAft>
              <a:buSzPts val="1000"/>
              <a:buFont typeface="Roboto Condensed"/>
              <a:buChar char="●"/>
            </a:pPr>
            <a:r>
              <a:rPr lang="fr" sz="1000">
                <a:latin typeface="Roboto Condensed"/>
                <a:ea typeface="Roboto Condensed"/>
                <a:cs typeface="Roboto Condensed"/>
                <a:sym typeface="Roboto Condensed"/>
              </a:rPr>
              <a:t>2 routeurs (qui font aussi passerelle)</a:t>
            </a:r>
            <a:endParaRPr sz="1000">
              <a:latin typeface="Roboto Condensed"/>
              <a:ea typeface="Roboto Condensed"/>
              <a:cs typeface="Roboto Condensed"/>
              <a:sym typeface="Roboto Condensed"/>
            </a:endParaRPr>
          </a:p>
          <a:p>
            <a:pPr marL="457200" lvl="0" indent="-292100" algn="l" rtl="0">
              <a:spcBef>
                <a:spcPts val="0"/>
              </a:spcBef>
              <a:spcAft>
                <a:spcPts val="0"/>
              </a:spcAft>
              <a:buSzPts val="1000"/>
              <a:buFont typeface="Roboto Condensed"/>
              <a:buChar char="●"/>
            </a:pPr>
            <a:r>
              <a:rPr lang="fr" sz="1000">
                <a:latin typeface="Roboto Condensed"/>
                <a:ea typeface="Roboto Condensed"/>
                <a:cs typeface="Roboto Condensed"/>
                <a:sym typeface="Roboto Condensed"/>
              </a:rPr>
              <a:t>1 connexion internet</a:t>
            </a:r>
            <a:endParaRPr sz="1000">
              <a:latin typeface="Roboto Condensed"/>
              <a:ea typeface="Roboto Condensed"/>
              <a:cs typeface="Roboto Condensed"/>
              <a:sym typeface="Roboto Condensed"/>
            </a:endParaRPr>
          </a:p>
          <a:p>
            <a:pPr marL="457200" lvl="0" indent="-292100" algn="l" rtl="0">
              <a:spcBef>
                <a:spcPts val="0"/>
              </a:spcBef>
              <a:spcAft>
                <a:spcPts val="0"/>
              </a:spcAft>
              <a:buSzPts val="1000"/>
              <a:buFont typeface="Roboto Condensed"/>
              <a:buChar char="●"/>
            </a:pPr>
            <a:r>
              <a:rPr lang="fr" sz="1000">
                <a:latin typeface="Roboto Condensed"/>
                <a:ea typeface="Roboto Condensed"/>
                <a:cs typeface="Roboto Condensed"/>
                <a:sym typeface="Roboto Condensed"/>
              </a:rPr>
              <a:t>Des câbles droits</a:t>
            </a:r>
            <a:endParaRPr sz="1000">
              <a:latin typeface="Roboto Condensed"/>
              <a:ea typeface="Roboto Condensed"/>
              <a:cs typeface="Roboto Condensed"/>
              <a:sym typeface="Roboto Condensed"/>
            </a:endParaRPr>
          </a:p>
          <a:p>
            <a:pPr marL="457200" lvl="0" indent="-292100" algn="l" rtl="0">
              <a:spcBef>
                <a:spcPts val="0"/>
              </a:spcBef>
              <a:spcAft>
                <a:spcPts val="0"/>
              </a:spcAft>
              <a:buSzPts val="1000"/>
              <a:buFont typeface="Roboto Condensed"/>
              <a:buChar char="●"/>
            </a:pPr>
            <a:r>
              <a:rPr lang="fr" sz="1000">
                <a:latin typeface="Roboto Condensed"/>
                <a:ea typeface="Roboto Condensed"/>
                <a:cs typeface="Roboto Condensed"/>
                <a:sym typeface="Roboto Condensed"/>
              </a:rPr>
              <a:t>Des câbles croisés</a:t>
            </a:r>
            <a:endParaRPr sz="1000">
              <a:latin typeface="Roboto Condensed"/>
              <a:ea typeface="Roboto Condensed"/>
              <a:cs typeface="Roboto Condensed"/>
              <a:sym typeface="Roboto Condensed"/>
            </a:endParaRPr>
          </a:p>
          <a:p>
            <a:pPr marL="0" lvl="0" indent="0" algn="l" rtl="0">
              <a:spcBef>
                <a:spcPts val="0"/>
              </a:spcBef>
              <a:spcAft>
                <a:spcPts val="0"/>
              </a:spcAft>
              <a:buNone/>
            </a:pPr>
            <a:r>
              <a:rPr lang="fr" sz="800">
                <a:latin typeface="Roboto Condensed"/>
                <a:ea typeface="Roboto Condensed"/>
                <a:cs typeface="Roboto Condensed"/>
                <a:sym typeface="Roboto Condensed"/>
              </a:rPr>
              <a:t>	…...</a:t>
            </a:r>
            <a:endParaRPr sz="800">
              <a:latin typeface="Roboto Condensed"/>
              <a:ea typeface="Roboto Condensed"/>
              <a:cs typeface="Roboto Condensed"/>
              <a:sym typeface="Roboto Condensed"/>
            </a:endParaRPr>
          </a:p>
          <a:p>
            <a:pPr marL="0" lvl="0" indent="0" algn="l" rtl="0">
              <a:spcBef>
                <a:spcPts val="0"/>
              </a:spcBef>
              <a:spcAft>
                <a:spcPts val="0"/>
              </a:spcAft>
              <a:buNone/>
            </a:pPr>
            <a:endParaRPr sz="800">
              <a:latin typeface="Roboto Condensed"/>
              <a:ea typeface="Roboto Condensed"/>
              <a:cs typeface="Roboto Condensed"/>
              <a:sym typeface="Roboto Condensed"/>
            </a:endParaRPr>
          </a:p>
          <a:p>
            <a:pPr marL="0" lvl="0" indent="0" algn="l" rtl="0">
              <a:spcBef>
                <a:spcPts val="0"/>
              </a:spcBef>
              <a:spcAft>
                <a:spcPts val="0"/>
              </a:spcAft>
              <a:buNone/>
            </a:pPr>
            <a:endParaRPr sz="800">
              <a:latin typeface="Roboto Condensed"/>
              <a:ea typeface="Roboto Condensed"/>
              <a:cs typeface="Roboto Condensed"/>
              <a:sym typeface="Roboto Condensed"/>
            </a:endParaRPr>
          </a:p>
        </p:txBody>
      </p:sp>
      <p:pic>
        <p:nvPicPr>
          <p:cNvPr id="70" name="Google Shape;70;p14"/>
          <p:cNvPicPr preferRelativeResize="0"/>
          <p:nvPr/>
        </p:nvPicPr>
        <p:blipFill>
          <a:blip r:embed="rId6">
            <a:alphaModFix/>
          </a:blip>
          <a:stretch>
            <a:fillRect/>
          </a:stretch>
        </p:blipFill>
        <p:spPr>
          <a:xfrm>
            <a:off x="4356276" y="2080725"/>
            <a:ext cx="2247002" cy="158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616"/>
        <p:cNvGrpSpPr/>
        <p:nvPr/>
      </p:nvGrpSpPr>
      <p:grpSpPr>
        <a:xfrm>
          <a:off x="0" y="0"/>
          <a:ext cx="0" cy="0"/>
          <a:chOff x="0" y="0"/>
          <a:chExt cx="0" cy="0"/>
        </a:xfrm>
      </p:grpSpPr>
      <p:graphicFrame>
        <p:nvGraphicFramePr>
          <p:cNvPr id="617" name="Google Shape;617;p32"/>
          <p:cNvGraphicFramePr/>
          <p:nvPr/>
        </p:nvGraphicFramePr>
        <p:xfrm>
          <a:off x="100500" y="106375"/>
          <a:ext cx="8955975" cy="727320"/>
        </p:xfrm>
        <a:graphic>
          <a:graphicData uri="http://schemas.openxmlformats.org/drawingml/2006/table">
            <a:tbl>
              <a:tblPr>
                <a:noFill/>
                <a:tableStyleId>{67B6C134-F9D6-4D13-8D0D-9975055580A5}</a:tableStyleId>
              </a:tblPr>
              <a:tblGrid>
                <a:gridCol w="1337025"/>
                <a:gridCol w="6342200"/>
                <a:gridCol w="1276750"/>
              </a:tblGrid>
              <a:tr h="249650">
                <a:tc rowSpan="2">
                  <a:txBody>
                    <a:bodyPr/>
                    <a:lstStyle/>
                    <a:p>
                      <a:pPr marL="0" lvl="0" indent="0" algn="ctr" rtl="0">
                        <a:spcBef>
                          <a:spcPts val="0"/>
                        </a:spcBef>
                        <a:spcAft>
                          <a:spcPts val="0"/>
                        </a:spcAft>
                        <a:buNone/>
                      </a:pPr>
                      <a:r>
                        <a:rPr lang="fr" sz="1500" b="1">
                          <a:latin typeface="Roboto Condensed"/>
                          <a:ea typeface="Roboto Condensed"/>
                          <a:cs typeface="Roboto Condensed"/>
                          <a:sym typeface="Roboto Condensed"/>
                        </a:rPr>
                        <a:t>Séquence S23</a:t>
                      </a:r>
                      <a:endParaRPr sz="1500" b="1">
                        <a:latin typeface="Roboto Condensed"/>
                        <a:ea typeface="Roboto Condensed"/>
                        <a:cs typeface="Roboto Condensed"/>
                        <a:sym typeface="Roboto Condensed"/>
                      </a:endParaRPr>
                    </a:p>
                    <a:p>
                      <a:pPr marL="0" lvl="0" indent="0" algn="ctr" rtl="0">
                        <a:spcBef>
                          <a:spcPts val="0"/>
                        </a:spcBef>
                        <a:spcAft>
                          <a:spcPts val="0"/>
                        </a:spcAft>
                        <a:buNone/>
                      </a:pPr>
                      <a:r>
                        <a:rPr lang="fr" sz="1300" i="1">
                          <a:latin typeface="Roboto Condensed"/>
                          <a:ea typeface="Roboto Condensed"/>
                          <a:cs typeface="Roboto Condensed"/>
                          <a:sym typeface="Roboto Condensed"/>
                        </a:rPr>
                        <a:t>Les réseaux informatiques</a:t>
                      </a:r>
                      <a:endParaRPr sz="1300" i="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fr" sz="1800" b="1">
                          <a:latin typeface="Roboto Condensed"/>
                          <a:ea typeface="Roboto Condensed"/>
                          <a:cs typeface="Roboto Condensed"/>
                          <a:sym typeface="Roboto Condensed"/>
                        </a:rPr>
                        <a:t>Ressource N°1 - Activité N°1</a:t>
                      </a:r>
                      <a:endParaRPr sz="1800" b="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rowSpan="2">
                  <a:txBody>
                    <a:bodyPr/>
                    <a:lstStyle/>
                    <a:p>
                      <a:pPr marL="0" lvl="0" indent="0" algn="ctr" rtl="0">
                        <a:spcBef>
                          <a:spcPts val="0"/>
                        </a:spcBef>
                        <a:spcAft>
                          <a:spcPts val="0"/>
                        </a:spcAft>
                        <a:buNone/>
                      </a:pPr>
                      <a:r>
                        <a:rPr lang="fr" sz="2000" b="1">
                          <a:latin typeface="Roboto Condensed"/>
                          <a:ea typeface="Roboto Condensed"/>
                          <a:cs typeface="Roboto Condensed"/>
                          <a:sym typeface="Roboto Condensed"/>
                        </a:rPr>
                        <a:t>Cycle 4</a:t>
                      </a:r>
                      <a:endParaRPr sz="2000" b="1">
                        <a:latin typeface="Roboto Condensed"/>
                        <a:ea typeface="Roboto Condensed"/>
                        <a:cs typeface="Roboto Condensed"/>
                        <a:sym typeface="Roboto Condensed"/>
                      </a:endParaRPr>
                    </a:p>
                    <a:p>
                      <a:pPr marL="0" lvl="0" indent="0" algn="ctr" rtl="0">
                        <a:spcBef>
                          <a:spcPts val="0"/>
                        </a:spcBef>
                        <a:spcAft>
                          <a:spcPts val="0"/>
                        </a:spcAft>
                        <a:buNone/>
                      </a:pPr>
                      <a:r>
                        <a:rPr lang="fr" sz="2000" b="1">
                          <a:latin typeface="Roboto Condensed"/>
                          <a:ea typeface="Roboto Condensed"/>
                          <a:cs typeface="Roboto Condensed"/>
                          <a:sym typeface="Roboto Condensed"/>
                        </a:rPr>
                        <a:t>3ème</a:t>
                      </a:r>
                      <a:endParaRPr sz="2000" b="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r>
              <a:tr h="381000">
                <a:tc vMerge="1">
                  <a:txBody>
                    <a:bodyPr/>
                    <a:lstStyle/>
                    <a:p>
                      <a:endParaRPr lang="fr-FR"/>
                    </a:p>
                  </a:txBody>
                  <a:tcPr/>
                </a:tc>
                <a:tc>
                  <a:txBody>
                    <a:bodyPr/>
                    <a:lstStyle/>
                    <a:p>
                      <a:pPr marL="0" lvl="0" indent="0" algn="ctr" rtl="0">
                        <a:spcBef>
                          <a:spcPts val="0"/>
                        </a:spcBef>
                        <a:spcAft>
                          <a:spcPts val="0"/>
                        </a:spcAft>
                        <a:buNone/>
                      </a:pPr>
                      <a:r>
                        <a:rPr lang="fr" sz="1500">
                          <a:latin typeface="Roboto Condensed"/>
                          <a:ea typeface="Roboto Condensed"/>
                          <a:cs typeface="Roboto Condensed"/>
                          <a:sym typeface="Roboto Condensed"/>
                        </a:rPr>
                        <a:t>Un peu de vocabulaire</a:t>
                      </a:r>
                      <a:endParaRPr sz="1500">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vMerge="1">
                  <a:txBody>
                    <a:bodyPr/>
                    <a:lstStyle/>
                    <a:p>
                      <a:endParaRPr lang="fr-FR"/>
                    </a:p>
                  </a:txBody>
                  <a:tcPr/>
                </a:tc>
              </a:tr>
            </a:tbl>
          </a:graphicData>
        </a:graphic>
      </p:graphicFrame>
      <p:pic>
        <p:nvPicPr>
          <p:cNvPr id="618" name="Google Shape;618;p32"/>
          <p:cNvPicPr preferRelativeResize="0"/>
          <p:nvPr/>
        </p:nvPicPr>
        <p:blipFill>
          <a:blip r:embed="rId3">
            <a:alphaModFix amt="13000"/>
          </a:blip>
          <a:stretch>
            <a:fillRect/>
          </a:stretch>
        </p:blipFill>
        <p:spPr>
          <a:xfrm>
            <a:off x="94013" y="997288"/>
            <a:ext cx="8955974" cy="4012975"/>
          </a:xfrm>
          <a:prstGeom prst="rect">
            <a:avLst/>
          </a:prstGeom>
          <a:noFill/>
          <a:ln w="9525" cap="flat" cmpd="sng">
            <a:solidFill>
              <a:schemeClr val="dk2"/>
            </a:solidFill>
            <a:prstDash val="solid"/>
            <a:round/>
            <a:headEnd type="none" w="sm" len="sm"/>
            <a:tailEnd type="none" w="sm" len="sm"/>
          </a:ln>
        </p:spPr>
      </p:pic>
      <p:sp>
        <p:nvSpPr>
          <p:cNvPr id="619" name="Google Shape;619;p32"/>
          <p:cNvSpPr/>
          <p:nvPr/>
        </p:nvSpPr>
        <p:spPr>
          <a:xfrm>
            <a:off x="242675" y="3642400"/>
            <a:ext cx="3570900" cy="1330800"/>
          </a:xfrm>
          <a:prstGeom prst="roundRect">
            <a:avLst>
              <a:gd name="adj" fmla="val 1091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fr" sz="1000" b="1" u="sng">
                <a:latin typeface="Roboto Condensed"/>
                <a:ea typeface="Roboto Condensed"/>
                <a:cs typeface="Roboto Condensed"/>
                <a:sym typeface="Roboto Condensed"/>
              </a:rPr>
              <a:t>Adresse IP</a:t>
            </a:r>
            <a:r>
              <a:rPr lang="fr" sz="1000">
                <a:latin typeface="Roboto Condensed"/>
                <a:ea typeface="Roboto Condensed"/>
                <a:cs typeface="Roboto Condensed"/>
                <a:sym typeface="Roboto Condensed"/>
              </a:rPr>
              <a:t>: (I.P. = Internet Protocol), c’est un numéro d’identification attribué à chaque périphérique dans un réseau. On pourrait assimiler une adresse IP à une adresse postale, elle permet à une machine dans un réseau de s’adresser à une autre machine. Par exemple, lorsqu’un ordinateur envoie un fichier à imprimer à l’imprimante réseau du collège, il lui envoie ce fichier sur son adresse IP. L’adresse IP est composée de 4 nombres allant de 0 à 255 et séparé chaqu’un par un point, exemple: 192.168.3.28</a:t>
            </a:r>
            <a:endParaRPr sz="1000">
              <a:latin typeface="Roboto Condensed"/>
              <a:ea typeface="Roboto Condensed"/>
              <a:cs typeface="Roboto Condensed"/>
              <a:sym typeface="Roboto Condensed"/>
            </a:endParaRPr>
          </a:p>
        </p:txBody>
      </p:sp>
      <p:sp>
        <p:nvSpPr>
          <p:cNvPr id="620" name="Google Shape;620;p32"/>
          <p:cNvSpPr/>
          <p:nvPr/>
        </p:nvSpPr>
        <p:spPr>
          <a:xfrm>
            <a:off x="242675" y="2707475"/>
            <a:ext cx="3570900" cy="799200"/>
          </a:xfrm>
          <a:prstGeom prst="roundRect">
            <a:avLst>
              <a:gd name="adj" fmla="val 17452"/>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fr" sz="1000" b="1" u="sng">
                <a:latin typeface="Roboto Condensed"/>
                <a:ea typeface="Roboto Condensed"/>
                <a:cs typeface="Roboto Condensed"/>
                <a:sym typeface="Roboto Condensed"/>
              </a:rPr>
              <a:t>Point d’accès</a:t>
            </a:r>
            <a:r>
              <a:rPr lang="fr" sz="1000">
                <a:latin typeface="Roboto Condensed"/>
                <a:ea typeface="Roboto Condensed"/>
                <a:cs typeface="Roboto Condensed"/>
                <a:sym typeface="Roboto Condensed"/>
              </a:rPr>
              <a:t>: C’est un équipement qui permet de faire la liaison entre un réseau filaire et un réseau sans fil (radio), il permet par exemple de lier nos appareils wifi au réseau filaire de l’ordinateur de bureau. (Les box des fournisseurs d’accès internet possède un point d’accès wifi).</a:t>
            </a:r>
            <a:endParaRPr sz="1000">
              <a:latin typeface="Roboto Condensed"/>
              <a:ea typeface="Roboto Condensed"/>
              <a:cs typeface="Roboto Condensed"/>
              <a:sym typeface="Roboto Condensed"/>
            </a:endParaRPr>
          </a:p>
        </p:txBody>
      </p:sp>
      <p:sp>
        <p:nvSpPr>
          <p:cNvPr id="621" name="Google Shape;621;p32"/>
          <p:cNvSpPr/>
          <p:nvPr/>
        </p:nvSpPr>
        <p:spPr>
          <a:xfrm>
            <a:off x="242675" y="1876050"/>
            <a:ext cx="3570900" cy="695700"/>
          </a:xfrm>
          <a:prstGeom prst="roundRect">
            <a:avLst>
              <a:gd name="adj" fmla="val 17452"/>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fr" sz="1000" b="1" u="sng">
                <a:latin typeface="Roboto Condensed"/>
                <a:ea typeface="Roboto Condensed"/>
                <a:cs typeface="Roboto Condensed"/>
                <a:sym typeface="Roboto Condensed"/>
              </a:rPr>
              <a:t>Commutateur (switch)</a:t>
            </a:r>
            <a:r>
              <a:rPr lang="fr" sz="1000">
                <a:latin typeface="Roboto Condensed"/>
                <a:ea typeface="Roboto Condensed"/>
                <a:cs typeface="Roboto Condensed"/>
                <a:sym typeface="Roboto Condensed"/>
              </a:rPr>
              <a:t>: Le commutateur est une gare de triage, il dirige le flux de donnée vers la bonne machine; pour cela il décode le message contenant l’adresse de l’expéditeur et du destinataire et les met en relation.</a:t>
            </a:r>
            <a:endParaRPr sz="1000">
              <a:latin typeface="Roboto Condensed"/>
              <a:ea typeface="Roboto Condensed"/>
              <a:cs typeface="Roboto Condensed"/>
              <a:sym typeface="Roboto Condensed"/>
            </a:endParaRPr>
          </a:p>
        </p:txBody>
      </p:sp>
      <p:sp>
        <p:nvSpPr>
          <p:cNvPr id="622" name="Google Shape;622;p32"/>
          <p:cNvSpPr/>
          <p:nvPr/>
        </p:nvSpPr>
        <p:spPr>
          <a:xfrm>
            <a:off x="242675" y="1093075"/>
            <a:ext cx="3570900" cy="645600"/>
          </a:xfrm>
          <a:prstGeom prst="roundRect">
            <a:avLst>
              <a:gd name="adj" fmla="val 17452"/>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fr" sz="1000" b="1" u="sng">
                <a:latin typeface="Roboto Condensed"/>
                <a:ea typeface="Roboto Condensed"/>
                <a:cs typeface="Roboto Condensed"/>
                <a:sym typeface="Roboto Condensed"/>
              </a:rPr>
              <a:t>Poste client ou terminal</a:t>
            </a:r>
            <a:r>
              <a:rPr lang="fr" sz="1000">
                <a:latin typeface="Roboto Condensed"/>
                <a:ea typeface="Roboto Condensed"/>
                <a:cs typeface="Roboto Condensed"/>
                <a:sym typeface="Roboto Condensed"/>
              </a:rPr>
              <a:t>: C’est le nom donné à une machine du réseau équipé d’un logiciel qui interroge le réseau (il est “client” du réseau);  C’est usuellement le nom de l’ordinateur que nous utilisons sur un réseau. </a:t>
            </a:r>
            <a:endParaRPr sz="1000">
              <a:latin typeface="Roboto Condensed"/>
              <a:ea typeface="Roboto Condensed"/>
              <a:cs typeface="Roboto Condensed"/>
              <a:sym typeface="Roboto Condensed"/>
            </a:endParaRPr>
          </a:p>
        </p:txBody>
      </p:sp>
      <p:sp>
        <p:nvSpPr>
          <p:cNvPr id="623" name="Google Shape;623;p32"/>
          <p:cNvSpPr/>
          <p:nvPr/>
        </p:nvSpPr>
        <p:spPr>
          <a:xfrm>
            <a:off x="4572075" y="1093075"/>
            <a:ext cx="4331700" cy="2364600"/>
          </a:xfrm>
          <a:prstGeom prst="roundRect">
            <a:avLst>
              <a:gd name="adj" fmla="val 5619"/>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fr" sz="1000" b="1" u="sng" dirty="0">
                <a:latin typeface="Roboto Condensed"/>
                <a:ea typeface="Roboto Condensed"/>
                <a:cs typeface="Roboto Condensed"/>
                <a:sym typeface="Roboto Condensed"/>
              </a:rPr>
              <a:t>Le PING </a:t>
            </a:r>
            <a:r>
              <a:rPr lang="fr" sz="1000" dirty="0">
                <a:latin typeface="Roboto Condensed"/>
                <a:ea typeface="Roboto Condensed"/>
                <a:cs typeface="Roboto Condensed"/>
                <a:sym typeface="Roboto Condensed"/>
              </a:rPr>
              <a:t>: c’est une commande informatique qui permet de tester la communication avec une autre machine sur un réseau</a:t>
            </a:r>
            <a:r>
              <a:rPr lang="fr" sz="1000" b="1" dirty="0">
                <a:solidFill>
                  <a:srgbClr val="222222"/>
                </a:solidFill>
                <a:latin typeface="Roboto Condensed"/>
                <a:ea typeface="Roboto Condensed"/>
                <a:cs typeface="Roboto Condensed"/>
                <a:sym typeface="Roboto Condensed"/>
              </a:rPr>
              <a:t>. </a:t>
            </a:r>
            <a:r>
              <a:rPr lang="fr" sz="1000" dirty="0">
                <a:solidFill>
                  <a:srgbClr val="222222"/>
                </a:solidFill>
                <a:latin typeface="Roboto Condensed"/>
                <a:ea typeface="Roboto Condensed"/>
                <a:cs typeface="Roboto Condensed"/>
                <a:sym typeface="Roboto Condensed"/>
              </a:rPr>
              <a:t>(Cette commande permet aussi de mesurer le temps d’aller/retour du message).</a:t>
            </a:r>
            <a:endParaRPr sz="1000" dirty="0">
              <a:solidFill>
                <a:srgbClr val="222222"/>
              </a:solidFill>
              <a:latin typeface="Roboto Condensed"/>
              <a:ea typeface="Roboto Condensed"/>
              <a:cs typeface="Roboto Condensed"/>
              <a:sym typeface="Roboto Condensed"/>
            </a:endParaRPr>
          </a:p>
          <a:p>
            <a:pPr marL="0" lvl="0" indent="0" algn="just" rtl="0">
              <a:spcBef>
                <a:spcPts val="500"/>
              </a:spcBef>
              <a:spcAft>
                <a:spcPts val="0"/>
              </a:spcAft>
              <a:buNone/>
            </a:pPr>
            <a:r>
              <a:rPr lang="fr" sz="1000" dirty="0">
                <a:solidFill>
                  <a:srgbClr val="222222"/>
                </a:solidFill>
                <a:latin typeface="Roboto Condensed"/>
                <a:ea typeface="Roboto Condensed"/>
                <a:cs typeface="Roboto Condensed"/>
                <a:sym typeface="Roboto Condensed"/>
              </a:rPr>
              <a:t>Pour faire un </a:t>
            </a:r>
            <a:r>
              <a:rPr lang="fr" sz="1000" dirty="0" err="1">
                <a:solidFill>
                  <a:srgbClr val="222222"/>
                </a:solidFill>
                <a:latin typeface="Roboto Condensed"/>
                <a:ea typeface="Roboto Condensed"/>
                <a:cs typeface="Roboto Condensed"/>
                <a:sym typeface="Roboto Condensed"/>
              </a:rPr>
              <a:t>ping</a:t>
            </a:r>
            <a:r>
              <a:rPr lang="fr" sz="1000" dirty="0">
                <a:solidFill>
                  <a:srgbClr val="222222"/>
                </a:solidFill>
                <a:latin typeface="Roboto Condensed"/>
                <a:ea typeface="Roboto Condensed"/>
                <a:cs typeface="Roboto Condensed"/>
                <a:sym typeface="Roboto Condensed"/>
              </a:rPr>
              <a:t> :</a:t>
            </a:r>
            <a:endParaRPr sz="1000" dirty="0">
              <a:solidFill>
                <a:srgbClr val="222222"/>
              </a:solidFill>
              <a:latin typeface="Roboto Condensed"/>
              <a:ea typeface="Roboto Condensed"/>
              <a:cs typeface="Roboto Condensed"/>
              <a:sym typeface="Roboto Condensed"/>
            </a:endParaRPr>
          </a:p>
          <a:p>
            <a:pPr marL="0" lvl="0" indent="0" algn="just" rtl="0">
              <a:spcBef>
                <a:spcPts val="0"/>
              </a:spcBef>
              <a:spcAft>
                <a:spcPts val="0"/>
              </a:spcAft>
              <a:buNone/>
            </a:pPr>
            <a:r>
              <a:rPr lang="fr" sz="1000" dirty="0">
                <a:solidFill>
                  <a:srgbClr val="222222"/>
                </a:solidFill>
                <a:latin typeface="Roboto Condensed"/>
                <a:ea typeface="Roboto Condensed"/>
                <a:cs typeface="Roboto Condensed"/>
                <a:sym typeface="Roboto Condensed"/>
              </a:rPr>
              <a:t>Il faut ouvrir le terminal sur </a:t>
            </a:r>
            <a:r>
              <a:rPr lang="fr" sz="1000" dirty="0" err="1">
                <a:solidFill>
                  <a:srgbClr val="222222"/>
                </a:solidFill>
                <a:latin typeface="Roboto Condensed"/>
                <a:ea typeface="Roboto Condensed"/>
                <a:cs typeface="Roboto Condensed"/>
                <a:sym typeface="Roboto Condensed"/>
              </a:rPr>
              <a:t>windows</a:t>
            </a:r>
            <a:r>
              <a:rPr lang="fr" sz="1000" dirty="0">
                <a:solidFill>
                  <a:srgbClr val="222222"/>
                </a:solidFill>
                <a:latin typeface="Roboto Condensed"/>
                <a:ea typeface="Roboto Condensed"/>
                <a:cs typeface="Roboto Condensed"/>
                <a:sym typeface="Roboto Condensed"/>
              </a:rPr>
              <a:t> (taper CMD dans le champ de recherche) puis taper l’une des commandes suivantes : </a:t>
            </a:r>
            <a:endParaRPr sz="1000" dirty="0">
              <a:solidFill>
                <a:srgbClr val="222222"/>
              </a:solidFill>
              <a:latin typeface="Roboto Condensed"/>
              <a:ea typeface="Roboto Condensed"/>
              <a:cs typeface="Roboto Condensed"/>
              <a:sym typeface="Roboto Condensed"/>
            </a:endParaRPr>
          </a:p>
          <a:p>
            <a:pPr marL="0" lvl="0" indent="457200" algn="just" rtl="0">
              <a:spcBef>
                <a:spcPts val="0"/>
              </a:spcBef>
              <a:spcAft>
                <a:spcPts val="0"/>
              </a:spcAft>
              <a:buNone/>
            </a:pPr>
            <a:r>
              <a:rPr lang="fr" sz="1000" dirty="0" err="1">
                <a:solidFill>
                  <a:srgbClr val="222222"/>
                </a:solidFill>
                <a:latin typeface="Roboto Condensed"/>
                <a:ea typeface="Roboto Condensed"/>
                <a:cs typeface="Roboto Condensed"/>
                <a:sym typeface="Roboto Condensed"/>
              </a:rPr>
              <a:t>ping</a:t>
            </a:r>
            <a:r>
              <a:rPr lang="fr" sz="1000" dirty="0">
                <a:solidFill>
                  <a:srgbClr val="222222"/>
                </a:solidFill>
                <a:latin typeface="Roboto Condensed"/>
                <a:ea typeface="Roboto Condensed"/>
                <a:cs typeface="Roboto Condensed"/>
                <a:sym typeface="Roboto Condensed"/>
              </a:rPr>
              <a:t> </a:t>
            </a:r>
            <a:r>
              <a:rPr lang="fr" sz="1000" i="1" dirty="0">
                <a:solidFill>
                  <a:srgbClr val="222222"/>
                </a:solidFill>
                <a:latin typeface="Roboto Condensed"/>
                <a:ea typeface="Roboto Condensed"/>
                <a:cs typeface="Roboto Condensed"/>
                <a:sym typeface="Roboto Condensed"/>
              </a:rPr>
              <a:t>adresse IP</a:t>
            </a:r>
            <a:endParaRPr sz="1000" i="1" dirty="0">
              <a:solidFill>
                <a:srgbClr val="222222"/>
              </a:solidFill>
              <a:latin typeface="Roboto Condensed"/>
              <a:ea typeface="Roboto Condensed"/>
              <a:cs typeface="Roboto Condensed"/>
              <a:sym typeface="Roboto Condensed"/>
            </a:endParaRPr>
          </a:p>
          <a:p>
            <a:pPr marL="0" lvl="0" indent="457200" algn="just" rtl="0">
              <a:spcBef>
                <a:spcPts val="0"/>
              </a:spcBef>
              <a:spcAft>
                <a:spcPts val="0"/>
              </a:spcAft>
              <a:buNone/>
            </a:pPr>
            <a:r>
              <a:rPr lang="fr" sz="1000" dirty="0" err="1">
                <a:solidFill>
                  <a:srgbClr val="222222"/>
                </a:solidFill>
                <a:latin typeface="Roboto Condensed"/>
                <a:ea typeface="Roboto Condensed"/>
                <a:cs typeface="Roboto Condensed"/>
                <a:sym typeface="Roboto Condensed"/>
              </a:rPr>
              <a:t>ping</a:t>
            </a:r>
            <a:r>
              <a:rPr lang="fr" sz="1000" dirty="0">
                <a:solidFill>
                  <a:srgbClr val="222222"/>
                </a:solidFill>
                <a:latin typeface="Roboto Condensed"/>
                <a:ea typeface="Roboto Condensed"/>
                <a:cs typeface="Roboto Condensed"/>
                <a:sym typeface="Roboto Condensed"/>
              </a:rPr>
              <a:t> </a:t>
            </a:r>
            <a:r>
              <a:rPr lang="fr" sz="1000" i="1" dirty="0">
                <a:solidFill>
                  <a:srgbClr val="222222"/>
                </a:solidFill>
                <a:latin typeface="Roboto Condensed"/>
                <a:ea typeface="Roboto Condensed"/>
                <a:cs typeface="Roboto Condensed"/>
                <a:sym typeface="Roboto Condensed"/>
              </a:rPr>
              <a:t>nom de domaine</a:t>
            </a:r>
            <a:r>
              <a:rPr lang="fr" sz="1000" dirty="0">
                <a:solidFill>
                  <a:srgbClr val="222222"/>
                </a:solidFill>
                <a:latin typeface="Roboto Condensed"/>
                <a:ea typeface="Roboto Condensed"/>
                <a:cs typeface="Roboto Condensed"/>
                <a:sym typeface="Roboto Condensed"/>
              </a:rPr>
              <a:t> </a:t>
            </a:r>
            <a:endParaRPr sz="1000" dirty="0">
              <a:solidFill>
                <a:srgbClr val="222222"/>
              </a:solidFill>
              <a:latin typeface="Roboto Condensed"/>
              <a:ea typeface="Roboto Condensed"/>
              <a:cs typeface="Roboto Condensed"/>
              <a:sym typeface="Roboto Condensed"/>
            </a:endParaRPr>
          </a:p>
          <a:p>
            <a:pPr marL="0" lvl="0" indent="457200" algn="just" rtl="0">
              <a:spcBef>
                <a:spcPts val="0"/>
              </a:spcBef>
              <a:spcAft>
                <a:spcPts val="0"/>
              </a:spcAft>
              <a:buNone/>
            </a:pPr>
            <a:endParaRPr sz="1000" dirty="0">
              <a:solidFill>
                <a:srgbClr val="222222"/>
              </a:solidFill>
              <a:latin typeface="Roboto Condensed"/>
              <a:ea typeface="Roboto Condensed"/>
              <a:cs typeface="Roboto Condensed"/>
              <a:sym typeface="Roboto Condensed"/>
            </a:endParaRPr>
          </a:p>
          <a:p>
            <a:pPr marL="0" lvl="0" indent="0" algn="just" rtl="0">
              <a:spcBef>
                <a:spcPts val="0"/>
              </a:spcBef>
              <a:spcAft>
                <a:spcPts val="0"/>
              </a:spcAft>
              <a:buNone/>
            </a:pPr>
            <a:r>
              <a:rPr lang="fr" sz="1000" b="1" u="sng" dirty="0">
                <a:solidFill>
                  <a:srgbClr val="222222"/>
                </a:solidFill>
                <a:latin typeface="Roboto Condensed"/>
                <a:ea typeface="Roboto Condensed"/>
                <a:cs typeface="Roboto Condensed"/>
                <a:sym typeface="Roboto Condensed"/>
              </a:rPr>
              <a:t>IPCONFIG</a:t>
            </a:r>
            <a:endParaRPr sz="1000" b="1" u="sng" dirty="0">
              <a:solidFill>
                <a:srgbClr val="222222"/>
              </a:solidFill>
              <a:latin typeface="Roboto Condensed"/>
              <a:ea typeface="Roboto Condensed"/>
              <a:cs typeface="Roboto Condensed"/>
              <a:sym typeface="Roboto Condensed"/>
            </a:endParaRPr>
          </a:p>
          <a:p>
            <a:pPr marL="0" lvl="0" indent="0" algn="just" rtl="0">
              <a:spcBef>
                <a:spcPts val="0"/>
              </a:spcBef>
              <a:spcAft>
                <a:spcPts val="0"/>
              </a:spcAft>
              <a:buNone/>
            </a:pPr>
            <a:r>
              <a:rPr lang="fr" sz="1000" dirty="0">
                <a:solidFill>
                  <a:srgbClr val="222222"/>
                </a:solidFill>
                <a:latin typeface="Roboto Condensed"/>
                <a:ea typeface="Roboto Condensed"/>
                <a:cs typeface="Roboto Condensed"/>
                <a:sym typeface="Roboto Condensed"/>
              </a:rPr>
              <a:t>Commande permettant</a:t>
            </a:r>
            <a:endParaRPr sz="1000" dirty="0">
              <a:solidFill>
                <a:srgbClr val="222222"/>
              </a:solidFill>
              <a:latin typeface="Roboto Condensed"/>
              <a:ea typeface="Roboto Condensed"/>
              <a:cs typeface="Roboto Condensed"/>
              <a:sym typeface="Roboto Condensed"/>
            </a:endParaRPr>
          </a:p>
          <a:p>
            <a:pPr marL="0" lvl="0" indent="0" algn="just" rtl="0">
              <a:spcBef>
                <a:spcPts val="0"/>
              </a:spcBef>
              <a:spcAft>
                <a:spcPts val="0"/>
              </a:spcAft>
              <a:buNone/>
            </a:pPr>
            <a:r>
              <a:rPr lang="fr" sz="1000" dirty="0">
                <a:solidFill>
                  <a:srgbClr val="222222"/>
                </a:solidFill>
                <a:latin typeface="Roboto Condensed"/>
                <a:ea typeface="Roboto Condensed"/>
                <a:cs typeface="Roboto Condensed"/>
                <a:sym typeface="Roboto Condensed"/>
              </a:rPr>
              <a:t>d’afficher la configuration IP du</a:t>
            </a:r>
            <a:endParaRPr sz="1000" dirty="0">
              <a:solidFill>
                <a:srgbClr val="222222"/>
              </a:solidFill>
              <a:latin typeface="Roboto Condensed"/>
              <a:ea typeface="Roboto Condensed"/>
              <a:cs typeface="Roboto Condensed"/>
              <a:sym typeface="Roboto Condensed"/>
            </a:endParaRPr>
          </a:p>
          <a:p>
            <a:pPr marL="0" lvl="0" indent="0" algn="just" rtl="0">
              <a:spcBef>
                <a:spcPts val="0"/>
              </a:spcBef>
              <a:spcAft>
                <a:spcPts val="0"/>
              </a:spcAft>
              <a:buNone/>
            </a:pPr>
            <a:r>
              <a:rPr lang="fr" sz="1000" dirty="0">
                <a:solidFill>
                  <a:srgbClr val="222222"/>
                </a:solidFill>
                <a:latin typeface="Roboto Condensed"/>
                <a:ea typeface="Roboto Condensed"/>
                <a:cs typeface="Roboto Condensed"/>
                <a:sym typeface="Roboto Condensed"/>
              </a:rPr>
              <a:t>poste. </a:t>
            </a:r>
            <a:endParaRPr sz="1000" dirty="0">
              <a:solidFill>
                <a:srgbClr val="222222"/>
              </a:solidFill>
              <a:latin typeface="Roboto Condensed"/>
              <a:ea typeface="Roboto Condensed"/>
              <a:cs typeface="Roboto Condensed"/>
              <a:sym typeface="Roboto Condensed"/>
            </a:endParaRPr>
          </a:p>
          <a:p>
            <a:pPr marL="0" lvl="0" indent="0" algn="just" rtl="0">
              <a:spcBef>
                <a:spcPts val="0"/>
              </a:spcBef>
              <a:spcAft>
                <a:spcPts val="0"/>
              </a:spcAft>
              <a:buNone/>
            </a:pPr>
            <a:r>
              <a:rPr lang="fr" sz="1000" dirty="0">
                <a:solidFill>
                  <a:srgbClr val="222222"/>
                </a:solidFill>
                <a:latin typeface="Roboto Condensed"/>
                <a:ea typeface="Roboto Condensed"/>
                <a:cs typeface="Roboto Condensed"/>
                <a:sym typeface="Roboto Condensed"/>
              </a:rPr>
              <a:t>Taper “IPCONFIG /all” pour + d’informations</a:t>
            </a:r>
            <a:endParaRPr sz="1000" dirty="0">
              <a:solidFill>
                <a:srgbClr val="222222"/>
              </a:solidFill>
              <a:latin typeface="Roboto Condensed"/>
              <a:ea typeface="Roboto Condensed"/>
              <a:cs typeface="Roboto Condensed"/>
              <a:sym typeface="Roboto Condensed"/>
            </a:endParaRPr>
          </a:p>
        </p:txBody>
      </p:sp>
      <p:pic>
        <p:nvPicPr>
          <p:cNvPr id="624" name="Google Shape;624;p32"/>
          <p:cNvPicPr preferRelativeResize="0"/>
          <p:nvPr/>
        </p:nvPicPr>
        <p:blipFill>
          <a:blip r:embed="rId4">
            <a:alphaModFix/>
          </a:blip>
          <a:stretch>
            <a:fillRect/>
          </a:stretch>
        </p:blipFill>
        <p:spPr>
          <a:xfrm>
            <a:off x="6324600" y="2185250"/>
            <a:ext cx="2333699" cy="1105791"/>
          </a:xfrm>
          <a:prstGeom prst="rect">
            <a:avLst/>
          </a:prstGeom>
          <a:noFill/>
          <a:ln>
            <a:noFill/>
          </a:ln>
        </p:spPr>
      </p:pic>
      <p:sp>
        <p:nvSpPr>
          <p:cNvPr id="625" name="Google Shape;625;p32"/>
          <p:cNvSpPr/>
          <p:nvPr/>
        </p:nvSpPr>
        <p:spPr>
          <a:xfrm>
            <a:off x="6219825" y="2185250"/>
            <a:ext cx="1171500" cy="1776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6" name="Google Shape;626;p32"/>
          <p:cNvSpPr/>
          <p:nvPr/>
        </p:nvSpPr>
        <p:spPr>
          <a:xfrm>
            <a:off x="6219825" y="2419350"/>
            <a:ext cx="2333700" cy="485700"/>
          </a:xfrm>
          <a:prstGeom prst="ellipse">
            <a:avLst/>
          </a:prstGeom>
          <a:noFill/>
          <a:ln w="9525" cap="flat" cmpd="sng">
            <a:solidFill>
              <a:srgbClr val="00FF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7" name="Google Shape;627;p32"/>
          <p:cNvSpPr/>
          <p:nvPr/>
        </p:nvSpPr>
        <p:spPr>
          <a:xfrm>
            <a:off x="4572000" y="3549500"/>
            <a:ext cx="4331700" cy="1423700"/>
          </a:xfrm>
          <a:prstGeom prst="roundRect">
            <a:avLst>
              <a:gd name="adj" fmla="val 12404"/>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sz="1000" b="1" u="sng" dirty="0">
                <a:latin typeface="Roboto Condensed"/>
                <a:ea typeface="Roboto Condensed"/>
                <a:cs typeface="Roboto Condensed"/>
                <a:sym typeface="Roboto Condensed"/>
              </a:rPr>
              <a:t>LAN: </a:t>
            </a:r>
            <a:r>
              <a:rPr lang="fr" sz="1000" dirty="0">
                <a:latin typeface="Roboto Condensed"/>
                <a:ea typeface="Roboto Condensed"/>
                <a:cs typeface="Roboto Condensed"/>
                <a:sym typeface="Roboto Condensed"/>
              </a:rPr>
              <a:t>Local Area Network ou Zone de Réseau Local, c’est un réseau local de faible taille (réseau domestique, réseau d’entreprise…)</a:t>
            </a:r>
            <a:endParaRPr sz="1000" dirty="0">
              <a:latin typeface="Roboto Condensed"/>
              <a:ea typeface="Roboto Condensed"/>
              <a:cs typeface="Roboto Condensed"/>
              <a:sym typeface="Roboto Condensed"/>
            </a:endParaRPr>
          </a:p>
          <a:p>
            <a:pPr marL="0" lvl="0" indent="0" algn="l" rtl="0">
              <a:spcBef>
                <a:spcPts val="0"/>
              </a:spcBef>
              <a:spcAft>
                <a:spcPts val="0"/>
              </a:spcAft>
              <a:buNone/>
            </a:pPr>
            <a:endParaRPr sz="1000" dirty="0">
              <a:latin typeface="Roboto Condensed"/>
              <a:ea typeface="Roboto Condensed"/>
              <a:cs typeface="Roboto Condensed"/>
              <a:sym typeface="Roboto Condensed"/>
            </a:endParaRPr>
          </a:p>
          <a:p>
            <a:pPr marL="0" lvl="0" indent="0" algn="l" rtl="0">
              <a:spcBef>
                <a:spcPts val="0"/>
              </a:spcBef>
              <a:spcAft>
                <a:spcPts val="0"/>
              </a:spcAft>
              <a:buNone/>
            </a:pPr>
            <a:r>
              <a:rPr lang="fr" sz="1000" b="1" u="sng" dirty="0" err="1">
                <a:latin typeface="Roboto Condensed"/>
                <a:ea typeface="Roboto Condensed"/>
                <a:cs typeface="Roboto Condensed"/>
                <a:sym typeface="Roboto Condensed"/>
              </a:rPr>
              <a:t>WLAN</a:t>
            </a:r>
            <a:r>
              <a:rPr lang="fr" sz="1000" dirty="0" err="1">
                <a:latin typeface="Roboto Condensed"/>
                <a:ea typeface="Roboto Condensed"/>
                <a:cs typeface="Roboto Condensed"/>
                <a:sym typeface="Roboto Condensed"/>
              </a:rPr>
              <a:t>:Wireless</a:t>
            </a:r>
            <a:r>
              <a:rPr lang="fr" sz="1000" dirty="0">
                <a:latin typeface="Roboto Condensed"/>
                <a:ea typeface="Roboto Condensed"/>
                <a:cs typeface="Roboto Condensed"/>
                <a:sym typeface="Roboto Condensed"/>
              </a:rPr>
              <a:t> Local Area Network, c’est un réseau local sans fil (Wireless!)</a:t>
            </a:r>
            <a:endParaRPr sz="1000" dirty="0">
              <a:latin typeface="Roboto Condensed"/>
              <a:ea typeface="Roboto Condensed"/>
              <a:cs typeface="Roboto Condensed"/>
              <a:sym typeface="Roboto Condensed"/>
            </a:endParaRPr>
          </a:p>
          <a:p>
            <a:pPr marL="0" lvl="0" indent="0" algn="l" rtl="0">
              <a:spcBef>
                <a:spcPts val="0"/>
              </a:spcBef>
              <a:spcAft>
                <a:spcPts val="0"/>
              </a:spcAft>
              <a:buNone/>
            </a:pPr>
            <a:endParaRPr sz="1000" dirty="0">
              <a:latin typeface="Roboto Condensed"/>
              <a:ea typeface="Roboto Condensed"/>
              <a:cs typeface="Roboto Condensed"/>
              <a:sym typeface="Roboto Condensed"/>
            </a:endParaRPr>
          </a:p>
          <a:p>
            <a:pPr marL="0" lvl="0" indent="0" algn="l" rtl="0">
              <a:spcBef>
                <a:spcPts val="0"/>
              </a:spcBef>
              <a:spcAft>
                <a:spcPts val="0"/>
              </a:spcAft>
              <a:buNone/>
            </a:pPr>
            <a:r>
              <a:rPr lang="fr" sz="1000" b="1" u="sng" dirty="0">
                <a:latin typeface="Roboto Condensed"/>
                <a:ea typeface="Roboto Condensed"/>
                <a:cs typeface="Roboto Condensed"/>
                <a:sym typeface="Roboto Condensed"/>
              </a:rPr>
              <a:t>WAN</a:t>
            </a:r>
            <a:r>
              <a:rPr lang="fr" sz="1000" dirty="0">
                <a:latin typeface="Roboto Condensed"/>
                <a:ea typeface="Roboto Condensed"/>
                <a:cs typeface="Roboto Condensed"/>
                <a:sym typeface="Roboto Condensed"/>
              </a:rPr>
              <a:t>: Wide Area Network, c’est un réseau étendu (à l’échelle d’un pays, d’un continent,...), internet est un </a:t>
            </a:r>
            <a:r>
              <a:rPr lang="fr" sz="1000" dirty="0" err="1">
                <a:latin typeface="Roboto Condensed"/>
                <a:ea typeface="Roboto Condensed"/>
                <a:cs typeface="Roboto Condensed"/>
                <a:sym typeface="Roboto Condensed"/>
              </a:rPr>
              <a:t>wan</a:t>
            </a:r>
            <a:r>
              <a:rPr lang="fr" sz="1000" dirty="0">
                <a:latin typeface="Roboto Condensed"/>
                <a:ea typeface="Roboto Condensed"/>
                <a:cs typeface="Roboto Condensed"/>
                <a:sym typeface="Roboto Condensed"/>
              </a:rPr>
              <a:t>, ce n’est pas le seul mais c’est évidemment le plus grand.</a:t>
            </a:r>
            <a:endParaRPr sz="1000" dirty="0">
              <a:latin typeface="Roboto Condensed"/>
              <a:ea typeface="Roboto Condensed"/>
              <a:cs typeface="Roboto Condensed"/>
              <a:sym typeface="Roboto Condensed"/>
            </a:endParaRPr>
          </a:p>
        </p:txBody>
      </p:sp>
      <p:grpSp>
        <p:nvGrpSpPr>
          <p:cNvPr id="628" name="Google Shape;628;p32"/>
          <p:cNvGrpSpPr/>
          <p:nvPr/>
        </p:nvGrpSpPr>
        <p:grpSpPr>
          <a:xfrm>
            <a:off x="3692825" y="1063525"/>
            <a:ext cx="733500" cy="704700"/>
            <a:chOff x="3571875" y="1600200"/>
            <a:chExt cx="733500" cy="704700"/>
          </a:xfrm>
        </p:grpSpPr>
        <p:sp>
          <p:nvSpPr>
            <p:cNvPr id="629" name="Google Shape;629;p32"/>
            <p:cNvSpPr/>
            <p:nvPr/>
          </p:nvSpPr>
          <p:spPr>
            <a:xfrm>
              <a:off x="3571875" y="1600200"/>
              <a:ext cx="733500" cy="704700"/>
            </a:xfrm>
            <a:prstGeom prst="ellipse">
              <a:avLst/>
            </a:prstGeom>
            <a:solidFill>
              <a:srgbClr val="FFFFFF"/>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0" name="Google Shape;630;p32"/>
            <p:cNvPicPr preferRelativeResize="0"/>
            <p:nvPr/>
          </p:nvPicPr>
          <p:blipFill>
            <a:blip r:embed="rId5">
              <a:alphaModFix/>
            </a:blip>
            <a:stretch>
              <a:fillRect/>
            </a:stretch>
          </p:blipFill>
          <p:spPr>
            <a:xfrm>
              <a:off x="3692837" y="1779325"/>
              <a:ext cx="541224" cy="405925"/>
            </a:xfrm>
            <a:prstGeom prst="rect">
              <a:avLst/>
            </a:prstGeom>
            <a:noFill/>
            <a:ln>
              <a:noFill/>
            </a:ln>
          </p:spPr>
        </p:pic>
      </p:grpSp>
      <p:grpSp>
        <p:nvGrpSpPr>
          <p:cNvPr id="631" name="Google Shape;631;p32"/>
          <p:cNvGrpSpPr/>
          <p:nvPr/>
        </p:nvGrpSpPr>
        <p:grpSpPr>
          <a:xfrm>
            <a:off x="3692825" y="1885488"/>
            <a:ext cx="733500" cy="704700"/>
            <a:chOff x="3813575" y="1926150"/>
            <a:chExt cx="733500" cy="704700"/>
          </a:xfrm>
        </p:grpSpPr>
        <p:sp>
          <p:nvSpPr>
            <p:cNvPr id="632" name="Google Shape;632;p32"/>
            <p:cNvSpPr/>
            <p:nvPr/>
          </p:nvSpPr>
          <p:spPr>
            <a:xfrm>
              <a:off x="3813575" y="1926150"/>
              <a:ext cx="733500" cy="704700"/>
            </a:xfrm>
            <a:prstGeom prst="ellipse">
              <a:avLst/>
            </a:prstGeom>
            <a:solidFill>
              <a:srgbClr val="FFFFFF"/>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3" name="Google Shape;633;p32"/>
            <p:cNvPicPr preferRelativeResize="0"/>
            <p:nvPr/>
          </p:nvPicPr>
          <p:blipFill rotWithShape="1">
            <a:blip r:embed="rId6">
              <a:alphaModFix/>
            </a:blip>
            <a:srcRect t="30525" b="30369"/>
            <a:stretch/>
          </p:blipFill>
          <p:spPr>
            <a:xfrm>
              <a:off x="3835888" y="2211150"/>
              <a:ext cx="688875" cy="134700"/>
            </a:xfrm>
            <a:prstGeom prst="rect">
              <a:avLst/>
            </a:prstGeom>
            <a:noFill/>
            <a:ln>
              <a:noFill/>
            </a:ln>
          </p:spPr>
        </p:pic>
      </p:grpSp>
      <p:grpSp>
        <p:nvGrpSpPr>
          <p:cNvPr id="634" name="Google Shape;634;p32"/>
          <p:cNvGrpSpPr/>
          <p:nvPr/>
        </p:nvGrpSpPr>
        <p:grpSpPr>
          <a:xfrm>
            <a:off x="3692825" y="2779138"/>
            <a:ext cx="733500" cy="704700"/>
            <a:chOff x="3692825" y="2809313"/>
            <a:chExt cx="733500" cy="704700"/>
          </a:xfrm>
        </p:grpSpPr>
        <p:sp>
          <p:nvSpPr>
            <p:cNvPr id="635" name="Google Shape;635;p32"/>
            <p:cNvSpPr/>
            <p:nvPr/>
          </p:nvSpPr>
          <p:spPr>
            <a:xfrm>
              <a:off x="3692825" y="2809313"/>
              <a:ext cx="733500" cy="704700"/>
            </a:xfrm>
            <a:prstGeom prst="ellipse">
              <a:avLst/>
            </a:prstGeom>
            <a:solidFill>
              <a:srgbClr val="FFFFFF"/>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6" name="Google Shape;636;p32"/>
            <p:cNvGrpSpPr/>
            <p:nvPr/>
          </p:nvGrpSpPr>
          <p:grpSpPr>
            <a:xfrm>
              <a:off x="3788112" y="3022266"/>
              <a:ext cx="542948" cy="291164"/>
              <a:chOff x="7041600" y="3910389"/>
              <a:chExt cx="810975" cy="425927"/>
            </a:xfrm>
          </p:grpSpPr>
          <p:pic>
            <p:nvPicPr>
              <p:cNvPr id="637" name="Google Shape;637;p32"/>
              <p:cNvPicPr preferRelativeResize="0"/>
              <p:nvPr/>
            </p:nvPicPr>
            <p:blipFill>
              <a:blip r:embed="rId7">
                <a:alphaModFix/>
              </a:blip>
              <a:stretch>
                <a:fillRect/>
              </a:stretch>
            </p:blipFill>
            <p:spPr>
              <a:xfrm>
                <a:off x="7158600" y="3910389"/>
                <a:ext cx="574274" cy="425927"/>
              </a:xfrm>
              <a:prstGeom prst="rect">
                <a:avLst/>
              </a:prstGeom>
              <a:noFill/>
              <a:ln>
                <a:noFill/>
              </a:ln>
            </p:spPr>
          </p:pic>
          <p:pic>
            <p:nvPicPr>
              <p:cNvPr id="638" name="Google Shape;638;p32"/>
              <p:cNvPicPr preferRelativeResize="0"/>
              <p:nvPr/>
            </p:nvPicPr>
            <p:blipFill>
              <a:blip r:embed="rId8">
                <a:alphaModFix/>
              </a:blip>
              <a:stretch>
                <a:fillRect/>
              </a:stretch>
            </p:blipFill>
            <p:spPr>
              <a:xfrm rot="5400000">
                <a:off x="7628837" y="3944337"/>
                <a:ext cx="257675" cy="189800"/>
              </a:xfrm>
              <a:prstGeom prst="rect">
                <a:avLst/>
              </a:prstGeom>
              <a:noFill/>
              <a:ln>
                <a:noFill/>
              </a:ln>
            </p:spPr>
          </p:pic>
          <p:pic>
            <p:nvPicPr>
              <p:cNvPr id="639" name="Google Shape;639;p32"/>
              <p:cNvPicPr preferRelativeResize="0"/>
              <p:nvPr/>
            </p:nvPicPr>
            <p:blipFill>
              <a:blip r:embed="rId8">
                <a:alphaModFix/>
              </a:blip>
              <a:stretch>
                <a:fillRect/>
              </a:stretch>
            </p:blipFill>
            <p:spPr>
              <a:xfrm rot="-5400000" flipH="1">
                <a:off x="7007663" y="3944337"/>
                <a:ext cx="257675" cy="189800"/>
              </a:xfrm>
              <a:prstGeom prst="rect">
                <a:avLst/>
              </a:prstGeom>
              <a:noFill/>
              <a:ln>
                <a:noFill/>
              </a:ln>
            </p:spPr>
          </p:pic>
        </p:grpSp>
      </p:grpSp>
      <p:grpSp>
        <p:nvGrpSpPr>
          <p:cNvPr id="640" name="Google Shape;640;p32"/>
          <p:cNvGrpSpPr/>
          <p:nvPr/>
        </p:nvGrpSpPr>
        <p:grpSpPr>
          <a:xfrm>
            <a:off x="3692825" y="3955438"/>
            <a:ext cx="733500" cy="704700"/>
            <a:chOff x="3813575" y="3285563"/>
            <a:chExt cx="733500" cy="704700"/>
          </a:xfrm>
        </p:grpSpPr>
        <p:sp>
          <p:nvSpPr>
            <p:cNvPr id="641" name="Google Shape;641;p32"/>
            <p:cNvSpPr/>
            <p:nvPr/>
          </p:nvSpPr>
          <p:spPr>
            <a:xfrm>
              <a:off x="3813575" y="3285563"/>
              <a:ext cx="733500" cy="704700"/>
            </a:xfrm>
            <a:prstGeom prst="ellipse">
              <a:avLst/>
            </a:prstGeom>
            <a:solidFill>
              <a:srgbClr val="FFFFFF"/>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2" name="Google Shape;642;p32"/>
            <p:cNvPicPr preferRelativeResize="0"/>
            <p:nvPr/>
          </p:nvPicPr>
          <p:blipFill>
            <a:blip r:embed="rId9">
              <a:alphaModFix/>
            </a:blip>
            <a:stretch>
              <a:fillRect/>
            </a:stretch>
          </p:blipFill>
          <p:spPr>
            <a:xfrm>
              <a:off x="3860050" y="3463275"/>
              <a:ext cx="640550" cy="34930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74"/>
        <p:cNvGrpSpPr/>
        <p:nvPr/>
      </p:nvGrpSpPr>
      <p:grpSpPr>
        <a:xfrm>
          <a:off x="0" y="0"/>
          <a:ext cx="0" cy="0"/>
          <a:chOff x="0" y="0"/>
          <a:chExt cx="0" cy="0"/>
        </a:xfrm>
      </p:grpSpPr>
      <p:graphicFrame>
        <p:nvGraphicFramePr>
          <p:cNvPr id="75" name="Google Shape;75;p15"/>
          <p:cNvGraphicFramePr/>
          <p:nvPr/>
        </p:nvGraphicFramePr>
        <p:xfrm>
          <a:off x="100500" y="106375"/>
          <a:ext cx="8955975" cy="727320"/>
        </p:xfrm>
        <a:graphic>
          <a:graphicData uri="http://schemas.openxmlformats.org/drawingml/2006/table">
            <a:tbl>
              <a:tblPr>
                <a:noFill/>
                <a:tableStyleId>{67B6C134-F9D6-4D13-8D0D-9975055580A5}</a:tableStyleId>
              </a:tblPr>
              <a:tblGrid>
                <a:gridCol w="1337025"/>
                <a:gridCol w="6342200"/>
                <a:gridCol w="1276750"/>
              </a:tblGrid>
              <a:tr h="249650">
                <a:tc rowSpan="2">
                  <a:txBody>
                    <a:bodyPr/>
                    <a:lstStyle/>
                    <a:p>
                      <a:pPr marL="0" lvl="0" indent="0" algn="ctr" rtl="0">
                        <a:spcBef>
                          <a:spcPts val="0"/>
                        </a:spcBef>
                        <a:spcAft>
                          <a:spcPts val="0"/>
                        </a:spcAft>
                        <a:buNone/>
                      </a:pPr>
                      <a:r>
                        <a:rPr lang="fr" sz="1500" b="1">
                          <a:latin typeface="Roboto Condensed"/>
                          <a:ea typeface="Roboto Condensed"/>
                          <a:cs typeface="Roboto Condensed"/>
                          <a:sym typeface="Roboto Condensed"/>
                        </a:rPr>
                        <a:t>Séquence S23</a:t>
                      </a:r>
                      <a:endParaRPr sz="1500" b="1">
                        <a:latin typeface="Roboto Condensed"/>
                        <a:ea typeface="Roboto Condensed"/>
                        <a:cs typeface="Roboto Condensed"/>
                        <a:sym typeface="Roboto Condensed"/>
                      </a:endParaRPr>
                    </a:p>
                    <a:p>
                      <a:pPr marL="0" lvl="0" indent="0" algn="ctr" rtl="0">
                        <a:spcBef>
                          <a:spcPts val="0"/>
                        </a:spcBef>
                        <a:spcAft>
                          <a:spcPts val="0"/>
                        </a:spcAft>
                        <a:buNone/>
                      </a:pPr>
                      <a:r>
                        <a:rPr lang="fr" sz="1300" i="1">
                          <a:latin typeface="Roboto Condensed"/>
                          <a:ea typeface="Roboto Condensed"/>
                          <a:cs typeface="Roboto Condensed"/>
                          <a:sym typeface="Roboto Condensed"/>
                        </a:rPr>
                        <a:t>Les réseaux informatiques</a:t>
                      </a:r>
                      <a:endParaRPr sz="1300" i="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fr" sz="1800" b="1">
                          <a:latin typeface="Roboto Condensed"/>
                          <a:ea typeface="Roboto Condensed"/>
                          <a:cs typeface="Roboto Condensed"/>
                          <a:sym typeface="Roboto Condensed"/>
                        </a:rPr>
                        <a:t>Activité N°1</a:t>
                      </a:r>
                      <a:endParaRPr sz="1800" b="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rowSpan="2">
                  <a:txBody>
                    <a:bodyPr/>
                    <a:lstStyle/>
                    <a:p>
                      <a:pPr marL="0" lvl="0" indent="0" algn="ctr" rtl="0">
                        <a:spcBef>
                          <a:spcPts val="0"/>
                        </a:spcBef>
                        <a:spcAft>
                          <a:spcPts val="0"/>
                        </a:spcAft>
                        <a:buNone/>
                      </a:pPr>
                      <a:r>
                        <a:rPr lang="fr" sz="2000" b="1">
                          <a:latin typeface="Roboto Condensed"/>
                          <a:ea typeface="Roboto Condensed"/>
                          <a:cs typeface="Roboto Condensed"/>
                          <a:sym typeface="Roboto Condensed"/>
                        </a:rPr>
                        <a:t>Cycle 4</a:t>
                      </a:r>
                      <a:endParaRPr sz="2000" b="1">
                        <a:latin typeface="Roboto Condensed"/>
                        <a:ea typeface="Roboto Condensed"/>
                        <a:cs typeface="Roboto Condensed"/>
                        <a:sym typeface="Roboto Condensed"/>
                      </a:endParaRPr>
                    </a:p>
                    <a:p>
                      <a:pPr marL="0" lvl="0" indent="0" algn="ctr" rtl="0">
                        <a:spcBef>
                          <a:spcPts val="0"/>
                        </a:spcBef>
                        <a:spcAft>
                          <a:spcPts val="0"/>
                        </a:spcAft>
                        <a:buNone/>
                      </a:pPr>
                      <a:r>
                        <a:rPr lang="fr" sz="2000" b="1">
                          <a:latin typeface="Roboto Condensed"/>
                          <a:ea typeface="Roboto Condensed"/>
                          <a:cs typeface="Roboto Condensed"/>
                          <a:sym typeface="Roboto Condensed"/>
                        </a:rPr>
                        <a:t>3ème</a:t>
                      </a:r>
                      <a:endParaRPr sz="2000" b="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r>
              <a:tr h="381000">
                <a:tc vMerge="1">
                  <a:txBody>
                    <a:bodyPr/>
                    <a:lstStyle/>
                    <a:p>
                      <a:endParaRPr lang="fr-FR"/>
                    </a:p>
                  </a:txBody>
                  <a:tcPr/>
                </a:tc>
                <a:tc>
                  <a:txBody>
                    <a:bodyPr/>
                    <a:lstStyle/>
                    <a:p>
                      <a:pPr marL="0" lvl="0" indent="0" algn="ctr" rtl="0">
                        <a:spcBef>
                          <a:spcPts val="0"/>
                        </a:spcBef>
                        <a:spcAft>
                          <a:spcPts val="0"/>
                        </a:spcAft>
                        <a:buNone/>
                      </a:pPr>
                      <a:r>
                        <a:rPr lang="fr" sz="1500">
                          <a:latin typeface="Roboto Condensed"/>
                          <a:ea typeface="Roboto Condensed"/>
                          <a:cs typeface="Roboto Condensed"/>
                          <a:sym typeface="Roboto Condensed"/>
                        </a:rPr>
                        <a:t>Comment faire communiquer des équipements dans un réseau local?</a:t>
                      </a:r>
                      <a:endParaRPr sz="1500">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vMerge="1">
                  <a:txBody>
                    <a:bodyPr/>
                    <a:lstStyle/>
                    <a:p>
                      <a:endParaRPr lang="fr-FR"/>
                    </a:p>
                  </a:txBody>
                  <a:tcPr/>
                </a:tc>
              </a:tr>
            </a:tbl>
          </a:graphicData>
        </a:graphic>
      </p:graphicFrame>
      <p:pic>
        <p:nvPicPr>
          <p:cNvPr id="76" name="Google Shape;76;p15"/>
          <p:cNvPicPr preferRelativeResize="0"/>
          <p:nvPr/>
        </p:nvPicPr>
        <p:blipFill>
          <a:blip r:embed="rId3">
            <a:alphaModFix amt="13000"/>
          </a:blip>
          <a:stretch>
            <a:fillRect/>
          </a:stretch>
        </p:blipFill>
        <p:spPr>
          <a:xfrm>
            <a:off x="100500" y="1005400"/>
            <a:ext cx="8955974" cy="4012975"/>
          </a:xfrm>
          <a:prstGeom prst="rect">
            <a:avLst/>
          </a:prstGeom>
          <a:noFill/>
          <a:ln w="9525" cap="flat" cmpd="sng">
            <a:solidFill>
              <a:schemeClr val="dk2"/>
            </a:solidFill>
            <a:prstDash val="solid"/>
            <a:round/>
            <a:headEnd type="none" w="sm" len="sm"/>
            <a:tailEnd type="none" w="sm" len="sm"/>
          </a:ln>
        </p:spPr>
      </p:pic>
      <p:sp>
        <p:nvSpPr>
          <p:cNvPr id="77" name="Google Shape;77;p15"/>
          <p:cNvSpPr txBox="1"/>
          <p:nvPr/>
        </p:nvSpPr>
        <p:spPr>
          <a:xfrm>
            <a:off x="247050" y="1076550"/>
            <a:ext cx="5525400" cy="511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fr" sz="1100" i="1" u="sng">
                <a:solidFill>
                  <a:srgbClr val="434343"/>
                </a:solidFill>
                <a:latin typeface="Roboto Condensed"/>
                <a:ea typeface="Roboto Condensed"/>
                <a:cs typeface="Roboto Condensed"/>
                <a:sym typeface="Roboto Condensed"/>
              </a:rPr>
              <a:t>Objectif</a:t>
            </a:r>
            <a:r>
              <a:rPr lang="fr" sz="1100" i="1">
                <a:solidFill>
                  <a:srgbClr val="434343"/>
                </a:solidFill>
                <a:latin typeface="Roboto Condensed"/>
                <a:ea typeface="Roboto Condensed"/>
                <a:cs typeface="Roboto Condensed"/>
                <a:sym typeface="Roboto Condensed"/>
              </a:rPr>
              <a:t>: Concevoir et paramétrer un réseau local pour faire communiquer des terminaux entre eux.</a:t>
            </a:r>
            <a:endParaRPr sz="1100" i="1" dirty="0">
              <a:solidFill>
                <a:srgbClr val="434343"/>
              </a:solidFill>
              <a:latin typeface="Roboto Condensed"/>
              <a:ea typeface="Roboto Condensed"/>
              <a:cs typeface="Roboto Condensed"/>
              <a:sym typeface="Roboto Condensed"/>
            </a:endParaRPr>
          </a:p>
        </p:txBody>
      </p:sp>
      <p:cxnSp>
        <p:nvCxnSpPr>
          <p:cNvPr id="78" name="Google Shape;78;p15"/>
          <p:cNvCxnSpPr/>
          <p:nvPr/>
        </p:nvCxnSpPr>
        <p:spPr>
          <a:xfrm>
            <a:off x="320700" y="1586125"/>
            <a:ext cx="5417100" cy="0"/>
          </a:xfrm>
          <a:prstGeom prst="straightConnector1">
            <a:avLst/>
          </a:prstGeom>
          <a:noFill/>
          <a:ln w="9525" cap="flat" cmpd="sng">
            <a:solidFill>
              <a:schemeClr val="dk2"/>
            </a:solidFill>
            <a:prstDash val="solid"/>
            <a:round/>
            <a:headEnd type="none" w="med" len="med"/>
            <a:tailEnd type="none" w="med" len="med"/>
          </a:ln>
        </p:spPr>
      </p:cxnSp>
      <p:sp>
        <p:nvSpPr>
          <p:cNvPr id="79" name="Google Shape;79;p15"/>
          <p:cNvSpPr/>
          <p:nvPr/>
        </p:nvSpPr>
        <p:spPr>
          <a:xfrm>
            <a:off x="5860250" y="1148438"/>
            <a:ext cx="3059400" cy="3726900"/>
          </a:xfrm>
          <a:prstGeom prst="roundRect">
            <a:avLst>
              <a:gd name="adj" fmla="val 6225"/>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txBox="1"/>
          <p:nvPr/>
        </p:nvSpPr>
        <p:spPr>
          <a:xfrm>
            <a:off x="5937100" y="1213425"/>
            <a:ext cx="28605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i="1" u="sng">
                <a:latin typeface="Roboto Condensed"/>
                <a:ea typeface="Roboto Condensed"/>
                <a:cs typeface="Roboto Condensed"/>
                <a:sym typeface="Roboto Condensed"/>
              </a:rPr>
              <a:t>Exemple d’un réseau local (LAN)</a:t>
            </a:r>
            <a:endParaRPr i="1" u="sng">
              <a:latin typeface="Roboto Condensed"/>
              <a:ea typeface="Roboto Condensed"/>
              <a:cs typeface="Roboto Condensed"/>
              <a:sym typeface="Roboto Condensed"/>
            </a:endParaRPr>
          </a:p>
        </p:txBody>
      </p:sp>
      <p:grpSp>
        <p:nvGrpSpPr>
          <p:cNvPr id="81" name="Google Shape;81;p15"/>
          <p:cNvGrpSpPr/>
          <p:nvPr/>
        </p:nvGrpSpPr>
        <p:grpSpPr>
          <a:xfrm>
            <a:off x="5937100" y="1545400"/>
            <a:ext cx="2934725" cy="3293375"/>
            <a:chOff x="5937100" y="1545400"/>
            <a:chExt cx="2934725" cy="3293375"/>
          </a:xfrm>
        </p:grpSpPr>
        <p:grpSp>
          <p:nvGrpSpPr>
            <p:cNvPr id="82" name="Google Shape;82;p15"/>
            <p:cNvGrpSpPr/>
            <p:nvPr/>
          </p:nvGrpSpPr>
          <p:grpSpPr>
            <a:xfrm>
              <a:off x="5982265" y="1545400"/>
              <a:ext cx="2815385" cy="3241387"/>
              <a:chOff x="5999740" y="1243775"/>
              <a:chExt cx="2815385" cy="3241387"/>
            </a:xfrm>
          </p:grpSpPr>
          <p:pic>
            <p:nvPicPr>
              <p:cNvPr id="83" name="Google Shape;83;p15"/>
              <p:cNvPicPr preferRelativeResize="0"/>
              <p:nvPr/>
            </p:nvPicPr>
            <p:blipFill>
              <a:blip r:embed="rId4">
                <a:alphaModFix/>
              </a:blip>
              <a:stretch>
                <a:fillRect/>
              </a:stretch>
            </p:blipFill>
            <p:spPr>
              <a:xfrm>
                <a:off x="6206075" y="1811475"/>
                <a:ext cx="912924" cy="684700"/>
              </a:xfrm>
              <a:prstGeom prst="rect">
                <a:avLst/>
              </a:prstGeom>
              <a:noFill/>
              <a:ln>
                <a:noFill/>
              </a:ln>
            </p:spPr>
          </p:pic>
          <p:pic>
            <p:nvPicPr>
              <p:cNvPr id="84" name="Google Shape;84;p15"/>
              <p:cNvPicPr preferRelativeResize="0"/>
              <p:nvPr/>
            </p:nvPicPr>
            <p:blipFill>
              <a:blip r:embed="rId4">
                <a:alphaModFix/>
              </a:blip>
              <a:stretch>
                <a:fillRect/>
              </a:stretch>
            </p:blipFill>
            <p:spPr>
              <a:xfrm>
                <a:off x="6989275" y="1243775"/>
                <a:ext cx="912924" cy="684700"/>
              </a:xfrm>
              <a:prstGeom prst="rect">
                <a:avLst/>
              </a:prstGeom>
              <a:noFill/>
              <a:ln>
                <a:noFill/>
              </a:ln>
            </p:spPr>
          </p:pic>
          <p:pic>
            <p:nvPicPr>
              <p:cNvPr id="85" name="Google Shape;85;p15"/>
              <p:cNvPicPr preferRelativeResize="0"/>
              <p:nvPr/>
            </p:nvPicPr>
            <p:blipFill>
              <a:blip r:embed="rId5">
                <a:alphaModFix/>
              </a:blip>
              <a:stretch>
                <a:fillRect/>
              </a:stretch>
            </p:blipFill>
            <p:spPr>
              <a:xfrm>
                <a:off x="6574025" y="2695027"/>
                <a:ext cx="1163275" cy="581650"/>
              </a:xfrm>
              <a:prstGeom prst="rect">
                <a:avLst/>
              </a:prstGeom>
              <a:noFill/>
              <a:ln>
                <a:noFill/>
              </a:ln>
            </p:spPr>
          </p:pic>
          <p:pic>
            <p:nvPicPr>
              <p:cNvPr id="86" name="Google Shape;86;p15"/>
              <p:cNvPicPr preferRelativeResize="0"/>
              <p:nvPr/>
            </p:nvPicPr>
            <p:blipFill>
              <a:blip r:embed="rId6">
                <a:alphaModFix/>
              </a:blip>
              <a:stretch>
                <a:fillRect/>
              </a:stretch>
            </p:blipFill>
            <p:spPr>
              <a:xfrm>
                <a:off x="7158600" y="3910389"/>
                <a:ext cx="574274" cy="425927"/>
              </a:xfrm>
              <a:prstGeom prst="rect">
                <a:avLst/>
              </a:prstGeom>
              <a:noFill/>
              <a:ln>
                <a:noFill/>
              </a:ln>
            </p:spPr>
          </p:pic>
          <p:pic>
            <p:nvPicPr>
              <p:cNvPr id="87" name="Google Shape;87;p15"/>
              <p:cNvPicPr preferRelativeResize="0"/>
              <p:nvPr/>
            </p:nvPicPr>
            <p:blipFill>
              <a:blip r:embed="rId7">
                <a:alphaModFix/>
              </a:blip>
              <a:stretch>
                <a:fillRect/>
              </a:stretch>
            </p:blipFill>
            <p:spPr>
              <a:xfrm flipH="1">
                <a:off x="8207914" y="3761563"/>
                <a:ext cx="574285" cy="723600"/>
              </a:xfrm>
              <a:prstGeom prst="rect">
                <a:avLst/>
              </a:prstGeom>
              <a:noFill/>
              <a:ln>
                <a:noFill/>
              </a:ln>
            </p:spPr>
          </p:pic>
          <p:pic>
            <p:nvPicPr>
              <p:cNvPr id="88" name="Google Shape;88;p15"/>
              <p:cNvPicPr preferRelativeResize="0"/>
              <p:nvPr/>
            </p:nvPicPr>
            <p:blipFill>
              <a:blip r:embed="rId4">
                <a:alphaModFix/>
              </a:blip>
              <a:stretch>
                <a:fillRect/>
              </a:stretch>
            </p:blipFill>
            <p:spPr>
              <a:xfrm>
                <a:off x="7902200" y="1634525"/>
                <a:ext cx="912924" cy="684700"/>
              </a:xfrm>
              <a:prstGeom prst="rect">
                <a:avLst/>
              </a:prstGeom>
              <a:noFill/>
              <a:ln>
                <a:noFill/>
              </a:ln>
            </p:spPr>
          </p:pic>
          <p:pic>
            <p:nvPicPr>
              <p:cNvPr id="89" name="Google Shape;89;p15"/>
              <p:cNvPicPr preferRelativeResize="0"/>
              <p:nvPr/>
            </p:nvPicPr>
            <p:blipFill>
              <a:blip r:embed="rId7">
                <a:alphaModFix/>
              </a:blip>
              <a:stretch>
                <a:fillRect/>
              </a:stretch>
            </p:blipFill>
            <p:spPr>
              <a:xfrm flipH="1">
                <a:off x="5999740" y="3761563"/>
                <a:ext cx="574286" cy="723600"/>
              </a:xfrm>
              <a:prstGeom prst="rect">
                <a:avLst/>
              </a:prstGeom>
              <a:noFill/>
              <a:ln>
                <a:noFill/>
              </a:ln>
            </p:spPr>
          </p:pic>
          <p:pic>
            <p:nvPicPr>
              <p:cNvPr id="90" name="Google Shape;90;p15"/>
              <p:cNvPicPr preferRelativeResize="0"/>
              <p:nvPr/>
            </p:nvPicPr>
            <p:blipFill>
              <a:blip r:embed="rId8">
                <a:alphaModFix/>
              </a:blip>
              <a:stretch>
                <a:fillRect/>
              </a:stretch>
            </p:blipFill>
            <p:spPr>
              <a:xfrm>
                <a:off x="8059047" y="2634851"/>
                <a:ext cx="756075" cy="630675"/>
              </a:xfrm>
              <a:prstGeom prst="rect">
                <a:avLst/>
              </a:prstGeom>
              <a:noFill/>
              <a:ln>
                <a:noFill/>
              </a:ln>
            </p:spPr>
          </p:pic>
          <p:sp>
            <p:nvSpPr>
              <p:cNvPr id="91" name="Google Shape;91;p15"/>
              <p:cNvSpPr/>
              <p:nvPr/>
            </p:nvSpPr>
            <p:spPr>
              <a:xfrm>
                <a:off x="6074690" y="2097475"/>
                <a:ext cx="547125" cy="910075"/>
              </a:xfrm>
              <a:custGeom>
                <a:avLst/>
                <a:gdLst/>
                <a:ahLst/>
                <a:cxnLst/>
                <a:rect l="l" t="t" r="r" b="b"/>
                <a:pathLst>
                  <a:path w="21885" h="36403" extrusionOk="0">
                    <a:moveTo>
                      <a:pt x="8710" y="0"/>
                    </a:moveTo>
                    <a:cubicBezTo>
                      <a:pt x="7439" y="1214"/>
                      <a:pt x="2239" y="4219"/>
                      <a:pt x="1083" y="7281"/>
                    </a:cubicBezTo>
                    <a:cubicBezTo>
                      <a:pt x="-72" y="10344"/>
                      <a:pt x="-881" y="14735"/>
                      <a:pt x="1777" y="18375"/>
                    </a:cubicBezTo>
                    <a:cubicBezTo>
                      <a:pt x="4435" y="22015"/>
                      <a:pt x="13680" y="26118"/>
                      <a:pt x="17031" y="29123"/>
                    </a:cubicBezTo>
                    <a:cubicBezTo>
                      <a:pt x="20382" y="32128"/>
                      <a:pt x="21076" y="35190"/>
                      <a:pt x="21885" y="36403"/>
                    </a:cubicBezTo>
                  </a:path>
                </a:pathLst>
              </a:custGeom>
              <a:noFill/>
              <a:ln w="19050" cap="flat" cmpd="sng">
                <a:solidFill>
                  <a:srgbClr val="CC0000"/>
                </a:solidFill>
                <a:prstDash val="solid"/>
                <a:round/>
                <a:headEnd type="none" w="med" len="med"/>
                <a:tailEnd type="none" w="med" len="med"/>
              </a:ln>
            </p:spPr>
          </p:sp>
          <p:sp>
            <p:nvSpPr>
              <p:cNvPr id="92" name="Google Shape;92;p15"/>
              <p:cNvSpPr/>
              <p:nvPr/>
            </p:nvSpPr>
            <p:spPr>
              <a:xfrm>
                <a:off x="6620481" y="1456100"/>
                <a:ext cx="688300" cy="1551450"/>
              </a:xfrm>
              <a:custGeom>
                <a:avLst/>
                <a:gdLst/>
                <a:ahLst/>
                <a:cxnLst/>
                <a:rect l="l" t="t" r="r" b="b"/>
                <a:pathLst>
                  <a:path w="27532" h="62058" extrusionOk="0">
                    <a:moveTo>
                      <a:pt x="18428" y="0"/>
                    </a:moveTo>
                    <a:cubicBezTo>
                      <a:pt x="17041" y="1560"/>
                      <a:pt x="8779" y="4450"/>
                      <a:pt x="10108" y="9361"/>
                    </a:cubicBezTo>
                    <a:cubicBezTo>
                      <a:pt x="11437" y="14273"/>
                      <a:pt x="24091" y="24384"/>
                      <a:pt x="26402" y="29469"/>
                    </a:cubicBezTo>
                    <a:cubicBezTo>
                      <a:pt x="28713" y="34554"/>
                      <a:pt x="27269" y="37328"/>
                      <a:pt x="23975" y="39870"/>
                    </a:cubicBezTo>
                    <a:cubicBezTo>
                      <a:pt x="20682" y="42413"/>
                      <a:pt x="10628" y="42644"/>
                      <a:pt x="6641" y="44724"/>
                    </a:cubicBezTo>
                    <a:cubicBezTo>
                      <a:pt x="2654" y="46804"/>
                      <a:pt x="574" y="49462"/>
                      <a:pt x="54" y="52351"/>
                    </a:cubicBezTo>
                    <a:cubicBezTo>
                      <a:pt x="-466" y="55240"/>
                      <a:pt x="2943" y="60440"/>
                      <a:pt x="3521" y="62058"/>
                    </a:cubicBezTo>
                  </a:path>
                </a:pathLst>
              </a:custGeom>
              <a:noFill/>
              <a:ln w="19050" cap="flat" cmpd="sng">
                <a:solidFill>
                  <a:srgbClr val="CC0000"/>
                </a:solidFill>
                <a:prstDash val="solid"/>
                <a:round/>
                <a:headEnd type="none" w="med" len="med"/>
                <a:tailEnd type="none" w="med" len="med"/>
              </a:ln>
            </p:spPr>
          </p:sp>
          <p:sp>
            <p:nvSpPr>
              <p:cNvPr id="93" name="Google Shape;93;p15"/>
              <p:cNvSpPr/>
              <p:nvPr/>
            </p:nvSpPr>
            <p:spPr>
              <a:xfrm>
                <a:off x="6769150" y="1869336"/>
                <a:ext cx="1222100" cy="1138225"/>
              </a:xfrm>
              <a:custGeom>
                <a:avLst/>
                <a:gdLst/>
                <a:ahLst/>
                <a:cxnLst/>
                <a:rect l="l" t="t" r="r" b="b"/>
                <a:pathLst>
                  <a:path w="48884" h="45529" extrusionOk="0">
                    <a:moveTo>
                      <a:pt x="48884" y="112"/>
                    </a:moveTo>
                    <a:cubicBezTo>
                      <a:pt x="47555" y="228"/>
                      <a:pt x="43164" y="-523"/>
                      <a:pt x="40910" y="806"/>
                    </a:cubicBezTo>
                    <a:cubicBezTo>
                      <a:pt x="38657" y="2135"/>
                      <a:pt x="35363" y="4908"/>
                      <a:pt x="35363" y="8086"/>
                    </a:cubicBezTo>
                    <a:cubicBezTo>
                      <a:pt x="35363" y="11264"/>
                      <a:pt x="45937" y="15771"/>
                      <a:pt x="40910" y="19874"/>
                    </a:cubicBezTo>
                    <a:cubicBezTo>
                      <a:pt x="35883" y="23977"/>
                      <a:pt x="12019" y="28426"/>
                      <a:pt x="5201" y="32702"/>
                    </a:cubicBezTo>
                    <a:cubicBezTo>
                      <a:pt x="-1617" y="36978"/>
                      <a:pt x="867" y="43391"/>
                      <a:pt x="0" y="45529"/>
                    </a:cubicBezTo>
                  </a:path>
                </a:pathLst>
              </a:custGeom>
              <a:noFill/>
              <a:ln w="19050" cap="flat" cmpd="sng">
                <a:solidFill>
                  <a:srgbClr val="CC0000"/>
                </a:solidFill>
                <a:prstDash val="solid"/>
                <a:round/>
                <a:headEnd type="none" w="med" len="med"/>
                <a:tailEnd type="none" w="med" len="med"/>
              </a:ln>
            </p:spPr>
          </p:sp>
          <p:sp>
            <p:nvSpPr>
              <p:cNvPr id="94" name="Google Shape;94;p15"/>
              <p:cNvSpPr/>
              <p:nvPr/>
            </p:nvSpPr>
            <p:spPr>
              <a:xfrm>
                <a:off x="6838500" y="2549793"/>
                <a:ext cx="1369425" cy="466425"/>
              </a:xfrm>
              <a:custGeom>
                <a:avLst/>
                <a:gdLst/>
                <a:ahLst/>
                <a:cxnLst/>
                <a:rect l="l" t="t" r="r" b="b"/>
                <a:pathLst>
                  <a:path w="54777" h="18657" extrusionOk="0">
                    <a:moveTo>
                      <a:pt x="54777" y="11723"/>
                    </a:moveTo>
                    <a:cubicBezTo>
                      <a:pt x="53621" y="9990"/>
                      <a:pt x="51888" y="3113"/>
                      <a:pt x="47843" y="1322"/>
                    </a:cubicBezTo>
                    <a:cubicBezTo>
                      <a:pt x="43798" y="-469"/>
                      <a:pt x="37616" y="-295"/>
                      <a:pt x="30509" y="976"/>
                    </a:cubicBezTo>
                    <a:cubicBezTo>
                      <a:pt x="23402" y="2247"/>
                      <a:pt x="10285" y="6002"/>
                      <a:pt x="5200" y="8949"/>
                    </a:cubicBezTo>
                    <a:cubicBezTo>
                      <a:pt x="115" y="11896"/>
                      <a:pt x="867" y="17039"/>
                      <a:pt x="0" y="18657"/>
                    </a:cubicBezTo>
                  </a:path>
                </a:pathLst>
              </a:custGeom>
              <a:noFill/>
              <a:ln w="19050" cap="flat" cmpd="sng">
                <a:solidFill>
                  <a:srgbClr val="CC0000"/>
                </a:solidFill>
                <a:prstDash val="solid"/>
                <a:round/>
                <a:headEnd type="none" w="med" len="med"/>
                <a:tailEnd type="none" w="med" len="med"/>
              </a:ln>
            </p:spPr>
          </p:sp>
          <p:sp>
            <p:nvSpPr>
              <p:cNvPr id="95" name="Google Shape;95;p15"/>
              <p:cNvSpPr/>
              <p:nvPr/>
            </p:nvSpPr>
            <p:spPr>
              <a:xfrm>
                <a:off x="6838500" y="3050900"/>
                <a:ext cx="780250" cy="1118075"/>
              </a:xfrm>
              <a:custGeom>
                <a:avLst/>
                <a:gdLst/>
                <a:ahLst/>
                <a:cxnLst/>
                <a:rect l="l" t="t" r="r" b="b"/>
                <a:pathLst>
                  <a:path w="31210" h="44723" extrusionOk="0">
                    <a:moveTo>
                      <a:pt x="0" y="0"/>
                    </a:moveTo>
                    <a:cubicBezTo>
                      <a:pt x="462" y="2080"/>
                      <a:pt x="-1214" y="11151"/>
                      <a:pt x="2773" y="12480"/>
                    </a:cubicBezTo>
                    <a:cubicBezTo>
                      <a:pt x="6760" y="13809"/>
                      <a:pt x="19184" y="6933"/>
                      <a:pt x="23922" y="7973"/>
                    </a:cubicBezTo>
                    <a:cubicBezTo>
                      <a:pt x="28660" y="9013"/>
                      <a:pt x="31375" y="14792"/>
                      <a:pt x="31202" y="18721"/>
                    </a:cubicBezTo>
                    <a:cubicBezTo>
                      <a:pt x="31029" y="22650"/>
                      <a:pt x="23980" y="27215"/>
                      <a:pt x="22882" y="31549"/>
                    </a:cubicBezTo>
                    <a:cubicBezTo>
                      <a:pt x="21784" y="35883"/>
                      <a:pt x="24326" y="42527"/>
                      <a:pt x="24615" y="44723"/>
                    </a:cubicBezTo>
                  </a:path>
                </a:pathLst>
              </a:custGeom>
              <a:noFill/>
              <a:ln w="19050" cap="flat" cmpd="sng">
                <a:solidFill>
                  <a:srgbClr val="CC0000"/>
                </a:solidFill>
                <a:prstDash val="solid"/>
                <a:round/>
                <a:headEnd type="none" w="med" len="med"/>
                <a:tailEnd type="none" w="med" len="med"/>
              </a:ln>
            </p:spPr>
          </p:sp>
          <p:pic>
            <p:nvPicPr>
              <p:cNvPr id="96" name="Google Shape;96;p15"/>
              <p:cNvPicPr preferRelativeResize="0"/>
              <p:nvPr/>
            </p:nvPicPr>
            <p:blipFill>
              <a:blip r:embed="rId9">
                <a:alphaModFix/>
              </a:blip>
              <a:stretch>
                <a:fillRect/>
              </a:stretch>
            </p:blipFill>
            <p:spPr>
              <a:xfrm rot="5400000">
                <a:off x="7628837" y="3944337"/>
                <a:ext cx="257675" cy="189800"/>
              </a:xfrm>
              <a:prstGeom prst="rect">
                <a:avLst/>
              </a:prstGeom>
              <a:noFill/>
              <a:ln>
                <a:noFill/>
              </a:ln>
            </p:spPr>
          </p:pic>
          <p:pic>
            <p:nvPicPr>
              <p:cNvPr id="97" name="Google Shape;97;p15"/>
              <p:cNvPicPr preferRelativeResize="0"/>
              <p:nvPr/>
            </p:nvPicPr>
            <p:blipFill>
              <a:blip r:embed="rId9">
                <a:alphaModFix/>
              </a:blip>
              <a:stretch>
                <a:fillRect/>
              </a:stretch>
            </p:blipFill>
            <p:spPr>
              <a:xfrm rot="5400000">
                <a:off x="6570737" y="3944337"/>
                <a:ext cx="257675" cy="189800"/>
              </a:xfrm>
              <a:prstGeom prst="rect">
                <a:avLst/>
              </a:prstGeom>
              <a:noFill/>
              <a:ln>
                <a:noFill/>
              </a:ln>
            </p:spPr>
          </p:pic>
          <p:pic>
            <p:nvPicPr>
              <p:cNvPr id="98" name="Google Shape;98;p15"/>
              <p:cNvPicPr preferRelativeResize="0"/>
              <p:nvPr/>
            </p:nvPicPr>
            <p:blipFill>
              <a:blip r:embed="rId9">
                <a:alphaModFix/>
              </a:blip>
              <a:stretch>
                <a:fillRect/>
              </a:stretch>
            </p:blipFill>
            <p:spPr>
              <a:xfrm rot="-5400000" flipH="1">
                <a:off x="8025112" y="3944337"/>
                <a:ext cx="257675" cy="189800"/>
              </a:xfrm>
              <a:prstGeom prst="rect">
                <a:avLst/>
              </a:prstGeom>
              <a:noFill/>
              <a:ln>
                <a:noFill/>
              </a:ln>
            </p:spPr>
          </p:pic>
          <p:pic>
            <p:nvPicPr>
              <p:cNvPr id="99" name="Google Shape;99;p15"/>
              <p:cNvPicPr preferRelativeResize="0"/>
              <p:nvPr/>
            </p:nvPicPr>
            <p:blipFill>
              <a:blip r:embed="rId9">
                <a:alphaModFix/>
              </a:blip>
              <a:stretch>
                <a:fillRect/>
              </a:stretch>
            </p:blipFill>
            <p:spPr>
              <a:xfrm rot="-5400000" flipH="1">
                <a:off x="7007663" y="3944337"/>
                <a:ext cx="257675" cy="189800"/>
              </a:xfrm>
              <a:prstGeom prst="rect">
                <a:avLst/>
              </a:prstGeom>
              <a:noFill/>
              <a:ln>
                <a:noFill/>
              </a:ln>
            </p:spPr>
          </p:pic>
        </p:grpSp>
        <p:sp>
          <p:nvSpPr>
            <p:cNvPr id="100" name="Google Shape;100;p15"/>
            <p:cNvSpPr txBox="1"/>
            <p:nvPr/>
          </p:nvSpPr>
          <p:spPr>
            <a:xfrm>
              <a:off x="6860900" y="2961788"/>
              <a:ext cx="1144200" cy="3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a:latin typeface="Roboto Condensed"/>
                  <a:ea typeface="Roboto Condensed"/>
                  <a:cs typeface="Roboto Condensed"/>
                  <a:sym typeface="Roboto Condensed"/>
                </a:rPr>
                <a:t>commutateur (switch)</a:t>
              </a:r>
              <a:endParaRPr sz="800">
                <a:latin typeface="Roboto Condensed"/>
                <a:ea typeface="Roboto Condensed"/>
                <a:cs typeface="Roboto Condensed"/>
                <a:sym typeface="Roboto Condensed"/>
              </a:endParaRPr>
            </a:p>
          </p:txBody>
        </p:sp>
        <p:sp>
          <p:nvSpPr>
            <p:cNvPr id="101" name="Google Shape;101;p15"/>
            <p:cNvSpPr txBox="1"/>
            <p:nvPr/>
          </p:nvSpPr>
          <p:spPr>
            <a:xfrm>
              <a:off x="7953075" y="1777150"/>
              <a:ext cx="558300" cy="2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a:latin typeface="Roboto Condensed"/>
                  <a:ea typeface="Roboto Condensed"/>
                  <a:cs typeface="Roboto Condensed"/>
                  <a:sym typeface="Roboto Condensed"/>
                </a:rPr>
                <a:t>Poste 3</a:t>
              </a:r>
              <a:endParaRPr sz="800">
                <a:latin typeface="Roboto Condensed"/>
                <a:ea typeface="Roboto Condensed"/>
                <a:cs typeface="Roboto Condensed"/>
                <a:sym typeface="Roboto Condensed"/>
              </a:endParaRPr>
            </a:p>
          </p:txBody>
        </p:sp>
        <p:sp>
          <p:nvSpPr>
            <p:cNvPr id="102" name="Google Shape;102;p15"/>
            <p:cNvSpPr txBox="1"/>
            <p:nvPr/>
          </p:nvSpPr>
          <p:spPr>
            <a:xfrm>
              <a:off x="7110800" y="2087612"/>
              <a:ext cx="558300" cy="2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a:latin typeface="Roboto Condensed"/>
                  <a:ea typeface="Roboto Condensed"/>
                  <a:cs typeface="Roboto Condensed"/>
                  <a:sym typeface="Roboto Condensed"/>
                </a:rPr>
                <a:t>Poste 2</a:t>
              </a:r>
              <a:endParaRPr sz="800">
                <a:latin typeface="Roboto Condensed"/>
                <a:ea typeface="Roboto Condensed"/>
                <a:cs typeface="Roboto Condensed"/>
                <a:sym typeface="Roboto Condensed"/>
              </a:endParaRPr>
            </a:p>
          </p:txBody>
        </p:sp>
        <p:sp>
          <p:nvSpPr>
            <p:cNvPr id="103" name="Google Shape;103;p15"/>
            <p:cNvSpPr txBox="1"/>
            <p:nvPr/>
          </p:nvSpPr>
          <p:spPr>
            <a:xfrm>
              <a:off x="6302600" y="1945550"/>
              <a:ext cx="558300" cy="2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a:latin typeface="Roboto Condensed"/>
                  <a:ea typeface="Roboto Condensed"/>
                  <a:cs typeface="Roboto Condensed"/>
                  <a:sym typeface="Roboto Condensed"/>
                </a:rPr>
                <a:t>Poste 1</a:t>
              </a:r>
              <a:endParaRPr sz="800">
                <a:latin typeface="Roboto Condensed"/>
                <a:ea typeface="Roboto Condensed"/>
                <a:cs typeface="Roboto Condensed"/>
                <a:sym typeface="Roboto Condensed"/>
              </a:endParaRPr>
            </a:p>
          </p:txBody>
        </p:sp>
        <p:sp>
          <p:nvSpPr>
            <p:cNvPr id="104" name="Google Shape;104;p15"/>
            <p:cNvSpPr txBox="1"/>
            <p:nvPr/>
          </p:nvSpPr>
          <p:spPr>
            <a:xfrm>
              <a:off x="8052100" y="3458725"/>
              <a:ext cx="745500" cy="2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800">
                  <a:latin typeface="Roboto Condensed"/>
                  <a:ea typeface="Roboto Condensed"/>
                  <a:cs typeface="Roboto Condensed"/>
                  <a:sym typeface="Roboto Condensed"/>
                </a:rPr>
                <a:t>Imprimante</a:t>
              </a:r>
              <a:endParaRPr sz="800">
                <a:latin typeface="Roboto Condensed"/>
                <a:ea typeface="Roboto Condensed"/>
                <a:cs typeface="Roboto Condensed"/>
                <a:sym typeface="Roboto Condensed"/>
              </a:endParaRPr>
            </a:p>
          </p:txBody>
        </p:sp>
        <p:sp>
          <p:nvSpPr>
            <p:cNvPr id="105" name="Google Shape;105;p15"/>
            <p:cNvSpPr txBox="1"/>
            <p:nvPr/>
          </p:nvSpPr>
          <p:spPr>
            <a:xfrm>
              <a:off x="6940700" y="4582875"/>
              <a:ext cx="984600" cy="2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800">
                  <a:latin typeface="Roboto Condensed"/>
                  <a:ea typeface="Roboto Condensed"/>
                  <a:cs typeface="Roboto Condensed"/>
                  <a:sym typeface="Roboto Condensed"/>
                </a:rPr>
                <a:t>Point d’accès WiFi</a:t>
              </a:r>
              <a:endParaRPr sz="800">
                <a:latin typeface="Roboto Condensed"/>
                <a:ea typeface="Roboto Condensed"/>
                <a:cs typeface="Roboto Condensed"/>
                <a:sym typeface="Roboto Condensed"/>
              </a:endParaRPr>
            </a:p>
          </p:txBody>
        </p:sp>
        <p:sp>
          <p:nvSpPr>
            <p:cNvPr id="106" name="Google Shape;106;p15"/>
            <p:cNvSpPr txBox="1"/>
            <p:nvPr/>
          </p:nvSpPr>
          <p:spPr>
            <a:xfrm>
              <a:off x="5937100" y="3832875"/>
              <a:ext cx="675900" cy="2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800">
                  <a:latin typeface="Roboto Condensed"/>
                  <a:ea typeface="Roboto Condensed"/>
                  <a:cs typeface="Roboto Condensed"/>
                  <a:sym typeface="Roboto Condensed"/>
                </a:rPr>
                <a:t>Tablette 1</a:t>
              </a:r>
              <a:endParaRPr sz="800">
                <a:latin typeface="Roboto Condensed"/>
                <a:ea typeface="Roboto Condensed"/>
                <a:cs typeface="Roboto Condensed"/>
                <a:sym typeface="Roboto Condensed"/>
              </a:endParaRPr>
            </a:p>
          </p:txBody>
        </p:sp>
        <p:sp>
          <p:nvSpPr>
            <p:cNvPr id="107" name="Google Shape;107;p15"/>
            <p:cNvSpPr txBox="1"/>
            <p:nvPr/>
          </p:nvSpPr>
          <p:spPr>
            <a:xfrm>
              <a:off x="8126325" y="3832875"/>
              <a:ext cx="745500" cy="2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800">
                  <a:latin typeface="Roboto Condensed"/>
                  <a:ea typeface="Roboto Condensed"/>
                  <a:cs typeface="Roboto Condensed"/>
                  <a:sym typeface="Roboto Condensed"/>
                </a:rPr>
                <a:t>Tablette 2</a:t>
              </a:r>
              <a:endParaRPr sz="800">
                <a:latin typeface="Roboto Condensed"/>
                <a:ea typeface="Roboto Condensed"/>
                <a:cs typeface="Roboto Condensed"/>
                <a:sym typeface="Roboto Condensed"/>
              </a:endParaRPr>
            </a:p>
          </p:txBody>
        </p:sp>
      </p:grpSp>
      <p:sp>
        <p:nvSpPr>
          <p:cNvPr id="108" name="Google Shape;108;p15"/>
          <p:cNvSpPr txBox="1"/>
          <p:nvPr/>
        </p:nvSpPr>
        <p:spPr>
          <a:xfrm>
            <a:off x="247050" y="1546550"/>
            <a:ext cx="5564400" cy="511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fr" sz="1100" b="1" u="sng">
                <a:latin typeface="Roboto Condensed"/>
                <a:ea typeface="Roboto Condensed"/>
                <a:cs typeface="Roboto Condensed"/>
                <a:sym typeface="Roboto Condensed"/>
              </a:rPr>
              <a:t>Problème</a:t>
            </a:r>
            <a:r>
              <a:rPr lang="fr" sz="1100" b="1">
                <a:latin typeface="Roboto Condensed"/>
                <a:ea typeface="Roboto Condensed"/>
                <a:cs typeface="Roboto Condensed"/>
                <a:sym typeface="Roboto Condensed"/>
              </a:rPr>
              <a:t>: Nous voulons jouer en réseau au même jeu mais sur 2 ordinateurs différents, comment faire?</a:t>
            </a:r>
            <a:endParaRPr sz="1100" b="1">
              <a:latin typeface="Roboto Condensed"/>
              <a:ea typeface="Roboto Condensed"/>
              <a:cs typeface="Roboto Condensed"/>
              <a:sym typeface="Roboto Condensed"/>
            </a:endParaRPr>
          </a:p>
        </p:txBody>
      </p:sp>
      <p:sp>
        <p:nvSpPr>
          <p:cNvPr id="109" name="Google Shape;109;p15"/>
          <p:cNvSpPr txBox="1"/>
          <p:nvPr/>
        </p:nvSpPr>
        <p:spPr>
          <a:xfrm>
            <a:off x="247050" y="1981850"/>
            <a:ext cx="5564400" cy="2817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fr" sz="1200" u="sng" dirty="0">
                <a:latin typeface="Roboto Condensed"/>
                <a:ea typeface="Roboto Condensed"/>
                <a:cs typeface="Roboto Condensed"/>
                <a:sym typeface="Roboto Condensed"/>
              </a:rPr>
              <a:t>Travail à </a:t>
            </a:r>
            <a:r>
              <a:rPr lang="fr" sz="1200" u="sng" dirty="0" smtClean="0">
                <a:latin typeface="Roboto Condensed"/>
                <a:ea typeface="Roboto Condensed"/>
                <a:cs typeface="Roboto Condensed"/>
                <a:sym typeface="Roboto Condensed"/>
              </a:rPr>
              <a:t>faire</a:t>
            </a:r>
            <a:r>
              <a:rPr lang="fr-FR" sz="1200" u="sng" dirty="0" smtClean="0">
                <a:latin typeface="Roboto Condensed"/>
                <a:ea typeface="Roboto Condensed"/>
                <a:cs typeface="Roboto Condensed"/>
                <a:sym typeface="Roboto Condensed"/>
              </a:rPr>
              <a:t> n°1</a:t>
            </a:r>
            <a:r>
              <a:rPr lang="fr" sz="1200" u="sng" dirty="0" smtClean="0">
                <a:latin typeface="Roboto Condensed"/>
                <a:ea typeface="Roboto Condensed"/>
                <a:cs typeface="Roboto Condensed"/>
                <a:sym typeface="Roboto Condensed"/>
              </a:rPr>
              <a:t>:</a:t>
            </a:r>
            <a:r>
              <a:rPr lang="fr" sz="1200" dirty="0" smtClean="0">
                <a:latin typeface="Roboto Condensed"/>
                <a:ea typeface="Roboto Condensed"/>
                <a:cs typeface="Roboto Condensed"/>
                <a:sym typeface="Roboto Condensed"/>
              </a:rPr>
              <a:t> </a:t>
            </a:r>
            <a:r>
              <a:rPr lang="fr-FR" sz="1200" b="1" dirty="0" smtClean="0">
                <a:latin typeface="Roboto Condensed"/>
                <a:ea typeface="Roboto Condensed"/>
                <a:cs typeface="Roboto Condensed"/>
                <a:sym typeface="Roboto Condensed"/>
              </a:rPr>
              <a:t>Affectations des adresses IP aux différentes machines.</a:t>
            </a:r>
            <a:endParaRPr sz="1200" b="1" dirty="0">
              <a:latin typeface="Roboto Condensed"/>
              <a:ea typeface="Roboto Condensed"/>
              <a:cs typeface="Roboto Condensed"/>
              <a:sym typeface="Roboto Condensed"/>
            </a:endParaRPr>
          </a:p>
          <a:p>
            <a:pPr algn="just"/>
            <a:r>
              <a:rPr lang="fr-FR" sz="1200" dirty="0" smtClean="0">
                <a:latin typeface="Roboto Condensed"/>
                <a:ea typeface="Roboto Condensed"/>
                <a:cs typeface="Roboto Condensed"/>
                <a:sym typeface="Roboto Condensed"/>
              </a:rPr>
              <a:t>1) Dans un Premier temps, vous allez devoir affecter une adresse IP à chaque machine du réseau. En </a:t>
            </a:r>
            <a:r>
              <a:rPr lang="fr" sz="1200" dirty="0" smtClean="0">
                <a:latin typeface="Roboto Condensed"/>
                <a:ea typeface="Roboto Condensed"/>
                <a:cs typeface="Roboto Condensed"/>
                <a:sym typeface="Roboto Condensed"/>
              </a:rPr>
              <a:t>vous </a:t>
            </a:r>
            <a:r>
              <a:rPr lang="fr-FR" sz="1200" dirty="0" smtClean="0">
                <a:latin typeface="Roboto Condensed"/>
                <a:ea typeface="Roboto Condensed"/>
                <a:cs typeface="Roboto Condensed"/>
                <a:sym typeface="Roboto Condensed"/>
              </a:rPr>
              <a:t>aidant </a:t>
            </a:r>
            <a:r>
              <a:rPr lang="fr-FR" sz="1200" dirty="0" smtClean="0">
                <a:latin typeface="Roboto Condensed"/>
                <a:ea typeface="Roboto Condensed"/>
                <a:cs typeface="Roboto Condensed"/>
                <a:sym typeface="Roboto Condensed"/>
              </a:rPr>
              <a:t>de</a:t>
            </a:r>
            <a:r>
              <a:rPr lang="fr" sz="1200" dirty="0" smtClean="0">
                <a:latin typeface="Roboto Condensed"/>
                <a:ea typeface="Roboto Condensed"/>
                <a:cs typeface="Roboto Condensed"/>
                <a:sym typeface="Roboto Condensed"/>
              </a:rPr>
              <a:t> </a:t>
            </a:r>
            <a:r>
              <a:rPr lang="fr" sz="1200" dirty="0">
                <a:latin typeface="Roboto Condensed"/>
                <a:ea typeface="Roboto Condensed"/>
                <a:cs typeface="Roboto Condensed"/>
                <a:sym typeface="Roboto Condensed"/>
              </a:rPr>
              <a:t>la fiche ressource mise à </a:t>
            </a:r>
            <a:r>
              <a:rPr lang="fr" sz="1200" dirty="0" smtClean="0">
                <a:latin typeface="Roboto Condensed"/>
                <a:ea typeface="Roboto Condensed"/>
                <a:cs typeface="Roboto Condensed"/>
                <a:sym typeface="Roboto Condensed"/>
              </a:rPr>
              <a:t>disposition</a:t>
            </a:r>
            <a:r>
              <a:rPr lang="fr-FR" sz="1200" dirty="0">
                <a:latin typeface="Roboto Condensed"/>
                <a:ea typeface="Roboto Condensed"/>
                <a:cs typeface="Roboto Condensed"/>
                <a:sym typeface="Roboto Condensed"/>
              </a:rPr>
              <a:t>, </a:t>
            </a:r>
            <a:r>
              <a:rPr lang="fr-FR" sz="1200" dirty="0" smtClean="0">
                <a:latin typeface="Roboto Condensed"/>
                <a:ea typeface="Roboto Condensed"/>
                <a:cs typeface="Roboto Condensed"/>
                <a:sym typeface="Roboto Condensed"/>
              </a:rPr>
              <a:t>compléter </a:t>
            </a:r>
            <a:r>
              <a:rPr lang="fr-FR" sz="1200" dirty="0">
                <a:latin typeface="Roboto Condensed"/>
                <a:ea typeface="Roboto Condensed"/>
                <a:cs typeface="Roboto Condensed"/>
                <a:sym typeface="Roboto Condensed"/>
              </a:rPr>
              <a:t>la table d’adressage ci-dessous</a:t>
            </a:r>
            <a:r>
              <a:rPr lang="fr-FR" sz="1200" dirty="0" smtClean="0">
                <a:latin typeface="Roboto Condensed"/>
                <a:ea typeface="Roboto Condensed"/>
                <a:cs typeface="Roboto Condensed"/>
                <a:sym typeface="Roboto Condensed"/>
              </a:rPr>
              <a:t>.</a:t>
            </a:r>
          </a:p>
          <a:p>
            <a:pPr algn="just"/>
            <a:endParaRPr lang="fr-FR" sz="1100" dirty="0">
              <a:latin typeface="Roboto Condensed"/>
              <a:ea typeface="Roboto Condensed"/>
              <a:cs typeface="Roboto Condensed"/>
              <a:sym typeface="Roboto Condensed"/>
            </a:endParaRPr>
          </a:p>
          <a:p>
            <a:pPr algn="just"/>
            <a:endParaRPr lang="fr-FR" sz="1100" dirty="0" smtClean="0">
              <a:latin typeface="Roboto Condensed"/>
              <a:ea typeface="Roboto Condensed"/>
              <a:cs typeface="Roboto Condensed"/>
              <a:sym typeface="Roboto Condensed"/>
            </a:endParaRPr>
          </a:p>
          <a:p>
            <a:pPr algn="just"/>
            <a:endParaRPr lang="fr-FR" sz="1100" dirty="0">
              <a:latin typeface="Roboto Condensed"/>
              <a:ea typeface="Roboto Condensed"/>
              <a:cs typeface="Roboto Condensed"/>
              <a:sym typeface="Roboto Condensed"/>
            </a:endParaRPr>
          </a:p>
          <a:p>
            <a:pPr algn="just"/>
            <a:endParaRPr lang="fr-FR" sz="1100" dirty="0" smtClean="0">
              <a:latin typeface="Roboto Condensed"/>
              <a:ea typeface="Roboto Condensed"/>
              <a:cs typeface="Roboto Condensed"/>
              <a:sym typeface="Roboto Condensed"/>
            </a:endParaRPr>
          </a:p>
          <a:p>
            <a:pPr algn="just"/>
            <a:endParaRPr lang="fr-FR" sz="1100" dirty="0">
              <a:latin typeface="Roboto Condensed"/>
              <a:ea typeface="Roboto Condensed"/>
              <a:cs typeface="Roboto Condensed"/>
              <a:sym typeface="Roboto Condensed"/>
            </a:endParaRPr>
          </a:p>
          <a:p>
            <a:pPr algn="just"/>
            <a:endParaRPr lang="fr-FR" sz="1100" dirty="0" smtClean="0">
              <a:latin typeface="Roboto Condensed"/>
              <a:ea typeface="Roboto Condensed"/>
              <a:cs typeface="Roboto Condensed"/>
              <a:sym typeface="Roboto Condensed"/>
            </a:endParaRPr>
          </a:p>
          <a:p>
            <a:pPr algn="just"/>
            <a:endParaRPr lang="fr-FR" sz="1100" dirty="0">
              <a:latin typeface="Roboto Condensed"/>
              <a:ea typeface="Roboto Condensed"/>
              <a:cs typeface="Roboto Condensed"/>
              <a:sym typeface="Roboto Condensed"/>
            </a:endParaRPr>
          </a:p>
          <a:p>
            <a:pPr algn="just"/>
            <a:endParaRPr lang="fr-FR" sz="1100" dirty="0">
              <a:latin typeface="Roboto Condensed"/>
              <a:ea typeface="Roboto Condensed"/>
              <a:cs typeface="Roboto Condensed"/>
              <a:sym typeface="Roboto Condensed"/>
            </a:endParaRPr>
          </a:p>
          <a:p>
            <a:pPr marL="0" lvl="0" indent="0" algn="just" rtl="0">
              <a:spcBef>
                <a:spcPts val="0"/>
              </a:spcBef>
              <a:spcAft>
                <a:spcPts val="0"/>
              </a:spcAft>
              <a:buNone/>
            </a:pPr>
            <a:endParaRPr sz="1100" dirty="0">
              <a:latin typeface="Roboto Condensed"/>
              <a:ea typeface="Roboto Condensed"/>
              <a:cs typeface="Roboto Condensed"/>
              <a:sym typeface="Roboto Condensed"/>
            </a:endParaRPr>
          </a:p>
          <a:p>
            <a:pPr marL="0" lvl="0" indent="0" algn="just" rtl="0">
              <a:spcBef>
                <a:spcPts val="0"/>
              </a:spcBef>
              <a:spcAft>
                <a:spcPts val="0"/>
              </a:spcAft>
              <a:buNone/>
            </a:pPr>
            <a:endParaRPr sz="1100" dirty="0">
              <a:latin typeface="Roboto Condensed"/>
              <a:ea typeface="Roboto Condensed"/>
              <a:cs typeface="Roboto Condensed"/>
              <a:sym typeface="Roboto Condensed"/>
            </a:endParaRPr>
          </a:p>
        </p:txBody>
      </p:sp>
      <p:cxnSp>
        <p:nvCxnSpPr>
          <p:cNvPr id="110" name="Google Shape;110;p15"/>
          <p:cNvCxnSpPr/>
          <p:nvPr/>
        </p:nvCxnSpPr>
        <p:spPr>
          <a:xfrm>
            <a:off x="320700" y="2017850"/>
            <a:ext cx="5417100" cy="0"/>
          </a:xfrm>
          <a:prstGeom prst="straightConnector1">
            <a:avLst/>
          </a:prstGeom>
          <a:noFill/>
          <a:ln w="9525" cap="flat" cmpd="sng">
            <a:solidFill>
              <a:schemeClr val="dk2"/>
            </a:solidFill>
            <a:prstDash val="solid"/>
            <a:round/>
            <a:headEnd type="none" w="med" len="med"/>
            <a:tailEnd type="none" w="med" len="med"/>
          </a:ln>
        </p:spPr>
      </p:cxnSp>
      <p:pic>
        <p:nvPicPr>
          <p:cNvPr id="111" name="Google Shape;111;p15"/>
          <p:cNvPicPr preferRelativeResize="0"/>
          <p:nvPr/>
        </p:nvPicPr>
        <p:blipFill>
          <a:blip r:embed="rId10">
            <a:alphaModFix/>
          </a:blip>
          <a:stretch>
            <a:fillRect/>
          </a:stretch>
        </p:blipFill>
        <p:spPr>
          <a:xfrm>
            <a:off x="1704771" y="4318138"/>
            <a:ext cx="2218005" cy="648013"/>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graphicFrame>
        <p:nvGraphicFramePr>
          <p:cNvPr id="39" name="Google Shape;117;p16"/>
          <p:cNvGraphicFramePr/>
          <p:nvPr>
            <p:extLst>
              <p:ext uri="{D42A27DB-BD31-4B8C-83A1-F6EECF244321}">
                <p14:modId xmlns:p14="http://schemas.microsoft.com/office/powerpoint/2010/main" val="1226954332"/>
              </p:ext>
            </p:extLst>
          </p:nvPr>
        </p:nvGraphicFramePr>
        <p:xfrm>
          <a:off x="178341" y="2901019"/>
          <a:ext cx="5592622" cy="1354566"/>
        </p:xfrm>
        <a:graphic>
          <a:graphicData uri="http://schemas.openxmlformats.org/drawingml/2006/table">
            <a:tbl>
              <a:tblPr>
                <a:noFill/>
                <a:tableStyleId>{67B6C134-F9D6-4D13-8D0D-9975055580A5}</a:tableStyleId>
              </a:tblPr>
              <a:tblGrid>
                <a:gridCol w="898675"/>
                <a:gridCol w="1291822"/>
                <a:gridCol w="1152849"/>
                <a:gridCol w="1130745"/>
                <a:gridCol w="1118531"/>
              </a:tblGrid>
              <a:tr h="476634">
                <a:tc>
                  <a:txBody>
                    <a:bodyPr/>
                    <a:lstStyle/>
                    <a:p>
                      <a:pPr marL="0" lvl="0" indent="0" algn="ctr" rtl="0">
                        <a:spcBef>
                          <a:spcPts val="0"/>
                        </a:spcBef>
                        <a:spcAft>
                          <a:spcPts val="0"/>
                        </a:spcAft>
                        <a:buNone/>
                      </a:pPr>
                      <a:r>
                        <a:rPr lang="fr" sz="1050" b="1" dirty="0">
                          <a:latin typeface="Roboto Condensed"/>
                          <a:ea typeface="Roboto Condensed"/>
                          <a:cs typeface="Roboto Condensed"/>
                          <a:sym typeface="Roboto Condensed"/>
                        </a:rPr>
                        <a:t>Nom de la machine</a:t>
                      </a:r>
                      <a:endParaRPr sz="1050" b="1" dirty="0">
                        <a:latin typeface="Roboto Condensed"/>
                        <a:ea typeface="Roboto Condensed"/>
                        <a:cs typeface="Roboto Condensed"/>
                        <a:sym typeface="Roboto Condensed"/>
                      </a:endParaRPr>
                    </a:p>
                  </a:txBody>
                  <a:tcPr marL="91425" marR="91425" marT="54000" marB="5400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50" b="1">
                          <a:latin typeface="Roboto Condensed"/>
                          <a:ea typeface="Roboto Condensed"/>
                          <a:cs typeface="Roboto Condensed"/>
                          <a:sym typeface="Roboto Condensed"/>
                        </a:rPr>
                        <a:t>Nom et adresse du réseau  </a:t>
                      </a:r>
                      <a:endParaRPr sz="1050" b="1">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50" b="1">
                          <a:latin typeface="Roboto Condensed"/>
                          <a:ea typeface="Roboto Condensed"/>
                          <a:cs typeface="Roboto Condensed"/>
                          <a:sym typeface="Roboto Condensed"/>
                        </a:rPr>
                        <a:t>Adresse IP</a:t>
                      </a:r>
                      <a:endParaRPr sz="1050" b="1">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50" b="1">
                          <a:latin typeface="Roboto Condensed"/>
                          <a:ea typeface="Roboto Condensed"/>
                          <a:cs typeface="Roboto Condensed"/>
                          <a:sym typeface="Roboto Condensed"/>
                        </a:rPr>
                        <a:t>Masque de sous réseau</a:t>
                      </a:r>
                      <a:endParaRPr sz="1050" b="1">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50" b="1">
                          <a:latin typeface="Roboto Condensed"/>
                          <a:ea typeface="Roboto Condensed"/>
                          <a:cs typeface="Roboto Condensed"/>
                          <a:sym typeface="Roboto Condensed"/>
                        </a:rPr>
                        <a:t>Passerelle</a:t>
                      </a:r>
                      <a:endParaRPr sz="1050" b="1">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92644">
                <a:tc>
                  <a:txBody>
                    <a:bodyPr/>
                    <a:lstStyle/>
                    <a:p>
                      <a:pPr marL="0" lvl="0" indent="0" algn="l" rtl="0">
                        <a:spcBef>
                          <a:spcPts val="0"/>
                        </a:spcBef>
                        <a:spcAft>
                          <a:spcPts val="0"/>
                        </a:spcAft>
                        <a:buNone/>
                      </a:pPr>
                      <a:r>
                        <a:rPr lang="fr" sz="1050" b="1">
                          <a:latin typeface="Roboto Condensed"/>
                          <a:ea typeface="Roboto Condensed"/>
                          <a:cs typeface="Roboto Condensed"/>
                          <a:sym typeface="Roboto Condensed"/>
                        </a:rPr>
                        <a:t>Poste 1</a:t>
                      </a:r>
                      <a:endParaRPr sz="1050" b="1">
                        <a:latin typeface="Roboto Condensed"/>
                        <a:ea typeface="Roboto Condensed"/>
                        <a:cs typeface="Roboto Condensed"/>
                        <a:sym typeface="Roboto Condensed"/>
                      </a:endParaRPr>
                    </a:p>
                  </a:txBody>
                  <a:tcPr marL="91425" marR="91425" marT="54000" marB="54000">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50">
                          <a:latin typeface="Roboto Condensed"/>
                          <a:ea typeface="Roboto Condensed"/>
                          <a:cs typeface="Roboto Condensed"/>
                          <a:sym typeface="Roboto Condensed"/>
                        </a:rPr>
                        <a:t>LAN 1/192.168.1.0</a:t>
                      </a:r>
                      <a:endParaRPr sz="1050">
                        <a:latin typeface="Roboto Condensed"/>
                        <a:ea typeface="Roboto Condensed"/>
                        <a:cs typeface="Roboto Condensed"/>
                        <a:sym typeface="Roboto Condensed"/>
                      </a:endParaRPr>
                    </a:p>
                  </a:txBody>
                  <a:tcPr marL="91425" marR="91425" marT="54000" marB="540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gradFill>
                      <a:gsLst>
                        <a:gs pos="0">
                          <a:srgbClr val="D4E5F5"/>
                        </a:gs>
                        <a:gs pos="100000">
                          <a:srgbClr val="70A4D5"/>
                        </a:gs>
                      </a:gsLst>
                      <a:path path="circle">
                        <a:fillToRect l="50000" t="50000" r="50000" b="50000"/>
                      </a:path>
                      <a:tileRect/>
                    </a:gradFill>
                  </a:tcPr>
                </a:tc>
                <a:tc>
                  <a:txBody>
                    <a:bodyPr/>
                    <a:lstStyle/>
                    <a:p>
                      <a:pPr marL="0" lvl="0" indent="0" algn="ctr" rtl="0">
                        <a:spcBef>
                          <a:spcPts val="0"/>
                        </a:spcBef>
                        <a:spcAft>
                          <a:spcPts val="0"/>
                        </a:spcAft>
                        <a:buNone/>
                      </a:pPr>
                      <a:endParaRPr sz="1050">
                        <a:latin typeface="Roboto Condensed"/>
                        <a:ea typeface="Roboto Condensed"/>
                        <a:cs typeface="Roboto Condensed"/>
                        <a:sym typeface="Roboto Condensed"/>
                      </a:endParaRPr>
                    </a:p>
                  </a:txBody>
                  <a:tcPr marL="91425" marR="91425" marT="54000" marB="540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50">
                          <a:solidFill>
                            <a:schemeClr val="dk1"/>
                          </a:solidFill>
                          <a:latin typeface="Roboto Condensed"/>
                          <a:ea typeface="Roboto Condensed"/>
                          <a:cs typeface="Roboto Condensed"/>
                          <a:sym typeface="Roboto Condensed"/>
                        </a:rPr>
                        <a:t>255.255.255.0</a:t>
                      </a:r>
                      <a:endParaRPr sz="1050">
                        <a:latin typeface="Roboto Condensed"/>
                        <a:ea typeface="Roboto Condensed"/>
                        <a:cs typeface="Roboto Condensed"/>
                        <a:sym typeface="Roboto Condensed"/>
                      </a:endParaRPr>
                    </a:p>
                  </a:txBody>
                  <a:tcPr marL="91425" marR="91425" marT="54000" marB="540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050" dirty="0">
                        <a:latin typeface="Roboto Condensed"/>
                        <a:ea typeface="Roboto Condensed"/>
                        <a:cs typeface="Roboto Condensed"/>
                        <a:sym typeface="Roboto Condensed"/>
                      </a:endParaRPr>
                    </a:p>
                  </a:txBody>
                  <a:tcPr marL="91425" marR="91425" marT="54000" marB="54000">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r>
              <a:tr h="292644">
                <a:tc>
                  <a:txBody>
                    <a:bodyPr/>
                    <a:lstStyle/>
                    <a:p>
                      <a:pPr marL="0" lvl="0" indent="0" algn="l" rtl="0">
                        <a:spcBef>
                          <a:spcPts val="0"/>
                        </a:spcBef>
                        <a:spcAft>
                          <a:spcPts val="0"/>
                        </a:spcAft>
                        <a:buNone/>
                      </a:pPr>
                      <a:r>
                        <a:rPr lang="fr" sz="1050" b="1">
                          <a:latin typeface="Roboto Condensed"/>
                          <a:ea typeface="Roboto Condensed"/>
                          <a:cs typeface="Roboto Condensed"/>
                          <a:sym typeface="Roboto Condensed"/>
                        </a:rPr>
                        <a:t>Poste 2</a:t>
                      </a:r>
                      <a:endParaRPr sz="1050" b="1">
                        <a:latin typeface="Roboto Condensed"/>
                        <a:ea typeface="Roboto Condensed"/>
                        <a:cs typeface="Roboto Condensed"/>
                        <a:sym typeface="Roboto Condensed"/>
                      </a:endParaRPr>
                    </a:p>
                  </a:txBody>
                  <a:tcPr marL="91425" marR="91425" marT="54000" marB="54000">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fr" sz="1050">
                          <a:solidFill>
                            <a:schemeClr val="dk1"/>
                          </a:solidFill>
                          <a:latin typeface="Roboto Condensed"/>
                          <a:ea typeface="Roboto Condensed"/>
                          <a:cs typeface="Roboto Condensed"/>
                          <a:sym typeface="Roboto Condensed"/>
                        </a:rPr>
                        <a:t>LAN 1/192.168.1.0</a:t>
                      </a:r>
                      <a:endParaRPr sz="1050">
                        <a:latin typeface="Roboto Condensed"/>
                        <a:ea typeface="Roboto Condensed"/>
                        <a:cs typeface="Roboto Condensed"/>
                        <a:sym typeface="Roboto Condensed"/>
                      </a:endParaRPr>
                    </a:p>
                  </a:txBody>
                  <a:tcPr marL="91425" marR="91425" marT="54000" marB="540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gradFill>
                      <a:gsLst>
                        <a:gs pos="0">
                          <a:srgbClr val="D4E5F5"/>
                        </a:gs>
                        <a:gs pos="100000">
                          <a:srgbClr val="70A4D5"/>
                        </a:gs>
                      </a:gsLst>
                      <a:path path="circle">
                        <a:fillToRect l="50000" t="50000" r="50000" b="50000"/>
                      </a:path>
                      <a:tileRect/>
                    </a:gradFill>
                  </a:tcPr>
                </a:tc>
                <a:tc>
                  <a:txBody>
                    <a:bodyPr/>
                    <a:lstStyle/>
                    <a:p>
                      <a:pPr marL="0" lvl="0" indent="0" algn="ctr" rtl="0">
                        <a:spcBef>
                          <a:spcPts val="0"/>
                        </a:spcBef>
                        <a:spcAft>
                          <a:spcPts val="0"/>
                        </a:spcAft>
                        <a:buNone/>
                      </a:pPr>
                      <a:endParaRPr sz="1050">
                        <a:latin typeface="Roboto Condensed"/>
                        <a:ea typeface="Roboto Condensed"/>
                        <a:cs typeface="Roboto Condensed"/>
                        <a:sym typeface="Roboto Condensed"/>
                      </a:endParaRPr>
                    </a:p>
                  </a:txBody>
                  <a:tcPr marL="91425" marR="91425" marT="54000" marB="540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50">
                          <a:solidFill>
                            <a:schemeClr val="dk1"/>
                          </a:solidFill>
                          <a:latin typeface="Roboto Condensed"/>
                          <a:ea typeface="Roboto Condensed"/>
                          <a:cs typeface="Roboto Condensed"/>
                          <a:sym typeface="Roboto Condensed"/>
                        </a:rPr>
                        <a:t>255.255.255.0</a:t>
                      </a:r>
                      <a:endParaRPr sz="1050">
                        <a:latin typeface="Roboto Condensed"/>
                        <a:ea typeface="Roboto Condensed"/>
                        <a:cs typeface="Roboto Condensed"/>
                        <a:sym typeface="Roboto Condensed"/>
                      </a:endParaRPr>
                    </a:p>
                  </a:txBody>
                  <a:tcPr marL="91425" marR="91425" marT="54000" marB="540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050">
                        <a:latin typeface="Roboto Condensed"/>
                        <a:ea typeface="Roboto Condensed"/>
                        <a:cs typeface="Roboto Condensed"/>
                        <a:sym typeface="Roboto Condensed"/>
                      </a:endParaRPr>
                    </a:p>
                  </a:txBody>
                  <a:tcPr marL="91425" marR="91425" marT="54000" marB="54000">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r>
              <a:tr h="292644">
                <a:tc>
                  <a:txBody>
                    <a:bodyPr/>
                    <a:lstStyle/>
                    <a:p>
                      <a:pPr marL="0" lvl="0" indent="0" algn="l" rtl="0">
                        <a:spcBef>
                          <a:spcPts val="0"/>
                        </a:spcBef>
                        <a:spcAft>
                          <a:spcPts val="0"/>
                        </a:spcAft>
                        <a:buNone/>
                      </a:pPr>
                      <a:r>
                        <a:rPr lang="fr" sz="1050" b="1" dirty="0">
                          <a:latin typeface="Roboto Condensed"/>
                          <a:ea typeface="Roboto Condensed"/>
                          <a:cs typeface="Roboto Condensed"/>
                          <a:sym typeface="Roboto Condensed"/>
                        </a:rPr>
                        <a:t>Tablette 1</a:t>
                      </a:r>
                      <a:endParaRPr sz="1050" b="1" dirty="0">
                        <a:latin typeface="Roboto Condensed"/>
                        <a:ea typeface="Roboto Condensed"/>
                        <a:cs typeface="Roboto Condensed"/>
                        <a:sym typeface="Roboto Condensed"/>
                      </a:endParaRPr>
                    </a:p>
                  </a:txBody>
                  <a:tcPr marL="91425" marR="91425" marT="54000" marB="54000">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fr" sz="1050">
                          <a:solidFill>
                            <a:schemeClr val="dk1"/>
                          </a:solidFill>
                          <a:latin typeface="Roboto Condensed"/>
                          <a:ea typeface="Roboto Condensed"/>
                          <a:cs typeface="Roboto Condensed"/>
                          <a:sym typeface="Roboto Condensed"/>
                        </a:rPr>
                        <a:t>LAN 1/192.168.1.0</a:t>
                      </a:r>
                      <a:endParaRPr sz="1050">
                        <a:latin typeface="Roboto Condensed"/>
                        <a:ea typeface="Roboto Condensed"/>
                        <a:cs typeface="Roboto Condensed"/>
                        <a:sym typeface="Roboto Condensed"/>
                      </a:endParaRPr>
                    </a:p>
                  </a:txBody>
                  <a:tcPr marL="91425" marR="91425" marT="54000" marB="540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gradFill>
                      <a:gsLst>
                        <a:gs pos="0">
                          <a:srgbClr val="D4E5F5"/>
                        </a:gs>
                        <a:gs pos="100000">
                          <a:srgbClr val="70A4D5"/>
                        </a:gs>
                      </a:gsLst>
                      <a:path path="circle">
                        <a:fillToRect l="50000" t="50000" r="50000" b="50000"/>
                      </a:path>
                      <a:tileRect/>
                    </a:gradFill>
                  </a:tcPr>
                </a:tc>
                <a:tc>
                  <a:txBody>
                    <a:bodyPr/>
                    <a:lstStyle/>
                    <a:p>
                      <a:pPr marL="0" lvl="0" indent="0" algn="ctr" rtl="0">
                        <a:spcBef>
                          <a:spcPts val="0"/>
                        </a:spcBef>
                        <a:spcAft>
                          <a:spcPts val="0"/>
                        </a:spcAft>
                        <a:buNone/>
                      </a:pPr>
                      <a:endParaRPr sz="1050">
                        <a:latin typeface="Roboto Condensed"/>
                        <a:ea typeface="Roboto Condensed"/>
                        <a:cs typeface="Roboto Condensed"/>
                        <a:sym typeface="Roboto Condensed"/>
                      </a:endParaRPr>
                    </a:p>
                  </a:txBody>
                  <a:tcPr marL="91425" marR="91425" marT="54000" marB="540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50">
                          <a:solidFill>
                            <a:schemeClr val="dk1"/>
                          </a:solidFill>
                          <a:latin typeface="Roboto Condensed"/>
                          <a:ea typeface="Roboto Condensed"/>
                          <a:cs typeface="Roboto Condensed"/>
                          <a:sym typeface="Roboto Condensed"/>
                        </a:rPr>
                        <a:t>255.255.255.0</a:t>
                      </a:r>
                      <a:endParaRPr sz="1050">
                        <a:latin typeface="Roboto Condensed"/>
                        <a:ea typeface="Roboto Condensed"/>
                        <a:cs typeface="Roboto Condensed"/>
                        <a:sym typeface="Roboto Condensed"/>
                      </a:endParaRPr>
                    </a:p>
                  </a:txBody>
                  <a:tcPr marL="91425" marR="91425" marT="54000" marB="540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050" dirty="0">
                        <a:latin typeface="Roboto Condensed"/>
                        <a:ea typeface="Roboto Condensed"/>
                        <a:cs typeface="Roboto Condensed"/>
                        <a:sym typeface="Roboto Condensed"/>
                      </a:endParaRPr>
                    </a:p>
                  </a:txBody>
                  <a:tcPr marL="91425" marR="91425" marT="54000" marB="54000">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666666"/>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6"/>
          <p:cNvPicPr preferRelativeResize="0"/>
          <p:nvPr/>
        </p:nvPicPr>
        <p:blipFill>
          <a:blip r:embed="rId3">
            <a:alphaModFix amt="13000"/>
          </a:blip>
          <a:stretch>
            <a:fillRect/>
          </a:stretch>
        </p:blipFill>
        <p:spPr>
          <a:xfrm>
            <a:off x="94013" y="997288"/>
            <a:ext cx="8955974" cy="4012975"/>
          </a:xfrm>
          <a:prstGeom prst="rect">
            <a:avLst/>
          </a:prstGeom>
          <a:noFill/>
          <a:ln w="9525" cap="flat" cmpd="sng">
            <a:solidFill>
              <a:schemeClr val="dk2"/>
            </a:solidFill>
            <a:prstDash val="solid"/>
            <a:round/>
            <a:headEnd type="none" w="sm" len="sm"/>
            <a:tailEnd type="none" w="sm" len="sm"/>
          </a:ln>
        </p:spPr>
      </p:pic>
      <p:graphicFrame>
        <p:nvGraphicFramePr>
          <p:cNvPr id="118" name="Google Shape;118;p16"/>
          <p:cNvGraphicFramePr/>
          <p:nvPr/>
        </p:nvGraphicFramePr>
        <p:xfrm>
          <a:off x="100500" y="106375"/>
          <a:ext cx="8955975" cy="727320"/>
        </p:xfrm>
        <a:graphic>
          <a:graphicData uri="http://schemas.openxmlformats.org/drawingml/2006/table">
            <a:tbl>
              <a:tblPr>
                <a:noFill/>
                <a:tableStyleId>{67B6C134-F9D6-4D13-8D0D-9975055580A5}</a:tableStyleId>
              </a:tblPr>
              <a:tblGrid>
                <a:gridCol w="1337025"/>
                <a:gridCol w="6342200"/>
                <a:gridCol w="1276750"/>
              </a:tblGrid>
              <a:tr h="249650">
                <a:tc rowSpan="2">
                  <a:txBody>
                    <a:bodyPr/>
                    <a:lstStyle/>
                    <a:p>
                      <a:pPr marL="0" lvl="0" indent="0" algn="ctr" rtl="0">
                        <a:spcBef>
                          <a:spcPts val="0"/>
                        </a:spcBef>
                        <a:spcAft>
                          <a:spcPts val="0"/>
                        </a:spcAft>
                        <a:buNone/>
                      </a:pPr>
                      <a:r>
                        <a:rPr lang="fr" sz="1500" b="1">
                          <a:latin typeface="Roboto Condensed"/>
                          <a:ea typeface="Roboto Condensed"/>
                          <a:cs typeface="Roboto Condensed"/>
                          <a:sym typeface="Roboto Condensed"/>
                        </a:rPr>
                        <a:t>Séquence S23</a:t>
                      </a:r>
                      <a:endParaRPr sz="1500" b="1">
                        <a:latin typeface="Roboto Condensed"/>
                        <a:ea typeface="Roboto Condensed"/>
                        <a:cs typeface="Roboto Condensed"/>
                        <a:sym typeface="Roboto Condensed"/>
                      </a:endParaRPr>
                    </a:p>
                    <a:p>
                      <a:pPr marL="0" lvl="0" indent="0" algn="ctr" rtl="0">
                        <a:spcBef>
                          <a:spcPts val="0"/>
                        </a:spcBef>
                        <a:spcAft>
                          <a:spcPts val="0"/>
                        </a:spcAft>
                        <a:buNone/>
                      </a:pPr>
                      <a:r>
                        <a:rPr lang="fr" sz="1300" i="1">
                          <a:latin typeface="Roboto Condensed"/>
                          <a:ea typeface="Roboto Condensed"/>
                          <a:cs typeface="Roboto Condensed"/>
                          <a:sym typeface="Roboto Condensed"/>
                        </a:rPr>
                        <a:t>Les réseaux informatiques</a:t>
                      </a:r>
                      <a:endParaRPr sz="1300" i="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fr" sz="1800" b="1">
                          <a:latin typeface="Roboto Condensed"/>
                          <a:ea typeface="Roboto Condensed"/>
                          <a:cs typeface="Roboto Condensed"/>
                          <a:sym typeface="Roboto Condensed"/>
                        </a:rPr>
                        <a:t>Table d’adressage - Activité N°1</a:t>
                      </a:r>
                      <a:endParaRPr sz="1800" b="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rowSpan="2">
                  <a:txBody>
                    <a:bodyPr/>
                    <a:lstStyle/>
                    <a:p>
                      <a:pPr marL="0" lvl="0" indent="0" algn="ctr" rtl="0">
                        <a:spcBef>
                          <a:spcPts val="0"/>
                        </a:spcBef>
                        <a:spcAft>
                          <a:spcPts val="0"/>
                        </a:spcAft>
                        <a:buNone/>
                      </a:pPr>
                      <a:r>
                        <a:rPr lang="fr" sz="2000" b="1">
                          <a:latin typeface="Roboto Condensed"/>
                          <a:ea typeface="Roboto Condensed"/>
                          <a:cs typeface="Roboto Condensed"/>
                          <a:sym typeface="Roboto Condensed"/>
                        </a:rPr>
                        <a:t>Cycle 4</a:t>
                      </a:r>
                      <a:endParaRPr sz="2000" b="1">
                        <a:latin typeface="Roboto Condensed"/>
                        <a:ea typeface="Roboto Condensed"/>
                        <a:cs typeface="Roboto Condensed"/>
                        <a:sym typeface="Roboto Condensed"/>
                      </a:endParaRPr>
                    </a:p>
                    <a:p>
                      <a:pPr marL="0" lvl="0" indent="0" algn="ctr" rtl="0">
                        <a:spcBef>
                          <a:spcPts val="0"/>
                        </a:spcBef>
                        <a:spcAft>
                          <a:spcPts val="0"/>
                        </a:spcAft>
                        <a:buNone/>
                      </a:pPr>
                      <a:r>
                        <a:rPr lang="fr" sz="2000" b="1">
                          <a:latin typeface="Roboto Condensed"/>
                          <a:ea typeface="Roboto Condensed"/>
                          <a:cs typeface="Roboto Condensed"/>
                          <a:sym typeface="Roboto Condensed"/>
                        </a:rPr>
                        <a:t>3ème</a:t>
                      </a:r>
                      <a:endParaRPr sz="2000" b="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r>
              <a:tr h="381000">
                <a:tc vMerge="1">
                  <a:txBody>
                    <a:bodyPr/>
                    <a:lstStyle/>
                    <a:p>
                      <a:endParaRPr lang="fr-FR"/>
                    </a:p>
                  </a:txBody>
                  <a:tcPr/>
                </a:tc>
                <a:tc>
                  <a:txBody>
                    <a:bodyPr/>
                    <a:lstStyle/>
                    <a:p>
                      <a:pPr marL="0" lvl="0" indent="0" algn="ctr" rtl="0">
                        <a:spcBef>
                          <a:spcPts val="0"/>
                        </a:spcBef>
                        <a:spcAft>
                          <a:spcPts val="0"/>
                        </a:spcAft>
                        <a:buNone/>
                      </a:pPr>
                      <a:r>
                        <a:rPr lang="fr" sz="1500">
                          <a:latin typeface="Roboto Condensed"/>
                          <a:ea typeface="Roboto Condensed"/>
                          <a:cs typeface="Roboto Condensed"/>
                          <a:sym typeface="Roboto Condensed"/>
                        </a:rPr>
                        <a:t>Réseau local</a:t>
                      </a:r>
                      <a:endParaRPr sz="1500">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vMerge="1">
                  <a:txBody>
                    <a:bodyPr/>
                    <a:lstStyle/>
                    <a:p>
                      <a:endParaRPr lang="fr-FR"/>
                    </a:p>
                  </a:txBody>
                  <a:tcPr/>
                </a:tc>
              </a:tr>
            </a:tbl>
          </a:graphicData>
        </a:graphic>
      </p:graphicFrame>
      <p:sp>
        <p:nvSpPr>
          <p:cNvPr id="2" name="Rectangle 1"/>
          <p:cNvSpPr/>
          <p:nvPr/>
        </p:nvSpPr>
        <p:spPr>
          <a:xfrm>
            <a:off x="213322" y="2115134"/>
            <a:ext cx="5502603" cy="1692771"/>
          </a:xfrm>
          <a:prstGeom prst="rect">
            <a:avLst/>
          </a:prstGeom>
        </p:spPr>
        <p:txBody>
          <a:bodyPr wrap="square">
            <a:spAutoFit/>
          </a:bodyPr>
          <a:lstStyle/>
          <a:p>
            <a:pPr lvl="0" algn="just">
              <a:spcAft>
                <a:spcPts val="600"/>
              </a:spcAft>
            </a:pPr>
            <a:r>
              <a:rPr lang="fr" sz="1200" u="sng" dirty="0">
                <a:latin typeface="Roboto Condensed"/>
                <a:ea typeface="Roboto Condensed"/>
                <a:cs typeface="Roboto Condensed"/>
                <a:sym typeface="Roboto Condensed"/>
              </a:rPr>
              <a:t>Travail à faire </a:t>
            </a:r>
            <a:r>
              <a:rPr lang="fr-FR" sz="1200" u="sng" dirty="0" smtClean="0">
                <a:latin typeface="Roboto Condensed"/>
                <a:ea typeface="Roboto Condensed"/>
                <a:cs typeface="Roboto Condensed"/>
                <a:sym typeface="Roboto Condensed"/>
              </a:rPr>
              <a:t>n°2 :</a:t>
            </a:r>
            <a:r>
              <a:rPr lang="fr-FR" sz="1200" dirty="0" smtClean="0">
                <a:latin typeface="Roboto Condensed"/>
                <a:ea typeface="Roboto Condensed"/>
                <a:cs typeface="Roboto Condensed"/>
                <a:sym typeface="Roboto Condensed"/>
              </a:rPr>
              <a:t> </a:t>
            </a:r>
            <a:r>
              <a:rPr lang="fr-FR" sz="1200" b="1" dirty="0" smtClean="0">
                <a:latin typeface="Roboto Condensed"/>
                <a:ea typeface="Roboto Condensed"/>
                <a:cs typeface="Roboto Condensed"/>
                <a:sym typeface="Roboto Condensed"/>
              </a:rPr>
              <a:t>Simulation du fonctionnement d’un réseau local</a:t>
            </a:r>
            <a:endParaRPr lang="fr-FR" sz="1200" b="1" u="sng" dirty="0" smtClean="0">
              <a:latin typeface="Roboto Condensed"/>
              <a:ea typeface="Roboto Condensed"/>
              <a:cs typeface="Roboto Condensed"/>
              <a:sym typeface="Roboto Condensed"/>
            </a:endParaRPr>
          </a:p>
          <a:p>
            <a:pPr lvl="0" algn="just">
              <a:spcAft>
                <a:spcPts val="600"/>
              </a:spcAft>
            </a:pPr>
            <a:r>
              <a:rPr lang="fr-FR" sz="1200" dirty="0" smtClean="0">
                <a:latin typeface="Roboto Condensed"/>
                <a:ea typeface="Roboto Condensed"/>
                <a:cs typeface="Roboto Condensed"/>
                <a:sym typeface="Roboto Condensed"/>
              </a:rPr>
              <a:t>A l’aide des vidéos fournies par votre professeurs, </a:t>
            </a:r>
            <a:r>
              <a:rPr lang="fr" sz="1200" dirty="0" smtClean="0">
                <a:latin typeface="Roboto Condensed"/>
                <a:ea typeface="Roboto Condensed"/>
                <a:cs typeface="Roboto Condensed"/>
                <a:sym typeface="Roboto Condensed"/>
              </a:rPr>
              <a:t>construire </a:t>
            </a:r>
            <a:r>
              <a:rPr lang="fr" sz="1200" dirty="0">
                <a:latin typeface="Roboto Condensed"/>
                <a:ea typeface="Roboto Condensed"/>
                <a:cs typeface="Roboto Condensed"/>
                <a:sym typeface="Roboto Condensed"/>
              </a:rPr>
              <a:t>un réseau local (LAN) liant 2 ordinateurs et une tablette entre eux, pour cela </a:t>
            </a:r>
            <a:r>
              <a:rPr lang="fr-FR" sz="1200" dirty="0" smtClean="0">
                <a:latin typeface="Roboto Condensed"/>
                <a:ea typeface="Roboto Condensed"/>
                <a:cs typeface="Roboto Condensed"/>
                <a:sym typeface="Roboto Condensed"/>
              </a:rPr>
              <a:t>:</a:t>
            </a:r>
            <a:endParaRPr lang="fr" sz="1200" dirty="0">
              <a:latin typeface="Roboto Condensed"/>
              <a:ea typeface="Roboto Condensed"/>
              <a:cs typeface="Roboto Condensed"/>
              <a:sym typeface="Roboto Condensed"/>
            </a:endParaRPr>
          </a:p>
          <a:p>
            <a:pPr marL="457200" lvl="0" indent="-298450" algn="just">
              <a:spcAft>
                <a:spcPts val="600"/>
              </a:spcAft>
              <a:buSzPts val="1100"/>
              <a:buFont typeface="Roboto Condensed"/>
              <a:buChar char="●"/>
            </a:pPr>
            <a:r>
              <a:rPr lang="fr-FR" sz="1200" dirty="0" smtClean="0">
                <a:solidFill>
                  <a:schemeClr val="dk1"/>
                </a:solidFill>
                <a:latin typeface="Roboto Condensed"/>
                <a:ea typeface="Roboto Condensed"/>
                <a:cs typeface="Roboto Condensed"/>
                <a:sym typeface="Roboto Condensed"/>
              </a:rPr>
              <a:t>En utilisant le </a:t>
            </a:r>
            <a:r>
              <a:rPr lang="fr" sz="1200" dirty="0" smtClean="0">
                <a:solidFill>
                  <a:schemeClr val="dk1"/>
                </a:solidFill>
                <a:latin typeface="Roboto Condensed"/>
                <a:ea typeface="Roboto Condensed"/>
                <a:cs typeface="Roboto Condensed"/>
                <a:sym typeface="Roboto Condensed"/>
              </a:rPr>
              <a:t>logiciel </a:t>
            </a:r>
            <a:r>
              <a:rPr lang="fr" sz="1200" dirty="0" err="1">
                <a:solidFill>
                  <a:schemeClr val="dk1"/>
                </a:solidFill>
                <a:latin typeface="Roboto Condensed"/>
                <a:ea typeface="Roboto Condensed"/>
                <a:cs typeface="Roboto Condensed"/>
                <a:sym typeface="Roboto Condensed"/>
              </a:rPr>
              <a:t>Netsim</a:t>
            </a:r>
            <a:r>
              <a:rPr lang="fr" sz="1200" dirty="0">
                <a:solidFill>
                  <a:schemeClr val="dk1"/>
                </a:solidFill>
                <a:latin typeface="Roboto Condensed"/>
                <a:ea typeface="Roboto Condensed"/>
                <a:cs typeface="Roboto Condensed"/>
                <a:sym typeface="Roboto Condensed"/>
              </a:rPr>
              <a:t> ou Cisco </a:t>
            </a:r>
            <a:r>
              <a:rPr lang="fr" sz="1200" dirty="0" err="1">
                <a:solidFill>
                  <a:schemeClr val="dk1"/>
                </a:solidFill>
                <a:latin typeface="Roboto Condensed"/>
                <a:ea typeface="Roboto Condensed"/>
                <a:cs typeface="Roboto Condensed"/>
                <a:sym typeface="Roboto Condensed"/>
              </a:rPr>
              <a:t>Packet</a:t>
            </a:r>
            <a:r>
              <a:rPr lang="fr" sz="1200" dirty="0">
                <a:solidFill>
                  <a:schemeClr val="dk1"/>
                </a:solidFill>
                <a:latin typeface="Roboto Condensed"/>
                <a:ea typeface="Roboto Condensed"/>
                <a:cs typeface="Roboto Condensed"/>
                <a:sym typeface="Roboto Condensed"/>
              </a:rPr>
              <a:t> Tracer, construire votre réseau </a:t>
            </a:r>
            <a:r>
              <a:rPr lang="fr" sz="1200" dirty="0" smtClean="0">
                <a:solidFill>
                  <a:schemeClr val="dk1"/>
                </a:solidFill>
                <a:latin typeface="Roboto Condensed"/>
                <a:ea typeface="Roboto Condensed"/>
                <a:cs typeface="Roboto Condensed"/>
                <a:sym typeface="Roboto Condensed"/>
              </a:rPr>
              <a:t>local</a:t>
            </a:r>
            <a:r>
              <a:rPr lang="fr-FR" sz="1200" dirty="0" smtClean="0">
                <a:solidFill>
                  <a:schemeClr val="dk1"/>
                </a:solidFill>
                <a:latin typeface="Roboto Condensed"/>
                <a:ea typeface="Roboto Condensed"/>
                <a:cs typeface="Roboto Condensed"/>
                <a:sym typeface="Roboto Condensed"/>
              </a:rPr>
              <a:t> en ajoutant les postes de travail, le switch </a:t>
            </a:r>
            <a:r>
              <a:rPr lang="fr-FR" sz="1200" dirty="0" err="1" smtClean="0">
                <a:solidFill>
                  <a:schemeClr val="dk1"/>
                </a:solidFill>
                <a:latin typeface="Roboto Condensed"/>
                <a:ea typeface="Roboto Condensed"/>
                <a:cs typeface="Roboto Condensed"/>
                <a:sym typeface="Roboto Condensed"/>
              </a:rPr>
              <a:t>etc</a:t>
            </a:r>
            <a:r>
              <a:rPr lang="mr-IN" sz="1200" dirty="0" smtClean="0">
                <a:solidFill>
                  <a:schemeClr val="dk1"/>
                </a:solidFill>
                <a:latin typeface="Roboto Condensed"/>
                <a:ea typeface="Roboto Condensed"/>
                <a:cs typeface="Roboto Condensed"/>
                <a:sym typeface="Roboto Condensed"/>
              </a:rPr>
              <a:t>…</a:t>
            </a:r>
            <a:endParaRPr lang="fr-FR" sz="1200" dirty="0" smtClean="0">
              <a:solidFill>
                <a:schemeClr val="dk1"/>
              </a:solidFill>
              <a:latin typeface="Roboto Condensed"/>
              <a:ea typeface="Roboto Condensed"/>
              <a:cs typeface="Roboto Condensed"/>
              <a:sym typeface="Roboto Condensed"/>
            </a:endParaRPr>
          </a:p>
          <a:p>
            <a:pPr marL="457200" lvl="0" indent="-298450" algn="just">
              <a:spcAft>
                <a:spcPts val="600"/>
              </a:spcAft>
              <a:buSzPts val="1100"/>
              <a:buFont typeface="Roboto Condensed"/>
              <a:buChar char="●"/>
            </a:pPr>
            <a:r>
              <a:rPr lang="fr-FR" sz="1200" dirty="0" smtClean="0">
                <a:solidFill>
                  <a:schemeClr val="dk1"/>
                </a:solidFill>
                <a:latin typeface="Roboto Condensed"/>
                <a:ea typeface="Roboto Condensed"/>
                <a:cs typeface="Roboto Condensed"/>
                <a:sym typeface="Roboto Condensed"/>
              </a:rPr>
              <a:t>P</a:t>
            </a:r>
            <a:r>
              <a:rPr lang="fr" sz="1200" dirty="0" err="1" smtClean="0">
                <a:solidFill>
                  <a:schemeClr val="dk1"/>
                </a:solidFill>
                <a:latin typeface="Roboto Condensed"/>
                <a:ea typeface="Roboto Condensed"/>
                <a:cs typeface="Roboto Condensed"/>
                <a:sym typeface="Roboto Condensed"/>
              </a:rPr>
              <a:t>aramétrer</a:t>
            </a:r>
            <a:r>
              <a:rPr lang="fr" sz="1200" dirty="0" smtClean="0">
                <a:solidFill>
                  <a:schemeClr val="dk1"/>
                </a:solidFill>
                <a:latin typeface="Roboto Condensed"/>
                <a:ea typeface="Roboto Condensed"/>
                <a:cs typeface="Roboto Condensed"/>
                <a:sym typeface="Roboto Condensed"/>
              </a:rPr>
              <a:t> </a:t>
            </a:r>
            <a:r>
              <a:rPr lang="fr-FR" sz="1200" dirty="0" smtClean="0">
                <a:solidFill>
                  <a:schemeClr val="dk1"/>
                </a:solidFill>
                <a:latin typeface="Roboto Condensed"/>
                <a:ea typeface="Roboto Condensed"/>
                <a:cs typeface="Roboto Condensed"/>
                <a:sym typeface="Roboto Condensed"/>
              </a:rPr>
              <a:t>votre réseau </a:t>
            </a:r>
            <a:r>
              <a:rPr lang="fr" sz="1200" dirty="0" smtClean="0">
                <a:solidFill>
                  <a:schemeClr val="dk1"/>
                </a:solidFill>
                <a:latin typeface="Roboto Condensed"/>
                <a:ea typeface="Roboto Condensed"/>
                <a:cs typeface="Roboto Condensed"/>
                <a:sym typeface="Roboto Condensed"/>
              </a:rPr>
              <a:t>(adressage </a:t>
            </a:r>
            <a:r>
              <a:rPr lang="fr" sz="1200" dirty="0">
                <a:solidFill>
                  <a:schemeClr val="dk1"/>
                </a:solidFill>
                <a:latin typeface="Roboto Condensed"/>
                <a:ea typeface="Roboto Condensed"/>
                <a:cs typeface="Roboto Condensed"/>
                <a:sym typeface="Roboto Condensed"/>
              </a:rPr>
              <a:t>et masques de sous </a:t>
            </a:r>
            <a:r>
              <a:rPr lang="fr" sz="1200" dirty="0" smtClean="0">
                <a:solidFill>
                  <a:schemeClr val="dk1"/>
                </a:solidFill>
                <a:latin typeface="Roboto Condensed"/>
                <a:ea typeface="Roboto Condensed"/>
                <a:cs typeface="Roboto Condensed"/>
                <a:sym typeface="Roboto Condensed"/>
              </a:rPr>
              <a:t>réseau)</a:t>
            </a:r>
            <a:endParaRPr lang="fr-FR" sz="1200" dirty="0" smtClean="0">
              <a:solidFill>
                <a:schemeClr val="dk1"/>
              </a:solidFill>
              <a:latin typeface="Roboto Condensed"/>
              <a:ea typeface="Roboto Condensed"/>
              <a:cs typeface="Roboto Condensed"/>
              <a:sym typeface="Roboto Condensed"/>
            </a:endParaRPr>
          </a:p>
          <a:p>
            <a:pPr marL="457200" lvl="0" indent="-298450" algn="just">
              <a:spcAft>
                <a:spcPts val="600"/>
              </a:spcAft>
              <a:buSzPts val="1100"/>
              <a:buFont typeface="Roboto Condensed"/>
              <a:buChar char="●"/>
            </a:pPr>
            <a:r>
              <a:rPr lang="fr-FR" sz="1200" dirty="0">
                <a:solidFill>
                  <a:schemeClr val="dk1"/>
                </a:solidFill>
                <a:latin typeface="Roboto Condensed"/>
                <a:ea typeface="Roboto Condensed"/>
                <a:cs typeface="Roboto Condensed"/>
                <a:sym typeface="Roboto Condensed"/>
              </a:rPr>
              <a:t>V</a:t>
            </a:r>
            <a:r>
              <a:rPr lang="fr" sz="1200" dirty="0" err="1" smtClean="0">
                <a:solidFill>
                  <a:schemeClr val="dk1"/>
                </a:solidFill>
                <a:latin typeface="Roboto Condensed"/>
                <a:ea typeface="Roboto Condensed"/>
                <a:cs typeface="Roboto Condensed"/>
                <a:sym typeface="Roboto Condensed"/>
              </a:rPr>
              <a:t>érifier</a:t>
            </a:r>
            <a:r>
              <a:rPr lang="fr" sz="1200" dirty="0" smtClean="0">
                <a:solidFill>
                  <a:schemeClr val="dk1"/>
                </a:solidFill>
                <a:latin typeface="Roboto Condensed"/>
                <a:ea typeface="Roboto Condensed"/>
                <a:cs typeface="Roboto Condensed"/>
                <a:sym typeface="Roboto Condensed"/>
              </a:rPr>
              <a:t> </a:t>
            </a:r>
            <a:r>
              <a:rPr lang="fr" sz="1200" dirty="0">
                <a:solidFill>
                  <a:schemeClr val="dk1"/>
                </a:solidFill>
                <a:latin typeface="Roboto Condensed"/>
                <a:ea typeface="Roboto Condensed"/>
                <a:cs typeface="Roboto Condensed"/>
                <a:sym typeface="Roboto Condensed"/>
              </a:rPr>
              <a:t>l’interconnexion avec </a:t>
            </a:r>
            <a:r>
              <a:rPr lang="fr-FR" sz="1200" dirty="0" smtClean="0">
                <a:solidFill>
                  <a:schemeClr val="dk1"/>
                </a:solidFill>
                <a:latin typeface="Roboto Condensed"/>
                <a:ea typeface="Roboto Condensed"/>
                <a:cs typeface="Roboto Condensed"/>
                <a:sym typeface="Roboto Condensed"/>
              </a:rPr>
              <a:t>la</a:t>
            </a:r>
            <a:r>
              <a:rPr lang="fr" sz="1200" dirty="0" smtClean="0">
                <a:solidFill>
                  <a:schemeClr val="dk1"/>
                </a:solidFill>
                <a:latin typeface="Roboto Condensed"/>
                <a:ea typeface="Roboto Condensed"/>
                <a:cs typeface="Roboto Condensed"/>
                <a:sym typeface="Roboto Condensed"/>
              </a:rPr>
              <a:t>commande </a:t>
            </a:r>
            <a:r>
              <a:rPr lang="fr" sz="1200" dirty="0">
                <a:solidFill>
                  <a:schemeClr val="dk1"/>
                </a:solidFill>
                <a:latin typeface="Roboto Condensed"/>
                <a:ea typeface="Roboto Condensed"/>
                <a:cs typeface="Roboto Condensed"/>
                <a:sym typeface="Roboto Condensed"/>
              </a:rPr>
              <a:t>“</a:t>
            </a:r>
            <a:r>
              <a:rPr lang="fr" sz="1200" dirty="0" err="1">
                <a:solidFill>
                  <a:schemeClr val="dk1"/>
                </a:solidFill>
                <a:latin typeface="Roboto Condensed"/>
                <a:ea typeface="Roboto Condensed"/>
                <a:cs typeface="Roboto Condensed"/>
                <a:sym typeface="Roboto Condensed"/>
              </a:rPr>
              <a:t>ping</a:t>
            </a:r>
            <a:r>
              <a:rPr lang="fr" sz="1200" dirty="0">
                <a:solidFill>
                  <a:schemeClr val="dk1"/>
                </a:solidFill>
                <a:latin typeface="Roboto Condensed"/>
                <a:ea typeface="Roboto Condensed"/>
                <a:cs typeface="Roboto Condensed"/>
                <a:sym typeface="Roboto Condensed"/>
              </a:rPr>
              <a:t>” d’un poste vers un autre. </a:t>
            </a:r>
          </a:p>
        </p:txBody>
      </p:sp>
      <p:sp>
        <p:nvSpPr>
          <p:cNvPr id="6" name="Google Shape;79;p15"/>
          <p:cNvSpPr/>
          <p:nvPr/>
        </p:nvSpPr>
        <p:spPr>
          <a:xfrm>
            <a:off x="5860250" y="1148438"/>
            <a:ext cx="3059400" cy="3726900"/>
          </a:xfrm>
          <a:prstGeom prst="roundRect">
            <a:avLst>
              <a:gd name="adj" fmla="val 6225"/>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0;p15"/>
          <p:cNvSpPr txBox="1"/>
          <p:nvPr/>
        </p:nvSpPr>
        <p:spPr>
          <a:xfrm>
            <a:off x="5937100" y="1213425"/>
            <a:ext cx="28605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i="1" u="sng">
                <a:latin typeface="Roboto Condensed"/>
                <a:ea typeface="Roboto Condensed"/>
                <a:cs typeface="Roboto Condensed"/>
                <a:sym typeface="Roboto Condensed"/>
              </a:rPr>
              <a:t>Exemple d’un réseau local (LAN)</a:t>
            </a:r>
            <a:endParaRPr i="1" u="sng">
              <a:latin typeface="Roboto Condensed"/>
              <a:ea typeface="Roboto Condensed"/>
              <a:cs typeface="Roboto Condensed"/>
              <a:sym typeface="Roboto Condensed"/>
            </a:endParaRPr>
          </a:p>
        </p:txBody>
      </p:sp>
      <p:grpSp>
        <p:nvGrpSpPr>
          <p:cNvPr id="8" name="Google Shape;81;p15"/>
          <p:cNvGrpSpPr/>
          <p:nvPr/>
        </p:nvGrpSpPr>
        <p:grpSpPr>
          <a:xfrm>
            <a:off x="5937100" y="1545400"/>
            <a:ext cx="2934725" cy="3293375"/>
            <a:chOff x="5937100" y="1545400"/>
            <a:chExt cx="2934725" cy="3293375"/>
          </a:xfrm>
        </p:grpSpPr>
        <p:grpSp>
          <p:nvGrpSpPr>
            <p:cNvPr id="9" name="Google Shape;82;p15"/>
            <p:cNvGrpSpPr/>
            <p:nvPr/>
          </p:nvGrpSpPr>
          <p:grpSpPr>
            <a:xfrm>
              <a:off x="5982265" y="1545400"/>
              <a:ext cx="2815385" cy="3241387"/>
              <a:chOff x="5999740" y="1243775"/>
              <a:chExt cx="2815385" cy="3241387"/>
            </a:xfrm>
          </p:grpSpPr>
          <p:pic>
            <p:nvPicPr>
              <p:cNvPr id="18" name="Google Shape;83;p15"/>
              <p:cNvPicPr preferRelativeResize="0"/>
              <p:nvPr/>
            </p:nvPicPr>
            <p:blipFill>
              <a:blip r:embed="rId4">
                <a:alphaModFix/>
              </a:blip>
              <a:stretch>
                <a:fillRect/>
              </a:stretch>
            </p:blipFill>
            <p:spPr>
              <a:xfrm>
                <a:off x="6206075" y="1811475"/>
                <a:ext cx="912924" cy="684700"/>
              </a:xfrm>
              <a:prstGeom prst="rect">
                <a:avLst/>
              </a:prstGeom>
              <a:noFill/>
              <a:ln>
                <a:noFill/>
              </a:ln>
            </p:spPr>
          </p:pic>
          <p:pic>
            <p:nvPicPr>
              <p:cNvPr id="19" name="Google Shape;84;p15"/>
              <p:cNvPicPr preferRelativeResize="0"/>
              <p:nvPr/>
            </p:nvPicPr>
            <p:blipFill>
              <a:blip r:embed="rId4">
                <a:alphaModFix/>
              </a:blip>
              <a:stretch>
                <a:fillRect/>
              </a:stretch>
            </p:blipFill>
            <p:spPr>
              <a:xfrm>
                <a:off x="6989275" y="1243775"/>
                <a:ext cx="912924" cy="684700"/>
              </a:xfrm>
              <a:prstGeom prst="rect">
                <a:avLst/>
              </a:prstGeom>
              <a:noFill/>
              <a:ln>
                <a:noFill/>
              </a:ln>
            </p:spPr>
          </p:pic>
          <p:pic>
            <p:nvPicPr>
              <p:cNvPr id="20" name="Google Shape;85;p15"/>
              <p:cNvPicPr preferRelativeResize="0"/>
              <p:nvPr/>
            </p:nvPicPr>
            <p:blipFill>
              <a:blip r:embed="rId5">
                <a:alphaModFix/>
              </a:blip>
              <a:stretch>
                <a:fillRect/>
              </a:stretch>
            </p:blipFill>
            <p:spPr>
              <a:xfrm>
                <a:off x="6574025" y="2695027"/>
                <a:ext cx="1163275" cy="581650"/>
              </a:xfrm>
              <a:prstGeom prst="rect">
                <a:avLst/>
              </a:prstGeom>
              <a:noFill/>
              <a:ln>
                <a:noFill/>
              </a:ln>
            </p:spPr>
          </p:pic>
          <p:pic>
            <p:nvPicPr>
              <p:cNvPr id="21" name="Google Shape;86;p15"/>
              <p:cNvPicPr preferRelativeResize="0"/>
              <p:nvPr/>
            </p:nvPicPr>
            <p:blipFill>
              <a:blip r:embed="rId6">
                <a:alphaModFix/>
              </a:blip>
              <a:stretch>
                <a:fillRect/>
              </a:stretch>
            </p:blipFill>
            <p:spPr>
              <a:xfrm>
                <a:off x="7158600" y="3910389"/>
                <a:ext cx="574274" cy="425927"/>
              </a:xfrm>
              <a:prstGeom prst="rect">
                <a:avLst/>
              </a:prstGeom>
              <a:noFill/>
              <a:ln>
                <a:noFill/>
              </a:ln>
            </p:spPr>
          </p:pic>
          <p:pic>
            <p:nvPicPr>
              <p:cNvPr id="22" name="Google Shape;87;p15"/>
              <p:cNvPicPr preferRelativeResize="0"/>
              <p:nvPr/>
            </p:nvPicPr>
            <p:blipFill>
              <a:blip r:embed="rId7">
                <a:alphaModFix/>
              </a:blip>
              <a:stretch>
                <a:fillRect/>
              </a:stretch>
            </p:blipFill>
            <p:spPr>
              <a:xfrm flipH="1">
                <a:off x="8207914" y="3761563"/>
                <a:ext cx="574285" cy="723600"/>
              </a:xfrm>
              <a:prstGeom prst="rect">
                <a:avLst/>
              </a:prstGeom>
              <a:noFill/>
              <a:ln>
                <a:noFill/>
              </a:ln>
            </p:spPr>
          </p:pic>
          <p:pic>
            <p:nvPicPr>
              <p:cNvPr id="23" name="Google Shape;88;p15"/>
              <p:cNvPicPr preferRelativeResize="0"/>
              <p:nvPr/>
            </p:nvPicPr>
            <p:blipFill>
              <a:blip r:embed="rId4">
                <a:alphaModFix/>
              </a:blip>
              <a:stretch>
                <a:fillRect/>
              </a:stretch>
            </p:blipFill>
            <p:spPr>
              <a:xfrm>
                <a:off x="7902200" y="1634525"/>
                <a:ext cx="912924" cy="684700"/>
              </a:xfrm>
              <a:prstGeom prst="rect">
                <a:avLst/>
              </a:prstGeom>
              <a:noFill/>
              <a:ln>
                <a:noFill/>
              </a:ln>
            </p:spPr>
          </p:pic>
          <p:pic>
            <p:nvPicPr>
              <p:cNvPr id="24" name="Google Shape;89;p15"/>
              <p:cNvPicPr preferRelativeResize="0"/>
              <p:nvPr/>
            </p:nvPicPr>
            <p:blipFill>
              <a:blip r:embed="rId7">
                <a:alphaModFix/>
              </a:blip>
              <a:stretch>
                <a:fillRect/>
              </a:stretch>
            </p:blipFill>
            <p:spPr>
              <a:xfrm flipH="1">
                <a:off x="5999740" y="3761563"/>
                <a:ext cx="574286" cy="723600"/>
              </a:xfrm>
              <a:prstGeom prst="rect">
                <a:avLst/>
              </a:prstGeom>
              <a:noFill/>
              <a:ln>
                <a:noFill/>
              </a:ln>
            </p:spPr>
          </p:pic>
          <p:pic>
            <p:nvPicPr>
              <p:cNvPr id="25" name="Google Shape;90;p15"/>
              <p:cNvPicPr preferRelativeResize="0"/>
              <p:nvPr/>
            </p:nvPicPr>
            <p:blipFill>
              <a:blip r:embed="rId8">
                <a:alphaModFix/>
              </a:blip>
              <a:stretch>
                <a:fillRect/>
              </a:stretch>
            </p:blipFill>
            <p:spPr>
              <a:xfrm>
                <a:off x="8059047" y="2634851"/>
                <a:ext cx="756075" cy="630675"/>
              </a:xfrm>
              <a:prstGeom prst="rect">
                <a:avLst/>
              </a:prstGeom>
              <a:noFill/>
              <a:ln>
                <a:noFill/>
              </a:ln>
            </p:spPr>
          </p:pic>
          <p:sp>
            <p:nvSpPr>
              <p:cNvPr id="26" name="Google Shape;91;p15"/>
              <p:cNvSpPr/>
              <p:nvPr/>
            </p:nvSpPr>
            <p:spPr>
              <a:xfrm>
                <a:off x="6074690" y="2097475"/>
                <a:ext cx="547125" cy="910075"/>
              </a:xfrm>
              <a:custGeom>
                <a:avLst/>
                <a:gdLst/>
                <a:ahLst/>
                <a:cxnLst/>
                <a:rect l="l" t="t" r="r" b="b"/>
                <a:pathLst>
                  <a:path w="21885" h="36403" extrusionOk="0">
                    <a:moveTo>
                      <a:pt x="8710" y="0"/>
                    </a:moveTo>
                    <a:cubicBezTo>
                      <a:pt x="7439" y="1214"/>
                      <a:pt x="2239" y="4219"/>
                      <a:pt x="1083" y="7281"/>
                    </a:cubicBezTo>
                    <a:cubicBezTo>
                      <a:pt x="-72" y="10344"/>
                      <a:pt x="-881" y="14735"/>
                      <a:pt x="1777" y="18375"/>
                    </a:cubicBezTo>
                    <a:cubicBezTo>
                      <a:pt x="4435" y="22015"/>
                      <a:pt x="13680" y="26118"/>
                      <a:pt x="17031" y="29123"/>
                    </a:cubicBezTo>
                    <a:cubicBezTo>
                      <a:pt x="20382" y="32128"/>
                      <a:pt x="21076" y="35190"/>
                      <a:pt x="21885" y="36403"/>
                    </a:cubicBezTo>
                  </a:path>
                </a:pathLst>
              </a:custGeom>
              <a:noFill/>
              <a:ln w="19050" cap="flat" cmpd="sng">
                <a:solidFill>
                  <a:srgbClr val="CC0000"/>
                </a:solidFill>
                <a:prstDash val="solid"/>
                <a:round/>
                <a:headEnd type="none" w="med" len="med"/>
                <a:tailEnd type="none" w="med" len="med"/>
              </a:ln>
            </p:spPr>
          </p:sp>
          <p:sp>
            <p:nvSpPr>
              <p:cNvPr id="27" name="Google Shape;92;p15"/>
              <p:cNvSpPr/>
              <p:nvPr/>
            </p:nvSpPr>
            <p:spPr>
              <a:xfrm>
                <a:off x="6620481" y="1456100"/>
                <a:ext cx="688300" cy="1551450"/>
              </a:xfrm>
              <a:custGeom>
                <a:avLst/>
                <a:gdLst/>
                <a:ahLst/>
                <a:cxnLst/>
                <a:rect l="l" t="t" r="r" b="b"/>
                <a:pathLst>
                  <a:path w="27532" h="62058" extrusionOk="0">
                    <a:moveTo>
                      <a:pt x="18428" y="0"/>
                    </a:moveTo>
                    <a:cubicBezTo>
                      <a:pt x="17041" y="1560"/>
                      <a:pt x="8779" y="4450"/>
                      <a:pt x="10108" y="9361"/>
                    </a:cubicBezTo>
                    <a:cubicBezTo>
                      <a:pt x="11437" y="14273"/>
                      <a:pt x="24091" y="24384"/>
                      <a:pt x="26402" y="29469"/>
                    </a:cubicBezTo>
                    <a:cubicBezTo>
                      <a:pt x="28713" y="34554"/>
                      <a:pt x="27269" y="37328"/>
                      <a:pt x="23975" y="39870"/>
                    </a:cubicBezTo>
                    <a:cubicBezTo>
                      <a:pt x="20682" y="42413"/>
                      <a:pt x="10628" y="42644"/>
                      <a:pt x="6641" y="44724"/>
                    </a:cubicBezTo>
                    <a:cubicBezTo>
                      <a:pt x="2654" y="46804"/>
                      <a:pt x="574" y="49462"/>
                      <a:pt x="54" y="52351"/>
                    </a:cubicBezTo>
                    <a:cubicBezTo>
                      <a:pt x="-466" y="55240"/>
                      <a:pt x="2943" y="60440"/>
                      <a:pt x="3521" y="62058"/>
                    </a:cubicBezTo>
                  </a:path>
                </a:pathLst>
              </a:custGeom>
              <a:noFill/>
              <a:ln w="19050" cap="flat" cmpd="sng">
                <a:solidFill>
                  <a:srgbClr val="CC0000"/>
                </a:solidFill>
                <a:prstDash val="solid"/>
                <a:round/>
                <a:headEnd type="none" w="med" len="med"/>
                <a:tailEnd type="none" w="med" len="med"/>
              </a:ln>
            </p:spPr>
          </p:sp>
          <p:sp>
            <p:nvSpPr>
              <p:cNvPr id="28" name="Google Shape;93;p15"/>
              <p:cNvSpPr/>
              <p:nvPr/>
            </p:nvSpPr>
            <p:spPr>
              <a:xfrm>
                <a:off x="6769150" y="1869336"/>
                <a:ext cx="1222100" cy="1138225"/>
              </a:xfrm>
              <a:custGeom>
                <a:avLst/>
                <a:gdLst/>
                <a:ahLst/>
                <a:cxnLst/>
                <a:rect l="l" t="t" r="r" b="b"/>
                <a:pathLst>
                  <a:path w="48884" h="45529" extrusionOk="0">
                    <a:moveTo>
                      <a:pt x="48884" y="112"/>
                    </a:moveTo>
                    <a:cubicBezTo>
                      <a:pt x="47555" y="228"/>
                      <a:pt x="43164" y="-523"/>
                      <a:pt x="40910" y="806"/>
                    </a:cubicBezTo>
                    <a:cubicBezTo>
                      <a:pt x="38657" y="2135"/>
                      <a:pt x="35363" y="4908"/>
                      <a:pt x="35363" y="8086"/>
                    </a:cubicBezTo>
                    <a:cubicBezTo>
                      <a:pt x="35363" y="11264"/>
                      <a:pt x="45937" y="15771"/>
                      <a:pt x="40910" y="19874"/>
                    </a:cubicBezTo>
                    <a:cubicBezTo>
                      <a:pt x="35883" y="23977"/>
                      <a:pt x="12019" y="28426"/>
                      <a:pt x="5201" y="32702"/>
                    </a:cubicBezTo>
                    <a:cubicBezTo>
                      <a:pt x="-1617" y="36978"/>
                      <a:pt x="867" y="43391"/>
                      <a:pt x="0" y="45529"/>
                    </a:cubicBezTo>
                  </a:path>
                </a:pathLst>
              </a:custGeom>
              <a:noFill/>
              <a:ln w="19050" cap="flat" cmpd="sng">
                <a:solidFill>
                  <a:srgbClr val="CC0000"/>
                </a:solidFill>
                <a:prstDash val="solid"/>
                <a:round/>
                <a:headEnd type="none" w="med" len="med"/>
                <a:tailEnd type="none" w="med" len="med"/>
              </a:ln>
            </p:spPr>
          </p:sp>
          <p:sp>
            <p:nvSpPr>
              <p:cNvPr id="29" name="Google Shape;94;p15"/>
              <p:cNvSpPr/>
              <p:nvPr/>
            </p:nvSpPr>
            <p:spPr>
              <a:xfrm>
                <a:off x="6838500" y="2549793"/>
                <a:ext cx="1369425" cy="466425"/>
              </a:xfrm>
              <a:custGeom>
                <a:avLst/>
                <a:gdLst/>
                <a:ahLst/>
                <a:cxnLst/>
                <a:rect l="l" t="t" r="r" b="b"/>
                <a:pathLst>
                  <a:path w="54777" h="18657" extrusionOk="0">
                    <a:moveTo>
                      <a:pt x="54777" y="11723"/>
                    </a:moveTo>
                    <a:cubicBezTo>
                      <a:pt x="53621" y="9990"/>
                      <a:pt x="51888" y="3113"/>
                      <a:pt x="47843" y="1322"/>
                    </a:cubicBezTo>
                    <a:cubicBezTo>
                      <a:pt x="43798" y="-469"/>
                      <a:pt x="37616" y="-295"/>
                      <a:pt x="30509" y="976"/>
                    </a:cubicBezTo>
                    <a:cubicBezTo>
                      <a:pt x="23402" y="2247"/>
                      <a:pt x="10285" y="6002"/>
                      <a:pt x="5200" y="8949"/>
                    </a:cubicBezTo>
                    <a:cubicBezTo>
                      <a:pt x="115" y="11896"/>
                      <a:pt x="867" y="17039"/>
                      <a:pt x="0" y="18657"/>
                    </a:cubicBezTo>
                  </a:path>
                </a:pathLst>
              </a:custGeom>
              <a:noFill/>
              <a:ln w="19050" cap="flat" cmpd="sng">
                <a:solidFill>
                  <a:srgbClr val="CC0000"/>
                </a:solidFill>
                <a:prstDash val="solid"/>
                <a:round/>
                <a:headEnd type="none" w="med" len="med"/>
                <a:tailEnd type="none" w="med" len="med"/>
              </a:ln>
            </p:spPr>
          </p:sp>
          <p:sp>
            <p:nvSpPr>
              <p:cNvPr id="30" name="Google Shape;95;p15"/>
              <p:cNvSpPr/>
              <p:nvPr/>
            </p:nvSpPr>
            <p:spPr>
              <a:xfrm>
                <a:off x="6838500" y="3050900"/>
                <a:ext cx="780250" cy="1118075"/>
              </a:xfrm>
              <a:custGeom>
                <a:avLst/>
                <a:gdLst/>
                <a:ahLst/>
                <a:cxnLst/>
                <a:rect l="l" t="t" r="r" b="b"/>
                <a:pathLst>
                  <a:path w="31210" h="44723" extrusionOk="0">
                    <a:moveTo>
                      <a:pt x="0" y="0"/>
                    </a:moveTo>
                    <a:cubicBezTo>
                      <a:pt x="462" y="2080"/>
                      <a:pt x="-1214" y="11151"/>
                      <a:pt x="2773" y="12480"/>
                    </a:cubicBezTo>
                    <a:cubicBezTo>
                      <a:pt x="6760" y="13809"/>
                      <a:pt x="19184" y="6933"/>
                      <a:pt x="23922" y="7973"/>
                    </a:cubicBezTo>
                    <a:cubicBezTo>
                      <a:pt x="28660" y="9013"/>
                      <a:pt x="31375" y="14792"/>
                      <a:pt x="31202" y="18721"/>
                    </a:cubicBezTo>
                    <a:cubicBezTo>
                      <a:pt x="31029" y="22650"/>
                      <a:pt x="23980" y="27215"/>
                      <a:pt x="22882" y="31549"/>
                    </a:cubicBezTo>
                    <a:cubicBezTo>
                      <a:pt x="21784" y="35883"/>
                      <a:pt x="24326" y="42527"/>
                      <a:pt x="24615" y="44723"/>
                    </a:cubicBezTo>
                  </a:path>
                </a:pathLst>
              </a:custGeom>
              <a:noFill/>
              <a:ln w="19050" cap="flat" cmpd="sng">
                <a:solidFill>
                  <a:srgbClr val="CC0000"/>
                </a:solidFill>
                <a:prstDash val="solid"/>
                <a:round/>
                <a:headEnd type="none" w="med" len="med"/>
                <a:tailEnd type="none" w="med" len="med"/>
              </a:ln>
            </p:spPr>
          </p:sp>
          <p:pic>
            <p:nvPicPr>
              <p:cNvPr id="31" name="Google Shape;96;p15"/>
              <p:cNvPicPr preferRelativeResize="0"/>
              <p:nvPr/>
            </p:nvPicPr>
            <p:blipFill>
              <a:blip r:embed="rId9">
                <a:alphaModFix/>
              </a:blip>
              <a:stretch>
                <a:fillRect/>
              </a:stretch>
            </p:blipFill>
            <p:spPr>
              <a:xfrm rot="5400000">
                <a:off x="7628837" y="3944337"/>
                <a:ext cx="257675" cy="189800"/>
              </a:xfrm>
              <a:prstGeom prst="rect">
                <a:avLst/>
              </a:prstGeom>
              <a:noFill/>
              <a:ln>
                <a:noFill/>
              </a:ln>
            </p:spPr>
          </p:pic>
          <p:pic>
            <p:nvPicPr>
              <p:cNvPr id="32" name="Google Shape;97;p15"/>
              <p:cNvPicPr preferRelativeResize="0"/>
              <p:nvPr/>
            </p:nvPicPr>
            <p:blipFill>
              <a:blip r:embed="rId9">
                <a:alphaModFix/>
              </a:blip>
              <a:stretch>
                <a:fillRect/>
              </a:stretch>
            </p:blipFill>
            <p:spPr>
              <a:xfrm rot="5400000">
                <a:off x="6570737" y="3944337"/>
                <a:ext cx="257675" cy="189800"/>
              </a:xfrm>
              <a:prstGeom prst="rect">
                <a:avLst/>
              </a:prstGeom>
              <a:noFill/>
              <a:ln>
                <a:noFill/>
              </a:ln>
            </p:spPr>
          </p:pic>
          <p:pic>
            <p:nvPicPr>
              <p:cNvPr id="33" name="Google Shape;98;p15"/>
              <p:cNvPicPr preferRelativeResize="0"/>
              <p:nvPr/>
            </p:nvPicPr>
            <p:blipFill>
              <a:blip r:embed="rId9">
                <a:alphaModFix/>
              </a:blip>
              <a:stretch>
                <a:fillRect/>
              </a:stretch>
            </p:blipFill>
            <p:spPr>
              <a:xfrm rot="-5400000" flipH="1">
                <a:off x="8025112" y="3944337"/>
                <a:ext cx="257675" cy="189800"/>
              </a:xfrm>
              <a:prstGeom prst="rect">
                <a:avLst/>
              </a:prstGeom>
              <a:noFill/>
              <a:ln>
                <a:noFill/>
              </a:ln>
            </p:spPr>
          </p:pic>
          <p:pic>
            <p:nvPicPr>
              <p:cNvPr id="34" name="Google Shape;99;p15"/>
              <p:cNvPicPr preferRelativeResize="0"/>
              <p:nvPr/>
            </p:nvPicPr>
            <p:blipFill>
              <a:blip r:embed="rId9">
                <a:alphaModFix/>
              </a:blip>
              <a:stretch>
                <a:fillRect/>
              </a:stretch>
            </p:blipFill>
            <p:spPr>
              <a:xfrm rot="-5400000" flipH="1">
                <a:off x="7007663" y="3944337"/>
                <a:ext cx="257675" cy="189800"/>
              </a:xfrm>
              <a:prstGeom prst="rect">
                <a:avLst/>
              </a:prstGeom>
              <a:noFill/>
              <a:ln>
                <a:noFill/>
              </a:ln>
            </p:spPr>
          </p:pic>
        </p:grpSp>
        <p:sp>
          <p:nvSpPr>
            <p:cNvPr id="10" name="Google Shape;100;p15"/>
            <p:cNvSpPr txBox="1"/>
            <p:nvPr/>
          </p:nvSpPr>
          <p:spPr>
            <a:xfrm>
              <a:off x="6860900" y="2961788"/>
              <a:ext cx="1144200" cy="3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a:latin typeface="Roboto Condensed"/>
                  <a:ea typeface="Roboto Condensed"/>
                  <a:cs typeface="Roboto Condensed"/>
                  <a:sym typeface="Roboto Condensed"/>
                </a:rPr>
                <a:t>commutateur (switch)</a:t>
              </a:r>
              <a:endParaRPr sz="800">
                <a:latin typeface="Roboto Condensed"/>
                <a:ea typeface="Roboto Condensed"/>
                <a:cs typeface="Roboto Condensed"/>
                <a:sym typeface="Roboto Condensed"/>
              </a:endParaRPr>
            </a:p>
          </p:txBody>
        </p:sp>
        <p:sp>
          <p:nvSpPr>
            <p:cNvPr id="11" name="Google Shape;101;p15"/>
            <p:cNvSpPr txBox="1"/>
            <p:nvPr/>
          </p:nvSpPr>
          <p:spPr>
            <a:xfrm>
              <a:off x="7953075" y="1777150"/>
              <a:ext cx="558300" cy="2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a:latin typeface="Roboto Condensed"/>
                  <a:ea typeface="Roboto Condensed"/>
                  <a:cs typeface="Roboto Condensed"/>
                  <a:sym typeface="Roboto Condensed"/>
                </a:rPr>
                <a:t>Poste 3</a:t>
              </a:r>
              <a:endParaRPr sz="800">
                <a:latin typeface="Roboto Condensed"/>
                <a:ea typeface="Roboto Condensed"/>
                <a:cs typeface="Roboto Condensed"/>
                <a:sym typeface="Roboto Condensed"/>
              </a:endParaRPr>
            </a:p>
          </p:txBody>
        </p:sp>
        <p:sp>
          <p:nvSpPr>
            <p:cNvPr id="12" name="Google Shape;102;p15"/>
            <p:cNvSpPr txBox="1"/>
            <p:nvPr/>
          </p:nvSpPr>
          <p:spPr>
            <a:xfrm>
              <a:off x="7110800" y="2087612"/>
              <a:ext cx="558300" cy="2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a:latin typeface="Roboto Condensed"/>
                  <a:ea typeface="Roboto Condensed"/>
                  <a:cs typeface="Roboto Condensed"/>
                  <a:sym typeface="Roboto Condensed"/>
                </a:rPr>
                <a:t>Poste 2</a:t>
              </a:r>
              <a:endParaRPr sz="800">
                <a:latin typeface="Roboto Condensed"/>
                <a:ea typeface="Roboto Condensed"/>
                <a:cs typeface="Roboto Condensed"/>
                <a:sym typeface="Roboto Condensed"/>
              </a:endParaRPr>
            </a:p>
          </p:txBody>
        </p:sp>
        <p:sp>
          <p:nvSpPr>
            <p:cNvPr id="13" name="Google Shape;103;p15"/>
            <p:cNvSpPr txBox="1"/>
            <p:nvPr/>
          </p:nvSpPr>
          <p:spPr>
            <a:xfrm>
              <a:off x="6302600" y="1945550"/>
              <a:ext cx="558300" cy="2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a:latin typeface="Roboto Condensed"/>
                  <a:ea typeface="Roboto Condensed"/>
                  <a:cs typeface="Roboto Condensed"/>
                  <a:sym typeface="Roboto Condensed"/>
                </a:rPr>
                <a:t>Poste 1</a:t>
              </a:r>
              <a:endParaRPr sz="800">
                <a:latin typeface="Roboto Condensed"/>
                <a:ea typeface="Roboto Condensed"/>
                <a:cs typeface="Roboto Condensed"/>
                <a:sym typeface="Roboto Condensed"/>
              </a:endParaRPr>
            </a:p>
          </p:txBody>
        </p:sp>
        <p:sp>
          <p:nvSpPr>
            <p:cNvPr id="14" name="Google Shape;104;p15"/>
            <p:cNvSpPr txBox="1"/>
            <p:nvPr/>
          </p:nvSpPr>
          <p:spPr>
            <a:xfrm>
              <a:off x="8052100" y="3458725"/>
              <a:ext cx="745500" cy="2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800">
                  <a:latin typeface="Roboto Condensed"/>
                  <a:ea typeface="Roboto Condensed"/>
                  <a:cs typeface="Roboto Condensed"/>
                  <a:sym typeface="Roboto Condensed"/>
                </a:rPr>
                <a:t>Imprimante</a:t>
              </a:r>
              <a:endParaRPr sz="800">
                <a:latin typeface="Roboto Condensed"/>
                <a:ea typeface="Roboto Condensed"/>
                <a:cs typeface="Roboto Condensed"/>
                <a:sym typeface="Roboto Condensed"/>
              </a:endParaRPr>
            </a:p>
          </p:txBody>
        </p:sp>
        <p:sp>
          <p:nvSpPr>
            <p:cNvPr id="15" name="Google Shape;105;p15"/>
            <p:cNvSpPr txBox="1"/>
            <p:nvPr/>
          </p:nvSpPr>
          <p:spPr>
            <a:xfrm>
              <a:off x="6940700" y="4582875"/>
              <a:ext cx="984600" cy="2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800">
                  <a:latin typeface="Roboto Condensed"/>
                  <a:ea typeface="Roboto Condensed"/>
                  <a:cs typeface="Roboto Condensed"/>
                  <a:sym typeface="Roboto Condensed"/>
                </a:rPr>
                <a:t>Point d’accès WiFi</a:t>
              </a:r>
              <a:endParaRPr sz="800">
                <a:latin typeface="Roboto Condensed"/>
                <a:ea typeface="Roboto Condensed"/>
                <a:cs typeface="Roboto Condensed"/>
                <a:sym typeface="Roboto Condensed"/>
              </a:endParaRPr>
            </a:p>
          </p:txBody>
        </p:sp>
        <p:sp>
          <p:nvSpPr>
            <p:cNvPr id="16" name="Google Shape;106;p15"/>
            <p:cNvSpPr txBox="1"/>
            <p:nvPr/>
          </p:nvSpPr>
          <p:spPr>
            <a:xfrm>
              <a:off x="5937100" y="3832875"/>
              <a:ext cx="675900" cy="2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800">
                  <a:latin typeface="Roboto Condensed"/>
                  <a:ea typeface="Roboto Condensed"/>
                  <a:cs typeface="Roboto Condensed"/>
                  <a:sym typeface="Roboto Condensed"/>
                </a:rPr>
                <a:t>Tablette 1</a:t>
              </a:r>
              <a:endParaRPr sz="800">
                <a:latin typeface="Roboto Condensed"/>
                <a:ea typeface="Roboto Condensed"/>
                <a:cs typeface="Roboto Condensed"/>
                <a:sym typeface="Roboto Condensed"/>
              </a:endParaRPr>
            </a:p>
          </p:txBody>
        </p:sp>
        <p:sp>
          <p:nvSpPr>
            <p:cNvPr id="17" name="Google Shape;107;p15"/>
            <p:cNvSpPr txBox="1"/>
            <p:nvPr/>
          </p:nvSpPr>
          <p:spPr>
            <a:xfrm>
              <a:off x="8126325" y="3832875"/>
              <a:ext cx="745500" cy="2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800">
                  <a:latin typeface="Roboto Condensed"/>
                  <a:ea typeface="Roboto Condensed"/>
                  <a:cs typeface="Roboto Condensed"/>
                  <a:sym typeface="Roboto Condensed"/>
                </a:rPr>
                <a:t>Tablette 2</a:t>
              </a:r>
              <a:endParaRPr sz="800">
                <a:latin typeface="Roboto Condensed"/>
                <a:ea typeface="Roboto Condensed"/>
                <a:cs typeface="Roboto Condensed"/>
                <a:sym typeface="Roboto Condensed"/>
              </a:endParaRPr>
            </a:p>
          </p:txBody>
        </p:sp>
      </p:grpSp>
      <p:sp>
        <p:nvSpPr>
          <p:cNvPr id="35" name="Google Shape;77;p15"/>
          <p:cNvSpPr txBox="1"/>
          <p:nvPr/>
        </p:nvSpPr>
        <p:spPr>
          <a:xfrm>
            <a:off x="247050" y="1076550"/>
            <a:ext cx="5525400" cy="511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fr" sz="1100" i="1" u="sng">
                <a:solidFill>
                  <a:srgbClr val="434343"/>
                </a:solidFill>
                <a:latin typeface="Roboto Condensed"/>
                <a:ea typeface="Roboto Condensed"/>
                <a:cs typeface="Roboto Condensed"/>
                <a:sym typeface="Roboto Condensed"/>
              </a:rPr>
              <a:t>Objectif</a:t>
            </a:r>
            <a:r>
              <a:rPr lang="fr" sz="1100" i="1">
                <a:solidFill>
                  <a:srgbClr val="434343"/>
                </a:solidFill>
                <a:latin typeface="Roboto Condensed"/>
                <a:ea typeface="Roboto Condensed"/>
                <a:cs typeface="Roboto Condensed"/>
                <a:sym typeface="Roboto Condensed"/>
              </a:rPr>
              <a:t>: Concevoir et paramétrer un réseau local pour faire communiquer des terminaux entre eux.</a:t>
            </a:r>
            <a:endParaRPr sz="1100" i="1" dirty="0">
              <a:solidFill>
                <a:srgbClr val="434343"/>
              </a:solidFill>
              <a:latin typeface="Roboto Condensed"/>
              <a:ea typeface="Roboto Condensed"/>
              <a:cs typeface="Roboto Condensed"/>
              <a:sym typeface="Roboto Condensed"/>
            </a:endParaRPr>
          </a:p>
        </p:txBody>
      </p:sp>
      <p:sp>
        <p:nvSpPr>
          <p:cNvPr id="36" name="Google Shape;108;p15"/>
          <p:cNvSpPr txBox="1"/>
          <p:nvPr/>
        </p:nvSpPr>
        <p:spPr>
          <a:xfrm>
            <a:off x="247050" y="1546550"/>
            <a:ext cx="5564400" cy="511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fr" sz="1100" b="1" u="sng">
                <a:latin typeface="Roboto Condensed"/>
                <a:ea typeface="Roboto Condensed"/>
                <a:cs typeface="Roboto Condensed"/>
                <a:sym typeface="Roboto Condensed"/>
              </a:rPr>
              <a:t>Problème</a:t>
            </a:r>
            <a:r>
              <a:rPr lang="fr" sz="1100" b="1">
                <a:latin typeface="Roboto Condensed"/>
                <a:ea typeface="Roboto Condensed"/>
                <a:cs typeface="Roboto Condensed"/>
                <a:sym typeface="Roboto Condensed"/>
              </a:rPr>
              <a:t>: Nous voulons jouer en réseau au même jeu mais sur 2 ordinateurs différents, comment faire?</a:t>
            </a:r>
            <a:endParaRPr sz="1100" b="1">
              <a:latin typeface="Roboto Condensed"/>
              <a:ea typeface="Roboto Condensed"/>
              <a:cs typeface="Roboto Condensed"/>
              <a:sym typeface="Roboto Condensed"/>
            </a:endParaRPr>
          </a:p>
        </p:txBody>
      </p:sp>
      <p:cxnSp>
        <p:nvCxnSpPr>
          <p:cNvPr id="37" name="Google Shape;110;p15"/>
          <p:cNvCxnSpPr/>
          <p:nvPr/>
        </p:nvCxnSpPr>
        <p:spPr>
          <a:xfrm>
            <a:off x="320700" y="2017850"/>
            <a:ext cx="5417100" cy="0"/>
          </a:xfrm>
          <a:prstGeom prst="straightConnector1">
            <a:avLst/>
          </a:prstGeom>
          <a:noFill/>
          <a:ln w="9525" cap="flat" cmpd="sng">
            <a:solidFill>
              <a:schemeClr val="dk2"/>
            </a:solidFill>
            <a:prstDash val="solid"/>
            <a:round/>
            <a:headEnd type="none" w="med" len="med"/>
            <a:tailEnd type="none" w="med" len="med"/>
          </a:ln>
        </p:spPr>
      </p:cxnSp>
      <p:cxnSp>
        <p:nvCxnSpPr>
          <p:cNvPr id="38" name="Google Shape;110;p15"/>
          <p:cNvCxnSpPr/>
          <p:nvPr/>
        </p:nvCxnSpPr>
        <p:spPr>
          <a:xfrm>
            <a:off x="317113" y="1578906"/>
            <a:ext cx="54171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6"/>
          <p:cNvPicPr preferRelativeResize="0"/>
          <p:nvPr/>
        </p:nvPicPr>
        <p:blipFill>
          <a:blip r:embed="rId3">
            <a:alphaModFix amt="13000"/>
          </a:blip>
          <a:stretch>
            <a:fillRect/>
          </a:stretch>
        </p:blipFill>
        <p:spPr>
          <a:xfrm>
            <a:off x="94013" y="997288"/>
            <a:ext cx="8955974" cy="4012975"/>
          </a:xfrm>
          <a:prstGeom prst="rect">
            <a:avLst/>
          </a:prstGeom>
          <a:noFill/>
          <a:ln w="9525" cap="flat" cmpd="sng">
            <a:solidFill>
              <a:schemeClr val="dk2"/>
            </a:solidFill>
            <a:prstDash val="solid"/>
            <a:round/>
            <a:headEnd type="none" w="sm" len="sm"/>
            <a:tailEnd type="none" w="sm" len="sm"/>
          </a:ln>
        </p:spPr>
      </p:pic>
      <p:graphicFrame>
        <p:nvGraphicFramePr>
          <p:cNvPr id="118" name="Google Shape;118;p16"/>
          <p:cNvGraphicFramePr/>
          <p:nvPr/>
        </p:nvGraphicFramePr>
        <p:xfrm>
          <a:off x="100500" y="106375"/>
          <a:ext cx="8955975" cy="727320"/>
        </p:xfrm>
        <a:graphic>
          <a:graphicData uri="http://schemas.openxmlformats.org/drawingml/2006/table">
            <a:tbl>
              <a:tblPr>
                <a:noFill/>
                <a:tableStyleId>{67B6C134-F9D6-4D13-8D0D-9975055580A5}</a:tableStyleId>
              </a:tblPr>
              <a:tblGrid>
                <a:gridCol w="1337025"/>
                <a:gridCol w="6342200"/>
                <a:gridCol w="1276750"/>
              </a:tblGrid>
              <a:tr h="249650">
                <a:tc rowSpan="2">
                  <a:txBody>
                    <a:bodyPr/>
                    <a:lstStyle/>
                    <a:p>
                      <a:pPr marL="0" lvl="0" indent="0" algn="ctr" rtl="0">
                        <a:spcBef>
                          <a:spcPts val="0"/>
                        </a:spcBef>
                        <a:spcAft>
                          <a:spcPts val="0"/>
                        </a:spcAft>
                        <a:buNone/>
                      </a:pPr>
                      <a:r>
                        <a:rPr lang="fr" sz="1500" b="1">
                          <a:latin typeface="Roboto Condensed"/>
                          <a:ea typeface="Roboto Condensed"/>
                          <a:cs typeface="Roboto Condensed"/>
                          <a:sym typeface="Roboto Condensed"/>
                        </a:rPr>
                        <a:t>Séquence S23</a:t>
                      </a:r>
                      <a:endParaRPr sz="1500" b="1">
                        <a:latin typeface="Roboto Condensed"/>
                        <a:ea typeface="Roboto Condensed"/>
                        <a:cs typeface="Roboto Condensed"/>
                        <a:sym typeface="Roboto Condensed"/>
                      </a:endParaRPr>
                    </a:p>
                    <a:p>
                      <a:pPr marL="0" lvl="0" indent="0" algn="ctr" rtl="0">
                        <a:spcBef>
                          <a:spcPts val="0"/>
                        </a:spcBef>
                        <a:spcAft>
                          <a:spcPts val="0"/>
                        </a:spcAft>
                        <a:buNone/>
                      </a:pPr>
                      <a:r>
                        <a:rPr lang="fr" sz="1300" i="1">
                          <a:latin typeface="Roboto Condensed"/>
                          <a:ea typeface="Roboto Condensed"/>
                          <a:cs typeface="Roboto Condensed"/>
                          <a:sym typeface="Roboto Condensed"/>
                        </a:rPr>
                        <a:t>Les réseaux informatiques</a:t>
                      </a:r>
                      <a:endParaRPr sz="1300" i="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fr" sz="1800" b="1">
                          <a:latin typeface="Roboto Condensed"/>
                          <a:ea typeface="Roboto Condensed"/>
                          <a:cs typeface="Roboto Condensed"/>
                          <a:sym typeface="Roboto Condensed"/>
                        </a:rPr>
                        <a:t>Table d’adressage - Activité N°1</a:t>
                      </a:r>
                      <a:endParaRPr sz="1800" b="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rowSpan="2">
                  <a:txBody>
                    <a:bodyPr/>
                    <a:lstStyle/>
                    <a:p>
                      <a:pPr marL="0" lvl="0" indent="0" algn="ctr" rtl="0">
                        <a:spcBef>
                          <a:spcPts val="0"/>
                        </a:spcBef>
                        <a:spcAft>
                          <a:spcPts val="0"/>
                        </a:spcAft>
                        <a:buNone/>
                      </a:pPr>
                      <a:r>
                        <a:rPr lang="fr" sz="2000" b="1">
                          <a:latin typeface="Roboto Condensed"/>
                          <a:ea typeface="Roboto Condensed"/>
                          <a:cs typeface="Roboto Condensed"/>
                          <a:sym typeface="Roboto Condensed"/>
                        </a:rPr>
                        <a:t>Cycle 4</a:t>
                      </a:r>
                      <a:endParaRPr sz="2000" b="1">
                        <a:latin typeface="Roboto Condensed"/>
                        <a:ea typeface="Roboto Condensed"/>
                        <a:cs typeface="Roboto Condensed"/>
                        <a:sym typeface="Roboto Condensed"/>
                      </a:endParaRPr>
                    </a:p>
                    <a:p>
                      <a:pPr marL="0" lvl="0" indent="0" algn="ctr" rtl="0">
                        <a:spcBef>
                          <a:spcPts val="0"/>
                        </a:spcBef>
                        <a:spcAft>
                          <a:spcPts val="0"/>
                        </a:spcAft>
                        <a:buNone/>
                      </a:pPr>
                      <a:r>
                        <a:rPr lang="fr" sz="2000" b="1">
                          <a:latin typeface="Roboto Condensed"/>
                          <a:ea typeface="Roboto Condensed"/>
                          <a:cs typeface="Roboto Condensed"/>
                          <a:sym typeface="Roboto Condensed"/>
                        </a:rPr>
                        <a:t>3ème</a:t>
                      </a:r>
                      <a:endParaRPr sz="2000" b="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r>
              <a:tr h="381000">
                <a:tc vMerge="1">
                  <a:txBody>
                    <a:bodyPr/>
                    <a:lstStyle/>
                    <a:p>
                      <a:endParaRPr lang="fr-FR"/>
                    </a:p>
                  </a:txBody>
                  <a:tcPr/>
                </a:tc>
                <a:tc>
                  <a:txBody>
                    <a:bodyPr/>
                    <a:lstStyle/>
                    <a:p>
                      <a:pPr marL="0" lvl="0" indent="0" algn="ctr" rtl="0">
                        <a:spcBef>
                          <a:spcPts val="0"/>
                        </a:spcBef>
                        <a:spcAft>
                          <a:spcPts val="0"/>
                        </a:spcAft>
                        <a:buNone/>
                      </a:pPr>
                      <a:r>
                        <a:rPr lang="fr" sz="1500">
                          <a:latin typeface="Roboto Condensed"/>
                          <a:ea typeface="Roboto Condensed"/>
                          <a:cs typeface="Roboto Condensed"/>
                          <a:sym typeface="Roboto Condensed"/>
                        </a:rPr>
                        <a:t>Réseau local</a:t>
                      </a:r>
                      <a:endParaRPr sz="1500">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vMerge="1">
                  <a:txBody>
                    <a:bodyPr/>
                    <a:lstStyle/>
                    <a:p>
                      <a:endParaRPr lang="fr-FR"/>
                    </a:p>
                  </a:txBody>
                  <a:tcPr/>
                </a:tc>
              </a:tr>
            </a:tbl>
          </a:graphicData>
        </a:graphic>
      </p:graphicFrame>
      <p:sp>
        <p:nvSpPr>
          <p:cNvPr id="6" name="Google Shape;79;p15"/>
          <p:cNvSpPr/>
          <p:nvPr/>
        </p:nvSpPr>
        <p:spPr>
          <a:xfrm>
            <a:off x="5860250" y="1148438"/>
            <a:ext cx="3059400" cy="3726900"/>
          </a:xfrm>
          <a:prstGeom prst="roundRect">
            <a:avLst>
              <a:gd name="adj" fmla="val 6225"/>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0;p15"/>
          <p:cNvSpPr txBox="1"/>
          <p:nvPr/>
        </p:nvSpPr>
        <p:spPr>
          <a:xfrm>
            <a:off x="5937100" y="1213425"/>
            <a:ext cx="28605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i="1" u="sng">
                <a:latin typeface="Roboto Condensed"/>
                <a:ea typeface="Roboto Condensed"/>
                <a:cs typeface="Roboto Condensed"/>
                <a:sym typeface="Roboto Condensed"/>
              </a:rPr>
              <a:t>Exemple d’un réseau local (LAN)</a:t>
            </a:r>
            <a:endParaRPr i="1" u="sng">
              <a:latin typeface="Roboto Condensed"/>
              <a:ea typeface="Roboto Condensed"/>
              <a:cs typeface="Roboto Condensed"/>
              <a:sym typeface="Roboto Condensed"/>
            </a:endParaRPr>
          </a:p>
        </p:txBody>
      </p:sp>
      <p:grpSp>
        <p:nvGrpSpPr>
          <p:cNvPr id="8" name="Google Shape;81;p15"/>
          <p:cNvGrpSpPr/>
          <p:nvPr/>
        </p:nvGrpSpPr>
        <p:grpSpPr>
          <a:xfrm>
            <a:off x="5937100" y="1545400"/>
            <a:ext cx="2934725" cy="3293375"/>
            <a:chOff x="5937100" y="1545400"/>
            <a:chExt cx="2934725" cy="3293375"/>
          </a:xfrm>
        </p:grpSpPr>
        <p:grpSp>
          <p:nvGrpSpPr>
            <p:cNvPr id="9" name="Google Shape;82;p15"/>
            <p:cNvGrpSpPr/>
            <p:nvPr/>
          </p:nvGrpSpPr>
          <p:grpSpPr>
            <a:xfrm>
              <a:off x="5982265" y="1545400"/>
              <a:ext cx="2815385" cy="3241387"/>
              <a:chOff x="5999740" y="1243775"/>
              <a:chExt cx="2815385" cy="3241387"/>
            </a:xfrm>
          </p:grpSpPr>
          <p:pic>
            <p:nvPicPr>
              <p:cNvPr id="18" name="Google Shape;83;p15"/>
              <p:cNvPicPr preferRelativeResize="0"/>
              <p:nvPr/>
            </p:nvPicPr>
            <p:blipFill>
              <a:blip r:embed="rId4">
                <a:alphaModFix/>
              </a:blip>
              <a:stretch>
                <a:fillRect/>
              </a:stretch>
            </p:blipFill>
            <p:spPr>
              <a:xfrm>
                <a:off x="6206075" y="1811475"/>
                <a:ext cx="912924" cy="684700"/>
              </a:xfrm>
              <a:prstGeom prst="rect">
                <a:avLst/>
              </a:prstGeom>
              <a:noFill/>
              <a:ln>
                <a:noFill/>
              </a:ln>
            </p:spPr>
          </p:pic>
          <p:pic>
            <p:nvPicPr>
              <p:cNvPr id="19" name="Google Shape;84;p15"/>
              <p:cNvPicPr preferRelativeResize="0"/>
              <p:nvPr/>
            </p:nvPicPr>
            <p:blipFill>
              <a:blip r:embed="rId4">
                <a:alphaModFix/>
              </a:blip>
              <a:stretch>
                <a:fillRect/>
              </a:stretch>
            </p:blipFill>
            <p:spPr>
              <a:xfrm>
                <a:off x="6989275" y="1243775"/>
                <a:ext cx="912924" cy="684700"/>
              </a:xfrm>
              <a:prstGeom prst="rect">
                <a:avLst/>
              </a:prstGeom>
              <a:noFill/>
              <a:ln>
                <a:noFill/>
              </a:ln>
            </p:spPr>
          </p:pic>
          <p:pic>
            <p:nvPicPr>
              <p:cNvPr id="20" name="Google Shape;85;p15"/>
              <p:cNvPicPr preferRelativeResize="0"/>
              <p:nvPr/>
            </p:nvPicPr>
            <p:blipFill>
              <a:blip r:embed="rId5">
                <a:alphaModFix/>
              </a:blip>
              <a:stretch>
                <a:fillRect/>
              </a:stretch>
            </p:blipFill>
            <p:spPr>
              <a:xfrm>
                <a:off x="6574025" y="2695027"/>
                <a:ext cx="1163275" cy="581650"/>
              </a:xfrm>
              <a:prstGeom prst="rect">
                <a:avLst/>
              </a:prstGeom>
              <a:noFill/>
              <a:ln>
                <a:noFill/>
              </a:ln>
            </p:spPr>
          </p:pic>
          <p:pic>
            <p:nvPicPr>
              <p:cNvPr id="21" name="Google Shape;86;p15"/>
              <p:cNvPicPr preferRelativeResize="0"/>
              <p:nvPr/>
            </p:nvPicPr>
            <p:blipFill>
              <a:blip r:embed="rId6">
                <a:alphaModFix/>
              </a:blip>
              <a:stretch>
                <a:fillRect/>
              </a:stretch>
            </p:blipFill>
            <p:spPr>
              <a:xfrm>
                <a:off x="7158600" y="3910389"/>
                <a:ext cx="574274" cy="425927"/>
              </a:xfrm>
              <a:prstGeom prst="rect">
                <a:avLst/>
              </a:prstGeom>
              <a:noFill/>
              <a:ln>
                <a:noFill/>
              </a:ln>
            </p:spPr>
          </p:pic>
          <p:pic>
            <p:nvPicPr>
              <p:cNvPr id="22" name="Google Shape;87;p15"/>
              <p:cNvPicPr preferRelativeResize="0"/>
              <p:nvPr/>
            </p:nvPicPr>
            <p:blipFill>
              <a:blip r:embed="rId7">
                <a:alphaModFix/>
              </a:blip>
              <a:stretch>
                <a:fillRect/>
              </a:stretch>
            </p:blipFill>
            <p:spPr>
              <a:xfrm flipH="1">
                <a:off x="8207914" y="3761563"/>
                <a:ext cx="574285" cy="723600"/>
              </a:xfrm>
              <a:prstGeom prst="rect">
                <a:avLst/>
              </a:prstGeom>
              <a:noFill/>
              <a:ln>
                <a:noFill/>
              </a:ln>
            </p:spPr>
          </p:pic>
          <p:pic>
            <p:nvPicPr>
              <p:cNvPr id="23" name="Google Shape;88;p15"/>
              <p:cNvPicPr preferRelativeResize="0"/>
              <p:nvPr/>
            </p:nvPicPr>
            <p:blipFill>
              <a:blip r:embed="rId4">
                <a:alphaModFix/>
              </a:blip>
              <a:stretch>
                <a:fillRect/>
              </a:stretch>
            </p:blipFill>
            <p:spPr>
              <a:xfrm>
                <a:off x="7902200" y="1634525"/>
                <a:ext cx="912924" cy="684700"/>
              </a:xfrm>
              <a:prstGeom prst="rect">
                <a:avLst/>
              </a:prstGeom>
              <a:noFill/>
              <a:ln>
                <a:noFill/>
              </a:ln>
            </p:spPr>
          </p:pic>
          <p:pic>
            <p:nvPicPr>
              <p:cNvPr id="24" name="Google Shape;89;p15"/>
              <p:cNvPicPr preferRelativeResize="0"/>
              <p:nvPr/>
            </p:nvPicPr>
            <p:blipFill>
              <a:blip r:embed="rId7">
                <a:alphaModFix/>
              </a:blip>
              <a:stretch>
                <a:fillRect/>
              </a:stretch>
            </p:blipFill>
            <p:spPr>
              <a:xfrm flipH="1">
                <a:off x="5999740" y="3761563"/>
                <a:ext cx="574286" cy="723600"/>
              </a:xfrm>
              <a:prstGeom prst="rect">
                <a:avLst/>
              </a:prstGeom>
              <a:noFill/>
              <a:ln>
                <a:noFill/>
              </a:ln>
            </p:spPr>
          </p:pic>
          <p:pic>
            <p:nvPicPr>
              <p:cNvPr id="25" name="Google Shape;90;p15"/>
              <p:cNvPicPr preferRelativeResize="0"/>
              <p:nvPr/>
            </p:nvPicPr>
            <p:blipFill>
              <a:blip r:embed="rId8">
                <a:alphaModFix/>
              </a:blip>
              <a:stretch>
                <a:fillRect/>
              </a:stretch>
            </p:blipFill>
            <p:spPr>
              <a:xfrm>
                <a:off x="8059047" y="2634851"/>
                <a:ext cx="756075" cy="630675"/>
              </a:xfrm>
              <a:prstGeom prst="rect">
                <a:avLst/>
              </a:prstGeom>
              <a:noFill/>
              <a:ln>
                <a:noFill/>
              </a:ln>
            </p:spPr>
          </p:pic>
          <p:sp>
            <p:nvSpPr>
              <p:cNvPr id="26" name="Google Shape;91;p15"/>
              <p:cNvSpPr/>
              <p:nvPr/>
            </p:nvSpPr>
            <p:spPr>
              <a:xfrm>
                <a:off x="6074690" y="2097475"/>
                <a:ext cx="547125" cy="910075"/>
              </a:xfrm>
              <a:custGeom>
                <a:avLst/>
                <a:gdLst/>
                <a:ahLst/>
                <a:cxnLst/>
                <a:rect l="l" t="t" r="r" b="b"/>
                <a:pathLst>
                  <a:path w="21885" h="36403" extrusionOk="0">
                    <a:moveTo>
                      <a:pt x="8710" y="0"/>
                    </a:moveTo>
                    <a:cubicBezTo>
                      <a:pt x="7439" y="1214"/>
                      <a:pt x="2239" y="4219"/>
                      <a:pt x="1083" y="7281"/>
                    </a:cubicBezTo>
                    <a:cubicBezTo>
                      <a:pt x="-72" y="10344"/>
                      <a:pt x="-881" y="14735"/>
                      <a:pt x="1777" y="18375"/>
                    </a:cubicBezTo>
                    <a:cubicBezTo>
                      <a:pt x="4435" y="22015"/>
                      <a:pt x="13680" y="26118"/>
                      <a:pt x="17031" y="29123"/>
                    </a:cubicBezTo>
                    <a:cubicBezTo>
                      <a:pt x="20382" y="32128"/>
                      <a:pt x="21076" y="35190"/>
                      <a:pt x="21885" y="36403"/>
                    </a:cubicBezTo>
                  </a:path>
                </a:pathLst>
              </a:custGeom>
              <a:noFill/>
              <a:ln w="19050" cap="flat" cmpd="sng">
                <a:solidFill>
                  <a:srgbClr val="CC0000"/>
                </a:solidFill>
                <a:prstDash val="solid"/>
                <a:round/>
                <a:headEnd type="none" w="med" len="med"/>
                <a:tailEnd type="none" w="med" len="med"/>
              </a:ln>
            </p:spPr>
          </p:sp>
          <p:sp>
            <p:nvSpPr>
              <p:cNvPr id="27" name="Google Shape;92;p15"/>
              <p:cNvSpPr/>
              <p:nvPr/>
            </p:nvSpPr>
            <p:spPr>
              <a:xfrm>
                <a:off x="6620481" y="1456100"/>
                <a:ext cx="688300" cy="1551450"/>
              </a:xfrm>
              <a:custGeom>
                <a:avLst/>
                <a:gdLst/>
                <a:ahLst/>
                <a:cxnLst/>
                <a:rect l="l" t="t" r="r" b="b"/>
                <a:pathLst>
                  <a:path w="27532" h="62058" extrusionOk="0">
                    <a:moveTo>
                      <a:pt x="18428" y="0"/>
                    </a:moveTo>
                    <a:cubicBezTo>
                      <a:pt x="17041" y="1560"/>
                      <a:pt x="8779" y="4450"/>
                      <a:pt x="10108" y="9361"/>
                    </a:cubicBezTo>
                    <a:cubicBezTo>
                      <a:pt x="11437" y="14273"/>
                      <a:pt x="24091" y="24384"/>
                      <a:pt x="26402" y="29469"/>
                    </a:cubicBezTo>
                    <a:cubicBezTo>
                      <a:pt x="28713" y="34554"/>
                      <a:pt x="27269" y="37328"/>
                      <a:pt x="23975" y="39870"/>
                    </a:cubicBezTo>
                    <a:cubicBezTo>
                      <a:pt x="20682" y="42413"/>
                      <a:pt x="10628" y="42644"/>
                      <a:pt x="6641" y="44724"/>
                    </a:cubicBezTo>
                    <a:cubicBezTo>
                      <a:pt x="2654" y="46804"/>
                      <a:pt x="574" y="49462"/>
                      <a:pt x="54" y="52351"/>
                    </a:cubicBezTo>
                    <a:cubicBezTo>
                      <a:pt x="-466" y="55240"/>
                      <a:pt x="2943" y="60440"/>
                      <a:pt x="3521" y="62058"/>
                    </a:cubicBezTo>
                  </a:path>
                </a:pathLst>
              </a:custGeom>
              <a:noFill/>
              <a:ln w="19050" cap="flat" cmpd="sng">
                <a:solidFill>
                  <a:srgbClr val="CC0000"/>
                </a:solidFill>
                <a:prstDash val="solid"/>
                <a:round/>
                <a:headEnd type="none" w="med" len="med"/>
                <a:tailEnd type="none" w="med" len="med"/>
              </a:ln>
            </p:spPr>
          </p:sp>
          <p:sp>
            <p:nvSpPr>
              <p:cNvPr id="28" name="Google Shape;93;p15"/>
              <p:cNvSpPr/>
              <p:nvPr/>
            </p:nvSpPr>
            <p:spPr>
              <a:xfrm>
                <a:off x="6769150" y="1869336"/>
                <a:ext cx="1222100" cy="1138225"/>
              </a:xfrm>
              <a:custGeom>
                <a:avLst/>
                <a:gdLst/>
                <a:ahLst/>
                <a:cxnLst/>
                <a:rect l="l" t="t" r="r" b="b"/>
                <a:pathLst>
                  <a:path w="48884" h="45529" extrusionOk="0">
                    <a:moveTo>
                      <a:pt x="48884" y="112"/>
                    </a:moveTo>
                    <a:cubicBezTo>
                      <a:pt x="47555" y="228"/>
                      <a:pt x="43164" y="-523"/>
                      <a:pt x="40910" y="806"/>
                    </a:cubicBezTo>
                    <a:cubicBezTo>
                      <a:pt x="38657" y="2135"/>
                      <a:pt x="35363" y="4908"/>
                      <a:pt x="35363" y="8086"/>
                    </a:cubicBezTo>
                    <a:cubicBezTo>
                      <a:pt x="35363" y="11264"/>
                      <a:pt x="45937" y="15771"/>
                      <a:pt x="40910" y="19874"/>
                    </a:cubicBezTo>
                    <a:cubicBezTo>
                      <a:pt x="35883" y="23977"/>
                      <a:pt x="12019" y="28426"/>
                      <a:pt x="5201" y="32702"/>
                    </a:cubicBezTo>
                    <a:cubicBezTo>
                      <a:pt x="-1617" y="36978"/>
                      <a:pt x="867" y="43391"/>
                      <a:pt x="0" y="45529"/>
                    </a:cubicBezTo>
                  </a:path>
                </a:pathLst>
              </a:custGeom>
              <a:noFill/>
              <a:ln w="19050" cap="flat" cmpd="sng">
                <a:solidFill>
                  <a:srgbClr val="CC0000"/>
                </a:solidFill>
                <a:prstDash val="solid"/>
                <a:round/>
                <a:headEnd type="none" w="med" len="med"/>
                <a:tailEnd type="none" w="med" len="med"/>
              </a:ln>
            </p:spPr>
          </p:sp>
          <p:sp>
            <p:nvSpPr>
              <p:cNvPr id="29" name="Google Shape;94;p15"/>
              <p:cNvSpPr/>
              <p:nvPr/>
            </p:nvSpPr>
            <p:spPr>
              <a:xfrm>
                <a:off x="6838500" y="2549793"/>
                <a:ext cx="1369425" cy="466425"/>
              </a:xfrm>
              <a:custGeom>
                <a:avLst/>
                <a:gdLst/>
                <a:ahLst/>
                <a:cxnLst/>
                <a:rect l="l" t="t" r="r" b="b"/>
                <a:pathLst>
                  <a:path w="54777" h="18657" extrusionOk="0">
                    <a:moveTo>
                      <a:pt x="54777" y="11723"/>
                    </a:moveTo>
                    <a:cubicBezTo>
                      <a:pt x="53621" y="9990"/>
                      <a:pt x="51888" y="3113"/>
                      <a:pt x="47843" y="1322"/>
                    </a:cubicBezTo>
                    <a:cubicBezTo>
                      <a:pt x="43798" y="-469"/>
                      <a:pt x="37616" y="-295"/>
                      <a:pt x="30509" y="976"/>
                    </a:cubicBezTo>
                    <a:cubicBezTo>
                      <a:pt x="23402" y="2247"/>
                      <a:pt x="10285" y="6002"/>
                      <a:pt x="5200" y="8949"/>
                    </a:cubicBezTo>
                    <a:cubicBezTo>
                      <a:pt x="115" y="11896"/>
                      <a:pt x="867" y="17039"/>
                      <a:pt x="0" y="18657"/>
                    </a:cubicBezTo>
                  </a:path>
                </a:pathLst>
              </a:custGeom>
              <a:noFill/>
              <a:ln w="19050" cap="flat" cmpd="sng">
                <a:solidFill>
                  <a:srgbClr val="CC0000"/>
                </a:solidFill>
                <a:prstDash val="solid"/>
                <a:round/>
                <a:headEnd type="none" w="med" len="med"/>
                <a:tailEnd type="none" w="med" len="med"/>
              </a:ln>
            </p:spPr>
          </p:sp>
          <p:sp>
            <p:nvSpPr>
              <p:cNvPr id="30" name="Google Shape;95;p15"/>
              <p:cNvSpPr/>
              <p:nvPr/>
            </p:nvSpPr>
            <p:spPr>
              <a:xfrm>
                <a:off x="6838500" y="3050900"/>
                <a:ext cx="780250" cy="1118075"/>
              </a:xfrm>
              <a:custGeom>
                <a:avLst/>
                <a:gdLst/>
                <a:ahLst/>
                <a:cxnLst/>
                <a:rect l="l" t="t" r="r" b="b"/>
                <a:pathLst>
                  <a:path w="31210" h="44723" extrusionOk="0">
                    <a:moveTo>
                      <a:pt x="0" y="0"/>
                    </a:moveTo>
                    <a:cubicBezTo>
                      <a:pt x="462" y="2080"/>
                      <a:pt x="-1214" y="11151"/>
                      <a:pt x="2773" y="12480"/>
                    </a:cubicBezTo>
                    <a:cubicBezTo>
                      <a:pt x="6760" y="13809"/>
                      <a:pt x="19184" y="6933"/>
                      <a:pt x="23922" y="7973"/>
                    </a:cubicBezTo>
                    <a:cubicBezTo>
                      <a:pt x="28660" y="9013"/>
                      <a:pt x="31375" y="14792"/>
                      <a:pt x="31202" y="18721"/>
                    </a:cubicBezTo>
                    <a:cubicBezTo>
                      <a:pt x="31029" y="22650"/>
                      <a:pt x="23980" y="27215"/>
                      <a:pt x="22882" y="31549"/>
                    </a:cubicBezTo>
                    <a:cubicBezTo>
                      <a:pt x="21784" y="35883"/>
                      <a:pt x="24326" y="42527"/>
                      <a:pt x="24615" y="44723"/>
                    </a:cubicBezTo>
                  </a:path>
                </a:pathLst>
              </a:custGeom>
              <a:noFill/>
              <a:ln w="19050" cap="flat" cmpd="sng">
                <a:solidFill>
                  <a:srgbClr val="CC0000"/>
                </a:solidFill>
                <a:prstDash val="solid"/>
                <a:round/>
                <a:headEnd type="none" w="med" len="med"/>
                <a:tailEnd type="none" w="med" len="med"/>
              </a:ln>
            </p:spPr>
          </p:sp>
          <p:pic>
            <p:nvPicPr>
              <p:cNvPr id="31" name="Google Shape;96;p15"/>
              <p:cNvPicPr preferRelativeResize="0"/>
              <p:nvPr/>
            </p:nvPicPr>
            <p:blipFill>
              <a:blip r:embed="rId9">
                <a:alphaModFix/>
              </a:blip>
              <a:stretch>
                <a:fillRect/>
              </a:stretch>
            </p:blipFill>
            <p:spPr>
              <a:xfrm rot="5400000">
                <a:off x="7628837" y="3944337"/>
                <a:ext cx="257675" cy="189800"/>
              </a:xfrm>
              <a:prstGeom prst="rect">
                <a:avLst/>
              </a:prstGeom>
              <a:noFill/>
              <a:ln>
                <a:noFill/>
              </a:ln>
            </p:spPr>
          </p:pic>
          <p:pic>
            <p:nvPicPr>
              <p:cNvPr id="32" name="Google Shape;97;p15"/>
              <p:cNvPicPr preferRelativeResize="0"/>
              <p:nvPr/>
            </p:nvPicPr>
            <p:blipFill>
              <a:blip r:embed="rId9">
                <a:alphaModFix/>
              </a:blip>
              <a:stretch>
                <a:fillRect/>
              </a:stretch>
            </p:blipFill>
            <p:spPr>
              <a:xfrm rot="5400000">
                <a:off x="6570737" y="3944337"/>
                <a:ext cx="257675" cy="189800"/>
              </a:xfrm>
              <a:prstGeom prst="rect">
                <a:avLst/>
              </a:prstGeom>
              <a:noFill/>
              <a:ln>
                <a:noFill/>
              </a:ln>
            </p:spPr>
          </p:pic>
          <p:pic>
            <p:nvPicPr>
              <p:cNvPr id="33" name="Google Shape;98;p15"/>
              <p:cNvPicPr preferRelativeResize="0"/>
              <p:nvPr/>
            </p:nvPicPr>
            <p:blipFill>
              <a:blip r:embed="rId9">
                <a:alphaModFix/>
              </a:blip>
              <a:stretch>
                <a:fillRect/>
              </a:stretch>
            </p:blipFill>
            <p:spPr>
              <a:xfrm rot="-5400000" flipH="1">
                <a:off x="8025112" y="3944337"/>
                <a:ext cx="257675" cy="189800"/>
              </a:xfrm>
              <a:prstGeom prst="rect">
                <a:avLst/>
              </a:prstGeom>
              <a:noFill/>
              <a:ln>
                <a:noFill/>
              </a:ln>
            </p:spPr>
          </p:pic>
          <p:pic>
            <p:nvPicPr>
              <p:cNvPr id="34" name="Google Shape;99;p15"/>
              <p:cNvPicPr preferRelativeResize="0"/>
              <p:nvPr/>
            </p:nvPicPr>
            <p:blipFill>
              <a:blip r:embed="rId9">
                <a:alphaModFix/>
              </a:blip>
              <a:stretch>
                <a:fillRect/>
              </a:stretch>
            </p:blipFill>
            <p:spPr>
              <a:xfrm rot="-5400000" flipH="1">
                <a:off x="7007663" y="3944337"/>
                <a:ext cx="257675" cy="189800"/>
              </a:xfrm>
              <a:prstGeom prst="rect">
                <a:avLst/>
              </a:prstGeom>
              <a:noFill/>
              <a:ln>
                <a:noFill/>
              </a:ln>
            </p:spPr>
          </p:pic>
        </p:grpSp>
        <p:sp>
          <p:nvSpPr>
            <p:cNvPr id="10" name="Google Shape;100;p15"/>
            <p:cNvSpPr txBox="1"/>
            <p:nvPr/>
          </p:nvSpPr>
          <p:spPr>
            <a:xfrm>
              <a:off x="6860900" y="2961788"/>
              <a:ext cx="1144200" cy="3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a:latin typeface="Roboto Condensed"/>
                  <a:ea typeface="Roboto Condensed"/>
                  <a:cs typeface="Roboto Condensed"/>
                  <a:sym typeface="Roboto Condensed"/>
                </a:rPr>
                <a:t>commutateur (switch)</a:t>
              </a:r>
              <a:endParaRPr sz="800">
                <a:latin typeface="Roboto Condensed"/>
                <a:ea typeface="Roboto Condensed"/>
                <a:cs typeface="Roboto Condensed"/>
                <a:sym typeface="Roboto Condensed"/>
              </a:endParaRPr>
            </a:p>
          </p:txBody>
        </p:sp>
        <p:sp>
          <p:nvSpPr>
            <p:cNvPr id="11" name="Google Shape;101;p15"/>
            <p:cNvSpPr txBox="1"/>
            <p:nvPr/>
          </p:nvSpPr>
          <p:spPr>
            <a:xfrm>
              <a:off x="7953075" y="1777150"/>
              <a:ext cx="558300" cy="2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a:latin typeface="Roboto Condensed"/>
                  <a:ea typeface="Roboto Condensed"/>
                  <a:cs typeface="Roboto Condensed"/>
                  <a:sym typeface="Roboto Condensed"/>
                </a:rPr>
                <a:t>Poste 3</a:t>
              </a:r>
              <a:endParaRPr sz="800">
                <a:latin typeface="Roboto Condensed"/>
                <a:ea typeface="Roboto Condensed"/>
                <a:cs typeface="Roboto Condensed"/>
                <a:sym typeface="Roboto Condensed"/>
              </a:endParaRPr>
            </a:p>
          </p:txBody>
        </p:sp>
        <p:sp>
          <p:nvSpPr>
            <p:cNvPr id="12" name="Google Shape;102;p15"/>
            <p:cNvSpPr txBox="1"/>
            <p:nvPr/>
          </p:nvSpPr>
          <p:spPr>
            <a:xfrm>
              <a:off x="7110800" y="2087612"/>
              <a:ext cx="558300" cy="2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a:latin typeface="Roboto Condensed"/>
                  <a:ea typeface="Roboto Condensed"/>
                  <a:cs typeface="Roboto Condensed"/>
                  <a:sym typeface="Roboto Condensed"/>
                </a:rPr>
                <a:t>Poste 2</a:t>
              </a:r>
              <a:endParaRPr sz="800">
                <a:latin typeface="Roboto Condensed"/>
                <a:ea typeface="Roboto Condensed"/>
                <a:cs typeface="Roboto Condensed"/>
                <a:sym typeface="Roboto Condensed"/>
              </a:endParaRPr>
            </a:p>
          </p:txBody>
        </p:sp>
        <p:sp>
          <p:nvSpPr>
            <p:cNvPr id="13" name="Google Shape;103;p15"/>
            <p:cNvSpPr txBox="1"/>
            <p:nvPr/>
          </p:nvSpPr>
          <p:spPr>
            <a:xfrm>
              <a:off x="6302600" y="1945550"/>
              <a:ext cx="558300" cy="2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a:latin typeface="Roboto Condensed"/>
                  <a:ea typeface="Roboto Condensed"/>
                  <a:cs typeface="Roboto Condensed"/>
                  <a:sym typeface="Roboto Condensed"/>
                </a:rPr>
                <a:t>Poste 1</a:t>
              </a:r>
              <a:endParaRPr sz="800">
                <a:latin typeface="Roboto Condensed"/>
                <a:ea typeface="Roboto Condensed"/>
                <a:cs typeface="Roboto Condensed"/>
                <a:sym typeface="Roboto Condensed"/>
              </a:endParaRPr>
            </a:p>
          </p:txBody>
        </p:sp>
        <p:sp>
          <p:nvSpPr>
            <p:cNvPr id="14" name="Google Shape;104;p15"/>
            <p:cNvSpPr txBox="1"/>
            <p:nvPr/>
          </p:nvSpPr>
          <p:spPr>
            <a:xfrm>
              <a:off x="8052100" y="3458725"/>
              <a:ext cx="745500" cy="2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800">
                  <a:latin typeface="Roboto Condensed"/>
                  <a:ea typeface="Roboto Condensed"/>
                  <a:cs typeface="Roboto Condensed"/>
                  <a:sym typeface="Roboto Condensed"/>
                </a:rPr>
                <a:t>Imprimante</a:t>
              </a:r>
              <a:endParaRPr sz="800">
                <a:latin typeface="Roboto Condensed"/>
                <a:ea typeface="Roboto Condensed"/>
                <a:cs typeface="Roboto Condensed"/>
                <a:sym typeface="Roboto Condensed"/>
              </a:endParaRPr>
            </a:p>
          </p:txBody>
        </p:sp>
        <p:sp>
          <p:nvSpPr>
            <p:cNvPr id="15" name="Google Shape;105;p15"/>
            <p:cNvSpPr txBox="1"/>
            <p:nvPr/>
          </p:nvSpPr>
          <p:spPr>
            <a:xfrm>
              <a:off x="6940700" y="4582875"/>
              <a:ext cx="984600" cy="2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800">
                  <a:latin typeface="Roboto Condensed"/>
                  <a:ea typeface="Roboto Condensed"/>
                  <a:cs typeface="Roboto Condensed"/>
                  <a:sym typeface="Roboto Condensed"/>
                </a:rPr>
                <a:t>Point d’accès WiFi</a:t>
              </a:r>
              <a:endParaRPr sz="800">
                <a:latin typeface="Roboto Condensed"/>
                <a:ea typeface="Roboto Condensed"/>
                <a:cs typeface="Roboto Condensed"/>
                <a:sym typeface="Roboto Condensed"/>
              </a:endParaRPr>
            </a:p>
          </p:txBody>
        </p:sp>
        <p:sp>
          <p:nvSpPr>
            <p:cNvPr id="16" name="Google Shape;106;p15"/>
            <p:cNvSpPr txBox="1"/>
            <p:nvPr/>
          </p:nvSpPr>
          <p:spPr>
            <a:xfrm>
              <a:off x="5937100" y="3832875"/>
              <a:ext cx="675900" cy="2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800">
                  <a:latin typeface="Roboto Condensed"/>
                  <a:ea typeface="Roboto Condensed"/>
                  <a:cs typeface="Roboto Condensed"/>
                  <a:sym typeface="Roboto Condensed"/>
                </a:rPr>
                <a:t>Tablette 1</a:t>
              </a:r>
              <a:endParaRPr sz="800">
                <a:latin typeface="Roboto Condensed"/>
                <a:ea typeface="Roboto Condensed"/>
                <a:cs typeface="Roboto Condensed"/>
                <a:sym typeface="Roboto Condensed"/>
              </a:endParaRPr>
            </a:p>
          </p:txBody>
        </p:sp>
        <p:sp>
          <p:nvSpPr>
            <p:cNvPr id="17" name="Google Shape;107;p15"/>
            <p:cNvSpPr txBox="1"/>
            <p:nvPr/>
          </p:nvSpPr>
          <p:spPr>
            <a:xfrm>
              <a:off x="8126325" y="3832875"/>
              <a:ext cx="745500" cy="2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800">
                  <a:latin typeface="Roboto Condensed"/>
                  <a:ea typeface="Roboto Condensed"/>
                  <a:cs typeface="Roboto Condensed"/>
                  <a:sym typeface="Roboto Condensed"/>
                </a:rPr>
                <a:t>Tablette 2</a:t>
              </a:r>
              <a:endParaRPr sz="800">
                <a:latin typeface="Roboto Condensed"/>
                <a:ea typeface="Roboto Condensed"/>
                <a:cs typeface="Roboto Condensed"/>
                <a:sym typeface="Roboto Condensed"/>
              </a:endParaRPr>
            </a:p>
          </p:txBody>
        </p:sp>
      </p:grpSp>
      <p:sp>
        <p:nvSpPr>
          <p:cNvPr id="35" name="Google Shape;77;p15"/>
          <p:cNvSpPr txBox="1"/>
          <p:nvPr/>
        </p:nvSpPr>
        <p:spPr>
          <a:xfrm>
            <a:off x="247050" y="1076550"/>
            <a:ext cx="5525400" cy="511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fr" sz="1100" i="1" u="sng">
                <a:solidFill>
                  <a:srgbClr val="434343"/>
                </a:solidFill>
                <a:latin typeface="Roboto Condensed"/>
                <a:ea typeface="Roboto Condensed"/>
                <a:cs typeface="Roboto Condensed"/>
                <a:sym typeface="Roboto Condensed"/>
              </a:rPr>
              <a:t>Objectif</a:t>
            </a:r>
            <a:r>
              <a:rPr lang="fr" sz="1100" i="1">
                <a:solidFill>
                  <a:srgbClr val="434343"/>
                </a:solidFill>
                <a:latin typeface="Roboto Condensed"/>
                <a:ea typeface="Roboto Condensed"/>
                <a:cs typeface="Roboto Condensed"/>
                <a:sym typeface="Roboto Condensed"/>
              </a:rPr>
              <a:t>: Concevoir et paramétrer un réseau local pour faire communiquer des terminaux entre eux.</a:t>
            </a:r>
            <a:endParaRPr sz="1100" i="1" dirty="0">
              <a:solidFill>
                <a:srgbClr val="434343"/>
              </a:solidFill>
              <a:latin typeface="Roboto Condensed"/>
              <a:ea typeface="Roboto Condensed"/>
              <a:cs typeface="Roboto Condensed"/>
              <a:sym typeface="Roboto Condensed"/>
            </a:endParaRPr>
          </a:p>
        </p:txBody>
      </p:sp>
      <p:sp>
        <p:nvSpPr>
          <p:cNvPr id="36" name="Google Shape;108;p15"/>
          <p:cNvSpPr txBox="1"/>
          <p:nvPr/>
        </p:nvSpPr>
        <p:spPr>
          <a:xfrm>
            <a:off x="247050" y="1546550"/>
            <a:ext cx="5564400" cy="511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fr" sz="1100" b="1" u="sng">
                <a:latin typeface="Roboto Condensed"/>
                <a:ea typeface="Roboto Condensed"/>
                <a:cs typeface="Roboto Condensed"/>
                <a:sym typeface="Roboto Condensed"/>
              </a:rPr>
              <a:t>Problème</a:t>
            </a:r>
            <a:r>
              <a:rPr lang="fr" sz="1100" b="1">
                <a:latin typeface="Roboto Condensed"/>
                <a:ea typeface="Roboto Condensed"/>
                <a:cs typeface="Roboto Condensed"/>
                <a:sym typeface="Roboto Condensed"/>
              </a:rPr>
              <a:t>: Nous voulons jouer en réseau au même jeu mais sur 2 ordinateurs différents, comment faire?</a:t>
            </a:r>
            <a:endParaRPr sz="1100" b="1">
              <a:latin typeface="Roboto Condensed"/>
              <a:ea typeface="Roboto Condensed"/>
              <a:cs typeface="Roboto Condensed"/>
              <a:sym typeface="Roboto Condensed"/>
            </a:endParaRPr>
          </a:p>
        </p:txBody>
      </p:sp>
      <p:cxnSp>
        <p:nvCxnSpPr>
          <p:cNvPr id="37" name="Google Shape;110;p15"/>
          <p:cNvCxnSpPr/>
          <p:nvPr/>
        </p:nvCxnSpPr>
        <p:spPr>
          <a:xfrm>
            <a:off x="320700" y="2017850"/>
            <a:ext cx="5417100" cy="0"/>
          </a:xfrm>
          <a:prstGeom prst="straightConnector1">
            <a:avLst/>
          </a:prstGeom>
          <a:noFill/>
          <a:ln w="9525" cap="flat" cmpd="sng">
            <a:solidFill>
              <a:schemeClr val="dk2"/>
            </a:solidFill>
            <a:prstDash val="solid"/>
            <a:round/>
            <a:headEnd type="none" w="med" len="med"/>
            <a:tailEnd type="none" w="med" len="med"/>
          </a:ln>
        </p:spPr>
      </p:cxnSp>
      <p:cxnSp>
        <p:nvCxnSpPr>
          <p:cNvPr id="38" name="Google Shape;110;p15"/>
          <p:cNvCxnSpPr/>
          <p:nvPr/>
        </p:nvCxnSpPr>
        <p:spPr>
          <a:xfrm>
            <a:off x="317113" y="1578906"/>
            <a:ext cx="5417100" cy="0"/>
          </a:xfrm>
          <a:prstGeom prst="straightConnector1">
            <a:avLst/>
          </a:prstGeom>
          <a:noFill/>
          <a:ln w="9525" cap="flat" cmpd="sng">
            <a:solidFill>
              <a:schemeClr val="dk2"/>
            </a:solidFill>
            <a:prstDash val="solid"/>
            <a:round/>
            <a:headEnd type="none" w="med" len="med"/>
            <a:tailEnd type="none" w="med" len="med"/>
          </a:ln>
        </p:spPr>
      </p:cxnSp>
      <p:sp>
        <p:nvSpPr>
          <p:cNvPr id="39" name="Rectangle 38"/>
          <p:cNvSpPr/>
          <p:nvPr/>
        </p:nvSpPr>
        <p:spPr>
          <a:xfrm>
            <a:off x="196405" y="2073500"/>
            <a:ext cx="5502603" cy="2939266"/>
          </a:xfrm>
          <a:prstGeom prst="rect">
            <a:avLst/>
          </a:prstGeom>
        </p:spPr>
        <p:txBody>
          <a:bodyPr wrap="square">
            <a:spAutoFit/>
          </a:bodyPr>
          <a:lstStyle/>
          <a:p>
            <a:pPr lvl="0" algn="just"/>
            <a:r>
              <a:rPr lang="fr" sz="1200" u="sng" dirty="0">
                <a:latin typeface="Roboto Condensed"/>
                <a:ea typeface="Roboto Condensed"/>
                <a:cs typeface="Roboto Condensed"/>
                <a:sym typeface="Roboto Condensed"/>
              </a:rPr>
              <a:t>Travail à faire </a:t>
            </a:r>
            <a:r>
              <a:rPr lang="fr-FR" sz="1200" u="sng" dirty="0" smtClean="0">
                <a:latin typeface="Roboto Condensed"/>
                <a:ea typeface="Roboto Condensed"/>
                <a:cs typeface="Roboto Condensed"/>
                <a:sym typeface="Roboto Condensed"/>
              </a:rPr>
              <a:t>n°3 : </a:t>
            </a:r>
            <a:r>
              <a:rPr lang="fr-FR" sz="1200" b="1" dirty="0" smtClean="0">
                <a:latin typeface="Roboto Condensed"/>
                <a:ea typeface="Roboto Condensed"/>
                <a:cs typeface="Roboto Condensed"/>
                <a:sym typeface="Roboto Condensed"/>
              </a:rPr>
              <a:t>Construction d’un réseau local avec 2 ordinateurs, 1 switch et le logiciel de jeu en réseau </a:t>
            </a:r>
            <a:r>
              <a:rPr lang="fr-FR" sz="1200" b="1" dirty="0" err="1" smtClean="0">
                <a:latin typeface="Roboto Condensed"/>
                <a:ea typeface="Roboto Condensed"/>
                <a:cs typeface="Roboto Condensed"/>
                <a:sym typeface="Roboto Condensed"/>
              </a:rPr>
              <a:t>Warmux</a:t>
            </a:r>
            <a:r>
              <a:rPr lang="fr-FR" sz="1200" b="1" dirty="0" smtClean="0">
                <a:latin typeface="Roboto Condensed"/>
                <a:ea typeface="Roboto Condensed"/>
                <a:cs typeface="Roboto Condensed"/>
                <a:sym typeface="Roboto Condensed"/>
              </a:rPr>
              <a:t>.</a:t>
            </a:r>
          </a:p>
          <a:p>
            <a:pPr lvl="0" algn="just"/>
            <a:endParaRPr lang="fr-FR" sz="1200" b="1" dirty="0" smtClean="0">
              <a:latin typeface="Roboto Condensed"/>
              <a:ea typeface="Roboto Condensed"/>
              <a:cs typeface="Roboto Condensed"/>
              <a:sym typeface="Roboto Condensed"/>
            </a:endParaRPr>
          </a:p>
          <a:p>
            <a:pPr lvl="0" algn="just">
              <a:spcAft>
                <a:spcPts val="600"/>
              </a:spcAft>
            </a:pPr>
            <a:r>
              <a:rPr lang="fr-FR" sz="1200" dirty="0" smtClean="0">
                <a:latin typeface="Roboto Condensed"/>
                <a:ea typeface="Roboto Condensed"/>
                <a:cs typeface="Roboto Condensed"/>
                <a:sym typeface="Roboto Condensed"/>
              </a:rPr>
              <a:t>A l’aide des vidéos fournies par votre professeurs, </a:t>
            </a:r>
            <a:r>
              <a:rPr lang="fr" sz="1200" dirty="0" smtClean="0">
                <a:latin typeface="Roboto Condensed"/>
                <a:ea typeface="Roboto Condensed"/>
                <a:cs typeface="Roboto Condensed"/>
                <a:sym typeface="Roboto Condensed"/>
              </a:rPr>
              <a:t>construire </a:t>
            </a:r>
            <a:r>
              <a:rPr lang="fr" sz="1200" dirty="0">
                <a:latin typeface="Roboto Condensed"/>
                <a:ea typeface="Roboto Condensed"/>
                <a:cs typeface="Roboto Condensed"/>
                <a:sym typeface="Roboto Condensed"/>
              </a:rPr>
              <a:t>un réseau local (LAN) liant 2 ordinateurs et une tablette entre eux, pour cela </a:t>
            </a:r>
            <a:r>
              <a:rPr lang="fr-FR" sz="1200" dirty="0" smtClean="0">
                <a:latin typeface="Roboto Condensed"/>
                <a:ea typeface="Roboto Condensed"/>
                <a:cs typeface="Roboto Condensed"/>
                <a:sym typeface="Roboto Condensed"/>
              </a:rPr>
              <a:t>:</a:t>
            </a:r>
            <a:endParaRPr lang="fr" sz="1200" dirty="0">
              <a:latin typeface="Roboto Condensed"/>
              <a:ea typeface="Roboto Condensed"/>
              <a:cs typeface="Roboto Condensed"/>
              <a:sym typeface="Roboto Condensed"/>
            </a:endParaRPr>
          </a:p>
          <a:p>
            <a:pPr marL="457200" lvl="0" indent="-298450" algn="just">
              <a:buSzPts val="1100"/>
              <a:buFont typeface="Roboto Condensed"/>
              <a:buChar char="●"/>
            </a:pPr>
            <a:r>
              <a:rPr lang="fr-FR" sz="1200" dirty="0" smtClean="0">
                <a:latin typeface="Roboto Condensed"/>
                <a:ea typeface="Roboto Condensed"/>
                <a:cs typeface="Roboto Condensed"/>
                <a:sym typeface="Roboto Condensed"/>
              </a:rPr>
              <a:t>Relier 2 ordinateurs par l’intermédiaire d’un switch.</a:t>
            </a:r>
          </a:p>
          <a:p>
            <a:pPr marL="457200" lvl="0" indent="-298450" algn="just">
              <a:buSzPts val="1100"/>
              <a:buFont typeface="Roboto Condensed"/>
              <a:buChar char="●"/>
            </a:pPr>
            <a:r>
              <a:rPr lang="fr-FR" sz="1200" dirty="0" smtClean="0">
                <a:latin typeface="Roboto Condensed"/>
                <a:ea typeface="Roboto Condensed"/>
                <a:cs typeface="Roboto Condensed"/>
                <a:sym typeface="Roboto Condensed"/>
              </a:rPr>
              <a:t>Trouver l’adresse IP de chaque poste en utilisant la commande IPCONFIG. (vous la noterez dans le tableau ci-dessous.</a:t>
            </a:r>
          </a:p>
          <a:p>
            <a:pPr marL="457200" lvl="0" indent="-298450" algn="just">
              <a:buSzPts val="1100"/>
              <a:buFont typeface="Roboto Condensed"/>
              <a:buChar char="●"/>
            </a:pPr>
            <a:endParaRPr lang="fr-FR" sz="1200" dirty="0" smtClean="0">
              <a:latin typeface="Roboto Condensed"/>
              <a:ea typeface="Roboto Condensed"/>
              <a:cs typeface="Roboto Condensed"/>
              <a:sym typeface="Roboto Condensed"/>
            </a:endParaRPr>
          </a:p>
          <a:p>
            <a:pPr marL="457200" lvl="0" indent="-298450" algn="just">
              <a:buSzPts val="1100"/>
              <a:buFont typeface="Roboto Condensed"/>
              <a:buChar char="●"/>
            </a:pPr>
            <a:endParaRPr lang="fr-FR" sz="1200" dirty="0">
              <a:latin typeface="Roboto Condensed"/>
              <a:ea typeface="Roboto Condensed"/>
              <a:cs typeface="Roboto Condensed"/>
              <a:sym typeface="Roboto Condensed"/>
            </a:endParaRPr>
          </a:p>
          <a:p>
            <a:pPr marL="457200" lvl="0" indent="-298450" algn="just">
              <a:buSzPts val="1100"/>
              <a:buFont typeface="Roboto Condensed"/>
              <a:buChar char="●"/>
            </a:pPr>
            <a:endParaRPr lang="fr-FR" sz="1200" dirty="0" smtClean="0">
              <a:latin typeface="Roboto Condensed"/>
              <a:ea typeface="Roboto Condensed"/>
              <a:cs typeface="Roboto Condensed"/>
              <a:sym typeface="Roboto Condensed"/>
            </a:endParaRPr>
          </a:p>
          <a:p>
            <a:pPr marL="457200" lvl="0" indent="-298450" algn="just">
              <a:buSzPts val="1100"/>
              <a:buFont typeface="Roboto Condensed"/>
              <a:buChar char="●"/>
            </a:pPr>
            <a:endParaRPr lang="fr-FR" sz="1200" dirty="0">
              <a:latin typeface="Roboto Condensed"/>
              <a:ea typeface="Roboto Condensed"/>
              <a:cs typeface="Roboto Condensed"/>
              <a:sym typeface="Roboto Condensed"/>
            </a:endParaRPr>
          </a:p>
          <a:p>
            <a:pPr marL="457200" lvl="0" indent="-298450" algn="just">
              <a:buSzPts val="1100"/>
              <a:buFont typeface="Roboto Condensed"/>
              <a:buChar char="●"/>
            </a:pPr>
            <a:endParaRPr lang="fr-FR" sz="1200" dirty="0" smtClean="0">
              <a:latin typeface="Roboto Condensed"/>
              <a:ea typeface="Roboto Condensed"/>
              <a:cs typeface="Roboto Condensed"/>
              <a:sym typeface="Roboto Condensed"/>
            </a:endParaRPr>
          </a:p>
          <a:p>
            <a:pPr marL="457200" lvl="0" indent="-298450" algn="just">
              <a:buSzPts val="1100"/>
              <a:buFont typeface="Roboto Condensed"/>
              <a:buChar char="●"/>
            </a:pPr>
            <a:r>
              <a:rPr lang="fr-FR" sz="1200" dirty="0" smtClean="0">
                <a:latin typeface="Roboto Condensed"/>
                <a:ea typeface="Roboto Condensed"/>
                <a:cs typeface="Roboto Condensed"/>
                <a:sym typeface="Roboto Condensed"/>
              </a:rPr>
              <a:t>Tester le fonctionnement de votre réseau local à l’aide de la commande PING</a:t>
            </a:r>
          </a:p>
          <a:p>
            <a:pPr marL="457200" lvl="0" indent="-298450" algn="just">
              <a:buSzPts val="1100"/>
              <a:buFont typeface="Roboto Condensed"/>
              <a:buChar char="●"/>
            </a:pPr>
            <a:r>
              <a:rPr lang="fr-FR" sz="1200" dirty="0" smtClean="0">
                <a:latin typeface="Roboto Condensed"/>
                <a:ea typeface="Roboto Condensed"/>
                <a:cs typeface="Roboto Condensed"/>
                <a:sym typeface="Roboto Condensed"/>
              </a:rPr>
              <a:t>Ouvrir le jeu « </a:t>
            </a:r>
            <a:r>
              <a:rPr lang="fr-FR" sz="1200" dirty="0" err="1" smtClean="0">
                <a:latin typeface="Roboto Condensed"/>
                <a:ea typeface="Roboto Condensed"/>
                <a:cs typeface="Roboto Condensed"/>
                <a:sym typeface="Roboto Condensed"/>
              </a:rPr>
              <a:t>Warmux</a:t>
            </a:r>
            <a:r>
              <a:rPr lang="fr-FR" sz="1200" dirty="0" smtClean="0">
                <a:latin typeface="Roboto Condensed"/>
                <a:ea typeface="Roboto Condensed"/>
                <a:cs typeface="Roboto Condensed"/>
                <a:sym typeface="Roboto Condensed"/>
              </a:rPr>
              <a:t> » puis le p</a:t>
            </a:r>
            <a:r>
              <a:rPr lang="fr" sz="1200" dirty="0" err="1" smtClean="0">
                <a:latin typeface="Roboto Condensed"/>
                <a:ea typeface="Roboto Condensed"/>
                <a:cs typeface="Roboto Condensed"/>
                <a:sym typeface="Roboto Condensed"/>
              </a:rPr>
              <a:t>aramétrer</a:t>
            </a:r>
            <a:r>
              <a:rPr lang="fr" sz="1200" dirty="0" smtClean="0">
                <a:latin typeface="Roboto Condensed"/>
                <a:ea typeface="Roboto Condensed"/>
                <a:cs typeface="Roboto Condensed"/>
                <a:sym typeface="Roboto Condensed"/>
              </a:rPr>
              <a:t> </a:t>
            </a:r>
            <a:r>
              <a:rPr lang="fr-FR" sz="1200" dirty="0" smtClean="0">
                <a:latin typeface="Roboto Condensed"/>
                <a:ea typeface="Roboto Condensed"/>
                <a:cs typeface="Roboto Condensed"/>
                <a:sym typeface="Roboto Condensed"/>
              </a:rPr>
              <a:t>à l’aide des fiches ressources.</a:t>
            </a:r>
          </a:p>
        </p:txBody>
      </p:sp>
      <p:graphicFrame>
        <p:nvGraphicFramePr>
          <p:cNvPr id="40" name="Google Shape;117;p16"/>
          <p:cNvGraphicFramePr/>
          <p:nvPr>
            <p:extLst>
              <p:ext uri="{D42A27DB-BD31-4B8C-83A1-F6EECF244321}">
                <p14:modId xmlns:p14="http://schemas.microsoft.com/office/powerpoint/2010/main" val="1751299697"/>
              </p:ext>
            </p:extLst>
          </p:nvPr>
        </p:nvGraphicFramePr>
        <p:xfrm>
          <a:off x="207230" y="3694777"/>
          <a:ext cx="5526983" cy="787996"/>
        </p:xfrm>
        <a:graphic>
          <a:graphicData uri="http://schemas.openxmlformats.org/drawingml/2006/table">
            <a:tbl>
              <a:tblPr>
                <a:noFill/>
                <a:tableStyleId>{67B6C134-F9D6-4D13-8D0D-9975055580A5}</a:tableStyleId>
              </a:tblPr>
              <a:tblGrid>
                <a:gridCol w="1560824"/>
                <a:gridCol w="2002275"/>
                <a:gridCol w="1963884"/>
              </a:tblGrid>
              <a:tr h="267196">
                <a:tc>
                  <a:txBody>
                    <a:bodyPr/>
                    <a:lstStyle/>
                    <a:p>
                      <a:pPr marL="0" lvl="0" indent="0" algn="ctr" rtl="0">
                        <a:spcBef>
                          <a:spcPts val="0"/>
                        </a:spcBef>
                        <a:spcAft>
                          <a:spcPts val="0"/>
                        </a:spcAft>
                        <a:buNone/>
                      </a:pPr>
                      <a:r>
                        <a:rPr lang="fr" sz="1000" b="1" dirty="0">
                          <a:latin typeface="Roboto Condensed"/>
                          <a:ea typeface="Roboto Condensed"/>
                          <a:cs typeface="Roboto Condensed"/>
                          <a:sym typeface="Roboto Condensed"/>
                        </a:rPr>
                        <a:t>Nom de la machine</a:t>
                      </a:r>
                      <a:endParaRPr sz="1000" b="1" dirty="0">
                        <a:latin typeface="Roboto Condensed"/>
                        <a:ea typeface="Roboto Condensed"/>
                        <a:cs typeface="Roboto Condensed"/>
                        <a:sym typeface="Roboto Condensed"/>
                      </a:endParaRPr>
                    </a:p>
                  </a:txBody>
                  <a:tcPr marL="91425" marR="91425" marT="54000" marB="5400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00" b="1" dirty="0">
                          <a:latin typeface="Roboto Condensed"/>
                          <a:ea typeface="Roboto Condensed"/>
                          <a:cs typeface="Roboto Condensed"/>
                          <a:sym typeface="Roboto Condensed"/>
                        </a:rPr>
                        <a:t>Adresse IP</a:t>
                      </a:r>
                      <a:endParaRPr sz="1000" b="1" dirty="0">
                        <a:latin typeface="Roboto Condensed"/>
                        <a:ea typeface="Roboto Condensed"/>
                        <a:cs typeface="Roboto Condensed"/>
                        <a:sym typeface="Roboto Condensed"/>
                      </a:endParaRPr>
                    </a:p>
                  </a:txBody>
                  <a:tcPr marL="91425" marR="91425" marT="54000" marB="5400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00" b="1">
                          <a:latin typeface="Roboto Condensed"/>
                          <a:ea typeface="Roboto Condensed"/>
                          <a:cs typeface="Roboto Condensed"/>
                          <a:sym typeface="Roboto Condensed"/>
                        </a:rPr>
                        <a:t>Masque de sous réseau</a:t>
                      </a:r>
                      <a:endParaRPr sz="1000" b="1">
                        <a:latin typeface="Roboto Condensed"/>
                        <a:ea typeface="Roboto Condensed"/>
                        <a:cs typeface="Roboto Condensed"/>
                        <a:sym typeface="Roboto Condensed"/>
                      </a:endParaRPr>
                    </a:p>
                  </a:txBody>
                  <a:tcPr marL="91425" marR="91425" marT="54000" marB="540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08450">
                <a:tc>
                  <a:txBody>
                    <a:bodyPr/>
                    <a:lstStyle/>
                    <a:p>
                      <a:pPr marL="0" lvl="0" indent="0" algn="l" rtl="0">
                        <a:spcBef>
                          <a:spcPts val="0"/>
                        </a:spcBef>
                        <a:spcAft>
                          <a:spcPts val="0"/>
                        </a:spcAft>
                        <a:buNone/>
                      </a:pPr>
                      <a:r>
                        <a:rPr lang="fr" sz="1000" b="1" dirty="0">
                          <a:latin typeface="Roboto Condensed"/>
                          <a:ea typeface="Roboto Condensed"/>
                          <a:cs typeface="Roboto Condensed"/>
                          <a:sym typeface="Roboto Condensed"/>
                        </a:rPr>
                        <a:t>Poste 1</a:t>
                      </a:r>
                      <a:endParaRPr sz="1000" b="1" dirty="0">
                        <a:latin typeface="Roboto Condensed"/>
                        <a:ea typeface="Roboto Condensed"/>
                        <a:cs typeface="Roboto Condensed"/>
                        <a:sym typeface="Roboto Condensed"/>
                      </a:endParaRPr>
                    </a:p>
                  </a:txBody>
                  <a:tcPr marL="91425" marR="91425" marT="54000" marB="54000">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000">
                        <a:latin typeface="Roboto Condensed"/>
                        <a:ea typeface="Roboto Condensed"/>
                        <a:cs typeface="Roboto Condensed"/>
                        <a:sym typeface="Roboto Condensed"/>
                      </a:endParaRPr>
                    </a:p>
                  </a:txBody>
                  <a:tcPr marL="91425" marR="91425" marT="54000" marB="54000">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00">
                          <a:solidFill>
                            <a:schemeClr val="dk1"/>
                          </a:solidFill>
                          <a:latin typeface="Roboto Condensed"/>
                          <a:ea typeface="Roboto Condensed"/>
                          <a:cs typeface="Roboto Condensed"/>
                          <a:sym typeface="Roboto Condensed"/>
                        </a:rPr>
                        <a:t>255.255.255.0</a:t>
                      </a:r>
                      <a:endParaRPr sz="1000">
                        <a:latin typeface="Roboto Condensed"/>
                        <a:ea typeface="Roboto Condensed"/>
                        <a:cs typeface="Roboto Condensed"/>
                        <a:sym typeface="Roboto Condensed"/>
                      </a:endParaRPr>
                    </a:p>
                  </a:txBody>
                  <a:tcPr marL="91425" marR="91425" marT="54000" marB="540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08450">
                <a:tc>
                  <a:txBody>
                    <a:bodyPr/>
                    <a:lstStyle/>
                    <a:p>
                      <a:pPr marL="0" lvl="0" indent="0" algn="l" rtl="0">
                        <a:spcBef>
                          <a:spcPts val="0"/>
                        </a:spcBef>
                        <a:spcAft>
                          <a:spcPts val="0"/>
                        </a:spcAft>
                        <a:buNone/>
                      </a:pPr>
                      <a:r>
                        <a:rPr lang="fr" sz="1000" b="1">
                          <a:latin typeface="Roboto Condensed"/>
                          <a:ea typeface="Roboto Condensed"/>
                          <a:cs typeface="Roboto Condensed"/>
                          <a:sym typeface="Roboto Condensed"/>
                        </a:rPr>
                        <a:t>Poste 2</a:t>
                      </a:r>
                      <a:endParaRPr sz="1000" b="1">
                        <a:latin typeface="Roboto Condensed"/>
                        <a:ea typeface="Roboto Condensed"/>
                        <a:cs typeface="Roboto Condensed"/>
                        <a:sym typeface="Roboto Condensed"/>
                      </a:endParaRPr>
                    </a:p>
                  </a:txBody>
                  <a:tcPr marL="91425" marR="91425" marT="54000" marB="54000">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000" dirty="0">
                        <a:latin typeface="Roboto Condensed"/>
                        <a:ea typeface="Roboto Condensed"/>
                        <a:cs typeface="Roboto Condensed"/>
                        <a:sym typeface="Roboto Condensed"/>
                      </a:endParaRPr>
                    </a:p>
                  </a:txBody>
                  <a:tcPr marL="91425" marR="91425" marT="54000" marB="54000">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 sz="1000" dirty="0">
                          <a:solidFill>
                            <a:schemeClr val="dk1"/>
                          </a:solidFill>
                          <a:latin typeface="Roboto Condensed"/>
                          <a:ea typeface="Roboto Condensed"/>
                          <a:cs typeface="Roboto Condensed"/>
                          <a:sym typeface="Roboto Condensed"/>
                        </a:rPr>
                        <a:t>255.255.255.0</a:t>
                      </a:r>
                      <a:endParaRPr sz="1000" dirty="0">
                        <a:latin typeface="Roboto Condensed"/>
                        <a:ea typeface="Roboto Condensed"/>
                        <a:cs typeface="Roboto Condensed"/>
                        <a:sym typeface="Roboto Condensed"/>
                      </a:endParaRPr>
                    </a:p>
                  </a:txBody>
                  <a:tcPr marL="91425" marR="91425" marT="54000" marB="540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extLst>
      <p:ext uri="{BB962C8B-B14F-4D97-AF65-F5344CB8AC3E}">
        <p14:creationId xmlns:p14="http://schemas.microsoft.com/office/powerpoint/2010/main" val="1920703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19"/>
          <p:cNvPicPr preferRelativeResize="0"/>
          <p:nvPr/>
        </p:nvPicPr>
        <p:blipFill>
          <a:blip r:embed="rId3">
            <a:alphaModFix amt="13000"/>
          </a:blip>
          <a:stretch>
            <a:fillRect/>
          </a:stretch>
        </p:blipFill>
        <p:spPr>
          <a:xfrm>
            <a:off x="94013" y="997288"/>
            <a:ext cx="8955974" cy="4012975"/>
          </a:xfrm>
          <a:prstGeom prst="rect">
            <a:avLst/>
          </a:prstGeom>
          <a:noFill/>
          <a:ln w="9525" cap="flat" cmpd="sng">
            <a:solidFill>
              <a:schemeClr val="dk2"/>
            </a:solidFill>
            <a:prstDash val="solid"/>
            <a:round/>
            <a:headEnd type="none" w="sm" len="sm"/>
            <a:tailEnd type="none" w="sm" len="sm"/>
          </a:ln>
        </p:spPr>
      </p:pic>
      <p:graphicFrame>
        <p:nvGraphicFramePr>
          <p:cNvPr id="144" name="Google Shape;144;p19"/>
          <p:cNvGraphicFramePr/>
          <p:nvPr/>
        </p:nvGraphicFramePr>
        <p:xfrm>
          <a:off x="100500" y="106375"/>
          <a:ext cx="8955975" cy="727320"/>
        </p:xfrm>
        <a:graphic>
          <a:graphicData uri="http://schemas.openxmlformats.org/drawingml/2006/table">
            <a:tbl>
              <a:tblPr>
                <a:noFill/>
                <a:tableStyleId>{67B6C134-F9D6-4D13-8D0D-9975055580A5}</a:tableStyleId>
              </a:tblPr>
              <a:tblGrid>
                <a:gridCol w="1337025"/>
                <a:gridCol w="6342200"/>
                <a:gridCol w="1276750"/>
              </a:tblGrid>
              <a:tr h="249650">
                <a:tc rowSpan="2">
                  <a:txBody>
                    <a:bodyPr/>
                    <a:lstStyle/>
                    <a:p>
                      <a:pPr marL="0" lvl="0" indent="0" algn="ctr" rtl="0">
                        <a:spcBef>
                          <a:spcPts val="0"/>
                        </a:spcBef>
                        <a:spcAft>
                          <a:spcPts val="0"/>
                        </a:spcAft>
                        <a:buNone/>
                      </a:pPr>
                      <a:r>
                        <a:rPr lang="fr" sz="1500" b="1">
                          <a:latin typeface="Roboto Condensed"/>
                          <a:ea typeface="Roboto Condensed"/>
                          <a:cs typeface="Roboto Condensed"/>
                          <a:sym typeface="Roboto Condensed"/>
                        </a:rPr>
                        <a:t>Séquence S23</a:t>
                      </a:r>
                      <a:endParaRPr sz="1500" b="1">
                        <a:latin typeface="Roboto Condensed"/>
                        <a:ea typeface="Roboto Condensed"/>
                        <a:cs typeface="Roboto Condensed"/>
                        <a:sym typeface="Roboto Condensed"/>
                      </a:endParaRPr>
                    </a:p>
                    <a:p>
                      <a:pPr marL="0" lvl="0" indent="0" algn="ctr" rtl="0">
                        <a:spcBef>
                          <a:spcPts val="0"/>
                        </a:spcBef>
                        <a:spcAft>
                          <a:spcPts val="0"/>
                        </a:spcAft>
                        <a:buNone/>
                      </a:pPr>
                      <a:r>
                        <a:rPr lang="fr" sz="1300" i="1">
                          <a:latin typeface="Roboto Condensed"/>
                          <a:ea typeface="Roboto Condensed"/>
                          <a:cs typeface="Roboto Condensed"/>
                          <a:sym typeface="Roboto Condensed"/>
                        </a:rPr>
                        <a:t>Les réseaux informatiques</a:t>
                      </a:r>
                      <a:endParaRPr sz="1300" i="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fr" sz="1800" b="1">
                          <a:latin typeface="Roboto Condensed"/>
                          <a:ea typeface="Roboto Condensed"/>
                          <a:cs typeface="Roboto Condensed"/>
                          <a:sym typeface="Roboto Condensed"/>
                        </a:rPr>
                        <a:t>Une proposition de bilan - Activité N°1</a:t>
                      </a:r>
                      <a:endParaRPr sz="1800" b="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rowSpan="2">
                  <a:txBody>
                    <a:bodyPr/>
                    <a:lstStyle/>
                    <a:p>
                      <a:pPr marL="0" lvl="0" indent="0" algn="ctr" rtl="0">
                        <a:spcBef>
                          <a:spcPts val="0"/>
                        </a:spcBef>
                        <a:spcAft>
                          <a:spcPts val="0"/>
                        </a:spcAft>
                        <a:buNone/>
                      </a:pPr>
                      <a:r>
                        <a:rPr lang="fr" sz="2000" b="1">
                          <a:latin typeface="Roboto Condensed"/>
                          <a:ea typeface="Roboto Condensed"/>
                          <a:cs typeface="Roboto Condensed"/>
                          <a:sym typeface="Roboto Condensed"/>
                        </a:rPr>
                        <a:t>Cycle 4</a:t>
                      </a:r>
                      <a:endParaRPr sz="2000" b="1">
                        <a:latin typeface="Roboto Condensed"/>
                        <a:ea typeface="Roboto Condensed"/>
                        <a:cs typeface="Roboto Condensed"/>
                        <a:sym typeface="Roboto Condensed"/>
                      </a:endParaRPr>
                    </a:p>
                    <a:p>
                      <a:pPr marL="0" lvl="0" indent="0" algn="ctr" rtl="0">
                        <a:spcBef>
                          <a:spcPts val="0"/>
                        </a:spcBef>
                        <a:spcAft>
                          <a:spcPts val="0"/>
                        </a:spcAft>
                        <a:buNone/>
                      </a:pPr>
                      <a:r>
                        <a:rPr lang="fr" sz="2000" b="1">
                          <a:latin typeface="Roboto Condensed"/>
                          <a:ea typeface="Roboto Condensed"/>
                          <a:cs typeface="Roboto Condensed"/>
                          <a:sym typeface="Roboto Condensed"/>
                        </a:rPr>
                        <a:t>3ème</a:t>
                      </a:r>
                      <a:endParaRPr sz="2000" b="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r>
              <a:tr h="381000">
                <a:tc vMerge="1">
                  <a:txBody>
                    <a:bodyPr/>
                    <a:lstStyle/>
                    <a:p>
                      <a:endParaRPr lang="fr-FR"/>
                    </a:p>
                  </a:txBody>
                  <a:tcPr/>
                </a:tc>
                <a:tc>
                  <a:txBody>
                    <a:bodyPr/>
                    <a:lstStyle/>
                    <a:p>
                      <a:pPr marL="0" lvl="0" indent="0" algn="ctr" rtl="0">
                        <a:spcBef>
                          <a:spcPts val="0"/>
                        </a:spcBef>
                        <a:spcAft>
                          <a:spcPts val="0"/>
                        </a:spcAft>
                        <a:buNone/>
                      </a:pPr>
                      <a:r>
                        <a:rPr lang="fr" sz="1500">
                          <a:latin typeface="Roboto Condensed"/>
                          <a:ea typeface="Roboto Condensed"/>
                          <a:cs typeface="Roboto Condensed"/>
                          <a:sym typeface="Roboto Condensed"/>
                        </a:rPr>
                        <a:t>Réseau local</a:t>
                      </a:r>
                      <a:endParaRPr sz="1500">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vMerge="1">
                  <a:txBody>
                    <a:bodyPr/>
                    <a:lstStyle/>
                    <a:p>
                      <a:endParaRPr lang="fr-FR"/>
                    </a:p>
                  </a:txBody>
                  <a:tcPr/>
                </a:tc>
              </a:tr>
            </a:tbl>
          </a:graphicData>
        </a:graphic>
      </p:graphicFrame>
      <p:sp>
        <p:nvSpPr>
          <p:cNvPr id="145" name="Google Shape;145;p19"/>
          <p:cNvSpPr txBox="1"/>
          <p:nvPr/>
        </p:nvSpPr>
        <p:spPr>
          <a:xfrm>
            <a:off x="189425" y="1545400"/>
            <a:ext cx="5564400" cy="2878500"/>
          </a:xfrm>
          <a:prstGeom prst="rect">
            <a:avLst/>
          </a:prstGeom>
          <a:noFill/>
          <a:ln>
            <a:noFill/>
          </a:ln>
        </p:spPr>
        <p:txBody>
          <a:bodyPr spcFirstLastPara="1" wrap="square" lIns="91425" tIns="91425" rIns="91425" bIns="91425" anchor="t" anchorCtr="0">
            <a:noAutofit/>
          </a:bodyPr>
          <a:lstStyle/>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Un réseau local (LAN) se compose de </a:t>
            </a:r>
            <a:r>
              <a:rPr lang="fr" sz="1100" b="1">
                <a:latin typeface="Roboto Condensed"/>
                <a:ea typeface="Roboto Condensed"/>
                <a:cs typeface="Roboto Condensed"/>
                <a:sym typeface="Roboto Condensed"/>
              </a:rPr>
              <a:t>périphériques réseaux</a:t>
            </a:r>
            <a:r>
              <a:rPr lang="fr" sz="1100">
                <a:latin typeface="Roboto Condensed"/>
                <a:ea typeface="Roboto Condensed"/>
                <a:cs typeface="Roboto Condensed"/>
                <a:sym typeface="Roboto Condensed"/>
              </a:rPr>
              <a:t> (ordinateurs, tablettes, smartphone, imprimante, etc.) qui peuvent communiquer entre eux grâce à des </a:t>
            </a:r>
            <a:r>
              <a:rPr lang="fr" sz="1100" b="1">
                <a:latin typeface="Roboto Condensed"/>
                <a:ea typeface="Roboto Condensed"/>
                <a:cs typeface="Roboto Condensed"/>
                <a:sym typeface="Roboto Condensed"/>
              </a:rPr>
              <a:t>périphériques intermédiaires </a:t>
            </a:r>
            <a:r>
              <a:rPr lang="fr" sz="1100">
                <a:latin typeface="Roboto Condensed"/>
                <a:ea typeface="Roboto Condensed"/>
                <a:cs typeface="Roboto Condensed"/>
                <a:sym typeface="Roboto Condensed"/>
              </a:rPr>
              <a:t>(switch, point d’accès WiFi).</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Pour communiquer entre eux, les périphériques doivent appartenir au même réseau.</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Pour cela, il faut configurer chaque appareil avec  une </a:t>
            </a:r>
            <a:r>
              <a:rPr lang="fr" sz="1100" b="1">
                <a:latin typeface="Roboto Condensed"/>
                <a:ea typeface="Roboto Condensed"/>
                <a:cs typeface="Roboto Condensed"/>
                <a:sym typeface="Roboto Condensed"/>
              </a:rPr>
              <a:t>adresse IP</a:t>
            </a:r>
            <a:r>
              <a:rPr lang="fr" sz="1100">
                <a:latin typeface="Roboto Condensed"/>
                <a:ea typeface="Roboto Condensed"/>
                <a:cs typeface="Roboto Condensed"/>
                <a:sym typeface="Roboto Condensed"/>
              </a:rPr>
              <a:t> unique (/ex 192.168.1.102) et saisir un </a:t>
            </a:r>
            <a:r>
              <a:rPr lang="fr" sz="1100" b="1">
                <a:latin typeface="Roboto Condensed"/>
                <a:ea typeface="Roboto Condensed"/>
                <a:cs typeface="Roboto Condensed"/>
                <a:sym typeface="Roboto Condensed"/>
              </a:rPr>
              <a:t>masque de sous-réseau</a:t>
            </a:r>
            <a:r>
              <a:rPr lang="fr" sz="1100">
                <a:latin typeface="Roboto Condensed"/>
                <a:ea typeface="Roboto Condensed"/>
                <a:cs typeface="Roboto Condensed"/>
                <a:sym typeface="Roboto Condensed"/>
              </a:rPr>
              <a:t> (/ex 255.255.255.0).</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Le masque de sous-réseau indique la partie de l’adresse IP correspondant au réseau et celle correspondant à l’adresse de l’appareil.</a:t>
            </a:r>
            <a:endParaRPr sz="1100">
              <a:latin typeface="Roboto Condensed"/>
              <a:ea typeface="Roboto Condensed"/>
              <a:cs typeface="Roboto Condensed"/>
              <a:sym typeface="Roboto Condensed"/>
            </a:endParaRPr>
          </a:p>
          <a:p>
            <a:pPr marL="914400" lvl="1"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avec un masque de sous-réseau de 255.255.255.0</a:t>
            </a:r>
            <a:endParaRPr sz="1100">
              <a:latin typeface="Roboto Condensed"/>
              <a:ea typeface="Roboto Condensed"/>
              <a:cs typeface="Roboto Condensed"/>
              <a:sym typeface="Roboto Condensed"/>
            </a:endParaRPr>
          </a:p>
          <a:p>
            <a:pPr marL="914400" lvl="1"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l’adresse du réseau est </a:t>
            </a:r>
            <a:r>
              <a:rPr lang="fr" sz="1100" b="1">
                <a:latin typeface="Roboto Condensed"/>
                <a:ea typeface="Roboto Condensed"/>
                <a:cs typeface="Roboto Condensed"/>
                <a:sym typeface="Roboto Condensed"/>
              </a:rPr>
              <a:t>192.168.1</a:t>
            </a:r>
            <a:endParaRPr sz="1100" b="1">
              <a:latin typeface="Roboto Condensed"/>
              <a:ea typeface="Roboto Condensed"/>
              <a:cs typeface="Roboto Condensed"/>
              <a:sym typeface="Roboto Condensed"/>
            </a:endParaRPr>
          </a:p>
          <a:p>
            <a:pPr marL="914400" lvl="1"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l’adresse de l’appareil est </a:t>
            </a:r>
            <a:r>
              <a:rPr lang="fr" sz="1100" b="1">
                <a:latin typeface="Roboto Condensed"/>
                <a:ea typeface="Roboto Condensed"/>
                <a:cs typeface="Roboto Condensed"/>
                <a:sym typeface="Roboto Condensed"/>
              </a:rPr>
              <a:t>.102</a:t>
            </a:r>
            <a:endParaRPr sz="1100" b="1">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Pour connaître la configuration d’un ordinateur sous Windows, on peut saisir dans le terminal de commandes “</a:t>
            </a:r>
            <a:r>
              <a:rPr lang="fr" sz="1100" b="1">
                <a:latin typeface="Roboto Condensed"/>
                <a:ea typeface="Roboto Condensed"/>
                <a:cs typeface="Roboto Condensed"/>
                <a:sym typeface="Roboto Condensed"/>
              </a:rPr>
              <a:t>ipconfig</a:t>
            </a:r>
            <a:r>
              <a:rPr lang="fr" sz="1100">
                <a:latin typeface="Roboto Condensed"/>
                <a:ea typeface="Roboto Condensed"/>
                <a:cs typeface="Roboto Condensed"/>
                <a:sym typeface="Roboto Condensed"/>
              </a:rPr>
              <a:t>”.</a:t>
            </a:r>
            <a:endParaRPr sz="110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 sz="1100">
                <a:latin typeface="Roboto Condensed"/>
                <a:ea typeface="Roboto Condensed"/>
                <a:cs typeface="Roboto Condensed"/>
                <a:sym typeface="Roboto Condensed"/>
              </a:rPr>
              <a:t>Pour vérifier la connectivité entre deux périphériques réseau, on faire un “ping” en saisissant dans le terminal de commande “</a:t>
            </a:r>
            <a:r>
              <a:rPr lang="fr" sz="1100" b="1">
                <a:latin typeface="Roboto Condensed"/>
                <a:ea typeface="Roboto Condensed"/>
                <a:cs typeface="Roboto Condensed"/>
                <a:sym typeface="Roboto Condensed"/>
              </a:rPr>
              <a:t>ping + adresse IP”</a:t>
            </a:r>
            <a:r>
              <a:rPr lang="fr" sz="1100">
                <a:latin typeface="Roboto Condensed"/>
                <a:ea typeface="Roboto Condensed"/>
                <a:cs typeface="Roboto Condensed"/>
                <a:sym typeface="Roboto Condensed"/>
              </a:rPr>
              <a:t>.</a:t>
            </a:r>
            <a:endParaRPr sz="1100">
              <a:latin typeface="Roboto Condensed"/>
              <a:ea typeface="Roboto Condensed"/>
              <a:cs typeface="Roboto Condensed"/>
              <a:sym typeface="Roboto Condensed"/>
            </a:endParaRPr>
          </a:p>
          <a:p>
            <a:pPr marL="0" lvl="0" indent="0" algn="just" rtl="0">
              <a:spcBef>
                <a:spcPts val="0"/>
              </a:spcBef>
              <a:spcAft>
                <a:spcPts val="0"/>
              </a:spcAft>
              <a:buNone/>
            </a:pPr>
            <a:endParaRPr sz="1100">
              <a:latin typeface="Roboto Condensed"/>
              <a:ea typeface="Roboto Condensed"/>
              <a:cs typeface="Roboto Condensed"/>
              <a:sym typeface="Roboto Condensed"/>
            </a:endParaRPr>
          </a:p>
        </p:txBody>
      </p:sp>
      <p:grpSp>
        <p:nvGrpSpPr>
          <p:cNvPr id="146" name="Google Shape;146;p19"/>
          <p:cNvGrpSpPr/>
          <p:nvPr/>
        </p:nvGrpSpPr>
        <p:grpSpPr>
          <a:xfrm>
            <a:off x="5937100" y="1545400"/>
            <a:ext cx="2934725" cy="3293375"/>
            <a:chOff x="5937100" y="1545400"/>
            <a:chExt cx="2934725" cy="3293375"/>
          </a:xfrm>
        </p:grpSpPr>
        <p:grpSp>
          <p:nvGrpSpPr>
            <p:cNvPr id="147" name="Google Shape;147;p19"/>
            <p:cNvGrpSpPr/>
            <p:nvPr/>
          </p:nvGrpSpPr>
          <p:grpSpPr>
            <a:xfrm>
              <a:off x="5982265" y="1545400"/>
              <a:ext cx="2815385" cy="3241387"/>
              <a:chOff x="5999740" y="1243775"/>
              <a:chExt cx="2815385" cy="3241387"/>
            </a:xfrm>
          </p:grpSpPr>
          <p:pic>
            <p:nvPicPr>
              <p:cNvPr id="148" name="Google Shape;148;p19"/>
              <p:cNvPicPr preferRelativeResize="0"/>
              <p:nvPr/>
            </p:nvPicPr>
            <p:blipFill>
              <a:blip r:embed="rId4">
                <a:alphaModFix/>
              </a:blip>
              <a:stretch>
                <a:fillRect/>
              </a:stretch>
            </p:blipFill>
            <p:spPr>
              <a:xfrm>
                <a:off x="6206075" y="1811475"/>
                <a:ext cx="912924" cy="684700"/>
              </a:xfrm>
              <a:prstGeom prst="rect">
                <a:avLst/>
              </a:prstGeom>
              <a:noFill/>
              <a:ln>
                <a:noFill/>
              </a:ln>
            </p:spPr>
          </p:pic>
          <p:pic>
            <p:nvPicPr>
              <p:cNvPr id="149" name="Google Shape;149;p19"/>
              <p:cNvPicPr preferRelativeResize="0"/>
              <p:nvPr/>
            </p:nvPicPr>
            <p:blipFill>
              <a:blip r:embed="rId4">
                <a:alphaModFix/>
              </a:blip>
              <a:stretch>
                <a:fillRect/>
              </a:stretch>
            </p:blipFill>
            <p:spPr>
              <a:xfrm>
                <a:off x="6989275" y="1243775"/>
                <a:ext cx="912924" cy="684700"/>
              </a:xfrm>
              <a:prstGeom prst="rect">
                <a:avLst/>
              </a:prstGeom>
              <a:noFill/>
              <a:ln>
                <a:noFill/>
              </a:ln>
            </p:spPr>
          </p:pic>
          <p:pic>
            <p:nvPicPr>
              <p:cNvPr id="150" name="Google Shape;150;p19"/>
              <p:cNvPicPr preferRelativeResize="0"/>
              <p:nvPr/>
            </p:nvPicPr>
            <p:blipFill>
              <a:blip r:embed="rId5">
                <a:alphaModFix/>
              </a:blip>
              <a:stretch>
                <a:fillRect/>
              </a:stretch>
            </p:blipFill>
            <p:spPr>
              <a:xfrm>
                <a:off x="6574025" y="2695027"/>
                <a:ext cx="1163275" cy="581650"/>
              </a:xfrm>
              <a:prstGeom prst="rect">
                <a:avLst/>
              </a:prstGeom>
              <a:noFill/>
              <a:ln>
                <a:noFill/>
              </a:ln>
            </p:spPr>
          </p:pic>
          <p:pic>
            <p:nvPicPr>
              <p:cNvPr id="151" name="Google Shape;151;p19"/>
              <p:cNvPicPr preferRelativeResize="0"/>
              <p:nvPr/>
            </p:nvPicPr>
            <p:blipFill>
              <a:blip r:embed="rId6">
                <a:alphaModFix/>
              </a:blip>
              <a:stretch>
                <a:fillRect/>
              </a:stretch>
            </p:blipFill>
            <p:spPr>
              <a:xfrm>
                <a:off x="7158600" y="3910389"/>
                <a:ext cx="574274" cy="425927"/>
              </a:xfrm>
              <a:prstGeom prst="rect">
                <a:avLst/>
              </a:prstGeom>
              <a:noFill/>
              <a:ln>
                <a:noFill/>
              </a:ln>
            </p:spPr>
          </p:pic>
          <p:pic>
            <p:nvPicPr>
              <p:cNvPr id="152" name="Google Shape;152;p19"/>
              <p:cNvPicPr preferRelativeResize="0"/>
              <p:nvPr/>
            </p:nvPicPr>
            <p:blipFill>
              <a:blip r:embed="rId7">
                <a:alphaModFix/>
              </a:blip>
              <a:stretch>
                <a:fillRect/>
              </a:stretch>
            </p:blipFill>
            <p:spPr>
              <a:xfrm flipH="1">
                <a:off x="8207914" y="3761563"/>
                <a:ext cx="574285" cy="723600"/>
              </a:xfrm>
              <a:prstGeom prst="rect">
                <a:avLst/>
              </a:prstGeom>
              <a:noFill/>
              <a:ln>
                <a:noFill/>
              </a:ln>
            </p:spPr>
          </p:pic>
          <p:pic>
            <p:nvPicPr>
              <p:cNvPr id="153" name="Google Shape;153;p19"/>
              <p:cNvPicPr preferRelativeResize="0"/>
              <p:nvPr/>
            </p:nvPicPr>
            <p:blipFill>
              <a:blip r:embed="rId4">
                <a:alphaModFix/>
              </a:blip>
              <a:stretch>
                <a:fillRect/>
              </a:stretch>
            </p:blipFill>
            <p:spPr>
              <a:xfrm>
                <a:off x="7902200" y="1634525"/>
                <a:ext cx="912924" cy="684700"/>
              </a:xfrm>
              <a:prstGeom prst="rect">
                <a:avLst/>
              </a:prstGeom>
              <a:noFill/>
              <a:ln>
                <a:noFill/>
              </a:ln>
            </p:spPr>
          </p:pic>
          <p:pic>
            <p:nvPicPr>
              <p:cNvPr id="154" name="Google Shape;154;p19"/>
              <p:cNvPicPr preferRelativeResize="0"/>
              <p:nvPr/>
            </p:nvPicPr>
            <p:blipFill>
              <a:blip r:embed="rId7">
                <a:alphaModFix/>
              </a:blip>
              <a:stretch>
                <a:fillRect/>
              </a:stretch>
            </p:blipFill>
            <p:spPr>
              <a:xfrm flipH="1">
                <a:off x="5999740" y="3761563"/>
                <a:ext cx="574286" cy="723600"/>
              </a:xfrm>
              <a:prstGeom prst="rect">
                <a:avLst/>
              </a:prstGeom>
              <a:noFill/>
              <a:ln>
                <a:noFill/>
              </a:ln>
            </p:spPr>
          </p:pic>
          <p:pic>
            <p:nvPicPr>
              <p:cNvPr id="155" name="Google Shape;155;p19"/>
              <p:cNvPicPr preferRelativeResize="0"/>
              <p:nvPr/>
            </p:nvPicPr>
            <p:blipFill>
              <a:blip r:embed="rId8">
                <a:alphaModFix/>
              </a:blip>
              <a:stretch>
                <a:fillRect/>
              </a:stretch>
            </p:blipFill>
            <p:spPr>
              <a:xfrm>
                <a:off x="8059047" y="2634851"/>
                <a:ext cx="756075" cy="630675"/>
              </a:xfrm>
              <a:prstGeom prst="rect">
                <a:avLst/>
              </a:prstGeom>
              <a:noFill/>
              <a:ln>
                <a:noFill/>
              </a:ln>
            </p:spPr>
          </p:pic>
          <p:sp>
            <p:nvSpPr>
              <p:cNvPr id="156" name="Google Shape;156;p19"/>
              <p:cNvSpPr/>
              <p:nvPr/>
            </p:nvSpPr>
            <p:spPr>
              <a:xfrm>
                <a:off x="6074690" y="2097475"/>
                <a:ext cx="547125" cy="910075"/>
              </a:xfrm>
              <a:custGeom>
                <a:avLst/>
                <a:gdLst/>
                <a:ahLst/>
                <a:cxnLst/>
                <a:rect l="l" t="t" r="r" b="b"/>
                <a:pathLst>
                  <a:path w="21885" h="36403" extrusionOk="0">
                    <a:moveTo>
                      <a:pt x="8710" y="0"/>
                    </a:moveTo>
                    <a:cubicBezTo>
                      <a:pt x="7439" y="1214"/>
                      <a:pt x="2239" y="4219"/>
                      <a:pt x="1083" y="7281"/>
                    </a:cubicBezTo>
                    <a:cubicBezTo>
                      <a:pt x="-72" y="10344"/>
                      <a:pt x="-881" y="14735"/>
                      <a:pt x="1777" y="18375"/>
                    </a:cubicBezTo>
                    <a:cubicBezTo>
                      <a:pt x="4435" y="22015"/>
                      <a:pt x="13680" y="26118"/>
                      <a:pt x="17031" y="29123"/>
                    </a:cubicBezTo>
                    <a:cubicBezTo>
                      <a:pt x="20382" y="32128"/>
                      <a:pt x="21076" y="35190"/>
                      <a:pt x="21885" y="36403"/>
                    </a:cubicBezTo>
                  </a:path>
                </a:pathLst>
              </a:custGeom>
              <a:noFill/>
              <a:ln w="19050" cap="flat" cmpd="sng">
                <a:solidFill>
                  <a:srgbClr val="CC0000"/>
                </a:solidFill>
                <a:prstDash val="solid"/>
                <a:round/>
                <a:headEnd type="none" w="med" len="med"/>
                <a:tailEnd type="none" w="med" len="med"/>
              </a:ln>
            </p:spPr>
          </p:sp>
          <p:sp>
            <p:nvSpPr>
              <p:cNvPr id="157" name="Google Shape;157;p19"/>
              <p:cNvSpPr/>
              <p:nvPr/>
            </p:nvSpPr>
            <p:spPr>
              <a:xfrm>
                <a:off x="6620481" y="1456100"/>
                <a:ext cx="688300" cy="1551450"/>
              </a:xfrm>
              <a:custGeom>
                <a:avLst/>
                <a:gdLst/>
                <a:ahLst/>
                <a:cxnLst/>
                <a:rect l="l" t="t" r="r" b="b"/>
                <a:pathLst>
                  <a:path w="27532" h="62058" extrusionOk="0">
                    <a:moveTo>
                      <a:pt x="18428" y="0"/>
                    </a:moveTo>
                    <a:cubicBezTo>
                      <a:pt x="17041" y="1560"/>
                      <a:pt x="8779" y="4450"/>
                      <a:pt x="10108" y="9361"/>
                    </a:cubicBezTo>
                    <a:cubicBezTo>
                      <a:pt x="11437" y="14273"/>
                      <a:pt x="24091" y="24384"/>
                      <a:pt x="26402" y="29469"/>
                    </a:cubicBezTo>
                    <a:cubicBezTo>
                      <a:pt x="28713" y="34554"/>
                      <a:pt x="27269" y="37328"/>
                      <a:pt x="23975" y="39870"/>
                    </a:cubicBezTo>
                    <a:cubicBezTo>
                      <a:pt x="20682" y="42413"/>
                      <a:pt x="10628" y="42644"/>
                      <a:pt x="6641" y="44724"/>
                    </a:cubicBezTo>
                    <a:cubicBezTo>
                      <a:pt x="2654" y="46804"/>
                      <a:pt x="574" y="49462"/>
                      <a:pt x="54" y="52351"/>
                    </a:cubicBezTo>
                    <a:cubicBezTo>
                      <a:pt x="-466" y="55240"/>
                      <a:pt x="2943" y="60440"/>
                      <a:pt x="3521" y="62058"/>
                    </a:cubicBezTo>
                  </a:path>
                </a:pathLst>
              </a:custGeom>
              <a:noFill/>
              <a:ln w="19050" cap="flat" cmpd="sng">
                <a:solidFill>
                  <a:srgbClr val="CC0000"/>
                </a:solidFill>
                <a:prstDash val="solid"/>
                <a:round/>
                <a:headEnd type="none" w="med" len="med"/>
                <a:tailEnd type="none" w="med" len="med"/>
              </a:ln>
            </p:spPr>
          </p:sp>
          <p:sp>
            <p:nvSpPr>
              <p:cNvPr id="158" name="Google Shape;158;p19"/>
              <p:cNvSpPr/>
              <p:nvPr/>
            </p:nvSpPr>
            <p:spPr>
              <a:xfrm>
                <a:off x="6769150" y="1869336"/>
                <a:ext cx="1222100" cy="1138225"/>
              </a:xfrm>
              <a:custGeom>
                <a:avLst/>
                <a:gdLst/>
                <a:ahLst/>
                <a:cxnLst/>
                <a:rect l="l" t="t" r="r" b="b"/>
                <a:pathLst>
                  <a:path w="48884" h="45529" extrusionOk="0">
                    <a:moveTo>
                      <a:pt x="48884" y="112"/>
                    </a:moveTo>
                    <a:cubicBezTo>
                      <a:pt x="47555" y="228"/>
                      <a:pt x="43164" y="-523"/>
                      <a:pt x="40910" y="806"/>
                    </a:cubicBezTo>
                    <a:cubicBezTo>
                      <a:pt x="38657" y="2135"/>
                      <a:pt x="35363" y="4908"/>
                      <a:pt x="35363" y="8086"/>
                    </a:cubicBezTo>
                    <a:cubicBezTo>
                      <a:pt x="35363" y="11264"/>
                      <a:pt x="45937" y="15771"/>
                      <a:pt x="40910" y="19874"/>
                    </a:cubicBezTo>
                    <a:cubicBezTo>
                      <a:pt x="35883" y="23977"/>
                      <a:pt x="12019" y="28426"/>
                      <a:pt x="5201" y="32702"/>
                    </a:cubicBezTo>
                    <a:cubicBezTo>
                      <a:pt x="-1617" y="36978"/>
                      <a:pt x="867" y="43391"/>
                      <a:pt x="0" y="45529"/>
                    </a:cubicBezTo>
                  </a:path>
                </a:pathLst>
              </a:custGeom>
              <a:noFill/>
              <a:ln w="19050" cap="flat" cmpd="sng">
                <a:solidFill>
                  <a:srgbClr val="CC0000"/>
                </a:solidFill>
                <a:prstDash val="solid"/>
                <a:round/>
                <a:headEnd type="none" w="med" len="med"/>
                <a:tailEnd type="none" w="med" len="med"/>
              </a:ln>
            </p:spPr>
          </p:sp>
          <p:sp>
            <p:nvSpPr>
              <p:cNvPr id="159" name="Google Shape;159;p19"/>
              <p:cNvSpPr/>
              <p:nvPr/>
            </p:nvSpPr>
            <p:spPr>
              <a:xfrm>
                <a:off x="6838500" y="2549793"/>
                <a:ext cx="1369425" cy="466425"/>
              </a:xfrm>
              <a:custGeom>
                <a:avLst/>
                <a:gdLst/>
                <a:ahLst/>
                <a:cxnLst/>
                <a:rect l="l" t="t" r="r" b="b"/>
                <a:pathLst>
                  <a:path w="54777" h="18657" extrusionOk="0">
                    <a:moveTo>
                      <a:pt x="54777" y="11723"/>
                    </a:moveTo>
                    <a:cubicBezTo>
                      <a:pt x="53621" y="9990"/>
                      <a:pt x="51888" y="3113"/>
                      <a:pt x="47843" y="1322"/>
                    </a:cubicBezTo>
                    <a:cubicBezTo>
                      <a:pt x="43798" y="-469"/>
                      <a:pt x="37616" y="-295"/>
                      <a:pt x="30509" y="976"/>
                    </a:cubicBezTo>
                    <a:cubicBezTo>
                      <a:pt x="23402" y="2247"/>
                      <a:pt x="10285" y="6002"/>
                      <a:pt x="5200" y="8949"/>
                    </a:cubicBezTo>
                    <a:cubicBezTo>
                      <a:pt x="115" y="11896"/>
                      <a:pt x="867" y="17039"/>
                      <a:pt x="0" y="18657"/>
                    </a:cubicBezTo>
                  </a:path>
                </a:pathLst>
              </a:custGeom>
              <a:noFill/>
              <a:ln w="19050" cap="flat" cmpd="sng">
                <a:solidFill>
                  <a:srgbClr val="CC0000"/>
                </a:solidFill>
                <a:prstDash val="solid"/>
                <a:round/>
                <a:headEnd type="none" w="med" len="med"/>
                <a:tailEnd type="none" w="med" len="med"/>
              </a:ln>
            </p:spPr>
          </p:sp>
          <p:sp>
            <p:nvSpPr>
              <p:cNvPr id="160" name="Google Shape;160;p19"/>
              <p:cNvSpPr/>
              <p:nvPr/>
            </p:nvSpPr>
            <p:spPr>
              <a:xfrm>
                <a:off x="6838500" y="3050900"/>
                <a:ext cx="780250" cy="1118075"/>
              </a:xfrm>
              <a:custGeom>
                <a:avLst/>
                <a:gdLst/>
                <a:ahLst/>
                <a:cxnLst/>
                <a:rect l="l" t="t" r="r" b="b"/>
                <a:pathLst>
                  <a:path w="31210" h="44723" extrusionOk="0">
                    <a:moveTo>
                      <a:pt x="0" y="0"/>
                    </a:moveTo>
                    <a:cubicBezTo>
                      <a:pt x="462" y="2080"/>
                      <a:pt x="-1214" y="11151"/>
                      <a:pt x="2773" y="12480"/>
                    </a:cubicBezTo>
                    <a:cubicBezTo>
                      <a:pt x="6760" y="13809"/>
                      <a:pt x="19184" y="6933"/>
                      <a:pt x="23922" y="7973"/>
                    </a:cubicBezTo>
                    <a:cubicBezTo>
                      <a:pt x="28660" y="9013"/>
                      <a:pt x="31375" y="14792"/>
                      <a:pt x="31202" y="18721"/>
                    </a:cubicBezTo>
                    <a:cubicBezTo>
                      <a:pt x="31029" y="22650"/>
                      <a:pt x="23980" y="27215"/>
                      <a:pt x="22882" y="31549"/>
                    </a:cubicBezTo>
                    <a:cubicBezTo>
                      <a:pt x="21784" y="35883"/>
                      <a:pt x="24326" y="42527"/>
                      <a:pt x="24615" y="44723"/>
                    </a:cubicBezTo>
                  </a:path>
                </a:pathLst>
              </a:custGeom>
              <a:noFill/>
              <a:ln w="19050" cap="flat" cmpd="sng">
                <a:solidFill>
                  <a:srgbClr val="CC0000"/>
                </a:solidFill>
                <a:prstDash val="solid"/>
                <a:round/>
                <a:headEnd type="none" w="med" len="med"/>
                <a:tailEnd type="none" w="med" len="med"/>
              </a:ln>
            </p:spPr>
          </p:sp>
          <p:pic>
            <p:nvPicPr>
              <p:cNvPr id="161" name="Google Shape;161;p19"/>
              <p:cNvPicPr preferRelativeResize="0"/>
              <p:nvPr/>
            </p:nvPicPr>
            <p:blipFill>
              <a:blip r:embed="rId9">
                <a:alphaModFix/>
              </a:blip>
              <a:stretch>
                <a:fillRect/>
              </a:stretch>
            </p:blipFill>
            <p:spPr>
              <a:xfrm rot="5400000">
                <a:off x="7628837" y="3944337"/>
                <a:ext cx="257675" cy="189800"/>
              </a:xfrm>
              <a:prstGeom prst="rect">
                <a:avLst/>
              </a:prstGeom>
              <a:noFill/>
              <a:ln>
                <a:noFill/>
              </a:ln>
            </p:spPr>
          </p:pic>
          <p:pic>
            <p:nvPicPr>
              <p:cNvPr id="162" name="Google Shape;162;p19"/>
              <p:cNvPicPr preferRelativeResize="0"/>
              <p:nvPr/>
            </p:nvPicPr>
            <p:blipFill>
              <a:blip r:embed="rId9">
                <a:alphaModFix/>
              </a:blip>
              <a:stretch>
                <a:fillRect/>
              </a:stretch>
            </p:blipFill>
            <p:spPr>
              <a:xfrm rot="5400000">
                <a:off x="6570737" y="3944337"/>
                <a:ext cx="257675" cy="189800"/>
              </a:xfrm>
              <a:prstGeom prst="rect">
                <a:avLst/>
              </a:prstGeom>
              <a:noFill/>
              <a:ln>
                <a:noFill/>
              </a:ln>
            </p:spPr>
          </p:pic>
          <p:pic>
            <p:nvPicPr>
              <p:cNvPr id="163" name="Google Shape;163;p19"/>
              <p:cNvPicPr preferRelativeResize="0"/>
              <p:nvPr/>
            </p:nvPicPr>
            <p:blipFill>
              <a:blip r:embed="rId9">
                <a:alphaModFix/>
              </a:blip>
              <a:stretch>
                <a:fillRect/>
              </a:stretch>
            </p:blipFill>
            <p:spPr>
              <a:xfrm rot="-5400000" flipH="1">
                <a:off x="8025112" y="3944337"/>
                <a:ext cx="257675" cy="189800"/>
              </a:xfrm>
              <a:prstGeom prst="rect">
                <a:avLst/>
              </a:prstGeom>
              <a:noFill/>
              <a:ln>
                <a:noFill/>
              </a:ln>
            </p:spPr>
          </p:pic>
          <p:pic>
            <p:nvPicPr>
              <p:cNvPr id="164" name="Google Shape;164;p19"/>
              <p:cNvPicPr preferRelativeResize="0"/>
              <p:nvPr/>
            </p:nvPicPr>
            <p:blipFill>
              <a:blip r:embed="rId9">
                <a:alphaModFix/>
              </a:blip>
              <a:stretch>
                <a:fillRect/>
              </a:stretch>
            </p:blipFill>
            <p:spPr>
              <a:xfrm rot="-5400000" flipH="1">
                <a:off x="7007663" y="3944337"/>
                <a:ext cx="257675" cy="189800"/>
              </a:xfrm>
              <a:prstGeom prst="rect">
                <a:avLst/>
              </a:prstGeom>
              <a:noFill/>
              <a:ln>
                <a:noFill/>
              </a:ln>
            </p:spPr>
          </p:pic>
        </p:grpSp>
        <p:sp>
          <p:nvSpPr>
            <p:cNvPr id="165" name="Google Shape;165;p19"/>
            <p:cNvSpPr txBox="1"/>
            <p:nvPr/>
          </p:nvSpPr>
          <p:spPr>
            <a:xfrm>
              <a:off x="6860900" y="2961788"/>
              <a:ext cx="1144200" cy="3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a:latin typeface="Roboto Condensed"/>
                  <a:ea typeface="Roboto Condensed"/>
                  <a:cs typeface="Roboto Condensed"/>
                  <a:sym typeface="Roboto Condensed"/>
                </a:rPr>
                <a:t>commutateur (switch)</a:t>
              </a:r>
              <a:endParaRPr sz="800">
                <a:latin typeface="Roboto Condensed"/>
                <a:ea typeface="Roboto Condensed"/>
                <a:cs typeface="Roboto Condensed"/>
                <a:sym typeface="Roboto Condensed"/>
              </a:endParaRPr>
            </a:p>
          </p:txBody>
        </p:sp>
        <p:sp>
          <p:nvSpPr>
            <p:cNvPr id="166" name="Google Shape;166;p19"/>
            <p:cNvSpPr txBox="1"/>
            <p:nvPr/>
          </p:nvSpPr>
          <p:spPr>
            <a:xfrm>
              <a:off x="7953075" y="1777150"/>
              <a:ext cx="558300" cy="2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a:latin typeface="Roboto Condensed"/>
                  <a:ea typeface="Roboto Condensed"/>
                  <a:cs typeface="Roboto Condensed"/>
                  <a:sym typeface="Roboto Condensed"/>
                </a:rPr>
                <a:t>Poste 3</a:t>
              </a:r>
              <a:endParaRPr sz="800">
                <a:latin typeface="Roboto Condensed"/>
                <a:ea typeface="Roboto Condensed"/>
                <a:cs typeface="Roboto Condensed"/>
                <a:sym typeface="Roboto Condensed"/>
              </a:endParaRPr>
            </a:p>
          </p:txBody>
        </p:sp>
        <p:sp>
          <p:nvSpPr>
            <p:cNvPr id="167" name="Google Shape;167;p19"/>
            <p:cNvSpPr txBox="1"/>
            <p:nvPr/>
          </p:nvSpPr>
          <p:spPr>
            <a:xfrm>
              <a:off x="7110800" y="2087612"/>
              <a:ext cx="558300" cy="2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a:latin typeface="Roboto Condensed"/>
                  <a:ea typeface="Roboto Condensed"/>
                  <a:cs typeface="Roboto Condensed"/>
                  <a:sym typeface="Roboto Condensed"/>
                </a:rPr>
                <a:t>Poste 2</a:t>
              </a:r>
              <a:endParaRPr sz="800">
                <a:latin typeface="Roboto Condensed"/>
                <a:ea typeface="Roboto Condensed"/>
                <a:cs typeface="Roboto Condensed"/>
                <a:sym typeface="Roboto Condensed"/>
              </a:endParaRPr>
            </a:p>
          </p:txBody>
        </p:sp>
        <p:sp>
          <p:nvSpPr>
            <p:cNvPr id="168" name="Google Shape;168;p19"/>
            <p:cNvSpPr txBox="1"/>
            <p:nvPr/>
          </p:nvSpPr>
          <p:spPr>
            <a:xfrm>
              <a:off x="6302600" y="1945550"/>
              <a:ext cx="558300" cy="2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a:latin typeface="Roboto Condensed"/>
                  <a:ea typeface="Roboto Condensed"/>
                  <a:cs typeface="Roboto Condensed"/>
                  <a:sym typeface="Roboto Condensed"/>
                </a:rPr>
                <a:t>Poste 1</a:t>
              </a:r>
              <a:endParaRPr sz="800">
                <a:latin typeface="Roboto Condensed"/>
                <a:ea typeface="Roboto Condensed"/>
                <a:cs typeface="Roboto Condensed"/>
                <a:sym typeface="Roboto Condensed"/>
              </a:endParaRPr>
            </a:p>
          </p:txBody>
        </p:sp>
        <p:sp>
          <p:nvSpPr>
            <p:cNvPr id="169" name="Google Shape;169;p19"/>
            <p:cNvSpPr txBox="1"/>
            <p:nvPr/>
          </p:nvSpPr>
          <p:spPr>
            <a:xfrm>
              <a:off x="8052100" y="3458725"/>
              <a:ext cx="745500" cy="2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800">
                  <a:latin typeface="Roboto Condensed"/>
                  <a:ea typeface="Roboto Condensed"/>
                  <a:cs typeface="Roboto Condensed"/>
                  <a:sym typeface="Roboto Condensed"/>
                </a:rPr>
                <a:t>Imprimante</a:t>
              </a:r>
              <a:endParaRPr sz="800">
                <a:latin typeface="Roboto Condensed"/>
                <a:ea typeface="Roboto Condensed"/>
                <a:cs typeface="Roboto Condensed"/>
                <a:sym typeface="Roboto Condensed"/>
              </a:endParaRPr>
            </a:p>
          </p:txBody>
        </p:sp>
        <p:sp>
          <p:nvSpPr>
            <p:cNvPr id="170" name="Google Shape;170;p19"/>
            <p:cNvSpPr txBox="1"/>
            <p:nvPr/>
          </p:nvSpPr>
          <p:spPr>
            <a:xfrm>
              <a:off x="6940700" y="4582875"/>
              <a:ext cx="984600" cy="2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800">
                  <a:latin typeface="Roboto Condensed"/>
                  <a:ea typeface="Roboto Condensed"/>
                  <a:cs typeface="Roboto Condensed"/>
                  <a:sym typeface="Roboto Condensed"/>
                </a:rPr>
                <a:t>Point d’accès WiFi</a:t>
              </a:r>
              <a:endParaRPr sz="800">
                <a:latin typeface="Roboto Condensed"/>
                <a:ea typeface="Roboto Condensed"/>
                <a:cs typeface="Roboto Condensed"/>
                <a:sym typeface="Roboto Condensed"/>
              </a:endParaRPr>
            </a:p>
          </p:txBody>
        </p:sp>
        <p:sp>
          <p:nvSpPr>
            <p:cNvPr id="171" name="Google Shape;171;p19"/>
            <p:cNvSpPr txBox="1"/>
            <p:nvPr/>
          </p:nvSpPr>
          <p:spPr>
            <a:xfrm>
              <a:off x="5937100" y="3832875"/>
              <a:ext cx="675900" cy="2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800">
                  <a:latin typeface="Roboto Condensed"/>
                  <a:ea typeface="Roboto Condensed"/>
                  <a:cs typeface="Roboto Condensed"/>
                  <a:sym typeface="Roboto Condensed"/>
                </a:rPr>
                <a:t>Tablette 1</a:t>
              </a:r>
              <a:endParaRPr sz="800">
                <a:latin typeface="Roboto Condensed"/>
                <a:ea typeface="Roboto Condensed"/>
                <a:cs typeface="Roboto Condensed"/>
                <a:sym typeface="Roboto Condensed"/>
              </a:endParaRPr>
            </a:p>
          </p:txBody>
        </p:sp>
        <p:sp>
          <p:nvSpPr>
            <p:cNvPr id="172" name="Google Shape;172;p19"/>
            <p:cNvSpPr txBox="1"/>
            <p:nvPr/>
          </p:nvSpPr>
          <p:spPr>
            <a:xfrm>
              <a:off x="8126325" y="3832875"/>
              <a:ext cx="745500" cy="2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800">
                  <a:latin typeface="Roboto Condensed"/>
                  <a:ea typeface="Roboto Condensed"/>
                  <a:cs typeface="Roboto Condensed"/>
                  <a:sym typeface="Roboto Condensed"/>
                </a:rPr>
                <a:t>Tablette 2</a:t>
              </a:r>
              <a:endParaRPr sz="800">
                <a:latin typeface="Roboto Condensed"/>
                <a:ea typeface="Roboto Condensed"/>
                <a:cs typeface="Roboto Condensed"/>
                <a:sym typeface="Roboto Condensed"/>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76"/>
        <p:cNvGrpSpPr/>
        <p:nvPr/>
      </p:nvGrpSpPr>
      <p:grpSpPr>
        <a:xfrm>
          <a:off x="0" y="0"/>
          <a:ext cx="0" cy="0"/>
          <a:chOff x="0" y="0"/>
          <a:chExt cx="0" cy="0"/>
        </a:xfrm>
      </p:grpSpPr>
      <p:graphicFrame>
        <p:nvGraphicFramePr>
          <p:cNvPr id="177" name="Google Shape;177;p20"/>
          <p:cNvGraphicFramePr/>
          <p:nvPr/>
        </p:nvGraphicFramePr>
        <p:xfrm>
          <a:off x="100500" y="106375"/>
          <a:ext cx="8955975" cy="727320"/>
        </p:xfrm>
        <a:graphic>
          <a:graphicData uri="http://schemas.openxmlformats.org/drawingml/2006/table">
            <a:tbl>
              <a:tblPr>
                <a:noFill/>
                <a:tableStyleId>{67B6C134-F9D6-4D13-8D0D-9975055580A5}</a:tableStyleId>
              </a:tblPr>
              <a:tblGrid>
                <a:gridCol w="1337025"/>
                <a:gridCol w="6342200"/>
                <a:gridCol w="1276750"/>
              </a:tblGrid>
              <a:tr h="249650">
                <a:tc rowSpan="2">
                  <a:txBody>
                    <a:bodyPr/>
                    <a:lstStyle/>
                    <a:p>
                      <a:pPr marL="0" lvl="0" indent="0" algn="ctr" rtl="0">
                        <a:spcBef>
                          <a:spcPts val="0"/>
                        </a:spcBef>
                        <a:spcAft>
                          <a:spcPts val="0"/>
                        </a:spcAft>
                        <a:buNone/>
                      </a:pPr>
                      <a:r>
                        <a:rPr lang="fr" sz="1500" b="1">
                          <a:latin typeface="Roboto Condensed"/>
                          <a:ea typeface="Roboto Condensed"/>
                          <a:cs typeface="Roboto Condensed"/>
                          <a:sym typeface="Roboto Condensed"/>
                        </a:rPr>
                        <a:t>Séquence S23</a:t>
                      </a:r>
                      <a:endParaRPr sz="1500" b="1">
                        <a:latin typeface="Roboto Condensed"/>
                        <a:ea typeface="Roboto Condensed"/>
                        <a:cs typeface="Roboto Condensed"/>
                        <a:sym typeface="Roboto Condensed"/>
                      </a:endParaRPr>
                    </a:p>
                    <a:p>
                      <a:pPr marL="0" lvl="0" indent="0" algn="ctr" rtl="0">
                        <a:spcBef>
                          <a:spcPts val="0"/>
                        </a:spcBef>
                        <a:spcAft>
                          <a:spcPts val="0"/>
                        </a:spcAft>
                        <a:buNone/>
                      </a:pPr>
                      <a:r>
                        <a:rPr lang="fr" sz="1300" i="1">
                          <a:latin typeface="Roboto Condensed"/>
                          <a:ea typeface="Roboto Condensed"/>
                          <a:cs typeface="Roboto Condensed"/>
                          <a:sym typeface="Roboto Condensed"/>
                        </a:rPr>
                        <a:t>Les réseaux informatiques</a:t>
                      </a:r>
                      <a:endParaRPr sz="1300" i="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fr" sz="1800" b="1">
                          <a:latin typeface="Roboto Condensed"/>
                          <a:ea typeface="Roboto Condensed"/>
                          <a:cs typeface="Roboto Condensed"/>
                          <a:sym typeface="Roboto Condensed"/>
                        </a:rPr>
                        <a:t>Activité N°2</a:t>
                      </a:r>
                      <a:endParaRPr sz="1800" b="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rowSpan="2">
                  <a:txBody>
                    <a:bodyPr/>
                    <a:lstStyle/>
                    <a:p>
                      <a:pPr marL="0" lvl="0" indent="0" algn="ctr" rtl="0">
                        <a:spcBef>
                          <a:spcPts val="0"/>
                        </a:spcBef>
                        <a:spcAft>
                          <a:spcPts val="0"/>
                        </a:spcAft>
                        <a:buNone/>
                      </a:pPr>
                      <a:r>
                        <a:rPr lang="fr" sz="2000" b="1">
                          <a:latin typeface="Roboto Condensed"/>
                          <a:ea typeface="Roboto Condensed"/>
                          <a:cs typeface="Roboto Condensed"/>
                          <a:sym typeface="Roboto Condensed"/>
                        </a:rPr>
                        <a:t>Cycle 4</a:t>
                      </a:r>
                      <a:endParaRPr sz="2000" b="1">
                        <a:latin typeface="Roboto Condensed"/>
                        <a:ea typeface="Roboto Condensed"/>
                        <a:cs typeface="Roboto Condensed"/>
                        <a:sym typeface="Roboto Condensed"/>
                      </a:endParaRPr>
                    </a:p>
                    <a:p>
                      <a:pPr marL="0" lvl="0" indent="0" algn="ctr" rtl="0">
                        <a:spcBef>
                          <a:spcPts val="0"/>
                        </a:spcBef>
                        <a:spcAft>
                          <a:spcPts val="0"/>
                        </a:spcAft>
                        <a:buNone/>
                      </a:pPr>
                      <a:r>
                        <a:rPr lang="fr" sz="2000" b="1">
                          <a:latin typeface="Roboto Condensed"/>
                          <a:ea typeface="Roboto Condensed"/>
                          <a:cs typeface="Roboto Condensed"/>
                          <a:sym typeface="Roboto Condensed"/>
                        </a:rPr>
                        <a:t>3ème</a:t>
                      </a:r>
                      <a:endParaRPr sz="2000" b="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r>
              <a:tr h="381000">
                <a:tc vMerge="1">
                  <a:txBody>
                    <a:bodyPr/>
                    <a:lstStyle/>
                    <a:p>
                      <a:endParaRPr lang="fr-FR"/>
                    </a:p>
                  </a:txBody>
                  <a:tcPr/>
                </a:tc>
                <a:tc>
                  <a:txBody>
                    <a:bodyPr/>
                    <a:lstStyle/>
                    <a:p>
                      <a:pPr marL="0" lvl="0" indent="0" algn="ctr" rtl="0">
                        <a:spcBef>
                          <a:spcPts val="0"/>
                        </a:spcBef>
                        <a:spcAft>
                          <a:spcPts val="0"/>
                        </a:spcAft>
                        <a:buNone/>
                      </a:pPr>
                      <a:r>
                        <a:rPr lang="fr" sz="1500">
                          <a:latin typeface="Roboto Condensed"/>
                          <a:ea typeface="Roboto Condensed"/>
                          <a:cs typeface="Roboto Condensed"/>
                          <a:sym typeface="Roboto Condensed"/>
                        </a:rPr>
                        <a:t>Comment échanger des informations entre plusieurs réseaux ?</a:t>
                      </a:r>
                      <a:endParaRPr sz="1500">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vMerge="1">
                  <a:txBody>
                    <a:bodyPr/>
                    <a:lstStyle/>
                    <a:p>
                      <a:endParaRPr lang="fr-FR"/>
                    </a:p>
                  </a:txBody>
                  <a:tcPr/>
                </a:tc>
              </a:tr>
            </a:tbl>
          </a:graphicData>
        </a:graphic>
      </p:graphicFrame>
      <p:pic>
        <p:nvPicPr>
          <p:cNvPr id="178" name="Google Shape;178;p20"/>
          <p:cNvPicPr preferRelativeResize="0"/>
          <p:nvPr/>
        </p:nvPicPr>
        <p:blipFill>
          <a:blip r:embed="rId3">
            <a:alphaModFix amt="13000"/>
          </a:blip>
          <a:stretch>
            <a:fillRect/>
          </a:stretch>
        </p:blipFill>
        <p:spPr>
          <a:xfrm>
            <a:off x="100500" y="1005400"/>
            <a:ext cx="8955974" cy="4012975"/>
          </a:xfrm>
          <a:prstGeom prst="rect">
            <a:avLst/>
          </a:prstGeom>
          <a:noFill/>
          <a:ln w="9525" cap="flat" cmpd="sng">
            <a:solidFill>
              <a:schemeClr val="dk2"/>
            </a:solidFill>
            <a:prstDash val="solid"/>
            <a:round/>
            <a:headEnd type="none" w="sm" len="sm"/>
            <a:tailEnd type="none" w="sm" len="sm"/>
          </a:ln>
        </p:spPr>
      </p:pic>
      <p:sp>
        <p:nvSpPr>
          <p:cNvPr id="179" name="Google Shape;179;p20"/>
          <p:cNvSpPr txBox="1"/>
          <p:nvPr/>
        </p:nvSpPr>
        <p:spPr>
          <a:xfrm>
            <a:off x="247050" y="1546550"/>
            <a:ext cx="5564400" cy="511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fr" sz="1100" b="1" u="sng">
                <a:latin typeface="Roboto Condensed"/>
                <a:ea typeface="Roboto Condensed"/>
                <a:cs typeface="Roboto Condensed"/>
                <a:sym typeface="Roboto Condensed"/>
              </a:rPr>
              <a:t>Problème</a:t>
            </a:r>
            <a:r>
              <a:rPr lang="fr" sz="1100" b="1">
                <a:latin typeface="Roboto Condensed"/>
                <a:ea typeface="Roboto Condensed"/>
                <a:cs typeface="Roboto Condensed"/>
                <a:sym typeface="Roboto Condensed"/>
              </a:rPr>
              <a:t>: Nous voulons connecter 2 réseaux locaux distants pour pouvoir échanger des fichiers.</a:t>
            </a:r>
            <a:endParaRPr sz="1100" b="1">
              <a:latin typeface="Roboto Condensed"/>
              <a:ea typeface="Roboto Condensed"/>
              <a:cs typeface="Roboto Condensed"/>
              <a:sym typeface="Roboto Condensed"/>
            </a:endParaRPr>
          </a:p>
        </p:txBody>
      </p:sp>
      <p:sp>
        <p:nvSpPr>
          <p:cNvPr id="180" name="Google Shape;180;p20"/>
          <p:cNvSpPr txBox="1"/>
          <p:nvPr/>
        </p:nvSpPr>
        <p:spPr>
          <a:xfrm>
            <a:off x="247050" y="1076550"/>
            <a:ext cx="5525400" cy="511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fr" sz="1100" i="1" u="sng">
                <a:solidFill>
                  <a:srgbClr val="434343"/>
                </a:solidFill>
                <a:latin typeface="Roboto Condensed"/>
                <a:ea typeface="Roboto Condensed"/>
                <a:cs typeface="Roboto Condensed"/>
                <a:sym typeface="Roboto Condensed"/>
              </a:rPr>
              <a:t>Objectif</a:t>
            </a:r>
            <a:r>
              <a:rPr lang="fr" sz="1100" i="1">
                <a:solidFill>
                  <a:srgbClr val="434343"/>
                </a:solidFill>
                <a:latin typeface="Roboto Condensed"/>
                <a:ea typeface="Roboto Condensed"/>
                <a:cs typeface="Roboto Condensed"/>
                <a:sym typeface="Roboto Condensed"/>
              </a:rPr>
              <a:t>: Concevoir et paramétrer deux réseaux locaux (et plus) et leur interconnexion afin de les faire communiquer entre eux</a:t>
            </a:r>
            <a:r>
              <a:rPr lang="fr" sz="1100" i="1">
                <a:solidFill>
                  <a:srgbClr val="1C4587"/>
                </a:solidFill>
                <a:latin typeface="Roboto Condensed"/>
                <a:ea typeface="Roboto Condensed"/>
                <a:cs typeface="Roboto Condensed"/>
                <a:sym typeface="Roboto Condensed"/>
              </a:rPr>
              <a:t>.</a:t>
            </a:r>
            <a:endParaRPr sz="1100" i="1">
              <a:solidFill>
                <a:srgbClr val="1C4587"/>
              </a:solidFill>
              <a:latin typeface="Roboto Condensed"/>
              <a:ea typeface="Roboto Condensed"/>
              <a:cs typeface="Roboto Condensed"/>
              <a:sym typeface="Roboto Condensed"/>
            </a:endParaRPr>
          </a:p>
        </p:txBody>
      </p:sp>
      <p:cxnSp>
        <p:nvCxnSpPr>
          <p:cNvPr id="181" name="Google Shape;181;p20"/>
          <p:cNvCxnSpPr/>
          <p:nvPr/>
        </p:nvCxnSpPr>
        <p:spPr>
          <a:xfrm>
            <a:off x="320700" y="1586125"/>
            <a:ext cx="5417100" cy="0"/>
          </a:xfrm>
          <a:prstGeom prst="straightConnector1">
            <a:avLst/>
          </a:prstGeom>
          <a:noFill/>
          <a:ln w="9525" cap="flat" cmpd="sng">
            <a:solidFill>
              <a:schemeClr val="dk2"/>
            </a:solidFill>
            <a:prstDash val="solid"/>
            <a:round/>
            <a:headEnd type="none" w="med" len="med"/>
            <a:tailEnd type="none" w="med" len="med"/>
          </a:ln>
        </p:spPr>
      </p:cxnSp>
      <p:sp>
        <p:nvSpPr>
          <p:cNvPr id="182" name="Google Shape;182;p20"/>
          <p:cNvSpPr/>
          <p:nvPr/>
        </p:nvSpPr>
        <p:spPr>
          <a:xfrm>
            <a:off x="5860250" y="1148438"/>
            <a:ext cx="3059400" cy="3726900"/>
          </a:xfrm>
          <a:prstGeom prst="roundRect">
            <a:avLst>
              <a:gd name="adj" fmla="val 6225"/>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 name="Google Shape;183;p20"/>
          <p:cNvGrpSpPr/>
          <p:nvPr/>
        </p:nvGrpSpPr>
        <p:grpSpPr>
          <a:xfrm>
            <a:off x="7469496" y="3122726"/>
            <a:ext cx="1361900" cy="1701425"/>
            <a:chOff x="7469496" y="3122726"/>
            <a:chExt cx="1361900" cy="1701425"/>
          </a:xfrm>
        </p:grpSpPr>
        <p:grpSp>
          <p:nvGrpSpPr>
            <p:cNvPr id="184" name="Google Shape;184;p20"/>
            <p:cNvGrpSpPr/>
            <p:nvPr/>
          </p:nvGrpSpPr>
          <p:grpSpPr>
            <a:xfrm>
              <a:off x="7469496" y="3122726"/>
              <a:ext cx="1361900" cy="1701425"/>
              <a:chOff x="7469496" y="3122726"/>
              <a:chExt cx="1361900" cy="1701425"/>
            </a:xfrm>
          </p:grpSpPr>
          <p:sp>
            <p:nvSpPr>
              <p:cNvPr id="185" name="Google Shape;185;p20"/>
              <p:cNvSpPr/>
              <p:nvPr/>
            </p:nvSpPr>
            <p:spPr>
              <a:xfrm>
                <a:off x="7469496" y="3122726"/>
                <a:ext cx="1361900" cy="1701425"/>
              </a:xfrm>
              <a:custGeom>
                <a:avLst/>
                <a:gdLst/>
                <a:ahLst/>
                <a:cxnLst/>
                <a:rect l="l" t="t" r="r" b="b"/>
                <a:pathLst>
                  <a:path w="54476" h="68057" extrusionOk="0">
                    <a:moveTo>
                      <a:pt x="11510" y="9954"/>
                    </a:moveTo>
                    <a:cubicBezTo>
                      <a:pt x="7928" y="12959"/>
                      <a:pt x="1918" y="13190"/>
                      <a:pt x="416" y="18275"/>
                    </a:cubicBezTo>
                    <a:cubicBezTo>
                      <a:pt x="-1086" y="23360"/>
                      <a:pt x="1918" y="32663"/>
                      <a:pt x="2496" y="40463"/>
                    </a:cubicBezTo>
                    <a:cubicBezTo>
                      <a:pt x="3074" y="48264"/>
                      <a:pt x="-4091" y="61380"/>
                      <a:pt x="3883" y="65078"/>
                    </a:cubicBezTo>
                    <a:cubicBezTo>
                      <a:pt x="11857" y="68776"/>
                      <a:pt x="42424" y="70105"/>
                      <a:pt x="50340" y="62651"/>
                    </a:cubicBezTo>
                    <a:cubicBezTo>
                      <a:pt x="58256" y="55197"/>
                      <a:pt x="52594" y="30062"/>
                      <a:pt x="51380" y="20355"/>
                    </a:cubicBezTo>
                    <a:cubicBezTo>
                      <a:pt x="50167" y="10648"/>
                      <a:pt x="47971" y="7758"/>
                      <a:pt x="43059" y="4407"/>
                    </a:cubicBezTo>
                    <a:cubicBezTo>
                      <a:pt x="38148" y="1056"/>
                      <a:pt x="27169" y="-677"/>
                      <a:pt x="21911" y="247"/>
                    </a:cubicBezTo>
                    <a:cubicBezTo>
                      <a:pt x="16653" y="1172"/>
                      <a:pt x="15093" y="6949"/>
                      <a:pt x="11510" y="9954"/>
                    </a:cubicBezTo>
                    <a:close/>
                  </a:path>
                </a:pathLst>
              </a:custGeom>
              <a:solidFill>
                <a:srgbClr val="F3F3F3"/>
              </a:solidFill>
              <a:ln w="9525" cap="flat" cmpd="sng">
                <a:solidFill>
                  <a:schemeClr val="dk2"/>
                </a:solidFill>
                <a:prstDash val="solid"/>
                <a:round/>
                <a:headEnd type="none" w="med" len="med"/>
                <a:tailEnd type="none" w="med" len="med"/>
              </a:ln>
            </p:spPr>
          </p:sp>
          <p:grpSp>
            <p:nvGrpSpPr>
              <p:cNvPr id="186" name="Google Shape;186;p20"/>
              <p:cNvGrpSpPr/>
              <p:nvPr/>
            </p:nvGrpSpPr>
            <p:grpSpPr>
              <a:xfrm>
                <a:off x="7587932" y="3157412"/>
                <a:ext cx="1125028" cy="1484555"/>
                <a:chOff x="5999740" y="1243775"/>
                <a:chExt cx="2815385" cy="3241387"/>
              </a:xfrm>
            </p:grpSpPr>
            <p:pic>
              <p:nvPicPr>
                <p:cNvPr id="187" name="Google Shape;187;p20"/>
                <p:cNvPicPr preferRelativeResize="0"/>
                <p:nvPr/>
              </p:nvPicPr>
              <p:blipFill>
                <a:blip r:embed="rId4">
                  <a:alphaModFix/>
                </a:blip>
                <a:stretch>
                  <a:fillRect/>
                </a:stretch>
              </p:blipFill>
              <p:spPr>
                <a:xfrm>
                  <a:off x="6206075" y="1811475"/>
                  <a:ext cx="912924" cy="684700"/>
                </a:xfrm>
                <a:prstGeom prst="rect">
                  <a:avLst/>
                </a:prstGeom>
                <a:noFill/>
                <a:ln>
                  <a:noFill/>
                </a:ln>
              </p:spPr>
            </p:pic>
            <p:pic>
              <p:nvPicPr>
                <p:cNvPr id="188" name="Google Shape;188;p20"/>
                <p:cNvPicPr preferRelativeResize="0"/>
                <p:nvPr/>
              </p:nvPicPr>
              <p:blipFill>
                <a:blip r:embed="rId4">
                  <a:alphaModFix/>
                </a:blip>
                <a:stretch>
                  <a:fillRect/>
                </a:stretch>
              </p:blipFill>
              <p:spPr>
                <a:xfrm>
                  <a:off x="6989275" y="1243775"/>
                  <a:ext cx="912924" cy="684700"/>
                </a:xfrm>
                <a:prstGeom prst="rect">
                  <a:avLst/>
                </a:prstGeom>
                <a:noFill/>
                <a:ln>
                  <a:noFill/>
                </a:ln>
              </p:spPr>
            </p:pic>
            <p:pic>
              <p:nvPicPr>
                <p:cNvPr id="189" name="Google Shape;189;p20"/>
                <p:cNvPicPr preferRelativeResize="0"/>
                <p:nvPr/>
              </p:nvPicPr>
              <p:blipFill>
                <a:blip r:embed="rId5">
                  <a:alphaModFix/>
                </a:blip>
                <a:stretch>
                  <a:fillRect/>
                </a:stretch>
              </p:blipFill>
              <p:spPr>
                <a:xfrm>
                  <a:off x="6574025" y="2695027"/>
                  <a:ext cx="1163275" cy="581650"/>
                </a:xfrm>
                <a:prstGeom prst="rect">
                  <a:avLst/>
                </a:prstGeom>
                <a:noFill/>
                <a:ln>
                  <a:noFill/>
                </a:ln>
              </p:spPr>
            </p:pic>
            <p:pic>
              <p:nvPicPr>
                <p:cNvPr id="190" name="Google Shape;190;p20"/>
                <p:cNvPicPr preferRelativeResize="0"/>
                <p:nvPr/>
              </p:nvPicPr>
              <p:blipFill>
                <a:blip r:embed="rId6">
                  <a:alphaModFix/>
                </a:blip>
                <a:stretch>
                  <a:fillRect/>
                </a:stretch>
              </p:blipFill>
              <p:spPr>
                <a:xfrm>
                  <a:off x="7158600" y="3910389"/>
                  <a:ext cx="574274" cy="425927"/>
                </a:xfrm>
                <a:prstGeom prst="rect">
                  <a:avLst/>
                </a:prstGeom>
                <a:noFill/>
                <a:ln>
                  <a:noFill/>
                </a:ln>
              </p:spPr>
            </p:pic>
            <p:pic>
              <p:nvPicPr>
                <p:cNvPr id="191" name="Google Shape;191;p20"/>
                <p:cNvPicPr preferRelativeResize="0"/>
                <p:nvPr/>
              </p:nvPicPr>
              <p:blipFill>
                <a:blip r:embed="rId7">
                  <a:alphaModFix/>
                </a:blip>
                <a:stretch>
                  <a:fillRect/>
                </a:stretch>
              </p:blipFill>
              <p:spPr>
                <a:xfrm flipH="1">
                  <a:off x="8207914" y="3761563"/>
                  <a:ext cx="574285" cy="723600"/>
                </a:xfrm>
                <a:prstGeom prst="rect">
                  <a:avLst/>
                </a:prstGeom>
                <a:noFill/>
                <a:ln>
                  <a:noFill/>
                </a:ln>
              </p:spPr>
            </p:pic>
            <p:pic>
              <p:nvPicPr>
                <p:cNvPr id="192" name="Google Shape;192;p20"/>
                <p:cNvPicPr preferRelativeResize="0"/>
                <p:nvPr/>
              </p:nvPicPr>
              <p:blipFill>
                <a:blip r:embed="rId4">
                  <a:alphaModFix/>
                </a:blip>
                <a:stretch>
                  <a:fillRect/>
                </a:stretch>
              </p:blipFill>
              <p:spPr>
                <a:xfrm>
                  <a:off x="7902200" y="1634525"/>
                  <a:ext cx="912924" cy="684700"/>
                </a:xfrm>
                <a:prstGeom prst="rect">
                  <a:avLst/>
                </a:prstGeom>
                <a:noFill/>
                <a:ln>
                  <a:noFill/>
                </a:ln>
              </p:spPr>
            </p:pic>
            <p:pic>
              <p:nvPicPr>
                <p:cNvPr id="193" name="Google Shape;193;p20"/>
                <p:cNvPicPr preferRelativeResize="0"/>
                <p:nvPr/>
              </p:nvPicPr>
              <p:blipFill>
                <a:blip r:embed="rId7">
                  <a:alphaModFix/>
                </a:blip>
                <a:stretch>
                  <a:fillRect/>
                </a:stretch>
              </p:blipFill>
              <p:spPr>
                <a:xfrm flipH="1">
                  <a:off x="5999740" y="3761563"/>
                  <a:ext cx="574286" cy="723600"/>
                </a:xfrm>
                <a:prstGeom prst="rect">
                  <a:avLst/>
                </a:prstGeom>
                <a:noFill/>
                <a:ln>
                  <a:noFill/>
                </a:ln>
              </p:spPr>
            </p:pic>
            <p:pic>
              <p:nvPicPr>
                <p:cNvPr id="194" name="Google Shape;194;p20"/>
                <p:cNvPicPr preferRelativeResize="0"/>
                <p:nvPr/>
              </p:nvPicPr>
              <p:blipFill>
                <a:blip r:embed="rId8">
                  <a:alphaModFix/>
                </a:blip>
                <a:stretch>
                  <a:fillRect/>
                </a:stretch>
              </p:blipFill>
              <p:spPr>
                <a:xfrm>
                  <a:off x="8059047" y="2634851"/>
                  <a:ext cx="756075" cy="630675"/>
                </a:xfrm>
                <a:prstGeom prst="rect">
                  <a:avLst/>
                </a:prstGeom>
                <a:noFill/>
                <a:ln>
                  <a:noFill/>
                </a:ln>
              </p:spPr>
            </p:pic>
            <p:sp>
              <p:nvSpPr>
                <p:cNvPr id="195" name="Google Shape;195;p20"/>
                <p:cNvSpPr/>
                <p:nvPr/>
              </p:nvSpPr>
              <p:spPr>
                <a:xfrm>
                  <a:off x="6074690" y="2097475"/>
                  <a:ext cx="547125" cy="910075"/>
                </a:xfrm>
                <a:custGeom>
                  <a:avLst/>
                  <a:gdLst/>
                  <a:ahLst/>
                  <a:cxnLst/>
                  <a:rect l="l" t="t" r="r" b="b"/>
                  <a:pathLst>
                    <a:path w="21885" h="36403" extrusionOk="0">
                      <a:moveTo>
                        <a:pt x="8710" y="0"/>
                      </a:moveTo>
                      <a:cubicBezTo>
                        <a:pt x="7439" y="1214"/>
                        <a:pt x="2239" y="4219"/>
                        <a:pt x="1083" y="7281"/>
                      </a:cubicBezTo>
                      <a:cubicBezTo>
                        <a:pt x="-72" y="10344"/>
                        <a:pt x="-881" y="14735"/>
                        <a:pt x="1777" y="18375"/>
                      </a:cubicBezTo>
                      <a:cubicBezTo>
                        <a:pt x="4435" y="22015"/>
                        <a:pt x="13680" y="26118"/>
                        <a:pt x="17031" y="29123"/>
                      </a:cubicBezTo>
                      <a:cubicBezTo>
                        <a:pt x="20382" y="32128"/>
                        <a:pt x="21076" y="35190"/>
                        <a:pt x="21885" y="36403"/>
                      </a:cubicBezTo>
                    </a:path>
                  </a:pathLst>
                </a:custGeom>
                <a:noFill/>
                <a:ln w="19050" cap="flat" cmpd="sng">
                  <a:solidFill>
                    <a:srgbClr val="CC0000"/>
                  </a:solidFill>
                  <a:prstDash val="solid"/>
                  <a:round/>
                  <a:headEnd type="none" w="med" len="med"/>
                  <a:tailEnd type="none" w="med" len="med"/>
                </a:ln>
              </p:spPr>
            </p:sp>
            <p:sp>
              <p:nvSpPr>
                <p:cNvPr id="196" name="Google Shape;196;p20"/>
                <p:cNvSpPr/>
                <p:nvPr/>
              </p:nvSpPr>
              <p:spPr>
                <a:xfrm>
                  <a:off x="6620481" y="1456100"/>
                  <a:ext cx="688300" cy="1551450"/>
                </a:xfrm>
                <a:custGeom>
                  <a:avLst/>
                  <a:gdLst/>
                  <a:ahLst/>
                  <a:cxnLst/>
                  <a:rect l="l" t="t" r="r" b="b"/>
                  <a:pathLst>
                    <a:path w="27532" h="62058" extrusionOk="0">
                      <a:moveTo>
                        <a:pt x="18428" y="0"/>
                      </a:moveTo>
                      <a:cubicBezTo>
                        <a:pt x="17041" y="1560"/>
                        <a:pt x="8779" y="4450"/>
                        <a:pt x="10108" y="9361"/>
                      </a:cubicBezTo>
                      <a:cubicBezTo>
                        <a:pt x="11437" y="14273"/>
                        <a:pt x="24091" y="24384"/>
                        <a:pt x="26402" y="29469"/>
                      </a:cubicBezTo>
                      <a:cubicBezTo>
                        <a:pt x="28713" y="34554"/>
                        <a:pt x="27269" y="37328"/>
                        <a:pt x="23975" y="39870"/>
                      </a:cubicBezTo>
                      <a:cubicBezTo>
                        <a:pt x="20682" y="42413"/>
                        <a:pt x="10628" y="42644"/>
                        <a:pt x="6641" y="44724"/>
                      </a:cubicBezTo>
                      <a:cubicBezTo>
                        <a:pt x="2654" y="46804"/>
                        <a:pt x="574" y="49462"/>
                        <a:pt x="54" y="52351"/>
                      </a:cubicBezTo>
                      <a:cubicBezTo>
                        <a:pt x="-466" y="55240"/>
                        <a:pt x="2943" y="60440"/>
                        <a:pt x="3521" y="62058"/>
                      </a:cubicBezTo>
                    </a:path>
                  </a:pathLst>
                </a:custGeom>
                <a:noFill/>
                <a:ln w="19050" cap="flat" cmpd="sng">
                  <a:solidFill>
                    <a:srgbClr val="CC0000"/>
                  </a:solidFill>
                  <a:prstDash val="solid"/>
                  <a:round/>
                  <a:headEnd type="none" w="med" len="med"/>
                  <a:tailEnd type="none" w="med" len="med"/>
                </a:ln>
              </p:spPr>
            </p:sp>
            <p:sp>
              <p:nvSpPr>
                <p:cNvPr id="197" name="Google Shape;197;p20"/>
                <p:cNvSpPr/>
                <p:nvPr/>
              </p:nvSpPr>
              <p:spPr>
                <a:xfrm>
                  <a:off x="6769150" y="1869336"/>
                  <a:ext cx="1222100" cy="1138225"/>
                </a:xfrm>
                <a:custGeom>
                  <a:avLst/>
                  <a:gdLst/>
                  <a:ahLst/>
                  <a:cxnLst/>
                  <a:rect l="l" t="t" r="r" b="b"/>
                  <a:pathLst>
                    <a:path w="48884" h="45529" extrusionOk="0">
                      <a:moveTo>
                        <a:pt x="48884" y="112"/>
                      </a:moveTo>
                      <a:cubicBezTo>
                        <a:pt x="47555" y="228"/>
                        <a:pt x="43164" y="-523"/>
                        <a:pt x="40910" y="806"/>
                      </a:cubicBezTo>
                      <a:cubicBezTo>
                        <a:pt x="38657" y="2135"/>
                        <a:pt x="35363" y="4908"/>
                        <a:pt x="35363" y="8086"/>
                      </a:cubicBezTo>
                      <a:cubicBezTo>
                        <a:pt x="35363" y="11264"/>
                        <a:pt x="45937" y="15771"/>
                        <a:pt x="40910" y="19874"/>
                      </a:cubicBezTo>
                      <a:cubicBezTo>
                        <a:pt x="35883" y="23977"/>
                        <a:pt x="12019" y="28426"/>
                        <a:pt x="5201" y="32702"/>
                      </a:cubicBezTo>
                      <a:cubicBezTo>
                        <a:pt x="-1617" y="36978"/>
                        <a:pt x="867" y="43391"/>
                        <a:pt x="0" y="45529"/>
                      </a:cubicBezTo>
                    </a:path>
                  </a:pathLst>
                </a:custGeom>
                <a:noFill/>
                <a:ln w="19050" cap="flat" cmpd="sng">
                  <a:solidFill>
                    <a:srgbClr val="CC0000"/>
                  </a:solidFill>
                  <a:prstDash val="solid"/>
                  <a:round/>
                  <a:headEnd type="none" w="med" len="med"/>
                  <a:tailEnd type="none" w="med" len="med"/>
                </a:ln>
              </p:spPr>
            </p:sp>
            <p:sp>
              <p:nvSpPr>
                <p:cNvPr id="198" name="Google Shape;198;p20"/>
                <p:cNvSpPr/>
                <p:nvPr/>
              </p:nvSpPr>
              <p:spPr>
                <a:xfrm>
                  <a:off x="6838500" y="2549793"/>
                  <a:ext cx="1369425" cy="466425"/>
                </a:xfrm>
                <a:custGeom>
                  <a:avLst/>
                  <a:gdLst/>
                  <a:ahLst/>
                  <a:cxnLst/>
                  <a:rect l="l" t="t" r="r" b="b"/>
                  <a:pathLst>
                    <a:path w="54777" h="18657" extrusionOk="0">
                      <a:moveTo>
                        <a:pt x="54777" y="11723"/>
                      </a:moveTo>
                      <a:cubicBezTo>
                        <a:pt x="53621" y="9990"/>
                        <a:pt x="51888" y="3113"/>
                        <a:pt x="47843" y="1322"/>
                      </a:cubicBezTo>
                      <a:cubicBezTo>
                        <a:pt x="43798" y="-469"/>
                        <a:pt x="37616" y="-295"/>
                        <a:pt x="30509" y="976"/>
                      </a:cubicBezTo>
                      <a:cubicBezTo>
                        <a:pt x="23402" y="2247"/>
                        <a:pt x="10285" y="6002"/>
                        <a:pt x="5200" y="8949"/>
                      </a:cubicBezTo>
                      <a:cubicBezTo>
                        <a:pt x="115" y="11896"/>
                        <a:pt x="867" y="17039"/>
                        <a:pt x="0" y="18657"/>
                      </a:cubicBezTo>
                    </a:path>
                  </a:pathLst>
                </a:custGeom>
                <a:noFill/>
                <a:ln w="19050" cap="flat" cmpd="sng">
                  <a:solidFill>
                    <a:srgbClr val="CC0000"/>
                  </a:solidFill>
                  <a:prstDash val="solid"/>
                  <a:round/>
                  <a:headEnd type="none" w="med" len="med"/>
                  <a:tailEnd type="none" w="med" len="med"/>
                </a:ln>
              </p:spPr>
            </p:sp>
            <p:sp>
              <p:nvSpPr>
                <p:cNvPr id="199" name="Google Shape;199;p20"/>
                <p:cNvSpPr/>
                <p:nvPr/>
              </p:nvSpPr>
              <p:spPr>
                <a:xfrm>
                  <a:off x="6838500" y="3050900"/>
                  <a:ext cx="780250" cy="1118075"/>
                </a:xfrm>
                <a:custGeom>
                  <a:avLst/>
                  <a:gdLst/>
                  <a:ahLst/>
                  <a:cxnLst/>
                  <a:rect l="l" t="t" r="r" b="b"/>
                  <a:pathLst>
                    <a:path w="31210" h="44723" extrusionOk="0">
                      <a:moveTo>
                        <a:pt x="0" y="0"/>
                      </a:moveTo>
                      <a:cubicBezTo>
                        <a:pt x="462" y="2080"/>
                        <a:pt x="-1214" y="11151"/>
                        <a:pt x="2773" y="12480"/>
                      </a:cubicBezTo>
                      <a:cubicBezTo>
                        <a:pt x="6760" y="13809"/>
                        <a:pt x="19184" y="6933"/>
                        <a:pt x="23922" y="7973"/>
                      </a:cubicBezTo>
                      <a:cubicBezTo>
                        <a:pt x="28660" y="9013"/>
                        <a:pt x="31375" y="14792"/>
                        <a:pt x="31202" y="18721"/>
                      </a:cubicBezTo>
                      <a:cubicBezTo>
                        <a:pt x="31029" y="22650"/>
                        <a:pt x="23980" y="27215"/>
                        <a:pt x="22882" y="31549"/>
                      </a:cubicBezTo>
                      <a:cubicBezTo>
                        <a:pt x="21784" y="35883"/>
                        <a:pt x="24326" y="42527"/>
                        <a:pt x="24615" y="44723"/>
                      </a:cubicBezTo>
                    </a:path>
                  </a:pathLst>
                </a:custGeom>
                <a:noFill/>
                <a:ln w="19050" cap="flat" cmpd="sng">
                  <a:solidFill>
                    <a:srgbClr val="CC0000"/>
                  </a:solidFill>
                  <a:prstDash val="solid"/>
                  <a:round/>
                  <a:headEnd type="none" w="med" len="med"/>
                  <a:tailEnd type="none" w="med" len="med"/>
                </a:ln>
              </p:spPr>
            </p:sp>
            <p:pic>
              <p:nvPicPr>
                <p:cNvPr id="200" name="Google Shape;200;p20"/>
                <p:cNvPicPr preferRelativeResize="0"/>
                <p:nvPr/>
              </p:nvPicPr>
              <p:blipFill>
                <a:blip r:embed="rId9">
                  <a:alphaModFix/>
                </a:blip>
                <a:stretch>
                  <a:fillRect/>
                </a:stretch>
              </p:blipFill>
              <p:spPr>
                <a:xfrm rot="5400000">
                  <a:off x="7628837" y="3944337"/>
                  <a:ext cx="257675" cy="189800"/>
                </a:xfrm>
                <a:prstGeom prst="rect">
                  <a:avLst/>
                </a:prstGeom>
                <a:noFill/>
                <a:ln>
                  <a:noFill/>
                </a:ln>
              </p:spPr>
            </p:pic>
            <p:pic>
              <p:nvPicPr>
                <p:cNvPr id="201" name="Google Shape;201;p20"/>
                <p:cNvPicPr preferRelativeResize="0"/>
                <p:nvPr/>
              </p:nvPicPr>
              <p:blipFill>
                <a:blip r:embed="rId9">
                  <a:alphaModFix/>
                </a:blip>
                <a:stretch>
                  <a:fillRect/>
                </a:stretch>
              </p:blipFill>
              <p:spPr>
                <a:xfrm rot="5400000">
                  <a:off x="6570737" y="3944337"/>
                  <a:ext cx="257675" cy="189800"/>
                </a:xfrm>
                <a:prstGeom prst="rect">
                  <a:avLst/>
                </a:prstGeom>
                <a:noFill/>
                <a:ln>
                  <a:noFill/>
                </a:ln>
              </p:spPr>
            </p:pic>
            <p:pic>
              <p:nvPicPr>
                <p:cNvPr id="202" name="Google Shape;202;p20"/>
                <p:cNvPicPr preferRelativeResize="0"/>
                <p:nvPr/>
              </p:nvPicPr>
              <p:blipFill>
                <a:blip r:embed="rId9">
                  <a:alphaModFix/>
                </a:blip>
                <a:stretch>
                  <a:fillRect/>
                </a:stretch>
              </p:blipFill>
              <p:spPr>
                <a:xfrm rot="-5400000" flipH="1">
                  <a:off x="8025112" y="3944337"/>
                  <a:ext cx="257675" cy="189800"/>
                </a:xfrm>
                <a:prstGeom prst="rect">
                  <a:avLst/>
                </a:prstGeom>
                <a:noFill/>
                <a:ln>
                  <a:noFill/>
                </a:ln>
              </p:spPr>
            </p:pic>
            <p:pic>
              <p:nvPicPr>
                <p:cNvPr id="203" name="Google Shape;203;p20"/>
                <p:cNvPicPr preferRelativeResize="0"/>
                <p:nvPr/>
              </p:nvPicPr>
              <p:blipFill>
                <a:blip r:embed="rId9">
                  <a:alphaModFix/>
                </a:blip>
                <a:stretch>
                  <a:fillRect/>
                </a:stretch>
              </p:blipFill>
              <p:spPr>
                <a:xfrm rot="-5400000" flipH="1">
                  <a:off x="7007663" y="3944337"/>
                  <a:ext cx="257675" cy="189800"/>
                </a:xfrm>
                <a:prstGeom prst="rect">
                  <a:avLst/>
                </a:prstGeom>
                <a:noFill/>
                <a:ln>
                  <a:noFill/>
                </a:ln>
              </p:spPr>
            </p:pic>
          </p:grpSp>
          <p:sp>
            <p:nvSpPr>
              <p:cNvPr id="204" name="Google Shape;204;p20"/>
              <p:cNvSpPr txBox="1"/>
              <p:nvPr/>
            </p:nvSpPr>
            <p:spPr>
              <a:xfrm>
                <a:off x="7812488" y="4533575"/>
                <a:ext cx="675900" cy="2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000" b="1">
                    <a:latin typeface="Roboto Condensed"/>
                    <a:ea typeface="Roboto Condensed"/>
                    <a:cs typeface="Roboto Condensed"/>
                    <a:sym typeface="Roboto Condensed"/>
                  </a:rPr>
                  <a:t>LAN 2</a:t>
                </a:r>
                <a:endParaRPr sz="1000" b="1">
                  <a:latin typeface="Roboto Condensed"/>
                  <a:ea typeface="Roboto Condensed"/>
                  <a:cs typeface="Roboto Condensed"/>
                  <a:sym typeface="Roboto Condensed"/>
                </a:endParaRPr>
              </a:p>
            </p:txBody>
          </p:sp>
        </p:grpSp>
        <p:sp>
          <p:nvSpPr>
            <p:cNvPr id="205" name="Google Shape;205;p20"/>
            <p:cNvSpPr/>
            <p:nvPr/>
          </p:nvSpPr>
          <p:spPr>
            <a:xfrm>
              <a:off x="7627225" y="4004300"/>
              <a:ext cx="251350" cy="190700"/>
            </a:xfrm>
            <a:custGeom>
              <a:avLst/>
              <a:gdLst/>
              <a:ahLst/>
              <a:cxnLst/>
              <a:rect l="l" t="t" r="r" b="b"/>
              <a:pathLst>
                <a:path w="10054" h="7628" extrusionOk="0">
                  <a:moveTo>
                    <a:pt x="10054" y="0"/>
                  </a:moveTo>
                  <a:cubicBezTo>
                    <a:pt x="9765" y="751"/>
                    <a:pt x="9072" y="3236"/>
                    <a:pt x="8321" y="4507"/>
                  </a:cubicBezTo>
                  <a:cubicBezTo>
                    <a:pt x="7570" y="5778"/>
                    <a:pt x="6414" y="7569"/>
                    <a:pt x="5547" y="7627"/>
                  </a:cubicBezTo>
                  <a:cubicBezTo>
                    <a:pt x="4680" y="7685"/>
                    <a:pt x="4045" y="5373"/>
                    <a:pt x="3120" y="4853"/>
                  </a:cubicBezTo>
                  <a:cubicBezTo>
                    <a:pt x="2196" y="4333"/>
                    <a:pt x="520" y="4565"/>
                    <a:pt x="0" y="4507"/>
                  </a:cubicBezTo>
                </a:path>
              </a:pathLst>
            </a:custGeom>
            <a:noFill/>
            <a:ln w="19050" cap="flat" cmpd="sng">
              <a:solidFill>
                <a:srgbClr val="CC0000"/>
              </a:solidFill>
              <a:prstDash val="solid"/>
              <a:round/>
              <a:headEnd type="none" w="med" len="med"/>
              <a:tailEnd type="none" w="med" len="med"/>
            </a:ln>
          </p:spPr>
        </p:sp>
      </p:grpSp>
      <p:grpSp>
        <p:nvGrpSpPr>
          <p:cNvPr id="206" name="Google Shape;206;p20"/>
          <p:cNvGrpSpPr/>
          <p:nvPr/>
        </p:nvGrpSpPr>
        <p:grpSpPr>
          <a:xfrm>
            <a:off x="6027685" y="1330213"/>
            <a:ext cx="1442650" cy="1864370"/>
            <a:chOff x="6027685" y="1330213"/>
            <a:chExt cx="1442650" cy="1864370"/>
          </a:xfrm>
        </p:grpSpPr>
        <p:grpSp>
          <p:nvGrpSpPr>
            <p:cNvPr id="207" name="Google Shape;207;p20"/>
            <p:cNvGrpSpPr/>
            <p:nvPr/>
          </p:nvGrpSpPr>
          <p:grpSpPr>
            <a:xfrm>
              <a:off x="6027685" y="1330213"/>
              <a:ext cx="1442650" cy="1864370"/>
              <a:chOff x="6027685" y="1330213"/>
              <a:chExt cx="1442650" cy="1864370"/>
            </a:xfrm>
          </p:grpSpPr>
          <p:sp>
            <p:nvSpPr>
              <p:cNvPr id="208" name="Google Shape;208;p20"/>
              <p:cNvSpPr/>
              <p:nvPr/>
            </p:nvSpPr>
            <p:spPr>
              <a:xfrm>
                <a:off x="6027685" y="1376358"/>
                <a:ext cx="1442650" cy="1818225"/>
              </a:xfrm>
              <a:custGeom>
                <a:avLst/>
                <a:gdLst/>
                <a:ahLst/>
                <a:cxnLst/>
                <a:rect l="l" t="t" r="r" b="b"/>
                <a:pathLst>
                  <a:path w="57706" h="72729" extrusionOk="0">
                    <a:moveTo>
                      <a:pt x="16860" y="702"/>
                    </a:moveTo>
                    <a:cubicBezTo>
                      <a:pt x="10620" y="3187"/>
                      <a:pt x="6171" y="8157"/>
                      <a:pt x="3686" y="19424"/>
                    </a:cubicBezTo>
                    <a:cubicBezTo>
                      <a:pt x="1201" y="30692"/>
                      <a:pt x="-2208" y="59987"/>
                      <a:pt x="1952" y="68307"/>
                    </a:cubicBezTo>
                    <a:cubicBezTo>
                      <a:pt x="6112" y="76628"/>
                      <a:pt x="19691" y="69058"/>
                      <a:pt x="28647" y="69347"/>
                    </a:cubicBezTo>
                    <a:cubicBezTo>
                      <a:pt x="37603" y="69636"/>
                      <a:pt x="51240" y="76339"/>
                      <a:pt x="55689" y="70041"/>
                    </a:cubicBezTo>
                    <a:cubicBezTo>
                      <a:pt x="60138" y="63743"/>
                      <a:pt x="55921" y="41612"/>
                      <a:pt x="55343" y="31558"/>
                    </a:cubicBezTo>
                    <a:cubicBezTo>
                      <a:pt x="54765" y="21504"/>
                      <a:pt x="54591" y="14223"/>
                      <a:pt x="52222" y="9716"/>
                    </a:cubicBezTo>
                    <a:cubicBezTo>
                      <a:pt x="49853" y="5209"/>
                      <a:pt x="47022" y="6018"/>
                      <a:pt x="41128" y="4516"/>
                    </a:cubicBezTo>
                    <a:cubicBezTo>
                      <a:pt x="35234" y="3014"/>
                      <a:pt x="23100" y="-1783"/>
                      <a:pt x="16860" y="702"/>
                    </a:cubicBezTo>
                    <a:close/>
                  </a:path>
                </a:pathLst>
              </a:custGeom>
              <a:solidFill>
                <a:srgbClr val="F3F3F3"/>
              </a:solidFill>
              <a:ln w="9525" cap="flat" cmpd="sng">
                <a:solidFill>
                  <a:schemeClr val="dk2"/>
                </a:solidFill>
                <a:prstDash val="solid"/>
                <a:round/>
                <a:headEnd type="none" w="med" len="med"/>
                <a:tailEnd type="none" w="med" len="med"/>
              </a:ln>
            </p:spPr>
          </p:sp>
          <p:grpSp>
            <p:nvGrpSpPr>
              <p:cNvPr id="209" name="Google Shape;209;p20"/>
              <p:cNvGrpSpPr/>
              <p:nvPr/>
            </p:nvGrpSpPr>
            <p:grpSpPr>
              <a:xfrm>
                <a:off x="6186495" y="1595187"/>
                <a:ext cx="1125028" cy="1484555"/>
                <a:chOff x="5999740" y="1243775"/>
                <a:chExt cx="2815385" cy="3241387"/>
              </a:xfrm>
            </p:grpSpPr>
            <p:pic>
              <p:nvPicPr>
                <p:cNvPr id="210" name="Google Shape;210;p20"/>
                <p:cNvPicPr preferRelativeResize="0"/>
                <p:nvPr/>
              </p:nvPicPr>
              <p:blipFill>
                <a:blip r:embed="rId4">
                  <a:alphaModFix/>
                </a:blip>
                <a:stretch>
                  <a:fillRect/>
                </a:stretch>
              </p:blipFill>
              <p:spPr>
                <a:xfrm>
                  <a:off x="6206075" y="1811475"/>
                  <a:ext cx="912924" cy="684700"/>
                </a:xfrm>
                <a:prstGeom prst="rect">
                  <a:avLst/>
                </a:prstGeom>
                <a:noFill/>
                <a:ln>
                  <a:noFill/>
                </a:ln>
              </p:spPr>
            </p:pic>
            <p:pic>
              <p:nvPicPr>
                <p:cNvPr id="211" name="Google Shape;211;p20"/>
                <p:cNvPicPr preferRelativeResize="0"/>
                <p:nvPr/>
              </p:nvPicPr>
              <p:blipFill>
                <a:blip r:embed="rId4">
                  <a:alphaModFix/>
                </a:blip>
                <a:stretch>
                  <a:fillRect/>
                </a:stretch>
              </p:blipFill>
              <p:spPr>
                <a:xfrm>
                  <a:off x="6989275" y="1243775"/>
                  <a:ext cx="912924" cy="684700"/>
                </a:xfrm>
                <a:prstGeom prst="rect">
                  <a:avLst/>
                </a:prstGeom>
                <a:noFill/>
                <a:ln>
                  <a:noFill/>
                </a:ln>
              </p:spPr>
            </p:pic>
            <p:pic>
              <p:nvPicPr>
                <p:cNvPr id="212" name="Google Shape;212;p20"/>
                <p:cNvPicPr preferRelativeResize="0"/>
                <p:nvPr/>
              </p:nvPicPr>
              <p:blipFill>
                <a:blip r:embed="rId5">
                  <a:alphaModFix/>
                </a:blip>
                <a:stretch>
                  <a:fillRect/>
                </a:stretch>
              </p:blipFill>
              <p:spPr>
                <a:xfrm>
                  <a:off x="6574025" y="2695027"/>
                  <a:ext cx="1163275" cy="581650"/>
                </a:xfrm>
                <a:prstGeom prst="rect">
                  <a:avLst/>
                </a:prstGeom>
                <a:noFill/>
                <a:ln>
                  <a:noFill/>
                </a:ln>
              </p:spPr>
            </p:pic>
            <p:pic>
              <p:nvPicPr>
                <p:cNvPr id="213" name="Google Shape;213;p20"/>
                <p:cNvPicPr preferRelativeResize="0"/>
                <p:nvPr/>
              </p:nvPicPr>
              <p:blipFill>
                <a:blip r:embed="rId6">
                  <a:alphaModFix/>
                </a:blip>
                <a:stretch>
                  <a:fillRect/>
                </a:stretch>
              </p:blipFill>
              <p:spPr>
                <a:xfrm>
                  <a:off x="7158600" y="3910389"/>
                  <a:ext cx="574274" cy="425927"/>
                </a:xfrm>
                <a:prstGeom prst="rect">
                  <a:avLst/>
                </a:prstGeom>
                <a:noFill/>
                <a:ln>
                  <a:noFill/>
                </a:ln>
              </p:spPr>
            </p:pic>
            <p:pic>
              <p:nvPicPr>
                <p:cNvPr id="214" name="Google Shape;214;p20"/>
                <p:cNvPicPr preferRelativeResize="0"/>
                <p:nvPr/>
              </p:nvPicPr>
              <p:blipFill>
                <a:blip r:embed="rId7">
                  <a:alphaModFix/>
                </a:blip>
                <a:stretch>
                  <a:fillRect/>
                </a:stretch>
              </p:blipFill>
              <p:spPr>
                <a:xfrm flipH="1">
                  <a:off x="8207914" y="3761563"/>
                  <a:ext cx="574285" cy="723600"/>
                </a:xfrm>
                <a:prstGeom prst="rect">
                  <a:avLst/>
                </a:prstGeom>
                <a:noFill/>
                <a:ln>
                  <a:noFill/>
                </a:ln>
              </p:spPr>
            </p:pic>
            <p:pic>
              <p:nvPicPr>
                <p:cNvPr id="215" name="Google Shape;215;p20"/>
                <p:cNvPicPr preferRelativeResize="0"/>
                <p:nvPr/>
              </p:nvPicPr>
              <p:blipFill>
                <a:blip r:embed="rId4">
                  <a:alphaModFix/>
                </a:blip>
                <a:stretch>
                  <a:fillRect/>
                </a:stretch>
              </p:blipFill>
              <p:spPr>
                <a:xfrm>
                  <a:off x="7902200" y="1634525"/>
                  <a:ext cx="912924" cy="684700"/>
                </a:xfrm>
                <a:prstGeom prst="rect">
                  <a:avLst/>
                </a:prstGeom>
                <a:noFill/>
                <a:ln>
                  <a:noFill/>
                </a:ln>
              </p:spPr>
            </p:pic>
            <p:pic>
              <p:nvPicPr>
                <p:cNvPr id="216" name="Google Shape;216;p20"/>
                <p:cNvPicPr preferRelativeResize="0"/>
                <p:nvPr/>
              </p:nvPicPr>
              <p:blipFill>
                <a:blip r:embed="rId7">
                  <a:alphaModFix/>
                </a:blip>
                <a:stretch>
                  <a:fillRect/>
                </a:stretch>
              </p:blipFill>
              <p:spPr>
                <a:xfrm flipH="1">
                  <a:off x="5999740" y="3761563"/>
                  <a:ext cx="574286" cy="723600"/>
                </a:xfrm>
                <a:prstGeom prst="rect">
                  <a:avLst/>
                </a:prstGeom>
                <a:noFill/>
                <a:ln>
                  <a:noFill/>
                </a:ln>
              </p:spPr>
            </p:pic>
            <p:pic>
              <p:nvPicPr>
                <p:cNvPr id="217" name="Google Shape;217;p20"/>
                <p:cNvPicPr preferRelativeResize="0"/>
                <p:nvPr/>
              </p:nvPicPr>
              <p:blipFill>
                <a:blip r:embed="rId8">
                  <a:alphaModFix/>
                </a:blip>
                <a:stretch>
                  <a:fillRect/>
                </a:stretch>
              </p:blipFill>
              <p:spPr>
                <a:xfrm>
                  <a:off x="8059047" y="2634851"/>
                  <a:ext cx="756075" cy="630675"/>
                </a:xfrm>
                <a:prstGeom prst="rect">
                  <a:avLst/>
                </a:prstGeom>
                <a:noFill/>
                <a:ln>
                  <a:noFill/>
                </a:ln>
              </p:spPr>
            </p:pic>
            <p:sp>
              <p:nvSpPr>
                <p:cNvPr id="218" name="Google Shape;218;p20"/>
                <p:cNvSpPr/>
                <p:nvPr/>
              </p:nvSpPr>
              <p:spPr>
                <a:xfrm>
                  <a:off x="6074690" y="2097475"/>
                  <a:ext cx="547125" cy="910075"/>
                </a:xfrm>
                <a:custGeom>
                  <a:avLst/>
                  <a:gdLst/>
                  <a:ahLst/>
                  <a:cxnLst/>
                  <a:rect l="l" t="t" r="r" b="b"/>
                  <a:pathLst>
                    <a:path w="21885" h="36403" extrusionOk="0">
                      <a:moveTo>
                        <a:pt x="8710" y="0"/>
                      </a:moveTo>
                      <a:cubicBezTo>
                        <a:pt x="7439" y="1214"/>
                        <a:pt x="2239" y="4219"/>
                        <a:pt x="1083" y="7281"/>
                      </a:cubicBezTo>
                      <a:cubicBezTo>
                        <a:pt x="-72" y="10344"/>
                        <a:pt x="-881" y="14735"/>
                        <a:pt x="1777" y="18375"/>
                      </a:cubicBezTo>
                      <a:cubicBezTo>
                        <a:pt x="4435" y="22015"/>
                        <a:pt x="13680" y="26118"/>
                        <a:pt x="17031" y="29123"/>
                      </a:cubicBezTo>
                      <a:cubicBezTo>
                        <a:pt x="20382" y="32128"/>
                        <a:pt x="21076" y="35190"/>
                        <a:pt x="21885" y="36403"/>
                      </a:cubicBezTo>
                    </a:path>
                  </a:pathLst>
                </a:custGeom>
                <a:noFill/>
                <a:ln w="19050" cap="flat" cmpd="sng">
                  <a:solidFill>
                    <a:srgbClr val="CC0000"/>
                  </a:solidFill>
                  <a:prstDash val="solid"/>
                  <a:round/>
                  <a:headEnd type="none" w="med" len="med"/>
                  <a:tailEnd type="none" w="med" len="med"/>
                </a:ln>
              </p:spPr>
            </p:sp>
            <p:sp>
              <p:nvSpPr>
                <p:cNvPr id="219" name="Google Shape;219;p20"/>
                <p:cNvSpPr/>
                <p:nvPr/>
              </p:nvSpPr>
              <p:spPr>
                <a:xfrm>
                  <a:off x="6620481" y="1456100"/>
                  <a:ext cx="688300" cy="1551450"/>
                </a:xfrm>
                <a:custGeom>
                  <a:avLst/>
                  <a:gdLst/>
                  <a:ahLst/>
                  <a:cxnLst/>
                  <a:rect l="l" t="t" r="r" b="b"/>
                  <a:pathLst>
                    <a:path w="27532" h="62058" extrusionOk="0">
                      <a:moveTo>
                        <a:pt x="18428" y="0"/>
                      </a:moveTo>
                      <a:cubicBezTo>
                        <a:pt x="17041" y="1560"/>
                        <a:pt x="8779" y="4450"/>
                        <a:pt x="10108" y="9361"/>
                      </a:cubicBezTo>
                      <a:cubicBezTo>
                        <a:pt x="11437" y="14273"/>
                        <a:pt x="24091" y="24384"/>
                        <a:pt x="26402" y="29469"/>
                      </a:cubicBezTo>
                      <a:cubicBezTo>
                        <a:pt x="28713" y="34554"/>
                        <a:pt x="27269" y="37328"/>
                        <a:pt x="23975" y="39870"/>
                      </a:cubicBezTo>
                      <a:cubicBezTo>
                        <a:pt x="20682" y="42413"/>
                        <a:pt x="10628" y="42644"/>
                        <a:pt x="6641" y="44724"/>
                      </a:cubicBezTo>
                      <a:cubicBezTo>
                        <a:pt x="2654" y="46804"/>
                        <a:pt x="574" y="49462"/>
                        <a:pt x="54" y="52351"/>
                      </a:cubicBezTo>
                      <a:cubicBezTo>
                        <a:pt x="-466" y="55240"/>
                        <a:pt x="2943" y="60440"/>
                        <a:pt x="3521" y="62058"/>
                      </a:cubicBezTo>
                    </a:path>
                  </a:pathLst>
                </a:custGeom>
                <a:noFill/>
                <a:ln w="19050" cap="flat" cmpd="sng">
                  <a:solidFill>
                    <a:srgbClr val="CC0000"/>
                  </a:solidFill>
                  <a:prstDash val="solid"/>
                  <a:round/>
                  <a:headEnd type="none" w="med" len="med"/>
                  <a:tailEnd type="none" w="med" len="med"/>
                </a:ln>
              </p:spPr>
            </p:sp>
            <p:sp>
              <p:nvSpPr>
                <p:cNvPr id="220" name="Google Shape;220;p20"/>
                <p:cNvSpPr/>
                <p:nvPr/>
              </p:nvSpPr>
              <p:spPr>
                <a:xfrm>
                  <a:off x="6769150" y="1869336"/>
                  <a:ext cx="1222100" cy="1138225"/>
                </a:xfrm>
                <a:custGeom>
                  <a:avLst/>
                  <a:gdLst/>
                  <a:ahLst/>
                  <a:cxnLst/>
                  <a:rect l="l" t="t" r="r" b="b"/>
                  <a:pathLst>
                    <a:path w="48884" h="45529" extrusionOk="0">
                      <a:moveTo>
                        <a:pt x="48884" y="112"/>
                      </a:moveTo>
                      <a:cubicBezTo>
                        <a:pt x="47555" y="228"/>
                        <a:pt x="43164" y="-523"/>
                        <a:pt x="40910" y="806"/>
                      </a:cubicBezTo>
                      <a:cubicBezTo>
                        <a:pt x="38657" y="2135"/>
                        <a:pt x="35363" y="4908"/>
                        <a:pt x="35363" y="8086"/>
                      </a:cubicBezTo>
                      <a:cubicBezTo>
                        <a:pt x="35363" y="11264"/>
                        <a:pt x="45937" y="15771"/>
                        <a:pt x="40910" y="19874"/>
                      </a:cubicBezTo>
                      <a:cubicBezTo>
                        <a:pt x="35883" y="23977"/>
                        <a:pt x="12019" y="28426"/>
                        <a:pt x="5201" y="32702"/>
                      </a:cubicBezTo>
                      <a:cubicBezTo>
                        <a:pt x="-1617" y="36978"/>
                        <a:pt x="867" y="43391"/>
                        <a:pt x="0" y="45529"/>
                      </a:cubicBezTo>
                    </a:path>
                  </a:pathLst>
                </a:custGeom>
                <a:noFill/>
                <a:ln w="19050" cap="flat" cmpd="sng">
                  <a:solidFill>
                    <a:srgbClr val="CC0000"/>
                  </a:solidFill>
                  <a:prstDash val="solid"/>
                  <a:round/>
                  <a:headEnd type="none" w="med" len="med"/>
                  <a:tailEnd type="none" w="med" len="med"/>
                </a:ln>
              </p:spPr>
            </p:sp>
            <p:sp>
              <p:nvSpPr>
                <p:cNvPr id="221" name="Google Shape;221;p20"/>
                <p:cNvSpPr/>
                <p:nvPr/>
              </p:nvSpPr>
              <p:spPr>
                <a:xfrm>
                  <a:off x="6838500" y="2549793"/>
                  <a:ext cx="1369425" cy="466425"/>
                </a:xfrm>
                <a:custGeom>
                  <a:avLst/>
                  <a:gdLst/>
                  <a:ahLst/>
                  <a:cxnLst/>
                  <a:rect l="l" t="t" r="r" b="b"/>
                  <a:pathLst>
                    <a:path w="54777" h="18657" extrusionOk="0">
                      <a:moveTo>
                        <a:pt x="54777" y="11723"/>
                      </a:moveTo>
                      <a:cubicBezTo>
                        <a:pt x="53621" y="9990"/>
                        <a:pt x="51888" y="3113"/>
                        <a:pt x="47843" y="1322"/>
                      </a:cubicBezTo>
                      <a:cubicBezTo>
                        <a:pt x="43798" y="-469"/>
                        <a:pt x="37616" y="-295"/>
                        <a:pt x="30509" y="976"/>
                      </a:cubicBezTo>
                      <a:cubicBezTo>
                        <a:pt x="23402" y="2247"/>
                        <a:pt x="10285" y="6002"/>
                        <a:pt x="5200" y="8949"/>
                      </a:cubicBezTo>
                      <a:cubicBezTo>
                        <a:pt x="115" y="11896"/>
                        <a:pt x="867" y="17039"/>
                        <a:pt x="0" y="18657"/>
                      </a:cubicBezTo>
                    </a:path>
                  </a:pathLst>
                </a:custGeom>
                <a:noFill/>
                <a:ln w="19050" cap="flat" cmpd="sng">
                  <a:solidFill>
                    <a:srgbClr val="CC0000"/>
                  </a:solidFill>
                  <a:prstDash val="solid"/>
                  <a:round/>
                  <a:headEnd type="none" w="med" len="med"/>
                  <a:tailEnd type="none" w="med" len="med"/>
                </a:ln>
              </p:spPr>
            </p:sp>
            <p:sp>
              <p:nvSpPr>
                <p:cNvPr id="222" name="Google Shape;222;p20"/>
                <p:cNvSpPr/>
                <p:nvPr/>
              </p:nvSpPr>
              <p:spPr>
                <a:xfrm>
                  <a:off x="6838500" y="3050900"/>
                  <a:ext cx="780250" cy="1118075"/>
                </a:xfrm>
                <a:custGeom>
                  <a:avLst/>
                  <a:gdLst/>
                  <a:ahLst/>
                  <a:cxnLst/>
                  <a:rect l="l" t="t" r="r" b="b"/>
                  <a:pathLst>
                    <a:path w="31210" h="44723" extrusionOk="0">
                      <a:moveTo>
                        <a:pt x="0" y="0"/>
                      </a:moveTo>
                      <a:cubicBezTo>
                        <a:pt x="462" y="2080"/>
                        <a:pt x="-1214" y="11151"/>
                        <a:pt x="2773" y="12480"/>
                      </a:cubicBezTo>
                      <a:cubicBezTo>
                        <a:pt x="6760" y="13809"/>
                        <a:pt x="19184" y="6933"/>
                        <a:pt x="23922" y="7973"/>
                      </a:cubicBezTo>
                      <a:cubicBezTo>
                        <a:pt x="28660" y="9013"/>
                        <a:pt x="31375" y="14792"/>
                        <a:pt x="31202" y="18721"/>
                      </a:cubicBezTo>
                      <a:cubicBezTo>
                        <a:pt x="31029" y="22650"/>
                        <a:pt x="23980" y="27215"/>
                        <a:pt x="22882" y="31549"/>
                      </a:cubicBezTo>
                      <a:cubicBezTo>
                        <a:pt x="21784" y="35883"/>
                        <a:pt x="24326" y="42527"/>
                        <a:pt x="24615" y="44723"/>
                      </a:cubicBezTo>
                    </a:path>
                  </a:pathLst>
                </a:custGeom>
                <a:noFill/>
                <a:ln w="19050" cap="flat" cmpd="sng">
                  <a:solidFill>
                    <a:srgbClr val="CC0000"/>
                  </a:solidFill>
                  <a:prstDash val="solid"/>
                  <a:round/>
                  <a:headEnd type="none" w="med" len="med"/>
                  <a:tailEnd type="none" w="med" len="med"/>
                </a:ln>
              </p:spPr>
            </p:sp>
            <p:pic>
              <p:nvPicPr>
                <p:cNvPr id="223" name="Google Shape;223;p20"/>
                <p:cNvPicPr preferRelativeResize="0"/>
                <p:nvPr/>
              </p:nvPicPr>
              <p:blipFill>
                <a:blip r:embed="rId9">
                  <a:alphaModFix/>
                </a:blip>
                <a:stretch>
                  <a:fillRect/>
                </a:stretch>
              </p:blipFill>
              <p:spPr>
                <a:xfrm rot="5400000">
                  <a:off x="7628837" y="3944337"/>
                  <a:ext cx="257675" cy="189800"/>
                </a:xfrm>
                <a:prstGeom prst="rect">
                  <a:avLst/>
                </a:prstGeom>
                <a:noFill/>
                <a:ln>
                  <a:noFill/>
                </a:ln>
              </p:spPr>
            </p:pic>
            <p:pic>
              <p:nvPicPr>
                <p:cNvPr id="224" name="Google Shape;224;p20"/>
                <p:cNvPicPr preferRelativeResize="0"/>
                <p:nvPr/>
              </p:nvPicPr>
              <p:blipFill>
                <a:blip r:embed="rId9">
                  <a:alphaModFix/>
                </a:blip>
                <a:stretch>
                  <a:fillRect/>
                </a:stretch>
              </p:blipFill>
              <p:spPr>
                <a:xfrm rot="5400000">
                  <a:off x="6570737" y="3944337"/>
                  <a:ext cx="257675" cy="189800"/>
                </a:xfrm>
                <a:prstGeom prst="rect">
                  <a:avLst/>
                </a:prstGeom>
                <a:noFill/>
                <a:ln>
                  <a:noFill/>
                </a:ln>
              </p:spPr>
            </p:pic>
            <p:pic>
              <p:nvPicPr>
                <p:cNvPr id="225" name="Google Shape;225;p20"/>
                <p:cNvPicPr preferRelativeResize="0"/>
                <p:nvPr/>
              </p:nvPicPr>
              <p:blipFill>
                <a:blip r:embed="rId9">
                  <a:alphaModFix/>
                </a:blip>
                <a:stretch>
                  <a:fillRect/>
                </a:stretch>
              </p:blipFill>
              <p:spPr>
                <a:xfrm rot="-5400000" flipH="1">
                  <a:off x="8025112" y="3944337"/>
                  <a:ext cx="257675" cy="189800"/>
                </a:xfrm>
                <a:prstGeom prst="rect">
                  <a:avLst/>
                </a:prstGeom>
                <a:noFill/>
                <a:ln>
                  <a:noFill/>
                </a:ln>
              </p:spPr>
            </p:pic>
            <p:pic>
              <p:nvPicPr>
                <p:cNvPr id="226" name="Google Shape;226;p20"/>
                <p:cNvPicPr preferRelativeResize="0"/>
                <p:nvPr/>
              </p:nvPicPr>
              <p:blipFill>
                <a:blip r:embed="rId9">
                  <a:alphaModFix/>
                </a:blip>
                <a:stretch>
                  <a:fillRect/>
                </a:stretch>
              </p:blipFill>
              <p:spPr>
                <a:xfrm rot="-5400000" flipH="1">
                  <a:off x="7007663" y="3944337"/>
                  <a:ext cx="257675" cy="189800"/>
                </a:xfrm>
                <a:prstGeom prst="rect">
                  <a:avLst/>
                </a:prstGeom>
                <a:noFill/>
                <a:ln>
                  <a:noFill/>
                </a:ln>
              </p:spPr>
            </p:pic>
          </p:grpSp>
          <p:sp>
            <p:nvSpPr>
              <p:cNvPr id="227" name="Google Shape;227;p20"/>
              <p:cNvSpPr txBox="1"/>
              <p:nvPr/>
            </p:nvSpPr>
            <p:spPr>
              <a:xfrm>
                <a:off x="6236125" y="1330213"/>
                <a:ext cx="675900" cy="2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000" b="1">
                    <a:latin typeface="Roboto Condensed"/>
                    <a:ea typeface="Roboto Condensed"/>
                    <a:cs typeface="Roboto Condensed"/>
                    <a:sym typeface="Roboto Condensed"/>
                  </a:rPr>
                  <a:t>LAN 1</a:t>
                </a:r>
                <a:endParaRPr sz="1000" b="1">
                  <a:latin typeface="Roboto Condensed"/>
                  <a:ea typeface="Roboto Condensed"/>
                  <a:cs typeface="Roboto Condensed"/>
                  <a:sym typeface="Roboto Condensed"/>
                </a:endParaRPr>
              </a:p>
            </p:txBody>
          </p:sp>
        </p:grpSp>
        <p:sp>
          <p:nvSpPr>
            <p:cNvPr id="228" name="Google Shape;228;p20"/>
            <p:cNvSpPr/>
            <p:nvPr/>
          </p:nvSpPr>
          <p:spPr>
            <a:xfrm>
              <a:off x="6578475" y="2348146"/>
              <a:ext cx="788725" cy="260700"/>
            </a:xfrm>
            <a:custGeom>
              <a:avLst/>
              <a:gdLst/>
              <a:ahLst/>
              <a:cxnLst/>
              <a:rect l="l" t="t" r="r" b="b"/>
              <a:pathLst>
                <a:path w="31549" h="10428" extrusionOk="0">
                  <a:moveTo>
                    <a:pt x="31549" y="10428"/>
                  </a:moveTo>
                  <a:cubicBezTo>
                    <a:pt x="29238" y="10255"/>
                    <a:pt x="21552" y="10890"/>
                    <a:pt x="17681" y="9388"/>
                  </a:cubicBezTo>
                  <a:cubicBezTo>
                    <a:pt x="13810" y="7886"/>
                    <a:pt x="10632" y="2974"/>
                    <a:pt x="8321" y="1414"/>
                  </a:cubicBezTo>
                  <a:cubicBezTo>
                    <a:pt x="6010" y="-146"/>
                    <a:pt x="5201" y="-30"/>
                    <a:pt x="3814" y="28"/>
                  </a:cubicBezTo>
                  <a:cubicBezTo>
                    <a:pt x="2427" y="86"/>
                    <a:pt x="636" y="1472"/>
                    <a:pt x="0" y="1761"/>
                  </a:cubicBezTo>
                </a:path>
              </a:pathLst>
            </a:custGeom>
            <a:noFill/>
            <a:ln w="19050" cap="flat" cmpd="sng">
              <a:solidFill>
                <a:srgbClr val="CC0000"/>
              </a:solidFill>
              <a:prstDash val="solid"/>
              <a:round/>
              <a:headEnd type="none" w="med" len="med"/>
              <a:tailEnd type="none" w="med" len="med"/>
            </a:ln>
          </p:spPr>
        </p:sp>
      </p:grpSp>
      <p:sp>
        <p:nvSpPr>
          <p:cNvPr id="229" name="Google Shape;229;p20"/>
          <p:cNvSpPr txBox="1"/>
          <p:nvPr/>
        </p:nvSpPr>
        <p:spPr>
          <a:xfrm>
            <a:off x="247050" y="1981850"/>
            <a:ext cx="5564400" cy="2960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fr" sz="1100" u="sng" dirty="0">
                <a:latin typeface="Roboto Condensed"/>
                <a:ea typeface="Roboto Condensed"/>
                <a:cs typeface="Roboto Condensed"/>
                <a:sym typeface="Roboto Condensed"/>
              </a:rPr>
              <a:t>Travail à faire:</a:t>
            </a:r>
            <a:r>
              <a:rPr lang="fr" sz="1100" dirty="0">
                <a:latin typeface="Roboto Condensed"/>
                <a:ea typeface="Roboto Condensed"/>
                <a:cs typeface="Roboto Condensed"/>
                <a:sym typeface="Roboto Condensed"/>
              </a:rPr>
              <a:t> </a:t>
            </a:r>
            <a:endParaRPr sz="1100" dirty="0">
              <a:latin typeface="Roboto Condensed"/>
              <a:ea typeface="Roboto Condensed"/>
              <a:cs typeface="Roboto Condensed"/>
              <a:sym typeface="Roboto Condensed"/>
            </a:endParaRPr>
          </a:p>
          <a:p>
            <a:pPr marL="0" lvl="0" indent="0" algn="just" rtl="0">
              <a:spcBef>
                <a:spcPts val="0"/>
              </a:spcBef>
              <a:spcAft>
                <a:spcPts val="0"/>
              </a:spcAft>
              <a:buNone/>
            </a:pPr>
            <a:endParaRPr sz="700" dirty="0">
              <a:latin typeface="Roboto Condensed"/>
              <a:ea typeface="Roboto Condensed"/>
              <a:cs typeface="Roboto Condensed"/>
              <a:sym typeface="Roboto Condensed"/>
            </a:endParaRPr>
          </a:p>
          <a:p>
            <a:pPr marL="0" lvl="0" indent="0" algn="just" rtl="0">
              <a:spcBef>
                <a:spcPts val="0"/>
              </a:spcBef>
              <a:spcAft>
                <a:spcPts val="0"/>
              </a:spcAft>
              <a:buNone/>
            </a:pPr>
            <a:r>
              <a:rPr lang="fr" sz="1100" dirty="0">
                <a:latin typeface="Roboto Condensed"/>
                <a:ea typeface="Roboto Condensed"/>
                <a:cs typeface="Roboto Condensed"/>
                <a:sym typeface="Roboto Condensed"/>
              </a:rPr>
              <a:t>Construire 2 réseaux locaux (LAN), chacun étant composé de 2 ordinateurs et une tablette (voir activité N°1), et les relier entre eux, pour cela vous allez devoir utiliser la fiche ressource mise à disposition.</a:t>
            </a:r>
            <a:endParaRPr sz="1100" dirty="0">
              <a:latin typeface="Roboto Condensed"/>
              <a:ea typeface="Roboto Condensed"/>
              <a:cs typeface="Roboto Condensed"/>
              <a:sym typeface="Roboto Condensed"/>
            </a:endParaRPr>
          </a:p>
          <a:p>
            <a:pPr marL="0" lvl="0" indent="0" algn="just" rtl="0">
              <a:spcBef>
                <a:spcPts val="0"/>
              </a:spcBef>
              <a:spcAft>
                <a:spcPts val="0"/>
              </a:spcAft>
              <a:buNone/>
            </a:pPr>
            <a:endParaRPr sz="700" dirty="0">
              <a:latin typeface="Roboto Condensed"/>
              <a:ea typeface="Roboto Condensed"/>
              <a:cs typeface="Roboto Condensed"/>
              <a:sym typeface="Roboto Condensed"/>
            </a:endParaRPr>
          </a:p>
          <a:p>
            <a:pPr marL="457200" lvl="0" indent="-298450" algn="just" rtl="0">
              <a:spcBef>
                <a:spcPts val="0"/>
              </a:spcBef>
              <a:spcAft>
                <a:spcPts val="0"/>
              </a:spcAft>
              <a:buSzPts val="1100"/>
              <a:buFont typeface="Roboto Condensed"/>
              <a:buChar char="●"/>
            </a:pPr>
            <a:r>
              <a:rPr lang="fr-FR" sz="1100" dirty="0" smtClean="0">
                <a:latin typeface="Roboto Condensed"/>
                <a:ea typeface="Roboto Condensed"/>
                <a:cs typeface="Roboto Condensed"/>
                <a:sym typeface="Roboto Condensed"/>
              </a:rPr>
              <a:t>Compléter la table d’adressage de la diapositive suivante.</a:t>
            </a:r>
          </a:p>
          <a:p>
            <a:pPr marL="457200" lvl="0" indent="-298450" algn="just">
              <a:buSzPts val="1100"/>
              <a:buFont typeface="Roboto Condensed"/>
              <a:buChar char="●"/>
            </a:pPr>
            <a:r>
              <a:rPr lang="fr" sz="1100" dirty="0">
                <a:latin typeface="Roboto Condensed"/>
                <a:ea typeface="Roboto Condensed"/>
                <a:cs typeface="Roboto Condensed"/>
                <a:sym typeface="Roboto Condensed"/>
              </a:rPr>
              <a:t>A l’aide du logiciel </a:t>
            </a:r>
            <a:r>
              <a:rPr lang="fr" sz="1100" dirty="0" err="1">
                <a:latin typeface="Roboto Condensed"/>
                <a:ea typeface="Roboto Condensed"/>
                <a:cs typeface="Roboto Condensed"/>
                <a:sym typeface="Roboto Condensed"/>
              </a:rPr>
              <a:t>Netsim</a:t>
            </a:r>
            <a:r>
              <a:rPr lang="fr" sz="1100" dirty="0">
                <a:latin typeface="Roboto Condensed"/>
                <a:ea typeface="Roboto Condensed"/>
                <a:cs typeface="Roboto Condensed"/>
                <a:sym typeface="Roboto Condensed"/>
              </a:rPr>
              <a:t> ou Cisco </a:t>
            </a:r>
            <a:r>
              <a:rPr lang="fr" sz="1100" dirty="0" err="1">
                <a:latin typeface="Roboto Condensed"/>
                <a:ea typeface="Roboto Condensed"/>
                <a:cs typeface="Roboto Condensed"/>
                <a:sym typeface="Roboto Condensed"/>
              </a:rPr>
              <a:t>Packet</a:t>
            </a:r>
            <a:r>
              <a:rPr lang="fr" sz="1100" dirty="0">
                <a:latin typeface="Roboto Condensed"/>
                <a:ea typeface="Roboto Condensed"/>
                <a:cs typeface="Roboto Condensed"/>
                <a:sym typeface="Roboto Condensed"/>
              </a:rPr>
              <a:t> Tracer, construire vos deux réseaux locaux interconnectés, les paramétrer et vérifier l’interconnexion en faisant un “</a:t>
            </a:r>
            <a:r>
              <a:rPr lang="fr" sz="1100" dirty="0" err="1">
                <a:latin typeface="Roboto Condensed"/>
                <a:ea typeface="Roboto Condensed"/>
                <a:cs typeface="Roboto Condensed"/>
                <a:sym typeface="Roboto Condensed"/>
              </a:rPr>
              <a:t>ping</a:t>
            </a:r>
            <a:r>
              <a:rPr lang="fr" sz="1100" dirty="0">
                <a:latin typeface="Roboto Condensed"/>
                <a:ea typeface="Roboto Condensed"/>
                <a:cs typeface="Roboto Condensed"/>
                <a:sym typeface="Roboto Condensed"/>
              </a:rPr>
              <a:t>” d’un poste du réseau local 1 vers un poste du réseau local 2. </a:t>
            </a:r>
          </a:p>
          <a:p>
            <a:pPr marL="457200" lvl="0" indent="-298450" algn="just">
              <a:buSzPts val="1100"/>
              <a:buFont typeface="Roboto Condensed"/>
              <a:buChar char="●"/>
            </a:pPr>
            <a:r>
              <a:rPr lang="fr" sz="1100" dirty="0">
                <a:latin typeface="Roboto Condensed"/>
                <a:ea typeface="Roboto Condensed"/>
                <a:cs typeface="Roboto Condensed"/>
                <a:sym typeface="Roboto Condensed"/>
              </a:rPr>
              <a:t>Pour aller plus loin, sur le logiciel de simulation, construire un 3ème réseau local, l’interconnecter et le paramétrer</a:t>
            </a:r>
            <a:r>
              <a:rPr lang="fr" sz="1100" dirty="0" smtClean="0">
                <a:latin typeface="Roboto Condensed"/>
                <a:ea typeface="Roboto Condensed"/>
                <a:cs typeface="Roboto Condensed"/>
                <a:sym typeface="Roboto Condensed"/>
              </a:rPr>
              <a:t>.</a:t>
            </a:r>
            <a:endParaRPr lang="fr" sz="1100" dirty="0">
              <a:latin typeface="Roboto Condensed"/>
              <a:ea typeface="Roboto Condensed"/>
              <a:cs typeface="Roboto Condensed"/>
              <a:sym typeface="Roboto Condensed"/>
            </a:endParaRPr>
          </a:p>
        </p:txBody>
      </p:sp>
      <p:sp>
        <p:nvSpPr>
          <p:cNvPr id="230" name="Google Shape;230;p20"/>
          <p:cNvSpPr/>
          <p:nvPr/>
        </p:nvSpPr>
        <p:spPr>
          <a:xfrm>
            <a:off x="6441727" y="2400314"/>
            <a:ext cx="2225575" cy="1690650"/>
          </a:xfrm>
          <a:custGeom>
            <a:avLst/>
            <a:gdLst/>
            <a:ahLst/>
            <a:cxnLst/>
            <a:rect l="l" t="t" r="r" b="b"/>
            <a:pathLst>
              <a:path w="89023" h="67626" extrusionOk="0">
                <a:moveTo>
                  <a:pt x="31472" y="67626"/>
                </a:moveTo>
                <a:cubicBezTo>
                  <a:pt x="27023" y="66933"/>
                  <a:pt x="9862" y="66354"/>
                  <a:pt x="4777" y="63465"/>
                </a:cubicBezTo>
                <a:cubicBezTo>
                  <a:pt x="-308" y="60576"/>
                  <a:pt x="-886" y="54336"/>
                  <a:pt x="963" y="50291"/>
                </a:cubicBezTo>
                <a:cubicBezTo>
                  <a:pt x="2812" y="46246"/>
                  <a:pt x="10440" y="40584"/>
                  <a:pt x="15871" y="39197"/>
                </a:cubicBezTo>
                <a:cubicBezTo>
                  <a:pt x="21303" y="37810"/>
                  <a:pt x="26734" y="44801"/>
                  <a:pt x="33552" y="41970"/>
                </a:cubicBezTo>
                <a:cubicBezTo>
                  <a:pt x="40370" y="39139"/>
                  <a:pt x="49154" y="25965"/>
                  <a:pt x="56781" y="22209"/>
                </a:cubicBezTo>
                <a:cubicBezTo>
                  <a:pt x="64408" y="18453"/>
                  <a:pt x="73942" y="21631"/>
                  <a:pt x="79316" y="19435"/>
                </a:cubicBezTo>
                <a:cubicBezTo>
                  <a:pt x="84690" y="17239"/>
                  <a:pt x="89081" y="12271"/>
                  <a:pt x="89023" y="9035"/>
                </a:cubicBezTo>
                <a:cubicBezTo>
                  <a:pt x="88965" y="5799"/>
                  <a:pt x="82898" y="426"/>
                  <a:pt x="78969" y="21"/>
                </a:cubicBezTo>
                <a:cubicBezTo>
                  <a:pt x="75040" y="-383"/>
                  <a:pt x="69782" y="5048"/>
                  <a:pt x="65448" y="6608"/>
                </a:cubicBezTo>
                <a:cubicBezTo>
                  <a:pt x="61114" y="8168"/>
                  <a:pt x="55047" y="8919"/>
                  <a:pt x="52967" y="9381"/>
                </a:cubicBezTo>
              </a:path>
            </a:pathLst>
          </a:custGeom>
          <a:noFill/>
          <a:ln w="28575" cap="flat" cmpd="sng">
            <a:solidFill>
              <a:srgbClr val="9900FF"/>
            </a:solidFill>
            <a:prstDash val="solid"/>
            <a:round/>
            <a:headEnd type="none" w="med" len="med"/>
            <a:tailEnd type="none" w="med" len="med"/>
          </a:ln>
        </p:spPr>
      </p:sp>
      <p:sp>
        <p:nvSpPr>
          <p:cNvPr id="231" name="Google Shape;231;p20"/>
          <p:cNvSpPr txBox="1"/>
          <p:nvPr/>
        </p:nvSpPr>
        <p:spPr>
          <a:xfrm>
            <a:off x="7311525" y="2279450"/>
            <a:ext cx="675900" cy="2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800">
                <a:latin typeface="Roboto Condensed"/>
                <a:ea typeface="Roboto Condensed"/>
                <a:cs typeface="Roboto Condensed"/>
                <a:sym typeface="Roboto Condensed"/>
              </a:rPr>
              <a:t>Routeur 1</a:t>
            </a:r>
            <a:endParaRPr sz="800">
              <a:latin typeface="Roboto Condensed"/>
              <a:ea typeface="Roboto Condensed"/>
              <a:cs typeface="Roboto Condensed"/>
              <a:sym typeface="Roboto Condensed"/>
            </a:endParaRPr>
          </a:p>
        </p:txBody>
      </p:sp>
      <p:sp>
        <p:nvSpPr>
          <p:cNvPr id="232" name="Google Shape;232;p20"/>
          <p:cNvSpPr txBox="1"/>
          <p:nvPr/>
        </p:nvSpPr>
        <p:spPr>
          <a:xfrm>
            <a:off x="6912025" y="4143000"/>
            <a:ext cx="675900" cy="2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800">
                <a:latin typeface="Roboto Condensed"/>
                <a:ea typeface="Roboto Condensed"/>
                <a:cs typeface="Roboto Condensed"/>
                <a:sym typeface="Roboto Condensed"/>
              </a:rPr>
              <a:t>Routeur 2</a:t>
            </a:r>
            <a:endParaRPr sz="800">
              <a:latin typeface="Roboto Condensed"/>
              <a:ea typeface="Roboto Condensed"/>
              <a:cs typeface="Roboto Condensed"/>
              <a:sym typeface="Roboto Condensed"/>
            </a:endParaRPr>
          </a:p>
        </p:txBody>
      </p:sp>
      <p:cxnSp>
        <p:nvCxnSpPr>
          <p:cNvPr id="233" name="Google Shape;233;p20"/>
          <p:cNvCxnSpPr/>
          <p:nvPr/>
        </p:nvCxnSpPr>
        <p:spPr>
          <a:xfrm>
            <a:off x="320700" y="2017850"/>
            <a:ext cx="5417100" cy="0"/>
          </a:xfrm>
          <a:prstGeom prst="straightConnector1">
            <a:avLst/>
          </a:prstGeom>
          <a:noFill/>
          <a:ln w="9525" cap="flat" cmpd="sng">
            <a:solidFill>
              <a:schemeClr val="dk2"/>
            </a:solidFill>
            <a:prstDash val="solid"/>
            <a:round/>
            <a:headEnd type="none" w="med" len="med"/>
            <a:tailEnd type="none" w="med" len="med"/>
          </a:ln>
        </p:spPr>
      </p:cxnSp>
      <p:pic>
        <p:nvPicPr>
          <p:cNvPr id="234" name="Google Shape;234;p20"/>
          <p:cNvPicPr preferRelativeResize="0"/>
          <p:nvPr/>
        </p:nvPicPr>
        <p:blipFill>
          <a:blip r:embed="rId10">
            <a:alphaModFix/>
          </a:blip>
          <a:stretch>
            <a:fillRect/>
          </a:stretch>
        </p:blipFill>
        <p:spPr>
          <a:xfrm>
            <a:off x="711854" y="4464997"/>
            <a:ext cx="1422993" cy="430425"/>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pic>
        <p:nvPicPr>
          <p:cNvPr id="235" name="Google Shape;235;p20"/>
          <p:cNvPicPr preferRelativeResize="0"/>
          <p:nvPr/>
        </p:nvPicPr>
        <p:blipFill>
          <a:blip r:embed="rId11">
            <a:alphaModFix/>
          </a:blip>
          <a:stretch>
            <a:fillRect/>
          </a:stretch>
        </p:blipFill>
        <p:spPr>
          <a:xfrm>
            <a:off x="2195328" y="4464997"/>
            <a:ext cx="1427444" cy="430425"/>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pic>
        <p:nvPicPr>
          <p:cNvPr id="236" name="Google Shape;236;p20"/>
          <p:cNvPicPr preferRelativeResize="0"/>
          <p:nvPr/>
        </p:nvPicPr>
        <p:blipFill>
          <a:blip r:embed="rId12">
            <a:alphaModFix/>
          </a:blip>
          <a:stretch>
            <a:fillRect/>
          </a:stretch>
        </p:blipFill>
        <p:spPr>
          <a:xfrm>
            <a:off x="3683254" y="4464997"/>
            <a:ext cx="1682956" cy="430425"/>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pic>
        <p:nvPicPr>
          <p:cNvPr id="237" name="Google Shape;237;p20"/>
          <p:cNvPicPr preferRelativeResize="0"/>
          <p:nvPr/>
        </p:nvPicPr>
        <p:blipFill rotWithShape="1">
          <a:blip r:embed="rId13">
            <a:alphaModFix/>
          </a:blip>
          <a:srcRect r="12111" b="23424"/>
          <a:stretch/>
        </p:blipFill>
        <p:spPr>
          <a:xfrm>
            <a:off x="7332675" y="2535360"/>
            <a:ext cx="443676" cy="212615"/>
          </a:xfrm>
          <a:prstGeom prst="rect">
            <a:avLst/>
          </a:prstGeom>
          <a:noFill/>
          <a:ln>
            <a:noFill/>
          </a:ln>
        </p:spPr>
      </p:pic>
      <p:pic>
        <p:nvPicPr>
          <p:cNvPr id="238" name="Google Shape;238;p20"/>
          <p:cNvPicPr preferRelativeResize="0"/>
          <p:nvPr/>
        </p:nvPicPr>
        <p:blipFill rotWithShape="1">
          <a:blip r:embed="rId13">
            <a:alphaModFix/>
          </a:blip>
          <a:srcRect r="12111" b="23424"/>
          <a:stretch/>
        </p:blipFill>
        <p:spPr>
          <a:xfrm>
            <a:off x="7206875" y="3981160"/>
            <a:ext cx="443676" cy="21261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664"/>
        <p:cNvGrpSpPr/>
        <p:nvPr/>
      </p:nvGrpSpPr>
      <p:grpSpPr>
        <a:xfrm>
          <a:off x="0" y="0"/>
          <a:ext cx="0" cy="0"/>
          <a:chOff x="0" y="0"/>
          <a:chExt cx="0" cy="0"/>
        </a:xfrm>
      </p:grpSpPr>
      <p:graphicFrame>
        <p:nvGraphicFramePr>
          <p:cNvPr id="665" name="Google Shape;665;p35"/>
          <p:cNvGraphicFramePr/>
          <p:nvPr/>
        </p:nvGraphicFramePr>
        <p:xfrm>
          <a:off x="100500" y="106375"/>
          <a:ext cx="8955975" cy="727320"/>
        </p:xfrm>
        <a:graphic>
          <a:graphicData uri="http://schemas.openxmlformats.org/drawingml/2006/table">
            <a:tbl>
              <a:tblPr>
                <a:noFill/>
                <a:tableStyleId>{67B6C134-F9D6-4D13-8D0D-9975055580A5}</a:tableStyleId>
              </a:tblPr>
              <a:tblGrid>
                <a:gridCol w="1337025"/>
                <a:gridCol w="6342200"/>
                <a:gridCol w="1276750"/>
              </a:tblGrid>
              <a:tr h="249650">
                <a:tc rowSpan="2">
                  <a:txBody>
                    <a:bodyPr/>
                    <a:lstStyle/>
                    <a:p>
                      <a:pPr marL="0" lvl="0" indent="0" algn="ctr" rtl="0">
                        <a:spcBef>
                          <a:spcPts val="0"/>
                        </a:spcBef>
                        <a:spcAft>
                          <a:spcPts val="0"/>
                        </a:spcAft>
                        <a:buNone/>
                      </a:pPr>
                      <a:r>
                        <a:rPr lang="fr" sz="1500" b="1">
                          <a:latin typeface="Roboto Condensed"/>
                          <a:ea typeface="Roboto Condensed"/>
                          <a:cs typeface="Roboto Condensed"/>
                          <a:sym typeface="Roboto Condensed"/>
                        </a:rPr>
                        <a:t>Séquence S23</a:t>
                      </a:r>
                      <a:endParaRPr sz="1500" b="1">
                        <a:latin typeface="Roboto Condensed"/>
                        <a:ea typeface="Roboto Condensed"/>
                        <a:cs typeface="Roboto Condensed"/>
                        <a:sym typeface="Roboto Condensed"/>
                      </a:endParaRPr>
                    </a:p>
                    <a:p>
                      <a:pPr marL="0" lvl="0" indent="0" algn="ctr" rtl="0">
                        <a:spcBef>
                          <a:spcPts val="0"/>
                        </a:spcBef>
                        <a:spcAft>
                          <a:spcPts val="0"/>
                        </a:spcAft>
                        <a:buNone/>
                      </a:pPr>
                      <a:r>
                        <a:rPr lang="fr" sz="1300" i="1">
                          <a:latin typeface="Roboto Condensed"/>
                          <a:ea typeface="Roboto Condensed"/>
                          <a:cs typeface="Roboto Condensed"/>
                          <a:sym typeface="Roboto Condensed"/>
                        </a:rPr>
                        <a:t>Les réseaux informatiques</a:t>
                      </a:r>
                      <a:endParaRPr sz="1300" i="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fr" sz="1800" b="1">
                          <a:latin typeface="Roboto Condensed"/>
                          <a:ea typeface="Roboto Condensed"/>
                          <a:cs typeface="Roboto Condensed"/>
                          <a:sym typeface="Roboto Condensed"/>
                        </a:rPr>
                        <a:t>Ressource N°2 - Activité N°2</a:t>
                      </a:r>
                      <a:endParaRPr sz="1800" b="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rowSpan="2">
                  <a:txBody>
                    <a:bodyPr/>
                    <a:lstStyle/>
                    <a:p>
                      <a:pPr marL="0" lvl="0" indent="0" algn="ctr" rtl="0">
                        <a:spcBef>
                          <a:spcPts val="0"/>
                        </a:spcBef>
                        <a:spcAft>
                          <a:spcPts val="0"/>
                        </a:spcAft>
                        <a:buNone/>
                      </a:pPr>
                      <a:r>
                        <a:rPr lang="fr" sz="2000" b="1">
                          <a:latin typeface="Roboto Condensed"/>
                          <a:ea typeface="Roboto Condensed"/>
                          <a:cs typeface="Roboto Condensed"/>
                          <a:sym typeface="Roboto Condensed"/>
                        </a:rPr>
                        <a:t>Cycle 4</a:t>
                      </a:r>
                      <a:endParaRPr sz="2000" b="1">
                        <a:latin typeface="Roboto Condensed"/>
                        <a:ea typeface="Roboto Condensed"/>
                        <a:cs typeface="Roboto Condensed"/>
                        <a:sym typeface="Roboto Condensed"/>
                      </a:endParaRPr>
                    </a:p>
                    <a:p>
                      <a:pPr marL="0" lvl="0" indent="0" algn="ctr" rtl="0">
                        <a:spcBef>
                          <a:spcPts val="0"/>
                        </a:spcBef>
                        <a:spcAft>
                          <a:spcPts val="0"/>
                        </a:spcAft>
                        <a:buNone/>
                      </a:pPr>
                      <a:r>
                        <a:rPr lang="fr" sz="2000" b="1">
                          <a:latin typeface="Roboto Condensed"/>
                          <a:ea typeface="Roboto Condensed"/>
                          <a:cs typeface="Roboto Condensed"/>
                          <a:sym typeface="Roboto Condensed"/>
                        </a:rPr>
                        <a:t>3ème</a:t>
                      </a:r>
                      <a:endParaRPr sz="2000" b="1">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r>
              <a:tr h="381000">
                <a:tc vMerge="1">
                  <a:txBody>
                    <a:bodyPr/>
                    <a:lstStyle/>
                    <a:p>
                      <a:endParaRPr lang="fr-FR"/>
                    </a:p>
                  </a:txBody>
                  <a:tcPr/>
                </a:tc>
                <a:tc>
                  <a:txBody>
                    <a:bodyPr/>
                    <a:lstStyle/>
                    <a:p>
                      <a:pPr marL="0" lvl="0" indent="0" algn="ctr" rtl="0">
                        <a:spcBef>
                          <a:spcPts val="0"/>
                        </a:spcBef>
                        <a:spcAft>
                          <a:spcPts val="0"/>
                        </a:spcAft>
                        <a:buNone/>
                      </a:pPr>
                      <a:r>
                        <a:rPr lang="fr" sz="1500">
                          <a:latin typeface="Roboto Condensed"/>
                          <a:ea typeface="Roboto Condensed"/>
                          <a:cs typeface="Roboto Condensed"/>
                          <a:sym typeface="Roboto Condensed"/>
                        </a:rPr>
                        <a:t>Le routage</a:t>
                      </a:r>
                      <a:endParaRPr sz="1500">
                        <a:latin typeface="Roboto Condensed"/>
                        <a:ea typeface="Roboto Condensed"/>
                        <a:cs typeface="Roboto Condensed"/>
                        <a:sym typeface="Roboto Condensed"/>
                      </a:endParaRPr>
                    </a:p>
                  </a:txBody>
                  <a:tcPr marL="18000" marR="54000" marT="18000" marB="5400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vMerge="1">
                  <a:txBody>
                    <a:bodyPr/>
                    <a:lstStyle/>
                    <a:p>
                      <a:endParaRPr lang="fr-FR"/>
                    </a:p>
                  </a:txBody>
                  <a:tcPr/>
                </a:tc>
              </a:tr>
            </a:tbl>
          </a:graphicData>
        </a:graphic>
      </p:graphicFrame>
      <p:pic>
        <p:nvPicPr>
          <p:cNvPr id="666" name="Google Shape;666;p35"/>
          <p:cNvPicPr preferRelativeResize="0"/>
          <p:nvPr/>
        </p:nvPicPr>
        <p:blipFill>
          <a:blip r:embed="rId3">
            <a:alphaModFix amt="13000"/>
          </a:blip>
          <a:stretch>
            <a:fillRect/>
          </a:stretch>
        </p:blipFill>
        <p:spPr>
          <a:xfrm>
            <a:off x="84869" y="997288"/>
            <a:ext cx="8955974" cy="4012975"/>
          </a:xfrm>
          <a:prstGeom prst="rect">
            <a:avLst/>
          </a:prstGeom>
          <a:noFill/>
          <a:ln w="9525" cap="flat" cmpd="sng">
            <a:solidFill>
              <a:schemeClr val="dk2"/>
            </a:solidFill>
            <a:prstDash val="solid"/>
            <a:round/>
            <a:headEnd type="none" w="sm" len="sm"/>
            <a:tailEnd type="none" w="sm" len="sm"/>
          </a:ln>
        </p:spPr>
      </p:pic>
      <p:pic>
        <p:nvPicPr>
          <p:cNvPr id="667" name="Google Shape;667;p35"/>
          <p:cNvPicPr preferRelativeResize="0"/>
          <p:nvPr/>
        </p:nvPicPr>
        <p:blipFill>
          <a:blip r:embed="rId4">
            <a:alphaModFix/>
          </a:blip>
          <a:stretch>
            <a:fillRect/>
          </a:stretch>
        </p:blipFill>
        <p:spPr>
          <a:xfrm>
            <a:off x="230650" y="1127924"/>
            <a:ext cx="4153349" cy="2014075"/>
          </a:xfrm>
          <a:prstGeom prst="rect">
            <a:avLst/>
          </a:prstGeom>
          <a:noFill/>
          <a:ln w="9525" cap="flat" cmpd="sng">
            <a:solidFill>
              <a:schemeClr val="dk2"/>
            </a:solidFill>
            <a:prstDash val="solid"/>
            <a:round/>
            <a:headEnd type="none" w="sm" len="sm"/>
            <a:tailEnd type="none" w="sm" len="sm"/>
          </a:ln>
        </p:spPr>
      </p:pic>
      <p:sp>
        <p:nvSpPr>
          <p:cNvPr id="668" name="Google Shape;668;p35"/>
          <p:cNvSpPr txBox="1"/>
          <p:nvPr/>
        </p:nvSpPr>
        <p:spPr>
          <a:xfrm>
            <a:off x="1338063" y="3802275"/>
            <a:ext cx="536700" cy="131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fr" sz="800">
                <a:latin typeface="Roboto Condensed"/>
                <a:ea typeface="Roboto Condensed"/>
                <a:cs typeface="Roboto Condensed"/>
                <a:sym typeface="Roboto Condensed"/>
              </a:rPr>
              <a:t>Routeur 1</a:t>
            </a:r>
            <a:endParaRPr sz="800">
              <a:latin typeface="Roboto Condensed"/>
              <a:ea typeface="Roboto Condensed"/>
              <a:cs typeface="Roboto Condensed"/>
              <a:sym typeface="Roboto Condensed"/>
            </a:endParaRPr>
          </a:p>
        </p:txBody>
      </p:sp>
      <p:sp>
        <p:nvSpPr>
          <p:cNvPr id="669" name="Google Shape;669;p35"/>
          <p:cNvSpPr txBox="1"/>
          <p:nvPr/>
        </p:nvSpPr>
        <p:spPr>
          <a:xfrm>
            <a:off x="2708625" y="3802275"/>
            <a:ext cx="536700" cy="131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fr" sz="800">
                <a:latin typeface="Roboto Condensed"/>
                <a:ea typeface="Roboto Condensed"/>
                <a:cs typeface="Roboto Condensed"/>
                <a:sym typeface="Roboto Condensed"/>
              </a:rPr>
              <a:t>Routeur 2</a:t>
            </a:r>
            <a:endParaRPr sz="800">
              <a:latin typeface="Roboto Condensed"/>
              <a:ea typeface="Roboto Condensed"/>
              <a:cs typeface="Roboto Condensed"/>
              <a:sym typeface="Roboto Condensed"/>
            </a:endParaRPr>
          </a:p>
        </p:txBody>
      </p:sp>
      <p:grpSp>
        <p:nvGrpSpPr>
          <p:cNvPr id="670" name="Google Shape;670;p35"/>
          <p:cNvGrpSpPr/>
          <p:nvPr/>
        </p:nvGrpSpPr>
        <p:grpSpPr>
          <a:xfrm>
            <a:off x="429825" y="3244625"/>
            <a:ext cx="4123125" cy="1142375"/>
            <a:chOff x="429825" y="3016025"/>
            <a:chExt cx="4123125" cy="1142375"/>
          </a:xfrm>
        </p:grpSpPr>
        <p:sp>
          <p:nvSpPr>
            <p:cNvPr id="671" name="Google Shape;671;p35"/>
            <p:cNvSpPr/>
            <p:nvPr/>
          </p:nvSpPr>
          <p:spPr>
            <a:xfrm>
              <a:off x="429825" y="3233500"/>
              <a:ext cx="1007700" cy="924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800">
                  <a:latin typeface="Roboto Condensed"/>
                  <a:ea typeface="Roboto Condensed"/>
                  <a:cs typeface="Roboto Condensed"/>
                  <a:sym typeface="Roboto Condensed"/>
                </a:rPr>
                <a:t>Adresse réseau du LAN 1: </a:t>
              </a:r>
              <a:r>
                <a:rPr lang="fr" sz="800" b="1">
                  <a:latin typeface="Roboto Condensed"/>
                  <a:ea typeface="Roboto Condensed"/>
                  <a:cs typeface="Roboto Condensed"/>
                  <a:sym typeface="Roboto Condensed"/>
                </a:rPr>
                <a:t>192.168.1.0</a:t>
              </a:r>
              <a:endParaRPr sz="800" b="1">
                <a:latin typeface="Roboto Condensed"/>
                <a:ea typeface="Roboto Condensed"/>
                <a:cs typeface="Roboto Condensed"/>
                <a:sym typeface="Roboto Condensed"/>
              </a:endParaRPr>
            </a:p>
          </p:txBody>
        </p:sp>
        <p:sp>
          <p:nvSpPr>
            <p:cNvPr id="672" name="Google Shape;672;p35"/>
            <p:cNvSpPr/>
            <p:nvPr/>
          </p:nvSpPr>
          <p:spPr>
            <a:xfrm>
              <a:off x="3153975" y="3233500"/>
              <a:ext cx="1007700" cy="924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800">
                  <a:latin typeface="Roboto Condensed"/>
                  <a:ea typeface="Roboto Condensed"/>
                  <a:cs typeface="Roboto Condensed"/>
                  <a:sym typeface="Roboto Condensed"/>
                </a:rPr>
                <a:t>Adresse réseau du LAN 2: </a:t>
              </a:r>
              <a:r>
                <a:rPr lang="fr" sz="800" b="1">
                  <a:latin typeface="Roboto Condensed"/>
                  <a:ea typeface="Roboto Condensed"/>
                  <a:cs typeface="Roboto Condensed"/>
                  <a:sym typeface="Roboto Condensed"/>
                </a:rPr>
                <a:t>192.168.2.0</a:t>
              </a:r>
              <a:endParaRPr sz="800" b="1">
                <a:latin typeface="Roboto Condensed"/>
                <a:ea typeface="Roboto Condensed"/>
                <a:cs typeface="Roboto Condensed"/>
                <a:sym typeface="Roboto Condensed"/>
              </a:endParaRPr>
            </a:p>
          </p:txBody>
        </p:sp>
        <p:sp>
          <p:nvSpPr>
            <p:cNvPr id="673" name="Google Shape;673;p35"/>
            <p:cNvSpPr/>
            <p:nvPr/>
          </p:nvSpPr>
          <p:spPr>
            <a:xfrm>
              <a:off x="1791900" y="3233500"/>
              <a:ext cx="1007700" cy="924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800">
                  <a:latin typeface="Roboto Condensed"/>
                  <a:ea typeface="Roboto Condensed"/>
                  <a:cs typeface="Roboto Condensed"/>
                  <a:sym typeface="Roboto Condensed"/>
                </a:rPr>
                <a:t>Adresse réseau du “WAN” 3: </a:t>
              </a:r>
              <a:r>
                <a:rPr lang="fr" sz="800" b="1">
                  <a:latin typeface="Roboto Condensed"/>
                  <a:ea typeface="Roboto Condensed"/>
                  <a:cs typeface="Roboto Condensed"/>
                  <a:sym typeface="Roboto Condensed"/>
                </a:rPr>
                <a:t>192.168.3.0</a:t>
              </a:r>
              <a:endParaRPr sz="800" b="1">
                <a:latin typeface="Roboto Condensed"/>
                <a:ea typeface="Roboto Condensed"/>
                <a:cs typeface="Roboto Condensed"/>
                <a:sym typeface="Roboto Condensed"/>
              </a:endParaRPr>
            </a:p>
          </p:txBody>
        </p:sp>
        <p:pic>
          <p:nvPicPr>
            <p:cNvPr id="674" name="Google Shape;674;p35"/>
            <p:cNvPicPr preferRelativeResize="0"/>
            <p:nvPr/>
          </p:nvPicPr>
          <p:blipFill rotWithShape="1">
            <a:blip r:embed="rId5">
              <a:alphaModFix/>
            </a:blip>
            <a:srcRect r="12111" b="23424"/>
            <a:stretch/>
          </p:blipFill>
          <p:spPr>
            <a:xfrm>
              <a:off x="1384575" y="3589648"/>
              <a:ext cx="443676" cy="212615"/>
            </a:xfrm>
            <a:prstGeom prst="rect">
              <a:avLst/>
            </a:prstGeom>
            <a:noFill/>
            <a:ln>
              <a:noFill/>
            </a:ln>
          </p:spPr>
        </p:pic>
        <p:pic>
          <p:nvPicPr>
            <p:cNvPr id="675" name="Google Shape;675;p35"/>
            <p:cNvPicPr preferRelativeResize="0"/>
            <p:nvPr/>
          </p:nvPicPr>
          <p:blipFill rotWithShape="1">
            <a:blip r:embed="rId5">
              <a:alphaModFix/>
            </a:blip>
            <a:srcRect r="12111" b="23424"/>
            <a:stretch/>
          </p:blipFill>
          <p:spPr>
            <a:xfrm>
              <a:off x="2755150" y="3589648"/>
              <a:ext cx="443676" cy="212615"/>
            </a:xfrm>
            <a:prstGeom prst="rect">
              <a:avLst/>
            </a:prstGeom>
            <a:noFill/>
            <a:ln>
              <a:noFill/>
            </a:ln>
          </p:spPr>
        </p:pic>
        <p:sp>
          <p:nvSpPr>
            <p:cNvPr id="676" name="Google Shape;676;p35"/>
            <p:cNvSpPr/>
            <p:nvPr/>
          </p:nvSpPr>
          <p:spPr>
            <a:xfrm>
              <a:off x="1595000" y="3016025"/>
              <a:ext cx="2957950" cy="561600"/>
            </a:xfrm>
            <a:custGeom>
              <a:avLst/>
              <a:gdLst/>
              <a:ahLst/>
              <a:cxnLst/>
              <a:rect l="l" t="t" r="r" b="b"/>
              <a:pathLst>
                <a:path w="118318" h="22464" extrusionOk="0">
                  <a:moveTo>
                    <a:pt x="0" y="22464"/>
                  </a:moveTo>
                  <a:lnTo>
                    <a:pt x="342" y="7612"/>
                  </a:lnTo>
                  <a:lnTo>
                    <a:pt x="6857" y="0"/>
                  </a:lnTo>
                  <a:lnTo>
                    <a:pt x="118318" y="898"/>
                  </a:lnTo>
                </a:path>
              </a:pathLst>
            </a:custGeom>
            <a:noFill/>
            <a:ln w="9525" cap="flat" cmpd="sng">
              <a:solidFill>
                <a:schemeClr val="dk2"/>
              </a:solidFill>
              <a:prstDash val="solid"/>
              <a:round/>
              <a:headEnd type="none" w="med" len="med"/>
              <a:tailEnd type="stealth" w="med" len="med"/>
            </a:ln>
          </p:spPr>
        </p:sp>
        <p:sp>
          <p:nvSpPr>
            <p:cNvPr id="677" name="Google Shape;677;p35"/>
            <p:cNvSpPr/>
            <p:nvPr/>
          </p:nvSpPr>
          <p:spPr>
            <a:xfrm>
              <a:off x="2972475" y="3133725"/>
              <a:ext cx="1580475" cy="462025"/>
            </a:xfrm>
            <a:custGeom>
              <a:avLst/>
              <a:gdLst/>
              <a:ahLst/>
              <a:cxnLst/>
              <a:rect l="l" t="t" r="r" b="b"/>
              <a:pathLst>
                <a:path w="63219" h="18481" extrusionOk="0">
                  <a:moveTo>
                    <a:pt x="0" y="18481"/>
                  </a:moveTo>
                  <a:lnTo>
                    <a:pt x="1" y="5155"/>
                  </a:lnTo>
                  <a:lnTo>
                    <a:pt x="4897" y="80"/>
                  </a:lnTo>
                  <a:lnTo>
                    <a:pt x="63219" y="0"/>
                  </a:lnTo>
                </a:path>
              </a:pathLst>
            </a:custGeom>
            <a:noFill/>
            <a:ln w="9525" cap="flat" cmpd="sng">
              <a:solidFill>
                <a:schemeClr val="dk2"/>
              </a:solidFill>
              <a:prstDash val="solid"/>
              <a:round/>
              <a:headEnd type="none" w="med" len="med"/>
              <a:tailEnd type="stealth" w="med" len="med"/>
            </a:ln>
          </p:spPr>
        </p:sp>
      </p:grpSp>
      <p:sp>
        <p:nvSpPr>
          <p:cNvPr id="678" name="Google Shape;678;p35"/>
          <p:cNvSpPr txBox="1"/>
          <p:nvPr/>
        </p:nvSpPr>
        <p:spPr>
          <a:xfrm>
            <a:off x="429850" y="4387000"/>
            <a:ext cx="1007700" cy="609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r" sz="600" u="sng">
                <a:latin typeface="Roboto Condensed"/>
                <a:ea typeface="Roboto Condensed"/>
                <a:cs typeface="Roboto Condensed"/>
                <a:sym typeface="Roboto Condensed"/>
              </a:rPr>
              <a:t>Les machines de ce réseau sont adressées en:</a:t>
            </a:r>
            <a:endParaRPr sz="600" u="sng">
              <a:latin typeface="Roboto Condensed"/>
              <a:ea typeface="Roboto Condensed"/>
              <a:cs typeface="Roboto Condensed"/>
              <a:sym typeface="Roboto Condensed"/>
            </a:endParaRPr>
          </a:p>
          <a:p>
            <a:pPr marL="0" lvl="0" indent="0" algn="l" rtl="0">
              <a:spcBef>
                <a:spcPts val="0"/>
              </a:spcBef>
              <a:spcAft>
                <a:spcPts val="0"/>
              </a:spcAft>
              <a:buNone/>
            </a:pPr>
            <a:endParaRPr sz="200" u="sng">
              <a:latin typeface="Roboto Condensed"/>
              <a:ea typeface="Roboto Condensed"/>
              <a:cs typeface="Roboto Condensed"/>
              <a:sym typeface="Roboto Condensed"/>
            </a:endParaRPr>
          </a:p>
          <a:p>
            <a:pPr marL="0" lvl="0" indent="0" algn="l" rtl="0">
              <a:spcBef>
                <a:spcPts val="0"/>
              </a:spcBef>
              <a:spcAft>
                <a:spcPts val="0"/>
              </a:spcAft>
              <a:buNone/>
            </a:pPr>
            <a:r>
              <a:rPr lang="fr" sz="600">
                <a:latin typeface="Roboto Condensed"/>
                <a:ea typeface="Roboto Condensed"/>
                <a:cs typeface="Roboto Condensed"/>
                <a:sym typeface="Roboto Condensed"/>
              </a:rPr>
              <a:t>routeur1:	192.168.1.1</a:t>
            </a:r>
            <a:endParaRPr sz="600">
              <a:latin typeface="Roboto Condensed"/>
              <a:ea typeface="Roboto Condensed"/>
              <a:cs typeface="Roboto Condensed"/>
              <a:sym typeface="Roboto Condensed"/>
            </a:endParaRPr>
          </a:p>
          <a:p>
            <a:pPr marL="0" lvl="0" indent="0" algn="l" rtl="0">
              <a:spcBef>
                <a:spcPts val="0"/>
              </a:spcBef>
              <a:spcAft>
                <a:spcPts val="0"/>
              </a:spcAft>
              <a:buNone/>
            </a:pPr>
            <a:r>
              <a:rPr lang="fr" sz="600">
                <a:latin typeface="Roboto Condensed"/>
                <a:ea typeface="Roboto Condensed"/>
                <a:cs typeface="Roboto Condensed"/>
                <a:sym typeface="Roboto Condensed"/>
              </a:rPr>
              <a:t>poste 1:	192.168.1.2</a:t>
            </a:r>
            <a:endParaRPr sz="600">
              <a:latin typeface="Roboto Condensed"/>
              <a:ea typeface="Roboto Condensed"/>
              <a:cs typeface="Roboto Condensed"/>
              <a:sym typeface="Roboto Condensed"/>
            </a:endParaRPr>
          </a:p>
          <a:p>
            <a:pPr marL="0" lvl="0" indent="0" algn="l" rtl="0">
              <a:spcBef>
                <a:spcPts val="0"/>
              </a:spcBef>
              <a:spcAft>
                <a:spcPts val="0"/>
              </a:spcAft>
              <a:buNone/>
            </a:pPr>
            <a:r>
              <a:rPr lang="fr" sz="600">
                <a:latin typeface="Roboto Condensed"/>
                <a:ea typeface="Roboto Condensed"/>
                <a:cs typeface="Roboto Condensed"/>
                <a:sym typeface="Roboto Condensed"/>
              </a:rPr>
              <a:t>poste 2:	192.168.1.3</a:t>
            </a:r>
            <a:endParaRPr sz="600">
              <a:latin typeface="Roboto Condensed"/>
              <a:ea typeface="Roboto Condensed"/>
              <a:cs typeface="Roboto Condensed"/>
              <a:sym typeface="Roboto Condensed"/>
            </a:endParaRPr>
          </a:p>
          <a:p>
            <a:pPr marL="0" lvl="0" indent="0" algn="l" rtl="0">
              <a:spcBef>
                <a:spcPts val="0"/>
              </a:spcBef>
              <a:spcAft>
                <a:spcPts val="0"/>
              </a:spcAft>
              <a:buNone/>
            </a:pPr>
            <a:r>
              <a:rPr lang="fr" sz="600">
                <a:latin typeface="Roboto Condensed"/>
                <a:ea typeface="Roboto Condensed"/>
                <a:cs typeface="Roboto Condensed"/>
                <a:sym typeface="Roboto Condensed"/>
              </a:rPr>
              <a:t>Tablette 1	192.168.1.4</a:t>
            </a:r>
            <a:endParaRPr sz="600">
              <a:latin typeface="Roboto Condensed"/>
              <a:ea typeface="Roboto Condensed"/>
              <a:cs typeface="Roboto Condensed"/>
              <a:sym typeface="Roboto Condensed"/>
            </a:endParaRPr>
          </a:p>
        </p:txBody>
      </p:sp>
      <p:sp>
        <p:nvSpPr>
          <p:cNvPr id="679" name="Google Shape;679;p35"/>
          <p:cNvSpPr txBox="1"/>
          <p:nvPr/>
        </p:nvSpPr>
        <p:spPr>
          <a:xfrm>
            <a:off x="3146900" y="4387000"/>
            <a:ext cx="1007700" cy="609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r" sz="600" u="sng">
                <a:latin typeface="Roboto Condensed"/>
                <a:ea typeface="Roboto Condensed"/>
                <a:cs typeface="Roboto Condensed"/>
                <a:sym typeface="Roboto Condensed"/>
              </a:rPr>
              <a:t>Les machines de ce réseau sont adressées en</a:t>
            </a:r>
            <a:r>
              <a:rPr lang="fr" sz="600">
                <a:latin typeface="Roboto Condensed"/>
                <a:ea typeface="Roboto Condensed"/>
                <a:cs typeface="Roboto Condensed"/>
                <a:sym typeface="Roboto Condensed"/>
              </a:rPr>
              <a:t>:</a:t>
            </a:r>
            <a:endParaRPr sz="600">
              <a:latin typeface="Roboto Condensed"/>
              <a:ea typeface="Roboto Condensed"/>
              <a:cs typeface="Roboto Condensed"/>
              <a:sym typeface="Roboto Condensed"/>
            </a:endParaRPr>
          </a:p>
          <a:p>
            <a:pPr marL="0" lvl="0" indent="0" algn="l" rtl="0">
              <a:spcBef>
                <a:spcPts val="0"/>
              </a:spcBef>
              <a:spcAft>
                <a:spcPts val="0"/>
              </a:spcAft>
              <a:buNone/>
            </a:pPr>
            <a:endParaRPr sz="300">
              <a:latin typeface="Roboto Condensed"/>
              <a:ea typeface="Roboto Condensed"/>
              <a:cs typeface="Roboto Condensed"/>
              <a:sym typeface="Roboto Condensed"/>
            </a:endParaRPr>
          </a:p>
          <a:p>
            <a:pPr marL="0" lvl="0" indent="0" algn="l" rtl="0">
              <a:spcBef>
                <a:spcPts val="0"/>
              </a:spcBef>
              <a:spcAft>
                <a:spcPts val="0"/>
              </a:spcAft>
              <a:buNone/>
            </a:pPr>
            <a:r>
              <a:rPr lang="fr" sz="600">
                <a:latin typeface="Roboto Condensed"/>
                <a:ea typeface="Roboto Condensed"/>
                <a:cs typeface="Roboto Condensed"/>
                <a:sym typeface="Roboto Condensed"/>
              </a:rPr>
              <a:t>routeur 2	192.168.1.1</a:t>
            </a:r>
            <a:endParaRPr sz="600">
              <a:latin typeface="Roboto Condensed"/>
              <a:ea typeface="Roboto Condensed"/>
              <a:cs typeface="Roboto Condensed"/>
              <a:sym typeface="Roboto Condensed"/>
            </a:endParaRPr>
          </a:p>
          <a:p>
            <a:pPr marL="0" lvl="0" indent="0" algn="l" rtl="0">
              <a:spcBef>
                <a:spcPts val="0"/>
              </a:spcBef>
              <a:spcAft>
                <a:spcPts val="0"/>
              </a:spcAft>
              <a:buNone/>
            </a:pPr>
            <a:r>
              <a:rPr lang="fr" sz="600">
                <a:latin typeface="Roboto Condensed"/>
                <a:ea typeface="Roboto Condensed"/>
                <a:cs typeface="Roboto Condensed"/>
                <a:sym typeface="Roboto Condensed"/>
              </a:rPr>
              <a:t>Poste 1	192.168.1.2</a:t>
            </a:r>
            <a:endParaRPr sz="600">
              <a:latin typeface="Roboto Condensed"/>
              <a:ea typeface="Roboto Condensed"/>
              <a:cs typeface="Roboto Condensed"/>
              <a:sym typeface="Roboto Condensed"/>
            </a:endParaRPr>
          </a:p>
          <a:p>
            <a:pPr marL="0" lvl="0" indent="0" algn="l" rtl="0">
              <a:spcBef>
                <a:spcPts val="0"/>
              </a:spcBef>
              <a:spcAft>
                <a:spcPts val="0"/>
              </a:spcAft>
              <a:buNone/>
            </a:pPr>
            <a:r>
              <a:rPr lang="fr" sz="600">
                <a:latin typeface="Roboto Condensed"/>
                <a:ea typeface="Roboto Condensed"/>
                <a:cs typeface="Roboto Condensed"/>
                <a:sym typeface="Roboto Condensed"/>
              </a:rPr>
              <a:t>Poste 2	192.168.1.3</a:t>
            </a:r>
            <a:endParaRPr sz="600">
              <a:latin typeface="Roboto Condensed"/>
              <a:ea typeface="Roboto Condensed"/>
              <a:cs typeface="Roboto Condensed"/>
              <a:sym typeface="Roboto Condensed"/>
            </a:endParaRPr>
          </a:p>
          <a:p>
            <a:pPr marL="0" lvl="0" indent="0" algn="l" rtl="0">
              <a:spcBef>
                <a:spcPts val="0"/>
              </a:spcBef>
              <a:spcAft>
                <a:spcPts val="0"/>
              </a:spcAft>
              <a:buNone/>
            </a:pPr>
            <a:r>
              <a:rPr lang="fr" sz="600">
                <a:latin typeface="Roboto Condensed"/>
                <a:ea typeface="Roboto Condensed"/>
                <a:cs typeface="Roboto Condensed"/>
                <a:sym typeface="Roboto Condensed"/>
              </a:rPr>
              <a:t>Tablette 1	192.168.1.4</a:t>
            </a:r>
            <a:endParaRPr sz="600">
              <a:latin typeface="Roboto Condensed"/>
              <a:ea typeface="Roboto Condensed"/>
              <a:cs typeface="Roboto Condensed"/>
              <a:sym typeface="Roboto Condensed"/>
            </a:endParaRPr>
          </a:p>
        </p:txBody>
      </p:sp>
      <p:sp>
        <p:nvSpPr>
          <p:cNvPr id="680" name="Google Shape;680;p35"/>
          <p:cNvSpPr txBox="1"/>
          <p:nvPr/>
        </p:nvSpPr>
        <p:spPr>
          <a:xfrm>
            <a:off x="1788363" y="4387000"/>
            <a:ext cx="1007700" cy="609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r" sz="600" u="sng">
                <a:latin typeface="Roboto Condensed"/>
                <a:ea typeface="Roboto Condensed"/>
                <a:cs typeface="Roboto Condensed"/>
                <a:sym typeface="Roboto Condensed"/>
              </a:rPr>
              <a:t>Les machines de ce réseau sont adressées en:</a:t>
            </a:r>
            <a:endParaRPr sz="600" u="sng">
              <a:latin typeface="Roboto Condensed"/>
              <a:ea typeface="Roboto Condensed"/>
              <a:cs typeface="Roboto Condensed"/>
              <a:sym typeface="Roboto Condensed"/>
            </a:endParaRPr>
          </a:p>
          <a:p>
            <a:pPr marL="0" lvl="0" indent="0" algn="l" rtl="0">
              <a:spcBef>
                <a:spcPts val="0"/>
              </a:spcBef>
              <a:spcAft>
                <a:spcPts val="0"/>
              </a:spcAft>
              <a:buNone/>
            </a:pPr>
            <a:endParaRPr sz="300" u="sng">
              <a:latin typeface="Roboto Condensed"/>
              <a:ea typeface="Roboto Condensed"/>
              <a:cs typeface="Roboto Condensed"/>
              <a:sym typeface="Roboto Condensed"/>
            </a:endParaRPr>
          </a:p>
          <a:p>
            <a:pPr marL="0" lvl="0" indent="0" algn="l" rtl="0">
              <a:spcBef>
                <a:spcPts val="0"/>
              </a:spcBef>
              <a:spcAft>
                <a:spcPts val="0"/>
              </a:spcAft>
              <a:buNone/>
            </a:pPr>
            <a:r>
              <a:rPr lang="fr" sz="600">
                <a:latin typeface="Roboto Condensed"/>
                <a:ea typeface="Roboto Condensed"/>
                <a:cs typeface="Roboto Condensed"/>
                <a:sym typeface="Roboto Condensed"/>
              </a:rPr>
              <a:t>Routeur 1	192.168.3.1</a:t>
            </a:r>
            <a:endParaRPr sz="600">
              <a:latin typeface="Roboto Condensed"/>
              <a:ea typeface="Roboto Condensed"/>
              <a:cs typeface="Roboto Condensed"/>
              <a:sym typeface="Roboto Condensed"/>
            </a:endParaRPr>
          </a:p>
          <a:p>
            <a:pPr marL="0" lvl="0" indent="0" algn="l" rtl="0">
              <a:spcBef>
                <a:spcPts val="0"/>
              </a:spcBef>
              <a:spcAft>
                <a:spcPts val="0"/>
              </a:spcAft>
              <a:buNone/>
            </a:pPr>
            <a:r>
              <a:rPr lang="fr" sz="600">
                <a:latin typeface="Roboto Condensed"/>
                <a:ea typeface="Roboto Condensed"/>
                <a:cs typeface="Roboto Condensed"/>
                <a:sym typeface="Roboto Condensed"/>
              </a:rPr>
              <a:t>Routeur 2	192.168.3.2</a:t>
            </a:r>
            <a:endParaRPr sz="600">
              <a:latin typeface="Roboto Condensed"/>
              <a:ea typeface="Roboto Condensed"/>
              <a:cs typeface="Roboto Condensed"/>
              <a:sym typeface="Roboto Condensed"/>
            </a:endParaRPr>
          </a:p>
          <a:p>
            <a:pPr marL="0" lvl="0" indent="0" algn="l" rtl="0">
              <a:spcBef>
                <a:spcPts val="0"/>
              </a:spcBef>
              <a:spcAft>
                <a:spcPts val="0"/>
              </a:spcAft>
              <a:buNone/>
            </a:pPr>
            <a:endParaRPr sz="600">
              <a:latin typeface="Roboto Condensed"/>
              <a:ea typeface="Roboto Condensed"/>
              <a:cs typeface="Roboto Condensed"/>
              <a:sym typeface="Roboto Condensed"/>
            </a:endParaRPr>
          </a:p>
          <a:p>
            <a:pPr marL="0" lvl="0" indent="0" algn="l" rtl="0">
              <a:spcBef>
                <a:spcPts val="0"/>
              </a:spcBef>
              <a:spcAft>
                <a:spcPts val="0"/>
              </a:spcAft>
              <a:buNone/>
            </a:pPr>
            <a:endParaRPr sz="600">
              <a:latin typeface="Roboto Condensed"/>
              <a:ea typeface="Roboto Condensed"/>
              <a:cs typeface="Roboto Condensed"/>
              <a:sym typeface="Roboto Condensed"/>
            </a:endParaRPr>
          </a:p>
        </p:txBody>
      </p:sp>
      <p:sp>
        <p:nvSpPr>
          <p:cNvPr id="681" name="Google Shape;681;p35"/>
          <p:cNvSpPr/>
          <p:nvPr/>
        </p:nvSpPr>
        <p:spPr>
          <a:xfrm>
            <a:off x="4572000" y="1093075"/>
            <a:ext cx="4331700" cy="3821400"/>
          </a:xfrm>
          <a:prstGeom prst="roundRect">
            <a:avLst>
              <a:gd name="adj" fmla="val 5619"/>
            </a:avLst>
          </a:prstGeom>
          <a:solidFill>
            <a:srgbClr val="FFFFFF"/>
          </a:solidFill>
          <a:ln w="9525" cap="flat" cmpd="sng">
            <a:solidFill>
              <a:schemeClr val="dk2"/>
            </a:solidFill>
            <a:prstDash val="solid"/>
            <a:round/>
            <a:headEnd type="none" w="sm" len="sm"/>
            <a:tailEnd type="none" w="sm" len="sm"/>
          </a:ln>
        </p:spPr>
        <p:txBody>
          <a:bodyPr spcFirstLastPara="1" wrap="square" lIns="0" tIns="0" rIns="0" bIns="0" anchor="t" anchorCtr="0">
            <a:noAutofit/>
          </a:bodyPr>
          <a:lstStyle/>
          <a:p>
            <a:pPr marL="0" lvl="0" indent="0" algn="just" rtl="0">
              <a:spcBef>
                <a:spcPts val="0"/>
              </a:spcBef>
              <a:spcAft>
                <a:spcPts val="0"/>
              </a:spcAft>
              <a:buNone/>
            </a:pPr>
            <a:r>
              <a:rPr lang="fr" sz="1000" b="1" u="sng">
                <a:latin typeface="Roboto Condensed"/>
                <a:ea typeface="Roboto Condensed"/>
                <a:cs typeface="Roboto Condensed"/>
                <a:sym typeface="Roboto Condensed"/>
              </a:rPr>
              <a:t>Le routage qu’est ce que c’est?</a:t>
            </a:r>
            <a:r>
              <a:rPr lang="fr" sz="1000">
                <a:latin typeface="Roboto Condensed"/>
                <a:ea typeface="Roboto Condensed"/>
                <a:cs typeface="Roboto Condensed"/>
                <a:sym typeface="Roboto Condensed"/>
              </a:rPr>
              <a:t>: </a:t>
            </a:r>
            <a:endParaRPr sz="1000">
              <a:latin typeface="Roboto Condensed"/>
              <a:ea typeface="Roboto Condensed"/>
              <a:cs typeface="Roboto Condensed"/>
              <a:sym typeface="Roboto Condensed"/>
            </a:endParaRPr>
          </a:p>
          <a:p>
            <a:pPr marL="0" lvl="0" indent="0" algn="just" rtl="0">
              <a:spcBef>
                <a:spcPts val="0"/>
              </a:spcBef>
              <a:spcAft>
                <a:spcPts val="0"/>
              </a:spcAft>
              <a:buNone/>
            </a:pPr>
            <a:r>
              <a:rPr lang="fr" sz="1000">
                <a:latin typeface="Roboto Condensed"/>
                <a:ea typeface="Roboto Condensed"/>
                <a:cs typeface="Roboto Condensed"/>
                <a:sym typeface="Roboto Condensed"/>
              </a:rPr>
              <a:t>C’est l’action de tracer une route d’un réseau à un autre. Pour cela nous disposons d’équipements appelés </a:t>
            </a:r>
            <a:r>
              <a:rPr lang="fr" sz="1000" b="1">
                <a:latin typeface="Roboto Condensed"/>
                <a:ea typeface="Roboto Condensed"/>
                <a:cs typeface="Roboto Condensed"/>
                <a:sym typeface="Roboto Condensed"/>
              </a:rPr>
              <a:t>routeurs</a:t>
            </a:r>
            <a:r>
              <a:rPr lang="fr" sz="1000">
                <a:latin typeface="Roboto Condensed"/>
                <a:ea typeface="Roboto Condensed"/>
                <a:cs typeface="Roboto Condensed"/>
                <a:sym typeface="Roboto Condensed"/>
              </a:rPr>
              <a:t>.</a:t>
            </a:r>
            <a:endParaRPr sz="1000">
              <a:latin typeface="Roboto Condensed"/>
              <a:ea typeface="Roboto Condensed"/>
              <a:cs typeface="Roboto Condensed"/>
              <a:sym typeface="Roboto Condensed"/>
            </a:endParaRPr>
          </a:p>
          <a:p>
            <a:pPr marL="0" lvl="0" indent="0" algn="just" rtl="0">
              <a:spcBef>
                <a:spcPts val="0"/>
              </a:spcBef>
              <a:spcAft>
                <a:spcPts val="0"/>
              </a:spcAft>
              <a:buNone/>
            </a:pPr>
            <a:endParaRPr sz="700">
              <a:latin typeface="Roboto Condensed"/>
              <a:ea typeface="Roboto Condensed"/>
              <a:cs typeface="Roboto Condensed"/>
              <a:sym typeface="Roboto Condensed"/>
            </a:endParaRPr>
          </a:p>
          <a:p>
            <a:pPr marL="0" lvl="0" indent="0" algn="ctr" rtl="0">
              <a:spcBef>
                <a:spcPts val="0"/>
              </a:spcBef>
              <a:spcAft>
                <a:spcPts val="0"/>
              </a:spcAft>
              <a:buNone/>
            </a:pPr>
            <a:r>
              <a:rPr lang="fr" sz="1000" b="1" u="sng">
                <a:latin typeface="Roboto Condensed"/>
                <a:ea typeface="Roboto Condensed"/>
                <a:cs typeface="Roboto Condensed"/>
                <a:sym typeface="Roboto Condensed"/>
              </a:rPr>
              <a:t>Les routeurs sont donc des équipements à cheval sur 2 réseaux</a:t>
            </a:r>
            <a:endParaRPr sz="1000" b="1" u="sng">
              <a:latin typeface="Roboto Condensed"/>
              <a:ea typeface="Roboto Condensed"/>
              <a:cs typeface="Roboto Condensed"/>
              <a:sym typeface="Roboto Condensed"/>
            </a:endParaRPr>
          </a:p>
          <a:p>
            <a:pPr marL="0" lvl="0" indent="0" algn="ctr" rtl="0">
              <a:spcBef>
                <a:spcPts val="0"/>
              </a:spcBef>
              <a:spcAft>
                <a:spcPts val="0"/>
              </a:spcAft>
              <a:buNone/>
            </a:pPr>
            <a:endParaRPr sz="700" u="sng">
              <a:latin typeface="Roboto Condensed"/>
              <a:ea typeface="Roboto Condensed"/>
              <a:cs typeface="Roboto Condensed"/>
              <a:sym typeface="Roboto Condensed"/>
            </a:endParaRPr>
          </a:p>
          <a:p>
            <a:pPr marL="0" lvl="0" indent="0" algn="just" rtl="0">
              <a:spcBef>
                <a:spcPts val="0"/>
              </a:spcBef>
              <a:spcAft>
                <a:spcPts val="0"/>
              </a:spcAft>
              <a:buNone/>
            </a:pPr>
            <a:r>
              <a:rPr lang="fr" sz="1000">
                <a:latin typeface="Roboto Condensed"/>
                <a:ea typeface="Roboto Condensed"/>
                <a:cs typeface="Roboto Condensed"/>
                <a:sym typeface="Roboto Condensed"/>
              </a:rPr>
              <a:t>Etant à cheval sur 2 réseaux, ils disposent donc de 2 adresses machines, 1 sur chaque réseau.</a:t>
            </a:r>
            <a:endParaRPr sz="1000">
              <a:latin typeface="Roboto Condensed"/>
              <a:ea typeface="Roboto Condensed"/>
              <a:cs typeface="Roboto Condensed"/>
              <a:sym typeface="Roboto Condensed"/>
            </a:endParaRPr>
          </a:p>
          <a:p>
            <a:pPr marL="0" lvl="0" indent="0" algn="just" rtl="0">
              <a:spcBef>
                <a:spcPts val="0"/>
              </a:spcBef>
              <a:spcAft>
                <a:spcPts val="0"/>
              </a:spcAft>
              <a:buNone/>
            </a:pPr>
            <a:endParaRPr sz="700">
              <a:latin typeface="Roboto Condensed"/>
              <a:ea typeface="Roboto Condensed"/>
              <a:cs typeface="Roboto Condensed"/>
              <a:sym typeface="Roboto Condensed"/>
            </a:endParaRPr>
          </a:p>
          <a:p>
            <a:pPr marL="0" lvl="0" indent="0" algn="just" rtl="0">
              <a:spcBef>
                <a:spcPts val="0"/>
              </a:spcBef>
              <a:spcAft>
                <a:spcPts val="0"/>
              </a:spcAft>
              <a:buNone/>
            </a:pPr>
            <a:r>
              <a:rPr lang="fr" sz="1000">
                <a:latin typeface="Roboto Condensed"/>
                <a:ea typeface="Roboto Condensed"/>
                <a:cs typeface="Roboto Condensed"/>
                <a:sym typeface="Roboto Condensed"/>
              </a:rPr>
              <a:t>Dans notre cas, le routeur 1 dispose d’une adresse sur le LAN1: 192.168.1.1 et d’une adresse sur le “WAN1”:192.168.3.1</a:t>
            </a:r>
            <a:endParaRPr sz="1000">
              <a:latin typeface="Roboto Condensed"/>
              <a:ea typeface="Roboto Condensed"/>
              <a:cs typeface="Roboto Condensed"/>
              <a:sym typeface="Roboto Condensed"/>
            </a:endParaRPr>
          </a:p>
          <a:p>
            <a:pPr marL="0" lvl="0" indent="0" algn="just" rtl="0">
              <a:spcBef>
                <a:spcPts val="0"/>
              </a:spcBef>
              <a:spcAft>
                <a:spcPts val="0"/>
              </a:spcAft>
              <a:buNone/>
            </a:pPr>
            <a:endParaRPr sz="700">
              <a:latin typeface="Roboto Condensed"/>
              <a:ea typeface="Roboto Condensed"/>
              <a:cs typeface="Roboto Condensed"/>
              <a:sym typeface="Roboto Condensed"/>
            </a:endParaRPr>
          </a:p>
          <a:p>
            <a:pPr marL="0" lvl="0" indent="0" algn="just" rtl="0">
              <a:spcBef>
                <a:spcPts val="0"/>
              </a:spcBef>
              <a:spcAft>
                <a:spcPts val="0"/>
              </a:spcAft>
              <a:buNone/>
            </a:pPr>
            <a:r>
              <a:rPr lang="fr" sz="1000" b="1" u="sng">
                <a:latin typeface="Roboto Condensed"/>
                <a:ea typeface="Roboto Condensed"/>
                <a:cs typeface="Roboto Condensed"/>
                <a:sym typeface="Roboto Condensed"/>
              </a:rPr>
              <a:t>Le routage comment ca marche?</a:t>
            </a:r>
            <a:endParaRPr sz="1000" b="1" u="sng">
              <a:latin typeface="Roboto Condensed"/>
              <a:ea typeface="Roboto Condensed"/>
              <a:cs typeface="Roboto Condensed"/>
              <a:sym typeface="Roboto Condensed"/>
            </a:endParaRPr>
          </a:p>
          <a:p>
            <a:pPr marL="0" lvl="0" indent="0" algn="just" rtl="0">
              <a:spcBef>
                <a:spcPts val="0"/>
              </a:spcBef>
              <a:spcAft>
                <a:spcPts val="0"/>
              </a:spcAft>
              <a:buNone/>
            </a:pPr>
            <a:r>
              <a:rPr lang="fr" sz="1000">
                <a:latin typeface="Roboto Condensed"/>
                <a:ea typeface="Roboto Condensed"/>
                <a:cs typeface="Roboto Condensed"/>
                <a:sym typeface="Roboto Condensed"/>
              </a:rPr>
              <a:t>Pour que le routeur puisse “tracer une route entre les réseaux, il faut lui indiquer quels sont les réseaux pour lesquels il doit tracer une route, dans notre cas, c’est très simple, il n’y a que peu de réseaux différents, mais lorsqu’il y a une multitude de réseau cela devient vite complexe. Nous allons donc juste nous contenter de faire un </a:t>
            </a:r>
            <a:r>
              <a:rPr lang="fr" sz="1000" b="1">
                <a:latin typeface="Roboto Condensed"/>
                <a:ea typeface="Roboto Condensed"/>
                <a:cs typeface="Roboto Condensed"/>
                <a:sym typeface="Roboto Condensed"/>
              </a:rPr>
              <a:t>routage “dynamique”</a:t>
            </a:r>
            <a:r>
              <a:rPr lang="fr" sz="1000">
                <a:latin typeface="Roboto Condensed"/>
                <a:ea typeface="Roboto Condensed"/>
                <a:cs typeface="Roboto Condensed"/>
                <a:sym typeface="Roboto Condensed"/>
              </a:rPr>
              <a:t> aussi appelé </a:t>
            </a:r>
            <a:r>
              <a:rPr lang="fr" sz="1000" b="1">
                <a:latin typeface="Roboto Condensed"/>
                <a:ea typeface="Roboto Condensed"/>
                <a:cs typeface="Roboto Condensed"/>
                <a:sym typeface="Roboto Condensed"/>
              </a:rPr>
              <a:t>routage RIP</a:t>
            </a:r>
            <a:r>
              <a:rPr lang="fr" sz="1000">
                <a:latin typeface="Roboto Condensed"/>
                <a:ea typeface="Roboto Condensed"/>
                <a:cs typeface="Roboto Condensed"/>
                <a:sym typeface="Roboto Condensed"/>
              </a:rPr>
              <a:t>. Pour cela nous indiquerons juste à notre routeur les adresses des réseaux à interconnecter et il établira les routes.</a:t>
            </a:r>
            <a:endParaRPr sz="1000">
              <a:latin typeface="Roboto Condensed"/>
              <a:ea typeface="Roboto Condensed"/>
              <a:cs typeface="Roboto Condensed"/>
              <a:sym typeface="Roboto Condensed"/>
            </a:endParaRPr>
          </a:p>
          <a:p>
            <a:pPr marL="0" lvl="0" indent="0" algn="just" rtl="0">
              <a:spcBef>
                <a:spcPts val="0"/>
              </a:spcBef>
              <a:spcAft>
                <a:spcPts val="0"/>
              </a:spcAft>
              <a:buNone/>
            </a:pPr>
            <a:endParaRPr sz="700">
              <a:latin typeface="Roboto Condensed"/>
              <a:ea typeface="Roboto Condensed"/>
              <a:cs typeface="Roboto Condensed"/>
              <a:sym typeface="Roboto Condensed"/>
            </a:endParaRPr>
          </a:p>
          <a:p>
            <a:pPr marL="0" lvl="0" indent="0" algn="just" rtl="0">
              <a:spcBef>
                <a:spcPts val="0"/>
              </a:spcBef>
              <a:spcAft>
                <a:spcPts val="0"/>
              </a:spcAft>
              <a:buNone/>
            </a:pPr>
            <a:r>
              <a:rPr lang="fr" sz="1000" b="1" u="sng">
                <a:latin typeface="Roboto Condensed"/>
                <a:ea typeface="Roboto Condensed"/>
                <a:cs typeface="Roboto Condensed"/>
                <a:sym typeface="Roboto Condensed"/>
              </a:rPr>
              <a:t>Et la passerelle?</a:t>
            </a:r>
            <a:endParaRPr sz="1000" b="1" u="sng">
              <a:latin typeface="Roboto Condensed"/>
              <a:ea typeface="Roboto Condensed"/>
              <a:cs typeface="Roboto Condensed"/>
              <a:sym typeface="Roboto Condensed"/>
            </a:endParaRPr>
          </a:p>
          <a:p>
            <a:pPr marL="0" lvl="0" indent="0" algn="just" rtl="0">
              <a:spcBef>
                <a:spcPts val="0"/>
              </a:spcBef>
              <a:spcAft>
                <a:spcPts val="0"/>
              </a:spcAft>
              <a:buNone/>
            </a:pPr>
            <a:r>
              <a:rPr lang="fr" sz="1000">
                <a:latin typeface="Roboto Condensed"/>
                <a:ea typeface="Roboto Condensed"/>
                <a:cs typeface="Roboto Condensed"/>
                <a:sym typeface="Roboto Condensed"/>
              </a:rPr>
              <a:t>La passerelle dans un réseau est l’équipement qui permet de passer d’un réseau à un autre, dans notre cas le routeur, il faudra donc dire à chaque machine désirant accéder à un réseau extérieur quelle est l’adresse de la passerelle qui le lui permet, dans notre cas, pour le réseau LAN1, la passerelle est le routeur 1 à l’adresse 192.168.1.1</a:t>
            </a:r>
            <a:endParaRPr sz="1000">
              <a:latin typeface="Roboto Condensed"/>
              <a:ea typeface="Roboto Condensed"/>
              <a:cs typeface="Roboto Condensed"/>
              <a:sym typeface="Roboto Condensed"/>
            </a:endParaRPr>
          </a:p>
          <a:p>
            <a:pPr marL="0" lvl="0" indent="0" algn="just" rtl="0">
              <a:spcBef>
                <a:spcPts val="0"/>
              </a:spcBef>
              <a:spcAft>
                <a:spcPts val="0"/>
              </a:spcAft>
              <a:buNone/>
            </a:pPr>
            <a:endParaRPr sz="1000">
              <a:latin typeface="Roboto Condensed"/>
              <a:ea typeface="Roboto Condensed"/>
              <a:cs typeface="Roboto Condensed"/>
              <a:sym typeface="Roboto Condensed"/>
            </a:endParaRPr>
          </a:p>
          <a:p>
            <a:pPr marL="0" lvl="0" indent="0" algn="ctr" rtl="0">
              <a:spcBef>
                <a:spcPts val="0"/>
              </a:spcBef>
              <a:spcAft>
                <a:spcPts val="0"/>
              </a:spcAft>
              <a:buNone/>
            </a:pPr>
            <a:endParaRPr sz="1000" u="sng">
              <a:latin typeface="Roboto Condensed"/>
              <a:ea typeface="Roboto Condensed"/>
              <a:cs typeface="Roboto Condensed"/>
              <a:sym typeface="Roboto Condensed"/>
            </a:endParaRPr>
          </a:p>
          <a:p>
            <a:pPr marL="0" lvl="0" indent="0" algn="ctr" rtl="0">
              <a:spcBef>
                <a:spcPts val="0"/>
              </a:spcBef>
              <a:spcAft>
                <a:spcPts val="0"/>
              </a:spcAft>
              <a:buNone/>
            </a:pPr>
            <a:endParaRPr sz="1000" u="sng">
              <a:latin typeface="Roboto Condensed"/>
              <a:ea typeface="Roboto Condensed"/>
              <a:cs typeface="Roboto Condensed"/>
              <a:sym typeface="Roboto Condensed"/>
            </a:endParaRPr>
          </a:p>
        </p:txBody>
      </p:sp>
      <p:sp>
        <p:nvSpPr>
          <p:cNvPr id="682" name="Google Shape;682;p35"/>
          <p:cNvSpPr txBox="1"/>
          <p:nvPr/>
        </p:nvSpPr>
        <p:spPr>
          <a:xfrm>
            <a:off x="1285875" y="1209675"/>
            <a:ext cx="445200" cy="247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fr" sz="1200" b="1">
                <a:latin typeface="Roboto Condensed"/>
                <a:ea typeface="Roboto Condensed"/>
                <a:cs typeface="Roboto Condensed"/>
                <a:sym typeface="Roboto Condensed"/>
              </a:rPr>
              <a:t>LAN1</a:t>
            </a:r>
            <a:endParaRPr sz="1200" b="1">
              <a:latin typeface="Roboto Condensed"/>
              <a:ea typeface="Roboto Condensed"/>
              <a:cs typeface="Roboto Condensed"/>
              <a:sym typeface="Roboto Condensed"/>
            </a:endParaRPr>
          </a:p>
        </p:txBody>
      </p:sp>
      <p:sp>
        <p:nvSpPr>
          <p:cNvPr id="683" name="Google Shape;683;p35"/>
          <p:cNvSpPr txBox="1"/>
          <p:nvPr/>
        </p:nvSpPr>
        <p:spPr>
          <a:xfrm>
            <a:off x="2250984" y="1209675"/>
            <a:ext cx="599525" cy="247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fr" sz="1200" b="1">
                <a:latin typeface="Roboto Condensed"/>
                <a:ea typeface="Roboto Condensed"/>
                <a:cs typeface="Roboto Condensed"/>
                <a:sym typeface="Roboto Condensed"/>
              </a:rPr>
              <a:t>WAN3</a:t>
            </a:r>
            <a:endParaRPr sz="1200" b="1" dirty="0">
              <a:latin typeface="Roboto Condensed"/>
              <a:ea typeface="Roboto Condensed"/>
              <a:cs typeface="Roboto Condensed"/>
              <a:sym typeface="Roboto Condensed"/>
            </a:endParaRPr>
          </a:p>
        </p:txBody>
      </p:sp>
      <p:sp>
        <p:nvSpPr>
          <p:cNvPr id="684" name="Google Shape;684;p35"/>
          <p:cNvSpPr txBox="1"/>
          <p:nvPr/>
        </p:nvSpPr>
        <p:spPr>
          <a:xfrm>
            <a:off x="3857625" y="1209675"/>
            <a:ext cx="445200" cy="247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fr" sz="1200" b="1">
                <a:latin typeface="Roboto Condensed"/>
                <a:ea typeface="Roboto Condensed"/>
                <a:cs typeface="Roboto Condensed"/>
                <a:sym typeface="Roboto Condensed"/>
              </a:rPr>
              <a:t>LAN2</a:t>
            </a:r>
            <a:endParaRPr sz="1200" b="1">
              <a:latin typeface="Roboto Condensed"/>
              <a:ea typeface="Roboto Condensed"/>
              <a:cs typeface="Roboto Condensed"/>
              <a:sym typeface="Roboto Condensed"/>
            </a:endParaRPr>
          </a:p>
        </p:txBody>
      </p:sp>
      <p:sp>
        <p:nvSpPr>
          <p:cNvPr id="685" name="Google Shape;685;p35"/>
          <p:cNvSpPr txBox="1"/>
          <p:nvPr/>
        </p:nvSpPr>
        <p:spPr>
          <a:xfrm>
            <a:off x="230650" y="1266525"/>
            <a:ext cx="519900" cy="133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fr" sz="600">
                <a:latin typeface="Roboto Condensed"/>
                <a:ea typeface="Roboto Condensed"/>
                <a:cs typeface="Roboto Condensed"/>
                <a:sym typeface="Roboto Condensed"/>
              </a:rPr>
              <a:t>192.168.1.2</a:t>
            </a:r>
            <a:endParaRPr sz="600">
              <a:latin typeface="Roboto Condensed"/>
              <a:ea typeface="Roboto Condensed"/>
              <a:cs typeface="Roboto Condensed"/>
              <a:sym typeface="Roboto Condensed"/>
            </a:endParaRPr>
          </a:p>
        </p:txBody>
      </p:sp>
      <p:sp>
        <p:nvSpPr>
          <p:cNvPr id="686" name="Google Shape;686;p35"/>
          <p:cNvSpPr txBox="1"/>
          <p:nvPr/>
        </p:nvSpPr>
        <p:spPr>
          <a:xfrm>
            <a:off x="697550" y="1266525"/>
            <a:ext cx="519900" cy="133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fr" sz="600">
                <a:latin typeface="Roboto Condensed"/>
                <a:ea typeface="Roboto Condensed"/>
                <a:cs typeface="Roboto Condensed"/>
                <a:sym typeface="Roboto Condensed"/>
              </a:rPr>
              <a:t>192.168.1.3</a:t>
            </a:r>
            <a:endParaRPr sz="600">
              <a:latin typeface="Roboto Condensed"/>
              <a:ea typeface="Roboto Condensed"/>
              <a:cs typeface="Roboto Condensed"/>
              <a:sym typeface="Roboto Condensed"/>
            </a:endParaRPr>
          </a:p>
        </p:txBody>
      </p:sp>
      <p:sp>
        <p:nvSpPr>
          <p:cNvPr id="687" name="Google Shape;687;p35"/>
          <p:cNvSpPr txBox="1"/>
          <p:nvPr/>
        </p:nvSpPr>
        <p:spPr>
          <a:xfrm>
            <a:off x="1285875" y="2008200"/>
            <a:ext cx="519900" cy="133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fr" sz="600">
                <a:latin typeface="Roboto Condensed"/>
                <a:ea typeface="Roboto Condensed"/>
                <a:cs typeface="Roboto Condensed"/>
                <a:sym typeface="Roboto Condensed"/>
              </a:rPr>
              <a:t>192.168.1.1</a:t>
            </a:r>
            <a:endParaRPr sz="600">
              <a:latin typeface="Roboto Condensed"/>
              <a:ea typeface="Roboto Condensed"/>
              <a:cs typeface="Roboto Condensed"/>
              <a:sym typeface="Roboto Condensed"/>
            </a:endParaRPr>
          </a:p>
        </p:txBody>
      </p:sp>
      <p:sp>
        <p:nvSpPr>
          <p:cNvPr id="688" name="Google Shape;688;p35"/>
          <p:cNvSpPr txBox="1"/>
          <p:nvPr/>
        </p:nvSpPr>
        <p:spPr>
          <a:xfrm>
            <a:off x="1731075" y="2008200"/>
            <a:ext cx="519900" cy="133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fr" sz="600">
                <a:latin typeface="Roboto Condensed"/>
                <a:ea typeface="Roboto Condensed"/>
                <a:cs typeface="Roboto Condensed"/>
                <a:sym typeface="Roboto Condensed"/>
              </a:rPr>
              <a:t>192.168.3.1</a:t>
            </a:r>
            <a:endParaRPr sz="600">
              <a:latin typeface="Roboto Condensed"/>
              <a:ea typeface="Roboto Condensed"/>
              <a:cs typeface="Roboto Condensed"/>
              <a:sym typeface="Roboto Condensed"/>
            </a:endParaRPr>
          </a:p>
        </p:txBody>
      </p:sp>
      <p:sp>
        <p:nvSpPr>
          <p:cNvPr id="689" name="Google Shape;689;p35"/>
          <p:cNvSpPr txBox="1"/>
          <p:nvPr/>
        </p:nvSpPr>
        <p:spPr>
          <a:xfrm>
            <a:off x="1147425" y="2534400"/>
            <a:ext cx="519900" cy="133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fr" sz="600">
                <a:latin typeface="Roboto Condensed"/>
                <a:ea typeface="Roboto Condensed"/>
                <a:cs typeface="Roboto Condensed"/>
                <a:sym typeface="Roboto Condensed"/>
              </a:rPr>
              <a:t>192.168.1.4</a:t>
            </a:r>
            <a:endParaRPr sz="600">
              <a:latin typeface="Roboto Condensed"/>
              <a:ea typeface="Roboto Condensed"/>
              <a:cs typeface="Roboto Condensed"/>
              <a:sym typeface="Roboto Condensed"/>
            </a:endParaRPr>
          </a:p>
        </p:txBody>
      </p:sp>
      <p:sp>
        <p:nvSpPr>
          <p:cNvPr id="690" name="Google Shape;690;p35"/>
          <p:cNvSpPr txBox="1"/>
          <p:nvPr/>
        </p:nvSpPr>
        <p:spPr>
          <a:xfrm>
            <a:off x="3782925" y="2571750"/>
            <a:ext cx="519900" cy="133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fr" sz="600">
                <a:latin typeface="Roboto Condensed"/>
                <a:ea typeface="Roboto Condensed"/>
                <a:cs typeface="Roboto Condensed"/>
                <a:sym typeface="Roboto Condensed"/>
              </a:rPr>
              <a:t>192.168.2.4</a:t>
            </a:r>
            <a:endParaRPr sz="600">
              <a:latin typeface="Roboto Condensed"/>
              <a:ea typeface="Roboto Condensed"/>
              <a:cs typeface="Roboto Condensed"/>
              <a:sym typeface="Roboto Condensed"/>
            </a:endParaRPr>
          </a:p>
        </p:txBody>
      </p:sp>
      <p:sp>
        <p:nvSpPr>
          <p:cNvPr id="691" name="Google Shape;691;p35"/>
          <p:cNvSpPr txBox="1"/>
          <p:nvPr/>
        </p:nvSpPr>
        <p:spPr>
          <a:xfrm rot="-1984">
            <a:off x="2764615" y="2008206"/>
            <a:ext cx="519900" cy="133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fr" sz="600">
                <a:latin typeface="Roboto Condensed"/>
                <a:ea typeface="Roboto Condensed"/>
                <a:cs typeface="Roboto Condensed"/>
                <a:sym typeface="Roboto Condensed"/>
              </a:rPr>
              <a:t>192.168.2.1</a:t>
            </a:r>
            <a:endParaRPr sz="600">
              <a:latin typeface="Roboto Condensed"/>
              <a:ea typeface="Roboto Condensed"/>
              <a:cs typeface="Roboto Condensed"/>
              <a:sym typeface="Roboto Condensed"/>
            </a:endParaRPr>
          </a:p>
        </p:txBody>
      </p:sp>
      <p:sp>
        <p:nvSpPr>
          <p:cNvPr id="692" name="Google Shape;692;p35"/>
          <p:cNvSpPr txBox="1"/>
          <p:nvPr/>
        </p:nvSpPr>
        <p:spPr>
          <a:xfrm>
            <a:off x="2350875" y="2008213"/>
            <a:ext cx="519900" cy="133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fr" sz="600">
                <a:latin typeface="Roboto Condensed"/>
                <a:ea typeface="Roboto Condensed"/>
                <a:cs typeface="Roboto Condensed"/>
                <a:sym typeface="Roboto Condensed"/>
              </a:rPr>
              <a:t>192.168.3.2</a:t>
            </a:r>
            <a:endParaRPr sz="600">
              <a:latin typeface="Roboto Condensed"/>
              <a:ea typeface="Roboto Condensed"/>
              <a:cs typeface="Roboto Condensed"/>
              <a:sym typeface="Roboto Condensed"/>
            </a:endParaRPr>
          </a:p>
        </p:txBody>
      </p:sp>
      <p:sp>
        <p:nvSpPr>
          <p:cNvPr id="693" name="Google Shape;693;p35"/>
          <p:cNvSpPr txBox="1"/>
          <p:nvPr/>
        </p:nvSpPr>
        <p:spPr>
          <a:xfrm>
            <a:off x="2819050" y="1323375"/>
            <a:ext cx="519900" cy="133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fr" sz="600">
                <a:latin typeface="Roboto Condensed"/>
                <a:ea typeface="Roboto Condensed"/>
                <a:cs typeface="Roboto Condensed"/>
                <a:sym typeface="Roboto Condensed"/>
              </a:rPr>
              <a:t>192.168.2.2</a:t>
            </a:r>
            <a:endParaRPr sz="600">
              <a:latin typeface="Roboto Condensed"/>
              <a:ea typeface="Roboto Condensed"/>
              <a:cs typeface="Roboto Condensed"/>
              <a:sym typeface="Roboto Condensed"/>
            </a:endParaRPr>
          </a:p>
        </p:txBody>
      </p:sp>
      <p:sp>
        <p:nvSpPr>
          <p:cNvPr id="694" name="Google Shape;694;p35"/>
          <p:cNvSpPr txBox="1"/>
          <p:nvPr/>
        </p:nvSpPr>
        <p:spPr>
          <a:xfrm>
            <a:off x="3284525" y="1299550"/>
            <a:ext cx="519900" cy="133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fr" sz="600">
                <a:latin typeface="Roboto Condensed"/>
                <a:ea typeface="Roboto Condensed"/>
                <a:cs typeface="Roboto Condensed"/>
                <a:sym typeface="Roboto Condensed"/>
              </a:rPr>
              <a:t>192.168.2.3</a:t>
            </a:r>
            <a:endParaRPr sz="600">
              <a:latin typeface="Roboto Condensed"/>
              <a:ea typeface="Roboto Condensed"/>
              <a:cs typeface="Roboto Condensed"/>
              <a:sym typeface="Roboto Condensed"/>
            </a:endParaRPr>
          </a:p>
        </p:txBody>
      </p:sp>
      <p:sp>
        <p:nvSpPr>
          <p:cNvPr id="2" name="Rectangle 1"/>
          <p:cNvSpPr/>
          <p:nvPr/>
        </p:nvSpPr>
        <p:spPr>
          <a:xfrm>
            <a:off x="1797507" y="1189832"/>
            <a:ext cx="1007700" cy="1890681"/>
          </a:xfrm>
          <a:prstGeom prst="rect">
            <a:avLst/>
          </a:prstGeom>
          <a:solidFill>
            <a:schemeClr val="accent5">
              <a:lumMod val="20000"/>
              <a:lumOff val="80000"/>
              <a:alpha val="42000"/>
            </a:schemeClr>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3454</Words>
  <Application>Microsoft Macintosh PowerPoint</Application>
  <PresentationFormat>Présentation à l'écran (16:9)</PresentationFormat>
  <Paragraphs>531</Paragraphs>
  <Slides>18</Slides>
  <Notes>18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Oswald</vt:lpstr>
      <vt:lpstr>Arial</vt:lpstr>
      <vt:lpstr>Calibri</vt:lpstr>
      <vt:lpstr>Roboto Condensed</vt:lpstr>
      <vt:lpstr>Simple Light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Jerome Antony</cp:lastModifiedBy>
  <cp:revision>7</cp:revision>
  <dcterms:modified xsi:type="dcterms:W3CDTF">2019-05-10T11:48:41Z</dcterms:modified>
</cp:coreProperties>
</file>