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87" r:id="rId2"/>
    <p:sldId id="276" r:id="rId3"/>
    <p:sldId id="290" r:id="rId4"/>
    <p:sldId id="257" r:id="rId5"/>
    <p:sldId id="281" r:id="rId6"/>
    <p:sldId id="264" r:id="rId7"/>
    <p:sldId id="258" r:id="rId8"/>
    <p:sldId id="262" r:id="rId9"/>
    <p:sldId id="277" r:id="rId10"/>
    <p:sldId id="283" r:id="rId11"/>
    <p:sldId id="284" r:id="rId12"/>
    <p:sldId id="286" r:id="rId13"/>
    <p:sldId id="267" r:id="rId14"/>
    <p:sldId id="271" r:id="rId15"/>
    <p:sldId id="266" r:id="rId16"/>
    <p:sldId id="272" r:id="rId17"/>
    <p:sldId id="268" r:id="rId18"/>
    <p:sldId id="280" r:id="rId19"/>
    <p:sldId id="279" r:id="rId20"/>
    <p:sldId id="273" r:id="rId21"/>
    <p:sldId id="269" r:id="rId22"/>
    <p:sldId id="274" r:id="rId23"/>
    <p:sldId id="270" r:id="rId24"/>
    <p:sldId id="291" r:id="rId25"/>
    <p:sldId id="292" r:id="rId26"/>
  </p:sldIdLst>
  <p:sldSz cx="9144000" cy="6858000" type="screen4x3"/>
  <p:notesSz cx="6797675" cy="9872663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7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-8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4CC0F6-CEA3-466A-972D-36E42A908029}" type="doc">
      <dgm:prSet loTypeId="urn:microsoft.com/office/officeart/2005/8/layout/venn2" loCatId="relationship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7701F0F0-490F-4FFE-81B8-A86220E1B341}">
      <dgm:prSet phldrT="[Texte]" custT="1"/>
      <dgm:spPr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</dgm:spPr>
      <dgm:t>
        <a:bodyPr/>
        <a:lstStyle/>
        <a:p>
          <a:r>
            <a:rPr lang="fr-FR" sz="2000" b="1" i="1" dirty="0" smtClean="0"/>
            <a:t>Le projet</a:t>
          </a:r>
          <a:endParaRPr lang="fr-FR" sz="2000" b="1" i="1" dirty="0"/>
        </a:p>
      </dgm:t>
    </dgm:pt>
    <dgm:pt modelId="{884FAAF2-78FE-428F-AAE1-EDBD19C52E86}" type="parTrans" cxnId="{4D10D4DF-90C2-4DCC-9F00-FBD6527FA7C6}">
      <dgm:prSet/>
      <dgm:spPr/>
      <dgm:t>
        <a:bodyPr/>
        <a:lstStyle/>
        <a:p>
          <a:endParaRPr lang="fr-FR"/>
        </a:p>
      </dgm:t>
    </dgm:pt>
    <dgm:pt modelId="{0EBE1298-0C9C-4588-88BF-D7E12283E155}" type="sibTrans" cxnId="{4D10D4DF-90C2-4DCC-9F00-FBD6527FA7C6}">
      <dgm:prSet/>
      <dgm:spPr/>
      <dgm:t>
        <a:bodyPr/>
        <a:lstStyle/>
        <a:p>
          <a:endParaRPr lang="fr-FR"/>
        </a:p>
      </dgm:t>
    </dgm:pt>
    <dgm:pt modelId="{C2F65290-A9C8-4800-8A9F-4A16A5E15684}">
      <dgm:prSet phldrT="[Texte]" custT="1"/>
      <dgm:spPr/>
      <dgm:t>
        <a:bodyPr/>
        <a:lstStyle/>
        <a:p>
          <a:r>
            <a:rPr lang="fr-FR" sz="2000" b="1" i="1" dirty="0" smtClean="0"/>
            <a:t>La résolution de problème technique</a:t>
          </a:r>
          <a:endParaRPr lang="fr-FR" sz="2000" b="1" i="1" dirty="0"/>
        </a:p>
      </dgm:t>
    </dgm:pt>
    <dgm:pt modelId="{73617C2C-199E-45BB-8084-8FEF6EAD10DB}" type="parTrans" cxnId="{D0580294-C6B2-4EF2-83D8-CDF77D41E8FC}">
      <dgm:prSet/>
      <dgm:spPr/>
      <dgm:t>
        <a:bodyPr/>
        <a:lstStyle/>
        <a:p>
          <a:endParaRPr lang="fr-FR"/>
        </a:p>
      </dgm:t>
    </dgm:pt>
    <dgm:pt modelId="{86E52B5C-E411-46F1-AF5F-F58E16709DF2}" type="sibTrans" cxnId="{D0580294-C6B2-4EF2-83D8-CDF77D41E8FC}">
      <dgm:prSet/>
      <dgm:spPr/>
      <dgm:t>
        <a:bodyPr/>
        <a:lstStyle/>
        <a:p>
          <a:endParaRPr lang="fr-FR"/>
        </a:p>
      </dgm:t>
    </dgm:pt>
    <dgm:pt modelId="{CE5ACD2D-C205-44ED-AEE6-D2953F8D1F50}">
      <dgm:prSet phldrT="[Texte]" custT="1"/>
      <dgm:spPr/>
      <dgm:t>
        <a:bodyPr/>
        <a:lstStyle/>
        <a:p>
          <a:r>
            <a:rPr lang="fr-FR" sz="2000" b="1" i="1" dirty="0" smtClean="0"/>
            <a:t>L ’investigation</a:t>
          </a:r>
          <a:endParaRPr lang="fr-FR" sz="2000" b="1" i="1" dirty="0"/>
        </a:p>
      </dgm:t>
    </dgm:pt>
    <dgm:pt modelId="{C41ACB23-49C1-44C7-988C-30C4DBA15A3D}" type="parTrans" cxnId="{5A17F077-A3FA-4428-8238-586BAE4B5926}">
      <dgm:prSet/>
      <dgm:spPr/>
      <dgm:t>
        <a:bodyPr/>
        <a:lstStyle/>
        <a:p>
          <a:endParaRPr lang="fr-FR"/>
        </a:p>
      </dgm:t>
    </dgm:pt>
    <dgm:pt modelId="{F7AE5638-299B-4745-8B2A-F150E18091B8}" type="sibTrans" cxnId="{5A17F077-A3FA-4428-8238-586BAE4B5926}">
      <dgm:prSet/>
      <dgm:spPr/>
      <dgm:t>
        <a:bodyPr/>
        <a:lstStyle/>
        <a:p>
          <a:endParaRPr lang="fr-FR"/>
        </a:p>
      </dgm:t>
    </dgm:pt>
    <dgm:pt modelId="{45D817B3-DDBB-4341-9C3C-CEBDA15F5A8E}" type="pres">
      <dgm:prSet presAssocID="{714CC0F6-CEA3-466A-972D-36E42A908029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1DB812B-1984-4D20-B836-0A8DE1A8140F}" type="pres">
      <dgm:prSet presAssocID="{714CC0F6-CEA3-466A-972D-36E42A908029}" presName="comp1" presStyleCnt="0"/>
      <dgm:spPr/>
    </dgm:pt>
    <dgm:pt modelId="{796CD6E9-8859-4B3A-B5E0-5EF9153FD86F}" type="pres">
      <dgm:prSet presAssocID="{714CC0F6-CEA3-466A-972D-36E42A908029}" presName="circle1" presStyleLbl="node1" presStyleIdx="0" presStyleCnt="3" custLinFactNeighborX="-2458"/>
      <dgm:spPr/>
      <dgm:t>
        <a:bodyPr/>
        <a:lstStyle/>
        <a:p>
          <a:endParaRPr lang="fr-FR"/>
        </a:p>
      </dgm:t>
    </dgm:pt>
    <dgm:pt modelId="{40FB4B48-05FD-4824-932F-98E214BB18DD}" type="pres">
      <dgm:prSet presAssocID="{714CC0F6-CEA3-466A-972D-36E42A908029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8FF95D-272A-46ED-9A27-4F64B2BA6D77}" type="pres">
      <dgm:prSet presAssocID="{714CC0F6-CEA3-466A-972D-36E42A908029}" presName="comp2" presStyleCnt="0"/>
      <dgm:spPr/>
    </dgm:pt>
    <dgm:pt modelId="{C9FF8D4A-8BAC-45D1-8249-1A7CC89B9603}" type="pres">
      <dgm:prSet presAssocID="{714CC0F6-CEA3-466A-972D-36E42A908029}" presName="circle2" presStyleLbl="node1" presStyleIdx="1" presStyleCnt="3" custLinFactNeighborX="-522" custLinFactNeighborY="-3130"/>
      <dgm:spPr/>
      <dgm:t>
        <a:bodyPr/>
        <a:lstStyle/>
        <a:p>
          <a:endParaRPr lang="fr-FR"/>
        </a:p>
      </dgm:t>
    </dgm:pt>
    <dgm:pt modelId="{B418F53B-9CC1-42E5-B7CD-AA009869ED7B}" type="pres">
      <dgm:prSet presAssocID="{714CC0F6-CEA3-466A-972D-36E42A908029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F15E28-F15F-40B8-AE33-2A87BC053C2B}" type="pres">
      <dgm:prSet presAssocID="{714CC0F6-CEA3-466A-972D-36E42A908029}" presName="comp3" presStyleCnt="0"/>
      <dgm:spPr/>
    </dgm:pt>
    <dgm:pt modelId="{5CE76EF0-D799-47AC-8D8A-E514EB1E5189}" type="pres">
      <dgm:prSet presAssocID="{714CC0F6-CEA3-466A-972D-36E42A908029}" presName="circle3" presStyleLbl="node1" presStyleIdx="2" presStyleCnt="3" custLinFactNeighborY="-8612"/>
      <dgm:spPr/>
      <dgm:t>
        <a:bodyPr/>
        <a:lstStyle/>
        <a:p>
          <a:endParaRPr lang="fr-FR"/>
        </a:p>
      </dgm:t>
    </dgm:pt>
    <dgm:pt modelId="{44E55EAC-E01B-43EE-BEA1-991C69F5C2CD}" type="pres">
      <dgm:prSet presAssocID="{714CC0F6-CEA3-466A-972D-36E42A908029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D10D4DF-90C2-4DCC-9F00-FBD6527FA7C6}" srcId="{714CC0F6-CEA3-466A-972D-36E42A908029}" destId="{7701F0F0-490F-4FFE-81B8-A86220E1B341}" srcOrd="0" destOrd="0" parTransId="{884FAAF2-78FE-428F-AAE1-EDBD19C52E86}" sibTransId="{0EBE1298-0C9C-4588-88BF-D7E12283E155}"/>
    <dgm:cxn modelId="{72831D61-9552-4CE7-B218-8DFE84FE1433}" type="presOf" srcId="{7701F0F0-490F-4FFE-81B8-A86220E1B341}" destId="{40FB4B48-05FD-4824-932F-98E214BB18DD}" srcOrd="1" destOrd="0" presId="urn:microsoft.com/office/officeart/2005/8/layout/venn2"/>
    <dgm:cxn modelId="{5A17F077-A3FA-4428-8238-586BAE4B5926}" srcId="{714CC0F6-CEA3-466A-972D-36E42A908029}" destId="{CE5ACD2D-C205-44ED-AEE6-D2953F8D1F50}" srcOrd="2" destOrd="0" parTransId="{C41ACB23-49C1-44C7-988C-30C4DBA15A3D}" sibTransId="{F7AE5638-299B-4745-8B2A-F150E18091B8}"/>
    <dgm:cxn modelId="{D0580294-C6B2-4EF2-83D8-CDF77D41E8FC}" srcId="{714CC0F6-CEA3-466A-972D-36E42A908029}" destId="{C2F65290-A9C8-4800-8A9F-4A16A5E15684}" srcOrd="1" destOrd="0" parTransId="{73617C2C-199E-45BB-8084-8FEF6EAD10DB}" sibTransId="{86E52B5C-E411-46F1-AF5F-F58E16709DF2}"/>
    <dgm:cxn modelId="{85BF8816-7E5D-4C0C-A16C-3CBBE2588AEC}" type="presOf" srcId="{C2F65290-A9C8-4800-8A9F-4A16A5E15684}" destId="{B418F53B-9CC1-42E5-B7CD-AA009869ED7B}" srcOrd="1" destOrd="0" presId="urn:microsoft.com/office/officeart/2005/8/layout/venn2"/>
    <dgm:cxn modelId="{1BEAC655-7049-45EE-9E96-943B7983A14D}" type="presOf" srcId="{C2F65290-A9C8-4800-8A9F-4A16A5E15684}" destId="{C9FF8D4A-8BAC-45D1-8249-1A7CC89B9603}" srcOrd="0" destOrd="0" presId="urn:microsoft.com/office/officeart/2005/8/layout/venn2"/>
    <dgm:cxn modelId="{12BDB616-8A5F-4DF1-ABC0-14CCFE8422B5}" type="presOf" srcId="{CE5ACD2D-C205-44ED-AEE6-D2953F8D1F50}" destId="{44E55EAC-E01B-43EE-BEA1-991C69F5C2CD}" srcOrd="1" destOrd="0" presId="urn:microsoft.com/office/officeart/2005/8/layout/venn2"/>
    <dgm:cxn modelId="{3D082C07-1337-4BE9-BA53-C13C0FF515D5}" type="presOf" srcId="{714CC0F6-CEA3-466A-972D-36E42A908029}" destId="{45D817B3-DDBB-4341-9C3C-CEBDA15F5A8E}" srcOrd="0" destOrd="0" presId="urn:microsoft.com/office/officeart/2005/8/layout/venn2"/>
    <dgm:cxn modelId="{6B0C3217-B394-4447-A8F2-BD5183C5CA0C}" type="presOf" srcId="{CE5ACD2D-C205-44ED-AEE6-D2953F8D1F50}" destId="{5CE76EF0-D799-47AC-8D8A-E514EB1E5189}" srcOrd="0" destOrd="0" presId="urn:microsoft.com/office/officeart/2005/8/layout/venn2"/>
    <dgm:cxn modelId="{6BD878D3-7A44-4622-8F79-32C307BBB77C}" type="presOf" srcId="{7701F0F0-490F-4FFE-81B8-A86220E1B341}" destId="{796CD6E9-8859-4B3A-B5E0-5EF9153FD86F}" srcOrd="0" destOrd="0" presId="urn:microsoft.com/office/officeart/2005/8/layout/venn2"/>
    <dgm:cxn modelId="{7EA42B76-5171-42B2-A14C-628216075554}" type="presParOf" srcId="{45D817B3-DDBB-4341-9C3C-CEBDA15F5A8E}" destId="{A1DB812B-1984-4D20-B836-0A8DE1A8140F}" srcOrd="0" destOrd="0" presId="urn:microsoft.com/office/officeart/2005/8/layout/venn2"/>
    <dgm:cxn modelId="{29266371-56C5-452E-A853-EF5C93CA2FBD}" type="presParOf" srcId="{A1DB812B-1984-4D20-B836-0A8DE1A8140F}" destId="{796CD6E9-8859-4B3A-B5E0-5EF9153FD86F}" srcOrd="0" destOrd="0" presId="urn:microsoft.com/office/officeart/2005/8/layout/venn2"/>
    <dgm:cxn modelId="{8A3C9B86-29AA-48CF-9458-F39CB7870652}" type="presParOf" srcId="{A1DB812B-1984-4D20-B836-0A8DE1A8140F}" destId="{40FB4B48-05FD-4824-932F-98E214BB18DD}" srcOrd="1" destOrd="0" presId="urn:microsoft.com/office/officeart/2005/8/layout/venn2"/>
    <dgm:cxn modelId="{58408922-E72D-49D1-8328-A93328414AF6}" type="presParOf" srcId="{45D817B3-DDBB-4341-9C3C-CEBDA15F5A8E}" destId="{218FF95D-272A-46ED-9A27-4F64B2BA6D77}" srcOrd="1" destOrd="0" presId="urn:microsoft.com/office/officeart/2005/8/layout/venn2"/>
    <dgm:cxn modelId="{951B25D8-EF5B-4BD9-B2B0-0A5F79EDB335}" type="presParOf" srcId="{218FF95D-272A-46ED-9A27-4F64B2BA6D77}" destId="{C9FF8D4A-8BAC-45D1-8249-1A7CC89B9603}" srcOrd="0" destOrd="0" presId="urn:microsoft.com/office/officeart/2005/8/layout/venn2"/>
    <dgm:cxn modelId="{12E4E63B-6A66-4DE2-9B04-E8F15F7704DB}" type="presParOf" srcId="{218FF95D-272A-46ED-9A27-4F64B2BA6D77}" destId="{B418F53B-9CC1-42E5-B7CD-AA009869ED7B}" srcOrd="1" destOrd="0" presId="urn:microsoft.com/office/officeart/2005/8/layout/venn2"/>
    <dgm:cxn modelId="{B3B95114-59B9-40A1-827C-B848E57BE76F}" type="presParOf" srcId="{45D817B3-DDBB-4341-9C3C-CEBDA15F5A8E}" destId="{8DF15E28-F15F-40B8-AE33-2A87BC053C2B}" srcOrd="2" destOrd="0" presId="urn:microsoft.com/office/officeart/2005/8/layout/venn2"/>
    <dgm:cxn modelId="{2FBCBC91-1EAD-455D-B687-1C0211CBA951}" type="presParOf" srcId="{8DF15E28-F15F-40B8-AE33-2A87BC053C2B}" destId="{5CE76EF0-D799-47AC-8D8A-E514EB1E5189}" srcOrd="0" destOrd="0" presId="urn:microsoft.com/office/officeart/2005/8/layout/venn2"/>
    <dgm:cxn modelId="{2163844C-2D9B-4F85-B4F8-9418C62BC2E4}" type="presParOf" srcId="{8DF15E28-F15F-40B8-AE33-2A87BC053C2B}" destId="{44E55EAC-E01B-43EE-BEA1-991C69F5C2CD}" srcOrd="1" destOrd="0" presId="urn:microsoft.com/office/officeart/2005/8/layout/venn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64A725-B319-4179-88DA-607D94231F28}" type="doc">
      <dgm:prSet loTypeId="urn:microsoft.com/office/officeart/2005/8/layout/cycle1" loCatId="cycle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fr-FR"/>
        </a:p>
      </dgm:t>
    </dgm:pt>
    <dgm:pt modelId="{8CA09C3E-AE22-44AC-BEC2-83EFE5E708EF}">
      <dgm:prSet phldrT="[Texte]"/>
      <dgm:spPr/>
      <dgm:t>
        <a:bodyPr/>
        <a:lstStyle/>
        <a:p>
          <a:r>
            <a:rPr lang="fr-FR" dirty="0" smtClean="0"/>
            <a:t> </a:t>
          </a:r>
          <a:endParaRPr lang="fr-FR" dirty="0"/>
        </a:p>
      </dgm:t>
    </dgm:pt>
    <dgm:pt modelId="{6CE9EE45-978E-4BD8-95A5-8DE324790FB4}" type="parTrans" cxnId="{6A64E942-00DF-4BAF-9323-4279B1E67CA0}">
      <dgm:prSet/>
      <dgm:spPr/>
      <dgm:t>
        <a:bodyPr/>
        <a:lstStyle/>
        <a:p>
          <a:endParaRPr lang="fr-FR"/>
        </a:p>
      </dgm:t>
    </dgm:pt>
    <dgm:pt modelId="{1C6EE92E-C09C-43B4-AFA3-9B035A4F502E}" type="sibTrans" cxnId="{6A64E942-00DF-4BAF-9323-4279B1E67CA0}">
      <dgm:prSet/>
      <dgm:spPr/>
      <dgm:t>
        <a:bodyPr/>
        <a:lstStyle/>
        <a:p>
          <a:endParaRPr lang="fr-FR"/>
        </a:p>
      </dgm:t>
    </dgm:pt>
    <dgm:pt modelId="{967D982C-BD83-4AC3-B2DB-32713452BAAF}">
      <dgm:prSet phldrT="[Texte]"/>
      <dgm:spPr/>
      <dgm:t>
        <a:bodyPr/>
        <a:lstStyle/>
        <a:p>
          <a:r>
            <a:rPr lang="fr-FR" dirty="0" smtClean="0"/>
            <a:t> </a:t>
          </a:r>
          <a:endParaRPr lang="fr-FR" dirty="0"/>
        </a:p>
      </dgm:t>
    </dgm:pt>
    <dgm:pt modelId="{0E422368-DC62-44C8-88A4-A1B5009A0DF8}" type="parTrans" cxnId="{2C9F11EB-63D2-430B-BF37-4B7CF41BC2AC}">
      <dgm:prSet/>
      <dgm:spPr/>
      <dgm:t>
        <a:bodyPr/>
        <a:lstStyle/>
        <a:p>
          <a:endParaRPr lang="fr-FR"/>
        </a:p>
      </dgm:t>
    </dgm:pt>
    <dgm:pt modelId="{41CB7EE3-5B62-4FC0-B68F-163F8AC6FB9F}" type="sibTrans" cxnId="{2C9F11EB-63D2-430B-BF37-4B7CF41BC2AC}">
      <dgm:prSet/>
      <dgm:spPr/>
      <dgm:t>
        <a:bodyPr/>
        <a:lstStyle/>
        <a:p>
          <a:endParaRPr lang="fr-FR"/>
        </a:p>
      </dgm:t>
    </dgm:pt>
    <dgm:pt modelId="{77BF291A-46B4-440F-8AAA-13329C28AEED}">
      <dgm:prSet phldrT="[Texte]"/>
      <dgm:spPr/>
      <dgm:t>
        <a:bodyPr/>
        <a:lstStyle/>
        <a:p>
          <a:r>
            <a:rPr lang="fr-FR" dirty="0" smtClean="0"/>
            <a:t> </a:t>
          </a:r>
          <a:endParaRPr lang="fr-FR" dirty="0"/>
        </a:p>
      </dgm:t>
    </dgm:pt>
    <dgm:pt modelId="{EF37E104-9935-4530-B765-7F8FA271125C}" type="parTrans" cxnId="{217EE887-EAC0-418F-A6C4-5D848335FC10}">
      <dgm:prSet/>
      <dgm:spPr/>
      <dgm:t>
        <a:bodyPr/>
        <a:lstStyle/>
        <a:p>
          <a:endParaRPr lang="fr-FR"/>
        </a:p>
      </dgm:t>
    </dgm:pt>
    <dgm:pt modelId="{6315082E-7F08-4481-B877-1463DFABA4A3}" type="sibTrans" cxnId="{217EE887-EAC0-418F-A6C4-5D848335FC10}">
      <dgm:prSet/>
      <dgm:spPr/>
      <dgm:t>
        <a:bodyPr/>
        <a:lstStyle/>
        <a:p>
          <a:endParaRPr lang="fr-FR"/>
        </a:p>
      </dgm:t>
    </dgm:pt>
    <dgm:pt modelId="{ED16AE8C-F973-42ED-B463-447A3C91D6B7}">
      <dgm:prSet phldrT="[Texte]"/>
      <dgm:spPr/>
      <dgm:t>
        <a:bodyPr/>
        <a:lstStyle/>
        <a:p>
          <a:r>
            <a:rPr lang="fr-FR" dirty="0" smtClean="0"/>
            <a:t> </a:t>
          </a:r>
          <a:endParaRPr lang="fr-FR" dirty="0"/>
        </a:p>
      </dgm:t>
    </dgm:pt>
    <dgm:pt modelId="{A3A24DCC-F768-499B-A2AE-2D0084BFBE26}" type="parTrans" cxnId="{3BDE967C-3CF3-4024-8AC9-CD41B05358A1}">
      <dgm:prSet/>
      <dgm:spPr/>
      <dgm:t>
        <a:bodyPr/>
        <a:lstStyle/>
        <a:p>
          <a:endParaRPr lang="fr-FR"/>
        </a:p>
      </dgm:t>
    </dgm:pt>
    <dgm:pt modelId="{EE9C5FB5-C384-46B9-85F6-B184E563F344}" type="sibTrans" cxnId="{3BDE967C-3CF3-4024-8AC9-CD41B05358A1}">
      <dgm:prSet/>
      <dgm:spPr/>
      <dgm:t>
        <a:bodyPr/>
        <a:lstStyle/>
        <a:p>
          <a:endParaRPr lang="fr-FR"/>
        </a:p>
      </dgm:t>
    </dgm:pt>
    <dgm:pt modelId="{575A1FB8-9C3E-44DE-9947-8931538C495D}">
      <dgm:prSet phldrT="[Texte]"/>
      <dgm:spPr/>
      <dgm:t>
        <a:bodyPr/>
        <a:lstStyle/>
        <a:p>
          <a:r>
            <a:rPr lang="fr-FR" dirty="0" smtClean="0"/>
            <a:t> </a:t>
          </a:r>
          <a:endParaRPr lang="fr-FR" dirty="0"/>
        </a:p>
      </dgm:t>
    </dgm:pt>
    <dgm:pt modelId="{96BECCFA-D3E3-431E-8B31-3DBFDDA9164D}" type="parTrans" cxnId="{BAC4A629-27A5-4DD9-8E72-4674469CF902}">
      <dgm:prSet/>
      <dgm:spPr/>
      <dgm:t>
        <a:bodyPr/>
        <a:lstStyle/>
        <a:p>
          <a:endParaRPr lang="fr-FR"/>
        </a:p>
      </dgm:t>
    </dgm:pt>
    <dgm:pt modelId="{504EA5F8-2B28-4689-BE28-C51B15A3CE29}" type="sibTrans" cxnId="{BAC4A629-27A5-4DD9-8E72-4674469CF902}">
      <dgm:prSet/>
      <dgm:spPr/>
      <dgm:t>
        <a:bodyPr/>
        <a:lstStyle/>
        <a:p>
          <a:endParaRPr lang="fr-FR"/>
        </a:p>
      </dgm:t>
    </dgm:pt>
    <dgm:pt modelId="{21E43C2F-AA5C-4CE7-898E-32C012827C32}" type="pres">
      <dgm:prSet presAssocID="{2A64A725-B319-4179-88DA-607D94231F2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4C09B-FAC2-4C42-B963-327A37126C2C}" type="pres">
      <dgm:prSet presAssocID="{8CA09C3E-AE22-44AC-BEC2-83EFE5E708EF}" presName="dummy" presStyleCnt="0"/>
      <dgm:spPr/>
    </dgm:pt>
    <dgm:pt modelId="{2B599D5D-D70E-4543-A249-99CF7B7C33D0}" type="pres">
      <dgm:prSet presAssocID="{8CA09C3E-AE22-44AC-BEC2-83EFE5E708EF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42CC91-1D74-4079-ABA1-E6C5A4D2F6A9}" type="pres">
      <dgm:prSet presAssocID="{1C6EE92E-C09C-43B4-AFA3-9B035A4F502E}" presName="sibTrans" presStyleLbl="node1" presStyleIdx="0" presStyleCnt="5"/>
      <dgm:spPr/>
      <dgm:t>
        <a:bodyPr/>
        <a:lstStyle/>
        <a:p>
          <a:endParaRPr lang="fr-FR"/>
        </a:p>
      </dgm:t>
    </dgm:pt>
    <dgm:pt modelId="{C274815C-3DB1-4F9C-8AA7-5982C00CB6A4}" type="pres">
      <dgm:prSet presAssocID="{967D982C-BD83-4AC3-B2DB-32713452BAAF}" presName="dummy" presStyleCnt="0"/>
      <dgm:spPr/>
    </dgm:pt>
    <dgm:pt modelId="{DE5B46C8-2DD6-44B6-B24A-43E8AF2FD2D9}" type="pres">
      <dgm:prSet presAssocID="{967D982C-BD83-4AC3-B2DB-32713452BAAF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3ACB83C-1BBD-459B-AD03-7069DFC14FA1}" type="pres">
      <dgm:prSet presAssocID="{41CB7EE3-5B62-4FC0-B68F-163F8AC6FB9F}" presName="sibTrans" presStyleLbl="node1" presStyleIdx="1" presStyleCnt="5"/>
      <dgm:spPr/>
      <dgm:t>
        <a:bodyPr/>
        <a:lstStyle/>
        <a:p>
          <a:endParaRPr lang="fr-FR"/>
        </a:p>
      </dgm:t>
    </dgm:pt>
    <dgm:pt modelId="{BF9E3462-9995-47BB-BFA5-CFE19BDD8E5F}" type="pres">
      <dgm:prSet presAssocID="{77BF291A-46B4-440F-8AAA-13329C28AEED}" presName="dummy" presStyleCnt="0"/>
      <dgm:spPr/>
    </dgm:pt>
    <dgm:pt modelId="{8E28C3E7-DA71-4E7E-B7E5-C525F9F8CFB3}" type="pres">
      <dgm:prSet presAssocID="{77BF291A-46B4-440F-8AAA-13329C28AEED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8637BF-1805-463F-A8F4-DBD06F7F74F3}" type="pres">
      <dgm:prSet presAssocID="{6315082E-7F08-4481-B877-1463DFABA4A3}" presName="sibTrans" presStyleLbl="node1" presStyleIdx="2" presStyleCnt="5"/>
      <dgm:spPr/>
      <dgm:t>
        <a:bodyPr/>
        <a:lstStyle/>
        <a:p>
          <a:endParaRPr lang="fr-FR"/>
        </a:p>
      </dgm:t>
    </dgm:pt>
    <dgm:pt modelId="{6FE37269-DA85-4A9B-8664-E2C2DADC81F8}" type="pres">
      <dgm:prSet presAssocID="{ED16AE8C-F973-42ED-B463-447A3C91D6B7}" presName="dummy" presStyleCnt="0"/>
      <dgm:spPr/>
    </dgm:pt>
    <dgm:pt modelId="{0DC75208-AD37-47D8-8E0F-464B3DC24796}" type="pres">
      <dgm:prSet presAssocID="{ED16AE8C-F973-42ED-B463-447A3C91D6B7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D5B0F66-12DE-4398-A5D4-A64BD07F80EC}" type="pres">
      <dgm:prSet presAssocID="{EE9C5FB5-C384-46B9-85F6-B184E563F344}" presName="sibTrans" presStyleLbl="node1" presStyleIdx="3" presStyleCnt="5"/>
      <dgm:spPr/>
      <dgm:t>
        <a:bodyPr/>
        <a:lstStyle/>
        <a:p>
          <a:endParaRPr lang="fr-FR"/>
        </a:p>
      </dgm:t>
    </dgm:pt>
    <dgm:pt modelId="{2439D063-ACB6-4D8C-9B22-21BACD7645CE}" type="pres">
      <dgm:prSet presAssocID="{575A1FB8-9C3E-44DE-9947-8931538C495D}" presName="dummy" presStyleCnt="0"/>
      <dgm:spPr/>
    </dgm:pt>
    <dgm:pt modelId="{734FEA19-862A-4093-A7E0-2AA083B53CD0}" type="pres">
      <dgm:prSet presAssocID="{575A1FB8-9C3E-44DE-9947-8931538C495D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1AA133-03E3-4E95-9F33-5AF3BBE7A5FE}" type="pres">
      <dgm:prSet presAssocID="{504EA5F8-2B28-4689-BE28-C51B15A3CE29}" presName="sibTrans" presStyleLbl="node1" presStyleIdx="4" presStyleCnt="5"/>
      <dgm:spPr/>
      <dgm:t>
        <a:bodyPr/>
        <a:lstStyle/>
        <a:p>
          <a:endParaRPr lang="fr-FR"/>
        </a:p>
      </dgm:t>
    </dgm:pt>
  </dgm:ptLst>
  <dgm:cxnLst>
    <dgm:cxn modelId="{217EE887-EAC0-418F-A6C4-5D848335FC10}" srcId="{2A64A725-B319-4179-88DA-607D94231F28}" destId="{77BF291A-46B4-440F-8AAA-13329C28AEED}" srcOrd="2" destOrd="0" parTransId="{EF37E104-9935-4530-B765-7F8FA271125C}" sibTransId="{6315082E-7F08-4481-B877-1463DFABA4A3}"/>
    <dgm:cxn modelId="{3BDE967C-3CF3-4024-8AC9-CD41B05358A1}" srcId="{2A64A725-B319-4179-88DA-607D94231F28}" destId="{ED16AE8C-F973-42ED-B463-447A3C91D6B7}" srcOrd="3" destOrd="0" parTransId="{A3A24DCC-F768-499B-A2AE-2D0084BFBE26}" sibTransId="{EE9C5FB5-C384-46B9-85F6-B184E563F344}"/>
    <dgm:cxn modelId="{BAC4A629-27A5-4DD9-8E72-4674469CF902}" srcId="{2A64A725-B319-4179-88DA-607D94231F28}" destId="{575A1FB8-9C3E-44DE-9947-8931538C495D}" srcOrd="4" destOrd="0" parTransId="{96BECCFA-D3E3-431E-8B31-3DBFDDA9164D}" sibTransId="{504EA5F8-2B28-4689-BE28-C51B15A3CE29}"/>
    <dgm:cxn modelId="{C29BED18-445C-4680-A60D-06A0154D90F6}" type="presOf" srcId="{EE9C5FB5-C384-46B9-85F6-B184E563F344}" destId="{6D5B0F66-12DE-4398-A5D4-A64BD07F80EC}" srcOrd="0" destOrd="0" presId="urn:microsoft.com/office/officeart/2005/8/layout/cycle1"/>
    <dgm:cxn modelId="{941D19E5-3928-4688-A232-DE7A5DBBF2A6}" type="presOf" srcId="{6315082E-7F08-4481-B877-1463DFABA4A3}" destId="{408637BF-1805-463F-A8F4-DBD06F7F74F3}" srcOrd="0" destOrd="0" presId="urn:microsoft.com/office/officeart/2005/8/layout/cycle1"/>
    <dgm:cxn modelId="{F8BE1806-CD86-44C3-ADC9-E52340FA9BE9}" type="presOf" srcId="{41CB7EE3-5B62-4FC0-B68F-163F8AC6FB9F}" destId="{C3ACB83C-1BBD-459B-AD03-7069DFC14FA1}" srcOrd="0" destOrd="0" presId="urn:microsoft.com/office/officeart/2005/8/layout/cycle1"/>
    <dgm:cxn modelId="{EB455DBB-1D74-4835-864D-D3B11C09E601}" type="presOf" srcId="{ED16AE8C-F973-42ED-B463-447A3C91D6B7}" destId="{0DC75208-AD37-47D8-8E0F-464B3DC24796}" srcOrd="0" destOrd="0" presId="urn:microsoft.com/office/officeart/2005/8/layout/cycle1"/>
    <dgm:cxn modelId="{0C4EC6D0-6734-4CE9-A95C-6F38C973BF57}" type="presOf" srcId="{77BF291A-46B4-440F-8AAA-13329C28AEED}" destId="{8E28C3E7-DA71-4E7E-B7E5-C525F9F8CFB3}" srcOrd="0" destOrd="0" presId="urn:microsoft.com/office/officeart/2005/8/layout/cycle1"/>
    <dgm:cxn modelId="{3BD4B43B-D0BC-4EC0-B467-4534CCB5CD15}" type="presOf" srcId="{504EA5F8-2B28-4689-BE28-C51B15A3CE29}" destId="{201AA133-03E3-4E95-9F33-5AF3BBE7A5FE}" srcOrd="0" destOrd="0" presId="urn:microsoft.com/office/officeart/2005/8/layout/cycle1"/>
    <dgm:cxn modelId="{3154CE08-6434-4D81-9FC5-2CBF8BFF51FE}" type="presOf" srcId="{967D982C-BD83-4AC3-B2DB-32713452BAAF}" destId="{DE5B46C8-2DD6-44B6-B24A-43E8AF2FD2D9}" srcOrd="0" destOrd="0" presId="urn:microsoft.com/office/officeart/2005/8/layout/cycle1"/>
    <dgm:cxn modelId="{A96D5390-C5E5-4B9E-9411-E5E021069279}" type="presOf" srcId="{1C6EE92E-C09C-43B4-AFA3-9B035A4F502E}" destId="{8942CC91-1D74-4079-ABA1-E6C5A4D2F6A9}" srcOrd="0" destOrd="0" presId="urn:microsoft.com/office/officeart/2005/8/layout/cycle1"/>
    <dgm:cxn modelId="{31984D52-C958-4CC0-AC48-6236F385A953}" type="presOf" srcId="{2A64A725-B319-4179-88DA-607D94231F28}" destId="{21E43C2F-AA5C-4CE7-898E-32C012827C32}" srcOrd="0" destOrd="0" presId="urn:microsoft.com/office/officeart/2005/8/layout/cycle1"/>
    <dgm:cxn modelId="{6A64E942-00DF-4BAF-9323-4279B1E67CA0}" srcId="{2A64A725-B319-4179-88DA-607D94231F28}" destId="{8CA09C3E-AE22-44AC-BEC2-83EFE5E708EF}" srcOrd="0" destOrd="0" parTransId="{6CE9EE45-978E-4BD8-95A5-8DE324790FB4}" sibTransId="{1C6EE92E-C09C-43B4-AFA3-9B035A4F502E}"/>
    <dgm:cxn modelId="{C09B5EC9-65E3-4543-802F-4C9452038D56}" type="presOf" srcId="{8CA09C3E-AE22-44AC-BEC2-83EFE5E708EF}" destId="{2B599D5D-D70E-4543-A249-99CF7B7C33D0}" srcOrd="0" destOrd="0" presId="urn:microsoft.com/office/officeart/2005/8/layout/cycle1"/>
    <dgm:cxn modelId="{2C9F11EB-63D2-430B-BF37-4B7CF41BC2AC}" srcId="{2A64A725-B319-4179-88DA-607D94231F28}" destId="{967D982C-BD83-4AC3-B2DB-32713452BAAF}" srcOrd="1" destOrd="0" parTransId="{0E422368-DC62-44C8-88A4-A1B5009A0DF8}" sibTransId="{41CB7EE3-5B62-4FC0-B68F-163F8AC6FB9F}"/>
    <dgm:cxn modelId="{1CD56458-E84F-401E-ACE6-4DB8825E8BAF}" type="presOf" srcId="{575A1FB8-9C3E-44DE-9947-8931538C495D}" destId="{734FEA19-862A-4093-A7E0-2AA083B53CD0}" srcOrd="0" destOrd="0" presId="urn:microsoft.com/office/officeart/2005/8/layout/cycle1"/>
    <dgm:cxn modelId="{400FAD4A-BFC3-414C-93B6-3C3BFBC204F1}" type="presParOf" srcId="{21E43C2F-AA5C-4CE7-898E-32C012827C32}" destId="{A3A4C09B-FAC2-4C42-B963-327A37126C2C}" srcOrd="0" destOrd="0" presId="urn:microsoft.com/office/officeart/2005/8/layout/cycle1"/>
    <dgm:cxn modelId="{BF7ECADF-CB54-4BF4-B882-D49FD4148A6C}" type="presParOf" srcId="{21E43C2F-AA5C-4CE7-898E-32C012827C32}" destId="{2B599D5D-D70E-4543-A249-99CF7B7C33D0}" srcOrd="1" destOrd="0" presId="urn:microsoft.com/office/officeart/2005/8/layout/cycle1"/>
    <dgm:cxn modelId="{2002C049-828C-495A-85D5-81937DC5B5B9}" type="presParOf" srcId="{21E43C2F-AA5C-4CE7-898E-32C012827C32}" destId="{8942CC91-1D74-4079-ABA1-E6C5A4D2F6A9}" srcOrd="2" destOrd="0" presId="urn:microsoft.com/office/officeart/2005/8/layout/cycle1"/>
    <dgm:cxn modelId="{0FC7D3BC-33EF-45DD-935B-11E822F6A6A1}" type="presParOf" srcId="{21E43C2F-AA5C-4CE7-898E-32C012827C32}" destId="{C274815C-3DB1-4F9C-8AA7-5982C00CB6A4}" srcOrd="3" destOrd="0" presId="urn:microsoft.com/office/officeart/2005/8/layout/cycle1"/>
    <dgm:cxn modelId="{C56A3432-877E-45FF-B95B-BD81C3468DA4}" type="presParOf" srcId="{21E43C2F-AA5C-4CE7-898E-32C012827C32}" destId="{DE5B46C8-2DD6-44B6-B24A-43E8AF2FD2D9}" srcOrd="4" destOrd="0" presId="urn:microsoft.com/office/officeart/2005/8/layout/cycle1"/>
    <dgm:cxn modelId="{496A9D82-6E26-4CEB-B86D-174C5B3EC1C0}" type="presParOf" srcId="{21E43C2F-AA5C-4CE7-898E-32C012827C32}" destId="{C3ACB83C-1BBD-459B-AD03-7069DFC14FA1}" srcOrd="5" destOrd="0" presId="urn:microsoft.com/office/officeart/2005/8/layout/cycle1"/>
    <dgm:cxn modelId="{C9B95515-15BB-4EE6-9C9F-5336BE8FE83B}" type="presParOf" srcId="{21E43C2F-AA5C-4CE7-898E-32C012827C32}" destId="{BF9E3462-9995-47BB-BFA5-CFE19BDD8E5F}" srcOrd="6" destOrd="0" presId="urn:microsoft.com/office/officeart/2005/8/layout/cycle1"/>
    <dgm:cxn modelId="{50CAFB96-C7BB-48BC-B8A6-942B2B95FD5F}" type="presParOf" srcId="{21E43C2F-AA5C-4CE7-898E-32C012827C32}" destId="{8E28C3E7-DA71-4E7E-B7E5-C525F9F8CFB3}" srcOrd="7" destOrd="0" presId="urn:microsoft.com/office/officeart/2005/8/layout/cycle1"/>
    <dgm:cxn modelId="{721CC0D6-51B7-40FB-81CA-0730461F8023}" type="presParOf" srcId="{21E43C2F-AA5C-4CE7-898E-32C012827C32}" destId="{408637BF-1805-463F-A8F4-DBD06F7F74F3}" srcOrd="8" destOrd="0" presId="urn:microsoft.com/office/officeart/2005/8/layout/cycle1"/>
    <dgm:cxn modelId="{3246DE3E-4190-45DA-A0A9-5BDE5E2D9859}" type="presParOf" srcId="{21E43C2F-AA5C-4CE7-898E-32C012827C32}" destId="{6FE37269-DA85-4A9B-8664-E2C2DADC81F8}" srcOrd="9" destOrd="0" presId="urn:microsoft.com/office/officeart/2005/8/layout/cycle1"/>
    <dgm:cxn modelId="{B16E493B-6B82-40C4-ADC5-9AE79F04D5F5}" type="presParOf" srcId="{21E43C2F-AA5C-4CE7-898E-32C012827C32}" destId="{0DC75208-AD37-47D8-8E0F-464B3DC24796}" srcOrd="10" destOrd="0" presId="urn:microsoft.com/office/officeart/2005/8/layout/cycle1"/>
    <dgm:cxn modelId="{41594A28-CF28-4D3B-8F8E-B8F8CAB8121F}" type="presParOf" srcId="{21E43C2F-AA5C-4CE7-898E-32C012827C32}" destId="{6D5B0F66-12DE-4398-A5D4-A64BD07F80EC}" srcOrd="11" destOrd="0" presId="urn:microsoft.com/office/officeart/2005/8/layout/cycle1"/>
    <dgm:cxn modelId="{F2A84969-A0DB-4C5F-AABD-1088CA92F7A2}" type="presParOf" srcId="{21E43C2F-AA5C-4CE7-898E-32C012827C32}" destId="{2439D063-ACB6-4D8C-9B22-21BACD7645CE}" srcOrd="12" destOrd="0" presId="urn:microsoft.com/office/officeart/2005/8/layout/cycle1"/>
    <dgm:cxn modelId="{AF81BDA0-2EC2-4EDD-8B6B-76C73150D096}" type="presParOf" srcId="{21E43C2F-AA5C-4CE7-898E-32C012827C32}" destId="{734FEA19-862A-4093-A7E0-2AA083B53CD0}" srcOrd="13" destOrd="0" presId="urn:microsoft.com/office/officeart/2005/8/layout/cycle1"/>
    <dgm:cxn modelId="{29FFACD7-DDB9-4BEE-8C0F-DC7F0C5F2BB5}" type="presParOf" srcId="{21E43C2F-AA5C-4CE7-898E-32C012827C32}" destId="{201AA133-03E3-4E95-9F33-5AF3BBE7A5FE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64A725-B319-4179-88DA-607D94231F28}" type="doc">
      <dgm:prSet loTypeId="urn:microsoft.com/office/officeart/2005/8/layout/cycle1" loCatId="cycle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fr-FR"/>
        </a:p>
      </dgm:t>
    </dgm:pt>
    <dgm:pt modelId="{8CA09C3E-AE22-44AC-BEC2-83EFE5E708EF}">
      <dgm:prSet phldrT="[Texte]"/>
      <dgm:spPr/>
      <dgm:t>
        <a:bodyPr/>
        <a:lstStyle/>
        <a:p>
          <a:r>
            <a:rPr lang="fr-FR" dirty="0" smtClean="0"/>
            <a:t> </a:t>
          </a:r>
          <a:endParaRPr lang="fr-FR" dirty="0"/>
        </a:p>
      </dgm:t>
    </dgm:pt>
    <dgm:pt modelId="{6CE9EE45-978E-4BD8-95A5-8DE324790FB4}" type="parTrans" cxnId="{6A64E942-00DF-4BAF-9323-4279B1E67CA0}">
      <dgm:prSet/>
      <dgm:spPr/>
      <dgm:t>
        <a:bodyPr/>
        <a:lstStyle/>
        <a:p>
          <a:endParaRPr lang="fr-FR"/>
        </a:p>
      </dgm:t>
    </dgm:pt>
    <dgm:pt modelId="{1C6EE92E-C09C-43B4-AFA3-9B035A4F502E}" type="sibTrans" cxnId="{6A64E942-00DF-4BAF-9323-4279B1E67CA0}">
      <dgm:prSet/>
      <dgm:spPr/>
      <dgm:t>
        <a:bodyPr/>
        <a:lstStyle/>
        <a:p>
          <a:endParaRPr lang="fr-FR"/>
        </a:p>
      </dgm:t>
    </dgm:pt>
    <dgm:pt modelId="{967D982C-BD83-4AC3-B2DB-32713452BAAF}">
      <dgm:prSet phldrT="[Texte]"/>
      <dgm:spPr/>
      <dgm:t>
        <a:bodyPr/>
        <a:lstStyle/>
        <a:p>
          <a:r>
            <a:rPr lang="fr-FR" dirty="0" smtClean="0"/>
            <a:t> </a:t>
          </a:r>
          <a:endParaRPr lang="fr-FR" dirty="0"/>
        </a:p>
      </dgm:t>
    </dgm:pt>
    <dgm:pt modelId="{0E422368-DC62-44C8-88A4-A1B5009A0DF8}" type="parTrans" cxnId="{2C9F11EB-63D2-430B-BF37-4B7CF41BC2AC}">
      <dgm:prSet/>
      <dgm:spPr/>
      <dgm:t>
        <a:bodyPr/>
        <a:lstStyle/>
        <a:p>
          <a:endParaRPr lang="fr-FR"/>
        </a:p>
      </dgm:t>
    </dgm:pt>
    <dgm:pt modelId="{41CB7EE3-5B62-4FC0-B68F-163F8AC6FB9F}" type="sibTrans" cxnId="{2C9F11EB-63D2-430B-BF37-4B7CF41BC2AC}">
      <dgm:prSet/>
      <dgm:spPr/>
      <dgm:t>
        <a:bodyPr/>
        <a:lstStyle/>
        <a:p>
          <a:endParaRPr lang="fr-FR"/>
        </a:p>
      </dgm:t>
    </dgm:pt>
    <dgm:pt modelId="{77BF291A-46B4-440F-8AAA-13329C28AEED}">
      <dgm:prSet phldrT="[Texte]"/>
      <dgm:spPr/>
      <dgm:t>
        <a:bodyPr/>
        <a:lstStyle/>
        <a:p>
          <a:r>
            <a:rPr lang="fr-FR" dirty="0" smtClean="0"/>
            <a:t> </a:t>
          </a:r>
          <a:endParaRPr lang="fr-FR" dirty="0"/>
        </a:p>
      </dgm:t>
    </dgm:pt>
    <dgm:pt modelId="{EF37E104-9935-4530-B765-7F8FA271125C}" type="parTrans" cxnId="{217EE887-EAC0-418F-A6C4-5D848335FC10}">
      <dgm:prSet/>
      <dgm:spPr/>
      <dgm:t>
        <a:bodyPr/>
        <a:lstStyle/>
        <a:p>
          <a:endParaRPr lang="fr-FR"/>
        </a:p>
      </dgm:t>
    </dgm:pt>
    <dgm:pt modelId="{6315082E-7F08-4481-B877-1463DFABA4A3}" type="sibTrans" cxnId="{217EE887-EAC0-418F-A6C4-5D848335FC10}">
      <dgm:prSet/>
      <dgm:spPr/>
      <dgm:t>
        <a:bodyPr/>
        <a:lstStyle/>
        <a:p>
          <a:endParaRPr lang="fr-FR"/>
        </a:p>
      </dgm:t>
    </dgm:pt>
    <dgm:pt modelId="{ED16AE8C-F973-42ED-B463-447A3C91D6B7}">
      <dgm:prSet phldrT="[Texte]"/>
      <dgm:spPr/>
      <dgm:t>
        <a:bodyPr/>
        <a:lstStyle/>
        <a:p>
          <a:r>
            <a:rPr lang="fr-FR" dirty="0" smtClean="0"/>
            <a:t> </a:t>
          </a:r>
          <a:endParaRPr lang="fr-FR" dirty="0"/>
        </a:p>
      </dgm:t>
    </dgm:pt>
    <dgm:pt modelId="{A3A24DCC-F768-499B-A2AE-2D0084BFBE26}" type="parTrans" cxnId="{3BDE967C-3CF3-4024-8AC9-CD41B05358A1}">
      <dgm:prSet/>
      <dgm:spPr/>
      <dgm:t>
        <a:bodyPr/>
        <a:lstStyle/>
        <a:p>
          <a:endParaRPr lang="fr-FR"/>
        </a:p>
      </dgm:t>
    </dgm:pt>
    <dgm:pt modelId="{EE9C5FB5-C384-46B9-85F6-B184E563F344}" type="sibTrans" cxnId="{3BDE967C-3CF3-4024-8AC9-CD41B05358A1}">
      <dgm:prSet/>
      <dgm:spPr/>
      <dgm:t>
        <a:bodyPr/>
        <a:lstStyle/>
        <a:p>
          <a:endParaRPr lang="fr-FR"/>
        </a:p>
      </dgm:t>
    </dgm:pt>
    <dgm:pt modelId="{575A1FB8-9C3E-44DE-9947-8931538C495D}">
      <dgm:prSet phldrT="[Texte]"/>
      <dgm:spPr/>
      <dgm:t>
        <a:bodyPr/>
        <a:lstStyle/>
        <a:p>
          <a:r>
            <a:rPr lang="fr-FR" dirty="0" smtClean="0"/>
            <a:t> </a:t>
          </a:r>
          <a:endParaRPr lang="fr-FR" dirty="0"/>
        </a:p>
      </dgm:t>
    </dgm:pt>
    <dgm:pt modelId="{96BECCFA-D3E3-431E-8B31-3DBFDDA9164D}" type="parTrans" cxnId="{BAC4A629-27A5-4DD9-8E72-4674469CF902}">
      <dgm:prSet/>
      <dgm:spPr/>
      <dgm:t>
        <a:bodyPr/>
        <a:lstStyle/>
        <a:p>
          <a:endParaRPr lang="fr-FR"/>
        </a:p>
      </dgm:t>
    </dgm:pt>
    <dgm:pt modelId="{504EA5F8-2B28-4689-BE28-C51B15A3CE29}" type="sibTrans" cxnId="{BAC4A629-27A5-4DD9-8E72-4674469CF902}">
      <dgm:prSet/>
      <dgm:spPr/>
      <dgm:t>
        <a:bodyPr/>
        <a:lstStyle/>
        <a:p>
          <a:endParaRPr lang="fr-FR"/>
        </a:p>
      </dgm:t>
    </dgm:pt>
    <dgm:pt modelId="{21E43C2F-AA5C-4CE7-898E-32C012827C32}" type="pres">
      <dgm:prSet presAssocID="{2A64A725-B319-4179-88DA-607D94231F2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4C09B-FAC2-4C42-B963-327A37126C2C}" type="pres">
      <dgm:prSet presAssocID="{8CA09C3E-AE22-44AC-BEC2-83EFE5E708EF}" presName="dummy" presStyleCnt="0"/>
      <dgm:spPr/>
    </dgm:pt>
    <dgm:pt modelId="{2B599D5D-D70E-4543-A249-99CF7B7C33D0}" type="pres">
      <dgm:prSet presAssocID="{8CA09C3E-AE22-44AC-BEC2-83EFE5E708EF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42CC91-1D74-4079-ABA1-E6C5A4D2F6A9}" type="pres">
      <dgm:prSet presAssocID="{1C6EE92E-C09C-43B4-AFA3-9B035A4F502E}" presName="sibTrans" presStyleLbl="node1" presStyleIdx="0" presStyleCnt="5"/>
      <dgm:spPr/>
      <dgm:t>
        <a:bodyPr/>
        <a:lstStyle/>
        <a:p>
          <a:endParaRPr lang="fr-FR"/>
        </a:p>
      </dgm:t>
    </dgm:pt>
    <dgm:pt modelId="{C274815C-3DB1-4F9C-8AA7-5982C00CB6A4}" type="pres">
      <dgm:prSet presAssocID="{967D982C-BD83-4AC3-B2DB-32713452BAAF}" presName="dummy" presStyleCnt="0"/>
      <dgm:spPr/>
    </dgm:pt>
    <dgm:pt modelId="{DE5B46C8-2DD6-44B6-B24A-43E8AF2FD2D9}" type="pres">
      <dgm:prSet presAssocID="{967D982C-BD83-4AC3-B2DB-32713452BAAF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3ACB83C-1BBD-459B-AD03-7069DFC14FA1}" type="pres">
      <dgm:prSet presAssocID="{41CB7EE3-5B62-4FC0-B68F-163F8AC6FB9F}" presName="sibTrans" presStyleLbl="node1" presStyleIdx="1" presStyleCnt="5"/>
      <dgm:spPr/>
      <dgm:t>
        <a:bodyPr/>
        <a:lstStyle/>
        <a:p>
          <a:endParaRPr lang="fr-FR"/>
        </a:p>
      </dgm:t>
    </dgm:pt>
    <dgm:pt modelId="{BF9E3462-9995-47BB-BFA5-CFE19BDD8E5F}" type="pres">
      <dgm:prSet presAssocID="{77BF291A-46B4-440F-8AAA-13329C28AEED}" presName="dummy" presStyleCnt="0"/>
      <dgm:spPr/>
    </dgm:pt>
    <dgm:pt modelId="{8E28C3E7-DA71-4E7E-B7E5-C525F9F8CFB3}" type="pres">
      <dgm:prSet presAssocID="{77BF291A-46B4-440F-8AAA-13329C28AEED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8637BF-1805-463F-A8F4-DBD06F7F74F3}" type="pres">
      <dgm:prSet presAssocID="{6315082E-7F08-4481-B877-1463DFABA4A3}" presName="sibTrans" presStyleLbl="node1" presStyleIdx="2" presStyleCnt="5"/>
      <dgm:spPr/>
      <dgm:t>
        <a:bodyPr/>
        <a:lstStyle/>
        <a:p>
          <a:endParaRPr lang="fr-FR"/>
        </a:p>
      </dgm:t>
    </dgm:pt>
    <dgm:pt modelId="{6FE37269-DA85-4A9B-8664-E2C2DADC81F8}" type="pres">
      <dgm:prSet presAssocID="{ED16AE8C-F973-42ED-B463-447A3C91D6B7}" presName="dummy" presStyleCnt="0"/>
      <dgm:spPr/>
    </dgm:pt>
    <dgm:pt modelId="{0DC75208-AD37-47D8-8E0F-464B3DC24796}" type="pres">
      <dgm:prSet presAssocID="{ED16AE8C-F973-42ED-B463-447A3C91D6B7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D5B0F66-12DE-4398-A5D4-A64BD07F80EC}" type="pres">
      <dgm:prSet presAssocID="{EE9C5FB5-C384-46B9-85F6-B184E563F344}" presName="sibTrans" presStyleLbl="node1" presStyleIdx="3" presStyleCnt="5"/>
      <dgm:spPr/>
      <dgm:t>
        <a:bodyPr/>
        <a:lstStyle/>
        <a:p>
          <a:endParaRPr lang="fr-FR"/>
        </a:p>
      </dgm:t>
    </dgm:pt>
    <dgm:pt modelId="{2439D063-ACB6-4D8C-9B22-21BACD7645CE}" type="pres">
      <dgm:prSet presAssocID="{575A1FB8-9C3E-44DE-9947-8931538C495D}" presName="dummy" presStyleCnt="0"/>
      <dgm:spPr/>
    </dgm:pt>
    <dgm:pt modelId="{734FEA19-862A-4093-A7E0-2AA083B53CD0}" type="pres">
      <dgm:prSet presAssocID="{575A1FB8-9C3E-44DE-9947-8931538C495D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1AA133-03E3-4E95-9F33-5AF3BBE7A5FE}" type="pres">
      <dgm:prSet presAssocID="{504EA5F8-2B28-4689-BE28-C51B15A3CE29}" presName="sibTrans" presStyleLbl="node1" presStyleIdx="4" presStyleCnt="5"/>
      <dgm:spPr/>
      <dgm:t>
        <a:bodyPr/>
        <a:lstStyle/>
        <a:p>
          <a:endParaRPr lang="fr-FR"/>
        </a:p>
      </dgm:t>
    </dgm:pt>
  </dgm:ptLst>
  <dgm:cxnLst>
    <dgm:cxn modelId="{07A26A0C-C752-46F6-9F3D-3586EE35273F}" type="presOf" srcId="{504EA5F8-2B28-4689-BE28-C51B15A3CE29}" destId="{201AA133-03E3-4E95-9F33-5AF3BBE7A5FE}" srcOrd="0" destOrd="0" presId="urn:microsoft.com/office/officeart/2005/8/layout/cycle1"/>
    <dgm:cxn modelId="{DBE07DC3-523D-4A34-831A-CDF4EE07A9E7}" type="presOf" srcId="{6315082E-7F08-4481-B877-1463DFABA4A3}" destId="{408637BF-1805-463F-A8F4-DBD06F7F74F3}" srcOrd="0" destOrd="0" presId="urn:microsoft.com/office/officeart/2005/8/layout/cycle1"/>
    <dgm:cxn modelId="{217EE887-EAC0-418F-A6C4-5D848335FC10}" srcId="{2A64A725-B319-4179-88DA-607D94231F28}" destId="{77BF291A-46B4-440F-8AAA-13329C28AEED}" srcOrd="2" destOrd="0" parTransId="{EF37E104-9935-4530-B765-7F8FA271125C}" sibTransId="{6315082E-7F08-4481-B877-1463DFABA4A3}"/>
    <dgm:cxn modelId="{3BDE967C-3CF3-4024-8AC9-CD41B05358A1}" srcId="{2A64A725-B319-4179-88DA-607D94231F28}" destId="{ED16AE8C-F973-42ED-B463-447A3C91D6B7}" srcOrd="3" destOrd="0" parTransId="{A3A24DCC-F768-499B-A2AE-2D0084BFBE26}" sibTransId="{EE9C5FB5-C384-46B9-85F6-B184E563F344}"/>
    <dgm:cxn modelId="{BAC4A629-27A5-4DD9-8E72-4674469CF902}" srcId="{2A64A725-B319-4179-88DA-607D94231F28}" destId="{575A1FB8-9C3E-44DE-9947-8931538C495D}" srcOrd="4" destOrd="0" parTransId="{96BECCFA-D3E3-431E-8B31-3DBFDDA9164D}" sibTransId="{504EA5F8-2B28-4689-BE28-C51B15A3CE29}"/>
    <dgm:cxn modelId="{A48CB49B-2AFE-4FD2-88E4-6947DD03B12C}" type="presOf" srcId="{EE9C5FB5-C384-46B9-85F6-B184E563F344}" destId="{6D5B0F66-12DE-4398-A5D4-A64BD07F80EC}" srcOrd="0" destOrd="0" presId="urn:microsoft.com/office/officeart/2005/8/layout/cycle1"/>
    <dgm:cxn modelId="{4955DEB1-B0EB-442C-897A-BCDFB095EAC0}" type="presOf" srcId="{41CB7EE3-5B62-4FC0-B68F-163F8AC6FB9F}" destId="{C3ACB83C-1BBD-459B-AD03-7069DFC14FA1}" srcOrd="0" destOrd="0" presId="urn:microsoft.com/office/officeart/2005/8/layout/cycle1"/>
    <dgm:cxn modelId="{2C32F06C-024F-485A-9BFD-0D220C1789F1}" type="presOf" srcId="{ED16AE8C-F973-42ED-B463-447A3C91D6B7}" destId="{0DC75208-AD37-47D8-8E0F-464B3DC24796}" srcOrd="0" destOrd="0" presId="urn:microsoft.com/office/officeart/2005/8/layout/cycle1"/>
    <dgm:cxn modelId="{3EAE0E8C-8ABA-4845-8D71-80104D0FF2CD}" type="presOf" srcId="{77BF291A-46B4-440F-8AAA-13329C28AEED}" destId="{8E28C3E7-DA71-4E7E-B7E5-C525F9F8CFB3}" srcOrd="0" destOrd="0" presId="urn:microsoft.com/office/officeart/2005/8/layout/cycle1"/>
    <dgm:cxn modelId="{D33E4062-F8B0-417D-9EF3-FED0503400F6}" type="presOf" srcId="{575A1FB8-9C3E-44DE-9947-8931538C495D}" destId="{734FEA19-862A-4093-A7E0-2AA083B53CD0}" srcOrd="0" destOrd="0" presId="urn:microsoft.com/office/officeart/2005/8/layout/cycle1"/>
    <dgm:cxn modelId="{DC96E2EC-BE0D-4FCF-8AD1-D416EC07882A}" type="presOf" srcId="{2A64A725-B319-4179-88DA-607D94231F28}" destId="{21E43C2F-AA5C-4CE7-898E-32C012827C32}" srcOrd="0" destOrd="0" presId="urn:microsoft.com/office/officeart/2005/8/layout/cycle1"/>
    <dgm:cxn modelId="{557FC4F2-995B-4190-ABBE-84B01968FB02}" type="presOf" srcId="{967D982C-BD83-4AC3-B2DB-32713452BAAF}" destId="{DE5B46C8-2DD6-44B6-B24A-43E8AF2FD2D9}" srcOrd="0" destOrd="0" presId="urn:microsoft.com/office/officeart/2005/8/layout/cycle1"/>
    <dgm:cxn modelId="{6A64E942-00DF-4BAF-9323-4279B1E67CA0}" srcId="{2A64A725-B319-4179-88DA-607D94231F28}" destId="{8CA09C3E-AE22-44AC-BEC2-83EFE5E708EF}" srcOrd="0" destOrd="0" parTransId="{6CE9EE45-978E-4BD8-95A5-8DE324790FB4}" sibTransId="{1C6EE92E-C09C-43B4-AFA3-9B035A4F502E}"/>
    <dgm:cxn modelId="{7FF21216-5388-4B5C-A363-B92F6DF54B85}" type="presOf" srcId="{8CA09C3E-AE22-44AC-BEC2-83EFE5E708EF}" destId="{2B599D5D-D70E-4543-A249-99CF7B7C33D0}" srcOrd="0" destOrd="0" presId="urn:microsoft.com/office/officeart/2005/8/layout/cycle1"/>
    <dgm:cxn modelId="{2C9F11EB-63D2-430B-BF37-4B7CF41BC2AC}" srcId="{2A64A725-B319-4179-88DA-607D94231F28}" destId="{967D982C-BD83-4AC3-B2DB-32713452BAAF}" srcOrd="1" destOrd="0" parTransId="{0E422368-DC62-44C8-88A4-A1B5009A0DF8}" sibTransId="{41CB7EE3-5B62-4FC0-B68F-163F8AC6FB9F}"/>
    <dgm:cxn modelId="{4206D0C6-1BBF-40B5-BBFC-AF772F5AF7BA}" type="presOf" srcId="{1C6EE92E-C09C-43B4-AFA3-9B035A4F502E}" destId="{8942CC91-1D74-4079-ABA1-E6C5A4D2F6A9}" srcOrd="0" destOrd="0" presId="urn:microsoft.com/office/officeart/2005/8/layout/cycle1"/>
    <dgm:cxn modelId="{74D6B3EF-4D26-4F0F-AF62-CA5AEDA4A9BD}" type="presParOf" srcId="{21E43C2F-AA5C-4CE7-898E-32C012827C32}" destId="{A3A4C09B-FAC2-4C42-B963-327A37126C2C}" srcOrd="0" destOrd="0" presId="urn:microsoft.com/office/officeart/2005/8/layout/cycle1"/>
    <dgm:cxn modelId="{AAFE11BF-DED6-48AF-9737-C7ED9BF53AF7}" type="presParOf" srcId="{21E43C2F-AA5C-4CE7-898E-32C012827C32}" destId="{2B599D5D-D70E-4543-A249-99CF7B7C33D0}" srcOrd="1" destOrd="0" presId="urn:microsoft.com/office/officeart/2005/8/layout/cycle1"/>
    <dgm:cxn modelId="{A9467512-D7A3-4F9E-BB48-C4DA357C5D98}" type="presParOf" srcId="{21E43C2F-AA5C-4CE7-898E-32C012827C32}" destId="{8942CC91-1D74-4079-ABA1-E6C5A4D2F6A9}" srcOrd="2" destOrd="0" presId="urn:microsoft.com/office/officeart/2005/8/layout/cycle1"/>
    <dgm:cxn modelId="{768A65CB-4992-477D-BF1E-801C1B10B855}" type="presParOf" srcId="{21E43C2F-AA5C-4CE7-898E-32C012827C32}" destId="{C274815C-3DB1-4F9C-8AA7-5982C00CB6A4}" srcOrd="3" destOrd="0" presId="urn:microsoft.com/office/officeart/2005/8/layout/cycle1"/>
    <dgm:cxn modelId="{F5B74DF4-A8FD-4B4D-8E8C-D5371BAFE71F}" type="presParOf" srcId="{21E43C2F-AA5C-4CE7-898E-32C012827C32}" destId="{DE5B46C8-2DD6-44B6-B24A-43E8AF2FD2D9}" srcOrd="4" destOrd="0" presId="urn:microsoft.com/office/officeart/2005/8/layout/cycle1"/>
    <dgm:cxn modelId="{BAADD409-50F3-4C52-AEA5-889E61BE3AD5}" type="presParOf" srcId="{21E43C2F-AA5C-4CE7-898E-32C012827C32}" destId="{C3ACB83C-1BBD-459B-AD03-7069DFC14FA1}" srcOrd="5" destOrd="0" presId="urn:microsoft.com/office/officeart/2005/8/layout/cycle1"/>
    <dgm:cxn modelId="{6FFC035C-B704-4AB4-9BCD-B438F69CFE30}" type="presParOf" srcId="{21E43C2F-AA5C-4CE7-898E-32C012827C32}" destId="{BF9E3462-9995-47BB-BFA5-CFE19BDD8E5F}" srcOrd="6" destOrd="0" presId="urn:microsoft.com/office/officeart/2005/8/layout/cycle1"/>
    <dgm:cxn modelId="{A14FDD20-3DCF-40AD-9B91-9474B32AE016}" type="presParOf" srcId="{21E43C2F-AA5C-4CE7-898E-32C012827C32}" destId="{8E28C3E7-DA71-4E7E-B7E5-C525F9F8CFB3}" srcOrd="7" destOrd="0" presId="urn:microsoft.com/office/officeart/2005/8/layout/cycle1"/>
    <dgm:cxn modelId="{36CE614C-79E2-478D-AD42-1C4ED3F40990}" type="presParOf" srcId="{21E43C2F-AA5C-4CE7-898E-32C012827C32}" destId="{408637BF-1805-463F-A8F4-DBD06F7F74F3}" srcOrd="8" destOrd="0" presId="urn:microsoft.com/office/officeart/2005/8/layout/cycle1"/>
    <dgm:cxn modelId="{1703FFFF-8EEE-4F9E-A2F6-E7BFEF809141}" type="presParOf" srcId="{21E43C2F-AA5C-4CE7-898E-32C012827C32}" destId="{6FE37269-DA85-4A9B-8664-E2C2DADC81F8}" srcOrd="9" destOrd="0" presId="urn:microsoft.com/office/officeart/2005/8/layout/cycle1"/>
    <dgm:cxn modelId="{D8366F36-0089-48CA-A125-E599D48B04D7}" type="presParOf" srcId="{21E43C2F-AA5C-4CE7-898E-32C012827C32}" destId="{0DC75208-AD37-47D8-8E0F-464B3DC24796}" srcOrd="10" destOrd="0" presId="urn:microsoft.com/office/officeart/2005/8/layout/cycle1"/>
    <dgm:cxn modelId="{2A5AB2ED-FD2B-4D09-877C-8D8E5225A6E1}" type="presParOf" srcId="{21E43C2F-AA5C-4CE7-898E-32C012827C32}" destId="{6D5B0F66-12DE-4398-A5D4-A64BD07F80EC}" srcOrd="11" destOrd="0" presId="urn:microsoft.com/office/officeart/2005/8/layout/cycle1"/>
    <dgm:cxn modelId="{7975370D-087D-46B1-B472-F257B8C5476E}" type="presParOf" srcId="{21E43C2F-AA5C-4CE7-898E-32C012827C32}" destId="{2439D063-ACB6-4D8C-9B22-21BACD7645CE}" srcOrd="12" destOrd="0" presId="urn:microsoft.com/office/officeart/2005/8/layout/cycle1"/>
    <dgm:cxn modelId="{43999FDD-5713-4054-A39A-9C6255E07651}" type="presParOf" srcId="{21E43C2F-AA5C-4CE7-898E-32C012827C32}" destId="{734FEA19-862A-4093-A7E0-2AA083B53CD0}" srcOrd="13" destOrd="0" presId="urn:microsoft.com/office/officeart/2005/8/layout/cycle1"/>
    <dgm:cxn modelId="{1626E4B5-3159-4356-92EE-6E008E830211}" type="presParOf" srcId="{21E43C2F-AA5C-4CE7-898E-32C012827C32}" destId="{201AA133-03E3-4E95-9F33-5AF3BBE7A5FE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64A725-B319-4179-88DA-607D94231F28}" type="doc">
      <dgm:prSet loTypeId="urn:microsoft.com/office/officeart/2005/8/layout/cycle1" loCatId="cycle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fr-FR"/>
        </a:p>
      </dgm:t>
    </dgm:pt>
    <dgm:pt modelId="{8CA09C3E-AE22-44AC-BEC2-83EFE5E708EF}">
      <dgm:prSet phldrT="[Texte]"/>
      <dgm:spPr/>
      <dgm:t>
        <a:bodyPr/>
        <a:lstStyle/>
        <a:p>
          <a:r>
            <a:rPr lang="fr-FR" dirty="0" smtClean="0"/>
            <a:t> </a:t>
          </a:r>
          <a:endParaRPr lang="fr-FR" dirty="0"/>
        </a:p>
      </dgm:t>
    </dgm:pt>
    <dgm:pt modelId="{6CE9EE45-978E-4BD8-95A5-8DE324790FB4}" type="parTrans" cxnId="{6A64E942-00DF-4BAF-9323-4279B1E67CA0}">
      <dgm:prSet/>
      <dgm:spPr/>
      <dgm:t>
        <a:bodyPr/>
        <a:lstStyle/>
        <a:p>
          <a:endParaRPr lang="fr-FR"/>
        </a:p>
      </dgm:t>
    </dgm:pt>
    <dgm:pt modelId="{1C6EE92E-C09C-43B4-AFA3-9B035A4F502E}" type="sibTrans" cxnId="{6A64E942-00DF-4BAF-9323-4279B1E67CA0}">
      <dgm:prSet/>
      <dgm:spPr/>
      <dgm:t>
        <a:bodyPr/>
        <a:lstStyle/>
        <a:p>
          <a:endParaRPr lang="fr-FR"/>
        </a:p>
      </dgm:t>
    </dgm:pt>
    <dgm:pt modelId="{967D982C-BD83-4AC3-B2DB-32713452BAAF}">
      <dgm:prSet phldrT="[Texte]"/>
      <dgm:spPr/>
      <dgm:t>
        <a:bodyPr/>
        <a:lstStyle/>
        <a:p>
          <a:r>
            <a:rPr lang="fr-FR" dirty="0" smtClean="0"/>
            <a:t> </a:t>
          </a:r>
          <a:endParaRPr lang="fr-FR" dirty="0"/>
        </a:p>
      </dgm:t>
    </dgm:pt>
    <dgm:pt modelId="{0E422368-DC62-44C8-88A4-A1B5009A0DF8}" type="parTrans" cxnId="{2C9F11EB-63D2-430B-BF37-4B7CF41BC2AC}">
      <dgm:prSet/>
      <dgm:spPr/>
      <dgm:t>
        <a:bodyPr/>
        <a:lstStyle/>
        <a:p>
          <a:endParaRPr lang="fr-FR"/>
        </a:p>
      </dgm:t>
    </dgm:pt>
    <dgm:pt modelId="{41CB7EE3-5B62-4FC0-B68F-163F8AC6FB9F}" type="sibTrans" cxnId="{2C9F11EB-63D2-430B-BF37-4B7CF41BC2AC}">
      <dgm:prSet/>
      <dgm:spPr/>
      <dgm:t>
        <a:bodyPr/>
        <a:lstStyle/>
        <a:p>
          <a:endParaRPr lang="fr-FR"/>
        </a:p>
      </dgm:t>
    </dgm:pt>
    <dgm:pt modelId="{77BF291A-46B4-440F-8AAA-13329C28AEED}">
      <dgm:prSet phldrT="[Texte]"/>
      <dgm:spPr/>
      <dgm:t>
        <a:bodyPr/>
        <a:lstStyle/>
        <a:p>
          <a:r>
            <a:rPr lang="fr-FR" dirty="0" smtClean="0"/>
            <a:t> </a:t>
          </a:r>
          <a:endParaRPr lang="fr-FR" dirty="0"/>
        </a:p>
      </dgm:t>
    </dgm:pt>
    <dgm:pt modelId="{EF37E104-9935-4530-B765-7F8FA271125C}" type="parTrans" cxnId="{217EE887-EAC0-418F-A6C4-5D848335FC10}">
      <dgm:prSet/>
      <dgm:spPr/>
      <dgm:t>
        <a:bodyPr/>
        <a:lstStyle/>
        <a:p>
          <a:endParaRPr lang="fr-FR"/>
        </a:p>
      </dgm:t>
    </dgm:pt>
    <dgm:pt modelId="{6315082E-7F08-4481-B877-1463DFABA4A3}" type="sibTrans" cxnId="{217EE887-EAC0-418F-A6C4-5D848335FC10}">
      <dgm:prSet/>
      <dgm:spPr/>
      <dgm:t>
        <a:bodyPr/>
        <a:lstStyle/>
        <a:p>
          <a:endParaRPr lang="fr-FR"/>
        </a:p>
      </dgm:t>
    </dgm:pt>
    <dgm:pt modelId="{ED16AE8C-F973-42ED-B463-447A3C91D6B7}">
      <dgm:prSet phldrT="[Texte]"/>
      <dgm:spPr/>
      <dgm:t>
        <a:bodyPr/>
        <a:lstStyle/>
        <a:p>
          <a:r>
            <a:rPr lang="fr-FR" dirty="0" smtClean="0"/>
            <a:t> </a:t>
          </a:r>
          <a:endParaRPr lang="fr-FR" dirty="0"/>
        </a:p>
      </dgm:t>
    </dgm:pt>
    <dgm:pt modelId="{A3A24DCC-F768-499B-A2AE-2D0084BFBE26}" type="parTrans" cxnId="{3BDE967C-3CF3-4024-8AC9-CD41B05358A1}">
      <dgm:prSet/>
      <dgm:spPr/>
      <dgm:t>
        <a:bodyPr/>
        <a:lstStyle/>
        <a:p>
          <a:endParaRPr lang="fr-FR"/>
        </a:p>
      </dgm:t>
    </dgm:pt>
    <dgm:pt modelId="{EE9C5FB5-C384-46B9-85F6-B184E563F344}" type="sibTrans" cxnId="{3BDE967C-3CF3-4024-8AC9-CD41B05358A1}">
      <dgm:prSet/>
      <dgm:spPr/>
      <dgm:t>
        <a:bodyPr/>
        <a:lstStyle/>
        <a:p>
          <a:endParaRPr lang="fr-FR"/>
        </a:p>
      </dgm:t>
    </dgm:pt>
    <dgm:pt modelId="{575A1FB8-9C3E-44DE-9947-8931538C495D}">
      <dgm:prSet phldrT="[Texte]"/>
      <dgm:spPr/>
      <dgm:t>
        <a:bodyPr/>
        <a:lstStyle/>
        <a:p>
          <a:r>
            <a:rPr lang="fr-FR" dirty="0" smtClean="0"/>
            <a:t> </a:t>
          </a:r>
          <a:endParaRPr lang="fr-FR" dirty="0"/>
        </a:p>
      </dgm:t>
    </dgm:pt>
    <dgm:pt modelId="{96BECCFA-D3E3-431E-8B31-3DBFDDA9164D}" type="parTrans" cxnId="{BAC4A629-27A5-4DD9-8E72-4674469CF902}">
      <dgm:prSet/>
      <dgm:spPr/>
      <dgm:t>
        <a:bodyPr/>
        <a:lstStyle/>
        <a:p>
          <a:endParaRPr lang="fr-FR"/>
        </a:p>
      </dgm:t>
    </dgm:pt>
    <dgm:pt modelId="{504EA5F8-2B28-4689-BE28-C51B15A3CE29}" type="sibTrans" cxnId="{BAC4A629-27A5-4DD9-8E72-4674469CF902}">
      <dgm:prSet/>
      <dgm:spPr/>
      <dgm:t>
        <a:bodyPr/>
        <a:lstStyle/>
        <a:p>
          <a:endParaRPr lang="fr-FR"/>
        </a:p>
      </dgm:t>
    </dgm:pt>
    <dgm:pt modelId="{21E43C2F-AA5C-4CE7-898E-32C012827C32}" type="pres">
      <dgm:prSet presAssocID="{2A64A725-B319-4179-88DA-607D94231F2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4C09B-FAC2-4C42-B963-327A37126C2C}" type="pres">
      <dgm:prSet presAssocID="{8CA09C3E-AE22-44AC-BEC2-83EFE5E708EF}" presName="dummy" presStyleCnt="0"/>
      <dgm:spPr/>
    </dgm:pt>
    <dgm:pt modelId="{2B599D5D-D70E-4543-A249-99CF7B7C33D0}" type="pres">
      <dgm:prSet presAssocID="{8CA09C3E-AE22-44AC-BEC2-83EFE5E708EF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42CC91-1D74-4079-ABA1-E6C5A4D2F6A9}" type="pres">
      <dgm:prSet presAssocID="{1C6EE92E-C09C-43B4-AFA3-9B035A4F502E}" presName="sibTrans" presStyleLbl="node1" presStyleIdx="0" presStyleCnt="5"/>
      <dgm:spPr/>
      <dgm:t>
        <a:bodyPr/>
        <a:lstStyle/>
        <a:p>
          <a:endParaRPr lang="fr-FR"/>
        </a:p>
      </dgm:t>
    </dgm:pt>
    <dgm:pt modelId="{C274815C-3DB1-4F9C-8AA7-5982C00CB6A4}" type="pres">
      <dgm:prSet presAssocID="{967D982C-BD83-4AC3-B2DB-32713452BAAF}" presName="dummy" presStyleCnt="0"/>
      <dgm:spPr/>
    </dgm:pt>
    <dgm:pt modelId="{DE5B46C8-2DD6-44B6-B24A-43E8AF2FD2D9}" type="pres">
      <dgm:prSet presAssocID="{967D982C-BD83-4AC3-B2DB-32713452BAAF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3ACB83C-1BBD-459B-AD03-7069DFC14FA1}" type="pres">
      <dgm:prSet presAssocID="{41CB7EE3-5B62-4FC0-B68F-163F8AC6FB9F}" presName="sibTrans" presStyleLbl="node1" presStyleIdx="1" presStyleCnt="5"/>
      <dgm:spPr/>
      <dgm:t>
        <a:bodyPr/>
        <a:lstStyle/>
        <a:p>
          <a:endParaRPr lang="fr-FR"/>
        </a:p>
      </dgm:t>
    </dgm:pt>
    <dgm:pt modelId="{BF9E3462-9995-47BB-BFA5-CFE19BDD8E5F}" type="pres">
      <dgm:prSet presAssocID="{77BF291A-46B4-440F-8AAA-13329C28AEED}" presName="dummy" presStyleCnt="0"/>
      <dgm:spPr/>
    </dgm:pt>
    <dgm:pt modelId="{8E28C3E7-DA71-4E7E-B7E5-C525F9F8CFB3}" type="pres">
      <dgm:prSet presAssocID="{77BF291A-46B4-440F-8AAA-13329C28AEED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8637BF-1805-463F-A8F4-DBD06F7F74F3}" type="pres">
      <dgm:prSet presAssocID="{6315082E-7F08-4481-B877-1463DFABA4A3}" presName="sibTrans" presStyleLbl="node1" presStyleIdx="2" presStyleCnt="5"/>
      <dgm:spPr/>
      <dgm:t>
        <a:bodyPr/>
        <a:lstStyle/>
        <a:p>
          <a:endParaRPr lang="fr-FR"/>
        </a:p>
      </dgm:t>
    </dgm:pt>
    <dgm:pt modelId="{6FE37269-DA85-4A9B-8664-E2C2DADC81F8}" type="pres">
      <dgm:prSet presAssocID="{ED16AE8C-F973-42ED-B463-447A3C91D6B7}" presName="dummy" presStyleCnt="0"/>
      <dgm:spPr/>
    </dgm:pt>
    <dgm:pt modelId="{0DC75208-AD37-47D8-8E0F-464B3DC24796}" type="pres">
      <dgm:prSet presAssocID="{ED16AE8C-F973-42ED-B463-447A3C91D6B7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D5B0F66-12DE-4398-A5D4-A64BD07F80EC}" type="pres">
      <dgm:prSet presAssocID="{EE9C5FB5-C384-46B9-85F6-B184E563F344}" presName="sibTrans" presStyleLbl="node1" presStyleIdx="3" presStyleCnt="5"/>
      <dgm:spPr/>
      <dgm:t>
        <a:bodyPr/>
        <a:lstStyle/>
        <a:p>
          <a:endParaRPr lang="fr-FR"/>
        </a:p>
      </dgm:t>
    </dgm:pt>
    <dgm:pt modelId="{2439D063-ACB6-4D8C-9B22-21BACD7645CE}" type="pres">
      <dgm:prSet presAssocID="{575A1FB8-9C3E-44DE-9947-8931538C495D}" presName="dummy" presStyleCnt="0"/>
      <dgm:spPr/>
    </dgm:pt>
    <dgm:pt modelId="{734FEA19-862A-4093-A7E0-2AA083B53CD0}" type="pres">
      <dgm:prSet presAssocID="{575A1FB8-9C3E-44DE-9947-8931538C495D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1AA133-03E3-4E95-9F33-5AF3BBE7A5FE}" type="pres">
      <dgm:prSet presAssocID="{504EA5F8-2B28-4689-BE28-C51B15A3CE29}" presName="sibTrans" presStyleLbl="node1" presStyleIdx="4" presStyleCnt="5"/>
      <dgm:spPr/>
      <dgm:t>
        <a:bodyPr/>
        <a:lstStyle/>
        <a:p>
          <a:endParaRPr lang="fr-FR"/>
        </a:p>
      </dgm:t>
    </dgm:pt>
  </dgm:ptLst>
  <dgm:cxnLst>
    <dgm:cxn modelId="{27980B0F-AB0B-49B4-A336-71E03088F475}" type="presOf" srcId="{8CA09C3E-AE22-44AC-BEC2-83EFE5E708EF}" destId="{2B599D5D-D70E-4543-A249-99CF7B7C33D0}" srcOrd="0" destOrd="0" presId="urn:microsoft.com/office/officeart/2005/8/layout/cycle1"/>
    <dgm:cxn modelId="{217EE887-EAC0-418F-A6C4-5D848335FC10}" srcId="{2A64A725-B319-4179-88DA-607D94231F28}" destId="{77BF291A-46B4-440F-8AAA-13329C28AEED}" srcOrd="2" destOrd="0" parTransId="{EF37E104-9935-4530-B765-7F8FA271125C}" sibTransId="{6315082E-7F08-4481-B877-1463DFABA4A3}"/>
    <dgm:cxn modelId="{3BDE967C-3CF3-4024-8AC9-CD41B05358A1}" srcId="{2A64A725-B319-4179-88DA-607D94231F28}" destId="{ED16AE8C-F973-42ED-B463-447A3C91D6B7}" srcOrd="3" destOrd="0" parTransId="{A3A24DCC-F768-499B-A2AE-2D0084BFBE26}" sibTransId="{EE9C5FB5-C384-46B9-85F6-B184E563F344}"/>
    <dgm:cxn modelId="{BAC4A629-27A5-4DD9-8E72-4674469CF902}" srcId="{2A64A725-B319-4179-88DA-607D94231F28}" destId="{575A1FB8-9C3E-44DE-9947-8931538C495D}" srcOrd="4" destOrd="0" parTransId="{96BECCFA-D3E3-431E-8B31-3DBFDDA9164D}" sibTransId="{504EA5F8-2B28-4689-BE28-C51B15A3CE29}"/>
    <dgm:cxn modelId="{013C76BF-3BF8-4958-8D81-E2F74A5DAE9C}" type="presOf" srcId="{967D982C-BD83-4AC3-B2DB-32713452BAAF}" destId="{DE5B46C8-2DD6-44B6-B24A-43E8AF2FD2D9}" srcOrd="0" destOrd="0" presId="urn:microsoft.com/office/officeart/2005/8/layout/cycle1"/>
    <dgm:cxn modelId="{97CF2724-2CE6-438F-974A-70A31E19AB13}" type="presOf" srcId="{ED16AE8C-F973-42ED-B463-447A3C91D6B7}" destId="{0DC75208-AD37-47D8-8E0F-464B3DC24796}" srcOrd="0" destOrd="0" presId="urn:microsoft.com/office/officeart/2005/8/layout/cycle1"/>
    <dgm:cxn modelId="{D7673490-982E-4F7C-A7F0-18AED8D27389}" type="presOf" srcId="{EE9C5FB5-C384-46B9-85F6-B184E563F344}" destId="{6D5B0F66-12DE-4398-A5D4-A64BD07F80EC}" srcOrd="0" destOrd="0" presId="urn:microsoft.com/office/officeart/2005/8/layout/cycle1"/>
    <dgm:cxn modelId="{63A79D05-DFBA-4995-9096-E5CFB486BD65}" type="presOf" srcId="{2A64A725-B319-4179-88DA-607D94231F28}" destId="{21E43C2F-AA5C-4CE7-898E-32C012827C32}" srcOrd="0" destOrd="0" presId="urn:microsoft.com/office/officeart/2005/8/layout/cycle1"/>
    <dgm:cxn modelId="{A597BB05-ED61-4F5C-AA0E-E790812F5827}" type="presOf" srcId="{77BF291A-46B4-440F-8AAA-13329C28AEED}" destId="{8E28C3E7-DA71-4E7E-B7E5-C525F9F8CFB3}" srcOrd="0" destOrd="0" presId="urn:microsoft.com/office/officeart/2005/8/layout/cycle1"/>
    <dgm:cxn modelId="{E3755A18-C676-4038-8CD1-B3A4EF09885A}" type="presOf" srcId="{575A1FB8-9C3E-44DE-9947-8931538C495D}" destId="{734FEA19-862A-4093-A7E0-2AA083B53CD0}" srcOrd="0" destOrd="0" presId="urn:microsoft.com/office/officeart/2005/8/layout/cycle1"/>
    <dgm:cxn modelId="{F04DCA79-6CBB-4B58-8D82-0EB986130058}" type="presOf" srcId="{6315082E-7F08-4481-B877-1463DFABA4A3}" destId="{408637BF-1805-463F-A8F4-DBD06F7F74F3}" srcOrd="0" destOrd="0" presId="urn:microsoft.com/office/officeart/2005/8/layout/cycle1"/>
    <dgm:cxn modelId="{6A64E942-00DF-4BAF-9323-4279B1E67CA0}" srcId="{2A64A725-B319-4179-88DA-607D94231F28}" destId="{8CA09C3E-AE22-44AC-BEC2-83EFE5E708EF}" srcOrd="0" destOrd="0" parTransId="{6CE9EE45-978E-4BD8-95A5-8DE324790FB4}" sibTransId="{1C6EE92E-C09C-43B4-AFA3-9B035A4F502E}"/>
    <dgm:cxn modelId="{C7F5FCD2-04A7-42E4-88D9-2590AD032556}" type="presOf" srcId="{1C6EE92E-C09C-43B4-AFA3-9B035A4F502E}" destId="{8942CC91-1D74-4079-ABA1-E6C5A4D2F6A9}" srcOrd="0" destOrd="0" presId="urn:microsoft.com/office/officeart/2005/8/layout/cycle1"/>
    <dgm:cxn modelId="{2C9F11EB-63D2-430B-BF37-4B7CF41BC2AC}" srcId="{2A64A725-B319-4179-88DA-607D94231F28}" destId="{967D982C-BD83-4AC3-B2DB-32713452BAAF}" srcOrd="1" destOrd="0" parTransId="{0E422368-DC62-44C8-88A4-A1B5009A0DF8}" sibTransId="{41CB7EE3-5B62-4FC0-B68F-163F8AC6FB9F}"/>
    <dgm:cxn modelId="{9EE5089A-7FEE-47B5-A5AB-465516F89C76}" type="presOf" srcId="{504EA5F8-2B28-4689-BE28-C51B15A3CE29}" destId="{201AA133-03E3-4E95-9F33-5AF3BBE7A5FE}" srcOrd="0" destOrd="0" presId="urn:microsoft.com/office/officeart/2005/8/layout/cycle1"/>
    <dgm:cxn modelId="{3F5C6C43-333F-4462-995A-425F29E390BC}" type="presOf" srcId="{41CB7EE3-5B62-4FC0-B68F-163F8AC6FB9F}" destId="{C3ACB83C-1BBD-459B-AD03-7069DFC14FA1}" srcOrd="0" destOrd="0" presId="urn:microsoft.com/office/officeart/2005/8/layout/cycle1"/>
    <dgm:cxn modelId="{72BD57D9-7B87-4B9C-B721-4CD75CAFB3E0}" type="presParOf" srcId="{21E43C2F-AA5C-4CE7-898E-32C012827C32}" destId="{A3A4C09B-FAC2-4C42-B963-327A37126C2C}" srcOrd="0" destOrd="0" presId="urn:microsoft.com/office/officeart/2005/8/layout/cycle1"/>
    <dgm:cxn modelId="{DC2510C2-97C8-4FD6-8531-4203CB1AB396}" type="presParOf" srcId="{21E43C2F-AA5C-4CE7-898E-32C012827C32}" destId="{2B599D5D-D70E-4543-A249-99CF7B7C33D0}" srcOrd="1" destOrd="0" presId="urn:microsoft.com/office/officeart/2005/8/layout/cycle1"/>
    <dgm:cxn modelId="{86050685-C6B2-4B44-B31F-A0D9B0084C31}" type="presParOf" srcId="{21E43C2F-AA5C-4CE7-898E-32C012827C32}" destId="{8942CC91-1D74-4079-ABA1-E6C5A4D2F6A9}" srcOrd="2" destOrd="0" presId="urn:microsoft.com/office/officeart/2005/8/layout/cycle1"/>
    <dgm:cxn modelId="{EF728529-5D1C-4FCE-9149-B0C5140057C0}" type="presParOf" srcId="{21E43C2F-AA5C-4CE7-898E-32C012827C32}" destId="{C274815C-3DB1-4F9C-8AA7-5982C00CB6A4}" srcOrd="3" destOrd="0" presId="urn:microsoft.com/office/officeart/2005/8/layout/cycle1"/>
    <dgm:cxn modelId="{62ABC67B-C0B5-446E-AD50-7A4B7F59E1A0}" type="presParOf" srcId="{21E43C2F-AA5C-4CE7-898E-32C012827C32}" destId="{DE5B46C8-2DD6-44B6-B24A-43E8AF2FD2D9}" srcOrd="4" destOrd="0" presId="urn:microsoft.com/office/officeart/2005/8/layout/cycle1"/>
    <dgm:cxn modelId="{04F85E59-470C-4778-9A05-5A88C02F9BDE}" type="presParOf" srcId="{21E43C2F-AA5C-4CE7-898E-32C012827C32}" destId="{C3ACB83C-1BBD-459B-AD03-7069DFC14FA1}" srcOrd="5" destOrd="0" presId="urn:microsoft.com/office/officeart/2005/8/layout/cycle1"/>
    <dgm:cxn modelId="{B683386E-5C38-4A82-BBD2-E90EE6A36F50}" type="presParOf" srcId="{21E43C2F-AA5C-4CE7-898E-32C012827C32}" destId="{BF9E3462-9995-47BB-BFA5-CFE19BDD8E5F}" srcOrd="6" destOrd="0" presId="urn:microsoft.com/office/officeart/2005/8/layout/cycle1"/>
    <dgm:cxn modelId="{2361DCC2-AC5B-4379-B9B2-83DD135D2690}" type="presParOf" srcId="{21E43C2F-AA5C-4CE7-898E-32C012827C32}" destId="{8E28C3E7-DA71-4E7E-B7E5-C525F9F8CFB3}" srcOrd="7" destOrd="0" presId="urn:microsoft.com/office/officeart/2005/8/layout/cycle1"/>
    <dgm:cxn modelId="{4DE13AFC-ABEB-4E03-83C8-EB0CA7F1691C}" type="presParOf" srcId="{21E43C2F-AA5C-4CE7-898E-32C012827C32}" destId="{408637BF-1805-463F-A8F4-DBD06F7F74F3}" srcOrd="8" destOrd="0" presId="urn:microsoft.com/office/officeart/2005/8/layout/cycle1"/>
    <dgm:cxn modelId="{34BBD26C-895A-4DAD-A96B-45C1EB160F0D}" type="presParOf" srcId="{21E43C2F-AA5C-4CE7-898E-32C012827C32}" destId="{6FE37269-DA85-4A9B-8664-E2C2DADC81F8}" srcOrd="9" destOrd="0" presId="urn:microsoft.com/office/officeart/2005/8/layout/cycle1"/>
    <dgm:cxn modelId="{62EAA0DF-B582-4D66-B4C2-766F3DAF79E6}" type="presParOf" srcId="{21E43C2F-AA5C-4CE7-898E-32C012827C32}" destId="{0DC75208-AD37-47D8-8E0F-464B3DC24796}" srcOrd="10" destOrd="0" presId="urn:microsoft.com/office/officeart/2005/8/layout/cycle1"/>
    <dgm:cxn modelId="{585C5F66-6E61-404A-93BC-164FEF560EE1}" type="presParOf" srcId="{21E43C2F-AA5C-4CE7-898E-32C012827C32}" destId="{6D5B0F66-12DE-4398-A5D4-A64BD07F80EC}" srcOrd="11" destOrd="0" presId="urn:microsoft.com/office/officeart/2005/8/layout/cycle1"/>
    <dgm:cxn modelId="{9F762C47-2EBB-4B10-8F8A-F66253824B2E}" type="presParOf" srcId="{21E43C2F-AA5C-4CE7-898E-32C012827C32}" destId="{2439D063-ACB6-4D8C-9B22-21BACD7645CE}" srcOrd="12" destOrd="0" presId="urn:microsoft.com/office/officeart/2005/8/layout/cycle1"/>
    <dgm:cxn modelId="{2BF9AC40-4316-4F2D-82D7-F95DEDCC0B84}" type="presParOf" srcId="{21E43C2F-AA5C-4CE7-898E-32C012827C32}" destId="{734FEA19-862A-4093-A7E0-2AA083B53CD0}" srcOrd="13" destOrd="0" presId="urn:microsoft.com/office/officeart/2005/8/layout/cycle1"/>
    <dgm:cxn modelId="{A7E04C75-9A46-473A-B460-B529BCA3F7D0}" type="presParOf" srcId="{21E43C2F-AA5C-4CE7-898E-32C012827C32}" destId="{201AA133-03E3-4E95-9F33-5AF3BBE7A5FE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6CD6E9-8859-4B3A-B5E0-5EF9153FD86F}">
      <dsp:nvSpPr>
        <dsp:cNvPr id="0" name=""/>
        <dsp:cNvSpPr/>
      </dsp:nvSpPr>
      <dsp:spPr>
        <a:xfrm>
          <a:off x="281741" y="0"/>
          <a:ext cx="5426954" cy="542695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i="1" kern="1200" dirty="0" smtClean="0"/>
            <a:t>Le projet</a:t>
          </a:r>
          <a:endParaRPr lang="fr-FR" sz="2000" b="1" i="1" kern="1200" dirty="0"/>
        </a:p>
      </dsp:txBody>
      <dsp:txXfrm>
        <a:off x="2046858" y="271347"/>
        <a:ext cx="1896720" cy="814043"/>
      </dsp:txXfrm>
    </dsp:sp>
    <dsp:sp modelId="{C9FF8D4A-8BAC-45D1-8249-1A7CC89B9603}">
      <dsp:nvSpPr>
        <dsp:cNvPr id="0" name=""/>
        <dsp:cNvSpPr/>
      </dsp:nvSpPr>
      <dsp:spPr>
        <a:xfrm>
          <a:off x="1072258" y="1229340"/>
          <a:ext cx="4070215" cy="4070215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i="1" kern="1200" dirty="0" smtClean="0"/>
            <a:t>La résolution de problème technique</a:t>
          </a:r>
          <a:endParaRPr lang="fr-FR" sz="2000" b="1" i="1" kern="1200" dirty="0"/>
        </a:p>
      </dsp:txBody>
      <dsp:txXfrm>
        <a:off x="2159006" y="1483729"/>
        <a:ext cx="1896720" cy="763165"/>
      </dsp:txXfrm>
    </dsp:sp>
    <dsp:sp modelId="{5CE76EF0-D799-47AC-8D8A-E514EB1E5189}">
      <dsp:nvSpPr>
        <dsp:cNvPr id="0" name=""/>
        <dsp:cNvSpPr/>
      </dsp:nvSpPr>
      <dsp:spPr>
        <a:xfrm>
          <a:off x="1771874" y="2479792"/>
          <a:ext cx="2713477" cy="2713477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i="1" kern="1200" dirty="0" smtClean="0"/>
            <a:t>L ’investigation</a:t>
          </a:r>
          <a:endParaRPr lang="fr-FR" sz="2000" b="1" i="1" kern="1200" dirty="0"/>
        </a:p>
      </dsp:txBody>
      <dsp:txXfrm>
        <a:off x="2169254" y="3158161"/>
        <a:ext cx="1918717" cy="135673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599D5D-D70E-4543-A249-99CF7B7C33D0}">
      <dsp:nvSpPr>
        <dsp:cNvPr id="0" name=""/>
        <dsp:cNvSpPr/>
      </dsp:nvSpPr>
      <dsp:spPr>
        <a:xfrm>
          <a:off x="829737" y="6910"/>
          <a:ext cx="236579" cy="236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 </a:t>
          </a:r>
          <a:endParaRPr lang="fr-FR" sz="1400" kern="1200" dirty="0"/>
        </a:p>
      </dsp:txBody>
      <dsp:txXfrm>
        <a:off x="829737" y="6910"/>
        <a:ext cx="236579" cy="236579"/>
      </dsp:txXfrm>
    </dsp:sp>
    <dsp:sp modelId="{8942CC91-1D74-4079-ABA1-E6C5A4D2F6A9}">
      <dsp:nvSpPr>
        <dsp:cNvPr id="0" name=""/>
        <dsp:cNvSpPr/>
      </dsp:nvSpPr>
      <dsp:spPr>
        <a:xfrm>
          <a:off x="273264" y="72"/>
          <a:ext cx="886944" cy="886944"/>
        </a:xfrm>
        <a:prstGeom prst="circularArrow">
          <a:avLst>
            <a:gd name="adj1" fmla="val 5201"/>
            <a:gd name="adj2" fmla="val 335999"/>
            <a:gd name="adj3" fmla="val 21292893"/>
            <a:gd name="adj4" fmla="val 19766544"/>
            <a:gd name="adj5" fmla="val 6068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E5B46C8-2DD6-44B6-B24A-43E8AF2FD2D9}">
      <dsp:nvSpPr>
        <dsp:cNvPr id="0" name=""/>
        <dsp:cNvSpPr/>
      </dsp:nvSpPr>
      <dsp:spPr>
        <a:xfrm>
          <a:off x="972683" y="446851"/>
          <a:ext cx="236579" cy="236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 </a:t>
          </a:r>
          <a:endParaRPr lang="fr-FR" sz="1400" kern="1200" dirty="0"/>
        </a:p>
      </dsp:txBody>
      <dsp:txXfrm>
        <a:off x="972683" y="446851"/>
        <a:ext cx="236579" cy="236579"/>
      </dsp:txXfrm>
    </dsp:sp>
    <dsp:sp modelId="{C3ACB83C-1BBD-459B-AD03-7069DFC14FA1}">
      <dsp:nvSpPr>
        <dsp:cNvPr id="0" name=""/>
        <dsp:cNvSpPr/>
      </dsp:nvSpPr>
      <dsp:spPr>
        <a:xfrm>
          <a:off x="273264" y="72"/>
          <a:ext cx="886944" cy="886944"/>
        </a:xfrm>
        <a:prstGeom prst="circularArrow">
          <a:avLst>
            <a:gd name="adj1" fmla="val 5201"/>
            <a:gd name="adj2" fmla="val 335999"/>
            <a:gd name="adj3" fmla="val 4014337"/>
            <a:gd name="adj4" fmla="val 2253764"/>
            <a:gd name="adj5" fmla="val 6068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E28C3E7-DA71-4E7E-B7E5-C525F9F8CFB3}">
      <dsp:nvSpPr>
        <dsp:cNvPr id="0" name=""/>
        <dsp:cNvSpPr/>
      </dsp:nvSpPr>
      <dsp:spPr>
        <a:xfrm>
          <a:off x="598447" y="718749"/>
          <a:ext cx="236579" cy="236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 </a:t>
          </a:r>
          <a:endParaRPr lang="fr-FR" sz="1400" kern="1200" dirty="0"/>
        </a:p>
      </dsp:txBody>
      <dsp:txXfrm>
        <a:off x="598447" y="718749"/>
        <a:ext cx="236579" cy="236579"/>
      </dsp:txXfrm>
    </dsp:sp>
    <dsp:sp modelId="{408637BF-1805-463F-A8F4-DBD06F7F74F3}">
      <dsp:nvSpPr>
        <dsp:cNvPr id="0" name=""/>
        <dsp:cNvSpPr/>
      </dsp:nvSpPr>
      <dsp:spPr>
        <a:xfrm>
          <a:off x="273264" y="72"/>
          <a:ext cx="886944" cy="886944"/>
        </a:xfrm>
        <a:prstGeom prst="circularArrow">
          <a:avLst>
            <a:gd name="adj1" fmla="val 5201"/>
            <a:gd name="adj2" fmla="val 335999"/>
            <a:gd name="adj3" fmla="val 8210237"/>
            <a:gd name="adj4" fmla="val 6449665"/>
            <a:gd name="adj5" fmla="val 6068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DC75208-AD37-47D8-8E0F-464B3DC24796}">
      <dsp:nvSpPr>
        <dsp:cNvPr id="0" name=""/>
        <dsp:cNvSpPr/>
      </dsp:nvSpPr>
      <dsp:spPr>
        <a:xfrm>
          <a:off x="224211" y="446851"/>
          <a:ext cx="236579" cy="236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 </a:t>
          </a:r>
          <a:endParaRPr lang="fr-FR" sz="1400" kern="1200" dirty="0"/>
        </a:p>
      </dsp:txBody>
      <dsp:txXfrm>
        <a:off x="224211" y="446851"/>
        <a:ext cx="236579" cy="236579"/>
      </dsp:txXfrm>
    </dsp:sp>
    <dsp:sp modelId="{6D5B0F66-12DE-4398-A5D4-A64BD07F80EC}">
      <dsp:nvSpPr>
        <dsp:cNvPr id="0" name=""/>
        <dsp:cNvSpPr/>
      </dsp:nvSpPr>
      <dsp:spPr>
        <a:xfrm>
          <a:off x="273264" y="72"/>
          <a:ext cx="886944" cy="886944"/>
        </a:xfrm>
        <a:prstGeom prst="circularArrow">
          <a:avLst>
            <a:gd name="adj1" fmla="val 5201"/>
            <a:gd name="adj2" fmla="val 335999"/>
            <a:gd name="adj3" fmla="val 12297457"/>
            <a:gd name="adj4" fmla="val 10771108"/>
            <a:gd name="adj5" fmla="val 6068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34FEA19-862A-4093-A7E0-2AA083B53CD0}">
      <dsp:nvSpPr>
        <dsp:cNvPr id="0" name=""/>
        <dsp:cNvSpPr/>
      </dsp:nvSpPr>
      <dsp:spPr>
        <a:xfrm>
          <a:off x="367156" y="6910"/>
          <a:ext cx="236579" cy="236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 </a:t>
          </a:r>
          <a:endParaRPr lang="fr-FR" sz="1400" kern="1200" dirty="0"/>
        </a:p>
      </dsp:txBody>
      <dsp:txXfrm>
        <a:off x="367156" y="6910"/>
        <a:ext cx="236579" cy="236579"/>
      </dsp:txXfrm>
    </dsp:sp>
    <dsp:sp modelId="{201AA133-03E3-4E95-9F33-5AF3BBE7A5FE}">
      <dsp:nvSpPr>
        <dsp:cNvPr id="0" name=""/>
        <dsp:cNvSpPr/>
      </dsp:nvSpPr>
      <dsp:spPr>
        <a:xfrm>
          <a:off x="273264" y="72"/>
          <a:ext cx="886944" cy="886944"/>
        </a:xfrm>
        <a:prstGeom prst="circularArrow">
          <a:avLst>
            <a:gd name="adj1" fmla="val 5201"/>
            <a:gd name="adj2" fmla="val 335999"/>
            <a:gd name="adj3" fmla="val 16865326"/>
            <a:gd name="adj4" fmla="val 15198675"/>
            <a:gd name="adj5" fmla="val 6068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599D5D-D70E-4543-A249-99CF7B7C33D0}">
      <dsp:nvSpPr>
        <dsp:cNvPr id="0" name=""/>
        <dsp:cNvSpPr/>
      </dsp:nvSpPr>
      <dsp:spPr>
        <a:xfrm>
          <a:off x="829737" y="6910"/>
          <a:ext cx="236579" cy="236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 </a:t>
          </a:r>
          <a:endParaRPr lang="fr-FR" sz="1400" kern="1200" dirty="0"/>
        </a:p>
      </dsp:txBody>
      <dsp:txXfrm>
        <a:off x="829737" y="6910"/>
        <a:ext cx="236579" cy="236579"/>
      </dsp:txXfrm>
    </dsp:sp>
    <dsp:sp modelId="{8942CC91-1D74-4079-ABA1-E6C5A4D2F6A9}">
      <dsp:nvSpPr>
        <dsp:cNvPr id="0" name=""/>
        <dsp:cNvSpPr/>
      </dsp:nvSpPr>
      <dsp:spPr>
        <a:xfrm>
          <a:off x="273264" y="72"/>
          <a:ext cx="886944" cy="886944"/>
        </a:xfrm>
        <a:prstGeom prst="circularArrow">
          <a:avLst>
            <a:gd name="adj1" fmla="val 5201"/>
            <a:gd name="adj2" fmla="val 335999"/>
            <a:gd name="adj3" fmla="val 21292893"/>
            <a:gd name="adj4" fmla="val 19766544"/>
            <a:gd name="adj5" fmla="val 6068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E5B46C8-2DD6-44B6-B24A-43E8AF2FD2D9}">
      <dsp:nvSpPr>
        <dsp:cNvPr id="0" name=""/>
        <dsp:cNvSpPr/>
      </dsp:nvSpPr>
      <dsp:spPr>
        <a:xfrm>
          <a:off x="972683" y="446851"/>
          <a:ext cx="236579" cy="236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 </a:t>
          </a:r>
          <a:endParaRPr lang="fr-FR" sz="1400" kern="1200" dirty="0"/>
        </a:p>
      </dsp:txBody>
      <dsp:txXfrm>
        <a:off x="972683" y="446851"/>
        <a:ext cx="236579" cy="236579"/>
      </dsp:txXfrm>
    </dsp:sp>
    <dsp:sp modelId="{C3ACB83C-1BBD-459B-AD03-7069DFC14FA1}">
      <dsp:nvSpPr>
        <dsp:cNvPr id="0" name=""/>
        <dsp:cNvSpPr/>
      </dsp:nvSpPr>
      <dsp:spPr>
        <a:xfrm>
          <a:off x="273264" y="72"/>
          <a:ext cx="886944" cy="886944"/>
        </a:xfrm>
        <a:prstGeom prst="circularArrow">
          <a:avLst>
            <a:gd name="adj1" fmla="val 5201"/>
            <a:gd name="adj2" fmla="val 335999"/>
            <a:gd name="adj3" fmla="val 4014337"/>
            <a:gd name="adj4" fmla="val 2253764"/>
            <a:gd name="adj5" fmla="val 6068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E28C3E7-DA71-4E7E-B7E5-C525F9F8CFB3}">
      <dsp:nvSpPr>
        <dsp:cNvPr id="0" name=""/>
        <dsp:cNvSpPr/>
      </dsp:nvSpPr>
      <dsp:spPr>
        <a:xfrm>
          <a:off x="598447" y="718749"/>
          <a:ext cx="236579" cy="236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 </a:t>
          </a:r>
          <a:endParaRPr lang="fr-FR" sz="1400" kern="1200" dirty="0"/>
        </a:p>
      </dsp:txBody>
      <dsp:txXfrm>
        <a:off x="598447" y="718749"/>
        <a:ext cx="236579" cy="236579"/>
      </dsp:txXfrm>
    </dsp:sp>
    <dsp:sp modelId="{408637BF-1805-463F-A8F4-DBD06F7F74F3}">
      <dsp:nvSpPr>
        <dsp:cNvPr id="0" name=""/>
        <dsp:cNvSpPr/>
      </dsp:nvSpPr>
      <dsp:spPr>
        <a:xfrm>
          <a:off x="273264" y="72"/>
          <a:ext cx="886944" cy="886944"/>
        </a:xfrm>
        <a:prstGeom prst="circularArrow">
          <a:avLst>
            <a:gd name="adj1" fmla="val 5201"/>
            <a:gd name="adj2" fmla="val 335999"/>
            <a:gd name="adj3" fmla="val 8210237"/>
            <a:gd name="adj4" fmla="val 6449665"/>
            <a:gd name="adj5" fmla="val 6068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DC75208-AD37-47D8-8E0F-464B3DC24796}">
      <dsp:nvSpPr>
        <dsp:cNvPr id="0" name=""/>
        <dsp:cNvSpPr/>
      </dsp:nvSpPr>
      <dsp:spPr>
        <a:xfrm>
          <a:off x="224211" y="446851"/>
          <a:ext cx="236579" cy="236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 </a:t>
          </a:r>
          <a:endParaRPr lang="fr-FR" sz="1400" kern="1200" dirty="0"/>
        </a:p>
      </dsp:txBody>
      <dsp:txXfrm>
        <a:off x="224211" y="446851"/>
        <a:ext cx="236579" cy="236579"/>
      </dsp:txXfrm>
    </dsp:sp>
    <dsp:sp modelId="{6D5B0F66-12DE-4398-A5D4-A64BD07F80EC}">
      <dsp:nvSpPr>
        <dsp:cNvPr id="0" name=""/>
        <dsp:cNvSpPr/>
      </dsp:nvSpPr>
      <dsp:spPr>
        <a:xfrm>
          <a:off x="273264" y="72"/>
          <a:ext cx="886944" cy="886944"/>
        </a:xfrm>
        <a:prstGeom prst="circularArrow">
          <a:avLst>
            <a:gd name="adj1" fmla="val 5201"/>
            <a:gd name="adj2" fmla="val 335999"/>
            <a:gd name="adj3" fmla="val 12297457"/>
            <a:gd name="adj4" fmla="val 10771108"/>
            <a:gd name="adj5" fmla="val 6068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34FEA19-862A-4093-A7E0-2AA083B53CD0}">
      <dsp:nvSpPr>
        <dsp:cNvPr id="0" name=""/>
        <dsp:cNvSpPr/>
      </dsp:nvSpPr>
      <dsp:spPr>
        <a:xfrm>
          <a:off x="367156" y="6910"/>
          <a:ext cx="236579" cy="236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 </a:t>
          </a:r>
          <a:endParaRPr lang="fr-FR" sz="1400" kern="1200" dirty="0"/>
        </a:p>
      </dsp:txBody>
      <dsp:txXfrm>
        <a:off x="367156" y="6910"/>
        <a:ext cx="236579" cy="236579"/>
      </dsp:txXfrm>
    </dsp:sp>
    <dsp:sp modelId="{201AA133-03E3-4E95-9F33-5AF3BBE7A5FE}">
      <dsp:nvSpPr>
        <dsp:cNvPr id="0" name=""/>
        <dsp:cNvSpPr/>
      </dsp:nvSpPr>
      <dsp:spPr>
        <a:xfrm>
          <a:off x="273264" y="72"/>
          <a:ext cx="886944" cy="886944"/>
        </a:xfrm>
        <a:prstGeom prst="circularArrow">
          <a:avLst>
            <a:gd name="adj1" fmla="val 5201"/>
            <a:gd name="adj2" fmla="val 335999"/>
            <a:gd name="adj3" fmla="val 16865326"/>
            <a:gd name="adj4" fmla="val 15198675"/>
            <a:gd name="adj5" fmla="val 6068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599D5D-D70E-4543-A249-99CF7B7C33D0}">
      <dsp:nvSpPr>
        <dsp:cNvPr id="0" name=""/>
        <dsp:cNvSpPr/>
      </dsp:nvSpPr>
      <dsp:spPr>
        <a:xfrm>
          <a:off x="829935" y="6876"/>
          <a:ext cx="236650" cy="236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 </a:t>
          </a:r>
          <a:endParaRPr lang="fr-FR" sz="1400" kern="1200" dirty="0"/>
        </a:p>
      </dsp:txBody>
      <dsp:txXfrm>
        <a:off x="829935" y="6876"/>
        <a:ext cx="236650" cy="236650"/>
      </dsp:txXfrm>
    </dsp:sp>
    <dsp:sp modelId="{8942CC91-1D74-4079-ABA1-E6C5A4D2F6A9}">
      <dsp:nvSpPr>
        <dsp:cNvPr id="0" name=""/>
        <dsp:cNvSpPr/>
      </dsp:nvSpPr>
      <dsp:spPr>
        <a:xfrm>
          <a:off x="273436" y="53"/>
          <a:ext cx="887033" cy="887033"/>
        </a:xfrm>
        <a:prstGeom prst="circularArrow">
          <a:avLst>
            <a:gd name="adj1" fmla="val 5202"/>
            <a:gd name="adj2" fmla="val 336075"/>
            <a:gd name="adj3" fmla="val 21292584"/>
            <a:gd name="adj4" fmla="val 19766816"/>
            <a:gd name="adj5" fmla="val 6069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E5B46C8-2DD6-44B6-B24A-43E8AF2FD2D9}">
      <dsp:nvSpPr>
        <dsp:cNvPr id="0" name=""/>
        <dsp:cNvSpPr/>
      </dsp:nvSpPr>
      <dsp:spPr>
        <a:xfrm>
          <a:off x="972891" y="446850"/>
          <a:ext cx="236650" cy="236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 </a:t>
          </a:r>
          <a:endParaRPr lang="fr-FR" sz="1400" kern="1200" dirty="0"/>
        </a:p>
      </dsp:txBody>
      <dsp:txXfrm>
        <a:off x="972891" y="446850"/>
        <a:ext cx="236650" cy="236650"/>
      </dsp:txXfrm>
    </dsp:sp>
    <dsp:sp modelId="{C3ACB83C-1BBD-459B-AD03-7069DFC14FA1}">
      <dsp:nvSpPr>
        <dsp:cNvPr id="0" name=""/>
        <dsp:cNvSpPr/>
      </dsp:nvSpPr>
      <dsp:spPr>
        <a:xfrm>
          <a:off x="273436" y="53"/>
          <a:ext cx="887033" cy="887033"/>
        </a:xfrm>
        <a:prstGeom prst="circularArrow">
          <a:avLst>
            <a:gd name="adj1" fmla="val 5202"/>
            <a:gd name="adj2" fmla="val 336075"/>
            <a:gd name="adj3" fmla="val 4014016"/>
            <a:gd name="adj4" fmla="val 2254059"/>
            <a:gd name="adj5" fmla="val 6069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E28C3E7-DA71-4E7E-B7E5-C525F9F8CFB3}">
      <dsp:nvSpPr>
        <dsp:cNvPr id="0" name=""/>
        <dsp:cNvSpPr/>
      </dsp:nvSpPr>
      <dsp:spPr>
        <a:xfrm>
          <a:off x="598627" y="718769"/>
          <a:ext cx="236650" cy="236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 </a:t>
          </a:r>
          <a:endParaRPr lang="fr-FR" sz="1400" kern="1200" dirty="0"/>
        </a:p>
      </dsp:txBody>
      <dsp:txXfrm>
        <a:off x="598627" y="718769"/>
        <a:ext cx="236650" cy="236650"/>
      </dsp:txXfrm>
    </dsp:sp>
    <dsp:sp modelId="{408637BF-1805-463F-A8F4-DBD06F7F74F3}">
      <dsp:nvSpPr>
        <dsp:cNvPr id="0" name=""/>
        <dsp:cNvSpPr/>
      </dsp:nvSpPr>
      <dsp:spPr>
        <a:xfrm>
          <a:off x="273436" y="53"/>
          <a:ext cx="887033" cy="887033"/>
        </a:xfrm>
        <a:prstGeom prst="circularArrow">
          <a:avLst>
            <a:gd name="adj1" fmla="val 5202"/>
            <a:gd name="adj2" fmla="val 336075"/>
            <a:gd name="adj3" fmla="val 8209866"/>
            <a:gd name="adj4" fmla="val 6449910"/>
            <a:gd name="adj5" fmla="val 6069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DC75208-AD37-47D8-8E0F-464B3DC24796}">
      <dsp:nvSpPr>
        <dsp:cNvPr id="0" name=""/>
        <dsp:cNvSpPr/>
      </dsp:nvSpPr>
      <dsp:spPr>
        <a:xfrm>
          <a:off x="224363" y="446850"/>
          <a:ext cx="236650" cy="236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 </a:t>
          </a:r>
          <a:endParaRPr lang="fr-FR" sz="1400" kern="1200" dirty="0"/>
        </a:p>
      </dsp:txBody>
      <dsp:txXfrm>
        <a:off x="224363" y="446850"/>
        <a:ext cx="236650" cy="236650"/>
      </dsp:txXfrm>
    </dsp:sp>
    <dsp:sp modelId="{6D5B0F66-12DE-4398-A5D4-A64BD07F80EC}">
      <dsp:nvSpPr>
        <dsp:cNvPr id="0" name=""/>
        <dsp:cNvSpPr/>
      </dsp:nvSpPr>
      <dsp:spPr>
        <a:xfrm>
          <a:off x="273436" y="53"/>
          <a:ext cx="887033" cy="887033"/>
        </a:xfrm>
        <a:prstGeom prst="circularArrow">
          <a:avLst>
            <a:gd name="adj1" fmla="val 5202"/>
            <a:gd name="adj2" fmla="val 336075"/>
            <a:gd name="adj3" fmla="val 12297110"/>
            <a:gd name="adj4" fmla="val 10771342"/>
            <a:gd name="adj5" fmla="val 6069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34FEA19-862A-4093-A7E0-2AA083B53CD0}">
      <dsp:nvSpPr>
        <dsp:cNvPr id="0" name=""/>
        <dsp:cNvSpPr/>
      </dsp:nvSpPr>
      <dsp:spPr>
        <a:xfrm>
          <a:off x="367319" y="6876"/>
          <a:ext cx="236650" cy="236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 </a:t>
          </a:r>
          <a:endParaRPr lang="fr-FR" sz="1400" kern="1200" dirty="0"/>
        </a:p>
      </dsp:txBody>
      <dsp:txXfrm>
        <a:off x="367319" y="6876"/>
        <a:ext cx="236650" cy="236650"/>
      </dsp:txXfrm>
    </dsp:sp>
    <dsp:sp modelId="{201AA133-03E3-4E95-9F33-5AF3BBE7A5FE}">
      <dsp:nvSpPr>
        <dsp:cNvPr id="0" name=""/>
        <dsp:cNvSpPr/>
      </dsp:nvSpPr>
      <dsp:spPr>
        <a:xfrm>
          <a:off x="273436" y="53"/>
          <a:ext cx="887033" cy="887033"/>
        </a:xfrm>
        <a:prstGeom prst="circularArrow">
          <a:avLst>
            <a:gd name="adj1" fmla="val 5202"/>
            <a:gd name="adj2" fmla="val 336075"/>
            <a:gd name="adj3" fmla="val 16865006"/>
            <a:gd name="adj4" fmla="val 15198919"/>
            <a:gd name="adj5" fmla="val 6069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02B17D3-DE53-494B-B5D2-D3048B104B68}" type="datetimeFigureOut">
              <a:rPr lang="fr-FR"/>
              <a:pPr>
                <a:defRPr/>
              </a:pPr>
              <a:t>23/01/2013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AC3B9A0-2402-4AA2-858D-9C9117ABFC0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2867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112707-8334-4585-B071-40AB4F1DD1E5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5CE91-75EC-45AC-B204-6C0AF7DACC7A}" type="datetimeFigureOut">
              <a:rPr lang="fr-FR"/>
              <a:pPr>
                <a:defRPr/>
              </a:pPr>
              <a:t>23/01/2013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7FEA6-1327-4A14-B54E-85242EEF6F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AF211-2591-47AB-BDAA-91C75A35AF54}" type="datetimeFigureOut">
              <a:rPr lang="fr-FR"/>
              <a:pPr>
                <a:defRPr/>
              </a:pPr>
              <a:t>23/01/2013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E1E31-7C28-43B7-9485-442A52D5370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81D50-121B-47A6-A5F3-5BC6A3AC59AF}" type="datetimeFigureOut">
              <a:rPr lang="fr-FR"/>
              <a:pPr>
                <a:defRPr/>
              </a:pPr>
              <a:t>23/01/2013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FAFA3-7B2F-40E4-B86F-2548A08FE34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CBDA1-4CC1-4E3A-8BAF-5C022EF3ECE6}" type="datetimeFigureOut">
              <a:rPr lang="fr-FR"/>
              <a:pPr>
                <a:defRPr/>
              </a:pPr>
              <a:t>23/01/2013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0AB99-BAE2-415C-AB5D-5495EB0FA12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76C46-1D79-4997-B36C-C7CB7B630F73}" type="datetimeFigureOut">
              <a:rPr lang="fr-FR"/>
              <a:pPr>
                <a:defRPr/>
              </a:pPr>
              <a:t>23/01/2013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32678-FA8C-43C8-BC92-82B4B9762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DE2FA-80D5-4811-A2DB-2EB4623A6B56}" type="datetimeFigureOut">
              <a:rPr lang="fr-FR"/>
              <a:pPr>
                <a:defRPr/>
              </a:pPr>
              <a:t>23/01/2013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5E766-D47C-4957-8BB3-E3F3480B8C4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61A82-2AFC-40C3-B10A-A543C9DCAAC7}" type="datetimeFigureOut">
              <a:rPr lang="fr-FR"/>
              <a:pPr>
                <a:defRPr/>
              </a:pPr>
              <a:t>23/01/2013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7A36A-E96B-488A-BBE7-06C24028D7B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F43EC-862B-4D7A-8FA6-391ECFB4421D}" type="datetimeFigureOut">
              <a:rPr lang="fr-FR"/>
              <a:pPr>
                <a:defRPr/>
              </a:pPr>
              <a:t>23/01/2013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B5BC4-2BEE-4B3D-B209-74D7914E10A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D6E91-1147-429E-A8B3-65C715A80773}" type="datetimeFigureOut">
              <a:rPr lang="fr-FR"/>
              <a:pPr>
                <a:defRPr/>
              </a:pPr>
              <a:t>23/01/2013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D04D2-F888-4363-AB8F-EADA67BA08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3610-6EC3-4501-88B4-059EA2279C47}" type="datetimeFigureOut">
              <a:rPr lang="fr-FR"/>
              <a:pPr>
                <a:defRPr/>
              </a:pPr>
              <a:t>23/01/2013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274FA-843B-43DA-A6D8-FC9CFE3A0B9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84299-FAE9-4580-B731-D55ECA017D06}" type="datetimeFigureOut">
              <a:rPr lang="fr-FR"/>
              <a:pPr>
                <a:defRPr/>
              </a:pPr>
              <a:t>23/01/2013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22BEF-10FE-46C4-BC57-D8480DCD267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B4CDA5-4357-4832-8B39-A32AE919DC60}" type="datetimeFigureOut">
              <a:rPr lang="fr-FR"/>
              <a:pPr>
                <a:defRPr/>
              </a:pPr>
              <a:t>23/01/2013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1ADB42-FAAB-42F5-8C16-7BA15A9512B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microsoft.com/office/2007/relationships/diagramDrawing" Target="../diagrams/drawing3.xml"/><Relationship Id="rId18" Type="http://schemas.openxmlformats.org/officeDocument/2006/relationships/diagramData" Target="../diagrams/data4.xml"/><Relationship Id="rId3" Type="http://schemas.openxmlformats.org/officeDocument/2006/relationships/diagramData" Target="../diagrams/data2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2.xml"/><Relationship Id="rId12" Type="http://schemas.openxmlformats.org/officeDocument/2006/relationships/diagramColors" Target="../diagrams/colors3.xml"/><Relationship Id="rId17" Type="http://schemas.openxmlformats.org/officeDocument/2006/relationships/image" Target="../media/image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11" Type="http://schemas.openxmlformats.org/officeDocument/2006/relationships/diagramQuickStyle" Target="../diagrams/quickStyle3.xml"/><Relationship Id="rId5" Type="http://schemas.openxmlformats.org/officeDocument/2006/relationships/diagramQuickStyle" Target="../diagrams/quickStyle2.xml"/><Relationship Id="rId15" Type="http://schemas.openxmlformats.org/officeDocument/2006/relationships/image" Target="../media/image7.png"/><Relationship Id="rId23" Type="http://schemas.openxmlformats.org/officeDocument/2006/relationships/image" Target="../media/image1.png"/><Relationship Id="rId10" Type="http://schemas.openxmlformats.org/officeDocument/2006/relationships/diagramLayout" Target="../diagrams/layout3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2.xml"/><Relationship Id="rId9" Type="http://schemas.openxmlformats.org/officeDocument/2006/relationships/diagramData" Target="../diagrams/data3.xml"/><Relationship Id="rId14" Type="http://schemas.openxmlformats.org/officeDocument/2006/relationships/image" Target="../media/image6.png"/><Relationship Id="rId22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>
            <p:custDataLst>
              <p:tags r:id="rId1"/>
            </p:custDataLst>
          </p:nvPr>
        </p:nvSpPr>
        <p:spPr>
          <a:xfrm>
            <a:off x="-14068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/>
              <a:t>Le projet en STI2D</a:t>
            </a:r>
          </a:p>
        </p:txBody>
      </p:sp>
      <p:sp>
        <p:nvSpPr>
          <p:cNvPr id="6" name="Arrondir un rectangle avec un coin diagonal 5"/>
          <p:cNvSpPr/>
          <p:nvPr>
            <p:custDataLst>
              <p:tags r:id="rId2"/>
            </p:custDataLst>
          </p:nvPr>
        </p:nvSpPr>
        <p:spPr>
          <a:xfrm>
            <a:off x="1143000" y="895350"/>
            <a:ext cx="7486650" cy="4911725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dirty="0"/>
              <a:t>Préparer un projet pour l’enseignement de spécialité</a:t>
            </a:r>
          </a:p>
        </p:txBody>
      </p:sp>
      <p:sp>
        <p:nvSpPr>
          <p:cNvPr id="2052" name="Rectangle 1"/>
          <p:cNvSpPr>
            <a:spLocks noChangeArrowheads="1"/>
          </p:cNvSpPr>
          <p:nvPr/>
        </p:nvSpPr>
        <p:spPr bwMode="auto">
          <a:xfrm>
            <a:off x="3046413" y="5149850"/>
            <a:ext cx="36798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/>
              <a:t>Frédéric TARAUD</a:t>
            </a:r>
          </a:p>
          <a:p>
            <a:pPr algn="ctr"/>
            <a:r>
              <a:rPr lang="fr-FR"/>
              <a:t>10 mai 2012 – Lycée Augustin Thierry</a:t>
            </a:r>
          </a:p>
        </p:txBody>
      </p:sp>
      <p:pic>
        <p:nvPicPr>
          <p:cNvPr id="2053" name="Picture 2" descr="C:\Users\Administrateur\Documents\My Dropbox\07- Lycée\Comm'\Logos\logo-STI2D-150px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67663" y="6199188"/>
            <a:ext cx="11414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6162675" y="6550025"/>
            <a:ext cx="18049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 i="1"/>
              <a:t>Version 1.7 du 9 mai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/>
              <a:t>Le projet en STI2D</a:t>
            </a:r>
          </a:p>
        </p:txBody>
      </p:sp>
      <p:sp>
        <p:nvSpPr>
          <p:cNvPr id="49" name="Arrondir un rectangle avec un coin diagonal 48"/>
          <p:cNvSpPr/>
          <p:nvPr/>
        </p:nvSpPr>
        <p:spPr>
          <a:xfrm>
            <a:off x="574675" y="44450"/>
            <a:ext cx="8513763" cy="43180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Les revues de projet</a:t>
            </a:r>
          </a:p>
        </p:txBody>
      </p:sp>
      <p:sp>
        <p:nvSpPr>
          <p:cNvPr id="58" name="Flèche droite 57"/>
          <p:cNvSpPr/>
          <p:nvPr/>
        </p:nvSpPr>
        <p:spPr>
          <a:xfrm>
            <a:off x="536575" y="622300"/>
            <a:ext cx="8253413" cy="83185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68" name="Connecteur droit 67"/>
          <p:cNvCxnSpPr/>
          <p:nvPr/>
        </p:nvCxnSpPr>
        <p:spPr>
          <a:xfrm flipV="1">
            <a:off x="5421313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 flipV="1">
            <a:off x="2498725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 flipV="1">
            <a:off x="3473450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 flipV="1">
            <a:off x="4446588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 flipV="1">
            <a:off x="6394450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/>
          <p:cNvCxnSpPr/>
          <p:nvPr/>
        </p:nvCxnSpPr>
        <p:spPr>
          <a:xfrm flipV="1">
            <a:off x="7372350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/>
          <p:cNvCxnSpPr/>
          <p:nvPr/>
        </p:nvCxnSpPr>
        <p:spPr>
          <a:xfrm flipV="1">
            <a:off x="1525588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ectangle à coins arrondis 84"/>
          <p:cNvSpPr/>
          <p:nvPr/>
        </p:nvSpPr>
        <p:spPr>
          <a:xfrm>
            <a:off x="593725" y="711200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Idée</a:t>
            </a:r>
            <a:endParaRPr lang="fr-FR" b="1" dirty="0"/>
          </a:p>
        </p:txBody>
      </p:sp>
      <p:sp>
        <p:nvSpPr>
          <p:cNvPr id="87" name="Rectangle à coins arrondis 86"/>
          <p:cNvSpPr/>
          <p:nvPr/>
        </p:nvSpPr>
        <p:spPr>
          <a:xfrm>
            <a:off x="2546350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Avant-projet</a:t>
            </a:r>
            <a:endParaRPr lang="fr-FR" b="1" dirty="0"/>
          </a:p>
        </p:txBody>
      </p:sp>
      <p:sp>
        <p:nvSpPr>
          <p:cNvPr id="88" name="Rectangle à coins arrondis 87"/>
          <p:cNvSpPr/>
          <p:nvPr/>
        </p:nvSpPr>
        <p:spPr>
          <a:xfrm>
            <a:off x="3522663" y="714375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Projet détaillé</a:t>
            </a:r>
          </a:p>
        </p:txBody>
      </p:sp>
      <p:sp>
        <p:nvSpPr>
          <p:cNvPr id="89" name="Rectangle à coins arrondis 88"/>
          <p:cNvSpPr/>
          <p:nvPr/>
        </p:nvSpPr>
        <p:spPr>
          <a:xfrm>
            <a:off x="4498975" y="714375"/>
            <a:ext cx="882650" cy="654050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Maquette &amp; prototype</a:t>
            </a:r>
          </a:p>
        </p:txBody>
      </p:sp>
      <p:sp>
        <p:nvSpPr>
          <p:cNvPr id="90" name="Rectangle à coins arrondis 89"/>
          <p:cNvSpPr/>
          <p:nvPr/>
        </p:nvSpPr>
        <p:spPr>
          <a:xfrm>
            <a:off x="5459413" y="715963"/>
            <a:ext cx="884237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Tests &amp; validation</a:t>
            </a:r>
          </a:p>
        </p:txBody>
      </p:sp>
      <p:cxnSp>
        <p:nvCxnSpPr>
          <p:cNvPr id="104" name="Connecteur droit 103"/>
          <p:cNvCxnSpPr/>
          <p:nvPr/>
        </p:nvCxnSpPr>
        <p:spPr>
          <a:xfrm flipV="1">
            <a:off x="574675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à coins arrondis 66"/>
          <p:cNvSpPr/>
          <p:nvPr/>
        </p:nvSpPr>
        <p:spPr>
          <a:xfrm>
            <a:off x="536575" y="1454150"/>
            <a:ext cx="7799388" cy="5319713"/>
          </a:xfrm>
          <a:prstGeom prst="roundRect">
            <a:avLst>
              <a:gd name="adj" fmla="val 2400"/>
            </a:avLst>
          </a:prstGeom>
          <a:solidFill>
            <a:srgbClr val="92D050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56" name="Rectangle à coins arrondis 55"/>
          <p:cNvSpPr/>
          <p:nvPr/>
        </p:nvSpPr>
        <p:spPr>
          <a:xfrm>
            <a:off x="4094163" y="1517650"/>
            <a:ext cx="2678112" cy="3681413"/>
          </a:xfrm>
          <a:prstGeom prst="roundRect">
            <a:avLst>
              <a:gd name="adj" fmla="val 3655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b="1" i="1" dirty="0">
              <a:solidFill>
                <a:srgbClr val="FFFF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b="1" i="1" dirty="0">
              <a:solidFill>
                <a:srgbClr val="FFFF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b="1" i="1" dirty="0">
              <a:solidFill>
                <a:srgbClr val="FFFF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b="1" i="1" dirty="0">
              <a:solidFill>
                <a:srgbClr val="FFFF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b="1" i="1" dirty="0">
              <a:solidFill>
                <a:srgbClr val="FFFF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b="1" i="1" dirty="0">
              <a:solidFill>
                <a:srgbClr val="FFFF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b="1" i="1" dirty="0">
              <a:solidFill>
                <a:srgbClr val="FFFF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1" dirty="0">
                <a:solidFill>
                  <a:srgbClr val="FFFF00"/>
                </a:solidFill>
              </a:rPr>
              <a:t>Revue n° 2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r-FR" sz="1400" i="1" dirty="0"/>
              <a:t>Bilan des tâches (personnelles, en équipe, sous traitées)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r-FR" sz="1400" i="1" dirty="0"/>
              <a:t>Révision des tâches et de la planification</a:t>
            </a:r>
          </a:p>
        </p:txBody>
      </p:sp>
      <p:sp>
        <p:nvSpPr>
          <p:cNvPr id="57" name="Rectangle à coins arrondis 56"/>
          <p:cNvSpPr/>
          <p:nvPr/>
        </p:nvSpPr>
        <p:spPr>
          <a:xfrm>
            <a:off x="2116138" y="1517650"/>
            <a:ext cx="1743075" cy="3681413"/>
          </a:xfrm>
          <a:prstGeom prst="roundRect">
            <a:avLst>
              <a:gd name="adj" fmla="val 3655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b="1" i="1" dirty="0">
              <a:solidFill>
                <a:srgbClr val="FFFF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b="1" i="1" dirty="0">
              <a:solidFill>
                <a:srgbClr val="FFFF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b="1" i="1" dirty="0">
              <a:solidFill>
                <a:srgbClr val="FFFF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b="1" i="1" dirty="0">
              <a:solidFill>
                <a:srgbClr val="FFFF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b="1" i="1" dirty="0">
              <a:solidFill>
                <a:srgbClr val="FFFF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b="1" i="1" dirty="0">
              <a:solidFill>
                <a:srgbClr val="FFFF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b="1" i="1" dirty="0">
              <a:solidFill>
                <a:srgbClr val="FFFF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1" dirty="0">
                <a:solidFill>
                  <a:srgbClr val="FFFF00"/>
                </a:solidFill>
              </a:rPr>
              <a:t>Revue n° 1</a:t>
            </a:r>
          </a:p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r-FR" sz="1400" i="1" dirty="0"/>
              <a:t>Validation du </a:t>
            </a:r>
            <a:r>
              <a:rPr lang="fr-FR" sz="1400" i="1" dirty="0" err="1"/>
              <a:t>CdCf</a:t>
            </a:r>
            <a:endParaRPr lang="fr-FR" sz="1400" i="1" dirty="0"/>
          </a:p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r-FR" sz="1400" i="1" dirty="0"/>
              <a:t>Répartition des tâches collectives, individuelles, sous traitées</a:t>
            </a:r>
          </a:p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r-FR" sz="1400" i="1" dirty="0"/>
              <a:t>Planification et agenda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i="1" dirty="0"/>
          </a:p>
        </p:txBody>
      </p:sp>
      <p:sp>
        <p:nvSpPr>
          <p:cNvPr id="59" name="Rectangle à coins arrondis 58"/>
          <p:cNvSpPr/>
          <p:nvPr/>
        </p:nvSpPr>
        <p:spPr>
          <a:xfrm>
            <a:off x="7007225" y="1517650"/>
            <a:ext cx="1627188" cy="3681413"/>
          </a:xfrm>
          <a:prstGeom prst="roundRect">
            <a:avLst>
              <a:gd name="adj" fmla="val 4195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b="1" i="1" dirty="0">
              <a:solidFill>
                <a:srgbClr val="FFFF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b="1" i="1" dirty="0">
              <a:solidFill>
                <a:srgbClr val="FFFF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b="1" i="1" dirty="0">
              <a:solidFill>
                <a:srgbClr val="FFFF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b="1" i="1" dirty="0">
              <a:solidFill>
                <a:srgbClr val="FFFF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b="1" i="1" dirty="0">
              <a:solidFill>
                <a:srgbClr val="FFFF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b="1" i="1" dirty="0">
              <a:solidFill>
                <a:srgbClr val="FFFF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i="1" dirty="0">
                <a:solidFill>
                  <a:srgbClr val="FFFF00"/>
                </a:solidFill>
              </a:rPr>
              <a:t>Revue n° 3</a:t>
            </a:r>
            <a:endParaRPr lang="fr-FR" sz="1600" i="1" dirty="0"/>
          </a:p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r-FR" sz="1400" i="1" dirty="0"/>
              <a:t>Bilan des réalisations, analyse des tests et des écarts</a:t>
            </a:r>
          </a:p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r-FR" sz="1400" i="1" dirty="0"/>
              <a:t>Soutenance individuelle</a:t>
            </a:r>
            <a:endParaRPr lang="fr-FR" sz="1600" i="1" dirty="0"/>
          </a:p>
        </p:txBody>
      </p:sp>
      <p:sp>
        <p:nvSpPr>
          <p:cNvPr id="107" name="Rectangle à coins arrondis 106"/>
          <p:cNvSpPr/>
          <p:nvPr/>
        </p:nvSpPr>
        <p:spPr>
          <a:xfrm>
            <a:off x="1579563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Faisabilité</a:t>
            </a:r>
          </a:p>
        </p:txBody>
      </p:sp>
      <p:sp>
        <p:nvSpPr>
          <p:cNvPr id="93" name="Rectangle 92"/>
          <p:cNvSpPr/>
          <p:nvPr/>
        </p:nvSpPr>
        <p:spPr>
          <a:xfrm>
            <a:off x="558800" y="1600200"/>
            <a:ext cx="19240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Idée, besoin et définition du projet</a:t>
            </a:r>
          </a:p>
        </p:txBody>
      </p:sp>
      <p:sp>
        <p:nvSpPr>
          <p:cNvPr id="94" name="Rectangle 93"/>
          <p:cNvSpPr/>
          <p:nvPr/>
        </p:nvSpPr>
        <p:spPr>
          <a:xfrm>
            <a:off x="6421438" y="1600200"/>
            <a:ext cx="941387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Restitution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2498725" y="1600200"/>
            <a:ext cx="9715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Avant projet, conception préliminaire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5427663" y="1600200"/>
            <a:ext cx="974725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Tests &amp; Validation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451350" y="1600200"/>
            <a:ext cx="966788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Maquettage ou prototypage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3484563" y="1600200"/>
            <a:ext cx="957262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Conception détaillée</a:t>
            </a:r>
          </a:p>
        </p:txBody>
      </p:sp>
      <p:grpSp>
        <p:nvGrpSpPr>
          <p:cNvPr id="11293" name="Groupe 11"/>
          <p:cNvGrpSpPr>
            <a:grpSpLocks/>
          </p:cNvGrpSpPr>
          <p:nvPr/>
        </p:nvGrpSpPr>
        <p:grpSpPr bwMode="auto">
          <a:xfrm>
            <a:off x="4244975" y="1704975"/>
            <a:ext cx="398463" cy="377825"/>
            <a:chOff x="1047361" y="2607930"/>
            <a:chExt cx="223501" cy="212762"/>
          </a:xfrm>
        </p:grpSpPr>
        <p:sp>
          <p:nvSpPr>
            <p:cNvPr id="11" name="Flèche en arc 10"/>
            <p:cNvSpPr/>
            <p:nvPr/>
          </p:nvSpPr>
          <p:spPr>
            <a:xfrm rot="7222611">
              <a:off x="1069672" y="2619502"/>
              <a:ext cx="201140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8" name="Flèche en arc 107"/>
            <p:cNvSpPr/>
            <p:nvPr/>
          </p:nvSpPr>
          <p:spPr>
            <a:xfrm rot="18244965">
              <a:off x="1047411" y="2607880"/>
              <a:ext cx="201141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50" name="Ellipse 49"/>
          <p:cNvSpPr/>
          <p:nvPr/>
        </p:nvSpPr>
        <p:spPr>
          <a:xfrm>
            <a:off x="7500950" y="720299"/>
            <a:ext cx="646552" cy="6465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/>
              <a:t>70h</a:t>
            </a:r>
            <a:endParaRPr lang="fr-FR" sz="1000" dirty="0"/>
          </a:p>
        </p:txBody>
      </p:sp>
      <p:sp>
        <p:nvSpPr>
          <p:cNvPr id="42" name="Rectangle à coins arrondis 41"/>
          <p:cNvSpPr/>
          <p:nvPr/>
        </p:nvSpPr>
        <p:spPr>
          <a:xfrm>
            <a:off x="1998663" y="2200275"/>
            <a:ext cx="955675" cy="642938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i="1" dirty="0">
                <a:solidFill>
                  <a:srgbClr val="FF0000"/>
                </a:solidFill>
              </a:rPr>
              <a:t>Cahier des charges</a:t>
            </a:r>
          </a:p>
        </p:txBody>
      </p:sp>
      <p:sp>
        <p:nvSpPr>
          <p:cNvPr id="43" name="Rectangle à coins arrondis 42"/>
          <p:cNvSpPr/>
          <p:nvPr/>
        </p:nvSpPr>
        <p:spPr>
          <a:xfrm>
            <a:off x="2992438" y="2200275"/>
            <a:ext cx="955675" cy="642938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i="1" dirty="0">
                <a:solidFill>
                  <a:srgbClr val="FF0000"/>
                </a:solidFill>
              </a:rPr>
              <a:t>Description fonctionnelle</a:t>
            </a:r>
          </a:p>
        </p:txBody>
      </p:sp>
      <p:sp>
        <p:nvSpPr>
          <p:cNvPr id="44" name="Rectangle à coins arrondis 43"/>
          <p:cNvSpPr/>
          <p:nvPr/>
        </p:nvSpPr>
        <p:spPr>
          <a:xfrm>
            <a:off x="3979863" y="2200275"/>
            <a:ext cx="955675" cy="642938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i="1" dirty="0">
                <a:solidFill>
                  <a:srgbClr val="FF0000"/>
                </a:solidFill>
              </a:rPr>
              <a:t>Dossier de conception</a:t>
            </a:r>
          </a:p>
        </p:txBody>
      </p:sp>
      <p:sp>
        <p:nvSpPr>
          <p:cNvPr id="45" name="Rectangle à coins arrondis 44"/>
          <p:cNvSpPr/>
          <p:nvPr/>
        </p:nvSpPr>
        <p:spPr>
          <a:xfrm>
            <a:off x="4965700" y="2200275"/>
            <a:ext cx="957263" cy="642938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i="1" dirty="0">
                <a:solidFill>
                  <a:srgbClr val="FF0000"/>
                </a:solidFill>
              </a:rPr>
              <a:t>Sous-ensemble fonctionnel</a:t>
            </a:r>
          </a:p>
        </p:txBody>
      </p:sp>
      <p:sp>
        <p:nvSpPr>
          <p:cNvPr id="46" name="Rectangle à coins arrondis 45"/>
          <p:cNvSpPr/>
          <p:nvPr/>
        </p:nvSpPr>
        <p:spPr>
          <a:xfrm>
            <a:off x="5953125" y="2200275"/>
            <a:ext cx="955675" cy="642938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i="1" dirty="0">
                <a:solidFill>
                  <a:srgbClr val="FF0000"/>
                </a:solidFill>
              </a:rPr>
              <a:t>Bilan technique</a:t>
            </a:r>
          </a:p>
        </p:txBody>
      </p:sp>
      <p:sp>
        <p:nvSpPr>
          <p:cNvPr id="47" name="Rectangle à coins arrondis 46"/>
          <p:cNvSpPr/>
          <p:nvPr/>
        </p:nvSpPr>
        <p:spPr>
          <a:xfrm>
            <a:off x="946150" y="4816475"/>
            <a:ext cx="7007225" cy="1947863"/>
          </a:xfrm>
          <a:prstGeom prst="roundRect">
            <a:avLst>
              <a:gd name="adj" fmla="val 8406"/>
            </a:avLst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marL="182563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i="1" dirty="0"/>
              <a:t>La </a:t>
            </a:r>
            <a:r>
              <a:rPr lang="fr-FR" sz="2000" b="1" i="1" dirty="0"/>
              <a:t>revue de projet</a:t>
            </a:r>
            <a:r>
              <a:rPr lang="fr-FR" sz="2000" i="1" dirty="0"/>
              <a:t> est une réunion d’équipe, animée par le professeur et formalisée par un compte rendu. Elle  permet :</a:t>
            </a:r>
          </a:p>
          <a:p>
            <a:pPr marL="525463" lvl="1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i="1" dirty="0"/>
              <a:t>De </a:t>
            </a:r>
            <a:r>
              <a:rPr lang="fr-FR" sz="2000" i="1" dirty="0">
                <a:solidFill>
                  <a:srgbClr val="FFC000"/>
                </a:solidFill>
              </a:rPr>
              <a:t>rendre compte </a:t>
            </a:r>
            <a:r>
              <a:rPr lang="fr-FR" sz="2000" i="1" dirty="0"/>
              <a:t>d’activités menées</a:t>
            </a:r>
          </a:p>
          <a:p>
            <a:pPr marL="525463" lvl="1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i="1" dirty="0"/>
              <a:t>De </a:t>
            </a:r>
            <a:r>
              <a:rPr lang="fr-FR" sz="2000" i="1" dirty="0">
                <a:solidFill>
                  <a:srgbClr val="FFC000"/>
                </a:solidFill>
              </a:rPr>
              <a:t>valider ou non </a:t>
            </a:r>
            <a:r>
              <a:rPr lang="fr-FR" sz="2000" i="1" dirty="0"/>
              <a:t>les résultats obtenus</a:t>
            </a:r>
          </a:p>
          <a:p>
            <a:pPr marL="525463" lvl="1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i="1" dirty="0"/>
              <a:t>De </a:t>
            </a:r>
            <a:r>
              <a:rPr lang="fr-FR" sz="2000" i="1" dirty="0">
                <a:solidFill>
                  <a:srgbClr val="FFC000"/>
                </a:solidFill>
              </a:rPr>
              <a:t>prendre des décisions </a:t>
            </a:r>
            <a:r>
              <a:rPr lang="fr-FR" sz="2000" i="1" dirty="0"/>
              <a:t>pour la suite du projet</a:t>
            </a:r>
          </a:p>
          <a:p>
            <a:pPr marL="525463" lvl="1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i="1" dirty="0"/>
              <a:t>De </a:t>
            </a:r>
            <a:r>
              <a:rPr lang="fr-FR" sz="2000" i="1" dirty="0">
                <a:solidFill>
                  <a:srgbClr val="FFC000"/>
                </a:solidFill>
              </a:rPr>
              <a:t>planifier</a:t>
            </a:r>
            <a:r>
              <a:rPr lang="fr-FR" sz="2000" i="1" dirty="0"/>
              <a:t> les activités à venir</a:t>
            </a:r>
          </a:p>
          <a:p>
            <a:pPr marL="525463" lvl="1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sz="2000" i="1" dirty="0"/>
          </a:p>
        </p:txBody>
      </p:sp>
      <p:pic>
        <p:nvPicPr>
          <p:cNvPr id="11303" name="Picture 2" descr="C:\Users\Administrateur\Documents\My Dropbox\07- Lycée\Comm'\Logos\logo-STI2D-150px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67663" y="6199188"/>
            <a:ext cx="11414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9" grpId="0" animBg="1"/>
      <p:bldP spid="4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/>
              <a:t>Le projet en STI2D</a:t>
            </a:r>
          </a:p>
        </p:txBody>
      </p:sp>
      <p:sp>
        <p:nvSpPr>
          <p:cNvPr id="49" name="Arrondir un rectangle avec un coin diagonal 48"/>
          <p:cNvSpPr/>
          <p:nvPr/>
        </p:nvSpPr>
        <p:spPr>
          <a:xfrm>
            <a:off x="574675" y="44450"/>
            <a:ext cx="8513763" cy="43180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La répartition des tâches</a:t>
            </a:r>
          </a:p>
        </p:txBody>
      </p:sp>
      <p:sp>
        <p:nvSpPr>
          <p:cNvPr id="58" name="Flèche droite 57"/>
          <p:cNvSpPr/>
          <p:nvPr/>
        </p:nvSpPr>
        <p:spPr>
          <a:xfrm>
            <a:off x="536575" y="622300"/>
            <a:ext cx="8253413" cy="83185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68" name="Connecteur droit 67"/>
          <p:cNvCxnSpPr/>
          <p:nvPr/>
        </p:nvCxnSpPr>
        <p:spPr>
          <a:xfrm flipV="1">
            <a:off x="5421313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 flipV="1">
            <a:off x="2498725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 flipV="1">
            <a:off x="3473450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 flipV="1">
            <a:off x="4446588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 flipV="1">
            <a:off x="6394450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/>
          <p:cNvCxnSpPr/>
          <p:nvPr/>
        </p:nvCxnSpPr>
        <p:spPr>
          <a:xfrm flipV="1">
            <a:off x="7372350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/>
          <p:cNvCxnSpPr/>
          <p:nvPr/>
        </p:nvCxnSpPr>
        <p:spPr>
          <a:xfrm flipV="1">
            <a:off x="1525588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ectangle à coins arrondis 84"/>
          <p:cNvSpPr/>
          <p:nvPr/>
        </p:nvSpPr>
        <p:spPr>
          <a:xfrm>
            <a:off x="593725" y="711200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Idée</a:t>
            </a:r>
            <a:endParaRPr lang="fr-FR" b="1" dirty="0"/>
          </a:p>
        </p:txBody>
      </p:sp>
      <p:sp>
        <p:nvSpPr>
          <p:cNvPr id="87" name="Rectangle à coins arrondis 86"/>
          <p:cNvSpPr/>
          <p:nvPr/>
        </p:nvSpPr>
        <p:spPr>
          <a:xfrm>
            <a:off x="2546350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Avant-projet</a:t>
            </a:r>
            <a:endParaRPr lang="fr-FR" b="1" dirty="0"/>
          </a:p>
        </p:txBody>
      </p:sp>
      <p:sp>
        <p:nvSpPr>
          <p:cNvPr id="88" name="Rectangle à coins arrondis 87"/>
          <p:cNvSpPr/>
          <p:nvPr/>
        </p:nvSpPr>
        <p:spPr>
          <a:xfrm>
            <a:off x="3522663" y="714375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Projet détaillé</a:t>
            </a:r>
          </a:p>
        </p:txBody>
      </p:sp>
      <p:sp>
        <p:nvSpPr>
          <p:cNvPr id="89" name="Rectangle à coins arrondis 88"/>
          <p:cNvSpPr/>
          <p:nvPr/>
        </p:nvSpPr>
        <p:spPr>
          <a:xfrm>
            <a:off x="4498975" y="714375"/>
            <a:ext cx="882650" cy="654050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Maquette &amp; prototype</a:t>
            </a:r>
          </a:p>
        </p:txBody>
      </p:sp>
      <p:sp>
        <p:nvSpPr>
          <p:cNvPr id="90" name="Rectangle à coins arrondis 89"/>
          <p:cNvSpPr/>
          <p:nvPr/>
        </p:nvSpPr>
        <p:spPr>
          <a:xfrm>
            <a:off x="5459413" y="715963"/>
            <a:ext cx="884237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Tests &amp; validation</a:t>
            </a:r>
          </a:p>
        </p:txBody>
      </p:sp>
      <p:cxnSp>
        <p:nvCxnSpPr>
          <p:cNvPr id="104" name="Connecteur droit 103"/>
          <p:cNvCxnSpPr/>
          <p:nvPr/>
        </p:nvCxnSpPr>
        <p:spPr>
          <a:xfrm flipV="1">
            <a:off x="574675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à coins arrondis 66"/>
          <p:cNvSpPr/>
          <p:nvPr/>
        </p:nvSpPr>
        <p:spPr>
          <a:xfrm>
            <a:off x="550863" y="1420813"/>
            <a:ext cx="7785100" cy="5405437"/>
          </a:xfrm>
          <a:prstGeom prst="roundRect">
            <a:avLst>
              <a:gd name="adj" fmla="val 2400"/>
            </a:avLst>
          </a:prstGeom>
          <a:solidFill>
            <a:srgbClr val="92D050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e</a:t>
            </a:r>
          </a:p>
        </p:txBody>
      </p:sp>
      <p:sp>
        <p:nvSpPr>
          <p:cNvPr id="54" name="Rectangle à coins arrondis 53"/>
          <p:cNvSpPr/>
          <p:nvPr/>
        </p:nvSpPr>
        <p:spPr>
          <a:xfrm>
            <a:off x="6427788" y="1504950"/>
            <a:ext cx="917575" cy="4029075"/>
          </a:xfrm>
          <a:prstGeom prst="roundRect">
            <a:avLst>
              <a:gd name="adj" fmla="val 4195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i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i="1" dirty="0"/>
          </a:p>
        </p:txBody>
      </p:sp>
      <p:sp>
        <p:nvSpPr>
          <p:cNvPr id="56" name="Rectangle à coins arrondis 55"/>
          <p:cNvSpPr/>
          <p:nvPr/>
        </p:nvSpPr>
        <p:spPr>
          <a:xfrm>
            <a:off x="3502025" y="1517650"/>
            <a:ext cx="2882900" cy="5256213"/>
          </a:xfrm>
          <a:prstGeom prst="roundRect">
            <a:avLst>
              <a:gd name="adj" fmla="val 3655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i="1" dirty="0"/>
          </a:p>
        </p:txBody>
      </p:sp>
      <p:sp>
        <p:nvSpPr>
          <p:cNvPr id="57" name="Rectangle à coins arrondis 56"/>
          <p:cNvSpPr/>
          <p:nvPr/>
        </p:nvSpPr>
        <p:spPr>
          <a:xfrm>
            <a:off x="603250" y="1517650"/>
            <a:ext cx="2843213" cy="5256213"/>
          </a:xfrm>
          <a:prstGeom prst="roundRect">
            <a:avLst>
              <a:gd name="adj" fmla="val 3655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i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i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i="1" dirty="0"/>
          </a:p>
        </p:txBody>
      </p:sp>
      <p:sp>
        <p:nvSpPr>
          <p:cNvPr id="59" name="Rectangle à coins arrondis 58"/>
          <p:cNvSpPr/>
          <p:nvPr/>
        </p:nvSpPr>
        <p:spPr>
          <a:xfrm>
            <a:off x="6427788" y="1600200"/>
            <a:ext cx="1801812" cy="5173663"/>
          </a:xfrm>
          <a:prstGeom prst="roundRect">
            <a:avLst>
              <a:gd name="adj" fmla="val 4195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i="1" dirty="0"/>
          </a:p>
        </p:txBody>
      </p:sp>
      <p:sp>
        <p:nvSpPr>
          <p:cNvPr id="107" name="Rectangle à coins arrondis 106"/>
          <p:cNvSpPr/>
          <p:nvPr/>
        </p:nvSpPr>
        <p:spPr>
          <a:xfrm>
            <a:off x="1579563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Faisabilité</a:t>
            </a:r>
          </a:p>
        </p:txBody>
      </p:sp>
      <p:sp>
        <p:nvSpPr>
          <p:cNvPr id="93" name="Rectangle 92"/>
          <p:cNvSpPr/>
          <p:nvPr/>
        </p:nvSpPr>
        <p:spPr>
          <a:xfrm>
            <a:off x="558800" y="1600200"/>
            <a:ext cx="19240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Idée, besoin et définition du projet</a:t>
            </a:r>
          </a:p>
        </p:txBody>
      </p:sp>
      <p:sp>
        <p:nvSpPr>
          <p:cNvPr id="94" name="Rectangle 93"/>
          <p:cNvSpPr/>
          <p:nvPr/>
        </p:nvSpPr>
        <p:spPr>
          <a:xfrm>
            <a:off x="6421438" y="1600200"/>
            <a:ext cx="941387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Restitution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2498725" y="1600200"/>
            <a:ext cx="9715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Avant projet, conception préliminaire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5427663" y="1600200"/>
            <a:ext cx="974725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Tests &amp; Validation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451350" y="1600200"/>
            <a:ext cx="966788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Maquettage ou prototypage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3484563" y="1600200"/>
            <a:ext cx="957262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Conception détaillée</a:t>
            </a:r>
          </a:p>
        </p:txBody>
      </p:sp>
      <p:grpSp>
        <p:nvGrpSpPr>
          <p:cNvPr id="12318" name="Groupe 11"/>
          <p:cNvGrpSpPr>
            <a:grpSpLocks/>
          </p:cNvGrpSpPr>
          <p:nvPr/>
        </p:nvGrpSpPr>
        <p:grpSpPr bwMode="auto">
          <a:xfrm>
            <a:off x="4244975" y="1704975"/>
            <a:ext cx="398463" cy="377825"/>
            <a:chOff x="1047361" y="2607930"/>
            <a:chExt cx="223501" cy="212762"/>
          </a:xfrm>
        </p:grpSpPr>
        <p:sp>
          <p:nvSpPr>
            <p:cNvPr id="11" name="Flèche en arc 10"/>
            <p:cNvSpPr/>
            <p:nvPr/>
          </p:nvSpPr>
          <p:spPr>
            <a:xfrm rot="7222611">
              <a:off x="1069672" y="2619502"/>
              <a:ext cx="201140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8" name="Flèche en arc 107"/>
            <p:cNvSpPr/>
            <p:nvPr/>
          </p:nvSpPr>
          <p:spPr>
            <a:xfrm rot="18244965">
              <a:off x="1047411" y="2607880"/>
              <a:ext cx="201141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50" name="Ellipse 49"/>
          <p:cNvSpPr/>
          <p:nvPr/>
        </p:nvSpPr>
        <p:spPr>
          <a:xfrm>
            <a:off x="7500950" y="720299"/>
            <a:ext cx="646552" cy="6465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/>
              <a:t>70h</a:t>
            </a:r>
            <a:endParaRPr lang="fr-FR" sz="1000" dirty="0"/>
          </a:p>
        </p:txBody>
      </p:sp>
      <p:sp>
        <p:nvSpPr>
          <p:cNvPr id="40" name="Rectangle à coins arrondis 39"/>
          <p:cNvSpPr/>
          <p:nvPr/>
        </p:nvSpPr>
        <p:spPr>
          <a:xfrm>
            <a:off x="755650" y="2190750"/>
            <a:ext cx="2517775" cy="1606550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i="1" dirty="0">
                <a:solidFill>
                  <a:schemeClr val="bg1"/>
                </a:solidFill>
              </a:rPr>
              <a:t>Activités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i="1" dirty="0">
                <a:solidFill>
                  <a:schemeClr val="bg1"/>
                </a:solidFill>
              </a:rPr>
              <a:t>en groupe 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>
                <a:solidFill>
                  <a:schemeClr val="tx1"/>
                </a:solidFill>
              </a:rPr>
              <a:t>Créativité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>
                <a:solidFill>
                  <a:schemeClr val="tx1"/>
                </a:solidFill>
              </a:rPr>
              <a:t>Investigation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>
                <a:solidFill>
                  <a:schemeClr val="tx1"/>
                </a:solidFill>
              </a:rPr>
              <a:t>Pratiques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>
                <a:solidFill>
                  <a:schemeClr val="tx1"/>
                </a:solidFill>
              </a:rPr>
              <a:t>Simulation</a:t>
            </a:r>
          </a:p>
        </p:txBody>
      </p:sp>
      <p:sp>
        <p:nvSpPr>
          <p:cNvPr id="41" name="Rectangle à coins arrondis 40"/>
          <p:cNvSpPr/>
          <p:nvPr/>
        </p:nvSpPr>
        <p:spPr>
          <a:xfrm>
            <a:off x="755650" y="3848100"/>
            <a:ext cx="2517775" cy="1819275"/>
          </a:xfrm>
          <a:prstGeom prst="roundRect">
            <a:avLst>
              <a:gd name="adj" fmla="val 8406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i="1" dirty="0">
                <a:solidFill>
                  <a:schemeClr val="bg1"/>
                </a:solidFill>
              </a:rPr>
              <a:t>Tâches assignées: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>
                <a:solidFill>
                  <a:schemeClr val="tx1"/>
                </a:solidFill>
              </a:rPr>
              <a:t>Pas de tâches particulières assignées</a:t>
            </a:r>
          </a:p>
        </p:txBody>
      </p:sp>
      <p:sp>
        <p:nvSpPr>
          <p:cNvPr id="42" name="Rectangle à coins arrondis 41"/>
          <p:cNvSpPr/>
          <p:nvPr/>
        </p:nvSpPr>
        <p:spPr>
          <a:xfrm>
            <a:off x="755650" y="5740400"/>
            <a:ext cx="2517775" cy="917575"/>
          </a:xfrm>
          <a:prstGeom prst="roundRect">
            <a:avLst>
              <a:gd name="adj" fmla="val 8406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i="1" dirty="0">
                <a:solidFill>
                  <a:schemeClr val="tx1"/>
                </a:solidFill>
              </a:rPr>
              <a:t>Observation du comportement individuel et en équipe</a:t>
            </a:r>
          </a:p>
        </p:txBody>
      </p:sp>
      <p:sp>
        <p:nvSpPr>
          <p:cNvPr id="44" name="Rectangle à coins arrondis 43"/>
          <p:cNvSpPr/>
          <p:nvPr/>
        </p:nvSpPr>
        <p:spPr>
          <a:xfrm>
            <a:off x="3525838" y="3848100"/>
            <a:ext cx="2817812" cy="1819275"/>
          </a:xfrm>
          <a:prstGeom prst="roundRect">
            <a:avLst>
              <a:gd name="adj" fmla="val 8406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i="1" dirty="0">
                <a:solidFill>
                  <a:schemeClr val="bg1"/>
                </a:solidFill>
              </a:rPr>
              <a:t>Tâches assignées: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>
                <a:solidFill>
                  <a:schemeClr val="tx1"/>
                </a:solidFill>
              </a:rPr>
              <a:t>Individuelles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>
                <a:solidFill>
                  <a:schemeClr val="tx1"/>
                </a:solidFill>
              </a:rPr>
              <a:t>Collectives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>
                <a:solidFill>
                  <a:schemeClr val="tx1"/>
                </a:solidFill>
              </a:rPr>
              <a:t>Sous traitées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>
                <a:solidFill>
                  <a:schemeClr val="tx1"/>
                </a:solidFill>
              </a:rPr>
              <a:t>formalisées dans un « contrat »</a:t>
            </a:r>
          </a:p>
        </p:txBody>
      </p:sp>
      <p:sp>
        <p:nvSpPr>
          <p:cNvPr id="45" name="Rectangle à coins arrondis 44"/>
          <p:cNvSpPr/>
          <p:nvPr/>
        </p:nvSpPr>
        <p:spPr>
          <a:xfrm>
            <a:off x="3525838" y="5740400"/>
            <a:ext cx="2817812" cy="919163"/>
          </a:xfrm>
          <a:prstGeom prst="roundRect">
            <a:avLst>
              <a:gd name="adj" fmla="val 8406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i="1" dirty="0">
                <a:solidFill>
                  <a:schemeClr val="tx1"/>
                </a:solidFill>
              </a:rPr>
              <a:t>Observation et évaluation individuelle</a:t>
            </a:r>
          </a:p>
        </p:txBody>
      </p:sp>
      <p:sp>
        <p:nvSpPr>
          <p:cNvPr id="43" name="Rectangle à coins arrondis 42"/>
          <p:cNvSpPr/>
          <p:nvPr/>
        </p:nvSpPr>
        <p:spPr>
          <a:xfrm>
            <a:off x="3525838" y="2192338"/>
            <a:ext cx="2817812" cy="16049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i="1" dirty="0">
                <a:solidFill>
                  <a:schemeClr val="bg1"/>
                </a:solidFill>
              </a:rPr>
              <a:t>Activités </a:t>
            </a:r>
            <a:r>
              <a:rPr lang="fr-FR" sz="1600" b="1" i="1" dirty="0"/>
              <a:t>d’équipe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i="1" dirty="0"/>
              <a:t>et tâches individuelles de 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>
                <a:solidFill>
                  <a:schemeClr val="tx1"/>
                </a:solidFill>
              </a:rPr>
              <a:t>Modélisations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>
                <a:solidFill>
                  <a:schemeClr val="tx1"/>
                </a:solidFill>
              </a:rPr>
              <a:t>Simulations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>
                <a:solidFill>
                  <a:schemeClr val="tx1"/>
                </a:solidFill>
              </a:rPr>
              <a:t>Prototypage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>
                <a:solidFill>
                  <a:schemeClr val="tx1"/>
                </a:solidFill>
              </a:rPr>
              <a:t>Sous-traitance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sz="1600" i="1" dirty="0">
              <a:solidFill>
                <a:schemeClr val="tx1"/>
              </a:solidFill>
            </a:endParaRPr>
          </a:p>
        </p:txBody>
      </p:sp>
      <p:sp>
        <p:nvSpPr>
          <p:cNvPr id="52" name="Rectangle à coins arrondis 51"/>
          <p:cNvSpPr/>
          <p:nvPr/>
        </p:nvSpPr>
        <p:spPr>
          <a:xfrm>
            <a:off x="6496050" y="3848100"/>
            <a:ext cx="1651000" cy="1819275"/>
          </a:xfrm>
          <a:prstGeom prst="roundRect">
            <a:avLst>
              <a:gd name="adj" fmla="val 8406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i="1" dirty="0">
                <a:solidFill>
                  <a:schemeClr val="bg1"/>
                </a:solidFill>
              </a:rPr>
              <a:t>Tâches individuelles attendues</a:t>
            </a:r>
          </a:p>
        </p:txBody>
      </p:sp>
      <p:sp>
        <p:nvSpPr>
          <p:cNvPr id="53" name="Rectangle à coins arrondis 52"/>
          <p:cNvSpPr/>
          <p:nvPr/>
        </p:nvSpPr>
        <p:spPr>
          <a:xfrm>
            <a:off x="6496050" y="5740400"/>
            <a:ext cx="1651000" cy="919163"/>
          </a:xfrm>
          <a:prstGeom prst="roundRect">
            <a:avLst>
              <a:gd name="adj" fmla="val 8406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i="1" dirty="0">
                <a:solidFill>
                  <a:schemeClr val="tx1"/>
                </a:solidFill>
              </a:rPr>
              <a:t>Évaluation individuelle/ « contrat »</a:t>
            </a:r>
          </a:p>
        </p:txBody>
      </p:sp>
      <p:sp>
        <p:nvSpPr>
          <p:cNvPr id="55" name="Rectangle à coins arrondis 54"/>
          <p:cNvSpPr/>
          <p:nvPr/>
        </p:nvSpPr>
        <p:spPr>
          <a:xfrm>
            <a:off x="6496050" y="2192338"/>
            <a:ext cx="1651000" cy="16049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i="1" dirty="0">
                <a:solidFill>
                  <a:schemeClr val="bg1"/>
                </a:solidFill>
              </a:rPr>
              <a:t>Activités </a:t>
            </a:r>
            <a:r>
              <a:rPr lang="fr-FR" sz="1600" b="1" i="1" dirty="0"/>
              <a:t>d’équipe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i="1" dirty="0"/>
              <a:t>et individuelles</a:t>
            </a:r>
          </a:p>
        </p:txBody>
      </p:sp>
      <p:pic>
        <p:nvPicPr>
          <p:cNvPr id="12331" name="Picture 2" descr="C:\Users\Administrateur\Documents\My Dropbox\07- Lycée\Comm'\Logos\logo-STI2D-150px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67663" y="6199188"/>
            <a:ext cx="11414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4" grpId="0" animBg="1"/>
      <p:bldP spid="45" grpId="0" animBg="1"/>
      <p:bldP spid="43" grpId="0" animBg="1"/>
      <p:bldP spid="52" grpId="0" animBg="1"/>
      <p:bldP spid="53" grpId="0" animBg="1"/>
      <p:bldP spid="5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à coins arrondis 37"/>
          <p:cNvSpPr/>
          <p:nvPr/>
        </p:nvSpPr>
        <p:spPr>
          <a:xfrm>
            <a:off x="550863" y="1454150"/>
            <a:ext cx="7799387" cy="5319713"/>
          </a:xfrm>
          <a:prstGeom prst="roundRect">
            <a:avLst>
              <a:gd name="adj" fmla="val 2400"/>
            </a:avLst>
          </a:prstGeom>
          <a:solidFill>
            <a:srgbClr val="92D050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/>
              <a:t>Le projet en STI2D</a:t>
            </a:r>
          </a:p>
        </p:txBody>
      </p:sp>
      <p:sp>
        <p:nvSpPr>
          <p:cNvPr id="31" name="Arrondir un rectangle avec un coin diagonal 30"/>
          <p:cNvSpPr/>
          <p:nvPr/>
        </p:nvSpPr>
        <p:spPr>
          <a:xfrm>
            <a:off x="574129" y="44604"/>
            <a:ext cx="8513724" cy="431506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Les étapes du projet technologique</a:t>
            </a:r>
            <a:endParaRPr lang="fr-F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Flèche droite 57"/>
          <p:cNvSpPr/>
          <p:nvPr/>
        </p:nvSpPr>
        <p:spPr>
          <a:xfrm>
            <a:off x="550863" y="1130300"/>
            <a:ext cx="8253412" cy="83185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608013" y="1219200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Idée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560638" y="1220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Avant-projet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3536950" y="1222375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Projet détaillé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4513263" y="1222375"/>
            <a:ext cx="882650" cy="654050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Maquette &amp; prototype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5473700" y="1223963"/>
            <a:ext cx="884238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Tests &amp; validation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6450013" y="1223963"/>
            <a:ext cx="884237" cy="654050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 err="1"/>
              <a:t>CdC</a:t>
            </a:r>
            <a:r>
              <a:rPr lang="fr-FR" sz="1200" dirty="0"/>
              <a:t> Industrialisation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7426325" y="1225550"/>
            <a:ext cx="884238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Industrialisation</a:t>
            </a:r>
            <a:endParaRPr lang="fr-FR" b="1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1593850" y="1220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Faisabilité</a:t>
            </a:r>
          </a:p>
        </p:txBody>
      </p:sp>
      <p:sp>
        <p:nvSpPr>
          <p:cNvPr id="22" name="Flèche droite 46"/>
          <p:cNvSpPr/>
          <p:nvPr/>
        </p:nvSpPr>
        <p:spPr>
          <a:xfrm>
            <a:off x="550863" y="1947863"/>
            <a:ext cx="8253412" cy="830262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573088" y="2108200"/>
            <a:ext cx="19240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Idée, besoin et définition du projet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348663" y="2108200"/>
            <a:ext cx="754062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Restitution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513013" y="2108200"/>
            <a:ext cx="9715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Avant projet, conception préliminaire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441950" y="2108200"/>
            <a:ext cx="974725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Tests &amp; Validation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465638" y="2108200"/>
            <a:ext cx="966787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Maquettage ou prototypage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498850" y="2108200"/>
            <a:ext cx="957263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Conception détaillée</a:t>
            </a:r>
          </a:p>
        </p:txBody>
      </p:sp>
      <p:grpSp>
        <p:nvGrpSpPr>
          <p:cNvPr id="13333" name="Groupe 11"/>
          <p:cNvGrpSpPr>
            <a:grpSpLocks/>
          </p:cNvGrpSpPr>
          <p:nvPr/>
        </p:nvGrpSpPr>
        <p:grpSpPr bwMode="auto">
          <a:xfrm>
            <a:off x="4259263" y="2212975"/>
            <a:ext cx="396875" cy="377825"/>
            <a:chOff x="1047361" y="2607930"/>
            <a:chExt cx="223501" cy="212762"/>
          </a:xfrm>
        </p:grpSpPr>
        <p:sp>
          <p:nvSpPr>
            <p:cNvPr id="35" name="Flèche en arc 34"/>
            <p:cNvSpPr/>
            <p:nvPr/>
          </p:nvSpPr>
          <p:spPr>
            <a:xfrm rot="7222611">
              <a:off x="1069716" y="2619547"/>
              <a:ext cx="201140" cy="201151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6" name="Flèche en arc 35"/>
            <p:cNvSpPr/>
            <p:nvPr/>
          </p:nvSpPr>
          <p:spPr>
            <a:xfrm rot="18244965">
              <a:off x="1047366" y="2607925"/>
              <a:ext cx="201141" cy="201151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39" name="Rectangle à coins arrondis 38"/>
          <p:cNvSpPr/>
          <p:nvPr/>
        </p:nvSpPr>
        <p:spPr>
          <a:xfrm>
            <a:off x="1701800" y="3114675"/>
            <a:ext cx="5964238" cy="2935288"/>
          </a:xfrm>
          <a:prstGeom prst="roundRect">
            <a:avLst>
              <a:gd name="adj" fmla="val 8406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rgbClr val="002060"/>
                </a:solidFill>
              </a:rPr>
              <a:t>Chaque étape du projet correspond à 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r-FR" b="1" dirty="0">
                <a:solidFill>
                  <a:srgbClr val="002060"/>
                </a:solidFill>
              </a:rPr>
              <a:t>Une «</a:t>
            </a:r>
            <a:r>
              <a:rPr lang="fr-FR" b="1" dirty="0">
                <a:solidFill>
                  <a:schemeClr val="bg1"/>
                </a:solidFill>
              </a:rPr>
              <a:t>production</a:t>
            </a:r>
            <a:r>
              <a:rPr lang="fr-FR" b="1" dirty="0">
                <a:solidFill>
                  <a:srgbClr val="002060"/>
                </a:solidFill>
              </a:rPr>
              <a:t>» attendue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r-FR" b="1" dirty="0">
                <a:solidFill>
                  <a:srgbClr val="002060"/>
                </a:solidFill>
              </a:rPr>
              <a:t>Des </a:t>
            </a:r>
            <a:r>
              <a:rPr lang="fr-FR" b="1" dirty="0">
                <a:solidFill>
                  <a:schemeClr val="bg1"/>
                </a:solidFill>
              </a:rPr>
              <a:t>contraintes</a:t>
            </a:r>
            <a:r>
              <a:rPr lang="fr-FR" b="1" dirty="0">
                <a:solidFill>
                  <a:srgbClr val="002060"/>
                </a:solidFill>
              </a:rPr>
              <a:t> (techniques, temporelles, etc.) à identifier et formaliser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r-FR" b="1" dirty="0">
                <a:solidFill>
                  <a:srgbClr val="002060"/>
                </a:solidFill>
              </a:rPr>
              <a:t>Des </a:t>
            </a:r>
            <a:r>
              <a:rPr lang="fr-FR" b="1" dirty="0">
                <a:solidFill>
                  <a:schemeClr val="bg1"/>
                </a:solidFill>
              </a:rPr>
              <a:t>activités</a:t>
            </a:r>
            <a:r>
              <a:rPr lang="fr-FR" b="1" dirty="0">
                <a:solidFill>
                  <a:srgbClr val="002060"/>
                </a:solidFill>
              </a:rPr>
              <a:t> proposées ou imposées aux élèves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r-FR" b="1" dirty="0">
                <a:solidFill>
                  <a:srgbClr val="002060"/>
                </a:solidFill>
              </a:rPr>
              <a:t>Des </a:t>
            </a:r>
            <a:r>
              <a:rPr lang="fr-FR" b="1" dirty="0">
                <a:solidFill>
                  <a:schemeClr val="bg1"/>
                </a:solidFill>
              </a:rPr>
              <a:t>outils</a:t>
            </a:r>
            <a:r>
              <a:rPr lang="fr-FR" b="1" dirty="0">
                <a:solidFill>
                  <a:srgbClr val="002060"/>
                </a:solidFill>
              </a:rPr>
              <a:t> (matériels et logiciels) utiles, indispensables, conseillés ou imposés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i="1" dirty="0">
                <a:solidFill>
                  <a:srgbClr val="002060"/>
                </a:solidFill>
              </a:rPr>
              <a:t>…qu’il convient de définir, d’expliquer et d’évaluer.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2012950" y="2708275"/>
            <a:ext cx="955675" cy="642938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i="1" dirty="0">
                <a:solidFill>
                  <a:srgbClr val="FF0000"/>
                </a:solidFill>
              </a:rPr>
              <a:t>Cahier des charges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3006725" y="2708275"/>
            <a:ext cx="955675" cy="642938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i="1" dirty="0">
                <a:solidFill>
                  <a:srgbClr val="FF0000"/>
                </a:solidFill>
              </a:rPr>
              <a:t>Description fonctionnelle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3994150" y="2708275"/>
            <a:ext cx="955675" cy="642938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i="1" dirty="0">
                <a:solidFill>
                  <a:srgbClr val="FF0000"/>
                </a:solidFill>
              </a:rPr>
              <a:t>Dossier de conception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4979988" y="2708275"/>
            <a:ext cx="955675" cy="642938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i="1" dirty="0">
                <a:solidFill>
                  <a:srgbClr val="FF0000"/>
                </a:solidFill>
              </a:rPr>
              <a:t>Sous-ensemble fonctionnel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5967413" y="2708275"/>
            <a:ext cx="955675" cy="642938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i="1" dirty="0">
                <a:solidFill>
                  <a:srgbClr val="FF0000"/>
                </a:solidFill>
              </a:rPr>
              <a:t>Bilan technique</a:t>
            </a:r>
          </a:p>
        </p:txBody>
      </p:sp>
      <p:sp>
        <p:nvSpPr>
          <p:cNvPr id="37" name="Ellipse 36"/>
          <p:cNvSpPr/>
          <p:nvPr/>
        </p:nvSpPr>
        <p:spPr>
          <a:xfrm>
            <a:off x="7221902" y="2792064"/>
            <a:ext cx="646552" cy="6465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/>
              <a:t>70h</a:t>
            </a:r>
            <a:endParaRPr lang="fr-FR" sz="1000" dirty="0"/>
          </a:p>
        </p:txBody>
      </p:sp>
      <p:pic>
        <p:nvPicPr>
          <p:cNvPr id="13343" name="Picture 2" descr="C:\Users\Administrateur\Documents\My Dropbox\07- Lycée\Comm'\Logos\logo-STI2D-150px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67663" y="6199188"/>
            <a:ext cx="11414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à coins arrondis 84"/>
          <p:cNvSpPr/>
          <p:nvPr/>
        </p:nvSpPr>
        <p:spPr>
          <a:xfrm>
            <a:off x="536575" y="1454150"/>
            <a:ext cx="7799388" cy="5319713"/>
          </a:xfrm>
          <a:prstGeom prst="roundRect">
            <a:avLst>
              <a:gd name="adj" fmla="val 2400"/>
            </a:avLst>
          </a:prstGeom>
          <a:solidFill>
            <a:srgbClr val="92D050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48" name="Rectangle 47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/>
              <a:t>Le projet en STI2D</a:t>
            </a:r>
          </a:p>
        </p:txBody>
      </p:sp>
      <p:sp>
        <p:nvSpPr>
          <p:cNvPr id="86" name="Rectangle à coins arrondis 85"/>
          <p:cNvSpPr/>
          <p:nvPr/>
        </p:nvSpPr>
        <p:spPr>
          <a:xfrm>
            <a:off x="603250" y="1517650"/>
            <a:ext cx="1858963" cy="5140325"/>
          </a:xfrm>
          <a:prstGeom prst="roundRect">
            <a:avLst>
              <a:gd name="adj" fmla="val 3655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i="1" dirty="0"/>
          </a:p>
        </p:txBody>
      </p:sp>
      <p:sp>
        <p:nvSpPr>
          <p:cNvPr id="49" name="Arrondir un rectangle avec un coin diagonal 48"/>
          <p:cNvSpPr/>
          <p:nvPr/>
        </p:nvSpPr>
        <p:spPr>
          <a:xfrm>
            <a:off x="574675" y="44450"/>
            <a:ext cx="8513763" cy="43180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Initier le projet</a:t>
            </a:r>
          </a:p>
        </p:txBody>
      </p:sp>
      <p:sp>
        <p:nvSpPr>
          <p:cNvPr id="58" name="Rectangle à coins arrondis 57"/>
          <p:cNvSpPr/>
          <p:nvPr/>
        </p:nvSpPr>
        <p:spPr>
          <a:xfrm>
            <a:off x="2116138" y="2228850"/>
            <a:ext cx="6169025" cy="4429125"/>
          </a:xfrm>
          <a:prstGeom prst="roundRect">
            <a:avLst>
              <a:gd name="adj" fmla="val 3655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i="1" dirty="0"/>
          </a:p>
        </p:txBody>
      </p:sp>
      <p:sp>
        <p:nvSpPr>
          <p:cNvPr id="52" name="Rectangle à coins arrondis 51"/>
          <p:cNvSpPr/>
          <p:nvPr/>
        </p:nvSpPr>
        <p:spPr>
          <a:xfrm>
            <a:off x="674688" y="2566988"/>
            <a:ext cx="7545387" cy="2884487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rgbClr val="C00000"/>
                </a:solidFill>
              </a:rPr>
              <a:t>S ’approprier le sujet et donner l’envie de vivre la suite du projet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i="1" dirty="0">
              <a:solidFill>
                <a:schemeClr val="tx1"/>
              </a:solidFill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733425" y="2970213"/>
            <a:ext cx="7413625" cy="552450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541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i="1" dirty="0"/>
              <a:t>Découvrir des </a:t>
            </a:r>
            <a:r>
              <a:rPr lang="fr-FR" sz="2400" b="1" i="1" dirty="0"/>
              <a:t>principes</a:t>
            </a:r>
            <a:r>
              <a:rPr lang="fr-FR" sz="2400" i="1" dirty="0"/>
              <a:t> et des outils techniques</a:t>
            </a:r>
          </a:p>
        </p:txBody>
      </p:sp>
      <p:sp>
        <p:nvSpPr>
          <p:cNvPr id="50" name="Rectangle à coins arrondis 49"/>
          <p:cNvSpPr/>
          <p:nvPr/>
        </p:nvSpPr>
        <p:spPr>
          <a:xfrm>
            <a:off x="674688" y="5510213"/>
            <a:ext cx="4156075" cy="1068387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i="1" dirty="0">
                <a:solidFill>
                  <a:schemeClr val="tx1"/>
                </a:solidFill>
              </a:rPr>
              <a:t>Activités possibles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Investigation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Créativité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Pratiques (mise en évidence de principes)</a:t>
            </a:r>
          </a:p>
        </p:txBody>
      </p:sp>
      <p:sp>
        <p:nvSpPr>
          <p:cNvPr id="51" name="Flèche droite 50"/>
          <p:cNvSpPr/>
          <p:nvPr/>
        </p:nvSpPr>
        <p:spPr>
          <a:xfrm>
            <a:off x="536575" y="622300"/>
            <a:ext cx="8253413" cy="83185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3" name="Rectangle à coins arrondis 52"/>
          <p:cNvSpPr/>
          <p:nvPr/>
        </p:nvSpPr>
        <p:spPr>
          <a:xfrm>
            <a:off x="593725" y="711200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Idée</a:t>
            </a:r>
            <a:endParaRPr lang="fr-FR" b="1" dirty="0"/>
          </a:p>
        </p:txBody>
      </p:sp>
      <p:sp>
        <p:nvSpPr>
          <p:cNvPr id="62" name="Rectangle à coins arrondis 61"/>
          <p:cNvSpPr/>
          <p:nvPr/>
        </p:nvSpPr>
        <p:spPr>
          <a:xfrm>
            <a:off x="2546350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Avant-projet</a:t>
            </a:r>
            <a:endParaRPr lang="fr-FR" b="1" dirty="0"/>
          </a:p>
        </p:txBody>
      </p:sp>
      <p:sp>
        <p:nvSpPr>
          <p:cNvPr id="63" name="Rectangle à coins arrondis 62"/>
          <p:cNvSpPr/>
          <p:nvPr/>
        </p:nvSpPr>
        <p:spPr>
          <a:xfrm>
            <a:off x="3522663" y="714375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Projet détaillé</a:t>
            </a:r>
          </a:p>
        </p:txBody>
      </p:sp>
      <p:sp>
        <p:nvSpPr>
          <p:cNvPr id="65" name="Rectangle à coins arrondis 64"/>
          <p:cNvSpPr/>
          <p:nvPr/>
        </p:nvSpPr>
        <p:spPr>
          <a:xfrm>
            <a:off x="4498975" y="714375"/>
            <a:ext cx="882650" cy="654050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Maquette &amp; prototype</a:t>
            </a:r>
          </a:p>
        </p:txBody>
      </p:sp>
      <p:sp>
        <p:nvSpPr>
          <p:cNvPr id="66" name="Rectangle à coins arrondis 65"/>
          <p:cNvSpPr/>
          <p:nvPr/>
        </p:nvSpPr>
        <p:spPr>
          <a:xfrm>
            <a:off x="5459413" y="715963"/>
            <a:ext cx="884237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Tests &amp; validation</a:t>
            </a:r>
          </a:p>
        </p:txBody>
      </p:sp>
      <p:sp>
        <p:nvSpPr>
          <p:cNvPr id="67" name="Rectangle à coins arrondis 66"/>
          <p:cNvSpPr/>
          <p:nvPr/>
        </p:nvSpPr>
        <p:spPr>
          <a:xfrm>
            <a:off x="1579563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Faisabilité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58800" y="1600200"/>
            <a:ext cx="1924050" cy="7921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Idée, besoin et définition du projet</a:t>
            </a:r>
          </a:p>
        </p:txBody>
      </p:sp>
      <p:sp>
        <p:nvSpPr>
          <p:cNvPr id="70" name="Rectangle 69"/>
          <p:cNvSpPr/>
          <p:nvPr/>
        </p:nvSpPr>
        <p:spPr>
          <a:xfrm>
            <a:off x="6421438" y="1600200"/>
            <a:ext cx="941387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Restitution</a:t>
            </a:r>
          </a:p>
        </p:txBody>
      </p:sp>
      <p:sp>
        <p:nvSpPr>
          <p:cNvPr id="77" name="Rectangle 76"/>
          <p:cNvSpPr/>
          <p:nvPr/>
        </p:nvSpPr>
        <p:spPr>
          <a:xfrm>
            <a:off x="2498725" y="1600200"/>
            <a:ext cx="9715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Avant projet, conception préliminaire</a:t>
            </a:r>
          </a:p>
        </p:txBody>
      </p:sp>
      <p:sp>
        <p:nvSpPr>
          <p:cNvPr id="78" name="Rectangle 77"/>
          <p:cNvSpPr/>
          <p:nvPr/>
        </p:nvSpPr>
        <p:spPr>
          <a:xfrm>
            <a:off x="5427663" y="1600200"/>
            <a:ext cx="974725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Tests &amp; Validation</a:t>
            </a:r>
          </a:p>
        </p:txBody>
      </p:sp>
      <p:sp>
        <p:nvSpPr>
          <p:cNvPr id="79" name="Rectangle 78"/>
          <p:cNvSpPr/>
          <p:nvPr/>
        </p:nvSpPr>
        <p:spPr>
          <a:xfrm>
            <a:off x="4451350" y="1600200"/>
            <a:ext cx="966788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Maquettage ou prototypage</a:t>
            </a:r>
          </a:p>
        </p:txBody>
      </p:sp>
      <p:sp>
        <p:nvSpPr>
          <p:cNvPr id="80" name="Rectangle 79"/>
          <p:cNvSpPr/>
          <p:nvPr/>
        </p:nvSpPr>
        <p:spPr>
          <a:xfrm>
            <a:off x="3484563" y="1600200"/>
            <a:ext cx="957262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Conception détaillée</a:t>
            </a:r>
          </a:p>
        </p:txBody>
      </p:sp>
      <p:grpSp>
        <p:nvGrpSpPr>
          <p:cNvPr id="14359" name="Groupe 80"/>
          <p:cNvGrpSpPr>
            <a:grpSpLocks/>
          </p:cNvGrpSpPr>
          <p:nvPr/>
        </p:nvGrpSpPr>
        <p:grpSpPr bwMode="auto">
          <a:xfrm>
            <a:off x="4244975" y="1704975"/>
            <a:ext cx="398463" cy="377825"/>
            <a:chOff x="1047361" y="2607930"/>
            <a:chExt cx="223501" cy="212762"/>
          </a:xfrm>
        </p:grpSpPr>
        <p:sp>
          <p:nvSpPr>
            <p:cNvPr id="82" name="Flèche en arc 81"/>
            <p:cNvSpPr/>
            <p:nvPr/>
          </p:nvSpPr>
          <p:spPr>
            <a:xfrm rot="7222611">
              <a:off x="1069672" y="2619502"/>
              <a:ext cx="201140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83" name="Flèche en arc 82"/>
            <p:cNvSpPr/>
            <p:nvPr/>
          </p:nvSpPr>
          <p:spPr>
            <a:xfrm rot="18244965">
              <a:off x="1047411" y="2607880"/>
              <a:ext cx="201141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84" name="Ellipse 83"/>
          <p:cNvSpPr/>
          <p:nvPr/>
        </p:nvSpPr>
        <p:spPr>
          <a:xfrm>
            <a:off x="7500950" y="720299"/>
            <a:ext cx="646552" cy="6465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/>
              <a:t>70h</a:t>
            </a:r>
            <a:endParaRPr lang="fr-FR" sz="1000" dirty="0"/>
          </a:p>
        </p:txBody>
      </p:sp>
      <p:sp>
        <p:nvSpPr>
          <p:cNvPr id="87" name="Rectangle à coins arrondis 86"/>
          <p:cNvSpPr/>
          <p:nvPr/>
        </p:nvSpPr>
        <p:spPr>
          <a:xfrm>
            <a:off x="4899025" y="5510213"/>
            <a:ext cx="3321050" cy="1068387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i="1" dirty="0">
                <a:solidFill>
                  <a:schemeClr val="tx1"/>
                </a:solidFill>
              </a:rPr>
              <a:t>Outils possibles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Carte mentale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Outils métiers</a:t>
            </a:r>
          </a:p>
        </p:txBody>
      </p:sp>
      <p:sp>
        <p:nvSpPr>
          <p:cNvPr id="88" name="Rectangle à coins arrondis 87"/>
          <p:cNvSpPr/>
          <p:nvPr/>
        </p:nvSpPr>
        <p:spPr>
          <a:xfrm>
            <a:off x="715963" y="4184650"/>
            <a:ext cx="7415212" cy="552450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541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i="1" dirty="0"/>
              <a:t>Analyser l’existant</a:t>
            </a:r>
          </a:p>
        </p:txBody>
      </p:sp>
      <p:sp>
        <p:nvSpPr>
          <p:cNvPr id="89" name="Rectangle à coins arrondis 88"/>
          <p:cNvSpPr/>
          <p:nvPr/>
        </p:nvSpPr>
        <p:spPr>
          <a:xfrm>
            <a:off x="725488" y="3579813"/>
            <a:ext cx="7415212" cy="552450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541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i="1" dirty="0"/>
              <a:t>Délimiter les champs du possible</a:t>
            </a:r>
          </a:p>
        </p:txBody>
      </p:sp>
      <p:pic>
        <p:nvPicPr>
          <p:cNvPr id="14366" name="Picture 2" descr="C:\Users\Administrateur\Documents\My Dropbox\07- Lycée\Comm'\Logos\logo-STI2D-150px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67663" y="6199188"/>
            <a:ext cx="11414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31" grpId="0" animBg="1"/>
      <p:bldP spid="50" grpId="0" animBg="1"/>
      <p:bldP spid="87" grpId="0" animBg="1"/>
      <p:bldP spid="88" grpId="0" animBg="1"/>
      <p:bldP spid="8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/>
              <a:t>Le projet en STI2D</a:t>
            </a:r>
          </a:p>
        </p:txBody>
      </p:sp>
      <p:sp>
        <p:nvSpPr>
          <p:cNvPr id="49" name="Arrondir un rectangle avec un coin diagonal 48"/>
          <p:cNvSpPr/>
          <p:nvPr/>
        </p:nvSpPr>
        <p:spPr>
          <a:xfrm>
            <a:off x="574675" y="44450"/>
            <a:ext cx="8513763" cy="43180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Etape n° 1 : le cahier des charges</a:t>
            </a:r>
          </a:p>
        </p:txBody>
      </p:sp>
      <p:sp>
        <p:nvSpPr>
          <p:cNvPr id="33" name="Rectangle à coins arrondis 32"/>
          <p:cNvSpPr/>
          <p:nvPr/>
        </p:nvSpPr>
        <p:spPr>
          <a:xfrm>
            <a:off x="536575" y="1454150"/>
            <a:ext cx="7799388" cy="5319713"/>
          </a:xfrm>
          <a:prstGeom prst="roundRect">
            <a:avLst>
              <a:gd name="adj" fmla="val 2400"/>
            </a:avLst>
          </a:prstGeom>
          <a:solidFill>
            <a:srgbClr val="92D050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34" name="Rectangle à coins arrondis 33"/>
          <p:cNvSpPr/>
          <p:nvPr/>
        </p:nvSpPr>
        <p:spPr>
          <a:xfrm>
            <a:off x="603250" y="1517650"/>
            <a:ext cx="1858963" cy="5140325"/>
          </a:xfrm>
          <a:prstGeom prst="roundRect">
            <a:avLst>
              <a:gd name="adj" fmla="val 3655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i="1" dirty="0"/>
          </a:p>
        </p:txBody>
      </p:sp>
      <p:sp>
        <p:nvSpPr>
          <p:cNvPr id="35" name="Rectangle à coins arrondis 34"/>
          <p:cNvSpPr/>
          <p:nvPr/>
        </p:nvSpPr>
        <p:spPr>
          <a:xfrm>
            <a:off x="2116138" y="2276475"/>
            <a:ext cx="3786187" cy="4381500"/>
          </a:xfrm>
          <a:prstGeom prst="roundRect">
            <a:avLst>
              <a:gd name="adj" fmla="val 3655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i="1" dirty="0"/>
          </a:p>
        </p:txBody>
      </p:sp>
      <p:sp>
        <p:nvSpPr>
          <p:cNvPr id="36" name="Flèche droite 35"/>
          <p:cNvSpPr/>
          <p:nvPr/>
        </p:nvSpPr>
        <p:spPr>
          <a:xfrm>
            <a:off x="536575" y="622300"/>
            <a:ext cx="8253413" cy="83185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7" name="Rectangle à coins arrondis 36"/>
          <p:cNvSpPr/>
          <p:nvPr/>
        </p:nvSpPr>
        <p:spPr>
          <a:xfrm>
            <a:off x="593725" y="711200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Idée</a:t>
            </a:r>
            <a:endParaRPr lang="fr-FR" b="1" dirty="0"/>
          </a:p>
        </p:txBody>
      </p:sp>
      <p:sp>
        <p:nvSpPr>
          <p:cNvPr id="38" name="Rectangle à coins arrondis 37"/>
          <p:cNvSpPr/>
          <p:nvPr/>
        </p:nvSpPr>
        <p:spPr>
          <a:xfrm>
            <a:off x="2546350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Avant-projet</a:t>
            </a:r>
            <a:endParaRPr lang="fr-FR" b="1" dirty="0"/>
          </a:p>
        </p:txBody>
      </p:sp>
      <p:sp>
        <p:nvSpPr>
          <p:cNvPr id="39" name="Rectangle à coins arrondis 38"/>
          <p:cNvSpPr/>
          <p:nvPr/>
        </p:nvSpPr>
        <p:spPr>
          <a:xfrm>
            <a:off x="3522663" y="714375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Projet détaillé</a:t>
            </a:r>
          </a:p>
        </p:txBody>
      </p:sp>
      <p:sp>
        <p:nvSpPr>
          <p:cNvPr id="41" name="Rectangle à coins arrondis 40"/>
          <p:cNvSpPr/>
          <p:nvPr/>
        </p:nvSpPr>
        <p:spPr>
          <a:xfrm>
            <a:off x="4498975" y="714375"/>
            <a:ext cx="882650" cy="654050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Maquette &amp; prototype</a:t>
            </a:r>
          </a:p>
        </p:txBody>
      </p:sp>
      <p:sp>
        <p:nvSpPr>
          <p:cNvPr id="43" name="Rectangle à coins arrondis 42"/>
          <p:cNvSpPr/>
          <p:nvPr/>
        </p:nvSpPr>
        <p:spPr>
          <a:xfrm>
            <a:off x="5459413" y="715963"/>
            <a:ext cx="884237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Tests &amp; validation</a:t>
            </a:r>
          </a:p>
        </p:txBody>
      </p:sp>
      <p:sp>
        <p:nvSpPr>
          <p:cNvPr id="45" name="Rectangle à coins arrondis 44"/>
          <p:cNvSpPr/>
          <p:nvPr/>
        </p:nvSpPr>
        <p:spPr>
          <a:xfrm>
            <a:off x="1579563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Faisabilité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58800" y="1600200"/>
            <a:ext cx="19240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Idée, besoin et définition du projet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421438" y="1600200"/>
            <a:ext cx="941387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Restitution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498725" y="1600200"/>
            <a:ext cx="9715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Avant projet, conception préliminaire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427663" y="1600200"/>
            <a:ext cx="974725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Tests &amp; Validation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451350" y="1600200"/>
            <a:ext cx="966788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Maquettage ou prototypage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484563" y="1600200"/>
            <a:ext cx="957262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Conception détaillée</a:t>
            </a:r>
          </a:p>
        </p:txBody>
      </p:sp>
      <p:grpSp>
        <p:nvGrpSpPr>
          <p:cNvPr id="15380" name="Groupe 60"/>
          <p:cNvGrpSpPr>
            <a:grpSpLocks/>
          </p:cNvGrpSpPr>
          <p:nvPr/>
        </p:nvGrpSpPr>
        <p:grpSpPr bwMode="auto">
          <a:xfrm>
            <a:off x="4244975" y="1704975"/>
            <a:ext cx="398463" cy="377825"/>
            <a:chOff x="1047361" y="2607930"/>
            <a:chExt cx="223501" cy="212762"/>
          </a:xfrm>
        </p:grpSpPr>
        <p:sp>
          <p:nvSpPr>
            <p:cNvPr id="62" name="Flèche en arc 61"/>
            <p:cNvSpPr/>
            <p:nvPr/>
          </p:nvSpPr>
          <p:spPr>
            <a:xfrm rot="7222611">
              <a:off x="1069672" y="2619502"/>
              <a:ext cx="201140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65" name="Flèche en arc 64"/>
            <p:cNvSpPr/>
            <p:nvPr/>
          </p:nvSpPr>
          <p:spPr>
            <a:xfrm rot="18244965">
              <a:off x="1047411" y="2607880"/>
              <a:ext cx="201141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70" name="Ellipse 69"/>
          <p:cNvSpPr/>
          <p:nvPr/>
        </p:nvSpPr>
        <p:spPr>
          <a:xfrm>
            <a:off x="7500950" y="720299"/>
            <a:ext cx="646552" cy="6465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/>
              <a:t>70h</a:t>
            </a:r>
            <a:endParaRPr lang="fr-FR" sz="1000" dirty="0"/>
          </a:p>
        </p:txBody>
      </p:sp>
      <p:sp>
        <p:nvSpPr>
          <p:cNvPr id="80" name="Pentagone 79"/>
          <p:cNvSpPr/>
          <p:nvPr/>
        </p:nvSpPr>
        <p:spPr>
          <a:xfrm>
            <a:off x="1031875" y="5762625"/>
            <a:ext cx="3051175" cy="793750"/>
          </a:xfrm>
          <a:prstGeom prst="homePlate">
            <a:avLst>
              <a:gd name="adj" fmla="val 24711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Appropriation des consignes</a:t>
            </a:r>
          </a:p>
        </p:txBody>
      </p:sp>
      <p:sp>
        <p:nvSpPr>
          <p:cNvPr id="81" name="Pentagone 80"/>
          <p:cNvSpPr/>
          <p:nvPr/>
        </p:nvSpPr>
        <p:spPr>
          <a:xfrm rot="5400000">
            <a:off x="1661539" y="3599667"/>
            <a:ext cx="1669312" cy="2933494"/>
          </a:xfrm>
          <a:prstGeom prst="homePlate">
            <a:avLst>
              <a:gd name="adj" fmla="val 24711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8000" tIns="36000" rIns="108000" bIns="72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chemeClr val="tx1"/>
                </a:solidFill>
              </a:rPr>
              <a:t>Répartition des équipes de projet sur les différents cahiers de charges.</a:t>
            </a:r>
            <a:br>
              <a:rPr lang="fr-FR" sz="1200" dirty="0">
                <a:solidFill>
                  <a:schemeClr val="tx1"/>
                </a:solidFill>
              </a:rPr>
            </a:br>
            <a:endParaRPr lang="fr-FR" sz="12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chemeClr val="tx1"/>
                </a:solidFill>
              </a:rPr>
              <a:t>Par exemple pour 4 projets :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200" dirty="0">
                <a:solidFill>
                  <a:schemeClr val="tx1"/>
                </a:solidFill>
              </a:rPr>
              <a:t>4 équipes de 4 élèves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200" dirty="0">
                <a:solidFill>
                  <a:schemeClr val="tx1"/>
                </a:solidFill>
              </a:rPr>
              <a:t>2 fois 2 équipes de 4 élèves</a:t>
            </a:r>
          </a:p>
        </p:txBody>
      </p:sp>
      <p:sp>
        <p:nvSpPr>
          <p:cNvPr id="82" name="Pentagone 81"/>
          <p:cNvSpPr/>
          <p:nvPr/>
        </p:nvSpPr>
        <p:spPr>
          <a:xfrm rot="5400000">
            <a:off x="1662704" y="2091008"/>
            <a:ext cx="1681986" cy="2918492"/>
          </a:xfrm>
          <a:prstGeom prst="homePlate">
            <a:avLst>
              <a:gd name="adj" fmla="val 24711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0" bIns="0" anchor="ctr"/>
          <a:lstStyle/>
          <a:p>
            <a:pPr marL="857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chemeClr val="tx1"/>
                </a:solidFill>
              </a:rPr>
              <a:t>Élaboration </a:t>
            </a:r>
            <a:r>
              <a:rPr lang="fr-FR" sz="1200" dirty="0">
                <a:solidFill>
                  <a:srgbClr val="C00000"/>
                </a:solidFill>
              </a:rPr>
              <a:t>par le professeur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>
                <a:solidFill>
                  <a:schemeClr val="tx1"/>
                </a:solidFill>
              </a:rPr>
              <a:t>du ou des cahiers des charges, associés aux principes explorés par les élèves en phase  d’analyse, et pouvant être traitées dans la limite du programme et du temps imparti.</a:t>
            </a:r>
          </a:p>
        </p:txBody>
      </p:sp>
      <p:sp>
        <p:nvSpPr>
          <p:cNvPr id="83" name="Rectangle à coins arrondis 82"/>
          <p:cNvSpPr/>
          <p:nvPr/>
        </p:nvSpPr>
        <p:spPr>
          <a:xfrm>
            <a:off x="4464050" y="2687638"/>
            <a:ext cx="2616200" cy="2438400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i="1" dirty="0">
                <a:solidFill>
                  <a:schemeClr val="tx1"/>
                </a:solidFill>
              </a:rPr>
              <a:t>Production</a:t>
            </a:r>
            <a:r>
              <a:rPr lang="fr-FR" sz="1600" b="1" i="1" dirty="0">
                <a:solidFill>
                  <a:schemeClr val="tx1"/>
                </a:solidFill>
              </a:rPr>
              <a:t/>
            </a:r>
            <a:br>
              <a:rPr lang="fr-FR" sz="1600" b="1" i="1" dirty="0">
                <a:solidFill>
                  <a:schemeClr val="tx1"/>
                </a:solidFill>
              </a:rPr>
            </a:br>
            <a:endParaRPr lang="fr-FR" sz="1600" b="1" i="1" dirty="0">
              <a:solidFill>
                <a:schemeClr val="tx1"/>
              </a:solidFill>
            </a:endParaRP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Cahier des charges fonctionnel de chaque équipe projet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dirty="0"/>
          </a:p>
        </p:txBody>
      </p:sp>
      <p:sp>
        <p:nvSpPr>
          <p:cNvPr id="78" name="Rectangle à coins arrondis 77"/>
          <p:cNvSpPr/>
          <p:nvPr/>
        </p:nvSpPr>
        <p:spPr>
          <a:xfrm>
            <a:off x="1998663" y="2200275"/>
            <a:ext cx="955675" cy="723900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i="1" dirty="0">
                <a:solidFill>
                  <a:srgbClr val="FF0000"/>
                </a:solidFill>
              </a:rPr>
              <a:t>Cahier des charges fonctionnel</a:t>
            </a:r>
          </a:p>
        </p:txBody>
      </p:sp>
      <p:sp>
        <p:nvSpPr>
          <p:cNvPr id="79" name="Ellipse 78"/>
          <p:cNvSpPr/>
          <p:nvPr/>
        </p:nvSpPr>
        <p:spPr>
          <a:xfrm>
            <a:off x="2279984" y="1946846"/>
            <a:ext cx="404837" cy="40483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1</a:t>
            </a:r>
          </a:p>
        </p:txBody>
      </p:sp>
      <p:pic>
        <p:nvPicPr>
          <p:cNvPr id="1027" name="Picture 3" descr="C:\Users\Administrateur\Documents\My Dropbox\09-STI2D\Projet en STI2D\Illustrations\feu-ver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7125" y="5848350"/>
            <a:ext cx="296863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3" name="Picture 2" descr="C:\Users\Administrateur\Documents\My Dropbox\07- Lycée\Comm'\Logos\logo-STI2D-150px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67663" y="6199188"/>
            <a:ext cx="11414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C:\Users\Administrateur\Documents\My Dropbox\09-STI2D\Projet en STI2D\Illustrations\punais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92925" y="2524125"/>
            <a:ext cx="271463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2" descr="C:\Users\Administrateur\Documents\My Dropbox\09-STI2D\Projet en STI2D\Illustrations\punais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8975" y="2524125"/>
            <a:ext cx="271463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/>
              <a:t>Le projet en STI2D</a:t>
            </a:r>
          </a:p>
        </p:txBody>
      </p:sp>
      <p:sp>
        <p:nvSpPr>
          <p:cNvPr id="49" name="Arrondir un rectangle avec un coin diagonal 48"/>
          <p:cNvSpPr/>
          <p:nvPr/>
        </p:nvSpPr>
        <p:spPr>
          <a:xfrm>
            <a:off x="574675" y="44450"/>
            <a:ext cx="8513763" cy="43180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Avant projet</a:t>
            </a:r>
          </a:p>
        </p:txBody>
      </p:sp>
      <p:sp>
        <p:nvSpPr>
          <p:cNvPr id="67" name="Rectangle à coins arrondis 66"/>
          <p:cNvSpPr/>
          <p:nvPr/>
        </p:nvSpPr>
        <p:spPr>
          <a:xfrm>
            <a:off x="536575" y="1454150"/>
            <a:ext cx="7799388" cy="5319713"/>
          </a:xfrm>
          <a:prstGeom prst="roundRect">
            <a:avLst>
              <a:gd name="adj" fmla="val 2400"/>
            </a:avLst>
          </a:prstGeom>
          <a:solidFill>
            <a:srgbClr val="92D050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68" name="Rectangle à coins arrondis 67"/>
          <p:cNvSpPr/>
          <p:nvPr/>
        </p:nvSpPr>
        <p:spPr>
          <a:xfrm>
            <a:off x="2479675" y="1517650"/>
            <a:ext cx="1022350" cy="5140325"/>
          </a:xfrm>
          <a:prstGeom prst="roundRect">
            <a:avLst>
              <a:gd name="adj" fmla="val 3655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i="1" dirty="0"/>
          </a:p>
        </p:txBody>
      </p:sp>
      <p:sp>
        <p:nvSpPr>
          <p:cNvPr id="78" name="Rectangle à coins arrondis 77"/>
          <p:cNvSpPr/>
          <p:nvPr/>
        </p:nvSpPr>
        <p:spPr>
          <a:xfrm>
            <a:off x="593725" y="2254250"/>
            <a:ext cx="7691438" cy="4403725"/>
          </a:xfrm>
          <a:prstGeom prst="roundRect">
            <a:avLst>
              <a:gd name="adj" fmla="val 3655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i="1" dirty="0"/>
          </a:p>
        </p:txBody>
      </p:sp>
      <p:sp>
        <p:nvSpPr>
          <p:cNvPr id="79" name="Rectangle à coins arrondis 78"/>
          <p:cNvSpPr/>
          <p:nvPr/>
        </p:nvSpPr>
        <p:spPr>
          <a:xfrm>
            <a:off x="674688" y="2460625"/>
            <a:ext cx="7545387" cy="2884488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700" b="1" dirty="0">
                <a:solidFill>
                  <a:srgbClr val="C00000"/>
                </a:solidFill>
              </a:rPr>
              <a:t>Transcrire le cahier des charges en solutions possibles, puis en tâches attendues</a:t>
            </a:r>
          </a:p>
        </p:txBody>
      </p:sp>
      <p:sp>
        <p:nvSpPr>
          <p:cNvPr id="81" name="Rectangle à coins arrondis 80"/>
          <p:cNvSpPr/>
          <p:nvPr/>
        </p:nvSpPr>
        <p:spPr>
          <a:xfrm>
            <a:off x="733425" y="2817813"/>
            <a:ext cx="7413625" cy="552450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544513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i="1" dirty="0"/>
              <a:t>Découvrir les </a:t>
            </a:r>
            <a:r>
              <a:rPr lang="fr-FR" sz="2400" b="1" i="1" dirty="0"/>
              <a:t>principes</a:t>
            </a:r>
            <a:r>
              <a:rPr lang="fr-FR" sz="2400" b="1" dirty="0"/>
              <a:t> </a:t>
            </a:r>
            <a:r>
              <a:rPr lang="fr-FR" sz="2400" b="1" i="1" dirty="0"/>
              <a:t>de solutions </a:t>
            </a:r>
            <a:r>
              <a:rPr lang="fr-FR" sz="2400" i="1" dirty="0"/>
              <a:t>possibles</a:t>
            </a:r>
          </a:p>
        </p:txBody>
      </p:sp>
      <p:sp>
        <p:nvSpPr>
          <p:cNvPr id="82" name="Rectangle à coins arrondis 81"/>
          <p:cNvSpPr/>
          <p:nvPr/>
        </p:nvSpPr>
        <p:spPr>
          <a:xfrm>
            <a:off x="733425" y="3411538"/>
            <a:ext cx="7413625" cy="552450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544513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i="1" dirty="0"/>
              <a:t>Comparer des solutions</a:t>
            </a:r>
          </a:p>
        </p:txBody>
      </p:sp>
      <p:sp>
        <p:nvSpPr>
          <p:cNvPr id="83" name="Rectangle à coins arrondis 82"/>
          <p:cNvSpPr/>
          <p:nvPr/>
        </p:nvSpPr>
        <p:spPr>
          <a:xfrm>
            <a:off x="674688" y="5510213"/>
            <a:ext cx="4156075" cy="1068387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i="1" dirty="0">
                <a:solidFill>
                  <a:schemeClr val="tx1"/>
                </a:solidFill>
              </a:rPr>
              <a:t>Activités possibles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Simulation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Pratiques (principe des solutions possibles)</a:t>
            </a:r>
          </a:p>
        </p:txBody>
      </p:sp>
      <p:sp>
        <p:nvSpPr>
          <p:cNvPr id="84" name="Flèche droite 83"/>
          <p:cNvSpPr/>
          <p:nvPr/>
        </p:nvSpPr>
        <p:spPr>
          <a:xfrm>
            <a:off x="536575" y="622300"/>
            <a:ext cx="8253413" cy="83185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5" name="Rectangle à coins arrondis 84"/>
          <p:cNvSpPr/>
          <p:nvPr/>
        </p:nvSpPr>
        <p:spPr>
          <a:xfrm>
            <a:off x="593725" y="711200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Idée</a:t>
            </a:r>
            <a:endParaRPr lang="fr-FR" b="1" dirty="0"/>
          </a:p>
        </p:txBody>
      </p:sp>
      <p:sp>
        <p:nvSpPr>
          <p:cNvPr id="86" name="Rectangle à coins arrondis 85"/>
          <p:cNvSpPr/>
          <p:nvPr/>
        </p:nvSpPr>
        <p:spPr>
          <a:xfrm>
            <a:off x="2546350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Avant-projet</a:t>
            </a:r>
            <a:endParaRPr lang="fr-FR" b="1" dirty="0"/>
          </a:p>
        </p:txBody>
      </p:sp>
      <p:sp>
        <p:nvSpPr>
          <p:cNvPr id="87" name="Rectangle à coins arrondis 86"/>
          <p:cNvSpPr/>
          <p:nvPr/>
        </p:nvSpPr>
        <p:spPr>
          <a:xfrm>
            <a:off x="3522663" y="714375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Projet détaillé</a:t>
            </a:r>
          </a:p>
        </p:txBody>
      </p:sp>
      <p:sp>
        <p:nvSpPr>
          <p:cNvPr id="88" name="Rectangle à coins arrondis 87"/>
          <p:cNvSpPr/>
          <p:nvPr/>
        </p:nvSpPr>
        <p:spPr>
          <a:xfrm>
            <a:off x="4498975" y="714375"/>
            <a:ext cx="882650" cy="654050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Maquette &amp; prototype</a:t>
            </a:r>
          </a:p>
        </p:txBody>
      </p:sp>
      <p:sp>
        <p:nvSpPr>
          <p:cNvPr id="89" name="Rectangle à coins arrondis 88"/>
          <p:cNvSpPr/>
          <p:nvPr/>
        </p:nvSpPr>
        <p:spPr>
          <a:xfrm>
            <a:off x="5459413" y="715963"/>
            <a:ext cx="884237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Tests &amp; validation</a:t>
            </a:r>
          </a:p>
        </p:txBody>
      </p:sp>
      <p:sp>
        <p:nvSpPr>
          <p:cNvPr id="90" name="Rectangle à coins arrondis 89"/>
          <p:cNvSpPr/>
          <p:nvPr/>
        </p:nvSpPr>
        <p:spPr>
          <a:xfrm>
            <a:off x="1579563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Faisabilité</a:t>
            </a:r>
          </a:p>
        </p:txBody>
      </p:sp>
      <p:sp>
        <p:nvSpPr>
          <p:cNvPr id="91" name="Rectangle 90"/>
          <p:cNvSpPr/>
          <p:nvPr/>
        </p:nvSpPr>
        <p:spPr>
          <a:xfrm>
            <a:off x="558800" y="1600200"/>
            <a:ext cx="19240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Idée, besoin et définition du projet</a:t>
            </a:r>
          </a:p>
        </p:txBody>
      </p:sp>
      <p:sp>
        <p:nvSpPr>
          <p:cNvPr id="92" name="Rectangle 91"/>
          <p:cNvSpPr/>
          <p:nvPr/>
        </p:nvSpPr>
        <p:spPr>
          <a:xfrm>
            <a:off x="6421438" y="1600200"/>
            <a:ext cx="941387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Restitution</a:t>
            </a:r>
          </a:p>
        </p:txBody>
      </p:sp>
      <p:sp>
        <p:nvSpPr>
          <p:cNvPr id="93" name="Rectangle 92"/>
          <p:cNvSpPr/>
          <p:nvPr/>
        </p:nvSpPr>
        <p:spPr>
          <a:xfrm>
            <a:off x="2498725" y="1600200"/>
            <a:ext cx="971550" cy="762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Avant projet, conception préliminaire</a:t>
            </a:r>
          </a:p>
        </p:txBody>
      </p:sp>
      <p:sp>
        <p:nvSpPr>
          <p:cNvPr id="94" name="Rectangle 93"/>
          <p:cNvSpPr/>
          <p:nvPr/>
        </p:nvSpPr>
        <p:spPr>
          <a:xfrm>
            <a:off x="5427663" y="1600200"/>
            <a:ext cx="974725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Tests &amp; Validation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451350" y="1600200"/>
            <a:ext cx="966788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Maquettage ou prototypage</a:t>
            </a:r>
          </a:p>
        </p:txBody>
      </p:sp>
      <p:sp>
        <p:nvSpPr>
          <p:cNvPr id="96" name="Rectangle 95"/>
          <p:cNvSpPr/>
          <p:nvPr/>
        </p:nvSpPr>
        <p:spPr>
          <a:xfrm>
            <a:off x="3484563" y="1600200"/>
            <a:ext cx="957262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Conception détaillée</a:t>
            </a:r>
          </a:p>
        </p:txBody>
      </p:sp>
      <p:grpSp>
        <p:nvGrpSpPr>
          <p:cNvPr id="16408" name="Groupe 96"/>
          <p:cNvGrpSpPr>
            <a:grpSpLocks/>
          </p:cNvGrpSpPr>
          <p:nvPr/>
        </p:nvGrpSpPr>
        <p:grpSpPr bwMode="auto">
          <a:xfrm>
            <a:off x="4244975" y="1704975"/>
            <a:ext cx="398463" cy="377825"/>
            <a:chOff x="1047361" y="2607930"/>
            <a:chExt cx="223501" cy="212762"/>
          </a:xfrm>
        </p:grpSpPr>
        <p:sp>
          <p:nvSpPr>
            <p:cNvPr id="98" name="Flèche en arc 97"/>
            <p:cNvSpPr/>
            <p:nvPr/>
          </p:nvSpPr>
          <p:spPr>
            <a:xfrm rot="7222611">
              <a:off x="1069672" y="2619502"/>
              <a:ext cx="201140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99" name="Flèche en arc 98"/>
            <p:cNvSpPr/>
            <p:nvPr/>
          </p:nvSpPr>
          <p:spPr>
            <a:xfrm rot="18244965">
              <a:off x="1047411" y="2607880"/>
              <a:ext cx="201141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100" name="Ellipse 99"/>
          <p:cNvSpPr/>
          <p:nvPr/>
        </p:nvSpPr>
        <p:spPr>
          <a:xfrm>
            <a:off x="7500950" y="720299"/>
            <a:ext cx="646552" cy="6465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/>
              <a:t>70h</a:t>
            </a:r>
            <a:endParaRPr lang="fr-FR" sz="1000" dirty="0"/>
          </a:p>
        </p:txBody>
      </p:sp>
      <p:sp>
        <p:nvSpPr>
          <p:cNvPr id="102" name="Rectangle à coins arrondis 101"/>
          <p:cNvSpPr/>
          <p:nvPr/>
        </p:nvSpPr>
        <p:spPr>
          <a:xfrm>
            <a:off x="4899025" y="5510213"/>
            <a:ext cx="3321050" cy="1068387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i="1" dirty="0">
                <a:solidFill>
                  <a:schemeClr val="tx1"/>
                </a:solidFill>
              </a:rPr>
              <a:t>Outils possibles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Logiciel de modélisation SysML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Logiciel de simulation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Outils métiers</a:t>
            </a:r>
          </a:p>
        </p:txBody>
      </p:sp>
      <p:sp>
        <p:nvSpPr>
          <p:cNvPr id="103" name="Rectangle à coins arrondis 102"/>
          <p:cNvSpPr/>
          <p:nvPr/>
        </p:nvSpPr>
        <p:spPr>
          <a:xfrm>
            <a:off x="733425" y="4006850"/>
            <a:ext cx="7413625" cy="552450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5413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i="1" dirty="0"/>
              <a:t>Choisir une solution</a:t>
            </a:r>
          </a:p>
        </p:txBody>
      </p:sp>
      <p:pic>
        <p:nvPicPr>
          <p:cNvPr id="16414" name="Picture 2" descr="C:\Users\Administrateur\Documents\My Dropbox\07- Lycée\Comm'\Logos\logo-STI2D-150px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67663" y="6199188"/>
            <a:ext cx="11414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1" grpId="0" animBg="1"/>
      <p:bldP spid="82" grpId="0" animBg="1"/>
      <p:bldP spid="83" grpId="0" animBg="1"/>
      <p:bldP spid="102" grpId="0" animBg="1"/>
      <p:bldP spid="10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/>
              <a:t>Le projet en STI2D</a:t>
            </a:r>
          </a:p>
        </p:txBody>
      </p:sp>
      <p:sp>
        <p:nvSpPr>
          <p:cNvPr id="49" name="Arrondir un rectangle avec un coin diagonal 48"/>
          <p:cNvSpPr/>
          <p:nvPr/>
        </p:nvSpPr>
        <p:spPr>
          <a:xfrm>
            <a:off x="574675" y="44450"/>
            <a:ext cx="8513763" cy="43180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Etape 2 : la description fonctionnelle</a:t>
            </a:r>
          </a:p>
        </p:txBody>
      </p:sp>
      <p:sp>
        <p:nvSpPr>
          <p:cNvPr id="32" name="Rectangle à coins arrondis 31"/>
          <p:cNvSpPr/>
          <p:nvPr/>
        </p:nvSpPr>
        <p:spPr>
          <a:xfrm>
            <a:off x="536575" y="1454150"/>
            <a:ext cx="7799388" cy="5319713"/>
          </a:xfrm>
          <a:prstGeom prst="roundRect">
            <a:avLst>
              <a:gd name="adj" fmla="val 2400"/>
            </a:avLst>
          </a:prstGeom>
          <a:solidFill>
            <a:srgbClr val="92D050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36" name="Flèche droite 35"/>
          <p:cNvSpPr/>
          <p:nvPr/>
        </p:nvSpPr>
        <p:spPr>
          <a:xfrm>
            <a:off x="536575" y="622300"/>
            <a:ext cx="8253413" cy="83185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7" name="Rectangle à coins arrondis 36"/>
          <p:cNvSpPr/>
          <p:nvPr/>
        </p:nvSpPr>
        <p:spPr>
          <a:xfrm>
            <a:off x="593725" y="711200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Idée</a:t>
            </a:r>
            <a:endParaRPr lang="fr-FR" b="1" dirty="0"/>
          </a:p>
        </p:txBody>
      </p:sp>
      <p:sp>
        <p:nvSpPr>
          <p:cNvPr id="38" name="Rectangle à coins arrondis 37"/>
          <p:cNvSpPr/>
          <p:nvPr/>
        </p:nvSpPr>
        <p:spPr>
          <a:xfrm>
            <a:off x="2546350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Avant-projet</a:t>
            </a:r>
            <a:endParaRPr lang="fr-FR" b="1" dirty="0"/>
          </a:p>
        </p:txBody>
      </p:sp>
      <p:sp>
        <p:nvSpPr>
          <p:cNvPr id="39" name="Rectangle à coins arrondis 38"/>
          <p:cNvSpPr/>
          <p:nvPr/>
        </p:nvSpPr>
        <p:spPr>
          <a:xfrm>
            <a:off x="3522663" y="714375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Projet détaillé</a:t>
            </a:r>
          </a:p>
        </p:txBody>
      </p:sp>
      <p:sp>
        <p:nvSpPr>
          <p:cNvPr id="41" name="Rectangle à coins arrondis 40"/>
          <p:cNvSpPr/>
          <p:nvPr/>
        </p:nvSpPr>
        <p:spPr>
          <a:xfrm>
            <a:off x="4498975" y="714375"/>
            <a:ext cx="882650" cy="654050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Maquette &amp; prototype</a:t>
            </a:r>
          </a:p>
        </p:txBody>
      </p:sp>
      <p:sp>
        <p:nvSpPr>
          <p:cNvPr id="43" name="Rectangle à coins arrondis 42"/>
          <p:cNvSpPr/>
          <p:nvPr/>
        </p:nvSpPr>
        <p:spPr>
          <a:xfrm>
            <a:off x="5459413" y="715963"/>
            <a:ext cx="884237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Tests &amp; validation</a:t>
            </a:r>
          </a:p>
        </p:txBody>
      </p:sp>
      <p:sp>
        <p:nvSpPr>
          <p:cNvPr id="45" name="Rectangle à coins arrondis 44"/>
          <p:cNvSpPr/>
          <p:nvPr/>
        </p:nvSpPr>
        <p:spPr>
          <a:xfrm>
            <a:off x="1579563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Faisabilité</a:t>
            </a:r>
          </a:p>
        </p:txBody>
      </p:sp>
      <p:sp>
        <p:nvSpPr>
          <p:cNvPr id="82" name="Rectangle à coins arrondis 81"/>
          <p:cNvSpPr/>
          <p:nvPr/>
        </p:nvSpPr>
        <p:spPr>
          <a:xfrm>
            <a:off x="2479675" y="1517650"/>
            <a:ext cx="1022350" cy="4213225"/>
          </a:xfrm>
          <a:prstGeom prst="roundRect">
            <a:avLst>
              <a:gd name="adj" fmla="val 3655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i="1" dirty="0"/>
          </a:p>
        </p:txBody>
      </p:sp>
      <p:sp>
        <p:nvSpPr>
          <p:cNvPr id="83" name="Rectangle à coins arrondis 82"/>
          <p:cNvSpPr/>
          <p:nvPr/>
        </p:nvSpPr>
        <p:spPr>
          <a:xfrm>
            <a:off x="2360613" y="2254250"/>
            <a:ext cx="4532312" cy="3476625"/>
          </a:xfrm>
          <a:prstGeom prst="roundRect">
            <a:avLst>
              <a:gd name="adj" fmla="val 3655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i="1" dirty="0"/>
          </a:p>
        </p:txBody>
      </p:sp>
      <p:sp>
        <p:nvSpPr>
          <p:cNvPr id="47" name="Rectangle 46"/>
          <p:cNvSpPr/>
          <p:nvPr/>
        </p:nvSpPr>
        <p:spPr>
          <a:xfrm>
            <a:off x="558800" y="1600200"/>
            <a:ext cx="19240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Idée, besoin et définition du projet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421438" y="1600200"/>
            <a:ext cx="941387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Restitution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498725" y="1600200"/>
            <a:ext cx="9715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Avant projet, conception préliminaire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427663" y="1600200"/>
            <a:ext cx="974725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Tests &amp; Validation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451350" y="1600200"/>
            <a:ext cx="966788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Maquettage ou prototypage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484563" y="1600200"/>
            <a:ext cx="957262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Conception détaillée</a:t>
            </a:r>
          </a:p>
        </p:txBody>
      </p:sp>
      <p:grpSp>
        <p:nvGrpSpPr>
          <p:cNvPr id="17428" name="Groupe 61"/>
          <p:cNvGrpSpPr>
            <a:grpSpLocks/>
          </p:cNvGrpSpPr>
          <p:nvPr/>
        </p:nvGrpSpPr>
        <p:grpSpPr bwMode="auto">
          <a:xfrm>
            <a:off x="4244975" y="1704975"/>
            <a:ext cx="398463" cy="377825"/>
            <a:chOff x="1047361" y="2607930"/>
            <a:chExt cx="223501" cy="212762"/>
          </a:xfrm>
        </p:grpSpPr>
        <p:sp>
          <p:nvSpPr>
            <p:cNvPr id="63" name="Flèche en arc 62"/>
            <p:cNvSpPr/>
            <p:nvPr/>
          </p:nvSpPr>
          <p:spPr>
            <a:xfrm rot="7222611">
              <a:off x="1069672" y="2619502"/>
              <a:ext cx="201140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65" name="Flèche en arc 64"/>
            <p:cNvSpPr/>
            <p:nvPr/>
          </p:nvSpPr>
          <p:spPr>
            <a:xfrm rot="18244965">
              <a:off x="1047411" y="2607880"/>
              <a:ext cx="201141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87" name="Pentagone 86"/>
          <p:cNvSpPr/>
          <p:nvPr/>
        </p:nvSpPr>
        <p:spPr>
          <a:xfrm>
            <a:off x="2525713" y="4414838"/>
            <a:ext cx="2136775" cy="1103312"/>
          </a:xfrm>
          <a:prstGeom prst="homePlate">
            <a:avLst>
              <a:gd name="adj" fmla="val 24711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180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Accord du professeur pour retenir un principe de solution viable</a:t>
            </a:r>
          </a:p>
        </p:txBody>
      </p:sp>
      <p:sp>
        <p:nvSpPr>
          <p:cNvPr id="70" name="Ellipse 69"/>
          <p:cNvSpPr/>
          <p:nvPr/>
        </p:nvSpPr>
        <p:spPr>
          <a:xfrm>
            <a:off x="7500950" y="720299"/>
            <a:ext cx="646552" cy="6465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/>
              <a:t>70h</a:t>
            </a:r>
            <a:endParaRPr lang="fr-FR" sz="1000" dirty="0"/>
          </a:p>
        </p:txBody>
      </p:sp>
      <p:sp>
        <p:nvSpPr>
          <p:cNvPr id="85" name="Pentagone 84"/>
          <p:cNvSpPr/>
          <p:nvPr/>
        </p:nvSpPr>
        <p:spPr>
          <a:xfrm rot="5400000">
            <a:off x="3068656" y="3017460"/>
            <a:ext cx="908915" cy="1969343"/>
          </a:xfrm>
          <a:prstGeom prst="homePlate">
            <a:avLst>
              <a:gd name="adj" fmla="val 24711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Comparaison des solutions envisagées</a:t>
            </a:r>
          </a:p>
        </p:txBody>
      </p:sp>
      <p:sp>
        <p:nvSpPr>
          <p:cNvPr id="5" name="Pentagone 4"/>
          <p:cNvSpPr/>
          <p:nvPr/>
        </p:nvSpPr>
        <p:spPr>
          <a:xfrm rot="5400000">
            <a:off x="3076159" y="2179047"/>
            <a:ext cx="908915" cy="1969343"/>
          </a:xfrm>
          <a:prstGeom prst="homePlate">
            <a:avLst>
              <a:gd name="adj" fmla="val 24711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0" bIns="0" anchor="ctr"/>
          <a:lstStyle/>
          <a:p>
            <a:pPr marL="8572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Bilan des solutions envisagées</a:t>
            </a:r>
          </a:p>
        </p:txBody>
      </p:sp>
      <p:sp>
        <p:nvSpPr>
          <p:cNvPr id="84" name="Rectangle à coins arrondis 83"/>
          <p:cNvSpPr/>
          <p:nvPr/>
        </p:nvSpPr>
        <p:spPr>
          <a:xfrm>
            <a:off x="2992438" y="2200275"/>
            <a:ext cx="955675" cy="642938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i="1" dirty="0">
                <a:solidFill>
                  <a:srgbClr val="FF0000"/>
                </a:solidFill>
              </a:rPr>
              <a:t>Description fonctionnelle</a:t>
            </a:r>
          </a:p>
        </p:txBody>
      </p:sp>
      <p:sp>
        <p:nvSpPr>
          <p:cNvPr id="81" name="Ellipse 80"/>
          <p:cNvSpPr/>
          <p:nvPr/>
        </p:nvSpPr>
        <p:spPr>
          <a:xfrm>
            <a:off x="3268197" y="1946846"/>
            <a:ext cx="404837" cy="40483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2</a:t>
            </a:r>
          </a:p>
        </p:txBody>
      </p:sp>
      <p:sp>
        <p:nvSpPr>
          <p:cNvPr id="88" name="Rectangle à coins arrondis 87"/>
          <p:cNvSpPr/>
          <p:nvPr/>
        </p:nvSpPr>
        <p:spPr>
          <a:xfrm>
            <a:off x="5418138" y="2443163"/>
            <a:ext cx="2616200" cy="2436812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i="1" dirty="0">
                <a:solidFill>
                  <a:schemeClr val="tx1"/>
                </a:solidFill>
              </a:rPr>
              <a:t>Production</a:t>
            </a:r>
            <a:r>
              <a:rPr lang="fr-FR" sz="1600" b="1" i="1" dirty="0">
                <a:solidFill>
                  <a:schemeClr val="tx1"/>
                </a:solidFill>
              </a:rPr>
              <a:t/>
            </a:r>
            <a:br>
              <a:rPr lang="fr-FR" sz="1600" b="1" i="1" dirty="0">
                <a:solidFill>
                  <a:schemeClr val="tx1"/>
                </a:solidFill>
              </a:rPr>
            </a:br>
            <a:endParaRPr lang="fr-FR" sz="1600" b="1" i="1" dirty="0">
              <a:solidFill>
                <a:schemeClr val="tx1"/>
              </a:solidFill>
            </a:endParaRP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Dossier de conception préliminaire ou d’avant-projet</a:t>
            </a: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Descriptions fonctionnelle et comportementales simplifiées</a:t>
            </a:r>
          </a:p>
        </p:txBody>
      </p:sp>
      <p:pic>
        <p:nvPicPr>
          <p:cNvPr id="17440" name="Picture 3" descr="C:\Users\Administrateur\Documents\My Dropbox\09-STI2D\Projet en STI2D\Illustrations\feu-ver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05313" y="4343400"/>
            <a:ext cx="296862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41" name="Picture 2" descr="C:\Users\Administrateur\Documents\My Dropbox\07- Lycée\Comm'\Logos\logo-STI2D-150px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67663" y="6199188"/>
            <a:ext cx="11414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42" name="Picture 2" descr="C:\Users\Administrateur\Documents\My Dropbox\09-STI2D\Projet en STI2D\Illustrations\punais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4950" y="2317750"/>
            <a:ext cx="271463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43" name="Picture 2" descr="C:\Users\Administrateur\Documents\My Dropbox\09-STI2D\Projet en STI2D\Illustrations\punais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61000" y="2317750"/>
            <a:ext cx="271463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/>
              <a:t>Le projet en STI2D</a:t>
            </a:r>
          </a:p>
        </p:txBody>
      </p:sp>
      <p:sp>
        <p:nvSpPr>
          <p:cNvPr id="49" name="Arrondir un rectangle avec un coin diagonal 48"/>
          <p:cNvSpPr/>
          <p:nvPr/>
        </p:nvSpPr>
        <p:spPr>
          <a:xfrm>
            <a:off x="574675" y="44450"/>
            <a:ext cx="8513763" cy="43180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Conception détaillée</a:t>
            </a:r>
          </a:p>
        </p:txBody>
      </p:sp>
      <p:sp>
        <p:nvSpPr>
          <p:cNvPr id="50" name="Rectangle à coins arrondis 49"/>
          <p:cNvSpPr/>
          <p:nvPr/>
        </p:nvSpPr>
        <p:spPr>
          <a:xfrm>
            <a:off x="536575" y="1454150"/>
            <a:ext cx="7799388" cy="5319713"/>
          </a:xfrm>
          <a:prstGeom prst="roundRect">
            <a:avLst>
              <a:gd name="adj" fmla="val 2400"/>
            </a:avLst>
          </a:prstGeom>
          <a:solidFill>
            <a:srgbClr val="92D050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51" name="Rectangle à coins arrondis 50"/>
          <p:cNvSpPr/>
          <p:nvPr/>
        </p:nvSpPr>
        <p:spPr>
          <a:xfrm>
            <a:off x="3452813" y="1517650"/>
            <a:ext cx="1022350" cy="5140325"/>
          </a:xfrm>
          <a:prstGeom prst="roundRect">
            <a:avLst>
              <a:gd name="adj" fmla="val 3655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i="1" dirty="0"/>
          </a:p>
        </p:txBody>
      </p:sp>
      <p:sp>
        <p:nvSpPr>
          <p:cNvPr id="59" name="Rectangle à coins arrondis 58"/>
          <p:cNvSpPr/>
          <p:nvPr/>
        </p:nvSpPr>
        <p:spPr>
          <a:xfrm>
            <a:off x="593725" y="2254250"/>
            <a:ext cx="7691438" cy="4403725"/>
          </a:xfrm>
          <a:prstGeom prst="roundRect">
            <a:avLst>
              <a:gd name="adj" fmla="val 3655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i="1" dirty="0"/>
          </a:p>
        </p:txBody>
      </p:sp>
      <p:sp>
        <p:nvSpPr>
          <p:cNvPr id="60" name="Rectangle à coins arrondis 59"/>
          <p:cNvSpPr/>
          <p:nvPr/>
        </p:nvSpPr>
        <p:spPr>
          <a:xfrm>
            <a:off x="674688" y="2460625"/>
            <a:ext cx="7545387" cy="2884488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rgbClr val="C00000"/>
                </a:solidFill>
              </a:rPr>
              <a:t>Conception, modélisation et simulation de la solution retenue</a:t>
            </a:r>
          </a:p>
        </p:txBody>
      </p:sp>
      <p:sp>
        <p:nvSpPr>
          <p:cNvPr id="61" name="Rectangle à coins arrondis 60"/>
          <p:cNvSpPr/>
          <p:nvPr/>
        </p:nvSpPr>
        <p:spPr>
          <a:xfrm>
            <a:off x="733425" y="2817813"/>
            <a:ext cx="7413625" cy="804862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544513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i="1" dirty="0"/>
              <a:t>Choisir des sous ensembles, constituants et composants</a:t>
            </a:r>
          </a:p>
        </p:txBody>
      </p:sp>
      <p:sp>
        <p:nvSpPr>
          <p:cNvPr id="62" name="Rectangle à coins arrondis 61"/>
          <p:cNvSpPr/>
          <p:nvPr/>
        </p:nvSpPr>
        <p:spPr>
          <a:xfrm>
            <a:off x="733425" y="3721100"/>
            <a:ext cx="7413625" cy="552450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544513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i="1" dirty="0"/>
              <a:t>Définir une structure matérielle et/ou logicielle</a:t>
            </a:r>
          </a:p>
        </p:txBody>
      </p:sp>
      <p:sp>
        <p:nvSpPr>
          <p:cNvPr id="63" name="Rectangle à coins arrondis 62"/>
          <p:cNvSpPr/>
          <p:nvPr/>
        </p:nvSpPr>
        <p:spPr>
          <a:xfrm>
            <a:off x="674688" y="5510213"/>
            <a:ext cx="4156075" cy="1068387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i="1" dirty="0">
                <a:solidFill>
                  <a:schemeClr val="tx1"/>
                </a:solidFill>
              </a:rPr>
              <a:t>Activités possibles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Définition d’une structure et de ses éléments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Simulations fonctionnelles, structurelles et comportementales</a:t>
            </a:r>
          </a:p>
        </p:txBody>
      </p:sp>
      <p:sp>
        <p:nvSpPr>
          <p:cNvPr id="65" name="Flèche droite 64"/>
          <p:cNvSpPr/>
          <p:nvPr/>
        </p:nvSpPr>
        <p:spPr>
          <a:xfrm>
            <a:off x="536575" y="622300"/>
            <a:ext cx="8253413" cy="83185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6" name="Rectangle à coins arrondis 65"/>
          <p:cNvSpPr/>
          <p:nvPr/>
        </p:nvSpPr>
        <p:spPr>
          <a:xfrm>
            <a:off x="593725" y="711200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Idée</a:t>
            </a:r>
            <a:endParaRPr lang="fr-FR" b="1" dirty="0"/>
          </a:p>
        </p:txBody>
      </p:sp>
      <p:sp>
        <p:nvSpPr>
          <p:cNvPr id="67" name="Rectangle à coins arrondis 66"/>
          <p:cNvSpPr/>
          <p:nvPr/>
        </p:nvSpPr>
        <p:spPr>
          <a:xfrm>
            <a:off x="2546350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Avant-projet</a:t>
            </a:r>
            <a:endParaRPr lang="fr-FR" b="1" dirty="0"/>
          </a:p>
        </p:txBody>
      </p:sp>
      <p:sp>
        <p:nvSpPr>
          <p:cNvPr id="68" name="Rectangle à coins arrondis 67"/>
          <p:cNvSpPr/>
          <p:nvPr/>
        </p:nvSpPr>
        <p:spPr>
          <a:xfrm>
            <a:off x="3522663" y="714375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Projet détaillé</a:t>
            </a:r>
          </a:p>
        </p:txBody>
      </p:sp>
      <p:sp>
        <p:nvSpPr>
          <p:cNvPr id="70" name="Rectangle à coins arrondis 69"/>
          <p:cNvSpPr/>
          <p:nvPr/>
        </p:nvSpPr>
        <p:spPr>
          <a:xfrm>
            <a:off x="4498975" y="714375"/>
            <a:ext cx="882650" cy="654050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Maquette &amp; prototype</a:t>
            </a:r>
          </a:p>
        </p:txBody>
      </p:sp>
      <p:sp>
        <p:nvSpPr>
          <p:cNvPr id="77" name="Rectangle à coins arrondis 76"/>
          <p:cNvSpPr/>
          <p:nvPr/>
        </p:nvSpPr>
        <p:spPr>
          <a:xfrm>
            <a:off x="5459413" y="715963"/>
            <a:ext cx="884237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Tests &amp; validation</a:t>
            </a:r>
          </a:p>
        </p:txBody>
      </p:sp>
      <p:sp>
        <p:nvSpPr>
          <p:cNvPr id="78" name="Rectangle à coins arrondis 77"/>
          <p:cNvSpPr/>
          <p:nvPr/>
        </p:nvSpPr>
        <p:spPr>
          <a:xfrm>
            <a:off x="1579563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Faisabilité</a:t>
            </a:r>
          </a:p>
        </p:txBody>
      </p:sp>
      <p:sp>
        <p:nvSpPr>
          <p:cNvPr id="79" name="Rectangle 78"/>
          <p:cNvSpPr/>
          <p:nvPr/>
        </p:nvSpPr>
        <p:spPr>
          <a:xfrm>
            <a:off x="558800" y="1600200"/>
            <a:ext cx="19240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Idée, besoin et définition du projet</a:t>
            </a:r>
          </a:p>
        </p:txBody>
      </p:sp>
      <p:sp>
        <p:nvSpPr>
          <p:cNvPr id="80" name="Rectangle 79"/>
          <p:cNvSpPr/>
          <p:nvPr/>
        </p:nvSpPr>
        <p:spPr>
          <a:xfrm>
            <a:off x="6421438" y="1600200"/>
            <a:ext cx="941387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Restitution</a:t>
            </a:r>
          </a:p>
        </p:txBody>
      </p:sp>
      <p:sp>
        <p:nvSpPr>
          <p:cNvPr id="81" name="Rectangle 80"/>
          <p:cNvSpPr/>
          <p:nvPr/>
        </p:nvSpPr>
        <p:spPr>
          <a:xfrm>
            <a:off x="2498725" y="1600200"/>
            <a:ext cx="9715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Avant projet, conception préliminaire</a:t>
            </a:r>
          </a:p>
        </p:txBody>
      </p:sp>
      <p:sp>
        <p:nvSpPr>
          <p:cNvPr id="82" name="Rectangle 81"/>
          <p:cNvSpPr/>
          <p:nvPr/>
        </p:nvSpPr>
        <p:spPr>
          <a:xfrm>
            <a:off x="5427663" y="1600200"/>
            <a:ext cx="974725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Tests &amp; Validation</a:t>
            </a:r>
          </a:p>
        </p:txBody>
      </p:sp>
      <p:sp>
        <p:nvSpPr>
          <p:cNvPr id="83" name="Rectangle 82"/>
          <p:cNvSpPr/>
          <p:nvPr/>
        </p:nvSpPr>
        <p:spPr>
          <a:xfrm>
            <a:off x="4451350" y="1600200"/>
            <a:ext cx="966788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Maquettage ou prototypage</a:t>
            </a:r>
          </a:p>
        </p:txBody>
      </p:sp>
      <p:sp>
        <p:nvSpPr>
          <p:cNvPr id="84" name="Rectangle 83"/>
          <p:cNvSpPr/>
          <p:nvPr/>
        </p:nvSpPr>
        <p:spPr>
          <a:xfrm>
            <a:off x="3484563" y="1600200"/>
            <a:ext cx="957262" cy="762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Conception détaillée</a:t>
            </a:r>
          </a:p>
        </p:txBody>
      </p:sp>
      <p:grpSp>
        <p:nvGrpSpPr>
          <p:cNvPr id="18456" name="Groupe 84"/>
          <p:cNvGrpSpPr>
            <a:grpSpLocks/>
          </p:cNvGrpSpPr>
          <p:nvPr/>
        </p:nvGrpSpPr>
        <p:grpSpPr bwMode="auto">
          <a:xfrm>
            <a:off x="4244975" y="1704975"/>
            <a:ext cx="398463" cy="377825"/>
            <a:chOff x="1047361" y="2607930"/>
            <a:chExt cx="223501" cy="212762"/>
          </a:xfrm>
        </p:grpSpPr>
        <p:sp>
          <p:nvSpPr>
            <p:cNvPr id="86" name="Flèche en arc 85"/>
            <p:cNvSpPr/>
            <p:nvPr/>
          </p:nvSpPr>
          <p:spPr>
            <a:xfrm rot="7222611">
              <a:off x="1069672" y="2619502"/>
              <a:ext cx="201140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87" name="Flèche en arc 86"/>
            <p:cNvSpPr/>
            <p:nvPr/>
          </p:nvSpPr>
          <p:spPr>
            <a:xfrm rot="18244965">
              <a:off x="1047411" y="2607880"/>
              <a:ext cx="201141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88" name="Ellipse 87"/>
          <p:cNvSpPr/>
          <p:nvPr/>
        </p:nvSpPr>
        <p:spPr>
          <a:xfrm>
            <a:off x="7500950" y="720299"/>
            <a:ext cx="646552" cy="6465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/>
              <a:t>70h</a:t>
            </a:r>
            <a:endParaRPr lang="fr-FR" sz="1000" dirty="0"/>
          </a:p>
        </p:txBody>
      </p:sp>
      <p:sp>
        <p:nvSpPr>
          <p:cNvPr id="89" name="Rectangle à coins arrondis 88"/>
          <p:cNvSpPr/>
          <p:nvPr/>
        </p:nvSpPr>
        <p:spPr>
          <a:xfrm>
            <a:off x="4899025" y="5510213"/>
            <a:ext cx="3321050" cy="1068387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i="1" dirty="0">
                <a:solidFill>
                  <a:schemeClr val="tx1"/>
                </a:solidFill>
              </a:rPr>
              <a:t>Outils possibles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Logiciel de modélisation SysML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Logiciels de conception métiers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Logiciel de simulation</a:t>
            </a:r>
          </a:p>
        </p:txBody>
      </p:sp>
      <p:sp>
        <p:nvSpPr>
          <p:cNvPr id="29" name="Rectangle à coins arrondis 28"/>
          <p:cNvSpPr/>
          <p:nvPr/>
        </p:nvSpPr>
        <p:spPr>
          <a:xfrm>
            <a:off x="768350" y="4370388"/>
            <a:ext cx="7413625" cy="793750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544513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i="1" dirty="0"/>
              <a:t>Simuler le comportement de la structure matérielle et/ou logicielle</a:t>
            </a:r>
          </a:p>
        </p:txBody>
      </p:sp>
      <p:pic>
        <p:nvPicPr>
          <p:cNvPr id="18462" name="Picture 2" descr="C:\Users\Administrateur\Documents\My Dropbox\07- Lycée\Comm'\Logos\logo-STI2D-150px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67663" y="6199188"/>
            <a:ext cx="11414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/>
              <a:t>Le projet en STI2D</a:t>
            </a:r>
          </a:p>
        </p:txBody>
      </p:sp>
      <p:sp>
        <p:nvSpPr>
          <p:cNvPr id="49" name="Arrondir un rectangle avec un coin diagonal 48"/>
          <p:cNvSpPr/>
          <p:nvPr/>
        </p:nvSpPr>
        <p:spPr>
          <a:xfrm>
            <a:off x="574675" y="44450"/>
            <a:ext cx="8513763" cy="43180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Étape 3 : dossier de conception</a:t>
            </a:r>
          </a:p>
        </p:txBody>
      </p:sp>
      <p:sp>
        <p:nvSpPr>
          <p:cNvPr id="50" name="Rectangle à coins arrondis 49"/>
          <p:cNvSpPr/>
          <p:nvPr/>
        </p:nvSpPr>
        <p:spPr>
          <a:xfrm>
            <a:off x="619125" y="1466850"/>
            <a:ext cx="7799388" cy="5321300"/>
          </a:xfrm>
          <a:prstGeom prst="roundRect">
            <a:avLst>
              <a:gd name="adj" fmla="val 2400"/>
            </a:avLst>
          </a:prstGeom>
          <a:solidFill>
            <a:srgbClr val="92D050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51" name="Rectangle à coins arrondis 50"/>
          <p:cNvSpPr/>
          <p:nvPr/>
        </p:nvSpPr>
        <p:spPr>
          <a:xfrm>
            <a:off x="3452813" y="1517650"/>
            <a:ext cx="1022350" cy="4267200"/>
          </a:xfrm>
          <a:prstGeom prst="roundRect">
            <a:avLst>
              <a:gd name="adj" fmla="val 3655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i="1" dirty="0"/>
          </a:p>
        </p:txBody>
      </p:sp>
      <p:sp>
        <p:nvSpPr>
          <p:cNvPr id="59" name="Rectangle à coins arrondis 58"/>
          <p:cNvSpPr/>
          <p:nvPr/>
        </p:nvSpPr>
        <p:spPr>
          <a:xfrm>
            <a:off x="3327400" y="2254250"/>
            <a:ext cx="3657600" cy="3530600"/>
          </a:xfrm>
          <a:prstGeom prst="roundRect">
            <a:avLst>
              <a:gd name="adj" fmla="val 3655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i="1" dirty="0"/>
          </a:p>
        </p:txBody>
      </p:sp>
      <p:sp>
        <p:nvSpPr>
          <p:cNvPr id="65" name="Flèche droite 64"/>
          <p:cNvSpPr/>
          <p:nvPr/>
        </p:nvSpPr>
        <p:spPr>
          <a:xfrm>
            <a:off x="536575" y="622300"/>
            <a:ext cx="8253413" cy="83185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6" name="Rectangle à coins arrondis 65"/>
          <p:cNvSpPr/>
          <p:nvPr/>
        </p:nvSpPr>
        <p:spPr>
          <a:xfrm>
            <a:off x="593725" y="711200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Idée</a:t>
            </a:r>
            <a:endParaRPr lang="fr-FR" b="1" dirty="0"/>
          </a:p>
        </p:txBody>
      </p:sp>
      <p:sp>
        <p:nvSpPr>
          <p:cNvPr id="67" name="Rectangle à coins arrondis 66"/>
          <p:cNvSpPr/>
          <p:nvPr/>
        </p:nvSpPr>
        <p:spPr>
          <a:xfrm>
            <a:off x="2546350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Avant-projet</a:t>
            </a:r>
            <a:endParaRPr lang="fr-FR" b="1" dirty="0"/>
          </a:p>
        </p:txBody>
      </p:sp>
      <p:sp>
        <p:nvSpPr>
          <p:cNvPr id="68" name="Rectangle à coins arrondis 67"/>
          <p:cNvSpPr/>
          <p:nvPr/>
        </p:nvSpPr>
        <p:spPr>
          <a:xfrm>
            <a:off x="3522663" y="714375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Projet détaillé</a:t>
            </a:r>
          </a:p>
        </p:txBody>
      </p:sp>
      <p:sp>
        <p:nvSpPr>
          <p:cNvPr id="70" name="Rectangle à coins arrondis 69"/>
          <p:cNvSpPr/>
          <p:nvPr/>
        </p:nvSpPr>
        <p:spPr>
          <a:xfrm>
            <a:off x="4498975" y="714375"/>
            <a:ext cx="882650" cy="654050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Maquette &amp; prototype</a:t>
            </a:r>
          </a:p>
        </p:txBody>
      </p:sp>
      <p:sp>
        <p:nvSpPr>
          <p:cNvPr id="77" name="Rectangle à coins arrondis 76"/>
          <p:cNvSpPr/>
          <p:nvPr/>
        </p:nvSpPr>
        <p:spPr>
          <a:xfrm>
            <a:off x="5459413" y="715963"/>
            <a:ext cx="884237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Tests &amp; validation</a:t>
            </a:r>
          </a:p>
        </p:txBody>
      </p:sp>
      <p:sp>
        <p:nvSpPr>
          <p:cNvPr id="78" name="Rectangle à coins arrondis 77"/>
          <p:cNvSpPr/>
          <p:nvPr/>
        </p:nvSpPr>
        <p:spPr>
          <a:xfrm>
            <a:off x="1579563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Faisabilité</a:t>
            </a:r>
          </a:p>
        </p:txBody>
      </p:sp>
      <p:sp>
        <p:nvSpPr>
          <p:cNvPr id="79" name="Rectangle 78"/>
          <p:cNvSpPr/>
          <p:nvPr/>
        </p:nvSpPr>
        <p:spPr>
          <a:xfrm>
            <a:off x="558800" y="1600200"/>
            <a:ext cx="19240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Idée, besoin et définition du projet</a:t>
            </a:r>
          </a:p>
        </p:txBody>
      </p:sp>
      <p:sp>
        <p:nvSpPr>
          <p:cNvPr id="80" name="Rectangle 79"/>
          <p:cNvSpPr/>
          <p:nvPr/>
        </p:nvSpPr>
        <p:spPr>
          <a:xfrm>
            <a:off x="6421438" y="1600200"/>
            <a:ext cx="941387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Restitution</a:t>
            </a:r>
          </a:p>
        </p:txBody>
      </p:sp>
      <p:sp>
        <p:nvSpPr>
          <p:cNvPr id="81" name="Rectangle 80"/>
          <p:cNvSpPr/>
          <p:nvPr/>
        </p:nvSpPr>
        <p:spPr>
          <a:xfrm>
            <a:off x="2498725" y="1600200"/>
            <a:ext cx="9715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Avant projet, conception préliminaire</a:t>
            </a:r>
          </a:p>
        </p:txBody>
      </p:sp>
      <p:sp>
        <p:nvSpPr>
          <p:cNvPr id="82" name="Rectangle 81"/>
          <p:cNvSpPr/>
          <p:nvPr/>
        </p:nvSpPr>
        <p:spPr>
          <a:xfrm>
            <a:off x="5427663" y="1600200"/>
            <a:ext cx="974725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Tests &amp; Validation</a:t>
            </a:r>
          </a:p>
        </p:txBody>
      </p:sp>
      <p:sp>
        <p:nvSpPr>
          <p:cNvPr id="83" name="Rectangle 82"/>
          <p:cNvSpPr/>
          <p:nvPr/>
        </p:nvSpPr>
        <p:spPr>
          <a:xfrm>
            <a:off x="4451350" y="1600200"/>
            <a:ext cx="966788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Maquettage ou prototypage</a:t>
            </a:r>
          </a:p>
        </p:txBody>
      </p:sp>
      <p:sp>
        <p:nvSpPr>
          <p:cNvPr id="84" name="Rectangle 83"/>
          <p:cNvSpPr/>
          <p:nvPr/>
        </p:nvSpPr>
        <p:spPr>
          <a:xfrm>
            <a:off x="3484563" y="1600200"/>
            <a:ext cx="957262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Conception détaillée</a:t>
            </a:r>
          </a:p>
        </p:txBody>
      </p:sp>
      <p:grpSp>
        <p:nvGrpSpPr>
          <p:cNvPr id="19476" name="Groupe 84"/>
          <p:cNvGrpSpPr>
            <a:grpSpLocks/>
          </p:cNvGrpSpPr>
          <p:nvPr/>
        </p:nvGrpSpPr>
        <p:grpSpPr bwMode="auto">
          <a:xfrm>
            <a:off x="4244975" y="1704975"/>
            <a:ext cx="398463" cy="377825"/>
            <a:chOff x="1047361" y="2607930"/>
            <a:chExt cx="223501" cy="212762"/>
          </a:xfrm>
        </p:grpSpPr>
        <p:sp>
          <p:nvSpPr>
            <p:cNvPr id="86" name="Flèche en arc 85"/>
            <p:cNvSpPr/>
            <p:nvPr/>
          </p:nvSpPr>
          <p:spPr>
            <a:xfrm rot="7222611">
              <a:off x="1069672" y="2619502"/>
              <a:ext cx="201140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87" name="Flèche en arc 86"/>
            <p:cNvSpPr/>
            <p:nvPr/>
          </p:nvSpPr>
          <p:spPr>
            <a:xfrm rot="18244965">
              <a:off x="1047411" y="2607880"/>
              <a:ext cx="201141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88" name="Ellipse 87"/>
          <p:cNvSpPr/>
          <p:nvPr/>
        </p:nvSpPr>
        <p:spPr>
          <a:xfrm>
            <a:off x="7500950" y="720299"/>
            <a:ext cx="646552" cy="6465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/>
              <a:t>70h</a:t>
            </a:r>
            <a:endParaRPr lang="fr-FR" sz="1000" dirty="0"/>
          </a:p>
        </p:txBody>
      </p:sp>
      <p:sp>
        <p:nvSpPr>
          <p:cNvPr id="31" name="Pentagone 30"/>
          <p:cNvSpPr/>
          <p:nvPr/>
        </p:nvSpPr>
        <p:spPr>
          <a:xfrm>
            <a:off x="3484563" y="4414838"/>
            <a:ext cx="2136775" cy="1103312"/>
          </a:xfrm>
          <a:prstGeom prst="homePlate">
            <a:avLst>
              <a:gd name="adj" fmla="val 24711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180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Accord du professeur pour la phase de prototypage ou de maquettage</a:t>
            </a:r>
          </a:p>
        </p:txBody>
      </p:sp>
      <p:sp>
        <p:nvSpPr>
          <p:cNvPr id="32" name="Pentagone 31"/>
          <p:cNvSpPr/>
          <p:nvPr/>
        </p:nvSpPr>
        <p:spPr>
          <a:xfrm rot="5400000">
            <a:off x="4026399" y="3017460"/>
            <a:ext cx="908915" cy="1969343"/>
          </a:xfrm>
          <a:prstGeom prst="homePlate">
            <a:avLst>
              <a:gd name="adj" fmla="val 24711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Simulations justifiant les choix</a:t>
            </a:r>
          </a:p>
        </p:txBody>
      </p:sp>
      <p:sp>
        <p:nvSpPr>
          <p:cNvPr id="33" name="Pentagone 32"/>
          <p:cNvSpPr/>
          <p:nvPr/>
        </p:nvSpPr>
        <p:spPr>
          <a:xfrm rot="5400000">
            <a:off x="4033902" y="2179047"/>
            <a:ext cx="908915" cy="1969343"/>
          </a:xfrm>
          <a:prstGeom prst="homePlate">
            <a:avLst>
              <a:gd name="adj" fmla="val 24711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0" bIns="0" anchor="ctr"/>
          <a:lstStyle/>
          <a:p>
            <a:pPr marL="8572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Définition de la structure et des constituants</a:t>
            </a:r>
          </a:p>
        </p:txBody>
      </p:sp>
      <p:sp>
        <p:nvSpPr>
          <p:cNvPr id="34" name="Rectangle à coins arrondis 33"/>
          <p:cNvSpPr/>
          <p:nvPr/>
        </p:nvSpPr>
        <p:spPr>
          <a:xfrm>
            <a:off x="5784850" y="2443163"/>
            <a:ext cx="2249488" cy="2436812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marL="180975" indent="-18097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i="1" dirty="0">
                <a:solidFill>
                  <a:schemeClr val="tx1"/>
                </a:solidFill>
              </a:rPr>
              <a:t>Production</a:t>
            </a:r>
            <a:r>
              <a:rPr lang="fr-FR" sz="1600" b="1" i="1" dirty="0">
                <a:solidFill>
                  <a:schemeClr val="tx1"/>
                </a:solidFill>
              </a:rPr>
              <a:t/>
            </a:r>
            <a:br>
              <a:rPr lang="fr-FR" sz="1600" b="1" i="1" dirty="0">
                <a:solidFill>
                  <a:schemeClr val="tx1"/>
                </a:solidFill>
              </a:rPr>
            </a:br>
            <a:endParaRPr lang="fr-FR" sz="1600" b="1" i="1" dirty="0">
              <a:solidFill>
                <a:schemeClr val="tx1"/>
              </a:solidFill>
            </a:endParaRP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Dossier de conception détaillée</a:t>
            </a: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Nomenclature des composants</a:t>
            </a: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Coûts prévisionnels</a:t>
            </a: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Programmes associés</a:t>
            </a:r>
          </a:p>
        </p:txBody>
      </p:sp>
      <p:pic>
        <p:nvPicPr>
          <p:cNvPr id="35" name="Picture 3" descr="C:\Users\Administrateur\Documents\My Dropbox\09-STI2D\Projet en STI2D\Illustrations\feu-ver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4343400"/>
            <a:ext cx="295275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ctangle à coins arrondis 29"/>
          <p:cNvSpPr/>
          <p:nvPr/>
        </p:nvSpPr>
        <p:spPr>
          <a:xfrm>
            <a:off x="3979863" y="2200275"/>
            <a:ext cx="955675" cy="642938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i="1" dirty="0">
                <a:solidFill>
                  <a:srgbClr val="FF0000"/>
                </a:solidFill>
              </a:rPr>
              <a:t>Dossier de conception détaillée</a:t>
            </a:r>
          </a:p>
        </p:txBody>
      </p:sp>
      <p:sp>
        <p:nvSpPr>
          <p:cNvPr id="29" name="Ellipse 28"/>
          <p:cNvSpPr/>
          <p:nvPr/>
        </p:nvSpPr>
        <p:spPr>
          <a:xfrm>
            <a:off x="4222144" y="1946846"/>
            <a:ext cx="404837" cy="40483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3</a:t>
            </a:r>
          </a:p>
        </p:txBody>
      </p:sp>
      <p:pic>
        <p:nvPicPr>
          <p:cNvPr id="19489" name="Picture 2" descr="C:\Users\Administrateur\Documents\My Dropbox\07- Lycée\Comm'\Logos\logo-STI2D-150px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67663" y="6199188"/>
            <a:ext cx="11414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2" descr="C:\Users\Administrateur\Documents\My Dropbox\09-STI2D\Projet en STI2D\Illustrations\punais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5588" y="2284413"/>
            <a:ext cx="271462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2" descr="C:\Users\Administrateur\Documents\My Dropbox\09-STI2D\Projet en STI2D\Illustrations\punais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97563" y="2284413"/>
            <a:ext cx="273050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/>
              <a:t>Le projet en STI2D</a:t>
            </a:r>
          </a:p>
        </p:txBody>
      </p:sp>
      <p:sp>
        <p:nvSpPr>
          <p:cNvPr id="49" name="Arrondir un rectangle avec un coin diagonal 48"/>
          <p:cNvSpPr/>
          <p:nvPr/>
        </p:nvSpPr>
        <p:spPr>
          <a:xfrm>
            <a:off x="574675" y="44450"/>
            <a:ext cx="8513763" cy="43180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Maquettage et prototypage</a:t>
            </a:r>
          </a:p>
        </p:txBody>
      </p:sp>
      <p:sp>
        <p:nvSpPr>
          <p:cNvPr id="50" name="Rectangle à coins arrondis 49"/>
          <p:cNvSpPr/>
          <p:nvPr/>
        </p:nvSpPr>
        <p:spPr>
          <a:xfrm>
            <a:off x="536575" y="1454150"/>
            <a:ext cx="7799388" cy="5319713"/>
          </a:xfrm>
          <a:prstGeom prst="roundRect">
            <a:avLst>
              <a:gd name="adj" fmla="val 2400"/>
            </a:avLst>
          </a:prstGeom>
          <a:solidFill>
            <a:srgbClr val="92D050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51" name="Rectangle à coins arrondis 50"/>
          <p:cNvSpPr/>
          <p:nvPr/>
        </p:nvSpPr>
        <p:spPr>
          <a:xfrm>
            <a:off x="4429125" y="1517650"/>
            <a:ext cx="1022350" cy="5140325"/>
          </a:xfrm>
          <a:prstGeom prst="roundRect">
            <a:avLst>
              <a:gd name="adj" fmla="val 3655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i="1" dirty="0"/>
          </a:p>
        </p:txBody>
      </p:sp>
      <p:sp>
        <p:nvSpPr>
          <p:cNvPr id="59" name="Rectangle à coins arrondis 58"/>
          <p:cNvSpPr/>
          <p:nvPr/>
        </p:nvSpPr>
        <p:spPr>
          <a:xfrm>
            <a:off x="593725" y="2254250"/>
            <a:ext cx="7691438" cy="4403725"/>
          </a:xfrm>
          <a:prstGeom prst="roundRect">
            <a:avLst>
              <a:gd name="adj" fmla="val 3655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i="1" dirty="0"/>
          </a:p>
        </p:txBody>
      </p:sp>
      <p:sp>
        <p:nvSpPr>
          <p:cNvPr id="60" name="Rectangle à coins arrondis 59"/>
          <p:cNvSpPr/>
          <p:nvPr/>
        </p:nvSpPr>
        <p:spPr>
          <a:xfrm>
            <a:off x="674688" y="2460625"/>
            <a:ext cx="7545387" cy="2884488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rgbClr val="C00000"/>
                </a:solidFill>
              </a:rPr>
              <a:t>Réalisation du prototype ou de la maquette</a:t>
            </a:r>
          </a:p>
        </p:txBody>
      </p:sp>
      <p:sp>
        <p:nvSpPr>
          <p:cNvPr id="61" name="Rectangle à coins arrondis 60"/>
          <p:cNvSpPr/>
          <p:nvPr/>
        </p:nvSpPr>
        <p:spPr>
          <a:xfrm>
            <a:off x="733425" y="2817813"/>
            <a:ext cx="7413625" cy="552450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544513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i="1" dirty="0"/>
              <a:t>Préparer la réalisation</a:t>
            </a:r>
          </a:p>
        </p:txBody>
      </p:sp>
      <p:sp>
        <p:nvSpPr>
          <p:cNvPr id="62" name="Rectangle à coins arrondis 61"/>
          <p:cNvSpPr/>
          <p:nvPr/>
        </p:nvSpPr>
        <p:spPr>
          <a:xfrm>
            <a:off x="733425" y="3411538"/>
            <a:ext cx="7413625" cy="552450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544513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i="1" dirty="0"/>
              <a:t>Réaliser, prototyper, maquetter</a:t>
            </a:r>
          </a:p>
        </p:txBody>
      </p:sp>
      <p:sp>
        <p:nvSpPr>
          <p:cNvPr id="63" name="Rectangle à coins arrondis 62"/>
          <p:cNvSpPr/>
          <p:nvPr/>
        </p:nvSpPr>
        <p:spPr>
          <a:xfrm>
            <a:off x="674688" y="5510213"/>
            <a:ext cx="4156075" cy="1068387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i="1" dirty="0">
                <a:solidFill>
                  <a:schemeClr val="tx1"/>
                </a:solidFill>
              </a:rPr>
              <a:t>Activités possibles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Simulations de réalisations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Réalisation: prototypage, maquette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Contrôle, mesures</a:t>
            </a:r>
          </a:p>
        </p:txBody>
      </p:sp>
      <p:sp>
        <p:nvSpPr>
          <p:cNvPr id="65" name="Flèche droite 64"/>
          <p:cNvSpPr/>
          <p:nvPr/>
        </p:nvSpPr>
        <p:spPr>
          <a:xfrm>
            <a:off x="536575" y="622300"/>
            <a:ext cx="8253413" cy="83185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6" name="Rectangle à coins arrondis 65"/>
          <p:cNvSpPr/>
          <p:nvPr/>
        </p:nvSpPr>
        <p:spPr>
          <a:xfrm>
            <a:off x="593725" y="711200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Idée</a:t>
            </a:r>
            <a:endParaRPr lang="fr-FR" b="1" dirty="0"/>
          </a:p>
        </p:txBody>
      </p:sp>
      <p:sp>
        <p:nvSpPr>
          <p:cNvPr id="67" name="Rectangle à coins arrondis 66"/>
          <p:cNvSpPr/>
          <p:nvPr/>
        </p:nvSpPr>
        <p:spPr>
          <a:xfrm>
            <a:off x="2546350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Avant-projet</a:t>
            </a:r>
            <a:endParaRPr lang="fr-FR" b="1" dirty="0"/>
          </a:p>
        </p:txBody>
      </p:sp>
      <p:sp>
        <p:nvSpPr>
          <p:cNvPr id="68" name="Rectangle à coins arrondis 67"/>
          <p:cNvSpPr/>
          <p:nvPr/>
        </p:nvSpPr>
        <p:spPr>
          <a:xfrm>
            <a:off x="3522663" y="714375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Projet détaillé</a:t>
            </a:r>
          </a:p>
        </p:txBody>
      </p:sp>
      <p:sp>
        <p:nvSpPr>
          <p:cNvPr id="70" name="Rectangle à coins arrondis 69"/>
          <p:cNvSpPr/>
          <p:nvPr/>
        </p:nvSpPr>
        <p:spPr>
          <a:xfrm>
            <a:off x="4498975" y="714375"/>
            <a:ext cx="882650" cy="654050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Maquette &amp; prototype</a:t>
            </a:r>
          </a:p>
        </p:txBody>
      </p:sp>
      <p:sp>
        <p:nvSpPr>
          <p:cNvPr id="77" name="Rectangle à coins arrondis 76"/>
          <p:cNvSpPr/>
          <p:nvPr/>
        </p:nvSpPr>
        <p:spPr>
          <a:xfrm>
            <a:off x="5459413" y="715963"/>
            <a:ext cx="884237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Tests &amp; validation</a:t>
            </a:r>
          </a:p>
        </p:txBody>
      </p:sp>
      <p:sp>
        <p:nvSpPr>
          <p:cNvPr id="78" name="Rectangle à coins arrondis 77"/>
          <p:cNvSpPr/>
          <p:nvPr/>
        </p:nvSpPr>
        <p:spPr>
          <a:xfrm>
            <a:off x="1579563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Faisabilité</a:t>
            </a:r>
          </a:p>
        </p:txBody>
      </p:sp>
      <p:sp>
        <p:nvSpPr>
          <p:cNvPr id="79" name="Rectangle 78"/>
          <p:cNvSpPr/>
          <p:nvPr/>
        </p:nvSpPr>
        <p:spPr>
          <a:xfrm>
            <a:off x="558800" y="1600200"/>
            <a:ext cx="19240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Idée, besoin et définition du projet</a:t>
            </a:r>
          </a:p>
        </p:txBody>
      </p:sp>
      <p:sp>
        <p:nvSpPr>
          <p:cNvPr id="80" name="Rectangle 79"/>
          <p:cNvSpPr/>
          <p:nvPr/>
        </p:nvSpPr>
        <p:spPr>
          <a:xfrm>
            <a:off x="6421438" y="1600200"/>
            <a:ext cx="941387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Restitution</a:t>
            </a:r>
          </a:p>
        </p:txBody>
      </p:sp>
      <p:sp>
        <p:nvSpPr>
          <p:cNvPr id="81" name="Rectangle 80"/>
          <p:cNvSpPr/>
          <p:nvPr/>
        </p:nvSpPr>
        <p:spPr>
          <a:xfrm>
            <a:off x="2498725" y="1600200"/>
            <a:ext cx="9715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Avant projet, conception préliminaire</a:t>
            </a:r>
          </a:p>
        </p:txBody>
      </p:sp>
      <p:sp>
        <p:nvSpPr>
          <p:cNvPr id="82" name="Rectangle 81"/>
          <p:cNvSpPr/>
          <p:nvPr/>
        </p:nvSpPr>
        <p:spPr>
          <a:xfrm>
            <a:off x="5427663" y="1600200"/>
            <a:ext cx="974725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Tests &amp; Validation</a:t>
            </a:r>
          </a:p>
        </p:txBody>
      </p:sp>
      <p:sp>
        <p:nvSpPr>
          <p:cNvPr id="83" name="Rectangle 82"/>
          <p:cNvSpPr/>
          <p:nvPr/>
        </p:nvSpPr>
        <p:spPr>
          <a:xfrm>
            <a:off x="4451350" y="1600200"/>
            <a:ext cx="966788" cy="762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Maquettage ou prototypage</a:t>
            </a:r>
          </a:p>
        </p:txBody>
      </p:sp>
      <p:sp>
        <p:nvSpPr>
          <p:cNvPr id="84" name="Rectangle 83"/>
          <p:cNvSpPr/>
          <p:nvPr/>
        </p:nvSpPr>
        <p:spPr>
          <a:xfrm>
            <a:off x="3484563" y="1600200"/>
            <a:ext cx="957262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Conception détaillée</a:t>
            </a:r>
          </a:p>
        </p:txBody>
      </p:sp>
      <p:grpSp>
        <p:nvGrpSpPr>
          <p:cNvPr id="20504" name="Groupe 84"/>
          <p:cNvGrpSpPr>
            <a:grpSpLocks/>
          </p:cNvGrpSpPr>
          <p:nvPr/>
        </p:nvGrpSpPr>
        <p:grpSpPr bwMode="auto">
          <a:xfrm>
            <a:off x="4244975" y="1704975"/>
            <a:ext cx="398463" cy="377825"/>
            <a:chOff x="1047361" y="2607930"/>
            <a:chExt cx="223501" cy="212762"/>
          </a:xfrm>
        </p:grpSpPr>
        <p:sp>
          <p:nvSpPr>
            <p:cNvPr id="86" name="Flèche en arc 85"/>
            <p:cNvSpPr/>
            <p:nvPr/>
          </p:nvSpPr>
          <p:spPr>
            <a:xfrm rot="7222611">
              <a:off x="1069672" y="2619502"/>
              <a:ext cx="201140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87" name="Flèche en arc 86"/>
            <p:cNvSpPr/>
            <p:nvPr/>
          </p:nvSpPr>
          <p:spPr>
            <a:xfrm rot="18244965">
              <a:off x="1047411" y="2607880"/>
              <a:ext cx="201141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88" name="Ellipse 87"/>
          <p:cNvSpPr/>
          <p:nvPr/>
        </p:nvSpPr>
        <p:spPr>
          <a:xfrm>
            <a:off x="7500950" y="720299"/>
            <a:ext cx="646552" cy="6465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/>
              <a:t>70h</a:t>
            </a:r>
            <a:endParaRPr lang="fr-FR" sz="1000" dirty="0"/>
          </a:p>
        </p:txBody>
      </p:sp>
      <p:sp>
        <p:nvSpPr>
          <p:cNvPr id="89" name="Rectangle à coins arrondis 88"/>
          <p:cNvSpPr/>
          <p:nvPr/>
        </p:nvSpPr>
        <p:spPr>
          <a:xfrm>
            <a:off x="4899025" y="5510213"/>
            <a:ext cx="3321050" cy="1068387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i="1" dirty="0">
                <a:solidFill>
                  <a:schemeClr val="tx1"/>
                </a:solidFill>
              </a:rPr>
              <a:t>Outils possibles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Outils de mesure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Logiciel de simulation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Outils de prototypage</a:t>
            </a:r>
          </a:p>
        </p:txBody>
      </p:sp>
      <p:sp>
        <p:nvSpPr>
          <p:cNvPr id="29" name="Rectangle à coins arrondis 28"/>
          <p:cNvSpPr/>
          <p:nvPr/>
        </p:nvSpPr>
        <p:spPr>
          <a:xfrm>
            <a:off x="733425" y="4016375"/>
            <a:ext cx="7413625" cy="857250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544513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i="1" dirty="0"/>
              <a:t>Contrôler, valider une pièce, un agencement, un programme par une intégration dans le système</a:t>
            </a:r>
          </a:p>
        </p:txBody>
      </p:sp>
      <p:pic>
        <p:nvPicPr>
          <p:cNvPr id="20510" name="Picture 2" descr="C:\Users\Administrateur\Documents\My Dropbox\07- Lycée\Comm'\Logos\logo-STI2D-150px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67663" y="6199188"/>
            <a:ext cx="11414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2" grpId="0" animBg="1"/>
      <p:bldP spid="63" grpId="0" animBg="1"/>
      <p:bldP spid="89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/>
              <a:t>Le projet en STI2D</a:t>
            </a:r>
          </a:p>
        </p:txBody>
      </p:sp>
      <p:sp>
        <p:nvSpPr>
          <p:cNvPr id="31" name="Arrondir un rectangle avec un coin diagonal 30"/>
          <p:cNvSpPr/>
          <p:nvPr/>
        </p:nvSpPr>
        <p:spPr>
          <a:xfrm>
            <a:off x="574129" y="44604"/>
            <a:ext cx="8513724" cy="431506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Les 3 démarches retenues</a:t>
            </a:r>
            <a:endParaRPr lang="fr-F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3" name="Diagramme 2"/>
          <p:cNvGraphicFramePr/>
          <p:nvPr/>
        </p:nvGraphicFramePr>
        <p:xfrm>
          <a:off x="500034" y="749121"/>
          <a:ext cx="6257226" cy="54269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Rectangle à coins arrondis 24"/>
          <p:cNvSpPr/>
          <p:nvPr/>
        </p:nvSpPr>
        <p:spPr>
          <a:xfrm>
            <a:off x="4451350" y="2565400"/>
            <a:ext cx="4186238" cy="776288"/>
          </a:xfrm>
          <a:prstGeom prst="roundRect">
            <a:avLst>
              <a:gd name="adj" fmla="val 8406"/>
            </a:avLst>
          </a:prstGeom>
          <a:solidFill>
            <a:srgbClr val="99FF66">
              <a:alpha val="8862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i="1" dirty="0">
                <a:solidFill>
                  <a:schemeClr val="tx1"/>
                </a:solidFill>
              </a:rPr>
              <a:t>Démarche individuelle ou en groupe, utile pour </a:t>
            </a:r>
            <a:r>
              <a:rPr lang="fr-FR" b="1" i="1" dirty="0">
                <a:solidFill>
                  <a:srgbClr val="0070C0"/>
                </a:solidFill>
              </a:rPr>
              <a:t>apprendre et conforter un concept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4652963" y="1285875"/>
            <a:ext cx="4435475" cy="900113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  <a:alpha val="8862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i="1" dirty="0">
                <a:solidFill>
                  <a:schemeClr val="tx1"/>
                </a:solidFill>
              </a:rPr>
              <a:t>Collectif, utile pour réaliser concrètement, </a:t>
            </a:r>
            <a:r>
              <a:rPr lang="fr-FR" b="1" i="1" dirty="0">
                <a:solidFill>
                  <a:srgbClr val="0070C0"/>
                </a:solidFill>
              </a:rPr>
              <a:t>apprendre</a:t>
            </a:r>
            <a:r>
              <a:rPr lang="fr-FR" b="1" i="1" dirty="0">
                <a:solidFill>
                  <a:schemeClr val="tx1"/>
                </a:solidFill>
              </a:rPr>
              <a:t>, </a:t>
            </a:r>
            <a:r>
              <a:rPr lang="fr-FR" b="1" i="1" dirty="0">
                <a:solidFill>
                  <a:srgbClr val="0070C0"/>
                </a:solidFill>
              </a:rPr>
              <a:t>synthétiser des savoirs </a:t>
            </a:r>
            <a:r>
              <a:rPr lang="fr-FR" b="1" i="1" dirty="0">
                <a:solidFill>
                  <a:schemeClr val="tx1"/>
                </a:solidFill>
              </a:rPr>
              <a:t>et </a:t>
            </a:r>
            <a:r>
              <a:rPr lang="fr-FR" b="1" i="1" dirty="0">
                <a:solidFill>
                  <a:srgbClr val="0070C0"/>
                </a:solidFill>
              </a:rPr>
              <a:t>donner du sens aux apprentissages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4075113" y="3751263"/>
            <a:ext cx="4186237" cy="660400"/>
          </a:xfrm>
          <a:prstGeom prst="roundRect">
            <a:avLst>
              <a:gd name="adj" fmla="val 8406"/>
            </a:avLst>
          </a:prstGeom>
          <a:solidFill>
            <a:srgbClr val="FFC000">
              <a:alpha val="8862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i="1" dirty="0">
                <a:solidFill>
                  <a:schemeClr val="tx1"/>
                </a:solidFill>
              </a:rPr>
              <a:t>Collective, utile pour découvrir et </a:t>
            </a:r>
            <a:r>
              <a:rPr lang="fr-FR" b="1" i="1" dirty="0">
                <a:solidFill>
                  <a:srgbClr val="0070C0"/>
                </a:solidFill>
              </a:rPr>
              <a:t>s’approprier un concept</a:t>
            </a:r>
          </a:p>
        </p:txBody>
      </p:sp>
      <p:pic>
        <p:nvPicPr>
          <p:cNvPr id="3080" name="Picture 2" descr="C:\Users\Administrateur\Documents\My Dropbox\07- Lycée\Comm'\Logos\logo-STI2D-150px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967663" y="6199188"/>
            <a:ext cx="11414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25" grpId="0" animBg="1"/>
      <p:bldP spid="26" grpId="0" animBg="1"/>
      <p:bldP spid="2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/>
              <a:t>Le projet en STI2D</a:t>
            </a:r>
          </a:p>
        </p:txBody>
      </p:sp>
      <p:sp>
        <p:nvSpPr>
          <p:cNvPr id="49" name="Arrondir un rectangle avec un coin diagonal 48"/>
          <p:cNvSpPr/>
          <p:nvPr/>
        </p:nvSpPr>
        <p:spPr>
          <a:xfrm>
            <a:off x="574675" y="44450"/>
            <a:ext cx="8513763" cy="43180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Étape 4 : Sous-ensemble fonctionnel</a:t>
            </a:r>
          </a:p>
        </p:txBody>
      </p:sp>
      <p:sp>
        <p:nvSpPr>
          <p:cNvPr id="34" name="Rectangle à coins arrondis 33"/>
          <p:cNvSpPr/>
          <p:nvPr/>
        </p:nvSpPr>
        <p:spPr>
          <a:xfrm>
            <a:off x="536575" y="1454150"/>
            <a:ext cx="7799388" cy="5319713"/>
          </a:xfrm>
          <a:prstGeom prst="roundRect">
            <a:avLst>
              <a:gd name="adj" fmla="val 2400"/>
            </a:avLst>
          </a:prstGeom>
          <a:solidFill>
            <a:srgbClr val="92D050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37" name="Rectangle à coins arrondis 36"/>
          <p:cNvSpPr/>
          <p:nvPr/>
        </p:nvSpPr>
        <p:spPr>
          <a:xfrm>
            <a:off x="4429125" y="1517650"/>
            <a:ext cx="1022350" cy="4267200"/>
          </a:xfrm>
          <a:prstGeom prst="roundRect">
            <a:avLst>
              <a:gd name="adj" fmla="val 3655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i="1" dirty="0"/>
          </a:p>
        </p:txBody>
      </p:sp>
      <p:sp>
        <p:nvSpPr>
          <p:cNvPr id="47" name="Flèche droite 46"/>
          <p:cNvSpPr/>
          <p:nvPr/>
        </p:nvSpPr>
        <p:spPr>
          <a:xfrm>
            <a:off x="536575" y="622300"/>
            <a:ext cx="8253413" cy="83185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93725" y="711200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Idée</a:t>
            </a:r>
            <a:endParaRPr lang="fr-FR" b="1" dirty="0"/>
          </a:p>
        </p:txBody>
      </p:sp>
      <p:sp>
        <p:nvSpPr>
          <p:cNvPr id="51" name="Rectangle à coins arrondis 50"/>
          <p:cNvSpPr/>
          <p:nvPr/>
        </p:nvSpPr>
        <p:spPr>
          <a:xfrm>
            <a:off x="2546350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Avant-projet</a:t>
            </a:r>
            <a:endParaRPr lang="fr-FR" b="1" dirty="0"/>
          </a:p>
        </p:txBody>
      </p:sp>
      <p:sp>
        <p:nvSpPr>
          <p:cNvPr id="52" name="Rectangle à coins arrondis 51"/>
          <p:cNvSpPr/>
          <p:nvPr/>
        </p:nvSpPr>
        <p:spPr>
          <a:xfrm>
            <a:off x="3522663" y="714375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Projet détaillé</a:t>
            </a:r>
          </a:p>
        </p:txBody>
      </p:sp>
      <p:sp>
        <p:nvSpPr>
          <p:cNvPr id="54" name="Rectangle à coins arrondis 53"/>
          <p:cNvSpPr/>
          <p:nvPr/>
        </p:nvSpPr>
        <p:spPr>
          <a:xfrm>
            <a:off x="4498975" y="714375"/>
            <a:ext cx="882650" cy="654050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Maquette &amp; prototype</a:t>
            </a:r>
          </a:p>
        </p:txBody>
      </p:sp>
      <p:sp>
        <p:nvSpPr>
          <p:cNvPr id="58" name="Rectangle à coins arrondis 57"/>
          <p:cNvSpPr/>
          <p:nvPr/>
        </p:nvSpPr>
        <p:spPr>
          <a:xfrm>
            <a:off x="5459413" y="715963"/>
            <a:ext cx="884237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Tests &amp; validation</a:t>
            </a:r>
          </a:p>
        </p:txBody>
      </p:sp>
      <p:sp>
        <p:nvSpPr>
          <p:cNvPr id="61" name="Rectangle à coins arrondis 60"/>
          <p:cNvSpPr/>
          <p:nvPr/>
        </p:nvSpPr>
        <p:spPr>
          <a:xfrm>
            <a:off x="1579563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Faisabilité</a:t>
            </a:r>
          </a:p>
        </p:txBody>
      </p:sp>
      <p:sp>
        <p:nvSpPr>
          <p:cNvPr id="62" name="Rectangle 61"/>
          <p:cNvSpPr/>
          <p:nvPr/>
        </p:nvSpPr>
        <p:spPr>
          <a:xfrm>
            <a:off x="558800" y="1600200"/>
            <a:ext cx="19240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Idée, besoin et définition du projet</a:t>
            </a:r>
          </a:p>
        </p:txBody>
      </p:sp>
      <p:sp>
        <p:nvSpPr>
          <p:cNvPr id="63" name="Rectangle 62"/>
          <p:cNvSpPr/>
          <p:nvPr/>
        </p:nvSpPr>
        <p:spPr>
          <a:xfrm>
            <a:off x="6421438" y="1600200"/>
            <a:ext cx="941387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Restitution</a:t>
            </a:r>
          </a:p>
        </p:txBody>
      </p:sp>
      <p:sp>
        <p:nvSpPr>
          <p:cNvPr id="65" name="Rectangle 64"/>
          <p:cNvSpPr/>
          <p:nvPr/>
        </p:nvSpPr>
        <p:spPr>
          <a:xfrm>
            <a:off x="2498725" y="1600200"/>
            <a:ext cx="9715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Avant projet, conception préliminaire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427663" y="1600200"/>
            <a:ext cx="974725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Tests &amp; Validation</a:t>
            </a:r>
          </a:p>
        </p:txBody>
      </p:sp>
      <p:sp>
        <p:nvSpPr>
          <p:cNvPr id="77" name="Rectangle 76"/>
          <p:cNvSpPr/>
          <p:nvPr/>
        </p:nvSpPr>
        <p:spPr>
          <a:xfrm>
            <a:off x="4451350" y="1600200"/>
            <a:ext cx="966788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Maquettage ou prototypage</a:t>
            </a:r>
          </a:p>
        </p:txBody>
      </p:sp>
      <p:sp>
        <p:nvSpPr>
          <p:cNvPr id="78" name="Rectangle 77"/>
          <p:cNvSpPr/>
          <p:nvPr/>
        </p:nvSpPr>
        <p:spPr>
          <a:xfrm>
            <a:off x="3484563" y="1600200"/>
            <a:ext cx="957262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Conception détaillée</a:t>
            </a:r>
          </a:p>
        </p:txBody>
      </p:sp>
      <p:grpSp>
        <p:nvGrpSpPr>
          <p:cNvPr id="21523" name="Groupe 78"/>
          <p:cNvGrpSpPr>
            <a:grpSpLocks/>
          </p:cNvGrpSpPr>
          <p:nvPr/>
        </p:nvGrpSpPr>
        <p:grpSpPr bwMode="auto">
          <a:xfrm>
            <a:off x="4244975" y="1704975"/>
            <a:ext cx="398463" cy="377825"/>
            <a:chOff x="1047361" y="2607930"/>
            <a:chExt cx="223501" cy="212762"/>
          </a:xfrm>
        </p:grpSpPr>
        <p:sp>
          <p:nvSpPr>
            <p:cNvPr id="80" name="Flèche en arc 79"/>
            <p:cNvSpPr/>
            <p:nvPr/>
          </p:nvSpPr>
          <p:spPr>
            <a:xfrm rot="7222611">
              <a:off x="1069672" y="2619502"/>
              <a:ext cx="201140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81" name="Flèche en arc 80"/>
            <p:cNvSpPr/>
            <p:nvPr/>
          </p:nvSpPr>
          <p:spPr>
            <a:xfrm rot="18244965">
              <a:off x="1047411" y="2607880"/>
              <a:ext cx="201141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82" name="Ellipse 81"/>
          <p:cNvSpPr/>
          <p:nvPr/>
        </p:nvSpPr>
        <p:spPr>
          <a:xfrm>
            <a:off x="7500950" y="720299"/>
            <a:ext cx="646552" cy="6465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/>
              <a:t>70h</a:t>
            </a:r>
            <a:endParaRPr lang="fr-FR" sz="1000" dirty="0"/>
          </a:p>
        </p:txBody>
      </p:sp>
      <p:sp>
        <p:nvSpPr>
          <p:cNvPr id="93" name="Rectangle à coins arrondis 92"/>
          <p:cNvSpPr/>
          <p:nvPr/>
        </p:nvSpPr>
        <p:spPr>
          <a:xfrm>
            <a:off x="4327525" y="2254250"/>
            <a:ext cx="3603625" cy="3530600"/>
          </a:xfrm>
          <a:prstGeom prst="roundRect">
            <a:avLst>
              <a:gd name="adj" fmla="val 3655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i="1" dirty="0"/>
          </a:p>
        </p:txBody>
      </p:sp>
      <p:sp>
        <p:nvSpPr>
          <p:cNvPr id="31" name="Pentagone 30"/>
          <p:cNvSpPr/>
          <p:nvPr/>
        </p:nvSpPr>
        <p:spPr>
          <a:xfrm rot="10800000">
            <a:off x="4108450" y="4403725"/>
            <a:ext cx="2135188" cy="1104900"/>
          </a:xfrm>
          <a:prstGeom prst="homePlate">
            <a:avLst>
              <a:gd name="adj" fmla="val 24711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180975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94" name="Pentagone 93"/>
          <p:cNvSpPr/>
          <p:nvPr/>
        </p:nvSpPr>
        <p:spPr>
          <a:xfrm>
            <a:off x="4402138" y="4414838"/>
            <a:ext cx="2136775" cy="1103312"/>
          </a:xfrm>
          <a:prstGeom prst="homePlate">
            <a:avLst>
              <a:gd name="adj" fmla="val 24711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180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Analyses du résultat, accord du professeur pour l’intégration dans le système ou le retour en conception détaillée</a:t>
            </a:r>
          </a:p>
        </p:txBody>
      </p:sp>
      <p:sp>
        <p:nvSpPr>
          <p:cNvPr id="95" name="Pentagone 94"/>
          <p:cNvSpPr/>
          <p:nvPr/>
        </p:nvSpPr>
        <p:spPr>
          <a:xfrm rot="5400000">
            <a:off x="4944718" y="3017460"/>
            <a:ext cx="908915" cy="1969343"/>
          </a:xfrm>
          <a:prstGeom prst="homePlate">
            <a:avLst>
              <a:gd name="adj" fmla="val 24711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Réalisation du prototype, de la maquette, d’une simulation</a:t>
            </a:r>
          </a:p>
        </p:txBody>
      </p:sp>
      <p:sp>
        <p:nvSpPr>
          <p:cNvPr id="96" name="Pentagone 95"/>
          <p:cNvSpPr/>
          <p:nvPr/>
        </p:nvSpPr>
        <p:spPr>
          <a:xfrm rot="5400000">
            <a:off x="4952221" y="2179047"/>
            <a:ext cx="908915" cy="1969343"/>
          </a:xfrm>
          <a:prstGeom prst="homePlate">
            <a:avLst>
              <a:gd name="adj" fmla="val 24711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0" bIns="0" anchor="ctr"/>
          <a:lstStyle/>
          <a:p>
            <a:pPr marL="8572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Préparation de la réalisation, simulations</a:t>
            </a:r>
          </a:p>
        </p:txBody>
      </p:sp>
      <p:sp>
        <p:nvSpPr>
          <p:cNvPr id="97" name="Rectangle à coins arrondis 96"/>
          <p:cNvSpPr/>
          <p:nvPr/>
        </p:nvSpPr>
        <p:spPr>
          <a:xfrm>
            <a:off x="6699250" y="2420938"/>
            <a:ext cx="2249488" cy="2438400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marL="180975" indent="-18097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i="1" dirty="0">
                <a:solidFill>
                  <a:schemeClr val="tx1"/>
                </a:solidFill>
              </a:rPr>
              <a:t>Production</a:t>
            </a:r>
            <a:r>
              <a:rPr lang="fr-FR" sz="1600" b="1" i="1" dirty="0">
                <a:solidFill>
                  <a:schemeClr val="tx1"/>
                </a:solidFill>
              </a:rPr>
              <a:t/>
            </a:r>
            <a:br>
              <a:rPr lang="fr-FR" sz="1600" b="1" i="1" dirty="0">
                <a:solidFill>
                  <a:schemeClr val="tx1"/>
                </a:solidFill>
              </a:rPr>
            </a:br>
            <a:endParaRPr lang="fr-FR" sz="1600" b="1" i="1" dirty="0">
              <a:solidFill>
                <a:schemeClr val="tx1"/>
              </a:solidFill>
            </a:endParaRP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Pièce, sous-ensemble fonctionnel réalisé et intégrable dans un ensemble</a:t>
            </a: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sz="1600" i="1" dirty="0"/>
          </a:p>
        </p:txBody>
      </p:sp>
      <p:pic>
        <p:nvPicPr>
          <p:cNvPr id="98" name="Picture 3" descr="C:\Users\Administrateur\Documents\My Dropbox\09-STI2D\Projet en STI2D\Illustrations\feu-ver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1738" y="4343400"/>
            <a:ext cx="296862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" name="Rectangle à coins arrondis 84"/>
          <p:cNvSpPr/>
          <p:nvPr/>
        </p:nvSpPr>
        <p:spPr>
          <a:xfrm>
            <a:off x="4965700" y="2200275"/>
            <a:ext cx="957263" cy="642938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 i="1" dirty="0">
              <a:solidFill>
                <a:srgbClr val="FF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i="1" dirty="0">
                <a:solidFill>
                  <a:srgbClr val="FF0000"/>
                </a:solidFill>
              </a:rPr>
              <a:t>Sous-ensemble fonctionnel</a:t>
            </a:r>
          </a:p>
        </p:txBody>
      </p:sp>
      <p:sp>
        <p:nvSpPr>
          <p:cNvPr id="86" name="Ellipse 85"/>
          <p:cNvSpPr/>
          <p:nvPr/>
        </p:nvSpPr>
        <p:spPr>
          <a:xfrm>
            <a:off x="5226017" y="1946846"/>
            <a:ext cx="404837" cy="40483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4</a:t>
            </a:r>
          </a:p>
        </p:txBody>
      </p:sp>
      <p:pic>
        <p:nvPicPr>
          <p:cNvPr id="21538" name="Picture 2" descr="C:\Users\Administrateur\Documents\My Dropbox\07- Lycée\Comm'\Logos\logo-STI2D-150px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67663" y="6199188"/>
            <a:ext cx="11414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2" descr="C:\Users\Administrateur\Documents\My Dropbox\09-STI2D\Projet en STI2D\Illustrations\punais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89988" y="2284413"/>
            <a:ext cx="271462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2" descr="C:\Users\Administrateur\Documents\My Dropbox\09-STI2D\Projet en STI2D\Illustrations\punais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11963" y="2284413"/>
            <a:ext cx="273050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0" name="Connecteur en angle 39"/>
          <p:cNvCxnSpPr>
            <a:stCxn id="31" idx="3"/>
            <a:endCxn id="78" idx="2"/>
          </p:cNvCxnSpPr>
          <p:nvPr/>
        </p:nvCxnSpPr>
        <p:spPr>
          <a:xfrm rot="10800000">
            <a:off x="3962400" y="2114550"/>
            <a:ext cx="146050" cy="2841625"/>
          </a:xfrm>
          <a:prstGeom prst="bentConnector2">
            <a:avLst/>
          </a:prstGeom>
          <a:ln w="28575">
            <a:solidFill>
              <a:srgbClr val="00B0F0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94" grpId="0" animBg="1"/>
      <p:bldP spid="9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/>
              <a:t>Le projet en STI2D</a:t>
            </a:r>
          </a:p>
        </p:txBody>
      </p:sp>
      <p:sp>
        <p:nvSpPr>
          <p:cNvPr id="49" name="Arrondir un rectangle avec un coin diagonal 48"/>
          <p:cNvSpPr/>
          <p:nvPr/>
        </p:nvSpPr>
        <p:spPr>
          <a:xfrm>
            <a:off x="574675" y="44450"/>
            <a:ext cx="8513763" cy="43180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Validation</a:t>
            </a:r>
          </a:p>
        </p:txBody>
      </p:sp>
      <p:sp>
        <p:nvSpPr>
          <p:cNvPr id="51" name="Arrondir un rectangle avec un coin diagonal 50"/>
          <p:cNvSpPr/>
          <p:nvPr/>
        </p:nvSpPr>
        <p:spPr>
          <a:xfrm>
            <a:off x="574675" y="44450"/>
            <a:ext cx="8513763" cy="43180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Maquettage et prototypage</a:t>
            </a:r>
          </a:p>
        </p:txBody>
      </p:sp>
      <p:sp>
        <p:nvSpPr>
          <p:cNvPr id="52" name="Rectangle à coins arrondis 51"/>
          <p:cNvSpPr/>
          <p:nvPr/>
        </p:nvSpPr>
        <p:spPr>
          <a:xfrm>
            <a:off x="536575" y="1454150"/>
            <a:ext cx="7799388" cy="5319713"/>
          </a:xfrm>
          <a:prstGeom prst="roundRect">
            <a:avLst>
              <a:gd name="adj" fmla="val 2400"/>
            </a:avLst>
          </a:prstGeom>
          <a:solidFill>
            <a:srgbClr val="92D050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53" name="Rectangle à coins arrondis 52"/>
          <p:cNvSpPr/>
          <p:nvPr/>
        </p:nvSpPr>
        <p:spPr>
          <a:xfrm>
            <a:off x="5408613" y="1517650"/>
            <a:ext cx="1022350" cy="5140325"/>
          </a:xfrm>
          <a:prstGeom prst="roundRect">
            <a:avLst>
              <a:gd name="adj" fmla="val 3655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i="1" dirty="0"/>
          </a:p>
        </p:txBody>
      </p:sp>
      <p:sp>
        <p:nvSpPr>
          <p:cNvPr id="61" name="Rectangle à coins arrondis 60"/>
          <p:cNvSpPr/>
          <p:nvPr/>
        </p:nvSpPr>
        <p:spPr>
          <a:xfrm>
            <a:off x="593725" y="2254250"/>
            <a:ext cx="7691438" cy="4403725"/>
          </a:xfrm>
          <a:prstGeom prst="roundRect">
            <a:avLst>
              <a:gd name="adj" fmla="val 3655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i="1" dirty="0"/>
          </a:p>
        </p:txBody>
      </p:sp>
      <p:sp>
        <p:nvSpPr>
          <p:cNvPr id="62" name="Rectangle à coins arrondis 61"/>
          <p:cNvSpPr/>
          <p:nvPr/>
        </p:nvSpPr>
        <p:spPr>
          <a:xfrm>
            <a:off x="674688" y="2460625"/>
            <a:ext cx="7545387" cy="2884488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rgbClr val="C00000"/>
                </a:solidFill>
              </a:rPr>
              <a:t>Protocole d’essai, tests et validation</a:t>
            </a:r>
          </a:p>
        </p:txBody>
      </p:sp>
      <p:sp>
        <p:nvSpPr>
          <p:cNvPr id="63" name="Rectangle à coins arrondis 62"/>
          <p:cNvSpPr/>
          <p:nvPr/>
        </p:nvSpPr>
        <p:spPr>
          <a:xfrm>
            <a:off x="733425" y="2817813"/>
            <a:ext cx="7413625" cy="552450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544513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i="1" dirty="0"/>
              <a:t>Formalisation d’un protocole d’essai</a:t>
            </a:r>
          </a:p>
        </p:txBody>
      </p:sp>
      <p:sp>
        <p:nvSpPr>
          <p:cNvPr id="64" name="Rectangle à coins arrondis 63"/>
          <p:cNvSpPr/>
          <p:nvPr/>
        </p:nvSpPr>
        <p:spPr>
          <a:xfrm>
            <a:off x="733425" y="3411538"/>
            <a:ext cx="7413625" cy="552450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544513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i="1" dirty="0"/>
              <a:t>Essais et mesures des performances</a:t>
            </a:r>
          </a:p>
        </p:txBody>
      </p:sp>
      <p:sp>
        <p:nvSpPr>
          <p:cNvPr id="65" name="Rectangle à coins arrondis 64"/>
          <p:cNvSpPr/>
          <p:nvPr/>
        </p:nvSpPr>
        <p:spPr>
          <a:xfrm>
            <a:off x="674688" y="5510213"/>
            <a:ext cx="4156075" cy="1068387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i="1" dirty="0">
                <a:solidFill>
                  <a:schemeClr val="tx1"/>
                </a:solidFill>
              </a:rPr>
              <a:t>Activités possibles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Tests sur système réel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Simulation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Contrôle, mesures</a:t>
            </a:r>
          </a:p>
        </p:txBody>
      </p:sp>
      <p:sp>
        <p:nvSpPr>
          <p:cNvPr id="66" name="Flèche droite 65"/>
          <p:cNvSpPr/>
          <p:nvPr/>
        </p:nvSpPr>
        <p:spPr>
          <a:xfrm>
            <a:off x="536575" y="622300"/>
            <a:ext cx="8253413" cy="83185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7" name="Rectangle à coins arrondis 66"/>
          <p:cNvSpPr/>
          <p:nvPr/>
        </p:nvSpPr>
        <p:spPr>
          <a:xfrm>
            <a:off x="593725" y="711200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Idée</a:t>
            </a:r>
            <a:endParaRPr lang="fr-FR" b="1" dirty="0"/>
          </a:p>
        </p:txBody>
      </p:sp>
      <p:sp>
        <p:nvSpPr>
          <p:cNvPr id="68" name="Rectangle à coins arrondis 67"/>
          <p:cNvSpPr/>
          <p:nvPr/>
        </p:nvSpPr>
        <p:spPr>
          <a:xfrm>
            <a:off x="2546350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Avant-projet</a:t>
            </a:r>
            <a:endParaRPr lang="fr-FR" b="1" dirty="0"/>
          </a:p>
        </p:txBody>
      </p:sp>
      <p:sp>
        <p:nvSpPr>
          <p:cNvPr id="70" name="Rectangle à coins arrondis 69"/>
          <p:cNvSpPr/>
          <p:nvPr/>
        </p:nvSpPr>
        <p:spPr>
          <a:xfrm>
            <a:off x="3522663" y="714375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Projet détaillé</a:t>
            </a:r>
          </a:p>
        </p:txBody>
      </p:sp>
      <p:sp>
        <p:nvSpPr>
          <p:cNvPr id="77" name="Rectangle à coins arrondis 76"/>
          <p:cNvSpPr/>
          <p:nvPr/>
        </p:nvSpPr>
        <p:spPr>
          <a:xfrm>
            <a:off x="4498975" y="714375"/>
            <a:ext cx="882650" cy="654050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Maquette &amp; prototype</a:t>
            </a:r>
          </a:p>
        </p:txBody>
      </p:sp>
      <p:sp>
        <p:nvSpPr>
          <p:cNvPr id="78" name="Rectangle à coins arrondis 77"/>
          <p:cNvSpPr/>
          <p:nvPr/>
        </p:nvSpPr>
        <p:spPr>
          <a:xfrm>
            <a:off x="5459413" y="715963"/>
            <a:ext cx="884237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Tests &amp; validation</a:t>
            </a:r>
          </a:p>
        </p:txBody>
      </p:sp>
      <p:sp>
        <p:nvSpPr>
          <p:cNvPr id="79" name="Rectangle à coins arrondis 78"/>
          <p:cNvSpPr/>
          <p:nvPr/>
        </p:nvSpPr>
        <p:spPr>
          <a:xfrm>
            <a:off x="1579563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Faisabilité</a:t>
            </a:r>
          </a:p>
        </p:txBody>
      </p:sp>
      <p:sp>
        <p:nvSpPr>
          <p:cNvPr id="80" name="Rectangle 79"/>
          <p:cNvSpPr/>
          <p:nvPr/>
        </p:nvSpPr>
        <p:spPr>
          <a:xfrm>
            <a:off x="558800" y="1600200"/>
            <a:ext cx="19240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Idée, besoin et définition du projet</a:t>
            </a:r>
          </a:p>
        </p:txBody>
      </p:sp>
      <p:sp>
        <p:nvSpPr>
          <p:cNvPr id="81" name="Rectangle 80"/>
          <p:cNvSpPr/>
          <p:nvPr/>
        </p:nvSpPr>
        <p:spPr>
          <a:xfrm>
            <a:off x="6421438" y="1600200"/>
            <a:ext cx="941387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Restitution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498725" y="1600200"/>
            <a:ext cx="9715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Avant projet, conception préliminaire</a:t>
            </a:r>
          </a:p>
        </p:txBody>
      </p:sp>
      <p:sp>
        <p:nvSpPr>
          <p:cNvPr id="83" name="Rectangle 82"/>
          <p:cNvSpPr/>
          <p:nvPr/>
        </p:nvSpPr>
        <p:spPr>
          <a:xfrm>
            <a:off x="5427663" y="1600200"/>
            <a:ext cx="974725" cy="762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Tests &amp; Validation</a:t>
            </a:r>
          </a:p>
        </p:txBody>
      </p:sp>
      <p:sp>
        <p:nvSpPr>
          <p:cNvPr id="84" name="Rectangle 83"/>
          <p:cNvSpPr/>
          <p:nvPr/>
        </p:nvSpPr>
        <p:spPr>
          <a:xfrm>
            <a:off x="4451350" y="1600200"/>
            <a:ext cx="966788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Maquettage ou prototypage</a:t>
            </a:r>
          </a:p>
        </p:txBody>
      </p:sp>
      <p:sp>
        <p:nvSpPr>
          <p:cNvPr id="85" name="Rectangle 84"/>
          <p:cNvSpPr/>
          <p:nvPr/>
        </p:nvSpPr>
        <p:spPr>
          <a:xfrm>
            <a:off x="3484563" y="1600200"/>
            <a:ext cx="957262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Conception détaillée</a:t>
            </a:r>
          </a:p>
        </p:txBody>
      </p:sp>
      <p:grpSp>
        <p:nvGrpSpPr>
          <p:cNvPr id="22553" name="Groupe 85"/>
          <p:cNvGrpSpPr>
            <a:grpSpLocks/>
          </p:cNvGrpSpPr>
          <p:nvPr/>
        </p:nvGrpSpPr>
        <p:grpSpPr bwMode="auto">
          <a:xfrm>
            <a:off x="4244975" y="1704975"/>
            <a:ext cx="398463" cy="377825"/>
            <a:chOff x="1047361" y="2607930"/>
            <a:chExt cx="223501" cy="212762"/>
          </a:xfrm>
        </p:grpSpPr>
        <p:sp>
          <p:nvSpPr>
            <p:cNvPr id="87" name="Flèche en arc 86"/>
            <p:cNvSpPr/>
            <p:nvPr/>
          </p:nvSpPr>
          <p:spPr>
            <a:xfrm rot="7222611">
              <a:off x="1069672" y="2619502"/>
              <a:ext cx="201140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88" name="Flèche en arc 87"/>
            <p:cNvSpPr/>
            <p:nvPr/>
          </p:nvSpPr>
          <p:spPr>
            <a:xfrm rot="18244965">
              <a:off x="1047411" y="2607880"/>
              <a:ext cx="201141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89" name="Ellipse 88"/>
          <p:cNvSpPr/>
          <p:nvPr/>
        </p:nvSpPr>
        <p:spPr>
          <a:xfrm>
            <a:off x="7500950" y="720299"/>
            <a:ext cx="646552" cy="6465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/>
              <a:t>70h</a:t>
            </a:r>
            <a:endParaRPr lang="fr-FR" sz="1000" dirty="0"/>
          </a:p>
        </p:txBody>
      </p:sp>
      <p:sp>
        <p:nvSpPr>
          <p:cNvPr id="90" name="Rectangle à coins arrondis 89"/>
          <p:cNvSpPr/>
          <p:nvPr/>
        </p:nvSpPr>
        <p:spPr>
          <a:xfrm>
            <a:off x="4899025" y="5510213"/>
            <a:ext cx="3321050" cy="1068387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i="1" dirty="0">
                <a:solidFill>
                  <a:schemeClr val="tx1"/>
                </a:solidFill>
              </a:rPr>
              <a:t>Outils possibles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Outils de mesure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Logiciel de simulation</a:t>
            </a:r>
          </a:p>
        </p:txBody>
      </p:sp>
      <p:sp>
        <p:nvSpPr>
          <p:cNvPr id="91" name="Rectangle à coins arrondis 90"/>
          <p:cNvSpPr/>
          <p:nvPr/>
        </p:nvSpPr>
        <p:spPr>
          <a:xfrm>
            <a:off x="733425" y="4016375"/>
            <a:ext cx="7413625" cy="857250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544513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i="1" dirty="0"/>
              <a:t>Analyse des résultats et des écarts</a:t>
            </a:r>
          </a:p>
        </p:txBody>
      </p:sp>
      <p:pic>
        <p:nvPicPr>
          <p:cNvPr id="22559" name="Picture 2" descr="C:\Users\Administrateur\Documents\My Dropbox\07- Lycée\Comm'\Logos\logo-STI2D-150px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67663" y="6199188"/>
            <a:ext cx="11414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 animBg="1"/>
      <p:bldP spid="64" grpId="0" animBg="1"/>
      <p:bldP spid="65" grpId="0" animBg="1"/>
      <p:bldP spid="90" grpId="0" animBg="1"/>
      <p:bldP spid="9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/>
              <a:t>Le projet en STI2D</a:t>
            </a:r>
          </a:p>
        </p:txBody>
      </p:sp>
      <p:sp>
        <p:nvSpPr>
          <p:cNvPr id="49" name="Arrondir un rectangle avec un coin diagonal 48"/>
          <p:cNvSpPr/>
          <p:nvPr/>
        </p:nvSpPr>
        <p:spPr>
          <a:xfrm>
            <a:off x="574675" y="44450"/>
            <a:ext cx="8513763" cy="43180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Ecart de performance</a:t>
            </a:r>
          </a:p>
        </p:txBody>
      </p:sp>
      <p:sp>
        <p:nvSpPr>
          <p:cNvPr id="34" name="Arrondir un rectangle avec un coin diagonal 33"/>
          <p:cNvSpPr/>
          <p:nvPr/>
        </p:nvSpPr>
        <p:spPr>
          <a:xfrm>
            <a:off x="574675" y="44450"/>
            <a:ext cx="8513763" cy="43180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Validation</a:t>
            </a:r>
          </a:p>
        </p:txBody>
      </p:sp>
      <p:sp>
        <p:nvSpPr>
          <p:cNvPr id="37" name="Arrondir un rectangle avec un coin diagonal 36"/>
          <p:cNvSpPr/>
          <p:nvPr/>
        </p:nvSpPr>
        <p:spPr>
          <a:xfrm>
            <a:off x="574675" y="44450"/>
            <a:ext cx="8513763" cy="43180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Maquettage et prototypage</a:t>
            </a:r>
          </a:p>
        </p:txBody>
      </p:sp>
      <p:sp>
        <p:nvSpPr>
          <p:cNvPr id="38" name="Rectangle à coins arrondis 37"/>
          <p:cNvSpPr/>
          <p:nvPr/>
        </p:nvSpPr>
        <p:spPr>
          <a:xfrm>
            <a:off x="574675" y="1368425"/>
            <a:ext cx="7799388" cy="5321300"/>
          </a:xfrm>
          <a:prstGeom prst="roundRect">
            <a:avLst>
              <a:gd name="adj" fmla="val 2400"/>
            </a:avLst>
          </a:prstGeom>
          <a:solidFill>
            <a:srgbClr val="92D050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39" name="Rectangle à coins arrondis 38"/>
          <p:cNvSpPr/>
          <p:nvPr/>
        </p:nvSpPr>
        <p:spPr>
          <a:xfrm>
            <a:off x="5408613" y="1517650"/>
            <a:ext cx="1022350" cy="4267200"/>
          </a:xfrm>
          <a:prstGeom prst="roundRect">
            <a:avLst>
              <a:gd name="adj" fmla="val 3655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i="1" dirty="0"/>
          </a:p>
        </p:txBody>
      </p:sp>
      <p:sp>
        <p:nvSpPr>
          <p:cNvPr id="51" name="Flèche droite 50"/>
          <p:cNvSpPr/>
          <p:nvPr/>
        </p:nvSpPr>
        <p:spPr>
          <a:xfrm>
            <a:off x="536575" y="622300"/>
            <a:ext cx="8253413" cy="83185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2" name="Rectangle à coins arrondis 51"/>
          <p:cNvSpPr/>
          <p:nvPr/>
        </p:nvSpPr>
        <p:spPr>
          <a:xfrm>
            <a:off x="593725" y="711200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Idée</a:t>
            </a:r>
            <a:endParaRPr lang="fr-FR" b="1" dirty="0"/>
          </a:p>
        </p:txBody>
      </p:sp>
      <p:sp>
        <p:nvSpPr>
          <p:cNvPr id="53" name="Rectangle à coins arrondis 52"/>
          <p:cNvSpPr/>
          <p:nvPr/>
        </p:nvSpPr>
        <p:spPr>
          <a:xfrm>
            <a:off x="2546350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Avant-projet</a:t>
            </a:r>
            <a:endParaRPr lang="fr-FR" b="1" dirty="0"/>
          </a:p>
        </p:txBody>
      </p:sp>
      <p:sp>
        <p:nvSpPr>
          <p:cNvPr id="54" name="Rectangle à coins arrondis 53"/>
          <p:cNvSpPr/>
          <p:nvPr/>
        </p:nvSpPr>
        <p:spPr>
          <a:xfrm>
            <a:off x="3522663" y="714375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Projet détaillé</a:t>
            </a:r>
          </a:p>
        </p:txBody>
      </p:sp>
      <p:sp>
        <p:nvSpPr>
          <p:cNvPr id="58" name="Rectangle à coins arrondis 57"/>
          <p:cNvSpPr/>
          <p:nvPr/>
        </p:nvSpPr>
        <p:spPr>
          <a:xfrm>
            <a:off x="4498975" y="714375"/>
            <a:ext cx="882650" cy="654050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Maquette &amp; prototype</a:t>
            </a:r>
          </a:p>
        </p:txBody>
      </p:sp>
      <p:sp>
        <p:nvSpPr>
          <p:cNvPr id="61" name="Rectangle à coins arrondis 60"/>
          <p:cNvSpPr/>
          <p:nvPr/>
        </p:nvSpPr>
        <p:spPr>
          <a:xfrm>
            <a:off x="5459413" y="715963"/>
            <a:ext cx="884237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Tests &amp; validation</a:t>
            </a:r>
          </a:p>
        </p:txBody>
      </p:sp>
      <p:sp>
        <p:nvSpPr>
          <p:cNvPr id="62" name="Rectangle à coins arrondis 61"/>
          <p:cNvSpPr/>
          <p:nvPr/>
        </p:nvSpPr>
        <p:spPr>
          <a:xfrm>
            <a:off x="1579563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Faisabilité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58800" y="1600200"/>
            <a:ext cx="19240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Idée, besoin et définition du projet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421438" y="1600200"/>
            <a:ext cx="941387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Restitution</a:t>
            </a:r>
          </a:p>
        </p:txBody>
      </p:sp>
      <p:sp>
        <p:nvSpPr>
          <p:cNvPr id="70" name="Rectangle 69"/>
          <p:cNvSpPr/>
          <p:nvPr/>
        </p:nvSpPr>
        <p:spPr>
          <a:xfrm>
            <a:off x="2498725" y="1600200"/>
            <a:ext cx="9715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Avant projet, conception préliminaire</a:t>
            </a:r>
          </a:p>
        </p:txBody>
      </p:sp>
      <p:sp>
        <p:nvSpPr>
          <p:cNvPr id="77" name="Rectangle 76"/>
          <p:cNvSpPr/>
          <p:nvPr/>
        </p:nvSpPr>
        <p:spPr>
          <a:xfrm>
            <a:off x="5427663" y="1600200"/>
            <a:ext cx="974725" cy="53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Tests &amp; Validation</a:t>
            </a:r>
          </a:p>
        </p:txBody>
      </p:sp>
      <p:sp>
        <p:nvSpPr>
          <p:cNvPr id="78" name="Rectangle 77"/>
          <p:cNvSpPr/>
          <p:nvPr/>
        </p:nvSpPr>
        <p:spPr>
          <a:xfrm>
            <a:off x="4451350" y="1600200"/>
            <a:ext cx="966788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Maquettage ou prototypage</a:t>
            </a:r>
          </a:p>
        </p:txBody>
      </p:sp>
      <p:sp>
        <p:nvSpPr>
          <p:cNvPr id="79" name="Rectangle 78"/>
          <p:cNvSpPr/>
          <p:nvPr/>
        </p:nvSpPr>
        <p:spPr>
          <a:xfrm>
            <a:off x="3484563" y="1600200"/>
            <a:ext cx="957262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Conception détaillée</a:t>
            </a:r>
          </a:p>
        </p:txBody>
      </p:sp>
      <p:grpSp>
        <p:nvGrpSpPr>
          <p:cNvPr id="23573" name="Groupe 79"/>
          <p:cNvGrpSpPr>
            <a:grpSpLocks/>
          </p:cNvGrpSpPr>
          <p:nvPr/>
        </p:nvGrpSpPr>
        <p:grpSpPr bwMode="auto">
          <a:xfrm>
            <a:off x="4244975" y="1704975"/>
            <a:ext cx="398463" cy="377825"/>
            <a:chOff x="1047361" y="2607930"/>
            <a:chExt cx="223501" cy="212762"/>
          </a:xfrm>
        </p:grpSpPr>
        <p:sp>
          <p:nvSpPr>
            <p:cNvPr id="81" name="Flèche en arc 80"/>
            <p:cNvSpPr/>
            <p:nvPr/>
          </p:nvSpPr>
          <p:spPr>
            <a:xfrm rot="7222611">
              <a:off x="1069672" y="2619502"/>
              <a:ext cx="201140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82" name="Flèche en arc 81"/>
            <p:cNvSpPr/>
            <p:nvPr/>
          </p:nvSpPr>
          <p:spPr>
            <a:xfrm rot="18244965">
              <a:off x="1047411" y="2607880"/>
              <a:ext cx="201141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83" name="Ellipse 82"/>
          <p:cNvSpPr/>
          <p:nvPr/>
        </p:nvSpPr>
        <p:spPr>
          <a:xfrm>
            <a:off x="7500950" y="720299"/>
            <a:ext cx="646552" cy="6465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/>
              <a:t>70h</a:t>
            </a:r>
            <a:endParaRPr lang="fr-FR" sz="1000" dirty="0"/>
          </a:p>
        </p:txBody>
      </p:sp>
      <p:sp>
        <p:nvSpPr>
          <p:cNvPr id="115" name="Rectangle à coins arrondis 114"/>
          <p:cNvSpPr/>
          <p:nvPr/>
        </p:nvSpPr>
        <p:spPr>
          <a:xfrm>
            <a:off x="3211513" y="2254250"/>
            <a:ext cx="4613275" cy="3530600"/>
          </a:xfrm>
          <a:prstGeom prst="roundRect">
            <a:avLst>
              <a:gd name="adj" fmla="val 3655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i="1" dirty="0"/>
          </a:p>
        </p:txBody>
      </p:sp>
      <p:sp>
        <p:nvSpPr>
          <p:cNvPr id="118" name="Pentagone 117"/>
          <p:cNvSpPr/>
          <p:nvPr/>
        </p:nvSpPr>
        <p:spPr>
          <a:xfrm>
            <a:off x="5408613" y="4414838"/>
            <a:ext cx="2135187" cy="1103312"/>
          </a:xfrm>
          <a:prstGeom prst="homePlate">
            <a:avLst>
              <a:gd name="adj" fmla="val 24711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180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Décision du professeur de fin de la conception détaillée et de la réalisation associée</a:t>
            </a:r>
          </a:p>
        </p:txBody>
      </p:sp>
      <p:sp>
        <p:nvSpPr>
          <p:cNvPr id="119" name="Pentagone 118"/>
          <p:cNvSpPr/>
          <p:nvPr/>
        </p:nvSpPr>
        <p:spPr>
          <a:xfrm rot="5400000">
            <a:off x="5950263" y="3017460"/>
            <a:ext cx="908915" cy="1969343"/>
          </a:xfrm>
          <a:prstGeom prst="homePlate">
            <a:avLst>
              <a:gd name="adj" fmla="val 24711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Analyse des écarts, propositions de remédiations ou d’améliorations</a:t>
            </a:r>
          </a:p>
        </p:txBody>
      </p:sp>
      <p:sp>
        <p:nvSpPr>
          <p:cNvPr id="120" name="Pentagone 119"/>
          <p:cNvSpPr/>
          <p:nvPr/>
        </p:nvSpPr>
        <p:spPr>
          <a:xfrm rot="5400000">
            <a:off x="5957766" y="2179047"/>
            <a:ext cx="908915" cy="1969343"/>
          </a:xfrm>
          <a:prstGeom prst="homePlate">
            <a:avLst>
              <a:gd name="adj" fmla="val 24711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0" bIns="0" anchor="ctr"/>
          <a:lstStyle/>
          <a:p>
            <a:pPr marL="8572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>
                <a:solidFill>
                  <a:schemeClr val="tx1"/>
                </a:solidFill>
              </a:rPr>
              <a:t>Bilan des mesures et essais: écarts constatés</a:t>
            </a:r>
          </a:p>
        </p:txBody>
      </p:sp>
      <p:sp>
        <p:nvSpPr>
          <p:cNvPr id="121" name="Rectangle à coins arrondis 120"/>
          <p:cNvSpPr/>
          <p:nvPr/>
        </p:nvSpPr>
        <p:spPr>
          <a:xfrm>
            <a:off x="2838450" y="2420938"/>
            <a:ext cx="2251075" cy="2438400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marL="180975" indent="-18097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i="1" dirty="0">
                <a:solidFill>
                  <a:srgbClr val="0070C0"/>
                </a:solidFill>
              </a:rPr>
              <a:t>Bilan technique</a:t>
            </a:r>
            <a:r>
              <a:rPr lang="fr-FR" sz="1600" b="1" i="1" dirty="0">
                <a:solidFill>
                  <a:schemeClr val="tx1"/>
                </a:solidFill>
              </a:rPr>
              <a:t/>
            </a:r>
            <a:br>
              <a:rPr lang="fr-FR" sz="1600" b="1" i="1" dirty="0">
                <a:solidFill>
                  <a:schemeClr val="tx1"/>
                </a:solidFill>
              </a:rPr>
            </a:br>
            <a:endParaRPr lang="fr-FR" sz="1600" b="1" i="1" dirty="0">
              <a:solidFill>
                <a:schemeClr val="tx1"/>
              </a:solidFill>
            </a:endParaRP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Compte rendu de validation du projet </a:t>
            </a: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Bilan technique du projet, analyse des causes d’écarts et propositions d’améliorations</a:t>
            </a:r>
          </a:p>
        </p:txBody>
      </p:sp>
      <p:pic>
        <p:nvPicPr>
          <p:cNvPr id="122" name="Picture 3" descr="C:\Users\Administrateur\Documents\My Dropbox\09-STI2D\Projet en STI2D\Illustrations\feu-ver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25" y="4343400"/>
            <a:ext cx="296863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7" name="Rectangle à coins arrondis 116"/>
          <p:cNvSpPr/>
          <p:nvPr/>
        </p:nvSpPr>
        <p:spPr>
          <a:xfrm>
            <a:off x="5953125" y="2200275"/>
            <a:ext cx="955675" cy="642938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i="1" dirty="0">
                <a:solidFill>
                  <a:srgbClr val="FF0000"/>
                </a:solidFill>
              </a:rPr>
              <a:t>Bilan technique</a:t>
            </a:r>
          </a:p>
        </p:txBody>
      </p:sp>
      <p:sp>
        <p:nvSpPr>
          <p:cNvPr id="116" name="Ellipse 115"/>
          <p:cNvSpPr/>
          <p:nvPr/>
        </p:nvSpPr>
        <p:spPr>
          <a:xfrm>
            <a:off x="6199895" y="1946846"/>
            <a:ext cx="404837" cy="40483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5</a:t>
            </a:r>
          </a:p>
        </p:txBody>
      </p:sp>
      <p:pic>
        <p:nvPicPr>
          <p:cNvPr id="23587" name="Picture 2" descr="C:\Users\Administrateur\Documents\My Dropbox\07- Lycée\Comm'\Logos\logo-STI2D-150px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67663" y="6199188"/>
            <a:ext cx="11414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2" descr="C:\Users\Administrateur\Documents\My Dropbox\09-STI2D\Projet en STI2D\Illustrations\punais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33950" y="2284413"/>
            <a:ext cx="273050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2" descr="C:\Users\Administrateur\Documents\My Dropbox\09-STI2D\Projet en STI2D\Illustrations\punais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16238" y="2320925"/>
            <a:ext cx="27305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12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/>
              <a:t>Le projet en STI2D</a:t>
            </a:r>
          </a:p>
        </p:txBody>
      </p:sp>
      <p:sp>
        <p:nvSpPr>
          <p:cNvPr id="49" name="Arrondir un rectangle avec un coin diagonal 48"/>
          <p:cNvSpPr/>
          <p:nvPr/>
        </p:nvSpPr>
        <p:spPr>
          <a:xfrm>
            <a:off x="574675" y="44450"/>
            <a:ext cx="8513763" cy="43180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Restitution finale</a:t>
            </a:r>
          </a:p>
        </p:txBody>
      </p:sp>
      <p:sp>
        <p:nvSpPr>
          <p:cNvPr id="50" name="Rectangle à coins arrondis 49"/>
          <p:cNvSpPr/>
          <p:nvPr/>
        </p:nvSpPr>
        <p:spPr>
          <a:xfrm>
            <a:off x="536575" y="1454150"/>
            <a:ext cx="7799388" cy="5319713"/>
          </a:xfrm>
          <a:prstGeom prst="roundRect">
            <a:avLst>
              <a:gd name="adj" fmla="val 2400"/>
            </a:avLst>
          </a:prstGeom>
          <a:solidFill>
            <a:srgbClr val="92D050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51" name="Rectangle à coins arrondis 50"/>
          <p:cNvSpPr/>
          <p:nvPr/>
        </p:nvSpPr>
        <p:spPr>
          <a:xfrm>
            <a:off x="6370638" y="1517650"/>
            <a:ext cx="1020762" cy="5140325"/>
          </a:xfrm>
          <a:prstGeom prst="roundRect">
            <a:avLst>
              <a:gd name="adj" fmla="val 3655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i="1" dirty="0"/>
          </a:p>
        </p:txBody>
      </p:sp>
      <p:sp>
        <p:nvSpPr>
          <p:cNvPr id="53" name="Rectangle à coins arrondis 52"/>
          <p:cNvSpPr/>
          <p:nvPr/>
        </p:nvSpPr>
        <p:spPr>
          <a:xfrm>
            <a:off x="593725" y="2254250"/>
            <a:ext cx="7691438" cy="4403725"/>
          </a:xfrm>
          <a:prstGeom prst="roundRect">
            <a:avLst>
              <a:gd name="adj" fmla="val 3655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i="1" dirty="0"/>
          </a:p>
        </p:txBody>
      </p:sp>
      <p:sp>
        <p:nvSpPr>
          <p:cNvPr id="60" name="Rectangle à coins arrondis 59"/>
          <p:cNvSpPr/>
          <p:nvPr/>
        </p:nvSpPr>
        <p:spPr>
          <a:xfrm>
            <a:off x="674688" y="2460625"/>
            <a:ext cx="7545387" cy="2884488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rgbClr val="C00000"/>
                </a:solidFill>
              </a:rPr>
              <a:t>Soutenance des tâches individuelles</a:t>
            </a:r>
          </a:p>
        </p:txBody>
      </p:sp>
      <p:sp>
        <p:nvSpPr>
          <p:cNvPr id="61" name="Rectangle à coins arrondis 60"/>
          <p:cNvSpPr/>
          <p:nvPr/>
        </p:nvSpPr>
        <p:spPr>
          <a:xfrm>
            <a:off x="733425" y="2817813"/>
            <a:ext cx="7413625" cy="552450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544513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i="1" dirty="0"/>
              <a:t>Présenter les tâches attendues</a:t>
            </a:r>
          </a:p>
        </p:txBody>
      </p:sp>
      <p:sp>
        <p:nvSpPr>
          <p:cNvPr id="62" name="Rectangle à coins arrondis 61"/>
          <p:cNvSpPr/>
          <p:nvPr/>
        </p:nvSpPr>
        <p:spPr>
          <a:xfrm>
            <a:off x="733425" y="3452813"/>
            <a:ext cx="7413625" cy="822325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544513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i="1" dirty="0"/>
              <a:t>Présenter les travaux individuels menés et la réalisation associée</a:t>
            </a:r>
          </a:p>
        </p:txBody>
      </p:sp>
      <p:sp>
        <p:nvSpPr>
          <p:cNvPr id="63" name="Rectangle à coins arrondis 62"/>
          <p:cNvSpPr/>
          <p:nvPr/>
        </p:nvSpPr>
        <p:spPr>
          <a:xfrm>
            <a:off x="674688" y="5510213"/>
            <a:ext cx="4156075" cy="1068387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i="1" dirty="0">
                <a:solidFill>
                  <a:schemeClr val="tx1"/>
                </a:solidFill>
              </a:rPr>
              <a:t>Activités possibles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Présentation de documents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Présentation et/ou mise en œuvre de la réalisation</a:t>
            </a:r>
          </a:p>
        </p:txBody>
      </p:sp>
      <p:sp>
        <p:nvSpPr>
          <p:cNvPr id="65" name="Flèche droite 64"/>
          <p:cNvSpPr/>
          <p:nvPr/>
        </p:nvSpPr>
        <p:spPr>
          <a:xfrm>
            <a:off x="536575" y="622300"/>
            <a:ext cx="8253413" cy="83185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6" name="Rectangle à coins arrondis 65"/>
          <p:cNvSpPr/>
          <p:nvPr/>
        </p:nvSpPr>
        <p:spPr>
          <a:xfrm>
            <a:off x="593725" y="711200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Idée</a:t>
            </a:r>
            <a:endParaRPr lang="fr-FR" b="1" dirty="0"/>
          </a:p>
        </p:txBody>
      </p:sp>
      <p:sp>
        <p:nvSpPr>
          <p:cNvPr id="67" name="Rectangle à coins arrondis 66"/>
          <p:cNvSpPr/>
          <p:nvPr/>
        </p:nvSpPr>
        <p:spPr>
          <a:xfrm>
            <a:off x="2546350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Avant-projet</a:t>
            </a:r>
            <a:endParaRPr lang="fr-FR" b="1" dirty="0"/>
          </a:p>
        </p:txBody>
      </p:sp>
      <p:sp>
        <p:nvSpPr>
          <p:cNvPr id="68" name="Rectangle à coins arrondis 67"/>
          <p:cNvSpPr/>
          <p:nvPr/>
        </p:nvSpPr>
        <p:spPr>
          <a:xfrm>
            <a:off x="3522663" y="714375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Projet détaillé</a:t>
            </a:r>
          </a:p>
        </p:txBody>
      </p:sp>
      <p:sp>
        <p:nvSpPr>
          <p:cNvPr id="70" name="Rectangle à coins arrondis 69"/>
          <p:cNvSpPr/>
          <p:nvPr/>
        </p:nvSpPr>
        <p:spPr>
          <a:xfrm>
            <a:off x="4498975" y="714375"/>
            <a:ext cx="882650" cy="654050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Maquette &amp; prototype</a:t>
            </a:r>
          </a:p>
        </p:txBody>
      </p:sp>
      <p:sp>
        <p:nvSpPr>
          <p:cNvPr id="77" name="Rectangle à coins arrondis 76"/>
          <p:cNvSpPr/>
          <p:nvPr/>
        </p:nvSpPr>
        <p:spPr>
          <a:xfrm>
            <a:off x="5459413" y="715963"/>
            <a:ext cx="884237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Tests &amp; validation</a:t>
            </a:r>
          </a:p>
        </p:txBody>
      </p:sp>
      <p:sp>
        <p:nvSpPr>
          <p:cNvPr id="78" name="Rectangle à coins arrondis 77"/>
          <p:cNvSpPr/>
          <p:nvPr/>
        </p:nvSpPr>
        <p:spPr>
          <a:xfrm>
            <a:off x="1579563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Faisabilité</a:t>
            </a:r>
          </a:p>
        </p:txBody>
      </p:sp>
      <p:sp>
        <p:nvSpPr>
          <p:cNvPr id="79" name="Rectangle 78"/>
          <p:cNvSpPr/>
          <p:nvPr/>
        </p:nvSpPr>
        <p:spPr>
          <a:xfrm>
            <a:off x="558800" y="1600200"/>
            <a:ext cx="19240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Idée, besoin et définition du projet</a:t>
            </a:r>
          </a:p>
        </p:txBody>
      </p:sp>
      <p:sp>
        <p:nvSpPr>
          <p:cNvPr id="80" name="Rectangle 79"/>
          <p:cNvSpPr/>
          <p:nvPr/>
        </p:nvSpPr>
        <p:spPr>
          <a:xfrm>
            <a:off x="6421438" y="1600200"/>
            <a:ext cx="941387" cy="762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Restitution</a:t>
            </a:r>
          </a:p>
        </p:txBody>
      </p:sp>
      <p:sp>
        <p:nvSpPr>
          <p:cNvPr id="81" name="Rectangle 80"/>
          <p:cNvSpPr/>
          <p:nvPr/>
        </p:nvSpPr>
        <p:spPr>
          <a:xfrm>
            <a:off x="2498725" y="1600200"/>
            <a:ext cx="9715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Avant projet, conception préliminaire</a:t>
            </a:r>
          </a:p>
        </p:txBody>
      </p:sp>
      <p:sp>
        <p:nvSpPr>
          <p:cNvPr id="82" name="Rectangle 81"/>
          <p:cNvSpPr/>
          <p:nvPr/>
        </p:nvSpPr>
        <p:spPr>
          <a:xfrm>
            <a:off x="5427663" y="1600200"/>
            <a:ext cx="974725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Tests &amp; Validation</a:t>
            </a:r>
          </a:p>
        </p:txBody>
      </p:sp>
      <p:sp>
        <p:nvSpPr>
          <p:cNvPr id="83" name="Rectangle 82"/>
          <p:cNvSpPr/>
          <p:nvPr/>
        </p:nvSpPr>
        <p:spPr>
          <a:xfrm>
            <a:off x="4451350" y="1600200"/>
            <a:ext cx="966788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Maquettage ou prototypage</a:t>
            </a:r>
          </a:p>
        </p:txBody>
      </p:sp>
      <p:sp>
        <p:nvSpPr>
          <p:cNvPr id="84" name="Rectangle 83"/>
          <p:cNvSpPr/>
          <p:nvPr/>
        </p:nvSpPr>
        <p:spPr>
          <a:xfrm>
            <a:off x="3484563" y="1600200"/>
            <a:ext cx="957262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Conception détaillée</a:t>
            </a:r>
          </a:p>
        </p:txBody>
      </p:sp>
      <p:grpSp>
        <p:nvGrpSpPr>
          <p:cNvPr id="24600" name="Groupe 84"/>
          <p:cNvGrpSpPr>
            <a:grpSpLocks/>
          </p:cNvGrpSpPr>
          <p:nvPr/>
        </p:nvGrpSpPr>
        <p:grpSpPr bwMode="auto">
          <a:xfrm>
            <a:off x="4244975" y="1704975"/>
            <a:ext cx="398463" cy="377825"/>
            <a:chOff x="1047361" y="2607930"/>
            <a:chExt cx="223501" cy="212762"/>
          </a:xfrm>
        </p:grpSpPr>
        <p:sp>
          <p:nvSpPr>
            <p:cNvPr id="86" name="Flèche en arc 85"/>
            <p:cNvSpPr/>
            <p:nvPr/>
          </p:nvSpPr>
          <p:spPr>
            <a:xfrm rot="7222611">
              <a:off x="1069672" y="2619502"/>
              <a:ext cx="201140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87" name="Flèche en arc 86"/>
            <p:cNvSpPr/>
            <p:nvPr/>
          </p:nvSpPr>
          <p:spPr>
            <a:xfrm rot="18244965">
              <a:off x="1047411" y="2607880"/>
              <a:ext cx="201141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88" name="Ellipse 87"/>
          <p:cNvSpPr/>
          <p:nvPr/>
        </p:nvSpPr>
        <p:spPr>
          <a:xfrm>
            <a:off x="7500950" y="720299"/>
            <a:ext cx="646552" cy="6465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/>
              <a:t>70h</a:t>
            </a:r>
            <a:endParaRPr lang="fr-FR" sz="1000" dirty="0"/>
          </a:p>
        </p:txBody>
      </p:sp>
      <p:sp>
        <p:nvSpPr>
          <p:cNvPr id="89" name="Rectangle à coins arrondis 88"/>
          <p:cNvSpPr/>
          <p:nvPr/>
        </p:nvSpPr>
        <p:spPr>
          <a:xfrm>
            <a:off x="4899025" y="5510213"/>
            <a:ext cx="3321050" cy="1068387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i="1" dirty="0">
                <a:solidFill>
                  <a:schemeClr val="tx1"/>
                </a:solidFill>
              </a:rPr>
              <a:t>Outils possibles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Outils de présentation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Logiciel de simulation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600" i="1" dirty="0"/>
              <a:t>Outils métiers</a:t>
            </a:r>
          </a:p>
        </p:txBody>
      </p:sp>
      <p:sp>
        <p:nvSpPr>
          <p:cNvPr id="90" name="Rectangle à coins arrondis 89"/>
          <p:cNvSpPr/>
          <p:nvPr/>
        </p:nvSpPr>
        <p:spPr>
          <a:xfrm>
            <a:off x="733425" y="4356100"/>
            <a:ext cx="7413625" cy="554038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544513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i="1" dirty="0"/>
              <a:t>Présenter et justifier des conclusions</a:t>
            </a:r>
          </a:p>
        </p:txBody>
      </p:sp>
      <p:pic>
        <p:nvPicPr>
          <p:cNvPr id="24606" name="Picture 2" descr="C:\Users\Administrateur\Documents\My Dropbox\07- Lycée\Comm'\Logos\logo-STI2D-150px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67663" y="6199188"/>
            <a:ext cx="11414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2" grpId="0" animBg="1"/>
      <p:bldP spid="63" grpId="0" animBg="1"/>
      <p:bldP spid="89" grpId="0" animBg="1"/>
      <p:bldP spid="9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/>
              <a:t>Le projet en STI2D</a:t>
            </a:r>
          </a:p>
        </p:txBody>
      </p:sp>
      <p:sp>
        <p:nvSpPr>
          <p:cNvPr id="49" name="Arrondir un rectangle avec un coin diagonal 48"/>
          <p:cNvSpPr/>
          <p:nvPr/>
        </p:nvSpPr>
        <p:spPr>
          <a:xfrm>
            <a:off x="574675" y="44450"/>
            <a:ext cx="8513763" cy="43180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En conclusion</a:t>
            </a:r>
          </a:p>
        </p:txBody>
      </p:sp>
      <p:sp>
        <p:nvSpPr>
          <p:cNvPr id="25" name="Rectangle à coins arrondis 24"/>
          <p:cNvSpPr/>
          <p:nvPr/>
        </p:nvSpPr>
        <p:spPr>
          <a:xfrm>
            <a:off x="787400" y="585788"/>
            <a:ext cx="8048625" cy="6091237"/>
          </a:xfrm>
          <a:prstGeom prst="roundRect">
            <a:avLst>
              <a:gd name="adj" fmla="val 264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marL="182563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i="1" dirty="0">
                <a:solidFill>
                  <a:schemeClr val="accent2"/>
                </a:solidFill>
              </a:rPr>
              <a:t>La pédagogie du projet c’est faire agir l’élève pour qu’il se construise. Elle s’oppose à l’enseignement frontal qui propose des contenus dont les élèves perçoivent mal la signification et l’utilité immédiate.</a:t>
            </a:r>
          </a:p>
        </p:txBody>
      </p:sp>
      <p:sp>
        <p:nvSpPr>
          <p:cNvPr id="60" name="Rectangle à coins arrondis 59"/>
          <p:cNvSpPr/>
          <p:nvPr/>
        </p:nvSpPr>
        <p:spPr>
          <a:xfrm>
            <a:off x="574675" y="2360613"/>
            <a:ext cx="3954463" cy="3987800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i="1" dirty="0">
                <a:solidFill>
                  <a:srgbClr val="002060"/>
                </a:solidFill>
              </a:rPr>
              <a:t>C’est proposer aux </a:t>
            </a:r>
            <a:r>
              <a:rPr lang="fr-FR" sz="2400" b="1" i="1" dirty="0">
                <a:solidFill>
                  <a:schemeClr val="accent2"/>
                </a:solidFill>
              </a:rPr>
              <a:t>élèves</a:t>
            </a:r>
            <a:r>
              <a:rPr lang="fr-FR" sz="2400" b="1" i="1" dirty="0">
                <a:solidFill>
                  <a:srgbClr val="002060"/>
                </a:solidFill>
              </a:rPr>
              <a:t> :</a:t>
            </a:r>
            <a:br>
              <a:rPr lang="fr-FR" sz="2400" b="1" i="1" dirty="0">
                <a:solidFill>
                  <a:srgbClr val="002060"/>
                </a:solidFill>
              </a:rPr>
            </a:br>
            <a:endParaRPr lang="fr-FR" sz="2400" b="1" i="1" dirty="0">
              <a:solidFill>
                <a:srgbClr val="002060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b="1" i="1" dirty="0">
                <a:solidFill>
                  <a:srgbClr val="002060"/>
                </a:solidFill>
              </a:rPr>
              <a:t>Une autre façon d’enseigner</a:t>
            </a:r>
            <a:r>
              <a:rPr lang="fr-FR" sz="2000" i="1" dirty="0">
                <a:solidFill>
                  <a:srgbClr val="002060"/>
                </a:solidFill>
              </a:rPr>
              <a:t>, plus motivante, plus variée, plus contextualisée et plus concrète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i="1" dirty="0">
                <a:solidFill>
                  <a:srgbClr val="002060"/>
                </a:solidFill>
              </a:rPr>
              <a:t>Conjuguer </a:t>
            </a:r>
            <a:r>
              <a:rPr lang="fr-FR" sz="2000" b="1" i="1" dirty="0">
                <a:solidFill>
                  <a:srgbClr val="002060"/>
                </a:solidFill>
              </a:rPr>
              <a:t>logique de l’action </a:t>
            </a:r>
            <a:r>
              <a:rPr lang="fr-FR" sz="2000" i="1" dirty="0">
                <a:solidFill>
                  <a:srgbClr val="002060"/>
                </a:solidFill>
              </a:rPr>
              <a:t>(élève actif et créatif), </a:t>
            </a:r>
            <a:r>
              <a:rPr lang="fr-FR" sz="2000" b="1" i="1" dirty="0">
                <a:solidFill>
                  <a:srgbClr val="002060"/>
                </a:solidFill>
              </a:rPr>
              <a:t>travail en équipe </a:t>
            </a:r>
            <a:r>
              <a:rPr lang="fr-FR" sz="2000" i="1" dirty="0">
                <a:solidFill>
                  <a:srgbClr val="002060"/>
                </a:solidFill>
              </a:rPr>
              <a:t>et </a:t>
            </a:r>
            <a:r>
              <a:rPr lang="fr-FR" sz="2000" b="1" i="1" dirty="0">
                <a:solidFill>
                  <a:srgbClr val="002060"/>
                </a:solidFill>
              </a:rPr>
              <a:t>apprentissage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i="1" dirty="0">
                <a:solidFill>
                  <a:srgbClr val="002060"/>
                </a:solidFill>
              </a:rPr>
              <a:t>Développer une </a:t>
            </a:r>
            <a:r>
              <a:rPr lang="fr-FR" sz="2000" b="1" i="1" dirty="0">
                <a:solidFill>
                  <a:srgbClr val="002060"/>
                </a:solidFill>
              </a:rPr>
              <a:t>culture de l'engagement</a:t>
            </a:r>
            <a:r>
              <a:rPr lang="fr-FR" sz="2000" i="1" dirty="0">
                <a:solidFill>
                  <a:srgbClr val="002060"/>
                </a:solidFill>
              </a:rPr>
              <a:t> pour réaliser concrètement ce qui parait impossible au départ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4830763" y="2360613"/>
            <a:ext cx="4249737" cy="3987800"/>
          </a:xfrm>
          <a:prstGeom prst="roundRect">
            <a:avLst>
              <a:gd name="adj" fmla="val 36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i="1" dirty="0">
                <a:solidFill>
                  <a:srgbClr val="002060"/>
                </a:solidFill>
              </a:rPr>
              <a:t>C’est demander</a:t>
            </a:r>
            <a:br>
              <a:rPr lang="fr-FR" sz="2400" b="1" i="1" dirty="0">
                <a:solidFill>
                  <a:srgbClr val="002060"/>
                </a:solidFill>
              </a:rPr>
            </a:br>
            <a:r>
              <a:rPr lang="fr-FR" sz="2400" b="1" i="1" dirty="0">
                <a:solidFill>
                  <a:srgbClr val="002060"/>
                </a:solidFill>
              </a:rPr>
              <a:t>  à </a:t>
            </a:r>
            <a:r>
              <a:rPr lang="fr-FR" sz="2400" b="1" i="1" dirty="0">
                <a:solidFill>
                  <a:schemeClr val="accent5">
                    <a:lumMod val="75000"/>
                  </a:schemeClr>
                </a:solidFill>
              </a:rPr>
              <a:t>l’enseignant </a:t>
            </a:r>
            <a:r>
              <a:rPr lang="fr-FR" sz="2400" b="1" i="1" dirty="0">
                <a:solidFill>
                  <a:srgbClr val="002060"/>
                </a:solidFill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000" i="1" dirty="0">
              <a:solidFill>
                <a:srgbClr val="002060"/>
              </a:solidFill>
            </a:endParaRP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i="1" dirty="0">
                <a:solidFill>
                  <a:srgbClr val="002060"/>
                </a:solidFill>
              </a:rPr>
              <a:t>De gérer la </a:t>
            </a:r>
            <a:r>
              <a:rPr lang="fr-FR" sz="2000" b="1" i="1" dirty="0">
                <a:solidFill>
                  <a:srgbClr val="002060"/>
                </a:solidFill>
              </a:rPr>
              <a:t>complexité</a:t>
            </a:r>
            <a:r>
              <a:rPr lang="fr-FR" sz="2000" i="1" dirty="0">
                <a:solidFill>
                  <a:srgbClr val="002060"/>
                </a:solidFill>
              </a:rPr>
              <a:t> et </a:t>
            </a:r>
            <a:r>
              <a:rPr lang="fr-FR" sz="2000" b="1" i="1" dirty="0">
                <a:solidFill>
                  <a:srgbClr val="002060"/>
                </a:solidFill>
              </a:rPr>
              <a:t>l'incertitude</a:t>
            </a: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i="1" dirty="0">
                <a:solidFill>
                  <a:srgbClr val="002060"/>
                </a:solidFill>
              </a:rPr>
              <a:t>D’agir comme un </a:t>
            </a:r>
            <a:r>
              <a:rPr lang="fr-FR" sz="2000" b="1" i="1" dirty="0">
                <a:solidFill>
                  <a:srgbClr val="002060"/>
                </a:solidFill>
              </a:rPr>
              <a:t>médiateur</a:t>
            </a:r>
            <a:r>
              <a:rPr lang="fr-FR" sz="2000" i="1" dirty="0">
                <a:solidFill>
                  <a:srgbClr val="002060"/>
                </a:solidFill>
              </a:rPr>
              <a:t> et non comme un dispensateur de savoir</a:t>
            </a: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i="1" dirty="0">
                <a:solidFill>
                  <a:srgbClr val="002060"/>
                </a:solidFill>
              </a:rPr>
              <a:t>De</a:t>
            </a:r>
            <a:r>
              <a:rPr lang="fr-FR" sz="2000" b="1" i="1" dirty="0">
                <a:solidFill>
                  <a:srgbClr val="002060"/>
                </a:solidFill>
              </a:rPr>
              <a:t> Négocier</a:t>
            </a:r>
            <a:r>
              <a:rPr lang="fr-FR" sz="2000" i="1" dirty="0">
                <a:solidFill>
                  <a:srgbClr val="002060"/>
                </a:solidFill>
              </a:rPr>
              <a:t> avec les élèves</a:t>
            </a: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i="1" dirty="0">
                <a:solidFill>
                  <a:srgbClr val="002060"/>
                </a:solidFill>
              </a:rPr>
              <a:t>D’accepter un </a:t>
            </a:r>
            <a:r>
              <a:rPr lang="fr-FR" sz="2000" b="1" i="1" dirty="0">
                <a:solidFill>
                  <a:srgbClr val="002060"/>
                </a:solidFill>
              </a:rPr>
              <a:t>écart</a:t>
            </a:r>
            <a:r>
              <a:rPr lang="fr-FR" sz="2000" i="1" dirty="0">
                <a:solidFill>
                  <a:srgbClr val="002060"/>
                </a:solidFill>
              </a:rPr>
              <a:t> entre le travail prescrit et le travail réel</a:t>
            </a:r>
          </a:p>
        </p:txBody>
      </p:sp>
      <p:pic>
        <p:nvPicPr>
          <p:cNvPr id="25607" name="Picture 4" descr="C:\Users\Portable Fred\Documents\Dropbox\09-STI2D\Créativité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91013" y="2084388"/>
            <a:ext cx="73183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Picture 2" descr="C:\Users\Administrateur\Documents\My Dropbox\07- Lycée\Comm'\Logos\logo-STI2D-150px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67663" y="6199188"/>
            <a:ext cx="11414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60" grpId="0" animBg="1"/>
      <p:bldP spid="2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/>
              <a:t>Le projet en STI2D</a:t>
            </a:r>
          </a:p>
        </p:txBody>
      </p:sp>
      <p:pic>
        <p:nvPicPr>
          <p:cNvPr id="26627" name="Picture 4" descr="C:\Users\Portable Fred\Documents\Dropbox\09-STI2D\Créativité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91013" y="2084388"/>
            <a:ext cx="73183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2" descr="C:\Users\Administrateur\Documents\My Dropbox\07- Lycée\Comm'\Logos\logo-STI2D-150px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67663" y="6199188"/>
            <a:ext cx="11414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Rectangle 1"/>
          <p:cNvSpPr>
            <a:spLocks noChangeArrowheads="1"/>
          </p:cNvSpPr>
          <p:nvPr/>
        </p:nvSpPr>
        <p:spPr bwMode="auto">
          <a:xfrm>
            <a:off x="2832100" y="3198813"/>
            <a:ext cx="3479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82563" lvl="1"/>
            <a:r>
              <a:rPr lang="fr-FR" sz="2400" b="1" i="1">
                <a:solidFill>
                  <a:schemeClr val="accent2"/>
                </a:solidFill>
              </a:rPr>
              <a:t>Merci de votre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à coins arrondis 40"/>
          <p:cNvSpPr/>
          <p:nvPr/>
        </p:nvSpPr>
        <p:spPr>
          <a:xfrm>
            <a:off x="554038" y="563563"/>
            <a:ext cx="8462962" cy="989012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/>
              <a:t>Ces démarches favorisent une </a:t>
            </a:r>
            <a:r>
              <a:rPr lang="fr-FR" sz="1600" b="1" dirty="0"/>
              <a:t>pédagogie inductive</a:t>
            </a:r>
            <a:r>
              <a:rPr lang="fr-FR" sz="1600" dirty="0"/>
              <a:t> qui s’appuie sur le </a:t>
            </a:r>
            <a:r>
              <a:rPr lang="fr-FR" sz="1600" b="1" dirty="0"/>
              <a:t>concret et l’action</a:t>
            </a:r>
            <a:r>
              <a:rPr lang="fr-FR" sz="1600" dirty="0"/>
              <a:t>, qui va du particulier au général et met en évidence, étape après étape, des problèmes à résoudre. Dans ce contexte l’élève s’implique en tant qu’acteur dans la résolution des problèmes posés.</a:t>
            </a:r>
          </a:p>
        </p:txBody>
      </p:sp>
      <p:sp>
        <p:nvSpPr>
          <p:cNvPr id="48" name="Rectangle 47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/>
              <a:t>Le projet en STI2D</a:t>
            </a:r>
          </a:p>
        </p:txBody>
      </p:sp>
      <p:sp>
        <p:nvSpPr>
          <p:cNvPr id="49" name="Arrondir un rectangle avec un coin diagonal 48"/>
          <p:cNvSpPr/>
          <p:nvPr/>
        </p:nvSpPr>
        <p:spPr>
          <a:xfrm>
            <a:off x="574675" y="44450"/>
            <a:ext cx="8513763" cy="43180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Rappels (?)</a:t>
            </a:r>
          </a:p>
        </p:txBody>
      </p:sp>
      <p:grpSp>
        <p:nvGrpSpPr>
          <p:cNvPr id="34" name="Groupe 33"/>
          <p:cNvGrpSpPr>
            <a:grpSpLocks/>
          </p:cNvGrpSpPr>
          <p:nvPr/>
        </p:nvGrpSpPr>
        <p:grpSpPr bwMode="auto">
          <a:xfrm>
            <a:off x="557213" y="1403350"/>
            <a:ext cx="8459787" cy="2419350"/>
            <a:chOff x="557610" y="1403514"/>
            <a:chExt cx="8458800" cy="2418907"/>
          </a:xfrm>
        </p:grpSpPr>
        <p:grpSp>
          <p:nvGrpSpPr>
            <p:cNvPr id="4120" name="Groupe 25"/>
            <p:cNvGrpSpPr>
              <a:grpSpLocks/>
            </p:cNvGrpSpPr>
            <p:nvPr/>
          </p:nvGrpSpPr>
          <p:grpSpPr bwMode="auto">
            <a:xfrm>
              <a:off x="557610" y="1403514"/>
              <a:ext cx="8458800" cy="2418907"/>
              <a:chOff x="536344" y="1010093"/>
              <a:chExt cx="8458800" cy="2418907"/>
            </a:xfrm>
          </p:grpSpPr>
          <p:cxnSp>
            <p:nvCxnSpPr>
              <p:cNvPr id="83" name="Connecteur droit 82"/>
              <p:cNvCxnSpPr/>
              <p:nvPr/>
            </p:nvCxnSpPr>
            <p:spPr>
              <a:xfrm flipV="1">
                <a:off x="1806196" y="1452925"/>
                <a:ext cx="0" cy="1747517"/>
              </a:xfrm>
              <a:prstGeom prst="line">
                <a:avLst/>
              </a:prstGeom>
              <a:ln w="6350" cmpd="sng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necteur droit 41"/>
              <p:cNvCxnSpPr/>
              <p:nvPr/>
            </p:nvCxnSpPr>
            <p:spPr>
              <a:xfrm flipV="1">
                <a:off x="3180810" y="1457686"/>
                <a:ext cx="0" cy="1742756"/>
              </a:xfrm>
              <a:prstGeom prst="line">
                <a:avLst/>
              </a:prstGeom>
              <a:ln w="6350" cmpd="sng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cteur droit 46"/>
              <p:cNvCxnSpPr/>
              <p:nvPr/>
            </p:nvCxnSpPr>
            <p:spPr>
              <a:xfrm flipV="1">
                <a:off x="4525266" y="1457686"/>
                <a:ext cx="0" cy="1742756"/>
              </a:xfrm>
              <a:prstGeom prst="line">
                <a:avLst/>
              </a:prstGeom>
              <a:ln w="6350" cmpd="sng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necteur droit 53"/>
              <p:cNvCxnSpPr/>
              <p:nvPr/>
            </p:nvCxnSpPr>
            <p:spPr>
              <a:xfrm flipV="1">
                <a:off x="5868134" y="1457686"/>
                <a:ext cx="0" cy="1742756"/>
              </a:xfrm>
              <a:prstGeom prst="line">
                <a:avLst/>
              </a:prstGeom>
              <a:ln w="6350" cmpd="sng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Connecteur droit 54"/>
              <p:cNvCxnSpPr/>
              <p:nvPr/>
            </p:nvCxnSpPr>
            <p:spPr>
              <a:xfrm flipV="1">
                <a:off x="7211002" y="1457686"/>
                <a:ext cx="0" cy="1742756"/>
              </a:xfrm>
              <a:prstGeom prst="line">
                <a:avLst/>
              </a:prstGeom>
              <a:ln w="6350" cmpd="sng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onnecteur droit 55"/>
              <p:cNvCxnSpPr/>
              <p:nvPr/>
            </p:nvCxnSpPr>
            <p:spPr>
              <a:xfrm flipV="1">
                <a:off x="8553870" y="1457686"/>
                <a:ext cx="0" cy="1742756"/>
              </a:xfrm>
              <a:prstGeom prst="line">
                <a:avLst/>
              </a:prstGeom>
              <a:ln w="6350" cmpd="sng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Rectangle à coins arrondis 66"/>
              <p:cNvSpPr/>
              <p:nvPr/>
            </p:nvSpPr>
            <p:spPr>
              <a:xfrm>
                <a:off x="536344" y="1010093"/>
                <a:ext cx="8458800" cy="2418907"/>
              </a:xfrm>
              <a:prstGeom prst="roundRect">
                <a:avLst>
                  <a:gd name="adj" fmla="val 2400"/>
                </a:avLst>
              </a:prstGeom>
              <a:solidFill>
                <a:srgbClr val="92D050">
                  <a:alpha val="8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2400" b="1" dirty="0">
                    <a:solidFill>
                      <a:srgbClr val="FFFF00"/>
                    </a:solidFill>
                  </a:rPr>
                  <a:t>La démarche d’investigation </a:t>
                </a:r>
                <a:r>
                  <a:rPr lang="fr-FR" sz="2400" b="1" dirty="0"/>
                  <a:t>pour analyser et comprendre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2400" b="1" dirty="0"/>
              </a:p>
            </p:txBody>
          </p:sp>
          <p:sp>
            <p:nvSpPr>
              <p:cNvPr id="40" name="Flèche droite 39"/>
              <p:cNvSpPr/>
              <p:nvPr/>
            </p:nvSpPr>
            <p:spPr>
              <a:xfrm>
                <a:off x="653805" y="1835442"/>
                <a:ext cx="8274671" cy="831698"/>
              </a:xfrm>
              <a:prstGeom prst="rightArrow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vert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7304654" y="1600535"/>
                <a:ext cx="1158740" cy="130151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200" b="1" dirty="0">
                    <a:solidFill>
                      <a:srgbClr val="FF0000"/>
                    </a:solidFill>
                  </a:rPr>
                  <a:t>Conclure</a:t>
                </a:r>
                <a:r>
                  <a:rPr lang="fr-FR" sz="1200" dirty="0">
                    <a:solidFill>
                      <a:srgbClr val="FF0000"/>
                    </a:solidFill>
                  </a:rPr>
                  <a:t> </a:t>
                </a:r>
                <a:r>
                  <a:rPr lang="fr-FR" sz="1200" dirty="0"/>
                  <a:t>en formalisant et en présentant des conclusions validées par le professeur</a:t>
                </a:r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1883974" y="1600535"/>
                <a:ext cx="1196835" cy="130151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200" b="1" dirty="0">
                    <a:solidFill>
                      <a:srgbClr val="FF0000"/>
                    </a:solidFill>
                  </a:rPr>
                  <a:t>S’approprier</a:t>
                </a:r>
                <a:r>
                  <a:rPr lang="fr-FR" sz="1200" dirty="0">
                    <a:solidFill>
                      <a:srgbClr val="FF0000"/>
                    </a:solidFill>
                  </a:rPr>
                  <a:t> </a:t>
                </a:r>
                <a:r>
                  <a:rPr lang="fr-FR" sz="1200" dirty="0"/>
                  <a:t>collectivement le problème et le </a:t>
                </a:r>
                <a:r>
                  <a:rPr lang="fr-FR" sz="1200" b="1" dirty="0"/>
                  <a:t>reformuler</a:t>
                </a:r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5939564" y="1600535"/>
                <a:ext cx="1198422" cy="130151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200" b="1" dirty="0"/>
                  <a:t>Comparer</a:t>
                </a:r>
                <a:r>
                  <a:rPr lang="fr-FR" sz="1200" dirty="0"/>
                  <a:t> les résultats obtenus aux effets recherchés</a:t>
                </a:r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4596695" y="1600535"/>
                <a:ext cx="1190486" cy="130151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108000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200" b="1" dirty="0"/>
                  <a:t>Retenir</a:t>
                </a:r>
                <a:r>
                  <a:rPr lang="fr-FR" sz="1200" dirty="0"/>
                  <a:t> certaines hypothèses et les </a:t>
                </a:r>
                <a:r>
                  <a:rPr lang="fr-FR" sz="1200" b="1" dirty="0">
                    <a:solidFill>
                      <a:srgbClr val="FF0000"/>
                    </a:solidFill>
                  </a:rPr>
                  <a:t>expérimenter </a:t>
                </a: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258588" y="1600535"/>
                <a:ext cx="1177788" cy="130151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200" dirty="0"/>
                  <a:t>Proposer des </a:t>
                </a:r>
                <a:r>
                  <a:rPr lang="fr-FR" sz="1200" b="1" dirty="0"/>
                  <a:t>hypothèses</a:t>
                </a:r>
                <a:r>
                  <a:rPr lang="fr-FR" sz="1200" dirty="0"/>
                  <a:t> de solution et les </a:t>
                </a:r>
                <a:r>
                  <a:rPr lang="fr-FR" sz="1200" b="1" dirty="0"/>
                  <a:t>comparer</a:t>
                </a:r>
              </a:p>
            </p:txBody>
          </p:sp>
          <p:sp>
            <p:nvSpPr>
              <p:cNvPr id="114" name="Rectangle à coins arrondis 113"/>
              <p:cNvSpPr/>
              <p:nvPr/>
            </p:nvSpPr>
            <p:spPr>
              <a:xfrm>
                <a:off x="653805" y="1452925"/>
                <a:ext cx="1058738" cy="1633238"/>
              </a:xfrm>
              <a:prstGeom prst="roundRect">
                <a:avLst>
                  <a:gd name="adj" fmla="val 10641"/>
                </a:avLst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200" b="1" dirty="0"/>
                  <a:t>À partir d’une situation problème</a:t>
                </a:r>
              </a:p>
            </p:txBody>
          </p:sp>
          <p:pic>
            <p:nvPicPr>
              <p:cNvPr id="4136" name="Picture 2" descr="http://www.marketing-chine.com/wp-content/uploads/2009/11/probl%C3%A8me.jp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871697" y="2288802"/>
                <a:ext cx="673589" cy="6623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121" name="Rectangle 27"/>
            <p:cNvSpPr>
              <a:spLocks noChangeArrowheads="1"/>
            </p:cNvSpPr>
            <p:nvPr/>
          </p:nvSpPr>
          <p:spPr bwMode="auto">
            <a:xfrm>
              <a:off x="811885" y="3397101"/>
              <a:ext cx="808074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i="1"/>
                <a:t>Pour que le problème posé devienne le problème de l ’élève</a:t>
              </a:r>
            </a:p>
          </p:txBody>
        </p:sp>
      </p:grpSp>
      <p:grpSp>
        <p:nvGrpSpPr>
          <p:cNvPr id="33" name="Groupe 32"/>
          <p:cNvGrpSpPr>
            <a:grpSpLocks/>
          </p:cNvGrpSpPr>
          <p:nvPr/>
        </p:nvGrpSpPr>
        <p:grpSpPr bwMode="auto">
          <a:xfrm>
            <a:off x="561975" y="3897313"/>
            <a:ext cx="8458200" cy="2865437"/>
            <a:chOff x="561687" y="3896678"/>
            <a:chExt cx="8458800" cy="2866125"/>
          </a:xfrm>
        </p:grpSpPr>
        <p:grpSp>
          <p:nvGrpSpPr>
            <p:cNvPr id="4104" name="Groupe 26"/>
            <p:cNvGrpSpPr>
              <a:grpSpLocks/>
            </p:cNvGrpSpPr>
            <p:nvPr/>
          </p:nvGrpSpPr>
          <p:grpSpPr bwMode="auto">
            <a:xfrm>
              <a:off x="561687" y="3896678"/>
              <a:ext cx="8458800" cy="2866125"/>
              <a:chOff x="561687" y="3726550"/>
              <a:chExt cx="8458800" cy="2866125"/>
            </a:xfrm>
          </p:grpSpPr>
          <p:sp>
            <p:nvSpPr>
              <p:cNvPr id="4106" name="Rectangle 52"/>
              <p:cNvSpPr>
                <a:spLocks noChangeArrowheads="1"/>
              </p:cNvSpPr>
              <p:nvPr/>
            </p:nvSpPr>
            <p:spPr bwMode="auto">
              <a:xfrm>
                <a:off x="3585752" y="6315676"/>
                <a:ext cx="166019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sz="1200" i="1">
                    <a:solidFill>
                      <a:srgbClr val="0070C0"/>
                    </a:solidFill>
                  </a:rPr>
                  <a:t>Evaluation des résultats</a:t>
                </a:r>
                <a:endParaRPr lang="fr-FR" sz="1200">
                  <a:solidFill>
                    <a:srgbClr val="0070C0"/>
                  </a:solidFill>
                </a:endParaRPr>
              </a:p>
            </p:txBody>
          </p:sp>
          <p:cxnSp>
            <p:nvCxnSpPr>
              <p:cNvPr id="77" name="Connecteur droit 76"/>
              <p:cNvCxnSpPr/>
              <p:nvPr/>
            </p:nvCxnSpPr>
            <p:spPr>
              <a:xfrm flipV="1">
                <a:off x="3206650" y="4172744"/>
                <a:ext cx="0" cy="1743494"/>
              </a:xfrm>
              <a:prstGeom prst="line">
                <a:avLst/>
              </a:prstGeom>
              <a:ln w="6350" cmpd="sng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Connecteur droit 77"/>
              <p:cNvCxnSpPr/>
              <p:nvPr/>
            </p:nvCxnSpPr>
            <p:spPr>
              <a:xfrm flipV="1">
                <a:off x="4549770" y="4172744"/>
                <a:ext cx="0" cy="1743494"/>
              </a:xfrm>
              <a:prstGeom prst="line">
                <a:avLst/>
              </a:prstGeom>
              <a:ln w="6350" cmpd="sng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Connecteur droit 83"/>
              <p:cNvCxnSpPr/>
              <p:nvPr/>
            </p:nvCxnSpPr>
            <p:spPr>
              <a:xfrm flipV="1">
                <a:off x="5892890" y="4172744"/>
                <a:ext cx="0" cy="1743494"/>
              </a:xfrm>
              <a:prstGeom prst="line">
                <a:avLst/>
              </a:prstGeom>
              <a:ln w="6350" cmpd="sng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Connecteur droit 85"/>
              <p:cNvCxnSpPr/>
              <p:nvPr/>
            </p:nvCxnSpPr>
            <p:spPr>
              <a:xfrm flipV="1">
                <a:off x="7236010" y="4172744"/>
                <a:ext cx="0" cy="1743494"/>
              </a:xfrm>
              <a:prstGeom prst="line">
                <a:avLst/>
              </a:prstGeom>
              <a:ln w="6350" cmpd="sng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Connecteur droit 90"/>
              <p:cNvCxnSpPr/>
              <p:nvPr/>
            </p:nvCxnSpPr>
            <p:spPr>
              <a:xfrm flipV="1">
                <a:off x="8579131" y="4172744"/>
                <a:ext cx="0" cy="1743494"/>
              </a:xfrm>
              <a:prstGeom prst="line">
                <a:avLst/>
              </a:prstGeom>
              <a:ln w="6350" cmpd="sng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Rectangle à coins arrondis 91"/>
              <p:cNvSpPr/>
              <p:nvPr/>
            </p:nvSpPr>
            <p:spPr>
              <a:xfrm>
                <a:off x="561687" y="3726550"/>
                <a:ext cx="8458800" cy="2589834"/>
              </a:xfrm>
              <a:prstGeom prst="roundRect">
                <a:avLst>
                  <a:gd name="adj" fmla="val 2400"/>
                </a:avLst>
              </a:prstGeom>
              <a:solidFill>
                <a:srgbClr val="92D050">
                  <a:alpha val="8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2400" b="1" dirty="0">
                    <a:solidFill>
                      <a:srgbClr val="FFFF00"/>
                    </a:solidFill>
                  </a:rPr>
                  <a:t>La démarche de résolution de problème technique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2800" b="1" dirty="0"/>
              </a:p>
            </p:txBody>
          </p:sp>
          <p:sp>
            <p:nvSpPr>
              <p:cNvPr id="95" name="Flèche droite 94"/>
              <p:cNvSpPr/>
              <p:nvPr/>
            </p:nvSpPr>
            <p:spPr>
              <a:xfrm>
                <a:off x="679170" y="4552248"/>
                <a:ext cx="8274637" cy="830461"/>
              </a:xfrm>
              <a:prstGeom prst="rightArrow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vert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3282855" y="4315653"/>
                <a:ext cx="1197060" cy="130365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200" b="1" dirty="0">
                    <a:solidFill>
                      <a:srgbClr val="FF0000"/>
                    </a:solidFill>
                  </a:rPr>
                  <a:t>Appliquer</a:t>
                </a:r>
                <a:r>
                  <a:rPr lang="fr-FR" sz="1200" dirty="0">
                    <a:solidFill>
                      <a:srgbClr val="FF0000"/>
                    </a:solidFill>
                  </a:rPr>
                  <a:t> </a:t>
                </a:r>
                <a:r>
                  <a:rPr lang="fr-FR" sz="1200" dirty="0"/>
                  <a:t>des lois, règles, et des démarches connues</a:t>
                </a:r>
                <a:endParaRPr lang="fr-FR" sz="1200" b="1" dirty="0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5996085" y="4315653"/>
                <a:ext cx="2351254" cy="130365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200" b="1" dirty="0">
                    <a:solidFill>
                      <a:srgbClr val="FF0000"/>
                    </a:solidFill>
                  </a:rPr>
                  <a:t>Obtenir et garantir des résultats conformes  </a:t>
                </a:r>
                <a:r>
                  <a:rPr lang="fr-FR" sz="1200" dirty="0"/>
                  <a:t>au cahier des charges, dans des délais et des </a:t>
                </a:r>
                <a:r>
                  <a:rPr lang="fr-FR" sz="1200" b="1" dirty="0"/>
                  <a:t>niveaux de qualité </a:t>
                </a:r>
                <a:r>
                  <a:rPr lang="fr-FR" sz="1200" dirty="0"/>
                  <a:t>attendus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200" b="1" dirty="0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4656140" y="4315653"/>
                <a:ext cx="1179596" cy="130365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200" dirty="0"/>
                  <a:t>Mettre en œuvre des </a:t>
                </a:r>
                <a:r>
                  <a:rPr lang="fr-FR" sz="1200" b="1" dirty="0"/>
                  <a:t>outils identifiés </a:t>
                </a:r>
                <a:r>
                  <a:rPr lang="fr-FR" sz="1200" dirty="0"/>
                  <a:t>et des </a:t>
                </a:r>
                <a:r>
                  <a:rPr lang="fr-FR" sz="1200" b="1" dirty="0"/>
                  <a:t>procédures définies</a:t>
                </a:r>
              </a:p>
            </p:txBody>
          </p:sp>
          <p:sp>
            <p:nvSpPr>
              <p:cNvPr id="14" name="Rectangle à coins arrondis 13"/>
              <p:cNvSpPr/>
              <p:nvPr/>
            </p:nvSpPr>
            <p:spPr>
              <a:xfrm>
                <a:off x="679170" y="4172744"/>
                <a:ext cx="2400470" cy="1632342"/>
              </a:xfrm>
              <a:prstGeom prst="roundRect">
                <a:avLst>
                  <a:gd name="adj" fmla="val 10641"/>
                </a:avLst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36000" rIns="36000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200" dirty="0"/>
                  <a:t>A partir d’un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200" b="1" dirty="0"/>
                  <a:t>problème technique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200" b="1" dirty="0"/>
                  <a:t>identifié</a:t>
                </a:r>
                <a:r>
                  <a:rPr lang="fr-FR" sz="1200" dirty="0"/>
                  <a:t>, </a:t>
                </a:r>
                <a:r>
                  <a:rPr lang="fr-FR" sz="1200" b="1" dirty="0"/>
                  <a:t>formalisé,</a:t>
                </a:r>
                <a:r>
                  <a:rPr lang="fr-FR" sz="1200" dirty="0"/>
                  <a:t> 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200" dirty="0"/>
                  <a:t>associé à des 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200" b="1" dirty="0"/>
                  <a:t>résultats attendus</a:t>
                </a:r>
              </a:p>
            </p:txBody>
          </p:sp>
          <p:cxnSp>
            <p:nvCxnSpPr>
              <p:cNvPr id="52" name="Connecteur en angle 51"/>
              <p:cNvCxnSpPr>
                <a:stCxn id="14" idx="2"/>
                <a:endCxn id="99" idx="2"/>
              </p:cNvCxnSpPr>
              <p:nvPr/>
            </p:nvCxnSpPr>
            <p:spPr>
              <a:xfrm rot="5400000" flipH="1" flipV="1">
                <a:off x="4432271" y="3066439"/>
                <a:ext cx="185782" cy="5291513"/>
              </a:xfrm>
              <a:prstGeom prst="bentConnector3">
                <a:avLst>
                  <a:gd name="adj1" fmla="val -419625"/>
                </a:avLst>
              </a:prstGeom>
              <a:ln w="28575">
                <a:solidFill>
                  <a:srgbClr val="0070C0"/>
                </a:solidFill>
                <a:prstDash val="sys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027" name="Picture 3" descr="C:\Users\Administrateur\Documents\My Dropbox\09-STI2D\Projet en STI2D\Illustrations\pb-technique.png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85360" y="4331950"/>
                <a:ext cx="952500" cy="1319213"/>
              </a:xfrm>
              <a:prstGeom prst="roundRect">
                <a:avLst>
                  <a:gd name="adj" fmla="val 8594"/>
                </a:avLst>
              </a:prstGeom>
              <a:solidFill>
                <a:srgbClr val="FFFFFF">
                  <a:shade val="85000"/>
                </a:srgbClr>
              </a:solidFill>
              <a:ln>
                <a:noFill/>
              </a:ln>
              <a:effectLst/>
              <a:extLst/>
            </p:spPr>
          </p:pic>
        </p:grpSp>
        <p:sp>
          <p:nvSpPr>
            <p:cNvPr id="4105" name="Rectangle 115"/>
            <p:cNvSpPr>
              <a:spLocks noChangeArrowheads="1"/>
            </p:cNvSpPr>
            <p:nvPr/>
          </p:nvSpPr>
          <p:spPr bwMode="auto">
            <a:xfrm>
              <a:off x="3089855" y="5789392"/>
              <a:ext cx="398079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i="1"/>
                <a:t>Pour vivre une démarche structurée visant à justifier un choix</a:t>
              </a:r>
            </a:p>
          </p:txBody>
        </p:sp>
      </p:grpSp>
      <p:pic>
        <p:nvPicPr>
          <p:cNvPr id="4103" name="Picture 2" descr="C:\Users\Administrateur\Documents\My Dropbox\07- Lycée\Comm'\Logos\logo-STI2D-150px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7663" y="6199188"/>
            <a:ext cx="11414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/>
              <a:t>Le projet en STI2D</a:t>
            </a:r>
          </a:p>
        </p:txBody>
      </p:sp>
      <p:sp>
        <p:nvSpPr>
          <p:cNvPr id="31" name="Arrondir un rectangle avec un coin diagonal 30"/>
          <p:cNvSpPr/>
          <p:nvPr/>
        </p:nvSpPr>
        <p:spPr>
          <a:xfrm>
            <a:off x="574129" y="44604"/>
            <a:ext cx="8513724" cy="431506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Le concept de projet</a:t>
            </a:r>
            <a:endParaRPr lang="fr-F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805488" y="5280025"/>
            <a:ext cx="3263900" cy="833438"/>
          </a:xfrm>
          <a:prstGeom prst="roundRect">
            <a:avLst>
              <a:gd name="adj" fmla="val 8406"/>
            </a:avLst>
          </a:prstGeom>
          <a:solidFill>
            <a:schemeClr val="accent6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i="1" dirty="0">
                <a:solidFill>
                  <a:srgbClr val="00B050"/>
                </a:solidFill>
              </a:rPr>
              <a:t>Faire un projet</a:t>
            </a:r>
          </a:p>
        </p:txBody>
      </p:sp>
      <p:sp>
        <p:nvSpPr>
          <p:cNvPr id="29" name="Ellipse 28"/>
          <p:cNvSpPr/>
          <p:nvPr/>
        </p:nvSpPr>
        <p:spPr>
          <a:xfrm>
            <a:off x="1795279" y="1130924"/>
            <a:ext cx="5383111" cy="5383111"/>
          </a:xfrm>
          <a:prstGeom prst="ellipse">
            <a:avLst/>
          </a:prstGeom>
          <a:solidFill>
            <a:schemeClr val="accent6">
              <a:lumMod val="50000"/>
              <a:lumOff val="50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C’est ce que l’on veut obtenir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i="1" dirty="0">
                <a:solidFill>
                  <a:schemeClr val="bg1">
                    <a:lumMod val="50000"/>
                  </a:schemeClr>
                </a:solidFill>
              </a:rPr>
              <a:t>&amp;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400" b="1" i="1" dirty="0">
                <a:solidFill>
                  <a:srgbClr val="00B050"/>
                </a:solidFill>
              </a:rPr>
              <a:t>la manière dont on va l’obtenir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721100" y="66675"/>
            <a:ext cx="5167313" cy="1862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2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Un </a:t>
            </a:r>
            <a:r>
              <a:rPr lang="fr-FR" sz="115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Projet</a:t>
            </a:r>
            <a:endParaRPr lang="fr-FR" sz="4000" dirty="0">
              <a:latin typeface="+mn-lt"/>
              <a:cs typeface="+mn-cs"/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584200" y="1657350"/>
            <a:ext cx="2478088" cy="833438"/>
          </a:xfrm>
          <a:prstGeom prst="roundRect">
            <a:avLst>
              <a:gd name="adj" fmla="val 8406"/>
            </a:avLst>
          </a:prstGeom>
          <a:solidFill>
            <a:schemeClr val="accent6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Se projeter</a:t>
            </a:r>
          </a:p>
        </p:txBody>
      </p:sp>
      <p:pic>
        <p:nvPicPr>
          <p:cNvPr id="5128" name="Picture 2" descr="C:\Users\Administrateur\Documents\My Dropbox\07- Lycée\Comm'\Logos\logo-STI2D-150px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67663" y="6199188"/>
            <a:ext cx="11414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/>
              <a:t>Le projet en STI2D</a:t>
            </a:r>
          </a:p>
        </p:txBody>
      </p:sp>
      <p:sp>
        <p:nvSpPr>
          <p:cNvPr id="31" name="Arrondir un rectangle avec un coin diagonal 30"/>
          <p:cNvSpPr/>
          <p:nvPr/>
        </p:nvSpPr>
        <p:spPr>
          <a:xfrm>
            <a:off x="574129" y="44604"/>
            <a:ext cx="8513724" cy="431506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Le concept de projet</a:t>
            </a:r>
            <a:endParaRPr lang="fr-F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1" name="Rectangle à coins arrondis 40"/>
          <p:cNvSpPr/>
          <p:nvPr/>
        </p:nvSpPr>
        <p:spPr>
          <a:xfrm>
            <a:off x="1022350" y="669925"/>
            <a:ext cx="3676650" cy="5857875"/>
          </a:xfrm>
          <a:prstGeom prst="roundRect">
            <a:avLst>
              <a:gd name="adj" fmla="val 4868"/>
            </a:avLst>
          </a:prstGeom>
          <a:solidFill>
            <a:schemeClr val="accent6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36" name="Rectangle à coins arrondis 35"/>
          <p:cNvSpPr/>
          <p:nvPr/>
        </p:nvSpPr>
        <p:spPr>
          <a:xfrm>
            <a:off x="1022350" y="2141538"/>
            <a:ext cx="3921125" cy="890587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3635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i="1" dirty="0"/>
              <a:t>ce qu’on se propose</a:t>
            </a:r>
          </a:p>
          <a:p>
            <a:pPr marL="3635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i="1" dirty="0"/>
              <a:t>de faire pour la </a:t>
            </a:r>
            <a:r>
              <a:rPr lang="fr-FR" sz="2000" b="1" i="1" dirty="0">
                <a:solidFill>
                  <a:srgbClr val="0070C0"/>
                </a:solidFill>
              </a:rPr>
              <a:t>première fois</a:t>
            </a:r>
          </a:p>
        </p:txBody>
      </p:sp>
      <p:sp>
        <p:nvSpPr>
          <p:cNvPr id="6150" name="Rectangle 37"/>
          <p:cNvSpPr>
            <a:spLocks noChangeArrowheads="1"/>
          </p:cNvSpPr>
          <p:nvPr/>
        </p:nvSpPr>
        <p:spPr bwMode="auto">
          <a:xfrm>
            <a:off x="2471738" y="1617663"/>
            <a:ext cx="11858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600" b="1" i="1">
                <a:solidFill>
                  <a:srgbClr val="00B050"/>
                </a:solidFill>
              </a:rPr>
              <a:t>C’est</a:t>
            </a:r>
            <a:endParaRPr lang="fr-FR">
              <a:solidFill>
                <a:srgbClr val="00B050"/>
              </a:solidFill>
            </a:endParaRPr>
          </a:p>
        </p:txBody>
      </p:sp>
      <p:sp>
        <p:nvSpPr>
          <p:cNvPr id="42" name="Rectangle à coins arrondis 41"/>
          <p:cNvSpPr/>
          <p:nvPr/>
        </p:nvSpPr>
        <p:spPr>
          <a:xfrm>
            <a:off x="1017588" y="3359150"/>
            <a:ext cx="3925887" cy="892175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361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i="1" dirty="0">
                <a:solidFill>
                  <a:srgbClr val="0070C0"/>
                </a:solidFill>
              </a:rPr>
              <a:t>l’idée que l’on se fait </a:t>
            </a:r>
            <a:r>
              <a:rPr lang="fr-FR" sz="2000" b="1" i="1" dirty="0"/>
              <a:t>d’un objet à créer, d’un résultat à obtenir, encore inconnu</a:t>
            </a:r>
          </a:p>
        </p:txBody>
      </p:sp>
      <p:sp>
        <p:nvSpPr>
          <p:cNvPr id="50" name="Rectangle à coins arrondis 49"/>
          <p:cNvSpPr/>
          <p:nvPr/>
        </p:nvSpPr>
        <p:spPr>
          <a:xfrm>
            <a:off x="5216525" y="669925"/>
            <a:ext cx="3338513" cy="5857875"/>
          </a:xfrm>
          <a:prstGeom prst="roundRect">
            <a:avLst>
              <a:gd name="adj" fmla="val 4868"/>
            </a:avLst>
          </a:prstGeom>
          <a:solidFill>
            <a:schemeClr val="accent2">
              <a:lumMod val="60000"/>
              <a:lumOff val="4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45" name="Rectangle à coins arrondis 44"/>
          <p:cNvSpPr/>
          <p:nvPr/>
        </p:nvSpPr>
        <p:spPr>
          <a:xfrm>
            <a:off x="1022350" y="4746625"/>
            <a:ext cx="3932238" cy="890588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3651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i="1" dirty="0">
                <a:solidFill>
                  <a:srgbClr val="0070C0"/>
                </a:solidFill>
              </a:rPr>
              <a:t>la chaîne d’actions </a:t>
            </a:r>
            <a:r>
              <a:rPr lang="fr-FR" sz="2000" b="1" i="1" dirty="0"/>
              <a:t>permettant d’atteindre l’objectif fixé</a:t>
            </a:r>
          </a:p>
        </p:txBody>
      </p:sp>
      <p:sp>
        <p:nvSpPr>
          <p:cNvPr id="48" name="Rectangle 47"/>
          <p:cNvSpPr/>
          <p:nvPr/>
        </p:nvSpPr>
        <p:spPr>
          <a:xfrm>
            <a:off x="2987675" y="473075"/>
            <a:ext cx="3722688" cy="1323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Un </a:t>
            </a:r>
            <a:r>
              <a:rPr lang="fr-FR" sz="80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Projet</a:t>
            </a:r>
            <a:endParaRPr lang="fr-FR" sz="2800" dirty="0">
              <a:latin typeface="+mn-lt"/>
              <a:cs typeface="+mn-cs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5114925" y="4746625"/>
            <a:ext cx="3440113" cy="890588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i="1" dirty="0"/>
              <a:t>Une suite d’activités</a:t>
            </a:r>
          </a:p>
          <a:p>
            <a:pPr marL="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i="1" dirty="0">
                <a:solidFill>
                  <a:srgbClr val="0070C0"/>
                </a:solidFill>
              </a:rPr>
              <a:t>sans lien ni logique</a:t>
            </a:r>
          </a:p>
        </p:txBody>
      </p:sp>
      <p:sp>
        <p:nvSpPr>
          <p:cNvPr id="24" name="Ellipse 23"/>
          <p:cNvSpPr/>
          <p:nvPr/>
        </p:nvSpPr>
        <p:spPr>
          <a:xfrm>
            <a:off x="8108950" y="4746625"/>
            <a:ext cx="892175" cy="89217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7200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i="1" dirty="0">
              <a:solidFill>
                <a:srgbClr val="C00000"/>
              </a:solidFill>
            </a:endParaRPr>
          </a:p>
        </p:txBody>
      </p:sp>
      <p:sp>
        <p:nvSpPr>
          <p:cNvPr id="6157" name="Rectangle 24"/>
          <p:cNvSpPr>
            <a:spLocks noChangeArrowheads="1"/>
          </p:cNvSpPr>
          <p:nvPr/>
        </p:nvSpPr>
        <p:spPr bwMode="auto">
          <a:xfrm>
            <a:off x="5646738" y="1597025"/>
            <a:ext cx="25511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600" b="1" i="1">
                <a:solidFill>
                  <a:srgbClr val="FF0000"/>
                </a:solidFill>
              </a:rPr>
              <a:t>Ce n’est pas</a:t>
            </a:r>
            <a:endParaRPr lang="fr-FR" sz="2400">
              <a:solidFill>
                <a:srgbClr val="FF0000"/>
              </a:solidFill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576263" y="2141538"/>
            <a:ext cx="892175" cy="89217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7200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i="1" dirty="0">
              <a:solidFill>
                <a:srgbClr val="C00000"/>
              </a:solidFill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576263" y="3359150"/>
            <a:ext cx="892175" cy="8937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7200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i="1" dirty="0">
              <a:solidFill>
                <a:srgbClr val="C00000"/>
              </a:solidFill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568325" y="4746625"/>
            <a:ext cx="893763" cy="89217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7200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i="1" dirty="0">
              <a:solidFill>
                <a:srgbClr val="C00000"/>
              </a:solidFill>
            </a:endParaRPr>
          </a:p>
        </p:txBody>
      </p:sp>
      <p:sp>
        <p:nvSpPr>
          <p:cNvPr id="33" name="Rectangle à coins arrondis 32"/>
          <p:cNvSpPr/>
          <p:nvPr/>
        </p:nvSpPr>
        <p:spPr>
          <a:xfrm>
            <a:off x="5114925" y="3359150"/>
            <a:ext cx="3440113" cy="892175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i="1" dirty="0"/>
              <a:t>La simple résolution d’un</a:t>
            </a:r>
          </a:p>
          <a:p>
            <a:pPr marL="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i="1" dirty="0">
                <a:solidFill>
                  <a:srgbClr val="0070C0"/>
                </a:solidFill>
              </a:rPr>
              <a:t>problème technique</a:t>
            </a:r>
          </a:p>
        </p:txBody>
      </p:sp>
      <p:sp>
        <p:nvSpPr>
          <p:cNvPr id="35" name="Ellipse 34"/>
          <p:cNvSpPr/>
          <p:nvPr/>
        </p:nvSpPr>
        <p:spPr>
          <a:xfrm>
            <a:off x="8108950" y="3360738"/>
            <a:ext cx="892175" cy="89217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7200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i="1" dirty="0">
              <a:solidFill>
                <a:srgbClr val="C00000"/>
              </a:solidFill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5114925" y="2141538"/>
            <a:ext cx="3440113" cy="890587"/>
          </a:xfrm>
          <a:prstGeom prst="roundRect">
            <a:avLst>
              <a:gd name="adj" fmla="val 8406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marL="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i="1" dirty="0"/>
              <a:t>faire ou refaire  des</a:t>
            </a:r>
          </a:p>
          <a:p>
            <a:pPr marL="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i="1" dirty="0"/>
              <a:t>activités </a:t>
            </a:r>
            <a:r>
              <a:rPr lang="fr-FR" sz="2000" b="1" i="1" dirty="0">
                <a:solidFill>
                  <a:srgbClr val="0070C0"/>
                </a:solidFill>
              </a:rPr>
              <a:t>balisées par</a:t>
            </a:r>
          </a:p>
          <a:p>
            <a:pPr marL="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i="1" dirty="0">
                <a:solidFill>
                  <a:srgbClr val="0070C0"/>
                </a:solidFill>
              </a:rPr>
              <a:t>le professeur</a:t>
            </a:r>
          </a:p>
        </p:txBody>
      </p:sp>
      <p:sp>
        <p:nvSpPr>
          <p:cNvPr id="40" name="Ellipse 39"/>
          <p:cNvSpPr/>
          <p:nvPr/>
        </p:nvSpPr>
        <p:spPr>
          <a:xfrm>
            <a:off x="8108950" y="2141538"/>
            <a:ext cx="892175" cy="89376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7200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i="1" dirty="0">
              <a:solidFill>
                <a:srgbClr val="C00000"/>
              </a:solidFill>
            </a:endParaRPr>
          </a:p>
        </p:txBody>
      </p:sp>
      <p:pic>
        <p:nvPicPr>
          <p:cNvPr id="6165" name="Picture 2" descr="C:\Users\Administrateur\Documents\My Dropbox\07- Lycée\Comm'\Logos\logo-STI2D-150px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67663" y="6199188"/>
            <a:ext cx="11414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2" grpId="0" animBg="1"/>
      <p:bldP spid="45" grpId="0" animBg="1"/>
      <p:bldP spid="23" grpId="0" animBg="1"/>
      <p:bldP spid="33" grpId="0" animBg="1"/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à coins arrondis 31"/>
          <p:cNvSpPr/>
          <p:nvPr/>
        </p:nvSpPr>
        <p:spPr>
          <a:xfrm>
            <a:off x="574675" y="541338"/>
            <a:ext cx="1306513" cy="63166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rgbClr val="FF0000"/>
                </a:solidFill>
              </a:rPr>
              <a:t>En collège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5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b="1" dirty="0"/>
              <a:t>S’initier aux réalisations collective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5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b="1" dirty="0"/>
              <a:t>Vivre la démarche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b="1" dirty="0"/>
              <a:t>de projet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571500" y="3651250"/>
            <a:ext cx="8513763" cy="1539875"/>
          </a:xfrm>
          <a:prstGeom prst="roundRect">
            <a:avLst>
              <a:gd name="adj" fmla="val 8406"/>
            </a:avLst>
          </a:prstGeom>
          <a:solidFill>
            <a:schemeClr val="accent2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Prototypage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571500" y="2038350"/>
            <a:ext cx="8513763" cy="1539875"/>
          </a:xfrm>
          <a:prstGeom prst="roundRect">
            <a:avLst>
              <a:gd name="adj" fmla="val 8406"/>
            </a:avLst>
          </a:prstGeom>
          <a:solidFill>
            <a:schemeClr val="accent2">
              <a:lumMod val="20000"/>
              <a:lumOff val="8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Idée</a:t>
            </a:r>
          </a:p>
        </p:txBody>
      </p:sp>
      <p:sp>
        <p:nvSpPr>
          <p:cNvPr id="2" name="Rectangle à coins arrondis 1"/>
          <p:cNvSpPr/>
          <p:nvPr/>
        </p:nvSpPr>
        <p:spPr>
          <a:xfrm>
            <a:off x="571500" y="5270500"/>
            <a:ext cx="8513763" cy="1539875"/>
          </a:xfrm>
          <a:prstGeom prst="roundRect">
            <a:avLst>
              <a:gd name="adj" fmla="val 8406"/>
            </a:avLst>
          </a:prstGeom>
          <a:solidFill>
            <a:schemeClr val="accent2">
              <a:lumMod val="60000"/>
              <a:lumOff val="4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Industrialisation</a:t>
            </a:r>
          </a:p>
        </p:txBody>
      </p:sp>
      <p:grpSp>
        <p:nvGrpSpPr>
          <p:cNvPr id="33" name="Groupe 32"/>
          <p:cNvGrpSpPr>
            <a:grpSpLocks/>
          </p:cNvGrpSpPr>
          <p:nvPr/>
        </p:nvGrpSpPr>
        <p:grpSpPr bwMode="auto">
          <a:xfrm>
            <a:off x="6502400" y="541338"/>
            <a:ext cx="2516188" cy="6223000"/>
            <a:chOff x="6502407" y="541019"/>
            <a:chExt cx="2516756" cy="6224093"/>
          </a:xfrm>
        </p:grpSpPr>
        <p:sp>
          <p:nvSpPr>
            <p:cNvPr id="5" name="Rectangle à coins arrondis 4"/>
            <p:cNvSpPr/>
            <p:nvPr/>
          </p:nvSpPr>
          <p:spPr>
            <a:xfrm>
              <a:off x="6550043" y="541019"/>
              <a:ext cx="2427836" cy="6224093"/>
            </a:xfrm>
            <a:prstGeom prst="roundRect">
              <a:avLst>
                <a:gd name="adj" fmla="val 8406"/>
              </a:avLst>
            </a:prstGeom>
            <a:solidFill>
              <a:srgbClr val="FFC000">
                <a:alpha val="8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b="1" dirty="0">
                  <a:solidFill>
                    <a:srgbClr val="FF0000"/>
                  </a:solidFill>
                </a:rPr>
                <a:t>En BTS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b="1" dirty="0">
                  <a:solidFill>
                    <a:srgbClr val="FFFFFF"/>
                  </a:solidFill>
                </a:rPr>
                <a:t>Valider une industrialisation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>
                <a:solidFill>
                  <a:srgbClr val="FFFFFF"/>
                </a:solidFill>
              </a:endParaRPr>
            </a:p>
          </p:txBody>
        </p:sp>
        <p:pic>
          <p:nvPicPr>
            <p:cNvPr id="7195" name="Picture 3" descr="C:\Users\Portable Fred\Documents\Dropbox\09-STI2D\idée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443264" y="2166661"/>
              <a:ext cx="545523" cy="1054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17" name="Diagramme 16"/>
            <p:cNvGraphicFramePr/>
            <p:nvPr/>
          </p:nvGraphicFramePr>
          <p:xfrm>
            <a:off x="7010579" y="4792441"/>
            <a:ext cx="1433798" cy="95586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pic>
          <p:nvPicPr>
            <p:cNvPr id="7197" name="Picture 10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7013726" y="3795336"/>
              <a:ext cx="1430651" cy="1110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19" name="Diagramme 18"/>
            <p:cNvGraphicFramePr/>
            <p:nvPr/>
          </p:nvGraphicFramePr>
          <p:xfrm>
            <a:off x="6993950" y="3220812"/>
            <a:ext cx="1433798" cy="95586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9" r:lo="rId10" r:qs="rId11" r:cs="rId12"/>
            </a:graphicData>
          </a:graphic>
        </p:graphicFrame>
        <p:sp>
          <p:nvSpPr>
            <p:cNvPr id="7199" name="Rectangle 20"/>
            <p:cNvSpPr>
              <a:spLocks noChangeArrowheads="1"/>
            </p:cNvSpPr>
            <p:nvPr/>
          </p:nvSpPr>
          <p:spPr bwMode="auto">
            <a:xfrm>
              <a:off x="7970181" y="2246075"/>
              <a:ext cx="915134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i="1"/>
                <a:t>Réflexion en amont du partenaire</a:t>
              </a:r>
            </a:p>
          </p:txBody>
        </p:sp>
        <p:sp>
          <p:nvSpPr>
            <p:cNvPr id="7200" name="ZoneTexte 21"/>
            <p:cNvSpPr txBox="1">
              <a:spLocks noChangeArrowheads="1"/>
            </p:cNvSpPr>
            <p:nvPr/>
          </p:nvSpPr>
          <p:spPr bwMode="auto">
            <a:xfrm>
              <a:off x="6551278" y="4830131"/>
              <a:ext cx="237440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1200"/>
                <a:t>Solution </a:t>
              </a:r>
              <a:r>
                <a:rPr lang="fr-FR" sz="1200" b="1"/>
                <a:t>technique</a:t>
              </a:r>
            </a:p>
          </p:txBody>
        </p:sp>
        <p:sp>
          <p:nvSpPr>
            <p:cNvPr id="7201" name="ZoneTexte 22"/>
            <p:cNvSpPr txBox="1">
              <a:spLocks noChangeArrowheads="1"/>
            </p:cNvSpPr>
            <p:nvPr/>
          </p:nvSpPr>
          <p:spPr bwMode="auto">
            <a:xfrm>
              <a:off x="6605524" y="6479416"/>
              <a:ext cx="237440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1200"/>
                <a:t>Solution </a:t>
              </a:r>
              <a:r>
                <a:rPr lang="fr-FR" sz="1200" b="1"/>
                <a:t>industrialisée</a:t>
              </a:r>
            </a:p>
          </p:txBody>
        </p:sp>
        <p:pic>
          <p:nvPicPr>
            <p:cNvPr id="7202" name="Picture 11" descr="C:\Users\Portable Fred\Documents\Dropbox\09-STI2D\magic-mouse.png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6883108" y="5748306"/>
              <a:ext cx="1684106" cy="624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Rectangle 13"/>
            <p:cNvSpPr/>
            <p:nvPr/>
          </p:nvSpPr>
          <p:spPr>
            <a:xfrm>
              <a:off x="6502407" y="1334908"/>
              <a:ext cx="2516756" cy="73990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i="1" dirty="0">
                  <a:solidFill>
                    <a:schemeClr val="accent6">
                      <a:lumMod val="75000"/>
                    </a:schemeClr>
                  </a:solidFill>
                  <a:latin typeface="+mn-lt"/>
                  <a:cs typeface="+mn-cs"/>
                </a:rPr>
                <a:t>D’une idée ou d’un besoin  technique à son industrialisation</a:t>
              </a:r>
            </a:p>
          </p:txBody>
        </p:sp>
      </p:grpSp>
      <p:sp>
        <p:nvSpPr>
          <p:cNvPr id="30" name="Rectangle 29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/>
              <a:t>Le projet en STI2D</a:t>
            </a:r>
          </a:p>
        </p:txBody>
      </p:sp>
      <p:sp>
        <p:nvSpPr>
          <p:cNvPr id="31" name="Arrondir un rectangle avec un coin diagonal 30"/>
          <p:cNvSpPr/>
          <p:nvPr/>
        </p:nvSpPr>
        <p:spPr>
          <a:xfrm>
            <a:off x="574129" y="44604"/>
            <a:ext cx="8513724" cy="431506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Les types de projets en collège et lycée technologique</a:t>
            </a:r>
            <a:endParaRPr lang="fr-F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34" name="Groupe 33"/>
          <p:cNvGrpSpPr>
            <a:grpSpLocks/>
          </p:cNvGrpSpPr>
          <p:nvPr/>
        </p:nvGrpSpPr>
        <p:grpSpPr bwMode="auto">
          <a:xfrm>
            <a:off x="1966913" y="541338"/>
            <a:ext cx="1951037" cy="2992437"/>
            <a:chOff x="1967023" y="541018"/>
            <a:chExt cx="1951602" cy="2993421"/>
          </a:xfrm>
        </p:grpSpPr>
        <p:grpSp>
          <p:nvGrpSpPr>
            <p:cNvPr id="7188" name="Groupe 26"/>
            <p:cNvGrpSpPr>
              <a:grpSpLocks/>
            </p:cNvGrpSpPr>
            <p:nvPr/>
          </p:nvGrpSpPr>
          <p:grpSpPr bwMode="auto">
            <a:xfrm>
              <a:off x="1967023" y="541018"/>
              <a:ext cx="1951602" cy="2993421"/>
              <a:chOff x="1967023" y="541018"/>
              <a:chExt cx="1951602" cy="2993421"/>
            </a:xfrm>
          </p:grpSpPr>
          <p:sp>
            <p:nvSpPr>
              <p:cNvPr id="7" name="Rectangle à coins arrondis 6"/>
              <p:cNvSpPr/>
              <p:nvPr/>
            </p:nvSpPr>
            <p:spPr>
              <a:xfrm>
                <a:off x="1967023" y="541018"/>
                <a:ext cx="1951602" cy="2993421"/>
              </a:xfrm>
              <a:prstGeom prst="roundRect">
                <a:avLst>
                  <a:gd name="adj" fmla="val 8406"/>
                </a:avLst>
              </a:prstGeom>
              <a:solidFill>
                <a:schemeClr val="accent6">
                  <a:lumMod val="50000"/>
                  <a:lumOff val="50000"/>
                  <a:alpha val="8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b="1" dirty="0">
                    <a:solidFill>
                      <a:srgbClr val="FF0000"/>
                    </a:solidFill>
                  </a:rPr>
                  <a:t>En seconde SI/CIT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b="1" dirty="0"/>
                  <a:t>Valider une idée</a:t>
                </a:r>
              </a:p>
            </p:txBody>
          </p:sp>
          <p:pic>
            <p:nvPicPr>
              <p:cNvPr id="7191" name="Picture 4" descr="C:\Users\Portable Fred\Documents\Dropbox\09-STI2D\Créativité.png"/>
              <p:cNvPicPr>
                <a:picLocks noChangeAspect="1" noChangeArrowheads="1"/>
              </p:cNvPicPr>
              <p:nvPr/>
            </p:nvPicPr>
            <p:blipFill>
              <a:blip r:embed="rId15"/>
              <a:srcRect/>
              <a:stretch>
                <a:fillRect/>
              </a:stretch>
            </p:blipFill>
            <p:spPr bwMode="auto">
              <a:xfrm>
                <a:off x="2576739" y="2246075"/>
                <a:ext cx="732167" cy="1218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192" name="Picture 5" descr="C:\Users\Portable Fred\Documents\Dropbox\09-STI2D\mind-map.png"/>
              <p:cNvPicPr>
                <a:picLocks noChangeAspect="1" noChangeArrowheads="1"/>
              </p:cNvPicPr>
              <p:nvPr/>
            </p:nvPicPr>
            <p:blipFill>
              <a:blip r:embed="rId16"/>
              <a:srcRect/>
              <a:stretch>
                <a:fillRect/>
              </a:stretch>
            </p:blipFill>
            <p:spPr bwMode="auto">
              <a:xfrm>
                <a:off x="3003380" y="2103591"/>
                <a:ext cx="894755" cy="62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" name="Rectangle 8"/>
              <p:cNvSpPr/>
              <p:nvPr/>
            </p:nvSpPr>
            <p:spPr>
              <a:xfrm>
                <a:off x="1967023" y="1427134"/>
                <a:ext cx="1951602" cy="52245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i="1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cs typeface="+mn-cs"/>
                  </a:rPr>
                  <a:t>De l’idée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i="1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cs typeface="+mn-cs"/>
                  </a:rPr>
                  <a:t>à la créativité</a:t>
                </a:r>
              </a:p>
            </p:txBody>
          </p:sp>
        </p:grpSp>
        <p:sp>
          <p:nvSpPr>
            <p:cNvPr id="7189" name="Rectangle 24"/>
            <p:cNvSpPr>
              <a:spLocks noChangeArrowheads="1"/>
            </p:cNvSpPr>
            <p:nvPr/>
          </p:nvSpPr>
          <p:spPr bwMode="auto">
            <a:xfrm>
              <a:off x="1967023" y="2074330"/>
              <a:ext cx="915134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i="1">
                  <a:solidFill>
                    <a:srgbClr val="002060"/>
                  </a:solidFill>
                </a:rPr>
                <a:t>Réflexion collective animée</a:t>
              </a:r>
            </a:p>
            <a:p>
              <a:r>
                <a:rPr lang="fr-FR" sz="1200" i="1">
                  <a:solidFill>
                    <a:srgbClr val="002060"/>
                  </a:solidFill>
                </a:rPr>
                <a:t>par le professeur</a:t>
              </a:r>
            </a:p>
          </p:txBody>
        </p:sp>
      </p:grpSp>
      <p:grpSp>
        <p:nvGrpSpPr>
          <p:cNvPr id="35" name="Groupe 34"/>
          <p:cNvGrpSpPr>
            <a:grpSpLocks/>
          </p:cNvGrpSpPr>
          <p:nvPr/>
        </p:nvGrpSpPr>
        <p:grpSpPr bwMode="auto">
          <a:xfrm>
            <a:off x="4000500" y="541338"/>
            <a:ext cx="2439988" cy="4562475"/>
            <a:chOff x="3999999" y="541019"/>
            <a:chExt cx="2439805" cy="4562933"/>
          </a:xfrm>
        </p:grpSpPr>
        <p:grpSp>
          <p:nvGrpSpPr>
            <p:cNvPr id="7179" name="Groupe 28"/>
            <p:cNvGrpSpPr>
              <a:grpSpLocks/>
            </p:cNvGrpSpPr>
            <p:nvPr/>
          </p:nvGrpSpPr>
          <p:grpSpPr bwMode="auto">
            <a:xfrm>
              <a:off x="3999999" y="541019"/>
              <a:ext cx="2439805" cy="4562933"/>
              <a:chOff x="3999999" y="541019"/>
              <a:chExt cx="2439805" cy="4562933"/>
            </a:xfrm>
          </p:grpSpPr>
          <p:sp>
            <p:nvSpPr>
              <p:cNvPr id="6" name="Rectangle à coins arrondis 5"/>
              <p:cNvSpPr/>
              <p:nvPr/>
            </p:nvSpPr>
            <p:spPr>
              <a:xfrm>
                <a:off x="4011111" y="541019"/>
                <a:ext cx="2428693" cy="4562933"/>
              </a:xfrm>
              <a:prstGeom prst="roundRect">
                <a:avLst>
                  <a:gd name="adj" fmla="val 8406"/>
                </a:avLst>
              </a:prstGeom>
              <a:solidFill>
                <a:srgbClr val="92D050">
                  <a:alpha val="8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b="1" dirty="0">
                    <a:solidFill>
                      <a:srgbClr val="FF0000"/>
                    </a:solidFill>
                  </a:rPr>
                  <a:t>En STI2D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600" b="1" dirty="0">
                    <a:solidFill>
                      <a:srgbClr val="FFFFFF"/>
                    </a:solidFill>
                  </a:rPr>
                  <a:t>Valider une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600" b="1" dirty="0">
                    <a:solidFill>
                      <a:srgbClr val="FFFFFF"/>
                    </a:solidFill>
                  </a:rPr>
                  <a:t>solution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dirty="0"/>
              </a:p>
            </p:txBody>
          </p:sp>
          <p:pic>
            <p:nvPicPr>
              <p:cNvPr id="7182" name="Picture 4" descr="C:\Users\Portable Fred\Documents\Dropbox\09-STI2D\Créativité.png"/>
              <p:cNvPicPr>
                <a:picLocks noChangeAspect="1" noChangeArrowheads="1"/>
              </p:cNvPicPr>
              <p:nvPr/>
            </p:nvPicPr>
            <p:blipFill>
              <a:blip r:embed="rId15"/>
              <a:srcRect/>
              <a:stretch>
                <a:fillRect/>
              </a:stretch>
            </p:blipFill>
            <p:spPr bwMode="auto">
              <a:xfrm>
                <a:off x="4838497" y="2062123"/>
                <a:ext cx="732167" cy="1218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183" name="Picture 9" descr="C:\Users\Portable Fred\Documents\Dropbox\09-STI2D\proto souris.png"/>
              <p:cNvPicPr>
                <a:picLocks noChangeAspect="1" noChangeArrowheads="1"/>
              </p:cNvPicPr>
              <p:nvPr/>
            </p:nvPicPr>
            <p:blipFill>
              <a:blip r:embed="rId17"/>
              <a:srcRect/>
              <a:stretch>
                <a:fillRect/>
              </a:stretch>
            </p:blipFill>
            <p:spPr bwMode="auto">
              <a:xfrm>
                <a:off x="4706427" y="4044003"/>
                <a:ext cx="1192785" cy="8542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84" name="Rectangle 19"/>
              <p:cNvSpPr>
                <a:spLocks noChangeArrowheads="1"/>
              </p:cNvSpPr>
              <p:nvPr/>
            </p:nvSpPr>
            <p:spPr bwMode="auto">
              <a:xfrm>
                <a:off x="5524670" y="2279645"/>
                <a:ext cx="915134" cy="1015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fr-FR" sz="1200" i="1"/>
                  <a:t>Réflexion collective animée</a:t>
                </a:r>
              </a:p>
              <a:p>
                <a:r>
                  <a:rPr lang="fr-FR" sz="1200" i="1"/>
                  <a:t>par le professeur</a:t>
                </a:r>
              </a:p>
            </p:txBody>
          </p:sp>
          <p:graphicFrame>
            <p:nvGraphicFramePr>
              <p:cNvPr id="26" name="Diagramme 25"/>
              <p:cNvGraphicFramePr/>
              <p:nvPr/>
            </p:nvGraphicFramePr>
            <p:xfrm>
              <a:off x="4478097" y="3170482"/>
              <a:ext cx="1433798" cy="95586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8" r:lo="rId19" r:qs="rId20" r:cs="rId21"/>
              </a:graphicData>
            </a:graphic>
          </p:graphicFrame>
          <p:pic>
            <p:nvPicPr>
              <p:cNvPr id="7186" name="Picture 12" descr="C:\Users\Portable Fred\Documents\Dropbox\07- Lycée\Comm'\Logos\logo-STI2D-150px.png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>
                <a:off x="4285261" y="2980928"/>
                <a:ext cx="685135" cy="3791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" name="Rectangle 12"/>
              <p:cNvSpPr/>
              <p:nvPr/>
            </p:nvSpPr>
            <p:spPr>
              <a:xfrm>
                <a:off x="3999999" y="1406293"/>
                <a:ext cx="2428693" cy="52234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i="1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cs typeface="+mn-cs"/>
                  </a:rPr>
                  <a:t>De l’idée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i="1" dirty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cs typeface="+mn-cs"/>
                  </a:rPr>
                  <a:t>à une solution réaliste</a:t>
                </a:r>
              </a:p>
            </p:txBody>
          </p:sp>
        </p:grpSp>
        <p:sp>
          <p:nvSpPr>
            <p:cNvPr id="7180" name="ZoneTexte 7"/>
            <p:cNvSpPr txBox="1">
              <a:spLocks noChangeArrowheads="1"/>
            </p:cNvSpPr>
            <p:nvPr/>
          </p:nvSpPr>
          <p:spPr bwMode="auto">
            <a:xfrm>
              <a:off x="4011150" y="4826952"/>
              <a:ext cx="237440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1200"/>
                <a:t>Solution </a:t>
              </a:r>
              <a:r>
                <a:rPr lang="fr-FR" sz="1200" b="1">
                  <a:solidFill>
                    <a:srgbClr val="002060"/>
                  </a:solidFill>
                </a:rPr>
                <a:t>prototype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8647404" y="622096"/>
            <a:ext cx="360000" cy="615227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Bilan &amp; restitution</a:t>
            </a:r>
          </a:p>
        </p:txBody>
      </p:sp>
      <p:grpSp>
        <p:nvGrpSpPr>
          <p:cNvPr id="3" name="Groupe 2"/>
          <p:cNvGrpSpPr>
            <a:grpSpLocks/>
          </p:cNvGrpSpPr>
          <p:nvPr/>
        </p:nvGrpSpPr>
        <p:grpSpPr bwMode="auto">
          <a:xfrm>
            <a:off x="536575" y="2320925"/>
            <a:ext cx="1042988" cy="611188"/>
            <a:chOff x="536707" y="2321131"/>
            <a:chExt cx="1042770" cy="610396"/>
          </a:xfrm>
        </p:grpSpPr>
        <p:sp>
          <p:nvSpPr>
            <p:cNvPr id="40" name="Rectangle à coins arrondis 39"/>
            <p:cNvSpPr/>
            <p:nvPr/>
          </p:nvSpPr>
          <p:spPr>
            <a:xfrm>
              <a:off x="536707" y="2321131"/>
              <a:ext cx="1042770" cy="610396"/>
            </a:xfrm>
            <a:prstGeom prst="roundRect">
              <a:avLst>
                <a:gd name="adj" fmla="val 8406"/>
              </a:avLst>
            </a:prstGeom>
            <a:solidFill>
              <a:schemeClr val="accent6">
                <a:lumMod val="50000"/>
                <a:lumOff val="50000"/>
                <a:alpha val="8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b="1" dirty="0"/>
            </a:p>
          </p:txBody>
        </p:sp>
        <p:sp>
          <p:nvSpPr>
            <p:cNvPr id="13" name="Flèche vers le bas 12"/>
            <p:cNvSpPr/>
            <p:nvPr/>
          </p:nvSpPr>
          <p:spPr>
            <a:xfrm rot="16200000">
              <a:off x="794147" y="2136684"/>
              <a:ext cx="585029" cy="985632"/>
            </a:xfrm>
            <a:prstGeom prst="downArrow">
              <a:avLst/>
            </a:prstGeom>
            <a:solidFill>
              <a:schemeClr val="accent6">
                <a:lumMod val="75000"/>
                <a:lumOff val="2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>
                  <a:solidFill>
                    <a:srgbClr val="FFFFFF"/>
                  </a:solidFill>
                </a:rPr>
                <a:t>SI/CIT</a:t>
              </a:r>
            </a:p>
          </p:txBody>
        </p:sp>
      </p:grpSp>
      <p:sp>
        <p:nvSpPr>
          <p:cNvPr id="48" name="Rectangle 47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/>
              <a:t>Le projet en STI2D</a:t>
            </a:r>
          </a:p>
        </p:txBody>
      </p:sp>
      <p:sp>
        <p:nvSpPr>
          <p:cNvPr id="49" name="Arrondir un rectangle avec un coin diagonal 48"/>
          <p:cNvSpPr/>
          <p:nvPr/>
        </p:nvSpPr>
        <p:spPr>
          <a:xfrm>
            <a:off x="574675" y="44450"/>
            <a:ext cx="8513763" cy="43180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Projets et mini projets</a:t>
            </a:r>
          </a:p>
        </p:txBody>
      </p:sp>
      <p:sp>
        <p:nvSpPr>
          <p:cNvPr id="54" name="Flèche droite 53"/>
          <p:cNvSpPr/>
          <p:nvPr/>
        </p:nvSpPr>
        <p:spPr>
          <a:xfrm>
            <a:off x="536575" y="622300"/>
            <a:ext cx="8253413" cy="83185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5" name="Groupe 4"/>
          <p:cNvGrpSpPr>
            <a:grpSpLocks/>
          </p:cNvGrpSpPr>
          <p:nvPr/>
        </p:nvGrpSpPr>
        <p:grpSpPr bwMode="auto">
          <a:xfrm>
            <a:off x="536575" y="3402013"/>
            <a:ext cx="7920038" cy="1546225"/>
            <a:chOff x="536343" y="3402665"/>
            <a:chExt cx="7920843" cy="1545408"/>
          </a:xfrm>
        </p:grpSpPr>
        <p:cxnSp>
          <p:nvCxnSpPr>
            <p:cNvPr id="55" name="Connecteur droit avec flèche 54"/>
            <p:cNvCxnSpPr/>
            <p:nvPr/>
          </p:nvCxnSpPr>
          <p:spPr>
            <a:xfrm>
              <a:off x="536343" y="3918329"/>
              <a:ext cx="7903378" cy="0"/>
            </a:xfrm>
            <a:prstGeom prst="straightConnector1">
              <a:avLst/>
            </a:prstGeom>
            <a:ln w="9525" cmpd="sng">
              <a:solidFill>
                <a:srgbClr val="0000FF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avec flèche 55"/>
            <p:cNvCxnSpPr/>
            <p:nvPr/>
          </p:nvCxnSpPr>
          <p:spPr>
            <a:xfrm>
              <a:off x="536343" y="4432408"/>
              <a:ext cx="7911317" cy="0"/>
            </a:xfrm>
            <a:prstGeom prst="straightConnector1">
              <a:avLst/>
            </a:prstGeom>
            <a:ln w="9525" cmpd="sng">
              <a:solidFill>
                <a:srgbClr val="0000FF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avec flèche 56"/>
            <p:cNvCxnSpPr/>
            <p:nvPr/>
          </p:nvCxnSpPr>
          <p:spPr>
            <a:xfrm>
              <a:off x="536343" y="4948073"/>
              <a:ext cx="7920843" cy="0"/>
            </a:xfrm>
            <a:prstGeom prst="straightConnector1">
              <a:avLst/>
            </a:prstGeom>
            <a:ln w="9525" cmpd="sng">
              <a:solidFill>
                <a:srgbClr val="0000FF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/>
            <p:nvPr/>
          </p:nvCxnSpPr>
          <p:spPr>
            <a:xfrm>
              <a:off x="536343" y="3402665"/>
              <a:ext cx="7893852" cy="0"/>
            </a:xfrm>
            <a:prstGeom prst="straightConnector1">
              <a:avLst/>
            </a:prstGeom>
            <a:ln w="9525" cmpd="sng">
              <a:solidFill>
                <a:srgbClr val="0000FF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Rectangle à coins arrondis 67"/>
          <p:cNvSpPr/>
          <p:nvPr/>
        </p:nvSpPr>
        <p:spPr>
          <a:xfrm>
            <a:off x="593725" y="711200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Idée</a:t>
            </a:r>
            <a:endParaRPr lang="fr-FR" b="1" dirty="0"/>
          </a:p>
        </p:txBody>
      </p:sp>
      <p:sp>
        <p:nvSpPr>
          <p:cNvPr id="70" name="Rectangle à coins arrondis 69"/>
          <p:cNvSpPr/>
          <p:nvPr/>
        </p:nvSpPr>
        <p:spPr>
          <a:xfrm>
            <a:off x="1579563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Faisabilité</a:t>
            </a:r>
          </a:p>
        </p:txBody>
      </p:sp>
      <p:sp>
        <p:nvSpPr>
          <p:cNvPr id="79" name="Rectangle à coins arrondis 78"/>
          <p:cNvSpPr/>
          <p:nvPr/>
        </p:nvSpPr>
        <p:spPr>
          <a:xfrm>
            <a:off x="2546350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Avant-projet</a:t>
            </a:r>
            <a:endParaRPr lang="fr-FR" b="1" dirty="0"/>
          </a:p>
        </p:txBody>
      </p:sp>
      <p:sp>
        <p:nvSpPr>
          <p:cNvPr id="80" name="Rectangle à coins arrondis 79"/>
          <p:cNvSpPr/>
          <p:nvPr/>
        </p:nvSpPr>
        <p:spPr>
          <a:xfrm>
            <a:off x="3522663" y="714375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Projet détaillé</a:t>
            </a:r>
          </a:p>
        </p:txBody>
      </p:sp>
      <p:sp>
        <p:nvSpPr>
          <p:cNvPr id="81" name="Rectangle à coins arrondis 80"/>
          <p:cNvSpPr/>
          <p:nvPr/>
        </p:nvSpPr>
        <p:spPr>
          <a:xfrm>
            <a:off x="4498975" y="714375"/>
            <a:ext cx="882650" cy="654050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Maquette &amp; prototype</a:t>
            </a:r>
          </a:p>
        </p:txBody>
      </p:sp>
      <p:sp>
        <p:nvSpPr>
          <p:cNvPr id="82" name="Rectangle à coins arrondis 81"/>
          <p:cNvSpPr/>
          <p:nvPr/>
        </p:nvSpPr>
        <p:spPr>
          <a:xfrm>
            <a:off x="5459413" y="715963"/>
            <a:ext cx="884237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Tests &amp; validation</a:t>
            </a:r>
          </a:p>
        </p:txBody>
      </p:sp>
      <p:sp>
        <p:nvSpPr>
          <p:cNvPr id="83" name="Rectangle à coins arrondis 82"/>
          <p:cNvSpPr/>
          <p:nvPr/>
        </p:nvSpPr>
        <p:spPr>
          <a:xfrm>
            <a:off x="6435725" y="715963"/>
            <a:ext cx="884238" cy="654050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 err="1"/>
              <a:t>CdC</a:t>
            </a:r>
            <a:r>
              <a:rPr lang="fr-FR" sz="1200" dirty="0"/>
              <a:t> Industrialisation</a:t>
            </a:r>
          </a:p>
        </p:txBody>
      </p:sp>
      <p:sp>
        <p:nvSpPr>
          <p:cNvPr id="84" name="Rectangle à coins arrondis 83"/>
          <p:cNvSpPr/>
          <p:nvPr/>
        </p:nvSpPr>
        <p:spPr>
          <a:xfrm>
            <a:off x="7412038" y="717550"/>
            <a:ext cx="884237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Industrialisation</a:t>
            </a:r>
            <a:endParaRPr lang="fr-FR" b="1" dirty="0"/>
          </a:p>
        </p:txBody>
      </p:sp>
      <p:grpSp>
        <p:nvGrpSpPr>
          <p:cNvPr id="2" name="Groupe 1"/>
          <p:cNvGrpSpPr>
            <a:grpSpLocks/>
          </p:cNvGrpSpPr>
          <p:nvPr/>
        </p:nvGrpSpPr>
        <p:grpSpPr bwMode="auto">
          <a:xfrm>
            <a:off x="574675" y="622300"/>
            <a:ext cx="7759700" cy="5913438"/>
            <a:chOff x="574129" y="622096"/>
            <a:chExt cx="7760531" cy="5913452"/>
          </a:xfrm>
        </p:grpSpPr>
        <p:cxnSp>
          <p:nvCxnSpPr>
            <p:cNvPr id="60" name="Connecteur droit 59"/>
            <p:cNvCxnSpPr/>
            <p:nvPr/>
          </p:nvCxnSpPr>
          <p:spPr>
            <a:xfrm flipV="1">
              <a:off x="5421286" y="622096"/>
              <a:ext cx="0" cy="5913452"/>
            </a:xfrm>
            <a:prstGeom prst="line">
              <a:avLst/>
            </a:prstGeom>
            <a:ln w="63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60"/>
            <p:cNvCxnSpPr/>
            <p:nvPr/>
          </p:nvCxnSpPr>
          <p:spPr>
            <a:xfrm flipV="1">
              <a:off x="2498385" y="622096"/>
              <a:ext cx="0" cy="5913452"/>
            </a:xfrm>
            <a:prstGeom prst="line">
              <a:avLst/>
            </a:prstGeom>
            <a:ln w="63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/>
            <p:cNvCxnSpPr/>
            <p:nvPr/>
          </p:nvCxnSpPr>
          <p:spPr>
            <a:xfrm flipV="1">
              <a:off x="3473214" y="622096"/>
              <a:ext cx="0" cy="5913452"/>
            </a:xfrm>
            <a:prstGeom prst="line">
              <a:avLst/>
            </a:prstGeom>
            <a:ln w="63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/>
            <p:cNvCxnSpPr/>
            <p:nvPr/>
          </p:nvCxnSpPr>
          <p:spPr>
            <a:xfrm flipV="1">
              <a:off x="4446457" y="622096"/>
              <a:ext cx="0" cy="5913452"/>
            </a:xfrm>
            <a:prstGeom prst="line">
              <a:avLst/>
            </a:prstGeom>
            <a:ln w="63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63"/>
            <p:cNvCxnSpPr/>
            <p:nvPr/>
          </p:nvCxnSpPr>
          <p:spPr>
            <a:xfrm flipV="1">
              <a:off x="6394527" y="622096"/>
              <a:ext cx="0" cy="5913452"/>
            </a:xfrm>
            <a:prstGeom prst="line">
              <a:avLst/>
            </a:prstGeom>
            <a:ln w="63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droit 64"/>
            <p:cNvCxnSpPr/>
            <p:nvPr/>
          </p:nvCxnSpPr>
          <p:spPr>
            <a:xfrm flipV="1">
              <a:off x="7372532" y="622096"/>
              <a:ext cx="0" cy="5913452"/>
            </a:xfrm>
            <a:prstGeom prst="line">
              <a:avLst/>
            </a:prstGeom>
            <a:ln w="63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65"/>
            <p:cNvCxnSpPr/>
            <p:nvPr/>
          </p:nvCxnSpPr>
          <p:spPr>
            <a:xfrm flipV="1">
              <a:off x="1525144" y="622096"/>
              <a:ext cx="0" cy="5913452"/>
            </a:xfrm>
            <a:prstGeom prst="line">
              <a:avLst/>
            </a:prstGeom>
            <a:ln w="63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66"/>
            <p:cNvCxnSpPr/>
            <p:nvPr/>
          </p:nvCxnSpPr>
          <p:spPr>
            <a:xfrm flipV="1">
              <a:off x="8334660" y="622096"/>
              <a:ext cx="0" cy="5913452"/>
            </a:xfrm>
            <a:prstGeom prst="line">
              <a:avLst/>
            </a:prstGeom>
            <a:ln w="63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93"/>
            <p:cNvCxnSpPr/>
            <p:nvPr/>
          </p:nvCxnSpPr>
          <p:spPr>
            <a:xfrm flipV="1">
              <a:off x="574129" y="622096"/>
              <a:ext cx="0" cy="5913452"/>
            </a:xfrm>
            <a:prstGeom prst="line">
              <a:avLst/>
            </a:prstGeom>
            <a:ln w="635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e 3"/>
          <p:cNvGrpSpPr>
            <a:grpSpLocks/>
          </p:cNvGrpSpPr>
          <p:nvPr/>
        </p:nvGrpSpPr>
        <p:grpSpPr bwMode="auto">
          <a:xfrm>
            <a:off x="536575" y="3108325"/>
            <a:ext cx="5995988" cy="2268538"/>
            <a:chOff x="536344" y="3108914"/>
            <a:chExt cx="5996192" cy="2268054"/>
          </a:xfrm>
        </p:grpSpPr>
        <p:sp>
          <p:nvSpPr>
            <p:cNvPr id="59" name="Rectangle à coins arrondis 58"/>
            <p:cNvSpPr/>
            <p:nvPr/>
          </p:nvSpPr>
          <p:spPr>
            <a:xfrm>
              <a:off x="536344" y="3108914"/>
              <a:ext cx="5996192" cy="2268054"/>
            </a:xfrm>
            <a:prstGeom prst="roundRect">
              <a:avLst>
                <a:gd name="adj" fmla="val 8406"/>
              </a:avLst>
            </a:prstGeom>
            <a:solidFill>
              <a:srgbClr val="92D050">
                <a:alpha val="8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pic>
          <p:nvPicPr>
            <p:cNvPr id="8218" name="Picture 12" descr="C:\Users\Portable Fred\Documents\Dropbox\07- Lycée\Comm'\Logos\logo-STI2D-150px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22577" y="3139846"/>
              <a:ext cx="1045135" cy="578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7" name="Rectangle à coins arrondis 46"/>
          <p:cNvSpPr/>
          <p:nvPr/>
        </p:nvSpPr>
        <p:spPr>
          <a:xfrm>
            <a:off x="574675" y="5519738"/>
            <a:ext cx="7988300" cy="1155700"/>
          </a:xfrm>
          <a:prstGeom prst="roundRect">
            <a:avLst>
              <a:gd name="adj" fmla="val 8406"/>
            </a:avLst>
          </a:prstGeom>
          <a:solidFill>
            <a:srgbClr val="FFC000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113" name="Flèche vers le bas 112"/>
          <p:cNvSpPr/>
          <p:nvPr/>
        </p:nvSpPr>
        <p:spPr>
          <a:xfrm rot="16200000">
            <a:off x="6105525" y="4419600"/>
            <a:ext cx="584200" cy="3892550"/>
          </a:xfrm>
          <a:prstGeom prst="downArrow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BTS</a:t>
            </a:r>
            <a:r>
              <a:rPr lang="fr-FR" dirty="0"/>
              <a:t> </a:t>
            </a:r>
            <a:r>
              <a:rPr lang="fr-FR" dirty="0">
                <a:solidFill>
                  <a:srgbClr val="000000"/>
                </a:solidFill>
              </a:rPr>
              <a:t>Production</a:t>
            </a:r>
          </a:p>
        </p:txBody>
      </p:sp>
      <p:sp>
        <p:nvSpPr>
          <p:cNvPr id="114" name="Flèche vers le bas 113"/>
          <p:cNvSpPr/>
          <p:nvPr/>
        </p:nvSpPr>
        <p:spPr>
          <a:xfrm rot="16200000">
            <a:off x="4121150" y="3871913"/>
            <a:ext cx="641350" cy="3892550"/>
          </a:xfrm>
          <a:prstGeom prst="downArrow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002060"/>
                </a:solidFill>
              </a:rPr>
              <a:t>BTS Conception</a:t>
            </a:r>
          </a:p>
        </p:txBody>
      </p:sp>
      <p:sp>
        <p:nvSpPr>
          <p:cNvPr id="87" name="Flèche vers le bas 86"/>
          <p:cNvSpPr/>
          <p:nvPr/>
        </p:nvSpPr>
        <p:spPr>
          <a:xfrm rot="16200000">
            <a:off x="3182144" y="2436019"/>
            <a:ext cx="584200" cy="195421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Mini</a:t>
            </a:r>
            <a:r>
              <a:rPr lang="fr-FR" sz="1200" b="1" dirty="0"/>
              <a:t> </a:t>
            </a:r>
            <a:r>
              <a:rPr lang="fr-FR" sz="1200" dirty="0"/>
              <a:t>projet</a:t>
            </a:r>
            <a:r>
              <a:rPr lang="fr-FR" sz="1200" b="1" dirty="0"/>
              <a:t> </a:t>
            </a:r>
            <a:r>
              <a:rPr lang="fr-FR" sz="1200" b="1" dirty="0">
                <a:solidFill>
                  <a:srgbClr val="FFFF00"/>
                </a:solidFill>
              </a:rPr>
              <a:t>conception</a:t>
            </a:r>
          </a:p>
        </p:txBody>
      </p:sp>
      <p:sp>
        <p:nvSpPr>
          <p:cNvPr id="88" name="Flèche vers le bas 87"/>
          <p:cNvSpPr/>
          <p:nvPr/>
        </p:nvSpPr>
        <p:spPr>
          <a:xfrm rot="16200000">
            <a:off x="4152107" y="2944018"/>
            <a:ext cx="584200" cy="1947863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Mini</a:t>
            </a:r>
            <a:r>
              <a:rPr lang="fr-FR" sz="1200" b="1" dirty="0"/>
              <a:t> </a:t>
            </a:r>
            <a:r>
              <a:rPr lang="fr-FR" sz="1200" dirty="0"/>
              <a:t>projet</a:t>
            </a:r>
            <a:r>
              <a:rPr lang="fr-FR" sz="1200" b="1" dirty="0"/>
              <a:t> </a:t>
            </a:r>
            <a:r>
              <a:rPr lang="fr-FR" sz="1200" b="1" dirty="0">
                <a:solidFill>
                  <a:srgbClr val="FFFF00"/>
                </a:solidFill>
              </a:rPr>
              <a:t>réalisation</a:t>
            </a:r>
          </a:p>
        </p:txBody>
      </p:sp>
      <p:sp>
        <p:nvSpPr>
          <p:cNvPr id="89" name="Flèche vers le bas 88"/>
          <p:cNvSpPr/>
          <p:nvPr/>
        </p:nvSpPr>
        <p:spPr>
          <a:xfrm rot="16200000">
            <a:off x="5125244" y="3466307"/>
            <a:ext cx="584200" cy="194786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Mini projet </a:t>
            </a:r>
            <a:r>
              <a:rPr lang="fr-FR" sz="1200" b="1" dirty="0">
                <a:solidFill>
                  <a:srgbClr val="FFFF00"/>
                </a:solidFill>
              </a:rPr>
              <a:t>validation</a:t>
            </a:r>
          </a:p>
        </p:txBody>
      </p:sp>
      <p:sp>
        <p:nvSpPr>
          <p:cNvPr id="90" name="Flèche vers le bas 89"/>
          <p:cNvSpPr/>
          <p:nvPr/>
        </p:nvSpPr>
        <p:spPr>
          <a:xfrm rot="16200000">
            <a:off x="3192463" y="2036762"/>
            <a:ext cx="584200" cy="5819775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Projet de la classe terminale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68" grpId="0" animBg="1"/>
      <p:bldP spid="70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47" grpId="0" animBg="1"/>
      <p:bldP spid="113" grpId="0" animBg="1"/>
      <p:bldP spid="114" grpId="0" animBg="1"/>
      <p:bldP spid="87" grpId="0" animBg="1"/>
      <p:bldP spid="88" grpId="0" animBg="1"/>
      <p:bldP spid="89" grpId="0" animBg="1"/>
      <p:bldP spid="9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Connecteur droit 83"/>
          <p:cNvCxnSpPr/>
          <p:nvPr/>
        </p:nvCxnSpPr>
        <p:spPr>
          <a:xfrm flipV="1">
            <a:off x="8334375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/>
              <a:t>Le projet en STI2D</a:t>
            </a:r>
          </a:p>
        </p:txBody>
      </p:sp>
      <p:sp>
        <p:nvSpPr>
          <p:cNvPr id="49" name="Arrondir un rectangle avec un coin diagonal 48"/>
          <p:cNvSpPr/>
          <p:nvPr/>
        </p:nvSpPr>
        <p:spPr>
          <a:xfrm>
            <a:off x="574675" y="44450"/>
            <a:ext cx="8513763" cy="43180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Projets et mini projets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8647404" y="622096"/>
            <a:ext cx="360000" cy="615227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Bilan &amp; restitution</a:t>
            </a:r>
          </a:p>
        </p:txBody>
      </p:sp>
      <p:sp>
        <p:nvSpPr>
          <p:cNvPr id="58" name="Flèche droite 57"/>
          <p:cNvSpPr/>
          <p:nvPr/>
        </p:nvSpPr>
        <p:spPr>
          <a:xfrm>
            <a:off x="536575" y="622300"/>
            <a:ext cx="8253413" cy="83185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63" name="Connecteur droit avec flèche 62"/>
          <p:cNvCxnSpPr/>
          <p:nvPr/>
        </p:nvCxnSpPr>
        <p:spPr>
          <a:xfrm>
            <a:off x="563563" y="3917950"/>
            <a:ext cx="7902575" cy="0"/>
          </a:xfrm>
          <a:prstGeom prst="straightConnector1">
            <a:avLst/>
          </a:prstGeom>
          <a:ln w="9525" cmpd="sng">
            <a:solidFill>
              <a:srgbClr val="0000FF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>
            <a:off x="554038" y="4432300"/>
            <a:ext cx="7912100" cy="0"/>
          </a:xfrm>
          <a:prstGeom prst="straightConnector1">
            <a:avLst/>
          </a:prstGeom>
          <a:ln w="9525" cmpd="sng">
            <a:solidFill>
              <a:srgbClr val="0000FF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/>
          <p:nvPr/>
        </p:nvCxnSpPr>
        <p:spPr>
          <a:xfrm>
            <a:off x="536575" y="4948238"/>
            <a:ext cx="7920038" cy="0"/>
          </a:xfrm>
          <a:prstGeom prst="straightConnector1">
            <a:avLst/>
          </a:prstGeom>
          <a:ln w="9525" cmpd="sng">
            <a:solidFill>
              <a:srgbClr val="0000FF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/>
          <p:nvPr/>
        </p:nvCxnSpPr>
        <p:spPr>
          <a:xfrm>
            <a:off x="563563" y="3402013"/>
            <a:ext cx="7893050" cy="0"/>
          </a:xfrm>
          <a:prstGeom prst="straightConnector1">
            <a:avLst/>
          </a:prstGeom>
          <a:ln w="9525" cmpd="sng">
            <a:solidFill>
              <a:srgbClr val="0000FF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 flipV="1">
            <a:off x="5421313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 flipV="1">
            <a:off x="2498725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 flipV="1">
            <a:off x="3473450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 flipV="1">
            <a:off x="4446588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 flipV="1">
            <a:off x="6394450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/>
          <p:cNvCxnSpPr/>
          <p:nvPr/>
        </p:nvCxnSpPr>
        <p:spPr>
          <a:xfrm flipV="1">
            <a:off x="7372350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/>
          <p:cNvCxnSpPr/>
          <p:nvPr/>
        </p:nvCxnSpPr>
        <p:spPr>
          <a:xfrm flipV="1">
            <a:off x="1525588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ectangle à coins arrondis 84"/>
          <p:cNvSpPr/>
          <p:nvPr/>
        </p:nvSpPr>
        <p:spPr>
          <a:xfrm>
            <a:off x="593725" y="711200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Idée</a:t>
            </a:r>
            <a:endParaRPr lang="fr-FR" b="1" dirty="0"/>
          </a:p>
        </p:txBody>
      </p:sp>
      <p:sp>
        <p:nvSpPr>
          <p:cNvPr id="87" name="Rectangle à coins arrondis 86"/>
          <p:cNvSpPr/>
          <p:nvPr/>
        </p:nvSpPr>
        <p:spPr>
          <a:xfrm>
            <a:off x="2546350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Avant-projet</a:t>
            </a:r>
            <a:endParaRPr lang="fr-FR" b="1" dirty="0"/>
          </a:p>
        </p:txBody>
      </p:sp>
      <p:sp>
        <p:nvSpPr>
          <p:cNvPr id="88" name="Rectangle à coins arrondis 87"/>
          <p:cNvSpPr/>
          <p:nvPr/>
        </p:nvSpPr>
        <p:spPr>
          <a:xfrm>
            <a:off x="3522663" y="714375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Projet détaillé</a:t>
            </a:r>
          </a:p>
        </p:txBody>
      </p:sp>
      <p:sp>
        <p:nvSpPr>
          <p:cNvPr id="89" name="Rectangle à coins arrondis 88"/>
          <p:cNvSpPr/>
          <p:nvPr/>
        </p:nvSpPr>
        <p:spPr>
          <a:xfrm>
            <a:off x="4498975" y="714375"/>
            <a:ext cx="882650" cy="654050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Maquette &amp; prototype</a:t>
            </a:r>
          </a:p>
        </p:txBody>
      </p:sp>
      <p:sp>
        <p:nvSpPr>
          <p:cNvPr id="90" name="Rectangle à coins arrondis 89"/>
          <p:cNvSpPr/>
          <p:nvPr/>
        </p:nvSpPr>
        <p:spPr>
          <a:xfrm>
            <a:off x="5459413" y="715963"/>
            <a:ext cx="884237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Tests &amp; validation</a:t>
            </a:r>
          </a:p>
        </p:txBody>
      </p:sp>
      <p:sp>
        <p:nvSpPr>
          <p:cNvPr id="91" name="Rectangle à coins arrondis 90"/>
          <p:cNvSpPr/>
          <p:nvPr/>
        </p:nvSpPr>
        <p:spPr>
          <a:xfrm>
            <a:off x="6435725" y="715963"/>
            <a:ext cx="884238" cy="654050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 err="1"/>
              <a:t>CdC</a:t>
            </a:r>
            <a:r>
              <a:rPr lang="fr-FR" sz="1200" dirty="0"/>
              <a:t> Industrialisation</a:t>
            </a:r>
          </a:p>
        </p:txBody>
      </p:sp>
      <p:sp>
        <p:nvSpPr>
          <p:cNvPr id="92" name="Rectangle à coins arrondis 91"/>
          <p:cNvSpPr/>
          <p:nvPr/>
        </p:nvSpPr>
        <p:spPr>
          <a:xfrm>
            <a:off x="7412038" y="717550"/>
            <a:ext cx="884237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Industrialisation</a:t>
            </a:r>
            <a:endParaRPr lang="fr-FR" b="1" dirty="0"/>
          </a:p>
        </p:txBody>
      </p:sp>
      <p:cxnSp>
        <p:nvCxnSpPr>
          <p:cNvPr id="104" name="Connecteur droit 103"/>
          <p:cNvCxnSpPr/>
          <p:nvPr/>
        </p:nvCxnSpPr>
        <p:spPr>
          <a:xfrm flipV="1">
            <a:off x="574675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à coins arrondis 66"/>
          <p:cNvSpPr/>
          <p:nvPr/>
        </p:nvSpPr>
        <p:spPr>
          <a:xfrm>
            <a:off x="536575" y="1454150"/>
            <a:ext cx="6684963" cy="3922713"/>
          </a:xfrm>
          <a:prstGeom prst="roundRect">
            <a:avLst>
              <a:gd name="adj" fmla="val 8406"/>
            </a:avLst>
          </a:prstGeom>
          <a:solidFill>
            <a:srgbClr val="92D050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5" name="Flèche vers le bas 94"/>
          <p:cNvSpPr/>
          <p:nvPr/>
        </p:nvSpPr>
        <p:spPr>
          <a:xfrm rot="16200000">
            <a:off x="3182144" y="2436019"/>
            <a:ext cx="584200" cy="195421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Mini</a:t>
            </a:r>
            <a:r>
              <a:rPr lang="fr-FR" sz="1200" b="1" dirty="0"/>
              <a:t> </a:t>
            </a:r>
            <a:r>
              <a:rPr lang="fr-FR" sz="1200" dirty="0"/>
              <a:t>projet</a:t>
            </a:r>
            <a:r>
              <a:rPr lang="fr-FR" sz="1200" b="1" dirty="0"/>
              <a:t> </a:t>
            </a:r>
            <a:r>
              <a:rPr lang="fr-FR" sz="1200" b="1" dirty="0">
                <a:solidFill>
                  <a:srgbClr val="FFFF00"/>
                </a:solidFill>
              </a:rPr>
              <a:t>conception</a:t>
            </a:r>
          </a:p>
        </p:txBody>
      </p:sp>
      <p:sp>
        <p:nvSpPr>
          <p:cNvPr id="96" name="Flèche vers le bas 95"/>
          <p:cNvSpPr/>
          <p:nvPr/>
        </p:nvSpPr>
        <p:spPr>
          <a:xfrm rot="16200000">
            <a:off x="4152107" y="2944018"/>
            <a:ext cx="584200" cy="1947863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Mini</a:t>
            </a:r>
            <a:r>
              <a:rPr lang="fr-FR" sz="1200" b="1" dirty="0"/>
              <a:t> </a:t>
            </a:r>
            <a:r>
              <a:rPr lang="fr-FR" sz="1200" dirty="0"/>
              <a:t>projet</a:t>
            </a:r>
            <a:r>
              <a:rPr lang="fr-FR" sz="1200" b="1" dirty="0"/>
              <a:t> </a:t>
            </a:r>
            <a:r>
              <a:rPr lang="fr-FR" sz="1200" b="1" dirty="0">
                <a:solidFill>
                  <a:srgbClr val="FFFF00"/>
                </a:solidFill>
              </a:rPr>
              <a:t>réalisation</a:t>
            </a:r>
          </a:p>
        </p:txBody>
      </p:sp>
      <p:sp>
        <p:nvSpPr>
          <p:cNvPr id="97" name="Flèche vers le bas 96"/>
          <p:cNvSpPr/>
          <p:nvPr/>
        </p:nvSpPr>
        <p:spPr>
          <a:xfrm rot="16200000">
            <a:off x="5125244" y="3466307"/>
            <a:ext cx="584200" cy="194786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Mini projet </a:t>
            </a:r>
            <a:r>
              <a:rPr lang="fr-FR" sz="1200" b="1" dirty="0">
                <a:solidFill>
                  <a:srgbClr val="FFFF00"/>
                </a:solidFill>
              </a:rPr>
              <a:t>validation</a:t>
            </a:r>
          </a:p>
        </p:txBody>
      </p:sp>
      <p:sp>
        <p:nvSpPr>
          <p:cNvPr id="99" name="Flèche vers le bas 98"/>
          <p:cNvSpPr/>
          <p:nvPr/>
        </p:nvSpPr>
        <p:spPr>
          <a:xfrm rot="16200000">
            <a:off x="3192463" y="2036762"/>
            <a:ext cx="584200" cy="5819775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Projet de la classe terminale</a:t>
            </a:r>
          </a:p>
        </p:txBody>
      </p:sp>
      <p:sp>
        <p:nvSpPr>
          <p:cNvPr id="107" name="Rectangle à coins arrondis 106"/>
          <p:cNvSpPr/>
          <p:nvPr/>
        </p:nvSpPr>
        <p:spPr>
          <a:xfrm>
            <a:off x="1579563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Faisabilité</a:t>
            </a:r>
          </a:p>
        </p:txBody>
      </p:sp>
      <p:sp>
        <p:nvSpPr>
          <p:cNvPr id="109" name="Rectangle à coins arrondis 108"/>
          <p:cNvSpPr/>
          <p:nvPr/>
        </p:nvSpPr>
        <p:spPr>
          <a:xfrm>
            <a:off x="1998663" y="2200275"/>
            <a:ext cx="955675" cy="642938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i="1" dirty="0">
                <a:solidFill>
                  <a:srgbClr val="FF0000"/>
                </a:solidFill>
              </a:rPr>
              <a:t>Cahier des charges</a:t>
            </a:r>
          </a:p>
        </p:txBody>
      </p:sp>
      <p:sp>
        <p:nvSpPr>
          <p:cNvPr id="110" name="Rectangle à coins arrondis 109"/>
          <p:cNvSpPr/>
          <p:nvPr/>
        </p:nvSpPr>
        <p:spPr>
          <a:xfrm>
            <a:off x="2992438" y="2200275"/>
            <a:ext cx="955675" cy="642938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i="1" dirty="0">
                <a:solidFill>
                  <a:srgbClr val="FF0000"/>
                </a:solidFill>
              </a:rPr>
              <a:t>Description fonctionnelle</a:t>
            </a:r>
          </a:p>
        </p:txBody>
      </p:sp>
      <p:sp>
        <p:nvSpPr>
          <p:cNvPr id="111" name="Rectangle à coins arrondis 110"/>
          <p:cNvSpPr/>
          <p:nvPr/>
        </p:nvSpPr>
        <p:spPr>
          <a:xfrm>
            <a:off x="3979863" y="2200275"/>
            <a:ext cx="955675" cy="642938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i="1" dirty="0">
                <a:solidFill>
                  <a:srgbClr val="FF0000"/>
                </a:solidFill>
              </a:rPr>
              <a:t>Dossier de conception</a:t>
            </a:r>
          </a:p>
        </p:txBody>
      </p:sp>
      <p:sp>
        <p:nvSpPr>
          <p:cNvPr id="112" name="Rectangle à coins arrondis 111"/>
          <p:cNvSpPr/>
          <p:nvPr/>
        </p:nvSpPr>
        <p:spPr>
          <a:xfrm>
            <a:off x="4965700" y="2200275"/>
            <a:ext cx="957263" cy="642938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i="1" dirty="0">
                <a:solidFill>
                  <a:srgbClr val="FF0000"/>
                </a:solidFill>
              </a:rPr>
              <a:t>Sous-ensemble fonctionnel</a:t>
            </a:r>
          </a:p>
        </p:txBody>
      </p:sp>
      <p:sp>
        <p:nvSpPr>
          <p:cNvPr id="113" name="Rectangle à coins arrondis 112"/>
          <p:cNvSpPr/>
          <p:nvPr/>
        </p:nvSpPr>
        <p:spPr>
          <a:xfrm>
            <a:off x="5953125" y="2200275"/>
            <a:ext cx="955675" cy="642938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i="1" dirty="0">
                <a:solidFill>
                  <a:srgbClr val="FF0000"/>
                </a:solidFill>
              </a:rPr>
              <a:t>Bilan technique</a:t>
            </a:r>
          </a:p>
        </p:txBody>
      </p:sp>
      <p:sp>
        <p:nvSpPr>
          <p:cNvPr id="47" name="Flèche droite 46"/>
          <p:cNvSpPr/>
          <p:nvPr/>
        </p:nvSpPr>
        <p:spPr>
          <a:xfrm>
            <a:off x="536575" y="1439863"/>
            <a:ext cx="8253413" cy="830262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3" name="Rectangle 92"/>
          <p:cNvSpPr/>
          <p:nvPr/>
        </p:nvSpPr>
        <p:spPr>
          <a:xfrm>
            <a:off x="558800" y="1600200"/>
            <a:ext cx="19240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Idée, besoin et définition du projet</a:t>
            </a:r>
          </a:p>
        </p:txBody>
      </p:sp>
      <p:sp>
        <p:nvSpPr>
          <p:cNvPr id="94" name="Rectangle 93"/>
          <p:cNvSpPr/>
          <p:nvPr/>
        </p:nvSpPr>
        <p:spPr>
          <a:xfrm>
            <a:off x="8334375" y="1600200"/>
            <a:ext cx="754063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Restitution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2498725" y="1600200"/>
            <a:ext cx="9715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Avant projet, conception préliminaire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5427663" y="1600200"/>
            <a:ext cx="974725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Tests &amp; Validation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451350" y="1600200"/>
            <a:ext cx="966788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Maquettage ou prototypage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3484563" y="1600200"/>
            <a:ext cx="957262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Conception détaillée</a:t>
            </a:r>
          </a:p>
        </p:txBody>
      </p:sp>
      <p:grpSp>
        <p:nvGrpSpPr>
          <p:cNvPr id="12" name="Groupe 11"/>
          <p:cNvGrpSpPr>
            <a:grpSpLocks/>
          </p:cNvGrpSpPr>
          <p:nvPr/>
        </p:nvGrpSpPr>
        <p:grpSpPr bwMode="auto">
          <a:xfrm>
            <a:off x="4244975" y="1704975"/>
            <a:ext cx="398463" cy="377825"/>
            <a:chOff x="1047361" y="2607930"/>
            <a:chExt cx="223501" cy="212762"/>
          </a:xfrm>
        </p:grpSpPr>
        <p:sp>
          <p:nvSpPr>
            <p:cNvPr id="11" name="Flèche en arc 10"/>
            <p:cNvSpPr/>
            <p:nvPr/>
          </p:nvSpPr>
          <p:spPr>
            <a:xfrm rot="7222611">
              <a:off x="1069672" y="2619502"/>
              <a:ext cx="201140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8" name="Flèche en arc 107"/>
            <p:cNvSpPr/>
            <p:nvPr/>
          </p:nvSpPr>
          <p:spPr>
            <a:xfrm rot="18244965">
              <a:off x="1047411" y="2607880"/>
              <a:ext cx="201141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50" name="Ellipse 49"/>
          <p:cNvSpPr/>
          <p:nvPr/>
        </p:nvSpPr>
        <p:spPr>
          <a:xfrm>
            <a:off x="7531067" y="1531652"/>
            <a:ext cx="646552" cy="6465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/>
              <a:t>70h</a:t>
            </a:r>
            <a:endParaRPr lang="fr-FR" sz="1000" dirty="0"/>
          </a:p>
        </p:txBody>
      </p:sp>
      <p:pic>
        <p:nvPicPr>
          <p:cNvPr id="9264" name="Picture 2" descr="C:\Users\Administrateur\Documents\My Dropbox\07- Lycée\Comm'\Logos\logo-STI2D-150px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67663" y="6199188"/>
            <a:ext cx="11414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  <p:bldP spid="110" grpId="0" animBg="1"/>
      <p:bldP spid="111" grpId="0" animBg="1"/>
      <p:bldP spid="112" grpId="0" animBg="1"/>
      <p:bldP spid="113" grpId="0" animBg="1"/>
      <p:bldP spid="93" grpId="0" animBg="1"/>
      <p:bldP spid="94" grpId="0" animBg="1"/>
      <p:bldP spid="100" grpId="0" animBg="1"/>
      <p:bldP spid="102" grpId="0" animBg="1"/>
      <p:bldP spid="103" grpId="0" animBg="1"/>
      <p:bldP spid="10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0" y="0"/>
            <a:ext cx="500034" cy="68580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/>
              <a:t>Le projet en STI2D</a:t>
            </a:r>
          </a:p>
        </p:txBody>
      </p:sp>
      <p:sp>
        <p:nvSpPr>
          <p:cNvPr id="49" name="Arrondir un rectangle avec un coin diagonal 48"/>
          <p:cNvSpPr/>
          <p:nvPr/>
        </p:nvSpPr>
        <p:spPr>
          <a:xfrm>
            <a:off x="574675" y="44450"/>
            <a:ext cx="8513763" cy="43180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/>
              <a:t>Les points d’étapes</a:t>
            </a:r>
          </a:p>
        </p:txBody>
      </p:sp>
      <p:sp>
        <p:nvSpPr>
          <p:cNvPr id="58" name="Flèche droite 57"/>
          <p:cNvSpPr/>
          <p:nvPr/>
        </p:nvSpPr>
        <p:spPr>
          <a:xfrm>
            <a:off x="536575" y="622300"/>
            <a:ext cx="8253413" cy="83185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68" name="Connecteur droit 67"/>
          <p:cNvCxnSpPr/>
          <p:nvPr/>
        </p:nvCxnSpPr>
        <p:spPr>
          <a:xfrm flipV="1">
            <a:off x="5421313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 flipV="1">
            <a:off x="2498725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 flipV="1">
            <a:off x="3473450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 flipV="1">
            <a:off x="4446588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 flipV="1">
            <a:off x="6394450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/>
          <p:cNvCxnSpPr/>
          <p:nvPr/>
        </p:nvCxnSpPr>
        <p:spPr>
          <a:xfrm flipV="1">
            <a:off x="7372350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/>
          <p:cNvCxnSpPr/>
          <p:nvPr/>
        </p:nvCxnSpPr>
        <p:spPr>
          <a:xfrm flipV="1">
            <a:off x="1525588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ectangle à coins arrondis 84"/>
          <p:cNvSpPr/>
          <p:nvPr/>
        </p:nvSpPr>
        <p:spPr>
          <a:xfrm>
            <a:off x="593725" y="711200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Idée</a:t>
            </a:r>
            <a:endParaRPr lang="fr-FR" b="1" dirty="0"/>
          </a:p>
        </p:txBody>
      </p:sp>
      <p:sp>
        <p:nvSpPr>
          <p:cNvPr id="87" name="Rectangle à coins arrondis 86"/>
          <p:cNvSpPr/>
          <p:nvPr/>
        </p:nvSpPr>
        <p:spPr>
          <a:xfrm>
            <a:off x="2546350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Avant-projet</a:t>
            </a:r>
            <a:endParaRPr lang="fr-FR" b="1" dirty="0"/>
          </a:p>
        </p:txBody>
      </p:sp>
      <p:sp>
        <p:nvSpPr>
          <p:cNvPr id="88" name="Rectangle à coins arrondis 87"/>
          <p:cNvSpPr/>
          <p:nvPr/>
        </p:nvSpPr>
        <p:spPr>
          <a:xfrm>
            <a:off x="3522663" y="714375"/>
            <a:ext cx="882650" cy="652463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Projet détaillé</a:t>
            </a:r>
          </a:p>
        </p:txBody>
      </p:sp>
      <p:sp>
        <p:nvSpPr>
          <p:cNvPr id="89" name="Rectangle à coins arrondis 88"/>
          <p:cNvSpPr/>
          <p:nvPr/>
        </p:nvSpPr>
        <p:spPr>
          <a:xfrm>
            <a:off x="4498975" y="714375"/>
            <a:ext cx="882650" cy="654050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Maquette &amp; prototype</a:t>
            </a:r>
          </a:p>
        </p:txBody>
      </p:sp>
      <p:sp>
        <p:nvSpPr>
          <p:cNvPr id="90" name="Rectangle à coins arrondis 89"/>
          <p:cNvSpPr/>
          <p:nvPr/>
        </p:nvSpPr>
        <p:spPr>
          <a:xfrm>
            <a:off x="5459413" y="715963"/>
            <a:ext cx="884237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Tests &amp; validation</a:t>
            </a:r>
          </a:p>
        </p:txBody>
      </p:sp>
      <p:cxnSp>
        <p:nvCxnSpPr>
          <p:cNvPr id="104" name="Connecteur droit 103"/>
          <p:cNvCxnSpPr/>
          <p:nvPr/>
        </p:nvCxnSpPr>
        <p:spPr>
          <a:xfrm flipV="1">
            <a:off x="574675" y="622300"/>
            <a:ext cx="0" cy="5913438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à coins arrondis 66"/>
          <p:cNvSpPr/>
          <p:nvPr/>
        </p:nvSpPr>
        <p:spPr>
          <a:xfrm>
            <a:off x="536575" y="1454150"/>
            <a:ext cx="7799388" cy="5319713"/>
          </a:xfrm>
          <a:prstGeom prst="roundRect">
            <a:avLst>
              <a:gd name="adj" fmla="val 2400"/>
            </a:avLst>
          </a:prstGeom>
          <a:solidFill>
            <a:srgbClr val="92D050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7" name="Rectangle à coins arrondis 106"/>
          <p:cNvSpPr/>
          <p:nvPr/>
        </p:nvSpPr>
        <p:spPr>
          <a:xfrm>
            <a:off x="1579563" y="712788"/>
            <a:ext cx="882650" cy="65246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Faisabilité</a:t>
            </a:r>
          </a:p>
        </p:txBody>
      </p:sp>
      <p:sp>
        <p:nvSpPr>
          <p:cNvPr id="109" name="Rectangle à coins arrondis 108"/>
          <p:cNvSpPr/>
          <p:nvPr/>
        </p:nvSpPr>
        <p:spPr>
          <a:xfrm>
            <a:off x="1998663" y="2200275"/>
            <a:ext cx="955675" cy="838200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i="1" dirty="0">
                <a:solidFill>
                  <a:srgbClr val="FF0000"/>
                </a:solidFill>
              </a:rPr>
              <a:t>Cahier des charges </a:t>
            </a:r>
            <a:r>
              <a:rPr lang="fr-FR" sz="1000" i="1" dirty="0">
                <a:solidFill>
                  <a:srgbClr val="FF0000"/>
                </a:solidFill>
              </a:rPr>
              <a:t>fonctionnel</a:t>
            </a:r>
          </a:p>
        </p:txBody>
      </p:sp>
      <p:sp>
        <p:nvSpPr>
          <p:cNvPr id="110" name="Rectangle à coins arrondis 109"/>
          <p:cNvSpPr/>
          <p:nvPr/>
        </p:nvSpPr>
        <p:spPr>
          <a:xfrm>
            <a:off x="2992438" y="2379663"/>
            <a:ext cx="955675" cy="1319212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i="1" dirty="0">
                <a:solidFill>
                  <a:srgbClr val="FF0000"/>
                </a:solidFill>
              </a:rPr>
              <a:t>Dossier de conception préliminaire</a:t>
            </a:r>
            <a:r>
              <a:rPr lang="fr-FR" sz="1000" i="1" dirty="0">
                <a:solidFill>
                  <a:srgbClr val="FF0000"/>
                </a:solidFill>
              </a:rPr>
              <a:t> ou d’avant-projet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i="1" dirty="0">
                <a:solidFill>
                  <a:srgbClr val="FF0000"/>
                </a:solidFill>
              </a:rPr>
              <a:t>Descriptions fonctionnelle </a:t>
            </a:r>
            <a:r>
              <a:rPr lang="fr-FR" sz="1000" i="1" dirty="0">
                <a:solidFill>
                  <a:srgbClr val="FF0000"/>
                </a:solidFill>
              </a:rPr>
              <a:t>et comportementales simplifiées</a:t>
            </a:r>
          </a:p>
        </p:txBody>
      </p:sp>
      <p:sp>
        <p:nvSpPr>
          <p:cNvPr id="111" name="Rectangle à coins arrondis 110"/>
          <p:cNvSpPr/>
          <p:nvPr/>
        </p:nvSpPr>
        <p:spPr>
          <a:xfrm>
            <a:off x="3979863" y="2928938"/>
            <a:ext cx="955675" cy="1146175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i="1" dirty="0">
                <a:solidFill>
                  <a:srgbClr val="FF0000"/>
                </a:solidFill>
              </a:rPr>
              <a:t>Dossier de conception détaillée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i="1" dirty="0">
                <a:solidFill>
                  <a:srgbClr val="FF0000"/>
                </a:solidFill>
              </a:rPr>
              <a:t>Nomenclature des composants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i="1" dirty="0">
                <a:solidFill>
                  <a:srgbClr val="FF0000"/>
                </a:solidFill>
              </a:rPr>
              <a:t>Programmes associés</a:t>
            </a:r>
          </a:p>
        </p:txBody>
      </p:sp>
      <p:sp>
        <p:nvSpPr>
          <p:cNvPr id="112" name="Rectangle à coins arrondis 111"/>
          <p:cNvSpPr/>
          <p:nvPr/>
        </p:nvSpPr>
        <p:spPr>
          <a:xfrm>
            <a:off x="4965700" y="3671888"/>
            <a:ext cx="957263" cy="1023937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i="1" dirty="0">
                <a:solidFill>
                  <a:srgbClr val="FF0000"/>
                </a:solidFill>
              </a:rPr>
              <a:t>Pièce, sous-ensemble fonctionnel </a:t>
            </a:r>
            <a:r>
              <a:rPr lang="fr-FR" sz="1000" i="1" dirty="0">
                <a:solidFill>
                  <a:srgbClr val="FF0000"/>
                </a:solidFill>
              </a:rPr>
              <a:t>réalisé et intégré dans un ensemble</a:t>
            </a:r>
          </a:p>
        </p:txBody>
      </p:sp>
      <p:sp>
        <p:nvSpPr>
          <p:cNvPr id="113" name="Rectangle à coins arrondis 112"/>
          <p:cNvSpPr/>
          <p:nvPr/>
        </p:nvSpPr>
        <p:spPr>
          <a:xfrm>
            <a:off x="5953125" y="4075113"/>
            <a:ext cx="955675" cy="1455737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i="1" dirty="0">
                <a:solidFill>
                  <a:srgbClr val="FF0000"/>
                </a:solidFill>
              </a:rPr>
              <a:t>Compte rendu de validation du projet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i="1" dirty="0">
                <a:solidFill>
                  <a:srgbClr val="FF0000"/>
                </a:solidFill>
              </a:rPr>
              <a:t>Bilan technique du projet, analyse des causes d’écarts et propositions d’améliorations</a:t>
            </a:r>
          </a:p>
        </p:txBody>
      </p:sp>
      <p:sp>
        <p:nvSpPr>
          <p:cNvPr id="93" name="Rectangle 92"/>
          <p:cNvSpPr/>
          <p:nvPr/>
        </p:nvSpPr>
        <p:spPr>
          <a:xfrm>
            <a:off x="558800" y="1600200"/>
            <a:ext cx="19240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Idée, besoin et définition du projet</a:t>
            </a:r>
          </a:p>
        </p:txBody>
      </p:sp>
      <p:sp>
        <p:nvSpPr>
          <p:cNvPr id="94" name="Rectangle 93"/>
          <p:cNvSpPr/>
          <p:nvPr/>
        </p:nvSpPr>
        <p:spPr>
          <a:xfrm>
            <a:off x="6421438" y="1600200"/>
            <a:ext cx="941387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Restitution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2498725" y="1600200"/>
            <a:ext cx="971550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Avant projet, conception préliminaire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5427663" y="1600200"/>
            <a:ext cx="974725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Tests &amp; Validation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451350" y="1600200"/>
            <a:ext cx="966788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Maquettage ou prototypage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3484563" y="1600200"/>
            <a:ext cx="957262" cy="514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/>
              <a:t>Conception détaillée</a:t>
            </a:r>
          </a:p>
        </p:txBody>
      </p:sp>
      <p:grpSp>
        <p:nvGrpSpPr>
          <p:cNvPr id="10271" name="Groupe 11"/>
          <p:cNvGrpSpPr>
            <a:grpSpLocks/>
          </p:cNvGrpSpPr>
          <p:nvPr/>
        </p:nvGrpSpPr>
        <p:grpSpPr bwMode="auto">
          <a:xfrm>
            <a:off x="4244975" y="1704975"/>
            <a:ext cx="398463" cy="377825"/>
            <a:chOff x="1047361" y="2607930"/>
            <a:chExt cx="223501" cy="212762"/>
          </a:xfrm>
        </p:grpSpPr>
        <p:sp>
          <p:nvSpPr>
            <p:cNvPr id="11" name="Flèche en arc 10"/>
            <p:cNvSpPr/>
            <p:nvPr/>
          </p:nvSpPr>
          <p:spPr>
            <a:xfrm rot="7222611">
              <a:off x="1069672" y="2619502"/>
              <a:ext cx="201140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8" name="Flèche en arc 107"/>
            <p:cNvSpPr/>
            <p:nvPr/>
          </p:nvSpPr>
          <p:spPr>
            <a:xfrm rot="18244965">
              <a:off x="1047411" y="2607880"/>
              <a:ext cx="201141" cy="201240"/>
            </a:xfrm>
            <a:prstGeom prst="circular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50" name="Ellipse 49"/>
          <p:cNvSpPr/>
          <p:nvPr/>
        </p:nvSpPr>
        <p:spPr>
          <a:xfrm>
            <a:off x="7500950" y="720299"/>
            <a:ext cx="646552" cy="6465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/>
              <a:t>70h</a:t>
            </a:r>
            <a:endParaRPr lang="fr-FR" sz="1000" dirty="0"/>
          </a:p>
        </p:txBody>
      </p:sp>
      <p:sp>
        <p:nvSpPr>
          <p:cNvPr id="51" name="Rectangle à coins arrondis 50"/>
          <p:cNvSpPr/>
          <p:nvPr/>
        </p:nvSpPr>
        <p:spPr>
          <a:xfrm>
            <a:off x="6932613" y="4838700"/>
            <a:ext cx="955675" cy="1136650"/>
          </a:xfrm>
          <a:prstGeom prst="roundRect">
            <a:avLst>
              <a:gd name="adj" fmla="val 8406"/>
            </a:avLst>
          </a:prstGeom>
          <a:solidFill>
            <a:schemeClr val="accent1">
              <a:lumMod val="40000"/>
              <a:lumOff val="60000"/>
              <a:alpha val="89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i="1" dirty="0">
                <a:solidFill>
                  <a:srgbClr val="FF0000"/>
                </a:solidFill>
              </a:rPr>
              <a:t>Restitution du projet </a:t>
            </a:r>
            <a:r>
              <a:rPr lang="fr-FR" sz="1000" i="1" dirty="0">
                <a:solidFill>
                  <a:srgbClr val="FF0000"/>
                </a:solidFill>
              </a:rPr>
              <a:t>en équipe et soutenance personnelle du travail individuel</a:t>
            </a:r>
          </a:p>
        </p:txBody>
      </p:sp>
      <p:grpSp>
        <p:nvGrpSpPr>
          <p:cNvPr id="2" name="Groupe 1"/>
          <p:cNvGrpSpPr>
            <a:grpSpLocks/>
          </p:cNvGrpSpPr>
          <p:nvPr/>
        </p:nvGrpSpPr>
        <p:grpSpPr bwMode="auto">
          <a:xfrm>
            <a:off x="2482850" y="3041650"/>
            <a:ext cx="3470275" cy="1776413"/>
            <a:chOff x="2482403" y="3042304"/>
            <a:chExt cx="3470677" cy="1775587"/>
          </a:xfrm>
        </p:grpSpPr>
        <p:cxnSp>
          <p:nvCxnSpPr>
            <p:cNvPr id="52" name="Connecteur en angle 51"/>
            <p:cNvCxnSpPr>
              <a:endCxn id="113" idx="1"/>
            </p:cNvCxnSpPr>
            <p:nvPr/>
          </p:nvCxnSpPr>
          <p:spPr>
            <a:xfrm>
              <a:off x="2482403" y="3042304"/>
              <a:ext cx="3470677" cy="1761306"/>
            </a:xfrm>
            <a:prstGeom prst="bentConnector3">
              <a:avLst>
                <a:gd name="adj1" fmla="val -391"/>
              </a:avLst>
            </a:prstGeom>
            <a:ln w="28575">
              <a:solidFill>
                <a:srgbClr val="FFFF00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79" name="Rectangle 52"/>
            <p:cNvSpPr>
              <a:spLocks noChangeArrowheads="1"/>
            </p:cNvSpPr>
            <p:nvPr/>
          </p:nvSpPr>
          <p:spPr bwMode="auto">
            <a:xfrm>
              <a:off x="2639291" y="4540892"/>
              <a:ext cx="200055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i="1">
                  <a:solidFill>
                    <a:srgbClr val="FFFF00"/>
                  </a:solidFill>
                </a:rPr>
                <a:t>Evaluation des performances</a:t>
              </a:r>
              <a:endParaRPr lang="fr-FR" sz="1200">
                <a:solidFill>
                  <a:srgbClr val="FFFF00"/>
                </a:solidFill>
              </a:endParaRPr>
            </a:p>
          </p:txBody>
        </p:sp>
      </p:grpSp>
      <p:pic>
        <p:nvPicPr>
          <p:cNvPr id="10277" name="Picture 2" descr="C:\Users\Administrateur\Documents\My Dropbox\07- Lycée\Comm'\Logos\logo-STI2D-150px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67663" y="6199188"/>
            <a:ext cx="114141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  <p:bldP spid="110" grpId="0" animBg="1"/>
      <p:bldP spid="111" grpId="0" animBg="1"/>
      <p:bldP spid="112" grpId="0" animBg="1"/>
      <p:bldP spid="113" grpId="0" animBg="1"/>
      <p:bldP spid="5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2399</TotalTime>
  <Words>2043</Words>
  <Application>Microsoft Office PowerPoint</Application>
  <PresentationFormat>Affichage à l'écran (4:3)</PresentationFormat>
  <Paragraphs>599</Paragraphs>
  <Slides>25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</vt:vector>
  </TitlesOfParts>
  <Company>IGEN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Taraud Dominique</dc:creator>
  <cp:lastModifiedBy>brunaud</cp:lastModifiedBy>
  <cp:revision>143</cp:revision>
  <cp:lastPrinted>2012-05-09T15:31:09Z</cp:lastPrinted>
  <dcterms:created xsi:type="dcterms:W3CDTF">2012-04-05T18:05:10Z</dcterms:created>
  <dcterms:modified xsi:type="dcterms:W3CDTF">2013-01-23T11:00:19Z</dcterms:modified>
</cp:coreProperties>
</file>