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handoutMasterIdLst>
    <p:handoutMasterId r:id="rId48"/>
  </p:handoutMasterIdLst>
  <p:sldIdLst>
    <p:sldId id="333" r:id="rId2"/>
    <p:sldId id="323" r:id="rId3"/>
    <p:sldId id="324" r:id="rId4"/>
    <p:sldId id="286" r:id="rId5"/>
    <p:sldId id="278" r:id="rId6"/>
    <p:sldId id="279" r:id="rId7"/>
    <p:sldId id="338" r:id="rId8"/>
    <p:sldId id="320" r:id="rId9"/>
    <p:sldId id="325" r:id="rId10"/>
    <p:sldId id="339" r:id="rId11"/>
    <p:sldId id="340" r:id="rId12"/>
    <p:sldId id="319" r:id="rId13"/>
    <p:sldId id="287" r:id="rId14"/>
    <p:sldId id="256" r:id="rId15"/>
    <p:sldId id="257" r:id="rId16"/>
    <p:sldId id="258" r:id="rId17"/>
    <p:sldId id="261" r:id="rId18"/>
    <p:sldId id="321" r:id="rId19"/>
    <p:sldId id="334" r:id="rId20"/>
    <p:sldId id="277" r:id="rId21"/>
    <p:sldId id="335" r:id="rId22"/>
    <p:sldId id="300" r:id="rId23"/>
    <p:sldId id="345" r:id="rId24"/>
    <p:sldId id="346" r:id="rId25"/>
    <p:sldId id="349" r:id="rId26"/>
    <p:sldId id="347" r:id="rId27"/>
    <p:sldId id="348" r:id="rId28"/>
    <p:sldId id="350" r:id="rId29"/>
    <p:sldId id="343" r:id="rId30"/>
    <p:sldId id="331" r:id="rId31"/>
    <p:sldId id="351" r:id="rId32"/>
    <p:sldId id="352" r:id="rId33"/>
    <p:sldId id="353" r:id="rId34"/>
    <p:sldId id="354" r:id="rId35"/>
    <p:sldId id="355" r:id="rId36"/>
    <p:sldId id="356" r:id="rId37"/>
    <p:sldId id="328" r:id="rId38"/>
    <p:sldId id="311" r:id="rId39"/>
    <p:sldId id="357" r:id="rId40"/>
    <p:sldId id="358" r:id="rId41"/>
    <p:sldId id="359" r:id="rId42"/>
    <p:sldId id="360" r:id="rId43"/>
    <p:sldId id="361" r:id="rId44"/>
    <p:sldId id="362" r:id="rId45"/>
    <p:sldId id="363" r:id="rId46"/>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323D8564-771B-4C22-963D-367FE4A33B4E}">
          <p14:sldIdLst>
            <p14:sldId id="333"/>
            <p14:sldId id="323"/>
            <p14:sldId id="324"/>
            <p14:sldId id="286"/>
            <p14:sldId id="278"/>
            <p14:sldId id="279"/>
            <p14:sldId id="338"/>
            <p14:sldId id="320"/>
            <p14:sldId id="325"/>
            <p14:sldId id="339"/>
            <p14:sldId id="340"/>
            <p14:sldId id="319"/>
            <p14:sldId id="287"/>
            <p14:sldId id="256"/>
            <p14:sldId id="257"/>
          </p14:sldIdLst>
        </p14:section>
        <p14:section name="Section sans titre" id="{09A8ACD9-FD25-4B77-9129-8A6B2248EF49}">
          <p14:sldIdLst>
            <p14:sldId id="258"/>
            <p14:sldId id="261"/>
            <p14:sldId id="321"/>
            <p14:sldId id="334"/>
            <p14:sldId id="277"/>
            <p14:sldId id="335"/>
            <p14:sldId id="300"/>
            <p14:sldId id="345"/>
            <p14:sldId id="346"/>
            <p14:sldId id="349"/>
            <p14:sldId id="347"/>
            <p14:sldId id="348"/>
            <p14:sldId id="350"/>
            <p14:sldId id="343"/>
            <p14:sldId id="331"/>
            <p14:sldId id="351"/>
            <p14:sldId id="352"/>
            <p14:sldId id="353"/>
            <p14:sldId id="354"/>
            <p14:sldId id="355"/>
            <p14:sldId id="356"/>
            <p14:sldId id="328"/>
            <p14:sldId id="311"/>
            <p14:sldId id="357"/>
            <p14:sldId id="358"/>
            <p14:sldId id="359"/>
            <p14:sldId id="360"/>
            <p14:sldId id="361"/>
            <p14:sldId id="362"/>
            <p14:sldId id="36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4246" autoAdjust="0"/>
  </p:normalViewPr>
  <p:slideViewPr>
    <p:cSldViewPr>
      <p:cViewPr varScale="1">
        <p:scale>
          <a:sx n="54" d="100"/>
          <a:sy n="54" d="100"/>
        </p:scale>
        <p:origin x="1848" y="78"/>
      </p:cViewPr>
      <p:guideLst>
        <p:guide orient="horz" pos="2160"/>
        <p:guide pos="2880"/>
      </p:guideLst>
    </p:cSldViewPr>
  </p:slideViewPr>
  <p:notesTextViewPr>
    <p:cViewPr>
      <p:scale>
        <a:sx n="100" d="100"/>
        <a:sy n="100" d="100"/>
      </p:scale>
      <p:origin x="0" y="0"/>
    </p:cViewPr>
  </p:notesTextViewPr>
  <p:notesViewPr>
    <p:cSldViewPr>
      <p:cViewPr varScale="1">
        <p:scale>
          <a:sx n="81" d="100"/>
          <a:sy n="81" d="100"/>
        </p:scale>
        <p:origin x="399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70CE438D-C953-4508-92D3-645AC7632CAF}" type="datetimeFigureOut">
              <a:rPr lang="fr-FR" smtClean="0"/>
              <a:pPr/>
              <a:t>09/02/2017</a:t>
            </a:fld>
            <a:endParaRPr lang="fr-FR"/>
          </a:p>
        </p:txBody>
      </p:sp>
      <p:sp>
        <p:nvSpPr>
          <p:cNvPr id="4" name="Espace réservé du pied de page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CD05612C-6AAE-4969-B477-2635717EF670}"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742653" y="210791"/>
            <a:ext cx="3263900" cy="24479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302493" y="2658717"/>
            <a:ext cx="6408712" cy="6985122"/>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634297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a:xfrm>
            <a:off x="3850444" y="9428584"/>
            <a:ext cx="2945659" cy="498055"/>
          </a:xfrm>
          <a:prstGeom prst="rect">
            <a:avLst/>
          </a:prstGeom>
        </p:spPr>
        <p:txBody>
          <a:bodyPr/>
          <a:lstStyle/>
          <a:p>
            <a:fld id="{D4E9E615-8BE2-4BC8-89B3-E5125E564F9E}" type="slidenum">
              <a:rPr lang="fr-FR" smtClean="0"/>
              <a:t>1</a:t>
            </a:fld>
            <a:endParaRPr lang="fr-FR"/>
          </a:p>
        </p:txBody>
      </p:sp>
    </p:spTree>
    <p:extLst>
      <p:ext uri="{BB962C8B-B14F-4D97-AF65-F5344CB8AC3E}">
        <p14:creationId xmlns:p14="http://schemas.microsoft.com/office/powerpoint/2010/main" val="2344739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smtClean="0"/>
          </a:p>
          <a:p>
            <a:r>
              <a:rPr lang="fr-FR" sz="1800" baseline="0" dirty="0" smtClean="0"/>
              <a:t>Extrait de </a:t>
            </a:r>
            <a:r>
              <a:rPr lang="fr-FR" sz="1800" baseline="0" dirty="0" err="1" smtClean="0"/>
              <a:t>Brissiaud</a:t>
            </a:r>
            <a:r>
              <a:rPr lang="fr-FR" sz="1800" baseline="0" dirty="0" smtClean="0"/>
              <a:t>.</a:t>
            </a:r>
          </a:p>
          <a:p>
            <a:r>
              <a:rPr lang="fr-FR" sz="1800" dirty="0" smtClean="0"/>
              <a:t>Bien expliciter et mimer</a:t>
            </a:r>
            <a:r>
              <a:rPr lang="fr-FR" sz="1800" baseline="0" dirty="0" smtClean="0"/>
              <a:t> les 2 situations.</a:t>
            </a:r>
          </a:p>
          <a:p>
            <a:endParaRPr lang="fr-FR" sz="1800" baseline="0" dirty="0" smtClean="0"/>
          </a:p>
          <a:p>
            <a:r>
              <a:rPr lang="fr-FR" sz="1800" baseline="0" dirty="0" smtClean="0"/>
              <a:t>Rajouter les situations : </a:t>
            </a:r>
          </a:p>
          <a:p>
            <a:endParaRPr lang="fr-FR" sz="1800" baseline="0" dirty="0" smtClean="0"/>
          </a:p>
          <a:p>
            <a:pPr marL="285750" indent="-285750">
              <a:buFontTx/>
              <a:buChar char="-"/>
            </a:pPr>
            <a:r>
              <a:rPr lang="fr-FR" sz="1800" baseline="0" dirty="0" smtClean="0"/>
              <a:t>1 livre, 2 livres, 3 livres, 4 livres</a:t>
            </a:r>
          </a:p>
          <a:p>
            <a:pPr marL="285750" indent="-285750">
              <a:buFontTx/>
              <a:buChar char="-"/>
            </a:pPr>
            <a:endParaRPr lang="fr-FR" sz="1800" baseline="0" dirty="0" smtClean="0"/>
          </a:p>
          <a:p>
            <a:r>
              <a:rPr lang="fr-FR" sz="1800" baseline="0" dirty="0" smtClean="0"/>
              <a:t>- Découverte de la quantité en utilisant </a:t>
            </a:r>
            <a:r>
              <a:rPr lang="fr-FR" sz="1800" baseline="0" dirty="0" smtClean="0">
                <a:solidFill>
                  <a:srgbClr val="FF0000"/>
                </a:solidFill>
              </a:rPr>
              <a:t>des caches jetons</a:t>
            </a:r>
            <a:r>
              <a:rPr lang="fr-FR" sz="1800" baseline="0" dirty="0" smtClean="0"/>
              <a:t>.</a:t>
            </a:r>
          </a:p>
          <a:p>
            <a:endParaRPr lang="fr-FR" sz="1800" baseline="0" dirty="0" smtClean="0"/>
          </a:p>
          <a:p>
            <a:r>
              <a:rPr lang="fr-FR" sz="1800" baseline="0" dirty="0" smtClean="0"/>
              <a:t> But :</a:t>
            </a:r>
            <a:r>
              <a:rPr lang="fr-FR" sz="1800" b="1" baseline="0" dirty="0" smtClean="0"/>
              <a:t>Créer un ensemble, un tout visible de l’enfant.</a:t>
            </a:r>
          </a:p>
          <a:p>
            <a:endParaRPr lang="fr-FR" sz="1800" b="1" baseline="0" dirty="0" smtClean="0"/>
          </a:p>
        </p:txBody>
      </p:sp>
      <p:sp>
        <p:nvSpPr>
          <p:cNvPr id="4" name="Espace réservé du numéro de diapositive 3"/>
          <p:cNvSpPr>
            <a:spLocks noGrp="1"/>
          </p:cNvSpPr>
          <p:nvPr>
            <p:ph type="sldNum" sz="quarter" idx="10"/>
          </p:nvPr>
        </p:nvSpPr>
        <p:spPr>
          <a:xfrm>
            <a:off x="3850444" y="9428584"/>
            <a:ext cx="2945659" cy="498055"/>
          </a:xfrm>
          <a:prstGeom prst="rect">
            <a:avLst/>
          </a:prstGeom>
        </p:spPr>
        <p:txBody>
          <a:bodyPr/>
          <a:lstStyle/>
          <a:p>
            <a:fld id="{D4E9E615-8BE2-4BC8-89B3-E5125E564F9E}" type="slidenum">
              <a:rPr lang="fr-FR" smtClean="0"/>
              <a:t>10</a:t>
            </a:fld>
            <a:endParaRPr lang="fr-FR"/>
          </a:p>
        </p:txBody>
      </p:sp>
    </p:spTree>
    <p:extLst>
      <p:ext uri="{BB962C8B-B14F-4D97-AF65-F5344CB8AC3E}">
        <p14:creationId xmlns:p14="http://schemas.microsoft.com/office/powerpoint/2010/main" val="602985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smtClean="0"/>
              <a:t>L’enfant reconnaît les quantités globalement</a:t>
            </a:r>
            <a:r>
              <a:rPr lang="fr-FR" sz="1800" baseline="0" dirty="0" smtClean="0"/>
              <a:t> : </a:t>
            </a:r>
          </a:p>
          <a:p>
            <a:endParaRPr lang="fr-FR" sz="1800" baseline="0" dirty="0" smtClean="0"/>
          </a:p>
          <a:p>
            <a:r>
              <a:rPr lang="fr-FR" sz="1800" baseline="0" dirty="0" smtClean="0"/>
              <a:t>il s’appuie sur 4 sur le premier jeu, il recompose le nombre 9 sans le savoir.</a:t>
            </a:r>
          </a:p>
          <a:p>
            <a:endParaRPr lang="fr-FR" sz="1800" baseline="0" dirty="0" smtClean="0"/>
          </a:p>
          <a:p>
            <a:r>
              <a:rPr lang="fr-FR" sz="1800" baseline="0" dirty="0" smtClean="0"/>
              <a:t>Deux façons pour trouver 7 sans dénombrer un à un: </a:t>
            </a:r>
          </a:p>
          <a:p>
            <a:pPr marL="171450" indent="-171450">
              <a:buFontTx/>
              <a:buChar char="-"/>
            </a:pPr>
            <a:r>
              <a:rPr lang="fr-FR" sz="1800" baseline="0" dirty="0" smtClean="0"/>
              <a:t>reconnaissance du 5, </a:t>
            </a:r>
            <a:r>
              <a:rPr lang="fr-FR" sz="1800" baseline="0" dirty="0" err="1" smtClean="0"/>
              <a:t>surcomptage</a:t>
            </a:r>
            <a:r>
              <a:rPr lang="fr-FR" sz="1800" baseline="0" dirty="0" smtClean="0"/>
              <a:t> dans le premier cas</a:t>
            </a:r>
          </a:p>
          <a:p>
            <a:pPr marL="0" indent="0">
              <a:buFontTx/>
              <a:buNone/>
            </a:pPr>
            <a:r>
              <a:rPr lang="fr-FR" sz="1800" baseline="0" dirty="0" smtClean="0"/>
              <a:t>-   recomposition de 7 dans le second.</a:t>
            </a:r>
            <a:endParaRPr lang="fr-FR" sz="1800" dirty="0"/>
          </a:p>
        </p:txBody>
      </p:sp>
      <p:sp>
        <p:nvSpPr>
          <p:cNvPr id="4" name="Espace réservé du numéro de diapositive 3"/>
          <p:cNvSpPr>
            <a:spLocks noGrp="1"/>
          </p:cNvSpPr>
          <p:nvPr>
            <p:ph type="sldNum" sz="quarter" idx="10"/>
          </p:nvPr>
        </p:nvSpPr>
        <p:spPr>
          <a:xfrm>
            <a:off x="3850444" y="9428584"/>
            <a:ext cx="2945659" cy="498055"/>
          </a:xfrm>
          <a:prstGeom prst="rect">
            <a:avLst/>
          </a:prstGeom>
        </p:spPr>
        <p:txBody>
          <a:bodyPr/>
          <a:lstStyle/>
          <a:p>
            <a:fld id="{D4E9E615-8BE2-4BC8-89B3-E5125E564F9E}" type="slidenum">
              <a:rPr lang="fr-FR" smtClean="0"/>
              <a:t>11</a:t>
            </a:fld>
            <a:endParaRPr lang="fr-FR"/>
          </a:p>
        </p:txBody>
      </p:sp>
    </p:spTree>
    <p:extLst>
      <p:ext uri="{BB962C8B-B14F-4D97-AF65-F5344CB8AC3E}">
        <p14:creationId xmlns:p14="http://schemas.microsoft.com/office/powerpoint/2010/main" val="3059593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smtClean="0">
                <a:solidFill>
                  <a:schemeClr val="tx1"/>
                </a:solidFill>
              </a:rPr>
              <a:t>Nombre entier</a:t>
            </a:r>
            <a:r>
              <a:rPr lang="fr-FR" sz="1800" dirty="0" smtClean="0">
                <a:solidFill>
                  <a:schemeClr val="tx1"/>
                </a:solidFill>
              </a:rPr>
              <a:t>: importance de bien lui donne du sens sinon difficultés au cycle 3 quand on entre dans les nombres décimaux.</a:t>
            </a:r>
          </a:p>
          <a:p>
            <a:endParaRPr lang="fr-FR" sz="1800" dirty="0" smtClean="0">
              <a:solidFill>
                <a:schemeClr val="tx1"/>
              </a:solidFill>
            </a:endParaRPr>
          </a:p>
          <a:p>
            <a:r>
              <a:rPr lang="fr-FR" sz="1800" b="1" dirty="0" smtClean="0">
                <a:solidFill>
                  <a:schemeClr val="tx1"/>
                </a:solidFill>
              </a:rPr>
              <a:t>Les </a:t>
            </a:r>
            <a:r>
              <a:rPr lang="fr-FR" sz="1800" b="1" u="none" dirty="0" smtClean="0">
                <a:solidFill>
                  <a:schemeClr val="tx1"/>
                </a:solidFill>
              </a:rPr>
              <a:t>nombres décimaux</a:t>
            </a:r>
            <a:r>
              <a:rPr lang="fr-FR" sz="1800" b="0" u="none" dirty="0" smtClean="0">
                <a:solidFill>
                  <a:schemeClr val="tx1"/>
                </a:solidFill>
              </a:rPr>
              <a:t>: </a:t>
            </a:r>
            <a:r>
              <a:rPr lang="fr-FR" sz="1800" b="0" u="none" dirty="0" smtClean="0">
                <a:solidFill>
                  <a:schemeClr val="tx1"/>
                </a:solidFill>
                <a:latin typeface="Arial Black" panose="020B0A04020102020204" pitchFamily="34" charset="0"/>
              </a:rPr>
              <a:t>intercalation de nombres</a:t>
            </a:r>
            <a:r>
              <a:rPr lang="fr-FR" sz="1800" b="0" u="none" dirty="0" smtClean="0">
                <a:solidFill>
                  <a:schemeClr val="tx1"/>
                </a:solidFill>
              </a:rPr>
              <a:t>, traitement comme un nombre entier sans </a:t>
            </a:r>
            <a:r>
              <a:rPr lang="fr-FR" sz="1800" dirty="0" smtClean="0">
                <a:solidFill>
                  <a:schemeClr val="tx1"/>
                </a:solidFill>
              </a:rPr>
              <a:t>considérer la virgule ou comme deux nombres entiers séparés</a:t>
            </a:r>
            <a:r>
              <a:rPr lang="fr-FR" sz="1800" baseline="0" dirty="0" smtClean="0">
                <a:solidFill>
                  <a:schemeClr val="tx1"/>
                </a:solidFill>
              </a:rPr>
              <a:t> par une virgule</a:t>
            </a:r>
          </a:p>
        </p:txBody>
      </p:sp>
      <p:sp>
        <p:nvSpPr>
          <p:cNvPr id="4" name="Espace réservé du numéro de diapositive 3"/>
          <p:cNvSpPr>
            <a:spLocks noGrp="1"/>
          </p:cNvSpPr>
          <p:nvPr>
            <p:ph type="sldNum" sz="quarter" idx="10"/>
          </p:nvPr>
        </p:nvSpPr>
        <p:spPr>
          <a:xfrm>
            <a:off x="3850444" y="9428584"/>
            <a:ext cx="2945659" cy="498055"/>
          </a:xfrm>
          <a:prstGeom prst="rect">
            <a:avLst/>
          </a:prstGeom>
        </p:spPr>
        <p:txBody>
          <a:bodyPr/>
          <a:lstStyle/>
          <a:p>
            <a:fld id="{D4E9E615-8BE2-4BC8-89B3-E5125E564F9E}" type="slidenum">
              <a:rPr lang="fr-FR" smtClean="0"/>
              <a:t>12</a:t>
            </a:fld>
            <a:endParaRPr lang="fr-FR"/>
          </a:p>
        </p:txBody>
      </p:sp>
    </p:spTree>
    <p:extLst>
      <p:ext uri="{BB962C8B-B14F-4D97-AF65-F5344CB8AC3E}">
        <p14:creationId xmlns:p14="http://schemas.microsoft.com/office/powerpoint/2010/main" val="3793362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a:xfrm>
            <a:off x="3850444" y="9428584"/>
            <a:ext cx="2945659" cy="498055"/>
          </a:xfrm>
          <a:prstGeom prst="rect">
            <a:avLst/>
          </a:prstGeom>
        </p:spPr>
        <p:txBody>
          <a:bodyPr/>
          <a:lstStyle/>
          <a:p>
            <a:fld id="{D4E9E615-8BE2-4BC8-89B3-E5125E564F9E}" type="slidenum">
              <a:rPr lang="fr-FR" smtClean="0"/>
              <a:t>13</a:t>
            </a:fld>
            <a:endParaRPr lang="fr-FR"/>
          </a:p>
        </p:txBody>
      </p:sp>
    </p:spTree>
    <p:extLst>
      <p:ext uri="{BB962C8B-B14F-4D97-AF65-F5344CB8AC3E}">
        <p14:creationId xmlns:p14="http://schemas.microsoft.com/office/powerpoint/2010/main" val="2260890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600" dirty="0" smtClean="0"/>
              <a:t>Il faut:</a:t>
            </a:r>
          </a:p>
          <a:p>
            <a:pPr marL="171450" indent="-171450">
              <a:buFontTx/>
              <a:buChar char="-"/>
            </a:pPr>
            <a:r>
              <a:rPr lang="fr-FR" sz="1600" baseline="0" dirty="0" smtClean="0">
                <a:solidFill>
                  <a:srgbClr val="FF0000"/>
                </a:solidFill>
              </a:rPr>
              <a:t>Créer mentalement des unités numériques</a:t>
            </a:r>
            <a:r>
              <a:rPr lang="fr-FR" sz="1600" baseline="0" dirty="0" smtClean="0"/>
              <a:t>: considérer les éléments d’une collection comme identiques même s’ils ne le sont pas.</a:t>
            </a:r>
          </a:p>
          <a:p>
            <a:pPr marL="171450" indent="-171450">
              <a:buFontTx/>
              <a:buChar char="-"/>
            </a:pPr>
            <a:r>
              <a:rPr lang="fr-FR" sz="1600" baseline="0" dirty="0" smtClean="0">
                <a:solidFill>
                  <a:srgbClr val="FF0000"/>
                </a:solidFill>
              </a:rPr>
              <a:t>Énumérer ces unités</a:t>
            </a:r>
            <a:r>
              <a:rPr lang="fr-FR" sz="1600" baseline="0" dirty="0" smtClean="0"/>
              <a:t>: les passer en revue une fois et une seule sans en oublier.</a:t>
            </a:r>
          </a:p>
          <a:p>
            <a:pPr marL="171450" indent="-171450">
              <a:buFontTx/>
              <a:buChar char="-"/>
            </a:pPr>
            <a:r>
              <a:rPr lang="fr-FR" sz="1600" baseline="0" dirty="0" smtClean="0">
                <a:solidFill>
                  <a:srgbClr val="FF0000"/>
                </a:solidFill>
              </a:rPr>
              <a:t>Totaliser ces unités numériques</a:t>
            </a:r>
            <a:r>
              <a:rPr lang="fr-FR" sz="1600" baseline="0" dirty="0" smtClean="0"/>
              <a:t>, c’est-à-dire exprimer combien il y en a en tout. </a:t>
            </a:r>
            <a:endParaRPr lang="fr-FR" sz="1600" dirty="0" smtClean="0"/>
          </a:p>
          <a:p>
            <a:endParaRPr lang="fr-FR" sz="1600" b="1" dirty="0" smtClean="0"/>
          </a:p>
        </p:txBody>
      </p:sp>
      <p:sp>
        <p:nvSpPr>
          <p:cNvPr id="4" name="Espace réservé du numéro de diapositive 3"/>
          <p:cNvSpPr>
            <a:spLocks noGrp="1"/>
          </p:cNvSpPr>
          <p:nvPr>
            <p:ph type="sldNum" sz="quarter" idx="10"/>
          </p:nvPr>
        </p:nvSpPr>
        <p:spPr>
          <a:xfrm>
            <a:off x="3850444" y="9428584"/>
            <a:ext cx="2945659" cy="498055"/>
          </a:xfrm>
          <a:prstGeom prst="rect">
            <a:avLst/>
          </a:prstGeom>
        </p:spPr>
        <p:txBody>
          <a:bodyPr/>
          <a:lstStyle/>
          <a:p>
            <a:fld id="{D4E9E615-8BE2-4BC8-89B3-E5125E564F9E}" type="slidenum">
              <a:rPr lang="fr-FR" smtClean="0"/>
              <a:t>14</a:t>
            </a:fld>
            <a:endParaRPr lang="fr-FR"/>
          </a:p>
        </p:txBody>
      </p:sp>
    </p:spTree>
    <p:extLst>
      <p:ext uri="{BB962C8B-B14F-4D97-AF65-F5344CB8AC3E}">
        <p14:creationId xmlns:p14="http://schemas.microsoft.com/office/powerpoint/2010/main" val="251248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600" b="1" dirty="0" smtClean="0">
                <a:latin typeface="+mn-lt"/>
              </a:rPr>
              <a:t>Le comptage numérotage</a:t>
            </a:r>
            <a:r>
              <a:rPr lang="fr-FR" sz="1600" b="1" baseline="0" dirty="0" smtClean="0">
                <a:latin typeface="+mn-lt"/>
              </a:rPr>
              <a:t> </a:t>
            </a:r>
            <a:r>
              <a:rPr lang="fr-FR" sz="1600" baseline="0" dirty="0" smtClean="0">
                <a:latin typeface="+mn-lt"/>
              </a:rPr>
              <a:t>s’appuie sur l’aspect </a:t>
            </a:r>
            <a:r>
              <a:rPr lang="fr-FR" sz="1600" b="1" u="sng" baseline="0" dirty="0" smtClean="0">
                <a:solidFill>
                  <a:srgbClr val="FF0000"/>
                </a:solidFill>
                <a:latin typeface="+mn-lt"/>
              </a:rPr>
              <a:t>ordinal </a:t>
            </a:r>
            <a:r>
              <a:rPr lang="fr-FR" sz="1600" baseline="0" dirty="0" smtClean="0">
                <a:latin typeface="+mn-lt"/>
              </a:rPr>
              <a:t>du nombre, c’est la position que l’on donne.   </a:t>
            </a:r>
          </a:p>
          <a:p>
            <a:endParaRPr lang="fr-FR" sz="1600" baseline="0" dirty="0" smtClean="0">
              <a:latin typeface="+mn-lt"/>
            </a:endParaRPr>
          </a:p>
          <a:p>
            <a:r>
              <a:rPr lang="fr-FR" sz="1600" baseline="0" dirty="0" smtClean="0">
                <a:latin typeface="+mn-lt"/>
              </a:rPr>
              <a:t>On ne construit pas la notion d’unités pour créer un tout. </a:t>
            </a:r>
          </a:p>
          <a:p>
            <a:endParaRPr lang="fr-FR" sz="1600" baseline="0" dirty="0" smtClean="0">
              <a:latin typeface="+mn-lt"/>
            </a:endParaRPr>
          </a:p>
          <a:p>
            <a:r>
              <a:rPr lang="fr-FR" sz="1600" baseline="0" dirty="0" smtClean="0">
                <a:latin typeface="+mn-lt"/>
              </a:rPr>
              <a:t>On ne donne </a:t>
            </a:r>
            <a:r>
              <a:rPr lang="fr-FR" sz="1600" baseline="0" dirty="0" smtClean="0">
                <a:solidFill>
                  <a:srgbClr val="FF0000"/>
                </a:solidFill>
                <a:latin typeface="+mn-lt"/>
              </a:rPr>
              <a:t>pas de sens à la quantité</a:t>
            </a:r>
            <a:r>
              <a:rPr lang="fr-FR" sz="1600" baseline="0" dirty="0" smtClean="0">
                <a:latin typeface="+mn-lt"/>
              </a:rPr>
              <a:t>. </a:t>
            </a:r>
          </a:p>
          <a:p>
            <a:endParaRPr lang="fr-FR" sz="1600" baseline="0" dirty="0" smtClean="0">
              <a:latin typeface="+mn-lt"/>
            </a:endParaRPr>
          </a:p>
          <a:p>
            <a:r>
              <a:rPr lang="fr-FR" sz="1600" b="1" baseline="0" dirty="0" smtClean="0">
                <a:latin typeface="+mn-lt"/>
              </a:rPr>
              <a:t>L’usage du comptage précoce</a:t>
            </a:r>
            <a:r>
              <a:rPr lang="fr-FR" sz="1600" baseline="0" dirty="0" smtClean="0">
                <a:latin typeface="+mn-lt"/>
              </a:rPr>
              <a:t> </a:t>
            </a:r>
            <a:r>
              <a:rPr lang="fr-FR" sz="1600" baseline="0" dirty="0" smtClean="0">
                <a:solidFill>
                  <a:srgbClr val="FF0000"/>
                </a:solidFill>
                <a:latin typeface="+mn-lt"/>
              </a:rPr>
              <a:t>ne permet pas de totaliser les unités numériques </a:t>
            </a:r>
            <a:r>
              <a:rPr lang="fr-FR" sz="1600" baseline="0" dirty="0" smtClean="0">
                <a:latin typeface="+mn-lt"/>
              </a:rPr>
              <a:t>puisque lorsque l’on compte, </a:t>
            </a:r>
            <a:r>
              <a:rPr lang="fr-FR" sz="1600" baseline="0" dirty="0" smtClean="0">
                <a:solidFill>
                  <a:srgbClr val="FF0000"/>
                </a:solidFill>
                <a:latin typeface="+mn-lt"/>
              </a:rPr>
              <a:t>on pointe chaque unité avec le doigt et le mot nombre prononcé ne désigne pas la quantité totale mais l’objet pointé.</a:t>
            </a:r>
          </a:p>
          <a:p>
            <a:endParaRPr lang="fr-FR" sz="1600" baseline="0" dirty="0" smtClean="0">
              <a:latin typeface="+mn-lt"/>
            </a:endParaRPr>
          </a:p>
          <a:p>
            <a:r>
              <a:rPr lang="fr-FR" sz="1600" dirty="0" smtClean="0">
                <a:latin typeface="+mn-lt"/>
              </a:rPr>
              <a:t>Ex de la télécommande, image préconçue de l’enfant: quand il appuie sur 3, il n’a pas trois images à l’écran et ne fait pas défiler 3 chaînes….</a:t>
            </a:r>
            <a:endParaRPr lang="fr-FR" sz="1600" dirty="0">
              <a:latin typeface="+mn-lt"/>
            </a:endParaRPr>
          </a:p>
        </p:txBody>
      </p:sp>
      <p:sp>
        <p:nvSpPr>
          <p:cNvPr id="4" name="Espace réservé du numéro de diapositive 3"/>
          <p:cNvSpPr>
            <a:spLocks noGrp="1"/>
          </p:cNvSpPr>
          <p:nvPr>
            <p:ph type="sldNum" sz="quarter" idx="10"/>
          </p:nvPr>
        </p:nvSpPr>
        <p:spPr>
          <a:xfrm>
            <a:off x="3850444" y="9428584"/>
            <a:ext cx="2945659" cy="498055"/>
          </a:xfrm>
          <a:prstGeom prst="rect">
            <a:avLst/>
          </a:prstGeom>
        </p:spPr>
        <p:txBody>
          <a:bodyPr/>
          <a:lstStyle/>
          <a:p>
            <a:fld id="{D4E9E615-8BE2-4BC8-89B3-E5125E564F9E}" type="slidenum">
              <a:rPr lang="fr-FR" smtClean="0"/>
              <a:t>15</a:t>
            </a:fld>
            <a:endParaRPr lang="fr-FR"/>
          </a:p>
        </p:txBody>
      </p:sp>
    </p:spTree>
    <p:extLst>
      <p:ext uri="{BB962C8B-B14F-4D97-AF65-F5344CB8AC3E}">
        <p14:creationId xmlns:p14="http://schemas.microsoft.com/office/powerpoint/2010/main" val="2024794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743075" y="211138"/>
            <a:ext cx="3263900" cy="2447925"/>
          </a:xfrm>
        </p:spPr>
      </p:sp>
      <p:sp>
        <p:nvSpPr>
          <p:cNvPr id="3" name="Espace réservé des notes 2"/>
          <p:cNvSpPr>
            <a:spLocks noGrp="1"/>
          </p:cNvSpPr>
          <p:nvPr>
            <p:ph type="body" idx="1"/>
          </p:nvPr>
        </p:nvSpPr>
        <p:spPr/>
        <p:txBody>
          <a:bodyPr/>
          <a:lstStyle/>
          <a:p>
            <a:r>
              <a:rPr lang="fr-FR" sz="1600" dirty="0" smtClean="0"/>
              <a:t>Accéder aux premières quantités </a:t>
            </a:r>
            <a:r>
              <a:rPr lang="fr-FR" sz="1600" b="1" dirty="0" smtClean="0"/>
              <a:t>sans recourir au comptage numérotage</a:t>
            </a:r>
            <a:r>
              <a:rPr lang="fr-FR" sz="1600" dirty="0" smtClean="0"/>
              <a:t>:</a:t>
            </a:r>
          </a:p>
          <a:p>
            <a:r>
              <a:rPr lang="fr-FR" sz="1600" dirty="0" smtClean="0"/>
              <a:t>- Soit </a:t>
            </a:r>
            <a:r>
              <a:rPr lang="fr-FR" sz="1600" dirty="0" smtClean="0">
                <a:solidFill>
                  <a:srgbClr val="FF0000"/>
                </a:solidFill>
              </a:rPr>
              <a:t>construire </a:t>
            </a:r>
            <a:r>
              <a:rPr lang="fr-FR" sz="1600" dirty="0" smtClean="0"/>
              <a:t>une collection ayant le même nombre d’éléments qu’une collection donnée</a:t>
            </a:r>
          </a:p>
          <a:p>
            <a:r>
              <a:rPr lang="fr-FR" sz="1600" dirty="0" smtClean="0"/>
              <a:t>- Soit </a:t>
            </a:r>
            <a:r>
              <a:rPr lang="fr-FR" sz="1600" dirty="0" smtClean="0">
                <a:solidFill>
                  <a:srgbClr val="FF0000"/>
                </a:solidFill>
              </a:rPr>
              <a:t>comparer </a:t>
            </a:r>
            <a:r>
              <a:rPr lang="fr-FR" sz="1600" dirty="0" smtClean="0"/>
              <a:t>des collections</a:t>
            </a:r>
          </a:p>
          <a:p>
            <a:r>
              <a:rPr lang="fr-FR" sz="1600" dirty="0" smtClean="0"/>
              <a:t>Les nombres utilisés sont</a:t>
            </a:r>
            <a:r>
              <a:rPr lang="fr-FR" sz="1600" baseline="0" dirty="0" smtClean="0"/>
              <a:t> de </a:t>
            </a:r>
            <a:r>
              <a:rPr lang="fr-FR" sz="1600" baseline="0" dirty="0" smtClean="0">
                <a:solidFill>
                  <a:srgbClr val="FF0000"/>
                </a:solidFill>
              </a:rPr>
              <a:t>1 à 3.</a:t>
            </a:r>
          </a:p>
          <a:p>
            <a:endParaRPr lang="fr-FR" sz="1600" baseline="0" dirty="0" smtClean="0"/>
          </a:p>
          <a:p>
            <a:r>
              <a:rPr lang="fr-FR" sz="1600" baseline="0" dirty="0" smtClean="0"/>
              <a:t>Donc  2 procédures à mettre en place:</a:t>
            </a:r>
          </a:p>
          <a:p>
            <a:r>
              <a:rPr lang="fr-FR" sz="1600" baseline="0" dirty="0" smtClean="0"/>
              <a:t>- le </a:t>
            </a:r>
            <a:r>
              <a:rPr lang="fr-FR" sz="1600" baseline="0" dirty="0" err="1" smtClean="0"/>
              <a:t>subitizing</a:t>
            </a:r>
            <a:endParaRPr lang="fr-FR" sz="1600" baseline="0" dirty="0" smtClean="0"/>
          </a:p>
          <a:p>
            <a:r>
              <a:rPr lang="fr-FR" sz="1600" baseline="0" dirty="0" smtClean="0"/>
              <a:t>- Le recours aux collections témoins</a:t>
            </a:r>
            <a:endParaRPr lang="fr-FR" sz="1600" dirty="0"/>
          </a:p>
        </p:txBody>
      </p:sp>
      <p:sp>
        <p:nvSpPr>
          <p:cNvPr id="4" name="Espace réservé du numéro de diapositive 3"/>
          <p:cNvSpPr>
            <a:spLocks noGrp="1"/>
          </p:cNvSpPr>
          <p:nvPr>
            <p:ph type="sldNum" sz="quarter" idx="10"/>
          </p:nvPr>
        </p:nvSpPr>
        <p:spPr>
          <a:xfrm>
            <a:off x="3850444" y="9428584"/>
            <a:ext cx="2945659" cy="498055"/>
          </a:xfrm>
          <a:prstGeom prst="rect">
            <a:avLst/>
          </a:prstGeom>
        </p:spPr>
        <p:txBody>
          <a:bodyPr/>
          <a:lstStyle/>
          <a:p>
            <a:fld id="{D4E9E615-8BE2-4BC8-89B3-E5125E564F9E}" type="slidenum">
              <a:rPr lang="fr-FR" smtClean="0"/>
              <a:t>16</a:t>
            </a:fld>
            <a:endParaRPr lang="fr-FR"/>
          </a:p>
        </p:txBody>
      </p:sp>
    </p:spTree>
    <p:extLst>
      <p:ext uri="{BB962C8B-B14F-4D97-AF65-F5344CB8AC3E}">
        <p14:creationId xmlns:p14="http://schemas.microsoft.com/office/powerpoint/2010/main" val="4124917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600" dirty="0" smtClean="0"/>
              <a:t>Pour les collections comportant plus de 3 objets,</a:t>
            </a:r>
            <a:r>
              <a:rPr lang="fr-FR" sz="1600" baseline="0" dirty="0" smtClean="0"/>
              <a:t> on peut utiliser les doigts en construisant une correspondance terme à terme entre chaque objet énuméré et chaque doigt levé, l’ensemble des doigts levés représentant le nombre d’éléments d’une collection. </a:t>
            </a:r>
            <a:endParaRPr lang="fr-FR" sz="1600" dirty="0"/>
          </a:p>
        </p:txBody>
      </p:sp>
      <p:sp>
        <p:nvSpPr>
          <p:cNvPr id="4" name="Espace réservé du numéro de diapositive 3"/>
          <p:cNvSpPr>
            <a:spLocks noGrp="1"/>
          </p:cNvSpPr>
          <p:nvPr>
            <p:ph type="sldNum" sz="quarter" idx="10"/>
          </p:nvPr>
        </p:nvSpPr>
        <p:spPr>
          <a:xfrm>
            <a:off x="3850444" y="9428584"/>
            <a:ext cx="2945659" cy="498055"/>
          </a:xfrm>
          <a:prstGeom prst="rect">
            <a:avLst/>
          </a:prstGeom>
        </p:spPr>
        <p:txBody>
          <a:bodyPr/>
          <a:lstStyle/>
          <a:p>
            <a:fld id="{D4E9E615-8BE2-4BC8-89B3-E5125E564F9E}" type="slidenum">
              <a:rPr lang="fr-FR" smtClean="0"/>
              <a:t>17</a:t>
            </a:fld>
            <a:endParaRPr lang="fr-FR"/>
          </a:p>
        </p:txBody>
      </p:sp>
    </p:spTree>
    <p:extLst>
      <p:ext uri="{BB962C8B-B14F-4D97-AF65-F5344CB8AC3E}">
        <p14:creationId xmlns:p14="http://schemas.microsoft.com/office/powerpoint/2010/main" val="469134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600" dirty="0" smtClean="0"/>
              <a:t>1- construire un parcours pour les élèves</a:t>
            </a:r>
          </a:p>
          <a:p>
            <a:r>
              <a:rPr lang="fr-FR" sz="1600" dirty="0" smtClean="0"/>
              <a:t>2- répéter et reprendre</a:t>
            </a:r>
            <a:r>
              <a:rPr lang="fr-FR" sz="1600" baseline="0" dirty="0" smtClean="0"/>
              <a:t> des situations connues</a:t>
            </a:r>
          </a:p>
          <a:p>
            <a:r>
              <a:rPr lang="fr-FR" sz="1600" baseline="0" dirty="0" smtClean="0"/>
              <a:t>3- verbaliser et faire verbaliser procédures et stratégies mises en place</a:t>
            </a:r>
            <a:endParaRPr lang="fr-FR" sz="1600" dirty="0"/>
          </a:p>
        </p:txBody>
      </p:sp>
      <p:sp>
        <p:nvSpPr>
          <p:cNvPr id="4" name="Espace réservé du numéro de diapositive 3"/>
          <p:cNvSpPr>
            <a:spLocks noGrp="1"/>
          </p:cNvSpPr>
          <p:nvPr>
            <p:ph type="sldNum" sz="quarter" idx="10"/>
          </p:nvPr>
        </p:nvSpPr>
        <p:spPr>
          <a:xfrm>
            <a:off x="3850444" y="9428584"/>
            <a:ext cx="2945659" cy="498055"/>
          </a:xfrm>
          <a:prstGeom prst="rect">
            <a:avLst/>
          </a:prstGeom>
        </p:spPr>
        <p:txBody>
          <a:bodyPr/>
          <a:lstStyle/>
          <a:p>
            <a:fld id="{D4E9E615-8BE2-4BC8-89B3-E5125E564F9E}" type="slidenum">
              <a:rPr lang="fr-FR" smtClean="0"/>
              <a:t>18</a:t>
            </a:fld>
            <a:endParaRPr lang="fr-FR"/>
          </a:p>
        </p:txBody>
      </p:sp>
    </p:spTree>
    <p:extLst>
      <p:ext uri="{BB962C8B-B14F-4D97-AF65-F5344CB8AC3E}">
        <p14:creationId xmlns:p14="http://schemas.microsoft.com/office/powerpoint/2010/main" val="3133012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600" dirty="0" smtClean="0"/>
              <a:t>Nous allons décliner</a:t>
            </a:r>
            <a:r>
              <a:rPr lang="fr-FR" sz="1600" baseline="0" dirty="0" smtClean="0"/>
              <a:t> diverses situations de construction du nombre en fonction :</a:t>
            </a:r>
          </a:p>
          <a:p>
            <a:pPr marL="171450" indent="-171450">
              <a:buFontTx/>
              <a:buChar char="-"/>
            </a:pPr>
            <a:r>
              <a:rPr lang="fr-FR" sz="1600" baseline="0" dirty="0" smtClean="0"/>
              <a:t>de repères de progressivité, </a:t>
            </a:r>
          </a:p>
          <a:p>
            <a:pPr marL="171450" indent="-171450">
              <a:buFontTx/>
              <a:buChar char="-"/>
            </a:pPr>
            <a:r>
              <a:rPr lang="fr-FR" sz="1600" baseline="0" dirty="0" smtClean="0"/>
              <a:t>d’activités (jeux mathématiques à faire évoluer)</a:t>
            </a:r>
          </a:p>
          <a:p>
            <a:pPr marL="171450" indent="-171450">
              <a:buFontTx/>
              <a:buChar char="-"/>
            </a:pPr>
            <a:r>
              <a:rPr lang="fr-FR" sz="1600" baseline="0" dirty="0" smtClean="0"/>
              <a:t>de supports en lien avec l’oral et l’écrit (albums, comptines, création de situations de résolution de problèmes)</a:t>
            </a:r>
          </a:p>
          <a:p>
            <a:pPr marL="171450" indent="-171450">
              <a:buFontTx/>
              <a:buChar char="-"/>
            </a:pPr>
            <a:endParaRPr lang="fr-FR" dirty="0" smtClean="0"/>
          </a:p>
          <a:p>
            <a:endParaRPr lang="fr-FR" dirty="0"/>
          </a:p>
        </p:txBody>
      </p:sp>
      <p:sp>
        <p:nvSpPr>
          <p:cNvPr id="4" name="Espace réservé du numéro de diapositive 3"/>
          <p:cNvSpPr>
            <a:spLocks noGrp="1"/>
          </p:cNvSpPr>
          <p:nvPr>
            <p:ph type="sldNum" sz="quarter" idx="10"/>
          </p:nvPr>
        </p:nvSpPr>
        <p:spPr>
          <a:xfrm>
            <a:off x="3850444" y="9428584"/>
            <a:ext cx="2945659" cy="498055"/>
          </a:xfrm>
          <a:prstGeom prst="rect">
            <a:avLst/>
          </a:prstGeom>
        </p:spPr>
        <p:txBody>
          <a:bodyPr/>
          <a:lstStyle/>
          <a:p>
            <a:fld id="{D4E9E615-8BE2-4BC8-89B3-E5125E564F9E}" type="slidenum">
              <a:rPr lang="fr-FR" smtClean="0"/>
              <a:t>19</a:t>
            </a:fld>
            <a:endParaRPr lang="fr-FR"/>
          </a:p>
        </p:txBody>
      </p:sp>
    </p:spTree>
    <p:extLst>
      <p:ext uri="{BB962C8B-B14F-4D97-AF65-F5344CB8AC3E}">
        <p14:creationId xmlns:p14="http://schemas.microsoft.com/office/powerpoint/2010/main" val="2399180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200000"/>
              </a:lnSpc>
            </a:pPr>
            <a:r>
              <a:rPr lang="fr-FR" sz="1600" b="1" dirty="0" smtClean="0"/>
              <a:t>Notion</a:t>
            </a:r>
            <a:r>
              <a:rPr lang="fr-FR" sz="1600" b="1" baseline="0" dirty="0" smtClean="0"/>
              <a:t> de quantité</a:t>
            </a:r>
            <a:r>
              <a:rPr lang="fr-FR" sz="1600" baseline="0" dirty="0" smtClean="0"/>
              <a:t>: nombre cardinal</a:t>
            </a:r>
          </a:p>
          <a:p>
            <a:pPr>
              <a:lnSpc>
                <a:spcPct val="200000"/>
              </a:lnSpc>
            </a:pPr>
            <a:endParaRPr lang="fr-FR" sz="1600" baseline="0" dirty="0" smtClean="0"/>
          </a:p>
          <a:p>
            <a:pPr>
              <a:lnSpc>
                <a:spcPct val="200000"/>
              </a:lnSpc>
            </a:pPr>
            <a:r>
              <a:rPr lang="fr-FR" sz="1600" b="1" baseline="0" dirty="0" smtClean="0"/>
              <a:t>Codification orale et écrite</a:t>
            </a:r>
            <a:r>
              <a:rPr lang="fr-FR" sz="1600" baseline="0" dirty="0" smtClean="0"/>
              <a:t>: représentations analogiques</a:t>
            </a:r>
          </a:p>
          <a:p>
            <a:pPr>
              <a:lnSpc>
                <a:spcPct val="200000"/>
              </a:lnSpc>
            </a:pPr>
            <a:endParaRPr lang="fr-FR" sz="1600" baseline="0" dirty="0" smtClean="0"/>
          </a:p>
          <a:p>
            <a:pPr>
              <a:lnSpc>
                <a:spcPct val="200000"/>
              </a:lnSpc>
            </a:pPr>
            <a:r>
              <a:rPr lang="fr-FR" sz="1600" b="1" baseline="0" dirty="0" smtClean="0"/>
              <a:t>Acquisition de la suite orale</a:t>
            </a:r>
            <a:r>
              <a:rPr lang="fr-FR" sz="1600" baseline="0" dirty="0" smtClean="0"/>
              <a:t>: comptine numérique</a:t>
            </a:r>
          </a:p>
          <a:p>
            <a:pPr>
              <a:lnSpc>
                <a:spcPct val="200000"/>
              </a:lnSpc>
            </a:pPr>
            <a:endParaRPr lang="fr-FR" sz="1600" baseline="0" dirty="0" smtClean="0"/>
          </a:p>
          <a:p>
            <a:pPr>
              <a:lnSpc>
                <a:spcPct val="200000"/>
              </a:lnSpc>
            </a:pPr>
            <a:r>
              <a:rPr lang="fr-FR" sz="1600" b="1" baseline="0" dirty="0" smtClean="0"/>
              <a:t>Dénombrement </a:t>
            </a:r>
            <a:r>
              <a:rPr lang="fr-FR" sz="1600" baseline="0" dirty="0" smtClean="0"/>
              <a:t>: travail prévu</a:t>
            </a:r>
            <a:endParaRPr lang="fr-FR" sz="1600" dirty="0"/>
          </a:p>
        </p:txBody>
      </p:sp>
      <p:sp>
        <p:nvSpPr>
          <p:cNvPr id="4" name="Espace réservé du numéro de diapositive 3"/>
          <p:cNvSpPr>
            <a:spLocks noGrp="1"/>
          </p:cNvSpPr>
          <p:nvPr>
            <p:ph type="sldNum" sz="quarter" idx="10"/>
          </p:nvPr>
        </p:nvSpPr>
        <p:spPr>
          <a:xfrm>
            <a:off x="3850444" y="9428584"/>
            <a:ext cx="2945659" cy="498055"/>
          </a:xfrm>
          <a:prstGeom prst="rect">
            <a:avLst/>
          </a:prstGeom>
        </p:spPr>
        <p:txBody>
          <a:bodyPr/>
          <a:lstStyle/>
          <a:p>
            <a:fld id="{D4E9E615-8BE2-4BC8-89B3-E5125E564F9E}" type="slidenum">
              <a:rPr lang="fr-FR" smtClean="0"/>
              <a:t>2</a:t>
            </a:fld>
            <a:endParaRPr lang="fr-FR"/>
          </a:p>
        </p:txBody>
      </p:sp>
    </p:spTree>
    <p:extLst>
      <p:ext uri="{BB962C8B-B14F-4D97-AF65-F5344CB8AC3E}">
        <p14:creationId xmlns:p14="http://schemas.microsoft.com/office/powerpoint/2010/main" val="2000307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A partir des programmes, quelques points de repères/d’éléments de progressivité: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	- comparer évolution compétences de la TPS à la GS.</a:t>
            </a:r>
          </a:p>
          <a:p>
            <a:endParaRPr lang="fr-FR" dirty="0"/>
          </a:p>
        </p:txBody>
      </p:sp>
      <p:sp>
        <p:nvSpPr>
          <p:cNvPr id="4" name="Espace réservé du numéro de diapositive 3"/>
          <p:cNvSpPr>
            <a:spLocks noGrp="1"/>
          </p:cNvSpPr>
          <p:nvPr>
            <p:ph type="sldNum" sz="quarter" idx="10"/>
          </p:nvPr>
        </p:nvSpPr>
        <p:spPr>
          <a:xfrm>
            <a:off x="3850444" y="9428584"/>
            <a:ext cx="2945659" cy="498055"/>
          </a:xfrm>
          <a:prstGeom prst="rect">
            <a:avLst/>
          </a:prstGeom>
        </p:spPr>
        <p:txBody>
          <a:bodyPr/>
          <a:lstStyle/>
          <a:p>
            <a:fld id="{D4E9E615-8BE2-4BC8-89B3-E5125E564F9E}" type="slidenum">
              <a:rPr lang="fr-FR" smtClean="0"/>
              <a:t>20</a:t>
            </a:fld>
            <a:endParaRPr lang="fr-FR"/>
          </a:p>
        </p:txBody>
      </p:sp>
    </p:spTree>
    <p:extLst>
      <p:ext uri="{BB962C8B-B14F-4D97-AF65-F5344CB8AC3E}">
        <p14:creationId xmlns:p14="http://schemas.microsoft.com/office/powerpoint/2010/main" val="3010224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Il existe différentes </a:t>
            </a:r>
            <a:r>
              <a:rPr kumimoji="0" lang="fr-FR" sz="1600" b="1" i="0" u="none" strike="noStrike" kern="1200" cap="none" spc="0" normalizeH="0" baseline="0" noProof="0" dirty="0" smtClean="0">
                <a:ln>
                  <a:noFill/>
                </a:ln>
                <a:solidFill>
                  <a:prstClr val="black"/>
                </a:solidFill>
                <a:effectLst/>
                <a:uLnTx/>
                <a:uFillTx/>
                <a:latin typeface="+mn-lt"/>
                <a:ea typeface="+mn-ea"/>
                <a:cs typeface="+mn-cs"/>
              </a:rPr>
              <a:t>situations pour découvrir ou réinvestir la notion de construction du nombre </a:t>
            </a:r>
            <a:r>
              <a:rPr kumimoji="0" lang="fr-FR" sz="1600" b="0" i="0" u="none" strike="noStrike" kern="1200" cap="none" spc="0" normalizeH="0" baseline="0" noProof="0" dirty="0" smtClean="0">
                <a:ln>
                  <a:noFill/>
                </a:ln>
                <a:solidFill>
                  <a:prstClr val="black"/>
                </a:solidFill>
                <a:effectLst/>
                <a:uLnTx/>
                <a:uFillTx/>
                <a:latin typeface="+mn-lt"/>
                <a:ea typeface="+mn-ea"/>
                <a:cs typeface="+mn-cs"/>
              </a:rPr>
              <a:t>tout au long d’une journée de classe.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Nous allons vous présenter ces situations rituelles/fonctionnelles/construites et vous les illustrer à l’aide d’exemples.</a:t>
            </a:r>
          </a:p>
          <a:p>
            <a:endParaRPr lang="fr-FR" dirty="0"/>
          </a:p>
        </p:txBody>
      </p:sp>
      <p:sp>
        <p:nvSpPr>
          <p:cNvPr id="4" name="Espace réservé du numéro de diapositive 3"/>
          <p:cNvSpPr>
            <a:spLocks noGrp="1"/>
          </p:cNvSpPr>
          <p:nvPr>
            <p:ph type="sldNum" sz="quarter" idx="10"/>
          </p:nvPr>
        </p:nvSpPr>
        <p:spPr>
          <a:xfrm>
            <a:off x="3850444" y="9428584"/>
            <a:ext cx="2945659" cy="498055"/>
          </a:xfrm>
          <a:prstGeom prst="rect">
            <a:avLst/>
          </a:prstGeom>
        </p:spPr>
        <p:txBody>
          <a:bodyPr/>
          <a:lstStyle/>
          <a:p>
            <a:fld id="{D4E9E615-8BE2-4BC8-89B3-E5125E564F9E}" type="slidenum">
              <a:rPr lang="fr-FR" smtClean="0"/>
              <a:t>21</a:t>
            </a:fld>
            <a:endParaRPr lang="fr-FR"/>
          </a:p>
        </p:txBody>
      </p:sp>
    </p:spTree>
    <p:extLst>
      <p:ext uri="{BB962C8B-B14F-4D97-AF65-F5344CB8AC3E}">
        <p14:creationId xmlns:p14="http://schemas.microsoft.com/office/powerpoint/2010/main" val="1328260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a:xfrm>
            <a:off x="3850444" y="9428584"/>
            <a:ext cx="2945659" cy="498055"/>
          </a:xfrm>
          <a:prstGeom prst="rect">
            <a:avLst/>
          </a:prstGeom>
        </p:spPr>
        <p:txBody>
          <a:bodyPr/>
          <a:lstStyle/>
          <a:p>
            <a:fld id="{D4E9E615-8BE2-4BC8-89B3-E5125E564F9E}" type="slidenum">
              <a:rPr lang="fr-FR" smtClean="0"/>
              <a:t>22</a:t>
            </a:fld>
            <a:endParaRPr lang="fr-FR"/>
          </a:p>
        </p:txBody>
      </p:sp>
    </p:spTree>
    <p:extLst>
      <p:ext uri="{BB962C8B-B14F-4D97-AF65-F5344CB8AC3E}">
        <p14:creationId xmlns:p14="http://schemas.microsoft.com/office/powerpoint/2010/main" val="3757940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Quelques exemples.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Une feuille récapitulative présentant ces jeux vous sera donné à la fin de l’animation.</a:t>
            </a:r>
          </a:p>
          <a:p>
            <a:endParaRPr lang="fr-FR" dirty="0"/>
          </a:p>
        </p:txBody>
      </p:sp>
      <p:sp>
        <p:nvSpPr>
          <p:cNvPr id="4" name="Espace réservé du numéro de diapositive 3"/>
          <p:cNvSpPr>
            <a:spLocks noGrp="1"/>
          </p:cNvSpPr>
          <p:nvPr>
            <p:ph type="sldNum" sz="quarter" idx="10"/>
          </p:nvPr>
        </p:nvSpPr>
        <p:spPr>
          <a:xfrm>
            <a:off x="3850444" y="9428584"/>
            <a:ext cx="2945659" cy="498055"/>
          </a:xfrm>
          <a:prstGeom prst="rect">
            <a:avLst/>
          </a:prstGeom>
        </p:spPr>
        <p:txBody>
          <a:bodyPr/>
          <a:lstStyle/>
          <a:p>
            <a:fld id="{D4E9E615-8BE2-4BC8-89B3-E5125E564F9E}" type="slidenum">
              <a:rPr lang="fr-FR" smtClean="0"/>
              <a:t>23</a:t>
            </a:fld>
            <a:endParaRPr lang="fr-FR"/>
          </a:p>
        </p:txBody>
      </p:sp>
    </p:spTree>
    <p:extLst>
      <p:ext uri="{BB962C8B-B14F-4D97-AF65-F5344CB8AC3E}">
        <p14:creationId xmlns:p14="http://schemas.microsoft.com/office/powerpoint/2010/main" val="1066433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743075" y="211138"/>
            <a:ext cx="3263900" cy="24479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a:xfrm>
            <a:off x="3850444" y="9428584"/>
            <a:ext cx="2945659" cy="498055"/>
          </a:xfrm>
          <a:prstGeom prst="rect">
            <a:avLst/>
          </a:prstGeom>
        </p:spPr>
        <p:txBody>
          <a:bodyPr/>
          <a:lstStyle/>
          <a:p>
            <a:fld id="{D4E9E615-8BE2-4BC8-89B3-E5125E564F9E}" type="slidenum">
              <a:rPr lang="fr-FR" smtClean="0"/>
              <a:t>24</a:t>
            </a:fld>
            <a:endParaRPr lang="fr-FR"/>
          </a:p>
        </p:txBody>
      </p:sp>
    </p:spTree>
    <p:extLst>
      <p:ext uri="{BB962C8B-B14F-4D97-AF65-F5344CB8AC3E}">
        <p14:creationId xmlns:p14="http://schemas.microsoft.com/office/powerpoint/2010/main" val="4228031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a:xfrm>
            <a:off x="3850444" y="9428584"/>
            <a:ext cx="2945659" cy="498055"/>
          </a:xfrm>
          <a:prstGeom prst="rect">
            <a:avLst/>
          </a:prstGeom>
        </p:spPr>
        <p:txBody>
          <a:bodyPr/>
          <a:lstStyle/>
          <a:p>
            <a:fld id="{D4E9E615-8BE2-4BC8-89B3-E5125E564F9E}" type="slidenum">
              <a:rPr lang="fr-FR" smtClean="0"/>
              <a:t>25</a:t>
            </a:fld>
            <a:endParaRPr lang="fr-FR"/>
          </a:p>
        </p:txBody>
      </p:sp>
    </p:spTree>
    <p:extLst>
      <p:ext uri="{BB962C8B-B14F-4D97-AF65-F5344CB8AC3E}">
        <p14:creationId xmlns:p14="http://schemas.microsoft.com/office/powerpoint/2010/main" val="3003626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a:xfrm>
            <a:off x="3850444" y="9428584"/>
            <a:ext cx="2945659" cy="498055"/>
          </a:xfrm>
          <a:prstGeom prst="rect">
            <a:avLst/>
          </a:prstGeom>
        </p:spPr>
        <p:txBody>
          <a:bodyPr/>
          <a:lstStyle/>
          <a:p>
            <a:fld id="{D4E9E615-8BE2-4BC8-89B3-E5125E564F9E}" type="slidenum">
              <a:rPr lang="fr-FR" smtClean="0"/>
              <a:t>26</a:t>
            </a:fld>
            <a:endParaRPr lang="fr-FR"/>
          </a:p>
        </p:txBody>
      </p:sp>
    </p:spTree>
    <p:extLst>
      <p:ext uri="{BB962C8B-B14F-4D97-AF65-F5344CB8AC3E}">
        <p14:creationId xmlns:p14="http://schemas.microsoft.com/office/powerpoint/2010/main" val="3917075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a:xfrm>
            <a:off x="3850444" y="9428584"/>
            <a:ext cx="2945659" cy="498055"/>
          </a:xfrm>
          <a:prstGeom prst="rect">
            <a:avLst/>
          </a:prstGeom>
        </p:spPr>
        <p:txBody>
          <a:bodyPr/>
          <a:lstStyle/>
          <a:p>
            <a:fld id="{D4E9E615-8BE2-4BC8-89B3-E5125E564F9E}" type="slidenum">
              <a:rPr lang="fr-FR" smtClean="0"/>
              <a:t>27</a:t>
            </a:fld>
            <a:endParaRPr lang="fr-FR"/>
          </a:p>
        </p:txBody>
      </p:sp>
    </p:spTree>
    <p:extLst>
      <p:ext uri="{BB962C8B-B14F-4D97-AF65-F5344CB8AC3E}">
        <p14:creationId xmlns:p14="http://schemas.microsoft.com/office/powerpoint/2010/main" val="2525276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600" b="1" dirty="0" smtClean="0"/>
              <a:t>Comparaison</a:t>
            </a:r>
            <a:r>
              <a:rPr lang="fr-FR" sz="1600" dirty="0" smtClean="0"/>
              <a:t>: jeu des</a:t>
            </a:r>
            <a:r>
              <a:rPr lang="fr-FR" sz="1600" baseline="0" dirty="0" smtClean="0"/>
              <a:t> boîtes empilées</a:t>
            </a:r>
          </a:p>
          <a:p>
            <a:r>
              <a:rPr lang="fr-FR" sz="1600" b="1" baseline="0" dirty="0" smtClean="0"/>
              <a:t>Mémoire des quantités</a:t>
            </a:r>
            <a:r>
              <a:rPr lang="fr-FR" sz="1600" baseline="0" dirty="0" smtClean="0"/>
              <a:t>: jeu des voyageurs</a:t>
            </a:r>
          </a:p>
          <a:p>
            <a:r>
              <a:rPr lang="fr-FR" sz="1600" b="1" baseline="0" dirty="0" smtClean="0"/>
              <a:t>Anticipation</a:t>
            </a:r>
            <a:r>
              <a:rPr lang="fr-FR" sz="1600" baseline="0" dirty="0" smtClean="0"/>
              <a:t>: gobelet, course aux œufs</a:t>
            </a:r>
          </a:p>
          <a:p>
            <a:r>
              <a:rPr lang="fr-FR" sz="1600" b="1" baseline="0" dirty="0" smtClean="0"/>
              <a:t>Décomposition/ échange</a:t>
            </a:r>
            <a:r>
              <a:rPr lang="fr-FR" sz="1600" baseline="0" dirty="0" smtClean="0"/>
              <a:t>: jeu du serpent</a:t>
            </a:r>
          </a:p>
          <a:p>
            <a:r>
              <a:rPr lang="fr-FR" sz="1600" b="1" baseline="0" dirty="0" smtClean="0"/>
              <a:t>Partage équitable ou non</a:t>
            </a:r>
            <a:r>
              <a:rPr lang="fr-FR" sz="1600" baseline="0" dirty="0" smtClean="0"/>
              <a:t>, distribution: les camions,  les caisses, les pirates, …</a:t>
            </a:r>
          </a:p>
          <a:p>
            <a:r>
              <a:rPr lang="fr-FR" sz="1600" b="1" baseline="0" dirty="0" smtClean="0"/>
              <a:t>Position:</a:t>
            </a:r>
            <a:r>
              <a:rPr lang="fr-FR" sz="1600" baseline="0" dirty="0" smtClean="0"/>
              <a:t> : situer un nombre par rapport à un autre: jeu des maillots , plouf dans l’eau,…</a:t>
            </a:r>
          </a:p>
          <a:p>
            <a:endParaRPr lang="fr-FR" dirty="0"/>
          </a:p>
        </p:txBody>
      </p:sp>
      <p:sp>
        <p:nvSpPr>
          <p:cNvPr id="4" name="Espace réservé du numéro de diapositive 3"/>
          <p:cNvSpPr>
            <a:spLocks noGrp="1"/>
          </p:cNvSpPr>
          <p:nvPr>
            <p:ph type="sldNum" sz="quarter" idx="10"/>
          </p:nvPr>
        </p:nvSpPr>
        <p:spPr>
          <a:xfrm>
            <a:off x="3850444" y="9428584"/>
            <a:ext cx="2945659" cy="498055"/>
          </a:xfrm>
          <a:prstGeom prst="rect">
            <a:avLst/>
          </a:prstGeom>
        </p:spPr>
        <p:txBody>
          <a:bodyPr/>
          <a:lstStyle/>
          <a:p>
            <a:fld id="{D4E9E615-8BE2-4BC8-89B3-E5125E564F9E}" type="slidenum">
              <a:rPr lang="fr-FR" smtClean="0"/>
              <a:t>28</a:t>
            </a:fld>
            <a:endParaRPr lang="fr-FR"/>
          </a:p>
        </p:txBody>
      </p:sp>
    </p:spTree>
    <p:extLst>
      <p:ext uri="{BB962C8B-B14F-4D97-AF65-F5344CB8AC3E}">
        <p14:creationId xmlns:p14="http://schemas.microsoft.com/office/powerpoint/2010/main" val="3744851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400" dirty="0" smtClean="0"/>
              <a:t>Se mettre par groupe école ou non: </a:t>
            </a:r>
            <a:r>
              <a:rPr lang="fr-FR" sz="1400" b="1" dirty="0" smtClean="0"/>
              <a:t>au moins une enseignante de chaque niveau dans chaque groupe</a:t>
            </a:r>
            <a:r>
              <a:rPr lang="fr-FR" sz="14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baseline="0" dirty="0" smtClean="0"/>
              <a:t>Concertation autour de la progressivité des apprentissages sur les trois années du cycle</a:t>
            </a:r>
            <a:r>
              <a:rPr lang="fr-FR" sz="1400" b="1" baseline="0" dirty="0" smtClean="0"/>
              <a:t>: même jeux mais gradués</a:t>
            </a:r>
            <a:r>
              <a:rPr lang="fr-FR" sz="1400" baseline="0" dirty="0" smtClean="0"/>
              <a:t>. Il est important de continuer à faire vivre les notions sans les « désactiver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400" dirty="0" smtClean="0"/>
          </a:p>
          <a:p>
            <a:r>
              <a:rPr lang="fr-FR" sz="1400" dirty="0" smtClean="0"/>
              <a:t>Proposition de progressions à établir sur le cycle 1:</a:t>
            </a:r>
          </a:p>
          <a:p>
            <a:r>
              <a:rPr lang="fr-FR" sz="1400" b="1" dirty="0" smtClean="0"/>
              <a:t>Découvrir un jeu en PS, savoir y jouer, reprendre ce jeu en MS et le faire évoluer jusqu’en  GS: </a:t>
            </a:r>
          </a:p>
          <a:p>
            <a:r>
              <a:rPr lang="fr-FR" sz="1400" dirty="0" smtClean="0"/>
              <a:t>- </a:t>
            </a:r>
            <a:r>
              <a:rPr lang="fr-FR" sz="1400" dirty="0" err="1" smtClean="0">
                <a:solidFill>
                  <a:srgbClr val="FF0000"/>
                </a:solidFill>
              </a:rPr>
              <a:t>rebrassage</a:t>
            </a:r>
            <a:r>
              <a:rPr lang="fr-FR" sz="1400" dirty="0" smtClean="0">
                <a:solidFill>
                  <a:srgbClr val="FF0000"/>
                </a:solidFill>
              </a:rPr>
              <a:t> des acquis, </a:t>
            </a:r>
          </a:p>
          <a:p>
            <a:pPr marL="285750" indent="-285750">
              <a:buFontTx/>
              <a:buChar char="-"/>
            </a:pPr>
            <a:r>
              <a:rPr lang="fr-FR" sz="1400" dirty="0" smtClean="0">
                <a:solidFill>
                  <a:srgbClr val="FF0000"/>
                </a:solidFill>
              </a:rPr>
              <a:t>côté rassurant pour les élèves qui s’appuient sur un jeu déjà connu.</a:t>
            </a:r>
          </a:p>
          <a:p>
            <a:pPr marL="285750" indent="-285750">
              <a:buFontTx/>
              <a:buChar char="-"/>
            </a:pPr>
            <a:endParaRPr lang="fr-FR" sz="1400" dirty="0" smtClean="0">
              <a:solidFill>
                <a:srgbClr val="FF0000"/>
              </a:solidFill>
            </a:endParaRPr>
          </a:p>
          <a:p>
            <a:r>
              <a:rPr lang="fr-FR" sz="1400" dirty="0" smtClean="0"/>
              <a:t>Ce </a:t>
            </a:r>
            <a:r>
              <a:rPr lang="fr-FR" sz="1400" b="0" dirty="0" err="1" smtClean="0"/>
              <a:t>rebrassage</a:t>
            </a:r>
            <a:r>
              <a:rPr lang="fr-FR" sz="1400" b="0" dirty="0" smtClean="0"/>
              <a:t> permet </a:t>
            </a:r>
            <a:r>
              <a:rPr lang="fr-FR" sz="1400" dirty="0" smtClean="0"/>
              <a:t>de</a:t>
            </a:r>
            <a:r>
              <a:rPr lang="fr-FR" sz="1400" baseline="0" dirty="0" smtClean="0"/>
              <a:t> faire une base plus solide: les élèves ont acquis des compétences autour de ce jeu et peuvent s’y référer lors de l’évolution. </a:t>
            </a:r>
          </a:p>
          <a:p>
            <a:endParaRPr lang="fr-FR" sz="1400" baseline="0" dirty="0" smtClean="0"/>
          </a:p>
          <a:p>
            <a:r>
              <a:rPr lang="fr-FR" sz="1400" dirty="0" smtClean="0"/>
              <a:t>Propositions de 4 situations problèmes, connues de tous. Les objectifs sont donnés, le matériel pour un seul niveau: il peut évoluer, changer mais rester en lien. A vous de construire les progressions.</a:t>
            </a:r>
          </a:p>
          <a:p>
            <a:r>
              <a:rPr lang="fr-FR" sz="1400" dirty="0" smtClean="0"/>
              <a:t>Le choix des jeux: simples, connus, peu de matériel, pas coûteux ni en temps à fabriquer, ni en temps à mettre en place. </a:t>
            </a:r>
          </a:p>
          <a:p>
            <a:endParaRPr lang="fr-FR" sz="1400" dirty="0" smtClean="0"/>
          </a:p>
          <a:p>
            <a:r>
              <a:rPr lang="fr-FR" sz="1400" b="1" dirty="0" smtClean="0"/>
              <a:t>- Jeu des boîtes empilées ou alignées</a:t>
            </a:r>
            <a:r>
              <a:rPr lang="fr-FR" sz="1400" dirty="0" smtClean="0"/>
              <a:t>: rappel de la règle, matériel donné pour les GS, à vous de le faire évoluer vers les MS et PS</a:t>
            </a:r>
          </a:p>
          <a:p>
            <a:pPr marL="0" indent="0">
              <a:buFontTx/>
              <a:buNone/>
            </a:pPr>
            <a:r>
              <a:rPr lang="fr-FR" sz="1400" dirty="0" smtClean="0"/>
              <a:t>- </a:t>
            </a:r>
            <a:r>
              <a:rPr lang="fr-FR" sz="1400" b="1" dirty="0" smtClean="0"/>
              <a:t>Jeu</a:t>
            </a:r>
            <a:r>
              <a:rPr lang="fr-FR" sz="1400" b="1" baseline="0" dirty="0" smtClean="0"/>
              <a:t> des voyageurs</a:t>
            </a:r>
            <a:r>
              <a:rPr lang="fr-FR" sz="1400" baseline="0" dirty="0" smtClean="0"/>
              <a:t>: jeu qui peut évoluer jusqu’au CE2 (de la voiture à l’avion!): essentiel dans la construction du nombre, depuis la mémoire de la quantité jusqu’à la numération de position. Idem, matériel pour les GS, à faire évoluer vers les PS</a:t>
            </a:r>
          </a:p>
          <a:p>
            <a:pPr marL="0" indent="0">
              <a:buFontTx/>
              <a:buNone/>
            </a:pPr>
            <a:r>
              <a:rPr lang="fr-FR" sz="1400" baseline="0" dirty="0" smtClean="0"/>
              <a:t>- </a:t>
            </a:r>
            <a:r>
              <a:rPr lang="fr-FR" sz="1400" b="1" baseline="0" dirty="0" smtClean="0"/>
              <a:t>Jeu de la course aux œufs</a:t>
            </a:r>
            <a:r>
              <a:rPr lang="fr-FR" sz="1400" baseline="0" dirty="0" smtClean="0"/>
              <a:t>: anticiper l’ajout ou le retrait, matériel donné pour les MS</a:t>
            </a:r>
          </a:p>
          <a:p>
            <a:pPr marL="171450" indent="-171450">
              <a:buFontTx/>
              <a:buChar char="-"/>
            </a:pPr>
            <a:r>
              <a:rPr lang="fr-FR" sz="1400" b="1" baseline="0" dirty="0" smtClean="0"/>
              <a:t>Jeu du gobelet</a:t>
            </a:r>
            <a:r>
              <a:rPr lang="fr-FR" sz="1400" baseline="0" dirty="0" smtClean="0"/>
              <a:t>: matériel donné pour les PS, à faire évoluer jusqu’en GS</a:t>
            </a:r>
          </a:p>
          <a:p>
            <a:pPr marL="171450" indent="-171450">
              <a:buFontTx/>
              <a:buChar char="-"/>
            </a:pPr>
            <a:endParaRPr lang="fr-FR" sz="1600" baseline="0" dirty="0" smtClean="0"/>
          </a:p>
          <a:p>
            <a:pPr marL="171450" indent="-171450">
              <a:buFontTx/>
              <a:buChar char="-"/>
            </a:pPr>
            <a:endParaRPr lang="fr-FR" sz="1600" dirty="0" smtClean="0"/>
          </a:p>
          <a:p>
            <a:endParaRPr lang="fr-FR" sz="1600" dirty="0" smtClean="0"/>
          </a:p>
        </p:txBody>
      </p:sp>
      <p:sp>
        <p:nvSpPr>
          <p:cNvPr id="4" name="Espace réservé du numéro de diapositive 3"/>
          <p:cNvSpPr>
            <a:spLocks noGrp="1"/>
          </p:cNvSpPr>
          <p:nvPr>
            <p:ph type="sldNum" sz="quarter" idx="10"/>
          </p:nvPr>
        </p:nvSpPr>
        <p:spPr>
          <a:xfrm>
            <a:off x="3850444" y="9428584"/>
            <a:ext cx="2945659" cy="498055"/>
          </a:xfrm>
          <a:prstGeom prst="rect">
            <a:avLst/>
          </a:prstGeom>
        </p:spPr>
        <p:txBody>
          <a:bodyPr/>
          <a:lstStyle/>
          <a:p>
            <a:fld id="{D4E9E615-8BE2-4BC8-89B3-E5125E564F9E}" type="slidenum">
              <a:rPr lang="fr-FR" smtClean="0"/>
              <a:t>29</a:t>
            </a:fld>
            <a:endParaRPr lang="fr-FR"/>
          </a:p>
        </p:txBody>
      </p:sp>
    </p:spTree>
    <p:extLst>
      <p:ext uri="{BB962C8B-B14F-4D97-AF65-F5344CB8AC3E}">
        <p14:creationId xmlns:p14="http://schemas.microsoft.com/office/powerpoint/2010/main" val="1098653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a:xfrm>
            <a:off x="3850444" y="9428584"/>
            <a:ext cx="2945659" cy="498055"/>
          </a:xfrm>
          <a:prstGeom prst="rect">
            <a:avLst/>
          </a:prstGeom>
        </p:spPr>
        <p:txBody>
          <a:bodyPr/>
          <a:lstStyle/>
          <a:p>
            <a:fld id="{D4E9E615-8BE2-4BC8-89B3-E5125E564F9E}" type="slidenum">
              <a:rPr lang="fr-FR" smtClean="0"/>
              <a:t>3</a:t>
            </a:fld>
            <a:endParaRPr lang="fr-FR"/>
          </a:p>
        </p:txBody>
      </p:sp>
    </p:spTree>
    <p:extLst>
      <p:ext uri="{BB962C8B-B14F-4D97-AF65-F5344CB8AC3E}">
        <p14:creationId xmlns:p14="http://schemas.microsoft.com/office/powerpoint/2010/main" val="5688181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600" b="0" dirty="0" smtClean="0">
                <a:latin typeface="+mn-lt"/>
              </a:rPr>
              <a:t>Pour chacun des jeux, une fiche de </a:t>
            </a:r>
            <a:r>
              <a:rPr lang="fr-FR" sz="1600" b="1" dirty="0" smtClean="0">
                <a:latin typeface="+mn-lt"/>
              </a:rPr>
              <a:t>progression</a:t>
            </a:r>
            <a:r>
              <a:rPr lang="fr-FR" sz="1600" b="1" baseline="0" dirty="0" smtClean="0">
                <a:latin typeface="+mn-lt"/>
              </a:rPr>
              <a:t> de cycle</a:t>
            </a:r>
            <a:r>
              <a:rPr lang="fr-FR" sz="1600" b="0" baseline="0" dirty="0" smtClean="0">
                <a:latin typeface="+mn-lt"/>
              </a:rPr>
              <a:t>.</a:t>
            </a:r>
          </a:p>
          <a:p>
            <a:endParaRPr lang="fr-FR" sz="1600" b="0" dirty="0" smtClean="0">
              <a:latin typeface="+mn-lt"/>
            </a:endParaRPr>
          </a:p>
          <a:p>
            <a:r>
              <a:rPr lang="fr-FR" sz="1600" b="0" dirty="0" smtClean="0">
                <a:latin typeface="+mn-lt"/>
              </a:rPr>
              <a:t>Vous devez</a:t>
            </a:r>
            <a:r>
              <a:rPr lang="fr-FR" sz="1600" b="0" baseline="0" dirty="0" smtClean="0">
                <a:latin typeface="+mn-lt"/>
              </a:rPr>
              <a:t> établir une progression de cycle pour chaque jeu, graduée par niveau.</a:t>
            </a:r>
          </a:p>
          <a:p>
            <a:r>
              <a:rPr lang="fr-FR" sz="1600" b="0" baseline="0" dirty="0" smtClean="0">
                <a:latin typeface="+mn-lt"/>
              </a:rPr>
              <a:t>Les compétences, objectifs et procédures sont écrites, le matériel est donné pour un niveau et </a:t>
            </a:r>
            <a:r>
              <a:rPr lang="fr-FR" sz="1600" b="1" baseline="0" dirty="0" smtClean="0">
                <a:latin typeface="+mn-lt"/>
              </a:rPr>
              <a:t>peut varier tout en gardant « l’esprit » du jeu.</a:t>
            </a:r>
          </a:p>
          <a:p>
            <a:endParaRPr lang="fr-FR" sz="1600" b="1" baseline="0" dirty="0" smtClean="0">
              <a:latin typeface="+mn-lt"/>
            </a:endParaRPr>
          </a:p>
          <a:p>
            <a:r>
              <a:rPr lang="fr-FR" sz="1600" b="0" baseline="0" dirty="0" smtClean="0">
                <a:latin typeface="+mn-lt"/>
              </a:rPr>
              <a:t>Vous devez </a:t>
            </a:r>
            <a:r>
              <a:rPr lang="fr-FR" sz="1600" b="1" baseline="0" dirty="0" smtClean="0">
                <a:latin typeface="+mn-lt"/>
              </a:rPr>
              <a:t>compléter le matériel pour les deux autres niveaux, les variables et donner un déroulé de séquence</a:t>
            </a:r>
            <a:r>
              <a:rPr lang="fr-FR" sz="1600" b="0" baseline="0" dirty="0" smtClean="0">
                <a:latin typeface="+mn-lt"/>
              </a:rPr>
              <a:t>: une séance peut être reprise plusieurs fois pour fixer les connaissances, les procédures. (Par exemple: séances 2 à 4). </a:t>
            </a:r>
          </a:p>
          <a:p>
            <a:r>
              <a:rPr lang="fr-FR" sz="1600" b="0" baseline="0" dirty="0" smtClean="0">
                <a:latin typeface="+mn-lt"/>
              </a:rPr>
              <a:t>La première séance des MS et GS est obligatoirement une reprise du jeu de l’année précédente. </a:t>
            </a:r>
          </a:p>
          <a:p>
            <a:endParaRPr lang="fr-FR" sz="1600" b="0" baseline="0" dirty="0" smtClean="0">
              <a:latin typeface="+mn-lt"/>
            </a:endParaRPr>
          </a:p>
          <a:p>
            <a:r>
              <a:rPr lang="fr-FR" sz="1600" b="0" baseline="0" dirty="0" smtClean="0">
                <a:latin typeface="+mn-lt"/>
              </a:rPr>
              <a:t>Temps: 30 minutes.</a:t>
            </a:r>
          </a:p>
          <a:p>
            <a:r>
              <a:rPr lang="fr-FR" sz="1600" b="0" baseline="0" dirty="0" smtClean="0">
                <a:latin typeface="+mn-lt"/>
              </a:rPr>
              <a:t>Mise en commun rapide, chaque école doit pouvoir proposer une progression sui sera partagée ensuite.</a:t>
            </a:r>
          </a:p>
          <a:p>
            <a:r>
              <a:rPr lang="fr-FR" sz="1600" b="0" baseline="0" dirty="0" smtClean="0">
                <a:latin typeface="+mn-lt"/>
              </a:rPr>
              <a:t>Une progression de chaque jeu sera élaborée à partir du travail fait par chacun des groupes et sera mise sur le site de </a:t>
            </a:r>
            <a:r>
              <a:rPr lang="fr-FR" sz="1600" b="0" baseline="0" dirty="0" err="1" smtClean="0">
                <a:latin typeface="+mn-lt"/>
              </a:rPr>
              <a:t>circo</a:t>
            </a:r>
            <a:r>
              <a:rPr lang="fr-FR" sz="1600" b="0" baseline="0" dirty="0" smtClean="0">
                <a:latin typeface="+mn-lt"/>
              </a:rPr>
              <a:t> mi-mars. </a:t>
            </a:r>
          </a:p>
          <a:p>
            <a:r>
              <a:rPr lang="fr-FR" sz="1600" b="0" baseline="0" dirty="0" smtClean="0">
                <a:latin typeface="+mn-lt"/>
              </a:rPr>
              <a:t>Les outils peuvent être mis à disposition aussi sur le site. </a:t>
            </a:r>
          </a:p>
          <a:p>
            <a:endParaRPr lang="fr-FR" baseline="0" dirty="0" smtClean="0"/>
          </a:p>
          <a:p>
            <a:endParaRPr lang="fr-FR" baseline="0" dirty="0" smtClean="0"/>
          </a:p>
          <a:p>
            <a:endParaRPr lang="fr-FR" dirty="0"/>
          </a:p>
        </p:txBody>
      </p:sp>
      <p:sp>
        <p:nvSpPr>
          <p:cNvPr id="4" name="Espace réservé du numéro de diapositive 3"/>
          <p:cNvSpPr>
            <a:spLocks noGrp="1"/>
          </p:cNvSpPr>
          <p:nvPr>
            <p:ph type="sldNum" sz="quarter" idx="10"/>
          </p:nvPr>
        </p:nvSpPr>
        <p:spPr>
          <a:xfrm>
            <a:off x="3850444" y="9428584"/>
            <a:ext cx="2945659" cy="498055"/>
          </a:xfrm>
          <a:prstGeom prst="rect">
            <a:avLst/>
          </a:prstGeom>
        </p:spPr>
        <p:txBody>
          <a:bodyPr/>
          <a:lstStyle/>
          <a:p>
            <a:fld id="{D4E9E615-8BE2-4BC8-89B3-E5125E564F9E}" type="slidenum">
              <a:rPr lang="fr-FR" smtClean="0"/>
              <a:t>30</a:t>
            </a:fld>
            <a:endParaRPr lang="fr-FR"/>
          </a:p>
        </p:txBody>
      </p:sp>
    </p:spTree>
    <p:extLst>
      <p:ext uri="{BB962C8B-B14F-4D97-AF65-F5344CB8AC3E}">
        <p14:creationId xmlns:p14="http://schemas.microsoft.com/office/powerpoint/2010/main" val="24844806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Afin d’aider les élèves à </a:t>
            </a:r>
            <a:r>
              <a:rPr kumimoji="0" lang="fr-FR" sz="1600" b="1" i="0" u="none" strike="noStrike" kern="1200" cap="none" spc="0" normalizeH="0" baseline="0" noProof="0" dirty="0" smtClean="0">
                <a:ln>
                  <a:noFill/>
                </a:ln>
                <a:solidFill>
                  <a:prstClr val="black"/>
                </a:solidFill>
                <a:effectLst/>
                <a:uLnTx/>
                <a:uFillTx/>
                <a:latin typeface="+mn-lt"/>
                <a:ea typeface="+mn-ea"/>
                <a:cs typeface="+mn-cs"/>
              </a:rPr>
              <a:t>donner du sens </a:t>
            </a:r>
            <a:r>
              <a:rPr kumimoji="0" lang="fr-FR" sz="1600" b="0" i="0" u="none" strike="noStrike" kern="1200" cap="none" spc="0" normalizeH="0" baseline="0" noProof="0" dirty="0" smtClean="0">
                <a:ln>
                  <a:noFill/>
                </a:ln>
                <a:solidFill>
                  <a:prstClr val="black"/>
                </a:solidFill>
                <a:effectLst/>
                <a:uLnTx/>
                <a:uFillTx/>
                <a:latin typeface="+mn-lt"/>
                <a:ea typeface="+mn-ea"/>
                <a:cs typeface="+mn-cs"/>
              </a:rPr>
              <a:t>à ces situations de construction du nombre,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nous allons vous proposer des </a:t>
            </a:r>
            <a:r>
              <a:rPr kumimoji="0" lang="fr-FR" sz="1600" b="1" i="0" u="none" strike="noStrike" kern="1200" cap="none" spc="0" normalizeH="0" baseline="0" noProof="0" dirty="0" smtClean="0">
                <a:ln>
                  <a:noFill/>
                </a:ln>
                <a:solidFill>
                  <a:prstClr val="black"/>
                </a:solidFill>
                <a:effectLst/>
                <a:uLnTx/>
                <a:uFillTx/>
                <a:latin typeface="+mn-lt"/>
                <a:ea typeface="+mn-ea"/>
                <a:cs typeface="+mn-cs"/>
              </a:rPr>
              <a:t>activités de réinvestissement / d’apprentissages liées au langage oral et à l’écrit</a:t>
            </a:r>
            <a:r>
              <a:rPr kumimoji="0" lang="fr-FR" sz="1600" b="0" i="0" u="none" strike="noStrike" kern="1200" cap="none" spc="0" normalizeH="0" baseline="0" noProof="0" dirty="0" smtClean="0">
                <a:ln>
                  <a:noFill/>
                </a:ln>
                <a:solidFill>
                  <a:prstClr val="black"/>
                </a:solidFill>
                <a:effectLst/>
                <a:uLnTx/>
                <a:uFillTx/>
                <a:latin typeface="+mn-lt"/>
                <a:ea typeface="+mn-ea"/>
                <a:cs typeface="+mn-cs"/>
              </a:rPr>
              <a:t>.</a:t>
            </a:r>
          </a:p>
          <a:p>
            <a:endParaRPr lang="fr-FR" dirty="0"/>
          </a:p>
        </p:txBody>
      </p:sp>
      <p:sp>
        <p:nvSpPr>
          <p:cNvPr id="4" name="Espace réservé du numéro de diapositive 3"/>
          <p:cNvSpPr>
            <a:spLocks noGrp="1"/>
          </p:cNvSpPr>
          <p:nvPr>
            <p:ph type="sldNum" sz="quarter" idx="10"/>
          </p:nvPr>
        </p:nvSpPr>
        <p:spPr>
          <a:xfrm>
            <a:off x="3850444" y="9428584"/>
            <a:ext cx="2945659" cy="498055"/>
          </a:xfrm>
          <a:prstGeom prst="rect">
            <a:avLst/>
          </a:prstGeom>
        </p:spPr>
        <p:txBody>
          <a:bodyPr/>
          <a:lstStyle/>
          <a:p>
            <a:fld id="{D4E9E615-8BE2-4BC8-89B3-E5125E564F9E}" type="slidenum">
              <a:rPr lang="fr-FR" smtClean="0"/>
              <a:t>31</a:t>
            </a:fld>
            <a:endParaRPr lang="fr-FR"/>
          </a:p>
        </p:txBody>
      </p:sp>
    </p:spTree>
    <p:extLst>
      <p:ext uri="{BB962C8B-B14F-4D97-AF65-F5344CB8AC3E}">
        <p14:creationId xmlns:p14="http://schemas.microsoft.com/office/powerpoint/2010/main" val="42483565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743075" y="211138"/>
            <a:ext cx="3263900" cy="2447925"/>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prstClr val="black"/>
                </a:solidFill>
                <a:effectLst/>
                <a:uLnTx/>
                <a:uFillTx/>
                <a:latin typeface="+mn-lt"/>
                <a:ea typeface="+mn-ea"/>
                <a:cs typeface="+mn-cs"/>
              </a:rPr>
              <a:t>Imagiers des chiffres : </a:t>
            </a:r>
            <a:r>
              <a:rPr kumimoji="0" lang="fr-FR" sz="1600" b="0" i="0" u="none" strike="noStrike" kern="1200" cap="none" spc="0" normalizeH="0" baseline="0" noProof="0" dirty="0" smtClean="0">
                <a:ln>
                  <a:noFill/>
                </a:ln>
                <a:solidFill>
                  <a:prstClr val="black"/>
                </a:solidFill>
                <a:effectLst/>
                <a:uLnTx/>
                <a:uFillTx/>
                <a:latin typeface="+mn-lt"/>
                <a:ea typeface="+mn-ea"/>
                <a:cs typeface="+mn-cs"/>
              </a:rPr>
              <a:t>imagiers présentant les chiffres ou les chiffres et les quantités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prstClr val="black"/>
                </a:solidFill>
                <a:effectLst/>
                <a:uLnTx/>
                <a:uFillTx/>
                <a:latin typeface="+mn-lt"/>
                <a:ea typeface="+mn-ea"/>
                <a:cs typeface="+mn-cs"/>
              </a:rPr>
              <a:t>Livres animés  </a:t>
            </a:r>
            <a:r>
              <a:rPr kumimoji="0" lang="fr-FR" sz="1600" b="0" i="0" u="none" strike="noStrike" kern="1200" cap="none" spc="0" normalizeH="0" baseline="0" noProof="0" dirty="0" smtClean="0">
                <a:ln>
                  <a:noFill/>
                </a:ln>
                <a:solidFill>
                  <a:prstClr val="black"/>
                </a:solidFill>
                <a:effectLst/>
                <a:uLnTx/>
                <a:uFillTx/>
                <a:latin typeface="+mn-lt"/>
                <a:ea typeface="+mn-ea"/>
                <a:cs typeface="+mn-cs"/>
              </a:rPr>
              <a:t>: imagiers sous forme d’animations permettant de découvrir les nombres et/ou les quantités et/ou des formes additives, soustractives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prstClr val="black"/>
                </a:solidFill>
                <a:effectLst/>
                <a:uLnTx/>
                <a:uFillTx/>
                <a:latin typeface="+mn-lt"/>
                <a:ea typeface="+mn-ea"/>
                <a:cs typeface="+mn-cs"/>
              </a:rPr>
              <a:t>Livres à jouer : </a:t>
            </a:r>
            <a:r>
              <a:rPr kumimoji="0" lang="fr-FR" sz="1600" b="0" i="0" u="none" strike="noStrike" kern="1200" cap="none" spc="0" normalizeH="0" baseline="0" noProof="0" dirty="0" smtClean="0">
                <a:ln>
                  <a:noFill/>
                </a:ln>
                <a:solidFill>
                  <a:prstClr val="black"/>
                </a:solidFill>
                <a:effectLst/>
                <a:uLnTx/>
                <a:uFillTx/>
                <a:latin typeface="+mn-lt"/>
                <a:ea typeface="+mn-ea"/>
                <a:cs typeface="+mn-cs"/>
              </a:rPr>
              <a:t>imagiers qui abordent les nombres ou les quantités, les situations additives ou soustractives au moyen de questions-réponses ou d’animations.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prstClr val="black"/>
                </a:solidFill>
                <a:effectLst/>
                <a:uLnTx/>
                <a:uFillTx/>
                <a:latin typeface="+mn-lt"/>
                <a:ea typeface="+mn-ea"/>
                <a:cs typeface="+mn-cs"/>
              </a:rPr>
              <a:t>Les comptines </a:t>
            </a:r>
            <a:r>
              <a:rPr kumimoji="0" lang="fr-FR" sz="1600" b="0" i="0" u="none" strike="noStrike" kern="1200" cap="none" spc="0" normalizeH="0" baseline="0" noProof="0" dirty="0" smtClean="0">
                <a:ln>
                  <a:noFill/>
                </a:ln>
                <a:solidFill>
                  <a:prstClr val="black"/>
                </a:solidFill>
                <a:effectLst/>
                <a:uLnTx/>
                <a:uFillTx/>
                <a:latin typeface="+mn-lt"/>
                <a:ea typeface="+mn-ea"/>
                <a:cs typeface="+mn-cs"/>
              </a:rPr>
              <a:t>présentent la suite numérique ou de courtes phrases comportant des rimes et présentant les quantités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prstClr val="black"/>
                </a:solidFill>
                <a:effectLst/>
                <a:uLnTx/>
                <a:uFillTx/>
                <a:latin typeface="+mn-lt"/>
                <a:ea typeface="+mn-ea"/>
                <a:cs typeface="+mn-cs"/>
              </a:rPr>
              <a:t>Récits en randonnée : </a:t>
            </a:r>
            <a:r>
              <a:rPr kumimoji="0" lang="fr-FR" sz="1600" b="0" i="0" u="none" strike="noStrike" kern="1200" cap="none" spc="0" normalizeH="0" baseline="0" noProof="0" dirty="0" smtClean="0">
                <a:ln>
                  <a:noFill/>
                </a:ln>
                <a:solidFill>
                  <a:prstClr val="black"/>
                </a:solidFill>
                <a:effectLst/>
                <a:uLnTx/>
                <a:uFillTx/>
                <a:latin typeface="+mn-lt"/>
                <a:ea typeface="+mn-ea"/>
                <a:cs typeface="+mn-cs"/>
              </a:rPr>
              <a:t>récits particuliers permettant de compter ou décompter tout en utilisant une structure syntaxique répétitive et souvent des jeux de sonorités.</a:t>
            </a:r>
          </a:p>
          <a:p>
            <a:endParaRPr lang="fr-FR" baseline="0" dirty="0" smtClean="0"/>
          </a:p>
        </p:txBody>
      </p:sp>
      <p:sp>
        <p:nvSpPr>
          <p:cNvPr id="4" name="Espace réservé du numéro de diapositive 3"/>
          <p:cNvSpPr>
            <a:spLocks noGrp="1"/>
          </p:cNvSpPr>
          <p:nvPr>
            <p:ph type="sldNum" sz="quarter" idx="10"/>
          </p:nvPr>
        </p:nvSpPr>
        <p:spPr>
          <a:xfrm>
            <a:off x="3850444" y="9428584"/>
            <a:ext cx="2945659" cy="498055"/>
          </a:xfrm>
          <a:prstGeom prst="rect">
            <a:avLst/>
          </a:prstGeom>
        </p:spPr>
        <p:txBody>
          <a:bodyPr/>
          <a:lstStyle/>
          <a:p>
            <a:fld id="{D4E9E615-8BE2-4BC8-89B3-E5125E564F9E}" type="slidenum">
              <a:rPr lang="fr-FR" smtClean="0"/>
              <a:t>32</a:t>
            </a:fld>
            <a:endParaRPr lang="fr-FR"/>
          </a:p>
        </p:txBody>
      </p:sp>
    </p:spTree>
    <p:extLst>
      <p:ext uri="{BB962C8B-B14F-4D97-AF65-F5344CB8AC3E}">
        <p14:creationId xmlns:p14="http://schemas.microsoft.com/office/powerpoint/2010/main" val="42086099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600" b="1" i="0" u="none" strike="noStrike" kern="1200" cap="none" spc="0" normalizeH="0" baseline="0" noProof="0" dirty="0" smtClean="0">
                <a:ln>
                  <a:noFill/>
                </a:ln>
                <a:solidFill>
                  <a:prstClr val="black"/>
                </a:solidFill>
                <a:effectLst/>
                <a:uLnTx/>
                <a:uFillTx/>
                <a:latin typeface="+mn-lt"/>
                <a:ea typeface="+mn-ea"/>
                <a:cs typeface="+mn-cs"/>
              </a:rPr>
              <a:t>Aspect ordinal </a:t>
            </a:r>
            <a:r>
              <a:rPr kumimoji="0" lang="fr-FR" sz="1600" b="0" i="0" u="none" strike="noStrike" kern="1200" cap="none" spc="0" normalizeH="0" baseline="0" noProof="0" dirty="0" smtClean="0">
                <a:ln>
                  <a:noFill/>
                </a:ln>
                <a:solidFill>
                  <a:prstClr val="black"/>
                </a:solidFill>
                <a:effectLst/>
                <a:uLnTx/>
                <a:uFillTx/>
                <a:latin typeface="+mn-lt"/>
                <a:ea typeface="+mn-ea"/>
                <a:cs typeface="+mn-cs"/>
              </a:rPr>
              <a:t>: 7 souris dan le noir, Ed Young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fr-FR" sz="16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600" b="1" i="0" u="none" strike="noStrike" kern="1200" cap="none" spc="0" normalizeH="0" baseline="0" noProof="0" dirty="0" smtClean="0">
                <a:ln>
                  <a:noFill/>
                </a:ln>
                <a:solidFill>
                  <a:prstClr val="black"/>
                </a:solidFill>
                <a:effectLst/>
                <a:uLnTx/>
                <a:uFillTx/>
                <a:latin typeface="+mn-lt"/>
                <a:ea typeface="+mn-ea"/>
                <a:cs typeface="+mn-cs"/>
              </a:rPr>
              <a:t>Aspect cardinal : </a:t>
            </a:r>
            <a:r>
              <a:rPr kumimoji="0" lang="fr-FR" sz="1600" b="0" i="0" u="none" strike="noStrike" kern="1200" cap="none" spc="0" normalizeH="0" baseline="0" noProof="0" dirty="0" smtClean="0">
                <a:ln>
                  <a:noFill/>
                </a:ln>
                <a:solidFill>
                  <a:prstClr val="black"/>
                </a:solidFill>
                <a:effectLst/>
                <a:uLnTx/>
                <a:uFillTx/>
                <a:latin typeface="+mn-lt"/>
                <a:ea typeface="+mn-ea"/>
                <a:cs typeface="+mn-cs"/>
              </a:rPr>
              <a:t>Zéro ou rien, Oliver </a:t>
            </a:r>
            <a:r>
              <a:rPr kumimoji="0" lang="fr-FR" sz="1600" b="0" i="0" u="none" strike="noStrike" kern="1200" cap="none" spc="0" normalizeH="0" baseline="0" noProof="0" dirty="0" err="1" smtClean="0">
                <a:ln>
                  <a:noFill/>
                </a:ln>
                <a:solidFill>
                  <a:prstClr val="black"/>
                </a:solidFill>
                <a:effectLst/>
                <a:uLnTx/>
                <a:uFillTx/>
                <a:latin typeface="+mn-lt"/>
                <a:ea typeface="+mn-ea"/>
                <a:cs typeface="+mn-cs"/>
              </a:rPr>
              <a:t>Jeffers</a:t>
            </a:r>
            <a:endParaRPr kumimoji="0" lang="fr-FR" sz="1600" b="0" i="0" u="none" strike="noStrike" kern="1200" cap="none" spc="0" normalizeH="0" baseline="0" noProof="0" dirty="0" smtClean="0">
              <a:ln>
                <a:noFill/>
              </a:ln>
              <a:solidFill>
                <a:prstClr val="black"/>
              </a:solidFill>
              <a:effectLst/>
              <a:uLnTx/>
              <a:uFillTx/>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          Maman!, Mario Ramos (+ chercher le nombre + suite numérique)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fr-FR" sz="16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600" b="1" i="0" u="none" strike="noStrike" kern="1200" cap="none" spc="0" normalizeH="0" baseline="0" noProof="0" dirty="0" smtClean="0">
                <a:ln>
                  <a:noFill/>
                </a:ln>
                <a:solidFill>
                  <a:prstClr val="black"/>
                </a:solidFill>
                <a:effectLst/>
                <a:uLnTx/>
                <a:uFillTx/>
                <a:latin typeface="+mn-lt"/>
                <a:ea typeface="+mn-ea"/>
                <a:cs typeface="+mn-cs"/>
              </a:rPr>
              <a:t>La représentation des nombres : </a:t>
            </a:r>
            <a:r>
              <a:rPr kumimoji="0" lang="fr-FR" sz="1600" b="0" i="0" u="none" strike="noStrike" kern="1200" cap="none" spc="0" normalizeH="0" baseline="0" noProof="0" dirty="0" smtClean="0">
                <a:ln>
                  <a:noFill/>
                </a:ln>
                <a:solidFill>
                  <a:prstClr val="black"/>
                </a:solidFill>
                <a:effectLst/>
                <a:uLnTx/>
                <a:uFillTx/>
                <a:latin typeface="+mn-lt"/>
                <a:ea typeface="+mn-ea"/>
                <a:cs typeface="+mn-cs"/>
              </a:rPr>
              <a:t>1, 2, 3 étoiles! Je compte dans la nature, Anne-Sophie Baumann</a:t>
            </a:r>
          </a:p>
          <a:p>
            <a:pPr marL="1828800" marR="0" lvl="4"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             Chiffres à conter, Anne </a:t>
            </a:r>
            <a:r>
              <a:rPr kumimoji="0" lang="fr-FR" sz="1600" b="0" i="0" u="none" strike="noStrike" kern="1200" cap="none" spc="0" normalizeH="0" baseline="0" noProof="0" dirty="0" err="1" smtClean="0">
                <a:ln>
                  <a:noFill/>
                </a:ln>
                <a:solidFill>
                  <a:prstClr val="black"/>
                </a:solidFill>
                <a:effectLst/>
                <a:uLnTx/>
                <a:uFillTx/>
                <a:latin typeface="+mn-lt"/>
                <a:ea typeface="+mn-ea"/>
                <a:cs typeface="+mn-cs"/>
              </a:rPr>
              <a:t>Bertier</a:t>
            </a:r>
            <a:endParaRPr kumimoji="0" lang="fr-FR" sz="1600" b="0" i="0" u="none" strike="noStrike" kern="1200" cap="none" spc="0" normalizeH="0" baseline="0" noProof="0" dirty="0" smtClean="0">
              <a:ln>
                <a:noFill/>
              </a:ln>
              <a:solidFill>
                <a:prstClr val="black"/>
              </a:solidFill>
              <a:effectLst/>
              <a:uLnTx/>
              <a:uFillTx/>
              <a:latin typeface="+mn-lt"/>
              <a:ea typeface="+mn-ea"/>
              <a:cs typeface="+mn-cs"/>
            </a:endParaRPr>
          </a:p>
          <a:p>
            <a:pPr marL="1828800" marR="0" lvl="4"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             1, 2, 3 petits doigts, Sylvie </a:t>
            </a:r>
            <a:r>
              <a:rPr kumimoji="0" lang="fr-FR" sz="1600" b="0" i="0" u="none" strike="noStrike" kern="1200" cap="none" spc="0" normalizeH="0" baseline="0" noProof="0" dirty="0" err="1" smtClean="0">
                <a:ln>
                  <a:noFill/>
                </a:ln>
                <a:solidFill>
                  <a:prstClr val="black"/>
                </a:solidFill>
                <a:effectLst/>
                <a:uLnTx/>
                <a:uFillTx/>
                <a:latin typeface="+mn-lt"/>
                <a:ea typeface="+mn-ea"/>
                <a:cs typeface="+mn-cs"/>
              </a:rPr>
              <a:t>Gouel</a:t>
            </a:r>
            <a:endParaRPr kumimoji="0" lang="fr-FR" sz="16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fr-FR" sz="16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600" b="1" i="0" u="none" strike="noStrike" kern="1200" cap="none" spc="0" normalizeH="0" baseline="0" noProof="0" dirty="0" smtClean="0">
                <a:ln>
                  <a:noFill/>
                </a:ln>
                <a:solidFill>
                  <a:prstClr val="black"/>
                </a:solidFill>
                <a:effectLst/>
                <a:uLnTx/>
                <a:uFillTx/>
                <a:latin typeface="+mn-lt"/>
                <a:ea typeface="+mn-ea"/>
                <a:cs typeface="+mn-cs"/>
              </a:rPr>
              <a:t>Suite numérique :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Croissante : 1, 2, 3 savane, Cécile Geiger</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Décroissante : Dix petits poussins, Christine </a:t>
            </a:r>
            <a:r>
              <a:rPr kumimoji="0" lang="fr-FR" sz="1600" b="0" i="0" u="none" strike="noStrike" kern="1200" cap="none" spc="0" normalizeH="0" baseline="0" noProof="0" dirty="0" err="1" smtClean="0">
                <a:ln>
                  <a:noFill/>
                </a:ln>
                <a:solidFill>
                  <a:prstClr val="black"/>
                </a:solidFill>
                <a:effectLst/>
                <a:uLnTx/>
                <a:uFillTx/>
                <a:latin typeface="+mn-lt"/>
                <a:ea typeface="+mn-ea"/>
                <a:cs typeface="+mn-cs"/>
              </a:rPr>
              <a:t>Naumann</a:t>
            </a:r>
            <a:r>
              <a:rPr kumimoji="0" lang="fr-FR" sz="1600" b="0" i="0" u="none" strike="noStrike" kern="1200" cap="none" spc="0" normalizeH="0" baseline="0" noProof="0" dirty="0" smtClean="0">
                <a:ln>
                  <a:noFill/>
                </a:ln>
                <a:solidFill>
                  <a:prstClr val="black"/>
                </a:solidFill>
                <a:effectLst/>
                <a:uLnTx/>
                <a:uFillTx/>
                <a:latin typeface="+mn-lt"/>
                <a:ea typeface="+mn-ea"/>
                <a:cs typeface="+mn-cs"/>
              </a:rPr>
              <a:t>-Villemin; Dix petites graines, Ruth Brown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fr-FR" sz="16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600" b="1" i="0" u="none" strike="noStrike" kern="1200" cap="none" spc="0" normalizeH="0" baseline="0" noProof="0" dirty="0" smtClean="0">
                <a:ln>
                  <a:noFill/>
                </a:ln>
                <a:solidFill>
                  <a:prstClr val="black"/>
                </a:solidFill>
                <a:effectLst/>
                <a:uLnTx/>
                <a:uFillTx/>
                <a:latin typeface="+mn-lt"/>
                <a:ea typeface="+mn-ea"/>
                <a:cs typeface="+mn-cs"/>
              </a:rPr>
              <a:t>Taille des nombres : </a:t>
            </a:r>
            <a:r>
              <a:rPr kumimoji="0" lang="fr-FR" sz="1600" b="0" i="0" u="none" strike="noStrike" kern="1200" cap="none" spc="0" normalizeH="0" baseline="0" noProof="0" dirty="0" smtClean="0">
                <a:ln>
                  <a:noFill/>
                </a:ln>
                <a:solidFill>
                  <a:prstClr val="black"/>
                </a:solidFill>
                <a:effectLst/>
                <a:uLnTx/>
                <a:uFillTx/>
                <a:latin typeface="+mn-lt"/>
                <a:ea typeface="+mn-ea"/>
                <a:cs typeface="+mn-cs"/>
              </a:rPr>
              <a:t>1, 2, 3 étoiles! Je compte dans la nature, Anne-Sophie Baumann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fr-FR" sz="16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600" b="1" i="0" u="none" strike="noStrike" kern="1200" cap="none" spc="0" normalizeH="0" baseline="0" noProof="0" dirty="0" smtClean="0">
                <a:ln>
                  <a:noFill/>
                </a:ln>
                <a:solidFill>
                  <a:prstClr val="black"/>
                </a:solidFill>
                <a:effectLst/>
                <a:uLnTx/>
                <a:uFillTx/>
                <a:latin typeface="+mn-lt"/>
                <a:ea typeface="+mn-ea"/>
                <a:cs typeface="+mn-cs"/>
              </a:rPr>
              <a:t>Activités de comparaison : </a:t>
            </a:r>
            <a:r>
              <a:rPr kumimoji="0" lang="fr-FR" sz="1600" b="0" i="0" u="none" strike="noStrike" kern="1200" cap="none" spc="0" normalizeH="0" baseline="0" noProof="0" dirty="0" smtClean="0">
                <a:ln>
                  <a:noFill/>
                </a:ln>
                <a:solidFill>
                  <a:prstClr val="black"/>
                </a:solidFill>
                <a:effectLst/>
                <a:uLnTx/>
                <a:uFillTx/>
                <a:latin typeface="+mn-lt"/>
                <a:ea typeface="+mn-ea"/>
                <a:cs typeface="+mn-cs"/>
              </a:rPr>
              <a:t>Dix petits amis déménagent, </a:t>
            </a:r>
            <a:r>
              <a:rPr kumimoji="0" lang="fr-FR" sz="1600" b="0" i="0" u="none" strike="noStrike" kern="1200" cap="none" spc="0" normalizeH="0" baseline="0" noProof="0" dirty="0" err="1" smtClean="0">
                <a:ln>
                  <a:noFill/>
                </a:ln>
                <a:solidFill>
                  <a:prstClr val="black"/>
                </a:solidFill>
                <a:effectLst/>
                <a:uLnTx/>
                <a:uFillTx/>
                <a:latin typeface="+mn-lt"/>
                <a:ea typeface="+mn-ea"/>
                <a:cs typeface="+mn-cs"/>
              </a:rPr>
              <a:t>Anno</a:t>
            </a:r>
            <a:r>
              <a:rPr kumimoji="0" lang="fr-FR" sz="1600" b="0" i="0" u="none" strike="noStrike" kern="1200" cap="none" spc="0" normalizeH="0" baseline="0" noProof="0" dirty="0" smtClean="0">
                <a:ln>
                  <a:noFill/>
                </a:ln>
                <a:solidFill>
                  <a:prstClr val="black"/>
                </a:solidFill>
                <a:effectLst/>
                <a:uLnTx/>
                <a:uFillTx/>
                <a:latin typeface="+mn-lt"/>
                <a:ea typeface="+mn-ea"/>
                <a:cs typeface="+mn-cs"/>
              </a:rPr>
              <a:t> </a:t>
            </a:r>
            <a:r>
              <a:rPr kumimoji="0" lang="fr-FR" sz="1600" b="0" i="0" u="none" strike="noStrike" kern="1200" cap="none" spc="0" normalizeH="0" baseline="0" noProof="0" dirty="0" err="1" smtClean="0">
                <a:ln>
                  <a:noFill/>
                </a:ln>
                <a:solidFill>
                  <a:prstClr val="black"/>
                </a:solidFill>
                <a:effectLst/>
                <a:uLnTx/>
                <a:uFillTx/>
                <a:latin typeface="+mn-lt"/>
                <a:ea typeface="+mn-ea"/>
                <a:cs typeface="+mn-cs"/>
              </a:rPr>
              <a:t>Mitsumasa</a:t>
            </a:r>
            <a:endParaRPr kumimoji="0" lang="fr-FR" sz="1600" b="0" i="0" u="none" strike="noStrike" kern="1200" cap="none" spc="0" normalizeH="0" baseline="0" noProof="0" dirty="0" smtClean="0">
              <a:ln>
                <a:noFill/>
              </a:ln>
              <a:solidFill>
                <a:prstClr val="black"/>
              </a:solidFill>
              <a:effectLst/>
              <a:uLnTx/>
              <a:uFillTx/>
              <a:latin typeface="+mn-lt"/>
              <a:ea typeface="+mn-ea"/>
              <a:cs typeface="+mn-cs"/>
            </a:endParaRPr>
          </a:p>
          <a:p>
            <a:endParaRPr lang="fr-FR" dirty="0"/>
          </a:p>
        </p:txBody>
      </p:sp>
      <p:sp>
        <p:nvSpPr>
          <p:cNvPr id="4" name="Espace réservé du numéro de diapositive 3"/>
          <p:cNvSpPr>
            <a:spLocks noGrp="1"/>
          </p:cNvSpPr>
          <p:nvPr>
            <p:ph type="sldNum" sz="quarter" idx="10"/>
          </p:nvPr>
        </p:nvSpPr>
        <p:spPr>
          <a:xfrm>
            <a:off x="3850444" y="9428584"/>
            <a:ext cx="2945659" cy="498055"/>
          </a:xfrm>
          <a:prstGeom prst="rect">
            <a:avLst/>
          </a:prstGeom>
        </p:spPr>
        <p:txBody>
          <a:bodyPr/>
          <a:lstStyle/>
          <a:p>
            <a:fld id="{D4E9E615-8BE2-4BC8-89B3-E5125E564F9E}" type="slidenum">
              <a:rPr lang="fr-FR" smtClean="0"/>
              <a:t>33</a:t>
            </a:fld>
            <a:endParaRPr lang="fr-FR"/>
          </a:p>
        </p:txBody>
      </p:sp>
    </p:spTree>
    <p:extLst>
      <p:ext uri="{BB962C8B-B14F-4D97-AF65-F5344CB8AC3E}">
        <p14:creationId xmlns:p14="http://schemas.microsoft.com/office/powerpoint/2010/main" val="39259363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743075" y="211138"/>
            <a:ext cx="3263900" cy="2447925"/>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prstClr val="black"/>
                </a:solidFill>
                <a:effectLst/>
                <a:uLnTx/>
                <a:uFillTx/>
                <a:latin typeface="+mn-lt"/>
                <a:ea typeface="+mn-ea"/>
                <a:cs typeface="+mn-cs"/>
              </a:rPr>
              <a:t>Suite numérique : </a:t>
            </a:r>
            <a:r>
              <a:rPr kumimoji="0" lang="fr-FR" sz="1600" b="0" i="0" u="none" strike="noStrike" kern="1200" cap="none" spc="0" normalizeH="0" baseline="0" noProof="0" dirty="0" smtClean="0">
                <a:ln>
                  <a:noFill/>
                </a:ln>
                <a:solidFill>
                  <a:prstClr val="black"/>
                </a:solidFill>
                <a:effectLst/>
                <a:uLnTx/>
                <a:uFillTx/>
                <a:latin typeface="+mn-lt"/>
                <a:ea typeface="+mn-ea"/>
                <a:cs typeface="+mn-cs"/>
              </a:rPr>
              <a:t>Et le petit dit…, </a:t>
            </a:r>
            <a:r>
              <a:rPr kumimoji="0" lang="fr-FR" sz="1600" b="0" i="0" u="none" strike="noStrike" kern="1200" cap="none" spc="0" normalizeH="0" baseline="0" noProof="0" dirty="0" err="1" smtClean="0">
                <a:ln>
                  <a:noFill/>
                </a:ln>
                <a:solidFill>
                  <a:prstClr val="black"/>
                </a:solidFill>
                <a:effectLst/>
                <a:uLnTx/>
                <a:uFillTx/>
                <a:latin typeface="+mn-lt"/>
                <a:ea typeface="+mn-ea"/>
                <a:cs typeface="+mn-cs"/>
              </a:rPr>
              <a:t>Jeau</a:t>
            </a:r>
            <a:r>
              <a:rPr kumimoji="0" lang="fr-FR" sz="1600" b="0" i="0" u="none" strike="noStrike" kern="1200" cap="none" spc="0" normalizeH="0" baseline="0" noProof="0" dirty="0" smtClean="0">
                <a:ln>
                  <a:noFill/>
                </a:ln>
                <a:solidFill>
                  <a:prstClr val="black"/>
                </a:solidFill>
                <a:effectLst/>
                <a:uLnTx/>
                <a:uFillTx/>
                <a:latin typeface="+mn-lt"/>
                <a:ea typeface="+mn-ea"/>
                <a:cs typeface="+mn-cs"/>
              </a:rPr>
              <a:t> </a:t>
            </a:r>
            <a:r>
              <a:rPr kumimoji="0" lang="fr-FR" sz="1600" b="0" i="0" u="none" strike="noStrike" kern="1200" cap="none" spc="0" normalizeH="0" baseline="0" noProof="0" dirty="0" err="1" smtClean="0">
                <a:ln>
                  <a:noFill/>
                </a:ln>
                <a:solidFill>
                  <a:prstClr val="black"/>
                </a:solidFill>
                <a:effectLst/>
                <a:uLnTx/>
                <a:uFillTx/>
                <a:latin typeface="+mn-lt"/>
                <a:ea typeface="+mn-ea"/>
                <a:cs typeface="+mn-cs"/>
              </a:rPr>
              <a:t>Maubille</a:t>
            </a:r>
            <a:r>
              <a:rPr kumimoji="0" lang="fr-FR" sz="1600" b="0" i="0" u="none" strike="noStrike" kern="1200" cap="none" spc="0" normalizeH="0" baseline="0" noProof="0" dirty="0" smtClean="0">
                <a:ln>
                  <a:noFill/>
                </a:ln>
                <a:solidFill>
                  <a:prstClr val="black"/>
                </a:solidFill>
                <a:effectLst/>
                <a:uLnTx/>
                <a:uFillTx/>
                <a:latin typeface="+mn-lt"/>
                <a:ea typeface="+mn-ea"/>
                <a:cs typeface="+mn-cs"/>
              </a:rPr>
              <a:t> (décompte depuis 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prstClr val="black"/>
                </a:solidFill>
                <a:effectLst/>
                <a:uLnTx/>
                <a:uFillTx/>
                <a:latin typeface="+mn-lt"/>
                <a:ea typeface="+mn-ea"/>
                <a:cs typeface="+mn-cs"/>
              </a:rPr>
              <a:t>Collection et quantité : </a:t>
            </a:r>
            <a:r>
              <a:rPr kumimoji="0" lang="fr-FR" sz="1600" b="0" i="0" u="none" strike="noStrike" kern="1200" cap="none" spc="0" normalizeH="0" baseline="0" noProof="0" dirty="0" smtClean="0">
                <a:ln>
                  <a:noFill/>
                </a:ln>
                <a:solidFill>
                  <a:prstClr val="black"/>
                </a:solidFill>
                <a:effectLst/>
                <a:uLnTx/>
                <a:uFillTx/>
                <a:latin typeface="+mn-lt"/>
                <a:ea typeface="+mn-ea"/>
                <a:cs typeface="+mn-cs"/>
              </a:rPr>
              <a:t>1, 2, 3 petits chats, Michel Van </a:t>
            </a:r>
            <a:r>
              <a:rPr kumimoji="0" lang="fr-FR" sz="1600" b="0" i="0" u="none" strike="noStrike" kern="1200" cap="none" spc="0" normalizeH="0" baseline="0" noProof="0" dirty="0" err="1" smtClean="0">
                <a:ln>
                  <a:noFill/>
                </a:ln>
                <a:solidFill>
                  <a:prstClr val="black"/>
                </a:solidFill>
                <a:effectLst/>
                <a:uLnTx/>
                <a:uFillTx/>
                <a:latin typeface="+mn-lt"/>
                <a:ea typeface="+mn-ea"/>
                <a:cs typeface="+mn-cs"/>
              </a:rPr>
              <a:t>Zeveren</a:t>
            </a:r>
            <a:endParaRPr kumimoji="0" lang="fr-FR" sz="16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	                Le compte est bon, Brice </a:t>
            </a:r>
            <a:r>
              <a:rPr kumimoji="0" lang="fr-FR" sz="1600" b="0" i="0" u="none" strike="noStrike" kern="1200" cap="none" spc="0" normalizeH="0" baseline="0" noProof="0" dirty="0" err="1" smtClean="0">
                <a:ln>
                  <a:noFill/>
                </a:ln>
                <a:solidFill>
                  <a:prstClr val="black"/>
                </a:solidFill>
                <a:effectLst/>
                <a:uLnTx/>
                <a:uFillTx/>
                <a:latin typeface="+mn-lt"/>
                <a:ea typeface="+mn-ea"/>
                <a:cs typeface="+mn-cs"/>
              </a:rPr>
              <a:t>Goldstone</a:t>
            </a:r>
            <a:r>
              <a:rPr kumimoji="0" lang="fr-FR" sz="1600" b="0" i="0" u="none" strike="noStrike" kern="1200" cap="none" spc="0" normalizeH="0" baseline="0" noProof="0" dirty="0" smtClean="0">
                <a:ln>
                  <a:noFill/>
                </a:ln>
                <a:solidFill>
                  <a:prstClr val="black"/>
                </a:solidFill>
                <a:effectLst/>
                <a:uLnTx/>
                <a:uFillTx/>
                <a:latin typeface="+mn-lt"/>
                <a:ea typeface="+mn-ea"/>
                <a:cs typeface="+mn-cs"/>
              </a:rPr>
              <a:t> (représentations de grands nombres)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prstClr val="black"/>
                </a:solidFill>
                <a:effectLst/>
                <a:uLnTx/>
                <a:uFillTx/>
                <a:latin typeface="+mn-lt"/>
                <a:ea typeface="+mn-ea"/>
                <a:cs typeface="+mn-cs"/>
              </a:rPr>
              <a:t>Enumération : </a:t>
            </a:r>
            <a:r>
              <a:rPr kumimoji="0" lang="fr-FR" sz="1600" b="0" i="0" u="none" strike="noStrike" kern="1200" cap="none" spc="0" normalizeH="0" baseline="0" noProof="0" dirty="0" smtClean="0">
                <a:ln>
                  <a:noFill/>
                </a:ln>
                <a:solidFill>
                  <a:prstClr val="black"/>
                </a:solidFill>
                <a:effectLst/>
                <a:uLnTx/>
                <a:uFillTx/>
                <a:latin typeface="+mn-lt"/>
                <a:ea typeface="+mn-ea"/>
                <a:cs typeface="+mn-cs"/>
              </a:rPr>
              <a:t>1, 2, 3, </a:t>
            </a:r>
            <a:r>
              <a:rPr kumimoji="0" lang="fr-FR" sz="1600" b="0" i="0" u="none" strike="noStrike" kern="1200" cap="none" spc="0" normalizeH="0" baseline="0" noProof="0" dirty="0" err="1" smtClean="0">
                <a:ln>
                  <a:noFill/>
                </a:ln>
                <a:solidFill>
                  <a:prstClr val="black"/>
                </a:solidFill>
                <a:effectLst/>
                <a:uLnTx/>
                <a:uFillTx/>
                <a:latin typeface="+mn-lt"/>
                <a:ea typeface="+mn-ea"/>
                <a:cs typeface="+mn-cs"/>
              </a:rPr>
              <a:t>Brissiaud</a:t>
            </a:r>
            <a:endParaRPr kumimoji="0" lang="fr-FR" sz="16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	 La course, Béatrice Tanaka (constitution d’une collection de 5 animaux)</a:t>
            </a:r>
          </a:p>
          <a:p>
            <a:endParaRPr lang="fr-FR" dirty="0"/>
          </a:p>
        </p:txBody>
      </p:sp>
      <p:sp>
        <p:nvSpPr>
          <p:cNvPr id="4" name="Espace réservé du numéro de diapositive 3"/>
          <p:cNvSpPr>
            <a:spLocks noGrp="1"/>
          </p:cNvSpPr>
          <p:nvPr>
            <p:ph type="sldNum" sz="quarter" idx="10"/>
          </p:nvPr>
        </p:nvSpPr>
        <p:spPr>
          <a:xfrm>
            <a:off x="3850444" y="9428584"/>
            <a:ext cx="2945659" cy="498055"/>
          </a:xfrm>
          <a:prstGeom prst="rect">
            <a:avLst/>
          </a:prstGeom>
        </p:spPr>
        <p:txBody>
          <a:bodyPr/>
          <a:lstStyle/>
          <a:p>
            <a:fld id="{D4E9E615-8BE2-4BC8-89B3-E5125E564F9E}" type="slidenum">
              <a:rPr lang="fr-FR" smtClean="0"/>
              <a:t>34</a:t>
            </a:fld>
            <a:endParaRPr lang="fr-FR"/>
          </a:p>
        </p:txBody>
      </p:sp>
    </p:spTree>
    <p:extLst>
      <p:ext uri="{BB962C8B-B14F-4D97-AF65-F5344CB8AC3E}">
        <p14:creationId xmlns:p14="http://schemas.microsoft.com/office/powerpoint/2010/main" val="10408381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743075" y="211138"/>
            <a:ext cx="3263900" cy="2447925"/>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prstClr val="black"/>
                </a:solidFill>
                <a:effectLst/>
                <a:uLnTx/>
                <a:uFillTx/>
                <a:latin typeface="+mn-lt"/>
                <a:ea typeface="+mn-ea"/>
                <a:cs typeface="+mn-cs"/>
              </a:rPr>
              <a:t>Suite numérique : </a:t>
            </a:r>
            <a:r>
              <a:rPr kumimoji="0" lang="fr-FR" sz="1600" b="0" i="0" u="none" strike="noStrike" kern="1200" cap="none" spc="0" normalizeH="0" baseline="0" noProof="0" dirty="0" smtClean="0">
                <a:ln>
                  <a:noFill/>
                </a:ln>
                <a:solidFill>
                  <a:prstClr val="black"/>
                </a:solidFill>
                <a:effectLst/>
                <a:uLnTx/>
                <a:uFillTx/>
                <a:latin typeface="+mn-lt"/>
                <a:ea typeface="+mn-ea"/>
                <a:cs typeface="+mn-cs"/>
              </a:rPr>
              <a:t>Dix petits doigts, Didier </a:t>
            </a:r>
            <a:r>
              <a:rPr kumimoji="0" lang="fr-FR" sz="1600" b="0" i="0" u="none" strike="noStrike" kern="1200" cap="none" spc="0" normalizeH="0" baseline="0" noProof="0" dirty="0" err="1" smtClean="0">
                <a:ln>
                  <a:noFill/>
                </a:ln>
                <a:solidFill>
                  <a:prstClr val="black"/>
                </a:solidFill>
                <a:effectLst/>
                <a:uLnTx/>
                <a:uFillTx/>
                <a:latin typeface="+mn-lt"/>
                <a:ea typeface="+mn-ea"/>
                <a:cs typeface="+mn-cs"/>
              </a:rPr>
              <a:t>Mounié</a:t>
            </a:r>
            <a:r>
              <a:rPr kumimoji="0" lang="fr-FR" sz="1600" b="0" i="0" u="none" strike="noStrike" kern="1200" cap="none" spc="0" normalizeH="0" baseline="0" noProof="0" dirty="0" smtClean="0">
                <a:ln>
                  <a:noFill/>
                </a:ln>
                <a:solidFill>
                  <a:prstClr val="black"/>
                </a:solidFill>
                <a:effectLst/>
                <a:uLnTx/>
                <a:uFillTx/>
                <a:latin typeface="+mn-lt"/>
                <a:ea typeface="+mn-ea"/>
                <a:cs typeface="+mn-cs"/>
              </a:rPr>
              <a:t> (suite décroissante)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	        Du chat à la souris, John A Rowe (suite croissante + aspect cardinal)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prstClr val="black"/>
                </a:solidFill>
                <a:effectLst/>
                <a:uLnTx/>
                <a:uFillTx/>
                <a:latin typeface="+mn-lt"/>
                <a:ea typeface="+mn-ea"/>
                <a:cs typeface="+mn-cs"/>
              </a:rPr>
              <a:t>Quantités : </a:t>
            </a:r>
            <a:r>
              <a:rPr kumimoji="0" lang="fr-FR" sz="1600" b="0" i="0" u="none" strike="noStrike" kern="1200" cap="none" spc="0" normalizeH="0" baseline="0" noProof="0" dirty="0" smtClean="0">
                <a:ln>
                  <a:noFill/>
                </a:ln>
                <a:solidFill>
                  <a:prstClr val="black"/>
                </a:solidFill>
                <a:effectLst/>
                <a:uLnTx/>
                <a:uFillTx/>
                <a:latin typeface="+mn-lt"/>
                <a:ea typeface="+mn-ea"/>
                <a:cs typeface="+mn-cs"/>
              </a:rPr>
              <a:t>1, 2, 3, Guy Servais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                   Compter, éd. Play Bac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prstClr val="black"/>
                </a:solidFill>
                <a:effectLst/>
                <a:uLnTx/>
                <a:uFillTx/>
                <a:latin typeface="+mn-lt"/>
                <a:ea typeface="+mn-ea"/>
                <a:cs typeface="+mn-cs"/>
              </a:rPr>
              <a:t>Ordinal : </a:t>
            </a:r>
            <a:r>
              <a:rPr kumimoji="0" lang="fr-FR" sz="1600" b="0" i="0" u="none" strike="noStrike" kern="1200" cap="none" spc="0" normalizeH="0" baseline="0" noProof="0" dirty="0" smtClean="0">
                <a:ln>
                  <a:noFill/>
                </a:ln>
                <a:solidFill>
                  <a:prstClr val="black"/>
                </a:solidFill>
                <a:effectLst/>
                <a:uLnTx/>
                <a:uFillTx/>
                <a:latin typeface="+mn-lt"/>
                <a:ea typeface="+mn-ea"/>
                <a:cs typeface="+mn-cs"/>
              </a:rPr>
              <a:t>Le cinquième, Norman </a:t>
            </a:r>
            <a:r>
              <a:rPr kumimoji="0" lang="fr-FR" sz="1600" b="0" i="0" u="none" strike="noStrike" kern="1200" cap="none" spc="0" normalizeH="0" baseline="0" noProof="0" dirty="0" err="1" smtClean="0">
                <a:ln>
                  <a:noFill/>
                </a:ln>
                <a:solidFill>
                  <a:prstClr val="black"/>
                </a:solidFill>
                <a:effectLst/>
                <a:uLnTx/>
                <a:uFillTx/>
                <a:latin typeface="+mn-lt"/>
                <a:ea typeface="+mn-ea"/>
                <a:cs typeface="+mn-cs"/>
              </a:rPr>
              <a:t>Junge</a:t>
            </a:r>
            <a:endParaRPr kumimoji="0" lang="fr-FR" sz="1600" b="0" i="0" u="none" strike="noStrike" kern="1200" cap="none" spc="0" normalizeH="0" baseline="0" noProof="0" dirty="0" smtClean="0">
              <a:ln>
                <a:noFill/>
              </a:ln>
              <a:solidFill>
                <a:prstClr val="black"/>
              </a:solidFill>
              <a:effectLst/>
              <a:uLnTx/>
              <a:uFillTx/>
              <a:latin typeface="+mn-lt"/>
              <a:ea typeface="+mn-ea"/>
              <a:cs typeface="+mn-cs"/>
            </a:endParaRPr>
          </a:p>
          <a:p>
            <a:endParaRPr lang="fr-FR" dirty="0"/>
          </a:p>
        </p:txBody>
      </p:sp>
      <p:sp>
        <p:nvSpPr>
          <p:cNvPr id="4" name="Espace réservé du numéro de diapositive 3"/>
          <p:cNvSpPr>
            <a:spLocks noGrp="1"/>
          </p:cNvSpPr>
          <p:nvPr>
            <p:ph type="sldNum" sz="quarter" idx="10"/>
          </p:nvPr>
        </p:nvSpPr>
        <p:spPr>
          <a:xfrm>
            <a:off x="3850444" y="9428584"/>
            <a:ext cx="2945659" cy="498055"/>
          </a:xfrm>
          <a:prstGeom prst="rect">
            <a:avLst/>
          </a:prstGeom>
        </p:spPr>
        <p:txBody>
          <a:bodyPr/>
          <a:lstStyle/>
          <a:p>
            <a:fld id="{D4E9E615-8BE2-4BC8-89B3-E5125E564F9E}" type="slidenum">
              <a:rPr lang="fr-FR" smtClean="0"/>
              <a:t>35</a:t>
            </a:fld>
            <a:endParaRPr lang="fr-FR"/>
          </a:p>
        </p:txBody>
      </p:sp>
    </p:spTree>
    <p:extLst>
      <p:ext uri="{BB962C8B-B14F-4D97-AF65-F5344CB8AC3E}">
        <p14:creationId xmlns:p14="http://schemas.microsoft.com/office/powerpoint/2010/main" val="37960003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743075" y="211138"/>
            <a:ext cx="3263900" cy="2447925"/>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prstClr val="black"/>
                </a:solidFill>
                <a:effectLst/>
                <a:uLnTx/>
                <a:uFillTx/>
                <a:latin typeface="+mn-lt"/>
                <a:ea typeface="+mn-ea"/>
                <a:cs typeface="+mn-cs"/>
              </a:rPr>
              <a:t>Quantités et suite numérique : </a:t>
            </a:r>
            <a:r>
              <a:rPr kumimoji="0" lang="fr-FR" sz="1600" b="0" i="0" u="none" strike="noStrike" kern="1200" cap="none" spc="0" normalizeH="0" baseline="0" noProof="0" dirty="0" smtClean="0">
                <a:ln>
                  <a:noFill/>
                </a:ln>
                <a:solidFill>
                  <a:prstClr val="black"/>
                </a:solidFill>
                <a:effectLst/>
                <a:uLnTx/>
                <a:uFillTx/>
                <a:latin typeface="+mn-lt"/>
                <a:ea typeface="+mn-ea"/>
                <a:cs typeface="+mn-cs"/>
              </a:rPr>
              <a:t>Combien y </a:t>
            </a:r>
            <a:r>
              <a:rPr kumimoji="0" lang="fr-FR" sz="1600" b="0" i="0" u="none" strike="noStrike" kern="1200" cap="none" spc="0" normalizeH="0" baseline="0" noProof="0" dirty="0" err="1" smtClean="0">
                <a:ln>
                  <a:noFill/>
                </a:ln>
                <a:solidFill>
                  <a:prstClr val="black"/>
                </a:solidFill>
                <a:effectLst/>
                <a:uLnTx/>
                <a:uFillTx/>
                <a:latin typeface="+mn-lt"/>
                <a:ea typeface="+mn-ea"/>
                <a:cs typeface="+mn-cs"/>
              </a:rPr>
              <a:t>a-t-il</a:t>
            </a:r>
            <a:r>
              <a:rPr kumimoji="0" lang="fr-FR" sz="1600" b="0" i="0" u="none" strike="noStrike" kern="1200" cap="none" spc="0" normalizeH="0" baseline="0" noProof="0" dirty="0" smtClean="0">
                <a:ln>
                  <a:noFill/>
                </a:ln>
                <a:solidFill>
                  <a:prstClr val="black"/>
                </a:solidFill>
                <a:effectLst/>
                <a:uLnTx/>
                <a:uFillTx/>
                <a:latin typeface="+mn-lt"/>
                <a:ea typeface="+mn-ea"/>
                <a:cs typeface="+mn-cs"/>
              </a:rPr>
              <a:t> de petites bêtes?, David A. Carter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		     Une, deux, trois souris, Ellen </a:t>
            </a:r>
            <a:r>
              <a:rPr kumimoji="0" lang="fr-FR" sz="1600" b="0" i="0" u="none" strike="noStrike" kern="1200" cap="none" spc="0" normalizeH="0" baseline="0" noProof="0" dirty="0" err="1" smtClean="0">
                <a:ln>
                  <a:noFill/>
                </a:ln>
                <a:solidFill>
                  <a:prstClr val="black"/>
                </a:solidFill>
                <a:effectLst/>
                <a:uLnTx/>
                <a:uFillTx/>
                <a:latin typeface="+mn-lt"/>
                <a:ea typeface="+mn-ea"/>
                <a:cs typeface="+mn-cs"/>
              </a:rPr>
              <a:t>Stoll</a:t>
            </a:r>
            <a:r>
              <a:rPr kumimoji="0" lang="fr-FR" sz="1600" b="0" i="0" u="none" strike="noStrike" kern="1200" cap="none" spc="0" normalizeH="0" baseline="0" noProof="0" dirty="0" smtClean="0">
                <a:ln>
                  <a:noFill/>
                </a:ln>
                <a:solidFill>
                  <a:prstClr val="black"/>
                </a:solidFill>
                <a:effectLst/>
                <a:uLnTx/>
                <a:uFillTx/>
                <a:latin typeface="+mn-lt"/>
                <a:ea typeface="+mn-ea"/>
                <a:cs typeface="+mn-cs"/>
              </a:rPr>
              <a:t> Walsh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prstClr val="black"/>
                </a:solidFill>
                <a:effectLst/>
                <a:uLnTx/>
                <a:uFillTx/>
                <a:latin typeface="+mn-lt"/>
                <a:ea typeface="+mn-ea"/>
                <a:cs typeface="+mn-cs"/>
              </a:rPr>
              <a:t>Représentations : </a:t>
            </a:r>
            <a:r>
              <a:rPr kumimoji="0" lang="fr-FR" sz="1600" b="0" i="0" u="none" strike="noStrike" kern="1200" cap="none" spc="0" normalizeH="0" baseline="0" noProof="0" dirty="0" smtClean="0">
                <a:ln>
                  <a:noFill/>
                </a:ln>
                <a:solidFill>
                  <a:prstClr val="black"/>
                </a:solidFill>
                <a:effectLst/>
                <a:uLnTx/>
                <a:uFillTx/>
                <a:latin typeface="+mn-lt"/>
                <a:ea typeface="+mn-ea"/>
                <a:cs typeface="+mn-cs"/>
              </a:rPr>
              <a:t>Un, deux, trois… dans l’arbre!, </a:t>
            </a:r>
            <a:r>
              <a:rPr kumimoji="0" lang="fr-FR" sz="1600" b="0" i="0" u="none" strike="noStrike" kern="1200" cap="none" spc="0" normalizeH="0" baseline="0" noProof="0" dirty="0" err="1" smtClean="0">
                <a:ln>
                  <a:noFill/>
                </a:ln>
                <a:solidFill>
                  <a:prstClr val="black"/>
                </a:solidFill>
                <a:effectLst/>
                <a:uLnTx/>
                <a:uFillTx/>
                <a:latin typeface="+mn-lt"/>
                <a:ea typeface="+mn-ea"/>
                <a:cs typeface="+mn-cs"/>
              </a:rPr>
              <a:t>Anushka</a:t>
            </a:r>
            <a:r>
              <a:rPr kumimoji="0" lang="fr-FR" sz="1600" b="0" i="0" u="none" strike="noStrike" kern="1200" cap="none" spc="0" normalizeH="0" baseline="0" noProof="0" dirty="0" smtClean="0">
                <a:ln>
                  <a:noFill/>
                </a:ln>
                <a:solidFill>
                  <a:prstClr val="black"/>
                </a:solidFill>
                <a:effectLst/>
                <a:uLnTx/>
                <a:uFillTx/>
                <a:latin typeface="+mn-lt"/>
                <a:ea typeface="+mn-ea"/>
                <a:cs typeface="+mn-cs"/>
              </a:rPr>
              <a:t> </a:t>
            </a:r>
            <a:r>
              <a:rPr kumimoji="0" lang="fr-FR" sz="1600" b="0" i="0" u="none" strike="noStrike" kern="1200" cap="none" spc="0" normalizeH="0" baseline="0" noProof="0" dirty="0" err="1" smtClean="0">
                <a:ln>
                  <a:noFill/>
                </a:ln>
                <a:solidFill>
                  <a:prstClr val="black"/>
                </a:solidFill>
                <a:effectLst/>
                <a:uLnTx/>
                <a:uFillTx/>
                <a:latin typeface="+mn-lt"/>
                <a:ea typeface="+mn-ea"/>
                <a:cs typeface="+mn-cs"/>
              </a:rPr>
              <a:t>Ravishankar</a:t>
            </a:r>
            <a:endParaRPr kumimoji="0" lang="fr-FR" sz="16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smtClean="0">
                <a:ln>
                  <a:noFill/>
                </a:ln>
                <a:solidFill>
                  <a:prstClr val="black"/>
                </a:solidFill>
                <a:effectLst/>
                <a:uLnTx/>
                <a:uFillTx/>
                <a:latin typeface="+mn-lt"/>
                <a:ea typeface="+mn-ea"/>
                <a:cs typeface="+mn-cs"/>
              </a:rPr>
              <a:t>	       Dix </a:t>
            </a:r>
            <a:r>
              <a:rPr kumimoji="0" lang="fr-FR" sz="1600" b="0" i="0" u="none" strike="noStrike" kern="1200" cap="none" spc="0" normalizeH="0" baseline="0" noProof="0" dirty="0" smtClean="0">
                <a:ln>
                  <a:noFill/>
                </a:ln>
                <a:solidFill>
                  <a:prstClr val="black"/>
                </a:solidFill>
                <a:effectLst/>
                <a:uLnTx/>
                <a:uFillTx/>
                <a:latin typeface="+mn-lt"/>
                <a:ea typeface="+mn-ea"/>
                <a:cs typeface="+mn-cs"/>
              </a:rPr>
              <a:t>petites coccinelles, Elisabeth de </a:t>
            </a:r>
            <a:r>
              <a:rPr kumimoji="0" lang="fr-FR" sz="1600" b="0" i="0" u="none" strike="noStrike" kern="1200" cap="none" spc="0" normalizeH="0" baseline="0" noProof="0" dirty="0" err="1" smtClean="0">
                <a:ln>
                  <a:noFill/>
                </a:ln>
                <a:solidFill>
                  <a:prstClr val="black"/>
                </a:solidFill>
                <a:effectLst/>
                <a:uLnTx/>
                <a:uFillTx/>
                <a:latin typeface="+mn-lt"/>
                <a:ea typeface="+mn-ea"/>
                <a:cs typeface="+mn-cs"/>
              </a:rPr>
              <a:t>Galbert</a:t>
            </a:r>
            <a:endParaRPr kumimoji="0" lang="fr-FR" sz="16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prstClr val="black"/>
                </a:solidFill>
                <a:effectLst/>
                <a:uLnTx/>
                <a:uFillTx/>
                <a:latin typeface="+mn-lt"/>
                <a:ea typeface="+mn-ea"/>
                <a:cs typeface="+mn-cs"/>
              </a:rPr>
              <a:t>Ordinal : </a:t>
            </a:r>
            <a:r>
              <a:rPr kumimoji="0" lang="fr-FR" sz="1600" b="0" i="0" u="none" strike="noStrike" kern="1200" cap="none" spc="0" normalizeH="0" baseline="0" noProof="0" dirty="0" smtClean="0">
                <a:ln>
                  <a:noFill/>
                </a:ln>
                <a:solidFill>
                  <a:prstClr val="black"/>
                </a:solidFill>
                <a:effectLst/>
                <a:uLnTx/>
                <a:uFillTx/>
                <a:latin typeface="+mn-lt"/>
                <a:ea typeface="+mn-ea"/>
                <a:cs typeface="+mn-cs"/>
              </a:rPr>
              <a:t>Dix petites graines (+ suite décroissante), Ruth Brown</a:t>
            </a:r>
          </a:p>
          <a:p>
            <a:endParaRPr lang="fr-FR" dirty="0"/>
          </a:p>
        </p:txBody>
      </p:sp>
      <p:sp>
        <p:nvSpPr>
          <p:cNvPr id="4" name="Espace réservé du numéro de diapositive 3"/>
          <p:cNvSpPr>
            <a:spLocks noGrp="1"/>
          </p:cNvSpPr>
          <p:nvPr>
            <p:ph type="sldNum" sz="quarter" idx="10"/>
          </p:nvPr>
        </p:nvSpPr>
        <p:spPr>
          <a:xfrm>
            <a:off x="3850444" y="9428584"/>
            <a:ext cx="2945659" cy="498055"/>
          </a:xfrm>
          <a:prstGeom prst="rect">
            <a:avLst/>
          </a:prstGeom>
        </p:spPr>
        <p:txBody>
          <a:bodyPr/>
          <a:lstStyle/>
          <a:p>
            <a:fld id="{D4E9E615-8BE2-4BC8-89B3-E5125E564F9E}" type="slidenum">
              <a:rPr lang="fr-FR" smtClean="0"/>
              <a:t>36</a:t>
            </a:fld>
            <a:endParaRPr lang="fr-FR"/>
          </a:p>
        </p:txBody>
      </p:sp>
    </p:spTree>
    <p:extLst>
      <p:ext uri="{BB962C8B-B14F-4D97-AF65-F5344CB8AC3E}">
        <p14:creationId xmlns:p14="http://schemas.microsoft.com/office/powerpoint/2010/main" val="33883264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 </a:t>
            </a:r>
            <a:r>
              <a:rPr lang="fr-FR" sz="1600" b="1" dirty="0" smtClean="0"/>
              <a:t>En PS: </a:t>
            </a:r>
            <a:r>
              <a:rPr lang="fr-FR" sz="1600" dirty="0" smtClean="0"/>
              <a:t>on s’intéressera uniquement à la quantité et à sa décomposition dans le but de favoriser la création mentale d’une unité et la totalisation d’unités.</a:t>
            </a:r>
          </a:p>
          <a:p>
            <a:r>
              <a:rPr lang="fr-FR" sz="1600" dirty="0" smtClean="0"/>
              <a:t> </a:t>
            </a:r>
            <a:r>
              <a:rPr lang="fr-FR" sz="1600" b="1" dirty="0" smtClean="0"/>
              <a:t>En MS</a:t>
            </a:r>
            <a:r>
              <a:rPr lang="fr-FR" sz="1600" dirty="0" smtClean="0"/>
              <a:t>:  le maître commence à compter à partir de petites collections: 4 c’est 3 + 1.</a:t>
            </a:r>
          </a:p>
          <a:p>
            <a:endParaRPr lang="fr-FR" sz="1600" dirty="0" smtClean="0"/>
          </a:p>
          <a:p>
            <a:r>
              <a:rPr lang="fr-FR" sz="1600" dirty="0" smtClean="0"/>
              <a:t>La difficulté est de faire les 3 en même temps. Certains enfants récitent</a:t>
            </a:r>
            <a:r>
              <a:rPr lang="fr-FR" sz="1600" baseline="0" dirty="0" smtClean="0"/>
              <a:t> mais le doigt ne suit pas l’énumération ou recompte chaque fois qu’on lui dit combien car il ne mémorise par le dernier mot;</a:t>
            </a:r>
          </a:p>
          <a:p>
            <a:endParaRPr lang="fr-FR" sz="1600" baseline="0" dirty="0" smtClean="0"/>
          </a:p>
          <a:p>
            <a:r>
              <a:rPr lang="fr-FR" sz="1600" baseline="0" dirty="0" smtClean="0"/>
              <a:t>Processus à suivre: introduire puis étendre en prenant appui sur ce qui  est déjà connu. </a:t>
            </a:r>
          </a:p>
          <a:p>
            <a:endParaRPr lang="fr-FR" sz="1600" baseline="0" dirty="0" smtClean="0"/>
          </a:p>
          <a:p>
            <a:r>
              <a:rPr lang="fr-FR" sz="1600" baseline="0" dirty="0" smtClean="0"/>
              <a:t>Taille des collections: plus on va loin dans la récitation de la comptine, plus la taille de la collection augmente. </a:t>
            </a:r>
          </a:p>
          <a:p>
            <a:r>
              <a:rPr lang="fr-FR" sz="1600" baseline="0" dirty="0" smtClean="0"/>
              <a:t>On peut utiliser des perles, des tours pour compter et comparer. Cela permet de travailler à la notion de plus grand que ou plus petit que, voire pareil que. </a:t>
            </a:r>
            <a:endParaRPr lang="fr-FR" sz="1600" dirty="0"/>
          </a:p>
        </p:txBody>
      </p:sp>
      <p:sp>
        <p:nvSpPr>
          <p:cNvPr id="4" name="Espace réservé du numéro de diapositive 3"/>
          <p:cNvSpPr>
            <a:spLocks noGrp="1"/>
          </p:cNvSpPr>
          <p:nvPr>
            <p:ph type="sldNum" sz="quarter" idx="10"/>
          </p:nvPr>
        </p:nvSpPr>
        <p:spPr>
          <a:xfrm>
            <a:off x="3850444" y="9428584"/>
            <a:ext cx="2945659" cy="498055"/>
          </a:xfrm>
          <a:prstGeom prst="rect">
            <a:avLst/>
          </a:prstGeom>
        </p:spPr>
        <p:txBody>
          <a:bodyPr/>
          <a:lstStyle/>
          <a:p>
            <a:fld id="{D4E9E615-8BE2-4BC8-89B3-E5125E564F9E}" type="slidenum">
              <a:rPr lang="fr-FR" smtClean="0"/>
              <a:t>37</a:t>
            </a:fld>
            <a:endParaRPr lang="fr-FR"/>
          </a:p>
        </p:txBody>
      </p:sp>
    </p:spTree>
    <p:extLst>
      <p:ext uri="{BB962C8B-B14F-4D97-AF65-F5344CB8AC3E}">
        <p14:creationId xmlns:p14="http://schemas.microsoft.com/office/powerpoint/2010/main" val="42782009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smtClean="0"/>
              <a:t>Les comptines peuvent servir </a:t>
            </a:r>
            <a:r>
              <a:rPr lang="fr-FR" sz="1800" b="1" dirty="0" smtClean="0"/>
              <a:t>à mémoriser</a:t>
            </a:r>
            <a:r>
              <a:rPr lang="fr-FR" sz="1800" b="1" baseline="0" dirty="0" smtClean="0"/>
              <a:t> </a:t>
            </a:r>
            <a:r>
              <a:rPr lang="fr-FR" sz="1800" baseline="0" dirty="0" smtClean="0"/>
              <a:t>la suite numérique mais elles peuvent aider à </a:t>
            </a:r>
            <a:r>
              <a:rPr lang="fr-FR" sz="1800" b="1" baseline="0" dirty="0" smtClean="0"/>
              <a:t>la construction du nombre en utilisant la décomposition et la recomposition du nombre</a:t>
            </a:r>
            <a:r>
              <a:rPr lang="fr-FR" sz="1800" baseline="0" dirty="0" smtClean="0"/>
              <a:t>: ajout ou retrait de nombres.</a:t>
            </a:r>
          </a:p>
          <a:p>
            <a:r>
              <a:rPr lang="fr-FR" sz="1800" baseline="0" dirty="0" smtClean="0"/>
              <a:t>C’est la mise en place de notions de </a:t>
            </a:r>
            <a:r>
              <a:rPr lang="fr-FR" sz="1800" b="1" baseline="0" dirty="0" smtClean="0"/>
              <a:t>stratégies de calcul. </a:t>
            </a:r>
          </a:p>
          <a:p>
            <a:endParaRPr lang="fr-FR" sz="1800" b="1" baseline="0" dirty="0" smtClean="0"/>
          </a:p>
          <a:p>
            <a:r>
              <a:rPr lang="fr-FR" sz="1800" b="1" baseline="0" dirty="0" smtClean="0"/>
              <a:t>+ exemples issus du </a:t>
            </a:r>
            <a:r>
              <a:rPr lang="fr-FR" sz="1800" b="1" baseline="0" dirty="0" err="1" smtClean="0"/>
              <a:t>M@gistère</a:t>
            </a:r>
            <a:endParaRPr lang="fr-FR" sz="1800" b="1" dirty="0"/>
          </a:p>
        </p:txBody>
      </p:sp>
      <p:sp>
        <p:nvSpPr>
          <p:cNvPr id="4" name="Espace réservé du numéro de diapositive 3"/>
          <p:cNvSpPr>
            <a:spLocks noGrp="1"/>
          </p:cNvSpPr>
          <p:nvPr>
            <p:ph type="sldNum" sz="quarter" idx="10"/>
          </p:nvPr>
        </p:nvSpPr>
        <p:spPr>
          <a:xfrm>
            <a:off x="3850444" y="9428584"/>
            <a:ext cx="2945659" cy="498055"/>
          </a:xfrm>
          <a:prstGeom prst="rect">
            <a:avLst/>
          </a:prstGeom>
        </p:spPr>
        <p:txBody>
          <a:bodyPr/>
          <a:lstStyle/>
          <a:p>
            <a:fld id="{D4E9E615-8BE2-4BC8-89B3-E5125E564F9E}" type="slidenum">
              <a:rPr lang="fr-FR" smtClean="0"/>
              <a:t>38</a:t>
            </a:fld>
            <a:endParaRPr lang="fr-FR"/>
          </a:p>
        </p:txBody>
      </p:sp>
    </p:spTree>
    <p:extLst>
      <p:ext uri="{BB962C8B-B14F-4D97-AF65-F5344CB8AC3E}">
        <p14:creationId xmlns:p14="http://schemas.microsoft.com/office/powerpoint/2010/main" val="21118506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Qu’est-ce qu’une situation problème en mathématiques en maternelle?</a:t>
            </a:r>
          </a:p>
          <a:p>
            <a:endParaRPr lang="fr-FR" dirty="0"/>
          </a:p>
        </p:txBody>
      </p:sp>
      <p:sp>
        <p:nvSpPr>
          <p:cNvPr id="4" name="Espace réservé du numéro de diapositive 3"/>
          <p:cNvSpPr>
            <a:spLocks noGrp="1"/>
          </p:cNvSpPr>
          <p:nvPr>
            <p:ph type="sldNum" sz="quarter" idx="10"/>
          </p:nvPr>
        </p:nvSpPr>
        <p:spPr>
          <a:xfrm>
            <a:off x="3850444" y="9428584"/>
            <a:ext cx="2945659" cy="498055"/>
          </a:xfrm>
          <a:prstGeom prst="rect">
            <a:avLst/>
          </a:prstGeom>
        </p:spPr>
        <p:txBody>
          <a:bodyPr/>
          <a:lstStyle/>
          <a:p>
            <a:fld id="{D4E9E615-8BE2-4BC8-89B3-E5125E564F9E}" type="slidenum">
              <a:rPr lang="fr-FR" smtClean="0"/>
              <a:t>39</a:t>
            </a:fld>
            <a:endParaRPr lang="fr-FR"/>
          </a:p>
        </p:txBody>
      </p:sp>
    </p:spTree>
    <p:extLst>
      <p:ext uri="{BB962C8B-B14F-4D97-AF65-F5344CB8AC3E}">
        <p14:creationId xmlns:p14="http://schemas.microsoft.com/office/powerpoint/2010/main" val="3310859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buFont typeface="Arial" panose="020B0604020202020204" pitchFamily="34" charset="0"/>
              <a:buChar char="•"/>
            </a:pPr>
            <a:r>
              <a:rPr lang="fr-FR" sz="1800" dirty="0" smtClean="0"/>
              <a:t>Le programme insiste sur </a:t>
            </a:r>
            <a:r>
              <a:rPr lang="fr-FR" sz="1800" b="1" dirty="0" smtClean="0"/>
              <a:t>le comptage dénombrement</a:t>
            </a:r>
            <a:r>
              <a:rPr lang="fr-FR" sz="1800" b="1" baseline="0" dirty="0" smtClean="0"/>
              <a:t>  et sur la non utilisation du comptage-numérotage</a:t>
            </a:r>
            <a:r>
              <a:rPr lang="fr-FR" sz="1800" baseline="0" dirty="0" smtClean="0"/>
              <a:t>.  </a:t>
            </a:r>
          </a:p>
          <a:p>
            <a:pPr marL="285750" indent="-285750">
              <a:buFont typeface="Arial" panose="020B0604020202020204" pitchFamily="34" charset="0"/>
              <a:buChar char="•"/>
            </a:pPr>
            <a:endParaRPr lang="fr-FR" sz="1800" baseline="0" dirty="0" smtClean="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baseline="0" dirty="0" smtClean="0"/>
              <a:t>Distinction faite un peu plus tard avec les différentes procédures possibles lors du comptage.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800" baseline="0" dirty="0" smtClean="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baseline="0" dirty="0" smtClean="0"/>
              <a:t>Nombre cardinal/ nombre ordinal</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800" baseline="0" dirty="0" smtClean="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baseline="0" dirty="0" smtClean="0"/>
              <a:t>Décomposition/recomposition</a:t>
            </a:r>
          </a:p>
          <a:p>
            <a:endParaRPr lang="fr-FR" dirty="0"/>
          </a:p>
        </p:txBody>
      </p:sp>
      <p:sp>
        <p:nvSpPr>
          <p:cNvPr id="4" name="Espace réservé du numéro de diapositive 3"/>
          <p:cNvSpPr>
            <a:spLocks noGrp="1"/>
          </p:cNvSpPr>
          <p:nvPr>
            <p:ph type="sldNum" sz="quarter" idx="10"/>
          </p:nvPr>
        </p:nvSpPr>
        <p:spPr>
          <a:xfrm>
            <a:off x="3850444" y="9428584"/>
            <a:ext cx="2945659" cy="498055"/>
          </a:xfrm>
          <a:prstGeom prst="rect">
            <a:avLst/>
          </a:prstGeom>
        </p:spPr>
        <p:txBody>
          <a:bodyPr/>
          <a:lstStyle/>
          <a:p>
            <a:fld id="{D4E9E615-8BE2-4BC8-89B3-E5125E564F9E}" type="slidenum">
              <a:rPr lang="fr-FR" smtClean="0"/>
              <a:t>4</a:t>
            </a:fld>
            <a:endParaRPr lang="fr-FR"/>
          </a:p>
        </p:txBody>
      </p:sp>
    </p:spTree>
    <p:extLst>
      <p:ext uri="{BB962C8B-B14F-4D97-AF65-F5344CB8AC3E}">
        <p14:creationId xmlns:p14="http://schemas.microsoft.com/office/powerpoint/2010/main" val="27728287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Quelles situations problèmes proposées?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Nous allons principalement vous proposer des situations problèmes portant sur les quantités puisque notre thème est la construction du nombre : comment faire acquérir cette notion à travers les situations problèmes?</a:t>
            </a:r>
          </a:p>
          <a:p>
            <a:endParaRPr lang="fr-FR" dirty="0"/>
          </a:p>
        </p:txBody>
      </p:sp>
      <p:sp>
        <p:nvSpPr>
          <p:cNvPr id="4" name="Espace réservé du numéro de diapositive 3"/>
          <p:cNvSpPr>
            <a:spLocks noGrp="1"/>
          </p:cNvSpPr>
          <p:nvPr>
            <p:ph type="sldNum" sz="quarter" idx="10"/>
          </p:nvPr>
        </p:nvSpPr>
        <p:spPr>
          <a:xfrm>
            <a:off x="3850444" y="9428584"/>
            <a:ext cx="2945659" cy="498055"/>
          </a:xfrm>
          <a:prstGeom prst="rect">
            <a:avLst/>
          </a:prstGeom>
        </p:spPr>
        <p:txBody>
          <a:bodyPr/>
          <a:lstStyle/>
          <a:p>
            <a:fld id="{D4E9E615-8BE2-4BC8-89B3-E5125E564F9E}" type="slidenum">
              <a:rPr lang="fr-FR" smtClean="0"/>
              <a:t>40</a:t>
            </a:fld>
            <a:endParaRPr lang="fr-FR"/>
          </a:p>
        </p:txBody>
      </p:sp>
    </p:spTree>
    <p:extLst>
      <p:ext uri="{BB962C8B-B14F-4D97-AF65-F5344CB8AC3E}">
        <p14:creationId xmlns:p14="http://schemas.microsoft.com/office/powerpoint/2010/main" val="24678095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Exemples non exhaustifs issus des fichiers ACCES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De la PS à la GS</a:t>
            </a:r>
          </a:p>
          <a:p>
            <a:endParaRPr lang="fr-FR" dirty="0"/>
          </a:p>
        </p:txBody>
      </p:sp>
      <p:sp>
        <p:nvSpPr>
          <p:cNvPr id="4" name="Espace réservé du numéro de diapositive 3"/>
          <p:cNvSpPr>
            <a:spLocks noGrp="1"/>
          </p:cNvSpPr>
          <p:nvPr>
            <p:ph type="sldNum" sz="quarter" idx="10"/>
          </p:nvPr>
        </p:nvSpPr>
        <p:spPr>
          <a:xfrm>
            <a:off x="3850444" y="9428584"/>
            <a:ext cx="2945659" cy="498055"/>
          </a:xfrm>
          <a:prstGeom prst="rect">
            <a:avLst/>
          </a:prstGeom>
        </p:spPr>
        <p:txBody>
          <a:bodyPr/>
          <a:lstStyle/>
          <a:p>
            <a:fld id="{D4E9E615-8BE2-4BC8-89B3-E5125E564F9E}" type="slidenum">
              <a:rPr lang="fr-FR" smtClean="0"/>
              <a:t>41</a:t>
            </a:fld>
            <a:endParaRPr lang="fr-FR"/>
          </a:p>
        </p:txBody>
      </p:sp>
    </p:spTree>
    <p:extLst>
      <p:ext uri="{BB962C8B-B14F-4D97-AF65-F5344CB8AC3E}">
        <p14:creationId xmlns:p14="http://schemas.microsoft.com/office/powerpoint/2010/main" val="10189097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743075" y="211138"/>
            <a:ext cx="3263900" cy="2447925"/>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a:xfrm>
            <a:off x="3850444" y="9428584"/>
            <a:ext cx="2945659" cy="498055"/>
          </a:xfrm>
          <a:prstGeom prst="rect">
            <a:avLst/>
          </a:prstGeom>
        </p:spPr>
        <p:txBody>
          <a:bodyPr/>
          <a:lstStyle/>
          <a:p>
            <a:fld id="{D4E9E615-8BE2-4BC8-89B3-E5125E564F9E}" type="slidenum">
              <a:rPr lang="fr-FR" smtClean="0"/>
              <a:t>42</a:t>
            </a:fld>
            <a:endParaRPr lang="fr-FR"/>
          </a:p>
        </p:txBody>
      </p:sp>
    </p:spTree>
    <p:extLst>
      <p:ext uri="{BB962C8B-B14F-4D97-AF65-F5344CB8AC3E}">
        <p14:creationId xmlns:p14="http://schemas.microsoft.com/office/powerpoint/2010/main" val="12446391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a:xfrm>
            <a:off x="3850444" y="9428584"/>
            <a:ext cx="2945659" cy="498055"/>
          </a:xfrm>
          <a:prstGeom prst="rect">
            <a:avLst/>
          </a:prstGeom>
        </p:spPr>
        <p:txBody>
          <a:bodyPr/>
          <a:lstStyle/>
          <a:p>
            <a:fld id="{D4E9E615-8BE2-4BC8-89B3-E5125E564F9E}" type="slidenum">
              <a:rPr lang="fr-FR" smtClean="0"/>
              <a:t>43</a:t>
            </a:fld>
            <a:endParaRPr lang="fr-FR"/>
          </a:p>
        </p:txBody>
      </p:sp>
    </p:spTree>
    <p:extLst>
      <p:ext uri="{BB962C8B-B14F-4D97-AF65-F5344CB8AC3E}">
        <p14:creationId xmlns:p14="http://schemas.microsoft.com/office/powerpoint/2010/main" val="31900764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743075" y="211138"/>
            <a:ext cx="3263900" cy="2447925"/>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a:xfrm>
            <a:off x="3850444" y="9428584"/>
            <a:ext cx="2945659" cy="498055"/>
          </a:xfrm>
          <a:prstGeom prst="rect">
            <a:avLst/>
          </a:prstGeom>
        </p:spPr>
        <p:txBody>
          <a:bodyPr/>
          <a:lstStyle/>
          <a:p>
            <a:fld id="{D4E9E615-8BE2-4BC8-89B3-E5125E564F9E}" type="slidenum">
              <a:rPr lang="fr-FR" smtClean="0"/>
              <a:t>44</a:t>
            </a:fld>
            <a:endParaRPr lang="fr-FR"/>
          </a:p>
        </p:txBody>
      </p:sp>
    </p:spTree>
    <p:extLst>
      <p:ext uri="{BB962C8B-B14F-4D97-AF65-F5344CB8AC3E}">
        <p14:creationId xmlns:p14="http://schemas.microsoft.com/office/powerpoint/2010/main" val="39529819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9E615-8BE2-4BC8-89B3-E5125E564F9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1622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a:xfrm>
            <a:off x="3850444" y="9428584"/>
            <a:ext cx="2945659" cy="498055"/>
          </a:xfrm>
          <a:prstGeom prst="rect">
            <a:avLst/>
          </a:prstGeom>
        </p:spPr>
        <p:txBody>
          <a:bodyPr/>
          <a:lstStyle/>
          <a:p>
            <a:fld id="{D4E9E615-8BE2-4BC8-89B3-E5125E564F9E}" type="slidenum">
              <a:rPr lang="fr-FR" smtClean="0"/>
              <a:t>5</a:t>
            </a:fld>
            <a:endParaRPr lang="fr-FR"/>
          </a:p>
        </p:txBody>
      </p:sp>
    </p:spTree>
    <p:extLst>
      <p:ext uri="{BB962C8B-B14F-4D97-AF65-F5344CB8AC3E}">
        <p14:creationId xmlns:p14="http://schemas.microsoft.com/office/powerpoint/2010/main" val="3544721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a:xfrm>
            <a:off x="3850444" y="9428584"/>
            <a:ext cx="2945659" cy="498055"/>
          </a:xfrm>
          <a:prstGeom prst="rect">
            <a:avLst/>
          </a:prstGeom>
        </p:spPr>
        <p:txBody>
          <a:bodyPr/>
          <a:lstStyle/>
          <a:p>
            <a:fld id="{D4E9E615-8BE2-4BC8-89B3-E5125E564F9E}" type="slidenum">
              <a:rPr lang="fr-FR" smtClean="0"/>
              <a:t>6</a:t>
            </a:fld>
            <a:endParaRPr lang="fr-FR"/>
          </a:p>
        </p:txBody>
      </p:sp>
    </p:spTree>
    <p:extLst>
      <p:ext uri="{BB962C8B-B14F-4D97-AF65-F5344CB8AC3E}">
        <p14:creationId xmlns:p14="http://schemas.microsoft.com/office/powerpoint/2010/main" val="2398456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743075" y="211138"/>
            <a:ext cx="3263900" cy="2447925"/>
          </a:xfrm>
        </p:spPr>
      </p:sp>
      <p:sp>
        <p:nvSpPr>
          <p:cNvPr id="3" name="Espace réservé des notes 2"/>
          <p:cNvSpPr>
            <a:spLocks noGrp="1"/>
          </p:cNvSpPr>
          <p:nvPr>
            <p:ph type="body" idx="1"/>
          </p:nvPr>
        </p:nvSpPr>
        <p:spPr/>
        <p:txBody>
          <a:bodyPr/>
          <a:lstStyle/>
          <a:p>
            <a:r>
              <a:rPr lang="fr-FR" sz="1600" b="1" dirty="0" smtClean="0"/>
              <a:t>Ces</a:t>
            </a:r>
            <a:r>
              <a:rPr lang="fr-FR" sz="1600" b="1" baseline="0" dirty="0" smtClean="0"/>
              <a:t> compétences vont être le fil conducteur de l’animation</a:t>
            </a:r>
            <a:endParaRPr lang="fr-FR" sz="1600" b="1" dirty="0" smtClean="0"/>
          </a:p>
          <a:p>
            <a:r>
              <a:rPr lang="fr-FR" sz="1600" dirty="0" smtClean="0"/>
              <a:t>1- =</a:t>
            </a:r>
            <a:r>
              <a:rPr lang="fr-FR" sz="1600" baseline="0" dirty="0" smtClean="0"/>
              <a:t> insister sur le cardinal du nombre: rappel de ce que c’est</a:t>
            </a:r>
          </a:p>
          <a:p>
            <a:r>
              <a:rPr lang="fr-FR" sz="1600" baseline="0" dirty="0" smtClean="0"/>
              <a:t>2- = procédures </a:t>
            </a:r>
          </a:p>
          <a:p>
            <a:r>
              <a:rPr lang="fr-FR" sz="1600" baseline="0" dirty="0" smtClean="0"/>
              <a:t>3- = représentations analogiques: doigts, dés, constellations, écriture chiffrée…</a:t>
            </a:r>
          </a:p>
          <a:p>
            <a:r>
              <a:rPr lang="fr-FR" sz="1600" baseline="0" dirty="0" smtClean="0"/>
              <a:t>4- = situations d’activités</a:t>
            </a:r>
          </a:p>
          <a:p>
            <a:endParaRPr lang="fr-FR" sz="1600" baseline="0" dirty="0" smtClean="0"/>
          </a:p>
          <a:p>
            <a:r>
              <a:rPr lang="fr-FR" sz="1600" baseline="0" dirty="0" smtClean="0"/>
              <a:t>Ce sera le déroulé de l’animation:</a:t>
            </a:r>
          </a:p>
          <a:p>
            <a:pPr marL="171450" indent="-171450">
              <a:buFont typeface="Arial" panose="020B0604020202020204" pitchFamily="34" charset="0"/>
              <a:buChar char="•"/>
            </a:pPr>
            <a:r>
              <a:rPr lang="fr-FR" sz="1600" b="1" baseline="0" dirty="0" smtClean="0"/>
              <a:t>Explication des différentes procédures</a:t>
            </a:r>
          </a:p>
          <a:p>
            <a:pPr marL="171450" indent="-171450">
              <a:buFont typeface="Arial" panose="020B0604020202020204" pitchFamily="34" charset="0"/>
              <a:buChar char="•"/>
            </a:pPr>
            <a:r>
              <a:rPr lang="fr-FR" sz="1600" b="1" baseline="0" dirty="0" smtClean="0"/>
              <a:t>Conditions de réussite</a:t>
            </a:r>
            <a:r>
              <a:rPr lang="fr-FR" sz="1600" baseline="0" dirty="0" smtClean="0"/>
              <a:t>: élaboration de progressions, situations de classes, outils (comptines, albums,…)</a:t>
            </a:r>
          </a:p>
          <a:p>
            <a:pPr marL="171450" indent="-171450">
              <a:buFont typeface="Arial" panose="020B0604020202020204" pitchFamily="34" charset="0"/>
              <a:buChar char="•"/>
            </a:pPr>
            <a:endParaRPr lang="fr-FR" sz="1600" baseline="0" dirty="0" smtClean="0"/>
          </a:p>
          <a:p>
            <a:pPr marL="0" indent="0">
              <a:buFont typeface="Arial" panose="020B0604020202020204" pitchFamily="34" charset="0"/>
              <a:buNone/>
            </a:pPr>
            <a:r>
              <a:rPr lang="fr-FR" sz="1600" baseline="0" dirty="0" smtClean="0"/>
              <a:t>De la PS à la GS, </a:t>
            </a:r>
            <a:r>
              <a:rPr lang="fr-FR" sz="1600" b="1" baseline="0" dirty="0" smtClean="0"/>
              <a:t>amener les élèves progressivement de l’estimation des quantités vers le dénombrement</a:t>
            </a:r>
            <a:r>
              <a:rPr lang="fr-FR" sz="1600" baseline="0" dirty="0" smtClean="0"/>
              <a:t>.</a:t>
            </a:r>
          </a:p>
          <a:p>
            <a:pPr marL="0" indent="0">
              <a:buFont typeface="Arial" panose="020B0604020202020204" pitchFamily="34" charset="0"/>
              <a:buNone/>
            </a:pPr>
            <a:r>
              <a:rPr lang="fr-FR" sz="1600" b="1" baseline="0" dirty="0" smtClean="0"/>
              <a:t>Donner du sens au nombre.</a:t>
            </a:r>
          </a:p>
          <a:p>
            <a:pPr marL="0" indent="0">
              <a:buFont typeface="Arial" panose="020B0604020202020204" pitchFamily="34" charset="0"/>
              <a:buNone/>
            </a:pPr>
            <a:endParaRPr lang="fr-FR" sz="1600" baseline="0" dirty="0" smtClean="0"/>
          </a:p>
          <a:p>
            <a:endParaRPr lang="fr-FR" sz="1600" baseline="0" dirty="0" smtClean="0"/>
          </a:p>
          <a:p>
            <a:endParaRPr lang="fr-FR" sz="1600" baseline="0" dirty="0" smtClean="0"/>
          </a:p>
          <a:p>
            <a:endParaRPr lang="fr-FR" sz="1600" dirty="0"/>
          </a:p>
        </p:txBody>
      </p:sp>
      <p:sp>
        <p:nvSpPr>
          <p:cNvPr id="4" name="Espace réservé du numéro de diapositive 3"/>
          <p:cNvSpPr>
            <a:spLocks noGrp="1"/>
          </p:cNvSpPr>
          <p:nvPr>
            <p:ph type="sldNum" sz="quarter" idx="10"/>
          </p:nvPr>
        </p:nvSpPr>
        <p:spPr>
          <a:xfrm>
            <a:off x="3850444" y="9428584"/>
            <a:ext cx="2945659" cy="498055"/>
          </a:xfrm>
          <a:prstGeom prst="rect">
            <a:avLst/>
          </a:prstGeom>
        </p:spPr>
        <p:txBody>
          <a:bodyPr/>
          <a:lstStyle/>
          <a:p>
            <a:fld id="{D4E9E615-8BE2-4BC8-89B3-E5125E564F9E}" type="slidenum">
              <a:rPr lang="fr-FR" smtClean="0"/>
              <a:t>7</a:t>
            </a:fld>
            <a:endParaRPr lang="fr-FR"/>
          </a:p>
        </p:txBody>
      </p:sp>
    </p:spTree>
    <p:extLst>
      <p:ext uri="{BB962C8B-B14F-4D97-AF65-F5344CB8AC3E}">
        <p14:creationId xmlns:p14="http://schemas.microsoft.com/office/powerpoint/2010/main" val="4192745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smtClean="0"/>
              <a:t>Estimation</a:t>
            </a:r>
            <a:r>
              <a:rPr lang="fr-FR" sz="1800" dirty="0" smtClean="0"/>
              <a:t>: elle permet de comparer des collections selon leur taille, lorsqu’une collection comprend beaucoup plus d’éléments que l’autre. </a:t>
            </a:r>
          </a:p>
          <a:p>
            <a:r>
              <a:rPr lang="fr-FR" sz="1800" dirty="0" smtClean="0"/>
              <a:t>Une telle procédure </a:t>
            </a:r>
            <a:r>
              <a:rPr lang="fr-FR" sz="1800" dirty="0" smtClean="0">
                <a:solidFill>
                  <a:srgbClr val="FF0000"/>
                </a:solidFill>
              </a:rPr>
              <a:t>ne permet pas de déterminer la taille précise d’une</a:t>
            </a:r>
            <a:r>
              <a:rPr lang="fr-FR" sz="1800" baseline="0" dirty="0" smtClean="0">
                <a:solidFill>
                  <a:srgbClr val="FF0000"/>
                </a:solidFill>
              </a:rPr>
              <a:t> collection.</a:t>
            </a:r>
          </a:p>
          <a:p>
            <a:endParaRPr lang="fr-FR" sz="1800" baseline="0" dirty="0" smtClean="0"/>
          </a:p>
          <a:p>
            <a:r>
              <a:rPr lang="fr-FR" sz="1800" b="1" baseline="0" dirty="0" smtClean="0"/>
              <a:t>Correspondance terme  à terme</a:t>
            </a:r>
            <a:r>
              <a:rPr lang="fr-FR" sz="1800" baseline="0" dirty="0" smtClean="0"/>
              <a:t>: </a:t>
            </a:r>
            <a:r>
              <a:rPr lang="fr-FR" sz="1800" baseline="0" dirty="0" smtClean="0">
                <a:solidFill>
                  <a:srgbClr val="FF0000"/>
                </a:solidFill>
              </a:rPr>
              <a:t>elle permet de comparer deux collections du point de vue de leur taille sans avoir à la déterminer</a:t>
            </a:r>
            <a:r>
              <a:rPr lang="fr-FR" sz="1800" baseline="0" dirty="0" smtClean="0"/>
              <a:t>. </a:t>
            </a:r>
          </a:p>
          <a:p>
            <a:r>
              <a:rPr lang="fr-FR" sz="1800" baseline="0" dirty="0" smtClean="0"/>
              <a:t>Grâce à elle, il est possible de vérifier si deux collections ont autant d’éléments. Elle peut donc être utilisée comme </a:t>
            </a:r>
            <a:r>
              <a:rPr lang="fr-FR" sz="1800" baseline="0" dirty="0" smtClean="0">
                <a:solidFill>
                  <a:srgbClr val="FF0000"/>
                </a:solidFill>
              </a:rPr>
              <a:t>validation.</a:t>
            </a:r>
          </a:p>
          <a:p>
            <a:endParaRPr lang="fr-FR" dirty="0"/>
          </a:p>
        </p:txBody>
      </p:sp>
      <p:sp>
        <p:nvSpPr>
          <p:cNvPr id="4" name="Espace réservé du numéro de diapositive 3"/>
          <p:cNvSpPr>
            <a:spLocks noGrp="1"/>
          </p:cNvSpPr>
          <p:nvPr>
            <p:ph type="sldNum" sz="quarter" idx="10"/>
          </p:nvPr>
        </p:nvSpPr>
        <p:spPr>
          <a:xfrm>
            <a:off x="3850444" y="9428584"/>
            <a:ext cx="2945659" cy="498055"/>
          </a:xfrm>
          <a:prstGeom prst="rect">
            <a:avLst/>
          </a:prstGeom>
        </p:spPr>
        <p:txBody>
          <a:bodyPr/>
          <a:lstStyle/>
          <a:p>
            <a:fld id="{D4E9E615-8BE2-4BC8-89B3-E5125E564F9E}" type="slidenum">
              <a:rPr lang="fr-FR" smtClean="0"/>
              <a:t>8</a:t>
            </a:fld>
            <a:endParaRPr lang="fr-FR"/>
          </a:p>
        </p:txBody>
      </p:sp>
    </p:spTree>
    <p:extLst>
      <p:ext uri="{BB962C8B-B14F-4D97-AF65-F5344CB8AC3E}">
        <p14:creationId xmlns:p14="http://schemas.microsoft.com/office/powerpoint/2010/main" val="172822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600" b="1" dirty="0" smtClean="0"/>
              <a:t>Procédure de comptage</a:t>
            </a:r>
            <a:r>
              <a:rPr lang="fr-FR" sz="1600" dirty="0" smtClean="0"/>
              <a:t>: met en correspondance terme à terme les éléments d’une collection et les mots de la comptine numérique. Elle permet de quantifier une collection, lui </a:t>
            </a:r>
            <a:r>
              <a:rPr lang="fr-FR" sz="1600" dirty="0" smtClean="0">
                <a:solidFill>
                  <a:srgbClr val="FF0000"/>
                </a:solidFill>
              </a:rPr>
              <a:t>associer le nombre de ses éléments</a:t>
            </a:r>
            <a:r>
              <a:rPr lang="fr-FR" sz="1600" dirty="0" smtClean="0"/>
              <a:t> et donc de la </a:t>
            </a:r>
            <a:r>
              <a:rPr lang="fr-FR" sz="1600" dirty="0" smtClean="0">
                <a:solidFill>
                  <a:srgbClr val="FF0000"/>
                </a:solidFill>
              </a:rPr>
              <a:t>dénombrer. </a:t>
            </a:r>
          </a:p>
          <a:p>
            <a:endParaRPr lang="fr-FR" sz="1600" dirty="0" smtClean="0"/>
          </a:p>
          <a:p>
            <a:r>
              <a:rPr lang="fr-FR" sz="1600" b="1" dirty="0" smtClean="0"/>
              <a:t>L’usage des collections témoins </a:t>
            </a:r>
            <a:r>
              <a:rPr lang="fr-FR" sz="1600" dirty="0" smtClean="0"/>
              <a:t>(doigts,</a:t>
            </a:r>
            <a:r>
              <a:rPr lang="fr-FR" sz="1600" baseline="0" dirty="0" smtClean="0"/>
              <a:t> constellations,…)</a:t>
            </a:r>
            <a:r>
              <a:rPr lang="fr-FR" sz="1600" dirty="0" smtClean="0"/>
              <a:t>: sert à </a:t>
            </a:r>
            <a:r>
              <a:rPr lang="fr-FR" sz="1600" dirty="0" smtClean="0">
                <a:solidFill>
                  <a:srgbClr val="FF0000"/>
                </a:solidFill>
              </a:rPr>
              <a:t>évoquer</a:t>
            </a:r>
            <a:r>
              <a:rPr lang="fr-FR" sz="1600" dirty="0" smtClean="0"/>
              <a:t> le nombre d’éléments d’une collection que l’on ne sait </a:t>
            </a:r>
            <a:r>
              <a:rPr lang="fr-FR" sz="1600" dirty="0" smtClean="0">
                <a:solidFill>
                  <a:srgbClr val="FF0000"/>
                </a:solidFill>
              </a:rPr>
              <a:t>pas encore nommé</a:t>
            </a:r>
            <a:r>
              <a:rPr lang="fr-FR" sz="1600" dirty="0" smtClean="0"/>
              <a:t>.</a:t>
            </a:r>
          </a:p>
          <a:p>
            <a:endParaRPr lang="fr-FR" sz="1600" dirty="0" smtClean="0"/>
          </a:p>
          <a:p>
            <a:r>
              <a:rPr lang="fr-FR" sz="1600" b="1" dirty="0" smtClean="0"/>
              <a:t>La décomposition et la recomposition</a:t>
            </a:r>
            <a:r>
              <a:rPr lang="fr-FR" sz="1600" dirty="0" smtClean="0"/>
              <a:t>:</a:t>
            </a:r>
            <a:r>
              <a:rPr lang="fr-FR" sz="1600" baseline="0" dirty="0" smtClean="0"/>
              <a:t> utilisée pour </a:t>
            </a:r>
            <a:r>
              <a:rPr lang="fr-FR" sz="1600" baseline="0" dirty="0" smtClean="0">
                <a:solidFill>
                  <a:srgbClr val="FF0000"/>
                </a:solidFill>
              </a:rPr>
              <a:t>réunir</a:t>
            </a:r>
            <a:r>
              <a:rPr lang="fr-FR" sz="1600" baseline="0" dirty="0" smtClean="0"/>
              <a:t> deux sous-collections d’objets ex: 4 c’est 3 et 1</a:t>
            </a:r>
          </a:p>
          <a:p>
            <a:endParaRPr lang="fr-FR" sz="1600" b="1" baseline="0" dirty="0" smtClean="0"/>
          </a:p>
          <a:p>
            <a:r>
              <a:rPr lang="fr-FR" sz="1600" b="1" baseline="0" dirty="0" smtClean="0"/>
              <a:t>Le </a:t>
            </a:r>
            <a:r>
              <a:rPr lang="fr-FR" sz="1600" b="1" baseline="0" dirty="0" err="1" smtClean="0"/>
              <a:t>subitizing</a:t>
            </a:r>
            <a:r>
              <a:rPr lang="fr-FR" sz="1600" baseline="0" dirty="0" smtClean="0"/>
              <a:t>: énumérer de façon</a:t>
            </a:r>
            <a:r>
              <a:rPr lang="fr-FR" sz="1600" baseline="0" dirty="0" smtClean="0">
                <a:solidFill>
                  <a:srgbClr val="FF0000"/>
                </a:solidFill>
              </a:rPr>
              <a:t> immédiate </a:t>
            </a:r>
            <a:r>
              <a:rPr lang="fr-FR" sz="1600" baseline="0" dirty="0" smtClean="0"/>
              <a:t>une collection de </a:t>
            </a:r>
            <a:r>
              <a:rPr lang="fr-FR" sz="1600" baseline="0" dirty="0" smtClean="0">
                <a:solidFill>
                  <a:srgbClr val="FF0000"/>
                </a:solidFill>
              </a:rPr>
              <a:t>1 à 3 objets</a:t>
            </a:r>
            <a:r>
              <a:rPr lang="fr-FR" sz="1600" baseline="0" dirty="0" smtClean="0"/>
              <a:t>. </a:t>
            </a:r>
          </a:p>
          <a:p>
            <a:endParaRPr lang="fr-FR" baseline="0" dirty="0" smtClean="0"/>
          </a:p>
          <a:p>
            <a:endParaRPr lang="fr-FR" dirty="0"/>
          </a:p>
        </p:txBody>
      </p:sp>
      <p:sp>
        <p:nvSpPr>
          <p:cNvPr id="4" name="Espace réservé du numéro de diapositive 3"/>
          <p:cNvSpPr>
            <a:spLocks noGrp="1"/>
          </p:cNvSpPr>
          <p:nvPr>
            <p:ph type="sldNum" sz="quarter" idx="10"/>
          </p:nvPr>
        </p:nvSpPr>
        <p:spPr>
          <a:xfrm>
            <a:off x="3850444" y="9428584"/>
            <a:ext cx="2945659" cy="498055"/>
          </a:xfrm>
          <a:prstGeom prst="rect">
            <a:avLst/>
          </a:prstGeom>
        </p:spPr>
        <p:txBody>
          <a:bodyPr/>
          <a:lstStyle/>
          <a:p>
            <a:fld id="{D4E9E615-8BE2-4BC8-89B3-E5125E564F9E}" type="slidenum">
              <a:rPr lang="fr-FR" smtClean="0"/>
              <a:t>9</a:t>
            </a:fld>
            <a:endParaRPr lang="fr-FR"/>
          </a:p>
        </p:txBody>
      </p:sp>
    </p:spTree>
    <p:extLst>
      <p:ext uri="{BB962C8B-B14F-4D97-AF65-F5344CB8AC3E}">
        <p14:creationId xmlns:p14="http://schemas.microsoft.com/office/powerpoint/2010/main" val="4056727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1435FDFD-7BCF-4C39-90CB-9873938B80FD}" type="datetimeFigureOut">
              <a:rPr lang="fr-FR" smtClean="0"/>
              <a:pPr/>
              <a:t>09/02/2017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8A8E97-57E9-45A7-A488-F69B8DFC80D7}" type="slidenum">
              <a:rPr lang="fr-FR" smtClean="0"/>
              <a:pPr/>
              <a:t>‹N°›</a:t>
            </a:fld>
            <a:endParaRPr lang="fr-FR"/>
          </a:p>
        </p:txBody>
      </p:sp>
    </p:spTree>
    <p:extLst>
      <p:ext uri="{BB962C8B-B14F-4D97-AF65-F5344CB8AC3E}">
        <p14:creationId xmlns:p14="http://schemas.microsoft.com/office/powerpoint/2010/main" val="4052999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1435FDFD-7BCF-4C39-90CB-9873938B80FD}" type="datetimeFigureOut">
              <a:rPr lang="fr-FR" smtClean="0"/>
              <a:pPr/>
              <a:t>09/02/2017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8A8E97-57E9-45A7-A488-F69B8DFC80D7}" type="slidenum">
              <a:rPr lang="fr-FR" smtClean="0"/>
              <a:pPr/>
              <a:t>‹N°›</a:t>
            </a:fld>
            <a:endParaRPr lang="fr-FR"/>
          </a:p>
        </p:txBody>
      </p:sp>
    </p:spTree>
    <p:extLst>
      <p:ext uri="{BB962C8B-B14F-4D97-AF65-F5344CB8AC3E}">
        <p14:creationId xmlns:p14="http://schemas.microsoft.com/office/powerpoint/2010/main" val="148587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1435FDFD-7BCF-4C39-90CB-9873938B80FD}" type="datetimeFigureOut">
              <a:rPr lang="fr-FR" smtClean="0"/>
              <a:pPr/>
              <a:t>09/02/2017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8A8E97-57E9-45A7-A488-F69B8DFC80D7}" type="slidenum">
              <a:rPr lang="fr-FR" smtClean="0"/>
              <a:pPr/>
              <a:t>‹N°›</a:t>
            </a:fld>
            <a:endParaRPr lang="fr-F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29146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1435FDFD-7BCF-4C39-90CB-9873938B80FD}" type="datetimeFigureOut">
              <a:rPr lang="fr-FR" smtClean="0"/>
              <a:pPr/>
              <a:t>09/02/2017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8A8E97-57E9-45A7-A488-F69B8DFC80D7}" type="slidenum">
              <a:rPr lang="fr-FR" smtClean="0"/>
              <a:pPr/>
              <a:t>‹N°›</a:t>
            </a:fld>
            <a:endParaRPr lang="fr-FR"/>
          </a:p>
        </p:txBody>
      </p:sp>
    </p:spTree>
    <p:extLst>
      <p:ext uri="{BB962C8B-B14F-4D97-AF65-F5344CB8AC3E}">
        <p14:creationId xmlns:p14="http://schemas.microsoft.com/office/powerpoint/2010/main" val="3865349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1435FDFD-7BCF-4C39-90CB-9873938B80FD}" type="datetimeFigureOut">
              <a:rPr lang="fr-FR" smtClean="0"/>
              <a:pPr/>
              <a:t>09/02/2017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8A8E97-57E9-45A7-A488-F69B8DFC80D7}" type="slidenum">
              <a:rPr lang="fr-FR" smtClean="0"/>
              <a:pPr/>
              <a:t>‹N°›</a:t>
            </a:fld>
            <a:endParaRPr lang="fr-F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58805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1435FDFD-7BCF-4C39-90CB-9873938B80FD}" type="datetimeFigureOut">
              <a:rPr lang="fr-FR" smtClean="0"/>
              <a:pPr/>
              <a:t>09/02/2017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8A8E97-57E9-45A7-A488-F69B8DFC80D7}" type="slidenum">
              <a:rPr lang="fr-FR" smtClean="0"/>
              <a:pPr/>
              <a:t>‹N°›</a:t>
            </a:fld>
            <a:endParaRPr lang="fr-FR"/>
          </a:p>
        </p:txBody>
      </p:sp>
    </p:spTree>
    <p:extLst>
      <p:ext uri="{BB962C8B-B14F-4D97-AF65-F5344CB8AC3E}">
        <p14:creationId xmlns:p14="http://schemas.microsoft.com/office/powerpoint/2010/main" val="940871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435FDFD-7BCF-4C39-90CB-9873938B80FD}" type="datetimeFigureOut">
              <a:rPr lang="fr-FR" smtClean="0"/>
              <a:pPr/>
              <a:t>09/02/2017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8A8E97-57E9-45A7-A488-F69B8DFC80D7}" type="slidenum">
              <a:rPr lang="fr-FR" smtClean="0"/>
              <a:pPr/>
              <a:t>‹N°›</a:t>
            </a:fld>
            <a:endParaRPr lang="fr-FR"/>
          </a:p>
        </p:txBody>
      </p:sp>
    </p:spTree>
    <p:extLst>
      <p:ext uri="{BB962C8B-B14F-4D97-AF65-F5344CB8AC3E}">
        <p14:creationId xmlns:p14="http://schemas.microsoft.com/office/powerpoint/2010/main" val="1553352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435FDFD-7BCF-4C39-90CB-9873938B80FD}" type="datetimeFigureOut">
              <a:rPr lang="fr-FR" smtClean="0"/>
              <a:pPr/>
              <a:t>09/02/2017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8A8E97-57E9-45A7-A488-F69B8DFC80D7}" type="slidenum">
              <a:rPr lang="fr-FR" smtClean="0"/>
              <a:pPr/>
              <a:t>‹N°›</a:t>
            </a:fld>
            <a:endParaRPr lang="fr-FR"/>
          </a:p>
        </p:txBody>
      </p:sp>
    </p:spTree>
    <p:extLst>
      <p:ext uri="{BB962C8B-B14F-4D97-AF65-F5344CB8AC3E}">
        <p14:creationId xmlns:p14="http://schemas.microsoft.com/office/powerpoint/2010/main" val="2500734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435FDFD-7BCF-4C39-90CB-9873938B80FD}" type="datetimeFigureOut">
              <a:rPr lang="fr-FR" smtClean="0"/>
              <a:pPr/>
              <a:t>09/02/2017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8A8E97-57E9-45A7-A488-F69B8DFC80D7}" type="slidenum">
              <a:rPr lang="fr-FR" smtClean="0"/>
              <a:pPr/>
              <a:t>‹N°›</a:t>
            </a:fld>
            <a:endParaRPr lang="fr-FR"/>
          </a:p>
        </p:txBody>
      </p:sp>
    </p:spTree>
    <p:extLst>
      <p:ext uri="{BB962C8B-B14F-4D97-AF65-F5344CB8AC3E}">
        <p14:creationId xmlns:p14="http://schemas.microsoft.com/office/powerpoint/2010/main" val="519863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1435FDFD-7BCF-4C39-90CB-9873938B80FD}" type="datetimeFigureOut">
              <a:rPr lang="fr-FR" smtClean="0"/>
              <a:pPr/>
              <a:t>09/02/2017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8A8E97-57E9-45A7-A488-F69B8DFC80D7}" type="slidenum">
              <a:rPr lang="fr-FR" smtClean="0"/>
              <a:pPr/>
              <a:t>‹N°›</a:t>
            </a:fld>
            <a:endParaRPr lang="fr-FR"/>
          </a:p>
        </p:txBody>
      </p:sp>
    </p:spTree>
    <p:extLst>
      <p:ext uri="{BB962C8B-B14F-4D97-AF65-F5344CB8AC3E}">
        <p14:creationId xmlns:p14="http://schemas.microsoft.com/office/powerpoint/2010/main" val="874012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1435FDFD-7BCF-4C39-90CB-9873938B80FD}" type="datetimeFigureOut">
              <a:rPr lang="fr-FR" smtClean="0"/>
              <a:pPr/>
              <a:t>09/02/2017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8A8E97-57E9-45A7-A488-F69B8DFC80D7}" type="slidenum">
              <a:rPr lang="fr-FR" smtClean="0"/>
              <a:pPr/>
              <a:t>‹N°›</a:t>
            </a:fld>
            <a:endParaRPr lang="fr-FR"/>
          </a:p>
        </p:txBody>
      </p:sp>
    </p:spTree>
    <p:extLst>
      <p:ext uri="{BB962C8B-B14F-4D97-AF65-F5344CB8AC3E}">
        <p14:creationId xmlns:p14="http://schemas.microsoft.com/office/powerpoint/2010/main" val="2293106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1435FDFD-7BCF-4C39-90CB-9873938B80FD}" type="datetimeFigureOut">
              <a:rPr lang="fr-FR" smtClean="0"/>
              <a:pPr/>
              <a:t>09/02/2017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78A8E97-57E9-45A7-A488-F69B8DFC80D7}" type="slidenum">
              <a:rPr lang="fr-FR" smtClean="0"/>
              <a:pPr/>
              <a:t>‹N°›</a:t>
            </a:fld>
            <a:endParaRPr lang="fr-FR"/>
          </a:p>
        </p:txBody>
      </p:sp>
    </p:spTree>
    <p:extLst>
      <p:ext uri="{BB962C8B-B14F-4D97-AF65-F5344CB8AC3E}">
        <p14:creationId xmlns:p14="http://schemas.microsoft.com/office/powerpoint/2010/main" val="50781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1435FDFD-7BCF-4C39-90CB-9873938B80FD}" type="datetimeFigureOut">
              <a:rPr lang="fr-FR" smtClean="0"/>
              <a:pPr/>
              <a:t>09/02/2017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78A8E97-57E9-45A7-A488-F69B8DFC80D7}" type="slidenum">
              <a:rPr lang="fr-FR" smtClean="0"/>
              <a:pPr/>
              <a:t>‹N°›</a:t>
            </a:fld>
            <a:endParaRPr lang="fr-FR"/>
          </a:p>
        </p:txBody>
      </p:sp>
    </p:spTree>
    <p:extLst>
      <p:ext uri="{BB962C8B-B14F-4D97-AF65-F5344CB8AC3E}">
        <p14:creationId xmlns:p14="http://schemas.microsoft.com/office/powerpoint/2010/main" val="3698112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35FDFD-7BCF-4C39-90CB-9873938B80FD}" type="datetimeFigureOut">
              <a:rPr lang="fr-FR" smtClean="0"/>
              <a:pPr/>
              <a:t>09/02/2017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78A8E97-57E9-45A7-A488-F69B8DFC80D7}" type="slidenum">
              <a:rPr lang="fr-FR" smtClean="0"/>
              <a:pPr/>
              <a:t>‹N°›</a:t>
            </a:fld>
            <a:endParaRPr lang="fr-FR"/>
          </a:p>
        </p:txBody>
      </p:sp>
    </p:spTree>
    <p:extLst>
      <p:ext uri="{BB962C8B-B14F-4D97-AF65-F5344CB8AC3E}">
        <p14:creationId xmlns:p14="http://schemas.microsoft.com/office/powerpoint/2010/main" val="1429796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1435FDFD-7BCF-4C39-90CB-9873938B80FD}" type="datetimeFigureOut">
              <a:rPr lang="fr-FR" smtClean="0"/>
              <a:pPr/>
              <a:t>09/02/2017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8A8E97-57E9-45A7-A488-F69B8DFC80D7}" type="slidenum">
              <a:rPr lang="fr-FR" smtClean="0"/>
              <a:pPr/>
              <a:t>‹N°›</a:t>
            </a:fld>
            <a:endParaRPr lang="fr-FR"/>
          </a:p>
        </p:txBody>
      </p:sp>
    </p:spTree>
    <p:extLst>
      <p:ext uri="{BB962C8B-B14F-4D97-AF65-F5344CB8AC3E}">
        <p14:creationId xmlns:p14="http://schemas.microsoft.com/office/powerpoint/2010/main" val="4150332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1435FDFD-7BCF-4C39-90CB-9873938B80FD}" type="datetimeFigureOut">
              <a:rPr lang="fr-FR" smtClean="0"/>
              <a:pPr/>
              <a:t>09/02/2017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8A8E97-57E9-45A7-A488-F69B8DFC80D7}" type="slidenum">
              <a:rPr lang="fr-FR" smtClean="0"/>
              <a:pPr/>
              <a:t>‹N°›</a:t>
            </a:fld>
            <a:endParaRPr lang="fr-FR"/>
          </a:p>
        </p:txBody>
      </p:sp>
    </p:spTree>
    <p:extLst>
      <p:ext uri="{BB962C8B-B14F-4D97-AF65-F5344CB8AC3E}">
        <p14:creationId xmlns:p14="http://schemas.microsoft.com/office/powerpoint/2010/main" val="4036024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435FDFD-7BCF-4C39-90CB-9873938B80FD}" type="datetimeFigureOut">
              <a:rPr lang="fr-FR" smtClean="0"/>
              <a:pPr/>
              <a:t>09/02/2017</a:t>
            </a:fld>
            <a:endParaRPr lang="fr-F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78A8E97-57E9-45A7-A488-F69B8DFC80D7}" type="slidenum">
              <a:rPr lang="fr-FR" smtClean="0"/>
              <a:pPr/>
              <a:t>‹N°›</a:t>
            </a:fld>
            <a:endParaRPr lang="fr-FR"/>
          </a:p>
        </p:txBody>
      </p:sp>
    </p:spTree>
    <p:extLst>
      <p:ext uri="{BB962C8B-B14F-4D97-AF65-F5344CB8AC3E}">
        <p14:creationId xmlns:p14="http://schemas.microsoft.com/office/powerpoint/2010/main" val="3544292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35.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36.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852936"/>
            <a:ext cx="7848873" cy="1646302"/>
          </a:xfrm>
        </p:spPr>
        <p:txBody>
          <a:bodyPr/>
          <a:lstStyle/>
          <a:p>
            <a:r>
              <a:rPr lang="fr-FR" dirty="0"/>
              <a:t>Construction du nombre </a:t>
            </a:r>
            <a:r>
              <a:rPr lang="fr-FR" dirty="0" smtClean="0"/>
              <a:t>au </a:t>
            </a:r>
            <a:r>
              <a:rPr lang="fr-FR" dirty="0"/>
              <a:t>cycle 1</a:t>
            </a:r>
          </a:p>
        </p:txBody>
      </p:sp>
      <p:sp>
        <p:nvSpPr>
          <p:cNvPr id="3" name="Sous-titre 2"/>
          <p:cNvSpPr>
            <a:spLocks noGrp="1"/>
          </p:cNvSpPr>
          <p:nvPr>
            <p:ph type="subTitle" idx="1"/>
          </p:nvPr>
        </p:nvSpPr>
        <p:spPr>
          <a:xfrm>
            <a:off x="1907704" y="4653136"/>
            <a:ext cx="5826719" cy="1096899"/>
          </a:xfrm>
        </p:spPr>
        <p:txBody>
          <a:bodyPr/>
          <a:lstStyle/>
          <a:p>
            <a:r>
              <a:rPr lang="fr-FR" dirty="0">
                <a:solidFill>
                  <a:schemeClr val="tx1"/>
                </a:solidFill>
              </a:rPr>
              <a:t>Formation Magistère 2016-2017</a:t>
            </a:r>
          </a:p>
          <a:p>
            <a:endParaRPr lang="fr-FR" dirty="0"/>
          </a:p>
        </p:txBody>
      </p:sp>
    </p:spTree>
    <p:extLst>
      <p:ext uri="{BB962C8B-B14F-4D97-AF65-F5344CB8AC3E}">
        <p14:creationId xmlns:p14="http://schemas.microsoft.com/office/powerpoint/2010/main" val="888329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09599" y="465883"/>
            <a:ext cx="7130753"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mtClean="0"/>
              <a:t>Dénombrer:</a:t>
            </a:r>
            <a:endParaRPr lang="fr-FR" dirty="0"/>
          </a:p>
        </p:txBody>
      </p:sp>
      <p:pic>
        <p:nvPicPr>
          <p:cNvPr id="3" name="Image 2"/>
          <p:cNvPicPr>
            <a:picLocks noChangeAspect="1"/>
          </p:cNvPicPr>
          <p:nvPr/>
        </p:nvPicPr>
        <p:blipFill>
          <a:blip r:embed="rId3"/>
          <a:stretch>
            <a:fillRect/>
          </a:stretch>
        </p:blipFill>
        <p:spPr>
          <a:xfrm>
            <a:off x="1619672" y="1126283"/>
            <a:ext cx="4970313" cy="5103134"/>
          </a:xfrm>
          <a:prstGeom prst="rect">
            <a:avLst/>
          </a:prstGeom>
        </p:spPr>
      </p:pic>
      <p:cxnSp>
        <p:nvCxnSpPr>
          <p:cNvPr id="4" name="Connecteur droit avec flèche 3"/>
          <p:cNvCxnSpPr/>
          <p:nvPr/>
        </p:nvCxnSpPr>
        <p:spPr>
          <a:xfrm>
            <a:off x="827584" y="1700808"/>
            <a:ext cx="792088" cy="0"/>
          </a:xfrm>
          <a:prstGeom prst="straightConnector1">
            <a:avLst/>
          </a:prstGeom>
          <a:ln w="38100" cap="flat" cmpd="tri"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 name="Connecteur droit avec flèche 4"/>
          <p:cNvCxnSpPr/>
          <p:nvPr/>
        </p:nvCxnSpPr>
        <p:spPr>
          <a:xfrm>
            <a:off x="827584" y="4653136"/>
            <a:ext cx="792088" cy="0"/>
          </a:xfrm>
          <a:prstGeom prst="straightConnector1">
            <a:avLst/>
          </a:prstGeom>
          <a:ln w="38100" cap="flat" cmpd="tri"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095239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09599" y="609600"/>
            <a:ext cx="6347713"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mtClean="0"/>
              <a:t>Reconnaissance globale de quantités</a:t>
            </a:r>
            <a:endParaRPr lang="fr-FR" dirty="0"/>
          </a:p>
        </p:txBody>
      </p:sp>
      <p:pic>
        <p:nvPicPr>
          <p:cNvPr id="3" name="Espace réservé du contenu 3"/>
          <p:cNvPicPr>
            <a:picLocks noChangeAspect="1"/>
          </p:cNvPicPr>
          <p:nvPr/>
        </p:nvPicPr>
        <p:blipFill>
          <a:blip r:embed="rId3"/>
          <a:stretch>
            <a:fillRect/>
          </a:stretch>
        </p:blipFill>
        <p:spPr>
          <a:xfrm>
            <a:off x="609600" y="2274906"/>
            <a:ext cx="6348413" cy="3652800"/>
          </a:xfrm>
          <a:prstGeom prst="rect">
            <a:avLst/>
          </a:prstGeom>
        </p:spPr>
      </p:pic>
    </p:spTree>
    <p:extLst>
      <p:ext uri="{BB962C8B-B14F-4D97-AF65-F5344CB8AC3E}">
        <p14:creationId xmlns:p14="http://schemas.microsoft.com/office/powerpoint/2010/main" val="3740127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4"/>
          <p:cNvSpPr txBox="1">
            <a:spLocks/>
          </p:cNvSpPr>
          <p:nvPr/>
        </p:nvSpPr>
        <p:spPr>
          <a:xfrm>
            <a:off x="179512" y="365754"/>
            <a:ext cx="7772400" cy="100811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dirty="0" smtClean="0"/>
              <a:t>Qu’est-ce qu’un nombre entier</a:t>
            </a:r>
            <a:r>
              <a:rPr lang="fr-FR" sz="4800" dirty="0" smtClean="0"/>
              <a:t>	?</a:t>
            </a:r>
            <a:endParaRPr lang="fr-FR" sz="4800" dirty="0"/>
          </a:p>
        </p:txBody>
      </p:sp>
      <p:sp>
        <p:nvSpPr>
          <p:cNvPr id="5" name="Sous-titre 3"/>
          <p:cNvSpPr txBox="1">
            <a:spLocks/>
          </p:cNvSpPr>
          <p:nvPr/>
        </p:nvSpPr>
        <p:spPr>
          <a:xfrm>
            <a:off x="179512" y="1373866"/>
            <a:ext cx="7266112" cy="5223486"/>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85750" indent="-285750">
              <a:buFont typeface="Wingdings" panose="05000000000000000000" pitchFamily="2" charset="2"/>
              <a:buChar char="Ø"/>
            </a:pPr>
            <a:r>
              <a:rPr lang="fr-FR" sz="2400" dirty="0" smtClean="0"/>
              <a:t>Il indique une </a:t>
            </a:r>
            <a:r>
              <a:rPr lang="fr-FR" sz="2400" dirty="0"/>
              <a:t>quantité, c’est l’étiquette d’une classe d’équivalence, dans laquelle il y a une infinité de </a:t>
            </a:r>
            <a:r>
              <a:rPr lang="fr-FR" sz="2400" dirty="0" smtClean="0"/>
              <a:t>collections :</a:t>
            </a:r>
          </a:p>
          <a:p>
            <a:pPr marL="1085850" lvl="2">
              <a:buFont typeface="Wingdings" panose="05000000000000000000" pitchFamily="2" charset="2"/>
              <a:buChar char="Ø"/>
            </a:pPr>
            <a:r>
              <a:rPr lang="fr-FR" sz="2400" dirty="0">
                <a:solidFill>
                  <a:srgbClr val="FF0000"/>
                </a:solidFill>
              </a:rPr>
              <a:t>a</a:t>
            </a:r>
            <a:r>
              <a:rPr lang="fr-FR" sz="2400" dirty="0" smtClean="0">
                <a:solidFill>
                  <a:srgbClr val="FF0000"/>
                </a:solidFill>
              </a:rPr>
              <a:t>spect cardinal du nombre</a:t>
            </a:r>
          </a:p>
          <a:p>
            <a:pPr marL="285750" indent="-285750">
              <a:buFont typeface="Wingdings" panose="05000000000000000000" pitchFamily="2" charset="2"/>
              <a:buChar char="Ø"/>
            </a:pPr>
            <a:r>
              <a:rPr lang="fr-FR" sz="2400" dirty="0" smtClean="0"/>
              <a:t>Il permet de </a:t>
            </a:r>
            <a:r>
              <a:rPr lang="fr-FR" sz="2400" dirty="0"/>
              <a:t>repérer des positions dans une liste ordonnée </a:t>
            </a:r>
            <a:r>
              <a:rPr lang="fr-FR" sz="2400" dirty="0" smtClean="0"/>
              <a:t>d’objets :</a:t>
            </a:r>
          </a:p>
          <a:p>
            <a:pPr marL="1085850" lvl="2">
              <a:buFont typeface="Wingdings" panose="05000000000000000000" pitchFamily="2" charset="2"/>
              <a:buChar char="Ø"/>
            </a:pPr>
            <a:r>
              <a:rPr lang="fr-FR" sz="2400" dirty="0">
                <a:solidFill>
                  <a:srgbClr val="FF0000"/>
                </a:solidFill>
              </a:rPr>
              <a:t>a</a:t>
            </a:r>
            <a:r>
              <a:rPr lang="fr-FR" sz="2400" dirty="0" smtClean="0">
                <a:solidFill>
                  <a:srgbClr val="FF0000"/>
                </a:solidFill>
              </a:rPr>
              <a:t>spect ordinal du nombre (1</a:t>
            </a:r>
            <a:r>
              <a:rPr lang="fr-FR" sz="2400" baseline="30000" dirty="0" smtClean="0">
                <a:solidFill>
                  <a:srgbClr val="FF0000"/>
                </a:solidFill>
              </a:rPr>
              <a:t>er</a:t>
            </a:r>
            <a:r>
              <a:rPr lang="fr-FR" sz="2400" dirty="0" smtClean="0">
                <a:solidFill>
                  <a:srgbClr val="FF0000"/>
                </a:solidFill>
              </a:rPr>
              <a:t>, 2</a:t>
            </a:r>
            <a:r>
              <a:rPr lang="fr-FR" sz="2400" baseline="30000" dirty="0" smtClean="0">
                <a:solidFill>
                  <a:srgbClr val="FF0000"/>
                </a:solidFill>
              </a:rPr>
              <a:t>ème</a:t>
            </a:r>
            <a:r>
              <a:rPr lang="fr-FR" sz="2400" dirty="0" smtClean="0">
                <a:solidFill>
                  <a:srgbClr val="FF0000"/>
                </a:solidFill>
              </a:rPr>
              <a:t>, 3</a:t>
            </a:r>
            <a:r>
              <a:rPr lang="fr-FR" sz="2400" baseline="30000" dirty="0" smtClean="0">
                <a:solidFill>
                  <a:srgbClr val="FF0000"/>
                </a:solidFill>
              </a:rPr>
              <a:t>ème</a:t>
            </a:r>
            <a:r>
              <a:rPr lang="fr-FR" sz="2400" dirty="0" smtClean="0">
                <a:solidFill>
                  <a:srgbClr val="FF0000"/>
                </a:solidFill>
              </a:rPr>
              <a:t>…)</a:t>
            </a:r>
          </a:p>
          <a:p>
            <a:pPr marL="285750" indent="-285750">
              <a:buFont typeface="Wingdings" panose="05000000000000000000" pitchFamily="2" charset="2"/>
              <a:buChar char="Ø"/>
            </a:pPr>
            <a:r>
              <a:rPr lang="fr-FR" sz="2400" dirty="0"/>
              <a:t>Enfin, on l’utilise fréquemment pour nommer ou identifier de manière particulière un « </a:t>
            </a:r>
            <a:r>
              <a:rPr lang="fr-FR" sz="2400" dirty="0" smtClean="0"/>
              <a:t>objet ».</a:t>
            </a:r>
          </a:p>
          <a:p>
            <a:pPr marL="1085850" lvl="2">
              <a:buFont typeface="Wingdings" panose="05000000000000000000" pitchFamily="2" charset="2"/>
              <a:buChar char="Ø"/>
            </a:pPr>
            <a:r>
              <a:rPr lang="fr-FR" sz="2400" dirty="0" smtClean="0">
                <a:solidFill>
                  <a:srgbClr val="FF0000"/>
                </a:solidFill>
              </a:rPr>
              <a:t>aspect nominal du nombre</a:t>
            </a:r>
            <a:endParaRPr lang="fr-FR" sz="2400" dirty="0">
              <a:solidFill>
                <a:srgbClr val="FF0000"/>
              </a:solidFill>
            </a:endParaRPr>
          </a:p>
          <a:p>
            <a:pPr marL="285750" indent="-285750">
              <a:buFont typeface="Wingdings" panose="05000000000000000000" pitchFamily="2" charset="2"/>
              <a:buChar char="Ø"/>
            </a:pPr>
            <a:endParaRPr lang="fr-FR" dirty="0" smtClean="0"/>
          </a:p>
          <a:p>
            <a:pPr marL="285750" indent="-285750">
              <a:buFont typeface="Wingdings" panose="05000000000000000000" pitchFamily="2" charset="2"/>
              <a:buChar char="Ø"/>
            </a:pPr>
            <a:endParaRPr lang="fr-FR" dirty="0" smtClean="0"/>
          </a:p>
          <a:p>
            <a:pPr marL="285750" indent="-285750">
              <a:buFont typeface="Wingdings" panose="05000000000000000000" pitchFamily="2" charset="2"/>
              <a:buChar char="Ø"/>
            </a:pPr>
            <a:endParaRPr lang="fr-FR" dirty="0"/>
          </a:p>
          <a:p>
            <a:pPr marL="0" indent="0">
              <a:buNone/>
            </a:pPr>
            <a:endParaRPr lang="fr-FR" dirty="0"/>
          </a:p>
        </p:txBody>
      </p:sp>
    </p:spTree>
    <p:extLst>
      <p:ext uri="{BB962C8B-B14F-4D97-AF65-F5344CB8AC3E}">
        <p14:creationId xmlns:p14="http://schemas.microsoft.com/office/powerpoint/2010/main" val="206279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additive="base">
                                        <p:cTn id="2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fade">
                                      <p:cBhvr>
                                        <p:cTn id="3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552" y="1452372"/>
            <a:ext cx="7595050" cy="3339376"/>
          </a:xfrm>
          <a:prstGeom prst="rect">
            <a:avLst/>
          </a:prstGeom>
          <a:noFill/>
          <a:ln>
            <a:noFill/>
          </a:ln>
        </p:spPr>
        <p:txBody>
          <a:bodyPr wrap="square" rtlCol="0">
            <a:spAutoFit/>
          </a:bodyPr>
          <a:lstStyle/>
          <a:p>
            <a:pPr marL="457200" indent="-457200">
              <a:spcAft>
                <a:spcPts val="600"/>
              </a:spcAft>
              <a:buFont typeface="Wingdings" panose="05000000000000000000" pitchFamily="2" charset="2"/>
              <a:buChar char="Ø"/>
            </a:pPr>
            <a:r>
              <a:rPr lang="fr-FR" sz="2800" dirty="0" smtClean="0"/>
              <a:t>Dire combien il y a d’objets dans une collection.</a:t>
            </a:r>
            <a:endParaRPr lang="fr-FR" sz="2800" b="1" dirty="0" smtClean="0"/>
          </a:p>
          <a:p>
            <a:pPr marL="457200" indent="-457200">
              <a:spcAft>
                <a:spcPts val="600"/>
              </a:spcAft>
              <a:buFont typeface="Wingdings" panose="05000000000000000000" pitchFamily="2" charset="2"/>
              <a:buChar char="Ø"/>
            </a:pPr>
            <a:r>
              <a:rPr lang="fr-FR" sz="2800" dirty="0"/>
              <a:t>D</a:t>
            </a:r>
            <a:r>
              <a:rPr lang="fr-FR" sz="2800" dirty="0" smtClean="0"/>
              <a:t>onner le nombre d’objets demandés.</a:t>
            </a:r>
            <a:endParaRPr lang="fr-FR" sz="2800" b="1" dirty="0" smtClean="0"/>
          </a:p>
          <a:p>
            <a:pPr marL="457200" indent="-457200">
              <a:spcAft>
                <a:spcPts val="600"/>
              </a:spcAft>
              <a:buFont typeface="Wingdings" panose="05000000000000000000" pitchFamily="2" charset="2"/>
              <a:buChar char="Ø"/>
            </a:pPr>
            <a:r>
              <a:rPr lang="fr-FR" sz="2800" dirty="0" smtClean="0"/>
              <a:t>Avoir une compréhension fine et complète du concept de nombre.</a:t>
            </a:r>
          </a:p>
          <a:p>
            <a:pPr marL="457200" indent="-457200">
              <a:buFont typeface="Wingdings" panose="05000000000000000000" pitchFamily="2" charset="2"/>
              <a:buChar char="Ø"/>
            </a:pPr>
            <a:r>
              <a:rPr lang="fr-FR" sz="2800" dirty="0"/>
              <a:t>Pouvoir aussi entrer efficacement dans le calcul</a:t>
            </a:r>
            <a:r>
              <a:rPr lang="fr-FR" sz="2800" dirty="0" smtClean="0"/>
              <a:t>.</a:t>
            </a:r>
            <a:endParaRPr lang="fr-FR" sz="2800" dirty="0"/>
          </a:p>
        </p:txBody>
      </p:sp>
      <p:sp>
        <p:nvSpPr>
          <p:cNvPr id="4" name="Titre 4"/>
          <p:cNvSpPr txBox="1">
            <a:spLocks/>
          </p:cNvSpPr>
          <p:nvPr/>
        </p:nvSpPr>
        <p:spPr>
          <a:xfrm>
            <a:off x="539552" y="476672"/>
            <a:ext cx="7772400" cy="100811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400" dirty="0" smtClean="0"/>
              <a:t>Compter, c’est savoir…</a:t>
            </a:r>
            <a:endParaRPr lang="fr-FR" sz="5400" dirty="0"/>
          </a:p>
        </p:txBody>
      </p:sp>
      <p:sp>
        <p:nvSpPr>
          <p:cNvPr id="6" name="Titre 4"/>
          <p:cNvSpPr txBox="1">
            <a:spLocks/>
          </p:cNvSpPr>
          <p:nvPr/>
        </p:nvSpPr>
        <p:spPr>
          <a:xfrm>
            <a:off x="107504" y="4797152"/>
            <a:ext cx="7772400" cy="1512168"/>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800" b="1" dirty="0">
                <a:solidFill>
                  <a:srgbClr val="FF0000"/>
                </a:solidFill>
              </a:rPr>
              <a:t>Compter c’est donc savoir </a:t>
            </a:r>
          </a:p>
          <a:p>
            <a:pPr algn="ctr"/>
            <a:r>
              <a:rPr lang="fr-FR" sz="2800" b="1" dirty="0">
                <a:solidFill>
                  <a:srgbClr val="FF0000"/>
                </a:solidFill>
              </a:rPr>
              <a:t>décomposer des nombres et les recomposer </a:t>
            </a:r>
          </a:p>
          <a:p>
            <a:pPr algn="ctr"/>
            <a:r>
              <a:rPr lang="fr-FR" sz="2800" b="1" dirty="0">
                <a:solidFill>
                  <a:srgbClr val="FF0000"/>
                </a:solidFill>
              </a:rPr>
              <a:t>pour élaborer des stratégies de calcul.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amond(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amond(in)">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55576" y="288749"/>
            <a:ext cx="7416824" cy="3046988"/>
          </a:xfrm>
          <a:prstGeom prst="rect">
            <a:avLst/>
          </a:prstGeom>
          <a:solidFill>
            <a:schemeClr val="accent3">
              <a:lumMod val="20000"/>
              <a:lumOff val="80000"/>
            </a:schemeClr>
          </a:solidFill>
          <a:ln w="28575">
            <a:solidFill>
              <a:schemeClr val="accent3">
                <a:lumMod val="75000"/>
              </a:schemeClr>
            </a:solidFill>
          </a:ln>
        </p:spPr>
        <p:txBody>
          <a:bodyPr wrap="square" rtlCol="0">
            <a:spAutoFit/>
          </a:bodyPr>
          <a:lstStyle/>
          <a:p>
            <a:pPr algn="ctr"/>
            <a:r>
              <a:rPr lang="fr-FR" sz="4000" b="1" dirty="0" smtClean="0"/>
              <a:t>Recommandation :</a:t>
            </a:r>
          </a:p>
          <a:p>
            <a:pPr algn="ctr"/>
            <a:r>
              <a:rPr lang="fr-FR" sz="3800" dirty="0" smtClean="0"/>
              <a:t>Insister sur </a:t>
            </a:r>
          </a:p>
          <a:p>
            <a:pPr algn="ctr"/>
            <a:r>
              <a:rPr lang="fr-FR" sz="3800" dirty="0" smtClean="0"/>
              <a:t>le « comptage dénombrement »</a:t>
            </a:r>
          </a:p>
          <a:p>
            <a:pPr algn="ctr"/>
            <a:r>
              <a:rPr lang="fr-FR" sz="3800" dirty="0" smtClean="0"/>
              <a:t> plutôt que sur</a:t>
            </a:r>
          </a:p>
          <a:p>
            <a:pPr algn="ctr"/>
            <a:r>
              <a:rPr lang="fr-FR" sz="3800" dirty="0" smtClean="0"/>
              <a:t> le « comptage numérotage ».</a:t>
            </a:r>
          </a:p>
        </p:txBody>
      </p:sp>
      <p:sp>
        <p:nvSpPr>
          <p:cNvPr id="6" name="ZoneTexte 5"/>
          <p:cNvSpPr txBox="1"/>
          <p:nvPr/>
        </p:nvSpPr>
        <p:spPr>
          <a:xfrm>
            <a:off x="2987824" y="3429000"/>
            <a:ext cx="5328592" cy="369332"/>
          </a:xfrm>
          <a:prstGeom prst="rect">
            <a:avLst/>
          </a:prstGeom>
          <a:noFill/>
        </p:spPr>
        <p:txBody>
          <a:bodyPr wrap="square" rtlCol="0">
            <a:spAutoFit/>
          </a:bodyPr>
          <a:lstStyle/>
          <a:p>
            <a:r>
              <a:rPr lang="fr-FR" i="1" dirty="0" smtClean="0"/>
              <a:t>Apprendre à calculer à l’école,</a:t>
            </a:r>
            <a:r>
              <a:rPr lang="fr-FR" dirty="0" smtClean="0"/>
              <a:t> R. </a:t>
            </a:r>
            <a:r>
              <a:rPr lang="fr-FR" dirty="0" err="1" smtClean="0"/>
              <a:t>Brissiaud</a:t>
            </a:r>
            <a:r>
              <a:rPr lang="fr-FR" dirty="0" smtClean="0"/>
              <a:t>, Retz</a:t>
            </a:r>
            <a:endParaRPr lang="fr-FR" dirty="0"/>
          </a:p>
        </p:txBody>
      </p:sp>
      <p:pic>
        <p:nvPicPr>
          <p:cNvPr id="7" name="Image 6"/>
          <p:cNvPicPr>
            <a:picLocks noChangeAspect="1"/>
          </p:cNvPicPr>
          <p:nvPr/>
        </p:nvPicPr>
        <p:blipFill>
          <a:blip r:embed="rId3"/>
          <a:stretch>
            <a:fillRect/>
          </a:stretch>
        </p:blipFill>
        <p:spPr>
          <a:xfrm>
            <a:off x="1907704" y="3861048"/>
            <a:ext cx="5067300" cy="2209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57158" y="873336"/>
            <a:ext cx="8501122" cy="3631763"/>
          </a:xfrm>
          <a:prstGeom prst="rect">
            <a:avLst/>
          </a:prstGeom>
          <a:noFill/>
          <a:ln>
            <a:noFill/>
          </a:ln>
        </p:spPr>
        <p:txBody>
          <a:bodyPr wrap="square" rtlCol="0">
            <a:spAutoFit/>
          </a:bodyPr>
          <a:lstStyle/>
          <a:p>
            <a:pPr>
              <a:lnSpc>
                <a:spcPct val="150000"/>
              </a:lnSpc>
            </a:pPr>
            <a:r>
              <a:rPr lang="fr-FR" sz="3200" dirty="0" smtClean="0"/>
              <a:t>Donne l’illusion de progrès car :</a:t>
            </a:r>
          </a:p>
          <a:p>
            <a:pPr lvl="1">
              <a:lnSpc>
                <a:spcPct val="150000"/>
              </a:lnSpc>
              <a:buFont typeface="Wingdings" pitchFamily="2" charset="2"/>
              <a:buChar char="Ø"/>
            </a:pPr>
            <a:r>
              <a:rPr lang="fr-FR" sz="2800" dirty="0" smtClean="0"/>
              <a:t>les élèves connaissent la comptine numérique</a:t>
            </a:r>
          </a:p>
          <a:p>
            <a:pPr lvl="1">
              <a:lnSpc>
                <a:spcPct val="150000"/>
              </a:lnSpc>
              <a:buFont typeface="Wingdings" pitchFamily="2" charset="2"/>
              <a:buChar char="Ø"/>
            </a:pPr>
            <a:r>
              <a:rPr lang="fr-FR" sz="2800" dirty="0"/>
              <a:t> </a:t>
            </a:r>
            <a:r>
              <a:rPr lang="fr-FR" sz="2800" dirty="0" smtClean="0"/>
              <a:t>l’adulte pense que les élèves savent </a:t>
            </a:r>
          </a:p>
          <a:p>
            <a:pPr lvl="1"/>
            <a:r>
              <a:rPr lang="fr-FR" sz="2800" dirty="0" smtClean="0"/>
              <a:t>nommer une collection</a:t>
            </a:r>
          </a:p>
          <a:p>
            <a:pPr lvl="1">
              <a:lnSpc>
                <a:spcPct val="150000"/>
              </a:lnSpc>
              <a:buFont typeface="Wingdings" pitchFamily="2" charset="2"/>
              <a:buChar char="Ø"/>
            </a:pPr>
            <a:r>
              <a:rPr lang="fr-FR" sz="2800" dirty="0" smtClean="0"/>
              <a:t> l’adulte pense que les élèves savent </a:t>
            </a:r>
          </a:p>
          <a:p>
            <a:pPr lvl="1"/>
            <a:r>
              <a:rPr lang="fr-FR" sz="2800" dirty="0" smtClean="0"/>
              <a:t>comparer deux quantités</a:t>
            </a:r>
          </a:p>
        </p:txBody>
      </p:sp>
      <p:sp>
        <p:nvSpPr>
          <p:cNvPr id="3" name="Titre 4"/>
          <p:cNvSpPr txBox="1">
            <a:spLocks/>
          </p:cNvSpPr>
          <p:nvPr/>
        </p:nvSpPr>
        <p:spPr>
          <a:xfrm>
            <a:off x="357158" y="218278"/>
            <a:ext cx="7772400" cy="100811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400" dirty="0" smtClean="0"/>
              <a:t>Le comptage-numérotage</a:t>
            </a:r>
            <a:endParaRPr lang="fr-FR" sz="5400" dirty="0"/>
          </a:p>
        </p:txBody>
      </p:sp>
      <p:sp>
        <p:nvSpPr>
          <p:cNvPr id="5" name="Titre 4"/>
          <p:cNvSpPr txBox="1">
            <a:spLocks/>
          </p:cNvSpPr>
          <p:nvPr/>
        </p:nvSpPr>
        <p:spPr>
          <a:xfrm>
            <a:off x="327454" y="4725144"/>
            <a:ext cx="7772400" cy="1850136"/>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200" b="1" dirty="0" smtClean="0">
                <a:solidFill>
                  <a:srgbClr val="FF0000"/>
                </a:solidFill>
              </a:rPr>
              <a:t>Par </a:t>
            </a:r>
            <a:r>
              <a:rPr lang="fr-FR" sz="3200" b="1" dirty="0">
                <a:solidFill>
                  <a:srgbClr val="FF0000"/>
                </a:solidFill>
              </a:rPr>
              <a:t>ailleurs, il donne une procédure routinière et rassurante dont les élèves fragiles ne s’affranchissent </a:t>
            </a:r>
            <a:r>
              <a:rPr lang="fr-FR" sz="3200" b="1" dirty="0" smtClean="0">
                <a:solidFill>
                  <a:srgbClr val="FF0000"/>
                </a:solidFill>
              </a:rPr>
              <a:t>pas</a:t>
            </a:r>
            <a:r>
              <a:rPr lang="fr-FR" sz="3200" dirty="0" smtClean="0">
                <a:solidFill>
                  <a:srgbClr val="FF0000"/>
                </a:solidFill>
              </a:rPr>
              <a:t>.</a:t>
            </a:r>
            <a:endParaRPr lang="fr-FR" sz="5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1000"/>
                                        <p:tgtEl>
                                          <p:spTgt spid="4">
                                            <p:txEl>
                                              <p:pRg st="4" end="4"/>
                                            </p:txEl>
                                          </p:spTgt>
                                        </p:tgtEl>
                                      </p:cBhvr>
                                    </p:animEffect>
                                    <p:anim calcmode="lin" valueType="num">
                                      <p:cBhvr>
                                        <p:cTn id="2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1000"/>
                                        <p:tgtEl>
                                          <p:spTgt spid="4">
                                            <p:txEl>
                                              <p:pRg st="5" end="5"/>
                                            </p:txEl>
                                          </p:spTgt>
                                        </p:tgtEl>
                                      </p:cBhvr>
                                    </p:animEffect>
                                    <p:anim calcmode="lin" valueType="num">
                                      <p:cBhvr>
                                        <p:cTn id="3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5940" y="1700808"/>
            <a:ext cx="7782444" cy="4832092"/>
          </a:xfrm>
          <a:prstGeom prst="rect">
            <a:avLst/>
          </a:prstGeom>
          <a:noFill/>
          <a:ln>
            <a:noFill/>
          </a:ln>
        </p:spPr>
        <p:txBody>
          <a:bodyPr wrap="square" rtlCol="0">
            <a:spAutoFit/>
          </a:bodyPr>
          <a:lstStyle/>
          <a:p>
            <a:pPr marL="457200" indent="-457200" algn="ctr">
              <a:buFont typeface="Wingdings" panose="05000000000000000000" pitchFamily="2" charset="2"/>
              <a:buChar char="Ø"/>
            </a:pPr>
            <a:r>
              <a:rPr lang="fr-FR" sz="3400" dirty="0" smtClean="0">
                <a:solidFill>
                  <a:srgbClr val="FF0000"/>
                </a:solidFill>
              </a:rPr>
              <a:t>Comptage dénombrement</a:t>
            </a:r>
          </a:p>
          <a:p>
            <a:endParaRPr lang="fr-FR" sz="3200" dirty="0"/>
          </a:p>
          <a:p>
            <a:r>
              <a:rPr lang="fr-FR" sz="3200" dirty="0" smtClean="0"/>
              <a:t>On prend des crayons que l’on met dans une boite, des poupons dans un berceau, des voitures dans une </a:t>
            </a:r>
            <a:r>
              <a:rPr lang="fr-FR" sz="3200" dirty="0" smtClean="0"/>
              <a:t>boîte, </a:t>
            </a:r>
            <a:r>
              <a:rPr lang="fr-FR" sz="3200" dirty="0" smtClean="0"/>
              <a:t>des fruits dans un casier …</a:t>
            </a:r>
          </a:p>
          <a:p>
            <a:r>
              <a:rPr lang="fr-FR" sz="3200" dirty="0" smtClean="0"/>
              <a:t>Et l’on dit, </a:t>
            </a:r>
            <a:r>
              <a:rPr lang="fr-FR" sz="3200" dirty="0" smtClean="0">
                <a:solidFill>
                  <a:srgbClr val="FF0000"/>
                </a:solidFill>
              </a:rPr>
              <a:t>quand on pose l’objet dans le récipient</a:t>
            </a:r>
            <a:r>
              <a:rPr lang="fr-FR" sz="3200" dirty="0" smtClean="0"/>
              <a:t> (</a:t>
            </a:r>
            <a:r>
              <a:rPr lang="fr-FR" sz="3200" b="1" dirty="0" smtClean="0">
                <a:solidFill>
                  <a:srgbClr val="FF0000"/>
                </a:solidFill>
              </a:rPr>
              <a:t>et non quand on le prend</a:t>
            </a:r>
            <a:r>
              <a:rPr lang="fr-FR" sz="3200" dirty="0" smtClean="0"/>
              <a:t>), le nombre correspondant à la quantité.</a:t>
            </a:r>
          </a:p>
          <a:p>
            <a:endParaRPr lang="fr-FR" dirty="0" smtClean="0"/>
          </a:p>
        </p:txBody>
      </p:sp>
      <p:pic>
        <p:nvPicPr>
          <p:cNvPr id="3" name="Image 2" descr="url 1.jpg"/>
          <p:cNvPicPr>
            <a:picLocks noChangeAspect="1"/>
          </p:cNvPicPr>
          <p:nvPr/>
        </p:nvPicPr>
        <p:blipFill>
          <a:blip r:embed="rId3" cstate="print"/>
          <a:stretch>
            <a:fillRect/>
          </a:stretch>
        </p:blipFill>
        <p:spPr>
          <a:xfrm>
            <a:off x="7308304" y="5733256"/>
            <a:ext cx="1054975" cy="928694"/>
          </a:xfrm>
          <a:prstGeom prst="rect">
            <a:avLst/>
          </a:prstGeom>
        </p:spPr>
      </p:pic>
      <p:sp>
        <p:nvSpPr>
          <p:cNvPr id="5" name="Titre 4"/>
          <p:cNvSpPr txBox="1">
            <a:spLocks/>
          </p:cNvSpPr>
          <p:nvPr/>
        </p:nvSpPr>
        <p:spPr>
          <a:xfrm>
            <a:off x="210074" y="332656"/>
            <a:ext cx="8034334" cy="136815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Comment apprendre à compter en insistant sur la quantité </a:t>
            </a:r>
            <a:r>
              <a:rPr lang="fr-FR" dirty="0" smtClean="0"/>
              <a:t>représentée ?</a:t>
            </a:r>
            <a:endParaRPr lang="fr-FR"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down)">
                                      <p:cBhvr>
                                        <p:cTn id="25" dur="500"/>
                                        <p:tgtEl>
                                          <p:spTgt spid="4">
                                            <p:txEl>
                                              <p:pRg st="2" end="2"/>
                                            </p:txEl>
                                          </p:spTgt>
                                        </p:tgtEl>
                                      </p:cBhvr>
                                    </p:animEffect>
                                  </p:childTnLst>
                                </p:cTn>
                              </p:par>
                              <p:par>
                                <p:cTn id="26" presetID="42" presetClass="entr" presetSubtype="0" fill="hold"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363915"/>
            <a:ext cx="7920880" cy="4339650"/>
          </a:xfrm>
          <a:prstGeom prst="rect">
            <a:avLst/>
          </a:prstGeom>
          <a:noFill/>
          <a:ln>
            <a:noFill/>
          </a:ln>
        </p:spPr>
        <p:txBody>
          <a:bodyPr wrap="square" rtlCol="0">
            <a:spAutoFit/>
          </a:bodyPr>
          <a:lstStyle/>
          <a:p>
            <a:r>
              <a:rPr lang="fr-FR" sz="3200" dirty="0" smtClean="0"/>
              <a:t>Pour les quantités inférieures à trois, </a:t>
            </a:r>
          </a:p>
          <a:p>
            <a:r>
              <a:rPr lang="fr-FR" sz="3200" dirty="0" smtClean="0"/>
              <a:t>puis à cinq, on dit:</a:t>
            </a:r>
          </a:p>
          <a:p>
            <a:r>
              <a:rPr lang="fr-FR" sz="3200" dirty="0" smtClean="0"/>
              <a:t> </a:t>
            </a:r>
            <a:r>
              <a:rPr lang="fr-FR" sz="3200" i="1" dirty="0" smtClean="0"/>
              <a:t>« 1 et encore 1, cela fait 2, et encore </a:t>
            </a:r>
          </a:p>
          <a:p>
            <a:r>
              <a:rPr lang="fr-FR" sz="3200" i="1" dirty="0" smtClean="0"/>
              <a:t>1, cela 3… »</a:t>
            </a:r>
          </a:p>
          <a:p>
            <a:endParaRPr lang="fr-FR" sz="2000" dirty="0" smtClean="0"/>
          </a:p>
          <a:p>
            <a:r>
              <a:rPr lang="fr-FR" sz="3200" dirty="0" smtClean="0"/>
              <a:t>Si on compte des quantités plus importantes, il reste nécessaire, pour </a:t>
            </a:r>
            <a:r>
              <a:rPr lang="fr-FR" sz="3200" b="1" dirty="0" smtClean="0"/>
              <a:t>éviter le numérotage</a:t>
            </a:r>
            <a:r>
              <a:rPr lang="fr-FR" sz="3200" dirty="0" smtClean="0"/>
              <a:t>, d’utiliser l’unité : « Un nounours, 2 nounours, 3 nounours… »</a:t>
            </a:r>
          </a:p>
        </p:txBody>
      </p:sp>
      <p:pic>
        <p:nvPicPr>
          <p:cNvPr id="3" name="Image 2" descr="url 1.jpg"/>
          <p:cNvPicPr>
            <a:picLocks noChangeAspect="1"/>
          </p:cNvPicPr>
          <p:nvPr/>
        </p:nvPicPr>
        <p:blipFill>
          <a:blip r:embed="rId3" cstate="print"/>
          <a:stretch>
            <a:fillRect/>
          </a:stretch>
        </p:blipFill>
        <p:spPr>
          <a:xfrm>
            <a:off x="7380313" y="5024347"/>
            <a:ext cx="1054975" cy="928694"/>
          </a:xfrm>
          <a:prstGeom prst="rect">
            <a:avLst/>
          </a:prstGeom>
        </p:spPr>
      </p:pic>
      <p:sp>
        <p:nvSpPr>
          <p:cNvPr id="4" name="Rectangle 3"/>
          <p:cNvSpPr/>
          <p:nvPr/>
        </p:nvSpPr>
        <p:spPr>
          <a:xfrm>
            <a:off x="443449" y="5024347"/>
            <a:ext cx="6936864" cy="1384995"/>
          </a:xfrm>
          <a:prstGeom prst="rect">
            <a:avLst/>
          </a:prstGeom>
        </p:spPr>
        <p:txBody>
          <a:bodyPr wrap="square">
            <a:spAutoFit/>
          </a:bodyPr>
          <a:lstStyle/>
          <a:p>
            <a:r>
              <a:rPr lang="fr-FR" sz="2800" b="1" dirty="0" smtClean="0">
                <a:solidFill>
                  <a:srgbClr val="FF0000"/>
                </a:solidFill>
              </a:rPr>
              <a:t>Toujours être vigilant </a:t>
            </a:r>
            <a:r>
              <a:rPr lang="fr-FR" sz="2800" b="1" dirty="0">
                <a:solidFill>
                  <a:srgbClr val="FF0000"/>
                </a:solidFill>
              </a:rPr>
              <a:t>au moment où l’on oralise le nombre correspondant à la </a:t>
            </a:r>
            <a:r>
              <a:rPr lang="fr-FR" sz="2800" b="1" dirty="0" smtClean="0">
                <a:solidFill>
                  <a:srgbClr val="FF0000"/>
                </a:solidFill>
              </a:rPr>
              <a:t>quantité.</a:t>
            </a:r>
            <a:endParaRPr lang="fr-F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1000"/>
                                        <p:tgtEl>
                                          <p:spTgt spid="2">
                                            <p:txEl>
                                              <p:pRg st="5" end="5"/>
                                            </p:txEl>
                                          </p:spTgt>
                                        </p:tgtEl>
                                      </p:cBhvr>
                                    </p:animEffect>
                                    <p:anim calcmode="lin" valueType="num">
                                      <p:cBhvr>
                                        <p:cTn id="3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 calcmode="lin" valueType="num">
                                      <p:cBhvr>
                                        <p:cTn id="36"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8"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23528" y="2348880"/>
            <a:ext cx="7999306" cy="2677656"/>
          </a:xfrm>
          <a:prstGeom prst="rect">
            <a:avLst/>
          </a:prstGeom>
          <a:noFill/>
        </p:spPr>
        <p:txBody>
          <a:bodyPr wrap="none" rtlCol="0">
            <a:spAutoFit/>
          </a:bodyPr>
          <a:lstStyle/>
          <a:p>
            <a:pPr marL="342900" indent="-342900">
              <a:lnSpc>
                <a:spcPct val="200000"/>
              </a:lnSpc>
              <a:buFont typeface="+mj-lt"/>
              <a:buAutoNum type="arabicPeriod"/>
            </a:pPr>
            <a:r>
              <a:rPr lang="fr-FR" sz="2800" dirty="0" smtClean="0">
                <a:solidFill>
                  <a:srgbClr val="FF0000"/>
                </a:solidFill>
              </a:rPr>
              <a:t>Organiser la progressivité des apprentissages </a:t>
            </a:r>
          </a:p>
          <a:p>
            <a:pPr marL="342900" indent="-342900">
              <a:lnSpc>
                <a:spcPct val="200000"/>
              </a:lnSpc>
              <a:buFont typeface="+mj-lt"/>
              <a:buAutoNum type="arabicPeriod"/>
            </a:pPr>
            <a:r>
              <a:rPr lang="fr-FR" sz="2800" dirty="0" smtClean="0">
                <a:solidFill>
                  <a:srgbClr val="FF0000"/>
                </a:solidFill>
              </a:rPr>
              <a:t>Organiser des situations pour apprendre</a:t>
            </a:r>
          </a:p>
          <a:p>
            <a:pPr marL="342900" indent="-342900">
              <a:lnSpc>
                <a:spcPct val="200000"/>
              </a:lnSpc>
              <a:buFont typeface="+mj-lt"/>
              <a:buAutoNum type="arabicPeriod"/>
            </a:pPr>
            <a:r>
              <a:rPr lang="fr-FR" sz="2800" dirty="0" smtClean="0">
                <a:solidFill>
                  <a:srgbClr val="FF0000"/>
                </a:solidFill>
              </a:rPr>
              <a:t>S’appuyer sur le langage oral et écrit</a:t>
            </a:r>
            <a:endParaRPr lang="fr-FR" sz="2800" dirty="0">
              <a:solidFill>
                <a:srgbClr val="FF0000"/>
              </a:solidFill>
            </a:endParaRPr>
          </a:p>
        </p:txBody>
      </p:sp>
      <p:sp>
        <p:nvSpPr>
          <p:cNvPr id="6" name="Titre 4"/>
          <p:cNvSpPr txBox="1">
            <a:spLocks/>
          </p:cNvSpPr>
          <p:nvPr/>
        </p:nvSpPr>
        <p:spPr>
          <a:xfrm>
            <a:off x="323528" y="332656"/>
            <a:ext cx="7772400" cy="216024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400" dirty="0" smtClean="0"/>
              <a:t>Les </a:t>
            </a:r>
            <a:r>
              <a:rPr lang="fr-FR" sz="4400" dirty="0"/>
              <a:t>conditions et moyens </a:t>
            </a:r>
            <a:endParaRPr lang="fr-FR" sz="4400" dirty="0" smtClean="0"/>
          </a:p>
          <a:p>
            <a:r>
              <a:rPr lang="fr-FR" sz="4400" dirty="0" smtClean="0"/>
              <a:t>de réussite</a:t>
            </a:r>
          </a:p>
        </p:txBody>
      </p:sp>
    </p:spTree>
    <p:extLst>
      <p:ext uri="{BB962C8B-B14F-4D97-AF65-F5344CB8AC3E}">
        <p14:creationId xmlns:p14="http://schemas.microsoft.com/office/powerpoint/2010/main" val="40537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dirty="0" smtClean="0"/>
              <a:t>BO du 26 mars 2015</a:t>
            </a:r>
            <a:endParaRPr lang="fr-FR" sz="4800" dirty="0"/>
          </a:p>
        </p:txBody>
      </p:sp>
      <p:sp>
        <p:nvSpPr>
          <p:cNvPr id="3" name="Espace réservé du contenu 2"/>
          <p:cNvSpPr>
            <a:spLocks noGrp="1"/>
          </p:cNvSpPr>
          <p:nvPr>
            <p:ph idx="1"/>
          </p:nvPr>
        </p:nvSpPr>
        <p:spPr>
          <a:xfrm>
            <a:off x="609598" y="2160590"/>
            <a:ext cx="7346777" cy="4220738"/>
          </a:xfrm>
        </p:spPr>
        <p:txBody>
          <a:bodyPr>
            <a:normAutofit/>
          </a:bodyPr>
          <a:lstStyle/>
          <a:p>
            <a:pPr>
              <a:lnSpc>
                <a:spcPct val="150000"/>
              </a:lnSpc>
              <a:buFont typeface="Wingdings" panose="05000000000000000000" pitchFamily="2" charset="2"/>
              <a:buChar char="Ø"/>
            </a:pPr>
            <a:r>
              <a:rPr lang="fr-FR" sz="3200" dirty="0" smtClean="0"/>
              <a:t>4 modalités d’apprentissage</a:t>
            </a:r>
          </a:p>
          <a:p>
            <a:pPr lvl="2">
              <a:buFont typeface="Courier New" panose="02070309020205020404" pitchFamily="49" charset="0"/>
              <a:buChar char="o"/>
            </a:pPr>
            <a:r>
              <a:rPr lang="fr-FR" sz="2800" dirty="0" smtClean="0"/>
              <a:t>Apprendre en jouant</a:t>
            </a:r>
          </a:p>
          <a:p>
            <a:pPr lvl="2">
              <a:buFont typeface="Courier New" panose="02070309020205020404" pitchFamily="49" charset="0"/>
              <a:buChar char="o"/>
            </a:pPr>
            <a:r>
              <a:rPr lang="fr-FR" sz="2800" dirty="0" smtClean="0"/>
              <a:t>Apprendre en réfléchissant et en résolvant des problèmes</a:t>
            </a:r>
          </a:p>
          <a:p>
            <a:pPr lvl="2">
              <a:buFont typeface="Courier New" panose="02070309020205020404" pitchFamily="49" charset="0"/>
              <a:buChar char="o"/>
            </a:pPr>
            <a:r>
              <a:rPr lang="fr-FR" sz="2800" dirty="0" smtClean="0"/>
              <a:t>Apprendre en s’exerçant</a:t>
            </a:r>
          </a:p>
          <a:p>
            <a:pPr lvl="2">
              <a:buFont typeface="Courier New" panose="02070309020205020404" pitchFamily="49" charset="0"/>
              <a:buChar char="o"/>
            </a:pPr>
            <a:r>
              <a:rPr lang="fr-FR" sz="2800" dirty="0" smtClean="0"/>
              <a:t>Apprendre en se remémorant et en mémorisant</a:t>
            </a:r>
            <a:endParaRPr lang="fr-FR" sz="2800" dirty="0"/>
          </a:p>
        </p:txBody>
      </p:sp>
    </p:spTree>
    <p:extLst>
      <p:ext uri="{BB962C8B-B14F-4D97-AF65-F5344CB8AC3E}">
        <p14:creationId xmlns:p14="http://schemas.microsoft.com/office/powerpoint/2010/main" val="102738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700902" y="1916832"/>
            <a:ext cx="7327482" cy="3672408"/>
          </a:xfrm>
        </p:spPr>
        <p:txBody>
          <a:bodyPr>
            <a:normAutofit/>
          </a:bodyPr>
          <a:lstStyle/>
          <a:p>
            <a:pPr marL="342900" indent="-342900" algn="l">
              <a:buFont typeface="Wingdings" panose="05000000000000000000" pitchFamily="2" charset="2"/>
              <a:buChar char="Ø"/>
            </a:pPr>
            <a:r>
              <a:rPr lang="fr-FR" sz="2800" b="1" dirty="0" smtClean="0">
                <a:solidFill>
                  <a:schemeClr val="tx1"/>
                </a:solidFill>
              </a:rPr>
              <a:t>Construire les premiers outils pour structurer sa pensée</a:t>
            </a:r>
            <a:endParaRPr lang="fr-FR" sz="2800" b="1" dirty="0">
              <a:solidFill>
                <a:schemeClr val="tx1"/>
              </a:solidFill>
            </a:endParaRPr>
          </a:p>
          <a:p>
            <a:pPr marL="800100" lvl="1" indent="-342900" algn="l">
              <a:buFont typeface="Courier New" panose="02070309020205020404" pitchFamily="49" charset="0"/>
              <a:buChar char="o"/>
            </a:pPr>
            <a:r>
              <a:rPr lang="fr-FR" sz="2400" b="1" dirty="0" smtClean="0">
                <a:solidFill>
                  <a:schemeClr val="tx1"/>
                </a:solidFill>
              </a:rPr>
              <a:t>Découvrir les nombres et leurs utilisations :</a:t>
            </a:r>
          </a:p>
          <a:p>
            <a:pPr algn="ctr"/>
            <a:endParaRPr lang="fr-FR" sz="2400" b="1" dirty="0" smtClean="0">
              <a:solidFill>
                <a:schemeClr val="tx1"/>
              </a:solidFill>
            </a:endParaRPr>
          </a:p>
          <a:p>
            <a:pPr algn="ctr"/>
            <a:r>
              <a:rPr lang="fr-FR" sz="2400" i="1" dirty="0" smtClean="0">
                <a:solidFill>
                  <a:schemeClr val="tx1"/>
                </a:solidFill>
              </a:rPr>
              <a:t>« La construction du nombre s’appuie sur la notion de quantité, sa codification orale et écrite, l’acquisition de la suite orale des nombres et l’usage du dénombrement. »</a:t>
            </a:r>
          </a:p>
          <a:p>
            <a:pPr algn="l"/>
            <a:endParaRPr lang="fr-FR" sz="2400" i="1" dirty="0" smtClean="0">
              <a:solidFill>
                <a:schemeClr val="tx1"/>
              </a:solidFill>
            </a:endParaRPr>
          </a:p>
          <a:p>
            <a:pPr marL="342900" indent="-342900" algn="l">
              <a:buFont typeface="Arial" panose="020B0604020202020204" pitchFamily="34" charset="0"/>
              <a:buChar char="•"/>
            </a:pPr>
            <a:endParaRPr lang="fr-FR" sz="2400" dirty="0">
              <a:solidFill>
                <a:schemeClr val="tx1"/>
              </a:solidFill>
            </a:endParaRPr>
          </a:p>
          <a:p>
            <a:endParaRPr lang="fr-FR" sz="2400" dirty="0" smtClean="0">
              <a:solidFill>
                <a:schemeClr val="tx1"/>
              </a:solidFill>
            </a:endParaRPr>
          </a:p>
          <a:p>
            <a:pPr marL="342900" indent="-342900" algn="l">
              <a:buFont typeface="Arial" panose="020B0604020202020204" pitchFamily="34" charset="0"/>
              <a:buChar char="•"/>
            </a:pPr>
            <a:endParaRPr lang="fr-FR" sz="2400" dirty="0">
              <a:solidFill>
                <a:schemeClr val="tx1"/>
              </a:solidFill>
            </a:endParaRPr>
          </a:p>
        </p:txBody>
      </p:sp>
      <p:sp>
        <p:nvSpPr>
          <p:cNvPr id="5" name="Titre 4"/>
          <p:cNvSpPr>
            <a:spLocks noGrp="1"/>
          </p:cNvSpPr>
          <p:nvPr>
            <p:ph type="ctrTitle"/>
          </p:nvPr>
        </p:nvSpPr>
        <p:spPr>
          <a:xfrm>
            <a:off x="700902" y="404665"/>
            <a:ext cx="7772400" cy="1008112"/>
          </a:xfrm>
        </p:spPr>
        <p:txBody>
          <a:bodyPr/>
          <a:lstStyle/>
          <a:p>
            <a:pPr algn="l"/>
            <a:r>
              <a:rPr lang="fr-FR" sz="4800" dirty="0" smtClean="0"/>
              <a:t>Programmes 2015</a:t>
            </a:r>
            <a:endParaRPr lang="fr-FR" sz="4800" dirty="0"/>
          </a:p>
        </p:txBody>
      </p:sp>
    </p:spTree>
    <p:extLst>
      <p:ext uri="{BB962C8B-B14F-4D97-AF65-F5344CB8AC3E}">
        <p14:creationId xmlns:p14="http://schemas.microsoft.com/office/powerpoint/2010/main" val="30199567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0604" y="1268760"/>
            <a:ext cx="9144000" cy="1015663"/>
          </a:xfrm>
          <a:prstGeom prst="rect">
            <a:avLst/>
          </a:prstGeom>
          <a:noFill/>
        </p:spPr>
        <p:txBody>
          <a:bodyPr wrap="square" rtlCol="0">
            <a:spAutoFit/>
          </a:bodyPr>
          <a:lstStyle/>
          <a:p>
            <a:pPr algn="ctr"/>
            <a:r>
              <a:rPr lang="fr-FR" sz="2000" dirty="0" smtClean="0"/>
              <a:t>Domaine 4 : Construire les 1ers outils pour structurer sa pensée </a:t>
            </a:r>
          </a:p>
          <a:p>
            <a:pPr algn="ctr"/>
            <a:r>
              <a:rPr lang="fr-FR" sz="2000" dirty="0" smtClean="0"/>
              <a:t>	Découvrir les nombres et leur utilisation.</a:t>
            </a:r>
          </a:p>
          <a:p>
            <a:pPr algn="ctr"/>
            <a:r>
              <a:rPr lang="fr-FR" sz="2000" b="1" dirty="0" smtClean="0"/>
              <a:t>Mots clés : </a:t>
            </a:r>
            <a:r>
              <a:rPr lang="fr-FR" sz="2000" b="1" dirty="0"/>
              <a:t>c</a:t>
            </a:r>
            <a:r>
              <a:rPr lang="fr-FR" sz="2000" b="1" dirty="0" smtClean="0"/>
              <a:t>omposer, décomposer, dénombrer, stabiliser</a:t>
            </a:r>
            <a:r>
              <a:rPr lang="fr-FR" sz="2000" dirty="0" smtClean="0"/>
              <a:t>.</a:t>
            </a:r>
            <a:endParaRPr lang="fr-FR" sz="1600" dirty="0"/>
          </a:p>
        </p:txBody>
      </p:sp>
      <p:graphicFrame>
        <p:nvGraphicFramePr>
          <p:cNvPr id="3" name="Tableau 2"/>
          <p:cNvGraphicFramePr>
            <a:graphicFrameLocks noGrp="1"/>
          </p:cNvGraphicFramePr>
          <p:nvPr>
            <p:extLst>
              <p:ext uri="{D42A27DB-BD31-4B8C-83A1-F6EECF244321}">
                <p14:modId xmlns:p14="http://schemas.microsoft.com/office/powerpoint/2010/main" val="3073107069"/>
              </p:ext>
            </p:extLst>
          </p:nvPr>
        </p:nvGraphicFramePr>
        <p:xfrm>
          <a:off x="426575" y="2255520"/>
          <a:ext cx="8352057" cy="4329422"/>
        </p:xfrm>
        <a:graphic>
          <a:graphicData uri="http://schemas.openxmlformats.org/drawingml/2006/table">
            <a:tbl>
              <a:tblPr firstRow="1" bandRow="1">
                <a:tableStyleId>{5C22544A-7EE6-4342-B048-85BDC9FD1C3A}</a:tableStyleId>
              </a:tblPr>
              <a:tblGrid>
                <a:gridCol w="2784019">
                  <a:extLst>
                    <a:ext uri="{9D8B030D-6E8A-4147-A177-3AD203B41FA5}">
                      <a16:colId xmlns:a16="http://schemas.microsoft.com/office/drawing/2014/main" val="20000"/>
                    </a:ext>
                  </a:extLst>
                </a:gridCol>
                <a:gridCol w="2784019">
                  <a:extLst>
                    <a:ext uri="{9D8B030D-6E8A-4147-A177-3AD203B41FA5}">
                      <a16:colId xmlns:a16="http://schemas.microsoft.com/office/drawing/2014/main" val="20001"/>
                    </a:ext>
                  </a:extLst>
                </a:gridCol>
                <a:gridCol w="2784019">
                  <a:extLst>
                    <a:ext uri="{9D8B030D-6E8A-4147-A177-3AD203B41FA5}">
                      <a16:colId xmlns:a16="http://schemas.microsoft.com/office/drawing/2014/main" val="20002"/>
                    </a:ext>
                  </a:extLst>
                </a:gridCol>
              </a:tblGrid>
              <a:tr h="336542">
                <a:tc>
                  <a:txBody>
                    <a:bodyPr/>
                    <a:lstStyle/>
                    <a:p>
                      <a:pPr algn="ctr"/>
                      <a:r>
                        <a:rPr lang="fr-FR" sz="1600" dirty="0" smtClean="0"/>
                        <a:t>TPS PS</a:t>
                      </a:r>
                      <a:endParaRPr lang="fr-FR" sz="1600" dirty="0"/>
                    </a:p>
                  </a:txBody>
                  <a:tcPr>
                    <a:solidFill>
                      <a:schemeClr val="accent5">
                        <a:lumMod val="75000"/>
                      </a:schemeClr>
                    </a:solidFill>
                  </a:tcPr>
                </a:tc>
                <a:tc>
                  <a:txBody>
                    <a:bodyPr/>
                    <a:lstStyle/>
                    <a:p>
                      <a:pPr algn="ctr"/>
                      <a:r>
                        <a:rPr lang="fr-FR" sz="1600" dirty="0" smtClean="0"/>
                        <a:t>MS</a:t>
                      </a:r>
                      <a:endParaRPr lang="fr-FR" sz="1600" dirty="0"/>
                    </a:p>
                  </a:txBody>
                  <a:tcPr>
                    <a:solidFill>
                      <a:schemeClr val="accent5">
                        <a:lumMod val="75000"/>
                      </a:schemeClr>
                    </a:solidFill>
                  </a:tcPr>
                </a:tc>
                <a:tc>
                  <a:txBody>
                    <a:bodyPr/>
                    <a:lstStyle/>
                    <a:p>
                      <a:pPr algn="ctr"/>
                      <a:r>
                        <a:rPr lang="fr-FR" sz="1600" dirty="0" smtClean="0"/>
                        <a:t>GS</a:t>
                      </a:r>
                      <a:endParaRPr lang="fr-FR" sz="1600" dirty="0"/>
                    </a:p>
                  </a:txBody>
                  <a:tcPr>
                    <a:solidFill>
                      <a:schemeClr val="accent5">
                        <a:lumMod val="75000"/>
                      </a:schemeClr>
                    </a:solidFill>
                  </a:tcPr>
                </a:tc>
                <a:extLst>
                  <a:ext uri="{0D108BD9-81ED-4DB2-BD59-A6C34878D82A}">
                    <a16:rowId xmlns:a16="http://schemas.microsoft.com/office/drawing/2014/main" val="10000"/>
                  </a:ext>
                </a:extLst>
              </a:tr>
              <a:tr h="3568264">
                <a:tc>
                  <a:txBody>
                    <a:bodyPr/>
                    <a:lstStyle/>
                    <a:p>
                      <a:pPr>
                        <a:buFont typeface="Arial" pitchFamily="34" charset="0"/>
                        <a:buChar char="•"/>
                      </a:pPr>
                      <a:r>
                        <a:rPr lang="fr-FR" sz="1600" b="1" dirty="0" smtClean="0"/>
                        <a:t>Estimer</a:t>
                      </a:r>
                      <a:r>
                        <a:rPr lang="fr-FR" sz="1600" b="1" baseline="0" dirty="0" smtClean="0"/>
                        <a:t> des quantités</a:t>
                      </a:r>
                    </a:p>
                    <a:p>
                      <a:pPr>
                        <a:buFont typeface="Arial" pitchFamily="34" charset="0"/>
                        <a:buChar char="•"/>
                      </a:pPr>
                      <a:r>
                        <a:rPr lang="fr-FR" sz="1600" b="1" dirty="0" smtClean="0"/>
                        <a:t>Se</a:t>
                      </a:r>
                      <a:r>
                        <a:rPr lang="fr-FR" sz="1600" b="1" baseline="0" dirty="0" smtClean="0"/>
                        <a:t> familiariser </a:t>
                      </a:r>
                      <a:r>
                        <a:rPr lang="fr-FR" sz="1600" b="0" baseline="0" dirty="0" smtClean="0"/>
                        <a:t>avec</a:t>
                      </a:r>
                      <a:r>
                        <a:rPr lang="fr-FR" sz="1600" b="0" dirty="0" smtClean="0"/>
                        <a:t> la comptine</a:t>
                      </a:r>
                      <a:r>
                        <a:rPr lang="fr-FR" sz="1600" b="0" baseline="0" dirty="0" smtClean="0"/>
                        <a:t> numérique</a:t>
                      </a:r>
                      <a:endParaRPr lang="fr-FR" sz="1600" b="0" dirty="0" smtClean="0"/>
                    </a:p>
                  </a:txBody>
                  <a:tcPr>
                    <a:solidFill>
                      <a:schemeClr val="accent5">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fr-FR" sz="1600" b="1" dirty="0" smtClean="0"/>
                        <a:t>Exprimer des quantités </a:t>
                      </a:r>
                      <a:r>
                        <a:rPr lang="fr-FR" sz="1600" b="0" dirty="0" smtClean="0"/>
                        <a:t>en utilisant des nombres:</a:t>
                      </a:r>
                      <a:r>
                        <a:rPr lang="fr-FR" sz="1600" b="0" baseline="0" dirty="0" smtClean="0"/>
                        <a:t> dénombrer, comparer</a:t>
                      </a:r>
                      <a:endParaRPr lang="fr-FR" sz="1600" b="0" dirty="0" smtClean="0"/>
                    </a:p>
                    <a:p>
                      <a:pPr>
                        <a:buFont typeface="Arial" pitchFamily="34" charset="0"/>
                        <a:buChar char="•"/>
                      </a:pPr>
                      <a:r>
                        <a:rPr lang="fr-FR" sz="1600" b="1" dirty="0" smtClean="0"/>
                        <a:t>Décomposer des nombres</a:t>
                      </a:r>
                    </a:p>
                    <a:p>
                      <a:pPr>
                        <a:buFont typeface="Arial" pitchFamily="34" charset="0"/>
                        <a:buChar char="•"/>
                      </a:pPr>
                      <a:r>
                        <a:rPr lang="fr-FR" sz="1600" b="0" dirty="0" smtClean="0"/>
                        <a:t>Utiliser</a:t>
                      </a:r>
                      <a:r>
                        <a:rPr lang="fr-FR" sz="1600" b="0" baseline="0" dirty="0" smtClean="0"/>
                        <a:t> un nombre pour exprimer un rang</a:t>
                      </a:r>
                    </a:p>
                    <a:p>
                      <a:pPr>
                        <a:buFont typeface="Arial" pitchFamily="34" charset="0"/>
                        <a:buChar char="•"/>
                      </a:pPr>
                      <a:r>
                        <a:rPr lang="fr-FR" sz="1600" b="0" baseline="0" dirty="0" smtClean="0"/>
                        <a:t>Stabiliser les connaissances jusqu’à </a:t>
                      </a:r>
                      <a:r>
                        <a:rPr lang="fr-FR" sz="1600" b="1" baseline="0" dirty="0" smtClean="0"/>
                        <a:t>5</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FR" sz="1600" b="1" dirty="0" smtClean="0"/>
                        <a:t>Commencer à connaître </a:t>
                      </a:r>
                      <a:r>
                        <a:rPr lang="fr-FR" sz="1600" b="0" dirty="0" smtClean="0"/>
                        <a:t>la comptine</a:t>
                      </a:r>
                      <a:r>
                        <a:rPr lang="fr-FR" sz="1600" b="0" baseline="0" dirty="0" smtClean="0"/>
                        <a:t> numérique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FR" sz="1600" b="0" baseline="0" dirty="0" smtClean="0"/>
                        <a:t>Commencer à écrire les nombres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FR" sz="1600" b="1" baseline="0" dirty="0" smtClean="0"/>
                        <a:t>Commencer à résoudre des problèmes </a:t>
                      </a:r>
                      <a:r>
                        <a:rPr lang="fr-FR" sz="1600" b="0" baseline="0" dirty="0" smtClean="0"/>
                        <a:t>portant sur les quantités</a:t>
                      </a:r>
                      <a:endParaRPr lang="fr-FR" sz="1600" b="0" dirty="0" smtClean="0"/>
                    </a:p>
                  </a:txBody>
                  <a:tcPr>
                    <a:solidFill>
                      <a:schemeClr val="accent5">
                        <a:lumMod val="20000"/>
                        <a:lumOff val="80000"/>
                      </a:schemeClr>
                    </a:solidFill>
                  </a:tcPr>
                </a:tc>
                <a:tc>
                  <a:txBody>
                    <a:bodyPr/>
                    <a:lstStyle/>
                    <a:p>
                      <a:pPr>
                        <a:buFont typeface="Arial" pitchFamily="34" charset="0"/>
                        <a:buChar char="•"/>
                      </a:pPr>
                      <a:r>
                        <a:rPr lang="fr-FR" sz="1600" b="1" dirty="0" smtClean="0"/>
                        <a:t>Exprimer des quantités </a:t>
                      </a:r>
                      <a:r>
                        <a:rPr lang="fr-FR" sz="1600" b="0" dirty="0" smtClean="0"/>
                        <a:t>en utilisant des nombres: dénombrer, comparer</a:t>
                      </a:r>
                    </a:p>
                    <a:p>
                      <a:pPr>
                        <a:buFont typeface="Arial" pitchFamily="34" charset="0"/>
                        <a:buChar char="•"/>
                      </a:pPr>
                      <a:r>
                        <a:rPr lang="fr-FR" sz="1600" b="1" dirty="0" smtClean="0"/>
                        <a:t>Décomposer des nombres</a:t>
                      </a:r>
                    </a:p>
                    <a:p>
                      <a:pPr>
                        <a:buFont typeface="Arial" pitchFamily="34" charset="0"/>
                        <a:buChar char="•"/>
                      </a:pPr>
                      <a:r>
                        <a:rPr lang="fr-FR" sz="1600" b="0" dirty="0" smtClean="0"/>
                        <a:t>Utiliser</a:t>
                      </a:r>
                      <a:r>
                        <a:rPr lang="fr-FR" sz="1600" b="0" baseline="0" dirty="0" smtClean="0"/>
                        <a:t> un nombre pour exprimer un rang</a:t>
                      </a:r>
                    </a:p>
                    <a:p>
                      <a:pPr>
                        <a:buFont typeface="Arial" pitchFamily="34" charset="0"/>
                        <a:buChar char="•"/>
                      </a:pPr>
                      <a:r>
                        <a:rPr lang="fr-FR" sz="1600" b="0" baseline="0" dirty="0" smtClean="0"/>
                        <a:t>Stabiliser les connaissances jusqu’à </a:t>
                      </a:r>
                      <a:r>
                        <a:rPr lang="fr-FR" sz="1600" b="1" baseline="0" dirty="0" smtClean="0"/>
                        <a:t>10</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FR" sz="1600" b="1" dirty="0" smtClean="0"/>
                        <a:t>Connaître</a:t>
                      </a:r>
                      <a:r>
                        <a:rPr lang="fr-FR" sz="1600" b="0" dirty="0" smtClean="0"/>
                        <a:t> la comptine</a:t>
                      </a:r>
                      <a:r>
                        <a:rPr lang="fr-FR" sz="1600" b="0" baseline="0" dirty="0" smtClean="0"/>
                        <a:t> numérique jusqu’à 30</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FR" sz="1600" b="1" baseline="0" dirty="0" smtClean="0"/>
                        <a:t>Ecrire</a:t>
                      </a:r>
                      <a:r>
                        <a:rPr lang="fr-FR" sz="1600" b="0" baseline="0" dirty="0" smtClean="0"/>
                        <a:t> les nombres</a:t>
                      </a:r>
                    </a:p>
                    <a:p>
                      <a:pPr>
                        <a:buFont typeface="Arial" pitchFamily="34" charset="0"/>
                        <a:buChar char="•"/>
                      </a:pPr>
                      <a:r>
                        <a:rPr lang="fr-FR" sz="1600" b="0" dirty="0" smtClean="0"/>
                        <a:t>Résoudre des problèmes portant</a:t>
                      </a:r>
                      <a:r>
                        <a:rPr lang="fr-FR" sz="1600" b="0" baseline="0" dirty="0" smtClean="0"/>
                        <a:t> sur des quantités</a:t>
                      </a:r>
                    </a:p>
                    <a:p>
                      <a:pPr>
                        <a:buFont typeface="Arial" pitchFamily="34" charset="0"/>
                        <a:buChar char="•"/>
                      </a:pPr>
                      <a:r>
                        <a:rPr lang="fr-FR" sz="1600" b="1" baseline="0" dirty="0" smtClean="0"/>
                        <a:t>Commencer à élaborer des stratégies de résolution de problèmes</a:t>
                      </a:r>
                      <a:endParaRPr lang="fr-FR" sz="1600" b="1" dirty="0"/>
                    </a:p>
                  </a:txBody>
                  <a:tcP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
        <p:nvSpPr>
          <p:cNvPr id="4" name="Titre 4"/>
          <p:cNvSpPr txBox="1">
            <a:spLocks/>
          </p:cNvSpPr>
          <p:nvPr/>
        </p:nvSpPr>
        <p:spPr>
          <a:xfrm>
            <a:off x="179512" y="0"/>
            <a:ext cx="7415953" cy="1652764"/>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dirty="0" smtClean="0"/>
              <a:t>Organiser </a:t>
            </a:r>
            <a:r>
              <a:rPr lang="fr-FR" sz="4000" dirty="0"/>
              <a:t>la progressivité des apprentissages </a:t>
            </a:r>
            <a:r>
              <a:rPr lang="fr-FR" sz="4000" dirty="0" smtClean="0"/>
              <a:t>(1)</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20688"/>
            <a:ext cx="6914729" cy="1320800"/>
          </a:xfrm>
        </p:spPr>
        <p:txBody>
          <a:bodyPr>
            <a:normAutofit fontScale="90000"/>
          </a:bodyPr>
          <a:lstStyle/>
          <a:p>
            <a:r>
              <a:rPr lang="fr-FR" sz="4400" dirty="0"/>
              <a:t>Organiser des situations pour </a:t>
            </a:r>
            <a:r>
              <a:rPr lang="fr-FR" sz="4400" dirty="0" smtClean="0"/>
              <a:t>apprendre (2)</a:t>
            </a:r>
            <a:r>
              <a:rPr lang="fr-FR" dirty="0"/>
              <a:t/>
            </a:r>
            <a:br>
              <a:rPr lang="fr-FR" dirty="0"/>
            </a:br>
            <a:endParaRPr lang="fr-FR" dirty="0"/>
          </a:p>
        </p:txBody>
      </p:sp>
      <p:sp>
        <p:nvSpPr>
          <p:cNvPr id="5" name="Espace réservé du contenu 4"/>
          <p:cNvSpPr txBox="1">
            <a:spLocks noGrp="1"/>
          </p:cNvSpPr>
          <p:nvPr>
            <p:ph idx="1"/>
          </p:nvPr>
        </p:nvSpPr>
        <p:spPr>
          <a:xfrm>
            <a:off x="609599" y="2160590"/>
            <a:ext cx="6347714" cy="2755947"/>
          </a:xfrm>
          <a:prstGeom prst="rect">
            <a:avLst/>
          </a:prstGeom>
          <a:noFill/>
        </p:spPr>
        <p:txBody>
          <a:bodyPr wrap="square" rtlCol="0">
            <a:spAutoFit/>
          </a:bodyPr>
          <a:lstStyle/>
          <a:p>
            <a:pPr marL="571500" indent="-571500">
              <a:lnSpc>
                <a:spcPct val="150000"/>
              </a:lnSpc>
              <a:buClr>
                <a:srgbClr val="00B0F0"/>
              </a:buClr>
              <a:buFont typeface="Wingdings" panose="05000000000000000000" pitchFamily="2" charset="2"/>
              <a:buChar char="Ø"/>
            </a:pPr>
            <a:r>
              <a:rPr lang="fr-FR" sz="3600" dirty="0" smtClean="0">
                <a:solidFill>
                  <a:srgbClr val="00B0F0"/>
                </a:solidFill>
                <a:latin typeface="Calibri" pitchFamily="34" charset="0"/>
              </a:rPr>
              <a:t>Des situations rituelles</a:t>
            </a:r>
          </a:p>
          <a:p>
            <a:pPr marL="571500" indent="-571500">
              <a:lnSpc>
                <a:spcPct val="150000"/>
              </a:lnSpc>
              <a:buClr>
                <a:srgbClr val="00B0F0"/>
              </a:buClr>
              <a:buFont typeface="Wingdings" panose="05000000000000000000" pitchFamily="2" charset="2"/>
              <a:buChar char="Ø"/>
            </a:pPr>
            <a:r>
              <a:rPr lang="fr-FR" sz="3600" dirty="0" smtClean="0">
                <a:solidFill>
                  <a:srgbClr val="00B0F0"/>
                </a:solidFill>
                <a:latin typeface="Calibri" pitchFamily="34" charset="0"/>
              </a:rPr>
              <a:t>Des situations fonctionnelles</a:t>
            </a:r>
          </a:p>
          <a:p>
            <a:pPr marL="571500" indent="-571500">
              <a:lnSpc>
                <a:spcPct val="150000"/>
              </a:lnSpc>
              <a:buClr>
                <a:srgbClr val="00B0F0"/>
              </a:buClr>
              <a:buFont typeface="Wingdings" panose="05000000000000000000" pitchFamily="2" charset="2"/>
              <a:buChar char="Ø"/>
            </a:pPr>
            <a:r>
              <a:rPr lang="fr-FR" sz="3600" dirty="0" smtClean="0">
                <a:solidFill>
                  <a:srgbClr val="00B0F0"/>
                </a:solidFill>
                <a:latin typeface="Calibri" pitchFamily="34" charset="0"/>
              </a:rPr>
              <a:t>Des situations construites</a:t>
            </a:r>
            <a:endParaRPr lang="fr-FR" sz="3600" dirty="0">
              <a:solidFill>
                <a:srgbClr val="00B0F0"/>
              </a:solidFill>
              <a:latin typeface="Calibri" pitchFamily="34" charset="0"/>
            </a:endParaRPr>
          </a:p>
        </p:txBody>
      </p:sp>
    </p:spTree>
    <p:extLst>
      <p:ext uri="{BB962C8B-B14F-4D97-AF65-F5344CB8AC3E}">
        <p14:creationId xmlns:p14="http://schemas.microsoft.com/office/powerpoint/2010/main" val="350113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07766" y="1556792"/>
            <a:ext cx="6914729" cy="3539430"/>
          </a:xfrm>
          <a:prstGeom prst="rect">
            <a:avLst/>
          </a:prstGeom>
          <a:noFill/>
        </p:spPr>
        <p:txBody>
          <a:bodyPr wrap="square" rtlCol="0">
            <a:spAutoFit/>
          </a:bodyPr>
          <a:lstStyle/>
          <a:p>
            <a:r>
              <a:rPr lang="fr-FR" sz="2800" dirty="0" smtClean="0">
                <a:latin typeface="Calibri" pitchFamily="34" charset="0"/>
              </a:rPr>
              <a:t>Elles se répètent régulièrement,</a:t>
            </a:r>
          </a:p>
          <a:p>
            <a:r>
              <a:rPr lang="fr-FR" sz="2800" dirty="0" smtClean="0">
                <a:latin typeface="Calibri" pitchFamily="34" charset="0"/>
              </a:rPr>
              <a:t>voire quotidiennement…</a:t>
            </a:r>
          </a:p>
          <a:p>
            <a:endParaRPr lang="fr-FR" sz="2800" dirty="0" smtClean="0">
              <a:latin typeface="Calibri" pitchFamily="34" charset="0"/>
            </a:endParaRPr>
          </a:p>
          <a:p>
            <a:r>
              <a:rPr lang="fr-FR" sz="2800" dirty="0" smtClean="0">
                <a:latin typeface="Calibri" pitchFamily="34" charset="0"/>
              </a:rPr>
              <a:t>Ce sont des « situations repères » mais elles ne sont pas suffisantes :</a:t>
            </a:r>
          </a:p>
          <a:p>
            <a:r>
              <a:rPr lang="fr-FR" sz="2800" dirty="0" smtClean="0">
                <a:latin typeface="Calibri" pitchFamily="34" charset="0"/>
              </a:rPr>
              <a:t>	elles ne constituent pas à elles seules 	l’enseignement des mathématiques à la 	maternelle.</a:t>
            </a:r>
            <a:endParaRPr lang="fr-FR" sz="4000" dirty="0">
              <a:latin typeface="Calibri" pitchFamily="34" charset="0"/>
            </a:endParaRPr>
          </a:p>
        </p:txBody>
      </p:sp>
      <p:sp>
        <p:nvSpPr>
          <p:cNvPr id="4" name="Titre 1"/>
          <p:cNvSpPr txBox="1">
            <a:spLocks/>
          </p:cNvSpPr>
          <p:nvPr/>
        </p:nvSpPr>
        <p:spPr>
          <a:xfrm>
            <a:off x="395536" y="391442"/>
            <a:ext cx="6914729" cy="1320800"/>
          </a:xfrm>
          <a:prstGeom prst="rect">
            <a:avLst/>
          </a:prstGeom>
        </p:spPr>
        <p:txBody>
          <a:bodyPr>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500" dirty="0" smtClean="0">
                <a:solidFill>
                  <a:srgbClr val="00B0F0"/>
                </a:solidFill>
              </a:rPr>
              <a:t>Les </a:t>
            </a:r>
            <a:r>
              <a:rPr lang="fr-FR" sz="4500" dirty="0">
                <a:solidFill>
                  <a:srgbClr val="00B0F0"/>
                </a:solidFill>
              </a:rPr>
              <a:t>situations rituelles </a:t>
            </a:r>
            <a:r>
              <a:rPr lang="fr-FR" dirty="0" smtClean="0"/>
              <a:t/>
            </a:r>
            <a:br>
              <a:rPr lang="fr-FR" dirty="0" smtClean="0"/>
            </a:br>
            <a:endParaRPr lang="fr-FR" dirty="0"/>
          </a:p>
        </p:txBody>
      </p:sp>
      <p:sp>
        <p:nvSpPr>
          <p:cNvPr id="5" name="Flèche à angle droit 4"/>
          <p:cNvSpPr/>
          <p:nvPr/>
        </p:nvSpPr>
        <p:spPr>
          <a:xfrm rot="5400000">
            <a:off x="755576" y="3933056"/>
            <a:ext cx="504056" cy="36004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57554" y="1124744"/>
            <a:ext cx="7380820" cy="5544616"/>
          </a:xfrm>
        </p:spPr>
        <p:txBody>
          <a:bodyPr>
            <a:normAutofit lnSpcReduction="10000"/>
          </a:bodyPr>
          <a:lstStyle/>
          <a:p>
            <a:pPr>
              <a:buFont typeface="Wingdings" panose="05000000000000000000" pitchFamily="2" charset="2"/>
              <a:buChar char="Ø"/>
            </a:pPr>
            <a:r>
              <a:rPr lang="fr-FR" sz="2000" dirty="0" smtClean="0"/>
              <a:t>Comptines numériques et jeux de doigts</a:t>
            </a:r>
          </a:p>
          <a:p>
            <a:pPr>
              <a:buFont typeface="Wingdings" panose="05000000000000000000" pitchFamily="2" charset="2"/>
              <a:buChar char="Ø"/>
            </a:pPr>
            <a:r>
              <a:rPr lang="fr-FR" sz="2000" dirty="0" smtClean="0"/>
              <a:t>Configurations de doigts : </a:t>
            </a:r>
            <a:r>
              <a:rPr lang="fr-FR" dirty="0" smtClean="0"/>
              <a:t>reproduire les configurations de doigts montrées par l’enseignant, représentée sur une carte (veiller à décomposer à chaque fois le nombre).</a:t>
            </a:r>
          </a:p>
          <a:p>
            <a:pPr>
              <a:buFont typeface="Wingdings" panose="05000000000000000000" pitchFamily="2" charset="2"/>
              <a:buChar char="Ø"/>
            </a:pPr>
            <a:r>
              <a:rPr lang="fr-FR" sz="2000" dirty="0" smtClean="0"/>
              <a:t>Suites répétitives : </a:t>
            </a:r>
            <a:r>
              <a:rPr lang="fr-FR" dirty="0" smtClean="0"/>
              <a:t>reproduire une suite gestuelle, auditive ou visuelle (ex: je tape dans mes mains, je secoue les maracas, </a:t>
            </a:r>
            <a:r>
              <a:rPr lang="fr-FR" dirty="0" err="1" smtClean="0"/>
              <a:t>etc</a:t>
            </a:r>
            <a:r>
              <a:rPr lang="fr-FR" dirty="0" smtClean="0"/>
              <a:t>).</a:t>
            </a:r>
          </a:p>
          <a:p>
            <a:pPr>
              <a:buFont typeface="Wingdings" panose="05000000000000000000" pitchFamily="2" charset="2"/>
              <a:buChar char="Ø"/>
            </a:pPr>
            <a:r>
              <a:rPr lang="fr-FR" sz="2000" dirty="0" smtClean="0"/>
              <a:t>Le dé géant : </a:t>
            </a:r>
            <a:r>
              <a:rPr lang="fr-FR" dirty="0" smtClean="0"/>
              <a:t>lancer le dé et prendre le bon nombre de jetons/dire le nombre obtenu/frapper le nombre dans ses mains/montrer la quantité avec ses doigts…</a:t>
            </a:r>
          </a:p>
          <a:p>
            <a:pPr>
              <a:buFont typeface="Wingdings" panose="05000000000000000000" pitchFamily="2" charset="2"/>
              <a:buChar char="Ø"/>
            </a:pPr>
            <a:r>
              <a:rPr lang="fr-FR" sz="2000" dirty="0" smtClean="0"/>
              <a:t>Constellations du dé : </a:t>
            </a:r>
            <a:r>
              <a:rPr lang="fr-FR" dirty="0" smtClean="0"/>
              <a:t>idem que jeu précédent avec distribution de cartes représentant les constellations du dé (je lève ma carte elle correspond à ce que je vois/j’entends).</a:t>
            </a:r>
          </a:p>
          <a:p>
            <a:pPr>
              <a:buFont typeface="Wingdings" panose="05000000000000000000" pitchFamily="2" charset="2"/>
              <a:buChar char="Ø"/>
            </a:pPr>
            <a:r>
              <a:rPr lang="fr-FR" sz="2000" dirty="0" smtClean="0"/>
              <a:t>Jeu de Kim : </a:t>
            </a:r>
            <a:r>
              <a:rPr lang="fr-FR" dirty="0" smtClean="0"/>
              <a:t>l’enseignant place des cartes représentant les constellations du dé, l’enfant dit ou montre avec ses doigts le nombre correspondant à la carte disparue (idem avec cartes-chiffres, </a:t>
            </a:r>
            <a:r>
              <a:rPr lang="fr-FR" dirty="0" err="1" smtClean="0"/>
              <a:t>etc</a:t>
            </a:r>
            <a:r>
              <a:rPr lang="fr-FR" dirty="0" smtClean="0"/>
              <a:t>).</a:t>
            </a:r>
          </a:p>
          <a:p>
            <a:pPr>
              <a:buFont typeface="Wingdings" panose="05000000000000000000" pitchFamily="2" charset="2"/>
              <a:buChar char="Ø"/>
            </a:pPr>
            <a:r>
              <a:rPr lang="fr-FR" sz="2000" dirty="0"/>
              <a:t>La ronde des nombres : </a:t>
            </a:r>
            <a:r>
              <a:rPr lang="fr-FR" dirty="0"/>
              <a:t>réciter la comptine chacun son tour </a:t>
            </a:r>
            <a:r>
              <a:rPr lang="fr-FR" i="1" dirty="0"/>
              <a:t>(on peut utiliser un bâton de parole</a:t>
            </a:r>
            <a:r>
              <a:rPr lang="fr-FR" i="1" dirty="0" smtClean="0"/>
              <a:t>).</a:t>
            </a:r>
            <a:endParaRPr lang="fr-FR" dirty="0" smtClean="0"/>
          </a:p>
        </p:txBody>
      </p:sp>
      <p:sp>
        <p:nvSpPr>
          <p:cNvPr id="4" name="Titre 1"/>
          <p:cNvSpPr txBox="1">
            <a:spLocks/>
          </p:cNvSpPr>
          <p:nvPr/>
        </p:nvSpPr>
        <p:spPr>
          <a:xfrm>
            <a:off x="395536" y="391442"/>
            <a:ext cx="7704856" cy="949326"/>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solidFill>
                  <a:srgbClr val="00B0F0"/>
                </a:solidFill>
              </a:rPr>
              <a:t>Exemples de </a:t>
            </a:r>
            <a:r>
              <a:rPr lang="fr-FR" dirty="0">
                <a:solidFill>
                  <a:srgbClr val="00B0F0"/>
                </a:solidFill>
              </a:rPr>
              <a:t>situations </a:t>
            </a:r>
            <a:r>
              <a:rPr lang="fr-FR" dirty="0" smtClean="0">
                <a:solidFill>
                  <a:srgbClr val="00B0F0"/>
                </a:solidFill>
              </a:rPr>
              <a:t>rituelles (1) </a:t>
            </a:r>
            <a:endParaRPr lang="fr-FR" sz="2400" dirty="0"/>
          </a:p>
        </p:txBody>
      </p:sp>
    </p:spTree>
    <p:extLst>
      <p:ext uri="{BB962C8B-B14F-4D97-AF65-F5344CB8AC3E}">
        <p14:creationId xmlns:p14="http://schemas.microsoft.com/office/powerpoint/2010/main" val="141729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95536" y="391442"/>
            <a:ext cx="7704856" cy="949326"/>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solidFill>
                  <a:srgbClr val="00B0F0"/>
                </a:solidFill>
              </a:rPr>
              <a:t>Exemples de </a:t>
            </a:r>
            <a:r>
              <a:rPr lang="fr-FR" dirty="0">
                <a:solidFill>
                  <a:srgbClr val="00B0F0"/>
                </a:solidFill>
              </a:rPr>
              <a:t>situations </a:t>
            </a:r>
            <a:r>
              <a:rPr lang="fr-FR" dirty="0" smtClean="0">
                <a:solidFill>
                  <a:srgbClr val="00B0F0"/>
                </a:solidFill>
              </a:rPr>
              <a:t>rituelles (2) </a:t>
            </a:r>
            <a:endParaRPr lang="fr-FR" sz="2400" dirty="0"/>
          </a:p>
        </p:txBody>
      </p:sp>
      <p:sp>
        <p:nvSpPr>
          <p:cNvPr id="5" name="Espace réservé du contenu 2"/>
          <p:cNvSpPr>
            <a:spLocks noGrp="1"/>
          </p:cNvSpPr>
          <p:nvPr>
            <p:ph idx="1"/>
          </p:nvPr>
        </p:nvSpPr>
        <p:spPr>
          <a:xfrm>
            <a:off x="179512" y="1196752"/>
            <a:ext cx="8856984" cy="5256584"/>
          </a:xfrm>
        </p:spPr>
        <p:txBody>
          <a:bodyPr>
            <a:normAutofit/>
          </a:bodyPr>
          <a:lstStyle/>
          <a:p>
            <a:pPr>
              <a:buFont typeface="Wingdings" panose="05000000000000000000" pitchFamily="2" charset="2"/>
              <a:buChar char="Ø"/>
            </a:pPr>
            <a:r>
              <a:rPr lang="fr-FR" sz="2000" dirty="0" smtClean="0"/>
              <a:t>Greli-Grelo : </a:t>
            </a:r>
            <a:r>
              <a:rPr lang="fr-FR" dirty="0" smtClean="0"/>
              <a:t>l’enseignant place 2 jetons dans sa main droite, la ferme, puis place 1 jeton dans sa main gauche. Il réunit ses 2 mains en chantant « Greli-Grelo, combien j’ai de sous dans mon sabot? ».</a:t>
            </a:r>
          </a:p>
          <a:p>
            <a:pPr>
              <a:buFont typeface="Wingdings" panose="05000000000000000000" pitchFamily="2" charset="2"/>
              <a:buChar char="Ø"/>
            </a:pPr>
            <a:r>
              <a:rPr lang="fr-FR" sz="2000" dirty="0" smtClean="0"/>
              <a:t>Bande numérique : - </a:t>
            </a:r>
            <a:r>
              <a:rPr lang="fr-FR" dirty="0" smtClean="0"/>
              <a:t>sortir les objets du sac à surprises et placer une pince à linge sur la case de la bande numérique</a:t>
            </a:r>
          </a:p>
          <a:p>
            <a:pPr marL="0" indent="0">
              <a:spcBef>
                <a:spcPts val="0"/>
              </a:spcBef>
              <a:buNone/>
            </a:pPr>
            <a:r>
              <a:rPr lang="fr-FR" dirty="0"/>
              <a:t>	</a:t>
            </a:r>
            <a:r>
              <a:rPr lang="fr-FR" dirty="0" smtClean="0"/>
              <a:t>				    - cacher un nombre et dire le nom de ce nombre caché</a:t>
            </a:r>
          </a:p>
          <a:p>
            <a:pPr marL="0" indent="0">
              <a:spcBef>
                <a:spcPts val="0"/>
              </a:spcBef>
              <a:buNone/>
            </a:pPr>
            <a:r>
              <a:rPr lang="fr-FR" dirty="0"/>
              <a:t>	</a:t>
            </a:r>
            <a:r>
              <a:rPr lang="fr-FR" dirty="0" smtClean="0"/>
              <a:t>				    - lire les nombres dans l’ordre, dans le désordre (=&gt;fusée).</a:t>
            </a:r>
          </a:p>
          <a:p>
            <a:pPr marL="0" indent="0">
              <a:spcBef>
                <a:spcPts val="0"/>
              </a:spcBef>
              <a:buNone/>
            </a:pPr>
            <a:r>
              <a:rPr lang="fr-FR" dirty="0"/>
              <a:t>	</a:t>
            </a:r>
            <a:r>
              <a:rPr lang="fr-FR" dirty="0" smtClean="0"/>
              <a:t>				    - ranger les nombres (une pancarte par enfant).</a:t>
            </a:r>
          </a:p>
          <a:p>
            <a:pPr marL="0" indent="0">
              <a:spcBef>
                <a:spcPts val="0"/>
              </a:spcBef>
              <a:buNone/>
            </a:pPr>
            <a:r>
              <a:rPr lang="fr-FR" dirty="0"/>
              <a:t>	</a:t>
            </a:r>
            <a:r>
              <a:rPr lang="fr-FR" dirty="0" smtClean="0"/>
              <a:t>				    - dictée de nombres</a:t>
            </a:r>
          </a:p>
          <a:p>
            <a:pPr>
              <a:buFont typeface="Wingdings" panose="05000000000000000000" pitchFamily="2" charset="2"/>
              <a:buChar char="Ø"/>
            </a:pPr>
            <a:r>
              <a:rPr lang="fr-FR" sz="2000" dirty="0" smtClean="0"/>
              <a:t>Les feutres : </a:t>
            </a:r>
            <a:r>
              <a:rPr lang="fr-FR" dirty="0" smtClean="0"/>
              <a:t>« Dans cette boîte, j’ai… feutres ; dans cette boîte, j’ai… capuchons. Y </a:t>
            </a:r>
            <a:r>
              <a:rPr lang="fr-FR" dirty="0" err="1" smtClean="0"/>
              <a:t>a-t-il</a:t>
            </a:r>
            <a:r>
              <a:rPr lang="fr-FR" dirty="0" smtClean="0"/>
              <a:t> assez de capuchons pour boucher tous les feutres? »</a:t>
            </a:r>
            <a:endParaRPr lang="fr-FR" sz="1600" dirty="0" smtClean="0"/>
          </a:p>
          <a:p>
            <a:pPr>
              <a:buFont typeface="Wingdings" panose="05000000000000000000" pitchFamily="2" charset="2"/>
              <a:buChar char="Ø"/>
            </a:pPr>
            <a:r>
              <a:rPr lang="fr-FR" sz="2000" dirty="0" smtClean="0"/>
              <a:t>Cartons éclairs : </a:t>
            </a:r>
            <a:r>
              <a:rPr lang="fr-FR" dirty="0" smtClean="0"/>
              <a:t>l’enseignant montre pendant 3 secondes une carte (constellation du dé, de doigts), dire ou montrer le nombre avec des doigts.</a:t>
            </a:r>
          </a:p>
          <a:p>
            <a:pPr>
              <a:buFont typeface="Wingdings" panose="05000000000000000000" pitchFamily="2" charset="2"/>
              <a:buChar char="Ø"/>
            </a:pPr>
            <a:r>
              <a:rPr lang="fr-FR" sz="2000" dirty="0" smtClean="0"/>
              <a:t>Le nombre mystère : </a:t>
            </a:r>
            <a:r>
              <a:rPr lang="fr-FR" dirty="0" smtClean="0"/>
              <a:t>un enfant choisit un nombre, aux autres de le trouver en proposant un nombre (réponse de type : « c’est plus petit/plus grand »).</a:t>
            </a:r>
            <a:endParaRPr lang="fr-FR" sz="2000" dirty="0" smtClean="0"/>
          </a:p>
        </p:txBody>
      </p:sp>
    </p:spTree>
    <p:extLst>
      <p:ext uri="{BB962C8B-B14F-4D97-AF65-F5344CB8AC3E}">
        <p14:creationId xmlns:p14="http://schemas.microsoft.com/office/powerpoint/2010/main" val="254590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Effect transition="in" filter="fade">
                                      <p:cBhvr>
                                        <p:cTn id="63" dur="1000"/>
                                        <p:tgtEl>
                                          <p:spTgt spid="5">
                                            <p:txEl>
                                              <p:pRg st="8" end="8"/>
                                            </p:txEl>
                                          </p:spTgt>
                                        </p:tgtEl>
                                      </p:cBhvr>
                                    </p:animEffect>
                                    <p:anim calcmode="lin" valueType="num">
                                      <p:cBhvr>
                                        <p:cTn id="64"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552" y="1700808"/>
            <a:ext cx="7416824" cy="3539430"/>
          </a:xfrm>
          <a:prstGeom prst="rect">
            <a:avLst/>
          </a:prstGeom>
          <a:noFill/>
        </p:spPr>
        <p:txBody>
          <a:bodyPr wrap="square" rtlCol="0">
            <a:spAutoFit/>
          </a:bodyPr>
          <a:lstStyle/>
          <a:p>
            <a:r>
              <a:rPr lang="fr-FR" sz="2800" dirty="0" smtClean="0">
                <a:latin typeface="Calibri" pitchFamily="34" charset="0"/>
              </a:rPr>
              <a:t>Elles sont liées à la vie de la classe.</a:t>
            </a:r>
          </a:p>
          <a:p>
            <a:endParaRPr lang="fr-FR" sz="2800" dirty="0" smtClean="0">
              <a:latin typeface="Calibri" pitchFamily="34" charset="0"/>
            </a:endParaRPr>
          </a:p>
          <a:p>
            <a:r>
              <a:rPr lang="fr-FR" sz="2800" dirty="0" smtClean="0">
                <a:latin typeface="Calibri" pitchFamily="34" charset="0"/>
              </a:rPr>
              <a:t>Ce sont des situations faciles à comprendre</a:t>
            </a:r>
            <a:r>
              <a:rPr lang="fr-FR" sz="2800" dirty="0">
                <a:latin typeface="Calibri" pitchFamily="34" charset="0"/>
              </a:rPr>
              <a:t> </a:t>
            </a:r>
            <a:r>
              <a:rPr lang="fr-FR" sz="2800" dirty="0" smtClean="0">
                <a:latin typeface="Calibri" pitchFamily="34" charset="0"/>
              </a:rPr>
              <a:t>et </a:t>
            </a:r>
          </a:p>
          <a:p>
            <a:r>
              <a:rPr lang="fr-FR" sz="2800" dirty="0" smtClean="0">
                <a:latin typeface="Calibri" pitchFamily="34" charset="0"/>
              </a:rPr>
              <a:t>qui n’ont pas d’objectifs d’apprentissages.</a:t>
            </a:r>
          </a:p>
          <a:p>
            <a:endParaRPr lang="fr-FR" sz="2800" dirty="0" smtClean="0">
              <a:latin typeface="Calibri" pitchFamily="34" charset="0"/>
            </a:endParaRPr>
          </a:p>
          <a:p>
            <a:r>
              <a:rPr lang="fr-FR" sz="2800" dirty="0" smtClean="0">
                <a:latin typeface="Calibri" pitchFamily="34" charset="0"/>
              </a:rPr>
              <a:t>Elles sont un prétexte à l’activité mathématique : engagement des élèves favorisé dans un but précis.</a:t>
            </a:r>
          </a:p>
        </p:txBody>
      </p:sp>
      <p:sp>
        <p:nvSpPr>
          <p:cNvPr id="4" name="Titre 1"/>
          <p:cNvSpPr txBox="1">
            <a:spLocks/>
          </p:cNvSpPr>
          <p:nvPr/>
        </p:nvSpPr>
        <p:spPr>
          <a:xfrm>
            <a:off x="395536" y="391442"/>
            <a:ext cx="6914729" cy="1320800"/>
          </a:xfrm>
          <a:prstGeom prst="rect">
            <a:avLst/>
          </a:prstGeom>
        </p:spPr>
        <p:txBody>
          <a:bodyPr>
            <a:normAutofit fontScale="9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500" dirty="0" smtClean="0">
                <a:solidFill>
                  <a:srgbClr val="00B0F0"/>
                </a:solidFill>
              </a:rPr>
              <a:t>Les </a:t>
            </a:r>
            <a:r>
              <a:rPr lang="fr-FR" sz="4500" dirty="0">
                <a:solidFill>
                  <a:srgbClr val="00B0F0"/>
                </a:solidFill>
              </a:rPr>
              <a:t>situations </a:t>
            </a:r>
            <a:r>
              <a:rPr lang="fr-FR" sz="4500" dirty="0" smtClean="0">
                <a:solidFill>
                  <a:srgbClr val="00B0F0"/>
                </a:solidFill>
              </a:rPr>
              <a:t>fonctionnelles </a:t>
            </a:r>
            <a:r>
              <a:rPr lang="fr-FR" dirty="0" smtClean="0"/>
              <a:t/>
            </a:r>
            <a:br>
              <a:rPr lang="fr-FR" dirty="0" smtClean="0"/>
            </a:br>
            <a:endParaRPr lang="fr-FR" dirty="0"/>
          </a:p>
        </p:txBody>
      </p:sp>
    </p:spTree>
    <p:extLst>
      <p:ext uri="{BB962C8B-B14F-4D97-AF65-F5344CB8AC3E}">
        <p14:creationId xmlns:p14="http://schemas.microsoft.com/office/powerpoint/2010/main" val="425576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down)">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wipe(down)">
                                      <p:cBhvr>
                                        <p:cTn id="2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1052736"/>
            <a:ext cx="8172908" cy="5324535"/>
          </a:xfrm>
          <a:prstGeom prst="rect">
            <a:avLst/>
          </a:prstGeom>
          <a:noFill/>
        </p:spPr>
        <p:txBody>
          <a:bodyPr wrap="square" rtlCol="0">
            <a:spAutoFit/>
          </a:bodyPr>
          <a:lstStyle/>
          <a:p>
            <a:r>
              <a:rPr lang="fr-FR" sz="2000" b="1" dirty="0" smtClean="0"/>
              <a:t>En classe: </a:t>
            </a:r>
          </a:p>
          <a:p>
            <a:pPr marL="285750" indent="-285750">
              <a:buFont typeface="Wingdings" panose="05000000000000000000" pitchFamily="2" charset="2"/>
              <a:buChar char="q"/>
            </a:pPr>
            <a:r>
              <a:rPr lang="fr-FR" sz="2000" u="sng" dirty="0">
                <a:solidFill>
                  <a:srgbClr val="92D050"/>
                </a:solidFill>
              </a:rPr>
              <a:t>le </a:t>
            </a:r>
            <a:r>
              <a:rPr lang="fr-FR" sz="2000" u="sng" dirty="0" smtClean="0">
                <a:solidFill>
                  <a:srgbClr val="92D050"/>
                </a:solidFill>
              </a:rPr>
              <a:t>distributeur :</a:t>
            </a:r>
            <a:r>
              <a:rPr lang="fr-FR" sz="2000" dirty="0" smtClean="0"/>
              <a:t> « Il faut un crayon à papier par enfant, </a:t>
            </a:r>
          </a:p>
          <a:p>
            <a:r>
              <a:rPr lang="fr-FR" sz="2000" dirty="0" smtClean="0"/>
              <a:t>    ramène le nombre de crayons pour qu’il y en ait pour chacun. » </a:t>
            </a:r>
          </a:p>
          <a:p>
            <a:pPr marL="285750" indent="-285750">
              <a:buFont typeface="Wingdings" panose="05000000000000000000" pitchFamily="2" charset="2"/>
              <a:buChar char="q"/>
            </a:pPr>
            <a:r>
              <a:rPr lang="fr-FR" sz="2000" u="sng" dirty="0">
                <a:solidFill>
                  <a:srgbClr val="92D050"/>
                </a:solidFill>
              </a:rPr>
              <a:t>Au </a:t>
            </a:r>
            <a:r>
              <a:rPr lang="fr-FR" sz="2000" u="sng" dirty="0" smtClean="0">
                <a:solidFill>
                  <a:srgbClr val="92D050"/>
                </a:solidFill>
              </a:rPr>
              <a:t>coin-jeux : </a:t>
            </a:r>
            <a:r>
              <a:rPr lang="fr-FR" sz="2000" dirty="0" smtClean="0"/>
              <a:t>en autonomie: mettre le couvert pour les poupons, ranger les voitures dans le parking…</a:t>
            </a:r>
          </a:p>
          <a:p>
            <a:pPr marL="285750" indent="-285750">
              <a:buFont typeface="Wingdings" panose="05000000000000000000" pitchFamily="2" charset="2"/>
              <a:buChar char="q"/>
            </a:pPr>
            <a:r>
              <a:rPr lang="fr-FR" sz="2000" u="sng" dirty="0">
                <a:solidFill>
                  <a:srgbClr val="92D050"/>
                </a:solidFill>
              </a:rPr>
              <a:t>Lors d’un </a:t>
            </a:r>
            <a:r>
              <a:rPr lang="fr-FR" sz="2000" u="sng" dirty="0" smtClean="0">
                <a:solidFill>
                  <a:srgbClr val="92D050"/>
                </a:solidFill>
              </a:rPr>
              <a:t>anniversaire :</a:t>
            </a:r>
            <a:r>
              <a:rPr lang="fr-FR" sz="2000" dirty="0" smtClean="0"/>
              <a:t> distribuer un gobelet par enfant, deux bonbons… </a:t>
            </a:r>
          </a:p>
          <a:p>
            <a:endParaRPr lang="fr-FR" sz="2000" dirty="0" smtClean="0"/>
          </a:p>
          <a:p>
            <a:r>
              <a:rPr lang="fr-FR" sz="2000" b="1" dirty="0" smtClean="0"/>
              <a:t>En salle de jeux</a:t>
            </a:r>
            <a:r>
              <a:rPr lang="fr-FR" sz="2000" dirty="0" smtClean="0"/>
              <a:t>: </a:t>
            </a:r>
          </a:p>
          <a:p>
            <a:pPr marL="285750" indent="-285750">
              <a:buFont typeface="Wingdings" panose="05000000000000000000" pitchFamily="2" charset="2"/>
              <a:buChar char="q"/>
            </a:pPr>
            <a:r>
              <a:rPr lang="fr-FR" sz="2000" u="sng" dirty="0" smtClean="0">
                <a:solidFill>
                  <a:srgbClr val="92D050"/>
                </a:solidFill>
              </a:rPr>
              <a:t>La chaîne variée: </a:t>
            </a:r>
            <a:r>
              <a:rPr lang="fr-FR" sz="2000" dirty="0" smtClean="0"/>
              <a:t>former une chaîne humaine comportant le nombre d’enfants correspondant au nombre dit. </a:t>
            </a:r>
          </a:p>
          <a:p>
            <a:r>
              <a:rPr lang="fr-FR" sz="2000" i="1" dirty="0" smtClean="0"/>
              <a:t>	« Mettez–vous deux par deux, faites des groupes de 4, … »</a:t>
            </a:r>
          </a:p>
          <a:p>
            <a:pPr marL="285750" indent="-285750">
              <a:buFont typeface="Wingdings" panose="05000000000000000000" pitchFamily="2" charset="2"/>
              <a:buChar char="q"/>
            </a:pPr>
            <a:r>
              <a:rPr lang="fr-FR" sz="2000" u="sng" dirty="0">
                <a:solidFill>
                  <a:srgbClr val="92D050"/>
                </a:solidFill>
              </a:rPr>
              <a:t>La course aux </a:t>
            </a:r>
            <a:r>
              <a:rPr lang="fr-FR" sz="2000" u="sng" dirty="0" smtClean="0">
                <a:solidFill>
                  <a:srgbClr val="92D050"/>
                </a:solidFill>
              </a:rPr>
              <a:t>consignes :</a:t>
            </a:r>
            <a:r>
              <a:rPr lang="fr-FR" sz="2000" dirty="0" smtClean="0"/>
              <a:t> aller </a:t>
            </a:r>
            <a:r>
              <a:rPr lang="fr-FR" sz="2000" dirty="0"/>
              <a:t>chercher un nombre précis </a:t>
            </a:r>
            <a:r>
              <a:rPr lang="fr-FR" sz="2000" dirty="0" smtClean="0"/>
              <a:t>d’objets</a:t>
            </a:r>
            <a:endParaRPr lang="fr-FR" sz="2000" dirty="0"/>
          </a:p>
          <a:p>
            <a:r>
              <a:rPr lang="fr-FR" sz="2000" dirty="0" smtClean="0"/>
              <a:t>	«</a:t>
            </a:r>
            <a:r>
              <a:rPr lang="fr-FR" sz="2000" dirty="0"/>
              <a:t> </a:t>
            </a:r>
            <a:r>
              <a:rPr lang="fr-FR" sz="2000" i="1" dirty="0"/>
              <a:t>Va chercher 3 cerceaux », « Chloé, Lucas et Amine n’ont pas de foulards, qui va chercher le nombre de foulards </a:t>
            </a:r>
            <a:r>
              <a:rPr lang="fr-FR" sz="2000" i="1" dirty="0" smtClean="0"/>
              <a:t>manquants</a:t>
            </a:r>
            <a:r>
              <a:rPr lang="fr-FR" sz="2000" i="1" dirty="0"/>
              <a:t>? </a:t>
            </a:r>
            <a:r>
              <a:rPr lang="fr-FR" sz="2000" i="1" dirty="0" smtClean="0"/>
              <a:t>»</a:t>
            </a:r>
          </a:p>
          <a:p>
            <a:pPr marL="285750" indent="-285750">
              <a:buFont typeface="Wingdings" panose="05000000000000000000" pitchFamily="2" charset="2"/>
              <a:buChar char="q"/>
            </a:pPr>
            <a:r>
              <a:rPr lang="fr-FR" sz="2000" u="sng" dirty="0" smtClean="0">
                <a:solidFill>
                  <a:srgbClr val="92D050"/>
                </a:solidFill>
              </a:rPr>
              <a:t>La </a:t>
            </a:r>
            <a:r>
              <a:rPr lang="fr-FR" sz="2000" u="sng" dirty="0">
                <a:solidFill>
                  <a:srgbClr val="92D050"/>
                </a:solidFill>
              </a:rPr>
              <a:t>mémoire </a:t>
            </a:r>
            <a:r>
              <a:rPr lang="fr-FR" sz="2000" u="sng" dirty="0" smtClean="0">
                <a:solidFill>
                  <a:srgbClr val="92D050"/>
                </a:solidFill>
              </a:rPr>
              <a:t>numérique :</a:t>
            </a:r>
            <a:r>
              <a:rPr lang="fr-FR" sz="2000" dirty="0" smtClean="0"/>
              <a:t> le meneur tape 3 fois dans ses mains, les joueurs vont chercher 3 objets, font 3 tours, avancent de 3 pas…</a:t>
            </a:r>
          </a:p>
        </p:txBody>
      </p:sp>
      <p:sp>
        <p:nvSpPr>
          <p:cNvPr id="3" name="Titre 1"/>
          <p:cNvSpPr txBox="1">
            <a:spLocks/>
          </p:cNvSpPr>
          <p:nvPr/>
        </p:nvSpPr>
        <p:spPr>
          <a:xfrm>
            <a:off x="251520" y="332656"/>
            <a:ext cx="8031266" cy="1237358"/>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solidFill>
                  <a:srgbClr val="00B0F0"/>
                </a:solidFill>
              </a:rPr>
              <a:t>Exemples de </a:t>
            </a:r>
            <a:r>
              <a:rPr lang="fr-FR" dirty="0">
                <a:solidFill>
                  <a:srgbClr val="00B0F0"/>
                </a:solidFill>
              </a:rPr>
              <a:t>situations </a:t>
            </a:r>
            <a:r>
              <a:rPr lang="fr-FR" dirty="0" smtClean="0">
                <a:solidFill>
                  <a:srgbClr val="00B0F0"/>
                </a:solidFill>
              </a:rPr>
              <a:t>fonctionnelles</a:t>
            </a:r>
            <a:endParaRPr lang="fr-FR" sz="2400" dirty="0"/>
          </a:p>
        </p:txBody>
      </p:sp>
    </p:spTree>
    <p:extLst>
      <p:ext uri="{BB962C8B-B14F-4D97-AF65-F5344CB8AC3E}">
        <p14:creationId xmlns:p14="http://schemas.microsoft.com/office/powerpoint/2010/main" val="259398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fade">
                                      <p:cBhvr>
                                        <p:cTn id="38" dur="1000"/>
                                        <p:tgtEl>
                                          <p:spTgt spid="2">
                                            <p:txEl>
                                              <p:pRg st="6" end="6"/>
                                            </p:txEl>
                                          </p:spTgt>
                                        </p:tgtEl>
                                      </p:cBhvr>
                                    </p:animEffect>
                                    <p:anim calcmode="lin" valueType="num">
                                      <p:cBhvr>
                                        <p:cTn id="3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Effect transition="in" filter="fade">
                                      <p:cBhvr>
                                        <p:cTn id="43" dur="1000"/>
                                        <p:tgtEl>
                                          <p:spTgt spid="2">
                                            <p:txEl>
                                              <p:pRg st="7" end="7"/>
                                            </p:txEl>
                                          </p:spTgt>
                                        </p:tgtEl>
                                      </p:cBhvr>
                                    </p:animEffect>
                                    <p:anim calcmode="lin" valueType="num">
                                      <p:cBhvr>
                                        <p:cTn id="4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
                                            <p:txEl>
                                              <p:pRg st="8" end="8"/>
                                            </p:txEl>
                                          </p:spTgt>
                                        </p:tgtEl>
                                        <p:attrNameLst>
                                          <p:attrName>style.visibility</p:attrName>
                                        </p:attrNameLst>
                                      </p:cBhvr>
                                      <p:to>
                                        <p:strVal val="visible"/>
                                      </p:to>
                                    </p:set>
                                    <p:animEffect transition="in" filter="fade">
                                      <p:cBhvr>
                                        <p:cTn id="48" dur="1000"/>
                                        <p:tgtEl>
                                          <p:spTgt spid="2">
                                            <p:txEl>
                                              <p:pRg st="8" end="8"/>
                                            </p:txEl>
                                          </p:spTgt>
                                        </p:tgtEl>
                                      </p:cBhvr>
                                    </p:animEffect>
                                    <p:anim calcmode="lin" valueType="num">
                                      <p:cBhvr>
                                        <p:cTn id="49"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Effect transition="in" filter="fade">
                                      <p:cBhvr>
                                        <p:cTn id="55" dur="1000"/>
                                        <p:tgtEl>
                                          <p:spTgt spid="2">
                                            <p:txEl>
                                              <p:pRg st="9" end="9"/>
                                            </p:txEl>
                                          </p:spTgt>
                                        </p:tgtEl>
                                      </p:cBhvr>
                                    </p:animEffect>
                                    <p:anim calcmode="lin" valueType="num">
                                      <p:cBhvr>
                                        <p:cTn id="56"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2">
                                            <p:txEl>
                                              <p:pRg st="9" end="9"/>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
                                            <p:txEl>
                                              <p:pRg st="10" end="10"/>
                                            </p:txEl>
                                          </p:spTgt>
                                        </p:tgtEl>
                                        <p:attrNameLst>
                                          <p:attrName>style.visibility</p:attrName>
                                        </p:attrNameLst>
                                      </p:cBhvr>
                                      <p:to>
                                        <p:strVal val="visible"/>
                                      </p:to>
                                    </p:set>
                                    <p:animEffect transition="in" filter="fade">
                                      <p:cBhvr>
                                        <p:cTn id="60" dur="1000"/>
                                        <p:tgtEl>
                                          <p:spTgt spid="2">
                                            <p:txEl>
                                              <p:pRg st="10" end="10"/>
                                            </p:txEl>
                                          </p:spTgt>
                                        </p:tgtEl>
                                      </p:cBhvr>
                                    </p:animEffect>
                                    <p:anim calcmode="lin" valueType="num">
                                      <p:cBhvr>
                                        <p:cTn id="61"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62"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2">
                                            <p:txEl>
                                              <p:pRg st="11" end="11"/>
                                            </p:txEl>
                                          </p:spTgt>
                                        </p:tgtEl>
                                        <p:attrNameLst>
                                          <p:attrName>style.visibility</p:attrName>
                                        </p:attrNameLst>
                                      </p:cBhvr>
                                      <p:to>
                                        <p:strVal val="visible"/>
                                      </p:to>
                                    </p:set>
                                    <p:animEffect transition="in" filter="fade">
                                      <p:cBhvr>
                                        <p:cTn id="67" dur="1000"/>
                                        <p:tgtEl>
                                          <p:spTgt spid="2">
                                            <p:txEl>
                                              <p:pRg st="11" end="11"/>
                                            </p:txEl>
                                          </p:spTgt>
                                        </p:tgtEl>
                                      </p:cBhvr>
                                    </p:animEffect>
                                    <p:anim calcmode="lin" valueType="num">
                                      <p:cBhvr>
                                        <p:cTn id="68"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69"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1187710"/>
            <a:ext cx="7023154" cy="4278094"/>
          </a:xfrm>
          <a:prstGeom prst="rect">
            <a:avLst/>
          </a:prstGeom>
          <a:noFill/>
        </p:spPr>
        <p:txBody>
          <a:bodyPr wrap="square" rtlCol="0">
            <a:spAutoFit/>
          </a:bodyPr>
          <a:lstStyle/>
          <a:p>
            <a:endParaRPr lang="fr-FR" sz="4000" b="1" dirty="0" smtClean="0">
              <a:latin typeface="Calibri" pitchFamily="34" charset="0"/>
            </a:endParaRPr>
          </a:p>
          <a:p>
            <a:r>
              <a:rPr lang="fr-FR" sz="3200" dirty="0">
                <a:latin typeface="Calibri" pitchFamily="34" charset="0"/>
              </a:rPr>
              <a:t>Elles sont élaborées par l’enseignant</a:t>
            </a:r>
            <a:r>
              <a:rPr lang="fr-FR" sz="3200" dirty="0" smtClean="0">
                <a:latin typeface="Calibri" pitchFamily="34" charset="0"/>
              </a:rPr>
              <a:t>.</a:t>
            </a:r>
          </a:p>
          <a:p>
            <a:endParaRPr lang="fr-FR" sz="4000" dirty="0" smtClean="0">
              <a:latin typeface="Calibri" pitchFamily="34" charset="0"/>
            </a:endParaRPr>
          </a:p>
          <a:p>
            <a:r>
              <a:rPr lang="fr-FR" sz="3200" dirty="0" smtClean="0">
                <a:latin typeface="Calibri" pitchFamily="34" charset="0"/>
              </a:rPr>
              <a:t>Ce sont des situations-problèmes qui s’appuient sur un jeu, sur un matériel, une activité « écrite ».</a:t>
            </a:r>
          </a:p>
          <a:p>
            <a:endParaRPr lang="fr-FR" sz="3200" dirty="0" smtClean="0">
              <a:latin typeface="Calibri" pitchFamily="34" charset="0"/>
            </a:endParaRPr>
          </a:p>
          <a:p>
            <a:r>
              <a:rPr lang="fr-FR" sz="3200" dirty="0" smtClean="0">
                <a:latin typeface="Calibri" pitchFamily="34" charset="0"/>
              </a:rPr>
              <a:t>Elles visent des objectifs précis.</a:t>
            </a:r>
          </a:p>
        </p:txBody>
      </p:sp>
      <p:sp>
        <p:nvSpPr>
          <p:cNvPr id="3" name="Titre 1"/>
          <p:cNvSpPr txBox="1">
            <a:spLocks/>
          </p:cNvSpPr>
          <p:nvPr/>
        </p:nvSpPr>
        <p:spPr>
          <a:xfrm>
            <a:off x="467544" y="527310"/>
            <a:ext cx="6914729" cy="1320800"/>
          </a:xfrm>
          <a:prstGeom prst="rect">
            <a:avLst/>
          </a:prstGeom>
        </p:spPr>
        <p:txBody>
          <a:bodyPr>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500" dirty="0" smtClean="0">
                <a:solidFill>
                  <a:srgbClr val="00B0F0"/>
                </a:solidFill>
              </a:rPr>
              <a:t>Les </a:t>
            </a:r>
            <a:r>
              <a:rPr lang="fr-FR" sz="4500" dirty="0">
                <a:solidFill>
                  <a:srgbClr val="00B0F0"/>
                </a:solidFill>
              </a:rPr>
              <a:t>situations </a:t>
            </a:r>
            <a:r>
              <a:rPr lang="fr-FR" sz="4500" dirty="0" smtClean="0">
                <a:solidFill>
                  <a:srgbClr val="00B0F0"/>
                </a:solidFill>
              </a:rPr>
              <a:t>construites </a:t>
            </a:r>
            <a:r>
              <a:rPr lang="fr-FR" dirty="0" smtClean="0"/>
              <a:t/>
            </a:r>
            <a:br>
              <a:rPr lang="fr-FR" dirty="0" smtClean="0"/>
            </a:br>
            <a:endParaRPr lang="fr-FR" dirty="0"/>
          </a:p>
        </p:txBody>
      </p:sp>
    </p:spTree>
    <p:extLst>
      <p:ext uri="{BB962C8B-B14F-4D97-AF65-F5344CB8AC3E}">
        <p14:creationId xmlns:p14="http://schemas.microsoft.com/office/powerpoint/2010/main" val="27699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fade">
                                      <p:cBhvr>
                                        <p:cTn id="18" dur="1000"/>
                                        <p:tgtEl>
                                          <p:spTgt spid="2">
                                            <p:txEl>
                                              <p:pRg st="5" end="5"/>
                                            </p:txEl>
                                          </p:spTgt>
                                        </p:tgtEl>
                                      </p:cBhvr>
                                    </p:animEffect>
                                    <p:anim calcmode="lin" valueType="num">
                                      <p:cBhvr>
                                        <p:cTn id="1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smtClean="0"/>
              <a:t>Des situations pour donner du sens aux nombres</a:t>
            </a:r>
            <a:endParaRPr lang="fr-FR" sz="4000" dirty="0"/>
          </a:p>
        </p:txBody>
      </p:sp>
      <p:sp>
        <p:nvSpPr>
          <p:cNvPr id="5" name="ZoneTexte 4"/>
          <p:cNvSpPr txBox="1"/>
          <p:nvPr/>
        </p:nvSpPr>
        <p:spPr>
          <a:xfrm>
            <a:off x="609599" y="2060848"/>
            <a:ext cx="8066857" cy="4031873"/>
          </a:xfrm>
          <a:prstGeom prst="rect">
            <a:avLst/>
          </a:prstGeom>
          <a:noFill/>
        </p:spPr>
        <p:txBody>
          <a:bodyPr wrap="square" rtlCol="0">
            <a:spAutoFit/>
          </a:bodyPr>
          <a:lstStyle/>
          <a:p>
            <a:r>
              <a:rPr lang="fr-FR" sz="3200" dirty="0" smtClean="0">
                <a:latin typeface="Calibri" pitchFamily="34" charset="0"/>
              </a:rPr>
              <a:t>Proposer des activités :</a:t>
            </a:r>
          </a:p>
          <a:p>
            <a:r>
              <a:rPr lang="fr-FR" sz="3200" dirty="0">
                <a:latin typeface="Calibri" pitchFamily="34" charset="0"/>
              </a:rPr>
              <a:t>	</a:t>
            </a:r>
            <a:r>
              <a:rPr lang="fr-FR" sz="3200" dirty="0" smtClean="0">
                <a:latin typeface="Calibri" pitchFamily="34" charset="0"/>
              </a:rPr>
              <a:t>- de </a:t>
            </a:r>
            <a:r>
              <a:rPr lang="fr-FR" sz="3200" dirty="0" smtClean="0">
                <a:solidFill>
                  <a:srgbClr val="FF0000"/>
                </a:solidFill>
                <a:latin typeface="Calibri" pitchFamily="34" charset="0"/>
              </a:rPr>
              <a:t>comparaison</a:t>
            </a:r>
            <a:endParaRPr lang="fr-FR" sz="3200" dirty="0" smtClean="0">
              <a:latin typeface="Calibri" pitchFamily="34" charset="0"/>
            </a:endParaRPr>
          </a:p>
          <a:p>
            <a:r>
              <a:rPr lang="fr-FR" sz="3200" dirty="0">
                <a:latin typeface="Calibri" pitchFamily="34" charset="0"/>
              </a:rPr>
              <a:t>	</a:t>
            </a:r>
            <a:r>
              <a:rPr lang="fr-FR" sz="3200" dirty="0" smtClean="0">
                <a:latin typeface="Calibri" pitchFamily="34" charset="0"/>
              </a:rPr>
              <a:t>- portant sur la mémoire des </a:t>
            </a:r>
            <a:r>
              <a:rPr lang="fr-FR" sz="3200" dirty="0" smtClean="0">
                <a:solidFill>
                  <a:srgbClr val="FF0000"/>
                </a:solidFill>
                <a:latin typeface="Calibri" pitchFamily="34" charset="0"/>
              </a:rPr>
              <a:t>quantités</a:t>
            </a:r>
            <a:r>
              <a:rPr lang="fr-FR" sz="3200" dirty="0" smtClean="0">
                <a:latin typeface="Calibri" pitchFamily="34" charset="0"/>
              </a:rPr>
              <a:t> </a:t>
            </a:r>
            <a:r>
              <a:rPr lang="fr-FR" sz="3200" dirty="0">
                <a:latin typeface="Calibri" pitchFamily="34" charset="0"/>
              </a:rPr>
              <a:t>	</a:t>
            </a:r>
            <a:r>
              <a:rPr lang="fr-FR" sz="3200" dirty="0" smtClean="0">
                <a:latin typeface="Calibri" pitchFamily="34" charset="0"/>
              </a:rPr>
              <a:t>- d’</a:t>
            </a:r>
            <a:r>
              <a:rPr lang="fr-FR" sz="3200" dirty="0" smtClean="0">
                <a:solidFill>
                  <a:srgbClr val="FF0000"/>
                </a:solidFill>
                <a:latin typeface="Calibri" pitchFamily="34" charset="0"/>
              </a:rPr>
              <a:t>anticipation</a:t>
            </a:r>
            <a:r>
              <a:rPr lang="fr-FR" sz="3200" dirty="0" smtClean="0">
                <a:latin typeface="Calibri" pitchFamily="34" charset="0"/>
              </a:rPr>
              <a:t> </a:t>
            </a:r>
            <a:endParaRPr lang="fr-FR" sz="3200" dirty="0">
              <a:latin typeface="Calibri" pitchFamily="34" charset="0"/>
            </a:endParaRPr>
          </a:p>
          <a:p>
            <a:r>
              <a:rPr lang="fr-FR" sz="3200" dirty="0">
                <a:latin typeface="Calibri" pitchFamily="34" charset="0"/>
              </a:rPr>
              <a:t>	</a:t>
            </a:r>
            <a:r>
              <a:rPr lang="fr-FR" sz="3200" dirty="0" smtClean="0">
                <a:latin typeface="Calibri" pitchFamily="34" charset="0"/>
              </a:rPr>
              <a:t>- de </a:t>
            </a:r>
            <a:r>
              <a:rPr lang="fr-FR" sz="3200" dirty="0" smtClean="0">
                <a:solidFill>
                  <a:srgbClr val="FF0000"/>
                </a:solidFill>
                <a:latin typeface="Calibri" pitchFamily="34" charset="0"/>
              </a:rPr>
              <a:t>partage</a:t>
            </a:r>
            <a:endParaRPr lang="fr-FR" sz="3200" dirty="0" smtClean="0">
              <a:latin typeface="Calibri" pitchFamily="34" charset="0"/>
            </a:endParaRPr>
          </a:p>
          <a:p>
            <a:r>
              <a:rPr lang="fr-FR" sz="3200" dirty="0">
                <a:latin typeface="Calibri" pitchFamily="34" charset="0"/>
              </a:rPr>
              <a:t>	</a:t>
            </a:r>
            <a:r>
              <a:rPr lang="fr-FR" sz="3200" dirty="0" smtClean="0">
                <a:latin typeface="Calibri" pitchFamily="34" charset="0"/>
              </a:rPr>
              <a:t>- de </a:t>
            </a:r>
            <a:r>
              <a:rPr lang="fr-FR" sz="3200" dirty="0">
                <a:solidFill>
                  <a:srgbClr val="FF0000"/>
                </a:solidFill>
                <a:latin typeface="Calibri" pitchFamily="34" charset="0"/>
              </a:rPr>
              <a:t>décomposition/recompositio</a:t>
            </a:r>
            <a:r>
              <a:rPr lang="fr-FR" sz="3200" dirty="0" smtClean="0">
                <a:solidFill>
                  <a:srgbClr val="FF0000"/>
                </a:solidFill>
                <a:latin typeface="Calibri" pitchFamily="34" charset="0"/>
              </a:rPr>
              <a:t>n</a:t>
            </a:r>
            <a:r>
              <a:rPr lang="fr-FR" sz="3200" dirty="0" smtClean="0">
                <a:latin typeface="Calibri" pitchFamily="34" charset="0"/>
              </a:rPr>
              <a:t>  et </a:t>
            </a:r>
            <a:r>
              <a:rPr lang="fr-FR" sz="3200" dirty="0" smtClean="0">
                <a:solidFill>
                  <a:srgbClr val="FF0000"/>
                </a:solidFill>
                <a:latin typeface="Calibri" pitchFamily="34" charset="0"/>
              </a:rPr>
              <a:t>échange</a:t>
            </a:r>
          </a:p>
          <a:p>
            <a:r>
              <a:rPr lang="fr-FR" sz="3200" dirty="0">
                <a:solidFill>
                  <a:srgbClr val="FF0000"/>
                </a:solidFill>
                <a:latin typeface="Calibri" pitchFamily="34" charset="0"/>
              </a:rPr>
              <a:t> </a:t>
            </a:r>
            <a:r>
              <a:rPr lang="fr-FR" sz="3200" dirty="0" smtClean="0">
                <a:solidFill>
                  <a:srgbClr val="FF0000"/>
                </a:solidFill>
                <a:latin typeface="Calibri" pitchFamily="34" charset="0"/>
              </a:rPr>
              <a:t>         </a:t>
            </a:r>
            <a:r>
              <a:rPr lang="fr-FR" sz="3200" dirty="0" smtClean="0">
                <a:latin typeface="Calibri" pitchFamily="34" charset="0"/>
              </a:rPr>
              <a:t>- de </a:t>
            </a:r>
            <a:r>
              <a:rPr lang="fr-FR" sz="3200" dirty="0" smtClean="0">
                <a:solidFill>
                  <a:srgbClr val="FF0000"/>
                </a:solidFill>
                <a:latin typeface="Calibri" pitchFamily="34" charset="0"/>
              </a:rPr>
              <a:t>position</a:t>
            </a:r>
          </a:p>
        </p:txBody>
      </p:sp>
    </p:spTree>
    <p:extLst>
      <p:ext uri="{BB962C8B-B14F-4D97-AF65-F5344CB8AC3E}">
        <p14:creationId xmlns:p14="http://schemas.microsoft.com/office/powerpoint/2010/main" val="384600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80">
                                          <p:stCondLst>
                                            <p:cond delay="0"/>
                                          </p:stCondLst>
                                        </p:cTn>
                                        <p:tgtEl>
                                          <p:spTgt spid="5">
                                            <p:txEl>
                                              <p:pRg st="1" end="1"/>
                                            </p:txEl>
                                          </p:spTgt>
                                        </p:tgtEl>
                                      </p:cBhvr>
                                    </p:animEffect>
                                    <p:anim calcmode="lin" valueType="num">
                                      <p:cBhvr>
                                        <p:cTn id="8"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1" end="1"/>
                                            </p:txEl>
                                          </p:spTgt>
                                        </p:tgtEl>
                                      </p:cBhvr>
                                      <p:to x="100000" y="60000"/>
                                    </p:animScale>
                                    <p:animScale>
                                      <p:cBhvr>
                                        <p:cTn id="14" dur="166" decel="50000">
                                          <p:stCondLst>
                                            <p:cond delay="676"/>
                                          </p:stCondLst>
                                        </p:cTn>
                                        <p:tgtEl>
                                          <p:spTgt spid="5">
                                            <p:txEl>
                                              <p:pRg st="1" end="1"/>
                                            </p:txEl>
                                          </p:spTgt>
                                        </p:tgtEl>
                                      </p:cBhvr>
                                      <p:to x="100000" y="100000"/>
                                    </p:animScale>
                                    <p:animScale>
                                      <p:cBhvr>
                                        <p:cTn id="15" dur="26">
                                          <p:stCondLst>
                                            <p:cond delay="1312"/>
                                          </p:stCondLst>
                                        </p:cTn>
                                        <p:tgtEl>
                                          <p:spTgt spid="5">
                                            <p:txEl>
                                              <p:pRg st="1" end="1"/>
                                            </p:txEl>
                                          </p:spTgt>
                                        </p:tgtEl>
                                      </p:cBhvr>
                                      <p:to x="100000" y="80000"/>
                                    </p:animScale>
                                    <p:animScale>
                                      <p:cBhvr>
                                        <p:cTn id="16" dur="166" decel="50000">
                                          <p:stCondLst>
                                            <p:cond delay="1338"/>
                                          </p:stCondLst>
                                        </p:cTn>
                                        <p:tgtEl>
                                          <p:spTgt spid="5">
                                            <p:txEl>
                                              <p:pRg st="1" end="1"/>
                                            </p:txEl>
                                          </p:spTgt>
                                        </p:tgtEl>
                                      </p:cBhvr>
                                      <p:to x="100000" y="100000"/>
                                    </p:animScale>
                                    <p:animScale>
                                      <p:cBhvr>
                                        <p:cTn id="17" dur="26">
                                          <p:stCondLst>
                                            <p:cond delay="1642"/>
                                          </p:stCondLst>
                                        </p:cTn>
                                        <p:tgtEl>
                                          <p:spTgt spid="5">
                                            <p:txEl>
                                              <p:pRg st="1" end="1"/>
                                            </p:txEl>
                                          </p:spTgt>
                                        </p:tgtEl>
                                      </p:cBhvr>
                                      <p:to x="100000" y="90000"/>
                                    </p:animScale>
                                    <p:animScale>
                                      <p:cBhvr>
                                        <p:cTn id="18" dur="166" decel="50000">
                                          <p:stCondLst>
                                            <p:cond delay="1668"/>
                                          </p:stCondLst>
                                        </p:cTn>
                                        <p:tgtEl>
                                          <p:spTgt spid="5">
                                            <p:txEl>
                                              <p:pRg st="1" end="1"/>
                                            </p:txEl>
                                          </p:spTgt>
                                        </p:tgtEl>
                                      </p:cBhvr>
                                      <p:to x="100000" y="100000"/>
                                    </p:animScale>
                                    <p:animScale>
                                      <p:cBhvr>
                                        <p:cTn id="19" dur="26">
                                          <p:stCondLst>
                                            <p:cond delay="1808"/>
                                          </p:stCondLst>
                                        </p:cTn>
                                        <p:tgtEl>
                                          <p:spTgt spid="5">
                                            <p:txEl>
                                              <p:pRg st="1" end="1"/>
                                            </p:txEl>
                                          </p:spTgt>
                                        </p:tgtEl>
                                      </p:cBhvr>
                                      <p:to x="100000" y="95000"/>
                                    </p:animScale>
                                    <p:animScale>
                                      <p:cBhvr>
                                        <p:cTn id="20" dur="166" decel="50000">
                                          <p:stCondLst>
                                            <p:cond delay="1834"/>
                                          </p:stCondLst>
                                        </p:cTn>
                                        <p:tgtEl>
                                          <p:spTgt spid="5">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ipe(down)">
                                      <p:cBhvr>
                                        <p:cTn id="25" dur="580">
                                          <p:stCondLst>
                                            <p:cond delay="0"/>
                                          </p:stCondLst>
                                        </p:cTn>
                                        <p:tgtEl>
                                          <p:spTgt spid="5">
                                            <p:txEl>
                                              <p:pRg st="2" end="2"/>
                                            </p:txEl>
                                          </p:spTgt>
                                        </p:tgtEl>
                                      </p:cBhvr>
                                    </p:animEffect>
                                    <p:anim calcmode="lin" valueType="num">
                                      <p:cBhvr>
                                        <p:cTn id="26"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xEl>
                                              <p:pRg st="2" end="2"/>
                                            </p:txEl>
                                          </p:spTgt>
                                        </p:tgtEl>
                                      </p:cBhvr>
                                      <p:to x="100000" y="60000"/>
                                    </p:animScale>
                                    <p:animScale>
                                      <p:cBhvr>
                                        <p:cTn id="32" dur="166" decel="50000">
                                          <p:stCondLst>
                                            <p:cond delay="676"/>
                                          </p:stCondLst>
                                        </p:cTn>
                                        <p:tgtEl>
                                          <p:spTgt spid="5">
                                            <p:txEl>
                                              <p:pRg st="2" end="2"/>
                                            </p:txEl>
                                          </p:spTgt>
                                        </p:tgtEl>
                                      </p:cBhvr>
                                      <p:to x="100000" y="100000"/>
                                    </p:animScale>
                                    <p:animScale>
                                      <p:cBhvr>
                                        <p:cTn id="33" dur="26">
                                          <p:stCondLst>
                                            <p:cond delay="1312"/>
                                          </p:stCondLst>
                                        </p:cTn>
                                        <p:tgtEl>
                                          <p:spTgt spid="5">
                                            <p:txEl>
                                              <p:pRg st="2" end="2"/>
                                            </p:txEl>
                                          </p:spTgt>
                                        </p:tgtEl>
                                      </p:cBhvr>
                                      <p:to x="100000" y="80000"/>
                                    </p:animScale>
                                    <p:animScale>
                                      <p:cBhvr>
                                        <p:cTn id="34" dur="166" decel="50000">
                                          <p:stCondLst>
                                            <p:cond delay="1338"/>
                                          </p:stCondLst>
                                        </p:cTn>
                                        <p:tgtEl>
                                          <p:spTgt spid="5">
                                            <p:txEl>
                                              <p:pRg st="2" end="2"/>
                                            </p:txEl>
                                          </p:spTgt>
                                        </p:tgtEl>
                                      </p:cBhvr>
                                      <p:to x="100000" y="100000"/>
                                    </p:animScale>
                                    <p:animScale>
                                      <p:cBhvr>
                                        <p:cTn id="35" dur="26">
                                          <p:stCondLst>
                                            <p:cond delay="1642"/>
                                          </p:stCondLst>
                                        </p:cTn>
                                        <p:tgtEl>
                                          <p:spTgt spid="5">
                                            <p:txEl>
                                              <p:pRg st="2" end="2"/>
                                            </p:txEl>
                                          </p:spTgt>
                                        </p:tgtEl>
                                      </p:cBhvr>
                                      <p:to x="100000" y="90000"/>
                                    </p:animScale>
                                    <p:animScale>
                                      <p:cBhvr>
                                        <p:cTn id="36" dur="166" decel="50000">
                                          <p:stCondLst>
                                            <p:cond delay="1668"/>
                                          </p:stCondLst>
                                        </p:cTn>
                                        <p:tgtEl>
                                          <p:spTgt spid="5">
                                            <p:txEl>
                                              <p:pRg st="2" end="2"/>
                                            </p:txEl>
                                          </p:spTgt>
                                        </p:tgtEl>
                                      </p:cBhvr>
                                      <p:to x="100000" y="100000"/>
                                    </p:animScale>
                                    <p:animScale>
                                      <p:cBhvr>
                                        <p:cTn id="37" dur="26">
                                          <p:stCondLst>
                                            <p:cond delay="1808"/>
                                          </p:stCondLst>
                                        </p:cTn>
                                        <p:tgtEl>
                                          <p:spTgt spid="5">
                                            <p:txEl>
                                              <p:pRg st="2" end="2"/>
                                            </p:txEl>
                                          </p:spTgt>
                                        </p:tgtEl>
                                      </p:cBhvr>
                                      <p:to x="100000" y="95000"/>
                                    </p:animScale>
                                    <p:animScale>
                                      <p:cBhvr>
                                        <p:cTn id="38" dur="166" decel="50000">
                                          <p:stCondLst>
                                            <p:cond delay="1834"/>
                                          </p:stCondLst>
                                        </p:cTn>
                                        <p:tgtEl>
                                          <p:spTgt spid="5">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Effect transition="in" filter="wipe(down)">
                                      <p:cBhvr>
                                        <p:cTn id="43" dur="580">
                                          <p:stCondLst>
                                            <p:cond delay="0"/>
                                          </p:stCondLst>
                                        </p:cTn>
                                        <p:tgtEl>
                                          <p:spTgt spid="5">
                                            <p:txEl>
                                              <p:pRg st="3" end="3"/>
                                            </p:txEl>
                                          </p:spTgt>
                                        </p:tgtEl>
                                      </p:cBhvr>
                                    </p:animEffect>
                                    <p:anim calcmode="lin" valueType="num">
                                      <p:cBhvr>
                                        <p:cTn id="44"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xEl>
                                              <p:pRg st="3" end="3"/>
                                            </p:txEl>
                                          </p:spTgt>
                                        </p:tgtEl>
                                      </p:cBhvr>
                                      <p:to x="100000" y="60000"/>
                                    </p:animScale>
                                    <p:animScale>
                                      <p:cBhvr>
                                        <p:cTn id="50" dur="166" decel="50000">
                                          <p:stCondLst>
                                            <p:cond delay="676"/>
                                          </p:stCondLst>
                                        </p:cTn>
                                        <p:tgtEl>
                                          <p:spTgt spid="5">
                                            <p:txEl>
                                              <p:pRg st="3" end="3"/>
                                            </p:txEl>
                                          </p:spTgt>
                                        </p:tgtEl>
                                      </p:cBhvr>
                                      <p:to x="100000" y="100000"/>
                                    </p:animScale>
                                    <p:animScale>
                                      <p:cBhvr>
                                        <p:cTn id="51" dur="26">
                                          <p:stCondLst>
                                            <p:cond delay="1312"/>
                                          </p:stCondLst>
                                        </p:cTn>
                                        <p:tgtEl>
                                          <p:spTgt spid="5">
                                            <p:txEl>
                                              <p:pRg st="3" end="3"/>
                                            </p:txEl>
                                          </p:spTgt>
                                        </p:tgtEl>
                                      </p:cBhvr>
                                      <p:to x="100000" y="80000"/>
                                    </p:animScale>
                                    <p:animScale>
                                      <p:cBhvr>
                                        <p:cTn id="52" dur="166" decel="50000">
                                          <p:stCondLst>
                                            <p:cond delay="1338"/>
                                          </p:stCondLst>
                                        </p:cTn>
                                        <p:tgtEl>
                                          <p:spTgt spid="5">
                                            <p:txEl>
                                              <p:pRg st="3" end="3"/>
                                            </p:txEl>
                                          </p:spTgt>
                                        </p:tgtEl>
                                      </p:cBhvr>
                                      <p:to x="100000" y="100000"/>
                                    </p:animScale>
                                    <p:animScale>
                                      <p:cBhvr>
                                        <p:cTn id="53" dur="26">
                                          <p:stCondLst>
                                            <p:cond delay="1642"/>
                                          </p:stCondLst>
                                        </p:cTn>
                                        <p:tgtEl>
                                          <p:spTgt spid="5">
                                            <p:txEl>
                                              <p:pRg st="3" end="3"/>
                                            </p:txEl>
                                          </p:spTgt>
                                        </p:tgtEl>
                                      </p:cBhvr>
                                      <p:to x="100000" y="90000"/>
                                    </p:animScale>
                                    <p:animScale>
                                      <p:cBhvr>
                                        <p:cTn id="54" dur="166" decel="50000">
                                          <p:stCondLst>
                                            <p:cond delay="1668"/>
                                          </p:stCondLst>
                                        </p:cTn>
                                        <p:tgtEl>
                                          <p:spTgt spid="5">
                                            <p:txEl>
                                              <p:pRg st="3" end="3"/>
                                            </p:txEl>
                                          </p:spTgt>
                                        </p:tgtEl>
                                      </p:cBhvr>
                                      <p:to x="100000" y="100000"/>
                                    </p:animScale>
                                    <p:animScale>
                                      <p:cBhvr>
                                        <p:cTn id="55" dur="26">
                                          <p:stCondLst>
                                            <p:cond delay="1808"/>
                                          </p:stCondLst>
                                        </p:cTn>
                                        <p:tgtEl>
                                          <p:spTgt spid="5">
                                            <p:txEl>
                                              <p:pRg st="3" end="3"/>
                                            </p:txEl>
                                          </p:spTgt>
                                        </p:tgtEl>
                                      </p:cBhvr>
                                      <p:to x="100000" y="95000"/>
                                    </p:animScale>
                                    <p:animScale>
                                      <p:cBhvr>
                                        <p:cTn id="56" dur="166" decel="50000">
                                          <p:stCondLst>
                                            <p:cond delay="1834"/>
                                          </p:stCondLst>
                                        </p:cTn>
                                        <p:tgtEl>
                                          <p:spTgt spid="5">
                                            <p:txEl>
                                              <p:pRg st="3" end="3"/>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5">
                                            <p:txEl>
                                              <p:pRg st="4" end="4"/>
                                            </p:txEl>
                                          </p:spTgt>
                                        </p:tgtEl>
                                        <p:attrNameLst>
                                          <p:attrName>style.visibility</p:attrName>
                                        </p:attrNameLst>
                                      </p:cBhvr>
                                      <p:to>
                                        <p:strVal val="visible"/>
                                      </p:to>
                                    </p:set>
                                    <p:animEffect transition="in" filter="wipe(down)">
                                      <p:cBhvr>
                                        <p:cTn id="61" dur="580">
                                          <p:stCondLst>
                                            <p:cond delay="0"/>
                                          </p:stCondLst>
                                        </p:cTn>
                                        <p:tgtEl>
                                          <p:spTgt spid="5">
                                            <p:txEl>
                                              <p:pRg st="4" end="4"/>
                                            </p:txEl>
                                          </p:spTgt>
                                        </p:tgtEl>
                                      </p:cBhvr>
                                    </p:animEffect>
                                    <p:anim calcmode="lin" valueType="num">
                                      <p:cBhvr>
                                        <p:cTn id="62"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5">
                                            <p:txEl>
                                              <p:pRg st="4" end="4"/>
                                            </p:txEl>
                                          </p:spTgt>
                                        </p:tgtEl>
                                      </p:cBhvr>
                                      <p:to x="100000" y="60000"/>
                                    </p:animScale>
                                    <p:animScale>
                                      <p:cBhvr>
                                        <p:cTn id="68" dur="166" decel="50000">
                                          <p:stCondLst>
                                            <p:cond delay="676"/>
                                          </p:stCondLst>
                                        </p:cTn>
                                        <p:tgtEl>
                                          <p:spTgt spid="5">
                                            <p:txEl>
                                              <p:pRg st="4" end="4"/>
                                            </p:txEl>
                                          </p:spTgt>
                                        </p:tgtEl>
                                      </p:cBhvr>
                                      <p:to x="100000" y="100000"/>
                                    </p:animScale>
                                    <p:animScale>
                                      <p:cBhvr>
                                        <p:cTn id="69" dur="26">
                                          <p:stCondLst>
                                            <p:cond delay="1312"/>
                                          </p:stCondLst>
                                        </p:cTn>
                                        <p:tgtEl>
                                          <p:spTgt spid="5">
                                            <p:txEl>
                                              <p:pRg st="4" end="4"/>
                                            </p:txEl>
                                          </p:spTgt>
                                        </p:tgtEl>
                                      </p:cBhvr>
                                      <p:to x="100000" y="80000"/>
                                    </p:animScale>
                                    <p:animScale>
                                      <p:cBhvr>
                                        <p:cTn id="70" dur="166" decel="50000">
                                          <p:stCondLst>
                                            <p:cond delay="1338"/>
                                          </p:stCondLst>
                                        </p:cTn>
                                        <p:tgtEl>
                                          <p:spTgt spid="5">
                                            <p:txEl>
                                              <p:pRg st="4" end="4"/>
                                            </p:txEl>
                                          </p:spTgt>
                                        </p:tgtEl>
                                      </p:cBhvr>
                                      <p:to x="100000" y="100000"/>
                                    </p:animScale>
                                    <p:animScale>
                                      <p:cBhvr>
                                        <p:cTn id="71" dur="26">
                                          <p:stCondLst>
                                            <p:cond delay="1642"/>
                                          </p:stCondLst>
                                        </p:cTn>
                                        <p:tgtEl>
                                          <p:spTgt spid="5">
                                            <p:txEl>
                                              <p:pRg st="4" end="4"/>
                                            </p:txEl>
                                          </p:spTgt>
                                        </p:tgtEl>
                                      </p:cBhvr>
                                      <p:to x="100000" y="90000"/>
                                    </p:animScale>
                                    <p:animScale>
                                      <p:cBhvr>
                                        <p:cTn id="72" dur="166" decel="50000">
                                          <p:stCondLst>
                                            <p:cond delay="1668"/>
                                          </p:stCondLst>
                                        </p:cTn>
                                        <p:tgtEl>
                                          <p:spTgt spid="5">
                                            <p:txEl>
                                              <p:pRg st="4" end="4"/>
                                            </p:txEl>
                                          </p:spTgt>
                                        </p:tgtEl>
                                      </p:cBhvr>
                                      <p:to x="100000" y="100000"/>
                                    </p:animScale>
                                    <p:animScale>
                                      <p:cBhvr>
                                        <p:cTn id="73" dur="26">
                                          <p:stCondLst>
                                            <p:cond delay="1808"/>
                                          </p:stCondLst>
                                        </p:cTn>
                                        <p:tgtEl>
                                          <p:spTgt spid="5">
                                            <p:txEl>
                                              <p:pRg st="4" end="4"/>
                                            </p:txEl>
                                          </p:spTgt>
                                        </p:tgtEl>
                                      </p:cBhvr>
                                      <p:to x="100000" y="95000"/>
                                    </p:animScale>
                                    <p:animScale>
                                      <p:cBhvr>
                                        <p:cTn id="74" dur="166" decel="50000">
                                          <p:stCondLst>
                                            <p:cond delay="1834"/>
                                          </p:stCondLst>
                                        </p:cTn>
                                        <p:tgtEl>
                                          <p:spTgt spid="5">
                                            <p:txEl>
                                              <p:pRg st="4" end="4"/>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5">
                                            <p:txEl>
                                              <p:pRg st="5" end="5"/>
                                            </p:txEl>
                                          </p:spTgt>
                                        </p:tgtEl>
                                        <p:attrNameLst>
                                          <p:attrName>style.visibility</p:attrName>
                                        </p:attrNameLst>
                                      </p:cBhvr>
                                      <p:to>
                                        <p:strVal val="visible"/>
                                      </p:to>
                                    </p:set>
                                    <p:animEffect transition="in" filter="wipe(down)">
                                      <p:cBhvr>
                                        <p:cTn id="79" dur="580">
                                          <p:stCondLst>
                                            <p:cond delay="0"/>
                                          </p:stCondLst>
                                        </p:cTn>
                                        <p:tgtEl>
                                          <p:spTgt spid="5">
                                            <p:txEl>
                                              <p:pRg st="5" end="5"/>
                                            </p:txEl>
                                          </p:spTgt>
                                        </p:tgtEl>
                                      </p:cBhvr>
                                    </p:animEffect>
                                    <p:anim calcmode="lin" valueType="num">
                                      <p:cBhvr>
                                        <p:cTn id="80" dur="1822" tmFilter="0,0; 0.14,0.36; 0.43,0.73; 0.71,0.91; 1.0,1.0">
                                          <p:stCondLst>
                                            <p:cond delay="0"/>
                                          </p:stCondLst>
                                        </p:cTn>
                                        <p:tgtEl>
                                          <p:spTgt spid="5">
                                            <p:txEl>
                                              <p:pRg st="5" end="5"/>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5">
                                            <p:txEl>
                                              <p:pRg st="5" end="5"/>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5">
                                            <p:txEl>
                                              <p:pRg st="5" end="5"/>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5">
                                            <p:txEl>
                                              <p:pRg st="5" end="5"/>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5">
                                            <p:txEl>
                                              <p:pRg st="5" end="5"/>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5">
                                            <p:txEl>
                                              <p:pRg st="5" end="5"/>
                                            </p:txEl>
                                          </p:spTgt>
                                        </p:tgtEl>
                                      </p:cBhvr>
                                      <p:to x="100000" y="60000"/>
                                    </p:animScale>
                                    <p:animScale>
                                      <p:cBhvr>
                                        <p:cTn id="86" dur="166" decel="50000">
                                          <p:stCondLst>
                                            <p:cond delay="676"/>
                                          </p:stCondLst>
                                        </p:cTn>
                                        <p:tgtEl>
                                          <p:spTgt spid="5">
                                            <p:txEl>
                                              <p:pRg st="5" end="5"/>
                                            </p:txEl>
                                          </p:spTgt>
                                        </p:tgtEl>
                                      </p:cBhvr>
                                      <p:to x="100000" y="100000"/>
                                    </p:animScale>
                                    <p:animScale>
                                      <p:cBhvr>
                                        <p:cTn id="87" dur="26">
                                          <p:stCondLst>
                                            <p:cond delay="1312"/>
                                          </p:stCondLst>
                                        </p:cTn>
                                        <p:tgtEl>
                                          <p:spTgt spid="5">
                                            <p:txEl>
                                              <p:pRg st="5" end="5"/>
                                            </p:txEl>
                                          </p:spTgt>
                                        </p:tgtEl>
                                      </p:cBhvr>
                                      <p:to x="100000" y="80000"/>
                                    </p:animScale>
                                    <p:animScale>
                                      <p:cBhvr>
                                        <p:cTn id="88" dur="166" decel="50000">
                                          <p:stCondLst>
                                            <p:cond delay="1338"/>
                                          </p:stCondLst>
                                        </p:cTn>
                                        <p:tgtEl>
                                          <p:spTgt spid="5">
                                            <p:txEl>
                                              <p:pRg st="5" end="5"/>
                                            </p:txEl>
                                          </p:spTgt>
                                        </p:tgtEl>
                                      </p:cBhvr>
                                      <p:to x="100000" y="100000"/>
                                    </p:animScale>
                                    <p:animScale>
                                      <p:cBhvr>
                                        <p:cTn id="89" dur="26">
                                          <p:stCondLst>
                                            <p:cond delay="1642"/>
                                          </p:stCondLst>
                                        </p:cTn>
                                        <p:tgtEl>
                                          <p:spTgt spid="5">
                                            <p:txEl>
                                              <p:pRg st="5" end="5"/>
                                            </p:txEl>
                                          </p:spTgt>
                                        </p:tgtEl>
                                      </p:cBhvr>
                                      <p:to x="100000" y="90000"/>
                                    </p:animScale>
                                    <p:animScale>
                                      <p:cBhvr>
                                        <p:cTn id="90" dur="166" decel="50000">
                                          <p:stCondLst>
                                            <p:cond delay="1668"/>
                                          </p:stCondLst>
                                        </p:cTn>
                                        <p:tgtEl>
                                          <p:spTgt spid="5">
                                            <p:txEl>
                                              <p:pRg st="5" end="5"/>
                                            </p:txEl>
                                          </p:spTgt>
                                        </p:tgtEl>
                                      </p:cBhvr>
                                      <p:to x="100000" y="100000"/>
                                    </p:animScale>
                                    <p:animScale>
                                      <p:cBhvr>
                                        <p:cTn id="91" dur="26">
                                          <p:stCondLst>
                                            <p:cond delay="1808"/>
                                          </p:stCondLst>
                                        </p:cTn>
                                        <p:tgtEl>
                                          <p:spTgt spid="5">
                                            <p:txEl>
                                              <p:pRg st="5" end="5"/>
                                            </p:txEl>
                                          </p:spTgt>
                                        </p:tgtEl>
                                      </p:cBhvr>
                                      <p:to x="100000" y="95000"/>
                                    </p:animScale>
                                    <p:animScale>
                                      <p:cBhvr>
                                        <p:cTn id="92" dur="166" decel="50000">
                                          <p:stCondLst>
                                            <p:cond delay="1834"/>
                                          </p:stCondLst>
                                        </p:cTn>
                                        <p:tgtEl>
                                          <p:spTgt spid="5">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395536" y="725255"/>
            <a:ext cx="4043333" cy="2205807"/>
          </a:xfrm>
          <a:prstGeom prst="rect">
            <a:avLst/>
          </a:prstGeom>
        </p:spPr>
      </p:pic>
      <p:sp>
        <p:nvSpPr>
          <p:cNvPr id="3" name="ZoneTexte 2"/>
          <p:cNvSpPr txBox="1"/>
          <p:nvPr/>
        </p:nvSpPr>
        <p:spPr>
          <a:xfrm>
            <a:off x="467544" y="332656"/>
            <a:ext cx="3171061" cy="369332"/>
          </a:xfrm>
          <a:prstGeom prst="rect">
            <a:avLst/>
          </a:prstGeom>
          <a:noFill/>
        </p:spPr>
        <p:txBody>
          <a:bodyPr wrap="none" rtlCol="0">
            <a:spAutoFit/>
          </a:bodyPr>
          <a:lstStyle/>
          <a:p>
            <a:r>
              <a:rPr lang="fr-FR" dirty="0" smtClean="0"/>
              <a:t>Des nombres pour comparer:</a:t>
            </a:r>
            <a:endParaRPr lang="fr-FR" dirty="0"/>
          </a:p>
        </p:txBody>
      </p:sp>
      <p:sp>
        <p:nvSpPr>
          <p:cNvPr id="4" name="ZoneTexte 3"/>
          <p:cNvSpPr txBox="1"/>
          <p:nvPr/>
        </p:nvSpPr>
        <p:spPr>
          <a:xfrm>
            <a:off x="256843" y="3166209"/>
            <a:ext cx="4568879" cy="369332"/>
          </a:xfrm>
          <a:prstGeom prst="rect">
            <a:avLst/>
          </a:prstGeom>
          <a:noFill/>
        </p:spPr>
        <p:txBody>
          <a:bodyPr wrap="none" rtlCol="0">
            <a:spAutoFit/>
          </a:bodyPr>
          <a:lstStyle/>
          <a:p>
            <a:r>
              <a:rPr lang="fr-FR" dirty="0" smtClean="0"/>
              <a:t>Des nombres comme mémoire de quantité</a:t>
            </a:r>
            <a:endParaRPr lang="fr-FR" dirty="0"/>
          </a:p>
        </p:txBody>
      </p:sp>
      <p:sp>
        <p:nvSpPr>
          <p:cNvPr id="5" name="ZoneTexte 4"/>
          <p:cNvSpPr txBox="1"/>
          <p:nvPr/>
        </p:nvSpPr>
        <p:spPr>
          <a:xfrm>
            <a:off x="5292080" y="332656"/>
            <a:ext cx="3009157" cy="369332"/>
          </a:xfrm>
          <a:prstGeom prst="rect">
            <a:avLst/>
          </a:prstGeom>
          <a:noFill/>
        </p:spPr>
        <p:txBody>
          <a:bodyPr wrap="none" rtlCol="0">
            <a:spAutoFit/>
          </a:bodyPr>
          <a:lstStyle/>
          <a:p>
            <a:r>
              <a:rPr lang="fr-FR" dirty="0" smtClean="0"/>
              <a:t>Des nombres pour anticiper</a:t>
            </a:r>
            <a:endParaRPr lang="fr-FR" dirty="0"/>
          </a:p>
        </p:txBody>
      </p:sp>
      <p:pic>
        <p:nvPicPr>
          <p:cNvPr id="7" name="Image 6"/>
          <p:cNvPicPr>
            <a:picLocks noChangeAspect="1"/>
          </p:cNvPicPr>
          <p:nvPr/>
        </p:nvPicPr>
        <p:blipFill>
          <a:blip r:embed="rId4"/>
          <a:stretch>
            <a:fillRect/>
          </a:stretch>
        </p:blipFill>
        <p:spPr>
          <a:xfrm>
            <a:off x="131973" y="3720206"/>
            <a:ext cx="4742098" cy="2744962"/>
          </a:xfrm>
          <a:prstGeom prst="rect">
            <a:avLst/>
          </a:prstGeom>
        </p:spPr>
      </p:pic>
      <p:pic>
        <p:nvPicPr>
          <p:cNvPr id="8" name="Image 7"/>
          <p:cNvPicPr>
            <a:picLocks noChangeAspect="1"/>
          </p:cNvPicPr>
          <p:nvPr/>
        </p:nvPicPr>
        <p:blipFill>
          <a:blip r:embed="rId5"/>
          <a:stretch>
            <a:fillRect/>
          </a:stretch>
        </p:blipFill>
        <p:spPr>
          <a:xfrm>
            <a:off x="7164288" y="725255"/>
            <a:ext cx="1743913" cy="2109919"/>
          </a:xfrm>
          <a:prstGeom prst="rect">
            <a:avLst/>
          </a:prstGeom>
        </p:spPr>
      </p:pic>
      <p:sp>
        <p:nvSpPr>
          <p:cNvPr id="9" name="Rectangle 8"/>
          <p:cNvSpPr/>
          <p:nvPr/>
        </p:nvSpPr>
        <p:spPr>
          <a:xfrm>
            <a:off x="4874071" y="1367317"/>
            <a:ext cx="2286000" cy="1384995"/>
          </a:xfrm>
          <a:prstGeom prst="rect">
            <a:avLst/>
          </a:prstGeom>
        </p:spPr>
        <p:txBody>
          <a:bodyPr wrap="square">
            <a:spAutoFit/>
          </a:bodyPr>
          <a:lstStyle/>
          <a:p>
            <a:r>
              <a:rPr lang="fr-FR" sz="1400" dirty="0"/>
              <a:t>Les élèves doivent pouvoir verbaliser qu'après un </a:t>
            </a:r>
            <a:r>
              <a:rPr lang="fr-FR" sz="1400" dirty="0" err="1"/>
              <a:t>ajout,ils</a:t>
            </a:r>
            <a:r>
              <a:rPr lang="fr-FR" sz="1400" dirty="0"/>
              <a:t> auront plus d'</a:t>
            </a:r>
            <a:r>
              <a:rPr lang="fr-FR" sz="1400" dirty="0" err="1"/>
              <a:t>oeufs</a:t>
            </a:r>
            <a:r>
              <a:rPr lang="fr-FR" sz="1400" dirty="0"/>
              <a:t> dans leur boîte et inversement lors d'un retrait.</a:t>
            </a:r>
          </a:p>
        </p:txBody>
      </p:sp>
      <p:pic>
        <p:nvPicPr>
          <p:cNvPr id="11" name="Image 10"/>
          <p:cNvPicPr>
            <a:picLocks noChangeAspect="1"/>
          </p:cNvPicPr>
          <p:nvPr/>
        </p:nvPicPr>
        <p:blipFill>
          <a:blip r:embed="rId6"/>
          <a:stretch>
            <a:fillRect/>
          </a:stretch>
        </p:blipFill>
        <p:spPr>
          <a:xfrm>
            <a:off x="5364088" y="3843605"/>
            <a:ext cx="3272271" cy="1850789"/>
          </a:xfrm>
          <a:prstGeom prst="rect">
            <a:avLst/>
          </a:prstGeom>
        </p:spPr>
      </p:pic>
      <p:sp>
        <p:nvSpPr>
          <p:cNvPr id="12" name="ZoneTexte 11"/>
          <p:cNvSpPr txBox="1"/>
          <p:nvPr/>
        </p:nvSpPr>
        <p:spPr>
          <a:xfrm>
            <a:off x="4788024" y="785726"/>
            <a:ext cx="1999265" cy="338554"/>
          </a:xfrm>
          <a:prstGeom prst="rect">
            <a:avLst/>
          </a:prstGeom>
          <a:noFill/>
        </p:spPr>
        <p:txBody>
          <a:bodyPr wrap="none" rtlCol="0">
            <a:spAutoFit/>
          </a:bodyPr>
          <a:lstStyle/>
          <a:p>
            <a:r>
              <a:rPr lang="fr-FR" sz="1600" dirty="0" smtClean="0">
                <a:solidFill>
                  <a:srgbClr val="FF0000"/>
                </a:solidFill>
              </a:rPr>
              <a:t>La course aux </a:t>
            </a:r>
            <a:r>
              <a:rPr lang="fr-FR" sz="1600" dirty="0" err="1" smtClean="0">
                <a:solidFill>
                  <a:srgbClr val="FF0000"/>
                </a:solidFill>
              </a:rPr>
              <a:t>oeufs</a:t>
            </a:r>
            <a:endParaRPr lang="fr-FR" sz="1600" dirty="0">
              <a:solidFill>
                <a:srgbClr val="FF0000"/>
              </a:solidFill>
            </a:endParaRPr>
          </a:p>
        </p:txBody>
      </p:sp>
      <p:sp>
        <p:nvSpPr>
          <p:cNvPr id="13" name="Rectangle 12"/>
          <p:cNvSpPr/>
          <p:nvPr/>
        </p:nvSpPr>
        <p:spPr>
          <a:xfrm>
            <a:off x="4969401" y="3262097"/>
            <a:ext cx="1276311" cy="369332"/>
          </a:xfrm>
          <a:prstGeom prst="rect">
            <a:avLst/>
          </a:prstGeom>
        </p:spPr>
        <p:txBody>
          <a:bodyPr wrap="none">
            <a:spAutoFit/>
          </a:bodyPr>
          <a:lstStyle/>
          <a:p>
            <a:r>
              <a:rPr lang="fr-FR" dirty="0" smtClean="0">
                <a:solidFill>
                  <a:srgbClr val="FF0000"/>
                </a:solidFill>
              </a:rPr>
              <a:t>Le gobelet</a:t>
            </a:r>
            <a:endParaRPr lang="fr-FR" dirty="0">
              <a:solidFill>
                <a:srgbClr val="FF0000"/>
              </a:solidFill>
            </a:endParaRPr>
          </a:p>
        </p:txBody>
      </p:sp>
      <p:cxnSp>
        <p:nvCxnSpPr>
          <p:cNvPr id="15" name="Connecteur droit 14"/>
          <p:cNvCxnSpPr/>
          <p:nvPr/>
        </p:nvCxnSpPr>
        <p:spPr>
          <a:xfrm>
            <a:off x="4814177" y="332819"/>
            <a:ext cx="86047" cy="6132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H="1" flipV="1">
            <a:off x="251521" y="3140968"/>
            <a:ext cx="8656680" cy="25241"/>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25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700902" y="404665"/>
            <a:ext cx="7772400" cy="1008112"/>
          </a:xfrm>
        </p:spPr>
        <p:txBody>
          <a:bodyPr/>
          <a:lstStyle/>
          <a:p>
            <a:pPr algn="l"/>
            <a:r>
              <a:rPr lang="fr-FR" sz="4800" dirty="0" smtClean="0"/>
              <a:t>Programmes 2015	</a:t>
            </a:r>
            <a:endParaRPr lang="fr-FR" sz="4800" dirty="0"/>
          </a:p>
        </p:txBody>
      </p:sp>
      <p:sp>
        <p:nvSpPr>
          <p:cNvPr id="4" name="Sous-titre 3"/>
          <p:cNvSpPr>
            <a:spLocks noGrp="1"/>
          </p:cNvSpPr>
          <p:nvPr>
            <p:ph type="subTitle" idx="1"/>
          </p:nvPr>
        </p:nvSpPr>
        <p:spPr>
          <a:xfrm>
            <a:off x="685800" y="1556792"/>
            <a:ext cx="7772400" cy="5112568"/>
          </a:xfrm>
        </p:spPr>
        <p:txBody>
          <a:bodyPr>
            <a:normAutofit/>
          </a:bodyPr>
          <a:lstStyle/>
          <a:p>
            <a:pPr lvl="0" algn="l">
              <a:buClr>
                <a:srgbClr val="90C226"/>
              </a:buClr>
            </a:pPr>
            <a:r>
              <a:rPr lang="fr-FR" sz="2800" i="1" dirty="0">
                <a:solidFill>
                  <a:prstClr val="black"/>
                </a:solidFill>
              </a:rPr>
              <a:t>4 </a:t>
            </a:r>
            <a:r>
              <a:rPr lang="fr-FR" sz="2800" i="1" dirty="0" smtClean="0">
                <a:solidFill>
                  <a:prstClr val="black"/>
                </a:solidFill>
              </a:rPr>
              <a:t>dimensions :</a:t>
            </a:r>
            <a:endParaRPr lang="fr-FR" sz="2800" i="1" dirty="0">
              <a:solidFill>
                <a:prstClr val="black"/>
              </a:solidFill>
            </a:endParaRPr>
          </a:p>
          <a:p>
            <a:pPr marL="800100" lvl="1" indent="-342900" algn="l">
              <a:buClr>
                <a:srgbClr val="90C226"/>
              </a:buClr>
              <a:buFont typeface="Wingdings" panose="05000000000000000000" pitchFamily="2" charset="2"/>
              <a:buChar char="Ø"/>
            </a:pPr>
            <a:r>
              <a:rPr lang="fr-FR" sz="2400" dirty="0">
                <a:solidFill>
                  <a:prstClr val="black"/>
                </a:solidFill>
              </a:rPr>
              <a:t>Construire le nombre pour exprimer les quantités</a:t>
            </a:r>
          </a:p>
          <a:p>
            <a:pPr marL="800100" lvl="1" indent="-342900" algn="l">
              <a:buClr>
                <a:srgbClr val="90C226"/>
              </a:buClr>
              <a:buFont typeface="Wingdings" panose="05000000000000000000" pitchFamily="2" charset="2"/>
              <a:buChar char="Ø"/>
            </a:pPr>
            <a:r>
              <a:rPr lang="fr-FR" sz="2400" dirty="0">
                <a:solidFill>
                  <a:prstClr val="black"/>
                </a:solidFill>
              </a:rPr>
              <a:t>Stabiliser la connaissance des petits nombres</a:t>
            </a:r>
          </a:p>
          <a:p>
            <a:pPr marL="800100" lvl="1" indent="-342900" algn="l">
              <a:buClr>
                <a:srgbClr val="90C226"/>
              </a:buClr>
              <a:buFont typeface="Wingdings" panose="05000000000000000000" pitchFamily="2" charset="2"/>
              <a:buChar char="Ø"/>
            </a:pPr>
            <a:r>
              <a:rPr lang="fr-FR" sz="2400" dirty="0">
                <a:solidFill>
                  <a:prstClr val="black"/>
                </a:solidFill>
              </a:rPr>
              <a:t>Utiliser le nombre pour désigner un rang, une position</a:t>
            </a:r>
          </a:p>
          <a:p>
            <a:pPr marL="800100" lvl="1" indent="-342900" algn="l">
              <a:buClr>
                <a:srgbClr val="90C226"/>
              </a:buClr>
              <a:buFont typeface="Wingdings" panose="05000000000000000000" pitchFamily="2" charset="2"/>
              <a:buChar char="Ø"/>
            </a:pPr>
            <a:r>
              <a:rPr lang="fr-FR" sz="2400" dirty="0">
                <a:solidFill>
                  <a:prstClr val="black"/>
                </a:solidFill>
              </a:rPr>
              <a:t>Construire des premiers savoirs et savoir-faire avec </a:t>
            </a:r>
            <a:r>
              <a:rPr lang="fr-FR" sz="2400" dirty="0" smtClean="0">
                <a:solidFill>
                  <a:prstClr val="black"/>
                </a:solidFill>
              </a:rPr>
              <a:t>rigueur</a:t>
            </a:r>
            <a:r>
              <a:rPr lang="fr-FR" sz="2400" b="1" dirty="0" smtClean="0">
                <a:solidFill>
                  <a:prstClr val="black"/>
                </a:solidFill>
              </a:rPr>
              <a:t> </a:t>
            </a:r>
          </a:p>
          <a:p>
            <a:pPr marL="1714500" lvl="3" indent="-342900" algn="l">
              <a:buClr>
                <a:srgbClr val="90C226"/>
              </a:buClr>
              <a:buFont typeface="Courier New" panose="02070309020205020404" pitchFamily="49" charset="0"/>
              <a:buChar char="o"/>
            </a:pPr>
            <a:r>
              <a:rPr lang="fr-FR" sz="2400" dirty="0" smtClean="0">
                <a:solidFill>
                  <a:prstClr val="black"/>
                </a:solidFill>
              </a:rPr>
              <a:t>acquérir </a:t>
            </a:r>
            <a:r>
              <a:rPr lang="fr-FR" sz="2400" dirty="0">
                <a:solidFill>
                  <a:prstClr val="black"/>
                </a:solidFill>
              </a:rPr>
              <a:t>la suite orale des </a:t>
            </a:r>
            <a:r>
              <a:rPr lang="fr-FR" sz="2400" dirty="0" smtClean="0">
                <a:solidFill>
                  <a:prstClr val="black"/>
                </a:solidFill>
              </a:rPr>
              <a:t>mots-nombres</a:t>
            </a:r>
          </a:p>
          <a:p>
            <a:pPr marL="1714500" lvl="3" indent="-342900" algn="l">
              <a:buClr>
                <a:srgbClr val="90C226"/>
              </a:buClr>
              <a:buFont typeface="Courier New" panose="02070309020205020404" pitchFamily="49" charset="0"/>
              <a:buChar char="o"/>
            </a:pPr>
            <a:r>
              <a:rPr lang="fr-FR" sz="2400" dirty="0">
                <a:solidFill>
                  <a:prstClr val="black"/>
                </a:solidFill>
              </a:rPr>
              <a:t>é</a:t>
            </a:r>
            <a:r>
              <a:rPr lang="fr-FR" sz="2400" dirty="0" smtClean="0">
                <a:solidFill>
                  <a:prstClr val="black"/>
                </a:solidFill>
              </a:rPr>
              <a:t>crire les nombres avec les chiffres</a:t>
            </a:r>
          </a:p>
          <a:p>
            <a:pPr marL="1714500" lvl="3" indent="-342900" algn="l">
              <a:buClr>
                <a:srgbClr val="90C226"/>
              </a:buClr>
              <a:buFont typeface="Courier New" panose="02070309020205020404" pitchFamily="49" charset="0"/>
              <a:buChar char="o"/>
            </a:pPr>
            <a:r>
              <a:rPr lang="fr-FR" sz="2400" dirty="0" smtClean="0">
                <a:solidFill>
                  <a:prstClr val="black"/>
                </a:solidFill>
              </a:rPr>
              <a:t>dénombrer</a:t>
            </a:r>
            <a:endParaRPr lang="fr-FR" sz="2400" dirty="0">
              <a:solidFill>
                <a:prstClr val="black"/>
              </a:solidFill>
            </a:endParaRPr>
          </a:p>
          <a:p>
            <a:endParaRPr lang="fr-FR" dirty="0"/>
          </a:p>
        </p:txBody>
      </p:sp>
    </p:spTree>
    <p:extLst>
      <p:ext uri="{BB962C8B-B14F-4D97-AF65-F5344CB8AC3E}">
        <p14:creationId xmlns:p14="http://schemas.microsoft.com/office/powerpoint/2010/main" val="218876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1000"/>
                                        <p:tgtEl>
                                          <p:spTgt spid="4">
                                            <p:txEl>
                                              <p:pRg st="5" end="5"/>
                                            </p:txEl>
                                          </p:spTgt>
                                        </p:tgtEl>
                                      </p:cBhvr>
                                    </p:animEffect>
                                    <p:anim calcmode="lin" valueType="num">
                                      <p:cBhvr>
                                        <p:cTn id="2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fade">
                                      <p:cBhvr>
                                        <p:cTn id="34" dur="1000"/>
                                        <p:tgtEl>
                                          <p:spTgt spid="4">
                                            <p:txEl>
                                              <p:pRg st="6" end="6"/>
                                            </p:txEl>
                                          </p:spTgt>
                                        </p:tgtEl>
                                      </p:cBhvr>
                                    </p:animEffect>
                                    <p:anim calcmode="lin" valueType="num">
                                      <p:cBhvr>
                                        <p:cTn id="3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fade">
                                      <p:cBhvr>
                                        <p:cTn id="41" dur="1000"/>
                                        <p:tgtEl>
                                          <p:spTgt spid="4">
                                            <p:txEl>
                                              <p:pRg st="7" end="7"/>
                                            </p:txEl>
                                          </p:spTgt>
                                        </p:tgtEl>
                                      </p:cBhvr>
                                    </p:animEffect>
                                    <p:anim calcmode="lin" valueType="num">
                                      <p:cBhvr>
                                        <p:cTn id="4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39552" y="332656"/>
            <a:ext cx="7992888" cy="646331"/>
          </a:xfrm>
          <a:prstGeom prst="rect">
            <a:avLst/>
          </a:prstGeom>
          <a:noFill/>
        </p:spPr>
        <p:txBody>
          <a:bodyPr wrap="square" rtlCol="0">
            <a:spAutoFit/>
          </a:bodyPr>
          <a:lstStyle/>
          <a:p>
            <a:r>
              <a:rPr lang="fr-FR" dirty="0" smtClean="0"/>
              <a:t>Progression de cycle 1           </a:t>
            </a:r>
            <a:r>
              <a:rPr lang="fr-FR" b="1" dirty="0"/>
              <a:t>Jeu des voyageurs    ERMEL</a:t>
            </a:r>
            <a:endParaRPr lang="fr-FR" dirty="0"/>
          </a:p>
          <a:p>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1981287916"/>
              </p:ext>
            </p:extLst>
          </p:nvPr>
        </p:nvGraphicFramePr>
        <p:xfrm>
          <a:off x="251520" y="730217"/>
          <a:ext cx="8640960" cy="5682829"/>
        </p:xfrm>
        <a:graphic>
          <a:graphicData uri="http://schemas.openxmlformats.org/drawingml/2006/table">
            <a:tbl>
              <a:tblPr firstRow="1" firstCol="1" bandRow="1">
                <a:tableStyleId>{5C22544A-7EE6-4342-B048-85BDC9FD1C3A}</a:tableStyleId>
              </a:tblPr>
              <a:tblGrid>
                <a:gridCol w="1062413">
                  <a:extLst>
                    <a:ext uri="{9D8B030D-6E8A-4147-A177-3AD203B41FA5}">
                      <a16:colId xmlns:a16="http://schemas.microsoft.com/office/drawing/2014/main" val="2490819045"/>
                    </a:ext>
                  </a:extLst>
                </a:gridCol>
                <a:gridCol w="2279485">
                  <a:extLst>
                    <a:ext uri="{9D8B030D-6E8A-4147-A177-3AD203B41FA5}">
                      <a16:colId xmlns:a16="http://schemas.microsoft.com/office/drawing/2014/main" val="1486005123"/>
                    </a:ext>
                  </a:extLst>
                </a:gridCol>
                <a:gridCol w="2544763">
                  <a:extLst>
                    <a:ext uri="{9D8B030D-6E8A-4147-A177-3AD203B41FA5}">
                      <a16:colId xmlns:a16="http://schemas.microsoft.com/office/drawing/2014/main" val="842302800"/>
                    </a:ext>
                  </a:extLst>
                </a:gridCol>
                <a:gridCol w="2754299">
                  <a:extLst>
                    <a:ext uri="{9D8B030D-6E8A-4147-A177-3AD203B41FA5}">
                      <a16:colId xmlns:a16="http://schemas.microsoft.com/office/drawing/2014/main" val="2447014498"/>
                    </a:ext>
                  </a:extLst>
                </a:gridCol>
              </a:tblGrid>
              <a:tr h="153002">
                <a:tc>
                  <a:txBody>
                    <a:bodyPr/>
                    <a:lstStyle/>
                    <a:p>
                      <a:pPr algn="ctr">
                        <a:lnSpc>
                          <a:spcPct val="107000"/>
                        </a:lnSpc>
                        <a:spcAft>
                          <a:spcPts val="0"/>
                        </a:spcAft>
                      </a:pPr>
                      <a:r>
                        <a:rPr lang="fr-FR" sz="1100" b="1">
                          <a:effectLst/>
                          <a:latin typeface="Calibri" panose="020F0502020204030204" pitchFamily="34"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100" b="1">
                          <a:effectLst/>
                          <a:latin typeface="Calibri" panose="020F0502020204030204" pitchFamily="34" charset="0"/>
                          <a:ea typeface="Calibri" panose="020F0502020204030204" pitchFamily="34" charset="0"/>
                          <a:cs typeface="Times New Roman" panose="02020603050405020304" pitchFamily="18" charset="0"/>
                        </a:rPr>
                        <a:t>PS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100" b="1">
                          <a:effectLst/>
                          <a:latin typeface="Calibri" panose="020F0502020204030204" pitchFamily="34" charset="0"/>
                          <a:ea typeface="Calibri" panose="020F0502020204030204" pitchFamily="34" charset="0"/>
                          <a:cs typeface="Times New Roman" panose="02020603050405020304" pitchFamily="18" charset="0"/>
                        </a:rPr>
                        <a:t>MS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100" b="1">
                          <a:effectLst/>
                          <a:latin typeface="Calibri" panose="020F0502020204030204" pitchFamily="34" charset="0"/>
                          <a:ea typeface="Calibri" panose="020F0502020204030204" pitchFamily="34" charset="0"/>
                          <a:cs typeface="Times New Roman" panose="02020603050405020304" pitchFamily="18" charset="0"/>
                        </a:rPr>
                        <a:t>GS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2238098"/>
                  </a:ext>
                </a:extLst>
              </a:tr>
              <a:tr h="195234">
                <a:tc>
                  <a:txBody>
                    <a:bodyPr/>
                    <a:lstStyle/>
                    <a:p>
                      <a:pPr algn="ctr">
                        <a:lnSpc>
                          <a:spcPct val="107000"/>
                        </a:lnSpc>
                        <a:spcAft>
                          <a:spcPts val="0"/>
                        </a:spcAft>
                      </a:pPr>
                      <a:r>
                        <a:rPr lang="fr-FR" sz="1100" b="1">
                          <a:effectLst/>
                          <a:latin typeface="Calibri" panose="020F0502020204030204" pitchFamily="34" charset="0"/>
                          <a:ea typeface="Calibri" panose="020F0502020204030204" pitchFamily="34" charset="0"/>
                          <a:cs typeface="Times New Roman" panose="02020603050405020304" pitchFamily="18" charset="0"/>
                        </a:rPr>
                        <a:t>COMPETENCES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Mesurer des quantités discrètes</a:t>
                      </a:r>
                    </a:p>
                  </a:txBody>
                  <a:tcPr marL="68580" marR="68580" marT="0" marB="0"/>
                </a:tc>
                <a:tc gridSpan="2">
                  <a:txBody>
                    <a:bodyPr/>
                    <a:lstStyle/>
                    <a:p>
                      <a:pPr algn="ct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Commencer à résoudre des problèmes portant sur des quantités</a:t>
                      </a:r>
                    </a:p>
                  </a:txBody>
                  <a:tcPr marL="68580" marR="68580" marT="0" marB="0"/>
                </a:tc>
                <a:tc hMerge="1">
                  <a:txBody>
                    <a:bodyPr/>
                    <a:lstStyle/>
                    <a:p>
                      <a:endParaRPr lang="fr-FR"/>
                    </a:p>
                  </a:txBody>
                  <a:tcPr/>
                </a:tc>
                <a:extLst>
                  <a:ext uri="{0D108BD9-81ED-4DB2-BD59-A6C34878D82A}">
                    <a16:rowId xmlns:a16="http://schemas.microsoft.com/office/drawing/2014/main" val="3130810350"/>
                  </a:ext>
                </a:extLst>
              </a:tr>
              <a:tr h="313087">
                <a:tc>
                  <a:txBody>
                    <a:bodyPr/>
                    <a:lstStyle/>
                    <a:p>
                      <a:pPr algn="ctr">
                        <a:lnSpc>
                          <a:spcPct val="107000"/>
                        </a:lnSpc>
                        <a:spcAft>
                          <a:spcPts val="0"/>
                        </a:spcAft>
                      </a:pPr>
                      <a:r>
                        <a:rPr lang="fr-FR" sz="1100" b="1">
                          <a:effectLst/>
                          <a:latin typeface="Calibri" panose="020F0502020204030204" pitchFamily="34" charset="0"/>
                          <a:ea typeface="Calibri" panose="020F0502020204030204" pitchFamily="34" charset="0"/>
                          <a:cs typeface="Times New Roman" panose="02020603050405020304" pitchFamily="18" charset="0"/>
                        </a:rPr>
                        <a:t>OBJECTIFS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marL="342900" lvl="0" indent="-342900">
                        <a:lnSpc>
                          <a:spcPct val="107000"/>
                        </a:lnSpc>
                        <a:spcAft>
                          <a:spcPts val="0"/>
                        </a:spcAft>
                        <a:buFont typeface="Wingdings" panose="05000000000000000000" pitchFamily="2" charset="2"/>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Reconnaître et mémoriser une quantité</a:t>
                      </a:r>
                    </a:p>
                    <a:p>
                      <a:pPr marL="342900" lvl="0" indent="-342900">
                        <a:lnSpc>
                          <a:spcPct val="107000"/>
                        </a:lnSpc>
                        <a:spcAft>
                          <a:spcPts val="0"/>
                        </a:spcAft>
                        <a:buFont typeface="Wingdings" panose="05000000000000000000" pitchFamily="2" charset="2"/>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Constituer une collection équipotente</a:t>
                      </a:r>
                    </a:p>
                  </a:txBody>
                  <a:tcPr marL="68580" marR="6858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59194727"/>
                  </a:ext>
                </a:extLst>
              </a:tr>
              <a:tr h="633257">
                <a:tc>
                  <a:txBody>
                    <a:bodyPr/>
                    <a:lstStyle/>
                    <a:p>
                      <a:pPr algn="ctr">
                        <a:lnSpc>
                          <a:spcPct val="107000"/>
                        </a:lnSpc>
                        <a:spcAft>
                          <a:spcPts val="0"/>
                        </a:spcAft>
                      </a:pPr>
                      <a:r>
                        <a:rPr lang="fr-FR" sz="1100" b="1">
                          <a:effectLst/>
                          <a:latin typeface="Calibri" panose="020F0502020204030204" pitchFamily="34" charset="0"/>
                          <a:ea typeface="Calibri" panose="020F0502020204030204" pitchFamily="34" charset="0"/>
                          <a:cs typeface="Times New Roman" panose="02020603050405020304" pitchFamily="18" charset="0"/>
                        </a:rPr>
                        <a:t>PROCEDURES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Wingdings" panose="05000000000000000000" pitchFamily="2"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Estimation</a:t>
                      </a:r>
                    </a:p>
                    <a:p>
                      <a:pPr marL="342900" lvl="0" indent="-342900">
                        <a:lnSpc>
                          <a:spcPct val="107000"/>
                        </a:lnSpc>
                        <a:spcAft>
                          <a:spcPts val="0"/>
                        </a:spcAft>
                        <a:buFont typeface="Wingdings" panose="05000000000000000000" pitchFamily="2"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Correspondance terme à terme</a:t>
                      </a:r>
                    </a:p>
                    <a:p>
                      <a:pPr marL="342900" lvl="0" indent="-342900">
                        <a:lnSpc>
                          <a:spcPct val="107000"/>
                        </a:lnSpc>
                        <a:spcAft>
                          <a:spcPts val="0"/>
                        </a:spcAft>
                        <a:buFont typeface="Wingdings" panose="05000000000000000000" pitchFamily="2"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Subitizing</a:t>
                      </a:r>
                    </a:p>
                  </a:txBody>
                  <a:tcPr marL="68580" marR="68580" marT="0" marB="0"/>
                </a:tc>
                <a:tc>
                  <a:txBody>
                    <a:bodyPr/>
                    <a:lstStyle/>
                    <a:p>
                      <a:pPr marL="342900" lvl="0" indent="-342900">
                        <a:lnSpc>
                          <a:spcPct val="107000"/>
                        </a:lnSpc>
                        <a:spcAft>
                          <a:spcPts val="0"/>
                        </a:spcAft>
                        <a:buFont typeface="Wingdings" panose="05000000000000000000" pitchFamily="2"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Comptage dénombrement</a:t>
                      </a:r>
                    </a:p>
                    <a:p>
                      <a:pPr marL="342900" lvl="0" indent="-342900">
                        <a:lnSpc>
                          <a:spcPct val="107000"/>
                        </a:lnSpc>
                        <a:spcAft>
                          <a:spcPts val="0"/>
                        </a:spcAft>
                        <a:buFont typeface="Wingdings" panose="05000000000000000000" pitchFamily="2"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Correspondance terme à terme</a:t>
                      </a:r>
                    </a:p>
                    <a:p>
                      <a:pPr marL="342900" lvl="0" indent="-342900">
                        <a:lnSpc>
                          <a:spcPct val="107000"/>
                        </a:lnSpc>
                        <a:spcAft>
                          <a:spcPts val="0"/>
                        </a:spcAft>
                        <a:buFont typeface="Wingdings" panose="05000000000000000000" pitchFamily="2"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Reconnaissance globale de quantités et/ou subitizing</a:t>
                      </a:r>
                    </a:p>
                  </a:txBody>
                  <a:tcPr marL="68580" marR="68580" marT="0" marB="0"/>
                </a:tc>
                <a:tc>
                  <a:txBody>
                    <a:bodyPr/>
                    <a:lstStyle/>
                    <a:p>
                      <a:pPr marL="342900" lvl="0" indent="-342900">
                        <a:lnSpc>
                          <a:spcPct val="107000"/>
                        </a:lnSpc>
                        <a:spcAft>
                          <a:spcPts val="0"/>
                        </a:spcAft>
                        <a:buFont typeface="Wingdings" panose="05000000000000000000" pitchFamily="2" charset="2"/>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Comptage dénombrement</a:t>
                      </a:r>
                    </a:p>
                    <a:p>
                      <a:pPr marL="342900" lvl="0" indent="-342900">
                        <a:lnSpc>
                          <a:spcPct val="107000"/>
                        </a:lnSpc>
                        <a:spcAft>
                          <a:spcPts val="0"/>
                        </a:spcAft>
                        <a:buFont typeface="Wingdings" panose="05000000000000000000" pitchFamily="2" charset="2"/>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Reconnaissance globale de quantités</a:t>
                      </a:r>
                    </a:p>
                  </a:txBody>
                  <a:tcPr marL="68580" marR="68580" marT="0" marB="0"/>
                </a:tc>
                <a:extLst>
                  <a:ext uri="{0D108BD9-81ED-4DB2-BD59-A6C34878D82A}">
                    <a16:rowId xmlns:a16="http://schemas.microsoft.com/office/drawing/2014/main" val="1775137221"/>
                  </a:ext>
                </a:extLst>
              </a:tr>
              <a:tr h="313087">
                <a:tc>
                  <a:txBody>
                    <a:bodyPr/>
                    <a:lstStyle/>
                    <a:p>
                      <a:pPr algn="ctr">
                        <a:lnSpc>
                          <a:spcPct val="107000"/>
                        </a:lnSpc>
                        <a:spcAft>
                          <a:spcPts val="0"/>
                        </a:spcAft>
                      </a:pPr>
                      <a:r>
                        <a:rPr lang="fr-FR" sz="1100" b="1">
                          <a:effectLst/>
                          <a:latin typeface="Calibri" panose="020F0502020204030204" pitchFamily="34" charset="0"/>
                          <a:ea typeface="Calibri" panose="020F0502020204030204" pitchFamily="34" charset="0"/>
                          <a:cs typeface="Times New Roman" panose="02020603050405020304" pitchFamily="18" charset="0"/>
                        </a:rPr>
                        <a:t>MATERIEL</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gn="ct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Cartes bus + jetons</a:t>
                      </a:r>
                    </a:p>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Papier, crayon (pour passer une commande)</a:t>
                      </a:r>
                    </a:p>
                  </a:txBody>
                  <a:tcPr marL="68580" marR="68580" marT="0" marB="0"/>
                </a:tc>
                <a:extLst>
                  <a:ext uri="{0D108BD9-81ED-4DB2-BD59-A6C34878D82A}">
                    <a16:rowId xmlns:a16="http://schemas.microsoft.com/office/drawing/2014/main" val="3716705584"/>
                  </a:ext>
                </a:extLst>
              </a:tr>
              <a:tr h="313087">
                <a:tc>
                  <a:txBody>
                    <a:bodyPr/>
                    <a:lstStyle/>
                    <a:p>
                      <a:pPr algn="ctr">
                        <a:lnSpc>
                          <a:spcPct val="107000"/>
                        </a:lnSpc>
                        <a:spcAft>
                          <a:spcPts val="0"/>
                        </a:spcAft>
                      </a:pPr>
                      <a:r>
                        <a:rPr lang="fr-FR" sz="1100" b="1">
                          <a:effectLst/>
                          <a:latin typeface="Calibri" panose="020F0502020204030204" pitchFamily="34" charset="0"/>
                          <a:ea typeface="Calibri" panose="020F0502020204030204" pitchFamily="34" charset="0"/>
                          <a:cs typeface="Times New Roman" panose="02020603050405020304" pitchFamily="18" charset="0"/>
                        </a:rPr>
                        <a:t>VARIABLES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gn="ct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gn="ct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9823928"/>
                  </a:ext>
                </a:extLst>
              </a:tr>
              <a:tr h="3514332">
                <a:tc>
                  <a:txBody>
                    <a:bodyPr/>
                    <a:lstStyle/>
                    <a:p>
                      <a:pPr algn="ctr">
                        <a:lnSpc>
                          <a:spcPct val="107000"/>
                        </a:lnSpc>
                        <a:spcAft>
                          <a:spcPts val="0"/>
                        </a:spcAft>
                      </a:pPr>
                      <a:r>
                        <a:rPr lang="fr-FR" sz="1100" b="1">
                          <a:effectLst/>
                          <a:latin typeface="Calibri" panose="020F0502020204030204" pitchFamily="34" charset="0"/>
                          <a:ea typeface="Calibri" panose="020F0502020204030204" pitchFamily="34" charset="0"/>
                          <a:cs typeface="Times New Roman" panose="02020603050405020304" pitchFamily="18" charset="0"/>
                        </a:rPr>
                        <a:t>SEQUENCE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Séance 1: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Déroulement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Séance(s)     :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Déroulement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Séance(s)      :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Déroulement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Séance(s)       :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Déroulement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1100" b="1" dirty="0" smtClean="0">
                          <a:effectLst/>
                          <a:latin typeface="Calibri" panose="020F0502020204030204" pitchFamily="34" charset="0"/>
                          <a:ea typeface="Calibri" panose="020F0502020204030204" pitchFamily="34" charset="0"/>
                          <a:cs typeface="Times New Roman" panose="02020603050405020304" pitchFamily="18" charset="0"/>
                        </a:rPr>
                        <a:t>Séance 1: </a:t>
                      </a:r>
                      <a:endParaRPr lang="fr-FR"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smtClean="0">
                          <a:effectLst/>
                          <a:latin typeface="Calibri" panose="020F0502020204030204" pitchFamily="34" charset="0"/>
                          <a:ea typeface="Calibri" panose="020F0502020204030204" pitchFamily="34" charset="0"/>
                          <a:cs typeface="Times New Roman" panose="02020603050405020304" pitchFamily="18" charset="0"/>
                        </a:rPr>
                        <a:t>Déroulement :</a:t>
                      </a:r>
                      <a:endParaRPr lang="fr-FR"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smtClean="0">
                          <a:effectLst/>
                          <a:latin typeface="Calibri" panose="020F0502020204030204" pitchFamily="34" charset="0"/>
                          <a:ea typeface="Calibri" panose="020F0502020204030204" pitchFamily="34" charset="0"/>
                          <a:cs typeface="Times New Roman" panose="02020603050405020304" pitchFamily="18" charset="0"/>
                        </a:rPr>
                        <a:t>Séance(s)     : </a:t>
                      </a:r>
                      <a:endParaRPr lang="fr-FR"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smtClean="0">
                          <a:effectLst/>
                          <a:latin typeface="Calibri" panose="020F0502020204030204" pitchFamily="34" charset="0"/>
                          <a:ea typeface="Calibri" panose="020F0502020204030204" pitchFamily="34" charset="0"/>
                          <a:cs typeface="Times New Roman" panose="02020603050405020304" pitchFamily="18" charset="0"/>
                        </a:rPr>
                        <a:t>Déroulement :</a:t>
                      </a:r>
                      <a:endParaRPr lang="fr-FR"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smtClean="0">
                          <a:effectLst/>
                          <a:latin typeface="Calibri" panose="020F0502020204030204" pitchFamily="34" charset="0"/>
                          <a:ea typeface="Calibri" panose="020F0502020204030204" pitchFamily="34" charset="0"/>
                          <a:cs typeface="Times New Roman" panose="02020603050405020304" pitchFamily="18" charset="0"/>
                        </a:rPr>
                        <a:t>Séance(s)      : </a:t>
                      </a:r>
                      <a:endParaRPr lang="fr-FR"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smtClean="0">
                          <a:effectLst/>
                          <a:latin typeface="Calibri" panose="020F0502020204030204" pitchFamily="34" charset="0"/>
                          <a:ea typeface="Calibri" panose="020F0502020204030204" pitchFamily="34" charset="0"/>
                          <a:cs typeface="Times New Roman" panose="02020603050405020304" pitchFamily="18" charset="0"/>
                        </a:rPr>
                        <a:t>Déroulement :</a:t>
                      </a:r>
                      <a:endParaRPr lang="fr-FR"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smtClean="0">
                          <a:effectLst/>
                          <a:latin typeface="Calibri" panose="020F0502020204030204" pitchFamily="34" charset="0"/>
                          <a:ea typeface="Calibri" panose="020F0502020204030204" pitchFamily="34" charset="0"/>
                          <a:cs typeface="Times New Roman" panose="02020603050405020304" pitchFamily="18" charset="0"/>
                        </a:rPr>
                        <a:t>Séance(s)       : </a:t>
                      </a:r>
                      <a:endParaRPr lang="fr-FR"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smtClean="0">
                          <a:effectLst/>
                          <a:latin typeface="Calibri" panose="020F0502020204030204" pitchFamily="34" charset="0"/>
                          <a:ea typeface="Calibri" panose="020F0502020204030204" pitchFamily="34" charset="0"/>
                          <a:cs typeface="Times New Roman" panose="02020603050405020304" pitchFamily="18" charset="0"/>
                        </a:rPr>
                        <a:t>Déroulement :</a:t>
                      </a:r>
                      <a:endParaRPr lang="fr-FR"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1100" b="1" dirty="0" smtClean="0">
                          <a:effectLst/>
                          <a:latin typeface="Calibri" panose="020F0502020204030204" pitchFamily="34" charset="0"/>
                          <a:ea typeface="Calibri" panose="020F0502020204030204" pitchFamily="34" charset="0"/>
                          <a:cs typeface="Times New Roman" panose="02020603050405020304" pitchFamily="18" charset="0"/>
                        </a:rPr>
                        <a:t>Séance 1: </a:t>
                      </a:r>
                      <a:endParaRPr lang="fr-FR"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smtClean="0">
                          <a:effectLst/>
                          <a:latin typeface="Calibri" panose="020F0502020204030204" pitchFamily="34" charset="0"/>
                          <a:ea typeface="Calibri" panose="020F0502020204030204" pitchFamily="34" charset="0"/>
                          <a:cs typeface="Times New Roman" panose="02020603050405020304" pitchFamily="18" charset="0"/>
                        </a:rPr>
                        <a:t>Déroulement :</a:t>
                      </a:r>
                      <a:endParaRPr lang="fr-FR"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smtClean="0">
                          <a:effectLst/>
                          <a:latin typeface="Calibri" panose="020F0502020204030204" pitchFamily="34" charset="0"/>
                          <a:ea typeface="Calibri" panose="020F0502020204030204" pitchFamily="34" charset="0"/>
                          <a:cs typeface="Times New Roman" panose="02020603050405020304" pitchFamily="18" charset="0"/>
                        </a:rPr>
                        <a:t>Séance(s)     : </a:t>
                      </a:r>
                      <a:endParaRPr lang="fr-FR"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smtClean="0">
                          <a:effectLst/>
                          <a:latin typeface="Calibri" panose="020F0502020204030204" pitchFamily="34" charset="0"/>
                          <a:ea typeface="Calibri" panose="020F0502020204030204" pitchFamily="34" charset="0"/>
                          <a:cs typeface="Times New Roman" panose="02020603050405020304" pitchFamily="18" charset="0"/>
                        </a:rPr>
                        <a:t>Déroulement :</a:t>
                      </a:r>
                      <a:endParaRPr lang="fr-FR"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smtClean="0">
                          <a:effectLst/>
                          <a:latin typeface="Calibri" panose="020F0502020204030204" pitchFamily="34" charset="0"/>
                          <a:ea typeface="Calibri" panose="020F0502020204030204" pitchFamily="34" charset="0"/>
                          <a:cs typeface="Times New Roman" panose="02020603050405020304" pitchFamily="18" charset="0"/>
                        </a:rPr>
                        <a:t>Séance(s)      : </a:t>
                      </a:r>
                      <a:endParaRPr lang="fr-FR"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smtClean="0">
                          <a:effectLst/>
                          <a:latin typeface="Calibri" panose="020F0502020204030204" pitchFamily="34" charset="0"/>
                          <a:ea typeface="Calibri" panose="020F0502020204030204" pitchFamily="34" charset="0"/>
                          <a:cs typeface="Times New Roman" panose="02020603050405020304" pitchFamily="18" charset="0"/>
                        </a:rPr>
                        <a:t>Déroulement :</a:t>
                      </a:r>
                      <a:endParaRPr lang="fr-FR"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smtClean="0">
                          <a:effectLst/>
                          <a:latin typeface="Calibri" panose="020F0502020204030204" pitchFamily="34" charset="0"/>
                          <a:ea typeface="Calibri" panose="020F0502020204030204" pitchFamily="34" charset="0"/>
                          <a:cs typeface="Times New Roman" panose="02020603050405020304" pitchFamily="18" charset="0"/>
                        </a:rPr>
                        <a:t>Séance(s)       : </a:t>
                      </a:r>
                      <a:endParaRPr lang="fr-FR"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smtClean="0">
                          <a:effectLst/>
                          <a:latin typeface="Calibri" panose="020F0502020204030204" pitchFamily="34" charset="0"/>
                          <a:ea typeface="Calibri" panose="020F0502020204030204" pitchFamily="34" charset="0"/>
                          <a:cs typeface="Times New Roman" panose="02020603050405020304" pitchFamily="18" charset="0"/>
                        </a:rPr>
                        <a:t>Déroulement :</a:t>
                      </a:r>
                      <a:endParaRPr lang="fr-FR"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2173204"/>
                  </a:ext>
                </a:extLst>
              </a:tr>
            </a:tbl>
          </a:graphicData>
        </a:graphic>
      </p:graphicFrame>
    </p:spTree>
    <p:extLst>
      <p:ext uri="{BB962C8B-B14F-4D97-AF65-F5344CB8AC3E}">
        <p14:creationId xmlns:p14="http://schemas.microsoft.com/office/powerpoint/2010/main" val="42016956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23528" y="2276872"/>
            <a:ext cx="6813084" cy="2749214"/>
          </a:xfrm>
          <a:prstGeom prst="rect">
            <a:avLst/>
          </a:prstGeom>
          <a:noFill/>
        </p:spPr>
        <p:txBody>
          <a:bodyPr wrap="none" rtlCol="0">
            <a:spAutoFit/>
          </a:bodyPr>
          <a:lstStyle/>
          <a:p>
            <a:pPr marL="914400" indent="-914400">
              <a:lnSpc>
                <a:spcPct val="150000"/>
              </a:lnSpc>
              <a:buFont typeface="Wingdings" panose="05000000000000000000" pitchFamily="2" charset="2"/>
              <a:buChar char="Ø"/>
            </a:pPr>
            <a:r>
              <a:rPr lang="fr-FR" sz="4000" dirty="0" smtClean="0">
                <a:solidFill>
                  <a:srgbClr val="00B0F0"/>
                </a:solidFill>
              </a:rPr>
              <a:t>Les albums à compter</a:t>
            </a:r>
          </a:p>
          <a:p>
            <a:pPr marL="914400" indent="-914400">
              <a:lnSpc>
                <a:spcPct val="150000"/>
              </a:lnSpc>
              <a:buFont typeface="Wingdings" panose="05000000000000000000" pitchFamily="2" charset="2"/>
              <a:buChar char="Ø"/>
            </a:pPr>
            <a:r>
              <a:rPr lang="fr-FR" sz="4000" dirty="0" smtClean="0">
                <a:solidFill>
                  <a:srgbClr val="00B0F0"/>
                </a:solidFill>
              </a:rPr>
              <a:t>La comptine numérique</a:t>
            </a:r>
          </a:p>
          <a:p>
            <a:pPr marL="914400" indent="-914400">
              <a:lnSpc>
                <a:spcPct val="150000"/>
              </a:lnSpc>
              <a:buFont typeface="Wingdings" panose="05000000000000000000" pitchFamily="2" charset="2"/>
              <a:buChar char="Ø"/>
            </a:pPr>
            <a:r>
              <a:rPr lang="fr-FR" sz="4000" dirty="0" smtClean="0">
                <a:solidFill>
                  <a:srgbClr val="00B0F0"/>
                </a:solidFill>
              </a:rPr>
              <a:t>Les situations-problèmes</a:t>
            </a:r>
            <a:endParaRPr lang="fr-FR" sz="4000" dirty="0">
              <a:solidFill>
                <a:srgbClr val="00B0F0"/>
              </a:solidFill>
            </a:endParaRPr>
          </a:p>
        </p:txBody>
      </p:sp>
      <p:sp>
        <p:nvSpPr>
          <p:cNvPr id="4" name="Titre 4"/>
          <p:cNvSpPr txBox="1">
            <a:spLocks/>
          </p:cNvSpPr>
          <p:nvPr/>
        </p:nvSpPr>
        <p:spPr>
          <a:xfrm>
            <a:off x="323528" y="332656"/>
            <a:ext cx="7772400" cy="216024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400" dirty="0" smtClean="0"/>
              <a:t>S’appuyer sur le langage </a:t>
            </a:r>
          </a:p>
          <a:p>
            <a:r>
              <a:rPr lang="fr-FR" sz="4400" dirty="0" smtClean="0"/>
              <a:t>oral et écrit (3)</a:t>
            </a:r>
          </a:p>
        </p:txBody>
      </p:sp>
    </p:spTree>
    <p:extLst>
      <p:ext uri="{BB962C8B-B14F-4D97-AF65-F5344CB8AC3E}">
        <p14:creationId xmlns:p14="http://schemas.microsoft.com/office/powerpoint/2010/main" val="23584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03933" y="1124744"/>
            <a:ext cx="7776864" cy="1200329"/>
          </a:xfrm>
          <a:prstGeom prst="rect">
            <a:avLst/>
          </a:prstGeom>
          <a:noFill/>
        </p:spPr>
        <p:txBody>
          <a:bodyPr wrap="square" rtlCol="0">
            <a:spAutoFit/>
          </a:bodyPr>
          <a:lstStyle/>
          <a:p>
            <a:r>
              <a:rPr lang="fr-FR" sz="2400" dirty="0" smtClean="0"/>
              <a:t>Les </a:t>
            </a:r>
            <a:r>
              <a:rPr lang="fr-FR" sz="2400" dirty="0" smtClean="0">
                <a:solidFill>
                  <a:srgbClr val="FF0000"/>
                </a:solidFill>
              </a:rPr>
              <a:t>activités mathématiques </a:t>
            </a:r>
            <a:r>
              <a:rPr lang="fr-FR" sz="2400" dirty="0" smtClean="0"/>
              <a:t>sont à développer </a:t>
            </a:r>
          </a:p>
          <a:p>
            <a:r>
              <a:rPr lang="fr-FR" sz="2400" dirty="0" smtClean="0"/>
              <a:t>de façon </a:t>
            </a:r>
            <a:r>
              <a:rPr lang="fr-FR" sz="2400" dirty="0" smtClean="0">
                <a:solidFill>
                  <a:srgbClr val="FF0000"/>
                </a:solidFill>
              </a:rPr>
              <a:t>décrochée</a:t>
            </a:r>
            <a:r>
              <a:rPr lang="fr-FR" sz="2400" dirty="0" smtClean="0"/>
              <a:t> par rapport aux activités de compréhension qui sont premières.</a:t>
            </a:r>
            <a:endParaRPr lang="fr-FR" sz="2400" dirty="0"/>
          </a:p>
        </p:txBody>
      </p:sp>
      <p:sp>
        <p:nvSpPr>
          <p:cNvPr id="6" name="Titre 1"/>
          <p:cNvSpPr txBox="1">
            <a:spLocks/>
          </p:cNvSpPr>
          <p:nvPr/>
        </p:nvSpPr>
        <p:spPr>
          <a:xfrm>
            <a:off x="422838" y="215452"/>
            <a:ext cx="6914729" cy="909292"/>
          </a:xfrm>
          <a:prstGeom prst="rect">
            <a:avLst/>
          </a:prstGeom>
        </p:spPr>
        <p:txBody>
          <a:bodyPr>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500" dirty="0" smtClean="0">
                <a:solidFill>
                  <a:srgbClr val="00B0F0"/>
                </a:solidFill>
              </a:rPr>
              <a:t>Les albums à compter</a:t>
            </a:r>
            <a:endParaRPr lang="fr-FR" dirty="0"/>
          </a:p>
        </p:txBody>
      </p:sp>
      <p:sp>
        <p:nvSpPr>
          <p:cNvPr id="7" name="ZoneTexte 6"/>
          <p:cNvSpPr txBox="1"/>
          <p:nvPr/>
        </p:nvSpPr>
        <p:spPr>
          <a:xfrm>
            <a:off x="155575" y="2592955"/>
            <a:ext cx="7776864" cy="2677656"/>
          </a:xfrm>
          <a:prstGeom prst="rect">
            <a:avLst/>
          </a:prstGeom>
          <a:noFill/>
        </p:spPr>
        <p:txBody>
          <a:bodyPr wrap="square" rtlCol="0">
            <a:spAutoFit/>
          </a:bodyPr>
          <a:lstStyle/>
          <a:p>
            <a:r>
              <a:rPr lang="fr-FR" sz="2400" dirty="0" smtClean="0"/>
              <a:t>Les types d’albums à compter :</a:t>
            </a:r>
          </a:p>
          <a:p>
            <a:pPr marL="1257300" lvl="2" indent="-342900">
              <a:buFont typeface="Courier New" panose="02070309020205020404" pitchFamily="49" charset="0"/>
              <a:buChar char="o"/>
            </a:pPr>
            <a:r>
              <a:rPr lang="fr-FR" sz="2400" dirty="0" smtClean="0"/>
              <a:t>Imagiers des chiffres</a:t>
            </a:r>
          </a:p>
          <a:p>
            <a:pPr marL="1257300" lvl="2" indent="-342900">
              <a:buFont typeface="Courier New" panose="02070309020205020404" pitchFamily="49" charset="0"/>
              <a:buChar char="o"/>
            </a:pPr>
            <a:r>
              <a:rPr lang="fr-FR" sz="2400" dirty="0" smtClean="0"/>
              <a:t>Livres animés</a:t>
            </a:r>
          </a:p>
          <a:p>
            <a:pPr marL="1257300" lvl="2" indent="-342900">
              <a:buFont typeface="Courier New" panose="02070309020205020404" pitchFamily="49" charset="0"/>
              <a:buChar char="o"/>
            </a:pPr>
            <a:r>
              <a:rPr lang="fr-FR" sz="2400" dirty="0" smtClean="0"/>
              <a:t>Livres à jouer</a:t>
            </a:r>
          </a:p>
          <a:p>
            <a:pPr marL="1257300" lvl="2" indent="-342900">
              <a:buFont typeface="Courier New" panose="02070309020205020404" pitchFamily="49" charset="0"/>
              <a:buChar char="o"/>
            </a:pPr>
            <a:r>
              <a:rPr lang="fr-FR" sz="2400" dirty="0" smtClean="0"/>
              <a:t>Livres « comptines »</a:t>
            </a:r>
          </a:p>
          <a:p>
            <a:pPr marL="1257300" lvl="2" indent="-342900">
              <a:buFont typeface="Courier New" panose="02070309020205020404" pitchFamily="49" charset="0"/>
              <a:buChar char="o"/>
            </a:pPr>
            <a:r>
              <a:rPr lang="fr-FR" sz="2400" dirty="0" smtClean="0"/>
              <a:t>Récits en randonnée prétexte à compter</a:t>
            </a:r>
          </a:p>
          <a:p>
            <a:pPr marL="800100" lvl="1" indent="-342900">
              <a:buFont typeface="Courier New" panose="02070309020205020404" pitchFamily="49" charset="0"/>
              <a:buChar char="o"/>
            </a:pPr>
            <a:endParaRPr lang="fr-FR" sz="2400" dirty="0"/>
          </a:p>
        </p:txBody>
      </p:sp>
      <p:pic>
        <p:nvPicPr>
          <p:cNvPr id="1026" name="Picture 2" descr="Afficher l'image d'origin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91254" y="1260525"/>
            <a:ext cx="1473022" cy="19679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ficher l'image d'origin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332" y="4941168"/>
            <a:ext cx="1392089" cy="1691924"/>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6" descr="Résultat de recherche d'images pour &quot;1234 patte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 name="Imag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28975" y="2592955"/>
            <a:ext cx="1530442" cy="1496732"/>
          </a:xfrm>
          <a:prstGeom prst="rect">
            <a:avLst/>
          </a:prstGeom>
        </p:spPr>
      </p:pic>
      <p:pic>
        <p:nvPicPr>
          <p:cNvPr id="11" name="Imag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48258" y="4925265"/>
            <a:ext cx="3017362" cy="1707827"/>
          </a:xfrm>
          <a:prstGeom prst="rect">
            <a:avLst/>
          </a:prstGeom>
        </p:spPr>
      </p:pic>
      <p:pic>
        <p:nvPicPr>
          <p:cNvPr id="13" name="Imag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90959" y="4343844"/>
            <a:ext cx="1773317" cy="2307742"/>
          </a:xfrm>
          <a:prstGeom prst="rect">
            <a:avLst/>
          </a:prstGeom>
        </p:spPr>
      </p:pic>
    </p:spTree>
    <p:extLst>
      <p:ext uri="{BB962C8B-B14F-4D97-AF65-F5344CB8AC3E}">
        <p14:creationId xmlns:p14="http://schemas.microsoft.com/office/powerpoint/2010/main" val="79177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692696"/>
            <a:ext cx="8280920" cy="5909310"/>
          </a:xfrm>
          <a:prstGeom prst="rect">
            <a:avLst/>
          </a:prstGeom>
          <a:noFill/>
        </p:spPr>
        <p:txBody>
          <a:bodyPr wrap="square" rtlCol="0">
            <a:spAutoFit/>
          </a:bodyPr>
          <a:lstStyle/>
          <a:p>
            <a:r>
              <a:rPr lang="fr-FR" sz="3200" dirty="0" smtClean="0">
                <a:solidFill>
                  <a:srgbClr val="FFC000"/>
                </a:solidFill>
              </a:rPr>
              <a:t>Compétences que l’on peut travailler : </a:t>
            </a:r>
          </a:p>
          <a:p>
            <a:pPr marL="285750" indent="-285750">
              <a:buFont typeface="Wingdings" panose="05000000000000000000" pitchFamily="2" charset="2"/>
              <a:buChar char="ü"/>
            </a:pPr>
            <a:endParaRPr lang="fr-FR" sz="2400" dirty="0" smtClean="0"/>
          </a:p>
          <a:p>
            <a:pPr marL="742950" lvl="1" indent="-285750">
              <a:lnSpc>
                <a:spcPct val="150000"/>
              </a:lnSpc>
              <a:buFont typeface="Wingdings" panose="05000000000000000000" pitchFamily="2" charset="2"/>
              <a:buChar char="ü"/>
            </a:pPr>
            <a:r>
              <a:rPr lang="fr-FR" sz="2800" dirty="0" smtClean="0"/>
              <a:t> Aspect ordinal ou cardinal des nombres</a:t>
            </a:r>
          </a:p>
          <a:p>
            <a:pPr marL="742950" lvl="1" indent="-285750">
              <a:lnSpc>
                <a:spcPct val="150000"/>
              </a:lnSpc>
              <a:buFont typeface="Wingdings" panose="05000000000000000000" pitchFamily="2" charset="2"/>
              <a:buChar char="ü"/>
            </a:pPr>
            <a:r>
              <a:rPr lang="fr-FR" sz="2800" dirty="0" smtClean="0"/>
              <a:t> La représentation des nombres</a:t>
            </a:r>
          </a:p>
          <a:p>
            <a:pPr marL="742950" lvl="1" indent="-285750">
              <a:lnSpc>
                <a:spcPct val="150000"/>
              </a:lnSpc>
              <a:buFont typeface="Wingdings" panose="05000000000000000000" pitchFamily="2" charset="2"/>
              <a:buChar char="ü"/>
            </a:pPr>
            <a:r>
              <a:rPr lang="fr-FR" sz="2800" dirty="0" smtClean="0"/>
              <a:t> La suite numérique : croissante ou décroissante</a:t>
            </a:r>
          </a:p>
          <a:p>
            <a:pPr marL="742950" lvl="1" indent="-285750">
              <a:lnSpc>
                <a:spcPct val="150000"/>
              </a:lnSpc>
              <a:buFont typeface="Wingdings" panose="05000000000000000000" pitchFamily="2" charset="2"/>
              <a:buChar char="ü"/>
            </a:pPr>
            <a:r>
              <a:rPr lang="fr-FR" sz="2800" dirty="0" smtClean="0"/>
              <a:t> La taille des nombres (domaine numérique)</a:t>
            </a:r>
          </a:p>
          <a:p>
            <a:pPr marL="742950" lvl="1" indent="-285750">
              <a:lnSpc>
                <a:spcPct val="150000"/>
              </a:lnSpc>
              <a:buFont typeface="Wingdings" panose="05000000000000000000" pitchFamily="2" charset="2"/>
              <a:buChar char="ü"/>
            </a:pPr>
            <a:r>
              <a:rPr lang="fr-FR" sz="2800" dirty="0" smtClean="0"/>
              <a:t> Les activités de comparaison, complément, ajout…</a:t>
            </a:r>
          </a:p>
          <a:p>
            <a:pPr marL="742950" lvl="1" indent="-285750">
              <a:buFont typeface="Wingdings" panose="05000000000000000000" pitchFamily="2" charset="2"/>
              <a:buChar char="ü"/>
            </a:pPr>
            <a:endParaRPr lang="fr-FR" sz="2800" dirty="0"/>
          </a:p>
        </p:txBody>
      </p:sp>
    </p:spTree>
    <p:extLst>
      <p:ext uri="{BB962C8B-B14F-4D97-AF65-F5344CB8AC3E}">
        <p14:creationId xmlns:p14="http://schemas.microsoft.com/office/powerpoint/2010/main" val="162949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1000"/>
                                        <p:tgtEl>
                                          <p:spTgt spid="2">
                                            <p:txEl>
                                              <p:pRg st="6" end="6"/>
                                            </p:txEl>
                                          </p:spTgt>
                                        </p:tgtEl>
                                      </p:cBhvr>
                                    </p:animEffect>
                                    <p:anim calcmode="lin" valueType="num">
                                      <p:cBhvr>
                                        <p:cTn id="3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07504" y="188640"/>
            <a:ext cx="8109602" cy="1557364"/>
          </a:xfrm>
          <a:prstGeom prst="rect">
            <a:avLst/>
          </a:prstGeom>
        </p:spPr>
        <p:txBody>
          <a:bodyPr>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500" dirty="0" smtClean="0">
                <a:solidFill>
                  <a:srgbClr val="00B0F0"/>
                </a:solidFill>
              </a:rPr>
              <a:t>Exemple de programmation </a:t>
            </a:r>
          </a:p>
          <a:p>
            <a:r>
              <a:rPr lang="fr-FR" sz="4500" dirty="0" smtClean="0">
                <a:solidFill>
                  <a:srgbClr val="00B0F0"/>
                </a:solidFill>
              </a:rPr>
              <a:t>de cycle</a:t>
            </a:r>
            <a:endParaRPr lang="fr-FR" dirty="0"/>
          </a:p>
        </p:txBody>
      </p:sp>
      <p:sp>
        <p:nvSpPr>
          <p:cNvPr id="4" name="ZoneTexte 3"/>
          <p:cNvSpPr txBox="1"/>
          <p:nvPr/>
        </p:nvSpPr>
        <p:spPr>
          <a:xfrm>
            <a:off x="467544" y="1746004"/>
            <a:ext cx="8169744" cy="2800767"/>
          </a:xfrm>
          <a:prstGeom prst="rect">
            <a:avLst/>
          </a:prstGeom>
          <a:noFill/>
        </p:spPr>
        <p:txBody>
          <a:bodyPr wrap="square" rtlCol="0">
            <a:spAutoFit/>
          </a:bodyPr>
          <a:lstStyle/>
          <a:p>
            <a:pPr marL="457200" indent="-457200">
              <a:buFont typeface="Wingdings" panose="05000000000000000000" pitchFamily="2" charset="2"/>
              <a:buChar char="Ø"/>
            </a:pPr>
            <a:r>
              <a:rPr lang="fr-FR" sz="3200" dirty="0" smtClean="0">
                <a:latin typeface="Calibri" pitchFamily="34" charset="0"/>
              </a:rPr>
              <a:t>En TPS/PS</a:t>
            </a:r>
          </a:p>
          <a:p>
            <a:pPr marL="1371600" lvl="2" indent="-457200">
              <a:buFont typeface="Courier New" panose="02070309020205020404" pitchFamily="49" charset="0"/>
              <a:buChar char="o"/>
            </a:pPr>
            <a:r>
              <a:rPr lang="fr-FR" sz="2800" dirty="0" smtClean="0">
                <a:latin typeface="Calibri" pitchFamily="34" charset="0"/>
              </a:rPr>
              <a:t>se familiariser avec la suite numérique</a:t>
            </a:r>
          </a:p>
          <a:p>
            <a:pPr marL="1371600" lvl="2" indent="-457200">
              <a:buFont typeface="Courier New" panose="02070309020205020404" pitchFamily="49" charset="0"/>
              <a:buChar char="o"/>
            </a:pPr>
            <a:r>
              <a:rPr lang="fr-FR" sz="2800" dirty="0" smtClean="0">
                <a:latin typeface="Calibri" pitchFamily="34" charset="0"/>
              </a:rPr>
              <a:t>se familiariser avec l’idée de collection </a:t>
            </a:r>
          </a:p>
          <a:p>
            <a:pPr lvl="2"/>
            <a:r>
              <a:rPr lang="fr-FR" sz="2800" dirty="0" smtClean="0">
                <a:latin typeface="Calibri" pitchFamily="34" charset="0"/>
              </a:rPr>
              <a:t>et de quantité : </a:t>
            </a:r>
            <a:r>
              <a:rPr lang="fr-FR" sz="2400" i="1" dirty="0" smtClean="0">
                <a:latin typeface="Calibri" pitchFamily="34" charset="0"/>
              </a:rPr>
              <a:t>un peu, beaucoup, trop, assez</a:t>
            </a:r>
            <a:endParaRPr lang="fr-FR" sz="2800" i="1" dirty="0" smtClean="0">
              <a:latin typeface="Calibri" pitchFamily="34" charset="0"/>
            </a:endParaRPr>
          </a:p>
          <a:p>
            <a:pPr marL="1371600" lvl="2" indent="-457200">
              <a:buFont typeface="Courier New" panose="02070309020205020404" pitchFamily="49" charset="0"/>
              <a:buChar char="o"/>
            </a:pPr>
            <a:r>
              <a:rPr lang="fr-FR" sz="2800" dirty="0" smtClean="0">
                <a:latin typeface="Calibri" pitchFamily="34" charset="0"/>
              </a:rPr>
              <a:t>énumérer : </a:t>
            </a:r>
            <a:r>
              <a:rPr lang="fr-FR" sz="2400" dirty="0" smtClean="0">
                <a:latin typeface="Calibri" pitchFamily="34" charset="0"/>
              </a:rPr>
              <a:t>énoncer un à un les éléments d’un tout</a:t>
            </a:r>
            <a:endParaRPr lang="fr-FR" sz="2800" dirty="0" smtClean="0">
              <a:latin typeface="Calibri" pitchFamily="34" charset="0"/>
            </a:endParaRPr>
          </a:p>
          <a:p>
            <a:r>
              <a:rPr lang="fr-FR" sz="3200" dirty="0" smtClean="0">
                <a:latin typeface="Calibri" pitchFamily="34" charset="0"/>
              </a:rPr>
              <a:t>	</a:t>
            </a:r>
          </a:p>
        </p:txBody>
      </p:sp>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954" y="4005064"/>
            <a:ext cx="1905418" cy="1880063"/>
          </a:xfrm>
          <a:prstGeom prst="rect">
            <a:avLst/>
          </a:prstGeom>
        </p:spPr>
      </p:pic>
      <p:pic>
        <p:nvPicPr>
          <p:cNvPr id="5" name="Imag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79204" y="4005064"/>
            <a:ext cx="1905418" cy="1613297"/>
          </a:xfrm>
          <a:prstGeom prst="rect">
            <a:avLst/>
          </a:prstGeom>
        </p:spPr>
      </p:pic>
      <p:pic>
        <p:nvPicPr>
          <p:cNvPr id="6" name="Imag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07925" y="4001786"/>
            <a:ext cx="1550720" cy="2202081"/>
          </a:xfrm>
          <a:prstGeom prst="rect">
            <a:avLst/>
          </a:prstGeom>
        </p:spPr>
      </p:pic>
      <p:pic>
        <p:nvPicPr>
          <p:cNvPr id="7" name="Imag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58489" y="3993360"/>
            <a:ext cx="1934472" cy="1625001"/>
          </a:xfrm>
          <a:prstGeom prst="rect">
            <a:avLst/>
          </a:prstGeom>
        </p:spPr>
      </p:pic>
      <p:pic>
        <p:nvPicPr>
          <p:cNvPr id="8" name="Imag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79912" y="4828526"/>
            <a:ext cx="1565331" cy="1920192"/>
          </a:xfrm>
          <a:prstGeom prst="rect">
            <a:avLst/>
          </a:prstGeom>
        </p:spPr>
      </p:pic>
    </p:spTree>
    <p:extLst>
      <p:ext uri="{BB962C8B-B14F-4D97-AF65-F5344CB8AC3E}">
        <p14:creationId xmlns:p14="http://schemas.microsoft.com/office/powerpoint/2010/main" val="225886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1000"/>
                                        <p:tgtEl>
                                          <p:spTgt spid="4">
                                            <p:txEl>
                                              <p:pRg st="4" end="4"/>
                                            </p:txEl>
                                          </p:spTgt>
                                        </p:tgtEl>
                                      </p:cBhvr>
                                    </p:animEffect>
                                    <p:anim calcmode="lin" valueType="num">
                                      <p:cBhvr>
                                        <p:cTn id="2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43720" y="404664"/>
            <a:ext cx="8592775" cy="2800767"/>
          </a:xfrm>
          <a:prstGeom prst="rect">
            <a:avLst/>
          </a:prstGeom>
          <a:noFill/>
        </p:spPr>
        <p:txBody>
          <a:bodyPr wrap="square" rtlCol="0">
            <a:spAutoFit/>
          </a:bodyPr>
          <a:lstStyle/>
          <a:p>
            <a:pPr marL="457200" indent="-457200">
              <a:buFont typeface="Wingdings" panose="05000000000000000000" pitchFamily="2" charset="2"/>
              <a:buChar char="Ø"/>
            </a:pPr>
            <a:r>
              <a:rPr lang="fr-FR" sz="3200" dirty="0" smtClean="0">
                <a:latin typeface="Calibri" pitchFamily="34" charset="0"/>
              </a:rPr>
              <a:t>En </a:t>
            </a:r>
            <a:r>
              <a:rPr lang="fr-FR" sz="3200" dirty="0">
                <a:latin typeface="Calibri" pitchFamily="34" charset="0"/>
              </a:rPr>
              <a:t>M</a:t>
            </a:r>
            <a:r>
              <a:rPr lang="fr-FR" sz="3200" dirty="0" smtClean="0">
                <a:latin typeface="Calibri" pitchFamily="34" charset="0"/>
              </a:rPr>
              <a:t>S</a:t>
            </a:r>
          </a:p>
          <a:p>
            <a:pPr marL="1371600" lvl="2" indent="-457200">
              <a:buFont typeface="Courier New" panose="02070309020205020404" pitchFamily="49" charset="0"/>
              <a:buChar char="o"/>
            </a:pPr>
            <a:r>
              <a:rPr lang="fr-FR" sz="2800" dirty="0" smtClean="0">
                <a:latin typeface="Calibri" pitchFamily="34" charset="0"/>
              </a:rPr>
              <a:t>mémoriser la suite numérique</a:t>
            </a:r>
          </a:p>
          <a:p>
            <a:pPr marL="1371600" lvl="2" indent="-457200">
              <a:buFont typeface="Courier New" panose="02070309020205020404" pitchFamily="49" charset="0"/>
              <a:buChar char="o"/>
            </a:pPr>
            <a:r>
              <a:rPr lang="fr-FR" sz="2800" dirty="0" smtClean="0">
                <a:latin typeface="Calibri" pitchFamily="34" charset="0"/>
              </a:rPr>
              <a:t>exprimer des quantités en utilisant des </a:t>
            </a:r>
          </a:p>
          <a:p>
            <a:pPr lvl="2"/>
            <a:r>
              <a:rPr lang="fr-FR" sz="2800" dirty="0" smtClean="0">
                <a:latin typeface="Calibri" pitchFamily="34" charset="0"/>
              </a:rPr>
              <a:t>      nombres</a:t>
            </a:r>
            <a:endParaRPr lang="fr-FR" sz="2800" i="1" dirty="0" smtClean="0">
              <a:latin typeface="Calibri" pitchFamily="34" charset="0"/>
            </a:endParaRPr>
          </a:p>
          <a:p>
            <a:pPr marL="1371600" lvl="2" indent="-457200">
              <a:buFont typeface="Courier New" panose="02070309020205020404" pitchFamily="49" charset="0"/>
              <a:buChar char="o"/>
            </a:pPr>
            <a:r>
              <a:rPr lang="fr-FR" sz="2800" dirty="0">
                <a:latin typeface="Calibri" pitchFamily="34" charset="0"/>
              </a:rPr>
              <a:t>s</a:t>
            </a:r>
            <a:r>
              <a:rPr lang="fr-FR" sz="2800" dirty="0" smtClean="0">
                <a:latin typeface="Calibri" pitchFamily="34" charset="0"/>
              </a:rPr>
              <a:t>e familiariser avec l’aspect ordinal </a:t>
            </a:r>
          </a:p>
          <a:p>
            <a:r>
              <a:rPr lang="fr-FR" sz="3200" dirty="0" smtClean="0">
                <a:latin typeface="Calibri" pitchFamily="34" charset="0"/>
              </a:rPr>
              <a:t>	</a:t>
            </a:r>
          </a:p>
        </p:txBody>
      </p:sp>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567" y="2731648"/>
            <a:ext cx="1757279" cy="2021567"/>
          </a:xfrm>
          <a:prstGeom prst="rect">
            <a:avLst/>
          </a:prstGeom>
        </p:spPr>
      </p:pic>
      <p:pic>
        <p:nvPicPr>
          <p:cNvPr id="6" name="Imag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64268" y="2761548"/>
            <a:ext cx="2252463" cy="1952187"/>
          </a:xfrm>
          <a:prstGeom prst="rect">
            <a:avLst/>
          </a:prstGeom>
        </p:spPr>
      </p:pic>
      <p:pic>
        <p:nvPicPr>
          <p:cNvPr id="7" name="Imag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40152" y="2731648"/>
            <a:ext cx="2025434" cy="2011986"/>
          </a:xfrm>
          <a:prstGeom prst="rect">
            <a:avLst/>
          </a:prstGeom>
        </p:spPr>
      </p:pic>
      <p:pic>
        <p:nvPicPr>
          <p:cNvPr id="8" name="Imag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11207" y="4905725"/>
            <a:ext cx="1895366" cy="1832237"/>
          </a:xfrm>
          <a:prstGeom prst="rect">
            <a:avLst/>
          </a:prstGeom>
        </p:spPr>
      </p:pic>
      <p:pic>
        <p:nvPicPr>
          <p:cNvPr id="9" name="Imag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61991" y="4905724"/>
            <a:ext cx="2309480" cy="1832237"/>
          </a:xfrm>
          <a:prstGeom prst="rect">
            <a:avLst/>
          </a:prstGeom>
        </p:spPr>
      </p:pic>
    </p:spTree>
    <p:extLst>
      <p:ext uri="{BB962C8B-B14F-4D97-AF65-F5344CB8AC3E}">
        <p14:creationId xmlns:p14="http://schemas.microsoft.com/office/powerpoint/2010/main" val="129268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1000"/>
                                        <p:tgtEl>
                                          <p:spTgt spid="2">
                                            <p:txEl>
                                              <p:pRg st="4" end="4"/>
                                            </p:txEl>
                                          </p:spTgt>
                                        </p:tgtEl>
                                      </p:cBhvr>
                                    </p:animEffect>
                                    <p:anim calcmode="lin" valueType="num">
                                      <p:cBhvr>
                                        <p:cTn id="2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332656"/>
            <a:ext cx="8169744" cy="3231654"/>
          </a:xfrm>
          <a:prstGeom prst="rect">
            <a:avLst/>
          </a:prstGeom>
          <a:noFill/>
        </p:spPr>
        <p:txBody>
          <a:bodyPr wrap="square" rtlCol="0">
            <a:spAutoFit/>
          </a:bodyPr>
          <a:lstStyle/>
          <a:p>
            <a:pPr marL="457200" indent="-457200">
              <a:buFont typeface="Wingdings" panose="05000000000000000000" pitchFamily="2" charset="2"/>
              <a:buChar char="Ø"/>
            </a:pPr>
            <a:r>
              <a:rPr lang="fr-FR" sz="3200" dirty="0" smtClean="0">
                <a:latin typeface="Calibri" pitchFamily="34" charset="0"/>
              </a:rPr>
              <a:t>En </a:t>
            </a:r>
            <a:r>
              <a:rPr lang="fr-FR" sz="3200" dirty="0">
                <a:latin typeface="Calibri" pitchFamily="34" charset="0"/>
              </a:rPr>
              <a:t>G</a:t>
            </a:r>
            <a:r>
              <a:rPr lang="fr-FR" sz="3200" dirty="0" smtClean="0">
                <a:latin typeface="Calibri" pitchFamily="34" charset="0"/>
              </a:rPr>
              <a:t>S</a:t>
            </a:r>
          </a:p>
          <a:p>
            <a:pPr marL="1371600" lvl="2" indent="-457200">
              <a:buFont typeface="Courier New" panose="02070309020205020404" pitchFamily="49" charset="0"/>
              <a:buChar char="o"/>
            </a:pPr>
            <a:r>
              <a:rPr lang="fr-FR" sz="2800" dirty="0" smtClean="0">
                <a:latin typeface="Calibri" pitchFamily="34" charset="0"/>
              </a:rPr>
              <a:t>dénombrer des quantités en utilisant </a:t>
            </a:r>
          </a:p>
          <a:p>
            <a:pPr lvl="2"/>
            <a:r>
              <a:rPr lang="fr-FR" sz="2800" dirty="0">
                <a:latin typeface="Calibri" pitchFamily="34" charset="0"/>
              </a:rPr>
              <a:t> </a:t>
            </a:r>
            <a:r>
              <a:rPr lang="fr-FR" sz="2800" dirty="0" smtClean="0">
                <a:latin typeface="Calibri" pitchFamily="34" charset="0"/>
              </a:rPr>
              <a:t>     la suite numérique</a:t>
            </a:r>
          </a:p>
          <a:p>
            <a:pPr marL="1371600" lvl="2" indent="-457200">
              <a:buFont typeface="Courier New" panose="02070309020205020404" pitchFamily="49" charset="0"/>
              <a:buChar char="o"/>
            </a:pPr>
            <a:r>
              <a:rPr lang="fr-FR" sz="2800" dirty="0" smtClean="0">
                <a:latin typeface="Calibri" pitchFamily="34" charset="0"/>
              </a:rPr>
              <a:t>reconnaître le nombre sous différentes représentations : </a:t>
            </a:r>
            <a:r>
              <a:rPr lang="fr-FR" sz="2400" i="1" dirty="0" smtClean="0">
                <a:latin typeface="Calibri" pitchFamily="34" charset="0"/>
              </a:rPr>
              <a:t>chiffres, décomposition…</a:t>
            </a:r>
          </a:p>
          <a:p>
            <a:pPr marL="1371600" lvl="2" indent="-457200">
              <a:buFont typeface="Courier New" panose="02070309020205020404" pitchFamily="49" charset="0"/>
              <a:buChar char="o"/>
            </a:pPr>
            <a:r>
              <a:rPr lang="fr-FR" sz="2800" dirty="0" smtClean="0">
                <a:latin typeface="Calibri" pitchFamily="34" charset="0"/>
              </a:rPr>
              <a:t>ordonner une suite de nombres</a:t>
            </a:r>
          </a:p>
          <a:p>
            <a:r>
              <a:rPr lang="fr-FR" sz="3200" dirty="0" smtClean="0">
                <a:latin typeface="Calibri" pitchFamily="34" charset="0"/>
              </a:rPr>
              <a:t>	</a:t>
            </a:r>
          </a:p>
        </p:txBody>
      </p:sp>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3077770"/>
            <a:ext cx="2160240" cy="1713837"/>
          </a:xfrm>
          <a:prstGeom prst="rect">
            <a:avLst/>
          </a:prstGeom>
        </p:spPr>
      </p:pic>
      <p:pic>
        <p:nvPicPr>
          <p:cNvPr id="4" name="Imag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3144" y="3077562"/>
            <a:ext cx="2197167" cy="1713837"/>
          </a:xfrm>
          <a:prstGeom prst="rect">
            <a:avLst/>
          </a:prstGeom>
        </p:spPr>
      </p:pic>
      <p:pic>
        <p:nvPicPr>
          <p:cNvPr id="5" name="Imag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43327" y="3090531"/>
            <a:ext cx="1796530" cy="1832510"/>
          </a:xfrm>
          <a:prstGeom prst="rect">
            <a:avLst/>
          </a:prstGeom>
        </p:spPr>
      </p:pic>
      <p:pic>
        <p:nvPicPr>
          <p:cNvPr id="7" name="Imag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6615" y="5044166"/>
            <a:ext cx="2089536" cy="1702753"/>
          </a:xfrm>
          <a:prstGeom prst="rect">
            <a:avLst/>
          </a:prstGeom>
        </p:spPr>
      </p:pic>
      <p:pic>
        <p:nvPicPr>
          <p:cNvPr id="8" name="Imag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31727" y="4923041"/>
            <a:ext cx="1702550" cy="1827453"/>
          </a:xfrm>
          <a:prstGeom prst="rect">
            <a:avLst/>
          </a:prstGeom>
        </p:spPr>
      </p:pic>
    </p:spTree>
    <p:extLst>
      <p:ext uri="{BB962C8B-B14F-4D97-AF65-F5344CB8AC3E}">
        <p14:creationId xmlns:p14="http://schemas.microsoft.com/office/powerpoint/2010/main" val="78485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1000"/>
                                        <p:tgtEl>
                                          <p:spTgt spid="2">
                                            <p:txEl>
                                              <p:pRg st="4" end="4"/>
                                            </p:txEl>
                                          </p:spTgt>
                                        </p:tgtEl>
                                      </p:cBhvr>
                                    </p:animEffect>
                                    <p:anim calcmode="lin" valueType="num">
                                      <p:cBhvr>
                                        <p:cTn id="2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1000"/>
                                        <p:tgtEl>
                                          <p:spTgt spid="2">
                                            <p:txEl>
                                              <p:pRg st="5" end="5"/>
                                            </p:txEl>
                                          </p:spTgt>
                                        </p:tgtEl>
                                      </p:cBhvr>
                                    </p:animEffect>
                                    <p:anim calcmode="lin" valueType="num">
                                      <p:cBhvr>
                                        <p:cTn id="3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620688"/>
            <a:ext cx="7992888" cy="830997"/>
          </a:xfrm>
          <a:prstGeom prst="rect">
            <a:avLst/>
          </a:prstGeom>
        </p:spPr>
        <p:txBody>
          <a:bodyPr wrap="square">
            <a:spAutoFit/>
          </a:bodyPr>
          <a:lstStyle/>
          <a:p>
            <a:r>
              <a:rPr lang="fr-FR" sz="4800" dirty="0" smtClean="0">
                <a:solidFill>
                  <a:srgbClr val="00B0F0"/>
                </a:solidFill>
              </a:rPr>
              <a:t>La comptine numérique</a:t>
            </a:r>
            <a:endParaRPr lang="fr-FR" sz="4800" dirty="0">
              <a:solidFill>
                <a:srgbClr val="00B0F0"/>
              </a:solidFill>
            </a:endParaRPr>
          </a:p>
        </p:txBody>
      </p:sp>
      <p:sp>
        <p:nvSpPr>
          <p:cNvPr id="3" name="ZoneTexte 2"/>
          <p:cNvSpPr txBox="1"/>
          <p:nvPr/>
        </p:nvSpPr>
        <p:spPr>
          <a:xfrm>
            <a:off x="395536" y="1628800"/>
            <a:ext cx="8496944" cy="923330"/>
          </a:xfrm>
          <a:prstGeom prst="rect">
            <a:avLst/>
          </a:prstGeom>
          <a:noFill/>
        </p:spPr>
        <p:txBody>
          <a:bodyPr wrap="square" rtlCol="0">
            <a:spAutoFit/>
          </a:bodyPr>
          <a:lstStyle/>
          <a:p>
            <a:r>
              <a:rPr lang="fr-FR" dirty="0" smtClean="0"/>
              <a:t>La comptine numérique (suite orale):  </a:t>
            </a:r>
          </a:p>
          <a:p>
            <a:pPr marL="285750" indent="-285750">
              <a:buFontTx/>
              <a:buChar char="-"/>
            </a:pPr>
            <a:r>
              <a:rPr lang="fr-FR" dirty="0" smtClean="0"/>
              <a:t>Se familiariser en PS</a:t>
            </a:r>
          </a:p>
          <a:p>
            <a:pPr marL="285750" indent="-285750">
              <a:buFontTx/>
              <a:buChar char="-"/>
            </a:pPr>
            <a:r>
              <a:rPr lang="fr-FR" dirty="0" smtClean="0"/>
              <a:t>À commencer en MS</a:t>
            </a:r>
            <a:endParaRPr lang="fr-FR" dirty="0"/>
          </a:p>
        </p:txBody>
      </p:sp>
      <p:sp>
        <p:nvSpPr>
          <p:cNvPr id="4" name="ZoneTexte 3"/>
          <p:cNvSpPr txBox="1"/>
          <p:nvPr/>
        </p:nvSpPr>
        <p:spPr>
          <a:xfrm>
            <a:off x="539552" y="3977188"/>
            <a:ext cx="8280920" cy="1200329"/>
          </a:xfrm>
          <a:prstGeom prst="rect">
            <a:avLst/>
          </a:prstGeom>
          <a:noFill/>
        </p:spPr>
        <p:txBody>
          <a:bodyPr wrap="square" rtlCol="0">
            <a:spAutoFit/>
          </a:bodyPr>
          <a:lstStyle/>
          <a:p>
            <a:pPr marL="285750" indent="-285750">
              <a:buFont typeface="Wingdings" panose="05000000000000000000" pitchFamily="2" charset="2"/>
              <a:buChar char="Ø"/>
            </a:pPr>
            <a:r>
              <a:rPr lang="fr-FR" dirty="0" smtClean="0"/>
              <a:t>Introduire la procédure de comptage pour valider ce que l’on sait déjà. (&lt;3-4)</a:t>
            </a:r>
          </a:p>
          <a:p>
            <a:pPr marL="285750" indent="-285750">
              <a:buFont typeface="Wingdings" panose="05000000000000000000" pitchFamily="2" charset="2"/>
              <a:buChar char="Ø"/>
            </a:pPr>
            <a:r>
              <a:rPr lang="fr-FR" dirty="0" smtClean="0"/>
              <a:t>Étendre la procédure de comptage pour des collections de plus en plus grandes.(&gt;4)</a:t>
            </a:r>
          </a:p>
          <a:p>
            <a:pPr marL="285750" indent="-285750">
              <a:buFont typeface="Wingdings" panose="05000000000000000000" pitchFamily="2" charset="2"/>
              <a:buChar char="Ø"/>
            </a:pPr>
            <a:r>
              <a:rPr lang="fr-FR" dirty="0" smtClean="0"/>
              <a:t>Faire prendre conscience que </a:t>
            </a:r>
            <a:r>
              <a:rPr lang="fr-FR" dirty="0" smtClean="0">
                <a:solidFill>
                  <a:srgbClr val="FF0000"/>
                </a:solidFill>
              </a:rPr>
              <a:t>la comptine est un instrument de mesure de la taille des collections.</a:t>
            </a:r>
            <a:endParaRPr lang="fr-FR" dirty="0">
              <a:solidFill>
                <a:srgbClr val="FF0000"/>
              </a:solidFill>
            </a:endParaRPr>
          </a:p>
        </p:txBody>
      </p:sp>
      <p:sp>
        <p:nvSpPr>
          <p:cNvPr id="5" name="ZoneTexte 4"/>
          <p:cNvSpPr txBox="1"/>
          <p:nvPr/>
        </p:nvSpPr>
        <p:spPr>
          <a:xfrm>
            <a:off x="539552" y="2876743"/>
            <a:ext cx="7776864" cy="369332"/>
          </a:xfrm>
          <a:prstGeom prst="rect">
            <a:avLst/>
          </a:prstGeom>
          <a:solidFill>
            <a:srgbClr val="FFC000"/>
          </a:solidFill>
        </p:spPr>
        <p:txBody>
          <a:bodyPr wrap="square" rtlCol="0">
            <a:spAutoFit/>
          </a:bodyPr>
          <a:lstStyle/>
          <a:p>
            <a:r>
              <a:rPr lang="fr-FR" dirty="0" smtClean="0"/>
              <a:t>Mettre en relation récitation- énumération – mémorisation de la quantité</a:t>
            </a:r>
            <a:endParaRPr lang="fr-FR" dirty="0"/>
          </a:p>
        </p:txBody>
      </p:sp>
    </p:spTree>
    <p:extLst>
      <p:ext uri="{BB962C8B-B14F-4D97-AF65-F5344CB8AC3E}">
        <p14:creationId xmlns:p14="http://schemas.microsoft.com/office/powerpoint/2010/main" val="2152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1000"/>
                                        <p:tgtEl>
                                          <p:spTgt spid="4">
                                            <p:txEl>
                                              <p:pRg st="0" end="0"/>
                                            </p:txEl>
                                          </p:spTgt>
                                        </p:tgtEl>
                                      </p:cBhvr>
                                    </p:animEffect>
                                    <p:anim calcmode="lin" valueType="num">
                                      <p:cBhvr>
                                        <p:cTn id="2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fade">
                                      <p:cBhvr>
                                        <p:cTn id="34" dur="1000"/>
                                        <p:tgtEl>
                                          <p:spTgt spid="4">
                                            <p:txEl>
                                              <p:pRg st="1" end="1"/>
                                            </p:txEl>
                                          </p:spTgt>
                                        </p:tgtEl>
                                      </p:cBhvr>
                                    </p:animEffect>
                                    <p:anim calcmode="lin" valueType="num">
                                      <p:cBhvr>
                                        <p:cTn id="3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fade">
                                      <p:cBhvr>
                                        <p:cTn id="41" dur="1000"/>
                                        <p:tgtEl>
                                          <p:spTgt spid="4">
                                            <p:txEl>
                                              <p:pRg st="2" end="2"/>
                                            </p:txEl>
                                          </p:spTgt>
                                        </p:tgtEl>
                                      </p:cBhvr>
                                    </p:animEffect>
                                    <p:anim calcmode="lin" valueType="num">
                                      <p:cBhvr>
                                        <p:cTn id="4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395536" y="182268"/>
            <a:ext cx="6233346" cy="523220"/>
          </a:xfrm>
          <a:prstGeom prst="rect">
            <a:avLst/>
          </a:prstGeom>
          <a:solidFill>
            <a:schemeClr val="bg1"/>
          </a:solidFill>
          <a:ln w="57150">
            <a:noFill/>
          </a:ln>
        </p:spPr>
        <p:txBody>
          <a:bodyPr wrap="square" rtlCol="0">
            <a:spAutoFit/>
          </a:bodyPr>
          <a:lstStyle/>
          <a:p>
            <a:r>
              <a:rPr lang="fr-FR" sz="2800" dirty="0" smtClean="0">
                <a:latin typeface="Calibri" pitchFamily="34" charset="0"/>
              </a:rPr>
              <a:t>Comptines </a:t>
            </a:r>
            <a:r>
              <a:rPr lang="fr-FR" sz="2800" dirty="0">
                <a:latin typeface="Calibri" pitchFamily="34" charset="0"/>
              </a:rPr>
              <a:t>pour calculer</a:t>
            </a:r>
            <a:r>
              <a:rPr lang="fr-FR" sz="2800" dirty="0" smtClean="0">
                <a:latin typeface="Calibri" pitchFamily="34" charset="0"/>
              </a:rPr>
              <a:t>:</a:t>
            </a:r>
            <a:endParaRPr lang="fr-FR" sz="2800" dirty="0">
              <a:latin typeface="Calibri" pitchFamily="34" charset="0"/>
            </a:endParaRPr>
          </a:p>
        </p:txBody>
      </p:sp>
      <p:sp>
        <p:nvSpPr>
          <p:cNvPr id="9" name="ZoneTexte 8"/>
          <p:cNvSpPr txBox="1"/>
          <p:nvPr/>
        </p:nvSpPr>
        <p:spPr>
          <a:xfrm>
            <a:off x="454869" y="908720"/>
            <a:ext cx="3643338" cy="1477328"/>
          </a:xfrm>
          <a:prstGeom prst="rect">
            <a:avLst/>
          </a:prstGeom>
          <a:noFill/>
        </p:spPr>
        <p:txBody>
          <a:bodyPr wrap="square" rtlCol="0">
            <a:spAutoFit/>
          </a:bodyPr>
          <a:lstStyle/>
          <a:p>
            <a:r>
              <a:rPr lang="fr-FR" dirty="0" smtClean="0">
                <a:latin typeface="Calibri" pitchFamily="34" charset="0"/>
              </a:rPr>
              <a:t>Trois gros rats gris et un petit,</a:t>
            </a:r>
          </a:p>
          <a:p>
            <a:r>
              <a:rPr lang="fr-FR" dirty="0" smtClean="0">
                <a:latin typeface="Calibri" pitchFamily="34" charset="0"/>
              </a:rPr>
              <a:t>les quatre rats sont dans mon lit.</a:t>
            </a:r>
          </a:p>
          <a:p>
            <a:r>
              <a:rPr lang="fr-FR" dirty="0" smtClean="0">
                <a:latin typeface="Calibri" pitchFamily="34" charset="0"/>
              </a:rPr>
              <a:t>Pouah, je n’en veux pas, </a:t>
            </a:r>
          </a:p>
          <a:p>
            <a:r>
              <a:rPr lang="fr-FR" dirty="0" smtClean="0">
                <a:latin typeface="Calibri" pitchFamily="34" charset="0"/>
              </a:rPr>
              <a:t>partez d’ici vilains rats gris !</a:t>
            </a:r>
          </a:p>
          <a:p>
            <a:endParaRPr lang="fr-FR" dirty="0"/>
          </a:p>
        </p:txBody>
      </p:sp>
      <p:sp>
        <p:nvSpPr>
          <p:cNvPr id="10" name="ZoneTexte 9"/>
          <p:cNvSpPr txBox="1"/>
          <p:nvPr/>
        </p:nvSpPr>
        <p:spPr>
          <a:xfrm>
            <a:off x="448817" y="3725031"/>
            <a:ext cx="3000396" cy="1200329"/>
          </a:xfrm>
          <a:prstGeom prst="rect">
            <a:avLst/>
          </a:prstGeom>
          <a:noFill/>
        </p:spPr>
        <p:txBody>
          <a:bodyPr wrap="square" rtlCol="0">
            <a:spAutoFit/>
          </a:bodyPr>
          <a:lstStyle/>
          <a:p>
            <a:r>
              <a:rPr lang="fr-FR" dirty="0" smtClean="0">
                <a:latin typeface="Calibri" pitchFamily="34" charset="0"/>
              </a:rPr>
              <a:t>Deux chats dans les bambous</a:t>
            </a:r>
          </a:p>
          <a:p>
            <a:r>
              <a:rPr lang="fr-FR" dirty="0" smtClean="0">
                <a:latin typeface="Calibri" pitchFamily="34" charset="0"/>
              </a:rPr>
              <a:t>et deux chats dans les choux,</a:t>
            </a:r>
          </a:p>
          <a:p>
            <a:r>
              <a:rPr lang="fr-FR" dirty="0" smtClean="0">
                <a:latin typeface="Calibri" pitchFamily="34" charset="0"/>
              </a:rPr>
              <a:t>il y a quatre chats chez nous.</a:t>
            </a:r>
          </a:p>
          <a:p>
            <a:endParaRPr lang="fr-FR" dirty="0"/>
          </a:p>
        </p:txBody>
      </p:sp>
      <p:sp>
        <p:nvSpPr>
          <p:cNvPr id="11" name="Rectangle 10"/>
          <p:cNvSpPr/>
          <p:nvPr/>
        </p:nvSpPr>
        <p:spPr>
          <a:xfrm>
            <a:off x="454869" y="2277444"/>
            <a:ext cx="3571900" cy="1200329"/>
          </a:xfrm>
          <a:prstGeom prst="rect">
            <a:avLst/>
          </a:prstGeom>
        </p:spPr>
        <p:txBody>
          <a:bodyPr wrap="square">
            <a:spAutoFit/>
          </a:bodyPr>
          <a:lstStyle/>
          <a:p>
            <a:r>
              <a:rPr lang="fr-FR" dirty="0" smtClean="0">
                <a:latin typeface="Calibri" pitchFamily="34" charset="0"/>
              </a:rPr>
              <a:t>Tiens </a:t>
            </a:r>
            <a:r>
              <a:rPr lang="fr-FR" dirty="0" err="1" smtClean="0">
                <a:latin typeface="Calibri" pitchFamily="34" charset="0"/>
              </a:rPr>
              <a:t>tiens</a:t>
            </a:r>
            <a:r>
              <a:rPr lang="fr-FR" dirty="0" smtClean="0">
                <a:latin typeface="Calibri" pitchFamily="34" charset="0"/>
              </a:rPr>
              <a:t> </a:t>
            </a:r>
            <a:r>
              <a:rPr lang="fr-FR" dirty="0" err="1" smtClean="0">
                <a:latin typeface="Calibri" pitchFamily="34" charset="0"/>
              </a:rPr>
              <a:t>tiens</a:t>
            </a:r>
            <a:r>
              <a:rPr lang="fr-FR" dirty="0" smtClean="0">
                <a:latin typeface="Calibri" pitchFamily="34" charset="0"/>
              </a:rPr>
              <a:t> écoutons bien</a:t>
            </a:r>
          </a:p>
          <a:p>
            <a:r>
              <a:rPr lang="fr-FR" dirty="0" smtClean="0">
                <a:latin typeface="Calibri" pitchFamily="34" charset="0"/>
              </a:rPr>
              <a:t>Voici les cinq musiciens.</a:t>
            </a:r>
          </a:p>
          <a:p>
            <a:r>
              <a:rPr lang="fr-FR" dirty="0" smtClean="0">
                <a:latin typeface="Calibri" pitchFamily="34" charset="0"/>
              </a:rPr>
              <a:t>Deux sont tombés, trois sont loin,</a:t>
            </a:r>
          </a:p>
          <a:p>
            <a:r>
              <a:rPr lang="fr-FR" dirty="0" smtClean="0">
                <a:latin typeface="Calibri" pitchFamily="34" charset="0"/>
              </a:rPr>
              <a:t>c’est pour ça qu’on n’entend rien.</a:t>
            </a:r>
            <a:endParaRPr lang="fr-FR" dirty="0">
              <a:latin typeface="Calibri" pitchFamily="34" charset="0"/>
            </a:endParaRPr>
          </a:p>
        </p:txBody>
      </p:sp>
      <p:sp>
        <p:nvSpPr>
          <p:cNvPr id="12" name="Rectangle 11"/>
          <p:cNvSpPr/>
          <p:nvPr/>
        </p:nvSpPr>
        <p:spPr>
          <a:xfrm>
            <a:off x="448817" y="5064014"/>
            <a:ext cx="4286280" cy="1200329"/>
          </a:xfrm>
          <a:prstGeom prst="rect">
            <a:avLst/>
          </a:prstGeom>
        </p:spPr>
        <p:txBody>
          <a:bodyPr wrap="square">
            <a:spAutoFit/>
          </a:bodyPr>
          <a:lstStyle/>
          <a:p>
            <a:r>
              <a:rPr lang="fr-FR" dirty="0" smtClean="0">
                <a:latin typeface="Calibri" pitchFamily="34" charset="0"/>
              </a:rPr>
              <a:t>Deux gros escargots  portent sur leur dos</a:t>
            </a:r>
          </a:p>
          <a:p>
            <a:r>
              <a:rPr lang="fr-FR" dirty="0" smtClean="0">
                <a:latin typeface="Calibri" pitchFamily="34" charset="0"/>
              </a:rPr>
              <a:t>quatre rigolos  petits escargots.</a:t>
            </a:r>
          </a:p>
          <a:p>
            <a:r>
              <a:rPr lang="fr-FR" dirty="0" smtClean="0">
                <a:latin typeface="Calibri" pitchFamily="34" charset="0"/>
              </a:rPr>
              <a:t> Les six escargots  ont pris un vélo</a:t>
            </a:r>
          </a:p>
          <a:p>
            <a:r>
              <a:rPr lang="fr-FR" dirty="0" smtClean="0">
                <a:latin typeface="Calibri" pitchFamily="34" charset="0"/>
              </a:rPr>
              <a:t>car ils ont envie d’aller à Paris.</a:t>
            </a:r>
            <a:endParaRPr lang="fr-FR" dirty="0">
              <a:latin typeface="Calibri" pitchFamily="34" charset="0"/>
            </a:endParaRPr>
          </a:p>
        </p:txBody>
      </p:sp>
      <p:pic>
        <p:nvPicPr>
          <p:cNvPr id="13" name="Image 12"/>
          <p:cNvPicPr>
            <a:picLocks noChangeAspect="1"/>
          </p:cNvPicPr>
          <p:nvPr/>
        </p:nvPicPr>
        <p:blipFill>
          <a:blip r:embed="rId3"/>
          <a:stretch>
            <a:fillRect/>
          </a:stretch>
        </p:blipFill>
        <p:spPr>
          <a:xfrm>
            <a:off x="4427984" y="182268"/>
            <a:ext cx="3486150" cy="6248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1000"/>
                                        <p:tgtEl>
                                          <p:spTgt spid="9">
                                            <p:txEl>
                                              <p:pRg st="1" end="1"/>
                                            </p:txEl>
                                          </p:spTgt>
                                        </p:tgtEl>
                                      </p:cBhvr>
                                    </p:animEffect>
                                    <p:anim calcmode="lin" valueType="num">
                                      <p:cBhvr>
                                        <p:cTn id="2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fade">
                                      <p:cBhvr>
                                        <p:cTn id="24" dur="1000"/>
                                        <p:tgtEl>
                                          <p:spTgt spid="9">
                                            <p:txEl>
                                              <p:pRg st="2" end="2"/>
                                            </p:txEl>
                                          </p:spTgt>
                                        </p:tgtEl>
                                      </p:cBhvr>
                                    </p:animEffect>
                                    <p:anim calcmode="lin" valueType="num">
                                      <p:cBhvr>
                                        <p:cTn id="2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fade">
                                      <p:cBhvr>
                                        <p:cTn id="29" dur="1000"/>
                                        <p:tgtEl>
                                          <p:spTgt spid="9">
                                            <p:txEl>
                                              <p:pRg st="3" end="3"/>
                                            </p:txEl>
                                          </p:spTgt>
                                        </p:tgtEl>
                                      </p:cBhvr>
                                    </p:animEffect>
                                    <p:anim calcmode="lin" valueType="num">
                                      <p:cBhvr>
                                        <p:cTn id="30"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1000"/>
                                        <p:tgtEl>
                                          <p:spTgt spid="11">
                                            <p:txEl>
                                              <p:pRg st="0" end="0"/>
                                            </p:txEl>
                                          </p:spTgt>
                                        </p:tgtEl>
                                      </p:cBhvr>
                                    </p:animEffect>
                                    <p:anim calcmode="lin" valueType="num">
                                      <p:cBhvr>
                                        <p:cTn id="37"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1">
                                            <p:txEl>
                                              <p:pRg st="1" end="1"/>
                                            </p:txEl>
                                          </p:spTgt>
                                        </p:tgtEl>
                                        <p:attrNameLst>
                                          <p:attrName>style.visibility</p:attrName>
                                        </p:attrNameLst>
                                      </p:cBhvr>
                                      <p:to>
                                        <p:strVal val="visible"/>
                                      </p:to>
                                    </p:set>
                                    <p:animEffect transition="in" filter="fade">
                                      <p:cBhvr>
                                        <p:cTn id="41" dur="1000"/>
                                        <p:tgtEl>
                                          <p:spTgt spid="11">
                                            <p:txEl>
                                              <p:pRg st="1" end="1"/>
                                            </p:txEl>
                                          </p:spTgt>
                                        </p:tgtEl>
                                      </p:cBhvr>
                                    </p:animEffect>
                                    <p:anim calcmode="lin" valueType="num">
                                      <p:cBhvr>
                                        <p:cTn id="42"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
                                            <p:txEl>
                                              <p:pRg st="2" end="2"/>
                                            </p:txEl>
                                          </p:spTgt>
                                        </p:tgtEl>
                                        <p:attrNameLst>
                                          <p:attrName>style.visibility</p:attrName>
                                        </p:attrNameLst>
                                      </p:cBhvr>
                                      <p:to>
                                        <p:strVal val="visible"/>
                                      </p:to>
                                    </p:set>
                                    <p:animEffect transition="in" filter="fade">
                                      <p:cBhvr>
                                        <p:cTn id="46" dur="1000"/>
                                        <p:tgtEl>
                                          <p:spTgt spid="11">
                                            <p:txEl>
                                              <p:pRg st="2" end="2"/>
                                            </p:txEl>
                                          </p:spTgt>
                                        </p:tgtEl>
                                      </p:cBhvr>
                                    </p:animEffect>
                                    <p:anim calcmode="lin" valueType="num">
                                      <p:cBhvr>
                                        <p:cTn id="47"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1">
                                            <p:txEl>
                                              <p:pRg st="3" end="3"/>
                                            </p:txEl>
                                          </p:spTgt>
                                        </p:tgtEl>
                                        <p:attrNameLst>
                                          <p:attrName>style.visibility</p:attrName>
                                        </p:attrNameLst>
                                      </p:cBhvr>
                                      <p:to>
                                        <p:strVal val="visible"/>
                                      </p:to>
                                    </p:set>
                                    <p:animEffect transition="in" filter="fade">
                                      <p:cBhvr>
                                        <p:cTn id="51" dur="1000"/>
                                        <p:tgtEl>
                                          <p:spTgt spid="11">
                                            <p:txEl>
                                              <p:pRg st="3" end="3"/>
                                            </p:txEl>
                                          </p:spTgt>
                                        </p:tgtEl>
                                      </p:cBhvr>
                                    </p:animEffect>
                                    <p:anim calcmode="lin" valueType="num">
                                      <p:cBhvr>
                                        <p:cTn id="52"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53"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0">
                                            <p:txEl>
                                              <p:pRg st="0" end="0"/>
                                            </p:txEl>
                                          </p:spTgt>
                                        </p:tgtEl>
                                        <p:attrNameLst>
                                          <p:attrName>style.visibility</p:attrName>
                                        </p:attrNameLst>
                                      </p:cBhvr>
                                      <p:to>
                                        <p:strVal val="visible"/>
                                      </p:to>
                                    </p:set>
                                    <p:animEffect transition="in" filter="fade">
                                      <p:cBhvr>
                                        <p:cTn id="58" dur="1000"/>
                                        <p:tgtEl>
                                          <p:spTgt spid="10">
                                            <p:txEl>
                                              <p:pRg st="0" end="0"/>
                                            </p:txEl>
                                          </p:spTgt>
                                        </p:tgtEl>
                                      </p:cBhvr>
                                    </p:animEffect>
                                    <p:anim calcmode="lin" valueType="num">
                                      <p:cBhvr>
                                        <p:cTn id="5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0">
                                            <p:txEl>
                                              <p:pRg st="1" end="1"/>
                                            </p:txEl>
                                          </p:spTgt>
                                        </p:tgtEl>
                                        <p:attrNameLst>
                                          <p:attrName>style.visibility</p:attrName>
                                        </p:attrNameLst>
                                      </p:cBhvr>
                                      <p:to>
                                        <p:strVal val="visible"/>
                                      </p:to>
                                    </p:set>
                                    <p:animEffect transition="in" filter="fade">
                                      <p:cBhvr>
                                        <p:cTn id="63" dur="1000"/>
                                        <p:tgtEl>
                                          <p:spTgt spid="10">
                                            <p:txEl>
                                              <p:pRg st="1" end="1"/>
                                            </p:txEl>
                                          </p:spTgt>
                                        </p:tgtEl>
                                      </p:cBhvr>
                                    </p:animEffect>
                                    <p:anim calcmode="lin" valueType="num">
                                      <p:cBhvr>
                                        <p:cTn id="64"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0">
                                            <p:txEl>
                                              <p:pRg st="2" end="2"/>
                                            </p:txEl>
                                          </p:spTgt>
                                        </p:tgtEl>
                                        <p:attrNameLst>
                                          <p:attrName>style.visibility</p:attrName>
                                        </p:attrNameLst>
                                      </p:cBhvr>
                                      <p:to>
                                        <p:strVal val="visible"/>
                                      </p:to>
                                    </p:set>
                                    <p:animEffect transition="in" filter="fade">
                                      <p:cBhvr>
                                        <p:cTn id="68" dur="1000"/>
                                        <p:tgtEl>
                                          <p:spTgt spid="10">
                                            <p:txEl>
                                              <p:pRg st="2" end="2"/>
                                            </p:txEl>
                                          </p:spTgt>
                                        </p:tgtEl>
                                      </p:cBhvr>
                                    </p:animEffect>
                                    <p:anim calcmode="lin" valueType="num">
                                      <p:cBhvr>
                                        <p:cTn id="69"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anim calcmode="lin" valueType="num">
                                      <p:cBhvr>
                                        <p:cTn id="76" dur="1000" fill="hold"/>
                                        <p:tgtEl>
                                          <p:spTgt spid="12"/>
                                        </p:tgtEl>
                                        <p:attrNameLst>
                                          <p:attrName>ppt_x</p:attrName>
                                        </p:attrNameLst>
                                      </p:cBhvr>
                                      <p:tavLst>
                                        <p:tav tm="0">
                                          <p:val>
                                            <p:strVal val="#ppt_x"/>
                                          </p:val>
                                        </p:tav>
                                        <p:tav tm="100000">
                                          <p:val>
                                            <p:strVal val="#ppt_x"/>
                                          </p:val>
                                        </p:tav>
                                      </p:tavLst>
                                    </p:anim>
                                    <p:anim calcmode="lin" valueType="num">
                                      <p:cBhvr>
                                        <p:cTn id="7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464778" y="393805"/>
            <a:ext cx="7131558" cy="1112105"/>
          </a:xfrm>
          <a:prstGeom prst="rect">
            <a:avLst/>
          </a:prstGeom>
        </p:spPr>
        <p:txBody>
          <a:bodyPr>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500" dirty="0" smtClean="0">
                <a:solidFill>
                  <a:srgbClr val="00B0F0"/>
                </a:solidFill>
              </a:rPr>
              <a:t>Les situations-problèmes</a:t>
            </a:r>
            <a:endParaRPr lang="fr-FR" dirty="0"/>
          </a:p>
        </p:txBody>
      </p:sp>
      <p:sp>
        <p:nvSpPr>
          <p:cNvPr id="8" name="Titre 1"/>
          <p:cNvSpPr txBox="1">
            <a:spLocks/>
          </p:cNvSpPr>
          <p:nvPr/>
        </p:nvSpPr>
        <p:spPr>
          <a:xfrm>
            <a:off x="464778" y="1505910"/>
            <a:ext cx="6347713" cy="731168"/>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mtClean="0"/>
              <a:t>Définition :</a:t>
            </a:r>
            <a:endParaRPr lang="fr-FR" dirty="0"/>
          </a:p>
        </p:txBody>
      </p:sp>
      <p:sp>
        <p:nvSpPr>
          <p:cNvPr id="9" name="Espace réservé du contenu 2"/>
          <p:cNvSpPr txBox="1">
            <a:spLocks/>
          </p:cNvSpPr>
          <p:nvPr/>
        </p:nvSpPr>
        <p:spPr>
          <a:xfrm>
            <a:off x="609599" y="2160590"/>
            <a:ext cx="6347714" cy="3880773"/>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fr-FR" sz="3200" dirty="0" smtClean="0">
                <a:latin typeface="Calibri" pitchFamily="34" charset="0"/>
              </a:rPr>
              <a:t>Une situation initiale avec un but à atteindre</a:t>
            </a:r>
          </a:p>
          <a:p>
            <a:pPr>
              <a:buFont typeface="Wingdings" panose="05000000000000000000" pitchFamily="2" charset="2"/>
              <a:buChar char="Ø"/>
            </a:pPr>
            <a:r>
              <a:rPr lang="fr-FR" sz="3200" dirty="0" smtClean="0">
                <a:latin typeface="Calibri" pitchFamily="34" charset="0"/>
              </a:rPr>
              <a:t>Une suite d’actions est nécessaire pour atteindre ce but</a:t>
            </a:r>
          </a:p>
          <a:p>
            <a:pPr>
              <a:buFont typeface="Wingdings" panose="05000000000000000000" pitchFamily="2" charset="2"/>
              <a:buChar char="Ø"/>
            </a:pPr>
            <a:r>
              <a:rPr lang="fr-FR" sz="3200" dirty="0" smtClean="0">
                <a:latin typeface="Calibri" pitchFamily="34" charset="0"/>
              </a:rPr>
              <a:t>Une solution n’est pas disponible d’emblée mais possible à construire.</a:t>
            </a:r>
          </a:p>
          <a:p>
            <a:pPr>
              <a:buFont typeface="Wingdings" panose="05000000000000000000" pitchFamily="2" charset="2"/>
              <a:buChar char="Ø"/>
            </a:pPr>
            <a:endParaRPr lang="fr-FR" sz="2800" dirty="0"/>
          </a:p>
        </p:txBody>
      </p:sp>
    </p:spTree>
    <p:extLst>
      <p:ext uri="{BB962C8B-B14F-4D97-AF65-F5344CB8AC3E}">
        <p14:creationId xmlns:p14="http://schemas.microsoft.com/office/powerpoint/2010/main" val="387323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1700808"/>
            <a:ext cx="8643998" cy="4401205"/>
          </a:xfrm>
          <a:prstGeom prst="rect">
            <a:avLst/>
          </a:prstGeom>
          <a:noFill/>
        </p:spPr>
        <p:txBody>
          <a:bodyPr wrap="square" rtlCol="0">
            <a:spAutoFit/>
          </a:bodyPr>
          <a:lstStyle/>
          <a:p>
            <a:pPr algn="ctr"/>
            <a:r>
              <a:rPr lang="fr-FR" sz="3200" b="1" dirty="0" smtClean="0"/>
              <a:t>Que signifie « dénombrer »? </a:t>
            </a:r>
          </a:p>
          <a:p>
            <a:pPr algn="ctr"/>
            <a:endParaRPr lang="fr-FR" sz="3200" b="1" dirty="0" smtClean="0"/>
          </a:p>
          <a:p>
            <a:pPr algn="ctr"/>
            <a:r>
              <a:rPr lang="fr-FR" sz="2400" b="1" i="1" dirty="0" smtClean="0"/>
              <a:t>« Les activités de dénombrement doivent éviter le comptage-numérotage </a:t>
            </a:r>
            <a:r>
              <a:rPr lang="fr-FR" sz="2400" i="1" dirty="0" smtClean="0"/>
              <a:t>et faire apparaitre, lors de l’énumération de la collection, que chacun des noms de nombres désigne la quantité qui vient d’être formée (l’enfant doit comprendre que montrer trois doigts, ce n’est pas la même chose que montrer le troisième doigt de la main). Ultérieurement, au-delà de cinq, la même attention doit être portée à l’élaboration progressive des quantités et de leurs relations aux nombres sous les différents codes. »</a:t>
            </a:r>
            <a:endParaRPr lang="fr-FR" sz="2400" i="1" dirty="0"/>
          </a:p>
        </p:txBody>
      </p:sp>
      <p:sp>
        <p:nvSpPr>
          <p:cNvPr id="4" name="Rectangle 3"/>
          <p:cNvSpPr/>
          <p:nvPr/>
        </p:nvSpPr>
        <p:spPr>
          <a:xfrm>
            <a:off x="214282" y="4071942"/>
            <a:ext cx="8643998" cy="369332"/>
          </a:xfrm>
          <a:prstGeom prst="rect">
            <a:avLst/>
          </a:prstGeom>
          <a:noFill/>
        </p:spPr>
        <p:txBody>
          <a:bodyPr wrap="square">
            <a:spAutoFit/>
          </a:bodyPr>
          <a:lstStyle/>
          <a:p>
            <a:pPr lvl="0" algn="just" eaLnBrk="0" fontAlgn="base" hangingPunct="0">
              <a:spcBef>
                <a:spcPct val="0"/>
              </a:spcBef>
              <a:spcAft>
                <a:spcPct val="0"/>
              </a:spcAft>
              <a:buFont typeface="Wingdings" pitchFamily="2" charset="2"/>
              <a:buChar char="Ø"/>
            </a:pPr>
            <a:endParaRPr lang="fr-FR" dirty="0" smtClean="0">
              <a:latin typeface="Arial" pitchFamily="34" charset="0"/>
              <a:cs typeface="Arial" pitchFamily="34" charset="0"/>
            </a:endParaRPr>
          </a:p>
        </p:txBody>
      </p:sp>
      <p:sp>
        <p:nvSpPr>
          <p:cNvPr id="5" name="Titre 4"/>
          <p:cNvSpPr txBox="1">
            <a:spLocks/>
          </p:cNvSpPr>
          <p:nvPr/>
        </p:nvSpPr>
        <p:spPr>
          <a:xfrm>
            <a:off x="700902" y="404665"/>
            <a:ext cx="7772400" cy="100811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800" dirty="0" smtClean="0"/>
              <a:t>Programmes 2015	</a:t>
            </a:r>
            <a:endParaRPr lang="fr-FR" sz="4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18009" y="620688"/>
            <a:ext cx="8193930" cy="4247317"/>
          </a:xfrm>
          <a:prstGeom prst="rect">
            <a:avLst/>
          </a:prstGeom>
          <a:noFill/>
        </p:spPr>
        <p:txBody>
          <a:bodyPr wrap="square" rtlCol="0">
            <a:spAutoFit/>
          </a:bodyPr>
          <a:lstStyle/>
          <a:p>
            <a:pPr>
              <a:lnSpc>
                <a:spcPct val="150000"/>
              </a:lnSpc>
            </a:pPr>
            <a:r>
              <a:rPr lang="fr-FR" sz="4000" dirty="0" smtClean="0">
                <a:solidFill>
                  <a:schemeClr val="accent1"/>
                </a:solidFill>
              </a:rPr>
              <a:t>Types de problèmes : </a:t>
            </a:r>
          </a:p>
          <a:p>
            <a:pPr marL="457200" indent="-457200" algn="ctr">
              <a:lnSpc>
                <a:spcPct val="150000"/>
              </a:lnSpc>
              <a:buFont typeface="Arial" panose="020B0604020202020204" pitchFamily="34" charset="0"/>
              <a:buChar char="•"/>
            </a:pPr>
            <a:r>
              <a:rPr lang="fr-FR" sz="3200" dirty="0" smtClean="0"/>
              <a:t>Augmenter/Diminuer </a:t>
            </a:r>
            <a:r>
              <a:rPr lang="fr-FR" sz="3200" dirty="0"/>
              <a:t>des </a:t>
            </a:r>
            <a:r>
              <a:rPr lang="fr-FR" sz="3200" dirty="0" smtClean="0"/>
              <a:t>quantités</a:t>
            </a:r>
          </a:p>
          <a:p>
            <a:pPr marL="457200" indent="-457200" algn="ctr">
              <a:lnSpc>
                <a:spcPct val="150000"/>
              </a:lnSpc>
              <a:buFont typeface="Arial" panose="020B0604020202020204" pitchFamily="34" charset="0"/>
              <a:buChar char="•"/>
            </a:pPr>
            <a:r>
              <a:rPr lang="fr-FR" sz="3200" dirty="0" smtClean="0"/>
              <a:t>Comparer des quantités</a:t>
            </a:r>
          </a:p>
          <a:p>
            <a:pPr marL="457200" indent="-457200" algn="ctr">
              <a:lnSpc>
                <a:spcPct val="150000"/>
              </a:lnSpc>
              <a:buFont typeface="Arial" panose="020B0604020202020204" pitchFamily="34" charset="0"/>
              <a:buChar char="•"/>
            </a:pPr>
            <a:r>
              <a:rPr lang="fr-FR" sz="3200" dirty="0" smtClean="0"/>
              <a:t>Partager équitablement (ou non)</a:t>
            </a:r>
          </a:p>
          <a:p>
            <a:pPr marL="457200" indent="-457200" algn="ctr">
              <a:lnSpc>
                <a:spcPct val="150000"/>
              </a:lnSpc>
              <a:buFont typeface="Arial" panose="020B0604020202020204" pitchFamily="34" charset="0"/>
              <a:buChar char="•"/>
            </a:pPr>
            <a:r>
              <a:rPr lang="fr-FR" sz="3200" dirty="0" smtClean="0"/>
              <a:t>Décomposer…</a:t>
            </a:r>
          </a:p>
          <a:p>
            <a:endParaRPr lang="fr-FR" dirty="0"/>
          </a:p>
        </p:txBody>
      </p:sp>
      <p:sp>
        <p:nvSpPr>
          <p:cNvPr id="5" name="ZoneTexte 4"/>
          <p:cNvSpPr txBox="1"/>
          <p:nvPr/>
        </p:nvSpPr>
        <p:spPr>
          <a:xfrm>
            <a:off x="418009" y="5168452"/>
            <a:ext cx="8193930" cy="954107"/>
          </a:xfrm>
          <a:prstGeom prst="rect">
            <a:avLst/>
          </a:prstGeom>
          <a:noFill/>
        </p:spPr>
        <p:txBody>
          <a:bodyPr wrap="square" rtlCol="0">
            <a:spAutoFit/>
          </a:bodyPr>
          <a:lstStyle/>
          <a:p>
            <a:r>
              <a:rPr lang="fr-FR" sz="2800" dirty="0" smtClean="0"/>
              <a:t>Objectif: préparer l’introduction au CP des 	   	      écritures additives et soustractives.</a:t>
            </a:r>
            <a:endParaRPr lang="fr-FR" sz="2800" dirty="0"/>
          </a:p>
        </p:txBody>
      </p:sp>
    </p:spTree>
    <p:extLst>
      <p:ext uri="{BB962C8B-B14F-4D97-AF65-F5344CB8AC3E}">
        <p14:creationId xmlns:p14="http://schemas.microsoft.com/office/powerpoint/2010/main" val="234711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80">
                                          <p:stCondLst>
                                            <p:cond delay="0"/>
                                          </p:stCondLst>
                                        </p:cTn>
                                        <p:tgtEl>
                                          <p:spTgt spid="5"/>
                                        </p:tgtEl>
                                      </p:cBhvr>
                                    </p:animEffect>
                                    <p:anim calcmode="lin" valueType="num">
                                      <p:cBhvr>
                                        <p:cTn id="2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3" dur="26">
                                          <p:stCondLst>
                                            <p:cond delay="650"/>
                                          </p:stCondLst>
                                        </p:cTn>
                                        <p:tgtEl>
                                          <p:spTgt spid="5"/>
                                        </p:tgtEl>
                                      </p:cBhvr>
                                      <p:to x="100000" y="60000"/>
                                    </p:animScale>
                                    <p:animScale>
                                      <p:cBhvr>
                                        <p:cTn id="34" dur="166" decel="50000">
                                          <p:stCondLst>
                                            <p:cond delay="676"/>
                                          </p:stCondLst>
                                        </p:cTn>
                                        <p:tgtEl>
                                          <p:spTgt spid="5"/>
                                        </p:tgtEl>
                                      </p:cBhvr>
                                      <p:to x="100000" y="100000"/>
                                    </p:animScale>
                                    <p:animScale>
                                      <p:cBhvr>
                                        <p:cTn id="35" dur="26">
                                          <p:stCondLst>
                                            <p:cond delay="1312"/>
                                          </p:stCondLst>
                                        </p:cTn>
                                        <p:tgtEl>
                                          <p:spTgt spid="5"/>
                                        </p:tgtEl>
                                      </p:cBhvr>
                                      <p:to x="100000" y="80000"/>
                                    </p:animScale>
                                    <p:animScale>
                                      <p:cBhvr>
                                        <p:cTn id="36" dur="166" decel="50000">
                                          <p:stCondLst>
                                            <p:cond delay="1338"/>
                                          </p:stCondLst>
                                        </p:cTn>
                                        <p:tgtEl>
                                          <p:spTgt spid="5"/>
                                        </p:tgtEl>
                                      </p:cBhvr>
                                      <p:to x="100000" y="100000"/>
                                    </p:animScale>
                                    <p:animScale>
                                      <p:cBhvr>
                                        <p:cTn id="37" dur="26">
                                          <p:stCondLst>
                                            <p:cond delay="1642"/>
                                          </p:stCondLst>
                                        </p:cTn>
                                        <p:tgtEl>
                                          <p:spTgt spid="5"/>
                                        </p:tgtEl>
                                      </p:cBhvr>
                                      <p:to x="100000" y="90000"/>
                                    </p:animScale>
                                    <p:animScale>
                                      <p:cBhvr>
                                        <p:cTn id="38" dur="166" decel="50000">
                                          <p:stCondLst>
                                            <p:cond delay="1668"/>
                                          </p:stCondLst>
                                        </p:cTn>
                                        <p:tgtEl>
                                          <p:spTgt spid="5"/>
                                        </p:tgtEl>
                                      </p:cBhvr>
                                      <p:to x="100000" y="100000"/>
                                    </p:animScale>
                                    <p:animScale>
                                      <p:cBhvr>
                                        <p:cTn id="39" dur="26">
                                          <p:stCondLst>
                                            <p:cond delay="1808"/>
                                          </p:stCondLst>
                                        </p:cTn>
                                        <p:tgtEl>
                                          <p:spTgt spid="5"/>
                                        </p:tgtEl>
                                      </p:cBhvr>
                                      <p:to x="100000" y="95000"/>
                                    </p:animScale>
                                    <p:animScale>
                                      <p:cBhvr>
                                        <p:cTn id="4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6347713" cy="947192"/>
          </a:xfrm>
        </p:spPr>
        <p:txBody>
          <a:bodyPr/>
          <a:lstStyle/>
          <a:p>
            <a:r>
              <a:rPr lang="fr-FR" dirty="0" smtClean="0"/>
              <a:t>Exemples en PS</a:t>
            </a:r>
            <a:endParaRPr lang="fr-FR" dirty="0"/>
          </a:p>
        </p:txBody>
      </p:sp>
      <p:sp>
        <p:nvSpPr>
          <p:cNvPr id="3" name="Espace réservé du contenu 2"/>
          <p:cNvSpPr>
            <a:spLocks noGrp="1"/>
          </p:cNvSpPr>
          <p:nvPr>
            <p:ph idx="1"/>
          </p:nvPr>
        </p:nvSpPr>
        <p:spPr>
          <a:xfrm>
            <a:off x="467544" y="1340768"/>
            <a:ext cx="7632848" cy="5400600"/>
          </a:xfrm>
        </p:spPr>
        <p:txBody>
          <a:bodyPr>
            <a:normAutofit lnSpcReduction="10000"/>
          </a:bodyPr>
          <a:lstStyle/>
          <a:p>
            <a:pPr>
              <a:buFont typeface="Wingdings" panose="05000000000000000000" pitchFamily="2" charset="2"/>
              <a:buChar char="Ø"/>
            </a:pPr>
            <a:r>
              <a:rPr lang="fr-FR" sz="2400" dirty="0" smtClean="0"/>
              <a:t>Comparer des quantités par estimation visuelle :</a:t>
            </a:r>
          </a:p>
          <a:p>
            <a:pPr lvl="2">
              <a:buFont typeface="Wingdings" panose="05000000000000000000" pitchFamily="2" charset="2"/>
              <a:buChar char="Ø"/>
            </a:pPr>
            <a:r>
              <a:rPr lang="fr-FR" sz="2000" dirty="0"/>
              <a:t>Les ours : « trop ou pas assez </a:t>
            </a:r>
            <a:r>
              <a:rPr lang="fr-FR" sz="2000" dirty="0" smtClean="0"/>
              <a:t>»</a:t>
            </a:r>
          </a:p>
          <a:p>
            <a:pPr lvl="2">
              <a:buFont typeface="Wingdings" panose="05000000000000000000" pitchFamily="2" charset="2"/>
              <a:buChar char="Ø"/>
            </a:pPr>
            <a:endParaRPr lang="fr-FR" sz="1800" dirty="0" smtClean="0"/>
          </a:p>
          <a:p>
            <a:pPr>
              <a:buFont typeface="Wingdings" panose="05000000000000000000" pitchFamily="2" charset="2"/>
              <a:buChar char="Ø"/>
            </a:pPr>
            <a:r>
              <a:rPr lang="fr-FR" sz="2400" dirty="0" smtClean="0"/>
              <a:t>Réaliser une distribution</a:t>
            </a:r>
          </a:p>
          <a:p>
            <a:pPr lvl="2">
              <a:buFont typeface="Wingdings" panose="05000000000000000000" pitchFamily="2" charset="2"/>
              <a:buChar char="Ø"/>
            </a:pPr>
            <a:r>
              <a:rPr lang="fr-FR" sz="2000" dirty="0" smtClean="0"/>
              <a:t>A table! : distribuer couverts, fruits, légumes…</a:t>
            </a:r>
          </a:p>
          <a:p>
            <a:pPr lvl="2">
              <a:buFont typeface="Wingdings" panose="05000000000000000000" pitchFamily="2" charset="2"/>
              <a:buChar char="Ø"/>
            </a:pPr>
            <a:endParaRPr lang="fr-FR" sz="1600" dirty="0" smtClean="0"/>
          </a:p>
          <a:p>
            <a:pPr>
              <a:buFont typeface="Wingdings" panose="05000000000000000000" pitchFamily="2" charset="2"/>
              <a:buChar char="Ø"/>
            </a:pPr>
            <a:r>
              <a:rPr lang="fr-FR" sz="2400" dirty="0" smtClean="0"/>
              <a:t>Décomposer le nombre 3</a:t>
            </a:r>
          </a:p>
          <a:p>
            <a:pPr lvl="2">
              <a:buFont typeface="Wingdings" panose="05000000000000000000" pitchFamily="2" charset="2"/>
              <a:buChar char="Ø"/>
            </a:pPr>
            <a:r>
              <a:rPr lang="fr-FR" sz="2000" dirty="0" smtClean="0"/>
              <a:t>Les 3 petits cochons : découvrir et reproduire les décompositions du nombre 3.</a:t>
            </a:r>
          </a:p>
          <a:p>
            <a:pPr lvl="2">
              <a:buFont typeface="Wingdings" panose="05000000000000000000" pitchFamily="2" charset="2"/>
              <a:buChar char="Ø"/>
            </a:pPr>
            <a:endParaRPr lang="fr-FR" sz="1600" dirty="0" smtClean="0"/>
          </a:p>
          <a:p>
            <a:pPr>
              <a:buFont typeface="Wingdings" panose="05000000000000000000" pitchFamily="2" charset="2"/>
              <a:buChar char="Ø"/>
            </a:pPr>
            <a:r>
              <a:rPr lang="fr-FR" sz="2400" dirty="0" smtClean="0"/>
              <a:t>Mémoriser des petites quantités</a:t>
            </a:r>
          </a:p>
          <a:p>
            <a:pPr lvl="2">
              <a:buFont typeface="Wingdings" panose="05000000000000000000" pitchFamily="2" charset="2"/>
              <a:buChar char="Ø"/>
            </a:pPr>
            <a:r>
              <a:rPr lang="fr-FR" sz="2000" dirty="0" smtClean="0"/>
              <a:t>Les animaux du zoo : réaliser une collection identique à un modèle, puis à une collection éloignée</a:t>
            </a:r>
          </a:p>
          <a:p>
            <a:pPr>
              <a:buFont typeface="Wingdings" panose="05000000000000000000" pitchFamily="2" charset="2"/>
              <a:buChar char="Ø"/>
            </a:pPr>
            <a:endParaRPr lang="fr-FR" sz="2400" dirty="0" smtClean="0"/>
          </a:p>
        </p:txBody>
      </p:sp>
    </p:spTree>
    <p:extLst>
      <p:ext uri="{BB962C8B-B14F-4D97-AF65-F5344CB8AC3E}">
        <p14:creationId xmlns:p14="http://schemas.microsoft.com/office/powerpoint/2010/main" val="398151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000"/>
                                        <p:tgtEl>
                                          <p:spTgt spid="3">
                                            <p:txEl>
                                              <p:pRg st="9" end="9"/>
                                            </p:txEl>
                                          </p:spTgt>
                                        </p:tgtEl>
                                      </p:cBhvr>
                                    </p:animEffect>
                                    <p:anim calcmode="lin" valueType="num">
                                      <p:cBhvr>
                                        <p:cTn id="4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1000"/>
                                        <p:tgtEl>
                                          <p:spTgt spid="3">
                                            <p:txEl>
                                              <p:pRg st="10" end="10"/>
                                            </p:txEl>
                                          </p:spTgt>
                                        </p:tgtEl>
                                      </p:cBhvr>
                                    </p:animEffect>
                                    <p:anim calcmode="lin" valueType="num">
                                      <p:cBhvr>
                                        <p:cTn id="4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67544" y="188640"/>
            <a:ext cx="6347713" cy="947192"/>
          </a:xfrm>
        </p:spPr>
        <p:txBody>
          <a:bodyPr/>
          <a:lstStyle/>
          <a:p>
            <a:r>
              <a:rPr lang="fr-FR" dirty="0" smtClean="0"/>
              <a:t>Exemples en MS</a:t>
            </a:r>
            <a:endParaRPr lang="fr-FR" dirty="0"/>
          </a:p>
        </p:txBody>
      </p:sp>
      <p:sp>
        <p:nvSpPr>
          <p:cNvPr id="5" name="Espace réservé du contenu 2"/>
          <p:cNvSpPr>
            <a:spLocks noGrp="1"/>
          </p:cNvSpPr>
          <p:nvPr>
            <p:ph idx="1"/>
          </p:nvPr>
        </p:nvSpPr>
        <p:spPr>
          <a:xfrm>
            <a:off x="467544" y="1340768"/>
            <a:ext cx="7992888" cy="5112568"/>
          </a:xfrm>
        </p:spPr>
        <p:txBody>
          <a:bodyPr>
            <a:normAutofit fontScale="92500" lnSpcReduction="20000"/>
          </a:bodyPr>
          <a:lstStyle/>
          <a:p>
            <a:pPr>
              <a:buFont typeface="Wingdings" panose="05000000000000000000" pitchFamily="2" charset="2"/>
              <a:buChar char="Ø"/>
            </a:pPr>
            <a:r>
              <a:rPr lang="fr-FR" sz="2600" dirty="0" smtClean="0"/>
              <a:t>Décomposer le nombre 4 :</a:t>
            </a:r>
          </a:p>
          <a:p>
            <a:pPr lvl="2">
              <a:buFont typeface="Wingdings" panose="05000000000000000000" pitchFamily="2" charset="2"/>
              <a:buChar char="Ø"/>
            </a:pPr>
            <a:r>
              <a:rPr lang="fr-FR" sz="2200" dirty="0" smtClean="0"/>
              <a:t>4 éléphants </a:t>
            </a:r>
            <a:r>
              <a:rPr lang="fr-FR" sz="2200" dirty="0"/>
              <a:t>: </a:t>
            </a:r>
            <a:r>
              <a:rPr lang="fr-FR" sz="2200" dirty="0" smtClean="0"/>
              <a:t>découvrir et chercher les compléments à 4, trouver le complément à 4.</a:t>
            </a:r>
          </a:p>
          <a:p>
            <a:pPr lvl="2">
              <a:buFont typeface="Wingdings" panose="05000000000000000000" pitchFamily="2" charset="2"/>
              <a:buChar char="Ø"/>
            </a:pPr>
            <a:endParaRPr lang="fr-FR" sz="1900" dirty="0" smtClean="0"/>
          </a:p>
          <a:p>
            <a:pPr>
              <a:buFont typeface="Wingdings" panose="05000000000000000000" pitchFamily="2" charset="2"/>
              <a:buChar char="Ø"/>
            </a:pPr>
            <a:r>
              <a:rPr lang="fr-FR" sz="2600" dirty="0" smtClean="0"/>
              <a:t>Organiser son comptage </a:t>
            </a:r>
          </a:p>
          <a:p>
            <a:pPr lvl="2">
              <a:buFont typeface="Wingdings" panose="05000000000000000000" pitchFamily="2" charset="2"/>
              <a:buChar char="Ø"/>
            </a:pPr>
            <a:r>
              <a:rPr lang="fr-FR" sz="2200" dirty="0" smtClean="0"/>
              <a:t>Collections organisées : dénombrer en suivant une ligne pour distinguer les objets non comptés de ceux déjà comptés.</a:t>
            </a:r>
          </a:p>
          <a:p>
            <a:pPr lvl="2">
              <a:buFont typeface="Wingdings" panose="05000000000000000000" pitchFamily="2" charset="2"/>
              <a:buChar char="Ø"/>
            </a:pPr>
            <a:endParaRPr lang="fr-FR" sz="1700" dirty="0" smtClean="0"/>
          </a:p>
          <a:p>
            <a:pPr>
              <a:buFont typeface="Wingdings" panose="05000000000000000000" pitchFamily="2" charset="2"/>
              <a:buChar char="Ø"/>
            </a:pPr>
            <a:r>
              <a:rPr lang="fr-FR" sz="2600" dirty="0" smtClean="0"/>
              <a:t>Calculer la somme de 2 ou 3 nombres</a:t>
            </a:r>
          </a:p>
          <a:p>
            <a:pPr lvl="2">
              <a:buFont typeface="Wingdings" panose="05000000000000000000" pitchFamily="2" charset="2"/>
              <a:buChar char="Ø"/>
            </a:pPr>
            <a:r>
              <a:rPr lang="fr-FR" sz="2200" dirty="0" smtClean="0"/>
              <a:t>La cible.</a:t>
            </a:r>
          </a:p>
          <a:p>
            <a:pPr lvl="2">
              <a:buFont typeface="Wingdings" panose="05000000000000000000" pitchFamily="2" charset="2"/>
              <a:buChar char="Ø"/>
            </a:pPr>
            <a:endParaRPr lang="fr-FR" sz="1700" dirty="0" smtClean="0"/>
          </a:p>
          <a:p>
            <a:pPr>
              <a:buFont typeface="Wingdings" panose="05000000000000000000" pitchFamily="2" charset="2"/>
              <a:buChar char="Ø"/>
            </a:pPr>
            <a:r>
              <a:rPr lang="fr-FR" sz="2600" dirty="0" smtClean="0"/>
              <a:t>Réaliser un partage équitable</a:t>
            </a:r>
          </a:p>
          <a:p>
            <a:pPr lvl="2">
              <a:buFont typeface="Wingdings" panose="05000000000000000000" pitchFamily="2" charset="2"/>
              <a:buChar char="Ø"/>
            </a:pPr>
            <a:r>
              <a:rPr lang="fr-FR" sz="2200" dirty="0" smtClean="0"/>
              <a:t>Partage avec et sans reste</a:t>
            </a:r>
          </a:p>
          <a:p>
            <a:pPr>
              <a:buFont typeface="Wingdings" panose="05000000000000000000" pitchFamily="2" charset="2"/>
              <a:buChar char="Ø"/>
            </a:pPr>
            <a:endParaRPr lang="fr-FR" sz="2400" dirty="0" smtClean="0"/>
          </a:p>
        </p:txBody>
      </p:sp>
    </p:spTree>
    <p:extLst>
      <p:ext uri="{BB962C8B-B14F-4D97-AF65-F5344CB8AC3E}">
        <p14:creationId xmlns:p14="http://schemas.microsoft.com/office/powerpoint/2010/main" val="102088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000"/>
                                        <p:tgtEl>
                                          <p:spTgt spid="5">
                                            <p:txEl>
                                              <p:pRg st="3" end="3"/>
                                            </p:txEl>
                                          </p:spTgt>
                                        </p:tgtEl>
                                      </p:cBhvr>
                                    </p:animEffect>
                                    <p:anim calcmode="lin" valueType="num">
                                      <p:cBhvr>
                                        <p:cTn id="2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1000"/>
                                        <p:tgtEl>
                                          <p:spTgt spid="5">
                                            <p:txEl>
                                              <p:pRg st="4" end="4"/>
                                            </p:txEl>
                                          </p:spTgt>
                                        </p:tgtEl>
                                      </p:cBhvr>
                                    </p:animEffect>
                                    <p:anim calcmode="lin" valueType="num">
                                      <p:cBhvr>
                                        <p:cTn id="2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1000"/>
                                        <p:tgtEl>
                                          <p:spTgt spid="5">
                                            <p:txEl>
                                              <p:pRg st="6" end="6"/>
                                            </p:txEl>
                                          </p:spTgt>
                                        </p:tgtEl>
                                      </p:cBhvr>
                                    </p:animEffect>
                                    <p:anim calcmode="lin" valueType="num">
                                      <p:cBhvr>
                                        <p:cTn id="3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1000"/>
                                        <p:tgtEl>
                                          <p:spTgt spid="5">
                                            <p:txEl>
                                              <p:pRg st="7" end="7"/>
                                            </p:txEl>
                                          </p:spTgt>
                                        </p:tgtEl>
                                      </p:cBhvr>
                                    </p:animEffect>
                                    <p:anim calcmode="lin" valueType="num">
                                      <p:cBhvr>
                                        <p:cTn id="3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Effect transition="in" filter="fade">
                                      <p:cBhvr>
                                        <p:cTn id="43" dur="1000"/>
                                        <p:tgtEl>
                                          <p:spTgt spid="5">
                                            <p:txEl>
                                              <p:pRg st="9" end="9"/>
                                            </p:txEl>
                                          </p:spTgt>
                                        </p:tgtEl>
                                      </p:cBhvr>
                                    </p:animEffect>
                                    <p:anim calcmode="lin" valueType="num">
                                      <p:cBhvr>
                                        <p:cTn id="44"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9" end="9"/>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5">
                                            <p:txEl>
                                              <p:pRg st="10" end="10"/>
                                            </p:txEl>
                                          </p:spTgt>
                                        </p:tgtEl>
                                        <p:attrNameLst>
                                          <p:attrName>style.visibility</p:attrName>
                                        </p:attrNameLst>
                                      </p:cBhvr>
                                      <p:to>
                                        <p:strVal val="visible"/>
                                      </p:to>
                                    </p:set>
                                    <p:animEffect transition="in" filter="fade">
                                      <p:cBhvr>
                                        <p:cTn id="48" dur="1000"/>
                                        <p:tgtEl>
                                          <p:spTgt spid="5">
                                            <p:txEl>
                                              <p:pRg st="10" end="10"/>
                                            </p:txEl>
                                          </p:spTgt>
                                        </p:tgtEl>
                                      </p:cBhvr>
                                    </p:animEffect>
                                    <p:anim calcmode="lin" valueType="num">
                                      <p:cBhvr>
                                        <p:cTn id="49"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0"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467544" y="1340768"/>
            <a:ext cx="7632848" cy="5400600"/>
          </a:xfrm>
        </p:spPr>
        <p:txBody>
          <a:bodyPr>
            <a:normAutofit lnSpcReduction="10000"/>
          </a:bodyPr>
          <a:lstStyle/>
          <a:p>
            <a:pPr>
              <a:buFont typeface="Wingdings" panose="05000000000000000000" pitchFamily="2" charset="2"/>
              <a:buChar char="Ø"/>
            </a:pPr>
            <a:r>
              <a:rPr lang="fr-FR" sz="2400" dirty="0" smtClean="0"/>
              <a:t>Trouver le complément à 5 :</a:t>
            </a:r>
          </a:p>
          <a:p>
            <a:pPr lvl="2">
              <a:buFont typeface="Wingdings" panose="05000000000000000000" pitchFamily="2" charset="2"/>
              <a:buChar char="Ø"/>
            </a:pPr>
            <a:r>
              <a:rPr lang="fr-FR" sz="2000" dirty="0"/>
              <a:t>Les </a:t>
            </a:r>
            <a:r>
              <a:rPr lang="fr-FR" sz="2000" dirty="0" smtClean="0"/>
              <a:t>lapins et le terriers / les bougies</a:t>
            </a:r>
          </a:p>
          <a:p>
            <a:pPr lvl="2">
              <a:buFont typeface="Wingdings" panose="05000000000000000000" pitchFamily="2" charset="2"/>
              <a:buChar char="Ø"/>
            </a:pPr>
            <a:endParaRPr lang="fr-FR" sz="1800" dirty="0" smtClean="0"/>
          </a:p>
          <a:p>
            <a:pPr>
              <a:buFont typeface="Wingdings" panose="05000000000000000000" pitchFamily="2" charset="2"/>
              <a:buChar char="Ø"/>
            </a:pPr>
            <a:r>
              <a:rPr lang="fr-FR" sz="2400" dirty="0" smtClean="0"/>
              <a:t>Dénombrer, mémoriser une quantité</a:t>
            </a:r>
          </a:p>
          <a:p>
            <a:pPr lvl="2">
              <a:buFont typeface="Wingdings" panose="05000000000000000000" pitchFamily="2" charset="2"/>
              <a:buChar char="Ø"/>
            </a:pPr>
            <a:r>
              <a:rPr lang="fr-FR" sz="2000" dirty="0" smtClean="0"/>
              <a:t>Les cadeaux : réaliser une collection double d’une collection de référence en utilisant le dénombrement</a:t>
            </a:r>
          </a:p>
          <a:p>
            <a:pPr lvl="2">
              <a:buFont typeface="Wingdings" panose="05000000000000000000" pitchFamily="2" charset="2"/>
              <a:buChar char="Ø"/>
            </a:pPr>
            <a:endParaRPr lang="fr-FR" sz="1600" dirty="0" smtClean="0"/>
          </a:p>
          <a:p>
            <a:pPr>
              <a:buFont typeface="Wingdings" panose="05000000000000000000" pitchFamily="2" charset="2"/>
              <a:buChar char="Ø"/>
            </a:pPr>
            <a:r>
              <a:rPr lang="fr-FR" sz="2400" dirty="0" smtClean="0"/>
              <a:t>Chercher toutes les solutions à un problème</a:t>
            </a:r>
          </a:p>
          <a:p>
            <a:pPr lvl="2">
              <a:buFont typeface="Wingdings" panose="05000000000000000000" pitchFamily="2" charset="2"/>
              <a:buChar char="Ø"/>
            </a:pPr>
            <a:r>
              <a:rPr lang="fr-FR" sz="2000" dirty="0" smtClean="0"/>
              <a:t>Les jouets de Tom / les tours / les </a:t>
            </a:r>
            <a:r>
              <a:rPr lang="fr-FR" sz="2000" dirty="0" err="1" smtClean="0"/>
              <a:t>mathoeufs</a:t>
            </a:r>
            <a:endParaRPr lang="fr-FR" sz="2000" dirty="0" smtClean="0"/>
          </a:p>
          <a:p>
            <a:pPr lvl="2">
              <a:buFont typeface="Wingdings" panose="05000000000000000000" pitchFamily="2" charset="2"/>
              <a:buChar char="Ø"/>
            </a:pPr>
            <a:endParaRPr lang="fr-FR" sz="1600" dirty="0" smtClean="0"/>
          </a:p>
          <a:p>
            <a:pPr>
              <a:buFont typeface="Wingdings" panose="05000000000000000000" pitchFamily="2" charset="2"/>
              <a:buChar char="Ø"/>
            </a:pPr>
            <a:r>
              <a:rPr lang="fr-FR" sz="2400" dirty="0" smtClean="0"/>
              <a:t>Résoudre des problèmes de partages</a:t>
            </a:r>
          </a:p>
          <a:p>
            <a:pPr lvl="2">
              <a:buFont typeface="Wingdings" panose="05000000000000000000" pitchFamily="2" charset="2"/>
              <a:buChar char="Ø"/>
            </a:pPr>
            <a:r>
              <a:rPr lang="fr-FR" sz="2000" dirty="0" smtClean="0"/>
              <a:t>Les caisses et les camions : réaliser un partage en tenant compte de contraintes,</a:t>
            </a:r>
          </a:p>
          <a:p>
            <a:pPr>
              <a:buFont typeface="Wingdings" panose="05000000000000000000" pitchFamily="2" charset="2"/>
              <a:buChar char="Ø"/>
            </a:pPr>
            <a:endParaRPr lang="fr-FR" sz="2400" dirty="0" smtClean="0"/>
          </a:p>
        </p:txBody>
      </p:sp>
      <p:sp>
        <p:nvSpPr>
          <p:cNvPr id="5" name="Titre 1"/>
          <p:cNvSpPr>
            <a:spLocks noGrp="1"/>
          </p:cNvSpPr>
          <p:nvPr>
            <p:ph type="title"/>
          </p:nvPr>
        </p:nvSpPr>
        <p:spPr>
          <a:xfrm>
            <a:off x="467544" y="188640"/>
            <a:ext cx="6347713" cy="947192"/>
          </a:xfrm>
        </p:spPr>
        <p:txBody>
          <a:bodyPr/>
          <a:lstStyle/>
          <a:p>
            <a:r>
              <a:rPr lang="fr-FR" dirty="0" smtClean="0"/>
              <a:t>Exemples en </a:t>
            </a:r>
            <a:r>
              <a:rPr lang="fr-FR" dirty="0"/>
              <a:t>G</a:t>
            </a:r>
            <a:r>
              <a:rPr lang="fr-FR" dirty="0" smtClean="0"/>
              <a:t>S</a:t>
            </a:r>
            <a:endParaRPr lang="fr-FR" dirty="0"/>
          </a:p>
        </p:txBody>
      </p:sp>
    </p:spTree>
    <p:extLst>
      <p:ext uri="{BB962C8B-B14F-4D97-AF65-F5344CB8AC3E}">
        <p14:creationId xmlns:p14="http://schemas.microsoft.com/office/powerpoint/2010/main" val="406297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1000"/>
                                        <p:tgtEl>
                                          <p:spTgt spid="4">
                                            <p:txEl>
                                              <p:pRg st="4" end="4"/>
                                            </p:txEl>
                                          </p:spTgt>
                                        </p:tgtEl>
                                      </p:cBhvr>
                                    </p:animEffect>
                                    <p:anim calcmode="lin" valueType="num">
                                      <p:cBhvr>
                                        <p:cTn id="2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1000"/>
                                        <p:tgtEl>
                                          <p:spTgt spid="4">
                                            <p:txEl>
                                              <p:pRg st="6" end="6"/>
                                            </p:txEl>
                                          </p:spTgt>
                                        </p:tgtEl>
                                      </p:cBhvr>
                                    </p:animEffect>
                                    <p:anim calcmode="lin" valueType="num">
                                      <p:cBhvr>
                                        <p:cTn id="3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fade">
                                      <p:cBhvr>
                                        <p:cTn id="36" dur="1000"/>
                                        <p:tgtEl>
                                          <p:spTgt spid="4">
                                            <p:txEl>
                                              <p:pRg st="7" end="7"/>
                                            </p:txEl>
                                          </p:spTgt>
                                        </p:tgtEl>
                                      </p:cBhvr>
                                    </p:animEffect>
                                    <p:anim calcmode="lin" valueType="num">
                                      <p:cBhvr>
                                        <p:cTn id="3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Effect transition="in" filter="fade">
                                      <p:cBhvr>
                                        <p:cTn id="43" dur="1000"/>
                                        <p:tgtEl>
                                          <p:spTgt spid="4">
                                            <p:txEl>
                                              <p:pRg st="9" end="9"/>
                                            </p:txEl>
                                          </p:spTgt>
                                        </p:tgtEl>
                                      </p:cBhvr>
                                    </p:animEffect>
                                    <p:anim calcmode="lin" valueType="num">
                                      <p:cBhvr>
                                        <p:cTn id="44"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9" end="9"/>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
                                            <p:txEl>
                                              <p:pRg st="10" end="10"/>
                                            </p:txEl>
                                          </p:spTgt>
                                        </p:tgtEl>
                                        <p:attrNameLst>
                                          <p:attrName>style.visibility</p:attrName>
                                        </p:attrNameLst>
                                      </p:cBhvr>
                                      <p:to>
                                        <p:strVal val="visible"/>
                                      </p:to>
                                    </p:set>
                                    <p:animEffect transition="in" filter="fade">
                                      <p:cBhvr>
                                        <p:cTn id="48" dur="1000"/>
                                        <p:tgtEl>
                                          <p:spTgt spid="4">
                                            <p:txEl>
                                              <p:pRg st="10" end="10"/>
                                            </p:txEl>
                                          </p:spTgt>
                                        </p:tgtEl>
                                      </p:cBhvr>
                                    </p:animEffect>
                                    <p:anim calcmode="lin" valueType="num">
                                      <p:cBhvr>
                                        <p:cTn id="49"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251520" y="260648"/>
            <a:ext cx="6768752" cy="2736304"/>
            <a:chOff x="1212670" y="4676503"/>
            <a:chExt cx="5471439" cy="2062899"/>
          </a:xfrm>
        </p:grpSpPr>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2670" y="4676503"/>
              <a:ext cx="1539476" cy="2062898"/>
            </a:xfrm>
            <a:prstGeom prst="rect">
              <a:avLst/>
            </a:prstGeom>
          </p:spPr>
        </p:pic>
        <p:pic>
          <p:nvPicPr>
            <p:cNvPr id="5" name="Imag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22022" y="4676503"/>
              <a:ext cx="1567543" cy="2037855"/>
            </a:xfrm>
            <a:prstGeom prst="rect">
              <a:avLst/>
            </a:prstGeom>
          </p:spPr>
        </p:pic>
        <p:pic>
          <p:nvPicPr>
            <p:cNvPr id="6" name="Imag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26231" y="4676504"/>
              <a:ext cx="1457878" cy="2062898"/>
            </a:xfrm>
            <a:prstGeom prst="rect">
              <a:avLst/>
            </a:prstGeom>
          </p:spPr>
        </p:pic>
      </p:grpSp>
      <p:pic>
        <p:nvPicPr>
          <p:cNvPr id="2" name="Picture 2" descr="Afficher l'image d'origin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5536" y="3645024"/>
            <a:ext cx="1963812" cy="27100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ficher l'image d'origin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03848" y="3645024"/>
            <a:ext cx="1765487" cy="273595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580112" y="3645024"/>
            <a:ext cx="2295788" cy="2735958"/>
          </a:xfrm>
          <a:prstGeom prst="rect">
            <a:avLst/>
          </a:prstGeom>
        </p:spPr>
      </p:pic>
    </p:spTree>
    <p:extLst>
      <p:ext uri="{BB962C8B-B14F-4D97-AF65-F5344CB8AC3E}">
        <p14:creationId xmlns:p14="http://schemas.microsoft.com/office/powerpoint/2010/main" val="242073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p:cTn id="21" dur="500" fill="hold"/>
                                        <p:tgtEl>
                                          <p:spTgt spid="1028"/>
                                        </p:tgtEl>
                                        <p:attrNameLst>
                                          <p:attrName>ppt_w</p:attrName>
                                        </p:attrNameLst>
                                      </p:cBhvr>
                                      <p:tavLst>
                                        <p:tav tm="0">
                                          <p:val>
                                            <p:fltVal val="0"/>
                                          </p:val>
                                        </p:tav>
                                        <p:tav tm="100000">
                                          <p:val>
                                            <p:strVal val="#ppt_w"/>
                                          </p:val>
                                        </p:tav>
                                      </p:tavLst>
                                    </p:anim>
                                    <p:anim calcmode="lin" valueType="num">
                                      <p:cBhvr>
                                        <p:cTn id="22" dur="500" fill="hold"/>
                                        <p:tgtEl>
                                          <p:spTgt spid="1028"/>
                                        </p:tgtEl>
                                        <p:attrNameLst>
                                          <p:attrName>ppt_h</p:attrName>
                                        </p:attrNameLst>
                                      </p:cBhvr>
                                      <p:tavLst>
                                        <p:tav tm="0">
                                          <p:val>
                                            <p:fltVal val="0"/>
                                          </p:val>
                                        </p:tav>
                                        <p:tav tm="100000">
                                          <p:val>
                                            <p:strVal val="#ppt_h"/>
                                          </p:val>
                                        </p:tav>
                                      </p:tavLst>
                                    </p:anim>
                                    <p:animEffect transition="in" filter="fade">
                                      <p:cBhvr>
                                        <p:cTn id="2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24744"/>
            <a:ext cx="8820472" cy="477053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0" i="1" u="none" strike="noStrike" kern="1200" cap="none" spc="0" normalizeH="0" baseline="0" noProof="0" dirty="0" smtClean="0">
                <a:ln>
                  <a:noFill/>
                </a:ln>
                <a:solidFill>
                  <a:srgbClr val="C42F1A"/>
                </a:solidFill>
                <a:effectLst/>
                <a:uLnTx/>
                <a:uFillTx/>
                <a:latin typeface="EstrangeloEdessa"/>
                <a:ea typeface="+mn-ea"/>
                <a:cs typeface="+mn-cs"/>
              </a:rPr>
              <a:t>« Ce </a:t>
            </a:r>
            <a:r>
              <a:rPr kumimoji="0" lang="fr-FR" sz="5400" b="0" i="1" u="none" strike="noStrike" kern="1200" cap="none" spc="0" normalizeH="0" baseline="0" noProof="0" dirty="0">
                <a:ln>
                  <a:noFill/>
                </a:ln>
                <a:solidFill>
                  <a:srgbClr val="C42F1A"/>
                </a:solidFill>
                <a:effectLst/>
                <a:uLnTx/>
                <a:uFillTx/>
                <a:latin typeface="EstrangeloEdessa"/>
                <a:ea typeface="+mn-ea"/>
                <a:cs typeface="+mn-cs"/>
              </a:rPr>
              <a:t>qui compte ne peut </a:t>
            </a:r>
            <a:r>
              <a:rPr kumimoji="0" lang="fr-FR" sz="5400" b="0" i="1" u="none" strike="noStrike" kern="1200" cap="none" spc="0" normalizeH="0" baseline="0" noProof="0" dirty="0" smtClean="0">
                <a:ln>
                  <a:noFill/>
                </a:ln>
                <a:solidFill>
                  <a:srgbClr val="C42F1A"/>
                </a:solidFill>
                <a:effectLst/>
                <a:uLnTx/>
                <a:uFillTx/>
                <a:latin typeface="EstrangeloEdessa"/>
                <a:ea typeface="+mn-ea"/>
                <a:cs typeface="+mn-cs"/>
              </a:rPr>
              <a:t>pas toujours </a:t>
            </a:r>
            <a:r>
              <a:rPr kumimoji="0" lang="fr-FR" sz="5400" b="0" i="1" u="none" strike="noStrike" kern="1200" cap="none" spc="0" normalizeH="0" baseline="0" noProof="0" dirty="0">
                <a:ln>
                  <a:noFill/>
                </a:ln>
                <a:solidFill>
                  <a:srgbClr val="C42F1A"/>
                </a:solidFill>
                <a:effectLst/>
                <a:uLnTx/>
                <a:uFillTx/>
                <a:latin typeface="EstrangeloEdessa"/>
                <a:ea typeface="+mn-ea"/>
                <a:cs typeface="+mn-cs"/>
              </a:rPr>
              <a:t>être compté,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0" i="1" u="none" strike="noStrike" kern="1200" cap="none" spc="0" normalizeH="0" baseline="0" noProof="0" dirty="0">
                <a:ln>
                  <a:noFill/>
                </a:ln>
                <a:solidFill>
                  <a:srgbClr val="C42F1A"/>
                </a:solidFill>
                <a:effectLst/>
                <a:uLnTx/>
                <a:uFillTx/>
                <a:latin typeface="EstrangeloEdessa"/>
                <a:ea typeface="+mn-ea"/>
                <a:cs typeface="+mn-cs"/>
              </a:rPr>
              <a:t>et ce qui peut-être </a:t>
            </a:r>
            <a:r>
              <a:rPr kumimoji="0" lang="fr-FR" sz="5400" b="0" i="1" u="none" strike="noStrike" kern="1200" cap="none" spc="0" normalizeH="0" baseline="0" noProof="0" dirty="0" smtClean="0">
                <a:ln>
                  <a:noFill/>
                </a:ln>
                <a:solidFill>
                  <a:srgbClr val="C42F1A"/>
                </a:solidFill>
                <a:effectLst/>
                <a:uLnTx/>
                <a:uFillTx/>
                <a:latin typeface="EstrangeloEdessa"/>
                <a:ea typeface="+mn-ea"/>
                <a:cs typeface="+mn-cs"/>
              </a:rPr>
              <a:t>compté ne compte pas forcément. »</a:t>
            </a:r>
            <a:endParaRPr kumimoji="0" lang="fr-FR" sz="5400" b="0" i="1" u="none" strike="noStrike" kern="1200" cap="none" spc="0" normalizeH="0" baseline="0" noProof="0" dirty="0">
              <a:ln>
                <a:noFill/>
              </a:ln>
              <a:solidFill>
                <a:srgbClr val="C42F1A"/>
              </a:solidFill>
              <a:effectLst/>
              <a:uLnTx/>
              <a:uFillTx/>
              <a:latin typeface="EstrangeloEdessa"/>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4400" b="0" i="0" u="none" strike="noStrike" kern="1200" cap="none" spc="0" normalizeH="0" baseline="0" noProof="0" dirty="0" smtClean="0">
              <a:ln>
                <a:noFill/>
              </a:ln>
              <a:solidFill>
                <a:srgbClr val="C42F1A"/>
              </a:solidFill>
              <a:effectLst/>
              <a:uLnTx/>
              <a:uFillTx/>
              <a:latin typeface="EstrangeloEdessa"/>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smtClean="0">
                <a:ln>
                  <a:noFill/>
                </a:ln>
                <a:solidFill>
                  <a:srgbClr val="C42F1A"/>
                </a:solidFill>
                <a:effectLst/>
                <a:uLnTx/>
                <a:uFillTx/>
                <a:latin typeface="EstrangeloEdessa"/>
                <a:ea typeface="+mn-ea"/>
                <a:cs typeface="+mn-cs"/>
              </a:rPr>
              <a:t>Albert </a:t>
            </a:r>
            <a:r>
              <a:rPr kumimoji="0" lang="fr-FR" sz="4000" b="0" i="0" u="none" strike="noStrike" kern="1200" cap="none" spc="0" normalizeH="0" baseline="0" noProof="0" dirty="0">
                <a:ln>
                  <a:noFill/>
                </a:ln>
                <a:solidFill>
                  <a:srgbClr val="C42F1A"/>
                </a:solidFill>
                <a:effectLst/>
                <a:uLnTx/>
                <a:uFillTx/>
                <a:latin typeface="EstrangeloEdessa"/>
                <a:ea typeface="+mn-ea"/>
                <a:cs typeface="+mn-cs"/>
              </a:rPr>
              <a:t>Einstein</a:t>
            </a:r>
            <a:endParaRPr kumimoji="0" lang="fr-FR" sz="4000" b="0" i="0" u="none" strike="noStrike" kern="1200" cap="none" spc="0" normalizeH="0" baseline="0" noProof="0" dirty="0">
              <a:ln>
                <a:noFill/>
              </a:ln>
              <a:solidFill>
                <a:srgbClr val="C42F1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85470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258189" y="1012667"/>
            <a:ext cx="8572528"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fr-FR" sz="2400" b="0" i="0" u="none" strike="noStrike" cap="none" normalizeH="0" baseline="0" dirty="0" smtClean="0">
                <a:ln>
                  <a:noFill/>
                </a:ln>
                <a:solidFill>
                  <a:srgbClr val="AC1D72"/>
                </a:solidFill>
                <a:effectLst/>
                <a:ea typeface="Times" pitchFamily="18" charset="0"/>
                <a:cs typeface="Times" pitchFamily="18" charset="0"/>
              </a:rPr>
              <a:t> </a:t>
            </a:r>
            <a:r>
              <a:rPr kumimoji="0" lang="fr-FR" sz="2800" b="0" i="0" u="none" strike="noStrike" cap="none" normalizeH="0" baseline="0" dirty="0" smtClean="0">
                <a:ln>
                  <a:noFill/>
                </a:ln>
                <a:solidFill>
                  <a:srgbClr val="AC1D72"/>
                </a:solidFill>
                <a:effectLst/>
                <a:ea typeface="Times" pitchFamily="18" charset="0"/>
                <a:cs typeface="Times" pitchFamily="18" charset="0"/>
              </a:rPr>
              <a:t>Utiliser les nombres</a:t>
            </a:r>
            <a:endParaRPr kumimoji="0" lang="fr-FR" sz="2800" b="0" i="0" u="none" strike="noStrike" cap="none" normalizeH="0" baseline="0" dirty="0" smtClean="0">
              <a:ln>
                <a:noFill/>
              </a:ln>
              <a:solidFill>
                <a:schemeClr val="tx1"/>
              </a:solidFill>
              <a:effectLst/>
              <a:cs typeface="Arial" pitchFamily="34" charset="0"/>
            </a:endParaRPr>
          </a:p>
          <a:p>
            <a:pPr marL="800100" lvl="1" indent="-342900" eaLnBrk="0" fontAlgn="base" hangingPunct="0">
              <a:spcBef>
                <a:spcPct val="0"/>
              </a:spcBef>
              <a:spcAft>
                <a:spcPct val="0"/>
              </a:spcAft>
              <a:buFont typeface="Courier New" panose="02070309020205020404" pitchFamily="49" charset="0"/>
              <a:buChar char="o"/>
            </a:pPr>
            <a:r>
              <a:rPr kumimoji="0" lang="fr-FR" sz="2400" b="0" i="0" u="none" strike="noStrike" cap="none" normalizeH="0" baseline="0" dirty="0" smtClean="0">
                <a:ln>
                  <a:noFill/>
                </a:ln>
                <a:solidFill>
                  <a:schemeClr val="tx1"/>
                </a:solidFill>
                <a:effectLst/>
                <a:ea typeface="Times" pitchFamily="18" charset="0"/>
                <a:cs typeface="Arial" pitchFamily="34" charset="0"/>
              </a:rPr>
              <a:t>Évaluer et </a:t>
            </a:r>
            <a:r>
              <a:rPr kumimoji="0" lang="fr-FR" sz="2400" b="0" i="0" u="none" strike="noStrike" cap="none" normalizeH="0" baseline="0" dirty="0" smtClean="0">
                <a:ln>
                  <a:noFill/>
                </a:ln>
                <a:solidFill>
                  <a:schemeClr val="accent4"/>
                </a:solidFill>
                <a:effectLst/>
                <a:ea typeface="Times" pitchFamily="18" charset="0"/>
                <a:cs typeface="Arial" pitchFamily="34" charset="0"/>
              </a:rPr>
              <a:t>comparer des collections </a:t>
            </a:r>
            <a:r>
              <a:rPr kumimoji="0" lang="fr-FR" sz="2400" b="0" i="0" u="none" strike="noStrike" cap="none" normalizeH="0" baseline="0" dirty="0" smtClean="0">
                <a:ln>
                  <a:noFill/>
                </a:ln>
                <a:solidFill>
                  <a:schemeClr val="tx1"/>
                </a:solidFill>
                <a:effectLst/>
                <a:ea typeface="Times" pitchFamily="18" charset="0"/>
                <a:cs typeface="Arial" pitchFamily="34" charset="0"/>
              </a:rPr>
              <a:t>d’objets avec des </a:t>
            </a:r>
          </a:p>
          <a:p>
            <a:pPr lvl="1" eaLnBrk="0" fontAlgn="base" hangingPunct="0">
              <a:spcBef>
                <a:spcPct val="0"/>
              </a:spcBef>
              <a:spcAft>
                <a:spcPct val="0"/>
              </a:spcAft>
            </a:pPr>
            <a:r>
              <a:rPr lang="fr-FR" sz="2400" dirty="0">
                <a:ea typeface="Times" pitchFamily="18" charset="0"/>
                <a:cs typeface="Arial" pitchFamily="34" charset="0"/>
              </a:rPr>
              <a:t> </a:t>
            </a:r>
            <a:r>
              <a:rPr lang="fr-FR" sz="2400" dirty="0" smtClean="0">
                <a:ea typeface="Times" pitchFamily="18" charset="0"/>
                <a:cs typeface="Arial" pitchFamily="34" charset="0"/>
              </a:rPr>
              <a:t>   </a:t>
            </a:r>
            <a:r>
              <a:rPr kumimoji="0" lang="fr-FR" sz="2400" b="0" i="0" u="none" strike="noStrike" cap="none" normalizeH="0" baseline="0" dirty="0" smtClean="0">
                <a:ln>
                  <a:noFill/>
                </a:ln>
                <a:solidFill>
                  <a:schemeClr val="tx1"/>
                </a:solidFill>
                <a:effectLst/>
                <a:ea typeface="Times" pitchFamily="18" charset="0"/>
                <a:cs typeface="Arial" pitchFamily="34" charset="0"/>
              </a:rPr>
              <a:t>procédures numériques ou non numériques.</a:t>
            </a:r>
          </a:p>
          <a:p>
            <a:pPr marL="800100" lvl="1" indent="-342900" eaLnBrk="0" fontAlgn="base" hangingPunct="0">
              <a:spcBef>
                <a:spcPct val="0"/>
              </a:spcBef>
              <a:spcAft>
                <a:spcPct val="0"/>
              </a:spcAft>
              <a:buFont typeface="Courier New" panose="02070309020205020404" pitchFamily="49" charset="0"/>
              <a:buChar char="o"/>
            </a:pPr>
            <a:r>
              <a:rPr kumimoji="0" lang="fr-FR" sz="2400" b="0" i="0" u="none" strike="noStrike" cap="none" normalizeH="0" baseline="0" dirty="0" smtClean="0">
                <a:ln>
                  <a:noFill/>
                </a:ln>
                <a:solidFill>
                  <a:schemeClr val="tx1"/>
                </a:solidFill>
                <a:effectLst/>
                <a:ea typeface="Times" pitchFamily="18" charset="0"/>
                <a:cs typeface="Arial" pitchFamily="34" charset="0"/>
              </a:rPr>
              <a:t>Réaliser une collection dont le cardinal est donné. </a:t>
            </a:r>
            <a:r>
              <a:rPr kumimoji="0" lang="fr-FR" sz="2400" b="0" i="0" u="none" strike="noStrike" cap="none" normalizeH="0" baseline="0" dirty="0" smtClean="0">
                <a:ln>
                  <a:noFill/>
                </a:ln>
                <a:solidFill>
                  <a:schemeClr val="accent4"/>
                </a:solidFill>
                <a:effectLst/>
                <a:ea typeface="Times" pitchFamily="18" charset="0"/>
                <a:cs typeface="Arial" pitchFamily="34" charset="0"/>
              </a:rPr>
              <a:t>Utiliser le dénombrement </a:t>
            </a:r>
            <a:r>
              <a:rPr kumimoji="0" lang="fr-FR" sz="2400" b="0" i="0" u="none" strike="noStrike" cap="none" normalizeH="0" baseline="0" dirty="0" smtClean="0">
                <a:ln>
                  <a:noFill/>
                </a:ln>
                <a:solidFill>
                  <a:schemeClr val="tx1"/>
                </a:solidFill>
                <a:effectLst/>
                <a:ea typeface="Times" pitchFamily="18" charset="0"/>
                <a:cs typeface="Arial" pitchFamily="34" charset="0"/>
              </a:rPr>
              <a:t>pour comparer deux quantités, pour constituer une collection d’une taille donnée ou pour réaliser une collection de quantité égale à la collection proposée.</a:t>
            </a:r>
            <a:endParaRPr kumimoji="0" lang="fr-FR" sz="2400" b="0" i="0" u="none" strike="noStrike" cap="none" normalizeH="0" baseline="0" dirty="0" smtClean="0">
              <a:ln>
                <a:noFill/>
              </a:ln>
              <a:solidFill>
                <a:schemeClr val="tx1"/>
              </a:solidFill>
              <a:effectLst/>
              <a:cs typeface="Arial" pitchFamily="34" charset="0"/>
            </a:endParaRPr>
          </a:p>
          <a:p>
            <a:pPr marL="800100" lvl="1" indent="-342900" eaLnBrk="0" fontAlgn="base" hangingPunct="0">
              <a:spcBef>
                <a:spcPct val="0"/>
              </a:spcBef>
              <a:spcAft>
                <a:spcPct val="0"/>
              </a:spcAft>
              <a:buFont typeface="Courier New" panose="02070309020205020404" pitchFamily="49" charset="0"/>
              <a:buChar char="o"/>
            </a:pPr>
            <a:r>
              <a:rPr kumimoji="0" lang="fr-FR" sz="2400" b="0" i="0" u="none" strike="noStrike" cap="none" normalizeH="0" baseline="0" dirty="0" smtClean="0">
                <a:ln>
                  <a:noFill/>
                </a:ln>
                <a:solidFill>
                  <a:schemeClr val="accent4"/>
                </a:solidFill>
                <a:effectLst/>
                <a:ea typeface="Times" pitchFamily="18" charset="0"/>
                <a:cs typeface="Arial" pitchFamily="34" charset="0"/>
              </a:rPr>
              <a:t>Utiliser le nombre pour exprimer la position</a:t>
            </a:r>
            <a:r>
              <a:rPr kumimoji="0" lang="fr-FR" sz="2400" b="0" i="0" u="none" strike="noStrike" cap="none" normalizeH="0" baseline="0" dirty="0" smtClean="0">
                <a:ln>
                  <a:noFill/>
                </a:ln>
                <a:solidFill>
                  <a:schemeClr val="tx1"/>
                </a:solidFill>
                <a:effectLst/>
                <a:ea typeface="Times" pitchFamily="18" charset="0"/>
                <a:cs typeface="Arial" pitchFamily="34" charset="0"/>
              </a:rPr>
              <a:t> d’un objet ou d’une personne dans un jeu, dans une situation organisée, sur un rang ou pour comparer des positions.</a:t>
            </a:r>
            <a:endParaRPr kumimoji="0" lang="fr-FR" sz="2400" b="0" i="0" u="none" strike="noStrike" cap="none" normalizeH="0" baseline="0" dirty="0" smtClean="0">
              <a:ln>
                <a:noFill/>
              </a:ln>
              <a:solidFill>
                <a:schemeClr val="tx1"/>
              </a:solidFill>
              <a:effectLst/>
              <a:cs typeface="Arial" pitchFamily="34" charset="0"/>
            </a:endParaRPr>
          </a:p>
          <a:p>
            <a:pPr marL="800100" lvl="1" indent="-342900" eaLnBrk="0" fontAlgn="base" hangingPunct="0">
              <a:spcBef>
                <a:spcPct val="0"/>
              </a:spcBef>
              <a:spcAft>
                <a:spcPct val="0"/>
              </a:spcAft>
              <a:buFont typeface="Courier New" panose="02070309020205020404" pitchFamily="49" charset="0"/>
              <a:buChar char="o"/>
            </a:pPr>
            <a:r>
              <a:rPr kumimoji="0" lang="fr-FR" sz="2400" b="0" i="0" u="none" strike="noStrike" cap="none" normalizeH="0" baseline="0" dirty="0" smtClean="0">
                <a:ln>
                  <a:noFill/>
                </a:ln>
                <a:solidFill>
                  <a:schemeClr val="accent4"/>
                </a:solidFill>
                <a:effectLst/>
                <a:ea typeface="Times" pitchFamily="18" charset="0"/>
                <a:cs typeface="Arial" pitchFamily="34" charset="0"/>
              </a:rPr>
              <a:t>Mobiliser des symboles </a:t>
            </a:r>
            <a:r>
              <a:rPr kumimoji="0" lang="fr-FR" sz="2400" b="0" i="0" u="none" strike="noStrike" cap="none" normalizeH="0" baseline="0" dirty="0" smtClean="0">
                <a:ln>
                  <a:noFill/>
                </a:ln>
                <a:solidFill>
                  <a:schemeClr val="tx1"/>
                </a:solidFill>
                <a:effectLst/>
                <a:ea typeface="Times" pitchFamily="18" charset="0"/>
                <a:cs typeface="Arial" pitchFamily="34" charset="0"/>
              </a:rPr>
              <a:t>analogiques, verbaux ou écrits, conventionnels ou non conventionnels pour communiquer des informations orales et écrites </a:t>
            </a:r>
            <a:r>
              <a:rPr kumimoji="0" lang="fr-FR" sz="2400" b="0" i="0" u="none" strike="noStrike" cap="none" normalizeH="0" baseline="0" dirty="0" smtClean="0">
                <a:ln>
                  <a:noFill/>
                </a:ln>
                <a:solidFill>
                  <a:schemeClr val="accent4"/>
                </a:solidFill>
                <a:effectLst/>
                <a:ea typeface="Times" pitchFamily="18" charset="0"/>
                <a:cs typeface="Arial" pitchFamily="34" charset="0"/>
              </a:rPr>
              <a:t>sur une quantité. </a:t>
            </a:r>
            <a:endParaRPr kumimoji="0" lang="fr-FR" sz="2400" b="0" i="0" u="none" strike="noStrike" cap="none" normalizeH="0" baseline="0" dirty="0" smtClean="0">
              <a:ln>
                <a:noFill/>
              </a:ln>
              <a:solidFill>
                <a:schemeClr val="accent4"/>
              </a:solidFill>
              <a:effectLst/>
              <a:cs typeface="Arial" pitchFamily="34" charset="0"/>
            </a:endParaRPr>
          </a:p>
        </p:txBody>
      </p:sp>
      <p:sp>
        <p:nvSpPr>
          <p:cNvPr id="4" name="Titre 4"/>
          <p:cNvSpPr txBox="1">
            <a:spLocks/>
          </p:cNvSpPr>
          <p:nvPr/>
        </p:nvSpPr>
        <p:spPr>
          <a:xfrm>
            <a:off x="0" y="116632"/>
            <a:ext cx="7772400" cy="100811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400" dirty="0" smtClean="0"/>
              <a:t>Les attendus de fin de cycle</a:t>
            </a:r>
            <a:r>
              <a:rPr lang="fr-FR" sz="4800" dirty="0" smtClean="0"/>
              <a:t>	</a:t>
            </a:r>
            <a:endParaRPr lang="fr-FR" sz="4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txBox="1">
            <a:spLocks/>
          </p:cNvSpPr>
          <p:nvPr/>
        </p:nvSpPr>
        <p:spPr>
          <a:xfrm>
            <a:off x="0" y="116632"/>
            <a:ext cx="7772400" cy="100811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400" dirty="0" smtClean="0"/>
              <a:t>Les attendus de fin de cycle</a:t>
            </a:r>
            <a:r>
              <a:rPr lang="fr-FR" sz="4800" dirty="0" smtClean="0"/>
              <a:t>	</a:t>
            </a:r>
            <a:endParaRPr lang="fr-FR" sz="4800" dirty="0"/>
          </a:p>
        </p:txBody>
      </p:sp>
      <p:sp>
        <p:nvSpPr>
          <p:cNvPr id="6" name="Rectangle 5"/>
          <p:cNvSpPr/>
          <p:nvPr/>
        </p:nvSpPr>
        <p:spPr>
          <a:xfrm>
            <a:off x="251520" y="794802"/>
            <a:ext cx="7913476" cy="6063198"/>
          </a:xfrm>
          <a:prstGeom prst="rect">
            <a:avLst/>
          </a:prstGeom>
        </p:spPr>
        <p:txBody>
          <a:bodyPr wrap="square">
            <a:spAutoFit/>
          </a:bodyPr>
          <a:lstStyle/>
          <a:p>
            <a:pPr lvl="0" algn="just" eaLnBrk="0" fontAlgn="base" hangingPunct="0">
              <a:spcBef>
                <a:spcPct val="0"/>
              </a:spcBef>
              <a:spcAft>
                <a:spcPct val="0"/>
              </a:spcAft>
              <a:buFont typeface="Wingdings" pitchFamily="2" charset="2"/>
              <a:buChar char="Ø"/>
            </a:pPr>
            <a:r>
              <a:rPr lang="fr-FR" sz="2800" dirty="0">
                <a:solidFill>
                  <a:srgbClr val="AC1D72"/>
                </a:solidFill>
                <a:latin typeface="Arial" pitchFamily="34" charset="0"/>
                <a:ea typeface="Times" pitchFamily="18" charset="0"/>
                <a:cs typeface="Times" pitchFamily="18" charset="0"/>
              </a:rPr>
              <a:t> Étudier les nombres</a:t>
            </a:r>
            <a:endParaRPr lang="fr-FR" sz="2800" dirty="0">
              <a:latin typeface="Arial" pitchFamily="34" charset="0"/>
              <a:cs typeface="Arial" pitchFamily="34" charset="0"/>
            </a:endParaRPr>
          </a:p>
          <a:p>
            <a:pPr marL="800100" lvl="1" indent="-342900" eaLnBrk="0" fontAlgn="base" hangingPunct="0">
              <a:spcBef>
                <a:spcPct val="0"/>
              </a:spcBef>
              <a:spcAft>
                <a:spcPct val="0"/>
              </a:spcAft>
              <a:buFont typeface="Courier New" panose="02070309020205020404" pitchFamily="49" charset="0"/>
              <a:buChar char="o"/>
            </a:pPr>
            <a:r>
              <a:rPr lang="fr-FR" sz="2400" dirty="0">
                <a:latin typeface="Arial" pitchFamily="34" charset="0"/>
                <a:ea typeface="Times" pitchFamily="18" charset="0"/>
                <a:cs typeface="Arial" pitchFamily="34" charset="0"/>
              </a:rPr>
              <a:t>Avoir compris que le </a:t>
            </a:r>
            <a:r>
              <a:rPr lang="fr-FR" sz="2400" dirty="0">
                <a:solidFill>
                  <a:schemeClr val="accent4"/>
                </a:solidFill>
                <a:latin typeface="Arial" pitchFamily="34" charset="0"/>
                <a:ea typeface="Times" pitchFamily="18" charset="0"/>
                <a:cs typeface="Arial" pitchFamily="34" charset="0"/>
              </a:rPr>
              <a:t>cardinal ne change pas </a:t>
            </a:r>
            <a:r>
              <a:rPr lang="fr-FR" sz="2400" dirty="0">
                <a:latin typeface="Arial" pitchFamily="34" charset="0"/>
                <a:ea typeface="Times" pitchFamily="18" charset="0"/>
                <a:cs typeface="Arial" pitchFamily="34" charset="0"/>
              </a:rPr>
              <a:t>si on modifie la disposition spatiale ou la nature des éléments.</a:t>
            </a:r>
            <a:endParaRPr lang="fr-FR" sz="2400" dirty="0">
              <a:latin typeface="Arial" pitchFamily="34" charset="0"/>
              <a:cs typeface="Arial" pitchFamily="34" charset="0"/>
            </a:endParaRPr>
          </a:p>
          <a:p>
            <a:pPr marL="800100" lvl="1" indent="-342900" algn="just" eaLnBrk="0" fontAlgn="base" hangingPunct="0">
              <a:spcBef>
                <a:spcPct val="0"/>
              </a:spcBef>
              <a:spcAft>
                <a:spcPct val="0"/>
              </a:spcAft>
              <a:buFont typeface="Courier New" panose="02070309020205020404" pitchFamily="49" charset="0"/>
              <a:buChar char="o"/>
            </a:pPr>
            <a:r>
              <a:rPr lang="fr-FR" sz="2400" dirty="0">
                <a:solidFill>
                  <a:schemeClr val="accent4"/>
                </a:solidFill>
                <a:latin typeface="Arial" pitchFamily="34" charset="0"/>
                <a:ea typeface="Times" pitchFamily="18" charset="0"/>
                <a:cs typeface="Arial" pitchFamily="34" charset="0"/>
              </a:rPr>
              <a:t>Avoir compris que tout nombre s’obtient en ajoutant un au nombre précédent et que cela correspond à l’ajout d’une unité à la quantité précédente.</a:t>
            </a:r>
            <a:endParaRPr lang="fr-FR" sz="2400" dirty="0">
              <a:solidFill>
                <a:schemeClr val="accent4"/>
              </a:solidFill>
              <a:latin typeface="Arial" pitchFamily="34" charset="0"/>
              <a:cs typeface="Arial" pitchFamily="34" charset="0"/>
            </a:endParaRPr>
          </a:p>
          <a:p>
            <a:pPr marL="800100" lvl="1" indent="-342900" algn="just" eaLnBrk="0" fontAlgn="base" hangingPunct="0">
              <a:spcBef>
                <a:spcPct val="0"/>
              </a:spcBef>
              <a:spcAft>
                <a:spcPct val="0"/>
              </a:spcAft>
              <a:buFont typeface="Courier New" panose="02070309020205020404" pitchFamily="49" charset="0"/>
              <a:buChar char="o"/>
            </a:pPr>
            <a:r>
              <a:rPr lang="fr-FR" sz="2400" dirty="0">
                <a:solidFill>
                  <a:schemeClr val="accent4"/>
                </a:solidFill>
                <a:latin typeface="Arial" pitchFamily="34" charset="0"/>
                <a:ea typeface="Times" pitchFamily="18" charset="0"/>
                <a:cs typeface="Arial" pitchFamily="34" charset="0"/>
              </a:rPr>
              <a:t>Quantifier des collections jusqu’à dix au moins ; les composer et les décomposer par manipulations effectives puis mentales. </a:t>
            </a:r>
            <a:r>
              <a:rPr lang="fr-FR" sz="2400" dirty="0">
                <a:latin typeface="Arial" pitchFamily="34" charset="0"/>
                <a:ea typeface="Times" pitchFamily="18" charset="0"/>
                <a:cs typeface="Arial" pitchFamily="34" charset="0"/>
              </a:rPr>
              <a:t>Dire combien il faut ajouter ou enlever pour obtenir des quantités ne dépassant pas dix.</a:t>
            </a:r>
            <a:endParaRPr lang="fr-FR" sz="2400" dirty="0">
              <a:latin typeface="Arial" pitchFamily="34" charset="0"/>
              <a:cs typeface="Arial" pitchFamily="34" charset="0"/>
            </a:endParaRPr>
          </a:p>
          <a:p>
            <a:pPr marL="800100" lvl="1" indent="-342900" algn="just" eaLnBrk="0" fontAlgn="base" hangingPunct="0">
              <a:spcBef>
                <a:spcPct val="0"/>
              </a:spcBef>
              <a:spcAft>
                <a:spcPct val="0"/>
              </a:spcAft>
              <a:buFont typeface="Courier New" panose="02070309020205020404" pitchFamily="49" charset="0"/>
              <a:buChar char="o"/>
            </a:pPr>
            <a:r>
              <a:rPr lang="fr-FR" sz="2400" dirty="0">
                <a:latin typeface="Arial" pitchFamily="34" charset="0"/>
                <a:ea typeface="Times" pitchFamily="18" charset="0"/>
                <a:cs typeface="Arial" pitchFamily="34" charset="0"/>
              </a:rPr>
              <a:t>Parler des nombres à l’aide de leur décomposition. </a:t>
            </a:r>
            <a:endParaRPr lang="fr-FR" sz="2400" dirty="0">
              <a:latin typeface="Arial" pitchFamily="34" charset="0"/>
              <a:cs typeface="Arial" pitchFamily="34" charset="0"/>
            </a:endParaRPr>
          </a:p>
          <a:p>
            <a:pPr marL="800100" lvl="1" indent="-342900" algn="just" eaLnBrk="0" fontAlgn="base" hangingPunct="0">
              <a:spcBef>
                <a:spcPct val="0"/>
              </a:spcBef>
              <a:spcAft>
                <a:spcPct val="0"/>
              </a:spcAft>
              <a:buFont typeface="Courier New" panose="02070309020205020404" pitchFamily="49" charset="0"/>
              <a:buChar char="o"/>
            </a:pPr>
            <a:r>
              <a:rPr lang="fr-FR" sz="2400" dirty="0">
                <a:solidFill>
                  <a:schemeClr val="accent4"/>
                </a:solidFill>
                <a:latin typeface="Arial" pitchFamily="34" charset="0"/>
                <a:ea typeface="Times" pitchFamily="18" charset="0"/>
                <a:cs typeface="Arial" pitchFamily="34" charset="0"/>
              </a:rPr>
              <a:t>Dire la suite des nombres jusqu’à trente. Lire </a:t>
            </a:r>
            <a:r>
              <a:rPr lang="fr-FR" sz="2400" dirty="0">
                <a:latin typeface="Arial" pitchFamily="34" charset="0"/>
                <a:ea typeface="Times" pitchFamily="18" charset="0"/>
                <a:cs typeface="Arial" pitchFamily="34" charset="0"/>
              </a:rPr>
              <a:t>les nombres écrits en chiffres </a:t>
            </a:r>
            <a:r>
              <a:rPr lang="fr-FR" sz="2400" dirty="0">
                <a:solidFill>
                  <a:schemeClr val="accent4"/>
                </a:solidFill>
                <a:latin typeface="Arial" pitchFamily="34" charset="0"/>
                <a:ea typeface="Times" pitchFamily="18" charset="0"/>
                <a:cs typeface="Arial" pitchFamily="34" charset="0"/>
              </a:rPr>
              <a:t>jusqu’à dix</a:t>
            </a:r>
            <a:r>
              <a:rPr lang="fr-FR" sz="2400" dirty="0">
                <a:latin typeface="Arial" pitchFamily="34" charset="0"/>
                <a:ea typeface="Times" pitchFamily="18" charset="0"/>
                <a:cs typeface="Arial" pitchFamily="34" charset="0"/>
              </a:rPr>
              <a:t>.</a:t>
            </a:r>
            <a:endParaRPr lang="fr-F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552" y="1339403"/>
            <a:ext cx="6840760" cy="2585323"/>
          </a:xfrm>
          <a:prstGeom prst="rect">
            <a:avLst/>
          </a:prstGeom>
          <a:noFill/>
          <a:ln w="28575">
            <a:solidFill>
              <a:srgbClr val="CCFF99"/>
            </a:solidFill>
          </a:ln>
        </p:spPr>
        <p:txBody>
          <a:bodyPr wrap="square" rtlCol="0">
            <a:spAutoFit/>
          </a:bodyPr>
          <a:lstStyle/>
          <a:p>
            <a:pPr marL="342900" indent="-342900">
              <a:buFont typeface="+mj-lt"/>
              <a:buAutoNum type="arabicPeriod"/>
            </a:pPr>
            <a:r>
              <a:rPr lang="fr-FR" dirty="0" smtClean="0"/>
              <a:t>S’intéresser au cardinal du nombre.</a:t>
            </a:r>
          </a:p>
          <a:p>
            <a:pPr marL="342900" indent="-342900">
              <a:buFont typeface="+mj-lt"/>
              <a:buAutoNum type="arabicPeriod"/>
            </a:pPr>
            <a:r>
              <a:rPr lang="fr-FR" dirty="0" smtClean="0"/>
              <a:t>Pratiquer </a:t>
            </a:r>
            <a:r>
              <a:rPr lang="fr-FR" dirty="0" smtClean="0"/>
              <a:t>différentes </a:t>
            </a:r>
            <a:r>
              <a:rPr lang="fr-FR" dirty="0" smtClean="0"/>
              <a:t>tâches en amont et en parallèle du dénombrement: comparer, décomposer, compléter des collections.</a:t>
            </a:r>
          </a:p>
          <a:p>
            <a:pPr marL="342900" indent="-342900">
              <a:buFont typeface="+mj-lt"/>
              <a:buAutoNum type="arabicPeriod"/>
            </a:pPr>
            <a:r>
              <a:rPr lang="fr-FR" dirty="0" smtClean="0"/>
              <a:t>Se construire des représentations mentales des quantités pour créer des groupements d’objets et des relations entre les nombres.</a:t>
            </a:r>
          </a:p>
          <a:p>
            <a:pPr marL="342900" indent="-342900">
              <a:buFont typeface="+mj-lt"/>
              <a:buAutoNum type="arabicPeriod"/>
            </a:pPr>
            <a:r>
              <a:rPr lang="fr-FR" dirty="0" smtClean="0"/>
              <a:t>Mettre en relation différents contextes d’activités numériques (rituels, comptines, jeux, albums à compter…)</a:t>
            </a:r>
          </a:p>
        </p:txBody>
      </p:sp>
      <p:sp>
        <p:nvSpPr>
          <p:cNvPr id="3" name="ZoneTexte 2"/>
          <p:cNvSpPr txBox="1"/>
          <p:nvPr/>
        </p:nvSpPr>
        <p:spPr>
          <a:xfrm>
            <a:off x="386468" y="4167518"/>
            <a:ext cx="7965642" cy="923330"/>
          </a:xfrm>
          <a:prstGeom prst="rect">
            <a:avLst/>
          </a:prstGeom>
          <a:noFill/>
        </p:spPr>
        <p:txBody>
          <a:bodyPr wrap="none" rtlCol="0">
            <a:spAutoFit/>
          </a:bodyPr>
          <a:lstStyle/>
          <a:p>
            <a:pPr marL="285750" indent="-285750">
              <a:buFont typeface="Wingdings" panose="05000000000000000000" pitchFamily="2" charset="2"/>
              <a:buChar char="Ø"/>
            </a:pPr>
            <a:r>
              <a:rPr lang="fr-FR" dirty="0" smtClean="0"/>
              <a:t>Élaboration progressive des procédures et leur stabilisation</a:t>
            </a:r>
          </a:p>
          <a:p>
            <a:pPr marL="285750" indent="-285750">
              <a:buFont typeface="Wingdings" panose="05000000000000000000" pitchFamily="2" charset="2"/>
              <a:buChar char="Ø"/>
            </a:pPr>
            <a:r>
              <a:rPr lang="fr-FR" dirty="0" smtClean="0"/>
              <a:t>Mise en mots de ces procédures</a:t>
            </a:r>
          </a:p>
          <a:p>
            <a:pPr marL="285750" indent="-285750">
              <a:buFont typeface="Wingdings" panose="05000000000000000000" pitchFamily="2" charset="2"/>
              <a:buChar char="Ø"/>
            </a:pPr>
            <a:r>
              <a:rPr lang="fr-FR" dirty="0" smtClean="0"/>
              <a:t>Entraînement systématique et régulier  au travers d’activités et de jeux</a:t>
            </a:r>
            <a:endParaRPr lang="fr-FR" dirty="0"/>
          </a:p>
        </p:txBody>
      </p:sp>
      <p:sp>
        <p:nvSpPr>
          <p:cNvPr id="4" name="Rectangle 3"/>
          <p:cNvSpPr/>
          <p:nvPr/>
        </p:nvSpPr>
        <p:spPr>
          <a:xfrm>
            <a:off x="539552" y="5373216"/>
            <a:ext cx="8208912" cy="646331"/>
          </a:xfrm>
          <a:prstGeom prst="rect">
            <a:avLst/>
          </a:prstGeom>
        </p:spPr>
        <p:txBody>
          <a:bodyPr wrap="square">
            <a:spAutoFit/>
          </a:bodyPr>
          <a:lstStyle/>
          <a:p>
            <a:r>
              <a:rPr lang="fr-FR" dirty="0">
                <a:latin typeface="Arial Narrow" panose="020B0606020202030204" pitchFamily="34" charset="0"/>
              </a:rPr>
              <a:t>L’enfant va être progressivement  capable de:</a:t>
            </a:r>
          </a:p>
          <a:p>
            <a:r>
              <a:rPr lang="fr-FR" dirty="0">
                <a:latin typeface="Arial Narrow" panose="020B0606020202030204" pitchFamily="34" charset="0"/>
              </a:rPr>
              <a:t>Estimer des quantités→ comparer → décomposer et recomposer→ énumérer → dénombrer</a:t>
            </a:r>
          </a:p>
        </p:txBody>
      </p:sp>
      <p:sp>
        <p:nvSpPr>
          <p:cNvPr id="5" name="Rectangle 4"/>
          <p:cNvSpPr/>
          <p:nvPr/>
        </p:nvSpPr>
        <p:spPr>
          <a:xfrm>
            <a:off x="386468" y="410704"/>
            <a:ext cx="6273764" cy="646331"/>
          </a:xfrm>
          <a:prstGeom prst="rect">
            <a:avLst/>
          </a:prstGeom>
        </p:spPr>
        <p:txBody>
          <a:bodyPr wrap="square">
            <a:spAutoFit/>
          </a:bodyPr>
          <a:lstStyle/>
          <a:p>
            <a:r>
              <a:rPr lang="fr-FR" dirty="0">
                <a:solidFill>
                  <a:schemeClr val="accent1"/>
                </a:solidFill>
              </a:rPr>
              <a:t>La</a:t>
            </a:r>
            <a:r>
              <a:rPr lang="fr-FR" dirty="0"/>
              <a:t> </a:t>
            </a:r>
            <a:r>
              <a:rPr lang="fr-FR" dirty="0">
                <a:solidFill>
                  <a:schemeClr val="accent1"/>
                </a:solidFill>
              </a:rPr>
              <a:t>construction des compétences visées s’appuie sur 4 grands principes</a:t>
            </a:r>
            <a:r>
              <a:rPr lang="fr-FR" dirty="0"/>
              <a:t>:</a:t>
            </a:r>
          </a:p>
        </p:txBody>
      </p:sp>
    </p:spTree>
    <p:extLst>
      <p:ext uri="{BB962C8B-B14F-4D97-AF65-F5344CB8AC3E}">
        <p14:creationId xmlns:p14="http://schemas.microsoft.com/office/powerpoint/2010/main" val="232705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childTnLst>
                                </p:cTn>
                              </p:par>
                              <p:par>
                                <p:cTn id="42" presetID="42" presetClass="entr" presetSubtype="0" fill="hold" nodeType="withEffect">
                                  <p:stCondLst>
                                    <p:cond delay="0"/>
                                  </p:stCondLst>
                                  <p:childTnLst>
                                    <p:set>
                                      <p:cBhvr>
                                        <p:cTn id="43" dur="1" fill="hold">
                                          <p:stCondLst>
                                            <p:cond delay="0"/>
                                          </p:stCondLst>
                                        </p:cTn>
                                        <p:tgtEl>
                                          <p:spTgt spid="4">
                                            <p:txEl>
                                              <p:pRg st="1" end="1"/>
                                            </p:txEl>
                                          </p:spTgt>
                                        </p:tgtEl>
                                        <p:attrNameLst>
                                          <p:attrName>style.visibility</p:attrName>
                                        </p:attrNameLst>
                                      </p:cBhvr>
                                      <p:to>
                                        <p:strVal val="visible"/>
                                      </p:to>
                                    </p:set>
                                    <p:animEffect transition="in" filter="fade">
                                      <p:cBhvr>
                                        <p:cTn id="44" dur="1000"/>
                                        <p:tgtEl>
                                          <p:spTgt spid="4">
                                            <p:txEl>
                                              <p:pRg st="1" end="1"/>
                                            </p:txEl>
                                          </p:spTgt>
                                        </p:tgtEl>
                                      </p:cBhvr>
                                    </p:animEffect>
                                    <p:anim calcmode="lin" valueType="num">
                                      <p:cBhvr>
                                        <p:cTn id="4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90067" y="1537425"/>
            <a:ext cx="5953929" cy="646331"/>
          </a:xfrm>
          <a:prstGeom prst="rect">
            <a:avLst/>
          </a:prstGeom>
          <a:ln>
            <a:solidFill>
              <a:schemeClr val="tx1"/>
            </a:solidFill>
          </a:ln>
        </p:spPr>
        <p:txBody>
          <a:bodyPr wrap="square">
            <a:spAutoFit/>
          </a:bodyPr>
          <a:lstStyle/>
          <a:p>
            <a:r>
              <a:rPr lang="fr-FR" sz="3600" dirty="0">
                <a:solidFill>
                  <a:schemeClr val="accent4"/>
                </a:solidFill>
              </a:rPr>
              <a:t>Procédures non numériques</a:t>
            </a:r>
          </a:p>
        </p:txBody>
      </p:sp>
      <p:sp>
        <p:nvSpPr>
          <p:cNvPr id="9" name="ZoneTexte 8"/>
          <p:cNvSpPr txBox="1"/>
          <p:nvPr/>
        </p:nvSpPr>
        <p:spPr>
          <a:xfrm>
            <a:off x="467544" y="2654711"/>
            <a:ext cx="3312368" cy="646331"/>
          </a:xfrm>
          <a:prstGeom prst="rect">
            <a:avLst/>
          </a:prstGeom>
          <a:noFill/>
          <a:ln>
            <a:solidFill>
              <a:srgbClr val="00B0F0"/>
            </a:solidFill>
          </a:ln>
        </p:spPr>
        <p:txBody>
          <a:bodyPr wrap="square" rtlCol="0">
            <a:spAutoFit/>
          </a:bodyPr>
          <a:lstStyle/>
          <a:p>
            <a:pPr algn="ctr"/>
            <a:r>
              <a:rPr lang="fr-FR" dirty="0" smtClean="0"/>
              <a:t>L’estimation perceptive</a:t>
            </a:r>
          </a:p>
          <a:p>
            <a:pPr algn="ctr"/>
            <a:r>
              <a:rPr lang="fr-FR" dirty="0"/>
              <a:t>e</a:t>
            </a:r>
            <a:r>
              <a:rPr lang="fr-FR" dirty="0" smtClean="0"/>
              <a:t>t globale</a:t>
            </a:r>
            <a:endParaRPr lang="fr-FR" dirty="0"/>
          </a:p>
        </p:txBody>
      </p:sp>
      <p:sp>
        <p:nvSpPr>
          <p:cNvPr id="10" name="ZoneTexte 9"/>
          <p:cNvSpPr txBox="1"/>
          <p:nvPr/>
        </p:nvSpPr>
        <p:spPr>
          <a:xfrm>
            <a:off x="4386620" y="2654711"/>
            <a:ext cx="3513584" cy="646331"/>
          </a:xfrm>
          <a:prstGeom prst="rect">
            <a:avLst/>
          </a:prstGeom>
          <a:noFill/>
          <a:ln>
            <a:solidFill>
              <a:srgbClr val="00B0F0"/>
            </a:solidFill>
          </a:ln>
        </p:spPr>
        <p:txBody>
          <a:bodyPr wrap="square" rtlCol="0">
            <a:spAutoFit/>
          </a:bodyPr>
          <a:lstStyle/>
          <a:p>
            <a:pPr algn="ctr"/>
            <a:r>
              <a:rPr lang="fr-FR" dirty="0" smtClean="0"/>
              <a:t>La correspondance </a:t>
            </a:r>
          </a:p>
          <a:p>
            <a:pPr algn="ctr"/>
            <a:r>
              <a:rPr lang="fr-FR" dirty="0" smtClean="0"/>
              <a:t>terme à terme</a:t>
            </a:r>
            <a:endParaRPr lang="fr-FR" dirty="0"/>
          </a:p>
        </p:txBody>
      </p:sp>
      <p:sp>
        <p:nvSpPr>
          <p:cNvPr id="11" name="ZoneTexte 10"/>
          <p:cNvSpPr txBox="1"/>
          <p:nvPr/>
        </p:nvSpPr>
        <p:spPr>
          <a:xfrm>
            <a:off x="467544" y="3788132"/>
            <a:ext cx="3312368" cy="369332"/>
          </a:xfrm>
          <a:prstGeom prst="rect">
            <a:avLst/>
          </a:prstGeom>
          <a:solidFill>
            <a:schemeClr val="accent3">
              <a:lumMod val="60000"/>
              <a:lumOff val="40000"/>
            </a:schemeClr>
          </a:solidFill>
        </p:spPr>
        <p:txBody>
          <a:bodyPr wrap="square" rtlCol="0">
            <a:spAutoFit/>
          </a:bodyPr>
          <a:lstStyle/>
          <a:p>
            <a:r>
              <a:rPr lang="fr-FR" dirty="0" smtClean="0"/>
              <a:t>Comparer: image mentale</a:t>
            </a:r>
            <a:endParaRPr lang="fr-FR" dirty="0"/>
          </a:p>
        </p:txBody>
      </p:sp>
      <p:sp>
        <p:nvSpPr>
          <p:cNvPr id="12" name="ZoneTexte 11"/>
          <p:cNvSpPr txBox="1"/>
          <p:nvPr/>
        </p:nvSpPr>
        <p:spPr>
          <a:xfrm>
            <a:off x="4386620" y="3835162"/>
            <a:ext cx="3513584" cy="1200329"/>
          </a:xfrm>
          <a:prstGeom prst="rect">
            <a:avLst/>
          </a:prstGeom>
          <a:solidFill>
            <a:schemeClr val="accent3">
              <a:lumMod val="60000"/>
              <a:lumOff val="40000"/>
            </a:schemeClr>
          </a:solidFill>
        </p:spPr>
        <p:txBody>
          <a:bodyPr wrap="square" rtlCol="0">
            <a:spAutoFit/>
          </a:bodyPr>
          <a:lstStyle/>
          <a:p>
            <a:r>
              <a:rPr lang="fr-FR" dirty="0" smtClean="0"/>
              <a:t>Comparer : « je pointe »</a:t>
            </a:r>
          </a:p>
          <a:p>
            <a:r>
              <a:rPr lang="fr-FR" dirty="0" smtClean="0"/>
              <a:t>Compléter une collection</a:t>
            </a:r>
          </a:p>
          <a:p>
            <a:r>
              <a:rPr lang="fr-FR" dirty="0" smtClean="0"/>
              <a:t>Constituer une collection équipotente</a:t>
            </a:r>
            <a:endParaRPr lang="fr-FR" dirty="0"/>
          </a:p>
        </p:txBody>
      </p:sp>
      <p:cxnSp>
        <p:nvCxnSpPr>
          <p:cNvPr id="14" name="Connecteur droit avec flèche 13"/>
          <p:cNvCxnSpPr/>
          <p:nvPr/>
        </p:nvCxnSpPr>
        <p:spPr>
          <a:xfrm>
            <a:off x="6012160" y="3277353"/>
            <a:ext cx="0" cy="5578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H="1">
            <a:off x="1957628" y="2185101"/>
            <a:ext cx="1951974" cy="4380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stCxn id="5" idx="2"/>
          </p:cNvCxnSpPr>
          <p:nvPr/>
        </p:nvCxnSpPr>
        <p:spPr>
          <a:xfrm>
            <a:off x="4367032" y="2183756"/>
            <a:ext cx="1335884" cy="4363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467544" y="4182889"/>
            <a:ext cx="3839513" cy="923330"/>
          </a:xfrm>
          <a:prstGeom prst="rect">
            <a:avLst/>
          </a:prstGeom>
          <a:solidFill>
            <a:schemeClr val="accent3">
              <a:lumMod val="60000"/>
              <a:lumOff val="40000"/>
            </a:schemeClr>
          </a:solidFill>
        </p:spPr>
        <p:txBody>
          <a:bodyPr wrap="none" rtlCol="0">
            <a:spAutoFit/>
          </a:bodyPr>
          <a:lstStyle/>
          <a:p>
            <a:r>
              <a:rPr lang="fr-FR" dirty="0" smtClean="0"/>
              <a:t>Exemples: pareil/pas pareil </a:t>
            </a:r>
          </a:p>
          <a:p>
            <a:r>
              <a:rPr lang="fr-FR" dirty="0" smtClean="0"/>
              <a:t>	   beaucoup/pas beaucoup</a:t>
            </a:r>
          </a:p>
          <a:p>
            <a:r>
              <a:rPr lang="fr-FR" dirty="0"/>
              <a:t>	</a:t>
            </a:r>
            <a:r>
              <a:rPr lang="fr-FR" dirty="0" smtClean="0"/>
              <a:t>   plus que/moins que</a:t>
            </a:r>
            <a:endParaRPr lang="fr-FR" dirty="0"/>
          </a:p>
        </p:txBody>
      </p:sp>
      <p:sp>
        <p:nvSpPr>
          <p:cNvPr id="15" name="Titre 4"/>
          <p:cNvSpPr txBox="1">
            <a:spLocks/>
          </p:cNvSpPr>
          <p:nvPr/>
        </p:nvSpPr>
        <p:spPr>
          <a:xfrm>
            <a:off x="251520" y="404528"/>
            <a:ext cx="7772400" cy="100811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800" dirty="0" smtClean="0"/>
              <a:t>Les types de procédures	</a:t>
            </a:r>
            <a:endParaRPr lang="fr-FR" sz="4800" dirty="0"/>
          </a:p>
        </p:txBody>
      </p:sp>
      <p:cxnSp>
        <p:nvCxnSpPr>
          <p:cNvPr id="24" name="Connecteur droit avec flèche 23"/>
          <p:cNvCxnSpPr/>
          <p:nvPr/>
        </p:nvCxnSpPr>
        <p:spPr>
          <a:xfrm>
            <a:off x="1957628" y="3295638"/>
            <a:ext cx="0" cy="5578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86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arn(inVertical)">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2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88224" y="1829141"/>
            <a:ext cx="5104056" cy="646331"/>
          </a:xfrm>
          <a:prstGeom prst="rect">
            <a:avLst/>
          </a:prstGeom>
          <a:ln>
            <a:solidFill>
              <a:schemeClr val="tx1"/>
            </a:solidFill>
          </a:ln>
        </p:spPr>
        <p:txBody>
          <a:bodyPr wrap="square">
            <a:spAutoFit/>
          </a:bodyPr>
          <a:lstStyle/>
          <a:p>
            <a:pPr algn="ctr"/>
            <a:r>
              <a:rPr lang="fr-FR" sz="3600" dirty="0">
                <a:solidFill>
                  <a:schemeClr val="accent4"/>
                </a:solidFill>
              </a:rPr>
              <a:t>Procédures</a:t>
            </a:r>
            <a:r>
              <a:rPr lang="fr-FR" dirty="0">
                <a:solidFill>
                  <a:schemeClr val="accent4"/>
                </a:solidFill>
              </a:rPr>
              <a:t> </a:t>
            </a:r>
            <a:r>
              <a:rPr lang="fr-FR" sz="3600" dirty="0" smtClean="0">
                <a:solidFill>
                  <a:schemeClr val="accent4"/>
                </a:solidFill>
              </a:rPr>
              <a:t>numériques</a:t>
            </a:r>
            <a:endParaRPr lang="fr-FR" sz="3600" dirty="0">
              <a:solidFill>
                <a:schemeClr val="accent4"/>
              </a:solidFill>
            </a:endParaRPr>
          </a:p>
        </p:txBody>
      </p:sp>
      <p:sp>
        <p:nvSpPr>
          <p:cNvPr id="11" name="ZoneTexte 10"/>
          <p:cNvSpPr txBox="1"/>
          <p:nvPr/>
        </p:nvSpPr>
        <p:spPr>
          <a:xfrm>
            <a:off x="86724" y="4528587"/>
            <a:ext cx="2253027" cy="923330"/>
          </a:xfrm>
          <a:prstGeom prst="rect">
            <a:avLst/>
          </a:prstGeom>
          <a:solidFill>
            <a:schemeClr val="accent5">
              <a:lumMod val="40000"/>
              <a:lumOff val="60000"/>
            </a:schemeClr>
          </a:solidFill>
          <a:ln>
            <a:solidFill>
              <a:schemeClr val="accent5">
                <a:lumMod val="40000"/>
                <a:lumOff val="60000"/>
              </a:schemeClr>
            </a:solidFill>
          </a:ln>
        </p:spPr>
        <p:txBody>
          <a:bodyPr wrap="square" rtlCol="0">
            <a:spAutoFit/>
          </a:bodyPr>
          <a:lstStyle/>
          <a:p>
            <a:r>
              <a:rPr lang="fr-FR" dirty="0"/>
              <a:t>Construction d’une </a:t>
            </a:r>
            <a:r>
              <a:rPr lang="fr-FR" dirty="0" smtClean="0"/>
              <a:t>collection-témoin : décomposition</a:t>
            </a:r>
            <a:endParaRPr lang="fr-FR" dirty="0"/>
          </a:p>
        </p:txBody>
      </p:sp>
      <p:sp>
        <p:nvSpPr>
          <p:cNvPr id="12" name="ZoneTexte 11"/>
          <p:cNvSpPr txBox="1"/>
          <p:nvPr/>
        </p:nvSpPr>
        <p:spPr>
          <a:xfrm>
            <a:off x="179512" y="2924944"/>
            <a:ext cx="3024336" cy="923330"/>
          </a:xfrm>
          <a:prstGeom prst="rect">
            <a:avLst/>
          </a:prstGeom>
          <a:solidFill>
            <a:schemeClr val="accent2">
              <a:lumMod val="40000"/>
              <a:lumOff val="60000"/>
            </a:schemeClr>
          </a:solidFill>
          <a:ln>
            <a:solidFill>
              <a:schemeClr val="accent2">
                <a:lumMod val="60000"/>
                <a:lumOff val="40000"/>
              </a:schemeClr>
            </a:solidFill>
          </a:ln>
        </p:spPr>
        <p:txBody>
          <a:bodyPr wrap="square" rtlCol="0">
            <a:spAutoFit/>
          </a:bodyPr>
          <a:lstStyle/>
          <a:p>
            <a:r>
              <a:rPr lang="fr-FR" dirty="0" smtClean="0"/>
              <a:t>Dénombrement/Comptage: lien </a:t>
            </a:r>
            <a:r>
              <a:rPr lang="fr-FR" dirty="0"/>
              <a:t>entre quantité </a:t>
            </a:r>
            <a:r>
              <a:rPr lang="fr-FR" dirty="0" smtClean="0"/>
              <a:t>comptée </a:t>
            </a:r>
            <a:r>
              <a:rPr lang="fr-FR" dirty="0"/>
              <a:t>et </a:t>
            </a:r>
            <a:r>
              <a:rPr lang="fr-FR" dirty="0" smtClean="0"/>
              <a:t>mot-nombre</a:t>
            </a:r>
            <a:endParaRPr lang="fr-FR" dirty="0"/>
          </a:p>
        </p:txBody>
      </p:sp>
      <p:sp>
        <p:nvSpPr>
          <p:cNvPr id="13" name="ZoneTexte 12"/>
          <p:cNvSpPr txBox="1"/>
          <p:nvPr/>
        </p:nvSpPr>
        <p:spPr>
          <a:xfrm>
            <a:off x="2972813" y="5197089"/>
            <a:ext cx="2701328" cy="369332"/>
          </a:xfrm>
          <a:prstGeom prst="rect">
            <a:avLst/>
          </a:prstGeom>
          <a:noFill/>
          <a:ln>
            <a:solidFill>
              <a:schemeClr val="accent2">
                <a:lumMod val="60000"/>
                <a:lumOff val="40000"/>
              </a:schemeClr>
            </a:solidFill>
          </a:ln>
        </p:spPr>
        <p:txBody>
          <a:bodyPr wrap="square" rtlCol="0">
            <a:spAutoFit/>
          </a:bodyPr>
          <a:lstStyle/>
          <a:p>
            <a:r>
              <a:rPr lang="fr-FR" dirty="0" smtClean="0"/>
              <a:t>Comptage numérotage</a:t>
            </a:r>
            <a:endParaRPr lang="fr-FR" dirty="0"/>
          </a:p>
        </p:txBody>
      </p:sp>
      <p:sp>
        <p:nvSpPr>
          <p:cNvPr id="14" name="ZoneTexte 13"/>
          <p:cNvSpPr txBox="1"/>
          <p:nvPr/>
        </p:nvSpPr>
        <p:spPr>
          <a:xfrm>
            <a:off x="88956" y="5462702"/>
            <a:ext cx="2861756" cy="369332"/>
          </a:xfrm>
          <a:prstGeom prst="rect">
            <a:avLst/>
          </a:prstGeom>
          <a:noFill/>
          <a:ln>
            <a:solidFill>
              <a:schemeClr val="accent2">
                <a:lumMod val="60000"/>
                <a:lumOff val="40000"/>
              </a:schemeClr>
            </a:solidFill>
          </a:ln>
        </p:spPr>
        <p:txBody>
          <a:bodyPr wrap="square" rtlCol="0">
            <a:spAutoFit/>
          </a:bodyPr>
          <a:lstStyle/>
          <a:p>
            <a:r>
              <a:rPr lang="fr-FR" dirty="0" smtClean="0"/>
              <a:t>Comptage dénombrement</a:t>
            </a:r>
            <a:endParaRPr lang="fr-FR" dirty="0"/>
          </a:p>
        </p:txBody>
      </p:sp>
      <p:sp>
        <p:nvSpPr>
          <p:cNvPr id="19" name="ZoneTexte 18"/>
          <p:cNvSpPr txBox="1"/>
          <p:nvPr/>
        </p:nvSpPr>
        <p:spPr>
          <a:xfrm>
            <a:off x="6660232" y="5176270"/>
            <a:ext cx="1839543" cy="369332"/>
          </a:xfrm>
          <a:prstGeom prst="rect">
            <a:avLst/>
          </a:prstGeom>
          <a:noFill/>
          <a:ln>
            <a:solidFill>
              <a:srgbClr val="CCFF99"/>
            </a:solidFill>
          </a:ln>
        </p:spPr>
        <p:txBody>
          <a:bodyPr wrap="none" rtlCol="0">
            <a:spAutoFit/>
          </a:bodyPr>
          <a:lstStyle/>
          <a:p>
            <a:r>
              <a:rPr lang="fr-FR" dirty="0" smtClean="0"/>
              <a:t>Organisée ou non</a:t>
            </a:r>
            <a:endParaRPr lang="fr-FR" dirty="0"/>
          </a:p>
        </p:txBody>
      </p:sp>
      <p:sp>
        <p:nvSpPr>
          <p:cNvPr id="20" name="Titre 4"/>
          <p:cNvSpPr txBox="1">
            <a:spLocks/>
          </p:cNvSpPr>
          <p:nvPr/>
        </p:nvSpPr>
        <p:spPr>
          <a:xfrm>
            <a:off x="323528" y="439651"/>
            <a:ext cx="7772400" cy="100811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800" dirty="0" smtClean="0"/>
              <a:t>Les types de procédures	</a:t>
            </a:r>
            <a:endParaRPr lang="fr-FR" sz="4800" dirty="0"/>
          </a:p>
        </p:txBody>
      </p:sp>
      <p:cxnSp>
        <p:nvCxnSpPr>
          <p:cNvPr id="17" name="Connecteur droit avec flèche 16"/>
          <p:cNvCxnSpPr>
            <a:stCxn id="6" idx="2"/>
          </p:cNvCxnSpPr>
          <p:nvPr/>
        </p:nvCxnSpPr>
        <p:spPr>
          <a:xfrm flipH="1">
            <a:off x="2771800" y="2475472"/>
            <a:ext cx="1768452" cy="4494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845665" y="3011484"/>
            <a:ext cx="2412399" cy="923330"/>
          </a:xfrm>
          <a:prstGeom prst="rect">
            <a:avLst/>
          </a:prstGeom>
          <a:solidFill>
            <a:schemeClr val="accent2">
              <a:lumMod val="40000"/>
              <a:lumOff val="60000"/>
            </a:schemeClr>
          </a:solidFill>
        </p:spPr>
        <p:txBody>
          <a:bodyPr wrap="square">
            <a:spAutoFit/>
          </a:bodyPr>
          <a:lstStyle/>
          <a:p>
            <a:r>
              <a:rPr lang="fr-FR" dirty="0" smtClean="0"/>
              <a:t>Reconnaissance globale de quantités + groupements.</a:t>
            </a:r>
          </a:p>
        </p:txBody>
      </p:sp>
      <p:cxnSp>
        <p:nvCxnSpPr>
          <p:cNvPr id="26" name="Connecteur droit avec flèche 25"/>
          <p:cNvCxnSpPr>
            <a:stCxn id="12" idx="2"/>
          </p:cNvCxnSpPr>
          <p:nvPr/>
        </p:nvCxnSpPr>
        <p:spPr>
          <a:xfrm flipH="1">
            <a:off x="1043610" y="3848274"/>
            <a:ext cx="648070" cy="660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a:stCxn id="12" idx="2"/>
          </p:cNvCxnSpPr>
          <p:nvPr/>
        </p:nvCxnSpPr>
        <p:spPr>
          <a:xfrm>
            <a:off x="1691680" y="3848274"/>
            <a:ext cx="1259032" cy="660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a:stCxn id="6" idx="2"/>
            <a:endCxn id="22" idx="0"/>
          </p:cNvCxnSpPr>
          <p:nvPr/>
        </p:nvCxnSpPr>
        <p:spPr>
          <a:xfrm>
            <a:off x="4540252" y="2475472"/>
            <a:ext cx="1511613" cy="536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2950713" y="4529939"/>
            <a:ext cx="1981328" cy="646331"/>
          </a:xfrm>
          <a:prstGeom prst="rect">
            <a:avLst/>
          </a:prstGeom>
          <a:solidFill>
            <a:schemeClr val="accent5">
              <a:lumMod val="40000"/>
              <a:lumOff val="60000"/>
            </a:schemeClr>
          </a:solidFill>
          <a:ln>
            <a:solidFill>
              <a:schemeClr val="accent5">
                <a:lumMod val="40000"/>
                <a:lumOff val="60000"/>
              </a:schemeClr>
            </a:solidFill>
          </a:ln>
        </p:spPr>
        <p:txBody>
          <a:bodyPr wrap="square" rtlCol="0">
            <a:spAutoFit/>
          </a:bodyPr>
          <a:lstStyle/>
          <a:p>
            <a:r>
              <a:rPr lang="fr-FR" dirty="0" smtClean="0"/>
              <a:t>Comptage : suite numérique</a:t>
            </a:r>
            <a:endParaRPr lang="fr-FR" dirty="0"/>
          </a:p>
        </p:txBody>
      </p:sp>
      <p:sp>
        <p:nvSpPr>
          <p:cNvPr id="32" name="Rectangle 31"/>
          <p:cNvSpPr/>
          <p:nvPr/>
        </p:nvSpPr>
        <p:spPr>
          <a:xfrm>
            <a:off x="5296058" y="4099220"/>
            <a:ext cx="2532938" cy="923330"/>
          </a:xfrm>
          <a:prstGeom prst="rect">
            <a:avLst/>
          </a:prstGeom>
          <a:solidFill>
            <a:schemeClr val="accent5">
              <a:lumMod val="40000"/>
              <a:lumOff val="60000"/>
            </a:schemeClr>
          </a:solidFill>
        </p:spPr>
        <p:txBody>
          <a:bodyPr wrap="square">
            <a:spAutoFit/>
          </a:bodyPr>
          <a:lstStyle/>
          <a:p>
            <a:r>
              <a:rPr lang="fr-FR" dirty="0" err="1"/>
              <a:t>Subitizing</a:t>
            </a:r>
            <a:r>
              <a:rPr lang="fr-FR" dirty="0" smtClean="0"/>
              <a:t> : perception globale de très petites quantités.</a:t>
            </a:r>
          </a:p>
        </p:txBody>
      </p:sp>
    </p:spTree>
    <p:extLst>
      <p:ext uri="{BB962C8B-B14F-4D97-AF65-F5344CB8AC3E}">
        <p14:creationId xmlns:p14="http://schemas.microsoft.com/office/powerpoint/2010/main" val="246182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ppt_x"/>
                                          </p:val>
                                        </p:tav>
                                        <p:tav tm="100000">
                                          <p:val>
                                            <p:strVal val="#ppt_x"/>
                                          </p:val>
                                        </p:tav>
                                      </p:tavLst>
                                    </p:anim>
                                    <p:anim calcmode="lin" valueType="num">
                                      <p:cBhvr additive="base">
                                        <p:cTn id="4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500" fill="hold"/>
                                        <p:tgtEl>
                                          <p:spTgt spid="22"/>
                                        </p:tgtEl>
                                        <p:attrNameLst>
                                          <p:attrName>ppt_x</p:attrName>
                                        </p:attrNameLst>
                                      </p:cBhvr>
                                      <p:tavLst>
                                        <p:tav tm="0">
                                          <p:val>
                                            <p:strVal val="#ppt_x"/>
                                          </p:val>
                                        </p:tav>
                                        <p:tav tm="100000">
                                          <p:val>
                                            <p:strVal val="#ppt_x"/>
                                          </p:val>
                                        </p:tav>
                                      </p:tavLst>
                                    </p:anim>
                                    <p:anim calcmode="lin" valueType="num">
                                      <p:cBhvr additive="base">
                                        <p:cTn id="5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1000"/>
                                        <p:tgtEl>
                                          <p:spTgt spid="32"/>
                                        </p:tgtEl>
                                      </p:cBhvr>
                                    </p:animEffect>
                                    <p:anim calcmode="lin" valueType="num">
                                      <p:cBhvr>
                                        <p:cTn id="65" dur="1000" fill="hold"/>
                                        <p:tgtEl>
                                          <p:spTgt spid="32"/>
                                        </p:tgtEl>
                                        <p:attrNameLst>
                                          <p:attrName>ppt_x</p:attrName>
                                        </p:attrNameLst>
                                      </p:cBhvr>
                                      <p:tavLst>
                                        <p:tav tm="0">
                                          <p:val>
                                            <p:strVal val="#ppt_x"/>
                                          </p:val>
                                        </p:tav>
                                        <p:tav tm="100000">
                                          <p:val>
                                            <p:strVal val="#ppt_x"/>
                                          </p:val>
                                        </p:tav>
                                      </p:tavLst>
                                    </p:anim>
                                    <p:anim calcmode="lin" valueType="num">
                                      <p:cBhvr>
                                        <p:cTn id="6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1000"/>
                                        <p:tgtEl>
                                          <p:spTgt spid="19"/>
                                        </p:tgtEl>
                                      </p:cBhvr>
                                    </p:animEffect>
                                    <p:anim calcmode="lin" valueType="num">
                                      <p:cBhvr>
                                        <p:cTn id="72" dur="1000" fill="hold"/>
                                        <p:tgtEl>
                                          <p:spTgt spid="19"/>
                                        </p:tgtEl>
                                        <p:attrNameLst>
                                          <p:attrName>ppt_x</p:attrName>
                                        </p:attrNameLst>
                                      </p:cBhvr>
                                      <p:tavLst>
                                        <p:tav tm="0">
                                          <p:val>
                                            <p:strVal val="#ppt_x"/>
                                          </p:val>
                                        </p:tav>
                                        <p:tav tm="100000">
                                          <p:val>
                                            <p:strVal val="#ppt_x"/>
                                          </p:val>
                                        </p:tav>
                                      </p:tavLst>
                                    </p:anim>
                                    <p:anim calcmode="lin" valueType="num">
                                      <p:cBhvr>
                                        <p:cTn id="7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4" grpId="0" animBg="1"/>
      <p:bldP spid="19" grpId="0" animBg="1"/>
      <p:bldP spid="22" grpId="0" animBg="1"/>
      <p:bldP spid="31" grpId="0" animBg="1"/>
      <p:bldP spid="32" grpId="0" animBg="1"/>
    </p:bld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2464</TotalTime>
  <Words>3667</Words>
  <Application>Microsoft Office PowerPoint</Application>
  <PresentationFormat>Affichage à l'écran (4:3)</PresentationFormat>
  <Paragraphs>663</Paragraphs>
  <Slides>45</Slides>
  <Notes>45</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45</vt:i4>
      </vt:variant>
    </vt:vector>
  </HeadingPairs>
  <TitlesOfParts>
    <vt:vector size="57" baseType="lpstr">
      <vt:lpstr>Arial</vt:lpstr>
      <vt:lpstr>Arial Black</vt:lpstr>
      <vt:lpstr>Arial Narrow</vt:lpstr>
      <vt:lpstr>Calibri</vt:lpstr>
      <vt:lpstr>Courier New</vt:lpstr>
      <vt:lpstr>EstrangeloEdessa</vt:lpstr>
      <vt:lpstr>Times</vt:lpstr>
      <vt:lpstr>Times New Roman</vt:lpstr>
      <vt:lpstr>Trebuchet MS</vt:lpstr>
      <vt:lpstr>Wingdings</vt:lpstr>
      <vt:lpstr>Wingdings 3</vt:lpstr>
      <vt:lpstr>Facette</vt:lpstr>
      <vt:lpstr>Construction du nombre au cycle 1</vt:lpstr>
      <vt:lpstr>Programmes 2015</vt:lpstr>
      <vt:lpstr>Programmes 2015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BO du 26 mars 2015</vt:lpstr>
      <vt:lpstr>Présentation PowerPoint</vt:lpstr>
      <vt:lpstr>Organiser des situations pour apprendre (2) </vt:lpstr>
      <vt:lpstr>Présentation PowerPoint</vt:lpstr>
      <vt:lpstr>Présentation PowerPoint</vt:lpstr>
      <vt:lpstr>Présentation PowerPoint</vt:lpstr>
      <vt:lpstr>Présentation PowerPoint</vt:lpstr>
      <vt:lpstr>Présentation PowerPoint</vt:lpstr>
      <vt:lpstr>Présentation PowerPoint</vt:lpstr>
      <vt:lpstr>Des situations pour donner du sens aux nombres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Exemples en PS</vt:lpstr>
      <vt:lpstr>Exemples en MS</vt:lpstr>
      <vt:lpstr>Exemples en GS</vt:lpstr>
      <vt:lpstr>Présentation PowerPoint</vt:lpstr>
      <vt:lpstr>Présentation PowerPoint</vt:lpstr>
    </vt:vector>
  </TitlesOfParts>
  <Company>Académie de Limoges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lalberici</dc:creator>
  <cp:lastModifiedBy>Anne Precigout</cp:lastModifiedBy>
  <cp:revision>168</cp:revision>
  <cp:lastPrinted>2017-02-03T15:45:52Z</cp:lastPrinted>
  <dcterms:created xsi:type="dcterms:W3CDTF">2015-04-19T18:43:13Z</dcterms:created>
  <dcterms:modified xsi:type="dcterms:W3CDTF">2017-02-09T13:50:19Z</dcterms:modified>
</cp:coreProperties>
</file>