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83" r:id="rId22"/>
    <p:sldId id="278" r:id="rId23"/>
    <p:sldId id="276" r:id="rId24"/>
    <p:sldId id="284" r:id="rId25"/>
    <p:sldId id="285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35F03-4D0F-3C4B-AE78-BB7A978F29AB}" type="datetimeFigureOut">
              <a:rPr lang="fr-FR" smtClean="0"/>
              <a:t>04/02/14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D4100-7947-F745-96D0-ED00752F4A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86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818A3-E9F1-0D4A-B529-F579B0F315D3}" type="slidenum">
              <a:rPr lang="fr-FR"/>
              <a:pPr/>
              <a:t>1</a:t>
            </a:fld>
            <a:endParaRPr lang="fr-FR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C70AD-4228-CF4E-9884-344C89437FA8}" type="slidenum">
              <a:rPr lang="fr-FR"/>
              <a:pPr/>
              <a:t>13</a:t>
            </a:fld>
            <a:endParaRPr lang="fr-FR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C29A53-D19B-3049-B7C3-0B798586910B}" type="slidenum">
              <a:rPr lang="fr-FR" sz="1200"/>
              <a:pPr/>
              <a:t>14</a:t>
            </a:fld>
            <a:endParaRPr lang="fr-FR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57361CE-F5C7-6349-81F8-883109A1AF62}" type="slidenum">
              <a:rPr lang="fr-FR" sz="1200"/>
              <a:pPr/>
              <a:t>17</a:t>
            </a:fld>
            <a:endParaRPr lang="fr-FR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B1BCED-FD34-0541-8C17-E4162862D3AE}" type="slidenum">
              <a:rPr lang="fr-FR" sz="1200"/>
              <a:pPr/>
              <a:t>18</a:t>
            </a:fld>
            <a:endParaRPr lang="fr-FR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C3504C-BA95-6540-8AE1-28FB5B7D3138}" type="slidenum">
              <a:rPr lang="fr-FR" sz="1200"/>
              <a:pPr/>
              <a:t>19</a:t>
            </a:fld>
            <a:endParaRPr lang="fr-FR" sz="1200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EF8B11-A846-FB4D-A69B-0275166D326D}" type="slidenum">
              <a:rPr lang="fr-FR" sz="1200"/>
              <a:pPr/>
              <a:t>20</a:t>
            </a:fld>
            <a:endParaRPr lang="fr-FR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D51429C-139D-0142-8523-8C10EF2A27A5}" type="slidenum">
              <a:rPr lang="fr-FR" sz="1200"/>
              <a:pPr/>
              <a:t>23</a:t>
            </a:fld>
            <a:endParaRPr lang="fr-FR" sz="120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14093B9-B12F-C849-8C0C-5FA8537541C1}" type="slidenum">
              <a:rPr lang="fr-FR" sz="1200"/>
              <a:pPr/>
              <a:t>26</a:t>
            </a:fld>
            <a:endParaRPr lang="fr-FR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78A5A5-8B74-434A-AA0D-1FA89C24C403}" type="slidenum">
              <a:rPr lang="fr-FR"/>
              <a:pPr/>
              <a:t>2</a:t>
            </a:fld>
            <a:endParaRPr lang="fr-FR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BDA12-5A3E-504D-B059-306C37661D00}" type="slidenum">
              <a:rPr lang="fr-FR"/>
              <a:pPr/>
              <a:t>5</a:t>
            </a:fld>
            <a:endParaRPr lang="fr-FR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02D66-6678-5249-8193-2D45794CB74A}" type="slidenum">
              <a:rPr lang="fr-FR"/>
              <a:pPr/>
              <a:t>6</a:t>
            </a:fld>
            <a:endParaRPr lang="fr-FR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AA3AC2-E3E0-834E-92B2-07872C22D69E}" type="slidenum">
              <a:rPr lang="fr-FR"/>
              <a:pPr/>
              <a:t>7</a:t>
            </a:fld>
            <a:endParaRPr lang="fr-FR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788DC-7D0F-A64F-94B9-728FC5F46239}" type="slidenum">
              <a:rPr lang="fr-FR"/>
              <a:pPr/>
              <a:t>8</a:t>
            </a:fld>
            <a:endParaRPr lang="fr-FR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0AB69-27AE-9540-8222-8C07FB1030B9}" type="slidenum">
              <a:rPr lang="fr-FR"/>
              <a:pPr/>
              <a:t>9</a:t>
            </a:fld>
            <a:endParaRPr lang="fr-FR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B9034-C471-4C4F-B298-A6A6815C042A}" type="slidenum">
              <a:rPr lang="fr-FR"/>
              <a:pPr/>
              <a:t>10</a:t>
            </a:fld>
            <a:endParaRPr lang="fr-FR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C83EB-B035-3045-B3D3-B0712700E17D}" type="slidenum">
              <a:rPr lang="fr-FR"/>
              <a:pPr/>
              <a:t>11</a:t>
            </a:fld>
            <a:endParaRPr lang="fr-FR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filigra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avec filigra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avec imag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04/02/14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6858000" cy="2971800"/>
          </a:xfrm>
        </p:spPr>
        <p:txBody>
          <a:bodyPr>
            <a:normAutofit/>
          </a:bodyPr>
          <a:lstStyle/>
          <a:p>
            <a:pPr algn="ctr"/>
            <a:r>
              <a:rPr lang="fr-FR" sz="4400" dirty="0" smtClean="0"/>
              <a:t>Système scolaire, genre et stéréotypes sexistes </a:t>
            </a:r>
            <a:r>
              <a:rPr lang="fr-FR" sz="4400" dirty="0"/>
              <a:t>en éducation</a:t>
            </a:r>
            <a:r>
              <a:rPr lang="fr-FR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239572"/>
            <a:ext cx="6248400" cy="2389828"/>
          </a:xfrm>
        </p:spPr>
        <p:txBody>
          <a:bodyPr/>
          <a:lstStyle/>
          <a:p>
            <a:pPr algn="l"/>
            <a:r>
              <a:rPr lang="fr-FR" sz="2400" dirty="0" smtClean="0"/>
              <a:t>N      </a:t>
            </a:r>
            <a:endParaRPr lang="fr-FR" sz="2400" dirty="0"/>
          </a:p>
          <a:p>
            <a:pPr algn="ctr"/>
            <a:r>
              <a:rPr lang="fr-FR" sz="2400" dirty="0" smtClean="0">
                <a:latin typeface="Verdana" charset="0"/>
              </a:rPr>
              <a:t>Nicole </a:t>
            </a:r>
            <a:r>
              <a:rPr lang="fr-FR" sz="2400" dirty="0" err="1" smtClean="0">
                <a:latin typeface="Verdana" charset="0"/>
              </a:rPr>
              <a:t>Mosconi</a:t>
            </a:r>
            <a:endParaRPr lang="fr-FR" sz="2400" dirty="0" smtClean="0">
              <a:latin typeface="Verdana" charset="0"/>
            </a:endParaRPr>
          </a:p>
          <a:p>
            <a:pPr algn="l"/>
            <a:r>
              <a:rPr lang="fr-FR" sz="2400" dirty="0" smtClean="0">
                <a:latin typeface="Verdana" charset="0"/>
              </a:rPr>
              <a:t>Professeure émérite en sciences de l’</a:t>
            </a:r>
            <a:r>
              <a:rPr lang="fr-FR" sz="2400" dirty="0" err="1" smtClean="0">
                <a:latin typeface="Verdana" charset="0"/>
              </a:rPr>
              <a:t>education</a:t>
            </a:r>
            <a:endParaRPr lang="fr-FR" sz="2400" dirty="0" smtClean="0">
              <a:latin typeface="Verdana" charset="0"/>
            </a:endParaRPr>
          </a:p>
          <a:p>
            <a:pPr algn="l"/>
            <a:r>
              <a:rPr lang="fr-FR" sz="2400" dirty="0" smtClean="0">
                <a:latin typeface="Verdana" charset="0"/>
              </a:rPr>
              <a:t>Paris Ouest </a:t>
            </a:r>
            <a:r>
              <a:rPr lang="fr-FR" sz="2400" dirty="0">
                <a:latin typeface="Verdana" charset="0"/>
              </a:rPr>
              <a:t>N</a:t>
            </a:r>
            <a:r>
              <a:rPr lang="fr-FR" sz="2400" dirty="0" smtClean="0">
                <a:latin typeface="Verdana" charset="0"/>
              </a:rPr>
              <a:t>anterre La Défense</a:t>
            </a:r>
            <a:endParaRPr lang="fr-FR" sz="2400" dirty="0"/>
          </a:p>
          <a:p>
            <a:pPr algn="l"/>
            <a:r>
              <a:rPr lang="fr-FR" sz="2400" dirty="0" smtClean="0"/>
              <a:t>5 février 2014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2645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genre: un concept pas une théorie</a:t>
            </a:r>
            <a:endParaRPr lang="fr-FR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fr-FR" sz="2800" dirty="0">
                <a:latin typeface="Geneva" charset="0"/>
              </a:rPr>
              <a:t>Le genre est le système social qui institue un </a:t>
            </a:r>
            <a:r>
              <a:rPr lang="fr-FR" sz="2800" dirty="0" smtClean="0">
                <a:latin typeface="Geneva" charset="0"/>
              </a:rPr>
              <a:t>rapport de pouvoir entre les groupes de sexe et un ordre socio-sexué </a:t>
            </a:r>
            <a:r>
              <a:rPr lang="fr-FR" sz="2800" dirty="0">
                <a:latin typeface="Geneva" charset="0"/>
              </a:rPr>
              <a:t>de domination </a:t>
            </a:r>
            <a:r>
              <a:rPr lang="fr-FR" sz="2800" dirty="0" smtClean="0">
                <a:latin typeface="Geneva" charset="0"/>
              </a:rPr>
              <a:t>d’un sexe sur l’autre</a:t>
            </a:r>
            <a:endParaRPr lang="fr-FR" sz="2800" dirty="0">
              <a:latin typeface="Geneva" charset="0"/>
            </a:endParaRPr>
          </a:p>
          <a:p>
            <a:pPr algn="just">
              <a:lnSpc>
                <a:spcPct val="90000"/>
              </a:lnSpc>
            </a:pPr>
            <a:r>
              <a:rPr lang="fr-FR" sz="2800" dirty="0">
                <a:latin typeface="Geneva" charset="0"/>
              </a:rPr>
              <a:t>Qui se traduit au niveau symbolique par un système de normes de sexe (distinction féminité-masculinité) </a:t>
            </a:r>
          </a:p>
          <a:p>
            <a:pPr algn="just">
              <a:lnSpc>
                <a:spcPct val="90000"/>
              </a:lnSpc>
            </a:pPr>
            <a:r>
              <a:rPr lang="fr-FR" sz="2800" dirty="0" smtClean="0">
                <a:latin typeface="Geneva" charset="0"/>
              </a:rPr>
              <a:t>construit </a:t>
            </a:r>
            <a:r>
              <a:rPr lang="fr-FR" sz="2800" dirty="0">
                <a:latin typeface="Geneva" charset="0"/>
              </a:rPr>
              <a:t>socialement et culturellement par chaque société et chaque époque historique.</a:t>
            </a:r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402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Sexisme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fr-FR" dirty="0">
                <a:latin typeface="Geneva" charset="0"/>
              </a:rPr>
              <a:t> </a:t>
            </a:r>
            <a:r>
              <a:rPr lang="fr-FR" dirty="0" smtClean="0">
                <a:latin typeface="Geneva" charset="0"/>
              </a:rPr>
              <a:t> </a:t>
            </a:r>
            <a:r>
              <a:rPr lang="fr-FR" dirty="0">
                <a:latin typeface="Geneva" charset="0"/>
              </a:rPr>
              <a:t>Le sexisme est facteur, comme le racisme, de discrimination, de subordination et de dévalorisation. </a:t>
            </a:r>
            <a:endParaRPr lang="fr-FR" dirty="0" smtClean="0">
              <a:latin typeface="Geneva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>
                <a:latin typeface="Geneva" charset="0"/>
              </a:rPr>
              <a:t>Il concerne l’ensemble des institutions (socio-politiques, économiques, juridiques, symboliques) et des comportements individuels et collectifs. Il perpétue et légitime le pouvoir des hommes sur les femmes.</a:t>
            </a:r>
            <a:endParaRPr lang="fr-FR" dirty="0">
              <a:latin typeface="Geneva" charset="0"/>
            </a:endParaRPr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8833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03237"/>
            <a:ext cx="7313613" cy="181178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Perspective de genre dans la socialisation sexuée et la transmission des savoirs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2315023"/>
            <a:ext cx="7313613" cy="3476176"/>
          </a:xfrm>
        </p:spPr>
        <p:txBody>
          <a:bodyPr>
            <a:normAutofit/>
          </a:bodyPr>
          <a:lstStyle/>
          <a:p>
            <a:r>
              <a:rPr lang="fr-FR" dirty="0" smtClean="0"/>
              <a:t>II. 1 Genre et stéréotypes sexistes</a:t>
            </a:r>
          </a:p>
          <a:p>
            <a:r>
              <a:rPr lang="fr-FR" dirty="0" smtClean="0"/>
              <a:t>II. 2 La socialisation par les pairs</a:t>
            </a:r>
          </a:p>
          <a:p>
            <a:r>
              <a:rPr lang="fr-FR" dirty="0" smtClean="0"/>
              <a:t>II. 3 Relations </a:t>
            </a:r>
            <a:r>
              <a:rPr lang="fr-FR" dirty="0" err="1"/>
              <a:t>E</a:t>
            </a:r>
            <a:r>
              <a:rPr lang="fr-FR" dirty="0" err="1" smtClean="0"/>
              <a:t>nseignant-e</a:t>
            </a:r>
            <a:r>
              <a:rPr lang="fr-FR" dirty="0" smtClean="0"/>
              <a:t> élèves F et G</a:t>
            </a:r>
          </a:p>
          <a:p>
            <a:r>
              <a:rPr lang="fr-FR" dirty="0" smtClean="0"/>
              <a:t>II. 4 La transmission des savoirs et la socialisation sexuée</a:t>
            </a:r>
          </a:p>
          <a:p>
            <a:r>
              <a:rPr lang="fr-FR" dirty="0" smtClean="0"/>
              <a:t>II. 5 conclusion </a:t>
            </a:r>
            <a:r>
              <a:rPr lang="fr-FR" dirty="0" smtClean="0"/>
              <a:t>: le </a:t>
            </a:r>
            <a:r>
              <a:rPr lang="fr-FR" dirty="0" smtClean="0"/>
              <a:t>curriculum caché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27791"/>
            <a:ext cx="7313613" cy="1501009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II. 1Genre </a:t>
            </a:r>
            <a:r>
              <a:rPr lang="fr-FR" dirty="0"/>
              <a:t>et stéréotypes de </a:t>
            </a:r>
            <a:r>
              <a:rPr lang="fr-FR" dirty="0" smtClean="0"/>
              <a:t>sexistes</a:t>
            </a:r>
            <a:endParaRPr lang="fr-FR" dirty="0"/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152400" y="1828800"/>
            <a:ext cx="876300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fr-FR" sz="2800" dirty="0">
                <a:latin typeface="Arial"/>
                <a:cs typeface="Arial"/>
              </a:rPr>
              <a:t>Le </a:t>
            </a:r>
            <a:r>
              <a:rPr lang="fr-FR" sz="2800" b="1" dirty="0">
                <a:latin typeface="Arial"/>
                <a:cs typeface="Arial"/>
              </a:rPr>
              <a:t>stéréotype,</a:t>
            </a:r>
            <a:r>
              <a:rPr lang="fr-FR" sz="2800" dirty="0">
                <a:latin typeface="Arial"/>
                <a:cs typeface="Arial"/>
              </a:rPr>
              <a:t> </a:t>
            </a:r>
            <a:r>
              <a:rPr lang="fr-FR" sz="2800" dirty="0" smtClean="0">
                <a:latin typeface="Arial"/>
                <a:cs typeface="Arial"/>
              </a:rPr>
              <a:t>c’est </a:t>
            </a:r>
            <a:r>
              <a:rPr lang="fr-FR" sz="2800" dirty="0">
                <a:latin typeface="Arial"/>
                <a:cs typeface="Arial"/>
              </a:rPr>
              <a:t>un ensemble de croyances rigides voire caricaturales, concernant un groupe social, qui sert à un groupe dominant à catégoriser </a:t>
            </a:r>
            <a:r>
              <a:rPr lang="fr-FR" sz="2800" dirty="0" smtClean="0">
                <a:latin typeface="Arial"/>
                <a:cs typeface="Arial"/>
              </a:rPr>
              <a:t>et dévaloriser un </a:t>
            </a:r>
            <a:r>
              <a:rPr lang="fr-FR" sz="2800" dirty="0">
                <a:latin typeface="Arial"/>
                <a:cs typeface="Arial"/>
              </a:rPr>
              <a:t>groupe dominé. </a:t>
            </a:r>
          </a:p>
          <a:p>
            <a:pPr algn="just"/>
            <a:endParaRPr lang="fr-FR" sz="2800" dirty="0">
              <a:latin typeface="Arial"/>
              <a:cs typeface="Arial"/>
            </a:endParaRPr>
          </a:p>
          <a:p>
            <a:pPr algn="just"/>
            <a:r>
              <a:rPr lang="fr-FR" sz="2800" b="1" dirty="0">
                <a:latin typeface="Arial"/>
                <a:cs typeface="Arial"/>
              </a:rPr>
              <a:t>Les stéréotypes de sexe </a:t>
            </a:r>
            <a:r>
              <a:rPr lang="fr-FR" sz="2800" dirty="0">
                <a:latin typeface="Arial"/>
                <a:cs typeface="Arial"/>
              </a:rPr>
              <a:t>: ce sont ces croyances concernant les groupes de sexe masculin et féminin qui contribuent à créer des différences entre les sexes et aussi - et surtout - à les hiérarchiser, conformément à </a:t>
            </a:r>
            <a:r>
              <a:rPr lang="fr-FR" sz="2800" dirty="0" smtClean="0">
                <a:latin typeface="Arial"/>
                <a:cs typeface="Arial"/>
              </a:rPr>
              <a:t>l’ordre </a:t>
            </a:r>
            <a:r>
              <a:rPr lang="fr-FR" sz="2800" dirty="0">
                <a:latin typeface="Arial"/>
                <a:cs typeface="Arial"/>
              </a:rPr>
              <a:t>social inégal des sexes (Marie-Claude </a:t>
            </a:r>
            <a:r>
              <a:rPr lang="fr-FR" sz="2800" dirty="0" err="1">
                <a:latin typeface="Arial"/>
                <a:cs typeface="Arial"/>
              </a:rPr>
              <a:t>Hurtig</a:t>
            </a:r>
            <a:r>
              <a:rPr lang="fr-FR" sz="2800" dirty="0">
                <a:latin typeface="Arial"/>
                <a:cs typeface="Arial"/>
              </a:rPr>
              <a:t> et Marie-France </a:t>
            </a:r>
            <a:r>
              <a:rPr lang="fr-FR" sz="2800" dirty="0" err="1">
                <a:latin typeface="Arial"/>
                <a:cs typeface="Arial"/>
              </a:rPr>
              <a:t>Pichevin</a:t>
            </a:r>
            <a:r>
              <a:rPr lang="fr-FR" dirty="0">
                <a:latin typeface="Geneva" charset="0"/>
              </a:rPr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976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mtClean="0"/>
              <a:t>Les effets des stéréotypes de sexe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924800" cy="403860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buFontTx/>
              <a:buNone/>
              <a:defRPr/>
            </a:pPr>
            <a:endParaRPr kumimoji="0" lang="fr-FR" sz="2400" dirty="0" smtClean="0">
              <a:latin typeface="Geneva"/>
              <a:ea typeface="ＭＳ Ｐゴシック" charset="0"/>
              <a:cs typeface="Geneva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kumimoji="0" lang="fr-FR" sz="2800" dirty="0" smtClean="0">
                <a:latin typeface="Geneva"/>
                <a:ea typeface="ＭＳ Ｐゴシック" charset="0"/>
                <a:cs typeface="Geneva"/>
              </a:rPr>
              <a:t>Les </a:t>
            </a:r>
            <a:r>
              <a:rPr kumimoji="0" lang="fr-FR" sz="2800" dirty="0">
                <a:latin typeface="Geneva"/>
                <a:ea typeface="ＭＳ Ｐゴシック" charset="0"/>
                <a:cs typeface="Geneva"/>
              </a:rPr>
              <a:t>stéréotypes de sexe  « orientent et altèrent le regard sur autrui, les jugements, les interprétations, les attentes, les conduites » aussi. Ces effets se produisent sans que le sujet en ait une conscience claire, c</a:t>
            </a:r>
            <a:r>
              <a:rPr kumimoji="0" lang="ja-JP" altLang="fr-FR" sz="2800" dirty="0">
                <a:latin typeface="Geneva"/>
                <a:ea typeface="ＭＳ Ｐゴシック" charset="0"/>
                <a:cs typeface="Geneva"/>
              </a:rPr>
              <a:t>’</a:t>
            </a:r>
            <a:r>
              <a:rPr kumimoji="0" lang="fr-FR" sz="2800" dirty="0">
                <a:latin typeface="Geneva"/>
                <a:ea typeface="ＭＳ Ｐゴシック" charset="0"/>
                <a:cs typeface="Geneva"/>
              </a:rPr>
              <a:t>est la « cognition sociale implicite » (Marie-France </a:t>
            </a:r>
            <a:r>
              <a:rPr kumimoji="0" lang="fr-FR" sz="2800" dirty="0" err="1">
                <a:latin typeface="Geneva"/>
                <a:ea typeface="ＭＳ Ｐゴシック" charset="0"/>
                <a:cs typeface="Geneva"/>
              </a:rPr>
              <a:t>Pichevin</a:t>
            </a:r>
            <a:r>
              <a:rPr kumimoji="0" lang="fr-FR" sz="2800" dirty="0">
                <a:latin typeface="Geneva"/>
                <a:ea typeface="ＭＳ Ｐゴシック" charset="0"/>
                <a:cs typeface="Geneva"/>
              </a:rPr>
              <a:t>, 1995, in </a:t>
            </a:r>
            <a:r>
              <a:rPr kumimoji="0" lang="fr-FR" sz="2800" i="1" dirty="0">
                <a:latin typeface="Geneva"/>
                <a:ea typeface="ＭＳ Ｐゴシック" charset="0"/>
                <a:cs typeface="Geneva"/>
              </a:rPr>
              <a:t>La place des femmes, </a:t>
            </a:r>
            <a:r>
              <a:rPr kumimoji="0" lang="fr-FR" sz="2800" dirty="0">
                <a:latin typeface="Geneva"/>
                <a:ea typeface="ＭＳ Ｐゴシック" charset="0"/>
                <a:cs typeface="Geneva"/>
              </a:rPr>
              <a:t>Éd. La Découverte)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kumimoji="0" lang="fr-FR" sz="2400" dirty="0" smtClean="0">
              <a:latin typeface="Geneva"/>
              <a:ea typeface="ＭＳ Ｐゴシック" charset="0"/>
              <a:cs typeface="Geneva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kumimoji="0" lang="fr-FR" sz="2400" dirty="0">
              <a:latin typeface="Geneva"/>
              <a:ea typeface="ＭＳ Ｐゴシック" charset="0"/>
              <a:cs typeface="Geneva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kumimoji="0" lang="fr-FR" sz="2400" dirty="0" smtClean="0">
              <a:latin typeface="Geneva" charset="0"/>
              <a:ea typeface="ＭＳ Ｐゴシック" charset="0"/>
              <a:cs typeface="ＭＳ Ｐゴシック" charset="0"/>
            </a:endParaRPr>
          </a:p>
          <a:p>
            <a:pPr algn="just" eaLnBrk="1" hangingPunct="1">
              <a:defRPr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693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 Le stéréotype  masculin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b="1" dirty="0" smtClean="0"/>
              <a:t>Sois un chef</a:t>
            </a:r>
          </a:p>
          <a:p>
            <a:r>
              <a:rPr lang="fr-FR" sz="2800" b="1" dirty="0" smtClean="0"/>
              <a:t>Sois un chêne vigoureux</a:t>
            </a:r>
          </a:p>
          <a:p>
            <a:r>
              <a:rPr lang="fr-FR" sz="2800" b="1" dirty="0" smtClean="0"/>
              <a:t>Si tu me cherches, tu me trouves</a:t>
            </a:r>
          </a:p>
          <a:p>
            <a:r>
              <a:rPr lang="fr-FR" sz="2800" b="1" dirty="0" smtClean="0"/>
              <a:t>On n’est pas des gonzesses</a:t>
            </a:r>
          </a:p>
          <a:p>
            <a:r>
              <a:rPr lang="fr-FR" dirty="0" smtClean="0"/>
              <a:t>(Robert </a:t>
            </a:r>
            <a:r>
              <a:rPr lang="fr-FR" dirty="0" err="1" smtClean="0"/>
              <a:t>Brannon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sz="2800" dirty="0" err="1" smtClean="0"/>
              <a:t>Raewyn</a:t>
            </a:r>
            <a:r>
              <a:rPr lang="fr-FR" sz="2800" dirty="0" smtClean="0"/>
              <a:t> </a:t>
            </a:r>
            <a:r>
              <a:rPr lang="fr-FR" sz="2800" dirty="0" err="1" smtClean="0"/>
              <a:t>Connell</a:t>
            </a:r>
            <a:r>
              <a:rPr lang="fr-FR" sz="2800" dirty="0" smtClean="0"/>
              <a:t>, 1995 (2è éd.  2005), </a:t>
            </a:r>
            <a:r>
              <a:rPr lang="fr-FR" sz="2800" i="1" dirty="0" err="1" smtClean="0"/>
              <a:t>Masculinity</a:t>
            </a:r>
            <a:r>
              <a:rPr lang="fr-FR" sz="2800" i="1" dirty="0" smtClean="0"/>
              <a:t>, Berkeley, </a:t>
            </a:r>
            <a:r>
              <a:rPr lang="fr-FR" sz="2800" i="1" dirty="0" err="1" smtClean="0"/>
              <a:t>University</a:t>
            </a:r>
            <a:r>
              <a:rPr lang="fr-FR" sz="2800" i="1" dirty="0" smtClean="0"/>
              <a:t> of </a:t>
            </a:r>
            <a:r>
              <a:rPr lang="fr-FR" sz="2800" i="1" dirty="0" err="1" smtClean="0"/>
              <a:t>California</a:t>
            </a:r>
            <a:r>
              <a:rPr lang="fr-FR" sz="2800" i="1" dirty="0" smtClean="0"/>
              <a:t> </a:t>
            </a:r>
            <a:r>
              <a:rPr lang="fr-FR" sz="2800" i="1" dirty="0" err="1"/>
              <a:t>P</a:t>
            </a:r>
            <a:r>
              <a:rPr lang="fr-FR" sz="2800" i="1" dirty="0" err="1" smtClean="0"/>
              <a:t>ress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72312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stéréotype féminin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Ne cherche pas à concurrencer les garçons</a:t>
            </a:r>
          </a:p>
          <a:p>
            <a:r>
              <a:rPr lang="fr-FR" sz="2800" b="1" dirty="0" smtClean="0"/>
              <a:t>Sois féminine, séduisante</a:t>
            </a:r>
          </a:p>
          <a:p>
            <a:r>
              <a:rPr lang="fr-FR" sz="2800" b="1" dirty="0" smtClean="0"/>
              <a:t>Ne sois pas agressive. Sois empathique</a:t>
            </a:r>
          </a:p>
          <a:p>
            <a:r>
              <a:rPr lang="fr-FR" sz="2800" b="1" dirty="0" smtClean="0"/>
              <a:t>Sois docile et soumets-toi au pouvoir </a:t>
            </a:r>
            <a:r>
              <a:rPr lang="fr-FR" sz="2800" b="1" dirty="0" smtClean="0"/>
              <a:t>(surtout masculin</a:t>
            </a:r>
            <a:r>
              <a:rPr lang="fr-FR" sz="2800" dirty="0" smtClean="0"/>
              <a:t>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89244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200" dirty="0" smtClean="0">
                <a:cs typeface="+mj-cs"/>
              </a:rPr>
              <a:t>II. 2. Les relations entre pairs à l</a:t>
            </a:r>
            <a:r>
              <a:rPr lang="fr-FR" sz="3200" dirty="0" smtClean="0">
                <a:latin typeface="Arial"/>
              </a:rPr>
              <a:t>’</a:t>
            </a:r>
            <a:r>
              <a:rPr lang="fr-FR" sz="3200" dirty="0" smtClean="0">
                <a:cs typeface="+mj-cs"/>
              </a:rPr>
              <a:t>école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3200" dirty="0" smtClean="0"/>
              <a:t>Groupes mixtes: « saillance du sexe »</a:t>
            </a:r>
          </a:p>
          <a:p>
            <a:pPr eaLnBrk="1" hangingPunct="1">
              <a:defRPr/>
            </a:pPr>
            <a:r>
              <a:rPr lang="fr-FR" sz="3200" dirty="0" smtClean="0"/>
              <a:t>La cour de récréation: garçons en mouvement, filles statiques</a:t>
            </a:r>
          </a:p>
          <a:p>
            <a:pPr eaLnBrk="1" hangingPunct="1">
              <a:defRPr/>
            </a:pPr>
            <a:r>
              <a:rPr lang="fr-FR" sz="3200" dirty="0" smtClean="0"/>
              <a:t>Dans la classe, l</a:t>
            </a:r>
            <a:r>
              <a:rPr lang="fr-FR" sz="3200" dirty="0" smtClean="0">
                <a:latin typeface="Arial"/>
              </a:rPr>
              <a:t>’</a:t>
            </a:r>
            <a:r>
              <a:rPr lang="fr-FR" sz="3200" dirty="0" smtClean="0"/>
              <a:t>espace sonore occupé par les garçons</a:t>
            </a:r>
          </a:p>
          <a:p>
            <a:pPr eaLnBrk="1" hangingPunct="1">
              <a:defRPr/>
            </a:pPr>
            <a:r>
              <a:rPr lang="fr-FR" sz="3200" dirty="0" smtClean="0"/>
              <a:t>La dominance de certains garçons</a:t>
            </a:r>
          </a:p>
        </p:txBody>
      </p:sp>
    </p:spTree>
    <p:extLst>
      <p:ext uri="{BB962C8B-B14F-4D97-AF65-F5344CB8AC3E}">
        <p14:creationId xmlns:p14="http://schemas.microsoft.com/office/powerpoint/2010/main" val="352041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8"/>
            <a:ext cx="7313613" cy="113571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fr-FR" dirty="0" smtClean="0">
                <a:cs typeface="+mj-cs"/>
              </a:rPr>
              <a:t>II. 3. Les relations enseignant/e-élèves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2800" b="1" dirty="0" smtClean="0"/>
              <a:t>Des interactions avec les filles et les garçons: inégalité quantitative</a:t>
            </a:r>
          </a:p>
          <a:p>
            <a:pPr eaLnBrk="1" hangingPunct="1">
              <a:defRPr/>
            </a:pPr>
            <a:r>
              <a:rPr lang="fr-FR" sz="2800" b="1" dirty="0" smtClean="0"/>
              <a:t>Des attentes et des jugements stéréotypés</a:t>
            </a:r>
          </a:p>
          <a:p>
            <a:pPr eaLnBrk="1" hangingPunct="1">
              <a:defRPr/>
            </a:pPr>
            <a:r>
              <a:rPr lang="fr-FR" sz="2800" b="1" dirty="0" smtClean="0"/>
              <a:t>Le « double standard »</a:t>
            </a:r>
          </a:p>
          <a:p>
            <a:pPr eaLnBrk="1" hangingPunct="1">
              <a:defRPr/>
            </a:pPr>
            <a:r>
              <a:rPr lang="fr-FR" sz="2800" b="1" dirty="0" smtClean="0"/>
              <a:t>L</a:t>
            </a:r>
            <a:r>
              <a:rPr lang="fr-FR" sz="2800" b="1" dirty="0" smtClean="0">
                <a:latin typeface="Arial"/>
              </a:rPr>
              <a:t>’</a:t>
            </a:r>
            <a:r>
              <a:rPr lang="fr-FR" sz="2800" b="1" dirty="0" smtClean="0"/>
              <a:t>effet Pygmalion: baisse du sentiment de la confiance en soi chez les filles à l</a:t>
            </a:r>
            <a:r>
              <a:rPr lang="fr-FR" sz="2800" b="1" dirty="0" smtClean="0">
                <a:latin typeface="Arial"/>
              </a:rPr>
              <a:t>’</a:t>
            </a:r>
            <a:r>
              <a:rPr lang="fr-FR" sz="2800" b="1" dirty="0" smtClean="0"/>
              <a:t>adolescence</a:t>
            </a:r>
          </a:p>
        </p:txBody>
      </p:sp>
    </p:spTree>
    <p:extLst>
      <p:ext uri="{BB962C8B-B14F-4D97-AF65-F5344CB8AC3E}">
        <p14:creationId xmlns:p14="http://schemas.microsoft.com/office/powerpoint/2010/main" val="284241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8589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dirty="0" smtClean="0">
                <a:cs typeface="+mj-cs"/>
              </a:rPr>
              <a:t>II. 4 Socialisation sexuée par la transmission des savoirs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92102"/>
            <a:ext cx="8229600" cy="420869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fr-FR" dirty="0" smtClean="0">
              <a:cs typeface="+mn-cs"/>
            </a:endParaRPr>
          </a:p>
          <a:p>
            <a:pPr eaLnBrk="1" hangingPunct="1">
              <a:defRPr/>
            </a:pPr>
            <a:r>
              <a:rPr lang="fr-FR" sz="3200" b="1" dirty="0" smtClean="0"/>
              <a:t>1. Les stéréotypes dans les manuels et la littérature de jeunesse</a:t>
            </a:r>
          </a:p>
          <a:p>
            <a:pPr eaLnBrk="1" hangingPunct="1">
              <a:defRPr/>
            </a:pPr>
            <a:r>
              <a:rPr lang="fr-FR" sz="3200" b="1" dirty="0" smtClean="0"/>
              <a:t>2. Les biais sexistes des savoirs</a:t>
            </a:r>
          </a:p>
          <a:p>
            <a:pPr marL="0" indent="0" eaLnBrk="1" hangingPunct="1">
              <a:buNone/>
              <a:defRPr/>
            </a:pPr>
            <a:endParaRPr lang="fr-FR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66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90000"/>
              </a:lnSpc>
              <a:buFont typeface="Wingdings" charset="0"/>
              <a:buNone/>
            </a:pPr>
            <a:r>
              <a:rPr lang="fr-FR" sz="2600" dirty="0">
                <a:latin typeface="Times New Roman" charset="0"/>
              </a:rPr>
              <a:t>«</a:t>
            </a:r>
            <a:r>
              <a:rPr lang="fr-FR" sz="2800" dirty="0">
                <a:latin typeface="Times New Roman" charset="0"/>
              </a:rPr>
              <a:t> </a:t>
            </a:r>
            <a:r>
              <a:rPr lang="fr-FR" sz="2800" i="1" dirty="0">
                <a:latin typeface="Times New Roman" charset="0"/>
              </a:rPr>
              <a:t>Et puisque la femme est la raison première du péché, </a:t>
            </a:r>
            <a:r>
              <a:rPr lang="fr-FR" sz="2800" i="1" dirty="0" smtClean="0">
                <a:latin typeface="Times New Roman" charset="0"/>
              </a:rPr>
              <a:t>l</a:t>
            </a:r>
            <a:r>
              <a:rPr lang="fr-FR" sz="2800" i="1" dirty="0" smtClean="0">
                <a:latin typeface="Arial"/>
              </a:rPr>
              <a:t>’</a:t>
            </a:r>
            <a:r>
              <a:rPr lang="fr-FR" sz="2800" i="1" dirty="0" smtClean="0">
                <a:latin typeface="Times New Roman" charset="0"/>
              </a:rPr>
              <a:t>arme </a:t>
            </a:r>
            <a:r>
              <a:rPr lang="fr-FR" sz="2800" i="1" dirty="0">
                <a:latin typeface="Times New Roman" charset="0"/>
              </a:rPr>
              <a:t>du démon, la cause de l</a:t>
            </a:r>
            <a:r>
              <a:rPr lang="ja-JP" altLang="fr-FR" sz="2800" i="1" dirty="0">
                <a:latin typeface="Arial"/>
              </a:rPr>
              <a:t>’</a:t>
            </a:r>
            <a:r>
              <a:rPr lang="fr-FR" sz="2800" i="1" dirty="0">
                <a:latin typeface="Times New Roman" charset="0"/>
              </a:rPr>
              <a:t>expulsion de </a:t>
            </a:r>
            <a:r>
              <a:rPr lang="fr-FR" sz="2800" i="1" dirty="0" smtClean="0">
                <a:latin typeface="Times New Roman" charset="0"/>
              </a:rPr>
              <a:t>l</a:t>
            </a:r>
            <a:r>
              <a:rPr lang="fr-FR" sz="2800" i="1" dirty="0" smtClean="0">
                <a:latin typeface="Arial"/>
              </a:rPr>
              <a:t>’</a:t>
            </a:r>
            <a:r>
              <a:rPr lang="fr-FR" sz="2800" i="1" dirty="0" smtClean="0">
                <a:latin typeface="Times New Roman" charset="0"/>
              </a:rPr>
              <a:t>homme </a:t>
            </a:r>
            <a:r>
              <a:rPr lang="fr-FR" sz="2800" i="1" dirty="0">
                <a:latin typeface="Times New Roman" charset="0"/>
              </a:rPr>
              <a:t>du Paradis et de la destruction de </a:t>
            </a:r>
            <a:r>
              <a:rPr lang="fr-FR" sz="2800" i="1" dirty="0" smtClean="0">
                <a:latin typeface="Times New Roman" charset="0"/>
              </a:rPr>
              <a:t>l</a:t>
            </a:r>
            <a:r>
              <a:rPr lang="fr-FR" sz="2800" i="1" dirty="0" smtClean="0">
                <a:latin typeface="Arial"/>
              </a:rPr>
              <a:t>’</a:t>
            </a:r>
            <a:r>
              <a:rPr lang="fr-FR" sz="2800" i="1" dirty="0" smtClean="0">
                <a:latin typeface="Times New Roman" charset="0"/>
              </a:rPr>
              <a:t>ancienne </a:t>
            </a:r>
            <a:r>
              <a:rPr lang="fr-FR" sz="2800" i="1" dirty="0">
                <a:latin typeface="Times New Roman" charset="0"/>
              </a:rPr>
              <a:t>Loi, et </a:t>
            </a:r>
            <a:r>
              <a:rPr lang="fr-FR" sz="2800" i="1" dirty="0" smtClean="0">
                <a:latin typeface="Times New Roman" charset="0"/>
              </a:rPr>
              <a:t>puisqu</a:t>
            </a:r>
            <a:r>
              <a:rPr lang="fr-FR" sz="2800" i="1" dirty="0" smtClean="0">
                <a:latin typeface="Arial"/>
              </a:rPr>
              <a:t>’</a:t>
            </a:r>
            <a:r>
              <a:rPr lang="fr-FR" sz="2800" i="1" dirty="0" smtClean="0">
                <a:latin typeface="Times New Roman" charset="0"/>
              </a:rPr>
              <a:t>en </a:t>
            </a:r>
            <a:r>
              <a:rPr lang="fr-FR" sz="2800" i="1" dirty="0">
                <a:latin typeface="Times New Roman" charset="0"/>
              </a:rPr>
              <a:t>conséquence, il faut éviter soigneusement tout commerce avec elle, nous défendons et interdisons expressément que quiconque se permette d</a:t>
            </a:r>
            <a:r>
              <a:rPr lang="ja-JP" altLang="fr-FR" sz="2800" i="1" dirty="0">
                <a:latin typeface="Arial"/>
              </a:rPr>
              <a:t>’</a:t>
            </a:r>
            <a:r>
              <a:rPr lang="fr-FR" sz="2800" i="1" dirty="0">
                <a:latin typeface="Times New Roman" charset="0"/>
              </a:rPr>
              <a:t>introduire quelque femme que ce soit, fût-ce la plus honnête, dans la dite université</a:t>
            </a:r>
            <a:r>
              <a:rPr lang="fr-FR" sz="2800" dirty="0">
                <a:latin typeface="Times New Roman" charset="0"/>
              </a:rPr>
              <a:t> ». </a:t>
            </a:r>
          </a:p>
          <a:p>
            <a:pPr marL="0" indent="0" algn="just">
              <a:lnSpc>
                <a:spcPct val="90000"/>
              </a:lnSpc>
            </a:pPr>
            <a:endParaRPr lang="fr-FR" sz="2800" dirty="0">
              <a:latin typeface="Times New Roman" charset="0"/>
            </a:endParaRPr>
          </a:p>
          <a:p>
            <a:pPr marL="0" indent="0" algn="just">
              <a:lnSpc>
                <a:spcPct val="90000"/>
              </a:lnSpc>
              <a:buFont typeface="Wingdings" charset="0"/>
              <a:buNone/>
            </a:pPr>
            <a:r>
              <a:rPr lang="fr-FR" sz="2800" dirty="0">
                <a:latin typeface="Times New Roman" charset="0"/>
              </a:rPr>
              <a:t>(Décret de </a:t>
            </a:r>
            <a:r>
              <a:rPr lang="fr-FR" sz="2800" dirty="0" smtClean="0">
                <a:latin typeface="Times New Roman" charset="0"/>
              </a:rPr>
              <a:t>l</a:t>
            </a:r>
            <a:r>
              <a:rPr lang="fr-FR" sz="2800" dirty="0" smtClean="0">
                <a:latin typeface="Arial"/>
              </a:rPr>
              <a:t>’</a:t>
            </a:r>
            <a:r>
              <a:rPr lang="fr-FR" sz="2800" dirty="0" smtClean="0">
                <a:latin typeface="Times New Roman" charset="0"/>
              </a:rPr>
              <a:t>Université </a:t>
            </a:r>
            <a:r>
              <a:rPr lang="fr-FR" sz="2800" dirty="0">
                <a:latin typeface="Times New Roman" charset="0"/>
              </a:rPr>
              <a:t>de Bologne, 1377 ; cité par Duché, 1972 : 375)</a:t>
            </a:r>
            <a:r>
              <a:rPr lang="fr-FR" sz="2600" dirty="0">
                <a:latin typeface="Times New Roman" charset="0"/>
              </a:rPr>
              <a:t> 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060674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6330"/>
            <a:ext cx="7313613" cy="146880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 smtClean="0">
                <a:solidFill>
                  <a:schemeClr val="tx1"/>
                </a:solidFill>
                <a:latin typeface="Geneva" charset="0"/>
              </a:rPr>
              <a:t> les biais sexistes dans les programmes</a:t>
            </a:r>
            <a:r>
              <a:rPr lang="fr-FR" dirty="0" smtClean="0">
                <a:solidFill>
                  <a:schemeClr val="tx1"/>
                </a:solidFill>
                <a:latin typeface="Times"/>
              </a:rPr>
              <a:t> </a:t>
            </a:r>
            <a:r>
              <a:rPr lang="fr-FR" dirty="0" smtClean="0">
                <a:solidFill>
                  <a:schemeClr val="tx1"/>
                </a:solidFill>
                <a:latin typeface="Geneva" charset="0"/>
              </a:rPr>
              <a:t>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>
                <a:latin typeface="Geneva" charset="0"/>
              </a:rPr>
              <a:t>Les « grands hommes »</a:t>
            </a:r>
          </a:p>
          <a:p>
            <a:pPr eaLnBrk="1" hangingPunct="1">
              <a:defRPr/>
            </a:pPr>
            <a:r>
              <a:rPr lang="fr-FR" dirty="0" smtClean="0">
                <a:latin typeface="Geneva" charset="0"/>
              </a:rPr>
              <a:t>Le génie est masculin</a:t>
            </a:r>
          </a:p>
          <a:p>
            <a:pPr eaLnBrk="1" hangingPunct="1">
              <a:defRPr/>
            </a:pPr>
            <a:r>
              <a:rPr lang="fr-FR" dirty="0" smtClean="0">
                <a:latin typeface="Geneva" charset="0"/>
              </a:rPr>
              <a:t>Les femmes sont invisibles</a:t>
            </a:r>
          </a:p>
          <a:p>
            <a:pPr eaLnBrk="1" hangingPunct="1">
              <a:defRPr/>
            </a:pPr>
            <a:r>
              <a:rPr lang="fr-FR" dirty="0" smtClean="0">
                <a:latin typeface="Geneva" charset="0"/>
              </a:rPr>
              <a:t>Conséquences sur les filles… </a:t>
            </a:r>
          </a:p>
          <a:p>
            <a:pPr eaLnBrk="1" hangingPunct="1">
              <a:defRPr/>
            </a:pPr>
            <a:r>
              <a:rPr lang="fr-FR" dirty="0" smtClean="0">
                <a:latin typeface="Geneva" charset="0"/>
              </a:rPr>
              <a:t>et les garçons.</a:t>
            </a:r>
          </a:p>
        </p:txBody>
      </p:sp>
    </p:spTree>
    <p:extLst>
      <p:ext uri="{BB962C8B-B14F-4D97-AF65-F5344CB8AC3E}">
        <p14:creationId xmlns:p14="http://schemas.microsoft.com/office/powerpoint/2010/main" val="2419323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231900"/>
          </a:xfrm>
        </p:spPr>
        <p:txBody>
          <a:bodyPr/>
          <a:lstStyle/>
          <a:p>
            <a:r>
              <a:rPr lang="fr-FR" dirty="0" smtClean="0"/>
              <a:t>II. 4 Socialisation sexuée par les savoirs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fr-FR" b="1" dirty="0" smtClean="0"/>
          </a:p>
          <a:p>
            <a:pPr>
              <a:defRPr/>
            </a:pPr>
            <a:r>
              <a:rPr lang="fr-FR" sz="3200" b="1" dirty="0" smtClean="0"/>
              <a:t>3. </a:t>
            </a:r>
            <a:r>
              <a:rPr lang="fr-FR" sz="3200" b="1" dirty="0"/>
              <a:t>Les stéréotypes des disciplines scolaires : la </a:t>
            </a:r>
            <a:r>
              <a:rPr lang="fr-FR" sz="3200" b="1" dirty="0" err="1"/>
              <a:t>bicatégorisation</a:t>
            </a:r>
            <a:r>
              <a:rPr lang="fr-FR" sz="3200" b="1" dirty="0"/>
              <a:t> sexuée des disciplines</a:t>
            </a:r>
          </a:p>
          <a:p>
            <a:pPr>
              <a:defRPr/>
            </a:pPr>
            <a:r>
              <a:rPr lang="fr-FR" sz="3200" b="1" dirty="0" smtClean="0"/>
              <a:t>4. </a:t>
            </a:r>
            <a:r>
              <a:rPr lang="fr-FR" sz="3200" b="1" dirty="0"/>
              <a:t>Le silence sur les inégalités sexuées et les inégalités en général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3125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Helvetica" charset="0"/>
                <a:ea typeface="Osaka" charset="0"/>
                <a:cs typeface="Osaka" charset="0"/>
              </a:rPr>
              <a:t>II.4 </a:t>
            </a:r>
            <a:r>
              <a:rPr lang="fr-FR" dirty="0">
                <a:latin typeface="Helvetica" charset="0"/>
                <a:ea typeface="Osaka" charset="0"/>
                <a:cs typeface="Osaka" charset="0"/>
              </a:rPr>
              <a:t>Les savoirs que l’école ne diffuse pas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Absence des savoirs critiques sur les inégalités de sexes</a:t>
            </a:r>
          </a:p>
          <a:p>
            <a:pPr>
              <a:defRPr/>
            </a:pPr>
            <a:r>
              <a:rPr lang="fr-FR" dirty="0" smtClean="0"/>
              <a:t>« on n’apprend pas des femmes ce qu’il faut penser des femmes » </a:t>
            </a:r>
            <a:r>
              <a:rPr lang="fr-FR" sz="2800" dirty="0" smtClean="0"/>
              <a:t>Michèle le </a:t>
            </a:r>
            <a:r>
              <a:rPr lang="fr-FR" sz="2800" dirty="0" err="1" smtClean="0"/>
              <a:t>Doeuff</a:t>
            </a:r>
            <a:r>
              <a:rPr lang="fr-FR" sz="2800" dirty="0" smtClean="0"/>
              <a:t>, </a:t>
            </a:r>
            <a:r>
              <a:rPr lang="fr-FR" sz="2800" i="1" dirty="0" smtClean="0"/>
              <a:t>Le sexe du savoir</a:t>
            </a:r>
          </a:p>
          <a:p>
            <a:pPr>
              <a:defRPr/>
            </a:pPr>
            <a:r>
              <a:rPr lang="fr-FR" dirty="0" smtClean="0"/>
              <a:t>conforter l’ordre sexué ou penser par soi-même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1660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dirty="0" smtClean="0">
                <a:cs typeface="+mj-cs"/>
              </a:rPr>
              <a:t> II. 5 Curriculum caché</a:t>
            </a:r>
          </a:p>
        </p:txBody>
      </p:sp>
      <p:sp>
        <p:nvSpPr>
          <p:cNvPr id="67586" name="Text Box 3"/>
          <p:cNvSpPr txBox="1">
            <a:spLocks noChangeArrowheads="1"/>
          </p:cNvSpPr>
          <p:nvPr/>
        </p:nvSpPr>
        <p:spPr bwMode="auto">
          <a:xfrm>
            <a:off x="152400" y="1741714"/>
            <a:ext cx="855617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/>
            <a:r>
              <a:rPr lang="fr-FR" b="1" dirty="0" smtClean="0">
                <a:latin typeface="Geneva" charset="0"/>
              </a:rPr>
              <a:t>Curriculum formel</a:t>
            </a:r>
            <a:r>
              <a:rPr lang="fr-FR" dirty="0" smtClean="0">
                <a:latin typeface="Geneva" charset="0"/>
              </a:rPr>
              <a:t>: les programmes</a:t>
            </a:r>
          </a:p>
          <a:p>
            <a:pPr algn="just"/>
            <a:r>
              <a:rPr lang="fr-FR" b="1" dirty="0" smtClean="0">
                <a:latin typeface="Geneva" charset="0"/>
              </a:rPr>
              <a:t>Curriculum réel</a:t>
            </a:r>
            <a:r>
              <a:rPr lang="fr-FR" dirty="0" smtClean="0">
                <a:latin typeface="Geneva" charset="0"/>
              </a:rPr>
              <a:t>: situations réelles d’apprentissage</a:t>
            </a:r>
          </a:p>
          <a:p>
            <a:pPr algn="just"/>
            <a:r>
              <a:rPr lang="fr-FR" dirty="0" smtClean="0">
                <a:latin typeface="Geneva" charset="0"/>
              </a:rPr>
              <a:t>Le </a:t>
            </a:r>
            <a:r>
              <a:rPr lang="fr-FR" b="1" dirty="0">
                <a:latin typeface="Geneva" charset="0"/>
              </a:rPr>
              <a:t>curriculum caché ou latent</a:t>
            </a:r>
            <a:r>
              <a:rPr lang="fr-FR" dirty="0">
                <a:latin typeface="Geneva" charset="0"/>
              </a:rPr>
              <a:t> désigne la différence entre les contenus, les finalités, les objectifs prescrits et «</a:t>
            </a:r>
            <a:r>
              <a:rPr lang="fr-FR" dirty="0"/>
              <a:t> </a:t>
            </a:r>
            <a:r>
              <a:rPr lang="fr-FR" dirty="0">
                <a:latin typeface="Geneva" charset="0"/>
              </a:rPr>
              <a:t>ces choses qui s</a:t>
            </a:r>
            <a:r>
              <a:rPr lang="ja-JP" altLang="fr-FR" dirty="0"/>
              <a:t>’</a:t>
            </a:r>
            <a:r>
              <a:rPr lang="fr-FR" altLang="ja-JP" dirty="0">
                <a:latin typeface="Geneva" charset="0"/>
              </a:rPr>
              <a:t>acquièrent à l</a:t>
            </a:r>
            <a:r>
              <a:rPr lang="ja-JP" altLang="fr-FR" dirty="0"/>
              <a:t>’</a:t>
            </a:r>
            <a:r>
              <a:rPr lang="fr-FR" altLang="ja-JP" dirty="0"/>
              <a:t>école (savoirs, compétences, représentations, rôles, valeurs) sans jamais figurer dans les programmes officiels ou explicites » sans que personne ne veuille les enseigner.</a:t>
            </a:r>
          </a:p>
          <a:p>
            <a:pPr lvl="1" algn="just"/>
            <a:r>
              <a:rPr lang="fr-FR" dirty="0">
                <a:latin typeface="Times New Roman" charset="0"/>
              </a:rPr>
              <a:t> FORQUIN Jean-Claude, 1985, «L</a:t>
            </a:r>
            <a:r>
              <a:rPr lang="ja-JP" altLang="fr-FR" dirty="0"/>
              <a:t>’</a:t>
            </a:r>
            <a:r>
              <a:rPr lang="fr-FR" altLang="ja-JP" dirty="0">
                <a:latin typeface="Times New Roman" charset="0"/>
              </a:rPr>
              <a:t>approche sociologique des contenus et programmes d</a:t>
            </a:r>
            <a:r>
              <a:rPr lang="ja-JP" altLang="fr-FR" dirty="0"/>
              <a:t>’</a:t>
            </a:r>
            <a:r>
              <a:rPr lang="fr-FR" altLang="ja-JP" dirty="0">
                <a:latin typeface="Times New Roman" charset="0"/>
              </a:rPr>
              <a:t>enseignement», Perspectives Documentaires en Sciences de l</a:t>
            </a:r>
            <a:r>
              <a:rPr lang="ja-JP" altLang="fr-FR" dirty="0"/>
              <a:t>’</a:t>
            </a:r>
            <a:r>
              <a:rPr lang="fr-FR" altLang="ja-JP" dirty="0"/>
              <a:t>Éducation, n°5, p.31-70.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64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03237"/>
            <a:ext cx="7313613" cy="1320099"/>
          </a:xfrm>
        </p:spPr>
        <p:txBody>
          <a:bodyPr/>
          <a:lstStyle/>
          <a:p>
            <a:r>
              <a:rPr lang="fr-FR" dirty="0" smtClean="0"/>
              <a:t>III Que faire pour éduquer à l’égalité des sexes?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0103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 Que faire pour éduquer à l’égalité des sexes?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1. Innovations </a:t>
            </a:r>
            <a:r>
              <a:rPr lang="fr-FR" sz="3200" b="1" dirty="0" err="1" smtClean="0"/>
              <a:t>curriculaires</a:t>
            </a:r>
            <a:endParaRPr lang="fr-FR" sz="3200" b="1" dirty="0" smtClean="0"/>
          </a:p>
          <a:p>
            <a:r>
              <a:rPr lang="fr-FR" sz="3200" b="1" dirty="0" smtClean="0"/>
              <a:t>2. Décrypter les stéréotypes de sexe dans les manuels et la littérature de jeunesse</a:t>
            </a:r>
          </a:p>
          <a:p>
            <a:r>
              <a:rPr lang="fr-FR" sz="3200" b="1" dirty="0" smtClean="0"/>
              <a:t>3. Les interactions en classe</a:t>
            </a:r>
          </a:p>
          <a:p>
            <a:r>
              <a:rPr lang="fr-FR" sz="3200" b="1" dirty="0" smtClean="0"/>
              <a:t>4. L’éducation au respect de l’autre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120344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41922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Conclusion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6085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La mixité est une condition nécessaire mais non suffisante de l’égalité des sexes</a:t>
            </a:r>
            <a:endParaRPr lang="fr-FR" sz="2800" dirty="0">
              <a:latin typeface="Helvetica" charset="0"/>
              <a:ea typeface="Osaka" charset="0"/>
              <a:cs typeface="Osak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Les élèves filles et garçons apprennent à l’école aussi leurs positions sociales inégales</a:t>
            </a:r>
            <a:endParaRPr lang="fr-FR" sz="2800" dirty="0">
              <a:latin typeface="Helvetica" charset="0"/>
              <a:ea typeface="Osaka" charset="0"/>
              <a:cs typeface="Osak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Cet apprentissage se fait aussi par les savoirs </a:t>
            </a:r>
            <a:r>
              <a:rPr lang="fr-FR" sz="2800" dirty="0">
                <a:latin typeface="Helvetica" charset="0"/>
                <a:ea typeface="Osaka" charset="0"/>
                <a:cs typeface="Osaka" charset="0"/>
              </a:rPr>
              <a:t>transmis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La politique volontariste de l’Éducation </a:t>
            </a:r>
            <a:r>
              <a:rPr lang="fr-FR" sz="2800" dirty="0">
                <a:latin typeface="Helvetica" charset="0"/>
                <a:ea typeface="Osaka" charset="0"/>
                <a:cs typeface="Osaka" charset="0"/>
              </a:rPr>
              <a:t>Nationale </a:t>
            </a: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ne réalisera l’égalité si elle n’est pas reprise par les enseignantes et les enseignants.</a:t>
            </a: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latin typeface="Helvetica" charset="0"/>
                <a:ea typeface="Osaka" charset="0"/>
                <a:cs typeface="Osaka" charset="0"/>
              </a:rPr>
              <a:t>La question de l’égalité concerne aussi les statuts  </a:t>
            </a:r>
            <a:r>
              <a:rPr lang="fr-FR" sz="2800" smtClean="0">
                <a:latin typeface="Helvetica" charset="0"/>
                <a:ea typeface="Osaka" charset="0"/>
                <a:cs typeface="Osaka" charset="0"/>
              </a:rPr>
              <a:t>des personnels.</a:t>
            </a:r>
            <a:endParaRPr lang="fr-FR" sz="2800" dirty="0">
              <a:latin typeface="Helvetica" charset="0"/>
              <a:ea typeface="Osaka" charset="0"/>
              <a:cs typeface="Osaka" charset="0"/>
            </a:endParaRPr>
          </a:p>
          <a:p>
            <a:pPr eaLnBrk="1" hangingPunct="1">
              <a:lnSpc>
                <a:spcPct val="90000"/>
              </a:lnSpc>
            </a:pPr>
            <a:endParaRPr lang="fr-FR" sz="2800" dirty="0">
              <a:latin typeface="Helvetica" charset="0"/>
              <a:ea typeface="Osaka" charset="0"/>
              <a:cs typeface="Osa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5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Brève histoire du genre dans les recherches en éducation</a:t>
            </a:r>
          </a:p>
          <a:p>
            <a:r>
              <a:rPr lang="fr-FR" sz="3200" dirty="0" smtClean="0"/>
              <a:t>La perspective de genre dans la socialisation scolaire et dans la transmission des savoirs</a:t>
            </a:r>
          </a:p>
          <a:p>
            <a:r>
              <a:rPr lang="fr-FR" sz="3200" dirty="0" smtClean="0"/>
              <a:t>Que faire pour éduquer à l’égalité des sexes?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9280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0387" y="503237"/>
            <a:ext cx="7313613" cy="105376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 </a:t>
            </a:r>
            <a:r>
              <a:rPr lang="fr-FR" b="1" dirty="0" smtClean="0"/>
              <a:t>Brève histoire des recherches sur le genre en éducation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z="2800" b="1" dirty="0" smtClean="0"/>
              <a:t>Les </a:t>
            </a:r>
            <a:r>
              <a:rPr lang="fr-FR" sz="2800" b="1" dirty="0"/>
              <a:t>années 1960-</a:t>
            </a:r>
            <a:r>
              <a:rPr lang="fr-FR" sz="2800" b="1" dirty="0" smtClean="0"/>
              <a:t>1970 : </a:t>
            </a:r>
            <a:r>
              <a:rPr lang="fr-FR" sz="2800" b="1" dirty="0"/>
              <a:t>les inégalités sociales</a:t>
            </a:r>
          </a:p>
          <a:p>
            <a:r>
              <a:rPr lang="fr-FR" sz="2800" b="1" dirty="0" smtClean="0"/>
              <a:t>Les années 1980: Différences et inégalités</a:t>
            </a:r>
          </a:p>
          <a:p>
            <a:r>
              <a:rPr lang="fr-FR" sz="2800" b="1" dirty="0" smtClean="0"/>
              <a:t>Le genre</a:t>
            </a:r>
          </a:p>
          <a:p>
            <a:r>
              <a:rPr lang="fr-FR" sz="2800" b="1" dirty="0" smtClean="0"/>
              <a:t>Le sexisme</a:t>
            </a:r>
          </a:p>
          <a:p>
            <a:pPr marL="82296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9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2087562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Geneva" charset="0"/>
              </a:rPr>
              <a:t>1) Les années 60-70 : variable </a:t>
            </a:r>
            <a:r>
              <a:rPr lang="fr-FR" dirty="0" smtClean="0">
                <a:solidFill>
                  <a:schemeClr val="tx1"/>
                </a:solidFill>
                <a:latin typeface="Geneva" charset="0"/>
              </a:rPr>
              <a:t>sexe, </a:t>
            </a:r>
            <a:r>
              <a:rPr lang="fr-FR" dirty="0">
                <a:solidFill>
                  <a:schemeClr val="tx1"/>
                </a:solidFill>
                <a:latin typeface="Geneva" charset="0"/>
              </a:rPr>
              <a:t>variable « secondaire »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71800"/>
            <a:ext cx="8153400" cy="3159125"/>
          </a:xfrm>
        </p:spPr>
        <p:txBody>
          <a:bodyPr/>
          <a:lstStyle/>
          <a:p>
            <a:r>
              <a:rPr lang="fr-FR" dirty="0">
                <a:latin typeface="Geneva" charset="0"/>
              </a:rPr>
              <a:t>Dans la Préface des </a:t>
            </a:r>
            <a:r>
              <a:rPr lang="fr-FR" i="1" dirty="0">
                <a:latin typeface="Geneva" charset="0"/>
              </a:rPr>
              <a:t>Héritiers, en 1964,</a:t>
            </a:r>
            <a:r>
              <a:rPr lang="fr-FR" dirty="0">
                <a:latin typeface="Geneva" charset="0"/>
              </a:rPr>
              <a:t> Bourdieu et </a:t>
            </a:r>
            <a:r>
              <a:rPr lang="fr-FR" dirty="0" err="1">
                <a:latin typeface="Geneva" charset="0"/>
              </a:rPr>
              <a:t>Passeron</a:t>
            </a:r>
            <a:r>
              <a:rPr lang="fr-FR" dirty="0">
                <a:latin typeface="Geneva" charset="0"/>
              </a:rPr>
              <a:t> écrivent </a:t>
            </a:r>
            <a:r>
              <a:rPr lang="fr-FR" dirty="0" smtClean="0">
                <a:latin typeface="Geneva" charset="0"/>
              </a:rPr>
              <a:t>qu</a:t>
            </a:r>
            <a:r>
              <a:rPr lang="fr-FR" dirty="0" smtClean="0">
                <a:latin typeface="Arial"/>
              </a:rPr>
              <a:t>’</a:t>
            </a:r>
            <a:r>
              <a:rPr lang="fr-FR" dirty="0" smtClean="0">
                <a:latin typeface="Geneva" charset="0"/>
              </a:rPr>
              <a:t>ils </a:t>
            </a:r>
            <a:r>
              <a:rPr lang="fr-FR" dirty="0">
                <a:latin typeface="Geneva" charset="0"/>
              </a:rPr>
              <a:t>ont négligé la variable sexe « pour saisir le problème fondamental », à savoir les inégalités sociales.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637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153400" cy="483393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fr-FR" sz="2600" b="1" dirty="0" smtClean="0">
                <a:latin typeface="Geneva" charset="0"/>
              </a:rPr>
              <a:t>L</a:t>
            </a:r>
            <a:r>
              <a:rPr lang="fr-FR" sz="2600" b="1" dirty="0" smtClean="0">
                <a:latin typeface="Arial"/>
              </a:rPr>
              <a:t>’</a:t>
            </a:r>
            <a:r>
              <a:rPr lang="fr-FR" sz="2600" b="1" dirty="0" smtClean="0">
                <a:latin typeface="Geneva" charset="0"/>
              </a:rPr>
              <a:t>INETOP  </a:t>
            </a:r>
            <a:r>
              <a:rPr lang="fr-FR" sz="2600" b="1" dirty="0">
                <a:latin typeface="Geneva" charset="0"/>
              </a:rPr>
              <a:t>et les recherches sur les différences </a:t>
            </a:r>
            <a:r>
              <a:rPr lang="fr-FR" sz="2600" b="1" dirty="0" smtClean="0">
                <a:latin typeface="Geneva" charset="0"/>
              </a:rPr>
              <a:t>d</a:t>
            </a:r>
            <a:r>
              <a:rPr lang="fr-FR" sz="2600" b="1" dirty="0" smtClean="0">
                <a:latin typeface="Arial"/>
              </a:rPr>
              <a:t>’</a:t>
            </a:r>
            <a:r>
              <a:rPr lang="fr-FR" sz="2600" b="1" dirty="0" smtClean="0">
                <a:latin typeface="Geneva" charset="0"/>
              </a:rPr>
              <a:t>orientation</a:t>
            </a:r>
            <a:r>
              <a:rPr lang="fr-FR" sz="2600" b="1" dirty="0">
                <a:latin typeface="Geneva" charset="0"/>
              </a:rPr>
              <a:t>: </a:t>
            </a:r>
            <a:r>
              <a:rPr lang="fr-FR" sz="2600" b="1" dirty="0" err="1">
                <a:latin typeface="Geneva" charset="0"/>
              </a:rPr>
              <a:t>Cendrine</a:t>
            </a:r>
            <a:r>
              <a:rPr lang="fr-FR" sz="2600" b="1" dirty="0">
                <a:latin typeface="Geneva" charset="0"/>
              </a:rPr>
              <a:t> </a:t>
            </a:r>
            <a:r>
              <a:rPr lang="fr-FR" sz="2600" b="1" dirty="0" err="1">
                <a:latin typeface="Geneva" charset="0"/>
              </a:rPr>
              <a:t>Marro</a:t>
            </a:r>
            <a:r>
              <a:rPr lang="fr-FR" sz="2600" b="1" dirty="0">
                <a:latin typeface="Geneva" charset="0"/>
              </a:rPr>
              <a:t> et Françoise </a:t>
            </a:r>
            <a:r>
              <a:rPr lang="fr-FR" sz="2600" b="1" dirty="0" err="1">
                <a:latin typeface="Geneva" charset="0"/>
              </a:rPr>
              <a:t>Vouillot</a:t>
            </a:r>
            <a:endParaRPr lang="fr-FR" sz="2600" b="1" dirty="0">
              <a:latin typeface="Geneva" charset="0"/>
            </a:endParaRPr>
          </a:p>
          <a:p>
            <a:pPr algn="just">
              <a:lnSpc>
                <a:spcPct val="90000"/>
              </a:lnSpc>
            </a:pPr>
            <a:r>
              <a:rPr lang="fr-FR" sz="2600" b="1" dirty="0" smtClean="0">
                <a:latin typeface="Geneva" charset="0"/>
              </a:rPr>
              <a:t>L</a:t>
            </a:r>
            <a:r>
              <a:rPr lang="fr-FR" sz="2600" b="1" dirty="0" smtClean="0">
                <a:latin typeface="Arial"/>
              </a:rPr>
              <a:t>’</a:t>
            </a:r>
            <a:r>
              <a:rPr lang="fr-FR" sz="2600" b="1" dirty="0" smtClean="0">
                <a:latin typeface="Geneva" charset="0"/>
              </a:rPr>
              <a:t>influence </a:t>
            </a:r>
            <a:r>
              <a:rPr lang="fr-FR" sz="2600" b="1" dirty="0">
                <a:latin typeface="Geneva" charset="0"/>
              </a:rPr>
              <a:t>du mouvement féministe : la « variable sexe » cesse </a:t>
            </a:r>
            <a:r>
              <a:rPr lang="fr-FR" sz="2600" b="1" dirty="0" smtClean="0">
                <a:latin typeface="Geneva" charset="0"/>
              </a:rPr>
              <a:t>d</a:t>
            </a:r>
            <a:r>
              <a:rPr lang="fr-FR" sz="2600" b="1" dirty="0" smtClean="0">
                <a:latin typeface="Arial"/>
              </a:rPr>
              <a:t>’</a:t>
            </a:r>
            <a:r>
              <a:rPr lang="fr-FR" sz="2600" b="1" dirty="0" smtClean="0">
                <a:latin typeface="Geneva" charset="0"/>
              </a:rPr>
              <a:t>être </a:t>
            </a:r>
            <a:r>
              <a:rPr lang="fr-FR" sz="2600" b="1" dirty="0">
                <a:latin typeface="Geneva" charset="0"/>
              </a:rPr>
              <a:t>considérée comme secondaire.</a:t>
            </a:r>
          </a:p>
          <a:p>
            <a:pPr>
              <a:lnSpc>
                <a:spcPct val="90000"/>
              </a:lnSpc>
            </a:pPr>
            <a:r>
              <a:rPr lang="fr-FR" sz="2600" b="1" dirty="0">
                <a:latin typeface="Geneva" charset="0"/>
              </a:rPr>
              <a:t>Les « différences » recouvrent des </a:t>
            </a:r>
            <a:r>
              <a:rPr lang="fr-FR" sz="2600" b="1" dirty="0" smtClean="0">
                <a:latin typeface="Geneva" charset="0"/>
              </a:rPr>
              <a:t>inégalités</a:t>
            </a:r>
          </a:p>
          <a:p>
            <a:pPr>
              <a:lnSpc>
                <a:spcPct val="90000"/>
              </a:lnSpc>
            </a:pPr>
            <a:r>
              <a:rPr lang="fr-FR" sz="2600" b="1" dirty="0" smtClean="0">
                <a:latin typeface="Geneva" charset="0"/>
              </a:rPr>
              <a:t>Différent s’oppose à identité: concept ontologique </a:t>
            </a:r>
          </a:p>
          <a:p>
            <a:pPr>
              <a:lnSpc>
                <a:spcPct val="90000"/>
              </a:lnSpc>
            </a:pPr>
            <a:r>
              <a:rPr lang="fr-FR" sz="2600" b="1" dirty="0" smtClean="0">
                <a:latin typeface="Geneva" charset="0"/>
              </a:rPr>
              <a:t>Inégalité s’oppose à égalité: concept politique </a:t>
            </a:r>
            <a:endParaRPr lang="fr-FR" sz="2600" dirty="0">
              <a:latin typeface="Geneva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fr-FR" sz="2600" b="1" dirty="0">
              <a:latin typeface="Geneva" charset="0"/>
            </a:endParaRPr>
          </a:p>
          <a:p>
            <a:pPr algn="just">
              <a:lnSpc>
                <a:spcPct val="90000"/>
              </a:lnSpc>
            </a:pPr>
            <a:endParaRPr lang="fr-FR" sz="2600" b="1" dirty="0">
              <a:latin typeface="Geneva" charset="0"/>
            </a:endParaRPr>
          </a:p>
          <a:p>
            <a:pPr algn="just">
              <a:lnSpc>
                <a:spcPct val="90000"/>
              </a:lnSpc>
            </a:pPr>
            <a:endParaRPr lang="fr-FR" sz="2600" dirty="0">
              <a:latin typeface="Times New Roman" charset="0"/>
            </a:endParaRPr>
          </a:p>
          <a:p>
            <a:pPr>
              <a:lnSpc>
                <a:spcPct val="90000"/>
              </a:lnSpc>
            </a:pPr>
            <a:endParaRPr lang="fr-FR" sz="2600" dirty="0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/>
              <a:t> 2) Les années 80 : </a:t>
            </a:r>
            <a:br>
              <a:rPr lang="fr-FR"/>
            </a:br>
            <a:r>
              <a:rPr lang="fr-FR"/>
              <a:t>des différences aux inégalités</a:t>
            </a:r>
          </a:p>
        </p:txBody>
      </p:sp>
    </p:spTree>
    <p:extLst>
      <p:ext uri="{BB962C8B-B14F-4D97-AF65-F5344CB8AC3E}">
        <p14:creationId xmlns:p14="http://schemas.microsoft.com/office/powerpoint/2010/main" val="64277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694487" cy="2276475"/>
          </a:xfrm>
        </p:spPr>
        <p:txBody>
          <a:bodyPr/>
          <a:lstStyle/>
          <a:p>
            <a:pPr algn="ctr"/>
            <a:r>
              <a:rPr lang="fr-FR" sz="3600" dirty="0"/>
              <a:t>3</a:t>
            </a:r>
            <a:r>
              <a:rPr lang="fr-FR" sz="3600" b="1" dirty="0"/>
              <a:t>. Les années 90: ouverture de la « bo</a:t>
            </a:r>
            <a:r>
              <a:rPr lang="fr-FR" altLang="ja-JP" sz="3600" b="1" dirty="0">
                <a:cs typeface="ＭＳ Ｐゴシック" charset="0"/>
              </a:rPr>
              <a:t>îte noire »</a:t>
            </a:r>
            <a:r>
              <a:rPr lang="fr-FR" sz="3600" b="1" dirty="0"/>
              <a:t> de </a:t>
            </a:r>
            <a:r>
              <a:rPr lang="fr-FR" sz="3600" b="1" dirty="0" smtClean="0"/>
              <a:t>l</a:t>
            </a:r>
            <a:r>
              <a:rPr lang="fr-FR" sz="3600" b="1" dirty="0" smtClean="0">
                <a:latin typeface="Arial"/>
              </a:rPr>
              <a:t>’</a:t>
            </a:r>
            <a:r>
              <a:rPr lang="fr-FR" sz="3600" b="1" dirty="0" smtClean="0"/>
              <a:t>école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6248400" cy="23622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L</a:t>
            </a:r>
            <a:r>
              <a:rPr lang="fr-FR" sz="2800" b="1" dirty="0" smtClean="0">
                <a:latin typeface="Arial"/>
              </a:rPr>
              <a:t>’</a:t>
            </a:r>
            <a:r>
              <a:rPr lang="fr-FR" sz="2800" b="1" dirty="0" smtClean="0"/>
              <a:t>école </a:t>
            </a:r>
            <a:r>
              <a:rPr lang="fr-FR" sz="2800" b="1" dirty="0"/>
              <a:t>est-elle en avance sur la famille et </a:t>
            </a:r>
            <a:r>
              <a:rPr lang="fr-FR" sz="2800" b="1" dirty="0" smtClean="0"/>
              <a:t>l</a:t>
            </a:r>
            <a:r>
              <a:rPr lang="fr-FR" sz="2800" b="1" dirty="0" smtClean="0">
                <a:latin typeface="Arial"/>
              </a:rPr>
              <a:t>’</a:t>
            </a:r>
            <a:r>
              <a:rPr lang="fr-FR" sz="2800" b="1" dirty="0" smtClean="0"/>
              <a:t>entreprise,  parce que les filles ont de meilleurs résultats scolaires que les garçons ?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70208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>
                <a:solidFill>
                  <a:schemeClr val="tx1"/>
                </a:solidFill>
                <a:latin typeface="Geneva" charset="0"/>
              </a:rPr>
              <a:t>3) Les années 90 : nombreuses publications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1989, Nicole Mosconi, </a:t>
            </a:r>
            <a:r>
              <a:rPr lang="fr-FR" sz="2600" i="1">
                <a:latin typeface="Geneva" charset="0"/>
              </a:rPr>
              <a:t>La mixité dans l</a:t>
            </a:r>
            <a:r>
              <a:rPr lang="ja-JP" altLang="fr-FR" sz="2600" i="1">
                <a:latin typeface="Arial"/>
              </a:rPr>
              <a:t>’</a:t>
            </a:r>
            <a:r>
              <a:rPr lang="fr-FR" sz="2600" i="1">
                <a:latin typeface="Geneva" charset="0"/>
              </a:rPr>
              <a:t>enseignement secondaire: un faux-semblant?</a:t>
            </a: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1990, Marie-Duru-Bellat : </a:t>
            </a:r>
            <a:r>
              <a:rPr lang="fr-FR" sz="2600" i="1">
                <a:latin typeface="Geneva" charset="0"/>
              </a:rPr>
              <a:t>L</a:t>
            </a:r>
            <a:r>
              <a:rPr lang="ja-JP" altLang="fr-FR" sz="2600" i="1">
                <a:latin typeface="Arial"/>
              </a:rPr>
              <a:t>’</a:t>
            </a:r>
            <a:r>
              <a:rPr lang="fr-FR" sz="2600" i="1">
                <a:latin typeface="Geneva" charset="0"/>
              </a:rPr>
              <a:t>école des filles </a:t>
            </a:r>
            <a:endParaRPr lang="fr-FR" sz="2600">
              <a:latin typeface="Geneva" charset="0"/>
            </a:endParaRP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1991, Baudelot-Establet : </a:t>
            </a:r>
            <a:r>
              <a:rPr lang="fr-FR" sz="2600" i="1">
                <a:latin typeface="Geneva" charset="0"/>
              </a:rPr>
              <a:t>Allez les filles</a:t>
            </a:r>
            <a:r>
              <a:rPr lang="fr-FR" sz="2600">
                <a:latin typeface="Geneva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1994, Georges Félouzis : </a:t>
            </a:r>
            <a:r>
              <a:rPr lang="fr-FR" sz="2600" i="1">
                <a:latin typeface="Geneva" charset="0"/>
              </a:rPr>
              <a:t>Le collège au quotidien</a:t>
            </a:r>
            <a:r>
              <a:rPr lang="fr-FR" sz="2600">
                <a:latin typeface="Geneva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1994, Gilles Moreau, </a:t>
            </a:r>
            <a:r>
              <a:rPr lang="fr-FR" sz="2600" i="1">
                <a:latin typeface="Geneva" charset="0"/>
              </a:rPr>
              <a:t>Filles et garçons au lycée professionnel</a:t>
            </a: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1994, Nicole Mosconi, </a:t>
            </a:r>
            <a:r>
              <a:rPr lang="fr-FR" sz="2600" i="1">
                <a:latin typeface="Geneva" charset="0"/>
              </a:rPr>
              <a:t>Femmes et savoir. La société, l</a:t>
            </a:r>
            <a:r>
              <a:rPr lang="ja-JP" altLang="fr-FR" sz="2600" i="1">
                <a:latin typeface="Arial"/>
              </a:rPr>
              <a:t>’</a:t>
            </a:r>
            <a:r>
              <a:rPr lang="fr-FR" sz="2600" i="1">
                <a:latin typeface="Geneva" charset="0"/>
              </a:rPr>
              <a:t>école et la division sexuelle des savoirs</a:t>
            </a:r>
          </a:p>
          <a:p>
            <a:pPr algn="just">
              <a:lnSpc>
                <a:spcPct val="90000"/>
              </a:lnSpc>
            </a:pPr>
            <a:r>
              <a:rPr lang="fr-FR" sz="2600">
                <a:latin typeface="Geneva" charset="0"/>
              </a:rPr>
              <a:t>1996, Claude Zaidman, </a:t>
            </a:r>
            <a:r>
              <a:rPr lang="fr-FR" sz="2600" i="1">
                <a:latin typeface="Geneva" charset="0"/>
              </a:rPr>
              <a:t>La mixité à l</a:t>
            </a:r>
            <a:r>
              <a:rPr lang="ja-JP" altLang="fr-FR" sz="2600" i="1">
                <a:latin typeface="Arial"/>
              </a:rPr>
              <a:t>’</a:t>
            </a:r>
            <a:r>
              <a:rPr lang="fr-FR" sz="2600" i="1">
                <a:latin typeface="Geneva" charset="0"/>
              </a:rPr>
              <a:t>école primaire</a:t>
            </a:r>
            <a:r>
              <a:rPr lang="fr-FR" sz="2600">
                <a:latin typeface="Geneva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fr-FR" sz="2600"/>
          </a:p>
        </p:txBody>
      </p:sp>
    </p:spTree>
    <p:extLst>
      <p:ext uri="{BB962C8B-B14F-4D97-AF65-F5344CB8AC3E}">
        <p14:creationId xmlns:p14="http://schemas.microsoft.com/office/powerpoint/2010/main" val="329526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Sexe et genre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sz="2600" dirty="0" err="1">
                <a:latin typeface="Geneva" charset="0"/>
              </a:rPr>
              <a:t>Hurtig</a:t>
            </a:r>
            <a:r>
              <a:rPr lang="fr-FR" sz="2600" dirty="0">
                <a:latin typeface="Geneva" charset="0"/>
              </a:rPr>
              <a:t> Marie-Claude, </a:t>
            </a:r>
            <a:r>
              <a:rPr lang="fr-FR" sz="2600" dirty="0" err="1">
                <a:latin typeface="Geneva" charset="0"/>
              </a:rPr>
              <a:t>Kail</a:t>
            </a:r>
            <a:r>
              <a:rPr lang="fr-FR" sz="2600" dirty="0">
                <a:latin typeface="Geneva" charset="0"/>
              </a:rPr>
              <a:t> Michèle, Rouch Hélène, 1991, </a:t>
            </a:r>
            <a:r>
              <a:rPr lang="fr-FR" sz="2600" i="1" dirty="0">
                <a:latin typeface="Geneva" charset="0"/>
              </a:rPr>
              <a:t>Sexe et genre. De la hiérarchie entre les sexes, </a:t>
            </a:r>
            <a:r>
              <a:rPr lang="fr-FR" sz="2600" dirty="0">
                <a:latin typeface="Geneva" charset="0"/>
              </a:rPr>
              <a:t>Paris, CNRS.</a:t>
            </a:r>
          </a:p>
          <a:p>
            <a:pPr algn="just"/>
            <a:r>
              <a:rPr lang="fr-FR" sz="2600" dirty="0">
                <a:latin typeface="Geneva" charset="0"/>
              </a:rPr>
              <a:t>De la </a:t>
            </a:r>
            <a:r>
              <a:rPr lang="fr-FR" sz="2600" b="1" dirty="0">
                <a:latin typeface="Geneva" charset="0"/>
              </a:rPr>
              <a:t>croyance idéologique </a:t>
            </a:r>
            <a:r>
              <a:rPr lang="fr-FR" sz="2600" dirty="0">
                <a:latin typeface="Geneva" charset="0"/>
              </a:rPr>
              <a:t>selon laquelle les différences psychologiques et sociales entre les sexes découleraient « naturellement » du sexe biologique à </a:t>
            </a:r>
            <a:r>
              <a:rPr lang="fr-FR" sz="2600" dirty="0" smtClean="0">
                <a:latin typeface="Geneva" charset="0"/>
              </a:rPr>
              <a:t>l</a:t>
            </a:r>
            <a:r>
              <a:rPr lang="fr-FR" sz="2600" dirty="0" smtClean="0">
                <a:latin typeface="Arial"/>
              </a:rPr>
              <a:t>’</a:t>
            </a:r>
            <a:r>
              <a:rPr lang="fr-FR" sz="2600" dirty="0" smtClean="0">
                <a:latin typeface="Geneva" charset="0"/>
              </a:rPr>
              <a:t>affirmation</a:t>
            </a:r>
            <a:r>
              <a:rPr lang="fr-FR" sz="2600" dirty="0">
                <a:latin typeface="Geneva" charset="0"/>
              </a:rPr>
              <a:t> : les rapports sociaux déterminent les différences psychologiques et même les idées sur le sexe biologique. </a:t>
            </a:r>
          </a:p>
          <a:p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62585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ncrier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Encrier.thmx</Template>
  <TotalTime>80</TotalTime>
  <Words>874</Words>
  <Application>Microsoft Macintosh PowerPoint</Application>
  <PresentationFormat>Présentation à l'écran (4:3)</PresentationFormat>
  <Paragraphs>138</Paragraphs>
  <Slides>26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Encrier</vt:lpstr>
      <vt:lpstr>Système scolaire, genre et stéréotypes sexistes en éducation </vt:lpstr>
      <vt:lpstr>Présentation PowerPoint</vt:lpstr>
      <vt:lpstr>PLAN</vt:lpstr>
      <vt:lpstr>I Brève histoire des recherches sur le genre en éducation</vt:lpstr>
      <vt:lpstr>1) Les années 60-70 : variable sexe, variable « secondaire »</vt:lpstr>
      <vt:lpstr> 2) Les années 80 :  des différences aux inégalités</vt:lpstr>
      <vt:lpstr>3. Les années 90: ouverture de la « boîte noire » de l’école </vt:lpstr>
      <vt:lpstr>3) Les années 90 : nombreuses publications </vt:lpstr>
      <vt:lpstr>Sexe et genre</vt:lpstr>
      <vt:lpstr>Le genre: un concept pas une théorie</vt:lpstr>
      <vt:lpstr>Sexisme</vt:lpstr>
      <vt:lpstr>Perspective de genre dans la socialisation sexuée et la transmission des savoirs</vt:lpstr>
      <vt:lpstr>II. 1Genre et stéréotypes de sexistes</vt:lpstr>
      <vt:lpstr>Les effets des stéréotypes de sexe</vt:lpstr>
      <vt:lpstr> Le stéréotype  masculin </vt:lpstr>
      <vt:lpstr>Le stéréotype féminin</vt:lpstr>
      <vt:lpstr>II. 2. Les relations entre pairs à l’école</vt:lpstr>
      <vt:lpstr>II. 3. Les relations enseignant/e-élèves</vt:lpstr>
      <vt:lpstr>II. 4 Socialisation sexuée par la transmission des savoirs</vt:lpstr>
      <vt:lpstr> les biais sexistes dans les programmes :</vt:lpstr>
      <vt:lpstr>II. 4 Socialisation sexuée par les savoirs </vt:lpstr>
      <vt:lpstr>II.4 Les savoirs que l’école ne diffuse pas</vt:lpstr>
      <vt:lpstr> II. 5 Curriculum caché</vt:lpstr>
      <vt:lpstr>III Que faire pour éduquer à l’égalité des sexes?</vt:lpstr>
      <vt:lpstr>III Que faire pour éduquer à l’égalité des sexes?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 scolaire, genre et stéréotypes sexistes en éducation </dc:title>
  <dc:creator>moi maison</dc:creator>
  <cp:lastModifiedBy>moi maison</cp:lastModifiedBy>
  <cp:revision>9</cp:revision>
  <dcterms:created xsi:type="dcterms:W3CDTF">2014-02-01T19:06:57Z</dcterms:created>
  <dcterms:modified xsi:type="dcterms:W3CDTF">2014-02-04T18:56:15Z</dcterms:modified>
</cp:coreProperties>
</file>