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3" r:id="rId3"/>
    <p:sldId id="264" r:id="rId4"/>
    <p:sldId id="265" r:id="rId5"/>
    <p:sldId id="266" r:id="rId6"/>
    <p:sldId id="267" r:id="rId7"/>
    <p:sldId id="257" r:id="rId8"/>
    <p:sldId id="258" r:id="rId9"/>
    <p:sldId id="259" r:id="rId10"/>
    <p:sldId id="260" r:id="rId11"/>
    <p:sldId id="268" r:id="rId12"/>
    <p:sldId id="269" r:id="rId13"/>
    <p:sldId id="270" r:id="rId14"/>
    <p:sldId id="271" r:id="rId15"/>
    <p:sldId id="272" r:id="rId16"/>
    <p:sldId id="273" r:id="rId17"/>
    <p:sldId id="274" r:id="rId18"/>
    <p:sldId id="275" r:id="rId19"/>
    <p:sldId id="276"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CD2CFE38-2EB8-45CB-9CC3-F1E0BEF61CB8}" type="datetimeFigureOut">
              <a:rPr lang="fr-FR" smtClean="0"/>
              <a:t>09/12/2016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93BC248-25F2-4A6D-B263-1C5EBA73C602}" type="slidenum">
              <a:rPr lang="fr-FR" smtClean="0"/>
              <a:t>‹N°›</a:t>
            </a:fld>
            <a:endParaRPr lang="fr-FR"/>
          </a:p>
        </p:txBody>
      </p:sp>
    </p:spTree>
    <p:extLst>
      <p:ext uri="{BB962C8B-B14F-4D97-AF65-F5344CB8AC3E}">
        <p14:creationId xmlns:p14="http://schemas.microsoft.com/office/powerpoint/2010/main" val="252086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CD2CFE38-2EB8-45CB-9CC3-F1E0BEF61CB8}" type="datetimeFigureOut">
              <a:rPr lang="fr-FR" smtClean="0"/>
              <a:t>09/12/2016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93BC248-25F2-4A6D-B263-1C5EBA73C602}" type="slidenum">
              <a:rPr lang="fr-FR" smtClean="0"/>
              <a:t>‹N°›</a:t>
            </a:fld>
            <a:endParaRPr lang="fr-FR"/>
          </a:p>
        </p:txBody>
      </p:sp>
    </p:spTree>
    <p:extLst>
      <p:ext uri="{BB962C8B-B14F-4D97-AF65-F5344CB8AC3E}">
        <p14:creationId xmlns:p14="http://schemas.microsoft.com/office/powerpoint/2010/main" val="256250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CD2CFE38-2EB8-45CB-9CC3-F1E0BEF61CB8}" type="datetimeFigureOut">
              <a:rPr lang="fr-FR" smtClean="0"/>
              <a:t>09/12/2016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93BC248-25F2-4A6D-B263-1C5EBA73C602}"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877059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CD2CFE38-2EB8-45CB-9CC3-F1E0BEF61CB8}" type="datetimeFigureOut">
              <a:rPr lang="fr-FR" smtClean="0"/>
              <a:t>09/12/2016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93BC248-25F2-4A6D-B263-1C5EBA73C602}" type="slidenum">
              <a:rPr lang="fr-FR" smtClean="0"/>
              <a:t>‹N°›</a:t>
            </a:fld>
            <a:endParaRPr lang="fr-FR"/>
          </a:p>
        </p:txBody>
      </p:sp>
    </p:spTree>
    <p:extLst>
      <p:ext uri="{BB962C8B-B14F-4D97-AF65-F5344CB8AC3E}">
        <p14:creationId xmlns:p14="http://schemas.microsoft.com/office/powerpoint/2010/main" val="28518934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CD2CFE38-2EB8-45CB-9CC3-F1E0BEF61CB8}" type="datetimeFigureOut">
              <a:rPr lang="fr-FR" smtClean="0"/>
              <a:t>09/12/2016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93BC248-25F2-4A6D-B263-1C5EBA73C602}"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74375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CD2CFE38-2EB8-45CB-9CC3-F1E0BEF61CB8}" type="datetimeFigureOut">
              <a:rPr lang="fr-FR" smtClean="0"/>
              <a:t>09/12/2016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93BC248-25F2-4A6D-B263-1C5EBA73C602}" type="slidenum">
              <a:rPr lang="fr-FR" smtClean="0"/>
              <a:t>‹N°›</a:t>
            </a:fld>
            <a:endParaRPr lang="fr-FR"/>
          </a:p>
        </p:txBody>
      </p:sp>
    </p:spTree>
    <p:extLst>
      <p:ext uri="{BB962C8B-B14F-4D97-AF65-F5344CB8AC3E}">
        <p14:creationId xmlns:p14="http://schemas.microsoft.com/office/powerpoint/2010/main" val="632253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D2CFE38-2EB8-45CB-9CC3-F1E0BEF61CB8}" type="datetimeFigureOut">
              <a:rPr lang="fr-FR" smtClean="0"/>
              <a:t>09/12/2016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93BC248-25F2-4A6D-B263-1C5EBA73C602}" type="slidenum">
              <a:rPr lang="fr-FR" smtClean="0"/>
              <a:t>‹N°›</a:t>
            </a:fld>
            <a:endParaRPr lang="fr-FR"/>
          </a:p>
        </p:txBody>
      </p:sp>
    </p:spTree>
    <p:extLst>
      <p:ext uri="{BB962C8B-B14F-4D97-AF65-F5344CB8AC3E}">
        <p14:creationId xmlns:p14="http://schemas.microsoft.com/office/powerpoint/2010/main" val="23871974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D2CFE38-2EB8-45CB-9CC3-F1E0BEF61CB8}" type="datetimeFigureOut">
              <a:rPr lang="fr-FR" smtClean="0"/>
              <a:t>09/12/2016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93BC248-25F2-4A6D-B263-1C5EBA73C602}" type="slidenum">
              <a:rPr lang="fr-FR" smtClean="0"/>
              <a:t>‹N°›</a:t>
            </a:fld>
            <a:endParaRPr lang="fr-FR"/>
          </a:p>
        </p:txBody>
      </p:sp>
    </p:spTree>
    <p:extLst>
      <p:ext uri="{BB962C8B-B14F-4D97-AF65-F5344CB8AC3E}">
        <p14:creationId xmlns:p14="http://schemas.microsoft.com/office/powerpoint/2010/main" val="2400596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D2CFE38-2EB8-45CB-9CC3-F1E0BEF61CB8}" type="datetimeFigureOut">
              <a:rPr lang="fr-FR" smtClean="0"/>
              <a:t>09/12/2016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93BC248-25F2-4A6D-B263-1C5EBA73C602}" type="slidenum">
              <a:rPr lang="fr-FR" smtClean="0"/>
              <a:t>‹N°›</a:t>
            </a:fld>
            <a:endParaRPr lang="fr-FR"/>
          </a:p>
        </p:txBody>
      </p:sp>
    </p:spTree>
    <p:extLst>
      <p:ext uri="{BB962C8B-B14F-4D97-AF65-F5344CB8AC3E}">
        <p14:creationId xmlns:p14="http://schemas.microsoft.com/office/powerpoint/2010/main" val="2786962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CD2CFE38-2EB8-45CB-9CC3-F1E0BEF61CB8}" type="datetimeFigureOut">
              <a:rPr lang="fr-FR" smtClean="0"/>
              <a:t>09/12/2016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93BC248-25F2-4A6D-B263-1C5EBA73C602}" type="slidenum">
              <a:rPr lang="fr-FR" smtClean="0"/>
              <a:t>‹N°›</a:t>
            </a:fld>
            <a:endParaRPr lang="fr-FR"/>
          </a:p>
        </p:txBody>
      </p:sp>
    </p:spTree>
    <p:extLst>
      <p:ext uri="{BB962C8B-B14F-4D97-AF65-F5344CB8AC3E}">
        <p14:creationId xmlns:p14="http://schemas.microsoft.com/office/powerpoint/2010/main" val="216252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CD2CFE38-2EB8-45CB-9CC3-F1E0BEF61CB8}" type="datetimeFigureOut">
              <a:rPr lang="fr-FR" smtClean="0"/>
              <a:t>09/12/2016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93BC248-25F2-4A6D-B263-1C5EBA73C602}" type="slidenum">
              <a:rPr lang="fr-FR" smtClean="0"/>
              <a:t>‹N°›</a:t>
            </a:fld>
            <a:endParaRPr lang="fr-FR"/>
          </a:p>
        </p:txBody>
      </p:sp>
    </p:spTree>
    <p:extLst>
      <p:ext uri="{BB962C8B-B14F-4D97-AF65-F5344CB8AC3E}">
        <p14:creationId xmlns:p14="http://schemas.microsoft.com/office/powerpoint/2010/main" val="3463653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CD2CFE38-2EB8-45CB-9CC3-F1E0BEF61CB8}" type="datetimeFigureOut">
              <a:rPr lang="fr-FR" smtClean="0"/>
              <a:t>09/12/2016</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93BC248-25F2-4A6D-B263-1C5EBA73C602}" type="slidenum">
              <a:rPr lang="fr-FR" smtClean="0"/>
              <a:t>‹N°›</a:t>
            </a:fld>
            <a:endParaRPr lang="fr-FR"/>
          </a:p>
        </p:txBody>
      </p:sp>
    </p:spTree>
    <p:extLst>
      <p:ext uri="{BB962C8B-B14F-4D97-AF65-F5344CB8AC3E}">
        <p14:creationId xmlns:p14="http://schemas.microsoft.com/office/powerpoint/2010/main" val="1863710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D2CFE38-2EB8-45CB-9CC3-F1E0BEF61CB8}" type="datetimeFigureOut">
              <a:rPr lang="fr-FR" smtClean="0"/>
              <a:t>09/12/2016</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93BC248-25F2-4A6D-B263-1C5EBA73C602}" type="slidenum">
              <a:rPr lang="fr-FR" smtClean="0"/>
              <a:t>‹N°›</a:t>
            </a:fld>
            <a:endParaRPr lang="fr-FR"/>
          </a:p>
        </p:txBody>
      </p:sp>
    </p:spTree>
    <p:extLst>
      <p:ext uri="{BB962C8B-B14F-4D97-AF65-F5344CB8AC3E}">
        <p14:creationId xmlns:p14="http://schemas.microsoft.com/office/powerpoint/2010/main" val="2329105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2CFE38-2EB8-45CB-9CC3-F1E0BEF61CB8}" type="datetimeFigureOut">
              <a:rPr lang="fr-FR" smtClean="0"/>
              <a:t>09/12/2016</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93BC248-25F2-4A6D-B263-1C5EBA73C602}" type="slidenum">
              <a:rPr lang="fr-FR" smtClean="0"/>
              <a:t>‹N°›</a:t>
            </a:fld>
            <a:endParaRPr lang="fr-FR"/>
          </a:p>
        </p:txBody>
      </p:sp>
    </p:spTree>
    <p:extLst>
      <p:ext uri="{BB962C8B-B14F-4D97-AF65-F5344CB8AC3E}">
        <p14:creationId xmlns:p14="http://schemas.microsoft.com/office/powerpoint/2010/main" val="4031192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CD2CFE38-2EB8-45CB-9CC3-F1E0BEF61CB8}" type="datetimeFigureOut">
              <a:rPr lang="fr-FR" smtClean="0"/>
              <a:t>09/12/2016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93BC248-25F2-4A6D-B263-1C5EBA73C602}" type="slidenum">
              <a:rPr lang="fr-FR" smtClean="0"/>
              <a:t>‹N°›</a:t>
            </a:fld>
            <a:endParaRPr lang="fr-FR"/>
          </a:p>
        </p:txBody>
      </p:sp>
    </p:spTree>
    <p:extLst>
      <p:ext uri="{BB962C8B-B14F-4D97-AF65-F5344CB8AC3E}">
        <p14:creationId xmlns:p14="http://schemas.microsoft.com/office/powerpoint/2010/main" val="630703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CD2CFE38-2EB8-45CB-9CC3-F1E0BEF61CB8}" type="datetimeFigureOut">
              <a:rPr lang="fr-FR" smtClean="0"/>
              <a:t>09/12/2016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93BC248-25F2-4A6D-B263-1C5EBA73C602}" type="slidenum">
              <a:rPr lang="fr-FR" smtClean="0"/>
              <a:t>‹N°›</a:t>
            </a:fld>
            <a:endParaRPr lang="fr-FR"/>
          </a:p>
        </p:txBody>
      </p:sp>
    </p:spTree>
    <p:extLst>
      <p:ext uri="{BB962C8B-B14F-4D97-AF65-F5344CB8AC3E}">
        <p14:creationId xmlns:p14="http://schemas.microsoft.com/office/powerpoint/2010/main" val="1614608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D2CFE38-2EB8-45CB-9CC3-F1E0BEF61CB8}" type="datetimeFigureOut">
              <a:rPr lang="fr-FR" smtClean="0"/>
              <a:t>09/12/2016</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93BC248-25F2-4A6D-B263-1C5EBA73C602}" type="slidenum">
              <a:rPr lang="fr-FR" smtClean="0"/>
              <a:t>‹N°›</a:t>
            </a:fld>
            <a:endParaRPr lang="fr-FR"/>
          </a:p>
        </p:txBody>
      </p:sp>
    </p:spTree>
    <p:extLst>
      <p:ext uri="{BB962C8B-B14F-4D97-AF65-F5344CB8AC3E}">
        <p14:creationId xmlns:p14="http://schemas.microsoft.com/office/powerpoint/2010/main" val="2526825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confVBmat%20du%20bien%20etre%20au%20bien%20devenir.flv"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4000" dirty="0" smtClean="0"/>
              <a:t>L’autonomie à l’école maternelle… </a:t>
            </a:r>
            <a:endParaRPr lang="fr-FR" sz="4000" dirty="0"/>
          </a:p>
        </p:txBody>
      </p:sp>
      <p:sp>
        <p:nvSpPr>
          <p:cNvPr id="3" name="Sous-titre 2"/>
          <p:cNvSpPr>
            <a:spLocks noGrp="1"/>
          </p:cNvSpPr>
          <p:nvPr>
            <p:ph type="subTitle" idx="1"/>
          </p:nvPr>
        </p:nvSpPr>
        <p:spPr/>
        <p:txBody>
          <a:bodyPr/>
          <a:lstStyle/>
          <a:p>
            <a:r>
              <a:rPr lang="fr-FR" dirty="0"/>
              <a:t>Quelques remarques et quelques pistes de réflexion…</a:t>
            </a:r>
          </a:p>
        </p:txBody>
      </p:sp>
      <p:pic>
        <p:nvPicPr>
          <p:cNvPr id="2053" name="Picture 5" descr="19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4263" y="616203"/>
            <a:ext cx="1658983" cy="1928390"/>
          </a:xfrm>
          <a:prstGeom prst="rect">
            <a:avLst/>
          </a:prstGeom>
          <a:noFill/>
          <a:extLst>
            <a:ext uri="{909E8E84-426E-40DD-AFC4-6F175D3DCCD1}">
              <a14:hiddenFill xmlns:a14="http://schemas.microsoft.com/office/drawing/2010/main">
                <a:solidFill>
                  <a:srgbClr val="FFFFFF"/>
                </a:solidFill>
              </a14:hiddenFill>
            </a:ext>
          </a:extLst>
        </p:spPr>
      </p:pic>
      <p:pic>
        <p:nvPicPr>
          <p:cNvPr id="2052" name="Imag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6" y="4973468"/>
            <a:ext cx="2291436" cy="1533520"/>
          </a:xfrm>
          <a:prstGeom prst="rect">
            <a:avLst/>
          </a:prstGeom>
          <a:noFill/>
          <a:extLst>
            <a:ext uri="{909E8E84-426E-40DD-AFC4-6F175D3DCCD1}">
              <a14:hiddenFill xmlns:a14="http://schemas.microsoft.com/office/drawing/2010/main">
                <a:solidFill>
                  <a:srgbClr val="FFFFFF"/>
                </a:solidFill>
              </a14:hiddenFill>
            </a:ext>
          </a:extLst>
        </p:spPr>
      </p:pic>
      <p:pic>
        <p:nvPicPr>
          <p:cNvPr id="2051" name="Imag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3246" y="4973468"/>
            <a:ext cx="2740760" cy="1533520"/>
          </a:xfrm>
          <a:prstGeom prst="rect">
            <a:avLst/>
          </a:prstGeom>
          <a:noFill/>
          <a:extLst>
            <a:ext uri="{909E8E84-426E-40DD-AFC4-6F175D3DCCD1}">
              <a14:hiddenFill xmlns:a14="http://schemas.microsoft.com/office/drawing/2010/main">
                <a:solidFill>
                  <a:srgbClr val="FFFFFF"/>
                </a:solidFill>
              </a14:hiddenFill>
            </a:ext>
          </a:extLst>
        </p:spPr>
      </p:pic>
      <p:pic>
        <p:nvPicPr>
          <p:cNvPr id="2050" name="Imag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7269" y="4973468"/>
            <a:ext cx="2315694" cy="1533520"/>
          </a:xfrm>
          <a:prstGeom prst="rect">
            <a:avLst/>
          </a:prstGeom>
          <a:noFill/>
          <a:extLst>
            <a:ext uri="{909E8E84-426E-40DD-AFC4-6F175D3DCCD1}">
              <a14:hiddenFill xmlns:a14="http://schemas.microsoft.com/office/drawing/2010/main">
                <a:solidFill>
                  <a:srgbClr val="FFFFFF"/>
                </a:solidFill>
              </a14:hiddenFill>
            </a:ext>
          </a:extLst>
        </p:spPr>
      </p:pic>
      <p:pic>
        <p:nvPicPr>
          <p:cNvPr id="2049" name="Imag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22977" y="4996448"/>
            <a:ext cx="2217980" cy="151054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7"/>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Trebuchet MS" panose="020B0603020202020204"/>
              <a:ea typeface="+mn-ea"/>
              <a:cs typeface="+mn-cs"/>
            </a:endParaRPr>
          </a:p>
        </p:txBody>
      </p:sp>
      <p:sp>
        <p:nvSpPr>
          <p:cNvPr id="7" name="Rectangle 9"/>
          <p:cNvSpPr>
            <a:spLocks noChangeArrowheads="1"/>
          </p:cNvSpPr>
          <p:nvPr/>
        </p:nvSpPr>
        <p:spPr bwMode="auto">
          <a:xfrm>
            <a:off x="-180975"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altLang="fr-FR" sz="1100" b="0" i="0" u="none" strike="noStrike" kern="1200" cap="none" spc="0" normalizeH="0" baseline="0" noProof="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altLang="fr-FR" sz="1100" b="0" i="0" u="none" strike="noStrike" kern="1200" cap="none" spc="0" normalizeH="0" baseline="0" noProof="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fr-FR" altLang="fr-FR" sz="18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p:txBody>
      </p:sp>
      <p:sp>
        <p:nvSpPr>
          <p:cNvPr id="8" name="Rectangle 10"/>
          <p:cNvSpPr>
            <a:spLocks noChangeArrowheads="1"/>
          </p:cNvSpPr>
          <p:nvPr/>
        </p:nvSpPr>
        <p:spPr bwMode="auto">
          <a:xfrm>
            <a:off x="0" y="53149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6907546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165463"/>
            <a:ext cx="8596668" cy="775063"/>
          </a:xfrm>
        </p:spPr>
        <p:txBody>
          <a:bodyPr/>
          <a:lstStyle/>
          <a:p>
            <a:r>
              <a:rPr lang="fr-FR" dirty="0" smtClean="0"/>
              <a:t>AUTORITE ET « BONNE-VEILLANCE »</a:t>
            </a:r>
            <a:endParaRPr lang="fr-FR" dirty="0"/>
          </a:p>
        </p:txBody>
      </p:sp>
      <p:sp>
        <p:nvSpPr>
          <p:cNvPr id="3" name="Espace réservé du contenu 2"/>
          <p:cNvSpPr>
            <a:spLocks noGrp="1"/>
          </p:cNvSpPr>
          <p:nvPr>
            <p:ph idx="1"/>
          </p:nvPr>
        </p:nvSpPr>
        <p:spPr>
          <a:xfrm>
            <a:off x="130629" y="1097280"/>
            <a:ext cx="11652068" cy="5394959"/>
          </a:xfrm>
        </p:spPr>
        <p:txBody>
          <a:bodyPr>
            <a:normAutofit fontScale="62500" lnSpcReduction="20000"/>
          </a:bodyPr>
          <a:lstStyle/>
          <a:p>
            <a:pPr marL="0" indent="0">
              <a:buNone/>
            </a:pPr>
            <a:r>
              <a:rPr lang="fr-FR" sz="4000" b="1" dirty="0" smtClean="0"/>
              <a:t>Exercer son autorité</a:t>
            </a:r>
            <a:r>
              <a:rPr lang="fr-FR" sz="4000" dirty="0" smtClean="0"/>
              <a:t> c’est réguler et non ordonner, c’est opérer sans laxisme ni autoritarisme…</a:t>
            </a:r>
          </a:p>
          <a:p>
            <a:pPr lvl="1">
              <a:buFont typeface="Wingdings" panose="05000000000000000000" pitchFamily="2" charset="2"/>
              <a:buChar char="Ø"/>
            </a:pPr>
            <a:r>
              <a:rPr lang="fr-FR" sz="4000" dirty="0" smtClean="0"/>
              <a:t>C’est donner aux enfants l’opportunité de faire des choix, de s’essayer à…</a:t>
            </a:r>
            <a:endParaRPr lang="fr-FR" sz="4000" dirty="0"/>
          </a:p>
          <a:p>
            <a:pPr marL="457200" lvl="1" indent="0">
              <a:buNone/>
            </a:pPr>
            <a:endParaRPr lang="fr-FR" sz="4000" dirty="0" smtClean="0"/>
          </a:p>
          <a:p>
            <a:pPr marL="457200" lvl="1" indent="0">
              <a:buNone/>
            </a:pPr>
            <a:r>
              <a:rPr lang="fr-FR" sz="4000" b="1" dirty="0" smtClean="0"/>
              <a:t>La bonne-</a:t>
            </a:r>
            <a:r>
              <a:rPr lang="fr-FR" sz="4000" b="1" dirty="0" err="1" smtClean="0"/>
              <a:t>veillance</a:t>
            </a:r>
            <a:r>
              <a:rPr lang="fr-FR" sz="4000" b="1" dirty="0" smtClean="0"/>
              <a:t> :</a:t>
            </a:r>
          </a:p>
          <a:p>
            <a:pPr lvl="1">
              <a:buFont typeface="Wingdings" panose="05000000000000000000" pitchFamily="2" charset="2"/>
              <a:buChar char="Ø"/>
            </a:pPr>
            <a:r>
              <a:rPr lang="fr-FR" sz="4000" dirty="0" smtClean="0"/>
              <a:t>Regarder l’élève : évaluation positive ;</a:t>
            </a:r>
          </a:p>
          <a:p>
            <a:pPr lvl="1">
              <a:buFont typeface="Wingdings" panose="05000000000000000000" pitchFamily="2" charset="2"/>
              <a:buChar char="Ø"/>
            </a:pPr>
            <a:r>
              <a:rPr lang="fr-FR" sz="4000" dirty="0" smtClean="0"/>
              <a:t>Etre dans l’empathie ;</a:t>
            </a:r>
          </a:p>
          <a:p>
            <a:pPr lvl="1">
              <a:buFont typeface="Wingdings" panose="05000000000000000000" pitchFamily="2" charset="2"/>
              <a:buChar char="Ø"/>
            </a:pPr>
            <a:r>
              <a:rPr lang="fr-FR" sz="4000" dirty="0" smtClean="0"/>
              <a:t>Agir avec sollicitude.</a:t>
            </a:r>
          </a:p>
          <a:p>
            <a:pPr marL="457200" lvl="1" indent="0">
              <a:buNone/>
            </a:pPr>
            <a:r>
              <a:rPr lang="fr-FR" sz="4000" dirty="0" smtClean="0"/>
              <a:t> </a:t>
            </a:r>
          </a:p>
          <a:p>
            <a:pPr marL="457200" lvl="1" indent="0" algn="ctr">
              <a:buNone/>
            </a:pPr>
            <a:r>
              <a:rPr lang="fr-FR" sz="5100" b="1" dirty="0" smtClean="0"/>
              <a:t>SANS SECURITE AFFECTIVE PAS DE CONFIANCE DONC PAS D’AUTONOMIE POSSIBLE</a:t>
            </a:r>
          </a:p>
          <a:p>
            <a:pPr lvl="1"/>
            <a:endParaRPr lang="fr-FR" dirty="0" smtClean="0"/>
          </a:p>
        </p:txBody>
      </p:sp>
    </p:spTree>
    <p:extLst>
      <p:ext uri="{BB962C8B-B14F-4D97-AF65-F5344CB8AC3E}">
        <p14:creationId xmlns:p14="http://schemas.microsoft.com/office/powerpoint/2010/main" val="2634185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1062446"/>
          </a:xfrm>
        </p:spPr>
        <p:txBody>
          <a:bodyPr/>
          <a:lstStyle/>
          <a:p>
            <a:r>
              <a:rPr lang="fr-FR" dirty="0" smtClean="0"/>
              <a:t>Définition de l’autonomie</a:t>
            </a:r>
            <a:endParaRPr lang="fr-FR" dirty="0"/>
          </a:p>
        </p:txBody>
      </p:sp>
      <p:sp>
        <p:nvSpPr>
          <p:cNvPr id="3" name="Espace réservé du contenu 2"/>
          <p:cNvSpPr>
            <a:spLocks noGrp="1"/>
          </p:cNvSpPr>
          <p:nvPr>
            <p:ph idx="1"/>
          </p:nvPr>
        </p:nvSpPr>
        <p:spPr>
          <a:xfrm>
            <a:off x="677334" y="1867989"/>
            <a:ext cx="8596668" cy="1815737"/>
          </a:xfrm>
        </p:spPr>
        <p:txBody>
          <a:bodyPr/>
          <a:lstStyle/>
          <a:p>
            <a:r>
              <a:rPr lang="fr-FR" dirty="0" smtClean="0"/>
              <a:t>«</a:t>
            </a:r>
            <a:r>
              <a:rPr lang="fr-FR" sz="2000" dirty="0" smtClean="0"/>
              <a:t> Liberté, indépendance morale et intellectuelle</a:t>
            </a:r>
          </a:p>
          <a:p>
            <a:pPr marL="0" indent="0" algn="just">
              <a:buNone/>
            </a:pPr>
            <a:r>
              <a:rPr lang="fr-FR" sz="2000" dirty="0" smtClean="0"/>
              <a:t>	Qui fait preuve d’</a:t>
            </a:r>
            <a:r>
              <a:rPr lang="fr-FR" sz="2000" b="1" u="sng" dirty="0" smtClean="0"/>
              <a:t>indépendance</a:t>
            </a:r>
            <a:r>
              <a:rPr lang="fr-FR" sz="2000" dirty="0" smtClean="0"/>
              <a:t>, qui se passe de l’aide d’autrui; qui fonde son comportement sur des </a:t>
            </a:r>
            <a:r>
              <a:rPr lang="fr-FR" sz="2000" b="1" u="sng" dirty="0" smtClean="0"/>
              <a:t>règles choisies librement </a:t>
            </a:r>
            <a:r>
              <a:rPr lang="fr-FR" sz="2000" dirty="0" smtClean="0"/>
              <a:t>(</a:t>
            </a:r>
            <a:r>
              <a:rPr lang="fr-FR" sz="2000" i="1" dirty="0" smtClean="0"/>
              <a:t>du grec </a:t>
            </a:r>
            <a:r>
              <a:rPr lang="fr-FR" sz="2000" i="1" dirty="0" err="1" smtClean="0"/>
              <a:t>autonomos</a:t>
            </a:r>
            <a:r>
              <a:rPr lang="fr-FR" sz="2000" i="1" dirty="0" smtClean="0"/>
              <a:t>: qui se régit par ses propres lois</a:t>
            </a:r>
            <a:r>
              <a:rPr lang="fr-FR" sz="2000" dirty="0" smtClean="0"/>
              <a:t>). »</a:t>
            </a:r>
          </a:p>
          <a:p>
            <a:pPr marL="0" indent="0">
              <a:buNone/>
            </a:pPr>
            <a:endParaRPr lang="fr-FR" dirty="0"/>
          </a:p>
          <a:p>
            <a:pPr marL="0" indent="0">
              <a:buNone/>
            </a:pPr>
            <a:endParaRPr lang="fr-FR" dirty="0"/>
          </a:p>
        </p:txBody>
      </p:sp>
      <p:sp>
        <p:nvSpPr>
          <p:cNvPr id="4" name="Espace réservé du contenu 2"/>
          <p:cNvSpPr txBox="1">
            <a:spLocks/>
          </p:cNvSpPr>
          <p:nvPr/>
        </p:nvSpPr>
        <p:spPr>
          <a:xfrm>
            <a:off x="677334" y="3841344"/>
            <a:ext cx="8596668" cy="24941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fr-FR" sz="2000" dirty="0" smtClean="0"/>
              <a:t>En pédagogie, Philippe Mérieux dit : </a:t>
            </a:r>
          </a:p>
          <a:p>
            <a:pPr marL="0" indent="0" algn="just">
              <a:buNone/>
            </a:pPr>
            <a:r>
              <a:rPr lang="fr-FR" sz="2000" dirty="0" smtClean="0"/>
              <a:t>	« L’autonomie est la capacité à </a:t>
            </a:r>
            <a:r>
              <a:rPr lang="fr-FR" sz="2000" b="1" u="sng" dirty="0" smtClean="0"/>
              <a:t>se conduire soi-même</a:t>
            </a:r>
            <a:r>
              <a:rPr lang="fr-FR" sz="2000" dirty="0" smtClean="0"/>
              <a:t>. Etre autonome, c’est accéder progressivement aux enjeux de ses propres actes et non agir en fonction des seuls intérêts du moment sans apercevoir le type de société qui se profilerait si ces comportements étaient systématisés. »</a:t>
            </a:r>
          </a:p>
          <a:p>
            <a:pPr marL="0" indent="0">
              <a:buFont typeface="Wingdings 3" charset="2"/>
              <a:buNone/>
            </a:pPr>
            <a:endParaRPr lang="fr-FR" dirty="0" smtClean="0"/>
          </a:p>
          <a:p>
            <a:pPr marL="0" indent="0">
              <a:buFont typeface="Wingdings 3" charset="2"/>
              <a:buNone/>
            </a:pPr>
            <a:endParaRPr lang="fr-FR" dirty="0"/>
          </a:p>
        </p:txBody>
      </p:sp>
    </p:spTree>
    <p:extLst>
      <p:ext uri="{BB962C8B-B14F-4D97-AF65-F5344CB8AC3E}">
        <p14:creationId xmlns:p14="http://schemas.microsoft.com/office/powerpoint/2010/main" val="379042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Quelles « autonomies » développe-t-on à l’école maternelle?</a:t>
            </a:r>
            <a:endParaRPr lang="fr-FR" dirty="0"/>
          </a:p>
        </p:txBody>
      </p:sp>
      <p:sp>
        <p:nvSpPr>
          <p:cNvPr id="3" name="Espace réservé du contenu 2"/>
          <p:cNvSpPr>
            <a:spLocks noGrp="1"/>
          </p:cNvSpPr>
          <p:nvPr>
            <p:ph idx="1"/>
          </p:nvPr>
        </p:nvSpPr>
        <p:spPr>
          <a:xfrm>
            <a:off x="677334" y="1786709"/>
            <a:ext cx="8832426" cy="2942046"/>
          </a:xfrm>
        </p:spPr>
        <p:txBody>
          <a:bodyPr>
            <a:noAutofit/>
          </a:bodyPr>
          <a:lstStyle/>
          <a:p>
            <a:pPr>
              <a:lnSpc>
                <a:spcPct val="200000"/>
              </a:lnSpc>
            </a:pPr>
            <a:r>
              <a:rPr lang="fr-FR" sz="2800" dirty="0" smtClean="0"/>
              <a:t>Autonomie affective et relationnelle </a:t>
            </a:r>
          </a:p>
          <a:p>
            <a:pPr>
              <a:lnSpc>
                <a:spcPct val="200000"/>
              </a:lnSpc>
            </a:pPr>
            <a:r>
              <a:rPr lang="fr-FR" sz="2800" dirty="0" smtClean="0"/>
              <a:t>Autonomie physique : motrice, matérielle</a:t>
            </a:r>
          </a:p>
          <a:p>
            <a:pPr>
              <a:lnSpc>
                <a:spcPct val="200000"/>
              </a:lnSpc>
            </a:pPr>
            <a:r>
              <a:rPr lang="fr-FR" sz="2800" dirty="0" smtClean="0"/>
              <a:t>Autonomie intellectuelle</a:t>
            </a:r>
            <a:endParaRPr lang="fr-FR" sz="2800" dirty="0"/>
          </a:p>
        </p:txBody>
      </p:sp>
      <p:grpSp>
        <p:nvGrpSpPr>
          <p:cNvPr id="7" name="Groupe 6"/>
          <p:cNvGrpSpPr/>
          <p:nvPr/>
        </p:nvGrpSpPr>
        <p:grpSpPr>
          <a:xfrm>
            <a:off x="1363789" y="4963887"/>
            <a:ext cx="10053149" cy="1672045"/>
            <a:chOff x="1363789" y="4963887"/>
            <a:chExt cx="10053149" cy="1672045"/>
          </a:xfrm>
        </p:grpSpPr>
        <p:sp>
          <p:nvSpPr>
            <p:cNvPr id="4" name="Flèche à angle droit 3"/>
            <p:cNvSpPr/>
            <p:nvPr/>
          </p:nvSpPr>
          <p:spPr>
            <a:xfrm rot="5400000">
              <a:off x="1534427" y="4951454"/>
              <a:ext cx="783772" cy="112504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space réservé du contenu 2"/>
            <p:cNvSpPr txBox="1">
              <a:spLocks/>
            </p:cNvSpPr>
            <p:nvPr/>
          </p:nvSpPr>
          <p:spPr>
            <a:xfrm>
              <a:off x="2594299" y="4963887"/>
              <a:ext cx="8822639" cy="167204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fr-FR" sz="2400" dirty="0" smtClean="0">
                  <a:effectLst>
                    <a:outerShdw blurRad="38100" dist="38100" dir="2700000" algn="tl">
                      <a:srgbClr val="000000">
                        <a:alpha val="43137"/>
                      </a:srgbClr>
                    </a:outerShdw>
                  </a:effectLst>
                </a:rPr>
                <a:t>L’autonomie se construit dans la durée.</a:t>
              </a:r>
            </a:p>
            <a:p>
              <a:pPr marL="0" indent="0">
                <a:buNone/>
              </a:pPr>
              <a:r>
                <a:rPr lang="fr-FR" sz="2400" dirty="0" smtClean="0">
                  <a:effectLst>
                    <a:outerShdw blurRad="38100" dist="38100" dir="2700000" algn="tl">
                      <a:srgbClr val="000000">
                        <a:alpha val="43137"/>
                      </a:srgbClr>
                    </a:outerShdw>
                  </a:effectLst>
                </a:rPr>
                <a:t>	De la prise d’initiatives à l’apprentissage de l’autonomie :</a:t>
              </a:r>
            </a:p>
            <a:p>
              <a:pPr marL="0" indent="0">
                <a:buNone/>
              </a:pPr>
              <a:r>
                <a:rPr lang="fr-FR" sz="2400" dirty="0" smtClean="0">
                  <a:effectLst>
                    <a:outerShdw blurRad="38100" dist="38100" dir="2700000" algn="tl">
                      <a:srgbClr val="000000">
                        <a:alpha val="43137"/>
                      </a:srgbClr>
                    </a:outerShdw>
                  </a:effectLst>
                </a:rPr>
                <a:t>	vers les activités autonomes.</a:t>
              </a:r>
              <a:endParaRPr lang="fr-FR" sz="2400"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950935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Echanges</a:t>
            </a:r>
            <a:endParaRPr lang="fr-FR" dirty="0"/>
          </a:p>
        </p:txBody>
      </p:sp>
      <p:sp>
        <p:nvSpPr>
          <p:cNvPr id="3" name="Espace réservé du contenu 2"/>
          <p:cNvSpPr>
            <a:spLocks noGrp="1"/>
          </p:cNvSpPr>
          <p:nvPr>
            <p:ph idx="1"/>
          </p:nvPr>
        </p:nvSpPr>
        <p:spPr>
          <a:xfrm>
            <a:off x="677334" y="1572761"/>
            <a:ext cx="8596668" cy="1170439"/>
          </a:xfrm>
        </p:spPr>
        <p:txBody>
          <a:bodyPr>
            <a:normAutofit/>
          </a:bodyPr>
          <a:lstStyle/>
          <a:p>
            <a:pPr lvl="1"/>
            <a:r>
              <a:rPr lang="fr-FR" sz="2200" dirty="0" smtClean="0"/>
              <a:t>Pratiques</a:t>
            </a:r>
          </a:p>
          <a:p>
            <a:pPr lvl="1"/>
            <a:r>
              <a:rPr lang="fr-FR" sz="2200" dirty="0" smtClean="0"/>
              <a:t>Constats</a:t>
            </a:r>
            <a:endParaRPr lang="fr-FR" sz="2200" dirty="0"/>
          </a:p>
        </p:txBody>
      </p:sp>
      <p:graphicFrame>
        <p:nvGraphicFramePr>
          <p:cNvPr id="5" name="Tableau 4"/>
          <p:cNvGraphicFramePr>
            <a:graphicFrameLocks noGrp="1"/>
          </p:cNvGraphicFramePr>
          <p:nvPr>
            <p:extLst/>
          </p:nvPr>
        </p:nvGraphicFramePr>
        <p:xfrm>
          <a:off x="235131" y="2893561"/>
          <a:ext cx="10107117" cy="3363548"/>
        </p:xfrm>
        <a:graphic>
          <a:graphicData uri="http://schemas.openxmlformats.org/drawingml/2006/table">
            <a:tbl>
              <a:tblPr firstRow="1" bandRow="1">
                <a:tableStyleId>{5C22544A-7EE6-4342-B048-85BDC9FD1C3A}</a:tableStyleId>
              </a:tblPr>
              <a:tblGrid>
                <a:gridCol w="3398724">
                  <a:extLst>
                    <a:ext uri="{9D8B030D-6E8A-4147-A177-3AD203B41FA5}">
                      <a16:colId xmlns:a16="http://schemas.microsoft.com/office/drawing/2014/main" val="1667497747"/>
                    </a:ext>
                  </a:extLst>
                </a:gridCol>
                <a:gridCol w="3360393">
                  <a:extLst>
                    <a:ext uri="{9D8B030D-6E8A-4147-A177-3AD203B41FA5}">
                      <a16:colId xmlns:a16="http://schemas.microsoft.com/office/drawing/2014/main" val="2226996195"/>
                    </a:ext>
                  </a:extLst>
                </a:gridCol>
                <a:gridCol w="3348000">
                  <a:extLst>
                    <a:ext uri="{9D8B030D-6E8A-4147-A177-3AD203B41FA5}">
                      <a16:colId xmlns:a16="http://schemas.microsoft.com/office/drawing/2014/main" val="269469564"/>
                    </a:ext>
                  </a:extLst>
                </a:gridCol>
              </a:tblGrid>
              <a:tr h="3363548">
                <a:tc>
                  <a:txBody>
                    <a:bodyPr/>
                    <a:lstStyle/>
                    <a:p>
                      <a:pPr algn="ctr"/>
                      <a:r>
                        <a:rPr lang="fr-FR" dirty="0" smtClean="0">
                          <a:solidFill>
                            <a:schemeClr val="tx1"/>
                          </a:solidFill>
                        </a:rPr>
                        <a:t>Prise d’initiatives</a:t>
                      </a:r>
                    </a:p>
                    <a:p>
                      <a:pPr algn="ctr"/>
                      <a:endParaRPr lang="fr-FR" dirty="0" smtClean="0">
                        <a:solidFill>
                          <a:schemeClr val="tx1"/>
                        </a:solidFill>
                      </a:endParaRPr>
                    </a:p>
                    <a:p>
                      <a:pPr marL="285750" indent="-285750" algn="l">
                        <a:buFontTx/>
                        <a:buChar char="-"/>
                      </a:pPr>
                      <a:r>
                        <a:rPr lang="fr-FR" dirty="0" smtClean="0">
                          <a:solidFill>
                            <a:schemeClr val="tx1"/>
                          </a:solidFill>
                        </a:rPr>
                        <a:t>Faire des choix : dans l’école, à la récréation ;</a:t>
                      </a:r>
                      <a:r>
                        <a:rPr lang="fr-FR" baseline="0" dirty="0" smtClean="0">
                          <a:solidFill>
                            <a:schemeClr val="tx1"/>
                          </a:solidFill>
                        </a:rPr>
                        <a:t> </a:t>
                      </a:r>
                      <a:r>
                        <a:rPr lang="fr-FR" dirty="0" smtClean="0">
                          <a:solidFill>
                            <a:schemeClr val="tx1"/>
                          </a:solidFill>
                        </a:rPr>
                        <a:t>dans la classe, à l’accueil, au réveil…</a:t>
                      </a:r>
                    </a:p>
                    <a:p>
                      <a:pPr marL="285750" indent="-285750" algn="l">
                        <a:buFontTx/>
                        <a:buChar char="-"/>
                      </a:pPr>
                      <a:r>
                        <a:rPr lang="fr-FR" dirty="0" smtClean="0">
                          <a:solidFill>
                            <a:schemeClr val="tx1"/>
                          </a:solidFill>
                        </a:rPr>
                        <a:t>Jeux</a:t>
                      </a:r>
                      <a:r>
                        <a:rPr lang="fr-FR" baseline="0" dirty="0" smtClean="0">
                          <a:solidFill>
                            <a:schemeClr val="tx1"/>
                          </a:solidFill>
                        </a:rPr>
                        <a:t> libres</a:t>
                      </a:r>
                    </a:p>
                    <a:p>
                      <a:pPr marL="285750" indent="-285750" algn="l">
                        <a:buFontTx/>
                        <a:buChar char="-"/>
                      </a:pPr>
                      <a:r>
                        <a:rPr lang="fr-FR" baseline="0" dirty="0" smtClean="0">
                          <a:solidFill>
                            <a:schemeClr val="tx1"/>
                          </a:solidFill>
                        </a:rPr>
                        <a:t>Services ou responsabilités</a:t>
                      </a:r>
                      <a:endParaRPr lang="fr-FR" dirty="0" smtClean="0">
                        <a:solidFill>
                          <a:schemeClr val="tx1"/>
                        </a:solidFill>
                      </a:endParaRPr>
                    </a:p>
                    <a:p>
                      <a:pPr marL="0" indent="0" algn="ctr">
                        <a:buFontTx/>
                        <a:buNone/>
                      </a:pPr>
                      <a:endParaRPr lang="fr-FR" dirty="0">
                        <a:solidFill>
                          <a:schemeClr val="tx1"/>
                        </a:solidFill>
                      </a:endParaRPr>
                    </a:p>
                  </a:txBody>
                  <a:tcPr>
                    <a:solidFill>
                      <a:schemeClr val="accent1">
                        <a:lumMod val="40000"/>
                        <a:lumOff val="60000"/>
                      </a:schemeClr>
                    </a:solidFill>
                  </a:tcPr>
                </a:tc>
                <a:tc>
                  <a:txBody>
                    <a:bodyPr/>
                    <a:lstStyle/>
                    <a:p>
                      <a:pPr algn="ctr"/>
                      <a:r>
                        <a:rPr lang="fr-FR" dirty="0" smtClean="0">
                          <a:solidFill>
                            <a:schemeClr val="tx1"/>
                          </a:solidFill>
                        </a:rPr>
                        <a:t>Apprentissage de l’autonomie</a:t>
                      </a:r>
                    </a:p>
                    <a:p>
                      <a:pPr algn="ctr"/>
                      <a:endParaRPr lang="fr-FR" dirty="0" smtClean="0">
                        <a:solidFill>
                          <a:schemeClr val="tx1"/>
                        </a:solidFill>
                      </a:endParaRPr>
                    </a:p>
                    <a:p>
                      <a:pPr marL="285750" indent="-285750" algn="l">
                        <a:buFontTx/>
                        <a:buChar char="-"/>
                      </a:pPr>
                      <a:r>
                        <a:rPr lang="fr-FR" dirty="0" smtClean="0">
                          <a:solidFill>
                            <a:schemeClr val="tx1"/>
                          </a:solidFill>
                        </a:rPr>
                        <a:t>Autonomie sociale : répondre à ses besoins, demander</a:t>
                      </a:r>
                      <a:r>
                        <a:rPr lang="fr-FR" baseline="0" dirty="0" smtClean="0">
                          <a:solidFill>
                            <a:schemeClr val="tx1"/>
                          </a:solidFill>
                        </a:rPr>
                        <a:t> de l’aide…</a:t>
                      </a:r>
                    </a:p>
                    <a:p>
                      <a:pPr marL="285750" indent="-285750" algn="l">
                        <a:buFontTx/>
                        <a:buChar char="-"/>
                      </a:pPr>
                      <a:r>
                        <a:rPr lang="fr-FR" baseline="0" dirty="0" smtClean="0">
                          <a:solidFill>
                            <a:schemeClr val="tx1"/>
                          </a:solidFill>
                        </a:rPr>
                        <a:t>Autonomie intellectuelle : ateliers, jeux structurés, entraînement, activités avec l’ATSEM </a:t>
                      </a:r>
                    </a:p>
                    <a:p>
                      <a:pPr marL="285750" indent="-285750" algn="l">
                        <a:buFontTx/>
                        <a:buChar char="-"/>
                      </a:pPr>
                      <a:r>
                        <a:rPr lang="fr-FR" baseline="0" dirty="0" smtClean="0">
                          <a:solidFill>
                            <a:schemeClr val="tx1"/>
                          </a:solidFill>
                        </a:rPr>
                        <a:t>Situations problèmes</a:t>
                      </a:r>
                      <a:endParaRPr lang="fr-FR" dirty="0">
                        <a:solidFill>
                          <a:schemeClr val="tx1"/>
                        </a:solidFill>
                      </a:endParaRPr>
                    </a:p>
                  </a:txBody>
                  <a:tcPr>
                    <a:solidFill>
                      <a:schemeClr val="accent1">
                        <a:lumMod val="40000"/>
                        <a:lumOff val="60000"/>
                      </a:schemeClr>
                    </a:solidFill>
                  </a:tcPr>
                </a:tc>
                <a:tc>
                  <a:txBody>
                    <a:bodyPr/>
                    <a:lstStyle/>
                    <a:p>
                      <a:pPr algn="ctr"/>
                      <a:r>
                        <a:rPr lang="fr-FR" dirty="0" smtClean="0">
                          <a:solidFill>
                            <a:schemeClr val="tx1"/>
                          </a:solidFill>
                        </a:rPr>
                        <a:t>Activités autonomes</a:t>
                      </a:r>
                    </a:p>
                    <a:p>
                      <a:pPr algn="ctr"/>
                      <a:endParaRPr lang="fr-FR" dirty="0" smtClean="0">
                        <a:solidFill>
                          <a:schemeClr val="tx1"/>
                        </a:solidFill>
                      </a:endParaRPr>
                    </a:p>
                    <a:p>
                      <a:pPr marL="285750" indent="-285750" algn="l">
                        <a:buFontTx/>
                        <a:buChar char="-"/>
                      </a:pPr>
                      <a:r>
                        <a:rPr lang="fr-FR" dirty="0" smtClean="0">
                          <a:solidFill>
                            <a:schemeClr val="tx1"/>
                          </a:solidFill>
                        </a:rPr>
                        <a:t>Ateliers : réinvestissement</a:t>
                      </a:r>
                    </a:p>
                    <a:p>
                      <a:pPr marL="285750" indent="-285750" algn="l">
                        <a:buFontTx/>
                        <a:buChar char="-"/>
                      </a:pPr>
                      <a:r>
                        <a:rPr lang="fr-FR" dirty="0" smtClean="0">
                          <a:solidFill>
                            <a:schemeClr val="tx1"/>
                          </a:solidFill>
                        </a:rPr>
                        <a:t>Ateliers</a:t>
                      </a:r>
                      <a:r>
                        <a:rPr lang="fr-FR" baseline="0" dirty="0" smtClean="0">
                          <a:solidFill>
                            <a:schemeClr val="tx1"/>
                          </a:solidFill>
                        </a:rPr>
                        <a:t> de manipulation/ Montessori</a:t>
                      </a:r>
                    </a:p>
                    <a:p>
                      <a:pPr marL="285750" indent="-285750" algn="l">
                        <a:buFontTx/>
                        <a:buChar char="-"/>
                      </a:pPr>
                      <a:r>
                        <a:rPr lang="fr-FR" baseline="0" dirty="0" smtClean="0">
                          <a:solidFill>
                            <a:schemeClr val="tx1"/>
                          </a:solidFill>
                        </a:rPr>
                        <a:t>Ateliers autonomes</a:t>
                      </a:r>
                    </a:p>
                    <a:p>
                      <a:pPr marL="285750" indent="-285750" algn="l">
                        <a:buFontTx/>
                        <a:buChar char="-"/>
                      </a:pPr>
                      <a:r>
                        <a:rPr lang="fr-FR" baseline="0" dirty="0" smtClean="0">
                          <a:solidFill>
                            <a:schemeClr val="tx1"/>
                          </a:solidFill>
                        </a:rPr>
                        <a:t>Pédagogie de contrat</a:t>
                      </a:r>
                      <a:endParaRPr lang="fr-FR" dirty="0" smtClean="0">
                        <a:solidFill>
                          <a:schemeClr val="tx1"/>
                        </a:solidFill>
                      </a:endParaRPr>
                    </a:p>
                    <a:p>
                      <a:pPr marL="285750" indent="-285750" algn="ctr">
                        <a:buFontTx/>
                        <a:buChar char="-"/>
                      </a:pPr>
                      <a:endParaRPr lang="fr-FR"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3874880808"/>
                  </a:ext>
                </a:extLst>
              </a:tr>
            </a:tbl>
          </a:graphicData>
        </a:graphic>
      </p:graphicFrame>
    </p:spTree>
    <p:extLst>
      <p:ext uri="{BB962C8B-B14F-4D97-AF65-F5344CB8AC3E}">
        <p14:creationId xmlns:p14="http://schemas.microsoft.com/office/powerpoint/2010/main" val="3085703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Développer l’autonomie à travers différents domaines (1)</a:t>
            </a:r>
            <a:endParaRPr lang="fr-FR" dirty="0"/>
          </a:p>
        </p:txBody>
      </p:sp>
      <p:sp>
        <p:nvSpPr>
          <p:cNvPr id="3" name="Espace réservé du contenu 2"/>
          <p:cNvSpPr>
            <a:spLocks noGrp="1"/>
          </p:cNvSpPr>
          <p:nvPr>
            <p:ph idx="1"/>
          </p:nvPr>
        </p:nvSpPr>
        <p:spPr/>
        <p:txBody>
          <a:bodyPr>
            <a:normAutofit/>
          </a:bodyPr>
          <a:lstStyle/>
          <a:p>
            <a:r>
              <a:rPr lang="fr-FR" sz="2400" dirty="0" smtClean="0"/>
              <a:t>Mobiliser le langage dans toutes ses dimensions (l’oral, l’écrit)</a:t>
            </a:r>
          </a:p>
          <a:p>
            <a:pPr lvl="2">
              <a:buFont typeface="Wingdings" panose="05000000000000000000" pitchFamily="2" charset="2"/>
              <a:buChar char="Ø"/>
            </a:pPr>
            <a:r>
              <a:rPr lang="fr-FR" sz="2000" dirty="0" smtClean="0"/>
              <a:t>Le grimoire des mots</a:t>
            </a:r>
          </a:p>
          <a:p>
            <a:pPr lvl="2">
              <a:buFont typeface="Wingdings" panose="05000000000000000000" pitchFamily="2" charset="2"/>
              <a:buChar char="Ø"/>
            </a:pPr>
            <a:r>
              <a:rPr lang="fr-FR" sz="2000" dirty="0" smtClean="0"/>
              <a:t>Activités autour des albums : boîtes à conter, images séquentielles, marottes</a:t>
            </a:r>
          </a:p>
          <a:p>
            <a:pPr lvl="2">
              <a:buFont typeface="Wingdings" panose="05000000000000000000" pitchFamily="2" charset="2"/>
              <a:buChar char="Ø"/>
            </a:pPr>
            <a:r>
              <a:rPr lang="fr-FR" sz="2000" dirty="0" smtClean="0"/>
              <a:t>Jeux : loto, memory</a:t>
            </a:r>
          </a:p>
          <a:p>
            <a:pPr lvl="2">
              <a:buFont typeface="Wingdings" panose="05000000000000000000" pitchFamily="2" charset="2"/>
              <a:buChar char="Ø"/>
            </a:pPr>
            <a:r>
              <a:rPr lang="fr-FR" sz="2000" dirty="0" smtClean="0"/>
              <a:t>Essais de productions autonomes d’écrit (GS)</a:t>
            </a:r>
          </a:p>
          <a:p>
            <a:pPr lvl="2">
              <a:buFont typeface="Wingdings" panose="05000000000000000000" pitchFamily="2" charset="2"/>
              <a:buChar char="Ø"/>
            </a:pPr>
            <a:r>
              <a:rPr lang="fr-FR" sz="2000" dirty="0" smtClean="0"/>
              <a:t>Via l’utilisation du TBI/VPI</a:t>
            </a:r>
          </a:p>
          <a:p>
            <a:pPr lvl="2">
              <a:buFont typeface="Wingdings" panose="05000000000000000000" pitchFamily="2" charset="2"/>
              <a:buChar char="Ø"/>
            </a:pPr>
            <a:r>
              <a:rPr lang="fr-FR" sz="2000" dirty="0" smtClean="0"/>
              <a:t>…</a:t>
            </a:r>
          </a:p>
        </p:txBody>
      </p:sp>
    </p:spTree>
    <p:extLst>
      <p:ext uri="{BB962C8B-B14F-4D97-AF65-F5344CB8AC3E}">
        <p14:creationId xmlns:p14="http://schemas.microsoft.com/office/powerpoint/2010/main" val="1533411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Développer l’autonomie à travers différents </a:t>
            </a:r>
            <a:r>
              <a:rPr lang="fr-FR" dirty="0" smtClean="0"/>
              <a:t>domaines (2)</a:t>
            </a:r>
            <a:endParaRPr lang="fr-FR" dirty="0"/>
          </a:p>
        </p:txBody>
      </p:sp>
      <p:sp>
        <p:nvSpPr>
          <p:cNvPr id="3" name="Espace réservé du contenu 2"/>
          <p:cNvSpPr>
            <a:spLocks noGrp="1"/>
          </p:cNvSpPr>
          <p:nvPr>
            <p:ph idx="1"/>
          </p:nvPr>
        </p:nvSpPr>
        <p:spPr>
          <a:xfrm>
            <a:off x="677333" y="2160589"/>
            <a:ext cx="9720701" cy="3880773"/>
          </a:xfrm>
        </p:spPr>
        <p:txBody>
          <a:bodyPr>
            <a:normAutofit/>
          </a:bodyPr>
          <a:lstStyle/>
          <a:p>
            <a:r>
              <a:rPr lang="fr-FR" sz="2400" dirty="0" smtClean="0"/>
              <a:t>Explorer le monde / Construire les premiers outils pour structurer sa pensée</a:t>
            </a:r>
          </a:p>
          <a:p>
            <a:pPr lvl="2">
              <a:buFont typeface="Wingdings" panose="05000000000000000000" pitchFamily="2" charset="2"/>
              <a:buChar char="Ø"/>
            </a:pPr>
            <a:r>
              <a:rPr lang="fr-FR" sz="2000" dirty="0" smtClean="0"/>
              <a:t>Phases </a:t>
            </a:r>
            <a:r>
              <a:rPr lang="fr-FR" sz="2000" dirty="0"/>
              <a:t>de manipulation/découverte</a:t>
            </a:r>
          </a:p>
          <a:p>
            <a:pPr lvl="2">
              <a:buFont typeface="Wingdings" panose="05000000000000000000" pitchFamily="2" charset="2"/>
              <a:buChar char="Ø"/>
            </a:pPr>
            <a:r>
              <a:rPr lang="fr-FR" sz="2000" dirty="0" smtClean="0"/>
              <a:t>Du jeu libre au jeu structuré</a:t>
            </a:r>
          </a:p>
          <a:p>
            <a:pPr lvl="2">
              <a:buFont typeface="Wingdings" panose="05000000000000000000" pitchFamily="2" charset="2"/>
              <a:buChar char="Ø"/>
            </a:pPr>
            <a:r>
              <a:rPr lang="fr-FR" sz="2000" dirty="0" smtClean="0"/>
              <a:t>Se repérer dans le temps </a:t>
            </a:r>
          </a:p>
          <a:p>
            <a:pPr lvl="2">
              <a:buFont typeface="Wingdings" panose="05000000000000000000" pitchFamily="2" charset="2"/>
              <a:buChar char="Ø"/>
            </a:pPr>
            <a:r>
              <a:rPr lang="fr-FR" sz="2000" dirty="0" smtClean="0"/>
              <a:t>Se repérer dans l’espace : aménagement de l’enseignant, des élèves</a:t>
            </a:r>
          </a:p>
          <a:p>
            <a:pPr lvl="2">
              <a:buFont typeface="Wingdings" panose="05000000000000000000" pitchFamily="2" charset="2"/>
              <a:buChar char="Ø"/>
            </a:pPr>
            <a:r>
              <a:rPr lang="fr-FR" sz="2000" dirty="0" smtClean="0"/>
              <a:t>Situations problèmes</a:t>
            </a:r>
          </a:p>
          <a:p>
            <a:pPr lvl="2">
              <a:buFont typeface="Wingdings" panose="05000000000000000000" pitchFamily="2" charset="2"/>
              <a:buChar char="Ø"/>
            </a:pPr>
            <a:r>
              <a:rPr lang="fr-FR" sz="2000" dirty="0" smtClean="0"/>
              <a:t>…</a:t>
            </a:r>
            <a:endParaRPr lang="fr-FR" sz="2000" dirty="0"/>
          </a:p>
        </p:txBody>
      </p:sp>
    </p:spTree>
    <p:extLst>
      <p:ext uri="{BB962C8B-B14F-4D97-AF65-F5344CB8AC3E}">
        <p14:creationId xmlns:p14="http://schemas.microsoft.com/office/powerpoint/2010/main" val="919724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Développer l’autonomie à travers différents </a:t>
            </a:r>
            <a:r>
              <a:rPr lang="fr-FR" dirty="0" smtClean="0"/>
              <a:t>domaines (3)</a:t>
            </a:r>
            <a:endParaRPr lang="fr-FR" dirty="0"/>
          </a:p>
        </p:txBody>
      </p:sp>
      <p:sp>
        <p:nvSpPr>
          <p:cNvPr id="3" name="Espace réservé du contenu 2"/>
          <p:cNvSpPr>
            <a:spLocks noGrp="1"/>
          </p:cNvSpPr>
          <p:nvPr>
            <p:ph idx="1"/>
          </p:nvPr>
        </p:nvSpPr>
        <p:spPr>
          <a:xfrm>
            <a:off x="677334" y="1930400"/>
            <a:ext cx="8596668" cy="2842485"/>
          </a:xfrm>
        </p:spPr>
        <p:txBody>
          <a:bodyPr/>
          <a:lstStyle/>
          <a:p>
            <a:r>
              <a:rPr lang="fr-FR" sz="2400" dirty="0" smtClean="0"/>
              <a:t>Agir, s’exprimer, comprendre à travers les activités physiques</a:t>
            </a:r>
          </a:p>
          <a:p>
            <a:pPr lvl="2">
              <a:buFont typeface="Wingdings" panose="05000000000000000000" pitchFamily="2" charset="2"/>
              <a:buChar char="Ø"/>
            </a:pPr>
            <a:r>
              <a:rPr lang="fr-FR" sz="1800" dirty="0" smtClean="0"/>
              <a:t>Organisation en ateliers </a:t>
            </a:r>
          </a:p>
          <a:p>
            <a:pPr lvl="2">
              <a:buFont typeface="Wingdings" panose="05000000000000000000" pitchFamily="2" charset="2"/>
              <a:buChar char="Ø"/>
            </a:pPr>
            <a:r>
              <a:rPr lang="fr-FR" sz="1800" dirty="0" smtClean="0"/>
              <a:t>Installation/Rangement du matériel : dessins, photos…</a:t>
            </a:r>
            <a:endParaRPr lang="fr-FR" dirty="0" smtClean="0"/>
          </a:p>
          <a:p>
            <a:pPr lvl="2">
              <a:buFont typeface="Wingdings" panose="05000000000000000000" pitchFamily="2" charset="2"/>
              <a:buChar char="Ø"/>
            </a:pPr>
            <a:r>
              <a:rPr lang="fr-FR" sz="1800" dirty="0" smtClean="0"/>
              <a:t>Mise en place des équipes</a:t>
            </a:r>
          </a:p>
          <a:p>
            <a:pPr lvl="2">
              <a:buFont typeface="Wingdings" panose="05000000000000000000" pitchFamily="2" charset="2"/>
              <a:buChar char="Ø"/>
            </a:pPr>
            <a:r>
              <a:rPr lang="fr-FR" sz="1800" dirty="0" smtClean="0"/>
              <a:t>Situation problème : à partir d’une action, du matériel proposé, que faire?</a:t>
            </a:r>
          </a:p>
        </p:txBody>
      </p:sp>
      <p:sp>
        <p:nvSpPr>
          <p:cNvPr id="4" name="Espace réservé du contenu 2"/>
          <p:cNvSpPr txBox="1">
            <a:spLocks/>
          </p:cNvSpPr>
          <p:nvPr/>
        </p:nvSpPr>
        <p:spPr>
          <a:xfrm>
            <a:off x="677334" y="4672442"/>
            <a:ext cx="8596668" cy="192430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fr-FR" sz="2400" dirty="0" smtClean="0"/>
              <a:t>Agir, s’exprimer, comprendre à travers les activités artistiques</a:t>
            </a:r>
          </a:p>
          <a:p>
            <a:pPr lvl="2">
              <a:buFont typeface="Wingdings" panose="05000000000000000000" pitchFamily="2" charset="2"/>
              <a:buChar char="Ø"/>
            </a:pPr>
            <a:r>
              <a:rPr lang="fr-FR" sz="1800" dirty="0" smtClean="0"/>
              <a:t>Exploration : gestes, matériel</a:t>
            </a:r>
          </a:p>
          <a:p>
            <a:pPr lvl="2">
              <a:buFont typeface="Wingdings" panose="05000000000000000000" pitchFamily="2" charset="2"/>
              <a:buChar char="Ø"/>
            </a:pPr>
            <a:r>
              <a:rPr lang="fr-FR" sz="1800" dirty="0" smtClean="0"/>
              <a:t>Coin écoute</a:t>
            </a:r>
            <a:endParaRPr lang="fr-FR" dirty="0" smtClean="0"/>
          </a:p>
        </p:txBody>
      </p:sp>
    </p:spTree>
    <p:extLst>
      <p:ext uri="{BB962C8B-B14F-4D97-AF65-F5344CB8AC3E}">
        <p14:creationId xmlns:p14="http://schemas.microsoft.com/office/powerpoint/2010/main" val="169234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Vers les ateliers autonomes (1)</a:t>
            </a:r>
            <a:endParaRPr lang="fr-FR" dirty="0"/>
          </a:p>
        </p:txBody>
      </p:sp>
      <p:sp>
        <p:nvSpPr>
          <p:cNvPr id="3" name="Espace réservé du contenu 2"/>
          <p:cNvSpPr>
            <a:spLocks noGrp="1"/>
          </p:cNvSpPr>
          <p:nvPr>
            <p:ph idx="1"/>
          </p:nvPr>
        </p:nvSpPr>
        <p:spPr>
          <a:xfrm>
            <a:off x="677334" y="1559699"/>
            <a:ext cx="8596668" cy="4958668"/>
          </a:xfrm>
        </p:spPr>
        <p:txBody>
          <a:bodyPr>
            <a:normAutofit/>
          </a:bodyPr>
          <a:lstStyle/>
          <a:p>
            <a:r>
              <a:rPr lang="fr-FR" sz="2400" dirty="0" smtClean="0"/>
              <a:t>Ateliers de manipulation Montessori</a:t>
            </a:r>
          </a:p>
          <a:p>
            <a:pPr lvl="2">
              <a:buFont typeface="Wingdings" panose="05000000000000000000" pitchFamily="2" charset="2"/>
              <a:buChar char="Ø"/>
            </a:pPr>
            <a:r>
              <a:rPr lang="fr-FR" sz="2000" dirty="0" smtClean="0"/>
              <a:t>Les types d’ateliers : exploration, découvertes sensorielles, mathématiques, langage</a:t>
            </a:r>
          </a:p>
          <a:p>
            <a:pPr lvl="2">
              <a:buFont typeface="Wingdings" panose="05000000000000000000" pitchFamily="2" charset="2"/>
              <a:buChar char="Ø"/>
            </a:pPr>
            <a:r>
              <a:rPr lang="fr-FR" sz="2000" dirty="0" smtClean="0"/>
              <a:t>Prévoir le moment dans la journée, la semaine</a:t>
            </a:r>
          </a:p>
          <a:p>
            <a:pPr lvl="2">
              <a:buFont typeface="Wingdings" panose="05000000000000000000" pitchFamily="2" charset="2"/>
              <a:buChar char="Ø"/>
            </a:pPr>
            <a:r>
              <a:rPr lang="fr-FR" sz="2000" dirty="0" smtClean="0"/>
              <a:t>Des ateliers évolutifs, en nombre suffisant</a:t>
            </a:r>
          </a:p>
          <a:p>
            <a:pPr lvl="2">
              <a:buFont typeface="Wingdings" panose="05000000000000000000" pitchFamily="2" charset="2"/>
              <a:buChar char="Ø"/>
            </a:pPr>
            <a:r>
              <a:rPr lang="fr-FR" sz="2000" dirty="0" smtClean="0"/>
              <a:t>La présentation aux enfants : </a:t>
            </a:r>
          </a:p>
          <a:p>
            <a:pPr lvl="4">
              <a:buFont typeface="Arial" panose="020B0604020202020204" pitchFamily="34" charset="0"/>
              <a:buChar char="•"/>
            </a:pPr>
            <a:r>
              <a:rPr lang="fr-FR" sz="1800" dirty="0" smtClean="0"/>
              <a:t>Prendre le temps d’expliquer chaque atelier, de montrer</a:t>
            </a:r>
          </a:p>
          <a:p>
            <a:pPr lvl="4">
              <a:buFont typeface="Arial" panose="020B0604020202020204" pitchFamily="34" charset="0"/>
              <a:buChar char="•"/>
            </a:pPr>
            <a:r>
              <a:rPr lang="fr-FR" sz="1800" dirty="0" smtClean="0"/>
              <a:t>Dire les règles : « Je travaille seul, je choisis l’atelier que je veux, je range, </a:t>
            </a:r>
            <a:r>
              <a:rPr lang="fr-FR" sz="1800" dirty="0" err="1" smtClean="0"/>
              <a:t>etc</a:t>
            </a:r>
            <a:r>
              <a:rPr lang="fr-FR" sz="1800" dirty="0" smtClean="0"/>
              <a:t> »</a:t>
            </a:r>
          </a:p>
          <a:p>
            <a:pPr lvl="2">
              <a:buClr>
                <a:srgbClr val="90C226"/>
              </a:buClr>
              <a:buFont typeface="Wingdings" panose="05000000000000000000" pitchFamily="2" charset="2"/>
              <a:buChar char="Ø"/>
            </a:pPr>
            <a:r>
              <a:rPr lang="fr-FR" sz="2000" dirty="0" smtClean="0">
                <a:solidFill>
                  <a:prstClr val="black">
                    <a:lumMod val="75000"/>
                    <a:lumOff val="25000"/>
                  </a:prstClr>
                </a:solidFill>
              </a:rPr>
              <a:t>Le bilan : </a:t>
            </a:r>
          </a:p>
          <a:p>
            <a:pPr lvl="4">
              <a:buClr>
                <a:srgbClr val="90C226"/>
              </a:buClr>
              <a:buFont typeface="Arial" panose="020B0604020202020204" pitchFamily="34" charset="0"/>
              <a:buChar char="•"/>
            </a:pPr>
            <a:r>
              <a:rPr lang="fr-FR" sz="1800" dirty="0" smtClean="0">
                <a:solidFill>
                  <a:prstClr val="black">
                    <a:lumMod val="75000"/>
                    <a:lumOff val="25000"/>
                  </a:prstClr>
                </a:solidFill>
              </a:rPr>
              <a:t>Des observations régulières</a:t>
            </a:r>
          </a:p>
          <a:p>
            <a:pPr lvl="4">
              <a:buClr>
                <a:srgbClr val="90C226"/>
              </a:buClr>
              <a:buFont typeface="Arial" panose="020B0604020202020204" pitchFamily="34" charset="0"/>
              <a:buChar char="•"/>
            </a:pPr>
            <a:r>
              <a:rPr lang="fr-FR" sz="1800" dirty="0">
                <a:solidFill>
                  <a:prstClr val="black">
                    <a:lumMod val="75000"/>
                    <a:lumOff val="25000"/>
                  </a:prstClr>
                </a:solidFill>
              </a:rPr>
              <a:t>L</a:t>
            </a:r>
            <a:r>
              <a:rPr lang="fr-FR" sz="1800" dirty="0" smtClean="0">
                <a:solidFill>
                  <a:prstClr val="black">
                    <a:lumMod val="75000"/>
                    <a:lumOff val="25000"/>
                  </a:prstClr>
                </a:solidFill>
              </a:rPr>
              <a:t>es outils</a:t>
            </a:r>
            <a:endParaRPr lang="fr-FR" sz="1800" dirty="0">
              <a:solidFill>
                <a:prstClr val="black">
                  <a:lumMod val="75000"/>
                  <a:lumOff val="25000"/>
                </a:prstClr>
              </a:solidFill>
            </a:endParaRPr>
          </a:p>
          <a:p>
            <a:pPr lvl="4">
              <a:buFont typeface="Arial" panose="020B0604020202020204" pitchFamily="34" charset="0"/>
              <a:buChar char="•"/>
            </a:pPr>
            <a:endParaRPr lang="fr-FR" sz="1800" dirty="0" smtClean="0"/>
          </a:p>
          <a:p>
            <a:pPr marL="1828800" lvl="4" indent="0">
              <a:buNone/>
            </a:pPr>
            <a:endParaRPr lang="fr-FR" sz="1800" dirty="0"/>
          </a:p>
          <a:p>
            <a:pPr marL="1828800" lvl="4" indent="0">
              <a:buNone/>
            </a:pPr>
            <a:endParaRPr lang="fr-FR" sz="1800" dirty="0" smtClean="0"/>
          </a:p>
          <a:p>
            <a:pPr lvl="4">
              <a:buFont typeface="Arial" panose="020B0604020202020204" pitchFamily="34" charset="0"/>
              <a:buChar char="•"/>
            </a:pPr>
            <a:endParaRPr lang="fr-FR" sz="1800" dirty="0" smtClean="0"/>
          </a:p>
          <a:p>
            <a:pPr lvl="4">
              <a:buFont typeface="Arial" panose="020B0604020202020204" pitchFamily="34" charset="0"/>
              <a:buChar char="•"/>
            </a:pPr>
            <a:endParaRPr lang="fr-FR" sz="1800" dirty="0"/>
          </a:p>
        </p:txBody>
      </p:sp>
    </p:spTree>
    <p:extLst>
      <p:ext uri="{BB962C8B-B14F-4D97-AF65-F5344CB8AC3E}">
        <p14:creationId xmlns:p14="http://schemas.microsoft.com/office/powerpoint/2010/main" val="1840563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Vers les ateliers autonomes </a:t>
            </a:r>
            <a:r>
              <a:rPr lang="fr-FR" dirty="0" smtClean="0"/>
              <a:t>(2)</a:t>
            </a:r>
            <a:endParaRPr lang="fr-FR" dirty="0"/>
          </a:p>
        </p:txBody>
      </p:sp>
      <p:sp>
        <p:nvSpPr>
          <p:cNvPr id="3" name="Espace réservé du contenu 2"/>
          <p:cNvSpPr>
            <a:spLocks noGrp="1"/>
          </p:cNvSpPr>
          <p:nvPr>
            <p:ph idx="1"/>
          </p:nvPr>
        </p:nvSpPr>
        <p:spPr>
          <a:xfrm>
            <a:off x="677334" y="1421656"/>
            <a:ext cx="8596668" cy="2542040"/>
          </a:xfrm>
        </p:spPr>
        <p:txBody>
          <a:bodyPr>
            <a:normAutofit/>
          </a:bodyPr>
          <a:lstStyle/>
          <a:p>
            <a:r>
              <a:rPr lang="fr-FR" sz="2400" dirty="0" smtClean="0"/>
              <a:t>Ateliers de réinvestissement (ou consolidation)</a:t>
            </a:r>
          </a:p>
          <a:p>
            <a:pPr lvl="2">
              <a:buFont typeface="Arial" panose="020B0604020202020204" pitchFamily="34" charset="0"/>
              <a:buChar char="•"/>
            </a:pPr>
            <a:r>
              <a:rPr lang="fr-FR" sz="2000" dirty="0" smtClean="0"/>
              <a:t>Consignes</a:t>
            </a:r>
          </a:p>
          <a:p>
            <a:pPr lvl="2">
              <a:buFont typeface="Arial" panose="020B0604020202020204" pitchFamily="34" charset="0"/>
              <a:buChar char="•"/>
            </a:pPr>
            <a:r>
              <a:rPr lang="fr-FR" sz="2000" dirty="0" smtClean="0"/>
              <a:t>Activité proposée</a:t>
            </a:r>
          </a:p>
          <a:p>
            <a:pPr lvl="2">
              <a:buFont typeface="Arial" panose="020B0604020202020204" pitchFamily="34" charset="0"/>
              <a:buChar char="•"/>
            </a:pPr>
            <a:r>
              <a:rPr lang="fr-FR" sz="2000" dirty="0" smtClean="0"/>
              <a:t>Aides : affichage, les pairs, les adultes</a:t>
            </a:r>
          </a:p>
          <a:p>
            <a:pPr lvl="2">
              <a:buFont typeface="Arial" panose="020B0604020202020204" pitchFamily="34" charset="0"/>
              <a:buChar char="•"/>
            </a:pPr>
            <a:r>
              <a:rPr lang="fr-FR" sz="2000" dirty="0" smtClean="0"/>
              <a:t>Qu’est ce que je fais à la fin de mon travail?</a:t>
            </a:r>
          </a:p>
          <a:p>
            <a:pPr lvl="2">
              <a:buFont typeface="Arial" panose="020B0604020202020204" pitchFamily="34" charset="0"/>
              <a:buChar char="•"/>
            </a:pPr>
            <a:endParaRPr lang="fr-FR" sz="2000" dirty="0"/>
          </a:p>
        </p:txBody>
      </p:sp>
      <p:sp>
        <p:nvSpPr>
          <p:cNvPr id="4" name="Espace réservé du contenu 2"/>
          <p:cNvSpPr txBox="1">
            <a:spLocks/>
          </p:cNvSpPr>
          <p:nvPr/>
        </p:nvSpPr>
        <p:spPr>
          <a:xfrm>
            <a:off x="677334" y="3963696"/>
            <a:ext cx="8596668" cy="254204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fr-FR" sz="2400" dirty="0" smtClean="0"/>
              <a:t>Les situations problèmes</a:t>
            </a:r>
          </a:p>
          <a:p>
            <a:pPr lvl="2">
              <a:buFont typeface="Arial" panose="020B0604020202020204" pitchFamily="34" charset="0"/>
              <a:buChar char="•"/>
            </a:pPr>
            <a:r>
              <a:rPr lang="fr-FR" sz="2000" dirty="0" smtClean="0"/>
              <a:t>But : être confronté à quelque chose que je ne sais pas et le surmonter pour apprendre</a:t>
            </a:r>
          </a:p>
          <a:p>
            <a:pPr lvl="2">
              <a:buFont typeface="Arial" panose="020B0604020202020204" pitchFamily="34" charset="0"/>
              <a:buChar char="•"/>
            </a:pPr>
            <a:r>
              <a:rPr lang="fr-FR" sz="2000" dirty="0" smtClean="0"/>
              <a:t>Exemples : </a:t>
            </a:r>
            <a:r>
              <a:rPr lang="fr-FR" sz="1800" dirty="0" smtClean="0"/>
              <a:t>installer les couverts pour un anniversaire, choisir le bon couvercle pour la bonne boîte, choisir les ingrédients nécessaires pour une recette, reconstituer des jeux à partir de pièces mélangées…</a:t>
            </a:r>
          </a:p>
        </p:txBody>
      </p:sp>
    </p:spTree>
    <p:extLst>
      <p:ext uri="{BB962C8B-B14F-4D97-AF65-F5344CB8AC3E}">
        <p14:creationId xmlns:p14="http://schemas.microsoft.com/office/powerpoint/2010/main" val="4153681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a:xfrm>
            <a:off x="677334" y="1523413"/>
            <a:ext cx="9054495" cy="2737982"/>
          </a:xfrm>
        </p:spPr>
        <p:txBody>
          <a:bodyPr>
            <a:normAutofit/>
          </a:bodyPr>
          <a:lstStyle/>
          <a:p>
            <a:r>
              <a:rPr lang="fr-FR" sz="2400" dirty="0" smtClean="0"/>
              <a:t>Rôle de l’enseignant :</a:t>
            </a:r>
          </a:p>
          <a:p>
            <a:pPr lvl="2">
              <a:buFont typeface="Wingdings" panose="05000000000000000000" pitchFamily="2" charset="2"/>
              <a:buChar char="Ø"/>
            </a:pPr>
            <a:r>
              <a:rPr lang="fr-FR" sz="2000" dirty="0" smtClean="0"/>
              <a:t>Veille à l’organisation matérielle, spatiale, temporelle</a:t>
            </a:r>
          </a:p>
          <a:p>
            <a:pPr lvl="2">
              <a:buFont typeface="Wingdings" panose="05000000000000000000" pitchFamily="2" charset="2"/>
              <a:buChar char="Ø"/>
            </a:pPr>
            <a:r>
              <a:rPr lang="fr-FR" sz="2000" dirty="0" smtClean="0"/>
              <a:t>Définit ses activités en fonction de ses objectifs</a:t>
            </a:r>
          </a:p>
          <a:p>
            <a:pPr lvl="2">
              <a:buFont typeface="Wingdings" panose="05000000000000000000" pitchFamily="2" charset="2"/>
              <a:buChar char="Ø"/>
            </a:pPr>
            <a:r>
              <a:rPr lang="fr-FR" sz="2000" dirty="0" smtClean="0"/>
              <a:t>Donne du sens aux apprentissages : l’enfant apprend s’il comprend</a:t>
            </a:r>
          </a:p>
          <a:p>
            <a:pPr lvl="2">
              <a:buFont typeface="Wingdings" panose="05000000000000000000" pitchFamily="2" charset="2"/>
              <a:buChar char="Ø"/>
            </a:pPr>
            <a:r>
              <a:rPr lang="fr-FR" sz="2000" dirty="0" smtClean="0"/>
              <a:t>Observe, échange, relance, accompagne tout en laissant du temps aux enfants</a:t>
            </a:r>
          </a:p>
          <a:p>
            <a:pPr lvl="2">
              <a:buFont typeface="Wingdings" panose="05000000000000000000" pitchFamily="2" charset="2"/>
              <a:buChar char="Ø"/>
            </a:pPr>
            <a:endParaRPr lang="fr-FR" sz="2000" dirty="0"/>
          </a:p>
        </p:txBody>
      </p:sp>
      <p:sp>
        <p:nvSpPr>
          <p:cNvPr id="4" name="Espace réservé du contenu 2"/>
          <p:cNvSpPr txBox="1">
            <a:spLocks/>
          </p:cNvSpPr>
          <p:nvPr/>
        </p:nvSpPr>
        <p:spPr>
          <a:xfrm>
            <a:off x="677334" y="4392889"/>
            <a:ext cx="9381066" cy="139395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fr-FR" sz="2400" dirty="0" smtClean="0"/>
              <a:t>L’enseignant est devenu un guide, un médiateur, un régulateur : l’enseignant conçoit les situations d’apprentissage, les régule et </a:t>
            </a:r>
            <a:r>
              <a:rPr lang="fr-FR" sz="2400" b="1" dirty="0" smtClean="0"/>
              <a:t>amène les élèves à faire seul</a:t>
            </a:r>
            <a:r>
              <a:rPr lang="fr-FR" sz="2400" dirty="0" smtClean="0"/>
              <a:t>.</a:t>
            </a:r>
          </a:p>
          <a:p>
            <a:pPr lvl="2">
              <a:buFont typeface="Wingdings" panose="05000000000000000000" pitchFamily="2" charset="2"/>
              <a:buChar char="Ø"/>
            </a:pPr>
            <a:endParaRPr lang="fr-FR" sz="2000" dirty="0"/>
          </a:p>
        </p:txBody>
      </p:sp>
      <p:sp>
        <p:nvSpPr>
          <p:cNvPr id="5" name="Espace réservé du contenu 2"/>
          <p:cNvSpPr txBox="1">
            <a:spLocks/>
          </p:cNvSpPr>
          <p:nvPr/>
        </p:nvSpPr>
        <p:spPr>
          <a:xfrm>
            <a:off x="677334" y="5786847"/>
            <a:ext cx="9381066" cy="80612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fr-FR" sz="2400" b="1" dirty="0" smtClean="0">
                <a:solidFill>
                  <a:schemeClr val="accent2"/>
                </a:solidFill>
              </a:rPr>
              <a:t>« Aide-moi à faire tout seul. » </a:t>
            </a:r>
            <a:r>
              <a:rPr lang="fr-FR" sz="2400" dirty="0" smtClean="0"/>
              <a:t>M. Montessori</a:t>
            </a:r>
          </a:p>
          <a:p>
            <a:pPr lvl="2">
              <a:buFont typeface="Wingdings" panose="05000000000000000000" pitchFamily="2" charset="2"/>
              <a:buChar char="Ø"/>
            </a:pPr>
            <a:endParaRPr lang="fr-FR" sz="2000" dirty="0"/>
          </a:p>
        </p:txBody>
      </p:sp>
    </p:spTree>
    <p:extLst>
      <p:ext uri="{BB962C8B-B14F-4D97-AF65-F5344CB8AC3E}">
        <p14:creationId xmlns:p14="http://schemas.microsoft.com/office/powerpoint/2010/main" val="3523456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Déroulé du stage</a:t>
            </a:r>
            <a:endParaRPr lang="fr-FR" dirty="0"/>
          </a:p>
        </p:txBody>
      </p:sp>
      <p:sp>
        <p:nvSpPr>
          <p:cNvPr id="3" name="Espace réservé du contenu 2"/>
          <p:cNvSpPr>
            <a:spLocks noGrp="1"/>
          </p:cNvSpPr>
          <p:nvPr>
            <p:ph idx="1"/>
          </p:nvPr>
        </p:nvSpPr>
        <p:spPr>
          <a:xfrm>
            <a:off x="143691" y="1463040"/>
            <a:ext cx="10933612" cy="5251269"/>
          </a:xfrm>
        </p:spPr>
        <p:txBody>
          <a:bodyPr>
            <a:normAutofit/>
          </a:bodyPr>
          <a:lstStyle/>
          <a:p>
            <a:pPr marL="0" indent="0">
              <a:buNone/>
            </a:pPr>
            <a:r>
              <a:rPr lang="fr-FR" sz="3200" b="1" dirty="0" smtClean="0"/>
              <a:t>MATIN</a:t>
            </a:r>
          </a:p>
          <a:p>
            <a:r>
              <a:rPr lang="fr-FR" sz="3200" dirty="0" smtClean="0"/>
              <a:t>L’autonomie dans les nouveaux programmes ;</a:t>
            </a:r>
          </a:p>
          <a:p>
            <a:r>
              <a:rPr lang="fr-FR" sz="3200" dirty="0" smtClean="0"/>
              <a:t>Conférence de Viviane </a:t>
            </a:r>
            <a:r>
              <a:rPr lang="fr-FR" sz="3200" dirty="0" err="1" smtClean="0"/>
              <a:t>Bouysse</a:t>
            </a:r>
            <a:r>
              <a:rPr lang="fr-FR" sz="3200" dirty="0" smtClean="0"/>
              <a:t> « Du bien-être au bien-devenir »</a:t>
            </a:r>
          </a:p>
          <a:p>
            <a:r>
              <a:rPr lang="fr-FR" sz="3200" dirty="0" smtClean="0"/>
              <a:t>Discussion, remarques et réflexions ;</a:t>
            </a:r>
          </a:p>
          <a:p>
            <a:pPr marL="0" indent="0">
              <a:buNone/>
            </a:pPr>
            <a:r>
              <a:rPr lang="fr-FR" sz="3200" b="1" dirty="0" smtClean="0"/>
              <a:t>APRES-MIDI</a:t>
            </a:r>
          </a:p>
          <a:p>
            <a:r>
              <a:rPr lang="fr-FR" sz="3200" dirty="0" smtClean="0"/>
              <a:t>L’autonomie dans les différents domaines ;</a:t>
            </a:r>
          </a:p>
          <a:p>
            <a:pPr lvl="1"/>
            <a:r>
              <a:rPr lang="fr-FR" sz="3200" dirty="0"/>
              <a:t>Réflexions et </a:t>
            </a:r>
            <a:r>
              <a:rPr lang="fr-FR" sz="3200" dirty="0" smtClean="0"/>
              <a:t>échanges ;</a:t>
            </a:r>
            <a:endParaRPr lang="fr-FR" sz="3200" dirty="0"/>
          </a:p>
          <a:p>
            <a:pPr marL="0" indent="0">
              <a:buNone/>
            </a:pPr>
            <a:endParaRPr lang="fr-FR" sz="3200" dirty="0" smtClean="0"/>
          </a:p>
          <a:p>
            <a:pPr marL="457200" lvl="1" indent="0">
              <a:buNone/>
            </a:pPr>
            <a:endParaRPr lang="fr-FR" dirty="0" smtClean="0"/>
          </a:p>
          <a:p>
            <a:endParaRPr lang="fr-FR" dirty="0"/>
          </a:p>
        </p:txBody>
      </p:sp>
    </p:spTree>
    <p:extLst>
      <p:ext uri="{BB962C8B-B14F-4D97-AF65-F5344CB8AC3E}">
        <p14:creationId xmlns:p14="http://schemas.microsoft.com/office/powerpoint/2010/main" val="3489136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4454" y="126275"/>
            <a:ext cx="8596668" cy="1320800"/>
          </a:xfrm>
        </p:spPr>
        <p:txBody>
          <a:bodyPr/>
          <a:lstStyle/>
          <a:p>
            <a:r>
              <a:rPr lang="fr-FR" dirty="0" smtClean="0"/>
              <a:t>L’autonomie dans les programmes</a:t>
            </a:r>
            <a:endParaRPr lang="fr-FR" dirty="0"/>
          </a:p>
        </p:txBody>
      </p:sp>
      <p:sp>
        <p:nvSpPr>
          <p:cNvPr id="3" name="ZoneTexte 2"/>
          <p:cNvSpPr txBox="1"/>
          <p:nvPr/>
        </p:nvSpPr>
        <p:spPr>
          <a:xfrm>
            <a:off x="222068" y="786675"/>
            <a:ext cx="11443063" cy="5970865"/>
          </a:xfrm>
          <a:prstGeom prst="rect">
            <a:avLst/>
          </a:prstGeom>
          <a:noFill/>
        </p:spPr>
        <p:txBody>
          <a:bodyPr wrap="square" rtlCol="0">
            <a:spAutoFit/>
          </a:bodyPr>
          <a:lstStyle/>
          <a:p>
            <a:r>
              <a:rPr lang="fr-FR" sz="2800" b="1" u="sng" dirty="0" smtClean="0"/>
              <a:t>Quelques citations en lien avec l’autonomie et la prise d’initiative</a:t>
            </a:r>
            <a:r>
              <a:rPr lang="fr-FR" sz="2800" u="sng" dirty="0" smtClean="0"/>
              <a:t>:</a:t>
            </a:r>
          </a:p>
          <a:p>
            <a:endParaRPr lang="fr-FR" sz="2800" dirty="0"/>
          </a:p>
          <a:p>
            <a:r>
              <a:rPr lang="fr-FR" sz="2800" dirty="0" smtClean="0"/>
              <a:t>« </a:t>
            </a:r>
            <a:r>
              <a:rPr lang="fr-FR" sz="2800" i="1" dirty="0" smtClean="0"/>
              <a:t>L’école maternelle engage l’enfant à avoir confiance dans son propre pouvoir d’agir et de penser…</a:t>
            </a:r>
            <a:r>
              <a:rPr lang="fr-FR" sz="2800" dirty="0" smtClean="0"/>
              <a:t> » donc </a:t>
            </a:r>
            <a:r>
              <a:rPr lang="fr-FR" sz="2800" b="1" dirty="0" smtClean="0"/>
              <a:t>encourage l’enfant à prendre des initiatives</a:t>
            </a:r>
            <a:r>
              <a:rPr lang="fr-FR" sz="2800" dirty="0" smtClean="0"/>
              <a:t>…</a:t>
            </a:r>
          </a:p>
          <a:p>
            <a:endParaRPr lang="fr-FR" sz="2800" dirty="0"/>
          </a:p>
          <a:p>
            <a:r>
              <a:rPr lang="fr-FR" sz="2800" b="1" dirty="0" smtClean="0"/>
              <a:t>Dans le cadre des 4 modalités d’apprentissage </a:t>
            </a:r>
            <a:r>
              <a:rPr lang="fr-FR" sz="2800" dirty="0" smtClean="0"/>
              <a:t>:</a:t>
            </a:r>
          </a:p>
          <a:p>
            <a:r>
              <a:rPr lang="fr-FR" sz="2800" dirty="0"/>
              <a:t> </a:t>
            </a:r>
            <a:r>
              <a:rPr lang="fr-FR" sz="2800" dirty="0" smtClean="0"/>
              <a:t>« </a:t>
            </a:r>
            <a:r>
              <a:rPr lang="fr-FR" sz="2800" i="1" dirty="0" smtClean="0"/>
              <a:t>les enseignants trouvent un équilibre entre les modes de sollicitations : </a:t>
            </a:r>
            <a:r>
              <a:rPr lang="fr-FR" sz="2800" b="1" i="1" dirty="0" smtClean="0"/>
              <a:t>activités libres et choisies </a:t>
            </a:r>
            <a:r>
              <a:rPr lang="fr-FR" sz="2800" i="1" dirty="0" smtClean="0"/>
              <a:t>(prise d’initiative), </a:t>
            </a:r>
            <a:r>
              <a:rPr lang="fr-FR" sz="2800" b="1" i="1" dirty="0" smtClean="0"/>
              <a:t>activités </a:t>
            </a:r>
            <a:r>
              <a:rPr lang="fr-FR" sz="2800" i="1" dirty="0" smtClean="0"/>
              <a:t>dirigées ou </a:t>
            </a:r>
            <a:r>
              <a:rPr lang="fr-FR" sz="2800" b="1" i="1" dirty="0" smtClean="0"/>
              <a:t>en autonomie</a:t>
            </a:r>
            <a:r>
              <a:rPr lang="fr-FR" sz="2800" i="1" dirty="0" smtClean="0"/>
              <a:t>.</a:t>
            </a:r>
            <a:r>
              <a:rPr lang="fr-FR" sz="2800" dirty="0" smtClean="0"/>
              <a:t> »</a:t>
            </a:r>
          </a:p>
          <a:p>
            <a:pPr marL="514350" indent="-514350">
              <a:buFont typeface="+mj-lt"/>
              <a:buAutoNum type="arabicPeriod"/>
            </a:pPr>
            <a:r>
              <a:rPr lang="fr-FR" sz="2800" b="1" dirty="0" smtClean="0"/>
              <a:t>Apprendre en jouant…</a:t>
            </a:r>
          </a:p>
          <a:p>
            <a:r>
              <a:rPr lang="fr-FR" sz="2800" dirty="0" smtClean="0"/>
              <a:t>« Le jeu permet aux enfants de s’exercer en autonomie » </a:t>
            </a:r>
          </a:p>
          <a:p>
            <a:r>
              <a:rPr lang="fr-FR" sz="2800" dirty="0" smtClean="0"/>
              <a:t>« L’enseignant observe les enfants dans leurs jeux libres »</a:t>
            </a:r>
          </a:p>
          <a:p>
            <a:endParaRPr lang="fr-FR" dirty="0"/>
          </a:p>
        </p:txBody>
      </p:sp>
    </p:spTree>
    <p:extLst>
      <p:ext uri="{BB962C8B-B14F-4D97-AF65-F5344CB8AC3E}">
        <p14:creationId xmlns:p14="http://schemas.microsoft.com/office/powerpoint/2010/main" val="3440086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L’autonomie dans les programmes (suite)</a:t>
            </a:r>
            <a:endParaRPr lang="fr-FR" dirty="0"/>
          </a:p>
        </p:txBody>
      </p:sp>
      <p:sp>
        <p:nvSpPr>
          <p:cNvPr id="3" name="ZoneTexte 2"/>
          <p:cNvSpPr txBox="1"/>
          <p:nvPr/>
        </p:nvSpPr>
        <p:spPr>
          <a:xfrm>
            <a:off x="809897" y="1606731"/>
            <a:ext cx="9326880" cy="4247317"/>
          </a:xfrm>
          <a:prstGeom prst="rect">
            <a:avLst/>
          </a:prstGeom>
          <a:noFill/>
        </p:spPr>
        <p:txBody>
          <a:bodyPr wrap="square" rtlCol="0">
            <a:spAutoFit/>
          </a:bodyPr>
          <a:lstStyle/>
          <a:p>
            <a:endParaRPr lang="fr-FR" dirty="0"/>
          </a:p>
          <a:p>
            <a:r>
              <a:rPr lang="fr-FR" sz="2800" b="1" dirty="0" smtClean="0"/>
              <a:t>2.	Apprendre en réfléchissant et en résolvant des 	problèmes</a:t>
            </a:r>
          </a:p>
          <a:p>
            <a:r>
              <a:rPr lang="fr-FR" sz="2800" dirty="0" smtClean="0"/>
              <a:t>… Ces activités cognitives de haut niveau sont fondamentales pour rendre </a:t>
            </a:r>
            <a:r>
              <a:rPr lang="fr-FR" sz="2800" b="1" dirty="0" smtClean="0"/>
              <a:t>les enfants autonomes intellectuellement</a:t>
            </a:r>
            <a:r>
              <a:rPr lang="fr-FR" sz="2800" dirty="0" smtClean="0"/>
              <a:t>…</a:t>
            </a:r>
          </a:p>
          <a:p>
            <a:endParaRPr lang="fr-FR" sz="2800" dirty="0"/>
          </a:p>
          <a:p>
            <a:r>
              <a:rPr lang="fr-FR" sz="2800" b="1" dirty="0" smtClean="0"/>
              <a:t>3.	Apprendre en s’exerçant </a:t>
            </a:r>
            <a:r>
              <a:rPr lang="fr-FR" sz="2800" dirty="0" smtClean="0"/>
              <a:t>:</a:t>
            </a:r>
          </a:p>
          <a:p>
            <a:r>
              <a:rPr lang="fr-FR" sz="2800" dirty="0" smtClean="0"/>
              <a:t>Les enfants les plus grands peuvent aller vers </a:t>
            </a:r>
            <a:r>
              <a:rPr lang="fr-FR" sz="2800" b="1" dirty="0" smtClean="0"/>
              <a:t>des situations d’auto-entraînement …</a:t>
            </a:r>
            <a:endParaRPr lang="fr-FR" sz="2800" b="1" dirty="0"/>
          </a:p>
        </p:txBody>
      </p:sp>
    </p:spTree>
    <p:extLst>
      <p:ext uri="{BB962C8B-B14F-4D97-AF65-F5344CB8AC3E}">
        <p14:creationId xmlns:p14="http://schemas.microsoft.com/office/powerpoint/2010/main" val="982840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8145" y="2804160"/>
            <a:ext cx="8596668" cy="1320800"/>
          </a:xfrm>
        </p:spPr>
        <p:txBody>
          <a:bodyPr/>
          <a:lstStyle/>
          <a:p>
            <a:r>
              <a:rPr lang="fr-FR" dirty="0" smtClean="0"/>
              <a:t>Conférence de Viviane BOUYSSE</a:t>
            </a:r>
            <a:br>
              <a:rPr lang="fr-FR" dirty="0" smtClean="0"/>
            </a:br>
            <a:r>
              <a:rPr lang="fr-FR" dirty="0" smtClean="0"/>
              <a:t>« Du bien être au bien devenir »</a:t>
            </a:r>
            <a:endParaRPr lang="fr-FR" dirty="0"/>
          </a:p>
        </p:txBody>
      </p:sp>
      <p:sp>
        <p:nvSpPr>
          <p:cNvPr id="3" name="Flèche droite 2">
            <a:hlinkClick r:id="rId2" action="ppaction://hlinkfile"/>
          </p:cNvPr>
          <p:cNvSpPr/>
          <p:nvPr/>
        </p:nvSpPr>
        <p:spPr>
          <a:xfrm>
            <a:off x="7981406" y="3148149"/>
            <a:ext cx="1397725" cy="64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p:cNvPicPr>
            <a:picLocks noChangeAspect="1"/>
          </p:cNvPicPr>
          <p:nvPr/>
        </p:nvPicPr>
        <p:blipFill>
          <a:blip r:embed="rId3"/>
          <a:stretch>
            <a:fillRect/>
          </a:stretch>
        </p:blipFill>
        <p:spPr>
          <a:xfrm>
            <a:off x="4803516" y="4124960"/>
            <a:ext cx="4575615" cy="2464481"/>
          </a:xfrm>
          <a:prstGeom prst="rect">
            <a:avLst/>
          </a:prstGeom>
        </p:spPr>
      </p:pic>
    </p:spTree>
    <p:extLst>
      <p:ext uri="{BB962C8B-B14F-4D97-AF65-F5344CB8AC3E}">
        <p14:creationId xmlns:p14="http://schemas.microsoft.com/office/powerpoint/2010/main" val="3645347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9585" y="3026228"/>
            <a:ext cx="8596668" cy="1320800"/>
          </a:xfrm>
        </p:spPr>
        <p:txBody>
          <a:bodyPr/>
          <a:lstStyle/>
          <a:p>
            <a:r>
              <a:rPr lang="fr-FR" dirty="0" smtClean="0"/>
              <a:t>Quelques réflexions autour de la conférence…</a:t>
            </a:r>
            <a:endParaRPr lang="fr-FR" dirty="0"/>
          </a:p>
        </p:txBody>
      </p:sp>
    </p:spTree>
    <p:extLst>
      <p:ext uri="{BB962C8B-B14F-4D97-AF65-F5344CB8AC3E}">
        <p14:creationId xmlns:p14="http://schemas.microsoft.com/office/powerpoint/2010/main" val="3697798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confiance</a:t>
            </a:r>
            <a:endParaRPr lang="fr-FR" dirty="0"/>
          </a:p>
        </p:txBody>
      </p:sp>
      <p:sp>
        <p:nvSpPr>
          <p:cNvPr id="3" name="Espace réservé du contenu 2"/>
          <p:cNvSpPr>
            <a:spLocks noGrp="1"/>
          </p:cNvSpPr>
          <p:nvPr>
            <p:ph idx="1"/>
          </p:nvPr>
        </p:nvSpPr>
        <p:spPr>
          <a:xfrm>
            <a:off x="677333" y="2160589"/>
            <a:ext cx="9524757" cy="3880773"/>
          </a:xfrm>
        </p:spPr>
        <p:txBody>
          <a:bodyPr>
            <a:normAutofit/>
          </a:bodyPr>
          <a:lstStyle/>
          <a:p>
            <a:r>
              <a:rPr lang="fr-FR" sz="4000" dirty="0" smtClean="0"/>
              <a:t>Les élèves français manquent de confiance en eux</a:t>
            </a:r>
          </a:p>
          <a:p>
            <a:r>
              <a:rPr lang="fr-FR" sz="4000" dirty="0" smtClean="0"/>
              <a:t>Sans confiance en soi, quid de l’autonomie ?</a:t>
            </a:r>
            <a:endParaRPr lang="fr-FR" sz="4000" dirty="0"/>
          </a:p>
        </p:txBody>
      </p:sp>
    </p:spTree>
    <p:extLst>
      <p:ext uri="{BB962C8B-B14F-4D97-AF65-F5344CB8AC3E}">
        <p14:creationId xmlns:p14="http://schemas.microsoft.com/office/powerpoint/2010/main" val="32161185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neurosciences et la plasticité du cerveau</a:t>
            </a:r>
            <a:endParaRPr lang="fr-FR" dirty="0"/>
          </a:p>
        </p:txBody>
      </p:sp>
      <p:sp>
        <p:nvSpPr>
          <p:cNvPr id="3" name="Espace réservé du contenu 2"/>
          <p:cNvSpPr>
            <a:spLocks noGrp="1"/>
          </p:cNvSpPr>
          <p:nvPr>
            <p:ph sz="half" idx="1"/>
          </p:nvPr>
        </p:nvSpPr>
        <p:spPr>
          <a:xfrm>
            <a:off x="0" y="1930399"/>
            <a:ext cx="5747657" cy="5123543"/>
          </a:xfrm>
        </p:spPr>
        <p:txBody>
          <a:bodyPr>
            <a:noAutofit/>
          </a:bodyPr>
          <a:lstStyle/>
          <a:p>
            <a:r>
              <a:rPr lang="fr-FR" sz="2800" dirty="0" smtClean="0"/>
              <a:t>Les neurosciences confirment ce que l’on pressentait déjà:</a:t>
            </a:r>
          </a:p>
          <a:p>
            <a:pPr lvl="1">
              <a:buFont typeface="Wingdings" panose="05000000000000000000" pitchFamily="2" charset="2"/>
              <a:buChar char="Ø"/>
            </a:pPr>
            <a:r>
              <a:rPr lang="fr-FR" sz="2800" i="1" dirty="0" smtClean="0"/>
              <a:t>C’est parce qu’il se sent bien qu’un élève apprend bien</a:t>
            </a:r>
          </a:p>
          <a:p>
            <a:r>
              <a:rPr lang="fr-FR" sz="2800" dirty="0" smtClean="0"/>
              <a:t>Durant la petite enfance l’enfant reste immature son cerveau est plastique c’est-à-dire inachevé</a:t>
            </a:r>
          </a:p>
          <a:p>
            <a:pPr lvl="1">
              <a:buFont typeface="Wingdings" panose="05000000000000000000" pitchFamily="2" charset="2"/>
              <a:buChar char="Ø"/>
            </a:pPr>
            <a:r>
              <a:rPr lang="fr-FR" sz="2800" i="1" dirty="0" smtClean="0"/>
              <a:t>C’est à la fois sa force et sa faiblesse</a:t>
            </a:r>
          </a:p>
          <a:p>
            <a:endParaRPr lang="fr-FR" sz="2800" dirty="0"/>
          </a:p>
        </p:txBody>
      </p:sp>
      <p:sp>
        <p:nvSpPr>
          <p:cNvPr id="4" name="Espace réservé du contenu 3"/>
          <p:cNvSpPr>
            <a:spLocks noGrp="1"/>
          </p:cNvSpPr>
          <p:nvPr>
            <p:ph sz="half" idx="2"/>
          </p:nvPr>
        </p:nvSpPr>
        <p:spPr>
          <a:xfrm>
            <a:off x="5747657" y="2160589"/>
            <a:ext cx="5969725" cy="5102360"/>
          </a:xfrm>
        </p:spPr>
        <p:txBody>
          <a:bodyPr>
            <a:noAutofit/>
          </a:bodyPr>
          <a:lstStyle/>
          <a:p>
            <a:r>
              <a:rPr lang="fr-FR" sz="2800" dirty="0" smtClean="0"/>
              <a:t>Le temps de l’école maternelle  </a:t>
            </a:r>
            <a:r>
              <a:rPr lang="fr-FR" sz="2800" b="1" dirty="0" smtClean="0"/>
              <a:t>correspond à une période où l’on construit les fondations </a:t>
            </a:r>
            <a:r>
              <a:rPr lang="fr-FR" sz="2800" dirty="0" smtClean="0"/>
              <a:t>affectives, cognitives et sociales …</a:t>
            </a:r>
          </a:p>
          <a:p>
            <a:r>
              <a:rPr lang="fr-FR" sz="2800" dirty="0" smtClean="0"/>
              <a:t>Une période où </a:t>
            </a:r>
            <a:r>
              <a:rPr lang="fr-FR" sz="2800" b="1" dirty="0" smtClean="0"/>
              <a:t>les expériences laissent une trace quasi indélébile </a:t>
            </a:r>
            <a:r>
              <a:rPr lang="fr-FR" sz="2800" dirty="0" smtClean="0"/>
              <a:t>dans la construction de l’homme en devenir.</a:t>
            </a:r>
            <a:endParaRPr lang="fr-FR" sz="2800" dirty="0"/>
          </a:p>
        </p:txBody>
      </p:sp>
    </p:spTree>
    <p:extLst>
      <p:ext uri="{BB962C8B-B14F-4D97-AF65-F5344CB8AC3E}">
        <p14:creationId xmlns:p14="http://schemas.microsoft.com/office/powerpoint/2010/main" val="3302243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9633" y="50213"/>
            <a:ext cx="9823269" cy="785810"/>
          </a:xfrm>
        </p:spPr>
        <p:txBody>
          <a:bodyPr/>
          <a:lstStyle/>
          <a:p>
            <a:r>
              <a:rPr lang="fr-FR" dirty="0" smtClean="0"/>
              <a:t>Apprendre des choses </a:t>
            </a:r>
            <a:r>
              <a:rPr lang="fr-FR" dirty="0" smtClean="0">
                <a:sym typeface="Wingdings" panose="05000000000000000000" pitchFamily="2" charset="2"/>
              </a:rPr>
              <a:t> faire des choses</a:t>
            </a:r>
            <a:endParaRPr lang="fr-FR" dirty="0"/>
          </a:p>
        </p:txBody>
      </p:sp>
      <p:sp>
        <p:nvSpPr>
          <p:cNvPr id="3" name="Espace réservé du contenu 2"/>
          <p:cNvSpPr>
            <a:spLocks noGrp="1"/>
          </p:cNvSpPr>
          <p:nvPr>
            <p:ph idx="1"/>
          </p:nvPr>
        </p:nvSpPr>
        <p:spPr>
          <a:xfrm>
            <a:off x="339633" y="782085"/>
            <a:ext cx="10595912" cy="1196564"/>
          </a:xfrm>
        </p:spPr>
        <p:txBody>
          <a:bodyPr>
            <a:noAutofit/>
          </a:bodyPr>
          <a:lstStyle/>
          <a:p>
            <a:pPr algn="ctr"/>
            <a:r>
              <a:rPr lang="fr-FR" sz="3600" b="1" dirty="0" smtClean="0"/>
              <a:t>L’enseignant : </a:t>
            </a:r>
          </a:p>
          <a:p>
            <a:pPr marL="0" indent="0" algn="ctr">
              <a:buNone/>
            </a:pPr>
            <a:r>
              <a:rPr lang="fr-FR" sz="3600" b="1" dirty="0" smtClean="0"/>
              <a:t>un funambule entre formalisme et activisme…</a:t>
            </a:r>
            <a:endParaRPr lang="fr-FR" sz="3600" b="1" dirty="0"/>
          </a:p>
        </p:txBody>
      </p:sp>
      <p:sp>
        <p:nvSpPr>
          <p:cNvPr id="4" name="ZoneTexte 3"/>
          <p:cNvSpPr txBox="1"/>
          <p:nvPr/>
        </p:nvSpPr>
        <p:spPr>
          <a:xfrm>
            <a:off x="2194559" y="2312173"/>
            <a:ext cx="5971657" cy="523220"/>
          </a:xfrm>
          <a:prstGeom prst="rect">
            <a:avLst/>
          </a:prstGeom>
          <a:noFill/>
          <a:ln w="9525">
            <a:solidFill>
              <a:schemeClr val="tx1"/>
            </a:solidFill>
          </a:ln>
        </p:spPr>
        <p:txBody>
          <a:bodyPr wrap="square" rtlCol="0">
            <a:spAutoFit/>
          </a:bodyPr>
          <a:lstStyle/>
          <a:p>
            <a:r>
              <a:rPr lang="fr-FR" sz="2800" dirty="0" smtClean="0"/>
              <a:t>Initiative (AUTONOMIE) de l’enfant</a:t>
            </a:r>
            <a:endParaRPr lang="fr-FR" sz="2800" dirty="0"/>
          </a:p>
        </p:txBody>
      </p:sp>
      <p:sp>
        <p:nvSpPr>
          <p:cNvPr id="5" name="Flèche vers le bas 4"/>
          <p:cNvSpPr/>
          <p:nvPr/>
        </p:nvSpPr>
        <p:spPr>
          <a:xfrm>
            <a:off x="4958320" y="2804118"/>
            <a:ext cx="444138" cy="5174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3194835" y="3312746"/>
            <a:ext cx="4237931" cy="523220"/>
          </a:xfrm>
          <a:prstGeom prst="rect">
            <a:avLst/>
          </a:prstGeom>
          <a:noFill/>
          <a:ln w="9525">
            <a:solidFill>
              <a:schemeClr val="tx1"/>
            </a:solidFill>
          </a:ln>
        </p:spPr>
        <p:txBody>
          <a:bodyPr wrap="square" rtlCol="0">
            <a:spAutoFit/>
          </a:bodyPr>
          <a:lstStyle/>
          <a:p>
            <a:r>
              <a:rPr lang="fr-FR" sz="2800" dirty="0" smtClean="0"/>
              <a:t>L’enfant agit, s’essaye…</a:t>
            </a:r>
            <a:endParaRPr lang="fr-FR" sz="2800" dirty="0"/>
          </a:p>
        </p:txBody>
      </p:sp>
      <p:sp>
        <p:nvSpPr>
          <p:cNvPr id="7" name="Flèche vers le bas 6"/>
          <p:cNvSpPr/>
          <p:nvPr/>
        </p:nvSpPr>
        <p:spPr>
          <a:xfrm>
            <a:off x="4958319" y="3859338"/>
            <a:ext cx="444138" cy="5225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3737911" y="4335814"/>
            <a:ext cx="2728203" cy="523220"/>
          </a:xfrm>
          <a:prstGeom prst="rect">
            <a:avLst/>
          </a:prstGeom>
          <a:noFill/>
          <a:ln w="9525">
            <a:solidFill>
              <a:schemeClr val="tx1"/>
            </a:solidFill>
          </a:ln>
        </p:spPr>
        <p:txBody>
          <a:bodyPr wrap="square" rtlCol="0">
            <a:spAutoFit/>
          </a:bodyPr>
          <a:lstStyle/>
          <a:p>
            <a:r>
              <a:rPr lang="fr-FR" sz="2800" dirty="0" smtClean="0"/>
              <a:t>L’enfant réussit</a:t>
            </a:r>
            <a:endParaRPr lang="fr-FR" sz="2800" dirty="0"/>
          </a:p>
        </p:txBody>
      </p:sp>
      <p:sp>
        <p:nvSpPr>
          <p:cNvPr id="9" name="Flèche vers le bas 8"/>
          <p:cNvSpPr/>
          <p:nvPr/>
        </p:nvSpPr>
        <p:spPr>
          <a:xfrm>
            <a:off x="4958319" y="4920170"/>
            <a:ext cx="444138" cy="4878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3357154" y="5485400"/>
            <a:ext cx="3657600" cy="523220"/>
          </a:xfrm>
          <a:prstGeom prst="rect">
            <a:avLst/>
          </a:prstGeom>
          <a:noFill/>
          <a:ln w="9525">
            <a:solidFill>
              <a:schemeClr val="tx1"/>
            </a:solidFill>
          </a:ln>
        </p:spPr>
        <p:txBody>
          <a:bodyPr wrap="square" rtlCol="0">
            <a:spAutoFit/>
          </a:bodyPr>
          <a:lstStyle/>
          <a:p>
            <a:r>
              <a:rPr lang="fr-FR" sz="2800" dirty="0" smtClean="0"/>
              <a:t>L’enfant comprend</a:t>
            </a:r>
            <a:endParaRPr lang="fr-FR" sz="2800" dirty="0"/>
          </a:p>
        </p:txBody>
      </p:sp>
      <p:sp>
        <p:nvSpPr>
          <p:cNvPr id="11" name="ZoneTexte 10"/>
          <p:cNvSpPr txBox="1"/>
          <p:nvPr/>
        </p:nvSpPr>
        <p:spPr>
          <a:xfrm>
            <a:off x="8046803" y="2888110"/>
            <a:ext cx="3838547" cy="2677656"/>
          </a:xfrm>
          <a:prstGeom prst="rect">
            <a:avLst/>
          </a:prstGeom>
          <a:noFill/>
          <a:ln w="9525">
            <a:solidFill>
              <a:schemeClr val="tx1"/>
            </a:solidFill>
          </a:ln>
        </p:spPr>
        <p:txBody>
          <a:bodyPr wrap="square" rtlCol="0">
            <a:spAutoFit/>
          </a:bodyPr>
          <a:lstStyle/>
          <a:p>
            <a:r>
              <a:rPr lang="fr-FR" sz="2400" b="1" i="1" dirty="0" smtClean="0"/>
              <a:t>Le maître crée un environnement « préparé » (</a:t>
            </a:r>
            <a:r>
              <a:rPr lang="fr-FR" sz="2000" i="1" dirty="0"/>
              <a:t>Pédagogie </a:t>
            </a:r>
            <a:r>
              <a:rPr lang="fr-FR" sz="2000" i="1" dirty="0" smtClean="0"/>
              <a:t>MONTESSORI</a:t>
            </a:r>
            <a:r>
              <a:rPr lang="fr-FR" sz="2400" b="1" dirty="0" smtClean="0"/>
              <a:t>)</a:t>
            </a:r>
            <a:r>
              <a:rPr lang="fr-FR" sz="2400" i="1" dirty="0"/>
              <a:t> qui incite </a:t>
            </a:r>
            <a:r>
              <a:rPr lang="fr-FR" sz="2400" b="1" dirty="0" smtClean="0"/>
              <a:t> :</a:t>
            </a:r>
            <a:endParaRPr lang="fr-FR" sz="2400" b="1" dirty="0"/>
          </a:p>
          <a:p>
            <a:pPr marL="342900" indent="-342900">
              <a:buFont typeface="Arial" panose="020B0604020202020204" pitchFamily="34" charset="0"/>
              <a:buChar char="•"/>
            </a:pPr>
            <a:r>
              <a:rPr lang="fr-FR" sz="2400" i="1" dirty="0" smtClean="0"/>
              <a:t>espaces,</a:t>
            </a:r>
          </a:p>
          <a:p>
            <a:pPr marL="342900" indent="-342900">
              <a:buFont typeface="Arial" panose="020B0604020202020204" pitchFamily="34" charset="0"/>
              <a:buChar char="•"/>
            </a:pPr>
            <a:r>
              <a:rPr lang="fr-FR" sz="2400" i="1" dirty="0" smtClean="0"/>
              <a:t>matériaux,</a:t>
            </a:r>
          </a:p>
          <a:p>
            <a:pPr marL="342900" indent="-342900">
              <a:buFont typeface="Arial" panose="020B0604020202020204" pitchFamily="34" charset="0"/>
              <a:buChar char="•"/>
            </a:pPr>
            <a:r>
              <a:rPr lang="fr-FR" sz="2400" i="1" dirty="0" smtClean="0"/>
              <a:t>jeux …</a:t>
            </a:r>
            <a:endParaRPr lang="fr-FR" sz="2400" i="1" dirty="0"/>
          </a:p>
        </p:txBody>
      </p:sp>
      <p:sp>
        <p:nvSpPr>
          <p:cNvPr id="12" name="ZoneTexte 11"/>
          <p:cNvSpPr txBox="1"/>
          <p:nvPr/>
        </p:nvSpPr>
        <p:spPr>
          <a:xfrm>
            <a:off x="535577" y="3417373"/>
            <a:ext cx="2338252" cy="2308324"/>
          </a:xfrm>
          <a:prstGeom prst="rect">
            <a:avLst/>
          </a:prstGeom>
          <a:noFill/>
          <a:ln w="9525">
            <a:solidFill>
              <a:schemeClr val="tx1"/>
            </a:solidFill>
          </a:ln>
        </p:spPr>
        <p:txBody>
          <a:bodyPr wrap="square" rtlCol="0">
            <a:spAutoFit/>
          </a:bodyPr>
          <a:lstStyle/>
          <a:p>
            <a:r>
              <a:rPr lang="fr-FR" sz="2400" i="1" dirty="0" smtClean="0"/>
              <a:t>Le maître observe, régule et surtout </a:t>
            </a:r>
            <a:r>
              <a:rPr lang="fr-FR" sz="2400" b="1" i="1" dirty="0" smtClean="0"/>
              <a:t>accompagne vers la réussite.</a:t>
            </a:r>
            <a:endParaRPr lang="fr-FR" sz="2400" b="1" i="1" dirty="0"/>
          </a:p>
        </p:txBody>
      </p:sp>
      <p:sp>
        <p:nvSpPr>
          <p:cNvPr id="13" name="Flèche courbée vers le bas 12"/>
          <p:cNvSpPr/>
          <p:nvPr/>
        </p:nvSpPr>
        <p:spPr>
          <a:xfrm>
            <a:off x="1074477" y="2965913"/>
            <a:ext cx="2465557" cy="451459"/>
          </a:xfrm>
          <a:prstGeom prst="curvedDownArrow">
            <a:avLst>
              <a:gd name="adj1" fmla="val 25000"/>
              <a:gd name="adj2" fmla="val 144517"/>
              <a:gd name="adj3" fmla="val 531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4" name="Flèche courbée vers le bas 13"/>
          <p:cNvSpPr/>
          <p:nvPr/>
        </p:nvSpPr>
        <p:spPr>
          <a:xfrm rot="1760869" flipH="1">
            <a:off x="7921276" y="2326743"/>
            <a:ext cx="864402" cy="451751"/>
          </a:xfrm>
          <a:prstGeom prst="curvedDownArrow">
            <a:avLst>
              <a:gd name="adj1" fmla="val 37447"/>
              <a:gd name="adj2" fmla="val 75124"/>
              <a:gd name="adj3" fmla="val 563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6" name="ZoneTexte 15"/>
          <p:cNvSpPr txBox="1"/>
          <p:nvPr/>
        </p:nvSpPr>
        <p:spPr>
          <a:xfrm>
            <a:off x="7826584" y="5657671"/>
            <a:ext cx="4278986" cy="1200329"/>
          </a:xfrm>
          <a:prstGeom prst="rect">
            <a:avLst/>
          </a:prstGeom>
          <a:noFill/>
          <a:ln w="9525">
            <a:solidFill>
              <a:schemeClr val="tx1"/>
            </a:solidFill>
          </a:ln>
        </p:spPr>
        <p:txBody>
          <a:bodyPr wrap="square" rtlCol="0">
            <a:spAutoFit/>
          </a:bodyPr>
          <a:lstStyle/>
          <a:p>
            <a:r>
              <a:rPr lang="fr-FR" sz="2400" b="1" i="1" dirty="0" smtClean="0"/>
              <a:t>Le maître</a:t>
            </a:r>
          </a:p>
          <a:p>
            <a:r>
              <a:rPr lang="fr-FR" sz="2400" b="1" i="1" dirty="0" smtClean="0"/>
              <a:t> aide l’enfant à comprendre</a:t>
            </a:r>
            <a:r>
              <a:rPr lang="fr-FR" sz="2400" i="1" dirty="0" smtClean="0"/>
              <a:t> pourquoi il a réussi…</a:t>
            </a:r>
            <a:endParaRPr lang="fr-FR" sz="2400" i="1" dirty="0"/>
          </a:p>
        </p:txBody>
      </p:sp>
      <p:sp>
        <p:nvSpPr>
          <p:cNvPr id="17" name="Flèche courbée vers le bas 16"/>
          <p:cNvSpPr/>
          <p:nvPr/>
        </p:nvSpPr>
        <p:spPr>
          <a:xfrm rot="1065721" flipH="1">
            <a:off x="6177296" y="5142185"/>
            <a:ext cx="1761702" cy="593460"/>
          </a:xfrm>
          <a:prstGeom prst="curvedDownArrow">
            <a:avLst>
              <a:gd name="adj1" fmla="val 28516"/>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320887226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390</TotalTime>
  <Words>797</Words>
  <Application>Microsoft Office PowerPoint</Application>
  <PresentationFormat>Grand écran</PresentationFormat>
  <Paragraphs>153</Paragraphs>
  <Slides>19</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19</vt:i4>
      </vt:variant>
    </vt:vector>
  </HeadingPairs>
  <TitlesOfParts>
    <vt:vector size="26" baseType="lpstr">
      <vt:lpstr>Arial</vt:lpstr>
      <vt:lpstr>Calibri</vt:lpstr>
      <vt:lpstr>Times New Roman</vt:lpstr>
      <vt:lpstr>Trebuchet MS</vt:lpstr>
      <vt:lpstr>Wingdings</vt:lpstr>
      <vt:lpstr>Wingdings 3</vt:lpstr>
      <vt:lpstr>Facette</vt:lpstr>
      <vt:lpstr>L’autonomie à l’école maternelle… </vt:lpstr>
      <vt:lpstr>Déroulé du stage</vt:lpstr>
      <vt:lpstr>L’autonomie dans les programmes</vt:lpstr>
      <vt:lpstr>L’autonomie dans les programmes (suite)</vt:lpstr>
      <vt:lpstr>Conférence de Viviane BOUYSSE « Du bien être au bien devenir »</vt:lpstr>
      <vt:lpstr>Quelques réflexions autour de la conférence…</vt:lpstr>
      <vt:lpstr>La confiance</vt:lpstr>
      <vt:lpstr>Les neurosciences et la plasticité du cerveau</vt:lpstr>
      <vt:lpstr>Apprendre des choses  faire des choses</vt:lpstr>
      <vt:lpstr>AUTORITE ET « BONNE-VEILLANCE »</vt:lpstr>
      <vt:lpstr>Définition de l’autonomie</vt:lpstr>
      <vt:lpstr>Quelles « autonomies » développe-t-on à l’école maternelle?</vt:lpstr>
      <vt:lpstr>Echanges</vt:lpstr>
      <vt:lpstr>Développer l’autonomie à travers différents domaines (1)</vt:lpstr>
      <vt:lpstr>Développer l’autonomie à travers différents domaines (2)</vt:lpstr>
      <vt:lpstr>Développer l’autonomie à travers différents domaines (3)</vt:lpstr>
      <vt:lpstr>Vers les ateliers autonomes (1)</vt:lpstr>
      <vt:lpstr>Vers les ateliers autonomes (2)</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 bien être au bien devenir</dc:title>
  <dc:creator>Louis Alberici</dc:creator>
  <cp:lastModifiedBy>Anne Precigout</cp:lastModifiedBy>
  <cp:revision>32</cp:revision>
  <dcterms:created xsi:type="dcterms:W3CDTF">2016-11-27T20:20:26Z</dcterms:created>
  <dcterms:modified xsi:type="dcterms:W3CDTF">2016-12-09T14:54:34Z</dcterms:modified>
</cp:coreProperties>
</file>