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3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1" r:id="rId17"/>
    <p:sldId id="274" r:id="rId18"/>
    <p:sldId id="275" r:id="rId19"/>
    <p:sldId id="276" r:id="rId20"/>
    <p:sldId id="277" r:id="rId21"/>
    <p:sldId id="278" r:id="rId22"/>
    <p:sldId id="292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4" r:id="rId32"/>
    <p:sldId id="289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2EC5C-DF13-4328-B6E7-02619D230170}" type="datetimeFigureOut">
              <a:rPr lang="fr-FR" smtClean="0"/>
              <a:pPr/>
              <a:t>10/01/2017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4787D-3401-4164-BCFE-888569731F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20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 3"/>
          <p:cNvGrpSpPr/>
          <p:nvPr/>
        </p:nvGrpSpPr>
        <p:grpSpPr>
          <a:xfrm rot="248467">
            <a:off x="167673" y="2575408"/>
            <a:ext cx="3516640" cy="2424835"/>
            <a:chOff x="-10068" y="2615721"/>
            <a:chExt cx="5488038" cy="2838132"/>
          </a:xfrm>
        </p:grpSpPr>
        <p:sp>
          <p:nvSpPr>
            <p:cNvPr id="5" name="Forme libre 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" name="Forme libre 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" name="Forme libre 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" name="Forme libre 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" name="Forme libre 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" name="Forme libre 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" name="Forme libre 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" name="Forme libre 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 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 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 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 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 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 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 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" name="Forme libre 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" name="Forme libre 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" name="Forme libre 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 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" name="Forme libre 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" name="Forme libre 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" name="Forme libre 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" name="Forme libre 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" name="Forme libre 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" name="Forme libre 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" name="Forme libre 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" name="Forme libre 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" name="Forme libre 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5" name="Forme libre 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6" name="Forme libre 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7" name="Forme libre 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8" name="Forme libre 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9" name="Forme libre 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40" name="Groupe 39"/>
          <p:cNvGrpSpPr/>
          <p:nvPr/>
        </p:nvGrpSpPr>
        <p:grpSpPr>
          <a:xfrm rot="18988672">
            <a:off x="51418" y="189622"/>
            <a:ext cx="387923" cy="587584"/>
            <a:chOff x="11036616" y="1071278"/>
            <a:chExt cx="1030189" cy="1170315"/>
          </a:xfrm>
        </p:grpSpPr>
        <p:sp>
          <p:nvSpPr>
            <p:cNvPr id="41" name="Forme libre 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2" name="Forme libre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3" name="Forme libre 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4" name="Forme libre 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5" name="Forme libre 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6" name="Forme libre 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7" name="Forme libre 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8" name="Forme libre 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49" name="Forme libre 500"/>
          <p:cNvSpPr>
            <a:spLocks/>
          </p:cNvSpPr>
          <p:nvPr/>
        </p:nvSpPr>
        <p:spPr bwMode="auto">
          <a:xfrm>
            <a:off x="2463242" y="4664179"/>
            <a:ext cx="6677183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grpSp>
        <p:nvGrpSpPr>
          <p:cNvPr id="50" name="Groupe 49"/>
          <p:cNvGrpSpPr/>
          <p:nvPr/>
        </p:nvGrpSpPr>
        <p:grpSpPr>
          <a:xfrm>
            <a:off x="8575623" y="6542"/>
            <a:ext cx="509347" cy="712528"/>
            <a:chOff x="11231706" y="127529"/>
            <a:chExt cx="679129" cy="712528"/>
          </a:xfrm>
        </p:grpSpPr>
        <p:sp>
          <p:nvSpPr>
            <p:cNvPr id="51" name="Forme libre 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2" name="Forme libre 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3" name="Forme libre 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4" name="Forme libre 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5" name="Forme libre 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6" name="Forme libre 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7" name="Forme libre 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8" name="Forme libre 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59" name="Forme libre 413"/>
          <p:cNvSpPr>
            <a:spLocks/>
          </p:cNvSpPr>
          <p:nvPr/>
        </p:nvSpPr>
        <p:spPr bwMode="auto">
          <a:xfrm>
            <a:off x="-17524" y="3007512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60" name="Forme libre 414"/>
          <p:cNvSpPr>
            <a:spLocks/>
          </p:cNvSpPr>
          <p:nvPr/>
        </p:nvSpPr>
        <p:spPr bwMode="auto">
          <a:xfrm>
            <a:off x="-17524" y="3324747"/>
            <a:ext cx="9141714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grpSp>
        <p:nvGrpSpPr>
          <p:cNvPr id="61" name="Groupe 5"/>
          <p:cNvGrpSpPr>
            <a:grpSpLocks noChangeAspect="1"/>
          </p:cNvGrpSpPr>
          <p:nvPr/>
        </p:nvGrpSpPr>
        <p:grpSpPr bwMode="auto">
          <a:xfrm>
            <a:off x="-1140" y="854146"/>
            <a:ext cx="1411106" cy="2341763"/>
            <a:chOff x="3000" y="1116"/>
            <a:chExt cx="1680" cy="2091"/>
          </a:xfrm>
        </p:grpSpPr>
        <p:sp>
          <p:nvSpPr>
            <p:cNvPr id="62" name="Forme libre 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3" name="Forme libre 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4" name="Forme libre 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5" name="Forme libre 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6" name="Forme libre 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7" name="Forme libre 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8" name="Forme libre 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9" name="Forme libre 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0" name="Forme libre 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1" name="Forme libre 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2" name="Forme libre 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3" name="Forme libre 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4" name="Forme libre 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5" name="Forme libre 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6" name="Forme libre 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7" name="Forme libre 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8" name="Forme libre 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9" name="Forme libre 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0" name="Forme libre 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81" name="Groupe 33"/>
          <p:cNvGrpSpPr>
            <a:grpSpLocks noChangeAspect="1"/>
          </p:cNvGrpSpPr>
          <p:nvPr/>
        </p:nvGrpSpPr>
        <p:grpSpPr bwMode="auto">
          <a:xfrm>
            <a:off x="1286241" y="4544219"/>
            <a:ext cx="1404951" cy="2324202"/>
            <a:chOff x="3359" y="1523"/>
            <a:chExt cx="943" cy="1170"/>
          </a:xfrm>
        </p:grpSpPr>
        <p:sp>
          <p:nvSpPr>
            <p:cNvPr id="82" name="Forme libre 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3" name="Forme libre 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4" name="Forme libre 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5" name="Forme libre 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87" name="Groupe 43"/>
          <p:cNvGrpSpPr>
            <a:grpSpLocks noChangeAspect="1"/>
          </p:cNvGrpSpPr>
          <p:nvPr/>
        </p:nvGrpSpPr>
        <p:grpSpPr bwMode="auto">
          <a:xfrm>
            <a:off x="876300" y="5011047"/>
            <a:ext cx="1122760" cy="1857375"/>
            <a:chOff x="3367" y="1523"/>
            <a:chExt cx="943" cy="1170"/>
          </a:xfrm>
        </p:grpSpPr>
        <p:sp>
          <p:nvSpPr>
            <p:cNvPr id="88" name="Forme libre 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 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94" name="Groupe 93"/>
          <p:cNvGrpSpPr/>
          <p:nvPr/>
        </p:nvGrpSpPr>
        <p:grpSpPr>
          <a:xfrm>
            <a:off x="-16478" y="4350236"/>
            <a:ext cx="1272587" cy="2518186"/>
            <a:chOff x="-3496" y="4350236"/>
            <a:chExt cx="1696783" cy="2518186"/>
          </a:xfrm>
        </p:grpSpPr>
        <p:sp>
          <p:nvSpPr>
            <p:cNvPr id="95" name="Forme libre 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7" name="Forme libre 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8" name="Forme libre 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99" name="Groupe 43"/>
          <p:cNvGrpSpPr>
            <a:grpSpLocks noChangeAspect="1"/>
          </p:cNvGrpSpPr>
          <p:nvPr/>
        </p:nvGrpSpPr>
        <p:grpSpPr bwMode="auto">
          <a:xfrm>
            <a:off x="2183502" y="4572471"/>
            <a:ext cx="1387874" cy="2295951"/>
            <a:chOff x="3367" y="1523"/>
            <a:chExt cx="943" cy="1170"/>
          </a:xfrm>
        </p:grpSpPr>
        <p:sp>
          <p:nvSpPr>
            <p:cNvPr id="100" name="Forme libre 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 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 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106" name="Groupe 105"/>
          <p:cNvGrpSpPr/>
          <p:nvPr/>
        </p:nvGrpSpPr>
        <p:grpSpPr>
          <a:xfrm rot="1576354">
            <a:off x="8344344" y="2895976"/>
            <a:ext cx="772642" cy="1170315"/>
            <a:chOff x="11036616" y="1071278"/>
            <a:chExt cx="1030189" cy="1170315"/>
          </a:xfrm>
        </p:grpSpPr>
        <p:sp>
          <p:nvSpPr>
            <p:cNvPr id="107" name="Forme libre 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0" name="Forme libre 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1" name="Forme libre 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2" name="Forme libre 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3" name="Forme libre 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4" name="Forme libre 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15" name="Forme libre 8"/>
          <p:cNvSpPr>
            <a:spLocks/>
          </p:cNvSpPr>
          <p:nvPr/>
        </p:nvSpPr>
        <p:spPr bwMode="auto">
          <a:xfrm>
            <a:off x="3031996" y="5351894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16" name="Forme libre 115"/>
          <p:cNvSpPr/>
          <p:nvPr/>
        </p:nvSpPr>
        <p:spPr>
          <a:xfrm>
            <a:off x="-21175" y="3533670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117" name="Groupe 116"/>
          <p:cNvGrpSpPr/>
          <p:nvPr/>
        </p:nvGrpSpPr>
        <p:grpSpPr>
          <a:xfrm rot="198573">
            <a:off x="899456" y="2684219"/>
            <a:ext cx="1616019" cy="1686565"/>
            <a:chOff x="1175948" y="2708421"/>
            <a:chExt cx="2159248" cy="1690131"/>
          </a:xfrm>
        </p:grpSpPr>
        <p:sp>
          <p:nvSpPr>
            <p:cNvPr id="118" name="Forme libre 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9" name="Forme libre 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0" name="Forme libre 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1" name="Forme libre 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2" name="Forme libre 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3" name="Forme libre 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4" name="Forme libre 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5" name="Forme libre 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6" name="Forme libre 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7" name="Forme libre 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8" name="Forme libre 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9" name="Forme libre 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0" name="Forme libre 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1" name="Forme libre 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2" name="Forme libre 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3" name="Forme libre 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4" name="Forme libre 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5" name="Forme libre 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6" name="Forme libre 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7" name="Forme libre 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8" name="Forme libre 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9" name="Forme libre 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0" name="Forme libre 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1" name="Forme libre 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2" name="Forme libre 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3" name="Forme libre 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4" name="Forme libre 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5" name="Forme libre 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146" name="Groupe 5"/>
          <p:cNvGrpSpPr>
            <a:grpSpLocks noChangeAspect="1"/>
          </p:cNvGrpSpPr>
          <p:nvPr/>
        </p:nvGrpSpPr>
        <p:grpSpPr bwMode="auto">
          <a:xfrm>
            <a:off x="6875516" y="4138361"/>
            <a:ext cx="2267293" cy="2719639"/>
            <a:chOff x="2887" y="1286"/>
            <a:chExt cx="1903" cy="1712"/>
          </a:xfrm>
        </p:grpSpPr>
        <p:sp>
          <p:nvSpPr>
            <p:cNvPr id="147" name="Forme libre 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8" name="Forme libre 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9" name="Forme libre 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0" name="Forme libre 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1" name="Forme libre 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2" name="Forme libre 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3" name="Forme libre 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4" name="Forme libre 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5" name="Forme libre 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6" name="Forme libre 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7" name="Forme libre 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8" name="Forme libre 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9" name="Forme libre 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0" name="Forme libre 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1" name="Forme libre 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2" name="Forme libre 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3" name="Forme libre 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4" name="Forme libre 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5" name="Forme libre 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6" name="Forme libre 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7" name="Forme libre 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8" name="Forme libre 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9" name="Forme libre 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0" name="Forme libre 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171" name="Groupe 64"/>
          <p:cNvGrpSpPr>
            <a:grpSpLocks noChangeAspect="1"/>
          </p:cNvGrpSpPr>
          <p:nvPr/>
        </p:nvGrpSpPr>
        <p:grpSpPr bwMode="auto">
          <a:xfrm rot="12827499" flipH="1">
            <a:off x="8520313" y="2338535"/>
            <a:ext cx="362814" cy="536662"/>
            <a:chOff x="2052" y="995"/>
            <a:chExt cx="768" cy="852"/>
          </a:xfrm>
        </p:grpSpPr>
        <p:sp>
          <p:nvSpPr>
            <p:cNvPr id="172" name="Forme libre 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3" name="Forme libre 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4" name="Forme libre 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5" name="Forme libre 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6" name="Forme libre 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7" name="Forme libre 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8" name="Forme libre 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9" name="Forme libre 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2010966" y="165020"/>
            <a:ext cx="7020314" cy="2263258"/>
          </a:xfrm>
        </p:spPr>
        <p:txBody>
          <a:bodyPr rtlCol="0" anchor="b">
            <a:normAutofit/>
          </a:bodyPr>
          <a:lstStyle>
            <a:lvl1pPr algn="ctr" rtl="0">
              <a:defRPr sz="6600"/>
            </a:lvl1pPr>
          </a:lstStyle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pPr rtl="0"/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1DF6CB-32BC-49D6-A3BB-0EBBFD848E12}" type="datetimeFigureOut">
              <a:rPr lang="fr-FR" smtClean="0"/>
              <a:pPr/>
              <a:t>10/01/2017</a:t>
            </a:fld>
            <a:endParaRPr lang="fr-FR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8536076-6BFD-4DC7-ADB0-188BCD9A67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6543675" y="592667"/>
            <a:ext cx="1971675" cy="5579533"/>
          </a:xfrm>
        </p:spPr>
        <p:txBody>
          <a:bodyPr vert="eaVert" rtlCol="0"/>
          <a:lstStyle/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628650" y="592667"/>
            <a:ext cx="5800725" cy="5579533"/>
          </a:xfrm>
        </p:spPr>
        <p:txBody>
          <a:bodyPr vert="eaVert" rtlCol="0"/>
          <a:lstStyle/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1DF6CB-32BC-49D6-A3BB-0EBBFD848E12}" type="datetimeFigureOut">
              <a:rPr lang="fr-FR" smtClean="0"/>
              <a:pPr/>
              <a:t>10/01/2017</a:t>
            </a:fld>
            <a:endParaRPr lang="fr-FR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8536076-6BFD-4DC7-ADB0-188BCD9A67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1DF6CB-32BC-49D6-A3BB-0EBBFD848E12}" type="datetimeFigureOut">
              <a:rPr lang="fr-FR" smtClean="0"/>
              <a:pPr/>
              <a:t>10/01/2017</a:t>
            </a:fld>
            <a:endParaRPr lang="fr-FR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8536076-6BFD-4DC7-ADB0-188BCD9A67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143000" y="1485900"/>
            <a:ext cx="6858001" cy="2933700"/>
          </a:xfrm>
        </p:spPr>
        <p:txBody>
          <a:bodyPr rtlCol="0" anchor="b">
            <a:normAutofit/>
          </a:bodyPr>
          <a:lstStyle>
            <a:lvl1pPr algn="l" rtl="0">
              <a:defRPr sz="5200" b="0"/>
            </a:lvl1pPr>
          </a:lstStyle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D20AAA-818A-414A-9449-BBB420F54A2D}" type="datetime1">
              <a:rPr lang="fr-FR" smtClean="0"/>
              <a:pPr/>
              <a:t>10/01/2017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dirty="0" smtClean="0"/>
              <a:t>‹#›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1DF6CB-32BC-49D6-A3BB-0EBBFD848E12}" type="datetimeFigureOut">
              <a:rPr lang="fr-FR" smtClean="0"/>
              <a:pPr/>
              <a:t>10/01/2017</a:t>
            </a:fld>
            <a:endParaRPr lang="fr-FR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8536076-6BFD-4DC7-ADB0-188BCD9A67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 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1DF6CB-32BC-49D6-A3BB-0EBBFD848E12}" type="datetimeFigureOut">
              <a:rPr lang="fr-FR" smtClean="0"/>
              <a:pPr/>
              <a:t>10/01/2017</a:t>
            </a:fld>
            <a:endParaRPr lang="fr-FR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8536076-6BFD-4DC7-ADB0-188BCD9A678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 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92"/>
          <p:cNvSpPr>
            <a:spLocks/>
          </p:cNvSpPr>
          <p:nvPr/>
        </p:nvSpPr>
        <p:spPr bwMode="auto">
          <a:xfrm>
            <a:off x="6482633" y="3888585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7" name="Forme libre 50"/>
          <p:cNvSpPr>
            <a:spLocks/>
          </p:cNvSpPr>
          <p:nvPr/>
        </p:nvSpPr>
        <p:spPr bwMode="auto">
          <a:xfrm>
            <a:off x="5085159" y="4191000"/>
            <a:ext cx="405747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8" name="Forme libre 51"/>
          <p:cNvSpPr>
            <a:spLocks/>
          </p:cNvSpPr>
          <p:nvPr/>
        </p:nvSpPr>
        <p:spPr bwMode="auto">
          <a:xfrm>
            <a:off x="-94" y="4572001"/>
            <a:ext cx="8561457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grpSp>
        <p:nvGrpSpPr>
          <p:cNvPr id="9" name="Groupe 69"/>
          <p:cNvGrpSpPr>
            <a:grpSpLocks noChangeAspect="1"/>
          </p:cNvGrpSpPr>
          <p:nvPr/>
        </p:nvGrpSpPr>
        <p:grpSpPr bwMode="auto">
          <a:xfrm flipH="1">
            <a:off x="7299178" y="958654"/>
            <a:ext cx="1050614" cy="4001744"/>
            <a:chOff x="3220" y="236"/>
            <a:chExt cx="1347" cy="3848"/>
          </a:xfrm>
        </p:grpSpPr>
        <p:sp>
          <p:nvSpPr>
            <p:cNvPr id="10" name="Forme libre 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" name="Forme libre 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" name="Forme libre 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 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 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 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 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 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 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 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" name="Forme libre 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" name="Forme libre 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" name="Forme libre 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 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" name="Forme libre 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" name="Forme libre 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" name="Forme libre 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" name="Forme libre 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" name="Forme libre 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" name="Forme libre 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" name="Forme libre 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" name="Forme libre 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" name="Forme libre 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5" name="Forme libre 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6" name="Forme libre 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7" name="Forme libre 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8" name="Forme libre 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9" name="Forme libre 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0" name="Forme libre 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1" name="Forme libre 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2" name="Forme libre 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3" name="Forme libre 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4" name="Forme libre 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5" name="Forme libre 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6" name="Forme libre 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7" name="Forme libre 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8" name="Forme libre 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9" name="Forme libre 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0" name="Forme libre 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1" name="Forme libre 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2" name="Forme libre 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3" name="Forme libre 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4" name="Forme libre 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5" name="Forme libre 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6" name="Forme libre 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7" name="Forme libre 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8" name="Forme libre 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9" name="Forme libre 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0" name="Forme libre 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1" name="Forme libre 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2" name="Forme libre 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3" name="Forme libre 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4" name="Forme libre 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5" name="Forme libre 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6" name="Forme libre 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7" name="Forme libre 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8" name="Forme libre 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9" name="Forme libre 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0" name="Forme libre 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1" name="Forme libre 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2" name="Forme libre 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3" name="Forme libre 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4" name="Forme libre 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5" name="Forme libre 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6" name="Forme libre 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7" name="Forme libre 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8" name="Forme libre 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9" name="Forme libre 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0" name="Forme libre 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1" name="Forme libre 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2" name="Forme libre 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3" name="Forme libre 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4" name="Forme libre 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5" name="Forme libre 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 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93" name="Groupe 69"/>
          <p:cNvGrpSpPr>
            <a:grpSpLocks noChangeAspect="1"/>
          </p:cNvGrpSpPr>
          <p:nvPr/>
        </p:nvGrpSpPr>
        <p:grpSpPr bwMode="auto">
          <a:xfrm>
            <a:off x="8171259" y="1248597"/>
            <a:ext cx="941097" cy="3346122"/>
            <a:chOff x="3124" y="236"/>
            <a:chExt cx="1443" cy="3848"/>
          </a:xfrm>
        </p:grpSpPr>
        <p:sp>
          <p:nvSpPr>
            <p:cNvPr id="94" name="Forme libre 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7" name="Forme libre 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8" name="Forme libre 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9" name="Forme libre 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 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 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 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 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 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0" name="Forme libre 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1" name="Forme libre 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2" name="Forme libre 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3" name="Forme libre 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4" name="Forme libre 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5" name="Forme libre 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6" name="Forme libre 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7" name="Forme libre 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8" name="Forme libre 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9" name="Forme libre 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0" name="Forme libre 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1" name="Forme libre 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2" name="Forme libre 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3" name="Forme libre 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4" name="Forme libre 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5" name="Forme libre 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6" name="Forme libre 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7" name="Forme libre 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8" name="Forme libre 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9" name="Forme libre 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0" name="Forme libre 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1" name="Forme libre 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2" name="Forme libre 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3" name="Forme libre 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4" name="Forme libre 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5" name="Forme libre 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6" name="Forme libre 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7" name="Forme libre 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8" name="Forme libre 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9" name="Forme libre 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0" name="Forme libre 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1" name="Forme libre 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2" name="Forme libre 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3" name="Forme libre 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4" name="Forme libre 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5" name="Forme libre 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6" name="Forme libre 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7" name="Forme libre 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8" name="Forme libre 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9" name="Forme libre 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0" name="Forme libre 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1" name="Forme libre 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2" name="Forme libre 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3" name="Forme libre 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4" name="Forme libre 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5" name="Forme libre 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6" name="Forme libre 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7" name="Forme libre 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8" name="Forme libre 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9" name="Forme libre 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0" name="Forme libre 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1" name="Forme libre 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2" name="Forme libre 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3" name="Forme libre 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4" name="Forme libre 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5" name="Forme libre 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6" name="Forme libre 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7" name="Forme libre 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8" name="Forme libre 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9" name="Forme libre 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0" name="Forme libre 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1" name="Forme libre 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2" name="Forme libre 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3" name="Forme libre 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4" name="Forme libre 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5" name="Forme libre 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6" name="Forme libre 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177" name="Groupe 69"/>
          <p:cNvGrpSpPr>
            <a:grpSpLocks noChangeAspect="1"/>
          </p:cNvGrpSpPr>
          <p:nvPr/>
        </p:nvGrpSpPr>
        <p:grpSpPr bwMode="auto">
          <a:xfrm>
            <a:off x="6815590" y="2736977"/>
            <a:ext cx="679655" cy="2416549"/>
            <a:chOff x="3124" y="236"/>
            <a:chExt cx="1443" cy="3848"/>
          </a:xfrm>
        </p:grpSpPr>
        <p:sp>
          <p:nvSpPr>
            <p:cNvPr id="178" name="Forme libre 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9" name="Forme libre 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0" name="Forme libre 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1" name="Forme libre 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2" name="Forme libre 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3" name="Forme libre 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4" name="Forme libre 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5" name="Forme libre 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6" name="Forme libre 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7" name="Forme libre 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8" name="Forme libre 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9" name="Forme libre 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0" name="Forme libre 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1" name="Forme libre 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2" name="Forme libre 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3" name="Forme libre 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4" name="Forme libre 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5" name="Forme libre 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6" name="Forme libre 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7" name="Forme libre 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8" name="Forme libre 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9" name="Forme libre 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0" name="Forme libre 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1" name="Forme libre 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2" name="Forme libre 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3" name="Forme libre 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4" name="Forme libre 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5" name="Forme libre 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6" name="Forme libre 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7" name="Forme libre 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8" name="Forme libre 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9" name="Forme libre 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0" name="Forme libre 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1" name="Forme libre 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2" name="Forme libre 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3" name="Forme libre 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4" name="Forme libre 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5" name="Forme libre 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6" name="Forme libre 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7" name="Forme libre 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8" name="Forme libre 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9" name="Forme libre 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0" name="Forme libre 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1" name="Forme libre 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2" name="Forme libre 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3" name="Forme libre 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4" name="Forme libre 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5" name="Forme libre 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6" name="Forme libre 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7" name="Forme libre 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8" name="Forme libre 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9" name="Forme libre 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0" name="Forme libre 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1" name="Forme libre 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2" name="Forme libre 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3" name="Forme libre 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4" name="Forme libre 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5" name="Forme libre 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6" name="Forme libre 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7" name="Forme libre 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8" name="Forme libre 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9" name="Forme libre 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0" name="Forme libre 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1" name="Forme libre 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2" name="Forme libre 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3" name="Forme libre 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4" name="Forme libre 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5" name="Forme libre 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6" name="Forme libre 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7" name="Forme libre 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8" name="Forme libre 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9" name="Forme libre 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0" name="Forme libre 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1" name="Forme libre 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2" name="Forme libre 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3" name="Forme libre 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4" name="Forme libre 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5" name="Forme libre 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6" name="Forme libre 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7" name="Forme libre 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8" name="Forme libre 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9" name="Forme libre 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260" name="Groupe 50"/>
          <p:cNvGrpSpPr>
            <a:grpSpLocks noChangeAspect="1"/>
          </p:cNvGrpSpPr>
          <p:nvPr/>
        </p:nvGrpSpPr>
        <p:grpSpPr bwMode="auto">
          <a:xfrm>
            <a:off x="7885509" y="2438401"/>
            <a:ext cx="1113762" cy="2195929"/>
            <a:chOff x="3369" y="1563"/>
            <a:chExt cx="940" cy="1390"/>
          </a:xfrm>
        </p:grpSpPr>
        <p:sp>
          <p:nvSpPr>
            <p:cNvPr id="261" name="Forme libre 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2" name="Forme libre 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3" name="Forme libre 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4" name="Forme libre 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5" name="Forme libre 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6" name="Forme libre 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7" name="Forme libre 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8" name="Forme libre 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9" name="Forme libre 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0" name="Forme libre 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1" name="Forme libre 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2" name="Forme libre 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3" name="Forme libre 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Forme libre 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5" name="Forme libre 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6" name="Forme libre 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7" name="Forme libre 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Forme libre 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9" name="Forme libre 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0" name="Forme libre 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1" name="Forme libre 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2" name="Forme libre 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3" name="Forme libre 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4" name="Forme libre 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orme libre 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orme libre 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7" name="Forme libre 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8" name="Forme libre 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289" name="Groupe 5"/>
          <p:cNvGrpSpPr>
            <a:grpSpLocks noChangeAspect="1"/>
          </p:cNvGrpSpPr>
          <p:nvPr/>
        </p:nvGrpSpPr>
        <p:grpSpPr bwMode="auto">
          <a:xfrm>
            <a:off x="5991045" y="2988646"/>
            <a:ext cx="1829681" cy="3074765"/>
            <a:chOff x="2968" y="1107"/>
            <a:chExt cx="1736" cy="2188"/>
          </a:xfrm>
        </p:grpSpPr>
        <p:sp>
          <p:nvSpPr>
            <p:cNvPr id="290" name="Forme libre 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1" name="Ovale 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2" name="Forme libre 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3" name="Forme libre 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4" name="Forme libre 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5" name="Forme libre 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6" name="Forme libre 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7" name="Forme libre 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8" name="Forme libre 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9" name="Forme libre 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0" name="Forme libre 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1" name="Forme libre 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2" name="Forme libre 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3" name="Forme libre 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4" name="Forme libre 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5" name="Forme libre 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6" name="Forme libre 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7" name="Forme libre 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8" name="Forme libre 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9" name="Forme libre 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10" name="Forme libre 52"/>
          <p:cNvSpPr>
            <a:spLocks/>
          </p:cNvSpPr>
          <p:nvPr/>
        </p:nvSpPr>
        <p:spPr bwMode="auto">
          <a:xfrm>
            <a:off x="1" y="5181601"/>
            <a:ext cx="8372756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grpSp>
        <p:nvGrpSpPr>
          <p:cNvPr id="311" name="Groupe 29"/>
          <p:cNvGrpSpPr>
            <a:grpSpLocks noChangeAspect="1"/>
          </p:cNvGrpSpPr>
          <p:nvPr/>
        </p:nvGrpSpPr>
        <p:grpSpPr bwMode="auto">
          <a:xfrm flipH="1">
            <a:off x="6893653" y="4800600"/>
            <a:ext cx="2249156" cy="2083312"/>
            <a:chOff x="2481" y="1188"/>
            <a:chExt cx="2735" cy="1900"/>
          </a:xfrm>
        </p:grpSpPr>
        <p:sp>
          <p:nvSpPr>
            <p:cNvPr id="312" name="Forme libre 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3" name="Forme libre 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4" name="Forme libre 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5" name="Forme libre 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6" name="Forme libre 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7" name="Forme libre 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8" name="Forme libre 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9" name="Forme libre 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0" name="Forme libre 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1" name="Forme libre 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2" name="Forme libre 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3" name="Forme libre 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4" name="Forme libre 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5" name="Forme libre 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6" name="Forme libre 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7" name="Forme libre 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8" name="Forme libre 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9" name="Forme libre 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0" name="Forme libre 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1" name="Forme libre 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2" name="Forme libre 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3" name="Forme libre 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4" name="Forme libre 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5" name="Forme libre 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6" name="Forme libre 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7" name="Forme libre 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8" name="Forme libre 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9" name="Forme libre 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0" name="Forme libre 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1" name="Forme libre 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2" name="Forme libre 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3" name="Forme libre 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4" name="Forme libre 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5" name="Forme libre 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6" name="Forme libre 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7" name="Forme libre 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348" name="Groupe 347"/>
          <p:cNvGrpSpPr/>
          <p:nvPr/>
        </p:nvGrpSpPr>
        <p:grpSpPr>
          <a:xfrm>
            <a:off x="-1191" y="3799402"/>
            <a:ext cx="3289808" cy="3084511"/>
            <a:chOff x="-1588" y="4419600"/>
            <a:chExt cx="3504440" cy="2464312"/>
          </a:xfrm>
        </p:grpSpPr>
        <p:grpSp>
          <p:nvGrpSpPr>
            <p:cNvPr id="349" name="Groupe 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orme libre 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76" name="Forme libre 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77" name="Forme libre 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78" name="Forme libre 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79" name="Forme libre 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80" name="Forme libre 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81" name="Forme libre 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82" name="Forme libre 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83" name="Forme libre 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84" name="Forme libre 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85" name="Forme libre 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86" name="Forme libre 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87" name="Forme libre 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88" name="Forme libre 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89" name="Forme libre 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90" name="Forme libre 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91" name="Forme libre 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92" name="Forme libre 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93" name="Forme libre 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94" name="Forme libre 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95" name="Forme libre 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96" name="Forme libre 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97" name="Forme libre 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98" name="Forme libre 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99" name="Forme libre 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00" name="Forme libre 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01" name="Forme libre 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02" name="Forme libre 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03" name="Forme libre 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04" name="Forme libre 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05" name="Forme libre 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06" name="Forme libre 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07" name="Forme libre 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08" name="Forme libre 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09" name="Forme libre 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10" name="Forme libre 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11" name="Forme libre 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12" name="Forme libre 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13" name="Forme libre 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14" name="Forme libre 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15" name="Forme libre 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16" name="Forme libre 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17" name="Forme libre 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18" name="Forme libre 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19" name="Forme libre 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20" name="Forme libre 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21" name="Forme libre 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grpSp>
          <p:nvGrpSpPr>
            <p:cNvPr id="350" name="Groupe 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orme libre 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67" name="Forme libre 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68" name="Forme libre 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69" name="Forme libre 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70" name="Forme libre 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71" name="Forme libre 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72" name="Forme libre 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73" name="Forme libre 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74" name="Forme libre 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grpSp>
          <p:nvGrpSpPr>
            <p:cNvPr id="351" name="Groupe 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orme libre 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60" name="Forme libre 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61" name="Forme libre 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62" name="Forme libre 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63" name="Forme libre 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64" name="Forme libre 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65" name="Forme libre 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grpSp>
          <p:nvGrpSpPr>
            <p:cNvPr id="352" name="Groupe 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orme libre 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54" name="Forme libre 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55" name="Forme libre 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56" name="Forme libre 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57" name="Forme libre 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58" name="Forme libre 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</p:grpSp>
      <p:grpSp>
        <p:nvGrpSpPr>
          <p:cNvPr id="422" name="Groupe 52"/>
          <p:cNvGrpSpPr>
            <a:grpSpLocks noChangeAspect="1"/>
          </p:cNvGrpSpPr>
          <p:nvPr/>
        </p:nvGrpSpPr>
        <p:grpSpPr bwMode="auto">
          <a:xfrm rot="19948164">
            <a:off x="276934" y="506292"/>
            <a:ext cx="669674" cy="1021771"/>
            <a:chOff x="4634" y="754"/>
            <a:chExt cx="1164" cy="1332"/>
          </a:xfrm>
        </p:grpSpPr>
        <p:sp>
          <p:nvSpPr>
            <p:cNvPr id="423" name="Forme libre 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24" name="Forme libre 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25" name="Forme libre 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26" name="Forme libre 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27" name="Forme libre 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28" name="Forme libre 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29" name="Forme libre 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30" name="Forme libre 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431" name="Groupe 52"/>
          <p:cNvGrpSpPr>
            <a:grpSpLocks noChangeAspect="1"/>
          </p:cNvGrpSpPr>
          <p:nvPr/>
        </p:nvGrpSpPr>
        <p:grpSpPr bwMode="auto">
          <a:xfrm rot="5825446">
            <a:off x="8675798" y="452755"/>
            <a:ext cx="408172" cy="350313"/>
            <a:chOff x="4634" y="754"/>
            <a:chExt cx="1164" cy="1332"/>
          </a:xfrm>
        </p:grpSpPr>
        <p:sp>
          <p:nvSpPr>
            <p:cNvPr id="432" name="Forme libre 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33" name="Forme libre 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34" name="Forme libre 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35" name="Forme libre 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36" name="Forme libre 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37" name="Forme libre 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38" name="Forme libre 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39" name="Forme libre 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440" name="Groupe 66"/>
          <p:cNvGrpSpPr>
            <a:grpSpLocks noChangeAspect="1"/>
          </p:cNvGrpSpPr>
          <p:nvPr/>
        </p:nvGrpSpPr>
        <p:grpSpPr bwMode="auto">
          <a:xfrm>
            <a:off x="17578" y="3048994"/>
            <a:ext cx="291131" cy="364678"/>
            <a:chOff x="3636" y="1964"/>
            <a:chExt cx="413" cy="388"/>
          </a:xfrm>
        </p:grpSpPr>
        <p:sp>
          <p:nvSpPr>
            <p:cNvPr id="441" name="Forme libre 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42" name="Forme libre 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43" name="Forme libre 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44" name="Forme libre 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45" name="Forme libre 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46" name="Forme libre 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47" name="Forme libre 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48" name="Forme libre 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6178" y="828877"/>
            <a:ext cx="4543914" cy="3507549"/>
          </a:xfrm>
        </p:spPr>
        <p:txBody>
          <a:bodyPr rtlCol="0" anchor="ctr">
            <a:normAutofit/>
          </a:bodyPr>
          <a:lstStyle>
            <a:lvl1pPr algn="ctr" rtl="0">
              <a:defRPr sz="6000"/>
            </a:lvl1pPr>
          </a:lstStyle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1DF6CB-32BC-49D6-A3BB-0EBBFD848E12}" type="datetimeFigureOut">
              <a:rPr lang="fr-FR" smtClean="0"/>
              <a:pPr/>
              <a:t>10/01/2017</a:t>
            </a:fld>
            <a:endParaRPr lang="fr-FR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8536076-6BFD-4DC7-ADB0-188BCD9A67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1DF6CB-32BC-49D6-A3BB-0EBBFD848E12}" type="datetimeFigureOut">
              <a:rPr lang="fr-FR" smtClean="0"/>
              <a:pPr/>
              <a:t>10/01/2017</a:t>
            </a:fld>
            <a:endParaRPr lang="fr-FR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8536076-6BFD-4DC7-ADB0-188BCD9A67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1DF6CB-32BC-49D6-A3BB-0EBBFD848E12}" type="datetimeFigureOut">
              <a:rPr lang="fr-FR" smtClean="0"/>
              <a:pPr/>
              <a:t>10/01/2017</a:t>
            </a:fld>
            <a:endParaRPr lang="fr-FR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8536076-6BFD-4DC7-ADB0-188BCD9A67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’image 2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 rtl="0">
              <a:buNone/>
              <a:defRPr sz="20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1DF6CB-32BC-49D6-A3BB-0EBBFD848E12}" type="datetimeFigureOut">
              <a:rPr lang="fr-FR" smtClean="0"/>
              <a:pPr/>
              <a:t>10/01/2017</a:t>
            </a:fld>
            <a:endParaRPr lang="fr-FR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8536076-6BFD-4DC7-ADB0-188BCD9A67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50"/>
          <p:cNvSpPr>
            <a:spLocks/>
          </p:cNvSpPr>
          <p:nvPr/>
        </p:nvSpPr>
        <p:spPr bwMode="auto">
          <a:xfrm>
            <a:off x="6571059" y="5521528"/>
            <a:ext cx="257157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8" name="Forme libre 51"/>
          <p:cNvSpPr>
            <a:spLocks/>
          </p:cNvSpPr>
          <p:nvPr/>
        </p:nvSpPr>
        <p:spPr bwMode="auto">
          <a:xfrm>
            <a:off x="1" y="5652179"/>
            <a:ext cx="8561363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9" name="Forme libre 51"/>
          <p:cNvSpPr>
            <a:spLocks/>
          </p:cNvSpPr>
          <p:nvPr/>
        </p:nvSpPr>
        <p:spPr bwMode="auto">
          <a:xfrm>
            <a:off x="-10311" y="5865036"/>
            <a:ext cx="8561363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grpSp>
        <p:nvGrpSpPr>
          <p:cNvPr id="10" name="Groupe 66"/>
          <p:cNvGrpSpPr>
            <a:grpSpLocks noChangeAspect="1"/>
          </p:cNvGrpSpPr>
          <p:nvPr/>
        </p:nvGrpSpPr>
        <p:grpSpPr bwMode="auto">
          <a:xfrm>
            <a:off x="8735766" y="947577"/>
            <a:ext cx="319984" cy="400819"/>
            <a:chOff x="3636" y="1964"/>
            <a:chExt cx="413" cy="388"/>
          </a:xfrm>
        </p:grpSpPr>
        <p:sp>
          <p:nvSpPr>
            <p:cNvPr id="11" name="Forme libre 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" name="Forme libre 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 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 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 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 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19" name="Groupe 18"/>
          <p:cNvGrpSpPr/>
          <p:nvPr/>
        </p:nvGrpSpPr>
        <p:grpSpPr>
          <a:xfrm>
            <a:off x="8481696" y="6212029"/>
            <a:ext cx="656603" cy="645972"/>
            <a:chOff x="7344986" y="5566058"/>
            <a:chExt cx="1750940" cy="1291943"/>
          </a:xfrm>
        </p:grpSpPr>
        <p:sp>
          <p:nvSpPr>
            <p:cNvPr id="20" name="Forme libre 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 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" name="Forme libre 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" name="Forme libre 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" name="Forme libre 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 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26" name="Groupe 5"/>
          <p:cNvGrpSpPr>
            <a:grpSpLocks noChangeAspect="1"/>
          </p:cNvGrpSpPr>
          <p:nvPr/>
        </p:nvGrpSpPr>
        <p:grpSpPr bwMode="auto">
          <a:xfrm>
            <a:off x="1831" y="2873890"/>
            <a:ext cx="447921" cy="789302"/>
            <a:chOff x="2121" y="1060"/>
            <a:chExt cx="597" cy="789"/>
          </a:xfrm>
        </p:grpSpPr>
        <p:sp>
          <p:nvSpPr>
            <p:cNvPr id="27" name="Forme libre 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" name="Forme libre 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" name="Forme libre 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" name="Forme libre 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" name="Forme libre 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" name="Forme libre 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" name="Forme libre 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34" name="Groupe 16"/>
          <p:cNvGrpSpPr>
            <a:grpSpLocks noChangeAspect="1"/>
          </p:cNvGrpSpPr>
          <p:nvPr/>
        </p:nvGrpSpPr>
        <p:grpSpPr bwMode="auto">
          <a:xfrm>
            <a:off x="104629" y="-13010"/>
            <a:ext cx="1037180" cy="804244"/>
            <a:chOff x="1922" y="1129"/>
            <a:chExt cx="987" cy="574"/>
          </a:xfrm>
        </p:grpSpPr>
        <p:sp>
          <p:nvSpPr>
            <p:cNvPr id="35" name="Forme libre 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6" name="Forme libre 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7" name="Forme libre 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8" name="Forme libre 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9" name="Forme libre 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0" name="Forme libre 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1" name="Forme libre 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2" name="Forme libre 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43" name="Groupe 28"/>
          <p:cNvGrpSpPr>
            <a:grpSpLocks noChangeAspect="1"/>
          </p:cNvGrpSpPr>
          <p:nvPr/>
        </p:nvGrpSpPr>
        <p:grpSpPr bwMode="auto">
          <a:xfrm>
            <a:off x="0" y="5007562"/>
            <a:ext cx="515890" cy="1147722"/>
            <a:chOff x="1901" y="2020"/>
            <a:chExt cx="1059" cy="1767"/>
          </a:xfrm>
        </p:grpSpPr>
        <p:sp>
          <p:nvSpPr>
            <p:cNvPr id="44" name="Forme libre 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5" name="Forme libre 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6" name="Forme libre 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7" name="Forme libre 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8" name="Forme libre 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9" name="Forme libre 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0" name="Forme libre 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1" name="Forme libre 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52" name="Groupe 52"/>
          <p:cNvGrpSpPr>
            <a:grpSpLocks noChangeAspect="1"/>
          </p:cNvGrpSpPr>
          <p:nvPr/>
        </p:nvGrpSpPr>
        <p:grpSpPr bwMode="auto">
          <a:xfrm rot="19948164">
            <a:off x="8357436" y="105148"/>
            <a:ext cx="506303" cy="772505"/>
            <a:chOff x="4634" y="754"/>
            <a:chExt cx="1164" cy="1332"/>
          </a:xfrm>
        </p:grpSpPr>
        <p:sp>
          <p:nvSpPr>
            <p:cNvPr id="53" name="Forme libre 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4" name="Forme libre 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5" name="Forme libre 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6" name="Forme libre 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7" name="Forme libre 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8" name="Forme libre 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9" name="Forme libre 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0" name="Forme libre 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61" name="Groupe 64"/>
          <p:cNvGrpSpPr>
            <a:grpSpLocks noChangeAspect="1"/>
          </p:cNvGrpSpPr>
          <p:nvPr/>
        </p:nvGrpSpPr>
        <p:grpSpPr bwMode="auto">
          <a:xfrm flipH="1">
            <a:off x="8086999" y="2958793"/>
            <a:ext cx="771182" cy="1140705"/>
            <a:chOff x="2052" y="995"/>
            <a:chExt cx="768" cy="852"/>
          </a:xfrm>
        </p:grpSpPr>
        <p:sp>
          <p:nvSpPr>
            <p:cNvPr id="62" name="Forme libre 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3" name="Forme libre 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4" name="Forme libre 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5" name="Forme libre 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6" name="Forme libre 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7" name="Forme libre 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8" name="Forme libre 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9" name="Forme libre 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46429" y="1485901"/>
            <a:ext cx="6851142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/>
                </a:solidFill>
              </a:defRPr>
            </a:lvl1pPr>
          </a:lstStyle>
          <a:p>
            <a:fld id="{211DF6CB-32BC-49D6-A3BB-0EBBFD848E12}" type="datetimeFigureOut">
              <a:rPr lang="fr-FR" smtClean="0"/>
              <a:pPr/>
              <a:t>10/01/2017</a:t>
            </a:fld>
            <a:endParaRPr lang="fr-FR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/>
                </a:solidFill>
              </a:defRPr>
            </a:lvl1pPr>
          </a:lstStyle>
          <a:p>
            <a:fld id="{A8536076-6BFD-4DC7-ADB0-188BCD9A67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H:\formation%20carnet%20%20progr&#232;s%202016%202017\anim%20p&#233;da%20Formation%201%20maternelle%207%20d&#233;cembre%202016\eduscol%20carnet%20maternelle\ex%20sami\Carnet_Sami_2_547715.pdf" TargetMode="External"/><Relationship Id="rId2" Type="http://schemas.openxmlformats.org/officeDocument/2006/relationships/hyperlink" Target="file:///H:\formation%20carnet%20%20progr&#232;s%202016%202017\anim%20p&#233;da%20Formation%201%20maternelle%207%20d&#233;cembre%202016\eduscol%20carnet%20maternelle\ex%20sami\Carnet_Sami_1_54764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H:\formation%20carnet%20%20progr&#232;s%202016%202017\anim%20p&#233;da%20Formation%201%20maternelle%207%20d&#233;cembre%202016\eduscol%20carnet%20maternelle\ex%20sami\Carnet_Sami_3_547796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file:///H:\formation%20carnet%20%20progr&#232;s%202016%202017\anim%20p&#233;da%20Formation%201%20maternelle%207%20d&#233;cembre%202016\eduscol%20carnet%20maternelle\ex%20enzo\Carnet_Enzo_547790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ile:///H:\formation%20carnet%20%20progr&#232;s%202016%202017\anim%20p&#233;da%20Formation%201%20maternelle%207%20d&#233;cembre%202016\eduscol%20carnet%20maternelle\ex%20myriam\Carnet_de_suivi_MYRIAM_547707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file:///H:\formation%20carnet%20%20progr&#232;s%202016%202017\anim%20p&#233;da%20Formation%201%20maternelle%207%20d&#233;cembre%202016\0_%20fiches%20comp&#233;tences%20_orga%20carnet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file:///H:\formation%20carnet%20%20progr&#232;s%202016%202017\anim%20p&#233;da%20Formation%201%20maternelle%207%20d&#233;cembre%202016\supports%20pour%20carnet%20SP\listes%20enseignants%20d'observables.xlsx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ctrTitle"/>
          </p:nvPr>
        </p:nvSpPr>
        <p:spPr>
          <a:xfrm>
            <a:off x="2411760" y="1628800"/>
            <a:ext cx="6192688" cy="1872208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ln>
                  <a:noFill/>
                </a:ln>
              </a:rPr>
              <a:t>Suivi et évaluation </a:t>
            </a:r>
            <a:br>
              <a:rPr lang="fr-FR" sz="4000" b="1" dirty="0" smtClean="0">
                <a:ln>
                  <a:noFill/>
                </a:ln>
              </a:rPr>
            </a:br>
            <a:r>
              <a:rPr lang="fr-FR" sz="4000" b="1" dirty="0" smtClean="0">
                <a:ln>
                  <a:noFill/>
                </a:ln>
              </a:rPr>
              <a:t>des apprentissages </a:t>
            </a:r>
            <a:br>
              <a:rPr lang="fr-FR" sz="4000" b="1" dirty="0" smtClean="0">
                <a:ln>
                  <a:noFill/>
                </a:ln>
              </a:rPr>
            </a:br>
            <a:r>
              <a:rPr lang="fr-FR" sz="4000" b="1" dirty="0" smtClean="0">
                <a:ln>
                  <a:noFill/>
                </a:ln>
              </a:rPr>
              <a:t>à l’école maternelle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355976" y="479715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chemeClr val="accent1">
                    <a:lumMod val="50000"/>
                  </a:schemeClr>
                </a:solidFill>
              </a:rPr>
              <a:t>Sandrine </a:t>
            </a:r>
            <a:r>
              <a:rPr lang="fr-FR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Peyronie</a:t>
            </a:r>
            <a:r>
              <a:rPr lang="fr-FR" sz="2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fr-FR" sz="2400" b="1" i="1" dirty="0" smtClean="0">
                <a:solidFill>
                  <a:schemeClr val="accent1">
                    <a:lumMod val="50000"/>
                  </a:schemeClr>
                </a:solidFill>
              </a:rPr>
              <a:t>CPC Tulle Dordogne</a:t>
            </a:r>
            <a:endParaRPr lang="fr-FR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Carnet de suivi : évaluer les apprentissages</a:t>
            </a:r>
            <a:endParaRPr lang="fr-FR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5901"/>
            <a:ext cx="7704856" cy="4152901"/>
          </a:xfrm>
        </p:spPr>
        <p:txBody>
          <a:bodyPr>
            <a:normAutofit/>
          </a:bodyPr>
          <a:lstStyle/>
          <a:p>
            <a:pPr indent="0">
              <a:lnSpc>
                <a:spcPct val="150000"/>
              </a:lnSpc>
              <a:buFont typeface="Arial" pitchFamily="34" charset="0"/>
              <a:buNone/>
            </a:pPr>
            <a:r>
              <a:rPr lang="fr-FR" sz="2400" b="1" i="1" dirty="0" smtClean="0">
                <a:solidFill>
                  <a:srgbClr val="C00000"/>
                </a:solidFill>
                <a:sym typeface="Wingdings" pitchFamily="2" charset="2"/>
              </a:rPr>
              <a:t>«</a:t>
            </a:r>
            <a:r>
              <a:rPr lang="fr-FR" sz="2400" i="1" dirty="0" smtClean="0">
                <a:sym typeface="Wingdings" pitchFamily="2" charset="2"/>
              </a:rPr>
              <a:t> </a:t>
            </a:r>
            <a:r>
              <a:rPr lang="fr-FR" sz="2400" b="1" i="1" dirty="0" smtClean="0">
                <a:solidFill>
                  <a:srgbClr val="C00000"/>
                </a:solidFill>
                <a:sym typeface="Wingdings" pitchFamily="2" charset="2"/>
              </a:rPr>
              <a:t>Il n’est pas demandé de positionner tous les élèves de sa classe par rapport à tous les éléments des listes établies pour chaque domaine. » </a:t>
            </a:r>
          </a:p>
          <a:p>
            <a:pPr marL="457200" lvl="1" indent="0">
              <a:buFont typeface="Arial" pitchFamily="34" charset="0"/>
              <a:buNone/>
            </a:pPr>
            <a:endParaRPr lang="fr-FR" sz="2400" i="1" dirty="0" smtClean="0"/>
          </a:p>
          <a:p>
            <a:endParaRPr lang="fr-FR" sz="24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Carnet de suivi : évaluer les apprentissages</a:t>
            </a:r>
            <a:endParaRPr lang="fr-FR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5901"/>
            <a:ext cx="7776864" cy="4152901"/>
          </a:xfrm>
        </p:spPr>
        <p:txBody>
          <a:bodyPr rtlCol="0">
            <a:no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Évaluation bienveillante :</a:t>
            </a:r>
          </a:p>
          <a:p>
            <a:pPr lvl="1"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Mesure du chemin parcouru.</a:t>
            </a:r>
          </a:p>
          <a:p>
            <a:pPr lvl="1"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Reconnaissance de l’erreur comme source d’apprentissage.</a:t>
            </a:r>
          </a:p>
          <a:p>
            <a:pPr lvl="1"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Association de l’enfant, chaque fois que possible, à la construction du carnet  prévoir des moments.</a:t>
            </a:r>
          </a:p>
          <a:p>
            <a:pPr marL="365760" lvl="1" indent="0" fontAlgn="auto">
              <a:buNone/>
              <a:defRPr/>
            </a:pPr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457200" lvl="1" indent="0" fontAlgn="auto">
              <a:buFont typeface="Arial"/>
              <a:buNone/>
              <a:defRPr/>
            </a:pPr>
            <a:r>
              <a:rPr lang="fr-FR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«</a:t>
            </a:r>
            <a:r>
              <a:rPr lang="fr-FR" sz="2400" b="1" i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 Je vis que je réussissais et cela me fit réussir davantage » JJ Rousseau</a:t>
            </a:r>
          </a:p>
          <a:p>
            <a:pPr lvl="1" fontAlgn="auto">
              <a:buFont typeface="Arial"/>
              <a:buChar char="•"/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 fontAlgn="auto">
              <a:buFont typeface="Arial"/>
              <a:buNone/>
              <a:defRPr/>
            </a:pPr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None/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Carnet de suivi : évaluer les apprentissages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85901"/>
            <a:ext cx="7848872" cy="4152901"/>
          </a:xfrm>
        </p:spPr>
        <p:txBody>
          <a:bodyPr rtlCol="0">
            <a:norm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Liberté du format du carnet de suivi.</a:t>
            </a:r>
          </a:p>
          <a:p>
            <a:pPr lvl="1"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Choix du conseil de maîtres.</a:t>
            </a:r>
          </a:p>
          <a:p>
            <a:pPr marL="457200" lvl="1" indent="0" fontAlgn="auto">
              <a:buFont typeface="Arial"/>
              <a:buNone/>
              <a:defRPr/>
            </a:pPr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Communication aux parents à minima 2 fois /an :</a:t>
            </a:r>
          </a:p>
          <a:p>
            <a:pPr lvl="1"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Cheminement lisible / outil de dialogue avec l’enfant.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Synthèse des acquis</a:t>
            </a:r>
            <a:endParaRPr lang="fr-FR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5901"/>
            <a:ext cx="7776864" cy="4152901"/>
          </a:xfrm>
        </p:spPr>
        <p:txBody>
          <a:bodyPr>
            <a:normAutofit/>
          </a:bodyPr>
          <a:lstStyle/>
          <a:p>
            <a:r>
              <a:rPr lang="fr-FR" sz="2400" dirty="0" smtClean="0"/>
              <a:t>Document national.</a:t>
            </a:r>
          </a:p>
          <a:p>
            <a:r>
              <a:rPr lang="fr-FR" sz="2400" dirty="0" smtClean="0"/>
              <a:t>Renseignement en conseil de cycle à partir du suivi des élèves.</a:t>
            </a:r>
          </a:p>
          <a:p>
            <a:pPr lvl="1"/>
            <a:r>
              <a:rPr lang="fr-FR" sz="2400" dirty="0" smtClean="0"/>
              <a:t>Pas de passation d’épreuves spécifiques.</a:t>
            </a:r>
          </a:p>
          <a:p>
            <a:r>
              <a:rPr lang="fr-FR" sz="2400" dirty="0" smtClean="0"/>
              <a:t>Transmission aux parents et à l’école élémentaire.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 3" descr="Capture d’écra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910" y="-22225"/>
            <a:ext cx="8293894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1" descr="Capture d’écra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735" y="1588"/>
            <a:ext cx="8754665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Carnet de progrès : des invariants</a:t>
            </a:r>
            <a:endParaRPr lang="fr-FR" sz="4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59832" y="3284984"/>
            <a:ext cx="5187252" cy="17716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Analyse pour choix d’école</a:t>
            </a:r>
          </a:p>
          <a:p>
            <a:endParaRPr lang="fr-FR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Exemples </a:t>
            </a:r>
            <a:r>
              <a:rPr lang="fr-FR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fr-FR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duscol</a:t>
            </a:r>
            <a:endParaRPr lang="fr-FR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795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5901"/>
            <a:ext cx="7848872" cy="4152901"/>
          </a:xfrm>
        </p:spPr>
        <p:txBody>
          <a:bodyPr>
            <a:normAutofit/>
          </a:bodyPr>
          <a:lstStyle/>
          <a:p>
            <a:r>
              <a:rPr lang="fr-FR" sz="2400" dirty="0" smtClean="0"/>
              <a:t>Sami </a:t>
            </a:r>
          </a:p>
        </p:txBody>
      </p:sp>
      <p:sp>
        <p:nvSpPr>
          <p:cNvPr id="4" name="Bouton d'action : Document 3">
            <a:hlinkClick r:id="rId2" action="ppaction://hlinkfile" highlightClick="1"/>
          </p:cNvPr>
          <p:cNvSpPr/>
          <p:nvPr/>
        </p:nvSpPr>
        <p:spPr>
          <a:xfrm>
            <a:off x="1660923" y="3429000"/>
            <a:ext cx="1393031" cy="114300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Bouton d'action : Document 4">
            <a:hlinkClick r:id="rId3" action="ppaction://hlinkfile" highlightClick="1"/>
          </p:cNvPr>
          <p:cNvSpPr/>
          <p:nvPr/>
        </p:nvSpPr>
        <p:spPr>
          <a:xfrm>
            <a:off x="3743326" y="3429000"/>
            <a:ext cx="1393031" cy="114300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Bouton d'action : Document 5">
            <a:hlinkClick r:id="rId4" action="ppaction://hlinkfile" highlightClick="1"/>
          </p:cNvPr>
          <p:cNvSpPr/>
          <p:nvPr/>
        </p:nvSpPr>
        <p:spPr>
          <a:xfrm>
            <a:off x="5825729" y="3429000"/>
            <a:ext cx="1393031" cy="114300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63670"/>
            <a:ext cx="6850298" cy="1233424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Exemple </a:t>
            </a:r>
            <a:r>
              <a:rPr lang="fr-FR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Eduscol</a:t>
            </a:r>
            <a:endParaRPr lang="fr-FR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819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5901"/>
            <a:ext cx="7776864" cy="4152901"/>
          </a:xfrm>
        </p:spPr>
        <p:txBody>
          <a:bodyPr>
            <a:normAutofit/>
          </a:bodyPr>
          <a:lstStyle/>
          <a:p>
            <a:r>
              <a:rPr lang="fr-FR" sz="2400" dirty="0" smtClean="0"/>
              <a:t>Enzo </a:t>
            </a:r>
          </a:p>
        </p:txBody>
      </p:sp>
      <p:sp>
        <p:nvSpPr>
          <p:cNvPr id="4" name="Bouton d'action : Document 3">
            <a:hlinkClick r:id="rId2" action="ppaction://hlinkfile" highlightClick="1"/>
          </p:cNvPr>
          <p:cNvSpPr/>
          <p:nvPr/>
        </p:nvSpPr>
        <p:spPr>
          <a:xfrm>
            <a:off x="3654029" y="3443288"/>
            <a:ext cx="1393031" cy="114300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Exemple </a:t>
            </a:r>
            <a:r>
              <a:rPr lang="fr-FR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fr-FR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duscol</a:t>
            </a:r>
            <a:endParaRPr lang="fr-FR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84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5901"/>
            <a:ext cx="7704856" cy="4152901"/>
          </a:xfrm>
        </p:spPr>
        <p:txBody>
          <a:bodyPr>
            <a:normAutofit/>
          </a:bodyPr>
          <a:lstStyle/>
          <a:p>
            <a:r>
              <a:rPr lang="fr-FR" sz="2400" dirty="0" smtClean="0"/>
              <a:t>Myriam </a:t>
            </a:r>
          </a:p>
        </p:txBody>
      </p:sp>
      <p:sp>
        <p:nvSpPr>
          <p:cNvPr id="4" name="Bouton d'action : Document 3">
            <a:hlinkClick r:id="rId2" action="ppaction://hlinkfile" highlightClick="1"/>
          </p:cNvPr>
          <p:cNvSpPr/>
          <p:nvPr/>
        </p:nvSpPr>
        <p:spPr>
          <a:xfrm>
            <a:off x="3654029" y="3443288"/>
            <a:ext cx="1393031" cy="114300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>
              <a:ln>
                <a:noFill/>
              </a:ln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7776864" cy="4152901"/>
          </a:xfrm>
        </p:spPr>
        <p:txBody>
          <a:bodyPr rtlCol="0">
            <a:norm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 suivi des apprentissages et la communication des progrès passent par 2 outils :</a:t>
            </a:r>
          </a:p>
          <a:p>
            <a:pPr lvl="1" fontAlgn="auto">
              <a:buFont typeface="Arial"/>
              <a:buChar char="•"/>
              <a:defRPr/>
            </a:pPr>
            <a:r>
              <a:rPr lang="fr-F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 carnet de suivi des apprentissages 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renseigné tout au long du cycle, </a:t>
            </a:r>
          </a:p>
          <a:p>
            <a:pPr marL="457200" lvl="1" indent="0" fontAlgn="auto">
              <a:buFont typeface="Arial"/>
              <a:buNone/>
              <a:defRPr/>
            </a:pPr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fontAlgn="auto">
              <a:buFont typeface="Arial"/>
              <a:buChar char="•"/>
              <a:defRPr/>
            </a:pPr>
            <a:r>
              <a:rPr lang="fr-F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une synthèse des acquis 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 l’élève établie en GS.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 carnet de progrès : invariants</a:t>
            </a:r>
            <a:endParaRPr lang="fr-FR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5901"/>
            <a:ext cx="7704856" cy="4152901"/>
          </a:xfrm>
        </p:spPr>
        <p:txBody>
          <a:bodyPr>
            <a:normAutofit/>
          </a:bodyPr>
          <a:lstStyle/>
          <a:p>
            <a:r>
              <a:rPr lang="fr-FR" sz="2400" dirty="0" smtClean="0"/>
              <a:t>Outil organisé en 5 domaines d’apprentissages.</a:t>
            </a:r>
          </a:p>
          <a:p>
            <a:r>
              <a:rPr lang="fr-FR" sz="2400" dirty="0" smtClean="0"/>
              <a:t>Liste des attendus de fin de cycle.</a:t>
            </a:r>
          </a:p>
          <a:p>
            <a:r>
              <a:rPr lang="fr-FR" sz="2400" dirty="0" smtClean="0"/>
              <a:t>Témoignages de progrès observés (sous différentes formes) </a:t>
            </a:r>
            <a:r>
              <a:rPr lang="fr-FR" sz="2400" b="1" dirty="0" smtClean="0"/>
              <a:t>datés</a:t>
            </a:r>
            <a:r>
              <a:rPr lang="fr-FR" sz="2400" dirty="0" smtClean="0"/>
              <a:t>.</a:t>
            </a:r>
          </a:p>
          <a:p>
            <a:pPr lvl="1"/>
            <a:r>
              <a:rPr lang="fr-FR" sz="2400" dirty="0" smtClean="0"/>
              <a:t>Visualisation des progrès et non des manques. </a:t>
            </a:r>
          </a:p>
          <a:p>
            <a:r>
              <a:rPr lang="fr-FR" sz="2400" dirty="0" smtClean="0"/>
              <a:t>Des bilans … pour chaque domaine (2 fois / an).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 carnet de progrès</a:t>
            </a:r>
            <a:endParaRPr lang="fr-FR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5901"/>
            <a:ext cx="7704856" cy="4152901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Ce que ce n’est pas :</a:t>
            </a:r>
          </a:p>
          <a:p>
            <a:pPr lvl="1"/>
            <a:r>
              <a:rPr lang="fr-FR" sz="2400" dirty="0" smtClean="0"/>
              <a:t>Un livret de compétences, décliné en sous compétences, ni un tableau d’items cochés (peu importe sa forme… dessins….).</a:t>
            </a:r>
          </a:p>
          <a:p>
            <a:pPr lvl="1"/>
            <a:r>
              <a:rPr lang="fr-FR" sz="2400" dirty="0" smtClean="0"/>
              <a:t>Un catalogue de fiches d’évaluation réalisées collectivement.</a:t>
            </a:r>
          </a:p>
          <a:p>
            <a:pPr lvl="1"/>
            <a:r>
              <a:rPr lang="fr-FR" sz="2400" dirty="0" smtClean="0"/>
              <a:t>Le cahier de l’élève au jour le jour.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5696" y="381044"/>
            <a:ext cx="7020314" cy="2759924"/>
          </a:xfrm>
        </p:spPr>
        <p:txBody>
          <a:bodyPr>
            <a:noAutofit/>
          </a:bodyPr>
          <a:lstStyle/>
          <a:p>
            <a:r>
              <a:rPr lang="fr-FR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Présentation « d’un support » carnet de suivi des apprentissages</a:t>
            </a:r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59832" y="3140968"/>
            <a:ext cx="5187252" cy="17716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fr-FR" dirty="0" smtClean="0"/>
              <a:t>Supports pour une réflexion en équipe </a:t>
            </a:r>
          </a:p>
          <a:p>
            <a:pPr>
              <a:defRPr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pas de modèles nationaux</a:t>
            </a:r>
          </a:p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>
            <a:normAutofit/>
          </a:bodyPr>
          <a:lstStyle/>
          <a:p>
            <a:r>
              <a:rPr lang="fr-FR" sz="4000" b="1" dirty="0" smtClean="0">
                <a:ln>
                  <a:noFill/>
                </a:ln>
              </a:rPr>
              <a:t>Conception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5901"/>
            <a:ext cx="7776864" cy="4152901"/>
          </a:xfrm>
        </p:spPr>
        <p:txBody>
          <a:bodyPr>
            <a:noAutofit/>
          </a:bodyPr>
          <a:lstStyle/>
          <a:p>
            <a:r>
              <a:rPr lang="fr-FR" sz="2400" dirty="0" smtClean="0"/>
              <a:t>Prise en compte des invariants.</a:t>
            </a:r>
          </a:p>
          <a:p>
            <a:r>
              <a:rPr lang="fr-FR" sz="2400" dirty="0" smtClean="0"/>
              <a:t>Ajout de documents : </a:t>
            </a:r>
          </a:p>
          <a:p>
            <a:pPr marL="742950" lvl="2"/>
            <a:r>
              <a:rPr lang="fr-FR" sz="2400" dirty="0" smtClean="0">
                <a:sym typeface="Wingdings" pitchFamily="2" charset="2"/>
              </a:rPr>
              <a:t>une page de garde / suivi scolarisation.</a:t>
            </a:r>
          </a:p>
          <a:p>
            <a:pPr marL="742950" lvl="2"/>
            <a:r>
              <a:rPr lang="fr-FR" sz="2400" dirty="0" smtClean="0">
                <a:sym typeface="Wingdings" pitchFamily="2" charset="2"/>
              </a:rPr>
              <a:t>une partie « apprendre ensemble et vivre ensemble » / ou à traiter de manière transversale </a:t>
            </a:r>
          </a:p>
          <a:p>
            <a:pPr marL="514350" lvl="2" indent="0">
              <a:buNone/>
            </a:pPr>
            <a:r>
              <a:rPr lang="fr-FR" sz="2400" dirty="0" smtClean="0">
                <a:sym typeface="Wingdings" pitchFamily="2" charset="2"/>
              </a:rPr>
              <a:t> évaluation en fin de cycle. </a:t>
            </a:r>
          </a:p>
          <a:p>
            <a:pPr marL="742950" lvl="2"/>
            <a:r>
              <a:rPr lang="fr-FR" sz="2400" dirty="0" smtClean="0">
                <a:sym typeface="Wingdings" pitchFamily="2" charset="2"/>
              </a:rPr>
              <a:t>une partie pour la signature des parents … liée à un bilan de l’enseignant. </a:t>
            </a:r>
          </a:p>
          <a:p>
            <a:pPr marL="285750" lvl="1"/>
            <a:r>
              <a:rPr lang="fr-FR" sz="2400" dirty="0" smtClean="0"/>
              <a:t>Base : livret « école le Bois Normand » et d’autres….</a:t>
            </a:r>
          </a:p>
        </p:txBody>
      </p:sp>
      <p:sp>
        <p:nvSpPr>
          <p:cNvPr id="4" name="Bouton d'action : Document 3">
            <a:hlinkClick r:id="rId2" action="ppaction://hlinkfile" highlightClick="1"/>
          </p:cNvPr>
          <p:cNvSpPr/>
          <p:nvPr/>
        </p:nvSpPr>
        <p:spPr>
          <a:xfrm>
            <a:off x="6300192" y="4725145"/>
            <a:ext cx="1224136" cy="28803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>
          <a:xfrm>
            <a:off x="1143000" y="63670"/>
            <a:ext cx="6850298" cy="1233424"/>
          </a:xfrm>
          <a:solidFill>
            <a:srgbClr val="CC99FF"/>
          </a:solidFill>
        </p:spPr>
        <p:txBody>
          <a:bodyPr>
            <a:normAutofit/>
          </a:bodyPr>
          <a:lstStyle/>
          <a:p>
            <a:r>
              <a:rPr lang="fr-FR" sz="4000" b="1" dirty="0" smtClean="0">
                <a:ln>
                  <a:noFill/>
                </a:ln>
              </a:rPr>
              <a:t>Conception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5901"/>
            <a:ext cx="7776864" cy="4152901"/>
          </a:xfrm>
        </p:spPr>
        <p:txBody>
          <a:bodyPr rtlCol="0">
            <a:no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Réalisation d’un fichier Excel identifiant des observables pour chaque domaine :</a:t>
            </a:r>
          </a:p>
          <a:p>
            <a:pPr marL="0" indent="0" fontAlgn="auto">
              <a:buFont typeface="Arial"/>
              <a:buNone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Référentiel :</a:t>
            </a:r>
          </a:p>
          <a:p>
            <a:pPr lvl="1" fontAlgn="auto">
              <a:buFont typeface="Wingdings" panose="05000000000000000000" pitchFamily="2" charset="2"/>
              <a:buChar char="à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support pour un travail en conseil de cycle.</a:t>
            </a:r>
          </a:p>
          <a:p>
            <a:pPr lvl="1" fontAlgn="auto">
              <a:buFont typeface="Wingdings" panose="05000000000000000000" pitchFamily="2" charset="2"/>
              <a:buChar char="à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support pour un tableau bord enseignant.</a:t>
            </a:r>
          </a:p>
          <a:p>
            <a:pPr lvl="1" fontAlgn="auto">
              <a:buFont typeface="Arial"/>
              <a:buChar char="•"/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 fontAlgn="auto">
              <a:buFont typeface="Arial"/>
              <a:buNone/>
              <a:defRPr/>
            </a:pPr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>
          <a:xfrm>
            <a:off x="1143000" y="63670"/>
            <a:ext cx="6850298" cy="1233424"/>
          </a:xfrm>
          <a:solidFill>
            <a:srgbClr val="CC99FF"/>
          </a:solidFill>
        </p:spPr>
        <p:txBody>
          <a:bodyPr>
            <a:normAutofit/>
          </a:bodyPr>
          <a:lstStyle/>
          <a:p>
            <a:r>
              <a:rPr lang="fr-FR" sz="4000" b="1" smtClean="0">
                <a:ln>
                  <a:noFill/>
                </a:ln>
              </a:rPr>
              <a:t>Conception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5901"/>
            <a:ext cx="7848871" cy="4152901"/>
          </a:xfrm>
        </p:spPr>
        <p:txBody>
          <a:bodyPr rtlCol="0">
            <a:no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 référentiel identifie dans les programmes :</a:t>
            </a:r>
          </a:p>
          <a:p>
            <a:pPr lvl="1"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Domaines</a:t>
            </a:r>
          </a:p>
          <a:p>
            <a:pPr lvl="2"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Sous domaines</a:t>
            </a:r>
          </a:p>
          <a:p>
            <a:pPr lvl="3"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Objectifs en lien avec les attendus fin de cycle.</a:t>
            </a:r>
          </a:p>
          <a:p>
            <a:pPr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Le référentiel propose pour chaque objectif des observables (non exhaustifs).</a:t>
            </a:r>
          </a:p>
          <a:p>
            <a:pPr marL="0" indent="0" fontAlgn="auto">
              <a:buFont typeface="Arial"/>
              <a:buNone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 </a:t>
            </a:r>
          </a:p>
          <a:p>
            <a:pPr marL="0" indent="0" fontAlgn="auto">
              <a:buFont typeface="Arial"/>
              <a:buNone/>
              <a:defRPr/>
            </a:pPr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>
            <a:normAutofit/>
          </a:bodyPr>
          <a:lstStyle/>
          <a:p>
            <a:r>
              <a:rPr lang="fr-FR" sz="4000" b="1" smtClean="0">
                <a:ln>
                  <a:noFill/>
                </a:ln>
              </a:rPr>
              <a:t>Conception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5901"/>
            <a:ext cx="7848872" cy="4152901"/>
          </a:xfrm>
        </p:spPr>
        <p:txBody>
          <a:bodyPr>
            <a:normAutofit/>
          </a:bodyPr>
          <a:lstStyle/>
          <a:p>
            <a:r>
              <a:rPr lang="fr-FR" sz="2400" dirty="0" smtClean="0">
                <a:sym typeface="Wingdings" pitchFamily="2" charset="2"/>
              </a:rPr>
              <a:t>Réalisation d’étiquettes imagées en lien avec ces observables : </a:t>
            </a:r>
          </a:p>
          <a:p>
            <a:pPr lvl="1"/>
            <a:r>
              <a:rPr lang="fr-FR" sz="2400" dirty="0" smtClean="0">
                <a:sym typeface="Wingdings" pitchFamily="2" charset="2"/>
              </a:rPr>
              <a:t>Peu d’annotations manuscrites.</a:t>
            </a:r>
          </a:p>
          <a:p>
            <a:pPr lvl="1"/>
            <a:r>
              <a:rPr lang="fr-FR" sz="2400" dirty="0" smtClean="0">
                <a:sym typeface="Wingdings" pitchFamily="2" charset="2"/>
              </a:rPr>
              <a:t>Possibilité d’intégrer des photos plus explicites pour l’élève.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Analyse de l’outil proposé</a:t>
            </a:r>
            <a:endParaRPr lang="fr-FR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5901"/>
            <a:ext cx="7848872" cy="4152901"/>
          </a:xfrm>
        </p:spPr>
        <p:txBody>
          <a:bodyPr>
            <a:normAutofit/>
          </a:bodyPr>
          <a:lstStyle/>
          <a:p>
            <a:r>
              <a:rPr lang="fr-FR" sz="2400" dirty="0" smtClean="0"/>
              <a:t>Analyse du référentiel et des documents élèves.</a:t>
            </a:r>
          </a:p>
          <a:p>
            <a:pPr lvl="1"/>
            <a:r>
              <a:rPr lang="fr-FR" sz="2400" dirty="0" smtClean="0"/>
              <a:t>Des choix à expliciter pour une appropriation plus efficace en conseil de maître ou pour sa classe.</a:t>
            </a:r>
          </a:p>
          <a:p>
            <a:pPr lvl="1"/>
            <a:r>
              <a:rPr lang="fr-FR" sz="2400" dirty="0" smtClean="0"/>
              <a:t>Outil ne remplaçant pas la conception pédagogique ( pas de démarche, pas de situation d’apprentissage, pas de progressivité, pas d’analyse de procédures, pas d’étayage…)</a:t>
            </a:r>
          </a:p>
        </p:txBody>
      </p:sp>
      <p:sp>
        <p:nvSpPr>
          <p:cNvPr id="6" name="Bouton d'action : Document 5">
            <a:hlinkClick r:id="rId2" action="ppaction://hlinkfile" highlightClick="1"/>
          </p:cNvPr>
          <p:cNvSpPr/>
          <p:nvPr/>
        </p:nvSpPr>
        <p:spPr>
          <a:xfrm>
            <a:off x="3248025" y="5148263"/>
            <a:ext cx="2452688" cy="102711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Réalisation de l’outil</a:t>
            </a:r>
            <a:endParaRPr lang="fr-FR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5901"/>
            <a:ext cx="7848872" cy="4152901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>
                <a:sym typeface="Wingdings" pitchFamily="2" charset="2"/>
              </a:rPr>
              <a:t>Supports : cahier, reliure ou classeur.</a:t>
            </a:r>
          </a:p>
          <a:p>
            <a:pPr lvl="1"/>
            <a:r>
              <a:rPr lang="fr-FR" sz="2400" dirty="0" smtClean="0"/>
              <a:t>Page de garde / scolarité  </a:t>
            </a:r>
          </a:p>
          <a:p>
            <a:pPr lvl="1"/>
            <a:r>
              <a:rPr lang="fr-FR" sz="2400" dirty="0" smtClean="0"/>
              <a:t>Présentation de l’outil aux familles : note aux parents.</a:t>
            </a:r>
          </a:p>
          <a:p>
            <a:pPr lvl="1"/>
            <a:r>
              <a:rPr lang="fr-FR" sz="2400" dirty="0" smtClean="0"/>
              <a:t>Pages pour lister les attendus de fin de cycle de chaque domaine ou sous domaine :</a:t>
            </a:r>
          </a:p>
          <a:p>
            <a:pPr lvl="2"/>
            <a:r>
              <a:rPr lang="fr-FR" sz="2400" dirty="0" smtClean="0"/>
              <a:t>repères par couleur</a:t>
            </a:r>
          </a:p>
          <a:p>
            <a:pPr lvl="1"/>
            <a:r>
              <a:rPr lang="fr-FR" sz="2400" dirty="0" smtClean="0"/>
              <a:t>Pages finales pour les bilans et les signatures des parents. </a:t>
            </a:r>
          </a:p>
          <a:p>
            <a:r>
              <a:rPr lang="fr-FR" sz="2400" dirty="0" smtClean="0"/>
              <a:t>Supports présentation : avantages/inconvénients.</a:t>
            </a:r>
          </a:p>
          <a:p>
            <a:endParaRPr lang="fr-FR" sz="2400" dirty="0" smtClean="0">
              <a:sym typeface="Wingdings" pitchFamily="2" charset="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Réalisation de l’outil</a:t>
            </a:r>
            <a:endParaRPr lang="fr-FR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957184"/>
              </p:ext>
            </p:extLst>
          </p:nvPr>
        </p:nvGraphicFramePr>
        <p:xfrm>
          <a:off x="611560" y="1340768"/>
          <a:ext cx="8352927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527">
                  <a:extLst>
                    <a:ext uri="{9D8B030D-6E8A-4147-A177-3AD203B41FA5}">
                      <a16:colId xmlns:a16="http://schemas.microsoft.com/office/drawing/2014/main" val="1660106715"/>
                    </a:ext>
                  </a:extLst>
                </a:gridCol>
                <a:gridCol w="2448091">
                  <a:extLst>
                    <a:ext uri="{9D8B030D-6E8A-4147-A177-3AD203B41FA5}">
                      <a16:colId xmlns:a16="http://schemas.microsoft.com/office/drawing/2014/main" val="4225420521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3467898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Cahier 96 pages</a:t>
                      </a:r>
                      <a:endParaRPr lang="fr-FR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Reliure</a:t>
                      </a:r>
                      <a:r>
                        <a:rPr lang="fr-FR" sz="2000" baseline="0" dirty="0" smtClean="0"/>
                        <a:t> </a:t>
                      </a:r>
                      <a:endParaRPr lang="fr-FR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Classeur </a:t>
                      </a:r>
                      <a:endParaRPr lang="fr-FR" sz="20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847465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 smtClean="0"/>
                        <a:t>Cahier découpé en domaines :  style « répertoire »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fr-FR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fr-FR" sz="2000" dirty="0" smtClean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795118166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84" y="2742848"/>
            <a:ext cx="2314773" cy="41151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32" y="2510828"/>
            <a:ext cx="2459432" cy="43723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41" y="2771282"/>
            <a:ext cx="2298779" cy="40867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27" y="2523088"/>
            <a:ext cx="2402749" cy="427155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016" y="2514466"/>
            <a:ext cx="2431136" cy="43220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Carnet de suivi : évaluer les apprentissages</a:t>
            </a:r>
            <a:endParaRPr lang="fr-FR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5901"/>
            <a:ext cx="7776864" cy="4152901"/>
          </a:xfrm>
        </p:spPr>
        <p:txBody>
          <a:bodyPr rtlCol="0">
            <a:normAutofit/>
          </a:bodyPr>
          <a:lstStyle/>
          <a:p>
            <a:pPr marL="45720" indent="0" fontAlgn="auto">
              <a:buNone/>
              <a:defRPr/>
            </a:pPr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Evaluation : outil de régulation pour l’enseignement / compétence professionnelle.</a:t>
            </a:r>
          </a:p>
          <a:p>
            <a:pPr lvl="1"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Observation attentive régulière dans des situations ordinaires et interprétation  / Observation préparée voire instrumentée :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Procédures ≠ résultats </a:t>
            </a:r>
          </a:p>
          <a:p>
            <a:pPr lvl="2"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Étayage </a:t>
            </a:r>
          </a:p>
          <a:p>
            <a:pPr marL="0" indent="0" fontAlgn="auto">
              <a:buFont typeface="Arial"/>
              <a:buNone/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43000" y="63670"/>
            <a:ext cx="6850298" cy="1233424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Réalisation de l’outil</a:t>
            </a:r>
            <a:endParaRPr lang="fr-FR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5901"/>
            <a:ext cx="7920880" cy="4152901"/>
          </a:xfrm>
        </p:spPr>
        <p:txBody>
          <a:bodyPr rtlCol="0">
            <a:no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Impression des vignettes</a:t>
            </a:r>
          </a:p>
          <a:p>
            <a:pPr lvl="1"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Impression multiple (doc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word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: 16 ou 8 par page.</a:t>
            </a:r>
          </a:p>
          <a:p>
            <a:pPr lvl="1"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Contour couleur ou noir/blanc 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2 dossiers joints</a:t>
            </a:r>
            <a:endParaRPr lang="fr-FR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Impression sur des feuilles de couleur pour coller sur un support blanc.</a:t>
            </a:r>
          </a:p>
          <a:p>
            <a:pPr marL="685800" lvl="2" indent="0" fontAlgn="auto">
              <a:buNone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 </a:t>
            </a:r>
          </a:p>
          <a:p>
            <a:pPr lvl="2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Impression sur des étiquettes autocollantes 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 format de la planche 2 x 4 étiquettes 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Cf.présentation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3">
              <a:buFont typeface="Arial"/>
              <a:buChar char="•"/>
              <a:defRPr/>
            </a:pPr>
            <a:r>
              <a:rPr 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contour noir/blanc pour coller sur un support de couleur,</a:t>
            </a:r>
          </a:p>
          <a:p>
            <a:pPr lvl="3">
              <a:buFont typeface="Arial"/>
              <a:buChar char="•"/>
              <a:defRPr/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ontour 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couleur pour coller sur un support  blanc.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43000" y="63670"/>
            <a:ext cx="6850298" cy="1233424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Réalisation de l’outil</a:t>
            </a:r>
            <a:endParaRPr lang="fr-FR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0" y="1297094"/>
            <a:ext cx="3250058" cy="57778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250" y="1243336"/>
            <a:ext cx="3161048" cy="561964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74108" y="1330189"/>
            <a:ext cx="274600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Pour impression sur étiquettes autocollantes</a:t>
            </a:r>
            <a:r>
              <a:rPr lang="fr-FR" dirty="0" smtClean="0">
                <a:sym typeface="Wingdings" panose="05000000000000000000" pitchFamily="2" charset="2"/>
              </a:rPr>
              <a:t> en contour noir et blanc si collées sur un support couleur.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14400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title"/>
          </p:nvPr>
        </p:nvSpPr>
        <p:spPr>
          <a:xfrm>
            <a:off x="1043608" y="79375"/>
            <a:ext cx="6984776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n>
                  <a:noFill/>
                </a:ln>
                <a:solidFill>
                  <a:schemeClr val="tx1"/>
                </a:solidFill>
              </a:rPr>
              <a:t>Vignettes collées dans le carnet … </a:t>
            </a:r>
            <a:r>
              <a:rPr lang="fr-FR" sz="2800" b="1" dirty="0" smtClean="0">
                <a:ln>
                  <a:noFill/>
                </a:ln>
                <a:solidFill>
                  <a:schemeClr val="tx1"/>
                </a:solidFill>
              </a:rPr>
              <a:t>datées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86634"/>
            <a:ext cx="2794810" cy="49685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286634"/>
            <a:ext cx="2801444" cy="4980344"/>
          </a:xfrm>
          <a:prstGeom prst="rect">
            <a:avLst/>
          </a:prstGeom>
        </p:spPr>
      </p:pic>
      <p:pic>
        <p:nvPicPr>
          <p:cNvPr id="5" name="Picture 7" descr="PIC_01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284887" y="2352599"/>
            <a:ext cx="4649491" cy="270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Carnet de suivi : évaluer les apprentissages</a:t>
            </a:r>
            <a:endParaRPr lang="fr-FR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5901"/>
            <a:ext cx="7704856" cy="4152901"/>
          </a:xfrm>
        </p:spPr>
        <p:txBody>
          <a:bodyPr rtlCol="0">
            <a:noAutofit/>
          </a:bodyPr>
          <a:lstStyle/>
          <a:p>
            <a:pPr marL="45720" indent="0" fontAlgn="auto">
              <a:buNone/>
              <a:defRPr/>
            </a:pPr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Évaluation positive.</a:t>
            </a:r>
          </a:p>
          <a:p>
            <a:pPr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Évaluation bienveillante.</a:t>
            </a:r>
          </a:p>
          <a:p>
            <a:pPr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Démarche explicite. </a:t>
            </a:r>
          </a:p>
          <a:p>
            <a:pPr marL="0" indent="0" fontAlgn="auto">
              <a:buFont typeface="Arial"/>
              <a:buNone/>
              <a:defRPr/>
            </a:pPr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Carnet de suivi : évaluer les apprentissages</a:t>
            </a:r>
            <a:endParaRPr lang="fr-FR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5901"/>
            <a:ext cx="7848872" cy="4152901"/>
          </a:xfrm>
        </p:spPr>
        <p:txBody>
          <a:bodyPr>
            <a:normAutofit/>
          </a:bodyPr>
          <a:lstStyle/>
          <a:p>
            <a:r>
              <a:rPr lang="fr-FR" sz="2400" dirty="0" smtClean="0"/>
              <a:t>Évaluation positive :</a:t>
            </a:r>
          </a:p>
          <a:p>
            <a:pPr lvl="1"/>
            <a:r>
              <a:rPr lang="fr-FR" sz="2400" dirty="0" smtClean="0"/>
              <a:t>Mise en valeur le cheminement de l’enfant et les progrès qu’il fait par rapport à lui-même.</a:t>
            </a:r>
          </a:p>
          <a:p>
            <a:pPr lvl="2"/>
            <a:r>
              <a:rPr lang="fr-FR" sz="2400" dirty="0" smtClean="0"/>
              <a:t>Prise en différences </a:t>
            </a:r>
            <a:r>
              <a:rPr lang="fr-FR" sz="2400" dirty="0" err="1" smtClean="0"/>
              <a:t>inter-individuelles</a:t>
            </a:r>
            <a:r>
              <a:rPr lang="fr-FR" sz="2400" dirty="0" smtClean="0"/>
              <a:t>.</a:t>
            </a:r>
          </a:p>
          <a:p>
            <a:pPr lvl="2"/>
            <a:r>
              <a:rPr lang="fr-FR" sz="2400" dirty="0" smtClean="0"/>
              <a:t>Lien avec le développement de l’enfant (langagier/moteur) : retard ≠ trouble.</a:t>
            </a:r>
          </a:p>
          <a:p>
            <a:pPr lvl="2"/>
            <a:r>
              <a:rPr lang="fr-FR" sz="2400" dirty="0" smtClean="0">
                <a:sym typeface="Wingdings" pitchFamily="2" charset="2"/>
              </a:rPr>
              <a:t>Estime de soi.</a:t>
            </a:r>
            <a:endParaRPr lang="fr-FR" sz="2400" dirty="0" smtClean="0"/>
          </a:p>
          <a:p>
            <a:pPr lvl="1"/>
            <a:endParaRPr lang="fr-FR" sz="2400" dirty="0" smtClean="0"/>
          </a:p>
          <a:p>
            <a:endParaRPr lang="fr-FR" sz="24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Carnet de suivi : évaluer les apprentissages</a:t>
            </a:r>
            <a:endParaRPr lang="fr-FR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5901"/>
            <a:ext cx="7776864" cy="4152901"/>
          </a:xfrm>
        </p:spPr>
        <p:txBody>
          <a:bodyPr rtlCol="0">
            <a:no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Évaluation positive :</a:t>
            </a:r>
          </a:p>
          <a:p>
            <a:pPr lvl="1"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Référence à des critères, des observables raisonnables et pertinents :</a:t>
            </a:r>
          </a:p>
          <a:p>
            <a:pPr lvl="2"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Création d’outils </a:t>
            </a:r>
          </a:p>
          <a:p>
            <a:pPr lvl="3"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Référentiel d’observables / d’indicateurs de progrès en conseil de cycle.</a:t>
            </a:r>
          </a:p>
          <a:p>
            <a:pPr lvl="3"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Tableau de bord pour le maître.</a:t>
            </a:r>
          </a:p>
          <a:p>
            <a:pPr lvl="2"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Cf. </a:t>
            </a:r>
            <a:r>
              <a:rPr lang="fr-FR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eduscol</a:t>
            </a:r>
            <a:endParaRPr lang="fr-FR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 fontAlgn="auto">
              <a:buFont typeface="Arial"/>
              <a:buNone/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fontAlgn="auto">
              <a:buFont typeface="Arial"/>
              <a:buChar char="•"/>
              <a:defRPr/>
            </a:pPr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048" y="0"/>
            <a:ext cx="84224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763316" y="1"/>
            <a:ext cx="5829300" cy="549275"/>
          </a:xfrm>
        </p:spPr>
        <p:txBody>
          <a:bodyPr>
            <a:normAutofit fontScale="90000"/>
          </a:bodyPr>
          <a:lstStyle/>
          <a:p>
            <a:r>
              <a:rPr lang="fr-FR" altLang="fr-FR" sz="2400" b="1" smtClean="0">
                <a:ln>
                  <a:noFill/>
                </a:ln>
                <a:solidFill>
                  <a:srgbClr val="CC99FF"/>
                </a:solidFill>
                <a:ea typeface="ヒラギノ角ゴ Pro W3"/>
                <a:cs typeface="ヒラギノ角ゴ Pro W3"/>
              </a:rPr>
              <a:t>Construire le nombre pour exprimer des quantités</a:t>
            </a:r>
          </a:p>
        </p:txBody>
      </p:sp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 smtClean="0">
              <a:ea typeface="ヒラギノ角ゴ Pro W3"/>
              <a:cs typeface="ヒラギノ角ゴ Pro W3"/>
            </a:endParaRP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154" y="342900"/>
            <a:ext cx="6725840" cy="64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63670"/>
            <a:ext cx="6850298" cy="1233424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Carnet de suivi : évaluer les apprentissages</a:t>
            </a:r>
            <a:endParaRPr lang="fr-FR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5901"/>
            <a:ext cx="7776864" cy="4152901"/>
          </a:xfrm>
        </p:spPr>
        <p:txBody>
          <a:bodyPr rtlCol="0">
            <a:no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Ces « observables » dans les outils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Eduscol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:</a:t>
            </a:r>
          </a:p>
          <a:p>
            <a:pPr lvl="1"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Balises qui jalonnent le parcours des élèves pour rendre les progrès lisibles.</a:t>
            </a:r>
          </a:p>
          <a:p>
            <a:pPr lvl="1"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Pas de répartition annuelle. </a:t>
            </a:r>
          </a:p>
          <a:p>
            <a:pPr lvl="1"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Pas de « hiérarchisation » :</a:t>
            </a:r>
          </a:p>
          <a:p>
            <a:pPr lvl="2"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 dans le temps , </a:t>
            </a:r>
          </a:p>
          <a:p>
            <a:pPr lvl="2" fontAlgn="auto">
              <a:buFont typeface="Arial"/>
              <a:buChar char="•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 en matière de complexité ( même si chaque liste dessine une succession plutôt ordonnée).</a:t>
            </a:r>
          </a:p>
          <a:p>
            <a:pPr marL="457200" lvl="1" indent="0" fontAlgn="auto">
              <a:buFont typeface="Arial"/>
              <a:buNone/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Rentrée scolaire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4</Template>
  <TotalTime>1118</TotalTime>
  <Words>821</Words>
  <Application>Microsoft Office PowerPoint</Application>
  <PresentationFormat>Affichage à l'écran (4:3)</PresentationFormat>
  <Paragraphs>136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</vt:lpstr>
      <vt:lpstr>Wingdings</vt:lpstr>
      <vt:lpstr>ヒラギノ角ゴ Pro W3</vt:lpstr>
      <vt:lpstr>Rentrée scolaire 16x9</vt:lpstr>
      <vt:lpstr>Suivi et évaluation  des apprentissages  à l’école maternelle</vt:lpstr>
      <vt:lpstr>Présentation PowerPoint</vt:lpstr>
      <vt:lpstr>Carnet de suivi : évaluer les apprentissages</vt:lpstr>
      <vt:lpstr>Carnet de suivi : évaluer les apprentissages</vt:lpstr>
      <vt:lpstr>Carnet de suivi : évaluer les apprentissages</vt:lpstr>
      <vt:lpstr>Carnet de suivi : évaluer les apprentissages</vt:lpstr>
      <vt:lpstr>Présentation PowerPoint</vt:lpstr>
      <vt:lpstr>Construire le nombre pour exprimer des quantités</vt:lpstr>
      <vt:lpstr>Carnet de suivi : évaluer les apprentissages</vt:lpstr>
      <vt:lpstr>Carnet de suivi : évaluer les apprentissages</vt:lpstr>
      <vt:lpstr>Carnet de suivi : évaluer les apprentissages</vt:lpstr>
      <vt:lpstr>Carnet de suivi : évaluer les apprentissages</vt:lpstr>
      <vt:lpstr>Synthèse des acquis</vt:lpstr>
      <vt:lpstr>Présentation PowerPoint</vt:lpstr>
      <vt:lpstr>Présentation PowerPoint</vt:lpstr>
      <vt:lpstr>Carnet de progrès : des invariants</vt:lpstr>
      <vt:lpstr>Exemples Eduscol</vt:lpstr>
      <vt:lpstr>Exemple Eduscol</vt:lpstr>
      <vt:lpstr>Exemple Eduscol</vt:lpstr>
      <vt:lpstr>Le carnet de progrès : invariants</vt:lpstr>
      <vt:lpstr>Le carnet de progrès</vt:lpstr>
      <vt:lpstr>Présentation « d’un support » carnet de suivi des apprentissages</vt:lpstr>
      <vt:lpstr>Conception</vt:lpstr>
      <vt:lpstr>Conception</vt:lpstr>
      <vt:lpstr>Conception</vt:lpstr>
      <vt:lpstr>Conception</vt:lpstr>
      <vt:lpstr>Analyse de l’outil proposé</vt:lpstr>
      <vt:lpstr>Réalisation de l’outil</vt:lpstr>
      <vt:lpstr>Réalisation de l’outil</vt:lpstr>
      <vt:lpstr>Réalisation de l’outil</vt:lpstr>
      <vt:lpstr>Réalisation de l’outil</vt:lpstr>
      <vt:lpstr>Vignettes collées dans le carnet … datées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Sandrine Peyronie</dc:creator>
  <cp:lastModifiedBy>Sandrine Peyronie</cp:lastModifiedBy>
  <cp:revision>21</cp:revision>
  <dcterms:created xsi:type="dcterms:W3CDTF">2016-12-05T15:30:48Z</dcterms:created>
  <dcterms:modified xsi:type="dcterms:W3CDTF">2017-01-10T14:13:15Z</dcterms:modified>
</cp:coreProperties>
</file>